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3.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4.xml" ContentType="application/vnd.openxmlformats-officedocument.theme+xml"/>
  <Override PartName="/ppt/slideLayouts/slideLayout13.xml" ContentType="application/vnd.openxmlformats-officedocument.presentationml.slideLayout+xml"/>
  <Override PartName="/ppt/theme/theme5.xml" ContentType="application/vnd.openxmlformats-officedocument.theme+xml"/>
  <Override PartName="/ppt/slideLayouts/slideLayout14.xml" ContentType="application/vnd.openxmlformats-officedocument.presentationml.slideLayout+xml"/>
  <Override PartName="/ppt/theme/theme6.xml" ContentType="application/vnd.openxmlformats-officedocument.theme+xml"/>
  <Override PartName="/ppt/slideLayouts/slideLayout15.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 id="2147483661" r:id="rId6"/>
    <p:sldMasterId id="2147483663" r:id="rId7"/>
    <p:sldMasterId id="2147483673" r:id="rId8"/>
    <p:sldMasterId id="2147483676" r:id="rId9"/>
    <p:sldMasterId id="2147483678" r:id="rId10"/>
    <p:sldMasterId id="2147483680" r:id="rId11"/>
  </p:sldMasterIdLst>
  <p:notesMasterIdLst>
    <p:notesMasterId r:id="rId88"/>
  </p:notesMasterIdLst>
  <p:sldIdLst>
    <p:sldId id="2147469411" r:id="rId12"/>
    <p:sldId id="2147469415" r:id="rId13"/>
    <p:sldId id="258" r:id="rId14"/>
    <p:sldId id="259" r:id="rId15"/>
    <p:sldId id="2456" r:id="rId16"/>
    <p:sldId id="2147483608" r:id="rId17"/>
    <p:sldId id="260" r:id="rId18"/>
    <p:sldId id="2147483598" r:id="rId19"/>
    <p:sldId id="2147483583" r:id="rId20"/>
    <p:sldId id="2147483640" r:id="rId21"/>
    <p:sldId id="272" r:id="rId22"/>
    <p:sldId id="2147483647" r:id="rId23"/>
    <p:sldId id="261" r:id="rId24"/>
    <p:sldId id="2147483600" r:id="rId25"/>
    <p:sldId id="2147483639" r:id="rId26"/>
    <p:sldId id="297" r:id="rId27"/>
    <p:sldId id="262" r:id="rId28"/>
    <p:sldId id="2147469421" r:id="rId29"/>
    <p:sldId id="264" r:id="rId30"/>
    <p:sldId id="298" r:id="rId31"/>
    <p:sldId id="266" r:id="rId32"/>
    <p:sldId id="2147469422" r:id="rId33"/>
    <p:sldId id="291" r:id="rId34"/>
    <p:sldId id="268" r:id="rId35"/>
    <p:sldId id="267" r:id="rId36"/>
    <p:sldId id="270" r:id="rId37"/>
    <p:sldId id="2147483627" r:id="rId38"/>
    <p:sldId id="271" r:id="rId39"/>
    <p:sldId id="283" r:id="rId40"/>
    <p:sldId id="274" r:id="rId41"/>
    <p:sldId id="2147483605" r:id="rId42"/>
    <p:sldId id="269" r:id="rId43"/>
    <p:sldId id="2147469418" r:id="rId44"/>
    <p:sldId id="276" r:id="rId45"/>
    <p:sldId id="277" r:id="rId46"/>
    <p:sldId id="281" r:id="rId47"/>
    <p:sldId id="256" r:id="rId48"/>
    <p:sldId id="2147469424" r:id="rId49"/>
    <p:sldId id="279" r:id="rId50"/>
    <p:sldId id="2147483642" r:id="rId51"/>
    <p:sldId id="280" r:id="rId52"/>
    <p:sldId id="2147483578" r:id="rId53"/>
    <p:sldId id="2147483579" r:id="rId54"/>
    <p:sldId id="278" r:id="rId55"/>
    <p:sldId id="282" r:id="rId56"/>
    <p:sldId id="295" r:id="rId57"/>
    <p:sldId id="296" r:id="rId58"/>
    <p:sldId id="319" r:id="rId59"/>
    <p:sldId id="257" r:id="rId60"/>
    <p:sldId id="2147483562" r:id="rId61"/>
    <p:sldId id="305" r:id="rId62"/>
    <p:sldId id="2147483565" r:id="rId63"/>
    <p:sldId id="320" r:id="rId64"/>
    <p:sldId id="313" r:id="rId65"/>
    <p:sldId id="314" r:id="rId66"/>
    <p:sldId id="315" r:id="rId67"/>
    <p:sldId id="318" r:id="rId68"/>
    <p:sldId id="324" r:id="rId69"/>
    <p:sldId id="2147483558" r:id="rId70"/>
    <p:sldId id="265" r:id="rId71"/>
    <p:sldId id="285" r:id="rId72"/>
    <p:sldId id="286" r:id="rId73"/>
    <p:sldId id="2552" r:id="rId74"/>
    <p:sldId id="273" r:id="rId75"/>
    <p:sldId id="263" r:id="rId76"/>
    <p:sldId id="284" r:id="rId77"/>
    <p:sldId id="288" r:id="rId78"/>
    <p:sldId id="287" r:id="rId79"/>
    <p:sldId id="289" r:id="rId80"/>
    <p:sldId id="290" r:id="rId81"/>
    <p:sldId id="293" r:id="rId82"/>
    <p:sldId id="294" r:id="rId83"/>
    <p:sldId id="301" r:id="rId84"/>
    <p:sldId id="302" r:id="rId85"/>
    <p:sldId id="2147483566" r:id="rId86"/>
    <p:sldId id="2147483567" r:id="rId8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C60805-1CF2-437A-A8C6-9E4F2CB53083}" v="1" dt="2026-04-09T11:01:34.8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673" autoAdjust="0"/>
    <p:restoredTop sz="86391" autoAdjust="0"/>
  </p:normalViewPr>
  <p:slideViewPr>
    <p:cSldViewPr snapToGrid="0">
      <p:cViewPr varScale="1">
        <p:scale>
          <a:sx n="126" d="100"/>
          <a:sy n="126" d="100"/>
        </p:scale>
        <p:origin x="4476" y="330"/>
      </p:cViewPr>
      <p:guideLst/>
    </p:cSldViewPr>
  </p:slideViewPr>
  <p:outlineViewPr>
    <p:cViewPr>
      <p:scale>
        <a:sx n="33" d="100"/>
        <a:sy n="33" d="100"/>
      </p:scale>
      <p:origin x="0" y="-10856"/>
    </p:cViewPr>
  </p:outlineViewPr>
  <p:notesTextViewPr>
    <p:cViewPr>
      <p:scale>
        <a:sx n="1" d="1"/>
        <a:sy n="1" d="1"/>
      </p:scale>
      <p:origin x="0" y="0"/>
    </p:cViewPr>
  </p:notesTextViewPr>
  <p:sorterViewPr>
    <p:cViewPr varScale="1">
      <p:scale>
        <a:sx n="100" d="100"/>
        <a:sy n="100" d="100"/>
      </p:scale>
      <p:origin x="0" y="-2086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slide" Target="slides/slide39.xml"/><Relationship Id="rId55" Type="http://schemas.openxmlformats.org/officeDocument/2006/relationships/slide" Target="slides/slide44.xml"/><Relationship Id="rId63" Type="http://schemas.openxmlformats.org/officeDocument/2006/relationships/slide" Target="slides/slide52.xml"/><Relationship Id="rId68" Type="http://schemas.openxmlformats.org/officeDocument/2006/relationships/slide" Target="slides/slide57.xml"/><Relationship Id="rId76" Type="http://schemas.openxmlformats.org/officeDocument/2006/relationships/slide" Target="slides/slide65.xml"/><Relationship Id="rId84" Type="http://schemas.openxmlformats.org/officeDocument/2006/relationships/slide" Target="slides/slide73.xml"/><Relationship Id="rId89" Type="http://schemas.openxmlformats.org/officeDocument/2006/relationships/presProps" Target="presProps.xml"/><Relationship Id="rId7" Type="http://schemas.openxmlformats.org/officeDocument/2006/relationships/slideMaster" Target="slideMasters/slideMaster3.xml"/><Relationship Id="rId71" Type="http://schemas.openxmlformats.org/officeDocument/2006/relationships/slide" Target="slides/slide60.xml"/><Relationship Id="rId92"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7.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slide" Target="slides/slide55.xml"/><Relationship Id="rId74" Type="http://schemas.openxmlformats.org/officeDocument/2006/relationships/slide" Target="slides/slide63.xml"/><Relationship Id="rId79" Type="http://schemas.openxmlformats.org/officeDocument/2006/relationships/slide" Target="slides/slide68.xml"/><Relationship Id="rId87" Type="http://schemas.openxmlformats.org/officeDocument/2006/relationships/slide" Target="slides/slide76.xml"/><Relationship Id="rId5" Type="http://schemas.openxmlformats.org/officeDocument/2006/relationships/slideMaster" Target="slideMasters/slideMaster1.xml"/><Relationship Id="rId61" Type="http://schemas.openxmlformats.org/officeDocument/2006/relationships/slide" Target="slides/slide50.xml"/><Relationship Id="rId82" Type="http://schemas.openxmlformats.org/officeDocument/2006/relationships/slide" Target="slides/slide71.xml"/><Relationship Id="rId90" Type="http://schemas.openxmlformats.org/officeDocument/2006/relationships/viewProps" Target="viewProps.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slide" Target="slides/slide58.xml"/><Relationship Id="rId77" Type="http://schemas.openxmlformats.org/officeDocument/2006/relationships/slide" Target="slides/slide66.xml"/><Relationship Id="rId8" Type="http://schemas.openxmlformats.org/officeDocument/2006/relationships/slideMaster" Target="slideMasters/slideMaster4.xml"/><Relationship Id="rId51" Type="http://schemas.openxmlformats.org/officeDocument/2006/relationships/slide" Target="slides/slide40.xml"/><Relationship Id="rId72" Type="http://schemas.openxmlformats.org/officeDocument/2006/relationships/slide" Target="slides/slide61.xml"/><Relationship Id="rId80" Type="http://schemas.openxmlformats.org/officeDocument/2006/relationships/slide" Target="slides/slide69.xml"/><Relationship Id="rId85" Type="http://schemas.openxmlformats.org/officeDocument/2006/relationships/slide" Target="slides/slide74.xml"/><Relationship Id="rId93"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slide" Target="slides/slide59.xml"/><Relationship Id="rId75" Type="http://schemas.openxmlformats.org/officeDocument/2006/relationships/slide" Target="slides/slide64.xml"/><Relationship Id="rId83" Type="http://schemas.openxmlformats.org/officeDocument/2006/relationships/slide" Target="slides/slide72.xml"/><Relationship Id="rId88" Type="http://schemas.openxmlformats.org/officeDocument/2006/relationships/notesMaster" Target="notesMasters/notesMaster1.xml"/><Relationship Id="rId9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6.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slide" Target="slides/slide62.xml"/><Relationship Id="rId78" Type="http://schemas.openxmlformats.org/officeDocument/2006/relationships/slide" Target="slides/slide67.xml"/><Relationship Id="rId81" Type="http://schemas.openxmlformats.org/officeDocument/2006/relationships/slide" Target="slides/slide70.xml"/><Relationship Id="rId86" Type="http://schemas.openxmlformats.org/officeDocument/2006/relationships/slide" Target="slides/slide75.xml"/><Relationship Id="rId94"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Master" Target="slideMasters/slideMaster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Sophie Meisinger" userId="286e1ad8-c636-4702-a91e-982a33a1b0e7" providerId="ADAL" clId="{703D20AE-90AE-4C74-BB80-742CA35F1309}"/>
    <pc:docChg chg="modSld">
      <pc:chgData name="Marie-Sophie Meisinger" userId="286e1ad8-c636-4702-a91e-982a33a1b0e7" providerId="ADAL" clId="{703D20AE-90AE-4C74-BB80-742CA35F1309}" dt="2026-04-09T08:55:31.889" v="29" actId="6549"/>
      <pc:docMkLst>
        <pc:docMk/>
      </pc:docMkLst>
      <pc:sldChg chg="modSp mod">
        <pc:chgData name="Marie-Sophie Meisinger" userId="286e1ad8-c636-4702-a91e-982a33a1b0e7" providerId="ADAL" clId="{703D20AE-90AE-4C74-BB80-742CA35F1309}" dt="2026-04-09T08:49:10.734" v="0" actId="166"/>
        <pc:sldMkLst>
          <pc:docMk/>
          <pc:sldMk cId="2017260681" sldId="297"/>
        </pc:sldMkLst>
        <pc:spChg chg="ord">
          <ac:chgData name="Marie-Sophie Meisinger" userId="286e1ad8-c636-4702-a91e-982a33a1b0e7" providerId="ADAL" clId="{703D20AE-90AE-4C74-BB80-742CA35F1309}" dt="2026-04-09T08:49:10.734" v="0" actId="166"/>
          <ac:spMkLst>
            <pc:docMk/>
            <pc:sldMk cId="2017260681" sldId="297"/>
            <ac:spMk id="4" creationId="{A42FEF4E-1A38-EFF7-F960-8BB75CB0AF4E}"/>
          </ac:spMkLst>
        </pc:spChg>
      </pc:sldChg>
      <pc:sldChg chg="modSp mod">
        <pc:chgData name="Marie-Sophie Meisinger" userId="286e1ad8-c636-4702-a91e-982a33a1b0e7" providerId="ADAL" clId="{703D20AE-90AE-4C74-BB80-742CA35F1309}" dt="2026-04-09T08:54:27.963" v="4" actId="6549"/>
        <pc:sldMkLst>
          <pc:docMk/>
          <pc:sldMk cId="414159839" sldId="314"/>
        </pc:sldMkLst>
        <pc:spChg chg="mod">
          <ac:chgData name="Marie-Sophie Meisinger" userId="286e1ad8-c636-4702-a91e-982a33a1b0e7" providerId="ADAL" clId="{703D20AE-90AE-4C74-BB80-742CA35F1309}" dt="2026-04-09T08:54:27.963" v="4" actId="6549"/>
          <ac:spMkLst>
            <pc:docMk/>
            <pc:sldMk cId="414159839" sldId="314"/>
            <ac:spMk id="9" creationId="{E72F6783-12F8-ADCB-2964-1C74DF8A8237}"/>
          </ac:spMkLst>
        </pc:spChg>
      </pc:sldChg>
      <pc:sldChg chg="modSp mod">
        <pc:chgData name="Marie-Sophie Meisinger" userId="286e1ad8-c636-4702-a91e-982a33a1b0e7" providerId="ADAL" clId="{703D20AE-90AE-4C74-BB80-742CA35F1309}" dt="2026-04-09T08:55:31.889" v="29" actId="6549"/>
        <pc:sldMkLst>
          <pc:docMk/>
          <pc:sldMk cId="929626516" sldId="2147483558"/>
        </pc:sldMkLst>
        <pc:spChg chg="mod">
          <ac:chgData name="Marie-Sophie Meisinger" userId="286e1ad8-c636-4702-a91e-982a33a1b0e7" providerId="ADAL" clId="{703D20AE-90AE-4C74-BB80-742CA35F1309}" dt="2026-04-09T08:55:24.516" v="24" actId="20577"/>
          <ac:spMkLst>
            <pc:docMk/>
            <pc:sldMk cId="929626516" sldId="2147483558"/>
            <ac:spMk id="2" creationId="{658B3B77-0B14-7634-193F-F5864B977D32}"/>
          </ac:spMkLst>
        </pc:spChg>
        <pc:spChg chg="mod">
          <ac:chgData name="Marie-Sophie Meisinger" userId="286e1ad8-c636-4702-a91e-982a33a1b0e7" providerId="ADAL" clId="{703D20AE-90AE-4C74-BB80-742CA35F1309}" dt="2026-04-09T08:55:31.889" v="29" actId="6549"/>
          <ac:spMkLst>
            <pc:docMk/>
            <pc:sldMk cId="929626516" sldId="2147483558"/>
            <ac:spMk id="73" creationId="{C5647055-38D4-DA38-93BA-C951FAF5EDA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23C194-2B12-4007-BDE2-FAA72BDF390E}" type="datetimeFigureOut">
              <a:rPr lang="en-US" smtClean="0"/>
              <a:t>4/9/2026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5B9E56-6CDC-4956-8F84-09F72C6D4154}" type="slidenum">
              <a:rPr lang="en-US" smtClean="0"/>
              <a:t>‹#›</a:t>
            </a:fld>
            <a:endParaRPr lang="en-US"/>
          </a:p>
        </p:txBody>
      </p:sp>
    </p:spTree>
    <p:extLst>
      <p:ext uri="{BB962C8B-B14F-4D97-AF65-F5344CB8AC3E}">
        <p14:creationId xmlns:p14="http://schemas.microsoft.com/office/powerpoint/2010/main" val="39878760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97411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75072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Image source: L’Oreal Paris Australia, </a:t>
            </a:r>
          </a:p>
          <a:p>
            <a:r>
              <a:rPr lang="en-US" err="1"/>
              <a:t>Olaplex</a:t>
            </a:r>
            <a:r>
              <a:rPr lang="en-US"/>
              <a:t>: https://cdn11.bigcommerce.com/s-vhltk7paz7/images/stencil/1280x1280/products/3345/9936/n4-product_450x450.1600214812__68341.1627446799.500.750__58623.1642136868.png?c=2</a:t>
            </a:r>
          </a:p>
          <a:p>
            <a:r>
              <a:rPr lang="en-US"/>
              <a:t>Redken: https://media.ulta.com/i/ulta/2594678</a:t>
            </a:r>
          </a:p>
          <a:p>
            <a:r>
              <a:rPr lang="en-US"/>
              <a:t>K18: https://cdn.shopify.com/s/files/1/1588/9573/files/K18Leave-InMolecularRepairMask50ml.png?v=1692165595</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14771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605C4F-40A3-2489-18DD-E7D64E2BCE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E3DC8A-891F-8DB3-62CB-B88A9334A2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97BFB4-77D8-5AEE-02BA-A55DAA01F6D7}"/>
              </a:ext>
            </a:extLst>
          </p:cNvPr>
          <p:cNvSpPr>
            <a:spLocks noGrp="1"/>
          </p:cNvSpPr>
          <p:nvPr>
            <p:ph type="body" idx="1"/>
          </p:nvPr>
        </p:nvSpPr>
        <p:spPr/>
        <p:txBody>
          <a:bodyPr/>
          <a:lstStyle/>
          <a:p>
            <a:r>
              <a:rPr lang="en-US"/>
              <a:t>Image: https://www.thisiscolossal.com/wp-content/uploads/2022/05/ky-2.jpg</a:t>
            </a:r>
          </a:p>
        </p:txBody>
      </p:sp>
      <p:sp>
        <p:nvSpPr>
          <p:cNvPr id="4" name="Slide Number Placeholder 3">
            <a:extLst>
              <a:ext uri="{FF2B5EF4-FFF2-40B4-BE49-F238E27FC236}">
                <a16:creationId xmlns:a16="http://schemas.microsoft.com/office/drawing/2014/main" id="{FC5BCC18-02F1-8C94-6835-E0ACFB7AB7F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71389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Change to bullet points.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57667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99C328-1084-B892-AA6C-D5D21581B9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F098F3-6D6E-6F4A-83B4-A0848227C8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9FDBF8-336B-C875-8E55-5B1B609F6A11}"/>
              </a:ext>
            </a:extLst>
          </p:cNvPr>
          <p:cNvSpPr>
            <a:spLocks noGrp="1"/>
          </p:cNvSpPr>
          <p:nvPr>
            <p:ph type="body" idx="1"/>
          </p:nvPr>
        </p:nvSpPr>
        <p:spPr/>
        <p:txBody>
          <a:bodyPr/>
          <a:lstStyle/>
          <a:p>
            <a:r>
              <a:rPr lang="en-US" dirty="0"/>
              <a:t>Benchmark 1 = </a:t>
            </a:r>
            <a:r>
              <a:rPr lang="en-US" dirty="0" err="1"/>
              <a:t>Nutrilan</a:t>
            </a:r>
            <a:r>
              <a:rPr lang="en-US" dirty="0"/>
              <a:t>® Keratin LM (INCI: Hydrolyzed Keratin), active content=100%, 1% aqueous solution</a:t>
            </a:r>
          </a:p>
          <a:p>
            <a:r>
              <a:rPr lang="en-US" dirty="0"/>
              <a:t>Benchmark 5 = K18 leave on mask (pure product applied on hair tresses) = formulation</a:t>
            </a:r>
          </a:p>
          <a:p>
            <a:endParaRPr lang="en-US" dirty="0"/>
          </a:p>
          <a:p>
            <a:r>
              <a:rPr lang="en-US" dirty="0"/>
              <a:t>K18 mask: ingredients list: water (aqua), alcohol </a:t>
            </a:r>
            <a:r>
              <a:rPr lang="en-US" dirty="0" err="1"/>
              <a:t>denat</a:t>
            </a:r>
            <a:r>
              <a:rPr lang="en-US" dirty="0"/>
              <a:t>., propylene glycol, </a:t>
            </a:r>
            <a:r>
              <a:rPr lang="en-US" dirty="0" err="1"/>
              <a:t>cetearyl</a:t>
            </a:r>
            <a:r>
              <a:rPr lang="en-US" dirty="0"/>
              <a:t> alcohol, </a:t>
            </a:r>
            <a:r>
              <a:rPr lang="en-US" dirty="0" err="1"/>
              <a:t>dicaprylyl</a:t>
            </a:r>
            <a:r>
              <a:rPr lang="en-US" dirty="0"/>
              <a:t> ether, </a:t>
            </a:r>
            <a:r>
              <a:rPr lang="en-US" dirty="0" err="1"/>
              <a:t>cetyl</a:t>
            </a:r>
            <a:r>
              <a:rPr lang="en-US" dirty="0"/>
              <a:t> esters, </a:t>
            </a:r>
            <a:r>
              <a:rPr lang="en-US" dirty="0" err="1"/>
              <a:t>behentrimonium</a:t>
            </a:r>
            <a:r>
              <a:rPr lang="en-US" dirty="0"/>
              <a:t> chloride, polysorbate 20, SH-oligopeptide-78, </a:t>
            </a:r>
            <a:r>
              <a:rPr lang="en-US" dirty="0" err="1"/>
              <a:t>hydrolysed</a:t>
            </a:r>
            <a:r>
              <a:rPr lang="en-US" dirty="0"/>
              <a:t> wheat protein, </a:t>
            </a:r>
            <a:r>
              <a:rPr lang="en-US" dirty="0" err="1"/>
              <a:t>hydrolysed</a:t>
            </a:r>
            <a:r>
              <a:rPr lang="en-US" dirty="0"/>
              <a:t> wheat starch, isopropyl alcohol, tocopherol, phenoxyethanol, potassium sorbate, citric acid, fragrance (parfum), geraniol, linalool, hexyl cinnamal, benzyl alcohol</a:t>
            </a:r>
          </a:p>
          <a:p>
            <a:endParaRPr lang="en-US" dirty="0"/>
          </a:p>
          <a:p>
            <a:r>
              <a:rPr lang="fr-CH" sz="1200" kern="1200" dirty="0">
                <a:solidFill>
                  <a:schemeClr val="tx1"/>
                </a:solidFill>
                <a:effectLst/>
                <a:latin typeface="+mn-lt"/>
                <a:ea typeface="+mn-ea"/>
                <a:cs typeface="+mn-cs"/>
              </a:rPr>
              <a:t>IQR: Inter Quantile Range</a:t>
            </a:r>
          </a:p>
          <a:p>
            <a:r>
              <a:rPr lang="en-GB" sz="1200" kern="1200" dirty="0">
                <a:solidFill>
                  <a:schemeClr val="tx1"/>
                </a:solidFill>
                <a:effectLst/>
                <a:latin typeface="+mn-lt"/>
                <a:ea typeface="+mn-ea"/>
                <a:cs typeface="+mn-cs"/>
              </a:rPr>
              <a:t>CLD: is Compact Letter Display</a:t>
            </a:r>
            <a:endParaRPr lang="en-US" dirty="0"/>
          </a:p>
          <a:p>
            <a:endParaRPr lang="en-US" dirty="0"/>
          </a:p>
        </p:txBody>
      </p:sp>
      <p:sp>
        <p:nvSpPr>
          <p:cNvPr id="4" name="Slide Number Placeholder 3">
            <a:extLst>
              <a:ext uri="{FF2B5EF4-FFF2-40B4-BE49-F238E27FC236}">
                <a16:creationId xmlns:a16="http://schemas.microsoft.com/office/drawing/2014/main" id="{CACF3FCB-7BE3-95B2-D201-87FB063F0EB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04662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a:t>Bleaching:</a:t>
            </a:r>
            <a:endParaRPr lang="en-US">
              <a:ea typeface="Calibri"/>
              <a:cs typeface="Calibri"/>
            </a:endParaRPr>
          </a:p>
          <a:p>
            <a:pPr marL="285750" indent="-285750">
              <a:buFont typeface="Arial" panose="020B0604020202020204" pitchFamily="34" charset="0"/>
              <a:buChar char="•"/>
            </a:pPr>
            <a:r>
              <a:rPr lang="en-US"/>
              <a:t>Mix commercial bleaching agent according to description on packaging.</a:t>
            </a:r>
            <a:endParaRPr lang="en-US">
              <a:ea typeface="Calibri"/>
              <a:cs typeface="Calibri"/>
            </a:endParaRPr>
          </a:p>
          <a:p>
            <a:pPr marL="285750" indent="-285750">
              <a:buFont typeface="Arial" panose="020B0604020202020204" pitchFamily="34" charset="0"/>
              <a:buChar char="•"/>
            </a:pPr>
            <a:r>
              <a:rPr lang="en-US"/>
              <a:t>Spread the mixture homogeneously on dry (not washed) hair​. </a:t>
            </a:r>
            <a:endParaRPr lang="en-US">
              <a:ea typeface="Calibri"/>
              <a:cs typeface="Calibri"/>
            </a:endParaRPr>
          </a:p>
          <a:p>
            <a:pPr marL="285750" indent="-285750">
              <a:buFont typeface="Arial" panose="020B0604020202020204" pitchFamily="34" charset="0"/>
              <a:buChar char="•"/>
            </a:pPr>
            <a:r>
              <a:rPr lang="en-US"/>
              <a:t>Cover with alu foil for 45 min.</a:t>
            </a:r>
            <a:endParaRPr lang="en-US">
              <a:ea typeface="Calibri"/>
              <a:cs typeface="Calibri"/>
            </a:endParaRPr>
          </a:p>
          <a:p>
            <a:pPr marL="285750" indent="-285750">
              <a:buFont typeface="Arial" panose="020B0604020202020204" pitchFamily="34" charset="0"/>
              <a:buChar char="•"/>
            </a:pPr>
            <a:r>
              <a:rPr lang="en-US"/>
              <a:t>Rinse off with 39°C tap water until water is clear.</a:t>
            </a:r>
            <a:endParaRPr lang="en-US">
              <a:ea typeface="Calibri"/>
              <a:cs typeface="Calibri"/>
            </a:endParaRPr>
          </a:p>
          <a:p>
            <a:pPr marL="285750" indent="-285750">
              <a:buFont typeface="Arial" panose="020B0604020202020204" pitchFamily="34" charset="0"/>
              <a:buChar char="•"/>
            </a:pPr>
            <a:r>
              <a:rPr lang="en-US"/>
              <a:t>Leave hair tresses for 50 min. in deionized water.</a:t>
            </a:r>
            <a:endParaRPr lang="en-US">
              <a:ea typeface="Calibri"/>
              <a:cs typeface="Calibri"/>
            </a:endParaRPr>
          </a:p>
          <a:p>
            <a:pPr marL="285750" indent="-285750">
              <a:buFont typeface="Arial" panose="020B0604020202020204" pitchFamily="34" charset="0"/>
              <a:buChar char="•"/>
            </a:pPr>
            <a:r>
              <a:rPr lang="en-US"/>
              <a:t>Dry slightly with paper towels.</a:t>
            </a:r>
            <a:endParaRPr lang="en-US">
              <a:ea typeface="Calibri"/>
              <a:cs typeface="Calibri"/>
            </a:endParaRPr>
          </a:p>
          <a:p>
            <a:pPr marL="285750" indent="-285750">
              <a:buFont typeface="Arial" panose="020B0604020202020204" pitchFamily="34" charset="0"/>
              <a:buChar char="•"/>
            </a:pPr>
            <a:r>
              <a:rPr lang="en-US"/>
              <a:t>Let tresses dry in climate room overnight at 20°C / 60% humidity.</a:t>
            </a:r>
            <a:endParaRPr lang="en-US">
              <a:ea typeface="Calibri"/>
              <a:cs typeface="Calibri"/>
            </a:endParaRPr>
          </a:p>
          <a:p>
            <a:endParaRPr lang="en-US">
              <a:ea typeface="Calibri"/>
              <a:cs typeface="Calibri"/>
            </a:endParaRPr>
          </a:p>
          <a:p>
            <a:pPr>
              <a:spcBef>
                <a:spcPts val="300"/>
              </a:spcBef>
            </a:pPr>
            <a:r>
              <a:rPr lang="en-US" sz="1200" b="1"/>
              <a:t>Material:</a:t>
            </a:r>
            <a:endParaRPr lang="en-US" sz="1200" b="1">
              <a:ea typeface="Calibri"/>
              <a:cs typeface="Calibri"/>
            </a:endParaRPr>
          </a:p>
          <a:p>
            <a:pPr marL="285750" indent="-285750">
              <a:spcBef>
                <a:spcPts val="300"/>
              </a:spcBef>
              <a:buFont typeface="Arial" panose="020B0604020202020204" pitchFamily="34" charset="0"/>
              <a:buChar char="•"/>
            </a:pPr>
            <a:r>
              <a:rPr lang="en-US" sz="1200"/>
              <a:t>European strong bleached hair (20cm long, </a:t>
            </a:r>
            <a:r>
              <a:rPr lang="en-US" sz="1200" err="1"/>
              <a:t>Art.Nr</a:t>
            </a:r>
            <a:r>
              <a:rPr lang="en-US" sz="1200"/>
              <a:t>. 814010-E-D)</a:t>
            </a:r>
            <a:endParaRPr lang="en-US" sz="1200">
              <a:ea typeface="Calibri"/>
              <a:cs typeface="Calibri"/>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41069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SHAMPOOS:HC-E-100174-13 (without OXY); HC-E-100174-20 (with OXY)</a:t>
            </a:r>
          </a:p>
          <a:p>
            <a:r>
              <a:rPr lang="en-US"/>
              <a:t>TONIC: HC-E-100001-10 (without OXY); HC-E-100001-40 (with OXY)</a:t>
            </a:r>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09815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2ECF3-B0FE-EFA7-D834-C974D6CE31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614C8D-2383-02B2-9E39-0F0D9B1422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2503DC-AC5D-BC17-6C60-481B4C43AB0E}"/>
              </a:ext>
            </a:extLst>
          </p:cNvPr>
          <p:cNvSpPr>
            <a:spLocks noGrp="1"/>
          </p:cNvSpPr>
          <p:nvPr>
            <p:ph type="body" idx="1"/>
          </p:nvPr>
        </p:nvSpPr>
        <p:spPr/>
        <p:txBody>
          <a:bodyPr/>
          <a:lstStyle/>
          <a:p>
            <a:r>
              <a:rPr lang="en-US" dirty="0"/>
              <a:t>Benchmark 1 = </a:t>
            </a:r>
            <a:r>
              <a:rPr lang="en-US" dirty="0" err="1"/>
              <a:t>Nutrilan</a:t>
            </a:r>
            <a:r>
              <a:rPr lang="en-US" dirty="0"/>
              <a:t>® Keratin LM (INCI: Hydrolyzed Keratin), 1% aqueous solution</a:t>
            </a:r>
          </a:p>
          <a:p>
            <a:r>
              <a:rPr lang="en-GB" sz="1200" kern="1200" dirty="0">
                <a:solidFill>
                  <a:schemeClr val="tx1"/>
                </a:solidFill>
                <a:effectLst/>
                <a:latin typeface="+mn-lt"/>
                <a:ea typeface="+mn-ea"/>
                <a:cs typeface="+mn-cs"/>
              </a:rPr>
              <a:t>CLD: Compact Letter Display</a:t>
            </a:r>
            <a:endParaRPr lang="en-US" dirty="0"/>
          </a:p>
          <a:p>
            <a:endParaRPr lang="en-US" dirty="0"/>
          </a:p>
        </p:txBody>
      </p:sp>
      <p:sp>
        <p:nvSpPr>
          <p:cNvPr id="4" name="Slide Number Placeholder 3">
            <a:extLst>
              <a:ext uri="{FF2B5EF4-FFF2-40B4-BE49-F238E27FC236}">
                <a16:creationId xmlns:a16="http://schemas.microsoft.com/office/drawing/2014/main" id="{316FAC77-0AD1-A87D-A3C4-55E0B8AD612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34019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36CBA3-226F-A43A-8C4F-2CA5418C50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A178AB-F9EF-03B6-D23B-08BDB2D456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35837D-55E0-2F00-B598-46A0FBA45C3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300"/>
              </a:spcBef>
              <a:spcAft>
                <a:spcPts val="0"/>
              </a:spcAft>
              <a:buClrTx/>
              <a:buSzTx/>
              <a:buFontTx/>
              <a:buNone/>
              <a:tabLst/>
              <a:defRPr/>
            </a:pPr>
            <a:r>
              <a:rPr lang="en-US" sz="1200"/>
              <a:t>Bleaching agent: Wella BLONDER + </a:t>
            </a:r>
            <a:r>
              <a:rPr lang="en-US" sz="1200" err="1"/>
              <a:t>Welloxon</a:t>
            </a:r>
            <a:r>
              <a:rPr lang="en-US" sz="1200"/>
              <a:t> Perfect, mixing ratio 1:1.5.</a:t>
            </a:r>
          </a:p>
          <a:p>
            <a:pPr>
              <a:spcBef>
                <a:spcPts val="300"/>
              </a:spcBef>
            </a:pPr>
            <a:endParaRPr lang="en-US" sz="1200" b="1"/>
          </a:p>
          <a:p>
            <a:pPr>
              <a:spcBef>
                <a:spcPts val="300"/>
              </a:spcBef>
            </a:pPr>
            <a:r>
              <a:rPr lang="en-US" sz="1200" b="1"/>
              <a:t>Material:</a:t>
            </a:r>
          </a:p>
          <a:p>
            <a:pPr marL="285750" indent="-285750">
              <a:spcBef>
                <a:spcPts val="300"/>
              </a:spcBef>
              <a:buFont typeface="Arial" panose="020B0604020202020204" pitchFamily="34" charset="0"/>
              <a:buChar char="•"/>
            </a:pPr>
            <a:r>
              <a:rPr lang="en-US" sz="1200">
                <a:solidFill>
                  <a:srgbClr val="0070C0"/>
                </a:solidFill>
              </a:rPr>
              <a:t>European brown hair </a:t>
            </a:r>
            <a:r>
              <a:rPr lang="en-US" sz="1200"/>
              <a:t>(20cm long, </a:t>
            </a:r>
            <a:r>
              <a:rPr lang="en-US" sz="1200" err="1"/>
              <a:t>Farne</a:t>
            </a:r>
            <a:r>
              <a:rPr lang="en-US" sz="1200"/>
              <a:t> 6/0, Mischung 745))</a:t>
            </a:r>
          </a:p>
          <a:p>
            <a:r>
              <a:rPr lang="en-US"/>
              <a:t>Addition of a hair repair active to the bleaching agent is found in commercial products where similarly the active ingredient(s) is (are) mixed before use.</a:t>
            </a:r>
          </a:p>
        </p:txBody>
      </p:sp>
      <p:sp>
        <p:nvSpPr>
          <p:cNvPr id="4" name="Slide Number Placeholder 3">
            <a:extLst>
              <a:ext uri="{FF2B5EF4-FFF2-40B4-BE49-F238E27FC236}">
                <a16:creationId xmlns:a16="http://schemas.microsoft.com/office/drawing/2014/main" id="{8203172C-7917-85FE-3835-9DDDC6D85B2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29294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0C7FE-686B-6288-8D7C-A049BC0FE5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E6B9DD-875C-32C1-DCA7-C4F3DD79FC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BF45F4-17E8-DB60-AE3F-56D952AA681E}"/>
              </a:ext>
            </a:extLst>
          </p:cNvPr>
          <p:cNvSpPr>
            <a:spLocks noGrp="1"/>
          </p:cNvSpPr>
          <p:nvPr>
            <p:ph type="body" idx="1"/>
          </p:nvPr>
        </p:nvSpPr>
        <p:spPr/>
        <p:txBody>
          <a:bodyPr/>
          <a:lstStyle/>
          <a:p>
            <a:r>
              <a:rPr lang="en-US"/>
              <a:t>Benchmark 2 = Quinoa Pro NPNF, INCI: Water (and) Hydrolyzed Quinoa (signature ingredient of L’Oreal “L’Oreal professional / Absolut Repair”</a:t>
            </a:r>
          </a:p>
          <a:p>
            <a:r>
              <a:rPr lang="en-US"/>
              <a:t>Benchmark 3 = pH Plex-1 (finished market product)</a:t>
            </a:r>
          </a:p>
          <a:p>
            <a:r>
              <a:rPr lang="en-US"/>
              <a:t>Benchmark 4 = Ref 01 Bonder (finished market product)</a:t>
            </a:r>
          </a:p>
          <a:p>
            <a:r>
              <a:rPr lang="en-US"/>
              <a:t>** p = 0.004 and ** p = 0.002</a:t>
            </a:r>
          </a:p>
          <a:p>
            <a:endParaRPr lang="en-US"/>
          </a:p>
        </p:txBody>
      </p:sp>
      <p:sp>
        <p:nvSpPr>
          <p:cNvPr id="4" name="Slide Number Placeholder 3">
            <a:extLst>
              <a:ext uri="{FF2B5EF4-FFF2-40B4-BE49-F238E27FC236}">
                <a16:creationId xmlns:a16="http://schemas.microsoft.com/office/drawing/2014/main" id="{9FFC8EF2-2C8A-B410-FEB8-2D70EEFCD35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39871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7C330-DF63-F2F3-F6BF-A55735C4EA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12A5BC-3DAC-81CF-E0B8-0F93487D8C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41E688-D1BC-054B-83D9-45F35975CBE5}"/>
              </a:ext>
            </a:extLst>
          </p:cNvPr>
          <p:cNvSpPr>
            <a:spLocks noGrp="1"/>
          </p:cNvSpPr>
          <p:nvPr>
            <p:ph type="body" idx="1"/>
          </p:nvPr>
        </p:nvSpPr>
        <p:spPr/>
        <p:txBody>
          <a:bodyPr/>
          <a:lstStyle/>
          <a:p>
            <a:r>
              <a:rPr lang="en-US" dirty="0"/>
              <a:t>Bleaching agent: Wella Professionals </a:t>
            </a:r>
            <a:r>
              <a:rPr lang="en-US" dirty="0" err="1"/>
              <a:t>Blondor</a:t>
            </a:r>
            <a:r>
              <a:rPr lang="en-US" dirty="0"/>
              <a:t> Multi Blonde 7 Powder + Wella </a:t>
            </a:r>
            <a:r>
              <a:rPr lang="en-US" dirty="0" err="1"/>
              <a:t>Welloxon</a:t>
            </a:r>
            <a:r>
              <a:rPr lang="en-US" dirty="0"/>
              <a:t>, </a:t>
            </a:r>
            <a:r>
              <a:rPr lang="en-US" dirty="0" err="1"/>
              <a:t>Hydrogène</a:t>
            </a:r>
            <a:r>
              <a:rPr lang="en-US" dirty="0"/>
              <a:t>, </a:t>
            </a:r>
            <a:r>
              <a:rPr lang="en-US" dirty="0" err="1"/>
              <a:t>développeur</a:t>
            </a:r>
            <a:r>
              <a:rPr lang="en-US" dirty="0"/>
              <a:t>, </a:t>
            </a:r>
            <a:r>
              <a:rPr lang="en-US" dirty="0" err="1"/>
              <a:t>Oxydant</a:t>
            </a:r>
            <a:r>
              <a:rPr lang="en-US" dirty="0"/>
              <a:t> - 9% 30 Vol. (ratio 1:2)</a:t>
            </a:r>
          </a:p>
          <a:p>
            <a:r>
              <a:rPr lang="en-US" dirty="0"/>
              <a:t>Commercial finished market product: “Redken Acidic Bonding”-range: </a:t>
            </a:r>
          </a:p>
          <a:p>
            <a:r>
              <a:rPr lang="en-US" dirty="0"/>
              <a:t>	step 1: Redken Acidic bonding concentrate 14%</a:t>
            </a:r>
          </a:p>
          <a:p>
            <a:r>
              <a:rPr lang="en-US" dirty="0"/>
              <a:t>	step 2: Redken Acidic bonding Shampoo 7%</a:t>
            </a:r>
          </a:p>
          <a:p>
            <a:r>
              <a:rPr lang="en-US" dirty="0"/>
              <a:t>Addition of OXY 229 CB 1% is made in both steps.</a:t>
            </a:r>
          </a:p>
          <a:p>
            <a:r>
              <a:rPr lang="en-US" dirty="0"/>
              <a:t>Why did we test 0.2% glycerin? Oxy 229 CB contains 17% glycerin. When using 1% Oxy 229, there are automatically 0.17% glycerin in the product. To make sure that the measured effects are only coming from the active ingredients of Oxy 229 and not from glycerin, we tested 0.2% glycerin as reference as well.</a:t>
            </a:r>
          </a:p>
          <a:p>
            <a:endParaRPr lang="en-US" dirty="0"/>
          </a:p>
        </p:txBody>
      </p:sp>
      <p:sp>
        <p:nvSpPr>
          <p:cNvPr id="4" name="Slide Number Placeholder 3">
            <a:extLst>
              <a:ext uri="{FF2B5EF4-FFF2-40B4-BE49-F238E27FC236}">
                <a16:creationId xmlns:a16="http://schemas.microsoft.com/office/drawing/2014/main" id="{1502B3AC-42A3-73D9-F225-4542A703B2D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66725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CCBDD-E036-20AD-8E94-A9D34CEA34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7F4A09-1E2B-D38D-98CD-59D9D73F16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2A1201-057F-1369-DDD1-C86E48F3F898}"/>
              </a:ext>
            </a:extLst>
          </p:cNvPr>
          <p:cNvSpPr>
            <a:spLocks noGrp="1"/>
          </p:cNvSpPr>
          <p:nvPr>
            <p:ph type="body" idx="1"/>
          </p:nvPr>
        </p:nvSpPr>
        <p:spPr/>
        <p:txBody>
          <a:bodyPr/>
          <a:lstStyle/>
          <a:p>
            <a:r>
              <a:rPr lang="en-US"/>
              <a:t>Bleaching agent: Wella Professionals </a:t>
            </a:r>
            <a:r>
              <a:rPr lang="en-US" err="1"/>
              <a:t>Blondor</a:t>
            </a:r>
            <a:r>
              <a:rPr lang="en-US"/>
              <a:t> Multi Blonde 7 Powder + Wella </a:t>
            </a:r>
            <a:r>
              <a:rPr lang="en-US" err="1"/>
              <a:t>Welloxon</a:t>
            </a:r>
            <a:r>
              <a:rPr lang="en-US"/>
              <a:t>, </a:t>
            </a:r>
            <a:r>
              <a:rPr lang="en-US" err="1"/>
              <a:t>Hydrogène</a:t>
            </a:r>
            <a:r>
              <a:rPr lang="en-US"/>
              <a:t>, </a:t>
            </a:r>
            <a:r>
              <a:rPr lang="en-US" err="1"/>
              <a:t>développeur</a:t>
            </a:r>
            <a:r>
              <a:rPr lang="en-US"/>
              <a:t>, </a:t>
            </a:r>
            <a:r>
              <a:rPr lang="en-US" err="1"/>
              <a:t>Oxydant</a:t>
            </a:r>
            <a:r>
              <a:rPr lang="en-US"/>
              <a:t> - 9% 30 Vol. (ratio 1:2)</a:t>
            </a:r>
          </a:p>
          <a:p>
            <a:r>
              <a:rPr lang="en-US"/>
              <a:t>Commercial finished market product: “Redken Acidic Bonding”-range: </a:t>
            </a:r>
          </a:p>
          <a:p>
            <a:r>
              <a:rPr lang="en-US"/>
              <a:t>	step 1: Redken Acidic bonding concentrate 14%</a:t>
            </a:r>
          </a:p>
          <a:p>
            <a:r>
              <a:rPr lang="en-US"/>
              <a:t>	step 2: Redken Acidic bonding Shampoo 7%</a:t>
            </a:r>
          </a:p>
          <a:p>
            <a:r>
              <a:rPr lang="en-US"/>
              <a:t>Addition of OXY 229 CB 1% is made in both steps.</a:t>
            </a:r>
          </a:p>
          <a:p>
            <a:r>
              <a:rPr lang="en-US"/>
              <a:t>Why did we test 0.2% glycerin? Oxy 229 CB contains 17% glycerin. When using 1% Oxy 229, there are automatically 0.17% glycerin in the product. To make sure that the measured effects are only coming from the active ingredients of Oxy 229 and not from glycerin, we tested 0.2% glycerin as reference as well.</a:t>
            </a:r>
          </a:p>
          <a:p>
            <a:endParaRPr lang="en-US"/>
          </a:p>
        </p:txBody>
      </p:sp>
      <p:sp>
        <p:nvSpPr>
          <p:cNvPr id="4" name="Slide Number Placeholder 3">
            <a:extLst>
              <a:ext uri="{FF2B5EF4-FFF2-40B4-BE49-F238E27FC236}">
                <a16:creationId xmlns:a16="http://schemas.microsoft.com/office/drawing/2014/main" id="{3C05C9CB-0BF7-8187-16E7-C12EF5773EF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04779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Treatment 1: Redken Acidic Bonding</a:t>
            </a:r>
          </a:p>
          <a:p>
            <a:endParaRPr lang="en-US" dirty="0"/>
          </a:p>
          <a:p>
            <a:r>
              <a:rPr lang="en-US" dirty="0"/>
              <a:t>Good correlation with the combing results made in the same conditions.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28308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4B2499-49FD-1BF2-FB4F-55560FB506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69CA90-68AD-EF09-583D-A9016F80F7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076403-F12F-DF02-1D42-81A2ACBEBCAA}"/>
              </a:ext>
            </a:extLst>
          </p:cNvPr>
          <p:cNvSpPr>
            <a:spLocks noGrp="1"/>
          </p:cNvSpPr>
          <p:nvPr>
            <p:ph type="body" idx="1"/>
          </p:nvPr>
        </p:nvSpPr>
        <p:spPr/>
        <p:txBody>
          <a:bodyPr/>
          <a:lstStyle/>
          <a:p>
            <a:r>
              <a:rPr lang="en-US" dirty="0"/>
              <a:t>Masstige: Step 1 - L'Oréal Paris </a:t>
            </a:r>
            <a:r>
              <a:rPr lang="en-US" dirty="0" err="1"/>
              <a:t>Elseve</a:t>
            </a:r>
            <a:r>
              <a:rPr lang="en-US" dirty="0"/>
              <a:t> Bond Repair ​Rescue Pre-Shampoo​​; Step 2 - L'Oréal Paris </a:t>
            </a:r>
            <a:r>
              <a:rPr lang="en-US" dirty="0" err="1"/>
              <a:t>Elseve</a:t>
            </a:r>
            <a:r>
              <a:rPr lang="en-US" dirty="0"/>
              <a:t> ​​Bond Repair Shampoo</a:t>
            </a:r>
          </a:p>
          <a:p>
            <a:r>
              <a:rPr lang="en-US" dirty="0"/>
              <a:t>Premium: Step 1 – </a:t>
            </a:r>
            <a:r>
              <a:rPr lang="en-US" dirty="0" err="1"/>
              <a:t>Olaplex</a:t>
            </a:r>
            <a:r>
              <a:rPr lang="en-US" dirty="0"/>
              <a:t> N° 3 Hair Perfector; Step 2 - </a:t>
            </a:r>
            <a:r>
              <a:rPr lang="en-US" dirty="0" err="1"/>
              <a:t>Olaplex</a:t>
            </a:r>
            <a:r>
              <a:rPr lang="en-US" dirty="0"/>
              <a:t>​ Bond Maintenance No. 4</a:t>
            </a:r>
          </a:p>
          <a:p>
            <a:r>
              <a:rPr lang="en-US" dirty="0"/>
              <a:t>Mass Market:​ Yves Rocher Repair Shampoo​</a:t>
            </a:r>
          </a:p>
          <a:p>
            <a:r>
              <a:rPr lang="en-US" dirty="0"/>
              <a:t>Addition of OXY 229 CB 1% is made in both steps when relevant (Yves Rocher is a single step shampoo).</a:t>
            </a:r>
          </a:p>
          <a:p>
            <a:endParaRPr lang="en-US" dirty="0"/>
          </a:p>
          <a:p>
            <a:r>
              <a:rPr lang="en-US" dirty="0"/>
              <a:t>The black point represents the average sensory value. The red arrows indicate the highest and lowest deviations — with the highest deviation measured from the lower average and the lowest from the higher average. There is no overlap between these deviations in the measurements with and without OXY 229 CB, confirming a significant improvement.</a:t>
            </a:r>
          </a:p>
        </p:txBody>
      </p:sp>
      <p:sp>
        <p:nvSpPr>
          <p:cNvPr id="4" name="Slide Number Placeholder 3">
            <a:extLst>
              <a:ext uri="{FF2B5EF4-FFF2-40B4-BE49-F238E27FC236}">
                <a16:creationId xmlns:a16="http://schemas.microsoft.com/office/drawing/2014/main" id="{16D7E269-EB40-F433-160B-62449D8A3B4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77573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23528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EB5B9E56-6CDC-4956-8F84-09F72C6D4154}" type="slidenum">
              <a:rPr lang="en-US" smtClean="0"/>
              <a:t>32</a:t>
            </a:fld>
            <a:endParaRPr lang="en-US"/>
          </a:p>
        </p:txBody>
      </p:sp>
    </p:spTree>
    <p:extLst>
      <p:ext uri="{BB962C8B-B14F-4D97-AF65-F5344CB8AC3E}">
        <p14:creationId xmlns:p14="http://schemas.microsoft.com/office/powerpoint/2010/main" val="5927499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Picture is an illustration to show the analogy with MRI equipment used as medical device.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14916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Clear difference between the hair surface on a full hair tress! Not on the best part of the best hair as could be shown with a SEM picture.</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99020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D2BC52-C706-0C20-CA6F-521FCBA9C2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25E1A4-DA05-272C-41D3-B8767CB515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5C4137-93A2-812D-A79E-C8DE1C4BB1B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8DFB98B-2910-9FBA-49FB-C996019CF1C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95227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0"/>
              <a:t>Peptide analysis method:</a:t>
            </a:r>
          </a:p>
          <a:p>
            <a:pPr>
              <a:spcBef>
                <a:spcPts val="1200"/>
              </a:spcBef>
            </a:pPr>
            <a:r>
              <a:rPr lang="en-US" sz="1200" b="1">
                <a:latin typeface="+mj-lt"/>
              </a:rPr>
              <a:t>System: </a:t>
            </a:r>
            <a:r>
              <a:rPr lang="en-US" sz="1200">
                <a:latin typeface="+mj-lt"/>
              </a:rPr>
              <a:t>UPLC/HR-MS, Vanquish Horizon, Orbitrap </a:t>
            </a:r>
            <a:r>
              <a:rPr lang="en-US" sz="1200" err="1">
                <a:latin typeface="+mj-lt"/>
              </a:rPr>
              <a:t>Exploris</a:t>
            </a:r>
            <a:r>
              <a:rPr lang="en-US" sz="1200">
                <a:latin typeface="+mj-lt"/>
              </a:rPr>
              <a:t> 240 (</a:t>
            </a:r>
            <a:r>
              <a:rPr lang="en-US" sz="1200" err="1">
                <a:latin typeface="+mj-lt"/>
              </a:rPr>
              <a:t>Thermo</a:t>
            </a:r>
            <a:r>
              <a:rPr lang="en-US" sz="1200">
                <a:latin typeface="+mj-lt"/>
              </a:rPr>
              <a:t> Scientific)</a:t>
            </a:r>
          </a:p>
          <a:p>
            <a:pPr>
              <a:spcBef>
                <a:spcPts val="1200"/>
              </a:spcBef>
            </a:pPr>
            <a:r>
              <a:rPr lang="en-US" sz="1200" b="1">
                <a:latin typeface="+mj-lt"/>
              </a:rPr>
              <a:t>Column: </a:t>
            </a:r>
            <a:r>
              <a:rPr lang="en-US" sz="1200" err="1">
                <a:latin typeface="+mj-lt"/>
              </a:rPr>
              <a:t>Acquity</a:t>
            </a:r>
            <a:r>
              <a:rPr lang="en-US" sz="1200">
                <a:latin typeface="+mj-lt"/>
              </a:rPr>
              <a:t> BEH C18 Premier (Waters) 150 x 2.1 mm ID (Waters). </a:t>
            </a:r>
            <a:r>
              <a:rPr lang="en-US" sz="1200" b="1">
                <a:latin typeface="+mj-lt"/>
              </a:rPr>
              <a:t>Oven: </a:t>
            </a:r>
            <a:r>
              <a:rPr lang="en-US" sz="1200">
                <a:latin typeface="+mj-lt"/>
              </a:rPr>
              <a:t>40°C</a:t>
            </a:r>
          </a:p>
          <a:p>
            <a:pPr>
              <a:spcBef>
                <a:spcPts val="1200"/>
              </a:spcBef>
            </a:pPr>
            <a:r>
              <a:rPr lang="en-US" sz="1200" b="1">
                <a:latin typeface="+mj-lt"/>
              </a:rPr>
              <a:t>Solvents: A: </a:t>
            </a:r>
            <a:r>
              <a:rPr lang="en-US" sz="1200">
                <a:latin typeface="+mj-lt"/>
              </a:rPr>
              <a:t>0.1% formic acid in water, B: 0.1% formic acid in acetonitrile. </a:t>
            </a:r>
            <a:r>
              <a:rPr lang="en-US" sz="1200" b="1">
                <a:latin typeface="+mj-lt"/>
              </a:rPr>
              <a:t>Flow:</a:t>
            </a:r>
            <a:r>
              <a:rPr lang="en-US" sz="1200">
                <a:latin typeface="+mj-lt"/>
              </a:rPr>
              <a:t> 0.4 mL/min</a:t>
            </a:r>
          </a:p>
          <a:p>
            <a:pPr>
              <a:spcBef>
                <a:spcPts val="1200"/>
              </a:spcBef>
            </a:pPr>
            <a:r>
              <a:rPr lang="en-US" sz="1200" b="1">
                <a:latin typeface="+mj-lt"/>
              </a:rPr>
              <a:t>Gradient:</a:t>
            </a:r>
            <a:r>
              <a:rPr lang="en-US" sz="1200">
                <a:latin typeface="+mj-lt"/>
              </a:rPr>
              <a:t> 0% B, 3.0 min; 0-18% B in 12 min; 18-100% B in 2 min; 100% B, 1 min; equilibrate for 2 min</a:t>
            </a:r>
          </a:p>
          <a:p>
            <a:pPr>
              <a:spcBef>
                <a:spcPts val="1200"/>
              </a:spcBef>
            </a:pPr>
            <a:r>
              <a:rPr lang="en-US" sz="1200" b="1">
                <a:latin typeface="+mj-lt"/>
              </a:rPr>
              <a:t>MS:</a:t>
            </a:r>
            <a:r>
              <a:rPr lang="en-US" sz="1200">
                <a:latin typeface="+mj-lt"/>
              </a:rPr>
              <a:t> Positive ESI in ddMS2 mode (</a:t>
            </a:r>
            <a:r>
              <a:rPr lang="en-US" sz="1200" err="1">
                <a:latin typeface="+mj-lt"/>
              </a:rPr>
              <a:t>AcquireX</a:t>
            </a:r>
            <a:r>
              <a:rPr lang="en-US" sz="1200">
                <a:latin typeface="+mj-lt"/>
              </a:rPr>
              <a:t> with background exclusion)</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7742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901CE-B677-C827-E587-81658D9DDB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0F4E12-E885-B864-9EAD-AB6FA3C6C1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3D1F3E-65A7-C5AF-6E93-39030F4E6EF9}"/>
              </a:ext>
            </a:extLst>
          </p:cNvPr>
          <p:cNvSpPr>
            <a:spLocks noGrp="1"/>
          </p:cNvSpPr>
          <p:nvPr>
            <p:ph type="body" idx="1"/>
          </p:nvPr>
        </p:nvSpPr>
        <p:spPr/>
        <p:txBody>
          <a:bodyPr/>
          <a:lstStyle/>
          <a:p>
            <a:r>
              <a:rPr lang="en-US"/>
              <a:t>Image: https://i.pinimg.com/736x/5e/75/56/5e7556c35804d476560089d580bc256e.jpg</a:t>
            </a:r>
          </a:p>
        </p:txBody>
      </p:sp>
      <p:sp>
        <p:nvSpPr>
          <p:cNvPr id="4" name="Slide Number Placeholder 3">
            <a:extLst>
              <a:ext uri="{FF2B5EF4-FFF2-40B4-BE49-F238E27FC236}">
                <a16:creationId xmlns:a16="http://schemas.microsoft.com/office/drawing/2014/main" id="{B98C0B89-70FC-10BD-8539-A2FAF41A105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63211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EB5B9E56-6CDC-4956-8F84-09F72C6D4154}" type="slidenum">
              <a:rPr lang="en-US" smtClean="0"/>
              <a:t>46</a:t>
            </a:fld>
            <a:endParaRPr lang="en-US"/>
          </a:p>
        </p:txBody>
      </p:sp>
    </p:spTree>
    <p:extLst>
      <p:ext uri="{BB962C8B-B14F-4D97-AF65-F5344CB8AC3E}">
        <p14:creationId xmlns:p14="http://schemas.microsoft.com/office/powerpoint/2010/main" val="25569838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68115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2FDA3-D24B-4C05-B1CF-0491CBE607E4}"/>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70DFCDEF-70B3-0E14-F2F6-0F626649F472}"/>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BB9DCC21-8424-1539-A291-1EC4239349AE}"/>
              </a:ext>
            </a:extLst>
          </p:cNvPr>
          <p:cNvSpPr>
            <a:spLocks noGrp="1"/>
          </p:cNvSpPr>
          <p:nvPr>
            <p:ph type="body" idx="1"/>
          </p:nvPr>
        </p:nvSpPr>
        <p:spPr/>
        <p:txBody>
          <a:bodyPr/>
          <a:lstStyle/>
          <a:p>
            <a:endParaRPr lang="en-US"/>
          </a:p>
        </p:txBody>
      </p:sp>
      <p:sp>
        <p:nvSpPr>
          <p:cNvPr id="4" name="Espaço Reservado para Número de Slide 3">
            <a:extLst>
              <a:ext uri="{FF2B5EF4-FFF2-40B4-BE49-F238E27FC236}">
                <a16:creationId xmlns:a16="http://schemas.microsoft.com/office/drawing/2014/main" id="{C7AD8C78-932D-E4C0-0163-8B96B067DFB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67443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C7659-333C-69AE-2188-3DAC00428521}"/>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DCA392B-D044-081C-C0B0-C959D4DAC0F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0EAC7E2-1DE8-D495-CBB7-EAB6B6A8DFE0}"/>
              </a:ext>
            </a:extLst>
          </p:cNvPr>
          <p:cNvSpPr>
            <a:spLocks noGrp="1"/>
          </p:cNvSpPr>
          <p:nvPr>
            <p:ph type="body" idx="1"/>
          </p:nvPr>
        </p:nvSpPr>
        <p:spPr/>
        <p:txBody>
          <a:bodyPr/>
          <a:lstStyle/>
          <a:p>
            <a:endParaRPr lang="en-US" dirty="0"/>
          </a:p>
        </p:txBody>
      </p:sp>
      <p:sp>
        <p:nvSpPr>
          <p:cNvPr id="4" name="Espaço Reservado para Número de Slide 3">
            <a:extLst>
              <a:ext uri="{FF2B5EF4-FFF2-40B4-BE49-F238E27FC236}">
                <a16:creationId xmlns:a16="http://schemas.microsoft.com/office/drawing/2014/main" id="{E26C1BC5-9004-0DDD-72D3-8AE93608FF2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27696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en-US"/>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15456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70213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46F99-018F-D5D7-2157-5FFBDB70A0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00272A-2B6F-EB45-BDC9-C7FCF20619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E929C9-EE5E-222E-BF2B-CE148EFB30A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p:txBody>
      </p:sp>
      <p:sp>
        <p:nvSpPr>
          <p:cNvPr id="4" name="Slide Number Placeholder 3">
            <a:extLst>
              <a:ext uri="{FF2B5EF4-FFF2-40B4-BE49-F238E27FC236}">
                <a16:creationId xmlns:a16="http://schemas.microsoft.com/office/drawing/2014/main" id="{7E0C2B2E-C0B3-D4E7-287F-E15E3291D99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99009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7B81A1-345F-1FAE-DBE1-E4C3EC1D80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88BCEF-1AE4-D5D1-9A14-345EED28B4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5DD0F0-9CAA-3F45-1F73-1AC6D74841D9}"/>
              </a:ext>
            </a:extLst>
          </p:cNvPr>
          <p:cNvSpPr>
            <a:spLocks noGrp="1"/>
          </p:cNvSpPr>
          <p:nvPr>
            <p:ph type="body" idx="1"/>
          </p:nvPr>
        </p:nvSpPr>
        <p:spPr/>
        <p:txBody>
          <a:bodyPr/>
          <a:lstStyle/>
          <a:p>
            <a:endParaRPr lang="de-DE" dirty="0"/>
          </a:p>
        </p:txBody>
      </p:sp>
      <p:sp>
        <p:nvSpPr>
          <p:cNvPr id="4" name="Slide Number Placeholder 3">
            <a:extLst>
              <a:ext uri="{FF2B5EF4-FFF2-40B4-BE49-F238E27FC236}">
                <a16:creationId xmlns:a16="http://schemas.microsoft.com/office/drawing/2014/main" id="{430DEB53-B556-2A7B-8841-C19C67B226E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18794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6428C-E873-C330-E7AA-271D74C4A7D5}"/>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193660C-4FAD-BEB3-24FC-3AFFD6B0D5FD}"/>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BAD4AB8-7BF3-219E-2975-1EC15E411C37}"/>
              </a:ext>
            </a:extLst>
          </p:cNvPr>
          <p:cNvSpPr>
            <a:spLocks noGrp="1"/>
          </p:cNvSpPr>
          <p:nvPr>
            <p:ph type="body" idx="1"/>
          </p:nvPr>
        </p:nvSpPr>
        <p:spPr/>
        <p:txBody>
          <a:bodyPr/>
          <a:lstStyle/>
          <a:p>
            <a:endParaRPr lang="en-US"/>
          </a:p>
        </p:txBody>
      </p:sp>
      <p:sp>
        <p:nvSpPr>
          <p:cNvPr id="4" name="Espaço Reservado para Número de Slide 3">
            <a:extLst>
              <a:ext uri="{FF2B5EF4-FFF2-40B4-BE49-F238E27FC236}">
                <a16:creationId xmlns:a16="http://schemas.microsoft.com/office/drawing/2014/main" id="{FA1576D2-010A-2A5F-B2F3-07C547CC95C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416048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06E0B-2802-D125-E4AF-8597D0E78DD3}"/>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22B2886-360B-BCC3-4539-EEC7D77B4E13}"/>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A26B36B4-83B2-200A-B914-43318B143DF6}"/>
              </a:ext>
            </a:extLst>
          </p:cNvPr>
          <p:cNvSpPr>
            <a:spLocks noGrp="1"/>
          </p:cNvSpPr>
          <p:nvPr>
            <p:ph type="body" idx="1"/>
          </p:nvPr>
        </p:nvSpPr>
        <p:spPr/>
        <p:txBody>
          <a:bodyPr/>
          <a:lstStyle/>
          <a:p>
            <a:endParaRPr lang="en-US"/>
          </a:p>
        </p:txBody>
      </p:sp>
      <p:sp>
        <p:nvSpPr>
          <p:cNvPr id="4" name="Espaço Reservado para Número de Slide 3">
            <a:extLst>
              <a:ext uri="{FF2B5EF4-FFF2-40B4-BE49-F238E27FC236}">
                <a16:creationId xmlns:a16="http://schemas.microsoft.com/office/drawing/2014/main" id="{EE53F936-01CF-DDCD-D354-DC693E762DD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50163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74797C-30ED-BB7C-7899-C1B031D879CA}"/>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4D27D8AA-BD06-5C08-BFB8-868E1770B8A5}"/>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AB07C20C-1D8A-766E-350B-DA4660CE3DAF}"/>
              </a:ext>
            </a:extLst>
          </p:cNvPr>
          <p:cNvSpPr>
            <a:spLocks noGrp="1"/>
          </p:cNvSpPr>
          <p:nvPr>
            <p:ph type="body" idx="1"/>
          </p:nvPr>
        </p:nvSpPr>
        <p:spPr/>
        <p:txBody>
          <a:bodyPr/>
          <a:lstStyle/>
          <a:p>
            <a:endParaRPr lang="en-US"/>
          </a:p>
        </p:txBody>
      </p:sp>
      <p:sp>
        <p:nvSpPr>
          <p:cNvPr id="4" name="Espaço Reservado para Número de Slide 3">
            <a:extLst>
              <a:ext uri="{FF2B5EF4-FFF2-40B4-BE49-F238E27FC236}">
                <a16:creationId xmlns:a16="http://schemas.microsoft.com/office/drawing/2014/main" id="{8F8F99B9-0D06-1C8C-DD48-00E76E19CD5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53348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F4D42-B593-7FC0-432B-E33F0F3FBCE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BC5097F-A19C-1A4D-3486-C03A73AEB010}"/>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44106442-064E-56FF-713B-9B18F84E1D6E}"/>
              </a:ext>
            </a:extLst>
          </p:cNvPr>
          <p:cNvSpPr>
            <a:spLocks noGrp="1"/>
          </p:cNvSpPr>
          <p:nvPr>
            <p:ph type="body" idx="1"/>
          </p:nvPr>
        </p:nvSpPr>
        <p:spPr/>
        <p:txBody>
          <a:bodyPr/>
          <a:lstStyle/>
          <a:p>
            <a:endParaRPr lang="pt-BR"/>
          </a:p>
        </p:txBody>
      </p:sp>
      <p:sp>
        <p:nvSpPr>
          <p:cNvPr id="4" name="Espaço Reservado para Número de Slide 3">
            <a:extLst>
              <a:ext uri="{FF2B5EF4-FFF2-40B4-BE49-F238E27FC236}">
                <a16:creationId xmlns:a16="http://schemas.microsoft.com/office/drawing/2014/main" id="{67294E49-8F4F-49A1-289F-EF78CFBDA7E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37816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A84D1-3F6D-1DB2-BF85-AD96FAC9698F}"/>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9360DEF-C8CB-BD66-004F-CF79342ED85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534D13B8-9B34-09E2-8989-1A9E6B1A389A}"/>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5B714A0-02B6-FA65-3F4A-71143A60FBF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46233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A4E121-2C3F-BEBA-165C-28E6A74257B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A4548B45-E1C6-1760-5CF2-FB6F51598C82}"/>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A5D27457-A758-3440-7855-F890E4C4DE62}"/>
              </a:ext>
            </a:extLst>
          </p:cNvPr>
          <p:cNvSpPr>
            <a:spLocks noGrp="1"/>
          </p:cNvSpPr>
          <p:nvPr>
            <p:ph type="body" idx="1"/>
          </p:nvPr>
        </p:nvSpPr>
        <p:spPr/>
        <p:txBody>
          <a:bodyPr/>
          <a:lstStyle/>
          <a:p>
            <a:endParaRPr lang="en-US"/>
          </a:p>
        </p:txBody>
      </p:sp>
      <p:sp>
        <p:nvSpPr>
          <p:cNvPr id="4" name="Espaço Reservado para Número de Slide 3">
            <a:extLst>
              <a:ext uri="{FF2B5EF4-FFF2-40B4-BE49-F238E27FC236}">
                <a16:creationId xmlns:a16="http://schemas.microsoft.com/office/drawing/2014/main" id="{A9F3254E-EA96-5414-B816-95053716C7D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95708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B91108-A8CC-600C-98A1-E61382B62D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8A370E-ED8B-550E-91B9-1C777CB5FC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D430A4-17F6-9C48-5698-5B0819CB7FC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257FFC2-4448-280B-6CE0-316BE3312CC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079214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205213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871BA-2DAE-BDAD-0C94-148F514EAB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E62F62-4655-C091-0DCE-F0080E542A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3D5F2E-BF11-9A42-DD02-869F0080AF1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6F1BE3B-53FC-7D5B-387D-8EDD1EC1756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960514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Bleaching with Wella Professionals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rPr>
              <a:t>Blondor</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Multi Blonde 7 Powder + Wella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rPr>
              <a:t>Welloxon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rPr>
              <a:t>Hydrogène</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developer,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rPr>
              <a:t>Oxydant</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- 9% 30 Vol. (ratio 1:2)</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734521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Bleaching with Wella Professionals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rPr>
              <a:t>Blondor</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Multi Blonde 7 Powder + Wella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rPr>
              <a:t>Welloxon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rPr>
              <a:t>Hydrogène</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developer,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rPr>
              <a:t>Oxydant</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- 9% 30 Vol. (ratio 1:2)</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56925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0F6E3-09E2-5BE7-32AD-D0D0495F16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FC5E30-7A56-C195-D5E8-AA57637175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D0BC5E-B86B-3EA4-E3DF-0472073A82F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a:p>
        </p:txBody>
      </p:sp>
      <p:sp>
        <p:nvSpPr>
          <p:cNvPr id="4" name="Slide Number Placeholder 3">
            <a:extLst>
              <a:ext uri="{FF2B5EF4-FFF2-40B4-BE49-F238E27FC236}">
                <a16:creationId xmlns:a16="http://schemas.microsoft.com/office/drawing/2014/main" id="{E6448F08-C250-045A-4C83-1B5CF989FD5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04942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DBF1C-EBE7-F78C-12AA-EDE57BD925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3058C2-C288-51F9-CF17-F1E0E2CD43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B28E30-765F-61CF-F72D-01EC5569697E}"/>
              </a:ext>
            </a:extLst>
          </p:cNvPr>
          <p:cNvSpPr>
            <a:spLocks noGrp="1"/>
          </p:cNvSpPr>
          <p:nvPr>
            <p:ph type="body" idx="1"/>
          </p:nvPr>
        </p:nvSpPr>
        <p:spPr/>
        <p:txBody>
          <a:bodyPr/>
          <a:lstStyle/>
          <a:p>
            <a:endParaRPr lang="de-DE"/>
          </a:p>
        </p:txBody>
      </p:sp>
      <p:sp>
        <p:nvSpPr>
          <p:cNvPr id="4" name="Slide Number Placeholder 3">
            <a:extLst>
              <a:ext uri="{FF2B5EF4-FFF2-40B4-BE49-F238E27FC236}">
                <a16:creationId xmlns:a16="http://schemas.microsoft.com/office/drawing/2014/main" id="{9779DC60-FC69-4874-4D9C-38A593FBA69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075478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CAB545-CE1B-33D7-A485-50CB6E0FCA3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A783CA4-ACDC-5C3E-C1C2-046E11FFCA43}"/>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AE11CE77-E651-ECA5-CC45-3907228D19D2}"/>
              </a:ext>
            </a:extLst>
          </p:cNvPr>
          <p:cNvSpPr>
            <a:spLocks noGrp="1"/>
          </p:cNvSpPr>
          <p:nvPr>
            <p:ph type="body" idx="1"/>
          </p:nvPr>
        </p:nvSpPr>
        <p:spPr/>
        <p:txBody>
          <a:bodyPr/>
          <a:lstStyle/>
          <a:p>
            <a:endParaRPr lang="en-US"/>
          </a:p>
        </p:txBody>
      </p:sp>
      <p:sp>
        <p:nvSpPr>
          <p:cNvPr id="4" name="Espaço Reservado para Número de Slide 3">
            <a:extLst>
              <a:ext uri="{FF2B5EF4-FFF2-40B4-BE49-F238E27FC236}">
                <a16:creationId xmlns:a16="http://schemas.microsoft.com/office/drawing/2014/main" id="{0B09C477-0595-ECF2-34BA-87638583281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9956908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5066C6-99B0-1BA6-9181-9E68A30A9F24}"/>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8CD94BA-E21B-84E1-8613-48FAB143B4A2}"/>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BBDF2B04-0E7D-44B2-909B-C876E9C4E491}"/>
              </a:ext>
            </a:extLst>
          </p:cNvPr>
          <p:cNvSpPr>
            <a:spLocks noGrp="1"/>
          </p:cNvSpPr>
          <p:nvPr>
            <p:ph type="body" idx="1"/>
          </p:nvPr>
        </p:nvSpPr>
        <p:spPr/>
        <p:txBody>
          <a:bodyPr/>
          <a:lstStyle/>
          <a:p>
            <a:endParaRPr lang="en-US"/>
          </a:p>
        </p:txBody>
      </p:sp>
      <p:sp>
        <p:nvSpPr>
          <p:cNvPr id="4" name="Espaço Reservado para Número de Slide 3">
            <a:extLst>
              <a:ext uri="{FF2B5EF4-FFF2-40B4-BE49-F238E27FC236}">
                <a16:creationId xmlns:a16="http://schemas.microsoft.com/office/drawing/2014/main" id="{1F07D59D-139F-F2B0-0266-83B55C4EAB5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1332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1F210-E25B-4426-B089-68730434D3E5}"/>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89443F5-41FE-9ACA-F5BB-A497B7100A0C}"/>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BDE6B4B3-03C5-629F-59C2-412973B99D50}"/>
              </a:ext>
            </a:extLst>
          </p:cNvPr>
          <p:cNvSpPr>
            <a:spLocks noGrp="1"/>
          </p:cNvSpPr>
          <p:nvPr>
            <p:ph type="body" idx="1"/>
          </p:nvPr>
        </p:nvSpPr>
        <p:spPr/>
        <p:txBody>
          <a:bodyPr/>
          <a:lstStyle/>
          <a:p>
            <a:endParaRPr lang="en-US"/>
          </a:p>
        </p:txBody>
      </p:sp>
      <p:sp>
        <p:nvSpPr>
          <p:cNvPr id="4" name="Espaço Reservado para Número de Slide 3">
            <a:extLst>
              <a:ext uri="{FF2B5EF4-FFF2-40B4-BE49-F238E27FC236}">
                <a16:creationId xmlns:a16="http://schemas.microsoft.com/office/drawing/2014/main" id="{02050156-FACA-07E0-0FB8-548E43BC9DF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417201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1F210-E25B-4426-B089-68730434D3E5}"/>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89443F5-41FE-9ACA-F5BB-A497B7100A0C}"/>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BDE6B4B3-03C5-629F-59C2-412973B99D50}"/>
              </a:ext>
            </a:extLst>
          </p:cNvPr>
          <p:cNvSpPr>
            <a:spLocks noGrp="1"/>
          </p:cNvSpPr>
          <p:nvPr>
            <p:ph type="body" idx="1"/>
          </p:nvPr>
        </p:nvSpPr>
        <p:spPr/>
        <p:txBody>
          <a:bodyPr/>
          <a:lstStyle/>
          <a:p>
            <a:endParaRPr lang="en-US"/>
          </a:p>
        </p:txBody>
      </p:sp>
      <p:sp>
        <p:nvSpPr>
          <p:cNvPr id="4" name="Espaço Reservado para Número de Slide 3">
            <a:extLst>
              <a:ext uri="{FF2B5EF4-FFF2-40B4-BE49-F238E27FC236}">
                <a16:creationId xmlns:a16="http://schemas.microsoft.com/office/drawing/2014/main" id="{02050156-FACA-07E0-0FB8-548E43BC9DF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86494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rgbClr val="CCBCB8"/>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tx1"/>
                </a:solidFill>
              </a:defRPr>
            </a:lvl1pPr>
          </a:lstStyle>
          <a:p>
            <a:fld id="{5BA3E189-2F3A-42E5-B572-3520703B6186}" type="slidenum">
              <a:rPr lang="en-GB" smtClean="0"/>
              <a:pPr/>
              <a:t>‹#›</a:t>
            </a:fld>
            <a:endParaRPr lang="en-GB"/>
          </a:p>
        </p:txBody>
      </p:sp>
      <p:pic>
        <p:nvPicPr>
          <p:cNvPr id="8" name="Picture 12">
            <a:extLst>
              <a:ext uri="{FF2B5EF4-FFF2-40B4-BE49-F238E27FC236}">
                <a16:creationId xmlns:a16="http://schemas.microsoft.com/office/drawing/2014/main" id="{CDB20803-7B17-82B1-4F2F-CB89F0172713}"/>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9" name="Freeform: Shape 6">
            <a:extLst>
              <a:ext uri="{FF2B5EF4-FFF2-40B4-BE49-F238E27FC236}">
                <a16:creationId xmlns:a16="http://schemas.microsoft.com/office/drawing/2014/main" id="{235EF289-BF94-6C0B-8DBF-100913DA02D3}"/>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 name="Oval 9">
            <a:extLst>
              <a:ext uri="{FF2B5EF4-FFF2-40B4-BE49-F238E27FC236}">
                <a16:creationId xmlns:a16="http://schemas.microsoft.com/office/drawing/2014/main" id="{DF4C8D81-BB74-010E-642D-BBE9CCB18FF0}"/>
              </a:ext>
            </a:extLst>
          </p:cNvPr>
          <p:cNvSpPr>
            <a:spLocks noChangeAspect="1"/>
          </p:cNvSpPr>
          <p:nvPr userDrawn="1"/>
        </p:nvSpPr>
        <p:spPr>
          <a:xfrm>
            <a:off x="1664474" y="1824238"/>
            <a:ext cx="4104000" cy="4104000"/>
          </a:xfrm>
          <a:prstGeom prst="ellipse">
            <a:avLst/>
          </a:pr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8197FE03-BEF0-7798-CFAA-0BD1627E43B9}"/>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Title 1">
            <a:extLst>
              <a:ext uri="{FF2B5EF4-FFF2-40B4-BE49-F238E27FC236}">
                <a16:creationId xmlns:a16="http://schemas.microsoft.com/office/drawing/2014/main" id="{D50B8EF8-0842-A143-BFCD-461F748F900B}"/>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tx1"/>
                </a:solidFill>
              </a:defRPr>
            </a:lvl1pPr>
          </a:lstStyle>
          <a:p>
            <a:r>
              <a:rPr lang="en-US"/>
              <a:t>00</a:t>
            </a:r>
            <a:endParaRPr lang="en-GB"/>
          </a:p>
        </p:txBody>
      </p:sp>
      <p:sp>
        <p:nvSpPr>
          <p:cNvPr id="14" name="Text Placeholder 22">
            <a:extLst>
              <a:ext uri="{FF2B5EF4-FFF2-40B4-BE49-F238E27FC236}">
                <a16:creationId xmlns:a16="http://schemas.microsoft.com/office/drawing/2014/main" id="{C77B3564-F9D9-344B-BD09-6262F9CEBAA1}"/>
              </a:ext>
            </a:extLst>
          </p:cNvPr>
          <p:cNvSpPr>
            <a:spLocks noGrp="1"/>
          </p:cNvSpPr>
          <p:nvPr>
            <p:ph type="body" sz="quarter" idx="20"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tx1"/>
                </a:solidFill>
                <a:latin typeface="+mj-lt"/>
              </a:defRPr>
            </a:lvl1pPr>
          </a:lstStyle>
          <a:p>
            <a:pPr lvl="0"/>
            <a:r>
              <a:rPr lang="en-US"/>
              <a:t>Chapter title</a:t>
            </a:r>
            <a:endParaRPr lang="en-GB"/>
          </a:p>
        </p:txBody>
      </p:sp>
    </p:spTree>
    <p:extLst>
      <p:ext uri="{BB962C8B-B14F-4D97-AF65-F5344CB8AC3E}">
        <p14:creationId xmlns:p14="http://schemas.microsoft.com/office/powerpoint/2010/main" val="19603425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hite Logo)">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23921200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1587255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4675778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200"/>
            </a:lvl1pPr>
            <a:lvl2pPr>
              <a:defRPr sz="1800"/>
            </a:lvl2pPr>
            <a:lvl3pPr>
              <a:defRPr sz="1800"/>
            </a:lvl3pPr>
            <a:lvl4pPr>
              <a:defRPr sz="1800"/>
            </a:lvl4pPr>
            <a:lvl5pPr>
              <a:defRPr sz="1800"/>
            </a:lvl5pPr>
          </a:lstStyle>
          <a:p>
            <a:pPr algn="just"/>
            <a:r>
              <a:rPr lang="en-GB" b="0" i="0">
                <a:solidFill>
                  <a:srgbClr val="000000"/>
                </a:solidFill>
                <a:effectLst/>
                <a:latin typeface="Open Sans" panose="020B0606030504020204" pitchFamily="34" charset="0"/>
              </a:rPr>
              <a:t>Lorem ipsum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consectetur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adipiscing</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elit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Aliquam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feugiat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purus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diam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eget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lobortis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nulla</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laoreet</a:t>
            </a:r>
            <a:r>
              <a:rPr lang="en-GB" b="0" i="0">
                <a:solidFill>
                  <a:srgbClr val="000000"/>
                </a:solidFill>
                <a:effectLst/>
                <a:latin typeface="Open Sans" panose="020B0606030504020204" pitchFamily="34" charset="0"/>
              </a:rPr>
              <a:t> sed. </a:t>
            </a:r>
            <a:r>
              <a:rPr lang="en-GB" b="0" i="0" err="1">
                <a:solidFill>
                  <a:srgbClr val="000000"/>
                </a:solidFill>
                <a:effectLst/>
                <a:latin typeface="Open Sans" panose="020B0606030504020204" pitchFamily="34" charset="0"/>
              </a:rPr>
              <a:t>Phasellus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imperdiet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tincidunt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placerat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nec</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tincidunt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nulla</a:t>
            </a:r>
            <a:r>
              <a:rPr lang="en-GB" b="0" i="0">
                <a:solidFill>
                  <a:srgbClr val="000000"/>
                </a:solidFill>
                <a:effectLst/>
                <a:latin typeface="Open Sans" panose="020B0606030504020204" pitchFamily="34" charset="0"/>
              </a:rPr>
              <a:t>. Sed a </a:t>
            </a:r>
            <a:r>
              <a:rPr lang="en-GB" b="0" i="0" err="1">
                <a:solidFill>
                  <a:srgbClr val="000000"/>
                </a:solidFill>
                <a:effectLst/>
                <a:latin typeface="Open Sans" panose="020B0606030504020204" pitchFamily="34" charset="0"/>
              </a:rPr>
              <a:t>nisl</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augue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Vivamus</a:t>
            </a:r>
            <a:r>
              <a:rPr lang="en-GB" b="0" i="0">
                <a:solidFill>
                  <a:srgbClr val="000000"/>
                </a:solidFill>
                <a:effectLst/>
                <a:latin typeface="Open Sans" panose="020B0606030504020204" pitchFamily="34" charset="0"/>
              </a:rPr>
              <a:t> ligula </a:t>
            </a:r>
            <a:r>
              <a:rPr lang="en-GB" b="0" i="0" err="1">
                <a:solidFill>
                  <a:srgbClr val="000000"/>
                </a:solidFill>
                <a:effectLst/>
                <a:latin typeface="Open Sans" panose="020B0606030504020204" pitchFamily="34" charset="0"/>
              </a:rPr>
              <a:t>diam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interdum</a:t>
            </a:r>
            <a:r>
              <a:rPr lang="en-GB" b="0" i="0">
                <a:solidFill>
                  <a:srgbClr val="000000"/>
                </a:solidFill>
                <a:effectLst/>
                <a:latin typeface="Open Sans" panose="020B0606030504020204" pitchFamily="34" charset="0"/>
              </a:rPr>
              <a:t> et </a:t>
            </a:r>
            <a:r>
              <a:rPr lang="en-GB" b="0" i="0" err="1">
                <a:solidFill>
                  <a:srgbClr val="000000"/>
                </a:solidFill>
                <a:effectLst/>
                <a:latin typeface="Open Sans" panose="020B0606030504020204" pitchFamily="34" charset="0"/>
              </a:rPr>
              <a:t>tortor</a:t>
            </a:r>
            <a:r>
              <a:rPr lang="en-GB" b="0" i="0">
                <a:solidFill>
                  <a:srgbClr val="000000"/>
                </a:solidFill>
                <a:effectLst/>
                <a:latin typeface="Open Sans" panose="020B0606030504020204" pitchFamily="34" charset="0"/>
              </a:rPr>
              <a:t> et, </a:t>
            </a:r>
            <a:r>
              <a:rPr lang="en-GB" b="0" i="0" err="1">
                <a:solidFill>
                  <a:srgbClr val="000000"/>
                </a:solidFill>
                <a:effectLst/>
                <a:latin typeface="Open Sans" panose="020B0606030504020204" pitchFamily="34" charset="0"/>
              </a:rPr>
              <a:t>feugiat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tincidunt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 Donec maximus </a:t>
            </a:r>
            <a:r>
              <a:rPr lang="en-GB" b="0" i="0" err="1">
                <a:solidFill>
                  <a:srgbClr val="000000"/>
                </a:solidFill>
                <a:effectLst/>
                <a:latin typeface="Open Sans" panose="020B0606030504020204" pitchFamily="34" charset="0"/>
              </a:rPr>
              <a:t>accumsan</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imperdiet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Nullam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ullamcorper</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elementum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Suspendisse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potenti</a:t>
            </a:r>
            <a:r>
              <a:rPr lang="en-GB" b="0" i="0">
                <a:solidFill>
                  <a:srgbClr val="000000"/>
                </a:solidFill>
                <a:effectLst/>
                <a:latin typeface="Open Sans" panose="020B0606030504020204" pitchFamily="34" charset="0"/>
              </a:rPr>
              <a:t>. Sed </a:t>
            </a:r>
            <a:r>
              <a:rPr lang="en-GB" b="0" i="0" err="1">
                <a:solidFill>
                  <a:srgbClr val="000000"/>
                </a:solidFill>
                <a:effectLst/>
                <a:latin typeface="Open Sans" panose="020B0606030504020204" pitchFamily="34" charset="0"/>
              </a:rPr>
              <a:t>tempor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urna</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turpis</a:t>
            </a:r>
            <a:r>
              <a:rPr lang="en-GB" b="0" i="0">
                <a:solidFill>
                  <a:srgbClr val="000000"/>
                </a:solidFill>
                <a:effectLst/>
                <a:latin typeface="Open Sans" panose="020B0606030504020204" pitchFamily="34" charset="0"/>
              </a:rPr>
              <a:t>. Sed </a:t>
            </a:r>
            <a:r>
              <a:rPr lang="en-GB" b="0" i="0" err="1">
                <a:solidFill>
                  <a:srgbClr val="000000"/>
                </a:solidFill>
                <a:effectLst/>
                <a:latin typeface="Open Sans" panose="020B0606030504020204" pitchFamily="34" charset="0"/>
              </a:rPr>
              <a:t>quis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vel</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nulla</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feugiat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ultricies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quam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Praesent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eu</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tellus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tristique</a:t>
            </a:r>
            <a:r>
              <a:rPr lang="en-GB" b="0" i="0">
                <a:solidFill>
                  <a:srgbClr val="000000"/>
                </a:solidFill>
                <a:effectLst/>
                <a:latin typeface="Open Sans" panose="020B0606030504020204" pitchFamily="34" charset="0"/>
              </a:rPr>
              <a:t>, cursus </a:t>
            </a:r>
            <a:r>
              <a:rPr lang="en-GB" b="0" i="0" err="1">
                <a:solidFill>
                  <a:srgbClr val="000000"/>
                </a:solidFill>
                <a:effectLst/>
                <a:latin typeface="Open Sans" panose="020B0606030504020204" pitchFamily="34" charset="0"/>
              </a:rPr>
              <a:t>nisl</a:t>
            </a:r>
            <a:r>
              <a:rPr lang="en-GB" b="0" i="0">
                <a:solidFill>
                  <a:srgbClr val="000000"/>
                </a:solidFill>
                <a:effectLst/>
                <a:latin typeface="Open Sans" panose="020B0606030504020204" pitchFamily="34" charset="0"/>
              </a:rPr>
              <a:t> non, </a:t>
            </a:r>
            <a:r>
              <a:rPr lang="en-GB" b="0" i="0" err="1">
                <a:solidFill>
                  <a:srgbClr val="000000"/>
                </a:solidFill>
                <a:effectLst/>
                <a:latin typeface="Open Sans" panose="020B0606030504020204" pitchFamily="34" charset="0"/>
              </a:rPr>
              <a:t>pretium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a:t>
            </a:r>
          </a:p>
          <a:p>
            <a:pPr algn="just"/>
            <a:endParaRPr lang="en-GB" b="0" i="0">
              <a:solidFill>
                <a:srgbClr val="000000"/>
              </a:solidFill>
              <a:effectLst/>
              <a:latin typeface="Open Sans" panose="020B0606030504020204" pitchFamily="34" charset="0"/>
            </a:endParaRPr>
          </a:p>
          <a:p>
            <a:pPr algn="just"/>
            <a:r>
              <a:rPr lang="en-GB" b="0" i="0">
                <a:solidFill>
                  <a:srgbClr val="000000"/>
                </a:solidFill>
                <a:effectLst/>
                <a:latin typeface="Open Sans" panose="020B0606030504020204" pitchFamily="34" charset="0"/>
              </a:rPr>
              <a:t>Donec et </a:t>
            </a:r>
            <a:r>
              <a:rPr lang="en-GB" b="0" i="0" err="1">
                <a:solidFill>
                  <a:srgbClr val="000000"/>
                </a:solidFill>
                <a:effectLst/>
                <a:latin typeface="Open Sans" panose="020B0606030504020204" pitchFamily="34" charset="0"/>
              </a:rPr>
              <a:t>luctus</a:t>
            </a:r>
            <a:r>
              <a:rPr lang="en-GB" b="0" i="0">
                <a:solidFill>
                  <a:srgbClr val="000000"/>
                </a:solidFill>
                <a:effectLst/>
                <a:latin typeface="Open Sans" panose="020B0606030504020204" pitchFamily="34" charset="0"/>
              </a:rPr>
              <a:t> ex. Morbi </a:t>
            </a:r>
            <a:r>
              <a:rPr lang="en-GB" b="0" i="0" err="1">
                <a:solidFill>
                  <a:srgbClr val="000000"/>
                </a:solidFill>
                <a:effectLst/>
                <a:latin typeface="Open Sans" panose="020B0606030504020204" pitchFamily="34" charset="0"/>
              </a:rPr>
              <a:t>quis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orci</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Etiam</a:t>
            </a:r>
            <a:r>
              <a:rPr lang="en-GB" b="0" i="0">
                <a:solidFill>
                  <a:srgbClr val="000000"/>
                </a:solidFill>
                <a:effectLst/>
                <a:latin typeface="Open Sans" panose="020B0606030504020204" pitchFamily="34" charset="0"/>
              </a:rPr>
              <a:t> at </a:t>
            </a:r>
            <a:r>
              <a:rPr lang="en-GB" b="0" i="0" err="1">
                <a:solidFill>
                  <a:srgbClr val="000000"/>
                </a:solidFill>
                <a:effectLst/>
                <a:latin typeface="Open Sans" panose="020B0606030504020204" pitchFamily="34" charset="0"/>
              </a:rPr>
              <a:t>luctus</a:t>
            </a:r>
            <a:r>
              <a:rPr lang="en-GB" b="0" i="0">
                <a:solidFill>
                  <a:srgbClr val="000000"/>
                </a:solidFill>
                <a:effectLst/>
                <a:latin typeface="Open Sans" panose="020B0606030504020204" pitchFamily="34" charset="0"/>
              </a:rPr>
              <a:t> eros.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scelerisque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ultricies</a:t>
            </a:r>
            <a:r>
              <a:rPr lang="en-GB" b="0" i="0">
                <a:solidFill>
                  <a:srgbClr val="000000"/>
                </a:solidFill>
                <a:effectLst/>
                <a:latin typeface="Open Sans" panose="020B0606030504020204" pitchFamily="34" charset="0"/>
              </a:rPr>
              <a:t> maximus. Morbi </a:t>
            </a:r>
            <a:r>
              <a:rPr lang="en-GB" b="0" i="0" err="1">
                <a:solidFill>
                  <a:srgbClr val="000000"/>
                </a:solidFill>
                <a:effectLst/>
                <a:latin typeface="Open Sans" panose="020B0606030504020204" pitchFamily="34" charset="0"/>
              </a:rPr>
              <a:t>eget</a:t>
            </a:r>
            <a:r>
              <a:rPr lang="en-GB" b="0" i="0">
                <a:solidFill>
                  <a:srgbClr val="000000"/>
                </a:solidFill>
                <a:effectLst/>
                <a:latin typeface="Open Sans" panose="020B0606030504020204" pitchFamily="34" charset="0"/>
              </a:rPr>
              <a:t> mi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Aenean </a:t>
            </a:r>
            <a:r>
              <a:rPr lang="en-GB" b="0" i="0" err="1">
                <a:solidFill>
                  <a:srgbClr val="000000"/>
                </a:solidFill>
                <a:effectLst/>
                <a:latin typeface="Open Sans" panose="020B0606030504020204" pitchFamily="34" charset="0"/>
              </a:rPr>
              <a:t>finibus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commodo</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facilisis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Etiam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volutpat</a:t>
            </a:r>
            <a:r>
              <a:rPr lang="en-GB" b="0" i="0">
                <a:solidFill>
                  <a:srgbClr val="000000"/>
                </a:solidFill>
                <a:effectLst/>
                <a:latin typeface="Open Sans" panose="020B0606030504020204" pitchFamily="34" charset="0"/>
              </a:rPr>
              <a:t> libero </a:t>
            </a:r>
            <a:r>
              <a:rPr lang="en-GB" b="0" i="0" err="1">
                <a:solidFill>
                  <a:srgbClr val="000000"/>
                </a:solidFill>
                <a:effectLst/>
                <a:latin typeface="Open Sans" panose="020B0606030504020204" pitchFamily="34" charset="0"/>
              </a:rPr>
              <a:t>neque</a:t>
            </a:r>
            <a:r>
              <a:rPr lang="en-GB" b="0" i="0">
                <a:solidFill>
                  <a:srgbClr val="000000"/>
                </a:solidFill>
                <a:effectLst/>
                <a:latin typeface="Open Sans" panose="020B0606030504020204" pitchFamily="34" charset="0"/>
              </a:rPr>
              <a:t>, vitae </a:t>
            </a:r>
            <a:r>
              <a:rPr lang="en-GB" b="0" i="0" err="1">
                <a:solidFill>
                  <a:srgbClr val="000000"/>
                </a:solidFill>
                <a:effectLst/>
                <a:latin typeface="Open Sans" panose="020B0606030504020204" pitchFamily="34" charset="0"/>
              </a:rPr>
              <a:t>facilisis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velit</a:t>
            </a:r>
            <a:r>
              <a:rPr lang="en-GB" b="0" i="0">
                <a:solidFill>
                  <a:srgbClr val="000000"/>
                </a:solidFill>
                <a:effectLst/>
                <a:latin typeface="Open Sans" panose="020B0606030504020204" pitchFamily="34" charset="0"/>
              </a:rPr>
              <a:t> pharetra </a:t>
            </a:r>
            <a:r>
              <a:rPr lang="en-GB" b="0" i="0" err="1">
                <a:solidFill>
                  <a:srgbClr val="000000"/>
                </a:solidFill>
                <a:effectLst/>
                <a:latin typeface="Open Sans" panose="020B0606030504020204" pitchFamily="34" charset="0"/>
              </a:rPr>
              <a:t>quis</a:t>
            </a:r>
            <a:r>
              <a:rPr lang="en-GB" b="0" i="0">
                <a:solidFill>
                  <a:srgbClr val="000000"/>
                </a:solidFill>
                <a:effectLst/>
                <a:latin typeface="Open Sans" panose="020B0606030504020204" pitchFamily="34" charset="0"/>
              </a:rPr>
              <a:t>. Sed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placerat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urna</a:t>
            </a:r>
            <a:r>
              <a:rPr lang="en-GB" b="0" i="0">
                <a:solidFill>
                  <a:srgbClr val="000000"/>
                </a:solidFill>
                <a:effectLst/>
                <a:latin typeface="Open Sans" panose="020B0606030504020204" pitchFamily="34" charset="0"/>
              </a:rPr>
              <a:t>. Donec </a:t>
            </a:r>
            <a:r>
              <a:rPr lang="en-GB" b="0" i="0" err="1">
                <a:solidFill>
                  <a:srgbClr val="000000"/>
                </a:solidFill>
                <a:effectLst/>
                <a:latin typeface="Open Sans" panose="020B0606030504020204" pitchFamily="34" charset="0"/>
              </a:rPr>
              <a:t>ut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velit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mollis</a:t>
            </a:r>
            <a:r>
              <a:rPr lang="en-GB" b="0" i="0">
                <a:solidFill>
                  <a:srgbClr val="000000"/>
                </a:solidFill>
                <a:effectLst/>
                <a:latin typeface="Open Sans" panose="020B0606030504020204" pitchFamily="34" charset="0"/>
              </a:rPr>
              <a:t> tempus </a:t>
            </a:r>
            <a:r>
              <a:rPr lang="en-GB" b="0" i="0" err="1">
                <a:solidFill>
                  <a:srgbClr val="000000"/>
                </a:solidFill>
                <a:effectLst/>
                <a:latin typeface="Open Sans" panose="020B0606030504020204" pitchFamily="34" charset="0"/>
              </a:rPr>
              <a:t>ut</a:t>
            </a:r>
            <a:r>
              <a:rPr lang="en-GB" b="0" i="0">
                <a:solidFill>
                  <a:srgbClr val="000000"/>
                </a:solidFill>
                <a:effectLst/>
                <a:latin typeface="Open Sans" panose="020B0606030504020204" pitchFamily="34" charset="0"/>
              </a:rPr>
              <a:t> a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Morbi vitae </a:t>
            </a:r>
            <a:r>
              <a:rPr lang="en-GB" b="0" i="0" err="1">
                <a:solidFill>
                  <a:srgbClr val="000000"/>
                </a:solidFill>
                <a:effectLst/>
                <a:latin typeface="Open Sans" panose="020B0606030504020204" pitchFamily="34" charset="0"/>
              </a:rPr>
              <a:t>porttitor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quam</a:t>
            </a:r>
            <a:r>
              <a:rPr lang="en-GB" b="0" i="0">
                <a:solidFill>
                  <a:srgbClr val="000000"/>
                </a:solidFill>
                <a:effectLst/>
                <a:latin typeface="Open Sans" panose="020B0606030504020204" pitchFamily="34" charset="0"/>
              </a:rPr>
              <a:t>. Vestibulum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nisl</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ultrices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justo</a:t>
            </a:r>
            <a:r>
              <a:rPr lang="en-GB" b="0" i="0">
                <a:solidFill>
                  <a:srgbClr val="000000"/>
                </a:solidFill>
                <a:effectLst/>
                <a:latin typeface="Open Sans" panose="020B0606030504020204" pitchFamily="34" charset="0"/>
              </a:rPr>
              <a:t> in, </a:t>
            </a:r>
            <a:r>
              <a:rPr lang="en-GB" b="0" i="0" err="1">
                <a:solidFill>
                  <a:srgbClr val="000000"/>
                </a:solidFill>
                <a:effectLst/>
                <a:latin typeface="Open Sans" panose="020B0606030504020204" pitchFamily="34" charset="0"/>
              </a:rPr>
              <a:t>egestas</a:t>
            </a:r>
            <a:r>
              <a:rPr lang="en-GB" b="0" i="0">
                <a:solidFill>
                  <a:srgbClr val="000000"/>
                </a:solidFill>
                <a:effectLst/>
                <a:latin typeface="Open Sans" panose="020B0606030504020204" pitchFamily="34" charset="0"/>
              </a:rPr>
              <a:t> dictum sem. Donec ac ipsum </a:t>
            </a:r>
            <a:r>
              <a:rPr lang="en-GB" b="0" i="0" err="1">
                <a:solidFill>
                  <a:srgbClr val="000000"/>
                </a:solidFill>
                <a:effectLst/>
                <a:latin typeface="Open Sans" panose="020B0606030504020204" pitchFamily="34" charset="0"/>
              </a:rPr>
              <a:t>orci</a:t>
            </a:r>
            <a:r>
              <a:rPr lang="en-GB" b="0" i="0">
                <a:solidFill>
                  <a:srgbClr val="000000"/>
                </a:solidFill>
                <a:effectLst/>
                <a:latin typeface="Open Sans" panose="020B0606030504020204" pitchFamily="34" charset="0"/>
              </a:rPr>
              <a:t>. Cras </a:t>
            </a:r>
            <a:r>
              <a:rPr lang="en-GB" b="0" i="0" err="1">
                <a:solidFill>
                  <a:srgbClr val="000000"/>
                </a:solidFill>
                <a:effectLst/>
                <a:latin typeface="Open Sans" panose="020B0606030504020204" pitchFamily="34" charset="0"/>
              </a:rPr>
              <a:t>dapibus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consectetur</a:t>
            </a:r>
            <a:r>
              <a:rPr lang="en-GB" b="0" i="0">
                <a:solidFill>
                  <a:srgbClr val="000000"/>
                </a:solidFill>
                <a:effectLst/>
                <a:latin typeface="Open Sans" panose="020B0606030504020204" pitchFamily="34" charset="0"/>
              </a:rPr>
              <a:t> porta. Donec ipsum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rhoncus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nec</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tincidunt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eget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egestas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sed</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nulla</a:t>
            </a:r>
            <a:r>
              <a:rPr lang="en-GB" b="0" i="0">
                <a:solidFill>
                  <a:srgbClr val="000000"/>
                </a:solidFill>
                <a:effectLst/>
                <a:latin typeface="Open Sans" panose="020B0606030504020204" pitchFamily="34" charset="0"/>
              </a:rPr>
              <a:t>. Nam </a:t>
            </a:r>
            <a:r>
              <a:rPr lang="en-GB" b="0" i="0" err="1">
                <a:solidFill>
                  <a:srgbClr val="000000"/>
                </a:solidFill>
                <a:effectLst/>
                <a:latin typeface="Open Sans" panose="020B0606030504020204" pitchFamily="34" charset="0"/>
              </a:rPr>
              <a:t>molestie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purus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aliquet</a:t>
            </a:r>
            <a:r>
              <a:rPr lang="en-GB" b="0" i="0">
                <a:solidFill>
                  <a:srgbClr val="000000"/>
                </a:solidFill>
                <a:effectLst/>
                <a:latin typeface="Open Sans" panose="020B0606030504020204" pitchFamily="34" charset="0"/>
              </a:rPr>
              <a:t>, auctor </a:t>
            </a:r>
            <a:r>
              <a:rPr lang="en-GB" b="0" i="0" err="1">
                <a:solidFill>
                  <a:srgbClr val="000000"/>
                </a:solidFill>
                <a:effectLst/>
                <a:latin typeface="Open Sans" panose="020B0606030504020204" pitchFamily="34" charset="0"/>
              </a:rPr>
              <a:t>est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sed</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scelerisque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turpis</a:t>
            </a:r>
            <a:r>
              <a:rPr lang="en-GB" b="0" i="0">
                <a:solidFill>
                  <a:srgbClr val="000000"/>
                </a:solidFill>
                <a:effectLst/>
                <a:latin typeface="Open Sans" panose="020B0606030504020204" pitchFamily="34" charset="0"/>
              </a:rPr>
              <a:t>.</a:t>
            </a:r>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515648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2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C980303D-2BCE-0698-575A-56A126A51B86}"/>
              </a:ext>
            </a:extLst>
          </p:cNvPr>
          <p:cNvSpPr>
            <a:spLocks noGrp="1"/>
          </p:cNvSpPr>
          <p:nvPr>
            <p:ph type="body" idx="11" hasCustomPrompt="1"/>
          </p:nvPr>
        </p:nvSpPr>
        <p:spPr>
          <a:xfrm>
            <a:off x="302399" y="605611"/>
            <a:ext cx="2541537"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p:spPr>
        <p:txBody>
          <a:bodyPr/>
          <a:lstStyle>
            <a:lvl1pPr>
              <a:defRPr sz="12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Aliquam</a:t>
            </a:r>
            <a:r>
              <a:rPr lang="en-US"/>
              <a:t> </a:t>
            </a:r>
            <a:r>
              <a:rPr lang="en-US" err="1"/>
              <a:t>feugiat</a:t>
            </a:r>
            <a:r>
              <a:rPr lang="en-US"/>
              <a:t> </a:t>
            </a:r>
            <a:r>
              <a:rPr lang="en-US" err="1"/>
              <a:t>purus</a:t>
            </a:r>
            <a:r>
              <a:rPr lang="en-US"/>
              <a:t> diam, </a:t>
            </a:r>
            <a:r>
              <a:rPr lang="en-US" err="1"/>
              <a:t>eget</a:t>
            </a:r>
            <a:r>
              <a:rPr lang="en-US"/>
              <a:t> </a:t>
            </a:r>
            <a:r>
              <a:rPr lang="en-US" err="1"/>
              <a:t>lobortis</a:t>
            </a:r>
            <a:r>
              <a:rPr lang="en-US"/>
              <a:t> </a:t>
            </a:r>
            <a:r>
              <a:rPr lang="en-US" err="1"/>
              <a:t>nulla</a:t>
            </a:r>
            <a:r>
              <a:rPr lang="en-US"/>
              <a:t> </a:t>
            </a:r>
            <a:r>
              <a:rPr lang="en-US" err="1"/>
              <a:t>laoreet</a:t>
            </a:r>
            <a:r>
              <a:rPr lang="en-US"/>
              <a:t> sed. </a:t>
            </a:r>
            <a:r>
              <a:rPr lang="en-US" err="1"/>
              <a:t>Phasellus</a:t>
            </a:r>
            <a:r>
              <a:rPr lang="en-US"/>
              <a:t> </a:t>
            </a:r>
            <a:r>
              <a:rPr lang="en-US" err="1"/>
              <a:t>imperdiet</a:t>
            </a:r>
            <a:r>
              <a:rPr lang="en-US"/>
              <a:t> </a:t>
            </a:r>
            <a:r>
              <a:rPr lang="en-US" err="1"/>
              <a:t>tincidunt</a:t>
            </a:r>
            <a:r>
              <a:rPr lang="en-US"/>
              <a:t> </a:t>
            </a:r>
            <a:r>
              <a:rPr lang="en-US" err="1"/>
              <a:t>placerat</a:t>
            </a:r>
            <a:r>
              <a:rPr lang="en-US"/>
              <a:t>. </a:t>
            </a:r>
            <a:r>
              <a:rPr lang="en-US" err="1"/>
              <a:t>Mauris</a:t>
            </a:r>
            <a:r>
              <a:rPr lang="en-US"/>
              <a:t> </a:t>
            </a:r>
            <a:r>
              <a:rPr lang="en-US" err="1"/>
              <a:t>nec</a:t>
            </a:r>
            <a:r>
              <a:rPr lang="en-US"/>
              <a:t> </a:t>
            </a:r>
            <a:r>
              <a:rPr lang="en-US" err="1"/>
              <a:t>tincidunt</a:t>
            </a:r>
            <a:r>
              <a:rPr lang="en-US"/>
              <a:t> </a:t>
            </a:r>
            <a:r>
              <a:rPr lang="en-US" err="1"/>
              <a:t>nulla</a:t>
            </a:r>
            <a:r>
              <a:rPr lang="en-US"/>
              <a:t>. Sed a </a:t>
            </a:r>
            <a:r>
              <a:rPr lang="en-US" err="1"/>
              <a:t>nisl</a:t>
            </a:r>
            <a:r>
              <a:rPr lang="en-US"/>
              <a:t> </a:t>
            </a:r>
            <a:r>
              <a:rPr lang="en-US" err="1"/>
              <a:t>augue</a:t>
            </a:r>
            <a:r>
              <a:rPr lang="en-US"/>
              <a:t>. </a:t>
            </a:r>
            <a:r>
              <a:rPr lang="en-US" err="1"/>
              <a:t>Vivamus</a:t>
            </a:r>
            <a:r>
              <a:rPr lang="en-US"/>
              <a:t> ligula diam, </a:t>
            </a:r>
            <a:r>
              <a:rPr lang="en-US" err="1"/>
              <a:t>interdum</a:t>
            </a:r>
            <a:r>
              <a:rPr lang="en-US"/>
              <a:t> et </a:t>
            </a:r>
            <a:r>
              <a:rPr lang="en-US" err="1"/>
              <a:t>tortor</a:t>
            </a:r>
            <a:r>
              <a:rPr lang="en-US"/>
              <a:t> et, </a:t>
            </a:r>
            <a:r>
              <a:rPr lang="en-US" err="1"/>
              <a:t>feugiat</a:t>
            </a:r>
            <a:r>
              <a:rPr lang="en-US"/>
              <a:t> </a:t>
            </a:r>
            <a:r>
              <a:rPr lang="en-US" err="1"/>
              <a:t>tincidunt</a:t>
            </a:r>
            <a:r>
              <a:rPr lang="en-US"/>
              <a:t> </a:t>
            </a:r>
            <a:r>
              <a:rPr lang="en-US" err="1"/>
              <a:t>lectus</a:t>
            </a:r>
            <a:r>
              <a:rPr lang="en-US"/>
              <a:t>. Donec maximus </a:t>
            </a:r>
            <a:r>
              <a:rPr lang="en-US" err="1"/>
              <a:t>accumsan</a:t>
            </a:r>
            <a:r>
              <a:rPr lang="en-US"/>
              <a:t> </a:t>
            </a:r>
            <a:r>
              <a:rPr lang="en-US" err="1"/>
              <a:t>imperdiet</a:t>
            </a:r>
            <a:r>
              <a:rPr lang="en-US"/>
              <a:t>. </a:t>
            </a:r>
            <a:r>
              <a:rPr lang="en-US" err="1"/>
              <a:t>Nullam</a:t>
            </a:r>
            <a:r>
              <a:rPr lang="en-US"/>
              <a:t> </a:t>
            </a:r>
            <a:r>
              <a:rPr lang="en-US" err="1"/>
              <a:t>ullamcorper</a:t>
            </a:r>
            <a:r>
              <a:rPr lang="en-US"/>
              <a:t> id </a:t>
            </a:r>
            <a:r>
              <a:rPr lang="en-US" err="1"/>
              <a:t>mauris</a:t>
            </a:r>
            <a:r>
              <a:rPr lang="en-US"/>
              <a:t> id </a:t>
            </a:r>
            <a:r>
              <a:rPr lang="en-US" err="1"/>
              <a:t>elementum</a:t>
            </a:r>
            <a:r>
              <a:rPr lang="en-US"/>
              <a:t>. </a:t>
            </a:r>
            <a:r>
              <a:rPr lang="en-US" err="1"/>
              <a:t>Suspendisse</a:t>
            </a:r>
            <a:r>
              <a:rPr lang="en-US"/>
              <a:t> </a:t>
            </a:r>
            <a:r>
              <a:rPr lang="en-US" err="1"/>
              <a:t>potenti</a:t>
            </a:r>
            <a:r>
              <a:rPr lang="en-US"/>
              <a:t>. Sed </a:t>
            </a:r>
            <a:r>
              <a:rPr lang="en-US" err="1"/>
              <a:t>tempor</a:t>
            </a:r>
            <a:r>
              <a:rPr lang="en-US"/>
              <a:t> </a:t>
            </a:r>
            <a:r>
              <a:rPr lang="en-US" err="1"/>
              <a:t>urna</a:t>
            </a:r>
            <a:r>
              <a:rPr lang="en-US"/>
              <a:t> </a:t>
            </a:r>
            <a:r>
              <a:rPr lang="en-US" err="1"/>
              <a:t>turpis</a:t>
            </a:r>
            <a:r>
              <a:rPr lang="en-US"/>
              <a:t>. Sed </a:t>
            </a:r>
            <a:r>
              <a:rPr lang="en-US" err="1"/>
              <a:t>quis</a:t>
            </a:r>
            <a:r>
              <a:rPr lang="en-US"/>
              <a:t> dolor vel </a:t>
            </a:r>
            <a:r>
              <a:rPr lang="en-US" err="1"/>
              <a:t>nulla</a:t>
            </a:r>
            <a:r>
              <a:rPr lang="en-US"/>
              <a:t> </a:t>
            </a:r>
            <a:r>
              <a:rPr lang="en-US" err="1"/>
              <a:t>feugiat</a:t>
            </a:r>
            <a:r>
              <a:rPr lang="en-US"/>
              <a:t> </a:t>
            </a:r>
            <a:r>
              <a:rPr lang="en-US" err="1"/>
              <a:t>ultricies</a:t>
            </a:r>
            <a:r>
              <a:rPr lang="en-US"/>
              <a:t> </a:t>
            </a:r>
            <a:r>
              <a:rPr lang="en-US" err="1"/>
              <a:t>ut</a:t>
            </a:r>
            <a:r>
              <a:rPr lang="en-US"/>
              <a:t> </a:t>
            </a:r>
            <a:r>
              <a:rPr lang="en-US" err="1"/>
              <a:t>ut</a:t>
            </a:r>
            <a:r>
              <a:rPr lang="en-US"/>
              <a:t> </a:t>
            </a:r>
            <a:r>
              <a:rPr lang="en-US" err="1"/>
              <a:t>quam</a:t>
            </a:r>
            <a:r>
              <a:rPr lang="en-US"/>
              <a:t>. </a:t>
            </a:r>
            <a:r>
              <a:rPr lang="en-US" err="1"/>
              <a:t>Praesent</a:t>
            </a:r>
            <a:r>
              <a:rPr lang="en-US"/>
              <a:t> </a:t>
            </a:r>
            <a:r>
              <a:rPr lang="en-US" err="1"/>
              <a:t>eu</a:t>
            </a:r>
            <a:r>
              <a:rPr lang="en-US"/>
              <a:t> </a:t>
            </a:r>
            <a:r>
              <a:rPr lang="en-US" err="1"/>
              <a:t>tellus</a:t>
            </a:r>
            <a:r>
              <a:rPr lang="en-US"/>
              <a:t> </a:t>
            </a:r>
            <a:r>
              <a:rPr lang="en-US" err="1"/>
              <a:t>tristique</a:t>
            </a:r>
            <a:r>
              <a:rPr lang="en-US"/>
              <a:t>, cursus </a:t>
            </a:r>
            <a:r>
              <a:rPr lang="en-US" err="1"/>
              <a:t>nisl</a:t>
            </a:r>
            <a:r>
              <a:rPr lang="en-US"/>
              <a:t> non.</a:t>
            </a:r>
          </a:p>
        </p:txBody>
      </p:sp>
      <p:sp>
        <p:nvSpPr>
          <p:cNvPr id="7" name="Text Placeholder 11">
            <a:extLst>
              <a:ext uri="{FF2B5EF4-FFF2-40B4-BE49-F238E27FC236}">
                <a16:creationId xmlns:a16="http://schemas.microsoft.com/office/drawing/2014/main" id="{D4B62432-C040-F60A-C7E8-B0FCD3736CD2}"/>
              </a:ext>
            </a:extLst>
          </p:cNvPr>
          <p:cNvSpPr>
            <a:spLocks noGrp="1"/>
          </p:cNvSpPr>
          <p:nvPr>
            <p:ph type="body" sz="quarter" idx="27"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441549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Tree>
    <p:extLst>
      <p:ext uri="{BB962C8B-B14F-4D97-AF65-F5344CB8AC3E}">
        <p14:creationId xmlns:p14="http://schemas.microsoft.com/office/powerpoint/2010/main" val="13913147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4_Chapter 6">
    <p:bg>
      <p:bgPr>
        <a:solidFill>
          <a:schemeClr val="bg1"/>
        </a:solidFill>
        <a:effectLst/>
      </p:bgPr>
    </p:bg>
    <p:spTree>
      <p:nvGrpSpPr>
        <p:cNvPr id="1" name=""/>
        <p:cNvGrpSpPr/>
        <p:nvPr/>
      </p:nvGrpSpPr>
      <p:grpSpPr>
        <a:xfrm>
          <a:off x="0" y="0"/>
          <a:ext cx="0" cy="0"/>
          <a:chOff x="0" y="0"/>
          <a:chExt cx="0" cy="0"/>
        </a:xfrm>
      </p:grpSpPr>
      <p:sp>
        <p:nvSpPr>
          <p:cNvPr id="2" name="Picture Placeholder 29">
            <a:extLst>
              <a:ext uri="{FF2B5EF4-FFF2-40B4-BE49-F238E27FC236}">
                <a16:creationId xmlns:a16="http://schemas.microsoft.com/office/drawing/2014/main" id="{D1FAFE29-C69A-F223-15DF-422E987F25BB}"/>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tx1"/>
                </a:solidFill>
              </a:defRPr>
            </a:lvl1pPr>
          </a:lstStyle>
          <a:p>
            <a:fld id="{5BA3E189-2F3A-42E5-B572-3520703B6186}" type="slidenum">
              <a:rPr lang="en-GB" smtClean="0"/>
              <a:pPr/>
              <a:t>‹#›</a:t>
            </a:fld>
            <a:endParaRPr lang="en-GB"/>
          </a:p>
        </p:txBody>
      </p:sp>
      <p:sp>
        <p:nvSpPr>
          <p:cNvPr id="5" name="TextBox 4">
            <a:extLst>
              <a:ext uri="{FF2B5EF4-FFF2-40B4-BE49-F238E27FC236}">
                <a16:creationId xmlns:a16="http://schemas.microsoft.com/office/drawing/2014/main" id="{F3274306-1F0F-EFFD-A645-419E741A9E7C}"/>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7" name="Title 1">
            <a:extLst>
              <a:ext uri="{FF2B5EF4-FFF2-40B4-BE49-F238E27FC236}">
                <a16:creationId xmlns:a16="http://schemas.microsoft.com/office/drawing/2014/main" id="{05E3CA99-AF7A-1297-2716-F07EC0E19A57}"/>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tx1"/>
                </a:solidFill>
              </a:defRPr>
            </a:lvl1pPr>
          </a:lstStyle>
          <a:p>
            <a:r>
              <a:rPr lang="en-US"/>
              <a:t>00</a:t>
            </a:r>
            <a:endParaRPr lang="en-GB"/>
          </a:p>
        </p:txBody>
      </p:sp>
      <p:sp>
        <p:nvSpPr>
          <p:cNvPr id="12" name="Text Placeholder 22">
            <a:extLst>
              <a:ext uri="{FF2B5EF4-FFF2-40B4-BE49-F238E27FC236}">
                <a16:creationId xmlns:a16="http://schemas.microsoft.com/office/drawing/2014/main" id="{0317B1CE-321E-AECB-96FC-13002500D0AB}"/>
              </a:ext>
            </a:extLst>
          </p:cNvPr>
          <p:cNvSpPr>
            <a:spLocks noGrp="1"/>
          </p:cNvSpPr>
          <p:nvPr>
            <p:ph type="body" sz="quarter" idx="20"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tx1"/>
                </a:solidFill>
                <a:latin typeface="+mj-lt"/>
              </a:defRPr>
            </a:lvl1pPr>
          </a:lstStyle>
          <a:p>
            <a:pPr lvl="0"/>
            <a:r>
              <a:rPr lang="en-US"/>
              <a:t>Chapter title</a:t>
            </a:r>
            <a:endParaRPr lang="en-GB"/>
          </a:p>
        </p:txBody>
      </p:sp>
    </p:spTree>
    <p:extLst>
      <p:ext uri="{BB962C8B-B14F-4D97-AF65-F5344CB8AC3E}">
        <p14:creationId xmlns:p14="http://schemas.microsoft.com/office/powerpoint/2010/main" val="35088117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2_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EC50C849-B97A-2B45-B78A-6D9C352F693C}" type="slidenum">
              <a:rPr lang="en-US" smtClean="0"/>
              <a:pPr/>
              <a:t>‹#›</a:t>
            </a:fld>
            <a:endParaRPr lang="en-US"/>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44CB934D-1D50-415B-E49F-5387C5642C33}"/>
              </a:ext>
            </a:extLst>
          </p:cNvPr>
          <p:cNvSpPr>
            <a:spLocks noGrp="1"/>
          </p:cNvSpPr>
          <p:nvPr>
            <p:ph type="body" sz="quarter" idx="23" hasCustomPrompt="1"/>
          </p:nvPr>
        </p:nvSpPr>
        <p:spPr>
          <a:xfrm>
            <a:off x="302399" y="6093396"/>
            <a:ext cx="3528001" cy="116604"/>
          </a:xfrm>
        </p:spPr>
        <p:txBody>
          <a:bodyPr/>
          <a:lstStyle>
            <a:lvl1pPr>
              <a:defRPr sz="800">
                <a:latin typeface="Fira Sans" panose="020B0503050000020004" pitchFamily="34" charset="0"/>
              </a:defRPr>
            </a:lvl1pPr>
            <a:lvl5pPr>
              <a:defRPr sz="800">
                <a:solidFill>
                  <a:schemeClr val="tx1"/>
                </a:solidFill>
                <a:latin typeface="Fira Sans" panose="020B0503050000020004" pitchFamily="34"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CD4B48F3-8881-B0EB-178C-C63CA828F2ED}"/>
              </a:ext>
            </a:extLst>
          </p:cNvPr>
          <p:cNvSpPr>
            <a:spLocks noGrp="1"/>
          </p:cNvSpPr>
          <p:nvPr>
            <p:ph type="body" sz="quarter" idx="24" hasCustomPrompt="1"/>
          </p:nvPr>
        </p:nvSpPr>
        <p:spPr>
          <a:xfrm>
            <a:off x="302398" y="6214540"/>
            <a:ext cx="3528001" cy="121588"/>
          </a:xfrm>
        </p:spPr>
        <p:txBody>
          <a:bodyPr/>
          <a:lstStyle>
            <a:lvl1pPr>
              <a:defRPr sz="800">
                <a:latin typeface="Fira Sans" panose="020B0503050000020004" pitchFamily="34" charset="0"/>
              </a:defRPr>
            </a:lvl1pPr>
            <a:lvl5pPr>
              <a:defRPr sz="800">
                <a:solidFill>
                  <a:schemeClr val="tx1"/>
                </a:solidFill>
                <a:latin typeface="Fira Sans" panose="020B0503050000020004" pitchFamily="34" charset="0"/>
              </a:defRPr>
            </a:lvl5pPr>
          </a:lstStyle>
          <a:p>
            <a:pPr lvl="0"/>
            <a:r>
              <a:rPr lang="fr-FR"/>
              <a:t>Source: xxx</a:t>
            </a:r>
          </a:p>
          <a:p>
            <a:pPr lvl="4"/>
            <a:endParaRPr lang="en-GB"/>
          </a:p>
        </p:txBody>
      </p:sp>
    </p:spTree>
    <p:extLst>
      <p:ext uri="{BB962C8B-B14F-4D97-AF65-F5344CB8AC3E}">
        <p14:creationId xmlns:p14="http://schemas.microsoft.com/office/powerpoint/2010/main" val="679411742"/>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only" type="titleOnly">
  <p:cSld name="1_Title only">
    <p:spTree>
      <p:nvGrpSpPr>
        <p:cNvPr id="1" name="Shape 20"/>
        <p:cNvGrpSpPr/>
        <p:nvPr/>
      </p:nvGrpSpPr>
      <p:grpSpPr>
        <a:xfrm>
          <a:off x="0" y="0"/>
          <a:ext cx="0" cy="0"/>
          <a:chOff x="0" y="0"/>
          <a:chExt cx="0" cy="0"/>
        </a:xfrm>
      </p:grpSpPr>
      <p:sp>
        <p:nvSpPr>
          <p:cNvPr id="21" name="Google Shape;21;p6"/>
          <p:cNvSpPr txBox="1">
            <a:spLocks noGrp="1"/>
          </p:cNvSpPr>
          <p:nvPr>
            <p:ph type="title"/>
          </p:nvPr>
        </p:nvSpPr>
        <p:spPr>
          <a:xfrm>
            <a:off x="2417600" y="2158367"/>
            <a:ext cx="7356800" cy="1414000"/>
          </a:xfrm>
          <a:prstGeom prst="rect">
            <a:avLst/>
          </a:prstGeom>
        </p:spPr>
        <p:txBody>
          <a:bodyPr spcFirstLastPara="1" wrap="square" lIns="91425" tIns="91425" rIns="91425" bIns="91425" anchor="t" anchorCtr="0">
            <a:normAutofit/>
          </a:bodyPr>
          <a:lstStyle>
            <a:lvl1pPr lvl="0" algn="ctr" rtl="0">
              <a:spcBef>
                <a:spcPts val="0"/>
              </a:spcBef>
              <a:spcAft>
                <a:spcPts val="0"/>
              </a:spcAft>
              <a:buClr>
                <a:srgbClr val="FFD000"/>
              </a:buClr>
              <a:buSzPts val="4000"/>
              <a:buFont typeface="Titillium Web"/>
              <a:buNone/>
              <a:defRPr sz="5333" b="1">
                <a:solidFill>
                  <a:srgbClr val="FFD000"/>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22" name="Google Shape;22;p6"/>
          <p:cNvSpPr txBox="1">
            <a:spLocks noGrp="1"/>
          </p:cNvSpPr>
          <p:nvPr>
            <p:ph type="body" idx="1"/>
          </p:nvPr>
        </p:nvSpPr>
        <p:spPr>
          <a:xfrm>
            <a:off x="2882400" y="3777267"/>
            <a:ext cx="6427200" cy="1473200"/>
          </a:xfrm>
          <a:prstGeom prst="rect">
            <a:avLst/>
          </a:prstGeom>
        </p:spPr>
        <p:txBody>
          <a:bodyPr spcFirstLastPara="1" wrap="square" lIns="91425" tIns="91425" rIns="91425" bIns="91425" anchor="t" anchorCtr="0">
            <a:normAutofit/>
          </a:bodyPr>
          <a:lstStyle>
            <a:lvl1pPr marL="609585" lvl="0" indent="-457189" algn="ctr">
              <a:spcBef>
                <a:spcPts val="0"/>
              </a:spcBef>
              <a:spcAft>
                <a:spcPts val="0"/>
              </a:spcAft>
              <a:buSzPts val="1800"/>
              <a:buFont typeface="Titillium Web"/>
              <a:buChar char="●"/>
              <a:defRPr>
                <a:latin typeface="Titillium Web"/>
                <a:ea typeface="Titillium Web"/>
                <a:cs typeface="Titillium Web"/>
                <a:sym typeface="Titillium Web"/>
              </a:defRPr>
            </a:lvl1pPr>
            <a:lvl2pPr marL="1219170" lvl="1" indent="-423323" algn="ctr">
              <a:spcBef>
                <a:spcPts val="0"/>
              </a:spcBef>
              <a:spcAft>
                <a:spcPts val="0"/>
              </a:spcAft>
              <a:buSzPts val="1400"/>
              <a:buFont typeface="Titillium Web"/>
              <a:buChar char="○"/>
              <a:defRPr>
                <a:latin typeface="Titillium Web"/>
                <a:ea typeface="Titillium Web"/>
                <a:cs typeface="Titillium Web"/>
                <a:sym typeface="Titillium Web"/>
              </a:defRPr>
            </a:lvl2pPr>
            <a:lvl3pPr marL="1828754" lvl="2" indent="-423323" algn="ctr">
              <a:spcBef>
                <a:spcPts val="0"/>
              </a:spcBef>
              <a:spcAft>
                <a:spcPts val="0"/>
              </a:spcAft>
              <a:buSzPts val="1400"/>
              <a:buFont typeface="Titillium Web"/>
              <a:buChar char="■"/>
              <a:defRPr>
                <a:latin typeface="Titillium Web"/>
                <a:ea typeface="Titillium Web"/>
                <a:cs typeface="Titillium Web"/>
                <a:sym typeface="Titillium Web"/>
              </a:defRPr>
            </a:lvl3pPr>
            <a:lvl4pPr marL="2438339" lvl="3" indent="-423323" algn="ctr">
              <a:spcBef>
                <a:spcPts val="0"/>
              </a:spcBef>
              <a:spcAft>
                <a:spcPts val="0"/>
              </a:spcAft>
              <a:buSzPts val="1400"/>
              <a:buFont typeface="Titillium Web"/>
              <a:buChar char="●"/>
              <a:defRPr>
                <a:latin typeface="Titillium Web"/>
                <a:ea typeface="Titillium Web"/>
                <a:cs typeface="Titillium Web"/>
                <a:sym typeface="Titillium Web"/>
              </a:defRPr>
            </a:lvl4pPr>
            <a:lvl5pPr marL="3047924" lvl="4" indent="-423323" algn="ctr">
              <a:spcBef>
                <a:spcPts val="0"/>
              </a:spcBef>
              <a:spcAft>
                <a:spcPts val="0"/>
              </a:spcAft>
              <a:buSzPts val="1400"/>
              <a:buFont typeface="Titillium Web"/>
              <a:buChar char="○"/>
              <a:defRPr>
                <a:latin typeface="Titillium Web"/>
                <a:ea typeface="Titillium Web"/>
                <a:cs typeface="Titillium Web"/>
                <a:sym typeface="Titillium Web"/>
              </a:defRPr>
            </a:lvl5pPr>
            <a:lvl6pPr marL="3657509" lvl="5" indent="-423323" algn="ctr">
              <a:spcBef>
                <a:spcPts val="0"/>
              </a:spcBef>
              <a:spcAft>
                <a:spcPts val="0"/>
              </a:spcAft>
              <a:buSzPts val="1400"/>
              <a:buFont typeface="Titillium Web"/>
              <a:buChar char="■"/>
              <a:defRPr>
                <a:latin typeface="Titillium Web"/>
                <a:ea typeface="Titillium Web"/>
                <a:cs typeface="Titillium Web"/>
                <a:sym typeface="Titillium Web"/>
              </a:defRPr>
            </a:lvl6pPr>
            <a:lvl7pPr marL="4267093" lvl="6" indent="-423323" algn="ctr">
              <a:spcBef>
                <a:spcPts val="0"/>
              </a:spcBef>
              <a:spcAft>
                <a:spcPts val="0"/>
              </a:spcAft>
              <a:buSzPts val="1400"/>
              <a:buFont typeface="Titillium Web"/>
              <a:buChar char="●"/>
              <a:defRPr>
                <a:latin typeface="Titillium Web"/>
                <a:ea typeface="Titillium Web"/>
                <a:cs typeface="Titillium Web"/>
                <a:sym typeface="Titillium Web"/>
              </a:defRPr>
            </a:lvl7pPr>
            <a:lvl8pPr marL="4876678" lvl="7" indent="-423323" algn="ctr">
              <a:spcBef>
                <a:spcPts val="0"/>
              </a:spcBef>
              <a:spcAft>
                <a:spcPts val="0"/>
              </a:spcAft>
              <a:buSzPts val="1400"/>
              <a:buFont typeface="Titillium Web"/>
              <a:buChar char="○"/>
              <a:defRPr>
                <a:latin typeface="Titillium Web"/>
                <a:ea typeface="Titillium Web"/>
                <a:cs typeface="Titillium Web"/>
                <a:sym typeface="Titillium Web"/>
              </a:defRPr>
            </a:lvl8pPr>
            <a:lvl9pPr marL="5486263" lvl="8" indent="-423323" algn="ctr">
              <a:spcBef>
                <a:spcPts val="0"/>
              </a:spcBef>
              <a:spcAft>
                <a:spcPts val="0"/>
              </a:spcAft>
              <a:buSzPts val="1400"/>
              <a:buFont typeface="Titillium Web"/>
              <a:buChar char="■"/>
              <a:defRPr>
                <a:latin typeface="Titillium Web"/>
                <a:ea typeface="Titillium Web"/>
                <a:cs typeface="Titillium Web"/>
                <a:sym typeface="Titillium Web"/>
              </a:defRPr>
            </a:lvl9pPr>
          </a:lstStyle>
          <a:p>
            <a:endParaRPr/>
          </a:p>
        </p:txBody>
      </p:sp>
      <p:sp>
        <p:nvSpPr>
          <p:cNvPr id="23" name="Google Shape;23;p6"/>
          <p:cNvSpPr txBox="1">
            <a:spLocks noGrp="1"/>
          </p:cNvSpPr>
          <p:nvPr>
            <p:ph type="title" idx="2"/>
          </p:nvPr>
        </p:nvSpPr>
        <p:spPr>
          <a:xfrm>
            <a:off x="365833" y="389267"/>
            <a:ext cx="3481600" cy="340400"/>
          </a:xfrm>
          <a:prstGeom prst="rect">
            <a:avLst/>
          </a:prstGeom>
        </p:spPr>
        <p:txBody>
          <a:bodyPr spcFirstLastPara="1" wrap="square" lIns="91425" tIns="91425" rIns="91425" bIns="91425" anchor="t" anchorCtr="0">
            <a:normAutofit/>
          </a:bodyPr>
          <a:lstStyle>
            <a:lvl1pPr lvl="0">
              <a:spcBef>
                <a:spcPts val="0"/>
              </a:spcBef>
              <a:spcAft>
                <a:spcPts val="0"/>
              </a:spcAft>
              <a:buClr>
                <a:srgbClr val="595959"/>
              </a:buClr>
              <a:buSzPts val="1000"/>
              <a:buFont typeface="Titillium Web"/>
              <a:buNone/>
              <a:defRPr sz="1333">
                <a:solidFill>
                  <a:srgbClr val="595959"/>
                </a:solidFill>
                <a:latin typeface="Titillium Web"/>
                <a:ea typeface="Titillium Web"/>
                <a:cs typeface="Titillium Web"/>
                <a:sym typeface="Titillium Web"/>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extLst>
      <p:ext uri="{BB962C8B-B14F-4D97-AF65-F5344CB8AC3E}">
        <p14:creationId xmlns:p14="http://schemas.microsoft.com/office/powerpoint/2010/main" val="33343035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168A0-4036-4457-53AC-EBA15744F9A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22C375E-9F1C-962E-CD2C-45DC66DD48C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E741C0-967F-5A8E-1BDB-F641B1914CF3}"/>
              </a:ext>
            </a:extLst>
          </p:cNvPr>
          <p:cNvSpPr>
            <a:spLocks noGrp="1"/>
          </p:cNvSpPr>
          <p:nvPr>
            <p:ph type="dt" sz="half" idx="10"/>
          </p:nvPr>
        </p:nvSpPr>
        <p:spPr/>
        <p:txBody>
          <a:bodyPr/>
          <a:lstStyle/>
          <a:p>
            <a:fld id="{16A929B0-C089-4556-8D8B-1F1CEEC48757}" type="datetimeFigureOut">
              <a:rPr lang="en-US" smtClean="0"/>
              <a:t>4/9/2026</a:t>
            </a:fld>
            <a:endParaRPr lang="en-US"/>
          </a:p>
        </p:txBody>
      </p:sp>
      <p:sp>
        <p:nvSpPr>
          <p:cNvPr id="5" name="Footer Placeholder 4">
            <a:extLst>
              <a:ext uri="{FF2B5EF4-FFF2-40B4-BE49-F238E27FC236}">
                <a16:creationId xmlns:a16="http://schemas.microsoft.com/office/drawing/2014/main" id="{64A0D741-4555-C263-06D6-B197CFA3B9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A19D35-45BF-D46E-24A4-EB7F150D1A41}"/>
              </a:ext>
            </a:extLst>
          </p:cNvPr>
          <p:cNvSpPr>
            <a:spLocks noGrp="1"/>
          </p:cNvSpPr>
          <p:nvPr>
            <p:ph type="sldNum" sz="quarter" idx="12"/>
          </p:nvPr>
        </p:nvSpPr>
        <p:spPr/>
        <p:txBody>
          <a:bodyPr/>
          <a:lstStyle/>
          <a:p>
            <a:fld id="{23319759-2D5C-4FFE-A310-B4C0A8390D46}" type="slidenum">
              <a:rPr lang="en-US" smtClean="0"/>
              <a:t>‹#›</a:t>
            </a:fld>
            <a:endParaRPr lang="en-US"/>
          </a:p>
        </p:txBody>
      </p:sp>
    </p:spTree>
    <p:extLst>
      <p:ext uri="{BB962C8B-B14F-4D97-AF65-F5344CB8AC3E}">
        <p14:creationId xmlns:p14="http://schemas.microsoft.com/office/powerpoint/2010/main" val="40589869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CC44C63-169E-322D-00D8-875A23B315D0}"/>
              </a:ext>
            </a:extLst>
          </p:cNvPr>
          <p:cNvSpPr>
            <a:spLocks noGrp="1"/>
          </p:cNvSpPr>
          <p:nvPr>
            <p:ph type="dt" sz="half" idx="10"/>
          </p:nvPr>
        </p:nvSpPr>
        <p:spPr/>
        <p:txBody>
          <a:bodyPr/>
          <a:lstStyle/>
          <a:p>
            <a:fld id="{16A929B0-C089-4556-8D8B-1F1CEEC48757}" type="datetimeFigureOut">
              <a:rPr lang="en-US" smtClean="0"/>
              <a:t>4/9/2026</a:t>
            </a:fld>
            <a:endParaRPr lang="en-US"/>
          </a:p>
        </p:txBody>
      </p:sp>
      <p:sp>
        <p:nvSpPr>
          <p:cNvPr id="3" name="Footer Placeholder 2">
            <a:extLst>
              <a:ext uri="{FF2B5EF4-FFF2-40B4-BE49-F238E27FC236}">
                <a16:creationId xmlns:a16="http://schemas.microsoft.com/office/drawing/2014/main" id="{71BC9B1D-9F83-D7DC-22AA-B02F12D53BA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BB66D47-E112-1FAA-1965-C520C337AD8C}"/>
              </a:ext>
            </a:extLst>
          </p:cNvPr>
          <p:cNvSpPr>
            <a:spLocks noGrp="1"/>
          </p:cNvSpPr>
          <p:nvPr>
            <p:ph type="sldNum" sz="quarter" idx="12"/>
          </p:nvPr>
        </p:nvSpPr>
        <p:spPr/>
        <p:txBody>
          <a:bodyPr/>
          <a:lstStyle/>
          <a:p>
            <a:fld id="{23319759-2D5C-4FFE-A310-B4C0A8390D46}" type="slidenum">
              <a:rPr lang="en-US" smtClean="0"/>
              <a:t>‹#›</a:t>
            </a:fld>
            <a:endParaRPr lang="en-US"/>
          </a:p>
        </p:txBody>
      </p:sp>
    </p:spTree>
    <p:extLst>
      <p:ext uri="{BB962C8B-B14F-4D97-AF65-F5344CB8AC3E}">
        <p14:creationId xmlns:p14="http://schemas.microsoft.com/office/powerpoint/2010/main" val="10776278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7F6027C-F2B5-BD89-5E36-D9AD90A13AA1}"/>
              </a:ext>
            </a:extLst>
          </p:cNvPr>
          <p:cNvSpPr>
            <a:spLocks noGrp="1"/>
          </p:cNvSpPr>
          <p:nvPr>
            <p:ph type="dt" sz="half" idx="10"/>
          </p:nvPr>
        </p:nvSpPr>
        <p:spPr/>
        <p:txBody>
          <a:bodyPr/>
          <a:lstStyle/>
          <a:p>
            <a:fld id="{7BFB757B-654A-4533-9A1D-A6CA749B5A55}" type="datetimeFigureOut">
              <a:rPr lang="en-US" smtClean="0"/>
              <a:t>4/9/2026</a:t>
            </a:fld>
            <a:endParaRPr lang="en-US"/>
          </a:p>
        </p:txBody>
      </p:sp>
      <p:sp>
        <p:nvSpPr>
          <p:cNvPr id="3" name="Footer Placeholder 2">
            <a:extLst>
              <a:ext uri="{FF2B5EF4-FFF2-40B4-BE49-F238E27FC236}">
                <a16:creationId xmlns:a16="http://schemas.microsoft.com/office/drawing/2014/main" id="{5EF3470F-B1CB-7BBB-0877-92AC9683D2D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0B8867-8E6D-0C5C-8B57-79B1D062ED39}"/>
              </a:ext>
            </a:extLst>
          </p:cNvPr>
          <p:cNvSpPr>
            <a:spLocks noGrp="1"/>
          </p:cNvSpPr>
          <p:nvPr>
            <p:ph type="sldNum" sz="quarter" idx="12"/>
          </p:nvPr>
        </p:nvSpPr>
        <p:spPr/>
        <p:txBody>
          <a:bodyPr/>
          <a:lstStyle/>
          <a:p>
            <a:fld id="{53E63373-90DE-4150-999B-7CDF37B39DF0}" type="slidenum">
              <a:rPr lang="en-US" smtClean="0"/>
              <a:t>‹#›</a:t>
            </a:fld>
            <a:endParaRPr lang="en-US"/>
          </a:p>
        </p:txBody>
      </p:sp>
    </p:spTree>
    <p:extLst>
      <p:ext uri="{BB962C8B-B14F-4D97-AF65-F5344CB8AC3E}">
        <p14:creationId xmlns:p14="http://schemas.microsoft.com/office/powerpoint/2010/main" val="12110913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0"/>
        <p:cNvGrpSpPr/>
        <p:nvPr/>
      </p:nvGrpSpPr>
      <p:grpSpPr>
        <a:xfrm>
          <a:off x="0" y="0"/>
          <a:ext cx="0" cy="0"/>
          <a:chOff x="0" y="0"/>
          <a:chExt cx="0" cy="0"/>
        </a:xfrm>
      </p:grpSpPr>
      <p:sp>
        <p:nvSpPr>
          <p:cNvPr id="21" name="Google Shape;21;p6"/>
          <p:cNvSpPr txBox="1">
            <a:spLocks noGrp="1"/>
          </p:cNvSpPr>
          <p:nvPr>
            <p:ph type="title"/>
          </p:nvPr>
        </p:nvSpPr>
        <p:spPr>
          <a:xfrm>
            <a:off x="2417600" y="2158367"/>
            <a:ext cx="7356800" cy="1414000"/>
          </a:xfrm>
          <a:prstGeom prst="rect">
            <a:avLst/>
          </a:prstGeom>
        </p:spPr>
        <p:txBody>
          <a:bodyPr spcFirstLastPara="1" wrap="square" lIns="91425" tIns="91425" rIns="91425" bIns="91425" anchor="t" anchorCtr="0">
            <a:normAutofit/>
          </a:bodyPr>
          <a:lstStyle>
            <a:lvl1pPr lvl="0" algn="ctr" rtl="0">
              <a:spcBef>
                <a:spcPts val="0"/>
              </a:spcBef>
              <a:spcAft>
                <a:spcPts val="0"/>
              </a:spcAft>
              <a:buClr>
                <a:srgbClr val="FFD000"/>
              </a:buClr>
              <a:buSzPts val="4000"/>
              <a:buFont typeface="Titillium Web"/>
              <a:buNone/>
              <a:defRPr sz="5333" b="1">
                <a:solidFill>
                  <a:srgbClr val="FFD000"/>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22" name="Google Shape;22;p6"/>
          <p:cNvSpPr txBox="1">
            <a:spLocks noGrp="1"/>
          </p:cNvSpPr>
          <p:nvPr>
            <p:ph type="body" idx="1"/>
          </p:nvPr>
        </p:nvSpPr>
        <p:spPr>
          <a:xfrm>
            <a:off x="2882400" y="3777267"/>
            <a:ext cx="6427200" cy="1473200"/>
          </a:xfrm>
          <a:prstGeom prst="rect">
            <a:avLst/>
          </a:prstGeom>
        </p:spPr>
        <p:txBody>
          <a:bodyPr spcFirstLastPara="1" wrap="square" lIns="91425" tIns="91425" rIns="91425" bIns="91425" anchor="t" anchorCtr="0">
            <a:normAutofit/>
          </a:bodyPr>
          <a:lstStyle>
            <a:lvl1pPr marL="609585" lvl="0" indent="-457189" algn="ctr">
              <a:spcBef>
                <a:spcPts val="0"/>
              </a:spcBef>
              <a:spcAft>
                <a:spcPts val="0"/>
              </a:spcAft>
              <a:buSzPts val="1800"/>
              <a:buFont typeface="Titillium Web"/>
              <a:buChar char="●"/>
              <a:defRPr>
                <a:latin typeface="Titillium Web"/>
                <a:ea typeface="Titillium Web"/>
                <a:cs typeface="Titillium Web"/>
                <a:sym typeface="Titillium Web"/>
              </a:defRPr>
            </a:lvl1pPr>
            <a:lvl2pPr marL="1219170" lvl="1" indent="-423323" algn="ctr">
              <a:spcBef>
                <a:spcPts val="0"/>
              </a:spcBef>
              <a:spcAft>
                <a:spcPts val="0"/>
              </a:spcAft>
              <a:buSzPts val="1400"/>
              <a:buFont typeface="Titillium Web"/>
              <a:buChar char="○"/>
              <a:defRPr>
                <a:latin typeface="Titillium Web"/>
                <a:ea typeface="Titillium Web"/>
                <a:cs typeface="Titillium Web"/>
                <a:sym typeface="Titillium Web"/>
              </a:defRPr>
            </a:lvl2pPr>
            <a:lvl3pPr marL="1828754" lvl="2" indent="-423323" algn="ctr">
              <a:spcBef>
                <a:spcPts val="0"/>
              </a:spcBef>
              <a:spcAft>
                <a:spcPts val="0"/>
              </a:spcAft>
              <a:buSzPts val="1400"/>
              <a:buFont typeface="Titillium Web"/>
              <a:buChar char="■"/>
              <a:defRPr>
                <a:latin typeface="Titillium Web"/>
                <a:ea typeface="Titillium Web"/>
                <a:cs typeface="Titillium Web"/>
                <a:sym typeface="Titillium Web"/>
              </a:defRPr>
            </a:lvl3pPr>
            <a:lvl4pPr marL="2438339" lvl="3" indent="-423323" algn="ctr">
              <a:spcBef>
                <a:spcPts val="0"/>
              </a:spcBef>
              <a:spcAft>
                <a:spcPts val="0"/>
              </a:spcAft>
              <a:buSzPts val="1400"/>
              <a:buFont typeface="Titillium Web"/>
              <a:buChar char="●"/>
              <a:defRPr>
                <a:latin typeface="Titillium Web"/>
                <a:ea typeface="Titillium Web"/>
                <a:cs typeface="Titillium Web"/>
                <a:sym typeface="Titillium Web"/>
              </a:defRPr>
            </a:lvl4pPr>
            <a:lvl5pPr marL="3047924" lvl="4" indent="-423323" algn="ctr">
              <a:spcBef>
                <a:spcPts val="0"/>
              </a:spcBef>
              <a:spcAft>
                <a:spcPts val="0"/>
              </a:spcAft>
              <a:buSzPts val="1400"/>
              <a:buFont typeface="Titillium Web"/>
              <a:buChar char="○"/>
              <a:defRPr>
                <a:latin typeface="Titillium Web"/>
                <a:ea typeface="Titillium Web"/>
                <a:cs typeface="Titillium Web"/>
                <a:sym typeface="Titillium Web"/>
              </a:defRPr>
            </a:lvl5pPr>
            <a:lvl6pPr marL="3657509" lvl="5" indent="-423323" algn="ctr">
              <a:spcBef>
                <a:spcPts val="0"/>
              </a:spcBef>
              <a:spcAft>
                <a:spcPts val="0"/>
              </a:spcAft>
              <a:buSzPts val="1400"/>
              <a:buFont typeface="Titillium Web"/>
              <a:buChar char="■"/>
              <a:defRPr>
                <a:latin typeface="Titillium Web"/>
                <a:ea typeface="Titillium Web"/>
                <a:cs typeface="Titillium Web"/>
                <a:sym typeface="Titillium Web"/>
              </a:defRPr>
            </a:lvl6pPr>
            <a:lvl7pPr marL="4267093" lvl="6" indent="-423323" algn="ctr">
              <a:spcBef>
                <a:spcPts val="0"/>
              </a:spcBef>
              <a:spcAft>
                <a:spcPts val="0"/>
              </a:spcAft>
              <a:buSzPts val="1400"/>
              <a:buFont typeface="Titillium Web"/>
              <a:buChar char="●"/>
              <a:defRPr>
                <a:latin typeface="Titillium Web"/>
                <a:ea typeface="Titillium Web"/>
                <a:cs typeface="Titillium Web"/>
                <a:sym typeface="Titillium Web"/>
              </a:defRPr>
            </a:lvl7pPr>
            <a:lvl8pPr marL="4876678" lvl="7" indent="-423323" algn="ctr">
              <a:spcBef>
                <a:spcPts val="0"/>
              </a:spcBef>
              <a:spcAft>
                <a:spcPts val="0"/>
              </a:spcAft>
              <a:buSzPts val="1400"/>
              <a:buFont typeface="Titillium Web"/>
              <a:buChar char="○"/>
              <a:defRPr>
                <a:latin typeface="Titillium Web"/>
                <a:ea typeface="Titillium Web"/>
                <a:cs typeface="Titillium Web"/>
                <a:sym typeface="Titillium Web"/>
              </a:defRPr>
            </a:lvl8pPr>
            <a:lvl9pPr marL="5486263" lvl="8" indent="-423323" algn="ctr">
              <a:spcBef>
                <a:spcPts val="0"/>
              </a:spcBef>
              <a:spcAft>
                <a:spcPts val="0"/>
              </a:spcAft>
              <a:buSzPts val="1400"/>
              <a:buFont typeface="Titillium Web"/>
              <a:buChar char="■"/>
              <a:defRPr>
                <a:latin typeface="Titillium Web"/>
                <a:ea typeface="Titillium Web"/>
                <a:cs typeface="Titillium Web"/>
                <a:sym typeface="Titillium Web"/>
              </a:defRPr>
            </a:lvl9pPr>
          </a:lstStyle>
          <a:p>
            <a:endParaRPr/>
          </a:p>
        </p:txBody>
      </p:sp>
      <p:sp>
        <p:nvSpPr>
          <p:cNvPr id="23" name="Google Shape;23;p6"/>
          <p:cNvSpPr txBox="1">
            <a:spLocks noGrp="1"/>
          </p:cNvSpPr>
          <p:nvPr>
            <p:ph type="title" idx="2"/>
          </p:nvPr>
        </p:nvSpPr>
        <p:spPr>
          <a:xfrm>
            <a:off x="365833" y="389267"/>
            <a:ext cx="3481600" cy="340400"/>
          </a:xfrm>
          <a:prstGeom prst="rect">
            <a:avLst/>
          </a:prstGeom>
        </p:spPr>
        <p:txBody>
          <a:bodyPr spcFirstLastPara="1" wrap="square" lIns="91425" tIns="91425" rIns="91425" bIns="91425" anchor="t" anchorCtr="0">
            <a:normAutofit/>
          </a:bodyPr>
          <a:lstStyle>
            <a:lvl1pPr lvl="0">
              <a:spcBef>
                <a:spcPts val="0"/>
              </a:spcBef>
              <a:spcAft>
                <a:spcPts val="0"/>
              </a:spcAft>
              <a:buClr>
                <a:srgbClr val="595959"/>
              </a:buClr>
              <a:buSzPts val="1000"/>
              <a:buFont typeface="Titillium Web"/>
              <a:buNone/>
              <a:defRPr sz="1333">
                <a:solidFill>
                  <a:srgbClr val="595959"/>
                </a:solidFill>
                <a:latin typeface="Titillium Web"/>
                <a:ea typeface="Titillium Web"/>
                <a:cs typeface="Titillium Web"/>
                <a:sym typeface="Titillium Web"/>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 name="Rectangle 1">
            <a:extLst>
              <a:ext uri="{FF2B5EF4-FFF2-40B4-BE49-F238E27FC236}">
                <a16:creationId xmlns:a16="http://schemas.microsoft.com/office/drawing/2014/main" id="{58B0516F-F979-4A87-7813-80C3F3A834C7}"/>
              </a:ext>
            </a:extLst>
          </p:cNvPr>
          <p:cNvSpPr/>
          <p:nvPr userDrawn="1"/>
        </p:nvSpPr>
        <p:spPr>
          <a:xfrm>
            <a:off x="11006667" y="203200"/>
            <a:ext cx="948266" cy="41486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539916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0"/>
        <p:cNvGrpSpPr/>
        <p:nvPr/>
      </p:nvGrpSpPr>
      <p:grpSpPr>
        <a:xfrm>
          <a:off x="0" y="0"/>
          <a:ext cx="0" cy="0"/>
          <a:chOff x="0" y="0"/>
          <a:chExt cx="0" cy="0"/>
        </a:xfrm>
      </p:grpSpPr>
      <p:sp>
        <p:nvSpPr>
          <p:cNvPr id="21" name="Google Shape;21;p6"/>
          <p:cNvSpPr txBox="1">
            <a:spLocks noGrp="1"/>
          </p:cNvSpPr>
          <p:nvPr>
            <p:ph type="title"/>
          </p:nvPr>
        </p:nvSpPr>
        <p:spPr>
          <a:xfrm>
            <a:off x="2417600" y="2158367"/>
            <a:ext cx="7356800" cy="1414000"/>
          </a:xfrm>
          <a:prstGeom prst="rect">
            <a:avLst/>
          </a:prstGeom>
        </p:spPr>
        <p:txBody>
          <a:bodyPr spcFirstLastPara="1" wrap="square" lIns="91425" tIns="91425" rIns="91425" bIns="91425" anchor="t" anchorCtr="0">
            <a:normAutofit/>
          </a:bodyPr>
          <a:lstStyle>
            <a:lvl1pPr lvl="0" algn="ctr" rtl="0">
              <a:spcBef>
                <a:spcPts val="0"/>
              </a:spcBef>
              <a:spcAft>
                <a:spcPts val="0"/>
              </a:spcAft>
              <a:buClr>
                <a:srgbClr val="FFD000"/>
              </a:buClr>
              <a:buSzPts val="4000"/>
              <a:buFont typeface="Titillium Web"/>
              <a:buNone/>
              <a:defRPr sz="5333" b="1">
                <a:solidFill>
                  <a:srgbClr val="FFD000"/>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22" name="Google Shape;22;p6"/>
          <p:cNvSpPr txBox="1">
            <a:spLocks noGrp="1"/>
          </p:cNvSpPr>
          <p:nvPr>
            <p:ph type="body" idx="1"/>
          </p:nvPr>
        </p:nvSpPr>
        <p:spPr>
          <a:xfrm>
            <a:off x="2882400" y="3777267"/>
            <a:ext cx="6427200" cy="1473200"/>
          </a:xfrm>
          <a:prstGeom prst="rect">
            <a:avLst/>
          </a:prstGeom>
        </p:spPr>
        <p:txBody>
          <a:bodyPr spcFirstLastPara="1" wrap="square" lIns="91425" tIns="91425" rIns="91425" bIns="91425" anchor="t" anchorCtr="0">
            <a:normAutofit/>
          </a:bodyPr>
          <a:lstStyle>
            <a:lvl1pPr marL="609585" lvl="0" indent="-457189" algn="ctr">
              <a:spcBef>
                <a:spcPts val="0"/>
              </a:spcBef>
              <a:spcAft>
                <a:spcPts val="0"/>
              </a:spcAft>
              <a:buSzPts val="1800"/>
              <a:buFont typeface="Titillium Web"/>
              <a:buChar char="●"/>
              <a:defRPr>
                <a:latin typeface="Titillium Web"/>
                <a:ea typeface="Titillium Web"/>
                <a:cs typeface="Titillium Web"/>
                <a:sym typeface="Titillium Web"/>
              </a:defRPr>
            </a:lvl1pPr>
            <a:lvl2pPr marL="1219170" lvl="1" indent="-423323" algn="ctr">
              <a:spcBef>
                <a:spcPts val="0"/>
              </a:spcBef>
              <a:spcAft>
                <a:spcPts val="0"/>
              </a:spcAft>
              <a:buSzPts val="1400"/>
              <a:buFont typeface="Titillium Web"/>
              <a:buChar char="○"/>
              <a:defRPr>
                <a:latin typeface="Titillium Web"/>
                <a:ea typeface="Titillium Web"/>
                <a:cs typeface="Titillium Web"/>
                <a:sym typeface="Titillium Web"/>
              </a:defRPr>
            </a:lvl2pPr>
            <a:lvl3pPr marL="1828754" lvl="2" indent="-423323" algn="ctr">
              <a:spcBef>
                <a:spcPts val="0"/>
              </a:spcBef>
              <a:spcAft>
                <a:spcPts val="0"/>
              </a:spcAft>
              <a:buSzPts val="1400"/>
              <a:buFont typeface="Titillium Web"/>
              <a:buChar char="■"/>
              <a:defRPr>
                <a:latin typeface="Titillium Web"/>
                <a:ea typeface="Titillium Web"/>
                <a:cs typeface="Titillium Web"/>
                <a:sym typeface="Titillium Web"/>
              </a:defRPr>
            </a:lvl3pPr>
            <a:lvl4pPr marL="2438339" lvl="3" indent="-423323" algn="ctr">
              <a:spcBef>
                <a:spcPts val="0"/>
              </a:spcBef>
              <a:spcAft>
                <a:spcPts val="0"/>
              </a:spcAft>
              <a:buSzPts val="1400"/>
              <a:buFont typeface="Titillium Web"/>
              <a:buChar char="●"/>
              <a:defRPr>
                <a:latin typeface="Titillium Web"/>
                <a:ea typeface="Titillium Web"/>
                <a:cs typeface="Titillium Web"/>
                <a:sym typeface="Titillium Web"/>
              </a:defRPr>
            </a:lvl4pPr>
            <a:lvl5pPr marL="3047924" lvl="4" indent="-423323" algn="ctr">
              <a:spcBef>
                <a:spcPts val="0"/>
              </a:spcBef>
              <a:spcAft>
                <a:spcPts val="0"/>
              </a:spcAft>
              <a:buSzPts val="1400"/>
              <a:buFont typeface="Titillium Web"/>
              <a:buChar char="○"/>
              <a:defRPr>
                <a:latin typeface="Titillium Web"/>
                <a:ea typeface="Titillium Web"/>
                <a:cs typeface="Titillium Web"/>
                <a:sym typeface="Titillium Web"/>
              </a:defRPr>
            </a:lvl5pPr>
            <a:lvl6pPr marL="3657509" lvl="5" indent="-423323" algn="ctr">
              <a:spcBef>
                <a:spcPts val="0"/>
              </a:spcBef>
              <a:spcAft>
                <a:spcPts val="0"/>
              </a:spcAft>
              <a:buSzPts val="1400"/>
              <a:buFont typeface="Titillium Web"/>
              <a:buChar char="■"/>
              <a:defRPr>
                <a:latin typeface="Titillium Web"/>
                <a:ea typeface="Titillium Web"/>
                <a:cs typeface="Titillium Web"/>
                <a:sym typeface="Titillium Web"/>
              </a:defRPr>
            </a:lvl6pPr>
            <a:lvl7pPr marL="4267093" lvl="6" indent="-423323" algn="ctr">
              <a:spcBef>
                <a:spcPts val="0"/>
              </a:spcBef>
              <a:spcAft>
                <a:spcPts val="0"/>
              </a:spcAft>
              <a:buSzPts val="1400"/>
              <a:buFont typeface="Titillium Web"/>
              <a:buChar char="●"/>
              <a:defRPr>
                <a:latin typeface="Titillium Web"/>
                <a:ea typeface="Titillium Web"/>
                <a:cs typeface="Titillium Web"/>
                <a:sym typeface="Titillium Web"/>
              </a:defRPr>
            </a:lvl7pPr>
            <a:lvl8pPr marL="4876678" lvl="7" indent="-423323" algn="ctr">
              <a:spcBef>
                <a:spcPts val="0"/>
              </a:spcBef>
              <a:spcAft>
                <a:spcPts val="0"/>
              </a:spcAft>
              <a:buSzPts val="1400"/>
              <a:buFont typeface="Titillium Web"/>
              <a:buChar char="○"/>
              <a:defRPr>
                <a:latin typeface="Titillium Web"/>
                <a:ea typeface="Titillium Web"/>
                <a:cs typeface="Titillium Web"/>
                <a:sym typeface="Titillium Web"/>
              </a:defRPr>
            </a:lvl8pPr>
            <a:lvl9pPr marL="5486263" lvl="8" indent="-423323" algn="ctr">
              <a:spcBef>
                <a:spcPts val="0"/>
              </a:spcBef>
              <a:spcAft>
                <a:spcPts val="0"/>
              </a:spcAft>
              <a:buSzPts val="1400"/>
              <a:buFont typeface="Titillium Web"/>
              <a:buChar char="■"/>
              <a:defRPr>
                <a:latin typeface="Titillium Web"/>
                <a:ea typeface="Titillium Web"/>
                <a:cs typeface="Titillium Web"/>
                <a:sym typeface="Titillium Web"/>
              </a:defRPr>
            </a:lvl9pPr>
          </a:lstStyle>
          <a:p>
            <a:endParaRPr/>
          </a:p>
        </p:txBody>
      </p:sp>
      <p:sp>
        <p:nvSpPr>
          <p:cNvPr id="23" name="Google Shape;23;p6"/>
          <p:cNvSpPr txBox="1">
            <a:spLocks noGrp="1"/>
          </p:cNvSpPr>
          <p:nvPr>
            <p:ph type="title" idx="2"/>
          </p:nvPr>
        </p:nvSpPr>
        <p:spPr>
          <a:xfrm>
            <a:off x="365833" y="389267"/>
            <a:ext cx="3481600" cy="340400"/>
          </a:xfrm>
          <a:prstGeom prst="rect">
            <a:avLst/>
          </a:prstGeom>
        </p:spPr>
        <p:txBody>
          <a:bodyPr spcFirstLastPara="1" wrap="square" lIns="91425" tIns="91425" rIns="91425" bIns="91425" anchor="t" anchorCtr="0">
            <a:normAutofit/>
          </a:bodyPr>
          <a:lstStyle>
            <a:lvl1pPr lvl="0">
              <a:spcBef>
                <a:spcPts val="0"/>
              </a:spcBef>
              <a:spcAft>
                <a:spcPts val="0"/>
              </a:spcAft>
              <a:buClr>
                <a:srgbClr val="595959"/>
              </a:buClr>
              <a:buSzPts val="1000"/>
              <a:buFont typeface="Titillium Web"/>
              <a:buNone/>
              <a:defRPr sz="1333">
                <a:solidFill>
                  <a:srgbClr val="595959"/>
                </a:solidFill>
                <a:latin typeface="Titillium Web"/>
                <a:ea typeface="Titillium Web"/>
                <a:cs typeface="Titillium Web"/>
                <a:sym typeface="Titillium Web"/>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extLst>
      <p:ext uri="{BB962C8B-B14F-4D97-AF65-F5344CB8AC3E}">
        <p14:creationId xmlns:p14="http://schemas.microsoft.com/office/powerpoint/2010/main" val="621489743"/>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xml"/><Relationship Id="rId4" Type="http://schemas.openxmlformats.org/officeDocument/2006/relationships/image" Target="../media/image2.sv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image" Target="../media/image5.png"/><Relationship Id="rId5" Type="http://schemas.openxmlformats.org/officeDocument/2006/relationships/slideLayout" Target="../slideLayouts/slideLayout6.xml"/><Relationship Id="rId10" Type="http://schemas.openxmlformats.org/officeDocument/2006/relationships/theme" Target="../theme/theme3.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2.xml"/><Relationship Id="rId1" Type="http://schemas.openxmlformats.org/officeDocument/2006/relationships/slideLayout" Target="../slideLayouts/slideLayout11.xml"/><Relationship Id="rId5" Type="http://schemas.openxmlformats.org/officeDocument/2006/relationships/image" Target="../media/image4.svg"/><Relationship Id="rId4" Type="http://schemas.openxmlformats.org/officeDocument/2006/relationships/image" Target="../media/image3.png"/></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3.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theme" Target="../theme/theme6.xml"/><Relationship Id="rId1" Type="http://schemas.openxmlformats.org/officeDocument/2006/relationships/slideLayout" Target="../slideLayouts/slideLayout14.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fld id="{00000000-1234-1234-1234-123412341234}" type="slidenum">
              <a:rPr lang="pt-BR" smtClean="0"/>
              <a:pPr/>
              <a:t>‹#›</a:t>
            </a:fld>
            <a:endParaRPr lang="pt-BR"/>
          </a:p>
        </p:txBody>
      </p:sp>
      <p:sp>
        <p:nvSpPr>
          <p:cNvPr id="3" name="TextBox 2">
            <a:extLst>
              <a:ext uri="{FF2B5EF4-FFF2-40B4-BE49-F238E27FC236}">
                <a16:creationId xmlns:a16="http://schemas.microsoft.com/office/drawing/2014/main" id="{2611A046-DCBB-3BEC-BCD2-64F30B362E62}"/>
              </a:ext>
            </a:extLst>
          </p:cNvPr>
          <p:cNvSpPr txBox="1"/>
          <p:nvPr>
            <p:extLst>
              <p:ext uri="{1162E1C5-73C7-4A58-AE30-91384D911F3F}">
                <p184:classification xmlns:p184="http://schemas.microsoft.com/office/powerpoint/2018/4/main" val="hdr"/>
              </p:ext>
            </p:extLst>
          </p:nvPr>
        </p:nvSpPr>
        <p:spPr>
          <a:xfrm>
            <a:off x="11087100" y="317500"/>
            <a:ext cx="819150" cy="182880"/>
          </a:xfrm>
          <a:prstGeom prst="rect">
            <a:avLst/>
          </a:prstGeom>
        </p:spPr>
        <p:txBody>
          <a:bodyPr horzOverflow="overflow" lIns="0" tIns="0" rIns="0" bIns="0">
            <a:spAutoFit/>
          </a:bodyPr>
          <a:lstStyle/>
          <a:p>
            <a:pPr algn="l"/>
            <a:r>
              <a:rPr lang="de-DE" sz="1200">
                <a:solidFill>
                  <a:srgbClr val="FF8C00">
                    <a:alpha val="50000"/>
                  </a:srgbClr>
                </a:solidFill>
                <a:latin typeface="Aptos" panose="020B0004020202020204" pitchFamily="34" charset="0"/>
              </a:rPr>
              <a:t>confidential</a:t>
            </a:r>
          </a:p>
        </p:txBody>
      </p:sp>
    </p:spTree>
    <p:extLst>
      <p:ext uri="{BB962C8B-B14F-4D97-AF65-F5344CB8AC3E}">
        <p14:creationId xmlns:p14="http://schemas.microsoft.com/office/powerpoint/2010/main" val="1071805556"/>
      </p:ext>
    </p:extLst>
  </p:cSld>
  <p:clrMap bg1="lt1" tx1="dk1" bg2="dk2" tx2="lt2" accent1="accent1" accent2="accent2" accent3="accent3" accent4="accent4" accent5="accent5" accent6="accent6" hlink="hlink" folHlink="folHlink"/>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pic>
        <p:nvPicPr>
          <p:cNvPr id="7" name="Picture 12">
            <a:extLst>
              <a:ext uri="{FF2B5EF4-FFF2-40B4-BE49-F238E27FC236}">
                <a16:creationId xmlns:a16="http://schemas.microsoft.com/office/drawing/2014/main" id="{14369F46-D474-46B5-17A0-40DC2C9B6738}"/>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AF9CC6B3-A271-7E94-7A62-7ABE499837B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Tree>
    <p:extLst>
      <p:ext uri="{BB962C8B-B14F-4D97-AF65-F5344CB8AC3E}">
        <p14:creationId xmlns:p14="http://schemas.microsoft.com/office/powerpoint/2010/main" val="2121107288"/>
      </p:ext>
    </p:extLst>
  </p:cSld>
  <p:clrMap bg1="lt1" tx1="dk1" bg2="lt2" tx2="dk2" accent1="accent1" accent2="accent2" accent3="accent3" accent4="accent4" accent5="accent5" accent6="accent6" hlink="hlink" folHlink="folHlink"/>
  <p:sldLayoutIdLst>
    <p:sldLayoutId id="2147483662" r:id="rId1"/>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8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4099142862"/>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Lst>
  <p:hf hdr="0" ft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12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0DF8320-07D9-BEE9-72E9-BAD06CC16C8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80B5AC1-2E23-8C5E-30B0-45ABDD869A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95C0DB-9D4D-07A5-3FDC-DCDB1537A9A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6A929B0-C089-4556-8D8B-1F1CEEC48757}" type="datetimeFigureOut">
              <a:rPr lang="en-US" smtClean="0"/>
              <a:t>4/9/2026</a:t>
            </a:fld>
            <a:endParaRPr lang="en-US"/>
          </a:p>
        </p:txBody>
      </p:sp>
      <p:sp>
        <p:nvSpPr>
          <p:cNvPr id="5" name="Footer Placeholder 4">
            <a:extLst>
              <a:ext uri="{FF2B5EF4-FFF2-40B4-BE49-F238E27FC236}">
                <a16:creationId xmlns:a16="http://schemas.microsoft.com/office/drawing/2014/main" id="{830E841F-1906-A2A5-9EC6-2956C10CA4F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7ED1545-0EF5-7226-0B0A-D50E4FF66A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3319759-2D5C-4FFE-A310-B4C0A8390D46}" type="slidenum">
              <a:rPr lang="en-US" smtClean="0"/>
              <a:t>‹#›</a:t>
            </a:fld>
            <a:endParaRPr lang="en-US"/>
          </a:p>
        </p:txBody>
      </p:sp>
      <p:pic>
        <p:nvPicPr>
          <p:cNvPr id="7" name="Picture 12">
            <a:extLst>
              <a:ext uri="{FF2B5EF4-FFF2-40B4-BE49-F238E27FC236}">
                <a16:creationId xmlns:a16="http://schemas.microsoft.com/office/drawing/2014/main" id="{23FEF4DB-1F47-BBE6-5A94-082077082EDB}"/>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9532948" y="6208276"/>
            <a:ext cx="2510023" cy="485060"/>
          </a:xfrm>
          <a:prstGeom prst="rect">
            <a:avLst/>
          </a:prstGeom>
        </p:spPr>
      </p:pic>
    </p:spTree>
    <p:extLst>
      <p:ext uri="{BB962C8B-B14F-4D97-AF65-F5344CB8AC3E}">
        <p14:creationId xmlns:p14="http://schemas.microsoft.com/office/powerpoint/2010/main" val="8102363"/>
      </p:ext>
    </p:extLst>
  </p:cSld>
  <p:clrMap bg1="lt1" tx1="dk1" bg2="lt2" tx2="dk2" accent1="accent1" accent2="accent2" accent3="accent3" accent4="accent4" accent5="accent5" accent6="accent6" hlink="hlink" folHlink="folHlink"/>
  <p:sldLayoutIdLst>
    <p:sldLayoutId id="2147483674" r:id="rId1"/>
    <p:sldLayoutId id="2147483675"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5EAA825-C8FF-13C6-6EE8-633FB3F40D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9EA3C61-895D-7291-FCE9-FE76D30CE1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F2EE60-15FF-B6C2-14FC-9DCFB153F5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BFB757B-654A-4533-9A1D-A6CA749B5A55}" type="datetimeFigureOut">
              <a:rPr lang="en-US" smtClean="0"/>
              <a:t>4/9/2026</a:t>
            </a:fld>
            <a:endParaRPr lang="en-US"/>
          </a:p>
        </p:txBody>
      </p:sp>
      <p:sp>
        <p:nvSpPr>
          <p:cNvPr id="5" name="Footer Placeholder 4">
            <a:extLst>
              <a:ext uri="{FF2B5EF4-FFF2-40B4-BE49-F238E27FC236}">
                <a16:creationId xmlns:a16="http://schemas.microsoft.com/office/drawing/2014/main" id="{068121C1-E4A1-9632-6DE3-28172C6F8C0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BD0B666-A1E7-5B05-DA04-8BE4DDA1E60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3E63373-90DE-4150-999B-7CDF37B39DF0}" type="slidenum">
              <a:rPr lang="en-US" smtClean="0"/>
              <a:t>‹#›</a:t>
            </a:fld>
            <a:endParaRPr lang="en-US"/>
          </a:p>
        </p:txBody>
      </p:sp>
    </p:spTree>
    <p:extLst>
      <p:ext uri="{BB962C8B-B14F-4D97-AF65-F5344CB8AC3E}">
        <p14:creationId xmlns:p14="http://schemas.microsoft.com/office/powerpoint/2010/main" val="635737172"/>
      </p:ext>
    </p:extLst>
  </p:cSld>
  <p:clrMap bg1="lt1" tx1="dk1" bg2="lt2" tx2="dk2" accent1="accent1" accent2="accent2" accent3="accent3" accent4="accent4" accent5="accent5" accent6="accent6" hlink="hlink" folHlink="folHlink"/>
  <p:sldLayoutIdLst>
    <p:sldLayoutId id="214748367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
        <p:nvSpPr>
          <p:cNvPr id="7" name="TextBox 6">
            <a:extLst>
              <a:ext uri="{FF2B5EF4-FFF2-40B4-BE49-F238E27FC236}">
                <a16:creationId xmlns:a16="http://schemas.microsoft.com/office/drawing/2014/main" id="{3E48BCBE-CB15-F1AB-A730-0AA5707013C5}"/>
              </a:ext>
            </a:extLst>
          </p:cNvPr>
          <p:cNvSpPr txBox="1"/>
          <p:nvPr>
            <p:extLst>
              <p:ext uri="{1162E1C5-73C7-4A58-AE30-91384D911F3F}">
                <p184:classification xmlns:p184="http://schemas.microsoft.com/office/powerpoint/2018/4/main" val="hdr"/>
              </p:ext>
            </p:extLst>
          </p:nvPr>
        </p:nvSpPr>
        <p:spPr>
          <a:xfrm>
            <a:off x="11087100" y="317500"/>
            <a:ext cx="819150" cy="182880"/>
          </a:xfrm>
          <a:prstGeom prst="rect">
            <a:avLst/>
          </a:prstGeom>
        </p:spPr>
        <p:txBody>
          <a:bodyPr horzOverflow="overflow" lIns="0" tIns="0" rIns="0" bIns="0">
            <a:spAutoFit/>
          </a:bodyPr>
          <a:lstStyle/>
          <a:p>
            <a:pPr algn="l"/>
            <a:r>
              <a:rPr lang="de-DE" sz="1200">
                <a:solidFill>
                  <a:srgbClr val="FF8C00">
                    <a:alpha val="50000"/>
                  </a:srgbClr>
                </a:solidFill>
                <a:latin typeface="Aptos" panose="020B0004020202020204" pitchFamily="34" charset="0"/>
              </a:rPr>
              <a:t>confidential</a:t>
            </a:r>
          </a:p>
        </p:txBody>
      </p:sp>
    </p:spTree>
    <p:extLst>
      <p:ext uri="{BB962C8B-B14F-4D97-AF65-F5344CB8AC3E}">
        <p14:creationId xmlns:p14="http://schemas.microsoft.com/office/powerpoint/2010/main" val="2972826344"/>
      </p:ext>
    </p:extLst>
  </p:cSld>
  <p:clrMap bg1="lt1" tx1="dk1" bg2="lt2" tx2="dk2" accent1="accent1" accent2="accent2" accent3="accent3" accent4="accent4" accent5="accent5" accent6="accent6" hlink="hlink" folHlink="folHlink"/>
  <p:sldLayoutIdLst>
    <p:sldLayoutId id="2147483679" r:id="rId1"/>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fld id="{00000000-1234-1234-1234-123412341234}" type="slidenum">
              <a:rPr lang="pt-BR" smtClean="0"/>
              <a:pPr/>
              <a:t>‹#›</a:t>
            </a:fld>
            <a:endParaRPr lang="pt-BR"/>
          </a:p>
        </p:txBody>
      </p:sp>
      <p:sp>
        <p:nvSpPr>
          <p:cNvPr id="3" name="TextBox 2">
            <a:extLst>
              <a:ext uri="{FF2B5EF4-FFF2-40B4-BE49-F238E27FC236}">
                <a16:creationId xmlns:a16="http://schemas.microsoft.com/office/drawing/2014/main" id="{2611A046-DCBB-3BEC-BCD2-64F30B362E62}"/>
              </a:ext>
            </a:extLst>
          </p:cNvPr>
          <p:cNvSpPr txBox="1"/>
          <p:nvPr>
            <p:extLst>
              <p:ext uri="{1162E1C5-73C7-4A58-AE30-91384D911F3F}">
                <p184:classification xmlns:p184="http://schemas.microsoft.com/office/powerpoint/2018/4/main" val="hdr"/>
              </p:ext>
            </p:extLst>
          </p:nvPr>
        </p:nvSpPr>
        <p:spPr>
          <a:xfrm>
            <a:off x="11087100" y="317500"/>
            <a:ext cx="819150" cy="182880"/>
          </a:xfrm>
          <a:prstGeom prst="rect">
            <a:avLst/>
          </a:prstGeom>
        </p:spPr>
        <p:txBody>
          <a:bodyPr horzOverflow="overflow" lIns="0" tIns="0" rIns="0" bIns="0">
            <a:spAutoFit/>
          </a:bodyPr>
          <a:lstStyle/>
          <a:p>
            <a:pPr algn="l"/>
            <a:r>
              <a:rPr lang="de-DE" sz="1200">
                <a:solidFill>
                  <a:srgbClr val="FF8C00">
                    <a:alpha val="50000"/>
                  </a:srgbClr>
                </a:solidFill>
                <a:latin typeface="Aptos" panose="020B0004020202020204" pitchFamily="34" charset="0"/>
              </a:rPr>
              <a:t>confidential</a:t>
            </a:r>
          </a:p>
        </p:txBody>
      </p:sp>
    </p:spTree>
    <p:extLst>
      <p:ext uri="{BB962C8B-B14F-4D97-AF65-F5344CB8AC3E}">
        <p14:creationId xmlns:p14="http://schemas.microsoft.com/office/powerpoint/2010/main" val="1904612148"/>
      </p:ext>
    </p:extLst>
  </p:cSld>
  <p:clrMap bg1="lt1" tx1="dk1" bg2="dk2" tx2="lt2" accent1="accent1" accent2="accent2" accent3="accent3" accent4="accent4" accent5="accent5" accent6="accent6" hlink="hlink" folHlink="folHlink"/>
  <p:sldLayoutIdLst>
    <p:sldLayoutId id="214748368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2.xml"/><Relationship Id="rId7" Type="http://schemas.openxmlformats.org/officeDocument/2006/relationships/image" Target="../media/image10.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notesSlide" Target="../notesSlides/notesSlide2.xml"/><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2.png"/><Relationship Id="rId5" Type="http://schemas.openxmlformats.org/officeDocument/2006/relationships/image" Target="../media/image23.png"/><Relationship Id="rId4"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12.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12.pn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12.pn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slideLayout" Target="../slideLayouts/slideLayout2.xml"/><Relationship Id="rId7" Type="http://schemas.openxmlformats.org/officeDocument/2006/relationships/image" Target="../media/image31.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11.png"/><Relationship Id="rId5" Type="http://schemas.openxmlformats.org/officeDocument/2006/relationships/image" Target="../media/image12.png"/><Relationship Id="rId4" Type="http://schemas.openxmlformats.org/officeDocument/2006/relationships/image" Target="../media/image30.png"/><Relationship Id="rId9" Type="http://schemas.openxmlformats.org/officeDocument/2006/relationships/image" Target="../media/image33.png"/></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35.sv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37.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12.png"/><Relationship Id="rId5" Type="http://schemas.openxmlformats.org/officeDocument/2006/relationships/image" Target="../media/image36.png"/><Relationship Id="rId4" Type="http://schemas.openxmlformats.org/officeDocument/2006/relationships/notesSlide" Target="../notesSlides/notesSlide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39.sv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4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slideLayout" Target="../slideLayouts/slideLayout7.xml"/><Relationship Id="rId7" Type="http://schemas.openxmlformats.org/officeDocument/2006/relationships/image" Target="../media/image37.png"/><Relationship Id="rId2" Type="http://schemas.openxmlformats.org/officeDocument/2006/relationships/video" Target="../media/media8.mp4"/><Relationship Id="rId1" Type="http://schemas.microsoft.com/office/2007/relationships/media" Target="../media/media8.mp4"/><Relationship Id="rId6" Type="http://schemas.openxmlformats.org/officeDocument/2006/relationships/image" Target="../media/image44.png"/><Relationship Id="rId5" Type="http://schemas.openxmlformats.org/officeDocument/2006/relationships/image" Target="../media/image12.png"/><Relationship Id="rId4" Type="http://schemas.openxmlformats.org/officeDocument/2006/relationships/notesSlide" Target="../notesSlides/notesSlide13.xml"/></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slideLayout" Target="../slideLayouts/slideLayout4.xml"/><Relationship Id="rId7" Type="http://schemas.openxmlformats.org/officeDocument/2006/relationships/image" Target="../media/image11.png"/><Relationship Id="rId2" Type="http://schemas.openxmlformats.org/officeDocument/2006/relationships/video" Target="../media/media9.mp4"/><Relationship Id="rId1" Type="http://schemas.microsoft.com/office/2007/relationships/media" Target="../media/media9.mp4"/><Relationship Id="rId6" Type="http://schemas.openxmlformats.org/officeDocument/2006/relationships/image" Target="../media/image12.png"/><Relationship Id="rId5" Type="http://schemas.openxmlformats.org/officeDocument/2006/relationships/image" Target="../media/image51.png"/><Relationship Id="rId4" Type="http://schemas.openxmlformats.org/officeDocument/2006/relationships/notesSlide" Target="../notesSlides/notesSlide16.xml"/></Relationships>
</file>

<file path=ppt/slides/_rels/slide3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56.png"/><Relationship Id="rId4" Type="http://schemas.openxmlformats.org/officeDocument/2006/relationships/image" Target="../media/image55.png"/></Relationships>
</file>

<file path=ppt/slides/_rels/slide3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5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12.png"/><Relationship Id="rId2" Type="http://schemas.openxmlformats.org/officeDocument/2006/relationships/video" Target="../media/media10.mp4"/><Relationship Id="rId1" Type="http://schemas.microsoft.com/office/2007/relationships/media" Target="../media/media10.mp4"/><Relationship Id="rId6" Type="http://schemas.openxmlformats.org/officeDocument/2006/relationships/image" Target="../media/image11.png"/><Relationship Id="rId5" Type="http://schemas.openxmlformats.org/officeDocument/2006/relationships/image" Target="../media/image61.png"/><Relationship Id="rId4" Type="http://schemas.openxmlformats.org/officeDocument/2006/relationships/notesSlide" Target="../notesSlides/notesSlide20.xml"/></Relationships>
</file>

<file path=ppt/slides/_rels/slide38.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1.mp4"/><Relationship Id="rId1" Type="http://schemas.microsoft.com/office/2007/relationships/media" Target="../media/media11.mp4"/><Relationship Id="rId5" Type="http://schemas.openxmlformats.org/officeDocument/2006/relationships/image" Target="../media/image66.png"/><Relationship Id="rId4" Type="http://schemas.openxmlformats.org/officeDocument/2006/relationships/image" Target="../media/image65.png"/></Relationships>
</file>

<file path=ppt/slides/_rels/slide41.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image" Target="../media/image67.png"/><Relationship Id="rId1" Type="http://schemas.openxmlformats.org/officeDocument/2006/relationships/slideLayout" Target="../slideLayouts/slideLayout12.xml"/><Relationship Id="rId6" Type="http://schemas.openxmlformats.org/officeDocument/2006/relationships/image" Target="../media/image71.jpeg"/><Relationship Id="rId5" Type="http://schemas.openxmlformats.org/officeDocument/2006/relationships/image" Target="../media/image70.png"/><Relationship Id="rId4" Type="http://schemas.openxmlformats.org/officeDocument/2006/relationships/image" Target="../media/image69.svg"/></Relationships>
</file>

<file path=ppt/slides/_rels/slide4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5.xml"/><Relationship Id="rId5" Type="http://schemas.openxmlformats.org/officeDocument/2006/relationships/image" Target="../media/image75.png"/><Relationship Id="rId4" Type="http://schemas.openxmlformats.org/officeDocument/2006/relationships/image" Target="../media/image74.jpeg"/></Relationships>
</file>

<file path=ppt/slides/_rels/slide4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12.png"/><Relationship Id="rId2" Type="http://schemas.openxmlformats.org/officeDocument/2006/relationships/video" Target="../media/media12.mp4"/><Relationship Id="rId1" Type="http://schemas.microsoft.com/office/2007/relationships/media" Target="../media/media12.mp4"/><Relationship Id="rId6" Type="http://schemas.openxmlformats.org/officeDocument/2006/relationships/image" Target="../media/image37.png"/><Relationship Id="rId5" Type="http://schemas.openxmlformats.org/officeDocument/2006/relationships/image" Target="../media/image79.png"/><Relationship Id="rId4" Type="http://schemas.openxmlformats.org/officeDocument/2006/relationships/notesSlide" Target="../notesSlides/notesSlide23.xml"/></Relationships>
</file>

<file path=ppt/slides/_rels/slide4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4.xml"/><Relationship Id="rId1" Type="http://schemas.openxmlformats.org/officeDocument/2006/relationships/slideLayout" Target="../slideLayouts/slideLayout9.xml"/><Relationship Id="rId5" Type="http://schemas.openxmlformats.org/officeDocument/2006/relationships/image" Target="../media/image12.png"/><Relationship Id="rId4" Type="http://schemas.openxmlformats.org/officeDocument/2006/relationships/image" Target="../media/image37.png"/></Relationships>
</file>

<file path=ppt/slides/_rels/slide48.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82.emf"/><Relationship Id="rId7" Type="http://schemas.openxmlformats.org/officeDocument/2006/relationships/image" Target="../media/image86.png"/><Relationship Id="rId2" Type="http://schemas.openxmlformats.org/officeDocument/2006/relationships/image" Target="../media/image81.png"/><Relationship Id="rId1" Type="http://schemas.openxmlformats.org/officeDocument/2006/relationships/slideLayout" Target="../slideLayouts/slideLayout10.xml"/><Relationship Id="rId6" Type="http://schemas.openxmlformats.org/officeDocument/2006/relationships/image" Target="../media/image85.emf"/><Relationship Id="rId5" Type="http://schemas.openxmlformats.org/officeDocument/2006/relationships/image" Target="../media/image84.emf"/><Relationship Id="rId4" Type="http://schemas.openxmlformats.org/officeDocument/2006/relationships/image" Target="../media/image83.emf"/><Relationship Id="rId9" Type="http://schemas.microsoft.com/office/2007/relationships/hdphoto" Target="../media/hdphoto2.wdp"/></Relationships>
</file>

<file path=ppt/slides/_rels/slide49.xml.rels><?xml version="1.0" encoding="UTF-8" standalone="yes"?>
<Relationships xmlns="http://schemas.openxmlformats.org/package/2006/relationships"><Relationship Id="rId8" Type="http://schemas.openxmlformats.org/officeDocument/2006/relationships/image" Target="../media/image92.svg"/><Relationship Id="rId13" Type="http://schemas.openxmlformats.org/officeDocument/2006/relationships/image" Target="../media/image95.png"/><Relationship Id="rId3" Type="http://schemas.openxmlformats.org/officeDocument/2006/relationships/image" Target="../media/image88.png"/><Relationship Id="rId7" Type="http://schemas.openxmlformats.org/officeDocument/2006/relationships/image" Target="../media/image91.png"/><Relationship Id="rId12" Type="http://schemas.microsoft.com/office/2007/relationships/hdphoto" Target="../media/hdphoto2.wdp"/><Relationship Id="rId2" Type="http://schemas.openxmlformats.org/officeDocument/2006/relationships/notesSlide" Target="../notesSlides/notesSlide25.xml"/><Relationship Id="rId1" Type="http://schemas.openxmlformats.org/officeDocument/2006/relationships/slideLayout" Target="../slideLayouts/slideLayout10.xml"/><Relationship Id="rId6" Type="http://schemas.openxmlformats.org/officeDocument/2006/relationships/image" Target="../media/image90.svg"/><Relationship Id="rId11" Type="http://schemas.openxmlformats.org/officeDocument/2006/relationships/image" Target="../media/image87.png"/><Relationship Id="rId5" Type="http://schemas.openxmlformats.org/officeDocument/2006/relationships/image" Target="../media/image89.png"/><Relationship Id="rId10" Type="http://schemas.openxmlformats.org/officeDocument/2006/relationships/image" Target="../media/image94.svg"/><Relationship Id="rId4" Type="http://schemas.openxmlformats.org/officeDocument/2006/relationships/image" Target="../media/image82.emf"/><Relationship Id="rId9" Type="http://schemas.openxmlformats.org/officeDocument/2006/relationships/image" Target="../media/image93.png"/></Relationships>
</file>

<file path=ppt/slides/_rels/slide50.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image" Target="../media/image96.png"/><Relationship Id="rId7" Type="http://schemas.openxmlformats.org/officeDocument/2006/relationships/image" Target="../media/image69.svg"/><Relationship Id="rId2" Type="http://schemas.openxmlformats.org/officeDocument/2006/relationships/notesSlide" Target="../notesSlides/notesSlide26.xml"/><Relationship Id="rId1" Type="http://schemas.openxmlformats.org/officeDocument/2006/relationships/slideLayout" Target="../slideLayouts/slideLayout10.xml"/><Relationship Id="rId6" Type="http://schemas.openxmlformats.org/officeDocument/2006/relationships/image" Target="../media/image68.png"/><Relationship Id="rId5" Type="http://schemas.openxmlformats.org/officeDocument/2006/relationships/image" Target="../media/image97.png"/><Relationship Id="rId10" Type="http://schemas.openxmlformats.org/officeDocument/2006/relationships/image" Target="../media/image100.png"/><Relationship Id="rId4" Type="http://schemas.openxmlformats.org/officeDocument/2006/relationships/image" Target="../media/image82.emf"/><Relationship Id="rId9" Type="http://schemas.openxmlformats.org/officeDocument/2006/relationships/image" Target="../media/image99.png"/></Relationships>
</file>

<file path=ppt/slides/_rels/slide51.xml.rels><?xml version="1.0" encoding="UTF-8" standalone="yes"?>
<Relationships xmlns="http://schemas.openxmlformats.org/package/2006/relationships"><Relationship Id="rId8" Type="http://schemas.openxmlformats.org/officeDocument/2006/relationships/image" Target="../media/image92.svg"/><Relationship Id="rId3" Type="http://schemas.openxmlformats.org/officeDocument/2006/relationships/image" Target="../media/image88.png"/><Relationship Id="rId7" Type="http://schemas.openxmlformats.org/officeDocument/2006/relationships/image" Target="../media/image91.png"/><Relationship Id="rId12" Type="http://schemas.microsoft.com/office/2007/relationships/hdphoto" Target="../media/hdphoto2.wdp"/><Relationship Id="rId2" Type="http://schemas.openxmlformats.org/officeDocument/2006/relationships/notesSlide" Target="../notesSlides/notesSlide27.xml"/><Relationship Id="rId1" Type="http://schemas.openxmlformats.org/officeDocument/2006/relationships/slideLayout" Target="../slideLayouts/slideLayout10.xml"/><Relationship Id="rId6" Type="http://schemas.openxmlformats.org/officeDocument/2006/relationships/image" Target="../media/image90.svg"/><Relationship Id="rId11" Type="http://schemas.openxmlformats.org/officeDocument/2006/relationships/image" Target="../media/image87.png"/><Relationship Id="rId5" Type="http://schemas.openxmlformats.org/officeDocument/2006/relationships/image" Target="../media/image89.png"/><Relationship Id="rId10" Type="http://schemas.openxmlformats.org/officeDocument/2006/relationships/image" Target="../media/image94.svg"/><Relationship Id="rId4" Type="http://schemas.openxmlformats.org/officeDocument/2006/relationships/image" Target="../media/image82.emf"/><Relationship Id="rId9" Type="http://schemas.openxmlformats.org/officeDocument/2006/relationships/image" Target="../media/image93.png"/></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video" Target="../media/media13.mp4"/><Relationship Id="rId1" Type="http://schemas.microsoft.com/office/2007/relationships/media" Target="../media/media13.mp4"/><Relationship Id="rId4" Type="http://schemas.openxmlformats.org/officeDocument/2006/relationships/image" Target="../media/image101.png"/></Relationships>
</file>

<file path=ppt/slides/_rels/slide53.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image" Target="../media/image102.jpeg"/><Relationship Id="rId7" Type="http://schemas.openxmlformats.org/officeDocument/2006/relationships/image" Target="../media/image103.emf"/><Relationship Id="rId2" Type="http://schemas.openxmlformats.org/officeDocument/2006/relationships/notesSlide" Target="../notesSlides/notesSlide28.xml"/><Relationship Id="rId1" Type="http://schemas.openxmlformats.org/officeDocument/2006/relationships/slideLayout" Target="../slideLayouts/slideLayout10.xml"/><Relationship Id="rId6" Type="http://schemas.openxmlformats.org/officeDocument/2006/relationships/image" Target="../media/image85.emf"/><Relationship Id="rId5" Type="http://schemas.openxmlformats.org/officeDocument/2006/relationships/image" Target="../media/image84.emf"/><Relationship Id="rId4" Type="http://schemas.openxmlformats.org/officeDocument/2006/relationships/image" Target="../media/image83.emf"/></Relationships>
</file>

<file path=ppt/slides/_rels/slide54.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image" Target="../media/image105.emf"/><Relationship Id="rId7" Type="http://schemas.openxmlformats.org/officeDocument/2006/relationships/image" Target="../media/image107.jpeg"/><Relationship Id="rId2" Type="http://schemas.openxmlformats.org/officeDocument/2006/relationships/notesSlide" Target="../notesSlides/notesSlide29.xml"/><Relationship Id="rId1" Type="http://schemas.openxmlformats.org/officeDocument/2006/relationships/slideLayout" Target="../slideLayouts/slideLayout10.xml"/><Relationship Id="rId6" Type="http://schemas.openxmlformats.org/officeDocument/2006/relationships/image" Target="../media/image106.svg"/><Relationship Id="rId11" Type="http://schemas.openxmlformats.org/officeDocument/2006/relationships/image" Target="../media/image85.emf"/><Relationship Id="rId5" Type="http://schemas.openxmlformats.org/officeDocument/2006/relationships/image" Target="../media/image1.png"/><Relationship Id="rId10" Type="http://schemas.openxmlformats.org/officeDocument/2006/relationships/image" Target="../media/image84.emf"/><Relationship Id="rId4" Type="http://schemas.openxmlformats.org/officeDocument/2006/relationships/image" Target="../media/image82.emf"/><Relationship Id="rId9" Type="http://schemas.openxmlformats.org/officeDocument/2006/relationships/image" Target="../media/image83.emf"/></Relationships>
</file>

<file path=ppt/slides/_rels/slide55.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image" Target="../media/image108.emf"/><Relationship Id="rId7" Type="http://schemas.openxmlformats.org/officeDocument/2006/relationships/image" Target="../media/image82.emf"/><Relationship Id="rId2" Type="http://schemas.openxmlformats.org/officeDocument/2006/relationships/notesSlide" Target="../notesSlides/notesSlide30.xml"/><Relationship Id="rId1" Type="http://schemas.openxmlformats.org/officeDocument/2006/relationships/slideLayout" Target="../slideLayouts/slideLayout10.xml"/><Relationship Id="rId6" Type="http://schemas.openxmlformats.org/officeDocument/2006/relationships/image" Target="../media/image109.jpeg"/><Relationship Id="rId11" Type="http://schemas.openxmlformats.org/officeDocument/2006/relationships/image" Target="../media/image85.emf"/><Relationship Id="rId5" Type="http://schemas.openxmlformats.org/officeDocument/2006/relationships/image" Target="../media/image106.svg"/><Relationship Id="rId10" Type="http://schemas.openxmlformats.org/officeDocument/2006/relationships/image" Target="../media/image84.emf"/><Relationship Id="rId4" Type="http://schemas.openxmlformats.org/officeDocument/2006/relationships/image" Target="../media/image1.png"/><Relationship Id="rId9" Type="http://schemas.openxmlformats.org/officeDocument/2006/relationships/image" Target="../media/image83.emf"/></Relationships>
</file>

<file path=ppt/slides/_rels/slide56.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image" Target="../media/image110.emf"/><Relationship Id="rId7" Type="http://schemas.openxmlformats.org/officeDocument/2006/relationships/image" Target="../media/image82.emf"/><Relationship Id="rId2" Type="http://schemas.openxmlformats.org/officeDocument/2006/relationships/notesSlide" Target="../notesSlides/notesSlide31.xml"/><Relationship Id="rId1" Type="http://schemas.openxmlformats.org/officeDocument/2006/relationships/slideLayout" Target="../slideLayouts/slideLayout10.xml"/><Relationship Id="rId6" Type="http://schemas.openxmlformats.org/officeDocument/2006/relationships/image" Target="../media/image111.jpeg"/><Relationship Id="rId11" Type="http://schemas.openxmlformats.org/officeDocument/2006/relationships/image" Target="../media/image85.emf"/><Relationship Id="rId5" Type="http://schemas.openxmlformats.org/officeDocument/2006/relationships/image" Target="../media/image106.svg"/><Relationship Id="rId10" Type="http://schemas.openxmlformats.org/officeDocument/2006/relationships/image" Target="../media/image84.emf"/><Relationship Id="rId4" Type="http://schemas.openxmlformats.org/officeDocument/2006/relationships/image" Target="../media/image1.png"/><Relationship Id="rId9" Type="http://schemas.openxmlformats.org/officeDocument/2006/relationships/image" Target="../media/image83.emf"/></Relationships>
</file>

<file path=ppt/slides/_rels/slide57.xml.rels><?xml version="1.0" encoding="UTF-8" standalone="yes"?>
<Relationships xmlns="http://schemas.openxmlformats.org/package/2006/relationships"><Relationship Id="rId8" Type="http://schemas.openxmlformats.org/officeDocument/2006/relationships/image" Target="../media/image84.emf"/><Relationship Id="rId3" Type="http://schemas.openxmlformats.org/officeDocument/2006/relationships/image" Target="../media/image112.emf"/><Relationship Id="rId7" Type="http://schemas.openxmlformats.org/officeDocument/2006/relationships/image" Target="../media/image83.emf"/><Relationship Id="rId2" Type="http://schemas.openxmlformats.org/officeDocument/2006/relationships/notesSlide" Target="../notesSlides/notesSlide32.xml"/><Relationship Id="rId1" Type="http://schemas.openxmlformats.org/officeDocument/2006/relationships/slideLayout" Target="../slideLayouts/slideLayout10.xml"/><Relationship Id="rId6" Type="http://schemas.openxmlformats.org/officeDocument/2006/relationships/image" Target="../media/image104.png"/><Relationship Id="rId5" Type="http://schemas.openxmlformats.org/officeDocument/2006/relationships/image" Target="../media/image82.emf"/><Relationship Id="rId4" Type="http://schemas.openxmlformats.org/officeDocument/2006/relationships/image" Target="../media/image113.jpeg"/><Relationship Id="rId9" Type="http://schemas.openxmlformats.org/officeDocument/2006/relationships/image" Target="../media/image85.emf"/></Relationships>
</file>

<file path=ppt/slides/_rels/slide58.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33.xml"/><Relationship Id="rId1" Type="http://schemas.openxmlformats.org/officeDocument/2006/relationships/slideLayout" Target="../slideLayouts/slideLayout10.xml"/><Relationship Id="rId4" Type="http://schemas.openxmlformats.org/officeDocument/2006/relationships/image" Target="../media/image104.png"/></Relationships>
</file>

<file path=ppt/slides/_rels/slide59.xml.rels><?xml version="1.0" encoding="UTF-8" standalone="yes"?>
<Relationships xmlns="http://schemas.openxmlformats.org/package/2006/relationships"><Relationship Id="rId8" Type="http://schemas.openxmlformats.org/officeDocument/2006/relationships/image" Target="../media/image120.png"/><Relationship Id="rId13" Type="http://schemas.openxmlformats.org/officeDocument/2006/relationships/image" Target="../media/image104.png"/><Relationship Id="rId3" Type="http://schemas.openxmlformats.org/officeDocument/2006/relationships/image" Target="../media/image115.png"/><Relationship Id="rId7" Type="http://schemas.openxmlformats.org/officeDocument/2006/relationships/image" Target="../media/image119.png"/><Relationship Id="rId12" Type="http://schemas.openxmlformats.org/officeDocument/2006/relationships/image" Target="../media/image103.emf"/><Relationship Id="rId2" Type="http://schemas.openxmlformats.org/officeDocument/2006/relationships/notesSlide" Target="../notesSlides/notesSlide34.xml"/><Relationship Id="rId1" Type="http://schemas.openxmlformats.org/officeDocument/2006/relationships/slideLayout" Target="../slideLayouts/slideLayout10.xml"/><Relationship Id="rId6" Type="http://schemas.openxmlformats.org/officeDocument/2006/relationships/image" Target="../media/image118.png"/><Relationship Id="rId11" Type="http://schemas.openxmlformats.org/officeDocument/2006/relationships/image" Target="../media/image123.emf"/><Relationship Id="rId5" Type="http://schemas.openxmlformats.org/officeDocument/2006/relationships/image" Target="../media/image117.png"/><Relationship Id="rId10" Type="http://schemas.openxmlformats.org/officeDocument/2006/relationships/image" Target="../media/image122.emf"/><Relationship Id="rId4" Type="http://schemas.openxmlformats.org/officeDocument/2006/relationships/image" Target="../media/image116.png"/><Relationship Id="rId9" Type="http://schemas.openxmlformats.org/officeDocument/2006/relationships/image" Target="../media/image121.png"/><Relationship Id="rId14" Type="http://schemas.openxmlformats.org/officeDocument/2006/relationships/image" Target="../media/image124.png"/></Relationships>
</file>

<file path=ppt/slides/_rels/slide60.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image" Target="../media/image102.jpeg"/><Relationship Id="rId7" Type="http://schemas.openxmlformats.org/officeDocument/2006/relationships/image" Target="../media/image103.emf"/><Relationship Id="rId2" Type="http://schemas.openxmlformats.org/officeDocument/2006/relationships/notesSlide" Target="../notesSlides/notesSlide35.xml"/><Relationship Id="rId1" Type="http://schemas.openxmlformats.org/officeDocument/2006/relationships/slideLayout" Target="../slideLayouts/slideLayout10.xml"/><Relationship Id="rId6" Type="http://schemas.openxmlformats.org/officeDocument/2006/relationships/image" Target="../media/image85.emf"/><Relationship Id="rId5" Type="http://schemas.openxmlformats.org/officeDocument/2006/relationships/image" Target="../media/image84.emf"/><Relationship Id="rId4" Type="http://schemas.openxmlformats.org/officeDocument/2006/relationships/image" Target="../media/image83.emf"/></Relationships>
</file>

<file path=ppt/slides/_rels/slide61.xml.rels><?xml version="1.0" encoding="UTF-8" standalone="yes"?>
<Relationships xmlns="http://schemas.openxmlformats.org/package/2006/relationships"><Relationship Id="rId8" Type="http://schemas.openxmlformats.org/officeDocument/2006/relationships/image" Target="../media/image92.svg"/><Relationship Id="rId3" Type="http://schemas.openxmlformats.org/officeDocument/2006/relationships/image" Target="../media/image88.png"/><Relationship Id="rId7" Type="http://schemas.openxmlformats.org/officeDocument/2006/relationships/image" Target="../media/image91.png"/><Relationship Id="rId12" Type="http://schemas.microsoft.com/office/2007/relationships/hdphoto" Target="../media/hdphoto2.wdp"/><Relationship Id="rId2" Type="http://schemas.openxmlformats.org/officeDocument/2006/relationships/notesSlide" Target="../notesSlides/notesSlide36.xml"/><Relationship Id="rId1" Type="http://schemas.openxmlformats.org/officeDocument/2006/relationships/slideLayout" Target="../slideLayouts/slideLayout10.xml"/><Relationship Id="rId6" Type="http://schemas.openxmlformats.org/officeDocument/2006/relationships/image" Target="../media/image90.svg"/><Relationship Id="rId11" Type="http://schemas.openxmlformats.org/officeDocument/2006/relationships/image" Target="../media/image87.png"/><Relationship Id="rId5" Type="http://schemas.openxmlformats.org/officeDocument/2006/relationships/image" Target="../media/image89.png"/><Relationship Id="rId10" Type="http://schemas.openxmlformats.org/officeDocument/2006/relationships/image" Target="../media/image94.svg"/><Relationship Id="rId4" Type="http://schemas.openxmlformats.org/officeDocument/2006/relationships/image" Target="../media/image82.emf"/><Relationship Id="rId9" Type="http://schemas.openxmlformats.org/officeDocument/2006/relationships/image" Target="../media/image93.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image" Target="../media/image97.png"/><Relationship Id="rId7" Type="http://schemas.openxmlformats.org/officeDocument/2006/relationships/image" Target="../media/image99.png"/><Relationship Id="rId2" Type="http://schemas.openxmlformats.org/officeDocument/2006/relationships/notesSlide" Target="../notesSlides/notesSlide38.xml"/><Relationship Id="rId1" Type="http://schemas.openxmlformats.org/officeDocument/2006/relationships/slideLayout" Target="../slideLayouts/slideLayout12.xml"/><Relationship Id="rId6" Type="http://schemas.openxmlformats.org/officeDocument/2006/relationships/image" Target="../media/image98.png"/><Relationship Id="rId5" Type="http://schemas.openxmlformats.org/officeDocument/2006/relationships/image" Target="../media/image69.svg"/><Relationship Id="rId4" Type="http://schemas.openxmlformats.org/officeDocument/2006/relationships/image" Target="../media/image68.png"/></Relationships>
</file>

<file path=ppt/slides/_rels/slide65.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11.xml"/></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14.mp4"/><Relationship Id="rId1" Type="http://schemas.microsoft.com/office/2007/relationships/media" Target="../media/media14.mp4"/><Relationship Id="rId6" Type="http://schemas.openxmlformats.org/officeDocument/2006/relationships/image" Target="../media/image12.png"/><Relationship Id="rId5" Type="http://schemas.openxmlformats.org/officeDocument/2006/relationships/image" Target="../media/image126.png"/><Relationship Id="rId4" Type="http://schemas.openxmlformats.org/officeDocument/2006/relationships/notesSlide" Target="../notesSlides/notesSlide39.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3" Type="http://schemas.openxmlformats.org/officeDocument/2006/relationships/image" Target="../media/image105.emf"/><Relationship Id="rId2" Type="http://schemas.openxmlformats.org/officeDocument/2006/relationships/notesSlide" Target="../notesSlides/notesSlide42.xml"/><Relationship Id="rId1" Type="http://schemas.openxmlformats.org/officeDocument/2006/relationships/slideLayout" Target="../slideLayouts/slideLayout14.xml"/><Relationship Id="rId5" Type="http://schemas.openxmlformats.org/officeDocument/2006/relationships/image" Target="../media/image104.png"/><Relationship Id="rId4" Type="http://schemas.openxmlformats.org/officeDocument/2006/relationships/image" Target="../media/image82.emf"/></Relationships>
</file>

<file path=ppt/slides/_rels/slide72.xml.rels><?xml version="1.0" encoding="UTF-8" standalone="yes"?>
<Relationships xmlns="http://schemas.openxmlformats.org/package/2006/relationships"><Relationship Id="rId3" Type="http://schemas.openxmlformats.org/officeDocument/2006/relationships/image" Target="../media/image108.emf"/><Relationship Id="rId2" Type="http://schemas.openxmlformats.org/officeDocument/2006/relationships/notesSlide" Target="../notesSlides/notesSlide43.xml"/><Relationship Id="rId1" Type="http://schemas.openxmlformats.org/officeDocument/2006/relationships/slideLayout" Target="../slideLayouts/slideLayout14.xml"/><Relationship Id="rId5" Type="http://schemas.openxmlformats.org/officeDocument/2006/relationships/image" Target="../media/image104.png"/><Relationship Id="rId4" Type="http://schemas.openxmlformats.org/officeDocument/2006/relationships/image" Target="../media/image82.emf"/></Relationships>
</file>

<file path=ppt/slides/_rels/slide73.xml.rels><?xml version="1.0" encoding="UTF-8" standalone="yes"?>
<Relationships xmlns="http://schemas.openxmlformats.org/package/2006/relationships"><Relationship Id="rId3" Type="http://schemas.openxmlformats.org/officeDocument/2006/relationships/image" Target="../media/image110.emf"/><Relationship Id="rId2" Type="http://schemas.openxmlformats.org/officeDocument/2006/relationships/notesSlide" Target="../notesSlides/notesSlide44.xml"/><Relationship Id="rId1" Type="http://schemas.openxmlformats.org/officeDocument/2006/relationships/slideLayout" Target="../slideLayouts/slideLayout14.xml"/><Relationship Id="rId5" Type="http://schemas.openxmlformats.org/officeDocument/2006/relationships/image" Target="../media/image104.png"/><Relationship Id="rId4" Type="http://schemas.openxmlformats.org/officeDocument/2006/relationships/image" Target="../media/image82.emf"/></Relationships>
</file>

<file path=ppt/slides/_rels/slide74.xml.rels><?xml version="1.0" encoding="UTF-8" standalone="yes"?>
<Relationships xmlns="http://schemas.openxmlformats.org/package/2006/relationships"><Relationship Id="rId3" Type="http://schemas.openxmlformats.org/officeDocument/2006/relationships/image" Target="../media/image112.emf"/><Relationship Id="rId2" Type="http://schemas.openxmlformats.org/officeDocument/2006/relationships/notesSlide" Target="../notesSlides/notesSlide45.xml"/><Relationship Id="rId1" Type="http://schemas.openxmlformats.org/officeDocument/2006/relationships/slideLayout" Target="../slideLayouts/slideLayout14.xml"/><Relationship Id="rId5" Type="http://schemas.openxmlformats.org/officeDocument/2006/relationships/image" Target="../media/image104.png"/><Relationship Id="rId4" Type="http://schemas.openxmlformats.org/officeDocument/2006/relationships/image" Target="../media/image82.emf"/></Relationships>
</file>

<file path=ppt/slides/_rels/slide75.xml.rels><?xml version="1.0" encoding="UTF-8" standalone="yes"?>
<Relationships xmlns="http://schemas.openxmlformats.org/package/2006/relationships"><Relationship Id="rId8" Type="http://schemas.openxmlformats.org/officeDocument/2006/relationships/image" Target="../media/image128.svg"/><Relationship Id="rId13" Type="http://schemas.openxmlformats.org/officeDocument/2006/relationships/image" Target="../media/image131.png"/><Relationship Id="rId3" Type="http://schemas.openxmlformats.org/officeDocument/2006/relationships/slideLayout" Target="../slideLayouts/slideLayout14.xml"/><Relationship Id="rId7" Type="http://schemas.openxmlformats.org/officeDocument/2006/relationships/image" Target="../media/image127.png"/><Relationship Id="rId12" Type="http://schemas.microsoft.com/office/2007/relationships/hdphoto" Target="../media/hdphoto4.wdp"/><Relationship Id="rId2" Type="http://schemas.openxmlformats.org/officeDocument/2006/relationships/video" Target="../media/media15.mp4"/><Relationship Id="rId1" Type="http://schemas.microsoft.com/office/2007/relationships/media" Target="../media/media15.mp4"/><Relationship Id="rId6" Type="http://schemas.openxmlformats.org/officeDocument/2006/relationships/image" Target="../media/image82.emf"/><Relationship Id="rId11" Type="http://schemas.openxmlformats.org/officeDocument/2006/relationships/image" Target="../media/image130.png"/><Relationship Id="rId5" Type="http://schemas.openxmlformats.org/officeDocument/2006/relationships/image" Target="../media/image88.png"/><Relationship Id="rId10" Type="http://schemas.microsoft.com/office/2007/relationships/hdphoto" Target="../media/hdphoto3.wdp"/><Relationship Id="rId4" Type="http://schemas.openxmlformats.org/officeDocument/2006/relationships/notesSlide" Target="../notesSlides/notesSlide46.xml"/><Relationship Id="rId9" Type="http://schemas.openxmlformats.org/officeDocument/2006/relationships/image" Target="../media/image129.png"/></Relationships>
</file>

<file path=ppt/slides/_rels/slide76.xml.rels><?xml version="1.0" encoding="UTF-8" standalone="yes"?>
<Relationships xmlns="http://schemas.openxmlformats.org/package/2006/relationships"><Relationship Id="rId8" Type="http://schemas.openxmlformats.org/officeDocument/2006/relationships/image" Target="../media/image90.svg"/><Relationship Id="rId13" Type="http://schemas.openxmlformats.org/officeDocument/2006/relationships/image" Target="../media/image87.png"/><Relationship Id="rId3" Type="http://schemas.openxmlformats.org/officeDocument/2006/relationships/slideLayout" Target="../slideLayouts/slideLayout15.xml"/><Relationship Id="rId7" Type="http://schemas.openxmlformats.org/officeDocument/2006/relationships/image" Target="../media/image89.png"/><Relationship Id="rId12" Type="http://schemas.openxmlformats.org/officeDocument/2006/relationships/image" Target="../media/image94.svg"/><Relationship Id="rId2" Type="http://schemas.openxmlformats.org/officeDocument/2006/relationships/video" Target="../media/media16.mp4"/><Relationship Id="rId1" Type="http://schemas.microsoft.com/office/2007/relationships/media" Target="../media/media16.mp4"/><Relationship Id="rId6" Type="http://schemas.openxmlformats.org/officeDocument/2006/relationships/image" Target="../media/image82.emf"/><Relationship Id="rId11" Type="http://schemas.openxmlformats.org/officeDocument/2006/relationships/image" Target="../media/image93.png"/><Relationship Id="rId5" Type="http://schemas.openxmlformats.org/officeDocument/2006/relationships/image" Target="../media/image88.png"/><Relationship Id="rId15" Type="http://schemas.openxmlformats.org/officeDocument/2006/relationships/image" Target="../media/image131.png"/><Relationship Id="rId10" Type="http://schemas.openxmlformats.org/officeDocument/2006/relationships/image" Target="../media/image92.svg"/><Relationship Id="rId4" Type="http://schemas.openxmlformats.org/officeDocument/2006/relationships/notesSlide" Target="../notesSlides/notesSlide47.xml"/><Relationship Id="rId9" Type="http://schemas.openxmlformats.org/officeDocument/2006/relationships/image" Target="../media/image91.png"/><Relationship Id="rId14" Type="http://schemas.microsoft.com/office/2007/relationships/hdphoto" Target="../media/hdphoto2.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1">
            <a:extLst>
              <a:ext uri="{FF2B5EF4-FFF2-40B4-BE49-F238E27FC236}">
                <a16:creationId xmlns:a16="http://schemas.microsoft.com/office/drawing/2014/main" id="{8509A18A-02B9-81E3-5DC2-903114387A61}"/>
              </a:ext>
            </a:extLst>
          </p:cNvPr>
          <p:cNvSpPr txBox="1">
            <a:spLocks/>
          </p:cNvSpPr>
          <p:nvPr/>
        </p:nvSpPr>
        <p:spPr>
          <a:xfrm>
            <a:off x="302399" y="6361200"/>
            <a:ext cx="2743200" cy="240506"/>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6" name="Title 2">
            <a:extLst>
              <a:ext uri="{FF2B5EF4-FFF2-40B4-BE49-F238E27FC236}">
                <a16:creationId xmlns:a16="http://schemas.microsoft.com/office/drawing/2014/main" id="{C5844A24-92F3-C3D0-3F57-49EA40937588}"/>
              </a:ext>
            </a:extLst>
          </p:cNvPr>
          <p:cNvSpPr txBox="1">
            <a:spLocks/>
          </p:cNvSpPr>
          <p:nvPr/>
        </p:nvSpPr>
        <p:spPr>
          <a:xfrm>
            <a:off x="302399" y="302400"/>
            <a:ext cx="11589563" cy="1978342"/>
          </a:xfrm>
          <a:prstGeom prst="rect">
            <a:avLst/>
          </a:prstGeom>
        </p:spPr>
        <p:txBody>
          <a:bodyPr lIns="0" tIns="0" rIns="0" bIns="0" anchor="t">
            <a:noAutofit/>
          </a:bodyPr>
          <a:lstStyle>
            <a:lvl1pPr algn="l" defTabSz="914400" rtl="0" eaLnBrk="1" latinLnBrk="0" hangingPunct="1">
              <a:lnSpc>
                <a:spcPct val="90000"/>
              </a:lnSpc>
              <a:spcBef>
                <a:spcPct val="0"/>
              </a:spcBef>
              <a:buNone/>
              <a:defRPr sz="57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5700" b="1" i="0" u="none" strike="noStrike" kern="1200" cap="none" spc="0" normalizeH="0" baseline="0" noProof="0">
                <a:ln>
                  <a:noFill/>
                </a:ln>
                <a:solidFill>
                  <a:prstClr val="white"/>
                </a:solidFill>
                <a:effectLst/>
                <a:uLnTx/>
                <a:uFillTx/>
                <a:latin typeface="DM Sans"/>
                <a:ea typeface="+mj-ea"/>
                <a:cs typeface="+mj-cs"/>
              </a:rPr>
              <a:t>BOND AID</a:t>
            </a:r>
            <a:br>
              <a:rPr kumimoji="0" lang="en-US" sz="5700" b="1" i="0" u="none" strike="noStrike" kern="1200" cap="none" spc="0" normalizeH="0" baseline="0" noProof="0">
                <a:ln>
                  <a:noFill/>
                </a:ln>
                <a:solidFill>
                  <a:prstClr val="white"/>
                </a:solidFill>
                <a:effectLst/>
                <a:uLnTx/>
                <a:uFillTx/>
                <a:latin typeface="DM Sans"/>
                <a:ea typeface="+mj-ea"/>
                <a:cs typeface="+mj-cs"/>
              </a:rPr>
            </a:br>
            <a:r>
              <a:rPr kumimoji="0" lang="en-US" sz="2800" b="0" i="0" u="none" strike="noStrike" kern="1200" cap="none" spc="0" normalizeH="0" baseline="0" noProof="0">
                <a:ln>
                  <a:noFill/>
                </a:ln>
                <a:solidFill>
                  <a:prstClr val="white"/>
                </a:solidFill>
                <a:effectLst/>
                <a:uLnTx/>
                <a:uFillTx/>
                <a:latin typeface="Lora" pitchFamily="2" charset="0"/>
                <a:ea typeface="+mj-ea"/>
                <a:cs typeface="+mj-cs"/>
              </a:rPr>
              <a:t>Every day is a good hair day!</a:t>
            </a:r>
            <a:endParaRPr kumimoji="0" lang="en-US" sz="4400" b="0" i="0" u="none" strike="noStrike" kern="1200" cap="none" spc="0" normalizeH="0" baseline="0" noProof="0">
              <a:ln>
                <a:noFill/>
              </a:ln>
              <a:solidFill>
                <a:prstClr val="white"/>
              </a:solidFill>
              <a:effectLst/>
              <a:uLnTx/>
              <a:uFillTx/>
              <a:latin typeface="Lora" pitchFamily="2" charset="0"/>
              <a:ea typeface="+mj-ea"/>
              <a:cs typeface="+mj-cs"/>
            </a:endParaRPr>
          </a:p>
        </p:txBody>
      </p:sp>
      <p:sp>
        <p:nvSpPr>
          <p:cNvPr id="7" name="Text Placeholder 12">
            <a:extLst>
              <a:ext uri="{FF2B5EF4-FFF2-40B4-BE49-F238E27FC236}">
                <a16:creationId xmlns:a16="http://schemas.microsoft.com/office/drawing/2014/main" id="{F8440E61-BE97-4EF3-1C26-6923F5B152B0}"/>
              </a:ext>
            </a:extLst>
          </p:cNvPr>
          <p:cNvSpPr txBox="1">
            <a:spLocks/>
          </p:cNvSpPr>
          <p:nvPr/>
        </p:nvSpPr>
        <p:spPr>
          <a:xfrm>
            <a:off x="302399" y="5263482"/>
            <a:ext cx="11589563" cy="1069976"/>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000" b="0" i="0" u="none" strike="noStrike" kern="0" cap="none" spc="0" normalizeH="0" baseline="0" noProof="0">
              <a:ln>
                <a:noFill/>
              </a:ln>
              <a:solidFill>
                <a:prstClr val="white"/>
              </a:solidFill>
              <a:effectLst/>
              <a:uLnTx/>
              <a:uFillTx/>
              <a:latin typeface="DM Sans"/>
              <a:ea typeface="+mn-ea"/>
              <a:cs typeface="+mn-cs"/>
            </a:endParaRPr>
          </a:p>
        </p:txBody>
      </p:sp>
    </p:spTree>
    <p:extLst>
      <p:ext uri="{BB962C8B-B14F-4D97-AF65-F5344CB8AC3E}">
        <p14:creationId xmlns:p14="http://schemas.microsoft.com/office/powerpoint/2010/main" val="23317657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66C4C-EA1C-0ACA-05FD-9B89CFDA3020}"/>
            </a:ext>
          </a:extLst>
        </p:cNvPr>
        <p:cNvGrpSpPr/>
        <p:nvPr/>
      </p:nvGrpSpPr>
      <p:grpSpPr>
        <a:xfrm>
          <a:off x="0" y="0"/>
          <a:ext cx="0" cy="0"/>
          <a:chOff x="0" y="0"/>
          <a:chExt cx="0" cy="0"/>
        </a:xfrm>
      </p:grpSpPr>
      <p:pic>
        <p:nvPicPr>
          <p:cNvPr id="14" name="Gráfico 13">
            <a:extLst>
              <a:ext uri="{FF2B5EF4-FFF2-40B4-BE49-F238E27FC236}">
                <a16:creationId xmlns:a16="http://schemas.microsoft.com/office/drawing/2014/main" id="{55197F33-DEC6-3DCB-E586-0F3242B0AF2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06200" y="6439989"/>
            <a:ext cx="1794934" cy="143258"/>
          </a:xfrm>
          <a:prstGeom prst="rect">
            <a:avLst/>
          </a:prstGeom>
        </p:spPr>
      </p:pic>
      <p:sp>
        <p:nvSpPr>
          <p:cNvPr id="13" name="Título 2">
            <a:extLst>
              <a:ext uri="{FF2B5EF4-FFF2-40B4-BE49-F238E27FC236}">
                <a16:creationId xmlns:a16="http://schemas.microsoft.com/office/drawing/2014/main" id="{CAC0C520-EF50-7C9A-1B87-44E7B897097C}"/>
              </a:ext>
            </a:extLst>
          </p:cNvPr>
          <p:cNvSpPr txBox="1">
            <a:spLocks/>
          </p:cNvSpPr>
          <p:nvPr/>
        </p:nvSpPr>
        <p:spPr>
          <a:xfrm rot="16200000">
            <a:off x="9886372" y="2246815"/>
            <a:ext cx="4344276" cy="14325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r" defTabSz="914400" rtl="0" eaLnBrk="1" fontAlgn="auto" latinLnBrk="0" hangingPunct="1">
              <a:lnSpc>
                <a:spcPct val="85000"/>
              </a:lnSpc>
              <a:spcBef>
                <a:spcPct val="0"/>
              </a:spcBef>
              <a:spcAft>
                <a:spcPts val="0"/>
              </a:spcAft>
              <a:buClrTx/>
              <a:buSzTx/>
              <a:buFontTx/>
              <a:buNone/>
              <a:tabLst/>
              <a:defRPr/>
            </a:pPr>
            <a:r>
              <a:rPr kumimoji="0" lang="en-US" sz="800" b="0" i="0" u="none" strike="noStrike" kern="1200" cap="none" spc="0" normalizeH="0" baseline="0" noProof="0">
                <a:ln>
                  <a:noFill/>
                </a:ln>
                <a:solidFill>
                  <a:srgbClr val="F0F0F0">
                    <a:lumMod val="50000"/>
                  </a:srgbClr>
                </a:solidFill>
                <a:effectLst/>
                <a:uLnTx/>
                <a:uFillTx/>
                <a:latin typeface="DM Sans 14pt Medium" pitchFamily="2" charset="77"/>
                <a:ea typeface="+mj-ea"/>
                <a:cs typeface="+mj-cs"/>
              </a:rPr>
              <a:t>*Source: Euromonitor</a:t>
            </a:r>
          </a:p>
        </p:txBody>
      </p:sp>
      <p:pic>
        <p:nvPicPr>
          <p:cNvPr id="3" name="Video 2">
            <a:hlinkClick r:id="" action="ppaction://media"/>
            <a:extLst>
              <a:ext uri="{FF2B5EF4-FFF2-40B4-BE49-F238E27FC236}">
                <a16:creationId xmlns:a16="http://schemas.microsoft.com/office/drawing/2014/main" id="{70BFB137-6C82-DD78-1CAE-FD45BEE68F7F}"/>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53BE22C0-C027-F2D9-9C56-4500708072DA}"/>
              </a:ext>
            </a:extLst>
          </p:cNvPr>
          <p:cNvPicPr>
            <a:picLocks noChangeAspect="1"/>
          </p:cNvPicPr>
          <p:nvPr/>
        </p:nvPicPr>
        <p:blipFill>
          <a:blip r:embed="rId8"/>
          <a:stretch>
            <a:fillRect/>
          </a:stretch>
        </p:blipFill>
        <p:spPr>
          <a:xfrm>
            <a:off x="-315494" y="0"/>
            <a:ext cx="6105294" cy="6858000"/>
          </a:xfrm>
          <a:prstGeom prst="rect">
            <a:avLst/>
          </a:prstGeom>
        </p:spPr>
      </p:pic>
      <p:sp>
        <p:nvSpPr>
          <p:cNvPr id="20" name="Título 2">
            <a:extLst>
              <a:ext uri="{FF2B5EF4-FFF2-40B4-BE49-F238E27FC236}">
                <a16:creationId xmlns:a16="http://schemas.microsoft.com/office/drawing/2014/main" id="{C72DC50B-411F-0302-27BB-D9A84AB511F3}"/>
              </a:ext>
            </a:extLst>
          </p:cNvPr>
          <p:cNvSpPr>
            <a:spLocks noGrp="1"/>
          </p:cNvSpPr>
          <p:nvPr>
            <p:ph type="ctrTitle"/>
          </p:nvPr>
        </p:nvSpPr>
        <p:spPr>
          <a:xfrm>
            <a:off x="302399" y="874773"/>
            <a:ext cx="5260197" cy="1450200"/>
          </a:xfrm>
        </p:spPr>
        <p:txBody>
          <a:bodyPr/>
          <a:lstStyle/>
          <a:p>
            <a:r>
              <a:rPr lang="en-US" sz="4000"/>
              <a:t>Damaged hair is a primary concern for consumers</a:t>
            </a:r>
          </a:p>
        </p:txBody>
      </p:sp>
      <p:sp>
        <p:nvSpPr>
          <p:cNvPr id="23" name="Título 2">
            <a:extLst>
              <a:ext uri="{FF2B5EF4-FFF2-40B4-BE49-F238E27FC236}">
                <a16:creationId xmlns:a16="http://schemas.microsoft.com/office/drawing/2014/main" id="{7C40DDA9-E619-92A0-1EEF-314DC366F7B7}"/>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TRENDS</a:t>
            </a:r>
          </a:p>
        </p:txBody>
      </p:sp>
      <p:sp>
        <p:nvSpPr>
          <p:cNvPr id="6173" name="Título 2">
            <a:extLst>
              <a:ext uri="{FF2B5EF4-FFF2-40B4-BE49-F238E27FC236}">
                <a16:creationId xmlns:a16="http://schemas.microsoft.com/office/drawing/2014/main" id="{ABB5CB8E-9AB5-9FD5-B68C-D0E818BF5665}"/>
              </a:ext>
            </a:extLst>
          </p:cNvPr>
          <p:cNvSpPr txBox="1">
            <a:spLocks/>
          </p:cNvSpPr>
          <p:nvPr/>
        </p:nvSpPr>
        <p:spPr>
          <a:xfrm>
            <a:off x="334169" y="3761319"/>
            <a:ext cx="2583890"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Lora" pitchFamily="2" charset="0"/>
                <a:ea typeface="+mj-ea"/>
                <a:cs typeface="+mj-cs"/>
              </a:rPr>
              <a:t>Today’s consumers seek hair that feels truly restored—strong, resilient, and radiant—with effortless repair they can see and feel.</a:t>
            </a:r>
            <a:endParaRPr kumimoji="0" lang="en-US" sz="2000" b="1" i="0" u="none" strike="noStrike" kern="1200" cap="none" spc="0" normalizeH="0" baseline="0" noProof="0">
              <a:ln>
                <a:noFill/>
              </a:ln>
              <a:solidFill>
                <a:prstClr val="white"/>
              </a:solidFill>
              <a:effectLst/>
              <a:uLnTx/>
              <a:uFillTx/>
              <a:latin typeface="Lora" pitchFamily="2" charset="77"/>
              <a:ea typeface="+mj-ea"/>
              <a:cs typeface="+mj-cs"/>
            </a:endParaRPr>
          </a:p>
        </p:txBody>
      </p:sp>
      <p:pic>
        <p:nvPicPr>
          <p:cNvPr id="6174" name="Picture 1">
            <a:extLst>
              <a:ext uri="{FF2B5EF4-FFF2-40B4-BE49-F238E27FC236}">
                <a16:creationId xmlns:a16="http://schemas.microsoft.com/office/drawing/2014/main" id="{6207A8DE-6140-3D84-C391-616AFA43DBC5}"/>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Título 2">
            <a:extLst>
              <a:ext uri="{FF2B5EF4-FFF2-40B4-BE49-F238E27FC236}">
                <a16:creationId xmlns:a16="http://schemas.microsoft.com/office/drawing/2014/main" id="{DC1EFBDA-10B9-0947-6993-719237AD3786}"/>
              </a:ext>
            </a:extLst>
          </p:cNvPr>
          <p:cNvSpPr txBox="1">
            <a:spLocks/>
          </p:cNvSpPr>
          <p:nvPr/>
        </p:nvSpPr>
        <p:spPr>
          <a:xfrm rot="16200000">
            <a:off x="9838850" y="2361095"/>
            <a:ext cx="4344276" cy="14325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r" defTabSz="914400" rtl="0" eaLnBrk="1" fontAlgn="auto" latinLnBrk="0" hangingPunct="1">
              <a:lnSpc>
                <a:spcPct val="85000"/>
              </a:lnSpc>
              <a:spcBef>
                <a:spcPct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DM Sans 14pt Medium" pitchFamily="2" charset="77"/>
                <a:ea typeface="+mj-ea"/>
                <a:cs typeface="+mj-cs"/>
              </a:rPr>
              <a:t>*Source: Euromonitor</a:t>
            </a:r>
          </a:p>
        </p:txBody>
      </p:sp>
      <p:grpSp>
        <p:nvGrpSpPr>
          <p:cNvPr id="25" name="Group 24">
            <a:extLst>
              <a:ext uri="{FF2B5EF4-FFF2-40B4-BE49-F238E27FC236}">
                <a16:creationId xmlns:a16="http://schemas.microsoft.com/office/drawing/2014/main" id="{6285BD2F-B0A4-D81B-B6C1-90AB238F1B37}"/>
              </a:ext>
            </a:extLst>
          </p:cNvPr>
          <p:cNvGrpSpPr/>
          <p:nvPr/>
        </p:nvGrpSpPr>
        <p:grpSpPr>
          <a:xfrm>
            <a:off x="2992703" y="3530919"/>
            <a:ext cx="4261952" cy="2974812"/>
            <a:chOff x="2992703" y="3530919"/>
            <a:chExt cx="4261952" cy="2974812"/>
          </a:xfrm>
        </p:grpSpPr>
        <p:grpSp>
          <p:nvGrpSpPr>
            <p:cNvPr id="4" name="Group 3">
              <a:extLst>
                <a:ext uri="{FF2B5EF4-FFF2-40B4-BE49-F238E27FC236}">
                  <a16:creationId xmlns:a16="http://schemas.microsoft.com/office/drawing/2014/main" id="{A3D3F28A-B2B4-E062-7D6E-EEF34CB12158}"/>
                </a:ext>
              </a:extLst>
            </p:cNvPr>
            <p:cNvGrpSpPr/>
            <p:nvPr/>
          </p:nvGrpSpPr>
          <p:grpSpPr>
            <a:xfrm>
              <a:off x="2992703" y="3530919"/>
              <a:ext cx="4261952" cy="2974812"/>
              <a:chOff x="3847727" y="3530919"/>
              <a:chExt cx="4261952" cy="2974812"/>
            </a:xfrm>
          </p:grpSpPr>
          <p:grpSp>
            <p:nvGrpSpPr>
              <p:cNvPr id="5" name="Agrupar 28">
                <a:extLst>
                  <a:ext uri="{FF2B5EF4-FFF2-40B4-BE49-F238E27FC236}">
                    <a16:creationId xmlns:a16="http://schemas.microsoft.com/office/drawing/2014/main" id="{DDB1FECD-8279-E96A-A211-00DDC93E179F}"/>
                  </a:ext>
                </a:extLst>
              </p:cNvPr>
              <p:cNvGrpSpPr/>
              <p:nvPr/>
            </p:nvGrpSpPr>
            <p:grpSpPr>
              <a:xfrm>
                <a:off x="3847727" y="3530919"/>
                <a:ext cx="4261952" cy="2974812"/>
                <a:chOff x="3847727" y="3530919"/>
                <a:chExt cx="4261952" cy="2974812"/>
              </a:xfrm>
            </p:grpSpPr>
            <p:sp>
              <p:nvSpPr>
                <p:cNvPr id="8" name="Retângulo 11">
                  <a:extLst>
                    <a:ext uri="{FF2B5EF4-FFF2-40B4-BE49-F238E27FC236}">
                      <a16:creationId xmlns:a16="http://schemas.microsoft.com/office/drawing/2014/main" id="{0E52AAD7-1997-653D-F22D-37203D3F502A}"/>
                    </a:ext>
                  </a:extLst>
                </p:cNvPr>
                <p:cNvSpPr/>
                <p:nvPr/>
              </p:nvSpPr>
              <p:spPr>
                <a:xfrm rot="5400000">
                  <a:off x="4491297" y="2887349"/>
                  <a:ext cx="2974812" cy="4261951"/>
                </a:xfrm>
                <a:prstGeom prst="rect">
                  <a:avLst/>
                </a:prstGeom>
                <a:solidFill>
                  <a:srgbClr val="89797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DM Sans" pitchFamily="2" charset="0"/>
                    <a:ea typeface="+mn-ea"/>
                    <a:cs typeface="+mn-cs"/>
                  </a:endParaRPr>
                </a:p>
              </p:txBody>
            </p:sp>
            <p:sp>
              <p:nvSpPr>
                <p:cNvPr id="9" name="Título 2">
                  <a:extLst>
                    <a:ext uri="{FF2B5EF4-FFF2-40B4-BE49-F238E27FC236}">
                      <a16:creationId xmlns:a16="http://schemas.microsoft.com/office/drawing/2014/main" id="{1363B6C0-9A8C-1BD9-DF2B-0F17A96E852E}"/>
                    </a:ext>
                  </a:extLst>
                </p:cNvPr>
                <p:cNvSpPr txBox="1">
                  <a:spLocks/>
                </p:cNvSpPr>
                <p:nvPr/>
              </p:nvSpPr>
              <p:spPr>
                <a:xfrm>
                  <a:off x="4107304" y="3814159"/>
                  <a:ext cx="4002375" cy="29474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DM Sans" pitchFamily="2" charset="0"/>
                      <a:ea typeface="+mj-ea"/>
                      <a:cs typeface="+mj-cs"/>
                    </a:rPr>
                    <a:t>Top global hair concerns (2022)*</a:t>
                  </a:r>
                </a:p>
              </p:txBody>
            </p:sp>
            <p:sp>
              <p:nvSpPr>
                <p:cNvPr id="10" name="Título 2">
                  <a:extLst>
                    <a:ext uri="{FF2B5EF4-FFF2-40B4-BE49-F238E27FC236}">
                      <a16:creationId xmlns:a16="http://schemas.microsoft.com/office/drawing/2014/main" id="{010D8DE5-AB3D-C63F-5AE9-007886BF5EF1}"/>
                    </a:ext>
                  </a:extLst>
                </p:cNvPr>
                <p:cNvSpPr txBox="1">
                  <a:spLocks/>
                </p:cNvSpPr>
                <p:nvPr/>
              </p:nvSpPr>
              <p:spPr>
                <a:xfrm>
                  <a:off x="4107305" y="5868810"/>
                  <a:ext cx="809470" cy="29474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DM Sans" pitchFamily="2" charset="0"/>
                      <a:ea typeface="+mj-ea"/>
                      <a:cs typeface="+mj-cs"/>
                    </a:rPr>
                    <a:t>Aging hair</a:t>
                  </a:r>
                </a:p>
              </p:txBody>
            </p:sp>
            <p:sp>
              <p:nvSpPr>
                <p:cNvPr id="11" name="Título 2">
                  <a:extLst>
                    <a:ext uri="{FF2B5EF4-FFF2-40B4-BE49-F238E27FC236}">
                      <a16:creationId xmlns:a16="http://schemas.microsoft.com/office/drawing/2014/main" id="{44DEB82A-9466-E71A-55E5-BBF6630BC27D}"/>
                    </a:ext>
                  </a:extLst>
                </p:cNvPr>
                <p:cNvSpPr txBox="1">
                  <a:spLocks/>
                </p:cNvSpPr>
                <p:nvPr/>
              </p:nvSpPr>
              <p:spPr>
                <a:xfrm>
                  <a:off x="5456419" y="5868810"/>
                  <a:ext cx="999846" cy="29474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DM Sans" pitchFamily="2" charset="0"/>
                      <a:ea typeface="+mj-ea"/>
                      <a:cs typeface="+mj-cs"/>
                    </a:rPr>
                    <a:t>Damaged hair</a:t>
                  </a:r>
                </a:p>
              </p:txBody>
            </p:sp>
            <p:sp>
              <p:nvSpPr>
                <p:cNvPr id="12" name="Título 2">
                  <a:extLst>
                    <a:ext uri="{FF2B5EF4-FFF2-40B4-BE49-F238E27FC236}">
                      <a16:creationId xmlns:a16="http://schemas.microsoft.com/office/drawing/2014/main" id="{DFB38C27-CC47-7D1D-D424-1B02159B4E5C}"/>
                    </a:ext>
                  </a:extLst>
                </p:cNvPr>
                <p:cNvSpPr txBox="1">
                  <a:spLocks/>
                </p:cNvSpPr>
                <p:nvPr/>
              </p:nvSpPr>
              <p:spPr>
                <a:xfrm>
                  <a:off x="6805533" y="5868810"/>
                  <a:ext cx="1127501" cy="29474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DM Sans" pitchFamily="2" charset="0"/>
                      <a:ea typeface="+mj-ea"/>
                      <a:cs typeface="+mj-cs"/>
                    </a:rPr>
                    <a:t>Scalp problems</a:t>
                  </a:r>
                </a:p>
              </p:txBody>
            </p:sp>
            <p:sp>
              <p:nvSpPr>
                <p:cNvPr id="15" name="Retângulo 20">
                  <a:extLst>
                    <a:ext uri="{FF2B5EF4-FFF2-40B4-BE49-F238E27FC236}">
                      <a16:creationId xmlns:a16="http://schemas.microsoft.com/office/drawing/2014/main" id="{2015C7A9-85AA-A471-C3D2-3C2C60D39E1A}"/>
                    </a:ext>
                  </a:extLst>
                </p:cNvPr>
                <p:cNvSpPr/>
                <p:nvPr/>
              </p:nvSpPr>
              <p:spPr>
                <a:xfrm>
                  <a:off x="4107304" y="4645769"/>
                  <a:ext cx="989352" cy="1049312"/>
                </a:xfrm>
                <a:prstGeom prst="rect">
                  <a:avLst/>
                </a:prstGeom>
                <a:solidFill>
                  <a:srgbClr val="B3978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DM Sans" pitchFamily="2" charset="0"/>
                    <a:ea typeface="+mn-ea"/>
                    <a:cs typeface="+mn-cs"/>
                  </a:endParaRPr>
                </a:p>
              </p:txBody>
            </p:sp>
            <p:sp>
              <p:nvSpPr>
                <p:cNvPr id="16" name="Retângulo 22">
                  <a:extLst>
                    <a:ext uri="{FF2B5EF4-FFF2-40B4-BE49-F238E27FC236}">
                      <a16:creationId xmlns:a16="http://schemas.microsoft.com/office/drawing/2014/main" id="{9B4D5744-3597-0C96-0B3F-82F69FBD43FC}"/>
                    </a:ext>
                  </a:extLst>
                </p:cNvPr>
                <p:cNvSpPr/>
                <p:nvPr/>
              </p:nvSpPr>
              <p:spPr>
                <a:xfrm>
                  <a:off x="5456418" y="4773973"/>
                  <a:ext cx="989352" cy="921108"/>
                </a:xfrm>
                <a:prstGeom prst="rect">
                  <a:avLst/>
                </a:prstGeom>
                <a:solidFill>
                  <a:srgbClr val="B3978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DM Sans" pitchFamily="2" charset="0"/>
                    <a:ea typeface="+mn-ea"/>
                    <a:cs typeface="+mn-cs"/>
                  </a:endParaRPr>
                </a:p>
              </p:txBody>
            </p:sp>
            <p:sp>
              <p:nvSpPr>
                <p:cNvPr id="17" name="Retângulo 23">
                  <a:extLst>
                    <a:ext uri="{FF2B5EF4-FFF2-40B4-BE49-F238E27FC236}">
                      <a16:creationId xmlns:a16="http://schemas.microsoft.com/office/drawing/2014/main" id="{13E1EBDF-78A6-F9BD-6CB2-D7282608D18E}"/>
                    </a:ext>
                  </a:extLst>
                </p:cNvPr>
                <p:cNvSpPr/>
                <p:nvPr/>
              </p:nvSpPr>
              <p:spPr>
                <a:xfrm>
                  <a:off x="6805533" y="4975553"/>
                  <a:ext cx="989352" cy="719528"/>
                </a:xfrm>
                <a:prstGeom prst="rect">
                  <a:avLst/>
                </a:prstGeom>
                <a:solidFill>
                  <a:srgbClr val="B3978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DM Sans" pitchFamily="2" charset="0"/>
                    <a:ea typeface="+mn-ea"/>
                    <a:cs typeface="+mn-cs"/>
                  </a:endParaRPr>
                </a:p>
              </p:txBody>
            </p:sp>
            <p:sp>
              <p:nvSpPr>
                <p:cNvPr id="18" name="Título 2">
                  <a:extLst>
                    <a:ext uri="{FF2B5EF4-FFF2-40B4-BE49-F238E27FC236}">
                      <a16:creationId xmlns:a16="http://schemas.microsoft.com/office/drawing/2014/main" id="{159931D4-8B35-22BE-D957-6756DE685123}"/>
                    </a:ext>
                  </a:extLst>
                </p:cNvPr>
                <p:cNvSpPr txBox="1">
                  <a:spLocks/>
                </p:cNvSpPr>
                <p:nvPr/>
              </p:nvSpPr>
              <p:spPr>
                <a:xfrm>
                  <a:off x="4213481" y="4804786"/>
                  <a:ext cx="809470" cy="29474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DM Sans" pitchFamily="2" charset="0"/>
                      <a:ea typeface="+mj-ea"/>
                      <a:cs typeface="+mj-cs"/>
                    </a:rPr>
                    <a:t>58%</a:t>
                  </a:r>
                </a:p>
              </p:txBody>
            </p:sp>
            <p:sp>
              <p:nvSpPr>
                <p:cNvPr id="19" name="Título 2">
                  <a:extLst>
                    <a:ext uri="{FF2B5EF4-FFF2-40B4-BE49-F238E27FC236}">
                      <a16:creationId xmlns:a16="http://schemas.microsoft.com/office/drawing/2014/main" id="{27EB6B07-465E-6161-770C-A629EF396044}"/>
                    </a:ext>
                  </a:extLst>
                </p:cNvPr>
                <p:cNvSpPr txBox="1">
                  <a:spLocks/>
                </p:cNvSpPr>
                <p:nvPr/>
              </p:nvSpPr>
              <p:spPr>
                <a:xfrm>
                  <a:off x="5562596" y="4924708"/>
                  <a:ext cx="809470" cy="29474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DM Sans" pitchFamily="2" charset="0"/>
                      <a:ea typeface="+mj-ea"/>
                      <a:cs typeface="+mj-cs"/>
                    </a:rPr>
                    <a:t>54%</a:t>
                  </a:r>
                </a:p>
              </p:txBody>
            </p:sp>
            <p:sp>
              <p:nvSpPr>
                <p:cNvPr id="21" name="Título 2">
                  <a:extLst>
                    <a:ext uri="{FF2B5EF4-FFF2-40B4-BE49-F238E27FC236}">
                      <a16:creationId xmlns:a16="http://schemas.microsoft.com/office/drawing/2014/main" id="{F5A3B912-5C41-1B5F-E569-6C6024F259BC}"/>
                    </a:ext>
                  </a:extLst>
                </p:cNvPr>
                <p:cNvSpPr txBox="1">
                  <a:spLocks/>
                </p:cNvSpPr>
                <p:nvPr/>
              </p:nvSpPr>
              <p:spPr>
                <a:xfrm>
                  <a:off x="6911711" y="5104590"/>
                  <a:ext cx="809470" cy="29474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DM Sans" pitchFamily="2" charset="0"/>
                      <a:ea typeface="+mj-ea"/>
                      <a:cs typeface="+mj-cs"/>
                    </a:rPr>
                    <a:t>42%</a:t>
                  </a:r>
                </a:p>
              </p:txBody>
            </p:sp>
            <p:sp>
              <p:nvSpPr>
                <p:cNvPr id="22" name="Retângulo 27">
                  <a:extLst>
                    <a:ext uri="{FF2B5EF4-FFF2-40B4-BE49-F238E27FC236}">
                      <a16:creationId xmlns:a16="http://schemas.microsoft.com/office/drawing/2014/main" id="{0F58D348-B45B-885D-9926-6793C3BC87A1}"/>
                    </a:ext>
                  </a:extLst>
                </p:cNvPr>
                <p:cNvSpPr/>
                <p:nvPr/>
              </p:nvSpPr>
              <p:spPr>
                <a:xfrm>
                  <a:off x="3972394" y="4480878"/>
                  <a:ext cx="1274164" cy="1873770"/>
                </a:xfrm>
                <a:prstGeom prst="rect">
                  <a:avLst/>
                </a:prstGeom>
                <a:noFill/>
                <a:ln w="12700" cap="flat" cmpd="sng" algn="ctr">
                  <a:solidFill>
                    <a:srgbClr val="0B3C56"/>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DM Sans" pitchFamily="2" charset="0"/>
                    <a:ea typeface="+mn-ea"/>
                    <a:cs typeface="+mn-cs"/>
                  </a:endParaRPr>
                </a:p>
              </p:txBody>
            </p:sp>
          </p:grpSp>
          <p:sp>
            <p:nvSpPr>
              <p:cNvPr id="7" name="Rectangle 6">
                <a:extLst>
                  <a:ext uri="{FF2B5EF4-FFF2-40B4-BE49-F238E27FC236}">
                    <a16:creationId xmlns:a16="http://schemas.microsoft.com/office/drawing/2014/main" id="{214FC1EC-F025-F435-0C57-968B5FE85266}"/>
                  </a:ext>
                </a:extLst>
              </p:cNvPr>
              <p:cNvSpPr/>
              <p:nvPr/>
            </p:nvSpPr>
            <p:spPr>
              <a:xfrm>
                <a:off x="5380579" y="4645769"/>
                <a:ext cx="1127501" cy="1659702"/>
              </a:xfrm>
              <a:prstGeom prst="rect">
                <a:avLst/>
              </a:prstGeom>
              <a:noFill/>
              <a:ln w="12700" cap="flat" cmpd="sng" algn="ctr">
                <a:solidFill>
                  <a:srgbClr val="F0F0F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DM Sans" pitchFamily="2" charset="0"/>
                  <a:ea typeface="+mn-ea"/>
                  <a:cs typeface="+mn-cs"/>
                </a:endParaRPr>
              </a:p>
            </p:txBody>
          </p:sp>
        </p:grpSp>
        <p:sp>
          <p:nvSpPr>
            <p:cNvPr id="24" name="Rectangle 23">
              <a:extLst>
                <a:ext uri="{FF2B5EF4-FFF2-40B4-BE49-F238E27FC236}">
                  <a16:creationId xmlns:a16="http://schemas.microsoft.com/office/drawing/2014/main" id="{DFDB99EB-3351-BA4C-C163-DB11FCD78861}"/>
                </a:ext>
              </a:extLst>
            </p:cNvPr>
            <p:cNvSpPr/>
            <p:nvPr/>
          </p:nvSpPr>
          <p:spPr>
            <a:xfrm>
              <a:off x="3057993" y="4334494"/>
              <a:ext cx="1408185" cy="187302"/>
            </a:xfrm>
            <a:prstGeom prst="rect">
              <a:avLst/>
            </a:prstGeom>
            <a:solidFill>
              <a:srgbClr val="89797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DM Sans" pitchFamily="2" charset="0"/>
                <a:ea typeface="+mn-ea"/>
                <a:cs typeface="+mn-cs"/>
              </a:endParaRPr>
            </a:p>
          </p:txBody>
        </p:sp>
        <p:sp>
          <p:nvSpPr>
            <p:cNvPr id="30" name="Rectangle 29">
              <a:extLst>
                <a:ext uri="{FF2B5EF4-FFF2-40B4-BE49-F238E27FC236}">
                  <a16:creationId xmlns:a16="http://schemas.microsoft.com/office/drawing/2014/main" id="{756C23A4-4801-FBA1-23C9-960EE0580A55}"/>
                </a:ext>
              </a:extLst>
            </p:cNvPr>
            <p:cNvSpPr/>
            <p:nvPr/>
          </p:nvSpPr>
          <p:spPr>
            <a:xfrm>
              <a:off x="3034242" y="6210000"/>
              <a:ext cx="1408185" cy="187302"/>
            </a:xfrm>
            <a:prstGeom prst="rect">
              <a:avLst/>
            </a:prstGeom>
            <a:solidFill>
              <a:srgbClr val="89797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DM Sans" pitchFamily="2" charset="0"/>
                <a:ea typeface="+mn-ea"/>
                <a:cs typeface="+mn-cs"/>
              </a:endParaRPr>
            </a:p>
          </p:txBody>
        </p:sp>
        <p:sp>
          <p:nvSpPr>
            <p:cNvPr id="31" name="Rectangle 30">
              <a:extLst>
                <a:ext uri="{FF2B5EF4-FFF2-40B4-BE49-F238E27FC236}">
                  <a16:creationId xmlns:a16="http://schemas.microsoft.com/office/drawing/2014/main" id="{041DB98D-55C5-07FA-10DB-A35A7D112AA3}"/>
                </a:ext>
              </a:extLst>
            </p:cNvPr>
            <p:cNvSpPr/>
            <p:nvPr/>
          </p:nvSpPr>
          <p:spPr>
            <a:xfrm rot="16200000">
              <a:off x="2286774" y="5318679"/>
              <a:ext cx="1686291" cy="96350"/>
            </a:xfrm>
            <a:prstGeom prst="rect">
              <a:avLst/>
            </a:prstGeom>
            <a:solidFill>
              <a:srgbClr val="89797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DM Sans" pitchFamily="2" charset="0"/>
                <a:ea typeface="+mn-ea"/>
                <a:cs typeface="+mn-cs"/>
              </a:endParaRPr>
            </a:p>
          </p:txBody>
        </p:sp>
        <p:sp>
          <p:nvSpPr>
            <p:cNvPr id="32" name="Rectangle 31">
              <a:extLst>
                <a:ext uri="{FF2B5EF4-FFF2-40B4-BE49-F238E27FC236}">
                  <a16:creationId xmlns:a16="http://schemas.microsoft.com/office/drawing/2014/main" id="{2396BDC8-C21A-A093-CDE2-B75CDAC8B9C1}"/>
                </a:ext>
              </a:extLst>
            </p:cNvPr>
            <p:cNvSpPr/>
            <p:nvPr/>
          </p:nvSpPr>
          <p:spPr>
            <a:xfrm rot="16200000">
              <a:off x="3480333" y="5248021"/>
              <a:ext cx="1794226" cy="248716"/>
            </a:xfrm>
            <a:prstGeom prst="rect">
              <a:avLst/>
            </a:prstGeom>
            <a:solidFill>
              <a:srgbClr val="89797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DM Sans" pitchFamily="2" charset="0"/>
                <a:ea typeface="+mn-ea"/>
                <a:cs typeface="+mn-cs"/>
              </a:endParaRPr>
            </a:p>
          </p:txBody>
        </p:sp>
      </p:grpSp>
    </p:spTree>
    <p:extLst>
      <p:ext uri="{BB962C8B-B14F-4D97-AF65-F5344CB8AC3E}">
        <p14:creationId xmlns:p14="http://schemas.microsoft.com/office/powerpoint/2010/main" val="857864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08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5D5A6D04-F567-DB8E-2E4D-6BE7BF82457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D42735E-8806-429D-06AB-46C5E5FB7409}"/>
              </a:ext>
            </a:extLst>
          </p:cNvPr>
          <p:cNvSpPr/>
          <p:nvPr/>
        </p:nvSpPr>
        <p:spPr>
          <a:xfrm rot="5400000">
            <a:off x="4313652" y="2188172"/>
            <a:ext cx="5277912" cy="1875714"/>
          </a:xfrm>
          <a:custGeom>
            <a:avLst/>
            <a:gdLst/>
            <a:ahLst/>
            <a:cxnLst/>
            <a:rect l="l" t="t" r="r" b="b"/>
            <a:pathLst>
              <a:path w="9169097" h="2573581">
                <a:moveTo>
                  <a:pt x="0" y="0"/>
                </a:moveTo>
                <a:lnTo>
                  <a:pt x="9169096" y="0"/>
                </a:lnTo>
                <a:lnTo>
                  <a:pt x="9169096" y="2573581"/>
                </a:lnTo>
                <a:lnTo>
                  <a:pt x="0" y="2573581"/>
                </a:lnTo>
                <a:lnTo>
                  <a:pt x="0" y="0"/>
                </a:lnTo>
                <a:close/>
              </a:path>
            </a:pathLst>
          </a:custGeom>
          <a:blipFill>
            <a:blip r:embed="rId2" cstate="print">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DM Sans"/>
              <a:ea typeface="+mn-ea"/>
              <a:cs typeface="+mn-cs"/>
            </a:endParaRPr>
          </a:p>
        </p:txBody>
      </p:sp>
      <p:sp>
        <p:nvSpPr>
          <p:cNvPr id="3" name="Freeform 4">
            <a:extLst>
              <a:ext uri="{FF2B5EF4-FFF2-40B4-BE49-F238E27FC236}">
                <a16:creationId xmlns:a16="http://schemas.microsoft.com/office/drawing/2014/main" id="{07B9134E-909B-6212-0AE0-B2867FFABF93}"/>
              </a:ext>
            </a:extLst>
          </p:cNvPr>
          <p:cNvSpPr/>
          <p:nvPr/>
        </p:nvSpPr>
        <p:spPr>
          <a:xfrm rot="5400000">
            <a:off x="6378246" y="2525322"/>
            <a:ext cx="5352744" cy="1875713"/>
          </a:xfrm>
          <a:custGeom>
            <a:avLst/>
            <a:gdLst/>
            <a:ahLst/>
            <a:cxnLst/>
            <a:rect l="l" t="t" r="r" b="b"/>
            <a:pathLst>
              <a:path w="9169097" h="2708325">
                <a:moveTo>
                  <a:pt x="0" y="0"/>
                </a:moveTo>
                <a:lnTo>
                  <a:pt x="9169096" y="0"/>
                </a:lnTo>
                <a:lnTo>
                  <a:pt x="9169096" y="2708324"/>
                </a:lnTo>
                <a:lnTo>
                  <a:pt x="0" y="2708324"/>
                </a:lnTo>
                <a:lnTo>
                  <a:pt x="0" y="0"/>
                </a:lnTo>
                <a:close/>
              </a:path>
            </a:pathLst>
          </a:custGeom>
          <a:blipFill>
            <a:blip r:embed="rId3" cstate="print">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DM Sans"/>
              <a:ea typeface="+mn-ea"/>
              <a:cs typeface="+mn-cs"/>
            </a:endParaRPr>
          </a:p>
        </p:txBody>
      </p:sp>
      <p:sp>
        <p:nvSpPr>
          <p:cNvPr id="4" name="Título 2">
            <a:extLst>
              <a:ext uri="{FF2B5EF4-FFF2-40B4-BE49-F238E27FC236}">
                <a16:creationId xmlns:a16="http://schemas.microsoft.com/office/drawing/2014/main" id="{55DE3F20-0997-FCE1-9F0F-130F9D5D1D4A}"/>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pitchFamily="2" charset="0"/>
                <a:ea typeface="+mj-ea"/>
                <a:cs typeface="+mj-cs"/>
              </a:rPr>
              <a:t>TRENDS</a:t>
            </a:r>
          </a:p>
        </p:txBody>
      </p:sp>
      <p:sp>
        <p:nvSpPr>
          <p:cNvPr id="5" name="Título 2">
            <a:extLst>
              <a:ext uri="{FF2B5EF4-FFF2-40B4-BE49-F238E27FC236}">
                <a16:creationId xmlns:a16="http://schemas.microsoft.com/office/drawing/2014/main" id="{2D00A91F-F154-205D-C9B6-35B646AF3F62}"/>
              </a:ext>
            </a:extLst>
          </p:cNvPr>
          <p:cNvSpPr txBox="1">
            <a:spLocks/>
          </p:cNvSpPr>
          <p:nvPr/>
        </p:nvSpPr>
        <p:spPr>
          <a:xfrm>
            <a:off x="6014751" y="5898786"/>
            <a:ext cx="2732532" cy="41338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1800" b="0" i="0" u="none" strike="noStrike" kern="1200" cap="none" spc="0" normalizeH="0" baseline="0" noProof="0">
                <a:ln>
                  <a:noFill/>
                </a:ln>
                <a:solidFill>
                  <a:srgbClr val="897974"/>
                </a:solidFill>
                <a:effectLst/>
                <a:uLnTx/>
                <a:uFillTx/>
                <a:latin typeface="Lora" pitchFamily="2" charset="77"/>
                <a:ea typeface="+mj-ea"/>
                <a:cs typeface="+mj-cs"/>
              </a:rPr>
              <a:t>Damage repair</a:t>
            </a:r>
          </a:p>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1800" b="0" i="0" u="none" strike="noStrike" kern="1200" cap="none" spc="0" normalizeH="0" baseline="0" noProof="0">
                <a:ln>
                  <a:noFill/>
                </a:ln>
                <a:solidFill>
                  <a:srgbClr val="897974"/>
                </a:solidFill>
                <a:effectLst/>
                <a:uLnTx/>
                <a:uFillTx/>
                <a:latin typeface="Lora" pitchFamily="2" charset="77"/>
                <a:ea typeface="+mj-ea"/>
                <a:cs typeface="+mj-cs"/>
              </a:rPr>
              <a:t>“Bond repair”</a:t>
            </a:r>
          </a:p>
        </p:txBody>
      </p:sp>
      <p:sp>
        <p:nvSpPr>
          <p:cNvPr id="6" name="Título 2">
            <a:extLst>
              <a:ext uri="{FF2B5EF4-FFF2-40B4-BE49-F238E27FC236}">
                <a16:creationId xmlns:a16="http://schemas.microsoft.com/office/drawing/2014/main" id="{6D284E5B-0EA8-7E7E-C62F-A45F849C1960}"/>
              </a:ext>
            </a:extLst>
          </p:cNvPr>
          <p:cNvSpPr txBox="1">
            <a:spLocks/>
          </p:cNvSpPr>
          <p:nvPr/>
        </p:nvSpPr>
        <p:spPr>
          <a:xfrm>
            <a:off x="8116761" y="446314"/>
            <a:ext cx="2732532" cy="41338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1800" b="0" i="0" u="none" strike="noStrike" kern="1200" cap="none" spc="0" normalizeH="0" baseline="0" noProof="0">
                <a:ln>
                  <a:noFill/>
                </a:ln>
                <a:solidFill>
                  <a:srgbClr val="897974"/>
                </a:solidFill>
                <a:effectLst/>
                <a:uLnTx/>
                <a:uFillTx/>
                <a:latin typeface="Lora" pitchFamily="2" charset="77"/>
                <a:ea typeface="+mj-ea"/>
                <a:cs typeface="+mj-cs"/>
              </a:rPr>
              <a:t>Biotechnology</a:t>
            </a:r>
          </a:p>
        </p:txBody>
      </p:sp>
      <p:sp>
        <p:nvSpPr>
          <p:cNvPr id="8" name="Título 2">
            <a:extLst>
              <a:ext uri="{FF2B5EF4-FFF2-40B4-BE49-F238E27FC236}">
                <a16:creationId xmlns:a16="http://schemas.microsoft.com/office/drawing/2014/main" id="{0C8BA922-F5D4-5D06-F8BC-5E19CACC0CEB}"/>
              </a:ext>
            </a:extLst>
          </p:cNvPr>
          <p:cNvSpPr txBox="1">
            <a:spLocks/>
          </p:cNvSpPr>
          <p:nvPr/>
        </p:nvSpPr>
        <p:spPr>
          <a:xfrm>
            <a:off x="977709" y="1452774"/>
            <a:ext cx="4364757" cy="1450200"/>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uLnTx/>
                <a:uFillTx/>
                <a:latin typeface="DM Sans" pitchFamily="2" charset="0"/>
                <a:ea typeface="+mj-ea"/>
                <a:cs typeface="+mj-cs"/>
              </a:rPr>
              <a:t>The hair care category is being reshaped by the latest narratives  in marketing and technology.</a:t>
            </a:r>
          </a:p>
        </p:txBody>
      </p:sp>
    </p:spTree>
    <p:extLst>
      <p:ext uri="{BB962C8B-B14F-4D97-AF65-F5344CB8AC3E}">
        <p14:creationId xmlns:p14="http://schemas.microsoft.com/office/powerpoint/2010/main" val="3576587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94E6881C-946D-B9D6-7266-3948019B073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7268363-E419-9749-2688-1B58EADA4CD3}"/>
              </a:ext>
            </a:extLst>
          </p:cNvPr>
          <p:cNvPicPr>
            <a:picLocks noChangeAspect="1"/>
          </p:cNvPicPr>
          <p:nvPr/>
        </p:nvPicPr>
        <p:blipFill>
          <a:blip r:embed="rId3"/>
          <a:stretch>
            <a:fillRect/>
          </a:stretch>
        </p:blipFill>
        <p:spPr>
          <a:xfrm>
            <a:off x="3159331" y="860597"/>
            <a:ext cx="2034309" cy="5231081"/>
          </a:xfrm>
          <a:prstGeom prst="rect">
            <a:avLst/>
          </a:prstGeom>
        </p:spPr>
      </p:pic>
      <p:pic>
        <p:nvPicPr>
          <p:cNvPr id="3" name="Picture 2" descr="OLAPLEX NO.4 Bond Maintenance Shampoo 250ml | Hairco Australia Online">
            <a:extLst>
              <a:ext uri="{FF2B5EF4-FFF2-40B4-BE49-F238E27FC236}">
                <a16:creationId xmlns:a16="http://schemas.microsoft.com/office/drawing/2014/main" id="{1B049866-69EC-747F-5024-0976FA63A306}"/>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611169" y="766322"/>
            <a:ext cx="5468587" cy="546858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a:extLst>
              <a:ext uri="{FF2B5EF4-FFF2-40B4-BE49-F238E27FC236}">
                <a16:creationId xmlns:a16="http://schemas.microsoft.com/office/drawing/2014/main" id="{F23E782F-B27B-7ACA-9FC4-C289B484F76A}"/>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633604" y="694706"/>
            <a:ext cx="5695455" cy="569545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K18 Leave-In Molecular Repair Hair Mask 50ml - Circles">
            <a:extLst>
              <a:ext uri="{FF2B5EF4-FFF2-40B4-BE49-F238E27FC236}">
                <a16:creationId xmlns:a16="http://schemas.microsoft.com/office/drawing/2014/main" id="{84AD6F09-66C3-4044-89A3-80B5AE35B488}"/>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7924800" y="860597"/>
            <a:ext cx="5468587" cy="5468587"/>
          </a:xfrm>
          <a:prstGeom prst="rect">
            <a:avLst/>
          </a:prstGeom>
          <a:noFill/>
          <a:extLst>
            <a:ext uri="{909E8E84-426E-40DD-AFC4-6F175D3DCCD1}">
              <a14:hiddenFill xmlns:a14="http://schemas.microsoft.com/office/drawing/2010/main">
                <a:solidFill>
                  <a:srgbClr val="FFFFFF"/>
                </a:solidFill>
              </a14:hiddenFill>
            </a:ext>
          </a:extLst>
        </p:spPr>
      </p:pic>
      <p:sp>
        <p:nvSpPr>
          <p:cNvPr id="6" name="Título 2">
            <a:extLst>
              <a:ext uri="{FF2B5EF4-FFF2-40B4-BE49-F238E27FC236}">
                <a16:creationId xmlns:a16="http://schemas.microsoft.com/office/drawing/2014/main" id="{64883402-C325-1C8C-F237-584462C62ED0}"/>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TRENDS</a:t>
            </a:r>
          </a:p>
        </p:txBody>
      </p:sp>
      <p:sp>
        <p:nvSpPr>
          <p:cNvPr id="7" name="Título 2">
            <a:extLst>
              <a:ext uri="{FF2B5EF4-FFF2-40B4-BE49-F238E27FC236}">
                <a16:creationId xmlns:a16="http://schemas.microsoft.com/office/drawing/2014/main" id="{22592279-B33E-885F-5B75-E3979B0FA330}"/>
              </a:ext>
            </a:extLst>
          </p:cNvPr>
          <p:cNvSpPr txBox="1">
            <a:spLocks/>
          </p:cNvSpPr>
          <p:nvPr/>
        </p:nvSpPr>
        <p:spPr>
          <a:xfrm>
            <a:off x="350891" y="1367033"/>
            <a:ext cx="2808440" cy="1450200"/>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DM Sans"/>
                <a:ea typeface="+mj-ea"/>
                <a:cs typeface="+mj-cs"/>
              </a:rPr>
              <a:t>Repairing hair bonds is at the forefront of today’s damage-care innovations.</a:t>
            </a:r>
          </a:p>
        </p:txBody>
      </p:sp>
    </p:spTree>
    <p:extLst>
      <p:ext uri="{BB962C8B-B14F-4D97-AF65-F5344CB8AC3E}">
        <p14:creationId xmlns:p14="http://schemas.microsoft.com/office/powerpoint/2010/main" val="27772484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6762934E-E4C1-D636-538F-4F4DE126EA5F}"/>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TRENDS</a:t>
            </a:r>
          </a:p>
        </p:txBody>
      </p:sp>
      <p:sp>
        <p:nvSpPr>
          <p:cNvPr id="4" name="Título 2">
            <a:extLst>
              <a:ext uri="{FF2B5EF4-FFF2-40B4-BE49-F238E27FC236}">
                <a16:creationId xmlns:a16="http://schemas.microsoft.com/office/drawing/2014/main" id="{8C24B583-ECC8-8EE0-5903-11BE99BB7C2D}"/>
              </a:ext>
            </a:extLst>
          </p:cNvPr>
          <p:cNvSpPr txBox="1">
            <a:spLocks/>
          </p:cNvSpPr>
          <p:nvPr/>
        </p:nvSpPr>
        <p:spPr>
          <a:xfrm>
            <a:off x="302399" y="1814225"/>
            <a:ext cx="6062775" cy="1450200"/>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uLnTx/>
                <a:uFillTx/>
                <a:latin typeface="DM Sans"/>
                <a:ea typeface="+mj-ea"/>
                <a:cs typeface="+mj-cs"/>
              </a:rPr>
              <a:t>Biotechnology isn’t just a trend—it’s reshaping the future of cosmetics by redefining standards in quality, sustainability, and innovation.</a:t>
            </a:r>
          </a:p>
        </p:txBody>
      </p:sp>
      <p:pic>
        <p:nvPicPr>
          <p:cNvPr id="6" name="Picture 5" descr="A close-up of a group of round objects&#10;&#10;AI-generated content may be incorrect.">
            <a:extLst>
              <a:ext uri="{FF2B5EF4-FFF2-40B4-BE49-F238E27FC236}">
                <a16:creationId xmlns:a16="http://schemas.microsoft.com/office/drawing/2014/main" id="{57399C51-FF48-FF2C-2153-B233F4288CD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6200000">
            <a:off x="5748421" y="1216050"/>
            <a:ext cx="8248353" cy="4638805"/>
          </a:xfrm>
          <a:prstGeom prst="rect">
            <a:avLst/>
          </a:prstGeom>
        </p:spPr>
      </p:pic>
      <p:pic>
        <p:nvPicPr>
          <p:cNvPr id="2" name="Picture 1">
            <a:extLst>
              <a:ext uri="{FF2B5EF4-FFF2-40B4-BE49-F238E27FC236}">
                <a16:creationId xmlns:a16="http://schemas.microsoft.com/office/drawing/2014/main" id="{8CA984EF-F87D-2969-766A-696236F7301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8523585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68940F-2FEC-4284-A1A4-FBD582745A88}"/>
            </a:ext>
          </a:extLst>
        </p:cNvPr>
        <p:cNvGrpSpPr/>
        <p:nvPr/>
      </p:nvGrpSpPr>
      <p:grpSpPr>
        <a:xfrm>
          <a:off x="0" y="0"/>
          <a:ext cx="0" cy="0"/>
          <a:chOff x="0" y="0"/>
          <a:chExt cx="0" cy="0"/>
        </a:xfrm>
      </p:grpSpPr>
      <p:pic>
        <p:nvPicPr>
          <p:cNvPr id="22" name="Picture 4">
            <a:extLst>
              <a:ext uri="{FF2B5EF4-FFF2-40B4-BE49-F238E27FC236}">
                <a16:creationId xmlns:a16="http://schemas.microsoft.com/office/drawing/2014/main" id="{18516B27-66E1-9397-A376-6C8080AEDF87}"/>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rightnessContrast bright="-10000"/>
                    </a14:imgEffect>
                  </a14:imgLayer>
                </a14:imgProps>
              </a:ext>
              <a:ext uri="{28A0092B-C50C-407E-A947-70E740481C1C}">
                <a14:useLocalDpi xmlns:a14="http://schemas.microsoft.com/office/drawing/2010/main"/>
              </a:ext>
            </a:extLst>
          </a:blip>
          <a:srcRect/>
          <a:stretch/>
        </p:blipFill>
        <p:spPr bwMode="auto">
          <a:xfrm>
            <a:off x="7087644" y="0"/>
            <a:ext cx="5104356"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2">
            <a:extLst>
              <a:ext uri="{FF2B5EF4-FFF2-40B4-BE49-F238E27FC236}">
                <a16:creationId xmlns:a16="http://schemas.microsoft.com/office/drawing/2014/main" id="{E59408D7-8630-3DC6-B16F-2A7A1EC1E1C4}"/>
              </a:ext>
            </a:extLst>
          </p:cNvPr>
          <p:cNvSpPr>
            <a:spLocks noGrp="1"/>
          </p:cNvSpPr>
          <p:nvPr>
            <p:ph type="ctrTitle"/>
          </p:nvPr>
        </p:nvSpPr>
        <p:spPr>
          <a:xfrm>
            <a:off x="302399" y="1381811"/>
            <a:ext cx="6386268" cy="1450200"/>
          </a:xfrm>
        </p:spPr>
        <p:txBody>
          <a:bodyPr/>
          <a:lstStyle/>
          <a:p>
            <a:r>
              <a:rPr lang="en-US" sz="4000"/>
              <a:t>Oxygenating skincare is emerging as a key innovation, enhancing skin vitality by increasing cells oxygen uptake for more energy—aligned with longevity and cellular wellness trends.</a:t>
            </a:r>
            <a:br>
              <a:rPr lang="en-US" sz="4000"/>
            </a:br>
            <a:br>
              <a:rPr lang="en-US" sz="4000"/>
            </a:br>
            <a:endParaRPr lang="en-US" sz="4000"/>
          </a:p>
        </p:txBody>
      </p:sp>
      <p:sp>
        <p:nvSpPr>
          <p:cNvPr id="27" name="Título 2">
            <a:extLst>
              <a:ext uri="{FF2B5EF4-FFF2-40B4-BE49-F238E27FC236}">
                <a16:creationId xmlns:a16="http://schemas.microsoft.com/office/drawing/2014/main" id="{43B86453-5A8B-4B5E-38E0-25A4601E6F50}"/>
              </a:ext>
            </a:extLst>
          </p:cNvPr>
          <p:cNvSpPr txBox="1">
            <a:spLocks/>
          </p:cNvSpPr>
          <p:nvPr/>
        </p:nvSpPr>
        <p:spPr>
          <a:xfrm>
            <a:off x="9532800" y="446314"/>
            <a:ext cx="2732532" cy="41338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US" sz="2000" b="0" i="0" u="none" strike="noStrike" kern="1200" cap="none" spc="0" normalizeH="0" baseline="0" noProof="0" err="1">
                <a:ln>
                  <a:noFill/>
                </a:ln>
                <a:solidFill>
                  <a:srgbClr val="4D3C35"/>
                </a:solidFill>
                <a:effectLst/>
                <a:uLnTx/>
                <a:uFillTx/>
                <a:latin typeface="Lora" pitchFamily="2" charset="77"/>
                <a:ea typeface="+mj-ea"/>
                <a:cs typeface="+mj-cs"/>
              </a:rPr>
              <a:t>Skinification</a:t>
            </a:r>
            <a:endParaRPr kumimoji="0" lang="en-US" sz="2000" b="0" i="0" u="none" strike="noStrike" kern="1200" cap="none" spc="0" normalizeH="0" baseline="0" noProof="0">
              <a:ln>
                <a:noFill/>
              </a:ln>
              <a:solidFill>
                <a:srgbClr val="4D3C35"/>
              </a:solidFill>
              <a:effectLst/>
              <a:uLnTx/>
              <a:uFillTx/>
              <a:latin typeface="Lora" pitchFamily="2" charset="77"/>
              <a:ea typeface="+mj-ea"/>
              <a:cs typeface="+mj-cs"/>
            </a:endParaRPr>
          </a:p>
        </p:txBody>
      </p:sp>
      <p:sp>
        <p:nvSpPr>
          <p:cNvPr id="3" name="Título 2">
            <a:extLst>
              <a:ext uri="{FF2B5EF4-FFF2-40B4-BE49-F238E27FC236}">
                <a16:creationId xmlns:a16="http://schemas.microsoft.com/office/drawing/2014/main" id="{A982F713-8CF6-EF10-4058-B6C7BBC63456}"/>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TRENDS</a:t>
            </a:r>
          </a:p>
        </p:txBody>
      </p:sp>
      <p:pic>
        <p:nvPicPr>
          <p:cNvPr id="2" name="Picture 1">
            <a:extLst>
              <a:ext uri="{FF2B5EF4-FFF2-40B4-BE49-F238E27FC236}">
                <a16:creationId xmlns:a16="http://schemas.microsoft.com/office/drawing/2014/main" id="{F3989853-853A-3E55-1A1A-6121112AC1D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3752321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7DC10A6D-1E18-4E4B-5E8A-2FE7BE0DEA31}"/>
            </a:ext>
          </a:extLst>
        </p:cNvPr>
        <p:cNvGrpSpPr/>
        <p:nvPr/>
      </p:nvGrpSpPr>
      <p:grpSpPr>
        <a:xfrm>
          <a:off x="0" y="0"/>
          <a:ext cx="0" cy="0"/>
          <a:chOff x="0" y="0"/>
          <a:chExt cx="0" cy="0"/>
        </a:xfrm>
      </p:grpSpPr>
      <p:sp>
        <p:nvSpPr>
          <p:cNvPr id="2" name="Título 2">
            <a:extLst>
              <a:ext uri="{FF2B5EF4-FFF2-40B4-BE49-F238E27FC236}">
                <a16:creationId xmlns:a16="http://schemas.microsoft.com/office/drawing/2014/main" id="{15D0BE4F-3D79-A55A-22AA-B140D071CB10}"/>
              </a:ext>
            </a:extLst>
          </p:cNvPr>
          <p:cNvSpPr txBox="1">
            <a:spLocks/>
          </p:cNvSpPr>
          <p:nvPr/>
        </p:nvSpPr>
        <p:spPr>
          <a:xfrm>
            <a:off x="302399" y="327604"/>
            <a:ext cx="5118687" cy="227567"/>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BOND REPAIR, STATE OF THE ART</a:t>
            </a:r>
          </a:p>
        </p:txBody>
      </p:sp>
      <p:pic>
        <p:nvPicPr>
          <p:cNvPr id="3" name="Picture 2">
            <a:extLst>
              <a:ext uri="{FF2B5EF4-FFF2-40B4-BE49-F238E27FC236}">
                <a16:creationId xmlns:a16="http://schemas.microsoft.com/office/drawing/2014/main" id="{5633BAA2-9EDB-FB28-85E7-E3557727DFE0}"/>
              </a:ext>
            </a:extLst>
          </p:cNvPr>
          <p:cNvPicPr>
            <a:picLocks noChangeAspect="1"/>
          </p:cNvPicPr>
          <p:nvPr/>
        </p:nvPicPr>
        <p:blipFill>
          <a:blip r:embed="rId2"/>
          <a:stretch>
            <a:fillRect/>
          </a:stretch>
        </p:blipFill>
        <p:spPr>
          <a:xfrm rot="19506628">
            <a:off x="8854318" y="2057571"/>
            <a:ext cx="194751" cy="959832"/>
          </a:xfrm>
          <a:prstGeom prst="rect">
            <a:avLst/>
          </a:prstGeom>
        </p:spPr>
      </p:pic>
      <p:pic>
        <p:nvPicPr>
          <p:cNvPr id="4" name="Picture 4">
            <a:extLst>
              <a:ext uri="{FF2B5EF4-FFF2-40B4-BE49-F238E27FC236}">
                <a16:creationId xmlns:a16="http://schemas.microsoft.com/office/drawing/2014/main" id="{80B3BD92-DA65-6ADA-D9DA-75CA8C2B08F5}"/>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1587"/>
            <a:ext cx="12192000" cy="6856413"/>
          </a:xfrm>
          <a:prstGeom prst="rect">
            <a:avLst/>
          </a:prstGeom>
          <a:noFill/>
          <a:extLst>
            <a:ext uri="{909E8E84-426E-40DD-AFC4-6F175D3DCCD1}">
              <a14:hiddenFill xmlns:a14="http://schemas.microsoft.com/office/drawing/2010/main">
                <a:solidFill>
                  <a:srgbClr val="FFFFFF"/>
                </a:solidFill>
              </a14:hiddenFill>
            </a:ext>
          </a:extLst>
        </p:spPr>
      </p:pic>
      <p:sp>
        <p:nvSpPr>
          <p:cNvPr id="5" name="Título 2">
            <a:extLst>
              <a:ext uri="{FF2B5EF4-FFF2-40B4-BE49-F238E27FC236}">
                <a16:creationId xmlns:a16="http://schemas.microsoft.com/office/drawing/2014/main" id="{670B44DB-9B32-FB48-1427-A5ACE02650CE}"/>
              </a:ext>
            </a:extLst>
          </p:cNvPr>
          <p:cNvSpPr txBox="1">
            <a:spLocks/>
          </p:cNvSpPr>
          <p:nvPr/>
        </p:nvSpPr>
        <p:spPr>
          <a:xfrm>
            <a:off x="274721" y="783194"/>
            <a:ext cx="3492985"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DM Sans"/>
                <a:ea typeface="+mj-ea"/>
                <a:cs typeface="+mj-cs"/>
              </a:rPr>
              <a:t>Throughout its lifespan, our hair is subjected to various aggressors—both external and internal—that can damage its inner structure and compromise the molecular integrity of keratin.</a:t>
            </a:r>
          </a:p>
        </p:txBody>
      </p:sp>
      <p:sp>
        <p:nvSpPr>
          <p:cNvPr id="6" name="TextBox 5">
            <a:extLst>
              <a:ext uri="{FF2B5EF4-FFF2-40B4-BE49-F238E27FC236}">
                <a16:creationId xmlns:a16="http://schemas.microsoft.com/office/drawing/2014/main" id="{5516BC32-C4E5-E3F0-E32A-F75ED5B7A48B}"/>
              </a:ext>
            </a:extLst>
          </p:cNvPr>
          <p:cNvSpPr txBox="1"/>
          <p:nvPr/>
        </p:nvSpPr>
        <p:spPr>
          <a:xfrm>
            <a:off x="499641" y="3542594"/>
            <a:ext cx="2173778"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DM Sans Medium" pitchFamily="2" charset="0"/>
                <a:ea typeface="+mn-ea"/>
                <a:cs typeface="+mn-cs"/>
              </a:rPr>
              <a:t>Intact Keratin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DM Sans Medium" pitchFamily="2" charset="0"/>
                <a:ea typeface="+mn-ea"/>
                <a:cs typeface="+mn-cs"/>
              </a:rPr>
              <a:t>Strong molecular bonding</a:t>
            </a:r>
          </a:p>
        </p:txBody>
      </p:sp>
      <p:sp>
        <p:nvSpPr>
          <p:cNvPr id="7" name="TextBox 6">
            <a:extLst>
              <a:ext uri="{FF2B5EF4-FFF2-40B4-BE49-F238E27FC236}">
                <a16:creationId xmlns:a16="http://schemas.microsoft.com/office/drawing/2014/main" id="{64747D98-54D6-4619-C4C5-2487547A8AAE}"/>
              </a:ext>
            </a:extLst>
          </p:cNvPr>
          <p:cNvSpPr txBox="1"/>
          <p:nvPr/>
        </p:nvSpPr>
        <p:spPr>
          <a:xfrm>
            <a:off x="4839173" y="1640857"/>
            <a:ext cx="2434786"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DM Sans Medium" pitchFamily="2" charset="0"/>
                <a:ea typeface="+mn-ea"/>
                <a:cs typeface="+mn-cs"/>
              </a:rPr>
              <a:t>Damaged Keratin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DM Sans Medium" pitchFamily="2" charset="0"/>
                <a:ea typeface="+mn-ea"/>
                <a:cs typeface="+mn-cs"/>
              </a:rPr>
              <a:t>Weaken molecular bonding</a:t>
            </a:r>
          </a:p>
        </p:txBody>
      </p:sp>
      <p:sp>
        <p:nvSpPr>
          <p:cNvPr id="8" name="TextBox 7">
            <a:extLst>
              <a:ext uri="{FF2B5EF4-FFF2-40B4-BE49-F238E27FC236}">
                <a16:creationId xmlns:a16="http://schemas.microsoft.com/office/drawing/2014/main" id="{96406EE0-40CC-960C-33CE-E8DD2B8CD087}"/>
              </a:ext>
            </a:extLst>
          </p:cNvPr>
          <p:cNvSpPr txBox="1"/>
          <p:nvPr/>
        </p:nvSpPr>
        <p:spPr>
          <a:xfrm>
            <a:off x="8014260" y="105348"/>
            <a:ext cx="1416123" cy="93871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DM Sans Medium"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prstClr val="white"/>
              </a:solidFill>
              <a:effectLst/>
              <a:uLnTx/>
              <a:uFillTx/>
              <a:latin typeface="DM Sans Medium"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DM Sans Medium" pitchFamily="2" charset="0"/>
                <a:ea typeface="+mn-ea"/>
                <a:cs typeface="+mn-cs"/>
              </a:rPr>
              <a:t>Bond Repair*</a:t>
            </a:r>
          </a:p>
        </p:txBody>
      </p:sp>
      <p:sp>
        <p:nvSpPr>
          <p:cNvPr id="9" name="TextBox 8">
            <a:extLst>
              <a:ext uri="{FF2B5EF4-FFF2-40B4-BE49-F238E27FC236}">
                <a16:creationId xmlns:a16="http://schemas.microsoft.com/office/drawing/2014/main" id="{FC970209-34C6-7C89-1689-AA73C69A0304}"/>
              </a:ext>
            </a:extLst>
          </p:cNvPr>
          <p:cNvSpPr txBox="1"/>
          <p:nvPr/>
        </p:nvSpPr>
        <p:spPr>
          <a:xfrm rot="16200000">
            <a:off x="9869197" y="2416034"/>
            <a:ext cx="426302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DM Sans"/>
                <a:ea typeface="+mn-ea"/>
                <a:cs typeface="+mn-cs"/>
              </a:rPr>
              <a:t>* Common representation in the industry</a:t>
            </a:r>
          </a:p>
        </p:txBody>
      </p:sp>
    </p:spTree>
    <p:extLst>
      <p:ext uri="{BB962C8B-B14F-4D97-AF65-F5344CB8AC3E}">
        <p14:creationId xmlns:p14="http://schemas.microsoft.com/office/powerpoint/2010/main" val="405734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B466E-EAE1-2556-FE17-8DDEE5692DC7}"/>
            </a:ext>
          </a:extLst>
        </p:cNvPr>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6B670C0A-6BEB-1F7D-67B8-8126DAF82770}"/>
              </a:ext>
            </a:extLst>
          </p:cNvPr>
          <p:cNvSpPr>
            <a:spLocks noGrp="1"/>
          </p:cNvSpPr>
          <p:nvPr>
            <p:ph type="pic" sz="quarter" idx="21"/>
          </p:nvPr>
        </p:nvSpPr>
        <p:spPr/>
        <p:txBody>
          <a:bodyPr/>
          <a:lstStyle/>
          <a:p>
            <a:endParaRPr lang="en-US"/>
          </a:p>
        </p:txBody>
      </p:sp>
      <p:sp>
        <p:nvSpPr>
          <p:cNvPr id="13" name="Text Placeholder 12">
            <a:extLst>
              <a:ext uri="{FF2B5EF4-FFF2-40B4-BE49-F238E27FC236}">
                <a16:creationId xmlns:a16="http://schemas.microsoft.com/office/drawing/2014/main" id="{5DBD2678-4D3F-96A7-F972-DEF2681E6696}"/>
              </a:ext>
            </a:extLst>
          </p:cNvPr>
          <p:cNvSpPr>
            <a:spLocks noGrp="1"/>
          </p:cNvSpPr>
          <p:nvPr>
            <p:ph type="body" sz="quarter" idx="26"/>
          </p:nvPr>
        </p:nvSpPr>
        <p:spPr/>
        <p:txBody>
          <a:bodyPr/>
          <a:lstStyle/>
          <a:p>
            <a:endParaRPr lang="en-US"/>
          </a:p>
        </p:txBody>
      </p:sp>
      <p:sp>
        <p:nvSpPr>
          <p:cNvPr id="17" name="Título 2">
            <a:extLst>
              <a:ext uri="{FF2B5EF4-FFF2-40B4-BE49-F238E27FC236}">
                <a16:creationId xmlns:a16="http://schemas.microsoft.com/office/drawing/2014/main" id="{26C86126-04C9-8BAC-9A0D-0780B9FB2C6E}"/>
              </a:ext>
            </a:extLst>
          </p:cNvPr>
          <p:cNvSpPr txBox="1">
            <a:spLocks/>
          </p:cNvSpPr>
          <p:nvPr/>
        </p:nvSpPr>
        <p:spPr>
          <a:xfrm>
            <a:off x="274721" y="733090"/>
            <a:ext cx="5662616"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DM Sans"/>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DM Sans"/>
                <a:ea typeface="+mj-ea"/>
                <a:cs typeface="+mj-cs"/>
              </a:rPr>
              <a:t>Industry insight:</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800" b="1" i="0" u="none" strike="noStrike" kern="1200" cap="none" spc="0" normalizeH="0" baseline="0" noProof="0">
              <a:ln>
                <a:noFill/>
              </a:ln>
              <a:solidFill>
                <a:prstClr val="white"/>
              </a:solidFill>
              <a:effectLst/>
              <a:uLnTx/>
              <a:uFillTx/>
              <a:latin typeface="DM Sans"/>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DM Sans"/>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DM Sans"/>
                <a:ea typeface="+mj-ea"/>
                <a:cs typeface="+mj-cs"/>
              </a:rPr>
              <a:t>The concept of bond building remains ambiguous and lacks rigorous scientific definition.</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DM Sans"/>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DM Sans"/>
                <a:ea typeface="+mj-ea"/>
                <a:cs typeface="+mj-cs"/>
              </a:rPr>
              <a:t>Disulfide bonds cleavage is regarded as  irreversible while most cosmetics products acts by reinforcing weaker bonds and enhancing hair elasticity.</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DM Sans"/>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DM Sans"/>
                <a:ea typeface="+mj-ea"/>
                <a:cs typeface="+mj-cs"/>
              </a:rPr>
              <a:t>New definitions are emerging:</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DM Sans"/>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DM Sans"/>
                <a:ea typeface="+mj-ea"/>
                <a:cs typeface="+mj-cs"/>
              </a:rPr>
              <a:t>“A bond builder is a formulation component that is able to penetrate into the hair and improve or restore the internal structure of hair, giving rise to an improvement in hair mechanical properties.”*</a:t>
            </a:r>
          </a:p>
        </p:txBody>
      </p:sp>
      <p:sp>
        <p:nvSpPr>
          <p:cNvPr id="19" name="Título 2">
            <a:extLst>
              <a:ext uri="{FF2B5EF4-FFF2-40B4-BE49-F238E27FC236}">
                <a16:creationId xmlns:a16="http://schemas.microsoft.com/office/drawing/2014/main" id="{E463BD18-CAD8-8E0B-D7F9-BA9A5F8DF48E}"/>
              </a:ext>
            </a:extLst>
          </p:cNvPr>
          <p:cNvSpPr txBox="1">
            <a:spLocks/>
          </p:cNvSpPr>
          <p:nvPr/>
        </p:nvSpPr>
        <p:spPr>
          <a:xfrm>
            <a:off x="302399" y="327604"/>
            <a:ext cx="5428930" cy="405486"/>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BOND REPAIR, STATE OF THE ART</a:t>
            </a:r>
          </a:p>
        </p:txBody>
      </p:sp>
      <p:sp>
        <p:nvSpPr>
          <p:cNvPr id="24" name="TextBox 23">
            <a:extLst>
              <a:ext uri="{FF2B5EF4-FFF2-40B4-BE49-F238E27FC236}">
                <a16:creationId xmlns:a16="http://schemas.microsoft.com/office/drawing/2014/main" id="{0E49474A-5A18-AA01-5ADF-8A1CAE8C64E0}"/>
              </a:ext>
            </a:extLst>
          </p:cNvPr>
          <p:cNvSpPr txBox="1"/>
          <p:nvPr/>
        </p:nvSpPr>
        <p:spPr>
          <a:xfrm>
            <a:off x="174087" y="6596390"/>
            <a:ext cx="6564490"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DM Sans"/>
                <a:ea typeface="+mn-ea"/>
                <a:cs typeface="+mn-cs"/>
              </a:rPr>
              <a:t>* P&amp;G in How Bond Builders ‘Repair’ Hair; Cosmetics and Toiletries (Feb. 27</a:t>
            </a:r>
            <a:r>
              <a:rPr kumimoji="0" lang="en-US" sz="1100" b="0" i="0" u="none" strike="noStrike" kern="1200" cap="none" spc="0" normalizeH="0" baseline="30000" noProof="0">
                <a:ln>
                  <a:noFill/>
                </a:ln>
                <a:solidFill>
                  <a:prstClr val="white"/>
                </a:solidFill>
                <a:effectLst/>
                <a:uLnTx/>
                <a:uFillTx/>
                <a:latin typeface="DM Sans"/>
                <a:ea typeface="+mn-ea"/>
                <a:cs typeface="+mn-cs"/>
              </a:rPr>
              <a:t>th</a:t>
            </a:r>
            <a:r>
              <a:rPr kumimoji="0" lang="en-US" sz="1100" b="0" i="0" u="none" strike="noStrike" kern="1200" cap="none" spc="0" normalizeH="0" baseline="0" noProof="0">
                <a:ln>
                  <a:noFill/>
                </a:ln>
                <a:solidFill>
                  <a:prstClr val="white"/>
                </a:solidFill>
                <a:effectLst/>
                <a:uLnTx/>
                <a:uFillTx/>
                <a:latin typeface="DM Sans"/>
                <a:ea typeface="+mn-ea"/>
                <a:cs typeface="+mn-cs"/>
              </a:rPr>
              <a:t>, 2023) </a:t>
            </a:r>
          </a:p>
        </p:txBody>
      </p:sp>
      <p:pic>
        <p:nvPicPr>
          <p:cNvPr id="3" name="Video 2">
            <a:hlinkClick r:id="" action="ppaction://media"/>
            <a:extLst>
              <a:ext uri="{FF2B5EF4-FFF2-40B4-BE49-F238E27FC236}">
                <a16:creationId xmlns:a16="http://schemas.microsoft.com/office/drawing/2014/main" id="{51A01695-5616-6C4A-0C81-3DD862D35482}"/>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rot="5400000">
            <a:off x="5429352" y="718580"/>
            <a:ext cx="8659381" cy="4870902"/>
          </a:xfrm>
          <a:prstGeom prst="rect">
            <a:avLst/>
          </a:prstGeom>
        </p:spPr>
      </p:pic>
      <p:pic>
        <p:nvPicPr>
          <p:cNvPr id="4" name="Picture 1">
            <a:extLst>
              <a:ext uri="{FF2B5EF4-FFF2-40B4-BE49-F238E27FC236}">
                <a16:creationId xmlns:a16="http://schemas.microsoft.com/office/drawing/2014/main" id="{9123C3A6-B6A8-D84F-E8C3-28A46D88CDA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141896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124" fill="hold"/>
                                        <p:tgtEl>
                                          <p:spTgt spid="3"/>
                                        </p:tgtEl>
                                      </p:cBhvr>
                                    </p:cmd>
                                  </p:childTnLst>
                                </p:cTn>
                              </p:par>
                              <p:par>
                                <p:cTn id="7" presetID="10"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animEffect transition="in" filter="fade">
                                      <p:cBhvr>
                                        <p:cTn id="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0" repeatCount="indefinite" fill="hold" display="0">
                  <p:stCondLst>
                    <p:cond delay="indefinite"/>
                  </p:stCondLst>
                </p:cTn>
                <p:tgtEl>
                  <p:spTgt spid="3"/>
                </p:tgtEl>
              </p:cMediaNode>
            </p:video>
            <p:seq concurrent="1" nextAc="seek">
              <p:cTn id="11" restart="whenNotActive" fill="hold" evtFilter="cancelBubble" nodeType="interactiveSeq">
                <p:stCondLst>
                  <p:cond evt="onClick" delay="0">
                    <p:tgtEl>
                      <p:spTgt spid="3"/>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3"/>
                                        </p:tgtEl>
                                      </p:cBhvr>
                                    </p:cmd>
                                  </p:childTnLst>
                                </p:cTn>
                              </p:par>
                            </p:childTnLst>
                          </p:cTn>
                        </p:par>
                      </p:childTnLst>
                    </p:cTn>
                  </p:par>
                </p:childTnLst>
              </p:cTn>
              <p:nextCondLst>
                <p:cond evt="onClick" delay="0">
                  <p:tgtEl>
                    <p:spTgt spid="3"/>
                  </p:tgtEl>
                </p:cond>
              </p:nextCondLst>
            </p:seq>
          </p:childTnLst>
        </p:cTn>
      </p:par>
    </p:tnLst>
    <p:bldLst>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48816806-3EC4-230A-D553-C02C2A041692}"/>
              </a:ext>
            </a:extLst>
          </p:cNvPr>
          <p:cNvSpPr>
            <a:spLocks noGrp="1"/>
          </p:cNvSpPr>
          <p:nvPr>
            <p:ph type="pic" sz="quarter" idx="21"/>
          </p:nvPr>
        </p:nvSpPr>
        <p:spPr/>
        <p:txBody>
          <a:bodyPr/>
          <a:lstStyle/>
          <a:p>
            <a:endParaRPr lang="en-US"/>
          </a:p>
        </p:txBody>
      </p:sp>
      <p:pic>
        <p:nvPicPr>
          <p:cNvPr id="6" name="Video 5">
            <a:hlinkClick r:id="" action="ppaction://media"/>
            <a:extLst>
              <a:ext uri="{FF2B5EF4-FFF2-40B4-BE49-F238E27FC236}">
                <a16:creationId xmlns:a16="http://schemas.microsoft.com/office/drawing/2014/main" id="{4DF21666-32FF-2285-23CB-581C459768D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010354" y="3"/>
            <a:ext cx="12191995" cy="6857997"/>
          </a:xfrm>
          <a:prstGeom prst="rect">
            <a:avLst/>
          </a:prstGeom>
        </p:spPr>
      </p:pic>
      <p:pic>
        <p:nvPicPr>
          <p:cNvPr id="9" name="Picture 8">
            <a:extLst>
              <a:ext uri="{FF2B5EF4-FFF2-40B4-BE49-F238E27FC236}">
                <a16:creationId xmlns:a16="http://schemas.microsoft.com/office/drawing/2014/main" id="{209F3EAF-390D-7E9C-1AA2-CBAA899CD276}"/>
              </a:ext>
            </a:extLst>
          </p:cNvPr>
          <p:cNvPicPr>
            <a:picLocks noChangeAspect="1"/>
          </p:cNvPicPr>
          <p:nvPr/>
        </p:nvPicPr>
        <p:blipFill>
          <a:blip r:embed="rId6"/>
          <a:stretch>
            <a:fillRect/>
          </a:stretch>
        </p:blipFill>
        <p:spPr>
          <a:xfrm>
            <a:off x="3004945" y="0"/>
            <a:ext cx="2611985" cy="6858000"/>
          </a:xfrm>
          <a:prstGeom prst="rect">
            <a:avLst/>
          </a:prstGeom>
        </p:spPr>
      </p:pic>
      <p:sp>
        <p:nvSpPr>
          <p:cNvPr id="10" name="Título 2">
            <a:extLst>
              <a:ext uri="{FF2B5EF4-FFF2-40B4-BE49-F238E27FC236}">
                <a16:creationId xmlns:a16="http://schemas.microsoft.com/office/drawing/2014/main" id="{D4773F4A-C341-3F26-B00B-36F904EFA0B6}"/>
              </a:ext>
            </a:extLst>
          </p:cNvPr>
          <p:cNvSpPr txBox="1">
            <a:spLocks/>
          </p:cNvSpPr>
          <p:nvPr/>
        </p:nvSpPr>
        <p:spPr>
          <a:xfrm>
            <a:off x="199103" y="1332615"/>
            <a:ext cx="5067164"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1200" b="1" i="0" u="none" strike="noStrike" kern="1200" cap="none" spc="0" normalizeH="0" baseline="0" noProof="0">
              <a:ln>
                <a:noFill/>
              </a:ln>
              <a:solidFill>
                <a:prstClr val="white"/>
              </a:solidFill>
              <a:effectLst/>
              <a:uLnTx/>
              <a:uFillTx/>
              <a:latin typeface="DM Sans"/>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DM Sans"/>
                <a:ea typeface="+mj-ea"/>
                <a:cs typeface="+mj-cs"/>
              </a:rPr>
              <a:t>The science behind the concept is unclear to consumers, yet they love the idea of 'bond repair’ and embrace the concept.</a:t>
            </a:r>
          </a:p>
        </p:txBody>
      </p:sp>
      <p:pic>
        <p:nvPicPr>
          <p:cNvPr id="11" name="Picture 1">
            <a:extLst>
              <a:ext uri="{FF2B5EF4-FFF2-40B4-BE49-F238E27FC236}">
                <a16:creationId xmlns:a16="http://schemas.microsoft.com/office/drawing/2014/main" id="{1621012A-DA0F-9417-C077-2953FC9039C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4" name="Título 2">
            <a:extLst>
              <a:ext uri="{FF2B5EF4-FFF2-40B4-BE49-F238E27FC236}">
                <a16:creationId xmlns:a16="http://schemas.microsoft.com/office/drawing/2014/main" id="{6BD4B02C-E36B-614E-AD0F-8D2665429B1B}"/>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MYTH OR REALITY?</a:t>
            </a:r>
          </a:p>
        </p:txBody>
      </p:sp>
    </p:spTree>
    <p:extLst>
      <p:ext uri="{BB962C8B-B14F-4D97-AF65-F5344CB8AC3E}">
        <p14:creationId xmlns:p14="http://schemas.microsoft.com/office/powerpoint/2010/main" val="2079835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499" fill="hold"/>
                                        <p:tgtEl>
                                          <p:spTgt spid="6"/>
                                        </p:tgtEl>
                                      </p:cBhvr>
                                    </p:cmd>
                                  </p:childTnLst>
                                </p:cTn>
                              </p:par>
                              <p:par>
                                <p:cTn id="7" presetID="10"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animEffect transition="in" filter="fade">
                                      <p:cBhvr>
                                        <p:cTn id="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0" repeatCount="indefinite" fill="hold" display="0">
                  <p:stCondLst>
                    <p:cond delay="indefinite"/>
                  </p:stCondLst>
                </p:cTn>
                <p:tgtEl>
                  <p:spTgt spid="6"/>
                </p:tgtEl>
              </p:cMediaNode>
            </p:video>
            <p:seq concurrent="1" nextAc="seek">
              <p:cTn id="11" restart="whenNotActive" fill="hold" evtFilter="cancelBubble" nodeType="interactiveSeq">
                <p:stCondLst>
                  <p:cond evt="onClick" delay="0">
                    <p:tgtEl>
                      <p:spTgt spid="6"/>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6"/>
                                        </p:tgtEl>
                                      </p:cBhvr>
                                    </p:cmd>
                                  </p:childTnLst>
                                </p:cTn>
                              </p:par>
                            </p:childTnLst>
                          </p:cTn>
                        </p:par>
                      </p:childTnLst>
                    </p:cTn>
                  </p:par>
                </p:childTnLst>
              </p:cTn>
              <p:nextCondLst>
                <p:cond evt="onClick" delay="0">
                  <p:tgtEl>
                    <p:spTgt spid="6"/>
                  </p:tgtEl>
                </p:cond>
              </p:nextCondLst>
            </p:seq>
          </p:childTnLst>
        </p:cTn>
      </p:par>
    </p:tnLst>
    <p:bldLst>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8950B551-8A5F-11D9-C16B-EF511DC7EBDD}"/>
              </a:ext>
            </a:extLst>
          </p:cNvPr>
          <p:cNvSpPr>
            <a:spLocks noGrp="1"/>
          </p:cNvSpPr>
          <p:nvPr>
            <p:ph type="pic" sz="quarter" idx="21"/>
          </p:nvPr>
        </p:nvSpPr>
        <p:spPr/>
        <p:txBody>
          <a:bodyPr/>
          <a:lstStyle/>
          <a:p>
            <a:endParaRPr lang="en-US"/>
          </a:p>
        </p:txBody>
      </p:sp>
      <p:sp>
        <p:nvSpPr>
          <p:cNvPr id="14" name="Text Placeholder 13">
            <a:extLst>
              <a:ext uri="{FF2B5EF4-FFF2-40B4-BE49-F238E27FC236}">
                <a16:creationId xmlns:a16="http://schemas.microsoft.com/office/drawing/2014/main" id="{BCD83AA0-C114-3485-4DE4-96B6363153C7}"/>
              </a:ext>
            </a:extLst>
          </p:cNvPr>
          <p:cNvSpPr>
            <a:spLocks noGrp="1"/>
          </p:cNvSpPr>
          <p:nvPr>
            <p:ph type="body" sz="quarter" idx="27"/>
          </p:nvPr>
        </p:nvSpPr>
        <p:spPr/>
        <p:txBody>
          <a:bodyPr/>
          <a:lstStyle/>
          <a:p>
            <a:endParaRPr lang="en-US"/>
          </a:p>
        </p:txBody>
      </p:sp>
      <p:pic>
        <p:nvPicPr>
          <p:cNvPr id="16" name="Video 15">
            <a:hlinkClick r:id="" action="ppaction://media"/>
            <a:extLst>
              <a:ext uri="{FF2B5EF4-FFF2-40B4-BE49-F238E27FC236}">
                <a16:creationId xmlns:a16="http://schemas.microsoft.com/office/drawing/2014/main" id="{1F21DC6E-A0F3-D58F-89BF-556ED0E1C5C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827462" y="0"/>
            <a:ext cx="12192000" cy="6858000"/>
          </a:xfrm>
          <a:prstGeom prst="rect">
            <a:avLst/>
          </a:prstGeom>
        </p:spPr>
      </p:pic>
      <p:pic>
        <p:nvPicPr>
          <p:cNvPr id="17" name="Picture 1">
            <a:extLst>
              <a:ext uri="{FF2B5EF4-FFF2-40B4-BE49-F238E27FC236}">
                <a16:creationId xmlns:a16="http://schemas.microsoft.com/office/drawing/2014/main" id="{86FBF64D-BB86-EA2A-9A5E-E81A0750C8A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8" name="Título 2">
            <a:extLst>
              <a:ext uri="{FF2B5EF4-FFF2-40B4-BE49-F238E27FC236}">
                <a16:creationId xmlns:a16="http://schemas.microsoft.com/office/drawing/2014/main" id="{C398AEA1-7960-106A-0261-7E3A9D81DFDF}"/>
              </a:ext>
            </a:extLst>
          </p:cNvPr>
          <p:cNvSpPr txBox="1">
            <a:spLocks/>
          </p:cNvSpPr>
          <p:nvPr/>
        </p:nvSpPr>
        <p:spPr>
          <a:xfrm>
            <a:off x="216422" y="1619148"/>
            <a:ext cx="3382879" cy="5007173"/>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DM Sans"/>
                <a:ea typeface="+mj-ea"/>
                <a:cs typeface="+mj-cs"/>
              </a:rPr>
              <a:t>By bridging the gap between scientific understanding and consumer perception — and within the damaged hair structure itself — we introduce  </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DM Sans"/>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uLnTx/>
                <a:uFillTx/>
                <a:latin typeface="DM Sans"/>
                <a:ea typeface="+mj-ea"/>
                <a:cs typeface="+mj-cs"/>
              </a:rPr>
              <a:t>BOND AID</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DM Sans"/>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DM Sans"/>
                <a:ea typeface="+mj-ea"/>
                <a:cs typeface="+mj-cs"/>
              </a:rPr>
              <a:t>a Hair Structural Repair approach and a true healing experience for the consumers.</a:t>
            </a:r>
            <a:endParaRPr kumimoji="0" lang="en-US" sz="1800" b="1" i="0" u="none" strike="noStrike" kern="1200" cap="none" spc="0" normalizeH="0" baseline="0" noProof="0">
              <a:ln>
                <a:noFill/>
              </a:ln>
              <a:solidFill>
                <a:prstClr val="white"/>
              </a:solidFill>
              <a:effectLst/>
              <a:uLnTx/>
              <a:uFillTx/>
              <a:latin typeface="DM Sans"/>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DM Sans"/>
              <a:ea typeface="+mj-ea"/>
              <a:cs typeface="+mj-cs"/>
            </a:endParaRPr>
          </a:p>
        </p:txBody>
      </p:sp>
      <p:sp>
        <p:nvSpPr>
          <p:cNvPr id="19" name="Título 2">
            <a:extLst>
              <a:ext uri="{FF2B5EF4-FFF2-40B4-BE49-F238E27FC236}">
                <a16:creationId xmlns:a16="http://schemas.microsoft.com/office/drawing/2014/main" id="{514EF621-3BA7-21DA-9080-B919A1054876}"/>
              </a:ext>
            </a:extLst>
          </p:cNvPr>
          <p:cNvSpPr txBox="1">
            <a:spLocks/>
          </p:cNvSpPr>
          <p:nvPr/>
        </p:nvSpPr>
        <p:spPr>
          <a:xfrm>
            <a:off x="302399" y="327604"/>
            <a:ext cx="3382879" cy="295244"/>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IT IS ALL ABOUT CONSUMERS’ SATISFACTION</a:t>
            </a:r>
          </a:p>
        </p:txBody>
      </p:sp>
    </p:spTree>
    <p:extLst>
      <p:ext uri="{BB962C8B-B14F-4D97-AF65-F5344CB8AC3E}">
        <p14:creationId xmlns:p14="http://schemas.microsoft.com/office/powerpoint/2010/main" val="981709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999" fill="hold"/>
                                        <p:tgtEl>
                                          <p:spTgt spid="16"/>
                                        </p:tgtEl>
                                      </p:cBhvr>
                                    </p:cmd>
                                  </p:childTnLst>
                                </p:cTn>
                              </p:par>
                              <p:par>
                                <p:cTn id="7" presetID="10"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animEffect transition="in" filter="fade">
                                      <p:cBhvr>
                                        <p:cTn id="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0" repeatCount="indefinite" fill="hold" display="0">
                  <p:stCondLst>
                    <p:cond delay="indefinite"/>
                  </p:stCondLst>
                </p:cTn>
                <p:tgtEl>
                  <p:spTgt spid="16"/>
                </p:tgtEl>
              </p:cMediaNode>
            </p:video>
            <p:seq concurrent="1" nextAc="seek">
              <p:cTn id="11" restart="whenNotActive" fill="hold" evtFilter="cancelBubble" nodeType="interactiveSeq">
                <p:stCondLst>
                  <p:cond evt="onClick" delay="0">
                    <p:tgtEl>
                      <p:spTgt spid="16"/>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16"/>
                                        </p:tgtEl>
                                      </p:cBhvr>
                                    </p:cmd>
                                  </p:childTnLst>
                                </p:cTn>
                              </p:par>
                            </p:childTnLst>
                          </p:cTn>
                        </p:par>
                      </p:childTnLst>
                    </p:cTn>
                  </p:par>
                </p:childTnLst>
              </p:cTn>
              <p:nextCondLst>
                <p:cond evt="onClick" delay="0">
                  <p:tgtEl>
                    <p:spTgt spid="16"/>
                  </p:tgtEl>
                </p:cond>
              </p:nextCondLst>
            </p:seq>
          </p:childTnLst>
        </p:cTn>
      </p:par>
    </p:tnLst>
    <p:bldLst>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652CC22-6CFD-5B2E-91C7-743E4907D1F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92" y="0"/>
            <a:ext cx="12190815" cy="6858000"/>
          </a:xfrm>
          <a:prstGeom prst="rect">
            <a:avLst/>
          </a:prstGeom>
        </p:spPr>
      </p:pic>
    </p:spTree>
    <p:extLst>
      <p:ext uri="{BB962C8B-B14F-4D97-AF65-F5344CB8AC3E}">
        <p14:creationId xmlns:p14="http://schemas.microsoft.com/office/powerpoint/2010/main" val="21925923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D88C48-3A26-8499-CA18-AE63BDBD1D2C}"/>
            </a:ext>
          </a:extLst>
        </p:cNvPr>
        <p:cNvGrpSpPr/>
        <p:nvPr/>
      </p:nvGrpSpPr>
      <p:grpSpPr>
        <a:xfrm>
          <a:off x="0" y="0"/>
          <a:ext cx="0" cy="0"/>
          <a:chOff x="0" y="0"/>
          <a:chExt cx="0" cy="0"/>
        </a:xfrm>
      </p:grpSpPr>
      <p:pic>
        <p:nvPicPr>
          <p:cNvPr id="7" name="final_EXPOSOME_BOND AID_LANDSCAPE VIDEO (1)">
            <a:hlinkClick r:id="" action="ppaction://media"/>
            <a:extLst>
              <a:ext uri="{FF2B5EF4-FFF2-40B4-BE49-F238E27FC236}">
                <a16:creationId xmlns:a16="http://schemas.microsoft.com/office/drawing/2014/main" id="{7EDB3FD4-3542-0AA3-E88A-F3343AD52CA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3368" y="0"/>
            <a:ext cx="12192000" cy="6858000"/>
          </a:xfrm>
          <a:prstGeom prst="rect">
            <a:avLst/>
          </a:prstGeom>
        </p:spPr>
      </p:pic>
      <p:sp>
        <p:nvSpPr>
          <p:cNvPr id="17" name="Título 2">
            <a:extLst>
              <a:ext uri="{FF2B5EF4-FFF2-40B4-BE49-F238E27FC236}">
                <a16:creationId xmlns:a16="http://schemas.microsoft.com/office/drawing/2014/main" id="{0E7BD2DA-DC0D-5944-C2A4-CD338373E967}"/>
              </a:ext>
            </a:extLst>
          </p:cNvPr>
          <p:cNvSpPr txBox="1">
            <a:spLocks/>
          </p:cNvSpPr>
          <p:nvPr/>
        </p:nvSpPr>
        <p:spPr>
          <a:xfrm>
            <a:off x="454799" y="4800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THE EXPOSOME</a:t>
            </a:r>
          </a:p>
        </p:txBody>
      </p:sp>
      <p:pic>
        <p:nvPicPr>
          <p:cNvPr id="2" name="Picture 1">
            <a:extLst>
              <a:ext uri="{FF2B5EF4-FFF2-40B4-BE49-F238E27FC236}">
                <a16:creationId xmlns:a16="http://schemas.microsoft.com/office/drawing/2014/main" id="{C47A2DAB-0AA8-18BF-0EF8-4D82AA6A8B2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904359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74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27C54919-8560-19D2-576B-286A232FB470}"/>
            </a:ext>
          </a:extLst>
        </p:cNvPr>
        <p:cNvGrpSpPr/>
        <p:nvPr/>
      </p:nvGrpSpPr>
      <p:grpSpPr>
        <a:xfrm>
          <a:off x="0" y="0"/>
          <a:ext cx="0" cy="0"/>
          <a:chOff x="0" y="0"/>
          <a:chExt cx="0" cy="0"/>
        </a:xfrm>
      </p:grpSpPr>
      <p:sp>
        <p:nvSpPr>
          <p:cNvPr id="2" name="Título 2">
            <a:extLst>
              <a:ext uri="{FF2B5EF4-FFF2-40B4-BE49-F238E27FC236}">
                <a16:creationId xmlns:a16="http://schemas.microsoft.com/office/drawing/2014/main" id="{3486CE1E-D3C3-463A-30C5-638C1C6215C4}"/>
              </a:ext>
            </a:extLst>
          </p:cNvPr>
          <p:cNvSpPr txBox="1">
            <a:spLocks/>
          </p:cNvSpPr>
          <p:nvPr/>
        </p:nvSpPr>
        <p:spPr>
          <a:xfrm>
            <a:off x="538549" y="1913890"/>
            <a:ext cx="11114902" cy="151511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US" sz="7200" b="0" i="0" u="none" strike="noStrike" kern="1200" cap="none" spc="0" normalizeH="0" baseline="0" noProof="0">
                <a:ln>
                  <a:noFill/>
                </a:ln>
                <a:solidFill>
                  <a:prstClr val="white"/>
                </a:solidFill>
                <a:effectLst/>
                <a:uLnTx/>
                <a:uFillTx/>
                <a:latin typeface="DM Sans"/>
                <a:ea typeface="+mj-ea"/>
                <a:cs typeface="+mj-cs"/>
              </a:rPr>
              <a:t>Structural repair begins with strengthening the hair fiber.</a:t>
            </a:r>
          </a:p>
        </p:txBody>
      </p:sp>
      <p:sp>
        <p:nvSpPr>
          <p:cNvPr id="3" name="Título 2">
            <a:extLst>
              <a:ext uri="{FF2B5EF4-FFF2-40B4-BE49-F238E27FC236}">
                <a16:creationId xmlns:a16="http://schemas.microsoft.com/office/drawing/2014/main" id="{0B086D5B-8AC4-D188-241C-61D371FF7A99}"/>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BOND AID</a:t>
            </a:r>
          </a:p>
        </p:txBody>
      </p:sp>
    </p:spTree>
    <p:extLst>
      <p:ext uri="{BB962C8B-B14F-4D97-AF65-F5344CB8AC3E}">
        <p14:creationId xmlns:p14="http://schemas.microsoft.com/office/powerpoint/2010/main" val="17146788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ítulo 2">
            <a:extLst>
              <a:ext uri="{FF2B5EF4-FFF2-40B4-BE49-F238E27FC236}">
                <a16:creationId xmlns:a16="http://schemas.microsoft.com/office/drawing/2014/main" id="{7485367A-346B-5474-937E-0DA442BC4CC5}"/>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TENSILE STRENGTH</a:t>
            </a:r>
          </a:p>
        </p:txBody>
      </p:sp>
      <p:sp>
        <p:nvSpPr>
          <p:cNvPr id="25" name="TextBox 24">
            <a:extLst>
              <a:ext uri="{FF2B5EF4-FFF2-40B4-BE49-F238E27FC236}">
                <a16:creationId xmlns:a16="http://schemas.microsoft.com/office/drawing/2014/main" id="{2AE73CCA-DE29-FDAD-ABC2-31F16FF68582}"/>
              </a:ext>
            </a:extLst>
          </p:cNvPr>
          <p:cNvSpPr txBox="1"/>
          <p:nvPr/>
        </p:nvSpPr>
        <p:spPr>
          <a:xfrm>
            <a:off x="302399" y="894378"/>
            <a:ext cx="6644500" cy="563231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prstClr val="white"/>
                </a:solidFill>
                <a:effectLst/>
                <a:uLnTx/>
                <a:uFillTx/>
                <a:latin typeface="DM Sans"/>
                <a:ea typeface="+mn-ea"/>
                <a:cs typeface="+mn-cs"/>
              </a:rPr>
              <a:t>Assessment of 1% OXY 229 CB in the tensile strength test method versus benchmark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a:ln>
                <a:noFill/>
              </a:ln>
              <a:solidFill>
                <a:prstClr val="white"/>
              </a:solidFill>
              <a:effectLst/>
              <a:uLnTx/>
              <a:uFillTx/>
              <a:latin typeface="DM Sans"/>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prstClr val="white"/>
                </a:solidFill>
                <a:effectLst/>
                <a:uLnTx/>
                <a:uFillTx/>
                <a:latin typeface="DM Sans"/>
                <a:ea typeface="+mn-ea"/>
                <a:cs typeface="+mn-cs"/>
              </a:rPr>
              <a:t>Protocol:</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Brown Caucasian hair has been bleached twice with commercial bleaching powder according to product description and rinsed thoroughly</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Afterwards soaking of hair tresses for 1 hour in demineralized water and drying overnight in climate room at 20°C / 60% humidity</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Application of aqueous solutions of test substance (0.12g/g hair respectively) on the hair tresses and drying overnight (leave-in)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a:ln>
                <a:noFill/>
              </a:ln>
              <a:solidFill>
                <a:prstClr val="white"/>
              </a:solidFill>
              <a:effectLst/>
              <a:uLnTx/>
              <a:uFillTx/>
              <a:latin typeface="DM Sans"/>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prstClr val="white"/>
                </a:solidFill>
                <a:effectLst/>
                <a:uLnTx/>
                <a:uFillTx/>
                <a:latin typeface="DM Sans"/>
                <a:ea typeface="+mn-ea"/>
                <a:cs typeface="+mn-cs"/>
              </a:rPr>
              <a:t>Tensile test has been done with 50 hair fibers for each sample including hair fibers diameter measurements at 22°C and 55% humidity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CH" sz="1800" b="0" i="0" u="none" strike="noStrike" kern="1200" cap="none" spc="0" normalizeH="0" baseline="0" noProof="0">
              <a:ln>
                <a:noFill/>
              </a:ln>
              <a:solidFill>
                <a:prstClr val="white"/>
              </a:solidFill>
              <a:effectLst/>
              <a:uLnTx/>
              <a:uFillTx/>
              <a:latin typeface="DM Sans"/>
              <a:ea typeface="+mn-ea"/>
              <a:cs typeface="+mn-cs"/>
            </a:endParaRPr>
          </a:p>
        </p:txBody>
      </p:sp>
      <p:sp>
        <p:nvSpPr>
          <p:cNvPr id="26" name="Título 2">
            <a:extLst>
              <a:ext uri="{FF2B5EF4-FFF2-40B4-BE49-F238E27FC236}">
                <a16:creationId xmlns:a16="http://schemas.microsoft.com/office/drawing/2014/main" id="{ED689A35-EBCD-D799-6B42-1E5FC15F06AF}"/>
              </a:ext>
            </a:extLst>
          </p:cNvPr>
          <p:cNvSpPr txBox="1">
            <a:spLocks/>
          </p:cNvSpPr>
          <p:nvPr/>
        </p:nvSpPr>
        <p:spPr>
          <a:xfrm rot="16200000">
            <a:off x="9838850" y="2361095"/>
            <a:ext cx="4344276" cy="14325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r" defTabSz="914400" rtl="0" eaLnBrk="1" fontAlgn="auto" latinLnBrk="0" hangingPunct="1">
              <a:lnSpc>
                <a:spcPct val="85000"/>
              </a:lnSpc>
              <a:spcBef>
                <a:spcPct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DM Sans 14pt Medium" pitchFamily="2" charset="77"/>
                <a:ea typeface="+mj-ea"/>
                <a:cs typeface="+mj-cs"/>
              </a:rPr>
              <a:t>*External test institute</a:t>
            </a:r>
          </a:p>
        </p:txBody>
      </p:sp>
      <p:pic>
        <p:nvPicPr>
          <p:cNvPr id="35" name="Picture Placeholder 34" descr="A person's back with a braided hair&#10;&#10;AI-generated content may be incorrect.">
            <a:extLst>
              <a:ext uri="{FF2B5EF4-FFF2-40B4-BE49-F238E27FC236}">
                <a16:creationId xmlns:a16="http://schemas.microsoft.com/office/drawing/2014/main" id="{350AC53F-A419-D27C-FDB4-C94F1CE16B0F}"/>
              </a:ext>
            </a:extLst>
          </p:cNvPr>
          <p:cNvPicPr>
            <a:picLocks noGrp="1" noChangeAspect="1"/>
          </p:cNvPicPr>
          <p:nvPr>
            <p:ph type="pic" sz="quarter" idx="21"/>
          </p:nvPr>
        </p:nvPicPr>
        <p:blipFill>
          <a:blip r:embed="rId2" cstate="print">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703772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5890CD-6064-6A41-FE4A-095DBED9AE52}"/>
            </a:ext>
          </a:extLst>
        </p:cNvPr>
        <p:cNvGrpSpPr/>
        <p:nvPr/>
      </p:nvGrpSpPr>
      <p:grpSpPr>
        <a:xfrm>
          <a:off x="0" y="0"/>
          <a:ext cx="0" cy="0"/>
          <a:chOff x="0" y="0"/>
          <a:chExt cx="0" cy="0"/>
        </a:xfrm>
      </p:grpSpPr>
      <p:pic>
        <p:nvPicPr>
          <p:cNvPr id="30" name="Video 29">
            <a:hlinkClick r:id="" action="ppaction://media"/>
            <a:extLst>
              <a:ext uri="{FF2B5EF4-FFF2-40B4-BE49-F238E27FC236}">
                <a16:creationId xmlns:a16="http://schemas.microsoft.com/office/drawing/2014/main" id="{A659F95A-2A53-03D5-31DA-E4CF7678EF1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713136" y="0"/>
            <a:ext cx="12103100" cy="6858000"/>
          </a:xfrm>
          <a:prstGeom prst="rect">
            <a:avLst/>
          </a:prstGeom>
        </p:spPr>
      </p:pic>
      <p:pic>
        <p:nvPicPr>
          <p:cNvPr id="31" name="Picture 1">
            <a:extLst>
              <a:ext uri="{FF2B5EF4-FFF2-40B4-BE49-F238E27FC236}">
                <a16:creationId xmlns:a16="http://schemas.microsoft.com/office/drawing/2014/main" id="{11A76901-F31C-6E6D-C809-0FA39776D13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32" name="Picture 31">
            <a:extLst>
              <a:ext uri="{FF2B5EF4-FFF2-40B4-BE49-F238E27FC236}">
                <a16:creationId xmlns:a16="http://schemas.microsoft.com/office/drawing/2014/main" id="{10E55438-F293-A2E3-BD8B-98365AA65A3E}"/>
              </a:ext>
            </a:extLst>
          </p:cNvPr>
          <p:cNvPicPr>
            <a:picLocks noChangeAspect="1"/>
          </p:cNvPicPr>
          <p:nvPr/>
        </p:nvPicPr>
        <p:blipFill>
          <a:blip r:embed="rId6"/>
          <a:stretch>
            <a:fillRect/>
          </a:stretch>
        </p:blipFill>
        <p:spPr>
          <a:xfrm>
            <a:off x="0" y="0"/>
            <a:ext cx="7010400" cy="6858000"/>
          </a:xfrm>
          <a:prstGeom prst="rect">
            <a:avLst/>
          </a:prstGeom>
        </p:spPr>
      </p:pic>
      <p:sp>
        <p:nvSpPr>
          <p:cNvPr id="34" name="Text Placeholder 3">
            <a:extLst>
              <a:ext uri="{FF2B5EF4-FFF2-40B4-BE49-F238E27FC236}">
                <a16:creationId xmlns:a16="http://schemas.microsoft.com/office/drawing/2014/main" id="{15DFBBF7-F096-DEF8-E1C6-C50434657729}"/>
              </a:ext>
            </a:extLst>
          </p:cNvPr>
          <p:cNvSpPr>
            <a:spLocks noGrp="1"/>
          </p:cNvSpPr>
          <p:nvPr>
            <p:ph type="body" idx="11"/>
          </p:nvPr>
        </p:nvSpPr>
        <p:spPr>
          <a:xfrm>
            <a:off x="302399" y="735031"/>
            <a:ext cx="8064500" cy="288767"/>
          </a:xfrm>
        </p:spPr>
        <p:txBody>
          <a:bodyPr/>
          <a:lstStyle/>
          <a:p>
            <a:r>
              <a:rPr lang="en-US" sz="2400">
                <a:solidFill>
                  <a:schemeClr val="bg1"/>
                </a:solidFill>
              </a:rPr>
              <a:t>Results interpretation</a:t>
            </a:r>
          </a:p>
        </p:txBody>
      </p:sp>
      <p:sp>
        <p:nvSpPr>
          <p:cNvPr id="35" name="Título 2">
            <a:extLst>
              <a:ext uri="{FF2B5EF4-FFF2-40B4-BE49-F238E27FC236}">
                <a16:creationId xmlns:a16="http://schemas.microsoft.com/office/drawing/2014/main" id="{63BC0D0B-64A4-B2FE-F34F-C5CC5EBC63C1}"/>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TENSILE STRENGTH</a:t>
            </a:r>
          </a:p>
        </p:txBody>
      </p:sp>
      <p:graphicFrame>
        <p:nvGraphicFramePr>
          <p:cNvPr id="36" name="Table 35">
            <a:extLst>
              <a:ext uri="{FF2B5EF4-FFF2-40B4-BE49-F238E27FC236}">
                <a16:creationId xmlns:a16="http://schemas.microsoft.com/office/drawing/2014/main" id="{63F088F2-6448-74DB-7041-CD7871249258}"/>
              </a:ext>
            </a:extLst>
          </p:cNvPr>
          <p:cNvGraphicFramePr>
            <a:graphicFrameLocks noGrp="1"/>
          </p:cNvGraphicFramePr>
          <p:nvPr/>
        </p:nvGraphicFramePr>
        <p:xfrm>
          <a:off x="129204" y="1228696"/>
          <a:ext cx="6607565" cy="3028950"/>
        </p:xfrm>
        <a:graphic>
          <a:graphicData uri="http://schemas.openxmlformats.org/drawingml/2006/table">
            <a:tbl>
              <a:tblPr/>
              <a:tblGrid>
                <a:gridCol w="2501262">
                  <a:extLst>
                    <a:ext uri="{9D8B030D-6E8A-4147-A177-3AD203B41FA5}">
                      <a16:colId xmlns:a16="http://schemas.microsoft.com/office/drawing/2014/main" val="2915702384"/>
                    </a:ext>
                  </a:extLst>
                </a:gridCol>
                <a:gridCol w="1678487">
                  <a:extLst>
                    <a:ext uri="{9D8B030D-6E8A-4147-A177-3AD203B41FA5}">
                      <a16:colId xmlns:a16="http://schemas.microsoft.com/office/drawing/2014/main" val="1339685549"/>
                    </a:ext>
                  </a:extLst>
                </a:gridCol>
                <a:gridCol w="2427816">
                  <a:extLst>
                    <a:ext uri="{9D8B030D-6E8A-4147-A177-3AD203B41FA5}">
                      <a16:colId xmlns:a16="http://schemas.microsoft.com/office/drawing/2014/main" val="2217290894"/>
                    </a:ext>
                  </a:extLst>
                </a:gridCol>
              </a:tblGrid>
              <a:tr h="369570">
                <a:tc>
                  <a:txBody>
                    <a:bodyPr/>
                    <a:lstStyle/>
                    <a:p>
                      <a:pPr algn="l" fontAlgn="t"/>
                      <a:r>
                        <a:rPr lang="en-US" sz="1800" b="0">
                          <a:effectLst/>
                        </a:rPr>
                        <a:t>Metric</a:t>
                      </a:r>
                    </a:p>
                  </a:txBody>
                  <a:tcPr marL="76200" marR="50800" marT="50800" marB="44450">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lgn="l" fontAlgn="t"/>
                      <a:r>
                        <a:rPr lang="en-US" sz="1800" b="0">
                          <a:effectLst/>
                        </a:rPr>
                        <a:t>What It Measures</a:t>
                      </a:r>
                    </a:p>
                  </a:txBody>
                  <a:tcPr marL="76200" marR="50800" marT="50800" marB="44450">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tc>
                  <a:txBody>
                    <a:bodyPr/>
                    <a:lstStyle/>
                    <a:p>
                      <a:pPr algn="l" fontAlgn="t"/>
                      <a:r>
                        <a:rPr lang="en-US" sz="1800" b="0">
                          <a:effectLst/>
                        </a:rPr>
                        <a:t>What It Tells Us</a:t>
                      </a:r>
                    </a:p>
                  </a:txBody>
                  <a:tcPr marL="76200" marR="50800" marT="50800" marB="44450">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1576701690"/>
                  </a:ext>
                </a:extLst>
              </a:tr>
              <a:tr h="643890">
                <a:tc>
                  <a:txBody>
                    <a:bodyPr/>
                    <a:lstStyle/>
                    <a:p>
                      <a:pPr algn="l" fontAlgn="t"/>
                      <a:r>
                        <a:rPr lang="en-US" sz="1800" b="1">
                          <a:effectLst/>
                        </a:rPr>
                        <a:t>Young’s Modulus</a:t>
                      </a:r>
                    </a:p>
                    <a:p>
                      <a:pPr algn="l" fontAlgn="t"/>
                      <a:endParaRPr lang="en-US" sz="1800" b="1">
                        <a:effectLst/>
                      </a:endParaRPr>
                    </a:p>
                    <a:p>
                      <a:pPr algn="l" fontAlgn="t"/>
                      <a:endParaRPr lang="en-US" sz="1800" b="1">
                        <a:effectLst/>
                      </a:endParaRPr>
                    </a:p>
                    <a:p>
                      <a:pPr algn="l" fontAlgn="t"/>
                      <a:endParaRPr lang="en-US" sz="1800">
                        <a:effectLst/>
                      </a:endParaRPr>
                    </a:p>
                  </a:txBody>
                  <a:tcPr marL="76200" marR="50800" marT="50800" marB="44450">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800">
                          <a:effectLst/>
                        </a:rPr>
                        <a:t>Elastic stiffness (stress/strain)</a:t>
                      </a:r>
                    </a:p>
                  </a:txBody>
                  <a:tcPr marL="76200" marR="50800" marT="50800" marB="44450">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800">
                          <a:effectLst/>
                        </a:rPr>
                        <a:t>Higher = Stronger, more resilient fiber</a:t>
                      </a:r>
                    </a:p>
                  </a:txBody>
                  <a:tcPr marL="76200" marR="50800" marT="50800" marB="44450">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AFAFA"/>
                    </a:solidFill>
                  </a:tcPr>
                </a:tc>
                <a:extLst>
                  <a:ext uri="{0D108BD9-81ED-4DB2-BD59-A6C34878D82A}">
                    <a16:rowId xmlns:a16="http://schemas.microsoft.com/office/drawing/2014/main" val="1180371406"/>
                  </a:ext>
                </a:extLst>
              </a:tr>
              <a:tr h="643890">
                <a:tc>
                  <a:txBody>
                    <a:bodyPr/>
                    <a:lstStyle/>
                    <a:p>
                      <a:pPr algn="l" fontAlgn="t"/>
                      <a:r>
                        <a:rPr lang="en-US" sz="1800" b="1">
                          <a:effectLst/>
                        </a:rPr>
                        <a:t>Break Stress</a:t>
                      </a:r>
                    </a:p>
                    <a:p>
                      <a:pPr algn="l" fontAlgn="t"/>
                      <a:endParaRPr lang="en-US" sz="1800" b="1">
                        <a:effectLst/>
                      </a:endParaRPr>
                    </a:p>
                    <a:p>
                      <a:pPr algn="l" fontAlgn="t"/>
                      <a:endParaRPr lang="en-US" sz="1800" b="1">
                        <a:effectLst/>
                      </a:endParaRPr>
                    </a:p>
                    <a:p>
                      <a:pPr algn="l" fontAlgn="t"/>
                      <a:endParaRPr lang="en-US" sz="1800">
                        <a:effectLst/>
                      </a:endParaRPr>
                    </a:p>
                  </a:txBody>
                  <a:tcPr marL="76200" marR="50800" marT="50800" marB="44450">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800">
                          <a:effectLst/>
                        </a:rPr>
                        <a:t>Force needed to break the fiber</a:t>
                      </a:r>
                    </a:p>
                  </a:txBody>
                  <a:tcPr marL="76200" marR="50800" marT="50800" marB="44450">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800">
                          <a:effectLst/>
                        </a:rPr>
                        <a:t>Higher = Greater tensile strength</a:t>
                      </a:r>
                    </a:p>
                  </a:txBody>
                  <a:tcPr marL="76200" marR="50800" marT="50800" marB="44450">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solidFill>
                      <a:srgbClr val="FAFAFA"/>
                    </a:solidFill>
                  </a:tcPr>
                </a:tc>
                <a:extLst>
                  <a:ext uri="{0D108BD9-81ED-4DB2-BD59-A6C34878D82A}">
                    <a16:rowId xmlns:a16="http://schemas.microsoft.com/office/drawing/2014/main" val="2503675509"/>
                  </a:ext>
                </a:extLst>
              </a:tr>
            </a:tbl>
          </a:graphicData>
        </a:graphic>
      </p:graphicFrame>
      <p:pic>
        <p:nvPicPr>
          <p:cNvPr id="37" name="Picture 36">
            <a:extLst>
              <a:ext uri="{FF2B5EF4-FFF2-40B4-BE49-F238E27FC236}">
                <a16:creationId xmlns:a16="http://schemas.microsoft.com/office/drawing/2014/main" id="{7F1AA62B-ED34-3DEC-017D-2B1346354445}"/>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837353" y="2144095"/>
            <a:ext cx="873703" cy="960300"/>
          </a:xfrm>
          <a:prstGeom prst="ellipse">
            <a:avLst/>
          </a:prstGeom>
          <a:ln>
            <a:noFill/>
          </a:ln>
          <a:effectLst>
            <a:softEdge rad="112500"/>
          </a:effectLst>
        </p:spPr>
      </p:pic>
      <p:pic>
        <p:nvPicPr>
          <p:cNvPr id="38" name="Picture 37" descr="A person brushing her hair&#10;&#10;AI-generated content may be incorrect.">
            <a:extLst>
              <a:ext uri="{FF2B5EF4-FFF2-40B4-BE49-F238E27FC236}">
                <a16:creationId xmlns:a16="http://schemas.microsoft.com/office/drawing/2014/main" id="{8BB24243-0EB3-512A-3989-BE3108C9D2A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18366" y="3380203"/>
            <a:ext cx="1362675" cy="908450"/>
          </a:xfrm>
          <a:prstGeom prst="ellipse">
            <a:avLst/>
          </a:prstGeom>
          <a:ln>
            <a:noFill/>
          </a:ln>
          <a:effectLst>
            <a:softEdge rad="112500"/>
          </a:effectLst>
        </p:spPr>
      </p:pic>
      <p:pic>
        <p:nvPicPr>
          <p:cNvPr id="39" name="Picture 2" descr="Generated image">
            <a:extLst>
              <a:ext uri="{FF2B5EF4-FFF2-40B4-BE49-F238E27FC236}">
                <a16:creationId xmlns:a16="http://schemas.microsoft.com/office/drawing/2014/main" id="{C1A9D950-1AD0-8D7E-CADB-51845693D2F1}"/>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1684509" y="4220068"/>
            <a:ext cx="3121174" cy="3121174"/>
          </a:xfrm>
          <a:prstGeom prst="rect">
            <a:avLst/>
          </a:prstGeom>
          <a:noFill/>
          <a:extLst>
            <a:ext uri="{909E8E84-426E-40DD-AFC4-6F175D3DCCD1}">
              <a14:hiddenFill xmlns:a14="http://schemas.microsoft.com/office/drawing/2010/main">
                <a:solidFill>
                  <a:srgbClr val="FFFFFF"/>
                </a:solidFill>
              </a14:hiddenFill>
            </a:ext>
          </a:extLst>
        </p:spPr>
      </p:pic>
      <p:sp>
        <p:nvSpPr>
          <p:cNvPr id="40" name="Oval 39">
            <a:extLst>
              <a:ext uri="{FF2B5EF4-FFF2-40B4-BE49-F238E27FC236}">
                <a16:creationId xmlns:a16="http://schemas.microsoft.com/office/drawing/2014/main" id="{862BF385-5DF6-A43E-C8D6-50A44F86AD61}"/>
              </a:ext>
            </a:extLst>
          </p:cNvPr>
          <p:cNvSpPr/>
          <p:nvPr/>
        </p:nvSpPr>
        <p:spPr>
          <a:xfrm>
            <a:off x="2907890" y="5251913"/>
            <a:ext cx="487519" cy="401801"/>
          </a:xfrm>
          <a:prstGeom prst="ellipse">
            <a:avLst/>
          </a:prstGeom>
          <a:noFill/>
          <a:ln w="25400">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41" name="Oval 40">
            <a:extLst>
              <a:ext uri="{FF2B5EF4-FFF2-40B4-BE49-F238E27FC236}">
                <a16:creationId xmlns:a16="http://schemas.microsoft.com/office/drawing/2014/main" id="{BE8E98EE-A685-C121-581E-2E984F8AC352}"/>
              </a:ext>
            </a:extLst>
          </p:cNvPr>
          <p:cNvSpPr/>
          <p:nvPr/>
        </p:nvSpPr>
        <p:spPr>
          <a:xfrm>
            <a:off x="2771598" y="4730228"/>
            <a:ext cx="487519" cy="401801"/>
          </a:xfrm>
          <a:prstGeom prst="ellipse">
            <a:avLst/>
          </a:prstGeom>
          <a:noFill/>
          <a:ln w="25400">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Tree>
    <p:extLst>
      <p:ext uri="{BB962C8B-B14F-4D97-AF65-F5344CB8AC3E}">
        <p14:creationId xmlns:p14="http://schemas.microsoft.com/office/powerpoint/2010/main" val="3368501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999" fill="hold"/>
                                        <p:tgtEl>
                                          <p:spTgt spid="3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30"/>
                </p:tgtEl>
              </p:cMediaNode>
            </p:video>
            <p:seq concurrent="1" nextAc="seek">
              <p:cTn id="8" restart="whenNotActive" fill="hold" evtFilter="cancelBubble" nodeType="interactiveSeq">
                <p:stCondLst>
                  <p:cond evt="onClick" delay="0">
                    <p:tgtEl>
                      <p:spTgt spid="3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0"/>
                                        </p:tgtEl>
                                      </p:cBhvr>
                                    </p:cmd>
                                  </p:childTnLst>
                                </p:cTn>
                              </p:par>
                            </p:childTnLst>
                          </p:cTn>
                        </p:par>
                      </p:childTnLst>
                    </p:cTn>
                  </p:par>
                </p:childTnLst>
              </p:cTn>
              <p:nextCondLst>
                <p:cond evt="onClick" delay="0">
                  <p:tgtEl>
                    <p:spTgt spid="30"/>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391BF4F7-4380-85EE-14C9-058AFBFDA1CB}"/>
            </a:ext>
          </a:extLst>
        </p:cNvPr>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16F7AD1B-DB92-27EA-D352-B072067D85AA}"/>
              </a:ext>
            </a:extLst>
          </p:cNvPr>
          <p:cNvSpPr/>
          <p:nvPr/>
        </p:nvSpPr>
        <p:spPr>
          <a:xfrm>
            <a:off x="302398" y="5359213"/>
            <a:ext cx="11235481" cy="966503"/>
          </a:xfrm>
          <a:prstGeom prst="roundRect">
            <a:avLst/>
          </a:prstGeom>
          <a:noFill/>
          <a:ln w="12700" cap="flat" cmpd="sng" algn="ctr">
            <a:noFill/>
            <a:prstDash val="solid"/>
            <a:miter lim="800000"/>
          </a:ln>
          <a:effectLst/>
        </p:spPr>
        <p:txBody>
          <a:bodyPr rtlCol="0" anchor="ctr"/>
          <a:lstStyle/>
          <a:p>
            <a:pPr marL="285750" marR="0" lvl="0" indent="-285750"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en-US" sz="1800" b="1" i="0" u="none" strike="noStrike" kern="0" cap="none" spc="0" normalizeH="0" baseline="0" noProof="0" dirty="0">
                <a:ln>
                  <a:noFill/>
                </a:ln>
                <a:solidFill>
                  <a:prstClr val="white"/>
                </a:solidFill>
                <a:effectLst/>
                <a:uLnTx/>
                <a:uFillTx/>
                <a:latin typeface="DM Sans"/>
                <a:ea typeface="+mn-ea"/>
                <a:cs typeface="+mn-cs"/>
              </a:rPr>
              <a:t>OXY 229 CB </a:t>
            </a:r>
            <a:r>
              <a:rPr kumimoji="0" lang="en-US" sz="1800" b="1" i="0" u="none" strike="noStrike" kern="0" cap="none" spc="0" normalizeH="0" baseline="0" noProof="0" dirty="0">
                <a:ln>
                  <a:noFill/>
                </a:ln>
                <a:solidFill>
                  <a:srgbClr val="897974"/>
                </a:solidFill>
                <a:effectLst/>
                <a:uLnTx/>
                <a:uFillTx/>
                <a:latin typeface="DM Sans"/>
                <a:ea typeface="+mn-ea"/>
                <a:cs typeface="+mn-cs"/>
              </a:rPr>
              <a:t>improves hair strength </a:t>
            </a:r>
            <a:r>
              <a:rPr kumimoji="0" lang="en-US" sz="1800" b="1" i="0" u="none" strike="noStrike" kern="0" cap="none" spc="0" normalizeH="0" baseline="0" noProof="0" dirty="0">
                <a:ln>
                  <a:noFill/>
                </a:ln>
                <a:solidFill>
                  <a:prstClr val="white"/>
                </a:solidFill>
                <a:effectLst/>
                <a:uLnTx/>
                <a:uFillTx/>
                <a:latin typeface="DM Sans"/>
                <a:ea typeface="+mn-ea"/>
                <a:cs typeface="+mn-cs"/>
              </a:rPr>
              <a:t>after one-time application at 1% use level</a:t>
            </a:r>
          </a:p>
          <a:p>
            <a:pPr marL="285750" marR="0" lvl="0" indent="-285750"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en-US" sz="1800" b="1" i="0" u="none" strike="noStrike" kern="0" cap="none" spc="0" normalizeH="0" baseline="0" noProof="0" dirty="0">
                <a:ln>
                  <a:noFill/>
                </a:ln>
                <a:solidFill>
                  <a:prstClr val="white"/>
                </a:solidFill>
                <a:effectLst/>
                <a:uLnTx/>
                <a:uFillTx/>
                <a:latin typeface="DM Sans"/>
                <a:ea typeface="+mn-ea"/>
                <a:cs typeface="+mn-cs"/>
              </a:rPr>
              <a:t>It generates </a:t>
            </a:r>
            <a:r>
              <a:rPr kumimoji="0" lang="en-US" sz="1800" b="1" i="0" u="none" strike="noStrike" kern="0" cap="none" spc="0" normalizeH="0" baseline="0" noProof="0" dirty="0">
                <a:ln>
                  <a:noFill/>
                </a:ln>
                <a:solidFill>
                  <a:srgbClr val="897974"/>
                </a:solidFill>
                <a:effectLst/>
                <a:uLnTx/>
                <a:uFillTx/>
                <a:latin typeface="DM Sans"/>
                <a:ea typeface="+mn-ea"/>
                <a:cs typeface="+mn-cs"/>
              </a:rPr>
              <a:t>better hair strength recovery </a:t>
            </a:r>
            <a:r>
              <a:rPr kumimoji="0" lang="en-US" sz="1800" b="1" i="0" u="none" strike="noStrike" kern="0" cap="none" spc="0" normalizeH="0" baseline="0" noProof="0" dirty="0">
                <a:ln>
                  <a:noFill/>
                </a:ln>
                <a:solidFill>
                  <a:prstClr val="white"/>
                </a:solidFill>
                <a:effectLst/>
                <a:uLnTx/>
                <a:uFillTx/>
                <a:latin typeface="DM Sans"/>
                <a:ea typeface="+mn-ea"/>
                <a:cs typeface="+mn-cs"/>
              </a:rPr>
              <a:t>than 1% benchmark proteins and commercial leave on mask applied as is</a:t>
            </a:r>
            <a:endParaRPr kumimoji="0" lang="en-CH" sz="1800" b="1" i="0" u="none" strike="noStrike" kern="0" cap="none" spc="0" normalizeH="0" baseline="0" noProof="0" dirty="0">
              <a:ln>
                <a:noFill/>
              </a:ln>
              <a:solidFill>
                <a:prstClr val="white"/>
              </a:solidFill>
              <a:effectLst/>
              <a:uLnTx/>
              <a:uFillTx/>
              <a:latin typeface="DM Sans"/>
              <a:ea typeface="+mn-ea"/>
              <a:cs typeface="+mn-cs"/>
            </a:endParaRPr>
          </a:p>
        </p:txBody>
      </p:sp>
      <p:sp>
        <p:nvSpPr>
          <p:cNvPr id="12" name="Título 2">
            <a:extLst>
              <a:ext uri="{FF2B5EF4-FFF2-40B4-BE49-F238E27FC236}">
                <a16:creationId xmlns:a16="http://schemas.microsoft.com/office/drawing/2014/main" id="{F0E80530-9957-0481-1F5A-26126B340B36}"/>
              </a:ext>
            </a:extLst>
          </p:cNvPr>
          <p:cNvSpPr txBox="1">
            <a:spLocks/>
          </p:cNvSpPr>
          <p:nvPr/>
        </p:nvSpPr>
        <p:spPr>
          <a:xfrm>
            <a:off x="302398" y="327603"/>
            <a:ext cx="7623477" cy="261929"/>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INCREASED TENSILE STRENGTH WITH OXY 229 CB</a:t>
            </a:r>
          </a:p>
        </p:txBody>
      </p:sp>
      <p:sp>
        <p:nvSpPr>
          <p:cNvPr id="211" name="TextBox 210">
            <a:extLst>
              <a:ext uri="{FF2B5EF4-FFF2-40B4-BE49-F238E27FC236}">
                <a16:creationId xmlns:a16="http://schemas.microsoft.com/office/drawing/2014/main" id="{681B1489-587C-5133-7647-68A32BA41567}"/>
              </a:ext>
            </a:extLst>
          </p:cNvPr>
          <p:cNvSpPr txBox="1"/>
          <p:nvPr/>
        </p:nvSpPr>
        <p:spPr>
          <a:xfrm>
            <a:off x="218427" y="6351777"/>
            <a:ext cx="6142075" cy="5072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0F0F0">
                    <a:alpha val="100000"/>
                  </a:srgbClr>
                </a:solidFill>
                <a:effectLst/>
                <a:uLnTx/>
                <a:uFillTx/>
                <a:latin typeface="DM Sans"/>
                <a:ea typeface="+mn-ea"/>
                <a:cs typeface="+mn-cs"/>
              </a:rPr>
              <a:t>Bars show means ± IQR.</a:t>
            </a:r>
          </a:p>
          <a:p>
            <a:pPr marL="0" marR="0" lvl="0" indent="0" algn="l" defTabSz="914400" rtl="0" eaLnBrk="1" fontAlgn="auto" latinLnBrk="0" hangingPunct="1">
              <a:lnSpc>
                <a:spcPts val="1000"/>
              </a:lnSpc>
              <a:spcBef>
                <a:spcPts val="0"/>
              </a:spcBef>
              <a:spcAft>
                <a:spcPts val="0"/>
              </a:spcAft>
              <a:buClrTx/>
              <a:buSzTx/>
              <a:buFontTx/>
              <a:buNone/>
              <a:tabLst/>
              <a:defRPr/>
            </a:pPr>
            <a:r>
              <a:rPr kumimoji="0" lang="en-US" sz="1000" b="0" i="0" u="none" strike="noStrike" kern="1200" cap="none" spc="0" normalizeH="0" baseline="0" noProof="0">
                <a:ln>
                  <a:noFill/>
                </a:ln>
                <a:solidFill>
                  <a:srgbClr val="F0F0F0">
                    <a:alpha val="100000"/>
                  </a:srgbClr>
                </a:solidFill>
                <a:effectLst/>
                <a:uLnTx/>
                <a:uFillTx/>
                <a:latin typeface="DM Sans"/>
                <a:ea typeface="+mn-ea"/>
                <a:cs typeface="DM Sans"/>
              </a:rPr>
              <a:t>Letters indicate CLD groupings (groups sharing a letter are not significantly different, alpha = 0.05).</a:t>
            </a:r>
          </a:p>
          <a:p>
            <a:pPr marL="0" marR="0" lvl="0" indent="0" algn="l" defTabSz="914400" rtl="0" eaLnBrk="1" fontAlgn="auto" latinLnBrk="0" hangingPunct="1">
              <a:lnSpc>
                <a:spcPts val="1000"/>
              </a:lnSpc>
              <a:spcBef>
                <a:spcPts val="0"/>
              </a:spcBef>
              <a:spcAft>
                <a:spcPts val="0"/>
              </a:spcAft>
              <a:buClrTx/>
              <a:buSzTx/>
              <a:buFontTx/>
              <a:buNone/>
              <a:tabLst/>
              <a:defRPr/>
            </a:pPr>
            <a:r>
              <a:rPr kumimoji="0" lang="en-US" sz="1000" b="0" i="0" u="none" strike="noStrike" kern="1200" cap="none" spc="0" normalizeH="0" baseline="0" noProof="0">
                <a:ln>
                  <a:noFill/>
                </a:ln>
                <a:solidFill>
                  <a:srgbClr val="F0F0F0">
                    <a:alpha val="100000"/>
                  </a:srgbClr>
                </a:solidFill>
                <a:effectLst/>
                <a:uLnTx/>
                <a:uFillTx/>
                <a:latin typeface="DM Sans"/>
                <a:ea typeface="+mn-ea"/>
                <a:cs typeface="DM Sans"/>
              </a:rPr>
              <a:t>Selected pairwise comparisons are shown with brackets: * p &lt; 0.05, ** p &lt; 0.01, *** p &lt; 0.001.</a:t>
            </a:r>
          </a:p>
        </p:txBody>
      </p:sp>
      <p:grpSp>
        <p:nvGrpSpPr>
          <p:cNvPr id="19" name="Group 18">
            <a:extLst>
              <a:ext uri="{FF2B5EF4-FFF2-40B4-BE49-F238E27FC236}">
                <a16:creationId xmlns:a16="http://schemas.microsoft.com/office/drawing/2014/main" id="{CD85C6BE-54BB-7527-D19E-DA79EA97A0F2}"/>
              </a:ext>
            </a:extLst>
          </p:cNvPr>
          <p:cNvGrpSpPr/>
          <p:nvPr/>
        </p:nvGrpSpPr>
        <p:grpSpPr>
          <a:xfrm>
            <a:off x="909638" y="1040895"/>
            <a:ext cx="10063162" cy="4282686"/>
            <a:chOff x="909638" y="1040895"/>
            <a:chExt cx="10063162" cy="4282686"/>
          </a:xfrm>
        </p:grpSpPr>
        <p:grpSp>
          <p:nvGrpSpPr>
            <p:cNvPr id="18" name="Group 17">
              <a:extLst>
                <a:ext uri="{FF2B5EF4-FFF2-40B4-BE49-F238E27FC236}">
                  <a16:creationId xmlns:a16="http://schemas.microsoft.com/office/drawing/2014/main" id="{50CBFDC7-B715-8609-4BB1-F02E43A28455}"/>
                </a:ext>
              </a:extLst>
            </p:cNvPr>
            <p:cNvGrpSpPr/>
            <p:nvPr/>
          </p:nvGrpSpPr>
          <p:grpSpPr>
            <a:xfrm>
              <a:off x="909638" y="1040895"/>
              <a:ext cx="10063162" cy="4282686"/>
              <a:chOff x="909638" y="1040895"/>
              <a:chExt cx="10063162" cy="4282686"/>
            </a:xfrm>
          </p:grpSpPr>
          <p:pic>
            <p:nvPicPr>
              <p:cNvPr id="3" name="Graphic 2">
                <a:extLst>
                  <a:ext uri="{FF2B5EF4-FFF2-40B4-BE49-F238E27FC236}">
                    <a16:creationId xmlns:a16="http://schemas.microsoft.com/office/drawing/2014/main" id="{294EAFAE-7E66-F754-E2EA-5564F7B23890}"/>
                  </a:ext>
                </a:extLst>
              </p:cNvPr>
              <p:cNvPicPr>
                <a:picLocks noChangeAspect="1"/>
              </p:cNvPicPr>
              <p:nvPr/>
            </p:nvPicPr>
            <p:blipFill>
              <a:blip r:embed="rId3">
                <a:extLst>
                  <a:ext uri="{96DAC541-7B7A-43D3-8B79-37D633B846F1}">
                    <asvg:svgBlip xmlns:asvg="http://schemas.microsoft.com/office/drawing/2016/SVG/main" r:embed="rId4"/>
                  </a:ext>
                </a:extLst>
              </a:blip>
              <a:srcRect t="5475" b="10858"/>
              <a:stretch>
                <a:fillRect/>
              </a:stretch>
            </p:blipFill>
            <p:spPr>
              <a:xfrm>
                <a:off x="909638" y="1040895"/>
                <a:ext cx="10063162" cy="4205859"/>
              </a:xfrm>
              <a:prstGeom prst="rect">
                <a:avLst/>
              </a:prstGeom>
            </p:spPr>
          </p:pic>
          <p:sp>
            <p:nvSpPr>
              <p:cNvPr id="5" name="tx89">
                <a:extLst>
                  <a:ext uri="{FF2B5EF4-FFF2-40B4-BE49-F238E27FC236}">
                    <a16:creationId xmlns:a16="http://schemas.microsoft.com/office/drawing/2014/main" id="{A8ED3DA6-4BB5-AC8A-DD15-34B51F8518EC}"/>
                  </a:ext>
                </a:extLst>
              </p:cNvPr>
              <p:cNvSpPr/>
              <p:nvPr/>
            </p:nvSpPr>
            <p:spPr>
              <a:xfrm>
                <a:off x="3910653" y="4794067"/>
                <a:ext cx="815160" cy="288767"/>
              </a:xfrm>
              <a:prstGeom prst="rect">
                <a:avLst/>
              </a:prstGeom>
              <a:solidFill>
                <a:srgbClr val="CCBCB8"/>
              </a:solidFill>
            </p:spPr>
            <p:txBody>
              <a:bodyPr wrap="none" lIns="0" tIns="0" rIns="0" bIns="0" anchor="ctr" anchorCtr="1"/>
              <a:lstStyle/>
              <a:p>
                <a:pPr marL="0" marR="0" lvl="0" indent="0" algn="ctr" defTabSz="914400" rtl="0" eaLnBrk="1" fontAlgn="auto" latinLnBrk="0" hangingPunct="1">
                  <a:lnSpc>
                    <a:spcPts val="96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DM Sans"/>
                  <a:ea typeface="+mn-ea"/>
                  <a:cs typeface="DM Sans"/>
                </a:endParaRPr>
              </a:p>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DM Sans"/>
                  </a:rPr>
                  <a:t>1% </a:t>
                </a:r>
              </a:p>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DM Sans"/>
                  </a:rPr>
                  <a:t>b</a:t>
                </a:r>
                <a:r>
                  <a:rPr kumimoji="0" sz="900" b="0" i="0" u="none" strike="noStrike" kern="1200" cap="none" spc="0" normalizeH="0" baseline="0" noProof="0" err="1">
                    <a:ln>
                      <a:noFill/>
                    </a:ln>
                    <a:solidFill>
                      <a:prstClr val="black"/>
                    </a:solidFill>
                    <a:effectLst/>
                    <a:uLnTx/>
                    <a:uFillTx/>
                    <a:latin typeface="DM Sans"/>
                    <a:ea typeface="+mn-ea"/>
                    <a:cs typeface="DM Sans"/>
                  </a:rPr>
                  <a:t>enchmark</a:t>
                </a:r>
                <a:r>
                  <a:rPr kumimoji="0" lang="en-US" sz="900" b="0" i="0" u="none" strike="noStrike" kern="1200" cap="none" spc="0" normalizeH="0" baseline="0" noProof="0">
                    <a:ln>
                      <a:noFill/>
                    </a:ln>
                    <a:solidFill>
                      <a:prstClr val="black"/>
                    </a:solidFill>
                    <a:effectLst/>
                    <a:uLnTx/>
                    <a:uFillTx/>
                    <a:latin typeface="DM Sans"/>
                    <a:ea typeface="+mn-ea"/>
                    <a:cs typeface="DM Sans"/>
                  </a:rPr>
                  <a:t> 1</a:t>
                </a:r>
              </a:p>
              <a:p>
                <a:pPr marL="0" marR="0" lvl="0" indent="0" algn="ctr" defTabSz="914400" rtl="0" eaLnBrk="1" fontAlgn="auto" latinLnBrk="0" hangingPunct="1">
                  <a:lnSpc>
                    <a:spcPts val="960"/>
                  </a:lnSpc>
                  <a:spcBef>
                    <a:spcPts val="0"/>
                  </a:spcBef>
                  <a:spcAft>
                    <a:spcPts val="0"/>
                  </a:spcAft>
                  <a:buClrTx/>
                  <a:buSzTx/>
                  <a:buFontTx/>
                  <a:buNone/>
                  <a:tabLst/>
                  <a:defRPr/>
                </a:pPr>
                <a:endParaRPr kumimoji="0" sz="800" b="0" i="0" u="none" strike="noStrike" kern="1200" cap="none" spc="0" normalizeH="0" baseline="0" noProof="0">
                  <a:ln>
                    <a:noFill/>
                  </a:ln>
                  <a:solidFill>
                    <a:prstClr val="black"/>
                  </a:solidFill>
                  <a:effectLst/>
                  <a:uLnTx/>
                  <a:uFillTx/>
                  <a:latin typeface="DM Sans"/>
                  <a:ea typeface="+mn-ea"/>
                  <a:cs typeface="DM Sans"/>
                </a:endParaRPr>
              </a:p>
            </p:txBody>
          </p:sp>
          <p:sp>
            <p:nvSpPr>
              <p:cNvPr id="8" name="tx89">
                <a:extLst>
                  <a:ext uri="{FF2B5EF4-FFF2-40B4-BE49-F238E27FC236}">
                    <a16:creationId xmlns:a16="http://schemas.microsoft.com/office/drawing/2014/main" id="{499E79EF-8DE4-16DF-4798-2C7320781DA3}"/>
                  </a:ext>
                </a:extLst>
              </p:cNvPr>
              <p:cNvSpPr/>
              <p:nvPr/>
            </p:nvSpPr>
            <p:spPr>
              <a:xfrm>
                <a:off x="3150072" y="4794067"/>
                <a:ext cx="760581" cy="288767"/>
              </a:xfrm>
              <a:prstGeom prst="rect">
                <a:avLst/>
              </a:prstGeom>
              <a:solidFill>
                <a:srgbClr val="CCBCB8"/>
              </a:solidFill>
            </p:spPr>
            <p:txBody>
              <a:bodyPr wrap="none" lIns="0" tIns="0" rIns="0" bIns="0" anchor="ctr" anchorCtr="1"/>
              <a:lstStyle/>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DM Sans"/>
                  </a:rPr>
                  <a:t>1% </a:t>
                </a:r>
              </a:p>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DM Sans"/>
                  </a:rPr>
                  <a:t>OXY 229 CB</a:t>
                </a:r>
                <a:endParaRPr kumimoji="0" sz="900" b="0" i="0" u="none" strike="noStrike" kern="1200" cap="none" spc="0" normalizeH="0" baseline="0" noProof="0">
                  <a:ln>
                    <a:noFill/>
                  </a:ln>
                  <a:solidFill>
                    <a:prstClr val="black"/>
                  </a:solidFill>
                  <a:effectLst/>
                  <a:uLnTx/>
                  <a:uFillTx/>
                  <a:latin typeface="DM Sans"/>
                  <a:ea typeface="+mn-ea"/>
                  <a:cs typeface="DM Sans"/>
                </a:endParaRPr>
              </a:p>
            </p:txBody>
          </p:sp>
          <p:sp>
            <p:nvSpPr>
              <p:cNvPr id="9" name="tx89">
                <a:extLst>
                  <a:ext uri="{FF2B5EF4-FFF2-40B4-BE49-F238E27FC236}">
                    <a16:creationId xmlns:a16="http://schemas.microsoft.com/office/drawing/2014/main" id="{5FFB25D2-BDF5-B467-5A4B-0318A475FD4B}"/>
                  </a:ext>
                </a:extLst>
              </p:cNvPr>
              <p:cNvSpPr/>
              <p:nvPr/>
            </p:nvSpPr>
            <p:spPr>
              <a:xfrm>
                <a:off x="4671234" y="4794067"/>
                <a:ext cx="815160" cy="516046"/>
              </a:xfrm>
              <a:prstGeom prst="rect">
                <a:avLst/>
              </a:prstGeom>
              <a:solidFill>
                <a:srgbClr val="CCBCB8"/>
              </a:solidFill>
            </p:spPr>
            <p:txBody>
              <a:bodyPr wrap="none" lIns="0" tIns="0" rIns="0" bIns="0" anchor="ctr" anchorCtr="1"/>
              <a:lstStyle/>
              <a:p>
                <a:pPr marL="0" marR="0" lvl="0" indent="0" algn="ctr" defTabSz="914400" rtl="0" eaLnBrk="1" fontAlgn="auto" latinLnBrk="0" hangingPunct="1">
                  <a:lnSpc>
                    <a:spcPts val="96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DM Sans"/>
                  <a:ea typeface="+mn-ea"/>
                  <a:cs typeface="DM Sans"/>
                </a:endParaRPr>
              </a:p>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DM Sans"/>
                  </a:rPr>
                  <a:t>b</a:t>
                </a:r>
                <a:r>
                  <a:rPr kumimoji="0" sz="900" b="0" i="0" u="none" strike="noStrike" kern="1200" cap="none" spc="0" normalizeH="0" baseline="0" noProof="0" err="1">
                    <a:ln>
                      <a:noFill/>
                    </a:ln>
                    <a:solidFill>
                      <a:prstClr val="black"/>
                    </a:solidFill>
                    <a:effectLst/>
                    <a:uLnTx/>
                    <a:uFillTx/>
                    <a:latin typeface="DM Sans"/>
                    <a:ea typeface="+mn-ea"/>
                    <a:cs typeface="DM Sans"/>
                  </a:rPr>
                  <a:t>enchmark</a:t>
                </a:r>
                <a:r>
                  <a:rPr kumimoji="0" lang="en-US" sz="900" b="0" i="0" u="none" strike="noStrike" kern="1200" cap="none" spc="0" normalizeH="0" baseline="0" noProof="0">
                    <a:ln>
                      <a:noFill/>
                    </a:ln>
                    <a:solidFill>
                      <a:prstClr val="black"/>
                    </a:solidFill>
                    <a:effectLst/>
                    <a:uLnTx/>
                    <a:uFillTx/>
                    <a:latin typeface="DM Sans"/>
                    <a:ea typeface="+mn-ea"/>
                    <a:cs typeface="DM Sans"/>
                  </a:rPr>
                  <a:t> 5</a:t>
                </a:r>
              </a:p>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DM Sans"/>
                  </a:rPr>
                  <a:t>(as is)</a:t>
                </a:r>
              </a:p>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DM Sans"/>
                  </a:rPr>
                  <a:t>(c</a:t>
                </a:r>
                <a:r>
                  <a:rPr kumimoji="0" lang="en-US" sz="900" b="0" i="0" u="none" strike="noStrike" kern="1200" cap="none" spc="0" normalizeH="0" baseline="0" noProof="0" err="1">
                    <a:ln>
                      <a:noFill/>
                    </a:ln>
                    <a:solidFill>
                      <a:prstClr val="black"/>
                    </a:solidFill>
                    <a:effectLst/>
                    <a:uLnTx/>
                    <a:uFillTx/>
                    <a:latin typeface="DM Sans"/>
                    <a:ea typeface="+mn-ea"/>
                    <a:cs typeface="DM Sans"/>
                  </a:rPr>
                  <a:t>ommercial</a:t>
                </a:r>
                <a:endParaRPr kumimoji="0" lang="en-US" sz="900" b="0" i="0" u="none" strike="noStrike" kern="1200" cap="none" spc="0" normalizeH="0" baseline="0" noProof="0">
                  <a:ln>
                    <a:noFill/>
                  </a:ln>
                  <a:solidFill>
                    <a:prstClr val="black"/>
                  </a:solidFill>
                  <a:effectLst/>
                  <a:uLnTx/>
                  <a:uFillTx/>
                  <a:latin typeface="DM Sans"/>
                  <a:ea typeface="+mn-ea"/>
                  <a:cs typeface="DM Sans"/>
                </a:endParaRPr>
              </a:p>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DM Sans"/>
                  </a:rPr>
                  <a:t> leave on mask)</a:t>
                </a:r>
              </a:p>
              <a:p>
                <a:pPr marL="0" marR="0" lvl="0" indent="0" algn="ctr" defTabSz="914400" rtl="0" eaLnBrk="1" fontAlgn="auto" latinLnBrk="0" hangingPunct="1">
                  <a:lnSpc>
                    <a:spcPts val="960"/>
                  </a:lnSpc>
                  <a:spcBef>
                    <a:spcPts val="0"/>
                  </a:spcBef>
                  <a:spcAft>
                    <a:spcPts val="0"/>
                  </a:spcAft>
                  <a:buClrTx/>
                  <a:buSzTx/>
                  <a:buFontTx/>
                  <a:buNone/>
                  <a:tabLst/>
                  <a:defRPr/>
                </a:pPr>
                <a:endParaRPr kumimoji="0" sz="800" b="0" i="0" u="none" strike="noStrike" kern="1200" cap="none" spc="0" normalizeH="0" baseline="0" noProof="0">
                  <a:ln>
                    <a:noFill/>
                  </a:ln>
                  <a:solidFill>
                    <a:prstClr val="black"/>
                  </a:solidFill>
                  <a:effectLst/>
                  <a:uLnTx/>
                  <a:uFillTx/>
                  <a:latin typeface="DM Sans"/>
                  <a:ea typeface="+mn-ea"/>
                  <a:cs typeface="DM Sans"/>
                </a:endParaRPr>
              </a:p>
            </p:txBody>
          </p:sp>
          <p:sp>
            <p:nvSpPr>
              <p:cNvPr id="10" name="tx89">
                <a:extLst>
                  <a:ext uri="{FF2B5EF4-FFF2-40B4-BE49-F238E27FC236}">
                    <a16:creationId xmlns:a16="http://schemas.microsoft.com/office/drawing/2014/main" id="{0F304495-FE1A-DF1A-7804-13ACC2EDCA1C}"/>
                  </a:ext>
                </a:extLst>
              </p:cNvPr>
              <p:cNvSpPr/>
              <p:nvPr/>
            </p:nvSpPr>
            <p:spPr>
              <a:xfrm>
                <a:off x="8135681" y="4802227"/>
                <a:ext cx="760581" cy="288767"/>
              </a:xfrm>
              <a:prstGeom prst="rect">
                <a:avLst/>
              </a:prstGeom>
              <a:solidFill>
                <a:srgbClr val="CCBCB8"/>
              </a:solidFill>
            </p:spPr>
            <p:txBody>
              <a:bodyPr wrap="none" lIns="0" tIns="0" rIns="0" bIns="0" anchor="ctr" anchorCtr="1"/>
              <a:lstStyle/>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DM Sans"/>
                  </a:rPr>
                  <a:t>1% </a:t>
                </a:r>
              </a:p>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DM Sans"/>
                  </a:rPr>
                  <a:t>OXY 229 CB</a:t>
                </a:r>
                <a:endParaRPr kumimoji="0" sz="900" b="0" i="0" u="none" strike="noStrike" kern="1200" cap="none" spc="0" normalizeH="0" baseline="0" noProof="0">
                  <a:ln>
                    <a:noFill/>
                  </a:ln>
                  <a:solidFill>
                    <a:prstClr val="black"/>
                  </a:solidFill>
                  <a:effectLst/>
                  <a:uLnTx/>
                  <a:uFillTx/>
                  <a:latin typeface="DM Sans"/>
                  <a:ea typeface="+mn-ea"/>
                  <a:cs typeface="DM Sans"/>
                </a:endParaRPr>
              </a:p>
            </p:txBody>
          </p:sp>
          <p:sp>
            <p:nvSpPr>
              <p:cNvPr id="13" name="tx89">
                <a:extLst>
                  <a:ext uri="{FF2B5EF4-FFF2-40B4-BE49-F238E27FC236}">
                    <a16:creationId xmlns:a16="http://schemas.microsoft.com/office/drawing/2014/main" id="{74605703-93E8-ABAF-AC43-42391D846783}"/>
                  </a:ext>
                </a:extLst>
              </p:cNvPr>
              <p:cNvSpPr/>
              <p:nvPr/>
            </p:nvSpPr>
            <p:spPr>
              <a:xfrm>
                <a:off x="8896261" y="4793295"/>
                <a:ext cx="844575" cy="288767"/>
              </a:xfrm>
              <a:prstGeom prst="rect">
                <a:avLst/>
              </a:prstGeom>
              <a:solidFill>
                <a:srgbClr val="CCBCB8"/>
              </a:solidFill>
            </p:spPr>
            <p:txBody>
              <a:bodyPr wrap="none" lIns="0" tIns="0" rIns="0" bIns="0" anchor="ctr" anchorCtr="1"/>
              <a:lstStyle/>
              <a:p>
                <a:pPr marL="0" marR="0" lvl="0" indent="0" algn="ctr" defTabSz="914400" rtl="0" eaLnBrk="1" fontAlgn="auto" latinLnBrk="0" hangingPunct="1">
                  <a:lnSpc>
                    <a:spcPts val="96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DM Sans"/>
                  <a:ea typeface="+mn-ea"/>
                  <a:cs typeface="DM Sans"/>
                </a:endParaRPr>
              </a:p>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DM Sans"/>
                  </a:rPr>
                  <a:t>1% </a:t>
                </a:r>
              </a:p>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DM Sans"/>
                  </a:rPr>
                  <a:t>b</a:t>
                </a:r>
                <a:r>
                  <a:rPr kumimoji="0" sz="900" b="0" i="0" u="none" strike="noStrike" kern="1200" cap="none" spc="0" normalizeH="0" baseline="0" noProof="0" err="1">
                    <a:ln>
                      <a:noFill/>
                    </a:ln>
                    <a:solidFill>
                      <a:prstClr val="black"/>
                    </a:solidFill>
                    <a:effectLst/>
                    <a:uLnTx/>
                    <a:uFillTx/>
                    <a:latin typeface="DM Sans"/>
                    <a:ea typeface="+mn-ea"/>
                    <a:cs typeface="DM Sans"/>
                  </a:rPr>
                  <a:t>enchmark</a:t>
                </a:r>
                <a:r>
                  <a:rPr kumimoji="0" lang="en-US" sz="900" b="0" i="0" u="none" strike="noStrike" kern="1200" cap="none" spc="0" normalizeH="0" baseline="0" noProof="0">
                    <a:ln>
                      <a:noFill/>
                    </a:ln>
                    <a:solidFill>
                      <a:prstClr val="black"/>
                    </a:solidFill>
                    <a:effectLst/>
                    <a:uLnTx/>
                    <a:uFillTx/>
                    <a:latin typeface="DM Sans"/>
                    <a:ea typeface="+mn-ea"/>
                    <a:cs typeface="DM Sans"/>
                  </a:rPr>
                  <a:t> 1</a:t>
                </a:r>
              </a:p>
              <a:p>
                <a:pPr marL="0" marR="0" lvl="0" indent="0" algn="ctr" defTabSz="914400" rtl="0" eaLnBrk="1" fontAlgn="auto" latinLnBrk="0" hangingPunct="1">
                  <a:lnSpc>
                    <a:spcPts val="960"/>
                  </a:lnSpc>
                  <a:spcBef>
                    <a:spcPts val="0"/>
                  </a:spcBef>
                  <a:spcAft>
                    <a:spcPts val="0"/>
                  </a:spcAft>
                  <a:buClrTx/>
                  <a:buSzTx/>
                  <a:buFontTx/>
                  <a:buNone/>
                  <a:tabLst/>
                  <a:defRPr/>
                </a:pPr>
                <a:endParaRPr kumimoji="0" sz="800" b="0" i="0" u="none" strike="noStrike" kern="1200" cap="none" spc="0" normalizeH="0" baseline="0" noProof="0">
                  <a:ln>
                    <a:noFill/>
                  </a:ln>
                  <a:solidFill>
                    <a:prstClr val="black"/>
                  </a:solidFill>
                  <a:effectLst/>
                  <a:uLnTx/>
                  <a:uFillTx/>
                  <a:latin typeface="DM Sans"/>
                  <a:ea typeface="+mn-ea"/>
                  <a:cs typeface="DM Sans"/>
                </a:endParaRPr>
              </a:p>
            </p:txBody>
          </p:sp>
          <p:sp>
            <p:nvSpPr>
              <p:cNvPr id="14" name="tx89">
                <a:extLst>
                  <a:ext uri="{FF2B5EF4-FFF2-40B4-BE49-F238E27FC236}">
                    <a16:creationId xmlns:a16="http://schemas.microsoft.com/office/drawing/2014/main" id="{85ED2A39-48C0-ABAF-4028-163B4F68FA22}"/>
                  </a:ext>
                </a:extLst>
              </p:cNvPr>
              <p:cNvSpPr/>
              <p:nvPr/>
            </p:nvSpPr>
            <p:spPr>
              <a:xfrm>
                <a:off x="9740836" y="4807535"/>
                <a:ext cx="815160" cy="516046"/>
              </a:xfrm>
              <a:prstGeom prst="rect">
                <a:avLst/>
              </a:prstGeom>
              <a:solidFill>
                <a:srgbClr val="CCBCB8"/>
              </a:solidFill>
            </p:spPr>
            <p:txBody>
              <a:bodyPr wrap="none" lIns="0" tIns="0" rIns="0" bIns="0" anchor="ctr" anchorCtr="1"/>
              <a:lstStyle/>
              <a:p>
                <a:pPr marL="0" marR="0" lvl="0" indent="0" algn="ctr" defTabSz="914400" rtl="0" eaLnBrk="1" fontAlgn="auto" latinLnBrk="0" hangingPunct="1">
                  <a:lnSpc>
                    <a:spcPts val="96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DM Sans"/>
                  <a:ea typeface="+mn-ea"/>
                  <a:cs typeface="DM Sans"/>
                </a:endParaRPr>
              </a:p>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DM Sans"/>
                  </a:rPr>
                  <a:t>b</a:t>
                </a:r>
                <a:r>
                  <a:rPr kumimoji="0" sz="900" b="0" i="0" u="none" strike="noStrike" kern="1200" cap="none" spc="0" normalizeH="0" baseline="0" noProof="0" err="1">
                    <a:ln>
                      <a:noFill/>
                    </a:ln>
                    <a:solidFill>
                      <a:prstClr val="black"/>
                    </a:solidFill>
                    <a:effectLst/>
                    <a:uLnTx/>
                    <a:uFillTx/>
                    <a:latin typeface="DM Sans"/>
                    <a:ea typeface="+mn-ea"/>
                    <a:cs typeface="DM Sans"/>
                  </a:rPr>
                  <a:t>enchmark</a:t>
                </a:r>
                <a:r>
                  <a:rPr kumimoji="0" lang="en-US" sz="900" b="0" i="0" u="none" strike="noStrike" kern="1200" cap="none" spc="0" normalizeH="0" baseline="0" noProof="0">
                    <a:ln>
                      <a:noFill/>
                    </a:ln>
                    <a:solidFill>
                      <a:prstClr val="black"/>
                    </a:solidFill>
                    <a:effectLst/>
                    <a:uLnTx/>
                    <a:uFillTx/>
                    <a:latin typeface="DM Sans"/>
                    <a:ea typeface="+mn-ea"/>
                    <a:cs typeface="DM Sans"/>
                  </a:rPr>
                  <a:t> 5</a:t>
                </a:r>
              </a:p>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DM Sans"/>
                  </a:rPr>
                  <a:t>(as is)</a:t>
                </a:r>
              </a:p>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DM Sans"/>
                  </a:rPr>
                  <a:t>(c</a:t>
                </a:r>
                <a:r>
                  <a:rPr kumimoji="0" lang="en-US" sz="900" b="0" i="0" u="none" strike="noStrike" kern="1200" cap="none" spc="0" normalizeH="0" baseline="0" noProof="0" err="1">
                    <a:ln>
                      <a:noFill/>
                    </a:ln>
                    <a:solidFill>
                      <a:prstClr val="black"/>
                    </a:solidFill>
                    <a:effectLst/>
                    <a:uLnTx/>
                    <a:uFillTx/>
                    <a:latin typeface="DM Sans"/>
                    <a:ea typeface="+mn-ea"/>
                    <a:cs typeface="DM Sans"/>
                  </a:rPr>
                  <a:t>ommercial</a:t>
                </a:r>
                <a:endParaRPr kumimoji="0" lang="en-US" sz="900" b="0" i="0" u="none" strike="noStrike" kern="1200" cap="none" spc="0" normalizeH="0" baseline="0" noProof="0">
                  <a:ln>
                    <a:noFill/>
                  </a:ln>
                  <a:solidFill>
                    <a:prstClr val="black"/>
                  </a:solidFill>
                  <a:effectLst/>
                  <a:uLnTx/>
                  <a:uFillTx/>
                  <a:latin typeface="DM Sans"/>
                  <a:ea typeface="+mn-ea"/>
                  <a:cs typeface="DM Sans"/>
                </a:endParaRPr>
              </a:p>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DM Sans"/>
                  </a:rPr>
                  <a:t> leave on mask)</a:t>
                </a:r>
              </a:p>
              <a:p>
                <a:pPr marL="0" marR="0" lvl="0" indent="0" algn="ctr" defTabSz="914400" rtl="0" eaLnBrk="1" fontAlgn="auto" latinLnBrk="0" hangingPunct="1">
                  <a:lnSpc>
                    <a:spcPts val="960"/>
                  </a:lnSpc>
                  <a:spcBef>
                    <a:spcPts val="0"/>
                  </a:spcBef>
                  <a:spcAft>
                    <a:spcPts val="0"/>
                  </a:spcAft>
                  <a:buClrTx/>
                  <a:buSzTx/>
                  <a:buFontTx/>
                  <a:buNone/>
                  <a:tabLst/>
                  <a:defRPr/>
                </a:pPr>
                <a:endParaRPr kumimoji="0" sz="800" b="0" i="0" u="none" strike="noStrike" kern="1200" cap="none" spc="0" normalizeH="0" baseline="0" noProof="0">
                  <a:ln>
                    <a:noFill/>
                  </a:ln>
                  <a:solidFill>
                    <a:prstClr val="black"/>
                  </a:solidFill>
                  <a:effectLst/>
                  <a:uLnTx/>
                  <a:uFillTx/>
                  <a:latin typeface="DM Sans"/>
                  <a:ea typeface="+mn-ea"/>
                  <a:cs typeface="DM Sans"/>
                </a:endParaRPr>
              </a:p>
            </p:txBody>
          </p:sp>
          <p:sp>
            <p:nvSpPr>
              <p:cNvPr id="2" name="tx89">
                <a:extLst>
                  <a:ext uri="{FF2B5EF4-FFF2-40B4-BE49-F238E27FC236}">
                    <a16:creationId xmlns:a16="http://schemas.microsoft.com/office/drawing/2014/main" id="{CEC4128D-56E0-3ADB-778A-DA46E8DD7B1C}"/>
                  </a:ext>
                </a:extLst>
              </p:cNvPr>
              <p:cNvSpPr/>
              <p:nvPr/>
            </p:nvSpPr>
            <p:spPr>
              <a:xfrm>
                <a:off x="2334912" y="4802227"/>
                <a:ext cx="760581" cy="288767"/>
              </a:xfrm>
              <a:prstGeom prst="rect">
                <a:avLst/>
              </a:prstGeom>
              <a:solidFill>
                <a:srgbClr val="CCBCB8"/>
              </a:solidFill>
            </p:spPr>
            <p:txBody>
              <a:bodyPr wrap="none" lIns="0" tIns="0" rIns="0" bIns="0" anchor="ctr" anchorCtr="1"/>
              <a:lstStyle/>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DM Sans"/>
                  </a:rPr>
                  <a:t>p</a:t>
                </a:r>
                <a:r>
                  <a:rPr kumimoji="0" lang="en-US" sz="900" b="0" i="0" u="none" strike="noStrike" kern="1200" cap="none" spc="0" normalizeH="0" baseline="0" noProof="0" err="1">
                    <a:ln>
                      <a:noFill/>
                    </a:ln>
                    <a:solidFill>
                      <a:prstClr val="black"/>
                    </a:solidFill>
                    <a:effectLst/>
                    <a:uLnTx/>
                    <a:uFillTx/>
                    <a:latin typeface="DM Sans"/>
                    <a:ea typeface="+mn-ea"/>
                    <a:cs typeface="DM Sans"/>
                  </a:rPr>
                  <a:t>lacebo</a:t>
                </a:r>
                <a:endParaRPr kumimoji="0" lang="en-US" sz="900" b="0" i="0" u="none" strike="noStrike" kern="1200" cap="none" spc="0" normalizeH="0" baseline="0" noProof="0">
                  <a:ln>
                    <a:noFill/>
                  </a:ln>
                  <a:solidFill>
                    <a:prstClr val="black"/>
                  </a:solidFill>
                  <a:effectLst/>
                  <a:uLnTx/>
                  <a:uFillTx/>
                  <a:latin typeface="DM Sans"/>
                  <a:ea typeface="+mn-ea"/>
                  <a:cs typeface="DM Sans"/>
                </a:endParaRPr>
              </a:p>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DM Sans"/>
                  </a:rPr>
                  <a:t>(water)</a:t>
                </a:r>
                <a:endParaRPr kumimoji="0" sz="900" b="0" i="0" u="none" strike="noStrike" kern="1200" cap="none" spc="0" normalizeH="0" baseline="0" noProof="0">
                  <a:ln>
                    <a:noFill/>
                  </a:ln>
                  <a:solidFill>
                    <a:prstClr val="black"/>
                  </a:solidFill>
                  <a:effectLst/>
                  <a:uLnTx/>
                  <a:uFillTx/>
                  <a:latin typeface="DM Sans"/>
                  <a:ea typeface="+mn-ea"/>
                  <a:cs typeface="DM Sans"/>
                </a:endParaRPr>
              </a:p>
            </p:txBody>
          </p:sp>
          <p:sp>
            <p:nvSpPr>
              <p:cNvPr id="6" name="tx89">
                <a:extLst>
                  <a:ext uri="{FF2B5EF4-FFF2-40B4-BE49-F238E27FC236}">
                    <a16:creationId xmlns:a16="http://schemas.microsoft.com/office/drawing/2014/main" id="{6F30DC4F-52EE-9C89-B282-530EB690F261}"/>
                  </a:ext>
                </a:extLst>
              </p:cNvPr>
              <p:cNvSpPr/>
              <p:nvPr/>
            </p:nvSpPr>
            <p:spPr>
              <a:xfrm>
                <a:off x="7374500" y="4811159"/>
                <a:ext cx="760581" cy="288767"/>
              </a:xfrm>
              <a:prstGeom prst="rect">
                <a:avLst/>
              </a:prstGeom>
              <a:solidFill>
                <a:srgbClr val="CCBCB8"/>
              </a:solidFill>
            </p:spPr>
            <p:txBody>
              <a:bodyPr wrap="none" lIns="0" tIns="0" rIns="0" bIns="0" anchor="ctr" anchorCtr="1"/>
              <a:lstStyle/>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DM Sans"/>
                  </a:rPr>
                  <a:t>p</a:t>
                </a:r>
                <a:r>
                  <a:rPr kumimoji="0" lang="en-US" sz="900" b="0" i="0" u="none" strike="noStrike" kern="1200" cap="none" spc="0" normalizeH="0" baseline="0" noProof="0" err="1">
                    <a:ln>
                      <a:noFill/>
                    </a:ln>
                    <a:solidFill>
                      <a:prstClr val="black"/>
                    </a:solidFill>
                    <a:effectLst/>
                    <a:uLnTx/>
                    <a:uFillTx/>
                    <a:latin typeface="DM Sans"/>
                    <a:ea typeface="+mn-ea"/>
                    <a:cs typeface="DM Sans"/>
                  </a:rPr>
                  <a:t>lacebo</a:t>
                </a:r>
                <a:endParaRPr kumimoji="0" lang="en-US" sz="900" b="0" i="0" u="none" strike="noStrike" kern="1200" cap="none" spc="0" normalizeH="0" baseline="0" noProof="0">
                  <a:ln>
                    <a:noFill/>
                  </a:ln>
                  <a:solidFill>
                    <a:prstClr val="black"/>
                  </a:solidFill>
                  <a:effectLst/>
                  <a:uLnTx/>
                  <a:uFillTx/>
                  <a:latin typeface="DM Sans"/>
                  <a:ea typeface="+mn-ea"/>
                  <a:cs typeface="DM Sans"/>
                </a:endParaRPr>
              </a:p>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DM Sans"/>
                  </a:rPr>
                  <a:t>(water)</a:t>
                </a:r>
                <a:endParaRPr kumimoji="0" sz="900" b="0" i="0" u="none" strike="noStrike" kern="1200" cap="none" spc="0" normalizeH="0" baseline="0" noProof="0">
                  <a:ln>
                    <a:noFill/>
                  </a:ln>
                  <a:solidFill>
                    <a:prstClr val="black"/>
                  </a:solidFill>
                  <a:effectLst/>
                  <a:uLnTx/>
                  <a:uFillTx/>
                  <a:latin typeface="DM Sans"/>
                  <a:ea typeface="+mn-ea"/>
                  <a:cs typeface="DM Sans"/>
                </a:endParaRPr>
              </a:p>
            </p:txBody>
          </p:sp>
          <p:sp>
            <p:nvSpPr>
              <p:cNvPr id="7" name="tx89">
                <a:extLst>
                  <a:ext uri="{FF2B5EF4-FFF2-40B4-BE49-F238E27FC236}">
                    <a16:creationId xmlns:a16="http://schemas.microsoft.com/office/drawing/2014/main" id="{2002F292-C95E-03FC-872F-488F592592E9}"/>
                  </a:ext>
                </a:extLst>
              </p:cNvPr>
              <p:cNvSpPr/>
              <p:nvPr/>
            </p:nvSpPr>
            <p:spPr>
              <a:xfrm>
                <a:off x="1568969" y="4811159"/>
                <a:ext cx="760581" cy="288767"/>
              </a:xfrm>
              <a:prstGeom prst="rect">
                <a:avLst/>
              </a:prstGeom>
              <a:solidFill>
                <a:srgbClr val="CCBCB8"/>
              </a:solidFill>
            </p:spPr>
            <p:txBody>
              <a:bodyPr wrap="none" lIns="0" tIns="0" rIns="0" bIns="0" anchor="ctr" anchorCtr="1"/>
              <a:lstStyle/>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DM Sans"/>
                  </a:rPr>
                  <a:t>bleached hair</a:t>
                </a:r>
                <a:endParaRPr kumimoji="0" sz="900" b="0" i="0" u="none" strike="noStrike" kern="1200" cap="none" spc="0" normalizeH="0" baseline="0" noProof="0">
                  <a:ln>
                    <a:noFill/>
                  </a:ln>
                  <a:solidFill>
                    <a:prstClr val="black"/>
                  </a:solidFill>
                  <a:effectLst/>
                  <a:uLnTx/>
                  <a:uFillTx/>
                  <a:latin typeface="DM Sans"/>
                  <a:ea typeface="+mn-ea"/>
                  <a:cs typeface="DM Sans"/>
                </a:endParaRPr>
              </a:p>
            </p:txBody>
          </p:sp>
          <p:sp>
            <p:nvSpPr>
              <p:cNvPr id="17" name="tx89">
                <a:extLst>
                  <a:ext uri="{FF2B5EF4-FFF2-40B4-BE49-F238E27FC236}">
                    <a16:creationId xmlns:a16="http://schemas.microsoft.com/office/drawing/2014/main" id="{AAAAC162-2FB8-3CAE-42A6-0D89E7E01B05}"/>
                  </a:ext>
                </a:extLst>
              </p:cNvPr>
              <p:cNvSpPr/>
              <p:nvPr/>
            </p:nvSpPr>
            <p:spPr>
              <a:xfrm>
                <a:off x="6559340" y="4811159"/>
                <a:ext cx="760581" cy="288767"/>
              </a:xfrm>
              <a:prstGeom prst="rect">
                <a:avLst/>
              </a:prstGeom>
              <a:solidFill>
                <a:srgbClr val="CCBCB8"/>
              </a:solidFill>
            </p:spPr>
            <p:txBody>
              <a:bodyPr wrap="none" lIns="0" tIns="0" rIns="0" bIns="0" anchor="ctr" anchorCtr="1"/>
              <a:lstStyle/>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DM Sans"/>
                  </a:rPr>
                  <a:t>bleached hair</a:t>
                </a:r>
                <a:endParaRPr kumimoji="0" sz="900" b="0" i="0" u="none" strike="noStrike" kern="1200" cap="none" spc="0" normalizeH="0" baseline="0" noProof="0">
                  <a:ln>
                    <a:noFill/>
                  </a:ln>
                  <a:solidFill>
                    <a:prstClr val="black"/>
                  </a:solidFill>
                  <a:effectLst/>
                  <a:uLnTx/>
                  <a:uFillTx/>
                  <a:latin typeface="DM Sans"/>
                  <a:ea typeface="+mn-ea"/>
                  <a:cs typeface="DM Sans"/>
                </a:endParaRPr>
              </a:p>
            </p:txBody>
          </p:sp>
        </p:grpSp>
        <p:sp>
          <p:nvSpPr>
            <p:cNvPr id="15" name="Rectangle 14">
              <a:extLst>
                <a:ext uri="{FF2B5EF4-FFF2-40B4-BE49-F238E27FC236}">
                  <a16:creationId xmlns:a16="http://schemas.microsoft.com/office/drawing/2014/main" id="{4E190A13-99C9-FA52-67CD-2CDB3AC711D6}"/>
                </a:ext>
              </a:extLst>
            </p:cNvPr>
            <p:cNvSpPr/>
            <p:nvPr/>
          </p:nvSpPr>
          <p:spPr>
            <a:xfrm>
              <a:off x="2259629" y="1947866"/>
              <a:ext cx="1366691" cy="477739"/>
            </a:xfrm>
            <a:prstGeom prst="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white"/>
                  </a:solidFill>
                  <a:effectLst/>
                  <a:uLnTx/>
                  <a:uFillTx/>
                  <a:latin typeface="DM Sans"/>
                  <a:ea typeface="+mn-ea"/>
                  <a:cs typeface="+mn-cs"/>
                </a:rPr>
                <a:t>7% improvement</a:t>
              </a:r>
            </a:p>
          </p:txBody>
        </p:sp>
        <p:sp>
          <p:nvSpPr>
            <p:cNvPr id="16" name="Rectangle 15">
              <a:extLst>
                <a:ext uri="{FF2B5EF4-FFF2-40B4-BE49-F238E27FC236}">
                  <a16:creationId xmlns:a16="http://schemas.microsoft.com/office/drawing/2014/main" id="{44D8D4AE-9DDE-75E5-6F2F-26BA8A18F8FF}"/>
                </a:ext>
              </a:extLst>
            </p:cNvPr>
            <p:cNvSpPr/>
            <p:nvPr/>
          </p:nvSpPr>
          <p:spPr>
            <a:xfrm>
              <a:off x="7104227" y="1975054"/>
              <a:ext cx="1269198" cy="588237"/>
            </a:xfrm>
            <a:prstGeom prst="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prstClr val="white"/>
                  </a:solidFill>
                  <a:effectLst/>
                  <a:uLnTx/>
                  <a:uFillTx/>
                  <a:latin typeface="DM Sans"/>
                  <a:ea typeface="+mn-ea"/>
                  <a:cs typeface="+mn-cs"/>
                </a:rPr>
                <a:t>22% improvement</a:t>
              </a:r>
            </a:p>
          </p:txBody>
        </p:sp>
      </p:grpSp>
      <p:sp>
        <p:nvSpPr>
          <p:cNvPr id="4" name="Text Placeholder 3">
            <a:extLst>
              <a:ext uri="{FF2B5EF4-FFF2-40B4-BE49-F238E27FC236}">
                <a16:creationId xmlns:a16="http://schemas.microsoft.com/office/drawing/2014/main" id="{A42FEF4E-1A38-EFF7-F960-8BB75CB0AF4E}"/>
              </a:ext>
            </a:extLst>
          </p:cNvPr>
          <p:cNvSpPr txBox="1">
            <a:spLocks/>
          </p:cNvSpPr>
          <p:nvPr/>
        </p:nvSpPr>
        <p:spPr>
          <a:xfrm>
            <a:off x="302401" y="833153"/>
            <a:ext cx="8064500" cy="28876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bg1"/>
                </a:solidFill>
                <a:latin typeface="+mj-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0" cap="none" spc="0" normalizeH="0" baseline="0" noProof="0" dirty="0">
                <a:ln>
                  <a:noFill/>
                </a:ln>
                <a:solidFill>
                  <a:sysClr val="window" lastClr="FFFFFF"/>
                </a:solidFill>
                <a:effectLst/>
                <a:uLnTx/>
                <a:uFillTx/>
                <a:latin typeface="DM Sans"/>
                <a:ea typeface="+mn-ea"/>
                <a:cs typeface="+mn-cs"/>
              </a:rPr>
              <a:t>Results:</a:t>
            </a:r>
          </a:p>
        </p:txBody>
      </p:sp>
    </p:spTree>
    <p:extLst>
      <p:ext uri="{BB962C8B-B14F-4D97-AF65-F5344CB8AC3E}">
        <p14:creationId xmlns:p14="http://schemas.microsoft.com/office/powerpoint/2010/main" val="20172606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1FFEED4E-E779-118F-81E9-76C4E61DB2B2}"/>
            </a:ext>
          </a:extLst>
        </p:cNvPr>
        <p:cNvGrpSpPr/>
        <p:nvPr/>
      </p:nvGrpSpPr>
      <p:grpSpPr>
        <a:xfrm>
          <a:off x="0" y="0"/>
          <a:ext cx="0" cy="0"/>
          <a:chOff x="0" y="0"/>
          <a:chExt cx="0" cy="0"/>
        </a:xfrm>
      </p:grpSpPr>
      <p:sp>
        <p:nvSpPr>
          <p:cNvPr id="2" name="Título 2">
            <a:extLst>
              <a:ext uri="{FF2B5EF4-FFF2-40B4-BE49-F238E27FC236}">
                <a16:creationId xmlns:a16="http://schemas.microsoft.com/office/drawing/2014/main" id="{0EDA5E2A-9D0B-9871-8DC2-6E190DBBF82D}"/>
              </a:ext>
            </a:extLst>
          </p:cNvPr>
          <p:cNvSpPr txBox="1">
            <a:spLocks/>
          </p:cNvSpPr>
          <p:nvPr/>
        </p:nvSpPr>
        <p:spPr>
          <a:xfrm>
            <a:off x="538549" y="1508704"/>
            <a:ext cx="11114902" cy="151511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US" sz="7200" b="0" i="0" u="none" strike="noStrike" kern="1200" cap="none" spc="0" normalizeH="0" baseline="0" noProof="0">
                <a:ln>
                  <a:noFill/>
                </a:ln>
                <a:solidFill>
                  <a:prstClr val="white"/>
                </a:solidFill>
                <a:effectLst/>
                <a:uLnTx/>
                <a:uFillTx/>
                <a:latin typeface="DM Sans"/>
                <a:ea typeface="+mj-ea"/>
                <a:cs typeface="+mj-cs"/>
              </a:rPr>
              <a:t> To earn trust, structural repair must deliver benefits that consumers can clearly perceive</a:t>
            </a:r>
          </a:p>
        </p:txBody>
      </p:sp>
      <p:sp>
        <p:nvSpPr>
          <p:cNvPr id="3" name="Título 2">
            <a:extLst>
              <a:ext uri="{FF2B5EF4-FFF2-40B4-BE49-F238E27FC236}">
                <a16:creationId xmlns:a16="http://schemas.microsoft.com/office/drawing/2014/main" id="{A46BA7AF-9DF8-76F7-2658-45BA6AB940B4}"/>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BOND AID</a:t>
            </a:r>
          </a:p>
        </p:txBody>
      </p:sp>
    </p:spTree>
    <p:extLst>
      <p:ext uri="{BB962C8B-B14F-4D97-AF65-F5344CB8AC3E}">
        <p14:creationId xmlns:p14="http://schemas.microsoft.com/office/powerpoint/2010/main" val="14474402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3020E7-9EFD-D012-D550-75FCA44F35C4}"/>
            </a:ext>
          </a:extLst>
        </p:cNvPr>
        <p:cNvGrpSpPr/>
        <p:nvPr/>
      </p:nvGrpSpPr>
      <p:grpSpPr>
        <a:xfrm>
          <a:off x="0" y="0"/>
          <a:ext cx="0" cy="0"/>
          <a:chOff x="0" y="0"/>
          <a:chExt cx="0" cy="0"/>
        </a:xfrm>
      </p:grpSpPr>
      <p:sp>
        <p:nvSpPr>
          <p:cNvPr id="18" name="Título 2">
            <a:extLst>
              <a:ext uri="{FF2B5EF4-FFF2-40B4-BE49-F238E27FC236}">
                <a16:creationId xmlns:a16="http://schemas.microsoft.com/office/drawing/2014/main" id="{18E511F8-68FA-93C8-6CE7-721B43608C8E}"/>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COMBING FORCE - 1</a:t>
            </a:r>
          </a:p>
        </p:txBody>
      </p:sp>
      <p:sp>
        <p:nvSpPr>
          <p:cNvPr id="26" name="Título 2">
            <a:extLst>
              <a:ext uri="{FF2B5EF4-FFF2-40B4-BE49-F238E27FC236}">
                <a16:creationId xmlns:a16="http://schemas.microsoft.com/office/drawing/2014/main" id="{B4EAD236-ECCD-6A22-6B4B-021AD9A68D6A}"/>
              </a:ext>
            </a:extLst>
          </p:cNvPr>
          <p:cNvSpPr txBox="1">
            <a:spLocks/>
          </p:cNvSpPr>
          <p:nvPr/>
        </p:nvSpPr>
        <p:spPr>
          <a:xfrm rot="16200000">
            <a:off x="9838850" y="2361095"/>
            <a:ext cx="4344276" cy="14325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r" defTabSz="914400" rtl="0" eaLnBrk="1" fontAlgn="auto" latinLnBrk="0" hangingPunct="1">
              <a:lnSpc>
                <a:spcPct val="85000"/>
              </a:lnSpc>
              <a:spcBef>
                <a:spcPct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DM Sans 14pt Medium" pitchFamily="2" charset="77"/>
                <a:ea typeface="+mj-ea"/>
                <a:cs typeface="+mj-cs"/>
              </a:rPr>
              <a:t>*External test institute</a:t>
            </a:r>
          </a:p>
        </p:txBody>
      </p:sp>
      <p:sp>
        <p:nvSpPr>
          <p:cNvPr id="3" name="Picture Placeholder 2">
            <a:extLst>
              <a:ext uri="{FF2B5EF4-FFF2-40B4-BE49-F238E27FC236}">
                <a16:creationId xmlns:a16="http://schemas.microsoft.com/office/drawing/2014/main" id="{6D77EA45-6486-EAA4-ED32-225CF4012306}"/>
              </a:ext>
            </a:extLst>
          </p:cNvPr>
          <p:cNvSpPr>
            <a:spLocks noGrp="1"/>
          </p:cNvSpPr>
          <p:nvPr>
            <p:ph type="pic" sz="quarter" idx="21"/>
          </p:nvPr>
        </p:nvSpPr>
        <p:spPr/>
        <p:txBody>
          <a:bodyPr/>
          <a:lstStyle/>
          <a:p>
            <a:endParaRPr lang="en-US"/>
          </a:p>
        </p:txBody>
      </p:sp>
      <p:pic>
        <p:nvPicPr>
          <p:cNvPr id="5" name="Video 4">
            <a:hlinkClick r:id="" action="ppaction://media"/>
            <a:extLst>
              <a:ext uri="{FF2B5EF4-FFF2-40B4-BE49-F238E27FC236}">
                <a16:creationId xmlns:a16="http://schemas.microsoft.com/office/drawing/2014/main" id="{87DCF17A-F673-E287-B8E6-EABE2AB46512}"/>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843359" y="-3100"/>
            <a:ext cx="12192000" cy="6858000"/>
          </a:xfrm>
          <a:prstGeom prst="rect">
            <a:avLst/>
          </a:prstGeom>
        </p:spPr>
      </p:pic>
      <p:pic>
        <p:nvPicPr>
          <p:cNvPr id="6" name="Picture 5">
            <a:extLst>
              <a:ext uri="{FF2B5EF4-FFF2-40B4-BE49-F238E27FC236}">
                <a16:creationId xmlns:a16="http://schemas.microsoft.com/office/drawing/2014/main" id="{B316136A-4061-048D-B2C4-BE5AE84A416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685200" y="6362400"/>
            <a:ext cx="2514907" cy="486000"/>
          </a:xfrm>
          <a:prstGeom prst="rect">
            <a:avLst/>
          </a:prstGeom>
        </p:spPr>
      </p:pic>
      <p:pic>
        <p:nvPicPr>
          <p:cNvPr id="7" name="Picture 6">
            <a:extLst>
              <a:ext uri="{FF2B5EF4-FFF2-40B4-BE49-F238E27FC236}">
                <a16:creationId xmlns:a16="http://schemas.microsoft.com/office/drawing/2014/main" id="{757EEEB0-4BB4-ACE9-057C-8C3F7D43123F}"/>
              </a:ext>
            </a:extLst>
          </p:cNvPr>
          <p:cNvPicPr>
            <a:picLocks noChangeAspect="1"/>
          </p:cNvPicPr>
          <p:nvPr/>
        </p:nvPicPr>
        <p:blipFill>
          <a:blip r:embed="rId7"/>
          <a:stretch>
            <a:fillRect/>
          </a:stretch>
        </p:blipFill>
        <p:spPr>
          <a:xfrm>
            <a:off x="5835252" y="1547"/>
            <a:ext cx="1910566" cy="6859553"/>
          </a:xfrm>
          <a:prstGeom prst="rect">
            <a:avLst/>
          </a:prstGeom>
        </p:spPr>
      </p:pic>
      <p:sp>
        <p:nvSpPr>
          <p:cNvPr id="2" name="TextBox 1">
            <a:extLst>
              <a:ext uri="{FF2B5EF4-FFF2-40B4-BE49-F238E27FC236}">
                <a16:creationId xmlns:a16="http://schemas.microsoft.com/office/drawing/2014/main" id="{20A020E6-3EC3-6D1D-889F-2061E0FDAE45}"/>
              </a:ext>
            </a:extLst>
          </p:cNvPr>
          <p:cNvSpPr txBox="1"/>
          <p:nvPr/>
        </p:nvSpPr>
        <p:spPr>
          <a:xfrm>
            <a:off x="302399" y="625996"/>
            <a:ext cx="6644500" cy="62170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a:ln>
                  <a:noFill/>
                </a:ln>
                <a:solidFill>
                  <a:prstClr val="white"/>
                </a:solidFill>
                <a:effectLst/>
                <a:uLnTx/>
                <a:uFillTx/>
                <a:latin typeface="DM Sans"/>
                <a:ea typeface="+mn-ea"/>
                <a:cs typeface="+mn-cs"/>
              </a:rPr>
              <a:t>Assessment of 1% OXY 229 CB in shampoo and leave-in tonic vs benchmark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a:ln>
                <a:noFill/>
              </a:ln>
              <a:solidFill>
                <a:prstClr val="white"/>
              </a:solidFill>
              <a:effectLst/>
              <a:uLnTx/>
              <a:uFillTx/>
              <a:latin typeface="DM Sans"/>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prstClr val="white"/>
                </a:solidFill>
                <a:effectLst/>
                <a:uLnTx/>
                <a:uFillTx/>
                <a:latin typeface="DM Sans"/>
                <a:ea typeface="+mn-ea"/>
                <a:cs typeface="+mn-cs"/>
              </a:rPr>
              <a:t>Protocol:</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European strong bleached hair, 3 tresses per test sample, has been bleached once again and soaked for 50min in deionized water and drying overnight.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2x washing with test shampoo (0.12g/g hair) for 30 sec. and rinsing for 30 sec. with 39°C tap water.</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Application of test tonic (0.12g/g hair) and drying in climate chamber at 40°C / 60% humidity for 4 hours.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Repeat the process of shampooing and tonic application 4 times (4 cycles).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Dry slightly with paper towels and start combing force measurement with wet hair.</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Drying in climate chamber at 20°C / 60% humidity overnight and do combing force measurement with dry hair.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a:ln>
                <a:noFill/>
              </a:ln>
              <a:solidFill>
                <a:prstClr val="white"/>
              </a:solidFill>
              <a:effectLst/>
              <a:uLnTx/>
              <a:uFillTx/>
              <a:latin typeface="DM Sans"/>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prstClr val="white"/>
                </a:solidFill>
                <a:effectLst/>
                <a:uLnTx/>
                <a:uFillTx/>
                <a:latin typeface="DM Sans"/>
                <a:ea typeface="+mn-ea"/>
                <a:cs typeface="+mn-cs"/>
              </a:rPr>
              <a:t>Combing force measurement with Instron at 20°C / 60% humidity</a:t>
            </a:r>
            <a:endParaRPr kumimoji="0" lang="en-CH" sz="1800" b="0" i="0" u="none" strike="noStrike" kern="1200" cap="none" spc="0" normalizeH="0" baseline="0" noProof="0">
              <a:ln>
                <a:noFill/>
              </a:ln>
              <a:solidFill>
                <a:prstClr val="white"/>
              </a:solidFill>
              <a:effectLst/>
              <a:uLnTx/>
              <a:uFillTx/>
              <a:latin typeface="DM Sans"/>
              <a:ea typeface="+mn-ea"/>
              <a:cs typeface="+mn-cs"/>
            </a:endParaRPr>
          </a:p>
        </p:txBody>
      </p:sp>
    </p:spTree>
    <p:extLst>
      <p:ext uri="{BB962C8B-B14F-4D97-AF65-F5344CB8AC3E}">
        <p14:creationId xmlns:p14="http://schemas.microsoft.com/office/powerpoint/2010/main" val="641177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83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990DF5DA-0805-8446-B366-795E063F9A52}"/>
            </a:ext>
          </a:extLst>
        </p:cNvPr>
        <p:cNvGrpSpPr/>
        <p:nvPr/>
      </p:nvGrpSpPr>
      <p:grpSpPr>
        <a:xfrm>
          <a:off x="0" y="0"/>
          <a:ext cx="0" cy="0"/>
          <a:chOff x="0" y="0"/>
          <a:chExt cx="0" cy="0"/>
        </a:xfrm>
      </p:grpSpPr>
      <p:sp>
        <p:nvSpPr>
          <p:cNvPr id="2" name="Text Placeholder 3">
            <a:extLst>
              <a:ext uri="{FF2B5EF4-FFF2-40B4-BE49-F238E27FC236}">
                <a16:creationId xmlns:a16="http://schemas.microsoft.com/office/drawing/2014/main" id="{980B5A76-A8F4-1F2F-E4F9-7296D9C7E6A3}"/>
              </a:ext>
            </a:extLst>
          </p:cNvPr>
          <p:cNvSpPr txBox="1">
            <a:spLocks/>
          </p:cNvSpPr>
          <p:nvPr/>
        </p:nvSpPr>
        <p:spPr>
          <a:xfrm>
            <a:off x="302400" y="623772"/>
            <a:ext cx="8064500" cy="30300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bg1"/>
                </a:solidFill>
                <a:latin typeface="+mj-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0" cap="none" spc="0" normalizeH="0" baseline="0" noProof="0">
                <a:ln>
                  <a:noFill/>
                </a:ln>
                <a:solidFill>
                  <a:sysClr val="window" lastClr="FFFFFF"/>
                </a:solidFill>
                <a:effectLst/>
                <a:uLnTx/>
                <a:uFillTx/>
                <a:latin typeface="DM Sans"/>
                <a:ea typeface="+mn-ea"/>
                <a:cs typeface="+mn-cs"/>
              </a:rPr>
              <a:t>Test formulations</a:t>
            </a:r>
          </a:p>
        </p:txBody>
      </p:sp>
      <p:sp>
        <p:nvSpPr>
          <p:cNvPr id="3" name="Título 2">
            <a:extLst>
              <a:ext uri="{FF2B5EF4-FFF2-40B4-BE49-F238E27FC236}">
                <a16:creationId xmlns:a16="http://schemas.microsoft.com/office/drawing/2014/main" id="{94C2146A-0491-F96E-1058-43B4B6E69862}"/>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14pt Medium" pitchFamily="2" charset="77"/>
                <a:ea typeface="+mj-ea"/>
                <a:cs typeface="+mj-cs"/>
              </a:rPr>
              <a:t>COMBING FORCE - 1</a:t>
            </a:r>
          </a:p>
        </p:txBody>
      </p:sp>
      <p:sp>
        <p:nvSpPr>
          <p:cNvPr id="4" name="TextBox 3">
            <a:extLst>
              <a:ext uri="{FF2B5EF4-FFF2-40B4-BE49-F238E27FC236}">
                <a16:creationId xmlns:a16="http://schemas.microsoft.com/office/drawing/2014/main" id="{E5E85192-8F2F-524F-37BF-3CB4F76AC855}"/>
              </a:ext>
            </a:extLst>
          </p:cNvPr>
          <p:cNvSpPr txBox="1"/>
          <p:nvPr/>
        </p:nvSpPr>
        <p:spPr>
          <a:xfrm>
            <a:off x="302397" y="4120725"/>
            <a:ext cx="3822007" cy="38021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Test leave-on tonic</a:t>
            </a:r>
          </a:p>
        </p:txBody>
      </p:sp>
      <p:sp>
        <p:nvSpPr>
          <p:cNvPr id="5" name="TextBox 4">
            <a:extLst>
              <a:ext uri="{FF2B5EF4-FFF2-40B4-BE49-F238E27FC236}">
                <a16:creationId xmlns:a16="http://schemas.microsoft.com/office/drawing/2014/main" id="{DAAE1361-D2E0-CF61-2AAD-20ED53966204}"/>
              </a:ext>
            </a:extLst>
          </p:cNvPr>
          <p:cNvSpPr txBox="1"/>
          <p:nvPr/>
        </p:nvSpPr>
        <p:spPr>
          <a:xfrm>
            <a:off x="302399" y="971908"/>
            <a:ext cx="4078190" cy="38021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Test shampoo</a:t>
            </a:r>
          </a:p>
        </p:txBody>
      </p:sp>
      <p:graphicFrame>
        <p:nvGraphicFramePr>
          <p:cNvPr id="6" name="Table 5">
            <a:extLst>
              <a:ext uri="{FF2B5EF4-FFF2-40B4-BE49-F238E27FC236}">
                <a16:creationId xmlns:a16="http://schemas.microsoft.com/office/drawing/2014/main" id="{8D579C34-B994-683D-EC61-D8CE85D926A3}"/>
              </a:ext>
            </a:extLst>
          </p:cNvPr>
          <p:cNvGraphicFramePr>
            <a:graphicFrameLocks noGrp="1"/>
          </p:cNvGraphicFramePr>
          <p:nvPr/>
        </p:nvGraphicFramePr>
        <p:xfrm>
          <a:off x="302398" y="1352125"/>
          <a:ext cx="11483201" cy="2763520"/>
        </p:xfrm>
        <a:graphic>
          <a:graphicData uri="http://schemas.openxmlformats.org/drawingml/2006/table">
            <a:tbl>
              <a:tblPr/>
              <a:tblGrid>
                <a:gridCol w="3007505">
                  <a:extLst>
                    <a:ext uri="{9D8B030D-6E8A-4147-A177-3AD203B41FA5}">
                      <a16:colId xmlns:a16="http://schemas.microsoft.com/office/drawing/2014/main" val="462780729"/>
                    </a:ext>
                  </a:extLst>
                </a:gridCol>
                <a:gridCol w="5681697">
                  <a:extLst>
                    <a:ext uri="{9D8B030D-6E8A-4147-A177-3AD203B41FA5}">
                      <a16:colId xmlns:a16="http://schemas.microsoft.com/office/drawing/2014/main" val="4014892327"/>
                    </a:ext>
                  </a:extLst>
                </a:gridCol>
                <a:gridCol w="1460500">
                  <a:extLst>
                    <a:ext uri="{9D8B030D-6E8A-4147-A177-3AD203B41FA5}">
                      <a16:colId xmlns:a16="http://schemas.microsoft.com/office/drawing/2014/main" val="1282986752"/>
                    </a:ext>
                  </a:extLst>
                </a:gridCol>
                <a:gridCol w="1333499">
                  <a:extLst>
                    <a:ext uri="{9D8B030D-6E8A-4147-A177-3AD203B41FA5}">
                      <a16:colId xmlns:a16="http://schemas.microsoft.com/office/drawing/2014/main" val="3695727004"/>
                    </a:ext>
                  </a:extLst>
                </a:gridCol>
              </a:tblGrid>
              <a:tr h="254000">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1" u="none" strike="noStrike">
                          <a:solidFill>
                            <a:schemeClr val="bg1"/>
                          </a:solidFill>
                          <a:effectLst/>
                        </a:rPr>
                        <a:t>trade name</a:t>
                      </a:r>
                      <a:endParaRPr lang="en-US" sz="1400" b="1" i="0" u="none" strike="noStrike">
                        <a:solidFill>
                          <a:schemeClr val="bg1"/>
                        </a:solidFill>
                        <a:effectLst/>
                        <a:latin typeface="Calibri" panose="020F0502020204030204" pitchFamily="34" charset="0"/>
                      </a:endParaRPr>
                    </a:p>
                  </a:txBody>
                  <a:tcPr marL="6350" marR="6350" marT="6350" marB="0" anchor="ctr">
                    <a:lnL>
                      <a:noFill/>
                    </a:lnL>
                    <a:lnR>
                      <a:noFill/>
                    </a:lnR>
                    <a:lnT w="12700" cmpd="sng">
                      <a:solidFill>
                        <a:srgbClr val="B2BF00"/>
                      </a:solid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1" u="none" strike="noStrike">
                          <a:solidFill>
                            <a:schemeClr val="bg1"/>
                          </a:solidFill>
                          <a:effectLst/>
                        </a:rPr>
                        <a:t>INCI</a:t>
                      </a:r>
                      <a:endParaRPr lang="en-US" sz="1400" b="1" i="0" u="none" strike="noStrike">
                        <a:solidFill>
                          <a:schemeClr val="bg1"/>
                        </a:solidFill>
                        <a:effectLst/>
                        <a:latin typeface="Calibri" panose="020F0502020204030204" pitchFamily="34" charset="0"/>
                      </a:endParaRPr>
                    </a:p>
                  </a:txBody>
                  <a:tcPr marL="6350" marR="6350" marT="6350" marB="0" anchor="ctr">
                    <a:lnL>
                      <a:noFill/>
                    </a:lnL>
                    <a:lnR>
                      <a:noFill/>
                    </a:lnR>
                    <a:lnT w="12700" cmpd="sng">
                      <a:solidFill>
                        <a:srgbClr val="B2BF00"/>
                      </a:solid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1" u="none" strike="noStrike">
                          <a:solidFill>
                            <a:schemeClr val="bg1"/>
                          </a:solidFill>
                          <a:effectLst/>
                        </a:rPr>
                        <a:t>weight-%</a:t>
                      </a:r>
                      <a:endParaRPr lang="en-US" sz="1400" b="1" i="0" u="none" strike="noStrike">
                        <a:solidFill>
                          <a:schemeClr val="bg1"/>
                        </a:solidFill>
                        <a:effectLst/>
                        <a:latin typeface="Calibri" panose="020F0502020204030204" pitchFamily="34" charset="0"/>
                      </a:endParaRPr>
                    </a:p>
                  </a:txBody>
                  <a:tcPr marL="6350" marR="6350" marT="6350" marB="0" anchor="ctr">
                    <a:lnL>
                      <a:noFill/>
                    </a:lnL>
                    <a:lnR>
                      <a:noFill/>
                    </a:lnR>
                    <a:lnT w="12700" cmpd="sng">
                      <a:solidFill>
                        <a:srgbClr val="B2BF00"/>
                      </a:solid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1" u="none" strike="noStrike">
                          <a:solidFill>
                            <a:schemeClr val="bg1"/>
                          </a:solidFill>
                          <a:effectLst/>
                        </a:rPr>
                        <a:t>weight-%</a:t>
                      </a:r>
                      <a:endParaRPr lang="en-US" sz="1400" b="1" i="0" u="none" strike="noStrike">
                        <a:solidFill>
                          <a:schemeClr val="bg1"/>
                        </a:solidFill>
                        <a:effectLst/>
                        <a:latin typeface="Calibri" panose="020F0502020204030204" pitchFamily="34" charset="0"/>
                      </a:endParaRPr>
                    </a:p>
                  </a:txBody>
                  <a:tcPr marL="6350" marR="6350" marT="6350" marB="0" anchor="ctr">
                    <a:lnL>
                      <a:noFill/>
                    </a:lnL>
                    <a:lnR>
                      <a:noFill/>
                    </a:lnR>
                    <a:lnT w="12700" cmpd="sng">
                      <a:solidFill>
                        <a:srgbClr val="B2BF00"/>
                      </a:solid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16564824"/>
                  </a:ext>
                </a:extLst>
              </a:tr>
              <a:tr h="254000">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l" fontAlgn="ctr"/>
                      <a:r>
                        <a:rPr lang="en-US" sz="1400" b="0" u="none" strike="noStrike">
                          <a:solidFill>
                            <a:schemeClr val="bg1"/>
                          </a:solidFill>
                          <a:effectLst/>
                        </a:rPr>
                        <a:t>Water Dem                                                   </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l" fontAlgn="ctr"/>
                      <a:r>
                        <a:rPr lang="en-US" sz="1400" b="0" u="none" strike="noStrike">
                          <a:solidFill>
                            <a:schemeClr val="bg1"/>
                          </a:solidFill>
                          <a:effectLst/>
                        </a:rPr>
                        <a:t>Aqua</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0" u="none" strike="noStrike">
                          <a:solidFill>
                            <a:schemeClr val="bg1"/>
                          </a:solidFill>
                          <a:effectLst/>
                        </a:rPr>
                        <a:t>57.65</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0" u="none" strike="noStrike">
                          <a:solidFill>
                            <a:schemeClr val="bg1"/>
                          </a:solidFill>
                          <a:effectLst/>
                        </a:rPr>
                        <a:t>56.65</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168805751"/>
                  </a:ext>
                </a:extLst>
              </a:tr>
              <a:tr h="368300">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l" fontAlgn="ctr"/>
                      <a:r>
                        <a:rPr lang="en-US" sz="1400" b="0" u="none" strike="noStrike">
                          <a:solidFill>
                            <a:schemeClr val="bg1"/>
                          </a:solidFill>
                          <a:effectLst/>
                        </a:rPr>
                        <a:t>UCARE™ Polymer JR-125                                        </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l" fontAlgn="ctr"/>
                      <a:r>
                        <a:rPr lang="en-US" sz="1400" b="0" u="none" strike="noStrike">
                          <a:solidFill>
                            <a:schemeClr val="bg1"/>
                          </a:solidFill>
                          <a:effectLst/>
                        </a:rPr>
                        <a:t>Aqua, Polyquaternium-10, Sodium Acetate, Sodium Chloride, Isopropyl Alcohol</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0" u="none" strike="noStrike">
                          <a:solidFill>
                            <a:schemeClr val="bg1"/>
                          </a:solidFill>
                          <a:effectLst/>
                        </a:rPr>
                        <a:t>0.10</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0" u="none" strike="noStrike">
                          <a:solidFill>
                            <a:schemeClr val="bg1"/>
                          </a:solidFill>
                          <a:effectLst/>
                        </a:rPr>
                        <a:t>0.10</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156560864"/>
                  </a:ext>
                </a:extLst>
              </a:tr>
              <a:tr h="254000">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l" fontAlgn="ctr"/>
                      <a:r>
                        <a:rPr lang="en-US" sz="1400" b="0" u="none" strike="noStrike">
                          <a:solidFill>
                            <a:schemeClr val="bg1"/>
                          </a:solidFill>
                          <a:effectLst/>
                        </a:rPr>
                        <a:t>Texapon® NSO BZ                                             </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l" fontAlgn="ctr"/>
                      <a:r>
                        <a:rPr lang="en-US" sz="1400" b="0" u="none" strike="noStrike">
                          <a:solidFill>
                            <a:schemeClr val="bg1"/>
                          </a:solidFill>
                          <a:effectLst/>
                        </a:rPr>
                        <a:t>Aqua, Sodium </a:t>
                      </a:r>
                      <a:r>
                        <a:rPr lang="en-US" sz="1400" b="0" u="none" strike="noStrike" err="1">
                          <a:solidFill>
                            <a:schemeClr val="bg1"/>
                          </a:solidFill>
                          <a:effectLst/>
                        </a:rPr>
                        <a:t>Laureth</a:t>
                      </a:r>
                      <a:r>
                        <a:rPr lang="en-US" sz="1400" b="0" u="none" strike="noStrike">
                          <a:solidFill>
                            <a:schemeClr val="bg1"/>
                          </a:solidFill>
                          <a:effectLst/>
                        </a:rPr>
                        <a:t> Sulfate</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0" u="none" strike="noStrike">
                          <a:solidFill>
                            <a:schemeClr val="bg1"/>
                          </a:solidFill>
                          <a:effectLst/>
                        </a:rPr>
                        <a:t>35.00</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0" u="none" strike="noStrike">
                          <a:solidFill>
                            <a:schemeClr val="bg1"/>
                          </a:solidFill>
                          <a:effectLst/>
                        </a:rPr>
                        <a:t>35.00</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4007077966"/>
                  </a:ext>
                </a:extLst>
              </a:tr>
              <a:tr h="254000">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l" fontAlgn="ctr"/>
                      <a:r>
                        <a:rPr lang="en-US" sz="1400" b="0" u="none" strike="noStrike">
                          <a:solidFill>
                            <a:schemeClr val="bg1"/>
                          </a:solidFill>
                          <a:effectLst/>
                        </a:rPr>
                        <a:t>TEGO Betain F50                                             </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l" fontAlgn="ctr"/>
                      <a:r>
                        <a:rPr lang="en-US" sz="1400" b="0" u="none" strike="noStrike">
                          <a:solidFill>
                            <a:schemeClr val="bg1"/>
                          </a:solidFill>
                          <a:effectLst/>
                        </a:rPr>
                        <a:t>Aqua, </a:t>
                      </a:r>
                      <a:r>
                        <a:rPr lang="en-US" sz="1400" b="0" u="none" strike="noStrike" err="1">
                          <a:solidFill>
                            <a:schemeClr val="bg1"/>
                          </a:solidFill>
                          <a:effectLst/>
                        </a:rPr>
                        <a:t>Cocamidopropyl</a:t>
                      </a:r>
                      <a:r>
                        <a:rPr lang="en-US" sz="1400" b="0" u="none" strike="noStrike">
                          <a:solidFill>
                            <a:schemeClr val="bg1"/>
                          </a:solidFill>
                          <a:effectLst/>
                        </a:rPr>
                        <a:t> Betaine</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0" u="none" strike="noStrike">
                          <a:solidFill>
                            <a:schemeClr val="bg1"/>
                          </a:solidFill>
                          <a:effectLst/>
                        </a:rPr>
                        <a:t>5.00</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0" u="none" strike="noStrike">
                          <a:solidFill>
                            <a:schemeClr val="bg1"/>
                          </a:solidFill>
                          <a:effectLst/>
                        </a:rPr>
                        <a:t>5.00</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105879335"/>
                  </a:ext>
                </a:extLst>
              </a:tr>
              <a:tr h="254000">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l" fontAlgn="ctr"/>
                      <a:r>
                        <a:rPr lang="en-US" sz="1400" b="0" u="none" strike="noStrike">
                          <a:solidFill>
                            <a:schemeClr val="bg1"/>
                          </a:solidFill>
                          <a:effectLst/>
                        </a:rPr>
                        <a:t>PUROX® S                                                    </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l" fontAlgn="ctr"/>
                      <a:r>
                        <a:rPr lang="en-US" sz="1400" b="0" u="none" strike="noStrike">
                          <a:solidFill>
                            <a:schemeClr val="bg1"/>
                          </a:solidFill>
                          <a:effectLst/>
                        </a:rPr>
                        <a:t>Sodium Benzoate</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0" u="none" strike="noStrike">
                          <a:solidFill>
                            <a:schemeClr val="bg1"/>
                          </a:solidFill>
                          <a:effectLst/>
                        </a:rPr>
                        <a:t>0.50</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0" u="none" strike="noStrike">
                          <a:solidFill>
                            <a:schemeClr val="bg1"/>
                          </a:solidFill>
                          <a:effectLst/>
                        </a:rPr>
                        <a:t>0.50</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979913213"/>
                  </a:ext>
                </a:extLst>
              </a:tr>
              <a:tr h="254000">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l" fontAlgn="ctr"/>
                      <a:r>
                        <a:rPr lang="en-US" sz="1400" b="0" u="none" strike="noStrike">
                          <a:solidFill>
                            <a:schemeClr val="bg1"/>
                          </a:solidFill>
                          <a:effectLst/>
                        </a:rPr>
                        <a:t>L(+) Lactic Acid 90%                                        </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l" fontAlgn="ctr"/>
                      <a:r>
                        <a:rPr lang="en-US" sz="1400" b="0" u="none" strike="noStrike">
                          <a:solidFill>
                            <a:schemeClr val="bg1"/>
                          </a:solidFill>
                          <a:effectLst/>
                        </a:rPr>
                        <a:t>Lactic Acid, Aqua</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0" u="none" strike="noStrike">
                          <a:solidFill>
                            <a:schemeClr val="bg1"/>
                          </a:solidFill>
                          <a:effectLst/>
                        </a:rPr>
                        <a:t>0.25</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0" u="none" strike="noStrike">
                          <a:solidFill>
                            <a:schemeClr val="bg1"/>
                          </a:solidFill>
                          <a:effectLst/>
                        </a:rPr>
                        <a:t>0.25</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858260313"/>
                  </a:ext>
                </a:extLst>
              </a:tr>
              <a:tr h="254000">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l" fontAlgn="ctr"/>
                      <a:r>
                        <a:rPr lang="en-US" sz="1400" b="0" u="none" strike="noStrike">
                          <a:solidFill>
                            <a:schemeClr val="bg1"/>
                          </a:solidFill>
                          <a:effectLst/>
                        </a:rPr>
                        <a:t>Natriumchlorid 99.99 Suprapur                               </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l" fontAlgn="ctr"/>
                      <a:r>
                        <a:rPr lang="en-US" sz="1400" b="0" u="none" strike="noStrike">
                          <a:solidFill>
                            <a:schemeClr val="bg1"/>
                          </a:solidFill>
                          <a:effectLst/>
                        </a:rPr>
                        <a:t>Sodium Chloride</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0" u="none" strike="noStrike">
                          <a:solidFill>
                            <a:schemeClr val="bg1"/>
                          </a:solidFill>
                          <a:effectLst/>
                        </a:rPr>
                        <a:t>1.50</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0" u="none" strike="noStrike">
                          <a:solidFill>
                            <a:schemeClr val="bg1"/>
                          </a:solidFill>
                          <a:effectLst/>
                        </a:rPr>
                        <a:t>1.50</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854306160"/>
                  </a:ext>
                </a:extLst>
              </a:tr>
              <a:tr h="552450">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l" fontAlgn="ctr"/>
                      <a:r>
                        <a:rPr lang="en-US" sz="1400" b="0" u="none" strike="noStrike">
                          <a:solidFill>
                            <a:schemeClr val="bg1"/>
                          </a:solidFill>
                          <a:effectLst/>
                        </a:rPr>
                        <a:t>OXY 229 CB                                                  </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w="12700" cmpd="sng">
                      <a:solidFill>
                        <a:srgbClr val="B2BF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l" fontAlgn="ctr"/>
                      <a:r>
                        <a:rPr lang="en-US" sz="1400" b="0" u="none" strike="noStrike">
                          <a:solidFill>
                            <a:schemeClr val="bg1"/>
                          </a:solidFill>
                          <a:effectLst/>
                        </a:rPr>
                        <a:t>Aqua, Saccharomyces Lysate, Valine, Threonine, Glutamic Acid, Glycine, Glycerin, Disodium Succinate, 1,2-Hexandiol, Caprylyl Glycol</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w="12700" cmpd="sng">
                      <a:solidFill>
                        <a:srgbClr val="B2BF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0" u="none" strike="noStrike">
                          <a:solidFill>
                            <a:schemeClr val="bg1"/>
                          </a:solidFill>
                          <a:effectLst/>
                        </a:rPr>
                        <a:t> </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w="12700" cmpd="sng">
                      <a:solidFill>
                        <a:srgbClr val="B2BF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0" u="none" strike="noStrike">
                          <a:solidFill>
                            <a:schemeClr val="bg1"/>
                          </a:solidFill>
                          <a:effectLst/>
                        </a:rPr>
                        <a:t>1.00</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w="12700" cmpd="sng">
                      <a:solidFill>
                        <a:srgbClr val="B2BF00"/>
                      </a:solidFill>
                    </a:lnB>
                    <a:lnTlToBr w="12700" cmpd="sng">
                      <a:noFill/>
                      <a:prstDash val="solid"/>
                    </a:lnTlToBr>
                    <a:lnBlToTr w="12700" cmpd="sng">
                      <a:noFill/>
                      <a:prstDash val="solid"/>
                    </a:lnBlToTr>
                    <a:noFill/>
                  </a:tcPr>
                </a:tc>
                <a:extLst>
                  <a:ext uri="{0D108BD9-81ED-4DB2-BD59-A6C34878D82A}">
                    <a16:rowId xmlns:a16="http://schemas.microsoft.com/office/drawing/2014/main" val="1481000931"/>
                  </a:ext>
                </a:extLst>
              </a:tr>
            </a:tbl>
          </a:graphicData>
        </a:graphic>
      </p:graphicFrame>
      <p:graphicFrame>
        <p:nvGraphicFramePr>
          <p:cNvPr id="7" name="Table 6">
            <a:extLst>
              <a:ext uri="{FF2B5EF4-FFF2-40B4-BE49-F238E27FC236}">
                <a16:creationId xmlns:a16="http://schemas.microsoft.com/office/drawing/2014/main" id="{8641E2FC-F76D-B9A9-E0BF-7A54BFEE1667}"/>
              </a:ext>
            </a:extLst>
          </p:cNvPr>
          <p:cNvGraphicFramePr>
            <a:graphicFrameLocks noGrp="1"/>
          </p:cNvGraphicFramePr>
          <p:nvPr/>
        </p:nvGraphicFramePr>
        <p:xfrm>
          <a:off x="302396" y="4475542"/>
          <a:ext cx="11483201" cy="1822450"/>
        </p:xfrm>
        <a:graphic>
          <a:graphicData uri="http://schemas.openxmlformats.org/drawingml/2006/table">
            <a:tbl>
              <a:tblPr/>
              <a:tblGrid>
                <a:gridCol w="3007505">
                  <a:extLst>
                    <a:ext uri="{9D8B030D-6E8A-4147-A177-3AD203B41FA5}">
                      <a16:colId xmlns:a16="http://schemas.microsoft.com/office/drawing/2014/main" val="3450142268"/>
                    </a:ext>
                  </a:extLst>
                </a:gridCol>
                <a:gridCol w="5841022">
                  <a:extLst>
                    <a:ext uri="{9D8B030D-6E8A-4147-A177-3AD203B41FA5}">
                      <a16:colId xmlns:a16="http://schemas.microsoft.com/office/drawing/2014/main" val="156500571"/>
                    </a:ext>
                  </a:extLst>
                </a:gridCol>
                <a:gridCol w="1317337">
                  <a:extLst>
                    <a:ext uri="{9D8B030D-6E8A-4147-A177-3AD203B41FA5}">
                      <a16:colId xmlns:a16="http://schemas.microsoft.com/office/drawing/2014/main" val="784900164"/>
                    </a:ext>
                  </a:extLst>
                </a:gridCol>
                <a:gridCol w="1317337">
                  <a:extLst>
                    <a:ext uri="{9D8B030D-6E8A-4147-A177-3AD203B41FA5}">
                      <a16:colId xmlns:a16="http://schemas.microsoft.com/office/drawing/2014/main" val="2008312741"/>
                    </a:ext>
                  </a:extLst>
                </a:gridCol>
              </a:tblGrid>
              <a:tr h="254000">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1" u="none" strike="noStrike">
                          <a:solidFill>
                            <a:schemeClr val="bg1"/>
                          </a:solidFill>
                          <a:effectLst/>
                        </a:rPr>
                        <a:t>Trade name</a:t>
                      </a:r>
                      <a:endParaRPr lang="en-US" sz="1400" b="1" i="0" u="none" strike="noStrike">
                        <a:solidFill>
                          <a:schemeClr val="bg1"/>
                        </a:solidFill>
                        <a:effectLst/>
                        <a:latin typeface="Calibri" panose="020F0502020204030204" pitchFamily="34" charset="0"/>
                      </a:endParaRPr>
                    </a:p>
                  </a:txBody>
                  <a:tcPr marL="6350" marR="6350" marT="6350" marB="0" anchor="ctr">
                    <a:lnL>
                      <a:noFill/>
                    </a:lnL>
                    <a:lnR>
                      <a:noFill/>
                    </a:lnR>
                    <a:lnT w="12700" cmpd="sng">
                      <a:solidFill>
                        <a:srgbClr val="B2BF00"/>
                      </a:solid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1" u="none" strike="noStrike">
                          <a:solidFill>
                            <a:schemeClr val="bg1"/>
                          </a:solidFill>
                          <a:effectLst/>
                        </a:rPr>
                        <a:t>INCI</a:t>
                      </a:r>
                      <a:endParaRPr lang="en-US" sz="1400" b="1" i="0" u="none" strike="noStrike">
                        <a:solidFill>
                          <a:schemeClr val="bg1"/>
                        </a:solidFill>
                        <a:effectLst/>
                        <a:latin typeface="Calibri" panose="020F0502020204030204" pitchFamily="34" charset="0"/>
                      </a:endParaRPr>
                    </a:p>
                  </a:txBody>
                  <a:tcPr marL="6350" marR="6350" marT="6350" marB="0" anchor="ctr">
                    <a:lnL>
                      <a:noFill/>
                    </a:lnL>
                    <a:lnR>
                      <a:noFill/>
                    </a:lnR>
                    <a:lnT w="12700" cmpd="sng">
                      <a:solidFill>
                        <a:srgbClr val="B2BF00"/>
                      </a:solid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1" u="none" strike="noStrike">
                          <a:solidFill>
                            <a:schemeClr val="bg1"/>
                          </a:solidFill>
                          <a:effectLst/>
                        </a:rPr>
                        <a:t>weight %</a:t>
                      </a:r>
                      <a:endParaRPr lang="en-US" sz="1400" b="1" i="0" u="none" strike="noStrike">
                        <a:solidFill>
                          <a:schemeClr val="bg1"/>
                        </a:solidFill>
                        <a:effectLst/>
                        <a:latin typeface="Calibri" panose="020F0502020204030204" pitchFamily="34" charset="0"/>
                      </a:endParaRPr>
                    </a:p>
                  </a:txBody>
                  <a:tcPr marL="6350" marR="6350" marT="6350" marB="0" anchor="ctr">
                    <a:lnL>
                      <a:noFill/>
                    </a:lnL>
                    <a:lnR>
                      <a:noFill/>
                    </a:lnR>
                    <a:lnT w="12700" cmpd="sng">
                      <a:solidFill>
                        <a:srgbClr val="B2BF00"/>
                      </a:solid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1" u="none" strike="noStrike">
                          <a:solidFill>
                            <a:schemeClr val="bg1"/>
                          </a:solidFill>
                          <a:effectLst/>
                        </a:rPr>
                        <a:t>weight %</a:t>
                      </a:r>
                      <a:endParaRPr lang="en-US" sz="1400" b="1" i="0" u="none" strike="noStrike">
                        <a:solidFill>
                          <a:schemeClr val="bg1"/>
                        </a:solidFill>
                        <a:effectLst/>
                        <a:latin typeface="Calibri" panose="020F0502020204030204" pitchFamily="34" charset="0"/>
                      </a:endParaRPr>
                    </a:p>
                  </a:txBody>
                  <a:tcPr marL="6350" marR="6350" marT="6350" marB="0" anchor="ctr">
                    <a:lnL>
                      <a:noFill/>
                    </a:lnL>
                    <a:lnR>
                      <a:noFill/>
                    </a:lnR>
                    <a:lnT w="12700" cmpd="sng">
                      <a:solidFill>
                        <a:srgbClr val="B2BF00"/>
                      </a:solid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896281178"/>
                  </a:ext>
                </a:extLst>
              </a:tr>
              <a:tr h="254000">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l" fontAlgn="ctr"/>
                      <a:r>
                        <a:rPr lang="en-US" sz="1400" b="0" u="none" strike="noStrike">
                          <a:solidFill>
                            <a:schemeClr val="bg1"/>
                          </a:solidFill>
                          <a:effectLst/>
                        </a:rPr>
                        <a:t>Water </a:t>
                      </a:r>
                      <a:r>
                        <a:rPr lang="en-US" sz="1400" b="0" u="none" strike="noStrike" err="1">
                          <a:solidFill>
                            <a:schemeClr val="bg1"/>
                          </a:solidFill>
                          <a:effectLst/>
                        </a:rPr>
                        <a:t>demin</a:t>
                      </a:r>
                      <a:r>
                        <a:rPr lang="en-US" sz="1400" b="0" u="none" strike="noStrike">
                          <a:solidFill>
                            <a:schemeClr val="bg1"/>
                          </a:solidFill>
                          <a:effectLst/>
                        </a:rPr>
                        <a:t>.</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l" fontAlgn="ctr"/>
                      <a:r>
                        <a:rPr lang="en-US" sz="1400" b="0" u="none" strike="noStrike">
                          <a:solidFill>
                            <a:schemeClr val="bg1"/>
                          </a:solidFill>
                          <a:effectLst/>
                        </a:rPr>
                        <a:t>Aqua</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0" u="none" strike="noStrike">
                          <a:solidFill>
                            <a:schemeClr val="bg1"/>
                          </a:solidFill>
                          <a:effectLst/>
                        </a:rPr>
                        <a:t>64.85</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0" u="none" strike="noStrike">
                          <a:solidFill>
                            <a:schemeClr val="bg1"/>
                          </a:solidFill>
                          <a:effectLst/>
                        </a:rPr>
                        <a:t>63.85</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097333040"/>
                  </a:ext>
                </a:extLst>
              </a:tr>
              <a:tr h="254000">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l" fontAlgn="ctr"/>
                      <a:r>
                        <a:rPr lang="en-US" sz="1400" b="0" u="none" strike="noStrike">
                          <a:solidFill>
                            <a:schemeClr val="bg1"/>
                          </a:solidFill>
                          <a:effectLst/>
                        </a:rPr>
                        <a:t>Cosphaderm Pentiol</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l" fontAlgn="ctr"/>
                      <a:r>
                        <a:rPr lang="en-US" sz="1400" b="0" u="none" strike="noStrike">
                          <a:solidFill>
                            <a:schemeClr val="bg1"/>
                          </a:solidFill>
                          <a:effectLst/>
                        </a:rPr>
                        <a:t>Pentylene Glycol</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0" u="none" strike="noStrike">
                          <a:solidFill>
                            <a:schemeClr val="bg1"/>
                          </a:solidFill>
                          <a:effectLst/>
                        </a:rPr>
                        <a:t>5.00</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0" u="none" strike="noStrike">
                          <a:solidFill>
                            <a:schemeClr val="bg1"/>
                          </a:solidFill>
                          <a:effectLst/>
                        </a:rPr>
                        <a:t>5.00</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685300539"/>
                  </a:ext>
                </a:extLst>
              </a:tr>
              <a:tr h="254000">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l" fontAlgn="ctr"/>
                      <a:r>
                        <a:rPr lang="en-US" sz="1400" b="0" u="none" strike="noStrike">
                          <a:solidFill>
                            <a:schemeClr val="bg1"/>
                          </a:solidFill>
                          <a:effectLst/>
                        </a:rPr>
                        <a:t>PQ-37</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l" fontAlgn="ctr"/>
                      <a:r>
                        <a:rPr lang="en-US" sz="1400" b="0" u="none" strike="noStrike">
                          <a:solidFill>
                            <a:schemeClr val="bg1"/>
                          </a:solidFill>
                          <a:effectLst/>
                        </a:rPr>
                        <a:t>Polyquaternium-37</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0" u="none" strike="noStrike">
                          <a:solidFill>
                            <a:schemeClr val="bg1"/>
                          </a:solidFill>
                          <a:effectLst/>
                        </a:rPr>
                        <a:t>0.15</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0" u="none" strike="noStrike">
                          <a:solidFill>
                            <a:schemeClr val="bg1"/>
                          </a:solidFill>
                          <a:effectLst/>
                        </a:rPr>
                        <a:t>0.15</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343011738"/>
                  </a:ext>
                </a:extLst>
              </a:tr>
              <a:tr h="254000">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l" fontAlgn="ctr"/>
                      <a:r>
                        <a:rPr lang="en-US" sz="1400" b="0" u="none" strike="noStrike">
                          <a:solidFill>
                            <a:schemeClr val="bg1"/>
                          </a:solidFill>
                          <a:effectLst/>
                        </a:rPr>
                        <a:t>Ethanol absolut</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l" fontAlgn="ctr"/>
                      <a:r>
                        <a:rPr lang="en-US" sz="1400" b="0" u="none" strike="noStrike">
                          <a:solidFill>
                            <a:schemeClr val="bg1"/>
                          </a:solidFill>
                          <a:effectLst/>
                        </a:rPr>
                        <a:t>Alcohol</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0" u="none" strike="noStrike">
                          <a:solidFill>
                            <a:schemeClr val="bg1"/>
                          </a:solidFill>
                          <a:effectLst/>
                        </a:rPr>
                        <a:t>30.0</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0" u="none" strike="noStrike">
                          <a:solidFill>
                            <a:schemeClr val="bg1"/>
                          </a:solidFill>
                          <a:effectLst/>
                        </a:rPr>
                        <a:t>30.00</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431824947"/>
                  </a:ext>
                </a:extLst>
              </a:tr>
              <a:tr h="552450">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l" fontAlgn="ctr"/>
                      <a:r>
                        <a:rPr lang="en-US" sz="1400" b="0" u="none" strike="noStrike">
                          <a:solidFill>
                            <a:schemeClr val="bg1"/>
                          </a:solidFill>
                          <a:effectLst/>
                        </a:rPr>
                        <a:t>OXY 229 CB</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w="12700" cmpd="sng">
                      <a:solidFill>
                        <a:srgbClr val="B2BF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l" fontAlgn="ctr"/>
                      <a:r>
                        <a:rPr lang="en-US" sz="1400" b="0" u="none" strike="noStrike">
                          <a:solidFill>
                            <a:schemeClr val="bg1"/>
                          </a:solidFill>
                          <a:effectLst/>
                        </a:rPr>
                        <a:t>Aqua, Saccharomyces Lysate, Valine, Threonine, Glutamic Acid, Glycine, Glycerin, Disodium Succinate, 1,2-Hexandiol, Caprylyl Glycol</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w="12700" cmpd="sng">
                      <a:solidFill>
                        <a:srgbClr val="B2BF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0" u="none" strike="noStrike">
                          <a:solidFill>
                            <a:schemeClr val="bg1"/>
                          </a:solidFill>
                          <a:effectLst/>
                        </a:rPr>
                        <a:t> </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w="12700" cmpd="sng">
                      <a:solidFill>
                        <a:srgbClr val="B2BF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0" u="none" strike="noStrike">
                          <a:solidFill>
                            <a:schemeClr val="bg1"/>
                          </a:solidFill>
                          <a:effectLst/>
                        </a:rPr>
                        <a:t>1.00</a:t>
                      </a:r>
                      <a:endParaRPr lang="en-US" sz="1400" b="0" i="0" u="none" strike="noStrike">
                        <a:solidFill>
                          <a:schemeClr val="bg1"/>
                        </a:solidFill>
                        <a:effectLst/>
                        <a:latin typeface="Calibri" panose="020F0502020204030204" pitchFamily="34" charset="0"/>
                      </a:endParaRPr>
                    </a:p>
                  </a:txBody>
                  <a:tcPr marL="6350" marR="6350" marT="6350" marB="0" anchor="ctr">
                    <a:lnL>
                      <a:noFill/>
                    </a:lnL>
                    <a:lnR>
                      <a:noFill/>
                    </a:lnR>
                    <a:lnT>
                      <a:noFill/>
                    </a:lnT>
                    <a:lnB w="12700" cmpd="sng">
                      <a:solidFill>
                        <a:srgbClr val="B2BF00"/>
                      </a:solidFill>
                    </a:lnB>
                    <a:lnTlToBr w="12700" cmpd="sng">
                      <a:noFill/>
                      <a:prstDash val="solid"/>
                    </a:lnTlToBr>
                    <a:lnBlToTr w="12700" cmpd="sng">
                      <a:noFill/>
                      <a:prstDash val="solid"/>
                    </a:lnBlToTr>
                    <a:noFill/>
                  </a:tcPr>
                </a:tc>
                <a:extLst>
                  <a:ext uri="{0D108BD9-81ED-4DB2-BD59-A6C34878D82A}">
                    <a16:rowId xmlns:a16="http://schemas.microsoft.com/office/drawing/2014/main" val="50921290"/>
                  </a:ext>
                </a:extLst>
              </a:tr>
            </a:tbl>
          </a:graphicData>
        </a:graphic>
      </p:graphicFrame>
      <p:cxnSp>
        <p:nvCxnSpPr>
          <p:cNvPr id="8" name="Straight Connector 7">
            <a:extLst>
              <a:ext uri="{FF2B5EF4-FFF2-40B4-BE49-F238E27FC236}">
                <a16:creationId xmlns:a16="http://schemas.microsoft.com/office/drawing/2014/main" id="{B7E8A67D-45DC-C59E-18AE-63633A0FD35F}"/>
              </a:ext>
            </a:extLst>
          </p:cNvPr>
          <p:cNvCxnSpPr/>
          <p:nvPr/>
        </p:nvCxnSpPr>
        <p:spPr>
          <a:xfrm>
            <a:off x="302396" y="4130133"/>
            <a:ext cx="11483201" cy="0"/>
          </a:xfrm>
          <a:prstGeom prst="line">
            <a:avLst/>
          </a:prstGeom>
          <a:noFill/>
          <a:ln w="38100" cap="flat" cmpd="sng" algn="ctr">
            <a:solidFill>
              <a:srgbClr val="4D3C35"/>
            </a:solidFill>
            <a:prstDash val="solid"/>
            <a:miter lim="800000"/>
          </a:ln>
          <a:effectLst/>
        </p:spPr>
      </p:cxnSp>
      <p:cxnSp>
        <p:nvCxnSpPr>
          <p:cNvPr id="9" name="Straight Connector 8">
            <a:extLst>
              <a:ext uri="{FF2B5EF4-FFF2-40B4-BE49-F238E27FC236}">
                <a16:creationId xmlns:a16="http://schemas.microsoft.com/office/drawing/2014/main" id="{508F2E90-F468-F107-0D46-6CE3D5D6CB3A}"/>
              </a:ext>
            </a:extLst>
          </p:cNvPr>
          <p:cNvCxnSpPr/>
          <p:nvPr/>
        </p:nvCxnSpPr>
        <p:spPr>
          <a:xfrm>
            <a:off x="302396" y="4475542"/>
            <a:ext cx="11483201" cy="0"/>
          </a:xfrm>
          <a:prstGeom prst="line">
            <a:avLst/>
          </a:prstGeom>
          <a:noFill/>
          <a:ln w="38100" cap="flat" cmpd="sng" algn="ctr">
            <a:solidFill>
              <a:srgbClr val="4D3C35"/>
            </a:solidFill>
            <a:prstDash val="solid"/>
            <a:miter lim="800000"/>
          </a:ln>
          <a:effectLst/>
        </p:spPr>
      </p:cxnSp>
      <p:cxnSp>
        <p:nvCxnSpPr>
          <p:cNvPr id="10" name="Straight Connector 9">
            <a:extLst>
              <a:ext uri="{FF2B5EF4-FFF2-40B4-BE49-F238E27FC236}">
                <a16:creationId xmlns:a16="http://schemas.microsoft.com/office/drawing/2014/main" id="{D9579A16-2BDE-3799-4B75-7E7DCB7F901C}"/>
              </a:ext>
            </a:extLst>
          </p:cNvPr>
          <p:cNvCxnSpPr/>
          <p:nvPr/>
        </p:nvCxnSpPr>
        <p:spPr>
          <a:xfrm>
            <a:off x="302396" y="1352125"/>
            <a:ext cx="11483201" cy="0"/>
          </a:xfrm>
          <a:prstGeom prst="line">
            <a:avLst/>
          </a:prstGeom>
          <a:noFill/>
          <a:ln w="38100" cap="flat" cmpd="sng" algn="ctr">
            <a:solidFill>
              <a:srgbClr val="4D3C35"/>
            </a:solidFill>
            <a:prstDash val="solid"/>
            <a:miter lim="800000"/>
          </a:ln>
          <a:effectLst/>
        </p:spPr>
      </p:cxnSp>
      <p:cxnSp>
        <p:nvCxnSpPr>
          <p:cNvPr id="11" name="Straight Connector 10">
            <a:extLst>
              <a:ext uri="{FF2B5EF4-FFF2-40B4-BE49-F238E27FC236}">
                <a16:creationId xmlns:a16="http://schemas.microsoft.com/office/drawing/2014/main" id="{13BDD6DA-AC4A-5036-2C44-BE66CA9AFB81}"/>
              </a:ext>
            </a:extLst>
          </p:cNvPr>
          <p:cNvCxnSpPr/>
          <p:nvPr/>
        </p:nvCxnSpPr>
        <p:spPr>
          <a:xfrm>
            <a:off x="302396" y="6297992"/>
            <a:ext cx="11483201" cy="0"/>
          </a:xfrm>
          <a:prstGeom prst="line">
            <a:avLst/>
          </a:prstGeom>
          <a:noFill/>
          <a:ln w="38100" cap="flat" cmpd="sng" algn="ctr">
            <a:solidFill>
              <a:srgbClr val="4D3C35"/>
            </a:solidFill>
            <a:prstDash val="solid"/>
            <a:miter lim="800000"/>
          </a:ln>
          <a:effectLst/>
        </p:spPr>
      </p:cxnSp>
    </p:spTree>
    <p:extLst>
      <p:ext uri="{BB962C8B-B14F-4D97-AF65-F5344CB8AC3E}">
        <p14:creationId xmlns:p14="http://schemas.microsoft.com/office/powerpoint/2010/main" val="7805521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FFF4BB08-3A65-39E2-2811-D67C34F6DD8A}"/>
            </a:ext>
          </a:extLst>
        </p:cNvPr>
        <p:cNvGrpSpPr/>
        <p:nvPr/>
      </p:nvGrpSpPr>
      <p:grpSpPr>
        <a:xfrm>
          <a:off x="0" y="0"/>
          <a:ext cx="0" cy="0"/>
          <a:chOff x="0" y="0"/>
          <a:chExt cx="0" cy="0"/>
        </a:xfrm>
      </p:grpSpPr>
      <p:sp>
        <p:nvSpPr>
          <p:cNvPr id="5" name="Text Placeholder 3">
            <a:extLst>
              <a:ext uri="{FF2B5EF4-FFF2-40B4-BE49-F238E27FC236}">
                <a16:creationId xmlns:a16="http://schemas.microsoft.com/office/drawing/2014/main" id="{950CEF9A-BAEE-9AFD-B4E4-6E0317F114F6}"/>
              </a:ext>
            </a:extLst>
          </p:cNvPr>
          <p:cNvSpPr txBox="1">
            <a:spLocks/>
          </p:cNvSpPr>
          <p:nvPr/>
        </p:nvSpPr>
        <p:spPr>
          <a:xfrm>
            <a:off x="275901" y="732602"/>
            <a:ext cx="8064500" cy="427075"/>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bg1"/>
                </a:solidFill>
                <a:latin typeface="+mj-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0" i="0" u="none" strike="noStrike" kern="0" cap="none" spc="0" normalizeH="0" baseline="0" noProof="0">
                <a:ln>
                  <a:noFill/>
                </a:ln>
                <a:solidFill>
                  <a:sysClr val="window" lastClr="FFFFFF"/>
                </a:solidFill>
                <a:effectLst/>
                <a:uLnTx/>
                <a:uFillTx/>
                <a:latin typeface="DM Sans"/>
                <a:ea typeface="+mn-ea"/>
                <a:cs typeface="+mn-cs"/>
              </a:rPr>
              <a:t>Shampoo/tonic </a:t>
            </a:r>
            <a:r>
              <a:rPr kumimoji="0" lang="en-US" sz="2400" b="0" i="0" u="none" strike="noStrike" kern="0" cap="none" spc="0" normalizeH="0" baseline="0" noProof="0">
                <a:ln>
                  <a:noFill/>
                </a:ln>
                <a:solidFill>
                  <a:sysClr val="window" lastClr="FFFFFF"/>
                </a:solidFill>
                <a:effectLst/>
                <a:uLnTx/>
                <a:uFillTx/>
                <a:latin typeface="DM Sans"/>
                <a:ea typeface="+mn-ea"/>
                <a:cs typeface="+mn-cs"/>
                <a:sym typeface="Wingdings" panose="05000000000000000000" pitchFamily="2" charset="2"/>
              </a:rPr>
              <a:t> 4 treatment cycles</a:t>
            </a:r>
            <a:endParaRPr kumimoji="0" lang="en-US" sz="2400" b="0" i="0" u="none" strike="noStrike" kern="0" cap="none" spc="0" normalizeH="0" baseline="0" noProof="0">
              <a:ln>
                <a:noFill/>
              </a:ln>
              <a:solidFill>
                <a:sysClr val="window" lastClr="FFFFFF"/>
              </a:solidFill>
              <a:effectLst/>
              <a:uLnTx/>
              <a:uFillTx/>
              <a:latin typeface="DM Sans"/>
              <a:ea typeface="+mn-ea"/>
              <a:cs typeface="+mn-cs"/>
            </a:endParaRPr>
          </a:p>
        </p:txBody>
      </p:sp>
      <p:sp>
        <p:nvSpPr>
          <p:cNvPr id="25" name="Rectangle: Rounded Corners 24">
            <a:extLst>
              <a:ext uri="{FF2B5EF4-FFF2-40B4-BE49-F238E27FC236}">
                <a16:creationId xmlns:a16="http://schemas.microsoft.com/office/drawing/2014/main" id="{A9F7F33B-3D13-660C-5A13-B33E9796CF7A}"/>
              </a:ext>
            </a:extLst>
          </p:cNvPr>
          <p:cNvSpPr/>
          <p:nvPr/>
        </p:nvSpPr>
        <p:spPr>
          <a:xfrm>
            <a:off x="275901" y="5535109"/>
            <a:ext cx="11884130" cy="605242"/>
          </a:xfrm>
          <a:prstGeom prst="roundRect">
            <a:avLst/>
          </a:prstGeom>
          <a:noFill/>
          <a:ln w="12700" cap="flat" cmpd="sng" algn="ctr">
            <a:noFill/>
            <a:prstDash val="solid"/>
            <a:miter lim="800000"/>
          </a:ln>
          <a:effectLst/>
        </p:spPr>
        <p:txBody>
          <a:bodyPr rtlCol="0" anchor="ctr"/>
          <a:lstStyle/>
          <a:p>
            <a:pPr marL="285750" marR="0" lvl="0" indent="-285750"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b="1" i="0" u="none" strike="noStrike" kern="0" cap="none" spc="0" normalizeH="0" baseline="0" noProof="0" dirty="0">
                <a:ln>
                  <a:noFill/>
                </a:ln>
                <a:solidFill>
                  <a:prstClr val="white"/>
                </a:solidFill>
                <a:effectLst/>
                <a:uLnTx/>
                <a:uFillTx/>
                <a:latin typeface="DM Sans"/>
                <a:ea typeface="+mn-ea"/>
                <a:cs typeface="+mn-cs"/>
              </a:rPr>
              <a:t>Significant </a:t>
            </a:r>
            <a:r>
              <a:rPr kumimoji="0" lang="en-US" b="1" i="0" u="none" strike="noStrike" kern="0" cap="none" spc="0" normalizeH="0" baseline="0" noProof="0" dirty="0">
                <a:ln>
                  <a:noFill/>
                </a:ln>
                <a:solidFill>
                  <a:srgbClr val="4D3C35"/>
                </a:solidFill>
                <a:effectLst/>
                <a:uLnTx/>
                <a:uFillTx/>
                <a:latin typeface="DM Sans"/>
                <a:ea typeface="+mn-ea"/>
                <a:cs typeface="+mn-cs"/>
              </a:rPr>
              <a:t>improvements on wet and dry combability </a:t>
            </a:r>
            <a:r>
              <a:rPr kumimoji="0" lang="en-US" b="1" i="0" u="none" strike="noStrike" kern="0" cap="none" spc="0" normalizeH="0" baseline="0" noProof="0" dirty="0">
                <a:ln>
                  <a:noFill/>
                </a:ln>
                <a:solidFill>
                  <a:prstClr val="white"/>
                </a:solidFill>
                <a:effectLst/>
                <a:uLnTx/>
                <a:uFillTx/>
                <a:latin typeface="DM Sans"/>
                <a:ea typeface="+mn-ea"/>
                <a:cs typeface="+mn-cs"/>
              </a:rPr>
              <a:t>by OXY 229 CB at 1% use level</a:t>
            </a:r>
            <a:endParaRPr kumimoji="0" lang="en-CH" b="1" i="0" u="none" strike="noStrike" kern="0" cap="none" spc="0" normalizeH="0" baseline="0" noProof="0" dirty="0">
              <a:ln>
                <a:noFill/>
              </a:ln>
              <a:solidFill>
                <a:prstClr val="white"/>
              </a:solidFill>
              <a:effectLst/>
              <a:uLnTx/>
              <a:uFillTx/>
              <a:latin typeface="DM Sans"/>
              <a:ea typeface="+mn-ea"/>
              <a:cs typeface="+mn-cs"/>
            </a:endParaRPr>
          </a:p>
        </p:txBody>
      </p:sp>
      <p:sp>
        <p:nvSpPr>
          <p:cNvPr id="26" name="Título 2">
            <a:extLst>
              <a:ext uri="{FF2B5EF4-FFF2-40B4-BE49-F238E27FC236}">
                <a16:creationId xmlns:a16="http://schemas.microsoft.com/office/drawing/2014/main" id="{183C95FA-BA1B-6FF1-E2FC-5AD688A44763}"/>
              </a:ext>
            </a:extLst>
          </p:cNvPr>
          <p:cNvSpPr txBox="1">
            <a:spLocks/>
          </p:cNvSpPr>
          <p:nvPr/>
        </p:nvSpPr>
        <p:spPr>
          <a:xfrm>
            <a:off x="302398" y="327604"/>
            <a:ext cx="7421015" cy="271026"/>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pitchFamily="2" charset="0"/>
                <a:ea typeface="+mj-ea"/>
                <a:cs typeface="+mj-cs"/>
              </a:rPr>
              <a:t>REDUCED COMBING FORCE WITH OXY 229 CB</a:t>
            </a:r>
          </a:p>
        </p:txBody>
      </p:sp>
      <p:sp>
        <p:nvSpPr>
          <p:cNvPr id="146" name="TextBox 145">
            <a:extLst>
              <a:ext uri="{FF2B5EF4-FFF2-40B4-BE49-F238E27FC236}">
                <a16:creationId xmlns:a16="http://schemas.microsoft.com/office/drawing/2014/main" id="{720EACC1-DF8A-4D84-42CB-DFA221C29804}"/>
              </a:ext>
            </a:extLst>
          </p:cNvPr>
          <p:cNvSpPr txBox="1"/>
          <p:nvPr/>
        </p:nvSpPr>
        <p:spPr>
          <a:xfrm>
            <a:off x="275901" y="6376393"/>
            <a:ext cx="7389629" cy="481607"/>
          </a:xfrm>
          <a:prstGeom prst="rect">
            <a:avLst/>
          </a:prstGeom>
          <a:noFill/>
        </p:spPr>
        <p:txBody>
          <a:bodyPr wrap="square" rtlCol="0">
            <a:spAutoFit/>
          </a:bodyPr>
          <a:lstStyle/>
          <a:p>
            <a:pPr marL="0" marR="0" lvl="0" indent="0" algn="l" defTabSz="914400" rtl="0" eaLnBrk="1" fontAlgn="auto" latinLnBrk="0" hangingPunct="1">
              <a:lnSpc>
                <a:spcPts val="1000"/>
              </a:lnSpc>
              <a:spcBef>
                <a:spcPts val="0"/>
              </a:spcBef>
              <a:spcAft>
                <a:spcPts val="0"/>
              </a:spcAft>
              <a:buClrTx/>
              <a:buSzTx/>
              <a:buFontTx/>
              <a:buNone/>
              <a:tabLst/>
              <a:defRPr/>
            </a:pPr>
            <a:r>
              <a:rPr kumimoji="0" lang="en-US" sz="1000" b="0" i="0" u="none" strike="noStrike" kern="1200" cap="none" spc="0" normalizeH="0" baseline="0" noProof="0">
                <a:ln>
                  <a:noFill/>
                </a:ln>
                <a:solidFill>
                  <a:srgbClr val="F0F0F0">
                    <a:alpha val="100000"/>
                  </a:srgbClr>
                </a:solidFill>
                <a:effectLst/>
                <a:uLnTx/>
                <a:uFillTx/>
                <a:latin typeface="DM Sans"/>
                <a:ea typeface="+mn-ea"/>
                <a:cs typeface="DM Sans"/>
              </a:rPr>
              <a:t>Bars show means and 95% confidence intervals.</a:t>
            </a:r>
          </a:p>
          <a:p>
            <a:pPr marL="0" marR="0" lvl="0" indent="0" algn="l" defTabSz="914400" rtl="0" eaLnBrk="1" fontAlgn="auto" latinLnBrk="0" hangingPunct="1">
              <a:lnSpc>
                <a:spcPts val="1000"/>
              </a:lnSpc>
              <a:spcBef>
                <a:spcPts val="0"/>
              </a:spcBef>
              <a:spcAft>
                <a:spcPts val="0"/>
              </a:spcAft>
              <a:buClrTx/>
              <a:buSzTx/>
              <a:buFontTx/>
              <a:buNone/>
              <a:tabLst/>
              <a:defRPr/>
            </a:pPr>
            <a:r>
              <a:rPr kumimoji="0" lang="en-US" sz="1000" b="0" i="0" u="none" strike="noStrike" kern="1200" cap="none" spc="0" normalizeH="0" baseline="0" noProof="0">
                <a:ln>
                  <a:noFill/>
                </a:ln>
                <a:solidFill>
                  <a:srgbClr val="F0F0F0">
                    <a:alpha val="100000"/>
                  </a:srgbClr>
                </a:solidFill>
                <a:effectLst/>
                <a:uLnTx/>
                <a:uFillTx/>
                <a:latin typeface="DM Sans"/>
                <a:ea typeface="+mn-ea"/>
                <a:cs typeface="DM Sans"/>
              </a:rPr>
              <a:t>Letters indicate CLD groupings (groups sharing a letter are not significantly different, alpha = 0.05).</a:t>
            </a:r>
          </a:p>
          <a:p>
            <a:pPr marL="0" marR="0" lvl="0" indent="0" algn="l" defTabSz="914400" rtl="0" eaLnBrk="1" fontAlgn="auto" latinLnBrk="0" hangingPunct="1">
              <a:lnSpc>
                <a:spcPts val="1000"/>
              </a:lnSpc>
              <a:spcBef>
                <a:spcPts val="0"/>
              </a:spcBef>
              <a:spcAft>
                <a:spcPts val="0"/>
              </a:spcAft>
              <a:buClrTx/>
              <a:buSzTx/>
              <a:buFontTx/>
              <a:buNone/>
              <a:tabLst/>
              <a:defRPr/>
            </a:pPr>
            <a:r>
              <a:rPr kumimoji="0" lang="en-US" sz="1000" b="0" i="0" u="none" strike="noStrike" kern="1200" cap="none" spc="0" normalizeH="0" baseline="0" noProof="0">
                <a:ln>
                  <a:noFill/>
                </a:ln>
                <a:solidFill>
                  <a:srgbClr val="F0F0F0">
                    <a:alpha val="100000"/>
                  </a:srgbClr>
                </a:solidFill>
                <a:effectLst/>
                <a:uLnTx/>
                <a:uFillTx/>
                <a:latin typeface="DM Sans"/>
                <a:ea typeface="+mn-ea"/>
                <a:cs typeface="DM Sans"/>
              </a:rPr>
              <a:t>Pairwise comparisons are shown with brackets: * p &lt; 0.05, ** p &lt; 0.01, *** p &lt; 0.001.</a:t>
            </a:r>
          </a:p>
        </p:txBody>
      </p:sp>
      <p:grpSp>
        <p:nvGrpSpPr>
          <p:cNvPr id="2" name="Group 1">
            <a:extLst>
              <a:ext uri="{FF2B5EF4-FFF2-40B4-BE49-F238E27FC236}">
                <a16:creationId xmlns:a16="http://schemas.microsoft.com/office/drawing/2014/main" id="{9AB1499A-7324-BBD7-B949-5A4D5B4AD196}"/>
              </a:ext>
            </a:extLst>
          </p:cNvPr>
          <p:cNvGrpSpPr/>
          <p:nvPr/>
        </p:nvGrpSpPr>
        <p:grpSpPr>
          <a:xfrm>
            <a:off x="909637" y="1293648"/>
            <a:ext cx="10372725" cy="4247929"/>
            <a:chOff x="909637" y="1293648"/>
            <a:chExt cx="10372725" cy="4247929"/>
          </a:xfrm>
        </p:grpSpPr>
        <p:pic>
          <p:nvPicPr>
            <p:cNvPr id="6" name="Graphic 5">
              <a:extLst>
                <a:ext uri="{FF2B5EF4-FFF2-40B4-BE49-F238E27FC236}">
                  <a16:creationId xmlns:a16="http://schemas.microsoft.com/office/drawing/2014/main" id="{2BB1F0AC-FE30-E86B-2590-1E285B634317}"/>
                </a:ext>
              </a:extLst>
            </p:cNvPr>
            <p:cNvPicPr>
              <a:picLocks noChangeAspect="1"/>
            </p:cNvPicPr>
            <p:nvPr/>
          </p:nvPicPr>
          <p:blipFill>
            <a:blip r:embed="rId3">
              <a:extLst>
                <a:ext uri="{96DAC541-7B7A-43D3-8B79-37D633B846F1}">
                  <asvg:svgBlip xmlns:asvg="http://schemas.microsoft.com/office/drawing/2016/SVG/main" r:embed="rId4"/>
                </a:ext>
              </a:extLst>
            </a:blip>
            <a:srcRect t="8790" b="9229"/>
            <a:stretch>
              <a:fillRect/>
            </a:stretch>
          </p:blipFill>
          <p:spPr>
            <a:xfrm>
              <a:off x="909637" y="1293648"/>
              <a:ext cx="10372725" cy="4247929"/>
            </a:xfrm>
            <a:prstGeom prst="rect">
              <a:avLst/>
            </a:prstGeom>
          </p:spPr>
        </p:pic>
        <p:sp>
          <p:nvSpPr>
            <p:cNvPr id="9" name="tx89">
              <a:extLst>
                <a:ext uri="{FF2B5EF4-FFF2-40B4-BE49-F238E27FC236}">
                  <a16:creationId xmlns:a16="http://schemas.microsoft.com/office/drawing/2014/main" id="{DE256CF0-CD8C-AD84-A7BB-D3AC61B7CF8E}"/>
                </a:ext>
              </a:extLst>
            </p:cNvPr>
            <p:cNvSpPr/>
            <p:nvPr/>
          </p:nvSpPr>
          <p:spPr>
            <a:xfrm>
              <a:off x="4490512" y="5117087"/>
              <a:ext cx="1059895" cy="285416"/>
            </a:xfrm>
            <a:prstGeom prst="rect">
              <a:avLst/>
            </a:prstGeom>
            <a:solidFill>
              <a:srgbClr val="CCBCB8"/>
            </a:solidFill>
          </p:spPr>
          <p:txBody>
            <a:bodyPr wrap="none" lIns="0" tIns="0" rIns="0" bIns="0" anchor="ctr" anchorCtr="1"/>
            <a:lstStyle/>
            <a:p>
              <a:pPr marL="0" marR="0" lvl="0" indent="0" algn="ctr" defTabSz="914400" rtl="0" eaLnBrk="1" fontAlgn="auto" latinLnBrk="0" hangingPunct="1">
                <a:lnSpc>
                  <a:spcPts val="96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DM Sans"/>
                <a:ea typeface="+mn-ea"/>
                <a:cs typeface="DM Sans"/>
              </a:endParaRPr>
            </a:p>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DM Sans"/>
                </a:rPr>
                <a:t>1% b</a:t>
              </a:r>
              <a:r>
                <a:rPr kumimoji="0" sz="900" b="0" i="0" u="none" strike="noStrike" kern="1200" cap="none" spc="0" normalizeH="0" baseline="0" noProof="0" err="1">
                  <a:ln>
                    <a:noFill/>
                  </a:ln>
                  <a:solidFill>
                    <a:prstClr val="black"/>
                  </a:solidFill>
                  <a:effectLst/>
                  <a:uLnTx/>
                  <a:uFillTx/>
                  <a:latin typeface="DM Sans"/>
                  <a:ea typeface="+mn-ea"/>
                  <a:cs typeface="DM Sans"/>
                </a:rPr>
                <a:t>enchmark</a:t>
              </a:r>
              <a:r>
                <a:rPr kumimoji="0" lang="en-US" sz="900" b="0" i="0" u="none" strike="noStrike" kern="1200" cap="none" spc="0" normalizeH="0" baseline="0" noProof="0">
                  <a:ln>
                    <a:noFill/>
                  </a:ln>
                  <a:solidFill>
                    <a:prstClr val="black"/>
                  </a:solidFill>
                  <a:effectLst/>
                  <a:uLnTx/>
                  <a:uFillTx/>
                  <a:latin typeface="DM Sans"/>
                  <a:ea typeface="+mn-ea"/>
                  <a:cs typeface="DM Sans"/>
                </a:rPr>
                <a:t> 1</a:t>
              </a:r>
            </a:p>
            <a:p>
              <a:pPr marL="0" marR="0" lvl="0" indent="0" algn="ctr" defTabSz="914400" rtl="0" eaLnBrk="1" fontAlgn="auto" latinLnBrk="0" hangingPunct="1">
                <a:lnSpc>
                  <a:spcPts val="960"/>
                </a:lnSpc>
                <a:spcBef>
                  <a:spcPts val="0"/>
                </a:spcBef>
                <a:spcAft>
                  <a:spcPts val="0"/>
                </a:spcAft>
                <a:buClrTx/>
                <a:buSzTx/>
                <a:buFontTx/>
                <a:buNone/>
                <a:tabLst/>
                <a:defRPr/>
              </a:pPr>
              <a:endParaRPr kumimoji="0" sz="800" b="0" i="0" u="none" strike="noStrike" kern="1200" cap="none" spc="0" normalizeH="0" baseline="0" noProof="0">
                <a:ln>
                  <a:noFill/>
                </a:ln>
                <a:solidFill>
                  <a:prstClr val="black"/>
                </a:solidFill>
                <a:effectLst/>
                <a:uLnTx/>
                <a:uFillTx/>
                <a:latin typeface="DM Sans"/>
                <a:ea typeface="+mn-ea"/>
                <a:cs typeface="DM Sans"/>
              </a:endParaRPr>
            </a:p>
          </p:txBody>
        </p:sp>
        <p:sp>
          <p:nvSpPr>
            <p:cNvPr id="10" name="tx89">
              <a:extLst>
                <a:ext uri="{FF2B5EF4-FFF2-40B4-BE49-F238E27FC236}">
                  <a16:creationId xmlns:a16="http://schemas.microsoft.com/office/drawing/2014/main" id="{BEE870EE-1E79-C4DC-D17C-F95658E63C22}"/>
                </a:ext>
              </a:extLst>
            </p:cNvPr>
            <p:cNvSpPr/>
            <p:nvPr/>
          </p:nvSpPr>
          <p:spPr>
            <a:xfrm>
              <a:off x="8311658" y="5127292"/>
              <a:ext cx="946440" cy="275211"/>
            </a:xfrm>
            <a:prstGeom prst="rect">
              <a:avLst/>
            </a:prstGeom>
            <a:solidFill>
              <a:srgbClr val="CCBCB8"/>
            </a:solidFill>
          </p:spPr>
          <p:txBody>
            <a:bodyPr wrap="none" lIns="0" tIns="0" rIns="0" bIns="0" anchor="ctr" anchorCtr="1"/>
            <a:lstStyle/>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DM Sans"/>
                </a:rPr>
                <a:t>1% OXY 229 CB</a:t>
              </a:r>
              <a:endParaRPr kumimoji="0" sz="900" b="0" i="0" u="none" strike="noStrike" kern="1200" cap="none" spc="0" normalizeH="0" baseline="0" noProof="0">
                <a:ln>
                  <a:noFill/>
                </a:ln>
                <a:solidFill>
                  <a:prstClr val="black"/>
                </a:solidFill>
                <a:effectLst/>
                <a:uLnTx/>
                <a:uFillTx/>
                <a:latin typeface="DM Sans"/>
                <a:ea typeface="+mn-ea"/>
                <a:cs typeface="DM Sans"/>
              </a:endParaRPr>
            </a:p>
          </p:txBody>
        </p:sp>
        <p:sp>
          <p:nvSpPr>
            <p:cNvPr id="11" name="tx89">
              <a:extLst>
                <a:ext uri="{FF2B5EF4-FFF2-40B4-BE49-F238E27FC236}">
                  <a16:creationId xmlns:a16="http://schemas.microsoft.com/office/drawing/2014/main" id="{BD0B618B-42DF-C272-EA3E-38BFC29732DE}"/>
                </a:ext>
              </a:extLst>
            </p:cNvPr>
            <p:cNvSpPr/>
            <p:nvPr/>
          </p:nvSpPr>
          <p:spPr>
            <a:xfrm>
              <a:off x="9558884" y="5122189"/>
              <a:ext cx="1059895" cy="285416"/>
            </a:xfrm>
            <a:prstGeom prst="rect">
              <a:avLst/>
            </a:prstGeom>
            <a:solidFill>
              <a:srgbClr val="CCBCB8"/>
            </a:solidFill>
          </p:spPr>
          <p:txBody>
            <a:bodyPr wrap="none" lIns="0" tIns="0" rIns="0" bIns="0" anchor="ctr" anchorCtr="1"/>
            <a:lstStyle/>
            <a:p>
              <a:pPr marL="0" marR="0" lvl="0" indent="0" algn="ctr" defTabSz="914400" rtl="0" eaLnBrk="1" fontAlgn="auto" latinLnBrk="0" hangingPunct="1">
                <a:lnSpc>
                  <a:spcPts val="96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DM Sans"/>
                <a:ea typeface="+mn-ea"/>
                <a:cs typeface="DM Sans"/>
              </a:endParaRPr>
            </a:p>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DM Sans"/>
                </a:rPr>
                <a:t>1% b</a:t>
              </a:r>
              <a:r>
                <a:rPr kumimoji="0" sz="900" b="0" i="0" u="none" strike="noStrike" kern="1200" cap="none" spc="0" normalizeH="0" baseline="0" noProof="0">
                  <a:ln>
                    <a:noFill/>
                  </a:ln>
                  <a:solidFill>
                    <a:prstClr val="black"/>
                  </a:solidFill>
                  <a:effectLst/>
                  <a:uLnTx/>
                  <a:uFillTx/>
                  <a:latin typeface="DM Sans"/>
                  <a:ea typeface="+mn-ea"/>
                  <a:cs typeface="DM Sans"/>
                </a:rPr>
                <a:t>enchmark</a:t>
              </a:r>
              <a:r>
                <a:rPr kumimoji="0" lang="en-US" sz="900" b="0" i="0" u="none" strike="noStrike" kern="1200" cap="none" spc="0" normalizeH="0" baseline="0" noProof="0">
                  <a:ln>
                    <a:noFill/>
                  </a:ln>
                  <a:solidFill>
                    <a:prstClr val="black"/>
                  </a:solidFill>
                  <a:effectLst/>
                  <a:uLnTx/>
                  <a:uFillTx/>
                  <a:latin typeface="DM Sans"/>
                  <a:ea typeface="+mn-ea"/>
                  <a:cs typeface="DM Sans"/>
                </a:rPr>
                <a:t> 1</a:t>
              </a:r>
            </a:p>
            <a:p>
              <a:pPr marL="0" marR="0" lvl="0" indent="0" algn="ctr" defTabSz="914400" rtl="0" eaLnBrk="1" fontAlgn="auto" latinLnBrk="0" hangingPunct="1">
                <a:lnSpc>
                  <a:spcPts val="960"/>
                </a:lnSpc>
                <a:spcBef>
                  <a:spcPts val="0"/>
                </a:spcBef>
                <a:spcAft>
                  <a:spcPts val="0"/>
                </a:spcAft>
                <a:buClrTx/>
                <a:buSzTx/>
                <a:buFontTx/>
                <a:buNone/>
                <a:tabLst/>
                <a:defRPr/>
              </a:pPr>
              <a:endParaRPr kumimoji="0" sz="800" b="0" i="0" u="none" strike="noStrike" kern="1200" cap="none" spc="0" normalizeH="0" baseline="0" noProof="0">
                <a:ln>
                  <a:noFill/>
                </a:ln>
                <a:solidFill>
                  <a:prstClr val="black"/>
                </a:solidFill>
                <a:effectLst/>
                <a:uLnTx/>
                <a:uFillTx/>
                <a:latin typeface="DM Sans"/>
                <a:ea typeface="+mn-ea"/>
                <a:cs typeface="DM Sans"/>
              </a:endParaRPr>
            </a:p>
          </p:txBody>
        </p:sp>
        <p:sp>
          <p:nvSpPr>
            <p:cNvPr id="12" name="tx89">
              <a:extLst>
                <a:ext uri="{FF2B5EF4-FFF2-40B4-BE49-F238E27FC236}">
                  <a16:creationId xmlns:a16="http://schemas.microsoft.com/office/drawing/2014/main" id="{50B94952-FA1B-09B9-8BD9-359770041677}"/>
                </a:ext>
              </a:extLst>
            </p:cNvPr>
            <p:cNvSpPr/>
            <p:nvPr/>
          </p:nvSpPr>
          <p:spPr>
            <a:xfrm>
              <a:off x="3166142" y="5117087"/>
              <a:ext cx="946440" cy="275211"/>
            </a:xfrm>
            <a:prstGeom prst="rect">
              <a:avLst/>
            </a:prstGeom>
            <a:solidFill>
              <a:srgbClr val="CCBCB8"/>
            </a:solidFill>
          </p:spPr>
          <p:txBody>
            <a:bodyPr wrap="none" lIns="0" tIns="0" rIns="0" bIns="0" anchor="ctr" anchorCtr="1"/>
            <a:lstStyle/>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DM Sans"/>
                </a:rPr>
                <a:t>1% OXY 229 CB</a:t>
              </a:r>
              <a:endParaRPr kumimoji="0" sz="900" b="0" i="0" u="none" strike="noStrike" kern="1200" cap="none" spc="0" normalizeH="0" baseline="0" noProof="0">
                <a:ln>
                  <a:noFill/>
                </a:ln>
                <a:solidFill>
                  <a:prstClr val="black"/>
                </a:solidFill>
                <a:effectLst/>
                <a:uLnTx/>
                <a:uFillTx/>
                <a:latin typeface="DM Sans"/>
                <a:ea typeface="+mn-ea"/>
                <a:cs typeface="DM Sans"/>
              </a:endParaRPr>
            </a:p>
          </p:txBody>
        </p:sp>
        <p:sp>
          <p:nvSpPr>
            <p:cNvPr id="13" name="tx89">
              <a:extLst>
                <a:ext uri="{FF2B5EF4-FFF2-40B4-BE49-F238E27FC236}">
                  <a16:creationId xmlns:a16="http://schemas.microsoft.com/office/drawing/2014/main" id="{86D04558-7542-4FE6-B78A-FD0C9D20EB13}"/>
                </a:ext>
              </a:extLst>
            </p:cNvPr>
            <p:cNvSpPr/>
            <p:nvPr/>
          </p:nvSpPr>
          <p:spPr>
            <a:xfrm>
              <a:off x="1841772" y="5127292"/>
              <a:ext cx="946440" cy="275211"/>
            </a:xfrm>
            <a:prstGeom prst="rect">
              <a:avLst/>
            </a:prstGeom>
            <a:solidFill>
              <a:srgbClr val="CCBCB8"/>
            </a:solidFill>
          </p:spPr>
          <p:txBody>
            <a:bodyPr wrap="none" lIns="0" tIns="0" rIns="0" bIns="0" anchor="ctr" anchorCtr="1"/>
            <a:lstStyle/>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DM Sans"/>
                </a:rPr>
                <a:t>p</a:t>
              </a:r>
              <a:r>
                <a:rPr kumimoji="0" lang="en-US" sz="900" b="0" i="0" u="none" strike="noStrike" kern="1200" cap="none" spc="0" normalizeH="0" baseline="0" noProof="0" err="1">
                  <a:ln>
                    <a:noFill/>
                  </a:ln>
                  <a:solidFill>
                    <a:prstClr val="black"/>
                  </a:solidFill>
                  <a:effectLst/>
                  <a:uLnTx/>
                  <a:uFillTx/>
                  <a:latin typeface="DM Sans"/>
                  <a:ea typeface="+mn-ea"/>
                  <a:cs typeface="DM Sans"/>
                </a:rPr>
                <a:t>lacebo</a:t>
              </a:r>
              <a:endParaRPr kumimoji="0" sz="900" b="0" i="0" u="none" strike="noStrike" kern="1200" cap="none" spc="0" normalizeH="0" baseline="0" noProof="0">
                <a:ln>
                  <a:noFill/>
                </a:ln>
                <a:solidFill>
                  <a:prstClr val="black"/>
                </a:solidFill>
                <a:effectLst/>
                <a:uLnTx/>
                <a:uFillTx/>
                <a:latin typeface="DM Sans"/>
                <a:ea typeface="+mn-ea"/>
                <a:cs typeface="DM Sans"/>
              </a:endParaRPr>
            </a:p>
          </p:txBody>
        </p:sp>
        <p:sp>
          <p:nvSpPr>
            <p:cNvPr id="16" name="tx89">
              <a:extLst>
                <a:ext uri="{FF2B5EF4-FFF2-40B4-BE49-F238E27FC236}">
                  <a16:creationId xmlns:a16="http://schemas.microsoft.com/office/drawing/2014/main" id="{D6EE085C-2430-EE64-72BD-4AE9C09ABE8F}"/>
                </a:ext>
              </a:extLst>
            </p:cNvPr>
            <p:cNvSpPr/>
            <p:nvPr/>
          </p:nvSpPr>
          <p:spPr>
            <a:xfrm>
              <a:off x="6987288" y="5127292"/>
              <a:ext cx="946440" cy="275211"/>
            </a:xfrm>
            <a:prstGeom prst="rect">
              <a:avLst/>
            </a:prstGeom>
            <a:solidFill>
              <a:srgbClr val="CCBCB8"/>
            </a:solidFill>
          </p:spPr>
          <p:txBody>
            <a:bodyPr wrap="none" lIns="0" tIns="0" rIns="0" bIns="0" anchor="ctr" anchorCtr="1"/>
            <a:lstStyle/>
            <a:p>
              <a:pPr marL="0" marR="0" lvl="0" indent="0" algn="ctr" defTabSz="914400" rtl="0" eaLnBrk="1" fontAlgn="auto" latinLnBrk="0" hangingPunct="1">
                <a:lnSpc>
                  <a:spcPts val="96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DM Sans"/>
                </a:rPr>
                <a:t>p</a:t>
              </a:r>
              <a:r>
                <a:rPr kumimoji="0" lang="en-US" sz="900" b="0" i="0" u="none" strike="noStrike" kern="1200" cap="none" spc="0" normalizeH="0" baseline="0" noProof="0" err="1">
                  <a:ln>
                    <a:noFill/>
                  </a:ln>
                  <a:solidFill>
                    <a:prstClr val="black"/>
                  </a:solidFill>
                  <a:effectLst/>
                  <a:uLnTx/>
                  <a:uFillTx/>
                  <a:latin typeface="DM Sans"/>
                  <a:ea typeface="+mn-ea"/>
                  <a:cs typeface="DM Sans"/>
                </a:rPr>
                <a:t>lacebo</a:t>
              </a:r>
              <a:endParaRPr kumimoji="0" sz="900" b="0" i="0" u="none" strike="noStrike" kern="1200" cap="none" spc="0" normalizeH="0" baseline="0" noProof="0">
                <a:ln>
                  <a:noFill/>
                </a:ln>
                <a:solidFill>
                  <a:prstClr val="black"/>
                </a:solidFill>
                <a:effectLst/>
                <a:uLnTx/>
                <a:uFillTx/>
                <a:latin typeface="DM Sans"/>
                <a:ea typeface="+mn-ea"/>
                <a:cs typeface="DM Sans"/>
              </a:endParaRPr>
            </a:p>
          </p:txBody>
        </p:sp>
      </p:grpSp>
      <p:sp>
        <p:nvSpPr>
          <p:cNvPr id="3" name="Text Placeholder 3">
            <a:extLst>
              <a:ext uri="{FF2B5EF4-FFF2-40B4-BE49-F238E27FC236}">
                <a16:creationId xmlns:a16="http://schemas.microsoft.com/office/drawing/2014/main" id="{5DE2AB73-E81F-7CC2-82DA-C1C5DC574BC3}"/>
              </a:ext>
            </a:extLst>
          </p:cNvPr>
          <p:cNvSpPr txBox="1">
            <a:spLocks/>
          </p:cNvSpPr>
          <p:nvPr/>
        </p:nvSpPr>
        <p:spPr>
          <a:xfrm>
            <a:off x="302401" y="1161921"/>
            <a:ext cx="8064500" cy="28876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bg1"/>
                </a:solidFill>
                <a:latin typeface="+mj-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0" cap="none" spc="0" normalizeH="0" baseline="0" noProof="0" dirty="0">
                <a:ln>
                  <a:noFill/>
                </a:ln>
                <a:solidFill>
                  <a:sysClr val="window" lastClr="FFFFFF"/>
                </a:solidFill>
                <a:effectLst/>
                <a:uLnTx/>
                <a:uFillTx/>
                <a:latin typeface="DM Sans"/>
                <a:ea typeface="+mn-ea"/>
                <a:cs typeface="+mn-cs"/>
              </a:rPr>
              <a:t>Results:</a:t>
            </a:r>
          </a:p>
        </p:txBody>
      </p:sp>
    </p:spTree>
    <p:extLst>
      <p:ext uri="{BB962C8B-B14F-4D97-AF65-F5344CB8AC3E}">
        <p14:creationId xmlns:p14="http://schemas.microsoft.com/office/powerpoint/2010/main" val="5841416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BAEC2173-1739-B285-582A-C4C4D2A1ABB3}"/>
            </a:ext>
          </a:extLst>
        </p:cNvPr>
        <p:cNvGrpSpPr/>
        <p:nvPr/>
      </p:nvGrpSpPr>
      <p:grpSpPr>
        <a:xfrm>
          <a:off x="0" y="0"/>
          <a:ext cx="0" cy="0"/>
          <a:chOff x="0" y="0"/>
          <a:chExt cx="0" cy="0"/>
        </a:xfrm>
      </p:grpSpPr>
      <p:sp>
        <p:nvSpPr>
          <p:cNvPr id="4" name="Título 2">
            <a:extLst>
              <a:ext uri="{FF2B5EF4-FFF2-40B4-BE49-F238E27FC236}">
                <a16:creationId xmlns:a16="http://schemas.microsoft.com/office/drawing/2014/main" id="{C693C75D-7BF1-F96D-2C96-C43410C98415}"/>
              </a:ext>
            </a:extLst>
          </p:cNvPr>
          <p:cNvSpPr txBox="1">
            <a:spLocks/>
          </p:cNvSpPr>
          <p:nvPr/>
        </p:nvSpPr>
        <p:spPr>
          <a:xfrm>
            <a:off x="538549" y="1738602"/>
            <a:ext cx="11114902" cy="3380796"/>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US" sz="7200" b="0" i="0" u="none" strike="noStrike" kern="1200" cap="none" spc="0" normalizeH="0" baseline="0" noProof="0">
                <a:ln>
                  <a:noFill/>
                </a:ln>
                <a:solidFill>
                  <a:prstClr val="white"/>
                </a:solidFill>
                <a:effectLst/>
                <a:uLnTx/>
                <a:uFillTx/>
                <a:latin typeface="DM Sans"/>
                <a:ea typeface="+mj-ea"/>
                <a:cs typeface="+mj-cs"/>
              </a:rPr>
              <a:t>Delivering more than just healing, structural repair preserves hair integrity </a:t>
            </a:r>
          </a:p>
        </p:txBody>
      </p:sp>
      <p:sp>
        <p:nvSpPr>
          <p:cNvPr id="5" name="Título 2">
            <a:extLst>
              <a:ext uri="{FF2B5EF4-FFF2-40B4-BE49-F238E27FC236}">
                <a16:creationId xmlns:a16="http://schemas.microsoft.com/office/drawing/2014/main" id="{1F470545-5CC1-FD4A-7A21-052A77A83CA3}"/>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BOND AID</a:t>
            </a:r>
          </a:p>
        </p:txBody>
      </p:sp>
    </p:spTree>
    <p:extLst>
      <p:ext uri="{BB962C8B-B14F-4D97-AF65-F5344CB8AC3E}">
        <p14:creationId xmlns:p14="http://schemas.microsoft.com/office/powerpoint/2010/main" val="6581674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D186DF-66BA-9050-6018-909C59833677}"/>
            </a:ext>
          </a:extLst>
        </p:cNvPr>
        <p:cNvGrpSpPr/>
        <p:nvPr/>
      </p:nvGrpSpPr>
      <p:grpSpPr>
        <a:xfrm>
          <a:off x="0" y="0"/>
          <a:ext cx="0" cy="0"/>
          <a:chOff x="0" y="0"/>
          <a:chExt cx="0" cy="0"/>
        </a:xfrm>
      </p:grpSpPr>
      <p:sp>
        <p:nvSpPr>
          <p:cNvPr id="18" name="Título 2">
            <a:extLst>
              <a:ext uri="{FF2B5EF4-FFF2-40B4-BE49-F238E27FC236}">
                <a16:creationId xmlns:a16="http://schemas.microsoft.com/office/drawing/2014/main" id="{827D7955-BABE-2C5A-D6EE-5E25613974CB}"/>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COMBING FORCE -2</a:t>
            </a:r>
          </a:p>
        </p:txBody>
      </p:sp>
      <p:sp>
        <p:nvSpPr>
          <p:cNvPr id="26" name="Título 2">
            <a:extLst>
              <a:ext uri="{FF2B5EF4-FFF2-40B4-BE49-F238E27FC236}">
                <a16:creationId xmlns:a16="http://schemas.microsoft.com/office/drawing/2014/main" id="{B4918C6C-3A39-F56D-1FC9-66D43A0AD0CC}"/>
              </a:ext>
            </a:extLst>
          </p:cNvPr>
          <p:cNvSpPr txBox="1">
            <a:spLocks/>
          </p:cNvSpPr>
          <p:nvPr/>
        </p:nvSpPr>
        <p:spPr>
          <a:xfrm rot="16200000">
            <a:off x="9838850" y="2361095"/>
            <a:ext cx="4344276" cy="14325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r" defTabSz="914400" rtl="0" eaLnBrk="1" fontAlgn="auto" latinLnBrk="0" hangingPunct="1">
              <a:lnSpc>
                <a:spcPct val="85000"/>
              </a:lnSpc>
              <a:spcBef>
                <a:spcPct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DM Sans 14pt Medium" pitchFamily="2" charset="77"/>
                <a:ea typeface="+mj-ea"/>
                <a:cs typeface="+mj-cs"/>
              </a:rPr>
              <a:t>*External test institute</a:t>
            </a:r>
          </a:p>
        </p:txBody>
      </p:sp>
      <p:pic>
        <p:nvPicPr>
          <p:cNvPr id="5" name="Picture Placeholder 4" descr="A close-up of a blonde hair&#10;&#10;AI-generated content may be incorrect.">
            <a:extLst>
              <a:ext uri="{FF2B5EF4-FFF2-40B4-BE49-F238E27FC236}">
                <a16:creationId xmlns:a16="http://schemas.microsoft.com/office/drawing/2014/main" id="{EBCA60CA-F023-80C4-F10B-1B1D4F53179F}"/>
              </a:ext>
            </a:extLst>
          </p:cNvPr>
          <p:cNvPicPr>
            <a:picLocks noGrp="1" noChangeAspect="1"/>
          </p:cNvPicPr>
          <p:nvPr>
            <p:ph type="pic" sz="quarter" idx="21"/>
          </p:nvPr>
        </p:nvPicPr>
        <p:blipFill>
          <a:blip r:embed="rId3" cstate="print">
            <a:extLst>
              <a:ext uri="{28A0092B-C50C-407E-A947-70E740481C1C}">
                <a14:useLocalDpi xmlns:a14="http://schemas.microsoft.com/office/drawing/2010/main"/>
              </a:ext>
            </a:extLst>
          </a:blip>
          <a:srcRect/>
          <a:stretch>
            <a:fillRect/>
          </a:stretch>
        </p:blipFill>
        <p:spPr/>
      </p:pic>
      <p:sp>
        <p:nvSpPr>
          <p:cNvPr id="2" name="TextBox 1">
            <a:extLst>
              <a:ext uri="{FF2B5EF4-FFF2-40B4-BE49-F238E27FC236}">
                <a16:creationId xmlns:a16="http://schemas.microsoft.com/office/drawing/2014/main" id="{0113EABE-F57A-97D5-16D9-BF660CCF26A6}"/>
              </a:ext>
            </a:extLst>
          </p:cNvPr>
          <p:cNvSpPr txBox="1"/>
          <p:nvPr/>
        </p:nvSpPr>
        <p:spPr>
          <a:xfrm>
            <a:off x="302399" y="704374"/>
            <a:ext cx="6644500" cy="57554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a:ln>
                  <a:noFill/>
                </a:ln>
                <a:solidFill>
                  <a:prstClr val="white"/>
                </a:solidFill>
                <a:effectLst/>
                <a:uLnTx/>
                <a:uFillTx/>
                <a:latin typeface="DM Sans"/>
                <a:ea typeface="+mn-ea"/>
                <a:cs typeface="+mn-cs"/>
              </a:rPr>
              <a:t>Assessment of 1% OXY 229 CB in bleaching agent vs benchmark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a:ln>
                <a:noFill/>
              </a:ln>
              <a:solidFill>
                <a:prstClr val="white"/>
              </a:solidFill>
              <a:effectLst/>
              <a:uLnTx/>
              <a:uFillTx/>
              <a:latin typeface="DM Sans"/>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prstClr val="white"/>
                </a:solidFill>
                <a:effectLst/>
                <a:uLnTx/>
                <a:uFillTx/>
                <a:latin typeface="DM Sans"/>
                <a:ea typeface="+mn-ea"/>
                <a:cs typeface="+mn-cs"/>
              </a:rPr>
              <a:t>Protocol:</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Brown Caucasian hair, 3 tresses per test sample.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Mix commercial bleaching agent according to description on packaging.</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Add 1% OXY 229 CB to the bleaching mixture.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Spread the mixture homogeneously on dry (not washed) hair​.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Cover with alu foil for 45 min.</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Rinse off with 39°C tap water until water is clear.</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Leave hair tresses for 50 min. in deionized water.</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Dry slightly with paper towels.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Let tresses dry in climate room overnight at 20°C / 60% humidity.</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Repeat the full bleaching procedure a second time.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a:ln>
                <a:noFill/>
              </a:ln>
              <a:solidFill>
                <a:prstClr val="white"/>
              </a:solidFill>
              <a:effectLst/>
              <a:uLnTx/>
              <a:uFillTx/>
              <a:latin typeface="DM Sans"/>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prstClr val="white"/>
                </a:solidFill>
                <a:effectLst/>
                <a:uLnTx/>
                <a:uFillTx/>
                <a:latin typeface="DM Sans"/>
                <a:ea typeface="+mn-ea"/>
                <a:cs typeface="+mn-cs"/>
              </a:rPr>
              <a:t>Combing force measurement with Instron at 20°C / 60% humidity</a:t>
            </a:r>
            <a:endParaRPr kumimoji="0" lang="en-CH" sz="2400" b="0" i="0" u="none" strike="noStrike" kern="1200" cap="none" spc="0" normalizeH="0" baseline="0" noProof="0">
              <a:ln>
                <a:noFill/>
              </a:ln>
              <a:solidFill>
                <a:prstClr val="white"/>
              </a:solidFill>
              <a:effectLst/>
              <a:uLnTx/>
              <a:uFillTx/>
              <a:latin typeface="DM Sans"/>
              <a:ea typeface="+mn-ea"/>
              <a:cs typeface="+mn-cs"/>
            </a:endParaRPr>
          </a:p>
        </p:txBody>
      </p:sp>
    </p:spTree>
    <p:extLst>
      <p:ext uri="{BB962C8B-B14F-4D97-AF65-F5344CB8AC3E}">
        <p14:creationId xmlns:p14="http://schemas.microsoft.com/office/powerpoint/2010/main" val="5187833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FADBD53D-4CB9-F271-EF3B-0B9635827DA6}"/>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6A8D1892-FA4C-6203-9CB2-F05722B01C86}"/>
              </a:ext>
            </a:extLst>
          </p:cNvPr>
          <p:cNvSpPr txBox="1">
            <a:spLocks/>
          </p:cNvSpPr>
          <p:nvPr/>
        </p:nvSpPr>
        <p:spPr>
          <a:xfrm>
            <a:off x="302401" y="811219"/>
            <a:ext cx="8064500" cy="28876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bg1"/>
                </a:solidFill>
                <a:latin typeface="+mj-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0" i="0" u="none" strike="noStrike" kern="0" cap="none" spc="0" normalizeH="0" baseline="0" noProof="0">
                <a:ln>
                  <a:noFill/>
                </a:ln>
                <a:solidFill>
                  <a:sysClr val="window" lastClr="FFFFFF"/>
                </a:solidFill>
                <a:effectLst/>
                <a:uLnTx/>
                <a:uFillTx/>
                <a:latin typeface="DM Sans"/>
                <a:ea typeface="+mn-ea"/>
                <a:cs typeface="+mn-cs"/>
                <a:sym typeface="Wingdings" panose="05000000000000000000" pitchFamily="2" charset="2"/>
              </a:rPr>
              <a:t>OXY 229 CB in bleaching mixture</a:t>
            </a:r>
            <a:r>
              <a:rPr kumimoji="0" lang="en-US" sz="2400" b="0" i="0" u="none" strike="noStrike" kern="0" cap="none" spc="0" normalizeH="0" baseline="0" noProof="0">
                <a:ln>
                  <a:noFill/>
                </a:ln>
                <a:solidFill>
                  <a:sysClr val="window" lastClr="FFFFFF"/>
                </a:solidFill>
                <a:effectLst/>
                <a:uLnTx/>
                <a:uFillTx/>
                <a:latin typeface="DM Sans"/>
                <a:ea typeface="+mn-ea"/>
                <a:cs typeface="+mn-cs"/>
              </a:rPr>
              <a:t> </a:t>
            </a:r>
          </a:p>
        </p:txBody>
      </p:sp>
      <p:sp>
        <p:nvSpPr>
          <p:cNvPr id="35" name="TextBox 34">
            <a:extLst>
              <a:ext uri="{FF2B5EF4-FFF2-40B4-BE49-F238E27FC236}">
                <a16:creationId xmlns:a16="http://schemas.microsoft.com/office/drawing/2014/main" id="{692852F1-4AF6-5295-6A0F-3BB40C58C350}"/>
              </a:ext>
            </a:extLst>
          </p:cNvPr>
          <p:cNvSpPr txBox="1"/>
          <p:nvPr/>
        </p:nvSpPr>
        <p:spPr>
          <a:xfrm>
            <a:off x="491555" y="4982237"/>
            <a:ext cx="1320359"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DM Sans"/>
                <a:ea typeface="+mn-ea"/>
                <a:cs typeface="+mn-cs"/>
              </a:rPr>
              <a:t>** </a:t>
            </a:r>
            <a:r>
              <a:rPr kumimoji="0" lang="en-US" sz="1200" b="0" i="0" u="none" strike="noStrike" kern="1200" cap="none" spc="0" normalizeH="0" baseline="0" noProof="0">
                <a:ln>
                  <a:noFill/>
                </a:ln>
                <a:solidFill>
                  <a:prstClr val="black"/>
                </a:solidFill>
                <a:effectLst/>
                <a:uLnTx/>
                <a:uFillTx/>
                <a:latin typeface="DM Sans"/>
                <a:ea typeface="+mn-ea"/>
                <a:cs typeface="+mn-cs"/>
              </a:rPr>
              <a:t>p ≤ 0.01</a:t>
            </a:r>
          </a:p>
        </p:txBody>
      </p:sp>
      <p:sp>
        <p:nvSpPr>
          <p:cNvPr id="36" name="TextBox 35">
            <a:extLst>
              <a:ext uri="{FF2B5EF4-FFF2-40B4-BE49-F238E27FC236}">
                <a16:creationId xmlns:a16="http://schemas.microsoft.com/office/drawing/2014/main" id="{F053F6CD-EC4A-D828-05BA-6EC8DA0F5544}"/>
              </a:ext>
            </a:extLst>
          </p:cNvPr>
          <p:cNvSpPr txBox="1"/>
          <p:nvPr/>
        </p:nvSpPr>
        <p:spPr>
          <a:xfrm>
            <a:off x="302399" y="1230039"/>
            <a:ext cx="305986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DM Sans"/>
                <a:ea typeface="+mn-ea"/>
                <a:cs typeface="+mn-cs"/>
              </a:rPr>
              <a:t>Results:</a:t>
            </a:r>
            <a:r>
              <a:rPr kumimoji="0" lang="en-US" sz="2400" b="0" i="0" u="none" strike="noStrike" kern="1200" cap="none" spc="0" normalizeH="0" baseline="0" noProof="0" dirty="0">
                <a:ln>
                  <a:noFill/>
                </a:ln>
                <a:solidFill>
                  <a:prstClr val="black"/>
                </a:solidFill>
                <a:effectLst/>
                <a:uLnTx/>
                <a:uFillTx/>
                <a:latin typeface="DM Sans"/>
                <a:ea typeface="+mn-ea"/>
                <a:cs typeface="+mn-cs"/>
              </a:rPr>
              <a:t> </a:t>
            </a:r>
            <a:r>
              <a:rPr kumimoji="0" lang="en-US" sz="2400" b="0" i="0" u="none" strike="noStrike" kern="1200" cap="none" spc="0" normalizeH="0" baseline="0" noProof="0" dirty="0">
                <a:ln>
                  <a:noFill/>
                </a:ln>
                <a:solidFill>
                  <a:srgbClr val="4D3C35"/>
                </a:solidFill>
                <a:effectLst/>
                <a:uLnTx/>
                <a:uFillTx/>
                <a:latin typeface="DM Sans"/>
                <a:ea typeface="+mn-ea"/>
                <a:cs typeface="+mn-cs"/>
              </a:rPr>
              <a:t>dry hair</a:t>
            </a:r>
          </a:p>
        </p:txBody>
      </p:sp>
      <p:sp>
        <p:nvSpPr>
          <p:cNvPr id="46" name="Rectangle: Rounded Corners 45">
            <a:extLst>
              <a:ext uri="{FF2B5EF4-FFF2-40B4-BE49-F238E27FC236}">
                <a16:creationId xmlns:a16="http://schemas.microsoft.com/office/drawing/2014/main" id="{B1D8DE8C-2812-D87B-3E48-6E21EDF66790}"/>
              </a:ext>
            </a:extLst>
          </p:cNvPr>
          <p:cNvSpPr/>
          <p:nvPr/>
        </p:nvSpPr>
        <p:spPr>
          <a:xfrm>
            <a:off x="336477" y="5316036"/>
            <a:ext cx="9705603" cy="1145523"/>
          </a:xfrm>
          <a:prstGeom prst="roundRect">
            <a:avLst/>
          </a:prstGeom>
          <a:noFill/>
          <a:ln w="12700" cap="flat" cmpd="sng" algn="ctr">
            <a:noFill/>
            <a:prstDash val="solid"/>
            <a:miter lim="800000"/>
          </a:ln>
          <a:effectLst/>
        </p:spPr>
        <p:txBody>
          <a:bodyPr rtlCol="0" anchor="ctr"/>
          <a:lstStyle/>
          <a:p>
            <a:pPr marL="28575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en-US" sz="1800" b="1" i="0" u="none" strike="noStrike" kern="0" cap="none" spc="0" normalizeH="0" baseline="0" noProof="0" dirty="0">
                <a:ln>
                  <a:noFill/>
                </a:ln>
                <a:solidFill>
                  <a:prstClr val="white"/>
                </a:solidFill>
                <a:effectLst/>
                <a:uLnTx/>
                <a:uFillTx/>
                <a:latin typeface="DM Sans"/>
                <a:ea typeface="+mn-ea"/>
                <a:cs typeface="+mn-cs"/>
              </a:rPr>
              <a:t>Significant </a:t>
            </a:r>
            <a:r>
              <a:rPr kumimoji="0" lang="en-US" sz="1800" b="1" i="0" u="none" strike="noStrike" kern="0" cap="none" spc="0" normalizeH="0" baseline="0" noProof="0" dirty="0">
                <a:ln>
                  <a:noFill/>
                </a:ln>
                <a:solidFill>
                  <a:srgbClr val="4D3C35"/>
                </a:solidFill>
                <a:effectLst/>
                <a:uLnTx/>
                <a:uFillTx/>
                <a:latin typeface="DM Sans"/>
                <a:ea typeface="+mn-ea"/>
                <a:cs typeface="+mn-cs"/>
              </a:rPr>
              <a:t>improved dry combability </a:t>
            </a:r>
            <a:r>
              <a:rPr kumimoji="0" lang="en-US" sz="1800" b="1" i="0" u="none" strike="noStrike" kern="0" cap="none" spc="0" normalizeH="0" baseline="0" noProof="0" dirty="0">
                <a:ln>
                  <a:noFill/>
                </a:ln>
                <a:solidFill>
                  <a:prstClr val="white"/>
                </a:solidFill>
                <a:effectLst/>
                <a:uLnTx/>
                <a:uFillTx/>
                <a:latin typeface="DM Sans"/>
                <a:ea typeface="+mn-ea"/>
                <a:cs typeface="+mn-cs"/>
              </a:rPr>
              <a:t>by OXY 229 CB at 1% use level</a:t>
            </a:r>
          </a:p>
          <a:p>
            <a:pPr marL="28575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en-US" sz="1800" b="1" i="0" u="none" strike="noStrike" kern="0" cap="none" spc="0" normalizeH="0" baseline="0" noProof="0" dirty="0">
                <a:ln>
                  <a:noFill/>
                </a:ln>
                <a:solidFill>
                  <a:prstClr val="white"/>
                </a:solidFill>
                <a:effectLst/>
                <a:uLnTx/>
                <a:uFillTx/>
                <a:latin typeface="DM Sans"/>
                <a:ea typeface="+mn-ea"/>
                <a:cs typeface="+mn-cs"/>
              </a:rPr>
              <a:t>Benchmark ingredient (protein) showed adverse effect in combing</a:t>
            </a:r>
          </a:p>
          <a:p>
            <a:pPr marL="28575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en-US" sz="1800" b="1" i="0" u="none" strike="noStrike" kern="0" cap="none" spc="0" normalizeH="0" baseline="0" noProof="0" dirty="0">
                <a:ln>
                  <a:noFill/>
                </a:ln>
                <a:solidFill>
                  <a:prstClr val="white"/>
                </a:solidFill>
                <a:effectLst/>
                <a:uLnTx/>
                <a:uFillTx/>
                <a:latin typeface="DM Sans"/>
                <a:ea typeface="+mn-ea"/>
                <a:cs typeface="+mn-cs"/>
              </a:rPr>
              <a:t>No visible improvement with commercial benchmarks</a:t>
            </a:r>
            <a:endParaRPr kumimoji="0" lang="en-CH" sz="1800" b="1" i="0" u="none" strike="noStrike" kern="0" cap="none" spc="0" normalizeH="0" baseline="0" noProof="0" dirty="0">
              <a:ln>
                <a:noFill/>
              </a:ln>
              <a:solidFill>
                <a:prstClr val="white"/>
              </a:solidFill>
              <a:effectLst/>
              <a:uLnTx/>
              <a:uFillTx/>
              <a:latin typeface="DM Sans"/>
              <a:ea typeface="+mn-ea"/>
              <a:cs typeface="+mn-cs"/>
            </a:endParaRPr>
          </a:p>
        </p:txBody>
      </p:sp>
      <p:sp>
        <p:nvSpPr>
          <p:cNvPr id="47" name="TextBox 46">
            <a:extLst>
              <a:ext uri="{FF2B5EF4-FFF2-40B4-BE49-F238E27FC236}">
                <a16:creationId xmlns:a16="http://schemas.microsoft.com/office/drawing/2014/main" id="{91D274A9-B8CE-40B1-9515-13C7BA3A44A2}"/>
              </a:ext>
            </a:extLst>
          </p:cNvPr>
          <p:cNvSpPr txBox="1"/>
          <p:nvPr/>
        </p:nvSpPr>
        <p:spPr>
          <a:xfrm>
            <a:off x="6558489" y="4922221"/>
            <a:ext cx="1320359"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DM Sans"/>
                <a:ea typeface="+mn-ea"/>
                <a:cs typeface="+mn-cs"/>
              </a:rPr>
              <a:t>** </a:t>
            </a:r>
            <a:r>
              <a:rPr kumimoji="0" lang="en-US" sz="1200" b="0" i="0" u="none" strike="noStrike" kern="1200" cap="none" spc="0" normalizeH="0" baseline="0" noProof="0">
                <a:ln>
                  <a:noFill/>
                </a:ln>
                <a:solidFill>
                  <a:prstClr val="black"/>
                </a:solidFill>
                <a:effectLst/>
                <a:uLnTx/>
                <a:uFillTx/>
                <a:latin typeface="DM Sans"/>
                <a:ea typeface="+mn-ea"/>
                <a:cs typeface="+mn-cs"/>
              </a:rPr>
              <a:t>p ≤ 0.01</a:t>
            </a:r>
          </a:p>
        </p:txBody>
      </p:sp>
      <p:sp>
        <p:nvSpPr>
          <p:cNvPr id="48" name="Título 2">
            <a:extLst>
              <a:ext uri="{FF2B5EF4-FFF2-40B4-BE49-F238E27FC236}">
                <a16:creationId xmlns:a16="http://schemas.microsoft.com/office/drawing/2014/main" id="{C690F956-52A8-2ADC-E51A-61DCA94F4C0B}"/>
              </a:ext>
            </a:extLst>
          </p:cNvPr>
          <p:cNvSpPr txBox="1">
            <a:spLocks/>
          </p:cNvSpPr>
          <p:nvPr/>
        </p:nvSpPr>
        <p:spPr>
          <a:xfrm>
            <a:off x="302399" y="327604"/>
            <a:ext cx="7576449" cy="320412"/>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REDUCED COMBING FORCE WITH OXY 229 CB</a:t>
            </a:r>
          </a:p>
        </p:txBody>
      </p:sp>
      <p:sp>
        <p:nvSpPr>
          <p:cNvPr id="51" name="TextBox 50">
            <a:extLst>
              <a:ext uri="{FF2B5EF4-FFF2-40B4-BE49-F238E27FC236}">
                <a16:creationId xmlns:a16="http://schemas.microsoft.com/office/drawing/2014/main" id="{57D0ABA6-27A3-D664-DA10-6B6BAF883A99}"/>
              </a:ext>
            </a:extLst>
          </p:cNvPr>
          <p:cNvSpPr txBox="1"/>
          <p:nvPr/>
        </p:nvSpPr>
        <p:spPr>
          <a:xfrm rot="16200000">
            <a:off x="9085163" y="2605279"/>
            <a:ext cx="5971632"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DM Sans"/>
                <a:ea typeface="+mn-ea"/>
                <a:cs typeface="+mn-cs"/>
              </a:rPr>
              <a:t>* Combing force calculated  on the  hair tips (last 2 cm of the hair length 1 cm before the tip) </a:t>
            </a:r>
          </a:p>
        </p:txBody>
      </p:sp>
      <p:pic>
        <p:nvPicPr>
          <p:cNvPr id="5" name="Picture 4">
            <a:extLst>
              <a:ext uri="{FF2B5EF4-FFF2-40B4-BE49-F238E27FC236}">
                <a16:creationId xmlns:a16="http://schemas.microsoft.com/office/drawing/2014/main" id="{1080BFBB-A351-1B0A-78EC-322FCBE61525}"/>
              </a:ext>
            </a:extLst>
          </p:cNvPr>
          <p:cNvPicPr>
            <a:picLocks noChangeAspect="1"/>
          </p:cNvPicPr>
          <p:nvPr/>
        </p:nvPicPr>
        <p:blipFill>
          <a:blip r:embed="rId3"/>
          <a:stretch>
            <a:fillRect/>
          </a:stretch>
        </p:blipFill>
        <p:spPr>
          <a:xfrm>
            <a:off x="302399" y="1759467"/>
            <a:ext cx="4877223" cy="3389670"/>
          </a:xfrm>
          <a:prstGeom prst="rect">
            <a:avLst/>
          </a:prstGeom>
        </p:spPr>
      </p:pic>
      <p:pic>
        <p:nvPicPr>
          <p:cNvPr id="6" name="Picture 5">
            <a:extLst>
              <a:ext uri="{FF2B5EF4-FFF2-40B4-BE49-F238E27FC236}">
                <a16:creationId xmlns:a16="http://schemas.microsoft.com/office/drawing/2014/main" id="{0E19C0E7-811F-48A2-5FA3-011B62611423}"/>
              </a:ext>
            </a:extLst>
          </p:cNvPr>
          <p:cNvPicPr>
            <a:picLocks noChangeAspect="1"/>
          </p:cNvPicPr>
          <p:nvPr/>
        </p:nvPicPr>
        <p:blipFill>
          <a:blip r:embed="rId4"/>
          <a:stretch>
            <a:fillRect/>
          </a:stretch>
        </p:blipFill>
        <p:spPr>
          <a:xfrm>
            <a:off x="6134228" y="1691704"/>
            <a:ext cx="4968671" cy="3566469"/>
          </a:xfrm>
          <a:prstGeom prst="rect">
            <a:avLst/>
          </a:prstGeom>
        </p:spPr>
      </p:pic>
    </p:spTree>
    <p:extLst>
      <p:ext uri="{BB962C8B-B14F-4D97-AF65-F5344CB8AC3E}">
        <p14:creationId xmlns:p14="http://schemas.microsoft.com/office/powerpoint/2010/main" val="23476721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AEE0B5A9-1501-191A-38D6-41606455ADEF}"/>
            </a:ext>
          </a:extLst>
        </p:cNvPr>
        <p:cNvGrpSpPr/>
        <p:nvPr/>
      </p:nvGrpSpPr>
      <p:grpSpPr>
        <a:xfrm>
          <a:off x="0" y="0"/>
          <a:ext cx="0" cy="0"/>
          <a:chOff x="0" y="0"/>
          <a:chExt cx="0" cy="0"/>
        </a:xfrm>
      </p:grpSpPr>
      <p:sp>
        <p:nvSpPr>
          <p:cNvPr id="2" name="Título 2">
            <a:extLst>
              <a:ext uri="{FF2B5EF4-FFF2-40B4-BE49-F238E27FC236}">
                <a16:creationId xmlns:a16="http://schemas.microsoft.com/office/drawing/2014/main" id="{8FE1A940-CB2E-1187-4151-BF5285C792AA}"/>
              </a:ext>
            </a:extLst>
          </p:cNvPr>
          <p:cNvSpPr txBox="1">
            <a:spLocks/>
          </p:cNvSpPr>
          <p:nvPr/>
        </p:nvSpPr>
        <p:spPr>
          <a:xfrm>
            <a:off x="538549" y="1738602"/>
            <a:ext cx="11114902" cy="3380796"/>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US" sz="7200" b="0" i="0" u="none" strike="noStrike" kern="1200" cap="none" spc="0" normalizeH="0" baseline="0" noProof="0">
                <a:ln>
                  <a:noFill/>
                </a:ln>
                <a:solidFill>
                  <a:prstClr val="white"/>
                </a:solidFill>
                <a:effectLst/>
                <a:uLnTx/>
                <a:uFillTx/>
                <a:latin typeface="DM Sans 14pt Medium" pitchFamily="2" charset="77"/>
                <a:ea typeface="+mj-ea"/>
                <a:cs typeface="+mj-cs"/>
              </a:rPr>
              <a:t> </a:t>
            </a:r>
            <a:r>
              <a:rPr kumimoji="0" lang="en-US" sz="7200" b="0" i="0" u="none" strike="noStrike" kern="1200" cap="none" spc="0" normalizeH="0" baseline="0" noProof="0">
                <a:ln>
                  <a:noFill/>
                </a:ln>
                <a:solidFill>
                  <a:prstClr val="white"/>
                </a:solidFill>
                <a:effectLst/>
                <a:uLnTx/>
                <a:uFillTx/>
                <a:latin typeface="DM Sans"/>
                <a:ea typeface="+mj-ea"/>
                <a:cs typeface="+mj-cs"/>
              </a:rPr>
              <a:t>Structural repair delivers combing benefits to your formulations</a:t>
            </a:r>
          </a:p>
        </p:txBody>
      </p:sp>
      <p:sp>
        <p:nvSpPr>
          <p:cNvPr id="3" name="Título 2">
            <a:extLst>
              <a:ext uri="{FF2B5EF4-FFF2-40B4-BE49-F238E27FC236}">
                <a16:creationId xmlns:a16="http://schemas.microsoft.com/office/drawing/2014/main" id="{1244F668-B59E-E07F-9D73-C2355954AEFB}"/>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BOND AID</a:t>
            </a:r>
          </a:p>
        </p:txBody>
      </p:sp>
    </p:spTree>
    <p:extLst>
      <p:ext uri="{BB962C8B-B14F-4D97-AF65-F5344CB8AC3E}">
        <p14:creationId xmlns:p14="http://schemas.microsoft.com/office/powerpoint/2010/main" val="22828653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FA7EFB34-6BA0-7014-558E-4D54AABEC1C7}"/>
            </a:ext>
          </a:extLst>
        </p:cNvPr>
        <p:cNvGrpSpPr/>
        <p:nvPr/>
      </p:nvGrpSpPr>
      <p:grpSpPr>
        <a:xfrm>
          <a:off x="0" y="0"/>
          <a:ext cx="0" cy="0"/>
          <a:chOff x="0" y="0"/>
          <a:chExt cx="0" cy="0"/>
        </a:xfrm>
      </p:grpSpPr>
      <p:sp>
        <p:nvSpPr>
          <p:cNvPr id="4" name="Text Placeholder 2">
            <a:extLst>
              <a:ext uri="{FF2B5EF4-FFF2-40B4-BE49-F238E27FC236}">
                <a16:creationId xmlns:a16="http://schemas.microsoft.com/office/drawing/2014/main" id="{D4E1C0FF-E75C-DF05-084D-56ECC18840B9}"/>
              </a:ext>
            </a:extLst>
          </p:cNvPr>
          <p:cNvSpPr txBox="1">
            <a:spLocks/>
          </p:cNvSpPr>
          <p:nvPr/>
        </p:nvSpPr>
        <p:spPr>
          <a:xfrm>
            <a:off x="384543" y="885983"/>
            <a:ext cx="4429620" cy="1690169"/>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12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1" i="0" u="none" strike="noStrike" kern="0" cap="none" spc="0" normalizeH="0" baseline="0" noProof="0">
                <a:ln>
                  <a:noFill/>
                </a:ln>
                <a:solidFill>
                  <a:prstClr val="white"/>
                </a:solidFill>
                <a:effectLst/>
                <a:uLnTx/>
                <a:uFillTx/>
                <a:latin typeface="DM Sans"/>
                <a:ea typeface="+mn-ea"/>
                <a:cs typeface="+mn-cs"/>
              </a:rPr>
              <a:t>Samples:</a:t>
            </a:r>
          </a:p>
        </p:txBody>
      </p:sp>
      <p:sp>
        <p:nvSpPr>
          <p:cNvPr id="5" name="Rectangle 2">
            <a:extLst>
              <a:ext uri="{FF2B5EF4-FFF2-40B4-BE49-F238E27FC236}">
                <a16:creationId xmlns:a16="http://schemas.microsoft.com/office/drawing/2014/main" id="{9DA56B95-09EF-83BD-A8DE-20DB98A2817B}"/>
              </a:ext>
            </a:extLst>
          </p:cNvPr>
          <p:cNvSpPr>
            <a:spLocks noChangeArrowheads="1"/>
          </p:cNvSpPr>
          <p:nvPr/>
        </p:nvSpPr>
        <p:spPr bwMode="auto">
          <a:xfrm>
            <a:off x="196214" y="3505944"/>
            <a:ext cx="6017178" cy="1587594"/>
          </a:xfrm>
          <a:prstGeom prst="rect">
            <a:avLst/>
          </a:prstGeom>
          <a:noFill/>
          <a:ln>
            <a:noFill/>
          </a:ln>
          <a:effectLst/>
        </p:spPr>
        <p:txBody>
          <a:bodyPr vert="horz" wrap="square" lIns="0" tIns="0" rIns="0" bIns="6348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742950" marR="0" lvl="1" indent="-285750" algn="l" defTabSz="914400" rtl="0" eaLnBrk="0" fontAlgn="base" latinLnBrk="0" hangingPunct="0">
              <a:lnSpc>
                <a:spcPct val="100000"/>
              </a:lnSpc>
              <a:spcBef>
                <a:spcPts val="600"/>
              </a:spcBef>
              <a:spcAft>
                <a:spcPct val="0"/>
              </a:spcAft>
              <a:buClrTx/>
              <a:buSzTx/>
              <a:buFont typeface="Wingdings" panose="05000000000000000000" pitchFamily="2" charset="2"/>
              <a:buChar char="Ø"/>
              <a:tabLst/>
              <a:defRPr/>
            </a:pPr>
            <a:r>
              <a:rPr kumimoji="0" lang="en-US" altLang="en-US" sz="1400" b="1" i="0" u="none" strike="noStrike" kern="0" cap="none" spc="0" normalizeH="0" baseline="0" noProof="0">
                <a:ln>
                  <a:noFill/>
                </a:ln>
                <a:solidFill>
                  <a:prstClr val="white"/>
                </a:solidFill>
                <a:effectLst/>
                <a:uLnTx/>
                <a:uFillTx/>
                <a:latin typeface="DM Sans"/>
                <a:ea typeface="+mn-ea"/>
                <a:cs typeface="+mn-cs"/>
              </a:rPr>
              <a:t>Market product is good</a:t>
            </a:r>
          </a:p>
          <a:p>
            <a:pPr marL="742950" marR="0" lvl="1" indent="-285750" algn="l" defTabSz="914400" rtl="0" eaLnBrk="0" fontAlgn="base" latinLnBrk="0" hangingPunct="0">
              <a:lnSpc>
                <a:spcPct val="100000"/>
              </a:lnSpc>
              <a:spcBef>
                <a:spcPts val="600"/>
              </a:spcBef>
              <a:spcAft>
                <a:spcPct val="0"/>
              </a:spcAft>
              <a:buClrTx/>
              <a:buSzTx/>
              <a:buFont typeface="Wingdings" panose="05000000000000000000" pitchFamily="2" charset="2"/>
              <a:buChar char="Ø"/>
              <a:tabLst/>
              <a:defRPr/>
            </a:pPr>
            <a:r>
              <a:rPr kumimoji="0" lang="en-US" altLang="en-US" sz="1400" b="1" i="0" u="none" strike="noStrike" kern="0" cap="none" spc="0" normalizeH="0" baseline="0" noProof="0">
                <a:ln>
                  <a:noFill/>
                </a:ln>
                <a:solidFill>
                  <a:prstClr val="white"/>
                </a:solidFill>
                <a:effectLst/>
                <a:uLnTx/>
                <a:uFillTx/>
                <a:latin typeface="DM Sans"/>
                <a:ea typeface="+mn-ea"/>
                <a:cs typeface="+mn-cs"/>
              </a:rPr>
              <a:t>Market product + 1% OXY 229 CB is statistically significant smoother than  market product added with 0.2% glycerin*</a:t>
            </a:r>
          </a:p>
          <a:p>
            <a:pPr marL="742950" marR="0" lvl="1" indent="-285750" algn="l" defTabSz="914400" rtl="0" eaLnBrk="0" fontAlgn="base" latinLnBrk="0" hangingPunct="0">
              <a:lnSpc>
                <a:spcPct val="100000"/>
              </a:lnSpc>
              <a:spcBef>
                <a:spcPts val="600"/>
              </a:spcBef>
              <a:spcAft>
                <a:spcPct val="0"/>
              </a:spcAft>
              <a:buClrTx/>
              <a:buSzTx/>
              <a:buFont typeface="Wingdings" panose="05000000000000000000" pitchFamily="2" charset="2"/>
              <a:buChar char="Ø"/>
              <a:tabLst/>
              <a:defRPr/>
            </a:pPr>
            <a:r>
              <a:rPr kumimoji="0" lang="en-US" altLang="en-US" sz="1400" b="1" i="0" u="none" strike="noStrike" kern="0" cap="none" spc="0" normalizeH="0" baseline="0" noProof="0">
                <a:ln>
                  <a:noFill/>
                </a:ln>
                <a:solidFill>
                  <a:prstClr val="white"/>
                </a:solidFill>
                <a:effectLst/>
                <a:uLnTx/>
                <a:uFillTx/>
                <a:latin typeface="Arial"/>
                <a:ea typeface="+mn-ea"/>
                <a:cs typeface="Arial"/>
              </a:rPr>
              <a:t>Market product + 1% OXY 229 CB </a:t>
            </a:r>
            <a:r>
              <a:rPr kumimoji="0" lang="en-US" altLang="en-US" sz="1400" b="1" i="0" u="none" strike="noStrike" kern="0" cap="none" spc="0" normalizeH="0" baseline="0" noProof="0">
                <a:ln>
                  <a:noFill/>
                </a:ln>
                <a:solidFill>
                  <a:prstClr val="white"/>
                </a:solidFill>
                <a:effectLst/>
                <a:uLnTx/>
                <a:uFillTx/>
                <a:latin typeface="DM Sans"/>
                <a:ea typeface="+mn-ea"/>
                <a:cs typeface="+mn-cs"/>
              </a:rPr>
              <a:t> is statistically significant smoother than  market product </a:t>
            </a:r>
            <a:endParaRPr kumimoji="0" lang="en-US" altLang="en-US" sz="1400" b="0" i="0" u="none" strike="noStrike" kern="0" cap="none" spc="0" normalizeH="0" baseline="0" noProof="0">
              <a:ln>
                <a:noFill/>
              </a:ln>
              <a:solidFill>
                <a:prstClr val="white"/>
              </a:solidFill>
              <a:effectLst/>
              <a:uLnTx/>
              <a:uFillTx/>
              <a:latin typeface="DM Sans"/>
              <a:ea typeface="+mn-ea"/>
              <a:cs typeface="+mn-cs"/>
            </a:endParaRPr>
          </a:p>
          <a:p>
            <a:pPr marL="0" marR="0" lvl="0" indent="0" algn="l" defTabSz="914400" rtl="0" eaLnBrk="0" fontAlgn="base" latinLnBrk="0" hangingPunct="0">
              <a:lnSpc>
                <a:spcPct val="100000"/>
              </a:lnSpc>
              <a:spcBef>
                <a:spcPts val="600"/>
              </a:spcBef>
              <a:spcAft>
                <a:spcPct val="0"/>
              </a:spcAft>
              <a:buClrTx/>
              <a:buSzTx/>
              <a:buFontTx/>
              <a:buNone/>
              <a:tabLst/>
              <a:defRPr/>
            </a:pPr>
            <a:endParaRPr kumimoji="0" lang="en-US" altLang="en-US" sz="1400" b="0" i="0" u="none" strike="noStrike" kern="0" cap="none" spc="0" normalizeH="0" baseline="0" noProof="0">
              <a:ln>
                <a:noFill/>
              </a:ln>
              <a:solidFill>
                <a:prstClr val="white"/>
              </a:solidFill>
              <a:effectLst/>
              <a:uLnTx/>
              <a:uFillTx/>
              <a:latin typeface="DM Sans"/>
              <a:ea typeface="+mn-ea"/>
              <a:cs typeface="+mn-cs"/>
            </a:endParaRPr>
          </a:p>
        </p:txBody>
      </p:sp>
      <p:graphicFrame>
        <p:nvGraphicFramePr>
          <p:cNvPr id="6" name="Table 5">
            <a:extLst>
              <a:ext uri="{FF2B5EF4-FFF2-40B4-BE49-F238E27FC236}">
                <a16:creationId xmlns:a16="http://schemas.microsoft.com/office/drawing/2014/main" id="{D35A973B-135F-CF0F-181B-EB15BCFE74EC}"/>
              </a:ext>
            </a:extLst>
          </p:cNvPr>
          <p:cNvGraphicFramePr>
            <a:graphicFrameLocks noGrp="1"/>
          </p:cNvGraphicFramePr>
          <p:nvPr/>
        </p:nvGraphicFramePr>
        <p:xfrm>
          <a:off x="1560568" y="1565899"/>
          <a:ext cx="3491669" cy="1690167"/>
        </p:xfrm>
        <a:graphic>
          <a:graphicData uri="http://schemas.openxmlformats.org/drawingml/2006/table">
            <a:tbl>
              <a:tblPr/>
              <a:tblGrid>
                <a:gridCol w="1492405">
                  <a:extLst>
                    <a:ext uri="{9D8B030D-6E8A-4147-A177-3AD203B41FA5}">
                      <a16:colId xmlns:a16="http://schemas.microsoft.com/office/drawing/2014/main" val="277748687"/>
                    </a:ext>
                  </a:extLst>
                </a:gridCol>
                <a:gridCol w="1999264">
                  <a:extLst>
                    <a:ext uri="{9D8B030D-6E8A-4147-A177-3AD203B41FA5}">
                      <a16:colId xmlns:a16="http://schemas.microsoft.com/office/drawing/2014/main" val="1757511887"/>
                    </a:ext>
                  </a:extLst>
                </a:gridCol>
              </a:tblGrid>
              <a:tr h="563389">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1" i="0" u="none" strike="noStrike">
                          <a:solidFill>
                            <a:schemeClr val="bg1"/>
                          </a:solidFill>
                          <a:effectLst/>
                          <a:latin typeface="DM Sans" pitchFamily="2" charset="0"/>
                        </a:rPr>
                        <a:t>1</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D3C35">
                        <a:lumMod val="40000"/>
                        <a:lumOff val="60000"/>
                      </a:srgbClr>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100" b="1" i="0" u="none" strike="noStrike">
                          <a:solidFill>
                            <a:schemeClr val="bg1"/>
                          </a:solidFill>
                          <a:effectLst/>
                          <a:latin typeface="DM Sans" pitchFamily="2" charset="0"/>
                        </a:rPr>
                        <a:t>market product</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D3C35">
                        <a:lumMod val="40000"/>
                        <a:lumOff val="60000"/>
                      </a:srgbClr>
                    </a:solidFill>
                  </a:tcPr>
                </a:tc>
                <a:extLst>
                  <a:ext uri="{0D108BD9-81ED-4DB2-BD59-A6C34878D82A}">
                    <a16:rowId xmlns:a16="http://schemas.microsoft.com/office/drawing/2014/main" val="2840621895"/>
                  </a:ext>
                </a:extLst>
              </a:tr>
              <a:tr h="563389">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1" i="0" u="none" strike="noStrike">
                          <a:solidFill>
                            <a:schemeClr val="bg1"/>
                          </a:solidFill>
                          <a:effectLst/>
                          <a:latin typeface="DM Sans" pitchFamily="2" charset="0"/>
                        </a:rPr>
                        <a:t>2</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D3C35">
                        <a:lumMod val="40000"/>
                        <a:lumOff val="60000"/>
                      </a:srgbClr>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100" b="1" i="0" u="none" strike="noStrike">
                          <a:solidFill>
                            <a:schemeClr val="bg1"/>
                          </a:solidFill>
                          <a:effectLst/>
                          <a:latin typeface="DM Sans" pitchFamily="2" charset="0"/>
                        </a:rPr>
                        <a:t>market product + 0.2% glycerin</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D3C35">
                        <a:lumMod val="40000"/>
                        <a:lumOff val="60000"/>
                      </a:srgbClr>
                    </a:solidFill>
                  </a:tcPr>
                </a:tc>
                <a:extLst>
                  <a:ext uri="{0D108BD9-81ED-4DB2-BD59-A6C34878D82A}">
                    <a16:rowId xmlns:a16="http://schemas.microsoft.com/office/drawing/2014/main" val="1654520875"/>
                  </a:ext>
                </a:extLst>
              </a:tr>
              <a:tr h="563389">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1" i="0" u="none" strike="noStrike">
                          <a:solidFill>
                            <a:schemeClr val="bg1"/>
                          </a:solidFill>
                          <a:effectLst/>
                          <a:latin typeface="DM Sans" pitchFamily="2" charset="0"/>
                        </a:rPr>
                        <a:t>3</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D3C35">
                        <a:lumMod val="40000"/>
                        <a:lumOff val="60000"/>
                      </a:srgbClr>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100" b="1" i="0" u="none" strike="noStrike">
                          <a:solidFill>
                            <a:schemeClr val="bg1"/>
                          </a:solidFill>
                          <a:effectLst/>
                          <a:latin typeface="DM Sans" pitchFamily="2" charset="0"/>
                        </a:rPr>
                        <a:t>market product + 1% OXY 229 CB </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D3C35">
                        <a:lumMod val="40000"/>
                        <a:lumOff val="60000"/>
                      </a:srgbClr>
                    </a:solidFill>
                  </a:tcPr>
                </a:tc>
                <a:extLst>
                  <a:ext uri="{0D108BD9-81ED-4DB2-BD59-A6C34878D82A}">
                    <a16:rowId xmlns:a16="http://schemas.microsoft.com/office/drawing/2014/main" val="1219167022"/>
                  </a:ext>
                </a:extLst>
              </a:tr>
            </a:tbl>
          </a:graphicData>
        </a:graphic>
      </p:graphicFrame>
      <p:sp>
        <p:nvSpPr>
          <p:cNvPr id="17" name="Rectangle: Rounded Corners 16">
            <a:extLst>
              <a:ext uri="{FF2B5EF4-FFF2-40B4-BE49-F238E27FC236}">
                <a16:creationId xmlns:a16="http://schemas.microsoft.com/office/drawing/2014/main" id="{EEE88206-7A26-DB43-80F9-C6687E4860F4}"/>
              </a:ext>
            </a:extLst>
          </p:cNvPr>
          <p:cNvSpPr/>
          <p:nvPr/>
        </p:nvSpPr>
        <p:spPr>
          <a:xfrm>
            <a:off x="552992" y="5000894"/>
            <a:ext cx="11320799" cy="1003664"/>
          </a:xfrm>
          <a:prstGeom prst="roundRect">
            <a:avLst/>
          </a:prstGeom>
          <a:noFill/>
          <a:ln w="12700" cap="flat" cmpd="sng" algn="ctr">
            <a:noFill/>
            <a:prstDash val="solid"/>
            <a:miter lim="800000"/>
          </a:ln>
          <a:effectLst/>
        </p:spPr>
        <p:txBody>
          <a:bodyPr rtlCol="0" anchor="ctr"/>
          <a:lstStyle/>
          <a:p>
            <a:pPr marL="28575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en-US" sz="1800" b="1" i="0" u="none" strike="noStrike" kern="0" cap="none" spc="0" normalizeH="0" baseline="0" noProof="0">
                <a:ln>
                  <a:noFill/>
                </a:ln>
                <a:solidFill>
                  <a:prstClr val="white"/>
                </a:solidFill>
                <a:effectLst/>
                <a:uLnTx/>
                <a:uFillTx/>
                <a:latin typeface="DM Sans"/>
                <a:ea typeface="+mn-ea"/>
                <a:cs typeface="+mn-cs"/>
              </a:rPr>
              <a:t>Adding 1% of OXY 229 CB significantly </a:t>
            </a:r>
            <a:r>
              <a:rPr kumimoji="0" lang="en-US" sz="1800" b="1" i="0" u="none" strike="noStrike" kern="0" cap="none" spc="0" normalizeH="0" baseline="0" noProof="0">
                <a:ln>
                  <a:noFill/>
                </a:ln>
                <a:solidFill>
                  <a:srgbClr val="4D3C35"/>
                </a:solidFill>
                <a:effectLst/>
                <a:uLnTx/>
                <a:uFillTx/>
                <a:latin typeface="DM Sans"/>
                <a:ea typeface="+mn-ea"/>
                <a:cs typeface="+mn-cs"/>
              </a:rPr>
              <a:t>improved the combing force </a:t>
            </a:r>
            <a:r>
              <a:rPr kumimoji="0" lang="en-US" sz="1800" b="1" i="0" u="none" strike="noStrike" kern="0" cap="none" spc="0" normalizeH="0" baseline="0" noProof="0">
                <a:ln>
                  <a:noFill/>
                </a:ln>
                <a:solidFill>
                  <a:prstClr val="white"/>
                </a:solidFill>
                <a:effectLst/>
                <a:uLnTx/>
                <a:uFillTx/>
                <a:latin typeface="DM Sans"/>
                <a:ea typeface="+mn-ea"/>
                <a:cs typeface="+mn-cs"/>
              </a:rPr>
              <a:t>of the commercial  product</a:t>
            </a:r>
          </a:p>
        </p:txBody>
      </p:sp>
      <p:sp>
        <p:nvSpPr>
          <p:cNvPr id="18" name="Título 2">
            <a:extLst>
              <a:ext uri="{FF2B5EF4-FFF2-40B4-BE49-F238E27FC236}">
                <a16:creationId xmlns:a16="http://schemas.microsoft.com/office/drawing/2014/main" id="{69437E9D-EF99-A4C5-B1EE-730F2D7E5499}"/>
              </a:ext>
            </a:extLst>
          </p:cNvPr>
          <p:cNvSpPr txBox="1">
            <a:spLocks/>
          </p:cNvSpPr>
          <p:nvPr/>
        </p:nvSpPr>
        <p:spPr>
          <a:xfrm>
            <a:off x="302398" y="327603"/>
            <a:ext cx="6756323" cy="338554"/>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COMBING TEST</a:t>
            </a:r>
          </a:p>
        </p:txBody>
      </p:sp>
      <p:sp>
        <p:nvSpPr>
          <p:cNvPr id="19" name="TextBox 18">
            <a:extLst>
              <a:ext uri="{FF2B5EF4-FFF2-40B4-BE49-F238E27FC236}">
                <a16:creationId xmlns:a16="http://schemas.microsoft.com/office/drawing/2014/main" id="{FC4C45C5-3C88-3AF5-45B2-A2D30C87FD1B}"/>
              </a:ext>
            </a:extLst>
          </p:cNvPr>
          <p:cNvSpPr txBox="1"/>
          <p:nvPr/>
        </p:nvSpPr>
        <p:spPr>
          <a:xfrm>
            <a:off x="635619" y="6072476"/>
            <a:ext cx="7382107"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DM Sans"/>
                <a:ea typeface="+mn-ea"/>
                <a:cs typeface="+mn-cs"/>
              </a:rPr>
              <a:t>* The combing force  improvement is not coming from the glycerin contained in OXY 229 CB</a:t>
            </a:r>
          </a:p>
        </p:txBody>
      </p:sp>
      <p:sp>
        <p:nvSpPr>
          <p:cNvPr id="34" name="TextBox 33">
            <a:extLst>
              <a:ext uri="{FF2B5EF4-FFF2-40B4-BE49-F238E27FC236}">
                <a16:creationId xmlns:a16="http://schemas.microsoft.com/office/drawing/2014/main" id="{ACD2A79E-8213-F77F-D9A8-C32C70BAAEA1}"/>
              </a:ext>
            </a:extLst>
          </p:cNvPr>
          <p:cNvSpPr txBox="1"/>
          <p:nvPr/>
        </p:nvSpPr>
        <p:spPr>
          <a:xfrm>
            <a:off x="6843182" y="4548843"/>
            <a:ext cx="262664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a:ea typeface="+mn-ea"/>
                <a:cs typeface="+mn-cs"/>
              </a:rPr>
              <a:t>* p ≤ 0.05   ** p ≤ 0.01</a:t>
            </a:r>
          </a:p>
        </p:txBody>
      </p:sp>
      <p:pic>
        <p:nvPicPr>
          <p:cNvPr id="3" name="Picture 2">
            <a:extLst>
              <a:ext uri="{FF2B5EF4-FFF2-40B4-BE49-F238E27FC236}">
                <a16:creationId xmlns:a16="http://schemas.microsoft.com/office/drawing/2014/main" id="{40EE7E87-8704-6B52-3242-5CBCB331860E}"/>
              </a:ext>
            </a:extLst>
          </p:cNvPr>
          <p:cNvPicPr>
            <a:picLocks noChangeAspect="1"/>
          </p:cNvPicPr>
          <p:nvPr/>
        </p:nvPicPr>
        <p:blipFill>
          <a:blip r:embed="rId3"/>
          <a:stretch>
            <a:fillRect/>
          </a:stretch>
        </p:blipFill>
        <p:spPr>
          <a:xfrm>
            <a:off x="6143782" y="500748"/>
            <a:ext cx="5663675" cy="4048095"/>
          </a:xfrm>
          <a:prstGeom prst="rect">
            <a:avLst/>
          </a:prstGeom>
        </p:spPr>
      </p:pic>
    </p:spTree>
    <p:extLst>
      <p:ext uri="{BB962C8B-B14F-4D97-AF65-F5344CB8AC3E}">
        <p14:creationId xmlns:p14="http://schemas.microsoft.com/office/powerpoint/2010/main" val="40536972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4A0E1998-75B7-D708-0D6F-295AED9E71CE}"/>
            </a:ext>
          </a:extLst>
        </p:cNvPr>
        <p:cNvGrpSpPr/>
        <p:nvPr/>
      </p:nvGrpSpPr>
      <p:grpSpPr>
        <a:xfrm>
          <a:off x="0" y="0"/>
          <a:ext cx="0" cy="0"/>
          <a:chOff x="0" y="0"/>
          <a:chExt cx="0" cy="0"/>
        </a:xfrm>
      </p:grpSpPr>
      <p:sp>
        <p:nvSpPr>
          <p:cNvPr id="2" name="Título 2">
            <a:extLst>
              <a:ext uri="{FF2B5EF4-FFF2-40B4-BE49-F238E27FC236}">
                <a16:creationId xmlns:a16="http://schemas.microsoft.com/office/drawing/2014/main" id="{FAAA9BE0-317F-D699-A034-CE0BC90B3FFD}"/>
              </a:ext>
            </a:extLst>
          </p:cNvPr>
          <p:cNvSpPr txBox="1">
            <a:spLocks/>
          </p:cNvSpPr>
          <p:nvPr/>
        </p:nvSpPr>
        <p:spPr>
          <a:xfrm>
            <a:off x="538549" y="1738602"/>
            <a:ext cx="11114902" cy="3380796"/>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US" sz="7200" b="0" i="0" u="none" strike="noStrike" kern="1200" cap="none" spc="0" normalizeH="0" baseline="0" noProof="0">
                <a:ln>
                  <a:noFill/>
                </a:ln>
                <a:solidFill>
                  <a:prstClr val="white"/>
                </a:solidFill>
                <a:effectLst/>
                <a:uLnTx/>
                <a:uFillTx/>
                <a:latin typeface="DM Sans"/>
                <a:ea typeface="+mj-ea"/>
                <a:cs typeface="+mj-cs"/>
              </a:rPr>
              <a:t> Structural repair delivers sensory benefits to diverse formulations</a:t>
            </a:r>
          </a:p>
        </p:txBody>
      </p:sp>
      <p:sp>
        <p:nvSpPr>
          <p:cNvPr id="3" name="Título 2">
            <a:extLst>
              <a:ext uri="{FF2B5EF4-FFF2-40B4-BE49-F238E27FC236}">
                <a16:creationId xmlns:a16="http://schemas.microsoft.com/office/drawing/2014/main" id="{025D316E-F8B1-AFBA-DDFA-13643A181259}"/>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BOND AID</a:t>
            </a:r>
          </a:p>
        </p:txBody>
      </p:sp>
    </p:spTree>
    <p:extLst>
      <p:ext uri="{BB962C8B-B14F-4D97-AF65-F5344CB8AC3E}">
        <p14:creationId xmlns:p14="http://schemas.microsoft.com/office/powerpoint/2010/main" val="7041930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6905C-6F29-71F2-3028-AAA3D32A19AA}"/>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82946CBB-67BF-4D2E-B3D7-F9A3F5B7C90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4" name="GettyImages-1194353766">
            <a:hlinkClick r:id="" action="ppaction://media"/>
            <a:extLst>
              <a:ext uri="{FF2B5EF4-FFF2-40B4-BE49-F238E27FC236}">
                <a16:creationId xmlns:a16="http://schemas.microsoft.com/office/drawing/2014/main" id="{6528156B-2C1A-2AEC-843A-F742540C66B4}"/>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3476625" y="0"/>
            <a:ext cx="12192000" cy="6858000"/>
          </a:xfrm>
          <a:prstGeom prst="rect">
            <a:avLst/>
          </a:prstGeom>
        </p:spPr>
      </p:pic>
      <p:sp>
        <p:nvSpPr>
          <p:cNvPr id="14" name="Título 2">
            <a:extLst>
              <a:ext uri="{FF2B5EF4-FFF2-40B4-BE49-F238E27FC236}">
                <a16:creationId xmlns:a16="http://schemas.microsoft.com/office/drawing/2014/main" id="{E2B6805E-1266-221C-DCE8-1B27F684B080}"/>
              </a:ext>
            </a:extLst>
          </p:cNvPr>
          <p:cNvSpPr txBox="1">
            <a:spLocks/>
          </p:cNvSpPr>
          <p:nvPr/>
        </p:nvSpPr>
        <p:spPr>
          <a:xfrm rot="16200000">
            <a:off x="9906782" y="2353801"/>
            <a:ext cx="4344276" cy="14325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r" defTabSz="914400" rtl="0" eaLnBrk="1" fontAlgn="auto" latinLnBrk="0" hangingPunct="1">
              <a:lnSpc>
                <a:spcPct val="85000"/>
              </a:lnSpc>
              <a:spcBef>
                <a:spcPct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DM Sans 14pt Medium" pitchFamily="2" charset="77"/>
                <a:ea typeface="+mj-ea"/>
                <a:cs typeface="+mj-cs"/>
              </a:rPr>
              <a:t>*See annex for the specific procedure details of Market product</a:t>
            </a:r>
          </a:p>
        </p:txBody>
      </p:sp>
      <p:pic>
        <p:nvPicPr>
          <p:cNvPr id="15" name="Picture 14">
            <a:extLst>
              <a:ext uri="{FF2B5EF4-FFF2-40B4-BE49-F238E27FC236}">
                <a16:creationId xmlns:a16="http://schemas.microsoft.com/office/drawing/2014/main" id="{0B91B082-1A38-D491-3E25-1EC227CFDF36}"/>
              </a:ext>
            </a:extLst>
          </p:cNvPr>
          <p:cNvPicPr>
            <a:picLocks noChangeAspect="1"/>
          </p:cNvPicPr>
          <p:nvPr/>
        </p:nvPicPr>
        <p:blipFill>
          <a:blip r:embed="rId7"/>
          <a:stretch>
            <a:fillRect/>
          </a:stretch>
        </p:blipFill>
        <p:spPr>
          <a:xfrm>
            <a:off x="3389964" y="-1553"/>
            <a:ext cx="3757598" cy="6859553"/>
          </a:xfrm>
          <a:prstGeom prst="rect">
            <a:avLst/>
          </a:prstGeom>
        </p:spPr>
      </p:pic>
      <p:sp>
        <p:nvSpPr>
          <p:cNvPr id="16" name="Título 2">
            <a:extLst>
              <a:ext uri="{FF2B5EF4-FFF2-40B4-BE49-F238E27FC236}">
                <a16:creationId xmlns:a16="http://schemas.microsoft.com/office/drawing/2014/main" id="{45CC72AF-EA35-FBC4-3468-5AED23DFB37B}"/>
              </a:ext>
            </a:extLst>
          </p:cNvPr>
          <p:cNvSpPr txBox="1">
            <a:spLocks/>
          </p:cNvSpPr>
          <p:nvPr/>
        </p:nvSpPr>
        <p:spPr>
          <a:xfrm>
            <a:off x="302398" y="327603"/>
            <a:ext cx="6845163" cy="31175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200" b="1" i="0" u="none" strike="noStrike" kern="1200" cap="none" spc="0" normalizeH="0" baseline="0" noProof="0">
                <a:ln>
                  <a:noFill/>
                </a:ln>
                <a:solidFill>
                  <a:prstClr val="white"/>
                </a:solidFill>
                <a:effectLst/>
                <a:uLnTx/>
                <a:uFillTx/>
                <a:latin typeface="DM Sans"/>
                <a:ea typeface="+mj-ea"/>
                <a:cs typeface="+mj-cs"/>
              </a:rPr>
              <a:t>COMBING &amp; SENSORY EVALUATION (DRIED HAIR)</a:t>
            </a:r>
          </a:p>
        </p:txBody>
      </p:sp>
      <p:sp>
        <p:nvSpPr>
          <p:cNvPr id="17" name="TextBox 16">
            <a:extLst>
              <a:ext uri="{FF2B5EF4-FFF2-40B4-BE49-F238E27FC236}">
                <a16:creationId xmlns:a16="http://schemas.microsoft.com/office/drawing/2014/main" id="{DEA1DC40-BEE5-1C05-45F0-461A57ABE193}"/>
              </a:ext>
            </a:extLst>
          </p:cNvPr>
          <p:cNvSpPr txBox="1"/>
          <p:nvPr/>
        </p:nvSpPr>
        <p:spPr>
          <a:xfrm>
            <a:off x="269809" y="679816"/>
            <a:ext cx="6413632" cy="5832366"/>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prstClr val="white"/>
                </a:solidFill>
                <a:effectLst/>
                <a:uLnTx/>
                <a:uFillTx/>
                <a:latin typeface="DM Sans"/>
                <a:ea typeface="+mn-ea"/>
                <a:cs typeface="+mn-cs"/>
              </a:rPr>
              <a:t>Assessment of 1% OXY 229 CB added to  leading market products</a:t>
            </a:r>
            <a:endParaRPr kumimoji="0" lang="en-US" sz="700" b="0" i="0" u="none" strike="noStrike" kern="1200" cap="none" spc="0" normalizeH="0" baseline="0" noProof="0">
              <a:ln>
                <a:noFill/>
              </a:ln>
              <a:solidFill>
                <a:prstClr val="white"/>
              </a:solidFill>
              <a:effectLst/>
              <a:uLnTx/>
              <a:uFillTx/>
              <a:latin typeface="DM Sans"/>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prstClr val="white"/>
                </a:solidFill>
                <a:effectLst/>
                <a:uLnTx/>
                <a:uFillTx/>
                <a:latin typeface="DM Sans"/>
                <a:ea typeface="+mn-ea"/>
                <a:cs typeface="+mn-cs"/>
              </a:rPr>
              <a:t>Protocol:</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Hair tresses of European hair, strong bleached, 20cm, color 10/0</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Bleaching with commercial bleaching agent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Exposure to bleaching solution: 50 min</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Rinsing with tap water at 38°C</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Soaking for 30 min in deionized water</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Storage at 20°C/60% humidity</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Washing procedure according to recommendation of each commercial finished product*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white"/>
                </a:solidFill>
                <a:effectLst/>
                <a:uLnTx/>
                <a:uFillTx/>
                <a:latin typeface="DM Sans"/>
                <a:ea typeface="+mn-ea"/>
                <a:cs typeface="+mn-cs"/>
              </a:rPr>
              <a:t>4 samples: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100" b="0" i="0" u="none" strike="noStrike" kern="1200" cap="none" spc="0" normalizeH="0" baseline="0" noProof="0">
              <a:ln>
                <a:noFill/>
              </a:ln>
              <a:solidFill>
                <a:prstClr val="white"/>
              </a:solidFill>
              <a:effectLst/>
              <a:uLnTx/>
              <a:uFillTx/>
              <a:latin typeface="DM Sans"/>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prstClr val="white"/>
                </a:solidFill>
                <a:effectLst/>
                <a:uLnTx/>
                <a:uFillTx/>
                <a:latin typeface="DM Sans"/>
                <a:ea typeface="+mn-ea"/>
                <a:cs typeface="+mn-cs"/>
              </a:rPr>
              <a:t>Hair sensory panel evaluation by 30 trained panelists. (max. 3 panelists per hair tress)</a:t>
            </a:r>
          </a:p>
        </p:txBody>
      </p:sp>
      <p:graphicFrame>
        <p:nvGraphicFramePr>
          <p:cNvPr id="18" name="Table 17">
            <a:extLst>
              <a:ext uri="{FF2B5EF4-FFF2-40B4-BE49-F238E27FC236}">
                <a16:creationId xmlns:a16="http://schemas.microsoft.com/office/drawing/2014/main" id="{6CB310E4-05EF-9633-A6E5-A62DB624CBD1}"/>
              </a:ext>
            </a:extLst>
          </p:cNvPr>
          <p:cNvGraphicFramePr>
            <a:graphicFrameLocks noGrp="1"/>
          </p:cNvGraphicFramePr>
          <p:nvPr/>
        </p:nvGraphicFramePr>
        <p:xfrm>
          <a:off x="2602522" y="4332526"/>
          <a:ext cx="3198031" cy="1280160"/>
        </p:xfrm>
        <a:graphic>
          <a:graphicData uri="http://schemas.openxmlformats.org/drawingml/2006/table">
            <a:tbl>
              <a:tblPr/>
              <a:tblGrid>
                <a:gridCol w="843874">
                  <a:extLst>
                    <a:ext uri="{9D8B030D-6E8A-4147-A177-3AD203B41FA5}">
                      <a16:colId xmlns:a16="http://schemas.microsoft.com/office/drawing/2014/main" val="277748687"/>
                    </a:ext>
                  </a:extLst>
                </a:gridCol>
                <a:gridCol w="2354157">
                  <a:extLst>
                    <a:ext uri="{9D8B030D-6E8A-4147-A177-3AD203B41FA5}">
                      <a16:colId xmlns:a16="http://schemas.microsoft.com/office/drawing/2014/main" val="1757511887"/>
                    </a:ext>
                  </a:extLst>
                </a:gridCol>
              </a:tblGrid>
              <a:tr h="320040">
                <a:tc>
                  <a:txBody>
                    <a:bodyPr/>
                    <a:lstStyle/>
                    <a:p>
                      <a:pPr algn="ctr" fontAlgn="ctr"/>
                      <a:r>
                        <a:rPr lang="en-US" sz="1050" b="1" i="0" u="none" strike="noStrike">
                          <a:solidFill>
                            <a:schemeClr val="bg1"/>
                          </a:solidFill>
                          <a:effectLst/>
                          <a:latin typeface="+mj-lt"/>
                        </a:rPr>
                        <a:t>1</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ctr"/>
                      <a:r>
                        <a:rPr lang="en-US" sz="1000" b="1" i="0" u="none" strike="noStrike">
                          <a:solidFill>
                            <a:schemeClr val="bg1"/>
                          </a:solidFill>
                          <a:effectLst/>
                          <a:latin typeface="+mj-lt"/>
                        </a:rPr>
                        <a:t>Basic Shampoo without PQ</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val="2321193217"/>
                  </a:ext>
                </a:extLst>
              </a:tr>
              <a:tr h="320040">
                <a:tc>
                  <a:txBody>
                    <a:bodyPr/>
                    <a:lstStyle/>
                    <a:p>
                      <a:pPr algn="ctr" fontAlgn="ctr"/>
                      <a:r>
                        <a:rPr lang="en-US" sz="1050" b="1" i="0" u="none" strike="noStrike">
                          <a:solidFill>
                            <a:schemeClr val="bg1"/>
                          </a:solidFill>
                          <a:effectLst/>
                          <a:latin typeface="+mj-lt"/>
                        </a:rPr>
                        <a:t>2</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ctr"/>
                      <a:r>
                        <a:rPr lang="en-US" sz="1000" b="1" i="0" u="none" strike="noStrike">
                          <a:solidFill>
                            <a:schemeClr val="bg1"/>
                          </a:solidFill>
                          <a:effectLst/>
                          <a:latin typeface="+mj-lt"/>
                        </a:rPr>
                        <a:t>market product</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val="2840621895"/>
                  </a:ext>
                </a:extLst>
              </a:tr>
              <a:tr h="320040">
                <a:tc>
                  <a:txBody>
                    <a:bodyPr/>
                    <a:lstStyle/>
                    <a:p>
                      <a:pPr algn="ctr" fontAlgn="ctr"/>
                      <a:r>
                        <a:rPr lang="en-US" sz="1050" b="1" i="0" u="none" strike="noStrike">
                          <a:solidFill>
                            <a:schemeClr val="bg1"/>
                          </a:solidFill>
                          <a:effectLst/>
                          <a:latin typeface="+mj-lt"/>
                        </a:rPr>
                        <a:t>3</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ctr"/>
                      <a:r>
                        <a:rPr lang="en-US" sz="1000" b="1" i="0" u="none" strike="noStrike">
                          <a:solidFill>
                            <a:schemeClr val="bg1"/>
                          </a:solidFill>
                          <a:effectLst/>
                          <a:latin typeface="+mj-lt"/>
                        </a:rPr>
                        <a:t>market product + 0.2% glycerin</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val="1654520875"/>
                  </a:ext>
                </a:extLst>
              </a:tr>
              <a:tr h="320040">
                <a:tc>
                  <a:txBody>
                    <a:bodyPr/>
                    <a:lstStyle/>
                    <a:p>
                      <a:pPr algn="ctr" fontAlgn="ctr"/>
                      <a:r>
                        <a:rPr lang="en-US" sz="1050" b="1" i="0" u="none" strike="noStrike">
                          <a:solidFill>
                            <a:schemeClr val="bg1"/>
                          </a:solidFill>
                          <a:effectLst/>
                          <a:latin typeface="+mj-lt"/>
                        </a:rPr>
                        <a:t>4</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ctr"/>
                      <a:r>
                        <a:rPr lang="en-US" sz="1000" b="1" i="0" u="none" strike="noStrike">
                          <a:solidFill>
                            <a:schemeClr val="bg1"/>
                          </a:solidFill>
                          <a:effectLst/>
                          <a:latin typeface="+mj-lt"/>
                        </a:rPr>
                        <a:t>market product + 1% Oxy 229</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val="1219167022"/>
                  </a:ext>
                </a:extLst>
              </a:tr>
            </a:tbl>
          </a:graphicData>
        </a:graphic>
      </p:graphicFrame>
      <p:pic>
        <p:nvPicPr>
          <p:cNvPr id="5" name="Picture 4">
            <a:extLst>
              <a:ext uri="{FF2B5EF4-FFF2-40B4-BE49-F238E27FC236}">
                <a16:creationId xmlns:a16="http://schemas.microsoft.com/office/drawing/2014/main" id="{E831E544-711C-CF46-DD56-D2ABBC2D513D}"/>
              </a:ext>
            </a:extLst>
          </p:cNvPr>
          <p:cNvPicPr>
            <a:picLocks noChangeAspect="1"/>
          </p:cNvPicPr>
          <p:nvPr/>
        </p:nvPicPr>
        <p:blipFill>
          <a:blip r:embed="rId8"/>
          <a:stretch>
            <a:fillRect/>
          </a:stretch>
        </p:blipFill>
        <p:spPr>
          <a:xfrm>
            <a:off x="5013154" y="5345910"/>
            <a:ext cx="571509" cy="228603"/>
          </a:xfrm>
          <a:prstGeom prst="rect">
            <a:avLst/>
          </a:prstGeom>
        </p:spPr>
      </p:pic>
      <p:sp>
        <p:nvSpPr>
          <p:cNvPr id="6" name="TextBox 5">
            <a:extLst>
              <a:ext uri="{FF2B5EF4-FFF2-40B4-BE49-F238E27FC236}">
                <a16:creationId xmlns:a16="http://schemas.microsoft.com/office/drawing/2014/main" id="{A7637669-1D9D-D77B-39A3-1559C1EE206A}"/>
              </a:ext>
            </a:extLst>
          </p:cNvPr>
          <p:cNvSpPr txBox="1"/>
          <p:nvPr/>
        </p:nvSpPr>
        <p:spPr>
          <a:xfrm>
            <a:off x="4966222" y="5341391"/>
            <a:ext cx="855881"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prstClr val="white"/>
                </a:solidFill>
                <a:effectLst/>
                <a:uLnTx/>
                <a:uFillTx/>
                <a:latin typeface="DM Sans"/>
                <a:ea typeface="+mn-ea"/>
                <a:cs typeface="+mn-cs"/>
              </a:rPr>
              <a:t>OXY 229 CB</a:t>
            </a:r>
          </a:p>
        </p:txBody>
      </p:sp>
      <p:pic>
        <p:nvPicPr>
          <p:cNvPr id="2" name="Picture 1">
            <a:extLst>
              <a:ext uri="{FF2B5EF4-FFF2-40B4-BE49-F238E27FC236}">
                <a16:creationId xmlns:a16="http://schemas.microsoft.com/office/drawing/2014/main" id="{E51BFEDC-8FAE-9AC1-2AB8-DA1E93C533E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685200" y="6362400"/>
            <a:ext cx="2514907" cy="486000"/>
          </a:xfrm>
          <a:prstGeom prst="rect">
            <a:avLst/>
          </a:prstGeom>
        </p:spPr>
      </p:pic>
    </p:spTree>
    <p:extLst>
      <p:ext uri="{BB962C8B-B14F-4D97-AF65-F5344CB8AC3E}">
        <p14:creationId xmlns:p14="http://schemas.microsoft.com/office/powerpoint/2010/main" val="3288581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45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0B712A8D-0B1F-6ED4-D6C3-7AC06FA9F005}"/>
            </a:ext>
          </a:extLst>
        </p:cNvPr>
        <p:cNvGrpSpPr/>
        <p:nvPr/>
      </p:nvGrpSpPr>
      <p:grpSpPr>
        <a:xfrm>
          <a:off x="0" y="0"/>
          <a:ext cx="0" cy="0"/>
          <a:chOff x="0" y="0"/>
          <a:chExt cx="0" cy="0"/>
        </a:xfrm>
      </p:grpSpPr>
      <p:sp>
        <p:nvSpPr>
          <p:cNvPr id="4" name="Text Placeholder 2">
            <a:extLst>
              <a:ext uri="{FF2B5EF4-FFF2-40B4-BE49-F238E27FC236}">
                <a16:creationId xmlns:a16="http://schemas.microsoft.com/office/drawing/2014/main" id="{0DBCE037-F86A-72E2-B548-39843DABB86B}"/>
              </a:ext>
            </a:extLst>
          </p:cNvPr>
          <p:cNvSpPr txBox="1">
            <a:spLocks/>
          </p:cNvSpPr>
          <p:nvPr/>
        </p:nvSpPr>
        <p:spPr>
          <a:xfrm>
            <a:off x="384543" y="885983"/>
            <a:ext cx="4429620" cy="1690169"/>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12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1" i="0" u="none" strike="noStrike" kern="0" cap="none" spc="0" normalizeH="0" baseline="0" noProof="0">
                <a:ln>
                  <a:noFill/>
                </a:ln>
                <a:solidFill>
                  <a:prstClr val="white"/>
                </a:solidFill>
                <a:effectLst/>
                <a:uLnTx/>
                <a:uFillTx/>
                <a:latin typeface="DM Sans"/>
                <a:ea typeface="+mn-ea"/>
                <a:cs typeface="+mn-cs"/>
              </a:rPr>
              <a:t>Samples:</a:t>
            </a:r>
          </a:p>
        </p:txBody>
      </p:sp>
      <p:sp>
        <p:nvSpPr>
          <p:cNvPr id="5" name="Rectangle 2">
            <a:extLst>
              <a:ext uri="{FF2B5EF4-FFF2-40B4-BE49-F238E27FC236}">
                <a16:creationId xmlns:a16="http://schemas.microsoft.com/office/drawing/2014/main" id="{38ECA94C-8ED0-DFA6-65A3-CDAB903553D0}"/>
              </a:ext>
            </a:extLst>
          </p:cNvPr>
          <p:cNvSpPr>
            <a:spLocks noChangeArrowheads="1"/>
          </p:cNvSpPr>
          <p:nvPr/>
        </p:nvSpPr>
        <p:spPr bwMode="auto">
          <a:xfrm>
            <a:off x="196214" y="3282806"/>
            <a:ext cx="6017178" cy="2033870"/>
          </a:xfrm>
          <a:prstGeom prst="rect">
            <a:avLst/>
          </a:prstGeom>
          <a:noFill/>
          <a:ln>
            <a:noFill/>
          </a:ln>
          <a:effectLst/>
        </p:spPr>
        <p:txBody>
          <a:bodyPr vert="horz" wrap="square" lIns="0" tIns="0" rIns="0" bIns="6348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742950" marR="0" lvl="1" indent="-285750" algn="l" defTabSz="914400" rtl="0" eaLnBrk="0" fontAlgn="base" latinLnBrk="0" hangingPunct="0">
              <a:lnSpc>
                <a:spcPct val="100000"/>
              </a:lnSpc>
              <a:spcBef>
                <a:spcPts val="600"/>
              </a:spcBef>
              <a:spcAft>
                <a:spcPct val="0"/>
              </a:spcAft>
              <a:buClrTx/>
              <a:buSzTx/>
              <a:buFont typeface="Wingdings" panose="05000000000000000000" pitchFamily="2" charset="2"/>
              <a:buChar char="Ø"/>
              <a:tabLst/>
              <a:defRPr/>
            </a:pPr>
            <a:r>
              <a:rPr kumimoji="0" lang="en-US" altLang="en-US" sz="1400" b="1" i="0" u="none" strike="noStrike" kern="0" cap="none" spc="0" normalizeH="0" baseline="0" noProof="0">
                <a:ln>
                  <a:noFill/>
                </a:ln>
                <a:solidFill>
                  <a:prstClr val="white"/>
                </a:solidFill>
                <a:effectLst/>
                <a:uLnTx/>
                <a:uFillTx/>
                <a:latin typeface="DM Sans"/>
                <a:ea typeface="+mn-ea"/>
                <a:cs typeface="+mn-cs"/>
              </a:rPr>
              <a:t>Sample one (negative control) is poor </a:t>
            </a:r>
          </a:p>
          <a:p>
            <a:pPr marL="742950" marR="0" lvl="1" indent="-285750" algn="l" defTabSz="914400" rtl="0" eaLnBrk="0" fontAlgn="base" latinLnBrk="0" hangingPunct="0">
              <a:lnSpc>
                <a:spcPct val="100000"/>
              </a:lnSpc>
              <a:spcBef>
                <a:spcPts val="600"/>
              </a:spcBef>
              <a:spcAft>
                <a:spcPct val="0"/>
              </a:spcAft>
              <a:buClrTx/>
              <a:buSzTx/>
              <a:buFont typeface="Wingdings" panose="05000000000000000000" pitchFamily="2" charset="2"/>
              <a:buChar char="Ø"/>
              <a:tabLst/>
              <a:defRPr/>
            </a:pPr>
            <a:r>
              <a:rPr kumimoji="0" lang="en-US" altLang="en-US" sz="1400" b="1" i="0" u="none" strike="noStrike" kern="0" cap="none" spc="0" normalizeH="0" baseline="0" noProof="0">
                <a:ln>
                  <a:noFill/>
                </a:ln>
                <a:solidFill>
                  <a:prstClr val="white"/>
                </a:solidFill>
                <a:effectLst/>
                <a:uLnTx/>
                <a:uFillTx/>
                <a:latin typeface="DM Sans"/>
                <a:ea typeface="+mn-ea"/>
                <a:cs typeface="+mn-cs"/>
              </a:rPr>
              <a:t>Sample 2 is good</a:t>
            </a:r>
          </a:p>
          <a:p>
            <a:pPr marL="742950" marR="0" lvl="1" indent="-285750" algn="l" defTabSz="914400" rtl="0" eaLnBrk="0" fontAlgn="base" latinLnBrk="0" hangingPunct="0">
              <a:lnSpc>
                <a:spcPct val="100000"/>
              </a:lnSpc>
              <a:spcBef>
                <a:spcPts val="600"/>
              </a:spcBef>
              <a:spcAft>
                <a:spcPct val="0"/>
              </a:spcAft>
              <a:buClrTx/>
              <a:buSzTx/>
              <a:buFont typeface="Wingdings" panose="05000000000000000000" pitchFamily="2" charset="2"/>
              <a:buChar char="Ø"/>
              <a:tabLst/>
              <a:defRPr/>
            </a:pPr>
            <a:r>
              <a:rPr kumimoji="0" lang="en-US" altLang="en-US" sz="1400" b="1" i="0" u="none" strike="noStrike" kern="0" cap="none" spc="0" normalizeH="0" baseline="0" noProof="0">
                <a:ln>
                  <a:noFill/>
                </a:ln>
                <a:solidFill>
                  <a:prstClr val="white"/>
                </a:solidFill>
                <a:effectLst/>
                <a:uLnTx/>
                <a:uFillTx/>
                <a:latin typeface="DM Sans"/>
                <a:ea typeface="+mn-ea"/>
                <a:cs typeface="+mn-cs"/>
              </a:rPr>
              <a:t>0.2% of glycerin (sample 3) adds no benefit</a:t>
            </a:r>
          </a:p>
          <a:p>
            <a:pPr marL="742950" marR="0" lvl="1" indent="-285750" algn="l" defTabSz="914400" rtl="0" eaLnBrk="0" fontAlgn="base" latinLnBrk="0" hangingPunct="0">
              <a:lnSpc>
                <a:spcPct val="100000"/>
              </a:lnSpc>
              <a:spcBef>
                <a:spcPts val="600"/>
              </a:spcBef>
              <a:spcAft>
                <a:spcPct val="0"/>
              </a:spcAft>
              <a:buClrTx/>
              <a:buSzTx/>
              <a:buFont typeface="Wingdings" panose="05000000000000000000" pitchFamily="2" charset="2"/>
              <a:buChar char="Ø"/>
              <a:tabLst/>
              <a:defRPr/>
            </a:pPr>
            <a:r>
              <a:rPr kumimoji="0" lang="en-US" altLang="en-US" sz="1400" b="1" i="0" u="none" strike="noStrike" kern="0" cap="none" spc="0" normalizeH="0" baseline="0" noProof="0">
                <a:ln>
                  <a:noFill/>
                </a:ln>
                <a:solidFill>
                  <a:prstClr val="white"/>
                </a:solidFill>
                <a:effectLst/>
                <a:uLnTx/>
                <a:uFillTx/>
                <a:latin typeface="DM Sans"/>
                <a:ea typeface="+mn-ea"/>
                <a:cs typeface="+mn-cs"/>
              </a:rPr>
              <a:t>Sample 4 is statistically significant smoother than  sample 3*</a:t>
            </a:r>
          </a:p>
          <a:p>
            <a:pPr marL="742950" marR="0" lvl="1" indent="-285750" algn="l" defTabSz="914400" rtl="0" eaLnBrk="0" fontAlgn="base" latinLnBrk="0" hangingPunct="0">
              <a:lnSpc>
                <a:spcPct val="100000"/>
              </a:lnSpc>
              <a:spcBef>
                <a:spcPts val="600"/>
              </a:spcBef>
              <a:spcAft>
                <a:spcPct val="0"/>
              </a:spcAft>
              <a:buClrTx/>
              <a:buSzTx/>
              <a:buFont typeface="Wingdings" panose="05000000000000000000" pitchFamily="2" charset="2"/>
              <a:buChar char="Ø"/>
              <a:tabLst/>
              <a:defRPr/>
            </a:pPr>
            <a:r>
              <a:rPr kumimoji="0" lang="en-US" altLang="en-US" sz="1400" b="1" i="0" u="none" strike="noStrike" kern="0" cap="none" spc="0" normalizeH="0" baseline="0" noProof="0">
                <a:ln>
                  <a:noFill/>
                </a:ln>
                <a:solidFill>
                  <a:prstClr val="white"/>
                </a:solidFill>
                <a:effectLst/>
                <a:uLnTx/>
                <a:uFillTx/>
                <a:latin typeface="DM Sans"/>
                <a:ea typeface="+mn-ea"/>
                <a:cs typeface="+mn-cs"/>
              </a:rPr>
              <a:t>Sample 4 is statistically significant smoother than  sample 2</a:t>
            </a:r>
          </a:p>
          <a:p>
            <a:pPr marL="0" marR="0" lvl="0" indent="0" algn="l" defTabSz="914400" rtl="0" eaLnBrk="0" fontAlgn="base" latinLnBrk="0" hangingPunct="0">
              <a:lnSpc>
                <a:spcPct val="100000"/>
              </a:lnSpc>
              <a:spcBef>
                <a:spcPts val="600"/>
              </a:spcBef>
              <a:spcAft>
                <a:spcPct val="0"/>
              </a:spcAft>
              <a:buClrTx/>
              <a:buSzTx/>
              <a:buFontTx/>
              <a:buNone/>
              <a:tabLst/>
              <a:defRPr/>
            </a:pPr>
            <a:endParaRPr kumimoji="0" lang="en-US" altLang="en-US" sz="1400" b="0" i="0" u="none" strike="noStrike" kern="0" cap="none" spc="0" normalizeH="0" baseline="0" noProof="0">
              <a:ln>
                <a:noFill/>
              </a:ln>
              <a:solidFill>
                <a:prstClr val="white"/>
              </a:solidFill>
              <a:effectLst/>
              <a:uLnTx/>
              <a:uFillTx/>
              <a:latin typeface="DM Sans"/>
              <a:ea typeface="+mn-ea"/>
              <a:cs typeface="+mn-cs"/>
            </a:endParaRPr>
          </a:p>
          <a:p>
            <a:pPr marL="0" marR="0" lvl="0" indent="0" algn="l" defTabSz="914400" rtl="0" eaLnBrk="0" fontAlgn="base" latinLnBrk="0" hangingPunct="0">
              <a:lnSpc>
                <a:spcPct val="100000"/>
              </a:lnSpc>
              <a:spcBef>
                <a:spcPts val="600"/>
              </a:spcBef>
              <a:spcAft>
                <a:spcPct val="0"/>
              </a:spcAft>
              <a:buClrTx/>
              <a:buSzTx/>
              <a:buFontTx/>
              <a:buNone/>
              <a:tabLst/>
              <a:defRPr/>
            </a:pPr>
            <a:endParaRPr kumimoji="0" lang="en-US" altLang="en-US" sz="1400" b="0" i="0" u="none" strike="noStrike" kern="0" cap="none" spc="0" normalizeH="0" baseline="0" noProof="0">
              <a:ln>
                <a:noFill/>
              </a:ln>
              <a:solidFill>
                <a:prstClr val="white"/>
              </a:solidFill>
              <a:effectLst/>
              <a:uLnTx/>
              <a:uFillTx/>
              <a:latin typeface="DM Sans"/>
              <a:ea typeface="+mn-ea"/>
              <a:cs typeface="+mn-cs"/>
            </a:endParaRPr>
          </a:p>
        </p:txBody>
      </p:sp>
      <p:graphicFrame>
        <p:nvGraphicFramePr>
          <p:cNvPr id="6" name="Table 5">
            <a:extLst>
              <a:ext uri="{FF2B5EF4-FFF2-40B4-BE49-F238E27FC236}">
                <a16:creationId xmlns:a16="http://schemas.microsoft.com/office/drawing/2014/main" id="{BB08D2A9-38CE-A5F6-1158-0DB3D2A1A611}"/>
              </a:ext>
            </a:extLst>
          </p:cNvPr>
          <p:cNvGraphicFramePr>
            <a:graphicFrameLocks noGrp="1"/>
          </p:cNvGraphicFramePr>
          <p:nvPr/>
        </p:nvGraphicFramePr>
        <p:xfrm>
          <a:off x="1507559" y="1287586"/>
          <a:ext cx="2662997" cy="1757872"/>
        </p:xfrm>
        <a:graphic>
          <a:graphicData uri="http://schemas.openxmlformats.org/drawingml/2006/table">
            <a:tbl>
              <a:tblPr/>
              <a:tblGrid>
                <a:gridCol w="1138216">
                  <a:extLst>
                    <a:ext uri="{9D8B030D-6E8A-4147-A177-3AD203B41FA5}">
                      <a16:colId xmlns:a16="http://schemas.microsoft.com/office/drawing/2014/main" val="277748687"/>
                    </a:ext>
                  </a:extLst>
                </a:gridCol>
                <a:gridCol w="1524781">
                  <a:extLst>
                    <a:ext uri="{9D8B030D-6E8A-4147-A177-3AD203B41FA5}">
                      <a16:colId xmlns:a16="http://schemas.microsoft.com/office/drawing/2014/main" val="1757511887"/>
                    </a:ext>
                  </a:extLst>
                </a:gridCol>
              </a:tblGrid>
              <a:tr h="439468">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1" i="0" u="none" strike="noStrike">
                          <a:solidFill>
                            <a:schemeClr val="bg1"/>
                          </a:solidFill>
                          <a:effectLst/>
                          <a:latin typeface="DM Sans" pitchFamily="2" charset="0"/>
                        </a:rPr>
                        <a:t>1</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D3C35">
                        <a:lumMod val="40000"/>
                        <a:lumOff val="60000"/>
                      </a:srgbClr>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100" b="1" i="0" u="none" strike="noStrike">
                          <a:solidFill>
                            <a:schemeClr val="bg1"/>
                          </a:solidFill>
                          <a:effectLst/>
                          <a:latin typeface="DM Sans" pitchFamily="2" charset="0"/>
                        </a:rPr>
                        <a:t>Basic Shampoo without PQ</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D3C35">
                        <a:lumMod val="40000"/>
                        <a:lumOff val="60000"/>
                      </a:srgbClr>
                    </a:solidFill>
                  </a:tcPr>
                </a:tc>
                <a:extLst>
                  <a:ext uri="{0D108BD9-81ED-4DB2-BD59-A6C34878D82A}">
                    <a16:rowId xmlns:a16="http://schemas.microsoft.com/office/drawing/2014/main" val="2321193217"/>
                  </a:ext>
                </a:extLst>
              </a:tr>
              <a:tr h="439468">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1" i="0" u="none" strike="noStrike">
                          <a:solidFill>
                            <a:schemeClr val="bg1"/>
                          </a:solidFill>
                          <a:effectLst/>
                          <a:latin typeface="DM Sans" pitchFamily="2" charset="0"/>
                        </a:rPr>
                        <a:t>2</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D3C35">
                        <a:lumMod val="40000"/>
                        <a:lumOff val="60000"/>
                      </a:srgbClr>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100" b="1" i="0" u="none" strike="noStrike">
                          <a:solidFill>
                            <a:schemeClr val="bg1"/>
                          </a:solidFill>
                          <a:effectLst/>
                          <a:latin typeface="DM Sans" pitchFamily="2" charset="0"/>
                        </a:rPr>
                        <a:t>market product</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D3C35">
                        <a:lumMod val="40000"/>
                        <a:lumOff val="60000"/>
                      </a:srgbClr>
                    </a:solidFill>
                  </a:tcPr>
                </a:tc>
                <a:extLst>
                  <a:ext uri="{0D108BD9-81ED-4DB2-BD59-A6C34878D82A}">
                    <a16:rowId xmlns:a16="http://schemas.microsoft.com/office/drawing/2014/main" val="2840621895"/>
                  </a:ext>
                </a:extLst>
              </a:tr>
              <a:tr h="439468">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1" i="0" u="none" strike="noStrike">
                          <a:solidFill>
                            <a:schemeClr val="bg1"/>
                          </a:solidFill>
                          <a:effectLst/>
                          <a:latin typeface="DM Sans" pitchFamily="2" charset="0"/>
                        </a:rPr>
                        <a:t>3</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D3C35">
                        <a:lumMod val="40000"/>
                        <a:lumOff val="60000"/>
                      </a:srgbClr>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100" b="1" i="0" u="none" strike="noStrike">
                          <a:solidFill>
                            <a:schemeClr val="bg1"/>
                          </a:solidFill>
                          <a:effectLst/>
                          <a:latin typeface="DM Sans" pitchFamily="2" charset="0"/>
                        </a:rPr>
                        <a:t>market product + 0.2% glycerin</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D3C35">
                        <a:lumMod val="40000"/>
                        <a:lumOff val="60000"/>
                      </a:srgbClr>
                    </a:solidFill>
                  </a:tcPr>
                </a:tc>
                <a:extLst>
                  <a:ext uri="{0D108BD9-81ED-4DB2-BD59-A6C34878D82A}">
                    <a16:rowId xmlns:a16="http://schemas.microsoft.com/office/drawing/2014/main" val="1654520875"/>
                  </a:ext>
                </a:extLst>
              </a:tr>
              <a:tr h="439468">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400" b="1" i="0" u="none" strike="noStrike">
                          <a:solidFill>
                            <a:schemeClr val="bg1"/>
                          </a:solidFill>
                          <a:effectLst/>
                          <a:latin typeface="DM Sans" pitchFamily="2" charset="0"/>
                        </a:rPr>
                        <a:t>4</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D3C35">
                        <a:lumMod val="40000"/>
                        <a:lumOff val="60000"/>
                      </a:srgbClr>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r>
                        <a:rPr lang="en-US" sz="1100" b="1" i="0" u="none" strike="noStrike">
                          <a:solidFill>
                            <a:schemeClr val="bg1"/>
                          </a:solidFill>
                          <a:effectLst/>
                          <a:latin typeface="DM Sans" pitchFamily="2" charset="0"/>
                        </a:rPr>
                        <a:t>market product + 1% OXY 229 CB </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D3C35">
                        <a:lumMod val="40000"/>
                        <a:lumOff val="60000"/>
                      </a:srgbClr>
                    </a:solidFill>
                  </a:tcPr>
                </a:tc>
                <a:extLst>
                  <a:ext uri="{0D108BD9-81ED-4DB2-BD59-A6C34878D82A}">
                    <a16:rowId xmlns:a16="http://schemas.microsoft.com/office/drawing/2014/main" val="1219167022"/>
                  </a:ext>
                </a:extLst>
              </a:tr>
            </a:tbl>
          </a:graphicData>
        </a:graphic>
      </p:graphicFrame>
      <p:sp>
        <p:nvSpPr>
          <p:cNvPr id="18" name="Título 2">
            <a:extLst>
              <a:ext uri="{FF2B5EF4-FFF2-40B4-BE49-F238E27FC236}">
                <a16:creationId xmlns:a16="http://schemas.microsoft.com/office/drawing/2014/main" id="{0C75DD60-19A8-236E-04F2-573332E77B8B}"/>
              </a:ext>
            </a:extLst>
          </p:cNvPr>
          <p:cNvSpPr txBox="1">
            <a:spLocks/>
          </p:cNvSpPr>
          <p:nvPr/>
        </p:nvSpPr>
        <p:spPr>
          <a:xfrm>
            <a:off x="302398" y="327603"/>
            <a:ext cx="9690688" cy="321032"/>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DM Sans 14pt Medium"/>
              </a:rPr>
              <a:t>SENSORY EVALUATION (DRIED HAIR) ON MARKET TREATMENT  1</a:t>
            </a:r>
          </a:p>
        </p:txBody>
      </p:sp>
      <p:sp>
        <p:nvSpPr>
          <p:cNvPr id="19" name="TextBox 18">
            <a:extLst>
              <a:ext uri="{FF2B5EF4-FFF2-40B4-BE49-F238E27FC236}">
                <a16:creationId xmlns:a16="http://schemas.microsoft.com/office/drawing/2014/main" id="{9B41E69E-5ECB-F27A-A224-2562E3FA5D17}"/>
              </a:ext>
            </a:extLst>
          </p:cNvPr>
          <p:cNvSpPr txBox="1"/>
          <p:nvPr/>
        </p:nvSpPr>
        <p:spPr>
          <a:xfrm>
            <a:off x="635619" y="6072476"/>
            <a:ext cx="7382107"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DM Sans"/>
                <a:ea typeface="+mn-ea"/>
                <a:cs typeface="+mn-cs"/>
              </a:rPr>
              <a:t>* The sensory improvement is not coming from the glycerin contained in OXY 229 CB</a:t>
            </a:r>
          </a:p>
        </p:txBody>
      </p:sp>
      <p:pic>
        <p:nvPicPr>
          <p:cNvPr id="2" name="Picture 1">
            <a:extLst>
              <a:ext uri="{FF2B5EF4-FFF2-40B4-BE49-F238E27FC236}">
                <a16:creationId xmlns:a16="http://schemas.microsoft.com/office/drawing/2014/main" id="{827636C1-A862-86BF-C2A0-7DECDD47BF41}"/>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6570170" y="724577"/>
            <a:ext cx="5085055" cy="5077653"/>
          </a:xfrm>
          <a:prstGeom prst="rect">
            <a:avLst/>
          </a:prstGeom>
          <a:noFill/>
          <a:ln>
            <a:noFill/>
          </a:ln>
        </p:spPr>
      </p:pic>
      <p:sp>
        <p:nvSpPr>
          <p:cNvPr id="3" name="Rectangle: Rounded Corners 2">
            <a:extLst>
              <a:ext uri="{FF2B5EF4-FFF2-40B4-BE49-F238E27FC236}">
                <a16:creationId xmlns:a16="http://schemas.microsoft.com/office/drawing/2014/main" id="{9EFD4377-DE91-1DB7-2CD3-3CFC2FF0E7B4}"/>
              </a:ext>
            </a:extLst>
          </p:cNvPr>
          <p:cNvSpPr/>
          <p:nvPr/>
        </p:nvSpPr>
        <p:spPr>
          <a:xfrm>
            <a:off x="552992" y="5000894"/>
            <a:ext cx="11320799" cy="1003664"/>
          </a:xfrm>
          <a:prstGeom prst="roundRect">
            <a:avLst/>
          </a:prstGeom>
          <a:noFill/>
          <a:ln w="12700" cap="flat" cmpd="sng" algn="ctr">
            <a:noFill/>
            <a:prstDash val="solid"/>
            <a:miter lim="800000"/>
          </a:ln>
          <a:effectLst/>
        </p:spPr>
        <p:txBody>
          <a:bodyPr rtlCol="0" anchor="ctr"/>
          <a:lstStyle/>
          <a:p>
            <a:pPr marL="28575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en-US" sz="1800" b="1" i="0" u="none" strike="noStrike" kern="0" cap="none" spc="0" normalizeH="0" baseline="0" noProof="0" dirty="0">
                <a:ln>
                  <a:noFill/>
                </a:ln>
                <a:solidFill>
                  <a:prstClr val="white"/>
                </a:solidFill>
                <a:effectLst/>
                <a:uLnTx/>
                <a:uFillTx/>
                <a:latin typeface="DM Sans"/>
                <a:ea typeface="+mn-ea"/>
                <a:cs typeface="+mn-cs"/>
              </a:rPr>
              <a:t>Adding 1% of OXY 229 CB significantly </a:t>
            </a:r>
            <a:r>
              <a:rPr kumimoji="0" lang="en-US" sz="1800" b="1" i="0" u="none" strike="noStrike" kern="0" cap="none" spc="0" normalizeH="0" baseline="0" noProof="0" dirty="0">
                <a:ln>
                  <a:noFill/>
                </a:ln>
                <a:solidFill>
                  <a:srgbClr val="4D3C35"/>
                </a:solidFill>
                <a:effectLst/>
                <a:uLnTx/>
                <a:uFillTx/>
                <a:latin typeface="DM Sans"/>
                <a:ea typeface="+mn-ea"/>
                <a:cs typeface="+mn-cs"/>
              </a:rPr>
              <a:t>improved the sensory </a:t>
            </a:r>
            <a:r>
              <a:rPr kumimoji="0" lang="en-US" sz="1800" b="1" i="0" u="none" strike="noStrike" kern="0" cap="none" spc="0" normalizeH="0" baseline="0" noProof="0" dirty="0">
                <a:ln>
                  <a:noFill/>
                </a:ln>
                <a:solidFill>
                  <a:prstClr val="white"/>
                </a:solidFill>
                <a:effectLst/>
                <a:uLnTx/>
                <a:uFillTx/>
                <a:latin typeface="DM Sans"/>
                <a:ea typeface="+mn-ea"/>
                <a:cs typeface="+mn-cs"/>
              </a:rPr>
              <a:t>of the commercial  product</a:t>
            </a:r>
          </a:p>
        </p:txBody>
      </p:sp>
      <p:sp>
        <p:nvSpPr>
          <p:cNvPr id="20" name="TextBox 19">
            <a:extLst>
              <a:ext uri="{FF2B5EF4-FFF2-40B4-BE49-F238E27FC236}">
                <a16:creationId xmlns:a16="http://schemas.microsoft.com/office/drawing/2014/main" id="{9B4BEDFA-64ED-AC59-C89F-7725CF2B8F78}"/>
              </a:ext>
            </a:extLst>
          </p:cNvPr>
          <p:cNvSpPr txBox="1"/>
          <p:nvPr/>
        </p:nvSpPr>
        <p:spPr>
          <a:xfrm>
            <a:off x="4607725" y="878098"/>
            <a:ext cx="28117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prstClr val="white"/>
                </a:solidFill>
                <a:effectLst/>
                <a:uLnTx/>
                <a:uFillTx/>
                <a:latin typeface="DM Sans"/>
                <a:ea typeface="+mn-ea"/>
                <a:cs typeface="+mn-cs"/>
              </a:rPr>
              <a:t>Pairwise comparison:</a:t>
            </a:r>
          </a:p>
        </p:txBody>
      </p:sp>
    </p:spTree>
    <p:extLst>
      <p:ext uri="{BB962C8B-B14F-4D97-AF65-F5344CB8AC3E}">
        <p14:creationId xmlns:p14="http://schemas.microsoft.com/office/powerpoint/2010/main" val="20700837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6BCE2D47-6E6F-CBCD-8D52-546FD9BFEF76}"/>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4327CD6B-A2BA-9F0D-F340-E935673F9DE6}"/>
              </a:ext>
            </a:extLst>
          </p:cNvPr>
          <p:cNvGrpSpPr/>
          <p:nvPr/>
        </p:nvGrpSpPr>
        <p:grpSpPr>
          <a:xfrm>
            <a:off x="8258080" y="846425"/>
            <a:ext cx="2796643" cy="4343400"/>
            <a:chOff x="8258080" y="846425"/>
            <a:chExt cx="2796643" cy="4343400"/>
          </a:xfrm>
        </p:grpSpPr>
        <p:pic>
          <p:nvPicPr>
            <p:cNvPr id="10" name="Picture 9">
              <a:extLst>
                <a:ext uri="{FF2B5EF4-FFF2-40B4-BE49-F238E27FC236}">
                  <a16:creationId xmlns:a16="http://schemas.microsoft.com/office/drawing/2014/main" id="{67EEC5C8-C3E8-EE59-0F3B-24499FF0FB59}"/>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258080" y="846425"/>
              <a:ext cx="2641600" cy="4343400"/>
            </a:xfrm>
            <a:prstGeom prst="rect">
              <a:avLst/>
            </a:prstGeom>
            <a:noFill/>
            <a:ln>
              <a:noFill/>
            </a:ln>
          </p:spPr>
        </p:pic>
        <p:pic>
          <p:nvPicPr>
            <p:cNvPr id="26" name="Picture 25">
              <a:extLst>
                <a:ext uri="{FF2B5EF4-FFF2-40B4-BE49-F238E27FC236}">
                  <a16:creationId xmlns:a16="http://schemas.microsoft.com/office/drawing/2014/main" id="{2D449307-2965-2CC4-1C0E-4972CF767E52}"/>
                </a:ext>
              </a:extLst>
            </p:cNvPr>
            <p:cNvPicPr>
              <a:picLocks noChangeAspect="1"/>
            </p:cNvPicPr>
            <p:nvPr/>
          </p:nvPicPr>
          <p:blipFill>
            <a:blip r:embed="rId4"/>
            <a:stretch>
              <a:fillRect/>
            </a:stretch>
          </p:blipFill>
          <p:spPr>
            <a:xfrm>
              <a:off x="9011045" y="4797493"/>
              <a:ext cx="1841371" cy="381346"/>
            </a:xfrm>
            <a:prstGeom prst="rect">
              <a:avLst/>
            </a:prstGeom>
          </p:spPr>
        </p:pic>
        <p:sp>
          <p:nvSpPr>
            <p:cNvPr id="43" name="TextBox 42">
              <a:extLst>
                <a:ext uri="{FF2B5EF4-FFF2-40B4-BE49-F238E27FC236}">
                  <a16:creationId xmlns:a16="http://schemas.microsoft.com/office/drawing/2014/main" id="{C47BDC4F-E0FE-C650-A69D-6462AB053055}"/>
                </a:ext>
              </a:extLst>
            </p:cNvPr>
            <p:cNvSpPr txBox="1"/>
            <p:nvPr/>
          </p:nvSpPr>
          <p:spPr>
            <a:xfrm>
              <a:off x="9674020" y="4766848"/>
              <a:ext cx="1380703"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DM Sans"/>
                  <a:ea typeface="+mn-ea"/>
                  <a:cs typeface="+mn-cs"/>
                </a:rPr>
                <a:t>+ 1% OXY 229 CB</a:t>
              </a:r>
            </a:p>
          </p:txBody>
        </p:sp>
        <p:sp>
          <p:nvSpPr>
            <p:cNvPr id="44" name="TextBox 43">
              <a:extLst>
                <a:ext uri="{FF2B5EF4-FFF2-40B4-BE49-F238E27FC236}">
                  <a16:creationId xmlns:a16="http://schemas.microsoft.com/office/drawing/2014/main" id="{4322028F-EE4D-3DA3-2C46-333DDD2A5157}"/>
                </a:ext>
              </a:extLst>
            </p:cNvPr>
            <p:cNvSpPr txBox="1"/>
            <p:nvPr/>
          </p:nvSpPr>
          <p:spPr>
            <a:xfrm>
              <a:off x="8833984" y="4766848"/>
              <a:ext cx="977211"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DM Sans"/>
                  <a:ea typeface="+mn-ea"/>
                  <a:cs typeface="+mn-cs"/>
                </a:rPr>
                <a:t>As is</a:t>
              </a:r>
            </a:p>
          </p:txBody>
        </p:sp>
        <p:cxnSp>
          <p:nvCxnSpPr>
            <p:cNvPr id="50" name="Straight Arrow Connector 49">
              <a:extLst>
                <a:ext uri="{FF2B5EF4-FFF2-40B4-BE49-F238E27FC236}">
                  <a16:creationId xmlns:a16="http://schemas.microsoft.com/office/drawing/2014/main" id="{105D58C5-1985-417E-3997-389F43172011}"/>
                </a:ext>
              </a:extLst>
            </p:cNvPr>
            <p:cNvCxnSpPr>
              <a:cxnSpLocks/>
            </p:cNvCxnSpPr>
            <p:nvPr/>
          </p:nvCxnSpPr>
          <p:spPr>
            <a:xfrm flipV="1">
              <a:off x="9322695" y="1604937"/>
              <a:ext cx="934306" cy="681930"/>
            </a:xfrm>
            <a:prstGeom prst="straightConnector1">
              <a:avLst/>
            </a:prstGeom>
            <a:noFill/>
            <a:ln w="15875" cap="flat" cmpd="sng" algn="ctr">
              <a:solidFill>
                <a:srgbClr val="897974"/>
              </a:solidFill>
              <a:prstDash val="solid"/>
              <a:miter lim="800000"/>
              <a:tailEnd type="triangle"/>
            </a:ln>
            <a:effectLst/>
          </p:spPr>
        </p:cxnSp>
        <p:cxnSp>
          <p:nvCxnSpPr>
            <p:cNvPr id="62" name="Straight Connector 61">
              <a:extLst>
                <a:ext uri="{FF2B5EF4-FFF2-40B4-BE49-F238E27FC236}">
                  <a16:creationId xmlns:a16="http://schemas.microsoft.com/office/drawing/2014/main" id="{C9103E09-CD17-6951-31E6-C42631B3C723}"/>
                </a:ext>
              </a:extLst>
            </p:cNvPr>
            <p:cNvCxnSpPr/>
            <p:nvPr/>
          </p:nvCxnSpPr>
          <p:spPr>
            <a:xfrm>
              <a:off x="9319145" y="1311207"/>
              <a:ext cx="934306" cy="0"/>
            </a:xfrm>
            <a:prstGeom prst="line">
              <a:avLst/>
            </a:prstGeom>
            <a:ln>
              <a:solidFill>
                <a:srgbClr val="737373"/>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C0AA169C-6F7D-3F94-5C96-88E9B5D3BAE8}"/>
                </a:ext>
              </a:extLst>
            </p:cNvPr>
            <p:cNvCxnSpPr>
              <a:cxnSpLocks/>
            </p:cNvCxnSpPr>
            <p:nvPr/>
          </p:nvCxnSpPr>
          <p:spPr>
            <a:xfrm flipV="1">
              <a:off x="9327455" y="1306523"/>
              <a:ext cx="0" cy="48174"/>
            </a:xfrm>
            <a:prstGeom prst="line">
              <a:avLst/>
            </a:prstGeom>
            <a:ln>
              <a:solidFill>
                <a:srgbClr val="737373"/>
              </a:solidFill>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CDF3763C-62F5-BAC4-08B1-2D247CECA206}"/>
                </a:ext>
              </a:extLst>
            </p:cNvPr>
            <p:cNvCxnSpPr>
              <a:cxnSpLocks/>
            </p:cNvCxnSpPr>
            <p:nvPr/>
          </p:nvCxnSpPr>
          <p:spPr>
            <a:xfrm flipV="1">
              <a:off x="10253843" y="1301383"/>
              <a:ext cx="0" cy="48174"/>
            </a:xfrm>
            <a:prstGeom prst="line">
              <a:avLst/>
            </a:prstGeom>
            <a:ln>
              <a:solidFill>
                <a:srgbClr val="737373"/>
              </a:solidFill>
            </a:ln>
          </p:spPr>
          <p:style>
            <a:lnRef idx="2">
              <a:schemeClr val="accent1"/>
            </a:lnRef>
            <a:fillRef idx="0">
              <a:schemeClr val="accent1"/>
            </a:fillRef>
            <a:effectRef idx="1">
              <a:schemeClr val="accent1"/>
            </a:effectRef>
            <a:fontRef idx="minor">
              <a:schemeClr val="tx1"/>
            </a:fontRef>
          </p:style>
        </p:cxnSp>
        <p:sp>
          <p:nvSpPr>
            <p:cNvPr id="65" name="TextBox 64">
              <a:extLst>
                <a:ext uri="{FF2B5EF4-FFF2-40B4-BE49-F238E27FC236}">
                  <a16:creationId xmlns:a16="http://schemas.microsoft.com/office/drawing/2014/main" id="{0E8794D3-C5C2-C8CE-EEFB-8942A222D1B7}"/>
                </a:ext>
              </a:extLst>
            </p:cNvPr>
            <p:cNvSpPr txBox="1"/>
            <p:nvPr/>
          </p:nvSpPr>
          <p:spPr>
            <a:xfrm>
              <a:off x="9375259" y="1042976"/>
              <a:ext cx="791939"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Aptos" panose="02110004020202020204"/>
                  <a:ea typeface="+mn-ea"/>
                  <a:cs typeface="+mn-cs"/>
                </a:rPr>
                <a:t>**</a:t>
              </a:r>
            </a:p>
          </p:txBody>
        </p:sp>
      </p:grpSp>
      <p:grpSp>
        <p:nvGrpSpPr>
          <p:cNvPr id="2" name="Group 1">
            <a:extLst>
              <a:ext uri="{FF2B5EF4-FFF2-40B4-BE49-F238E27FC236}">
                <a16:creationId xmlns:a16="http://schemas.microsoft.com/office/drawing/2014/main" id="{8797BBBC-9487-092D-17A9-B5288A3DAEAA}"/>
              </a:ext>
            </a:extLst>
          </p:cNvPr>
          <p:cNvGrpSpPr/>
          <p:nvPr/>
        </p:nvGrpSpPr>
        <p:grpSpPr>
          <a:xfrm>
            <a:off x="916010" y="849948"/>
            <a:ext cx="2775477" cy="4343400"/>
            <a:chOff x="916010" y="849948"/>
            <a:chExt cx="2775477" cy="4343400"/>
          </a:xfrm>
        </p:grpSpPr>
        <p:pic>
          <p:nvPicPr>
            <p:cNvPr id="6" name="Picture 5">
              <a:extLst>
                <a:ext uri="{FF2B5EF4-FFF2-40B4-BE49-F238E27FC236}">
                  <a16:creationId xmlns:a16="http://schemas.microsoft.com/office/drawing/2014/main" id="{BE69845D-2A86-90A7-D7A8-7DC8884B0A5D}"/>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916010" y="849948"/>
              <a:ext cx="2603500" cy="4343400"/>
            </a:xfrm>
            <a:prstGeom prst="rect">
              <a:avLst/>
            </a:prstGeom>
            <a:noFill/>
            <a:ln>
              <a:noFill/>
            </a:ln>
          </p:spPr>
        </p:pic>
        <p:pic>
          <p:nvPicPr>
            <p:cNvPr id="22" name="Picture 21">
              <a:extLst>
                <a:ext uri="{FF2B5EF4-FFF2-40B4-BE49-F238E27FC236}">
                  <a16:creationId xmlns:a16="http://schemas.microsoft.com/office/drawing/2014/main" id="{64EAC695-717B-6B7E-28EC-F77DCC59E62C}"/>
                </a:ext>
              </a:extLst>
            </p:cNvPr>
            <p:cNvPicPr>
              <a:picLocks noChangeAspect="1"/>
            </p:cNvPicPr>
            <p:nvPr/>
          </p:nvPicPr>
          <p:blipFill>
            <a:blip r:embed="rId4"/>
            <a:stretch>
              <a:fillRect/>
            </a:stretch>
          </p:blipFill>
          <p:spPr>
            <a:xfrm>
              <a:off x="1791782" y="4803356"/>
              <a:ext cx="1522598" cy="381346"/>
            </a:xfrm>
            <a:prstGeom prst="rect">
              <a:avLst/>
            </a:prstGeom>
          </p:spPr>
        </p:pic>
        <p:sp>
          <p:nvSpPr>
            <p:cNvPr id="41" name="TextBox 40">
              <a:extLst>
                <a:ext uri="{FF2B5EF4-FFF2-40B4-BE49-F238E27FC236}">
                  <a16:creationId xmlns:a16="http://schemas.microsoft.com/office/drawing/2014/main" id="{D44008E7-D033-E68D-DA0B-E49EF4BFE4AA}"/>
                </a:ext>
              </a:extLst>
            </p:cNvPr>
            <p:cNvSpPr txBox="1"/>
            <p:nvPr/>
          </p:nvSpPr>
          <p:spPr>
            <a:xfrm>
              <a:off x="2243906" y="4774469"/>
              <a:ext cx="1447581"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DM Sans"/>
                  <a:ea typeface="+mn-ea"/>
                  <a:cs typeface="+mn-cs"/>
                </a:rPr>
                <a:t>+ 1% OXY 229 CB</a:t>
              </a:r>
            </a:p>
          </p:txBody>
        </p:sp>
        <p:sp>
          <p:nvSpPr>
            <p:cNvPr id="42" name="TextBox 41">
              <a:extLst>
                <a:ext uri="{FF2B5EF4-FFF2-40B4-BE49-F238E27FC236}">
                  <a16:creationId xmlns:a16="http://schemas.microsoft.com/office/drawing/2014/main" id="{CB36D536-1DFD-B206-468A-AD940840E885}"/>
                </a:ext>
              </a:extLst>
            </p:cNvPr>
            <p:cNvSpPr txBox="1"/>
            <p:nvPr/>
          </p:nvSpPr>
          <p:spPr>
            <a:xfrm>
              <a:off x="1469254" y="4774468"/>
              <a:ext cx="977211"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DM Sans"/>
                  <a:ea typeface="+mn-ea"/>
                  <a:cs typeface="+mn-cs"/>
                </a:rPr>
                <a:t>As is</a:t>
              </a:r>
            </a:p>
          </p:txBody>
        </p:sp>
        <p:cxnSp>
          <p:nvCxnSpPr>
            <p:cNvPr id="47" name="Straight Arrow Connector 46">
              <a:extLst>
                <a:ext uri="{FF2B5EF4-FFF2-40B4-BE49-F238E27FC236}">
                  <a16:creationId xmlns:a16="http://schemas.microsoft.com/office/drawing/2014/main" id="{ACFC8061-B638-4E6C-26AF-E3ED056FCD62}"/>
                </a:ext>
              </a:extLst>
            </p:cNvPr>
            <p:cNvCxnSpPr>
              <a:cxnSpLocks/>
            </p:cNvCxnSpPr>
            <p:nvPr/>
          </p:nvCxnSpPr>
          <p:spPr>
            <a:xfrm flipV="1">
              <a:off x="1957859" y="1615097"/>
              <a:ext cx="934306" cy="681930"/>
            </a:xfrm>
            <a:prstGeom prst="straightConnector1">
              <a:avLst/>
            </a:prstGeom>
            <a:noFill/>
            <a:ln w="15875" cap="flat" cmpd="sng" algn="ctr">
              <a:solidFill>
                <a:srgbClr val="897974"/>
              </a:solidFill>
              <a:prstDash val="solid"/>
              <a:miter lim="800000"/>
              <a:tailEnd type="triangle"/>
            </a:ln>
            <a:effectLst/>
          </p:spPr>
        </p:cxnSp>
        <p:cxnSp>
          <p:nvCxnSpPr>
            <p:cNvPr id="54" name="Straight Connector 53">
              <a:extLst>
                <a:ext uri="{FF2B5EF4-FFF2-40B4-BE49-F238E27FC236}">
                  <a16:creationId xmlns:a16="http://schemas.microsoft.com/office/drawing/2014/main" id="{9D1A2591-7D72-B551-220D-B655E49BB575}"/>
                </a:ext>
              </a:extLst>
            </p:cNvPr>
            <p:cNvCxnSpPr/>
            <p:nvPr/>
          </p:nvCxnSpPr>
          <p:spPr>
            <a:xfrm>
              <a:off x="1957859" y="1311007"/>
              <a:ext cx="934306" cy="0"/>
            </a:xfrm>
            <a:prstGeom prst="line">
              <a:avLst/>
            </a:prstGeom>
            <a:ln>
              <a:solidFill>
                <a:srgbClr val="737373"/>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F35A959B-C04E-2BE5-C8A5-5E5DDC8C0933}"/>
                </a:ext>
              </a:extLst>
            </p:cNvPr>
            <p:cNvCxnSpPr>
              <a:cxnSpLocks/>
            </p:cNvCxnSpPr>
            <p:nvPr/>
          </p:nvCxnSpPr>
          <p:spPr>
            <a:xfrm flipV="1">
              <a:off x="1966169" y="1306323"/>
              <a:ext cx="0" cy="48174"/>
            </a:xfrm>
            <a:prstGeom prst="line">
              <a:avLst/>
            </a:prstGeom>
            <a:ln>
              <a:solidFill>
                <a:srgbClr val="737373"/>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2D3D0A62-3D2C-E69B-7038-22EEFC251D73}"/>
                </a:ext>
              </a:extLst>
            </p:cNvPr>
            <p:cNvCxnSpPr>
              <a:cxnSpLocks/>
            </p:cNvCxnSpPr>
            <p:nvPr/>
          </p:nvCxnSpPr>
          <p:spPr>
            <a:xfrm flipV="1">
              <a:off x="2892557" y="1301183"/>
              <a:ext cx="0" cy="48174"/>
            </a:xfrm>
            <a:prstGeom prst="line">
              <a:avLst/>
            </a:prstGeom>
            <a:ln>
              <a:solidFill>
                <a:srgbClr val="737373"/>
              </a:solidFill>
            </a:ln>
          </p:spPr>
          <p:style>
            <a:lnRef idx="2">
              <a:schemeClr val="accent1"/>
            </a:lnRef>
            <a:fillRef idx="0">
              <a:schemeClr val="accent1"/>
            </a:fillRef>
            <a:effectRef idx="1">
              <a:schemeClr val="accent1"/>
            </a:effectRef>
            <a:fontRef idx="minor">
              <a:schemeClr val="tx1"/>
            </a:fontRef>
          </p:style>
        </p:cxnSp>
        <p:sp>
          <p:nvSpPr>
            <p:cNvPr id="67" name="TextBox 66">
              <a:extLst>
                <a:ext uri="{FF2B5EF4-FFF2-40B4-BE49-F238E27FC236}">
                  <a16:creationId xmlns:a16="http://schemas.microsoft.com/office/drawing/2014/main" id="{80CC0347-AB89-4D0B-217C-1C07FAEFAB47}"/>
                </a:ext>
              </a:extLst>
            </p:cNvPr>
            <p:cNvSpPr txBox="1"/>
            <p:nvPr/>
          </p:nvSpPr>
          <p:spPr>
            <a:xfrm>
              <a:off x="2032335" y="1042981"/>
              <a:ext cx="791939"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Aptos" panose="02110004020202020204"/>
                  <a:ea typeface="+mn-ea"/>
                  <a:cs typeface="+mn-cs"/>
                </a:rPr>
                <a:t>**</a:t>
              </a:r>
            </a:p>
          </p:txBody>
        </p:sp>
      </p:grpSp>
      <p:grpSp>
        <p:nvGrpSpPr>
          <p:cNvPr id="7" name="Group 6">
            <a:extLst>
              <a:ext uri="{FF2B5EF4-FFF2-40B4-BE49-F238E27FC236}">
                <a16:creationId xmlns:a16="http://schemas.microsoft.com/office/drawing/2014/main" id="{918FFCB8-0CEB-EE15-82BB-4E7EE52FD765}"/>
              </a:ext>
            </a:extLst>
          </p:cNvPr>
          <p:cNvGrpSpPr/>
          <p:nvPr/>
        </p:nvGrpSpPr>
        <p:grpSpPr>
          <a:xfrm>
            <a:off x="4444950" y="862473"/>
            <a:ext cx="2797868" cy="4327351"/>
            <a:chOff x="4444950" y="862473"/>
            <a:chExt cx="2797868" cy="4327351"/>
          </a:xfrm>
        </p:grpSpPr>
        <p:pic>
          <p:nvPicPr>
            <p:cNvPr id="3" name="Picture 2">
              <a:extLst>
                <a:ext uri="{FF2B5EF4-FFF2-40B4-BE49-F238E27FC236}">
                  <a16:creationId xmlns:a16="http://schemas.microsoft.com/office/drawing/2014/main" id="{49F9BB86-23FB-9BB1-6A58-245C08ED9931}"/>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444950" y="862473"/>
              <a:ext cx="2552700" cy="4327351"/>
            </a:xfrm>
            <a:prstGeom prst="rect">
              <a:avLst/>
            </a:prstGeom>
            <a:noFill/>
            <a:ln>
              <a:noFill/>
            </a:ln>
          </p:spPr>
        </p:pic>
        <p:pic>
          <p:nvPicPr>
            <p:cNvPr id="33" name="Picture 32">
              <a:extLst>
                <a:ext uri="{FF2B5EF4-FFF2-40B4-BE49-F238E27FC236}">
                  <a16:creationId xmlns:a16="http://schemas.microsoft.com/office/drawing/2014/main" id="{0E311D5A-ABE6-C421-4FD2-5091097404C5}"/>
                </a:ext>
              </a:extLst>
            </p:cNvPr>
            <p:cNvPicPr>
              <a:picLocks noChangeAspect="1"/>
            </p:cNvPicPr>
            <p:nvPr/>
          </p:nvPicPr>
          <p:blipFill>
            <a:blip r:embed="rId4"/>
            <a:stretch>
              <a:fillRect/>
            </a:stretch>
          </p:blipFill>
          <p:spPr>
            <a:xfrm>
              <a:off x="5295840" y="4800698"/>
              <a:ext cx="1522598" cy="381346"/>
            </a:xfrm>
            <a:prstGeom prst="rect">
              <a:avLst/>
            </a:prstGeom>
          </p:spPr>
        </p:pic>
        <p:sp>
          <p:nvSpPr>
            <p:cNvPr id="45" name="TextBox 44">
              <a:extLst>
                <a:ext uri="{FF2B5EF4-FFF2-40B4-BE49-F238E27FC236}">
                  <a16:creationId xmlns:a16="http://schemas.microsoft.com/office/drawing/2014/main" id="{6DDABC94-735D-1AF2-EB8E-0D74B547012E}"/>
                </a:ext>
              </a:extLst>
            </p:cNvPr>
            <p:cNvSpPr txBox="1"/>
            <p:nvPr/>
          </p:nvSpPr>
          <p:spPr>
            <a:xfrm>
              <a:off x="5720220" y="4770658"/>
              <a:ext cx="1522598"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DM Sans"/>
                  <a:ea typeface="+mn-ea"/>
                  <a:cs typeface="+mn-cs"/>
                </a:rPr>
                <a:t>+ 1% OXY 229 CB</a:t>
              </a:r>
            </a:p>
          </p:txBody>
        </p:sp>
        <p:sp>
          <p:nvSpPr>
            <p:cNvPr id="46" name="TextBox 45">
              <a:extLst>
                <a:ext uri="{FF2B5EF4-FFF2-40B4-BE49-F238E27FC236}">
                  <a16:creationId xmlns:a16="http://schemas.microsoft.com/office/drawing/2014/main" id="{C285ED87-0656-FC45-FD27-B55DF2997C88}"/>
                </a:ext>
              </a:extLst>
            </p:cNvPr>
            <p:cNvSpPr txBox="1"/>
            <p:nvPr/>
          </p:nvSpPr>
          <p:spPr>
            <a:xfrm>
              <a:off x="4974454" y="4770658"/>
              <a:ext cx="977211"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DM Sans"/>
                  <a:ea typeface="+mn-ea"/>
                  <a:cs typeface="+mn-cs"/>
                </a:rPr>
                <a:t>As is</a:t>
              </a:r>
            </a:p>
          </p:txBody>
        </p:sp>
        <p:cxnSp>
          <p:nvCxnSpPr>
            <p:cNvPr id="49" name="Straight Arrow Connector 48">
              <a:extLst>
                <a:ext uri="{FF2B5EF4-FFF2-40B4-BE49-F238E27FC236}">
                  <a16:creationId xmlns:a16="http://schemas.microsoft.com/office/drawing/2014/main" id="{529438B0-0DC8-56B5-BFAE-05B6B5AB5BF6}"/>
                </a:ext>
              </a:extLst>
            </p:cNvPr>
            <p:cNvCxnSpPr>
              <a:cxnSpLocks/>
            </p:cNvCxnSpPr>
            <p:nvPr/>
          </p:nvCxnSpPr>
          <p:spPr>
            <a:xfrm flipV="1">
              <a:off x="5474076" y="1676057"/>
              <a:ext cx="919066" cy="663687"/>
            </a:xfrm>
            <a:prstGeom prst="straightConnector1">
              <a:avLst/>
            </a:prstGeom>
            <a:noFill/>
            <a:ln w="15875" cap="flat" cmpd="sng" algn="ctr">
              <a:solidFill>
                <a:srgbClr val="897974"/>
              </a:solidFill>
              <a:prstDash val="solid"/>
              <a:miter lim="800000"/>
              <a:tailEnd type="triangle"/>
            </a:ln>
            <a:effectLst/>
          </p:spPr>
        </p:cxnSp>
        <p:cxnSp>
          <p:nvCxnSpPr>
            <p:cNvPr id="59" name="Straight Connector 58">
              <a:extLst>
                <a:ext uri="{FF2B5EF4-FFF2-40B4-BE49-F238E27FC236}">
                  <a16:creationId xmlns:a16="http://schemas.microsoft.com/office/drawing/2014/main" id="{ADC46376-D09C-E6BB-FB84-CF6DBC68B2E7}"/>
                </a:ext>
              </a:extLst>
            </p:cNvPr>
            <p:cNvCxnSpPr/>
            <p:nvPr/>
          </p:nvCxnSpPr>
          <p:spPr>
            <a:xfrm>
              <a:off x="5459704" y="1310367"/>
              <a:ext cx="934306" cy="0"/>
            </a:xfrm>
            <a:prstGeom prst="line">
              <a:avLst/>
            </a:prstGeom>
            <a:ln>
              <a:solidFill>
                <a:srgbClr val="737373"/>
              </a:solidFill>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17ACE25C-2DBB-057D-CFD0-6F9E13DA0E00}"/>
                </a:ext>
              </a:extLst>
            </p:cNvPr>
            <p:cNvCxnSpPr>
              <a:cxnSpLocks/>
            </p:cNvCxnSpPr>
            <p:nvPr/>
          </p:nvCxnSpPr>
          <p:spPr>
            <a:xfrm flipV="1">
              <a:off x="5468014" y="1305683"/>
              <a:ext cx="0" cy="48174"/>
            </a:xfrm>
            <a:prstGeom prst="line">
              <a:avLst/>
            </a:prstGeom>
            <a:ln>
              <a:solidFill>
                <a:srgbClr val="737373"/>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27F35652-15CD-2485-5DC1-2DA72FB25397}"/>
                </a:ext>
              </a:extLst>
            </p:cNvPr>
            <p:cNvCxnSpPr>
              <a:cxnSpLocks/>
            </p:cNvCxnSpPr>
            <p:nvPr/>
          </p:nvCxnSpPr>
          <p:spPr>
            <a:xfrm flipV="1">
              <a:off x="6394402" y="1300543"/>
              <a:ext cx="0" cy="48174"/>
            </a:xfrm>
            <a:prstGeom prst="line">
              <a:avLst/>
            </a:prstGeom>
            <a:ln>
              <a:solidFill>
                <a:srgbClr val="737373"/>
              </a:solidFill>
            </a:ln>
          </p:spPr>
          <p:style>
            <a:lnRef idx="2">
              <a:schemeClr val="accent1"/>
            </a:lnRef>
            <a:fillRef idx="0">
              <a:schemeClr val="accent1"/>
            </a:fillRef>
            <a:effectRef idx="1">
              <a:schemeClr val="accent1"/>
            </a:effectRef>
            <a:fontRef idx="minor">
              <a:schemeClr val="tx1"/>
            </a:fontRef>
          </p:style>
        </p:cxnSp>
        <p:sp>
          <p:nvSpPr>
            <p:cNvPr id="66" name="TextBox 65">
              <a:extLst>
                <a:ext uri="{FF2B5EF4-FFF2-40B4-BE49-F238E27FC236}">
                  <a16:creationId xmlns:a16="http://schemas.microsoft.com/office/drawing/2014/main" id="{A3811DEE-E4B8-0299-FF69-E5DD972C1A87}"/>
                </a:ext>
              </a:extLst>
            </p:cNvPr>
            <p:cNvSpPr txBox="1"/>
            <p:nvPr/>
          </p:nvSpPr>
          <p:spPr>
            <a:xfrm>
              <a:off x="5528305" y="1047596"/>
              <a:ext cx="791939"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Aptos" panose="02110004020202020204"/>
                  <a:ea typeface="+mn-ea"/>
                  <a:cs typeface="+mn-cs"/>
                </a:rPr>
                <a:t>**</a:t>
              </a:r>
            </a:p>
          </p:txBody>
        </p:sp>
      </p:grpSp>
      <p:sp>
        <p:nvSpPr>
          <p:cNvPr id="4" name="Rectangle: Rounded Corners 3">
            <a:extLst>
              <a:ext uri="{FF2B5EF4-FFF2-40B4-BE49-F238E27FC236}">
                <a16:creationId xmlns:a16="http://schemas.microsoft.com/office/drawing/2014/main" id="{EA92717A-B8EB-9EA7-D101-9B4DDCACDA05}"/>
              </a:ext>
            </a:extLst>
          </p:cNvPr>
          <p:cNvSpPr/>
          <p:nvPr/>
        </p:nvSpPr>
        <p:spPr>
          <a:xfrm>
            <a:off x="302397" y="5283111"/>
            <a:ext cx="11503159" cy="1364583"/>
          </a:xfrm>
          <a:prstGeom prst="roundRect">
            <a:avLst/>
          </a:prstGeom>
          <a:noFill/>
          <a:ln w="12700" cap="flat" cmpd="sng" algn="ctr">
            <a:noFill/>
            <a:prstDash val="solid"/>
            <a:miter lim="800000"/>
          </a:ln>
          <a:effectLst/>
        </p:spPr>
        <p:txBody>
          <a:bodyPr rtlCol="0" anchor="ctr"/>
          <a:lstStyle/>
          <a:p>
            <a:pPr marL="285750" marR="0" lvl="0" indent="-285750"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b="1" i="0" u="none" strike="noStrike" kern="0" cap="none" spc="0" normalizeH="0" baseline="0" noProof="0" dirty="0">
                <a:ln>
                  <a:noFill/>
                </a:ln>
                <a:solidFill>
                  <a:prstClr val="white"/>
                </a:solidFill>
                <a:effectLst/>
                <a:uLnTx/>
                <a:uFillTx/>
                <a:latin typeface="DM Sans"/>
                <a:ea typeface="+mn-ea"/>
                <a:cs typeface="+mn-cs"/>
              </a:rPr>
              <a:t>Adding 1% of OXY 229 CB </a:t>
            </a:r>
            <a:r>
              <a:rPr kumimoji="0" lang="en-US" b="1" i="0" u="none" strike="noStrike" kern="0" cap="none" spc="0" normalizeH="0" baseline="0" noProof="0" dirty="0">
                <a:ln>
                  <a:noFill/>
                </a:ln>
                <a:solidFill>
                  <a:srgbClr val="4D3C35"/>
                </a:solidFill>
                <a:effectLst/>
                <a:uLnTx/>
                <a:uFillTx/>
                <a:latin typeface="DM Sans"/>
                <a:ea typeface="+mn-ea"/>
                <a:cs typeface="+mn-cs"/>
              </a:rPr>
              <a:t>significantly improved the sensory qualities</a:t>
            </a:r>
            <a:r>
              <a:rPr kumimoji="0" lang="en-US" b="1" i="0" u="none" strike="noStrike" kern="0" cap="none" spc="0" normalizeH="0" baseline="0" noProof="0" dirty="0">
                <a:ln>
                  <a:noFill/>
                </a:ln>
                <a:solidFill>
                  <a:srgbClr val="C3E6E1"/>
                </a:solidFill>
                <a:effectLst/>
                <a:uLnTx/>
                <a:uFillTx/>
                <a:latin typeface="DM Sans"/>
                <a:ea typeface="+mn-ea"/>
                <a:cs typeface="+mn-cs"/>
              </a:rPr>
              <a:t> </a:t>
            </a:r>
            <a:r>
              <a:rPr kumimoji="0" lang="en-US" b="1" i="0" u="none" strike="noStrike" kern="0" cap="none" spc="0" normalizeH="0" baseline="0" noProof="0" dirty="0">
                <a:ln>
                  <a:noFill/>
                </a:ln>
                <a:solidFill>
                  <a:prstClr val="white"/>
                </a:solidFill>
                <a:effectLst/>
                <a:uLnTx/>
                <a:uFillTx/>
                <a:latin typeface="DM Sans"/>
                <a:ea typeface="+mn-ea"/>
                <a:cs typeface="+mn-cs"/>
              </a:rPr>
              <a:t>of all the tested commercial  products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0" cap="none" spc="0" normalizeH="0" baseline="0" noProof="0" dirty="0">
              <a:ln>
                <a:noFill/>
              </a:ln>
              <a:solidFill>
                <a:prstClr val="white"/>
              </a:solidFill>
              <a:effectLst/>
              <a:uLnTx/>
              <a:uFillTx/>
              <a:latin typeface="DM Sans"/>
              <a:ea typeface="+mn-ea"/>
              <a:cs typeface="+mn-cs"/>
            </a:endParaRPr>
          </a:p>
        </p:txBody>
      </p:sp>
      <p:sp>
        <p:nvSpPr>
          <p:cNvPr id="5" name="Título 2">
            <a:extLst>
              <a:ext uri="{FF2B5EF4-FFF2-40B4-BE49-F238E27FC236}">
                <a16:creationId xmlns:a16="http://schemas.microsoft.com/office/drawing/2014/main" id="{6B113EA3-3405-D3EB-C267-87EB21E06303}"/>
              </a:ext>
            </a:extLst>
          </p:cNvPr>
          <p:cNvSpPr txBox="1">
            <a:spLocks/>
          </p:cNvSpPr>
          <p:nvPr/>
        </p:nvSpPr>
        <p:spPr>
          <a:xfrm>
            <a:off x="302397" y="340347"/>
            <a:ext cx="11503159" cy="313054"/>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SENSORY EVALUATION (DRIED HAIR) ON DIFFERENT MARKET PRODUCTS</a:t>
            </a:r>
          </a:p>
        </p:txBody>
      </p:sp>
      <p:sp>
        <p:nvSpPr>
          <p:cNvPr id="37" name="TextBox 36">
            <a:extLst>
              <a:ext uri="{FF2B5EF4-FFF2-40B4-BE49-F238E27FC236}">
                <a16:creationId xmlns:a16="http://schemas.microsoft.com/office/drawing/2014/main" id="{F56D0363-D9B7-C963-B22D-055C0328FF20}"/>
              </a:ext>
            </a:extLst>
          </p:cNvPr>
          <p:cNvSpPr txBox="1"/>
          <p:nvPr/>
        </p:nvSpPr>
        <p:spPr>
          <a:xfrm>
            <a:off x="8474284" y="4973532"/>
            <a:ext cx="27432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4D3C35"/>
                </a:solidFill>
                <a:effectLst/>
                <a:uLnTx/>
                <a:uFillTx/>
                <a:latin typeface="DM Sans"/>
                <a:ea typeface="+mn-ea"/>
                <a:cs typeface="+mn-cs"/>
              </a:rPr>
              <a:t>Mass Market</a:t>
            </a:r>
          </a:p>
        </p:txBody>
      </p:sp>
      <p:sp>
        <p:nvSpPr>
          <p:cNvPr id="39" name="TextBox 38">
            <a:extLst>
              <a:ext uri="{FF2B5EF4-FFF2-40B4-BE49-F238E27FC236}">
                <a16:creationId xmlns:a16="http://schemas.microsoft.com/office/drawing/2014/main" id="{35B04FBE-398B-975A-AD3E-425AAF60492D}"/>
              </a:ext>
            </a:extLst>
          </p:cNvPr>
          <p:cNvSpPr txBox="1"/>
          <p:nvPr/>
        </p:nvSpPr>
        <p:spPr>
          <a:xfrm>
            <a:off x="4591376" y="4981551"/>
            <a:ext cx="27432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4D3C35"/>
                </a:solidFill>
                <a:effectLst/>
                <a:uLnTx/>
                <a:uFillTx/>
                <a:latin typeface="DM Sans"/>
                <a:ea typeface="+mn-ea"/>
                <a:cs typeface="+mn-cs"/>
              </a:rPr>
              <a:t>Premium</a:t>
            </a:r>
          </a:p>
        </p:txBody>
      </p:sp>
      <p:sp>
        <p:nvSpPr>
          <p:cNvPr id="40" name="TextBox 39">
            <a:extLst>
              <a:ext uri="{FF2B5EF4-FFF2-40B4-BE49-F238E27FC236}">
                <a16:creationId xmlns:a16="http://schemas.microsoft.com/office/drawing/2014/main" id="{2A8490ED-3C24-5A0F-7746-5373765E866E}"/>
              </a:ext>
            </a:extLst>
          </p:cNvPr>
          <p:cNvSpPr txBox="1"/>
          <p:nvPr/>
        </p:nvSpPr>
        <p:spPr>
          <a:xfrm>
            <a:off x="1043006" y="5014228"/>
            <a:ext cx="27432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4D3C35"/>
                </a:solidFill>
                <a:effectLst/>
                <a:uLnTx/>
                <a:uFillTx/>
                <a:latin typeface="DM Sans"/>
                <a:ea typeface="+mn-ea"/>
                <a:cs typeface="+mn-cs"/>
              </a:rPr>
              <a:t>Masstige</a:t>
            </a:r>
          </a:p>
        </p:txBody>
      </p:sp>
      <p:sp>
        <p:nvSpPr>
          <p:cNvPr id="68" name="TextBox 67">
            <a:extLst>
              <a:ext uri="{FF2B5EF4-FFF2-40B4-BE49-F238E27FC236}">
                <a16:creationId xmlns:a16="http://schemas.microsoft.com/office/drawing/2014/main" id="{BC5853A8-67E3-7E0C-AAB5-F85F24CF1079}"/>
              </a:ext>
            </a:extLst>
          </p:cNvPr>
          <p:cNvSpPr txBox="1"/>
          <p:nvPr/>
        </p:nvSpPr>
        <p:spPr>
          <a:xfrm>
            <a:off x="6864590" y="5039974"/>
            <a:ext cx="63430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Aptos" panose="02110004020202020204"/>
                <a:ea typeface="+mn-ea"/>
                <a:cs typeface="+mn-cs"/>
              </a:rPr>
              <a:t>p=0.001</a:t>
            </a:r>
          </a:p>
        </p:txBody>
      </p:sp>
      <p:sp>
        <p:nvSpPr>
          <p:cNvPr id="69" name="TextBox 68">
            <a:extLst>
              <a:ext uri="{FF2B5EF4-FFF2-40B4-BE49-F238E27FC236}">
                <a16:creationId xmlns:a16="http://schemas.microsoft.com/office/drawing/2014/main" id="{259F3674-C41B-76F8-3B85-73F5AFD554D2}"/>
              </a:ext>
            </a:extLst>
          </p:cNvPr>
          <p:cNvSpPr txBox="1"/>
          <p:nvPr/>
        </p:nvSpPr>
        <p:spPr>
          <a:xfrm>
            <a:off x="3338823" y="5078877"/>
            <a:ext cx="63430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Aptos" panose="02110004020202020204"/>
                <a:ea typeface="+mn-ea"/>
                <a:cs typeface="+mn-cs"/>
              </a:rPr>
              <a:t>p=0.005</a:t>
            </a:r>
          </a:p>
        </p:txBody>
      </p:sp>
      <p:sp>
        <p:nvSpPr>
          <p:cNvPr id="70" name="TextBox 69">
            <a:extLst>
              <a:ext uri="{FF2B5EF4-FFF2-40B4-BE49-F238E27FC236}">
                <a16:creationId xmlns:a16="http://schemas.microsoft.com/office/drawing/2014/main" id="{673E09AC-90FD-CB5B-E814-4F0885CD9B60}"/>
              </a:ext>
            </a:extLst>
          </p:cNvPr>
          <p:cNvSpPr txBox="1"/>
          <p:nvPr/>
        </p:nvSpPr>
        <p:spPr>
          <a:xfrm>
            <a:off x="10813151" y="5034894"/>
            <a:ext cx="63430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Aptos" panose="02110004020202020204"/>
                <a:ea typeface="+mn-ea"/>
                <a:cs typeface="+mn-cs"/>
              </a:rPr>
              <a:t>p=0.004</a:t>
            </a:r>
          </a:p>
        </p:txBody>
      </p:sp>
    </p:spTree>
    <p:extLst>
      <p:ext uri="{BB962C8B-B14F-4D97-AF65-F5344CB8AC3E}">
        <p14:creationId xmlns:p14="http://schemas.microsoft.com/office/powerpoint/2010/main" val="25715254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B6291A38-C53F-BF36-76B5-F8314CF509E4}"/>
            </a:ext>
          </a:extLst>
        </p:cNvPr>
        <p:cNvGrpSpPr/>
        <p:nvPr/>
      </p:nvGrpSpPr>
      <p:grpSpPr>
        <a:xfrm>
          <a:off x="0" y="0"/>
          <a:ext cx="0" cy="0"/>
          <a:chOff x="0" y="0"/>
          <a:chExt cx="0" cy="0"/>
        </a:xfrm>
      </p:grpSpPr>
      <p:sp>
        <p:nvSpPr>
          <p:cNvPr id="2" name="Título 2">
            <a:extLst>
              <a:ext uri="{FF2B5EF4-FFF2-40B4-BE49-F238E27FC236}">
                <a16:creationId xmlns:a16="http://schemas.microsoft.com/office/drawing/2014/main" id="{088122FF-32F2-5E89-0111-F4B4945D32E9}"/>
              </a:ext>
            </a:extLst>
          </p:cNvPr>
          <p:cNvSpPr txBox="1">
            <a:spLocks/>
          </p:cNvSpPr>
          <p:nvPr/>
        </p:nvSpPr>
        <p:spPr>
          <a:xfrm>
            <a:off x="538549" y="1738602"/>
            <a:ext cx="11114902" cy="3380796"/>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US" sz="7200" b="0" i="0" u="none" strike="noStrike" kern="1200" cap="none" spc="0" normalizeH="0" baseline="0" noProof="0">
                <a:ln>
                  <a:noFill/>
                </a:ln>
                <a:solidFill>
                  <a:prstClr val="white"/>
                </a:solidFill>
                <a:effectLst/>
                <a:uLnTx/>
                <a:uFillTx/>
                <a:latin typeface="DM Sans" pitchFamily="2" charset="0"/>
                <a:ea typeface="+mj-ea"/>
                <a:cs typeface="+mj-cs"/>
              </a:rPr>
              <a:t> Healing from the inside out, structural repair strengthens deep within and smooths the surface</a:t>
            </a:r>
          </a:p>
        </p:txBody>
      </p:sp>
      <p:sp>
        <p:nvSpPr>
          <p:cNvPr id="3" name="Título 2">
            <a:extLst>
              <a:ext uri="{FF2B5EF4-FFF2-40B4-BE49-F238E27FC236}">
                <a16:creationId xmlns:a16="http://schemas.microsoft.com/office/drawing/2014/main" id="{DEACFD99-F7D9-A122-5592-ADB8FD3FC6B4}"/>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pitchFamily="2" charset="0"/>
                <a:ea typeface="+mj-ea"/>
                <a:cs typeface="+mj-cs"/>
              </a:rPr>
              <a:t>BOND AID</a:t>
            </a:r>
          </a:p>
        </p:txBody>
      </p:sp>
    </p:spTree>
    <p:extLst>
      <p:ext uri="{BB962C8B-B14F-4D97-AF65-F5344CB8AC3E}">
        <p14:creationId xmlns:p14="http://schemas.microsoft.com/office/powerpoint/2010/main" val="33290483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ítulo 2">
            <a:extLst>
              <a:ext uri="{FF2B5EF4-FFF2-40B4-BE49-F238E27FC236}">
                <a16:creationId xmlns:a16="http://schemas.microsoft.com/office/drawing/2014/main" id="{10DD22E6-E616-CAF0-04D7-080FC46FC7ED}"/>
              </a:ext>
            </a:extLst>
          </p:cNvPr>
          <p:cNvSpPr txBox="1">
            <a:spLocks/>
          </p:cNvSpPr>
          <p:nvPr/>
        </p:nvSpPr>
        <p:spPr>
          <a:xfrm>
            <a:off x="302399" y="327604"/>
            <a:ext cx="6537670" cy="288766"/>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MEASURING HAIR DEGRADATION</a:t>
            </a:r>
          </a:p>
        </p:txBody>
      </p:sp>
      <p:pic>
        <p:nvPicPr>
          <p:cNvPr id="4" name="Video 3">
            <a:hlinkClick r:id="" action="ppaction://media"/>
            <a:extLst>
              <a:ext uri="{FF2B5EF4-FFF2-40B4-BE49-F238E27FC236}">
                <a16:creationId xmlns:a16="http://schemas.microsoft.com/office/drawing/2014/main" id="{F90DFF15-F9E2-7C8D-DC6E-ED60138B412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157373" y="0"/>
            <a:ext cx="12192000" cy="6858000"/>
          </a:xfrm>
          <a:prstGeom prst="rect">
            <a:avLst/>
          </a:prstGeom>
        </p:spPr>
      </p:pic>
      <p:pic>
        <p:nvPicPr>
          <p:cNvPr id="6" name="Picture 5">
            <a:extLst>
              <a:ext uri="{FF2B5EF4-FFF2-40B4-BE49-F238E27FC236}">
                <a16:creationId xmlns:a16="http://schemas.microsoft.com/office/drawing/2014/main" id="{6450CF3E-9BC8-CC4F-764D-DC656F338FC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7" name="Picture 6">
            <a:extLst>
              <a:ext uri="{FF2B5EF4-FFF2-40B4-BE49-F238E27FC236}">
                <a16:creationId xmlns:a16="http://schemas.microsoft.com/office/drawing/2014/main" id="{8CC79B85-0B66-0E73-0C92-A2ABCA8ED93C}"/>
              </a:ext>
            </a:extLst>
          </p:cNvPr>
          <p:cNvPicPr>
            <a:picLocks noChangeAspect="1"/>
          </p:cNvPicPr>
          <p:nvPr/>
        </p:nvPicPr>
        <p:blipFill>
          <a:blip r:embed="rId7"/>
          <a:stretch>
            <a:fillRect/>
          </a:stretch>
        </p:blipFill>
        <p:spPr>
          <a:xfrm rot="10800000">
            <a:off x="5130076" y="0"/>
            <a:ext cx="2203011" cy="6858000"/>
          </a:xfrm>
          <a:prstGeom prst="rect">
            <a:avLst/>
          </a:prstGeom>
        </p:spPr>
      </p:pic>
      <p:sp>
        <p:nvSpPr>
          <p:cNvPr id="11" name="Text Placeholder 4">
            <a:extLst>
              <a:ext uri="{FF2B5EF4-FFF2-40B4-BE49-F238E27FC236}">
                <a16:creationId xmlns:a16="http://schemas.microsoft.com/office/drawing/2014/main" id="{679DD01E-374A-3CFE-A357-99334CDCC72E}"/>
              </a:ext>
            </a:extLst>
          </p:cNvPr>
          <p:cNvSpPr txBox="1">
            <a:spLocks/>
          </p:cNvSpPr>
          <p:nvPr/>
        </p:nvSpPr>
        <p:spPr>
          <a:xfrm>
            <a:off x="287434" y="2951090"/>
            <a:ext cx="6567597" cy="3579305"/>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2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0" cap="none" spc="0" normalizeH="0" baseline="0" noProof="0">
                <a:ln>
                  <a:noFill/>
                </a:ln>
                <a:solidFill>
                  <a:prstClr val="white"/>
                </a:solidFill>
                <a:effectLst/>
                <a:uLnTx/>
                <a:uFillTx/>
                <a:latin typeface="DM Sans"/>
                <a:ea typeface="+mn-ea"/>
                <a:cs typeface="+mn-cs"/>
              </a:rPr>
              <a:t>Materials made from hard alpha-keratin, including human hair, exhibit a complex, morphologically fine structure. The study of the mechanical properties has led to the two-phase filament-matrix model for alpha-keratins.*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600" b="0" i="0" u="none" strike="noStrike" kern="0" cap="none" spc="0" normalizeH="0" baseline="0" noProof="0">
              <a:ln>
                <a:noFill/>
              </a:ln>
              <a:solidFill>
                <a:prstClr val="white"/>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0" cap="none" spc="0" normalizeH="0" baseline="0" noProof="0">
                <a:ln>
                  <a:noFill/>
                </a:ln>
                <a:solidFill>
                  <a:prstClr val="white"/>
                </a:solidFill>
                <a:effectLst/>
                <a:uLnTx/>
                <a:uFillTx/>
                <a:latin typeface="DM Sans"/>
                <a:ea typeface="+mn-ea"/>
                <a:cs typeface="+mn-cs"/>
              </a:rPr>
              <a:t>In this model, axially oriented crystalline filaments, traditionally called microfibrils are embedded in an amorphous matrix.</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600" b="0" i="0" u="none" strike="noStrike" kern="0" cap="none" spc="0" normalizeH="0" baseline="0" noProof="0">
              <a:ln>
                <a:noFill/>
              </a:ln>
              <a:solidFill>
                <a:prstClr val="white"/>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0" cap="none" spc="0" normalizeH="0" baseline="0" noProof="0">
                <a:ln>
                  <a:noFill/>
                </a:ln>
                <a:solidFill>
                  <a:prstClr val="white"/>
                </a:solidFill>
                <a:effectLst/>
                <a:uLnTx/>
                <a:uFillTx/>
                <a:latin typeface="DM Sans"/>
                <a:ea typeface="+mn-ea"/>
                <a:cs typeface="+mn-cs"/>
              </a:rPr>
              <a:t>The thermal analysis of keratins in water by applying </a:t>
            </a:r>
            <a:r>
              <a:rPr kumimoji="0" lang="en-US" sz="1600" b="1" i="0" u="none" strike="noStrike" kern="0" cap="none" spc="0" normalizeH="0" baseline="0" noProof="0">
                <a:ln>
                  <a:noFill/>
                </a:ln>
                <a:solidFill>
                  <a:srgbClr val="4D3C35"/>
                </a:solidFill>
                <a:effectLst/>
                <a:uLnTx/>
                <a:uFillTx/>
                <a:latin typeface="DM Sans"/>
                <a:ea typeface="+mn-ea"/>
                <a:cs typeface="+mn-cs"/>
              </a:rPr>
              <a:t>Differential Scanning Calorimetry (DSC) was found to be especially suited to investigate the denaturation performance of the alpha-</a:t>
            </a:r>
            <a:r>
              <a:rPr kumimoji="0" lang="en-US" sz="1600" b="1" i="0" u="none" strike="noStrike" kern="0" cap="none" spc="0" normalizeH="0" baseline="0" noProof="0" err="1">
                <a:ln>
                  <a:noFill/>
                </a:ln>
                <a:solidFill>
                  <a:srgbClr val="4D3C35"/>
                </a:solidFill>
                <a:effectLst/>
                <a:uLnTx/>
                <a:uFillTx/>
                <a:latin typeface="DM Sans"/>
                <a:ea typeface="+mn-ea"/>
                <a:cs typeface="+mn-cs"/>
              </a:rPr>
              <a:t>helicaI</a:t>
            </a:r>
            <a:r>
              <a:rPr kumimoji="0" lang="en-US" sz="1600" b="1" i="0" u="none" strike="noStrike" kern="0" cap="none" spc="0" normalizeH="0" baseline="0" noProof="0">
                <a:ln>
                  <a:noFill/>
                </a:ln>
                <a:solidFill>
                  <a:srgbClr val="4D3C35"/>
                </a:solidFill>
                <a:effectLst/>
                <a:uLnTx/>
                <a:uFillTx/>
                <a:latin typeface="DM Sans"/>
                <a:ea typeface="+mn-ea"/>
                <a:cs typeface="+mn-cs"/>
              </a:rPr>
              <a:t> </a:t>
            </a:r>
            <a:r>
              <a:rPr kumimoji="0" lang="en-US" sz="1600" b="1" i="0" u="none" strike="noStrike" kern="0" cap="none" spc="0" normalizeH="0" baseline="0" noProof="0" err="1">
                <a:ln>
                  <a:noFill/>
                </a:ln>
                <a:solidFill>
                  <a:srgbClr val="4D3C35"/>
                </a:solidFill>
                <a:effectLst/>
                <a:uLnTx/>
                <a:uFillTx/>
                <a:latin typeface="DM Sans"/>
                <a:ea typeface="+mn-ea"/>
                <a:cs typeface="+mn-cs"/>
              </a:rPr>
              <a:t>lF</a:t>
            </a:r>
            <a:r>
              <a:rPr kumimoji="0" lang="en-US" sz="1600" b="1" i="0" u="none" strike="noStrike" kern="0" cap="none" spc="0" normalizeH="0" baseline="0" noProof="0">
                <a:ln>
                  <a:noFill/>
                </a:ln>
                <a:solidFill>
                  <a:srgbClr val="4D3C35"/>
                </a:solidFill>
                <a:effectLst/>
                <a:uLnTx/>
                <a:uFillTx/>
                <a:latin typeface="DM Sans"/>
                <a:ea typeface="+mn-ea"/>
                <a:cs typeface="+mn-cs"/>
              </a:rPr>
              <a:t> </a:t>
            </a:r>
            <a:r>
              <a:rPr kumimoji="0" lang="en-US" sz="1600" b="0" i="0" u="none" strike="noStrike" kern="0" cap="none" spc="0" normalizeH="0" baseline="0" noProof="0">
                <a:ln>
                  <a:noFill/>
                </a:ln>
                <a:solidFill>
                  <a:prstClr val="white"/>
                </a:solidFill>
                <a:effectLst/>
                <a:uLnTx/>
                <a:uFillTx/>
                <a:latin typeface="DM Sans"/>
                <a:ea typeface="+mn-ea"/>
                <a:cs typeface="+mn-cs"/>
              </a:rPr>
              <a:t>structures, the role of the Cystine cross-linked IF APs, and the effects of physical and chemical treatments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600" b="0" i="0" u="none" strike="noStrike" kern="0" cap="none" spc="0" normalizeH="0" baseline="0" noProof="0">
              <a:ln>
                <a:noFill/>
              </a:ln>
              <a:solidFill>
                <a:prstClr val="white"/>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600" b="0" i="0" u="none" strike="noStrike" kern="0" cap="none" spc="0" normalizeH="0" baseline="0" noProof="0">
              <a:ln>
                <a:noFill/>
              </a:ln>
              <a:solidFill>
                <a:prstClr val="white"/>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600" b="0" i="0" u="none" strike="noStrike" kern="0" cap="none" spc="0" normalizeH="0" baseline="0" noProof="0">
              <a:ln>
                <a:noFill/>
              </a:ln>
              <a:solidFill>
                <a:prstClr val="white"/>
              </a:solidFill>
              <a:effectLst/>
              <a:uLnTx/>
              <a:uFillTx/>
              <a:latin typeface="DM Sans"/>
              <a:ea typeface="+mn-ea"/>
              <a:cs typeface="+mn-cs"/>
            </a:endParaRPr>
          </a:p>
        </p:txBody>
      </p:sp>
      <p:sp>
        <p:nvSpPr>
          <p:cNvPr id="15" name="Text Placeholder 5">
            <a:extLst>
              <a:ext uri="{FF2B5EF4-FFF2-40B4-BE49-F238E27FC236}">
                <a16:creationId xmlns:a16="http://schemas.microsoft.com/office/drawing/2014/main" id="{384FD573-5947-04BC-C81C-E99172CFFC99}"/>
              </a:ext>
            </a:extLst>
          </p:cNvPr>
          <p:cNvSpPr txBox="1">
            <a:spLocks/>
          </p:cNvSpPr>
          <p:nvPr/>
        </p:nvSpPr>
        <p:spPr>
          <a:xfrm>
            <a:off x="302399" y="842327"/>
            <a:ext cx="6537671" cy="288767"/>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1" i="0" u="none" strike="noStrike" kern="0" cap="none" spc="0" normalizeH="0" baseline="0" noProof="0">
                <a:ln>
                  <a:noFill/>
                </a:ln>
                <a:solidFill>
                  <a:prstClr val="white"/>
                </a:solidFill>
                <a:effectLst/>
                <a:uLnTx/>
                <a:uFillTx/>
                <a:latin typeface="DM Sans"/>
                <a:ea typeface="+mn-ea"/>
                <a:cs typeface="+mn-cs"/>
              </a:rPr>
              <a:t>Using Differential Scanning Calorimetry</a:t>
            </a:r>
          </a:p>
        </p:txBody>
      </p:sp>
      <p:pic>
        <p:nvPicPr>
          <p:cNvPr id="3" name="Picture 2">
            <a:extLst>
              <a:ext uri="{FF2B5EF4-FFF2-40B4-BE49-F238E27FC236}">
                <a16:creationId xmlns:a16="http://schemas.microsoft.com/office/drawing/2014/main" id="{62912A85-BCD3-1634-C55F-F809AFF43E80}"/>
              </a:ext>
            </a:extLst>
          </p:cNvPr>
          <p:cNvPicPr>
            <a:picLocks noChangeAspect="1"/>
          </p:cNvPicPr>
          <p:nvPr/>
        </p:nvPicPr>
        <p:blipFill>
          <a:blip r:embed="rId8"/>
          <a:stretch>
            <a:fillRect/>
          </a:stretch>
        </p:blipFill>
        <p:spPr>
          <a:xfrm>
            <a:off x="302398" y="1674533"/>
            <a:ext cx="6537671" cy="1054154"/>
          </a:xfrm>
          <a:prstGeom prst="rect">
            <a:avLst/>
          </a:prstGeom>
        </p:spPr>
      </p:pic>
      <p:sp>
        <p:nvSpPr>
          <p:cNvPr id="8" name="TextBox 7">
            <a:extLst>
              <a:ext uri="{FF2B5EF4-FFF2-40B4-BE49-F238E27FC236}">
                <a16:creationId xmlns:a16="http://schemas.microsoft.com/office/drawing/2014/main" id="{CF432628-FB98-B9F1-B1C9-59D460E46BE9}"/>
              </a:ext>
            </a:extLst>
          </p:cNvPr>
          <p:cNvSpPr txBox="1"/>
          <p:nvPr/>
        </p:nvSpPr>
        <p:spPr>
          <a:xfrm rot="16200000">
            <a:off x="10129169" y="1520644"/>
            <a:ext cx="369080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ff5"/>
                <a:ea typeface="+mn-ea"/>
                <a:cs typeface="+mn-cs"/>
              </a:rPr>
              <a:t>* Originally proposed by Prof. </a:t>
            </a:r>
            <a:r>
              <a:rPr kumimoji="0" lang="en-US" sz="1400" b="0" i="0" u="none" strike="noStrike" kern="1200" cap="none" spc="0" normalizeH="0" baseline="0" noProof="0" err="1">
                <a:ln>
                  <a:noFill/>
                </a:ln>
                <a:solidFill>
                  <a:prstClr val="white"/>
                </a:solidFill>
                <a:effectLst/>
                <a:uLnTx/>
                <a:uFillTx/>
                <a:latin typeface="ff5"/>
                <a:ea typeface="+mn-ea"/>
                <a:cs typeface="+mn-cs"/>
              </a:rPr>
              <a:t>Feughelman</a:t>
            </a:r>
            <a:endParaRPr kumimoji="0" lang="en-US" sz="1400" b="0" i="0" u="none" strike="noStrike" kern="1200" cap="none" spc="0" normalizeH="0" baseline="0" noProof="0">
              <a:ln>
                <a:noFill/>
              </a:ln>
              <a:solidFill>
                <a:prstClr val="black"/>
              </a:solidFill>
              <a:effectLst/>
              <a:uLnTx/>
              <a:uFillTx/>
              <a:latin typeface="DM Sans"/>
              <a:ea typeface="+mn-ea"/>
              <a:cs typeface="+mn-cs"/>
            </a:endParaRPr>
          </a:p>
        </p:txBody>
      </p:sp>
    </p:spTree>
    <p:extLst>
      <p:ext uri="{BB962C8B-B14F-4D97-AF65-F5344CB8AC3E}">
        <p14:creationId xmlns:p14="http://schemas.microsoft.com/office/powerpoint/2010/main" val="2017600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745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39E4420A-CA79-B143-2963-8DF7EFD35749}"/>
            </a:ext>
          </a:extLst>
        </p:cNvPr>
        <p:cNvGrpSpPr/>
        <p:nvPr/>
      </p:nvGrpSpPr>
      <p:grpSpPr>
        <a:xfrm>
          <a:off x="0" y="0"/>
          <a:ext cx="0" cy="0"/>
          <a:chOff x="0" y="0"/>
          <a:chExt cx="0" cy="0"/>
        </a:xfrm>
      </p:grpSpPr>
      <p:sp>
        <p:nvSpPr>
          <p:cNvPr id="2" name="Text Placeholder 3">
            <a:extLst>
              <a:ext uri="{FF2B5EF4-FFF2-40B4-BE49-F238E27FC236}">
                <a16:creationId xmlns:a16="http://schemas.microsoft.com/office/drawing/2014/main" id="{52968EA4-5A60-97C0-BB8A-25C6E2B636DC}"/>
              </a:ext>
            </a:extLst>
          </p:cNvPr>
          <p:cNvSpPr txBox="1">
            <a:spLocks/>
          </p:cNvSpPr>
          <p:nvPr/>
        </p:nvSpPr>
        <p:spPr>
          <a:xfrm>
            <a:off x="302401" y="833153"/>
            <a:ext cx="9672872" cy="390032"/>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bg1"/>
                </a:solidFill>
                <a:latin typeface="+mj-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0" i="0" u="none" strike="noStrike" kern="0" cap="none" spc="0" normalizeH="0" baseline="0" noProof="0">
                <a:ln>
                  <a:noFill/>
                </a:ln>
                <a:solidFill>
                  <a:sysClr val="window" lastClr="FFFFFF"/>
                </a:solidFill>
                <a:effectLst/>
                <a:uLnTx/>
                <a:uFillTx/>
                <a:latin typeface="DM Sans"/>
                <a:ea typeface="+mn-ea"/>
                <a:cs typeface="+mn-cs"/>
              </a:rPr>
              <a:t>DSC measurements of damaged hair after bleaching: </a:t>
            </a:r>
          </a:p>
        </p:txBody>
      </p:sp>
      <p:sp>
        <p:nvSpPr>
          <p:cNvPr id="3" name="TextBox 2">
            <a:extLst>
              <a:ext uri="{FF2B5EF4-FFF2-40B4-BE49-F238E27FC236}">
                <a16:creationId xmlns:a16="http://schemas.microsoft.com/office/drawing/2014/main" id="{20B6318B-556C-EB2F-205B-96EC3EB2B062}"/>
              </a:ext>
            </a:extLst>
          </p:cNvPr>
          <p:cNvSpPr txBox="1"/>
          <p:nvPr/>
        </p:nvSpPr>
        <p:spPr>
          <a:xfrm>
            <a:off x="302399" y="2373325"/>
            <a:ext cx="4474316" cy="1708160"/>
          </a:xfrm>
          <a:prstGeom prst="rect">
            <a:avLst/>
          </a:prstGeom>
          <a:noFill/>
          <a:ln>
            <a:noFill/>
          </a:ln>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en-US" sz="1800" b="1" i="0" u="none" strike="noStrike" kern="0" cap="none" spc="0" normalizeH="0" baseline="0" noProof="0" dirty="0">
                <a:ln>
                  <a:noFill/>
                </a:ln>
                <a:solidFill>
                  <a:prstClr val="white"/>
                </a:solidFill>
                <a:effectLst/>
                <a:uLnTx/>
                <a:uFillTx/>
                <a:latin typeface="DM Sans"/>
                <a:ea typeface="+mn-ea"/>
                <a:cs typeface="+mn-cs"/>
              </a:rPr>
              <a:t>Brown hair damaged by 2x bleaching</a:t>
            </a:r>
          </a:p>
          <a:p>
            <a:pPr marL="28575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en-US" sz="1800" b="1" i="0" u="none" strike="noStrike" kern="0" cap="none" spc="0" normalizeH="0" baseline="0" noProof="0" dirty="0">
                <a:ln>
                  <a:noFill/>
                </a:ln>
                <a:solidFill>
                  <a:prstClr val="white"/>
                </a:solidFill>
                <a:effectLst/>
                <a:uLnTx/>
                <a:uFillTx/>
                <a:latin typeface="DM Sans"/>
                <a:ea typeface="+mn-ea"/>
                <a:cs typeface="+mn-cs"/>
              </a:rPr>
              <a:t>Treatment with 1% OXY 229 CB</a:t>
            </a:r>
          </a:p>
          <a:p>
            <a:pPr marL="742950" marR="0" lvl="1"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en-US" sz="1800" b="1" i="0" u="none" strike="noStrike" kern="0" cap="none" spc="0" normalizeH="0" baseline="0" noProof="0" dirty="0">
                <a:ln>
                  <a:noFill/>
                </a:ln>
                <a:solidFill>
                  <a:prstClr val="white"/>
                </a:solidFill>
                <a:effectLst/>
                <a:uLnTx/>
                <a:uFillTx/>
                <a:latin typeface="DM Sans"/>
                <a:ea typeface="+mn-ea"/>
                <a:cs typeface="+mn-cs"/>
              </a:rPr>
              <a:t>In bleaching agent</a:t>
            </a:r>
          </a:p>
          <a:p>
            <a:pPr marL="742950" marR="0" lvl="1"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endParaRPr kumimoji="0" lang="en-US" sz="1800" b="1" i="0" u="none" strike="noStrike" kern="0" cap="none" spc="0" normalizeH="0" baseline="0" noProof="0" dirty="0">
              <a:ln>
                <a:noFill/>
              </a:ln>
              <a:solidFill>
                <a:prstClr val="white"/>
              </a:solidFill>
              <a:effectLst/>
              <a:uLnTx/>
              <a:uFillTx/>
              <a:latin typeface="DM Sans"/>
              <a:ea typeface="+mn-ea"/>
              <a:cs typeface="+mn-cs"/>
            </a:endParaRPr>
          </a:p>
        </p:txBody>
      </p:sp>
      <p:sp>
        <p:nvSpPr>
          <p:cNvPr id="11" name="Rectangle: Rounded Corners 10">
            <a:extLst>
              <a:ext uri="{FF2B5EF4-FFF2-40B4-BE49-F238E27FC236}">
                <a16:creationId xmlns:a16="http://schemas.microsoft.com/office/drawing/2014/main" id="{38DD857E-DC7B-0DDE-718F-A318D87A3F32}"/>
              </a:ext>
            </a:extLst>
          </p:cNvPr>
          <p:cNvSpPr/>
          <p:nvPr/>
        </p:nvSpPr>
        <p:spPr>
          <a:xfrm>
            <a:off x="302399" y="5279411"/>
            <a:ext cx="11770331" cy="792823"/>
          </a:xfrm>
          <a:prstGeom prst="roundRect">
            <a:avLst/>
          </a:prstGeom>
          <a:noFill/>
          <a:ln w="12700" cap="flat" cmpd="sng" algn="ctr">
            <a:noFill/>
            <a:prstDash val="solid"/>
            <a:miter lim="800000"/>
          </a:ln>
          <a:effectLst/>
        </p:spPr>
        <p:txBody>
          <a:bodyPr rtlCol="0" anchor="ctr"/>
          <a:lstStyle/>
          <a:p>
            <a:pPr marL="28575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en-US" sz="1800" b="1" i="0" u="none" strike="noStrike" kern="0" cap="none" spc="0" normalizeH="0" baseline="0" noProof="0" dirty="0">
                <a:ln>
                  <a:noFill/>
                </a:ln>
                <a:solidFill>
                  <a:prstClr val="white"/>
                </a:solidFill>
                <a:effectLst/>
                <a:uLnTx/>
                <a:uFillTx/>
                <a:latin typeface="DM Sans"/>
                <a:ea typeface="+mn-ea"/>
                <a:cs typeface="+mn-cs"/>
              </a:rPr>
              <a:t>Added to the bleaching agent, OXY 229 CB provided a </a:t>
            </a:r>
            <a:r>
              <a:rPr kumimoji="0" lang="en-US" sz="1800" b="1" i="0" u="none" strike="noStrike" kern="0" cap="none" spc="0" normalizeH="0" baseline="0" noProof="0" dirty="0">
                <a:ln>
                  <a:noFill/>
                </a:ln>
                <a:solidFill>
                  <a:srgbClr val="4D3C35"/>
                </a:solidFill>
                <a:effectLst/>
                <a:uLnTx/>
                <a:uFillTx/>
                <a:latin typeface="DM Sans"/>
                <a:ea typeface="+mn-ea"/>
                <a:cs typeface="+mn-cs"/>
              </a:rPr>
              <a:t>1.9°C increased </a:t>
            </a:r>
            <a:r>
              <a:rPr kumimoji="0" lang="en-US" sz="1800" b="1" i="0" u="none" strike="noStrike" kern="0" cap="none" spc="0" normalizeH="0" baseline="0" noProof="0" dirty="0">
                <a:ln>
                  <a:noFill/>
                </a:ln>
                <a:solidFill>
                  <a:prstClr val="white"/>
                </a:solidFill>
                <a:effectLst/>
                <a:uLnTx/>
                <a:uFillTx/>
                <a:latin typeface="DM Sans"/>
                <a:ea typeface="+mn-ea"/>
                <a:cs typeface="+mn-cs"/>
              </a:rPr>
              <a:t>peak temperature</a:t>
            </a:r>
          </a:p>
        </p:txBody>
      </p:sp>
      <p:sp>
        <p:nvSpPr>
          <p:cNvPr id="12" name="Título 2">
            <a:extLst>
              <a:ext uri="{FF2B5EF4-FFF2-40B4-BE49-F238E27FC236}">
                <a16:creationId xmlns:a16="http://schemas.microsoft.com/office/drawing/2014/main" id="{A834E896-6375-8B69-BEC4-DE211DACFF3E}"/>
              </a:ext>
            </a:extLst>
          </p:cNvPr>
          <p:cNvSpPr txBox="1">
            <a:spLocks/>
          </p:cNvSpPr>
          <p:nvPr/>
        </p:nvSpPr>
        <p:spPr>
          <a:xfrm>
            <a:off x="302399" y="327603"/>
            <a:ext cx="7747587" cy="265573"/>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DSC TEMPERATURE INCREASE  WITH OXY 229 CB</a:t>
            </a:r>
          </a:p>
        </p:txBody>
      </p:sp>
      <p:pic>
        <p:nvPicPr>
          <p:cNvPr id="5" name="Picture 4">
            <a:extLst>
              <a:ext uri="{FF2B5EF4-FFF2-40B4-BE49-F238E27FC236}">
                <a16:creationId xmlns:a16="http://schemas.microsoft.com/office/drawing/2014/main" id="{352CA6F1-6EEE-A8EE-DDDC-EA5D1C7063B4}"/>
              </a:ext>
            </a:extLst>
          </p:cNvPr>
          <p:cNvPicPr>
            <a:picLocks noChangeAspect="1"/>
          </p:cNvPicPr>
          <p:nvPr/>
        </p:nvPicPr>
        <p:blipFill>
          <a:blip r:embed="rId3"/>
          <a:stretch>
            <a:fillRect/>
          </a:stretch>
        </p:blipFill>
        <p:spPr>
          <a:xfrm>
            <a:off x="6312960" y="1636612"/>
            <a:ext cx="4846740" cy="3767655"/>
          </a:xfrm>
          <a:prstGeom prst="rect">
            <a:avLst/>
          </a:prstGeom>
        </p:spPr>
      </p:pic>
    </p:spTree>
    <p:extLst>
      <p:ext uri="{BB962C8B-B14F-4D97-AF65-F5344CB8AC3E}">
        <p14:creationId xmlns:p14="http://schemas.microsoft.com/office/powerpoint/2010/main" val="20151285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CE0791-CE6A-B39D-F746-8C39563286AB}"/>
            </a:ext>
          </a:extLst>
        </p:cNvPr>
        <p:cNvGrpSpPr/>
        <p:nvPr/>
      </p:nvGrpSpPr>
      <p:grpSpPr>
        <a:xfrm>
          <a:off x="0" y="0"/>
          <a:ext cx="0" cy="0"/>
          <a:chOff x="0" y="0"/>
          <a:chExt cx="0" cy="0"/>
        </a:xfrm>
      </p:grpSpPr>
      <p:pic>
        <p:nvPicPr>
          <p:cNvPr id="9" name="Picture Placeholder 8" descr="A white and orange machine&#10;&#10;AI-generated content may be incorrect.">
            <a:extLst>
              <a:ext uri="{FF2B5EF4-FFF2-40B4-BE49-F238E27FC236}">
                <a16:creationId xmlns:a16="http://schemas.microsoft.com/office/drawing/2014/main" id="{15245448-45BF-BFEB-F728-ADEA78A3F52F}"/>
              </a:ext>
            </a:extLst>
          </p:cNvPr>
          <p:cNvPicPr>
            <a:picLocks noGrp="1" noChangeAspect="1"/>
          </p:cNvPicPr>
          <p:nvPr>
            <p:ph type="pic" sz="quarter" idx="21"/>
          </p:nvPr>
        </p:nvPicPr>
        <p:blipFill>
          <a:blip r:embed="rId3" cstate="print">
            <a:extLst>
              <a:ext uri="{28A0092B-C50C-407E-A947-70E740481C1C}">
                <a14:useLocalDpi xmlns:a14="http://schemas.microsoft.com/office/drawing/2010/main"/>
              </a:ext>
            </a:extLst>
          </a:blip>
          <a:srcRect/>
          <a:stretch>
            <a:fillRect/>
          </a:stretch>
        </p:blipFill>
        <p:spPr/>
      </p:pic>
      <p:pic>
        <p:nvPicPr>
          <p:cNvPr id="12" name="Picture 11">
            <a:extLst>
              <a:ext uri="{FF2B5EF4-FFF2-40B4-BE49-F238E27FC236}">
                <a16:creationId xmlns:a16="http://schemas.microsoft.com/office/drawing/2014/main" id="{751D5E37-C65A-AD17-FB36-43FAEE745F7F}"/>
              </a:ext>
            </a:extLst>
          </p:cNvPr>
          <p:cNvPicPr>
            <a:picLocks noChangeAspect="1"/>
          </p:cNvPicPr>
          <p:nvPr/>
        </p:nvPicPr>
        <p:blipFill>
          <a:blip r:embed="rId4"/>
          <a:stretch>
            <a:fillRect/>
          </a:stretch>
        </p:blipFill>
        <p:spPr>
          <a:xfrm>
            <a:off x="8940108" y="2137681"/>
            <a:ext cx="813719" cy="278948"/>
          </a:xfrm>
          <a:prstGeom prst="rect">
            <a:avLst/>
          </a:prstGeom>
        </p:spPr>
      </p:pic>
      <p:pic>
        <p:nvPicPr>
          <p:cNvPr id="15" name="Picture 14">
            <a:extLst>
              <a:ext uri="{FF2B5EF4-FFF2-40B4-BE49-F238E27FC236}">
                <a16:creationId xmlns:a16="http://schemas.microsoft.com/office/drawing/2014/main" id="{19E1CBC6-A090-710B-6228-4E5FD0F21313}"/>
              </a:ext>
            </a:extLst>
          </p:cNvPr>
          <p:cNvPicPr>
            <a:picLocks noChangeAspect="1"/>
          </p:cNvPicPr>
          <p:nvPr/>
        </p:nvPicPr>
        <p:blipFill>
          <a:blip r:embed="rId5"/>
          <a:stretch>
            <a:fillRect/>
          </a:stretch>
        </p:blipFill>
        <p:spPr>
          <a:xfrm>
            <a:off x="10674532" y="3820885"/>
            <a:ext cx="838200" cy="211183"/>
          </a:xfrm>
          <a:prstGeom prst="rect">
            <a:avLst/>
          </a:prstGeom>
        </p:spPr>
      </p:pic>
      <p:sp>
        <p:nvSpPr>
          <p:cNvPr id="20" name="Título 2">
            <a:extLst>
              <a:ext uri="{FF2B5EF4-FFF2-40B4-BE49-F238E27FC236}">
                <a16:creationId xmlns:a16="http://schemas.microsoft.com/office/drawing/2014/main" id="{7E774D89-8E42-C760-C60B-0D9E72A13DA6}"/>
              </a:ext>
            </a:extLst>
          </p:cNvPr>
          <p:cNvSpPr txBox="1">
            <a:spLocks/>
          </p:cNvSpPr>
          <p:nvPr/>
        </p:nvSpPr>
        <p:spPr>
          <a:xfrm>
            <a:off x="302399" y="327603"/>
            <a:ext cx="7035028" cy="374525"/>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200" b="1" i="0" u="none" strike="noStrike" kern="1200" cap="none" spc="0" normalizeH="0" baseline="0" noProof="0">
                <a:ln>
                  <a:noFill/>
                </a:ln>
                <a:solidFill>
                  <a:prstClr val="white"/>
                </a:solidFill>
                <a:effectLst/>
                <a:uLnTx/>
                <a:uFillTx/>
                <a:latin typeface="DM Sans"/>
                <a:ea typeface="+mj-ea"/>
                <a:cs typeface="+mj-cs"/>
              </a:rPr>
              <a:t>MICRO-COMPUTER TOMOGRAPHY (µCT) ANALYSIS</a:t>
            </a:r>
          </a:p>
        </p:txBody>
      </p:sp>
      <p:sp>
        <p:nvSpPr>
          <p:cNvPr id="21" name="Título 2">
            <a:extLst>
              <a:ext uri="{FF2B5EF4-FFF2-40B4-BE49-F238E27FC236}">
                <a16:creationId xmlns:a16="http://schemas.microsoft.com/office/drawing/2014/main" id="{ADCB0F11-07B3-8CDE-B29F-34A7FFAAADA2}"/>
              </a:ext>
            </a:extLst>
          </p:cNvPr>
          <p:cNvSpPr txBox="1">
            <a:spLocks/>
          </p:cNvSpPr>
          <p:nvPr/>
        </p:nvSpPr>
        <p:spPr>
          <a:xfrm>
            <a:off x="302399" y="966429"/>
            <a:ext cx="6715089"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DM Sans"/>
                <a:ea typeface="+mj-ea"/>
                <a:cs typeface="+mj-cs"/>
              </a:rPr>
              <a:t>Micro-CT is a high-resolution 3D X-ray imaging technique, akin to hospital CT scans but designed for smaller samples with much finer detail. It allows unprecedented 3D visualization of the hair.</a:t>
            </a:r>
          </a:p>
        </p:txBody>
      </p:sp>
      <p:sp>
        <p:nvSpPr>
          <p:cNvPr id="24" name="TextBox 23">
            <a:extLst>
              <a:ext uri="{FF2B5EF4-FFF2-40B4-BE49-F238E27FC236}">
                <a16:creationId xmlns:a16="http://schemas.microsoft.com/office/drawing/2014/main" id="{E3D1CD9E-17AD-8090-8C67-0D58B83DA6A8}"/>
              </a:ext>
            </a:extLst>
          </p:cNvPr>
          <p:cNvSpPr txBox="1"/>
          <p:nvPr/>
        </p:nvSpPr>
        <p:spPr>
          <a:xfrm>
            <a:off x="368135" y="2436968"/>
            <a:ext cx="6213418" cy="3877985"/>
          </a:xfrm>
          <a:prstGeom prst="rect">
            <a:avLst/>
          </a:prstGeom>
          <a:solidFill>
            <a:schemeClr val="tx2">
              <a:lumMod val="40000"/>
              <a:lumOff val="60000"/>
            </a:schemeClr>
          </a:solid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prstClr val="white"/>
                </a:solidFill>
                <a:effectLst/>
                <a:uLnTx/>
                <a:uFillTx/>
                <a:latin typeface="DM Sans"/>
                <a:ea typeface="+mn-ea"/>
                <a:cs typeface="+mn-cs"/>
              </a:rPr>
              <a:t>Protocol:</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DM Sans"/>
                <a:ea typeface="+mn-ea"/>
                <a:cs typeface="+mn-cs"/>
              </a:rPr>
              <a:t>Hair tresses of European hair, strongly bleached, 20cm, color 10/0</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DM Sans"/>
                <a:ea typeface="+mn-ea"/>
                <a:cs typeface="+mn-cs"/>
              </a:rPr>
              <a:t>Bleaching with commercial bleaching agent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DM Sans"/>
                <a:ea typeface="+mn-ea"/>
                <a:cs typeface="+mn-cs"/>
              </a:rPr>
              <a:t>Exposure to bleaching solution: 50 min</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DM Sans"/>
                <a:ea typeface="+mn-ea"/>
                <a:cs typeface="+mn-cs"/>
              </a:rPr>
              <a:t>Rinsing with tap water at 38°C</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DM Sans"/>
                <a:ea typeface="+mn-ea"/>
                <a:cs typeface="+mn-cs"/>
              </a:rPr>
              <a:t>Soaking for 30 min in deionized water</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DM Sans"/>
                <a:ea typeface="+mn-ea"/>
                <a:cs typeface="+mn-cs"/>
              </a:rPr>
              <a:t>Let dry overnight at 20°C/60% humidity</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DM Sans"/>
                <a:ea typeface="+mn-ea"/>
                <a:cs typeface="+mn-cs"/>
              </a:rPr>
              <a:t>Repetition of bleaching step</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DM Sans"/>
                <a:ea typeface="+mn-ea"/>
                <a:cs typeface="+mn-cs"/>
              </a:rPr>
              <a:t>Treatment with test sample: soaking hair tresses in OXY 229 CB (as is)  for 15 minutes</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DM Sans"/>
                <a:ea typeface="+mn-ea"/>
                <a:cs typeface="+mn-cs"/>
              </a:rPr>
              <a:t>Let dry overnight at 20°C/60% humidity</a:t>
            </a:r>
            <a:endParaRPr kumimoji="0" lang="en-US" sz="1400" b="0" i="0" u="none" strike="noStrike" kern="0" cap="none" spc="0" normalizeH="0" baseline="0" noProof="0" dirty="0">
              <a:ln>
                <a:noFill/>
              </a:ln>
              <a:solidFill>
                <a:prstClr val="white"/>
              </a:solidFill>
              <a:effectLst/>
              <a:uLnTx/>
              <a:uFillTx/>
              <a:latin typeface="DM Sans"/>
              <a:ea typeface="+mn-ea"/>
              <a:cs typeface="+mn-cs"/>
            </a:endParaRPr>
          </a:p>
        </p:txBody>
      </p:sp>
    </p:spTree>
    <p:extLst>
      <p:ext uri="{BB962C8B-B14F-4D97-AF65-F5344CB8AC3E}">
        <p14:creationId xmlns:p14="http://schemas.microsoft.com/office/powerpoint/2010/main" val="3113474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596BB794-405C-DF68-5996-CAC52DD50041}"/>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89B2186A-F046-495E-852E-A7E8031926C5}"/>
              </a:ext>
            </a:extLst>
          </p:cNvPr>
          <p:cNvGrpSpPr/>
          <p:nvPr/>
        </p:nvGrpSpPr>
        <p:grpSpPr>
          <a:xfrm>
            <a:off x="195530" y="903370"/>
            <a:ext cx="11578876" cy="4593660"/>
            <a:chOff x="209411" y="1218711"/>
            <a:chExt cx="10075068" cy="4008114"/>
          </a:xfrm>
        </p:grpSpPr>
        <p:pic>
          <p:nvPicPr>
            <p:cNvPr id="3" name="Picture 2">
              <a:extLst>
                <a:ext uri="{FF2B5EF4-FFF2-40B4-BE49-F238E27FC236}">
                  <a16:creationId xmlns:a16="http://schemas.microsoft.com/office/drawing/2014/main" id="{6B85EA74-6BDA-D279-B62D-5373263C3AB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2634" y="1713221"/>
              <a:ext cx="4447501" cy="3513604"/>
            </a:xfrm>
            <a:prstGeom prst="rect">
              <a:avLst/>
            </a:prstGeom>
          </p:spPr>
        </p:pic>
        <p:pic>
          <p:nvPicPr>
            <p:cNvPr id="6" name="Picture 5">
              <a:extLst>
                <a:ext uri="{FF2B5EF4-FFF2-40B4-BE49-F238E27FC236}">
                  <a16:creationId xmlns:a16="http://schemas.microsoft.com/office/drawing/2014/main" id="{09635218-89F5-3662-4557-09A9F91EB7A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36979" y="1713220"/>
              <a:ext cx="4447500" cy="3513604"/>
            </a:xfrm>
            <a:prstGeom prst="rect">
              <a:avLst/>
            </a:prstGeom>
          </p:spPr>
        </p:pic>
        <p:sp>
          <p:nvSpPr>
            <p:cNvPr id="7" name="TextBox 6">
              <a:extLst>
                <a:ext uri="{FF2B5EF4-FFF2-40B4-BE49-F238E27FC236}">
                  <a16:creationId xmlns:a16="http://schemas.microsoft.com/office/drawing/2014/main" id="{98616C1A-2837-4B9E-FE9A-08B5E940C401}"/>
                </a:ext>
              </a:extLst>
            </p:cNvPr>
            <p:cNvSpPr txBox="1"/>
            <p:nvPr/>
          </p:nvSpPr>
          <p:spPr>
            <a:xfrm>
              <a:off x="209411" y="1218711"/>
              <a:ext cx="2040151" cy="34910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DM Sans"/>
                  <a:ea typeface="+mn-ea"/>
                  <a:cs typeface="+mn-cs"/>
                </a:rPr>
                <a:t>Bleached hair</a:t>
              </a:r>
            </a:p>
          </p:txBody>
        </p:sp>
        <p:sp>
          <p:nvSpPr>
            <p:cNvPr id="8" name="TextBox 7">
              <a:extLst>
                <a:ext uri="{FF2B5EF4-FFF2-40B4-BE49-F238E27FC236}">
                  <a16:creationId xmlns:a16="http://schemas.microsoft.com/office/drawing/2014/main" id="{797B0554-B70D-A821-899F-40E8C9F27AA6}"/>
                </a:ext>
              </a:extLst>
            </p:cNvPr>
            <p:cNvSpPr txBox="1"/>
            <p:nvPr/>
          </p:nvSpPr>
          <p:spPr>
            <a:xfrm>
              <a:off x="5618023" y="1218711"/>
              <a:ext cx="4514806" cy="34910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DM Sans"/>
                  <a:ea typeface="+mn-ea"/>
                  <a:cs typeface="+mn-cs"/>
                </a:rPr>
                <a:t>Bleached hair treated with OXY 229 CB</a:t>
              </a:r>
            </a:p>
          </p:txBody>
        </p:sp>
      </p:grpSp>
      <p:sp>
        <p:nvSpPr>
          <p:cNvPr id="9" name="Rectangle: Rounded Corners 8">
            <a:extLst>
              <a:ext uri="{FF2B5EF4-FFF2-40B4-BE49-F238E27FC236}">
                <a16:creationId xmlns:a16="http://schemas.microsoft.com/office/drawing/2014/main" id="{AED3AB64-FC04-AE16-C737-6A543010FD52}"/>
              </a:ext>
            </a:extLst>
          </p:cNvPr>
          <p:cNvSpPr/>
          <p:nvPr/>
        </p:nvSpPr>
        <p:spPr>
          <a:xfrm>
            <a:off x="417594" y="5472419"/>
            <a:ext cx="11356812" cy="832871"/>
          </a:xfrm>
          <a:prstGeom prst="roundRect">
            <a:avLst/>
          </a:prstGeom>
          <a:noFill/>
          <a:ln w="12700" cap="flat" cmpd="sng" algn="ctr">
            <a:noFill/>
            <a:prstDash val="solid"/>
            <a:miter lim="800000"/>
          </a:ln>
          <a:effectLst/>
        </p:spPr>
        <p:txBody>
          <a:bodyPr rtlCol="0" anchor="ctr"/>
          <a:lstStyle/>
          <a:p>
            <a:pPr marL="28575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en-US" sz="1800" b="1" i="0" u="none" strike="noStrike" kern="0" cap="none" spc="0" normalizeH="0" baseline="0" noProof="0" dirty="0">
                <a:ln>
                  <a:noFill/>
                </a:ln>
                <a:solidFill>
                  <a:prstClr val="white"/>
                </a:solidFill>
                <a:effectLst/>
                <a:uLnTx/>
                <a:uFillTx/>
                <a:latin typeface="DM Sans"/>
                <a:ea typeface="+mn-ea"/>
                <a:cs typeface="+mn-cs"/>
              </a:rPr>
              <a:t>OXY 229 CB </a:t>
            </a:r>
            <a:r>
              <a:rPr kumimoji="0" lang="en-US" sz="1800" b="1" i="0" u="none" strike="noStrike" kern="0" cap="none" spc="0" normalizeH="0" baseline="0" noProof="0" dirty="0">
                <a:ln>
                  <a:noFill/>
                </a:ln>
                <a:solidFill>
                  <a:srgbClr val="4D3C35"/>
                </a:solidFill>
                <a:effectLst/>
                <a:uLnTx/>
                <a:uFillTx/>
                <a:latin typeface="DM Sans"/>
                <a:ea typeface="+mn-ea"/>
                <a:cs typeface="+mn-cs"/>
              </a:rPr>
              <a:t>smooths the hair surface</a:t>
            </a:r>
            <a:r>
              <a:rPr kumimoji="0" lang="en-US" sz="1800" b="1" i="0" u="none" strike="noStrike" kern="0" cap="none" spc="0" normalizeH="0" baseline="0" noProof="0" dirty="0">
                <a:ln>
                  <a:noFill/>
                </a:ln>
                <a:solidFill>
                  <a:prstClr val="white"/>
                </a:solidFill>
                <a:effectLst/>
                <a:uLnTx/>
                <a:uFillTx/>
                <a:latin typeface="DM Sans"/>
                <a:ea typeface="+mn-ea"/>
                <a:cs typeface="+mn-cs"/>
              </a:rPr>
              <a:t>, leading to </a:t>
            </a:r>
            <a:r>
              <a:rPr kumimoji="0" lang="en-US" sz="1800" b="1" i="0" u="none" strike="noStrike" kern="0" cap="none" spc="0" normalizeH="0" baseline="0" noProof="0" dirty="0">
                <a:ln>
                  <a:noFill/>
                </a:ln>
                <a:solidFill>
                  <a:srgbClr val="4D3C35"/>
                </a:solidFill>
                <a:effectLst/>
                <a:uLnTx/>
                <a:uFillTx/>
                <a:latin typeface="DM Sans"/>
                <a:ea typeface="+mn-ea"/>
                <a:cs typeface="+mn-cs"/>
              </a:rPr>
              <a:t>easier combing </a:t>
            </a:r>
            <a:r>
              <a:rPr kumimoji="0" lang="en-US" sz="1800" b="1" i="0" u="none" strike="noStrike" kern="0" cap="none" spc="0" normalizeH="0" baseline="0" noProof="0" dirty="0">
                <a:ln>
                  <a:noFill/>
                </a:ln>
                <a:solidFill>
                  <a:prstClr val="white"/>
                </a:solidFill>
                <a:effectLst/>
                <a:uLnTx/>
                <a:uFillTx/>
                <a:latin typeface="DM Sans"/>
                <a:ea typeface="+mn-ea"/>
                <a:cs typeface="+mn-cs"/>
              </a:rPr>
              <a:t>and a </a:t>
            </a:r>
            <a:r>
              <a:rPr kumimoji="0" lang="en-US" sz="1800" b="1" i="0" u="none" strike="noStrike" kern="0" cap="none" spc="0" normalizeH="0" baseline="0" noProof="0" dirty="0">
                <a:ln>
                  <a:noFill/>
                </a:ln>
                <a:solidFill>
                  <a:srgbClr val="4D3C35"/>
                </a:solidFill>
                <a:effectLst/>
                <a:uLnTx/>
                <a:uFillTx/>
                <a:latin typeface="DM Sans"/>
                <a:ea typeface="+mn-ea"/>
                <a:cs typeface="+mn-cs"/>
              </a:rPr>
              <a:t>better sensory </a:t>
            </a:r>
            <a:r>
              <a:rPr kumimoji="0" lang="en-US" sz="1800" b="1" i="0" u="none" strike="noStrike" kern="0" cap="none" spc="0" normalizeH="0" baseline="0" noProof="0" dirty="0">
                <a:ln>
                  <a:noFill/>
                </a:ln>
                <a:solidFill>
                  <a:prstClr val="white"/>
                </a:solidFill>
                <a:effectLst/>
                <a:uLnTx/>
                <a:uFillTx/>
                <a:latin typeface="DM Sans"/>
                <a:ea typeface="+mn-ea"/>
                <a:cs typeface="+mn-cs"/>
              </a:rPr>
              <a:t>experience.</a:t>
            </a:r>
            <a:endParaRPr kumimoji="0" lang="en-CH" sz="1800" b="1" i="0" u="none" strike="noStrike" kern="0" cap="none" spc="0" normalizeH="0" baseline="0" noProof="0" dirty="0">
              <a:ln>
                <a:noFill/>
              </a:ln>
              <a:solidFill>
                <a:prstClr val="white"/>
              </a:solidFill>
              <a:effectLst/>
              <a:uLnTx/>
              <a:uFillTx/>
              <a:latin typeface="DM Sans"/>
              <a:ea typeface="+mn-ea"/>
              <a:cs typeface="+mn-cs"/>
            </a:endParaRPr>
          </a:p>
        </p:txBody>
      </p:sp>
      <p:sp>
        <p:nvSpPr>
          <p:cNvPr id="10" name="Título 2">
            <a:extLst>
              <a:ext uri="{FF2B5EF4-FFF2-40B4-BE49-F238E27FC236}">
                <a16:creationId xmlns:a16="http://schemas.microsoft.com/office/drawing/2014/main" id="{7F4A74E8-2416-041F-7961-90545F112A3B}"/>
              </a:ext>
            </a:extLst>
          </p:cNvPr>
          <p:cNvSpPr txBox="1">
            <a:spLocks/>
          </p:cNvSpPr>
          <p:nvPr/>
        </p:nvSpPr>
        <p:spPr>
          <a:xfrm>
            <a:off x="302398" y="327603"/>
            <a:ext cx="8319087" cy="409123"/>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MICRO-COMPUTER TOMOGRAPHY (µCT) ANALYSIS</a:t>
            </a:r>
          </a:p>
        </p:txBody>
      </p:sp>
    </p:spTree>
    <p:extLst>
      <p:ext uri="{BB962C8B-B14F-4D97-AF65-F5344CB8AC3E}">
        <p14:creationId xmlns:p14="http://schemas.microsoft.com/office/powerpoint/2010/main" val="8410568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DEC7CD3B-8A06-1A48-F9E7-53C8E6470598}"/>
            </a:ext>
          </a:extLst>
        </p:cNvPr>
        <p:cNvGrpSpPr/>
        <p:nvPr/>
      </p:nvGrpSpPr>
      <p:grpSpPr>
        <a:xfrm>
          <a:off x="0" y="0"/>
          <a:ext cx="0" cy="0"/>
          <a:chOff x="0" y="0"/>
          <a:chExt cx="0" cy="0"/>
        </a:xfrm>
      </p:grpSpPr>
      <p:sp>
        <p:nvSpPr>
          <p:cNvPr id="2" name="Título 2">
            <a:extLst>
              <a:ext uri="{FF2B5EF4-FFF2-40B4-BE49-F238E27FC236}">
                <a16:creationId xmlns:a16="http://schemas.microsoft.com/office/drawing/2014/main" id="{6BC87639-6E21-6957-D6B8-248CA8172092}"/>
              </a:ext>
            </a:extLst>
          </p:cNvPr>
          <p:cNvSpPr txBox="1">
            <a:spLocks/>
          </p:cNvSpPr>
          <p:nvPr/>
        </p:nvSpPr>
        <p:spPr>
          <a:xfrm>
            <a:off x="2313974" y="2541026"/>
            <a:ext cx="7564051" cy="177594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US" sz="7200" b="0" i="0" u="none" strike="noStrike" kern="1200" cap="none" spc="0" normalizeH="0" baseline="0" noProof="0">
                <a:ln>
                  <a:noFill/>
                </a:ln>
                <a:solidFill>
                  <a:prstClr val="white"/>
                </a:solidFill>
                <a:effectLst/>
                <a:uLnTx/>
                <a:uFillTx/>
                <a:latin typeface="DM Sans"/>
                <a:ea typeface="+mj-ea"/>
                <a:cs typeface="+mj-cs"/>
              </a:rPr>
              <a:t> Structural repair mode of action</a:t>
            </a:r>
          </a:p>
        </p:txBody>
      </p:sp>
      <p:sp>
        <p:nvSpPr>
          <p:cNvPr id="3" name="Título 2">
            <a:extLst>
              <a:ext uri="{FF2B5EF4-FFF2-40B4-BE49-F238E27FC236}">
                <a16:creationId xmlns:a16="http://schemas.microsoft.com/office/drawing/2014/main" id="{ED317E66-673B-6EAB-69EE-E2B1E5DCF03E}"/>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BOND AID</a:t>
            </a:r>
          </a:p>
        </p:txBody>
      </p:sp>
    </p:spTree>
    <p:extLst>
      <p:ext uri="{BB962C8B-B14F-4D97-AF65-F5344CB8AC3E}">
        <p14:creationId xmlns:p14="http://schemas.microsoft.com/office/powerpoint/2010/main" val="12598805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descr="A drop of water dripping from a pipette&#10;&#10;AI-generated content may be incorrect.">
            <a:extLst>
              <a:ext uri="{FF2B5EF4-FFF2-40B4-BE49-F238E27FC236}">
                <a16:creationId xmlns:a16="http://schemas.microsoft.com/office/drawing/2014/main" id="{9D429C23-178E-7EB5-E661-83EB038FDA11}"/>
              </a:ext>
            </a:extLst>
          </p:cNvPr>
          <p:cNvPicPr>
            <a:picLocks noGrp="1" noChangeAspect="1"/>
          </p:cNvPicPr>
          <p:nvPr>
            <p:ph type="pic" sz="quarter" idx="21"/>
          </p:nvPr>
        </p:nvPicPr>
        <p:blipFill>
          <a:blip r:embed="rId2" cstate="print">
            <a:extLst>
              <a:ext uri="{28A0092B-C50C-407E-A947-70E740481C1C}">
                <a14:useLocalDpi xmlns:a14="http://schemas.microsoft.com/office/drawing/2010/main"/>
              </a:ext>
            </a:extLst>
          </a:blip>
          <a:srcRect/>
          <a:stretch>
            <a:fillRect/>
          </a:stretch>
        </p:blipFill>
        <p:spPr/>
      </p:pic>
      <p:sp>
        <p:nvSpPr>
          <p:cNvPr id="15" name="Text Placeholder 3">
            <a:extLst>
              <a:ext uri="{FF2B5EF4-FFF2-40B4-BE49-F238E27FC236}">
                <a16:creationId xmlns:a16="http://schemas.microsoft.com/office/drawing/2014/main" id="{F89F3813-EA69-B35E-CEF6-567CFF5FE948}"/>
              </a:ext>
            </a:extLst>
          </p:cNvPr>
          <p:cNvSpPr txBox="1">
            <a:spLocks/>
          </p:cNvSpPr>
          <p:nvPr/>
        </p:nvSpPr>
        <p:spPr>
          <a:xfrm>
            <a:off x="174063" y="923059"/>
            <a:ext cx="8064500" cy="3208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Aptos" panose="02110004020202020204"/>
                <a:ea typeface="+mn-ea"/>
                <a:cs typeface="+mn-cs"/>
              </a:rPr>
              <a:t>Peptides penetrate inside the hair structure:</a:t>
            </a:r>
          </a:p>
        </p:txBody>
      </p:sp>
      <p:pic>
        <p:nvPicPr>
          <p:cNvPr id="16" name="Picture 15">
            <a:extLst>
              <a:ext uri="{FF2B5EF4-FFF2-40B4-BE49-F238E27FC236}">
                <a16:creationId xmlns:a16="http://schemas.microsoft.com/office/drawing/2014/main" id="{02C21F10-1540-8D25-4444-D9D22EF1AB2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6726" y="1461119"/>
            <a:ext cx="5013212" cy="1987617"/>
          </a:xfrm>
          <a:prstGeom prst="rect">
            <a:avLst/>
          </a:prstGeom>
        </p:spPr>
      </p:pic>
      <p:sp>
        <p:nvSpPr>
          <p:cNvPr id="17" name="Título 2">
            <a:extLst>
              <a:ext uri="{FF2B5EF4-FFF2-40B4-BE49-F238E27FC236}">
                <a16:creationId xmlns:a16="http://schemas.microsoft.com/office/drawing/2014/main" id="{74F4A867-6E71-CA4B-61FD-8AF56B2CF42F}"/>
              </a:ext>
            </a:extLst>
          </p:cNvPr>
          <p:cNvSpPr txBox="1">
            <a:spLocks/>
          </p:cNvSpPr>
          <p:nvPr/>
        </p:nvSpPr>
        <p:spPr>
          <a:xfrm>
            <a:off x="302399" y="327604"/>
            <a:ext cx="5502978" cy="289084"/>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Aptos Display" panose="02110004020202020204"/>
                <a:ea typeface="+mj-ea"/>
                <a:cs typeface="+mj-cs"/>
              </a:rPr>
              <a:t>BOND AID MODE OF ACTION</a:t>
            </a:r>
          </a:p>
        </p:txBody>
      </p:sp>
      <p:sp>
        <p:nvSpPr>
          <p:cNvPr id="18" name="TextBox 17">
            <a:extLst>
              <a:ext uri="{FF2B5EF4-FFF2-40B4-BE49-F238E27FC236}">
                <a16:creationId xmlns:a16="http://schemas.microsoft.com/office/drawing/2014/main" id="{23FF8AB0-C3CD-8979-AC27-26FE778207B9}"/>
              </a:ext>
            </a:extLst>
          </p:cNvPr>
          <p:cNvSpPr txBox="1"/>
          <p:nvPr/>
        </p:nvSpPr>
        <p:spPr>
          <a:xfrm>
            <a:off x="174063" y="3811283"/>
            <a:ext cx="6772169" cy="233910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1200"/>
              </a:spcBef>
              <a:spcAft>
                <a:spcPts val="0"/>
              </a:spcAft>
              <a:buClrTx/>
              <a:buSzTx/>
              <a:buFont typeface="Wingdings" panose="05000000000000000000" pitchFamily="2" charset="2"/>
              <a:buChar char="Ø"/>
              <a:tabLst/>
              <a:defRPr/>
            </a:pPr>
            <a:r>
              <a:rPr kumimoji="0" lang="en-US" sz="1800" b="1" i="0" u="none" strike="noStrike" kern="0" cap="none" spc="0" normalizeH="0" baseline="0" noProof="0">
                <a:ln>
                  <a:noFill/>
                </a:ln>
                <a:solidFill>
                  <a:srgbClr val="4D3C35"/>
                </a:solidFill>
                <a:effectLst/>
                <a:uLnTx/>
                <a:uFillTx/>
                <a:latin typeface="DM Sans"/>
                <a:ea typeface="+mn-ea"/>
                <a:cs typeface="+mn-cs"/>
              </a:rPr>
              <a:t>Low-MW </a:t>
            </a:r>
            <a:r>
              <a:rPr kumimoji="0" lang="en-US" sz="1800" b="0" i="0" u="none" strike="noStrike" kern="0" cap="none" spc="0" normalizeH="0" baseline="0" noProof="0">
                <a:ln>
                  <a:noFill/>
                </a:ln>
                <a:solidFill>
                  <a:prstClr val="white"/>
                </a:solidFill>
                <a:effectLst/>
                <a:uLnTx/>
                <a:uFillTx/>
                <a:latin typeface="DM Sans"/>
                <a:ea typeface="+mn-ea"/>
                <a:cs typeface="+mn-cs"/>
              </a:rPr>
              <a:t>(221 Da) and mid-range keratin peptides (2577 Da) were able to </a:t>
            </a:r>
            <a:r>
              <a:rPr kumimoji="0" lang="en-US" sz="1800" b="1" i="0" u="none" strike="noStrike" kern="0" cap="none" spc="0" normalizeH="0" baseline="0" noProof="0">
                <a:ln>
                  <a:noFill/>
                </a:ln>
                <a:solidFill>
                  <a:srgbClr val="4D3C35"/>
                </a:solidFill>
                <a:effectLst/>
                <a:uLnTx/>
                <a:uFillTx/>
                <a:latin typeface="DM Sans"/>
                <a:ea typeface="+mn-ea"/>
                <a:cs typeface="+mn-cs"/>
              </a:rPr>
              <a:t>penetrate deeper </a:t>
            </a:r>
            <a:r>
              <a:rPr kumimoji="0" lang="en-US" sz="1800" b="0" i="0" u="none" strike="noStrike" kern="0" cap="none" spc="0" normalizeH="0" baseline="0" noProof="0">
                <a:ln>
                  <a:noFill/>
                </a:ln>
                <a:solidFill>
                  <a:prstClr val="white"/>
                </a:solidFill>
                <a:effectLst/>
                <a:uLnTx/>
                <a:uFillTx/>
                <a:latin typeface="DM Sans"/>
                <a:ea typeface="+mn-ea"/>
                <a:cs typeface="+mn-cs"/>
              </a:rPr>
              <a:t>into the cortex. </a:t>
            </a:r>
          </a:p>
          <a:p>
            <a:pPr marL="285750" marR="0" lvl="0" indent="-285750" algn="l" defTabSz="914400" rtl="0" eaLnBrk="1" fontAlgn="auto" latinLnBrk="0" hangingPunct="1">
              <a:lnSpc>
                <a:spcPct val="100000"/>
              </a:lnSpc>
              <a:spcBef>
                <a:spcPts val="1200"/>
              </a:spcBef>
              <a:spcAft>
                <a:spcPts val="0"/>
              </a:spcAft>
              <a:buClrTx/>
              <a:buSzTx/>
              <a:buFont typeface="Wingdings" panose="05000000000000000000" pitchFamily="2" charset="2"/>
              <a:buChar char="Ø"/>
              <a:tabLst/>
              <a:defRPr/>
            </a:pPr>
            <a:r>
              <a:rPr kumimoji="0" lang="en-US" sz="1800" b="1" i="0" u="none" strike="noStrike" kern="0" cap="none" spc="0" normalizeH="0" baseline="0" noProof="0">
                <a:ln>
                  <a:noFill/>
                </a:ln>
                <a:solidFill>
                  <a:srgbClr val="4D3C35"/>
                </a:solidFill>
                <a:effectLst/>
                <a:uLnTx/>
                <a:uFillTx/>
                <a:latin typeface="DM Sans"/>
                <a:ea typeface="+mn-ea"/>
                <a:cs typeface="+mn-cs"/>
              </a:rPr>
              <a:t>High-MW</a:t>
            </a:r>
            <a:r>
              <a:rPr kumimoji="0" lang="en-US" sz="1800" b="0" i="0" u="none" strike="noStrike" kern="0" cap="none" spc="0" normalizeH="0" baseline="0" noProof="0">
                <a:ln>
                  <a:noFill/>
                </a:ln>
                <a:solidFill>
                  <a:prstClr val="white"/>
                </a:solidFill>
                <a:effectLst/>
                <a:uLnTx/>
                <a:uFillTx/>
                <a:latin typeface="DM Sans"/>
                <a:ea typeface="+mn-ea"/>
                <a:cs typeface="+mn-cs"/>
              </a:rPr>
              <a:t> keratin peptides (75440 Da) only </a:t>
            </a:r>
            <a:r>
              <a:rPr kumimoji="0" lang="en-US" sz="1800" b="1" i="0" u="none" strike="noStrike" kern="0" cap="none" spc="0" normalizeH="0" baseline="0" noProof="0">
                <a:ln>
                  <a:noFill/>
                </a:ln>
                <a:solidFill>
                  <a:srgbClr val="4D3C35"/>
                </a:solidFill>
                <a:effectLst/>
                <a:uLnTx/>
                <a:uFillTx/>
                <a:latin typeface="DM Sans"/>
                <a:ea typeface="+mn-ea"/>
                <a:cs typeface="+mn-cs"/>
              </a:rPr>
              <a:t>penetrated the surface layers </a:t>
            </a:r>
            <a:r>
              <a:rPr kumimoji="0" lang="en-US" sz="1800" b="0" i="0" u="none" strike="noStrike" kern="0" cap="none" spc="0" normalizeH="0" baseline="0" noProof="0">
                <a:ln>
                  <a:noFill/>
                </a:ln>
                <a:solidFill>
                  <a:prstClr val="white"/>
                </a:solidFill>
                <a:effectLst/>
                <a:uLnTx/>
                <a:uFillTx/>
                <a:latin typeface="DM Sans"/>
                <a:ea typeface="+mn-ea"/>
                <a:cs typeface="+mn-cs"/>
              </a:rPr>
              <a:t>of relaxed textured hair.</a:t>
            </a:r>
          </a:p>
          <a:p>
            <a:pPr marL="285750" marR="0" lvl="0" indent="-285750" algn="l" defTabSz="914400" rtl="0" eaLnBrk="1" fontAlgn="auto" latinLnBrk="0" hangingPunct="1">
              <a:lnSpc>
                <a:spcPct val="100000"/>
              </a:lnSpc>
              <a:spcBef>
                <a:spcPts val="1200"/>
              </a:spcBef>
              <a:spcAft>
                <a:spcPts val="0"/>
              </a:spcAft>
              <a:buClrTx/>
              <a:buSzTx/>
              <a:buFont typeface="Wingdings" panose="05000000000000000000" pitchFamily="2" charset="2"/>
              <a:buChar char="Ø"/>
              <a:tabLst/>
              <a:defRPr/>
            </a:pPr>
            <a:r>
              <a:rPr kumimoji="0" lang="en-US" sz="1800" b="0" i="0" u="none" strike="noStrike" kern="0" cap="none" spc="0" normalizeH="0" baseline="0" noProof="0">
                <a:ln>
                  <a:noFill/>
                </a:ln>
                <a:solidFill>
                  <a:prstClr val="white"/>
                </a:solidFill>
                <a:effectLst/>
                <a:uLnTx/>
                <a:uFillTx/>
                <a:latin typeface="DM Sans"/>
                <a:ea typeface="+mn-ea"/>
                <a:cs typeface="+mn-cs"/>
              </a:rPr>
              <a:t>Both the </a:t>
            </a:r>
            <a:r>
              <a:rPr kumimoji="0" lang="en-US" sz="1800" b="1" i="0" u="none" strike="noStrike" kern="0" cap="none" spc="0" normalizeH="0" baseline="0" noProof="0">
                <a:ln>
                  <a:noFill/>
                </a:ln>
                <a:solidFill>
                  <a:srgbClr val="4D3C35"/>
                </a:solidFill>
                <a:effectLst/>
                <a:uLnTx/>
                <a:uFillTx/>
                <a:latin typeface="DM Sans"/>
                <a:ea typeface="+mn-ea"/>
                <a:cs typeface="+mn-cs"/>
              </a:rPr>
              <a:t>mid-range and the high-MW </a:t>
            </a:r>
            <a:r>
              <a:rPr kumimoji="0" lang="en-US" sz="1800" b="0" i="0" u="none" strike="noStrike" kern="0" cap="none" spc="0" normalizeH="0" baseline="0" noProof="0">
                <a:ln>
                  <a:noFill/>
                </a:ln>
                <a:solidFill>
                  <a:prstClr val="white"/>
                </a:solidFill>
                <a:effectLst/>
                <a:uLnTx/>
                <a:uFillTx/>
                <a:latin typeface="DM Sans"/>
                <a:ea typeface="+mn-ea"/>
                <a:cs typeface="+mn-cs"/>
              </a:rPr>
              <a:t>keratin peptides were able to </a:t>
            </a:r>
            <a:r>
              <a:rPr kumimoji="0" lang="en-US" sz="1800" b="1" i="0" u="none" strike="noStrike" kern="0" cap="none" spc="0" normalizeH="0" baseline="0" noProof="0">
                <a:ln>
                  <a:noFill/>
                </a:ln>
                <a:solidFill>
                  <a:srgbClr val="4D3C35"/>
                </a:solidFill>
                <a:effectLst/>
                <a:uLnTx/>
                <a:uFillTx/>
                <a:latin typeface="DM Sans"/>
                <a:ea typeface="+mn-ea"/>
                <a:cs typeface="+mn-cs"/>
              </a:rPr>
              <a:t>improve breakage parameters </a:t>
            </a:r>
            <a:r>
              <a:rPr kumimoji="0" lang="en-US" sz="1800" b="0" i="0" u="none" strike="noStrike" kern="0" cap="none" spc="0" normalizeH="0" baseline="0" noProof="0">
                <a:ln>
                  <a:noFill/>
                </a:ln>
                <a:solidFill>
                  <a:prstClr val="white"/>
                </a:solidFill>
                <a:effectLst/>
                <a:uLnTx/>
                <a:uFillTx/>
                <a:latin typeface="DM Sans"/>
                <a:ea typeface="+mn-ea"/>
                <a:cs typeface="+mn-cs"/>
              </a:rPr>
              <a:t>(Young’s modulus, break stress, number of premature fractures).</a:t>
            </a:r>
          </a:p>
        </p:txBody>
      </p:sp>
    </p:spTree>
    <p:extLst>
      <p:ext uri="{BB962C8B-B14F-4D97-AF65-F5344CB8AC3E}">
        <p14:creationId xmlns:p14="http://schemas.microsoft.com/office/powerpoint/2010/main" val="34431194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8C496-FC4E-EC6A-6ACC-1714895D07B2}"/>
            </a:ext>
          </a:extLst>
        </p:cNvPr>
        <p:cNvGrpSpPr/>
        <p:nvPr/>
      </p:nvGrpSpPr>
      <p:grpSpPr>
        <a:xfrm>
          <a:off x="0" y="0"/>
          <a:ext cx="0" cy="0"/>
          <a:chOff x="0" y="0"/>
          <a:chExt cx="0" cy="0"/>
        </a:xfrm>
      </p:grpSpPr>
      <p:pic>
        <p:nvPicPr>
          <p:cNvPr id="6" name="Video 5">
            <a:hlinkClick r:id="" action="ppaction://media"/>
            <a:extLst>
              <a:ext uri="{FF2B5EF4-FFF2-40B4-BE49-F238E27FC236}">
                <a16:creationId xmlns:a16="http://schemas.microsoft.com/office/drawing/2014/main" id="{8E1F343B-F711-0BCD-841C-269E5175BE0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207159" y="0"/>
            <a:ext cx="12192000" cy="6858000"/>
          </a:xfrm>
          <a:prstGeom prst="rect">
            <a:avLst/>
          </a:prstGeom>
        </p:spPr>
      </p:pic>
      <p:pic>
        <p:nvPicPr>
          <p:cNvPr id="7" name="Picture 6">
            <a:extLst>
              <a:ext uri="{FF2B5EF4-FFF2-40B4-BE49-F238E27FC236}">
                <a16:creationId xmlns:a16="http://schemas.microsoft.com/office/drawing/2014/main" id="{C7FDCC57-7E2D-C51C-A693-ADD692E12A7B}"/>
              </a:ext>
            </a:extLst>
          </p:cNvPr>
          <p:cNvPicPr>
            <a:picLocks noChangeAspect="1"/>
          </p:cNvPicPr>
          <p:nvPr/>
        </p:nvPicPr>
        <p:blipFill>
          <a:blip r:embed="rId6"/>
          <a:stretch>
            <a:fillRect/>
          </a:stretch>
        </p:blipFill>
        <p:spPr>
          <a:xfrm>
            <a:off x="-13253" y="0"/>
            <a:ext cx="7301949" cy="6858000"/>
          </a:xfrm>
          <a:prstGeom prst="rect">
            <a:avLst/>
          </a:prstGeom>
        </p:spPr>
      </p:pic>
      <p:sp>
        <p:nvSpPr>
          <p:cNvPr id="8" name="Título 2">
            <a:extLst>
              <a:ext uri="{FF2B5EF4-FFF2-40B4-BE49-F238E27FC236}">
                <a16:creationId xmlns:a16="http://schemas.microsoft.com/office/drawing/2014/main" id="{1F40606A-2754-AB74-AD91-DAB882D8CD66}"/>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THE HERO BEHIND THE SCENE</a:t>
            </a:r>
          </a:p>
        </p:txBody>
      </p:sp>
      <p:sp>
        <p:nvSpPr>
          <p:cNvPr id="9" name="Título 2">
            <a:extLst>
              <a:ext uri="{FF2B5EF4-FFF2-40B4-BE49-F238E27FC236}">
                <a16:creationId xmlns:a16="http://schemas.microsoft.com/office/drawing/2014/main" id="{EA2D7109-5987-FA34-417F-20BD86458AA6}"/>
              </a:ext>
            </a:extLst>
          </p:cNvPr>
          <p:cNvSpPr txBox="1">
            <a:spLocks/>
          </p:cNvSpPr>
          <p:nvPr/>
        </p:nvSpPr>
        <p:spPr>
          <a:xfrm>
            <a:off x="400934" y="3249916"/>
            <a:ext cx="5486910"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743 peptides bonding* to hair, effectively mending and strengthening each strand</a:t>
            </a:r>
          </a:p>
        </p:txBody>
      </p:sp>
      <p:sp>
        <p:nvSpPr>
          <p:cNvPr id="10" name="TextBox 9">
            <a:extLst>
              <a:ext uri="{FF2B5EF4-FFF2-40B4-BE49-F238E27FC236}">
                <a16:creationId xmlns:a16="http://schemas.microsoft.com/office/drawing/2014/main" id="{ABC9F4EA-84D3-E970-E4EB-353926C80051}"/>
              </a:ext>
            </a:extLst>
          </p:cNvPr>
          <p:cNvSpPr txBox="1"/>
          <p:nvPr/>
        </p:nvSpPr>
        <p:spPr>
          <a:xfrm>
            <a:off x="203200" y="1779197"/>
            <a:ext cx="5207000"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srgbClr val="897974"/>
                </a:solidFill>
                <a:effectLst/>
                <a:uLnTx/>
                <a:uFillTx/>
                <a:latin typeface="DM Sans"/>
                <a:ea typeface="+mn-ea"/>
                <a:cs typeface="+mn-cs"/>
              </a:rPr>
              <a:t>OXY 229 CB</a:t>
            </a:r>
          </a:p>
        </p:txBody>
      </p:sp>
      <p:sp>
        <p:nvSpPr>
          <p:cNvPr id="11" name="TextBox 10">
            <a:extLst>
              <a:ext uri="{FF2B5EF4-FFF2-40B4-BE49-F238E27FC236}">
                <a16:creationId xmlns:a16="http://schemas.microsoft.com/office/drawing/2014/main" id="{F153838E-D36A-AF4A-82B3-9C2FB6E735AA}"/>
              </a:ext>
            </a:extLst>
          </p:cNvPr>
          <p:cNvSpPr txBox="1"/>
          <p:nvPr/>
        </p:nvSpPr>
        <p:spPr>
          <a:xfrm>
            <a:off x="203200" y="6391896"/>
            <a:ext cx="613410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DM Sans"/>
                <a:ea typeface="+mn-ea"/>
                <a:cs typeface="+mn-cs"/>
              </a:rPr>
              <a:t>* Van der Waals interactions, hydrogen bonds and hydrophobic interactions.</a:t>
            </a:r>
          </a:p>
        </p:txBody>
      </p:sp>
      <p:pic>
        <p:nvPicPr>
          <p:cNvPr id="2" name="Picture 1">
            <a:extLst>
              <a:ext uri="{FF2B5EF4-FFF2-40B4-BE49-F238E27FC236}">
                <a16:creationId xmlns:a16="http://schemas.microsoft.com/office/drawing/2014/main" id="{0F091350-4B54-7666-4F14-B1DDB9D3214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02932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583" fill="hold"/>
                                        <p:tgtEl>
                                          <p:spTgt spid="6"/>
                                        </p:tgtEl>
                                      </p:cBhvr>
                                    </p:cmd>
                                  </p:childTnLst>
                                </p:cTn>
                              </p:par>
                              <p:par>
                                <p:cTn id="7" presetID="10"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0" repeatCount="indefinite" fill="hold" display="0">
                  <p:stCondLst>
                    <p:cond delay="indefinite"/>
                  </p:stCondLst>
                </p:cTn>
                <p:tgtEl>
                  <p:spTgt spid="6"/>
                </p:tgtEl>
              </p:cMediaNode>
            </p:video>
            <p:seq concurrent="1" nextAc="seek">
              <p:cTn id="11" restart="whenNotActive" fill="hold" evtFilter="cancelBubble" nodeType="interactiveSeq">
                <p:stCondLst>
                  <p:cond evt="onClick" delay="0">
                    <p:tgtEl>
                      <p:spTgt spid="6"/>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6"/>
                                        </p:tgtEl>
                                      </p:cBhvr>
                                    </p:cmd>
                                  </p:childTnLst>
                                </p:cTn>
                              </p:par>
                            </p:childTnLst>
                          </p:cTn>
                        </p:par>
                      </p:childTnLst>
                    </p:cTn>
                  </p:par>
                </p:childTnLst>
              </p:cTn>
              <p:nextCondLst>
                <p:cond evt="onClick" delay="0">
                  <p:tgtEl>
                    <p:spTgt spid="6"/>
                  </p:tgtEl>
                </p:cond>
              </p:nextCondLst>
            </p:seq>
          </p:childTnLst>
        </p:cTn>
      </p:par>
    </p:tnLst>
    <p:bldLst>
      <p:bldP spid="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F273E-D6C7-23CF-1DCC-ABFFD6C5DCCA}"/>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767F9CA9-27E3-4CF4-8F06-B2C45F483471}"/>
              </a:ext>
            </a:extLst>
          </p:cNvPr>
          <p:cNvPicPr>
            <a:picLocks noGrp="1" noChangeAspect="1"/>
          </p:cNvPicPr>
          <p:nvPr>
            <p:ph type="pic" sz="quarter" idx="21"/>
          </p:nvPr>
        </p:nvPicPr>
        <p:blipFill>
          <a:blip r:embed="rId3">
            <a:duotone>
              <a:prstClr val="black"/>
              <a:srgbClr val="897974">
                <a:tint val="45000"/>
                <a:satMod val="400000"/>
              </a:srgbClr>
            </a:duotone>
          </a:blip>
          <a:srcRect l="12446" r="12446"/>
          <a:stretch>
            <a:fillRect/>
          </a:stretch>
        </p:blipFill>
        <p:spPr/>
      </p:pic>
      <p:sp>
        <p:nvSpPr>
          <p:cNvPr id="7" name="Título 2">
            <a:extLst>
              <a:ext uri="{FF2B5EF4-FFF2-40B4-BE49-F238E27FC236}">
                <a16:creationId xmlns:a16="http://schemas.microsoft.com/office/drawing/2014/main" id="{E083D909-B738-72F0-70FF-E2013412E9CC}"/>
              </a:ext>
            </a:extLst>
          </p:cNvPr>
          <p:cNvSpPr txBox="1">
            <a:spLocks/>
          </p:cNvSpPr>
          <p:nvPr/>
        </p:nvSpPr>
        <p:spPr>
          <a:xfrm>
            <a:off x="302399" y="278617"/>
            <a:ext cx="5502978" cy="289084"/>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FROM OUR ANALYTICS</a:t>
            </a:r>
          </a:p>
        </p:txBody>
      </p:sp>
      <p:graphicFrame>
        <p:nvGraphicFramePr>
          <p:cNvPr id="14" name="Table 13">
            <a:extLst>
              <a:ext uri="{FF2B5EF4-FFF2-40B4-BE49-F238E27FC236}">
                <a16:creationId xmlns:a16="http://schemas.microsoft.com/office/drawing/2014/main" id="{39A46D09-6DA5-0422-A636-B2CED9B31D3A}"/>
              </a:ext>
            </a:extLst>
          </p:cNvPr>
          <p:cNvGraphicFramePr>
            <a:graphicFrameLocks noGrp="1"/>
          </p:cNvGraphicFramePr>
          <p:nvPr/>
        </p:nvGraphicFramePr>
        <p:xfrm>
          <a:off x="1008862" y="822084"/>
          <a:ext cx="3100351" cy="2286000"/>
        </p:xfrm>
        <a:graphic>
          <a:graphicData uri="http://schemas.openxmlformats.org/drawingml/2006/table">
            <a:tbl>
              <a:tblPr/>
              <a:tblGrid>
                <a:gridCol w="1193460">
                  <a:extLst>
                    <a:ext uri="{9D8B030D-6E8A-4147-A177-3AD203B41FA5}">
                      <a16:colId xmlns:a16="http://schemas.microsoft.com/office/drawing/2014/main" val="1935006573"/>
                    </a:ext>
                  </a:extLst>
                </a:gridCol>
                <a:gridCol w="927332">
                  <a:extLst>
                    <a:ext uri="{9D8B030D-6E8A-4147-A177-3AD203B41FA5}">
                      <a16:colId xmlns:a16="http://schemas.microsoft.com/office/drawing/2014/main" val="2184959992"/>
                    </a:ext>
                  </a:extLst>
                </a:gridCol>
                <a:gridCol w="979559">
                  <a:extLst>
                    <a:ext uri="{9D8B030D-6E8A-4147-A177-3AD203B41FA5}">
                      <a16:colId xmlns:a16="http://schemas.microsoft.com/office/drawing/2014/main" val="2786883367"/>
                    </a:ext>
                  </a:extLst>
                </a:gridCol>
              </a:tblGrid>
              <a:tr h="190500">
                <a:tc>
                  <a:txBody>
                    <a:bodyPr/>
                    <a:lstStyle/>
                    <a:p>
                      <a:pPr algn="l" fontAlgn="b"/>
                      <a:r>
                        <a:rPr lang="fr-CH" sz="1100" b="1" i="0" u="none" strike="noStrike">
                          <a:solidFill>
                            <a:srgbClr val="C65911"/>
                          </a:solidFill>
                          <a:effectLst/>
                          <a:latin typeface="Calibri" panose="020F0502020204030204" pitchFamily="34" charset="0"/>
                        </a:rPr>
                        <a:t>Peptides </a:t>
                      </a:r>
                      <a:r>
                        <a:rPr lang="fr-CH" sz="1100" b="1" i="0" u="none" strike="noStrike" err="1">
                          <a:solidFill>
                            <a:srgbClr val="C65911"/>
                          </a:solidFill>
                          <a:effectLst/>
                          <a:latin typeface="Calibri" panose="020F0502020204030204" pitchFamily="34" charset="0"/>
                        </a:rPr>
                        <a:t>length</a:t>
                      </a:r>
                      <a:endParaRPr lang="fr-CH" sz="1100" b="1" i="0" u="none" strike="noStrike">
                        <a:solidFill>
                          <a:srgbClr val="C65911"/>
                        </a:solidFill>
                        <a:effectLst/>
                        <a:latin typeface="Calibri" panose="020F0502020204030204" pitchFamily="34" charset="0"/>
                      </a:endParaRPr>
                    </a:p>
                  </a:txBody>
                  <a:tcPr marL="9525" marR="9525" marT="9525" marB="0" anchor="b">
                    <a:lnL>
                      <a:noFill/>
                    </a:lnL>
                    <a:lnR>
                      <a:noFill/>
                    </a:lnR>
                    <a:lnT w="6350" cap="flat" cmpd="sng" algn="ctr">
                      <a:solidFill>
                        <a:srgbClr val="ED7D31"/>
                      </a:solidFill>
                      <a:prstDash val="solid"/>
                      <a:round/>
                      <a:headEnd type="none" w="med" len="med"/>
                      <a:tailEnd type="none" w="med" len="med"/>
                    </a:lnT>
                    <a:lnB w="6350" cap="flat" cmpd="sng" algn="ctr">
                      <a:solidFill>
                        <a:srgbClr val="ED7D31"/>
                      </a:solidFill>
                      <a:prstDash val="solid"/>
                      <a:round/>
                      <a:headEnd type="none" w="med" len="med"/>
                      <a:tailEnd type="none" w="med" len="med"/>
                    </a:lnB>
                  </a:tcPr>
                </a:tc>
                <a:tc>
                  <a:txBody>
                    <a:bodyPr/>
                    <a:lstStyle/>
                    <a:p>
                      <a:pPr algn="l" fontAlgn="b"/>
                      <a:r>
                        <a:rPr lang="fr-CH" sz="1100" b="1" i="0" u="none" strike="noStrike">
                          <a:solidFill>
                            <a:srgbClr val="C65911"/>
                          </a:solidFill>
                          <a:effectLst/>
                          <a:latin typeface="Calibri" panose="020F0502020204030204" pitchFamily="34" charset="0"/>
                        </a:rPr>
                        <a:t># of peptides</a:t>
                      </a:r>
                    </a:p>
                  </a:txBody>
                  <a:tcPr marL="9525" marR="9525" marT="9525" marB="0" anchor="b">
                    <a:lnL>
                      <a:noFill/>
                    </a:lnL>
                    <a:lnR>
                      <a:noFill/>
                    </a:lnR>
                    <a:lnT w="6350" cap="flat" cmpd="sng" algn="ctr">
                      <a:solidFill>
                        <a:srgbClr val="ED7D31"/>
                      </a:solidFill>
                      <a:prstDash val="solid"/>
                      <a:round/>
                      <a:headEnd type="none" w="med" len="med"/>
                      <a:tailEnd type="none" w="med" len="med"/>
                    </a:lnT>
                    <a:lnB w="6350" cap="flat" cmpd="sng" algn="ctr">
                      <a:solidFill>
                        <a:srgbClr val="ED7D31"/>
                      </a:solidFill>
                      <a:prstDash val="solid"/>
                      <a:round/>
                      <a:headEnd type="none" w="med" len="med"/>
                      <a:tailEnd type="none" w="med" len="med"/>
                    </a:lnB>
                  </a:tcPr>
                </a:tc>
                <a:tc>
                  <a:txBody>
                    <a:bodyPr/>
                    <a:lstStyle/>
                    <a:p>
                      <a:pPr algn="l" fontAlgn="b"/>
                      <a:r>
                        <a:rPr lang="fr-CH" sz="1100" b="1" i="0" u="none" strike="noStrike">
                          <a:solidFill>
                            <a:srgbClr val="C65911"/>
                          </a:solidFill>
                          <a:effectLst/>
                          <a:latin typeface="Calibri" panose="020F0502020204030204" pitchFamily="34" charset="0"/>
                        </a:rPr>
                        <a:t>% of number</a:t>
                      </a:r>
                    </a:p>
                  </a:txBody>
                  <a:tcPr marL="9525" marR="9525" marT="9525" marB="0" anchor="b">
                    <a:lnL>
                      <a:noFill/>
                    </a:lnL>
                    <a:lnR>
                      <a:noFill/>
                    </a:lnR>
                    <a:lnT w="6350" cap="flat" cmpd="sng" algn="ctr">
                      <a:solidFill>
                        <a:srgbClr val="ED7D31"/>
                      </a:solidFill>
                      <a:prstDash val="solid"/>
                      <a:round/>
                      <a:headEnd type="none" w="med" len="med"/>
                      <a:tailEnd type="none" w="med" len="med"/>
                    </a:lnT>
                    <a:lnB w="6350" cap="flat" cmpd="sng" algn="ctr">
                      <a:solidFill>
                        <a:srgbClr val="ED7D31"/>
                      </a:solidFill>
                      <a:prstDash val="solid"/>
                      <a:round/>
                      <a:headEnd type="none" w="med" len="med"/>
                      <a:tailEnd type="none" w="med" len="med"/>
                    </a:lnB>
                  </a:tcPr>
                </a:tc>
                <a:extLst>
                  <a:ext uri="{0D108BD9-81ED-4DB2-BD59-A6C34878D82A}">
                    <a16:rowId xmlns:a16="http://schemas.microsoft.com/office/drawing/2014/main" val="1348929525"/>
                  </a:ext>
                </a:extLst>
              </a:tr>
              <a:tr h="190500">
                <a:tc>
                  <a:txBody>
                    <a:bodyPr/>
                    <a:lstStyle/>
                    <a:p>
                      <a:pPr algn="ctr" fontAlgn="b"/>
                      <a:r>
                        <a:rPr lang="fr-CH" sz="1100" b="0" i="0" u="none" strike="noStrike">
                          <a:solidFill>
                            <a:srgbClr val="C65911"/>
                          </a:solidFill>
                          <a:effectLst/>
                          <a:latin typeface="Calibri" panose="020F0502020204030204" pitchFamily="34" charset="0"/>
                        </a:rPr>
                        <a:t>2</a:t>
                      </a:r>
                    </a:p>
                  </a:txBody>
                  <a:tcPr marL="9525" marR="9525" marT="9525" marB="0" anchor="b">
                    <a:lnL>
                      <a:noFill/>
                    </a:lnL>
                    <a:lnR>
                      <a:noFill/>
                    </a:lnR>
                    <a:lnT w="6350" cap="flat" cmpd="sng" algn="ctr">
                      <a:solidFill>
                        <a:srgbClr val="ED7D31"/>
                      </a:solidFill>
                      <a:prstDash val="solid"/>
                      <a:round/>
                      <a:headEnd type="none" w="med" len="med"/>
                      <a:tailEnd type="none" w="med" len="med"/>
                    </a:lnT>
                    <a:lnB>
                      <a:noFill/>
                    </a:lnB>
                    <a:solidFill>
                      <a:srgbClr val="FCE4D6"/>
                    </a:solidFill>
                  </a:tcPr>
                </a:tc>
                <a:tc>
                  <a:txBody>
                    <a:bodyPr/>
                    <a:lstStyle/>
                    <a:p>
                      <a:pPr algn="ctr" fontAlgn="b"/>
                      <a:r>
                        <a:rPr lang="fr-CH" sz="1100" b="0" i="0" u="none" strike="noStrike">
                          <a:solidFill>
                            <a:srgbClr val="C65911"/>
                          </a:solidFill>
                          <a:effectLst/>
                          <a:latin typeface="Calibri" panose="020F0502020204030204" pitchFamily="34" charset="0"/>
                        </a:rPr>
                        <a:t>14</a:t>
                      </a:r>
                    </a:p>
                  </a:txBody>
                  <a:tcPr marL="9525" marR="9525" marT="9525" marB="0" anchor="b">
                    <a:lnL>
                      <a:noFill/>
                    </a:lnL>
                    <a:lnR>
                      <a:noFill/>
                    </a:lnR>
                    <a:lnT w="6350" cap="flat" cmpd="sng" algn="ctr">
                      <a:solidFill>
                        <a:srgbClr val="ED7D31"/>
                      </a:solidFill>
                      <a:prstDash val="solid"/>
                      <a:round/>
                      <a:headEnd type="none" w="med" len="med"/>
                      <a:tailEnd type="none" w="med" len="med"/>
                    </a:lnT>
                    <a:lnB>
                      <a:noFill/>
                    </a:lnB>
                    <a:solidFill>
                      <a:srgbClr val="FCE4D6"/>
                    </a:solidFill>
                  </a:tcPr>
                </a:tc>
                <a:tc>
                  <a:txBody>
                    <a:bodyPr/>
                    <a:lstStyle/>
                    <a:p>
                      <a:pPr algn="ctr" fontAlgn="b"/>
                      <a:r>
                        <a:rPr lang="fr-CH" sz="1100" b="0" i="0" u="none" strike="noStrike">
                          <a:solidFill>
                            <a:srgbClr val="C65911"/>
                          </a:solidFill>
                          <a:effectLst/>
                          <a:latin typeface="Calibri" panose="020F0502020204030204" pitchFamily="34" charset="0"/>
                        </a:rPr>
                        <a:t>1.9%</a:t>
                      </a:r>
                    </a:p>
                  </a:txBody>
                  <a:tcPr marL="9525" marR="9525" marT="9525" marB="0" anchor="b">
                    <a:lnL>
                      <a:noFill/>
                    </a:lnL>
                    <a:lnR>
                      <a:noFill/>
                    </a:lnR>
                    <a:lnT w="6350" cap="flat" cmpd="sng" algn="ctr">
                      <a:solidFill>
                        <a:srgbClr val="ED7D31"/>
                      </a:solidFill>
                      <a:prstDash val="solid"/>
                      <a:round/>
                      <a:headEnd type="none" w="med" len="med"/>
                      <a:tailEnd type="none" w="med" len="med"/>
                    </a:lnT>
                    <a:lnB>
                      <a:noFill/>
                    </a:lnB>
                    <a:solidFill>
                      <a:srgbClr val="FCE4D6"/>
                    </a:solidFill>
                  </a:tcPr>
                </a:tc>
                <a:extLst>
                  <a:ext uri="{0D108BD9-81ED-4DB2-BD59-A6C34878D82A}">
                    <a16:rowId xmlns:a16="http://schemas.microsoft.com/office/drawing/2014/main" val="2812231982"/>
                  </a:ext>
                </a:extLst>
              </a:tr>
              <a:tr h="190500">
                <a:tc>
                  <a:txBody>
                    <a:bodyPr/>
                    <a:lstStyle/>
                    <a:p>
                      <a:pPr algn="ctr" fontAlgn="b"/>
                      <a:r>
                        <a:rPr lang="fr-CH" sz="1100" b="0" i="0" u="none" strike="noStrike">
                          <a:solidFill>
                            <a:srgbClr val="C65911"/>
                          </a:solidFill>
                          <a:effectLst/>
                          <a:latin typeface="Calibri" panose="020F0502020204030204" pitchFamily="34" charset="0"/>
                        </a:rPr>
                        <a:t>3</a:t>
                      </a:r>
                    </a:p>
                  </a:txBody>
                  <a:tcPr marL="9525" marR="9525" marT="9525" marB="0" anchor="b">
                    <a:lnL>
                      <a:noFill/>
                    </a:lnL>
                    <a:lnR>
                      <a:noFill/>
                    </a:lnR>
                    <a:lnT>
                      <a:noFill/>
                    </a:lnT>
                    <a:lnB>
                      <a:noFill/>
                    </a:lnB>
                  </a:tcPr>
                </a:tc>
                <a:tc>
                  <a:txBody>
                    <a:bodyPr/>
                    <a:lstStyle/>
                    <a:p>
                      <a:pPr algn="ctr" fontAlgn="b"/>
                      <a:r>
                        <a:rPr lang="fr-CH" sz="1100" b="0" i="0" u="none" strike="noStrike">
                          <a:solidFill>
                            <a:srgbClr val="C65911"/>
                          </a:solidFill>
                          <a:effectLst/>
                          <a:latin typeface="Calibri" panose="020F0502020204030204" pitchFamily="34" charset="0"/>
                        </a:rPr>
                        <a:t>62</a:t>
                      </a:r>
                    </a:p>
                  </a:txBody>
                  <a:tcPr marL="9525" marR="9525" marT="9525" marB="0" anchor="b">
                    <a:lnL>
                      <a:noFill/>
                    </a:lnL>
                    <a:lnR>
                      <a:noFill/>
                    </a:lnR>
                    <a:lnT>
                      <a:noFill/>
                    </a:lnT>
                    <a:lnB>
                      <a:noFill/>
                    </a:lnB>
                  </a:tcPr>
                </a:tc>
                <a:tc>
                  <a:txBody>
                    <a:bodyPr/>
                    <a:lstStyle/>
                    <a:p>
                      <a:pPr algn="ctr" fontAlgn="b"/>
                      <a:r>
                        <a:rPr lang="fr-CH" sz="1100" b="0" i="0" u="none" strike="noStrike">
                          <a:solidFill>
                            <a:srgbClr val="C65911"/>
                          </a:solidFill>
                          <a:effectLst/>
                          <a:latin typeface="Calibri" panose="020F0502020204030204" pitchFamily="34" charset="0"/>
                        </a:rPr>
                        <a:t>8.3%</a:t>
                      </a:r>
                    </a:p>
                  </a:txBody>
                  <a:tcPr marL="9525" marR="9525" marT="9525" marB="0" anchor="b">
                    <a:lnL>
                      <a:noFill/>
                    </a:lnL>
                    <a:lnR>
                      <a:noFill/>
                    </a:lnR>
                    <a:lnT>
                      <a:noFill/>
                    </a:lnT>
                    <a:lnB>
                      <a:noFill/>
                    </a:lnB>
                  </a:tcPr>
                </a:tc>
                <a:extLst>
                  <a:ext uri="{0D108BD9-81ED-4DB2-BD59-A6C34878D82A}">
                    <a16:rowId xmlns:a16="http://schemas.microsoft.com/office/drawing/2014/main" val="29330443"/>
                  </a:ext>
                </a:extLst>
              </a:tr>
              <a:tr h="190500">
                <a:tc>
                  <a:txBody>
                    <a:bodyPr/>
                    <a:lstStyle/>
                    <a:p>
                      <a:pPr algn="ctr" fontAlgn="b"/>
                      <a:r>
                        <a:rPr lang="fr-CH" sz="1100" b="0" i="0" u="none" strike="noStrike">
                          <a:solidFill>
                            <a:srgbClr val="C65911"/>
                          </a:solidFill>
                          <a:effectLst/>
                          <a:latin typeface="Calibri" panose="020F0502020204030204" pitchFamily="34" charset="0"/>
                        </a:rPr>
                        <a:t>4</a:t>
                      </a:r>
                    </a:p>
                  </a:txBody>
                  <a:tcPr marL="9525" marR="9525" marT="9525" marB="0" anchor="b">
                    <a:lnL>
                      <a:noFill/>
                    </a:lnL>
                    <a:lnR>
                      <a:noFill/>
                    </a:lnR>
                    <a:lnT>
                      <a:noFill/>
                    </a:lnT>
                    <a:lnB>
                      <a:noFill/>
                    </a:lnB>
                    <a:solidFill>
                      <a:srgbClr val="FCE4D6"/>
                    </a:solidFill>
                  </a:tcPr>
                </a:tc>
                <a:tc>
                  <a:txBody>
                    <a:bodyPr/>
                    <a:lstStyle/>
                    <a:p>
                      <a:pPr algn="ctr" fontAlgn="b"/>
                      <a:r>
                        <a:rPr lang="fr-CH" sz="1100" b="0" i="0" u="none" strike="noStrike">
                          <a:solidFill>
                            <a:srgbClr val="C65911"/>
                          </a:solidFill>
                          <a:effectLst/>
                          <a:latin typeface="Calibri" panose="020F0502020204030204" pitchFamily="34" charset="0"/>
                        </a:rPr>
                        <a:t>88</a:t>
                      </a:r>
                    </a:p>
                  </a:txBody>
                  <a:tcPr marL="9525" marR="9525" marT="9525" marB="0" anchor="b">
                    <a:lnL>
                      <a:noFill/>
                    </a:lnL>
                    <a:lnR>
                      <a:noFill/>
                    </a:lnR>
                    <a:lnT>
                      <a:noFill/>
                    </a:lnT>
                    <a:lnB>
                      <a:noFill/>
                    </a:lnB>
                    <a:solidFill>
                      <a:srgbClr val="FCE4D6"/>
                    </a:solidFill>
                  </a:tcPr>
                </a:tc>
                <a:tc>
                  <a:txBody>
                    <a:bodyPr/>
                    <a:lstStyle/>
                    <a:p>
                      <a:pPr algn="ctr" fontAlgn="b"/>
                      <a:r>
                        <a:rPr lang="fr-CH" sz="1100" b="0" i="0" u="none" strike="noStrike">
                          <a:solidFill>
                            <a:srgbClr val="C65911"/>
                          </a:solidFill>
                          <a:effectLst/>
                          <a:latin typeface="Calibri" panose="020F0502020204030204" pitchFamily="34" charset="0"/>
                        </a:rPr>
                        <a:t>11.8%</a:t>
                      </a:r>
                    </a:p>
                  </a:txBody>
                  <a:tcPr marL="9525" marR="9525" marT="9525" marB="0" anchor="b">
                    <a:lnL>
                      <a:noFill/>
                    </a:lnL>
                    <a:lnR>
                      <a:noFill/>
                    </a:lnR>
                    <a:lnT>
                      <a:noFill/>
                    </a:lnT>
                    <a:lnB>
                      <a:noFill/>
                    </a:lnB>
                    <a:solidFill>
                      <a:srgbClr val="FCE4D6"/>
                    </a:solidFill>
                  </a:tcPr>
                </a:tc>
                <a:extLst>
                  <a:ext uri="{0D108BD9-81ED-4DB2-BD59-A6C34878D82A}">
                    <a16:rowId xmlns:a16="http://schemas.microsoft.com/office/drawing/2014/main" val="3438921559"/>
                  </a:ext>
                </a:extLst>
              </a:tr>
              <a:tr h="190500">
                <a:tc>
                  <a:txBody>
                    <a:bodyPr/>
                    <a:lstStyle/>
                    <a:p>
                      <a:pPr algn="ctr" fontAlgn="b"/>
                      <a:r>
                        <a:rPr lang="fr-CH" sz="1100" b="0" i="0" u="none" strike="noStrike">
                          <a:solidFill>
                            <a:srgbClr val="C65911"/>
                          </a:solidFill>
                          <a:effectLst/>
                          <a:latin typeface="Calibri" panose="020F0502020204030204" pitchFamily="34" charset="0"/>
                        </a:rPr>
                        <a:t>5</a:t>
                      </a:r>
                    </a:p>
                  </a:txBody>
                  <a:tcPr marL="9525" marR="9525" marT="9525" marB="0" anchor="b">
                    <a:lnL>
                      <a:noFill/>
                    </a:lnL>
                    <a:lnR>
                      <a:noFill/>
                    </a:lnR>
                    <a:lnT>
                      <a:noFill/>
                    </a:lnT>
                    <a:lnB>
                      <a:noFill/>
                    </a:lnB>
                  </a:tcPr>
                </a:tc>
                <a:tc>
                  <a:txBody>
                    <a:bodyPr/>
                    <a:lstStyle/>
                    <a:p>
                      <a:pPr algn="ctr" fontAlgn="b"/>
                      <a:r>
                        <a:rPr lang="fr-CH" sz="1100" b="0" i="0" u="none" strike="noStrike">
                          <a:solidFill>
                            <a:srgbClr val="C65911"/>
                          </a:solidFill>
                          <a:effectLst/>
                          <a:latin typeface="Calibri" panose="020F0502020204030204" pitchFamily="34" charset="0"/>
                        </a:rPr>
                        <a:t>72</a:t>
                      </a:r>
                    </a:p>
                  </a:txBody>
                  <a:tcPr marL="9525" marR="9525" marT="9525" marB="0" anchor="b">
                    <a:lnL>
                      <a:noFill/>
                    </a:lnL>
                    <a:lnR>
                      <a:noFill/>
                    </a:lnR>
                    <a:lnT>
                      <a:noFill/>
                    </a:lnT>
                    <a:lnB>
                      <a:noFill/>
                    </a:lnB>
                  </a:tcPr>
                </a:tc>
                <a:tc>
                  <a:txBody>
                    <a:bodyPr/>
                    <a:lstStyle/>
                    <a:p>
                      <a:pPr algn="ctr" fontAlgn="b"/>
                      <a:r>
                        <a:rPr lang="fr-CH" sz="1100" b="0" i="0" u="none" strike="noStrike">
                          <a:solidFill>
                            <a:srgbClr val="C65911"/>
                          </a:solidFill>
                          <a:effectLst/>
                          <a:latin typeface="Calibri" panose="020F0502020204030204" pitchFamily="34" charset="0"/>
                        </a:rPr>
                        <a:t>9.7%</a:t>
                      </a:r>
                    </a:p>
                  </a:txBody>
                  <a:tcPr marL="9525" marR="9525" marT="9525" marB="0" anchor="b">
                    <a:lnL>
                      <a:noFill/>
                    </a:lnL>
                    <a:lnR>
                      <a:noFill/>
                    </a:lnR>
                    <a:lnT>
                      <a:noFill/>
                    </a:lnT>
                    <a:lnB>
                      <a:noFill/>
                    </a:lnB>
                  </a:tcPr>
                </a:tc>
                <a:extLst>
                  <a:ext uri="{0D108BD9-81ED-4DB2-BD59-A6C34878D82A}">
                    <a16:rowId xmlns:a16="http://schemas.microsoft.com/office/drawing/2014/main" val="1208232080"/>
                  </a:ext>
                </a:extLst>
              </a:tr>
              <a:tr h="190500">
                <a:tc>
                  <a:txBody>
                    <a:bodyPr/>
                    <a:lstStyle/>
                    <a:p>
                      <a:pPr algn="ctr" fontAlgn="b"/>
                      <a:r>
                        <a:rPr lang="fr-CH" sz="1100" b="0" i="0" u="none" strike="noStrike">
                          <a:solidFill>
                            <a:srgbClr val="C65911"/>
                          </a:solidFill>
                          <a:effectLst/>
                          <a:latin typeface="Calibri" panose="020F0502020204030204" pitchFamily="34" charset="0"/>
                        </a:rPr>
                        <a:t>6</a:t>
                      </a:r>
                    </a:p>
                  </a:txBody>
                  <a:tcPr marL="9525" marR="9525" marT="9525" marB="0" anchor="b">
                    <a:lnL>
                      <a:noFill/>
                    </a:lnL>
                    <a:lnR>
                      <a:noFill/>
                    </a:lnR>
                    <a:lnT>
                      <a:noFill/>
                    </a:lnT>
                    <a:lnB>
                      <a:noFill/>
                    </a:lnB>
                    <a:solidFill>
                      <a:srgbClr val="FCE4D6"/>
                    </a:solidFill>
                  </a:tcPr>
                </a:tc>
                <a:tc>
                  <a:txBody>
                    <a:bodyPr/>
                    <a:lstStyle/>
                    <a:p>
                      <a:pPr algn="ctr" fontAlgn="b"/>
                      <a:r>
                        <a:rPr lang="fr-CH" sz="1100" b="0" i="0" u="none" strike="noStrike">
                          <a:solidFill>
                            <a:srgbClr val="C65911"/>
                          </a:solidFill>
                          <a:effectLst/>
                          <a:latin typeface="Calibri" panose="020F0502020204030204" pitchFamily="34" charset="0"/>
                        </a:rPr>
                        <a:t>92</a:t>
                      </a:r>
                    </a:p>
                  </a:txBody>
                  <a:tcPr marL="9525" marR="9525" marT="9525" marB="0" anchor="b">
                    <a:lnL>
                      <a:noFill/>
                    </a:lnL>
                    <a:lnR>
                      <a:noFill/>
                    </a:lnR>
                    <a:lnT>
                      <a:noFill/>
                    </a:lnT>
                    <a:lnB>
                      <a:noFill/>
                    </a:lnB>
                    <a:solidFill>
                      <a:srgbClr val="FCE4D6"/>
                    </a:solidFill>
                  </a:tcPr>
                </a:tc>
                <a:tc>
                  <a:txBody>
                    <a:bodyPr/>
                    <a:lstStyle/>
                    <a:p>
                      <a:pPr algn="ctr" fontAlgn="b"/>
                      <a:r>
                        <a:rPr lang="fr-CH" sz="1100" b="0" i="0" u="none" strike="noStrike">
                          <a:solidFill>
                            <a:srgbClr val="C65911"/>
                          </a:solidFill>
                          <a:effectLst/>
                          <a:latin typeface="Calibri" panose="020F0502020204030204" pitchFamily="34" charset="0"/>
                        </a:rPr>
                        <a:t>12.4%</a:t>
                      </a:r>
                    </a:p>
                  </a:txBody>
                  <a:tcPr marL="9525" marR="9525" marT="9525" marB="0" anchor="b">
                    <a:lnL>
                      <a:noFill/>
                    </a:lnL>
                    <a:lnR>
                      <a:noFill/>
                    </a:lnR>
                    <a:lnT>
                      <a:noFill/>
                    </a:lnT>
                    <a:lnB>
                      <a:noFill/>
                    </a:lnB>
                    <a:solidFill>
                      <a:srgbClr val="FCE4D6"/>
                    </a:solidFill>
                  </a:tcPr>
                </a:tc>
                <a:extLst>
                  <a:ext uri="{0D108BD9-81ED-4DB2-BD59-A6C34878D82A}">
                    <a16:rowId xmlns:a16="http://schemas.microsoft.com/office/drawing/2014/main" val="445954120"/>
                  </a:ext>
                </a:extLst>
              </a:tr>
              <a:tr h="190500">
                <a:tc>
                  <a:txBody>
                    <a:bodyPr/>
                    <a:lstStyle/>
                    <a:p>
                      <a:pPr algn="ctr" fontAlgn="b"/>
                      <a:r>
                        <a:rPr lang="fr-CH" sz="1100" b="0" i="0" u="none" strike="noStrike">
                          <a:solidFill>
                            <a:srgbClr val="C65911"/>
                          </a:solidFill>
                          <a:effectLst/>
                          <a:latin typeface="Calibri" panose="020F0502020204030204" pitchFamily="34" charset="0"/>
                        </a:rPr>
                        <a:t>7</a:t>
                      </a:r>
                    </a:p>
                  </a:txBody>
                  <a:tcPr marL="9525" marR="9525" marT="9525" marB="0" anchor="b">
                    <a:lnL>
                      <a:noFill/>
                    </a:lnL>
                    <a:lnR>
                      <a:noFill/>
                    </a:lnR>
                    <a:lnT>
                      <a:noFill/>
                    </a:lnT>
                    <a:lnB>
                      <a:noFill/>
                    </a:lnB>
                  </a:tcPr>
                </a:tc>
                <a:tc>
                  <a:txBody>
                    <a:bodyPr/>
                    <a:lstStyle/>
                    <a:p>
                      <a:pPr algn="ctr" fontAlgn="b"/>
                      <a:r>
                        <a:rPr lang="fr-CH" sz="1100" b="0" i="0" u="none" strike="noStrike">
                          <a:solidFill>
                            <a:srgbClr val="C65911"/>
                          </a:solidFill>
                          <a:effectLst/>
                          <a:latin typeface="Calibri" panose="020F0502020204030204" pitchFamily="34" charset="0"/>
                        </a:rPr>
                        <a:t>99</a:t>
                      </a:r>
                    </a:p>
                  </a:txBody>
                  <a:tcPr marL="9525" marR="9525" marT="9525" marB="0" anchor="b">
                    <a:lnL>
                      <a:noFill/>
                    </a:lnL>
                    <a:lnR>
                      <a:noFill/>
                    </a:lnR>
                    <a:lnT>
                      <a:noFill/>
                    </a:lnT>
                    <a:lnB>
                      <a:noFill/>
                    </a:lnB>
                  </a:tcPr>
                </a:tc>
                <a:tc>
                  <a:txBody>
                    <a:bodyPr/>
                    <a:lstStyle/>
                    <a:p>
                      <a:pPr algn="ctr" fontAlgn="b"/>
                      <a:r>
                        <a:rPr lang="fr-CH" sz="1100" b="0" i="0" u="none" strike="noStrike">
                          <a:solidFill>
                            <a:srgbClr val="C65911"/>
                          </a:solidFill>
                          <a:effectLst/>
                          <a:latin typeface="Calibri" panose="020F0502020204030204" pitchFamily="34" charset="0"/>
                        </a:rPr>
                        <a:t>13.3%</a:t>
                      </a:r>
                    </a:p>
                  </a:txBody>
                  <a:tcPr marL="9525" marR="9525" marT="9525" marB="0" anchor="b">
                    <a:lnL>
                      <a:noFill/>
                    </a:lnL>
                    <a:lnR>
                      <a:noFill/>
                    </a:lnR>
                    <a:lnT>
                      <a:noFill/>
                    </a:lnT>
                    <a:lnB>
                      <a:noFill/>
                    </a:lnB>
                  </a:tcPr>
                </a:tc>
                <a:extLst>
                  <a:ext uri="{0D108BD9-81ED-4DB2-BD59-A6C34878D82A}">
                    <a16:rowId xmlns:a16="http://schemas.microsoft.com/office/drawing/2014/main" val="682925122"/>
                  </a:ext>
                </a:extLst>
              </a:tr>
              <a:tr h="190500">
                <a:tc>
                  <a:txBody>
                    <a:bodyPr/>
                    <a:lstStyle/>
                    <a:p>
                      <a:pPr algn="ctr" fontAlgn="b"/>
                      <a:r>
                        <a:rPr lang="fr-CH" sz="1100" b="0" i="0" u="none" strike="noStrike">
                          <a:solidFill>
                            <a:srgbClr val="C65911"/>
                          </a:solidFill>
                          <a:effectLst/>
                          <a:latin typeface="Calibri" panose="020F0502020204030204" pitchFamily="34" charset="0"/>
                        </a:rPr>
                        <a:t>8</a:t>
                      </a:r>
                    </a:p>
                  </a:txBody>
                  <a:tcPr marL="9525" marR="9525" marT="9525" marB="0" anchor="b">
                    <a:lnL>
                      <a:noFill/>
                    </a:lnL>
                    <a:lnR>
                      <a:noFill/>
                    </a:lnR>
                    <a:lnT>
                      <a:noFill/>
                    </a:lnT>
                    <a:lnB>
                      <a:noFill/>
                    </a:lnB>
                    <a:solidFill>
                      <a:srgbClr val="FCE4D6"/>
                    </a:solidFill>
                  </a:tcPr>
                </a:tc>
                <a:tc>
                  <a:txBody>
                    <a:bodyPr/>
                    <a:lstStyle/>
                    <a:p>
                      <a:pPr algn="ctr" fontAlgn="b"/>
                      <a:r>
                        <a:rPr lang="fr-CH" sz="1100" b="0" i="0" u="none" strike="noStrike">
                          <a:solidFill>
                            <a:srgbClr val="C65911"/>
                          </a:solidFill>
                          <a:effectLst/>
                          <a:latin typeface="Calibri" panose="020F0502020204030204" pitchFamily="34" charset="0"/>
                        </a:rPr>
                        <a:t>127</a:t>
                      </a:r>
                    </a:p>
                  </a:txBody>
                  <a:tcPr marL="9525" marR="9525" marT="9525" marB="0" anchor="b">
                    <a:lnL>
                      <a:noFill/>
                    </a:lnL>
                    <a:lnR>
                      <a:noFill/>
                    </a:lnR>
                    <a:lnT>
                      <a:noFill/>
                    </a:lnT>
                    <a:lnB>
                      <a:noFill/>
                    </a:lnB>
                    <a:solidFill>
                      <a:srgbClr val="FCE4D6"/>
                    </a:solidFill>
                  </a:tcPr>
                </a:tc>
                <a:tc>
                  <a:txBody>
                    <a:bodyPr/>
                    <a:lstStyle/>
                    <a:p>
                      <a:pPr algn="ctr" fontAlgn="b"/>
                      <a:r>
                        <a:rPr lang="fr-CH" sz="1100" b="0" i="0" u="none" strike="noStrike">
                          <a:solidFill>
                            <a:srgbClr val="C65911"/>
                          </a:solidFill>
                          <a:effectLst/>
                          <a:latin typeface="Calibri" panose="020F0502020204030204" pitchFamily="34" charset="0"/>
                        </a:rPr>
                        <a:t>17.1%</a:t>
                      </a:r>
                    </a:p>
                  </a:txBody>
                  <a:tcPr marL="9525" marR="9525" marT="9525" marB="0" anchor="b">
                    <a:lnL>
                      <a:noFill/>
                    </a:lnL>
                    <a:lnR>
                      <a:noFill/>
                    </a:lnR>
                    <a:lnT>
                      <a:noFill/>
                    </a:lnT>
                    <a:lnB>
                      <a:noFill/>
                    </a:lnB>
                    <a:solidFill>
                      <a:srgbClr val="FCE4D6"/>
                    </a:solidFill>
                  </a:tcPr>
                </a:tc>
                <a:extLst>
                  <a:ext uri="{0D108BD9-81ED-4DB2-BD59-A6C34878D82A}">
                    <a16:rowId xmlns:a16="http://schemas.microsoft.com/office/drawing/2014/main" val="3314381846"/>
                  </a:ext>
                </a:extLst>
              </a:tr>
              <a:tr h="190500">
                <a:tc>
                  <a:txBody>
                    <a:bodyPr/>
                    <a:lstStyle/>
                    <a:p>
                      <a:pPr algn="ctr" fontAlgn="b"/>
                      <a:r>
                        <a:rPr lang="fr-CH" sz="1100" b="0" i="0" u="none" strike="noStrike">
                          <a:solidFill>
                            <a:srgbClr val="C65911"/>
                          </a:solidFill>
                          <a:effectLst/>
                          <a:latin typeface="Calibri" panose="020F0502020204030204" pitchFamily="34" charset="0"/>
                        </a:rPr>
                        <a:t>9</a:t>
                      </a:r>
                    </a:p>
                  </a:txBody>
                  <a:tcPr marL="9525" marR="9525" marT="9525" marB="0" anchor="b">
                    <a:lnL>
                      <a:noFill/>
                    </a:lnL>
                    <a:lnR>
                      <a:noFill/>
                    </a:lnR>
                    <a:lnT>
                      <a:noFill/>
                    </a:lnT>
                    <a:lnB>
                      <a:noFill/>
                    </a:lnB>
                  </a:tcPr>
                </a:tc>
                <a:tc>
                  <a:txBody>
                    <a:bodyPr/>
                    <a:lstStyle/>
                    <a:p>
                      <a:pPr algn="ctr" fontAlgn="b"/>
                      <a:r>
                        <a:rPr lang="fr-CH" sz="1100" b="0" i="0" u="none" strike="noStrike">
                          <a:solidFill>
                            <a:srgbClr val="C65911"/>
                          </a:solidFill>
                          <a:effectLst/>
                          <a:latin typeface="Calibri" panose="020F0502020204030204" pitchFamily="34" charset="0"/>
                        </a:rPr>
                        <a:t>72</a:t>
                      </a:r>
                    </a:p>
                  </a:txBody>
                  <a:tcPr marL="9525" marR="9525" marT="9525" marB="0" anchor="b">
                    <a:lnL>
                      <a:noFill/>
                    </a:lnL>
                    <a:lnR>
                      <a:noFill/>
                    </a:lnR>
                    <a:lnT>
                      <a:noFill/>
                    </a:lnT>
                    <a:lnB>
                      <a:noFill/>
                    </a:lnB>
                  </a:tcPr>
                </a:tc>
                <a:tc>
                  <a:txBody>
                    <a:bodyPr/>
                    <a:lstStyle/>
                    <a:p>
                      <a:pPr algn="ctr" fontAlgn="b"/>
                      <a:r>
                        <a:rPr lang="fr-CH" sz="1100" b="0" i="0" u="none" strike="noStrike">
                          <a:solidFill>
                            <a:srgbClr val="C65911"/>
                          </a:solidFill>
                          <a:effectLst/>
                          <a:latin typeface="Calibri" panose="020F0502020204030204" pitchFamily="34" charset="0"/>
                        </a:rPr>
                        <a:t>9.7%</a:t>
                      </a:r>
                    </a:p>
                  </a:txBody>
                  <a:tcPr marL="9525" marR="9525" marT="9525" marB="0" anchor="b">
                    <a:lnL>
                      <a:noFill/>
                    </a:lnL>
                    <a:lnR>
                      <a:noFill/>
                    </a:lnR>
                    <a:lnT>
                      <a:noFill/>
                    </a:lnT>
                    <a:lnB>
                      <a:noFill/>
                    </a:lnB>
                  </a:tcPr>
                </a:tc>
                <a:extLst>
                  <a:ext uri="{0D108BD9-81ED-4DB2-BD59-A6C34878D82A}">
                    <a16:rowId xmlns:a16="http://schemas.microsoft.com/office/drawing/2014/main" val="993143000"/>
                  </a:ext>
                </a:extLst>
              </a:tr>
              <a:tr h="190500">
                <a:tc>
                  <a:txBody>
                    <a:bodyPr/>
                    <a:lstStyle/>
                    <a:p>
                      <a:pPr algn="ctr" fontAlgn="b"/>
                      <a:r>
                        <a:rPr lang="fr-CH" sz="1100" b="0" i="0" u="none" strike="noStrike">
                          <a:solidFill>
                            <a:srgbClr val="C65911"/>
                          </a:solidFill>
                          <a:effectLst/>
                          <a:latin typeface="Calibri" panose="020F0502020204030204" pitchFamily="34" charset="0"/>
                        </a:rPr>
                        <a:t>10</a:t>
                      </a:r>
                    </a:p>
                  </a:txBody>
                  <a:tcPr marL="9525" marR="9525" marT="9525" marB="0" anchor="b">
                    <a:lnL>
                      <a:noFill/>
                    </a:lnL>
                    <a:lnR>
                      <a:noFill/>
                    </a:lnR>
                    <a:lnT>
                      <a:noFill/>
                    </a:lnT>
                    <a:lnB>
                      <a:noFill/>
                    </a:lnB>
                    <a:solidFill>
                      <a:srgbClr val="FCE4D6"/>
                    </a:solidFill>
                  </a:tcPr>
                </a:tc>
                <a:tc>
                  <a:txBody>
                    <a:bodyPr/>
                    <a:lstStyle/>
                    <a:p>
                      <a:pPr algn="ctr" fontAlgn="b"/>
                      <a:r>
                        <a:rPr lang="fr-CH" sz="1100" b="0" i="0" u="none" strike="noStrike">
                          <a:solidFill>
                            <a:srgbClr val="C65911"/>
                          </a:solidFill>
                          <a:effectLst/>
                          <a:latin typeface="Calibri" panose="020F0502020204030204" pitchFamily="34" charset="0"/>
                        </a:rPr>
                        <a:t>45</a:t>
                      </a:r>
                    </a:p>
                  </a:txBody>
                  <a:tcPr marL="9525" marR="9525" marT="9525" marB="0" anchor="b">
                    <a:lnL>
                      <a:noFill/>
                    </a:lnL>
                    <a:lnR>
                      <a:noFill/>
                    </a:lnR>
                    <a:lnT>
                      <a:noFill/>
                    </a:lnT>
                    <a:lnB>
                      <a:noFill/>
                    </a:lnB>
                    <a:solidFill>
                      <a:srgbClr val="FCE4D6"/>
                    </a:solidFill>
                  </a:tcPr>
                </a:tc>
                <a:tc>
                  <a:txBody>
                    <a:bodyPr/>
                    <a:lstStyle/>
                    <a:p>
                      <a:pPr algn="ctr" fontAlgn="b"/>
                      <a:r>
                        <a:rPr lang="fr-CH" sz="1100" b="0" i="0" u="none" strike="noStrike">
                          <a:solidFill>
                            <a:srgbClr val="C65911"/>
                          </a:solidFill>
                          <a:effectLst/>
                          <a:latin typeface="Calibri" panose="020F0502020204030204" pitchFamily="34" charset="0"/>
                        </a:rPr>
                        <a:t>6.1%</a:t>
                      </a:r>
                    </a:p>
                  </a:txBody>
                  <a:tcPr marL="9525" marR="9525" marT="9525" marB="0" anchor="b">
                    <a:lnL>
                      <a:noFill/>
                    </a:lnL>
                    <a:lnR>
                      <a:noFill/>
                    </a:lnR>
                    <a:lnT>
                      <a:noFill/>
                    </a:lnT>
                    <a:lnB>
                      <a:noFill/>
                    </a:lnB>
                    <a:solidFill>
                      <a:srgbClr val="FCE4D6"/>
                    </a:solidFill>
                  </a:tcPr>
                </a:tc>
                <a:extLst>
                  <a:ext uri="{0D108BD9-81ED-4DB2-BD59-A6C34878D82A}">
                    <a16:rowId xmlns:a16="http://schemas.microsoft.com/office/drawing/2014/main" val="2628048964"/>
                  </a:ext>
                </a:extLst>
              </a:tr>
              <a:tr h="190500">
                <a:tc>
                  <a:txBody>
                    <a:bodyPr/>
                    <a:lstStyle/>
                    <a:p>
                      <a:pPr algn="ctr" fontAlgn="b"/>
                      <a:r>
                        <a:rPr lang="fr-CH" sz="1100" b="0" i="0" u="none" strike="noStrike">
                          <a:solidFill>
                            <a:srgbClr val="C65911"/>
                          </a:solidFill>
                          <a:effectLst/>
                          <a:latin typeface="Calibri" panose="020F0502020204030204" pitchFamily="34" charset="0"/>
                        </a:rPr>
                        <a:t>&gt;10</a:t>
                      </a:r>
                    </a:p>
                  </a:txBody>
                  <a:tcPr marL="9525" marR="9525" marT="9525" marB="0" anchor="b">
                    <a:lnL>
                      <a:noFill/>
                    </a:lnL>
                    <a:lnR>
                      <a:noFill/>
                    </a:lnR>
                    <a:lnT>
                      <a:noFill/>
                    </a:lnT>
                    <a:lnB w="6350" cap="flat" cmpd="sng" algn="ctr">
                      <a:solidFill>
                        <a:srgbClr val="ED7D31"/>
                      </a:solidFill>
                      <a:prstDash val="solid"/>
                      <a:round/>
                      <a:headEnd type="none" w="med" len="med"/>
                      <a:tailEnd type="none" w="med" len="med"/>
                    </a:lnB>
                  </a:tcPr>
                </a:tc>
                <a:tc>
                  <a:txBody>
                    <a:bodyPr/>
                    <a:lstStyle/>
                    <a:p>
                      <a:pPr algn="ctr" fontAlgn="b"/>
                      <a:r>
                        <a:rPr lang="fr-CH" sz="1100" b="0" i="0" u="none" strike="noStrike">
                          <a:solidFill>
                            <a:srgbClr val="C65911"/>
                          </a:solidFill>
                          <a:effectLst/>
                          <a:latin typeface="Calibri" panose="020F0502020204030204" pitchFamily="34" charset="0"/>
                        </a:rPr>
                        <a:t>72</a:t>
                      </a:r>
                    </a:p>
                  </a:txBody>
                  <a:tcPr marL="9525" marR="9525" marT="9525" marB="0" anchor="b">
                    <a:lnL>
                      <a:noFill/>
                    </a:lnL>
                    <a:lnR>
                      <a:noFill/>
                    </a:lnR>
                    <a:lnT>
                      <a:noFill/>
                    </a:lnT>
                    <a:lnB w="6350" cap="flat" cmpd="sng" algn="ctr">
                      <a:solidFill>
                        <a:srgbClr val="ED7D31"/>
                      </a:solidFill>
                      <a:prstDash val="solid"/>
                      <a:round/>
                      <a:headEnd type="none" w="med" len="med"/>
                      <a:tailEnd type="none" w="med" len="med"/>
                    </a:lnB>
                  </a:tcPr>
                </a:tc>
                <a:tc>
                  <a:txBody>
                    <a:bodyPr/>
                    <a:lstStyle/>
                    <a:p>
                      <a:pPr algn="ctr" fontAlgn="b"/>
                      <a:r>
                        <a:rPr lang="fr-CH" sz="1100" b="0" i="0" u="none" strike="noStrike">
                          <a:solidFill>
                            <a:srgbClr val="C65911"/>
                          </a:solidFill>
                          <a:effectLst/>
                          <a:latin typeface="Calibri" panose="020F0502020204030204" pitchFamily="34" charset="0"/>
                        </a:rPr>
                        <a:t>9.7%</a:t>
                      </a:r>
                    </a:p>
                  </a:txBody>
                  <a:tcPr marL="9525" marR="9525" marT="9525" marB="0" anchor="b">
                    <a:lnL>
                      <a:noFill/>
                    </a:lnL>
                    <a:lnR>
                      <a:noFill/>
                    </a:lnR>
                    <a:lnT>
                      <a:noFill/>
                    </a:lnT>
                    <a:lnB w="6350" cap="flat" cmpd="sng" algn="ctr">
                      <a:solidFill>
                        <a:srgbClr val="ED7D31"/>
                      </a:solidFill>
                      <a:prstDash val="solid"/>
                      <a:round/>
                      <a:headEnd type="none" w="med" len="med"/>
                      <a:tailEnd type="none" w="med" len="med"/>
                    </a:lnB>
                  </a:tcPr>
                </a:tc>
                <a:extLst>
                  <a:ext uri="{0D108BD9-81ED-4DB2-BD59-A6C34878D82A}">
                    <a16:rowId xmlns:a16="http://schemas.microsoft.com/office/drawing/2014/main" val="3356586070"/>
                  </a:ext>
                </a:extLst>
              </a:tr>
              <a:tr h="190500">
                <a:tc>
                  <a:txBody>
                    <a:bodyPr/>
                    <a:lstStyle/>
                    <a:p>
                      <a:pPr algn="l" fontAlgn="b"/>
                      <a:r>
                        <a:rPr lang="fr-CH" sz="1100" b="1" i="0" u="none" strike="noStrike">
                          <a:solidFill>
                            <a:srgbClr val="C65911"/>
                          </a:solidFill>
                          <a:effectLst/>
                          <a:latin typeface="Calibri" panose="020F0502020204030204" pitchFamily="34" charset="0"/>
                        </a:rPr>
                        <a:t>TOTAL</a:t>
                      </a:r>
                    </a:p>
                  </a:txBody>
                  <a:tcPr marL="9525" marR="9525" marT="9525" marB="0" anchor="b">
                    <a:lnL>
                      <a:noFill/>
                    </a:lnL>
                    <a:lnR>
                      <a:noFill/>
                    </a:lnR>
                    <a:lnT w="6350" cap="flat" cmpd="sng" algn="ctr">
                      <a:solidFill>
                        <a:srgbClr val="ED7D31"/>
                      </a:solidFill>
                      <a:prstDash val="solid"/>
                      <a:round/>
                      <a:headEnd type="none" w="med" len="med"/>
                      <a:tailEnd type="none" w="med" len="med"/>
                    </a:lnT>
                    <a:lnB>
                      <a:noFill/>
                    </a:lnB>
                    <a:solidFill>
                      <a:srgbClr val="FCE4D6"/>
                    </a:solidFill>
                  </a:tcPr>
                </a:tc>
                <a:tc>
                  <a:txBody>
                    <a:bodyPr/>
                    <a:lstStyle/>
                    <a:p>
                      <a:pPr algn="ctr" fontAlgn="b"/>
                      <a:r>
                        <a:rPr lang="fr-CH" sz="1100" b="1" i="0" u="none" strike="noStrike">
                          <a:solidFill>
                            <a:srgbClr val="C65911"/>
                          </a:solidFill>
                          <a:effectLst/>
                          <a:latin typeface="Calibri" panose="020F0502020204030204" pitchFamily="34" charset="0"/>
                        </a:rPr>
                        <a:t>743</a:t>
                      </a:r>
                    </a:p>
                  </a:txBody>
                  <a:tcPr marL="9525" marR="9525" marT="9525" marB="0" anchor="b">
                    <a:lnL>
                      <a:noFill/>
                    </a:lnL>
                    <a:lnR>
                      <a:noFill/>
                    </a:lnR>
                    <a:lnT w="6350" cap="flat" cmpd="sng" algn="ctr">
                      <a:solidFill>
                        <a:srgbClr val="ED7D31"/>
                      </a:solidFill>
                      <a:prstDash val="solid"/>
                      <a:round/>
                      <a:headEnd type="none" w="med" len="med"/>
                      <a:tailEnd type="none" w="med" len="med"/>
                    </a:lnT>
                    <a:lnB>
                      <a:noFill/>
                    </a:lnB>
                    <a:solidFill>
                      <a:srgbClr val="FCE4D6"/>
                    </a:solidFill>
                  </a:tcPr>
                </a:tc>
                <a:tc>
                  <a:txBody>
                    <a:bodyPr/>
                    <a:lstStyle/>
                    <a:p>
                      <a:pPr algn="l" fontAlgn="b"/>
                      <a:r>
                        <a:rPr lang="fr-CH" sz="1100" b="1" i="0" u="none" strike="noStrike">
                          <a:solidFill>
                            <a:srgbClr val="C65911"/>
                          </a:solidFill>
                          <a:effectLst/>
                          <a:latin typeface="Calibri" panose="020F0502020204030204" pitchFamily="34" charset="0"/>
                        </a:rPr>
                        <a:t> </a:t>
                      </a:r>
                    </a:p>
                  </a:txBody>
                  <a:tcPr marL="9525" marR="9525" marT="9525" marB="0" anchor="b">
                    <a:lnL>
                      <a:noFill/>
                    </a:lnL>
                    <a:lnR>
                      <a:noFill/>
                    </a:lnR>
                    <a:lnT w="6350" cap="flat" cmpd="sng" algn="ctr">
                      <a:solidFill>
                        <a:srgbClr val="ED7D31"/>
                      </a:solidFill>
                      <a:prstDash val="solid"/>
                      <a:round/>
                      <a:headEnd type="none" w="med" len="med"/>
                      <a:tailEnd type="none" w="med" len="med"/>
                    </a:lnT>
                    <a:lnB>
                      <a:noFill/>
                    </a:lnB>
                    <a:solidFill>
                      <a:srgbClr val="FCE4D6"/>
                    </a:solidFill>
                  </a:tcPr>
                </a:tc>
                <a:extLst>
                  <a:ext uri="{0D108BD9-81ED-4DB2-BD59-A6C34878D82A}">
                    <a16:rowId xmlns:a16="http://schemas.microsoft.com/office/drawing/2014/main" val="3392257909"/>
                  </a:ext>
                </a:extLst>
              </a:tr>
            </a:tbl>
          </a:graphicData>
        </a:graphic>
      </p:graphicFrame>
      <p:sp>
        <p:nvSpPr>
          <p:cNvPr id="16" name="Oval 15">
            <a:extLst>
              <a:ext uri="{FF2B5EF4-FFF2-40B4-BE49-F238E27FC236}">
                <a16:creationId xmlns:a16="http://schemas.microsoft.com/office/drawing/2014/main" id="{BC982E9A-90CD-93CD-54D8-9F54E5F8DE0B}"/>
              </a:ext>
            </a:extLst>
          </p:cNvPr>
          <p:cNvSpPr/>
          <p:nvPr/>
        </p:nvSpPr>
        <p:spPr>
          <a:xfrm>
            <a:off x="2307496" y="2899063"/>
            <a:ext cx="762000" cy="228600"/>
          </a:xfrm>
          <a:prstGeom prst="ellipse">
            <a:avLst/>
          </a:prstGeom>
          <a:noFill/>
          <a:ln w="19050">
            <a:solidFill>
              <a:srgbClr val="44B4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CBCB8"/>
              </a:solidFill>
              <a:effectLst/>
              <a:uLnTx/>
              <a:uFillTx/>
              <a:latin typeface="DM Sans"/>
              <a:ea typeface="+mn-ea"/>
              <a:cs typeface="+mn-cs"/>
            </a:endParaRPr>
          </a:p>
        </p:txBody>
      </p:sp>
      <p:sp>
        <p:nvSpPr>
          <p:cNvPr id="17" name="Título 2">
            <a:extLst>
              <a:ext uri="{FF2B5EF4-FFF2-40B4-BE49-F238E27FC236}">
                <a16:creationId xmlns:a16="http://schemas.microsoft.com/office/drawing/2014/main" id="{B38F40C9-394E-03BC-1450-C4FDF9C9B74E}"/>
              </a:ext>
            </a:extLst>
          </p:cNvPr>
          <p:cNvSpPr txBox="1">
            <a:spLocks/>
          </p:cNvSpPr>
          <p:nvPr/>
        </p:nvSpPr>
        <p:spPr>
          <a:xfrm>
            <a:off x="5950424" y="601829"/>
            <a:ext cx="6059606" cy="1686299"/>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a:ln>
                  <a:noFill/>
                </a:ln>
                <a:solidFill>
                  <a:srgbClr val="4D3C35"/>
                </a:solidFill>
                <a:effectLst/>
                <a:uLnTx/>
                <a:uFillTx/>
                <a:latin typeface="DM Sans"/>
                <a:ea typeface="+mj-ea"/>
                <a:cs typeface="+mj-cs"/>
              </a:rPr>
              <a:t>743</a:t>
            </a:r>
            <a:r>
              <a:rPr kumimoji="0" lang="en-US" sz="2800" b="1" i="0" u="none" strike="noStrike" kern="1200" cap="none" spc="0" normalizeH="0" baseline="0" noProof="0">
                <a:ln>
                  <a:noFill/>
                </a:ln>
                <a:solidFill>
                  <a:srgbClr val="44B4A1"/>
                </a:solidFill>
                <a:effectLst/>
                <a:uLnTx/>
                <a:uFillTx/>
                <a:latin typeface="DM Sans"/>
                <a:ea typeface="+mj-ea"/>
                <a:cs typeface="+mj-cs"/>
              </a:rPr>
              <a:t> </a:t>
            </a:r>
            <a:r>
              <a:rPr kumimoji="0" lang="en-US" sz="2000" b="1" i="0" u="none" strike="noStrike" kern="1200" cap="none" spc="0" normalizeH="0" baseline="0" noProof="0">
                <a:ln>
                  <a:noFill/>
                </a:ln>
                <a:solidFill>
                  <a:prstClr val="white"/>
                </a:solidFill>
                <a:effectLst/>
                <a:uLnTx/>
                <a:uFillTx/>
                <a:latin typeface="DM Sans"/>
                <a:ea typeface="+mj-ea"/>
                <a:cs typeface="+mj-cs"/>
              </a:rPr>
              <a:t>evenly distributed peptides  will reenforce the </a:t>
            </a:r>
            <a:r>
              <a:rPr kumimoji="0" lang="en-US" sz="2000" b="1" i="0" u="none" strike="noStrike" kern="1200" cap="none" spc="0" normalizeH="0" baseline="0" noProof="0">
                <a:ln>
                  <a:noFill/>
                </a:ln>
                <a:solidFill>
                  <a:srgbClr val="4D3C35"/>
                </a:solidFill>
                <a:effectLst/>
                <a:uLnTx/>
                <a:uFillTx/>
                <a:latin typeface="DM Sans"/>
                <a:ea typeface="+mj-ea"/>
                <a:cs typeface="+mj-cs"/>
              </a:rPr>
              <a:t>hair filler </a:t>
            </a:r>
            <a:r>
              <a:rPr kumimoji="0" lang="en-US" sz="2000" b="1" i="0" u="none" strike="noStrike" kern="1200" cap="none" spc="0" normalizeH="0" baseline="0" noProof="0">
                <a:ln>
                  <a:noFill/>
                </a:ln>
                <a:solidFill>
                  <a:prstClr val="white"/>
                </a:solidFill>
                <a:effectLst/>
                <a:uLnTx/>
                <a:uFillTx/>
                <a:latin typeface="DM Sans"/>
                <a:ea typeface="+mj-ea"/>
                <a:cs typeface="+mj-cs"/>
              </a:rPr>
              <a:t>action of amino acids in OXY 229 CB helping to</a:t>
            </a:r>
            <a:r>
              <a:rPr kumimoji="0" lang="en-US" sz="2000" b="1" i="0" u="none" strike="noStrike" kern="1200" cap="none" spc="0" normalizeH="0" baseline="0" noProof="0">
                <a:ln>
                  <a:noFill/>
                </a:ln>
                <a:solidFill>
                  <a:srgbClr val="4D3C35"/>
                </a:solidFill>
                <a:effectLst/>
                <a:uLnTx/>
                <a:uFillTx/>
                <a:latin typeface="DM Sans"/>
                <a:ea typeface="+mj-ea"/>
                <a:cs typeface="+mj-cs"/>
              </a:rPr>
              <a:t> heal </a:t>
            </a:r>
            <a:r>
              <a:rPr kumimoji="0" lang="en-US" sz="2000" b="1" i="0" u="none" strike="noStrike" kern="1200" cap="none" spc="0" normalizeH="0" baseline="0" noProof="0">
                <a:ln>
                  <a:noFill/>
                </a:ln>
                <a:solidFill>
                  <a:prstClr val="white"/>
                </a:solidFill>
                <a:effectLst/>
                <a:uLnTx/>
                <a:uFillTx/>
                <a:latin typeface="DM Sans"/>
                <a:ea typeface="+mj-ea"/>
                <a:cs typeface="+mj-cs"/>
              </a:rPr>
              <a:t>the internal hair structure and promote</a:t>
            </a:r>
            <a:r>
              <a:rPr kumimoji="0" lang="en-US" sz="2000" b="1" i="0" u="none" strike="noStrike" kern="1200" cap="none" spc="0" normalizeH="0" baseline="0" noProof="0">
                <a:ln>
                  <a:noFill/>
                </a:ln>
                <a:solidFill>
                  <a:srgbClr val="4D3C35"/>
                </a:solidFill>
                <a:effectLst/>
                <a:uLnTx/>
                <a:uFillTx/>
                <a:latin typeface="DM Sans"/>
                <a:ea typeface="+mj-ea"/>
                <a:cs typeface="+mj-cs"/>
              </a:rPr>
              <a:t> repair </a:t>
            </a:r>
            <a:r>
              <a:rPr kumimoji="0" lang="en-US" sz="2000" b="1" i="0" u="none" strike="noStrike" kern="1200" cap="none" spc="0" normalizeH="0" baseline="0" noProof="0">
                <a:ln>
                  <a:noFill/>
                </a:ln>
                <a:solidFill>
                  <a:prstClr val="white"/>
                </a:solidFill>
                <a:effectLst/>
                <a:uLnTx/>
                <a:uFillTx/>
                <a:latin typeface="DM Sans"/>
                <a:ea typeface="+mj-ea"/>
                <a:cs typeface="+mj-cs"/>
              </a:rPr>
              <a:t>and </a:t>
            </a:r>
            <a:r>
              <a:rPr kumimoji="0" lang="en-US" sz="2000" b="1" i="0" u="none" strike="noStrike" kern="1200" cap="none" spc="0" normalizeH="0" baseline="0" noProof="0">
                <a:ln>
                  <a:noFill/>
                </a:ln>
                <a:solidFill>
                  <a:srgbClr val="4D3C35"/>
                </a:solidFill>
                <a:effectLst/>
                <a:uLnTx/>
                <a:uFillTx/>
                <a:latin typeface="DM Sans"/>
                <a:ea typeface="+mj-ea"/>
                <a:cs typeface="+mj-cs"/>
              </a:rPr>
              <a:t>strand </a:t>
            </a:r>
            <a:r>
              <a:rPr kumimoji="0" lang="en-US" sz="2000" b="1" i="0" u="none" strike="noStrike" kern="1200" cap="none" spc="0" normalizeH="0" baseline="0" noProof="0">
                <a:ln>
                  <a:noFill/>
                </a:ln>
                <a:solidFill>
                  <a:prstClr val="white"/>
                </a:solidFill>
                <a:effectLst/>
                <a:uLnTx/>
                <a:uFillTx/>
                <a:latin typeface="DM Sans"/>
                <a:ea typeface="+mj-ea"/>
                <a:cs typeface="+mj-cs"/>
              </a:rPr>
              <a:t>strength!</a:t>
            </a:r>
          </a:p>
        </p:txBody>
      </p:sp>
    </p:spTree>
    <p:extLst>
      <p:ext uri="{BB962C8B-B14F-4D97-AF65-F5344CB8AC3E}">
        <p14:creationId xmlns:p14="http://schemas.microsoft.com/office/powerpoint/2010/main" val="1290852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A9128EB0-6A90-E430-E7E9-CE06C369CB03}"/>
            </a:ext>
          </a:extLst>
        </p:cNvPr>
        <p:cNvGrpSpPr/>
        <p:nvPr/>
      </p:nvGrpSpPr>
      <p:grpSpPr>
        <a:xfrm>
          <a:off x="0" y="0"/>
          <a:ext cx="0" cy="0"/>
          <a:chOff x="0" y="0"/>
          <a:chExt cx="0" cy="0"/>
        </a:xfrm>
      </p:grpSpPr>
      <p:sp>
        <p:nvSpPr>
          <p:cNvPr id="12" name="Título 2">
            <a:extLst>
              <a:ext uri="{FF2B5EF4-FFF2-40B4-BE49-F238E27FC236}">
                <a16:creationId xmlns:a16="http://schemas.microsoft.com/office/drawing/2014/main" id="{1A1BA20D-3459-E5CF-0C2B-67017F21D614}"/>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Aptos Display" panose="02110004020202020204"/>
                <a:ea typeface="+mj-ea"/>
                <a:cs typeface="+mj-cs"/>
              </a:rPr>
              <a:t>HEALING THE HAIR</a:t>
            </a:r>
          </a:p>
        </p:txBody>
      </p:sp>
      <p:sp>
        <p:nvSpPr>
          <p:cNvPr id="13" name="Título 2">
            <a:extLst>
              <a:ext uri="{FF2B5EF4-FFF2-40B4-BE49-F238E27FC236}">
                <a16:creationId xmlns:a16="http://schemas.microsoft.com/office/drawing/2014/main" id="{1D3543DA-C0EE-62EF-D0C7-90B102AA9138}"/>
              </a:ext>
            </a:extLst>
          </p:cNvPr>
          <p:cNvSpPr txBox="1">
            <a:spLocks/>
          </p:cNvSpPr>
          <p:nvPr/>
        </p:nvSpPr>
        <p:spPr>
          <a:xfrm>
            <a:off x="302398" y="754631"/>
            <a:ext cx="11559402"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DM Sans" pitchFamily="2" charset="0"/>
                <a:ea typeface="+mj-ea"/>
                <a:cs typeface="+mj-cs"/>
              </a:rPr>
              <a:t>Using computer molecular modeling, we can visualize how the peptides* in OXY 229 CB interact with keratin dimers through </a:t>
            </a:r>
            <a:r>
              <a:rPr kumimoji="0" lang="en-US" sz="2000" b="1" i="0" u="none" strike="noStrike" kern="1200" cap="none" spc="0" normalizeH="0" baseline="0" noProof="0">
                <a:ln>
                  <a:noFill/>
                </a:ln>
                <a:solidFill>
                  <a:srgbClr val="4D3C35"/>
                </a:solidFill>
                <a:effectLst/>
                <a:uLnTx/>
                <a:uFillTx/>
                <a:latin typeface="DM Sans" pitchFamily="2" charset="0"/>
                <a:ea typeface="+mj-ea"/>
                <a:cs typeface="+mj-cs"/>
              </a:rPr>
              <a:t>Van der Waals forces, hydrogen bonding, and hydrophobic interactions</a:t>
            </a:r>
            <a:r>
              <a:rPr kumimoji="0" lang="en-US" sz="2000" b="1" i="0" u="none" strike="noStrike" kern="1200" cap="none" spc="0" normalizeH="0" baseline="0" noProof="0">
                <a:ln>
                  <a:noFill/>
                </a:ln>
                <a:solidFill>
                  <a:prstClr val="white"/>
                </a:solidFill>
                <a:effectLst/>
                <a:uLnTx/>
                <a:uFillTx/>
                <a:latin typeface="DM Sans" pitchFamily="2" charset="0"/>
                <a:ea typeface="+mj-ea"/>
                <a:cs typeface="+mj-cs"/>
              </a:rPr>
              <a:t>. This advanced methodology reveals the peptides' ability to self-organize on the keratin protein. With this behavior the peptides can accumulate in damaged areas, effectively filling structural gaps and contributing  to hair healing.**</a:t>
            </a:r>
          </a:p>
        </p:txBody>
      </p:sp>
      <p:pic>
        <p:nvPicPr>
          <p:cNvPr id="4" name="Picture 3" descr="A colorful strands of wires&#10;&#10;AI-generated content may be incorrect.">
            <a:extLst>
              <a:ext uri="{FF2B5EF4-FFF2-40B4-BE49-F238E27FC236}">
                <a16:creationId xmlns:a16="http://schemas.microsoft.com/office/drawing/2014/main" id="{44FA2BEE-BC95-D0CB-F923-BCBD7612960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2712" y="2567849"/>
            <a:ext cx="4901194" cy="3189738"/>
          </a:xfrm>
          <a:prstGeom prst="rect">
            <a:avLst/>
          </a:prstGeom>
        </p:spPr>
      </p:pic>
      <p:pic>
        <p:nvPicPr>
          <p:cNvPr id="6" name="Picture 5" descr="A close-up of a dna molecule&#10;&#10;AI-generated content may be incorrect.">
            <a:extLst>
              <a:ext uri="{FF2B5EF4-FFF2-40B4-BE49-F238E27FC236}">
                <a16:creationId xmlns:a16="http://schemas.microsoft.com/office/drawing/2014/main" id="{DEB6C088-60D7-A90F-3850-83CAE189FD4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68096" y="2567849"/>
            <a:ext cx="4901194" cy="3189738"/>
          </a:xfrm>
          <a:prstGeom prst="rect">
            <a:avLst/>
          </a:prstGeom>
        </p:spPr>
      </p:pic>
      <p:sp>
        <p:nvSpPr>
          <p:cNvPr id="8" name="TextBox 7">
            <a:extLst>
              <a:ext uri="{FF2B5EF4-FFF2-40B4-BE49-F238E27FC236}">
                <a16:creationId xmlns:a16="http://schemas.microsoft.com/office/drawing/2014/main" id="{944EDBF2-6EA2-B71A-6A23-39F7869B728C}"/>
              </a:ext>
            </a:extLst>
          </p:cNvPr>
          <p:cNvSpPr txBox="1"/>
          <p:nvPr/>
        </p:nvSpPr>
        <p:spPr>
          <a:xfrm>
            <a:off x="206258" y="5898997"/>
            <a:ext cx="9153642"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DM Sans" pitchFamily="2" charset="0"/>
                <a:ea typeface="+mn-ea"/>
                <a:cs typeface="+mn-cs"/>
              </a:rPr>
              <a:t>* Modeling conduced on 19 of the peptides composing OXY 229 CB</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DM Sans" pitchFamily="2" charset="0"/>
                <a:ea typeface="+mn-ea"/>
                <a:cs typeface="+mn-cs"/>
              </a:rPr>
              <a:t>** In the amorphous keratin structure of the hair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DM Sans" pitchFamily="2" charset="0"/>
                <a:ea typeface="+mn-ea"/>
                <a:cs typeface="+mn-cs"/>
              </a:rPr>
              <a:t>Keratin model adapted from René </a:t>
            </a:r>
            <a:r>
              <a:rPr kumimoji="0" lang="en-US" sz="1200" b="0" i="0" u="none" strike="noStrike" kern="1200" cap="none" spc="0" normalizeH="0" baseline="0" noProof="0" err="1">
                <a:ln>
                  <a:noFill/>
                </a:ln>
                <a:solidFill>
                  <a:prstClr val="white"/>
                </a:solidFill>
                <a:effectLst/>
                <a:uLnTx/>
                <a:uFillTx/>
                <a:latin typeface="DM Sans" pitchFamily="2" charset="0"/>
                <a:ea typeface="+mn-ea"/>
                <a:cs typeface="+mn-cs"/>
              </a:rPr>
              <a:t>HafnerNils</a:t>
            </a:r>
            <a:r>
              <a:rPr kumimoji="0" lang="en-US" sz="1200" b="0" i="0" u="none" strike="noStrike" kern="1200" cap="none" spc="0" normalizeH="0" baseline="0" noProof="0">
                <a:ln>
                  <a:noFill/>
                </a:ln>
                <a:solidFill>
                  <a:prstClr val="white"/>
                </a:solidFill>
                <a:effectLst/>
                <a:uLnTx/>
                <a:uFillTx/>
                <a:latin typeface="DM Sans" pitchFamily="2" charset="0"/>
                <a:ea typeface="+mn-ea"/>
                <a:cs typeface="+mn-cs"/>
              </a:rPr>
              <a:t> </a:t>
            </a:r>
            <a:r>
              <a:rPr kumimoji="0" lang="en-US" sz="1200" b="0" i="0" u="none" strike="noStrike" kern="1200" cap="none" spc="0" normalizeH="0" baseline="0" noProof="0" err="1">
                <a:ln>
                  <a:noFill/>
                </a:ln>
                <a:solidFill>
                  <a:prstClr val="white"/>
                </a:solidFill>
                <a:effectLst/>
                <a:uLnTx/>
                <a:uFillTx/>
                <a:latin typeface="DM Sans" pitchFamily="2" charset="0"/>
                <a:ea typeface="+mn-ea"/>
                <a:cs typeface="+mn-cs"/>
              </a:rPr>
              <a:t>WolfgrammPeter</a:t>
            </a:r>
            <a:r>
              <a:rPr kumimoji="0" lang="en-US" sz="1200" b="0" i="0" u="none" strike="noStrike" kern="1200" cap="none" spc="0" normalizeH="0" baseline="0" noProof="0">
                <a:ln>
                  <a:noFill/>
                </a:ln>
                <a:solidFill>
                  <a:prstClr val="white"/>
                </a:solidFill>
                <a:effectLst/>
                <a:uLnTx/>
                <a:uFillTx/>
                <a:latin typeface="DM Sans" pitchFamily="2" charset="0"/>
                <a:ea typeface="+mn-ea"/>
                <a:cs typeface="+mn-cs"/>
              </a:rPr>
              <a:t> Klein*Herbert M. </a:t>
            </a:r>
            <a:r>
              <a:rPr kumimoji="0" lang="en-US" sz="1200" b="0" i="0" u="none" strike="noStrike" kern="1200" cap="none" spc="0" normalizeH="0" baseline="0" noProof="0" err="1">
                <a:ln>
                  <a:noFill/>
                </a:ln>
                <a:solidFill>
                  <a:prstClr val="white"/>
                </a:solidFill>
                <a:effectLst/>
                <a:uLnTx/>
                <a:uFillTx/>
                <a:latin typeface="DM Sans" pitchFamily="2" charset="0"/>
                <a:ea typeface="+mn-ea"/>
                <a:cs typeface="+mn-cs"/>
              </a:rPr>
              <a:t>Urbassek</a:t>
            </a:r>
            <a:r>
              <a:rPr kumimoji="0" lang="en-US" sz="1200" b="0" i="0" u="none" strike="noStrike" kern="1200" cap="none" spc="0" normalizeH="0" baseline="0" noProof="0">
                <a:ln>
                  <a:noFill/>
                </a:ln>
                <a:solidFill>
                  <a:prstClr val="white"/>
                </a:solidFill>
                <a:effectLst/>
                <a:uLnTx/>
                <a:uFillTx/>
                <a:latin typeface="DM Sans" pitchFamily="2" charset="0"/>
                <a:ea typeface="+mn-ea"/>
                <a:cs typeface="+mn-cs"/>
              </a:rPr>
              <a:t>* in “Adsorption of Diclofenac and PFBS on a Hair Keratin Dimer”,  The journal of Physical Chemistry, Dec. 2023</a:t>
            </a:r>
          </a:p>
        </p:txBody>
      </p:sp>
    </p:spTree>
    <p:extLst>
      <p:ext uri="{BB962C8B-B14F-4D97-AF65-F5344CB8AC3E}">
        <p14:creationId xmlns:p14="http://schemas.microsoft.com/office/powerpoint/2010/main" val="3905493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1BAF165-908A-7CF5-4569-F34CEEE9DC6B}"/>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8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40</a:t>
            </a:fld>
            <a:endParaRPr kumimoji="0" lang="en-GB" sz="800" b="0" i="0" u="none" strike="noStrike" kern="1200" cap="none" spc="0" normalizeH="0" baseline="0" noProof="0">
              <a:ln>
                <a:noFill/>
              </a:ln>
              <a:solidFill>
                <a:prstClr val="black"/>
              </a:solidFill>
              <a:effectLst/>
              <a:uLnTx/>
              <a:uFillTx/>
              <a:latin typeface="DM Sans"/>
              <a:ea typeface="+mn-ea"/>
              <a:cs typeface="+mn-cs"/>
            </a:endParaRPr>
          </a:p>
        </p:txBody>
      </p:sp>
      <p:sp>
        <p:nvSpPr>
          <p:cNvPr id="5" name="Título 2">
            <a:extLst>
              <a:ext uri="{FF2B5EF4-FFF2-40B4-BE49-F238E27FC236}">
                <a16:creationId xmlns:a16="http://schemas.microsoft.com/office/drawing/2014/main" id="{8741B0E4-2C78-1605-4B11-8CDE8F58E42D}"/>
              </a:ext>
            </a:extLst>
          </p:cNvPr>
          <p:cNvSpPr txBox="1">
            <a:spLocks/>
          </p:cNvSpPr>
          <p:nvPr/>
        </p:nvSpPr>
        <p:spPr>
          <a:xfrm>
            <a:off x="304487" y="204431"/>
            <a:ext cx="6917108" cy="320899"/>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PUSHING THE “BONDARIES”</a:t>
            </a:r>
          </a:p>
        </p:txBody>
      </p:sp>
      <p:pic>
        <p:nvPicPr>
          <p:cNvPr id="6" name="Picture 5">
            <a:extLst>
              <a:ext uri="{FF2B5EF4-FFF2-40B4-BE49-F238E27FC236}">
                <a16:creationId xmlns:a16="http://schemas.microsoft.com/office/drawing/2014/main" id="{1FC3BFCD-472E-CE05-A3B5-5EBA42907C0B}"/>
              </a:ext>
            </a:extLst>
          </p:cNvPr>
          <p:cNvPicPr>
            <a:picLocks noChangeAspect="1"/>
          </p:cNvPicPr>
          <p:nvPr/>
        </p:nvPicPr>
        <p:blipFill>
          <a:blip r:embed="rId4"/>
          <a:stretch>
            <a:fillRect/>
          </a:stretch>
        </p:blipFill>
        <p:spPr>
          <a:xfrm>
            <a:off x="9553628" y="6286803"/>
            <a:ext cx="2335972" cy="489984"/>
          </a:xfrm>
          <a:prstGeom prst="rect">
            <a:avLst/>
          </a:prstGeom>
        </p:spPr>
      </p:pic>
      <p:sp>
        <p:nvSpPr>
          <p:cNvPr id="8" name="Rectangle 7">
            <a:extLst>
              <a:ext uri="{FF2B5EF4-FFF2-40B4-BE49-F238E27FC236}">
                <a16:creationId xmlns:a16="http://schemas.microsoft.com/office/drawing/2014/main" id="{73F78552-03BA-EFDD-218B-2570F1359E76}"/>
              </a:ext>
            </a:extLst>
          </p:cNvPr>
          <p:cNvSpPr/>
          <p:nvPr/>
        </p:nvSpPr>
        <p:spPr>
          <a:xfrm>
            <a:off x="-1" y="1530556"/>
            <a:ext cx="12192001" cy="5327444"/>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pic>
        <p:nvPicPr>
          <p:cNvPr id="10" name="Video 2">
            <a:hlinkClick r:id="" action="ppaction://media"/>
            <a:extLst>
              <a:ext uri="{FF2B5EF4-FFF2-40B4-BE49-F238E27FC236}">
                <a16:creationId xmlns:a16="http://schemas.microsoft.com/office/drawing/2014/main" id="{50DC8B7F-3687-C3C4-4F7A-2BE286734C4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525368" y="1623298"/>
            <a:ext cx="9141261" cy="5141960"/>
          </a:xfrm>
          <a:prstGeom prst="rect">
            <a:avLst/>
          </a:prstGeom>
        </p:spPr>
      </p:pic>
      <p:sp>
        <p:nvSpPr>
          <p:cNvPr id="11" name="TextBox 10">
            <a:extLst>
              <a:ext uri="{FF2B5EF4-FFF2-40B4-BE49-F238E27FC236}">
                <a16:creationId xmlns:a16="http://schemas.microsoft.com/office/drawing/2014/main" id="{E1599EE4-2E19-F505-B5DB-BDF166DFC7ED}"/>
              </a:ext>
            </a:extLst>
          </p:cNvPr>
          <p:cNvSpPr txBox="1"/>
          <p:nvPr/>
        </p:nvSpPr>
        <p:spPr>
          <a:xfrm>
            <a:off x="226199" y="556707"/>
            <a:ext cx="10860901"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DM Sans"/>
                <a:ea typeface="+mn-ea"/>
                <a:cs typeface="+mn-cs"/>
              </a:rPr>
              <a:t>Assuming access to the crystalline keratin structure were possible, the interactions previously modeled with keratins in the surrounding matrix would remain the same.</a:t>
            </a:r>
          </a:p>
        </p:txBody>
      </p:sp>
      <p:sp>
        <p:nvSpPr>
          <p:cNvPr id="12" name="TextBox 11">
            <a:extLst>
              <a:ext uri="{FF2B5EF4-FFF2-40B4-BE49-F238E27FC236}">
                <a16:creationId xmlns:a16="http://schemas.microsoft.com/office/drawing/2014/main" id="{852C6ACB-5F53-2864-3117-FF16C5639C97}"/>
              </a:ext>
            </a:extLst>
          </p:cNvPr>
          <p:cNvSpPr txBox="1"/>
          <p:nvPr/>
        </p:nvSpPr>
        <p:spPr>
          <a:xfrm rot="16200000">
            <a:off x="9569656" y="3959904"/>
            <a:ext cx="4866783"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DM Sans"/>
                <a:ea typeface="+mn-ea"/>
                <a:cs typeface="+mn-cs"/>
              </a:rPr>
              <a:t>Modeling conduced on 19 of the peptides composing OXY 229 CB</a:t>
            </a:r>
          </a:p>
        </p:txBody>
      </p:sp>
    </p:spTree>
    <p:extLst>
      <p:ext uri="{BB962C8B-B14F-4D97-AF65-F5344CB8AC3E}">
        <p14:creationId xmlns:p14="http://schemas.microsoft.com/office/powerpoint/2010/main" val="3851082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7874"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0"/>
                                        </p:tgtEl>
                                      </p:cBhvr>
                                    </p:cmd>
                                  </p:childTnLst>
                                </p:cTn>
                              </p:par>
                            </p:childTnLst>
                          </p:cTn>
                        </p:par>
                      </p:childTnLst>
                    </p:cTn>
                  </p:par>
                </p:childTnLst>
              </p:cTn>
              <p:nextCondLst>
                <p:cond evt="onClick" delay="0">
                  <p:tgtEl>
                    <p:spTgt spid="10"/>
                  </p:tgtEl>
                </p:cond>
              </p:nextCondLst>
            </p:seq>
            <p:video>
              <p:cMediaNode vol="80000">
                <p:cTn id="12" repeatCount="indefinite" fill="hold" display="0">
                  <p:stCondLst>
                    <p:cond delay="indefinite"/>
                  </p:stCondLst>
                </p:cTn>
                <p:tgtEl>
                  <p:spTgt spid="10"/>
                </p:tgtEl>
              </p:cMediaNode>
            </p:vide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7AC59CE7-BFA3-E2DF-E1D2-63FB17A922C8}"/>
            </a:ext>
          </a:extLst>
        </p:cNvPr>
        <p:cNvGrpSpPr/>
        <p:nvPr/>
      </p:nvGrpSpPr>
      <p:grpSpPr>
        <a:xfrm>
          <a:off x="0" y="0"/>
          <a:ext cx="0" cy="0"/>
          <a:chOff x="0" y="0"/>
          <a:chExt cx="0" cy="0"/>
        </a:xfrm>
      </p:grpSpPr>
      <p:sp>
        <p:nvSpPr>
          <p:cNvPr id="10" name="Título 2">
            <a:extLst>
              <a:ext uri="{FF2B5EF4-FFF2-40B4-BE49-F238E27FC236}">
                <a16:creationId xmlns:a16="http://schemas.microsoft.com/office/drawing/2014/main" id="{3FE3C5F3-82F7-A9DD-4295-2986D0D81C4A}"/>
              </a:ext>
            </a:extLst>
          </p:cNvPr>
          <p:cNvSpPr txBox="1">
            <a:spLocks/>
          </p:cNvSpPr>
          <p:nvPr/>
        </p:nvSpPr>
        <p:spPr>
          <a:xfrm>
            <a:off x="302398" y="288353"/>
            <a:ext cx="6068905" cy="872113"/>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dirty="0">
                <a:ln>
                  <a:noFill/>
                </a:ln>
                <a:solidFill>
                  <a:sysClr val="window" lastClr="FFFFFF"/>
                </a:solidFill>
                <a:effectLst/>
                <a:uLnTx/>
                <a:uFillTx/>
                <a:latin typeface="DM Sans"/>
                <a:ea typeface="+mj-ea"/>
                <a:cs typeface="+mj-cs"/>
              </a:rPr>
              <a:t>OXY 229 CB, Hair healing Biotechnology</a:t>
            </a:r>
          </a:p>
        </p:txBody>
      </p:sp>
      <p:sp>
        <p:nvSpPr>
          <p:cNvPr id="11" name="Título 2">
            <a:extLst>
              <a:ext uri="{FF2B5EF4-FFF2-40B4-BE49-F238E27FC236}">
                <a16:creationId xmlns:a16="http://schemas.microsoft.com/office/drawing/2014/main" id="{5A500F6B-EE9C-AFD9-D430-0B27D6D2913D}"/>
              </a:ext>
            </a:extLst>
          </p:cNvPr>
          <p:cNvSpPr txBox="1">
            <a:spLocks/>
          </p:cNvSpPr>
          <p:nvPr/>
        </p:nvSpPr>
        <p:spPr>
          <a:xfrm>
            <a:off x="302398" y="2769296"/>
            <a:ext cx="5793602" cy="872113"/>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100000"/>
              </a:lnSpc>
              <a:spcBef>
                <a:spcPts val="160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DM Sans"/>
                <a:ea typeface="Titillium Web"/>
                <a:cs typeface="Titillium Web"/>
                <a:sym typeface="Titillium Web"/>
              </a:rPr>
              <a:t>Technology: Amino Acids, Postbiotics peptides obtained by fermentation of yeast </a:t>
            </a:r>
          </a:p>
          <a:p>
            <a:pPr marL="0" marR="0" lvl="0" indent="0" algn="l" defTabSz="914400" rtl="0" eaLnBrk="1" fontAlgn="auto" latinLnBrk="0" hangingPunct="1">
              <a:lnSpc>
                <a:spcPct val="100000"/>
              </a:lnSpc>
              <a:spcBef>
                <a:spcPts val="160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DM Sans"/>
                <a:ea typeface="Titillium Web"/>
                <a:cs typeface="Titillium Web"/>
                <a:sym typeface="Titillium Web"/>
              </a:rPr>
              <a:t>INCI Name: Aqua, Glycerin, Caprylyl Glycol, 1,2-Hexanediol, Saccharomyces Lysate, Valine, Threonine, Glutamic acid, Glycine, Disodium Succinate</a:t>
            </a:r>
          </a:p>
          <a:p>
            <a:pPr marL="0" marR="0" lvl="0" indent="0" algn="l" defTabSz="914400" rtl="0" eaLnBrk="1" fontAlgn="auto" latinLnBrk="0" hangingPunct="1">
              <a:lnSpc>
                <a:spcPct val="100000"/>
              </a:lnSpc>
              <a:spcBef>
                <a:spcPts val="1600"/>
              </a:spcBef>
              <a:spcAft>
                <a:spcPts val="0"/>
              </a:spcAft>
              <a:buClrTx/>
              <a:buSzTx/>
              <a:buFontTx/>
              <a:buNone/>
              <a:tabLst/>
              <a:defRPr/>
            </a:pPr>
            <a:br>
              <a:rPr kumimoji="0" lang="en-US" sz="400" b="1" i="0" u="none" strike="noStrike" kern="1200" cap="none" spc="0" normalizeH="0" baseline="0" noProof="0" dirty="0">
                <a:ln>
                  <a:noFill/>
                </a:ln>
                <a:solidFill>
                  <a:prstClr val="white"/>
                </a:solidFill>
                <a:effectLst/>
                <a:uLnTx/>
                <a:uFillTx/>
                <a:latin typeface="DM Sans"/>
                <a:ea typeface="Titillium Web"/>
                <a:cs typeface="Titillium Web"/>
                <a:sym typeface="Titillium Web"/>
              </a:rPr>
            </a:br>
            <a:r>
              <a:rPr kumimoji="0" lang="en-US" sz="1800" b="1" i="0" u="none" strike="noStrike" kern="1200" cap="none" spc="0" normalizeH="0" baseline="0" noProof="0" dirty="0">
                <a:ln>
                  <a:noFill/>
                </a:ln>
                <a:solidFill>
                  <a:prstClr val="white"/>
                </a:solidFill>
                <a:effectLst/>
                <a:uLnTx/>
                <a:uFillTx/>
                <a:latin typeface="DM Sans"/>
                <a:ea typeface="Titillium Web"/>
                <a:cs typeface="Titillium Web"/>
                <a:sym typeface="Titillium Web"/>
              </a:rPr>
              <a:t>Natural origin content: 98% according to  ISO16128</a:t>
            </a:r>
          </a:p>
          <a:p>
            <a:pPr marL="0" marR="0" lvl="0" indent="0" algn="l" defTabSz="914400" rtl="0" eaLnBrk="1" fontAlgn="auto" latinLnBrk="0" hangingPunct="1">
              <a:lnSpc>
                <a:spcPct val="100000"/>
              </a:lnSpc>
              <a:spcBef>
                <a:spcPts val="1600"/>
              </a:spcBef>
              <a:spcAft>
                <a:spcPts val="0"/>
              </a:spcAft>
              <a:buClrTx/>
              <a:buSzTx/>
              <a:buFontTx/>
              <a:buNone/>
              <a:tabLst/>
              <a:defRPr/>
            </a:pPr>
            <a:br>
              <a:rPr kumimoji="0" lang="en-US" sz="400" b="1" i="0" u="none" strike="noStrike" kern="1200" cap="none" spc="0" normalizeH="0" baseline="0" noProof="0" dirty="0">
                <a:ln>
                  <a:noFill/>
                </a:ln>
                <a:solidFill>
                  <a:prstClr val="white"/>
                </a:solidFill>
                <a:effectLst/>
                <a:uLnTx/>
                <a:uFillTx/>
                <a:latin typeface="DM Sans"/>
                <a:ea typeface="Titillium Web"/>
                <a:cs typeface="Titillium Web"/>
                <a:sym typeface="Titillium Web"/>
              </a:rPr>
            </a:br>
            <a:r>
              <a:rPr kumimoji="0" lang="en-US" sz="1800" b="1" i="0" u="none" strike="noStrike" kern="1200" cap="none" spc="0" normalizeH="0" baseline="0" noProof="0" dirty="0">
                <a:ln>
                  <a:noFill/>
                </a:ln>
                <a:solidFill>
                  <a:prstClr val="white"/>
                </a:solidFill>
                <a:effectLst/>
                <a:uLnTx/>
                <a:uFillTx/>
                <a:latin typeface="DM Sans"/>
                <a:ea typeface="Titillium Web"/>
                <a:cs typeface="Titillium Web"/>
                <a:sym typeface="Titillium Web"/>
              </a:rPr>
              <a:t>Suggested concentration: 1–3% OXY 229 CB</a:t>
            </a:r>
            <a:endParaRPr kumimoji="0" lang="en-US" sz="1800" b="0" i="0" u="none" strike="noStrike" kern="1200" cap="none" spc="0" normalizeH="0" baseline="0" noProof="0" dirty="0">
              <a:ln>
                <a:noFill/>
              </a:ln>
              <a:solidFill>
                <a:prstClr val="white"/>
              </a:solidFill>
              <a:effectLst/>
              <a:uLnTx/>
              <a:uFillTx/>
              <a:latin typeface="DM Sans"/>
              <a:ea typeface="+mj-ea"/>
              <a:cs typeface="+mj-cs"/>
            </a:endParaRPr>
          </a:p>
        </p:txBody>
      </p:sp>
      <p:sp>
        <p:nvSpPr>
          <p:cNvPr id="16" name="Retângulo 17">
            <a:extLst>
              <a:ext uri="{FF2B5EF4-FFF2-40B4-BE49-F238E27FC236}">
                <a16:creationId xmlns:a16="http://schemas.microsoft.com/office/drawing/2014/main" id="{D211C2FA-A7CF-5E35-B586-D5E2DCD692A4}"/>
              </a:ext>
            </a:extLst>
          </p:cNvPr>
          <p:cNvSpPr/>
          <p:nvPr/>
        </p:nvSpPr>
        <p:spPr>
          <a:xfrm>
            <a:off x="11168019" y="-2401"/>
            <a:ext cx="1023981" cy="6052247"/>
          </a:xfrm>
          <a:prstGeom prst="rect">
            <a:avLst/>
          </a:prstGeom>
          <a:solidFill>
            <a:srgbClr val="F0F0F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DM Sans"/>
              <a:ea typeface="+mn-ea"/>
              <a:cs typeface="+mn-cs"/>
            </a:endParaRPr>
          </a:p>
        </p:txBody>
      </p:sp>
      <p:pic>
        <p:nvPicPr>
          <p:cNvPr id="23" name="Google Shape;312;p44">
            <a:extLst>
              <a:ext uri="{FF2B5EF4-FFF2-40B4-BE49-F238E27FC236}">
                <a16:creationId xmlns:a16="http://schemas.microsoft.com/office/drawing/2014/main" id="{3CE4361A-6BF8-498B-478D-4B92D330FA09}"/>
              </a:ext>
            </a:extLst>
          </p:cNvPr>
          <p:cNvPicPr preferRelativeResize="0"/>
          <p:nvPr/>
        </p:nvPicPr>
        <p:blipFill rotWithShape="1">
          <a:blip r:embed="rId2" cstate="print">
            <a:alphaModFix/>
            <a:extLst>
              <a:ext uri="{28A0092B-C50C-407E-A947-70E740481C1C}">
                <a14:useLocalDpi xmlns:a14="http://schemas.microsoft.com/office/drawing/2010/main"/>
              </a:ext>
            </a:extLst>
          </a:blip>
          <a:srcRect t="-1" b="-6448"/>
          <a:stretch/>
        </p:blipFill>
        <p:spPr>
          <a:xfrm>
            <a:off x="11308540" y="2704422"/>
            <a:ext cx="717827" cy="601326"/>
          </a:xfrm>
          <a:prstGeom prst="rect">
            <a:avLst/>
          </a:prstGeom>
          <a:noFill/>
          <a:ln>
            <a:noFill/>
          </a:ln>
        </p:spPr>
      </p:pic>
      <p:pic>
        <p:nvPicPr>
          <p:cNvPr id="5" name="Graphic 4">
            <a:extLst>
              <a:ext uri="{FF2B5EF4-FFF2-40B4-BE49-F238E27FC236}">
                <a16:creationId xmlns:a16="http://schemas.microsoft.com/office/drawing/2014/main" id="{F349A256-E78D-8DDF-8664-05E276C47E5B}"/>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1237666" y="1763271"/>
            <a:ext cx="810041" cy="615631"/>
          </a:xfrm>
          <a:prstGeom prst="rect">
            <a:avLst/>
          </a:prstGeom>
          <a:noFill/>
        </p:spPr>
      </p:pic>
      <p:pic>
        <p:nvPicPr>
          <p:cNvPr id="6" name="Picture 5" descr="A green and white circle with text&#10;&#10;Description automatically generated">
            <a:extLst>
              <a:ext uri="{FF2B5EF4-FFF2-40B4-BE49-F238E27FC236}">
                <a16:creationId xmlns:a16="http://schemas.microsoft.com/office/drawing/2014/main" id="{F0D92ED3-961C-7BDE-536D-A7ED6B1BC38F}"/>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1284687" y="3552253"/>
            <a:ext cx="774087" cy="774087"/>
          </a:xfrm>
          <a:prstGeom prst="rect">
            <a:avLst/>
          </a:prstGeom>
        </p:spPr>
      </p:pic>
      <p:pic>
        <p:nvPicPr>
          <p:cNvPr id="7" name="Picture 6" descr="A close-up of a group of round objects&#10;&#10;AI-generated content may be incorrect.">
            <a:extLst>
              <a:ext uri="{FF2B5EF4-FFF2-40B4-BE49-F238E27FC236}">
                <a16:creationId xmlns:a16="http://schemas.microsoft.com/office/drawing/2014/main" id="{0D744EC5-1C6B-C24D-740A-E9A7D543E1C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200000">
            <a:off x="6457663" y="1324256"/>
            <a:ext cx="6052246" cy="3403733"/>
          </a:xfrm>
          <a:prstGeom prst="rect">
            <a:avLst/>
          </a:prstGeom>
        </p:spPr>
      </p:pic>
      <p:pic>
        <p:nvPicPr>
          <p:cNvPr id="4" name="Picture 3" descr="A red sign with white text&#10;&#10;AI-generated content may be incorrect.">
            <a:extLst>
              <a:ext uri="{FF2B5EF4-FFF2-40B4-BE49-F238E27FC236}">
                <a16:creationId xmlns:a16="http://schemas.microsoft.com/office/drawing/2014/main" id="{1F612D23-0EA3-3C75-13C6-F64D3A9AAF9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955705" y="467237"/>
            <a:ext cx="1201500" cy="325640"/>
          </a:xfrm>
          <a:prstGeom prst="rect">
            <a:avLst/>
          </a:prstGeom>
        </p:spPr>
      </p:pic>
      <p:pic>
        <p:nvPicPr>
          <p:cNvPr id="9" name="Picture 8" descr="A green sign with white text&#10;&#10;AI-generated content may be incorrect.">
            <a:extLst>
              <a:ext uri="{FF2B5EF4-FFF2-40B4-BE49-F238E27FC236}">
                <a16:creationId xmlns:a16="http://schemas.microsoft.com/office/drawing/2014/main" id="{6FE1CA59-10A7-C07A-A20B-B74716BCB96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955705" y="1115254"/>
            <a:ext cx="1201500" cy="325640"/>
          </a:xfrm>
          <a:prstGeom prst="rect">
            <a:avLst/>
          </a:prstGeom>
        </p:spPr>
      </p:pic>
    </p:spTree>
    <p:extLst>
      <p:ext uri="{BB962C8B-B14F-4D97-AF65-F5344CB8AC3E}">
        <p14:creationId xmlns:p14="http://schemas.microsoft.com/office/powerpoint/2010/main" val="14019857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9193B5-A311-1D16-C826-A2C4BF6523A6}"/>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9A11E222-47E1-E58E-040D-158B69027813}"/>
              </a:ext>
            </a:extLst>
          </p:cNvPr>
          <p:cNvPicPr>
            <a:picLocks noChangeAspect="1"/>
          </p:cNvPicPr>
          <p:nvPr/>
        </p:nvPicPr>
        <p:blipFill>
          <a:blip r:embed="rId2"/>
          <a:stretch>
            <a:fillRect/>
          </a:stretch>
        </p:blipFill>
        <p:spPr>
          <a:xfrm>
            <a:off x="8940108" y="2137681"/>
            <a:ext cx="813719" cy="278948"/>
          </a:xfrm>
          <a:prstGeom prst="rect">
            <a:avLst/>
          </a:prstGeom>
        </p:spPr>
      </p:pic>
      <p:pic>
        <p:nvPicPr>
          <p:cNvPr id="15" name="Picture 14">
            <a:extLst>
              <a:ext uri="{FF2B5EF4-FFF2-40B4-BE49-F238E27FC236}">
                <a16:creationId xmlns:a16="http://schemas.microsoft.com/office/drawing/2014/main" id="{DE767A8D-3527-B217-1083-3CFF9B23C7F0}"/>
              </a:ext>
            </a:extLst>
          </p:cNvPr>
          <p:cNvPicPr>
            <a:picLocks noChangeAspect="1"/>
          </p:cNvPicPr>
          <p:nvPr/>
        </p:nvPicPr>
        <p:blipFill>
          <a:blip r:embed="rId3"/>
          <a:stretch>
            <a:fillRect/>
          </a:stretch>
        </p:blipFill>
        <p:spPr>
          <a:xfrm>
            <a:off x="10674532" y="3820885"/>
            <a:ext cx="838200" cy="211183"/>
          </a:xfrm>
          <a:prstGeom prst="rect">
            <a:avLst/>
          </a:prstGeom>
        </p:spPr>
      </p:pic>
      <p:sp>
        <p:nvSpPr>
          <p:cNvPr id="20" name="Título 2">
            <a:extLst>
              <a:ext uri="{FF2B5EF4-FFF2-40B4-BE49-F238E27FC236}">
                <a16:creationId xmlns:a16="http://schemas.microsoft.com/office/drawing/2014/main" id="{59DE9007-BF3D-2C3D-3756-7C076394DCB5}"/>
              </a:ext>
            </a:extLst>
          </p:cNvPr>
          <p:cNvSpPr txBox="1">
            <a:spLocks/>
          </p:cNvSpPr>
          <p:nvPr/>
        </p:nvSpPr>
        <p:spPr>
          <a:xfrm>
            <a:off x="302399" y="327604"/>
            <a:ext cx="5502978" cy="289084"/>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NOW BREATHE!</a:t>
            </a:r>
          </a:p>
        </p:txBody>
      </p:sp>
      <p:sp>
        <p:nvSpPr>
          <p:cNvPr id="21" name="Título 2">
            <a:extLst>
              <a:ext uri="{FF2B5EF4-FFF2-40B4-BE49-F238E27FC236}">
                <a16:creationId xmlns:a16="http://schemas.microsoft.com/office/drawing/2014/main" id="{2A7511BF-2447-7E90-A279-02FB5CD825D4}"/>
              </a:ext>
            </a:extLst>
          </p:cNvPr>
          <p:cNvSpPr txBox="1">
            <a:spLocks/>
          </p:cNvSpPr>
          <p:nvPr/>
        </p:nvSpPr>
        <p:spPr>
          <a:xfrm>
            <a:off x="302400" y="2634904"/>
            <a:ext cx="3114094"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DM Sans"/>
                <a:ea typeface="+mj-ea"/>
                <a:cs typeface="+mj-cs"/>
              </a:rPr>
              <a:t>OXY 229 CB increases cells oxygen uptake for more energy and faster turnover to maintain a healthy scalp. The increase is likely due to stimulation of the citric acid cycle, a key driver of the skin’s energy production process:</a:t>
            </a:r>
          </a:p>
        </p:txBody>
      </p:sp>
      <p:pic>
        <p:nvPicPr>
          <p:cNvPr id="6" name="Picture Placeholder 5" descr="A person with her arms crossed&#10;&#10;AI-generated content may be incorrect.">
            <a:extLst>
              <a:ext uri="{FF2B5EF4-FFF2-40B4-BE49-F238E27FC236}">
                <a16:creationId xmlns:a16="http://schemas.microsoft.com/office/drawing/2014/main" id="{45D4F975-79F7-6E2B-57C3-8F4CDBE30B99}"/>
              </a:ext>
            </a:extLst>
          </p:cNvPr>
          <p:cNvPicPr>
            <a:picLocks noGrp="1" noChangeAspect="1"/>
          </p:cNvPicPr>
          <p:nvPr>
            <p:ph type="pic" sz="quarter" idx="21"/>
          </p:nvPr>
        </p:nvPicPr>
        <p:blipFill>
          <a:blip r:embed="rId4" cstate="print">
            <a:alphaModFix amt="85000"/>
            <a:extLst>
              <a:ext uri="{28A0092B-C50C-407E-A947-70E740481C1C}">
                <a14:useLocalDpi xmlns:a14="http://schemas.microsoft.com/office/drawing/2010/main"/>
              </a:ext>
            </a:extLst>
          </a:blip>
          <a:srcRect/>
          <a:stretch>
            <a:fillRect/>
          </a:stretch>
        </p:blipFill>
        <p:spPr/>
      </p:pic>
      <p:sp>
        <p:nvSpPr>
          <p:cNvPr id="8" name="Title 1">
            <a:extLst>
              <a:ext uri="{FF2B5EF4-FFF2-40B4-BE49-F238E27FC236}">
                <a16:creationId xmlns:a16="http://schemas.microsoft.com/office/drawing/2014/main" id="{840909B4-47EF-8EA1-9925-84BA3B83559B}"/>
              </a:ext>
            </a:extLst>
          </p:cNvPr>
          <p:cNvSpPr txBox="1">
            <a:spLocks/>
          </p:cNvSpPr>
          <p:nvPr/>
        </p:nvSpPr>
        <p:spPr>
          <a:xfrm>
            <a:off x="302399" y="973699"/>
            <a:ext cx="6527935" cy="1442930"/>
          </a:xfrm>
          <a:prstGeom prst="rect">
            <a:avLst/>
          </a:prstGeom>
        </p:spPr>
        <p:txBody>
          <a:bodyPr lIns="0" tIns="0" rIns="0" bIns="0"/>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pPr marL="0" marR="0" lvl="0" indent="0" algn="l" defTabSz="913554" rtl="0" eaLnBrk="0" fontAlgn="auto" latinLnBrk="0" hangingPunct="0">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white"/>
                </a:solidFill>
                <a:effectLst/>
                <a:uLnTx/>
                <a:uFillTx/>
                <a:latin typeface="DM Sans"/>
                <a:ea typeface="Fira Sans" panose="020B0503050000020004" pitchFamily="34" charset="0"/>
                <a:cs typeface="+mj-cs"/>
              </a:rPr>
              <a:t>A finding f</a:t>
            </a:r>
            <a:r>
              <a:rPr kumimoji="0" lang="en-US" sz="2400" b="1" i="0" u="none" strike="noStrike" kern="1200" cap="none" spc="0" normalizeH="0" baseline="0" noProof="0">
                <a:ln>
                  <a:noFill/>
                </a:ln>
                <a:solidFill>
                  <a:prstClr val="white"/>
                </a:solidFill>
                <a:effectLst/>
                <a:uLnTx/>
                <a:uFillTx/>
                <a:latin typeface="DM Sans"/>
                <a:ea typeface="Fira Sans" panose="020B0503050000020004" pitchFamily="34" charset="0"/>
                <a:cs typeface="+mj-cs"/>
              </a:rPr>
              <a:t>rom our skin biology research:</a:t>
            </a:r>
            <a:endParaRPr kumimoji="0" lang="en-GB" sz="2400" b="1" i="0" u="none" strike="noStrike" kern="1200" cap="none" spc="0" normalizeH="0" baseline="0" noProof="0">
              <a:ln>
                <a:noFill/>
              </a:ln>
              <a:solidFill>
                <a:prstClr val="white"/>
              </a:solidFill>
              <a:effectLst/>
              <a:uLnTx/>
              <a:uFillTx/>
              <a:latin typeface="DM Sans"/>
              <a:ea typeface="Fira Sans" panose="020B0503050000020004" pitchFamily="34" charset="0"/>
              <a:cs typeface="+mj-cs"/>
            </a:endParaRPr>
          </a:p>
        </p:txBody>
      </p:sp>
      <p:pic>
        <p:nvPicPr>
          <p:cNvPr id="3" name="Picture 2">
            <a:extLst>
              <a:ext uri="{FF2B5EF4-FFF2-40B4-BE49-F238E27FC236}">
                <a16:creationId xmlns:a16="http://schemas.microsoft.com/office/drawing/2014/main" id="{59FE805F-E2A4-C444-514C-E46B62542FB1}"/>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2829470" y="1049069"/>
            <a:ext cx="5441596" cy="4974706"/>
          </a:xfrm>
          <a:prstGeom prst="rect">
            <a:avLst/>
          </a:prstGeom>
        </p:spPr>
      </p:pic>
    </p:spTree>
    <p:extLst>
      <p:ext uri="{BB962C8B-B14F-4D97-AF65-F5344CB8AC3E}">
        <p14:creationId xmlns:p14="http://schemas.microsoft.com/office/powerpoint/2010/main" val="613312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F02D0-ED2D-F2BA-83EC-5AE36CC5BCDD}"/>
            </a:ext>
          </a:extLst>
        </p:cNvPr>
        <p:cNvGrpSpPr/>
        <p:nvPr/>
      </p:nvGrpSpPr>
      <p:grpSpPr>
        <a:xfrm>
          <a:off x="0" y="0"/>
          <a:ext cx="0" cy="0"/>
          <a:chOff x="0" y="0"/>
          <a:chExt cx="0" cy="0"/>
        </a:xfrm>
      </p:grpSpPr>
      <p:sp>
        <p:nvSpPr>
          <p:cNvPr id="17" name="Text Placeholder 7">
            <a:extLst>
              <a:ext uri="{FF2B5EF4-FFF2-40B4-BE49-F238E27FC236}">
                <a16:creationId xmlns:a16="http://schemas.microsoft.com/office/drawing/2014/main" id="{600CDAAF-72E8-7C8E-3762-BB771C6AA961}"/>
              </a:ext>
            </a:extLst>
          </p:cNvPr>
          <p:cNvSpPr>
            <a:spLocks noGrp="1"/>
          </p:cNvSpPr>
          <p:nvPr>
            <p:ph type="body" sz="quarter" idx="26"/>
          </p:nvPr>
        </p:nvSpPr>
        <p:spPr>
          <a:xfrm>
            <a:off x="9528212" y="894378"/>
            <a:ext cx="2361387" cy="184667"/>
          </a:xfrm>
        </p:spPr>
        <p:txBody>
          <a:bodyPr/>
          <a:lstStyle/>
          <a:p>
            <a:endParaRPr lang="en-US"/>
          </a:p>
        </p:txBody>
      </p:sp>
      <p:sp>
        <p:nvSpPr>
          <p:cNvPr id="18" name="Título 2">
            <a:extLst>
              <a:ext uri="{FF2B5EF4-FFF2-40B4-BE49-F238E27FC236}">
                <a16:creationId xmlns:a16="http://schemas.microsoft.com/office/drawing/2014/main" id="{60E67ADF-3CA5-1F90-B9A7-E38DB345FFF6}"/>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MODE OF ACTION</a:t>
            </a:r>
          </a:p>
        </p:txBody>
      </p:sp>
      <p:pic>
        <p:nvPicPr>
          <p:cNvPr id="12" name="Picture Placeholder 11" descr="An object with red cells&#10;&#10;AI-generated content may be incorrect.">
            <a:extLst>
              <a:ext uri="{FF2B5EF4-FFF2-40B4-BE49-F238E27FC236}">
                <a16:creationId xmlns:a16="http://schemas.microsoft.com/office/drawing/2014/main" id="{95F34653-2999-FED8-07FA-71D602E99AB8}"/>
              </a:ext>
            </a:extLst>
          </p:cNvPr>
          <p:cNvPicPr>
            <a:picLocks noGrp="1" noChangeAspect="1"/>
          </p:cNvPicPr>
          <p:nvPr>
            <p:ph type="pic" sz="quarter" idx="21"/>
          </p:nvPr>
        </p:nvPicPr>
        <p:blipFill>
          <a:blip r:embed="rId3" cstate="print">
            <a:extLst>
              <a:ext uri="{28A0092B-C50C-407E-A947-70E740481C1C}">
                <a14:useLocalDpi xmlns:a14="http://schemas.microsoft.com/office/drawing/2010/main"/>
              </a:ext>
            </a:extLst>
          </a:blip>
          <a:srcRect/>
          <a:stretch>
            <a:fillRect/>
          </a:stretch>
        </p:blipFill>
        <p:spPr/>
      </p:pic>
      <p:sp>
        <p:nvSpPr>
          <p:cNvPr id="5" name="Title 1">
            <a:extLst>
              <a:ext uri="{FF2B5EF4-FFF2-40B4-BE49-F238E27FC236}">
                <a16:creationId xmlns:a16="http://schemas.microsoft.com/office/drawing/2014/main" id="{EAEE504B-7594-0EE8-85C5-7FBE4FB98530}"/>
              </a:ext>
            </a:extLst>
          </p:cNvPr>
          <p:cNvSpPr txBox="1">
            <a:spLocks/>
          </p:cNvSpPr>
          <p:nvPr/>
        </p:nvSpPr>
        <p:spPr>
          <a:xfrm>
            <a:off x="3718662" y="5239910"/>
            <a:ext cx="2999099" cy="782094"/>
          </a:xfrm>
          <a:prstGeom prst="rect">
            <a:avLst/>
          </a:prstGeom>
        </p:spPr>
        <p:txBody>
          <a:bodyPr lIns="0" tIns="0" rIns="0" bIns="0"/>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pPr marL="0" marR="0" lvl="0" indent="0" algn="l" defTabSz="913554" rtl="0" eaLnBrk="0" fontAlgn="auto" latinLnBrk="0" hangingPunct="0">
              <a:lnSpc>
                <a:spcPct val="100000"/>
              </a:lnSpc>
              <a:spcBef>
                <a:spcPts val="0"/>
              </a:spcBef>
              <a:spcAft>
                <a:spcPts val="500"/>
              </a:spcAft>
              <a:buClrTx/>
              <a:buSzTx/>
              <a:buFontTx/>
              <a:buNone/>
              <a:tabLst/>
              <a:defRPr/>
            </a:pPr>
            <a:r>
              <a:rPr kumimoji="0" lang="en-US" sz="1700" b="1" i="0" u="none" strike="noStrike" kern="1200" cap="none" spc="0" normalizeH="0" baseline="0" noProof="0">
                <a:ln>
                  <a:noFill/>
                </a:ln>
                <a:solidFill>
                  <a:srgbClr val="4D3C35"/>
                </a:solidFill>
                <a:effectLst/>
                <a:uLnTx/>
                <a:uFillTx/>
                <a:latin typeface="DM Sans"/>
                <a:ea typeface="Fira Sans" panose="020B0503050000020004" pitchFamily="34" charset="0"/>
                <a:cs typeface="+mj-cs"/>
              </a:rPr>
              <a:t>Disodium succinate </a:t>
            </a:r>
          </a:p>
          <a:p>
            <a:pPr marL="0" marR="0" lvl="0" indent="0" algn="l" defTabSz="914400" rtl="0" eaLnBrk="1" fontAlgn="base" latinLnBrk="0" hangingPunct="1">
              <a:lnSpc>
                <a:spcPct val="100000"/>
              </a:lnSpc>
              <a:spcBef>
                <a:spcPts val="0"/>
              </a:spcBef>
              <a:spcAft>
                <a:spcPts val="500"/>
              </a:spcAft>
              <a:buClrTx/>
              <a:buSzTx/>
              <a:buFontTx/>
              <a:buNone/>
              <a:tabLst/>
              <a:defRPr/>
            </a:pPr>
            <a:r>
              <a:rPr kumimoji="0" lang="en-US" sz="1500" b="0" i="0" u="none" strike="noStrike" kern="1200" cap="none" spc="0" normalizeH="0" baseline="0" noProof="0">
                <a:ln>
                  <a:noFill/>
                </a:ln>
                <a:solidFill>
                  <a:prstClr val="white"/>
                </a:solidFill>
                <a:effectLst/>
                <a:uLnTx/>
                <a:uFillTx/>
                <a:latin typeface="DM Sans"/>
                <a:ea typeface="Fira Sans" panose="020B0503050000020004" pitchFamily="34" charset="0"/>
                <a:cs typeface="+mj-cs"/>
              </a:rPr>
              <a:t>Helps </a:t>
            </a:r>
            <a:r>
              <a:rPr kumimoji="0" lang="en-US" sz="1600" b="1" i="0" u="none" strike="noStrike" kern="1200" cap="none" spc="0" normalizeH="0" baseline="0" noProof="0">
                <a:ln>
                  <a:noFill/>
                </a:ln>
                <a:solidFill>
                  <a:prstClr val="white"/>
                </a:solidFill>
                <a:effectLst/>
                <a:uLnTx/>
                <a:uFillTx/>
                <a:latin typeface="DM Sans"/>
                <a:ea typeface="Fira Sans" panose="020B0503050000020004" pitchFamily="34" charset="0"/>
                <a:cs typeface="+mj-cs"/>
              </a:rPr>
              <a:t>cells respiration </a:t>
            </a:r>
            <a:endParaRPr kumimoji="0" lang="en-US" sz="1500" b="1" i="0" u="none" strike="noStrike" kern="1200" cap="none" spc="0" normalizeH="0" baseline="0" noProof="0">
              <a:ln>
                <a:noFill/>
              </a:ln>
              <a:solidFill>
                <a:prstClr val="white"/>
              </a:solidFill>
              <a:effectLst/>
              <a:uLnTx/>
              <a:uFillTx/>
              <a:latin typeface="DM Sans"/>
              <a:ea typeface="Fira Sans" panose="020B0503050000020004" pitchFamily="34" charset="0"/>
              <a:cs typeface="+mj-cs"/>
            </a:endParaRPr>
          </a:p>
          <a:p>
            <a:pPr marL="0" marR="0" lvl="0" indent="0" algn="l" defTabSz="914400" rtl="0" eaLnBrk="1" fontAlgn="base" latinLnBrk="0" hangingPunct="1">
              <a:lnSpc>
                <a:spcPct val="100000"/>
              </a:lnSpc>
              <a:spcBef>
                <a:spcPts val="0"/>
              </a:spcBef>
              <a:spcAft>
                <a:spcPts val="500"/>
              </a:spcAft>
              <a:buClrTx/>
              <a:buSzTx/>
              <a:buFontTx/>
              <a:buNone/>
              <a:tabLst/>
              <a:defRPr/>
            </a:pPr>
            <a:endParaRPr kumimoji="0" lang="en-US" sz="1500" b="0" i="0" u="none" strike="noStrike" kern="1200" cap="none" spc="0" normalizeH="0" baseline="0" noProof="0">
              <a:ln>
                <a:noFill/>
              </a:ln>
              <a:solidFill>
                <a:srgbClr val="7C807E"/>
              </a:solidFill>
              <a:effectLst/>
              <a:uLnTx/>
              <a:uFillTx/>
              <a:latin typeface="DM Sans"/>
              <a:ea typeface="Fira Sans" panose="020B0503050000020004" pitchFamily="34" charset="0"/>
              <a:cs typeface="+mj-cs"/>
            </a:endParaRPr>
          </a:p>
          <a:p>
            <a:pPr marL="0" marR="0" lvl="0" indent="0" algn="l" defTabSz="914400" rtl="0" eaLnBrk="1" fontAlgn="base" latinLnBrk="0" hangingPunct="1">
              <a:lnSpc>
                <a:spcPct val="100000"/>
              </a:lnSpc>
              <a:spcBef>
                <a:spcPts val="0"/>
              </a:spcBef>
              <a:spcAft>
                <a:spcPts val="500"/>
              </a:spcAft>
              <a:buClrTx/>
              <a:buSzTx/>
              <a:buFontTx/>
              <a:buNone/>
              <a:tabLst/>
              <a:defRPr/>
            </a:pPr>
            <a:endParaRPr kumimoji="0" lang="en-US" sz="1500" b="0" i="0" u="none" strike="noStrike" kern="1200" cap="none" spc="0" normalizeH="0" baseline="0" noProof="0">
              <a:ln>
                <a:noFill/>
              </a:ln>
              <a:solidFill>
                <a:prstClr val="black"/>
              </a:solidFill>
              <a:effectLst/>
              <a:uLnTx/>
              <a:uFillTx/>
              <a:latin typeface="DM Sans"/>
              <a:ea typeface="Fira Sans" panose="020B0503050000020004" pitchFamily="34" charset="0"/>
              <a:cs typeface="+mj-cs"/>
            </a:endParaRPr>
          </a:p>
        </p:txBody>
      </p:sp>
      <p:sp>
        <p:nvSpPr>
          <p:cNvPr id="6" name="Title 1">
            <a:extLst>
              <a:ext uri="{FF2B5EF4-FFF2-40B4-BE49-F238E27FC236}">
                <a16:creationId xmlns:a16="http://schemas.microsoft.com/office/drawing/2014/main" id="{7022F1E4-7493-C9EF-2CD6-BACB64E3007A}"/>
              </a:ext>
            </a:extLst>
          </p:cNvPr>
          <p:cNvSpPr txBox="1">
            <a:spLocks/>
          </p:cNvSpPr>
          <p:nvPr/>
        </p:nvSpPr>
        <p:spPr>
          <a:xfrm>
            <a:off x="3718662" y="2614483"/>
            <a:ext cx="2562733" cy="783995"/>
          </a:xfrm>
          <a:prstGeom prst="rect">
            <a:avLst/>
          </a:prstGeom>
        </p:spPr>
        <p:txBody>
          <a:bodyPr lIns="0" tIns="0" rIns="0" bIns="0"/>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pPr marL="0" marR="0" lvl="0" indent="0" algn="l" defTabSz="913554" rtl="0" eaLnBrk="0" fontAlgn="auto" latinLnBrk="0" hangingPunct="0">
              <a:lnSpc>
                <a:spcPct val="100000"/>
              </a:lnSpc>
              <a:spcBef>
                <a:spcPts val="0"/>
              </a:spcBef>
              <a:spcAft>
                <a:spcPts val="500"/>
              </a:spcAft>
              <a:buClrTx/>
              <a:buSzTx/>
              <a:buFontTx/>
              <a:buNone/>
              <a:tabLst/>
              <a:defRPr/>
            </a:pPr>
            <a:r>
              <a:rPr kumimoji="0" lang="en-US" sz="1700" b="1" i="0" u="none" strike="noStrike" kern="1200" cap="none" spc="0" normalizeH="0" baseline="0" noProof="0">
                <a:ln>
                  <a:noFill/>
                </a:ln>
                <a:solidFill>
                  <a:srgbClr val="4D3C35"/>
                </a:solidFill>
                <a:effectLst/>
                <a:uLnTx/>
                <a:uFillTx/>
                <a:latin typeface="DM Sans"/>
                <a:ea typeface="Fira Sans" panose="020B0503050000020004" pitchFamily="34" charset="0"/>
                <a:cs typeface="+mj-cs"/>
              </a:rPr>
              <a:t>Glycine – non-essential Amino Acid</a:t>
            </a:r>
          </a:p>
          <a:p>
            <a:pPr marL="0" marR="0" lvl="0" indent="0" algn="l" defTabSz="913554" rtl="0" eaLnBrk="0" fontAlgn="auto" latinLnBrk="0" hangingPunct="0">
              <a:lnSpc>
                <a:spcPct val="100000"/>
              </a:lnSpc>
              <a:spcBef>
                <a:spcPts val="0"/>
              </a:spcBef>
              <a:spcAft>
                <a:spcPts val="500"/>
              </a:spcAft>
              <a:buClrTx/>
              <a:buSzTx/>
              <a:buFontTx/>
              <a:buNone/>
              <a:tabLst/>
              <a:defRPr/>
            </a:pPr>
            <a:r>
              <a:rPr kumimoji="0" lang="en-US" sz="1500" b="0" i="0" u="none" strike="noStrike" kern="1200" cap="none" spc="0" normalizeH="0" baseline="0" noProof="0">
                <a:ln>
                  <a:noFill/>
                </a:ln>
                <a:solidFill>
                  <a:prstClr val="white"/>
                </a:solidFill>
                <a:effectLst/>
                <a:uLnTx/>
                <a:uFillTx/>
                <a:latin typeface="DM Sans"/>
                <a:ea typeface="Fira Sans" panose="020B0503050000020004" pitchFamily="34" charset="0"/>
                <a:cs typeface="+mj-cs"/>
              </a:rPr>
              <a:t>Improves </a:t>
            </a:r>
            <a:r>
              <a:rPr kumimoji="0" lang="en-US" sz="1600" b="1" i="0" u="none" strike="noStrike" kern="1200" cap="none" spc="0" normalizeH="0" baseline="0" noProof="0">
                <a:ln>
                  <a:noFill/>
                </a:ln>
                <a:solidFill>
                  <a:prstClr val="white"/>
                </a:solidFill>
                <a:effectLst/>
                <a:uLnTx/>
                <a:uFillTx/>
                <a:latin typeface="DM Sans"/>
                <a:ea typeface="Fira Sans" panose="020B0503050000020004" pitchFamily="34" charset="0"/>
                <a:cs typeface="+mj-cs"/>
              </a:rPr>
              <a:t>mitochondrial </a:t>
            </a:r>
            <a:br>
              <a:rPr kumimoji="0" lang="en-US" sz="1600" b="1" i="0" u="none" strike="noStrike" kern="1200" cap="none" spc="0" normalizeH="0" baseline="0" noProof="0">
                <a:ln>
                  <a:noFill/>
                </a:ln>
                <a:solidFill>
                  <a:prstClr val="white"/>
                </a:solidFill>
                <a:effectLst/>
                <a:uLnTx/>
                <a:uFillTx/>
                <a:latin typeface="DM Sans"/>
                <a:ea typeface="Fira Sans" panose="020B0503050000020004" pitchFamily="34" charset="0"/>
                <a:cs typeface="+mj-cs"/>
              </a:rPr>
            </a:br>
            <a:r>
              <a:rPr kumimoji="0" lang="en-US" sz="1600" b="1" i="0" u="none" strike="noStrike" kern="1200" cap="none" spc="0" normalizeH="0" baseline="0" noProof="0">
                <a:ln>
                  <a:noFill/>
                </a:ln>
                <a:solidFill>
                  <a:prstClr val="white"/>
                </a:solidFill>
                <a:effectLst/>
                <a:uLnTx/>
                <a:uFillTx/>
                <a:latin typeface="DM Sans"/>
                <a:ea typeface="Fira Sans" panose="020B0503050000020004" pitchFamily="34" charset="0"/>
                <a:cs typeface="+mj-cs"/>
              </a:rPr>
              <a:t>health</a:t>
            </a:r>
            <a:endParaRPr kumimoji="0" lang="en-US" sz="1500" b="1" i="0" u="none" strike="noStrike" kern="1200" cap="none" spc="0" normalizeH="0" baseline="0" noProof="0">
              <a:ln>
                <a:noFill/>
              </a:ln>
              <a:solidFill>
                <a:prstClr val="white"/>
              </a:solidFill>
              <a:effectLst/>
              <a:uLnTx/>
              <a:uFillTx/>
              <a:latin typeface="DM Sans"/>
              <a:ea typeface="Fira Sans" panose="020B0503050000020004" pitchFamily="34" charset="0"/>
              <a:cs typeface="+mj-cs"/>
            </a:endParaRPr>
          </a:p>
          <a:p>
            <a:pPr marL="0" marR="0" lvl="0" indent="0" algn="l" defTabSz="913554" rtl="0" eaLnBrk="0" fontAlgn="auto" latinLnBrk="0" hangingPunct="0">
              <a:lnSpc>
                <a:spcPct val="100000"/>
              </a:lnSpc>
              <a:spcBef>
                <a:spcPts val="0"/>
              </a:spcBef>
              <a:spcAft>
                <a:spcPts val="500"/>
              </a:spcAft>
              <a:buClrTx/>
              <a:buSzTx/>
              <a:buFontTx/>
              <a:buNone/>
              <a:tabLst/>
              <a:defRPr/>
            </a:pPr>
            <a:endParaRPr kumimoji="0" lang="en-US" sz="1500" b="0" i="0" u="none" strike="noStrike" kern="1200" cap="none" spc="0" normalizeH="0" baseline="0" noProof="0">
              <a:ln>
                <a:noFill/>
              </a:ln>
              <a:solidFill>
                <a:prstClr val="black"/>
              </a:solidFill>
              <a:effectLst/>
              <a:uLnTx/>
              <a:uFillTx/>
              <a:latin typeface="DM Sans"/>
              <a:ea typeface="Fira Sans" panose="020B0503050000020004" pitchFamily="34" charset="0"/>
              <a:cs typeface="+mj-cs"/>
            </a:endParaRPr>
          </a:p>
          <a:p>
            <a:pPr marL="0" marR="0" lvl="0" indent="0" algn="l" defTabSz="913554" rtl="0" eaLnBrk="0" fontAlgn="auto" latinLnBrk="0" hangingPunct="0">
              <a:lnSpc>
                <a:spcPct val="100000"/>
              </a:lnSpc>
              <a:spcBef>
                <a:spcPts val="0"/>
              </a:spcBef>
              <a:spcAft>
                <a:spcPts val="500"/>
              </a:spcAft>
              <a:buClrTx/>
              <a:buSzTx/>
              <a:buFontTx/>
              <a:buNone/>
              <a:tabLst/>
              <a:defRPr/>
            </a:pPr>
            <a:endParaRPr kumimoji="0" lang="en-US" sz="1500" b="0" i="0" u="none" strike="noStrike" kern="1200" cap="none" spc="0" normalizeH="0" baseline="0" noProof="0">
              <a:ln>
                <a:noFill/>
              </a:ln>
              <a:solidFill>
                <a:prstClr val="black"/>
              </a:solidFill>
              <a:effectLst/>
              <a:uLnTx/>
              <a:uFillTx/>
              <a:latin typeface="DM Sans"/>
              <a:ea typeface="Fira Sans" panose="020B0503050000020004" pitchFamily="34" charset="0"/>
              <a:cs typeface="+mj-cs"/>
            </a:endParaRPr>
          </a:p>
          <a:p>
            <a:pPr marL="0" marR="0" lvl="0" indent="0" algn="l" defTabSz="913554" rtl="0" eaLnBrk="0" fontAlgn="auto" latinLnBrk="0" hangingPunct="0">
              <a:lnSpc>
                <a:spcPct val="100000"/>
              </a:lnSpc>
              <a:spcBef>
                <a:spcPts val="0"/>
              </a:spcBef>
              <a:spcAft>
                <a:spcPts val="500"/>
              </a:spcAft>
              <a:buClrTx/>
              <a:buSzTx/>
              <a:buFontTx/>
              <a:buNone/>
              <a:tabLst/>
              <a:defRPr/>
            </a:pPr>
            <a:endParaRPr kumimoji="0" lang="en-US" sz="1500" b="0" i="0" u="none" strike="noStrike" kern="1200" cap="none" spc="0" normalizeH="0" baseline="0" noProof="0">
              <a:ln>
                <a:noFill/>
              </a:ln>
              <a:solidFill>
                <a:prstClr val="black"/>
              </a:solidFill>
              <a:effectLst/>
              <a:uLnTx/>
              <a:uFillTx/>
              <a:latin typeface="DM Sans"/>
              <a:ea typeface="Fira Sans" panose="020B0503050000020004" pitchFamily="34" charset="0"/>
              <a:cs typeface="+mj-cs"/>
            </a:endParaRPr>
          </a:p>
          <a:p>
            <a:pPr marL="0" marR="0" lvl="0" indent="0" algn="l" defTabSz="913554" rtl="0" eaLnBrk="0" fontAlgn="auto" latinLnBrk="0" hangingPunct="0">
              <a:lnSpc>
                <a:spcPct val="100000"/>
              </a:lnSpc>
              <a:spcBef>
                <a:spcPts val="0"/>
              </a:spcBef>
              <a:spcAft>
                <a:spcPts val="500"/>
              </a:spcAft>
              <a:buClrTx/>
              <a:buSzTx/>
              <a:buFontTx/>
              <a:buNone/>
              <a:tabLst/>
              <a:defRPr/>
            </a:pPr>
            <a:endParaRPr kumimoji="0" lang="en-US" sz="1500" b="0" i="0" u="none" strike="noStrike" kern="1200" cap="none" spc="0" normalizeH="0" baseline="0" noProof="0">
              <a:ln>
                <a:noFill/>
              </a:ln>
              <a:solidFill>
                <a:prstClr val="black"/>
              </a:solidFill>
              <a:effectLst/>
              <a:uLnTx/>
              <a:uFillTx/>
              <a:latin typeface="DM Sans"/>
              <a:ea typeface="Fira Sans" panose="020B0503050000020004" pitchFamily="34" charset="0"/>
              <a:cs typeface="+mj-cs"/>
            </a:endParaRPr>
          </a:p>
          <a:p>
            <a:pPr marL="0" marR="0" lvl="0" indent="0" algn="l" defTabSz="913554" rtl="0" eaLnBrk="0" fontAlgn="auto" latinLnBrk="0" hangingPunct="0">
              <a:lnSpc>
                <a:spcPct val="100000"/>
              </a:lnSpc>
              <a:spcBef>
                <a:spcPts val="0"/>
              </a:spcBef>
              <a:spcAft>
                <a:spcPts val="500"/>
              </a:spcAft>
              <a:buClrTx/>
              <a:buSzTx/>
              <a:buFontTx/>
              <a:buNone/>
              <a:tabLst/>
              <a:defRPr/>
            </a:pPr>
            <a:endParaRPr kumimoji="0" lang="en-US" sz="1500" b="1" i="0" u="none" strike="noStrike" kern="1200" cap="none" spc="0" normalizeH="0" baseline="0" noProof="0">
              <a:ln>
                <a:noFill/>
              </a:ln>
              <a:solidFill>
                <a:srgbClr val="FFFFFF"/>
              </a:solidFill>
              <a:effectLst/>
              <a:uLnTx/>
              <a:uFillTx/>
              <a:latin typeface="DM Sans"/>
              <a:ea typeface="Fira Sans" panose="020B0503050000020004" pitchFamily="34" charset="0"/>
              <a:cs typeface="Arial"/>
            </a:endParaRPr>
          </a:p>
        </p:txBody>
      </p:sp>
      <p:sp>
        <p:nvSpPr>
          <p:cNvPr id="7" name="Title 1">
            <a:extLst>
              <a:ext uri="{FF2B5EF4-FFF2-40B4-BE49-F238E27FC236}">
                <a16:creationId xmlns:a16="http://schemas.microsoft.com/office/drawing/2014/main" id="{222BC6B0-2C0E-D8F7-738A-C9285123D467}"/>
              </a:ext>
            </a:extLst>
          </p:cNvPr>
          <p:cNvSpPr txBox="1">
            <a:spLocks/>
          </p:cNvSpPr>
          <p:nvPr/>
        </p:nvSpPr>
        <p:spPr>
          <a:xfrm>
            <a:off x="312134" y="2614482"/>
            <a:ext cx="3044746" cy="2268277"/>
          </a:xfrm>
          <a:prstGeom prst="rect">
            <a:avLst/>
          </a:prstGeom>
        </p:spPr>
        <p:txBody>
          <a:bodyPr lIns="0" tIns="0" rIns="0" bIns="0"/>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pPr marL="0" marR="0" lvl="0" indent="0" algn="l" defTabSz="913554" rtl="0" eaLnBrk="0" fontAlgn="auto" latinLnBrk="0" hangingPunct="0">
              <a:lnSpc>
                <a:spcPct val="100000"/>
              </a:lnSpc>
              <a:spcBef>
                <a:spcPts val="0"/>
              </a:spcBef>
              <a:spcAft>
                <a:spcPts val="500"/>
              </a:spcAft>
              <a:buClrTx/>
              <a:buSzTx/>
              <a:buFontTx/>
              <a:buNone/>
              <a:tabLst/>
              <a:defRPr/>
            </a:pPr>
            <a:r>
              <a:rPr kumimoji="0" lang="en-US" sz="1700" b="1" i="0" u="none" strike="noStrike" kern="1200" cap="none" spc="0" normalizeH="0" baseline="0" noProof="0">
                <a:ln>
                  <a:noFill/>
                </a:ln>
                <a:solidFill>
                  <a:srgbClr val="4D3C35"/>
                </a:solidFill>
                <a:effectLst/>
                <a:uLnTx/>
                <a:uFillTx/>
                <a:latin typeface="DM Sans"/>
                <a:ea typeface="Fira Sans" panose="020B0503050000020004" pitchFamily="34" charset="0"/>
                <a:cs typeface="+mj-cs"/>
              </a:rPr>
              <a:t>Threonine –</a:t>
            </a:r>
            <a:br>
              <a:rPr kumimoji="0" lang="en-US" sz="1700" b="1" i="0" u="none" strike="noStrike" kern="1200" cap="none" spc="0" normalizeH="0" baseline="0" noProof="0">
                <a:ln>
                  <a:noFill/>
                </a:ln>
                <a:solidFill>
                  <a:srgbClr val="4D3C35"/>
                </a:solidFill>
                <a:effectLst/>
                <a:uLnTx/>
                <a:uFillTx/>
                <a:latin typeface="DM Sans"/>
                <a:ea typeface="Fira Sans" panose="020B0503050000020004" pitchFamily="34" charset="0"/>
                <a:cs typeface="+mj-cs"/>
              </a:rPr>
            </a:br>
            <a:r>
              <a:rPr kumimoji="0" lang="en-US" sz="1700" b="1" i="0" u="none" strike="noStrike" kern="1200" cap="none" spc="0" normalizeH="0" baseline="0" noProof="0">
                <a:ln>
                  <a:noFill/>
                </a:ln>
                <a:solidFill>
                  <a:srgbClr val="4D3C35"/>
                </a:solidFill>
                <a:effectLst/>
                <a:uLnTx/>
                <a:uFillTx/>
                <a:latin typeface="DM Sans"/>
                <a:ea typeface="Fira Sans" panose="020B0503050000020004" pitchFamily="34" charset="0"/>
                <a:cs typeface="+mj-cs"/>
              </a:rPr>
              <a:t>essential Amino Acid </a:t>
            </a:r>
          </a:p>
          <a:p>
            <a:pPr marL="0" marR="0" lvl="0" indent="0" algn="l" defTabSz="913554" rtl="0" eaLnBrk="0" fontAlgn="auto" latinLnBrk="0" hangingPunct="0">
              <a:lnSpc>
                <a:spcPct val="100000"/>
              </a:lnSpc>
              <a:spcBef>
                <a:spcPts val="0"/>
              </a:spcBef>
              <a:spcAft>
                <a:spcPts val="500"/>
              </a:spcAft>
              <a:buClrTx/>
              <a:buSzTx/>
              <a:buFontTx/>
              <a:buNone/>
              <a:tabLst/>
              <a:defRPr/>
            </a:pPr>
            <a:r>
              <a:rPr kumimoji="0" lang="en-US" sz="1500" b="0" i="0" u="none" strike="noStrike" kern="1200" cap="none" spc="0" normalizeH="0" baseline="0" noProof="0">
                <a:ln>
                  <a:noFill/>
                </a:ln>
                <a:solidFill>
                  <a:prstClr val="white"/>
                </a:solidFill>
                <a:effectLst/>
                <a:uLnTx/>
                <a:uFillTx/>
                <a:latin typeface="DM Sans"/>
                <a:ea typeface="Fira Sans" panose="020B0503050000020004" pitchFamily="34" charset="0"/>
                <a:cs typeface="+mj-cs"/>
              </a:rPr>
              <a:t>Plays a role in the process of </a:t>
            </a:r>
            <a:r>
              <a:rPr kumimoji="0" lang="en-US" sz="1600" b="1" i="0" u="none" strike="noStrike" kern="1200" cap="none" spc="0" normalizeH="0" baseline="0" noProof="0">
                <a:ln>
                  <a:noFill/>
                </a:ln>
                <a:solidFill>
                  <a:prstClr val="white"/>
                </a:solidFill>
                <a:effectLst/>
                <a:uLnTx/>
                <a:uFillTx/>
                <a:latin typeface="DM Sans"/>
                <a:ea typeface="Fira Sans" panose="020B0503050000020004" pitchFamily="34" charset="0"/>
                <a:cs typeface="+mj-cs"/>
              </a:rPr>
              <a:t>cells energy production</a:t>
            </a:r>
            <a:r>
              <a:rPr kumimoji="0" lang="en-US" sz="1500" b="0" i="0" u="none" strike="noStrike" kern="1200" cap="none" spc="0" normalizeH="0" baseline="0" noProof="0">
                <a:ln>
                  <a:noFill/>
                </a:ln>
                <a:solidFill>
                  <a:prstClr val="white"/>
                </a:solidFill>
                <a:effectLst/>
                <a:uLnTx/>
                <a:uFillTx/>
                <a:latin typeface="DM Sans"/>
                <a:ea typeface="Fira Sans" panose="020B0503050000020004" pitchFamily="34" charset="0"/>
                <a:cs typeface="+mj-cs"/>
              </a:rPr>
              <a:t> in the matrix of the mitochondria (known as the “powerhouses of the cell,” mitochondria produce the energy necessary for the cell's survival and functioning)</a:t>
            </a:r>
          </a:p>
          <a:p>
            <a:pPr marL="0" marR="0" lvl="0" indent="0" algn="l" defTabSz="913554" rtl="0" eaLnBrk="0" fontAlgn="auto" latinLnBrk="0" hangingPunct="0">
              <a:lnSpc>
                <a:spcPct val="100000"/>
              </a:lnSpc>
              <a:spcBef>
                <a:spcPts val="0"/>
              </a:spcBef>
              <a:spcAft>
                <a:spcPts val="500"/>
              </a:spcAft>
              <a:buClrTx/>
              <a:buSzTx/>
              <a:buFontTx/>
              <a:buNone/>
              <a:tabLst/>
              <a:defRPr/>
            </a:pPr>
            <a:endParaRPr kumimoji="0" lang="en-US" sz="1500" b="0" i="0" u="none" strike="noStrike" kern="1200" cap="none" spc="0" normalizeH="0" baseline="0" noProof="0">
              <a:ln>
                <a:noFill/>
              </a:ln>
              <a:solidFill>
                <a:prstClr val="black"/>
              </a:solidFill>
              <a:effectLst/>
              <a:uLnTx/>
              <a:uFillTx/>
              <a:latin typeface="DM Sans"/>
              <a:ea typeface="Fira Sans" panose="020B0503050000020004" pitchFamily="34" charset="0"/>
              <a:cs typeface="+mj-cs"/>
            </a:endParaRPr>
          </a:p>
          <a:p>
            <a:pPr marL="0" marR="0" lvl="0" indent="0" algn="l" defTabSz="913554" rtl="0" eaLnBrk="0" fontAlgn="auto" latinLnBrk="0" hangingPunct="0">
              <a:lnSpc>
                <a:spcPct val="100000"/>
              </a:lnSpc>
              <a:spcBef>
                <a:spcPts val="0"/>
              </a:spcBef>
              <a:spcAft>
                <a:spcPts val="500"/>
              </a:spcAft>
              <a:buClrTx/>
              <a:buSzTx/>
              <a:buFontTx/>
              <a:buNone/>
              <a:tabLst/>
              <a:defRPr/>
            </a:pPr>
            <a:endParaRPr kumimoji="0" lang="en-US" sz="1500" b="0" i="0" u="none" strike="noStrike" kern="1200" cap="none" spc="0" normalizeH="0" baseline="0" noProof="0">
              <a:ln>
                <a:noFill/>
              </a:ln>
              <a:solidFill>
                <a:prstClr val="black"/>
              </a:solidFill>
              <a:effectLst/>
              <a:uLnTx/>
              <a:uFillTx/>
              <a:latin typeface="DM Sans"/>
              <a:ea typeface="Fira Sans" panose="020B0503050000020004" pitchFamily="34" charset="0"/>
              <a:cs typeface="+mj-cs"/>
            </a:endParaRPr>
          </a:p>
          <a:p>
            <a:pPr marL="0" marR="0" lvl="0" indent="0" algn="l" defTabSz="913554" rtl="0" eaLnBrk="0" fontAlgn="auto" latinLnBrk="0" hangingPunct="0">
              <a:lnSpc>
                <a:spcPct val="100000"/>
              </a:lnSpc>
              <a:spcBef>
                <a:spcPts val="0"/>
              </a:spcBef>
              <a:spcAft>
                <a:spcPts val="500"/>
              </a:spcAft>
              <a:buClrTx/>
              <a:buSzTx/>
              <a:buFontTx/>
              <a:buNone/>
              <a:tabLst/>
              <a:defRPr/>
            </a:pPr>
            <a:endParaRPr kumimoji="0" lang="en-US" sz="1500" b="0" i="0" u="none" strike="noStrike" kern="1200" cap="none" spc="0" normalizeH="0" baseline="0" noProof="0">
              <a:ln>
                <a:noFill/>
              </a:ln>
              <a:solidFill>
                <a:prstClr val="black"/>
              </a:solidFill>
              <a:effectLst/>
              <a:uLnTx/>
              <a:uFillTx/>
              <a:latin typeface="DM Sans"/>
              <a:ea typeface="Fira Sans" panose="020B0503050000020004" pitchFamily="34" charset="0"/>
              <a:cs typeface="+mj-cs"/>
            </a:endParaRPr>
          </a:p>
        </p:txBody>
      </p:sp>
      <p:sp>
        <p:nvSpPr>
          <p:cNvPr id="8" name="Title 1">
            <a:extLst>
              <a:ext uri="{FF2B5EF4-FFF2-40B4-BE49-F238E27FC236}">
                <a16:creationId xmlns:a16="http://schemas.microsoft.com/office/drawing/2014/main" id="{B7102F9C-854A-2112-9D7F-36EFAA2C9491}"/>
              </a:ext>
            </a:extLst>
          </p:cNvPr>
          <p:cNvSpPr txBox="1">
            <a:spLocks/>
          </p:cNvSpPr>
          <p:nvPr/>
        </p:nvSpPr>
        <p:spPr>
          <a:xfrm>
            <a:off x="3718663" y="3876329"/>
            <a:ext cx="2716396" cy="1141572"/>
          </a:xfrm>
          <a:prstGeom prst="rect">
            <a:avLst/>
          </a:prstGeom>
        </p:spPr>
        <p:txBody>
          <a:bodyPr lIns="0" tIns="0" rIns="0" bIns="0"/>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pPr marL="0" marR="0" lvl="0" indent="0" algn="l" defTabSz="913554" rtl="0" eaLnBrk="0" fontAlgn="auto" latinLnBrk="0" hangingPunct="0">
              <a:lnSpc>
                <a:spcPct val="100000"/>
              </a:lnSpc>
              <a:spcBef>
                <a:spcPts val="0"/>
              </a:spcBef>
              <a:spcAft>
                <a:spcPts val="500"/>
              </a:spcAft>
              <a:buClrTx/>
              <a:buSzTx/>
              <a:buFontTx/>
              <a:buNone/>
              <a:tabLst/>
              <a:defRPr/>
            </a:pPr>
            <a:r>
              <a:rPr kumimoji="0" lang="en-US" sz="1700" b="1" i="0" u="none" strike="noStrike" kern="1200" cap="none" spc="0" normalizeH="0" baseline="0" noProof="0">
                <a:ln>
                  <a:noFill/>
                </a:ln>
                <a:solidFill>
                  <a:srgbClr val="4D3C35"/>
                </a:solidFill>
                <a:effectLst/>
                <a:uLnTx/>
                <a:uFillTx/>
                <a:latin typeface="DM Sans"/>
                <a:ea typeface="Fira Sans" panose="020B0503050000020004" pitchFamily="34" charset="0"/>
                <a:cs typeface="+mj-cs"/>
              </a:rPr>
              <a:t>Glutamic acid –</a:t>
            </a:r>
            <a:br>
              <a:rPr kumimoji="0" lang="en-US" sz="1700" b="1" i="0" u="none" strike="noStrike" kern="1200" cap="none" spc="0" normalizeH="0" baseline="0" noProof="0">
                <a:ln>
                  <a:noFill/>
                </a:ln>
                <a:solidFill>
                  <a:srgbClr val="4D3C35"/>
                </a:solidFill>
                <a:effectLst/>
                <a:uLnTx/>
                <a:uFillTx/>
                <a:latin typeface="DM Sans"/>
                <a:ea typeface="Fira Sans" panose="020B0503050000020004" pitchFamily="34" charset="0"/>
                <a:cs typeface="+mj-cs"/>
              </a:rPr>
            </a:br>
            <a:r>
              <a:rPr kumimoji="0" lang="en-US" sz="1700" b="1" i="0" u="none" strike="noStrike" kern="1200" cap="none" spc="0" normalizeH="0" baseline="0" noProof="0">
                <a:ln>
                  <a:noFill/>
                </a:ln>
                <a:solidFill>
                  <a:srgbClr val="4D3C35"/>
                </a:solidFill>
                <a:effectLst/>
                <a:uLnTx/>
                <a:uFillTx/>
                <a:latin typeface="DM Sans"/>
                <a:ea typeface="Fira Sans" panose="020B0503050000020004" pitchFamily="34" charset="0"/>
                <a:cs typeface="+mj-cs"/>
              </a:rPr>
              <a:t>non-essential Amino Acid</a:t>
            </a:r>
          </a:p>
          <a:p>
            <a:pPr marL="0" marR="0" lvl="0" indent="0" algn="l" defTabSz="913554" rtl="0" eaLnBrk="0" fontAlgn="auto" latinLnBrk="0" hangingPunct="0">
              <a:lnSpc>
                <a:spcPct val="100000"/>
              </a:lnSpc>
              <a:spcBef>
                <a:spcPts val="0"/>
              </a:spcBef>
              <a:spcAft>
                <a:spcPts val="500"/>
              </a:spcAft>
              <a:buClrTx/>
              <a:buSzTx/>
              <a:buFontTx/>
              <a:buNone/>
              <a:tabLst/>
              <a:defRPr/>
            </a:pPr>
            <a:r>
              <a:rPr kumimoji="0" lang="en-US" sz="1500" b="0" i="0" u="none" strike="noStrike" kern="1200" cap="none" spc="0" normalizeH="0" baseline="0" noProof="0">
                <a:ln>
                  <a:noFill/>
                </a:ln>
                <a:solidFill>
                  <a:prstClr val="white"/>
                </a:solidFill>
                <a:effectLst/>
                <a:uLnTx/>
                <a:uFillTx/>
                <a:latin typeface="DM Sans"/>
                <a:ea typeface="Fira Sans" panose="020B0503050000020004" pitchFamily="34" charset="0"/>
                <a:cs typeface="+mj-cs"/>
              </a:rPr>
              <a:t>Supports cells </a:t>
            </a:r>
            <a:r>
              <a:rPr kumimoji="0" lang="en-US" sz="1600" b="1" i="0" u="none" strike="noStrike" kern="1200" cap="none" spc="0" normalizeH="0" baseline="0" noProof="0">
                <a:ln>
                  <a:noFill/>
                </a:ln>
                <a:solidFill>
                  <a:prstClr val="white"/>
                </a:solidFill>
                <a:effectLst/>
                <a:uLnTx/>
                <a:uFillTx/>
                <a:latin typeface="DM Sans"/>
                <a:ea typeface="Fira Sans" panose="020B0503050000020004" pitchFamily="34" charset="0"/>
                <a:cs typeface="+mj-cs"/>
              </a:rPr>
              <a:t>energy production</a:t>
            </a:r>
            <a:endParaRPr kumimoji="0" lang="en-US" sz="1500" b="1" i="0" u="none" strike="noStrike" kern="1200" cap="none" spc="0" normalizeH="0" baseline="0" noProof="0">
              <a:ln>
                <a:noFill/>
              </a:ln>
              <a:solidFill>
                <a:prstClr val="white"/>
              </a:solidFill>
              <a:effectLst/>
              <a:uLnTx/>
              <a:uFillTx/>
              <a:latin typeface="DM Sans"/>
              <a:ea typeface="Fira Sans" panose="020B0503050000020004" pitchFamily="34" charset="0"/>
              <a:cs typeface="Arial"/>
            </a:endParaRPr>
          </a:p>
        </p:txBody>
      </p:sp>
      <p:sp>
        <p:nvSpPr>
          <p:cNvPr id="9" name="Title 1">
            <a:extLst>
              <a:ext uri="{FF2B5EF4-FFF2-40B4-BE49-F238E27FC236}">
                <a16:creationId xmlns:a16="http://schemas.microsoft.com/office/drawing/2014/main" id="{517F69DB-C95C-E25E-BC6E-C796E1E3C01C}"/>
              </a:ext>
            </a:extLst>
          </p:cNvPr>
          <p:cNvSpPr txBox="1">
            <a:spLocks/>
          </p:cNvSpPr>
          <p:nvPr/>
        </p:nvSpPr>
        <p:spPr>
          <a:xfrm>
            <a:off x="308128" y="5244289"/>
            <a:ext cx="3616320" cy="664407"/>
          </a:xfrm>
          <a:prstGeom prst="rect">
            <a:avLst/>
          </a:prstGeom>
        </p:spPr>
        <p:txBody>
          <a:bodyPr lIns="0" tIns="0" rIns="0" bIns="0"/>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pPr marL="0" marR="0" lvl="0" indent="0" algn="l" defTabSz="913554" rtl="0" eaLnBrk="0" fontAlgn="auto" latinLnBrk="0" hangingPunct="0">
              <a:lnSpc>
                <a:spcPct val="100000"/>
              </a:lnSpc>
              <a:spcBef>
                <a:spcPts val="0"/>
              </a:spcBef>
              <a:spcAft>
                <a:spcPts val="500"/>
              </a:spcAft>
              <a:buClrTx/>
              <a:buSzTx/>
              <a:buFontTx/>
              <a:buNone/>
              <a:tabLst/>
              <a:defRPr/>
            </a:pPr>
            <a:r>
              <a:rPr kumimoji="0" lang="en-US" sz="1700" b="1" i="0" u="none" strike="noStrike" kern="1200" cap="none" spc="0" normalizeH="0" baseline="0" noProof="0">
                <a:ln>
                  <a:noFill/>
                </a:ln>
                <a:solidFill>
                  <a:srgbClr val="4D3C35"/>
                </a:solidFill>
                <a:effectLst/>
                <a:uLnTx/>
                <a:uFillTx/>
                <a:latin typeface="DM Sans"/>
                <a:ea typeface="Fira Sans" panose="020B0503050000020004" pitchFamily="34" charset="0"/>
                <a:cs typeface="+mj-cs"/>
              </a:rPr>
              <a:t>Valine – essential Amino Acid </a:t>
            </a:r>
          </a:p>
          <a:p>
            <a:pPr marL="0" marR="0" lvl="0" indent="0" algn="l" defTabSz="913554" rtl="0" eaLnBrk="0" fontAlgn="auto" latinLnBrk="0" hangingPunct="0">
              <a:lnSpc>
                <a:spcPct val="100000"/>
              </a:lnSpc>
              <a:spcBef>
                <a:spcPts val="0"/>
              </a:spcBef>
              <a:spcAft>
                <a:spcPts val="500"/>
              </a:spcAft>
              <a:buClrTx/>
              <a:buSzTx/>
              <a:buFontTx/>
              <a:buNone/>
              <a:tabLst/>
              <a:defRPr/>
            </a:pPr>
            <a:r>
              <a:rPr kumimoji="0" lang="en-US" sz="1500" b="0" i="0" u="none" strike="noStrike" kern="1200" cap="none" spc="0" normalizeH="0" baseline="0" noProof="0">
                <a:ln>
                  <a:noFill/>
                </a:ln>
                <a:solidFill>
                  <a:prstClr val="white"/>
                </a:solidFill>
                <a:effectLst/>
                <a:uLnTx/>
                <a:uFillTx/>
                <a:latin typeface="DM Sans"/>
                <a:ea typeface="Fira Sans" panose="020B0503050000020004" pitchFamily="34" charset="0"/>
                <a:cs typeface="+mj-cs"/>
              </a:rPr>
              <a:t>Serves as an </a:t>
            </a:r>
            <a:r>
              <a:rPr kumimoji="0" lang="en-US" sz="1600" b="1" i="0" u="none" strike="noStrike" kern="1200" cap="none" spc="0" normalizeH="0" baseline="0" noProof="0">
                <a:ln>
                  <a:noFill/>
                </a:ln>
                <a:solidFill>
                  <a:prstClr val="white"/>
                </a:solidFill>
                <a:effectLst/>
                <a:uLnTx/>
                <a:uFillTx/>
                <a:latin typeface="DM Sans"/>
                <a:ea typeface="Fira Sans" panose="020B0503050000020004" pitchFamily="34" charset="0"/>
                <a:cs typeface="+mj-cs"/>
              </a:rPr>
              <a:t>energy fuel</a:t>
            </a:r>
            <a:endParaRPr kumimoji="0" lang="en-US" sz="1500" b="1" i="0" u="none" strike="noStrike" kern="1200" cap="none" spc="0" normalizeH="0" baseline="0" noProof="0">
              <a:ln>
                <a:noFill/>
              </a:ln>
              <a:solidFill>
                <a:prstClr val="white"/>
              </a:solidFill>
              <a:effectLst/>
              <a:uLnTx/>
              <a:uFillTx/>
              <a:latin typeface="DM Sans"/>
              <a:ea typeface="Fira Sans" panose="020B0503050000020004" pitchFamily="34" charset="0"/>
              <a:cs typeface="Arial"/>
            </a:endParaRPr>
          </a:p>
        </p:txBody>
      </p:sp>
      <p:sp>
        <p:nvSpPr>
          <p:cNvPr id="10" name="Title 1">
            <a:extLst>
              <a:ext uri="{FF2B5EF4-FFF2-40B4-BE49-F238E27FC236}">
                <a16:creationId xmlns:a16="http://schemas.microsoft.com/office/drawing/2014/main" id="{A037F84F-C712-7288-ED99-0564B5EEB126}"/>
              </a:ext>
            </a:extLst>
          </p:cNvPr>
          <p:cNvSpPr txBox="1">
            <a:spLocks/>
          </p:cNvSpPr>
          <p:nvPr/>
        </p:nvSpPr>
        <p:spPr>
          <a:xfrm>
            <a:off x="312134" y="1015247"/>
            <a:ext cx="6527935" cy="1442930"/>
          </a:xfrm>
          <a:prstGeom prst="rect">
            <a:avLst/>
          </a:prstGeom>
        </p:spPr>
        <p:txBody>
          <a:bodyPr lIns="0" tIns="0" rIns="0" bIns="0"/>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pPr marL="0" marR="0" lvl="0" indent="0" algn="l" defTabSz="913554" rtl="0" eaLnBrk="0" fontAlgn="auto" latinLnBrk="0" hangingPunct="0">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white"/>
                </a:solidFill>
                <a:effectLst/>
                <a:uLnTx/>
                <a:uFillTx/>
                <a:latin typeface="DM Sans"/>
                <a:ea typeface="Fira Sans" panose="020B0503050000020004" pitchFamily="34" charset="0"/>
                <a:cs typeface="+mj-cs"/>
              </a:rPr>
              <a:t>Gives cells the energy they need</a:t>
            </a:r>
          </a:p>
          <a:p>
            <a:pPr marL="0" marR="0" lvl="0" indent="0" algn="l" defTabSz="913554" rtl="0" eaLnBrk="0" fontAlgn="auto" latinLnBrk="0" hangingPunct="0">
              <a:lnSpc>
                <a:spcPct val="100000"/>
              </a:lnSpc>
              <a:spcBef>
                <a:spcPts val="0"/>
              </a:spcBef>
              <a:spcAft>
                <a:spcPts val="0"/>
              </a:spcAft>
              <a:buClrTx/>
              <a:buSzTx/>
              <a:buFontTx/>
              <a:buNone/>
              <a:tabLst/>
              <a:defRPr/>
            </a:pPr>
            <a:endParaRPr kumimoji="0" lang="en-GB" sz="2400" b="1" i="0" u="none" strike="noStrike" kern="1200" cap="none" spc="0" normalizeH="0" baseline="0" noProof="0">
              <a:ln>
                <a:noFill/>
              </a:ln>
              <a:solidFill>
                <a:prstClr val="white"/>
              </a:solidFill>
              <a:effectLst/>
              <a:uLnTx/>
              <a:uFillTx/>
              <a:latin typeface="DM Sans"/>
              <a:ea typeface="Fira Sans" panose="020B0503050000020004" pitchFamily="34" charset="0"/>
              <a:cs typeface="+mj-cs"/>
            </a:endParaRPr>
          </a:p>
          <a:p>
            <a:pPr marL="0" marR="0" lvl="0" indent="0" algn="l" defTabSz="913554" rtl="0" eaLnBrk="0" fontAlgn="auto" latinLnBrk="0" hangingPunct="0">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DM Sans"/>
                <a:ea typeface="Fira Sans" panose="020B0503050000020004" pitchFamily="34" charset="0"/>
                <a:cs typeface="+mj-cs"/>
              </a:rPr>
              <a:t>OXY 229 CB’s biotech is enriched with Amino Acids and Disodium succinate, a sophisticated mixture of cells respiration facilitators:</a:t>
            </a:r>
          </a:p>
        </p:txBody>
      </p:sp>
    </p:spTree>
    <p:extLst>
      <p:ext uri="{BB962C8B-B14F-4D97-AF65-F5344CB8AC3E}">
        <p14:creationId xmlns:p14="http://schemas.microsoft.com/office/powerpoint/2010/main" val="18191993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1B5449FD-FD7C-F442-266E-2013FC20FA05}"/>
            </a:ext>
          </a:extLst>
        </p:cNvPr>
        <p:cNvGrpSpPr/>
        <p:nvPr/>
      </p:nvGrpSpPr>
      <p:grpSpPr>
        <a:xfrm>
          <a:off x="0" y="0"/>
          <a:ext cx="0" cy="0"/>
          <a:chOff x="0" y="0"/>
          <a:chExt cx="0" cy="0"/>
        </a:xfrm>
      </p:grpSpPr>
      <p:pic>
        <p:nvPicPr>
          <p:cNvPr id="4" name="Picture 3" descr="A graph of different shades of brown&#10;&#10;AI-generated content may be incorrect.">
            <a:extLst>
              <a:ext uri="{FF2B5EF4-FFF2-40B4-BE49-F238E27FC236}">
                <a16:creationId xmlns:a16="http://schemas.microsoft.com/office/drawing/2014/main" id="{D21EBC7D-0394-31E4-786C-BAEDF20E4E2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96000" y="1724171"/>
            <a:ext cx="5097602" cy="3823201"/>
          </a:xfrm>
          <a:prstGeom prst="rect">
            <a:avLst/>
          </a:prstGeom>
        </p:spPr>
      </p:pic>
      <p:sp>
        <p:nvSpPr>
          <p:cNvPr id="13" name="TextBox 12">
            <a:extLst>
              <a:ext uri="{FF2B5EF4-FFF2-40B4-BE49-F238E27FC236}">
                <a16:creationId xmlns:a16="http://schemas.microsoft.com/office/drawing/2014/main" id="{32E42A61-9AB0-4A26-BA53-FFA271EF1DD0}"/>
              </a:ext>
            </a:extLst>
          </p:cNvPr>
          <p:cNvSpPr txBox="1"/>
          <p:nvPr/>
        </p:nvSpPr>
        <p:spPr>
          <a:xfrm>
            <a:off x="302398" y="2019721"/>
            <a:ext cx="5097601" cy="2616101"/>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A high uptake of oxygen in skin/scalp cells is a sign of good metabolic activity and is very important to the natural revitalizing capacity of the scalp.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a:ln>
                <a:noFill/>
              </a:ln>
              <a:solidFill>
                <a:prstClr val="white"/>
              </a:solidFill>
              <a:effectLst/>
              <a:uLnTx/>
              <a:uFillTx/>
              <a:latin typeface="DM Sans"/>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The activity of OXY 229 CB was evaluated using the Gilson Respirometer, which measured oxygen uptake by a known quantity of a tissue homogenate. The oxygen consumption was determined one hour after the addition of the OXY 229 CB samples compared to untreated control.</a:t>
            </a:r>
          </a:p>
        </p:txBody>
      </p:sp>
      <p:sp>
        <p:nvSpPr>
          <p:cNvPr id="7" name="Rounded Rectangle 6">
            <a:extLst>
              <a:ext uri="{FF2B5EF4-FFF2-40B4-BE49-F238E27FC236}">
                <a16:creationId xmlns:a16="http://schemas.microsoft.com/office/drawing/2014/main" id="{F4B36911-2545-CBFF-B8D2-584C69FDBE7B}"/>
              </a:ext>
            </a:extLst>
          </p:cNvPr>
          <p:cNvSpPr/>
          <p:nvPr/>
        </p:nvSpPr>
        <p:spPr>
          <a:xfrm>
            <a:off x="-1" y="5169351"/>
            <a:ext cx="5400000" cy="756045"/>
          </a:xfrm>
          <a:prstGeom prst="roundRect">
            <a:avLst>
              <a:gd name="adj" fmla="val 0"/>
            </a:avLst>
          </a:prstGeom>
          <a:solidFill>
            <a:srgbClr val="B3978F"/>
          </a:solidFill>
          <a:ln w="28575" cap="flat" cmpd="sng" algn="ctr">
            <a:noFill/>
            <a:prstDash val="solid"/>
            <a:miter lim="800000"/>
          </a:ln>
          <a:effectLst/>
        </p:spPr>
        <p:txBody>
          <a:bodyPr rot="0" spcFirstLastPara="0" vertOverflow="overflow" horzOverflow="overflow" vert="horz" wrap="square" lIns="468000" tIns="144000" rIns="144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prstClr val="white"/>
                </a:solidFill>
                <a:effectLst/>
                <a:uLnTx/>
                <a:uFillTx/>
                <a:latin typeface="DM Sans"/>
                <a:ea typeface="+mn-ea"/>
                <a:cs typeface="+mn-cs"/>
              </a:rPr>
              <a:t>OXY 229 CB </a:t>
            </a:r>
            <a:r>
              <a:rPr kumimoji="0" lang="en-US" sz="1800" b="1" i="0" u="none" strike="noStrike" kern="0" cap="none" spc="0" normalizeH="0" baseline="0" noProof="0">
                <a:ln>
                  <a:noFill/>
                </a:ln>
                <a:solidFill>
                  <a:prstClr val="white"/>
                </a:solidFill>
                <a:effectLst/>
                <a:uLnTx/>
                <a:uFillTx/>
                <a:latin typeface="DM Sans"/>
                <a:ea typeface="Fira Sans" panose="020B0503050000020004" pitchFamily="34" charset="0"/>
                <a:cs typeface="+mn-cs"/>
              </a:rPr>
              <a:t>enhances cells oxygen uptake by up to </a:t>
            </a:r>
            <a:r>
              <a:rPr kumimoji="0" lang="en-US" sz="2400" b="1" i="0" u="none" strike="noStrike" kern="0" cap="none" spc="0" normalizeH="0" baseline="0" noProof="0">
                <a:ln>
                  <a:noFill/>
                </a:ln>
                <a:solidFill>
                  <a:prstClr val="white"/>
                </a:solidFill>
                <a:effectLst/>
                <a:uLnTx/>
                <a:uFillTx/>
                <a:latin typeface="DM Sans"/>
                <a:ea typeface="Fira Sans" panose="020B0503050000020004" pitchFamily="34" charset="0"/>
                <a:cs typeface="+mn-cs"/>
              </a:rPr>
              <a:t>750%</a:t>
            </a:r>
            <a:r>
              <a:rPr kumimoji="0" lang="en-US" sz="1800" b="1" i="0" u="none" strike="noStrike" kern="0" cap="none" spc="0" normalizeH="0" baseline="0" noProof="0">
                <a:ln>
                  <a:noFill/>
                </a:ln>
                <a:solidFill>
                  <a:prstClr val="white"/>
                </a:solidFill>
                <a:effectLst/>
                <a:uLnTx/>
                <a:uFillTx/>
                <a:latin typeface="DM Sans"/>
                <a:ea typeface="Fira Sans" panose="020B0503050000020004" pitchFamily="34" charset="0"/>
                <a:cs typeface="+mn-cs"/>
              </a:rPr>
              <a:t>*</a:t>
            </a:r>
            <a:endParaRPr kumimoji="0" lang="en-US" sz="1800" b="1" i="0" u="none" strike="noStrike" kern="0" cap="none" spc="0" normalizeH="0" baseline="0" noProof="0">
              <a:ln>
                <a:noFill/>
              </a:ln>
              <a:solidFill>
                <a:prstClr val="white"/>
              </a:solidFill>
              <a:effectLst/>
              <a:uLnTx/>
              <a:uFillTx/>
              <a:latin typeface="DM Sans"/>
              <a:ea typeface="+mn-ea"/>
              <a:cs typeface="+mn-cs"/>
            </a:endParaRPr>
          </a:p>
        </p:txBody>
      </p:sp>
      <p:sp>
        <p:nvSpPr>
          <p:cNvPr id="6" name="Título 2">
            <a:extLst>
              <a:ext uri="{FF2B5EF4-FFF2-40B4-BE49-F238E27FC236}">
                <a16:creationId xmlns:a16="http://schemas.microsoft.com/office/drawing/2014/main" id="{4B33401A-862E-0AFA-702C-9FFD4CF0621D}"/>
              </a:ext>
            </a:extLst>
          </p:cNvPr>
          <p:cNvSpPr txBox="1">
            <a:spLocks/>
          </p:cNvSpPr>
          <p:nvPr/>
        </p:nvSpPr>
        <p:spPr>
          <a:xfrm>
            <a:off x="302398" y="327603"/>
            <a:ext cx="7421015" cy="341867"/>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OXY 229 CB ENHANCES OXYGEN UPTAKE</a:t>
            </a:r>
          </a:p>
        </p:txBody>
      </p:sp>
      <p:sp>
        <p:nvSpPr>
          <p:cNvPr id="15" name="Título 2">
            <a:extLst>
              <a:ext uri="{FF2B5EF4-FFF2-40B4-BE49-F238E27FC236}">
                <a16:creationId xmlns:a16="http://schemas.microsoft.com/office/drawing/2014/main" id="{4FB24EB8-7F28-0A18-5580-94DD0715E3E1}"/>
              </a:ext>
            </a:extLst>
          </p:cNvPr>
          <p:cNvSpPr txBox="1">
            <a:spLocks/>
          </p:cNvSpPr>
          <p:nvPr/>
        </p:nvSpPr>
        <p:spPr>
          <a:xfrm rot="16200000">
            <a:off x="9881382" y="2361095"/>
            <a:ext cx="4344276" cy="14325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r" defTabSz="914400" rtl="0" eaLnBrk="1" fontAlgn="auto" latinLnBrk="0" hangingPunct="1">
              <a:lnSpc>
                <a:spcPct val="85000"/>
              </a:lnSpc>
              <a:spcBef>
                <a:spcPct val="0"/>
              </a:spcBef>
              <a:spcAft>
                <a:spcPts val="0"/>
              </a:spcAft>
              <a:buClrTx/>
              <a:buSzTx/>
              <a:buFontTx/>
              <a:buNone/>
              <a:tabLst/>
              <a:defRPr/>
            </a:pPr>
            <a:r>
              <a:rPr kumimoji="0" lang="en-US" sz="800" b="0" i="1" u="none" strike="noStrike" kern="1200" cap="none" spc="0" normalizeH="0" baseline="0" noProof="0">
                <a:ln>
                  <a:noFill/>
                </a:ln>
                <a:solidFill>
                  <a:prstClr val="white"/>
                </a:solidFill>
                <a:effectLst/>
                <a:uLnTx/>
                <a:uFillTx/>
                <a:latin typeface="DM Sans 14pt Medium" pitchFamily="2" charset="77"/>
                <a:ea typeface="+mj-ea"/>
                <a:cs typeface="+mj-cs"/>
              </a:rPr>
              <a:t>*In vitro</a:t>
            </a:r>
          </a:p>
        </p:txBody>
      </p:sp>
    </p:spTree>
    <p:extLst>
      <p:ext uri="{BB962C8B-B14F-4D97-AF65-F5344CB8AC3E}">
        <p14:creationId xmlns:p14="http://schemas.microsoft.com/office/powerpoint/2010/main" val="29597254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728EDCB5-60A3-AF43-6ED0-A88097241EA9}"/>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04BE45AE-286D-2B39-1648-E37E2B9B954D}"/>
              </a:ext>
            </a:extLst>
          </p:cNvPr>
          <p:cNvSpPr txBox="1"/>
          <p:nvPr/>
        </p:nvSpPr>
        <p:spPr>
          <a:xfrm>
            <a:off x="302399" y="1527096"/>
            <a:ext cx="4553628" cy="3077766"/>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Metabolic activity in cells must be high enough for them to carry out their normal functions and survive. The more active the cells, the healthier scalp will be.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DM Sans"/>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The effect of OXY 229 CB on the growth and survival of fibroblasts was investigated using the colorimetric MTT-tetrazolium assay.</a:t>
            </a:r>
          </a:p>
        </p:txBody>
      </p:sp>
      <p:sp>
        <p:nvSpPr>
          <p:cNvPr id="17" name="Rounded Rectangle 8">
            <a:extLst>
              <a:ext uri="{FF2B5EF4-FFF2-40B4-BE49-F238E27FC236}">
                <a16:creationId xmlns:a16="http://schemas.microsoft.com/office/drawing/2014/main" id="{1EC58ED9-948E-A044-054A-715696CC914D}"/>
              </a:ext>
            </a:extLst>
          </p:cNvPr>
          <p:cNvSpPr/>
          <p:nvPr/>
        </p:nvSpPr>
        <p:spPr>
          <a:xfrm>
            <a:off x="0" y="5177060"/>
            <a:ext cx="5400000" cy="756045"/>
          </a:xfrm>
          <a:prstGeom prst="roundRect">
            <a:avLst>
              <a:gd name="adj" fmla="val 0"/>
            </a:avLst>
          </a:prstGeom>
          <a:solidFill>
            <a:srgbClr val="B3978F"/>
          </a:solidFill>
          <a:ln w="28575" cap="flat" cmpd="sng" algn="ctr">
            <a:noFill/>
            <a:prstDash val="solid"/>
            <a:miter lim="800000"/>
          </a:ln>
          <a:effectLst/>
        </p:spPr>
        <p:txBody>
          <a:bodyPr rot="0" spcFirstLastPara="0" vertOverflow="overflow" horzOverflow="overflow" vert="horz" wrap="square" lIns="468000" tIns="144000" rIns="144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0" cap="none" spc="0" normalizeH="0" baseline="0" noProof="0">
                <a:ln>
                  <a:noFill/>
                </a:ln>
                <a:solidFill>
                  <a:srgbClr val="FFFFFF"/>
                </a:solidFill>
                <a:effectLst/>
                <a:uLnTx/>
                <a:uFillTx/>
                <a:latin typeface="DM Sans"/>
                <a:ea typeface="+mn-ea"/>
                <a:cs typeface="+mn-cs"/>
              </a:rPr>
              <a:t>OXY 229 CB </a:t>
            </a:r>
            <a:r>
              <a:rPr kumimoji="0" lang="en-US" sz="1800" b="1" i="0" u="none" strike="noStrike" kern="0" cap="none" spc="0" normalizeH="0" baseline="0" noProof="0">
                <a:ln>
                  <a:noFill/>
                </a:ln>
                <a:solidFill>
                  <a:srgbClr val="FFFFFF"/>
                </a:solidFill>
                <a:effectLst/>
                <a:uLnTx/>
                <a:uFillTx/>
                <a:latin typeface="DM Sans"/>
                <a:ea typeface="+mn-ea"/>
                <a:cs typeface="+mn-cs"/>
              </a:rPr>
              <a:t>induces cell viability                 by up to </a:t>
            </a:r>
            <a:r>
              <a:rPr kumimoji="0" lang="en-US" sz="2400" b="1" i="0" u="none" strike="noStrike" kern="0" cap="none" spc="0" normalizeH="0" baseline="0" noProof="0">
                <a:ln>
                  <a:noFill/>
                </a:ln>
                <a:solidFill>
                  <a:srgbClr val="FFFFFF"/>
                </a:solidFill>
                <a:effectLst/>
                <a:uLnTx/>
                <a:uFillTx/>
                <a:latin typeface="DM Sans"/>
                <a:ea typeface="+mn-ea"/>
                <a:cs typeface="+mn-cs"/>
              </a:rPr>
              <a:t>10%</a:t>
            </a:r>
            <a:r>
              <a:rPr kumimoji="0" lang="en-US" sz="1800" b="1" i="0" u="none" strike="noStrike" kern="0" cap="none" spc="0" normalizeH="0" baseline="0" noProof="0">
                <a:ln>
                  <a:noFill/>
                </a:ln>
                <a:solidFill>
                  <a:srgbClr val="FFFFFF"/>
                </a:solidFill>
                <a:effectLst/>
                <a:uLnTx/>
                <a:uFillTx/>
                <a:latin typeface="DM Sans"/>
                <a:ea typeface="+mn-ea"/>
                <a:cs typeface="+mn-cs"/>
              </a:rPr>
              <a:t>*</a:t>
            </a:r>
          </a:p>
        </p:txBody>
      </p:sp>
      <p:sp>
        <p:nvSpPr>
          <p:cNvPr id="27" name="Título 2">
            <a:extLst>
              <a:ext uri="{FF2B5EF4-FFF2-40B4-BE49-F238E27FC236}">
                <a16:creationId xmlns:a16="http://schemas.microsoft.com/office/drawing/2014/main" id="{9494DE2F-D4F7-E1DE-3D43-912AF6F935D8}"/>
              </a:ext>
            </a:extLst>
          </p:cNvPr>
          <p:cNvSpPr txBox="1">
            <a:spLocks/>
          </p:cNvSpPr>
          <p:nvPr/>
        </p:nvSpPr>
        <p:spPr>
          <a:xfrm>
            <a:off x="302398" y="327604"/>
            <a:ext cx="6006245" cy="260225"/>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OXY 229 CB INDUCES CELL VIABILITY</a:t>
            </a:r>
          </a:p>
        </p:txBody>
      </p:sp>
      <p:sp>
        <p:nvSpPr>
          <p:cNvPr id="28" name="Título 2">
            <a:extLst>
              <a:ext uri="{FF2B5EF4-FFF2-40B4-BE49-F238E27FC236}">
                <a16:creationId xmlns:a16="http://schemas.microsoft.com/office/drawing/2014/main" id="{3559886B-8A7D-F624-5E31-C5E136CD826C}"/>
              </a:ext>
            </a:extLst>
          </p:cNvPr>
          <p:cNvSpPr txBox="1">
            <a:spLocks/>
          </p:cNvSpPr>
          <p:nvPr/>
        </p:nvSpPr>
        <p:spPr>
          <a:xfrm rot="16200000">
            <a:off x="9881382" y="2361095"/>
            <a:ext cx="4344276" cy="14325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r" defTabSz="914400" rtl="0" eaLnBrk="1" fontAlgn="auto" latinLnBrk="0" hangingPunct="1">
              <a:lnSpc>
                <a:spcPct val="85000"/>
              </a:lnSpc>
              <a:spcBef>
                <a:spcPct val="0"/>
              </a:spcBef>
              <a:spcAft>
                <a:spcPts val="0"/>
              </a:spcAft>
              <a:buClrTx/>
              <a:buSzTx/>
              <a:buFontTx/>
              <a:buNone/>
              <a:tabLst/>
              <a:defRPr/>
            </a:pPr>
            <a:r>
              <a:rPr kumimoji="0" lang="en-US" sz="800" b="0" i="1" u="none" strike="noStrike" kern="1200" cap="none" spc="0" normalizeH="0" baseline="0" noProof="0">
                <a:ln>
                  <a:noFill/>
                </a:ln>
                <a:solidFill>
                  <a:prstClr val="white"/>
                </a:solidFill>
                <a:effectLst/>
                <a:uLnTx/>
                <a:uFillTx/>
                <a:latin typeface="DM Sans 14pt Medium" pitchFamily="2" charset="77"/>
                <a:ea typeface="+mj-ea"/>
                <a:cs typeface="+mj-cs"/>
              </a:rPr>
              <a:t>*In vitro</a:t>
            </a:r>
          </a:p>
        </p:txBody>
      </p:sp>
      <p:grpSp>
        <p:nvGrpSpPr>
          <p:cNvPr id="40" name="Group 39">
            <a:extLst>
              <a:ext uri="{FF2B5EF4-FFF2-40B4-BE49-F238E27FC236}">
                <a16:creationId xmlns:a16="http://schemas.microsoft.com/office/drawing/2014/main" id="{E1EA1CA3-4BD6-EC3A-5514-EDCE5AB1B229}"/>
              </a:ext>
            </a:extLst>
          </p:cNvPr>
          <p:cNvGrpSpPr/>
          <p:nvPr/>
        </p:nvGrpSpPr>
        <p:grpSpPr>
          <a:xfrm>
            <a:off x="6000866" y="1527096"/>
            <a:ext cx="5827874" cy="4210081"/>
            <a:chOff x="6000866" y="1527096"/>
            <a:chExt cx="5827874" cy="4210081"/>
          </a:xfrm>
        </p:grpSpPr>
        <p:sp>
          <p:nvSpPr>
            <p:cNvPr id="21" name="TextBox 20">
              <a:extLst>
                <a:ext uri="{FF2B5EF4-FFF2-40B4-BE49-F238E27FC236}">
                  <a16:creationId xmlns:a16="http://schemas.microsoft.com/office/drawing/2014/main" id="{7C077D11-0790-1B0C-44E6-A35F17C8EAE4}"/>
                </a:ext>
              </a:extLst>
            </p:cNvPr>
            <p:cNvSpPr txBox="1"/>
            <p:nvPr/>
          </p:nvSpPr>
          <p:spPr>
            <a:xfrm>
              <a:off x="6664242" y="1527096"/>
              <a:ext cx="416648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prstClr val="white"/>
                  </a:solidFill>
                  <a:effectLst/>
                  <a:uLnTx/>
                  <a:uFillTx/>
                  <a:latin typeface="DM Sans"/>
                  <a:ea typeface="+mn-ea"/>
                  <a:cs typeface="+mn-cs"/>
                </a:rPr>
                <a:t>Effect of OXY-229 CB on cell viability</a:t>
              </a:r>
            </a:p>
          </p:txBody>
        </p:sp>
        <p:sp>
          <p:nvSpPr>
            <p:cNvPr id="22" name="TextBox 21">
              <a:extLst>
                <a:ext uri="{FF2B5EF4-FFF2-40B4-BE49-F238E27FC236}">
                  <a16:creationId xmlns:a16="http://schemas.microsoft.com/office/drawing/2014/main" id="{B7FCFDB6-D352-87AF-B7AE-634A4F618BF6}"/>
                </a:ext>
              </a:extLst>
            </p:cNvPr>
            <p:cNvSpPr txBox="1"/>
            <p:nvPr/>
          </p:nvSpPr>
          <p:spPr>
            <a:xfrm rot="16200000">
              <a:off x="4945930" y="3199073"/>
              <a:ext cx="241765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prstClr val="white"/>
                  </a:solidFill>
                  <a:effectLst/>
                  <a:uLnTx/>
                  <a:uFillTx/>
                  <a:latin typeface="DM Sans"/>
                  <a:ea typeface="+mn-ea"/>
                  <a:cs typeface="+mn-cs"/>
                </a:rPr>
                <a:t>Cell Viability increase (%)</a:t>
              </a:r>
            </a:p>
          </p:txBody>
        </p:sp>
        <p:pic>
          <p:nvPicPr>
            <p:cNvPr id="39" name="Picture 38" descr="A graph on a black background&#10;&#10;AI-generated content may be incorrect.">
              <a:extLst>
                <a:ext uri="{FF2B5EF4-FFF2-40B4-BE49-F238E27FC236}">
                  <a16:creationId xmlns:a16="http://schemas.microsoft.com/office/drawing/2014/main" id="{3B43C90D-878F-B2DC-DEE0-755316D51E29}"/>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6174640" y="1598931"/>
              <a:ext cx="5654100" cy="4138246"/>
            </a:xfrm>
            <a:prstGeom prst="rect">
              <a:avLst/>
            </a:prstGeom>
          </p:spPr>
        </p:pic>
      </p:grpSp>
    </p:spTree>
    <p:extLst>
      <p:ext uri="{BB962C8B-B14F-4D97-AF65-F5344CB8AC3E}">
        <p14:creationId xmlns:p14="http://schemas.microsoft.com/office/powerpoint/2010/main" val="7347749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Video 8">
            <a:hlinkClick r:id="" action="ppaction://media"/>
            <a:extLst>
              <a:ext uri="{FF2B5EF4-FFF2-40B4-BE49-F238E27FC236}">
                <a16:creationId xmlns:a16="http://schemas.microsoft.com/office/drawing/2014/main" id="{2B818C85-8CC4-E6F2-CC50-48D2B68AD66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473874" y="0"/>
            <a:ext cx="12192000" cy="6858000"/>
          </a:xfrm>
          <a:prstGeom prst="rect">
            <a:avLst/>
          </a:prstGeom>
        </p:spPr>
      </p:pic>
      <p:pic>
        <p:nvPicPr>
          <p:cNvPr id="10" name="Picture 9">
            <a:extLst>
              <a:ext uri="{FF2B5EF4-FFF2-40B4-BE49-F238E27FC236}">
                <a16:creationId xmlns:a16="http://schemas.microsoft.com/office/drawing/2014/main" id="{63937B27-F4EA-1A19-C137-4CC8BA3F021E}"/>
              </a:ext>
            </a:extLst>
          </p:cNvPr>
          <p:cNvPicPr>
            <a:picLocks noChangeAspect="1"/>
          </p:cNvPicPr>
          <p:nvPr/>
        </p:nvPicPr>
        <p:blipFill>
          <a:blip r:embed="rId6"/>
          <a:stretch>
            <a:fillRect/>
          </a:stretch>
        </p:blipFill>
        <p:spPr>
          <a:xfrm>
            <a:off x="4340443" y="-1553"/>
            <a:ext cx="2057598" cy="6859553"/>
          </a:xfrm>
          <a:prstGeom prst="rect">
            <a:avLst/>
          </a:prstGeom>
        </p:spPr>
      </p:pic>
      <p:sp>
        <p:nvSpPr>
          <p:cNvPr id="11" name="Título 2">
            <a:extLst>
              <a:ext uri="{FF2B5EF4-FFF2-40B4-BE49-F238E27FC236}">
                <a16:creationId xmlns:a16="http://schemas.microsoft.com/office/drawing/2014/main" id="{FD69E7F4-606E-A1A4-B212-D60768A15ABC}"/>
              </a:ext>
            </a:extLst>
          </p:cNvPr>
          <p:cNvSpPr txBox="1">
            <a:spLocks/>
          </p:cNvSpPr>
          <p:nvPr/>
        </p:nvSpPr>
        <p:spPr>
          <a:xfrm>
            <a:off x="454799" y="4800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DM Sans"/>
                <a:ea typeface="+mj-ea"/>
                <a:cs typeface="+mj-cs"/>
              </a:rPr>
              <a:t>SUMMARY</a:t>
            </a:r>
          </a:p>
        </p:txBody>
      </p:sp>
      <p:sp>
        <p:nvSpPr>
          <p:cNvPr id="12" name="Title 2">
            <a:extLst>
              <a:ext uri="{FF2B5EF4-FFF2-40B4-BE49-F238E27FC236}">
                <a16:creationId xmlns:a16="http://schemas.microsoft.com/office/drawing/2014/main" id="{48021837-6F20-95F3-D86E-5A8CEC9DAFAC}"/>
              </a:ext>
            </a:extLst>
          </p:cNvPr>
          <p:cNvSpPr txBox="1">
            <a:spLocks/>
          </p:cNvSpPr>
          <p:nvPr/>
        </p:nvSpPr>
        <p:spPr>
          <a:xfrm>
            <a:off x="454799" y="872529"/>
            <a:ext cx="5471080" cy="1100148"/>
          </a:xfrm>
          <a:prstGeom prst="rect">
            <a:avLst/>
          </a:prstGeom>
        </p:spPr>
        <p:txBody>
          <a:bodyPr lIns="0" tIns="0" rIns="0" bIns="0" anchor="t">
            <a:noAutofit/>
          </a:bodyPr>
          <a:lstStyle>
            <a:lvl1pPr algn="l" defTabSz="914400" rtl="0" eaLnBrk="1" latinLnBrk="0" hangingPunct="1">
              <a:lnSpc>
                <a:spcPct val="90000"/>
              </a:lnSpc>
              <a:spcBef>
                <a:spcPct val="0"/>
              </a:spcBef>
              <a:buNone/>
              <a:defRPr sz="57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DM Sans"/>
                <a:ea typeface="+mj-ea"/>
                <a:cs typeface="+mj-cs"/>
              </a:rPr>
              <a:t>BOND AID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DM Sans"/>
                <a:ea typeface="+mj-ea"/>
                <a:cs typeface="+mj-cs"/>
              </a:rPr>
              <a:t>with OXY 229 CB</a:t>
            </a:r>
            <a:br>
              <a:rPr kumimoji="0" lang="en-US" sz="4000" b="1" i="0" u="none" strike="noStrike" kern="1200" cap="none" spc="0" normalizeH="0" baseline="0" noProof="0" dirty="0">
                <a:ln>
                  <a:noFill/>
                </a:ln>
                <a:solidFill>
                  <a:prstClr val="white"/>
                </a:solidFill>
                <a:effectLst/>
                <a:uLnTx/>
                <a:uFillTx/>
                <a:latin typeface="DM Sans"/>
                <a:ea typeface="+mj-ea"/>
                <a:cs typeface="+mj-cs"/>
              </a:rPr>
            </a:br>
            <a:br>
              <a:rPr kumimoji="0" lang="en-US" sz="900" b="1" i="1" u="none" strike="noStrike" kern="1200" cap="none" spc="0" normalizeH="0" baseline="0" noProof="0" dirty="0">
                <a:ln>
                  <a:noFill/>
                </a:ln>
                <a:solidFill>
                  <a:prstClr val="white"/>
                </a:solidFill>
                <a:effectLst/>
                <a:uLnTx/>
                <a:uFillTx/>
                <a:latin typeface="Lora" pitchFamily="2" charset="0"/>
                <a:ea typeface="+mj-ea"/>
                <a:cs typeface="+mj-cs"/>
              </a:rPr>
            </a:br>
            <a:r>
              <a:rPr kumimoji="0" lang="en-US" sz="2000" b="0" i="0" u="none" strike="noStrike" kern="1200" cap="none" spc="0" normalizeH="0" baseline="0" noProof="0" dirty="0">
                <a:ln>
                  <a:noFill/>
                </a:ln>
                <a:solidFill>
                  <a:prstClr val="white"/>
                </a:solidFill>
                <a:effectLst/>
                <a:uLnTx/>
                <a:uFillTx/>
                <a:latin typeface="Lora" pitchFamily="2" charset="0"/>
                <a:ea typeface="+mj-ea"/>
                <a:cs typeface="+mj-cs"/>
              </a:rPr>
              <a:t>Every day is a good hair day!</a:t>
            </a:r>
            <a:endParaRPr kumimoji="0" lang="en-US" sz="2800" b="0" i="0" u="none" strike="noStrike" kern="1200" cap="none" spc="0" normalizeH="0" baseline="0" noProof="0" dirty="0">
              <a:ln>
                <a:noFill/>
              </a:ln>
              <a:solidFill>
                <a:prstClr val="white"/>
              </a:solidFill>
              <a:effectLst/>
              <a:uLnTx/>
              <a:uFillTx/>
              <a:latin typeface="Lora" pitchFamily="2" charset="0"/>
              <a:ea typeface="+mj-ea"/>
              <a:cs typeface="+mj-cs"/>
            </a:endParaRPr>
          </a:p>
        </p:txBody>
      </p:sp>
      <p:sp>
        <p:nvSpPr>
          <p:cNvPr id="13" name="TextBox 12">
            <a:extLst>
              <a:ext uri="{FF2B5EF4-FFF2-40B4-BE49-F238E27FC236}">
                <a16:creationId xmlns:a16="http://schemas.microsoft.com/office/drawing/2014/main" id="{72DBF5C1-DFCE-991F-96DB-52B280783CD2}"/>
              </a:ext>
            </a:extLst>
          </p:cNvPr>
          <p:cNvSpPr txBox="1"/>
          <p:nvPr/>
        </p:nvSpPr>
        <p:spPr>
          <a:xfrm>
            <a:off x="454799" y="1972677"/>
            <a:ext cx="5471080" cy="3508653"/>
          </a:xfrm>
          <a:prstGeom prst="rect">
            <a:avLst/>
          </a:prstGeom>
          <a:solidFill>
            <a:schemeClr val="tx2">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DM Sans"/>
                <a:ea typeface="+mn-ea"/>
                <a:cs typeface="+mn-cs"/>
              </a:rPr>
              <a:t>Benefits:</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DM Sans"/>
                <a:ea typeface="+mn-ea"/>
                <a:cs typeface="+mn-cs"/>
              </a:rPr>
              <a:t>3 trends in one product: bond* repair or structural repair, biotech-beauty,  oxygenating scalp care (Cellular beauty)</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DM Sans"/>
                <a:ea typeface="+mn-ea"/>
                <a:cs typeface="+mn-cs"/>
              </a:rPr>
              <a:t>Strengthens the hair – restores the hair integrity</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DM Sans"/>
                <a:ea typeface="+mn-ea"/>
                <a:cs typeface="+mn-cs"/>
              </a:rPr>
              <a:t>Improves combability</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DM Sans"/>
                <a:ea typeface="+mn-ea"/>
                <a:cs typeface="+mn-cs"/>
              </a:rPr>
              <a:t>Enhances sensory experience</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DM Sans"/>
                <a:ea typeface="+mn-ea"/>
                <a:cs typeface="+mn-cs"/>
              </a:rPr>
              <a:t>Smooths hair surface</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DM Sans"/>
                <a:ea typeface="+mn-ea"/>
                <a:cs typeface="+mn-cs"/>
              </a:rPr>
              <a:t>Formulated with Natural Peptides for hair fiber care</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DM Sans"/>
                <a:ea typeface="+mn-ea"/>
                <a:cs typeface="+mn-cs"/>
              </a:rPr>
              <a:t>Delivers scalp energy</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DM Sans"/>
                <a:ea typeface="+mn-ea"/>
                <a:cs typeface="+mn-cs"/>
              </a:rPr>
              <a:t>Easy to use: 1% addition delivers immediate results</a:t>
            </a:r>
          </a:p>
        </p:txBody>
      </p:sp>
      <p:sp>
        <p:nvSpPr>
          <p:cNvPr id="14" name="TextBox 13">
            <a:extLst>
              <a:ext uri="{FF2B5EF4-FFF2-40B4-BE49-F238E27FC236}">
                <a16:creationId xmlns:a16="http://schemas.microsoft.com/office/drawing/2014/main" id="{E0D03589-70ED-6E73-60E2-D34FF3543608}"/>
              </a:ext>
            </a:extLst>
          </p:cNvPr>
          <p:cNvSpPr txBox="1"/>
          <p:nvPr/>
        </p:nvSpPr>
        <p:spPr>
          <a:xfrm>
            <a:off x="666085" y="5744579"/>
            <a:ext cx="4619853" cy="646331"/>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DM Sans"/>
                <a:ea typeface="+mn-ea"/>
                <a:cs typeface="+mn-cs"/>
              </a:rPr>
              <a:t>OXY 229 CB, a comprehensive solution for hair repair and consumer delight</a:t>
            </a:r>
          </a:p>
        </p:txBody>
      </p:sp>
      <p:sp>
        <p:nvSpPr>
          <p:cNvPr id="15" name="TextBox 14">
            <a:extLst>
              <a:ext uri="{FF2B5EF4-FFF2-40B4-BE49-F238E27FC236}">
                <a16:creationId xmlns:a16="http://schemas.microsoft.com/office/drawing/2014/main" id="{56C5A6A0-28BF-44C7-94F7-6328C0C28D8C}"/>
              </a:ext>
            </a:extLst>
          </p:cNvPr>
          <p:cNvSpPr txBox="1"/>
          <p:nvPr/>
        </p:nvSpPr>
        <p:spPr>
          <a:xfrm>
            <a:off x="203200" y="6468096"/>
            <a:ext cx="613410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DM Sans"/>
                <a:ea typeface="+mn-ea"/>
                <a:cs typeface="+mn-cs"/>
              </a:rPr>
              <a:t>* van der Waals interactions, hydrogen bonds and hydrophobic interactions.</a:t>
            </a:r>
          </a:p>
        </p:txBody>
      </p:sp>
      <p:pic>
        <p:nvPicPr>
          <p:cNvPr id="2" name="Picture 1">
            <a:extLst>
              <a:ext uri="{FF2B5EF4-FFF2-40B4-BE49-F238E27FC236}">
                <a16:creationId xmlns:a16="http://schemas.microsoft.com/office/drawing/2014/main" id="{7692FFA9-7D74-74CF-8337-4797CFBC78F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130471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958"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F46A4D-7F03-23D0-1D34-E9D4D2A4C80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6498C2E-053E-BFF7-3829-DD957561EFBE}"/>
              </a:ext>
            </a:extLst>
          </p:cNvPr>
          <p:cNvPicPr>
            <a:picLocks noChangeAspect="1"/>
          </p:cNvPicPr>
          <p:nvPr/>
        </p:nvPicPr>
        <p:blipFill>
          <a:blip r:embed="rId3"/>
          <a:stretch>
            <a:fillRect/>
          </a:stretch>
        </p:blipFill>
        <p:spPr>
          <a:xfrm>
            <a:off x="4267725" y="0"/>
            <a:ext cx="10287000" cy="6858000"/>
          </a:xfrm>
          <a:prstGeom prst="rect">
            <a:avLst/>
          </a:prstGeom>
        </p:spPr>
      </p:pic>
      <p:pic>
        <p:nvPicPr>
          <p:cNvPr id="3" name="Picture 2">
            <a:extLst>
              <a:ext uri="{FF2B5EF4-FFF2-40B4-BE49-F238E27FC236}">
                <a16:creationId xmlns:a16="http://schemas.microsoft.com/office/drawing/2014/main" id="{340A5D03-BA0C-15FE-B4B1-9CB8131432A7}"/>
              </a:ext>
            </a:extLst>
          </p:cNvPr>
          <p:cNvPicPr>
            <a:picLocks noChangeAspect="1"/>
          </p:cNvPicPr>
          <p:nvPr/>
        </p:nvPicPr>
        <p:blipFill>
          <a:blip r:embed="rId4"/>
          <a:stretch>
            <a:fillRect/>
          </a:stretch>
        </p:blipFill>
        <p:spPr>
          <a:xfrm>
            <a:off x="4215183" y="-1553"/>
            <a:ext cx="3763896" cy="6859553"/>
          </a:xfrm>
          <a:prstGeom prst="rect">
            <a:avLst/>
          </a:prstGeom>
        </p:spPr>
      </p:pic>
      <p:sp>
        <p:nvSpPr>
          <p:cNvPr id="4" name="Título 2">
            <a:extLst>
              <a:ext uri="{FF2B5EF4-FFF2-40B4-BE49-F238E27FC236}">
                <a16:creationId xmlns:a16="http://schemas.microsoft.com/office/drawing/2014/main" id="{16633D71-F2A2-385A-584C-EAFE9347F6C2}"/>
              </a:ext>
            </a:extLst>
          </p:cNvPr>
          <p:cNvSpPr txBox="1">
            <a:spLocks/>
          </p:cNvSpPr>
          <p:nvPr/>
        </p:nvSpPr>
        <p:spPr>
          <a:xfrm>
            <a:off x="454799" y="4800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WHAT IS IN FOR CONSUMERS</a:t>
            </a:r>
          </a:p>
        </p:txBody>
      </p:sp>
      <p:sp>
        <p:nvSpPr>
          <p:cNvPr id="5" name="Title 2">
            <a:extLst>
              <a:ext uri="{FF2B5EF4-FFF2-40B4-BE49-F238E27FC236}">
                <a16:creationId xmlns:a16="http://schemas.microsoft.com/office/drawing/2014/main" id="{08291327-AF3A-96FC-1C7C-6977C5E06490}"/>
              </a:ext>
            </a:extLst>
          </p:cNvPr>
          <p:cNvSpPr txBox="1">
            <a:spLocks/>
          </p:cNvSpPr>
          <p:nvPr/>
        </p:nvSpPr>
        <p:spPr>
          <a:xfrm>
            <a:off x="454799" y="872529"/>
            <a:ext cx="5471080" cy="1100148"/>
          </a:xfrm>
          <a:prstGeom prst="rect">
            <a:avLst/>
          </a:prstGeom>
        </p:spPr>
        <p:txBody>
          <a:bodyPr lIns="0" tIns="0" rIns="0" bIns="0" anchor="t">
            <a:noAutofit/>
          </a:bodyPr>
          <a:lstStyle>
            <a:lvl1pPr algn="l" defTabSz="914400" rtl="0" eaLnBrk="1" latinLnBrk="0" hangingPunct="1">
              <a:lnSpc>
                <a:spcPct val="90000"/>
              </a:lnSpc>
              <a:spcBef>
                <a:spcPct val="0"/>
              </a:spcBef>
              <a:buNone/>
              <a:defRPr sz="57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DM Sans"/>
                <a:ea typeface="+mj-ea"/>
                <a:cs typeface="+mj-cs"/>
              </a:rPr>
              <a:t>BOND AID</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DM Sans"/>
                <a:ea typeface="+mj-ea"/>
                <a:cs typeface="+mj-cs"/>
              </a:rPr>
              <a:t>with OXY 229 CB</a:t>
            </a:r>
            <a:br>
              <a:rPr kumimoji="0" lang="en-US" sz="4000" b="1" i="0" u="none" strike="noStrike" kern="1200" cap="none" spc="0" normalizeH="0" baseline="0" noProof="0" dirty="0">
                <a:ln>
                  <a:noFill/>
                </a:ln>
                <a:solidFill>
                  <a:prstClr val="white"/>
                </a:solidFill>
                <a:effectLst/>
                <a:uLnTx/>
                <a:uFillTx/>
                <a:latin typeface="DM Sans"/>
                <a:ea typeface="+mj-ea"/>
                <a:cs typeface="+mj-cs"/>
              </a:rPr>
            </a:br>
            <a:br>
              <a:rPr kumimoji="0" lang="en-US" sz="900" b="1" i="0" u="none" strike="noStrike" kern="1200" cap="none" spc="0" normalizeH="0" baseline="0" noProof="0" dirty="0">
                <a:ln>
                  <a:noFill/>
                </a:ln>
                <a:solidFill>
                  <a:prstClr val="white"/>
                </a:solidFill>
                <a:effectLst/>
                <a:uLnTx/>
                <a:uFillTx/>
                <a:latin typeface="DM Sans"/>
                <a:ea typeface="+mj-ea"/>
                <a:cs typeface="+mj-cs"/>
              </a:rPr>
            </a:br>
            <a:endParaRPr kumimoji="0" lang="en-US" sz="2800" b="0" i="0" u="none" strike="noStrike" kern="1200" cap="none" spc="0" normalizeH="0" baseline="0" noProof="0" dirty="0">
              <a:ln>
                <a:noFill/>
              </a:ln>
              <a:solidFill>
                <a:prstClr val="white"/>
              </a:solidFill>
              <a:effectLst/>
              <a:uLnTx/>
              <a:uFillTx/>
              <a:latin typeface="Lora" pitchFamily="2" charset="0"/>
              <a:ea typeface="+mj-ea"/>
              <a:cs typeface="+mj-cs"/>
            </a:endParaRPr>
          </a:p>
        </p:txBody>
      </p:sp>
      <p:sp>
        <p:nvSpPr>
          <p:cNvPr id="6" name="TextBox 5">
            <a:extLst>
              <a:ext uri="{FF2B5EF4-FFF2-40B4-BE49-F238E27FC236}">
                <a16:creationId xmlns:a16="http://schemas.microsoft.com/office/drawing/2014/main" id="{AE8EC4C6-5AA1-2C7C-F7ED-82D93C00AF98}"/>
              </a:ext>
            </a:extLst>
          </p:cNvPr>
          <p:cNvSpPr txBox="1"/>
          <p:nvPr/>
        </p:nvSpPr>
        <p:spPr>
          <a:xfrm>
            <a:off x="454798" y="1972677"/>
            <a:ext cx="7048292" cy="4616648"/>
          </a:xfrm>
          <a:prstGeom prst="rect">
            <a:avLst/>
          </a:prstGeom>
          <a:solidFill>
            <a:schemeClr val="tx2">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white"/>
                </a:solidFill>
                <a:effectLst/>
                <a:uLnTx/>
                <a:uFillTx/>
                <a:latin typeface="DM Sans"/>
                <a:ea typeface="+mn-ea"/>
                <a:cs typeface="+mn-cs"/>
              </a:rPr>
              <a:t>Visible transformation from first use: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0" cap="none" spc="0" normalizeH="0" baseline="0" noProof="0" dirty="0">
                <a:ln>
                  <a:noFill/>
                </a:ln>
                <a:solidFill>
                  <a:prstClr val="white"/>
                </a:solidFill>
                <a:effectLst/>
                <a:uLnTx/>
                <a:uFillTx/>
                <a:latin typeface="DM Sans"/>
                <a:ea typeface="+mn-ea"/>
                <a:cs typeface="+mn-cs"/>
              </a:rPr>
              <a:t>Stronger strands: </a:t>
            </a:r>
            <a:r>
              <a:rPr kumimoji="0" lang="en-US" sz="1600" b="0" i="0" u="none" strike="noStrike" kern="0" cap="none" spc="0" normalizeH="0" baseline="0" noProof="0" dirty="0">
                <a:ln>
                  <a:noFill/>
                </a:ln>
                <a:solidFill>
                  <a:prstClr val="white"/>
                </a:solidFill>
                <a:effectLst/>
                <a:uLnTx/>
                <a:uFillTx/>
                <a:latin typeface="DM Sans"/>
                <a:ea typeface="+mn-ea"/>
                <a:cs typeface="+mn-cs"/>
              </a:rPr>
              <a:t>Up to 22% more strength after just one application. Hair feels reborn, resilient, radiant, full of life.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0" cap="none" spc="0" normalizeH="0" baseline="0" noProof="0" dirty="0">
                <a:ln>
                  <a:noFill/>
                </a:ln>
                <a:solidFill>
                  <a:prstClr val="white"/>
                </a:solidFill>
                <a:effectLst/>
                <a:uLnTx/>
                <a:uFillTx/>
                <a:latin typeface="DM Sans"/>
                <a:ea typeface="+mn-ea"/>
                <a:cs typeface="+mn-cs"/>
              </a:rPr>
              <a:t>Smoother feel: </a:t>
            </a:r>
            <a:r>
              <a:rPr kumimoji="0" lang="en-US" sz="1600" b="0" i="0" u="none" strike="noStrike" kern="0" cap="none" spc="0" normalizeH="0" baseline="0" noProof="0" dirty="0">
                <a:ln>
                  <a:noFill/>
                </a:ln>
                <a:solidFill>
                  <a:prstClr val="white"/>
                </a:solidFill>
                <a:effectLst/>
                <a:uLnTx/>
                <a:uFillTx/>
                <a:latin typeface="DM Sans"/>
                <a:ea typeface="+mn-ea"/>
                <a:cs typeface="+mn-cs"/>
              </a:rPr>
              <a:t>Easier to comb, softer to touch. A touch of luxury you can feel in every strand.</a:t>
            </a:r>
            <a:endParaRPr kumimoji="0" lang="en-US" sz="1600" b="1" i="0" u="none" strike="noStrike" kern="0" cap="none" spc="0" normalizeH="0" baseline="0" noProof="0" dirty="0">
              <a:ln>
                <a:noFill/>
              </a:ln>
              <a:solidFill>
                <a:prstClr val="white"/>
              </a:solidFill>
              <a:effectLst/>
              <a:uLnTx/>
              <a:uFillTx/>
              <a:latin typeface="DM Sans"/>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0" cap="none" spc="0" normalizeH="0" baseline="0" noProof="0" dirty="0">
                <a:ln>
                  <a:noFill/>
                </a:ln>
                <a:solidFill>
                  <a:prstClr val="white"/>
                </a:solidFill>
                <a:effectLst/>
                <a:uLnTx/>
                <a:uFillTx/>
                <a:latin typeface="DM Sans"/>
                <a:ea typeface="+mn-ea"/>
                <a:cs typeface="+mn-cs"/>
              </a:rPr>
              <a:t>Surface renewal: </a:t>
            </a:r>
            <a:r>
              <a:rPr kumimoji="0" lang="en-US" sz="1600" b="0" i="0" u="none" strike="noStrike" kern="0" cap="none" spc="0" normalizeH="0" baseline="0" noProof="0" dirty="0">
                <a:ln>
                  <a:noFill/>
                </a:ln>
                <a:solidFill>
                  <a:prstClr val="white"/>
                </a:solidFill>
                <a:effectLst/>
                <a:uLnTx/>
                <a:uFillTx/>
                <a:latin typeface="DM Sans"/>
                <a:ea typeface="+mn-ea"/>
                <a:cs typeface="+mn-cs"/>
              </a:rPr>
              <a:t>Scientifically proven smoother hair surface. Less damage, more shine.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white"/>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white"/>
                </a:solidFill>
                <a:effectLst/>
                <a:uLnTx/>
                <a:uFillTx/>
                <a:latin typeface="DM Sans"/>
                <a:ea typeface="+mn-ea"/>
                <a:cs typeface="+mn-cs"/>
              </a:rPr>
              <a:t>Scalp &amp; Hair wellness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0" cap="none" spc="0" normalizeH="0" baseline="0" noProof="0" dirty="0">
                <a:ln>
                  <a:noFill/>
                </a:ln>
                <a:solidFill>
                  <a:prstClr val="white"/>
                </a:solidFill>
                <a:effectLst/>
                <a:uLnTx/>
                <a:uFillTx/>
                <a:latin typeface="DM Sans"/>
                <a:ea typeface="+mn-ea"/>
                <a:cs typeface="+mn-cs"/>
              </a:rPr>
              <a:t>Scalp vitality boost:</a:t>
            </a:r>
            <a:r>
              <a:rPr kumimoji="0" lang="en-US" sz="1600" b="0" i="0" u="none" strike="noStrike" kern="0" cap="none" spc="0" normalizeH="0" baseline="0" noProof="0" dirty="0">
                <a:ln>
                  <a:noFill/>
                </a:ln>
                <a:solidFill>
                  <a:prstClr val="white"/>
                </a:solidFill>
                <a:effectLst/>
                <a:uLnTx/>
                <a:uFillTx/>
                <a:latin typeface="DM Sans"/>
                <a:ea typeface="+mn-ea"/>
                <a:cs typeface="+mn-cs"/>
              </a:rPr>
              <a:t> Up to 750% more oxygen uptake and +10% cell viability. A revitalized scalp, the secret to hair longevity.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0" cap="none" spc="0" normalizeH="0" baseline="0" noProof="0" dirty="0">
                <a:ln>
                  <a:noFill/>
                </a:ln>
                <a:solidFill>
                  <a:prstClr val="white"/>
                </a:solidFill>
                <a:effectLst/>
                <a:uLnTx/>
                <a:uFillTx/>
                <a:latin typeface="DM Sans"/>
                <a:ea typeface="+mn-ea"/>
                <a:cs typeface="+mn-cs"/>
              </a:rPr>
              <a:t>Clean Beauty promise: </a:t>
            </a:r>
            <a:r>
              <a:rPr kumimoji="0" lang="en-US" sz="1600" b="0" i="0" u="none" strike="noStrike" kern="0" cap="none" spc="0" normalizeH="0" baseline="0" noProof="0" dirty="0">
                <a:ln>
                  <a:noFill/>
                </a:ln>
                <a:solidFill>
                  <a:prstClr val="white"/>
                </a:solidFill>
                <a:effectLst/>
                <a:uLnTx/>
                <a:uFillTx/>
                <a:latin typeface="DM Sans"/>
                <a:ea typeface="+mn-ea"/>
                <a:cs typeface="+mn-cs"/>
              </a:rPr>
              <a:t>Gentle on you, kind to the planet.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white"/>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white"/>
                </a:solidFill>
                <a:effectLst/>
                <a:uLnTx/>
                <a:uFillTx/>
                <a:latin typeface="DM Sans"/>
                <a:ea typeface="+mn-ea"/>
                <a:cs typeface="+mn-cs"/>
              </a:rPr>
              <a:t>Confidence you can wear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0" cap="none" spc="0" normalizeH="0" baseline="0" noProof="0" dirty="0">
                <a:ln>
                  <a:noFill/>
                </a:ln>
                <a:solidFill>
                  <a:prstClr val="white"/>
                </a:solidFill>
                <a:effectLst/>
                <a:uLnTx/>
                <a:uFillTx/>
                <a:latin typeface="DM Sans"/>
                <a:ea typeface="+mn-ea"/>
                <a:cs typeface="+mn-cs"/>
              </a:rPr>
              <a:t>Every day is a good hair day: </a:t>
            </a:r>
            <a:r>
              <a:rPr kumimoji="0" lang="en-US" sz="1600" b="0" i="0" u="none" strike="noStrike" kern="0" cap="none" spc="0" normalizeH="0" baseline="0" noProof="0" dirty="0">
                <a:ln>
                  <a:noFill/>
                </a:ln>
                <a:solidFill>
                  <a:prstClr val="white"/>
                </a:solidFill>
                <a:effectLst/>
                <a:uLnTx/>
                <a:uFillTx/>
                <a:latin typeface="DM Sans"/>
                <a:ea typeface="+mn-ea"/>
                <a:cs typeface="+mn-cs"/>
              </a:rPr>
              <a:t>Hair that feels repaired, protected, and full of life.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0" cap="none" spc="0" normalizeH="0" baseline="0" noProof="0" dirty="0">
                <a:ln>
                  <a:noFill/>
                </a:ln>
                <a:solidFill>
                  <a:prstClr val="white"/>
                </a:solidFill>
                <a:effectLst/>
                <a:uLnTx/>
                <a:uFillTx/>
                <a:latin typeface="DM Sans"/>
                <a:ea typeface="+mn-ea"/>
                <a:cs typeface="+mn-cs"/>
              </a:rPr>
              <a:t>Science you can trust: </a:t>
            </a:r>
            <a:r>
              <a:rPr kumimoji="0" lang="en-US" sz="1600" b="0" i="0" u="none" strike="noStrike" kern="0" cap="none" spc="0" normalizeH="0" baseline="0" noProof="0" dirty="0">
                <a:ln>
                  <a:noFill/>
                </a:ln>
                <a:solidFill>
                  <a:prstClr val="white"/>
                </a:solidFill>
                <a:effectLst/>
                <a:uLnTx/>
                <a:uFillTx/>
                <a:latin typeface="DM Sans"/>
                <a:ea typeface="+mn-ea"/>
                <a:cs typeface="+mn-cs"/>
              </a:rPr>
              <a:t>Bond Aid made simple. Advanced care, inspired by nature, perfected by innovation.</a:t>
            </a:r>
          </a:p>
        </p:txBody>
      </p:sp>
      <p:pic>
        <p:nvPicPr>
          <p:cNvPr id="16" name="Picture 1">
            <a:extLst>
              <a:ext uri="{FF2B5EF4-FFF2-40B4-BE49-F238E27FC236}">
                <a16:creationId xmlns:a16="http://schemas.microsoft.com/office/drawing/2014/main" id="{784E2D17-9ED6-D6B7-B5BD-910C2941779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6646267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56864-CA0E-901B-D661-7F685E3F7024}"/>
            </a:ext>
          </a:extLst>
        </p:cNvPr>
        <p:cNvGrpSpPr/>
        <p:nvPr/>
      </p:nvGrpSpPr>
      <p:grpSpPr>
        <a:xfrm>
          <a:off x="0" y="0"/>
          <a:ext cx="0" cy="0"/>
          <a:chOff x="0" y="0"/>
          <a:chExt cx="0" cy="0"/>
        </a:xfrm>
      </p:grpSpPr>
      <p:pic>
        <p:nvPicPr>
          <p:cNvPr id="24" name="Imagem 23">
            <a:extLst>
              <a:ext uri="{FF2B5EF4-FFF2-40B4-BE49-F238E27FC236}">
                <a16:creationId xmlns:a16="http://schemas.microsoft.com/office/drawing/2014/main" id="{22ACA550-DB34-1C44-6654-F1BA1D6D15EE}"/>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3322" y="0"/>
            <a:ext cx="12185356" cy="6858000"/>
          </a:xfrm>
          <a:prstGeom prst="rect">
            <a:avLst/>
          </a:prstGeom>
        </p:spPr>
      </p:pic>
      <p:sp>
        <p:nvSpPr>
          <p:cNvPr id="8" name="CaixaDeTexto 7">
            <a:extLst>
              <a:ext uri="{FF2B5EF4-FFF2-40B4-BE49-F238E27FC236}">
                <a16:creationId xmlns:a16="http://schemas.microsoft.com/office/drawing/2014/main" id="{DE1800D0-88F6-D4C3-F31E-5F4490FFBA3F}"/>
              </a:ext>
            </a:extLst>
          </p:cNvPr>
          <p:cNvSpPr txBox="1"/>
          <p:nvPr/>
        </p:nvSpPr>
        <p:spPr>
          <a:xfrm>
            <a:off x="2118578" y="689601"/>
            <a:ext cx="2547177" cy="156966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featuring</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DM Sans 14pt" pitchFamily="2" charset="77"/>
                <a:ea typeface="+mn-ea"/>
                <a:cs typeface="Arial"/>
                <a:sym typeface="Arial"/>
              </a:rPr>
              <a:t>OXY 229 CB</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3200" b="0" i="0" u="none" strike="noStrike" kern="0" cap="none" spc="0" normalizeH="0" baseline="0" noProof="0" dirty="0">
              <a:ln>
                <a:noFill/>
              </a:ln>
              <a:solidFill>
                <a:srgbClr val="000000"/>
              </a:solidFill>
              <a:effectLst/>
              <a:uLnTx/>
              <a:uFillTx/>
              <a:latin typeface="DM Sans 14pt" pitchFamily="2" charset="77"/>
              <a:ea typeface="+mn-ea"/>
              <a:cs typeface="Arial"/>
              <a:sym typeface="Arial"/>
            </a:endParaRPr>
          </a:p>
        </p:txBody>
      </p:sp>
      <p:pic>
        <p:nvPicPr>
          <p:cNvPr id="10" name="Imagem 9">
            <a:extLst>
              <a:ext uri="{FF2B5EF4-FFF2-40B4-BE49-F238E27FC236}">
                <a16:creationId xmlns:a16="http://schemas.microsoft.com/office/drawing/2014/main" id="{EFCE643C-B092-BFE7-EF63-3BCA3068A30E}"/>
              </a:ext>
            </a:extLst>
          </p:cNvPr>
          <p:cNvPicPr>
            <a:picLocks noChangeAspect="1"/>
          </p:cNvPicPr>
          <p:nvPr/>
        </p:nvPicPr>
        <p:blipFill>
          <a:blip r:embed="rId3"/>
          <a:stretch>
            <a:fillRect/>
          </a:stretch>
        </p:blipFill>
        <p:spPr>
          <a:xfrm>
            <a:off x="531593" y="458599"/>
            <a:ext cx="1024555" cy="5873691"/>
          </a:xfrm>
          <a:prstGeom prst="rect">
            <a:avLst/>
          </a:prstGeom>
        </p:spPr>
      </p:pic>
      <p:cxnSp>
        <p:nvCxnSpPr>
          <p:cNvPr id="12" name="Conector Reto 35">
            <a:extLst>
              <a:ext uri="{FF2B5EF4-FFF2-40B4-BE49-F238E27FC236}">
                <a16:creationId xmlns:a16="http://schemas.microsoft.com/office/drawing/2014/main" id="{0B1DFF8B-5A13-DE42-D837-4D3A19DEF585}"/>
              </a:ext>
            </a:extLst>
          </p:cNvPr>
          <p:cNvCxnSpPr>
            <a:cxnSpLocks/>
          </p:cNvCxnSpPr>
          <p:nvPr/>
        </p:nvCxnSpPr>
        <p:spPr>
          <a:xfrm>
            <a:off x="1898080"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13" name="Conector Reto 38">
            <a:extLst>
              <a:ext uri="{FF2B5EF4-FFF2-40B4-BE49-F238E27FC236}">
                <a16:creationId xmlns:a16="http://schemas.microsoft.com/office/drawing/2014/main" id="{D80FD468-1592-0452-38D1-37E40AA8F5F3}"/>
              </a:ext>
            </a:extLst>
          </p:cNvPr>
          <p:cNvCxnSpPr>
            <a:cxnSpLocks/>
          </p:cNvCxnSpPr>
          <p:nvPr/>
        </p:nvCxnSpPr>
        <p:spPr>
          <a:xfrm>
            <a:off x="1895301" y="1905491"/>
            <a:ext cx="2770454"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pic>
        <p:nvPicPr>
          <p:cNvPr id="17" name="Imagem 16">
            <a:extLst>
              <a:ext uri="{FF2B5EF4-FFF2-40B4-BE49-F238E27FC236}">
                <a16:creationId xmlns:a16="http://schemas.microsoft.com/office/drawing/2014/main" id="{FC9BA32E-826A-5ED9-8812-18DF3816C389}"/>
              </a:ext>
            </a:extLst>
          </p:cNvPr>
          <p:cNvPicPr>
            <a:picLocks noChangeAspect="1"/>
          </p:cNvPicPr>
          <p:nvPr/>
        </p:nvPicPr>
        <p:blipFill>
          <a:blip r:embed="rId4"/>
          <a:stretch>
            <a:fillRect/>
          </a:stretch>
        </p:blipFill>
        <p:spPr>
          <a:xfrm>
            <a:off x="2183006" y="4687953"/>
            <a:ext cx="469261" cy="469261"/>
          </a:xfrm>
          <a:prstGeom prst="rect">
            <a:avLst/>
          </a:prstGeom>
        </p:spPr>
      </p:pic>
      <p:pic>
        <p:nvPicPr>
          <p:cNvPr id="18" name="Imagem 17">
            <a:extLst>
              <a:ext uri="{FF2B5EF4-FFF2-40B4-BE49-F238E27FC236}">
                <a16:creationId xmlns:a16="http://schemas.microsoft.com/office/drawing/2014/main" id="{5DFA225C-FCBE-2C0A-12C7-AFBD30FB1965}"/>
              </a:ext>
            </a:extLst>
          </p:cNvPr>
          <p:cNvPicPr>
            <a:picLocks noChangeAspect="1"/>
          </p:cNvPicPr>
          <p:nvPr/>
        </p:nvPicPr>
        <p:blipFill>
          <a:blip r:embed="rId5"/>
          <a:stretch>
            <a:fillRect/>
          </a:stretch>
        </p:blipFill>
        <p:spPr>
          <a:xfrm>
            <a:off x="3882766" y="4680011"/>
            <a:ext cx="474984" cy="474984"/>
          </a:xfrm>
          <a:prstGeom prst="rect">
            <a:avLst/>
          </a:prstGeom>
        </p:spPr>
      </p:pic>
      <p:pic>
        <p:nvPicPr>
          <p:cNvPr id="19" name="Imagem 18">
            <a:extLst>
              <a:ext uri="{FF2B5EF4-FFF2-40B4-BE49-F238E27FC236}">
                <a16:creationId xmlns:a16="http://schemas.microsoft.com/office/drawing/2014/main" id="{19908EE3-B592-52D9-F11F-C466CD803370}"/>
              </a:ext>
            </a:extLst>
          </p:cNvPr>
          <p:cNvPicPr>
            <a:picLocks noChangeAspect="1"/>
          </p:cNvPicPr>
          <p:nvPr/>
        </p:nvPicPr>
        <p:blipFill>
          <a:blip r:embed="rId6"/>
          <a:stretch>
            <a:fillRect/>
          </a:stretch>
        </p:blipFill>
        <p:spPr>
          <a:xfrm>
            <a:off x="5519968" y="4687953"/>
            <a:ext cx="469261" cy="469261"/>
          </a:xfrm>
          <a:prstGeom prst="rect">
            <a:avLst/>
          </a:prstGeom>
        </p:spPr>
      </p:pic>
      <p:sp>
        <p:nvSpPr>
          <p:cNvPr id="20" name="CaixaDeTexto 19">
            <a:extLst>
              <a:ext uri="{FF2B5EF4-FFF2-40B4-BE49-F238E27FC236}">
                <a16:creationId xmlns:a16="http://schemas.microsoft.com/office/drawing/2014/main" id="{B75269F6-FBAB-DD34-5470-30819D917CD2}"/>
              </a:ext>
            </a:extLst>
          </p:cNvPr>
          <p:cNvSpPr txBox="1"/>
          <p:nvPr/>
        </p:nvSpPr>
        <p:spPr>
          <a:xfrm>
            <a:off x="2183006" y="5222645"/>
            <a:ext cx="1943469" cy="1138773"/>
          </a:xfrm>
          <a:prstGeom prst="rect">
            <a:avLst/>
          </a:prstGeom>
          <a:noFill/>
        </p:spPr>
        <p:txBody>
          <a:bodyPr wrap="square" lIns="91440" tIns="45720" rIns="91440" bIns="45720" rtlCol="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1" i="0" u="none" strike="noStrike" kern="0" cap="none" spc="0" normalizeH="0" baseline="0" noProof="0">
                <a:ln>
                  <a:noFill/>
                </a:ln>
                <a:solidFill>
                  <a:srgbClr val="000000"/>
                </a:solidFill>
                <a:effectLst/>
                <a:uLnTx/>
                <a:uFillTx/>
                <a:latin typeface="DM Sans 14pt" pitchFamily="2" charset="77"/>
                <a:ea typeface="+mn-ea"/>
                <a:cs typeface="Arial"/>
                <a:sym typeface="Arial"/>
              </a:rPr>
              <a:t>2 in 1</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1" i="0" u="none" strike="noStrike" kern="0" cap="none" spc="0" normalizeH="0" baseline="0" noProof="0">
                <a:ln>
                  <a:noFill/>
                </a:ln>
                <a:solidFill>
                  <a:srgbClr val="000000"/>
                </a:solidFill>
                <a:effectLst/>
                <a:uLnTx/>
                <a:uFillTx/>
                <a:latin typeface="DM Sans 14pt" pitchFamily="2" charset="77"/>
                <a:ea typeface="+mn-ea"/>
                <a:cs typeface="Arial"/>
                <a:sym typeface="Arial"/>
              </a:rPr>
              <a:t>ACTION</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a:ln>
                  <a:noFill/>
                </a:ln>
                <a:solidFill>
                  <a:srgbClr val="000000"/>
                </a:solidFill>
                <a:effectLst/>
                <a:uLnTx/>
                <a:uFillTx/>
                <a:latin typeface="DM Sans 14pt"/>
                <a:ea typeface="+mn-ea"/>
                <a:cs typeface="Arial"/>
                <a:sym typeface="Arial"/>
              </a:rPr>
              <a:t>Scalp Vitality </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DM Sans 14pt"/>
                <a:ea typeface="+mn-ea"/>
                <a:cs typeface="Arial"/>
                <a:sym typeface="Arial"/>
              </a:rPr>
              <a:t>&amp; Strand Integrity</a:t>
            </a:r>
            <a:endParaRPr kumimoji="0" lang="en-US" sz="1800" b="0" i="0" u="none" strike="noStrike" kern="1200" cap="none" spc="0" normalizeH="0" baseline="0" noProof="0">
              <a:ln>
                <a:noFill/>
              </a:ln>
              <a:solidFill>
                <a:srgbClr val="000000"/>
              </a:solidFill>
              <a:effectLst/>
              <a:uLnTx/>
              <a:uFillTx/>
              <a:latin typeface="DM Sans 14pt"/>
              <a:ea typeface="+mn-ea"/>
              <a:cs typeface="+mn-cs"/>
            </a:endParaRPr>
          </a:p>
        </p:txBody>
      </p:sp>
      <p:sp>
        <p:nvSpPr>
          <p:cNvPr id="21" name="CaixaDeTexto 20">
            <a:extLst>
              <a:ext uri="{FF2B5EF4-FFF2-40B4-BE49-F238E27FC236}">
                <a16:creationId xmlns:a16="http://schemas.microsoft.com/office/drawing/2014/main" id="{739CB82A-0523-D0F6-4D3B-F9FC9A3FDAB9}"/>
              </a:ext>
            </a:extLst>
          </p:cNvPr>
          <p:cNvSpPr txBox="1"/>
          <p:nvPr/>
        </p:nvSpPr>
        <p:spPr>
          <a:xfrm>
            <a:off x="3755766" y="5224854"/>
            <a:ext cx="1816774" cy="830997"/>
          </a:xfrm>
          <a:prstGeom prst="rect">
            <a:avLst/>
          </a:prstGeom>
          <a:noFill/>
        </p:spPr>
        <p:txBody>
          <a:bodyPr wrap="square" lIns="91440" tIns="45720" rIns="91440" bIns="45720" rtlCol="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1" i="0" u="none" strike="noStrike" kern="0" cap="none" spc="0" normalizeH="0" baseline="0" noProof="0" dirty="0">
                <a:ln>
                  <a:noFill/>
                </a:ln>
                <a:solidFill>
                  <a:srgbClr val="000000"/>
                </a:solidFill>
                <a:effectLst/>
                <a:uLnTx/>
                <a:uFillTx/>
                <a:latin typeface="DM Sans 14pt" pitchFamily="2" charset="77"/>
                <a:ea typeface="+mn-ea"/>
                <a:cs typeface="Arial"/>
                <a:sym typeface="Arial"/>
              </a:rPr>
              <a:t>BIOTECH</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00"/>
                </a:solidFill>
                <a:effectLst/>
                <a:uLnTx/>
                <a:uFillTx/>
                <a:latin typeface="DM Sans 14pt"/>
                <a:ea typeface="+mn-ea"/>
                <a:cs typeface="Arial"/>
                <a:sym typeface="Arial"/>
              </a:rPr>
              <a:t>Derived </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DM Sans 14pt"/>
                <a:ea typeface="+mn-ea"/>
                <a:cs typeface="Arial"/>
                <a:sym typeface="Arial"/>
              </a:rPr>
              <a:t>Technology</a:t>
            </a:r>
            <a:endParaRPr kumimoji="0" lang="en-US" sz="1800" b="0" i="0" u="none" strike="noStrike" kern="1200" cap="none" spc="0" normalizeH="0" baseline="0" noProof="0" dirty="0">
              <a:ln>
                <a:noFill/>
              </a:ln>
              <a:solidFill>
                <a:srgbClr val="000000"/>
              </a:solidFill>
              <a:effectLst/>
              <a:uLnTx/>
              <a:uFillTx/>
              <a:latin typeface="DM Sans 14pt"/>
              <a:ea typeface="+mn-ea"/>
              <a:cs typeface="+mn-cs"/>
            </a:endParaRPr>
          </a:p>
        </p:txBody>
      </p:sp>
      <p:sp>
        <p:nvSpPr>
          <p:cNvPr id="22" name="CaixaDeTexto 21">
            <a:extLst>
              <a:ext uri="{FF2B5EF4-FFF2-40B4-BE49-F238E27FC236}">
                <a16:creationId xmlns:a16="http://schemas.microsoft.com/office/drawing/2014/main" id="{EAFFD951-60ED-8169-1179-8EA3684F447C}"/>
              </a:ext>
            </a:extLst>
          </p:cNvPr>
          <p:cNvSpPr txBox="1"/>
          <p:nvPr/>
        </p:nvSpPr>
        <p:spPr>
          <a:xfrm>
            <a:off x="5519969" y="5214694"/>
            <a:ext cx="1612352" cy="707886"/>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1" i="0" u="none" strike="noStrike" kern="0" cap="none" spc="0" normalizeH="0" baseline="0" noProof="0">
                <a:ln>
                  <a:noFill/>
                </a:ln>
                <a:solidFill>
                  <a:srgbClr val="000000"/>
                </a:solidFill>
                <a:effectLst/>
                <a:uLnTx/>
                <a:uFillTx/>
                <a:latin typeface="DM Sans 14pt" pitchFamily="2" charset="77"/>
                <a:ea typeface="+mn-ea"/>
                <a:cs typeface="Arial"/>
                <a:sym typeface="Arial"/>
              </a:rPr>
              <a:t>PEPTIDE 743</a:t>
            </a:r>
          </a:p>
        </p:txBody>
      </p:sp>
      <p:pic>
        <p:nvPicPr>
          <p:cNvPr id="26" name="Imagem 25">
            <a:extLst>
              <a:ext uri="{FF2B5EF4-FFF2-40B4-BE49-F238E27FC236}">
                <a16:creationId xmlns:a16="http://schemas.microsoft.com/office/drawing/2014/main" id="{643D8A37-AF51-9717-BD75-D3199DA6ACC8}"/>
              </a:ext>
            </a:extLst>
          </p:cNvPr>
          <p:cNvPicPr>
            <a:picLocks noChangeAspect="1"/>
          </p:cNvPicPr>
          <p:nvPr/>
        </p:nvPicPr>
        <p:blipFill>
          <a:blip r:embed="rId7" cstate="print">
            <a:extLst>
              <a:ext uri="{28A0092B-C50C-407E-A947-70E740481C1C}">
                <a14:useLocalDpi xmlns:a14="http://schemas.microsoft.com/office/drawing/2010/main"/>
              </a:ext>
            </a:extLst>
          </a:blip>
          <a:srcRect/>
          <a:stretch>
            <a:fillRect/>
          </a:stretch>
        </p:blipFill>
        <p:spPr>
          <a:xfrm>
            <a:off x="9788436" y="371954"/>
            <a:ext cx="1771214" cy="4186398"/>
          </a:xfrm>
          <a:prstGeom prst="rect">
            <a:avLst/>
          </a:prstGeom>
        </p:spPr>
      </p:pic>
      <p:cxnSp>
        <p:nvCxnSpPr>
          <p:cNvPr id="27" name="Conector Reto 36">
            <a:extLst>
              <a:ext uri="{FF2B5EF4-FFF2-40B4-BE49-F238E27FC236}">
                <a16:creationId xmlns:a16="http://schemas.microsoft.com/office/drawing/2014/main" id="{9644DC93-65B2-93DD-884D-7B30B2C10986}"/>
              </a:ext>
            </a:extLst>
          </p:cNvPr>
          <p:cNvCxnSpPr>
            <a:cxnSpLocks/>
          </p:cNvCxnSpPr>
          <p:nvPr/>
        </p:nvCxnSpPr>
        <p:spPr>
          <a:xfrm>
            <a:off x="9451457" y="371954"/>
            <a:ext cx="0" cy="6163757"/>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AB4155E8-6682-8658-89ED-69A288B72440}"/>
              </a:ext>
            </a:extLst>
          </p:cNvPr>
          <p:cNvPicPr>
            <a:picLocks noChangeAspect="1"/>
          </p:cNvPicPr>
          <p:nvPr/>
        </p:nvPicPr>
        <p:blipFill>
          <a:blip r:embed="rId8" cstate="print">
            <a:extLst>
              <a:ext uri="{BEBA8EAE-BF5A-486C-A8C5-ECC9F3942E4B}">
                <a14:imgProps xmlns:a14="http://schemas.microsoft.com/office/drawing/2010/main">
                  <a14:imgLayer r:embed="rId9">
                    <a14:imgEffect>
                      <a14:brightnessContrast bright="100000"/>
                    </a14:imgEffect>
                  </a14:imgLayer>
                </a14:imgProps>
              </a:ex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1536871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79221-6B52-F523-903F-EBB6D5A79310}"/>
            </a:ext>
          </a:extLst>
        </p:cNvPr>
        <p:cNvGrpSpPr/>
        <p:nvPr/>
      </p:nvGrpSpPr>
      <p:grpSpPr>
        <a:xfrm>
          <a:off x="0" y="0"/>
          <a:ext cx="0" cy="0"/>
          <a:chOff x="0" y="0"/>
          <a:chExt cx="0" cy="0"/>
        </a:xfrm>
      </p:grpSpPr>
      <p:pic>
        <p:nvPicPr>
          <p:cNvPr id="33" name="Imagem 32">
            <a:extLst>
              <a:ext uri="{FF2B5EF4-FFF2-40B4-BE49-F238E27FC236}">
                <a16:creationId xmlns:a16="http://schemas.microsoft.com/office/drawing/2014/main" id="{E6EDA9E9-686E-472C-B674-A6BFFC41B9B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467" y="0"/>
            <a:ext cx="12187066" cy="6858000"/>
          </a:xfrm>
          <a:prstGeom prst="rect">
            <a:avLst/>
          </a:prstGeom>
        </p:spPr>
      </p:pic>
      <p:pic>
        <p:nvPicPr>
          <p:cNvPr id="3" name="Imagem 2">
            <a:extLst>
              <a:ext uri="{FF2B5EF4-FFF2-40B4-BE49-F238E27FC236}">
                <a16:creationId xmlns:a16="http://schemas.microsoft.com/office/drawing/2014/main" id="{82A7FD44-93FB-DCB8-E9D4-10D04E95D997}"/>
              </a:ext>
            </a:extLst>
          </p:cNvPr>
          <p:cNvPicPr>
            <a:picLocks noChangeAspect="1"/>
          </p:cNvPicPr>
          <p:nvPr/>
        </p:nvPicPr>
        <p:blipFill>
          <a:blip r:embed="rId4"/>
          <a:stretch>
            <a:fillRect/>
          </a:stretch>
        </p:blipFill>
        <p:spPr>
          <a:xfrm>
            <a:off x="531593" y="458599"/>
            <a:ext cx="1024555" cy="5873691"/>
          </a:xfrm>
          <a:prstGeom prst="rect">
            <a:avLst/>
          </a:prstGeom>
        </p:spPr>
      </p:pic>
      <p:cxnSp>
        <p:nvCxnSpPr>
          <p:cNvPr id="4" name="Conector Reto 35">
            <a:extLst>
              <a:ext uri="{FF2B5EF4-FFF2-40B4-BE49-F238E27FC236}">
                <a16:creationId xmlns:a16="http://schemas.microsoft.com/office/drawing/2014/main" id="{550B9513-04B8-CEB8-1FE9-AA0B6DC9F2CB}"/>
              </a:ext>
            </a:extLst>
          </p:cNvPr>
          <p:cNvCxnSpPr>
            <a:cxnSpLocks/>
          </p:cNvCxnSpPr>
          <p:nvPr/>
        </p:nvCxnSpPr>
        <p:spPr>
          <a:xfrm>
            <a:off x="1898080"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8" name="Conector Reto 38">
            <a:extLst>
              <a:ext uri="{FF2B5EF4-FFF2-40B4-BE49-F238E27FC236}">
                <a16:creationId xmlns:a16="http://schemas.microsoft.com/office/drawing/2014/main" id="{F1DD15D4-CE8F-1B16-F3BD-F7DF8E04801A}"/>
              </a:ext>
            </a:extLst>
          </p:cNvPr>
          <p:cNvCxnSpPr>
            <a:cxnSpLocks/>
          </p:cNvCxnSpPr>
          <p:nvPr/>
        </p:nvCxnSpPr>
        <p:spPr>
          <a:xfrm>
            <a:off x="1895301" y="1908062"/>
            <a:ext cx="5263488"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sp>
        <p:nvSpPr>
          <p:cNvPr id="11" name="CaixaDeTexto 10">
            <a:extLst>
              <a:ext uri="{FF2B5EF4-FFF2-40B4-BE49-F238E27FC236}">
                <a16:creationId xmlns:a16="http://schemas.microsoft.com/office/drawing/2014/main" id="{F26536F2-88F7-2AE3-52A8-21FDA8176CDB}"/>
              </a:ext>
            </a:extLst>
          </p:cNvPr>
          <p:cNvSpPr txBox="1"/>
          <p:nvPr/>
        </p:nvSpPr>
        <p:spPr>
          <a:xfrm>
            <a:off x="2085274" y="609844"/>
            <a:ext cx="5706176" cy="1015663"/>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8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The hero behind the scene</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DM Sans 14pt" pitchFamily="2" charset="77"/>
                <a:ea typeface="+mn-ea"/>
                <a:cs typeface="Arial"/>
                <a:sym typeface="Arial"/>
              </a:rPr>
              <a:t>OXY 229 CB</a:t>
            </a:r>
            <a:endParaRPr kumimoji="0" lang="en-US" sz="3200" b="0" i="0" u="none" strike="noStrike" kern="0" cap="none" spc="0" normalizeH="0" baseline="0" noProof="0" dirty="0">
              <a:ln>
                <a:noFill/>
              </a:ln>
              <a:solidFill>
                <a:srgbClr val="000000"/>
              </a:solidFill>
              <a:effectLst/>
              <a:uLnTx/>
              <a:uFillTx/>
              <a:latin typeface="DM Sans 14pt" pitchFamily="2" charset="77"/>
              <a:ea typeface="+mn-ea"/>
              <a:cs typeface="Arial"/>
              <a:sym typeface="Arial"/>
            </a:endParaRPr>
          </a:p>
        </p:txBody>
      </p:sp>
      <p:sp>
        <p:nvSpPr>
          <p:cNvPr id="14" name="CaixaDeTexto 13">
            <a:extLst>
              <a:ext uri="{FF2B5EF4-FFF2-40B4-BE49-F238E27FC236}">
                <a16:creationId xmlns:a16="http://schemas.microsoft.com/office/drawing/2014/main" id="{F7F7536A-FFB3-CE0C-CC20-FFED6AA3D964}"/>
              </a:ext>
            </a:extLst>
          </p:cNvPr>
          <p:cNvSpPr txBox="1"/>
          <p:nvPr/>
        </p:nvSpPr>
        <p:spPr>
          <a:xfrm>
            <a:off x="2240013" y="2151218"/>
            <a:ext cx="4776737"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DM Sans"/>
                <a:ea typeface="+mn-ea"/>
                <a:cs typeface="+mn-cs"/>
              </a:rPr>
              <a:t>743 peptides bonding* to hair, effectively mending and strengthening each strand.</a:t>
            </a:r>
          </a:p>
        </p:txBody>
      </p:sp>
      <p:pic>
        <p:nvPicPr>
          <p:cNvPr id="20" name="Gráfico 19">
            <a:extLst>
              <a:ext uri="{FF2B5EF4-FFF2-40B4-BE49-F238E27FC236}">
                <a16:creationId xmlns:a16="http://schemas.microsoft.com/office/drawing/2014/main" id="{EB70BBE7-A920-94C5-7E24-874F8C8362D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998990" y="1029452"/>
            <a:ext cx="1320171" cy="1516179"/>
          </a:xfrm>
          <a:prstGeom prst="rect">
            <a:avLst/>
          </a:prstGeom>
        </p:spPr>
      </p:pic>
      <p:pic>
        <p:nvPicPr>
          <p:cNvPr id="24" name="Gráfico 23">
            <a:extLst>
              <a:ext uri="{FF2B5EF4-FFF2-40B4-BE49-F238E27FC236}">
                <a16:creationId xmlns:a16="http://schemas.microsoft.com/office/drawing/2014/main" id="{AA7C563A-8A7E-3DAC-80F3-3E27E5D80AD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986806" y="4444045"/>
            <a:ext cx="1014628" cy="1158752"/>
          </a:xfrm>
          <a:prstGeom prst="rect">
            <a:avLst/>
          </a:prstGeom>
        </p:spPr>
      </p:pic>
      <p:sp>
        <p:nvSpPr>
          <p:cNvPr id="26" name="CaixaDeTexto 25">
            <a:extLst>
              <a:ext uri="{FF2B5EF4-FFF2-40B4-BE49-F238E27FC236}">
                <a16:creationId xmlns:a16="http://schemas.microsoft.com/office/drawing/2014/main" id="{8E38E4AA-236A-1144-A16F-9F9A8B038C96}"/>
              </a:ext>
            </a:extLst>
          </p:cNvPr>
          <p:cNvSpPr txBox="1"/>
          <p:nvPr/>
        </p:nvSpPr>
        <p:spPr>
          <a:xfrm>
            <a:off x="9914678" y="3472456"/>
            <a:ext cx="1737778"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1" i="0" u="none" strike="noStrike" kern="0" cap="none" spc="0" normalizeH="0" baseline="0" noProof="0">
                <a:ln>
                  <a:noFill/>
                </a:ln>
                <a:solidFill>
                  <a:srgbClr val="F0F0F0"/>
                </a:solidFill>
                <a:effectLst/>
                <a:uLnTx/>
                <a:uFillTx/>
                <a:latin typeface="DM Sans 14pt" pitchFamily="2" charset="77"/>
                <a:ea typeface="+mn-ea"/>
                <a:cs typeface="Arial"/>
                <a:sym typeface="Arial"/>
              </a:rPr>
              <a:t>BIOTECH</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a:ln>
                  <a:noFill/>
                </a:ln>
                <a:solidFill>
                  <a:srgbClr val="F0F0F0"/>
                </a:solidFill>
                <a:effectLst/>
                <a:uLnTx/>
                <a:uFillTx/>
                <a:latin typeface="DM Sans 14pt" pitchFamily="2" charset="77"/>
                <a:ea typeface="+mn-ea"/>
                <a:cs typeface="Arial"/>
                <a:sym typeface="Arial"/>
              </a:rPr>
              <a:t>Derived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a:ln>
                  <a:noFill/>
                </a:ln>
                <a:solidFill>
                  <a:srgbClr val="F0F0F0"/>
                </a:solidFill>
                <a:effectLst/>
                <a:uLnTx/>
                <a:uFillTx/>
                <a:latin typeface="DM Sans 14pt" pitchFamily="2" charset="77"/>
                <a:ea typeface="+mn-ea"/>
                <a:cs typeface="Arial"/>
                <a:sym typeface="Arial"/>
              </a:rPr>
              <a:t>Technology</a:t>
            </a:r>
          </a:p>
        </p:txBody>
      </p:sp>
      <p:pic>
        <p:nvPicPr>
          <p:cNvPr id="35" name="Gráfico 34">
            <a:extLst>
              <a:ext uri="{FF2B5EF4-FFF2-40B4-BE49-F238E27FC236}">
                <a16:creationId xmlns:a16="http://schemas.microsoft.com/office/drawing/2014/main" id="{5830C826-55F9-DD26-2425-8704BF6EF91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998990" y="2863409"/>
            <a:ext cx="468456" cy="468456"/>
          </a:xfrm>
          <a:prstGeom prst="rect">
            <a:avLst/>
          </a:prstGeom>
        </p:spPr>
      </p:pic>
      <p:pic>
        <p:nvPicPr>
          <p:cNvPr id="2" name="Picture 1">
            <a:extLst>
              <a:ext uri="{FF2B5EF4-FFF2-40B4-BE49-F238E27FC236}">
                <a16:creationId xmlns:a16="http://schemas.microsoft.com/office/drawing/2014/main" id="{3FA1A443-0280-2F59-CB17-D093549290D2}"/>
              </a:ext>
            </a:extLst>
          </p:cNvPr>
          <p:cNvPicPr>
            <a:picLocks noChangeAspect="1"/>
          </p:cNvPicPr>
          <p:nvPr/>
        </p:nvPicPr>
        <p:blipFill>
          <a:blip r:embed="rId11" cstate="print">
            <a:extLst>
              <a:ext uri="{BEBA8EAE-BF5A-486C-A8C5-ECC9F3942E4B}">
                <a14:imgProps xmlns:a14="http://schemas.microsoft.com/office/drawing/2010/main">
                  <a14:imgLayer r:embed="rId12">
                    <a14:imgEffect>
                      <a14:brightnessContrast bright="100000"/>
                    </a14:imgEffect>
                  </a14:imgLayer>
                </a14:imgProps>
              </a:ex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TextBox 4">
            <a:extLst>
              <a:ext uri="{FF2B5EF4-FFF2-40B4-BE49-F238E27FC236}">
                <a16:creationId xmlns:a16="http://schemas.microsoft.com/office/drawing/2014/main" id="{40F66A48-A228-3663-427E-5CB30731A7D5}"/>
              </a:ext>
            </a:extLst>
          </p:cNvPr>
          <p:cNvSpPr txBox="1"/>
          <p:nvPr/>
        </p:nvSpPr>
        <p:spPr>
          <a:xfrm>
            <a:off x="438331" y="6575445"/>
            <a:ext cx="613410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DM Sans"/>
                <a:ea typeface="+mn-ea"/>
                <a:cs typeface="+mn-cs"/>
              </a:rPr>
              <a:t>* Van der Waals interactions, hydrogen bonds and hydrophobic interactions.</a:t>
            </a:r>
          </a:p>
        </p:txBody>
      </p:sp>
      <p:sp>
        <p:nvSpPr>
          <p:cNvPr id="10" name="TextBox 9">
            <a:extLst>
              <a:ext uri="{FF2B5EF4-FFF2-40B4-BE49-F238E27FC236}">
                <a16:creationId xmlns:a16="http://schemas.microsoft.com/office/drawing/2014/main" id="{9CD7C961-CD28-B77F-5C8D-DE773A1A553F}"/>
              </a:ext>
            </a:extLst>
          </p:cNvPr>
          <p:cNvSpPr txBox="1"/>
          <p:nvPr/>
        </p:nvSpPr>
        <p:spPr>
          <a:xfrm>
            <a:off x="2241421" y="5885110"/>
            <a:ext cx="4730878" cy="646331"/>
          </a:xfrm>
          <a:prstGeom prst="rect">
            <a:avLst/>
          </a:prstGeom>
          <a:noFill/>
          <a:ln>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DM Sans"/>
                <a:ea typeface="+mn-ea"/>
                <a:cs typeface="+mn-cs"/>
              </a:rPr>
              <a:t>OXY 229 CB, a comprehensive solution for hair repair and consumer delight</a:t>
            </a:r>
          </a:p>
        </p:txBody>
      </p:sp>
      <p:grpSp>
        <p:nvGrpSpPr>
          <p:cNvPr id="13" name="Group 12">
            <a:extLst>
              <a:ext uri="{FF2B5EF4-FFF2-40B4-BE49-F238E27FC236}">
                <a16:creationId xmlns:a16="http://schemas.microsoft.com/office/drawing/2014/main" id="{66374426-420A-FE28-15E0-8798E99867BB}"/>
              </a:ext>
            </a:extLst>
          </p:cNvPr>
          <p:cNvGrpSpPr/>
          <p:nvPr/>
        </p:nvGrpSpPr>
        <p:grpSpPr>
          <a:xfrm>
            <a:off x="2240013" y="2741999"/>
            <a:ext cx="4569104" cy="3032910"/>
            <a:chOff x="2240013" y="2741999"/>
            <a:chExt cx="4569104" cy="3032910"/>
          </a:xfrm>
        </p:grpSpPr>
        <p:pic>
          <p:nvPicPr>
            <p:cNvPr id="7" name="Picture 6">
              <a:extLst>
                <a:ext uri="{FF2B5EF4-FFF2-40B4-BE49-F238E27FC236}">
                  <a16:creationId xmlns:a16="http://schemas.microsoft.com/office/drawing/2014/main" id="{FA8BD9FB-A31A-3A5D-8AE3-C18F7C3B269B}"/>
                </a:ext>
              </a:extLst>
            </p:cNvPr>
            <p:cNvPicPr>
              <a:picLocks noChangeAspect="1"/>
            </p:cNvPicPr>
            <p:nvPr/>
          </p:nvPicPr>
          <p:blipFill>
            <a:blip r:embed="rId13"/>
            <a:stretch>
              <a:fillRect/>
            </a:stretch>
          </p:blipFill>
          <p:spPr>
            <a:xfrm>
              <a:off x="2240013" y="2741999"/>
              <a:ext cx="4569104" cy="3032910"/>
            </a:xfrm>
            <a:prstGeom prst="rect">
              <a:avLst/>
            </a:prstGeom>
          </p:spPr>
        </p:pic>
        <p:sp>
          <p:nvSpPr>
            <p:cNvPr id="12" name="TextBox 11">
              <a:extLst>
                <a:ext uri="{FF2B5EF4-FFF2-40B4-BE49-F238E27FC236}">
                  <a16:creationId xmlns:a16="http://schemas.microsoft.com/office/drawing/2014/main" id="{88CD010F-A3D6-A613-BB83-F2B940FCD55E}"/>
                </a:ext>
              </a:extLst>
            </p:cNvPr>
            <p:cNvSpPr txBox="1"/>
            <p:nvPr/>
          </p:nvSpPr>
          <p:spPr>
            <a:xfrm>
              <a:off x="2240013" y="2741999"/>
              <a:ext cx="4569104" cy="30162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DM Sans"/>
                  <a:ea typeface="+mn-ea"/>
                  <a:cs typeface="+mn-cs"/>
                </a:rPr>
                <a:t>Benefits:</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DM Sans"/>
                  <a:ea typeface="+mn-ea"/>
                  <a:cs typeface="+mn-cs"/>
                </a:rPr>
                <a:t>3 trends in one product: bond* repair or structural repair, biotech-beauty,  oxygenating scalp care (Cellular beauty)</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DM Sans"/>
                  <a:ea typeface="+mn-ea"/>
                  <a:cs typeface="+mn-cs"/>
                </a:rPr>
                <a:t>Strengthens the hair – restores the hair integrity</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DM Sans"/>
                  <a:ea typeface="+mn-ea"/>
                  <a:cs typeface="+mn-cs"/>
                </a:rPr>
                <a:t>Improves combability</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DM Sans"/>
                  <a:ea typeface="+mn-ea"/>
                  <a:cs typeface="+mn-cs"/>
                </a:rPr>
                <a:t>Enhances sensory experience</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DM Sans"/>
                  <a:ea typeface="+mn-ea"/>
                  <a:cs typeface="+mn-cs"/>
                </a:rPr>
                <a:t>Smooths hair surface</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DM Sans"/>
                  <a:ea typeface="+mn-ea"/>
                  <a:cs typeface="+mn-cs"/>
                </a:rPr>
                <a:t>Formulated with Natural Peptides for hair fiber care</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DM Sans"/>
                  <a:ea typeface="+mn-ea"/>
                  <a:cs typeface="+mn-cs"/>
                </a:rPr>
                <a:t>Delivers scalp energy</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DM Sans"/>
                  <a:ea typeface="+mn-ea"/>
                  <a:cs typeface="+mn-cs"/>
                </a:rPr>
                <a:t>Easy to use: 1% addition delivers immediate results</a:t>
              </a:r>
            </a:p>
          </p:txBody>
        </p:sp>
      </p:grpSp>
    </p:spTree>
    <p:extLst>
      <p:ext uri="{BB962C8B-B14F-4D97-AF65-F5344CB8AC3E}">
        <p14:creationId xmlns:p14="http://schemas.microsoft.com/office/powerpoint/2010/main" val="36838374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4683E-3F71-9B04-2DEF-A3E185060FC1}"/>
            </a:ext>
          </a:extLst>
        </p:cNvPr>
        <p:cNvGrpSpPr/>
        <p:nvPr/>
      </p:nvGrpSpPr>
      <p:grpSpPr>
        <a:xfrm>
          <a:off x="0" y="0"/>
          <a:ext cx="0" cy="0"/>
          <a:chOff x="0" y="0"/>
          <a:chExt cx="0" cy="0"/>
        </a:xfrm>
      </p:grpSpPr>
      <p:pic>
        <p:nvPicPr>
          <p:cNvPr id="13" name="Picture 12" descr="A fruit and flowers in the air&#10;&#10;AI-generated content may be incorrect.">
            <a:extLst>
              <a:ext uri="{FF2B5EF4-FFF2-40B4-BE49-F238E27FC236}">
                <a16:creationId xmlns:a16="http://schemas.microsoft.com/office/drawing/2014/main" id="{BF00E745-1D78-4609-D550-EA34ED7AC06A}"/>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rot="5400000">
            <a:off x="2662347" y="-2658759"/>
            <a:ext cx="6870839" cy="12187067"/>
          </a:xfrm>
          <a:prstGeom prst="rect">
            <a:avLst/>
          </a:prstGeom>
          <a:solidFill>
            <a:schemeClr val="accent1"/>
          </a:solidFill>
        </p:spPr>
      </p:pic>
      <p:pic>
        <p:nvPicPr>
          <p:cNvPr id="3" name="Imagem 2">
            <a:extLst>
              <a:ext uri="{FF2B5EF4-FFF2-40B4-BE49-F238E27FC236}">
                <a16:creationId xmlns:a16="http://schemas.microsoft.com/office/drawing/2014/main" id="{CF4E6FD5-C1EA-2E55-A0E4-F6659CC02B6C}"/>
              </a:ext>
            </a:extLst>
          </p:cNvPr>
          <p:cNvPicPr>
            <a:picLocks noChangeAspect="1"/>
          </p:cNvPicPr>
          <p:nvPr/>
        </p:nvPicPr>
        <p:blipFill>
          <a:blip r:embed="rId4"/>
          <a:stretch>
            <a:fillRect/>
          </a:stretch>
        </p:blipFill>
        <p:spPr>
          <a:xfrm>
            <a:off x="531593" y="458599"/>
            <a:ext cx="1024555" cy="5873691"/>
          </a:xfrm>
          <a:prstGeom prst="rect">
            <a:avLst/>
          </a:prstGeom>
        </p:spPr>
      </p:pic>
      <p:cxnSp>
        <p:nvCxnSpPr>
          <p:cNvPr id="4" name="Conector Reto 35">
            <a:extLst>
              <a:ext uri="{FF2B5EF4-FFF2-40B4-BE49-F238E27FC236}">
                <a16:creationId xmlns:a16="http://schemas.microsoft.com/office/drawing/2014/main" id="{C39461D4-0450-2802-1222-37DF3C349891}"/>
              </a:ext>
            </a:extLst>
          </p:cNvPr>
          <p:cNvCxnSpPr>
            <a:cxnSpLocks/>
          </p:cNvCxnSpPr>
          <p:nvPr/>
        </p:nvCxnSpPr>
        <p:spPr>
          <a:xfrm>
            <a:off x="1898080"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8" name="Conector Reto 38">
            <a:extLst>
              <a:ext uri="{FF2B5EF4-FFF2-40B4-BE49-F238E27FC236}">
                <a16:creationId xmlns:a16="http://schemas.microsoft.com/office/drawing/2014/main" id="{C38260AC-F9A7-A004-C9FA-0978BB00CD32}"/>
              </a:ext>
            </a:extLst>
          </p:cNvPr>
          <p:cNvCxnSpPr>
            <a:cxnSpLocks/>
          </p:cNvCxnSpPr>
          <p:nvPr/>
        </p:nvCxnSpPr>
        <p:spPr>
          <a:xfrm>
            <a:off x="1895301" y="1908062"/>
            <a:ext cx="3633629"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sp>
        <p:nvSpPr>
          <p:cNvPr id="11" name="CaixaDeTexto 10">
            <a:extLst>
              <a:ext uri="{FF2B5EF4-FFF2-40B4-BE49-F238E27FC236}">
                <a16:creationId xmlns:a16="http://schemas.microsoft.com/office/drawing/2014/main" id="{A21E0CB6-DBCA-5A2D-9BB3-22AD802B939F}"/>
              </a:ext>
            </a:extLst>
          </p:cNvPr>
          <p:cNvSpPr txBox="1"/>
          <p:nvPr/>
        </p:nvSpPr>
        <p:spPr>
          <a:xfrm>
            <a:off x="2118578" y="689601"/>
            <a:ext cx="4345481" cy="1077218"/>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1200" cap="none" spc="0" normalizeH="0" baseline="0" noProof="0" dirty="0">
                <a:ln>
                  <a:noFill/>
                </a:ln>
                <a:solidFill>
                  <a:prstClr val="black"/>
                </a:solidFill>
                <a:effectLst/>
                <a:uLnTx/>
                <a:uFillTx/>
                <a:latin typeface="DM Sans"/>
                <a:ea typeface="+mn-ea"/>
                <a:cs typeface="+mn-cs"/>
              </a:rPr>
              <a:t>OXY 229 CB</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0" i="0" u="none" strike="noStrike" kern="1200" cap="none" spc="0" normalizeH="0" baseline="0" noProof="0" dirty="0">
                <a:ln>
                  <a:noFill/>
                </a:ln>
                <a:solidFill>
                  <a:srgbClr val="000000"/>
                </a:solidFill>
                <a:effectLst/>
                <a:uLnTx/>
                <a:uFillTx/>
                <a:latin typeface="DM Sans 14pt" pitchFamily="2" charset="77"/>
                <a:ea typeface="+mn-ea"/>
                <a:cs typeface="+mn-cs"/>
              </a:rPr>
              <a:t>ID card</a:t>
            </a:r>
            <a:endParaRPr kumimoji="0" lang="en-US" sz="3200" b="0" i="0" u="none" strike="noStrike" kern="0" cap="none" spc="0" normalizeH="0" baseline="0" noProof="0" dirty="0">
              <a:ln>
                <a:noFill/>
              </a:ln>
              <a:solidFill>
                <a:srgbClr val="000000"/>
              </a:solidFill>
              <a:effectLst/>
              <a:uLnTx/>
              <a:uFillTx/>
              <a:latin typeface="DM Sans"/>
              <a:ea typeface="+mn-ea"/>
              <a:cs typeface="Arial"/>
              <a:sym typeface="Arial"/>
            </a:endParaRPr>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1955321" y="2655966"/>
            <a:ext cx="9803080" cy="674228"/>
            <a:chOff x="0" y="2165395"/>
            <a:chExt cx="11889600" cy="674228"/>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165395"/>
              <a:ext cx="11889600" cy="674228"/>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000000"/>
                  </a:solidFill>
                  <a:effectLst/>
                  <a:uLnTx/>
                  <a:uFillTx/>
                  <a:latin typeface="DM Sans 14pt" pitchFamily="2" charset="77"/>
                  <a:ea typeface="+mn-ea"/>
                  <a:cs typeface="Arial"/>
                </a:rPr>
                <a:t>TECHNOLOGY:</a:t>
              </a: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3" y="2185853"/>
              <a:ext cx="9469455" cy="566256"/>
            </a:xfrm>
            <a:prstGeom prst="rect">
              <a:avLst/>
            </a:prstGeom>
            <a:noFill/>
          </p:spPr>
          <p:txBody>
            <a:bodyPr wrap="square" lIns="0" tIns="90000" rIns="0" bIns="72000" rtlCol="0">
              <a:spAutoFit/>
            </a:bodyPr>
            <a:lstStyle/>
            <a:p>
              <a:pPr marL="0" marR="0" lvl="0" indent="0" algn="l" defTabSz="1219170" rtl="0" eaLnBrk="1" fontAlgn="auto" latinLnBrk="0" hangingPunct="1">
                <a:lnSpc>
                  <a:spcPct val="100000"/>
                </a:lnSpc>
                <a:spcBef>
                  <a:spcPts val="0"/>
                </a:spcBef>
                <a:spcAft>
                  <a:spcPts val="500"/>
                </a:spcAft>
                <a:buClr>
                  <a:srgbClr val="000000"/>
                </a:buClr>
                <a:buSzTx/>
                <a:buFontTx/>
                <a:buNone/>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rPr>
                <a:t>Amino Acids, Postbiotics peptides obtained by fermentation of yeast (specific strain)</a:t>
              </a:r>
            </a:p>
            <a:p>
              <a:pPr marL="0" marR="0" lvl="0" indent="0" algn="l" defTabSz="1219170" rtl="0" eaLnBrk="1" fontAlgn="auto" latinLnBrk="0" hangingPunct="1">
                <a:lnSpc>
                  <a:spcPct val="100000"/>
                </a:lnSpc>
                <a:spcBef>
                  <a:spcPts val="0"/>
                </a:spcBef>
                <a:spcAft>
                  <a:spcPts val="500"/>
                </a:spcAft>
                <a:buClr>
                  <a:srgbClr val="000000"/>
                </a:buClr>
                <a:buSzTx/>
                <a:buFontTx/>
                <a:buNone/>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rPr>
                <a:t>98% of natural origin (according to ISO 16128)</a:t>
              </a:r>
            </a:p>
          </p:txBody>
        </p:sp>
      </p:grpSp>
      <p:grpSp>
        <p:nvGrpSpPr>
          <p:cNvPr id="69" name="Group 68">
            <a:extLst>
              <a:ext uri="{FF2B5EF4-FFF2-40B4-BE49-F238E27FC236}">
                <a16:creationId xmlns:a16="http://schemas.microsoft.com/office/drawing/2014/main" id="{958A8BB9-D1BF-EE77-829F-9B8163288C30}"/>
              </a:ext>
            </a:extLst>
          </p:cNvPr>
          <p:cNvGrpSpPr/>
          <p:nvPr/>
        </p:nvGrpSpPr>
        <p:grpSpPr>
          <a:xfrm>
            <a:off x="1967160" y="2010472"/>
            <a:ext cx="9797326" cy="576899"/>
            <a:chOff x="-25599" y="2558933"/>
            <a:chExt cx="11889600" cy="385200"/>
          </a:xfrm>
          <a:solidFill>
            <a:schemeClr val="bg2"/>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3"/>
              <a:ext cx="11889600" cy="3852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000000"/>
                  </a:solidFill>
                  <a:effectLst/>
                  <a:uLnTx/>
                  <a:uFillTx/>
                  <a:latin typeface="DM Sans 14pt" pitchFamily="2" charset="77"/>
                  <a:ea typeface="+mn-ea"/>
                  <a:cs typeface="Arial"/>
                </a:rPr>
                <a:t>INCI NAME:</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1" y="2575524"/>
              <a:ext cx="9473873" cy="306024"/>
            </a:xfrm>
            <a:prstGeom prst="rect">
              <a:avLst/>
            </a:prstGeom>
            <a:noFill/>
          </p:spPr>
          <p:txBody>
            <a:bodyPr wrap="square" lIns="0" tIns="90000" rIns="0" bIns="72000"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rPr>
                <a:t>Aqua, Glycerin, Caprylyl Glycol, 1,2-Hexanediol, Saccharomyces Lysate, Valine, Threonine, Glutamic acid, Glycine, Disodium Succinate</a:t>
              </a:r>
            </a:p>
          </p:txBody>
        </p:sp>
      </p:grpSp>
      <p:grpSp>
        <p:nvGrpSpPr>
          <p:cNvPr id="16" name="Group 15">
            <a:extLst>
              <a:ext uri="{FF2B5EF4-FFF2-40B4-BE49-F238E27FC236}">
                <a16:creationId xmlns:a16="http://schemas.microsoft.com/office/drawing/2014/main" id="{E4C3BAC4-40D7-3762-5BD3-A6048762A7D6}"/>
              </a:ext>
            </a:extLst>
          </p:cNvPr>
          <p:cNvGrpSpPr/>
          <p:nvPr/>
        </p:nvGrpSpPr>
        <p:grpSpPr>
          <a:xfrm>
            <a:off x="1956215" y="3390524"/>
            <a:ext cx="9808271" cy="593446"/>
            <a:chOff x="1956215" y="3741335"/>
            <a:chExt cx="9808271" cy="593446"/>
          </a:xfrm>
        </p:grpSpPr>
        <p:grpSp>
          <p:nvGrpSpPr>
            <p:cNvPr id="72" name="Group 71">
              <a:extLst>
                <a:ext uri="{FF2B5EF4-FFF2-40B4-BE49-F238E27FC236}">
                  <a16:creationId xmlns:a16="http://schemas.microsoft.com/office/drawing/2014/main" id="{78710C78-C894-B8C5-FC71-6CB52218FAC9}"/>
                </a:ext>
              </a:extLst>
            </p:cNvPr>
            <p:cNvGrpSpPr/>
            <p:nvPr/>
          </p:nvGrpSpPr>
          <p:grpSpPr>
            <a:xfrm>
              <a:off x="1956215" y="3761875"/>
              <a:ext cx="9808271" cy="572906"/>
              <a:chOff x="0" y="3331675"/>
              <a:chExt cx="11889600" cy="572906"/>
            </a:xfrm>
            <a:solidFill>
              <a:schemeClr val="bg2"/>
            </a:solidFill>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000000"/>
                    </a:solidFill>
                    <a:effectLst/>
                    <a:uLnTx/>
                    <a:uFillTx/>
                    <a:latin typeface="DM Sans 14pt" pitchFamily="2" charset="77"/>
                    <a:ea typeface="+mn-ea"/>
                    <a:cs typeface="Arial"/>
                  </a:rPr>
                  <a:t>TECHNICAL:</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417307" y="3409552"/>
                <a:ext cx="2216371" cy="402674"/>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fr-FR" sz="1100" b="0" i="0" u="none" strike="noStrike" kern="0" cap="none" spc="0" normalizeH="0" baseline="0" noProof="0" dirty="0" err="1">
                    <a:ln>
                      <a:noFill/>
                    </a:ln>
                    <a:solidFill>
                      <a:srgbClr val="000000"/>
                    </a:solidFill>
                    <a:effectLst/>
                    <a:uLnTx/>
                    <a:uFillTx/>
                    <a:latin typeface="DM Sans 14pt" pitchFamily="2" charset="77"/>
                    <a:ea typeface="+mn-ea"/>
                    <a:cs typeface="Arial"/>
                  </a:rPr>
                  <a:t>Form</a:t>
                </a:r>
                <a:r>
                  <a:rPr kumimoji="0" lang="fr-FR" sz="1100" b="0" i="0" u="none" strike="noStrike" kern="0" cap="none" spc="0" normalizeH="0" baseline="0" noProof="0" dirty="0">
                    <a:ln>
                      <a:noFill/>
                    </a:ln>
                    <a:solidFill>
                      <a:srgbClr val="000000"/>
                    </a:solidFill>
                    <a:effectLst/>
                    <a:uLnTx/>
                    <a:uFillTx/>
                    <a:latin typeface="DM Sans 14pt" pitchFamily="2" charset="77"/>
                    <a:ea typeface="+mn-ea"/>
                    <a:cs typeface="Arial"/>
                  </a:rPr>
                  <a:t>: </a:t>
                </a:r>
                <a:r>
                  <a:rPr kumimoji="0" lang="fr-FR" sz="1100" b="0" i="0" u="none" strike="noStrike" kern="0" cap="none" spc="0" normalizeH="0" baseline="0" noProof="0" dirty="0" err="1">
                    <a:ln>
                      <a:noFill/>
                    </a:ln>
                    <a:solidFill>
                      <a:srgbClr val="000000"/>
                    </a:solidFill>
                    <a:effectLst/>
                    <a:uLnTx/>
                    <a:uFillTx/>
                    <a:latin typeface="DM Sans 14pt" pitchFamily="2" charset="77"/>
                    <a:ea typeface="+mn-ea"/>
                    <a:cs typeface="Arial"/>
                  </a:rPr>
                  <a:t>liquid</a:t>
                </a:r>
                <a:endParaRPr kumimoji="0" lang="fr-FR" sz="1100" b="0" i="0" u="none" strike="noStrike" kern="0" cap="none" spc="0" normalizeH="0" baseline="0" noProof="0" dirty="0">
                  <a:ln>
                    <a:noFill/>
                  </a:ln>
                  <a:solidFill>
                    <a:srgbClr val="000000"/>
                  </a:solidFill>
                  <a:effectLst/>
                  <a:uLnTx/>
                  <a:uFillTx/>
                  <a:latin typeface="DM Sans 14pt" pitchFamily="2" charset="77"/>
                  <a:ea typeface="+mn-ea"/>
                  <a:cs typeface="Arial"/>
                </a:endParaRP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rPr>
                  <a:t>Use level: 1–3%</a:t>
                </a:r>
              </a:p>
            </p:txBody>
          </p:sp>
          <p:sp>
            <p:nvSpPr>
              <p:cNvPr id="75" name="Rectangle 74">
                <a:extLst>
                  <a:ext uri="{FF2B5EF4-FFF2-40B4-BE49-F238E27FC236}">
                    <a16:creationId xmlns:a16="http://schemas.microsoft.com/office/drawing/2014/main" id="{EF81DD97-D580-7802-40CA-0374840235E7}"/>
                  </a:ext>
                </a:extLst>
              </p:cNvPr>
              <p:cNvSpPr/>
              <p:nvPr/>
            </p:nvSpPr>
            <p:spPr>
              <a:xfrm>
                <a:off x="4556358" y="3398179"/>
                <a:ext cx="1816112" cy="402674"/>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rPr>
                  <a:t>pH of use: 3–7.5</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rPr>
                  <a:t>Preservative: free</a:t>
                </a:r>
              </a:p>
            </p:txBody>
          </p:sp>
        </p:grpSp>
        <p:sp>
          <p:nvSpPr>
            <p:cNvPr id="5" name="Rectangle 4">
              <a:extLst>
                <a:ext uri="{FF2B5EF4-FFF2-40B4-BE49-F238E27FC236}">
                  <a16:creationId xmlns:a16="http://schemas.microsoft.com/office/drawing/2014/main" id="{EA294919-6F59-EB0C-E629-8DBF5C307AA8}"/>
                </a:ext>
              </a:extLst>
            </p:cNvPr>
            <p:cNvSpPr/>
            <p:nvPr/>
          </p:nvSpPr>
          <p:spPr>
            <a:xfrm>
              <a:off x="7543347" y="3741335"/>
              <a:ext cx="3725000" cy="566256"/>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rPr>
                <a:t>Solubility: water soluble</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rPr>
                <a:t>Biodegradability: readily biodegradable </a:t>
              </a:r>
            </a:p>
          </p:txBody>
        </p:sp>
      </p:grpSp>
      <p:grpSp>
        <p:nvGrpSpPr>
          <p:cNvPr id="18" name="Group 17">
            <a:extLst>
              <a:ext uri="{FF2B5EF4-FFF2-40B4-BE49-F238E27FC236}">
                <a16:creationId xmlns:a16="http://schemas.microsoft.com/office/drawing/2014/main" id="{397346BC-E511-1D0B-069F-9779D207859C}"/>
              </a:ext>
            </a:extLst>
          </p:cNvPr>
          <p:cNvGrpSpPr/>
          <p:nvPr/>
        </p:nvGrpSpPr>
        <p:grpSpPr>
          <a:xfrm>
            <a:off x="1954909" y="5388712"/>
            <a:ext cx="9801151" cy="909613"/>
            <a:chOff x="1954909" y="5791282"/>
            <a:chExt cx="9801151" cy="909613"/>
          </a:xfrm>
        </p:grpSpPr>
        <p:sp>
          <p:nvSpPr>
            <p:cNvPr id="59" name="Rectangle 58">
              <a:extLst>
                <a:ext uri="{FF2B5EF4-FFF2-40B4-BE49-F238E27FC236}">
                  <a16:creationId xmlns:a16="http://schemas.microsoft.com/office/drawing/2014/main" id="{E6D535CE-5DB7-1A50-4492-712D99B903A8}"/>
                </a:ext>
              </a:extLst>
            </p:cNvPr>
            <p:cNvSpPr/>
            <p:nvPr/>
          </p:nvSpPr>
          <p:spPr>
            <a:xfrm>
              <a:off x="1954909" y="5803960"/>
              <a:ext cx="9801151" cy="867912"/>
            </a:xfrm>
            <a:prstGeom prst="rect">
              <a:avLst/>
            </a:prstGeom>
            <a:solidFill>
              <a:schemeClr val="bg2"/>
            </a:solid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000000"/>
                  </a:solidFill>
                  <a:effectLst/>
                  <a:uLnTx/>
                  <a:uFillTx/>
                  <a:latin typeface="DM Sans 14pt" pitchFamily="2" charset="77"/>
                  <a:ea typeface="+mn-ea"/>
                  <a:cs typeface="Arial"/>
                </a:rPr>
                <a:t>REGISTRATIONS</a:t>
              </a:r>
              <a:br>
                <a:rPr kumimoji="0" lang="en-US" sz="1100" b="1" i="0" u="none" strike="noStrike" kern="0" cap="none" spc="0" normalizeH="0" baseline="0" noProof="0" dirty="0">
                  <a:ln>
                    <a:noFill/>
                  </a:ln>
                  <a:solidFill>
                    <a:srgbClr val="000000"/>
                  </a:solidFill>
                  <a:effectLst/>
                  <a:uLnTx/>
                  <a:uFillTx/>
                  <a:latin typeface="DM Sans 14pt" pitchFamily="2" charset="77"/>
                  <a:ea typeface="+mn-ea"/>
                  <a:cs typeface="Arial"/>
                </a:rPr>
              </a:br>
              <a:r>
                <a:rPr kumimoji="0" lang="en-US" sz="1100" b="1" i="0" u="none" strike="noStrike" kern="0" cap="none" spc="0" normalizeH="0" baseline="0" noProof="0" dirty="0">
                  <a:ln>
                    <a:noFill/>
                  </a:ln>
                  <a:solidFill>
                    <a:srgbClr val="000000"/>
                  </a:solidFill>
                  <a:effectLst/>
                  <a:uLnTx/>
                  <a:uFillTx/>
                  <a:latin typeface="DM Sans 14pt" pitchFamily="2" charset="77"/>
                  <a:ea typeface="+mn-ea"/>
                  <a:cs typeface="Arial"/>
                </a:rPr>
                <a:t>CERTIFICATION</a:t>
              </a:r>
            </a:p>
          </p:txBody>
        </p:sp>
        <p:pic>
          <p:nvPicPr>
            <p:cNvPr id="12" name="Picture 11" descr="A picture containing text, sign&#10;&#10;Description automatically generated">
              <a:extLst>
                <a:ext uri="{FF2B5EF4-FFF2-40B4-BE49-F238E27FC236}">
                  <a16:creationId xmlns:a16="http://schemas.microsoft.com/office/drawing/2014/main" id="{D0992E1E-C60B-92AB-0C67-FAC13F74EE2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43500" y="5933802"/>
              <a:ext cx="731737" cy="567096"/>
            </a:xfrm>
            <a:prstGeom prst="rect">
              <a:avLst/>
            </a:prstGeom>
            <a:noFill/>
          </p:spPr>
        </p:pic>
        <p:pic>
          <p:nvPicPr>
            <p:cNvPr id="2" name="Picture 12">
              <a:extLst>
                <a:ext uri="{FF2B5EF4-FFF2-40B4-BE49-F238E27FC236}">
                  <a16:creationId xmlns:a16="http://schemas.microsoft.com/office/drawing/2014/main" id="{F349A256-E78D-8DDF-8664-05E276C47E5B}"/>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4317811" y="5933971"/>
              <a:ext cx="810041" cy="615631"/>
            </a:xfrm>
            <a:prstGeom prst="rect">
              <a:avLst/>
            </a:prstGeom>
            <a:noFill/>
          </p:spPr>
        </p:pic>
        <p:pic>
          <p:nvPicPr>
            <p:cNvPr id="6" name="Picture 5" descr="Logo&#10;&#10;Description automatically generated">
              <a:extLst>
                <a:ext uri="{FF2B5EF4-FFF2-40B4-BE49-F238E27FC236}">
                  <a16:creationId xmlns:a16="http://schemas.microsoft.com/office/drawing/2014/main" id="{5B714D5B-60D6-589D-5C8D-67F52016B51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150269" y="5910512"/>
              <a:ext cx="869475" cy="646582"/>
            </a:xfrm>
            <a:prstGeom prst="rect">
              <a:avLst/>
            </a:prstGeom>
          </p:spPr>
        </p:pic>
        <p:pic>
          <p:nvPicPr>
            <p:cNvPr id="7" name="Picture 6" descr="A green and white circle with text&#10;&#10;Description automatically generated">
              <a:extLst>
                <a:ext uri="{FF2B5EF4-FFF2-40B4-BE49-F238E27FC236}">
                  <a16:creationId xmlns:a16="http://schemas.microsoft.com/office/drawing/2014/main" id="{FFD3665F-60DC-237B-78FE-E92F1E7217B9}"/>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052705" y="5791282"/>
              <a:ext cx="909613" cy="909613"/>
            </a:xfrm>
            <a:prstGeom prst="rect">
              <a:avLst/>
            </a:prstGeom>
          </p:spPr>
        </p:pic>
        <p:pic>
          <p:nvPicPr>
            <p:cNvPr id="9" name="Picture 36" descr="A picture containing bottle, photo, sign, sitting&#10;&#10;Description automatically generated">
              <a:extLst>
                <a:ext uri="{FF2B5EF4-FFF2-40B4-BE49-F238E27FC236}">
                  <a16:creationId xmlns:a16="http://schemas.microsoft.com/office/drawing/2014/main" id="{5376795C-5D6B-17BB-A891-AA822344DE9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056868" y="5897596"/>
              <a:ext cx="708113" cy="712404"/>
            </a:xfrm>
            <a:prstGeom prst="rect">
              <a:avLst/>
            </a:prstGeom>
          </p:spPr>
        </p:pic>
      </p:grpSp>
      <p:grpSp>
        <p:nvGrpSpPr>
          <p:cNvPr id="17" name="Group 16">
            <a:extLst>
              <a:ext uri="{FF2B5EF4-FFF2-40B4-BE49-F238E27FC236}">
                <a16:creationId xmlns:a16="http://schemas.microsoft.com/office/drawing/2014/main" id="{B61FC9EB-C39B-B40B-D8AF-DDF4FB853F14}"/>
              </a:ext>
            </a:extLst>
          </p:cNvPr>
          <p:cNvGrpSpPr/>
          <p:nvPr/>
        </p:nvGrpSpPr>
        <p:grpSpPr>
          <a:xfrm>
            <a:off x="1956125" y="4059163"/>
            <a:ext cx="9803080" cy="1266448"/>
            <a:chOff x="1956125" y="4438729"/>
            <a:chExt cx="9803080" cy="1266448"/>
          </a:xfrm>
        </p:grpSpPr>
        <p:sp>
          <p:nvSpPr>
            <p:cNvPr id="55" name="Rectangle 54">
              <a:extLst>
                <a:ext uri="{FF2B5EF4-FFF2-40B4-BE49-F238E27FC236}">
                  <a16:creationId xmlns:a16="http://schemas.microsoft.com/office/drawing/2014/main" id="{7171883A-B39C-3CC0-7BB7-E00620DF26CE}"/>
                </a:ext>
              </a:extLst>
            </p:cNvPr>
            <p:cNvSpPr/>
            <p:nvPr/>
          </p:nvSpPr>
          <p:spPr>
            <a:xfrm>
              <a:off x="1956125" y="4438729"/>
              <a:ext cx="9803080" cy="1266448"/>
            </a:xfrm>
            <a:prstGeom prst="rect">
              <a:avLst/>
            </a:prstGeom>
            <a:solidFill>
              <a:schemeClr val="bg2"/>
            </a:solid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000000"/>
                  </a:solidFill>
                  <a:effectLst/>
                  <a:uLnTx/>
                  <a:uFillTx/>
                  <a:latin typeface="DM Sans 14pt" pitchFamily="2" charset="77"/>
                  <a:ea typeface="+mn-ea"/>
                  <a:cs typeface="Arial"/>
                </a:rPr>
                <a:t>BENEFITS:</a:t>
              </a:r>
            </a:p>
          </p:txBody>
        </p:sp>
        <p:sp>
          <p:nvSpPr>
            <p:cNvPr id="10" name="TextBox 56">
              <a:extLst>
                <a:ext uri="{FF2B5EF4-FFF2-40B4-BE49-F238E27FC236}">
                  <a16:creationId xmlns:a16="http://schemas.microsoft.com/office/drawing/2014/main" id="{4DDCAE23-390B-5704-969D-4E895B59FE33}"/>
                </a:ext>
              </a:extLst>
            </p:cNvPr>
            <p:cNvSpPr txBox="1"/>
            <p:nvPr/>
          </p:nvSpPr>
          <p:spPr>
            <a:xfrm>
              <a:off x="3933338" y="4469130"/>
              <a:ext cx="2710008" cy="1163856"/>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rPr>
                <a:t>Repairs Hair damages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rPr>
                <a:t>Restores the hair integrity</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rPr>
                <a:t>Prevents keratin from damage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rPr>
                <a:t>Strengthens hair strands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rPr>
                <a:t>Smooths the hair surface</a:t>
              </a:r>
            </a:p>
          </p:txBody>
        </p:sp>
        <p:sp>
          <p:nvSpPr>
            <p:cNvPr id="14" name="TextBox 56">
              <a:extLst>
                <a:ext uri="{FF2B5EF4-FFF2-40B4-BE49-F238E27FC236}">
                  <a16:creationId xmlns:a16="http://schemas.microsoft.com/office/drawing/2014/main" id="{A0C8574C-B08C-3917-5918-0492D4186DC6}"/>
                </a:ext>
              </a:extLst>
            </p:cNvPr>
            <p:cNvSpPr txBox="1"/>
            <p:nvPr/>
          </p:nvSpPr>
          <p:spPr>
            <a:xfrm>
              <a:off x="7569877" y="4470974"/>
              <a:ext cx="3671939" cy="956107"/>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rPr>
                <a:t>Improves combability</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rPr>
                <a:t>Enhances hair sensory experience</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rPr>
                <a:t>Helps cells respiration (oxygen uptake)*</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rPr>
                <a:t>Stimulates cell viability, revitalizing the scalp*</a:t>
              </a:r>
            </a:p>
          </p:txBody>
        </p:sp>
      </p:grpSp>
      <p:sp>
        <p:nvSpPr>
          <p:cNvPr id="15" name="Text Placeholder 5">
            <a:extLst>
              <a:ext uri="{FF2B5EF4-FFF2-40B4-BE49-F238E27FC236}">
                <a16:creationId xmlns:a16="http://schemas.microsoft.com/office/drawing/2014/main" id="{66148F9A-82B7-84E5-0A97-2F35F5D154A5}"/>
              </a:ext>
            </a:extLst>
          </p:cNvPr>
          <p:cNvSpPr txBox="1">
            <a:spLocks/>
          </p:cNvSpPr>
          <p:nvPr/>
        </p:nvSpPr>
        <p:spPr>
          <a:xfrm>
            <a:off x="572400" y="6438996"/>
            <a:ext cx="3528001" cy="11660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800" b="0" i="1" u="none" strike="noStrike" kern="0" cap="none" spc="0" normalizeH="0" baseline="0" noProof="0">
                <a:ln>
                  <a:noFill/>
                </a:ln>
                <a:solidFill>
                  <a:sysClr val="windowText" lastClr="000000"/>
                </a:solidFill>
                <a:effectLst/>
                <a:uLnTx/>
                <a:uFillTx/>
                <a:latin typeface="DM Sans" pitchFamily="2" charset="0"/>
                <a:ea typeface="+mn-ea"/>
                <a:cs typeface="+mn-cs"/>
              </a:rPr>
              <a:t>*In vitro </a:t>
            </a:r>
          </a:p>
        </p:txBody>
      </p:sp>
    </p:spTree>
    <p:extLst>
      <p:ext uri="{BB962C8B-B14F-4D97-AF65-F5344CB8AC3E}">
        <p14:creationId xmlns:p14="http://schemas.microsoft.com/office/powerpoint/2010/main" val="13414995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Imagem 32">
            <a:extLst>
              <a:ext uri="{FF2B5EF4-FFF2-40B4-BE49-F238E27FC236}">
                <a16:creationId xmlns:a16="http://schemas.microsoft.com/office/drawing/2014/main" id="{1B958B20-CFDC-A62D-6FA4-B3B75F4DFBB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467" y="0"/>
            <a:ext cx="12187066" cy="6858000"/>
          </a:xfrm>
          <a:prstGeom prst="rect">
            <a:avLst/>
          </a:prstGeom>
        </p:spPr>
      </p:pic>
      <p:pic>
        <p:nvPicPr>
          <p:cNvPr id="3" name="Imagem 2">
            <a:extLst>
              <a:ext uri="{FF2B5EF4-FFF2-40B4-BE49-F238E27FC236}">
                <a16:creationId xmlns:a16="http://schemas.microsoft.com/office/drawing/2014/main" id="{6D98C4A4-3E30-4678-0BC4-A2C3125C08EF}"/>
              </a:ext>
            </a:extLst>
          </p:cNvPr>
          <p:cNvPicPr>
            <a:picLocks noChangeAspect="1"/>
          </p:cNvPicPr>
          <p:nvPr/>
        </p:nvPicPr>
        <p:blipFill>
          <a:blip r:embed="rId4"/>
          <a:stretch>
            <a:fillRect/>
          </a:stretch>
        </p:blipFill>
        <p:spPr>
          <a:xfrm>
            <a:off x="531593" y="458599"/>
            <a:ext cx="1024555" cy="5873691"/>
          </a:xfrm>
          <a:prstGeom prst="rect">
            <a:avLst/>
          </a:prstGeom>
        </p:spPr>
      </p:pic>
      <p:cxnSp>
        <p:nvCxnSpPr>
          <p:cNvPr id="4" name="Conector Reto 35">
            <a:extLst>
              <a:ext uri="{FF2B5EF4-FFF2-40B4-BE49-F238E27FC236}">
                <a16:creationId xmlns:a16="http://schemas.microsoft.com/office/drawing/2014/main" id="{DAAC3C82-6DD9-DD3E-0027-CC9B0B8B02BB}"/>
              </a:ext>
            </a:extLst>
          </p:cNvPr>
          <p:cNvCxnSpPr>
            <a:cxnSpLocks/>
          </p:cNvCxnSpPr>
          <p:nvPr/>
        </p:nvCxnSpPr>
        <p:spPr>
          <a:xfrm>
            <a:off x="1898080"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8" name="Conector Reto 38">
            <a:extLst>
              <a:ext uri="{FF2B5EF4-FFF2-40B4-BE49-F238E27FC236}">
                <a16:creationId xmlns:a16="http://schemas.microsoft.com/office/drawing/2014/main" id="{F3AB7C5D-A01D-49DC-04AC-02456FC83112}"/>
              </a:ext>
            </a:extLst>
          </p:cNvPr>
          <p:cNvCxnSpPr>
            <a:cxnSpLocks/>
          </p:cNvCxnSpPr>
          <p:nvPr/>
        </p:nvCxnSpPr>
        <p:spPr>
          <a:xfrm>
            <a:off x="1895301" y="1908062"/>
            <a:ext cx="5263488"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sp>
        <p:nvSpPr>
          <p:cNvPr id="11" name="CaixaDeTexto 10">
            <a:extLst>
              <a:ext uri="{FF2B5EF4-FFF2-40B4-BE49-F238E27FC236}">
                <a16:creationId xmlns:a16="http://schemas.microsoft.com/office/drawing/2014/main" id="{D341D080-15A1-C520-D366-560AD88F44BF}"/>
              </a:ext>
            </a:extLst>
          </p:cNvPr>
          <p:cNvSpPr txBox="1"/>
          <p:nvPr/>
        </p:nvSpPr>
        <p:spPr>
          <a:xfrm>
            <a:off x="2118578" y="689601"/>
            <a:ext cx="2547177" cy="1077218"/>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featuring</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DM Sans 14pt" pitchFamily="2" charset="77"/>
                <a:ea typeface="+mn-ea"/>
                <a:cs typeface="Arial"/>
                <a:sym typeface="Arial"/>
              </a:rPr>
              <a:t>OXY 229 CB</a:t>
            </a:r>
          </a:p>
        </p:txBody>
      </p:sp>
      <p:sp>
        <p:nvSpPr>
          <p:cNvPr id="13" name="CaixaDeTexto 12">
            <a:extLst>
              <a:ext uri="{FF2B5EF4-FFF2-40B4-BE49-F238E27FC236}">
                <a16:creationId xmlns:a16="http://schemas.microsoft.com/office/drawing/2014/main" id="{BF89AD34-74A9-BE6A-1B1B-7C92D3865891}"/>
              </a:ext>
            </a:extLst>
          </p:cNvPr>
          <p:cNvSpPr txBox="1"/>
          <p:nvPr/>
        </p:nvSpPr>
        <p:spPr>
          <a:xfrm>
            <a:off x="2165439" y="2228945"/>
            <a:ext cx="2228833" cy="4324261"/>
          </a:xfrm>
          <a:prstGeom prst="rect">
            <a:avLst/>
          </a:prstGeom>
          <a:noFill/>
        </p:spPr>
        <p:txBody>
          <a:bodyPr wrap="square" lIns="91440" tIns="45720" rIns="91440" bIns="45720" rtlCol="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a:ln>
                  <a:noFill/>
                </a:ln>
                <a:solidFill>
                  <a:srgbClr val="000000"/>
                </a:solidFill>
                <a:effectLst/>
                <a:uLnTx/>
                <a:uFillTx/>
                <a:latin typeface="DM Sans 14pt" pitchFamily="2" charset="77"/>
                <a:ea typeface="+mn-ea"/>
                <a:cs typeface="Arial"/>
                <a:sym typeface="Arial"/>
              </a:rPr>
              <a:t>Hair battles daily stress. UV exposure, pollution, heat, color, humidity, emotional stress — every day leaves a mark on the hair fiber and on the scalp.</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1100" b="0" i="0" u="none" strike="noStrike" kern="0" cap="none" spc="0" normalizeH="0" baseline="0" noProof="0">
              <a:ln>
                <a:noFill/>
              </a:ln>
              <a:solidFill>
                <a:srgbClr val="000000"/>
              </a:solidFill>
              <a:effectLst/>
              <a:uLnTx/>
              <a:uFillTx/>
              <a:latin typeface="DM Sans 14pt" pitchFamily="2" charset="77"/>
              <a:ea typeface="+mn-ea"/>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a:ln>
                  <a:noFill/>
                </a:ln>
                <a:solidFill>
                  <a:srgbClr val="000000"/>
                </a:solidFill>
                <a:effectLst/>
                <a:uLnTx/>
                <a:uFillTx/>
                <a:latin typeface="DM Sans 14pt"/>
                <a:ea typeface="+mn-ea"/>
                <a:cs typeface="Arial"/>
                <a:sym typeface="Arial"/>
              </a:rPr>
              <a:t>That’s why BOND AID was created: a biotech-powered ritual designed to restore hair from the inside out.</a:t>
            </a:r>
            <a:endParaRPr kumimoji="0" lang="en-US" sz="1100" b="0" i="0" u="none" strike="noStrike" kern="0" cap="none" spc="0" normalizeH="0" baseline="0" noProof="0">
              <a:ln>
                <a:noFill/>
              </a:ln>
              <a:solidFill>
                <a:srgbClr val="000000"/>
              </a:solidFill>
              <a:effectLst/>
              <a:uLnTx/>
              <a:uFillTx/>
              <a:latin typeface="DM Sans 14pt"/>
              <a:ea typeface="+mn-ea"/>
              <a:cs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1100" b="0" i="0" u="none" strike="noStrike" kern="0" cap="none" spc="0" normalizeH="0" baseline="0" noProof="0">
              <a:ln>
                <a:noFill/>
              </a:ln>
              <a:solidFill>
                <a:srgbClr val="000000"/>
              </a:solidFill>
              <a:effectLst/>
              <a:uLnTx/>
              <a:uFillTx/>
              <a:latin typeface="DM Sans 14pt" pitchFamily="2" charset="77"/>
              <a:ea typeface="+mn-ea"/>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a:ln>
                  <a:noFill/>
                </a:ln>
                <a:solidFill>
                  <a:srgbClr val="000000"/>
                </a:solidFill>
                <a:effectLst/>
                <a:uLnTx/>
                <a:uFillTx/>
                <a:latin typeface="DM Sans 14pt" pitchFamily="2" charset="77"/>
                <a:ea typeface="+mn-ea"/>
                <a:cs typeface="Arial"/>
                <a:sym typeface="Arial"/>
              </a:rPr>
              <a:t>Powered by </a:t>
            </a:r>
            <a:r>
              <a:rPr kumimoji="0" lang="en-US" sz="1100" b="1" i="0" u="none" strike="noStrike" kern="0" cap="none" spc="0" normalizeH="0" baseline="0" noProof="0">
                <a:ln>
                  <a:noFill/>
                </a:ln>
                <a:solidFill>
                  <a:srgbClr val="000000"/>
                </a:solidFill>
                <a:effectLst/>
                <a:uLnTx/>
                <a:uFillTx/>
                <a:latin typeface="DM Sans 14pt" pitchFamily="2" charset="77"/>
                <a:ea typeface="+mn-ea"/>
                <a:cs typeface="Arial"/>
                <a:sym typeface="Arial"/>
              </a:rPr>
              <a:t>OXY 229 CB </a:t>
            </a:r>
            <a:r>
              <a:rPr kumimoji="0" lang="en-US" sz="1100" b="0" i="0" u="none" strike="noStrike" kern="0" cap="none" spc="0" normalizeH="0" baseline="0" noProof="0">
                <a:ln>
                  <a:noFill/>
                </a:ln>
                <a:solidFill>
                  <a:srgbClr val="000000"/>
                </a:solidFill>
                <a:effectLst/>
                <a:uLnTx/>
                <a:uFillTx/>
                <a:latin typeface="DM Sans 14pt" pitchFamily="2" charset="77"/>
                <a:ea typeface="+mn-ea"/>
                <a:cs typeface="Arial"/>
                <a:sym typeface="Arial"/>
              </a:rPr>
              <a:t>at 1%, a 743-peptide innovation obtained through sustainable biotechnology, BOND AID delivers a powerful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100" b="1" i="0" u="none" strike="noStrike" kern="0" cap="none" spc="0" normalizeH="0" baseline="0" noProof="0">
                <a:ln>
                  <a:noFill/>
                </a:ln>
                <a:solidFill>
                  <a:srgbClr val="000000"/>
                </a:solidFill>
                <a:effectLst/>
                <a:uLnTx/>
                <a:uFillTx/>
                <a:latin typeface="DM Sans 14pt"/>
                <a:ea typeface="+mn-ea"/>
                <a:cs typeface="Arial"/>
                <a:sym typeface="Arial"/>
              </a:rPr>
              <a:t>2-in-1 action</a:t>
            </a:r>
            <a:r>
              <a:rPr kumimoji="0" lang="en-US" sz="1100" b="0" i="0" u="none" strike="noStrike" kern="0" cap="none" spc="0" normalizeH="0" baseline="0" noProof="0">
                <a:ln>
                  <a:noFill/>
                </a:ln>
                <a:solidFill>
                  <a:srgbClr val="000000"/>
                </a:solidFill>
                <a:effectLst/>
                <a:uLnTx/>
                <a:uFillTx/>
                <a:latin typeface="DM Sans 14pt"/>
                <a:ea typeface="+mn-ea"/>
                <a:cs typeface="Arial"/>
                <a:sym typeface="Arial"/>
              </a:rPr>
              <a:t>: it enhances structural integrity while revitalizes the scalp, while increases cells oxygen uptake up to +750%*.</a:t>
            </a:r>
            <a:endParaRPr kumimoji="0" lang="en-US" sz="1100" b="0" i="0" u="none" strike="noStrike" kern="0" cap="none" spc="0" normalizeH="0" baseline="0" noProof="0">
              <a:ln>
                <a:noFill/>
              </a:ln>
              <a:solidFill>
                <a:srgbClr val="000000"/>
              </a:solidFill>
              <a:effectLst/>
              <a:uLnTx/>
              <a:uFillTx/>
              <a:latin typeface="DM Sans 14pt"/>
              <a:ea typeface="+mn-ea"/>
              <a:cs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1100" b="0" i="0" u="none" strike="noStrike" kern="0" cap="none" spc="0" normalizeH="0" baseline="0" noProof="0">
              <a:ln>
                <a:noFill/>
              </a:ln>
              <a:solidFill>
                <a:srgbClr val="000000"/>
              </a:solidFill>
              <a:effectLst/>
              <a:uLnTx/>
              <a:uFillTx/>
              <a:latin typeface="DM Sans 14pt" pitchFamily="2" charset="77"/>
              <a:ea typeface="+mn-ea"/>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100" b="1" i="0" u="none" strike="noStrike" kern="0" cap="none" spc="0" normalizeH="0" baseline="0" noProof="0">
                <a:ln>
                  <a:noFill/>
                </a:ln>
                <a:solidFill>
                  <a:srgbClr val="000000"/>
                </a:solidFill>
                <a:effectLst/>
                <a:uLnTx/>
                <a:uFillTx/>
                <a:latin typeface="DM Sans 14pt"/>
                <a:ea typeface="+mn-ea"/>
                <a:cs typeface="Arial"/>
                <a:sym typeface="Arial"/>
              </a:rPr>
              <a:t>The result?</a:t>
            </a:r>
            <a:r>
              <a:rPr kumimoji="0" lang="en-US" sz="1100" b="0" i="0" u="none" strike="noStrike" kern="0" cap="none" spc="0" normalizeH="0" baseline="0" noProof="0">
                <a:ln>
                  <a:noFill/>
                </a:ln>
                <a:solidFill>
                  <a:srgbClr val="000000"/>
                </a:solidFill>
                <a:effectLst/>
                <a:uLnTx/>
                <a:uFillTx/>
                <a:latin typeface="DM Sans 14pt"/>
                <a:ea typeface="+mn-ea"/>
                <a:cs typeface="Arial"/>
                <a:sym typeface="Arial"/>
              </a:rPr>
              <a:t> Stronger strands, smoother surface, and visible renewal since the first use.</a:t>
            </a:r>
            <a:endParaRPr kumimoji="0" lang="en-US" sz="3200" b="0" i="0" u="none" strike="noStrike" kern="0" cap="none" spc="0" normalizeH="0" baseline="0" noProof="0">
              <a:ln>
                <a:noFill/>
              </a:ln>
              <a:solidFill>
                <a:srgbClr val="000000"/>
              </a:solidFill>
              <a:effectLst/>
              <a:uLnTx/>
              <a:uFillTx/>
              <a:latin typeface="DM Sans 14pt"/>
              <a:ea typeface="+mn-ea"/>
              <a:cs typeface="Arial"/>
            </a:endParaRPr>
          </a:p>
        </p:txBody>
      </p:sp>
      <p:sp>
        <p:nvSpPr>
          <p:cNvPr id="14" name="CaixaDeTexto 13">
            <a:extLst>
              <a:ext uri="{FF2B5EF4-FFF2-40B4-BE49-F238E27FC236}">
                <a16:creationId xmlns:a16="http://schemas.microsoft.com/office/drawing/2014/main" id="{DEF73E72-047B-0E7A-9AB5-D7B59308F66C}"/>
              </a:ext>
            </a:extLst>
          </p:cNvPr>
          <p:cNvSpPr txBox="1"/>
          <p:nvPr/>
        </p:nvSpPr>
        <p:spPr>
          <a:xfrm>
            <a:off x="4626794" y="2228945"/>
            <a:ext cx="2354109" cy="2631490"/>
          </a:xfrm>
          <a:prstGeom prst="rect">
            <a:avLst/>
          </a:prstGeom>
          <a:noFill/>
        </p:spPr>
        <p:txBody>
          <a:bodyPr wrap="square" lIns="91440" tIns="45720" rIns="91440" bIns="45720" rtlCol="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solidFill>
                  <a:srgbClr val="000000"/>
                </a:solidFill>
                <a:effectLst/>
                <a:uLnTx/>
                <a:uFillTx/>
                <a:latin typeface="DM Sans 14pt"/>
                <a:ea typeface="+mn-ea"/>
                <a:cs typeface="Arial"/>
                <a:sym typeface="Arial"/>
              </a:rPr>
              <a:t>More than performance, BOND AID is where science meets emotion. </a:t>
            </a:r>
            <a:endParaRPr kumimoji="0" lang="en-US" sz="1800" b="0" i="0" u="none" strike="noStrike" kern="1200" cap="none" spc="0" normalizeH="0" baseline="0" noProof="0" dirty="0">
              <a:ln>
                <a:noFill/>
              </a:ln>
              <a:solidFill>
                <a:srgbClr val="000000"/>
              </a:solidFill>
              <a:effectLst/>
              <a:uLnTx/>
              <a:uFillTx/>
              <a:latin typeface="DM Sans 14pt"/>
              <a:ea typeface="+mn-ea"/>
              <a:cs typeface="+mn-cs"/>
              <a:sym typeface="Arial"/>
            </a:endParaRP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000000"/>
                </a:solidFill>
                <a:effectLst/>
                <a:uLnTx/>
                <a:uFillTx/>
                <a:latin typeface="DM Sans 14pt"/>
                <a:ea typeface="+mn-ea"/>
                <a:cs typeface="Arial"/>
                <a:sym typeface="Arial"/>
              </a:rPr>
              <a:t>A comforting, sophisticated fragrance powered by </a:t>
            </a:r>
            <a:r>
              <a:rPr kumimoji="0" lang="en-US" sz="1100" b="1" i="0" u="none" strike="noStrike" kern="0" cap="none" spc="0" normalizeH="0" baseline="0" noProof="0" dirty="0" err="1">
                <a:ln>
                  <a:noFill/>
                </a:ln>
                <a:solidFill>
                  <a:srgbClr val="000000"/>
                </a:solidFill>
                <a:effectLst/>
                <a:uLnTx/>
                <a:uFillTx/>
                <a:latin typeface="DM Sans 14pt"/>
                <a:ea typeface="+mn-ea"/>
                <a:cs typeface="Arial"/>
              </a:rPr>
              <a:t>emotiOn</a:t>
            </a:r>
            <a:r>
              <a:rPr kumimoji="0" lang="en-US" sz="1100" b="1" i="0" u="none" strike="noStrike" kern="0" cap="none" spc="0" normalizeH="0" baseline="0" noProof="0" dirty="0">
                <a:ln>
                  <a:noFill/>
                </a:ln>
                <a:solidFill>
                  <a:srgbClr val="000000"/>
                </a:solidFill>
                <a:effectLst/>
                <a:uLnTx/>
                <a:uFillTx/>
                <a:latin typeface="DM Sans 14pt"/>
                <a:ea typeface="+mn-ea"/>
                <a:cs typeface="Arial"/>
              </a:rPr>
              <a:t>™ ENERGY</a:t>
            </a:r>
            <a:r>
              <a:rPr kumimoji="0" lang="en-US" sz="1100" b="0" i="0" u="none" strike="noStrike" kern="0" cap="none" spc="0" normalizeH="0" baseline="0" noProof="0" dirty="0">
                <a:ln>
                  <a:noFill/>
                </a:ln>
                <a:solidFill>
                  <a:srgbClr val="000000"/>
                </a:solidFill>
                <a:effectLst/>
                <a:uLnTx/>
                <a:uFillTx/>
                <a:latin typeface="DM Sans 14pt"/>
                <a:ea typeface="+mn-ea"/>
                <a:cs typeface="Arial"/>
              </a:rPr>
              <a:t>, designed to boost your mood and natural vitality</a:t>
            </a:r>
            <a:r>
              <a:rPr kumimoji="0" lang="en-US" sz="1100" b="0" i="0" u="none" strike="noStrike" kern="0" cap="none" spc="0" normalizeH="0" baseline="0" noProof="0" dirty="0">
                <a:ln>
                  <a:noFill/>
                </a:ln>
                <a:solidFill>
                  <a:srgbClr val="000000"/>
                </a:solidFill>
                <a:effectLst/>
                <a:uLnTx/>
                <a:uFillTx/>
                <a:latin typeface="DM Sans 14pt"/>
                <a:ea typeface="+mn-ea"/>
                <a:cs typeface="Arial"/>
                <a:sym typeface="Arial"/>
              </a:rPr>
              <a:t>, combined with </a:t>
            </a:r>
            <a:r>
              <a:rPr kumimoji="0" lang="de-DE" sz="1100" b="1" i="0" u="none" strike="noStrike" kern="0" cap="none" spc="0" normalizeH="0" baseline="0" noProof="0" dirty="0" err="1">
                <a:ln>
                  <a:noFill/>
                </a:ln>
                <a:solidFill>
                  <a:srgbClr val="000000"/>
                </a:solidFill>
                <a:effectLst/>
                <a:uLnTx/>
                <a:uFillTx/>
                <a:latin typeface="DM Sans 14pt"/>
                <a:ea typeface="+mn-ea"/>
                <a:cs typeface="Arial"/>
              </a:rPr>
              <a:t>lockscent</a:t>
            </a:r>
            <a:r>
              <a:rPr kumimoji="0" lang="de-DE" sz="1100" b="1" i="0" u="none" strike="noStrike" kern="0" cap="none" spc="0" normalizeH="0" baseline="0" noProof="0" dirty="0">
                <a:ln>
                  <a:noFill/>
                </a:ln>
                <a:solidFill>
                  <a:srgbClr val="000000"/>
                </a:solidFill>
                <a:effectLst/>
                <a:uLnTx/>
                <a:uFillTx/>
                <a:latin typeface="DM Sans 14pt"/>
                <a:ea typeface="+mn-ea"/>
                <a:cs typeface="Arial"/>
              </a:rPr>
              <a:t>™</a:t>
            </a:r>
            <a:r>
              <a:rPr kumimoji="0" lang="en-US" sz="1100" b="1" i="0" u="none" strike="noStrike" kern="0" cap="none" spc="0" normalizeH="0" baseline="0" noProof="0" dirty="0">
                <a:ln>
                  <a:noFill/>
                </a:ln>
                <a:solidFill>
                  <a:srgbClr val="000000"/>
                </a:solidFill>
                <a:effectLst/>
                <a:uLnTx/>
                <a:uFillTx/>
                <a:latin typeface="DM Sans 14pt"/>
                <a:ea typeface="+mn-ea"/>
                <a:cs typeface="Arial"/>
                <a:sym typeface="Arial"/>
              </a:rPr>
              <a:t> </a:t>
            </a:r>
            <a:r>
              <a:rPr kumimoji="0" lang="en-US" sz="1100" b="0" i="0" u="none" strike="noStrike" kern="0" cap="none" spc="0" normalizeH="0" baseline="0" noProof="0" dirty="0">
                <a:ln>
                  <a:noFill/>
                </a:ln>
                <a:solidFill>
                  <a:srgbClr val="000000"/>
                </a:solidFill>
                <a:effectLst/>
                <a:uLnTx/>
                <a:uFillTx/>
                <a:latin typeface="DM Sans 14pt"/>
                <a:ea typeface="+mn-ea"/>
                <a:cs typeface="Arial"/>
              </a:rPr>
              <a:t>the fragrance locker for hair, </a:t>
            </a:r>
            <a:r>
              <a:rPr kumimoji="0" lang="en-US" sz="1100" b="0" i="0" u="none" strike="noStrike" kern="0" cap="none" spc="0" normalizeH="0" baseline="0" noProof="0" dirty="0">
                <a:ln>
                  <a:noFill/>
                </a:ln>
                <a:solidFill>
                  <a:srgbClr val="000000"/>
                </a:solidFill>
                <a:effectLst/>
                <a:uLnTx/>
                <a:uFillTx/>
                <a:latin typeface="DM Sans 14pt"/>
                <a:ea typeface="+mn-ea"/>
                <a:cs typeface="Arial"/>
                <a:sym typeface="Arial"/>
              </a:rPr>
              <a:t>for long-lasting scent, transforms care into a sensorial experience for hair and mind.</a:t>
            </a:r>
            <a:endParaRPr kumimoji="0" lang="en-US" sz="1800" b="0" i="0" u="none" strike="noStrike" kern="1200" cap="none" spc="0" normalizeH="0" baseline="0" noProof="0" dirty="0">
              <a:ln>
                <a:noFill/>
              </a:ln>
              <a:solidFill>
                <a:srgbClr val="000000"/>
              </a:solidFill>
              <a:effectLst/>
              <a:uLnTx/>
              <a:uFillTx/>
              <a:latin typeface="DM Sans 14pt"/>
              <a:ea typeface="+mn-ea"/>
              <a:cs typeface="+mn-cs"/>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100" b="1" i="0" u="none" strike="noStrike" kern="0" cap="none" spc="0" normalizeH="0" baseline="0" noProof="0" dirty="0">
                <a:ln>
                  <a:noFill/>
                </a:ln>
                <a:solidFill>
                  <a:srgbClr val="000000"/>
                </a:solidFill>
                <a:effectLst/>
                <a:uLnTx/>
                <a:uFillTx/>
                <a:latin typeface="DM Sans 14pt" pitchFamily="2" charset="77"/>
                <a:ea typeface="+mn-ea"/>
                <a:cs typeface="Arial"/>
                <a:sym typeface="Arial"/>
              </a:rPr>
              <a:t>Now, take a moment. Your ritual of restoration begins.</a:t>
            </a:r>
            <a:endParaRPr kumimoji="0" lang="en-US" sz="3200" b="1" i="0" u="none" strike="noStrike" kern="0" cap="none" spc="0" normalizeH="0" baseline="0" noProof="0" dirty="0">
              <a:ln>
                <a:noFill/>
              </a:ln>
              <a:solidFill>
                <a:srgbClr val="000000"/>
              </a:solidFill>
              <a:effectLst/>
              <a:uLnTx/>
              <a:uFillTx/>
              <a:latin typeface="DM Sans 14pt" pitchFamily="2" charset="77"/>
              <a:ea typeface="+mn-ea"/>
              <a:cs typeface="Arial"/>
              <a:sym typeface="Arial"/>
            </a:endParaRPr>
          </a:p>
        </p:txBody>
      </p:sp>
      <p:pic>
        <p:nvPicPr>
          <p:cNvPr id="20" name="Gráfico 19">
            <a:extLst>
              <a:ext uri="{FF2B5EF4-FFF2-40B4-BE49-F238E27FC236}">
                <a16:creationId xmlns:a16="http://schemas.microsoft.com/office/drawing/2014/main" id="{0E72067D-863A-8CCC-7AEF-2FC7BE41E37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998990" y="1029452"/>
            <a:ext cx="1320171" cy="1516179"/>
          </a:xfrm>
          <a:prstGeom prst="rect">
            <a:avLst/>
          </a:prstGeom>
        </p:spPr>
      </p:pic>
      <p:pic>
        <p:nvPicPr>
          <p:cNvPr id="24" name="Gráfico 23">
            <a:extLst>
              <a:ext uri="{FF2B5EF4-FFF2-40B4-BE49-F238E27FC236}">
                <a16:creationId xmlns:a16="http://schemas.microsoft.com/office/drawing/2014/main" id="{9E0D7757-766C-6281-8337-FBAFCAB1A9C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986806" y="4444045"/>
            <a:ext cx="1014628" cy="1158752"/>
          </a:xfrm>
          <a:prstGeom prst="rect">
            <a:avLst/>
          </a:prstGeom>
        </p:spPr>
      </p:pic>
      <p:sp>
        <p:nvSpPr>
          <p:cNvPr id="26" name="CaixaDeTexto 25">
            <a:extLst>
              <a:ext uri="{FF2B5EF4-FFF2-40B4-BE49-F238E27FC236}">
                <a16:creationId xmlns:a16="http://schemas.microsoft.com/office/drawing/2014/main" id="{1D60DA4D-4AEE-93FC-A465-505BB1A86AFD}"/>
              </a:ext>
            </a:extLst>
          </p:cNvPr>
          <p:cNvSpPr txBox="1"/>
          <p:nvPr/>
        </p:nvSpPr>
        <p:spPr>
          <a:xfrm>
            <a:off x="9914678" y="3472456"/>
            <a:ext cx="1737778"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1" i="0" u="none" strike="noStrike" kern="0" cap="none" spc="0" normalizeH="0" baseline="0" noProof="0">
                <a:ln>
                  <a:noFill/>
                </a:ln>
                <a:solidFill>
                  <a:srgbClr val="F0F0F0"/>
                </a:solidFill>
                <a:effectLst/>
                <a:uLnTx/>
                <a:uFillTx/>
                <a:latin typeface="DM Sans 14pt" pitchFamily="2" charset="77"/>
                <a:ea typeface="+mn-ea"/>
                <a:cs typeface="Arial"/>
                <a:sym typeface="Arial"/>
              </a:rPr>
              <a:t>BIOTECH</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a:ln>
                  <a:noFill/>
                </a:ln>
                <a:solidFill>
                  <a:srgbClr val="F0F0F0"/>
                </a:solidFill>
                <a:effectLst/>
                <a:uLnTx/>
                <a:uFillTx/>
                <a:latin typeface="DM Sans 14pt" pitchFamily="2" charset="77"/>
                <a:ea typeface="+mn-ea"/>
                <a:cs typeface="Arial"/>
                <a:sym typeface="Arial"/>
              </a:rPr>
              <a:t>Derived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a:ln>
                  <a:noFill/>
                </a:ln>
                <a:solidFill>
                  <a:srgbClr val="F0F0F0"/>
                </a:solidFill>
                <a:effectLst/>
                <a:uLnTx/>
                <a:uFillTx/>
                <a:latin typeface="DM Sans 14pt" pitchFamily="2" charset="77"/>
                <a:ea typeface="+mn-ea"/>
                <a:cs typeface="Arial"/>
                <a:sym typeface="Arial"/>
              </a:rPr>
              <a:t>Technology</a:t>
            </a:r>
          </a:p>
        </p:txBody>
      </p:sp>
      <p:pic>
        <p:nvPicPr>
          <p:cNvPr id="35" name="Gráfico 34">
            <a:extLst>
              <a:ext uri="{FF2B5EF4-FFF2-40B4-BE49-F238E27FC236}">
                <a16:creationId xmlns:a16="http://schemas.microsoft.com/office/drawing/2014/main" id="{580DB00E-3C46-F770-5FB4-97D3EB2ED4E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998990" y="2863409"/>
            <a:ext cx="468456" cy="468456"/>
          </a:xfrm>
          <a:prstGeom prst="rect">
            <a:avLst/>
          </a:prstGeom>
        </p:spPr>
      </p:pic>
      <p:pic>
        <p:nvPicPr>
          <p:cNvPr id="2" name="Picture 1">
            <a:extLst>
              <a:ext uri="{FF2B5EF4-FFF2-40B4-BE49-F238E27FC236}">
                <a16:creationId xmlns:a16="http://schemas.microsoft.com/office/drawing/2014/main" id="{0C602EFD-E232-CA58-B41E-5ECB22037EDD}"/>
              </a:ext>
            </a:extLst>
          </p:cNvPr>
          <p:cNvPicPr>
            <a:picLocks noChangeAspect="1"/>
          </p:cNvPicPr>
          <p:nvPr/>
        </p:nvPicPr>
        <p:blipFill>
          <a:blip r:embed="rId11" cstate="print">
            <a:extLst>
              <a:ext uri="{BEBA8EAE-BF5A-486C-A8C5-ECC9F3942E4B}">
                <a14:imgProps xmlns:a14="http://schemas.microsoft.com/office/drawing/2010/main">
                  <a14:imgLayer r:embed="rId12">
                    <a14:imgEffect>
                      <a14:brightnessContrast bright="100000"/>
                    </a14:imgEffect>
                  </a14:imgLayer>
                </a14:imgProps>
              </a:ex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6" name="TextBox 5">
            <a:extLst>
              <a:ext uri="{FF2B5EF4-FFF2-40B4-BE49-F238E27FC236}">
                <a16:creationId xmlns:a16="http://schemas.microsoft.com/office/drawing/2014/main" id="{0158FF97-A567-883B-B68E-9C226AE59FD4}"/>
              </a:ext>
            </a:extLst>
          </p:cNvPr>
          <p:cNvSpPr txBox="1"/>
          <p:nvPr/>
        </p:nvSpPr>
        <p:spPr>
          <a:xfrm>
            <a:off x="2165439" y="6477892"/>
            <a:ext cx="763351"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800" b="0" i="1" u="none" strike="noStrike" kern="0" cap="none" spc="0" normalizeH="0" baseline="0" noProof="0" dirty="0">
                <a:ln>
                  <a:noFill/>
                </a:ln>
                <a:solidFill>
                  <a:srgbClr val="000000"/>
                </a:solidFill>
                <a:effectLst/>
                <a:uLnTx/>
                <a:uFillTx/>
                <a:latin typeface="DM Sans 14pt" pitchFamily="2" charset="77"/>
                <a:ea typeface="+mn-ea"/>
                <a:cs typeface="Arial"/>
              </a:rPr>
              <a:t>* in vitro </a:t>
            </a:r>
            <a:r>
              <a:rPr kumimoji="0" lang="de-DE" sz="800" b="0" i="1" u="none" strike="noStrike" kern="0" cap="none" spc="0" normalizeH="0" baseline="0" noProof="0" dirty="0" err="1">
                <a:ln>
                  <a:noFill/>
                </a:ln>
                <a:solidFill>
                  <a:srgbClr val="000000"/>
                </a:solidFill>
                <a:effectLst/>
                <a:uLnTx/>
                <a:uFillTx/>
                <a:latin typeface="DM Sans 14pt" pitchFamily="2" charset="77"/>
                <a:ea typeface="+mn-ea"/>
                <a:cs typeface="Arial"/>
              </a:rPr>
              <a:t>data</a:t>
            </a:r>
            <a:endParaRPr kumimoji="0" lang="de-DE" sz="800" b="0" i="1" u="none" strike="noStrike" kern="0" cap="none" spc="0" normalizeH="0" baseline="0" noProof="0" dirty="0">
              <a:ln>
                <a:noFill/>
              </a:ln>
              <a:solidFill>
                <a:srgbClr val="000000"/>
              </a:solidFill>
              <a:effectLst/>
              <a:uLnTx/>
              <a:uFillTx/>
              <a:latin typeface="DM Sans 14pt" pitchFamily="2" charset="77"/>
              <a:ea typeface="+mn-ea"/>
              <a:cs typeface="Arial"/>
            </a:endParaRPr>
          </a:p>
        </p:txBody>
      </p:sp>
    </p:spTree>
    <p:extLst>
      <p:ext uri="{BB962C8B-B14F-4D97-AF65-F5344CB8AC3E}">
        <p14:creationId xmlns:p14="http://schemas.microsoft.com/office/powerpoint/2010/main" val="303905846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ONDAID 16x09_3003">
            <a:hlinkClick r:id="" action="ppaction://media"/>
            <a:extLst>
              <a:ext uri="{FF2B5EF4-FFF2-40B4-BE49-F238E27FC236}">
                <a16:creationId xmlns:a16="http://schemas.microsoft.com/office/drawing/2014/main" id="{D7CCC009-824F-F72D-21FE-3E797E9F98E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3992971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502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Uma imagem contendo no interior, mesa, caixa, geladeira&#10;&#10;Descrição gerada automaticamente">
            <a:extLst>
              <a:ext uri="{FF2B5EF4-FFF2-40B4-BE49-F238E27FC236}">
                <a16:creationId xmlns:a16="http://schemas.microsoft.com/office/drawing/2014/main" id="{1D3977D3-D47D-AB5E-136D-BA84B1D0BF5E}"/>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032567" y="-1531"/>
            <a:ext cx="9159433" cy="6859532"/>
          </a:xfrm>
          <a:prstGeom prst="rect">
            <a:avLst/>
          </a:prstGeom>
        </p:spPr>
      </p:pic>
      <p:sp>
        <p:nvSpPr>
          <p:cNvPr id="12" name="CaixaDeTexto 11">
            <a:extLst>
              <a:ext uri="{FF2B5EF4-FFF2-40B4-BE49-F238E27FC236}">
                <a16:creationId xmlns:a16="http://schemas.microsoft.com/office/drawing/2014/main" id="{C0AC3711-8F3A-8EA5-447D-C978E7EDAC3E}"/>
              </a:ext>
            </a:extLst>
          </p:cNvPr>
          <p:cNvSpPr txBox="1"/>
          <p:nvPr/>
        </p:nvSpPr>
        <p:spPr>
          <a:xfrm>
            <a:off x="409332" y="1296126"/>
            <a:ext cx="2046274"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DM Sans 14pt" pitchFamily="2" charset="77"/>
                <a:ea typeface="+mn-ea"/>
                <a:cs typeface="+mn-cs"/>
              </a:rPr>
              <a:t>featuring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0000"/>
                </a:solidFill>
                <a:effectLst/>
                <a:uLnTx/>
                <a:uFillTx/>
                <a:latin typeface="DM Sans 14pt" pitchFamily="2" charset="77"/>
                <a:ea typeface="+mn-ea"/>
                <a:cs typeface="+mn-cs"/>
              </a:rPr>
              <a:t>OXY 229 CB</a:t>
            </a:r>
            <a:endParaRPr kumimoji="0" lang="en-US" sz="1700" b="0" i="0" u="none" strike="noStrike" kern="1200" cap="none" spc="0" normalizeH="0" baseline="0" noProof="0" dirty="0">
              <a:ln>
                <a:noFill/>
              </a:ln>
              <a:solidFill>
                <a:srgbClr val="000000"/>
              </a:solidFill>
              <a:effectLst/>
              <a:uLnTx/>
              <a:uFillTx/>
              <a:latin typeface="DM Sans 14pt" pitchFamily="2" charset="77"/>
              <a:ea typeface="+mn-ea"/>
              <a:cs typeface="+mn-cs"/>
            </a:endParaRPr>
          </a:p>
        </p:txBody>
      </p:sp>
      <p:sp>
        <p:nvSpPr>
          <p:cNvPr id="13" name="CaixaDeTexto 12">
            <a:extLst>
              <a:ext uri="{FF2B5EF4-FFF2-40B4-BE49-F238E27FC236}">
                <a16:creationId xmlns:a16="http://schemas.microsoft.com/office/drawing/2014/main" id="{7C8B3F58-8F98-7ECB-C68B-07C8AC0385E0}"/>
              </a:ext>
            </a:extLst>
          </p:cNvPr>
          <p:cNvSpPr txBox="1"/>
          <p:nvPr/>
        </p:nvSpPr>
        <p:spPr>
          <a:xfrm>
            <a:off x="409332" y="2332970"/>
            <a:ext cx="2182950"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0000"/>
                </a:solidFill>
                <a:effectLst/>
                <a:uLnTx/>
                <a:uFillTx/>
                <a:latin typeface="DM Sans 14pt" pitchFamily="2" charset="77"/>
                <a:ea typeface="+mn-ea"/>
                <a:cs typeface="+mn-cs"/>
              </a:rPr>
              <a:t>Minimal steps, maximum impacts</a:t>
            </a:r>
          </a:p>
        </p:txBody>
      </p:sp>
      <p:sp>
        <p:nvSpPr>
          <p:cNvPr id="14" name="CaixaDeTexto 13">
            <a:extLst>
              <a:ext uri="{FF2B5EF4-FFF2-40B4-BE49-F238E27FC236}">
                <a16:creationId xmlns:a16="http://schemas.microsoft.com/office/drawing/2014/main" id="{C66E0FFA-08D0-3F0F-4287-05BF8A0FA537}"/>
              </a:ext>
            </a:extLst>
          </p:cNvPr>
          <p:cNvSpPr txBox="1"/>
          <p:nvPr/>
        </p:nvSpPr>
        <p:spPr>
          <a:xfrm>
            <a:off x="409331" y="2920553"/>
            <a:ext cx="2238003" cy="1015663"/>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14pt"/>
                <a:ea typeface="+mn-ea"/>
                <a:cs typeface="DM Sans 14pt"/>
              </a:rPr>
              <a:t>This 4-step ceremony restores hair integrity from scalp to strands, attaching to keratin fibers to help rebuild what daily stress takes away. Created for dry, damaged, or color-treated hair.</a:t>
            </a:r>
          </a:p>
        </p:txBody>
      </p:sp>
      <p:grpSp>
        <p:nvGrpSpPr>
          <p:cNvPr id="21" name="Agrupar 20">
            <a:extLst>
              <a:ext uri="{FF2B5EF4-FFF2-40B4-BE49-F238E27FC236}">
                <a16:creationId xmlns:a16="http://schemas.microsoft.com/office/drawing/2014/main" id="{096AD76E-0A18-FE3F-1045-A7C6F566B0C3}"/>
              </a:ext>
            </a:extLst>
          </p:cNvPr>
          <p:cNvGrpSpPr/>
          <p:nvPr/>
        </p:nvGrpSpPr>
        <p:grpSpPr>
          <a:xfrm>
            <a:off x="4363317" y="359652"/>
            <a:ext cx="1787663" cy="1090797"/>
            <a:chOff x="4536937" y="350490"/>
            <a:chExt cx="1787663" cy="1090797"/>
          </a:xfrm>
        </p:grpSpPr>
        <p:sp>
          <p:nvSpPr>
            <p:cNvPr id="16" name="CaixaDeTexto 15">
              <a:extLst>
                <a:ext uri="{FF2B5EF4-FFF2-40B4-BE49-F238E27FC236}">
                  <a16:creationId xmlns:a16="http://schemas.microsoft.com/office/drawing/2014/main" id="{FA96E288-D349-2F17-4C43-53D6068E2AD5}"/>
                </a:ext>
              </a:extLst>
            </p:cNvPr>
            <p:cNvSpPr txBox="1"/>
            <p:nvPr/>
          </p:nvSpPr>
          <p:spPr>
            <a:xfrm>
              <a:off x="4536938" y="350490"/>
              <a:ext cx="1787662" cy="246221"/>
            </a:xfrm>
            <a:prstGeom prst="rect">
              <a:avLst/>
            </a:prstGeom>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14pt" pitchFamily="2" charset="0"/>
                  <a:ea typeface="+mn-ea"/>
                  <a:cs typeface="+mn-cs"/>
                </a:rPr>
                <a:t>STEP 1 – PRE-SHAMPOO</a:t>
              </a:r>
            </a:p>
          </p:txBody>
        </p:sp>
        <p:sp>
          <p:nvSpPr>
            <p:cNvPr id="18" name="CaixaDeTexto 17">
              <a:extLst>
                <a:ext uri="{FF2B5EF4-FFF2-40B4-BE49-F238E27FC236}">
                  <a16:creationId xmlns:a16="http://schemas.microsoft.com/office/drawing/2014/main" id="{10405CF2-7DB8-11B6-184E-53D2EB5C0EE3}"/>
                </a:ext>
              </a:extLst>
            </p:cNvPr>
            <p:cNvSpPr txBox="1"/>
            <p:nvPr/>
          </p:nvSpPr>
          <p:spPr>
            <a:xfrm>
              <a:off x="4536937" y="541945"/>
              <a:ext cx="1167064"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DM Sans 14pt" pitchFamily="2" charset="0"/>
                  <a:ea typeface="+mn-ea"/>
                  <a:cs typeface="+mn-cs"/>
                </a:rPr>
                <a:t>PREPARE &amp; TREAT</a:t>
              </a:r>
            </a:p>
          </p:txBody>
        </p:sp>
        <p:sp>
          <p:nvSpPr>
            <p:cNvPr id="20" name="CaixaDeTexto 19">
              <a:extLst>
                <a:ext uri="{FF2B5EF4-FFF2-40B4-BE49-F238E27FC236}">
                  <a16:creationId xmlns:a16="http://schemas.microsoft.com/office/drawing/2014/main" id="{9DC33AB8-78C5-35D8-876B-40276DF40817}"/>
                </a:ext>
              </a:extLst>
            </p:cNvPr>
            <p:cNvSpPr txBox="1"/>
            <p:nvPr/>
          </p:nvSpPr>
          <p:spPr>
            <a:xfrm>
              <a:off x="4536937" y="1041177"/>
              <a:ext cx="127331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14pt" pitchFamily="2" charset="0"/>
                  <a:ea typeface="+mn-ea"/>
                  <a:cs typeface="+mn-cs"/>
                </a:rPr>
                <a:t>Helps to rebuild the fiber inner structure</a:t>
              </a:r>
            </a:p>
          </p:txBody>
        </p:sp>
      </p:grpSp>
      <p:grpSp>
        <p:nvGrpSpPr>
          <p:cNvPr id="22" name="Agrupar 21">
            <a:extLst>
              <a:ext uri="{FF2B5EF4-FFF2-40B4-BE49-F238E27FC236}">
                <a16:creationId xmlns:a16="http://schemas.microsoft.com/office/drawing/2014/main" id="{4A39151A-85E4-15A9-9997-42279C0E4769}"/>
              </a:ext>
            </a:extLst>
          </p:cNvPr>
          <p:cNvGrpSpPr/>
          <p:nvPr/>
        </p:nvGrpSpPr>
        <p:grpSpPr>
          <a:xfrm>
            <a:off x="6152133" y="359652"/>
            <a:ext cx="1787663" cy="1090797"/>
            <a:chOff x="4536937" y="350490"/>
            <a:chExt cx="1787663" cy="1090797"/>
          </a:xfrm>
        </p:grpSpPr>
        <p:sp>
          <p:nvSpPr>
            <p:cNvPr id="23" name="CaixaDeTexto 22">
              <a:extLst>
                <a:ext uri="{FF2B5EF4-FFF2-40B4-BE49-F238E27FC236}">
                  <a16:creationId xmlns:a16="http://schemas.microsoft.com/office/drawing/2014/main" id="{3286C118-CEA2-1BEA-A1D7-4BD220C35C97}"/>
                </a:ext>
              </a:extLst>
            </p:cNvPr>
            <p:cNvSpPr txBox="1"/>
            <p:nvPr/>
          </p:nvSpPr>
          <p:spPr>
            <a:xfrm>
              <a:off x="4536938" y="350490"/>
              <a:ext cx="1787662" cy="246221"/>
            </a:xfrm>
            <a:prstGeom prst="rect">
              <a:avLst/>
            </a:prstGeom>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14pt" pitchFamily="2" charset="0"/>
                  <a:ea typeface="+mn-ea"/>
                  <a:cs typeface="+mn-cs"/>
                </a:rPr>
                <a:t>STEP 2 – SHAMPOO</a:t>
              </a:r>
            </a:p>
          </p:txBody>
        </p:sp>
        <p:sp>
          <p:nvSpPr>
            <p:cNvPr id="24" name="CaixaDeTexto 23">
              <a:extLst>
                <a:ext uri="{FF2B5EF4-FFF2-40B4-BE49-F238E27FC236}">
                  <a16:creationId xmlns:a16="http://schemas.microsoft.com/office/drawing/2014/main" id="{40740FEC-DF95-31E2-1397-960B7C2BBE33}"/>
                </a:ext>
              </a:extLst>
            </p:cNvPr>
            <p:cNvSpPr txBox="1"/>
            <p:nvPr/>
          </p:nvSpPr>
          <p:spPr>
            <a:xfrm>
              <a:off x="4536937" y="541945"/>
              <a:ext cx="1464722"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DM Sans 14pt" pitchFamily="2" charset="0"/>
                  <a:ea typeface="+mn-ea"/>
                  <a:cs typeface="+mn-cs"/>
                </a:rPr>
                <a:t>CLEANSE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DM Sans 14pt" pitchFamily="2" charset="0"/>
                  <a:ea typeface="+mn-ea"/>
                  <a:cs typeface="+mn-cs"/>
                </a:rPr>
                <a:t>&amp; ENERGIZE</a:t>
              </a:r>
            </a:p>
          </p:txBody>
        </p:sp>
        <p:sp>
          <p:nvSpPr>
            <p:cNvPr id="25" name="CaixaDeTexto 24">
              <a:extLst>
                <a:ext uri="{FF2B5EF4-FFF2-40B4-BE49-F238E27FC236}">
                  <a16:creationId xmlns:a16="http://schemas.microsoft.com/office/drawing/2014/main" id="{F28DEB53-B1E1-711B-C195-93DB7383BD75}"/>
                </a:ext>
              </a:extLst>
            </p:cNvPr>
            <p:cNvSpPr txBox="1"/>
            <p:nvPr/>
          </p:nvSpPr>
          <p:spPr>
            <a:xfrm>
              <a:off x="4536937" y="1041177"/>
              <a:ext cx="127331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14pt" pitchFamily="2" charset="0"/>
                  <a:ea typeface="+mn-ea"/>
                  <a:cs typeface="+mn-cs"/>
                </a:rPr>
                <a:t>Gently cleanses and revitalizes</a:t>
              </a:r>
            </a:p>
          </p:txBody>
        </p:sp>
      </p:grpSp>
      <p:grpSp>
        <p:nvGrpSpPr>
          <p:cNvPr id="26" name="Agrupar 25">
            <a:extLst>
              <a:ext uri="{FF2B5EF4-FFF2-40B4-BE49-F238E27FC236}">
                <a16:creationId xmlns:a16="http://schemas.microsoft.com/office/drawing/2014/main" id="{696A485D-407B-2B05-5629-D849D76491FB}"/>
              </a:ext>
            </a:extLst>
          </p:cNvPr>
          <p:cNvGrpSpPr/>
          <p:nvPr/>
        </p:nvGrpSpPr>
        <p:grpSpPr>
          <a:xfrm>
            <a:off x="7993278" y="344213"/>
            <a:ext cx="1787664" cy="1244685"/>
            <a:chOff x="4536936" y="350490"/>
            <a:chExt cx="1787664" cy="1244685"/>
          </a:xfrm>
        </p:grpSpPr>
        <p:sp>
          <p:nvSpPr>
            <p:cNvPr id="27" name="CaixaDeTexto 26">
              <a:extLst>
                <a:ext uri="{FF2B5EF4-FFF2-40B4-BE49-F238E27FC236}">
                  <a16:creationId xmlns:a16="http://schemas.microsoft.com/office/drawing/2014/main" id="{DF2A484B-1672-ADE0-E2E8-ECA012A3BF13}"/>
                </a:ext>
              </a:extLst>
            </p:cNvPr>
            <p:cNvSpPr txBox="1"/>
            <p:nvPr/>
          </p:nvSpPr>
          <p:spPr>
            <a:xfrm>
              <a:off x="4536938" y="350490"/>
              <a:ext cx="1787662" cy="246221"/>
            </a:xfrm>
            <a:prstGeom prst="rect">
              <a:avLst/>
            </a:prstGeom>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14pt" pitchFamily="2" charset="0"/>
                  <a:ea typeface="+mn-ea"/>
                  <a:cs typeface="+mn-cs"/>
                </a:rPr>
                <a:t>STEP 3 – HAIR MASK</a:t>
              </a:r>
            </a:p>
          </p:txBody>
        </p:sp>
        <p:sp>
          <p:nvSpPr>
            <p:cNvPr id="28" name="CaixaDeTexto 27">
              <a:extLst>
                <a:ext uri="{FF2B5EF4-FFF2-40B4-BE49-F238E27FC236}">
                  <a16:creationId xmlns:a16="http://schemas.microsoft.com/office/drawing/2014/main" id="{E0EC8F84-6781-7C87-A154-96E47DFAD475}"/>
                </a:ext>
              </a:extLst>
            </p:cNvPr>
            <p:cNvSpPr txBox="1"/>
            <p:nvPr/>
          </p:nvSpPr>
          <p:spPr>
            <a:xfrm>
              <a:off x="4536936" y="541945"/>
              <a:ext cx="1552467"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DM Sans 14pt" pitchFamily="2" charset="0"/>
                  <a:ea typeface="+mn-ea"/>
                  <a:cs typeface="+mn-cs"/>
                </a:rPr>
                <a:t>STRENGTHEN &amp; FORTIFY</a:t>
              </a:r>
            </a:p>
          </p:txBody>
        </p:sp>
        <p:sp>
          <p:nvSpPr>
            <p:cNvPr id="29" name="CaixaDeTexto 28">
              <a:extLst>
                <a:ext uri="{FF2B5EF4-FFF2-40B4-BE49-F238E27FC236}">
                  <a16:creationId xmlns:a16="http://schemas.microsoft.com/office/drawing/2014/main" id="{85D3F924-EED7-06DF-50A2-9841E2BD4909}"/>
                </a:ext>
              </a:extLst>
            </p:cNvPr>
            <p:cNvSpPr txBox="1"/>
            <p:nvPr/>
          </p:nvSpPr>
          <p:spPr>
            <a:xfrm>
              <a:off x="4536936" y="1041177"/>
              <a:ext cx="166821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14pt" pitchFamily="2" charset="0"/>
                  <a:ea typeface="+mn-ea"/>
                  <a:cs typeface="+mn-cs"/>
                </a:rPr>
                <a:t>Strengthens the fiber and smoothens the cuticles</a:t>
              </a:r>
            </a:p>
          </p:txBody>
        </p:sp>
      </p:grpSp>
      <p:grpSp>
        <p:nvGrpSpPr>
          <p:cNvPr id="30" name="Agrupar 29">
            <a:extLst>
              <a:ext uri="{FF2B5EF4-FFF2-40B4-BE49-F238E27FC236}">
                <a16:creationId xmlns:a16="http://schemas.microsoft.com/office/drawing/2014/main" id="{AEA8BB9F-BB91-6336-B168-60083C3B6FB2}"/>
              </a:ext>
            </a:extLst>
          </p:cNvPr>
          <p:cNvGrpSpPr/>
          <p:nvPr/>
        </p:nvGrpSpPr>
        <p:grpSpPr>
          <a:xfrm>
            <a:off x="9660315" y="359652"/>
            <a:ext cx="1787664" cy="1090797"/>
            <a:chOff x="4536936" y="350490"/>
            <a:chExt cx="1787664" cy="1090797"/>
          </a:xfrm>
        </p:grpSpPr>
        <p:sp>
          <p:nvSpPr>
            <p:cNvPr id="31" name="CaixaDeTexto 30">
              <a:extLst>
                <a:ext uri="{FF2B5EF4-FFF2-40B4-BE49-F238E27FC236}">
                  <a16:creationId xmlns:a16="http://schemas.microsoft.com/office/drawing/2014/main" id="{880DE881-B104-3BB7-1B4C-5F4AFAEEB619}"/>
                </a:ext>
              </a:extLst>
            </p:cNvPr>
            <p:cNvSpPr txBox="1"/>
            <p:nvPr/>
          </p:nvSpPr>
          <p:spPr>
            <a:xfrm>
              <a:off x="4536938" y="350490"/>
              <a:ext cx="1787662" cy="246221"/>
            </a:xfrm>
            <a:prstGeom prst="rect">
              <a:avLst/>
            </a:prstGeom>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14pt" pitchFamily="2" charset="0"/>
                  <a:ea typeface="+mn-ea"/>
                  <a:cs typeface="+mn-cs"/>
                </a:rPr>
                <a:t>STEP 4 – HAIR MIST</a:t>
              </a:r>
            </a:p>
          </p:txBody>
        </p:sp>
        <p:sp>
          <p:nvSpPr>
            <p:cNvPr id="32" name="CaixaDeTexto 31">
              <a:extLst>
                <a:ext uri="{FF2B5EF4-FFF2-40B4-BE49-F238E27FC236}">
                  <a16:creationId xmlns:a16="http://schemas.microsoft.com/office/drawing/2014/main" id="{D4D6868B-AA55-83E4-76E4-3F617B317A23}"/>
                </a:ext>
              </a:extLst>
            </p:cNvPr>
            <p:cNvSpPr txBox="1"/>
            <p:nvPr/>
          </p:nvSpPr>
          <p:spPr>
            <a:xfrm>
              <a:off x="4536936" y="541945"/>
              <a:ext cx="1451376"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DM Sans 14pt" pitchFamily="2" charset="0"/>
                  <a:ea typeface="+mn-ea"/>
                  <a:cs typeface="+mn-cs"/>
                </a:rPr>
                <a:t>SOFTEN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DM Sans 14pt" pitchFamily="2" charset="0"/>
                  <a:ea typeface="+mn-ea"/>
                  <a:cs typeface="+mn-cs"/>
                </a:rPr>
                <a:t>&amp; HYDRATE</a:t>
              </a:r>
            </a:p>
          </p:txBody>
        </p:sp>
        <p:sp>
          <p:nvSpPr>
            <p:cNvPr id="33" name="CaixaDeTexto 32">
              <a:extLst>
                <a:ext uri="{FF2B5EF4-FFF2-40B4-BE49-F238E27FC236}">
                  <a16:creationId xmlns:a16="http://schemas.microsoft.com/office/drawing/2014/main" id="{84565096-DF6C-9271-836D-FD3EFBFDF9DB}"/>
                </a:ext>
              </a:extLst>
            </p:cNvPr>
            <p:cNvSpPr txBox="1"/>
            <p:nvPr/>
          </p:nvSpPr>
          <p:spPr>
            <a:xfrm>
              <a:off x="4536937" y="1041177"/>
              <a:ext cx="150925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14pt" pitchFamily="2" charset="0"/>
                  <a:ea typeface="+mn-ea"/>
                  <a:cs typeface="+mn-cs"/>
                </a:rPr>
                <a:t>Seales the routine and enhances softness</a:t>
              </a:r>
            </a:p>
          </p:txBody>
        </p:sp>
      </p:grpSp>
      <p:pic>
        <p:nvPicPr>
          <p:cNvPr id="34" name="Imagem 33">
            <a:extLst>
              <a:ext uri="{FF2B5EF4-FFF2-40B4-BE49-F238E27FC236}">
                <a16:creationId xmlns:a16="http://schemas.microsoft.com/office/drawing/2014/main" id="{13D2C156-51FB-E299-1F87-1F3CFD9E07F1}"/>
              </a:ext>
            </a:extLst>
          </p:cNvPr>
          <p:cNvPicPr>
            <a:picLocks noChangeAspect="1"/>
          </p:cNvPicPr>
          <p:nvPr/>
        </p:nvPicPr>
        <p:blipFill>
          <a:blip r:embed="rId4"/>
          <a:stretch>
            <a:fillRect/>
          </a:stretch>
        </p:blipFill>
        <p:spPr>
          <a:xfrm>
            <a:off x="500425" y="4491754"/>
            <a:ext cx="330109" cy="330109"/>
          </a:xfrm>
          <a:prstGeom prst="rect">
            <a:avLst/>
          </a:prstGeom>
        </p:spPr>
      </p:pic>
      <p:pic>
        <p:nvPicPr>
          <p:cNvPr id="35" name="Imagem 34">
            <a:extLst>
              <a:ext uri="{FF2B5EF4-FFF2-40B4-BE49-F238E27FC236}">
                <a16:creationId xmlns:a16="http://schemas.microsoft.com/office/drawing/2014/main" id="{CBA38626-B24B-5816-0599-E8E1AB1DF921}"/>
              </a:ext>
            </a:extLst>
          </p:cNvPr>
          <p:cNvPicPr>
            <a:picLocks noChangeAspect="1"/>
          </p:cNvPicPr>
          <p:nvPr/>
        </p:nvPicPr>
        <p:blipFill>
          <a:blip r:embed="rId5"/>
          <a:stretch>
            <a:fillRect/>
          </a:stretch>
        </p:blipFill>
        <p:spPr>
          <a:xfrm>
            <a:off x="498412" y="5278856"/>
            <a:ext cx="334135" cy="334135"/>
          </a:xfrm>
          <a:prstGeom prst="rect">
            <a:avLst/>
          </a:prstGeom>
        </p:spPr>
      </p:pic>
      <p:pic>
        <p:nvPicPr>
          <p:cNvPr id="36" name="Imagem 35">
            <a:extLst>
              <a:ext uri="{FF2B5EF4-FFF2-40B4-BE49-F238E27FC236}">
                <a16:creationId xmlns:a16="http://schemas.microsoft.com/office/drawing/2014/main" id="{F18F3E64-39C7-C108-2321-2AE90E578D92}"/>
              </a:ext>
            </a:extLst>
          </p:cNvPr>
          <p:cNvPicPr>
            <a:picLocks noChangeAspect="1"/>
          </p:cNvPicPr>
          <p:nvPr/>
        </p:nvPicPr>
        <p:blipFill>
          <a:blip r:embed="rId6"/>
          <a:stretch>
            <a:fillRect/>
          </a:stretch>
        </p:blipFill>
        <p:spPr>
          <a:xfrm>
            <a:off x="500425" y="6010401"/>
            <a:ext cx="330109" cy="330109"/>
          </a:xfrm>
          <a:prstGeom prst="rect">
            <a:avLst/>
          </a:prstGeom>
        </p:spPr>
      </p:pic>
      <p:sp>
        <p:nvSpPr>
          <p:cNvPr id="37" name="CaixaDeTexto 36">
            <a:extLst>
              <a:ext uri="{FF2B5EF4-FFF2-40B4-BE49-F238E27FC236}">
                <a16:creationId xmlns:a16="http://schemas.microsoft.com/office/drawing/2014/main" id="{DF91854F-F4EE-309F-C179-9D134278DA34}"/>
              </a:ext>
            </a:extLst>
          </p:cNvPr>
          <p:cNvSpPr txBox="1"/>
          <p:nvPr/>
        </p:nvSpPr>
        <p:spPr>
          <a:xfrm>
            <a:off x="804432" y="4424678"/>
            <a:ext cx="2863216" cy="677108"/>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1" i="0" u="none" strike="noStrike" kern="0" cap="none" spc="0" normalizeH="0" baseline="0" noProof="0" dirty="0">
                <a:ln>
                  <a:noFill/>
                </a:ln>
                <a:solidFill>
                  <a:srgbClr val="000000"/>
                </a:solidFill>
                <a:effectLst/>
                <a:uLnTx/>
                <a:uFillTx/>
                <a:latin typeface="DM Sans 14pt" pitchFamily="2" charset="77"/>
                <a:ea typeface="+mn-ea"/>
                <a:cs typeface="Arial"/>
                <a:sym typeface="Arial"/>
              </a:rPr>
              <a:t>2 in 1 ACTION</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Scalp Vitality </a:t>
            </a:r>
            <a:b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b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&amp; Strand Integrity</a:t>
            </a:r>
          </a:p>
        </p:txBody>
      </p:sp>
      <p:sp>
        <p:nvSpPr>
          <p:cNvPr id="38" name="CaixaDeTexto 37">
            <a:extLst>
              <a:ext uri="{FF2B5EF4-FFF2-40B4-BE49-F238E27FC236}">
                <a16:creationId xmlns:a16="http://schemas.microsoft.com/office/drawing/2014/main" id="{60E7EAA3-87AD-AE59-43F2-26824395DF34}"/>
              </a:ext>
            </a:extLst>
          </p:cNvPr>
          <p:cNvSpPr txBox="1"/>
          <p:nvPr/>
        </p:nvSpPr>
        <p:spPr>
          <a:xfrm>
            <a:off x="841114" y="5237478"/>
            <a:ext cx="1816774" cy="677108"/>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1" i="0" u="none" strike="noStrike" kern="0" cap="none" spc="0" normalizeH="0" baseline="0" noProof="0" dirty="0">
                <a:ln>
                  <a:noFill/>
                </a:ln>
                <a:solidFill>
                  <a:srgbClr val="000000"/>
                </a:solidFill>
                <a:effectLst/>
                <a:uLnTx/>
                <a:uFillTx/>
                <a:latin typeface="DM Sans 14pt" pitchFamily="2" charset="77"/>
                <a:ea typeface="+mn-ea"/>
                <a:cs typeface="Arial"/>
                <a:sym typeface="Arial"/>
              </a:rPr>
              <a:t>BIOTECH</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Derived </a:t>
            </a:r>
            <a:b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b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Technology</a:t>
            </a:r>
          </a:p>
        </p:txBody>
      </p:sp>
      <p:sp>
        <p:nvSpPr>
          <p:cNvPr id="39" name="CaixaDeTexto 38">
            <a:extLst>
              <a:ext uri="{FF2B5EF4-FFF2-40B4-BE49-F238E27FC236}">
                <a16:creationId xmlns:a16="http://schemas.microsoft.com/office/drawing/2014/main" id="{C6CC5250-240C-E3D4-4F72-9A9269003E31}"/>
              </a:ext>
            </a:extLst>
          </p:cNvPr>
          <p:cNvSpPr txBox="1"/>
          <p:nvPr/>
        </p:nvSpPr>
        <p:spPr>
          <a:xfrm>
            <a:off x="843254" y="6004558"/>
            <a:ext cx="1612352" cy="33855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1" i="0" u="none" strike="noStrike" kern="0" cap="none" spc="0" normalizeH="0" baseline="0" noProof="0" dirty="0">
                <a:ln>
                  <a:noFill/>
                </a:ln>
                <a:solidFill>
                  <a:srgbClr val="000000"/>
                </a:solidFill>
                <a:effectLst/>
                <a:uLnTx/>
                <a:uFillTx/>
                <a:latin typeface="DM Sans 14pt" pitchFamily="2" charset="77"/>
                <a:ea typeface="+mn-ea"/>
                <a:cs typeface="Arial"/>
                <a:sym typeface="Arial"/>
              </a:rPr>
              <a:t>PEPTIDE 743</a:t>
            </a:r>
          </a:p>
        </p:txBody>
      </p:sp>
      <p:cxnSp>
        <p:nvCxnSpPr>
          <p:cNvPr id="6" name="Conector Reto 35">
            <a:extLst>
              <a:ext uri="{FF2B5EF4-FFF2-40B4-BE49-F238E27FC236}">
                <a16:creationId xmlns:a16="http://schemas.microsoft.com/office/drawing/2014/main" id="{BD99B7EF-AD63-7A2C-7F0D-B28B2E501234}"/>
              </a:ext>
            </a:extLst>
          </p:cNvPr>
          <p:cNvCxnSpPr>
            <a:cxnSpLocks/>
          </p:cNvCxnSpPr>
          <p:nvPr/>
        </p:nvCxnSpPr>
        <p:spPr>
          <a:xfrm flipH="1">
            <a:off x="498027" y="4139837"/>
            <a:ext cx="1957579"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8" name="Conector Reto 35">
            <a:extLst>
              <a:ext uri="{FF2B5EF4-FFF2-40B4-BE49-F238E27FC236}">
                <a16:creationId xmlns:a16="http://schemas.microsoft.com/office/drawing/2014/main" id="{7E0F697C-A2BA-C124-2379-5E34A6273E30}"/>
              </a:ext>
            </a:extLst>
          </p:cNvPr>
          <p:cNvCxnSpPr>
            <a:cxnSpLocks/>
          </p:cNvCxnSpPr>
          <p:nvPr/>
        </p:nvCxnSpPr>
        <p:spPr>
          <a:xfrm flipH="1">
            <a:off x="498027" y="2122778"/>
            <a:ext cx="1957579"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6BEDBCE2-AF91-D3F7-CC64-839261102C31}"/>
              </a:ext>
            </a:extLst>
          </p:cNvPr>
          <p:cNvPicPr>
            <a:picLocks noChangeAspect="1"/>
          </p:cNvPicPr>
          <p:nvPr/>
        </p:nvPicPr>
        <p:blipFill>
          <a:blip r:embed="rId7"/>
          <a:stretch>
            <a:fillRect/>
          </a:stretch>
        </p:blipFill>
        <p:spPr>
          <a:xfrm>
            <a:off x="474728" y="344213"/>
            <a:ext cx="2182951" cy="900796"/>
          </a:xfrm>
          <a:prstGeom prst="rect">
            <a:avLst/>
          </a:prstGeom>
        </p:spPr>
      </p:pic>
      <p:pic>
        <p:nvPicPr>
          <p:cNvPr id="19" name="Picture 18">
            <a:extLst>
              <a:ext uri="{FF2B5EF4-FFF2-40B4-BE49-F238E27FC236}">
                <a16:creationId xmlns:a16="http://schemas.microsoft.com/office/drawing/2014/main" id="{F819206D-909E-5517-8BF4-2CBE723448CA}"/>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33518443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5D3B8-69E7-3120-8B4F-0D36DB1D4378}"/>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A005F801-2617-5B04-458C-0E054440B55E}"/>
              </a:ext>
            </a:extLst>
          </p:cNvPr>
          <p:cNvPicPr>
            <a:picLocks noChangeAspect="1"/>
          </p:cNvPicPr>
          <p:nvPr/>
        </p:nvPicPr>
        <p:blipFill>
          <a:blip r:embed="rId3">
            <a:alphaModFix amt="60000"/>
          </a:blip>
          <a:stretch>
            <a:fillRect/>
          </a:stretch>
        </p:blipFill>
        <p:spPr>
          <a:xfrm>
            <a:off x="5334879" y="533240"/>
            <a:ext cx="687604" cy="3615237"/>
          </a:xfrm>
          <a:prstGeom prst="rect">
            <a:avLst/>
          </a:prstGeom>
        </p:spPr>
      </p:pic>
      <p:sp>
        <p:nvSpPr>
          <p:cNvPr id="13" name="CaixaDeTexto 12">
            <a:extLst>
              <a:ext uri="{FF2B5EF4-FFF2-40B4-BE49-F238E27FC236}">
                <a16:creationId xmlns:a16="http://schemas.microsoft.com/office/drawing/2014/main" id="{2EC520EE-40F4-8370-9BCE-BAFA0EC90ED4}"/>
              </a:ext>
            </a:extLst>
          </p:cNvPr>
          <p:cNvSpPr txBox="1"/>
          <p:nvPr/>
        </p:nvSpPr>
        <p:spPr>
          <a:xfrm>
            <a:off x="4794624" y="903779"/>
            <a:ext cx="2160657"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14pt" pitchFamily="2" charset="77"/>
                <a:ea typeface="+mn-ea"/>
                <a:cs typeface="Arial"/>
                <a:sym typeface="Arial"/>
              </a:rPr>
              <a:t>PREPARE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14pt" pitchFamily="2" charset="77"/>
                <a:ea typeface="+mn-ea"/>
                <a:cs typeface="Arial"/>
                <a:sym typeface="Arial"/>
              </a:rPr>
              <a:t>&amp; TREAT</a:t>
            </a:r>
          </a:p>
        </p:txBody>
      </p:sp>
      <p:sp>
        <p:nvSpPr>
          <p:cNvPr id="14" name="CaixaDeTexto 13">
            <a:extLst>
              <a:ext uri="{FF2B5EF4-FFF2-40B4-BE49-F238E27FC236}">
                <a16:creationId xmlns:a16="http://schemas.microsoft.com/office/drawing/2014/main" id="{3ABFD792-89E5-92C6-5207-F18EA7F4F454}"/>
              </a:ext>
            </a:extLst>
          </p:cNvPr>
          <p:cNvSpPr txBox="1"/>
          <p:nvPr/>
        </p:nvSpPr>
        <p:spPr>
          <a:xfrm>
            <a:off x="4794624" y="691737"/>
            <a:ext cx="2547177" cy="27699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a:ln>
                  <a:noFill/>
                </a:ln>
                <a:solidFill>
                  <a:srgbClr val="000000"/>
                </a:solidFill>
                <a:effectLst/>
                <a:uLnTx/>
                <a:uFillTx/>
                <a:latin typeface="DM Sans 14pt" pitchFamily="2" charset="77"/>
                <a:ea typeface="+mn-ea"/>
                <a:cs typeface="Arial"/>
                <a:sym typeface="Arial"/>
              </a:rPr>
              <a:t>STEP 1 – PRE-SHAMPOO</a:t>
            </a:r>
          </a:p>
        </p:txBody>
      </p:sp>
      <p:sp>
        <p:nvSpPr>
          <p:cNvPr id="15" name="CaixaDeTexto 14">
            <a:extLst>
              <a:ext uri="{FF2B5EF4-FFF2-40B4-BE49-F238E27FC236}">
                <a16:creationId xmlns:a16="http://schemas.microsoft.com/office/drawing/2014/main" id="{210BA930-4DAE-C154-FF21-D5FFAA31F6A2}"/>
              </a:ext>
            </a:extLst>
          </p:cNvPr>
          <p:cNvSpPr txBox="1"/>
          <p:nvPr/>
        </p:nvSpPr>
        <p:spPr>
          <a:xfrm>
            <a:off x="2118578" y="689601"/>
            <a:ext cx="2256583" cy="156966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0" i="0" u="none" strike="noStrike" kern="0" cap="none" spc="0" normalizeH="0" baseline="0" noProof="0">
                <a:ln>
                  <a:noFill/>
                </a:ln>
                <a:solidFill>
                  <a:srgbClr val="000000"/>
                </a:solidFill>
                <a:effectLst/>
                <a:uLnTx/>
                <a:uFillTx/>
                <a:latin typeface="DM Sans 14pt" pitchFamily="2" charset="77"/>
                <a:ea typeface="+mn-ea"/>
                <a:cs typeface="Arial"/>
                <a:sym typeface="Arial"/>
              </a:rPr>
              <a:t>featuring</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a:ln>
                  <a:noFill/>
                </a:ln>
                <a:solidFill>
                  <a:srgbClr val="000000"/>
                </a:solidFill>
                <a:effectLst/>
                <a:uLnTx/>
                <a:uFillTx/>
                <a:latin typeface="DM Sans 14pt" pitchFamily="2" charset="77"/>
                <a:ea typeface="+mn-ea"/>
                <a:cs typeface="Arial"/>
                <a:sym typeface="Arial"/>
              </a:rPr>
              <a:t>OXY</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a:ln>
                  <a:noFill/>
                </a:ln>
                <a:solidFill>
                  <a:srgbClr val="000000"/>
                </a:solidFill>
                <a:effectLst/>
                <a:uLnTx/>
                <a:uFillTx/>
                <a:latin typeface="DM Sans 14pt" pitchFamily="2" charset="77"/>
                <a:ea typeface="+mn-ea"/>
                <a:cs typeface="Arial"/>
                <a:sym typeface="Arial"/>
              </a:rPr>
              <a:t>229 CB</a:t>
            </a:r>
            <a:endParaRPr kumimoji="0" lang="en-US" sz="3200" b="0" i="0" u="none" strike="noStrike" kern="0" cap="none" spc="0" normalizeH="0" baseline="0" noProof="0">
              <a:ln>
                <a:noFill/>
              </a:ln>
              <a:solidFill>
                <a:srgbClr val="000000"/>
              </a:solidFill>
              <a:effectLst/>
              <a:uLnTx/>
              <a:uFillTx/>
              <a:latin typeface="DM Sans 14pt" pitchFamily="2" charset="77"/>
              <a:ea typeface="+mn-ea"/>
              <a:cs typeface="Arial"/>
              <a:sym typeface="Arial"/>
            </a:endParaRPr>
          </a:p>
        </p:txBody>
      </p:sp>
      <p:pic>
        <p:nvPicPr>
          <p:cNvPr id="31" name="Imagem 30">
            <a:extLst>
              <a:ext uri="{FF2B5EF4-FFF2-40B4-BE49-F238E27FC236}">
                <a16:creationId xmlns:a16="http://schemas.microsoft.com/office/drawing/2014/main" id="{9C4B8317-B3C6-981E-6D69-867E89BB4DAF}"/>
              </a:ext>
            </a:extLst>
          </p:cNvPr>
          <p:cNvPicPr>
            <a:picLocks noChangeAspect="1"/>
          </p:cNvPicPr>
          <p:nvPr/>
        </p:nvPicPr>
        <p:blipFill>
          <a:blip r:embed="rId4"/>
          <a:stretch>
            <a:fillRect/>
          </a:stretch>
        </p:blipFill>
        <p:spPr>
          <a:xfrm>
            <a:off x="531593" y="458599"/>
            <a:ext cx="1024555" cy="5873691"/>
          </a:xfrm>
          <a:prstGeom prst="rect">
            <a:avLst/>
          </a:prstGeom>
        </p:spPr>
      </p:pic>
      <p:cxnSp>
        <p:nvCxnSpPr>
          <p:cNvPr id="36" name="Conector Reto 35">
            <a:extLst>
              <a:ext uri="{FF2B5EF4-FFF2-40B4-BE49-F238E27FC236}">
                <a16:creationId xmlns:a16="http://schemas.microsoft.com/office/drawing/2014/main" id="{C9955B11-1D85-B154-93BF-B0E258CD56D4}"/>
              </a:ext>
            </a:extLst>
          </p:cNvPr>
          <p:cNvCxnSpPr>
            <a:cxnSpLocks/>
          </p:cNvCxnSpPr>
          <p:nvPr/>
        </p:nvCxnSpPr>
        <p:spPr>
          <a:xfrm>
            <a:off x="1898080"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37" name="Conector Reto 36">
            <a:extLst>
              <a:ext uri="{FF2B5EF4-FFF2-40B4-BE49-F238E27FC236}">
                <a16:creationId xmlns:a16="http://schemas.microsoft.com/office/drawing/2014/main" id="{A808B5AF-7781-443F-33E0-8DDBF37C875D}"/>
              </a:ext>
            </a:extLst>
          </p:cNvPr>
          <p:cNvCxnSpPr>
            <a:cxnSpLocks/>
          </p:cNvCxnSpPr>
          <p:nvPr/>
        </p:nvCxnSpPr>
        <p:spPr>
          <a:xfrm>
            <a:off x="4579695"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39" name="Conector Reto 38">
            <a:extLst>
              <a:ext uri="{FF2B5EF4-FFF2-40B4-BE49-F238E27FC236}">
                <a16:creationId xmlns:a16="http://schemas.microsoft.com/office/drawing/2014/main" id="{35EFB68E-BDC6-3836-62B4-D9F8011D6671}"/>
              </a:ext>
            </a:extLst>
          </p:cNvPr>
          <p:cNvCxnSpPr>
            <a:cxnSpLocks/>
          </p:cNvCxnSpPr>
          <p:nvPr/>
        </p:nvCxnSpPr>
        <p:spPr>
          <a:xfrm>
            <a:off x="1895301" y="2449484"/>
            <a:ext cx="2676699"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pic>
        <p:nvPicPr>
          <p:cNvPr id="43" name="Picture 12">
            <a:extLst>
              <a:ext uri="{FF2B5EF4-FFF2-40B4-BE49-F238E27FC236}">
                <a16:creationId xmlns:a16="http://schemas.microsoft.com/office/drawing/2014/main" id="{B1060114-F778-E850-3C63-8821986CC894}"/>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9652001" y="6045374"/>
            <a:ext cx="2280335" cy="440673"/>
          </a:xfrm>
          <a:prstGeom prst="rect">
            <a:avLst/>
          </a:prstGeom>
        </p:spPr>
      </p:pic>
      <p:pic>
        <p:nvPicPr>
          <p:cNvPr id="19" name="Imagem 18">
            <a:extLst>
              <a:ext uri="{FF2B5EF4-FFF2-40B4-BE49-F238E27FC236}">
                <a16:creationId xmlns:a16="http://schemas.microsoft.com/office/drawing/2014/main" id="{F296CC51-DCFE-145B-FD77-BDEBD5318048}"/>
              </a:ext>
            </a:extLst>
          </p:cNvPr>
          <p:cNvPicPr>
            <a:picLocks noChangeAspect="1"/>
          </p:cNvPicPr>
          <p:nvPr/>
        </p:nvPicPr>
        <p:blipFill>
          <a:blip r:embed="rId7" cstate="print">
            <a:extLst>
              <a:ext uri="{28A0092B-C50C-407E-A947-70E740481C1C}">
                <a14:useLocalDpi xmlns:a14="http://schemas.microsoft.com/office/drawing/2010/main"/>
              </a:ext>
            </a:extLst>
          </a:blip>
          <a:srcRect/>
          <a:stretch/>
        </p:blipFill>
        <p:spPr>
          <a:xfrm>
            <a:off x="7655396" y="0"/>
            <a:ext cx="4536604" cy="6858000"/>
          </a:xfrm>
          <a:prstGeom prst="rect">
            <a:avLst/>
          </a:prstGeom>
        </p:spPr>
      </p:pic>
      <p:pic>
        <p:nvPicPr>
          <p:cNvPr id="7" name="Picture 6">
            <a:extLst>
              <a:ext uri="{FF2B5EF4-FFF2-40B4-BE49-F238E27FC236}">
                <a16:creationId xmlns:a16="http://schemas.microsoft.com/office/drawing/2014/main" id="{DCBFAC10-0F59-EE26-36D8-9BE217EB5BC9}"/>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4" name="TextBox 3">
            <a:extLst>
              <a:ext uri="{FF2B5EF4-FFF2-40B4-BE49-F238E27FC236}">
                <a16:creationId xmlns:a16="http://schemas.microsoft.com/office/drawing/2014/main" id="{C013B562-4E82-F775-17DE-CD56D90DC814}"/>
              </a:ext>
            </a:extLst>
          </p:cNvPr>
          <p:cNvSpPr txBox="1"/>
          <p:nvPr/>
        </p:nvSpPr>
        <p:spPr>
          <a:xfrm>
            <a:off x="8134350" y="390893"/>
            <a:ext cx="3908632" cy="284693"/>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DM Sans 14pt" charset="0"/>
                <a:ea typeface="+mn-ea"/>
                <a:cs typeface="+mn-cs"/>
              </a:rPr>
              <a:t>Prepared fiber. Boosted performance. Maximized impacts.</a:t>
            </a:r>
          </a:p>
        </p:txBody>
      </p:sp>
      <p:sp>
        <p:nvSpPr>
          <p:cNvPr id="8" name="TextBox 7">
            <a:extLst>
              <a:ext uri="{FF2B5EF4-FFF2-40B4-BE49-F238E27FC236}">
                <a16:creationId xmlns:a16="http://schemas.microsoft.com/office/drawing/2014/main" id="{0568F3D7-C6DD-EE99-8698-A0F48A6F5F2D}"/>
              </a:ext>
            </a:extLst>
          </p:cNvPr>
          <p:cNvSpPr txBox="1"/>
          <p:nvPr/>
        </p:nvSpPr>
        <p:spPr>
          <a:xfrm>
            <a:off x="2055496" y="2552300"/>
            <a:ext cx="2397233" cy="1823576"/>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DM Sans 14pt" charset="0"/>
                <a:ea typeface="+mn-ea"/>
                <a:cs typeface="+mn-cs"/>
              </a:rPr>
              <a:t>Stronger hair starts before you even step into the shower.</a:t>
            </a:r>
            <a:br>
              <a:rPr kumimoji="0" lang="en-US" sz="1050" b="0" i="0" u="none" strike="noStrike" kern="1200" cap="none" spc="0" normalizeH="0" baseline="0" noProof="0">
                <a:ln>
                  <a:noFill/>
                </a:ln>
                <a:solidFill>
                  <a:srgbClr val="000000"/>
                </a:solidFill>
                <a:effectLst/>
                <a:uLnTx/>
                <a:uFillTx/>
                <a:latin typeface="DM Sans 14pt" charset="0"/>
                <a:ea typeface="+mn-ea"/>
                <a:cs typeface="+mn-cs"/>
              </a:rPr>
            </a:br>
            <a:r>
              <a:rPr kumimoji="0" lang="en-US" sz="1050" b="0" i="0" u="none" strike="noStrike" kern="1200" cap="none" spc="0" normalizeH="0" baseline="0" noProof="0">
                <a:ln>
                  <a:noFill/>
                </a:ln>
                <a:solidFill>
                  <a:srgbClr val="000000"/>
                </a:solidFill>
                <a:effectLst/>
                <a:uLnTx/>
                <a:uFillTx/>
                <a:latin typeface="DM Sans 14pt" charset="0"/>
                <a:ea typeface="+mn-ea"/>
                <a:cs typeface="+mn-cs"/>
              </a:rPr>
              <a:t>This pre‑shampoo treatment primes the fiber to reinforce, protect, and energize </a:t>
            </a:r>
            <a:r>
              <a:rPr kumimoji="0" lang="en-US" sz="1050" b="0" i="0" u="none" strike="noStrike" kern="0" cap="none" spc="0" normalizeH="0" baseline="0" noProof="0">
                <a:ln>
                  <a:noFill/>
                </a:ln>
                <a:solidFill>
                  <a:srgbClr val="000000"/>
                </a:solidFill>
                <a:effectLst/>
                <a:uLnTx/>
                <a:uFillTx/>
                <a:latin typeface="DM Sans 14pt" charset="0"/>
                <a:ea typeface="+mn-ea"/>
                <a:cs typeface="Arial"/>
              </a:rPr>
              <a:t>your hair and scalp.</a:t>
            </a: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0" i="0" u="none" strike="noStrike" kern="0" cap="none" spc="0" normalizeH="0" baseline="0" noProof="0">
                <a:ln>
                  <a:noFill/>
                </a:ln>
                <a:solidFill>
                  <a:srgbClr val="000000"/>
                </a:solidFill>
                <a:effectLst/>
                <a:uLnTx/>
                <a:uFillTx/>
                <a:latin typeface="DM Sans 14pt" charset="0"/>
                <a:ea typeface="+mn-ea"/>
                <a:cs typeface="Arial"/>
                <a:sym typeface="Arial"/>
              </a:rPr>
              <a:t>More than a pre-shampoo, it is a treatment that helps strengthen the fiber’s inner structure, preparing it for the washing process. </a:t>
            </a:r>
          </a:p>
        </p:txBody>
      </p:sp>
      <p:sp>
        <p:nvSpPr>
          <p:cNvPr id="38" name="TextBox 37">
            <a:extLst>
              <a:ext uri="{FF2B5EF4-FFF2-40B4-BE49-F238E27FC236}">
                <a16:creationId xmlns:a16="http://schemas.microsoft.com/office/drawing/2014/main" id="{BB8FBCE2-0FCD-21C8-E47C-A190961A1B94}"/>
              </a:ext>
            </a:extLst>
          </p:cNvPr>
          <p:cNvSpPr txBox="1"/>
          <p:nvPr/>
        </p:nvSpPr>
        <p:spPr>
          <a:xfrm>
            <a:off x="4673226" y="2532214"/>
            <a:ext cx="2797299" cy="2785378"/>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1" i="0" u="none" strike="noStrike" kern="0" cap="none" spc="0" normalizeH="0" baseline="0" noProof="0" dirty="0">
                <a:ln>
                  <a:noFill/>
                </a:ln>
                <a:solidFill>
                  <a:srgbClr val="000000"/>
                </a:solidFill>
                <a:effectLst/>
                <a:uLnTx/>
                <a:uFillTx/>
                <a:latin typeface="DM Sans 14pt" charset="0"/>
                <a:ea typeface="+mn-ea"/>
                <a:cs typeface="Arial"/>
              </a:rPr>
              <a:t>OXY 229 CB - Strength starts here</a:t>
            </a: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DM Sans 14pt" charset="0"/>
                <a:ea typeface="+mn-ea"/>
                <a:cs typeface="Arial"/>
              </a:rPr>
              <a:t>Biotech natural peptides </a:t>
            </a:r>
            <a:r>
              <a:rPr kumimoji="0" lang="en-US" sz="1050" b="1" i="0" u="none" strike="noStrike" kern="0" cap="none" spc="0" normalizeH="0" baseline="0" noProof="0" dirty="0">
                <a:ln>
                  <a:noFill/>
                </a:ln>
                <a:solidFill>
                  <a:srgbClr val="000000"/>
                </a:solidFill>
                <a:effectLst/>
                <a:uLnTx/>
                <a:uFillTx/>
                <a:latin typeface="DM Sans 14pt" charset="0"/>
                <a:ea typeface="+mn-ea"/>
                <a:cs typeface="Arial"/>
              </a:rPr>
              <a:t>reinforce the fiber from the first use and smooth the surface</a:t>
            </a:r>
            <a:r>
              <a:rPr kumimoji="0" lang="en-US" sz="1050" b="0" i="0" u="none" strike="noStrike" kern="0" cap="none" spc="0" normalizeH="0" baseline="0" noProof="0" dirty="0">
                <a:ln>
                  <a:noFill/>
                </a:ln>
                <a:solidFill>
                  <a:srgbClr val="000000"/>
                </a:solidFill>
                <a:effectLst/>
                <a:uLnTx/>
                <a:uFillTx/>
                <a:latin typeface="DM Sans 14pt" charset="0"/>
                <a:ea typeface="+mn-ea"/>
                <a:cs typeface="Arial"/>
              </a:rPr>
              <a:t>. First step toward stronger, more resilient hair.</a:t>
            </a:r>
          </a:p>
          <a:p>
            <a:pPr marL="0" marR="0" lvl="0" indent="0" algn="l" defTabSz="914400" rtl="0" eaLnBrk="1" fontAlgn="t" latinLnBrk="0" hangingPunct="1">
              <a:lnSpc>
                <a:spcPts val="15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DM Sans"/>
              <a:ea typeface="+mn-ea"/>
              <a:cs typeface="+mn-cs"/>
            </a:endParaRPr>
          </a:p>
          <a:p>
            <a:pPr marL="0" marR="0" lvl="0" indent="0" algn="l" defTabSz="914400" rtl="0" eaLnBrk="1" fontAlgn="t" latinLnBrk="0" hangingPunct="1">
              <a:lnSpc>
                <a:spcPts val="15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DM Sans"/>
              <a:ea typeface="+mn-ea"/>
              <a:cs typeface="+mn-cs"/>
            </a:endParaRP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1" i="0" u="none" strike="noStrike" kern="0" cap="none" spc="0" normalizeH="0" baseline="0" noProof="0" dirty="0" err="1">
                <a:ln>
                  <a:noFill/>
                </a:ln>
                <a:solidFill>
                  <a:srgbClr val="000000"/>
                </a:solidFill>
                <a:effectLst/>
                <a:uLnTx/>
                <a:uFillTx/>
                <a:latin typeface="DM Sans 14pt" charset="0"/>
                <a:ea typeface="+mn-ea"/>
                <a:cs typeface="Arial"/>
              </a:rPr>
              <a:t>Phytantriol</a:t>
            </a:r>
            <a:r>
              <a:rPr kumimoji="0" lang="en-US" sz="1050" b="1" i="0" u="none" strike="noStrike" kern="0" cap="none" spc="0" normalizeH="0" baseline="0" noProof="0" dirty="0">
                <a:ln>
                  <a:noFill/>
                </a:ln>
                <a:solidFill>
                  <a:srgbClr val="000000"/>
                </a:solidFill>
                <a:effectLst/>
                <a:uLnTx/>
                <a:uFillTx/>
                <a:latin typeface="DM Sans 14pt" charset="0"/>
                <a:ea typeface="+mn-ea"/>
                <a:cs typeface="Arial"/>
              </a:rPr>
              <a:t> - Protect and preserve</a:t>
            </a: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DM Sans 14pt" charset="0"/>
                <a:ea typeface="+mn-ea"/>
                <a:cs typeface="Arial"/>
              </a:rPr>
              <a:t>Forms a </a:t>
            </a:r>
            <a:r>
              <a:rPr kumimoji="0" lang="en-US" sz="1050" b="1" i="0" u="none" strike="noStrike" kern="0" cap="none" spc="0" normalizeH="0" baseline="0" noProof="0" dirty="0">
                <a:ln>
                  <a:noFill/>
                </a:ln>
                <a:solidFill>
                  <a:srgbClr val="000000"/>
                </a:solidFill>
                <a:effectLst/>
                <a:uLnTx/>
                <a:uFillTx/>
                <a:latin typeface="DM Sans 14pt" charset="0"/>
                <a:ea typeface="+mn-ea"/>
                <a:cs typeface="Arial"/>
              </a:rPr>
              <a:t>color‑protective </a:t>
            </a:r>
            <a:r>
              <a:rPr kumimoji="0" lang="en-US" sz="1050" b="0" i="0" u="none" strike="noStrike" kern="0" cap="none" spc="0" normalizeH="0" baseline="0" noProof="0" dirty="0">
                <a:ln>
                  <a:noFill/>
                </a:ln>
                <a:solidFill>
                  <a:srgbClr val="000000"/>
                </a:solidFill>
                <a:effectLst/>
                <a:uLnTx/>
                <a:uFillTx/>
                <a:latin typeface="DM Sans 14pt" charset="0"/>
                <a:ea typeface="+mn-ea"/>
                <a:cs typeface="Arial"/>
              </a:rPr>
              <a:t>veil and </a:t>
            </a:r>
            <a:r>
              <a:rPr kumimoji="0" lang="en-US" sz="1050" b="1" i="0" u="none" strike="noStrike" kern="0" cap="none" spc="0" normalizeH="0" baseline="0" noProof="0" dirty="0">
                <a:ln>
                  <a:noFill/>
                </a:ln>
                <a:solidFill>
                  <a:srgbClr val="000000"/>
                </a:solidFill>
                <a:effectLst/>
                <a:uLnTx/>
                <a:uFillTx/>
                <a:latin typeface="DM Sans 14pt" charset="0"/>
                <a:ea typeface="+mn-ea"/>
                <a:cs typeface="Arial"/>
              </a:rPr>
              <a:t>supports the deposition of panthenol &amp; keratin amino acids.</a:t>
            </a:r>
            <a:endParaRPr kumimoji="0" lang="en-US" sz="1050" b="0" i="0" u="none" strike="noStrike" kern="1200" cap="none" spc="0" normalizeH="0" baseline="0" noProof="0" dirty="0">
              <a:ln>
                <a:noFill/>
              </a:ln>
              <a:solidFill>
                <a:srgbClr val="000000"/>
              </a:solidFill>
              <a:effectLst/>
              <a:uLnTx/>
              <a:uFillTx/>
              <a:latin typeface="DM Sans"/>
              <a:ea typeface="+mn-ea"/>
              <a:cs typeface="+mn-cs"/>
            </a:endParaRPr>
          </a:p>
          <a:p>
            <a:pPr marL="0" marR="0" lvl="0" indent="0" algn="l" defTabSz="914400" rtl="0" eaLnBrk="1" fontAlgn="t" latinLnBrk="0" hangingPunct="1">
              <a:lnSpc>
                <a:spcPts val="15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DM Sans"/>
              <a:ea typeface="+mn-ea"/>
              <a:cs typeface="+mn-cs"/>
            </a:endParaRPr>
          </a:p>
          <a:p>
            <a:pPr marL="0" marR="0" lvl="0" indent="0" algn="l" defTabSz="914400" rtl="0" eaLnBrk="1" fontAlgn="t" latinLnBrk="0" hangingPunct="1">
              <a:lnSpc>
                <a:spcPts val="15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DM Sans"/>
              <a:ea typeface="+mn-ea"/>
              <a:cs typeface="+mn-cs"/>
            </a:endParaRP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1" i="0" u="none" strike="noStrike" kern="0" cap="none" spc="0" normalizeH="0" baseline="0" noProof="0" dirty="0">
                <a:ln>
                  <a:noFill/>
                </a:ln>
                <a:solidFill>
                  <a:srgbClr val="000000"/>
                </a:solidFill>
                <a:effectLst/>
                <a:uLnTx/>
                <a:uFillTx/>
                <a:latin typeface="DM Sans 14pt" charset="0"/>
                <a:ea typeface="+mn-ea"/>
                <a:cs typeface="Arial"/>
              </a:rPr>
              <a:t>Niacinamide PC - Scalp and fiber readiness</a:t>
            </a: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DM Sans 14pt" charset="0"/>
                <a:ea typeface="+mn-ea"/>
                <a:cs typeface="Arial"/>
              </a:rPr>
              <a:t>Helps improve resilience for a </a:t>
            </a:r>
            <a:r>
              <a:rPr kumimoji="0" lang="en-US" sz="1050" b="1" i="0" u="none" strike="noStrike" kern="0" cap="none" spc="0" normalizeH="0" baseline="0" noProof="0" dirty="0">
                <a:ln>
                  <a:noFill/>
                </a:ln>
                <a:solidFill>
                  <a:srgbClr val="000000"/>
                </a:solidFill>
                <a:effectLst/>
                <a:uLnTx/>
                <a:uFillTx/>
                <a:latin typeface="DM Sans 14pt" charset="0"/>
                <a:ea typeface="+mn-ea"/>
                <a:cs typeface="Arial"/>
              </a:rPr>
              <a:t>healthier scalp </a:t>
            </a:r>
            <a:r>
              <a:rPr kumimoji="0" lang="en-US" sz="1050" b="0" i="0" u="none" strike="noStrike" kern="0" cap="none" spc="0" normalizeH="0" baseline="0" noProof="0" dirty="0">
                <a:ln>
                  <a:noFill/>
                </a:ln>
                <a:solidFill>
                  <a:srgbClr val="000000"/>
                </a:solidFill>
                <a:effectLst/>
                <a:uLnTx/>
                <a:uFillTx/>
                <a:latin typeface="DM Sans 14pt" charset="0"/>
                <a:ea typeface="+mn-ea"/>
                <a:cs typeface="Arial"/>
              </a:rPr>
              <a:t>and </a:t>
            </a:r>
            <a:r>
              <a:rPr kumimoji="0" lang="en-US" sz="1050" b="1" i="0" u="none" strike="noStrike" kern="0" cap="none" spc="0" normalizeH="0" baseline="0" noProof="0" dirty="0">
                <a:ln>
                  <a:noFill/>
                </a:ln>
                <a:solidFill>
                  <a:srgbClr val="000000"/>
                </a:solidFill>
                <a:effectLst/>
                <a:uLnTx/>
                <a:uFillTx/>
                <a:latin typeface="DM Sans 14pt" charset="0"/>
                <a:ea typeface="+mn-ea"/>
                <a:cs typeface="Arial"/>
              </a:rPr>
              <a:t>contribute to thicken &amp; strength the fiber</a:t>
            </a:r>
            <a:r>
              <a:rPr kumimoji="0" lang="en-US" sz="1050" b="1" i="0" u="none" strike="noStrike" kern="1200" cap="none" spc="0" normalizeH="0" baseline="0" noProof="0" dirty="0">
                <a:ln>
                  <a:noFill/>
                </a:ln>
                <a:solidFill>
                  <a:srgbClr val="000000"/>
                </a:solidFill>
                <a:effectLst/>
                <a:uLnTx/>
                <a:uFillTx/>
                <a:latin typeface="Segoe UI" panose="020B0502040204020203" pitchFamily="34" charset="0"/>
                <a:ea typeface="+mn-ea"/>
                <a:cs typeface="+mn-cs"/>
              </a:rPr>
              <a:t>.</a:t>
            </a:r>
            <a:endParaRPr kumimoji="0" lang="en-US" sz="1050" b="1" i="0" u="none" strike="noStrike" kern="0" cap="none" spc="0" normalizeH="0" baseline="0" noProof="0" dirty="0">
              <a:ln>
                <a:noFill/>
              </a:ln>
              <a:solidFill>
                <a:srgbClr val="000000"/>
              </a:solidFill>
              <a:effectLst/>
              <a:uLnTx/>
              <a:uFillTx/>
              <a:latin typeface="DM Sans 14pt" charset="0"/>
              <a:ea typeface="+mn-ea"/>
              <a:cs typeface="Arial"/>
            </a:endParaRPr>
          </a:p>
        </p:txBody>
      </p:sp>
      <p:pic>
        <p:nvPicPr>
          <p:cNvPr id="2" name="Imagem 16">
            <a:extLst>
              <a:ext uri="{FF2B5EF4-FFF2-40B4-BE49-F238E27FC236}">
                <a16:creationId xmlns:a16="http://schemas.microsoft.com/office/drawing/2014/main" id="{92400A1E-1D5E-824B-7E2B-5C5024549391}"/>
              </a:ext>
            </a:extLst>
          </p:cNvPr>
          <p:cNvPicPr>
            <a:picLocks noChangeAspect="1"/>
          </p:cNvPicPr>
          <p:nvPr/>
        </p:nvPicPr>
        <p:blipFill>
          <a:blip r:embed="rId9"/>
          <a:stretch>
            <a:fillRect/>
          </a:stretch>
        </p:blipFill>
        <p:spPr>
          <a:xfrm>
            <a:off x="2161206" y="5183807"/>
            <a:ext cx="469261" cy="469261"/>
          </a:xfrm>
          <a:prstGeom prst="rect">
            <a:avLst/>
          </a:prstGeom>
        </p:spPr>
      </p:pic>
      <p:pic>
        <p:nvPicPr>
          <p:cNvPr id="3" name="Imagem 17">
            <a:extLst>
              <a:ext uri="{FF2B5EF4-FFF2-40B4-BE49-F238E27FC236}">
                <a16:creationId xmlns:a16="http://schemas.microsoft.com/office/drawing/2014/main" id="{0A8B2864-54F3-4C29-4375-3969A31D9E1C}"/>
              </a:ext>
            </a:extLst>
          </p:cNvPr>
          <p:cNvPicPr>
            <a:picLocks noChangeAspect="1"/>
          </p:cNvPicPr>
          <p:nvPr/>
        </p:nvPicPr>
        <p:blipFill>
          <a:blip r:embed="rId10"/>
          <a:stretch>
            <a:fillRect/>
          </a:stretch>
        </p:blipFill>
        <p:spPr>
          <a:xfrm>
            <a:off x="2941864" y="5178084"/>
            <a:ext cx="474984" cy="474984"/>
          </a:xfrm>
          <a:prstGeom prst="rect">
            <a:avLst/>
          </a:prstGeom>
        </p:spPr>
      </p:pic>
      <p:pic>
        <p:nvPicPr>
          <p:cNvPr id="5" name="Imagem 18">
            <a:extLst>
              <a:ext uri="{FF2B5EF4-FFF2-40B4-BE49-F238E27FC236}">
                <a16:creationId xmlns:a16="http://schemas.microsoft.com/office/drawing/2014/main" id="{FE6A0875-D4B4-2623-59F9-6CF5AB428C01}"/>
              </a:ext>
            </a:extLst>
          </p:cNvPr>
          <p:cNvPicPr>
            <a:picLocks noChangeAspect="1"/>
          </p:cNvPicPr>
          <p:nvPr/>
        </p:nvPicPr>
        <p:blipFill>
          <a:blip r:embed="rId11"/>
          <a:stretch>
            <a:fillRect/>
          </a:stretch>
        </p:blipFill>
        <p:spPr>
          <a:xfrm>
            <a:off x="3728245" y="5183807"/>
            <a:ext cx="469261" cy="469261"/>
          </a:xfrm>
          <a:prstGeom prst="rect">
            <a:avLst/>
          </a:prstGeom>
        </p:spPr>
      </p:pic>
      <p:sp>
        <p:nvSpPr>
          <p:cNvPr id="10" name="CaixaDeTexto 19">
            <a:extLst>
              <a:ext uri="{FF2B5EF4-FFF2-40B4-BE49-F238E27FC236}">
                <a16:creationId xmlns:a16="http://schemas.microsoft.com/office/drawing/2014/main" id="{E6B5D244-FC91-EA81-92F7-D04ABB7AFEC2}"/>
              </a:ext>
            </a:extLst>
          </p:cNvPr>
          <p:cNvSpPr txBox="1"/>
          <p:nvPr/>
        </p:nvSpPr>
        <p:spPr>
          <a:xfrm>
            <a:off x="2112361" y="5715441"/>
            <a:ext cx="930104"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000000"/>
                </a:solidFill>
                <a:effectLst/>
                <a:uLnTx/>
                <a:uFillTx/>
                <a:latin typeface="DM Sans 14pt" pitchFamily="2" charset="77"/>
                <a:ea typeface="+mn-ea"/>
                <a:cs typeface="Arial"/>
                <a:sym typeface="Arial"/>
              </a:rPr>
              <a:t>2 in 1</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000000"/>
                </a:solidFill>
                <a:effectLst/>
                <a:uLnTx/>
                <a:uFillTx/>
                <a:latin typeface="DM Sans 14pt" pitchFamily="2" charset="77"/>
                <a:ea typeface="+mn-ea"/>
                <a:cs typeface="Arial"/>
                <a:sym typeface="Arial"/>
              </a:rPr>
              <a:t>ACTION</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000000"/>
                </a:solidFill>
                <a:effectLst/>
                <a:uLnTx/>
                <a:uFillTx/>
                <a:latin typeface="DM Sans 14pt" pitchFamily="2" charset="77"/>
                <a:ea typeface="+mn-ea"/>
                <a:cs typeface="Arial"/>
                <a:sym typeface="Arial"/>
              </a:rPr>
              <a:t>Scalp Vitality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000000"/>
                </a:solidFill>
                <a:effectLst/>
                <a:uLnTx/>
                <a:uFillTx/>
                <a:latin typeface="DM Sans 14pt" pitchFamily="2" charset="77"/>
                <a:ea typeface="+mn-ea"/>
                <a:cs typeface="Arial"/>
                <a:sym typeface="Arial"/>
              </a:rPr>
              <a:t>&amp; Strand Integrity</a:t>
            </a:r>
          </a:p>
        </p:txBody>
      </p:sp>
      <p:sp>
        <p:nvSpPr>
          <p:cNvPr id="11" name="CaixaDeTexto 20">
            <a:extLst>
              <a:ext uri="{FF2B5EF4-FFF2-40B4-BE49-F238E27FC236}">
                <a16:creationId xmlns:a16="http://schemas.microsoft.com/office/drawing/2014/main" id="{EB1C4DC6-7F9C-C19E-6D3B-A919100A8C0C}"/>
              </a:ext>
            </a:extLst>
          </p:cNvPr>
          <p:cNvSpPr txBox="1"/>
          <p:nvPr/>
        </p:nvSpPr>
        <p:spPr>
          <a:xfrm>
            <a:off x="2897151" y="5715441"/>
            <a:ext cx="811819" cy="46166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000000"/>
                </a:solidFill>
                <a:effectLst/>
                <a:uLnTx/>
                <a:uFillTx/>
                <a:latin typeface="DM Sans 14pt" pitchFamily="2" charset="77"/>
                <a:ea typeface="+mn-ea"/>
                <a:cs typeface="Arial"/>
                <a:sym typeface="Arial"/>
              </a:rPr>
              <a:t>BIOTECH</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000000"/>
                </a:solidFill>
                <a:effectLst/>
                <a:uLnTx/>
                <a:uFillTx/>
                <a:latin typeface="DM Sans 14pt" pitchFamily="2" charset="77"/>
                <a:ea typeface="+mn-ea"/>
                <a:cs typeface="Arial"/>
                <a:sym typeface="Arial"/>
              </a:rPr>
              <a:t>Derived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000000"/>
                </a:solidFill>
                <a:effectLst/>
                <a:uLnTx/>
                <a:uFillTx/>
                <a:latin typeface="DM Sans 14pt" pitchFamily="2" charset="77"/>
                <a:ea typeface="+mn-ea"/>
                <a:cs typeface="Arial"/>
                <a:sym typeface="Arial"/>
              </a:rPr>
              <a:t>Technology</a:t>
            </a:r>
          </a:p>
        </p:txBody>
      </p:sp>
      <p:sp>
        <p:nvSpPr>
          <p:cNvPr id="12" name="CaixaDeTexto 21">
            <a:extLst>
              <a:ext uri="{FF2B5EF4-FFF2-40B4-BE49-F238E27FC236}">
                <a16:creationId xmlns:a16="http://schemas.microsoft.com/office/drawing/2014/main" id="{49BDC981-B212-508F-D1C5-7F74D943EB2F}"/>
              </a:ext>
            </a:extLst>
          </p:cNvPr>
          <p:cNvSpPr txBox="1"/>
          <p:nvPr/>
        </p:nvSpPr>
        <p:spPr>
          <a:xfrm>
            <a:off x="3611025" y="5717166"/>
            <a:ext cx="811820" cy="21544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000000"/>
                </a:solidFill>
                <a:effectLst/>
                <a:uLnTx/>
                <a:uFillTx/>
                <a:latin typeface="DM Sans 14pt" pitchFamily="2" charset="77"/>
                <a:ea typeface="+mn-ea"/>
                <a:cs typeface="Arial"/>
                <a:sym typeface="Arial"/>
              </a:rPr>
              <a:t>PEPTIDE 743</a:t>
            </a:r>
          </a:p>
        </p:txBody>
      </p:sp>
    </p:spTree>
    <p:extLst>
      <p:ext uri="{BB962C8B-B14F-4D97-AF65-F5344CB8AC3E}">
        <p14:creationId xmlns:p14="http://schemas.microsoft.com/office/powerpoint/2010/main" val="2171523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FD81DC-F42C-B766-C4E7-62F0D520513F}"/>
            </a:ext>
          </a:extLst>
        </p:cNvPr>
        <p:cNvGrpSpPr/>
        <p:nvPr/>
      </p:nvGrpSpPr>
      <p:grpSpPr>
        <a:xfrm>
          <a:off x="0" y="0"/>
          <a:ext cx="0" cy="0"/>
          <a:chOff x="0" y="0"/>
          <a:chExt cx="0" cy="0"/>
        </a:xfrm>
      </p:grpSpPr>
      <p:pic>
        <p:nvPicPr>
          <p:cNvPr id="28" name="Picture 27">
            <a:extLst>
              <a:ext uri="{FF2B5EF4-FFF2-40B4-BE49-F238E27FC236}">
                <a16:creationId xmlns:a16="http://schemas.microsoft.com/office/drawing/2014/main" id="{2A0C8181-E6AA-607F-65D9-8D20AE36D306}"/>
              </a:ext>
            </a:extLst>
          </p:cNvPr>
          <p:cNvPicPr>
            <a:picLocks noChangeAspect="1"/>
          </p:cNvPicPr>
          <p:nvPr/>
        </p:nvPicPr>
        <p:blipFill>
          <a:blip r:embed="rId3"/>
          <a:stretch>
            <a:fillRect/>
          </a:stretch>
        </p:blipFill>
        <p:spPr>
          <a:xfrm>
            <a:off x="4916196" y="533242"/>
            <a:ext cx="2201185" cy="3615237"/>
          </a:xfrm>
          <a:prstGeom prst="rect">
            <a:avLst/>
          </a:prstGeom>
        </p:spPr>
      </p:pic>
      <p:pic>
        <p:nvPicPr>
          <p:cNvPr id="43" name="Picture 12">
            <a:extLst>
              <a:ext uri="{FF2B5EF4-FFF2-40B4-BE49-F238E27FC236}">
                <a16:creationId xmlns:a16="http://schemas.microsoft.com/office/drawing/2014/main" id="{A87DC307-E3B0-C7F0-6289-54072FB0EFC7}"/>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9652001" y="6045374"/>
            <a:ext cx="2280335" cy="440673"/>
          </a:xfrm>
          <a:prstGeom prst="rect">
            <a:avLst/>
          </a:prstGeom>
        </p:spPr>
      </p:pic>
      <p:sp>
        <p:nvSpPr>
          <p:cNvPr id="7" name="CaixaDeTexto 6">
            <a:extLst>
              <a:ext uri="{FF2B5EF4-FFF2-40B4-BE49-F238E27FC236}">
                <a16:creationId xmlns:a16="http://schemas.microsoft.com/office/drawing/2014/main" id="{67699C0E-E65C-00C8-5641-17203ED83FD7}"/>
              </a:ext>
            </a:extLst>
          </p:cNvPr>
          <p:cNvSpPr txBox="1"/>
          <p:nvPr/>
        </p:nvSpPr>
        <p:spPr>
          <a:xfrm>
            <a:off x="-1250066" y="2627453"/>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DM Sans 14pt" pitchFamily="2" charset="77"/>
              <a:ea typeface="+mn-ea"/>
              <a:cs typeface="+mn-cs"/>
            </a:endParaRPr>
          </a:p>
        </p:txBody>
      </p:sp>
      <p:sp>
        <p:nvSpPr>
          <p:cNvPr id="32" name="CaixaDeTexto 31">
            <a:extLst>
              <a:ext uri="{FF2B5EF4-FFF2-40B4-BE49-F238E27FC236}">
                <a16:creationId xmlns:a16="http://schemas.microsoft.com/office/drawing/2014/main" id="{4653A5D9-A774-735A-4D0F-6C842546464D}"/>
              </a:ext>
            </a:extLst>
          </p:cNvPr>
          <p:cNvSpPr txBox="1"/>
          <p:nvPr/>
        </p:nvSpPr>
        <p:spPr>
          <a:xfrm>
            <a:off x="4794624" y="903779"/>
            <a:ext cx="2160657"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14pt" pitchFamily="2" charset="77"/>
                <a:ea typeface="+mn-ea"/>
                <a:cs typeface="Arial"/>
                <a:sym typeface="Arial"/>
              </a:rPr>
              <a:t>CLEANSE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14pt" pitchFamily="2" charset="77"/>
                <a:ea typeface="+mn-ea"/>
                <a:cs typeface="Arial"/>
                <a:sym typeface="Arial"/>
              </a:rPr>
              <a:t>&amp; ENERGIZE</a:t>
            </a:r>
          </a:p>
        </p:txBody>
      </p:sp>
      <p:sp>
        <p:nvSpPr>
          <p:cNvPr id="33" name="CaixaDeTexto 32">
            <a:extLst>
              <a:ext uri="{FF2B5EF4-FFF2-40B4-BE49-F238E27FC236}">
                <a16:creationId xmlns:a16="http://schemas.microsoft.com/office/drawing/2014/main" id="{5A57BACD-6C56-114C-BD83-15DF74BF7018}"/>
              </a:ext>
            </a:extLst>
          </p:cNvPr>
          <p:cNvSpPr txBox="1"/>
          <p:nvPr/>
        </p:nvSpPr>
        <p:spPr>
          <a:xfrm>
            <a:off x="4794624" y="691737"/>
            <a:ext cx="2547177" cy="27699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a:ln>
                  <a:noFill/>
                </a:ln>
                <a:solidFill>
                  <a:srgbClr val="000000"/>
                </a:solidFill>
                <a:effectLst/>
                <a:uLnTx/>
                <a:uFillTx/>
                <a:latin typeface="DM Sans 14pt" pitchFamily="2" charset="77"/>
                <a:ea typeface="+mn-ea"/>
                <a:cs typeface="Arial"/>
                <a:sym typeface="Arial"/>
              </a:rPr>
              <a:t>STEP 2 –SHAMPOO</a:t>
            </a:r>
          </a:p>
        </p:txBody>
      </p:sp>
      <p:pic>
        <p:nvPicPr>
          <p:cNvPr id="34" name="Imagem 33">
            <a:extLst>
              <a:ext uri="{FF2B5EF4-FFF2-40B4-BE49-F238E27FC236}">
                <a16:creationId xmlns:a16="http://schemas.microsoft.com/office/drawing/2014/main" id="{ADB34EF7-7C51-ABCE-3769-8E7E6FC17F2D}"/>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7655396" y="0"/>
            <a:ext cx="4536604" cy="6858000"/>
          </a:xfrm>
          <a:prstGeom prst="rect">
            <a:avLst/>
          </a:prstGeom>
        </p:spPr>
      </p:pic>
      <p:sp>
        <p:nvSpPr>
          <p:cNvPr id="2" name="CaixaDeTexto 14">
            <a:extLst>
              <a:ext uri="{FF2B5EF4-FFF2-40B4-BE49-F238E27FC236}">
                <a16:creationId xmlns:a16="http://schemas.microsoft.com/office/drawing/2014/main" id="{AF02A0EE-0230-A554-5D00-F2669CE90C54}"/>
              </a:ext>
            </a:extLst>
          </p:cNvPr>
          <p:cNvSpPr txBox="1"/>
          <p:nvPr/>
        </p:nvSpPr>
        <p:spPr>
          <a:xfrm>
            <a:off x="2118579" y="689601"/>
            <a:ext cx="2259602" cy="156966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0" i="0" u="none" strike="noStrike" kern="0" cap="none" spc="0" normalizeH="0" baseline="0" noProof="0">
                <a:ln>
                  <a:noFill/>
                </a:ln>
                <a:solidFill>
                  <a:srgbClr val="000000"/>
                </a:solidFill>
                <a:effectLst/>
                <a:uLnTx/>
                <a:uFillTx/>
                <a:latin typeface="DM Sans 14pt" pitchFamily="2" charset="77"/>
                <a:ea typeface="+mn-ea"/>
                <a:cs typeface="Arial"/>
                <a:sym typeface="Arial"/>
              </a:rPr>
              <a:t>featuring</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a:ln>
                  <a:noFill/>
                </a:ln>
                <a:solidFill>
                  <a:srgbClr val="000000"/>
                </a:solidFill>
                <a:effectLst/>
                <a:uLnTx/>
                <a:uFillTx/>
                <a:latin typeface="DM Sans 14pt" pitchFamily="2" charset="77"/>
                <a:ea typeface="+mn-ea"/>
                <a:cs typeface="Arial"/>
                <a:sym typeface="Arial"/>
              </a:rPr>
              <a:t>OXY</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a:ln>
                  <a:noFill/>
                </a:ln>
                <a:solidFill>
                  <a:srgbClr val="000000"/>
                </a:solidFill>
                <a:effectLst/>
                <a:uLnTx/>
                <a:uFillTx/>
                <a:latin typeface="DM Sans 14pt" pitchFamily="2" charset="77"/>
                <a:ea typeface="+mn-ea"/>
                <a:cs typeface="Arial"/>
                <a:sym typeface="Arial"/>
              </a:rPr>
              <a:t>229 CB</a:t>
            </a:r>
          </a:p>
        </p:txBody>
      </p:sp>
      <p:pic>
        <p:nvPicPr>
          <p:cNvPr id="11" name="Imagem 30">
            <a:extLst>
              <a:ext uri="{FF2B5EF4-FFF2-40B4-BE49-F238E27FC236}">
                <a16:creationId xmlns:a16="http://schemas.microsoft.com/office/drawing/2014/main" id="{22B83DAF-5CE6-963A-1835-041FD5B6D290}"/>
              </a:ext>
            </a:extLst>
          </p:cNvPr>
          <p:cNvPicPr>
            <a:picLocks noChangeAspect="1"/>
          </p:cNvPicPr>
          <p:nvPr/>
        </p:nvPicPr>
        <p:blipFill>
          <a:blip r:embed="rId7"/>
          <a:stretch>
            <a:fillRect/>
          </a:stretch>
        </p:blipFill>
        <p:spPr>
          <a:xfrm>
            <a:off x="531593" y="458599"/>
            <a:ext cx="1024555" cy="5873691"/>
          </a:xfrm>
          <a:prstGeom prst="rect">
            <a:avLst/>
          </a:prstGeom>
        </p:spPr>
      </p:pic>
      <p:cxnSp>
        <p:nvCxnSpPr>
          <p:cNvPr id="12" name="Conector Reto 35">
            <a:extLst>
              <a:ext uri="{FF2B5EF4-FFF2-40B4-BE49-F238E27FC236}">
                <a16:creationId xmlns:a16="http://schemas.microsoft.com/office/drawing/2014/main" id="{2538B7EE-796B-9EAA-62B0-9EC983EF10DF}"/>
              </a:ext>
            </a:extLst>
          </p:cNvPr>
          <p:cNvCxnSpPr>
            <a:cxnSpLocks/>
          </p:cNvCxnSpPr>
          <p:nvPr/>
        </p:nvCxnSpPr>
        <p:spPr>
          <a:xfrm>
            <a:off x="1898080"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13" name="Conector Reto 36">
            <a:extLst>
              <a:ext uri="{FF2B5EF4-FFF2-40B4-BE49-F238E27FC236}">
                <a16:creationId xmlns:a16="http://schemas.microsoft.com/office/drawing/2014/main" id="{61B58BD9-1DF9-EFBF-0196-1160D2A5B558}"/>
              </a:ext>
            </a:extLst>
          </p:cNvPr>
          <p:cNvCxnSpPr>
            <a:cxnSpLocks/>
          </p:cNvCxnSpPr>
          <p:nvPr/>
        </p:nvCxnSpPr>
        <p:spPr>
          <a:xfrm>
            <a:off x="4579695"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14" name="Conector Reto 38">
            <a:extLst>
              <a:ext uri="{FF2B5EF4-FFF2-40B4-BE49-F238E27FC236}">
                <a16:creationId xmlns:a16="http://schemas.microsoft.com/office/drawing/2014/main" id="{B0120EB9-7B4B-B1DF-B570-E087E1BE87E9}"/>
              </a:ext>
            </a:extLst>
          </p:cNvPr>
          <p:cNvCxnSpPr>
            <a:cxnSpLocks/>
          </p:cNvCxnSpPr>
          <p:nvPr/>
        </p:nvCxnSpPr>
        <p:spPr>
          <a:xfrm>
            <a:off x="1895301" y="2449484"/>
            <a:ext cx="2676699"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pic>
        <p:nvPicPr>
          <p:cNvPr id="40" name="Picture 39">
            <a:extLst>
              <a:ext uri="{FF2B5EF4-FFF2-40B4-BE49-F238E27FC236}">
                <a16:creationId xmlns:a16="http://schemas.microsoft.com/office/drawing/2014/main" id="{CFBADF45-C8E2-11CB-D96E-1EF64C6CB537}"/>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22" name="TextBox 21">
            <a:extLst>
              <a:ext uri="{FF2B5EF4-FFF2-40B4-BE49-F238E27FC236}">
                <a16:creationId xmlns:a16="http://schemas.microsoft.com/office/drawing/2014/main" id="{65904AC2-3A4D-B0BD-EB48-C99203E44BE0}"/>
              </a:ext>
            </a:extLst>
          </p:cNvPr>
          <p:cNvSpPr txBox="1"/>
          <p:nvPr/>
        </p:nvSpPr>
        <p:spPr>
          <a:xfrm>
            <a:off x="2010365" y="2545846"/>
            <a:ext cx="2490648" cy="1438855"/>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DM Sans 14pt" charset="0"/>
                <a:ea typeface="+mn-ea"/>
                <a:cs typeface="+mn-cs"/>
              </a:rPr>
              <a:t>This gentle, sulfate‑free shampoo creates a soft, cushioning lather that </a:t>
            </a:r>
            <a:r>
              <a:rPr kumimoji="0" lang="en-US" sz="1050" b="1" i="0" u="none" strike="noStrike" kern="1200" cap="none" spc="0" normalizeH="0" baseline="0" noProof="0">
                <a:ln>
                  <a:noFill/>
                </a:ln>
                <a:solidFill>
                  <a:srgbClr val="000000"/>
                </a:solidFill>
                <a:effectLst/>
                <a:uLnTx/>
                <a:uFillTx/>
                <a:latin typeface="DM Sans 14pt" charset="0"/>
                <a:ea typeface="+mn-ea"/>
                <a:cs typeface="+mn-cs"/>
              </a:rPr>
              <a:t>cleanses without stripping</a:t>
            </a:r>
            <a:r>
              <a:rPr kumimoji="0" lang="en-US" sz="1050" b="0" i="0" u="none" strike="noStrike" kern="1200" cap="none" spc="0" normalizeH="0" baseline="0" noProof="0">
                <a:ln>
                  <a:noFill/>
                </a:ln>
                <a:solidFill>
                  <a:srgbClr val="000000"/>
                </a:solidFill>
                <a:effectLst/>
                <a:uLnTx/>
                <a:uFillTx/>
                <a:latin typeface="DM Sans 14pt" charset="0"/>
                <a:ea typeface="+mn-ea"/>
                <a:cs typeface="+mn-cs"/>
              </a:rPr>
              <a:t>. Making it ideal even for sensitive scalps. It removes impurities while respecting the scalp barrier, leaving hair feeling fresh, soft, and ready for the repair routine.</a:t>
            </a:r>
          </a:p>
        </p:txBody>
      </p:sp>
      <p:sp>
        <p:nvSpPr>
          <p:cNvPr id="26" name="TextBox 25">
            <a:extLst>
              <a:ext uri="{FF2B5EF4-FFF2-40B4-BE49-F238E27FC236}">
                <a16:creationId xmlns:a16="http://schemas.microsoft.com/office/drawing/2014/main" id="{00FC21FB-E529-43FC-3CD4-345B492B7514}"/>
              </a:ext>
            </a:extLst>
          </p:cNvPr>
          <p:cNvSpPr txBox="1"/>
          <p:nvPr/>
        </p:nvSpPr>
        <p:spPr>
          <a:xfrm>
            <a:off x="8913962" y="458599"/>
            <a:ext cx="3128158" cy="284693"/>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DM Sans 14pt" charset="0"/>
                <a:ea typeface="+mn-ea"/>
                <a:cs typeface="+mn-cs"/>
              </a:rPr>
              <a:t>Clean feel. Strong strands. Energized results.</a:t>
            </a:r>
          </a:p>
        </p:txBody>
      </p:sp>
      <p:sp>
        <p:nvSpPr>
          <p:cNvPr id="9" name="TextBox 8">
            <a:extLst>
              <a:ext uri="{FF2B5EF4-FFF2-40B4-BE49-F238E27FC236}">
                <a16:creationId xmlns:a16="http://schemas.microsoft.com/office/drawing/2014/main" id="{E72F6783-12F8-ADCB-2964-1C74DF8A8237}"/>
              </a:ext>
            </a:extLst>
          </p:cNvPr>
          <p:cNvSpPr txBox="1"/>
          <p:nvPr/>
        </p:nvSpPr>
        <p:spPr>
          <a:xfrm>
            <a:off x="4658377" y="2515326"/>
            <a:ext cx="2937488" cy="3747180"/>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OXY 229 CB - Strength and energy</a:t>
            </a: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Biotech natural peptides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reinforce the fiber from within</a:t>
            </a: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 smooth the surface, and improve combability, while boosting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cellular oxygen uptake and scalp vitality</a:t>
            </a: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 for stronger, more energized hair after every wash.</a:t>
            </a:r>
          </a:p>
          <a:p>
            <a:pPr marL="0" marR="0" lvl="0" indent="0" algn="l" defTabSz="914400" rtl="0" eaLnBrk="1" fontAlgn="t" latinLnBrk="0" hangingPunct="1">
              <a:lnSpc>
                <a:spcPts val="1500"/>
              </a:lnSpc>
              <a:spcBef>
                <a:spcPts val="0"/>
              </a:spcBef>
              <a:spcAft>
                <a:spcPts val="0"/>
              </a:spcAft>
              <a:buClrTx/>
              <a:buSzTx/>
              <a:buFontTx/>
              <a:buNone/>
              <a:tabLst/>
              <a:defRPr/>
            </a:pPr>
            <a:b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b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TILAMAR® </a:t>
            </a:r>
            <a:r>
              <a:rPr kumimoji="0" lang="en-US" sz="1050" b="1" i="1" u="none" strike="noStrike" kern="1200" cap="none" spc="0" normalizeH="0" baseline="0" noProof="0" dirty="0">
                <a:ln>
                  <a:noFill/>
                </a:ln>
                <a:solidFill>
                  <a:srgbClr val="000000"/>
                </a:solidFill>
                <a:effectLst/>
                <a:uLnTx/>
                <a:uFillTx/>
                <a:latin typeface="DM Sans 14pt" charset="0"/>
                <a:ea typeface="+mn-ea"/>
                <a:cs typeface="+mn-cs"/>
              </a:rPr>
              <a:t>Quat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640 - Weightless conditioning</a:t>
            </a: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A high‑performance conditioning polymer delivering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superior wet &amp; dry combability</a:t>
            </a: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 smooth slip, and a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clean rinse with no build‑up</a:t>
            </a: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 keeping hair light, silky, and easy to manage.</a:t>
            </a:r>
          </a:p>
          <a:p>
            <a:pPr marL="0" marR="0" lvl="0" indent="0" algn="l" defTabSz="914400" rtl="0" eaLnBrk="1" fontAlgn="t" latinLnBrk="0" hangingPunct="1">
              <a:lnSpc>
                <a:spcPts val="1500"/>
              </a:lnSpc>
              <a:spcBef>
                <a:spcPts val="0"/>
              </a:spcBef>
              <a:spcAft>
                <a:spcPts val="0"/>
              </a:spcAft>
              <a:buClrTx/>
              <a:buSzTx/>
              <a:buFontTx/>
              <a:buNone/>
              <a:tabLst/>
              <a:defRPr/>
            </a:pPr>
            <a:b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b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PENTAVITIN®</a:t>
            </a:r>
            <a:r>
              <a:rPr kumimoji="0" lang="en-US" sz="1050" b="1" i="0" u="none" strike="noStrike" kern="1200" cap="none" spc="0" normalizeH="0" baseline="30000" noProof="0" dirty="0">
                <a:ln>
                  <a:noFill/>
                </a:ln>
                <a:solidFill>
                  <a:srgbClr val="000000"/>
                </a:solidFill>
                <a:effectLst/>
                <a:uLnTx/>
                <a:uFillTx/>
                <a:latin typeface="DM Sans 14pt" charset="0"/>
                <a:ea typeface="+mn-ea"/>
                <a:cs typeface="+mn-cs"/>
              </a:rPr>
              <a:t>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 Rinse‑off survivor</a:t>
            </a: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A natural sugar derivative that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binds to keratin and scalp</a:t>
            </a: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 helping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reinforce the scalp barrier within 24 hours</a:t>
            </a: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reduce flaking and excess sebum</a:t>
            </a: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 and keep the scalp hydrated, even with frequent washing.</a:t>
            </a:r>
          </a:p>
        </p:txBody>
      </p:sp>
      <p:pic>
        <p:nvPicPr>
          <p:cNvPr id="3" name="Imagem 16">
            <a:extLst>
              <a:ext uri="{FF2B5EF4-FFF2-40B4-BE49-F238E27FC236}">
                <a16:creationId xmlns:a16="http://schemas.microsoft.com/office/drawing/2014/main" id="{8D0E08F8-E9F9-011C-7621-5C566C2D88E6}"/>
              </a:ext>
            </a:extLst>
          </p:cNvPr>
          <p:cNvPicPr>
            <a:picLocks noChangeAspect="1"/>
          </p:cNvPicPr>
          <p:nvPr/>
        </p:nvPicPr>
        <p:blipFill>
          <a:blip r:embed="rId9"/>
          <a:stretch>
            <a:fillRect/>
          </a:stretch>
        </p:blipFill>
        <p:spPr>
          <a:xfrm>
            <a:off x="2161206" y="5183807"/>
            <a:ext cx="469261" cy="469261"/>
          </a:xfrm>
          <a:prstGeom prst="rect">
            <a:avLst/>
          </a:prstGeom>
        </p:spPr>
      </p:pic>
      <p:pic>
        <p:nvPicPr>
          <p:cNvPr id="4" name="Imagem 17">
            <a:extLst>
              <a:ext uri="{FF2B5EF4-FFF2-40B4-BE49-F238E27FC236}">
                <a16:creationId xmlns:a16="http://schemas.microsoft.com/office/drawing/2014/main" id="{86820BD1-58DA-571C-751B-1C0EEB831F54}"/>
              </a:ext>
            </a:extLst>
          </p:cNvPr>
          <p:cNvPicPr>
            <a:picLocks noChangeAspect="1"/>
          </p:cNvPicPr>
          <p:nvPr/>
        </p:nvPicPr>
        <p:blipFill>
          <a:blip r:embed="rId10"/>
          <a:stretch>
            <a:fillRect/>
          </a:stretch>
        </p:blipFill>
        <p:spPr>
          <a:xfrm>
            <a:off x="2941864" y="5178084"/>
            <a:ext cx="474984" cy="474984"/>
          </a:xfrm>
          <a:prstGeom prst="rect">
            <a:avLst/>
          </a:prstGeom>
        </p:spPr>
      </p:pic>
      <p:pic>
        <p:nvPicPr>
          <p:cNvPr id="5" name="Imagem 18">
            <a:extLst>
              <a:ext uri="{FF2B5EF4-FFF2-40B4-BE49-F238E27FC236}">
                <a16:creationId xmlns:a16="http://schemas.microsoft.com/office/drawing/2014/main" id="{5B1336C6-0A17-3D2F-4CF7-51C03130740B}"/>
              </a:ext>
            </a:extLst>
          </p:cNvPr>
          <p:cNvPicPr>
            <a:picLocks noChangeAspect="1"/>
          </p:cNvPicPr>
          <p:nvPr/>
        </p:nvPicPr>
        <p:blipFill>
          <a:blip r:embed="rId11"/>
          <a:stretch>
            <a:fillRect/>
          </a:stretch>
        </p:blipFill>
        <p:spPr>
          <a:xfrm>
            <a:off x="3728245" y="5183807"/>
            <a:ext cx="469261" cy="469261"/>
          </a:xfrm>
          <a:prstGeom prst="rect">
            <a:avLst/>
          </a:prstGeom>
        </p:spPr>
      </p:pic>
      <p:sp>
        <p:nvSpPr>
          <p:cNvPr id="6" name="CaixaDeTexto 19">
            <a:extLst>
              <a:ext uri="{FF2B5EF4-FFF2-40B4-BE49-F238E27FC236}">
                <a16:creationId xmlns:a16="http://schemas.microsoft.com/office/drawing/2014/main" id="{CA2EE28D-5502-4925-4B72-D23002E632CE}"/>
              </a:ext>
            </a:extLst>
          </p:cNvPr>
          <p:cNvSpPr txBox="1"/>
          <p:nvPr/>
        </p:nvSpPr>
        <p:spPr>
          <a:xfrm>
            <a:off x="2112361" y="5715441"/>
            <a:ext cx="930104"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000000"/>
                </a:solidFill>
                <a:effectLst/>
                <a:uLnTx/>
                <a:uFillTx/>
                <a:latin typeface="DM Sans 14pt" pitchFamily="2" charset="77"/>
                <a:ea typeface="+mn-ea"/>
                <a:cs typeface="Arial"/>
                <a:sym typeface="Arial"/>
              </a:rPr>
              <a:t>2 in 1</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000000"/>
                </a:solidFill>
                <a:effectLst/>
                <a:uLnTx/>
                <a:uFillTx/>
                <a:latin typeface="DM Sans 14pt" pitchFamily="2" charset="77"/>
                <a:ea typeface="+mn-ea"/>
                <a:cs typeface="Arial"/>
                <a:sym typeface="Arial"/>
              </a:rPr>
              <a:t>ACTION</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000000"/>
                </a:solidFill>
                <a:effectLst/>
                <a:uLnTx/>
                <a:uFillTx/>
                <a:latin typeface="DM Sans 14pt" pitchFamily="2" charset="77"/>
                <a:ea typeface="+mn-ea"/>
                <a:cs typeface="Arial"/>
                <a:sym typeface="Arial"/>
              </a:rPr>
              <a:t>Scalp Vitality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000000"/>
                </a:solidFill>
                <a:effectLst/>
                <a:uLnTx/>
                <a:uFillTx/>
                <a:latin typeface="DM Sans 14pt" pitchFamily="2" charset="77"/>
                <a:ea typeface="+mn-ea"/>
                <a:cs typeface="Arial"/>
                <a:sym typeface="Arial"/>
              </a:rPr>
              <a:t>&amp; Strand Integrity</a:t>
            </a:r>
          </a:p>
        </p:txBody>
      </p:sp>
      <p:sp>
        <p:nvSpPr>
          <p:cNvPr id="8" name="CaixaDeTexto 20">
            <a:extLst>
              <a:ext uri="{FF2B5EF4-FFF2-40B4-BE49-F238E27FC236}">
                <a16:creationId xmlns:a16="http://schemas.microsoft.com/office/drawing/2014/main" id="{172DB04C-E361-6047-B0EC-D37FFCA13E94}"/>
              </a:ext>
            </a:extLst>
          </p:cNvPr>
          <p:cNvSpPr txBox="1"/>
          <p:nvPr/>
        </p:nvSpPr>
        <p:spPr>
          <a:xfrm>
            <a:off x="2897151" y="5715441"/>
            <a:ext cx="811819" cy="46166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000000"/>
                </a:solidFill>
                <a:effectLst/>
                <a:uLnTx/>
                <a:uFillTx/>
                <a:latin typeface="DM Sans 14pt" pitchFamily="2" charset="77"/>
                <a:ea typeface="+mn-ea"/>
                <a:cs typeface="Arial"/>
                <a:sym typeface="Arial"/>
              </a:rPr>
              <a:t>BIOTECH</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000000"/>
                </a:solidFill>
                <a:effectLst/>
                <a:uLnTx/>
                <a:uFillTx/>
                <a:latin typeface="DM Sans 14pt" pitchFamily="2" charset="77"/>
                <a:ea typeface="+mn-ea"/>
                <a:cs typeface="Arial"/>
                <a:sym typeface="Arial"/>
              </a:rPr>
              <a:t>Derived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000000"/>
                </a:solidFill>
                <a:effectLst/>
                <a:uLnTx/>
                <a:uFillTx/>
                <a:latin typeface="DM Sans 14pt" pitchFamily="2" charset="77"/>
                <a:ea typeface="+mn-ea"/>
                <a:cs typeface="Arial"/>
                <a:sym typeface="Arial"/>
              </a:rPr>
              <a:t>Technology</a:t>
            </a:r>
          </a:p>
        </p:txBody>
      </p:sp>
      <p:sp>
        <p:nvSpPr>
          <p:cNvPr id="10" name="CaixaDeTexto 21">
            <a:extLst>
              <a:ext uri="{FF2B5EF4-FFF2-40B4-BE49-F238E27FC236}">
                <a16:creationId xmlns:a16="http://schemas.microsoft.com/office/drawing/2014/main" id="{87845B54-DDC8-585E-2563-7AE12F283E4D}"/>
              </a:ext>
            </a:extLst>
          </p:cNvPr>
          <p:cNvSpPr txBox="1"/>
          <p:nvPr/>
        </p:nvSpPr>
        <p:spPr>
          <a:xfrm>
            <a:off x="3611025" y="5717166"/>
            <a:ext cx="811820" cy="21544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000000"/>
                </a:solidFill>
                <a:effectLst/>
                <a:uLnTx/>
                <a:uFillTx/>
                <a:latin typeface="DM Sans 14pt" pitchFamily="2" charset="77"/>
                <a:ea typeface="+mn-ea"/>
                <a:cs typeface="Arial"/>
                <a:sym typeface="Arial"/>
              </a:rPr>
              <a:t>PEPTIDE 743</a:t>
            </a:r>
          </a:p>
        </p:txBody>
      </p:sp>
    </p:spTree>
    <p:extLst>
      <p:ext uri="{BB962C8B-B14F-4D97-AF65-F5344CB8AC3E}">
        <p14:creationId xmlns:p14="http://schemas.microsoft.com/office/powerpoint/2010/main" val="41415983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EE919B-102D-3510-0E85-22F03EA41113}"/>
            </a:ext>
          </a:extLst>
        </p:cNvPr>
        <p:cNvGrpSpPr/>
        <p:nvPr/>
      </p:nvGrpSpPr>
      <p:grpSpPr>
        <a:xfrm>
          <a:off x="0" y="0"/>
          <a:ext cx="0" cy="0"/>
          <a:chOff x="0" y="0"/>
          <a:chExt cx="0" cy="0"/>
        </a:xfrm>
      </p:grpSpPr>
      <p:pic>
        <p:nvPicPr>
          <p:cNvPr id="38" name="Picture 37">
            <a:extLst>
              <a:ext uri="{FF2B5EF4-FFF2-40B4-BE49-F238E27FC236}">
                <a16:creationId xmlns:a16="http://schemas.microsoft.com/office/drawing/2014/main" id="{9C232999-1A17-5B82-D4DF-03598FB9F303}"/>
              </a:ext>
            </a:extLst>
          </p:cNvPr>
          <p:cNvPicPr>
            <a:picLocks noChangeAspect="1"/>
          </p:cNvPicPr>
          <p:nvPr/>
        </p:nvPicPr>
        <p:blipFill>
          <a:blip r:embed="rId3">
            <a:alphaModFix amt="60000"/>
          </a:blip>
          <a:stretch>
            <a:fillRect/>
          </a:stretch>
        </p:blipFill>
        <p:spPr>
          <a:xfrm>
            <a:off x="4933670" y="536446"/>
            <a:ext cx="2259522" cy="3615236"/>
          </a:xfrm>
          <a:prstGeom prst="rect">
            <a:avLst/>
          </a:prstGeom>
        </p:spPr>
      </p:pic>
      <p:sp>
        <p:nvSpPr>
          <p:cNvPr id="10" name="CaixaDeTexto 9">
            <a:extLst>
              <a:ext uri="{FF2B5EF4-FFF2-40B4-BE49-F238E27FC236}">
                <a16:creationId xmlns:a16="http://schemas.microsoft.com/office/drawing/2014/main" id="{1F05C21E-7A01-A11F-151C-B7D9697035EC}"/>
              </a:ext>
            </a:extLst>
          </p:cNvPr>
          <p:cNvSpPr txBox="1"/>
          <p:nvPr/>
        </p:nvSpPr>
        <p:spPr>
          <a:xfrm>
            <a:off x="2054931" y="2524550"/>
            <a:ext cx="2383573" cy="170816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050" b="0" i="0" u="none" strike="noStrike" kern="1200" cap="none" spc="0" normalizeH="0" baseline="0" noProof="0">
                <a:ln>
                  <a:noFill/>
                </a:ln>
                <a:solidFill>
                  <a:srgbClr val="000000"/>
                </a:solidFill>
                <a:effectLst/>
                <a:uLnTx/>
                <a:uFillTx/>
                <a:latin typeface="DM Sans 14pt" charset="0"/>
                <a:ea typeface="+mn-ea"/>
                <a:cs typeface="+mn-cs"/>
              </a:rPr>
              <a:t>A rich, </a:t>
            </a:r>
            <a:r>
              <a:rPr kumimoji="0" lang="en-US" sz="1050" b="1" i="0" u="none" strike="noStrike" kern="1200" cap="none" spc="0" normalizeH="0" baseline="0" noProof="0">
                <a:ln>
                  <a:noFill/>
                </a:ln>
                <a:solidFill>
                  <a:srgbClr val="000000"/>
                </a:solidFill>
                <a:effectLst/>
                <a:uLnTx/>
                <a:uFillTx/>
                <a:latin typeface="DM Sans 14pt" charset="0"/>
                <a:ea typeface="+mn-ea"/>
                <a:cs typeface="+mn-cs"/>
              </a:rPr>
              <a:t>strengthening mask </a:t>
            </a:r>
            <a:r>
              <a:rPr kumimoji="0" lang="en-US" sz="1050" b="0" i="0" u="none" strike="noStrike" kern="1200" cap="none" spc="0" normalizeH="0" baseline="0" noProof="0">
                <a:ln>
                  <a:noFill/>
                </a:ln>
                <a:solidFill>
                  <a:srgbClr val="000000"/>
                </a:solidFill>
                <a:effectLst/>
                <a:uLnTx/>
                <a:uFillTx/>
                <a:latin typeface="DM Sans 14pt" charset="0"/>
                <a:ea typeface="+mn-ea"/>
                <a:cs typeface="+mn-cs"/>
              </a:rPr>
              <a:t>that dives deep into the fiber to </a:t>
            </a:r>
            <a:r>
              <a:rPr kumimoji="0" lang="en-US" sz="1050" b="1" i="0" u="none" strike="noStrike" kern="1200" cap="none" spc="0" normalizeH="0" baseline="0" noProof="0">
                <a:ln>
                  <a:noFill/>
                </a:ln>
                <a:solidFill>
                  <a:srgbClr val="000000"/>
                </a:solidFill>
                <a:effectLst/>
                <a:uLnTx/>
                <a:uFillTx/>
                <a:latin typeface="DM Sans 14pt" charset="0"/>
                <a:ea typeface="+mn-ea"/>
                <a:cs typeface="+mn-cs"/>
              </a:rPr>
              <a:t>fortify, smooth, and restore</a:t>
            </a:r>
            <a:r>
              <a:rPr kumimoji="0" lang="en-US" sz="1050" b="0" i="0" u="none" strike="noStrike" kern="1200" cap="none" spc="0" normalizeH="0" baseline="0" noProof="0">
                <a:ln>
                  <a:noFill/>
                </a:ln>
                <a:solidFill>
                  <a:srgbClr val="000000"/>
                </a:solidFill>
                <a:effectLst/>
                <a:uLnTx/>
                <a:uFillTx/>
                <a:latin typeface="DM Sans 14pt" charset="0"/>
                <a:ea typeface="+mn-ea"/>
                <a:cs typeface="+mn-cs"/>
              </a:rPr>
              <a:t>.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050" b="0" i="0" u="none" strike="noStrike" kern="1200" cap="none" spc="0" normalizeH="0" baseline="0" noProof="0">
                <a:ln>
                  <a:noFill/>
                </a:ln>
                <a:solidFill>
                  <a:srgbClr val="000000"/>
                </a:solidFill>
                <a:effectLst/>
                <a:uLnTx/>
                <a:uFillTx/>
                <a:latin typeface="DM Sans 14pt" charset="0"/>
                <a:ea typeface="+mn-ea"/>
                <a:cs typeface="+mn-cs"/>
              </a:rPr>
              <a:t>This step of the BOND AID routine, designed to lock in structural reinforcement </a:t>
            </a:r>
            <a:r>
              <a:rPr kumimoji="0" lang="en-US" sz="1050" b="1" i="0" u="none" strike="noStrike" kern="0" cap="none" spc="0" normalizeH="0" baseline="0" noProof="0">
                <a:ln>
                  <a:noFill/>
                </a:ln>
                <a:solidFill>
                  <a:srgbClr val="000000"/>
                </a:solidFill>
                <a:effectLst/>
                <a:uLnTx/>
                <a:uFillTx/>
                <a:latin typeface="DM Sans 14pt" charset="0"/>
                <a:ea typeface="+mn-ea"/>
                <a:cs typeface="Arial"/>
                <a:sym typeface="Arial"/>
              </a:rPr>
              <a:t>strengthen the fiber</a:t>
            </a:r>
            <a:r>
              <a:rPr kumimoji="0" lang="en-US" sz="1050" b="0" i="0" u="none" strike="noStrike" kern="0" cap="none" spc="0" normalizeH="0" baseline="0" noProof="0">
                <a:ln>
                  <a:noFill/>
                </a:ln>
                <a:solidFill>
                  <a:srgbClr val="000000"/>
                </a:solidFill>
                <a:effectLst/>
                <a:uLnTx/>
                <a:uFillTx/>
                <a:latin typeface="DM Sans 14pt" charset="0"/>
                <a:ea typeface="+mn-ea"/>
                <a:cs typeface="Arial"/>
                <a:sym typeface="Arial"/>
              </a:rPr>
              <a:t> while </a:t>
            </a:r>
            <a:r>
              <a:rPr kumimoji="0" lang="en-US" sz="1050" b="1" i="0" u="none" strike="noStrike" kern="0" cap="none" spc="0" normalizeH="0" baseline="0" noProof="0">
                <a:ln>
                  <a:noFill/>
                </a:ln>
                <a:solidFill>
                  <a:srgbClr val="000000"/>
                </a:solidFill>
                <a:effectLst/>
                <a:uLnTx/>
                <a:uFillTx/>
                <a:latin typeface="DM Sans 14pt" charset="0"/>
                <a:ea typeface="+mn-ea"/>
                <a:cs typeface="Arial"/>
                <a:sym typeface="Arial"/>
              </a:rPr>
              <a:t>smoothing the cuticles</a:t>
            </a:r>
            <a:r>
              <a:rPr kumimoji="0" lang="en-US" sz="1050" b="0" i="0" u="none" strike="noStrike" kern="0" cap="none" spc="0" normalizeH="0" baseline="0" noProof="0">
                <a:ln>
                  <a:noFill/>
                </a:ln>
                <a:solidFill>
                  <a:srgbClr val="000000"/>
                </a:solidFill>
                <a:effectLst/>
                <a:uLnTx/>
                <a:uFillTx/>
                <a:latin typeface="DM Sans 14pt" charset="0"/>
                <a:ea typeface="+mn-ea"/>
                <a:cs typeface="Arial"/>
                <a:sym typeface="Arial"/>
              </a:rPr>
              <a:t>, delivering an incredible feel-good texture.</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050" b="0" i="0" u="none" strike="noStrike" kern="1200" cap="none" spc="0" normalizeH="0" baseline="0" noProof="0">
                <a:ln>
                  <a:noFill/>
                </a:ln>
                <a:solidFill>
                  <a:srgbClr val="000000"/>
                </a:solidFill>
                <a:effectLst/>
                <a:uLnTx/>
                <a:uFillTx/>
                <a:latin typeface="DM Sans 14pt" charset="0"/>
                <a:ea typeface="+mn-ea"/>
                <a:cs typeface="+mn-cs"/>
              </a:rPr>
              <a:t>After use it </a:t>
            </a:r>
            <a:r>
              <a:rPr kumimoji="0" lang="en-US" sz="1050" b="1" i="0" u="none" strike="noStrike" kern="1200" cap="none" spc="0" normalizeH="0" baseline="0" noProof="0">
                <a:ln>
                  <a:noFill/>
                </a:ln>
                <a:solidFill>
                  <a:srgbClr val="000000"/>
                </a:solidFill>
                <a:effectLst/>
                <a:uLnTx/>
                <a:uFillTx/>
                <a:latin typeface="DM Sans 14pt" charset="0"/>
                <a:ea typeface="+mn-ea"/>
                <a:cs typeface="+mn-cs"/>
              </a:rPr>
              <a:t>delivers stronger, softer, visibly renewed hair</a:t>
            </a:r>
            <a:r>
              <a:rPr kumimoji="0" lang="en-US" sz="1050" b="0" i="0" u="none" strike="noStrike" kern="1200" cap="none" spc="0" normalizeH="0" baseline="0" noProof="0">
                <a:ln>
                  <a:noFill/>
                </a:ln>
                <a:solidFill>
                  <a:srgbClr val="000000"/>
                </a:solidFill>
                <a:effectLst/>
                <a:uLnTx/>
                <a:uFillTx/>
                <a:latin typeface="DM Sans 14pt" charset="0"/>
                <a:ea typeface="+mn-ea"/>
                <a:cs typeface="+mn-cs"/>
              </a:rPr>
              <a:t>.</a:t>
            </a:r>
          </a:p>
        </p:txBody>
      </p:sp>
      <p:sp>
        <p:nvSpPr>
          <p:cNvPr id="13" name="CaixaDeTexto 12">
            <a:extLst>
              <a:ext uri="{FF2B5EF4-FFF2-40B4-BE49-F238E27FC236}">
                <a16:creationId xmlns:a16="http://schemas.microsoft.com/office/drawing/2014/main" id="{835BFA11-D461-3402-AD8A-AA457C4C0D3D}"/>
              </a:ext>
            </a:extLst>
          </p:cNvPr>
          <p:cNvSpPr txBox="1"/>
          <p:nvPr/>
        </p:nvSpPr>
        <p:spPr>
          <a:xfrm>
            <a:off x="4801519" y="903779"/>
            <a:ext cx="2582488"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14pt" pitchFamily="2" charset="77"/>
                <a:ea typeface="+mn-ea"/>
                <a:cs typeface="Arial"/>
                <a:sym typeface="Arial"/>
              </a:rPr>
              <a:t>STRENGTHEN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14pt" pitchFamily="2" charset="77"/>
                <a:ea typeface="+mn-ea"/>
                <a:cs typeface="Arial"/>
                <a:sym typeface="Arial"/>
              </a:rPr>
              <a:t>&amp; FORTIFY</a:t>
            </a:r>
          </a:p>
        </p:txBody>
      </p:sp>
      <p:sp>
        <p:nvSpPr>
          <p:cNvPr id="14" name="CaixaDeTexto 13">
            <a:extLst>
              <a:ext uri="{FF2B5EF4-FFF2-40B4-BE49-F238E27FC236}">
                <a16:creationId xmlns:a16="http://schemas.microsoft.com/office/drawing/2014/main" id="{4A2C4C63-74F2-7F00-CACC-DA38B42BE3A7}"/>
              </a:ext>
            </a:extLst>
          </p:cNvPr>
          <p:cNvSpPr txBox="1"/>
          <p:nvPr/>
        </p:nvSpPr>
        <p:spPr>
          <a:xfrm>
            <a:off x="4801519" y="691737"/>
            <a:ext cx="2547177" cy="27699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a:ln>
                  <a:noFill/>
                </a:ln>
                <a:solidFill>
                  <a:srgbClr val="000000"/>
                </a:solidFill>
                <a:effectLst/>
                <a:uLnTx/>
                <a:uFillTx/>
                <a:latin typeface="DM Sans 14pt" pitchFamily="2" charset="77"/>
                <a:ea typeface="+mn-ea"/>
                <a:cs typeface="Arial"/>
                <a:sym typeface="Arial"/>
              </a:rPr>
              <a:t>STEP 3 – HAIR MASK</a:t>
            </a:r>
          </a:p>
        </p:txBody>
      </p:sp>
      <p:pic>
        <p:nvPicPr>
          <p:cNvPr id="43" name="Picture 12">
            <a:extLst>
              <a:ext uri="{FF2B5EF4-FFF2-40B4-BE49-F238E27FC236}">
                <a16:creationId xmlns:a16="http://schemas.microsoft.com/office/drawing/2014/main" id="{F968778C-C8FF-2ACB-26E3-077BC19EE25E}"/>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9652001" y="6045374"/>
            <a:ext cx="2280335" cy="440673"/>
          </a:xfrm>
          <a:prstGeom prst="rect">
            <a:avLst/>
          </a:prstGeom>
        </p:spPr>
      </p:pic>
      <p:pic>
        <p:nvPicPr>
          <p:cNvPr id="20" name="Imagem 19">
            <a:extLst>
              <a:ext uri="{FF2B5EF4-FFF2-40B4-BE49-F238E27FC236}">
                <a16:creationId xmlns:a16="http://schemas.microsoft.com/office/drawing/2014/main" id="{1ED71E99-6DD8-1016-4FA2-55709C953573}"/>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7655396" y="0"/>
            <a:ext cx="4536604" cy="6858000"/>
          </a:xfrm>
          <a:prstGeom prst="rect">
            <a:avLst/>
          </a:prstGeom>
        </p:spPr>
      </p:pic>
      <p:sp>
        <p:nvSpPr>
          <p:cNvPr id="27" name="CaixaDeTexto 26">
            <a:extLst>
              <a:ext uri="{FF2B5EF4-FFF2-40B4-BE49-F238E27FC236}">
                <a16:creationId xmlns:a16="http://schemas.microsoft.com/office/drawing/2014/main" id="{6541F198-7722-150D-A1BE-1D43ADB2B67D}"/>
              </a:ext>
            </a:extLst>
          </p:cNvPr>
          <p:cNvSpPr txBox="1"/>
          <p:nvPr/>
        </p:nvSpPr>
        <p:spPr>
          <a:xfrm>
            <a:off x="-609600" y="5152103"/>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DM Sans 14pt" pitchFamily="2" charset="77"/>
              <a:ea typeface="+mn-ea"/>
              <a:cs typeface="+mn-cs"/>
            </a:endParaRPr>
          </a:p>
        </p:txBody>
      </p:sp>
      <p:sp>
        <p:nvSpPr>
          <p:cNvPr id="2" name="CaixaDeTexto 14">
            <a:extLst>
              <a:ext uri="{FF2B5EF4-FFF2-40B4-BE49-F238E27FC236}">
                <a16:creationId xmlns:a16="http://schemas.microsoft.com/office/drawing/2014/main" id="{DC12A939-90B9-75FF-AF04-509E972B7543}"/>
              </a:ext>
            </a:extLst>
          </p:cNvPr>
          <p:cNvSpPr txBox="1"/>
          <p:nvPr/>
        </p:nvSpPr>
        <p:spPr>
          <a:xfrm>
            <a:off x="2118578" y="689601"/>
            <a:ext cx="2547177" cy="156966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0" i="0" u="none" strike="noStrike" kern="0" cap="none" spc="0" normalizeH="0" baseline="0" noProof="0">
                <a:ln>
                  <a:noFill/>
                </a:ln>
                <a:solidFill>
                  <a:srgbClr val="000000"/>
                </a:solidFill>
                <a:effectLst/>
                <a:uLnTx/>
                <a:uFillTx/>
                <a:latin typeface="DM Sans 14pt" pitchFamily="2" charset="77"/>
                <a:ea typeface="+mn-ea"/>
                <a:cs typeface="Arial"/>
                <a:sym typeface="Arial"/>
              </a:rPr>
              <a:t>featuring</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a:ln>
                  <a:noFill/>
                </a:ln>
                <a:solidFill>
                  <a:srgbClr val="000000"/>
                </a:solidFill>
                <a:effectLst/>
                <a:uLnTx/>
                <a:uFillTx/>
                <a:latin typeface="DM Sans 14pt" pitchFamily="2" charset="77"/>
                <a:ea typeface="+mn-ea"/>
                <a:cs typeface="Arial"/>
                <a:sym typeface="Arial"/>
              </a:rPr>
              <a:t>OXY</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a:ln>
                  <a:noFill/>
                </a:ln>
                <a:solidFill>
                  <a:srgbClr val="000000"/>
                </a:solidFill>
                <a:effectLst/>
                <a:uLnTx/>
                <a:uFillTx/>
                <a:latin typeface="DM Sans 14pt" pitchFamily="2" charset="77"/>
                <a:ea typeface="+mn-ea"/>
                <a:cs typeface="Arial"/>
                <a:sym typeface="Arial"/>
              </a:rPr>
              <a:t>229 CB</a:t>
            </a:r>
          </a:p>
        </p:txBody>
      </p:sp>
      <p:pic>
        <p:nvPicPr>
          <p:cNvPr id="12" name="Imagem 30">
            <a:extLst>
              <a:ext uri="{FF2B5EF4-FFF2-40B4-BE49-F238E27FC236}">
                <a16:creationId xmlns:a16="http://schemas.microsoft.com/office/drawing/2014/main" id="{AC8E491E-B4AC-3C05-AFA3-23AC91BE08D9}"/>
              </a:ext>
            </a:extLst>
          </p:cNvPr>
          <p:cNvPicPr>
            <a:picLocks noChangeAspect="1"/>
          </p:cNvPicPr>
          <p:nvPr/>
        </p:nvPicPr>
        <p:blipFill>
          <a:blip r:embed="rId7"/>
          <a:stretch>
            <a:fillRect/>
          </a:stretch>
        </p:blipFill>
        <p:spPr>
          <a:xfrm>
            <a:off x="531593" y="458599"/>
            <a:ext cx="1024555" cy="5873691"/>
          </a:xfrm>
          <a:prstGeom prst="rect">
            <a:avLst/>
          </a:prstGeom>
        </p:spPr>
      </p:pic>
      <p:cxnSp>
        <p:nvCxnSpPr>
          <p:cNvPr id="19" name="Conector Reto 35">
            <a:extLst>
              <a:ext uri="{FF2B5EF4-FFF2-40B4-BE49-F238E27FC236}">
                <a16:creationId xmlns:a16="http://schemas.microsoft.com/office/drawing/2014/main" id="{321685E1-1E42-C11D-AA87-F5F6C129B098}"/>
              </a:ext>
            </a:extLst>
          </p:cNvPr>
          <p:cNvCxnSpPr>
            <a:cxnSpLocks/>
          </p:cNvCxnSpPr>
          <p:nvPr/>
        </p:nvCxnSpPr>
        <p:spPr>
          <a:xfrm>
            <a:off x="1898080"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28" name="Conector Reto 36">
            <a:extLst>
              <a:ext uri="{FF2B5EF4-FFF2-40B4-BE49-F238E27FC236}">
                <a16:creationId xmlns:a16="http://schemas.microsoft.com/office/drawing/2014/main" id="{CD44E77D-184F-4ED0-0ACC-838A9927BBFB}"/>
              </a:ext>
            </a:extLst>
          </p:cNvPr>
          <p:cNvCxnSpPr>
            <a:cxnSpLocks/>
          </p:cNvCxnSpPr>
          <p:nvPr/>
        </p:nvCxnSpPr>
        <p:spPr>
          <a:xfrm>
            <a:off x="4579695"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29" name="Conector Reto 38">
            <a:extLst>
              <a:ext uri="{FF2B5EF4-FFF2-40B4-BE49-F238E27FC236}">
                <a16:creationId xmlns:a16="http://schemas.microsoft.com/office/drawing/2014/main" id="{B7F6CA9B-3CF7-C26E-CCB2-4BCC359FE711}"/>
              </a:ext>
            </a:extLst>
          </p:cNvPr>
          <p:cNvCxnSpPr>
            <a:cxnSpLocks/>
          </p:cNvCxnSpPr>
          <p:nvPr/>
        </p:nvCxnSpPr>
        <p:spPr>
          <a:xfrm>
            <a:off x="1895301" y="2449484"/>
            <a:ext cx="2676699"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pic>
        <p:nvPicPr>
          <p:cNvPr id="41" name="Picture 40">
            <a:extLst>
              <a:ext uri="{FF2B5EF4-FFF2-40B4-BE49-F238E27FC236}">
                <a16:creationId xmlns:a16="http://schemas.microsoft.com/office/drawing/2014/main" id="{A70E52DD-0B47-CA42-400D-C3A5F470851F}"/>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pic>
        <p:nvPicPr>
          <p:cNvPr id="22" name="Imagem 16">
            <a:extLst>
              <a:ext uri="{FF2B5EF4-FFF2-40B4-BE49-F238E27FC236}">
                <a16:creationId xmlns:a16="http://schemas.microsoft.com/office/drawing/2014/main" id="{92D397D7-DED4-9FB5-D3D3-B305B04C1202}"/>
              </a:ext>
            </a:extLst>
          </p:cNvPr>
          <p:cNvPicPr>
            <a:picLocks noChangeAspect="1"/>
          </p:cNvPicPr>
          <p:nvPr/>
        </p:nvPicPr>
        <p:blipFill>
          <a:blip r:embed="rId9"/>
          <a:stretch>
            <a:fillRect/>
          </a:stretch>
        </p:blipFill>
        <p:spPr>
          <a:xfrm>
            <a:off x="2161206" y="5183807"/>
            <a:ext cx="469261" cy="469261"/>
          </a:xfrm>
          <a:prstGeom prst="rect">
            <a:avLst/>
          </a:prstGeom>
        </p:spPr>
      </p:pic>
      <p:pic>
        <p:nvPicPr>
          <p:cNvPr id="23" name="Imagem 17">
            <a:extLst>
              <a:ext uri="{FF2B5EF4-FFF2-40B4-BE49-F238E27FC236}">
                <a16:creationId xmlns:a16="http://schemas.microsoft.com/office/drawing/2014/main" id="{B48A1301-CD74-10C2-BB5F-517B41161498}"/>
              </a:ext>
            </a:extLst>
          </p:cNvPr>
          <p:cNvPicPr>
            <a:picLocks noChangeAspect="1"/>
          </p:cNvPicPr>
          <p:nvPr/>
        </p:nvPicPr>
        <p:blipFill>
          <a:blip r:embed="rId10"/>
          <a:stretch>
            <a:fillRect/>
          </a:stretch>
        </p:blipFill>
        <p:spPr>
          <a:xfrm>
            <a:off x="2941864" y="5178084"/>
            <a:ext cx="474984" cy="474984"/>
          </a:xfrm>
          <a:prstGeom prst="rect">
            <a:avLst/>
          </a:prstGeom>
        </p:spPr>
      </p:pic>
      <p:pic>
        <p:nvPicPr>
          <p:cNvPr id="24" name="Imagem 18">
            <a:extLst>
              <a:ext uri="{FF2B5EF4-FFF2-40B4-BE49-F238E27FC236}">
                <a16:creationId xmlns:a16="http://schemas.microsoft.com/office/drawing/2014/main" id="{5E3CC30F-E863-89C6-FF08-039AFB066D08}"/>
              </a:ext>
            </a:extLst>
          </p:cNvPr>
          <p:cNvPicPr>
            <a:picLocks noChangeAspect="1"/>
          </p:cNvPicPr>
          <p:nvPr/>
        </p:nvPicPr>
        <p:blipFill>
          <a:blip r:embed="rId11"/>
          <a:stretch>
            <a:fillRect/>
          </a:stretch>
        </p:blipFill>
        <p:spPr>
          <a:xfrm>
            <a:off x="3728245" y="5183807"/>
            <a:ext cx="469261" cy="469261"/>
          </a:xfrm>
          <a:prstGeom prst="rect">
            <a:avLst/>
          </a:prstGeom>
        </p:spPr>
      </p:pic>
      <p:sp>
        <p:nvSpPr>
          <p:cNvPr id="25" name="CaixaDeTexto 19">
            <a:extLst>
              <a:ext uri="{FF2B5EF4-FFF2-40B4-BE49-F238E27FC236}">
                <a16:creationId xmlns:a16="http://schemas.microsoft.com/office/drawing/2014/main" id="{EB255436-8F53-B53E-8780-65A9BD96A269}"/>
              </a:ext>
            </a:extLst>
          </p:cNvPr>
          <p:cNvSpPr txBox="1"/>
          <p:nvPr/>
        </p:nvSpPr>
        <p:spPr>
          <a:xfrm>
            <a:off x="2112361" y="5715441"/>
            <a:ext cx="930104"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000000"/>
                </a:solidFill>
                <a:effectLst/>
                <a:uLnTx/>
                <a:uFillTx/>
                <a:latin typeface="DM Sans 14pt" pitchFamily="2" charset="77"/>
                <a:ea typeface="+mn-ea"/>
                <a:cs typeface="Arial"/>
                <a:sym typeface="Arial"/>
              </a:rPr>
              <a:t>2 in 1</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000000"/>
                </a:solidFill>
                <a:effectLst/>
                <a:uLnTx/>
                <a:uFillTx/>
                <a:latin typeface="DM Sans 14pt" pitchFamily="2" charset="77"/>
                <a:ea typeface="+mn-ea"/>
                <a:cs typeface="Arial"/>
                <a:sym typeface="Arial"/>
              </a:rPr>
              <a:t>ACTION</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000000"/>
                </a:solidFill>
                <a:effectLst/>
                <a:uLnTx/>
                <a:uFillTx/>
                <a:latin typeface="DM Sans 14pt" pitchFamily="2" charset="77"/>
                <a:ea typeface="+mn-ea"/>
                <a:cs typeface="Arial"/>
                <a:sym typeface="Arial"/>
              </a:rPr>
              <a:t>Scalp Vitality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000000"/>
                </a:solidFill>
                <a:effectLst/>
                <a:uLnTx/>
                <a:uFillTx/>
                <a:latin typeface="DM Sans 14pt" pitchFamily="2" charset="77"/>
                <a:ea typeface="+mn-ea"/>
                <a:cs typeface="Arial"/>
                <a:sym typeface="Arial"/>
              </a:rPr>
              <a:t>&amp; Strand Integrity</a:t>
            </a:r>
          </a:p>
        </p:txBody>
      </p:sp>
      <p:sp>
        <p:nvSpPr>
          <p:cNvPr id="26" name="CaixaDeTexto 20">
            <a:extLst>
              <a:ext uri="{FF2B5EF4-FFF2-40B4-BE49-F238E27FC236}">
                <a16:creationId xmlns:a16="http://schemas.microsoft.com/office/drawing/2014/main" id="{9FA434CC-B5A7-08F2-410A-E2FACF5A8A4A}"/>
              </a:ext>
            </a:extLst>
          </p:cNvPr>
          <p:cNvSpPr txBox="1"/>
          <p:nvPr/>
        </p:nvSpPr>
        <p:spPr>
          <a:xfrm>
            <a:off x="2897151" y="5715441"/>
            <a:ext cx="811819" cy="46166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000000"/>
                </a:solidFill>
                <a:effectLst/>
                <a:uLnTx/>
                <a:uFillTx/>
                <a:latin typeface="DM Sans 14pt" pitchFamily="2" charset="77"/>
                <a:ea typeface="+mn-ea"/>
                <a:cs typeface="Arial"/>
                <a:sym typeface="Arial"/>
              </a:rPr>
              <a:t>BIOTECH</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000000"/>
                </a:solidFill>
                <a:effectLst/>
                <a:uLnTx/>
                <a:uFillTx/>
                <a:latin typeface="DM Sans 14pt" pitchFamily="2" charset="77"/>
                <a:ea typeface="+mn-ea"/>
                <a:cs typeface="Arial"/>
                <a:sym typeface="Arial"/>
              </a:rPr>
              <a:t>Derived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000000"/>
                </a:solidFill>
                <a:effectLst/>
                <a:uLnTx/>
                <a:uFillTx/>
                <a:latin typeface="DM Sans 14pt" pitchFamily="2" charset="77"/>
                <a:ea typeface="+mn-ea"/>
                <a:cs typeface="Arial"/>
                <a:sym typeface="Arial"/>
              </a:rPr>
              <a:t>Technology</a:t>
            </a:r>
          </a:p>
        </p:txBody>
      </p:sp>
      <p:sp>
        <p:nvSpPr>
          <p:cNvPr id="30" name="CaixaDeTexto 21">
            <a:extLst>
              <a:ext uri="{FF2B5EF4-FFF2-40B4-BE49-F238E27FC236}">
                <a16:creationId xmlns:a16="http://schemas.microsoft.com/office/drawing/2014/main" id="{1D9AA509-CD01-CC16-7438-E5B336269B51}"/>
              </a:ext>
            </a:extLst>
          </p:cNvPr>
          <p:cNvSpPr txBox="1"/>
          <p:nvPr/>
        </p:nvSpPr>
        <p:spPr>
          <a:xfrm>
            <a:off x="3611025" y="5717166"/>
            <a:ext cx="811820" cy="21544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000000"/>
                </a:solidFill>
                <a:effectLst/>
                <a:uLnTx/>
                <a:uFillTx/>
                <a:latin typeface="DM Sans 14pt" pitchFamily="2" charset="77"/>
                <a:ea typeface="+mn-ea"/>
                <a:cs typeface="Arial"/>
                <a:sym typeface="Arial"/>
              </a:rPr>
              <a:t>PEPTIDE 743</a:t>
            </a:r>
          </a:p>
        </p:txBody>
      </p:sp>
      <p:sp>
        <p:nvSpPr>
          <p:cNvPr id="36" name="TextBox 35">
            <a:extLst>
              <a:ext uri="{FF2B5EF4-FFF2-40B4-BE49-F238E27FC236}">
                <a16:creationId xmlns:a16="http://schemas.microsoft.com/office/drawing/2014/main" id="{C6047697-44E1-245A-4467-B1742D1CCE0B}"/>
              </a:ext>
            </a:extLst>
          </p:cNvPr>
          <p:cNvSpPr txBox="1"/>
          <p:nvPr/>
        </p:nvSpPr>
        <p:spPr>
          <a:xfrm>
            <a:off x="4736546" y="2460940"/>
            <a:ext cx="2769830" cy="3939540"/>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OXY 229 CB - Deep fiber strength</a:t>
            </a: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The biotech natural peptide complex reinforces the hair from within,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improves tensile strength</a:t>
            </a: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 and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smooths the fiber surface</a:t>
            </a: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 for easier combing and a fortified finish. Proven to deliver measurable structural repair.</a:t>
            </a:r>
            <a:b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br>
            <a:endParaRPr kumimoji="0" lang="en-US" sz="1050" b="0" i="0" u="none" strike="noStrike" kern="1200" cap="none" spc="0" normalizeH="0" baseline="0" noProof="0" dirty="0">
              <a:ln>
                <a:noFill/>
              </a:ln>
              <a:solidFill>
                <a:srgbClr val="000000"/>
              </a:solidFill>
              <a:effectLst/>
              <a:uLnTx/>
              <a:uFillTx/>
              <a:latin typeface="DM Sans 14pt" charset="0"/>
              <a:ea typeface="+mn-ea"/>
              <a:cs typeface="+mn-cs"/>
            </a:endParaRPr>
          </a:p>
          <a:p>
            <a:pPr marL="0" marR="0" lvl="0" indent="0" algn="l" defTabSz="914400" rtl="0" eaLnBrk="1" fontAlgn="t" latinLnBrk="0" hangingPunct="1">
              <a:lnSpc>
                <a:spcPts val="15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DM Sans 14pt" charset="0"/>
              <a:ea typeface="+mn-ea"/>
              <a:cs typeface="+mn-cs"/>
            </a:endParaRP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Panthenol - Moisture and resilience</a:t>
            </a: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Panthenol helps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strengthen the scalp barrier </a:t>
            </a: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and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boost moisturization</a:t>
            </a: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 It contributes to hair-thickening effect by helping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increase fiber diameter.</a:t>
            </a:r>
            <a:b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br>
            <a:endParaRPr kumimoji="0" lang="en-US" sz="1050" b="0" i="0" u="none" strike="noStrike" kern="1200" cap="none" spc="0" normalizeH="0" baseline="0" noProof="0" dirty="0">
              <a:ln>
                <a:noFill/>
              </a:ln>
              <a:solidFill>
                <a:srgbClr val="000000"/>
              </a:solidFill>
              <a:effectLst/>
              <a:uLnTx/>
              <a:uFillTx/>
              <a:latin typeface="DM Sans 14pt" charset="0"/>
              <a:ea typeface="+mn-ea"/>
              <a:cs typeface="+mn-cs"/>
            </a:endParaRPr>
          </a:p>
          <a:p>
            <a:pPr marL="0" marR="0" lvl="0" indent="0" algn="l" defTabSz="914400" rtl="0" eaLnBrk="1" fontAlgn="t" latinLnBrk="0" hangingPunct="1">
              <a:lnSpc>
                <a:spcPts val="15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DM Sans 14pt" charset="0"/>
              <a:ea typeface="+mn-ea"/>
              <a:cs typeface="+mn-cs"/>
            </a:endParaRP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STIMU-TEX® AS — Powerful nourishing blend</a:t>
            </a: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It helps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reduce breakage, smooth frizz</a:t>
            </a: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 improve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ease of combing</a:t>
            </a: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 and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reduce split‑ends</a:t>
            </a: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 while supporting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scalp comfort </a:t>
            </a: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with soothing and calming properties.</a:t>
            </a:r>
          </a:p>
        </p:txBody>
      </p:sp>
      <p:sp>
        <p:nvSpPr>
          <p:cNvPr id="40" name="TextBox 39">
            <a:extLst>
              <a:ext uri="{FF2B5EF4-FFF2-40B4-BE49-F238E27FC236}">
                <a16:creationId xmlns:a16="http://schemas.microsoft.com/office/drawing/2014/main" id="{E39CD99C-FAF2-B3E8-F314-86FAE60E61E9}"/>
              </a:ext>
            </a:extLst>
          </p:cNvPr>
          <p:cNvSpPr txBox="1"/>
          <p:nvPr/>
        </p:nvSpPr>
        <p:spPr>
          <a:xfrm>
            <a:off x="8828817" y="305079"/>
            <a:ext cx="3214164" cy="284693"/>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
                <a:srgbClr val="000000"/>
              </a:buClr>
              <a:buSzTx/>
              <a:buFont typeface="Arial"/>
              <a:buNone/>
              <a:tabLst/>
              <a:defRPr/>
            </a:pPr>
            <a:r>
              <a:rPr kumimoji="0" lang="en-US" sz="1050" b="1" i="0" u="none" strike="noStrike" kern="1200" cap="none" spc="0" normalizeH="0" baseline="0" noProof="0">
                <a:ln>
                  <a:noFill/>
                </a:ln>
                <a:solidFill>
                  <a:srgbClr val="000000"/>
                </a:solidFill>
                <a:effectLst/>
                <a:uLnTx/>
                <a:uFillTx/>
                <a:latin typeface="DM Sans 14pt" charset="0"/>
                <a:ea typeface="+mn-ea"/>
                <a:cs typeface="+mn-cs"/>
              </a:rPr>
              <a:t>Stronger fiber. Smoother feel. Fortified finish.</a:t>
            </a:r>
          </a:p>
        </p:txBody>
      </p:sp>
    </p:spTree>
    <p:extLst>
      <p:ext uri="{BB962C8B-B14F-4D97-AF65-F5344CB8AC3E}">
        <p14:creationId xmlns:p14="http://schemas.microsoft.com/office/powerpoint/2010/main" val="19781486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271508-D787-3833-42FF-BD5F3CDED6CA}"/>
            </a:ext>
          </a:extLst>
        </p:cNvPr>
        <p:cNvGrpSpPr/>
        <p:nvPr/>
      </p:nvGrpSpPr>
      <p:grpSpPr>
        <a:xfrm>
          <a:off x="0" y="0"/>
          <a:ext cx="0" cy="0"/>
          <a:chOff x="0" y="0"/>
          <a:chExt cx="0" cy="0"/>
        </a:xfrm>
      </p:grpSpPr>
      <p:pic>
        <p:nvPicPr>
          <p:cNvPr id="41" name="Picture 40">
            <a:extLst>
              <a:ext uri="{FF2B5EF4-FFF2-40B4-BE49-F238E27FC236}">
                <a16:creationId xmlns:a16="http://schemas.microsoft.com/office/drawing/2014/main" id="{063518B2-E5B5-F341-BD9E-1A087E16B451}"/>
              </a:ext>
            </a:extLst>
          </p:cNvPr>
          <p:cNvPicPr>
            <a:picLocks noChangeAspect="1"/>
          </p:cNvPicPr>
          <p:nvPr/>
        </p:nvPicPr>
        <p:blipFill>
          <a:blip r:embed="rId3">
            <a:alphaModFix amt="60000"/>
          </a:blip>
          <a:stretch>
            <a:fillRect/>
          </a:stretch>
        </p:blipFill>
        <p:spPr>
          <a:xfrm>
            <a:off x="4760377" y="558452"/>
            <a:ext cx="2492737" cy="3483003"/>
          </a:xfrm>
          <a:prstGeom prst="rect">
            <a:avLst/>
          </a:prstGeom>
        </p:spPr>
      </p:pic>
      <p:pic>
        <p:nvPicPr>
          <p:cNvPr id="8" name="Imagem 7">
            <a:extLst>
              <a:ext uri="{FF2B5EF4-FFF2-40B4-BE49-F238E27FC236}">
                <a16:creationId xmlns:a16="http://schemas.microsoft.com/office/drawing/2014/main" id="{D32D841F-DE85-7AA6-39B1-DF8729FEEC7B}"/>
              </a:ext>
            </a:extLst>
          </p:cNvPr>
          <p:cNvPicPr>
            <a:picLocks noChangeAspect="1"/>
          </p:cNvPicPr>
          <p:nvPr/>
        </p:nvPicPr>
        <p:blipFill>
          <a:blip r:embed="rId4" cstate="print">
            <a:alphaModFix/>
            <a:extLst>
              <a:ext uri="{28A0092B-C50C-407E-A947-70E740481C1C}">
                <a14:useLocalDpi xmlns:a14="http://schemas.microsoft.com/office/drawing/2010/main"/>
              </a:ext>
            </a:extLst>
          </a:blip>
          <a:srcRect/>
          <a:stretch/>
        </p:blipFill>
        <p:spPr>
          <a:xfrm>
            <a:off x="7658099" y="0"/>
            <a:ext cx="4533901" cy="6858000"/>
          </a:xfrm>
          <a:prstGeom prst="rect">
            <a:avLst/>
          </a:prstGeom>
        </p:spPr>
      </p:pic>
      <p:sp>
        <p:nvSpPr>
          <p:cNvPr id="13" name="CaixaDeTexto 12">
            <a:extLst>
              <a:ext uri="{FF2B5EF4-FFF2-40B4-BE49-F238E27FC236}">
                <a16:creationId xmlns:a16="http://schemas.microsoft.com/office/drawing/2014/main" id="{90FB4CB3-F821-D6B6-7B8B-C1EE08B550AC}"/>
              </a:ext>
            </a:extLst>
          </p:cNvPr>
          <p:cNvSpPr txBox="1"/>
          <p:nvPr/>
        </p:nvSpPr>
        <p:spPr>
          <a:xfrm>
            <a:off x="4795664" y="903779"/>
            <a:ext cx="2160657"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14pt" pitchFamily="2" charset="77"/>
                <a:ea typeface="+mn-ea"/>
                <a:cs typeface="Arial"/>
                <a:sym typeface="Arial"/>
              </a:rPr>
              <a:t>SOFTEN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14pt" pitchFamily="2" charset="77"/>
                <a:ea typeface="+mn-ea"/>
                <a:cs typeface="Arial"/>
                <a:sym typeface="Arial"/>
              </a:rPr>
              <a:t>&amp; HYDRATE</a:t>
            </a:r>
          </a:p>
        </p:txBody>
      </p:sp>
      <p:sp>
        <p:nvSpPr>
          <p:cNvPr id="14" name="CaixaDeTexto 13">
            <a:extLst>
              <a:ext uri="{FF2B5EF4-FFF2-40B4-BE49-F238E27FC236}">
                <a16:creationId xmlns:a16="http://schemas.microsoft.com/office/drawing/2014/main" id="{F14DFFBE-ACA3-E605-4748-85DF43774C16}"/>
              </a:ext>
            </a:extLst>
          </p:cNvPr>
          <p:cNvSpPr txBox="1"/>
          <p:nvPr/>
        </p:nvSpPr>
        <p:spPr>
          <a:xfrm>
            <a:off x="4795664" y="691737"/>
            <a:ext cx="2547177" cy="27699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a:ln>
                  <a:noFill/>
                </a:ln>
                <a:solidFill>
                  <a:srgbClr val="000000"/>
                </a:solidFill>
                <a:effectLst/>
                <a:uLnTx/>
                <a:uFillTx/>
                <a:latin typeface="DM Sans 14pt" pitchFamily="2" charset="77"/>
                <a:ea typeface="+mn-ea"/>
                <a:cs typeface="Arial"/>
                <a:sym typeface="Arial"/>
              </a:rPr>
              <a:t>STEP 4 – HAIR MIST</a:t>
            </a:r>
          </a:p>
        </p:txBody>
      </p:sp>
      <p:sp>
        <p:nvSpPr>
          <p:cNvPr id="15" name="CaixaDeTexto 14">
            <a:extLst>
              <a:ext uri="{FF2B5EF4-FFF2-40B4-BE49-F238E27FC236}">
                <a16:creationId xmlns:a16="http://schemas.microsoft.com/office/drawing/2014/main" id="{8F0B2FBC-0A20-530D-6712-968F6800B023}"/>
              </a:ext>
            </a:extLst>
          </p:cNvPr>
          <p:cNvSpPr txBox="1"/>
          <p:nvPr/>
        </p:nvSpPr>
        <p:spPr>
          <a:xfrm>
            <a:off x="2118578" y="689601"/>
            <a:ext cx="2547177" cy="2062103"/>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0" i="0" u="none" strike="noStrike" kern="0" cap="none" spc="0" normalizeH="0" baseline="0" noProof="0">
                <a:ln>
                  <a:noFill/>
                </a:ln>
                <a:solidFill>
                  <a:srgbClr val="000000"/>
                </a:solidFill>
                <a:effectLst/>
                <a:uLnTx/>
                <a:uFillTx/>
                <a:latin typeface="DM Sans 14pt" pitchFamily="2" charset="77"/>
                <a:ea typeface="+mn-ea"/>
                <a:cs typeface="Arial"/>
                <a:sym typeface="Arial"/>
              </a:rPr>
              <a:t>featuring</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a:ln>
                  <a:noFill/>
                </a:ln>
                <a:solidFill>
                  <a:srgbClr val="000000"/>
                </a:solidFill>
                <a:effectLst/>
                <a:uLnTx/>
                <a:uFillTx/>
                <a:latin typeface="DM Sans 14pt" pitchFamily="2" charset="77"/>
                <a:ea typeface="+mn-ea"/>
                <a:cs typeface="Arial"/>
                <a:sym typeface="Arial"/>
              </a:rPr>
              <a:t>OXY</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a:ln>
                  <a:noFill/>
                </a:ln>
                <a:solidFill>
                  <a:srgbClr val="000000"/>
                </a:solidFill>
                <a:effectLst/>
                <a:uLnTx/>
                <a:uFillTx/>
                <a:latin typeface="DM Sans 14pt" pitchFamily="2" charset="77"/>
                <a:ea typeface="+mn-ea"/>
                <a:cs typeface="Arial"/>
                <a:sym typeface="Arial"/>
              </a:rPr>
              <a:t>229 CB</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3200" b="0" i="0" u="none" strike="noStrike" kern="0" cap="none" spc="0" normalizeH="0" baseline="0" noProof="0">
              <a:ln>
                <a:noFill/>
              </a:ln>
              <a:solidFill>
                <a:srgbClr val="000000"/>
              </a:solidFill>
              <a:effectLst/>
              <a:uLnTx/>
              <a:uFillTx/>
              <a:latin typeface="DM Sans 14pt" pitchFamily="2" charset="77"/>
              <a:ea typeface="+mn-ea"/>
              <a:cs typeface="Arial"/>
              <a:sym typeface="Arial"/>
            </a:endParaRPr>
          </a:p>
        </p:txBody>
      </p:sp>
      <p:pic>
        <p:nvPicPr>
          <p:cNvPr id="31" name="Imagem 30">
            <a:extLst>
              <a:ext uri="{FF2B5EF4-FFF2-40B4-BE49-F238E27FC236}">
                <a16:creationId xmlns:a16="http://schemas.microsoft.com/office/drawing/2014/main" id="{F0691570-F47C-A1A1-9E2C-E433E5C24965}"/>
              </a:ext>
            </a:extLst>
          </p:cNvPr>
          <p:cNvPicPr>
            <a:picLocks noChangeAspect="1"/>
          </p:cNvPicPr>
          <p:nvPr/>
        </p:nvPicPr>
        <p:blipFill>
          <a:blip r:embed="rId5"/>
          <a:stretch>
            <a:fillRect/>
          </a:stretch>
        </p:blipFill>
        <p:spPr>
          <a:xfrm>
            <a:off x="531593" y="458599"/>
            <a:ext cx="1024555" cy="5873691"/>
          </a:xfrm>
          <a:prstGeom prst="rect">
            <a:avLst/>
          </a:prstGeom>
        </p:spPr>
      </p:pic>
      <p:sp>
        <p:nvSpPr>
          <p:cNvPr id="5" name="CaixaDeTexto 4">
            <a:extLst>
              <a:ext uri="{FF2B5EF4-FFF2-40B4-BE49-F238E27FC236}">
                <a16:creationId xmlns:a16="http://schemas.microsoft.com/office/drawing/2014/main" id="{4FCA9C04-F66C-6E22-E987-3C3659A129C2}"/>
              </a:ext>
            </a:extLst>
          </p:cNvPr>
          <p:cNvSpPr txBox="1"/>
          <p:nvPr/>
        </p:nvSpPr>
        <p:spPr>
          <a:xfrm>
            <a:off x="2016831" y="2547278"/>
            <a:ext cx="2431008" cy="154657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050" b="0" i="0" u="none" strike="noStrike" kern="1200" cap="none" spc="0" normalizeH="0" baseline="0" noProof="0">
                <a:ln>
                  <a:noFill/>
                </a:ln>
                <a:solidFill>
                  <a:srgbClr val="000000"/>
                </a:solidFill>
                <a:effectLst/>
                <a:uLnTx/>
                <a:uFillTx/>
                <a:latin typeface="DM Sans 14pt" charset="0"/>
                <a:ea typeface="+mn-ea"/>
                <a:cs typeface="+mn-cs"/>
              </a:rPr>
              <a:t>A lightweight, non‑greasy mist that seals the final step of the BOND AID routine. This mist softens, hydrates, and protects the fiber while boosting all preceding repair steps.</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1050" b="0" i="0" u="none" strike="noStrike" kern="1200" cap="none" spc="0" normalizeH="0" baseline="0" noProof="0">
              <a:ln>
                <a:noFill/>
              </a:ln>
              <a:solidFill>
                <a:srgbClr val="000000"/>
              </a:solidFill>
              <a:effectLst/>
              <a:uLnTx/>
              <a:uFillTx/>
              <a:latin typeface="DM Sans 14pt"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DM Sans 14pt" charset="0"/>
                <a:ea typeface="+mn-ea"/>
                <a:cs typeface="+mn-cs"/>
              </a:rPr>
              <a:t>Its mood‑boosting, sophisticated fragrance locks onto your hair for hours, leaving an irresistible trail.</a:t>
            </a:r>
            <a:endParaRPr kumimoji="0" lang="de-DE" sz="1050" b="0" i="0" u="none" strike="noStrike" kern="1200" cap="none" spc="0" normalizeH="0" baseline="0" noProof="0">
              <a:ln>
                <a:noFill/>
              </a:ln>
              <a:solidFill>
                <a:srgbClr val="000000"/>
              </a:solidFill>
              <a:effectLst/>
              <a:uLnTx/>
              <a:uFillTx/>
              <a:latin typeface="DM Sans 14pt" charset="0"/>
              <a:ea typeface="+mn-ea"/>
              <a:cs typeface="+mn-cs"/>
            </a:endParaRPr>
          </a:p>
        </p:txBody>
      </p:sp>
      <p:cxnSp>
        <p:nvCxnSpPr>
          <p:cNvPr id="29" name="Conector Reto 35">
            <a:extLst>
              <a:ext uri="{FF2B5EF4-FFF2-40B4-BE49-F238E27FC236}">
                <a16:creationId xmlns:a16="http://schemas.microsoft.com/office/drawing/2014/main" id="{AC642F6F-872F-BF67-9E4F-EFBF690285A1}"/>
              </a:ext>
            </a:extLst>
          </p:cNvPr>
          <p:cNvCxnSpPr>
            <a:cxnSpLocks/>
          </p:cNvCxnSpPr>
          <p:nvPr/>
        </p:nvCxnSpPr>
        <p:spPr>
          <a:xfrm>
            <a:off x="1898080"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30" name="Conector Reto 36">
            <a:extLst>
              <a:ext uri="{FF2B5EF4-FFF2-40B4-BE49-F238E27FC236}">
                <a16:creationId xmlns:a16="http://schemas.microsoft.com/office/drawing/2014/main" id="{F3D51DED-DADA-233B-B69D-9295ABA8179B}"/>
              </a:ext>
            </a:extLst>
          </p:cNvPr>
          <p:cNvCxnSpPr>
            <a:cxnSpLocks/>
          </p:cNvCxnSpPr>
          <p:nvPr/>
        </p:nvCxnSpPr>
        <p:spPr>
          <a:xfrm>
            <a:off x="4579695"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32" name="Conector Reto 38">
            <a:extLst>
              <a:ext uri="{FF2B5EF4-FFF2-40B4-BE49-F238E27FC236}">
                <a16:creationId xmlns:a16="http://schemas.microsoft.com/office/drawing/2014/main" id="{87AC8437-8AAC-8921-D486-26157C27589D}"/>
              </a:ext>
            </a:extLst>
          </p:cNvPr>
          <p:cNvCxnSpPr>
            <a:cxnSpLocks/>
          </p:cNvCxnSpPr>
          <p:nvPr/>
        </p:nvCxnSpPr>
        <p:spPr>
          <a:xfrm>
            <a:off x="1895301" y="2449484"/>
            <a:ext cx="2676699"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pic>
        <p:nvPicPr>
          <p:cNvPr id="45" name="Picture 44">
            <a:extLst>
              <a:ext uri="{FF2B5EF4-FFF2-40B4-BE49-F238E27FC236}">
                <a16:creationId xmlns:a16="http://schemas.microsoft.com/office/drawing/2014/main" id="{9162EE30-FE8D-02B4-1F42-07079C0559F0}"/>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36" name="TextBox 35">
            <a:extLst>
              <a:ext uri="{FF2B5EF4-FFF2-40B4-BE49-F238E27FC236}">
                <a16:creationId xmlns:a16="http://schemas.microsoft.com/office/drawing/2014/main" id="{6FC5990F-5B45-9D34-2619-B13C51EE3DD2}"/>
              </a:ext>
            </a:extLst>
          </p:cNvPr>
          <p:cNvSpPr txBox="1"/>
          <p:nvPr/>
        </p:nvSpPr>
        <p:spPr>
          <a:xfrm>
            <a:off x="4673451" y="2468879"/>
            <a:ext cx="2938854" cy="3554819"/>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DM Sans 14pt" charset="0"/>
                <a:ea typeface="+mn-ea"/>
                <a:cs typeface="+mn-cs"/>
              </a:rPr>
              <a:t>OXY 229 CB — Softness with strength</a:t>
            </a: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DM Sans 14pt" charset="0"/>
                <a:ea typeface="+mn-ea"/>
                <a:cs typeface="+mn-cs"/>
              </a:rPr>
              <a:t>Our Biotech natural peptide complex delivers lightweight fiber reinforcement, </a:t>
            </a:r>
            <a:r>
              <a:rPr kumimoji="0" lang="en-US" sz="1050" b="1" i="0" u="none" strike="noStrike" kern="1200" cap="none" spc="0" normalizeH="0" baseline="0" noProof="0">
                <a:ln>
                  <a:noFill/>
                </a:ln>
                <a:solidFill>
                  <a:srgbClr val="000000"/>
                </a:solidFill>
                <a:effectLst/>
                <a:uLnTx/>
                <a:uFillTx/>
                <a:latin typeface="DM Sans 14pt" charset="0"/>
                <a:ea typeface="+mn-ea"/>
                <a:cs typeface="+mn-cs"/>
              </a:rPr>
              <a:t>smoothing the surface</a:t>
            </a:r>
            <a:r>
              <a:rPr kumimoji="0" lang="en-US" sz="1050" b="0" i="0" u="none" strike="noStrike" kern="1200" cap="none" spc="0" normalizeH="0" baseline="0" noProof="0">
                <a:ln>
                  <a:noFill/>
                </a:ln>
                <a:solidFill>
                  <a:srgbClr val="000000"/>
                </a:solidFill>
                <a:effectLst/>
                <a:uLnTx/>
                <a:uFillTx/>
                <a:latin typeface="DM Sans 14pt" charset="0"/>
                <a:ea typeface="+mn-ea"/>
                <a:cs typeface="+mn-cs"/>
              </a:rPr>
              <a:t> for </a:t>
            </a:r>
            <a:r>
              <a:rPr kumimoji="0" lang="en-US" sz="1050" b="1" i="0" u="none" strike="noStrike" kern="1200" cap="none" spc="0" normalizeH="0" baseline="0" noProof="0">
                <a:ln>
                  <a:noFill/>
                </a:ln>
                <a:solidFill>
                  <a:srgbClr val="000000"/>
                </a:solidFill>
                <a:effectLst/>
                <a:uLnTx/>
                <a:uFillTx/>
                <a:latin typeface="DM Sans 14pt" charset="0"/>
                <a:ea typeface="+mn-ea"/>
                <a:cs typeface="+mn-cs"/>
              </a:rPr>
              <a:t>instant softness </a:t>
            </a:r>
            <a:r>
              <a:rPr kumimoji="0" lang="en-US" sz="1050" b="0" i="0" u="none" strike="noStrike" kern="1200" cap="none" spc="0" normalizeH="0" baseline="0" noProof="0">
                <a:ln>
                  <a:noFill/>
                </a:ln>
                <a:solidFill>
                  <a:srgbClr val="000000"/>
                </a:solidFill>
                <a:effectLst/>
                <a:uLnTx/>
                <a:uFillTx/>
                <a:latin typeface="DM Sans 14pt" charset="0"/>
                <a:ea typeface="+mn-ea"/>
                <a:cs typeface="+mn-cs"/>
              </a:rPr>
              <a:t>and </a:t>
            </a:r>
            <a:r>
              <a:rPr kumimoji="0" lang="en-US" sz="1050" b="1" i="0" u="none" strike="noStrike" kern="1200" cap="none" spc="0" normalizeH="0" baseline="0" noProof="0">
                <a:ln>
                  <a:noFill/>
                </a:ln>
                <a:solidFill>
                  <a:srgbClr val="000000"/>
                </a:solidFill>
                <a:effectLst/>
                <a:uLnTx/>
                <a:uFillTx/>
                <a:latin typeface="DM Sans 14pt" charset="0"/>
                <a:ea typeface="+mn-ea"/>
                <a:cs typeface="+mn-cs"/>
              </a:rPr>
              <a:t>easier combability</a:t>
            </a:r>
            <a:r>
              <a:rPr kumimoji="0" lang="en-US" sz="1050" b="0" i="0" u="none" strike="noStrike" kern="1200" cap="none" spc="0" normalizeH="0" baseline="0" noProof="0">
                <a:ln>
                  <a:noFill/>
                </a:ln>
                <a:solidFill>
                  <a:srgbClr val="000000"/>
                </a:solidFill>
                <a:effectLst/>
                <a:uLnTx/>
                <a:uFillTx/>
                <a:latin typeface="DM Sans 14pt" charset="0"/>
                <a:ea typeface="+mn-ea"/>
                <a:cs typeface="+mn-cs"/>
              </a:rPr>
              <a:t> - keeping the hair conditioned and more resilient throughout the day.</a:t>
            </a:r>
            <a:br>
              <a:rPr kumimoji="0" lang="en-US" sz="1050" b="0" i="0" u="none" strike="noStrike" kern="1200" cap="none" spc="0" normalizeH="0" baseline="0" noProof="0">
                <a:ln>
                  <a:noFill/>
                </a:ln>
                <a:solidFill>
                  <a:srgbClr val="000000"/>
                </a:solidFill>
                <a:effectLst/>
                <a:uLnTx/>
                <a:uFillTx/>
                <a:latin typeface="DM Sans 14pt" charset="0"/>
                <a:ea typeface="+mn-ea"/>
                <a:cs typeface="+mn-cs"/>
              </a:rPr>
            </a:br>
            <a:endParaRPr kumimoji="0" lang="en-US" sz="1050" b="0" i="0" u="none" strike="noStrike" kern="1200" cap="none" spc="0" normalizeH="0" baseline="0" noProof="0">
              <a:ln>
                <a:noFill/>
              </a:ln>
              <a:solidFill>
                <a:srgbClr val="000000"/>
              </a:solidFill>
              <a:effectLst/>
              <a:uLnTx/>
              <a:uFillTx/>
              <a:latin typeface="DM Sans 14pt" charset="0"/>
              <a:ea typeface="+mn-ea"/>
              <a:cs typeface="+mn-cs"/>
            </a:endParaRP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DM Sans 14pt" charset="0"/>
                <a:ea typeface="+mn-ea"/>
                <a:cs typeface="+mn-cs"/>
              </a:rPr>
              <a:t>HYA‑ACT™ M— Weightless hydration</a:t>
            </a: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DM Sans 14pt" charset="0"/>
                <a:ea typeface="+mn-ea"/>
                <a:cs typeface="+mn-cs"/>
              </a:rPr>
              <a:t>This efficient form of hyaluronic acid provides </a:t>
            </a:r>
            <a:r>
              <a:rPr kumimoji="0" lang="en-US" sz="1050" b="1" i="0" u="none" strike="noStrike" kern="1200" cap="none" spc="0" normalizeH="0" baseline="0" noProof="0">
                <a:ln>
                  <a:noFill/>
                </a:ln>
                <a:solidFill>
                  <a:srgbClr val="000000"/>
                </a:solidFill>
                <a:effectLst/>
                <a:uLnTx/>
                <a:uFillTx/>
                <a:latin typeface="DM Sans 14pt" charset="0"/>
                <a:ea typeface="+mn-ea"/>
                <a:cs typeface="+mn-cs"/>
              </a:rPr>
              <a:t>immediate hydration.</a:t>
            </a:r>
            <a:r>
              <a:rPr kumimoji="0" lang="en-US" sz="1050" b="0" i="0" u="none" strike="noStrike" kern="1200" cap="none" spc="0" normalizeH="0" baseline="0" noProof="0">
                <a:ln>
                  <a:noFill/>
                </a:ln>
                <a:solidFill>
                  <a:srgbClr val="000000"/>
                </a:solidFill>
                <a:effectLst/>
                <a:uLnTx/>
                <a:uFillTx/>
                <a:latin typeface="DM Sans 14pt" charset="0"/>
                <a:ea typeface="+mn-ea"/>
                <a:cs typeface="+mn-cs"/>
              </a:rPr>
              <a:t> </a:t>
            </a:r>
          </a:p>
          <a:p>
            <a:pPr marL="0" marR="0" lvl="0" indent="0" algn="l" defTabSz="914400" rtl="0" eaLnBrk="1" fontAlgn="t" latinLnBrk="0" hangingPunct="1">
              <a:lnSpc>
                <a:spcPts val="15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000000"/>
              </a:solidFill>
              <a:effectLst/>
              <a:uLnTx/>
              <a:uFillTx/>
              <a:latin typeface="DM Sans 14pt" charset="0"/>
              <a:ea typeface="+mn-ea"/>
              <a:cs typeface="+mn-cs"/>
            </a:endParaRP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DM Sans 14pt" charset="0"/>
                <a:ea typeface="+mn-ea"/>
                <a:cs typeface="+mn-cs"/>
              </a:rPr>
              <a:t>Fragrance — BOND AND BEYOND</a:t>
            </a: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DM Sans 14pt" charset="0"/>
                <a:ea typeface="+mn-ea"/>
                <a:cs typeface="+mn-cs"/>
              </a:rPr>
              <a:t>A bright citrus opening softened by vanilla and warm sandalwood elevates the final step into a sensorial seal. Powered by </a:t>
            </a:r>
            <a:r>
              <a:rPr kumimoji="0" lang="en-US" sz="1050" b="1" i="0" u="none" strike="noStrike" kern="1200" cap="none" spc="0" normalizeH="0" baseline="0" noProof="0" err="1">
                <a:ln>
                  <a:noFill/>
                </a:ln>
                <a:solidFill>
                  <a:srgbClr val="000000"/>
                </a:solidFill>
                <a:effectLst/>
                <a:uLnTx/>
                <a:uFillTx/>
                <a:latin typeface="DM Sans 14pt" charset="0"/>
                <a:ea typeface="+mn-ea"/>
                <a:cs typeface="+mn-cs"/>
              </a:rPr>
              <a:t>lockscent</a:t>
            </a:r>
            <a:r>
              <a:rPr kumimoji="0" lang="en-US" sz="1050" b="1" i="0" u="none" strike="noStrike" kern="1200" cap="none" spc="0" normalizeH="0" baseline="0" noProof="0">
                <a:ln>
                  <a:noFill/>
                </a:ln>
                <a:solidFill>
                  <a:srgbClr val="000000"/>
                </a:solidFill>
                <a:effectLst/>
                <a:uLnTx/>
                <a:uFillTx/>
                <a:latin typeface="DM Sans 14pt" charset="0"/>
                <a:ea typeface="+mn-ea"/>
                <a:cs typeface="+mn-cs"/>
              </a:rPr>
              <a:t>™</a:t>
            </a:r>
            <a:r>
              <a:rPr kumimoji="0" lang="en-US" sz="1050" b="0" i="0" u="none" strike="noStrike" kern="1200" cap="none" spc="0" normalizeH="0" baseline="0" noProof="0">
                <a:ln>
                  <a:noFill/>
                </a:ln>
                <a:solidFill>
                  <a:srgbClr val="000000"/>
                </a:solidFill>
                <a:effectLst/>
                <a:uLnTx/>
                <a:uFillTx/>
                <a:latin typeface="DM Sans 14pt" charset="0"/>
                <a:ea typeface="+mn-ea"/>
                <a:cs typeface="+mn-cs"/>
              </a:rPr>
              <a:t> </a:t>
            </a:r>
            <a:r>
              <a:rPr kumimoji="0" lang="en-US" sz="1050" b="0" i="0" u="none" strike="noStrike" kern="0" cap="none" spc="0" normalizeH="0" baseline="0" noProof="0">
                <a:ln>
                  <a:noFill/>
                </a:ln>
                <a:solidFill>
                  <a:srgbClr val="000000"/>
                </a:solidFill>
                <a:effectLst/>
                <a:uLnTx/>
                <a:uFillTx/>
                <a:latin typeface="DM Sans 14pt" pitchFamily="2" charset="77"/>
                <a:ea typeface="+mn-ea"/>
                <a:cs typeface="Arial"/>
              </a:rPr>
              <a:t>the fragrance locker for hair, </a:t>
            </a:r>
            <a:r>
              <a:rPr kumimoji="0" lang="en-US" sz="1050" b="0" i="0" u="none" strike="noStrike" kern="0" cap="none" spc="0" normalizeH="0" baseline="0" noProof="0">
                <a:ln>
                  <a:noFill/>
                </a:ln>
                <a:solidFill>
                  <a:srgbClr val="000000"/>
                </a:solidFill>
                <a:effectLst/>
                <a:uLnTx/>
                <a:uFillTx/>
                <a:latin typeface="DM Sans 14pt" pitchFamily="2" charset="77"/>
                <a:ea typeface="+mn-ea"/>
                <a:cs typeface="Arial"/>
                <a:sym typeface="Arial"/>
              </a:rPr>
              <a:t>for long-lasting scent </a:t>
            </a:r>
            <a:r>
              <a:rPr kumimoji="0" lang="en-US" sz="1050" b="0" i="0" u="none" strike="noStrike" kern="1200" cap="none" spc="0" normalizeH="0" baseline="0" noProof="0">
                <a:ln>
                  <a:noFill/>
                </a:ln>
                <a:solidFill>
                  <a:srgbClr val="000000"/>
                </a:solidFill>
                <a:effectLst/>
                <a:uLnTx/>
                <a:uFillTx/>
                <a:latin typeface="DM Sans 14pt" charset="0"/>
                <a:ea typeface="+mn-ea"/>
                <a:cs typeface="+mn-cs"/>
              </a:rPr>
              <a:t>and </a:t>
            </a:r>
            <a:r>
              <a:rPr kumimoji="0" lang="en-US" sz="1050" b="1" i="0" u="none" strike="noStrike" kern="1200" cap="none" spc="0" normalizeH="0" baseline="0" noProof="0" err="1">
                <a:ln>
                  <a:noFill/>
                </a:ln>
                <a:solidFill>
                  <a:srgbClr val="000000"/>
                </a:solidFill>
                <a:effectLst/>
                <a:uLnTx/>
                <a:uFillTx/>
                <a:latin typeface="DM Sans 14pt" charset="0"/>
                <a:ea typeface="+mn-ea"/>
                <a:cs typeface="+mn-cs"/>
              </a:rPr>
              <a:t>emotiOn</a:t>
            </a:r>
            <a:r>
              <a:rPr kumimoji="0" lang="en-US" sz="1050" b="1" i="0" u="none" strike="noStrike" kern="1200" cap="none" spc="0" normalizeH="0" baseline="0" noProof="0">
                <a:ln>
                  <a:noFill/>
                </a:ln>
                <a:solidFill>
                  <a:srgbClr val="000000"/>
                </a:solidFill>
                <a:effectLst/>
                <a:uLnTx/>
                <a:uFillTx/>
                <a:latin typeface="DM Sans 14pt" charset="0"/>
                <a:ea typeface="+mn-ea"/>
                <a:cs typeface="+mn-cs"/>
              </a:rPr>
              <a:t>™ ENERGY</a:t>
            </a:r>
            <a:r>
              <a:rPr kumimoji="0" lang="en-US" sz="1050" b="0" i="0" u="none" strike="noStrike" kern="1200" cap="none" spc="0" normalizeH="0" baseline="0" noProof="0">
                <a:ln>
                  <a:noFill/>
                </a:ln>
                <a:solidFill>
                  <a:srgbClr val="000000"/>
                </a:solidFill>
                <a:effectLst/>
                <a:uLnTx/>
                <a:uFillTx/>
                <a:latin typeface="DM Sans 14pt" charset="0"/>
                <a:ea typeface="+mn-ea"/>
                <a:cs typeface="+mn-cs"/>
              </a:rPr>
              <a:t>, designed to </a:t>
            </a:r>
            <a:r>
              <a:rPr kumimoji="0" lang="en-US" sz="1050" b="1" i="0" u="none" strike="noStrike" kern="1200" cap="none" spc="0" normalizeH="0" baseline="0" noProof="0">
                <a:ln>
                  <a:noFill/>
                </a:ln>
                <a:solidFill>
                  <a:srgbClr val="000000"/>
                </a:solidFill>
                <a:effectLst/>
                <a:uLnTx/>
                <a:uFillTx/>
                <a:latin typeface="DM Sans 14pt" charset="0"/>
                <a:ea typeface="+mn-ea"/>
                <a:cs typeface="+mn-cs"/>
              </a:rPr>
              <a:t>boost your natural vitality</a:t>
            </a:r>
            <a:r>
              <a:rPr kumimoji="0" lang="en-US" sz="1050" b="0" i="0" u="none" strike="noStrike" kern="1200" cap="none" spc="0" normalizeH="0" baseline="0" noProof="0">
                <a:ln>
                  <a:noFill/>
                </a:ln>
                <a:solidFill>
                  <a:srgbClr val="000000"/>
                </a:solidFill>
                <a:effectLst/>
                <a:uLnTx/>
                <a:uFillTx/>
                <a:latin typeface="DM Sans 14pt" charset="0"/>
                <a:ea typeface="+mn-ea"/>
                <a:cs typeface="+mn-cs"/>
              </a:rPr>
              <a:t>.</a:t>
            </a:r>
          </a:p>
        </p:txBody>
      </p:sp>
      <p:sp>
        <p:nvSpPr>
          <p:cNvPr id="39" name="TextBox 38">
            <a:extLst>
              <a:ext uri="{FF2B5EF4-FFF2-40B4-BE49-F238E27FC236}">
                <a16:creationId xmlns:a16="http://schemas.microsoft.com/office/drawing/2014/main" id="{BAB74B2F-A6A0-D5A6-4898-A292DD0EE550}"/>
              </a:ext>
            </a:extLst>
          </p:cNvPr>
          <p:cNvSpPr txBox="1"/>
          <p:nvPr/>
        </p:nvSpPr>
        <p:spPr>
          <a:xfrm>
            <a:off x="8471781" y="316252"/>
            <a:ext cx="3527507" cy="284693"/>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DM Sans 14pt" charset="0"/>
                <a:ea typeface="+mn-ea"/>
                <a:cs typeface="+mn-cs"/>
              </a:rPr>
              <a:t>Soft strands. Weightless moisture. Boosted mood.</a:t>
            </a:r>
          </a:p>
        </p:txBody>
      </p:sp>
      <p:pic>
        <p:nvPicPr>
          <p:cNvPr id="6" name="Imagem 16">
            <a:extLst>
              <a:ext uri="{FF2B5EF4-FFF2-40B4-BE49-F238E27FC236}">
                <a16:creationId xmlns:a16="http://schemas.microsoft.com/office/drawing/2014/main" id="{69848509-768A-EE3C-1680-8066100575D7}"/>
              </a:ext>
            </a:extLst>
          </p:cNvPr>
          <p:cNvPicPr>
            <a:picLocks noChangeAspect="1"/>
          </p:cNvPicPr>
          <p:nvPr/>
        </p:nvPicPr>
        <p:blipFill>
          <a:blip r:embed="rId7"/>
          <a:stretch>
            <a:fillRect/>
          </a:stretch>
        </p:blipFill>
        <p:spPr>
          <a:xfrm>
            <a:off x="2161206" y="5183807"/>
            <a:ext cx="469261" cy="469261"/>
          </a:xfrm>
          <a:prstGeom prst="rect">
            <a:avLst/>
          </a:prstGeom>
        </p:spPr>
      </p:pic>
      <p:pic>
        <p:nvPicPr>
          <p:cNvPr id="11" name="Imagem 17">
            <a:extLst>
              <a:ext uri="{FF2B5EF4-FFF2-40B4-BE49-F238E27FC236}">
                <a16:creationId xmlns:a16="http://schemas.microsoft.com/office/drawing/2014/main" id="{ABDC65AD-65FC-53D0-5352-83DC78F465AB}"/>
              </a:ext>
            </a:extLst>
          </p:cNvPr>
          <p:cNvPicPr>
            <a:picLocks noChangeAspect="1"/>
          </p:cNvPicPr>
          <p:nvPr/>
        </p:nvPicPr>
        <p:blipFill>
          <a:blip r:embed="rId8"/>
          <a:stretch>
            <a:fillRect/>
          </a:stretch>
        </p:blipFill>
        <p:spPr>
          <a:xfrm>
            <a:off x="2941864" y="5178084"/>
            <a:ext cx="474984" cy="474984"/>
          </a:xfrm>
          <a:prstGeom prst="rect">
            <a:avLst/>
          </a:prstGeom>
        </p:spPr>
      </p:pic>
      <p:pic>
        <p:nvPicPr>
          <p:cNvPr id="12" name="Imagem 18">
            <a:extLst>
              <a:ext uri="{FF2B5EF4-FFF2-40B4-BE49-F238E27FC236}">
                <a16:creationId xmlns:a16="http://schemas.microsoft.com/office/drawing/2014/main" id="{C604512E-0B1A-7E8F-2799-2A74E38F6C2C}"/>
              </a:ext>
            </a:extLst>
          </p:cNvPr>
          <p:cNvPicPr>
            <a:picLocks noChangeAspect="1"/>
          </p:cNvPicPr>
          <p:nvPr/>
        </p:nvPicPr>
        <p:blipFill>
          <a:blip r:embed="rId9"/>
          <a:stretch>
            <a:fillRect/>
          </a:stretch>
        </p:blipFill>
        <p:spPr>
          <a:xfrm>
            <a:off x="3728245" y="5183807"/>
            <a:ext cx="469261" cy="469261"/>
          </a:xfrm>
          <a:prstGeom prst="rect">
            <a:avLst/>
          </a:prstGeom>
        </p:spPr>
      </p:pic>
      <p:sp>
        <p:nvSpPr>
          <p:cNvPr id="16" name="CaixaDeTexto 19">
            <a:extLst>
              <a:ext uri="{FF2B5EF4-FFF2-40B4-BE49-F238E27FC236}">
                <a16:creationId xmlns:a16="http://schemas.microsoft.com/office/drawing/2014/main" id="{40128CE6-7F6E-6FD1-E7E6-08415BC40B2F}"/>
              </a:ext>
            </a:extLst>
          </p:cNvPr>
          <p:cNvSpPr txBox="1"/>
          <p:nvPr/>
        </p:nvSpPr>
        <p:spPr>
          <a:xfrm>
            <a:off x="2112361" y="5715441"/>
            <a:ext cx="930104"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000000"/>
                </a:solidFill>
                <a:effectLst/>
                <a:uLnTx/>
                <a:uFillTx/>
                <a:latin typeface="DM Sans 14pt" pitchFamily="2" charset="77"/>
                <a:ea typeface="+mn-ea"/>
                <a:cs typeface="Arial"/>
                <a:sym typeface="Arial"/>
              </a:rPr>
              <a:t>2 in 1</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000000"/>
                </a:solidFill>
                <a:effectLst/>
                <a:uLnTx/>
                <a:uFillTx/>
                <a:latin typeface="DM Sans 14pt" pitchFamily="2" charset="77"/>
                <a:ea typeface="+mn-ea"/>
                <a:cs typeface="Arial"/>
                <a:sym typeface="Arial"/>
              </a:rPr>
              <a:t>ACTION</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000000"/>
                </a:solidFill>
                <a:effectLst/>
                <a:uLnTx/>
                <a:uFillTx/>
                <a:latin typeface="DM Sans 14pt" pitchFamily="2" charset="77"/>
                <a:ea typeface="+mn-ea"/>
                <a:cs typeface="Arial"/>
                <a:sym typeface="Arial"/>
              </a:rPr>
              <a:t>Scalp Vitality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000000"/>
                </a:solidFill>
                <a:effectLst/>
                <a:uLnTx/>
                <a:uFillTx/>
                <a:latin typeface="DM Sans 14pt" pitchFamily="2" charset="77"/>
                <a:ea typeface="+mn-ea"/>
                <a:cs typeface="Arial"/>
                <a:sym typeface="Arial"/>
              </a:rPr>
              <a:t>&amp; Strand Integrity</a:t>
            </a:r>
          </a:p>
        </p:txBody>
      </p:sp>
      <p:sp>
        <p:nvSpPr>
          <p:cNvPr id="17" name="CaixaDeTexto 20">
            <a:extLst>
              <a:ext uri="{FF2B5EF4-FFF2-40B4-BE49-F238E27FC236}">
                <a16:creationId xmlns:a16="http://schemas.microsoft.com/office/drawing/2014/main" id="{AA350D01-6E3C-F406-D2EF-3FDF7488FC7C}"/>
              </a:ext>
            </a:extLst>
          </p:cNvPr>
          <p:cNvSpPr txBox="1"/>
          <p:nvPr/>
        </p:nvSpPr>
        <p:spPr>
          <a:xfrm>
            <a:off x="2897151" y="5715441"/>
            <a:ext cx="811819" cy="46166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000000"/>
                </a:solidFill>
                <a:effectLst/>
                <a:uLnTx/>
                <a:uFillTx/>
                <a:latin typeface="DM Sans 14pt" pitchFamily="2" charset="77"/>
                <a:ea typeface="+mn-ea"/>
                <a:cs typeface="Arial"/>
                <a:sym typeface="Arial"/>
              </a:rPr>
              <a:t>BIOTECH</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000000"/>
                </a:solidFill>
                <a:effectLst/>
                <a:uLnTx/>
                <a:uFillTx/>
                <a:latin typeface="DM Sans 14pt" pitchFamily="2" charset="77"/>
                <a:ea typeface="+mn-ea"/>
                <a:cs typeface="Arial"/>
                <a:sym typeface="Arial"/>
              </a:rPr>
              <a:t>Derived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000000"/>
                </a:solidFill>
                <a:effectLst/>
                <a:uLnTx/>
                <a:uFillTx/>
                <a:latin typeface="DM Sans 14pt" pitchFamily="2" charset="77"/>
                <a:ea typeface="+mn-ea"/>
                <a:cs typeface="Arial"/>
                <a:sym typeface="Arial"/>
              </a:rPr>
              <a:t>Technology</a:t>
            </a:r>
          </a:p>
        </p:txBody>
      </p:sp>
      <p:sp>
        <p:nvSpPr>
          <p:cNvPr id="18" name="CaixaDeTexto 21">
            <a:extLst>
              <a:ext uri="{FF2B5EF4-FFF2-40B4-BE49-F238E27FC236}">
                <a16:creationId xmlns:a16="http://schemas.microsoft.com/office/drawing/2014/main" id="{6D734387-DFA2-81AB-D5C8-73028CDEEDAE}"/>
              </a:ext>
            </a:extLst>
          </p:cNvPr>
          <p:cNvSpPr txBox="1"/>
          <p:nvPr/>
        </p:nvSpPr>
        <p:spPr>
          <a:xfrm>
            <a:off x="3611025" y="5717166"/>
            <a:ext cx="811820" cy="21544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000000"/>
                </a:solidFill>
                <a:effectLst/>
                <a:uLnTx/>
                <a:uFillTx/>
                <a:latin typeface="DM Sans 14pt" pitchFamily="2" charset="77"/>
                <a:ea typeface="+mn-ea"/>
                <a:cs typeface="Arial"/>
                <a:sym typeface="Arial"/>
              </a:rPr>
              <a:t>PEPTIDE 743</a:t>
            </a:r>
          </a:p>
        </p:txBody>
      </p:sp>
    </p:spTree>
    <p:extLst>
      <p:ext uri="{BB962C8B-B14F-4D97-AF65-F5344CB8AC3E}">
        <p14:creationId xmlns:p14="http://schemas.microsoft.com/office/powerpoint/2010/main" val="396338388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E8815F-EE5A-C068-57C5-29E27806378D}"/>
            </a:ext>
          </a:extLst>
        </p:cNvPr>
        <p:cNvGrpSpPr/>
        <p:nvPr/>
      </p:nvGrpSpPr>
      <p:grpSpPr>
        <a:xfrm>
          <a:off x="0" y="0"/>
          <a:ext cx="0" cy="0"/>
          <a:chOff x="0" y="0"/>
          <a:chExt cx="0" cy="0"/>
        </a:xfrm>
      </p:grpSpPr>
      <p:pic>
        <p:nvPicPr>
          <p:cNvPr id="16" name="Picture 15" descr="A fruit and flowers in the air&#10;&#10;AI-generated content may be incorrect.">
            <a:extLst>
              <a:ext uri="{FF2B5EF4-FFF2-40B4-BE49-F238E27FC236}">
                <a16:creationId xmlns:a16="http://schemas.microsoft.com/office/drawing/2014/main" id="{3199177F-A49C-A7B4-53A5-CE82060F162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541" y="0"/>
            <a:ext cx="12188917" cy="6858000"/>
          </a:xfrm>
          <a:prstGeom prst="rect">
            <a:avLst/>
          </a:prstGeom>
        </p:spPr>
      </p:pic>
      <p:sp>
        <p:nvSpPr>
          <p:cNvPr id="20" name="CaixaDeTexto 12">
            <a:extLst>
              <a:ext uri="{FF2B5EF4-FFF2-40B4-BE49-F238E27FC236}">
                <a16:creationId xmlns:a16="http://schemas.microsoft.com/office/drawing/2014/main" id="{3BCA005E-C8A7-8596-DED3-93BCD1CBA4A2}"/>
              </a:ext>
            </a:extLst>
          </p:cNvPr>
          <p:cNvSpPr txBox="1"/>
          <p:nvPr/>
        </p:nvSpPr>
        <p:spPr>
          <a:xfrm>
            <a:off x="409330" y="5910741"/>
            <a:ext cx="2641363" cy="400110"/>
          </a:xfrm>
          <a:prstGeom prst="rect">
            <a:avLst/>
          </a:prstGeom>
          <a:noFill/>
        </p:spPr>
        <p:txBody>
          <a:bodyPr wrap="square" rtlCol="0">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14pt" pitchFamily="2" charset="77"/>
                <a:ea typeface="+mn-ea"/>
                <a:cs typeface="+mn-cs"/>
              </a:rPr>
              <a:t>Powered by 30 years of neuroscience.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14pt" pitchFamily="2" charset="77"/>
                <a:ea typeface="+mn-ea"/>
                <a:cs typeface="+mn-cs"/>
              </a:rPr>
              <a:t>Designed to boost your natural vitality.​</a:t>
            </a:r>
            <a:endParaRPr kumimoji="0" lang="en-US" sz="900" b="0" i="0" u="none" strike="noStrike" kern="1200" cap="none" spc="0" normalizeH="0" baseline="0" noProof="0" dirty="0">
              <a:ln>
                <a:noFill/>
              </a:ln>
              <a:solidFill>
                <a:srgbClr val="000000"/>
              </a:solidFill>
              <a:effectLst/>
              <a:uLnTx/>
              <a:uFillTx/>
              <a:latin typeface="DM Sans 14pt" pitchFamily="2" charset="77"/>
              <a:ea typeface="+mn-ea"/>
              <a:cs typeface="+mn-cs"/>
            </a:endParaRPr>
          </a:p>
        </p:txBody>
      </p:sp>
      <p:sp>
        <p:nvSpPr>
          <p:cNvPr id="7" name="CaixaDeTexto 12">
            <a:extLst>
              <a:ext uri="{FF2B5EF4-FFF2-40B4-BE49-F238E27FC236}">
                <a16:creationId xmlns:a16="http://schemas.microsoft.com/office/drawing/2014/main" id="{FD5828F3-FA98-9716-ABD5-1E9620E15CA4}"/>
              </a:ext>
            </a:extLst>
          </p:cNvPr>
          <p:cNvSpPr txBox="1"/>
          <p:nvPr/>
        </p:nvSpPr>
        <p:spPr>
          <a:xfrm>
            <a:off x="409331" y="2892897"/>
            <a:ext cx="2771666" cy="615553"/>
          </a:xfrm>
          <a:prstGeom prst="rect">
            <a:avLst/>
          </a:prstGeom>
          <a:noFill/>
        </p:spPr>
        <p:txBody>
          <a:bodyPr wrap="square" rtlCol="0">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000000"/>
                </a:solidFill>
                <a:effectLst/>
                <a:uLnTx/>
                <a:uFillTx/>
                <a:latin typeface="DM Sans 14pt" pitchFamily="2" charset="77"/>
                <a:ea typeface="+mn-ea"/>
                <a:cs typeface="+mn-cs"/>
              </a:rPr>
              <a:t>lockscent</a:t>
            </a:r>
            <a:r>
              <a:rPr kumimoji="0" lang="en-US" sz="1800" b="1" i="0" u="none" strike="noStrike" kern="1200" cap="none" spc="0" normalizeH="0" baseline="0" noProof="0" dirty="0">
                <a:ln>
                  <a:noFill/>
                </a:ln>
                <a:solidFill>
                  <a:srgbClr val="000000"/>
                </a:solidFill>
                <a:effectLst/>
                <a:uLnTx/>
                <a:uFillTx/>
                <a:latin typeface="DM Sans 14pt" pitchFamily="2" charset="77"/>
                <a:ea typeface="+mn-ea"/>
                <a:cs typeface="+mn-cs"/>
              </a:rPr>
              <a:t>™</a:t>
            </a:r>
            <a:r>
              <a:rPr kumimoji="0" lang="en-US" sz="1600" b="1" i="0" u="none" strike="noStrike" kern="1200" cap="none" spc="0" normalizeH="0" baseline="0" noProof="0" dirty="0">
                <a:ln>
                  <a:noFill/>
                </a:ln>
                <a:solidFill>
                  <a:srgbClr val="000000"/>
                </a:solidFill>
                <a:effectLst/>
                <a:uLnTx/>
                <a:uFillTx/>
                <a:latin typeface="DM Sans 14pt" pitchFamily="2" charset="77"/>
                <a:ea typeface="+mn-ea"/>
                <a:cs typeface="+mn-cs"/>
              </a:rPr>
              <a:t>, </a:t>
            </a:r>
            <a:r>
              <a:rPr kumimoji="0" lang="en-US" sz="1600" b="0" i="0" u="none" strike="noStrike" kern="1200" cap="none" spc="0" normalizeH="0" baseline="0" noProof="0" dirty="0">
                <a:ln>
                  <a:noFill/>
                </a:ln>
                <a:solidFill>
                  <a:srgbClr val="000000"/>
                </a:solidFill>
                <a:effectLst/>
                <a:uLnTx/>
                <a:uFillTx/>
                <a:latin typeface="DM Sans 14pt" pitchFamily="2" charset="77"/>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DM Sans 14pt" pitchFamily="2" charset="77"/>
                <a:ea typeface="+mn-ea"/>
                <a:cs typeface="+mn-cs"/>
              </a:rPr>
              <a:t>the fragrance locker for hair ​</a:t>
            </a:r>
          </a:p>
        </p:txBody>
      </p:sp>
      <p:sp>
        <p:nvSpPr>
          <p:cNvPr id="18" name="CaixaDeTexto 12">
            <a:extLst>
              <a:ext uri="{FF2B5EF4-FFF2-40B4-BE49-F238E27FC236}">
                <a16:creationId xmlns:a16="http://schemas.microsoft.com/office/drawing/2014/main" id="{91181BC7-9A1D-D6CC-0541-F4929A59C0E3}"/>
              </a:ext>
            </a:extLst>
          </p:cNvPr>
          <p:cNvSpPr txBox="1"/>
          <p:nvPr/>
        </p:nvSpPr>
        <p:spPr>
          <a:xfrm>
            <a:off x="474484" y="3680904"/>
            <a:ext cx="2641360" cy="707886"/>
          </a:xfrm>
          <a:prstGeom prst="rect">
            <a:avLst/>
          </a:prstGeom>
          <a:noFill/>
        </p:spPr>
        <p:txBody>
          <a:bodyPr wrap="square" lIns="91440" tIns="45720" rIns="91440" bIns="45720" rtlCol="0" anchor="t">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14pt"/>
                <a:ea typeface="+mn-ea"/>
                <a:cs typeface="DM Sans 14pt"/>
              </a:rPr>
              <a:t>A selection of high-impact ingredients from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err="1">
                <a:ln>
                  <a:noFill/>
                </a:ln>
                <a:solidFill>
                  <a:srgbClr val="000000"/>
                </a:solidFill>
                <a:effectLst/>
                <a:uLnTx/>
                <a:uFillTx/>
                <a:latin typeface="DM Sans 14pt"/>
                <a:ea typeface="+mn-ea"/>
                <a:cs typeface="DM Sans 14pt"/>
              </a:rPr>
              <a:t>dsm-firmenich’s</a:t>
            </a:r>
            <a:r>
              <a:rPr kumimoji="0" lang="en-US" sz="1000" b="0" i="0" u="none" strike="noStrike" kern="1200" cap="none" spc="0" normalizeH="0" baseline="0" noProof="0" dirty="0">
                <a:ln>
                  <a:noFill/>
                </a:ln>
                <a:solidFill>
                  <a:srgbClr val="000000"/>
                </a:solidFill>
                <a:effectLst/>
                <a:uLnTx/>
                <a:uFillTx/>
                <a:latin typeface="DM Sans 14pt"/>
                <a:ea typeface="+mn-ea"/>
                <a:cs typeface="DM Sans 14pt"/>
              </a:rPr>
              <a:t> palette that bond with hair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14pt"/>
                <a:ea typeface="+mn-ea"/>
                <a:cs typeface="DM Sans 14pt"/>
              </a:rPr>
              <a:t>keratin and diffuse their scents throughout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14pt"/>
                <a:ea typeface="+mn-ea"/>
                <a:cs typeface="DM Sans 14pt"/>
              </a:rPr>
              <a:t>the day​.</a:t>
            </a:r>
            <a:endParaRPr kumimoji="0" lang="en-US" sz="900" b="0" i="0" u="none" strike="noStrike" kern="1200" cap="none" spc="0" normalizeH="0" baseline="0" noProof="0" dirty="0">
              <a:ln>
                <a:noFill/>
              </a:ln>
              <a:solidFill>
                <a:srgbClr val="000000"/>
              </a:solidFill>
              <a:effectLst/>
              <a:uLnTx/>
              <a:uFillTx/>
              <a:latin typeface="DM Sans 14pt"/>
              <a:ea typeface="+mn-ea"/>
              <a:cs typeface="DM Sans 14pt"/>
            </a:endParaRPr>
          </a:p>
        </p:txBody>
      </p:sp>
      <p:sp>
        <p:nvSpPr>
          <p:cNvPr id="19" name="CaixaDeTexto 12">
            <a:extLst>
              <a:ext uri="{FF2B5EF4-FFF2-40B4-BE49-F238E27FC236}">
                <a16:creationId xmlns:a16="http://schemas.microsoft.com/office/drawing/2014/main" id="{D257B160-BC40-5656-02AA-E0830AF3BE03}"/>
              </a:ext>
            </a:extLst>
          </p:cNvPr>
          <p:cNvSpPr txBox="1"/>
          <p:nvPr/>
        </p:nvSpPr>
        <p:spPr>
          <a:xfrm>
            <a:off x="409330" y="5125436"/>
            <a:ext cx="2581206" cy="615553"/>
          </a:xfrm>
          <a:prstGeom prst="rect">
            <a:avLst/>
          </a:prstGeom>
          <a:noFill/>
        </p:spPr>
        <p:txBody>
          <a:bodyPr wrap="square" rtlCol="0">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000000"/>
                </a:solidFill>
                <a:effectLst/>
                <a:uLnTx/>
                <a:uFillTx/>
                <a:latin typeface="DM Sans 14pt" pitchFamily="2" charset="77"/>
                <a:ea typeface="+mn-ea"/>
                <a:cs typeface="+mn-cs"/>
              </a:rPr>
              <a:t>emoti</a:t>
            </a:r>
            <a:r>
              <a:rPr kumimoji="0" lang="en-US" sz="1800" b="0" i="0" u="none" strike="noStrike" kern="1200" cap="none" spc="0" normalizeH="0" baseline="0" noProof="0" dirty="0" err="1">
                <a:ln>
                  <a:noFill/>
                </a:ln>
                <a:solidFill>
                  <a:srgbClr val="000000"/>
                </a:solidFill>
                <a:effectLst/>
                <a:uLnTx/>
                <a:uFillTx/>
                <a:latin typeface="DM Sans 14pt" pitchFamily="2" charset="77"/>
                <a:ea typeface="+mn-ea"/>
                <a:cs typeface="+mn-cs"/>
              </a:rPr>
              <a:t>On</a:t>
            </a:r>
            <a:r>
              <a:rPr kumimoji="0" lang="en-US" sz="1800" b="1" i="0" u="none" strike="noStrike" kern="1200" cap="none" spc="0" normalizeH="0" baseline="0" noProof="0" dirty="0">
                <a:ln>
                  <a:noFill/>
                </a:ln>
                <a:solidFill>
                  <a:srgbClr val="000000"/>
                </a:solidFill>
                <a:effectLst/>
                <a:uLnTx/>
                <a:uFillTx/>
                <a:latin typeface="Arial"/>
                <a:ea typeface="+mn-ea"/>
                <a:cs typeface="+mn-cs"/>
              </a:rPr>
              <a:t>™ </a:t>
            </a:r>
            <a:r>
              <a:rPr kumimoji="0" lang="en-US" sz="1600" b="1" i="0" u="none" strike="noStrike" kern="1200" cap="none" spc="0" normalizeH="0" baseline="0" noProof="0" dirty="0">
                <a:ln>
                  <a:noFill/>
                </a:ln>
                <a:solidFill>
                  <a:srgbClr val="000000"/>
                </a:solidFill>
                <a:effectLst/>
                <a:uLnTx/>
                <a:uFillTx/>
                <a:latin typeface="Arial"/>
                <a:ea typeface="+mn-ea"/>
                <a:cs typeface="+mn-cs"/>
              </a:rPr>
              <a:t>ENERGY</a:t>
            </a:r>
            <a:endParaRPr kumimoji="0" lang="en-US" sz="1800" b="1" i="0" u="none" strike="noStrike" kern="1200" cap="none" spc="0" normalizeH="0" baseline="0" noProof="0" dirty="0">
              <a:ln>
                <a:noFill/>
              </a:ln>
              <a:solidFill>
                <a:srgbClr val="000000"/>
              </a:solidFill>
              <a:effectLst/>
              <a:uLnTx/>
              <a:uFillTx/>
              <a:latin typeface="Arial"/>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DM Sans 14pt" pitchFamily="2" charset="77"/>
                <a:ea typeface="+mn-ea"/>
                <a:cs typeface="+mn-cs"/>
              </a:rPr>
              <a:t>fragrance made to feel</a:t>
            </a:r>
          </a:p>
        </p:txBody>
      </p:sp>
      <p:grpSp>
        <p:nvGrpSpPr>
          <p:cNvPr id="25" name="Group 24">
            <a:extLst>
              <a:ext uri="{FF2B5EF4-FFF2-40B4-BE49-F238E27FC236}">
                <a16:creationId xmlns:a16="http://schemas.microsoft.com/office/drawing/2014/main" id="{76592B87-41B8-CF7D-C644-C1C4247F27CE}"/>
              </a:ext>
            </a:extLst>
          </p:cNvPr>
          <p:cNvGrpSpPr/>
          <p:nvPr/>
        </p:nvGrpSpPr>
        <p:grpSpPr>
          <a:xfrm>
            <a:off x="498027" y="4561452"/>
            <a:ext cx="391321" cy="391321"/>
            <a:chOff x="498027" y="1983550"/>
            <a:chExt cx="391321" cy="391321"/>
          </a:xfrm>
        </p:grpSpPr>
        <p:cxnSp>
          <p:nvCxnSpPr>
            <p:cNvPr id="21" name="Conector Reto 35">
              <a:extLst>
                <a:ext uri="{FF2B5EF4-FFF2-40B4-BE49-F238E27FC236}">
                  <a16:creationId xmlns:a16="http://schemas.microsoft.com/office/drawing/2014/main" id="{7DF918F9-BDDB-1D9C-6979-322A7A0C4BEE}"/>
                </a:ext>
              </a:extLst>
            </p:cNvPr>
            <p:cNvCxnSpPr>
              <a:cxnSpLocks/>
            </p:cNvCxnSpPr>
            <p:nvPr/>
          </p:nvCxnSpPr>
          <p:spPr>
            <a:xfrm flipH="1">
              <a:off x="498027" y="2179211"/>
              <a:ext cx="391321"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23" name="Conector Reto 35">
              <a:extLst>
                <a:ext uri="{FF2B5EF4-FFF2-40B4-BE49-F238E27FC236}">
                  <a16:creationId xmlns:a16="http://schemas.microsoft.com/office/drawing/2014/main" id="{1477140D-741E-A8F8-FCA0-F634E238DA3E}"/>
                </a:ext>
              </a:extLst>
            </p:cNvPr>
            <p:cNvCxnSpPr>
              <a:cxnSpLocks/>
            </p:cNvCxnSpPr>
            <p:nvPr/>
          </p:nvCxnSpPr>
          <p:spPr>
            <a:xfrm rot="16200000" flipH="1">
              <a:off x="498027" y="2179211"/>
              <a:ext cx="391321"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grpSp>
      <p:sp>
        <p:nvSpPr>
          <p:cNvPr id="34" name="CaixaDeTexto 12">
            <a:extLst>
              <a:ext uri="{FF2B5EF4-FFF2-40B4-BE49-F238E27FC236}">
                <a16:creationId xmlns:a16="http://schemas.microsoft.com/office/drawing/2014/main" id="{60B3192B-A770-4C07-F41F-6ABC9D1233DA}"/>
              </a:ext>
            </a:extLst>
          </p:cNvPr>
          <p:cNvSpPr txBox="1"/>
          <p:nvPr/>
        </p:nvSpPr>
        <p:spPr>
          <a:xfrm>
            <a:off x="474484" y="1227731"/>
            <a:ext cx="2641362" cy="1384995"/>
          </a:xfrm>
          <a:prstGeom prst="rect">
            <a:avLst/>
          </a:prstGeom>
          <a:noFill/>
        </p:spPr>
        <p:txBody>
          <a:bodyPr wrap="square" rtlCol="0">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DM Sans 14pt" pitchFamily="2" charset="77"/>
                <a:ea typeface="+mn-ea"/>
                <a:cs typeface="+mn-cs"/>
              </a:rPr>
              <a:t>Zesty and sparkling citrus, softened by vanilla and sandalwood notes, create a sophisticated scent that elevates repair to a sensorial ritual.​</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DM Sans 14pt" pitchFamily="2" charset="77"/>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DM Sans 14pt" pitchFamily="2" charset="77"/>
                <a:ea typeface="+mn-ea"/>
                <a:cs typeface="+mn-cs"/>
              </a:rPr>
              <a:t>ORANGE TERP CITRONOVA® &amp; SANDALBLOOM™: upcycled ingredients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DM Sans 14pt" pitchFamily="2" charset="77"/>
                <a:ea typeface="+mn-ea"/>
                <a:cs typeface="+mn-cs"/>
              </a:rPr>
              <a:t>NIRVANOL®: </a:t>
            </a:r>
            <a:r>
              <a:rPr kumimoji="0" lang="en-US" sz="1050" b="0" i="0" u="none" strike="noStrike" kern="1200" cap="none" spc="0" normalizeH="0" baseline="0" noProof="0" dirty="0" err="1">
                <a:ln>
                  <a:noFill/>
                </a:ln>
                <a:solidFill>
                  <a:srgbClr val="000000"/>
                </a:solidFill>
                <a:effectLst/>
                <a:uLnTx/>
                <a:uFillTx/>
                <a:latin typeface="DM Sans 14pt" pitchFamily="2" charset="77"/>
                <a:ea typeface="+mn-ea"/>
                <a:cs typeface="+mn-cs"/>
              </a:rPr>
              <a:t>dsm-firmenich´s</a:t>
            </a:r>
            <a:r>
              <a:rPr kumimoji="0" lang="en-US" sz="1050" b="0" i="0" u="none" strike="noStrike" kern="1200" cap="none" spc="0" normalizeH="0" baseline="0" noProof="0" dirty="0">
                <a:ln>
                  <a:noFill/>
                </a:ln>
                <a:solidFill>
                  <a:srgbClr val="000000"/>
                </a:solidFill>
                <a:effectLst/>
                <a:uLnTx/>
                <a:uFillTx/>
                <a:latin typeface="DM Sans 14pt" pitchFamily="2" charset="77"/>
                <a:ea typeface="+mn-ea"/>
                <a:cs typeface="+mn-cs"/>
              </a:rPr>
              <a:t> captive</a:t>
            </a:r>
          </a:p>
        </p:txBody>
      </p:sp>
      <p:sp>
        <p:nvSpPr>
          <p:cNvPr id="35" name="CaixaDeTexto 12">
            <a:extLst>
              <a:ext uri="{FF2B5EF4-FFF2-40B4-BE49-F238E27FC236}">
                <a16:creationId xmlns:a16="http://schemas.microsoft.com/office/drawing/2014/main" id="{1122EE56-4592-C327-1A12-F15C48A2A134}"/>
              </a:ext>
            </a:extLst>
          </p:cNvPr>
          <p:cNvSpPr txBox="1"/>
          <p:nvPr/>
        </p:nvSpPr>
        <p:spPr>
          <a:xfrm>
            <a:off x="409331" y="350093"/>
            <a:ext cx="2810117" cy="707886"/>
          </a:xfrm>
          <a:prstGeom prst="rect">
            <a:avLst/>
          </a:prstGeom>
          <a:noFill/>
        </p:spPr>
        <p:txBody>
          <a:bodyPr wrap="square" rtlCol="0">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DM Sans 14pt" pitchFamily="2" charset="77"/>
                <a:ea typeface="+mn-ea"/>
                <a:cs typeface="+mn-cs"/>
              </a:rPr>
              <a:t>Fragrance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DM Sans 14pt" pitchFamily="2" charset="77"/>
                <a:ea typeface="+mn-ea"/>
                <a:cs typeface="+mn-cs"/>
              </a:rPr>
              <a:t>BOND AND BEYOND</a:t>
            </a:r>
            <a:endParaRPr kumimoji="0" lang="en-US" sz="2000" b="0" i="0" u="none" strike="noStrike" kern="1200" cap="none" spc="0" normalizeH="0" baseline="0" noProof="0">
              <a:ln>
                <a:noFill/>
              </a:ln>
              <a:solidFill>
                <a:srgbClr val="000000"/>
              </a:solidFill>
              <a:effectLst/>
              <a:uLnTx/>
              <a:uFillTx/>
              <a:latin typeface="DM Sans 14pt" pitchFamily="2" charset="77"/>
              <a:ea typeface="+mn-ea"/>
              <a:cs typeface="+mn-cs"/>
            </a:endParaRPr>
          </a:p>
        </p:txBody>
      </p:sp>
      <p:cxnSp>
        <p:nvCxnSpPr>
          <p:cNvPr id="9" name="Conector Reto 35">
            <a:extLst>
              <a:ext uri="{FF2B5EF4-FFF2-40B4-BE49-F238E27FC236}">
                <a16:creationId xmlns:a16="http://schemas.microsoft.com/office/drawing/2014/main" id="{76994142-CDA5-39D4-9A70-1635FC5B34CC}"/>
              </a:ext>
            </a:extLst>
          </p:cNvPr>
          <p:cNvCxnSpPr>
            <a:cxnSpLocks/>
          </p:cNvCxnSpPr>
          <p:nvPr/>
        </p:nvCxnSpPr>
        <p:spPr>
          <a:xfrm flipH="1">
            <a:off x="498027" y="2720442"/>
            <a:ext cx="2851723"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11" name="Conector Reto 36">
            <a:extLst>
              <a:ext uri="{FF2B5EF4-FFF2-40B4-BE49-F238E27FC236}">
                <a16:creationId xmlns:a16="http://schemas.microsoft.com/office/drawing/2014/main" id="{DA4A9625-D413-C847-801F-11E3E98BC517}"/>
              </a:ext>
            </a:extLst>
          </p:cNvPr>
          <p:cNvCxnSpPr>
            <a:cxnSpLocks/>
          </p:cNvCxnSpPr>
          <p:nvPr/>
        </p:nvCxnSpPr>
        <p:spPr>
          <a:xfrm>
            <a:off x="3349750" y="344213"/>
            <a:ext cx="0" cy="6106593"/>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0C41CCCC-A259-3C09-1F81-3075F8AA3A89}"/>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29" name="TextBox 28">
            <a:extLst>
              <a:ext uri="{FF2B5EF4-FFF2-40B4-BE49-F238E27FC236}">
                <a16:creationId xmlns:a16="http://schemas.microsoft.com/office/drawing/2014/main" id="{ED8F9BB2-3790-3F11-E779-FD63F593FB01}"/>
              </a:ext>
            </a:extLst>
          </p:cNvPr>
          <p:cNvSpPr txBox="1"/>
          <p:nvPr/>
        </p:nvSpPr>
        <p:spPr>
          <a:xfrm>
            <a:off x="3742841" y="1046324"/>
            <a:ext cx="6100174" cy="4862870"/>
          </a:xfrm>
          <a:prstGeom prst="rect">
            <a:avLst/>
          </a:prstGeom>
          <a:noFill/>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DM Sans 14pt" pitchFamily="2" charset="77"/>
                <a:ea typeface="+mn-ea"/>
                <a:cs typeface="+mn-cs"/>
              </a:rPr>
              <a:t>TOP NOTES</a:t>
            </a:r>
            <a:br>
              <a:rPr kumimoji="0" lang="en-US" sz="1800" b="1" i="0" u="none" strike="noStrike" kern="1200" cap="none" spc="0" normalizeH="0" baseline="0" noProof="0">
                <a:ln>
                  <a:noFill/>
                </a:ln>
                <a:solidFill>
                  <a:srgbClr val="000000"/>
                </a:solidFill>
                <a:effectLst/>
                <a:uLnTx/>
                <a:uFillTx/>
                <a:latin typeface="DM Sans 14pt" pitchFamily="2" charset="77"/>
                <a:ea typeface="+mn-ea"/>
                <a:cs typeface="+mn-cs"/>
              </a:rPr>
            </a:br>
            <a:r>
              <a:rPr kumimoji="0" lang="en-US" sz="1800" b="1" i="0" u="none" strike="noStrike" kern="1200" cap="none" spc="0" normalizeH="0" baseline="0" noProof="0">
                <a:ln>
                  <a:noFill/>
                </a:ln>
                <a:solidFill>
                  <a:srgbClr val="000000"/>
                </a:solidFill>
                <a:effectLst/>
                <a:uLnTx/>
                <a:uFillTx/>
                <a:latin typeface="DM Sans 14pt" pitchFamily="2" charset="77"/>
                <a:ea typeface="+mn-ea"/>
                <a:cs typeface="+mn-cs"/>
              </a:rPr>
              <a:t>Grapefruit </a:t>
            </a:r>
            <a:r>
              <a:rPr kumimoji="0" lang="en-US" sz="1800" b="0" i="0" u="none" strike="noStrike" kern="1200" cap="none" spc="0" normalizeH="0" baseline="0" noProof="0">
                <a:ln>
                  <a:noFill/>
                </a:ln>
                <a:solidFill>
                  <a:srgbClr val="000000"/>
                </a:solidFill>
                <a:effectLst/>
                <a:uLnTx/>
                <a:uFillTx/>
                <a:latin typeface="DM Sans 14pt" pitchFamily="2" charset="77"/>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DM Sans 14pt" pitchFamily="2" charset="77"/>
                <a:ea typeface="+mn-ea"/>
                <a:cs typeface="+mn-cs"/>
              </a:rPr>
              <a:t>Lemon Pie </a:t>
            </a:r>
            <a:r>
              <a:rPr kumimoji="0" lang="en-US" sz="1800" b="0" i="0" u="none" strike="noStrike" kern="1200" cap="none" spc="0" normalizeH="0" baseline="0" noProof="0">
                <a:ln>
                  <a:noFill/>
                </a:ln>
                <a:solidFill>
                  <a:srgbClr val="000000"/>
                </a:solidFill>
                <a:effectLst/>
                <a:uLnTx/>
                <a:uFillTx/>
                <a:latin typeface="DM Sans 14pt" pitchFamily="2" charset="77"/>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DM Sans 14pt" pitchFamily="2" charset="77"/>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DM Sans 14pt" pitchFamily="2" charset="77"/>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DM Sans 14pt" pitchFamily="2" charset="77"/>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DM Sans 14pt" pitchFamily="2" charset="77"/>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DM Sans 14pt" pitchFamily="2" charset="77"/>
                <a:ea typeface="+mn-ea"/>
                <a:cs typeface="+mn-cs"/>
              </a:rPr>
              <a:t>HEART NOTES </a:t>
            </a:r>
            <a:br>
              <a:rPr kumimoji="0" lang="en-US" sz="1800" b="0" i="0" u="none" strike="noStrike" kern="1200" cap="none" spc="0" normalizeH="0" baseline="0" noProof="0">
                <a:ln>
                  <a:noFill/>
                </a:ln>
                <a:solidFill>
                  <a:srgbClr val="000000"/>
                </a:solidFill>
                <a:effectLst/>
                <a:uLnTx/>
                <a:uFillTx/>
                <a:latin typeface="DM Sans 14pt" pitchFamily="2" charset="77"/>
                <a:ea typeface="+mn-ea"/>
                <a:cs typeface="+mn-cs"/>
              </a:rPr>
            </a:br>
            <a:r>
              <a:rPr kumimoji="0" lang="en-US" sz="1800" b="1" i="0" u="none" strike="noStrike" kern="1200" cap="none" spc="0" normalizeH="0" baseline="0" noProof="0">
                <a:ln>
                  <a:noFill/>
                </a:ln>
                <a:solidFill>
                  <a:srgbClr val="000000"/>
                </a:solidFill>
                <a:effectLst/>
                <a:uLnTx/>
                <a:uFillTx/>
                <a:latin typeface="DM Sans 14pt" pitchFamily="2" charset="77"/>
                <a:ea typeface="+mn-ea"/>
                <a:cs typeface="+mn-cs"/>
              </a:rPr>
              <a:t>Pineapple Fl</a:t>
            </a:r>
            <a:r>
              <a:rPr kumimoji="0" lang="en-US" sz="1800" b="1" i="0" u="none" strike="noStrike" kern="1200" cap="none" spc="0" normalizeH="0" baseline="0" noProof="0" err="1">
                <a:ln>
                  <a:noFill/>
                </a:ln>
                <a:solidFill>
                  <a:srgbClr val="000000"/>
                </a:solidFill>
                <a:effectLst/>
                <a:uLnTx/>
                <a:uFillTx/>
                <a:latin typeface="DM Sans 14pt" pitchFamily="2" charset="77"/>
                <a:ea typeface="+mn-ea"/>
                <a:cs typeface="+mn-cs"/>
              </a:rPr>
              <a:t>ower</a:t>
            </a:r>
            <a:r>
              <a:rPr kumimoji="0" lang="en-US" sz="1800" b="0" i="0" u="none" strike="noStrike" kern="1200" cap="none" spc="0" normalizeH="0" baseline="0" noProof="0">
                <a:ln>
                  <a:noFill/>
                </a:ln>
                <a:solidFill>
                  <a:srgbClr val="000000"/>
                </a:solidFill>
                <a:effectLst/>
                <a:uLnTx/>
                <a:uFillTx/>
                <a:latin typeface="DM Sans 14pt" pitchFamily="2" charset="77"/>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DM Sans 14pt" pitchFamily="2" charset="77"/>
                <a:ea typeface="+mn-ea"/>
                <a:cs typeface="+mn-cs"/>
              </a:rPr>
              <a:t>Vanilla Orchid </a:t>
            </a:r>
            <a:r>
              <a:rPr kumimoji="0" lang="en-US" sz="1800" b="0" i="0" u="none" strike="noStrike" kern="1200" cap="none" spc="0" normalizeH="0" baseline="0" noProof="0">
                <a:ln>
                  <a:noFill/>
                </a:ln>
                <a:solidFill>
                  <a:srgbClr val="000000"/>
                </a:solidFill>
                <a:effectLst/>
                <a:uLnTx/>
                <a:uFillTx/>
                <a:latin typeface="DM Sans 14pt" pitchFamily="2" charset="77"/>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DM Sans 14pt" pitchFamily="2" charset="77"/>
                <a:ea typeface="+mn-ea"/>
                <a:cs typeface="+mn-cs"/>
              </a:rPr>
              <a:t>​ </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DM Sans 14pt" pitchFamily="2" charset="77"/>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DM Sans 14pt" pitchFamily="2" charset="77"/>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DM Sans 14pt" pitchFamily="2" charset="77"/>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DM Sans 14pt" pitchFamily="2" charset="77"/>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DM Sans 14pt" pitchFamily="2" charset="77"/>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DM Sans 14pt" pitchFamily="2" charset="77"/>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DM Sans 14pt" pitchFamily="2" charset="77"/>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DM Sans 14pt" pitchFamily="2" charset="77"/>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DM Sans 14pt" pitchFamily="2" charset="77"/>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DM Sans 14pt" pitchFamily="2" charset="77"/>
                <a:ea typeface="+mn-ea"/>
                <a:cs typeface="+mn-cs"/>
              </a:rPr>
              <a:t>BASE NOTES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DM Sans 14pt" pitchFamily="2" charset="77"/>
                <a:ea typeface="+mn-ea"/>
                <a:cs typeface="+mn-cs"/>
              </a:rPr>
              <a:t>Brown Sugar</a:t>
            </a:r>
            <a:r>
              <a:rPr kumimoji="0" lang="en-US" sz="1800" b="0" i="0" u="none" strike="noStrike" kern="1200" cap="none" spc="0" normalizeH="0" baseline="0" noProof="0">
                <a:ln>
                  <a:noFill/>
                </a:ln>
                <a:solidFill>
                  <a:srgbClr val="000000"/>
                </a:solidFill>
                <a:effectLst/>
                <a:uLnTx/>
                <a:uFillTx/>
                <a:latin typeface="DM Sans 14pt" pitchFamily="2" charset="77"/>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DM Sans 14pt" pitchFamily="2" charset="77"/>
                <a:ea typeface="+mn-ea"/>
                <a:cs typeface="+mn-cs"/>
              </a:rPr>
              <a:t>Sandalwood </a:t>
            </a:r>
            <a:r>
              <a:rPr kumimoji="0" lang="en-US" sz="1800" b="0" i="0" u="none" strike="noStrike" kern="1200" cap="none" spc="0" normalizeH="0" baseline="0" noProof="0">
                <a:ln>
                  <a:noFill/>
                </a:ln>
                <a:solidFill>
                  <a:srgbClr val="000000"/>
                </a:solidFill>
                <a:effectLst/>
                <a:uLnTx/>
                <a:uFillTx/>
                <a:latin typeface="DM Sans 14pt" pitchFamily="2" charset="77"/>
                <a:ea typeface="+mn-ea"/>
                <a:cs typeface="+mn-cs"/>
              </a:rPr>
              <a:t>​</a:t>
            </a:r>
          </a:p>
        </p:txBody>
      </p:sp>
      <p:cxnSp>
        <p:nvCxnSpPr>
          <p:cNvPr id="30" name="Conector Reto 35">
            <a:extLst>
              <a:ext uri="{FF2B5EF4-FFF2-40B4-BE49-F238E27FC236}">
                <a16:creationId xmlns:a16="http://schemas.microsoft.com/office/drawing/2014/main" id="{AB7E8110-75FD-AB1A-B46C-C205FFB5F300}"/>
              </a:ext>
            </a:extLst>
          </p:cNvPr>
          <p:cNvCxnSpPr>
            <a:cxnSpLocks/>
          </p:cNvCxnSpPr>
          <p:nvPr/>
        </p:nvCxnSpPr>
        <p:spPr>
          <a:xfrm flipH="1">
            <a:off x="3829950" y="3713583"/>
            <a:ext cx="3197151"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32" name="Conector Reto 35">
            <a:extLst>
              <a:ext uri="{FF2B5EF4-FFF2-40B4-BE49-F238E27FC236}">
                <a16:creationId xmlns:a16="http://schemas.microsoft.com/office/drawing/2014/main" id="{1A4485FB-FB21-A46A-8FDB-C17CB0B536DE}"/>
              </a:ext>
            </a:extLst>
          </p:cNvPr>
          <p:cNvCxnSpPr>
            <a:cxnSpLocks/>
          </p:cNvCxnSpPr>
          <p:nvPr/>
        </p:nvCxnSpPr>
        <p:spPr>
          <a:xfrm flipH="1">
            <a:off x="3829950" y="5918164"/>
            <a:ext cx="3197151"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33" name="Conector Reto 35">
            <a:extLst>
              <a:ext uri="{FF2B5EF4-FFF2-40B4-BE49-F238E27FC236}">
                <a16:creationId xmlns:a16="http://schemas.microsoft.com/office/drawing/2014/main" id="{8EAEC893-E29C-A6FE-174D-9E600725D8E0}"/>
              </a:ext>
            </a:extLst>
          </p:cNvPr>
          <p:cNvCxnSpPr>
            <a:cxnSpLocks/>
          </p:cNvCxnSpPr>
          <p:nvPr/>
        </p:nvCxnSpPr>
        <p:spPr>
          <a:xfrm flipH="1">
            <a:off x="3829950" y="1872257"/>
            <a:ext cx="3197151"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926153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5F43A6-700A-57D5-5BB7-8C66542A1386}"/>
            </a:ext>
          </a:extLst>
        </p:cNvPr>
        <p:cNvGrpSpPr/>
        <p:nvPr/>
      </p:nvGrpSpPr>
      <p:grpSpPr>
        <a:xfrm>
          <a:off x="0" y="0"/>
          <a:ext cx="0" cy="0"/>
          <a:chOff x="0" y="0"/>
          <a:chExt cx="0" cy="0"/>
        </a:xfrm>
      </p:grpSpPr>
      <p:sp>
        <p:nvSpPr>
          <p:cNvPr id="43" name="Rectangle 42">
            <a:extLst>
              <a:ext uri="{FF2B5EF4-FFF2-40B4-BE49-F238E27FC236}">
                <a16:creationId xmlns:a16="http://schemas.microsoft.com/office/drawing/2014/main" id="{C744C1F6-1832-B226-B0FA-51E6D54D6940}"/>
              </a:ext>
            </a:extLst>
          </p:cNvPr>
          <p:cNvSpPr/>
          <p:nvPr/>
        </p:nvSpPr>
        <p:spPr>
          <a:xfrm>
            <a:off x="9137595" y="0"/>
            <a:ext cx="3054405" cy="6858000"/>
          </a:xfrm>
          <a:prstGeom prst="rect">
            <a:avLst/>
          </a:prstGeom>
          <a:solidFill>
            <a:srgbClr val="D7C9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BR" sz="1800" b="0" i="0" u="none" strike="noStrike" kern="1200" cap="none" spc="0" normalizeH="0" baseline="0" noProof="0">
              <a:ln>
                <a:noFill/>
              </a:ln>
              <a:solidFill>
                <a:srgbClr val="FFFFFF"/>
              </a:solidFill>
              <a:effectLst/>
              <a:uLnTx/>
              <a:uFillTx/>
              <a:latin typeface="Arial"/>
              <a:ea typeface="+mn-ea"/>
              <a:cs typeface="+mn-cs"/>
            </a:endParaRPr>
          </a:p>
        </p:txBody>
      </p:sp>
      <p:pic>
        <p:nvPicPr>
          <p:cNvPr id="7" name="Imagem 6">
            <a:extLst>
              <a:ext uri="{FF2B5EF4-FFF2-40B4-BE49-F238E27FC236}">
                <a16:creationId xmlns:a16="http://schemas.microsoft.com/office/drawing/2014/main" id="{37EAB153-8EF6-77A4-18FC-910FC275B1E2}"/>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9584797" y="4282958"/>
            <a:ext cx="2164516" cy="2164516"/>
          </a:xfrm>
          <a:prstGeom prst="rect">
            <a:avLst/>
          </a:prstGeom>
        </p:spPr>
      </p:pic>
      <p:sp>
        <p:nvSpPr>
          <p:cNvPr id="19" name="Rectangle 18">
            <a:extLst>
              <a:ext uri="{FF2B5EF4-FFF2-40B4-BE49-F238E27FC236}">
                <a16:creationId xmlns:a16="http://schemas.microsoft.com/office/drawing/2014/main" id="{120DCA7D-1B32-B101-E876-A00BB6E9B2BC}"/>
              </a:ext>
            </a:extLst>
          </p:cNvPr>
          <p:cNvSpPr/>
          <p:nvPr/>
        </p:nvSpPr>
        <p:spPr>
          <a:xfrm>
            <a:off x="-3828" y="0"/>
            <a:ext cx="3051585" cy="6858000"/>
          </a:xfrm>
          <a:prstGeom prst="rect">
            <a:avLst/>
          </a:prstGeom>
          <a:solidFill>
            <a:srgbClr val="F3F3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BR" sz="1800" b="0" i="0" u="none" strike="noStrike" kern="1200" cap="none" spc="0" normalizeH="0" baseline="0" noProof="0">
              <a:ln>
                <a:noFill/>
              </a:ln>
              <a:solidFill>
                <a:srgbClr val="FFFFFF"/>
              </a:solidFill>
              <a:effectLst/>
              <a:uLnTx/>
              <a:uFillTx/>
              <a:latin typeface="Arial"/>
              <a:ea typeface="+mn-ea"/>
              <a:cs typeface="+mn-cs"/>
            </a:endParaRPr>
          </a:p>
        </p:txBody>
      </p:sp>
      <p:sp>
        <p:nvSpPr>
          <p:cNvPr id="41" name="Rectangle 40">
            <a:extLst>
              <a:ext uri="{FF2B5EF4-FFF2-40B4-BE49-F238E27FC236}">
                <a16:creationId xmlns:a16="http://schemas.microsoft.com/office/drawing/2014/main" id="{B1599331-C69F-DDEE-9748-1CEEEDEDE93C}"/>
              </a:ext>
            </a:extLst>
          </p:cNvPr>
          <p:cNvSpPr/>
          <p:nvPr/>
        </p:nvSpPr>
        <p:spPr>
          <a:xfrm>
            <a:off x="3050577" y="0"/>
            <a:ext cx="3051585" cy="6858000"/>
          </a:xfrm>
          <a:prstGeom prst="rect">
            <a:avLst/>
          </a:prstGeom>
          <a:solidFill>
            <a:srgbClr val="EAE6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BR" sz="1800" b="0" i="0" u="none" strike="noStrike" kern="1200" cap="none" spc="0" normalizeH="0" baseline="0" noProof="0">
              <a:ln>
                <a:noFill/>
              </a:ln>
              <a:solidFill>
                <a:srgbClr val="FFFFFF"/>
              </a:solidFill>
              <a:effectLst/>
              <a:uLnTx/>
              <a:uFillTx/>
              <a:latin typeface="Arial"/>
              <a:ea typeface="+mn-ea"/>
              <a:cs typeface="+mn-cs"/>
            </a:endParaRPr>
          </a:p>
        </p:txBody>
      </p:sp>
      <p:sp>
        <p:nvSpPr>
          <p:cNvPr id="42" name="Rectangle 41">
            <a:extLst>
              <a:ext uri="{FF2B5EF4-FFF2-40B4-BE49-F238E27FC236}">
                <a16:creationId xmlns:a16="http://schemas.microsoft.com/office/drawing/2014/main" id="{95C8CDA0-C14A-3739-5E12-7FDC4217C4AA}"/>
              </a:ext>
            </a:extLst>
          </p:cNvPr>
          <p:cNvSpPr/>
          <p:nvPr/>
        </p:nvSpPr>
        <p:spPr>
          <a:xfrm>
            <a:off x="6086010" y="0"/>
            <a:ext cx="3051585" cy="6858000"/>
          </a:xfrm>
          <a:prstGeom prst="rect">
            <a:avLst/>
          </a:prstGeom>
          <a:solidFill>
            <a:srgbClr val="E0D8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BR" sz="1800" b="0" i="0" u="none" strike="noStrike" kern="1200" cap="none" spc="0" normalizeH="0" baseline="0" noProof="0">
              <a:ln>
                <a:noFill/>
              </a:ln>
              <a:solidFill>
                <a:srgbClr val="FFFFFF"/>
              </a:solidFill>
              <a:effectLst/>
              <a:uLnTx/>
              <a:uFillTx/>
              <a:latin typeface="Arial"/>
              <a:ea typeface="+mn-ea"/>
              <a:cs typeface="+mn-cs"/>
            </a:endParaRPr>
          </a:p>
        </p:txBody>
      </p:sp>
      <p:pic>
        <p:nvPicPr>
          <p:cNvPr id="12" name="Imagem 11">
            <a:extLst>
              <a:ext uri="{FF2B5EF4-FFF2-40B4-BE49-F238E27FC236}">
                <a16:creationId xmlns:a16="http://schemas.microsoft.com/office/drawing/2014/main" id="{4906C20E-42B3-BCC2-D4E4-02D727550284}"/>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a:fillRect/>
          </a:stretch>
        </p:blipFill>
        <p:spPr>
          <a:xfrm>
            <a:off x="440491" y="4263232"/>
            <a:ext cx="2160000" cy="2160000"/>
          </a:xfrm>
          <a:prstGeom prst="rect">
            <a:avLst/>
          </a:prstGeom>
        </p:spPr>
      </p:pic>
      <p:pic>
        <p:nvPicPr>
          <p:cNvPr id="14" name="Imagem 13">
            <a:extLst>
              <a:ext uri="{FF2B5EF4-FFF2-40B4-BE49-F238E27FC236}">
                <a16:creationId xmlns:a16="http://schemas.microsoft.com/office/drawing/2014/main" id="{11878937-D948-E73F-BE2F-E8191AB6A8E7}"/>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a:fillRect/>
          </a:stretch>
        </p:blipFill>
        <p:spPr>
          <a:xfrm>
            <a:off x="3501456" y="4287474"/>
            <a:ext cx="2160000" cy="2160000"/>
          </a:xfrm>
          <a:prstGeom prst="rect">
            <a:avLst/>
          </a:prstGeom>
        </p:spPr>
      </p:pic>
      <p:pic>
        <p:nvPicPr>
          <p:cNvPr id="17" name="Imagem 16">
            <a:extLst>
              <a:ext uri="{FF2B5EF4-FFF2-40B4-BE49-F238E27FC236}">
                <a16:creationId xmlns:a16="http://schemas.microsoft.com/office/drawing/2014/main" id="{D6789825-8B8E-13A2-81ED-CD7BFBFE3C88}"/>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a:fillRect/>
          </a:stretch>
        </p:blipFill>
        <p:spPr>
          <a:xfrm flipH="1">
            <a:off x="6549364" y="4287474"/>
            <a:ext cx="2160000" cy="2160000"/>
          </a:xfrm>
          <a:prstGeom prst="rect">
            <a:avLst/>
          </a:prstGeom>
        </p:spPr>
      </p:pic>
      <p:pic>
        <p:nvPicPr>
          <p:cNvPr id="52" name="Picture 51" descr="A bottle of shampoo&#10;&#10;AI-generated content may be incorrect.">
            <a:extLst>
              <a:ext uri="{FF2B5EF4-FFF2-40B4-BE49-F238E27FC236}">
                <a16:creationId xmlns:a16="http://schemas.microsoft.com/office/drawing/2014/main" id="{76947373-06A4-88E8-9751-CC9AA27E4986}"/>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91233" y="3993283"/>
            <a:ext cx="2302973" cy="3070631"/>
          </a:xfrm>
          <a:prstGeom prst="rect">
            <a:avLst/>
          </a:prstGeom>
          <a:effectLst>
            <a:outerShdw blurRad="142020" dist="38099" dir="2700000" sx="100761" sy="100761" algn="tl" rotWithShape="0">
              <a:prstClr val="black">
                <a:alpha val="40000"/>
              </a:prstClr>
            </a:outerShdw>
          </a:effectLst>
        </p:spPr>
      </p:pic>
      <p:pic>
        <p:nvPicPr>
          <p:cNvPr id="54" name="Picture 53" descr="A white and brown bottle with a white label&#10;&#10;AI-generated content may be incorrect.">
            <a:extLst>
              <a:ext uri="{FF2B5EF4-FFF2-40B4-BE49-F238E27FC236}">
                <a16:creationId xmlns:a16="http://schemas.microsoft.com/office/drawing/2014/main" id="{981A8D69-DF8A-EDCC-7ED3-73C4310E98AE}"/>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2561265" y="3993283"/>
            <a:ext cx="2302973" cy="3070631"/>
          </a:xfrm>
          <a:prstGeom prst="rect">
            <a:avLst/>
          </a:prstGeom>
          <a:effectLst>
            <a:outerShdw blurRad="142020" dist="38099" dir="2700000" sx="100761" sy="100761" algn="tl" rotWithShape="0">
              <a:prstClr val="black">
                <a:alpha val="40000"/>
              </a:prstClr>
            </a:outerShdw>
          </a:effectLst>
        </p:spPr>
      </p:pic>
      <p:pic>
        <p:nvPicPr>
          <p:cNvPr id="56" name="Picture 55" descr="A white and brown tube with white text&#10;&#10;AI-generated content may be incorrect.">
            <a:extLst>
              <a:ext uri="{FF2B5EF4-FFF2-40B4-BE49-F238E27FC236}">
                <a16:creationId xmlns:a16="http://schemas.microsoft.com/office/drawing/2014/main" id="{05EC9761-0980-C088-D693-37DAFB40634D}"/>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042839" y="4462731"/>
            <a:ext cx="1695502" cy="2260669"/>
          </a:xfrm>
          <a:prstGeom prst="rect">
            <a:avLst/>
          </a:prstGeom>
          <a:effectLst>
            <a:outerShdw blurRad="142020" dist="38099" dir="2700000" sx="100761" sy="100761" algn="tl" rotWithShape="0">
              <a:prstClr val="black">
                <a:alpha val="40000"/>
              </a:prstClr>
            </a:outerShdw>
          </a:effectLst>
        </p:spPr>
      </p:pic>
      <p:pic>
        <p:nvPicPr>
          <p:cNvPr id="45" name="Picture 44">
            <a:extLst>
              <a:ext uri="{FF2B5EF4-FFF2-40B4-BE49-F238E27FC236}">
                <a16:creationId xmlns:a16="http://schemas.microsoft.com/office/drawing/2014/main" id="{20BF319B-D04E-8359-A109-606550B2AE1D}"/>
              </a:ext>
            </a:extLst>
          </p:cNvPr>
          <p:cNvPicPr>
            <a:picLocks noChangeAspect="1"/>
          </p:cNvPicPr>
          <p:nvPr/>
        </p:nvPicPr>
        <p:blipFill>
          <a:blip r:embed="rId10"/>
          <a:stretch>
            <a:fillRect/>
          </a:stretch>
        </p:blipFill>
        <p:spPr>
          <a:xfrm>
            <a:off x="406215" y="1393051"/>
            <a:ext cx="11194452" cy="196171"/>
          </a:xfrm>
          <a:prstGeom prst="rect">
            <a:avLst/>
          </a:prstGeom>
        </p:spPr>
      </p:pic>
      <p:pic>
        <p:nvPicPr>
          <p:cNvPr id="47" name="Picture 46">
            <a:extLst>
              <a:ext uri="{FF2B5EF4-FFF2-40B4-BE49-F238E27FC236}">
                <a16:creationId xmlns:a16="http://schemas.microsoft.com/office/drawing/2014/main" id="{12DBD2B9-AD7A-4D25-3979-5EB5787C144B}"/>
              </a:ext>
            </a:extLst>
          </p:cNvPr>
          <p:cNvPicPr>
            <a:picLocks noChangeAspect="1"/>
          </p:cNvPicPr>
          <p:nvPr/>
        </p:nvPicPr>
        <p:blipFill>
          <a:blip r:embed="rId11"/>
          <a:srcRect l="82327"/>
          <a:stretch>
            <a:fillRect/>
          </a:stretch>
        </p:blipFill>
        <p:spPr>
          <a:xfrm>
            <a:off x="10150605" y="1837803"/>
            <a:ext cx="1874327" cy="1816001"/>
          </a:xfrm>
          <a:prstGeom prst="rect">
            <a:avLst/>
          </a:prstGeom>
        </p:spPr>
      </p:pic>
      <p:pic>
        <p:nvPicPr>
          <p:cNvPr id="49" name="Picture 48">
            <a:extLst>
              <a:ext uri="{FF2B5EF4-FFF2-40B4-BE49-F238E27FC236}">
                <a16:creationId xmlns:a16="http://schemas.microsoft.com/office/drawing/2014/main" id="{8CF9F1D6-2D9E-63C8-41F7-3BA1FB9DFBA3}"/>
              </a:ext>
            </a:extLst>
          </p:cNvPr>
          <p:cNvPicPr>
            <a:picLocks noChangeAspect="1"/>
          </p:cNvPicPr>
          <p:nvPr/>
        </p:nvPicPr>
        <p:blipFill>
          <a:blip r:embed="rId12"/>
          <a:stretch>
            <a:fillRect/>
          </a:stretch>
        </p:blipFill>
        <p:spPr>
          <a:xfrm>
            <a:off x="474728" y="344213"/>
            <a:ext cx="2182951" cy="900796"/>
          </a:xfrm>
          <a:prstGeom prst="rect">
            <a:avLst/>
          </a:prstGeom>
        </p:spPr>
      </p:pic>
      <p:sp>
        <p:nvSpPr>
          <p:cNvPr id="76" name="CaixaDeTexto 12">
            <a:extLst>
              <a:ext uri="{FF2B5EF4-FFF2-40B4-BE49-F238E27FC236}">
                <a16:creationId xmlns:a16="http://schemas.microsoft.com/office/drawing/2014/main" id="{5C49922C-628A-4916-BBA0-896E731A2D9F}"/>
              </a:ext>
            </a:extLst>
          </p:cNvPr>
          <p:cNvSpPr txBox="1"/>
          <p:nvPr/>
        </p:nvSpPr>
        <p:spPr>
          <a:xfrm>
            <a:off x="3187035" y="341714"/>
            <a:ext cx="2744904" cy="8771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srgbClr val="000000"/>
                </a:solidFill>
                <a:effectLst/>
                <a:uLnTx/>
                <a:uFillTx/>
                <a:latin typeface="DM Sans 14pt" pitchFamily="2" charset="77"/>
                <a:ea typeface="+mn-ea"/>
                <a:cs typeface="+mn-cs"/>
              </a:rPr>
              <a:t>Take a bath to boost your mood while treating your strands.</a:t>
            </a:r>
            <a:endParaRPr kumimoji="0" lang="pt-BR" sz="1700" b="0" i="0" u="none" strike="noStrike" kern="1200" cap="none" spc="0" normalizeH="0" baseline="0" noProof="0">
              <a:ln>
                <a:noFill/>
              </a:ln>
              <a:solidFill>
                <a:srgbClr val="000000"/>
              </a:solidFill>
              <a:effectLst/>
              <a:uLnTx/>
              <a:uFillTx/>
              <a:latin typeface="DM Sans 14pt" pitchFamily="2" charset="77"/>
              <a:ea typeface="+mn-ea"/>
              <a:cs typeface="+mn-cs"/>
            </a:endParaRPr>
          </a:p>
        </p:txBody>
      </p:sp>
      <p:pic>
        <p:nvPicPr>
          <p:cNvPr id="79" name="Picture 78">
            <a:extLst>
              <a:ext uri="{FF2B5EF4-FFF2-40B4-BE49-F238E27FC236}">
                <a16:creationId xmlns:a16="http://schemas.microsoft.com/office/drawing/2014/main" id="{B7DDD187-7127-85EA-480F-5A3FB4A15BE4}"/>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9532938" y="182192"/>
            <a:ext cx="2510043" cy="485060"/>
          </a:xfrm>
          <a:prstGeom prst="rect">
            <a:avLst/>
          </a:prstGeom>
        </p:spPr>
      </p:pic>
      <p:pic>
        <p:nvPicPr>
          <p:cNvPr id="4" name="Picture 46">
            <a:extLst>
              <a:ext uri="{FF2B5EF4-FFF2-40B4-BE49-F238E27FC236}">
                <a16:creationId xmlns:a16="http://schemas.microsoft.com/office/drawing/2014/main" id="{1A1700C8-B1FC-613B-7B45-549AADFE25BE}"/>
              </a:ext>
            </a:extLst>
          </p:cNvPr>
          <p:cNvPicPr>
            <a:picLocks noChangeAspect="1"/>
          </p:cNvPicPr>
          <p:nvPr/>
        </p:nvPicPr>
        <p:blipFill>
          <a:blip r:embed="rId11"/>
          <a:srcRect l="55280" r="28800"/>
          <a:stretch>
            <a:fillRect/>
          </a:stretch>
        </p:blipFill>
        <p:spPr>
          <a:xfrm>
            <a:off x="7469901" y="1837803"/>
            <a:ext cx="1688379" cy="1816001"/>
          </a:xfrm>
          <a:prstGeom prst="rect">
            <a:avLst/>
          </a:prstGeom>
        </p:spPr>
      </p:pic>
      <p:pic>
        <p:nvPicPr>
          <p:cNvPr id="6" name="Picture 46">
            <a:extLst>
              <a:ext uri="{FF2B5EF4-FFF2-40B4-BE49-F238E27FC236}">
                <a16:creationId xmlns:a16="http://schemas.microsoft.com/office/drawing/2014/main" id="{BAF47A91-AA09-AFC8-79E6-C865B19980F9}"/>
              </a:ext>
            </a:extLst>
          </p:cNvPr>
          <p:cNvPicPr>
            <a:picLocks noChangeAspect="1"/>
          </p:cNvPicPr>
          <p:nvPr/>
        </p:nvPicPr>
        <p:blipFill>
          <a:blip r:embed="rId11"/>
          <a:srcRect l="26490" r="59643"/>
          <a:stretch>
            <a:fillRect/>
          </a:stretch>
        </p:blipFill>
        <p:spPr>
          <a:xfrm>
            <a:off x="4571234" y="1837803"/>
            <a:ext cx="1470626" cy="1816001"/>
          </a:xfrm>
          <a:prstGeom prst="rect">
            <a:avLst/>
          </a:prstGeom>
        </p:spPr>
      </p:pic>
      <p:pic>
        <p:nvPicPr>
          <p:cNvPr id="8" name="Picture 46">
            <a:extLst>
              <a:ext uri="{FF2B5EF4-FFF2-40B4-BE49-F238E27FC236}">
                <a16:creationId xmlns:a16="http://schemas.microsoft.com/office/drawing/2014/main" id="{F5ED6DEC-8706-F704-2522-A9E6B578F5A4}"/>
              </a:ext>
            </a:extLst>
          </p:cNvPr>
          <p:cNvPicPr>
            <a:picLocks noChangeAspect="1"/>
          </p:cNvPicPr>
          <p:nvPr/>
        </p:nvPicPr>
        <p:blipFill>
          <a:blip r:embed="rId11"/>
          <a:srcRect r="94790"/>
          <a:stretch>
            <a:fillRect/>
          </a:stretch>
        </p:blipFill>
        <p:spPr>
          <a:xfrm>
            <a:off x="2399915" y="1837803"/>
            <a:ext cx="552536" cy="1816001"/>
          </a:xfrm>
          <a:prstGeom prst="rect">
            <a:avLst/>
          </a:prstGeom>
        </p:spPr>
      </p:pic>
      <p:sp>
        <p:nvSpPr>
          <p:cNvPr id="59" name="CaixaDeTexto 12">
            <a:extLst>
              <a:ext uri="{FF2B5EF4-FFF2-40B4-BE49-F238E27FC236}">
                <a16:creationId xmlns:a16="http://schemas.microsoft.com/office/drawing/2014/main" id="{3BEC598C-455E-C3F7-CE1E-30A248CD3920}"/>
              </a:ext>
            </a:extLst>
          </p:cNvPr>
          <p:cNvSpPr txBox="1"/>
          <p:nvPr/>
        </p:nvSpPr>
        <p:spPr>
          <a:xfrm>
            <a:off x="406215" y="1787015"/>
            <a:ext cx="2160657"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14pt" pitchFamily="2" charset="77"/>
                <a:ea typeface="+mn-ea"/>
                <a:cs typeface="Arial"/>
                <a:sym typeface="Arial"/>
              </a:rPr>
              <a:t>PREPARE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14pt" pitchFamily="2" charset="77"/>
                <a:ea typeface="+mn-ea"/>
                <a:cs typeface="Arial"/>
                <a:sym typeface="Arial"/>
              </a:rPr>
              <a:t>&amp; TREAT</a:t>
            </a:r>
          </a:p>
        </p:txBody>
      </p:sp>
      <p:sp>
        <p:nvSpPr>
          <p:cNvPr id="60" name="CaixaDeTexto 13">
            <a:extLst>
              <a:ext uri="{FF2B5EF4-FFF2-40B4-BE49-F238E27FC236}">
                <a16:creationId xmlns:a16="http://schemas.microsoft.com/office/drawing/2014/main" id="{D13D3AB9-7606-418D-826F-669FD3190C23}"/>
              </a:ext>
            </a:extLst>
          </p:cNvPr>
          <p:cNvSpPr txBox="1"/>
          <p:nvPr/>
        </p:nvSpPr>
        <p:spPr>
          <a:xfrm>
            <a:off x="406215" y="2586455"/>
            <a:ext cx="2547177" cy="27699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a:ln>
                  <a:noFill/>
                </a:ln>
                <a:solidFill>
                  <a:srgbClr val="000000"/>
                </a:solidFill>
                <a:effectLst/>
                <a:uLnTx/>
                <a:uFillTx/>
                <a:latin typeface="DM Sans 14pt" pitchFamily="2" charset="77"/>
                <a:ea typeface="+mn-ea"/>
                <a:cs typeface="Arial"/>
                <a:sym typeface="Arial"/>
              </a:rPr>
              <a:t>PRE-SHAMPOO</a:t>
            </a:r>
          </a:p>
        </p:txBody>
      </p:sp>
      <p:sp>
        <p:nvSpPr>
          <p:cNvPr id="61" name="CaixaDeTexto 31">
            <a:extLst>
              <a:ext uri="{FF2B5EF4-FFF2-40B4-BE49-F238E27FC236}">
                <a16:creationId xmlns:a16="http://schemas.microsoft.com/office/drawing/2014/main" id="{FE138BB7-1646-ED9A-2E57-8714538BC2B8}"/>
              </a:ext>
            </a:extLst>
          </p:cNvPr>
          <p:cNvSpPr txBox="1"/>
          <p:nvPr/>
        </p:nvSpPr>
        <p:spPr>
          <a:xfrm>
            <a:off x="3374699" y="1787015"/>
            <a:ext cx="2160657"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14pt" pitchFamily="2" charset="77"/>
                <a:ea typeface="+mn-ea"/>
                <a:cs typeface="Arial"/>
                <a:sym typeface="Arial"/>
              </a:rPr>
              <a:t>CLEANSE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14pt" pitchFamily="2" charset="77"/>
                <a:ea typeface="+mn-ea"/>
                <a:cs typeface="Arial"/>
                <a:sym typeface="Arial"/>
              </a:rPr>
              <a:t>&amp; ENERGIZE</a:t>
            </a:r>
          </a:p>
        </p:txBody>
      </p:sp>
      <p:sp>
        <p:nvSpPr>
          <p:cNvPr id="62" name="CaixaDeTexto 32">
            <a:extLst>
              <a:ext uri="{FF2B5EF4-FFF2-40B4-BE49-F238E27FC236}">
                <a16:creationId xmlns:a16="http://schemas.microsoft.com/office/drawing/2014/main" id="{FF5BB286-32C9-1F4C-10C3-68A6B28B9C2E}"/>
              </a:ext>
            </a:extLst>
          </p:cNvPr>
          <p:cNvSpPr txBox="1"/>
          <p:nvPr/>
        </p:nvSpPr>
        <p:spPr>
          <a:xfrm>
            <a:off x="3374699" y="2586455"/>
            <a:ext cx="2547177" cy="27699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a:ln>
                  <a:noFill/>
                </a:ln>
                <a:solidFill>
                  <a:srgbClr val="000000"/>
                </a:solidFill>
                <a:effectLst/>
                <a:uLnTx/>
                <a:uFillTx/>
                <a:latin typeface="DM Sans 14pt" pitchFamily="2" charset="77"/>
                <a:ea typeface="+mn-ea"/>
                <a:cs typeface="Arial"/>
                <a:sym typeface="Arial"/>
              </a:rPr>
              <a:t>SHAMPOO</a:t>
            </a:r>
          </a:p>
        </p:txBody>
      </p:sp>
      <p:sp>
        <p:nvSpPr>
          <p:cNvPr id="63" name="CaixaDeTexto 12">
            <a:extLst>
              <a:ext uri="{FF2B5EF4-FFF2-40B4-BE49-F238E27FC236}">
                <a16:creationId xmlns:a16="http://schemas.microsoft.com/office/drawing/2014/main" id="{F7C88A70-0EC1-EC70-8E14-0BBCA92C43BB}"/>
              </a:ext>
            </a:extLst>
          </p:cNvPr>
          <p:cNvSpPr txBox="1"/>
          <p:nvPr/>
        </p:nvSpPr>
        <p:spPr>
          <a:xfrm>
            <a:off x="6374821" y="1787015"/>
            <a:ext cx="2582488"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14pt" pitchFamily="2" charset="77"/>
                <a:ea typeface="+mn-ea"/>
                <a:cs typeface="Arial"/>
                <a:sym typeface="Arial"/>
              </a:rPr>
              <a:t>STRENGTHEN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14pt" pitchFamily="2" charset="77"/>
                <a:ea typeface="+mn-ea"/>
                <a:cs typeface="Arial"/>
                <a:sym typeface="Arial"/>
              </a:rPr>
              <a:t>&amp; FORTIFY</a:t>
            </a:r>
          </a:p>
        </p:txBody>
      </p:sp>
      <p:sp>
        <p:nvSpPr>
          <p:cNvPr id="64" name="CaixaDeTexto 13">
            <a:extLst>
              <a:ext uri="{FF2B5EF4-FFF2-40B4-BE49-F238E27FC236}">
                <a16:creationId xmlns:a16="http://schemas.microsoft.com/office/drawing/2014/main" id="{E8D84D46-A5DC-1A3B-29C3-8F4C1B23802E}"/>
              </a:ext>
            </a:extLst>
          </p:cNvPr>
          <p:cNvSpPr txBox="1"/>
          <p:nvPr/>
        </p:nvSpPr>
        <p:spPr>
          <a:xfrm>
            <a:off x="6374821" y="2586455"/>
            <a:ext cx="2547177" cy="27699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a:ln>
                  <a:noFill/>
                </a:ln>
                <a:solidFill>
                  <a:srgbClr val="000000"/>
                </a:solidFill>
                <a:effectLst/>
                <a:uLnTx/>
                <a:uFillTx/>
                <a:latin typeface="DM Sans 14pt" pitchFamily="2" charset="77"/>
                <a:ea typeface="+mn-ea"/>
                <a:cs typeface="Arial"/>
                <a:sym typeface="Arial"/>
              </a:rPr>
              <a:t>HAIR MASK</a:t>
            </a:r>
          </a:p>
        </p:txBody>
      </p:sp>
      <p:sp>
        <p:nvSpPr>
          <p:cNvPr id="65" name="CaixaDeTexto 12">
            <a:extLst>
              <a:ext uri="{FF2B5EF4-FFF2-40B4-BE49-F238E27FC236}">
                <a16:creationId xmlns:a16="http://schemas.microsoft.com/office/drawing/2014/main" id="{152F9F89-15A7-DAF2-052A-9066B3FF3FB3}"/>
              </a:ext>
            </a:extLst>
          </p:cNvPr>
          <p:cNvSpPr txBox="1"/>
          <p:nvPr/>
        </p:nvSpPr>
        <p:spPr>
          <a:xfrm>
            <a:off x="9467357" y="1787015"/>
            <a:ext cx="2160657"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14pt" pitchFamily="2" charset="77"/>
                <a:ea typeface="+mn-ea"/>
                <a:cs typeface="Arial"/>
                <a:sym typeface="Arial"/>
              </a:rPr>
              <a:t>SOFTEN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14pt" pitchFamily="2" charset="77"/>
                <a:ea typeface="+mn-ea"/>
                <a:cs typeface="Arial"/>
                <a:sym typeface="Arial"/>
              </a:rPr>
              <a:t>&amp; HYDRATE</a:t>
            </a:r>
          </a:p>
        </p:txBody>
      </p:sp>
      <p:sp>
        <p:nvSpPr>
          <p:cNvPr id="66" name="CaixaDeTexto 13">
            <a:extLst>
              <a:ext uri="{FF2B5EF4-FFF2-40B4-BE49-F238E27FC236}">
                <a16:creationId xmlns:a16="http://schemas.microsoft.com/office/drawing/2014/main" id="{4524CA76-90DA-70BC-AD92-F456E56493F9}"/>
              </a:ext>
            </a:extLst>
          </p:cNvPr>
          <p:cNvSpPr txBox="1"/>
          <p:nvPr/>
        </p:nvSpPr>
        <p:spPr>
          <a:xfrm>
            <a:off x="9467357" y="2586455"/>
            <a:ext cx="2547177" cy="27699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a:ln>
                  <a:noFill/>
                </a:ln>
                <a:solidFill>
                  <a:srgbClr val="000000"/>
                </a:solidFill>
                <a:effectLst/>
                <a:uLnTx/>
                <a:uFillTx/>
                <a:latin typeface="DM Sans 14pt" pitchFamily="2" charset="77"/>
                <a:ea typeface="+mn-ea"/>
                <a:cs typeface="Arial"/>
                <a:sym typeface="Arial"/>
              </a:rPr>
              <a:t>HAIR MIST</a:t>
            </a:r>
          </a:p>
        </p:txBody>
      </p:sp>
      <p:sp>
        <p:nvSpPr>
          <p:cNvPr id="73" name="TextBox 72">
            <a:extLst>
              <a:ext uri="{FF2B5EF4-FFF2-40B4-BE49-F238E27FC236}">
                <a16:creationId xmlns:a16="http://schemas.microsoft.com/office/drawing/2014/main" id="{C5647055-38D4-DA38-93BA-C951FAF5EDA5}"/>
              </a:ext>
            </a:extLst>
          </p:cNvPr>
          <p:cNvSpPr txBox="1"/>
          <p:nvPr/>
        </p:nvSpPr>
        <p:spPr>
          <a:xfrm>
            <a:off x="3374699" y="2841652"/>
            <a:ext cx="2340695"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1" i="0" u="none" strike="noStrike" kern="1200" cap="none" spc="0" normalizeH="0" baseline="0" noProof="0" dirty="0">
                <a:ln>
                  <a:noFill/>
                </a:ln>
                <a:solidFill>
                  <a:srgbClr val="000000"/>
                </a:solidFill>
                <a:effectLst/>
                <a:uLnTx/>
                <a:uFillTx/>
                <a:latin typeface="DM Sans 14pt" pitchFamily="2" charset="77"/>
                <a:ea typeface="+mn-ea"/>
                <a:cs typeface="+mn-cs"/>
              </a:rPr>
              <a:t>Professional </a:t>
            </a:r>
            <a:r>
              <a:rPr kumimoji="0" lang="de-DE" sz="1200" b="1" i="0" u="none" strike="noStrike" kern="1200" cap="none" spc="0" normalizeH="0" baseline="0" noProof="0" dirty="0" err="1">
                <a:ln>
                  <a:noFill/>
                </a:ln>
                <a:solidFill>
                  <a:srgbClr val="000000"/>
                </a:solidFill>
                <a:effectLst/>
                <a:uLnTx/>
                <a:uFillTx/>
                <a:latin typeface="DM Sans 14pt" pitchFamily="2" charset="77"/>
                <a:ea typeface="+mn-ea"/>
                <a:cs typeface="+mn-cs"/>
              </a:rPr>
              <a:t>tip</a:t>
            </a:r>
            <a:endParaRPr kumimoji="0" lang="de-DE" sz="1200" b="1" i="0" u="none" strike="noStrike" kern="1200" cap="none" spc="0" normalizeH="0" baseline="0" noProof="0" dirty="0">
              <a:ln>
                <a:noFill/>
              </a:ln>
              <a:solidFill>
                <a:srgbClr val="000000"/>
              </a:solidFill>
              <a:effectLst/>
              <a:uLnTx/>
              <a:uFillTx/>
              <a:latin typeface="DM Sans 14pt"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Use it like your regular shampoo as often as required.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Massage gently to help enhance energizing benefits.</a:t>
            </a:r>
            <a:endParaRPr kumimoji="0" lang="en-BR" sz="1200" b="0" i="0" u="none" strike="noStrike" kern="1200" cap="none" spc="0" normalizeH="0" baseline="0" noProof="0" dirty="0">
              <a:ln>
                <a:noFill/>
              </a:ln>
              <a:solidFill>
                <a:srgbClr val="000000"/>
              </a:solidFill>
              <a:effectLst/>
              <a:uLnTx/>
              <a:uFillTx/>
              <a:latin typeface="Arial"/>
              <a:ea typeface="+mn-ea"/>
              <a:cs typeface="+mn-cs"/>
            </a:endParaRPr>
          </a:p>
        </p:txBody>
      </p:sp>
      <p:sp>
        <p:nvSpPr>
          <p:cNvPr id="74" name="TextBox 73">
            <a:extLst>
              <a:ext uri="{FF2B5EF4-FFF2-40B4-BE49-F238E27FC236}">
                <a16:creationId xmlns:a16="http://schemas.microsoft.com/office/drawing/2014/main" id="{27B6D54B-6193-A89F-0C9C-EEE537CBF7A7}"/>
              </a:ext>
            </a:extLst>
          </p:cNvPr>
          <p:cNvSpPr txBox="1"/>
          <p:nvPr/>
        </p:nvSpPr>
        <p:spPr>
          <a:xfrm>
            <a:off x="6374821" y="2841652"/>
            <a:ext cx="2547177"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1" i="0" u="none" strike="noStrike" kern="1200" cap="none" spc="0" normalizeH="0" baseline="0" noProof="0">
                <a:ln>
                  <a:noFill/>
                </a:ln>
                <a:solidFill>
                  <a:srgbClr val="000000"/>
                </a:solidFill>
                <a:effectLst/>
                <a:uLnTx/>
                <a:uFillTx/>
                <a:latin typeface="DM Sans 14pt" pitchFamily="2" charset="77"/>
                <a:ea typeface="+mn-ea"/>
                <a:cs typeface="+mn-cs"/>
              </a:rPr>
              <a:t>Professional </a:t>
            </a:r>
            <a:r>
              <a:rPr kumimoji="0" lang="de-DE" sz="1200" b="1" i="0" u="none" strike="noStrike" kern="1200" cap="none" spc="0" normalizeH="0" baseline="0" noProof="0" err="1">
                <a:ln>
                  <a:noFill/>
                </a:ln>
                <a:solidFill>
                  <a:srgbClr val="000000"/>
                </a:solidFill>
                <a:effectLst/>
                <a:uLnTx/>
                <a:uFillTx/>
                <a:latin typeface="DM Sans 14pt" pitchFamily="2" charset="77"/>
                <a:ea typeface="+mn-ea"/>
                <a:cs typeface="+mn-cs"/>
              </a:rPr>
              <a:t>tip</a:t>
            </a:r>
            <a:endParaRPr kumimoji="0" lang="de-DE" sz="1200" b="1" i="0" u="none" strike="noStrike" kern="1200" cap="none" spc="0" normalizeH="0" baseline="0" noProof="0">
              <a:ln>
                <a:noFill/>
              </a:ln>
              <a:solidFill>
                <a:srgbClr val="000000"/>
              </a:solidFill>
              <a:effectLst/>
              <a:uLnTx/>
              <a:uFillTx/>
              <a:latin typeface="DM Sans 14pt"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DM Sans 14pt" pitchFamily="2" charset="77"/>
                <a:ea typeface="+mn-ea"/>
                <a:cs typeface="Arial"/>
                <a:sym typeface="Arial"/>
              </a:rPr>
              <a:t>Leave on for 5–10 minutes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DM Sans 14pt" pitchFamily="2" charset="77"/>
                <a:ea typeface="+mn-ea"/>
                <a:cs typeface="Arial"/>
                <a:sym typeface="Arial"/>
              </a:rPr>
              <a:t>for deep, targeted strengthening. Use after every wash.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R" sz="1200" b="0" i="0" u="none" strike="noStrike" kern="1200" cap="none" spc="0" normalizeH="0" baseline="0" noProof="0">
              <a:ln>
                <a:noFill/>
              </a:ln>
              <a:solidFill>
                <a:srgbClr val="000000"/>
              </a:solidFill>
              <a:effectLst/>
              <a:uLnTx/>
              <a:uFillTx/>
              <a:latin typeface="Arial"/>
              <a:ea typeface="+mn-ea"/>
              <a:cs typeface="+mn-cs"/>
            </a:endParaRPr>
          </a:p>
        </p:txBody>
      </p:sp>
      <p:sp>
        <p:nvSpPr>
          <p:cNvPr id="75" name="TextBox 74">
            <a:extLst>
              <a:ext uri="{FF2B5EF4-FFF2-40B4-BE49-F238E27FC236}">
                <a16:creationId xmlns:a16="http://schemas.microsoft.com/office/drawing/2014/main" id="{A0F777FC-45E8-CBCE-90AF-627D0F6AFDCD}"/>
              </a:ext>
            </a:extLst>
          </p:cNvPr>
          <p:cNvSpPr txBox="1"/>
          <p:nvPr/>
        </p:nvSpPr>
        <p:spPr>
          <a:xfrm>
            <a:off x="9467357" y="2841652"/>
            <a:ext cx="2155632" cy="138499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1" i="0" u="none" strike="noStrike" kern="1200" cap="none" spc="0" normalizeH="0" baseline="0" noProof="0">
                <a:ln>
                  <a:noFill/>
                </a:ln>
                <a:solidFill>
                  <a:srgbClr val="000000"/>
                </a:solidFill>
                <a:effectLst/>
                <a:uLnTx/>
                <a:uFillTx/>
                <a:latin typeface="DM Sans 14pt" pitchFamily="2" charset="77"/>
                <a:ea typeface="+mn-ea"/>
                <a:cs typeface="+mn-cs"/>
              </a:rPr>
              <a:t>Professional </a:t>
            </a:r>
            <a:r>
              <a:rPr kumimoji="0" lang="de-DE" sz="1200" b="1" i="0" u="none" strike="noStrike" kern="1200" cap="none" spc="0" normalizeH="0" baseline="0" noProof="0" err="1">
                <a:ln>
                  <a:noFill/>
                </a:ln>
                <a:solidFill>
                  <a:srgbClr val="000000"/>
                </a:solidFill>
                <a:effectLst/>
                <a:uLnTx/>
                <a:uFillTx/>
                <a:latin typeface="DM Sans 14pt" pitchFamily="2" charset="77"/>
                <a:ea typeface="+mn-ea"/>
                <a:cs typeface="+mn-cs"/>
              </a:rPr>
              <a:t>tip</a:t>
            </a:r>
            <a:endParaRPr kumimoji="0" lang="de-DE" sz="1200" b="1" i="0" u="none" strike="noStrike" kern="1200" cap="none" spc="0" normalizeH="0" baseline="0" noProof="0">
              <a:ln>
                <a:noFill/>
              </a:ln>
              <a:solidFill>
                <a:srgbClr val="000000"/>
              </a:solidFill>
              <a:effectLst/>
              <a:uLnTx/>
              <a:uFillTx/>
              <a:latin typeface="DM Sans 14pt"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DM Sans 14pt" pitchFamily="2" charset="77"/>
                <a:ea typeface="+mn-ea"/>
                <a:cs typeface="Arial"/>
                <a:sym typeface="Arial"/>
              </a:rPr>
              <a:t>Mist 3x lightly over damp hair to veil the fiber in weightless hydration, continuous protection, and effortless manageability.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R" sz="1200" b="0" i="0" u="none" strike="noStrike" kern="1200" cap="none" spc="0" normalizeH="0" baseline="0" noProof="0">
              <a:ln>
                <a:noFill/>
              </a:ln>
              <a:solidFill>
                <a:srgbClr val="000000"/>
              </a:solidFill>
              <a:effectLst/>
              <a:uLnTx/>
              <a:uFillTx/>
              <a:latin typeface="Arial"/>
              <a:ea typeface="+mn-ea"/>
              <a:cs typeface="+mn-cs"/>
            </a:endParaRPr>
          </a:p>
        </p:txBody>
      </p:sp>
      <p:sp>
        <p:nvSpPr>
          <p:cNvPr id="2" name="TextBox 71">
            <a:extLst>
              <a:ext uri="{FF2B5EF4-FFF2-40B4-BE49-F238E27FC236}">
                <a16:creationId xmlns:a16="http://schemas.microsoft.com/office/drawing/2014/main" id="{658B3B77-0B14-7634-193F-F5864B977D32}"/>
              </a:ext>
            </a:extLst>
          </p:cNvPr>
          <p:cNvSpPr txBox="1"/>
          <p:nvPr/>
        </p:nvSpPr>
        <p:spPr>
          <a:xfrm>
            <a:off x="425254" y="2841652"/>
            <a:ext cx="2352664"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1" i="0" u="none" strike="noStrike" kern="1200" cap="none" spc="0" normalizeH="0" baseline="0" noProof="0" dirty="0">
                <a:ln>
                  <a:noFill/>
                </a:ln>
                <a:solidFill>
                  <a:srgbClr val="000000"/>
                </a:solidFill>
                <a:effectLst/>
                <a:uLnTx/>
                <a:uFillTx/>
                <a:latin typeface="DM Sans 14pt" pitchFamily="2" charset="77"/>
                <a:ea typeface="+mn-ea"/>
                <a:cs typeface="+mn-cs"/>
              </a:rPr>
              <a:t>Professional </a:t>
            </a:r>
            <a:r>
              <a:rPr kumimoji="0" lang="de-DE" sz="1200" b="1" i="0" u="none" strike="noStrike" kern="1200" cap="none" spc="0" normalizeH="0" baseline="0" noProof="0" dirty="0" err="1">
                <a:ln>
                  <a:noFill/>
                </a:ln>
                <a:solidFill>
                  <a:srgbClr val="000000"/>
                </a:solidFill>
                <a:effectLst/>
                <a:uLnTx/>
                <a:uFillTx/>
                <a:latin typeface="DM Sans 14pt" pitchFamily="2" charset="77"/>
                <a:ea typeface="+mn-ea"/>
                <a:cs typeface="+mn-cs"/>
              </a:rPr>
              <a:t>tip</a:t>
            </a:r>
            <a:endParaRPr kumimoji="0" lang="de-DE" sz="1200" b="1" i="0" u="none" strike="noStrike" kern="1200" cap="none" spc="0" normalizeH="0" baseline="0" noProof="0" dirty="0">
              <a:ln>
                <a:noFill/>
              </a:ln>
              <a:solidFill>
                <a:srgbClr val="000000"/>
              </a:solidFill>
              <a:effectLst/>
              <a:uLnTx/>
              <a:uFillTx/>
              <a:latin typeface="DM Sans 14pt"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Use before every wash.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Apply on damp hair from roots to ends and let it sit for a few minutes to maximize the performance. </a:t>
            </a:r>
          </a:p>
        </p:txBody>
      </p:sp>
      <p:pic>
        <p:nvPicPr>
          <p:cNvPr id="58" name="Picture 57" descr="A white and pink spray bottle&#10;&#10;AI-generated content may be incorrect.">
            <a:extLst>
              <a:ext uri="{FF2B5EF4-FFF2-40B4-BE49-F238E27FC236}">
                <a16:creationId xmlns:a16="http://schemas.microsoft.com/office/drawing/2014/main" id="{655CC961-A491-DB8F-26CF-55EAE3262D06}"/>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8890677" y="4410162"/>
            <a:ext cx="1927919" cy="2570559"/>
          </a:xfrm>
          <a:prstGeom prst="rect">
            <a:avLst/>
          </a:prstGeom>
          <a:effectLst>
            <a:outerShdw blurRad="142020" dist="38099" dir="2700000" sx="100761" sy="100761" algn="tl" rotWithShape="0">
              <a:prstClr val="black">
                <a:alpha val="40000"/>
              </a:prstClr>
            </a:outerShdw>
          </a:effectLst>
        </p:spPr>
      </p:pic>
    </p:spTree>
    <p:extLst>
      <p:ext uri="{BB962C8B-B14F-4D97-AF65-F5344CB8AC3E}">
        <p14:creationId xmlns:p14="http://schemas.microsoft.com/office/powerpoint/2010/main" val="92962651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852BE0-1B22-FBFA-5DA7-25F41E7A8B5E}"/>
            </a:ext>
          </a:extLst>
        </p:cNvPr>
        <p:cNvGrpSpPr/>
        <p:nvPr/>
      </p:nvGrpSpPr>
      <p:grpSpPr>
        <a:xfrm>
          <a:off x="0" y="0"/>
          <a:ext cx="0" cy="0"/>
          <a:chOff x="0" y="0"/>
          <a:chExt cx="0" cy="0"/>
        </a:xfrm>
      </p:grpSpPr>
      <p:pic>
        <p:nvPicPr>
          <p:cNvPr id="2" name="Imagem 1" descr="Uma imagem contendo no interior, mesa, caixa, geladeira&#10;&#10;Descrição gerada automaticamente">
            <a:extLst>
              <a:ext uri="{FF2B5EF4-FFF2-40B4-BE49-F238E27FC236}">
                <a16:creationId xmlns:a16="http://schemas.microsoft.com/office/drawing/2014/main" id="{84F1B82D-F738-572E-38C1-EC3A64B8E86A}"/>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032567" y="-1531"/>
            <a:ext cx="9159433" cy="6859532"/>
          </a:xfrm>
          <a:prstGeom prst="rect">
            <a:avLst/>
          </a:prstGeom>
        </p:spPr>
      </p:pic>
      <p:sp>
        <p:nvSpPr>
          <p:cNvPr id="12" name="CaixaDeTexto 11">
            <a:extLst>
              <a:ext uri="{FF2B5EF4-FFF2-40B4-BE49-F238E27FC236}">
                <a16:creationId xmlns:a16="http://schemas.microsoft.com/office/drawing/2014/main" id="{7D325A31-7A0B-89F0-DEC0-F4F9F830AC1B}"/>
              </a:ext>
            </a:extLst>
          </p:cNvPr>
          <p:cNvSpPr txBox="1"/>
          <p:nvPr/>
        </p:nvSpPr>
        <p:spPr>
          <a:xfrm>
            <a:off x="409332" y="1296126"/>
            <a:ext cx="2046274"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700" b="0" i="0" u="none" strike="noStrike" kern="1200" cap="none" spc="0" normalizeH="0" baseline="0" noProof="0" err="1">
                <a:ln>
                  <a:noFill/>
                </a:ln>
                <a:solidFill>
                  <a:srgbClr val="000000"/>
                </a:solidFill>
                <a:effectLst/>
                <a:uLnTx/>
                <a:uFillTx/>
                <a:latin typeface="DM Sans 14pt" pitchFamily="2" charset="77"/>
                <a:ea typeface="+mn-ea"/>
                <a:cs typeface="+mn-cs"/>
              </a:rPr>
              <a:t>featuring</a:t>
            </a:r>
            <a:r>
              <a:rPr kumimoji="0" lang="pt-BR" sz="1700" b="0" i="0" u="none" strike="noStrike" kern="1200" cap="none" spc="0" normalizeH="0" baseline="0" noProof="0">
                <a:ln>
                  <a:noFill/>
                </a:ln>
                <a:solidFill>
                  <a:srgbClr val="000000"/>
                </a:solidFill>
                <a:effectLst/>
                <a:uLnTx/>
                <a:uFillTx/>
                <a:latin typeface="DM Sans 14pt" pitchFamily="2" charset="77"/>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700" b="1" i="0" u="none" strike="noStrike" kern="1200" cap="none" spc="0" normalizeH="0" baseline="0" noProof="0">
                <a:ln>
                  <a:noFill/>
                </a:ln>
                <a:solidFill>
                  <a:srgbClr val="000000"/>
                </a:solidFill>
                <a:effectLst/>
                <a:uLnTx/>
                <a:uFillTx/>
                <a:latin typeface="DM Sans 14pt" pitchFamily="2" charset="77"/>
                <a:ea typeface="+mn-ea"/>
                <a:cs typeface="+mn-cs"/>
              </a:rPr>
              <a:t>OXY 229 CB</a:t>
            </a:r>
            <a:endParaRPr kumimoji="0" lang="pt-BR" sz="1700" b="0" i="0" u="none" strike="noStrike" kern="1200" cap="none" spc="0" normalizeH="0" baseline="0" noProof="0">
              <a:ln>
                <a:noFill/>
              </a:ln>
              <a:solidFill>
                <a:srgbClr val="000000"/>
              </a:solidFill>
              <a:effectLst/>
              <a:uLnTx/>
              <a:uFillTx/>
              <a:latin typeface="DM Sans 14pt" pitchFamily="2" charset="77"/>
              <a:ea typeface="+mn-ea"/>
              <a:cs typeface="+mn-cs"/>
            </a:endParaRPr>
          </a:p>
        </p:txBody>
      </p:sp>
      <p:sp>
        <p:nvSpPr>
          <p:cNvPr id="16" name="CaixaDeTexto 15">
            <a:extLst>
              <a:ext uri="{FF2B5EF4-FFF2-40B4-BE49-F238E27FC236}">
                <a16:creationId xmlns:a16="http://schemas.microsoft.com/office/drawing/2014/main" id="{ABEB991C-7000-E06C-8C23-D0A8FC3F0AF4}"/>
              </a:ext>
            </a:extLst>
          </p:cNvPr>
          <p:cNvSpPr txBox="1"/>
          <p:nvPr/>
        </p:nvSpPr>
        <p:spPr>
          <a:xfrm>
            <a:off x="4363318" y="949582"/>
            <a:ext cx="1787662" cy="246221"/>
          </a:xfrm>
          <a:prstGeom prst="rect">
            <a:avLst/>
          </a:prstGeom>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DM Sans 14pt" pitchFamily="2" charset="0"/>
                <a:ea typeface="+mn-ea"/>
                <a:cs typeface="+mn-cs"/>
              </a:rPr>
              <a:t>STEP 1 – PRE-SHAMPOO</a:t>
            </a:r>
          </a:p>
        </p:txBody>
      </p:sp>
      <p:sp>
        <p:nvSpPr>
          <p:cNvPr id="23" name="CaixaDeTexto 22">
            <a:extLst>
              <a:ext uri="{FF2B5EF4-FFF2-40B4-BE49-F238E27FC236}">
                <a16:creationId xmlns:a16="http://schemas.microsoft.com/office/drawing/2014/main" id="{D33DCBF9-78B7-A035-1439-8CF212806660}"/>
              </a:ext>
            </a:extLst>
          </p:cNvPr>
          <p:cNvSpPr txBox="1"/>
          <p:nvPr/>
        </p:nvSpPr>
        <p:spPr>
          <a:xfrm>
            <a:off x="6152134" y="949582"/>
            <a:ext cx="1787662" cy="246221"/>
          </a:xfrm>
          <a:prstGeom prst="rect">
            <a:avLst/>
          </a:prstGeom>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DM Sans 14pt" pitchFamily="2" charset="0"/>
                <a:ea typeface="+mn-ea"/>
                <a:cs typeface="+mn-cs"/>
              </a:rPr>
              <a:t>STEP 2 – SHAMPOO</a:t>
            </a:r>
          </a:p>
        </p:txBody>
      </p:sp>
      <p:sp>
        <p:nvSpPr>
          <p:cNvPr id="27" name="CaixaDeTexto 26">
            <a:extLst>
              <a:ext uri="{FF2B5EF4-FFF2-40B4-BE49-F238E27FC236}">
                <a16:creationId xmlns:a16="http://schemas.microsoft.com/office/drawing/2014/main" id="{7EDFF66E-A736-DB0B-C54D-404E745D423C}"/>
              </a:ext>
            </a:extLst>
          </p:cNvPr>
          <p:cNvSpPr txBox="1"/>
          <p:nvPr/>
        </p:nvSpPr>
        <p:spPr>
          <a:xfrm>
            <a:off x="7695692" y="934143"/>
            <a:ext cx="1787662" cy="246221"/>
          </a:xfrm>
          <a:prstGeom prst="rect">
            <a:avLst/>
          </a:prstGeom>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DM Sans 14pt" pitchFamily="2" charset="0"/>
                <a:ea typeface="+mn-ea"/>
                <a:cs typeface="+mn-cs"/>
              </a:rPr>
              <a:t>STEP 3 – HAIR MASK</a:t>
            </a:r>
          </a:p>
        </p:txBody>
      </p:sp>
      <p:sp>
        <p:nvSpPr>
          <p:cNvPr id="31" name="CaixaDeTexto 30">
            <a:extLst>
              <a:ext uri="{FF2B5EF4-FFF2-40B4-BE49-F238E27FC236}">
                <a16:creationId xmlns:a16="http://schemas.microsoft.com/office/drawing/2014/main" id="{EED6246E-1B08-4477-3731-E31BC1AF5D1B}"/>
              </a:ext>
            </a:extLst>
          </p:cNvPr>
          <p:cNvSpPr txBox="1"/>
          <p:nvPr/>
        </p:nvSpPr>
        <p:spPr>
          <a:xfrm>
            <a:off x="9660317" y="949582"/>
            <a:ext cx="1787662" cy="246221"/>
          </a:xfrm>
          <a:prstGeom prst="rect">
            <a:avLst/>
          </a:prstGeom>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DM Sans 14pt" pitchFamily="2" charset="0"/>
                <a:ea typeface="+mn-ea"/>
                <a:cs typeface="+mn-cs"/>
              </a:rPr>
              <a:t>STEP 4 – HAIR MIST</a:t>
            </a:r>
          </a:p>
        </p:txBody>
      </p:sp>
      <p:pic>
        <p:nvPicPr>
          <p:cNvPr id="34" name="Imagem 33">
            <a:extLst>
              <a:ext uri="{FF2B5EF4-FFF2-40B4-BE49-F238E27FC236}">
                <a16:creationId xmlns:a16="http://schemas.microsoft.com/office/drawing/2014/main" id="{90F4B734-0F45-D4AB-81A7-8DFB7E338082}"/>
              </a:ext>
            </a:extLst>
          </p:cNvPr>
          <p:cNvPicPr>
            <a:picLocks noChangeAspect="1"/>
          </p:cNvPicPr>
          <p:nvPr/>
        </p:nvPicPr>
        <p:blipFill>
          <a:blip r:embed="rId4"/>
          <a:stretch>
            <a:fillRect/>
          </a:stretch>
        </p:blipFill>
        <p:spPr>
          <a:xfrm>
            <a:off x="500425" y="4491754"/>
            <a:ext cx="330109" cy="330109"/>
          </a:xfrm>
          <a:prstGeom prst="rect">
            <a:avLst/>
          </a:prstGeom>
        </p:spPr>
      </p:pic>
      <p:pic>
        <p:nvPicPr>
          <p:cNvPr id="35" name="Imagem 34">
            <a:extLst>
              <a:ext uri="{FF2B5EF4-FFF2-40B4-BE49-F238E27FC236}">
                <a16:creationId xmlns:a16="http://schemas.microsoft.com/office/drawing/2014/main" id="{DEE8740F-51E5-D5C4-B925-D49D84AE74A7}"/>
              </a:ext>
            </a:extLst>
          </p:cNvPr>
          <p:cNvPicPr>
            <a:picLocks noChangeAspect="1"/>
          </p:cNvPicPr>
          <p:nvPr/>
        </p:nvPicPr>
        <p:blipFill>
          <a:blip r:embed="rId5"/>
          <a:stretch>
            <a:fillRect/>
          </a:stretch>
        </p:blipFill>
        <p:spPr>
          <a:xfrm>
            <a:off x="498412" y="5278856"/>
            <a:ext cx="334135" cy="334135"/>
          </a:xfrm>
          <a:prstGeom prst="rect">
            <a:avLst/>
          </a:prstGeom>
        </p:spPr>
      </p:pic>
      <p:pic>
        <p:nvPicPr>
          <p:cNvPr id="36" name="Imagem 35">
            <a:extLst>
              <a:ext uri="{FF2B5EF4-FFF2-40B4-BE49-F238E27FC236}">
                <a16:creationId xmlns:a16="http://schemas.microsoft.com/office/drawing/2014/main" id="{22A5C0E2-B989-3B8F-0AF4-EEC299FFDFD7}"/>
              </a:ext>
            </a:extLst>
          </p:cNvPr>
          <p:cNvPicPr>
            <a:picLocks noChangeAspect="1"/>
          </p:cNvPicPr>
          <p:nvPr/>
        </p:nvPicPr>
        <p:blipFill>
          <a:blip r:embed="rId6"/>
          <a:stretch>
            <a:fillRect/>
          </a:stretch>
        </p:blipFill>
        <p:spPr>
          <a:xfrm>
            <a:off x="500425" y="6010401"/>
            <a:ext cx="330109" cy="330109"/>
          </a:xfrm>
          <a:prstGeom prst="rect">
            <a:avLst/>
          </a:prstGeom>
        </p:spPr>
      </p:pic>
      <p:sp>
        <p:nvSpPr>
          <p:cNvPr id="37" name="CaixaDeTexto 36">
            <a:extLst>
              <a:ext uri="{FF2B5EF4-FFF2-40B4-BE49-F238E27FC236}">
                <a16:creationId xmlns:a16="http://schemas.microsoft.com/office/drawing/2014/main" id="{B0EC23F1-DA1E-364E-7DF3-EF303112BBAB}"/>
              </a:ext>
            </a:extLst>
          </p:cNvPr>
          <p:cNvSpPr txBox="1"/>
          <p:nvPr/>
        </p:nvSpPr>
        <p:spPr>
          <a:xfrm>
            <a:off x="804432" y="4424678"/>
            <a:ext cx="2863216" cy="677108"/>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1" i="0" u="none" strike="noStrike" kern="0" cap="none" spc="0" normalizeH="0" baseline="0" noProof="0">
                <a:ln>
                  <a:noFill/>
                </a:ln>
                <a:solidFill>
                  <a:srgbClr val="000000"/>
                </a:solidFill>
                <a:effectLst/>
                <a:uLnTx/>
                <a:uFillTx/>
                <a:latin typeface="DM Sans 14pt" pitchFamily="2" charset="77"/>
                <a:ea typeface="+mn-ea"/>
                <a:cs typeface="Arial"/>
                <a:sym typeface="Arial"/>
              </a:rPr>
              <a:t>2 in 1 ACTION</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a:ln>
                  <a:noFill/>
                </a:ln>
                <a:solidFill>
                  <a:srgbClr val="000000"/>
                </a:solidFill>
                <a:effectLst/>
                <a:uLnTx/>
                <a:uFillTx/>
                <a:latin typeface="DM Sans 14pt" pitchFamily="2" charset="77"/>
                <a:ea typeface="+mn-ea"/>
                <a:cs typeface="Arial"/>
                <a:sym typeface="Arial"/>
              </a:rPr>
              <a:t>Scalp Vitality </a:t>
            </a:r>
            <a:br>
              <a:rPr kumimoji="0" lang="en-US" sz="1100" b="0" i="0" u="none" strike="noStrike" kern="0" cap="none" spc="0" normalizeH="0" baseline="0" noProof="0">
                <a:ln>
                  <a:noFill/>
                </a:ln>
                <a:solidFill>
                  <a:srgbClr val="000000"/>
                </a:solidFill>
                <a:effectLst/>
                <a:uLnTx/>
                <a:uFillTx/>
                <a:latin typeface="DM Sans 14pt" pitchFamily="2" charset="77"/>
                <a:ea typeface="+mn-ea"/>
                <a:cs typeface="Arial"/>
                <a:sym typeface="Arial"/>
              </a:rPr>
            </a:br>
            <a:r>
              <a:rPr kumimoji="0" lang="en-US" sz="1100" b="0" i="0" u="none" strike="noStrike" kern="0" cap="none" spc="0" normalizeH="0" baseline="0" noProof="0">
                <a:ln>
                  <a:noFill/>
                </a:ln>
                <a:solidFill>
                  <a:srgbClr val="000000"/>
                </a:solidFill>
                <a:effectLst/>
                <a:uLnTx/>
                <a:uFillTx/>
                <a:latin typeface="DM Sans 14pt" pitchFamily="2" charset="77"/>
                <a:ea typeface="+mn-ea"/>
                <a:cs typeface="Arial"/>
                <a:sym typeface="Arial"/>
              </a:rPr>
              <a:t>&amp; Strand Integrity</a:t>
            </a:r>
          </a:p>
        </p:txBody>
      </p:sp>
      <p:sp>
        <p:nvSpPr>
          <p:cNvPr id="38" name="CaixaDeTexto 37">
            <a:extLst>
              <a:ext uri="{FF2B5EF4-FFF2-40B4-BE49-F238E27FC236}">
                <a16:creationId xmlns:a16="http://schemas.microsoft.com/office/drawing/2014/main" id="{D1AC368B-8839-7BC6-9424-ABA877835231}"/>
              </a:ext>
            </a:extLst>
          </p:cNvPr>
          <p:cNvSpPr txBox="1"/>
          <p:nvPr/>
        </p:nvSpPr>
        <p:spPr>
          <a:xfrm>
            <a:off x="841114" y="5237478"/>
            <a:ext cx="1816774" cy="677108"/>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1" i="0" u="none" strike="noStrike" kern="0" cap="none" spc="0" normalizeH="0" baseline="0" noProof="0">
                <a:ln>
                  <a:noFill/>
                </a:ln>
                <a:solidFill>
                  <a:srgbClr val="000000"/>
                </a:solidFill>
                <a:effectLst/>
                <a:uLnTx/>
                <a:uFillTx/>
                <a:latin typeface="DM Sans 14pt" pitchFamily="2" charset="77"/>
                <a:ea typeface="+mn-ea"/>
                <a:cs typeface="Arial"/>
                <a:sym typeface="Arial"/>
              </a:rPr>
              <a:t>BIOTECH</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a:ln>
                  <a:noFill/>
                </a:ln>
                <a:solidFill>
                  <a:srgbClr val="000000"/>
                </a:solidFill>
                <a:effectLst/>
                <a:uLnTx/>
                <a:uFillTx/>
                <a:latin typeface="DM Sans 14pt" pitchFamily="2" charset="77"/>
                <a:ea typeface="+mn-ea"/>
                <a:cs typeface="Arial"/>
                <a:sym typeface="Arial"/>
              </a:rPr>
              <a:t>Derived </a:t>
            </a:r>
            <a:br>
              <a:rPr kumimoji="0" lang="en-US" sz="1100" b="0" i="0" u="none" strike="noStrike" kern="0" cap="none" spc="0" normalizeH="0" baseline="0" noProof="0">
                <a:ln>
                  <a:noFill/>
                </a:ln>
                <a:solidFill>
                  <a:srgbClr val="000000"/>
                </a:solidFill>
                <a:effectLst/>
                <a:uLnTx/>
                <a:uFillTx/>
                <a:latin typeface="DM Sans 14pt" pitchFamily="2" charset="77"/>
                <a:ea typeface="+mn-ea"/>
                <a:cs typeface="Arial"/>
                <a:sym typeface="Arial"/>
              </a:rPr>
            </a:br>
            <a:r>
              <a:rPr kumimoji="0" lang="en-US" sz="1100" b="0" i="0" u="none" strike="noStrike" kern="0" cap="none" spc="0" normalizeH="0" baseline="0" noProof="0">
                <a:ln>
                  <a:noFill/>
                </a:ln>
                <a:solidFill>
                  <a:srgbClr val="000000"/>
                </a:solidFill>
                <a:effectLst/>
                <a:uLnTx/>
                <a:uFillTx/>
                <a:latin typeface="DM Sans 14pt" pitchFamily="2" charset="77"/>
                <a:ea typeface="+mn-ea"/>
                <a:cs typeface="Arial"/>
                <a:sym typeface="Arial"/>
              </a:rPr>
              <a:t>Technology</a:t>
            </a:r>
          </a:p>
        </p:txBody>
      </p:sp>
      <p:sp>
        <p:nvSpPr>
          <p:cNvPr id="39" name="CaixaDeTexto 38">
            <a:extLst>
              <a:ext uri="{FF2B5EF4-FFF2-40B4-BE49-F238E27FC236}">
                <a16:creationId xmlns:a16="http://schemas.microsoft.com/office/drawing/2014/main" id="{BCF75C44-0203-139E-798C-B37E2758D10E}"/>
              </a:ext>
            </a:extLst>
          </p:cNvPr>
          <p:cNvSpPr txBox="1"/>
          <p:nvPr/>
        </p:nvSpPr>
        <p:spPr>
          <a:xfrm>
            <a:off x="843254" y="5975847"/>
            <a:ext cx="1612352" cy="33855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1" i="0" u="none" strike="noStrike" kern="0" cap="none" spc="0" normalizeH="0" baseline="0" noProof="0">
                <a:ln>
                  <a:noFill/>
                </a:ln>
                <a:solidFill>
                  <a:srgbClr val="000000"/>
                </a:solidFill>
                <a:effectLst/>
                <a:uLnTx/>
                <a:uFillTx/>
                <a:latin typeface="DM Sans 14pt" pitchFamily="2" charset="77"/>
                <a:ea typeface="+mn-ea"/>
                <a:cs typeface="Arial"/>
                <a:sym typeface="Arial"/>
              </a:rPr>
              <a:t>PEPTIDE 743</a:t>
            </a:r>
          </a:p>
        </p:txBody>
      </p:sp>
      <p:cxnSp>
        <p:nvCxnSpPr>
          <p:cNvPr id="6" name="Conector Reto 35">
            <a:extLst>
              <a:ext uri="{FF2B5EF4-FFF2-40B4-BE49-F238E27FC236}">
                <a16:creationId xmlns:a16="http://schemas.microsoft.com/office/drawing/2014/main" id="{2280A0C8-D5EF-9B62-C1A2-764FF4ACD45F}"/>
              </a:ext>
            </a:extLst>
          </p:cNvPr>
          <p:cNvCxnSpPr>
            <a:cxnSpLocks/>
          </p:cNvCxnSpPr>
          <p:nvPr/>
        </p:nvCxnSpPr>
        <p:spPr>
          <a:xfrm flipH="1">
            <a:off x="498027" y="4139837"/>
            <a:ext cx="1957579"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8" name="Conector Reto 35">
            <a:extLst>
              <a:ext uri="{FF2B5EF4-FFF2-40B4-BE49-F238E27FC236}">
                <a16:creationId xmlns:a16="http://schemas.microsoft.com/office/drawing/2014/main" id="{A216881F-DB84-C211-9293-F31D8C04ACBA}"/>
              </a:ext>
            </a:extLst>
          </p:cNvPr>
          <p:cNvCxnSpPr>
            <a:cxnSpLocks/>
          </p:cNvCxnSpPr>
          <p:nvPr/>
        </p:nvCxnSpPr>
        <p:spPr>
          <a:xfrm flipH="1">
            <a:off x="498027" y="2122778"/>
            <a:ext cx="1957579"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89B803D8-4E6B-5332-CBB8-CB3798CD8BC4}"/>
              </a:ext>
            </a:extLst>
          </p:cNvPr>
          <p:cNvPicPr>
            <a:picLocks noChangeAspect="1"/>
          </p:cNvPicPr>
          <p:nvPr/>
        </p:nvPicPr>
        <p:blipFill>
          <a:blip r:embed="rId7"/>
          <a:stretch>
            <a:fillRect/>
          </a:stretch>
        </p:blipFill>
        <p:spPr>
          <a:xfrm>
            <a:off x="474728" y="344213"/>
            <a:ext cx="2182951" cy="900796"/>
          </a:xfrm>
          <a:prstGeom prst="rect">
            <a:avLst/>
          </a:prstGeom>
        </p:spPr>
      </p:pic>
      <p:pic>
        <p:nvPicPr>
          <p:cNvPr id="19" name="Picture 18">
            <a:extLst>
              <a:ext uri="{FF2B5EF4-FFF2-40B4-BE49-F238E27FC236}">
                <a16:creationId xmlns:a16="http://schemas.microsoft.com/office/drawing/2014/main" id="{4D46A13C-4EA5-2E2C-B4F1-9DF9A71E9F84}"/>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TextBox 4">
            <a:extLst>
              <a:ext uri="{FF2B5EF4-FFF2-40B4-BE49-F238E27FC236}">
                <a16:creationId xmlns:a16="http://schemas.microsoft.com/office/drawing/2014/main" id="{FC2E6FA2-1EDC-5411-AD24-ED923964F2C0}"/>
              </a:ext>
            </a:extLst>
          </p:cNvPr>
          <p:cNvSpPr txBox="1"/>
          <p:nvPr/>
        </p:nvSpPr>
        <p:spPr>
          <a:xfrm>
            <a:off x="4363318" y="1245009"/>
            <a:ext cx="1624527" cy="861774"/>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US" sz="1500" b="1" i="0" u="none" strike="noStrike" kern="1200" cap="none" spc="0" normalizeH="0" baseline="0" noProof="0">
                <a:ln>
                  <a:noFill/>
                </a:ln>
                <a:solidFill>
                  <a:srgbClr val="000000"/>
                </a:solidFill>
                <a:effectLst/>
                <a:uLnTx/>
                <a:uFillTx/>
                <a:latin typeface="DM Sans 14pt" pitchFamily="2" charset="0"/>
                <a:ea typeface="+mn-ea"/>
                <a:cs typeface="+mn-cs"/>
              </a:rPr>
              <a:t>Prep the core.</a:t>
            </a:r>
            <a:br>
              <a:rPr kumimoji="0" lang="en-US" sz="1500" b="1" i="0" u="none" strike="noStrike" kern="1200" cap="none" spc="0" normalizeH="0" baseline="0" noProof="0">
                <a:ln>
                  <a:noFill/>
                </a:ln>
                <a:solidFill>
                  <a:srgbClr val="000000"/>
                </a:solidFill>
                <a:effectLst/>
                <a:uLnTx/>
                <a:uFillTx/>
                <a:latin typeface="DM Sans 14pt" pitchFamily="2" charset="0"/>
                <a:ea typeface="+mn-ea"/>
                <a:cs typeface="+mn-cs"/>
              </a:rPr>
            </a:br>
            <a:r>
              <a:rPr kumimoji="0" lang="en-US" sz="1000" b="0" i="0" u="none" strike="noStrike" kern="1200" cap="none" spc="0" normalizeH="0" baseline="0" noProof="0">
                <a:ln>
                  <a:noFill/>
                </a:ln>
                <a:solidFill>
                  <a:srgbClr val="000000"/>
                </a:solidFill>
                <a:effectLst/>
                <a:uLnTx/>
                <a:uFillTx/>
                <a:latin typeface="DM Sans 14pt" pitchFamily="2" charset="0"/>
                <a:ea typeface="+mn-ea"/>
                <a:cs typeface="+mn-cs"/>
              </a:rPr>
              <a:t>Strength starts with reinforcement of the </a:t>
            </a: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DM Sans 14pt" pitchFamily="2" charset="0"/>
                <a:ea typeface="+mn-ea"/>
                <a:cs typeface="+mn-cs"/>
              </a:rPr>
              <a:t>inner structure of the fiber.</a:t>
            </a:r>
          </a:p>
        </p:txBody>
      </p:sp>
      <p:sp>
        <p:nvSpPr>
          <p:cNvPr id="9" name="TextBox 8">
            <a:extLst>
              <a:ext uri="{FF2B5EF4-FFF2-40B4-BE49-F238E27FC236}">
                <a16:creationId xmlns:a16="http://schemas.microsoft.com/office/drawing/2014/main" id="{F5CBA892-BDA6-960C-4F9A-AB43172FE80D}"/>
              </a:ext>
            </a:extLst>
          </p:cNvPr>
          <p:cNvSpPr txBox="1"/>
          <p:nvPr/>
        </p:nvSpPr>
        <p:spPr>
          <a:xfrm>
            <a:off x="6150980" y="1211242"/>
            <a:ext cx="1246701" cy="861774"/>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US" sz="1500" b="1" i="0" u="none" strike="noStrike" kern="1200" cap="none" spc="0" normalizeH="0" baseline="0" noProof="0">
                <a:ln>
                  <a:noFill/>
                </a:ln>
                <a:solidFill>
                  <a:srgbClr val="000000"/>
                </a:solidFill>
                <a:effectLst/>
                <a:uLnTx/>
                <a:uFillTx/>
                <a:latin typeface="DM Sans 14pt" pitchFamily="2" charset="0"/>
                <a:ea typeface="+mn-ea"/>
                <a:cs typeface="+mn-cs"/>
              </a:rPr>
              <a:t>Cleanse with </a:t>
            </a: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500" b="1" i="0" u="none" strike="noStrike" kern="1200" cap="none" spc="0" normalizeH="0" baseline="0" noProof="0">
                <a:ln>
                  <a:noFill/>
                </a:ln>
                <a:solidFill>
                  <a:srgbClr val="000000"/>
                </a:solidFill>
                <a:effectLst/>
                <a:uLnTx/>
                <a:uFillTx/>
                <a:latin typeface="DM Sans 14pt" pitchFamily="2" charset="0"/>
                <a:ea typeface="+mn-ea"/>
                <a:cs typeface="+mn-cs"/>
              </a:rPr>
              <a:t>purpose.</a:t>
            </a:r>
            <a:br>
              <a:rPr kumimoji="0" lang="en-US" sz="1500" b="1" i="0" u="none" strike="noStrike" kern="1200" cap="none" spc="0" normalizeH="0" baseline="0" noProof="0">
                <a:ln>
                  <a:noFill/>
                </a:ln>
                <a:solidFill>
                  <a:srgbClr val="000000"/>
                </a:solidFill>
                <a:effectLst/>
                <a:uLnTx/>
                <a:uFillTx/>
                <a:latin typeface="DM Sans 14pt" pitchFamily="2" charset="0"/>
                <a:ea typeface="+mn-ea"/>
                <a:cs typeface="+mn-cs"/>
              </a:rPr>
            </a:br>
            <a:r>
              <a:rPr kumimoji="0" lang="en-US" sz="1000" b="0" i="0" u="none" strike="noStrike" kern="1200" cap="none" spc="0" normalizeH="0" baseline="0" noProof="0">
                <a:ln>
                  <a:noFill/>
                </a:ln>
                <a:solidFill>
                  <a:srgbClr val="000000"/>
                </a:solidFill>
                <a:effectLst/>
                <a:uLnTx/>
                <a:uFillTx/>
                <a:latin typeface="DM Sans 14pt" pitchFamily="2" charset="0"/>
                <a:ea typeface="+mn-ea"/>
                <a:cs typeface="+mn-cs"/>
              </a:rPr>
              <a:t>Vitality and repair </a:t>
            </a: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DM Sans 14pt" pitchFamily="2" charset="0"/>
                <a:ea typeface="+mn-ea"/>
                <a:cs typeface="+mn-cs"/>
              </a:rPr>
              <a:t>in every wash.</a:t>
            </a:r>
          </a:p>
        </p:txBody>
      </p:sp>
      <p:sp>
        <p:nvSpPr>
          <p:cNvPr id="11" name="TextBox 10">
            <a:extLst>
              <a:ext uri="{FF2B5EF4-FFF2-40B4-BE49-F238E27FC236}">
                <a16:creationId xmlns:a16="http://schemas.microsoft.com/office/drawing/2014/main" id="{553959A1-93FB-0FAC-CDA1-8F02FCA025E4}"/>
              </a:ext>
            </a:extLst>
          </p:cNvPr>
          <p:cNvSpPr txBox="1"/>
          <p:nvPr/>
        </p:nvSpPr>
        <p:spPr>
          <a:xfrm>
            <a:off x="7695692" y="1211242"/>
            <a:ext cx="1701115" cy="669414"/>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US" sz="1500" b="1" i="0" u="none" strike="noStrike" kern="1200" cap="none" spc="0" normalizeH="0" baseline="0" noProof="0">
                <a:ln>
                  <a:noFill/>
                </a:ln>
                <a:solidFill>
                  <a:srgbClr val="000000"/>
                </a:solidFill>
                <a:effectLst/>
                <a:uLnTx/>
                <a:uFillTx/>
                <a:latin typeface="DM Sans 14pt" pitchFamily="2" charset="0"/>
                <a:ea typeface="+mn-ea"/>
                <a:cs typeface="+mn-cs"/>
              </a:rPr>
              <a:t>Fortify the surface.</a:t>
            </a:r>
            <a:br>
              <a:rPr kumimoji="0" lang="en-US" sz="1500" b="1" i="0" u="none" strike="noStrike" kern="1200" cap="none" spc="0" normalizeH="0" baseline="0" noProof="0">
                <a:ln>
                  <a:noFill/>
                </a:ln>
                <a:solidFill>
                  <a:srgbClr val="000000"/>
                </a:solidFill>
                <a:effectLst/>
                <a:uLnTx/>
                <a:uFillTx/>
                <a:latin typeface="DM Sans 14pt" pitchFamily="2" charset="0"/>
                <a:ea typeface="+mn-ea"/>
                <a:cs typeface="+mn-cs"/>
              </a:rPr>
            </a:br>
            <a:r>
              <a:rPr kumimoji="0" lang="en-US" sz="1000" b="0" i="0" u="none" strike="noStrike" kern="1200" cap="none" spc="0" normalizeH="0" baseline="0" noProof="0">
                <a:ln>
                  <a:noFill/>
                </a:ln>
                <a:solidFill>
                  <a:srgbClr val="000000"/>
                </a:solidFill>
                <a:effectLst/>
                <a:uLnTx/>
                <a:uFillTx/>
                <a:latin typeface="DM Sans 14pt" pitchFamily="2" charset="0"/>
                <a:ea typeface="+mn-ea"/>
                <a:cs typeface="+mn-cs"/>
              </a:rPr>
              <a:t>Mask‑driven strength </a:t>
            </a: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DM Sans 14pt" pitchFamily="2" charset="0"/>
                <a:ea typeface="+mn-ea"/>
                <a:cs typeface="+mn-cs"/>
              </a:rPr>
              <a:t>and smoothness.</a:t>
            </a:r>
          </a:p>
        </p:txBody>
      </p:sp>
      <p:sp>
        <p:nvSpPr>
          <p:cNvPr id="40" name="TextBox 39">
            <a:extLst>
              <a:ext uri="{FF2B5EF4-FFF2-40B4-BE49-F238E27FC236}">
                <a16:creationId xmlns:a16="http://schemas.microsoft.com/office/drawing/2014/main" id="{43049C87-2EE7-D2C7-71D1-D1A184DC7644}"/>
              </a:ext>
            </a:extLst>
          </p:cNvPr>
          <p:cNvSpPr txBox="1"/>
          <p:nvPr/>
        </p:nvSpPr>
        <p:spPr>
          <a:xfrm>
            <a:off x="9660317" y="1223534"/>
            <a:ext cx="1865671" cy="861774"/>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US" sz="1500" b="1" i="0" u="none" strike="noStrike" kern="1200" cap="none" spc="0" normalizeH="0" baseline="0" noProof="0">
                <a:ln>
                  <a:noFill/>
                </a:ln>
                <a:solidFill>
                  <a:srgbClr val="000000"/>
                </a:solidFill>
                <a:effectLst/>
                <a:uLnTx/>
                <a:uFillTx/>
                <a:latin typeface="DM Sans 14pt" pitchFamily="2" charset="0"/>
                <a:ea typeface="+mn-ea"/>
                <a:cs typeface="+mn-cs"/>
              </a:rPr>
              <a:t>Seal with softness.</a:t>
            </a:r>
            <a:br>
              <a:rPr kumimoji="0" lang="en-US" sz="1500" b="1" i="0" u="none" strike="noStrike" kern="1200" cap="none" spc="0" normalizeH="0" baseline="0" noProof="0">
                <a:ln>
                  <a:noFill/>
                </a:ln>
                <a:solidFill>
                  <a:srgbClr val="000000"/>
                </a:solidFill>
                <a:effectLst/>
                <a:uLnTx/>
                <a:uFillTx/>
                <a:latin typeface="DM Sans 14pt" pitchFamily="2" charset="0"/>
                <a:ea typeface="+mn-ea"/>
                <a:cs typeface="+mn-cs"/>
              </a:rPr>
            </a:br>
            <a:r>
              <a:rPr kumimoji="0" lang="en-US" sz="1000" b="0" i="0" u="none" strike="noStrike" kern="1200" cap="none" spc="0" normalizeH="0" baseline="0" noProof="0">
                <a:ln>
                  <a:noFill/>
                </a:ln>
                <a:solidFill>
                  <a:srgbClr val="000000"/>
                </a:solidFill>
                <a:effectLst/>
                <a:uLnTx/>
                <a:uFillTx/>
                <a:latin typeface="DM Sans 14pt" pitchFamily="2" charset="0"/>
                <a:ea typeface="+mn-ea"/>
                <a:cs typeface="+mn-cs"/>
              </a:rPr>
              <a:t>A hydrating mist and energizing fragrance veil complete the transformation.</a:t>
            </a:r>
          </a:p>
        </p:txBody>
      </p:sp>
      <p:sp>
        <p:nvSpPr>
          <p:cNvPr id="42" name="TextBox 41">
            <a:extLst>
              <a:ext uri="{FF2B5EF4-FFF2-40B4-BE49-F238E27FC236}">
                <a16:creationId xmlns:a16="http://schemas.microsoft.com/office/drawing/2014/main" id="{2D728B2E-7FAD-1FC8-041A-D68089987AC7}"/>
              </a:ext>
            </a:extLst>
          </p:cNvPr>
          <p:cNvSpPr txBox="1"/>
          <p:nvPr/>
        </p:nvSpPr>
        <p:spPr>
          <a:xfrm>
            <a:off x="409330" y="2245518"/>
            <a:ext cx="2724933" cy="61555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a:ln>
                  <a:noFill/>
                </a:ln>
                <a:solidFill>
                  <a:srgbClr val="000000"/>
                </a:solidFill>
                <a:effectLst/>
                <a:uLnTx/>
                <a:uFillTx/>
                <a:latin typeface="DM Sans 14pt" pitchFamily="2" charset="77"/>
                <a:ea typeface="+mn-ea"/>
                <a:cs typeface="+mn-cs"/>
              </a:rPr>
              <a:t>Four steps.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a:ln>
                  <a:noFill/>
                </a:ln>
                <a:solidFill>
                  <a:srgbClr val="000000"/>
                </a:solidFill>
                <a:effectLst/>
                <a:uLnTx/>
                <a:uFillTx/>
                <a:latin typeface="DM Sans 14pt" pitchFamily="2" charset="77"/>
                <a:ea typeface="+mn-ea"/>
                <a:cs typeface="+mn-cs"/>
              </a:rPr>
              <a:t>One impacting journey.</a:t>
            </a:r>
            <a:endParaRPr kumimoji="0" lang="de-DE" sz="1700" b="1" i="0" u="none" strike="noStrike" kern="1200" cap="none" spc="0" normalizeH="0" baseline="0" noProof="0">
              <a:ln>
                <a:noFill/>
              </a:ln>
              <a:solidFill>
                <a:srgbClr val="000000"/>
              </a:solidFill>
              <a:effectLst/>
              <a:uLnTx/>
              <a:uFillTx/>
              <a:latin typeface="DM Sans 14pt" pitchFamily="2" charset="77"/>
              <a:ea typeface="+mn-ea"/>
              <a:cs typeface="+mn-cs"/>
            </a:endParaRPr>
          </a:p>
        </p:txBody>
      </p:sp>
      <p:sp>
        <p:nvSpPr>
          <p:cNvPr id="44" name="TextBox 43">
            <a:extLst>
              <a:ext uri="{FF2B5EF4-FFF2-40B4-BE49-F238E27FC236}">
                <a16:creationId xmlns:a16="http://schemas.microsoft.com/office/drawing/2014/main" id="{6E3035D7-7A38-C659-938A-125CD70E2FF9}"/>
              </a:ext>
            </a:extLst>
          </p:cNvPr>
          <p:cNvSpPr txBox="1"/>
          <p:nvPr/>
        </p:nvSpPr>
        <p:spPr>
          <a:xfrm>
            <a:off x="409331" y="2920403"/>
            <a:ext cx="2448888" cy="122341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DM Sans 14pt" pitchFamily="2" charset="77"/>
                <a:ea typeface="+mn-ea"/>
                <a:cs typeface="+mn-cs"/>
              </a:rPr>
              <a:t>This 4-step peptide‑powered routine featuring OXY 229 CB reinforces the fiber inner structure, vitalizes the scalp, strengthens, and hydrates — delivering hair that looks restored, feels renewed, and performs like never before.</a:t>
            </a:r>
            <a:endParaRPr kumimoji="0" lang="de-DE" sz="1050" b="0" i="0" u="none" strike="noStrike" kern="1200" cap="none" spc="0" normalizeH="0" baseline="0" noProof="0">
              <a:ln>
                <a:noFill/>
              </a:ln>
              <a:solidFill>
                <a:srgbClr val="000000"/>
              </a:solidFill>
              <a:effectLst/>
              <a:uLnTx/>
              <a:uFillTx/>
              <a:latin typeface="DM Sans 14pt" pitchFamily="2" charset="77"/>
              <a:ea typeface="+mn-ea"/>
              <a:cs typeface="+mn-cs"/>
            </a:endParaRPr>
          </a:p>
        </p:txBody>
      </p:sp>
      <p:sp>
        <p:nvSpPr>
          <p:cNvPr id="7" name="TextBox 6">
            <a:extLst>
              <a:ext uri="{FF2B5EF4-FFF2-40B4-BE49-F238E27FC236}">
                <a16:creationId xmlns:a16="http://schemas.microsoft.com/office/drawing/2014/main" id="{2FABDA0A-74F4-38BA-048A-B65FC70ECE22}"/>
              </a:ext>
            </a:extLst>
          </p:cNvPr>
          <p:cNvSpPr txBox="1"/>
          <p:nvPr/>
        </p:nvSpPr>
        <p:spPr>
          <a:xfrm>
            <a:off x="3439386" y="257427"/>
            <a:ext cx="8453713" cy="494366"/>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US" sz="1500" b="0" i="0" u="none" strike="noStrike" kern="1200" cap="none" spc="0" normalizeH="0" baseline="0" noProof="0">
                <a:ln>
                  <a:noFill/>
                </a:ln>
                <a:solidFill>
                  <a:srgbClr val="000000"/>
                </a:solidFill>
                <a:effectLst/>
                <a:uLnTx/>
                <a:uFillTx/>
                <a:latin typeface="DM Sans 14pt" pitchFamily="2" charset="77"/>
                <a:ea typeface="+mn-ea"/>
                <a:cs typeface="+mn-cs"/>
              </a:rPr>
              <a:t>With biotech-powered care for </a:t>
            </a:r>
            <a:r>
              <a:rPr kumimoji="0" lang="en-US" sz="1500" b="1" i="0" u="none" strike="noStrike" kern="1200" cap="none" spc="0" normalizeH="0" baseline="0" noProof="0">
                <a:ln>
                  <a:noFill/>
                </a:ln>
                <a:solidFill>
                  <a:srgbClr val="000000"/>
                </a:solidFill>
                <a:effectLst/>
                <a:uLnTx/>
                <a:uFillTx/>
                <a:latin typeface="DM Sans 14pt" pitchFamily="2" charset="77"/>
                <a:ea typeface="+mn-ea"/>
                <a:cs typeface="+mn-cs"/>
              </a:rPr>
              <a:t>scalp vitality and strand integrity</a:t>
            </a:r>
            <a:r>
              <a:rPr kumimoji="0" lang="en-US" sz="1500" b="0" i="0" u="none" strike="noStrike" kern="1200" cap="none" spc="0" normalizeH="0" baseline="0" noProof="0">
                <a:ln>
                  <a:noFill/>
                </a:ln>
                <a:solidFill>
                  <a:srgbClr val="000000"/>
                </a:solidFill>
                <a:effectLst/>
                <a:uLnTx/>
                <a:uFillTx/>
                <a:latin typeface="DM Sans 14pt" pitchFamily="2" charset="77"/>
                <a:ea typeface="+mn-ea"/>
                <a:cs typeface="+mn-cs"/>
              </a:rPr>
              <a:t>, </a:t>
            </a: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500" b="0" i="0" u="none" strike="noStrike" kern="1200" cap="none" spc="0" normalizeH="0" baseline="0" noProof="0">
                <a:ln>
                  <a:noFill/>
                </a:ln>
                <a:solidFill>
                  <a:srgbClr val="000000"/>
                </a:solidFill>
                <a:effectLst/>
                <a:uLnTx/>
                <a:uFillTx/>
                <a:latin typeface="DM Sans 14pt" pitchFamily="2" charset="77"/>
                <a:ea typeface="+mn-ea"/>
                <a:cs typeface="+mn-cs"/>
              </a:rPr>
              <a:t>BOND AID RITUAL helps hair look restored, feel renewed, and perform at its best.</a:t>
            </a:r>
          </a:p>
        </p:txBody>
      </p:sp>
    </p:spTree>
    <p:extLst>
      <p:ext uri="{BB962C8B-B14F-4D97-AF65-F5344CB8AC3E}">
        <p14:creationId xmlns:p14="http://schemas.microsoft.com/office/powerpoint/2010/main" val="1466188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69423-720C-5AF1-805D-9B2F48DA5E7C}"/>
            </a:ext>
          </a:extLst>
        </p:cNvPr>
        <p:cNvGrpSpPr/>
        <p:nvPr/>
      </p:nvGrpSpPr>
      <p:grpSpPr>
        <a:xfrm>
          <a:off x="0" y="0"/>
          <a:ext cx="0" cy="0"/>
          <a:chOff x="0" y="0"/>
          <a:chExt cx="0" cy="0"/>
        </a:xfrm>
      </p:grpSpPr>
      <p:pic>
        <p:nvPicPr>
          <p:cNvPr id="33" name="Imagem 32">
            <a:extLst>
              <a:ext uri="{FF2B5EF4-FFF2-40B4-BE49-F238E27FC236}">
                <a16:creationId xmlns:a16="http://schemas.microsoft.com/office/drawing/2014/main" id="{39D88588-0562-2090-BADE-739A6CFB658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467" y="0"/>
            <a:ext cx="12187066" cy="6858000"/>
          </a:xfrm>
          <a:prstGeom prst="rect">
            <a:avLst/>
          </a:prstGeom>
        </p:spPr>
      </p:pic>
      <p:pic>
        <p:nvPicPr>
          <p:cNvPr id="3" name="Imagem 2">
            <a:extLst>
              <a:ext uri="{FF2B5EF4-FFF2-40B4-BE49-F238E27FC236}">
                <a16:creationId xmlns:a16="http://schemas.microsoft.com/office/drawing/2014/main" id="{A69735BD-616F-5978-6248-4D5B6E898BF1}"/>
              </a:ext>
            </a:extLst>
          </p:cNvPr>
          <p:cNvPicPr>
            <a:picLocks noChangeAspect="1"/>
          </p:cNvPicPr>
          <p:nvPr/>
        </p:nvPicPr>
        <p:blipFill>
          <a:blip r:embed="rId4"/>
          <a:stretch>
            <a:fillRect/>
          </a:stretch>
        </p:blipFill>
        <p:spPr>
          <a:xfrm>
            <a:off x="531593" y="458599"/>
            <a:ext cx="1024555" cy="5873691"/>
          </a:xfrm>
          <a:prstGeom prst="rect">
            <a:avLst/>
          </a:prstGeom>
        </p:spPr>
      </p:pic>
      <p:cxnSp>
        <p:nvCxnSpPr>
          <p:cNvPr id="4" name="Conector Reto 35">
            <a:extLst>
              <a:ext uri="{FF2B5EF4-FFF2-40B4-BE49-F238E27FC236}">
                <a16:creationId xmlns:a16="http://schemas.microsoft.com/office/drawing/2014/main" id="{A690E9FF-BF5F-4001-1AFD-AC2C8F011A4C}"/>
              </a:ext>
            </a:extLst>
          </p:cNvPr>
          <p:cNvCxnSpPr>
            <a:cxnSpLocks/>
          </p:cNvCxnSpPr>
          <p:nvPr/>
        </p:nvCxnSpPr>
        <p:spPr>
          <a:xfrm>
            <a:off x="1898080"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8" name="Conector Reto 38">
            <a:extLst>
              <a:ext uri="{FF2B5EF4-FFF2-40B4-BE49-F238E27FC236}">
                <a16:creationId xmlns:a16="http://schemas.microsoft.com/office/drawing/2014/main" id="{C3151E85-C373-B207-FDDF-9817174FE735}"/>
              </a:ext>
            </a:extLst>
          </p:cNvPr>
          <p:cNvCxnSpPr>
            <a:cxnSpLocks/>
          </p:cNvCxnSpPr>
          <p:nvPr/>
        </p:nvCxnSpPr>
        <p:spPr>
          <a:xfrm>
            <a:off x="1895301" y="1800112"/>
            <a:ext cx="5263488"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sp>
        <p:nvSpPr>
          <p:cNvPr id="11" name="CaixaDeTexto 10">
            <a:extLst>
              <a:ext uri="{FF2B5EF4-FFF2-40B4-BE49-F238E27FC236}">
                <a16:creationId xmlns:a16="http://schemas.microsoft.com/office/drawing/2014/main" id="{FC997554-04A8-059B-540A-4DA304F293B0}"/>
              </a:ext>
            </a:extLst>
          </p:cNvPr>
          <p:cNvSpPr txBox="1"/>
          <p:nvPr/>
        </p:nvSpPr>
        <p:spPr>
          <a:xfrm>
            <a:off x="1921728" y="562453"/>
            <a:ext cx="6155472" cy="1077218"/>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f</a:t>
            </a:r>
            <a:r>
              <a:rPr kumimoji="0" lang="en-US" sz="3200" b="0" i="0" u="none" strike="noStrike" kern="0" cap="none" spc="0" normalizeH="0" baseline="0" noProof="0" dirty="0" err="1">
                <a:ln>
                  <a:noFill/>
                </a:ln>
                <a:solidFill>
                  <a:srgbClr val="000000"/>
                </a:solidFill>
                <a:effectLst/>
                <a:uLnTx/>
                <a:uFillTx/>
                <a:latin typeface="DM Sans 14pt" pitchFamily="2" charset="77"/>
                <a:ea typeface="+mn-ea"/>
                <a:cs typeface="Arial"/>
                <a:sym typeface="Arial"/>
              </a:rPr>
              <a:t>eaturing</a:t>
            </a:r>
            <a:r>
              <a:rPr kumimoji="0" lang="en-US" sz="32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 </a:t>
            </a:r>
            <a:r>
              <a:rPr kumimoji="0" lang="en-US" sz="3200" b="1" i="0" u="none" strike="noStrike" kern="0" cap="none" spc="0" normalizeH="0" baseline="0" noProof="0" dirty="0">
                <a:ln>
                  <a:noFill/>
                </a:ln>
                <a:solidFill>
                  <a:srgbClr val="000000"/>
                </a:solidFill>
                <a:effectLst/>
                <a:uLnTx/>
                <a:uFillTx/>
                <a:latin typeface="DM Sans 14pt" pitchFamily="2" charset="77"/>
                <a:ea typeface="+mn-ea"/>
                <a:cs typeface="Arial"/>
                <a:sym typeface="Arial"/>
              </a:rPr>
              <a:t>OXY 229 CB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for scalp vitality &amp; strand integrity</a:t>
            </a:r>
          </a:p>
        </p:txBody>
      </p:sp>
      <p:pic>
        <p:nvPicPr>
          <p:cNvPr id="20" name="Gráfico 19">
            <a:extLst>
              <a:ext uri="{FF2B5EF4-FFF2-40B4-BE49-F238E27FC236}">
                <a16:creationId xmlns:a16="http://schemas.microsoft.com/office/drawing/2014/main" id="{C442ADF4-A1A0-FF37-4E06-82278A4BD91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998990" y="1029452"/>
            <a:ext cx="1320171" cy="1516179"/>
          </a:xfrm>
          <a:prstGeom prst="rect">
            <a:avLst/>
          </a:prstGeom>
        </p:spPr>
      </p:pic>
      <p:pic>
        <p:nvPicPr>
          <p:cNvPr id="24" name="Gráfico 23">
            <a:extLst>
              <a:ext uri="{FF2B5EF4-FFF2-40B4-BE49-F238E27FC236}">
                <a16:creationId xmlns:a16="http://schemas.microsoft.com/office/drawing/2014/main" id="{F2189B4B-BB89-C1FE-8192-CA4DBB3BE47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986806" y="4444045"/>
            <a:ext cx="1014628" cy="1158752"/>
          </a:xfrm>
          <a:prstGeom prst="rect">
            <a:avLst/>
          </a:prstGeom>
        </p:spPr>
      </p:pic>
      <p:sp>
        <p:nvSpPr>
          <p:cNvPr id="26" name="CaixaDeTexto 25">
            <a:extLst>
              <a:ext uri="{FF2B5EF4-FFF2-40B4-BE49-F238E27FC236}">
                <a16:creationId xmlns:a16="http://schemas.microsoft.com/office/drawing/2014/main" id="{9F5A1E86-24FB-4689-8765-8CF0E6FA7854}"/>
              </a:ext>
            </a:extLst>
          </p:cNvPr>
          <p:cNvSpPr txBox="1"/>
          <p:nvPr/>
        </p:nvSpPr>
        <p:spPr>
          <a:xfrm>
            <a:off x="9914678" y="3472456"/>
            <a:ext cx="1737778"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1" i="0" u="none" strike="noStrike" kern="0" cap="none" spc="0" normalizeH="0" baseline="0" noProof="0">
                <a:ln>
                  <a:noFill/>
                </a:ln>
                <a:solidFill>
                  <a:srgbClr val="F0F0F0"/>
                </a:solidFill>
                <a:effectLst/>
                <a:uLnTx/>
                <a:uFillTx/>
                <a:latin typeface="DM Sans 14pt" pitchFamily="2" charset="77"/>
                <a:ea typeface="+mn-ea"/>
                <a:cs typeface="Arial"/>
                <a:sym typeface="Arial"/>
              </a:rPr>
              <a:t>BIOTECH</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a:ln>
                  <a:noFill/>
                </a:ln>
                <a:solidFill>
                  <a:srgbClr val="F0F0F0"/>
                </a:solidFill>
                <a:effectLst/>
                <a:uLnTx/>
                <a:uFillTx/>
                <a:latin typeface="DM Sans 14pt" pitchFamily="2" charset="77"/>
                <a:ea typeface="+mn-ea"/>
                <a:cs typeface="Arial"/>
                <a:sym typeface="Arial"/>
              </a:rPr>
              <a:t>Derived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a:ln>
                  <a:noFill/>
                </a:ln>
                <a:solidFill>
                  <a:srgbClr val="F0F0F0"/>
                </a:solidFill>
                <a:effectLst/>
                <a:uLnTx/>
                <a:uFillTx/>
                <a:latin typeface="DM Sans 14pt" pitchFamily="2" charset="77"/>
                <a:ea typeface="+mn-ea"/>
                <a:cs typeface="Arial"/>
                <a:sym typeface="Arial"/>
              </a:rPr>
              <a:t>Technology</a:t>
            </a:r>
          </a:p>
        </p:txBody>
      </p:sp>
      <p:pic>
        <p:nvPicPr>
          <p:cNvPr id="35" name="Gráfico 34">
            <a:extLst>
              <a:ext uri="{FF2B5EF4-FFF2-40B4-BE49-F238E27FC236}">
                <a16:creationId xmlns:a16="http://schemas.microsoft.com/office/drawing/2014/main" id="{45805B7C-F967-13CD-923E-2A3AF9D95C9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998990" y="2863409"/>
            <a:ext cx="468456" cy="468456"/>
          </a:xfrm>
          <a:prstGeom prst="rect">
            <a:avLst/>
          </a:prstGeom>
        </p:spPr>
      </p:pic>
      <p:pic>
        <p:nvPicPr>
          <p:cNvPr id="2" name="Picture 1">
            <a:extLst>
              <a:ext uri="{FF2B5EF4-FFF2-40B4-BE49-F238E27FC236}">
                <a16:creationId xmlns:a16="http://schemas.microsoft.com/office/drawing/2014/main" id="{18ADE7A8-2690-4EAE-5896-EA3E871BDECC}"/>
              </a:ext>
            </a:extLst>
          </p:cNvPr>
          <p:cNvPicPr>
            <a:picLocks noChangeAspect="1"/>
          </p:cNvPicPr>
          <p:nvPr/>
        </p:nvPicPr>
        <p:blipFill>
          <a:blip r:embed="rId11" cstate="print">
            <a:extLst>
              <a:ext uri="{BEBA8EAE-BF5A-486C-A8C5-ECC9F3942E4B}">
                <a14:imgProps xmlns:a14="http://schemas.microsoft.com/office/drawing/2010/main">
                  <a14:imgLayer r:embed="rId12">
                    <a14:imgEffect>
                      <a14:brightnessContrast bright="100000"/>
                    </a14:imgEffect>
                  </a14:imgLayer>
                </a14:imgProps>
              </a:ex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TextBox 4">
            <a:extLst>
              <a:ext uri="{FF2B5EF4-FFF2-40B4-BE49-F238E27FC236}">
                <a16:creationId xmlns:a16="http://schemas.microsoft.com/office/drawing/2014/main" id="{C332B0E7-F7BC-AC91-4EBE-63D5F154E307}"/>
              </a:ext>
            </a:extLst>
          </p:cNvPr>
          <p:cNvSpPr txBox="1"/>
          <p:nvPr/>
        </p:nvSpPr>
        <p:spPr>
          <a:xfrm>
            <a:off x="2081739" y="1823822"/>
            <a:ext cx="5493811" cy="50783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120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DM Sans"/>
                <a:ea typeface="+mn-ea"/>
                <a:cs typeface="+mn-cs"/>
              </a:rPr>
              <a:t>What consumer will perceive</a:t>
            </a:r>
          </a:p>
          <a:p>
            <a:pPr marL="0" marR="0" lvl="0" indent="0" algn="l" defTabSz="914400" rtl="0" eaLnBrk="1" fontAlgn="auto" latinLnBrk="0" hangingPunct="1">
              <a:lnSpc>
                <a:spcPct val="100000"/>
              </a:lnSpc>
              <a:spcBef>
                <a:spcPts val="1200"/>
              </a:spcBef>
              <a:spcAft>
                <a:spcPts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DM Sans"/>
                <a:ea typeface="+mn-ea"/>
                <a:cs typeface="+mn-cs"/>
              </a:rPr>
              <a:t>Visible transformation from first use</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DM Sans"/>
                <a:ea typeface="+mn-ea"/>
                <a:cs typeface="+mn-cs"/>
              </a:rPr>
              <a:t>Stronger strands: up to 22% more strength after just one application.               - Hair feels reborn, resilient, radiant, full of life.</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DM Sans"/>
                <a:ea typeface="+mn-ea"/>
                <a:cs typeface="+mn-cs"/>
              </a:rPr>
              <a:t>Smoother feel: easier to comb, softer feel.                                                               - A touch of luxury you can feel in every strand.</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DM Sans"/>
                <a:ea typeface="+mn-ea"/>
                <a:cs typeface="+mn-cs"/>
              </a:rPr>
              <a:t>Surface renewal: scientifically proven smoother hair surface.                              - Less damage, more shine.</a:t>
            </a:r>
          </a:p>
          <a:p>
            <a:pPr marL="0" marR="0" lvl="0" indent="0" algn="l" defTabSz="914400" rtl="0" eaLnBrk="1" fontAlgn="auto" latinLnBrk="0" hangingPunct="1">
              <a:lnSpc>
                <a:spcPct val="100000"/>
              </a:lnSpc>
              <a:spcBef>
                <a:spcPts val="1200"/>
              </a:spcBef>
              <a:spcAft>
                <a:spcPts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DM Sans"/>
                <a:ea typeface="+mn-ea"/>
                <a:cs typeface="+mn-cs"/>
              </a:rPr>
              <a:t>Scalp &amp; Hair wellness</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DM Sans"/>
                <a:ea typeface="+mn-ea"/>
                <a:cs typeface="+mn-cs"/>
              </a:rPr>
              <a:t>Scalp vitality boost: +750% oxygen uptake and +10% more cell vitality.             - A revitalized scalp, the secret to hair longevity.</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DM Sans"/>
                <a:ea typeface="+mn-ea"/>
                <a:cs typeface="+mn-cs"/>
              </a:rPr>
              <a:t>Clean Beauty promise: gentle on you, kind to the planet.</a:t>
            </a:r>
          </a:p>
          <a:p>
            <a:pPr marL="0" marR="0" lvl="0" indent="0" algn="l" defTabSz="914400" rtl="0" eaLnBrk="1" fontAlgn="auto" latinLnBrk="0" hangingPunct="1">
              <a:lnSpc>
                <a:spcPct val="100000"/>
              </a:lnSpc>
              <a:spcBef>
                <a:spcPts val="1200"/>
              </a:spcBef>
              <a:spcAft>
                <a:spcPts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DM Sans"/>
                <a:ea typeface="+mn-ea"/>
                <a:cs typeface="+mn-cs"/>
              </a:rPr>
              <a:t>Confidence you can wear</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DM Sans"/>
                <a:ea typeface="+mn-ea"/>
                <a:cs typeface="+mn-cs"/>
              </a:rPr>
              <a:t>Every day is a good hair day: hair that feels protected, and full of life.</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DM Sans"/>
                <a:ea typeface="+mn-ea"/>
                <a:cs typeface="+mn-cs"/>
              </a:rPr>
              <a:t>Science you can trust: Advanced care, inspired by nature, perfected by biotechnology innovation.</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DM Sans"/>
                <a:ea typeface="+mn-ea"/>
                <a:cs typeface="+mn-cs"/>
              </a:rPr>
              <a:t>Advanced fragrance technology: long-lasting scent, powered by mood boosting experience.</a:t>
            </a:r>
          </a:p>
        </p:txBody>
      </p:sp>
    </p:spTree>
    <p:extLst>
      <p:ext uri="{BB962C8B-B14F-4D97-AF65-F5344CB8AC3E}">
        <p14:creationId xmlns:p14="http://schemas.microsoft.com/office/powerpoint/2010/main" val="169432131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358580-2BC4-F0AC-B62A-38794714CD99}"/>
            </a:ext>
          </a:extLst>
        </p:cNvPr>
        <p:cNvGrpSpPr/>
        <p:nvPr/>
      </p:nvGrpSpPr>
      <p:grpSpPr>
        <a:xfrm>
          <a:off x="0" y="0"/>
          <a:ext cx="0" cy="0"/>
          <a:chOff x="0" y="0"/>
          <a:chExt cx="0" cy="0"/>
        </a:xfrm>
      </p:grpSpPr>
      <p:sp>
        <p:nvSpPr>
          <p:cNvPr id="47" name="Title 2">
            <a:extLst>
              <a:ext uri="{FF2B5EF4-FFF2-40B4-BE49-F238E27FC236}">
                <a16:creationId xmlns:a16="http://schemas.microsoft.com/office/drawing/2014/main" id="{AFB5F25E-6C08-80DB-5C84-557B4AE89AFD}"/>
              </a:ext>
            </a:extLst>
          </p:cNvPr>
          <p:cNvSpPr txBox="1">
            <a:spLocks/>
          </p:cNvSpPr>
          <p:nvPr/>
        </p:nvSpPr>
        <p:spPr>
          <a:xfrm>
            <a:off x="302399" y="302400"/>
            <a:ext cx="11589563" cy="1978342"/>
          </a:xfrm>
          <a:prstGeom prst="rect">
            <a:avLst/>
          </a:prstGeom>
        </p:spPr>
        <p:txBody>
          <a:bodyPr lIns="0" tIns="0" rIns="0" bIns="0" anchor="t">
            <a:normAutofit/>
          </a:bodyPr>
          <a:lstStyle>
            <a:lvl1pPr algn="l" defTabSz="914400" rtl="0" eaLnBrk="1" latinLnBrk="0" hangingPunct="1">
              <a:lnSpc>
                <a:spcPct val="90000"/>
              </a:lnSpc>
              <a:spcBef>
                <a:spcPct val="0"/>
              </a:spcBef>
              <a:buNone/>
              <a:defRPr sz="57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5700" b="1" i="0" u="none" strike="noStrike" kern="1200" cap="none" spc="0" normalizeH="0" baseline="0" noProof="0">
                <a:ln>
                  <a:noFill/>
                </a:ln>
                <a:solidFill>
                  <a:prstClr val="white"/>
                </a:solidFill>
                <a:effectLst/>
                <a:uLnTx/>
                <a:uFillTx/>
                <a:latin typeface="DM Sans"/>
                <a:ea typeface="+mj-ea"/>
                <a:cs typeface="+mj-cs"/>
              </a:rPr>
              <a:t>Disclaimer</a:t>
            </a:r>
          </a:p>
        </p:txBody>
      </p:sp>
      <p:sp>
        <p:nvSpPr>
          <p:cNvPr id="48" name="Text Placeholder 3">
            <a:extLst>
              <a:ext uri="{FF2B5EF4-FFF2-40B4-BE49-F238E27FC236}">
                <a16:creationId xmlns:a16="http://schemas.microsoft.com/office/drawing/2014/main" id="{E56626D5-AC8E-1DC0-5DD6-C6CC3AB1F4BF}"/>
              </a:ext>
            </a:extLst>
          </p:cNvPr>
          <p:cNvSpPr txBox="1">
            <a:spLocks/>
          </p:cNvSpPr>
          <p:nvPr/>
        </p:nvSpPr>
        <p:spPr>
          <a:xfrm>
            <a:off x="300036" y="1121578"/>
            <a:ext cx="11589563" cy="1069976"/>
          </a:xfrm>
          <a:prstGeom prst="rect">
            <a:avLst/>
          </a:prstGeom>
        </p:spPr>
        <p:txBody>
          <a:bodyPr anchor="t" anchorCtr="0"/>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Copyright © dsm-firmenich Switzerland AG, 2026, 4002 Basel, Switzerland.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www.dsm-firmenich.com. All rights reserved.</a:t>
            </a:r>
          </a:p>
        </p:txBody>
      </p:sp>
      <p:sp>
        <p:nvSpPr>
          <p:cNvPr id="49" name="Text Placeholder 3">
            <a:extLst>
              <a:ext uri="{FF2B5EF4-FFF2-40B4-BE49-F238E27FC236}">
                <a16:creationId xmlns:a16="http://schemas.microsoft.com/office/drawing/2014/main" id="{7210872A-B83D-FF92-4A96-915CCCAF711C}"/>
              </a:ext>
            </a:extLst>
          </p:cNvPr>
          <p:cNvSpPr txBox="1">
            <a:spLocks/>
          </p:cNvSpPr>
          <p:nvPr/>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the information provided herein is accurate and up-to-date to the best of its knowledge. However, dsm-firmenich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dsm-firmenich be liable for any direct or indirect damages arising from or reliance upon, or use of, any information provided herein. The content of this document is subject to change without further notice. Please contact your local dsm-firmenich representative for the latest information. All trademarks listed in this document are either (registered) trademarks of, or trademarks licensed by, the dsm-firmenich group of companies, unless explicitly stated otherwise.</a:t>
            </a:r>
          </a:p>
        </p:txBody>
      </p:sp>
      <p:sp>
        <p:nvSpPr>
          <p:cNvPr id="50" name="Title 2">
            <a:extLst>
              <a:ext uri="{FF2B5EF4-FFF2-40B4-BE49-F238E27FC236}">
                <a16:creationId xmlns:a16="http://schemas.microsoft.com/office/drawing/2014/main" id="{020141D5-3CF6-E660-55B2-F51558313729}"/>
              </a:ext>
            </a:extLst>
          </p:cNvPr>
          <p:cNvSpPr txBox="1">
            <a:spLocks/>
          </p:cNvSpPr>
          <p:nvPr/>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j-ea"/>
              <a:cs typeface="+mj-cs"/>
            </a:endParaRPr>
          </a:p>
        </p:txBody>
      </p:sp>
      <p:sp>
        <p:nvSpPr>
          <p:cNvPr id="51" name="Text Placeholder 1">
            <a:extLst>
              <a:ext uri="{FF2B5EF4-FFF2-40B4-BE49-F238E27FC236}">
                <a16:creationId xmlns:a16="http://schemas.microsoft.com/office/drawing/2014/main" id="{0469BED7-E7F6-86D4-416B-0440D14350B4}"/>
              </a:ext>
            </a:extLst>
          </p:cNvPr>
          <p:cNvSpPr>
            <a:spLocks noGrp="1"/>
          </p:cNvSpPr>
          <p:nvPr/>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The information provided herein is provided for information purposes only and has been prepared by dsm-firmenich in accordance with its own methodology.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dsm-firmenich Switzerland AG, 2026.</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0" cap="none" spc="0" normalizeH="0" baseline="0" noProof="0">
              <a:ln>
                <a:noFill/>
              </a:ln>
              <a:solidFill>
                <a:prstClr val="white"/>
              </a:solidFill>
              <a:effectLst/>
              <a:uLnTx/>
              <a:uFillTx/>
              <a:latin typeface="DM Sans"/>
              <a:ea typeface="+mn-ea"/>
              <a:cs typeface="+mn-cs"/>
            </a:endParaRPr>
          </a:p>
        </p:txBody>
      </p:sp>
      <p:grpSp>
        <p:nvGrpSpPr>
          <p:cNvPr id="52" name="Group 51">
            <a:extLst>
              <a:ext uri="{FF2B5EF4-FFF2-40B4-BE49-F238E27FC236}">
                <a16:creationId xmlns:a16="http://schemas.microsoft.com/office/drawing/2014/main" id="{F1A122E0-CE00-CA45-2E35-911C0B1D6DEE}"/>
              </a:ext>
            </a:extLst>
          </p:cNvPr>
          <p:cNvGrpSpPr/>
          <p:nvPr/>
        </p:nvGrpSpPr>
        <p:grpSpPr>
          <a:xfrm>
            <a:off x="17183" y="6402918"/>
            <a:ext cx="1783497" cy="230832"/>
            <a:chOff x="17183" y="6402918"/>
            <a:chExt cx="1783497" cy="230832"/>
          </a:xfrm>
        </p:grpSpPr>
        <p:grpSp>
          <p:nvGrpSpPr>
            <p:cNvPr id="53" name="Graphic 14">
              <a:extLst>
                <a:ext uri="{FF2B5EF4-FFF2-40B4-BE49-F238E27FC236}">
                  <a16:creationId xmlns:a16="http://schemas.microsoft.com/office/drawing/2014/main" id="{023019E0-FADB-CF86-3242-AA7F188D0BB2}"/>
                </a:ext>
              </a:extLst>
            </p:cNvPr>
            <p:cNvGrpSpPr/>
            <p:nvPr userDrawn="1"/>
          </p:nvGrpSpPr>
          <p:grpSpPr>
            <a:xfrm>
              <a:off x="302398" y="6478560"/>
              <a:ext cx="1498282" cy="101280"/>
              <a:chOff x="7116965" y="5198681"/>
              <a:chExt cx="1418939" cy="95916"/>
            </a:xfrm>
            <a:solidFill>
              <a:srgbClr val="FFFFFF"/>
            </a:solidFill>
          </p:grpSpPr>
          <p:grpSp>
            <p:nvGrpSpPr>
              <p:cNvPr id="55" name="Graphic 14">
                <a:extLst>
                  <a:ext uri="{FF2B5EF4-FFF2-40B4-BE49-F238E27FC236}">
                    <a16:creationId xmlns:a16="http://schemas.microsoft.com/office/drawing/2014/main" id="{CA022AD5-1013-3BF2-C5CF-127FCAE81F87}"/>
                  </a:ext>
                </a:extLst>
              </p:cNvPr>
              <p:cNvGrpSpPr/>
              <p:nvPr/>
            </p:nvGrpSpPr>
            <p:grpSpPr>
              <a:xfrm>
                <a:off x="7116965" y="5204587"/>
                <a:ext cx="305466" cy="68960"/>
                <a:chOff x="7116965" y="5204587"/>
                <a:chExt cx="305466" cy="68960"/>
              </a:xfrm>
              <a:grpFill/>
            </p:grpSpPr>
            <p:sp>
              <p:nvSpPr>
                <p:cNvPr id="82" name="Freeform: Shape 81">
                  <a:extLst>
                    <a:ext uri="{FF2B5EF4-FFF2-40B4-BE49-F238E27FC236}">
                      <a16:creationId xmlns:a16="http://schemas.microsoft.com/office/drawing/2014/main" id="{A71A95DF-7635-3A1C-5582-DD3849CA8748}"/>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83" name="Freeform: Shape 82">
                  <a:extLst>
                    <a:ext uri="{FF2B5EF4-FFF2-40B4-BE49-F238E27FC236}">
                      <a16:creationId xmlns:a16="http://schemas.microsoft.com/office/drawing/2014/main" id="{D93D9351-7531-C779-81D5-CDA87C959AC3}"/>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84" name="Freeform: Shape 83">
                  <a:extLst>
                    <a:ext uri="{FF2B5EF4-FFF2-40B4-BE49-F238E27FC236}">
                      <a16:creationId xmlns:a16="http://schemas.microsoft.com/office/drawing/2014/main" id="{D85A1623-A049-79BA-3B4D-418F6B69A6C1}"/>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85" name="Freeform: Shape 84">
                  <a:extLst>
                    <a:ext uri="{FF2B5EF4-FFF2-40B4-BE49-F238E27FC236}">
                      <a16:creationId xmlns:a16="http://schemas.microsoft.com/office/drawing/2014/main" id="{7A83D40A-D1BA-DF3C-C1EC-8D2DBC7C90D3}"/>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86" name="Freeform: Shape 85">
                  <a:extLst>
                    <a:ext uri="{FF2B5EF4-FFF2-40B4-BE49-F238E27FC236}">
                      <a16:creationId xmlns:a16="http://schemas.microsoft.com/office/drawing/2014/main" id="{1C76BA5B-6604-F65E-10D0-E052AB5A91F9}"/>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grpSp>
          <p:sp>
            <p:nvSpPr>
              <p:cNvPr id="56" name="Freeform: Shape 55">
                <a:extLst>
                  <a:ext uri="{FF2B5EF4-FFF2-40B4-BE49-F238E27FC236}">
                    <a16:creationId xmlns:a16="http://schemas.microsoft.com/office/drawing/2014/main" id="{39181193-D8E6-7798-848B-C1DC546CEE3B}"/>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grpSp>
            <p:nvGrpSpPr>
              <p:cNvPr id="57" name="Graphic 14">
                <a:extLst>
                  <a:ext uri="{FF2B5EF4-FFF2-40B4-BE49-F238E27FC236}">
                    <a16:creationId xmlns:a16="http://schemas.microsoft.com/office/drawing/2014/main" id="{2F119257-5E68-9356-A558-F705DB4DC074}"/>
                  </a:ext>
                </a:extLst>
              </p:cNvPr>
              <p:cNvGrpSpPr/>
              <p:nvPr/>
            </p:nvGrpSpPr>
            <p:grpSpPr>
              <a:xfrm>
                <a:off x="7447578" y="5198681"/>
                <a:ext cx="270319" cy="73723"/>
                <a:chOff x="7447578" y="5198681"/>
                <a:chExt cx="270319" cy="73723"/>
              </a:xfrm>
              <a:grpFill/>
            </p:grpSpPr>
            <p:sp>
              <p:nvSpPr>
                <p:cNvPr id="79" name="Freeform: Shape 78">
                  <a:extLst>
                    <a:ext uri="{FF2B5EF4-FFF2-40B4-BE49-F238E27FC236}">
                      <a16:creationId xmlns:a16="http://schemas.microsoft.com/office/drawing/2014/main" id="{97549B6B-B382-26AA-6DAF-788609A19896}"/>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80" name="Freeform: Shape 79">
                  <a:extLst>
                    <a:ext uri="{FF2B5EF4-FFF2-40B4-BE49-F238E27FC236}">
                      <a16:creationId xmlns:a16="http://schemas.microsoft.com/office/drawing/2014/main" id="{1CBA8F4F-3705-CE17-0495-0380420E72EF}"/>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81" name="Freeform: Shape 80">
                  <a:extLst>
                    <a:ext uri="{FF2B5EF4-FFF2-40B4-BE49-F238E27FC236}">
                      <a16:creationId xmlns:a16="http://schemas.microsoft.com/office/drawing/2014/main" id="{789B3C5A-CD50-552E-AABE-BD55F13B3759}"/>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grpSp>
          <p:sp>
            <p:nvSpPr>
              <p:cNvPr id="58" name="Freeform: Shape 57">
                <a:extLst>
                  <a:ext uri="{FF2B5EF4-FFF2-40B4-BE49-F238E27FC236}">
                    <a16:creationId xmlns:a16="http://schemas.microsoft.com/office/drawing/2014/main" id="{31C132C5-777A-5239-74EF-54BD013C7004}"/>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grpSp>
            <p:nvGrpSpPr>
              <p:cNvPr id="59" name="Graphic 14">
                <a:extLst>
                  <a:ext uri="{FF2B5EF4-FFF2-40B4-BE49-F238E27FC236}">
                    <a16:creationId xmlns:a16="http://schemas.microsoft.com/office/drawing/2014/main" id="{DB8EF312-E97B-1446-53D9-53848322E3A4}"/>
                  </a:ext>
                </a:extLst>
              </p:cNvPr>
              <p:cNvGrpSpPr/>
              <p:nvPr/>
            </p:nvGrpSpPr>
            <p:grpSpPr>
              <a:xfrm>
                <a:off x="7505300" y="5198681"/>
                <a:ext cx="578453" cy="73723"/>
                <a:chOff x="7505300" y="5198681"/>
                <a:chExt cx="578453" cy="73723"/>
              </a:xfrm>
              <a:grpFill/>
            </p:grpSpPr>
            <p:sp>
              <p:nvSpPr>
                <p:cNvPr id="71" name="Freeform: Shape 70">
                  <a:extLst>
                    <a:ext uri="{FF2B5EF4-FFF2-40B4-BE49-F238E27FC236}">
                      <a16:creationId xmlns:a16="http://schemas.microsoft.com/office/drawing/2014/main" id="{2EF15EF7-AC0D-F8BA-964E-9DFDD06018FE}"/>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72" name="Freeform: Shape 71">
                  <a:extLst>
                    <a:ext uri="{FF2B5EF4-FFF2-40B4-BE49-F238E27FC236}">
                      <a16:creationId xmlns:a16="http://schemas.microsoft.com/office/drawing/2014/main" id="{F83A5DD0-CC15-7CA1-BB72-B98F9161C76C}"/>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73" name="Freeform: Shape 72">
                  <a:extLst>
                    <a:ext uri="{FF2B5EF4-FFF2-40B4-BE49-F238E27FC236}">
                      <a16:creationId xmlns:a16="http://schemas.microsoft.com/office/drawing/2014/main" id="{F3395A95-4BC4-9DB0-4D20-755FE4AE178A}"/>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74" name="Freeform: Shape 73">
                  <a:extLst>
                    <a:ext uri="{FF2B5EF4-FFF2-40B4-BE49-F238E27FC236}">
                      <a16:creationId xmlns:a16="http://schemas.microsoft.com/office/drawing/2014/main" id="{3CEBFFB3-7270-BF99-205A-F3F58A883BA1}"/>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75" name="Freeform: Shape 74">
                  <a:extLst>
                    <a:ext uri="{FF2B5EF4-FFF2-40B4-BE49-F238E27FC236}">
                      <a16:creationId xmlns:a16="http://schemas.microsoft.com/office/drawing/2014/main" id="{5010DFBC-4DF8-624E-C653-2C699794619A}"/>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76" name="Freeform: Shape 75">
                  <a:extLst>
                    <a:ext uri="{FF2B5EF4-FFF2-40B4-BE49-F238E27FC236}">
                      <a16:creationId xmlns:a16="http://schemas.microsoft.com/office/drawing/2014/main" id="{D6224D61-0A68-1D08-2B6E-A63E5F84B62A}"/>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77" name="Freeform: Shape 76">
                  <a:extLst>
                    <a:ext uri="{FF2B5EF4-FFF2-40B4-BE49-F238E27FC236}">
                      <a16:creationId xmlns:a16="http://schemas.microsoft.com/office/drawing/2014/main" id="{A3EDB3B2-82F3-C93F-72EE-A129FA71AD13}"/>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78" name="Freeform: Shape 77">
                  <a:extLst>
                    <a:ext uri="{FF2B5EF4-FFF2-40B4-BE49-F238E27FC236}">
                      <a16:creationId xmlns:a16="http://schemas.microsoft.com/office/drawing/2014/main" id="{FAB9DF8B-07AA-6791-45DA-6CDEFB0B2561}"/>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grpSp>
          <p:sp>
            <p:nvSpPr>
              <p:cNvPr id="60" name="Freeform: Shape 59">
                <a:extLst>
                  <a:ext uri="{FF2B5EF4-FFF2-40B4-BE49-F238E27FC236}">
                    <a16:creationId xmlns:a16="http://schemas.microsoft.com/office/drawing/2014/main" id="{7C5FC998-7382-BDE6-87E9-F848879375BF}"/>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grpSp>
            <p:nvGrpSpPr>
              <p:cNvPr id="61" name="Graphic 14">
                <a:extLst>
                  <a:ext uri="{FF2B5EF4-FFF2-40B4-BE49-F238E27FC236}">
                    <a16:creationId xmlns:a16="http://schemas.microsoft.com/office/drawing/2014/main" id="{F2403314-C4B6-7D6F-6376-6C468118F99F}"/>
                  </a:ext>
                </a:extLst>
              </p:cNvPr>
              <p:cNvGrpSpPr/>
              <p:nvPr/>
            </p:nvGrpSpPr>
            <p:grpSpPr>
              <a:xfrm>
                <a:off x="7905540" y="5220017"/>
                <a:ext cx="352043" cy="52387"/>
                <a:chOff x="7905540" y="5220017"/>
                <a:chExt cx="352043" cy="52387"/>
              </a:xfrm>
              <a:grpFill/>
            </p:grpSpPr>
            <p:sp>
              <p:nvSpPr>
                <p:cNvPr id="69" name="Freeform: Shape 68">
                  <a:extLst>
                    <a:ext uri="{FF2B5EF4-FFF2-40B4-BE49-F238E27FC236}">
                      <a16:creationId xmlns:a16="http://schemas.microsoft.com/office/drawing/2014/main" id="{42C9945B-4773-85A9-0BC8-397F7F601029}"/>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70" name="Freeform: Shape 69">
                  <a:extLst>
                    <a:ext uri="{FF2B5EF4-FFF2-40B4-BE49-F238E27FC236}">
                      <a16:creationId xmlns:a16="http://schemas.microsoft.com/office/drawing/2014/main" id="{EBBB13D4-D58A-8FA0-37C8-861181B14C67}"/>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grpSp>
          <p:grpSp>
            <p:nvGrpSpPr>
              <p:cNvPr id="62" name="Graphic 14">
                <a:extLst>
                  <a:ext uri="{FF2B5EF4-FFF2-40B4-BE49-F238E27FC236}">
                    <a16:creationId xmlns:a16="http://schemas.microsoft.com/office/drawing/2014/main" id="{06BC6D51-B18A-4F1B-4A83-1420A0D6C6A6}"/>
                  </a:ext>
                </a:extLst>
              </p:cNvPr>
              <p:cNvGrpSpPr/>
              <p:nvPr/>
            </p:nvGrpSpPr>
            <p:grpSpPr>
              <a:xfrm>
                <a:off x="8280920" y="5223256"/>
                <a:ext cx="254984" cy="71342"/>
                <a:chOff x="8280920" y="5223256"/>
                <a:chExt cx="254984" cy="71342"/>
              </a:xfrm>
              <a:grpFill/>
            </p:grpSpPr>
            <p:sp>
              <p:nvSpPr>
                <p:cNvPr id="63" name="Freeform: Shape 62">
                  <a:extLst>
                    <a:ext uri="{FF2B5EF4-FFF2-40B4-BE49-F238E27FC236}">
                      <a16:creationId xmlns:a16="http://schemas.microsoft.com/office/drawing/2014/main" id="{2D5A5B50-49FE-6B65-345C-110A7AF56184}"/>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64" name="Freeform: Shape 63">
                  <a:extLst>
                    <a:ext uri="{FF2B5EF4-FFF2-40B4-BE49-F238E27FC236}">
                      <a16:creationId xmlns:a16="http://schemas.microsoft.com/office/drawing/2014/main" id="{0C4D8F22-3CE2-3466-3C47-A44D35226CAF}"/>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65" name="Freeform: Shape 64">
                  <a:extLst>
                    <a:ext uri="{FF2B5EF4-FFF2-40B4-BE49-F238E27FC236}">
                      <a16:creationId xmlns:a16="http://schemas.microsoft.com/office/drawing/2014/main" id="{C224170E-617E-593F-387E-153FAB351C7C}"/>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66" name="Freeform: Shape 65">
                  <a:extLst>
                    <a:ext uri="{FF2B5EF4-FFF2-40B4-BE49-F238E27FC236}">
                      <a16:creationId xmlns:a16="http://schemas.microsoft.com/office/drawing/2014/main" id="{9965FA69-0747-9D8E-8577-B2450CF53E9D}"/>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67" name="Freeform: Shape 66">
                  <a:extLst>
                    <a:ext uri="{FF2B5EF4-FFF2-40B4-BE49-F238E27FC236}">
                      <a16:creationId xmlns:a16="http://schemas.microsoft.com/office/drawing/2014/main" id="{C2CA6CED-F11A-DD7A-80B3-7EE895535BB1}"/>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68" name="Freeform: Shape 67">
                  <a:extLst>
                    <a:ext uri="{FF2B5EF4-FFF2-40B4-BE49-F238E27FC236}">
                      <a16:creationId xmlns:a16="http://schemas.microsoft.com/office/drawing/2014/main" id="{5FA49594-0F38-149E-BD98-B9C247827F1E}"/>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grpSp>
        </p:grpSp>
        <p:sp>
          <p:nvSpPr>
            <p:cNvPr id="54" name="TextBox 53">
              <a:extLst>
                <a:ext uri="{FF2B5EF4-FFF2-40B4-BE49-F238E27FC236}">
                  <a16:creationId xmlns:a16="http://schemas.microsoft.com/office/drawing/2014/main" id="{DF8CD030-89FC-3560-6783-455799515DCA}"/>
                </a:ext>
              </a:extLst>
            </p:cNvPr>
            <p:cNvSpPr txBox="1"/>
            <p:nvPr userDrawn="1"/>
          </p:nvSpPr>
          <p:spPr>
            <a:xfrm>
              <a:off x="17183" y="6402918"/>
              <a:ext cx="613514" cy="230832"/>
            </a:xfrm>
            <a:prstGeom prst="rect">
              <a:avLst/>
            </a:prstGeom>
            <a:solidFill>
              <a:srgbClr val="CCBCB8"/>
            </a:solid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white"/>
                  </a:solidFill>
                  <a:effectLst/>
                  <a:uLnTx/>
                  <a:uFillTx/>
                  <a:latin typeface="DM Sans"/>
                  <a:ea typeface="+mn-ea"/>
                  <a:cs typeface="+mn-cs"/>
                </a:rPr>
                <a:t>©</a:t>
              </a:r>
              <a:r>
                <a:rPr kumimoji="0" lang="en-GB" sz="700" b="0" i="0" u="none" strike="noStrike" kern="1200" cap="none" spc="0" normalizeH="0" baseline="0" noProof="0">
                  <a:ln>
                    <a:noFill/>
                  </a:ln>
                  <a:solidFill>
                    <a:prstClr val="white"/>
                  </a:solidFill>
                  <a:effectLst/>
                  <a:uLnTx/>
                  <a:uFillTx/>
                  <a:latin typeface="DM Sans"/>
                  <a:ea typeface="+mn-ea"/>
                  <a:cs typeface="+mn-cs"/>
                </a:rPr>
                <a:t> 2026</a:t>
              </a:r>
            </a:p>
          </p:txBody>
        </p:sp>
      </p:grpSp>
    </p:spTree>
    <p:extLst>
      <p:ext uri="{BB962C8B-B14F-4D97-AF65-F5344CB8AC3E}">
        <p14:creationId xmlns:p14="http://schemas.microsoft.com/office/powerpoint/2010/main" val="388059248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9B372F-5FE8-C5BF-36A2-6593D4F1D416}"/>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37FD776E-5AAD-2DAA-F09E-7E2CF675641F}"/>
              </a:ext>
            </a:extLst>
          </p:cNvPr>
          <p:cNvSpPr>
            <a:spLocks noGrp="1"/>
          </p:cNvSpPr>
          <p:nvPr>
            <p:ph type="body" sz="quarter" idx="20"/>
          </p:nvPr>
        </p:nvSpPr>
        <p:spPr>
          <a:xfrm>
            <a:off x="1094636" y="3244761"/>
            <a:ext cx="10002727" cy="900111"/>
          </a:xfrm>
        </p:spPr>
        <p:txBody>
          <a:bodyPr>
            <a:normAutofit/>
          </a:bodyPr>
          <a:lstStyle/>
          <a:p>
            <a:pPr algn="ctr">
              <a:spcAft>
                <a:spcPts val="600"/>
              </a:spcAft>
            </a:pPr>
            <a:r>
              <a:rPr lang="en-US" sz="4400">
                <a:solidFill>
                  <a:schemeClr val="bg1"/>
                </a:solidFill>
              </a:rPr>
              <a:t>We bring progress to life</a:t>
            </a:r>
          </a:p>
        </p:txBody>
      </p:sp>
    </p:spTree>
    <p:extLst>
      <p:ext uri="{BB962C8B-B14F-4D97-AF65-F5344CB8AC3E}">
        <p14:creationId xmlns:p14="http://schemas.microsoft.com/office/powerpoint/2010/main" val="2636290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5391E9C5-FDA7-D01E-42C4-3D05BC7F1CCA}"/>
            </a:ext>
          </a:extLst>
        </p:cNvPr>
        <p:cNvGrpSpPr/>
        <p:nvPr/>
      </p:nvGrpSpPr>
      <p:grpSpPr>
        <a:xfrm>
          <a:off x="0" y="0"/>
          <a:ext cx="0" cy="0"/>
          <a:chOff x="0" y="0"/>
          <a:chExt cx="0" cy="0"/>
        </a:xfrm>
      </p:grpSpPr>
      <p:sp>
        <p:nvSpPr>
          <p:cNvPr id="4" name="Title 27">
            <a:extLst>
              <a:ext uri="{FF2B5EF4-FFF2-40B4-BE49-F238E27FC236}">
                <a16:creationId xmlns:a16="http://schemas.microsoft.com/office/drawing/2014/main" id="{DD53A26A-805B-7E1C-17B5-08D952147B23}"/>
              </a:ext>
            </a:extLst>
          </p:cNvPr>
          <p:cNvSpPr txBox="1">
            <a:spLocks/>
          </p:cNvSpPr>
          <p:nvPr/>
        </p:nvSpPr>
        <p:spPr>
          <a:xfrm>
            <a:off x="302400" y="302400"/>
            <a:ext cx="10381459" cy="345600"/>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a:ln>
                  <a:noFill/>
                </a:ln>
                <a:solidFill>
                  <a:sysClr val="window" lastClr="FFFFFF"/>
                </a:solidFill>
                <a:effectLst/>
                <a:uLnTx/>
                <a:uFillTx/>
                <a:latin typeface="DM Sans"/>
                <a:ea typeface="+mj-ea"/>
                <a:cs typeface="+mj-cs"/>
              </a:rPr>
              <a:t>OXY 229 CB</a:t>
            </a:r>
            <a:endParaRPr kumimoji="0" lang="en-US" sz="2400" b="0" i="0" u="none" strike="noStrike" kern="1200" cap="none" spc="0" normalizeH="0" baseline="0" noProof="0">
              <a:ln>
                <a:noFill/>
              </a:ln>
              <a:solidFill>
                <a:sysClr val="window" lastClr="FFFFFF"/>
              </a:solidFill>
              <a:effectLst/>
              <a:uLnTx/>
              <a:uFillTx/>
              <a:latin typeface="DM Sans"/>
              <a:ea typeface="+mj-ea"/>
              <a:cs typeface="+mj-cs"/>
            </a:endParaRPr>
          </a:p>
        </p:txBody>
      </p:sp>
      <p:sp>
        <p:nvSpPr>
          <p:cNvPr id="5" name="Text Placeholder 37">
            <a:extLst>
              <a:ext uri="{FF2B5EF4-FFF2-40B4-BE49-F238E27FC236}">
                <a16:creationId xmlns:a16="http://schemas.microsoft.com/office/drawing/2014/main" id="{BF6FADAD-8EEB-7C7A-74C1-39BCD7F84D17}"/>
              </a:ext>
            </a:extLst>
          </p:cNvPr>
          <p:cNvSpPr txBox="1">
            <a:spLocks/>
          </p:cNvSpPr>
          <p:nvPr/>
        </p:nvSpPr>
        <p:spPr>
          <a:xfrm>
            <a:off x="302400" y="605611"/>
            <a:ext cx="11587200" cy="288767"/>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0" cap="none" spc="0" normalizeH="0" baseline="0" noProof="0">
                <a:ln>
                  <a:noFill/>
                </a:ln>
                <a:solidFill>
                  <a:sysClr val="window" lastClr="FFFFFF"/>
                </a:solidFill>
                <a:effectLst/>
                <a:uLnTx/>
                <a:uFillTx/>
                <a:latin typeface="DM Sans"/>
                <a:ea typeface="+mn-ea"/>
                <a:cs typeface="+mn-cs"/>
              </a:rPr>
              <a:t>ID Card</a:t>
            </a:r>
          </a:p>
        </p:txBody>
      </p:sp>
      <p:sp>
        <p:nvSpPr>
          <p:cNvPr id="6" name="Text Placeholder 5">
            <a:extLst>
              <a:ext uri="{FF2B5EF4-FFF2-40B4-BE49-F238E27FC236}">
                <a16:creationId xmlns:a16="http://schemas.microsoft.com/office/drawing/2014/main" id="{1E2C3602-3216-342D-F75F-ADB859DC2AB7}"/>
              </a:ext>
            </a:extLst>
          </p:cNvPr>
          <p:cNvSpPr txBox="1">
            <a:spLocks/>
          </p:cNvSpPr>
          <p:nvPr/>
        </p:nvSpPr>
        <p:spPr>
          <a:xfrm>
            <a:off x="572400" y="6438996"/>
            <a:ext cx="3528001" cy="11660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800" b="0" i="1" u="none" strike="noStrike" kern="0" cap="none" spc="0" normalizeH="0" baseline="0" noProof="0">
                <a:ln>
                  <a:noFill/>
                </a:ln>
                <a:solidFill>
                  <a:sysClr val="windowText" lastClr="000000"/>
                </a:solidFill>
                <a:effectLst/>
                <a:uLnTx/>
                <a:uFillTx/>
                <a:latin typeface="DM Sans" pitchFamily="2" charset="0"/>
                <a:ea typeface="+mn-ea"/>
                <a:cs typeface="+mn-cs"/>
              </a:rPr>
              <a:t>*In vitro </a:t>
            </a:r>
          </a:p>
        </p:txBody>
      </p:sp>
      <p:grpSp>
        <p:nvGrpSpPr>
          <p:cNvPr id="7" name="Group 6">
            <a:extLst>
              <a:ext uri="{FF2B5EF4-FFF2-40B4-BE49-F238E27FC236}">
                <a16:creationId xmlns:a16="http://schemas.microsoft.com/office/drawing/2014/main" id="{3AAF602F-38E4-72C8-480B-C8453361E783}"/>
              </a:ext>
            </a:extLst>
          </p:cNvPr>
          <p:cNvGrpSpPr/>
          <p:nvPr/>
        </p:nvGrpSpPr>
        <p:grpSpPr>
          <a:xfrm>
            <a:off x="152554" y="1868078"/>
            <a:ext cx="11600096" cy="912446"/>
            <a:chOff x="0" y="2286165"/>
            <a:chExt cx="11889600" cy="912446"/>
          </a:xfrm>
          <a:solidFill>
            <a:srgbClr val="F0F0F0"/>
          </a:solidFill>
        </p:grpSpPr>
        <p:sp>
          <p:nvSpPr>
            <p:cNvPr id="8" name="Rectangle 7">
              <a:extLst>
                <a:ext uri="{FF2B5EF4-FFF2-40B4-BE49-F238E27FC236}">
                  <a16:creationId xmlns:a16="http://schemas.microsoft.com/office/drawing/2014/main" id="{DB8D0951-6EAA-030B-B62E-51BEC947F621}"/>
                </a:ext>
              </a:extLst>
            </p:cNvPr>
            <p:cNvSpPr/>
            <p:nvPr/>
          </p:nvSpPr>
          <p:spPr>
            <a:xfrm>
              <a:off x="0" y="2286165"/>
              <a:ext cx="11889600" cy="90301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TECHNOLOGY:</a:t>
              </a:r>
            </a:p>
          </p:txBody>
        </p:sp>
        <p:sp>
          <p:nvSpPr>
            <p:cNvPr id="9" name="TextBox 8">
              <a:extLst>
                <a:ext uri="{FF2B5EF4-FFF2-40B4-BE49-F238E27FC236}">
                  <a16:creationId xmlns:a16="http://schemas.microsoft.com/office/drawing/2014/main" id="{2B4FAAB7-E771-26D1-7086-7420DB368300}"/>
                </a:ext>
              </a:extLst>
            </p:cNvPr>
            <p:cNvSpPr txBox="1"/>
            <p:nvPr/>
          </p:nvSpPr>
          <p:spPr>
            <a:xfrm>
              <a:off x="2417305" y="2306624"/>
              <a:ext cx="8708343" cy="89198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300" b="0" i="0" u="none" strike="noStrike" kern="0" cap="none" spc="0" normalizeH="0" baseline="0" noProof="0">
                  <a:ln>
                    <a:noFill/>
                  </a:ln>
                  <a:solidFill>
                    <a:prstClr val="black"/>
                  </a:solidFill>
                  <a:effectLst/>
                  <a:uLnTx/>
                  <a:uFillTx/>
                  <a:latin typeface="DM Sans"/>
                  <a:ea typeface="Fira Sans" panose="020B0503050000020004" pitchFamily="34" charset="0"/>
                  <a:cs typeface="+mn-cs"/>
                </a:rPr>
                <a:t>Amino Acids, Postbiotics peptides obtained by fermentation of yeast (specific strain)</a:t>
              </a:r>
              <a:endParaRPr kumimoji="0" lang="en-US" sz="1300" b="0" i="0" u="none" strike="noStrike" kern="0" cap="none" spc="0" normalizeH="0" baseline="0" noProof="0">
                <a:ln>
                  <a:noFill/>
                </a:ln>
                <a:solidFill>
                  <a:prstClr val="black"/>
                </a:solidFill>
                <a:effectLst/>
                <a:uLnTx/>
                <a:uFillTx/>
                <a:latin typeface="DM Sans"/>
                <a:ea typeface="Fira Sans" panose="020B0503050000020004" pitchFamily="34" charset="0"/>
                <a:cs typeface="Fira Sans Regular"/>
              </a:endParaRP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300" b="0" i="0" u="none" strike="noStrike" kern="0" cap="none" spc="0" normalizeH="0" baseline="0" noProof="0">
                  <a:ln>
                    <a:noFill/>
                  </a:ln>
                  <a:solidFill>
                    <a:prstClr val="black"/>
                  </a:solidFill>
                  <a:effectLst/>
                  <a:uLnTx/>
                  <a:uFillTx/>
                  <a:latin typeface="DM Sans"/>
                  <a:ea typeface="Fira Sans" panose="020B0503050000020004" pitchFamily="34" charset="0"/>
                  <a:cs typeface="Fira Sans Regular"/>
                </a:rPr>
                <a:t>98% of natural origin (according to ISO 16128)</a:t>
              </a:r>
            </a:p>
            <a:p>
              <a:pPr marL="0" marR="0" lvl="0" indent="0" algn="l" defTabSz="914400" rtl="0" eaLnBrk="1" fontAlgn="auto" latinLnBrk="0" hangingPunct="1">
                <a:lnSpc>
                  <a:spcPct val="100000"/>
                </a:lnSpc>
                <a:spcBef>
                  <a:spcPts val="0"/>
                </a:spcBef>
                <a:spcAft>
                  <a:spcPts val="500"/>
                </a:spcAft>
                <a:buClrTx/>
                <a:buSzTx/>
                <a:buFontTx/>
                <a:buNone/>
                <a:tabLst/>
                <a:defRPr/>
              </a:pPr>
              <a:endParaRPr kumimoji="0" lang="en-US" sz="1300" b="0" i="0" u="none" strike="noStrike" kern="0" cap="none" spc="0" normalizeH="0" baseline="0" noProof="0">
                <a:ln>
                  <a:noFill/>
                </a:ln>
                <a:solidFill>
                  <a:prstClr val="black"/>
                </a:solidFill>
                <a:effectLst/>
                <a:uLnTx/>
                <a:uFillTx/>
                <a:latin typeface="DM Sans"/>
                <a:ea typeface="Fira Sans" panose="020B0503050000020004" pitchFamily="34" charset="0"/>
                <a:cs typeface="Fira Sans Regular"/>
              </a:endParaRPr>
            </a:p>
          </p:txBody>
        </p:sp>
      </p:grpSp>
      <p:sp>
        <p:nvSpPr>
          <p:cNvPr id="10" name="Rectangle 9">
            <a:extLst>
              <a:ext uri="{FF2B5EF4-FFF2-40B4-BE49-F238E27FC236}">
                <a16:creationId xmlns:a16="http://schemas.microsoft.com/office/drawing/2014/main" id="{5FA930DA-CA49-D5A7-6D52-5CCC6A416368}"/>
              </a:ext>
            </a:extLst>
          </p:cNvPr>
          <p:cNvSpPr/>
          <p:nvPr/>
        </p:nvSpPr>
        <p:spPr>
          <a:xfrm>
            <a:off x="153358" y="3541573"/>
            <a:ext cx="11600096" cy="1266448"/>
          </a:xfrm>
          <a:prstGeom prst="rect">
            <a:avLst/>
          </a:prstGeom>
          <a:solidFill>
            <a:srgbClr val="F0F0F0"/>
          </a:solid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BENEFITS:</a:t>
            </a:r>
          </a:p>
        </p:txBody>
      </p:sp>
      <p:sp>
        <p:nvSpPr>
          <p:cNvPr id="11" name="Rectangle 10">
            <a:extLst>
              <a:ext uri="{FF2B5EF4-FFF2-40B4-BE49-F238E27FC236}">
                <a16:creationId xmlns:a16="http://schemas.microsoft.com/office/drawing/2014/main" id="{9BA98169-D8C4-8E15-EDB0-A6FF977F4254}"/>
              </a:ext>
            </a:extLst>
          </p:cNvPr>
          <p:cNvSpPr/>
          <p:nvPr/>
        </p:nvSpPr>
        <p:spPr>
          <a:xfrm>
            <a:off x="152496" y="4906804"/>
            <a:ext cx="11597813" cy="867912"/>
          </a:xfrm>
          <a:prstGeom prst="rect">
            <a:avLst/>
          </a:prstGeom>
          <a:solidFill>
            <a:srgbClr val="F0F0F0"/>
          </a:solid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REGISTRATION</a:t>
            </a:r>
            <a:b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b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CERTIFICATION</a:t>
            </a:r>
            <a:endParaRPr kumimoji="0" lang="en-US" sz="1400" b="0" i="0" u="none" strike="noStrike" kern="0" cap="none" spc="0" normalizeH="0" baseline="0" noProof="0">
              <a:ln>
                <a:noFill/>
              </a:ln>
              <a:solidFill>
                <a:prstClr val="black"/>
              </a:solidFill>
              <a:effectLst/>
              <a:uLnTx/>
              <a:uFillTx/>
              <a:latin typeface="Fira Sans"/>
              <a:ea typeface="+mn-ea"/>
              <a:cs typeface="+mn-cs"/>
            </a:endParaRPr>
          </a:p>
        </p:txBody>
      </p:sp>
      <p:grpSp>
        <p:nvGrpSpPr>
          <p:cNvPr id="12" name="Group 11">
            <a:extLst>
              <a:ext uri="{FF2B5EF4-FFF2-40B4-BE49-F238E27FC236}">
                <a16:creationId xmlns:a16="http://schemas.microsoft.com/office/drawing/2014/main" id="{7B178849-4171-E9E8-9018-E96FBFAC062C}"/>
              </a:ext>
            </a:extLst>
          </p:cNvPr>
          <p:cNvGrpSpPr/>
          <p:nvPr/>
        </p:nvGrpSpPr>
        <p:grpSpPr>
          <a:xfrm>
            <a:off x="165448" y="1113316"/>
            <a:ext cx="11593287" cy="632052"/>
            <a:chOff x="-25599" y="2558933"/>
            <a:chExt cx="11889600" cy="385200"/>
          </a:xfrm>
          <a:solidFill>
            <a:srgbClr val="F0F0F0"/>
          </a:solidFill>
        </p:grpSpPr>
        <p:sp>
          <p:nvSpPr>
            <p:cNvPr id="13" name="Rectangle 12">
              <a:extLst>
                <a:ext uri="{FF2B5EF4-FFF2-40B4-BE49-F238E27FC236}">
                  <a16:creationId xmlns:a16="http://schemas.microsoft.com/office/drawing/2014/main" id="{3118BB5A-418D-8A4B-39DB-AEF58AB2531B}"/>
                </a:ext>
              </a:extLst>
            </p:cNvPr>
            <p:cNvSpPr/>
            <p:nvPr/>
          </p:nvSpPr>
          <p:spPr>
            <a:xfrm>
              <a:off x="-25599" y="2558933"/>
              <a:ext cx="11889600" cy="3852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INCI NAME:</a:t>
              </a:r>
            </a:p>
          </p:txBody>
        </p:sp>
        <p:sp>
          <p:nvSpPr>
            <p:cNvPr id="14" name="TextBox 13">
              <a:extLst>
                <a:ext uri="{FF2B5EF4-FFF2-40B4-BE49-F238E27FC236}">
                  <a16:creationId xmlns:a16="http://schemas.microsoft.com/office/drawing/2014/main" id="{48690B6F-E491-5CEE-FB3F-8DC94AD19E42}"/>
                </a:ext>
              </a:extLst>
            </p:cNvPr>
            <p:cNvSpPr txBox="1"/>
            <p:nvPr/>
          </p:nvSpPr>
          <p:spPr>
            <a:xfrm>
              <a:off x="2379903" y="2575524"/>
              <a:ext cx="8621667" cy="343538"/>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0" cap="none" spc="0" normalizeH="0" baseline="0" noProof="0">
                  <a:ln>
                    <a:noFill/>
                  </a:ln>
                  <a:solidFill>
                    <a:prstClr val="black"/>
                  </a:solidFill>
                  <a:effectLst/>
                  <a:uLnTx/>
                  <a:uFillTx/>
                  <a:latin typeface="DM Sans"/>
                  <a:ea typeface="Fira Sans" panose="020B0503050000020004" pitchFamily="34" charset="0"/>
                  <a:cs typeface="+mn-cs"/>
                </a:rPr>
                <a:t>Aqua, Glycerin, Caprylyl Glycol, 1,2-Hexanediol, Saccharomyces Lysate, Valine, Threonine, Glutamic acid, Glycine, Disodium Succinate</a:t>
              </a:r>
            </a:p>
          </p:txBody>
        </p:sp>
      </p:grpSp>
      <p:grpSp>
        <p:nvGrpSpPr>
          <p:cNvPr id="15" name="Group 14">
            <a:extLst>
              <a:ext uri="{FF2B5EF4-FFF2-40B4-BE49-F238E27FC236}">
                <a16:creationId xmlns:a16="http://schemas.microsoft.com/office/drawing/2014/main" id="{56334834-004C-C4ED-8F89-D96D52A03826}"/>
              </a:ext>
            </a:extLst>
          </p:cNvPr>
          <p:cNvGrpSpPr/>
          <p:nvPr/>
        </p:nvGrpSpPr>
        <p:grpSpPr>
          <a:xfrm>
            <a:off x="152496" y="2864719"/>
            <a:ext cx="11606239" cy="572906"/>
            <a:chOff x="0" y="3331675"/>
            <a:chExt cx="11889600" cy="572906"/>
          </a:xfrm>
          <a:solidFill>
            <a:srgbClr val="F0F0F0"/>
          </a:solidFill>
        </p:grpSpPr>
        <p:sp>
          <p:nvSpPr>
            <p:cNvPr id="16" name="Rectangle 15">
              <a:extLst>
                <a:ext uri="{FF2B5EF4-FFF2-40B4-BE49-F238E27FC236}">
                  <a16:creationId xmlns:a16="http://schemas.microsoft.com/office/drawing/2014/main" id="{5655B8BA-C7C6-70C1-A0E9-D9A4E4B973B4}"/>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TECHNICAL:</a:t>
              </a:r>
            </a:p>
          </p:txBody>
        </p:sp>
        <p:sp>
          <p:nvSpPr>
            <p:cNvPr id="17" name="TextBox 16">
              <a:extLst>
                <a:ext uri="{FF2B5EF4-FFF2-40B4-BE49-F238E27FC236}">
                  <a16:creationId xmlns:a16="http://schemas.microsoft.com/office/drawing/2014/main" id="{42A02762-CFE0-AB5E-5DED-DD94C92D0DCC}"/>
                </a:ext>
              </a:extLst>
            </p:cNvPr>
            <p:cNvSpPr txBox="1"/>
            <p:nvPr/>
          </p:nvSpPr>
          <p:spPr>
            <a:xfrm>
              <a:off x="2417306" y="3378774"/>
              <a:ext cx="2216371" cy="464230"/>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fr-FR" sz="1300" b="0" i="0" u="none" strike="noStrike" kern="0" cap="none" spc="0" normalizeH="0" baseline="0" noProof="0" err="1">
                  <a:ln>
                    <a:noFill/>
                  </a:ln>
                  <a:solidFill>
                    <a:prstClr val="black"/>
                  </a:solidFill>
                  <a:effectLst/>
                  <a:uLnTx/>
                  <a:uFillTx/>
                  <a:latin typeface="DM Sans"/>
                  <a:ea typeface="Fira Sans" panose="020B0503050000020004" pitchFamily="34" charset="0"/>
                  <a:cs typeface="+mn-cs"/>
                </a:rPr>
                <a:t>Form</a:t>
              </a:r>
              <a:r>
                <a:rPr kumimoji="0" lang="fr-FR" sz="1300" b="0" i="0" u="none" strike="noStrike" kern="0" cap="none" spc="0" normalizeH="0" baseline="0" noProof="0">
                  <a:ln>
                    <a:noFill/>
                  </a:ln>
                  <a:solidFill>
                    <a:prstClr val="black"/>
                  </a:solidFill>
                  <a:effectLst/>
                  <a:uLnTx/>
                  <a:uFillTx/>
                  <a:latin typeface="DM Sans"/>
                  <a:ea typeface="Fira Sans" panose="020B0503050000020004" pitchFamily="34" charset="0"/>
                  <a:cs typeface="+mn-cs"/>
                </a:rPr>
                <a:t>: </a:t>
              </a:r>
              <a:r>
                <a:rPr kumimoji="0" lang="fr-FR" sz="1300" b="0" i="0" u="none" strike="noStrike" kern="0" cap="none" spc="0" normalizeH="0" baseline="0" noProof="0" err="1">
                  <a:ln>
                    <a:noFill/>
                  </a:ln>
                  <a:solidFill>
                    <a:prstClr val="black"/>
                  </a:solidFill>
                  <a:effectLst/>
                  <a:uLnTx/>
                  <a:uFillTx/>
                  <a:latin typeface="DM Sans"/>
                  <a:ea typeface="Fira Sans" panose="020B0503050000020004" pitchFamily="34" charset="0"/>
                  <a:cs typeface="+mn-cs"/>
                </a:rPr>
                <a:t>liquid</a:t>
              </a:r>
              <a:endParaRPr kumimoji="0" lang="fr-FR" sz="1300" b="0" i="0" u="none" strike="noStrike" kern="0" cap="none" spc="0" normalizeH="0" baseline="0" noProof="0">
                <a:ln>
                  <a:noFill/>
                </a:ln>
                <a:solidFill>
                  <a:prstClr val="black"/>
                </a:solidFill>
                <a:effectLst/>
                <a:uLnTx/>
                <a:uFillTx/>
                <a:latin typeface="DM Sans"/>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300" b="0" i="0" u="none" strike="noStrike" kern="0" cap="none" spc="0" normalizeH="0" baseline="0" noProof="0">
                  <a:ln>
                    <a:noFill/>
                  </a:ln>
                  <a:solidFill>
                    <a:prstClr val="black"/>
                  </a:solidFill>
                  <a:effectLst/>
                  <a:uLnTx/>
                  <a:uFillTx/>
                  <a:latin typeface="DM Sans"/>
                  <a:ea typeface="Fira Sans" panose="020B0503050000020004" pitchFamily="34" charset="0"/>
                  <a:cs typeface="+mn-cs"/>
                </a:rPr>
                <a:t>Use level: 1–3%</a:t>
              </a:r>
            </a:p>
          </p:txBody>
        </p:sp>
        <p:sp>
          <p:nvSpPr>
            <p:cNvPr id="18" name="Rectangle 17">
              <a:extLst>
                <a:ext uri="{FF2B5EF4-FFF2-40B4-BE49-F238E27FC236}">
                  <a16:creationId xmlns:a16="http://schemas.microsoft.com/office/drawing/2014/main" id="{81113266-FB30-D460-DB1D-6FB9A5DB6A8F}"/>
                </a:ext>
              </a:extLst>
            </p:cNvPr>
            <p:cNvSpPr/>
            <p:nvPr/>
          </p:nvSpPr>
          <p:spPr>
            <a:xfrm>
              <a:off x="5426664" y="3378774"/>
              <a:ext cx="2216371" cy="464230"/>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300" b="0" i="0" u="none" strike="noStrike" kern="0" cap="none" spc="0" normalizeH="0" baseline="0" noProof="0">
                  <a:ln>
                    <a:noFill/>
                  </a:ln>
                  <a:solidFill>
                    <a:prstClr val="black"/>
                  </a:solidFill>
                  <a:effectLst/>
                  <a:uLnTx/>
                  <a:uFillTx/>
                  <a:latin typeface="DM Sans"/>
                  <a:ea typeface="Fira Sans" panose="020B0503050000020004" pitchFamily="34" charset="0"/>
                  <a:cs typeface="+mn-cs"/>
                </a:rPr>
                <a:t>pH of use: 3–7.5</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300" b="0" i="0" u="none" strike="noStrike" kern="0" cap="none" spc="0" normalizeH="0" baseline="0" noProof="0">
                  <a:ln>
                    <a:noFill/>
                  </a:ln>
                  <a:solidFill>
                    <a:prstClr val="black"/>
                  </a:solidFill>
                  <a:effectLst/>
                  <a:uLnTx/>
                  <a:uFillTx/>
                  <a:latin typeface="DM Sans"/>
                  <a:ea typeface="Fira Sans" panose="020B0503050000020004" pitchFamily="34" charset="0"/>
                  <a:cs typeface="+mn-cs"/>
                </a:rPr>
                <a:t>Preservative: free</a:t>
              </a:r>
            </a:p>
          </p:txBody>
        </p:sp>
      </p:grpSp>
      <p:pic>
        <p:nvPicPr>
          <p:cNvPr id="19" name="Picture 18" descr="A picture containing text, sign&#10;&#10;Description automatically generated">
            <a:extLst>
              <a:ext uri="{FF2B5EF4-FFF2-40B4-BE49-F238E27FC236}">
                <a16:creationId xmlns:a16="http://schemas.microsoft.com/office/drawing/2014/main" id="{7D34BA58-3805-9A84-21F0-68074093BAD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46974" y="5036651"/>
            <a:ext cx="731737" cy="567096"/>
          </a:xfrm>
          <a:prstGeom prst="rect">
            <a:avLst/>
          </a:prstGeom>
          <a:noFill/>
        </p:spPr>
      </p:pic>
      <p:pic>
        <p:nvPicPr>
          <p:cNvPr id="20" name="Picture 12">
            <a:extLst>
              <a:ext uri="{FF2B5EF4-FFF2-40B4-BE49-F238E27FC236}">
                <a16:creationId xmlns:a16="http://schemas.microsoft.com/office/drawing/2014/main" id="{447C8034-0362-5D0E-804E-86DC46E167F0}"/>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2621285" y="5036820"/>
            <a:ext cx="810041" cy="615631"/>
          </a:xfrm>
          <a:prstGeom prst="rect">
            <a:avLst/>
          </a:prstGeom>
          <a:noFill/>
        </p:spPr>
      </p:pic>
      <p:sp>
        <p:nvSpPr>
          <p:cNvPr id="21" name="Rectangle 20">
            <a:extLst>
              <a:ext uri="{FF2B5EF4-FFF2-40B4-BE49-F238E27FC236}">
                <a16:creationId xmlns:a16="http://schemas.microsoft.com/office/drawing/2014/main" id="{3912AFB9-64A4-C675-C1A1-E32E3A5F59A3}"/>
              </a:ext>
            </a:extLst>
          </p:cNvPr>
          <p:cNvSpPr/>
          <p:nvPr/>
        </p:nvSpPr>
        <p:spPr>
          <a:xfrm>
            <a:off x="8033735" y="2775695"/>
            <a:ext cx="4491733" cy="563692"/>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Solubility: water soluble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Biodegradability: readily biodegradable </a:t>
            </a:r>
          </a:p>
        </p:txBody>
      </p:sp>
      <p:pic>
        <p:nvPicPr>
          <p:cNvPr id="22" name="Picture 21" descr="Logo&#10;&#10;Description automatically generated">
            <a:extLst>
              <a:ext uri="{FF2B5EF4-FFF2-40B4-BE49-F238E27FC236}">
                <a16:creationId xmlns:a16="http://schemas.microsoft.com/office/drawing/2014/main" id="{143C88A3-CF81-56D2-8AD6-99A1B460685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453743" y="5013361"/>
            <a:ext cx="869475" cy="646582"/>
          </a:xfrm>
          <a:prstGeom prst="rect">
            <a:avLst/>
          </a:prstGeom>
        </p:spPr>
      </p:pic>
      <p:pic>
        <p:nvPicPr>
          <p:cNvPr id="23" name="Picture 22" descr="A green and white circle with text&#10;&#10;Description automatically generated">
            <a:extLst>
              <a:ext uri="{FF2B5EF4-FFF2-40B4-BE49-F238E27FC236}">
                <a16:creationId xmlns:a16="http://schemas.microsoft.com/office/drawing/2014/main" id="{AB54DEFC-19EA-93D3-296A-3A8836CD5BBE}"/>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356179" y="4894131"/>
            <a:ext cx="909613" cy="909613"/>
          </a:xfrm>
          <a:prstGeom prst="rect">
            <a:avLst/>
          </a:prstGeom>
        </p:spPr>
      </p:pic>
      <p:pic>
        <p:nvPicPr>
          <p:cNvPr id="24" name="Picture 36" descr="A picture containing bottle, photo, sign, sitting&#10;&#10;Description automatically generated">
            <a:extLst>
              <a:ext uri="{FF2B5EF4-FFF2-40B4-BE49-F238E27FC236}">
                <a16:creationId xmlns:a16="http://schemas.microsoft.com/office/drawing/2014/main" id="{F4E640CA-86C6-C10A-4610-6EDF1DCD20F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360342" y="5000445"/>
            <a:ext cx="708113" cy="712404"/>
          </a:xfrm>
          <a:prstGeom prst="rect">
            <a:avLst/>
          </a:prstGeom>
        </p:spPr>
      </p:pic>
      <p:sp>
        <p:nvSpPr>
          <p:cNvPr id="25" name="TextBox 56">
            <a:extLst>
              <a:ext uri="{FF2B5EF4-FFF2-40B4-BE49-F238E27FC236}">
                <a16:creationId xmlns:a16="http://schemas.microsoft.com/office/drawing/2014/main" id="{466A1190-6AD4-36C8-DBAC-EC355F70067E}"/>
              </a:ext>
            </a:extLst>
          </p:cNvPr>
          <p:cNvSpPr txBox="1"/>
          <p:nvPr/>
        </p:nvSpPr>
        <p:spPr>
          <a:xfrm>
            <a:off x="2460090" y="3562056"/>
            <a:ext cx="3987306" cy="1317744"/>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Repairs Hair damages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Restores the hair integrity</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Prevents keratin from damage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Strengthens hair strands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Smooths the hair surface</a:t>
            </a:r>
          </a:p>
        </p:txBody>
      </p:sp>
      <p:sp>
        <p:nvSpPr>
          <p:cNvPr id="26" name="TextBox 56">
            <a:extLst>
              <a:ext uri="{FF2B5EF4-FFF2-40B4-BE49-F238E27FC236}">
                <a16:creationId xmlns:a16="http://schemas.microsoft.com/office/drawing/2014/main" id="{6595A3C4-1A00-1A7E-2538-56A422259A5D}"/>
              </a:ext>
            </a:extLst>
          </p:cNvPr>
          <p:cNvSpPr txBox="1"/>
          <p:nvPr/>
        </p:nvSpPr>
        <p:spPr>
          <a:xfrm>
            <a:off x="6455472" y="3562056"/>
            <a:ext cx="5303263" cy="1079217"/>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Improves combability</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Enhances hair sensory experience</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Helps cells respiration (oxygen uptake)*</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Stimulates cell viability, revitalizing the scalp*</a:t>
            </a:r>
          </a:p>
        </p:txBody>
      </p:sp>
    </p:spTree>
    <p:extLst>
      <p:ext uri="{BB962C8B-B14F-4D97-AF65-F5344CB8AC3E}">
        <p14:creationId xmlns:p14="http://schemas.microsoft.com/office/powerpoint/2010/main" val="96737462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F21472E-FA93-1F5B-799E-B2A963D51DE4}"/>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20" y="10"/>
            <a:ext cx="12191980" cy="6857990"/>
          </a:xfrm>
          <a:prstGeom prst="rect">
            <a:avLst/>
          </a:prstGeom>
          <a:noFill/>
        </p:spPr>
      </p:pic>
    </p:spTree>
    <p:extLst>
      <p:ext uri="{BB962C8B-B14F-4D97-AF65-F5344CB8AC3E}">
        <p14:creationId xmlns:p14="http://schemas.microsoft.com/office/powerpoint/2010/main" val="74360329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91B3A3-4FB0-6B6A-B084-9DA86ED74A16}"/>
            </a:ext>
          </a:extLst>
        </p:cNvPr>
        <p:cNvGrpSpPr/>
        <p:nvPr/>
      </p:nvGrpSpPr>
      <p:grpSpPr>
        <a:xfrm>
          <a:off x="0" y="0"/>
          <a:ext cx="0" cy="0"/>
          <a:chOff x="0" y="0"/>
          <a:chExt cx="0" cy="0"/>
        </a:xfrm>
      </p:grpSpPr>
      <p:sp>
        <p:nvSpPr>
          <p:cNvPr id="26" name="Título 2">
            <a:extLst>
              <a:ext uri="{FF2B5EF4-FFF2-40B4-BE49-F238E27FC236}">
                <a16:creationId xmlns:a16="http://schemas.microsoft.com/office/drawing/2014/main" id="{8B4B6F36-7955-DAFE-ADCE-936F9427B233}"/>
              </a:ext>
            </a:extLst>
          </p:cNvPr>
          <p:cNvSpPr txBox="1">
            <a:spLocks/>
          </p:cNvSpPr>
          <p:nvPr/>
        </p:nvSpPr>
        <p:spPr>
          <a:xfrm rot="16200000">
            <a:off x="9838850" y="2361095"/>
            <a:ext cx="4344276" cy="14325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r" defTabSz="914400" rtl="0" eaLnBrk="1" fontAlgn="auto" latinLnBrk="0" hangingPunct="1">
              <a:lnSpc>
                <a:spcPct val="85000"/>
              </a:lnSpc>
              <a:spcBef>
                <a:spcPct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DM Sans 14pt Medium" pitchFamily="2" charset="77"/>
                <a:ea typeface="+mj-ea"/>
                <a:cs typeface="+mj-cs"/>
              </a:rPr>
              <a:t>*External test institute</a:t>
            </a:r>
          </a:p>
        </p:txBody>
      </p:sp>
      <p:sp>
        <p:nvSpPr>
          <p:cNvPr id="3" name="Picture Placeholder 2">
            <a:extLst>
              <a:ext uri="{FF2B5EF4-FFF2-40B4-BE49-F238E27FC236}">
                <a16:creationId xmlns:a16="http://schemas.microsoft.com/office/drawing/2014/main" id="{06680F41-44C1-B74A-69A8-3510DA2548DA}"/>
              </a:ext>
            </a:extLst>
          </p:cNvPr>
          <p:cNvSpPr>
            <a:spLocks noGrp="1"/>
          </p:cNvSpPr>
          <p:nvPr>
            <p:ph type="pic" sz="quarter" idx="21"/>
          </p:nvPr>
        </p:nvSpPr>
        <p:spPr/>
        <p:txBody>
          <a:bodyPr/>
          <a:lstStyle/>
          <a:p>
            <a:endParaRPr lang="en-US"/>
          </a:p>
        </p:txBody>
      </p:sp>
      <p:pic>
        <p:nvPicPr>
          <p:cNvPr id="9" name="Video 8">
            <a:hlinkClick r:id="" action="ppaction://media"/>
            <a:extLst>
              <a:ext uri="{FF2B5EF4-FFF2-40B4-BE49-F238E27FC236}">
                <a16:creationId xmlns:a16="http://schemas.microsoft.com/office/drawing/2014/main" id="{AA386D9E-F4C7-9156-A7D6-358154A00E1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AF5E6E65-D030-D46E-6122-2C7D92361B6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54568" y="6215439"/>
            <a:ext cx="2514907" cy="486000"/>
          </a:xfrm>
          <a:prstGeom prst="rect">
            <a:avLst/>
          </a:prstGeom>
        </p:spPr>
      </p:pic>
      <p:sp>
        <p:nvSpPr>
          <p:cNvPr id="11" name="Título 2">
            <a:extLst>
              <a:ext uri="{FF2B5EF4-FFF2-40B4-BE49-F238E27FC236}">
                <a16:creationId xmlns:a16="http://schemas.microsoft.com/office/drawing/2014/main" id="{16AF2AB5-5A59-9D70-3E47-D1AC89216E4F}"/>
              </a:ext>
            </a:extLst>
          </p:cNvPr>
          <p:cNvSpPr txBox="1">
            <a:spLocks/>
          </p:cNvSpPr>
          <p:nvPr/>
        </p:nvSpPr>
        <p:spPr>
          <a:xfrm>
            <a:off x="302399" y="327603"/>
            <a:ext cx="4726801" cy="260225"/>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SENSORY EVALUATION, </a:t>
            </a:r>
          </a:p>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a:ea typeface="+mj-ea"/>
                <a:cs typeface="+mj-cs"/>
              </a:rPr>
              <a:t>A PROFESSIONALY DESIGNED TEST SET UP</a:t>
            </a:r>
          </a:p>
        </p:txBody>
      </p:sp>
    </p:spTree>
    <p:extLst>
      <p:ext uri="{BB962C8B-B14F-4D97-AF65-F5344CB8AC3E}">
        <p14:creationId xmlns:p14="http://schemas.microsoft.com/office/powerpoint/2010/main" val="1624509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749"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91ACC81A-270A-9F60-1794-D81FAF17B18D}"/>
            </a:ext>
          </a:extLst>
        </p:cNvPr>
        <p:cNvGrpSpPr/>
        <p:nvPr/>
      </p:nvGrpSpPr>
      <p:grpSpPr>
        <a:xfrm>
          <a:off x="0" y="0"/>
          <a:ext cx="0" cy="0"/>
          <a:chOff x="0" y="0"/>
          <a:chExt cx="0" cy="0"/>
        </a:xfrm>
      </p:grpSpPr>
      <p:sp>
        <p:nvSpPr>
          <p:cNvPr id="2" name="Text Placeholder 2">
            <a:extLst>
              <a:ext uri="{FF2B5EF4-FFF2-40B4-BE49-F238E27FC236}">
                <a16:creationId xmlns:a16="http://schemas.microsoft.com/office/drawing/2014/main" id="{E7AB51FF-9254-3F30-5E5A-2C52CCA4046A}"/>
              </a:ext>
            </a:extLst>
          </p:cNvPr>
          <p:cNvSpPr txBox="1">
            <a:spLocks/>
          </p:cNvSpPr>
          <p:nvPr/>
        </p:nvSpPr>
        <p:spPr>
          <a:xfrm>
            <a:off x="302400" y="1112017"/>
            <a:ext cx="11356200" cy="4727800"/>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1" i="0" u="none" strike="noStrike" kern="0" cap="none" spc="0" normalizeH="0" baseline="0" noProof="0">
                <a:ln>
                  <a:noFill/>
                </a:ln>
                <a:solidFill>
                  <a:sysClr val="window" lastClr="FFFFFF"/>
                </a:solidFill>
                <a:effectLst/>
                <a:uLnTx/>
                <a:uFillTx/>
                <a:latin typeface="DM Sans"/>
                <a:ea typeface="+mn-ea"/>
                <a:cs typeface="+mn-cs"/>
              </a:rPr>
              <a:t>Bleaching:</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100" b="1" i="0" u="none" strike="noStrike" kern="0" cap="none" spc="0" normalizeH="0" baseline="0" noProof="0">
              <a:ln>
                <a:noFill/>
              </a:ln>
              <a:solidFill>
                <a:sysClr val="window" lastClr="FFFFFF"/>
              </a:solidFill>
              <a:effectLst/>
              <a:uLnTx/>
              <a:uFillTx/>
              <a:latin typeface="DM Sans"/>
              <a:ea typeface="+mn-ea"/>
              <a:cs typeface="+mn-cs"/>
            </a:endParaRPr>
          </a:p>
          <a:p>
            <a:pPr marL="342900" marR="0" lvl="0" indent="-342900" algn="l" defTabSz="914400" rtl="0" eaLnBrk="1" fontAlgn="auto" latinLnBrk="0" hangingPunct="1">
              <a:lnSpc>
                <a:spcPct val="100000"/>
              </a:lnSpc>
              <a:spcBef>
                <a:spcPts val="0"/>
              </a:spcBef>
              <a:spcAft>
                <a:spcPts val="0"/>
              </a:spcAft>
              <a:buClr>
                <a:sysClr val="window" lastClr="FFFFFF"/>
              </a:buClr>
              <a:buSzTx/>
              <a:buFont typeface="Arial" panose="020B0604020202020204" pitchFamily="34" charset="0"/>
              <a:buChar char="•"/>
              <a:tabLst/>
              <a:defRPr/>
            </a:pPr>
            <a:r>
              <a:rPr kumimoji="0" lang="en-US" sz="2000" b="1" i="0" u="none" strike="noStrike" kern="0" cap="none" spc="0" normalizeH="0" baseline="0" noProof="0">
                <a:ln>
                  <a:noFill/>
                </a:ln>
                <a:solidFill>
                  <a:sysClr val="window" lastClr="FFFFFF"/>
                </a:solidFill>
                <a:effectLst/>
                <a:uLnTx/>
                <a:uFillTx/>
                <a:latin typeface="DM Sans"/>
                <a:ea typeface="+mn-ea"/>
                <a:cs typeface="+mn-cs"/>
              </a:rPr>
              <a:t>Mix commercial bleaching agent according to description on packaging.</a:t>
            </a:r>
          </a:p>
          <a:p>
            <a:pPr marL="342900" marR="0" lvl="0" indent="-342900" algn="l" defTabSz="914400" rtl="0" eaLnBrk="1" fontAlgn="auto" latinLnBrk="0" hangingPunct="1">
              <a:lnSpc>
                <a:spcPct val="100000"/>
              </a:lnSpc>
              <a:spcBef>
                <a:spcPts val="0"/>
              </a:spcBef>
              <a:spcAft>
                <a:spcPts val="0"/>
              </a:spcAft>
              <a:buClr>
                <a:sysClr val="window" lastClr="FFFFFF"/>
              </a:buClr>
              <a:buSzTx/>
              <a:buFont typeface="Arial" panose="020B0604020202020204" pitchFamily="34" charset="0"/>
              <a:buChar char="•"/>
              <a:tabLst/>
              <a:defRPr/>
            </a:pPr>
            <a:r>
              <a:rPr kumimoji="0" lang="en-US" sz="2000" b="1" i="0" u="none" strike="noStrike" kern="0" cap="none" spc="0" normalizeH="0" baseline="0" noProof="0">
                <a:ln>
                  <a:noFill/>
                </a:ln>
                <a:solidFill>
                  <a:sysClr val="window" lastClr="FFFFFF"/>
                </a:solidFill>
                <a:effectLst/>
                <a:uLnTx/>
                <a:uFillTx/>
                <a:latin typeface="DM Sans"/>
                <a:ea typeface="+mn-ea"/>
                <a:cs typeface="+mn-cs"/>
              </a:rPr>
              <a:t>Spread the mixture homogeneously on dry (not washed) hair​. </a:t>
            </a:r>
          </a:p>
          <a:p>
            <a:pPr marL="342900" marR="0" lvl="0" indent="-342900" algn="l" defTabSz="914400" rtl="0" eaLnBrk="1" fontAlgn="auto" latinLnBrk="0" hangingPunct="1">
              <a:lnSpc>
                <a:spcPct val="100000"/>
              </a:lnSpc>
              <a:spcBef>
                <a:spcPts val="0"/>
              </a:spcBef>
              <a:spcAft>
                <a:spcPts val="0"/>
              </a:spcAft>
              <a:buClr>
                <a:sysClr val="window" lastClr="FFFFFF"/>
              </a:buClr>
              <a:buSzTx/>
              <a:buFont typeface="Arial" panose="020B0604020202020204" pitchFamily="34" charset="0"/>
              <a:buChar char="•"/>
              <a:tabLst/>
              <a:defRPr/>
            </a:pPr>
            <a:r>
              <a:rPr kumimoji="0" lang="en-US" sz="2000" b="1" i="0" u="none" strike="noStrike" kern="0" cap="none" spc="0" normalizeH="0" baseline="0" noProof="0">
                <a:ln>
                  <a:noFill/>
                </a:ln>
                <a:solidFill>
                  <a:sysClr val="window" lastClr="FFFFFF"/>
                </a:solidFill>
                <a:effectLst/>
                <a:uLnTx/>
                <a:uFillTx/>
                <a:latin typeface="DM Sans"/>
                <a:ea typeface="+mn-ea"/>
                <a:cs typeface="+mn-cs"/>
              </a:rPr>
              <a:t>Cover with alu foil for 45 min.</a:t>
            </a:r>
          </a:p>
          <a:p>
            <a:pPr marL="342900" marR="0" lvl="0" indent="-342900" algn="l" defTabSz="914400" rtl="0" eaLnBrk="1" fontAlgn="auto" latinLnBrk="0" hangingPunct="1">
              <a:lnSpc>
                <a:spcPct val="100000"/>
              </a:lnSpc>
              <a:spcBef>
                <a:spcPts val="0"/>
              </a:spcBef>
              <a:spcAft>
                <a:spcPts val="0"/>
              </a:spcAft>
              <a:buClr>
                <a:sysClr val="window" lastClr="FFFFFF"/>
              </a:buClr>
              <a:buSzTx/>
              <a:buFont typeface="Arial" panose="020B0604020202020204" pitchFamily="34" charset="0"/>
              <a:buChar char="•"/>
              <a:tabLst/>
              <a:defRPr/>
            </a:pPr>
            <a:r>
              <a:rPr kumimoji="0" lang="en-US" sz="2000" b="1" i="0" u="none" strike="noStrike" kern="0" cap="none" spc="0" normalizeH="0" baseline="0" noProof="0">
                <a:ln>
                  <a:noFill/>
                </a:ln>
                <a:solidFill>
                  <a:sysClr val="window" lastClr="FFFFFF"/>
                </a:solidFill>
                <a:effectLst/>
                <a:uLnTx/>
                <a:uFillTx/>
                <a:latin typeface="DM Sans"/>
                <a:ea typeface="+mn-ea"/>
                <a:cs typeface="+mn-cs"/>
              </a:rPr>
              <a:t>Rinse off with 39°C tap water until water is clear.</a:t>
            </a:r>
          </a:p>
          <a:p>
            <a:pPr marL="342900" marR="0" lvl="0" indent="-342900" algn="l" defTabSz="914400" rtl="0" eaLnBrk="1" fontAlgn="auto" latinLnBrk="0" hangingPunct="1">
              <a:lnSpc>
                <a:spcPct val="100000"/>
              </a:lnSpc>
              <a:spcBef>
                <a:spcPts val="0"/>
              </a:spcBef>
              <a:spcAft>
                <a:spcPts val="0"/>
              </a:spcAft>
              <a:buClr>
                <a:sysClr val="window" lastClr="FFFFFF"/>
              </a:buClr>
              <a:buSzTx/>
              <a:buFont typeface="Arial" panose="020B0604020202020204" pitchFamily="34" charset="0"/>
              <a:buChar char="•"/>
              <a:tabLst/>
              <a:defRPr/>
            </a:pPr>
            <a:r>
              <a:rPr kumimoji="0" lang="en-US" sz="2000" b="1" i="0" u="none" strike="noStrike" kern="0" cap="none" spc="0" normalizeH="0" baseline="0" noProof="0">
                <a:ln>
                  <a:noFill/>
                </a:ln>
                <a:solidFill>
                  <a:sysClr val="window" lastClr="FFFFFF"/>
                </a:solidFill>
                <a:effectLst/>
                <a:uLnTx/>
                <a:uFillTx/>
                <a:latin typeface="DM Sans"/>
                <a:ea typeface="+mn-ea"/>
                <a:cs typeface="+mn-cs"/>
              </a:rPr>
              <a:t>Leave hair tresses for 50 min. in deionized water.</a:t>
            </a:r>
          </a:p>
          <a:p>
            <a:pPr marL="342900" marR="0" lvl="0" indent="-342900" algn="l" defTabSz="914400" rtl="0" eaLnBrk="1" fontAlgn="auto" latinLnBrk="0" hangingPunct="1">
              <a:lnSpc>
                <a:spcPct val="100000"/>
              </a:lnSpc>
              <a:spcBef>
                <a:spcPts val="0"/>
              </a:spcBef>
              <a:spcAft>
                <a:spcPts val="0"/>
              </a:spcAft>
              <a:buClr>
                <a:sysClr val="window" lastClr="FFFFFF"/>
              </a:buClr>
              <a:buSzTx/>
              <a:buFont typeface="Arial" panose="020B0604020202020204" pitchFamily="34" charset="0"/>
              <a:buChar char="•"/>
              <a:tabLst/>
              <a:defRPr/>
            </a:pPr>
            <a:r>
              <a:rPr kumimoji="0" lang="en-US" sz="2000" b="1" i="0" u="none" strike="noStrike" kern="0" cap="none" spc="0" normalizeH="0" baseline="0" noProof="0">
                <a:ln>
                  <a:noFill/>
                </a:ln>
                <a:solidFill>
                  <a:sysClr val="window" lastClr="FFFFFF"/>
                </a:solidFill>
                <a:effectLst/>
                <a:uLnTx/>
                <a:uFillTx/>
                <a:latin typeface="DM Sans"/>
                <a:ea typeface="+mn-ea"/>
                <a:cs typeface="+mn-cs"/>
              </a:rPr>
              <a:t>Dry slightly with paper towels.</a:t>
            </a:r>
          </a:p>
          <a:p>
            <a:pPr marL="342900" marR="0" lvl="0" indent="-342900" algn="l" defTabSz="914400" rtl="0" eaLnBrk="1" fontAlgn="auto" latinLnBrk="0" hangingPunct="1">
              <a:lnSpc>
                <a:spcPct val="100000"/>
              </a:lnSpc>
              <a:spcBef>
                <a:spcPts val="0"/>
              </a:spcBef>
              <a:spcAft>
                <a:spcPts val="0"/>
              </a:spcAft>
              <a:buClr>
                <a:sysClr val="window" lastClr="FFFFFF"/>
              </a:buClr>
              <a:buSzTx/>
              <a:buFont typeface="Arial" panose="020B0604020202020204" pitchFamily="34" charset="0"/>
              <a:buChar char="•"/>
              <a:tabLst/>
              <a:defRPr/>
            </a:pPr>
            <a:r>
              <a:rPr kumimoji="0" lang="en-US" sz="2000" b="1" i="0" u="none" strike="noStrike" kern="0" cap="none" spc="0" normalizeH="0" baseline="0" noProof="0">
                <a:ln>
                  <a:noFill/>
                </a:ln>
                <a:solidFill>
                  <a:sysClr val="window" lastClr="FFFFFF"/>
                </a:solidFill>
                <a:effectLst/>
                <a:uLnTx/>
                <a:uFillTx/>
                <a:latin typeface="DM Sans"/>
                <a:ea typeface="+mn-ea"/>
                <a:cs typeface="+mn-cs"/>
              </a:rPr>
              <a:t>Let tresses dry in climate room overnight at 20°C / 60% humidity.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000" b="1" i="0" u="none" strike="noStrike" kern="0" cap="none" spc="0" normalizeH="0" baseline="0" noProof="0">
              <a:ln>
                <a:noFill/>
              </a:ln>
              <a:solidFill>
                <a:sysClr val="window" lastClr="FFFFFF"/>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1" i="0" u="none" strike="noStrike" kern="0" cap="none" spc="0" normalizeH="0" baseline="0" noProof="0">
                <a:ln>
                  <a:noFill/>
                </a:ln>
                <a:solidFill>
                  <a:sysClr val="window" lastClr="FFFFFF"/>
                </a:solidFill>
                <a:effectLst/>
                <a:uLnTx/>
                <a:uFillTx/>
                <a:latin typeface="DM Sans"/>
                <a:ea typeface="+mn-ea"/>
                <a:cs typeface="+mn-cs"/>
              </a:rPr>
              <a:t>Material:</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1" i="0" u="none" strike="noStrike" kern="0" cap="none" spc="0" normalizeH="0" baseline="0" noProof="0">
                <a:ln>
                  <a:noFill/>
                </a:ln>
                <a:solidFill>
                  <a:sysClr val="window" lastClr="FFFFFF"/>
                </a:solidFill>
                <a:effectLst/>
                <a:uLnTx/>
                <a:uFillTx/>
                <a:latin typeface="DM Sans"/>
                <a:ea typeface="+mn-ea"/>
                <a:cs typeface="+mn-cs"/>
              </a:rPr>
              <a:t>European strong bleached hair (20cm long, Art.Nr. 814010-E-D)</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kumimoji="0" lang="en-US" sz="1600" b="1" i="0" u="none" strike="noStrike" kern="0" cap="none" spc="0" normalizeH="0" baseline="0" noProof="0">
              <a:ln>
                <a:noFill/>
              </a:ln>
              <a:solidFill>
                <a:sysClr val="windowText" lastClr="000000"/>
              </a:solidFill>
              <a:effectLst/>
              <a:uLnTx/>
              <a:uFillTx/>
              <a:latin typeface="DM Sans"/>
              <a:ea typeface="+mn-ea"/>
              <a:cs typeface="+mn-cs"/>
            </a:endParaRPr>
          </a:p>
        </p:txBody>
      </p:sp>
      <p:sp>
        <p:nvSpPr>
          <p:cNvPr id="3" name="Title 4">
            <a:extLst>
              <a:ext uri="{FF2B5EF4-FFF2-40B4-BE49-F238E27FC236}">
                <a16:creationId xmlns:a16="http://schemas.microsoft.com/office/drawing/2014/main" id="{2EE1E598-4DAE-92E4-F6D9-B140E5F73289}"/>
              </a:ext>
            </a:extLst>
          </p:cNvPr>
          <p:cNvSpPr txBox="1">
            <a:spLocks/>
          </p:cNvSpPr>
          <p:nvPr/>
        </p:nvSpPr>
        <p:spPr>
          <a:xfrm>
            <a:off x="302401" y="302400"/>
            <a:ext cx="8064500" cy="303211"/>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a:ln>
                  <a:noFill/>
                </a:ln>
                <a:solidFill>
                  <a:sysClr val="window" lastClr="FFFFFF"/>
                </a:solidFill>
                <a:effectLst/>
                <a:uLnTx/>
                <a:uFillTx/>
                <a:latin typeface="DM Sans"/>
                <a:ea typeface="+mj-ea"/>
                <a:cs typeface="+mj-cs"/>
              </a:rPr>
              <a:t>Sensory evaluation of OXY 229 CB in market product</a:t>
            </a:r>
          </a:p>
        </p:txBody>
      </p:sp>
    </p:spTree>
    <p:extLst>
      <p:ext uri="{BB962C8B-B14F-4D97-AF65-F5344CB8AC3E}">
        <p14:creationId xmlns:p14="http://schemas.microsoft.com/office/powerpoint/2010/main" val="131533968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1B6F6FD3-648E-7C91-D473-5201BBB22109}"/>
            </a:ext>
          </a:extLst>
        </p:cNvPr>
        <p:cNvGrpSpPr/>
        <p:nvPr/>
      </p:nvGrpSpPr>
      <p:grpSpPr>
        <a:xfrm>
          <a:off x="0" y="0"/>
          <a:ext cx="0" cy="0"/>
          <a:chOff x="0" y="0"/>
          <a:chExt cx="0" cy="0"/>
        </a:xfrm>
      </p:grpSpPr>
      <p:sp>
        <p:nvSpPr>
          <p:cNvPr id="4" name="Text Placeholder 2">
            <a:extLst>
              <a:ext uri="{FF2B5EF4-FFF2-40B4-BE49-F238E27FC236}">
                <a16:creationId xmlns:a16="http://schemas.microsoft.com/office/drawing/2014/main" id="{E121B6DA-77B5-18CA-709B-44CFA767F926}"/>
              </a:ext>
            </a:extLst>
          </p:cNvPr>
          <p:cNvSpPr txBox="1">
            <a:spLocks/>
          </p:cNvSpPr>
          <p:nvPr/>
        </p:nvSpPr>
        <p:spPr>
          <a:xfrm>
            <a:off x="302400" y="1258978"/>
            <a:ext cx="11356200" cy="4727800"/>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1" i="0" u="none" strike="noStrike" kern="0" cap="none" spc="0" normalizeH="0" baseline="0" noProof="0">
                <a:ln>
                  <a:noFill/>
                </a:ln>
                <a:solidFill>
                  <a:sysClr val="window" lastClr="FFFFFF"/>
                </a:solidFill>
                <a:effectLst/>
                <a:uLnTx/>
                <a:uFillTx/>
                <a:latin typeface="DM Sans"/>
                <a:ea typeface="+mn-ea"/>
                <a:cs typeface="+mn-cs"/>
              </a:rPr>
              <a:t>Procedure:</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de-DE" sz="2000" b="1" i="0" u="none" strike="noStrike" kern="0" cap="none" spc="0" normalizeH="0" baseline="0" noProof="0">
                <a:ln>
                  <a:noFill/>
                </a:ln>
                <a:solidFill>
                  <a:sysClr val="window" lastClr="FFFFFF"/>
                </a:solidFill>
                <a:effectLst/>
                <a:uLnTx/>
                <a:uFillTx/>
                <a:latin typeface="DM Sans"/>
                <a:ea typeface="+mn-ea"/>
                <a:cs typeface="+mn-cs"/>
              </a:rPr>
              <a:t>Hair tresses of European hair, strongly bleached, 20cm, color 10/0</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2000" b="1" i="0" u="none" strike="noStrike" kern="0" cap="none" spc="0" normalizeH="0" baseline="0" noProof="0">
                <a:ln>
                  <a:noFill/>
                </a:ln>
                <a:solidFill>
                  <a:sysClr val="window" lastClr="FFFFFF"/>
                </a:solidFill>
                <a:effectLst/>
                <a:uLnTx/>
                <a:uFillTx/>
                <a:latin typeface="DM Sans"/>
                <a:ea typeface="+mn-ea"/>
                <a:cs typeface="+mn-cs"/>
              </a:rPr>
              <a:t>Washing procedure according to recommendation of commercial finished product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2000" b="1" i="0" u="none" strike="noStrike" kern="0" cap="none" spc="0" normalizeH="0" baseline="0" noProof="0">
                <a:ln>
                  <a:noFill/>
                </a:ln>
                <a:solidFill>
                  <a:sysClr val="window" lastClr="FFFFFF"/>
                </a:solidFill>
                <a:effectLst/>
                <a:uLnTx/>
                <a:uFillTx/>
                <a:latin typeface="DM Sans"/>
                <a:ea typeface="+mn-ea"/>
                <a:cs typeface="+mn-cs"/>
              </a:rPr>
              <a:t>Bleaching: exposure time 30 minutes</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2000" b="1" i="0" u="none" strike="noStrike" kern="0" cap="none" spc="0" normalizeH="0" baseline="0" noProof="0">
                <a:ln>
                  <a:noFill/>
                </a:ln>
                <a:solidFill>
                  <a:sysClr val="window" lastClr="FFFFFF"/>
                </a:solidFill>
                <a:effectLst/>
                <a:uLnTx/>
                <a:uFillTx/>
                <a:latin typeface="DM Sans"/>
                <a:ea typeface="+mn-ea"/>
                <a:cs typeface="+mn-cs"/>
              </a:rPr>
              <a:t>Rinsing with tap water at 38°C</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2000" b="1" i="0" u="none" strike="noStrike" kern="0" cap="none" spc="0" normalizeH="0" baseline="0" noProof="0">
                <a:ln>
                  <a:noFill/>
                </a:ln>
                <a:solidFill>
                  <a:sysClr val="window" lastClr="FFFFFF"/>
                </a:solidFill>
                <a:effectLst/>
                <a:uLnTx/>
                <a:uFillTx/>
                <a:latin typeface="DM Sans"/>
                <a:ea typeface="+mn-ea"/>
                <a:cs typeface="+mn-cs"/>
              </a:rPr>
              <a:t>Soaking for 30 min in deionized water</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2000" b="1" i="0" u="none" strike="noStrike" kern="0" cap="none" spc="0" normalizeH="0" baseline="0" noProof="0">
                <a:ln>
                  <a:noFill/>
                </a:ln>
                <a:solidFill>
                  <a:sysClr val="window" lastClr="FFFFFF"/>
                </a:solidFill>
                <a:effectLst/>
                <a:uLnTx/>
                <a:uFillTx/>
                <a:latin typeface="DM Sans"/>
                <a:ea typeface="+mn-ea"/>
                <a:cs typeface="+mn-cs"/>
              </a:rPr>
              <a:t>Storage at 20°C/60% relative Humidity</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2000" b="1" i="0" u="none" strike="noStrike" kern="0" cap="none" spc="0" normalizeH="0" baseline="0" noProof="0">
                <a:ln>
                  <a:noFill/>
                </a:ln>
                <a:solidFill>
                  <a:sysClr val="window" lastClr="FFFFFF"/>
                </a:solidFill>
                <a:effectLst/>
                <a:uLnTx/>
                <a:uFillTx/>
                <a:latin typeface="DM Sans"/>
                <a:ea typeface="+mn-ea"/>
                <a:cs typeface="+mn-cs"/>
              </a:rPr>
              <a:t>Hair sensory panel evaluation by trained panelists (max. 3 panelist assessing the same hair set)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kumimoji="0" lang="en-US" sz="1600" b="1" i="0" u="none" strike="noStrike" kern="0" cap="none" spc="0" normalizeH="0" baseline="0" noProof="0">
              <a:ln>
                <a:noFill/>
              </a:ln>
              <a:solidFill>
                <a:sysClr val="windowText" lastClr="000000"/>
              </a:solidFill>
              <a:effectLst/>
              <a:uLnTx/>
              <a:uFillTx/>
              <a:latin typeface="DM Sans"/>
              <a:ea typeface="+mn-ea"/>
              <a:cs typeface="+mn-cs"/>
            </a:endParaRPr>
          </a:p>
        </p:txBody>
      </p:sp>
      <p:sp>
        <p:nvSpPr>
          <p:cNvPr id="5" name="Title 4">
            <a:extLst>
              <a:ext uri="{FF2B5EF4-FFF2-40B4-BE49-F238E27FC236}">
                <a16:creationId xmlns:a16="http://schemas.microsoft.com/office/drawing/2014/main" id="{032A4943-DDE2-AE30-3643-0217D2935ED2}"/>
              </a:ext>
            </a:extLst>
          </p:cNvPr>
          <p:cNvSpPr txBox="1">
            <a:spLocks/>
          </p:cNvSpPr>
          <p:nvPr/>
        </p:nvSpPr>
        <p:spPr>
          <a:xfrm>
            <a:off x="302401" y="302400"/>
            <a:ext cx="8064500" cy="303211"/>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a:ln>
                  <a:noFill/>
                </a:ln>
                <a:solidFill>
                  <a:sysClr val="window" lastClr="FFFFFF"/>
                </a:solidFill>
                <a:effectLst/>
                <a:uLnTx/>
                <a:uFillTx/>
                <a:latin typeface="DM Sans"/>
                <a:ea typeface="+mj-ea"/>
                <a:cs typeface="+mj-cs"/>
              </a:rPr>
              <a:t>Sensory evaluation of OXY 229 CB in market product</a:t>
            </a:r>
          </a:p>
        </p:txBody>
      </p:sp>
    </p:spTree>
    <p:extLst>
      <p:ext uri="{BB962C8B-B14F-4D97-AF65-F5344CB8AC3E}">
        <p14:creationId xmlns:p14="http://schemas.microsoft.com/office/powerpoint/2010/main" val="270762270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841BAC69-6964-86B0-3C64-09105321613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D9854D4-4557-20BB-B319-E5533C1C98AE}"/>
              </a:ext>
            </a:extLst>
          </p:cNvPr>
          <p:cNvSpPr txBox="1"/>
          <p:nvPr/>
        </p:nvSpPr>
        <p:spPr>
          <a:xfrm>
            <a:off x="302399" y="719599"/>
            <a:ext cx="11624993" cy="1812932"/>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DM Sans"/>
                <a:ea typeface="+mn-ea"/>
                <a:cs typeface="+mn-cs"/>
              </a:rPr>
              <a:t>Design of the questionnaire</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600" b="1" i="0" u="sng" strike="noStrike" kern="1200" cap="none" spc="0" normalizeH="0" baseline="0" noProof="0" dirty="0">
                <a:ln>
                  <a:noFill/>
                </a:ln>
                <a:solidFill>
                  <a:prstClr val="white"/>
                </a:solidFill>
                <a:effectLst/>
                <a:uLnTx/>
                <a:uFillTx/>
                <a:latin typeface="DM Sans"/>
                <a:ea typeface="Calibri"/>
                <a:cs typeface="Calibri"/>
              </a:rPr>
              <a:t>Test:</a:t>
            </a:r>
            <a:r>
              <a:rPr kumimoji="0" lang="en-US" sz="1600" b="0" i="0" u="none" strike="noStrike" kern="1200" cap="none" spc="0" normalizeH="0" baseline="0" noProof="0" dirty="0">
                <a:ln>
                  <a:noFill/>
                </a:ln>
                <a:solidFill>
                  <a:prstClr val="white"/>
                </a:solidFill>
                <a:effectLst/>
                <a:uLnTx/>
                <a:uFillTx/>
                <a:latin typeface="DM Sans"/>
                <a:ea typeface="Calibri"/>
                <a:cs typeface="Calibri"/>
              </a:rPr>
              <a:t> Each panelist has done a comparison of 3 tresses in a specific order and rated them (see example below)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DM Sans"/>
                <a:ea typeface="Calibri"/>
                <a:cs typeface="Calibri"/>
              </a:rPr>
              <a:t>Tress 1 vs 3 / Tress 3 vs 4 and Tress 1 vs 4  </a:t>
            </a:r>
            <a:r>
              <a:rPr kumimoji="0" lang="en-US" sz="1600" b="0" i="0" u="none" strike="noStrike" kern="1200" cap="none" spc="0" normalizeH="0" baseline="0" noProof="0" dirty="0">
                <a:ln>
                  <a:noFill/>
                </a:ln>
                <a:solidFill>
                  <a:prstClr val="white"/>
                </a:solidFill>
                <a:effectLst/>
                <a:uLnTx/>
                <a:uFillTx/>
                <a:latin typeface="DM Sans"/>
                <a:ea typeface="Calibri"/>
                <a:cs typeface="Calibri"/>
              </a:rPr>
              <a:t>=&gt; each panelist </a:t>
            </a:r>
            <a:r>
              <a:rPr kumimoji="0" lang="en-US" sz="1600" b="1" i="0" u="sng" strike="noStrike" kern="1200" cap="none" spc="0" normalizeH="0" baseline="0" noProof="0" dirty="0">
                <a:ln>
                  <a:noFill/>
                </a:ln>
                <a:solidFill>
                  <a:prstClr val="white"/>
                </a:solidFill>
                <a:effectLst/>
                <a:uLnTx/>
                <a:uFillTx/>
                <a:latin typeface="DM Sans"/>
                <a:ea typeface="Calibri"/>
                <a:cs typeface="Calibri"/>
              </a:rPr>
              <a:t>express a preference in terms of smoothness </a:t>
            </a:r>
            <a:r>
              <a:rPr kumimoji="0" lang="en-US" sz="1600" b="0" i="0" u="none" strike="noStrike" kern="1200" cap="none" spc="0" normalizeH="0" baseline="0" noProof="0" dirty="0">
                <a:ln>
                  <a:noFill/>
                </a:ln>
                <a:solidFill>
                  <a:prstClr val="white"/>
                </a:solidFill>
                <a:effectLst/>
                <a:uLnTx/>
                <a:uFillTx/>
                <a:latin typeface="DM Sans"/>
                <a:ea typeface="Calibri"/>
                <a:cs typeface="Calibri"/>
              </a:rPr>
              <a:t>of the tress.</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600" b="1" i="0" u="sng" strike="noStrike" kern="1200" cap="none" spc="0" normalizeH="0" baseline="0" noProof="0" dirty="0">
                <a:ln>
                  <a:noFill/>
                </a:ln>
                <a:solidFill>
                  <a:prstClr val="white"/>
                </a:solidFill>
                <a:effectLst/>
                <a:uLnTx/>
                <a:uFillTx/>
                <a:latin typeface="DM Sans"/>
                <a:ea typeface="Calibri"/>
                <a:cs typeface="Calibri"/>
              </a:rPr>
              <a:t>Rating:</a:t>
            </a:r>
            <a:r>
              <a:rPr kumimoji="0" lang="en-US" sz="1600" b="0" i="0" u="none" strike="noStrike" kern="1200" cap="none" spc="0" normalizeH="0" baseline="0" noProof="0" dirty="0">
                <a:ln>
                  <a:noFill/>
                </a:ln>
                <a:solidFill>
                  <a:prstClr val="white"/>
                </a:solidFill>
                <a:effectLst/>
                <a:uLnTx/>
                <a:uFillTx/>
                <a:latin typeface="DM Sans"/>
                <a:ea typeface="Calibri"/>
                <a:cs typeface="Calibri"/>
              </a:rPr>
              <a:t> Each panelist should evaluate the difference of preference on a </a:t>
            </a:r>
            <a:r>
              <a:rPr kumimoji="0" lang="en-US" sz="1600" b="1" i="0" u="none" strike="noStrike" kern="1200" cap="none" spc="0" normalizeH="0" baseline="0" noProof="0" dirty="0">
                <a:ln>
                  <a:noFill/>
                </a:ln>
                <a:solidFill>
                  <a:prstClr val="white"/>
                </a:solidFill>
                <a:effectLst/>
                <a:uLnTx/>
                <a:uFillTx/>
                <a:latin typeface="DM Sans"/>
                <a:ea typeface="Calibri"/>
                <a:cs typeface="Calibri"/>
              </a:rPr>
              <a:t>scale from 0 to 10 </a:t>
            </a:r>
            <a:r>
              <a:rPr kumimoji="0" lang="en-US" sz="1600" b="0" i="0" u="none" strike="noStrike" kern="1200" cap="none" spc="0" normalizeH="0" baseline="0" noProof="0" dirty="0">
                <a:ln>
                  <a:noFill/>
                </a:ln>
                <a:solidFill>
                  <a:prstClr val="white"/>
                </a:solidFill>
                <a:effectLst/>
                <a:uLnTx/>
                <a:uFillTx/>
                <a:latin typeface="DM Sans"/>
                <a:ea typeface="Calibri"/>
                <a:cs typeface="Calibri"/>
              </a:rPr>
              <a:t>(worst to best) between the 3 tresses tested</a:t>
            </a:r>
          </a:p>
        </p:txBody>
      </p:sp>
      <p:graphicFrame>
        <p:nvGraphicFramePr>
          <p:cNvPr id="3" name="Table 2">
            <a:extLst>
              <a:ext uri="{FF2B5EF4-FFF2-40B4-BE49-F238E27FC236}">
                <a16:creationId xmlns:a16="http://schemas.microsoft.com/office/drawing/2014/main" id="{393C2B89-C0D1-F63B-4F5A-4166120F9925}"/>
              </a:ext>
            </a:extLst>
          </p:cNvPr>
          <p:cNvGraphicFramePr>
            <a:graphicFrameLocks noGrp="1"/>
          </p:cNvGraphicFramePr>
          <p:nvPr>
            <p:extLst>
              <p:ext uri="{D42A27DB-BD31-4B8C-83A1-F6EECF244321}">
                <p14:modId xmlns:p14="http://schemas.microsoft.com/office/powerpoint/2010/main" val="4073558843"/>
              </p:ext>
            </p:extLst>
          </p:nvPr>
        </p:nvGraphicFramePr>
        <p:xfrm>
          <a:off x="594527" y="2598656"/>
          <a:ext cx="11002946" cy="3539745"/>
        </p:xfrm>
        <a:graphic>
          <a:graphicData uri="http://schemas.openxmlformats.org/drawingml/2006/table">
            <a:tbl>
              <a:tblPr/>
              <a:tblGrid>
                <a:gridCol w="1842019">
                  <a:extLst>
                    <a:ext uri="{9D8B030D-6E8A-4147-A177-3AD203B41FA5}">
                      <a16:colId xmlns:a16="http://schemas.microsoft.com/office/drawing/2014/main" val="472561108"/>
                    </a:ext>
                  </a:extLst>
                </a:gridCol>
                <a:gridCol w="1460047">
                  <a:extLst>
                    <a:ext uri="{9D8B030D-6E8A-4147-A177-3AD203B41FA5}">
                      <a16:colId xmlns:a16="http://schemas.microsoft.com/office/drawing/2014/main" val="3689277294"/>
                    </a:ext>
                  </a:extLst>
                </a:gridCol>
                <a:gridCol w="1540176">
                  <a:extLst>
                    <a:ext uri="{9D8B030D-6E8A-4147-A177-3AD203B41FA5}">
                      <a16:colId xmlns:a16="http://schemas.microsoft.com/office/drawing/2014/main" val="616139497"/>
                    </a:ext>
                  </a:extLst>
                </a:gridCol>
                <a:gridCol w="1540176">
                  <a:extLst>
                    <a:ext uri="{9D8B030D-6E8A-4147-A177-3AD203B41FA5}">
                      <a16:colId xmlns:a16="http://schemas.microsoft.com/office/drawing/2014/main" val="2419260605"/>
                    </a:ext>
                  </a:extLst>
                </a:gridCol>
                <a:gridCol w="1540176">
                  <a:extLst>
                    <a:ext uri="{9D8B030D-6E8A-4147-A177-3AD203B41FA5}">
                      <a16:colId xmlns:a16="http://schemas.microsoft.com/office/drawing/2014/main" val="4133828166"/>
                    </a:ext>
                  </a:extLst>
                </a:gridCol>
                <a:gridCol w="1540176">
                  <a:extLst>
                    <a:ext uri="{9D8B030D-6E8A-4147-A177-3AD203B41FA5}">
                      <a16:colId xmlns:a16="http://schemas.microsoft.com/office/drawing/2014/main" val="2508140534"/>
                    </a:ext>
                  </a:extLst>
                </a:gridCol>
                <a:gridCol w="1540176">
                  <a:extLst>
                    <a:ext uri="{9D8B030D-6E8A-4147-A177-3AD203B41FA5}">
                      <a16:colId xmlns:a16="http://schemas.microsoft.com/office/drawing/2014/main" val="17194397"/>
                    </a:ext>
                  </a:extLst>
                </a:gridCol>
              </a:tblGrid>
              <a:tr h="321795">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b">
                        <a:buNone/>
                      </a:pPr>
                      <a:endParaRPr lang="en-US" sz="1800" b="1" i="0" u="none" strike="noStrike" noProof="0" dirty="0">
                        <a:solidFill>
                          <a:srgbClr val="000000"/>
                        </a:solidFill>
                        <a:effectLst/>
                        <a:latin typeface="DM Sans"/>
                      </a:endParaRP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gridSpan="3">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b">
                        <a:buNone/>
                      </a:pPr>
                      <a:r>
                        <a:rPr lang="en-US" sz="1800" b="1" i="0" u="none" strike="noStrike" noProof="0" dirty="0">
                          <a:solidFill>
                            <a:srgbClr val="000000"/>
                          </a:solidFill>
                          <a:effectLst/>
                          <a:latin typeface="DM Sans"/>
                        </a:rPr>
                        <a:t>TEST</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a:p>
                  </a:txBody>
                  <a:tcPr/>
                </a:tc>
                <a:tc gridSpan="3">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b">
                        <a:buNone/>
                      </a:pPr>
                      <a:r>
                        <a:rPr lang="en-US" sz="1800" b="1" i="0" u="none" strike="noStrike" noProof="0" dirty="0">
                          <a:solidFill>
                            <a:srgbClr val="0070C0"/>
                          </a:solidFill>
                          <a:effectLst/>
                          <a:latin typeface="DM Sans"/>
                        </a:rPr>
                        <a:t>RATING</a:t>
                      </a:r>
                    </a:p>
                  </a:txBody>
                  <a:tcPr marL="6350" marR="6350" marT="6350" marB="0" anchor="ctr">
                    <a:lnL w="12700" cap="flat" cmpd="sng" algn="ctr">
                      <a:solidFill>
                        <a:sysClr val="windowText" lastClr="000000"/>
                      </a:solidFill>
                      <a:prstDash val="solid"/>
                      <a:round/>
                      <a:headEnd type="none" w="med" len="med"/>
                      <a:tailEnd type="none" w="med" len="med"/>
                    </a:lnL>
                    <a:lnR w="12700">
                      <a:solidFill>
                        <a:sysClr val="windowText" lastClr="000000"/>
                      </a:solidFill>
                    </a:lnR>
                    <a:lnT w="12700">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2124047358"/>
                  </a:ext>
                </a:extLst>
              </a:tr>
              <a:tr h="321795">
                <a:tc rowSpan="2">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endParaRPr lang="en-US" sz="1600" b="0" i="0" u="none" strike="noStrike" noProof="0" dirty="0">
                        <a:solidFill>
                          <a:srgbClr val="000000"/>
                        </a:solidFill>
                        <a:effectLst/>
                        <a:latin typeface="DM Sans"/>
                      </a:endParaRPr>
                    </a:p>
                    <a:p>
                      <a:pPr algn="ctr" fontAlgn="ctr">
                        <a:buNone/>
                      </a:pPr>
                      <a:r>
                        <a:rPr lang="en-US" sz="1600" b="1" i="0" u="none" strike="noStrike" noProof="0" dirty="0">
                          <a:solidFill>
                            <a:srgbClr val="000000"/>
                          </a:solidFill>
                          <a:effectLst/>
                          <a:latin typeface="DM Sans"/>
                        </a:rPr>
                        <a:t>Panelist xxx-1</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0000"/>
                          </a:solidFill>
                          <a:effectLst/>
                          <a:latin typeface="DM Sans"/>
                        </a:rPr>
                        <a:t>Tresses 1-3</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0000"/>
                          </a:solidFill>
                          <a:effectLst/>
                          <a:latin typeface="DM Sans"/>
                        </a:rPr>
                        <a:t>Tresses 3-4</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0000"/>
                          </a:solidFill>
                          <a:effectLst/>
                          <a:latin typeface="DM Sans"/>
                        </a:rPr>
                        <a:t>Tresses 1-4</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70C0"/>
                          </a:solidFill>
                          <a:effectLst/>
                          <a:latin typeface="DM Sans"/>
                        </a:rPr>
                        <a:t>Tress 1</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70C0"/>
                          </a:solidFill>
                          <a:effectLst/>
                          <a:latin typeface="DM Sans"/>
                        </a:rPr>
                        <a:t>Tress 3</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70C0"/>
                          </a:solidFill>
                          <a:effectLst/>
                          <a:latin typeface="DM Sans"/>
                        </a:rPr>
                        <a:t>Tress 4</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86075745"/>
                  </a:ext>
                </a:extLst>
              </a:tr>
              <a:tr h="321795">
                <a:tc vMerge="1">
                  <a:txBody>
                    <a:bodyPr/>
                    <a:lstStyle/>
                    <a:p>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0000"/>
                          </a:solidFill>
                          <a:effectLst/>
                          <a:latin typeface="DM Sans"/>
                        </a:rPr>
                        <a:t>3</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0000"/>
                          </a:solidFill>
                          <a:effectLst/>
                          <a:latin typeface="DM Sans"/>
                        </a:rPr>
                        <a:t>4</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0000"/>
                          </a:solidFill>
                          <a:effectLst/>
                          <a:latin typeface="DM Sans"/>
                        </a:rPr>
                        <a:t>4</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70C0"/>
                          </a:solidFill>
                          <a:effectLst/>
                          <a:latin typeface="DM Sans"/>
                        </a:rPr>
                        <a:t>2</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70C0"/>
                          </a:solidFill>
                          <a:effectLst/>
                          <a:latin typeface="DM Sans"/>
                        </a:rPr>
                        <a:t>3</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70C0"/>
                          </a:solidFill>
                          <a:effectLst/>
                          <a:latin typeface="DM Sans"/>
                        </a:rPr>
                        <a:t>7</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12562481"/>
                  </a:ext>
                </a:extLst>
              </a:tr>
              <a:tr h="321795">
                <a:tc rowSpan="2">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endParaRPr lang="en-US" sz="1600" b="0" i="0" u="none" strike="noStrike" noProof="0" dirty="0">
                        <a:solidFill>
                          <a:srgbClr val="000000"/>
                        </a:solidFill>
                        <a:effectLst/>
                        <a:latin typeface="DM Sans"/>
                      </a:endParaRPr>
                    </a:p>
                    <a:p>
                      <a:pPr algn="ctr" fontAlgn="ctr">
                        <a:buNone/>
                      </a:pPr>
                      <a:r>
                        <a:rPr lang="en-US" sz="1600" b="1" i="0" u="none" strike="noStrike" noProof="0" dirty="0">
                          <a:solidFill>
                            <a:srgbClr val="000000"/>
                          </a:solidFill>
                          <a:effectLst/>
                          <a:latin typeface="DM Sans"/>
                        </a:rPr>
                        <a:t>Panelist xxx-2</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0000"/>
                          </a:solidFill>
                          <a:effectLst/>
                          <a:latin typeface="DM Sans"/>
                        </a:rPr>
                        <a:t>Tresses 1-3</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0000"/>
                          </a:solidFill>
                          <a:effectLst/>
                          <a:latin typeface="DM Sans"/>
                        </a:rPr>
                        <a:t>Tresses 3-6</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0000"/>
                          </a:solidFill>
                          <a:effectLst/>
                          <a:latin typeface="DM Sans"/>
                        </a:rPr>
                        <a:t>Tresses 1-6</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70C0"/>
                          </a:solidFill>
                          <a:effectLst/>
                          <a:latin typeface="DM Sans"/>
                        </a:rPr>
                        <a:t>Tress 1</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70C0"/>
                          </a:solidFill>
                          <a:effectLst/>
                          <a:latin typeface="DM Sans"/>
                        </a:rPr>
                        <a:t>Tress 3</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70C0"/>
                          </a:solidFill>
                          <a:effectLst/>
                          <a:latin typeface="DM Sans"/>
                        </a:rPr>
                        <a:t>Tress 6</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EDED"/>
                    </a:solidFill>
                  </a:tcPr>
                </a:tc>
                <a:extLst>
                  <a:ext uri="{0D108BD9-81ED-4DB2-BD59-A6C34878D82A}">
                    <a16:rowId xmlns:a16="http://schemas.microsoft.com/office/drawing/2014/main" val="1635318555"/>
                  </a:ext>
                </a:extLst>
              </a:tr>
              <a:tr h="321795">
                <a:tc vMerge="1">
                  <a:txBody>
                    <a:bodyPr/>
                    <a:lstStyle/>
                    <a:p>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0000"/>
                          </a:solidFill>
                          <a:effectLst/>
                          <a:latin typeface="DM Sans"/>
                        </a:rPr>
                        <a:t>3</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0000"/>
                          </a:solidFill>
                          <a:effectLst/>
                          <a:latin typeface="DM Sans"/>
                        </a:rPr>
                        <a:t>6</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0000"/>
                          </a:solidFill>
                          <a:effectLst/>
                          <a:latin typeface="DM Sans"/>
                        </a:rPr>
                        <a:t>6</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70C0"/>
                          </a:solidFill>
                          <a:effectLst/>
                          <a:latin typeface="DM Sans"/>
                        </a:rPr>
                        <a:t>3</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70C0"/>
                          </a:solidFill>
                          <a:effectLst/>
                          <a:latin typeface="DM Sans"/>
                        </a:rPr>
                        <a:t>3.5</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70C0"/>
                          </a:solidFill>
                          <a:effectLst/>
                          <a:latin typeface="DM Sans"/>
                        </a:rPr>
                        <a:t>7</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EDED"/>
                    </a:solidFill>
                  </a:tcPr>
                </a:tc>
                <a:extLst>
                  <a:ext uri="{0D108BD9-81ED-4DB2-BD59-A6C34878D82A}">
                    <a16:rowId xmlns:a16="http://schemas.microsoft.com/office/drawing/2014/main" val="3389449815"/>
                  </a:ext>
                </a:extLst>
              </a:tr>
              <a:tr h="321795">
                <a:tc rowSpan="2">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endParaRPr lang="en-US" sz="1600" b="0" i="0" u="none" strike="noStrike" noProof="0" dirty="0">
                        <a:solidFill>
                          <a:srgbClr val="000000"/>
                        </a:solidFill>
                        <a:effectLst/>
                        <a:latin typeface="DM Sans"/>
                      </a:endParaRPr>
                    </a:p>
                    <a:p>
                      <a:pPr algn="ctr" fontAlgn="ctr">
                        <a:buNone/>
                      </a:pPr>
                      <a:r>
                        <a:rPr lang="en-US" sz="1600" b="1" i="0" u="none" strike="noStrike" noProof="0" dirty="0">
                          <a:solidFill>
                            <a:srgbClr val="000000"/>
                          </a:solidFill>
                          <a:effectLst/>
                          <a:latin typeface="DM Sans"/>
                        </a:rPr>
                        <a:t>Panelist xxx-3</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0000"/>
                          </a:solidFill>
                          <a:effectLst/>
                          <a:latin typeface="DM Sans"/>
                        </a:rPr>
                        <a:t>Tresses 1-4</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0000"/>
                          </a:solidFill>
                          <a:effectLst/>
                          <a:latin typeface="DM Sans"/>
                        </a:rPr>
                        <a:t>Tresses 4-5</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0000"/>
                          </a:solidFill>
                          <a:effectLst/>
                          <a:latin typeface="DM Sans"/>
                        </a:rPr>
                        <a:t>Tresses 1-5</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70C0"/>
                          </a:solidFill>
                          <a:effectLst/>
                          <a:latin typeface="DM Sans"/>
                        </a:rPr>
                        <a:t>Tress 1</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70C0"/>
                          </a:solidFill>
                          <a:effectLst/>
                          <a:latin typeface="DM Sans"/>
                        </a:rPr>
                        <a:t>Tress 4</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70C0"/>
                          </a:solidFill>
                          <a:effectLst/>
                          <a:latin typeface="DM Sans"/>
                        </a:rPr>
                        <a:t>Tress 5</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78108628"/>
                  </a:ext>
                </a:extLst>
              </a:tr>
              <a:tr h="321795">
                <a:tc vMerge="1">
                  <a:txBody>
                    <a:bodyPr/>
                    <a:lstStyle/>
                    <a:p>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0000"/>
                          </a:solidFill>
                          <a:effectLst/>
                          <a:latin typeface="DM Sans"/>
                        </a:rPr>
                        <a:t>4</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0000"/>
                          </a:solidFill>
                          <a:effectLst/>
                          <a:latin typeface="DM Sans"/>
                        </a:rPr>
                        <a:t>4</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0000"/>
                          </a:solidFill>
                          <a:effectLst/>
                          <a:latin typeface="DM Sans"/>
                        </a:rPr>
                        <a:t>0</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70C0"/>
                          </a:solidFill>
                          <a:effectLst/>
                          <a:latin typeface="DM Sans"/>
                        </a:rPr>
                        <a:t>2</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70C0"/>
                          </a:solidFill>
                          <a:effectLst/>
                          <a:latin typeface="DM Sans"/>
                        </a:rPr>
                        <a:t>6</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70C0"/>
                          </a:solidFill>
                          <a:effectLst/>
                          <a:latin typeface="DM Sans"/>
                        </a:rPr>
                        <a:t>2</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47231959"/>
                  </a:ext>
                </a:extLst>
              </a:tr>
              <a:tr h="321795">
                <a:tc rowSpan="2">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endParaRPr lang="en-US" sz="1600" b="0" i="0" u="none" strike="noStrike" noProof="0" dirty="0">
                        <a:solidFill>
                          <a:srgbClr val="000000"/>
                        </a:solidFill>
                        <a:effectLst/>
                        <a:latin typeface="DM Sans"/>
                      </a:endParaRPr>
                    </a:p>
                    <a:p>
                      <a:pPr algn="ctr" fontAlgn="ctr">
                        <a:buNone/>
                      </a:pPr>
                      <a:r>
                        <a:rPr lang="en-US" sz="1600" b="1" i="0" u="none" strike="noStrike" noProof="0" dirty="0">
                          <a:solidFill>
                            <a:srgbClr val="000000"/>
                          </a:solidFill>
                          <a:effectLst/>
                          <a:latin typeface="DM Sans"/>
                        </a:rPr>
                        <a:t>Panelist xxx-4</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0000"/>
                          </a:solidFill>
                          <a:effectLst/>
                          <a:latin typeface="DM Sans"/>
                        </a:rPr>
                        <a:t>Tresses 1-4</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0000"/>
                          </a:solidFill>
                          <a:effectLst/>
                          <a:latin typeface="DM Sans"/>
                        </a:rPr>
                        <a:t>Tresses 4-5</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0000"/>
                          </a:solidFill>
                          <a:effectLst/>
                          <a:latin typeface="DM Sans"/>
                        </a:rPr>
                        <a:t>Tresses 1-5</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70C0"/>
                          </a:solidFill>
                          <a:effectLst/>
                          <a:latin typeface="DM Sans"/>
                        </a:rPr>
                        <a:t>Tress 1</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70C0"/>
                          </a:solidFill>
                          <a:effectLst/>
                          <a:latin typeface="DM Sans"/>
                        </a:rPr>
                        <a:t>Tress 4</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70C0"/>
                          </a:solidFill>
                          <a:effectLst/>
                          <a:latin typeface="DM Sans"/>
                        </a:rPr>
                        <a:t>Tress 5</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EDED"/>
                    </a:solidFill>
                  </a:tcPr>
                </a:tc>
                <a:extLst>
                  <a:ext uri="{0D108BD9-81ED-4DB2-BD59-A6C34878D82A}">
                    <a16:rowId xmlns:a16="http://schemas.microsoft.com/office/drawing/2014/main" val="594765785"/>
                  </a:ext>
                </a:extLst>
              </a:tr>
              <a:tr h="321795">
                <a:tc vMerge="1">
                  <a:txBody>
                    <a:bodyPr/>
                    <a:lstStyle/>
                    <a:p>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0000"/>
                          </a:solidFill>
                          <a:effectLst/>
                          <a:latin typeface="DM Sans"/>
                        </a:rPr>
                        <a:t>4</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0000"/>
                          </a:solidFill>
                          <a:effectLst/>
                          <a:latin typeface="DM Sans"/>
                        </a:rPr>
                        <a:t>0</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0000"/>
                          </a:solidFill>
                          <a:effectLst/>
                          <a:latin typeface="DM Sans"/>
                        </a:rPr>
                        <a:t>5</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70C0"/>
                          </a:solidFill>
                          <a:effectLst/>
                          <a:latin typeface="DM Sans"/>
                        </a:rPr>
                        <a:t>2</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70C0"/>
                          </a:solidFill>
                          <a:effectLst/>
                          <a:latin typeface="DM Sans"/>
                        </a:rPr>
                        <a:t>4</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70C0"/>
                          </a:solidFill>
                          <a:effectLst/>
                          <a:latin typeface="DM Sans"/>
                        </a:rPr>
                        <a:t>4</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DEDED"/>
                    </a:solidFill>
                  </a:tcPr>
                </a:tc>
                <a:extLst>
                  <a:ext uri="{0D108BD9-81ED-4DB2-BD59-A6C34878D82A}">
                    <a16:rowId xmlns:a16="http://schemas.microsoft.com/office/drawing/2014/main" val="888143892"/>
                  </a:ext>
                </a:extLst>
              </a:tr>
              <a:tr h="321795">
                <a:tc rowSpan="2">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marL="0" algn="ctr" defTabSz="914400" rtl="0" eaLnBrk="1" fontAlgn="ctr" latinLnBrk="0" hangingPunct="1">
                        <a:buNone/>
                      </a:pPr>
                      <a:r>
                        <a:rPr lang="en-US" sz="1600" b="1" i="0" u="none" strike="noStrike" kern="1200" noProof="0" dirty="0">
                          <a:solidFill>
                            <a:srgbClr val="000000"/>
                          </a:solidFill>
                          <a:effectLst/>
                          <a:latin typeface="DM Sans"/>
                          <a:ea typeface="+mn-ea"/>
                          <a:cs typeface="+mn-cs"/>
                        </a:rPr>
                        <a:t>Panelist xxx-5</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0000"/>
                          </a:solidFill>
                          <a:effectLst/>
                          <a:latin typeface="DM Sans"/>
                        </a:rPr>
                        <a:t>Tresses 1-5</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0000"/>
                          </a:solidFill>
                          <a:effectLst/>
                          <a:latin typeface="DM Sans"/>
                        </a:rPr>
                        <a:t>Tresses 5-6</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0000"/>
                          </a:solidFill>
                          <a:effectLst/>
                          <a:latin typeface="DM Sans"/>
                        </a:rPr>
                        <a:t>Tresses 1-6</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70C0"/>
                          </a:solidFill>
                          <a:effectLst/>
                          <a:latin typeface="DM Sans"/>
                        </a:rPr>
                        <a:t>Tress 1</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70C0"/>
                          </a:solidFill>
                          <a:effectLst/>
                          <a:latin typeface="DM Sans"/>
                        </a:rPr>
                        <a:t>Tress 5</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0" i="0" u="none" strike="noStrike" noProof="0" dirty="0">
                          <a:solidFill>
                            <a:srgbClr val="0070C0"/>
                          </a:solidFill>
                          <a:effectLst/>
                          <a:latin typeface="DM Sans"/>
                        </a:rPr>
                        <a:t>Tress 6</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90094726"/>
                  </a:ext>
                </a:extLst>
              </a:tr>
              <a:tr h="321795">
                <a:tc vMerge="1">
                  <a:txBody>
                    <a:bodyPr/>
                    <a:lstStyle/>
                    <a:p>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0000"/>
                          </a:solidFill>
                          <a:effectLst/>
                          <a:latin typeface="DM Sans"/>
                        </a:rPr>
                        <a:t>5</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0000"/>
                          </a:solidFill>
                          <a:effectLst/>
                          <a:latin typeface="DM Sans"/>
                        </a:rPr>
                        <a:t>6</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0000"/>
                          </a:solidFill>
                          <a:effectLst/>
                          <a:latin typeface="DM Sans"/>
                        </a:rPr>
                        <a:t>6</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70C0"/>
                          </a:solidFill>
                          <a:effectLst/>
                          <a:latin typeface="DM Sans"/>
                        </a:rPr>
                        <a:t>1</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70C0"/>
                          </a:solidFill>
                          <a:effectLst/>
                          <a:latin typeface="DM Sans"/>
                        </a:rPr>
                        <a:t>3</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DM Sans"/>
                        </a:defRPr>
                      </a:lvl1pPr>
                      <a:lvl2pPr marL="457200" algn="l" defTabSz="914400" rtl="0" eaLnBrk="1" latinLnBrk="0" hangingPunct="1">
                        <a:defRPr sz="1800" kern="1200">
                          <a:solidFill>
                            <a:schemeClr val="tx1"/>
                          </a:solidFill>
                          <a:latin typeface="DM Sans"/>
                        </a:defRPr>
                      </a:lvl2pPr>
                      <a:lvl3pPr marL="914400" algn="l" defTabSz="914400" rtl="0" eaLnBrk="1" latinLnBrk="0" hangingPunct="1">
                        <a:defRPr sz="1800" kern="1200">
                          <a:solidFill>
                            <a:schemeClr val="tx1"/>
                          </a:solidFill>
                          <a:latin typeface="DM Sans"/>
                        </a:defRPr>
                      </a:lvl3pPr>
                      <a:lvl4pPr marL="1371600" algn="l" defTabSz="914400" rtl="0" eaLnBrk="1" latinLnBrk="0" hangingPunct="1">
                        <a:defRPr sz="1800" kern="1200">
                          <a:solidFill>
                            <a:schemeClr val="tx1"/>
                          </a:solidFill>
                          <a:latin typeface="DM Sans"/>
                        </a:defRPr>
                      </a:lvl4pPr>
                      <a:lvl5pPr marL="1828800" algn="l" defTabSz="914400" rtl="0" eaLnBrk="1" latinLnBrk="0" hangingPunct="1">
                        <a:defRPr sz="1800" kern="1200">
                          <a:solidFill>
                            <a:schemeClr val="tx1"/>
                          </a:solidFill>
                          <a:latin typeface="DM Sans"/>
                        </a:defRPr>
                      </a:lvl5pPr>
                      <a:lvl6pPr marL="2286000" algn="l" defTabSz="914400" rtl="0" eaLnBrk="1" latinLnBrk="0" hangingPunct="1">
                        <a:defRPr sz="1800" kern="1200">
                          <a:solidFill>
                            <a:schemeClr val="tx1"/>
                          </a:solidFill>
                          <a:latin typeface="DM Sans"/>
                        </a:defRPr>
                      </a:lvl6pPr>
                      <a:lvl7pPr marL="2743200" algn="l" defTabSz="914400" rtl="0" eaLnBrk="1" latinLnBrk="0" hangingPunct="1">
                        <a:defRPr sz="1800" kern="1200">
                          <a:solidFill>
                            <a:schemeClr val="tx1"/>
                          </a:solidFill>
                          <a:latin typeface="DM Sans"/>
                        </a:defRPr>
                      </a:lvl7pPr>
                      <a:lvl8pPr marL="3200400" algn="l" defTabSz="914400" rtl="0" eaLnBrk="1" latinLnBrk="0" hangingPunct="1">
                        <a:defRPr sz="1800" kern="1200">
                          <a:solidFill>
                            <a:schemeClr val="tx1"/>
                          </a:solidFill>
                          <a:latin typeface="DM Sans"/>
                        </a:defRPr>
                      </a:lvl8pPr>
                      <a:lvl9pPr marL="3657600" algn="l" defTabSz="914400" rtl="0" eaLnBrk="1" latinLnBrk="0" hangingPunct="1">
                        <a:defRPr sz="1800" kern="1200">
                          <a:solidFill>
                            <a:schemeClr val="tx1"/>
                          </a:solidFill>
                          <a:latin typeface="DM Sans"/>
                        </a:defRPr>
                      </a:lvl9pPr>
                    </a:lstStyle>
                    <a:p>
                      <a:pPr algn="ctr" fontAlgn="ctr">
                        <a:buNone/>
                      </a:pPr>
                      <a:r>
                        <a:rPr lang="en-US" sz="1600" b="1" i="0" u="none" strike="noStrike" noProof="0" dirty="0">
                          <a:solidFill>
                            <a:srgbClr val="0070C0"/>
                          </a:solidFill>
                          <a:effectLst/>
                          <a:latin typeface="DM Sans"/>
                        </a:rPr>
                        <a:t>6</a:t>
                      </a:r>
                    </a:p>
                  </a:txBody>
                  <a:tcPr marL="6350" marR="6350" marT="635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65543440"/>
                  </a:ext>
                </a:extLst>
              </a:tr>
            </a:tbl>
          </a:graphicData>
        </a:graphic>
      </p:graphicFrame>
      <p:sp>
        <p:nvSpPr>
          <p:cNvPr id="4" name="Title 4">
            <a:extLst>
              <a:ext uri="{FF2B5EF4-FFF2-40B4-BE49-F238E27FC236}">
                <a16:creationId xmlns:a16="http://schemas.microsoft.com/office/drawing/2014/main" id="{B940B1AF-68A3-D2D5-E455-81A70981C3A3}"/>
              </a:ext>
            </a:extLst>
          </p:cNvPr>
          <p:cNvSpPr txBox="1">
            <a:spLocks/>
          </p:cNvSpPr>
          <p:nvPr/>
        </p:nvSpPr>
        <p:spPr>
          <a:xfrm>
            <a:off x="302401" y="302400"/>
            <a:ext cx="8064500" cy="303211"/>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sysClr val="window" lastClr="FFFFFF"/>
                </a:solidFill>
                <a:effectLst/>
                <a:uLnTx/>
                <a:uFillTx/>
                <a:latin typeface="DM Sans"/>
                <a:ea typeface="+mj-ea"/>
                <a:cs typeface="+mj-cs"/>
              </a:rPr>
              <a:t>Sensory evaluation of OXY 229 CB in market product</a:t>
            </a:r>
          </a:p>
        </p:txBody>
      </p:sp>
    </p:spTree>
    <p:extLst>
      <p:ext uri="{BB962C8B-B14F-4D97-AF65-F5344CB8AC3E}">
        <p14:creationId xmlns:p14="http://schemas.microsoft.com/office/powerpoint/2010/main" val="5142394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C67FD544-0983-6C16-1DF9-462AAA24C018}"/>
            </a:ext>
          </a:extLst>
        </p:cNvPr>
        <p:cNvGrpSpPr/>
        <p:nvPr/>
      </p:nvGrpSpPr>
      <p:grpSpPr>
        <a:xfrm>
          <a:off x="0" y="0"/>
          <a:ext cx="0" cy="0"/>
          <a:chOff x="0" y="0"/>
          <a:chExt cx="0" cy="0"/>
        </a:xfrm>
      </p:grpSpPr>
      <p:sp>
        <p:nvSpPr>
          <p:cNvPr id="2" name="Text Placeholder 2">
            <a:extLst>
              <a:ext uri="{FF2B5EF4-FFF2-40B4-BE49-F238E27FC236}">
                <a16:creationId xmlns:a16="http://schemas.microsoft.com/office/drawing/2014/main" id="{A84D14BC-7783-7203-FC7B-DC47DE3B8811}"/>
              </a:ext>
            </a:extLst>
          </p:cNvPr>
          <p:cNvSpPr txBox="1">
            <a:spLocks/>
          </p:cNvSpPr>
          <p:nvPr/>
        </p:nvSpPr>
        <p:spPr>
          <a:xfrm>
            <a:off x="586868" y="1806710"/>
            <a:ext cx="5911904" cy="3515190"/>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000" b="1" i="0" u="none" strike="noStrike" kern="0" cap="none" spc="0" normalizeH="0" baseline="0" noProof="0">
              <a:ln>
                <a:noFill/>
              </a:ln>
              <a:solidFill>
                <a:sysClr val="window" lastClr="FFFFFF"/>
              </a:solidFill>
              <a:effectLst/>
              <a:uLnTx/>
              <a:uFillTx/>
              <a:latin typeface="DM Sans" pitchFamily="2" charset="0"/>
              <a:ea typeface="Calibri"/>
              <a:cs typeface="Calibri"/>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000" b="1" i="0" u="none" strike="noStrike" kern="0" cap="none" spc="0" normalizeH="0" baseline="0" noProof="0">
                <a:ln>
                  <a:noFill/>
                </a:ln>
                <a:solidFill>
                  <a:sysClr val="window" lastClr="FFFFFF"/>
                </a:solidFill>
                <a:effectLst/>
                <a:uLnTx/>
                <a:uFillTx/>
                <a:latin typeface="DM Sans" pitchFamily="2" charset="0"/>
                <a:ea typeface="Calibri"/>
                <a:cs typeface="Calibri"/>
              </a:rPr>
              <a:t>Number of ratings per product</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000" b="1" i="0" u="none" strike="noStrike" kern="0" cap="none" spc="0" normalizeH="0" baseline="0" noProof="0">
                <a:ln>
                  <a:noFill/>
                </a:ln>
                <a:solidFill>
                  <a:sysClr val="window" lastClr="FFFFFF"/>
                </a:solidFill>
                <a:effectLst/>
                <a:uLnTx/>
                <a:uFillTx/>
                <a:latin typeface="DM Sans" pitchFamily="2" charset="0"/>
                <a:ea typeface="Calibri"/>
                <a:cs typeface="Calibri"/>
              </a:rPr>
              <a:t>Number of products per session</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000" b="1" i="0" u="none" strike="noStrike" kern="0" cap="none" spc="0" normalizeH="0" baseline="0" noProof="0">
                <a:ln>
                  <a:noFill/>
                </a:ln>
                <a:solidFill>
                  <a:sysClr val="window" lastClr="FFFFFF"/>
                </a:solidFill>
                <a:effectLst/>
                <a:uLnTx/>
                <a:uFillTx/>
                <a:latin typeface="DM Sans" pitchFamily="2" charset="0"/>
                <a:ea typeface="Calibri"/>
                <a:cs typeface="Calibri"/>
              </a:rPr>
              <a:t>Number of sessions per panelist</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000" b="1" i="0" u="none" strike="noStrike" kern="0" cap="none" spc="0" normalizeH="0" baseline="0" noProof="0">
                <a:ln>
                  <a:noFill/>
                </a:ln>
                <a:solidFill>
                  <a:sysClr val="window" lastClr="FFFFFF"/>
                </a:solidFill>
                <a:effectLst/>
                <a:uLnTx/>
                <a:uFillTx/>
                <a:latin typeface="DM Sans" pitchFamily="2" charset="0"/>
                <a:ea typeface="Calibri"/>
                <a:cs typeface="Calibri"/>
              </a:rPr>
              <a:t>Number of NA in ratings</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000" b="1" i="0" u="none" strike="noStrike" kern="0" cap="none" spc="0" normalizeH="0" baseline="0" noProof="0">
                <a:ln>
                  <a:noFill/>
                </a:ln>
                <a:solidFill>
                  <a:sysClr val="window" lastClr="FFFFFF"/>
                </a:solidFill>
                <a:effectLst/>
                <a:uLnTx/>
                <a:uFillTx/>
                <a:latin typeface="DM Sans" pitchFamily="2" charset="0"/>
                <a:ea typeface="Calibri"/>
                <a:cs typeface="Calibri"/>
              </a:rPr>
              <a:t>Number of NA in pairwise comparisons</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000" b="1" i="0" u="none" strike="noStrike" kern="0" cap="none" spc="0" normalizeH="0" baseline="0" noProof="0">
                <a:ln>
                  <a:noFill/>
                </a:ln>
                <a:solidFill>
                  <a:sysClr val="window" lastClr="FFFFFF"/>
                </a:solidFill>
                <a:effectLst/>
                <a:uLnTx/>
                <a:uFillTx/>
                <a:latin typeface="DM Sans" pitchFamily="2" charset="0"/>
                <a:ea typeface="Calibri"/>
                <a:cs typeface="Calibri"/>
              </a:rPr>
              <a:t>Number of pairwise comparison per pair</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000" b="1" i="0" u="none" strike="noStrike" kern="0" cap="none" spc="0" normalizeH="0" baseline="0" noProof="0">
                <a:ln>
                  <a:noFill/>
                </a:ln>
                <a:solidFill>
                  <a:sysClr val="window" lastClr="FFFFFF"/>
                </a:solidFill>
                <a:effectLst/>
                <a:uLnTx/>
                <a:uFillTx/>
                <a:latin typeface="DM Sans" pitchFamily="2" charset="0"/>
                <a:ea typeface="Calibri"/>
                <a:cs typeface="Calibri"/>
              </a:rPr>
              <a:t>Number of pairwise comparison per product</a:t>
            </a:r>
          </a:p>
        </p:txBody>
      </p:sp>
      <p:sp>
        <p:nvSpPr>
          <p:cNvPr id="3" name="Text Placeholder 2">
            <a:extLst>
              <a:ext uri="{FF2B5EF4-FFF2-40B4-BE49-F238E27FC236}">
                <a16:creationId xmlns:a16="http://schemas.microsoft.com/office/drawing/2014/main" id="{28997578-451D-0D47-5B9D-C14862F02F7C}"/>
              </a:ext>
            </a:extLst>
          </p:cNvPr>
          <p:cNvSpPr txBox="1">
            <a:spLocks/>
          </p:cNvSpPr>
          <p:nvPr/>
        </p:nvSpPr>
        <p:spPr>
          <a:xfrm>
            <a:off x="7368042" y="1415624"/>
            <a:ext cx="4361538" cy="4297362"/>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en-US" sz="1400" b="0" i="0" u="none" strike="noStrike" kern="0" cap="none" spc="0" normalizeH="0" baseline="0" noProof="0">
              <a:ln>
                <a:noFill/>
              </a:ln>
              <a:solidFill>
                <a:srgbClr val="333333"/>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50" b="0" i="0" u="none" strike="noStrike" kern="0" cap="none" spc="0" normalizeH="0" baseline="0" noProof="0">
              <a:ln>
                <a:noFill/>
              </a:ln>
              <a:solidFill>
                <a:srgbClr val="333333"/>
              </a:solidFill>
              <a:effectLst/>
              <a:uLnTx/>
              <a:uFillTx/>
              <a:latin typeface="Helvetica Neue"/>
              <a:ea typeface="+mn-ea"/>
              <a:cs typeface="+mn-cs"/>
            </a:endParaRPr>
          </a:p>
        </p:txBody>
      </p:sp>
      <p:sp>
        <p:nvSpPr>
          <p:cNvPr id="4" name="Title 4">
            <a:extLst>
              <a:ext uri="{FF2B5EF4-FFF2-40B4-BE49-F238E27FC236}">
                <a16:creationId xmlns:a16="http://schemas.microsoft.com/office/drawing/2014/main" id="{B1B22926-8A9C-E841-1D0A-8994BC728E67}"/>
              </a:ext>
            </a:extLst>
          </p:cNvPr>
          <p:cNvSpPr txBox="1">
            <a:spLocks/>
          </p:cNvSpPr>
          <p:nvPr/>
        </p:nvSpPr>
        <p:spPr>
          <a:xfrm>
            <a:off x="302401" y="302400"/>
            <a:ext cx="8064500" cy="303211"/>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a:ln>
                  <a:noFill/>
                </a:ln>
                <a:solidFill>
                  <a:sysClr val="window" lastClr="FFFFFF"/>
                </a:solidFill>
                <a:effectLst/>
                <a:uLnTx/>
                <a:uFillTx/>
                <a:latin typeface="DM Sans"/>
                <a:ea typeface="+mj-ea"/>
                <a:cs typeface="+mj-cs"/>
              </a:rPr>
              <a:t>Sensory evaluation of OXY 229 CB in market product</a:t>
            </a:r>
          </a:p>
        </p:txBody>
      </p:sp>
      <p:sp>
        <p:nvSpPr>
          <p:cNvPr id="5" name="Title 4">
            <a:extLst>
              <a:ext uri="{FF2B5EF4-FFF2-40B4-BE49-F238E27FC236}">
                <a16:creationId xmlns:a16="http://schemas.microsoft.com/office/drawing/2014/main" id="{11EB4E09-88A8-A88E-C3D3-845DBEC7888C}"/>
              </a:ext>
            </a:extLst>
          </p:cNvPr>
          <p:cNvSpPr txBox="1">
            <a:spLocks/>
          </p:cNvSpPr>
          <p:nvPr/>
        </p:nvSpPr>
        <p:spPr>
          <a:xfrm>
            <a:off x="302401" y="841803"/>
            <a:ext cx="8064500" cy="30321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DM Sans"/>
                <a:ea typeface="+mj-ea"/>
                <a:cs typeface="+mj-cs"/>
              </a:rPr>
              <a:t>Parameter taken into consideration for statistics: </a:t>
            </a:r>
          </a:p>
        </p:txBody>
      </p:sp>
    </p:spTree>
    <p:extLst>
      <p:ext uri="{BB962C8B-B14F-4D97-AF65-F5344CB8AC3E}">
        <p14:creationId xmlns:p14="http://schemas.microsoft.com/office/powerpoint/2010/main" val="280984113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9B989-A261-4045-8B09-2FE3B26E62FA}"/>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96EAA164-18EC-9E06-50FB-90B5AE1A2447}"/>
              </a:ext>
            </a:extLst>
          </p:cNvPr>
          <p:cNvPicPr>
            <a:picLocks noChangeAspect="1"/>
          </p:cNvPicPr>
          <p:nvPr/>
        </p:nvPicPr>
        <p:blipFill>
          <a:blip r:embed="rId3">
            <a:alphaModFix amt="60000"/>
          </a:blip>
          <a:stretch>
            <a:fillRect/>
          </a:stretch>
        </p:blipFill>
        <p:spPr>
          <a:xfrm>
            <a:off x="2531162" y="792607"/>
            <a:ext cx="687604" cy="3615237"/>
          </a:xfrm>
          <a:prstGeom prst="rect">
            <a:avLst/>
          </a:prstGeom>
        </p:spPr>
      </p:pic>
      <p:sp>
        <p:nvSpPr>
          <p:cNvPr id="13" name="CaixaDeTexto 12">
            <a:extLst>
              <a:ext uri="{FF2B5EF4-FFF2-40B4-BE49-F238E27FC236}">
                <a16:creationId xmlns:a16="http://schemas.microsoft.com/office/drawing/2014/main" id="{BFF86B51-866D-661D-B87E-D2C303A80DC7}"/>
              </a:ext>
            </a:extLst>
          </p:cNvPr>
          <p:cNvSpPr txBox="1"/>
          <p:nvPr/>
        </p:nvSpPr>
        <p:spPr>
          <a:xfrm>
            <a:off x="1990907" y="1163146"/>
            <a:ext cx="2160657"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a:ea typeface="+mn-ea"/>
                <a:cs typeface="Arial"/>
                <a:sym typeface="Arial"/>
              </a:rPr>
              <a:t>PREPARE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a:ea typeface="+mn-ea"/>
                <a:cs typeface="Arial"/>
                <a:sym typeface="Arial"/>
              </a:rPr>
              <a:t>&amp; TREAT</a:t>
            </a:r>
          </a:p>
        </p:txBody>
      </p:sp>
      <p:sp>
        <p:nvSpPr>
          <p:cNvPr id="14" name="CaixaDeTexto 13">
            <a:extLst>
              <a:ext uri="{FF2B5EF4-FFF2-40B4-BE49-F238E27FC236}">
                <a16:creationId xmlns:a16="http://schemas.microsoft.com/office/drawing/2014/main" id="{C298D94B-3431-5FED-8677-6E50E467884C}"/>
              </a:ext>
            </a:extLst>
          </p:cNvPr>
          <p:cNvSpPr txBox="1"/>
          <p:nvPr/>
        </p:nvSpPr>
        <p:spPr>
          <a:xfrm>
            <a:off x="1990907" y="951104"/>
            <a:ext cx="2253483" cy="27699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a:ln>
                  <a:noFill/>
                </a:ln>
                <a:solidFill>
                  <a:srgbClr val="000000"/>
                </a:solidFill>
                <a:effectLst/>
                <a:uLnTx/>
                <a:uFillTx/>
                <a:latin typeface="DM Sans"/>
                <a:ea typeface="+mn-ea"/>
                <a:cs typeface="Arial"/>
                <a:sym typeface="Arial"/>
              </a:rPr>
              <a:t>STEP 1 – PRE-SHAMPOO</a:t>
            </a:r>
          </a:p>
        </p:txBody>
      </p:sp>
      <p:pic>
        <p:nvPicPr>
          <p:cNvPr id="31" name="Imagem 30">
            <a:extLst>
              <a:ext uri="{FF2B5EF4-FFF2-40B4-BE49-F238E27FC236}">
                <a16:creationId xmlns:a16="http://schemas.microsoft.com/office/drawing/2014/main" id="{6B42401D-233E-D470-4103-07B826590BF7}"/>
              </a:ext>
            </a:extLst>
          </p:cNvPr>
          <p:cNvPicPr>
            <a:picLocks noChangeAspect="1"/>
          </p:cNvPicPr>
          <p:nvPr/>
        </p:nvPicPr>
        <p:blipFill>
          <a:blip r:embed="rId4"/>
          <a:stretch>
            <a:fillRect/>
          </a:stretch>
        </p:blipFill>
        <p:spPr>
          <a:xfrm>
            <a:off x="531593" y="458599"/>
            <a:ext cx="1024555" cy="5873691"/>
          </a:xfrm>
          <a:prstGeom prst="rect">
            <a:avLst/>
          </a:prstGeom>
        </p:spPr>
      </p:pic>
      <p:cxnSp>
        <p:nvCxnSpPr>
          <p:cNvPr id="36" name="Conector Reto 35">
            <a:extLst>
              <a:ext uri="{FF2B5EF4-FFF2-40B4-BE49-F238E27FC236}">
                <a16:creationId xmlns:a16="http://schemas.microsoft.com/office/drawing/2014/main" id="{11ADCE61-FC86-DBC1-4A0F-F7C28EDFCE47}"/>
              </a:ext>
            </a:extLst>
          </p:cNvPr>
          <p:cNvCxnSpPr>
            <a:cxnSpLocks/>
          </p:cNvCxnSpPr>
          <p:nvPr/>
        </p:nvCxnSpPr>
        <p:spPr>
          <a:xfrm>
            <a:off x="1898080"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A983835D-8837-52EB-7068-CAC269BBE1B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graphicFrame>
        <p:nvGraphicFramePr>
          <p:cNvPr id="3" name="Table 2">
            <a:extLst>
              <a:ext uri="{FF2B5EF4-FFF2-40B4-BE49-F238E27FC236}">
                <a16:creationId xmlns:a16="http://schemas.microsoft.com/office/drawing/2014/main" id="{685F61CD-0E30-ADFA-7613-E361CBE81E43}"/>
              </a:ext>
            </a:extLst>
          </p:cNvPr>
          <p:cNvGraphicFramePr>
            <a:graphicFrameLocks noGrp="1"/>
          </p:cNvGraphicFramePr>
          <p:nvPr/>
        </p:nvGraphicFramePr>
        <p:xfrm>
          <a:off x="3964801" y="704280"/>
          <a:ext cx="8078180" cy="5571434"/>
        </p:xfrm>
        <a:graphic>
          <a:graphicData uri="http://schemas.openxmlformats.org/drawingml/2006/table">
            <a:tbl>
              <a:tblPr firstRow="1" bandRow="1">
                <a:tableStyleId>{5C22544A-7EE6-4342-B048-85BDC9FD1C3A}</a:tableStyleId>
              </a:tblPr>
              <a:tblGrid>
                <a:gridCol w="513538">
                  <a:extLst>
                    <a:ext uri="{9D8B030D-6E8A-4147-A177-3AD203B41FA5}">
                      <a16:colId xmlns:a16="http://schemas.microsoft.com/office/drawing/2014/main" val="20000"/>
                    </a:ext>
                  </a:extLst>
                </a:gridCol>
                <a:gridCol w="1849432">
                  <a:extLst>
                    <a:ext uri="{9D8B030D-6E8A-4147-A177-3AD203B41FA5}">
                      <a16:colId xmlns:a16="http://schemas.microsoft.com/office/drawing/2014/main" val="20001"/>
                    </a:ext>
                  </a:extLst>
                </a:gridCol>
                <a:gridCol w="4921220">
                  <a:extLst>
                    <a:ext uri="{9D8B030D-6E8A-4147-A177-3AD203B41FA5}">
                      <a16:colId xmlns:a16="http://schemas.microsoft.com/office/drawing/2014/main" val="20002"/>
                    </a:ext>
                  </a:extLst>
                </a:gridCol>
                <a:gridCol w="793990">
                  <a:extLst>
                    <a:ext uri="{9D8B030D-6E8A-4147-A177-3AD203B41FA5}">
                      <a16:colId xmlns:a16="http://schemas.microsoft.com/office/drawing/2014/main" val="20003"/>
                    </a:ext>
                  </a:extLst>
                </a:gridCol>
              </a:tblGrid>
              <a:tr h="170605">
                <a:tc>
                  <a:txBody>
                    <a:bodyPr/>
                    <a:lstStyle/>
                    <a:p>
                      <a:pPr algn="ctr">
                        <a:defRPr sz="1100" b="1">
                          <a:latin typeface="Calibri"/>
                        </a:defRPr>
                      </a:pPr>
                      <a:r>
                        <a:rPr sz="800">
                          <a:solidFill>
                            <a:schemeClr val="tx1"/>
                          </a:solidFill>
                          <a:latin typeface="DM Sans" pitchFamily="2" charset="0"/>
                        </a:rPr>
                        <a:t>Phase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B3978F"/>
                    </a:solidFill>
                  </a:tcPr>
                </a:tc>
                <a:tc>
                  <a:txBody>
                    <a:bodyPr/>
                    <a:lstStyle/>
                    <a:p>
                      <a:pPr algn="ctr">
                        <a:defRPr sz="1100" b="1">
                          <a:latin typeface="Calibri"/>
                        </a:defRPr>
                      </a:pPr>
                      <a:r>
                        <a:rPr sz="800">
                          <a:solidFill>
                            <a:schemeClr val="tx1"/>
                          </a:solidFill>
                          <a:latin typeface="DM Sans" pitchFamily="2" charset="0"/>
                        </a:rPr>
                        <a:t>Ingredient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B3978F"/>
                    </a:solidFill>
                  </a:tcPr>
                </a:tc>
                <a:tc>
                  <a:txBody>
                    <a:bodyPr/>
                    <a:lstStyle/>
                    <a:p>
                      <a:pPr algn="ctr">
                        <a:defRPr sz="1100" b="1">
                          <a:latin typeface="Calibri"/>
                        </a:defRPr>
                      </a:pPr>
                      <a:r>
                        <a:rPr sz="800">
                          <a:solidFill>
                            <a:schemeClr val="tx1"/>
                          </a:solidFill>
                          <a:latin typeface="DM Sans" pitchFamily="2" charset="0"/>
                        </a:rPr>
                        <a:t>INCI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B3978F"/>
                    </a:solidFill>
                  </a:tcPr>
                </a:tc>
                <a:tc>
                  <a:txBody>
                    <a:bodyPr/>
                    <a:lstStyle/>
                    <a:p>
                      <a:pPr algn="ctr">
                        <a:defRPr sz="1100" b="1">
                          <a:latin typeface="Calibri"/>
                        </a:defRPr>
                      </a:pPr>
                      <a:r>
                        <a:rPr sz="800">
                          <a:solidFill>
                            <a:schemeClr val="tx1"/>
                          </a:solidFill>
                          <a:latin typeface="DM Sans" pitchFamily="2" charset="0"/>
                        </a:rPr>
                        <a:t>% w/w</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B3978F"/>
                    </a:solidFill>
                  </a:tcPr>
                </a:tc>
                <a:extLst>
                  <a:ext uri="{0D108BD9-81ED-4DB2-BD59-A6C34878D82A}">
                    <a16:rowId xmlns:a16="http://schemas.microsoft.com/office/drawing/2014/main" val="10000"/>
                  </a:ext>
                </a:extLst>
              </a:tr>
              <a:tr h="170605">
                <a:tc rowSpan="4">
                  <a:txBody>
                    <a:bodyPr/>
                    <a:lstStyle/>
                    <a:p>
                      <a:pPr algn="ctr">
                        <a:defRPr sz="1000">
                          <a:latin typeface="Calibri"/>
                        </a:defRPr>
                      </a:pPr>
                      <a:r>
                        <a:rPr sz="800">
                          <a:solidFill>
                            <a:schemeClr val="tx1"/>
                          </a:solidFill>
                          <a:latin typeface="DM Sans" pitchFamily="2" charset="0"/>
                        </a:rPr>
                        <a:t>A</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a:solidFill>
                            <a:schemeClr val="tx1"/>
                          </a:solidFill>
                          <a:latin typeface="DM Sans" pitchFamily="2" charset="0"/>
                        </a:rPr>
                        <a:t>Water Dem</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a:solidFill>
                            <a:schemeClr val="tx1"/>
                          </a:solidFill>
                          <a:latin typeface="DM Sans" pitchFamily="2" charset="0"/>
                        </a:rPr>
                        <a:t>AQUA</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69.50</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70605">
                <a:tc vMerge="1">
                  <a:txBody>
                    <a:bodyPr/>
                    <a:lstStyle/>
                    <a:p>
                      <a:endParaRPr/>
                    </a:p>
                  </a:txBody>
                  <a:tcPr>
                    <a:noFill/>
                  </a:tcPr>
                </a:tc>
                <a:tc>
                  <a:txBody>
                    <a:bodyPr/>
                    <a:lstStyle/>
                    <a:p>
                      <a:pPr algn="l">
                        <a:defRPr sz="1000">
                          <a:latin typeface="Calibri"/>
                        </a:defRPr>
                      </a:pPr>
                      <a:r>
                        <a:rPr sz="800">
                          <a:solidFill>
                            <a:schemeClr val="tx1"/>
                          </a:solidFill>
                          <a:latin typeface="DM Sans" pitchFamily="2" charset="0"/>
                        </a:rPr>
                        <a:t>Citric Acid Anhydrous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a:solidFill>
                            <a:schemeClr val="tx1"/>
                          </a:solidFill>
                          <a:latin typeface="DM Sans" pitchFamily="2" charset="0"/>
                        </a:rPr>
                        <a:t>CITRIC ACID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0.40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70605">
                <a:tc vMerge="1">
                  <a:txBody>
                    <a:bodyPr/>
                    <a:lstStyle/>
                    <a:p>
                      <a:endParaRPr/>
                    </a:p>
                  </a:txBody>
                  <a:tcPr>
                    <a:noFill/>
                  </a:tcPr>
                </a:tc>
                <a:tc>
                  <a:txBody>
                    <a:bodyPr/>
                    <a:lstStyle/>
                    <a:p>
                      <a:pPr algn="l">
                        <a:defRPr sz="1000">
                          <a:latin typeface="Calibri"/>
                        </a:defRPr>
                      </a:pPr>
                      <a:r>
                        <a:rPr sz="800" err="1">
                          <a:solidFill>
                            <a:schemeClr val="tx1"/>
                          </a:solidFill>
                          <a:latin typeface="DM Sans" pitchFamily="2" charset="0"/>
                        </a:rPr>
                        <a:t>Polycos</a:t>
                      </a:r>
                      <a:r>
                        <a:rPr sz="800">
                          <a:solidFill>
                            <a:schemeClr val="tx1"/>
                          </a:solidFill>
                          <a:latin typeface="DM Sans" pitchFamily="2" charset="0"/>
                        </a:rPr>
                        <a:t> CA-50 ECO</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a:solidFill>
                            <a:schemeClr val="tx1"/>
                          </a:solidFill>
                          <a:latin typeface="DM Sans" pitchFamily="2" charset="0"/>
                        </a:rPr>
                        <a:t>GUAR HYDROXYPROPYLTRIMONIUM CHLORIDE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0.25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170605">
                <a:tc vMerge="1">
                  <a:txBody>
                    <a:bodyPr/>
                    <a:lstStyle/>
                    <a:p>
                      <a:endParaRPr/>
                    </a:p>
                  </a:txBody>
                  <a:tcPr>
                    <a:noFill/>
                  </a:tcPr>
                </a:tc>
                <a:tc>
                  <a:txBody>
                    <a:bodyPr/>
                    <a:lstStyle/>
                    <a:p>
                      <a:pPr algn="l">
                        <a:defRPr sz="1000">
                          <a:latin typeface="Calibri"/>
                        </a:defRPr>
                      </a:pPr>
                      <a:r>
                        <a:rPr sz="800" err="1">
                          <a:solidFill>
                            <a:schemeClr val="tx1"/>
                          </a:solidFill>
                          <a:latin typeface="DM Sans" pitchFamily="2" charset="0"/>
                        </a:rPr>
                        <a:t>Edeta</a:t>
                      </a:r>
                      <a:r>
                        <a:rPr sz="800">
                          <a:solidFill>
                            <a:schemeClr val="tx1"/>
                          </a:solidFill>
                          <a:latin typeface="DM Sans" pitchFamily="2" charset="0"/>
                        </a:rPr>
                        <a:t>® BD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a:solidFill>
                            <a:schemeClr val="tx1"/>
                          </a:solidFill>
                          <a:latin typeface="DM Sans" pitchFamily="2" charset="0"/>
                        </a:rPr>
                        <a:t>DISODIUM EDTA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0.10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170605">
                <a:tc rowSpan="4">
                  <a:txBody>
                    <a:bodyPr/>
                    <a:lstStyle/>
                    <a:p>
                      <a:pPr algn="ctr">
                        <a:defRPr sz="1000">
                          <a:latin typeface="Calibri"/>
                        </a:defRPr>
                      </a:pPr>
                      <a:r>
                        <a:rPr sz="800">
                          <a:solidFill>
                            <a:schemeClr val="tx1"/>
                          </a:solidFill>
                          <a:latin typeface="DM Sans" pitchFamily="2" charset="0"/>
                        </a:rPr>
                        <a:t>B</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a:solidFill>
                            <a:schemeClr val="tx1"/>
                          </a:solidFill>
                          <a:latin typeface="DM Sans" pitchFamily="2" charset="0"/>
                        </a:rPr>
                        <a:t>TEGO Betain F50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a:solidFill>
                            <a:schemeClr val="tx1"/>
                          </a:solidFill>
                          <a:latin typeface="DM Sans" pitchFamily="2" charset="0"/>
                        </a:rPr>
                        <a:t>COCAMIDOPROPYL BETAINE, AQUA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3.80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170605">
                <a:tc vMerge="1">
                  <a:txBody>
                    <a:bodyPr/>
                    <a:lstStyle/>
                    <a:p>
                      <a:endParaRPr/>
                    </a:p>
                  </a:txBody>
                  <a:tcPr>
                    <a:noFill/>
                  </a:tcPr>
                </a:tc>
                <a:tc>
                  <a:txBody>
                    <a:bodyPr/>
                    <a:lstStyle/>
                    <a:p>
                      <a:pPr algn="l">
                        <a:defRPr sz="1000">
                          <a:latin typeface="Calibri"/>
                        </a:defRPr>
                      </a:pPr>
                      <a:r>
                        <a:rPr sz="800">
                          <a:solidFill>
                            <a:schemeClr val="tx1"/>
                          </a:solidFill>
                          <a:latin typeface="DM Sans" pitchFamily="2" charset="0"/>
                        </a:rPr>
                        <a:t>PLANTACARE® 818 UP</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a:solidFill>
                            <a:schemeClr val="tx1"/>
                          </a:solidFill>
                          <a:latin typeface="DM Sans" pitchFamily="2" charset="0"/>
                        </a:rPr>
                        <a:t>COCO-GLUCOSIDE, AQUA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5.50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268093">
                <a:tc vMerge="1">
                  <a:txBody>
                    <a:bodyPr/>
                    <a:lstStyle/>
                    <a:p>
                      <a:endParaRPr/>
                    </a:p>
                  </a:txBody>
                  <a:tcPr>
                    <a:noFill/>
                  </a:tcPr>
                </a:tc>
                <a:tc>
                  <a:txBody>
                    <a:bodyPr/>
                    <a:lstStyle/>
                    <a:p>
                      <a:pPr algn="l">
                        <a:defRPr sz="1000">
                          <a:latin typeface="Calibri"/>
                        </a:defRPr>
                      </a:pPr>
                      <a:r>
                        <a:rPr sz="800">
                          <a:solidFill>
                            <a:schemeClr val="tx1"/>
                          </a:solidFill>
                          <a:latin typeface="DM Sans" pitchFamily="2" charset="0"/>
                        </a:rPr>
                        <a:t>Prebiulin C90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a:solidFill>
                            <a:schemeClr val="tx1"/>
                          </a:solidFill>
                          <a:latin typeface="DM Sans" pitchFamily="2" charset="0"/>
                        </a:rPr>
                        <a:t>CELLULOSE GUM, XANTHAN GUM, INULIN, CELLULOSE, GLUCOSE, FRUCTOSE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0.20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170605">
                <a:tc vMerge="1">
                  <a:txBody>
                    <a:bodyPr/>
                    <a:lstStyle/>
                    <a:p>
                      <a:endParaRPr/>
                    </a:p>
                  </a:txBody>
                  <a:tcPr>
                    <a:noFill/>
                  </a:tcPr>
                </a:tc>
                <a:tc>
                  <a:txBody>
                    <a:bodyPr/>
                    <a:lstStyle/>
                    <a:p>
                      <a:pPr algn="l">
                        <a:defRPr sz="1000">
                          <a:latin typeface="Calibri"/>
                        </a:defRPr>
                      </a:pPr>
                      <a:r>
                        <a:rPr sz="800" b="1">
                          <a:solidFill>
                            <a:schemeClr val="tx1"/>
                          </a:solidFill>
                          <a:latin typeface="DM Sans" pitchFamily="2" charset="0"/>
                        </a:rPr>
                        <a:t>D‑Panthenol 75 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b="1">
                          <a:solidFill>
                            <a:schemeClr val="tx1"/>
                          </a:solidFill>
                          <a:latin typeface="DM Sans" pitchFamily="2" charset="0"/>
                        </a:rPr>
                        <a:t>PANTHENOL, AQUA, PANTOLACTONE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0.50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170605">
                <a:tc rowSpan="10">
                  <a:txBody>
                    <a:bodyPr/>
                    <a:lstStyle/>
                    <a:p>
                      <a:pPr algn="ctr">
                        <a:defRPr sz="1000">
                          <a:latin typeface="Calibri"/>
                        </a:defRPr>
                      </a:pPr>
                      <a:r>
                        <a:rPr sz="800">
                          <a:solidFill>
                            <a:schemeClr val="tx1"/>
                          </a:solidFill>
                          <a:latin typeface="DM Sans" pitchFamily="2" charset="0"/>
                        </a:rPr>
                        <a:t>C</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b="1">
                          <a:solidFill>
                            <a:schemeClr val="tx1"/>
                          </a:solidFill>
                          <a:latin typeface="DM Sans" pitchFamily="2" charset="0"/>
                        </a:rPr>
                        <a:t>DL‑alpha‑</a:t>
                      </a:r>
                      <a:r>
                        <a:rPr sz="800" b="1" err="1">
                          <a:solidFill>
                            <a:schemeClr val="tx1"/>
                          </a:solidFill>
                          <a:latin typeface="DM Sans" pitchFamily="2" charset="0"/>
                        </a:rPr>
                        <a:t>Tocopheryl</a:t>
                      </a:r>
                      <a:r>
                        <a:rPr sz="800" b="1">
                          <a:solidFill>
                            <a:schemeClr val="tx1"/>
                          </a:solidFill>
                          <a:latin typeface="DM Sans" pitchFamily="2" charset="0"/>
                        </a:rPr>
                        <a:t> Acetate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b="1">
                          <a:solidFill>
                            <a:schemeClr val="tx1"/>
                          </a:solidFill>
                          <a:latin typeface="DM Sans" pitchFamily="2" charset="0"/>
                        </a:rPr>
                        <a:t>TOCOPHERYL ACETATE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1.00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170605">
                <a:tc vMerge="1">
                  <a:txBody>
                    <a:bodyPr/>
                    <a:lstStyle/>
                    <a:p>
                      <a:endParaRPr/>
                    </a:p>
                  </a:txBody>
                  <a:tcPr>
                    <a:noFill/>
                  </a:tcPr>
                </a:tc>
                <a:tc>
                  <a:txBody>
                    <a:bodyPr/>
                    <a:lstStyle/>
                    <a:p>
                      <a:pPr algn="l">
                        <a:defRPr sz="1000">
                          <a:latin typeface="Calibri"/>
                        </a:defRPr>
                      </a:pPr>
                      <a:r>
                        <a:rPr sz="800">
                          <a:solidFill>
                            <a:schemeClr val="tx1"/>
                          </a:solidFill>
                          <a:latin typeface="DM Sans" pitchFamily="2" charset="0"/>
                        </a:rPr>
                        <a:t>Lanette® 18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a:solidFill>
                            <a:schemeClr val="tx1"/>
                          </a:solidFill>
                          <a:latin typeface="DM Sans" pitchFamily="2" charset="0"/>
                        </a:rPr>
                        <a:t>STEARYL ALCOHOL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3.00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170605">
                <a:tc vMerge="1">
                  <a:txBody>
                    <a:bodyPr/>
                    <a:lstStyle/>
                    <a:p>
                      <a:endParaRPr/>
                    </a:p>
                  </a:txBody>
                  <a:tcPr>
                    <a:noFill/>
                  </a:tcPr>
                </a:tc>
                <a:tc>
                  <a:txBody>
                    <a:bodyPr/>
                    <a:lstStyle/>
                    <a:p>
                      <a:pPr algn="l">
                        <a:defRPr sz="1000">
                          <a:latin typeface="Calibri"/>
                        </a:defRPr>
                      </a:pPr>
                      <a:r>
                        <a:rPr sz="800" err="1">
                          <a:solidFill>
                            <a:schemeClr val="tx1"/>
                          </a:solidFill>
                          <a:latin typeface="DM Sans" pitchFamily="2" charset="0"/>
                        </a:rPr>
                        <a:t>Kokosöl</a:t>
                      </a:r>
                      <a:r>
                        <a:rPr sz="800">
                          <a:solidFill>
                            <a:schemeClr val="tx1"/>
                          </a:solidFill>
                          <a:latin typeface="DM Sans" pitchFamily="2" charset="0"/>
                        </a:rPr>
                        <a:t> </a:t>
                      </a:r>
                      <a:r>
                        <a:rPr sz="800" err="1">
                          <a:solidFill>
                            <a:schemeClr val="tx1"/>
                          </a:solidFill>
                          <a:latin typeface="DM Sans" pitchFamily="2" charset="0"/>
                        </a:rPr>
                        <a:t>raffiniert</a:t>
                      </a:r>
                      <a:r>
                        <a:rPr sz="800">
                          <a:solidFill>
                            <a:schemeClr val="tx1"/>
                          </a:solidFill>
                          <a:latin typeface="DM Sans" pitchFamily="2" charset="0"/>
                        </a:rPr>
                        <a:t> </a:t>
                      </a:r>
                      <a:r>
                        <a:rPr sz="800" err="1">
                          <a:solidFill>
                            <a:schemeClr val="tx1"/>
                          </a:solidFill>
                          <a:latin typeface="DM Sans" pitchFamily="2" charset="0"/>
                        </a:rPr>
                        <a:t>kbA</a:t>
                      </a:r>
                      <a:r>
                        <a:rPr sz="800">
                          <a:solidFill>
                            <a:schemeClr val="tx1"/>
                          </a:solidFill>
                          <a:latin typeface="DM Sans" pitchFamily="2" charset="0"/>
                        </a:rPr>
                        <a:t> DE‑ÖKO‑001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a:solidFill>
                            <a:schemeClr val="tx1"/>
                          </a:solidFill>
                          <a:latin typeface="DM Sans" pitchFamily="2" charset="0"/>
                        </a:rPr>
                        <a:t>COCOS NUCIFERA OIL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3.00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1"/>
                  </a:ext>
                </a:extLst>
              </a:tr>
              <a:tr h="170605">
                <a:tc vMerge="1">
                  <a:txBody>
                    <a:bodyPr/>
                    <a:lstStyle/>
                    <a:p>
                      <a:endParaRPr/>
                    </a:p>
                  </a:txBody>
                  <a:tcPr>
                    <a:noFill/>
                  </a:tcPr>
                </a:tc>
                <a:tc>
                  <a:txBody>
                    <a:bodyPr/>
                    <a:lstStyle/>
                    <a:p>
                      <a:pPr algn="l">
                        <a:defRPr sz="1000">
                          <a:latin typeface="Calibri"/>
                        </a:defRPr>
                      </a:pPr>
                      <a:r>
                        <a:rPr sz="800">
                          <a:solidFill>
                            <a:schemeClr val="tx1"/>
                          </a:solidFill>
                          <a:latin typeface="DM Sans" pitchFamily="2" charset="0"/>
                        </a:rPr>
                        <a:t>AminoSensyl HC</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a:solidFill>
                            <a:schemeClr val="tx1"/>
                          </a:solidFill>
                          <a:latin typeface="DM Sans" pitchFamily="2" charset="0"/>
                        </a:rPr>
                        <a:t>BRASSICA ALCOHOL, BRASSICYL VALINATE ESYLATE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3.00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2"/>
                  </a:ext>
                </a:extLst>
              </a:tr>
              <a:tr h="170605">
                <a:tc vMerge="1">
                  <a:txBody>
                    <a:bodyPr/>
                    <a:lstStyle/>
                    <a:p>
                      <a:endParaRPr/>
                    </a:p>
                  </a:txBody>
                  <a:tcPr>
                    <a:noFill/>
                  </a:tcPr>
                </a:tc>
                <a:tc>
                  <a:txBody>
                    <a:bodyPr/>
                    <a:lstStyle/>
                    <a:p>
                      <a:pPr marL="0" algn="l" defTabSz="457200" rtl="0" eaLnBrk="1" latinLnBrk="0" hangingPunct="1">
                        <a:defRPr sz="1000">
                          <a:latin typeface="Calibri"/>
                        </a:defRPr>
                      </a:pPr>
                      <a:r>
                        <a:rPr sz="800" b="1" kern="1200">
                          <a:solidFill>
                            <a:schemeClr val="tx1"/>
                          </a:solidFill>
                          <a:latin typeface="DM Sans" pitchFamily="2" charset="0"/>
                          <a:ea typeface="+mn-ea"/>
                          <a:cs typeface="+mn-cs"/>
                        </a:rPr>
                        <a:t>Mixed Tocopherols 95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a:solidFill>
                            <a:schemeClr val="tx1"/>
                          </a:solidFill>
                          <a:latin typeface="DM Sans" pitchFamily="2" charset="0"/>
                          <a:ea typeface="+mn-ea"/>
                          <a:cs typeface="+mn-cs"/>
                        </a:rPr>
                        <a:t>TOCOPHEROL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0.50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3"/>
                  </a:ext>
                </a:extLst>
              </a:tr>
              <a:tr h="170605">
                <a:tc vMerge="1">
                  <a:txBody>
                    <a:bodyPr/>
                    <a:lstStyle/>
                    <a:p>
                      <a:endParaRPr/>
                    </a:p>
                  </a:txBody>
                  <a:tcPr>
                    <a:noFill/>
                  </a:tcPr>
                </a:tc>
                <a:tc>
                  <a:txBody>
                    <a:bodyPr/>
                    <a:lstStyle/>
                    <a:p>
                      <a:pPr algn="l">
                        <a:defRPr sz="1000">
                          <a:latin typeface="Calibri"/>
                        </a:defRPr>
                      </a:pPr>
                      <a:r>
                        <a:rPr sz="800">
                          <a:solidFill>
                            <a:schemeClr val="tx1"/>
                          </a:solidFill>
                          <a:latin typeface="DM Sans" pitchFamily="2" charset="0"/>
                        </a:rPr>
                        <a:t>Lanette® 16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a:solidFill>
                            <a:schemeClr val="tx1"/>
                          </a:solidFill>
                          <a:latin typeface="DM Sans" pitchFamily="2" charset="0"/>
                        </a:rPr>
                        <a:t>CETYL ALCOHOL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3.00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4"/>
                  </a:ext>
                </a:extLst>
              </a:tr>
              <a:tr h="196452">
                <a:tc vMerge="1">
                  <a:txBody>
                    <a:bodyPr/>
                    <a:lstStyle/>
                    <a:p>
                      <a:endParaRPr/>
                    </a:p>
                  </a:txBody>
                  <a:tcPr>
                    <a:noFill/>
                  </a:tcPr>
                </a:tc>
                <a:tc>
                  <a:txBody>
                    <a:bodyPr/>
                    <a:lstStyle/>
                    <a:p>
                      <a:pPr marL="0" algn="l" defTabSz="457200" rtl="0" eaLnBrk="1" latinLnBrk="0" hangingPunct="1">
                        <a:defRPr sz="1000">
                          <a:latin typeface="Calibri"/>
                        </a:defRPr>
                      </a:pPr>
                      <a:r>
                        <a:rPr sz="800" b="1" kern="1200" err="1">
                          <a:solidFill>
                            <a:schemeClr val="tx1"/>
                          </a:solidFill>
                          <a:latin typeface="DM Sans" pitchFamily="2" charset="0"/>
                          <a:ea typeface="+mn-ea"/>
                          <a:cs typeface="+mn-cs"/>
                        </a:rPr>
                        <a:t>Phytantriol</a:t>
                      </a:r>
                      <a:endParaRPr sz="800" b="1" kern="1200">
                        <a:solidFill>
                          <a:schemeClr val="tx1"/>
                        </a:solidFill>
                        <a:latin typeface="DM Sans" pitchFamily="2" charset="0"/>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marL="0" algn="l" defTabSz="457200" rtl="0" eaLnBrk="1" latinLnBrk="0" hangingPunct="1">
                        <a:defRPr sz="1000">
                          <a:latin typeface="Calibri"/>
                        </a:defRPr>
                      </a:pPr>
                      <a:r>
                        <a:rPr sz="800" b="1" kern="1200">
                          <a:solidFill>
                            <a:schemeClr val="tx1"/>
                          </a:solidFill>
                          <a:latin typeface="DM Sans" pitchFamily="2" charset="0"/>
                          <a:ea typeface="+mn-ea"/>
                          <a:cs typeface="+mn-cs"/>
                        </a:rPr>
                        <a:t>PHYTANTRIOL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algn="ctr">
                        <a:defRPr sz="1000">
                          <a:latin typeface="Calibri"/>
                        </a:defRPr>
                      </a:pPr>
                      <a:r>
                        <a:rPr sz="800">
                          <a:solidFill>
                            <a:schemeClr val="tx1"/>
                          </a:solidFill>
                          <a:latin typeface="DM Sans" pitchFamily="2" charset="0"/>
                        </a:rPr>
                        <a:t>0.25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5"/>
                  </a:ext>
                </a:extLst>
              </a:tr>
              <a:tr h="170605">
                <a:tc vMerge="1">
                  <a:txBody>
                    <a:bodyPr/>
                    <a:lstStyle/>
                    <a:p>
                      <a:endParaRPr/>
                    </a:p>
                  </a:txBody>
                  <a:tcPr>
                    <a:noFill/>
                  </a:tcPr>
                </a:tc>
                <a:tc>
                  <a:txBody>
                    <a:bodyPr/>
                    <a:lstStyle/>
                    <a:p>
                      <a:pPr algn="l">
                        <a:defRPr sz="1000">
                          <a:latin typeface="Calibri"/>
                        </a:defRPr>
                      </a:pPr>
                      <a:r>
                        <a:rPr lang="en-US" sz="800" b="1" i="1" err="1">
                          <a:solidFill>
                            <a:schemeClr val="tx1"/>
                          </a:solidFill>
                          <a:latin typeface="DM Sans" pitchFamily="2" charset="0"/>
                        </a:rPr>
                        <a:t>life'sGLA</a:t>
                      </a:r>
                      <a:r>
                        <a:rPr lang="en-US" sz="800" b="1">
                          <a:solidFill>
                            <a:schemeClr val="tx1"/>
                          </a:solidFill>
                          <a:latin typeface="DM Sans" pitchFamily="2" charset="0"/>
                        </a:rPr>
                        <a:t>™ '10' n‑6 Oil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b="1">
                          <a:solidFill>
                            <a:schemeClr val="tx1"/>
                          </a:solidFill>
                          <a:latin typeface="DM Sans" pitchFamily="2" charset="0"/>
                        </a:rPr>
                        <a:t>OENOTHERA BIENNIS SEED EXTRACT, ASCORBYL PALMITATE, TOCOPHEROL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0.50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6"/>
                  </a:ext>
                </a:extLst>
              </a:tr>
              <a:tr h="170605">
                <a:tc vMerge="1">
                  <a:txBody>
                    <a:bodyPr/>
                    <a:lstStyle/>
                    <a:p>
                      <a:endParaRPr/>
                    </a:p>
                  </a:txBody>
                  <a:tcPr>
                    <a:noFill/>
                  </a:tcPr>
                </a:tc>
                <a:tc>
                  <a:txBody>
                    <a:bodyPr/>
                    <a:lstStyle/>
                    <a:p>
                      <a:pPr marL="0" algn="l" defTabSz="457200" rtl="0" eaLnBrk="1" latinLnBrk="0" hangingPunct="1">
                        <a:defRPr sz="1000">
                          <a:latin typeface="Calibri"/>
                        </a:defRPr>
                      </a:pPr>
                      <a:r>
                        <a:rPr sz="800" b="1" kern="1200">
                          <a:solidFill>
                            <a:schemeClr val="tx1"/>
                          </a:solidFill>
                          <a:latin typeface="DM Sans" pitchFamily="2" charset="0"/>
                          <a:ea typeface="+mn-ea"/>
                          <a:cs typeface="+mn-cs"/>
                        </a:rPr>
                        <a:t>ARGAN OIL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a:solidFill>
                            <a:schemeClr val="tx1"/>
                          </a:solidFill>
                          <a:latin typeface="DM Sans" pitchFamily="2" charset="0"/>
                          <a:ea typeface="+mn-ea"/>
                          <a:cs typeface="+mn-cs"/>
                        </a:rPr>
                        <a:t>ARGANIA SPINOSA KERNEL OIL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0.50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7"/>
                  </a:ext>
                </a:extLst>
              </a:tr>
              <a:tr h="170605">
                <a:tc vMerge="1">
                  <a:txBody>
                    <a:bodyPr/>
                    <a:lstStyle/>
                    <a:p>
                      <a:endParaRPr/>
                    </a:p>
                  </a:txBody>
                  <a:tcPr>
                    <a:noFill/>
                  </a:tcPr>
                </a:tc>
                <a:tc>
                  <a:txBody>
                    <a:bodyPr/>
                    <a:lstStyle/>
                    <a:p>
                      <a:pPr algn="l">
                        <a:defRPr sz="1000">
                          <a:latin typeface="Calibri"/>
                        </a:defRPr>
                      </a:pPr>
                      <a:r>
                        <a:rPr sz="800" err="1">
                          <a:solidFill>
                            <a:schemeClr val="tx1"/>
                          </a:solidFill>
                          <a:latin typeface="DM Sans" pitchFamily="2" charset="0"/>
                        </a:rPr>
                        <a:t>Varisoft</a:t>
                      </a:r>
                      <a:r>
                        <a:rPr sz="800">
                          <a:solidFill>
                            <a:schemeClr val="tx1"/>
                          </a:solidFill>
                          <a:latin typeface="DM Sans" pitchFamily="2" charset="0"/>
                        </a:rPr>
                        <a:t> BT 85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a:solidFill>
                            <a:schemeClr val="tx1"/>
                          </a:solidFill>
                          <a:latin typeface="DM Sans" pitchFamily="2" charset="0"/>
                        </a:rPr>
                        <a:t>BEHENTRIMONIUM CHLORIDE, ISOPROPYL ALCOHOL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1.50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8"/>
                  </a:ext>
                </a:extLst>
              </a:tr>
              <a:tr h="170605">
                <a:tc rowSpan="4">
                  <a:txBody>
                    <a:bodyPr/>
                    <a:lstStyle/>
                    <a:p>
                      <a:pPr algn="ctr">
                        <a:defRPr sz="1000">
                          <a:latin typeface="Calibri"/>
                        </a:defRPr>
                      </a:pPr>
                      <a:r>
                        <a:rPr sz="800">
                          <a:solidFill>
                            <a:schemeClr val="tx1"/>
                          </a:solidFill>
                          <a:latin typeface="DM Sans" pitchFamily="2" charset="0"/>
                        </a:rPr>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b="1" kern="1200">
                          <a:solidFill>
                            <a:schemeClr val="tx1"/>
                          </a:solidFill>
                          <a:latin typeface="DM Sans" pitchFamily="2" charset="0"/>
                          <a:ea typeface="+mn-ea"/>
                          <a:cs typeface="+mn-cs"/>
                        </a:rPr>
                        <a:t>Niacinamide PC</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algn="l">
                        <a:defRPr sz="1000">
                          <a:latin typeface="Calibri"/>
                        </a:defRPr>
                      </a:pPr>
                      <a:r>
                        <a:rPr sz="800" b="1" kern="1200">
                          <a:solidFill>
                            <a:schemeClr val="tx1"/>
                          </a:solidFill>
                          <a:latin typeface="DM Sans" pitchFamily="2" charset="0"/>
                          <a:ea typeface="+mn-ea"/>
                          <a:cs typeface="+mn-cs"/>
                        </a:rPr>
                        <a:t>NIACINAMIDE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algn="ctr">
                        <a:defRPr sz="1000">
                          <a:latin typeface="Calibri"/>
                        </a:defRPr>
                      </a:pPr>
                      <a:r>
                        <a:rPr sz="800">
                          <a:solidFill>
                            <a:schemeClr val="tx1"/>
                          </a:solidFill>
                          <a:latin typeface="DM Sans" pitchFamily="2" charset="0"/>
                        </a:rPr>
                        <a:t>0.20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9"/>
                  </a:ext>
                </a:extLst>
              </a:tr>
              <a:tr h="170605">
                <a:tc vMerge="1">
                  <a:txBody>
                    <a:bodyPr/>
                    <a:lstStyle/>
                    <a:p>
                      <a:endParaRPr/>
                    </a:p>
                  </a:txBody>
                  <a:tcPr>
                    <a:noFill/>
                  </a:tcPr>
                </a:tc>
                <a:tc>
                  <a:txBody>
                    <a:bodyPr/>
                    <a:lstStyle/>
                    <a:p>
                      <a:pPr algn="l">
                        <a:defRPr sz="1000">
                          <a:latin typeface="Calibri"/>
                        </a:defRPr>
                      </a:pPr>
                      <a:r>
                        <a:rPr sz="800" b="1">
                          <a:solidFill>
                            <a:schemeClr val="tx1"/>
                          </a:solidFill>
                          <a:latin typeface="DM Sans" pitchFamily="2" charset="0"/>
                        </a:rPr>
                        <a:t>PENTAVITIN®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b="1">
                          <a:solidFill>
                            <a:schemeClr val="tx1"/>
                          </a:solidFill>
                          <a:latin typeface="DM Sans" pitchFamily="2" charset="0"/>
                        </a:rPr>
                        <a:t>SACCHARIDE ISOMERATE, AQUA, CITRIC ACID, SODIUM CITRATE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0.50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20"/>
                  </a:ext>
                </a:extLst>
              </a:tr>
              <a:tr h="365581">
                <a:tc vMerge="1">
                  <a:txBody>
                    <a:bodyPr/>
                    <a:lstStyle/>
                    <a:p>
                      <a:endParaRPr/>
                    </a:p>
                  </a:txBody>
                  <a:tcPr>
                    <a:noFill/>
                  </a:tcPr>
                </a:tc>
                <a:tc>
                  <a:txBody>
                    <a:bodyPr/>
                    <a:lstStyle/>
                    <a:p>
                      <a:pPr algn="l">
                        <a:defRPr sz="1000">
                          <a:latin typeface="Calibri"/>
                        </a:defRPr>
                      </a:pPr>
                      <a:r>
                        <a:rPr sz="800" b="1">
                          <a:solidFill>
                            <a:schemeClr val="tx1"/>
                          </a:solidFill>
                          <a:latin typeface="DM Sans" pitchFamily="2" charset="0"/>
                        </a:rPr>
                        <a:t>OXY 229 CB</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algn="l">
                        <a:defRPr sz="1000">
                          <a:latin typeface="Calibri"/>
                        </a:defRPr>
                      </a:pPr>
                      <a:r>
                        <a:rPr sz="800" b="1">
                          <a:solidFill>
                            <a:schemeClr val="tx1"/>
                          </a:solidFill>
                          <a:latin typeface="DM Sans" pitchFamily="2" charset="0"/>
                        </a:rPr>
                        <a:t>SACCHAROMYCES LYSATE, VALINE, THREONINE, GLUTAMIC ACID, GLYCINE, GLYCERIN, AQUA, DISODIUM SUCCINATE, 1,2‑HEXANEDIOL, CAPRYLYL GLYCOL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algn="ctr">
                        <a:defRPr sz="1000">
                          <a:latin typeface="Calibri"/>
                        </a:defRPr>
                      </a:pPr>
                      <a:r>
                        <a:rPr sz="800">
                          <a:solidFill>
                            <a:schemeClr val="tx1"/>
                          </a:solidFill>
                          <a:latin typeface="DM Sans" pitchFamily="2" charset="0"/>
                        </a:rPr>
                        <a:t>1.00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21"/>
                  </a:ext>
                </a:extLst>
              </a:tr>
              <a:tr h="170605">
                <a:tc vMerge="1">
                  <a:txBody>
                    <a:bodyPr/>
                    <a:lstStyle/>
                    <a:p>
                      <a:endParaRPr/>
                    </a:p>
                  </a:txBody>
                  <a:tcPr>
                    <a:noFill/>
                  </a:tcPr>
                </a:tc>
                <a:tc>
                  <a:txBody>
                    <a:bodyPr/>
                    <a:lstStyle/>
                    <a:p>
                      <a:pPr algn="l">
                        <a:defRPr sz="1000">
                          <a:latin typeface="Calibri"/>
                        </a:defRPr>
                      </a:pPr>
                      <a:r>
                        <a:rPr sz="800">
                          <a:solidFill>
                            <a:schemeClr val="tx1"/>
                          </a:solidFill>
                          <a:latin typeface="DM Sans" pitchFamily="2" charset="0"/>
                        </a:rPr>
                        <a:t>PUROX® 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a:solidFill>
                            <a:schemeClr val="tx1"/>
                          </a:solidFill>
                          <a:latin typeface="DM Sans" pitchFamily="2" charset="0"/>
                        </a:rPr>
                        <a:t>SODIUM BENZOATE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0.60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22"/>
                  </a:ext>
                </a:extLst>
              </a:tr>
              <a:tr h="268093">
                <a:tc>
                  <a:txBody>
                    <a:bodyPr/>
                    <a:lstStyle/>
                    <a:p>
                      <a:pPr algn="ctr">
                        <a:defRPr sz="1000">
                          <a:latin typeface="Calibri"/>
                        </a:defRPr>
                      </a:pPr>
                      <a:r>
                        <a:rPr sz="800">
                          <a:solidFill>
                            <a:schemeClr val="tx1"/>
                          </a:solidFill>
                          <a:latin typeface="DM Sans" pitchFamily="2" charset="0"/>
                        </a:rPr>
                        <a: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b="1">
                          <a:solidFill>
                            <a:schemeClr val="tx1"/>
                          </a:solidFill>
                          <a:latin typeface="DM Sans" pitchFamily="2" charset="0"/>
                        </a:rPr>
                        <a:t>BOND AND BEYOND</a:t>
                      </a:r>
                      <a:r>
                        <a:rPr lang="de-DE" sz="800" b="1">
                          <a:solidFill>
                            <a:schemeClr val="tx1"/>
                          </a:solidFill>
                          <a:latin typeface="DM Sans" pitchFamily="2" charset="0"/>
                        </a:rPr>
                        <a:t> </a:t>
                      </a:r>
                      <a:r>
                        <a:rPr lang="de-DE" sz="600" b="1">
                          <a:solidFill>
                            <a:schemeClr val="tx1"/>
                          </a:solidFill>
                          <a:latin typeface="DM Sans" pitchFamily="2" charset="0"/>
                        </a:rPr>
                        <a:t>P04E062</a:t>
                      </a:r>
                      <a:endParaRPr sz="800" b="1">
                        <a:solidFill>
                          <a:schemeClr val="tx1"/>
                        </a:solidFill>
                        <a:latin typeface="DM Sans" pitchFamily="2"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algn="l">
                        <a:defRPr sz="1000">
                          <a:latin typeface="Calibri"/>
                        </a:defRPr>
                      </a:pPr>
                      <a:r>
                        <a:rPr lang="de-DE" sz="800" b="1">
                          <a:solidFill>
                            <a:schemeClr val="tx1"/>
                          </a:solidFill>
                          <a:latin typeface="DM Sans" pitchFamily="2" charset="0"/>
                        </a:rPr>
                        <a:t>PARFUM, BENZYL SALICYLATE, CITRAL, CITRONELLOL, COUMARIN, LIMONENE, CITRUS AURANTIUM PEEL OIL, DIMETHYL PHENETHYL ACETATE, GERANYL ACETATE, PINENE, TERPINEOL, TETRAMETHYL ACETYLOCTAHYDRONAPHTHALENES</a:t>
                      </a:r>
                      <a:endParaRPr sz="800" b="1">
                        <a:solidFill>
                          <a:schemeClr val="tx1"/>
                        </a:solidFill>
                        <a:latin typeface="DM Sans" pitchFamily="2"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algn="ctr">
                        <a:defRPr sz="1000">
                          <a:latin typeface="Calibri"/>
                        </a:defRPr>
                      </a:pPr>
                      <a:r>
                        <a:rPr sz="800" dirty="0">
                          <a:solidFill>
                            <a:schemeClr val="tx1"/>
                          </a:solidFill>
                          <a:latin typeface="DM Sans" pitchFamily="2" charset="0"/>
                        </a:rPr>
                        <a:t>1.20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23"/>
                  </a:ext>
                </a:extLst>
              </a:tr>
            </a:tbl>
          </a:graphicData>
        </a:graphic>
      </p:graphicFrame>
      <p:sp>
        <p:nvSpPr>
          <p:cNvPr id="5" name="TextBox 4">
            <a:extLst>
              <a:ext uri="{FF2B5EF4-FFF2-40B4-BE49-F238E27FC236}">
                <a16:creationId xmlns:a16="http://schemas.microsoft.com/office/drawing/2014/main" id="{F776EED7-0E7C-6475-CE34-69D506508EA5}"/>
              </a:ext>
            </a:extLst>
          </p:cNvPr>
          <p:cNvSpPr txBox="1"/>
          <p:nvPr/>
        </p:nvSpPr>
        <p:spPr>
          <a:xfrm>
            <a:off x="4409591" y="6376803"/>
            <a:ext cx="938077"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sz="1000">
                <a:latin typeface="Calibri"/>
              </a:defRPr>
            </a:pPr>
            <a:r>
              <a:rPr kumimoji="0" lang="de-DE" sz="800" b="0" i="0" u="none" strike="noStrike" kern="1200" cap="none" spc="0" normalizeH="0" baseline="0" noProof="0">
                <a:ln>
                  <a:noFill/>
                </a:ln>
                <a:solidFill>
                  <a:srgbClr val="000000"/>
                </a:solidFill>
                <a:effectLst/>
                <a:uLnTx/>
                <a:uFillTx/>
                <a:latin typeface="DM Sans"/>
                <a:ea typeface="+mn-ea"/>
                <a:cs typeface="+mn-cs"/>
                <a:sym typeface="Arial"/>
              </a:rPr>
              <a:t>HC-E-103387-7</a:t>
            </a:r>
          </a:p>
        </p:txBody>
      </p:sp>
      <p:sp>
        <p:nvSpPr>
          <p:cNvPr id="9" name="TextBox 8">
            <a:extLst>
              <a:ext uri="{FF2B5EF4-FFF2-40B4-BE49-F238E27FC236}">
                <a16:creationId xmlns:a16="http://schemas.microsoft.com/office/drawing/2014/main" id="{6AB89930-2D1A-A170-3DF6-19FF1A4477CE}"/>
              </a:ext>
            </a:extLst>
          </p:cNvPr>
          <p:cNvSpPr txBox="1"/>
          <p:nvPr/>
        </p:nvSpPr>
        <p:spPr>
          <a:xfrm>
            <a:off x="2200555" y="5329831"/>
            <a:ext cx="1538295" cy="861774"/>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DM Sans"/>
                <a:ea typeface="+mn-ea"/>
                <a:cs typeface="+mn-cs"/>
              </a:rPr>
              <a:t>91 % Natural Origin content according to ISO 16128 by including formulation water.</a:t>
            </a:r>
          </a:p>
        </p:txBody>
      </p:sp>
    </p:spTree>
    <p:extLst>
      <p:ext uri="{BB962C8B-B14F-4D97-AF65-F5344CB8AC3E}">
        <p14:creationId xmlns:p14="http://schemas.microsoft.com/office/powerpoint/2010/main" val="88275258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2EB043-0D70-F23A-75BE-7BE6D5E2D130}"/>
            </a:ext>
          </a:extLst>
        </p:cNvPr>
        <p:cNvGrpSpPr/>
        <p:nvPr/>
      </p:nvGrpSpPr>
      <p:grpSpPr>
        <a:xfrm>
          <a:off x="0" y="0"/>
          <a:ext cx="0" cy="0"/>
          <a:chOff x="0" y="0"/>
          <a:chExt cx="0" cy="0"/>
        </a:xfrm>
      </p:grpSpPr>
      <p:pic>
        <p:nvPicPr>
          <p:cNvPr id="28" name="Picture 27">
            <a:extLst>
              <a:ext uri="{FF2B5EF4-FFF2-40B4-BE49-F238E27FC236}">
                <a16:creationId xmlns:a16="http://schemas.microsoft.com/office/drawing/2014/main" id="{620919ED-1510-2478-3F6F-56FD1B97BE4C}"/>
              </a:ext>
            </a:extLst>
          </p:cNvPr>
          <p:cNvPicPr>
            <a:picLocks noChangeAspect="1"/>
          </p:cNvPicPr>
          <p:nvPr/>
        </p:nvPicPr>
        <p:blipFill>
          <a:blip r:embed="rId3"/>
          <a:stretch>
            <a:fillRect/>
          </a:stretch>
        </p:blipFill>
        <p:spPr>
          <a:xfrm>
            <a:off x="2138355" y="923210"/>
            <a:ext cx="2201185" cy="3615237"/>
          </a:xfrm>
          <a:prstGeom prst="rect">
            <a:avLst/>
          </a:prstGeom>
        </p:spPr>
      </p:pic>
      <p:sp>
        <p:nvSpPr>
          <p:cNvPr id="7" name="CaixaDeTexto 6">
            <a:extLst>
              <a:ext uri="{FF2B5EF4-FFF2-40B4-BE49-F238E27FC236}">
                <a16:creationId xmlns:a16="http://schemas.microsoft.com/office/drawing/2014/main" id="{23FC8A0A-FA31-3146-AFE5-57ED32C377ED}"/>
              </a:ext>
            </a:extLst>
          </p:cNvPr>
          <p:cNvSpPr txBox="1"/>
          <p:nvPr/>
        </p:nvSpPr>
        <p:spPr>
          <a:xfrm>
            <a:off x="-1250066" y="2627453"/>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DM Sans"/>
              <a:ea typeface="+mn-ea"/>
              <a:cs typeface="+mn-cs"/>
            </a:endParaRPr>
          </a:p>
        </p:txBody>
      </p:sp>
      <p:sp>
        <p:nvSpPr>
          <p:cNvPr id="32" name="CaixaDeTexto 31">
            <a:extLst>
              <a:ext uri="{FF2B5EF4-FFF2-40B4-BE49-F238E27FC236}">
                <a16:creationId xmlns:a16="http://schemas.microsoft.com/office/drawing/2014/main" id="{C0CFEF42-1871-2172-906B-F6DD18E02543}"/>
              </a:ext>
            </a:extLst>
          </p:cNvPr>
          <p:cNvSpPr txBox="1"/>
          <p:nvPr/>
        </p:nvSpPr>
        <p:spPr>
          <a:xfrm>
            <a:off x="2016783" y="1293747"/>
            <a:ext cx="2160657"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a:ea typeface="+mn-ea"/>
                <a:cs typeface="Arial"/>
                <a:sym typeface="Arial"/>
              </a:rPr>
              <a:t>CLEANSE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a:ea typeface="+mn-ea"/>
                <a:cs typeface="Arial"/>
                <a:sym typeface="Arial"/>
              </a:rPr>
              <a:t>&amp; ENERGIZE</a:t>
            </a:r>
          </a:p>
        </p:txBody>
      </p:sp>
      <p:sp>
        <p:nvSpPr>
          <p:cNvPr id="33" name="CaixaDeTexto 32">
            <a:extLst>
              <a:ext uri="{FF2B5EF4-FFF2-40B4-BE49-F238E27FC236}">
                <a16:creationId xmlns:a16="http://schemas.microsoft.com/office/drawing/2014/main" id="{B73662CB-0ACF-C729-66B8-DE95297EA1ED}"/>
              </a:ext>
            </a:extLst>
          </p:cNvPr>
          <p:cNvSpPr txBox="1"/>
          <p:nvPr/>
        </p:nvSpPr>
        <p:spPr>
          <a:xfrm>
            <a:off x="2016783" y="1081705"/>
            <a:ext cx="2547177" cy="27699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a:ln>
                  <a:noFill/>
                </a:ln>
                <a:solidFill>
                  <a:srgbClr val="000000"/>
                </a:solidFill>
                <a:effectLst/>
                <a:uLnTx/>
                <a:uFillTx/>
                <a:latin typeface="DM Sans"/>
                <a:ea typeface="+mn-ea"/>
                <a:cs typeface="Arial"/>
                <a:sym typeface="Arial"/>
              </a:rPr>
              <a:t>STEP 2 –SHAMPOO</a:t>
            </a:r>
          </a:p>
        </p:txBody>
      </p:sp>
      <p:pic>
        <p:nvPicPr>
          <p:cNvPr id="11" name="Imagem 30">
            <a:extLst>
              <a:ext uri="{FF2B5EF4-FFF2-40B4-BE49-F238E27FC236}">
                <a16:creationId xmlns:a16="http://schemas.microsoft.com/office/drawing/2014/main" id="{8B915764-7ECE-D841-FBF7-1F06256C55C9}"/>
              </a:ext>
            </a:extLst>
          </p:cNvPr>
          <p:cNvPicPr>
            <a:picLocks noChangeAspect="1"/>
          </p:cNvPicPr>
          <p:nvPr/>
        </p:nvPicPr>
        <p:blipFill>
          <a:blip r:embed="rId4"/>
          <a:stretch>
            <a:fillRect/>
          </a:stretch>
        </p:blipFill>
        <p:spPr>
          <a:xfrm>
            <a:off x="531593" y="458599"/>
            <a:ext cx="1024555" cy="5873691"/>
          </a:xfrm>
          <a:prstGeom prst="rect">
            <a:avLst/>
          </a:prstGeom>
        </p:spPr>
      </p:pic>
      <p:cxnSp>
        <p:nvCxnSpPr>
          <p:cNvPr id="12" name="Conector Reto 35">
            <a:extLst>
              <a:ext uri="{FF2B5EF4-FFF2-40B4-BE49-F238E27FC236}">
                <a16:creationId xmlns:a16="http://schemas.microsoft.com/office/drawing/2014/main" id="{5AC1EA0E-7F08-A3A2-9D02-16F3910AF487}"/>
              </a:ext>
            </a:extLst>
          </p:cNvPr>
          <p:cNvCxnSpPr>
            <a:cxnSpLocks/>
          </p:cNvCxnSpPr>
          <p:nvPr/>
        </p:nvCxnSpPr>
        <p:spPr>
          <a:xfrm>
            <a:off x="1898080"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pic>
        <p:nvPicPr>
          <p:cNvPr id="40" name="Picture 39">
            <a:extLst>
              <a:ext uri="{FF2B5EF4-FFF2-40B4-BE49-F238E27FC236}">
                <a16:creationId xmlns:a16="http://schemas.microsoft.com/office/drawing/2014/main" id="{2ABA0521-1A1F-3B7A-29A1-E406D91FB35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graphicFrame>
        <p:nvGraphicFramePr>
          <p:cNvPr id="6" name="Table 5">
            <a:extLst>
              <a:ext uri="{FF2B5EF4-FFF2-40B4-BE49-F238E27FC236}">
                <a16:creationId xmlns:a16="http://schemas.microsoft.com/office/drawing/2014/main" id="{07BAEA55-8B82-75F7-9D83-5AB0D126C842}"/>
              </a:ext>
            </a:extLst>
          </p:cNvPr>
          <p:cNvGraphicFramePr>
            <a:graphicFrameLocks noGrp="1"/>
          </p:cNvGraphicFramePr>
          <p:nvPr/>
        </p:nvGraphicFramePr>
        <p:xfrm>
          <a:off x="4563960" y="507252"/>
          <a:ext cx="7410437" cy="5814297"/>
        </p:xfrm>
        <a:graphic>
          <a:graphicData uri="http://schemas.openxmlformats.org/drawingml/2006/table">
            <a:tbl>
              <a:tblPr firstRow="1" bandRow="1">
                <a:tableStyleId>{5C22544A-7EE6-4342-B048-85BDC9FD1C3A}</a:tableStyleId>
              </a:tblPr>
              <a:tblGrid>
                <a:gridCol w="568977">
                  <a:extLst>
                    <a:ext uri="{9D8B030D-6E8A-4147-A177-3AD203B41FA5}">
                      <a16:colId xmlns:a16="http://schemas.microsoft.com/office/drawing/2014/main" val="20000"/>
                    </a:ext>
                  </a:extLst>
                </a:gridCol>
                <a:gridCol w="1725712">
                  <a:extLst>
                    <a:ext uri="{9D8B030D-6E8A-4147-A177-3AD203B41FA5}">
                      <a16:colId xmlns:a16="http://schemas.microsoft.com/office/drawing/2014/main" val="20001"/>
                    </a:ext>
                  </a:extLst>
                </a:gridCol>
                <a:gridCol w="4317244">
                  <a:extLst>
                    <a:ext uri="{9D8B030D-6E8A-4147-A177-3AD203B41FA5}">
                      <a16:colId xmlns:a16="http://schemas.microsoft.com/office/drawing/2014/main" val="20002"/>
                    </a:ext>
                  </a:extLst>
                </a:gridCol>
                <a:gridCol w="798504">
                  <a:extLst>
                    <a:ext uri="{9D8B030D-6E8A-4147-A177-3AD203B41FA5}">
                      <a16:colId xmlns:a16="http://schemas.microsoft.com/office/drawing/2014/main" val="20003"/>
                    </a:ext>
                  </a:extLst>
                </a:gridCol>
              </a:tblGrid>
              <a:tr h="215792">
                <a:tc>
                  <a:txBody>
                    <a:bodyPr/>
                    <a:lstStyle/>
                    <a:p>
                      <a:pPr algn="ctr">
                        <a:defRPr sz="1100" b="1"/>
                      </a:pPr>
                      <a:r>
                        <a:rPr sz="800">
                          <a:solidFill>
                            <a:schemeClr val="tx1"/>
                          </a:solidFill>
                          <a:latin typeface="DM Sans" pitchFamily="2" charset="0"/>
                        </a:rPr>
                        <a:t>Phase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B3978F"/>
                    </a:solidFill>
                  </a:tcPr>
                </a:tc>
                <a:tc>
                  <a:txBody>
                    <a:bodyPr/>
                    <a:lstStyle/>
                    <a:p>
                      <a:pPr algn="ctr">
                        <a:defRPr sz="1100" b="1"/>
                      </a:pPr>
                      <a:r>
                        <a:rPr sz="800">
                          <a:solidFill>
                            <a:schemeClr val="tx1"/>
                          </a:solidFill>
                          <a:latin typeface="DM Sans" pitchFamily="2" charset="0"/>
                        </a:rPr>
                        <a:t>Ingredient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B3978F"/>
                    </a:solidFill>
                  </a:tcPr>
                </a:tc>
                <a:tc>
                  <a:txBody>
                    <a:bodyPr/>
                    <a:lstStyle/>
                    <a:p>
                      <a:pPr algn="ctr">
                        <a:defRPr sz="1100" b="1"/>
                      </a:pPr>
                      <a:r>
                        <a:rPr sz="800">
                          <a:solidFill>
                            <a:schemeClr val="tx1"/>
                          </a:solidFill>
                          <a:latin typeface="DM Sans" pitchFamily="2" charset="0"/>
                        </a:rPr>
                        <a:t>INC</a:t>
                      </a:r>
                      <a:r>
                        <a:rPr lang="de-DE" sz="800">
                          <a:solidFill>
                            <a:schemeClr val="tx1"/>
                          </a:solidFill>
                          <a:latin typeface="DM Sans" pitchFamily="2" charset="0"/>
                        </a:rPr>
                        <a:t>I</a:t>
                      </a:r>
                      <a:endParaRPr sz="800">
                        <a:solidFill>
                          <a:schemeClr val="tx1"/>
                        </a:solidFill>
                        <a:latin typeface="DM Sans" pitchFamily="2"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B3978F"/>
                    </a:solidFill>
                  </a:tcPr>
                </a:tc>
                <a:tc>
                  <a:txBody>
                    <a:bodyPr/>
                    <a:lstStyle/>
                    <a:p>
                      <a:pPr algn="ctr">
                        <a:defRPr sz="1100" b="1"/>
                      </a:pPr>
                      <a:r>
                        <a:rPr sz="800">
                          <a:solidFill>
                            <a:schemeClr val="tx1"/>
                          </a:solidFill>
                          <a:latin typeface="DM Sans" pitchFamily="2" charset="0"/>
                        </a:rPr>
                        <a:t>% w/w</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B3978F"/>
                    </a:solidFill>
                  </a:tcPr>
                </a:tc>
                <a:extLst>
                  <a:ext uri="{0D108BD9-81ED-4DB2-BD59-A6C34878D82A}">
                    <a16:rowId xmlns:a16="http://schemas.microsoft.com/office/drawing/2014/main" val="10000"/>
                  </a:ext>
                </a:extLst>
              </a:tr>
              <a:tr h="215792">
                <a:tc rowSpan="9">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A</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Water Dem</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AQUA</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lang="de-CH" sz="800" kern="1200">
                          <a:solidFill>
                            <a:schemeClr val="dk1"/>
                          </a:solidFill>
                          <a:latin typeface="DM Sans" pitchFamily="2" charset="0"/>
                          <a:ea typeface="+mn-ea"/>
                          <a:cs typeface="+mn-cs"/>
                        </a:rPr>
                        <a:t>37.55</a:t>
                      </a:r>
                      <a:endParaRPr sz="800" kern="1200">
                        <a:solidFill>
                          <a:schemeClr val="dk1"/>
                        </a:solidFill>
                        <a:latin typeface="DM Sans" pitchFamily="2" charset="0"/>
                        <a:ea typeface="+mn-ea"/>
                        <a:cs typeface="+mn-cs"/>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15792">
                <a:tc vMerge="1">
                  <a:txBody>
                    <a:bodyPr/>
                    <a:lstStyle/>
                    <a:p>
                      <a:endParaRPr/>
                    </a:p>
                  </a:txBody>
                  <a:tcP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TEGO Betain F50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COCAMIDOPROPYL BETAINE, AQUA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5.00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15792">
                <a:tc vMerge="1">
                  <a:txBody>
                    <a:bodyPr/>
                    <a:lstStyle/>
                    <a:p>
                      <a:endParaRPr/>
                    </a:p>
                  </a:txBody>
                  <a:tcPr>
                    <a:noFill/>
                  </a:tcPr>
                </a:tc>
                <a:tc>
                  <a:txBody>
                    <a:bodyPr/>
                    <a:lstStyle/>
                    <a:p>
                      <a:pPr marL="0" algn="l" defTabSz="457200" rtl="0" eaLnBrk="1" latinLnBrk="0" hangingPunct="1">
                        <a:defRPr sz="1000">
                          <a:latin typeface="Calibri"/>
                        </a:defRPr>
                      </a:pPr>
                      <a:r>
                        <a:rPr lang="en-US" sz="800" kern="1200">
                          <a:solidFill>
                            <a:schemeClr val="dk1"/>
                          </a:solidFill>
                          <a:latin typeface="DM Sans" pitchFamily="2" charset="0"/>
                          <a:ea typeface="+mn-ea"/>
                          <a:cs typeface="+mn-cs"/>
                        </a:rPr>
                        <a:t>Bio-Terge AS-40 HASB</a:t>
                      </a:r>
                      <a:endParaRPr sz="800" kern="1200">
                        <a:solidFill>
                          <a:schemeClr val="dk1"/>
                        </a:solidFill>
                        <a:latin typeface="DM Sans" pitchFamily="2" charset="0"/>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SODIUM C14-16 OLEFIN SULFONATE</a:t>
                      </a:r>
                      <a:r>
                        <a:rPr lang="de-CH" sz="800" kern="1200">
                          <a:solidFill>
                            <a:schemeClr val="dk1"/>
                          </a:solidFill>
                          <a:latin typeface="DM Sans" pitchFamily="2" charset="0"/>
                          <a:ea typeface="+mn-ea"/>
                          <a:cs typeface="+mn-cs"/>
                        </a:rPr>
                        <a:t>, AQUA</a:t>
                      </a:r>
                      <a:endParaRPr sz="800" kern="1200">
                        <a:solidFill>
                          <a:schemeClr val="dk1"/>
                        </a:solidFill>
                        <a:latin typeface="DM Sans" pitchFamily="2" charset="0"/>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12.00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15792">
                <a:tc vMerge="1">
                  <a:txBody>
                    <a:bodyPr/>
                    <a:lstStyle/>
                    <a:p>
                      <a:endParaRPr/>
                    </a:p>
                  </a:txBody>
                  <a:tcPr>
                    <a:noFill/>
                  </a:tcPr>
                </a:tc>
                <a:tc>
                  <a:txBody>
                    <a:bodyPr/>
                    <a:lstStyle/>
                    <a:p>
                      <a:pPr marL="0" algn="l" defTabSz="457200" rtl="0" eaLnBrk="1" latinLnBrk="0" hangingPunct="1">
                        <a:defRPr sz="1000">
                          <a:latin typeface="Calibri"/>
                        </a:defRPr>
                      </a:pPr>
                      <a:r>
                        <a:rPr sz="800" kern="1200" err="1">
                          <a:solidFill>
                            <a:schemeClr val="dk1"/>
                          </a:solidFill>
                          <a:latin typeface="DM Sans" pitchFamily="2" charset="0"/>
                          <a:ea typeface="+mn-ea"/>
                          <a:cs typeface="+mn-cs"/>
                        </a:rPr>
                        <a:t>Amphosol</a:t>
                      </a:r>
                      <a:r>
                        <a:rPr sz="800" kern="1200">
                          <a:solidFill>
                            <a:schemeClr val="dk1"/>
                          </a:solidFill>
                          <a:latin typeface="DM Sans" pitchFamily="2" charset="0"/>
                          <a:ea typeface="+mn-ea"/>
                          <a:cs typeface="+mn-cs"/>
                        </a:rPr>
                        <a:t> DM</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COCO-BETAINE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3.00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215792">
                <a:tc vMerge="1">
                  <a:txBody>
                    <a:bodyPr/>
                    <a:lstStyle/>
                    <a:p>
                      <a:endParaRPr/>
                    </a:p>
                  </a:txBody>
                  <a:tcPr>
                    <a:noFill/>
                  </a:tcPr>
                </a:tc>
                <a:tc>
                  <a:txBody>
                    <a:bodyPr/>
                    <a:lstStyle/>
                    <a:p>
                      <a:pPr marL="0" algn="l" defTabSz="457200" rtl="0" eaLnBrk="1" latinLnBrk="0" hangingPunct="1">
                        <a:defRPr sz="1000">
                          <a:latin typeface="Calibri"/>
                        </a:defRPr>
                      </a:pPr>
                      <a:r>
                        <a:rPr sz="800" kern="1200" err="1">
                          <a:solidFill>
                            <a:schemeClr val="dk1"/>
                          </a:solidFill>
                          <a:latin typeface="DM Sans" pitchFamily="2" charset="0"/>
                          <a:ea typeface="+mn-ea"/>
                          <a:cs typeface="+mn-cs"/>
                        </a:rPr>
                        <a:t>Comperlan</a:t>
                      </a:r>
                      <a:r>
                        <a:rPr sz="800" kern="1200">
                          <a:solidFill>
                            <a:schemeClr val="dk1"/>
                          </a:solidFill>
                          <a:latin typeface="DM Sans" pitchFamily="2" charset="0"/>
                          <a:ea typeface="+mn-ea"/>
                          <a:cs typeface="+mn-cs"/>
                        </a:rPr>
                        <a:t>® KD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COCAMIDE DEA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2.00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215792">
                <a:tc vMerge="1">
                  <a:txBody>
                    <a:bodyPr/>
                    <a:lstStyle/>
                    <a:p>
                      <a:endParaRPr/>
                    </a:p>
                  </a:txBody>
                  <a:tcPr>
                    <a:noFill/>
                  </a:tcPr>
                </a:tc>
                <a:tc>
                  <a:txBody>
                    <a:bodyPr/>
                    <a:lstStyle/>
                    <a:p>
                      <a:pPr marL="0" algn="l" defTabSz="457200" rtl="0" eaLnBrk="1" latinLnBrk="0" hangingPunct="1">
                        <a:defRPr sz="1000">
                          <a:latin typeface="Calibri"/>
                        </a:defRPr>
                      </a:pPr>
                      <a:r>
                        <a:rPr sz="800" kern="1200" err="1">
                          <a:solidFill>
                            <a:schemeClr val="dk1"/>
                          </a:solidFill>
                          <a:latin typeface="DM Sans" pitchFamily="2" charset="0"/>
                          <a:ea typeface="+mn-ea"/>
                          <a:cs typeface="+mn-cs"/>
                        </a:rPr>
                        <a:t>Oramix</a:t>
                      </a:r>
                      <a:r>
                        <a:rPr sz="800" kern="1200">
                          <a:solidFill>
                            <a:schemeClr val="dk1"/>
                          </a:solidFill>
                          <a:latin typeface="DM Sans" pitchFamily="2" charset="0"/>
                          <a:ea typeface="+mn-ea"/>
                          <a:cs typeface="+mn-cs"/>
                        </a:rPr>
                        <a:t> L 30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SODIUM LAUROYL SARCOSINATE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8.00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215792">
                <a:tc vMerge="1">
                  <a:txBody>
                    <a:bodyPr/>
                    <a:lstStyle/>
                    <a:p>
                      <a:endParaRPr/>
                    </a:p>
                  </a:txBody>
                  <a:tcP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Jaguar® C 162 SGI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HYDROXYPROPYL GUAR HYDROXYPROPYLTRIMONIUM CHLORIDE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0.30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215792">
                <a:tc vMerge="1">
                  <a:txBody>
                    <a:bodyPr/>
                    <a:lstStyle/>
                    <a:p>
                      <a:endParaRPr/>
                    </a:p>
                  </a:txBody>
                  <a:tcP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TEGIN BL 315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GLYCOL DISTEARATE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2.00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215792">
                <a:tc vMerge="1">
                  <a:txBody>
                    <a:bodyPr/>
                    <a:lstStyle/>
                    <a:p>
                      <a:endParaRPr/>
                    </a:p>
                  </a:txBody>
                  <a:tcP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Citric Acid 25% sol.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AQUA, CITRIC ACID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1.10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215792">
                <a:tc rowSpan="3">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B</a:t>
                      </a:r>
                      <a:endParaRPr lang="de-CH" sz="800" kern="1200">
                        <a:solidFill>
                          <a:schemeClr val="dk1"/>
                        </a:solidFill>
                        <a:latin typeface="DM Sans" pitchFamily="2" charset="0"/>
                        <a:ea typeface="+mn-ea"/>
                        <a:cs typeface="+mn-cs"/>
                      </a:endParaRPr>
                    </a:p>
                    <a:p>
                      <a:pPr marL="0" algn="ctr" defTabSz="457200" rtl="0" eaLnBrk="1" latinLnBrk="0" hangingPunct="1">
                        <a:defRPr sz="1000">
                          <a:latin typeface="Calibri"/>
                        </a:defRPr>
                      </a:pPr>
                      <a:endParaRPr lang="de-CH" sz="800" kern="1200">
                        <a:solidFill>
                          <a:schemeClr val="dk1"/>
                        </a:solidFill>
                        <a:latin typeface="DM Sans" pitchFamily="2" charset="0"/>
                        <a:ea typeface="+mn-ea"/>
                        <a:cs typeface="+mn-cs"/>
                      </a:endParaRPr>
                    </a:p>
                    <a:p>
                      <a:pPr marL="0" algn="ctr" defTabSz="457200" rtl="0" eaLnBrk="1" latinLnBrk="0" hangingPunct="1">
                        <a:defRPr sz="1000">
                          <a:latin typeface="Calibri"/>
                        </a:defRPr>
                      </a:pPr>
                      <a:endParaRPr lang="de-CH" sz="800" kern="1200">
                        <a:solidFill>
                          <a:schemeClr val="dk1"/>
                        </a:solidFill>
                        <a:latin typeface="DM Sans" pitchFamily="2" charset="0"/>
                        <a:ea typeface="+mn-ea"/>
                        <a:cs typeface="+mn-cs"/>
                      </a:endParaRPr>
                    </a:p>
                    <a:p>
                      <a:pPr marL="0" algn="ctr" defTabSz="457200" rtl="0" eaLnBrk="1" latinLnBrk="0" hangingPunct="1">
                        <a:defRPr sz="1000">
                          <a:latin typeface="Calibri"/>
                        </a:defRPr>
                      </a:pPr>
                      <a:endParaRPr lang="de-CH" sz="800" kern="1200">
                        <a:solidFill>
                          <a:schemeClr val="dk1"/>
                        </a:solidFill>
                        <a:latin typeface="DM Sans" pitchFamily="2" charset="0"/>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Water Dem</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AQUA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20.00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215792">
                <a:tc vMerge="1">
                  <a:txBody>
                    <a:bodyPr/>
                    <a:lstStyle/>
                    <a:p>
                      <a:endParaRPr/>
                    </a:p>
                  </a:txBody>
                  <a:tcP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TC‑BIO‑CARBOMER 380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CARBOMER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0.20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1"/>
                  </a:ext>
                </a:extLst>
              </a:tr>
              <a:tr h="215792">
                <a:tc vMerge="1">
                  <a:txBody>
                    <a:bodyPr/>
                    <a:lstStyle/>
                    <a:p>
                      <a:endParaRPr/>
                    </a:p>
                  </a:txBody>
                  <a:tcP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Sodium Hydroxide 10%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AQUA, SODIUM HYDROXIDE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0.25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2"/>
                  </a:ext>
                </a:extLst>
              </a:tr>
              <a:tr h="215792">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sz="1000">
                          <a:latin typeface="Calibri"/>
                        </a:defRPr>
                      </a:pPr>
                      <a:r>
                        <a:rPr lang="de-CH" sz="800" kern="1200">
                          <a:solidFill>
                            <a:schemeClr val="dk1"/>
                          </a:solidFill>
                          <a:latin typeface="DM Sans" pitchFamily="2" charset="0"/>
                          <a:ea typeface="+mn-ea"/>
                          <a:cs typeface="+mn-cs"/>
                        </a:rPr>
                        <a:t>C</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800" b="0" i="0" u="none" strike="noStrike" baseline="0">
                          <a:solidFill>
                            <a:srgbClr val="000000"/>
                          </a:solidFill>
                          <a:latin typeface="DM Sans" pitchFamily="2" charset="0"/>
                        </a:rPr>
                        <a:t>Citric Acid 25% solution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800" b="0" i="0" u="none" strike="noStrike" baseline="0">
                          <a:solidFill>
                            <a:srgbClr val="000000"/>
                          </a:solidFill>
                          <a:latin typeface="DM Sans" pitchFamily="2" charset="0"/>
                        </a:rPr>
                        <a:t>AQUA, CITRIC ACID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lang="de-CH" sz="800" kern="1200">
                          <a:solidFill>
                            <a:schemeClr val="dk1"/>
                          </a:solidFill>
                          <a:latin typeface="DM Sans" pitchFamily="2" charset="0"/>
                          <a:ea typeface="+mn-ea"/>
                          <a:cs typeface="+mn-cs"/>
                        </a:rPr>
                        <a:t>1.10</a:t>
                      </a:r>
                      <a:endParaRPr sz="800" kern="1200">
                        <a:solidFill>
                          <a:schemeClr val="dk1"/>
                        </a:solidFill>
                        <a:latin typeface="DM Sans" pitchFamily="2" charset="0"/>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20963609"/>
                  </a:ext>
                </a:extLst>
              </a:tr>
              <a:tr h="339102">
                <a:tc rowSpan="2">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TEGO SOLVE 61 MB</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lang="en-US" sz="800" kern="1200">
                          <a:solidFill>
                            <a:schemeClr val="dk1"/>
                          </a:solidFill>
                          <a:latin typeface="DM Sans" pitchFamily="2" charset="0"/>
                          <a:ea typeface="+mn-ea"/>
                          <a:cs typeface="+mn-cs"/>
                        </a:rPr>
                        <a:t>POLYGLYCERYL-6 CAPRYLATE, POLYGLYCERYL-6 RICINOLEATE, POLYGLYCERYL-4 CAPRATE, POLYGLYCERYL-3 COCOATE, AQUA</a:t>
                      </a:r>
                      <a:endParaRPr sz="800" kern="1200">
                        <a:solidFill>
                          <a:schemeClr val="dk1"/>
                        </a:solidFill>
                        <a:latin typeface="DM Sans" pitchFamily="2" charset="0"/>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2.40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3"/>
                  </a:ext>
                </a:extLst>
              </a:tr>
              <a:tr h="462412">
                <a:tc vMerge="1">
                  <a:txBody>
                    <a:bodyPr/>
                    <a:lstStyle/>
                    <a:p>
                      <a:endParaRPr/>
                    </a:p>
                  </a:txBody>
                  <a:tcPr>
                    <a:noFill/>
                  </a:tcPr>
                </a:tc>
                <a:tc>
                  <a:txBody>
                    <a:bodyPr/>
                    <a:lstStyle/>
                    <a:p>
                      <a:pPr algn="l">
                        <a:defRPr sz="1000">
                          <a:latin typeface="Calibri"/>
                        </a:defRPr>
                      </a:pPr>
                      <a:r>
                        <a:rPr lang="en-US" sz="800" b="1">
                          <a:solidFill>
                            <a:schemeClr val="tx1"/>
                          </a:solidFill>
                          <a:latin typeface="DM Sans" pitchFamily="2" charset="0"/>
                        </a:rPr>
                        <a:t>BOND AND BEYOND </a:t>
                      </a:r>
                      <a:r>
                        <a:rPr lang="en-US" sz="600" b="1">
                          <a:solidFill>
                            <a:schemeClr val="tx1"/>
                          </a:solidFill>
                          <a:latin typeface="DM Sans" pitchFamily="2" charset="0"/>
                        </a:rPr>
                        <a:t>P04E062</a:t>
                      </a:r>
                      <a:endParaRPr lang="en-US" sz="800" b="1">
                        <a:solidFill>
                          <a:schemeClr val="tx1"/>
                        </a:solidFill>
                        <a:latin typeface="DM Sans" pitchFamily="2"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marL="0" algn="l" defTabSz="457200" rtl="0" eaLnBrk="1" latinLnBrk="0" hangingPunct="1">
                        <a:defRPr sz="1000">
                          <a:latin typeface="Calibri"/>
                        </a:defRPr>
                      </a:pPr>
                      <a:r>
                        <a:rPr lang="en-US" sz="800" b="1" kern="1200">
                          <a:solidFill>
                            <a:schemeClr val="tx1"/>
                          </a:solidFill>
                          <a:latin typeface="DM Sans" pitchFamily="2" charset="0"/>
                          <a:ea typeface="+mn-ea"/>
                          <a:cs typeface="+mn-cs"/>
                        </a:rPr>
                        <a:t>PARFUM, BENZYL SALICYLATE, CITRAL, CITRONELLOL, COUMARIN, LIMONENE, CITRUS AURANTIUM PEEL OIL, DIMETHYL PHENETHYL ACETATE, GERANYL ACETATE, TETRAMETHYL ACETYLOCTAHYDRONAPHTHALENES</a:t>
                      </a:r>
                      <a:endParaRPr sz="800" b="1" kern="1200">
                        <a:solidFill>
                          <a:schemeClr val="tx1"/>
                        </a:solidFill>
                        <a:latin typeface="DM Sans" pitchFamily="2" charset="0"/>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0.80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4"/>
                  </a:ext>
                </a:extLst>
              </a:tr>
              <a:tr h="215792">
                <a:tc rowSpan="7">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D‑Panthenol 75 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PANTHENOL, AQUA, PANTOLACTONE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1.00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5"/>
                  </a:ext>
                </a:extLst>
              </a:tr>
              <a:tr h="215792">
                <a:tc vMerge="1">
                  <a:txBody>
                    <a:bodyPr/>
                    <a:lstStyle/>
                    <a:p>
                      <a:endParaRPr/>
                    </a:p>
                  </a:txBody>
                  <a:tcPr>
                    <a:noFill/>
                  </a:tcPr>
                </a:tc>
                <a:tc>
                  <a:txBody>
                    <a:bodyPr/>
                    <a:lstStyle/>
                    <a:p>
                      <a:pPr marL="0" algn="l" defTabSz="457200" rtl="0" eaLnBrk="1" latinLnBrk="0" hangingPunct="1">
                        <a:defRPr sz="1000">
                          <a:latin typeface="Calibri"/>
                        </a:defRPr>
                      </a:pPr>
                      <a:r>
                        <a:rPr sz="800" b="1" kern="1200">
                          <a:solidFill>
                            <a:schemeClr val="tx1"/>
                          </a:solidFill>
                          <a:latin typeface="DM Sans" pitchFamily="2" charset="0"/>
                          <a:ea typeface="+mn-ea"/>
                          <a:cs typeface="+mn-cs"/>
                        </a:rPr>
                        <a:t>PENTAVITIN®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marL="0" algn="l" defTabSz="457200" rtl="0" eaLnBrk="1" latinLnBrk="0" hangingPunct="1">
                        <a:defRPr sz="1000">
                          <a:latin typeface="Calibri"/>
                        </a:defRPr>
                      </a:pPr>
                      <a:r>
                        <a:rPr sz="800" b="1" kern="1200">
                          <a:solidFill>
                            <a:schemeClr val="tx1"/>
                          </a:solidFill>
                          <a:latin typeface="DM Sans" pitchFamily="2" charset="0"/>
                          <a:ea typeface="+mn-ea"/>
                          <a:cs typeface="+mn-cs"/>
                        </a:rPr>
                        <a:t>SACCHARIDE ISOMERATE COMPLEX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6"/>
                  </a:ext>
                </a:extLst>
              </a:tr>
              <a:tr h="215792">
                <a:tc vMerge="1">
                  <a:txBody>
                    <a:bodyPr/>
                    <a:lstStyle/>
                    <a:p>
                      <a:endParaRPr/>
                    </a:p>
                  </a:txBody>
                  <a:tcPr>
                    <a:noFill/>
                  </a:tcPr>
                </a:tc>
                <a:tc>
                  <a:txBody>
                    <a:bodyPr/>
                    <a:lstStyle/>
                    <a:p>
                      <a:pPr marL="0" algn="l" defTabSz="457200" rtl="0" eaLnBrk="1" latinLnBrk="0" hangingPunct="1">
                        <a:defRPr sz="1000">
                          <a:latin typeface="Calibri"/>
                        </a:defRPr>
                      </a:pPr>
                      <a:r>
                        <a:rPr lang="en-US" sz="800" b="1" kern="1200">
                          <a:solidFill>
                            <a:schemeClr val="tx1"/>
                          </a:solidFill>
                          <a:latin typeface="DM Sans" pitchFamily="2" charset="0"/>
                          <a:ea typeface="+mn-ea"/>
                          <a:cs typeface="+mn-cs"/>
                        </a:rPr>
                        <a:t>TILAMAR® </a:t>
                      </a:r>
                      <a:r>
                        <a:rPr lang="en-US" sz="800" b="1" i="1" kern="1200">
                          <a:solidFill>
                            <a:schemeClr val="tx1"/>
                          </a:solidFill>
                          <a:latin typeface="DM Sans" pitchFamily="2" charset="0"/>
                          <a:ea typeface="+mn-ea"/>
                          <a:cs typeface="+mn-cs"/>
                        </a:rPr>
                        <a:t>Quat </a:t>
                      </a:r>
                      <a:r>
                        <a:rPr lang="en-US" sz="800" b="1" kern="1200">
                          <a:solidFill>
                            <a:schemeClr val="tx1"/>
                          </a:solidFill>
                          <a:latin typeface="DM Sans" pitchFamily="2" charset="0"/>
                          <a:ea typeface="+mn-ea"/>
                          <a:cs typeface="+mn-cs"/>
                        </a:rPr>
                        <a:t>640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marL="0" algn="l" defTabSz="457200" rtl="0" eaLnBrk="1" latinLnBrk="0" hangingPunct="1">
                        <a:defRPr sz="1000">
                          <a:latin typeface="Calibri"/>
                        </a:defRPr>
                      </a:pPr>
                      <a:r>
                        <a:rPr sz="800" b="1" kern="1200">
                          <a:solidFill>
                            <a:schemeClr val="tx1"/>
                          </a:solidFill>
                          <a:latin typeface="DM Sans" pitchFamily="2" charset="0"/>
                          <a:ea typeface="+mn-ea"/>
                          <a:cs typeface="+mn-cs"/>
                        </a:rPr>
                        <a:t>POLYQUATERNIUM‑6, AQUA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1.00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7"/>
                  </a:ext>
                </a:extLst>
              </a:tr>
              <a:tr h="215792">
                <a:tc vMerge="1">
                  <a:txBody>
                    <a:bodyPr/>
                    <a:lstStyle/>
                    <a:p>
                      <a:endParaRPr/>
                    </a:p>
                  </a:txBody>
                  <a:tcP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Sodium Chloride Emprove exp</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SODIUM CHLORIDE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8"/>
                  </a:ext>
                </a:extLst>
              </a:tr>
              <a:tr h="215792">
                <a:tc vMerge="1">
                  <a:txBody>
                    <a:bodyPr/>
                    <a:lstStyle/>
                    <a:p>
                      <a:endParaRPr/>
                    </a:p>
                  </a:txBody>
                  <a:tcP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PUROX® 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SODIUM BENZOATE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0.40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9"/>
                  </a:ext>
                </a:extLst>
              </a:tr>
              <a:tr h="215792">
                <a:tc vMerge="1">
                  <a:txBody>
                    <a:bodyPr/>
                    <a:lstStyle/>
                    <a:p>
                      <a:endParaRPr/>
                    </a:p>
                  </a:txBody>
                  <a:tcP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Potassium Sorbate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POTASSIUM SORBATE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0.20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20"/>
                  </a:ext>
                </a:extLst>
              </a:tr>
              <a:tr h="427203">
                <a:tc vMerge="1">
                  <a:txBody>
                    <a:bodyPr/>
                    <a:lstStyle/>
                    <a:p>
                      <a:endParaRPr/>
                    </a:p>
                  </a:txBody>
                  <a:tcP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OXY 229 CB</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algn="l">
                        <a:defRPr sz="1000">
                          <a:latin typeface="Calibri"/>
                        </a:defRPr>
                      </a:pPr>
                      <a:r>
                        <a:rPr lang="en-US" sz="800" b="1">
                          <a:solidFill>
                            <a:schemeClr val="tx1"/>
                          </a:solidFill>
                          <a:latin typeface="DM Sans" pitchFamily="2" charset="0"/>
                        </a:rPr>
                        <a:t>SACCHAROMYCES LYSATE, VALINE, THREONINE, GLUTAMIC ACID, GLYCINE, GLYCERIN, AQUA, DISODIUM SUCCINATE, 1,2‑HEXANEDIOL, CAPRYLYL GLYCOL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1.00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21"/>
                  </a:ext>
                </a:extLst>
              </a:tr>
              <a:tr h="269740">
                <a:tc>
                  <a:txBody>
                    <a:bodyPr/>
                    <a:lstStyle/>
                    <a:p>
                      <a:pPr marL="0" algn="ctr" defTabSz="457200" rtl="0" eaLnBrk="1" latinLnBrk="0" hangingPunct="1">
                        <a:defRPr sz="1000">
                          <a:latin typeface="Calibri"/>
                        </a:defRPr>
                      </a:pPr>
                      <a:endParaRPr sz="800" kern="1200">
                        <a:solidFill>
                          <a:schemeClr val="dk1"/>
                        </a:solidFill>
                        <a:latin typeface="DM Sans" pitchFamily="2" charset="0"/>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l" defTabSz="457200" rtl="0" eaLnBrk="1" latinLnBrk="0" hangingPunct="1">
                        <a:defRPr sz="1000">
                          <a:latin typeface="Calibri"/>
                        </a:defRPr>
                      </a:pPr>
                      <a:r>
                        <a:rPr lang="en-US" sz="800" b="0" kern="1200">
                          <a:solidFill>
                            <a:schemeClr val="dk1"/>
                          </a:solidFill>
                          <a:latin typeface="DM Sans" pitchFamily="2" charset="0"/>
                          <a:ea typeface="+mn-ea"/>
                          <a:cs typeface="+mn-cs"/>
                        </a:rPr>
                        <a:t>Sodium Hydroxide 30% Solution</a:t>
                      </a:r>
                      <a:endParaRPr sz="800" b="0" kern="1200">
                        <a:solidFill>
                          <a:schemeClr val="dk1"/>
                        </a:solidFill>
                        <a:latin typeface="DM Sans" pitchFamily="2" charset="0"/>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l">
                        <a:defRPr sz="1000">
                          <a:latin typeface="Calibri"/>
                        </a:defRPr>
                      </a:pPr>
                      <a:r>
                        <a:rPr lang="en-US" sz="800" b="0">
                          <a:solidFill>
                            <a:schemeClr val="tx1"/>
                          </a:solidFill>
                          <a:latin typeface="DM Sans" pitchFamily="2" charset="0"/>
                        </a:rPr>
                        <a:t>AQUA, SODIUM HYDROXIDE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457200" rtl="0" eaLnBrk="1" latinLnBrk="0" hangingPunct="1">
                        <a:defRPr sz="1000">
                          <a:latin typeface="Calibri"/>
                        </a:defRPr>
                      </a:pPr>
                      <a:r>
                        <a:rPr lang="de-CH" sz="800" b="0" kern="1200">
                          <a:solidFill>
                            <a:schemeClr val="dk1"/>
                          </a:solidFill>
                          <a:latin typeface="DM Sans" pitchFamily="2" charset="0"/>
                          <a:ea typeface="+mn-ea"/>
                          <a:cs typeface="+mn-cs"/>
                        </a:rPr>
                        <a:t>0.80</a:t>
                      </a:r>
                      <a:endParaRPr sz="800" b="0" kern="1200">
                        <a:solidFill>
                          <a:schemeClr val="dk1"/>
                        </a:solidFill>
                        <a:latin typeface="DM Sans" pitchFamily="2" charset="0"/>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10528249"/>
                  </a:ext>
                </a:extLst>
              </a:tr>
            </a:tbl>
          </a:graphicData>
        </a:graphic>
      </p:graphicFrame>
      <p:sp>
        <p:nvSpPr>
          <p:cNvPr id="8" name="TextBox 7">
            <a:extLst>
              <a:ext uri="{FF2B5EF4-FFF2-40B4-BE49-F238E27FC236}">
                <a16:creationId xmlns:a16="http://schemas.microsoft.com/office/drawing/2014/main" id="{0811FA20-4E56-5579-C84D-70D052B81893}"/>
              </a:ext>
            </a:extLst>
          </p:cNvPr>
          <p:cNvSpPr txBox="1"/>
          <p:nvPr/>
        </p:nvSpPr>
        <p:spPr>
          <a:xfrm>
            <a:off x="5071497" y="6450806"/>
            <a:ext cx="946093"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sz="1000">
                <a:latin typeface="Calibri"/>
              </a:defRPr>
            </a:pPr>
            <a:r>
              <a:rPr kumimoji="0" lang="de-DE" sz="800" b="0" i="0" u="none" strike="noStrike" kern="1200" cap="none" spc="0" normalizeH="0" baseline="0" noProof="0">
                <a:ln>
                  <a:noFill/>
                </a:ln>
                <a:solidFill>
                  <a:srgbClr val="000000"/>
                </a:solidFill>
                <a:effectLst/>
                <a:uLnTx/>
                <a:uFillTx/>
                <a:latin typeface="DM Sans"/>
                <a:ea typeface="+mn-ea"/>
                <a:cs typeface="+mn-cs"/>
                <a:sym typeface="Arial"/>
              </a:rPr>
              <a:t>HC-E-103475-3</a:t>
            </a:r>
          </a:p>
        </p:txBody>
      </p:sp>
      <p:sp>
        <p:nvSpPr>
          <p:cNvPr id="10" name="TextBox 9">
            <a:extLst>
              <a:ext uri="{FF2B5EF4-FFF2-40B4-BE49-F238E27FC236}">
                <a16:creationId xmlns:a16="http://schemas.microsoft.com/office/drawing/2014/main" id="{469FC24E-321A-9EA7-824B-F15FCD3D316C}"/>
              </a:ext>
            </a:extLst>
          </p:cNvPr>
          <p:cNvSpPr txBox="1"/>
          <p:nvPr/>
        </p:nvSpPr>
        <p:spPr>
          <a:xfrm>
            <a:off x="2083695" y="5275307"/>
            <a:ext cx="2255845" cy="669414"/>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DM Sans"/>
                <a:ea typeface="+mn-ea"/>
                <a:cs typeface="+mn-cs"/>
              </a:rPr>
              <a:t>91 % Natural Origin content according to ISO 16128 by including formulation water.</a:t>
            </a:r>
          </a:p>
        </p:txBody>
      </p:sp>
    </p:spTree>
    <p:extLst>
      <p:ext uri="{BB962C8B-B14F-4D97-AF65-F5344CB8AC3E}">
        <p14:creationId xmlns:p14="http://schemas.microsoft.com/office/powerpoint/2010/main" val="290732340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509CD9-CCCA-0074-DBDA-52755AEA3EC7}"/>
            </a:ext>
          </a:extLst>
        </p:cNvPr>
        <p:cNvGrpSpPr/>
        <p:nvPr/>
      </p:nvGrpSpPr>
      <p:grpSpPr>
        <a:xfrm>
          <a:off x="0" y="0"/>
          <a:ext cx="0" cy="0"/>
          <a:chOff x="0" y="0"/>
          <a:chExt cx="0" cy="0"/>
        </a:xfrm>
      </p:grpSpPr>
      <p:pic>
        <p:nvPicPr>
          <p:cNvPr id="38" name="Picture 37">
            <a:extLst>
              <a:ext uri="{FF2B5EF4-FFF2-40B4-BE49-F238E27FC236}">
                <a16:creationId xmlns:a16="http://schemas.microsoft.com/office/drawing/2014/main" id="{2413DAC9-2F2F-B3C9-B81D-0B4FA861900F}"/>
              </a:ext>
            </a:extLst>
          </p:cNvPr>
          <p:cNvPicPr>
            <a:picLocks noChangeAspect="1"/>
          </p:cNvPicPr>
          <p:nvPr/>
        </p:nvPicPr>
        <p:blipFill>
          <a:blip r:embed="rId3">
            <a:alphaModFix amt="60000"/>
          </a:blip>
          <a:stretch>
            <a:fillRect/>
          </a:stretch>
        </p:blipFill>
        <p:spPr>
          <a:xfrm>
            <a:off x="2133320" y="911096"/>
            <a:ext cx="2259522" cy="3615236"/>
          </a:xfrm>
          <a:prstGeom prst="rect">
            <a:avLst/>
          </a:prstGeom>
        </p:spPr>
      </p:pic>
      <p:sp>
        <p:nvSpPr>
          <p:cNvPr id="13" name="CaixaDeTexto 12">
            <a:extLst>
              <a:ext uri="{FF2B5EF4-FFF2-40B4-BE49-F238E27FC236}">
                <a16:creationId xmlns:a16="http://schemas.microsoft.com/office/drawing/2014/main" id="{A8EE5797-2ADB-762A-9586-0F211584A5C9}"/>
              </a:ext>
            </a:extLst>
          </p:cNvPr>
          <p:cNvSpPr txBox="1"/>
          <p:nvPr/>
        </p:nvSpPr>
        <p:spPr>
          <a:xfrm>
            <a:off x="2001169" y="1278429"/>
            <a:ext cx="2582488"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a:ea typeface="+mn-ea"/>
                <a:cs typeface="Arial"/>
                <a:sym typeface="Arial"/>
              </a:rPr>
              <a:t>STRENGTHEN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a:ea typeface="+mn-ea"/>
                <a:cs typeface="Arial"/>
                <a:sym typeface="Arial"/>
              </a:rPr>
              <a:t>&amp; FORTIFY</a:t>
            </a:r>
          </a:p>
        </p:txBody>
      </p:sp>
      <p:sp>
        <p:nvSpPr>
          <p:cNvPr id="14" name="CaixaDeTexto 13">
            <a:extLst>
              <a:ext uri="{FF2B5EF4-FFF2-40B4-BE49-F238E27FC236}">
                <a16:creationId xmlns:a16="http://schemas.microsoft.com/office/drawing/2014/main" id="{4896ED0C-6095-0237-0E67-F05E15659CAA}"/>
              </a:ext>
            </a:extLst>
          </p:cNvPr>
          <p:cNvSpPr txBox="1"/>
          <p:nvPr/>
        </p:nvSpPr>
        <p:spPr>
          <a:xfrm>
            <a:off x="2001169" y="1066387"/>
            <a:ext cx="2547177" cy="27699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a:ln>
                  <a:noFill/>
                </a:ln>
                <a:solidFill>
                  <a:srgbClr val="000000"/>
                </a:solidFill>
                <a:effectLst/>
                <a:uLnTx/>
                <a:uFillTx/>
                <a:latin typeface="DM Sans"/>
                <a:ea typeface="+mn-ea"/>
                <a:cs typeface="Arial"/>
                <a:sym typeface="Arial"/>
              </a:rPr>
              <a:t>STEP 3 – HAIR MASK</a:t>
            </a:r>
          </a:p>
        </p:txBody>
      </p:sp>
      <p:sp>
        <p:nvSpPr>
          <p:cNvPr id="27" name="CaixaDeTexto 26">
            <a:extLst>
              <a:ext uri="{FF2B5EF4-FFF2-40B4-BE49-F238E27FC236}">
                <a16:creationId xmlns:a16="http://schemas.microsoft.com/office/drawing/2014/main" id="{32DEA8B5-CE62-0AFA-5AF0-9ACEE688FDE4}"/>
              </a:ext>
            </a:extLst>
          </p:cNvPr>
          <p:cNvSpPr txBox="1"/>
          <p:nvPr/>
        </p:nvSpPr>
        <p:spPr>
          <a:xfrm>
            <a:off x="-609600" y="5152103"/>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DM Sans"/>
              <a:ea typeface="+mn-ea"/>
              <a:cs typeface="+mn-cs"/>
            </a:endParaRPr>
          </a:p>
        </p:txBody>
      </p:sp>
      <p:pic>
        <p:nvPicPr>
          <p:cNvPr id="12" name="Imagem 30">
            <a:extLst>
              <a:ext uri="{FF2B5EF4-FFF2-40B4-BE49-F238E27FC236}">
                <a16:creationId xmlns:a16="http://schemas.microsoft.com/office/drawing/2014/main" id="{4272F430-46A8-FA1B-EBEA-3E27B86BDE50}"/>
              </a:ext>
            </a:extLst>
          </p:cNvPr>
          <p:cNvPicPr>
            <a:picLocks noChangeAspect="1"/>
          </p:cNvPicPr>
          <p:nvPr/>
        </p:nvPicPr>
        <p:blipFill>
          <a:blip r:embed="rId4"/>
          <a:stretch>
            <a:fillRect/>
          </a:stretch>
        </p:blipFill>
        <p:spPr>
          <a:xfrm>
            <a:off x="531593" y="458599"/>
            <a:ext cx="1024555" cy="5873691"/>
          </a:xfrm>
          <a:prstGeom prst="rect">
            <a:avLst/>
          </a:prstGeom>
        </p:spPr>
      </p:pic>
      <p:cxnSp>
        <p:nvCxnSpPr>
          <p:cNvPr id="19" name="Conector Reto 35">
            <a:extLst>
              <a:ext uri="{FF2B5EF4-FFF2-40B4-BE49-F238E27FC236}">
                <a16:creationId xmlns:a16="http://schemas.microsoft.com/office/drawing/2014/main" id="{A7B7455A-F699-112A-1E6F-8E86E0B396EF}"/>
              </a:ext>
            </a:extLst>
          </p:cNvPr>
          <p:cNvCxnSpPr>
            <a:cxnSpLocks/>
          </p:cNvCxnSpPr>
          <p:nvPr/>
        </p:nvCxnSpPr>
        <p:spPr>
          <a:xfrm>
            <a:off x="1898080"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pic>
        <p:nvPicPr>
          <p:cNvPr id="41" name="Picture 40">
            <a:extLst>
              <a:ext uri="{FF2B5EF4-FFF2-40B4-BE49-F238E27FC236}">
                <a16:creationId xmlns:a16="http://schemas.microsoft.com/office/drawing/2014/main" id="{602D254E-2612-6B78-3AE6-276846D576C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graphicFrame>
        <p:nvGraphicFramePr>
          <p:cNvPr id="4" name="Table 3">
            <a:extLst>
              <a:ext uri="{FF2B5EF4-FFF2-40B4-BE49-F238E27FC236}">
                <a16:creationId xmlns:a16="http://schemas.microsoft.com/office/drawing/2014/main" id="{0A834B6E-1CB2-50CA-F7BD-A62C1CCC1275}"/>
              </a:ext>
            </a:extLst>
          </p:cNvPr>
          <p:cNvGraphicFramePr>
            <a:graphicFrameLocks noGrp="1"/>
          </p:cNvGraphicFramePr>
          <p:nvPr/>
        </p:nvGraphicFramePr>
        <p:xfrm>
          <a:off x="4680498" y="591820"/>
          <a:ext cx="7362481" cy="5674360"/>
        </p:xfrm>
        <a:graphic>
          <a:graphicData uri="http://schemas.openxmlformats.org/drawingml/2006/table">
            <a:tbl>
              <a:tblPr firstRow="1" bandRow="1">
                <a:tableStyleId>{5C22544A-7EE6-4342-B048-85BDC9FD1C3A}</a:tableStyleId>
              </a:tblPr>
              <a:tblGrid>
                <a:gridCol w="706875">
                  <a:extLst>
                    <a:ext uri="{9D8B030D-6E8A-4147-A177-3AD203B41FA5}">
                      <a16:colId xmlns:a16="http://schemas.microsoft.com/office/drawing/2014/main" val="20000"/>
                    </a:ext>
                  </a:extLst>
                </a:gridCol>
                <a:gridCol w="2133561">
                  <a:extLst>
                    <a:ext uri="{9D8B030D-6E8A-4147-A177-3AD203B41FA5}">
                      <a16:colId xmlns:a16="http://schemas.microsoft.com/office/drawing/2014/main" val="20001"/>
                    </a:ext>
                  </a:extLst>
                </a:gridCol>
                <a:gridCol w="3695706">
                  <a:extLst>
                    <a:ext uri="{9D8B030D-6E8A-4147-A177-3AD203B41FA5}">
                      <a16:colId xmlns:a16="http://schemas.microsoft.com/office/drawing/2014/main" val="20002"/>
                    </a:ext>
                  </a:extLst>
                </a:gridCol>
                <a:gridCol w="826339">
                  <a:extLst>
                    <a:ext uri="{9D8B030D-6E8A-4147-A177-3AD203B41FA5}">
                      <a16:colId xmlns:a16="http://schemas.microsoft.com/office/drawing/2014/main" val="20003"/>
                    </a:ext>
                  </a:extLst>
                </a:gridCol>
              </a:tblGrid>
              <a:tr h="279400">
                <a:tc>
                  <a:txBody>
                    <a:bodyPr/>
                    <a:lstStyle/>
                    <a:p>
                      <a:pPr marL="0" algn="ctr" defTabSz="457200" rtl="0" eaLnBrk="1" latinLnBrk="0" hangingPunct="1">
                        <a:defRPr sz="1100" b="1"/>
                      </a:pPr>
                      <a:r>
                        <a:rPr sz="800" b="1" kern="1200">
                          <a:solidFill>
                            <a:schemeClr val="tx1"/>
                          </a:solidFill>
                          <a:latin typeface="DM Sans" pitchFamily="2" charset="0"/>
                          <a:ea typeface="+mn-ea"/>
                          <a:cs typeface="+mn-cs"/>
                        </a:rPr>
                        <a:t>Phase</a:t>
                      </a:r>
                    </a:p>
                  </a:txBody>
                  <a:tcPr anchor="ctr">
                    <a:solidFill>
                      <a:srgbClr val="B3978F"/>
                    </a:solidFill>
                  </a:tcPr>
                </a:tc>
                <a:tc>
                  <a:txBody>
                    <a:bodyPr/>
                    <a:lstStyle/>
                    <a:p>
                      <a:pPr marL="0" algn="ctr" defTabSz="457200" rtl="0" eaLnBrk="1" latinLnBrk="0" hangingPunct="1">
                        <a:defRPr sz="1100" b="1"/>
                      </a:pPr>
                      <a:r>
                        <a:rPr sz="800" b="1" kern="1200">
                          <a:solidFill>
                            <a:schemeClr val="tx1"/>
                          </a:solidFill>
                          <a:latin typeface="DM Sans" pitchFamily="2" charset="0"/>
                          <a:ea typeface="+mn-ea"/>
                          <a:cs typeface="+mn-cs"/>
                        </a:rPr>
                        <a:t>Ingredient</a:t>
                      </a:r>
                    </a:p>
                  </a:txBody>
                  <a:tcPr anchor="ctr">
                    <a:solidFill>
                      <a:srgbClr val="B3978F"/>
                    </a:solidFill>
                  </a:tcPr>
                </a:tc>
                <a:tc>
                  <a:txBody>
                    <a:bodyPr/>
                    <a:lstStyle/>
                    <a:p>
                      <a:pPr marL="0" algn="ctr" defTabSz="457200" rtl="0" eaLnBrk="1" latinLnBrk="0" hangingPunct="1">
                        <a:defRPr sz="1100" b="1"/>
                      </a:pPr>
                      <a:r>
                        <a:rPr sz="800" b="1" kern="1200">
                          <a:solidFill>
                            <a:schemeClr val="tx1"/>
                          </a:solidFill>
                          <a:latin typeface="DM Sans" pitchFamily="2" charset="0"/>
                          <a:ea typeface="+mn-ea"/>
                          <a:cs typeface="+mn-cs"/>
                        </a:rPr>
                        <a:t>INCI</a:t>
                      </a:r>
                    </a:p>
                  </a:txBody>
                  <a:tcPr anchor="ctr">
                    <a:solidFill>
                      <a:srgbClr val="B3978F"/>
                    </a:solidFill>
                  </a:tcPr>
                </a:tc>
                <a:tc>
                  <a:txBody>
                    <a:bodyPr/>
                    <a:lstStyle/>
                    <a:p>
                      <a:pPr marL="0" algn="ctr" defTabSz="457200" rtl="0" eaLnBrk="1" latinLnBrk="0" hangingPunct="1">
                        <a:defRPr sz="1100" b="1"/>
                      </a:pPr>
                      <a:r>
                        <a:rPr sz="800" b="1" kern="1200">
                          <a:solidFill>
                            <a:schemeClr val="tx1"/>
                          </a:solidFill>
                          <a:latin typeface="DM Sans" pitchFamily="2" charset="0"/>
                          <a:ea typeface="+mn-ea"/>
                          <a:cs typeface="+mn-cs"/>
                        </a:rPr>
                        <a:t>% w/w</a:t>
                      </a:r>
                    </a:p>
                  </a:txBody>
                  <a:tcPr anchor="ctr">
                    <a:solidFill>
                      <a:srgbClr val="B3978F"/>
                    </a:solidFill>
                  </a:tcPr>
                </a:tc>
                <a:extLst>
                  <a:ext uri="{0D108BD9-81ED-4DB2-BD59-A6C34878D82A}">
                    <a16:rowId xmlns:a16="http://schemas.microsoft.com/office/drawing/2014/main" val="10000"/>
                  </a:ext>
                </a:extLst>
              </a:tr>
              <a:tr h="279400">
                <a:tc rowSpan="5">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A</a:t>
                      </a:r>
                    </a:p>
                  </a:txBody>
                  <a:tcP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Water Dem</a:t>
                      </a:r>
                    </a:p>
                  </a:txBody>
                  <a:tcPr anchor="c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AQUA</a:t>
                      </a:r>
                    </a:p>
                  </a:txBody>
                  <a:tcPr anchor="c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80.05</a:t>
                      </a:r>
                    </a:p>
                  </a:txBody>
                  <a:tcPr anchor="ctr">
                    <a:noFill/>
                  </a:tcPr>
                </a:tc>
                <a:extLst>
                  <a:ext uri="{0D108BD9-81ED-4DB2-BD59-A6C34878D82A}">
                    <a16:rowId xmlns:a16="http://schemas.microsoft.com/office/drawing/2014/main" val="10001"/>
                  </a:ext>
                </a:extLst>
              </a:tr>
              <a:tr h="279400">
                <a:tc vMerge="1">
                  <a:txBody>
                    <a:bodyPr/>
                    <a:lstStyle/>
                    <a:p>
                      <a:endParaRPr/>
                    </a:p>
                  </a:txBody>
                  <a:tcP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L(+) Lactic Acid 90%</a:t>
                      </a:r>
                    </a:p>
                  </a:txBody>
                  <a:tcPr anchor="c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LACTIC ACID, AQUA</a:t>
                      </a:r>
                    </a:p>
                  </a:txBody>
                  <a:tcPr anchor="c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0.50</a:t>
                      </a:r>
                    </a:p>
                  </a:txBody>
                  <a:tcPr anchor="ctr">
                    <a:noFill/>
                  </a:tcPr>
                </a:tc>
                <a:extLst>
                  <a:ext uri="{0D108BD9-81ED-4DB2-BD59-A6C34878D82A}">
                    <a16:rowId xmlns:a16="http://schemas.microsoft.com/office/drawing/2014/main" val="10002"/>
                  </a:ext>
                </a:extLst>
              </a:tr>
              <a:tr h="279400">
                <a:tc vMerge="1">
                  <a:txBody>
                    <a:bodyPr/>
                    <a:lstStyle/>
                    <a:p>
                      <a:endParaRPr/>
                    </a:p>
                  </a:txBody>
                  <a:tcPr>
                    <a:noFill/>
                  </a:tcPr>
                </a:tc>
                <a:tc>
                  <a:txBody>
                    <a:bodyPr/>
                    <a:lstStyle/>
                    <a:p>
                      <a:pPr marL="0" algn="l" defTabSz="457200" rtl="0" eaLnBrk="1" latinLnBrk="0" hangingPunct="1">
                        <a:defRPr sz="1000">
                          <a:latin typeface="Calibri"/>
                        </a:defRPr>
                      </a:pPr>
                      <a:r>
                        <a:rPr sz="800" kern="1200" err="1">
                          <a:solidFill>
                            <a:schemeClr val="dk1"/>
                          </a:solidFill>
                          <a:latin typeface="DM Sans" pitchFamily="2" charset="0"/>
                          <a:ea typeface="+mn-ea"/>
                          <a:cs typeface="+mn-cs"/>
                        </a:rPr>
                        <a:t>Polycos</a:t>
                      </a:r>
                      <a:r>
                        <a:rPr sz="800" kern="1200">
                          <a:solidFill>
                            <a:schemeClr val="dk1"/>
                          </a:solidFill>
                          <a:latin typeface="DM Sans" pitchFamily="2" charset="0"/>
                          <a:ea typeface="+mn-ea"/>
                          <a:cs typeface="+mn-cs"/>
                        </a:rPr>
                        <a:t> CA-50 ECO</a:t>
                      </a:r>
                    </a:p>
                  </a:txBody>
                  <a:tcPr anchor="c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GUAR HYDROXYPROPYLTRIMONIUM CHLORIDE</a:t>
                      </a:r>
                    </a:p>
                  </a:txBody>
                  <a:tcPr anchor="c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0.25</a:t>
                      </a:r>
                    </a:p>
                  </a:txBody>
                  <a:tcPr anchor="ctr">
                    <a:noFill/>
                  </a:tcPr>
                </a:tc>
                <a:extLst>
                  <a:ext uri="{0D108BD9-81ED-4DB2-BD59-A6C34878D82A}">
                    <a16:rowId xmlns:a16="http://schemas.microsoft.com/office/drawing/2014/main" val="10003"/>
                  </a:ext>
                </a:extLst>
              </a:tr>
              <a:tr h="279400">
                <a:tc vMerge="1">
                  <a:txBody>
                    <a:bodyPr/>
                    <a:lstStyle/>
                    <a:p>
                      <a:endParaRPr/>
                    </a:p>
                  </a:txBody>
                  <a:tcPr>
                    <a:noFill/>
                  </a:tcPr>
                </a:tc>
                <a:tc>
                  <a:txBody>
                    <a:bodyPr/>
                    <a:lstStyle/>
                    <a:p>
                      <a:pPr marL="0" algn="l" defTabSz="457200" rtl="0" eaLnBrk="1" latinLnBrk="0" hangingPunct="1">
                        <a:defRPr sz="1000">
                          <a:latin typeface="Calibri"/>
                        </a:defRPr>
                      </a:pPr>
                      <a:r>
                        <a:rPr sz="800" kern="1200" err="1">
                          <a:solidFill>
                            <a:schemeClr val="dk1"/>
                          </a:solidFill>
                          <a:latin typeface="DM Sans" pitchFamily="2" charset="0"/>
                          <a:ea typeface="+mn-ea"/>
                          <a:cs typeface="+mn-cs"/>
                        </a:rPr>
                        <a:t>CremerGLYC</a:t>
                      </a:r>
                      <a:r>
                        <a:rPr sz="800" kern="1200">
                          <a:solidFill>
                            <a:schemeClr val="dk1"/>
                          </a:solidFill>
                          <a:latin typeface="DM Sans" pitchFamily="2" charset="0"/>
                          <a:ea typeface="+mn-ea"/>
                          <a:cs typeface="+mn-cs"/>
                        </a:rPr>
                        <a:t> Refined </a:t>
                      </a:r>
                      <a:r>
                        <a:rPr sz="800" kern="1200" err="1">
                          <a:solidFill>
                            <a:schemeClr val="dk1"/>
                          </a:solidFill>
                          <a:latin typeface="DM Sans" pitchFamily="2" charset="0"/>
                          <a:ea typeface="+mn-ea"/>
                          <a:cs typeface="+mn-cs"/>
                        </a:rPr>
                        <a:t>Glycerine</a:t>
                      </a:r>
                      <a:r>
                        <a:rPr sz="800" kern="1200">
                          <a:solidFill>
                            <a:schemeClr val="dk1"/>
                          </a:solidFill>
                          <a:latin typeface="DM Sans" pitchFamily="2" charset="0"/>
                          <a:ea typeface="+mn-ea"/>
                          <a:cs typeface="+mn-cs"/>
                        </a:rPr>
                        <a:t> Organic</a:t>
                      </a:r>
                    </a:p>
                  </a:txBody>
                  <a:tcPr anchor="c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GLYCERIN</a:t>
                      </a:r>
                    </a:p>
                  </a:txBody>
                  <a:tcPr anchor="c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3.00</a:t>
                      </a:r>
                    </a:p>
                  </a:txBody>
                  <a:tcPr anchor="ctr">
                    <a:noFill/>
                  </a:tcPr>
                </a:tc>
                <a:extLst>
                  <a:ext uri="{0D108BD9-81ED-4DB2-BD59-A6C34878D82A}">
                    <a16:rowId xmlns:a16="http://schemas.microsoft.com/office/drawing/2014/main" val="10004"/>
                  </a:ext>
                </a:extLst>
              </a:tr>
              <a:tr h="279400">
                <a:tc vMerge="1">
                  <a:txBody>
                    <a:bodyPr/>
                    <a:lstStyle/>
                    <a:p>
                      <a:endParaRPr/>
                    </a:p>
                  </a:txBody>
                  <a:tcPr>
                    <a:noFill/>
                  </a:tcPr>
                </a:tc>
                <a:tc>
                  <a:txBody>
                    <a:bodyPr/>
                    <a:lstStyle/>
                    <a:p>
                      <a:pPr marL="0" algn="l" defTabSz="457200" rtl="0" eaLnBrk="1" latinLnBrk="0" hangingPunct="1">
                        <a:defRPr sz="1000">
                          <a:latin typeface="Calibri"/>
                        </a:defRPr>
                      </a:pPr>
                      <a:r>
                        <a:rPr sz="800" kern="1200" err="1">
                          <a:solidFill>
                            <a:schemeClr val="dk1"/>
                          </a:solidFill>
                          <a:latin typeface="DM Sans" pitchFamily="2" charset="0"/>
                          <a:ea typeface="+mn-ea"/>
                          <a:cs typeface="+mn-cs"/>
                        </a:rPr>
                        <a:t>Ucare</a:t>
                      </a:r>
                      <a:r>
                        <a:rPr sz="800" kern="1200">
                          <a:solidFill>
                            <a:schemeClr val="dk1"/>
                          </a:solidFill>
                          <a:latin typeface="DM Sans" pitchFamily="2" charset="0"/>
                          <a:ea typeface="+mn-ea"/>
                          <a:cs typeface="+mn-cs"/>
                        </a:rPr>
                        <a:t> Polymer JR-125</a:t>
                      </a:r>
                    </a:p>
                  </a:txBody>
                  <a:tcPr anchor="ctr">
                    <a:noFill/>
                  </a:tcPr>
                </a:tc>
                <a:tc>
                  <a:txBody>
                    <a:bodyPr/>
                    <a:lstStyle/>
                    <a:p>
                      <a:pPr marL="0" algn="l" defTabSz="457200" rtl="0" eaLnBrk="1" latinLnBrk="0" hangingPunct="1">
                        <a:defRPr sz="1000">
                          <a:latin typeface="Calibri"/>
                        </a:defRPr>
                      </a:pPr>
                      <a:r>
                        <a:rPr lang="en-US" sz="800" kern="1200">
                          <a:solidFill>
                            <a:schemeClr val="dk1"/>
                          </a:solidFill>
                          <a:latin typeface="DM Sans" pitchFamily="2" charset="0"/>
                          <a:ea typeface="+mn-ea"/>
                          <a:cs typeface="+mn-cs"/>
                        </a:rPr>
                        <a:t>POLYQUATERNIUM-10, AQUA, SODIUM ACETATE, SODIUM CHLORIDE, ISOPROPYL ALCOHOL</a:t>
                      </a:r>
                      <a:endParaRPr sz="800" kern="1200">
                        <a:solidFill>
                          <a:schemeClr val="dk1"/>
                        </a:solidFill>
                        <a:latin typeface="DM Sans" pitchFamily="2" charset="0"/>
                        <a:ea typeface="+mn-ea"/>
                        <a:cs typeface="+mn-cs"/>
                      </a:endParaRPr>
                    </a:p>
                  </a:txBody>
                  <a:tcPr anchor="c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0.10</a:t>
                      </a:r>
                    </a:p>
                  </a:txBody>
                  <a:tcPr anchor="ctr">
                    <a:noFill/>
                  </a:tcPr>
                </a:tc>
                <a:extLst>
                  <a:ext uri="{0D108BD9-81ED-4DB2-BD59-A6C34878D82A}">
                    <a16:rowId xmlns:a16="http://schemas.microsoft.com/office/drawing/2014/main" val="10005"/>
                  </a:ext>
                </a:extLst>
              </a:tr>
              <a:tr h="279400">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B</a:t>
                      </a:r>
                    </a:p>
                  </a:txBody>
                  <a:tcPr>
                    <a:noFill/>
                  </a:tcPr>
                </a:tc>
                <a:tc>
                  <a:txBody>
                    <a:bodyPr/>
                    <a:lstStyle/>
                    <a:p>
                      <a:pPr marL="0" algn="l" defTabSz="457200" rtl="0" eaLnBrk="1" latinLnBrk="0" hangingPunct="1">
                        <a:defRPr sz="1000">
                          <a:latin typeface="Calibri"/>
                        </a:defRPr>
                      </a:pPr>
                      <a:r>
                        <a:rPr sz="800" kern="1200" err="1">
                          <a:solidFill>
                            <a:schemeClr val="dk1"/>
                          </a:solidFill>
                          <a:latin typeface="DM Sans" pitchFamily="2" charset="0"/>
                          <a:ea typeface="+mn-ea"/>
                          <a:cs typeface="+mn-cs"/>
                        </a:rPr>
                        <a:t>Solagum</a:t>
                      </a:r>
                      <a:r>
                        <a:rPr sz="800" kern="1200">
                          <a:solidFill>
                            <a:schemeClr val="dk1"/>
                          </a:solidFill>
                          <a:latin typeface="DM Sans" pitchFamily="2" charset="0"/>
                          <a:ea typeface="+mn-ea"/>
                          <a:cs typeface="+mn-cs"/>
                        </a:rPr>
                        <a:t> GM</a:t>
                      </a:r>
                    </a:p>
                  </a:txBody>
                  <a:tcPr anchor="c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GLUCOMANNAN</a:t>
                      </a:r>
                    </a:p>
                  </a:txBody>
                  <a:tcPr anchor="c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0.50</a:t>
                      </a:r>
                    </a:p>
                  </a:txBody>
                  <a:tcPr anchor="ctr">
                    <a:noFill/>
                  </a:tcPr>
                </a:tc>
                <a:extLst>
                  <a:ext uri="{0D108BD9-81ED-4DB2-BD59-A6C34878D82A}">
                    <a16:rowId xmlns:a16="http://schemas.microsoft.com/office/drawing/2014/main" val="10006"/>
                  </a:ext>
                </a:extLst>
              </a:tr>
              <a:tr h="279400">
                <a:tc rowSpan="7">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C</a:t>
                      </a:r>
                    </a:p>
                  </a:txBody>
                  <a:tcP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DL-alpha-</a:t>
                      </a:r>
                      <a:r>
                        <a:rPr sz="800" b="1" kern="1200" err="1">
                          <a:solidFill>
                            <a:schemeClr val="dk1"/>
                          </a:solidFill>
                          <a:latin typeface="DM Sans" pitchFamily="2" charset="0"/>
                          <a:ea typeface="+mn-ea"/>
                          <a:cs typeface="+mn-cs"/>
                        </a:rPr>
                        <a:t>Tocopheryl</a:t>
                      </a:r>
                      <a:r>
                        <a:rPr sz="800" b="1" kern="1200">
                          <a:solidFill>
                            <a:schemeClr val="dk1"/>
                          </a:solidFill>
                          <a:latin typeface="DM Sans" pitchFamily="2" charset="0"/>
                          <a:ea typeface="+mn-ea"/>
                          <a:cs typeface="+mn-cs"/>
                        </a:rPr>
                        <a:t> Acetate</a:t>
                      </a:r>
                    </a:p>
                  </a:txBody>
                  <a:tcPr anchor="c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TOCOPHERYL ACETATE</a:t>
                      </a:r>
                    </a:p>
                  </a:txBody>
                  <a:tcPr anchor="c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0.50</a:t>
                      </a:r>
                    </a:p>
                  </a:txBody>
                  <a:tcPr anchor="ctr">
                    <a:noFill/>
                  </a:tcPr>
                </a:tc>
                <a:extLst>
                  <a:ext uri="{0D108BD9-81ED-4DB2-BD59-A6C34878D82A}">
                    <a16:rowId xmlns:a16="http://schemas.microsoft.com/office/drawing/2014/main" val="10007"/>
                  </a:ext>
                </a:extLst>
              </a:tr>
              <a:tr h="279400">
                <a:tc vMerge="1">
                  <a:txBody>
                    <a:bodyPr/>
                    <a:lstStyle/>
                    <a:p>
                      <a:endParaRPr/>
                    </a:p>
                  </a:txBody>
                  <a:tcP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Mixed Tocopherols 95</a:t>
                      </a:r>
                    </a:p>
                  </a:txBody>
                  <a:tcPr anchor="c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TOCOPHEROL</a:t>
                      </a:r>
                    </a:p>
                  </a:txBody>
                  <a:tcPr anchor="c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0.10</a:t>
                      </a:r>
                    </a:p>
                  </a:txBody>
                  <a:tcPr anchor="ctr">
                    <a:noFill/>
                  </a:tcPr>
                </a:tc>
                <a:extLst>
                  <a:ext uri="{0D108BD9-81ED-4DB2-BD59-A6C34878D82A}">
                    <a16:rowId xmlns:a16="http://schemas.microsoft.com/office/drawing/2014/main" val="10008"/>
                  </a:ext>
                </a:extLst>
              </a:tr>
              <a:tr h="279400">
                <a:tc vMerge="1">
                  <a:txBody>
                    <a:bodyPr/>
                    <a:lstStyle/>
                    <a:p>
                      <a:endParaRPr/>
                    </a:p>
                  </a:txBody>
                  <a:tcP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TEGO Care Eco CAT MB</a:t>
                      </a:r>
                    </a:p>
                  </a:txBody>
                  <a:tcPr anchor="c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DISTEAROYLISOPROPYL DIMONIUM METHOSULFATE</a:t>
                      </a:r>
                    </a:p>
                  </a:txBody>
                  <a:tcPr anchor="c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3.00</a:t>
                      </a:r>
                    </a:p>
                  </a:txBody>
                  <a:tcPr anchor="ctr">
                    <a:noFill/>
                  </a:tcPr>
                </a:tc>
                <a:extLst>
                  <a:ext uri="{0D108BD9-81ED-4DB2-BD59-A6C34878D82A}">
                    <a16:rowId xmlns:a16="http://schemas.microsoft.com/office/drawing/2014/main" val="10009"/>
                  </a:ext>
                </a:extLst>
              </a:tr>
              <a:tr h="279400">
                <a:tc vMerge="1">
                  <a:txBody>
                    <a:bodyPr/>
                    <a:lstStyle/>
                    <a:p>
                      <a:endParaRPr/>
                    </a:p>
                  </a:txBody>
                  <a:tcP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PARSOL</a:t>
                      </a:r>
                      <a:r>
                        <a:rPr lang="en-US" sz="800" b="1" kern="1200">
                          <a:solidFill>
                            <a:schemeClr val="dk1"/>
                          </a:solidFill>
                          <a:latin typeface="DM Sans" pitchFamily="2" charset="0"/>
                          <a:ea typeface="+mn-ea"/>
                          <a:cs typeface="+mn-cs"/>
                        </a:rPr>
                        <a:t>®</a:t>
                      </a:r>
                      <a:r>
                        <a:rPr sz="800" b="1" kern="1200">
                          <a:solidFill>
                            <a:schemeClr val="dk1"/>
                          </a:solidFill>
                          <a:latin typeface="DM Sans" pitchFamily="2" charset="0"/>
                          <a:ea typeface="+mn-ea"/>
                          <a:cs typeface="+mn-cs"/>
                        </a:rPr>
                        <a:t> SLX</a:t>
                      </a:r>
                    </a:p>
                  </a:txBody>
                  <a:tcPr anchor="c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POLYSILICONE-15</a:t>
                      </a:r>
                    </a:p>
                  </a:txBody>
                  <a:tcPr anchor="c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0.50</a:t>
                      </a:r>
                    </a:p>
                  </a:txBody>
                  <a:tcPr anchor="ctr">
                    <a:noFill/>
                  </a:tcPr>
                </a:tc>
                <a:extLst>
                  <a:ext uri="{0D108BD9-81ED-4DB2-BD59-A6C34878D82A}">
                    <a16:rowId xmlns:a16="http://schemas.microsoft.com/office/drawing/2014/main" val="10010"/>
                  </a:ext>
                </a:extLst>
              </a:tr>
              <a:tr h="279400">
                <a:tc vMerge="1">
                  <a:txBody>
                    <a:bodyPr/>
                    <a:lstStyle/>
                    <a:p>
                      <a:endParaRPr/>
                    </a:p>
                  </a:txBody>
                  <a:tcPr>
                    <a:noFill/>
                  </a:tcPr>
                </a:tc>
                <a:tc>
                  <a:txBody>
                    <a:bodyPr/>
                    <a:lstStyle/>
                    <a:p>
                      <a:pPr marL="0" algn="l" defTabSz="457200" rtl="0" eaLnBrk="1" latinLnBrk="0" hangingPunct="1">
                        <a:defRPr sz="1000">
                          <a:latin typeface="Calibri"/>
                        </a:defRPr>
                      </a:pPr>
                      <a:r>
                        <a:rPr sz="800" b="1" i="1" kern="1200" err="1">
                          <a:solidFill>
                            <a:schemeClr val="dk1"/>
                          </a:solidFill>
                          <a:latin typeface="DM Sans" pitchFamily="2" charset="0"/>
                          <a:ea typeface="+mn-ea"/>
                          <a:cs typeface="+mn-cs"/>
                        </a:rPr>
                        <a:t>life'sGLA</a:t>
                      </a:r>
                      <a:r>
                        <a:rPr sz="800" b="1" kern="1200">
                          <a:solidFill>
                            <a:schemeClr val="dk1"/>
                          </a:solidFill>
                          <a:latin typeface="DM Sans" pitchFamily="2" charset="0"/>
                          <a:ea typeface="+mn-ea"/>
                          <a:cs typeface="+mn-cs"/>
                        </a:rPr>
                        <a:t> '10' n-6 Oil</a:t>
                      </a:r>
                    </a:p>
                  </a:txBody>
                  <a:tcPr anchor="ctr">
                    <a:noFill/>
                  </a:tcPr>
                </a:tc>
                <a:tc>
                  <a:txBody>
                    <a:bodyPr/>
                    <a:lstStyle/>
                    <a:p>
                      <a:pPr marL="0" algn="l" defTabSz="457200" rtl="0" eaLnBrk="1" latinLnBrk="0" hangingPunct="1">
                        <a:defRPr sz="1000">
                          <a:latin typeface="Calibri"/>
                        </a:defRPr>
                      </a:pPr>
                      <a:r>
                        <a:rPr lang="en-US" sz="800" b="1" kern="1200">
                          <a:solidFill>
                            <a:schemeClr val="dk1"/>
                          </a:solidFill>
                          <a:latin typeface="DM Sans" pitchFamily="2" charset="0"/>
                          <a:ea typeface="+mn-ea"/>
                          <a:cs typeface="+mn-cs"/>
                        </a:rPr>
                        <a:t>OENOTHERA BIENNIS SEED EXTRACT, ASCORBYL PALMITATE, TOCOPHEROL</a:t>
                      </a:r>
                      <a:endParaRPr sz="800" b="1" kern="1200">
                        <a:solidFill>
                          <a:schemeClr val="dk1"/>
                        </a:solidFill>
                        <a:latin typeface="DM Sans" pitchFamily="2" charset="0"/>
                        <a:ea typeface="+mn-ea"/>
                        <a:cs typeface="+mn-cs"/>
                      </a:endParaRPr>
                    </a:p>
                  </a:txBody>
                  <a:tcPr anchor="c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1.00</a:t>
                      </a:r>
                    </a:p>
                  </a:txBody>
                  <a:tcPr anchor="ctr">
                    <a:noFill/>
                  </a:tcPr>
                </a:tc>
                <a:extLst>
                  <a:ext uri="{0D108BD9-81ED-4DB2-BD59-A6C34878D82A}">
                    <a16:rowId xmlns:a16="http://schemas.microsoft.com/office/drawing/2014/main" val="10011"/>
                  </a:ext>
                </a:extLst>
              </a:tr>
              <a:tr h="279400">
                <a:tc vMerge="1">
                  <a:txBody>
                    <a:bodyPr/>
                    <a:lstStyle/>
                    <a:p>
                      <a:endParaRPr/>
                    </a:p>
                  </a:txBody>
                  <a:tcPr>
                    <a:noFill/>
                  </a:tcPr>
                </a:tc>
                <a:tc>
                  <a:txBody>
                    <a:bodyPr/>
                    <a:lstStyle/>
                    <a:p>
                      <a:pPr marL="0" algn="l" defTabSz="457200" rtl="0" eaLnBrk="1" latinLnBrk="0" hangingPunct="1">
                        <a:defRPr sz="1000">
                          <a:latin typeface="Calibri"/>
                        </a:defRPr>
                      </a:pPr>
                      <a:r>
                        <a:rPr lang="en-US" sz="800" b="1" i="0" u="none" strike="noStrike" kern="1200" cap="none">
                          <a:solidFill>
                            <a:schemeClr val="dk1"/>
                          </a:solidFill>
                          <a:latin typeface="DM Sans" pitchFamily="2" charset="0"/>
                          <a:ea typeface="+mn-ea"/>
                          <a:cs typeface="+mn-cs"/>
                          <a:sym typeface="Arial"/>
                        </a:rPr>
                        <a:t>STIMU-TEX® AS </a:t>
                      </a:r>
                      <a:endParaRPr sz="800" b="1" i="0" u="none" strike="noStrike" kern="1200" cap="none">
                        <a:solidFill>
                          <a:schemeClr val="dk1"/>
                        </a:solidFill>
                        <a:latin typeface="DM Sans" pitchFamily="2" charset="0"/>
                        <a:ea typeface="+mn-ea"/>
                        <a:cs typeface="+mn-cs"/>
                        <a:sym typeface="Arial"/>
                      </a:endParaRPr>
                    </a:p>
                  </a:txBody>
                  <a:tcPr anchor="ctr">
                    <a:solidFill>
                      <a:srgbClr val="B3978F"/>
                    </a:solidFill>
                  </a:tcPr>
                </a:tc>
                <a:tc>
                  <a:txBody>
                    <a:bodyPr/>
                    <a:lstStyle/>
                    <a:p>
                      <a:pPr marL="0" algn="l" defTabSz="457200" rtl="0" eaLnBrk="1" latinLnBrk="0" hangingPunct="1">
                        <a:defRPr sz="1000">
                          <a:latin typeface="Calibri"/>
                        </a:defRPr>
                      </a:pPr>
                      <a:r>
                        <a:rPr lang="en-US" sz="800" b="1" kern="1200">
                          <a:solidFill>
                            <a:schemeClr val="dk1"/>
                          </a:solidFill>
                          <a:latin typeface="DM Sans" pitchFamily="2" charset="0"/>
                          <a:ea typeface="+mn-ea"/>
                          <a:cs typeface="+mn-cs"/>
                        </a:rPr>
                        <a:t>ARGANIA SPINOSA KERNEL OIL, TOCOPHEROL, BUTYROSPERMUM PARKII BUTTER EXTRACT, SPENT GRAIN WAX</a:t>
                      </a:r>
                      <a:endParaRPr sz="800" b="1" kern="1200">
                        <a:solidFill>
                          <a:schemeClr val="dk1"/>
                        </a:solidFill>
                        <a:latin typeface="DM Sans" pitchFamily="2" charset="0"/>
                        <a:ea typeface="+mn-ea"/>
                        <a:cs typeface="+mn-cs"/>
                      </a:endParaRPr>
                    </a:p>
                  </a:txBody>
                  <a:tcPr anchor="ctr">
                    <a:solidFill>
                      <a:srgbClr val="B3978F"/>
                    </a:solid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1.50</a:t>
                      </a:r>
                    </a:p>
                  </a:txBody>
                  <a:tcPr anchor="ctr">
                    <a:noFill/>
                  </a:tcPr>
                </a:tc>
                <a:extLst>
                  <a:ext uri="{0D108BD9-81ED-4DB2-BD59-A6C34878D82A}">
                    <a16:rowId xmlns:a16="http://schemas.microsoft.com/office/drawing/2014/main" val="10012"/>
                  </a:ext>
                </a:extLst>
              </a:tr>
              <a:tr h="279400">
                <a:tc vMerge="1">
                  <a:txBody>
                    <a:bodyPr/>
                    <a:lstStyle/>
                    <a:p>
                      <a:endParaRPr/>
                    </a:p>
                  </a:txBody>
                  <a:tcP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Lanette O</a:t>
                      </a:r>
                    </a:p>
                  </a:txBody>
                  <a:tcPr anchor="c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CETEARYL ALCOHOL</a:t>
                      </a:r>
                    </a:p>
                  </a:txBody>
                  <a:tcPr anchor="c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5.00</a:t>
                      </a:r>
                    </a:p>
                  </a:txBody>
                  <a:tcPr anchor="ctr">
                    <a:noFill/>
                  </a:tcPr>
                </a:tc>
                <a:extLst>
                  <a:ext uri="{0D108BD9-81ED-4DB2-BD59-A6C34878D82A}">
                    <a16:rowId xmlns:a16="http://schemas.microsoft.com/office/drawing/2014/main" val="10013"/>
                  </a:ext>
                </a:extLst>
              </a:tr>
              <a:tr h="279400">
                <a:tc rowSpan="2">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D</a:t>
                      </a:r>
                    </a:p>
                  </a:txBody>
                  <a:tcP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euxyl K 712</a:t>
                      </a:r>
                    </a:p>
                  </a:txBody>
                  <a:tcPr anchor="c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AQUA, SODIUM BENZOATE, POTASSIUM SORBATE</a:t>
                      </a:r>
                    </a:p>
                  </a:txBody>
                  <a:tcPr anchor="c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0.80</a:t>
                      </a:r>
                    </a:p>
                  </a:txBody>
                  <a:tcPr anchor="ctr">
                    <a:noFill/>
                  </a:tcPr>
                </a:tc>
                <a:extLst>
                  <a:ext uri="{0D108BD9-81ED-4DB2-BD59-A6C34878D82A}">
                    <a16:rowId xmlns:a16="http://schemas.microsoft.com/office/drawing/2014/main" val="10014"/>
                  </a:ext>
                </a:extLst>
              </a:tr>
              <a:tr h="357229">
                <a:tc vMerge="1">
                  <a:txBody>
                    <a:bodyPr/>
                    <a:lstStyle/>
                    <a:p>
                      <a:endParaRPr/>
                    </a:p>
                  </a:txBody>
                  <a:tcP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OXY 229 CB</a:t>
                      </a:r>
                    </a:p>
                  </a:txBody>
                  <a:tcPr anchor="ctr">
                    <a:solidFill>
                      <a:srgbClr val="B3978F"/>
                    </a:solidFill>
                  </a:tcPr>
                </a:tc>
                <a:tc>
                  <a:txBody>
                    <a:bodyPr/>
                    <a:lstStyle/>
                    <a:p>
                      <a:pPr marL="0" algn="l" defTabSz="457200" rtl="0" eaLnBrk="1" latinLnBrk="0" hangingPunct="1">
                        <a:defRPr sz="1000">
                          <a:latin typeface="Calibri"/>
                        </a:defRPr>
                      </a:pPr>
                      <a:r>
                        <a:rPr lang="en-US" sz="800" b="1" kern="1200">
                          <a:solidFill>
                            <a:schemeClr val="dk1"/>
                          </a:solidFill>
                          <a:latin typeface="DM Sans" pitchFamily="2" charset="0"/>
                          <a:ea typeface="+mn-ea"/>
                          <a:cs typeface="+mn-cs"/>
                        </a:rPr>
                        <a:t>SACCHAROMYCES LYSATE, VALINE, THREONINE, GLUTAMIC ACID, GLYCINE, GLYCERIN, AQUA, DISODIUM SUCCINATE, 1,2-HEXANEDIOL, CAPRYLYL GLYCOL</a:t>
                      </a:r>
                      <a:endParaRPr sz="800" b="1" kern="1200">
                        <a:solidFill>
                          <a:schemeClr val="dk1"/>
                        </a:solidFill>
                        <a:latin typeface="DM Sans" pitchFamily="2" charset="0"/>
                        <a:ea typeface="+mn-ea"/>
                        <a:cs typeface="+mn-cs"/>
                      </a:endParaRPr>
                    </a:p>
                  </a:txBody>
                  <a:tcPr anchor="ctr">
                    <a:solidFill>
                      <a:srgbClr val="B3978F"/>
                    </a:solid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1.00</a:t>
                      </a:r>
                    </a:p>
                  </a:txBody>
                  <a:tcPr anchor="ctr">
                    <a:noFill/>
                  </a:tcPr>
                </a:tc>
                <a:extLst>
                  <a:ext uri="{0D108BD9-81ED-4DB2-BD59-A6C34878D82A}">
                    <a16:rowId xmlns:a16="http://schemas.microsoft.com/office/drawing/2014/main" val="10015"/>
                  </a:ext>
                </a:extLst>
              </a:tr>
              <a:tr h="279400">
                <a:tc rowSpan="2">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E</a:t>
                      </a:r>
                    </a:p>
                  </a:txBody>
                  <a:tcP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D-Panthenol 75 L</a:t>
                      </a:r>
                    </a:p>
                  </a:txBody>
                  <a:tcPr anchor="ctr">
                    <a:solidFill>
                      <a:srgbClr val="B3978F"/>
                    </a:solidFill>
                  </a:tcPr>
                </a:tc>
                <a:tc>
                  <a:txBody>
                    <a:bodyPr/>
                    <a:lstStyle/>
                    <a:p>
                      <a:pPr marL="0" algn="l" defTabSz="457200" rtl="0" eaLnBrk="1" latinLnBrk="0" hangingPunct="1">
                        <a:defRPr sz="1000">
                          <a:latin typeface="Calibri"/>
                        </a:defRPr>
                      </a:pPr>
                      <a:r>
                        <a:rPr lang="en-US" sz="800" b="1" kern="1200">
                          <a:solidFill>
                            <a:schemeClr val="dk1"/>
                          </a:solidFill>
                          <a:latin typeface="DM Sans" pitchFamily="2" charset="0"/>
                          <a:ea typeface="+mn-ea"/>
                          <a:cs typeface="+mn-cs"/>
                        </a:rPr>
                        <a:t>PANTHENOL, AQUA, PANTOLACTONE</a:t>
                      </a:r>
                      <a:endParaRPr sz="800" b="1" kern="1200">
                        <a:solidFill>
                          <a:schemeClr val="dk1"/>
                        </a:solidFill>
                        <a:latin typeface="DM Sans" pitchFamily="2" charset="0"/>
                        <a:ea typeface="+mn-ea"/>
                        <a:cs typeface="+mn-cs"/>
                      </a:endParaRPr>
                    </a:p>
                  </a:txBody>
                  <a:tcPr anchor="ctr">
                    <a:solidFill>
                      <a:srgbClr val="B3978F"/>
                    </a:solid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1.00</a:t>
                      </a:r>
                    </a:p>
                  </a:txBody>
                  <a:tcPr anchor="ctr">
                    <a:noFill/>
                  </a:tcPr>
                </a:tc>
                <a:extLst>
                  <a:ext uri="{0D108BD9-81ED-4DB2-BD59-A6C34878D82A}">
                    <a16:rowId xmlns:a16="http://schemas.microsoft.com/office/drawing/2014/main" val="10016"/>
                  </a:ext>
                </a:extLst>
              </a:tr>
              <a:tr h="279400">
                <a:tc vMerge="1">
                  <a:txBody>
                    <a:bodyPr/>
                    <a:lstStyle/>
                    <a:p>
                      <a:endParaRPr/>
                    </a:p>
                  </a:txBody>
                  <a:tcPr>
                    <a:noFill/>
                  </a:tcPr>
                </a:tc>
                <a:tc>
                  <a:txBody>
                    <a:bodyPr/>
                    <a:lstStyle/>
                    <a:p>
                      <a:pPr algn="l">
                        <a:defRPr sz="1000">
                          <a:latin typeface="Calibri"/>
                        </a:defRPr>
                      </a:pPr>
                      <a:r>
                        <a:rPr lang="en-US" sz="800" b="1">
                          <a:solidFill>
                            <a:schemeClr val="tx1"/>
                          </a:solidFill>
                          <a:latin typeface="DM Sans" pitchFamily="2" charset="0"/>
                        </a:rPr>
                        <a:t>BOND AND BEYOND </a:t>
                      </a:r>
                      <a:r>
                        <a:rPr lang="en-US" sz="600" b="1">
                          <a:solidFill>
                            <a:schemeClr val="tx1"/>
                          </a:solidFill>
                          <a:latin typeface="DM Sans" pitchFamily="2" charset="0"/>
                        </a:rPr>
                        <a:t>P04E062</a:t>
                      </a:r>
                      <a:endParaRPr lang="en-US" sz="800" b="1">
                        <a:solidFill>
                          <a:schemeClr val="tx1"/>
                        </a:solidFill>
                        <a:latin typeface="DM Sans" pitchFamily="2" charset="0"/>
                      </a:endParaRPr>
                    </a:p>
                  </a:txBody>
                  <a:tcPr anchor="ctr">
                    <a:solidFill>
                      <a:srgbClr val="B3978F"/>
                    </a:solidFill>
                  </a:tcPr>
                </a:tc>
                <a:tc>
                  <a:txBody>
                    <a:bodyPr/>
                    <a:lstStyle/>
                    <a:p>
                      <a:pPr marL="0" algn="l" defTabSz="457200" rtl="0" eaLnBrk="1" latinLnBrk="0" hangingPunct="1">
                        <a:defRPr sz="1000">
                          <a:latin typeface="Calibri"/>
                        </a:defRPr>
                      </a:pPr>
                      <a:r>
                        <a:rPr lang="en-US" sz="800" b="1" kern="1200">
                          <a:solidFill>
                            <a:schemeClr val="dk1"/>
                          </a:solidFill>
                          <a:latin typeface="DM Sans" pitchFamily="2" charset="0"/>
                          <a:ea typeface="+mn-ea"/>
                          <a:cs typeface="+mn-cs"/>
                        </a:rPr>
                        <a:t>PARFUM, BENZYL SALICYLATE, CITRAL, CITRONELLOL, COUMARIN, LIMONENE, CITRUS AURANTIUM PEEL OIL, DIMETHYL PHENETHYL ACETATE, GERANYL ACETATE, PINENE, TERPINEOL, TETRAMETHYL ACETYLOCTAHYDRONAPHTHALENES</a:t>
                      </a:r>
                      <a:endParaRPr sz="800" b="1" kern="1200">
                        <a:solidFill>
                          <a:schemeClr val="dk1"/>
                        </a:solidFill>
                        <a:latin typeface="DM Sans" pitchFamily="2" charset="0"/>
                        <a:ea typeface="+mn-ea"/>
                        <a:cs typeface="+mn-cs"/>
                      </a:endParaRPr>
                    </a:p>
                  </a:txBody>
                  <a:tcPr anchor="ctr">
                    <a:solidFill>
                      <a:srgbClr val="B3978F"/>
                    </a:solid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1.20</a:t>
                      </a:r>
                    </a:p>
                  </a:txBody>
                  <a:tcPr anchor="ctr">
                    <a:noFill/>
                  </a:tcPr>
                </a:tc>
                <a:extLst>
                  <a:ext uri="{0D108BD9-81ED-4DB2-BD59-A6C34878D82A}">
                    <a16:rowId xmlns:a16="http://schemas.microsoft.com/office/drawing/2014/main" val="10017"/>
                  </a:ext>
                </a:extLst>
              </a:tr>
            </a:tbl>
          </a:graphicData>
        </a:graphic>
      </p:graphicFrame>
      <p:sp>
        <p:nvSpPr>
          <p:cNvPr id="5" name="TextBox 4">
            <a:extLst>
              <a:ext uri="{FF2B5EF4-FFF2-40B4-BE49-F238E27FC236}">
                <a16:creationId xmlns:a16="http://schemas.microsoft.com/office/drawing/2014/main" id="{5699A577-2CCF-D056-9452-B1B8F4B37319}"/>
              </a:ext>
            </a:extLst>
          </p:cNvPr>
          <p:cNvSpPr txBox="1"/>
          <p:nvPr/>
        </p:nvSpPr>
        <p:spPr>
          <a:xfrm>
            <a:off x="5307036" y="6343084"/>
            <a:ext cx="954107"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sz="1000">
                <a:latin typeface="Calibri"/>
              </a:defRPr>
            </a:pPr>
            <a:r>
              <a:rPr kumimoji="0" lang="de-DE" sz="800" b="0" i="0" u="none" strike="noStrike" kern="1200" cap="none" spc="0" normalizeH="0" baseline="0" noProof="0">
                <a:ln>
                  <a:noFill/>
                </a:ln>
                <a:solidFill>
                  <a:srgbClr val="000000"/>
                </a:solidFill>
                <a:effectLst/>
                <a:uLnTx/>
                <a:uFillTx/>
                <a:latin typeface="DM Sans"/>
                <a:ea typeface="+mn-ea"/>
                <a:cs typeface="+mn-cs"/>
                <a:sym typeface="Arial"/>
              </a:rPr>
              <a:t>HC-E-103385-5</a:t>
            </a:r>
          </a:p>
        </p:txBody>
      </p:sp>
      <p:sp>
        <p:nvSpPr>
          <p:cNvPr id="6" name="TextBox 5">
            <a:extLst>
              <a:ext uri="{FF2B5EF4-FFF2-40B4-BE49-F238E27FC236}">
                <a16:creationId xmlns:a16="http://schemas.microsoft.com/office/drawing/2014/main" id="{908CBD63-3A4A-5DF7-BCEE-C525275AFCD6}"/>
              </a:ext>
            </a:extLst>
          </p:cNvPr>
          <p:cNvSpPr txBox="1"/>
          <p:nvPr/>
        </p:nvSpPr>
        <p:spPr>
          <a:xfrm>
            <a:off x="2084184" y="5336769"/>
            <a:ext cx="2255845" cy="669414"/>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DM Sans"/>
                <a:ea typeface="+mn-ea"/>
                <a:cs typeface="+mn-cs"/>
              </a:rPr>
              <a:t>96 % Natural Origin content according to ISO 16128 by including formulation water.</a:t>
            </a:r>
          </a:p>
        </p:txBody>
      </p:sp>
    </p:spTree>
    <p:extLst>
      <p:ext uri="{BB962C8B-B14F-4D97-AF65-F5344CB8AC3E}">
        <p14:creationId xmlns:p14="http://schemas.microsoft.com/office/powerpoint/2010/main" val="324209143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DC1B3-BB11-1D2A-CAF0-DDD5D88BBDF3}"/>
            </a:ext>
          </a:extLst>
        </p:cNvPr>
        <p:cNvGrpSpPr/>
        <p:nvPr/>
      </p:nvGrpSpPr>
      <p:grpSpPr>
        <a:xfrm>
          <a:off x="0" y="0"/>
          <a:ext cx="0" cy="0"/>
          <a:chOff x="0" y="0"/>
          <a:chExt cx="0" cy="0"/>
        </a:xfrm>
      </p:grpSpPr>
      <p:pic>
        <p:nvPicPr>
          <p:cNvPr id="41" name="Picture 40">
            <a:extLst>
              <a:ext uri="{FF2B5EF4-FFF2-40B4-BE49-F238E27FC236}">
                <a16:creationId xmlns:a16="http://schemas.microsoft.com/office/drawing/2014/main" id="{61539A6F-54B3-E36C-BE63-2545D95ABE6D}"/>
              </a:ext>
            </a:extLst>
          </p:cNvPr>
          <p:cNvPicPr>
            <a:picLocks noChangeAspect="1"/>
          </p:cNvPicPr>
          <p:nvPr/>
        </p:nvPicPr>
        <p:blipFill>
          <a:blip r:embed="rId3">
            <a:alphaModFix amt="60000"/>
          </a:blip>
          <a:stretch>
            <a:fillRect/>
          </a:stretch>
        </p:blipFill>
        <p:spPr>
          <a:xfrm>
            <a:off x="2004477" y="977552"/>
            <a:ext cx="2492737" cy="3483003"/>
          </a:xfrm>
          <a:prstGeom prst="rect">
            <a:avLst/>
          </a:prstGeom>
        </p:spPr>
      </p:pic>
      <p:sp>
        <p:nvSpPr>
          <p:cNvPr id="13" name="CaixaDeTexto 12">
            <a:extLst>
              <a:ext uri="{FF2B5EF4-FFF2-40B4-BE49-F238E27FC236}">
                <a16:creationId xmlns:a16="http://schemas.microsoft.com/office/drawing/2014/main" id="{7F30E0F4-CA3F-8B5E-7D29-F24542DEA351}"/>
              </a:ext>
            </a:extLst>
          </p:cNvPr>
          <p:cNvSpPr txBox="1"/>
          <p:nvPr/>
        </p:nvSpPr>
        <p:spPr>
          <a:xfrm>
            <a:off x="2039764" y="1322879"/>
            <a:ext cx="2160657"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a:ea typeface="+mn-ea"/>
                <a:cs typeface="Arial"/>
                <a:sym typeface="Arial"/>
              </a:rPr>
              <a:t>SOFTEN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a:ea typeface="+mn-ea"/>
                <a:cs typeface="Arial"/>
                <a:sym typeface="Arial"/>
              </a:rPr>
              <a:t>&amp; HYDRATE</a:t>
            </a:r>
          </a:p>
        </p:txBody>
      </p:sp>
      <p:sp>
        <p:nvSpPr>
          <p:cNvPr id="14" name="CaixaDeTexto 13">
            <a:extLst>
              <a:ext uri="{FF2B5EF4-FFF2-40B4-BE49-F238E27FC236}">
                <a16:creationId xmlns:a16="http://schemas.microsoft.com/office/drawing/2014/main" id="{0CE0FDA6-0A84-CF61-FD88-4BF80CB4F177}"/>
              </a:ext>
            </a:extLst>
          </p:cNvPr>
          <p:cNvSpPr txBox="1"/>
          <p:nvPr/>
        </p:nvSpPr>
        <p:spPr>
          <a:xfrm>
            <a:off x="2039764" y="1110837"/>
            <a:ext cx="2547177" cy="27699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a:ln>
                  <a:noFill/>
                </a:ln>
                <a:solidFill>
                  <a:srgbClr val="000000"/>
                </a:solidFill>
                <a:effectLst/>
                <a:uLnTx/>
                <a:uFillTx/>
                <a:latin typeface="DM Sans"/>
                <a:ea typeface="+mn-ea"/>
                <a:cs typeface="Arial"/>
                <a:sym typeface="Arial"/>
              </a:rPr>
              <a:t>STEP 4 – HAIR MIST</a:t>
            </a:r>
          </a:p>
        </p:txBody>
      </p:sp>
      <p:pic>
        <p:nvPicPr>
          <p:cNvPr id="31" name="Imagem 30">
            <a:extLst>
              <a:ext uri="{FF2B5EF4-FFF2-40B4-BE49-F238E27FC236}">
                <a16:creationId xmlns:a16="http://schemas.microsoft.com/office/drawing/2014/main" id="{D32CACD7-8530-97F3-590B-B2543F61BC90}"/>
              </a:ext>
            </a:extLst>
          </p:cNvPr>
          <p:cNvPicPr>
            <a:picLocks noChangeAspect="1"/>
          </p:cNvPicPr>
          <p:nvPr/>
        </p:nvPicPr>
        <p:blipFill>
          <a:blip r:embed="rId4"/>
          <a:stretch>
            <a:fillRect/>
          </a:stretch>
        </p:blipFill>
        <p:spPr>
          <a:xfrm>
            <a:off x="531593" y="458599"/>
            <a:ext cx="1024555" cy="5873691"/>
          </a:xfrm>
          <a:prstGeom prst="rect">
            <a:avLst/>
          </a:prstGeom>
        </p:spPr>
      </p:pic>
      <p:cxnSp>
        <p:nvCxnSpPr>
          <p:cNvPr id="29" name="Conector Reto 35">
            <a:extLst>
              <a:ext uri="{FF2B5EF4-FFF2-40B4-BE49-F238E27FC236}">
                <a16:creationId xmlns:a16="http://schemas.microsoft.com/office/drawing/2014/main" id="{B1397AE2-851F-A3BA-64A0-2638A7B4E361}"/>
              </a:ext>
            </a:extLst>
          </p:cNvPr>
          <p:cNvCxnSpPr>
            <a:cxnSpLocks/>
          </p:cNvCxnSpPr>
          <p:nvPr/>
        </p:nvCxnSpPr>
        <p:spPr>
          <a:xfrm>
            <a:off x="1898080"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pic>
        <p:nvPicPr>
          <p:cNvPr id="45" name="Picture 44">
            <a:extLst>
              <a:ext uri="{FF2B5EF4-FFF2-40B4-BE49-F238E27FC236}">
                <a16:creationId xmlns:a16="http://schemas.microsoft.com/office/drawing/2014/main" id="{5D782FC1-6A56-C4B6-FAAC-3082A81CABF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graphicFrame>
        <p:nvGraphicFramePr>
          <p:cNvPr id="3" name="Table 2">
            <a:extLst>
              <a:ext uri="{FF2B5EF4-FFF2-40B4-BE49-F238E27FC236}">
                <a16:creationId xmlns:a16="http://schemas.microsoft.com/office/drawing/2014/main" id="{CA90F4E6-12A4-3933-0379-DC498A5E6F5F}"/>
              </a:ext>
            </a:extLst>
          </p:cNvPr>
          <p:cNvGraphicFramePr>
            <a:graphicFrameLocks noGrp="1"/>
          </p:cNvGraphicFramePr>
          <p:nvPr/>
        </p:nvGraphicFramePr>
        <p:xfrm>
          <a:off x="4622228" y="977552"/>
          <a:ext cx="7214164" cy="5263056"/>
        </p:xfrm>
        <a:graphic>
          <a:graphicData uri="http://schemas.openxmlformats.org/drawingml/2006/table">
            <a:tbl>
              <a:tblPr firstRow="1" bandRow="1">
                <a:tableStyleId>{5C22544A-7EE6-4342-B048-85BDC9FD1C3A}</a:tableStyleId>
              </a:tblPr>
              <a:tblGrid>
                <a:gridCol w="696532">
                  <a:extLst>
                    <a:ext uri="{9D8B030D-6E8A-4147-A177-3AD203B41FA5}">
                      <a16:colId xmlns:a16="http://schemas.microsoft.com/office/drawing/2014/main" val="20000"/>
                    </a:ext>
                  </a:extLst>
                </a:gridCol>
                <a:gridCol w="1958340">
                  <a:extLst>
                    <a:ext uri="{9D8B030D-6E8A-4147-A177-3AD203B41FA5}">
                      <a16:colId xmlns:a16="http://schemas.microsoft.com/office/drawing/2014/main" val="20001"/>
                    </a:ext>
                  </a:extLst>
                </a:gridCol>
                <a:gridCol w="3832860">
                  <a:extLst>
                    <a:ext uri="{9D8B030D-6E8A-4147-A177-3AD203B41FA5}">
                      <a16:colId xmlns:a16="http://schemas.microsoft.com/office/drawing/2014/main" val="20002"/>
                    </a:ext>
                  </a:extLst>
                </a:gridCol>
                <a:gridCol w="726432">
                  <a:extLst>
                    <a:ext uri="{9D8B030D-6E8A-4147-A177-3AD203B41FA5}">
                      <a16:colId xmlns:a16="http://schemas.microsoft.com/office/drawing/2014/main" val="20003"/>
                    </a:ext>
                  </a:extLst>
                </a:gridCol>
              </a:tblGrid>
              <a:tr h="241459">
                <a:tc>
                  <a:txBody>
                    <a:bodyPr/>
                    <a:lstStyle/>
                    <a:p>
                      <a:pPr marL="0" algn="ctr" defTabSz="457200" rtl="0" eaLnBrk="1" latinLnBrk="0" hangingPunct="1">
                        <a:defRPr sz="1100" b="1"/>
                      </a:pPr>
                      <a:r>
                        <a:rPr sz="800" b="1" kern="1200">
                          <a:solidFill>
                            <a:schemeClr val="tx1"/>
                          </a:solidFill>
                          <a:latin typeface="DM Sans" pitchFamily="2" charset="0"/>
                          <a:ea typeface="+mn-ea"/>
                          <a:cs typeface="+mn-cs"/>
                        </a:rPr>
                        <a:t>Phase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B3978F"/>
                    </a:solidFill>
                  </a:tcPr>
                </a:tc>
                <a:tc>
                  <a:txBody>
                    <a:bodyPr/>
                    <a:lstStyle/>
                    <a:p>
                      <a:pPr marL="0" algn="ctr" defTabSz="457200" rtl="0" eaLnBrk="1" latinLnBrk="0" hangingPunct="1">
                        <a:defRPr sz="1100" b="1"/>
                      </a:pPr>
                      <a:r>
                        <a:rPr sz="800" b="1" kern="1200">
                          <a:solidFill>
                            <a:schemeClr val="tx1"/>
                          </a:solidFill>
                          <a:latin typeface="DM Sans" pitchFamily="2" charset="0"/>
                          <a:ea typeface="+mn-ea"/>
                          <a:cs typeface="+mn-cs"/>
                        </a:rPr>
                        <a:t>Ingredient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B3978F"/>
                    </a:solidFill>
                  </a:tcPr>
                </a:tc>
                <a:tc>
                  <a:txBody>
                    <a:bodyPr/>
                    <a:lstStyle/>
                    <a:p>
                      <a:pPr marL="0" algn="ctr" defTabSz="457200" rtl="0" eaLnBrk="1" latinLnBrk="0" hangingPunct="1">
                        <a:defRPr sz="1100" b="1"/>
                      </a:pPr>
                      <a:r>
                        <a:rPr sz="800" b="1" kern="1200">
                          <a:solidFill>
                            <a:schemeClr val="tx1"/>
                          </a:solidFill>
                          <a:latin typeface="DM Sans" pitchFamily="2" charset="0"/>
                          <a:ea typeface="+mn-ea"/>
                          <a:cs typeface="+mn-cs"/>
                        </a:rPr>
                        <a:t>INCI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B3978F"/>
                    </a:solidFill>
                  </a:tcPr>
                </a:tc>
                <a:tc>
                  <a:txBody>
                    <a:bodyPr/>
                    <a:lstStyle/>
                    <a:p>
                      <a:pPr marL="0" algn="ctr" defTabSz="457200" rtl="0" eaLnBrk="1" latinLnBrk="0" hangingPunct="1">
                        <a:defRPr sz="1100" b="1"/>
                      </a:pPr>
                      <a:r>
                        <a:rPr sz="800" b="1" kern="1200">
                          <a:solidFill>
                            <a:schemeClr val="tx1"/>
                          </a:solidFill>
                          <a:latin typeface="DM Sans" pitchFamily="2" charset="0"/>
                          <a:ea typeface="+mn-ea"/>
                          <a:cs typeface="+mn-cs"/>
                        </a:rPr>
                        <a:t>% w/w</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B3978F"/>
                    </a:solidFill>
                  </a:tcPr>
                </a:tc>
                <a:extLst>
                  <a:ext uri="{0D108BD9-81ED-4DB2-BD59-A6C34878D82A}">
                    <a16:rowId xmlns:a16="http://schemas.microsoft.com/office/drawing/2014/main" val="10000"/>
                  </a:ext>
                </a:extLst>
              </a:tr>
              <a:tr h="241459">
                <a:tc rowSpan="3">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A</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Water Dem</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AQUA</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67.32</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41459">
                <a:tc vMerge="1">
                  <a:txBody>
                    <a:bodyPr/>
                    <a:lstStyle/>
                    <a:p>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L(+) Lactic Acid 90%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LACTIC ACID, AQUA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0.18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41459">
                <a:tc vMerge="1">
                  <a:txBody>
                    <a:bodyPr/>
                    <a:lstStyle/>
                    <a:p>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HYA-ACT</a:t>
                      </a:r>
                      <a:r>
                        <a:rPr lang="de-DE" sz="800" b="1" kern="1200">
                          <a:solidFill>
                            <a:schemeClr val="dk1"/>
                          </a:solidFill>
                          <a:latin typeface="DM Sans" pitchFamily="2" charset="0"/>
                          <a:ea typeface="+mn-ea"/>
                          <a:cs typeface="+mn-cs"/>
                        </a:rPr>
                        <a:t>™</a:t>
                      </a:r>
                      <a:r>
                        <a:rPr sz="800" b="1" kern="1200">
                          <a:solidFill>
                            <a:schemeClr val="dk1"/>
                          </a:solidFill>
                          <a:latin typeface="DM Sans" pitchFamily="2" charset="0"/>
                          <a:ea typeface="+mn-ea"/>
                          <a:cs typeface="+mn-cs"/>
                        </a:rPr>
                        <a:t> M</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SODIUM HYALURONATE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0.10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41459">
                <a:tc rowSpan="8">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B</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err="1">
                          <a:solidFill>
                            <a:schemeClr val="dk1"/>
                          </a:solidFill>
                          <a:latin typeface="DM Sans" pitchFamily="2" charset="0"/>
                          <a:ea typeface="+mn-ea"/>
                          <a:cs typeface="+mn-cs"/>
                        </a:rPr>
                        <a:t>Hydrolite</a:t>
                      </a:r>
                      <a:r>
                        <a:rPr sz="800" kern="1200">
                          <a:solidFill>
                            <a:schemeClr val="dk1"/>
                          </a:solidFill>
                          <a:latin typeface="DM Sans" pitchFamily="2" charset="0"/>
                          <a:ea typeface="+mn-ea"/>
                          <a:cs typeface="+mn-cs"/>
                        </a:rPr>
                        <a:t> 5 green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PENTYLENE GLYCOL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2.00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455211">
                <a:tc vMerge="1">
                  <a:txBody>
                    <a:bodyPr/>
                    <a:lstStyle/>
                    <a:p>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OXY 229 CB</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marL="0" algn="l" defTabSz="457200" rtl="0" eaLnBrk="1" latinLnBrk="0" hangingPunct="1">
                        <a:defRPr sz="1000">
                          <a:latin typeface="Calibri"/>
                        </a:defRPr>
                      </a:pPr>
                      <a:r>
                        <a:rPr lang="en-US" sz="800" b="1" kern="1200">
                          <a:solidFill>
                            <a:schemeClr val="dk1"/>
                          </a:solidFill>
                          <a:latin typeface="DM Sans" pitchFamily="2" charset="0"/>
                          <a:ea typeface="+mn-ea"/>
                          <a:cs typeface="+mn-cs"/>
                        </a:rPr>
                        <a:t>SACCHAROMYCES LYSATE, VALINE, THREONINE, GLUTAMIC ACID, GLYCINE, GLYCERIN, AQUA, DISODIUM SUCCINATE, 1,2-HEXANEDIOL, CAPRYLYL GLYCOL</a:t>
                      </a:r>
                      <a:endParaRPr sz="800" b="1" kern="1200">
                        <a:solidFill>
                          <a:schemeClr val="dk1"/>
                        </a:solidFill>
                        <a:latin typeface="DM Sans" pitchFamily="2" charset="0"/>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2.00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241459">
                <a:tc vMerge="1">
                  <a:txBody>
                    <a:bodyPr/>
                    <a:lstStyle/>
                    <a:p>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Niacinamide PC</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NIACINAMIDE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0.20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241459">
                <a:tc vMerge="1">
                  <a:txBody>
                    <a:bodyPr/>
                    <a:lstStyle/>
                    <a:p>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Pyridoxine HCl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PYRIDOXINE HCL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0.20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241459">
                <a:tc vMerge="1">
                  <a:txBody>
                    <a:bodyPr/>
                    <a:lstStyle/>
                    <a:p>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D-Panthenol 75L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lang="en-US" sz="800" b="1" kern="1200">
                          <a:solidFill>
                            <a:schemeClr val="dk1"/>
                          </a:solidFill>
                          <a:latin typeface="DM Sans" pitchFamily="2" charset="0"/>
                          <a:ea typeface="+mn-ea"/>
                          <a:cs typeface="+mn-cs"/>
                        </a:rPr>
                        <a:t>PANTHENOL, AQUA, PANTOLACTONE</a:t>
                      </a:r>
                      <a:endParaRPr sz="800" b="1" kern="1200">
                        <a:solidFill>
                          <a:schemeClr val="dk1"/>
                        </a:solidFill>
                        <a:latin typeface="DM Sans" pitchFamily="2" charset="0"/>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1.00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241459">
                <a:tc vMerge="1">
                  <a:txBody>
                    <a:bodyPr/>
                    <a:lstStyle/>
                    <a:p>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PUROX 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SODIUM BENZOATE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0.20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241459">
                <a:tc vMerge="1">
                  <a:txBody>
                    <a:bodyPr/>
                    <a:lstStyle/>
                    <a:p>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Potassium Sorbate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POTASSIUM SORBATE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0.40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241459">
                <a:tc vMerge="1">
                  <a:txBody>
                    <a:bodyPr/>
                    <a:lstStyle/>
                    <a:p>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Magnesium Citrate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MAGNESIUM CITRATE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0.20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1"/>
                  </a:ext>
                </a:extLst>
              </a:tr>
              <a:tr h="241459">
                <a:tc rowSpan="2">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C</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Cremophor RH40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PEG-40 HYDROGENATED CASTOR OIL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4.50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2"/>
                  </a:ext>
                </a:extLst>
              </a:tr>
              <a:tr h="697990">
                <a:tc vMerge="1">
                  <a:txBody>
                    <a:bodyPr/>
                    <a:lstStyle/>
                    <a:p>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lang="en-US" sz="800" b="1">
                          <a:solidFill>
                            <a:schemeClr val="tx1"/>
                          </a:solidFill>
                          <a:latin typeface="DM Sans" pitchFamily="2" charset="0"/>
                        </a:rPr>
                        <a:t>BOND AND BEYOND </a:t>
                      </a:r>
                      <a:r>
                        <a:rPr lang="en-US" sz="600" b="1">
                          <a:solidFill>
                            <a:schemeClr val="tx1"/>
                          </a:solidFill>
                          <a:latin typeface="DM Sans" pitchFamily="2" charset="0"/>
                        </a:rPr>
                        <a:t>P04E062</a:t>
                      </a:r>
                      <a:endParaRPr lang="en-US" sz="800" b="1">
                        <a:solidFill>
                          <a:schemeClr val="tx1"/>
                        </a:solidFill>
                        <a:latin typeface="DM Sans" pitchFamily="2"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marL="0" algn="l" defTabSz="457200" rtl="0" eaLnBrk="1" latinLnBrk="0" hangingPunct="1">
                        <a:defRPr sz="1000">
                          <a:latin typeface="Calibri"/>
                        </a:defRPr>
                      </a:pPr>
                      <a:r>
                        <a:rPr lang="en-US" sz="800" b="1" kern="1200">
                          <a:solidFill>
                            <a:schemeClr val="dk1"/>
                          </a:solidFill>
                          <a:latin typeface="DM Sans" pitchFamily="2" charset="0"/>
                          <a:ea typeface="+mn-ea"/>
                          <a:cs typeface="+mn-cs"/>
                        </a:rPr>
                        <a:t>PARFUM, GERANIOL, BENZYL SALICYLATE, CITRAL, CITRONELLOL, COUMARIN, EUGENOL, LIMONENE, LINALOOL, BENZALDEHYDE, BETA-CARYOPHYLLENE, CITRUS AURANTIUM PEEL OIL, DIMETHYL PHENETHYL ACETATE, GERANYL ACETATE, PINENE, ROSE KETONES, TERPINEOL, TETRAMETHYL ACETYLOCTAHYDRONAPHTHALENES,</a:t>
                      </a:r>
                      <a:endParaRPr sz="800" b="1" kern="1200">
                        <a:solidFill>
                          <a:schemeClr val="dk1"/>
                        </a:solidFill>
                        <a:latin typeface="DM Sans" pitchFamily="2" charset="0"/>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0.80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3"/>
                  </a:ext>
                </a:extLst>
              </a:tr>
              <a:tr h="241459">
                <a:tc rowSpan="5">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Bio-Ethanol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ALCOHOL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20.00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4"/>
                  </a:ext>
                </a:extLst>
              </a:tr>
              <a:tr h="241459">
                <a:tc vMerge="1">
                  <a:txBody>
                    <a:bodyPr/>
                    <a:lstStyle/>
                    <a:p>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Mixed Tocopherols 95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TOCOPHEROL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0.20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5"/>
                  </a:ext>
                </a:extLst>
              </a:tr>
              <a:tr h="241459">
                <a:tc vMerge="1">
                  <a:txBody>
                    <a:bodyPr/>
                    <a:lstStyle/>
                    <a:p>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DL-alpha-</a:t>
                      </a:r>
                      <a:r>
                        <a:rPr sz="800" b="1" kern="1200" err="1">
                          <a:solidFill>
                            <a:schemeClr val="dk1"/>
                          </a:solidFill>
                          <a:latin typeface="DM Sans" pitchFamily="2" charset="0"/>
                          <a:ea typeface="+mn-ea"/>
                          <a:cs typeface="+mn-cs"/>
                        </a:rPr>
                        <a:t>Tocopheryl</a:t>
                      </a:r>
                      <a:r>
                        <a:rPr sz="800" b="1" kern="1200">
                          <a:solidFill>
                            <a:schemeClr val="dk1"/>
                          </a:solidFill>
                          <a:latin typeface="DM Sans" pitchFamily="2" charset="0"/>
                          <a:ea typeface="+mn-ea"/>
                          <a:cs typeface="+mn-cs"/>
                        </a:rPr>
                        <a:t> Acetate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TOCOPHERYL ACETATE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6"/>
                  </a:ext>
                </a:extLst>
              </a:tr>
              <a:tr h="241459">
                <a:tc vMerge="1">
                  <a:txBody>
                    <a:bodyPr/>
                    <a:lstStyle/>
                    <a:p>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Argan Oil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ARGANIA SPINOSA KERNEL OIL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0.10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7"/>
                  </a:ext>
                </a:extLst>
              </a:tr>
              <a:tr h="241472">
                <a:tc vMerge="1">
                  <a:txBody>
                    <a:bodyPr/>
                    <a:lstStyle/>
                    <a:p>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err="1">
                          <a:solidFill>
                            <a:schemeClr val="dk1"/>
                          </a:solidFill>
                          <a:latin typeface="DM Sans" pitchFamily="2" charset="0"/>
                          <a:ea typeface="+mn-ea"/>
                          <a:cs typeface="+mn-cs"/>
                        </a:rPr>
                        <a:t>Phytantriol</a:t>
                      </a:r>
                      <a:endParaRPr sz="800" b="1" kern="1200">
                        <a:solidFill>
                          <a:schemeClr val="dk1"/>
                        </a:solidFill>
                        <a:latin typeface="DM Sans" pitchFamily="2" charset="0"/>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PHYTANTRIOL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0.10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8"/>
                  </a:ext>
                </a:extLst>
              </a:tr>
            </a:tbl>
          </a:graphicData>
        </a:graphic>
      </p:graphicFrame>
      <p:sp>
        <p:nvSpPr>
          <p:cNvPr id="4" name="TextBox 3">
            <a:extLst>
              <a:ext uri="{FF2B5EF4-FFF2-40B4-BE49-F238E27FC236}">
                <a16:creationId xmlns:a16="http://schemas.microsoft.com/office/drawing/2014/main" id="{D840D026-E4A5-04D1-3B57-AD7505ED46F3}"/>
              </a:ext>
            </a:extLst>
          </p:cNvPr>
          <p:cNvSpPr txBox="1"/>
          <p:nvPr/>
        </p:nvSpPr>
        <p:spPr>
          <a:xfrm>
            <a:off x="2083695" y="5275307"/>
            <a:ext cx="2255845" cy="669414"/>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DM Sans"/>
                <a:ea typeface="+mn-ea"/>
                <a:cs typeface="+mn-cs"/>
              </a:rPr>
              <a:t>92 % Natural Origin content according to ISO 16128 by including formulation water.</a:t>
            </a:r>
          </a:p>
        </p:txBody>
      </p:sp>
      <p:sp>
        <p:nvSpPr>
          <p:cNvPr id="5" name="TextBox 4">
            <a:extLst>
              <a:ext uri="{FF2B5EF4-FFF2-40B4-BE49-F238E27FC236}">
                <a16:creationId xmlns:a16="http://schemas.microsoft.com/office/drawing/2014/main" id="{B8D88D11-EDB8-9C07-3E78-E4D7B58997F8}"/>
              </a:ext>
            </a:extLst>
          </p:cNvPr>
          <p:cNvSpPr txBox="1"/>
          <p:nvPr/>
        </p:nvSpPr>
        <p:spPr>
          <a:xfrm>
            <a:off x="5243265" y="6405156"/>
            <a:ext cx="944489"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sz="1000">
                <a:latin typeface="Calibri"/>
              </a:defRPr>
            </a:pPr>
            <a:r>
              <a:rPr kumimoji="0" lang="de-DE" sz="800" b="0" i="0" u="none" strike="noStrike" kern="1200" cap="none" spc="0" normalizeH="0" baseline="0" noProof="0">
                <a:ln>
                  <a:noFill/>
                </a:ln>
                <a:solidFill>
                  <a:srgbClr val="000000"/>
                </a:solidFill>
                <a:effectLst/>
                <a:uLnTx/>
                <a:uFillTx/>
                <a:latin typeface="DM Sans"/>
                <a:ea typeface="+mn-ea"/>
                <a:cs typeface="+mn-cs"/>
                <a:sym typeface="Arial"/>
              </a:rPr>
              <a:t>HC-E-103392-7</a:t>
            </a:r>
          </a:p>
        </p:txBody>
      </p:sp>
    </p:spTree>
    <p:extLst>
      <p:ext uri="{BB962C8B-B14F-4D97-AF65-F5344CB8AC3E}">
        <p14:creationId xmlns:p14="http://schemas.microsoft.com/office/powerpoint/2010/main" val="305974089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86E686-A9A4-3C93-F195-24A02A752C15}"/>
            </a:ext>
          </a:extLst>
        </p:cNvPr>
        <p:cNvGrpSpPr/>
        <p:nvPr/>
      </p:nvGrpSpPr>
      <p:grpSpPr>
        <a:xfrm>
          <a:off x="0" y="0"/>
          <a:ext cx="0" cy="0"/>
          <a:chOff x="0" y="0"/>
          <a:chExt cx="0" cy="0"/>
        </a:xfrm>
      </p:grpSpPr>
      <p:pic>
        <p:nvPicPr>
          <p:cNvPr id="33" name="Imagem 32">
            <a:extLst>
              <a:ext uri="{FF2B5EF4-FFF2-40B4-BE49-F238E27FC236}">
                <a16:creationId xmlns:a16="http://schemas.microsoft.com/office/drawing/2014/main" id="{0A520AFC-FBD1-99B2-22C0-6428E61E7383}"/>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467" y="0"/>
            <a:ext cx="12187066" cy="6858000"/>
          </a:xfrm>
          <a:prstGeom prst="rect">
            <a:avLst/>
          </a:prstGeom>
        </p:spPr>
      </p:pic>
      <p:sp>
        <p:nvSpPr>
          <p:cNvPr id="9" name="Rectangle 8">
            <a:extLst>
              <a:ext uri="{FF2B5EF4-FFF2-40B4-BE49-F238E27FC236}">
                <a16:creationId xmlns:a16="http://schemas.microsoft.com/office/drawing/2014/main" id="{4A8A3877-7705-B9EE-1882-EAF1D3EE6AFD}"/>
              </a:ext>
            </a:extLst>
          </p:cNvPr>
          <p:cNvSpPr/>
          <p:nvPr/>
        </p:nvSpPr>
        <p:spPr>
          <a:xfrm>
            <a:off x="5061098" y="0"/>
            <a:ext cx="7130902" cy="6858000"/>
          </a:xfrm>
          <a:prstGeom prst="rect">
            <a:avLst/>
          </a:prstGeom>
          <a:solidFill>
            <a:srgbClr val="E4DF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pic>
        <p:nvPicPr>
          <p:cNvPr id="3" name="Imagem 2">
            <a:extLst>
              <a:ext uri="{FF2B5EF4-FFF2-40B4-BE49-F238E27FC236}">
                <a16:creationId xmlns:a16="http://schemas.microsoft.com/office/drawing/2014/main" id="{37AA07B4-5859-7DA8-C438-E8B15004FD45}"/>
              </a:ext>
            </a:extLst>
          </p:cNvPr>
          <p:cNvPicPr>
            <a:picLocks noChangeAspect="1"/>
          </p:cNvPicPr>
          <p:nvPr/>
        </p:nvPicPr>
        <p:blipFill>
          <a:blip r:embed="rId6"/>
          <a:stretch>
            <a:fillRect/>
          </a:stretch>
        </p:blipFill>
        <p:spPr>
          <a:xfrm>
            <a:off x="531593" y="458599"/>
            <a:ext cx="1024555" cy="5873691"/>
          </a:xfrm>
          <a:prstGeom prst="rect">
            <a:avLst/>
          </a:prstGeom>
        </p:spPr>
      </p:pic>
      <p:cxnSp>
        <p:nvCxnSpPr>
          <p:cNvPr id="4" name="Conector Reto 35">
            <a:extLst>
              <a:ext uri="{FF2B5EF4-FFF2-40B4-BE49-F238E27FC236}">
                <a16:creationId xmlns:a16="http://schemas.microsoft.com/office/drawing/2014/main" id="{B132860E-4AEF-C0A5-1568-B740B2C20062}"/>
              </a:ext>
            </a:extLst>
          </p:cNvPr>
          <p:cNvCxnSpPr>
            <a:cxnSpLocks/>
          </p:cNvCxnSpPr>
          <p:nvPr/>
        </p:nvCxnSpPr>
        <p:spPr>
          <a:xfrm>
            <a:off x="1898080"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8" name="Conector Reto 38">
            <a:extLst>
              <a:ext uri="{FF2B5EF4-FFF2-40B4-BE49-F238E27FC236}">
                <a16:creationId xmlns:a16="http://schemas.microsoft.com/office/drawing/2014/main" id="{50DD06F3-0293-913D-CED3-C51AD14F5E48}"/>
              </a:ext>
            </a:extLst>
          </p:cNvPr>
          <p:cNvCxnSpPr>
            <a:cxnSpLocks/>
          </p:cNvCxnSpPr>
          <p:nvPr/>
        </p:nvCxnSpPr>
        <p:spPr>
          <a:xfrm>
            <a:off x="1895301" y="1908062"/>
            <a:ext cx="3633629"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sp>
        <p:nvSpPr>
          <p:cNvPr id="11" name="CaixaDeTexto 10">
            <a:extLst>
              <a:ext uri="{FF2B5EF4-FFF2-40B4-BE49-F238E27FC236}">
                <a16:creationId xmlns:a16="http://schemas.microsoft.com/office/drawing/2014/main" id="{375F3ABF-97AF-3AB5-2729-494679BCAF04}"/>
              </a:ext>
            </a:extLst>
          </p:cNvPr>
          <p:cNvSpPr txBox="1"/>
          <p:nvPr/>
        </p:nvSpPr>
        <p:spPr>
          <a:xfrm>
            <a:off x="2118578" y="689601"/>
            <a:ext cx="2547177" cy="156966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0" i="0" u="none" strike="noStrike" kern="0" cap="none" spc="0" normalizeH="0" baseline="0" noProof="0">
                <a:ln>
                  <a:noFill/>
                </a:ln>
                <a:solidFill>
                  <a:srgbClr val="000000"/>
                </a:solidFill>
                <a:effectLst/>
                <a:uLnTx/>
                <a:uFillTx/>
                <a:latin typeface="DM Sans"/>
                <a:ea typeface="+mn-ea"/>
                <a:cs typeface="Arial"/>
                <a:sym typeface="Arial"/>
              </a:rPr>
              <a:t>featuring</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a:ln>
                  <a:noFill/>
                </a:ln>
                <a:solidFill>
                  <a:srgbClr val="000000"/>
                </a:solidFill>
                <a:effectLst/>
                <a:uLnTx/>
                <a:uFillTx/>
                <a:latin typeface="DM Sans"/>
                <a:ea typeface="+mn-ea"/>
                <a:cs typeface="Arial"/>
                <a:sym typeface="Arial"/>
              </a:rPr>
              <a:t>OXY 229 CB</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3200" b="0" i="0" u="none" strike="noStrike" kern="0" cap="none" spc="0" normalizeH="0" baseline="0" noProof="0">
              <a:ln>
                <a:noFill/>
              </a:ln>
              <a:solidFill>
                <a:srgbClr val="000000"/>
              </a:solidFill>
              <a:effectLst/>
              <a:uLnTx/>
              <a:uFillTx/>
              <a:latin typeface="DM Sans"/>
              <a:ea typeface="+mn-ea"/>
              <a:cs typeface="Arial"/>
              <a:sym typeface="Arial"/>
            </a:endParaRPr>
          </a:p>
        </p:txBody>
      </p:sp>
      <p:sp>
        <p:nvSpPr>
          <p:cNvPr id="26" name="CaixaDeTexto 25">
            <a:extLst>
              <a:ext uri="{FF2B5EF4-FFF2-40B4-BE49-F238E27FC236}">
                <a16:creationId xmlns:a16="http://schemas.microsoft.com/office/drawing/2014/main" id="{B69B55BD-7471-5C8E-5922-C6437CCB5370}"/>
              </a:ext>
            </a:extLst>
          </p:cNvPr>
          <p:cNvSpPr txBox="1"/>
          <p:nvPr/>
        </p:nvSpPr>
        <p:spPr>
          <a:xfrm>
            <a:off x="2475067" y="4436501"/>
            <a:ext cx="1737778"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1" i="0" u="none" strike="noStrike" kern="0" cap="none" spc="0" normalizeH="0" baseline="0" noProof="0">
                <a:ln>
                  <a:noFill/>
                </a:ln>
                <a:solidFill>
                  <a:prstClr val="black"/>
                </a:solidFill>
                <a:effectLst/>
                <a:uLnTx/>
                <a:uFillTx/>
                <a:latin typeface="DM Sans 14pt" pitchFamily="2" charset="77"/>
                <a:ea typeface="+mn-ea"/>
                <a:cs typeface="Arial"/>
                <a:sym typeface="Arial"/>
              </a:rPr>
              <a:t>BIOTECH</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a:ln>
                  <a:noFill/>
                </a:ln>
                <a:solidFill>
                  <a:prstClr val="black"/>
                </a:solidFill>
                <a:effectLst/>
                <a:uLnTx/>
                <a:uFillTx/>
                <a:latin typeface="DM Sans 14pt" pitchFamily="2" charset="77"/>
                <a:ea typeface="+mn-ea"/>
                <a:cs typeface="Arial"/>
                <a:sym typeface="Arial"/>
              </a:rPr>
              <a:t>Derived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a:ln>
                  <a:noFill/>
                </a:ln>
                <a:solidFill>
                  <a:prstClr val="black"/>
                </a:solidFill>
                <a:effectLst/>
                <a:uLnTx/>
                <a:uFillTx/>
                <a:latin typeface="DM Sans 14pt" pitchFamily="2" charset="77"/>
                <a:ea typeface="+mn-ea"/>
                <a:cs typeface="Arial"/>
                <a:sym typeface="Arial"/>
              </a:rPr>
              <a:t>Technology</a:t>
            </a:r>
          </a:p>
        </p:txBody>
      </p:sp>
      <p:pic>
        <p:nvPicPr>
          <p:cNvPr id="35" name="Gráfico 34">
            <a:extLst>
              <a:ext uri="{FF2B5EF4-FFF2-40B4-BE49-F238E27FC236}">
                <a16:creationId xmlns:a16="http://schemas.microsoft.com/office/drawing/2014/main" id="{8552CB04-568D-0D03-09C0-8D62DD30276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559379" y="3827454"/>
            <a:ext cx="468456" cy="468456"/>
          </a:xfrm>
          <a:prstGeom prst="rect">
            <a:avLst/>
          </a:prstGeom>
        </p:spPr>
      </p:pic>
      <p:pic>
        <p:nvPicPr>
          <p:cNvPr id="5" name="Picture 4">
            <a:extLst>
              <a:ext uri="{FF2B5EF4-FFF2-40B4-BE49-F238E27FC236}">
                <a16:creationId xmlns:a16="http://schemas.microsoft.com/office/drawing/2014/main" id="{0D1FFA8A-033C-039B-1FC5-9EA54F3BB5F9}"/>
              </a:ext>
            </a:extLst>
          </p:cNvPr>
          <p:cNvPicPr>
            <a:picLocks noChangeAspect="1"/>
          </p:cNvPicPr>
          <p:nvPr/>
        </p:nvPicPr>
        <p:blipFill>
          <a:blip r:embed="rId9">
            <a:extLst>
              <a:ext uri="{BEBA8EAE-BF5A-486C-A8C5-ECC9F3942E4B}">
                <a14:imgProps xmlns:a14="http://schemas.microsoft.com/office/drawing/2010/main">
                  <a14:imgLayer r:embed="rId10">
                    <a14:imgEffect>
                      <a14:brightnessContrast bright="-100000"/>
                    </a14:imgEffect>
                  </a14:imgLayer>
                </a14:imgProps>
              </a:ext>
            </a:extLst>
          </a:blip>
          <a:stretch>
            <a:fillRect/>
          </a:stretch>
        </p:blipFill>
        <p:spPr>
          <a:xfrm>
            <a:off x="2547195" y="2116641"/>
            <a:ext cx="1322947" cy="1511939"/>
          </a:xfrm>
          <a:prstGeom prst="rect">
            <a:avLst/>
          </a:prstGeom>
        </p:spPr>
      </p:pic>
      <p:pic>
        <p:nvPicPr>
          <p:cNvPr id="6" name="Picture 5">
            <a:extLst>
              <a:ext uri="{FF2B5EF4-FFF2-40B4-BE49-F238E27FC236}">
                <a16:creationId xmlns:a16="http://schemas.microsoft.com/office/drawing/2014/main" id="{F1568366-023D-1917-7447-7C8F0BF32E2B}"/>
              </a:ext>
            </a:extLst>
          </p:cNvPr>
          <p:cNvPicPr>
            <a:picLocks noChangeAspect="1"/>
          </p:cNvPicPr>
          <p:nvPr/>
        </p:nvPicPr>
        <p:blipFill>
          <a:blip r:embed="rId11">
            <a:extLst>
              <a:ext uri="{BEBA8EAE-BF5A-486C-A8C5-ECC9F3942E4B}">
                <a14:imgProps xmlns:a14="http://schemas.microsoft.com/office/drawing/2010/main">
                  <a14:imgLayer r:embed="rId12">
                    <a14:imgEffect>
                      <a14:brightnessContrast bright="-100000"/>
                    </a14:imgEffect>
                  </a14:imgLayer>
                </a14:imgProps>
              </a:ext>
            </a:extLst>
          </a:blip>
          <a:stretch>
            <a:fillRect/>
          </a:stretch>
        </p:blipFill>
        <p:spPr>
          <a:xfrm>
            <a:off x="2569441" y="5408089"/>
            <a:ext cx="1012024" cy="1158340"/>
          </a:xfrm>
          <a:prstGeom prst="rect">
            <a:avLst/>
          </a:prstGeom>
        </p:spPr>
      </p:pic>
      <p:pic>
        <p:nvPicPr>
          <p:cNvPr id="2" name="BONDAID 1X1_3003">
            <a:hlinkClick r:id="" action="ppaction://media"/>
            <a:extLst>
              <a:ext uri="{FF2B5EF4-FFF2-40B4-BE49-F238E27FC236}">
                <a16:creationId xmlns:a16="http://schemas.microsoft.com/office/drawing/2014/main" id="{20ADFB1E-12FD-32FF-043A-2DA74FB19E57}"/>
              </a:ext>
            </a:extLst>
          </p:cNvPr>
          <p:cNvPicPr>
            <a:picLocks noChangeAspect="1"/>
          </p:cNvPicPr>
          <p:nvPr>
            <a:videoFile r:link="rId2"/>
            <p:extLst>
              <p:ext uri="{DAA4B4D4-6D71-4841-9C94-3DE7FCFB9230}">
                <p14:media xmlns:p14="http://schemas.microsoft.com/office/powerpoint/2010/main" r:embed="rId1"/>
              </p:ext>
            </p:extLst>
          </p:nvPr>
        </p:nvPicPr>
        <p:blipFill>
          <a:blip r:embed="rId13"/>
          <a:stretch>
            <a:fillRect/>
          </a:stretch>
        </p:blipFill>
        <p:spPr>
          <a:xfrm>
            <a:off x="5314870" y="-16663"/>
            <a:ext cx="6874664" cy="6874664"/>
          </a:xfrm>
          <a:prstGeom prst="rect">
            <a:avLst/>
          </a:prstGeom>
        </p:spPr>
      </p:pic>
    </p:spTree>
    <p:extLst>
      <p:ext uri="{BB962C8B-B14F-4D97-AF65-F5344CB8AC3E}">
        <p14:creationId xmlns:p14="http://schemas.microsoft.com/office/powerpoint/2010/main" val="2709012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502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86E686-A9A4-3C93-F195-24A02A752C15}"/>
            </a:ext>
          </a:extLst>
        </p:cNvPr>
        <p:cNvGrpSpPr/>
        <p:nvPr/>
      </p:nvGrpSpPr>
      <p:grpSpPr>
        <a:xfrm>
          <a:off x="0" y="0"/>
          <a:ext cx="0" cy="0"/>
          <a:chOff x="0" y="0"/>
          <a:chExt cx="0" cy="0"/>
        </a:xfrm>
      </p:grpSpPr>
      <p:pic>
        <p:nvPicPr>
          <p:cNvPr id="33" name="Imagem 32">
            <a:extLst>
              <a:ext uri="{FF2B5EF4-FFF2-40B4-BE49-F238E27FC236}">
                <a16:creationId xmlns:a16="http://schemas.microsoft.com/office/drawing/2014/main" id="{0A520AFC-FBD1-99B2-22C0-6428E61E7383}"/>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467" y="0"/>
            <a:ext cx="12187066" cy="6858000"/>
          </a:xfrm>
          <a:prstGeom prst="rect">
            <a:avLst/>
          </a:prstGeom>
        </p:spPr>
      </p:pic>
      <p:pic>
        <p:nvPicPr>
          <p:cNvPr id="3" name="Imagem 2">
            <a:extLst>
              <a:ext uri="{FF2B5EF4-FFF2-40B4-BE49-F238E27FC236}">
                <a16:creationId xmlns:a16="http://schemas.microsoft.com/office/drawing/2014/main" id="{37AA07B4-5859-7DA8-C438-E8B15004FD45}"/>
              </a:ext>
            </a:extLst>
          </p:cNvPr>
          <p:cNvPicPr>
            <a:picLocks noChangeAspect="1"/>
          </p:cNvPicPr>
          <p:nvPr/>
        </p:nvPicPr>
        <p:blipFill>
          <a:blip r:embed="rId6"/>
          <a:stretch>
            <a:fillRect/>
          </a:stretch>
        </p:blipFill>
        <p:spPr>
          <a:xfrm>
            <a:off x="531593" y="458599"/>
            <a:ext cx="1024555" cy="5873691"/>
          </a:xfrm>
          <a:prstGeom prst="rect">
            <a:avLst/>
          </a:prstGeom>
        </p:spPr>
      </p:pic>
      <p:cxnSp>
        <p:nvCxnSpPr>
          <p:cNvPr id="4" name="Conector Reto 35">
            <a:extLst>
              <a:ext uri="{FF2B5EF4-FFF2-40B4-BE49-F238E27FC236}">
                <a16:creationId xmlns:a16="http://schemas.microsoft.com/office/drawing/2014/main" id="{B132860E-4AEF-C0A5-1568-B740B2C20062}"/>
              </a:ext>
            </a:extLst>
          </p:cNvPr>
          <p:cNvCxnSpPr>
            <a:cxnSpLocks/>
          </p:cNvCxnSpPr>
          <p:nvPr/>
        </p:nvCxnSpPr>
        <p:spPr>
          <a:xfrm>
            <a:off x="1898080"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8" name="Conector Reto 38">
            <a:extLst>
              <a:ext uri="{FF2B5EF4-FFF2-40B4-BE49-F238E27FC236}">
                <a16:creationId xmlns:a16="http://schemas.microsoft.com/office/drawing/2014/main" id="{50DD06F3-0293-913D-CED3-C51AD14F5E48}"/>
              </a:ext>
            </a:extLst>
          </p:cNvPr>
          <p:cNvCxnSpPr>
            <a:cxnSpLocks/>
          </p:cNvCxnSpPr>
          <p:nvPr/>
        </p:nvCxnSpPr>
        <p:spPr>
          <a:xfrm>
            <a:off x="1895301" y="1908062"/>
            <a:ext cx="5263488"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sp>
        <p:nvSpPr>
          <p:cNvPr id="11" name="CaixaDeTexto 10">
            <a:extLst>
              <a:ext uri="{FF2B5EF4-FFF2-40B4-BE49-F238E27FC236}">
                <a16:creationId xmlns:a16="http://schemas.microsoft.com/office/drawing/2014/main" id="{375F3ABF-97AF-3AB5-2729-494679BCAF04}"/>
              </a:ext>
            </a:extLst>
          </p:cNvPr>
          <p:cNvSpPr txBox="1"/>
          <p:nvPr/>
        </p:nvSpPr>
        <p:spPr>
          <a:xfrm>
            <a:off x="2118578" y="689601"/>
            <a:ext cx="2547177" cy="156966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0" i="0" u="none" strike="noStrike" kern="0" cap="none" spc="0" normalizeH="0" baseline="0" noProof="0">
                <a:ln>
                  <a:noFill/>
                </a:ln>
                <a:solidFill>
                  <a:srgbClr val="000000"/>
                </a:solidFill>
                <a:effectLst/>
                <a:uLnTx/>
                <a:uFillTx/>
                <a:latin typeface="DM Sans 14pt" pitchFamily="2" charset="77"/>
                <a:ea typeface="+mn-ea"/>
                <a:cs typeface="Arial"/>
                <a:sym typeface="Arial"/>
              </a:rPr>
              <a:t>featuring</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a:ln>
                  <a:noFill/>
                </a:ln>
                <a:solidFill>
                  <a:srgbClr val="000000"/>
                </a:solidFill>
                <a:effectLst/>
                <a:uLnTx/>
                <a:uFillTx/>
                <a:latin typeface="DM Sans 14pt" pitchFamily="2" charset="77"/>
                <a:ea typeface="+mn-ea"/>
                <a:cs typeface="Arial"/>
                <a:sym typeface="Arial"/>
              </a:rPr>
              <a:t>OXY 229 CB</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3200" b="0" i="0" u="none" strike="noStrike" kern="0" cap="none" spc="0" normalizeH="0" baseline="0" noProof="0">
              <a:ln>
                <a:noFill/>
              </a:ln>
              <a:solidFill>
                <a:srgbClr val="000000"/>
              </a:solidFill>
              <a:effectLst/>
              <a:uLnTx/>
              <a:uFillTx/>
              <a:latin typeface="DM Sans 14pt" pitchFamily="2" charset="77"/>
              <a:ea typeface="+mn-ea"/>
              <a:cs typeface="Arial"/>
              <a:sym typeface="Arial"/>
            </a:endParaRPr>
          </a:p>
        </p:txBody>
      </p:sp>
      <p:pic>
        <p:nvPicPr>
          <p:cNvPr id="20" name="Gráfico 19">
            <a:extLst>
              <a:ext uri="{FF2B5EF4-FFF2-40B4-BE49-F238E27FC236}">
                <a16:creationId xmlns:a16="http://schemas.microsoft.com/office/drawing/2014/main" id="{1F0D9707-B6CE-F6BF-4D1C-F680BB80721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998990" y="1029452"/>
            <a:ext cx="1320171" cy="1516179"/>
          </a:xfrm>
          <a:prstGeom prst="rect">
            <a:avLst/>
          </a:prstGeom>
        </p:spPr>
      </p:pic>
      <p:pic>
        <p:nvPicPr>
          <p:cNvPr id="24" name="Gráfico 23">
            <a:extLst>
              <a:ext uri="{FF2B5EF4-FFF2-40B4-BE49-F238E27FC236}">
                <a16:creationId xmlns:a16="http://schemas.microsoft.com/office/drawing/2014/main" id="{2C19BD03-3049-6B2E-8C70-FE466B3B5C4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986806" y="4444045"/>
            <a:ext cx="1014628" cy="1158752"/>
          </a:xfrm>
          <a:prstGeom prst="rect">
            <a:avLst/>
          </a:prstGeom>
        </p:spPr>
      </p:pic>
      <p:sp>
        <p:nvSpPr>
          <p:cNvPr id="26" name="CaixaDeTexto 25">
            <a:extLst>
              <a:ext uri="{FF2B5EF4-FFF2-40B4-BE49-F238E27FC236}">
                <a16:creationId xmlns:a16="http://schemas.microsoft.com/office/drawing/2014/main" id="{B69B55BD-7471-5C8E-5922-C6437CCB5370}"/>
              </a:ext>
            </a:extLst>
          </p:cNvPr>
          <p:cNvSpPr txBox="1"/>
          <p:nvPr/>
        </p:nvSpPr>
        <p:spPr>
          <a:xfrm>
            <a:off x="9914678" y="3472456"/>
            <a:ext cx="1737778"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1" i="0" u="none" strike="noStrike" kern="0" cap="none" spc="0" normalizeH="0" baseline="0" noProof="0">
                <a:ln>
                  <a:noFill/>
                </a:ln>
                <a:solidFill>
                  <a:srgbClr val="F0F0F0"/>
                </a:solidFill>
                <a:effectLst/>
                <a:uLnTx/>
                <a:uFillTx/>
                <a:latin typeface="DM Sans 14pt" pitchFamily="2" charset="77"/>
                <a:ea typeface="+mn-ea"/>
                <a:cs typeface="Arial"/>
                <a:sym typeface="Arial"/>
              </a:rPr>
              <a:t>BIOTECH</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a:ln>
                  <a:noFill/>
                </a:ln>
                <a:solidFill>
                  <a:srgbClr val="F0F0F0"/>
                </a:solidFill>
                <a:effectLst/>
                <a:uLnTx/>
                <a:uFillTx/>
                <a:latin typeface="DM Sans 14pt" pitchFamily="2" charset="77"/>
                <a:ea typeface="+mn-ea"/>
                <a:cs typeface="Arial"/>
                <a:sym typeface="Arial"/>
              </a:rPr>
              <a:t>Derived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a:ln>
                  <a:noFill/>
                </a:ln>
                <a:solidFill>
                  <a:srgbClr val="F0F0F0"/>
                </a:solidFill>
                <a:effectLst/>
                <a:uLnTx/>
                <a:uFillTx/>
                <a:latin typeface="DM Sans 14pt" pitchFamily="2" charset="77"/>
                <a:ea typeface="+mn-ea"/>
                <a:cs typeface="Arial"/>
                <a:sym typeface="Arial"/>
              </a:rPr>
              <a:t>Technology</a:t>
            </a:r>
          </a:p>
        </p:txBody>
      </p:sp>
      <p:pic>
        <p:nvPicPr>
          <p:cNvPr id="35" name="Gráfico 34">
            <a:extLst>
              <a:ext uri="{FF2B5EF4-FFF2-40B4-BE49-F238E27FC236}">
                <a16:creationId xmlns:a16="http://schemas.microsoft.com/office/drawing/2014/main" id="{8552CB04-568D-0D03-09C0-8D62DD30276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998990" y="2863409"/>
            <a:ext cx="468456" cy="468456"/>
          </a:xfrm>
          <a:prstGeom prst="rect">
            <a:avLst/>
          </a:prstGeom>
        </p:spPr>
      </p:pic>
      <p:pic>
        <p:nvPicPr>
          <p:cNvPr id="2" name="Picture 1">
            <a:extLst>
              <a:ext uri="{FF2B5EF4-FFF2-40B4-BE49-F238E27FC236}">
                <a16:creationId xmlns:a16="http://schemas.microsoft.com/office/drawing/2014/main" id="{00820D8F-E2C7-B6B2-7035-46338D94B6D8}"/>
              </a:ext>
            </a:extLst>
          </p:cNvPr>
          <p:cNvPicPr>
            <a:picLocks noChangeAspect="1"/>
          </p:cNvPicPr>
          <p:nvPr/>
        </p:nvPicPr>
        <p:blipFill>
          <a:blip r:embed="rId13" cstate="print">
            <a:extLst>
              <a:ext uri="{BEBA8EAE-BF5A-486C-A8C5-ECC9F3942E4B}">
                <a14:imgProps xmlns:a14="http://schemas.microsoft.com/office/drawing/2010/main">
                  <a14:imgLayer r:embed="rId1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pic>
        <p:nvPicPr>
          <p:cNvPr id="5" name="BONDAID 1X1_3003">
            <a:hlinkClick r:id="" action="ppaction://media"/>
            <a:extLst>
              <a:ext uri="{FF2B5EF4-FFF2-40B4-BE49-F238E27FC236}">
                <a16:creationId xmlns:a16="http://schemas.microsoft.com/office/drawing/2014/main" id="{C89D7A5E-5048-F0BE-9075-6AD7CD5C3F2E}"/>
              </a:ext>
            </a:extLst>
          </p:cNvPr>
          <p:cNvPicPr>
            <a:picLocks noChangeAspect="1"/>
          </p:cNvPicPr>
          <p:nvPr>
            <a:videoFile r:link="rId2"/>
            <p:extLst>
              <p:ext uri="{DAA4B4D4-6D71-4841-9C94-3DE7FCFB9230}">
                <p14:media xmlns:p14="http://schemas.microsoft.com/office/powerpoint/2010/main" r:embed="rId1"/>
              </p:ext>
            </p:extLst>
          </p:nvPr>
        </p:nvPicPr>
        <p:blipFill>
          <a:blip r:embed="rId15"/>
          <a:stretch>
            <a:fillRect/>
          </a:stretch>
        </p:blipFill>
        <p:spPr>
          <a:xfrm>
            <a:off x="2178324" y="2155341"/>
            <a:ext cx="4166213" cy="4166213"/>
          </a:xfrm>
          <a:prstGeom prst="rect">
            <a:avLst/>
          </a:prstGeom>
        </p:spPr>
      </p:pic>
    </p:spTree>
    <p:extLst>
      <p:ext uri="{BB962C8B-B14F-4D97-AF65-F5344CB8AC3E}">
        <p14:creationId xmlns:p14="http://schemas.microsoft.com/office/powerpoint/2010/main" val="1947774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502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YN-COLL_master_template">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B&amp;C dsm-firmenich_WhatsNew_Deck_template_rev01.potx" id="{58934087-8D32-42AD-9373-7415B4BB7EB5}" vid="{9BAFC6F6-8A53-4EDC-91AF-AD13D951C84E}"/>
    </a:ext>
  </a:extLst>
</a:theme>
</file>

<file path=ppt/theme/theme3.xml><?xml version="1.0" encoding="utf-8"?>
<a:theme xmlns:a="http://schemas.openxmlformats.org/drawingml/2006/main" name="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4.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8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firmenich - light template.pptx" id="{EB208544-7A52-4088-996B-43D7CD2C2289}" vid="{8328D921-D377-494D-8DE5-C6ED09226C69}"/>
    </a:ext>
  </a:extLst>
</a:theme>
</file>

<file path=ppt/theme/theme7.xml><?xml version="1.0" encoding="utf-8"?>
<a:theme xmlns:a="http://schemas.openxmlformats.org/drawingml/2006/main" name="1_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A165892B6C05D4182809F9FEE12DD6A" ma:contentTypeVersion="17" ma:contentTypeDescription="Create a new document." ma:contentTypeScope="" ma:versionID="ca483a94bf9b1791717c4d89a2e14e60">
  <xsd:schema xmlns:xsd="http://www.w3.org/2001/XMLSchema" xmlns:xs="http://www.w3.org/2001/XMLSchema" xmlns:p="http://schemas.microsoft.com/office/2006/metadata/properties" xmlns:ns2="5a2251cd-bd5e-462d-8f0e-b8d48ef43808" xmlns:ns3="bcfbf75d-7e6c-463e-9135-7f47c6067b30" xmlns:ns4="b90a2e66-408a-4fa2-a9cf-bd33f75e05e3" targetNamespace="http://schemas.microsoft.com/office/2006/metadata/properties" ma:root="true" ma:fieldsID="4d8affcf7ec70d395204f087e68c94f9" ns2:_="" ns3:_="" ns4:_="">
    <xsd:import namespace="5a2251cd-bd5e-462d-8f0e-b8d48ef43808"/>
    <xsd:import namespace="bcfbf75d-7e6c-463e-9135-7f47c6067b30"/>
    <xsd:import namespace="b90a2e66-408a-4fa2-a9cf-bd33f75e05e3"/>
    <xsd:element name="properties">
      <xsd:complexType>
        <xsd:sequence>
          <xsd:element name="documentManagement">
            <xsd:complexType>
              <xsd:all>
                <xsd:element ref="ns2:TaxCatchAll" minOccurs="0"/>
                <xsd:element ref="ns2:TaxCatchAllLabel" minOccurs="0"/>
                <xsd:element ref="ns2:DSMClassification" minOccurs="0"/>
                <xsd:element ref="ns3:MediaServiceFastMetadata" minOccurs="0"/>
                <xsd:element ref="ns3:MediaService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lcf76f155ced4ddcb4097134ff3c332f" minOccurs="0"/>
                <xsd:element ref="ns4:SharedWithUsers" minOccurs="0"/>
                <xsd:element ref="ns4:SharedWithDetails" minOccurs="0"/>
                <xsd:element ref="ns3:MediaServiceObjectDetectorVersions" minOccurs="0"/>
                <xsd:element ref="ns3:MediaServiceSearchProperties" minOccurs="0"/>
                <xsd:element ref="ns3:MediaServiceBillingMetadata"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9936f3c4-3e6b-4024-84c1-f03156b6eba9}" ma:internalName="TaxCatchAll" ma:showField="CatchAllData"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9936f3c4-3e6b-4024-84c1-f03156b6eba9}" ma:internalName="TaxCatchAllLabel" ma:readOnly="true" ma:showField="CatchAllDataLabel"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bcfbf75d-7e6c-463e-9135-7f47c6067b30" elementFormDefault="qualified">
    <xsd:import namespace="http://schemas.microsoft.com/office/2006/documentManagement/types"/>
    <xsd:import namespace="http://schemas.microsoft.com/office/infopath/2007/PartnerControls"/>
    <xsd:element name="MediaServiceFastMetadata" ma:index="11" nillable="true" ma:displayName="MediaServiceFastMetadata" ma:hidden="true" ma:internalName="MediaServiceFastMetadata" ma:readOnly="true">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element name="MediaServiceOCR" ma:index="2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90a2e66-408a-4fa2-a9cf-bd33f75e05e3"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haredContentType xmlns="Microsoft.SharePoint.Taxonomy.ContentTypeSync" SourceId="1e82cb03-88f0-48bb-a65d-3e95f13147ee" ContentTypeId="0x0101" PreviousValue="false"/>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bcfbf75d-7e6c-463e-9135-7f47c6067b30">
      <Terms xmlns="http://schemas.microsoft.com/office/infopath/2007/PartnerControls"/>
    </lcf76f155ced4ddcb4097134ff3c332f>
    <TaxCatchAll xmlns="5a2251cd-bd5e-462d-8f0e-b8d48ef43808" xsi:nil="true"/>
    <DSMClassification xmlns="5a2251cd-bd5e-462d-8f0e-b8d48ef43808" xsi:nil="true"/>
  </documentManagement>
</p:properties>
</file>

<file path=customXml/itemProps1.xml><?xml version="1.0" encoding="utf-8"?>
<ds:datastoreItem xmlns:ds="http://schemas.openxmlformats.org/officeDocument/2006/customXml" ds:itemID="{CBFB7ACC-5811-4EB5-9239-D36C24FACD58}">
  <ds:schemaRefs>
    <ds:schemaRef ds:uri="http://schemas.microsoft.com/sharepoint/v3/contenttype/forms"/>
  </ds:schemaRefs>
</ds:datastoreItem>
</file>

<file path=customXml/itemProps2.xml><?xml version="1.0" encoding="utf-8"?>
<ds:datastoreItem xmlns:ds="http://schemas.openxmlformats.org/officeDocument/2006/customXml" ds:itemID="{E3497DFD-0906-43C2-8074-680F62C6B6C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2251cd-bd5e-462d-8f0e-b8d48ef43808"/>
    <ds:schemaRef ds:uri="bcfbf75d-7e6c-463e-9135-7f47c6067b30"/>
    <ds:schemaRef ds:uri="b90a2e66-408a-4fa2-a9cf-bd33f75e05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4C06579-6026-45B5-8231-A7E6BFF289C8}">
  <ds:schemaRefs>
    <ds:schemaRef ds:uri="Microsoft.SharePoint.Taxonomy.ContentTypeSync"/>
  </ds:schemaRefs>
</ds:datastoreItem>
</file>

<file path=customXml/itemProps4.xml><?xml version="1.0" encoding="utf-8"?>
<ds:datastoreItem xmlns:ds="http://schemas.openxmlformats.org/officeDocument/2006/customXml" ds:itemID="{8E11E68E-1141-4585-945F-BBD9E26042B9}">
  <ds:schemaRefs>
    <ds:schemaRef ds:uri="http://www.w3.org/XML/1998/namespace"/>
    <ds:schemaRef ds:uri="b90a2e66-408a-4fa2-a9cf-bd33f75e05e3"/>
    <ds:schemaRef ds:uri="http://schemas.openxmlformats.org/package/2006/metadata/core-properties"/>
    <ds:schemaRef ds:uri="http://purl.org/dc/terms/"/>
    <ds:schemaRef ds:uri="http://purl.org/dc/dcmitype/"/>
    <ds:schemaRef ds:uri="http://schemas.microsoft.com/office/2006/documentManagement/types"/>
    <ds:schemaRef ds:uri="http://schemas.microsoft.com/office/2006/metadata/properties"/>
    <ds:schemaRef ds:uri="http://purl.org/dc/elements/1.1/"/>
    <ds:schemaRef ds:uri="http://schemas.microsoft.com/office/infopath/2007/PartnerControls"/>
    <ds:schemaRef ds:uri="bcfbf75d-7e6c-463e-9135-7f47c6067b30"/>
    <ds:schemaRef ds:uri="5a2251cd-bd5e-462d-8f0e-b8d48ef43808"/>
  </ds:schemaRefs>
</ds:datastoreItem>
</file>

<file path=docProps/app.xml><?xml version="1.0" encoding="utf-8"?>
<Properties xmlns="http://schemas.openxmlformats.org/officeDocument/2006/extended-properties" xmlns:vt="http://schemas.openxmlformats.org/officeDocument/2006/docPropsVTypes">
  <TotalTime>145</TotalTime>
  <Words>8376</Words>
  <Application>Microsoft Office PowerPoint</Application>
  <PresentationFormat>Widescreen</PresentationFormat>
  <Paragraphs>1347</Paragraphs>
  <Slides>76</Slides>
  <Notes>47</Notes>
  <HiddenSlides>0</HiddenSlides>
  <MMClips>16</MMClips>
  <ScaleCrop>false</ScaleCrop>
  <HeadingPairs>
    <vt:vector size="6" baseType="variant">
      <vt:variant>
        <vt:lpstr>Fonts Used</vt:lpstr>
      </vt:variant>
      <vt:variant>
        <vt:i4>15</vt:i4>
      </vt:variant>
      <vt:variant>
        <vt:lpstr>Theme</vt:lpstr>
      </vt:variant>
      <vt:variant>
        <vt:i4>7</vt:i4>
      </vt:variant>
      <vt:variant>
        <vt:lpstr>Slide Titles</vt:lpstr>
      </vt:variant>
      <vt:variant>
        <vt:i4>76</vt:i4>
      </vt:variant>
    </vt:vector>
  </HeadingPairs>
  <TitlesOfParts>
    <vt:vector size="98" baseType="lpstr">
      <vt:lpstr>Aptos</vt:lpstr>
      <vt:lpstr>Aptos Display</vt:lpstr>
      <vt:lpstr>Arial</vt:lpstr>
      <vt:lpstr>Calibri</vt:lpstr>
      <vt:lpstr>DM Sans</vt:lpstr>
      <vt:lpstr>DM Sans 14pt</vt:lpstr>
      <vt:lpstr>DM Sans 14pt Medium</vt:lpstr>
      <vt:lpstr>DM Sans Bold</vt:lpstr>
      <vt:lpstr>DM Sans Medium</vt:lpstr>
      <vt:lpstr>ff5</vt:lpstr>
      <vt:lpstr>Fira Sans</vt:lpstr>
      <vt:lpstr>Helvetica Neue</vt:lpstr>
      <vt:lpstr>Lora</vt:lpstr>
      <vt:lpstr>Segoe UI</vt:lpstr>
      <vt:lpstr>Wingdings</vt:lpstr>
      <vt:lpstr>Simple Light</vt:lpstr>
      <vt:lpstr>SYN-COLL_master_template</vt:lpstr>
      <vt:lpstr>dsm-firmenich</vt:lpstr>
      <vt:lpstr>Custom Design</vt:lpstr>
      <vt:lpstr>Office Theme</vt:lpstr>
      <vt:lpstr>8_dsm-firmenich</vt:lpstr>
      <vt:lpstr>1_Simple Light</vt:lpstr>
      <vt:lpstr>PowerPoint Presentation</vt:lpstr>
      <vt:lpstr>Damaged hair is a primary concern for consumers</vt:lpstr>
      <vt:lpstr>PowerPoint Presentation</vt:lpstr>
      <vt:lpstr>PowerPoint Presentation</vt:lpstr>
      <vt:lpstr>PowerPoint Presentation</vt:lpstr>
      <vt:lpstr>Oxygenating skincare is emerging as a key innovation, enhancing skin vitality by increasing cells oxygen uptake for more energy—aligned with longevity and cellular wellness trends.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The Royal DSM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bond aid with oxy 229 cb_master presentation with videos_2026-04</dc:title>
  <dc:creator>Melanie Waeckel</dc:creator>
  <cp:lastModifiedBy>Marie-Sophie Meisinger</cp:lastModifiedBy>
  <cp:revision>3</cp:revision>
  <dcterms:created xsi:type="dcterms:W3CDTF">2026-04-07T11:36:22Z</dcterms:created>
  <dcterms:modified xsi:type="dcterms:W3CDTF">2026-04-09T11:01:37Z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ff753fd-faf2-4608-9b59-553f003adcdf_Enabled">
    <vt:lpwstr>true</vt:lpwstr>
  </property>
  <property fmtid="{D5CDD505-2E9C-101B-9397-08002B2CF9AE}" pid="3" name="MSIP_Label_2ff753fd-faf2-4608-9b59-553f003adcdf_SetDate">
    <vt:lpwstr>2026-04-07T11:38:10Z</vt:lpwstr>
  </property>
  <property fmtid="{D5CDD505-2E9C-101B-9397-08002B2CF9AE}" pid="4" name="MSIP_Label_2ff753fd-faf2-4608-9b59-553f003adcdf_Method">
    <vt:lpwstr>Privileged</vt:lpwstr>
  </property>
  <property fmtid="{D5CDD505-2E9C-101B-9397-08002B2CF9AE}" pid="5" name="MSIP_Label_2ff753fd-faf2-4608-9b59-553f003adcdf_Name">
    <vt:lpwstr>2ff753fd-faf2-4608-9b59-553f003adcdf</vt:lpwstr>
  </property>
  <property fmtid="{D5CDD505-2E9C-101B-9397-08002B2CF9AE}" pid="6" name="MSIP_Label_2ff753fd-faf2-4608-9b59-553f003adcdf_SiteId">
    <vt:lpwstr>49618402-6ea3-441d-957d-7df8773fee54</vt:lpwstr>
  </property>
  <property fmtid="{D5CDD505-2E9C-101B-9397-08002B2CF9AE}" pid="7" name="MSIP_Label_2ff753fd-faf2-4608-9b59-553f003adcdf_ActionId">
    <vt:lpwstr>f7bfa329-318d-4a30-8bd4-0e740e7f567f</vt:lpwstr>
  </property>
  <property fmtid="{D5CDD505-2E9C-101B-9397-08002B2CF9AE}" pid="8" name="MSIP_Label_2ff753fd-faf2-4608-9b59-553f003adcdf_ContentBits">
    <vt:lpwstr>0</vt:lpwstr>
  </property>
  <property fmtid="{D5CDD505-2E9C-101B-9397-08002B2CF9AE}" pid="9" name="MSIP_Label_2ff753fd-faf2-4608-9b59-553f003adcdf_Tag">
    <vt:lpwstr>10, 0, 1, 1</vt:lpwstr>
  </property>
  <property fmtid="{D5CDD505-2E9C-101B-9397-08002B2CF9AE}" pid="10" name="ContentTypeId">
    <vt:lpwstr>0x0101000A165892B6C05D4182809F9FEE12DD6A</vt:lpwstr>
  </property>
  <property fmtid="{D5CDD505-2E9C-101B-9397-08002B2CF9AE}" pid="11" name="MediaServiceImageTags">
    <vt:lpwstr/>
  </property>
</Properties>
</file>