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theme/theme5.xml" ContentType="application/vnd.openxmlformats-officedocument.theme+xml"/>
  <Override PartName="/ppt/slideLayouts/slideLayout14.xml" ContentType="application/vnd.openxmlformats-officedocument.presentationml.slideLayout+xml"/>
  <Override PartName="/ppt/theme/theme6.xml" ContentType="application/vnd.openxmlformats-officedocument.theme+xml"/>
  <Override PartName="/ppt/slideLayouts/slideLayout1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61" r:id="rId6"/>
    <p:sldMasterId id="2147483663" r:id="rId7"/>
    <p:sldMasterId id="2147483673" r:id="rId8"/>
    <p:sldMasterId id="2147483676" r:id="rId9"/>
    <p:sldMasterId id="2147483678" r:id="rId10"/>
    <p:sldMasterId id="2147483680" r:id="rId11"/>
  </p:sldMasterIdLst>
  <p:notesMasterIdLst>
    <p:notesMasterId r:id="rId88"/>
  </p:notesMasterIdLst>
  <p:sldIdLst>
    <p:sldId id="2147469411" r:id="rId12"/>
    <p:sldId id="275" r:id="rId13"/>
    <p:sldId id="258" r:id="rId14"/>
    <p:sldId id="259" r:id="rId15"/>
    <p:sldId id="2456" r:id="rId16"/>
    <p:sldId id="2147483608" r:id="rId17"/>
    <p:sldId id="260" r:id="rId18"/>
    <p:sldId id="292" r:id="rId19"/>
    <p:sldId id="299" r:id="rId20"/>
    <p:sldId id="300" r:id="rId21"/>
    <p:sldId id="272" r:id="rId22"/>
    <p:sldId id="303" r:id="rId23"/>
    <p:sldId id="261" r:id="rId24"/>
    <p:sldId id="2147483600" r:id="rId25"/>
    <p:sldId id="2147483643" r:id="rId26"/>
    <p:sldId id="297" r:id="rId27"/>
    <p:sldId id="262" r:id="rId28"/>
    <p:sldId id="2147483644" r:id="rId29"/>
    <p:sldId id="264" r:id="rId30"/>
    <p:sldId id="298" r:id="rId31"/>
    <p:sldId id="266" r:id="rId32"/>
    <p:sldId id="2147469422" r:id="rId33"/>
    <p:sldId id="291" r:id="rId34"/>
    <p:sldId id="268" r:id="rId35"/>
    <p:sldId id="267" r:id="rId36"/>
    <p:sldId id="270" r:id="rId37"/>
    <p:sldId id="2147483645" r:id="rId38"/>
    <p:sldId id="271" r:id="rId39"/>
    <p:sldId id="283" r:id="rId40"/>
    <p:sldId id="274" r:id="rId41"/>
    <p:sldId id="2147483646" r:id="rId42"/>
    <p:sldId id="269" r:id="rId43"/>
    <p:sldId id="2147469418" r:id="rId44"/>
    <p:sldId id="276" r:id="rId45"/>
    <p:sldId id="277" r:id="rId46"/>
    <p:sldId id="281" r:id="rId47"/>
    <p:sldId id="2147483647" r:id="rId48"/>
    <p:sldId id="2147469424" r:id="rId49"/>
    <p:sldId id="279" r:id="rId50"/>
    <p:sldId id="2147483642" r:id="rId51"/>
    <p:sldId id="280" r:id="rId52"/>
    <p:sldId id="2147483578" r:id="rId53"/>
    <p:sldId id="2147483579" r:id="rId54"/>
    <p:sldId id="278" r:id="rId55"/>
    <p:sldId id="282" r:id="rId56"/>
    <p:sldId id="256" r:id="rId57"/>
    <p:sldId id="296" r:id="rId58"/>
    <p:sldId id="319" r:id="rId59"/>
    <p:sldId id="257" r:id="rId60"/>
    <p:sldId id="2147483562" r:id="rId61"/>
    <p:sldId id="305" r:id="rId62"/>
    <p:sldId id="2147483565" r:id="rId63"/>
    <p:sldId id="320" r:id="rId64"/>
    <p:sldId id="313" r:id="rId65"/>
    <p:sldId id="314" r:id="rId66"/>
    <p:sldId id="315" r:id="rId67"/>
    <p:sldId id="318" r:id="rId68"/>
    <p:sldId id="324" r:id="rId69"/>
    <p:sldId id="2147483558" r:id="rId70"/>
    <p:sldId id="265" r:id="rId71"/>
    <p:sldId id="285" r:id="rId72"/>
    <p:sldId id="286" r:id="rId73"/>
    <p:sldId id="2552" r:id="rId74"/>
    <p:sldId id="273" r:id="rId75"/>
    <p:sldId id="263" r:id="rId76"/>
    <p:sldId id="295" r:id="rId77"/>
    <p:sldId id="288" r:id="rId78"/>
    <p:sldId id="287" r:id="rId79"/>
    <p:sldId id="289" r:id="rId80"/>
    <p:sldId id="290" r:id="rId81"/>
    <p:sldId id="293" r:id="rId82"/>
    <p:sldId id="294" r:id="rId83"/>
    <p:sldId id="301" r:id="rId84"/>
    <p:sldId id="302" r:id="rId85"/>
    <p:sldId id="2147483566" r:id="rId86"/>
    <p:sldId id="2147483567"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2D0347-F307-4783-9846-0B541952C7A0}" v="1" dt="2026-04-09T08:52:26.088"/>
    <p1510:client id="{8605BC13-7033-4252-AB41-1421F9013D92}" v="1" dt="2026-04-09T09:27:44.8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73" autoAdjust="0"/>
    <p:restoredTop sz="86391" autoAdjust="0"/>
  </p:normalViewPr>
  <p:slideViewPr>
    <p:cSldViewPr snapToGrid="0">
      <p:cViewPr varScale="1">
        <p:scale>
          <a:sx n="126" d="100"/>
          <a:sy n="126" d="100"/>
        </p:scale>
        <p:origin x="4476" y="330"/>
      </p:cViewPr>
      <p:guideLst/>
    </p:cSldViewPr>
  </p:slideViewPr>
  <p:outlineViewPr>
    <p:cViewPr>
      <p:scale>
        <a:sx n="33" d="100"/>
        <a:sy n="33" d="100"/>
      </p:scale>
      <p:origin x="0" y="-10856"/>
    </p:cViewPr>
  </p:outlineViewPr>
  <p:notesTextViewPr>
    <p:cViewPr>
      <p:scale>
        <a:sx n="1" d="1"/>
        <a:sy n="1" d="1"/>
      </p:scale>
      <p:origin x="0" y="0"/>
    </p:cViewPr>
  </p:notesTextViewPr>
  <p:sorterViewPr>
    <p:cViewPr varScale="1">
      <p:scale>
        <a:sx n="100" d="100"/>
        <a:sy n="100" d="100"/>
      </p:scale>
      <p:origin x="0" y="-208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slide" Target="slides/slide73.xml"/><Relationship Id="rId89" Type="http://schemas.openxmlformats.org/officeDocument/2006/relationships/presProps" Target="presProps.xml"/><Relationship Id="rId7" Type="http://schemas.openxmlformats.org/officeDocument/2006/relationships/slideMaster" Target="slideMasters/slideMaster3.xml"/><Relationship Id="rId71" Type="http://schemas.openxmlformats.org/officeDocument/2006/relationships/slide" Target="slides/slide60.xml"/><Relationship Id="rId9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7.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slide" Target="slides/slide76.xml"/><Relationship Id="rId5" Type="http://schemas.openxmlformats.org/officeDocument/2006/relationships/slideMaster" Target="slideMasters/slideMaster1.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viewProps" Target="viewProp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4.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6.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undo custSel addSld delSld modSld">
      <pc:chgData name="Marie-Sophie Meisinger" userId="286e1ad8-c636-4702-a91e-982a33a1b0e7" providerId="ADAL" clId="{703D20AE-90AE-4C74-BB80-742CA35F1309}" dt="2026-04-09T08:55:42.899" v="155" actId="6549"/>
      <pc:docMkLst>
        <pc:docMk/>
      </pc:docMkLst>
      <pc:sldChg chg="addSp delSp modSp add mod delAnim">
        <pc:chgData name="Marie-Sophie Meisinger" userId="286e1ad8-c636-4702-a91e-982a33a1b0e7" providerId="ADAL" clId="{703D20AE-90AE-4C74-BB80-742CA35F1309}" dt="2026-04-07T17:10:22.676" v="129" actId="14100"/>
        <pc:sldMkLst>
          <pc:docMk/>
          <pc:sldMk cId="1265974543" sldId="256"/>
        </pc:sldMkLst>
        <pc:picChg chg="add mod">
          <ac:chgData name="Marie-Sophie Meisinger" userId="286e1ad8-c636-4702-a91e-982a33a1b0e7" providerId="ADAL" clId="{703D20AE-90AE-4C74-BB80-742CA35F1309}" dt="2026-04-07T17:10:22.676" v="129" actId="14100"/>
          <ac:picMkLst>
            <pc:docMk/>
            <pc:sldMk cId="1265974543" sldId="256"/>
            <ac:picMk id="4" creationId="{91047A5F-521A-3BBF-3E27-50BA91B66C8C}"/>
          </ac:picMkLst>
        </pc:picChg>
      </pc:sldChg>
      <pc:sldChg chg="addSp delSp modSp add mod delAnim">
        <pc:chgData name="Marie-Sophie Meisinger" userId="286e1ad8-c636-4702-a91e-982a33a1b0e7" providerId="ADAL" clId="{703D20AE-90AE-4C74-BB80-742CA35F1309}" dt="2026-04-07T16:33:40.358" v="6" actId="166"/>
        <pc:sldMkLst>
          <pc:docMk/>
          <pc:sldMk cId="872138508" sldId="275"/>
        </pc:sldMkLst>
        <pc:grpChg chg="ord">
          <ac:chgData name="Marie-Sophie Meisinger" userId="286e1ad8-c636-4702-a91e-982a33a1b0e7" providerId="ADAL" clId="{703D20AE-90AE-4C74-BB80-742CA35F1309}" dt="2026-04-07T16:33:40.358" v="6" actId="166"/>
          <ac:grpSpMkLst>
            <pc:docMk/>
            <pc:sldMk cId="872138508" sldId="275"/>
            <ac:grpSpMk id="25" creationId="{ED7858A5-B147-9CA3-2761-BCCC66A7DA02}"/>
          </ac:grpSpMkLst>
        </pc:grpChg>
        <pc:picChg chg="add mod">
          <ac:chgData name="Marie-Sophie Meisinger" userId="286e1ad8-c636-4702-a91e-982a33a1b0e7" providerId="ADAL" clId="{703D20AE-90AE-4C74-BB80-742CA35F1309}" dt="2026-04-07T16:33:37.207" v="5" actId="14100"/>
          <ac:picMkLst>
            <pc:docMk/>
            <pc:sldMk cId="872138508" sldId="275"/>
            <ac:picMk id="27" creationId="{86F67AC1-A6AD-EE4D-4842-E345D787AA66}"/>
          </ac:picMkLst>
        </pc:picChg>
      </pc:sldChg>
      <pc:sldChg chg="addSp delSp modSp add mod delAnim">
        <pc:chgData name="Marie-Sophie Meisinger" userId="286e1ad8-c636-4702-a91e-982a33a1b0e7" providerId="ADAL" clId="{703D20AE-90AE-4C74-BB80-742CA35F1309}" dt="2026-04-07T16:36:46.580" v="26" actId="931"/>
        <pc:sldMkLst>
          <pc:docMk/>
          <pc:sldMk cId="1968742255" sldId="292"/>
        </pc:sldMkLst>
        <pc:picChg chg="add mod ord">
          <ac:chgData name="Marie-Sophie Meisinger" userId="286e1ad8-c636-4702-a91e-982a33a1b0e7" providerId="ADAL" clId="{703D20AE-90AE-4C74-BB80-742CA35F1309}" dt="2026-04-07T16:36:46.580" v="26" actId="931"/>
          <ac:picMkLst>
            <pc:docMk/>
            <pc:sldMk cId="1968742255" sldId="292"/>
            <ac:picMk id="18" creationId="{6E3987B0-12EC-E2D7-5A2E-2171FA1FFC2D}"/>
          </ac:picMkLst>
        </pc:picChg>
      </pc:sldChg>
      <pc:sldChg chg="addSp delSp modSp add mod delAnim">
        <pc:chgData name="Marie-Sophie Meisinger" userId="286e1ad8-c636-4702-a91e-982a33a1b0e7" providerId="ADAL" clId="{703D20AE-90AE-4C74-BB80-742CA35F1309}" dt="2026-04-07T17:11:36.850" v="136" actId="14100"/>
        <pc:sldMkLst>
          <pc:docMk/>
          <pc:sldMk cId="2647201809" sldId="295"/>
        </pc:sldMkLst>
        <pc:picChg chg="add mod">
          <ac:chgData name="Marie-Sophie Meisinger" userId="286e1ad8-c636-4702-a91e-982a33a1b0e7" providerId="ADAL" clId="{703D20AE-90AE-4C74-BB80-742CA35F1309}" dt="2026-04-07T17:11:36.850" v="136" actId="14100"/>
          <ac:picMkLst>
            <pc:docMk/>
            <pc:sldMk cId="2647201809" sldId="295"/>
            <ac:picMk id="4" creationId="{568D298F-BC03-E022-2047-33E217EE7762}"/>
          </ac:picMkLst>
        </pc:picChg>
      </pc:sldChg>
      <pc:sldChg chg="modSp mod">
        <pc:chgData name="Marie-Sophie Meisinger" userId="286e1ad8-c636-4702-a91e-982a33a1b0e7" providerId="ADAL" clId="{703D20AE-90AE-4C74-BB80-742CA35F1309}" dt="2026-04-09T08:49:00.224" v="138" actId="166"/>
        <pc:sldMkLst>
          <pc:docMk/>
          <pc:sldMk cId="2017260681" sldId="297"/>
        </pc:sldMkLst>
        <pc:spChg chg="ord">
          <ac:chgData name="Marie-Sophie Meisinger" userId="286e1ad8-c636-4702-a91e-982a33a1b0e7" providerId="ADAL" clId="{703D20AE-90AE-4C74-BB80-742CA35F1309}" dt="2026-04-09T08:49:00.224" v="138" actId="166"/>
          <ac:spMkLst>
            <pc:docMk/>
            <pc:sldMk cId="2017260681" sldId="297"/>
            <ac:spMk id="4" creationId="{A42FEF4E-1A38-EFF7-F960-8BB75CB0AF4E}"/>
          </ac:spMkLst>
        </pc:spChg>
      </pc:sldChg>
      <pc:sldChg chg="addSp delSp modSp add mod delAnim">
        <pc:chgData name="Marie-Sophie Meisinger" userId="286e1ad8-c636-4702-a91e-982a33a1b0e7" providerId="ADAL" clId="{703D20AE-90AE-4C74-BB80-742CA35F1309}" dt="2026-04-07T16:49:53.394" v="48" actId="14100"/>
        <pc:sldMkLst>
          <pc:docMk/>
          <pc:sldMk cId="3818476787" sldId="299"/>
        </pc:sldMkLst>
        <pc:spChg chg="add mod">
          <ac:chgData name="Marie-Sophie Meisinger" userId="286e1ad8-c636-4702-a91e-982a33a1b0e7" providerId="ADAL" clId="{703D20AE-90AE-4C74-BB80-742CA35F1309}" dt="2026-04-07T16:38:07.256" v="34" actId="478"/>
          <ac:spMkLst>
            <pc:docMk/>
            <pc:sldMk cId="3818476787" sldId="299"/>
            <ac:spMk id="12" creationId="{37F6FDAD-6C78-DD70-8148-5E43E019E233}"/>
          </ac:spMkLst>
        </pc:spChg>
        <pc:picChg chg="add mod">
          <ac:chgData name="Marie-Sophie Meisinger" userId="286e1ad8-c636-4702-a91e-982a33a1b0e7" providerId="ADAL" clId="{703D20AE-90AE-4C74-BB80-742CA35F1309}" dt="2026-04-07T16:49:53.394" v="48" actId="14100"/>
          <ac:picMkLst>
            <pc:docMk/>
            <pc:sldMk cId="3818476787" sldId="299"/>
            <ac:picMk id="19" creationId="{E30CC3D9-3897-AC1E-6100-DB6AA812AE47}"/>
          </ac:picMkLst>
        </pc:picChg>
      </pc:sldChg>
      <pc:sldChg chg="addSp delSp modSp add mod delAnim">
        <pc:chgData name="Marie-Sophie Meisinger" userId="286e1ad8-c636-4702-a91e-982a33a1b0e7" providerId="ADAL" clId="{703D20AE-90AE-4C74-BB80-742CA35F1309}" dt="2026-04-07T16:51:29.812" v="53" actId="478"/>
        <pc:sldMkLst>
          <pc:docMk/>
          <pc:sldMk cId="3756431573" sldId="300"/>
        </pc:sldMkLst>
        <pc:picChg chg="add mod ord">
          <ac:chgData name="Marie-Sophie Meisinger" userId="286e1ad8-c636-4702-a91e-982a33a1b0e7" providerId="ADAL" clId="{703D20AE-90AE-4C74-BB80-742CA35F1309}" dt="2026-04-07T16:51:24.783" v="52" actId="22"/>
          <ac:picMkLst>
            <pc:docMk/>
            <pc:sldMk cId="3756431573" sldId="300"/>
            <ac:picMk id="3" creationId="{D7814D53-2CF3-E3BF-B8F5-FA601AEC29A0}"/>
          </ac:picMkLst>
        </pc:picChg>
      </pc:sldChg>
      <pc:sldChg chg="addSp delSp modSp add mod delAnim">
        <pc:chgData name="Marie-Sophie Meisinger" userId="286e1ad8-c636-4702-a91e-982a33a1b0e7" providerId="ADAL" clId="{703D20AE-90AE-4C74-BB80-742CA35F1309}" dt="2026-04-07T16:53:34.686" v="87" actId="1038"/>
        <pc:sldMkLst>
          <pc:docMk/>
          <pc:sldMk cId="3427484461" sldId="303"/>
        </pc:sldMkLst>
        <pc:picChg chg="add mod">
          <ac:chgData name="Marie-Sophie Meisinger" userId="286e1ad8-c636-4702-a91e-982a33a1b0e7" providerId="ADAL" clId="{703D20AE-90AE-4C74-BB80-742CA35F1309}" dt="2026-04-07T16:53:34.686" v="87" actId="1038"/>
          <ac:picMkLst>
            <pc:docMk/>
            <pc:sldMk cId="3427484461" sldId="303"/>
            <ac:picMk id="4" creationId="{E28ACF0D-E6A3-B251-30CA-923013C84641}"/>
          </ac:picMkLst>
        </pc:picChg>
      </pc:sldChg>
      <pc:sldChg chg="modSp mod">
        <pc:chgData name="Marie-Sophie Meisinger" userId="286e1ad8-c636-4702-a91e-982a33a1b0e7" providerId="ADAL" clId="{703D20AE-90AE-4C74-BB80-742CA35F1309}" dt="2026-04-09T08:54:38.575" v="146" actId="6549"/>
        <pc:sldMkLst>
          <pc:docMk/>
          <pc:sldMk cId="414159839" sldId="314"/>
        </pc:sldMkLst>
        <pc:spChg chg="mod">
          <ac:chgData name="Marie-Sophie Meisinger" userId="286e1ad8-c636-4702-a91e-982a33a1b0e7" providerId="ADAL" clId="{703D20AE-90AE-4C74-BB80-742CA35F1309}" dt="2026-04-09T08:54:38.575" v="146" actId="6549"/>
          <ac:spMkLst>
            <pc:docMk/>
            <pc:sldMk cId="414159839" sldId="314"/>
            <ac:spMk id="9" creationId="{E72F6783-12F8-ADCB-2964-1C74DF8A8237}"/>
          </ac:spMkLst>
        </pc:spChg>
      </pc:sldChg>
      <pc:sldChg chg="modSp mod">
        <pc:chgData name="Marie-Sophie Meisinger" userId="286e1ad8-c636-4702-a91e-982a33a1b0e7" providerId="ADAL" clId="{703D20AE-90AE-4C74-BB80-742CA35F1309}" dt="2026-04-07T17:09:17.586" v="124" actId="790"/>
        <pc:sldMkLst>
          <pc:docMk/>
          <pc:sldMk cId="1290852681" sldId="2147469424"/>
        </pc:sldMkLst>
        <pc:spChg chg="mod">
          <ac:chgData name="Marie-Sophie Meisinger" userId="286e1ad8-c636-4702-a91e-982a33a1b0e7" providerId="ADAL" clId="{703D20AE-90AE-4C74-BB80-742CA35F1309}" dt="2026-04-07T17:09:10.154" v="123" actId="790"/>
          <ac:spMkLst>
            <pc:docMk/>
            <pc:sldMk cId="1290852681" sldId="2147469424"/>
            <ac:spMk id="16" creationId="{BC982E9A-90CD-93CD-54D8-9F54E5F8DE0B}"/>
          </ac:spMkLst>
        </pc:spChg>
        <pc:graphicFrameChg chg="modGraphic">
          <ac:chgData name="Marie-Sophie Meisinger" userId="286e1ad8-c636-4702-a91e-982a33a1b0e7" providerId="ADAL" clId="{703D20AE-90AE-4C74-BB80-742CA35F1309}" dt="2026-04-07T17:09:17.586" v="124" actId="790"/>
          <ac:graphicFrameMkLst>
            <pc:docMk/>
            <pc:sldMk cId="1290852681" sldId="2147469424"/>
            <ac:graphicFrameMk id="14" creationId="{39A46D09-6DA5-0422-A636-B2CED9B31D3A}"/>
          </ac:graphicFrameMkLst>
        </pc:graphicFrameChg>
      </pc:sldChg>
      <pc:sldChg chg="modSp mod">
        <pc:chgData name="Marie-Sophie Meisinger" userId="286e1ad8-c636-4702-a91e-982a33a1b0e7" providerId="ADAL" clId="{703D20AE-90AE-4C74-BB80-742CA35F1309}" dt="2026-04-09T08:55:42.899" v="155" actId="6549"/>
        <pc:sldMkLst>
          <pc:docMk/>
          <pc:sldMk cId="929626516" sldId="2147483558"/>
        </pc:sldMkLst>
        <pc:spChg chg="mod">
          <ac:chgData name="Marie-Sophie Meisinger" userId="286e1ad8-c636-4702-a91e-982a33a1b0e7" providerId="ADAL" clId="{703D20AE-90AE-4C74-BB80-742CA35F1309}" dt="2026-04-09T08:55:36.834" v="150" actId="20577"/>
          <ac:spMkLst>
            <pc:docMk/>
            <pc:sldMk cId="929626516" sldId="2147483558"/>
            <ac:spMk id="2" creationId="{658B3B77-0B14-7634-193F-F5864B977D32}"/>
          </ac:spMkLst>
        </pc:spChg>
        <pc:spChg chg="mod">
          <ac:chgData name="Marie-Sophie Meisinger" userId="286e1ad8-c636-4702-a91e-982a33a1b0e7" providerId="ADAL" clId="{703D20AE-90AE-4C74-BB80-742CA35F1309}" dt="2026-04-09T08:55:42.899" v="155" actId="6549"/>
          <ac:spMkLst>
            <pc:docMk/>
            <pc:sldMk cId="929626516" sldId="2147483558"/>
            <ac:spMk id="73" creationId="{C5647055-38D4-DA38-93BA-C951FAF5EDA5}"/>
          </ac:spMkLst>
        </pc:spChg>
      </pc:sldChg>
      <pc:sldChg chg="addSp delSp modSp mod delAnim modAnim">
        <pc:chgData name="Marie-Sophie Meisinger" userId="286e1ad8-c636-4702-a91e-982a33a1b0e7" providerId="ADAL" clId="{703D20AE-90AE-4C74-BB80-742CA35F1309}" dt="2026-04-09T08:52:30.232" v="142" actId="1076"/>
        <pc:sldMkLst>
          <pc:docMk/>
          <pc:sldMk cId="3851082571" sldId="2147483642"/>
        </pc:sldMkLst>
        <pc:spChg chg="add mod">
          <ac:chgData name="Marie-Sophie Meisinger" userId="286e1ad8-c636-4702-a91e-982a33a1b0e7" providerId="ADAL" clId="{703D20AE-90AE-4C74-BB80-742CA35F1309}" dt="2026-04-09T08:52:30.232" v="142" actId="1076"/>
          <ac:spMkLst>
            <pc:docMk/>
            <pc:sldMk cId="3851082571" sldId="2147483642"/>
            <ac:spMk id="4" creationId="{EA3F6658-1E37-DA4D-0853-CA2EDA76C7F3}"/>
          </ac:spMkLst>
        </pc:spChg>
        <pc:spChg chg="del">
          <ac:chgData name="Marie-Sophie Meisinger" userId="286e1ad8-c636-4702-a91e-982a33a1b0e7" providerId="ADAL" clId="{703D20AE-90AE-4C74-BB80-742CA35F1309}" dt="2026-04-09T08:52:14.946" v="139" actId="478"/>
          <ac:spMkLst>
            <pc:docMk/>
            <pc:sldMk cId="3851082571" sldId="2147483642"/>
            <ac:spMk id="8" creationId="{73F78552-03BA-EFDD-218B-2570F1359E76}"/>
          </ac:spMkLst>
        </pc:spChg>
        <pc:spChg chg="add mod">
          <ac:chgData name="Marie-Sophie Meisinger" userId="286e1ad8-c636-4702-a91e-982a33a1b0e7" providerId="ADAL" clId="{703D20AE-90AE-4C74-BB80-742CA35F1309}" dt="2026-04-09T08:52:30.232" v="142" actId="1076"/>
          <ac:spMkLst>
            <pc:docMk/>
            <pc:sldMk cId="3851082571" sldId="2147483642"/>
            <ac:spMk id="9" creationId="{47590433-442C-8251-FB18-EE6F78625CF7}"/>
          </ac:spMkLst>
        </pc:spChg>
        <pc:picChg chg="add mod">
          <ac:chgData name="Marie-Sophie Meisinger" userId="286e1ad8-c636-4702-a91e-982a33a1b0e7" providerId="ADAL" clId="{703D20AE-90AE-4C74-BB80-742CA35F1309}" dt="2026-04-09T08:52:30.232" v="142" actId="1076"/>
          <ac:picMkLst>
            <pc:docMk/>
            <pc:sldMk cId="3851082571" sldId="2147483642"/>
            <ac:picMk id="2" creationId="{092358DF-8DA9-B56E-ADF8-D7481B0A6273}"/>
          </ac:picMkLst>
        </pc:picChg>
        <pc:picChg chg="add mod">
          <ac:chgData name="Marie-Sophie Meisinger" userId="286e1ad8-c636-4702-a91e-982a33a1b0e7" providerId="ADAL" clId="{703D20AE-90AE-4C74-BB80-742CA35F1309}" dt="2026-04-09T08:52:30.232" v="142" actId="1076"/>
          <ac:picMkLst>
            <pc:docMk/>
            <pc:sldMk cId="3851082571" sldId="2147483642"/>
            <ac:picMk id="7" creationId="{39858529-C878-0765-8B49-30D046B25380}"/>
          </ac:picMkLst>
        </pc:picChg>
        <pc:picChg chg="del">
          <ac:chgData name="Marie-Sophie Meisinger" userId="286e1ad8-c636-4702-a91e-982a33a1b0e7" providerId="ADAL" clId="{703D20AE-90AE-4C74-BB80-742CA35F1309}" dt="2026-04-09T08:52:16.016" v="140" actId="478"/>
          <ac:picMkLst>
            <pc:docMk/>
            <pc:sldMk cId="3851082571" sldId="2147483642"/>
            <ac:picMk id="10" creationId="{50DC8B7F-3687-C3C4-4F7A-2BE286734C41}"/>
          </ac:picMkLst>
        </pc:picChg>
      </pc:sldChg>
      <pc:sldChg chg="addSp delSp modSp add mod delAnim">
        <pc:chgData name="Marie-Sophie Meisinger" userId="286e1ad8-c636-4702-a91e-982a33a1b0e7" providerId="ADAL" clId="{703D20AE-90AE-4C74-BB80-742CA35F1309}" dt="2026-04-07T17:02:09.565" v="93" actId="14100"/>
        <pc:sldMkLst>
          <pc:docMk/>
          <pc:sldMk cId="1751008039" sldId="2147483643"/>
        </pc:sldMkLst>
        <pc:picChg chg="add mod">
          <ac:chgData name="Marie-Sophie Meisinger" userId="286e1ad8-c636-4702-a91e-982a33a1b0e7" providerId="ADAL" clId="{703D20AE-90AE-4C74-BB80-742CA35F1309}" dt="2026-04-07T17:02:09.565" v="93" actId="14100"/>
          <ac:picMkLst>
            <pc:docMk/>
            <pc:sldMk cId="1751008039" sldId="2147483643"/>
            <ac:picMk id="3" creationId="{1432344F-977A-F8A4-2D94-53DA75B1A273}"/>
          </ac:picMkLst>
        </pc:picChg>
      </pc:sldChg>
      <pc:sldChg chg="addSp delSp modSp add mod delAnim">
        <pc:chgData name="Marie-Sophie Meisinger" userId="286e1ad8-c636-4702-a91e-982a33a1b0e7" providerId="ADAL" clId="{703D20AE-90AE-4C74-BB80-742CA35F1309}" dt="2026-04-07T17:03:13.682" v="99" actId="166"/>
        <pc:sldMkLst>
          <pc:docMk/>
          <pc:sldMk cId="2494266713" sldId="2147483644"/>
        </pc:sldMkLst>
        <pc:picChg chg="add mod ord">
          <ac:chgData name="Marie-Sophie Meisinger" userId="286e1ad8-c636-4702-a91e-982a33a1b0e7" providerId="ADAL" clId="{703D20AE-90AE-4C74-BB80-742CA35F1309}" dt="2026-04-07T17:03:13.682" v="99" actId="166"/>
          <ac:picMkLst>
            <pc:docMk/>
            <pc:sldMk cId="2494266713" sldId="2147483644"/>
            <ac:picMk id="8" creationId="{C793F851-0D08-5A18-75BA-8637FEF5660F}"/>
          </ac:picMkLst>
        </pc:picChg>
      </pc:sldChg>
      <pc:sldChg chg="addSp delSp modSp add mod delAnim">
        <pc:chgData name="Marie-Sophie Meisinger" userId="286e1ad8-c636-4702-a91e-982a33a1b0e7" providerId="ADAL" clId="{703D20AE-90AE-4C74-BB80-742CA35F1309}" dt="2026-04-07T17:04:16.856" v="105" actId="14100"/>
        <pc:sldMkLst>
          <pc:docMk/>
          <pc:sldMk cId="3172783012" sldId="2147483645"/>
        </pc:sldMkLst>
        <pc:picChg chg="add mod">
          <ac:chgData name="Marie-Sophie Meisinger" userId="286e1ad8-c636-4702-a91e-982a33a1b0e7" providerId="ADAL" clId="{703D20AE-90AE-4C74-BB80-742CA35F1309}" dt="2026-04-07T17:04:16.856" v="105" actId="14100"/>
          <ac:picMkLst>
            <pc:docMk/>
            <pc:sldMk cId="3172783012" sldId="2147483645"/>
            <ac:picMk id="8" creationId="{18BCD53F-DF6D-A152-32A8-C381A6E45548}"/>
          </ac:picMkLst>
        </pc:picChg>
      </pc:sldChg>
      <pc:sldChg chg="addSp delSp modSp add mod delAnim">
        <pc:chgData name="Marie-Sophie Meisinger" userId="286e1ad8-c636-4702-a91e-982a33a1b0e7" providerId="ADAL" clId="{703D20AE-90AE-4C74-BB80-742CA35F1309}" dt="2026-04-07T17:06:58.633" v="111" actId="14100"/>
        <pc:sldMkLst>
          <pc:docMk/>
          <pc:sldMk cId="141499782" sldId="2147483646"/>
        </pc:sldMkLst>
        <pc:picChg chg="add mod">
          <ac:chgData name="Marie-Sophie Meisinger" userId="286e1ad8-c636-4702-a91e-982a33a1b0e7" providerId="ADAL" clId="{703D20AE-90AE-4C74-BB80-742CA35F1309}" dt="2026-04-07T17:06:58.633" v="111" actId="14100"/>
          <ac:picMkLst>
            <pc:docMk/>
            <pc:sldMk cId="141499782" sldId="2147483646"/>
            <ac:picMk id="5" creationId="{078E7D92-7216-62B3-0B23-C9C972DAAE88}"/>
          </ac:picMkLst>
        </pc:picChg>
      </pc:sldChg>
      <pc:sldChg chg="addSp delSp modSp add mod delAnim">
        <pc:chgData name="Marie-Sophie Meisinger" userId="286e1ad8-c636-4702-a91e-982a33a1b0e7" providerId="ADAL" clId="{703D20AE-90AE-4C74-BB80-742CA35F1309}" dt="2026-04-07T17:08:52.926" v="121" actId="14100"/>
        <pc:sldMkLst>
          <pc:docMk/>
          <pc:sldMk cId="1421582982" sldId="2147483647"/>
        </pc:sldMkLst>
        <pc:picChg chg="add mod">
          <ac:chgData name="Marie-Sophie Meisinger" userId="286e1ad8-c636-4702-a91e-982a33a1b0e7" providerId="ADAL" clId="{703D20AE-90AE-4C74-BB80-742CA35F1309}" dt="2026-04-07T17:08:52.926" v="121" actId="14100"/>
          <ac:picMkLst>
            <pc:docMk/>
            <pc:sldMk cId="1421582982" sldId="2147483647"/>
            <ac:picMk id="12" creationId="{558ABAC6-40B0-6E6E-B188-419FD218525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23C194-2B12-4007-BDE2-FAA72BDF390E}" type="datetimeFigureOut">
              <a:rPr lang="en-US" smtClean="0"/>
              <a:t>4/9/2026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B9E56-6CDC-4956-8F84-09F72C6D4154}" type="slidenum">
              <a:rPr lang="en-US" smtClean="0"/>
              <a:t>‹#›</a:t>
            </a:fld>
            <a:endParaRPr lang="en-US"/>
          </a:p>
        </p:txBody>
      </p:sp>
    </p:spTree>
    <p:extLst>
      <p:ext uri="{BB962C8B-B14F-4D97-AF65-F5344CB8AC3E}">
        <p14:creationId xmlns:p14="http://schemas.microsoft.com/office/powerpoint/2010/main" val="3987876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741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68005-E210-0B95-1809-92E0DEA39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28FA5-8C6E-937B-D414-D0F631F511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8B2A1A-70A3-BF0B-D738-692EA71067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3EC733-0306-8FA9-BEB9-75DADB0E19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709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 source: L’Oreal Paris Australia, </a:t>
            </a:r>
          </a:p>
          <a:p>
            <a:r>
              <a:rPr lang="en-US" err="1"/>
              <a:t>Olaplex</a:t>
            </a:r>
            <a:r>
              <a:rPr lang="en-US"/>
              <a:t>: https://cdn11.bigcommerce.com/s-vhltk7paz7/images/stencil/1280x1280/products/3345/9936/n4-product_450x450.1600214812__68341.1627446799.500.750__58623.1642136868.png?c=2</a:t>
            </a:r>
          </a:p>
          <a:p>
            <a:r>
              <a:rPr lang="en-US"/>
              <a:t>Redken: https://media.ulta.com/i/ulta/2594678</a:t>
            </a:r>
          </a:p>
          <a:p>
            <a:r>
              <a:rPr lang="en-US"/>
              <a:t>K18: https://cdn.shopify.com/s/files/1/1588/9573/files/K18Leave-InMolecularRepairMask50ml.png?v=1692165595</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1477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4E038-C62F-A4FF-AE32-E4756C2B3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50EC18-54DE-FE3D-0081-895F084060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CFF9E5-4612-6DA5-C857-B48342D05D95}"/>
              </a:ext>
            </a:extLst>
          </p:cNvPr>
          <p:cNvSpPr>
            <a:spLocks noGrp="1"/>
          </p:cNvSpPr>
          <p:nvPr>
            <p:ph type="body" idx="1"/>
          </p:nvPr>
        </p:nvSpPr>
        <p:spPr/>
        <p:txBody>
          <a:bodyPr/>
          <a:lstStyle/>
          <a:p>
            <a:r>
              <a:rPr lang="en-US"/>
              <a:t>Image: https://www.thisiscolossal.com/wp-content/uploads/2022/05/ky-2.jpg</a:t>
            </a:r>
          </a:p>
        </p:txBody>
      </p:sp>
      <p:sp>
        <p:nvSpPr>
          <p:cNvPr id="4" name="Slide Number Placeholder 3">
            <a:extLst>
              <a:ext uri="{FF2B5EF4-FFF2-40B4-BE49-F238E27FC236}">
                <a16:creationId xmlns:a16="http://schemas.microsoft.com/office/drawing/2014/main" id="{93E00AD8-9DD5-D88D-88D8-02AE6C2056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170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C4C7E-B1F8-C5D0-D3AA-85BAC1A5A5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1919E-0005-FE9B-12DD-112DEFBB83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9EF981-5E22-CAA9-2E0E-B952EF6FF1DA}"/>
              </a:ext>
            </a:extLst>
          </p:cNvPr>
          <p:cNvSpPr>
            <a:spLocks noGrp="1"/>
          </p:cNvSpPr>
          <p:nvPr>
            <p:ph type="body" idx="1"/>
          </p:nvPr>
        </p:nvSpPr>
        <p:spPr/>
        <p:txBody>
          <a:bodyPr/>
          <a:lstStyle/>
          <a:p>
            <a:r>
              <a:rPr lang="en-US"/>
              <a:t>Change to bullet points.</a:t>
            </a:r>
          </a:p>
        </p:txBody>
      </p:sp>
      <p:sp>
        <p:nvSpPr>
          <p:cNvPr id="4" name="Slide Number Placeholder 3">
            <a:extLst>
              <a:ext uri="{FF2B5EF4-FFF2-40B4-BE49-F238E27FC236}">
                <a16:creationId xmlns:a16="http://schemas.microsoft.com/office/drawing/2014/main" id="{B172FC19-638A-CE23-702F-2A142423B1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4147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3319E-A3A9-AB14-B9F8-A40E8ED38B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A7777-2B3F-0D7B-3920-8249599487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B3DF5-92F7-A57D-2212-A4A08B3BB066}"/>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215FEF66-5DEC-2C43-0243-B3F0C83526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5B9E56-6CDC-4956-8F84-09F72C6D415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6141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9E413-E257-C496-3EA2-87B3FE119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FDEC31-7F93-745B-D8B4-8F8F9E63D2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A8B9B6-6FCA-B365-B1C7-385DB6E79142}"/>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8F9299E4-7A6E-C12E-FB7C-F9ECF2BBB9C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5B9E56-6CDC-4956-8F84-09F72C6D415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7464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9C328-1084-B892-AA6C-D5D21581B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098F3-6D6E-6F4A-83B4-A0848227C8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9FDBF8-336B-C875-8E55-5B1B609F6A11}"/>
              </a:ext>
            </a:extLst>
          </p:cNvPr>
          <p:cNvSpPr>
            <a:spLocks noGrp="1"/>
          </p:cNvSpPr>
          <p:nvPr>
            <p:ph type="body" idx="1"/>
          </p:nvPr>
        </p:nvSpPr>
        <p:spPr/>
        <p:txBody>
          <a:bodyPr/>
          <a:lstStyle/>
          <a:p>
            <a:r>
              <a:rPr lang="en-US" dirty="0"/>
              <a:t>Benchmark 1 = </a:t>
            </a:r>
            <a:r>
              <a:rPr lang="en-US" dirty="0" err="1"/>
              <a:t>Nutrilan</a:t>
            </a:r>
            <a:r>
              <a:rPr lang="en-US" dirty="0"/>
              <a:t>® Keratin LM (INCI: Hydrolyzed Keratin), active content=100%, 1% aqueous solution</a:t>
            </a:r>
          </a:p>
          <a:p>
            <a:r>
              <a:rPr lang="en-US" dirty="0"/>
              <a:t>Benchmark 5 = K18 leave on mask (pure product applied on hair tresses) = formulation</a:t>
            </a:r>
          </a:p>
          <a:p>
            <a:endParaRPr lang="en-US" dirty="0"/>
          </a:p>
          <a:p>
            <a:r>
              <a:rPr lang="en-US" dirty="0"/>
              <a:t>K18 mask: ingredients list: water (aqua), alcohol </a:t>
            </a:r>
            <a:r>
              <a:rPr lang="en-US" dirty="0" err="1"/>
              <a:t>denat</a:t>
            </a:r>
            <a:r>
              <a:rPr lang="en-US" dirty="0"/>
              <a:t>., propylene glycol, </a:t>
            </a:r>
            <a:r>
              <a:rPr lang="en-US" dirty="0" err="1"/>
              <a:t>cetearyl</a:t>
            </a:r>
            <a:r>
              <a:rPr lang="en-US" dirty="0"/>
              <a:t> alcohol, </a:t>
            </a:r>
            <a:r>
              <a:rPr lang="en-US" dirty="0" err="1"/>
              <a:t>dicaprylyl</a:t>
            </a:r>
            <a:r>
              <a:rPr lang="en-US" dirty="0"/>
              <a:t> ether, </a:t>
            </a:r>
            <a:r>
              <a:rPr lang="en-US" dirty="0" err="1"/>
              <a:t>cetyl</a:t>
            </a:r>
            <a:r>
              <a:rPr lang="en-US" dirty="0"/>
              <a:t> esters, </a:t>
            </a:r>
            <a:r>
              <a:rPr lang="en-US" dirty="0" err="1"/>
              <a:t>behentrimonium</a:t>
            </a:r>
            <a:r>
              <a:rPr lang="en-US" dirty="0"/>
              <a:t> chloride, polysorbate 20, SH-oligopeptide-78, </a:t>
            </a:r>
            <a:r>
              <a:rPr lang="en-US" dirty="0" err="1"/>
              <a:t>hydrolysed</a:t>
            </a:r>
            <a:r>
              <a:rPr lang="en-US" dirty="0"/>
              <a:t> wheat protein, </a:t>
            </a:r>
            <a:r>
              <a:rPr lang="en-US" dirty="0" err="1"/>
              <a:t>hydrolysed</a:t>
            </a:r>
            <a:r>
              <a:rPr lang="en-US" dirty="0"/>
              <a:t> wheat starch, isopropyl alcohol, tocopherol, phenoxyethanol, potassium sorbate, citric acid, fragrance (parfum), geraniol, linalool, hexyl cinnamal, benzyl alcohol</a:t>
            </a:r>
          </a:p>
          <a:p>
            <a:endParaRPr lang="en-US" dirty="0"/>
          </a:p>
          <a:p>
            <a:r>
              <a:rPr lang="fr-CH" sz="1200" kern="1200" dirty="0">
                <a:solidFill>
                  <a:schemeClr val="tx1"/>
                </a:solidFill>
                <a:effectLst/>
                <a:latin typeface="+mn-lt"/>
                <a:ea typeface="+mn-ea"/>
                <a:cs typeface="+mn-cs"/>
              </a:rPr>
              <a:t>IQR: Inter Quantile Range</a:t>
            </a:r>
          </a:p>
          <a:p>
            <a:r>
              <a:rPr lang="en-GB" sz="1200" kern="1200" dirty="0">
                <a:solidFill>
                  <a:schemeClr val="tx1"/>
                </a:solidFill>
                <a:effectLst/>
                <a:latin typeface="+mn-lt"/>
                <a:ea typeface="+mn-ea"/>
                <a:cs typeface="+mn-cs"/>
              </a:rPr>
              <a:t>CLD: is Compact Letter Display</a:t>
            </a:r>
            <a:endParaRPr lang="en-US" dirty="0"/>
          </a:p>
          <a:p>
            <a:endParaRPr lang="en-US" dirty="0"/>
          </a:p>
        </p:txBody>
      </p:sp>
      <p:sp>
        <p:nvSpPr>
          <p:cNvPr id="4" name="Slide Number Placeholder 3">
            <a:extLst>
              <a:ext uri="{FF2B5EF4-FFF2-40B4-BE49-F238E27FC236}">
                <a16:creationId xmlns:a16="http://schemas.microsoft.com/office/drawing/2014/main" id="{CACF3FCB-7BE3-95B2-D201-87FB063F0E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0466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1142D-40A8-D425-4055-2C4D814EB3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986855-7FA2-F9AF-09BC-5A6686020B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B770C6-C9FB-2A91-EC96-9F157B2D4F7D}"/>
              </a:ext>
            </a:extLst>
          </p:cNvPr>
          <p:cNvSpPr>
            <a:spLocks noGrp="1"/>
          </p:cNvSpPr>
          <p:nvPr>
            <p:ph type="body" idx="1"/>
          </p:nvPr>
        </p:nvSpPr>
        <p:spPr/>
        <p:txBody>
          <a:bodyPr/>
          <a:lstStyle/>
          <a:p>
            <a:pPr marL="0" indent="0">
              <a:buFont typeface="Arial" panose="020B0604020202020204" pitchFamily="34" charset="0"/>
              <a:buNone/>
            </a:pPr>
            <a:r>
              <a:rPr lang="en-US"/>
              <a:t>Bleaching:</a:t>
            </a:r>
            <a:endParaRPr lang="en-US">
              <a:ea typeface="Calibri"/>
              <a:cs typeface="Calibri"/>
            </a:endParaRPr>
          </a:p>
          <a:p>
            <a:pPr marL="285750" indent="-285750">
              <a:buFont typeface="Arial" panose="020B0604020202020204" pitchFamily="34" charset="0"/>
              <a:buChar char="•"/>
            </a:pPr>
            <a:r>
              <a:rPr lang="en-US"/>
              <a:t>Mix commercial bleaching agent according to description on packaging.</a:t>
            </a:r>
            <a:endParaRPr lang="en-US">
              <a:ea typeface="Calibri"/>
              <a:cs typeface="Calibri"/>
            </a:endParaRPr>
          </a:p>
          <a:p>
            <a:pPr marL="285750" indent="-285750">
              <a:buFont typeface="Arial" panose="020B0604020202020204" pitchFamily="34" charset="0"/>
              <a:buChar char="•"/>
            </a:pPr>
            <a:r>
              <a:rPr lang="en-US"/>
              <a:t>Spread the mixture homogeneously on dry (not washed) hair​. </a:t>
            </a:r>
            <a:endParaRPr lang="en-US">
              <a:ea typeface="Calibri"/>
              <a:cs typeface="Calibri"/>
            </a:endParaRPr>
          </a:p>
          <a:p>
            <a:pPr marL="285750" indent="-285750">
              <a:buFont typeface="Arial" panose="020B0604020202020204" pitchFamily="34" charset="0"/>
              <a:buChar char="•"/>
            </a:pPr>
            <a:r>
              <a:rPr lang="en-US"/>
              <a:t>Cover with alu foil for 45 min.</a:t>
            </a:r>
            <a:endParaRPr lang="en-US">
              <a:ea typeface="Calibri"/>
              <a:cs typeface="Calibri"/>
            </a:endParaRPr>
          </a:p>
          <a:p>
            <a:pPr marL="285750" indent="-285750">
              <a:buFont typeface="Arial" panose="020B0604020202020204" pitchFamily="34" charset="0"/>
              <a:buChar char="•"/>
            </a:pPr>
            <a:r>
              <a:rPr lang="en-US"/>
              <a:t>Rinse off with 39°C tap water until water is clear.</a:t>
            </a:r>
            <a:endParaRPr lang="en-US">
              <a:ea typeface="Calibri"/>
              <a:cs typeface="Calibri"/>
            </a:endParaRPr>
          </a:p>
          <a:p>
            <a:pPr marL="285750" indent="-285750">
              <a:buFont typeface="Arial" panose="020B0604020202020204" pitchFamily="34" charset="0"/>
              <a:buChar char="•"/>
            </a:pPr>
            <a:r>
              <a:rPr lang="en-US"/>
              <a:t>Leave hair tresses for 50 min. in deionized water.</a:t>
            </a:r>
            <a:endParaRPr lang="en-US">
              <a:ea typeface="Calibri"/>
              <a:cs typeface="Calibri"/>
            </a:endParaRPr>
          </a:p>
          <a:p>
            <a:pPr marL="285750" indent="-285750">
              <a:buFont typeface="Arial" panose="020B0604020202020204" pitchFamily="34" charset="0"/>
              <a:buChar char="•"/>
            </a:pPr>
            <a:r>
              <a:rPr lang="en-US"/>
              <a:t>Dry slightly with paper towels.</a:t>
            </a:r>
            <a:endParaRPr lang="en-US">
              <a:ea typeface="Calibri"/>
              <a:cs typeface="Calibri"/>
            </a:endParaRPr>
          </a:p>
          <a:p>
            <a:pPr marL="285750" indent="-285750">
              <a:buFont typeface="Arial" panose="020B0604020202020204" pitchFamily="34" charset="0"/>
              <a:buChar char="•"/>
            </a:pPr>
            <a:r>
              <a:rPr lang="en-US"/>
              <a:t>Let tresses dry in climate room overnight at 20°C / 60% humidity.</a:t>
            </a:r>
            <a:endParaRPr lang="en-US">
              <a:ea typeface="Calibri"/>
              <a:cs typeface="Calibri"/>
            </a:endParaRPr>
          </a:p>
          <a:p>
            <a:endParaRPr lang="en-US">
              <a:ea typeface="Calibri"/>
              <a:cs typeface="Calibri"/>
            </a:endParaRPr>
          </a:p>
          <a:p>
            <a:pPr>
              <a:spcBef>
                <a:spcPts val="300"/>
              </a:spcBef>
            </a:pPr>
            <a:r>
              <a:rPr lang="en-US" sz="1200" b="1"/>
              <a:t>Material:</a:t>
            </a:r>
            <a:endParaRPr lang="en-US" sz="1200" b="1">
              <a:ea typeface="Calibri"/>
              <a:cs typeface="Calibri"/>
            </a:endParaRPr>
          </a:p>
          <a:p>
            <a:pPr marL="285750" indent="-285750">
              <a:spcBef>
                <a:spcPts val="300"/>
              </a:spcBef>
              <a:buFont typeface="Arial" panose="020B0604020202020204" pitchFamily="34" charset="0"/>
              <a:buChar char="•"/>
            </a:pPr>
            <a:r>
              <a:rPr lang="en-US" sz="1200"/>
              <a:t>European strong bleached hair (20cm long, </a:t>
            </a:r>
            <a:r>
              <a:rPr lang="en-US" sz="1200" err="1"/>
              <a:t>Art.Nr</a:t>
            </a:r>
            <a:r>
              <a:rPr lang="en-US" sz="1200"/>
              <a:t>. 814010-E-D)</a:t>
            </a:r>
            <a:endParaRPr lang="en-US" sz="1200">
              <a:ea typeface="Calibri"/>
              <a:cs typeface="Calibri"/>
            </a:endParaRPr>
          </a:p>
          <a:p>
            <a:endParaRPr lang="en-US"/>
          </a:p>
        </p:txBody>
      </p:sp>
      <p:sp>
        <p:nvSpPr>
          <p:cNvPr id="4" name="Slide Number Placeholder 3">
            <a:extLst>
              <a:ext uri="{FF2B5EF4-FFF2-40B4-BE49-F238E27FC236}">
                <a16:creationId xmlns:a16="http://schemas.microsoft.com/office/drawing/2014/main" id="{89486ECF-CDE6-A9EC-B0AA-D03FE23974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9961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SHAMPOOS:HC-E-100174-13 (without OXY); HC-E-100174-20 (with OXY)</a:t>
            </a:r>
          </a:p>
          <a:p>
            <a:r>
              <a:rPr lang="en-US"/>
              <a:t>TONIC: HC-E-100001-10 (without OXY); HC-E-100001-40 (with OXY)</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0981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2ECF3-B0FE-EFA7-D834-C974D6CE3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14C8D-2383-02B2-9E39-0F0D9B1422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2503DC-AC5D-BC17-6C60-481B4C43AB0E}"/>
              </a:ext>
            </a:extLst>
          </p:cNvPr>
          <p:cNvSpPr>
            <a:spLocks noGrp="1"/>
          </p:cNvSpPr>
          <p:nvPr>
            <p:ph type="body" idx="1"/>
          </p:nvPr>
        </p:nvSpPr>
        <p:spPr/>
        <p:txBody>
          <a:bodyPr/>
          <a:lstStyle/>
          <a:p>
            <a:r>
              <a:rPr lang="en-US" dirty="0"/>
              <a:t>Benchmark 1 = </a:t>
            </a:r>
            <a:r>
              <a:rPr lang="en-US" dirty="0" err="1"/>
              <a:t>Nutrilan</a:t>
            </a:r>
            <a:r>
              <a:rPr lang="en-US" dirty="0"/>
              <a:t>® Keratin LM (INCI: Hydrolyzed Keratin), 1% aqueous solution</a:t>
            </a:r>
          </a:p>
          <a:p>
            <a:r>
              <a:rPr lang="en-GB" sz="1200" kern="1200" dirty="0">
                <a:solidFill>
                  <a:schemeClr val="tx1"/>
                </a:solidFill>
                <a:effectLst/>
                <a:latin typeface="+mn-lt"/>
                <a:ea typeface="+mn-ea"/>
                <a:cs typeface="+mn-cs"/>
              </a:rPr>
              <a:t>CLD: Compact Letter Display</a:t>
            </a:r>
            <a:endParaRPr lang="en-US" dirty="0"/>
          </a:p>
          <a:p>
            <a:endParaRPr lang="en-US" dirty="0"/>
          </a:p>
        </p:txBody>
      </p:sp>
      <p:sp>
        <p:nvSpPr>
          <p:cNvPr id="4" name="Slide Number Placeholder 3">
            <a:extLst>
              <a:ext uri="{FF2B5EF4-FFF2-40B4-BE49-F238E27FC236}">
                <a16:creationId xmlns:a16="http://schemas.microsoft.com/office/drawing/2014/main" id="{316FAC77-0AD1-A87D-A3C4-55E0B8AD61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3401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6CBA3-226F-A43A-8C4F-2CA5418C50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178AB-F9EF-03B6-D23B-08BDB2D456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5837D-55E0-2F00-B598-46A0FBA45C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lang="en-US" sz="1200"/>
              <a:t>Bleaching agent: Wella BLONDER + </a:t>
            </a:r>
            <a:r>
              <a:rPr lang="en-US" sz="1200" err="1"/>
              <a:t>Welloxon</a:t>
            </a:r>
            <a:r>
              <a:rPr lang="en-US" sz="1200"/>
              <a:t> Perfect, mixing ratio 1:1.5.</a:t>
            </a:r>
          </a:p>
          <a:p>
            <a:pPr>
              <a:spcBef>
                <a:spcPts val="300"/>
              </a:spcBef>
            </a:pPr>
            <a:endParaRPr lang="en-US" sz="1200" b="1"/>
          </a:p>
          <a:p>
            <a:pPr>
              <a:spcBef>
                <a:spcPts val="300"/>
              </a:spcBef>
            </a:pPr>
            <a:r>
              <a:rPr lang="en-US" sz="1200" b="1"/>
              <a:t>Material:</a:t>
            </a:r>
          </a:p>
          <a:p>
            <a:pPr marL="285750" indent="-285750">
              <a:spcBef>
                <a:spcPts val="300"/>
              </a:spcBef>
              <a:buFont typeface="Arial" panose="020B0604020202020204" pitchFamily="34" charset="0"/>
              <a:buChar char="•"/>
            </a:pPr>
            <a:r>
              <a:rPr lang="en-US" sz="1200">
                <a:solidFill>
                  <a:srgbClr val="0070C0"/>
                </a:solidFill>
              </a:rPr>
              <a:t>European brown hair </a:t>
            </a:r>
            <a:r>
              <a:rPr lang="en-US" sz="1200"/>
              <a:t>(20cm long, </a:t>
            </a:r>
            <a:r>
              <a:rPr lang="en-US" sz="1200" err="1"/>
              <a:t>Farne</a:t>
            </a:r>
            <a:r>
              <a:rPr lang="en-US" sz="1200"/>
              <a:t> 6/0, Mischung 745))</a:t>
            </a:r>
          </a:p>
          <a:p>
            <a:r>
              <a:rPr lang="en-US"/>
              <a:t>Addition of a hair repair active to the bleaching agent is found in commercial products where similarly the active ingredient(s) is (are) mixed before use.</a:t>
            </a:r>
          </a:p>
        </p:txBody>
      </p:sp>
      <p:sp>
        <p:nvSpPr>
          <p:cNvPr id="4" name="Slide Number Placeholder 3">
            <a:extLst>
              <a:ext uri="{FF2B5EF4-FFF2-40B4-BE49-F238E27FC236}">
                <a16:creationId xmlns:a16="http://schemas.microsoft.com/office/drawing/2014/main" id="{8203172C-7917-85FE-3835-9DDDC6D85B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929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0C7FE-686B-6288-8D7C-A049BC0FE5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E6B9DD-875C-32C1-DCA7-C4F3DD79F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F45F4-17E8-DB60-AE3F-56D952AA681E}"/>
              </a:ext>
            </a:extLst>
          </p:cNvPr>
          <p:cNvSpPr>
            <a:spLocks noGrp="1"/>
          </p:cNvSpPr>
          <p:nvPr>
            <p:ph type="body" idx="1"/>
          </p:nvPr>
        </p:nvSpPr>
        <p:spPr/>
        <p:txBody>
          <a:bodyPr/>
          <a:lstStyle/>
          <a:p>
            <a:r>
              <a:rPr lang="en-US"/>
              <a:t>Benchmark 2 = Quinoa Pro NPNF, INCI: Water (and) Hydrolyzed Quinoa (signature ingredient of L’Oreal “L’Oreal professional / Absolut Repair”</a:t>
            </a:r>
          </a:p>
          <a:p>
            <a:r>
              <a:rPr lang="en-US"/>
              <a:t>Benchmark 3 = pH Plex-1 (finished market product)</a:t>
            </a:r>
          </a:p>
          <a:p>
            <a:r>
              <a:rPr lang="en-US"/>
              <a:t>Benchmark 4 = Ref 01 Bonder (finished market product)</a:t>
            </a:r>
          </a:p>
          <a:p>
            <a:r>
              <a:rPr lang="en-US"/>
              <a:t>** p = 0.004 and ** p = 0.002</a:t>
            </a:r>
          </a:p>
          <a:p>
            <a:endParaRPr lang="en-US"/>
          </a:p>
        </p:txBody>
      </p:sp>
      <p:sp>
        <p:nvSpPr>
          <p:cNvPr id="4" name="Slide Number Placeholder 3">
            <a:extLst>
              <a:ext uri="{FF2B5EF4-FFF2-40B4-BE49-F238E27FC236}">
                <a16:creationId xmlns:a16="http://schemas.microsoft.com/office/drawing/2014/main" id="{9FFC8EF2-2C8A-B410-FEB8-2D70EEFCD3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987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C330-DF63-F2F3-F6BF-A55735C4E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12A5BC-3DAC-81CF-E0B8-0F93487D8C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41E688-D1BC-054B-83D9-45F35975CBE5}"/>
              </a:ext>
            </a:extLst>
          </p:cNvPr>
          <p:cNvSpPr>
            <a:spLocks noGrp="1"/>
          </p:cNvSpPr>
          <p:nvPr>
            <p:ph type="body" idx="1"/>
          </p:nvPr>
        </p:nvSpPr>
        <p:spPr/>
        <p:txBody>
          <a:bodyPr/>
          <a:lstStyle/>
          <a:p>
            <a:r>
              <a:rPr lang="en-US" dirty="0"/>
              <a:t>Bleaching agent: Wella Professionals </a:t>
            </a:r>
            <a:r>
              <a:rPr lang="en-US" dirty="0" err="1"/>
              <a:t>Blondor</a:t>
            </a:r>
            <a:r>
              <a:rPr lang="en-US" dirty="0"/>
              <a:t> Multi Blonde 7 Powder + Wella </a:t>
            </a:r>
            <a:r>
              <a:rPr lang="en-US" dirty="0" err="1"/>
              <a:t>Welloxon</a:t>
            </a:r>
            <a:r>
              <a:rPr lang="en-US" dirty="0"/>
              <a:t>, </a:t>
            </a:r>
            <a:r>
              <a:rPr lang="en-US" dirty="0" err="1"/>
              <a:t>Hydrogène</a:t>
            </a:r>
            <a:r>
              <a:rPr lang="en-US" dirty="0"/>
              <a:t>, </a:t>
            </a:r>
            <a:r>
              <a:rPr lang="en-US" dirty="0" err="1"/>
              <a:t>développeur</a:t>
            </a:r>
            <a:r>
              <a:rPr lang="en-US" dirty="0"/>
              <a:t>, </a:t>
            </a:r>
            <a:r>
              <a:rPr lang="en-US" dirty="0" err="1"/>
              <a:t>Oxydant</a:t>
            </a:r>
            <a:r>
              <a:rPr lang="en-US" dirty="0"/>
              <a:t> - 9% 30 Vol. (ratio 1:2)</a:t>
            </a:r>
          </a:p>
          <a:p>
            <a:r>
              <a:rPr lang="en-US" dirty="0"/>
              <a:t>Commercial finished market product: “Redken Acidic Bonding”-range: </a:t>
            </a:r>
          </a:p>
          <a:p>
            <a:r>
              <a:rPr lang="en-US" dirty="0"/>
              <a:t>	step 1: Redken Acidic bonding concentrate 14%</a:t>
            </a:r>
          </a:p>
          <a:p>
            <a:r>
              <a:rPr lang="en-US" dirty="0"/>
              <a:t>	step 2: Redken Acidic bonding Shampoo 7%</a:t>
            </a:r>
          </a:p>
          <a:p>
            <a:r>
              <a:rPr lang="en-US" dirty="0"/>
              <a:t>Addition of OXY 229 CB 1% is made in both steps.</a:t>
            </a:r>
          </a:p>
          <a:p>
            <a:r>
              <a:rPr lang="en-US" dirty="0"/>
              <a:t>Why did we test 0.2% glycerin? Oxy 229 CB contains 17% glycerin. When using 1% Oxy 229, there are automatically 0.17% glycerin in the product. To make sure that the measured effects are only coming from the active ingredients of Oxy 229 and not from glycerin, we tested 0.2% glycerin as reference as well.</a:t>
            </a:r>
          </a:p>
          <a:p>
            <a:endParaRPr lang="en-US" dirty="0"/>
          </a:p>
        </p:txBody>
      </p:sp>
      <p:sp>
        <p:nvSpPr>
          <p:cNvPr id="4" name="Slide Number Placeholder 3">
            <a:extLst>
              <a:ext uri="{FF2B5EF4-FFF2-40B4-BE49-F238E27FC236}">
                <a16:creationId xmlns:a16="http://schemas.microsoft.com/office/drawing/2014/main" id="{1502B3AC-42A3-73D9-F225-4542A703B2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672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096E9-8E8C-94FB-846F-17B9560C0A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A6DA5-9212-0765-2B8A-9C462387C4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57F3D4-06F7-D581-A104-675341DE76E0}"/>
              </a:ext>
            </a:extLst>
          </p:cNvPr>
          <p:cNvSpPr>
            <a:spLocks noGrp="1"/>
          </p:cNvSpPr>
          <p:nvPr>
            <p:ph type="body" idx="1"/>
          </p:nvPr>
        </p:nvSpPr>
        <p:spPr/>
        <p:txBody>
          <a:bodyPr/>
          <a:lstStyle/>
          <a:p>
            <a:r>
              <a:rPr lang="en-US"/>
              <a:t>Bleaching agent: Wella Professionals </a:t>
            </a:r>
            <a:r>
              <a:rPr lang="en-US" err="1"/>
              <a:t>Blondor</a:t>
            </a:r>
            <a:r>
              <a:rPr lang="en-US"/>
              <a:t> Multi Blonde 7 Powder + Wella </a:t>
            </a:r>
            <a:r>
              <a:rPr lang="en-US" err="1"/>
              <a:t>Welloxon</a:t>
            </a:r>
            <a:r>
              <a:rPr lang="en-US"/>
              <a:t>, </a:t>
            </a:r>
            <a:r>
              <a:rPr lang="en-US" err="1"/>
              <a:t>Hydrogène</a:t>
            </a:r>
            <a:r>
              <a:rPr lang="en-US"/>
              <a:t>, </a:t>
            </a:r>
            <a:r>
              <a:rPr lang="en-US" err="1"/>
              <a:t>développeur</a:t>
            </a:r>
            <a:r>
              <a:rPr lang="en-US"/>
              <a:t>, </a:t>
            </a:r>
            <a:r>
              <a:rPr lang="en-US" err="1"/>
              <a:t>Oxydant</a:t>
            </a:r>
            <a:r>
              <a:rPr lang="en-US"/>
              <a:t> - 9% 30 Vol. (ratio 1:2)</a:t>
            </a:r>
          </a:p>
          <a:p>
            <a:r>
              <a:rPr lang="en-US"/>
              <a:t>Commercial finished market product: “Redken Acidic Bonding”-range: </a:t>
            </a:r>
          </a:p>
          <a:p>
            <a:r>
              <a:rPr lang="en-US"/>
              <a:t>	step 1: Redken Acidic bonding concentrate 14%</a:t>
            </a:r>
          </a:p>
          <a:p>
            <a:r>
              <a:rPr lang="en-US"/>
              <a:t>	step 2: Redken Acidic bonding Shampoo 7%</a:t>
            </a:r>
          </a:p>
          <a:p>
            <a:r>
              <a:rPr lang="en-US"/>
              <a:t>Addition of OXY 229 CB 1% is made in both steps.</a:t>
            </a:r>
          </a:p>
          <a:p>
            <a:r>
              <a:rPr lang="en-US"/>
              <a:t>Why did we test 0.2% glycerin? Oxy 229 CB contains 17% glycerin. When using 1% Oxy 229, there are automatically 0.17% glycerin in the product. To make sure that the measured effects are only coming from the active ingredients of Oxy 229 and not from glycerin, we tested 0.2% glycerin as reference as well.</a:t>
            </a:r>
          </a:p>
          <a:p>
            <a:endParaRPr lang="en-US"/>
          </a:p>
        </p:txBody>
      </p:sp>
      <p:sp>
        <p:nvSpPr>
          <p:cNvPr id="4" name="Slide Number Placeholder 3">
            <a:extLst>
              <a:ext uri="{FF2B5EF4-FFF2-40B4-BE49-F238E27FC236}">
                <a16:creationId xmlns:a16="http://schemas.microsoft.com/office/drawing/2014/main" id="{24FD2AE8-337A-ACBE-CD24-BCF2732776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0187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Treatment 1: Redken Acidic Bonding</a:t>
            </a:r>
          </a:p>
          <a:p>
            <a:endParaRPr lang="en-US" dirty="0"/>
          </a:p>
          <a:p>
            <a:r>
              <a:rPr lang="en-US" dirty="0"/>
              <a:t>Good correlation with the combing results made in the same conditions.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2830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B2499-49FD-1BF2-FB4F-55560FB506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69CA90-68AD-EF09-583D-A9016F80F7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076403-F12F-DF02-1D42-81A2ACBEBCAA}"/>
              </a:ext>
            </a:extLst>
          </p:cNvPr>
          <p:cNvSpPr>
            <a:spLocks noGrp="1"/>
          </p:cNvSpPr>
          <p:nvPr>
            <p:ph type="body" idx="1"/>
          </p:nvPr>
        </p:nvSpPr>
        <p:spPr/>
        <p:txBody>
          <a:bodyPr/>
          <a:lstStyle/>
          <a:p>
            <a:r>
              <a:rPr lang="en-US" dirty="0"/>
              <a:t>Masstige: Step 1 - L'Oréal Paris </a:t>
            </a:r>
            <a:r>
              <a:rPr lang="en-US" dirty="0" err="1"/>
              <a:t>Elseve</a:t>
            </a:r>
            <a:r>
              <a:rPr lang="en-US" dirty="0"/>
              <a:t> Bond Repair ​Rescue Pre-Shampoo​​; Step 2 - L'Oréal Paris </a:t>
            </a:r>
            <a:r>
              <a:rPr lang="en-US" dirty="0" err="1"/>
              <a:t>Elseve</a:t>
            </a:r>
            <a:r>
              <a:rPr lang="en-US" dirty="0"/>
              <a:t> ​​Bond Repair Shampoo</a:t>
            </a:r>
          </a:p>
          <a:p>
            <a:r>
              <a:rPr lang="en-US" dirty="0"/>
              <a:t>Premium: Step 1 – </a:t>
            </a:r>
            <a:r>
              <a:rPr lang="en-US" dirty="0" err="1"/>
              <a:t>Olaplex</a:t>
            </a:r>
            <a:r>
              <a:rPr lang="en-US" dirty="0"/>
              <a:t> N° 3 Hair Perfector; Step 2 - </a:t>
            </a:r>
            <a:r>
              <a:rPr lang="en-US" dirty="0" err="1"/>
              <a:t>Olaplex</a:t>
            </a:r>
            <a:r>
              <a:rPr lang="en-US" dirty="0"/>
              <a:t>​ Bond Maintenance No. 4</a:t>
            </a:r>
          </a:p>
          <a:p>
            <a:r>
              <a:rPr lang="en-US" dirty="0"/>
              <a:t>Mass Market:​ Yves Rocher Repair Shampoo​</a:t>
            </a:r>
          </a:p>
          <a:p>
            <a:r>
              <a:rPr lang="en-US" dirty="0"/>
              <a:t>Addition of OXY 229 CB 1% is made in both steps when relevant (Yves Rocher is a single step shampoo).</a:t>
            </a:r>
          </a:p>
          <a:p>
            <a:endParaRPr lang="en-US" dirty="0"/>
          </a:p>
          <a:p>
            <a:r>
              <a:rPr lang="en-US" dirty="0"/>
              <a:t>The black point represents the average sensory value. The red arrows indicate the highest and lowest deviations — with the highest deviation measured from the lower average and the lowest from the higher average. There is no overlap between these deviations in the measurements with and without OXY 229 CB, confirming a significant improvement.</a:t>
            </a:r>
          </a:p>
        </p:txBody>
      </p:sp>
      <p:sp>
        <p:nvSpPr>
          <p:cNvPr id="4" name="Slide Number Placeholder 3">
            <a:extLst>
              <a:ext uri="{FF2B5EF4-FFF2-40B4-BE49-F238E27FC236}">
                <a16:creationId xmlns:a16="http://schemas.microsoft.com/office/drawing/2014/main" id="{16D7E269-EB40-F433-160B-62449D8A3B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7757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5C9A4-07C5-5D6E-9437-267FAED23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B580B8-18AF-4E28-7CE2-29F3A4A369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5009A-25CC-839E-DE74-E02A0CD347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B9ECD2-1792-A59E-9D64-E556FEF4DF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5071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EB5B9E56-6CDC-4956-8F84-09F72C6D4154}" type="slidenum">
              <a:rPr lang="en-US" smtClean="0"/>
              <a:t>32</a:t>
            </a:fld>
            <a:endParaRPr lang="en-US"/>
          </a:p>
        </p:txBody>
      </p:sp>
    </p:spTree>
    <p:extLst>
      <p:ext uri="{BB962C8B-B14F-4D97-AF65-F5344CB8AC3E}">
        <p14:creationId xmlns:p14="http://schemas.microsoft.com/office/powerpoint/2010/main" val="592749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Picture is an illustration to show the analogy with MRI equipment used as medical device.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1491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Clear difference between the hair surface on a full hair tress! Not on the best part of the best hair as could be shown with a SEM picture.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9902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9BB26-4B39-B05B-79B7-A88A9C039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350CF8-EEA0-80A7-3BB9-D8B33B6C60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CBEE38-B471-E05B-7125-ADA40ACD06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8AEE82-A2FC-E8FB-6219-ED01769D18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8647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0"/>
              <a:t>Peptide analysis method:</a:t>
            </a:r>
          </a:p>
          <a:p>
            <a:pPr>
              <a:spcBef>
                <a:spcPts val="1200"/>
              </a:spcBef>
            </a:pPr>
            <a:r>
              <a:rPr lang="en-US" sz="1200" b="1">
                <a:latin typeface="+mj-lt"/>
              </a:rPr>
              <a:t>System: </a:t>
            </a:r>
            <a:r>
              <a:rPr lang="en-US" sz="1200">
                <a:latin typeface="+mj-lt"/>
              </a:rPr>
              <a:t>UPLC/HR-MS, Vanquish Horizon, Orbitrap </a:t>
            </a:r>
            <a:r>
              <a:rPr lang="en-US" sz="1200" err="1">
                <a:latin typeface="+mj-lt"/>
              </a:rPr>
              <a:t>Exploris</a:t>
            </a:r>
            <a:r>
              <a:rPr lang="en-US" sz="1200">
                <a:latin typeface="+mj-lt"/>
              </a:rPr>
              <a:t> 240 (</a:t>
            </a:r>
            <a:r>
              <a:rPr lang="en-US" sz="1200" err="1">
                <a:latin typeface="+mj-lt"/>
              </a:rPr>
              <a:t>Thermo</a:t>
            </a:r>
            <a:r>
              <a:rPr lang="en-US" sz="1200">
                <a:latin typeface="+mj-lt"/>
              </a:rPr>
              <a:t> Scientific)</a:t>
            </a:r>
          </a:p>
          <a:p>
            <a:pPr>
              <a:spcBef>
                <a:spcPts val="1200"/>
              </a:spcBef>
            </a:pPr>
            <a:r>
              <a:rPr lang="en-US" sz="1200" b="1">
                <a:latin typeface="+mj-lt"/>
              </a:rPr>
              <a:t>Column: </a:t>
            </a:r>
            <a:r>
              <a:rPr lang="en-US" sz="1200" err="1">
                <a:latin typeface="+mj-lt"/>
              </a:rPr>
              <a:t>Acquity</a:t>
            </a:r>
            <a:r>
              <a:rPr lang="en-US" sz="1200">
                <a:latin typeface="+mj-lt"/>
              </a:rPr>
              <a:t> BEH C18 Premier (Waters) 150 x 2.1 mm ID (Waters). </a:t>
            </a:r>
            <a:r>
              <a:rPr lang="en-US" sz="1200" b="1">
                <a:latin typeface="+mj-lt"/>
              </a:rPr>
              <a:t>Oven: </a:t>
            </a:r>
            <a:r>
              <a:rPr lang="en-US" sz="1200">
                <a:latin typeface="+mj-lt"/>
              </a:rPr>
              <a:t>40°C</a:t>
            </a:r>
          </a:p>
          <a:p>
            <a:pPr>
              <a:spcBef>
                <a:spcPts val="1200"/>
              </a:spcBef>
            </a:pPr>
            <a:r>
              <a:rPr lang="en-US" sz="1200" b="1">
                <a:latin typeface="+mj-lt"/>
              </a:rPr>
              <a:t>Solvents: A: </a:t>
            </a:r>
            <a:r>
              <a:rPr lang="en-US" sz="1200">
                <a:latin typeface="+mj-lt"/>
              </a:rPr>
              <a:t>0.1% formic acid in water, B: 0.1% formic acid in acetonitrile. </a:t>
            </a:r>
            <a:r>
              <a:rPr lang="en-US" sz="1200" b="1">
                <a:latin typeface="+mj-lt"/>
              </a:rPr>
              <a:t>Flow:</a:t>
            </a:r>
            <a:r>
              <a:rPr lang="en-US" sz="1200">
                <a:latin typeface="+mj-lt"/>
              </a:rPr>
              <a:t> 0.4 mL/min</a:t>
            </a:r>
          </a:p>
          <a:p>
            <a:pPr>
              <a:spcBef>
                <a:spcPts val="1200"/>
              </a:spcBef>
            </a:pPr>
            <a:r>
              <a:rPr lang="en-US" sz="1200" b="1">
                <a:latin typeface="+mj-lt"/>
              </a:rPr>
              <a:t>Gradient:</a:t>
            </a:r>
            <a:r>
              <a:rPr lang="en-US" sz="1200">
                <a:latin typeface="+mj-lt"/>
              </a:rPr>
              <a:t> 0% B, 3.0 min; 0-18% B in 12 min; 18-100% B in 2 min; 100% B, 1 min; equilibrate for 2 min</a:t>
            </a:r>
          </a:p>
          <a:p>
            <a:pPr>
              <a:spcBef>
                <a:spcPts val="1200"/>
              </a:spcBef>
            </a:pPr>
            <a:r>
              <a:rPr lang="en-US" sz="1200" b="1">
                <a:latin typeface="+mj-lt"/>
              </a:rPr>
              <a:t>MS:</a:t>
            </a:r>
            <a:r>
              <a:rPr lang="en-US" sz="1200">
                <a:latin typeface="+mj-lt"/>
              </a:rPr>
              <a:t> Positive ESI in ddMS2 mode (</a:t>
            </a:r>
            <a:r>
              <a:rPr lang="en-US" sz="1200" err="1">
                <a:latin typeface="+mj-lt"/>
              </a:rPr>
              <a:t>AcquireX</a:t>
            </a:r>
            <a:r>
              <a:rPr lang="en-US" sz="1200">
                <a:latin typeface="+mj-lt"/>
              </a:rPr>
              <a:t> with background exclusion)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774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EB5B9E56-6CDC-4956-8F84-09F72C6D4154}" type="slidenum">
              <a:rPr lang="en-US" smtClean="0"/>
              <a:t>40</a:t>
            </a:fld>
            <a:endParaRPr lang="en-US"/>
          </a:p>
        </p:txBody>
      </p:sp>
    </p:spTree>
    <p:extLst>
      <p:ext uri="{BB962C8B-B14F-4D97-AF65-F5344CB8AC3E}">
        <p14:creationId xmlns:p14="http://schemas.microsoft.com/office/powerpoint/2010/main" val="3385073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901CE-B677-C827-E587-81658D9DD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F4E12-E885-B864-9EAD-AB6FA3C6C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3D1F3E-65A7-C5AF-6E93-39030F4E6EF9}"/>
              </a:ext>
            </a:extLst>
          </p:cNvPr>
          <p:cNvSpPr>
            <a:spLocks noGrp="1"/>
          </p:cNvSpPr>
          <p:nvPr>
            <p:ph type="body" idx="1"/>
          </p:nvPr>
        </p:nvSpPr>
        <p:spPr/>
        <p:txBody>
          <a:bodyPr/>
          <a:lstStyle/>
          <a:p>
            <a:r>
              <a:rPr lang="en-US"/>
              <a:t>Image: https://i.pinimg.com/736x/5e/75/56/5e7556c35804d476560089d580bc256e.jpg</a:t>
            </a:r>
          </a:p>
        </p:txBody>
      </p:sp>
      <p:sp>
        <p:nvSpPr>
          <p:cNvPr id="4" name="Slide Number Placeholder 3">
            <a:extLst>
              <a:ext uri="{FF2B5EF4-FFF2-40B4-BE49-F238E27FC236}">
                <a16:creationId xmlns:a16="http://schemas.microsoft.com/office/drawing/2014/main" id="{B98C0B89-70FC-10BD-8539-A2FAF41A10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3211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01693-2F40-3B07-108A-A0A6FB678B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DB4BCF-9436-E7CC-1861-B11D622AD7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280B30-B786-A734-3C88-7AC259A74CBC}"/>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358C44BD-7CBF-3A70-3BC3-DA9A95C03B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5B9E56-6CDC-4956-8F84-09F72C6D415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246354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6811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2FDA3-D24B-4C05-B1CF-0491CBE607E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0DFCDEF-70B3-0E14-F2F6-0F626649F47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B9DCC21-8424-1539-A291-1EC4239349AE}"/>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C7AD8C78-932D-E4C0-0163-8B96B067DF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67443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C7659-333C-69AE-2188-3DAC0042852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DCA392B-D044-081C-C0B0-C959D4DAC0F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0EAC7E2-1DE8-D495-CBB7-EAB6B6A8DFE0}"/>
              </a:ext>
            </a:extLst>
          </p:cNvPr>
          <p:cNvSpPr>
            <a:spLocks noGrp="1"/>
          </p:cNvSpPr>
          <p:nvPr>
            <p:ph type="body" idx="1"/>
          </p:nvPr>
        </p:nvSpPr>
        <p:spPr/>
        <p:txBody>
          <a:bodyPr/>
          <a:lstStyle/>
          <a:p>
            <a:endParaRPr lang="en-US" dirty="0"/>
          </a:p>
        </p:txBody>
      </p:sp>
      <p:sp>
        <p:nvSpPr>
          <p:cNvPr id="4" name="Espaço Reservado para Número de Slide 3">
            <a:extLst>
              <a:ext uri="{FF2B5EF4-FFF2-40B4-BE49-F238E27FC236}">
                <a16:creationId xmlns:a16="http://schemas.microsoft.com/office/drawing/2014/main" id="{E26C1BC5-9004-0DDD-72D3-8AE93608FF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769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5456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0213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46F99-018F-D5D7-2157-5FFBDB70A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0272A-2B6F-EB45-BDC9-C7FCF20619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E929C9-EE5E-222E-BF2B-CE148EFB30A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Slide Number Placeholder 3">
            <a:extLst>
              <a:ext uri="{FF2B5EF4-FFF2-40B4-BE49-F238E27FC236}">
                <a16:creationId xmlns:a16="http://schemas.microsoft.com/office/drawing/2014/main" id="{7E0C2B2E-C0B3-D4E7-287F-E15E3291D9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9009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B81A1-345F-1FAE-DBE1-E4C3EC1D80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8BCEF-1AE4-D5D1-9A14-345EED28B4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5DD0F0-9CAA-3F45-1F73-1AC6D74841D9}"/>
              </a:ext>
            </a:extLst>
          </p:cNvPr>
          <p:cNvSpPr>
            <a:spLocks noGrp="1"/>
          </p:cNvSpPr>
          <p:nvPr>
            <p:ph type="body" idx="1"/>
          </p:nvPr>
        </p:nvSpPr>
        <p:spPr/>
        <p:txBody>
          <a:bodyPr/>
          <a:lstStyle/>
          <a:p>
            <a:endParaRPr lang="de-DE" dirty="0"/>
          </a:p>
        </p:txBody>
      </p:sp>
      <p:sp>
        <p:nvSpPr>
          <p:cNvPr id="4" name="Slide Number Placeholder 3">
            <a:extLst>
              <a:ext uri="{FF2B5EF4-FFF2-40B4-BE49-F238E27FC236}">
                <a16:creationId xmlns:a16="http://schemas.microsoft.com/office/drawing/2014/main" id="{430DEB53-B556-2A7B-8841-C19C67B226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18794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6428C-E873-C330-E7AA-271D74C4A7D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193660C-4FAD-BEB3-24FC-3AFFD6B0D5F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BAD4AB8-7BF3-219E-2975-1EC15E411C37}"/>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FA1576D2-010A-2A5F-B2F3-07C547CC95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16048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06E0B-2802-D125-E4AF-8597D0E78DD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22B2886-360B-BCC3-4539-EEC7D77B4E1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26B36B4-83B2-200A-B914-43318B143DF6}"/>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EE53F936-01CF-DDCD-D354-DC693E762D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50163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4797C-30ED-BB7C-7899-C1B031D879C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D27D8AA-BD06-5C08-BFB8-868E1770B8A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B07C20C-1D8A-766E-350B-DA4660CE3DAF}"/>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8F8F99B9-0D06-1C8C-DD48-00E76E19CD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53348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F4D42-B593-7FC0-432B-E33F0F3FBCE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BC5097F-A19C-1A4D-3486-C03A73AEB01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4106442-064E-56FF-713B-9B18F84E1D6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67294E49-8F4F-49A1-289F-EF78CFBDA7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7816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A84D1-3F6D-1DB2-BF85-AD96FAC9698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9360DEF-C8CB-BD66-004F-CF79342ED85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34D13B8-9B34-09E2-8989-1A9E6B1A389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5B714A0-02B6-FA65-3F4A-71143A60FB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46233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4E121-2C3F-BEBA-165C-28E6A74257B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4548B45-E1C6-1760-5CF2-FB6F51598C8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5D27457-A758-3440-7855-F890E4C4DE62}"/>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A9F3254E-EA96-5414-B816-95053716C7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95708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91108-A8CC-600C-98A1-E61382B62D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A370E-ED8B-550E-91B9-1C777CB5FC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D430A4-17F6-9C48-5698-5B0819CB7F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57FFC2-4448-280B-6CE0-316BE3312C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7921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20521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26E61-DEA4-0D48-737B-951416A68C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3E74F-C6DD-DCEE-8ED9-B14A794735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AAFB6A-18BD-65F3-77A5-E7F75388C65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DA5705-0F83-DA4B-5996-0ADC9C6BD2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76717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Bleaching with Wella Professionals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Blondor</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Multi Blonde 7 Powder + Wella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Welloxon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Hydrogène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developer,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Oxydant</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- 9% 30 Vol. (ratio 1:2)</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3452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Bleaching with Wella Professionals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Blondor</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Multi Blonde 7 Powder + Wella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Welloxon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Hydrogène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developer,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Oxydant</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- 9% 30 Vol. (ratio 1:2)</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6925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0F6E3-09E2-5BE7-32AD-D0D0495F1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FC5E30-7A56-C195-D5E8-AA5763717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0BC5E-B86B-3EA4-E3DF-0472073A82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a:p>
        </p:txBody>
      </p:sp>
      <p:sp>
        <p:nvSpPr>
          <p:cNvPr id="4" name="Slide Number Placeholder 3">
            <a:extLst>
              <a:ext uri="{FF2B5EF4-FFF2-40B4-BE49-F238E27FC236}">
                <a16:creationId xmlns:a16="http://schemas.microsoft.com/office/drawing/2014/main" id="{E6448F08-C250-045A-4C83-1B5CF989FD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0494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DBF1C-EBE7-F78C-12AA-EDE57BD92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058C2-C288-51F9-CF17-F1E0E2CD4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B28E30-765F-61CF-F72D-01EC5569697E}"/>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9779DC60-FC69-4874-4D9C-38A593FBA6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07547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B545-CE1B-33D7-A485-50CB6E0FCA3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A783CA4-ACDC-5C3E-C1C2-046E11FFCA4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E11CE77-E651-ECA5-CC45-3907228D19D2}"/>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0B09C477-0595-ECF2-34BA-8763858328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95690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066C6-99B0-1BA6-9181-9E68A30A9F2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8CD94BA-E21B-84E1-8613-48FAB143B4A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BDF2B04-0E7D-44B2-909B-C876E9C4E491}"/>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1F07D59D-139F-F2B0-0266-83B55C4EAB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33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F210-E25B-4426-B089-68730434D3E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89443F5-41FE-9ACA-F5BB-A497B7100A0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DE6B4B3-03C5-629F-59C2-412973B99D50}"/>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02050156-FACA-07E0-0FB8-548E43BC9D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41720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F210-E25B-4426-B089-68730434D3E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89443F5-41FE-9ACA-F5BB-A497B7100A0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DE6B4B3-03C5-629F-59C2-412973B99D50}"/>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02050156-FACA-07E0-0FB8-548E43BC9D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86494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196034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hite Log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3921200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158725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67577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algn="just"/>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lobortis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Phasellus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Sed a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Vivamus</a:t>
            </a:r>
            <a:r>
              <a:rPr lang="en-GB" b="0" i="0">
                <a:solidFill>
                  <a:srgbClr val="000000"/>
                </a:solidFill>
                <a:effectLst/>
                <a:latin typeface="Open Sans" panose="020B0606030504020204" pitchFamily="34" charset="0"/>
              </a:rPr>
              <a:t> ligula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Donec maximus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ullamcorper</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Suspendisse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potenti</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Praesent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cursus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non,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a:t>
            </a:r>
          </a:p>
          <a:p>
            <a:pPr algn="just"/>
            <a:endParaRPr lang="en-GB" b="0" i="0">
              <a:solidFill>
                <a:srgbClr val="000000"/>
              </a:solidFill>
              <a:effectLst/>
              <a:latin typeface="Open Sans" panose="020B0606030504020204" pitchFamily="34" charset="0"/>
            </a:endParaRPr>
          </a:p>
          <a:p>
            <a:pPr algn="just"/>
            <a:r>
              <a:rPr lang="en-GB" b="0" i="0">
                <a:solidFill>
                  <a:srgbClr val="000000"/>
                </a:solidFill>
                <a:effectLst/>
                <a:latin typeface="Open Sans" panose="020B0606030504020204" pitchFamily="34" charset="0"/>
              </a:rPr>
              <a:t>Donec et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ex. Morbi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eros.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maximus. Morbi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mi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commodo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volutpat</a:t>
            </a:r>
            <a:r>
              <a:rPr lang="en-GB" b="0" i="0">
                <a:solidFill>
                  <a:srgbClr val="000000"/>
                </a:solidFill>
                <a:effectLst/>
                <a:latin typeface="Open Sans" panose="020B0606030504020204" pitchFamily="34" charset="0"/>
              </a:rPr>
              <a:t> libero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pharetra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Sed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mollis</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Morbi vitae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ultrices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justo</a:t>
            </a:r>
            <a:r>
              <a:rPr lang="en-GB" b="0" i="0">
                <a:solidFill>
                  <a:srgbClr val="000000"/>
                </a:solidFill>
                <a:effectLst/>
                <a:latin typeface="Open Sans" panose="020B0606030504020204" pitchFamily="34" charset="0"/>
              </a:rPr>
              <a:t> in,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dictum sem. Donec ac ipsum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Cras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porta. Donec ipsum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Nam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auctor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a:t>
            </a:r>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515648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41549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Tree>
    <p:extLst>
      <p:ext uri="{BB962C8B-B14F-4D97-AF65-F5344CB8AC3E}">
        <p14:creationId xmlns:p14="http://schemas.microsoft.com/office/powerpoint/2010/main" val="139131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508811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2_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67941174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1_Title 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2" name="Google Shape;22;p6"/>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23" name="Google Shape;23;p6"/>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3334303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168A0-4036-4457-53AC-EBA15744F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2C375E-9F1C-962E-CD2C-45DC66DD48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E741C0-967F-5A8E-1BDB-F641B1914CF3}"/>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5" name="Footer Placeholder 4">
            <a:extLst>
              <a:ext uri="{FF2B5EF4-FFF2-40B4-BE49-F238E27FC236}">
                <a16:creationId xmlns:a16="http://schemas.microsoft.com/office/drawing/2014/main" id="{64A0D741-4555-C263-06D6-B197CFA3B9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A19D35-45BF-D46E-24A4-EB7F150D1A41}"/>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4058986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C44C63-169E-322D-00D8-875A23B315D0}"/>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3" name="Footer Placeholder 2">
            <a:extLst>
              <a:ext uri="{FF2B5EF4-FFF2-40B4-BE49-F238E27FC236}">
                <a16:creationId xmlns:a16="http://schemas.microsoft.com/office/drawing/2014/main" id="{71BC9B1D-9F83-D7DC-22AA-B02F12D53B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B66D47-E112-1FAA-1965-C520C337AD8C}"/>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1077627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F6027C-F2B5-BD89-5E36-D9AD90A13AA1}"/>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3" name="Footer Placeholder 2">
            <a:extLst>
              <a:ext uri="{FF2B5EF4-FFF2-40B4-BE49-F238E27FC236}">
                <a16:creationId xmlns:a16="http://schemas.microsoft.com/office/drawing/2014/main" id="{5EF3470F-B1CB-7BBB-0877-92AC9683D2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0B8867-8E6D-0C5C-8B57-79B1D062ED39}"/>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1211091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2" name="Google Shape;22;p6"/>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23" name="Google Shape;23;p6"/>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 name="Rectangle 1">
            <a:extLst>
              <a:ext uri="{FF2B5EF4-FFF2-40B4-BE49-F238E27FC236}">
                <a16:creationId xmlns:a16="http://schemas.microsoft.com/office/drawing/2014/main" id="{58B0516F-F979-4A87-7813-80C3F3A834C7}"/>
              </a:ext>
            </a:extLst>
          </p:cNvPr>
          <p:cNvSpPr/>
          <p:nvPr userDrawn="1"/>
        </p:nvSpPr>
        <p:spPr>
          <a:xfrm>
            <a:off x="11006667" y="203200"/>
            <a:ext cx="948266" cy="4148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39916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2" name="Google Shape;22;p6"/>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23" name="Google Shape;23;p6"/>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621489743"/>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xml"/><Relationship Id="rId4"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5.png"/><Relationship Id="rId5" Type="http://schemas.openxmlformats.org/officeDocument/2006/relationships/slideLayout" Target="../slideLayouts/slideLayout6.xml"/><Relationship Id="rId10" Type="http://schemas.openxmlformats.org/officeDocument/2006/relationships/theme" Target="../theme/theme3.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4.sv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3.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14.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
        <p:nvSpPr>
          <p:cNvPr id="3" name="TextBox 2">
            <a:extLst>
              <a:ext uri="{FF2B5EF4-FFF2-40B4-BE49-F238E27FC236}">
                <a16:creationId xmlns:a16="http://schemas.microsoft.com/office/drawing/2014/main" id="{2611A046-DCBB-3BEC-BCD2-64F30B362E62}"/>
              </a:ext>
            </a:extLst>
          </p:cNvPr>
          <p:cNvSpPr txBox="1"/>
          <p:nvPr>
            <p:extLst>
              <p:ext uri="{1162E1C5-73C7-4A58-AE30-91384D911F3F}">
                <p184:classification xmlns:p184="http://schemas.microsoft.com/office/powerpoint/2018/4/main" val="hdr"/>
              </p:ext>
            </p:extLst>
          </p:nvPr>
        </p:nvSpPr>
        <p:spPr>
          <a:xfrm>
            <a:off x="11087100" y="317500"/>
            <a:ext cx="819150" cy="182880"/>
          </a:xfrm>
          <a:prstGeom prst="rect">
            <a:avLst/>
          </a:prstGeom>
        </p:spPr>
        <p:txBody>
          <a:bodyPr horzOverflow="overflow" lIns="0" tIns="0" rIns="0" bIns="0">
            <a:spAutoFit/>
          </a:bodyPr>
          <a:lstStyle/>
          <a:p>
            <a:pPr algn="l"/>
            <a:r>
              <a:rPr lang="de-DE" sz="1200">
                <a:solidFill>
                  <a:srgbClr val="FF8C00">
                    <a:alpha val="50000"/>
                  </a:srgbClr>
                </a:solidFill>
                <a:latin typeface="Aptos" panose="020B0004020202020204" pitchFamily="34" charset="0"/>
              </a:rPr>
              <a:t>confidential</a:t>
            </a:r>
          </a:p>
        </p:txBody>
      </p:sp>
    </p:spTree>
    <p:extLst>
      <p:ext uri="{BB962C8B-B14F-4D97-AF65-F5344CB8AC3E}">
        <p14:creationId xmlns:p14="http://schemas.microsoft.com/office/powerpoint/2010/main" val="1071805556"/>
      </p:ext>
    </p:extLst>
  </p:cSld>
  <p:clrMap bg1="lt1" tx1="dk1" bg2="dk2" tx2="lt2" accent1="accent1" accent2="accent2" accent3="accent3" accent4="accent4" accent5="accent5" accent6="accent6" hlink="hlink" folHlink="folHlink"/>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2121107288"/>
      </p:ext>
    </p:extLst>
  </p:cSld>
  <p:clrMap bg1="lt1" tx1="dk1" bg2="lt2" tx2="dk2" accent1="accent1" accent2="accent2" accent3="accent3" accent4="accent4" accent5="accent5" accent6="accent6" hlink="hlink" folHlink="folHlink"/>
  <p:sldLayoutIdLst>
    <p:sldLayoutId id="2147483662"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409914286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DF8320-07D9-BEE9-72E9-BAD06CC16C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0B5AC1-2E23-8C5E-30B0-45ABDD869A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95C0DB-9D4D-07A5-3FDC-DCDB1537A9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A929B0-C089-4556-8D8B-1F1CEEC48757}" type="datetimeFigureOut">
              <a:rPr lang="en-US" smtClean="0"/>
              <a:t>4/9/2026</a:t>
            </a:fld>
            <a:endParaRPr lang="en-US"/>
          </a:p>
        </p:txBody>
      </p:sp>
      <p:sp>
        <p:nvSpPr>
          <p:cNvPr id="5" name="Footer Placeholder 4">
            <a:extLst>
              <a:ext uri="{FF2B5EF4-FFF2-40B4-BE49-F238E27FC236}">
                <a16:creationId xmlns:a16="http://schemas.microsoft.com/office/drawing/2014/main" id="{830E841F-1906-A2A5-9EC6-2956C10CA4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7ED1545-0EF5-7226-0B0A-D50E4FF66A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319759-2D5C-4FFE-A310-B4C0A8390D46}" type="slidenum">
              <a:rPr lang="en-US" smtClean="0"/>
              <a:t>‹#›</a:t>
            </a:fld>
            <a:endParaRPr lang="en-US"/>
          </a:p>
        </p:txBody>
      </p:sp>
      <p:pic>
        <p:nvPicPr>
          <p:cNvPr id="7" name="Picture 12">
            <a:extLst>
              <a:ext uri="{FF2B5EF4-FFF2-40B4-BE49-F238E27FC236}">
                <a16:creationId xmlns:a16="http://schemas.microsoft.com/office/drawing/2014/main" id="{23FEF4DB-1F47-BBE6-5A94-082077082ED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8102363"/>
      </p:ext>
    </p:extLst>
  </p:cSld>
  <p:clrMap bg1="lt1" tx1="dk1" bg2="lt2" tx2="dk2" accent1="accent1" accent2="accent2" accent3="accent3" accent4="accent4" accent5="accent5" accent6="accent6" hlink="hlink" folHlink="folHlink"/>
  <p:sldLayoutIdLst>
    <p:sldLayoutId id="2147483674" r:id="rId1"/>
    <p:sldLayoutId id="214748367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EAA825-C8FF-13C6-6EE8-633FB3F40D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EA3C61-895D-7291-FCE9-FE76D30CE1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F2EE60-15FF-B6C2-14FC-9DCFB153F5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BFB757B-654A-4533-9A1D-A6CA749B5A55}" type="datetimeFigureOut">
              <a:rPr lang="en-US" smtClean="0"/>
              <a:t>4/9/2026</a:t>
            </a:fld>
            <a:endParaRPr lang="en-US"/>
          </a:p>
        </p:txBody>
      </p:sp>
      <p:sp>
        <p:nvSpPr>
          <p:cNvPr id="5" name="Footer Placeholder 4">
            <a:extLst>
              <a:ext uri="{FF2B5EF4-FFF2-40B4-BE49-F238E27FC236}">
                <a16:creationId xmlns:a16="http://schemas.microsoft.com/office/drawing/2014/main" id="{068121C1-E4A1-9632-6DE3-28172C6F8C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BD0B666-A1E7-5B05-DA04-8BE4DDA1E6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E63373-90DE-4150-999B-7CDF37B39DF0}" type="slidenum">
              <a:rPr lang="en-US" smtClean="0"/>
              <a:t>‹#›</a:t>
            </a:fld>
            <a:endParaRPr lang="en-US"/>
          </a:p>
        </p:txBody>
      </p:sp>
    </p:spTree>
    <p:extLst>
      <p:ext uri="{BB962C8B-B14F-4D97-AF65-F5344CB8AC3E}">
        <p14:creationId xmlns:p14="http://schemas.microsoft.com/office/powerpoint/2010/main" val="635737172"/>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3E48BCBE-CB15-F1AB-A730-0AA5707013C5}"/>
              </a:ext>
            </a:extLst>
          </p:cNvPr>
          <p:cNvSpPr txBox="1"/>
          <p:nvPr>
            <p:extLst>
              <p:ext uri="{1162E1C5-73C7-4A58-AE30-91384D911F3F}">
                <p184:classification xmlns:p184="http://schemas.microsoft.com/office/powerpoint/2018/4/main" val="hdr"/>
              </p:ext>
            </p:extLst>
          </p:nvPr>
        </p:nvSpPr>
        <p:spPr>
          <a:xfrm>
            <a:off x="11087100" y="317500"/>
            <a:ext cx="819150" cy="182880"/>
          </a:xfrm>
          <a:prstGeom prst="rect">
            <a:avLst/>
          </a:prstGeom>
        </p:spPr>
        <p:txBody>
          <a:bodyPr horzOverflow="overflow" lIns="0" tIns="0" rIns="0" bIns="0">
            <a:spAutoFit/>
          </a:bodyPr>
          <a:lstStyle/>
          <a:p>
            <a:pPr algn="l"/>
            <a:r>
              <a:rPr lang="de-DE" sz="1200">
                <a:solidFill>
                  <a:srgbClr val="FF8C00">
                    <a:alpha val="50000"/>
                  </a:srgbClr>
                </a:solidFill>
                <a:latin typeface="Aptos" panose="020B0004020202020204" pitchFamily="34" charset="0"/>
              </a:rPr>
              <a:t>confidential</a:t>
            </a:r>
          </a:p>
        </p:txBody>
      </p:sp>
    </p:spTree>
    <p:extLst>
      <p:ext uri="{BB962C8B-B14F-4D97-AF65-F5344CB8AC3E}">
        <p14:creationId xmlns:p14="http://schemas.microsoft.com/office/powerpoint/2010/main" val="2972826344"/>
      </p:ext>
    </p:extLst>
  </p:cSld>
  <p:clrMap bg1="lt1" tx1="dk1" bg2="lt2" tx2="dk2" accent1="accent1" accent2="accent2" accent3="accent3" accent4="accent4" accent5="accent5" accent6="accent6" hlink="hlink" folHlink="folHlink"/>
  <p:sldLayoutIdLst>
    <p:sldLayoutId id="2147483679"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
        <p:nvSpPr>
          <p:cNvPr id="3" name="TextBox 2">
            <a:extLst>
              <a:ext uri="{FF2B5EF4-FFF2-40B4-BE49-F238E27FC236}">
                <a16:creationId xmlns:a16="http://schemas.microsoft.com/office/drawing/2014/main" id="{2611A046-DCBB-3BEC-BCD2-64F30B362E62}"/>
              </a:ext>
            </a:extLst>
          </p:cNvPr>
          <p:cNvSpPr txBox="1"/>
          <p:nvPr>
            <p:extLst>
              <p:ext uri="{1162E1C5-73C7-4A58-AE30-91384D911F3F}">
                <p184:classification xmlns:p184="http://schemas.microsoft.com/office/powerpoint/2018/4/main" val="hdr"/>
              </p:ext>
            </p:extLst>
          </p:nvPr>
        </p:nvSpPr>
        <p:spPr>
          <a:xfrm>
            <a:off x="11087100" y="317500"/>
            <a:ext cx="819150" cy="182880"/>
          </a:xfrm>
          <a:prstGeom prst="rect">
            <a:avLst/>
          </a:prstGeom>
        </p:spPr>
        <p:txBody>
          <a:bodyPr horzOverflow="overflow" lIns="0" tIns="0" rIns="0" bIns="0">
            <a:spAutoFit/>
          </a:bodyPr>
          <a:lstStyle/>
          <a:p>
            <a:pPr algn="l"/>
            <a:r>
              <a:rPr lang="de-DE" sz="1200">
                <a:solidFill>
                  <a:srgbClr val="FF8C00">
                    <a:alpha val="50000"/>
                  </a:srgbClr>
                </a:solidFill>
                <a:latin typeface="Aptos" panose="020B0004020202020204" pitchFamily="34" charset="0"/>
              </a:rPr>
              <a:t>confidential</a:t>
            </a:r>
          </a:p>
        </p:txBody>
      </p:sp>
    </p:spTree>
    <p:extLst>
      <p:ext uri="{BB962C8B-B14F-4D97-AF65-F5344CB8AC3E}">
        <p14:creationId xmlns:p14="http://schemas.microsoft.com/office/powerpoint/2010/main" val="1904612148"/>
      </p:ext>
    </p:extLst>
  </p:cSld>
  <p:clrMap bg1="lt1" tx1="dk1" bg2="dk2" tx2="lt2" accent1="accent1" accent2="accent2" accent3="accent3" accent4="accent4" accent5="accent5" accent6="accent6" hlink="hlink" folHlink="folHlink"/>
  <p:sldLayoutIdLst>
    <p:sldLayoutId id="214748368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1.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5.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9.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61.png"/><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notesSlide" Target="../notesSlides/notesSlide24.xml"/></Relationships>
</file>

<file path=ppt/slides/_rels/slide4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12.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svg"/></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 Id="rId5" Type="http://schemas.openxmlformats.org/officeDocument/2006/relationships/image" Target="../media/image75.png"/><Relationship Id="rId4" Type="http://schemas.openxmlformats.org/officeDocument/2006/relationships/image" Target="../media/image74.jpeg"/></Relationships>
</file>

<file path=ppt/slides/_rels/slide4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79.png"/><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emf"/><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10.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 Id="rId9" Type="http://schemas.microsoft.com/office/2007/relationships/hdphoto" Target="../media/hdphoto2.wdp"/></Relationships>
</file>

<file path=ppt/slides/_rels/slide49.xml.rels><?xml version="1.0" encoding="UTF-8" standalone="yes"?>
<Relationships xmlns="http://schemas.openxmlformats.org/package/2006/relationships"><Relationship Id="rId8" Type="http://schemas.openxmlformats.org/officeDocument/2006/relationships/image" Target="../media/image92.svg"/><Relationship Id="rId13" Type="http://schemas.openxmlformats.org/officeDocument/2006/relationships/image" Target="../media/image95.png"/><Relationship Id="rId3" Type="http://schemas.openxmlformats.org/officeDocument/2006/relationships/image" Target="../media/image88.png"/><Relationship Id="rId7" Type="http://schemas.openxmlformats.org/officeDocument/2006/relationships/image" Target="../media/image91.png"/><Relationship Id="rId12" Type="http://schemas.microsoft.com/office/2007/relationships/hdphoto" Target="../media/hdphoto2.wdp"/><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image" Target="../media/image90.svg"/><Relationship Id="rId11" Type="http://schemas.openxmlformats.org/officeDocument/2006/relationships/image" Target="../media/image87.png"/><Relationship Id="rId5" Type="http://schemas.openxmlformats.org/officeDocument/2006/relationships/image" Target="../media/image89.png"/><Relationship Id="rId10" Type="http://schemas.openxmlformats.org/officeDocument/2006/relationships/image" Target="../media/image94.svg"/><Relationship Id="rId4" Type="http://schemas.openxmlformats.org/officeDocument/2006/relationships/image" Target="../media/image82.emf"/><Relationship Id="rId9" Type="http://schemas.openxmlformats.org/officeDocument/2006/relationships/image" Target="../media/image93.png"/></Relationships>
</file>

<file path=ppt/slides/_rels/slide50.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6.png"/><Relationship Id="rId7" Type="http://schemas.openxmlformats.org/officeDocument/2006/relationships/image" Target="../media/image69.svg"/><Relationship Id="rId2" Type="http://schemas.openxmlformats.org/officeDocument/2006/relationships/notesSlide" Target="../notesSlides/notesSlide29.xml"/><Relationship Id="rId1" Type="http://schemas.openxmlformats.org/officeDocument/2006/relationships/slideLayout" Target="../slideLayouts/slideLayout10.xml"/><Relationship Id="rId6" Type="http://schemas.openxmlformats.org/officeDocument/2006/relationships/image" Target="../media/image68.png"/><Relationship Id="rId5" Type="http://schemas.openxmlformats.org/officeDocument/2006/relationships/image" Target="../media/image97.png"/><Relationship Id="rId10" Type="http://schemas.openxmlformats.org/officeDocument/2006/relationships/image" Target="../media/image100.png"/><Relationship Id="rId4" Type="http://schemas.openxmlformats.org/officeDocument/2006/relationships/image" Target="../media/image82.emf"/><Relationship Id="rId9" Type="http://schemas.openxmlformats.org/officeDocument/2006/relationships/image" Target="../media/image99.png"/></Relationships>
</file>

<file path=ppt/slides/_rels/slide51.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88.png"/><Relationship Id="rId7" Type="http://schemas.openxmlformats.org/officeDocument/2006/relationships/image" Target="../media/image91.png"/><Relationship Id="rId12" Type="http://schemas.microsoft.com/office/2007/relationships/hdphoto" Target="../media/hdphoto2.wdp"/><Relationship Id="rId2" Type="http://schemas.openxmlformats.org/officeDocument/2006/relationships/notesSlide" Target="../notesSlides/notesSlide30.xml"/><Relationship Id="rId1" Type="http://schemas.openxmlformats.org/officeDocument/2006/relationships/slideLayout" Target="../slideLayouts/slideLayout10.xml"/><Relationship Id="rId6" Type="http://schemas.openxmlformats.org/officeDocument/2006/relationships/image" Target="../media/image90.svg"/><Relationship Id="rId11" Type="http://schemas.openxmlformats.org/officeDocument/2006/relationships/image" Target="../media/image87.png"/><Relationship Id="rId5" Type="http://schemas.openxmlformats.org/officeDocument/2006/relationships/image" Target="../media/image89.png"/><Relationship Id="rId10" Type="http://schemas.openxmlformats.org/officeDocument/2006/relationships/image" Target="../media/image94.svg"/><Relationship Id="rId4" Type="http://schemas.openxmlformats.org/officeDocument/2006/relationships/image" Target="../media/image82.emf"/><Relationship Id="rId9" Type="http://schemas.openxmlformats.org/officeDocument/2006/relationships/image" Target="../media/image93.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01.png"/></Relationships>
</file>

<file path=ppt/slides/_rels/slide53.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2.jpeg"/><Relationship Id="rId7" Type="http://schemas.openxmlformats.org/officeDocument/2006/relationships/image" Target="../media/image103.emf"/><Relationship Id="rId2" Type="http://schemas.openxmlformats.org/officeDocument/2006/relationships/notesSlide" Target="../notesSlides/notesSlide31.xml"/><Relationship Id="rId1" Type="http://schemas.openxmlformats.org/officeDocument/2006/relationships/slideLayout" Target="../slideLayouts/slideLayout10.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s>
</file>

<file path=ppt/slides/_rels/slide54.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5.emf"/><Relationship Id="rId7" Type="http://schemas.openxmlformats.org/officeDocument/2006/relationships/image" Target="../media/image107.jpeg"/><Relationship Id="rId2" Type="http://schemas.openxmlformats.org/officeDocument/2006/relationships/notesSlide" Target="../notesSlides/notesSlide32.xml"/><Relationship Id="rId1" Type="http://schemas.openxmlformats.org/officeDocument/2006/relationships/slideLayout" Target="../slideLayouts/slideLayout10.xml"/><Relationship Id="rId6" Type="http://schemas.openxmlformats.org/officeDocument/2006/relationships/image" Target="../media/image106.svg"/><Relationship Id="rId11" Type="http://schemas.openxmlformats.org/officeDocument/2006/relationships/image" Target="../media/image85.emf"/><Relationship Id="rId5" Type="http://schemas.openxmlformats.org/officeDocument/2006/relationships/image" Target="../media/image1.png"/><Relationship Id="rId10" Type="http://schemas.openxmlformats.org/officeDocument/2006/relationships/image" Target="../media/image84.emf"/><Relationship Id="rId4" Type="http://schemas.openxmlformats.org/officeDocument/2006/relationships/image" Target="../media/image82.emf"/><Relationship Id="rId9" Type="http://schemas.openxmlformats.org/officeDocument/2006/relationships/image" Target="../media/image83.emf"/></Relationships>
</file>

<file path=ppt/slides/_rels/slide55.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8.emf"/><Relationship Id="rId7" Type="http://schemas.openxmlformats.org/officeDocument/2006/relationships/image" Target="../media/image82.emf"/><Relationship Id="rId2" Type="http://schemas.openxmlformats.org/officeDocument/2006/relationships/notesSlide" Target="../notesSlides/notesSlide33.xml"/><Relationship Id="rId1" Type="http://schemas.openxmlformats.org/officeDocument/2006/relationships/slideLayout" Target="../slideLayouts/slideLayout10.xml"/><Relationship Id="rId6" Type="http://schemas.openxmlformats.org/officeDocument/2006/relationships/image" Target="../media/image109.jpeg"/><Relationship Id="rId11" Type="http://schemas.openxmlformats.org/officeDocument/2006/relationships/image" Target="../media/image85.emf"/><Relationship Id="rId5" Type="http://schemas.openxmlformats.org/officeDocument/2006/relationships/image" Target="../media/image106.svg"/><Relationship Id="rId10" Type="http://schemas.openxmlformats.org/officeDocument/2006/relationships/image" Target="../media/image84.emf"/><Relationship Id="rId4" Type="http://schemas.openxmlformats.org/officeDocument/2006/relationships/image" Target="../media/image1.png"/><Relationship Id="rId9" Type="http://schemas.openxmlformats.org/officeDocument/2006/relationships/image" Target="../media/image83.emf"/></Relationships>
</file>

<file path=ppt/slides/_rels/slide56.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10.emf"/><Relationship Id="rId7" Type="http://schemas.openxmlformats.org/officeDocument/2006/relationships/image" Target="../media/image82.emf"/><Relationship Id="rId2" Type="http://schemas.openxmlformats.org/officeDocument/2006/relationships/notesSlide" Target="../notesSlides/notesSlide34.xml"/><Relationship Id="rId1" Type="http://schemas.openxmlformats.org/officeDocument/2006/relationships/slideLayout" Target="../slideLayouts/slideLayout10.xml"/><Relationship Id="rId6" Type="http://schemas.openxmlformats.org/officeDocument/2006/relationships/image" Target="../media/image111.jpeg"/><Relationship Id="rId11" Type="http://schemas.openxmlformats.org/officeDocument/2006/relationships/image" Target="../media/image85.emf"/><Relationship Id="rId5" Type="http://schemas.openxmlformats.org/officeDocument/2006/relationships/image" Target="../media/image106.svg"/><Relationship Id="rId10" Type="http://schemas.openxmlformats.org/officeDocument/2006/relationships/image" Target="../media/image84.emf"/><Relationship Id="rId4" Type="http://schemas.openxmlformats.org/officeDocument/2006/relationships/image" Target="../media/image1.png"/><Relationship Id="rId9" Type="http://schemas.openxmlformats.org/officeDocument/2006/relationships/image" Target="../media/image83.emf"/></Relationships>
</file>

<file path=ppt/slides/_rels/slide57.xml.rels><?xml version="1.0" encoding="UTF-8" standalone="yes"?>
<Relationships xmlns="http://schemas.openxmlformats.org/package/2006/relationships"><Relationship Id="rId8" Type="http://schemas.openxmlformats.org/officeDocument/2006/relationships/image" Target="../media/image84.emf"/><Relationship Id="rId3" Type="http://schemas.openxmlformats.org/officeDocument/2006/relationships/image" Target="../media/image112.emf"/><Relationship Id="rId7" Type="http://schemas.openxmlformats.org/officeDocument/2006/relationships/image" Target="../media/image83.emf"/><Relationship Id="rId2" Type="http://schemas.openxmlformats.org/officeDocument/2006/relationships/notesSlide" Target="../notesSlides/notesSlide35.xml"/><Relationship Id="rId1" Type="http://schemas.openxmlformats.org/officeDocument/2006/relationships/slideLayout" Target="../slideLayouts/slideLayout10.xml"/><Relationship Id="rId6" Type="http://schemas.openxmlformats.org/officeDocument/2006/relationships/image" Target="../media/image104.png"/><Relationship Id="rId5" Type="http://schemas.openxmlformats.org/officeDocument/2006/relationships/image" Target="../media/image82.emf"/><Relationship Id="rId4" Type="http://schemas.openxmlformats.org/officeDocument/2006/relationships/image" Target="../media/image113.jpeg"/><Relationship Id="rId9" Type="http://schemas.openxmlformats.org/officeDocument/2006/relationships/image" Target="../media/image85.emf"/></Relationships>
</file>

<file path=ppt/slides/_rels/slide5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104.png"/></Relationships>
</file>

<file path=ppt/slides/_rels/slide59.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04.png"/><Relationship Id="rId3" Type="http://schemas.openxmlformats.org/officeDocument/2006/relationships/image" Target="../media/image115.png"/><Relationship Id="rId7" Type="http://schemas.openxmlformats.org/officeDocument/2006/relationships/image" Target="../media/image119.png"/><Relationship Id="rId12" Type="http://schemas.openxmlformats.org/officeDocument/2006/relationships/image" Target="../media/image103.emf"/><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18.png"/><Relationship Id="rId11" Type="http://schemas.openxmlformats.org/officeDocument/2006/relationships/image" Target="../media/image123.emf"/><Relationship Id="rId5" Type="http://schemas.openxmlformats.org/officeDocument/2006/relationships/image" Target="../media/image117.png"/><Relationship Id="rId10" Type="http://schemas.openxmlformats.org/officeDocument/2006/relationships/image" Target="../media/image122.emf"/><Relationship Id="rId4" Type="http://schemas.openxmlformats.org/officeDocument/2006/relationships/image" Target="../media/image116.png"/><Relationship Id="rId9" Type="http://schemas.openxmlformats.org/officeDocument/2006/relationships/image" Target="../media/image121.png"/><Relationship Id="rId14" Type="http://schemas.openxmlformats.org/officeDocument/2006/relationships/image" Target="../media/image124.png"/></Relationships>
</file>

<file path=ppt/slides/_rels/slide60.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2.jpeg"/><Relationship Id="rId7" Type="http://schemas.openxmlformats.org/officeDocument/2006/relationships/image" Target="../media/image103.emf"/><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s>
</file>

<file path=ppt/slides/_rels/slide61.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88.png"/><Relationship Id="rId7" Type="http://schemas.openxmlformats.org/officeDocument/2006/relationships/image" Target="../media/image91.png"/><Relationship Id="rId12" Type="http://schemas.microsoft.com/office/2007/relationships/hdphoto" Target="../media/hdphoto2.wdp"/><Relationship Id="rId2" Type="http://schemas.openxmlformats.org/officeDocument/2006/relationships/notesSlide" Target="../notesSlides/notesSlide39.xml"/><Relationship Id="rId1" Type="http://schemas.openxmlformats.org/officeDocument/2006/relationships/slideLayout" Target="../slideLayouts/slideLayout10.xml"/><Relationship Id="rId6" Type="http://schemas.openxmlformats.org/officeDocument/2006/relationships/image" Target="../media/image90.svg"/><Relationship Id="rId11" Type="http://schemas.openxmlformats.org/officeDocument/2006/relationships/image" Target="../media/image87.png"/><Relationship Id="rId5" Type="http://schemas.openxmlformats.org/officeDocument/2006/relationships/image" Target="../media/image89.png"/><Relationship Id="rId10" Type="http://schemas.openxmlformats.org/officeDocument/2006/relationships/image" Target="../media/image94.svg"/><Relationship Id="rId4" Type="http://schemas.openxmlformats.org/officeDocument/2006/relationships/image" Target="../media/image82.emf"/><Relationship Id="rId9" Type="http://schemas.openxmlformats.org/officeDocument/2006/relationships/image" Target="../media/image93.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7.png"/><Relationship Id="rId7" Type="http://schemas.openxmlformats.org/officeDocument/2006/relationships/image" Target="../media/image99.pn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image" Target="../media/image98.png"/><Relationship Id="rId5" Type="http://schemas.openxmlformats.org/officeDocument/2006/relationships/image" Target="../media/image69.svg"/><Relationship Id="rId4" Type="http://schemas.openxmlformats.org/officeDocument/2006/relationships/image" Target="../media/image68.png"/></Relationships>
</file>

<file path=ppt/slides/_rels/slide65.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126.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45.xml"/><Relationship Id="rId1" Type="http://schemas.openxmlformats.org/officeDocument/2006/relationships/slideLayout" Target="../slideLayouts/slideLayout14.xml"/><Relationship Id="rId5" Type="http://schemas.openxmlformats.org/officeDocument/2006/relationships/image" Target="../media/image104.png"/><Relationship Id="rId4" Type="http://schemas.openxmlformats.org/officeDocument/2006/relationships/image" Target="../media/image82.emf"/></Relationships>
</file>

<file path=ppt/slides/_rels/slide72.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notesSlide" Target="../notesSlides/notesSlide46.xml"/><Relationship Id="rId1" Type="http://schemas.openxmlformats.org/officeDocument/2006/relationships/slideLayout" Target="../slideLayouts/slideLayout14.xml"/><Relationship Id="rId5" Type="http://schemas.openxmlformats.org/officeDocument/2006/relationships/image" Target="../media/image104.png"/><Relationship Id="rId4" Type="http://schemas.openxmlformats.org/officeDocument/2006/relationships/image" Target="../media/image82.emf"/></Relationships>
</file>

<file path=ppt/slides/_rels/slide73.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notesSlide" Target="../notesSlides/notesSlide47.xml"/><Relationship Id="rId1" Type="http://schemas.openxmlformats.org/officeDocument/2006/relationships/slideLayout" Target="../slideLayouts/slideLayout14.xml"/><Relationship Id="rId5" Type="http://schemas.openxmlformats.org/officeDocument/2006/relationships/image" Target="../media/image104.png"/><Relationship Id="rId4" Type="http://schemas.openxmlformats.org/officeDocument/2006/relationships/image" Target="../media/image82.emf"/></Relationships>
</file>

<file path=ppt/slides/_rels/slide74.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notesSlide" Target="../notesSlides/notesSlide48.xml"/><Relationship Id="rId1" Type="http://schemas.openxmlformats.org/officeDocument/2006/relationships/slideLayout" Target="../slideLayouts/slideLayout14.xml"/><Relationship Id="rId5" Type="http://schemas.openxmlformats.org/officeDocument/2006/relationships/image" Target="../media/image104.png"/><Relationship Id="rId4" Type="http://schemas.openxmlformats.org/officeDocument/2006/relationships/image" Target="../media/image82.emf"/></Relationships>
</file>

<file path=ppt/slides/_rels/slide75.xml.rels><?xml version="1.0" encoding="UTF-8" standalone="yes"?>
<Relationships xmlns="http://schemas.openxmlformats.org/package/2006/relationships"><Relationship Id="rId8" Type="http://schemas.openxmlformats.org/officeDocument/2006/relationships/image" Target="../media/image128.svg"/><Relationship Id="rId13" Type="http://schemas.openxmlformats.org/officeDocument/2006/relationships/image" Target="../media/image131.png"/><Relationship Id="rId3" Type="http://schemas.openxmlformats.org/officeDocument/2006/relationships/slideLayout" Target="../slideLayouts/slideLayout14.xml"/><Relationship Id="rId7" Type="http://schemas.openxmlformats.org/officeDocument/2006/relationships/image" Target="../media/image127.png"/><Relationship Id="rId12" Type="http://schemas.microsoft.com/office/2007/relationships/hdphoto" Target="../media/hdphoto4.wdp"/><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2.emf"/><Relationship Id="rId11" Type="http://schemas.openxmlformats.org/officeDocument/2006/relationships/image" Target="../media/image130.png"/><Relationship Id="rId5" Type="http://schemas.openxmlformats.org/officeDocument/2006/relationships/image" Target="../media/image88.png"/><Relationship Id="rId10" Type="http://schemas.microsoft.com/office/2007/relationships/hdphoto" Target="../media/hdphoto3.wdp"/><Relationship Id="rId4" Type="http://schemas.openxmlformats.org/officeDocument/2006/relationships/notesSlide" Target="../notesSlides/notesSlide49.xml"/><Relationship Id="rId9" Type="http://schemas.openxmlformats.org/officeDocument/2006/relationships/image" Target="../media/image129.png"/></Relationships>
</file>

<file path=ppt/slides/_rels/slide76.xml.rels><?xml version="1.0" encoding="UTF-8" standalone="yes"?>
<Relationships xmlns="http://schemas.openxmlformats.org/package/2006/relationships"><Relationship Id="rId8" Type="http://schemas.openxmlformats.org/officeDocument/2006/relationships/image" Target="../media/image90.svg"/><Relationship Id="rId13" Type="http://schemas.openxmlformats.org/officeDocument/2006/relationships/image" Target="../media/image87.png"/><Relationship Id="rId3" Type="http://schemas.openxmlformats.org/officeDocument/2006/relationships/slideLayout" Target="../slideLayouts/slideLayout15.xml"/><Relationship Id="rId7" Type="http://schemas.openxmlformats.org/officeDocument/2006/relationships/image" Target="../media/image89.png"/><Relationship Id="rId12" Type="http://schemas.openxmlformats.org/officeDocument/2006/relationships/image" Target="../media/image94.sv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2.emf"/><Relationship Id="rId11" Type="http://schemas.openxmlformats.org/officeDocument/2006/relationships/image" Target="../media/image93.png"/><Relationship Id="rId5" Type="http://schemas.openxmlformats.org/officeDocument/2006/relationships/image" Target="../media/image88.png"/><Relationship Id="rId15" Type="http://schemas.openxmlformats.org/officeDocument/2006/relationships/image" Target="../media/image131.png"/><Relationship Id="rId10" Type="http://schemas.openxmlformats.org/officeDocument/2006/relationships/image" Target="../media/image92.svg"/><Relationship Id="rId4" Type="http://schemas.openxmlformats.org/officeDocument/2006/relationships/notesSlide" Target="../notesSlides/notesSlide50.xml"/><Relationship Id="rId9" Type="http://schemas.openxmlformats.org/officeDocument/2006/relationships/image" Target="../media/image91.png"/><Relationship Id="rId1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a:extLst>
              <a:ext uri="{FF2B5EF4-FFF2-40B4-BE49-F238E27FC236}">
                <a16:creationId xmlns:a16="http://schemas.microsoft.com/office/drawing/2014/main" id="{8509A18A-02B9-81E3-5DC2-903114387A61}"/>
              </a:ext>
            </a:extLst>
          </p:cNvPr>
          <p:cNvSpPr txBox="1">
            <a:spLocks/>
          </p:cNvSpPr>
          <p:nvPr/>
        </p:nvSpPr>
        <p:spPr>
          <a:xfrm>
            <a:off x="302399" y="6361200"/>
            <a:ext cx="2743200" cy="24050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Title 2">
            <a:extLst>
              <a:ext uri="{FF2B5EF4-FFF2-40B4-BE49-F238E27FC236}">
                <a16:creationId xmlns:a16="http://schemas.microsoft.com/office/drawing/2014/main" id="{C5844A24-92F3-C3D0-3F57-49EA40937588}"/>
              </a:ext>
            </a:extLst>
          </p:cNvPr>
          <p:cNvSpPr txBox="1">
            <a:spLocks/>
          </p:cNvSpPr>
          <p:nvPr/>
        </p:nvSpPr>
        <p:spPr>
          <a:xfrm>
            <a:off x="302399" y="302400"/>
            <a:ext cx="11589563" cy="1978342"/>
          </a:xfrm>
          <a:prstGeom prst="rect">
            <a:avLst/>
          </a:prstGeom>
        </p:spPr>
        <p:txBody>
          <a:bodyPr lIns="0" tIns="0" rIns="0" bIns="0" anchor="t">
            <a:no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700" b="1" i="0" u="none" strike="noStrike" kern="1200" cap="none" spc="0" normalizeH="0" baseline="0" noProof="0">
                <a:ln>
                  <a:noFill/>
                </a:ln>
                <a:solidFill>
                  <a:prstClr val="white"/>
                </a:solidFill>
                <a:effectLst/>
                <a:uLnTx/>
                <a:uFillTx/>
                <a:latin typeface="DM Sans"/>
                <a:ea typeface="+mj-ea"/>
                <a:cs typeface="+mj-cs"/>
              </a:rPr>
              <a:t>BOND AID</a:t>
            </a:r>
            <a:br>
              <a:rPr kumimoji="0" lang="en-US" sz="5700" b="1" i="0" u="none" strike="noStrike" kern="1200" cap="none" spc="0" normalizeH="0" baseline="0" noProof="0">
                <a:ln>
                  <a:noFill/>
                </a:ln>
                <a:solidFill>
                  <a:prstClr val="white"/>
                </a:solidFill>
                <a:effectLst/>
                <a:uLnTx/>
                <a:uFillTx/>
                <a:latin typeface="DM Sans"/>
                <a:ea typeface="+mj-ea"/>
                <a:cs typeface="+mj-cs"/>
              </a:rPr>
            </a:br>
            <a:r>
              <a:rPr kumimoji="0" lang="en-US" sz="2800" b="0" i="0" u="none" strike="noStrike" kern="1200" cap="none" spc="0" normalizeH="0" baseline="0" noProof="0">
                <a:ln>
                  <a:noFill/>
                </a:ln>
                <a:solidFill>
                  <a:prstClr val="white"/>
                </a:solidFill>
                <a:effectLst/>
                <a:uLnTx/>
                <a:uFillTx/>
                <a:latin typeface="Lora" pitchFamily="2" charset="0"/>
                <a:ea typeface="+mj-ea"/>
                <a:cs typeface="+mj-cs"/>
              </a:rPr>
              <a:t>Every day is a good hair day!</a:t>
            </a:r>
            <a:endParaRPr kumimoji="0" lang="en-US" sz="4400" b="0" i="0" u="none" strike="noStrike" kern="1200" cap="none" spc="0" normalizeH="0" baseline="0" noProof="0">
              <a:ln>
                <a:noFill/>
              </a:ln>
              <a:solidFill>
                <a:prstClr val="white"/>
              </a:solidFill>
              <a:effectLst/>
              <a:uLnTx/>
              <a:uFillTx/>
              <a:latin typeface="Lora" pitchFamily="2" charset="0"/>
              <a:ea typeface="+mj-ea"/>
              <a:cs typeface="+mj-cs"/>
            </a:endParaRPr>
          </a:p>
        </p:txBody>
      </p:sp>
      <p:sp>
        <p:nvSpPr>
          <p:cNvPr id="7" name="Text Placeholder 12">
            <a:extLst>
              <a:ext uri="{FF2B5EF4-FFF2-40B4-BE49-F238E27FC236}">
                <a16:creationId xmlns:a16="http://schemas.microsoft.com/office/drawing/2014/main" id="{F8440E61-BE97-4EF3-1C26-6923F5B152B0}"/>
              </a:ext>
            </a:extLst>
          </p:cNvPr>
          <p:cNvSpPr txBox="1">
            <a:spLocks/>
          </p:cNvSpPr>
          <p:nvPr/>
        </p:nvSpPr>
        <p:spPr>
          <a:xfrm>
            <a:off x="302399" y="5263482"/>
            <a:ext cx="11589563" cy="1069976"/>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2331765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6EF3F-C1A1-42AD-E41D-AFA858231147}"/>
            </a:ext>
          </a:extLst>
        </p:cNvPr>
        <p:cNvGrpSpPr/>
        <p:nvPr/>
      </p:nvGrpSpPr>
      <p:grpSpPr>
        <a:xfrm>
          <a:off x="0" y="0"/>
          <a:ext cx="0" cy="0"/>
          <a:chOff x="0" y="0"/>
          <a:chExt cx="0" cy="0"/>
        </a:xfrm>
      </p:grpSpPr>
      <p:pic>
        <p:nvPicPr>
          <p:cNvPr id="14" name="Gráfico 13">
            <a:extLst>
              <a:ext uri="{FF2B5EF4-FFF2-40B4-BE49-F238E27FC236}">
                <a16:creationId xmlns:a16="http://schemas.microsoft.com/office/drawing/2014/main" id="{5421D7A2-6B54-E854-ECCC-469C38E447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sp>
        <p:nvSpPr>
          <p:cNvPr id="13" name="Título 2">
            <a:extLst>
              <a:ext uri="{FF2B5EF4-FFF2-40B4-BE49-F238E27FC236}">
                <a16:creationId xmlns:a16="http://schemas.microsoft.com/office/drawing/2014/main" id="{4BB51874-296C-3B19-1610-85A38817A3DB}"/>
              </a:ext>
            </a:extLst>
          </p:cNvPr>
          <p:cNvSpPr txBox="1">
            <a:spLocks/>
          </p:cNvSpPr>
          <p:nvPr/>
        </p:nvSpPr>
        <p:spPr>
          <a:xfrm rot="16200000">
            <a:off x="9886372" y="224681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srgbClr val="F0F0F0">
                    <a:lumMod val="50000"/>
                  </a:srgbClr>
                </a:solidFill>
                <a:effectLst/>
                <a:uLnTx/>
                <a:uFillTx/>
                <a:latin typeface="DM Sans 14pt Medium" pitchFamily="2" charset="77"/>
                <a:ea typeface="+mj-ea"/>
                <a:cs typeface="+mj-cs"/>
              </a:rPr>
              <a:t>*Source: Euromonitor</a:t>
            </a:r>
          </a:p>
        </p:txBody>
      </p:sp>
      <p:pic>
        <p:nvPicPr>
          <p:cNvPr id="6" name="Picture 5">
            <a:extLst>
              <a:ext uri="{FF2B5EF4-FFF2-40B4-BE49-F238E27FC236}">
                <a16:creationId xmlns:a16="http://schemas.microsoft.com/office/drawing/2014/main" id="{6CBFCAC8-0268-45FC-837E-18E80E8125B5}"/>
              </a:ext>
            </a:extLst>
          </p:cNvPr>
          <p:cNvPicPr>
            <a:picLocks noChangeAspect="1"/>
          </p:cNvPicPr>
          <p:nvPr/>
        </p:nvPicPr>
        <p:blipFill>
          <a:blip r:embed="rId5"/>
          <a:stretch>
            <a:fillRect/>
          </a:stretch>
        </p:blipFill>
        <p:spPr>
          <a:xfrm>
            <a:off x="-315494" y="0"/>
            <a:ext cx="6105294" cy="6858000"/>
          </a:xfrm>
          <a:prstGeom prst="rect">
            <a:avLst/>
          </a:prstGeom>
        </p:spPr>
      </p:pic>
      <p:sp>
        <p:nvSpPr>
          <p:cNvPr id="20" name="Título 2">
            <a:extLst>
              <a:ext uri="{FF2B5EF4-FFF2-40B4-BE49-F238E27FC236}">
                <a16:creationId xmlns:a16="http://schemas.microsoft.com/office/drawing/2014/main" id="{96B02691-084E-4DB5-2EA7-707F435C1131}"/>
              </a:ext>
            </a:extLst>
          </p:cNvPr>
          <p:cNvSpPr>
            <a:spLocks noGrp="1"/>
          </p:cNvSpPr>
          <p:nvPr>
            <p:ph type="ctrTitle"/>
          </p:nvPr>
        </p:nvSpPr>
        <p:spPr>
          <a:xfrm>
            <a:off x="302399" y="874773"/>
            <a:ext cx="5260197" cy="1450200"/>
          </a:xfrm>
        </p:spPr>
        <p:txBody>
          <a:bodyPr/>
          <a:lstStyle/>
          <a:p>
            <a:r>
              <a:rPr lang="en-US" sz="4000"/>
              <a:t>Damaged hair is a primary concern for consumers</a:t>
            </a:r>
          </a:p>
        </p:txBody>
      </p:sp>
      <p:sp>
        <p:nvSpPr>
          <p:cNvPr id="23" name="Título 2">
            <a:extLst>
              <a:ext uri="{FF2B5EF4-FFF2-40B4-BE49-F238E27FC236}">
                <a16:creationId xmlns:a16="http://schemas.microsoft.com/office/drawing/2014/main" id="{C9493509-DC06-AF65-451B-1126E2179B77}"/>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TRENDS</a:t>
            </a:r>
          </a:p>
        </p:txBody>
      </p:sp>
      <p:sp>
        <p:nvSpPr>
          <p:cNvPr id="6173" name="Título 2">
            <a:extLst>
              <a:ext uri="{FF2B5EF4-FFF2-40B4-BE49-F238E27FC236}">
                <a16:creationId xmlns:a16="http://schemas.microsoft.com/office/drawing/2014/main" id="{E91CDCBA-BA3D-9262-469B-66D28C2F613B}"/>
              </a:ext>
            </a:extLst>
          </p:cNvPr>
          <p:cNvSpPr txBox="1">
            <a:spLocks/>
          </p:cNvSpPr>
          <p:nvPr/>
        </p:nvSpPr>
        <p:spPr>
          <a:xfrm>
            <a:off x="334169" y="3761319"/>
            <a:ext cx="2583890"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Lora" pitchFamily="2" charset="0"/>
                <a:ea typeface="+mj-ea"/>
                <a:cs typeface="+mj-cs"/>
              </a:rPr>
              <a:t>Today’s consumers seek hair that feels truly restored—strong, resilient, and radiant—with effortless repair they can see and feel.</a:t>
            </a:r>
            <a:endParaRPr kumimoji="0" lang="en-US" sz="2000" b="1" i="0" u="none" strike="noStrike" kern="1200" cap="none" spc="0" normalizeH="0" baseline="0" noProof="0">
              <a:ln>
                <a:noFill/>
              </a:ln>
              <a:solidFill>
                <a:prstClr val="white"/>
              </a:solidFill>
              <a:effectLst/>
              <a:uLnTx/>
              <a:uFillTx/>
              <a:latin typeface="Lora" pitchFamily="2" charset="77"/>
              <a:ea typeface="+mj-ea"/>
              <a:cs typeface="+mj-cs"/>
            </a:endParaRPr>
          </a:p>
        </p:txBody>
      </p:sp>
      <p:pic>
        <p:nvPicPr>
          <p:cNvPr id="6174" name="Picture 1">
            <a:extLst>
              <a:ext uri="{FF2B5EF4-FFF2-40B4-BE49-F238E27FC236}">
                <a16:creationId xmlns:a16="http://schemas.microsoft.com/office/drawing/2014/main" id="{77E7D7C2-9F86-A4F4-975A-59FAD0C7D3C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Título 2">
            <a:extLst>
              <a:ext uri="{FF2B5EF4-FFF2-40B4-BE49-F238E27FC236}">
                <a16:creationId xmlns:a16="http://schemas.microsoft.com/office/drawing/2014/main" id="{7299D1B0-3581-C35E-2E3F-6EA08746517C}"/>
              </a:ext>
            </a:extLst>
          </p:cNvPr>
          <p:cNvSpPr txBox="1">
            <a:spLocks/>
          </p:cNvSpPr>
          <p:nvPr/>
        </p:nvSpPr>
        <p:spPr>
          <a:xfrm rot="16200000">
            <a:off x="9838850"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*Source: Euromonitor</a:t>
            </a:r>
          </a:p>
        </p:txBody>
      </p:sp>
      <p:pic>
        <p:nvPicPr>
          <p:cNvPr id="27" name="Picture 26">
            <a:extLst>
              <a:ext uri="{FF2B5EF4-FFF2-40B4-BE49-F238E27FC236}">
                <a16:creationId xmlns:a16="http://schemas.microsoft.com/office/drawing/2014/main" id="{86F67AC1-A6AD-EE4D-4842-E345D787AA66}"/>
              </a:ext>
            </a:extLst>
          </p:cNvPr>
          <p:cNvPicPr>
            <a:picLocks noChangeAspect="1"/>
          </p:cNvPicPr>
          <p:nvPr/>
        </p:nvPicPr>
        <p:blipFill>
          <a:blip r:embed="rId7"/>
          <a:stretch>
            <a:fillRect/>
          </a:stretch>
        </p:blipFill>
        <p:spPr>
          <a:xfrm>
            <a:off x="5713086" y="0"/>
            <a:ext cx="6478914" cy="6858000"/>
          </a:xfrm>
          <a:prstGeom prst="rect">
            <a:avLst/>
          </a:prstGeom>
        </p:spPr>
      </p:pic>
      <p:grpSp>
        <p:nvGrpSpPr>
          <p:cNvPr id="25" name="Group 24">
            <a:extLst>
              <a:ext uri="{FF2B5EF4-FFF2-40B4-BE49-F238E27FC236}">
                <a16:creationId xmlns:a16="http://schemas.microsoft.com/office/drawing/2014/main" id="{ED7858A5-B147-9CA3-2761-BCCC66A7DA02}"/>
              </a:ext>
            </a:extLst>
          </p:cNvPr>
          <p:cNvGrpSpPr/>
          <p:nvPr/>
        </p:nvGrpSpPr>
        <p:grpSpPr>
          <a:xfrm>
            <a:off x="2992703" y="3530919"/>
            <a:ext cx="4261952" cy="2974812"/>
            <a:chOff x="2992703" y="3530919"/>
            <a:chExt cx="4261952" cy="2974812"/>
          </a:xfrm>
        </p:grpSpPr>
        <p:grpSp>
          <p:nvGrpSpPr>
            <p:cNvPr id="4" name="Group 3">
              <a:extLst>
                <a:ext uri="{FF2B5EF4-FFF2-40B4-BE49-F238E27FC236}">
                  <a16:creationId xmlns:a16="http://schemas.microsoft.com/office/drawing/2014/main" id="{034BA80C-7FF1-AFD1-4C0B-A5FB91D82A36}"/>
                </a:ext>
              </a:extLst>
            </p:cNvPr>
            <p:cNvGrpSpPr/>
            <p:nvPr/>
          </p:nvGrpSpPr>
          <p:grpSpPr>
            <a:xfrm>
              <a:off x="2992703" y="3530919"/>
              <a:ext cx="4261952" cy="2974812"/>
              <a:chOff x="3847727" y="3530919"/>
              <a:chExt cx="4261952" cy="2974812"/>
            </a:xfrm>
          </p:grpSpPr>
          <p:grpSp>
            <p:nvGrpSpPr>
              <p:cNvPr id="5" name="Agrupar 28">
                <a:extLst>
                  <a:ext uri="{FF2B5EF4-FFF2-40B4-BE49-F238E27FC236}">
                    <a16:creationId xmlns:a16="http://schemas.microsoft.com/office/drawing/2014/main" id="{BEC487BD-2EF9-7940-2638-33D7E37CB43F}"/>
                  </a:ext>
                </a:extLst>
              </p:cNvPr>
              <p:cNvGrpSpPr/>
              <p:nvPr/>
            </p:nvGrpSpPr>
            <p:grpSpPr>
              <a:xfrm>
                <a:off x="3847727" y="3530919"/>
                <a:ext cx="4261952" cy="2974812"/>
                <a:chOff x="3847727" y="3530919"/>
                <a:chExt cx="4261952" cy="2974812"/>
              </a:xfrm>
            </p:grpSpPr>
            <p:sp>
              <p:nvSpPr>
                <p:cNvPr id="8" name="Retângulo 11">
                  <a:extLst>
                    <a:ext uri="{FF2B5EF4-FFF2-40B4-BE49-F238E27FC236}">
                      <a16:creationId xmlns:a16="http://schemas.microsoft.com/office/drawing/2014/main" id="{DDF31ECF-1F8C-0095-65D3-4F5191F1C26D}"/>
                    </a:ext>
                  </a:extLst>
                </p:cNvPr>
                <p:cNvSpPr/>
                <p:nvPr/>
              </p:nvSpPr>
              <p:spPr>
                <a:xfrm rot="5400000">
                  <a:off x="4491297" y="2887349"/>
                  <a:ext cx="2974812" cy="4261951"/>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9" name="Título 2">
                  <a:extLst>
                    <a:ext uri="{FF2B5EF4-FFF2-40B4-BE49-F238E27FC236}">
                      <a16:creationId xmlns:a16="http://schemas.microsoft.com/office/drawing/2014/main" id="{FEF0E910-8747-7C6E-8B0C-40DD7051B9A6}"/>
                    </a:ext>
                  </a:extLst>
                </p:cNvPr>
                <p:cNvSpPr txBox="1">
                  <a:spLocks/>
                </p:cNvSpPr>
                <p:nvPr/>
              </p:nvSpPr>
              <p:spPr>
                <a:xfrm>
                  <a:off x="4107304" y="3814159"/>
                  <a:ext cx="4002375"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pitchFamily="2" charset="0"/>
                      <a:ea typeface="+mj-ea"/>
                      <a:cs typeface="+mj-cs"/>
                    </a:rPr>
                    <a:t>Top global hair concerns (2022)*</a:t>
                  </a:r>
                </a:p>
              </p:txBody>
            </p:sp>
            <p:sp>
              <p:nvSpPr>
                <p:cNvPr id="10" name="Título 2">
                  <a:extLst>
                    <a:ext uri="{FF2B5EF4-FFF2-40B4-BE49-F238E27FC236}">
                      <a16:creationId xmlns:a16="http://schemas.microsoft.com/office/drawing/2014/main" id="{3D1EB583-5B91-7193-D95E-622924984AEB}"/>
                    </a:ext>
                  </a:extLst>
                </p:cNvPr>
                <p:cNvSpPr txBox="1">
                  <a:spLocks/>
                </p:cNvSpPr>
                <p:nvPr/>
              </p:nvSpPr>
              <p:spPr>
                <a:xfrm>
                  <a:off x="4107305" y="586881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Aging hair</a:t>
                  </a:r>
                </a:p>
              </p:txBody>
            </p:sp>
            <p:sp>
              <p:nvSpPr>
                <p:cNvPr id="11" name="Título 2">
                  <a:extLst>
                    <a:ext uri="{FF2B5EF4-FFF2-40B4-BE49-F238E27FC236}">
                      <a16:creationId xmlns:a16="http://schemas.microsoft.com/office/drawing/2014/main" id="{9F6D5BF9-58AF-3B7F-5F76-EB6673B8BEFA}"/>
                    </a:ext>
                  </a:extLst>
                </p:cNvPr>
                <p:cNvSpPr txBox="1">
                  <a:spLocks/>
                </p:cNvSpPr>
                <p:nvPr/>
              </p:nvSpPr>
              <p:spPr>
                <a:xfrm>
                  <a:off x="5456419" y="5868810"/>
                  <a:ext cx="999846"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Damaged hair</a:t>
                  </a:r>
                </a:p>
              </p:txBody>
            </p:sp>
            <p:sp>
              <p:nvSpPr>
                <p:cNvPr id="12" name="Título 2">
                  <a:extLst>
                    <a:ext uri="{FF2B5EF4-FFF2-40B4-BE49-F238E27FC236}">
                      <a16:creationId xmlns:a16="http://schemas.microsoft.com/office/drawing/2014/main" id="{EDD429D7-EB2F-DEC7-5996-3369AA7268B9}"/>
                    </a:ext>
                  </a:extLst>
                </p:cNvPr>
                <p:cNvSpPr txBox="1">
                  <a:spLocks/>
                </p:cNvSpPr>
                <p:nvPr/>
              </p:nvSpPr>
              <p:spPr>
                <a:xfrm>
                  <a:off x="6805533" y="5868810"/>
                  <a:ext cx="1127501"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Scalp problems</a:t>
                  </a:r>
                </a:p>
              </p:txBody>
            </p:sp>
            <p:sp>
              <p:nvSpPr>
                <p:cNvPr id="15" name="Retângulo 20">
                  <a:extLst>
                    <a:ext uri="{FF2B5EF4-FFF2-40B4-BE49-F238E27FC236}">
                      <a16:creationId xmlns:a16="http://schemas.microsoft.com/office/drawing/2014/main" id="{0A42782F-EE6B-800A-E308-8E83BCE2273F}"/>
                    </a:ext>
                  </a:extLst>
                </p:cNvPr>
                <p:cNvSpPr/>
                <p:nvPr/>
              </p:nvSpPr>
              <p:spPr>
                <a:xfrm>
                  <a:off x="4107304" y="4645769"/>
                  <a:ext cx="989352" cy="1049312"/>
                </a:xfrm>
                <a:prstGeom prst="rect">
                  <a:avLst/>
                </a:prstGeom>
                <a:solidFill>
                  <a:srgbClr val="B3978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16" name="Retângulo 22">
                  <a:extLst>
                    <a:ext uri="{FF2B5EF4-FFF2-40B4-BE49-F238E27FC236}">
                      <a16:creationId xmlns:a16="http://schemas.microsoft.com/office/drawing/2014/main" id="{F6544150-712E-8B3B-3307-85D77BFB54DE}"/>
                    </a:ext>
                  </a:extLst>
                </p:cNvPr>
                <p:cNvSpPr/>
                <p:nvPr/>
              </p:nvSpPr>
              <p:spPr>
                <a:xfrm>
                  <a:off x="5456418" y="4773973"/>
                  <a:ext cx="989352" cy="921108"/>
                </a:xfrm>
                <a:prstGeom prst="rect">
                  <a:avLst/>
                </a:prstGeom>
                <a:solidFill>
                  <a:srgbClr val="B3978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17" name="Retângulo 23">
                  <a:extLst>
                    <a:ext uri="{FF2B5EF4-FFF2-40B4-BE49-F238E27FC236}">
                      <a16:creationId xmlns:a16="http://schemas.microsoft.com/office/drawing/2014/main" id="{1BAB7DB1-0882-F86E-E719-4D5D9828D8B1}"/>
                    </a:ext>
                  </a:extLst>
                </p:cNvPr>
                <p:cNvSpPr/>
                <p:nvPr/>
              </p:nvSpPr>
              <p:spPr>
                <a:xfrm>
                  <a:off x="6805533" y="4975553"/>
                  <a:ext cx="989352" cy="719528"/>
                </a:xfrm>
                <a:prstGeom prst="rect">
                  <a:avLst/>
                </a:prstGeom>
                <a:solidFill>
                  <a:srgbClr val="B3978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18" name="Título 2">
                  <a:extLst>
                    <a:ext uri="{FF2B5EF4-FFF2-40B4-BE49-F238E27FC236}">
                      <a16:creationId xmlns:a16="http://schemas.microsoft.com/office/drawing/2014/main" id="{063F6D1A-BF3E-8088-B35F-8C66A1AE550D}"/>
                    </a:ext>
                  </a:extLst>
                </p:cNvPr>
                <p:cNvSpPr txBox="1">
                  <a:spLocks/>
                </p:cNvSpPr>
                <p:nvPr/>
              </p:nvSpPr>
              <p:spPr>
                <a:xfrm>
                  <a:off x="4213481" y="4804786"/>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58%</a:t>
                  </a:r>
                </a:p>
              </p:txBody>
            </p:sp>
            <p:sp>
              <p:nvSpPr>
                <p:cNvPr id="19" name="Título 2">
                  <a:extLst>
                    <a:ext uri="{FF2B5EF4-FFF2-40B4-BE49-F238E27FC236}">
                      <a16:creationId xmlns:a16="http://schemas.microsoft.com/office/drawing/2014/main" id="{1CB54FAA-E750-C063-14D3-50743D13A6B2}"/>
                    </a:ext>
                  </a:extLst>
                </p:cNvPr>
                <p:cNvSpPr txBox="1">
                  <a:spLocks/>
                </p:cNvSpPr>
                <p:nvPr/>
              </p:nvSpPr>
              <p:spPr>
                <a:xfrm>
                  <a:off x="5562596" y="4924708"/>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54%</a:t>
                  </a:r>
                </a:p>
              </p:txBody>
            </p:sp>
            <p:sp>
              <p:nvSpPr>
                <p:cNvPr id="21" name="Título 2">
                  <a:extLst>
                    <a:ext uri="{FF2B5EF4-FFF2-40B4-BE49-F238E27FC236}">
                      <a16:creationId xmlns:a16="http://schemas.microsoft.com/office/drawing/2014/main" id="{673A087A-4856-9D01-8DD4-B5737021590C}"/>
                    </a:ext>
                  </a:extLst>
                </p:cNvPr>
                <p:cNvSpPr txBox="1">
                  <a:spLocks/>
                </p:cNvSpPr>
                <p:nvPr/>
              </p:nvSpPr>
              <p:spPr>
                <a:xfrm>
                  <a:off x="6911711" y="510459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42%</a:t>
                  </a:r>
                </a:p>
              </p:txBody>
            </p:sp>
            <p:sp>
              <p:nvSpPr>
                <p:cNvPr id="22" name="Retângulo 27">
                  <a:extLst>
                    <a:ext uri="{FF2B5EF4-FFF2-40B4-BE49-F238E27FC236}">
                      <a16:creationId xmlns:a16="http://schemas.microsoft.com/office/drawing/2014/main" id="{B9059D3B-5D1D-606F-65C9-E9D6313C5C5A}"/>
                    </a:ext>
                  </a:extLst>
                </p:cNvPr>
                <p:cNvSpPr/>
                <p:nvPr/>
              </p:nvSpPr>
              <p:spPr>
                <a:xfrm>
                  <a:off x="3972394" y="4480878"/>
                  <a:ext cx="1274164" cy="1873770"/>
                </a:xfrm>
                <a:prstGeom prst="rect">
                  <a:avLst/>
                </a:prstGeom>
                <a:noFill/>
                <a:ln w="12700" cap="flat" cmpd="sng" algn="ctr">
                  <a:solidFill>
                    <a:srgbClr val="0B3C56"/>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grpSp>
          <p:sp>
            <p:nvSpPr>
              <p:cNvPr id="7" name="Rectangle 6">
                <a:extLst>
                  <a:ext uri="{FF2B5EF4-FFF2-40B4-BE49-F238E27FC236}">
                    <a16:creationId xmlns:a16="http://schemas.microsoft.com/office/drawing/2014/main" id="{4CE630CE-EA4F-3A72-FF15-798A68B6EF7F}"/>
                  </a:ext>
                </a:extLst>
              </p:cNvPr>
              <p:cNvSpPr/>
              <p:nvPr/>
            </p:nvSpPr>
            <p:spPr>
              <a:xfrm>
                <a:off x="5380579" y="4645769"/>
                <a:ext cx="1127501" cy="1659702"/>
              </a:xfrm>
              <a:prstGeom prst="rect">
                <a:avLst/>
              </a:prstGeom>
              <a:noFill/>
              <a:ln w="12700" cap="flat" cmpd="sng" algn="ctr">
                <a:solidFill>
                  <a:srgbClr val="F0F0F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grpSp>
        <p:sp>
          <p:nvSpPr>
            <p:cNvPr id="24" name="Rectangle 23">
              <a:extLst>
                <a:ext uri="{FF2B5EF4-FFF2-40B4-BE49-F238E27FC236}">
                  <a16:creationId xmlns:a16="http://schemas.microsoft.com/office/drawing/2014/main" id="{7BC23DBB-6633-5C3E-E332-3601D08A241F}"/>
                </a:ext>
              </a:extLst>
            </p:cNvPr>
            <p:cNvSpPr/>
            <p:nvPr/>
          </p:nvSpPr>
          <p:spPr>
            <a:xfrm>
              <a:off x="3057993" y="4334494"/>
              <a:ext cx="1408185" cy="187302"/>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30" name="Rectangle 29">
              <a:extLst>
                <a:ext uri="{FF2B5EF4-FFF2-40B4-BE49-F238E27FC236}">
                  <a16:creationId xmlns:a16="http://schemas.microsoft.com/office/drawing/2014/main" id="{DE85C3D5-8293-CAAF-A77D-9BEF551D22D1}"/>
                </a:ext>
              </a:extLst>
            </p:cNvPr>
            <p:cNvSpPr/>
            <p:nvPr/>
          </p:nvSpPr>
          <p:spPr>
            <a:xfrm>
              <a:off x="3034242" y="6210000"/>
              <a:ext cx="1408185" cy="187302"/>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31" name="Rectangle 30">
              <a:extLst>
                <a:ext uri="{FF2B5EF4-FFF2-40B4-BE49-F238E27FC236}">
                  <a16:creationId xmlns:a16="http://schemas.microsoft.com/office/drawing/2014/main" id="{1477D508-ACF2-839A-A9BF-192E654BB796}"/>
                </a:ext>
              </a:extLst>
            </p:cNvPr>
            <p:cNvSpPr/>
            <p:nvPr/>
          </p:nvSpPr>
          <p:spPr>
            <a:xfrm rot="16200000">
              <a:off x="2286774" y="5318679"/>
              <a:ext cx="1686291" cy="96350"/>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32" name="Rectangle 31">
              <a:extLst>
                <a:ext uri="{FF2B5EF4-FFF2-40B4-BE49-F238E27FC236}">
                  <a16:creationId xmlns:a16="http://schemas.microsoft.com/office/drawing/2014/main" id="{AD5B8DA4-0F6E-7BF0-F090-77C6ADD61CC6}"/>
                </a:ext>
              </a:extLst>
            </p:cNvPr>
            <p:cNvSpPr/>
            <p:nvPr/>
          </p:nvSpPr>
          <p:spPr>
            <a:xfrm rot="16200000">
              <a:off x="3480333" y="5248021"/>
              <a:ext cx="1794226" cy="248716"/>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grpSp>
    </p:spTree>
    <p:extLst>
      <p:ext uri="{BB962C8B-B14F-4D97-AF65-F5344CB8AC3E}">
        <p14:creationId xmlns:p14="http://schemas.microsoft.com/office/powerpoint/2010/main" val="872138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5D5A6D04-F567-DB8E-2E4D-6BE7BF82457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D42735E-8806-429D-06AB-46C5E5FB7409}"/>
              </a:ext>
            </a:extLst>
          </p:cNvPr>
          <p:cNvSpPr/>
          <p:nvPr/>
        </p:nvSpPr>
        <p:spPr>
          <a:xfrm rot="5400000">
            <a:off x="4313652" y="2188172"/>
            <a:ext cx="5277912" cy="1875714"/>
          </a:xfrm>
          <a:custGeom>
            <a:avLst/>
            <a:gdLst/>
            <a:ahLst/>
            <a:cxnLst/>
            <a:rect l="l" t="t" r="r" b="b"/>
            <a:pathLst>
              <a:path w="9169097" h="2573581">
                <a:moveTo>
                  <a:pt x="0" y="0"/>
                </a:moveTo>
                <a:lnTo>
                  <a:pt x="9169096" y="0"/>
                </a:lnTo>
                <a:lnTo>
                  <a:pt x="9169096" y="2573581"/>
                </a:lnTo>
                <a:lnTo>
                  <a:pt x="0" y="2573581"/>
                </a:lnTo>
                <a:lnTo>
                  <a:pt x="0" y="0"/>
                </a:lnTo>
                <a:close/>
              </a:path>
            </a:pathLst>
          </a:custGeom>
          <a:blipFill>
            <a:blip r:embed="rId2" cstate="print">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p:txBody>
      </p:sp>
      <p:sp>
        <p:nvSpPr>
          <p:cNvPr id="3" name="Freeform 4">
            <a:extLst>
              <a:ext uri="{FF2B5EF4-FFF2-40B4-BE49-F238E27FC236}">
                <a16:creationId xmlns:a16="http://schemas.microsoft.com/office/drawing/2014/main" id="{07B9134E-909B-6212-0AE0-B2867FFABF93}"/>
              </a:ext>
            </a:extLst>
          </p:cNvPr>
          <p:cNvSpPr/>
          <p:nvPr/>
        </p:nvSpPr>
        <p:spPr>
          <a:xfrm rot="5400000">
            <a:off x="6378246" y="2525322"/>
            <a:ext cx="5352744" cy="1875713"/>
          </a:xfrm>
          <a:custGeom>
            <a:avLst/>
            <a:gdLst/>
            <a:ahLst/>
            <a:cxnLst/>
            <a:rect l="l" t="t" r="r" b="b"/>
            <a:pathLst>
              <a:path w="9169097" h="2708325">
                <a:moveTo>
                  <a:pt x="0" y="0"/>
                </a:moveTo>
                <a:lnTo>
                  <a:pt x="9169096" y="0"/>
                </a:lnTo>
                <a:lnTo>
                  <a:pt x="9169096" y="2708324"/>
                </a:lnTo>
                <a:lnTo>
                  <a:pt x="0" y="2708324"/>
                </a:lnTo>
                <a:lnTo>
                  <a:pt x="0" y="0"/>
                </a:lnTo>
                <a:close/>
              </a:path>
            </a:pathLst>
          </a:custGeom>
          <a:blipFill>
            <a:blip r:embed="rId3" cstate="print">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p:txBody>
      </p:sp>
      <p:sp>
        <p:nvSpPr>
          <p:cNvPr id="4" name="Título 2">
            <a:extLst>
              <a:ext uri="{FF2B5EF4-FFF2-40B4-BE49-F238E27FC236}">
                <a16:creationId xmlns:a16="http://schemas.microsoft.com/office/drawing/2014/main" id="{55DE3F20-0997-FCE1-9F0F-130F9D5D1D4A}"/>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pitchFamily="2" charset="0"/>
                <a:ea typeface="+mj-ea"/>
                <a:cs typeface="+mj-cs"/>
              </a:rPr>
              <a:t>TRENDS</a:t>
            </a:r>
          </a:p>
        </p:txBody>
      </p:sp>
      <p:sp>
        <p:nvSpPr>
          <p:cNvPr id="5" name="Título 2">
            <a:extLst>
              <a:ext uri="{FF2B5EF4-FFF2-40B4-BE49-F238E27FC236}">
                <a16:creationId xmlns:a16="http://schemas.microsoft.com/office/drawing/2014/main" id="{2D00A91F-F154-205D-C9B6-35B646AF3F62}"/>
              </a:ext>
            </a:extLst>
          </p:cNvPr>
          <p:cNvSpPr txBox="1">
            <a:spLocks/>
          </p:cNvSpPr>
          <p:nvPr/>
        </p:nvSpPr>
        <p:spPr>
          <a:xfrm>
            <a:off x="6014751" y="5898786"/>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0" i="0" u="none" strike="noStrike" kern="1200" cap="none" spc="0" normalizeH="0" baseline="0" noProof="0">
                <a:ln>
                  <a:noFill/>
                </a:ln>
                <a:solidFill>
                  <a:srgbClr val="897974"/>
                </a:solidFill>
                <a:effectLst/>
                <a:uLnTx/>
                <a:uFillTx/>
                <a:latin typeface="Lora" pitchFamily="2" charset="77"/>
                <a:ea typeface="+mj-ea"/>
                <a:cs typeface="+mj-cs"/>
              </a:rPr>
              <a:t>Damage repair</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0" i="0" u="none" strike="noStrike" kern="1200" cap="none" spc="0" normalizeH="0" baseline="0" noProof="0">
                <a:ln>
                  <a:noFill/>
                </a:ln>
                <a:solidFill>
                  <a:srgbClr val="897974"/>
                </a:solidFill>
                <a:effectLst/>
                <a:uLnTx/>
                <a:uFillTx/>
                <a:latin typeface="Lora" pitchFamily="2" charset="77"/>
                <a:ea typeface="+mj-ea"/>
                <a:cs typeface="+mj-cs"/>
              </a:rPr>
              <a:t>“Bond repair”</a:t>
            </a:r>
          </a:p>
        </p:txBody>
      </p:sp>
      <p:sp>
        <p:nvSpPr>
          <p:cNvPr id="6" name="Título 2">
            <a:extLst>
              <a:ext uri="{FF2B5EF4-FFF2-40B4-BE49-F238E27FC236}">
                <a16:creationId xmlns:a16="http://schemas.microsoft.com/office/drawing/2014/main" id="{6D284E5B-0EA8-7E7E-C62F-A45F849C1960}"/>
              </a:ext>
            </a:extLst>
          </p:cNvPr>
          <p:cNvSpPr txBox="1">
            <a:spLocks/>
          </p:cNvSpPr>
          <p:nvPr/>
        </p:nvSpPr>
        <p:spPr>
          <a:xfrm>
            <a:off x="8116761" y="446314"/>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0" i="0" u="none" strike="noStrike" kern="1200" cap="none" spc="0" normalizeH="0" baseline="0" noProof="0">
                <a:ln>
                  <a:noFill/>
                </a:ln>
                <a:solidFill>
                  <a:srgbClr val="897974"/>
                </a:solidFill>
                <a:effectLst/>
                <a:uLnTx/>
                <a:uFillTx/>
                <a:latin typeface="Lora" pitchFamily="2" charset="77"/>
                <a:ea typeface="+mj-ea"/>
                <a:cs typeface="+mj-cs"/>
              </a:rPr>
              <a:t>Biotechnology</a:t>
            </a:r>
          </a:p>
        </p:txBody>
      </p:sp>
      <p:sp>
        <p:nvSpPr>
          <p:cNvPr id="8" name="Título 2">
            <a:extLst>
              <a:ext uri="{FF2B5EF4-FFF2-40B4-BE49-F238E27FC236}">
                <a16:creationId xmlns:a16="http://schemas.microsoft.com/office/drawing/2014/main" id="{0C8BA922-F5D4-5D06-F8BC-5E19CACC0CEB}"/>
              </a:ext>
            </a:extLst>
          </p:cNvPr>
          <p:cNvSpPr txBox="1">
            <a:spLocks/>
          </p:cNvSpPr>
          <p:nvPr/>
        </p:nvSpPr>
        <p:spPr>
          <a:xfrm>
            <a:off x="977709" y="1452774"/>
            <a:ext cx="4364757" cy="14502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DM Sans" pitchFamily="2" charset="0"/>
                <a:ea typeface="+mj-ea"/>
                <a:cs typeface="+mj-cs"/>
              </a:rPr>
              <a:t>The hair care category is being reshaped by the latest narratives  in marketing and technology.</a:t>
            </a:r>
          </a:p>
        </p:txBody>
      </p:sp>
    </p:spTree>
    <p:extLst>
      <p:ext uri="{BB962C8B-B14F-4D97-AF65-F5344CB8AC3E}">
        <p14:creationId xmlns:p14="http://schemas.microsoft.com/office/powerpoint/2010/main" val="357658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94E6881C-946D-B9D6-7266-3948019B073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7268363-E419-9749-2688-1B58EADA4CD3}"/>
              </a:ext>
            </a:extLst>
          </p:cNvPr>
          <p:cNvPicPr>
            <a:picLocks noChangeAspect="1"/>
          </p:cNvPicPr>
          <p:nvPr/>
        </p:nvPicPr>
        <p:blipFill>
          <a:blip r:embed="rId3"/>
          <a:stretch>
            <a:fillRect/>
          </a:stretch>
        </p:blipFill>
        <p:spPr>
          <a:xfrm>
            <a:off x="3159331" y="860597"/>
            <a:ext cx="2034309" cy="5231081"/>
          </a:xfrm>
          <a:prstGeom prst="rect">
            <a:avLst/>
          </a:prstGeom>
        </p:spPr>
      </p:pic>
      <p:pic>
        <p:nvPicPr>
          <p:cNvPr id="3" name="Picture 2" descr="OLAPLEX NO.4 Bond Maintenance Shampoo 250ml | Hairco Australia Online">
            <a:extLst>
              <a:ext uri="{FF2B5EF4-FFF2-40B4-BE49-F238E27FC236}">
                <a16:creationId xmlns:a16="http://schemas.microsoft.com/office/drawing/2014/main" id="{1B049866-69EC-747F-5024-0976FA63A30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611169" y="766322"/>
            <a:ext cx="5468587" cy="54685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F23E782F-B27B-7ACA-9FC4-C289B484F76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633604" y="694706"/>
            <a:ext cx="5695455" cy="56954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K18 Leave-In Molecular Repair Hair Mask 50ml - Circles">
            <a:extLst>
              <a:ext uri="{FF2B5EF4-FFF2-40B4-BE49-F238E27FC236}">
                <a16:creationId xmlns:a16="http://schemas.microsoft.com/office/drawing/2014/main" id="{84AD6F09-66C3-4044-89A3-80B5AE35B488}"/>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924800" y="860597"/>
            <a:ext cx="5468587" cy="5468587"/>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2">
            <a:extLst>
              <a:ext uri="{FF2B5EF4-FFF2-40B4-BE49-F238E27FC236}">
                <a16:creationId xmlns:a16="http://schemas.microsoft.com/office/drawing/2014/main" id="{64883402-C325-1C8C-F237-584462C62ED0}"/>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TRENDS</a:t>
            </a:r>
          </a:p>
        </p:txBody>
      </p:sp>
      <p:sp>
        <p:nvSpPr>
          <p:cNvPr id="7" name="Título 2">
            <a:extLst>
              <a:ext uri="{FF2B5EF4-FFF2-40B4-BE49-F238E27FC236}">
                <a16:creationId xmlns:a16="http://schemas.microsoft.com/office/drawing/2014/main" id="{22592279-B33E-885F-5B75-E3979B0FA330}"/>
              </a:ext>
            </a:extLst>
          </p:cNvPr>
          <p:cNvSpPr txBox="1">
            <a:spLocks/>
          </p:cNvSpPr>
          <p:nvPr/>
        </p:nvSpPr>
        <p:spPr>
          <a:xfrm>
            <a:off x="350891" y="1367033"/>
            <a:ext cx="2808440" cy="14502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DM Sans"/>
                <a:ea typeface="+mj-ea"/>
                <a:cs typeface="+mj-cs"/>
              </a:rPr>
              <a:t>Repairing hair bonds is at the forefront of today’s damage-care innovations.</a:t>
            </a:r>
          </a:p>
        </p:txBody>
      </p:sp>
    </p:spTree>
    <p:extLst>
      <p:ext uri="{BB962C8B-B14F-4D97-AF65-F5344CB8AC3E}">
        <p14:creationId xmlns:p14="http://schemas.microsoft.com/office/powerpoint/2010/main" val="2777248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6762934E-E4C1-D636-538F-4F4DE126EA5F}"/>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TRENDS</a:t>
            </a:r>
          </a:p>
        </p:txBody>
      </p:sp>
      <p:sp>
        <p:nvSpPr>
          <p:cNvPr id="4" name="Título 2">
            <a:extLst>
              <a:ext uri="{FF2B5EF4-FFF2-40B4-BE49-F238E27FC236}">
                <a16:creationId xmlns:a16="http://schemas.microsoft.com/office/drawing/2014/main" id="{8C24B583-ECC8-8EE0-5903-11BE99BB7C2D}"/>
              </a:ext>
            </a:extLst>
          </p:cNvPr>
          <p:cNvSpPr txBox="1">
            <a:spLocks/>
          </p:cNvSpPr>
          <p:nvPr/>
        </p:nvSpPr>
        <p:spPr>
          <a:xfrm>
            <a:off x="302399" y="1814225"/>
            <a:ext cx="6062775" cy="14502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DM Sans"/>
                <a:ea typeface="+mj-ea"/>
                <a:cs typeface="+mj-cs"/>
              </a:rPr>
              <a:t>Biotechnology isn’t just a trend—it’s reshaping the future of cosmetics by redefining standards in quality, sustainability, and innovation.</a:t>
            </a:r>
          </a:p>
        </p:txBody>
      </p:sp>
      <p:pic>
        <p:nvPicPr>
          <p:cNvPr id="6" name="Picture 5" descr="A close-up of a group of round objects&#10;&#10;AI-generated content may be incorrect.">
            <a:extLst>
              <a:ext uri="{FF2B5EF4-FFF2-40B4-BE49-F238E27FC236}">
                <a16:creationId xmlns:a16="http://schemas.microsoft.com/office/drawing/2014/main" id="{57399C51-FF48-FF2C-2153-B233F4288C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5748421" y="1216050"/>
            <a:ext cx="8248353" cy="4638805"/>
          </a:xfrm>
          <a:prstGeom prst="rect">
            <a:avLst/>
          </a:prstGeom>
        </p:spPr>
      </p:pic>
      <p:pic>
        <p:nvPicPr>
          <p:cNvPr id="2" name="Picture 1">
            <a:extLst>
              <a:ext uri="{FF2B5EF4-FFF2-40B4-BE49-F238E27FC236}">
                <a16:creationId xmlns:a16="http://schemas.microsoft.com/office/drawing/2014/main" id="{8CA984EF-F87D-2969-766A-696236F730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52358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8940F-2FEC-4284-A1A4-FBD582745A88}"/>
            </a:ext>
          </a:extLst>
        </p:cNvPr>
        <p:cNvGrpSpPr/>
        <p:nvPr/>
      </p:nvGrpSpPr>
      <p:grpSpPr>
        <a:xfrm>
          <a:off x="0" y="0"/>
          <a:ext cx="0" cy="0"/>
          <a:chOff x="0" y="0"/>
          <a:chExt cx="0" cy="0"/>
        </a:xfrm>
      </p:grpSpPr>
      <p:pic>
        <p:nvPicPr>
          <p:cNvPr id="22" name="Picture 4">
            <a:extLst>
              <a:ext uri="{FF2B5EF4-FFF2-40B4-BE49-F238E27FC236}">
                <a16:creationId xmlns:a16="http://schemas.microsoft.com/office/drawing/2014/main" id="{18516B27-66E1-9397-A376-6C8080AEDF8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a:ext>
            </a:extLst>
          </a:blip>
          <a:srcRect/>
          <a:stretch/>
        </p:blipFill>
        <p:spPr bwMode="auto">
          <a:xfrm>
            <a:off x="7087644" y="0"/>
            <a:ext cx="5104356"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2">
            <a:extLst>
              <a:ext uri="{FF2B5EF4-FFF2-40B4-BE49-F238E27FC236}">
                <a16:creationId xmlns:a16="http://schemas.microsoft.com/office/drawing/2014/main" id="{E59408D7-8630-3DC6-B16F-2A7A1EC1E1C4}"/>
              </a:ext>
            </a:extLst>
          </p:cNvPr>
          <p:cNvSpPr>
            <a:spLocks noGrp="1"/>
          </p:cNvSpPr>
          <p:nvPr>
            <p:ph type="ctrTitle"/>
          </p:nvPr>
        </p:nvSpPr>
        <p:spPr>
          <a:xfrm>
            <a:off x="302399" y="1381811"/>
            <a:ext cx="6386268" cy="1450200"/>
          </a:xfrm>
        </p:spPr>
        <p:txBody>
          <a:bodyPr/>
          <a:lstStyle/>
          <a:p>
            <a:r>
              <a:rPr lang="en-US" sz="4000"/>
              <a:t>Oxygenating skincare is emerging as a key innovation, enhancing skin vitality by increasing cells oxygen uptake for more energy—aligned with longevity and cellular wellness trends.</a:t>
            </a:r>
            <a:br>
              <a:rPr lang="en-US" sz="4000"/>
            </a:br>
            <a:br>
              <a:rPr lang="en-US" sz="4000"/>
            </a:br>
            <a:endParaRPr lang="en-US" sz="4000"/>
          </a:p>
        </p:txBody>
      </p:sp>
      <p:sp>
        <p:nvSpPr>
          <p:cNvPr id="27" name="Título 2">
            <a:extLst>
              <a:ext uri="{FF2B5EF4-FFF2-40B4-BE49-F238E27FC236}">
                <a16:creationId xmlns:a16="http://schemas.microsoft.com/office/drawing/2014/main" id="{43B86453-5A8B-4B5E-38E0-25A4601E6F50}"/>
              </a:ext>
            </a:extLst>
          </p:cNvPr>
          <p:cNvSpPr txBox="1">
            <a:spLocks/>
          </p:cNvSpPr>
          <p:nvPr/>
        </p:nvSpPr>
        <p:spPr>
          <a:xfrm>
            <a:off x="9532800" y="446314"/>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2000" b="0" i="0" u="none" strike="noStrike" kern="1200" cap="none" spc="0" normalizeH="0" baseline="0" noProof="0" err="1">
                <a:ln>
                  <a:noFill/>
                </a:ln>
                <a:solidFill>
                  <a:srgbClr val="4D3C35"/>
                </a:solidFill>
                <a:effectLst/>
                <a:uLnTx/>
                <a:uFillTx/>
                <a:latin typeface="Lora" pitchFamily="2" charset="77"/>
                <a:ea typeface="+mj-ea"/>
                <a:cs typeface="+mj-cs"/>
              </a:rPr>
              <a:t>Skinification</a:t>
            </a:r>
            <a:endParaRPr kumimoji="0" lang="en-US" sz="2000" b="0" i="0" u="none" strike="noStrike" kern="1200" cap="none" spc="0" normalizeH="0" baseline="0" noProof="0">
              <a:ln>
                <a:noFill/>
              </a:ln>
              <a:solidFill>
                <a:srgbClr val="4D3C35"/>
              </a:solidFill>
              <a:effectLst/>
              <a:uLnTx/>
              <a:uFillTx/>
              <a:latin typeface="Lora" pitchFamily="2" charset="77"/>
              <a:ea typeface="+mj-ea"/>
              <a:cs typeface="+mj-cs"/>
            </a:endParaRPr>
          </a:p>
        </p:txBody>
      </p:sp>
      <p:sp>
        <p:nvSpPr>
          <p:cNvPr id="3" name="Título 2">
            <a:extLst>
              <a:ext uri="{FF2B5EF4-FFF2-40B4-BE49-F238E27FC236}">
                <a16:creationId xmlns:a16="http://schemas.microsoft.com/office/drawing/2014/main" id="{A982F713-8CF6-EF10-4058-B6C7BBC63456}"/>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TRENDS</a:t>
            </a:r>
          </a:p>
        </p:txBody>
      </p:sp>
      <p:pic>
        <p:nvPicPr>
          <p:cNvPr id="2" name="Picture 1">
            <a:extLst>
              <a:ext uri="{FF2B5EF4-FFF2-40B4-BE49-F238E27FC236}">
                <a16:creationId xmlns:a16="http://schemas.microsoft.com/office/drawing/2014/main" id="{F3989853-853A-3E55-1A1A-6121112AC1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75232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7DC10A6D-1E18-4E4B-5E8A-2FE7BE0DEA31}"/>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15D0BE4F-3D79-A55A-22AA-B140D071CB10}"/>
              </a:ext>
            </a:extLst>
          </p:cNvPr>
          <p:cNvSpPr txBox="1">
            <a:spLocks/>
          </p:cNvSpPr>
          <p:nvPr/>
        </p:nvSpPr>
        <p:spPr>
          <a:xfrm>
            <a:off x="302399" y="327604"/>
            <a:ext cx="5118687" cy="22756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REPAIR, STATE OF THE ART</a:t>
            </a:r>
          </a:p>
        </p:txBody>
      </p:sp>
      <p:pic>
        <p:nvPicPr>
          <p:cNvPr id="3" name="Picture 2">
            <a:extLst>
              <a:ext uri="{FF2B5EF4-FFF2-40B4-BE49-F238E27FC236}">
                <a16:creationId xmlns:a16="http://schemas.microsoft.com/office/drawing/2014/main" id="{5633BAA2-9EDB-FB28-85E7-E3557727DFE0}"/>
              </a:ext>
            </a:extLst>
          </p:cNvPr>
          <p:cNvPicPr>
            <a:picLocks noChangeAspect="1"/>
          </p:cNvPicPr>
          <p:nvPr/>
        </p:nvPicPr>
        <p:blipFill>
          <a:blip r:embed="rId2"/>
          <a:stretch>
            <a:fillRect/>
          </a:stretch>
        </p:blipFill>
        <p:spPr>
          <a:xfrm rot="19506628">
            <a:off x="8854318" y="2057571"/>
            <a:ext cx="194751" cy="959832"/>
          </a:xfrm>
          <a:prstGeom prst="rect">
            <a:avLst/>
          </a:prstGeom>
        </p:spPr>
      </p:pic>
      <p:pic>
        <p:nvPicPr>
          <p:cNvPr id="4" name="Picture 4">
            <a:extLst>
              <a:ext uri="{FF2B5EF4-FFF2-40B4-BE49-F238E27FC236}">
                <a16:creationId xmlns:a16="http://schemas.microsoft.com/office/drawing/2014/main" id="{80B3BD92-DA65-6ADA-D9DA-75CA8C2B08F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587"/>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2">
            <a:extLst>
              <a:ext uri="{FF2B5EF4-FFF2-40B4-BE49-F238E27FC236}">
                <a16:creationId xmlns:a16="http://schemas.microsoft.com/office/drawing/2014/main" id="{670B44DB-9B32-FB48-1427-A5ACE02650CE}"/>
              </a:ext>
            </a:extLst>
          </p:cNvPr>
          <p:cNvSpPr txBox="1">
            <a:spLocks/>
          </p:cNvSpPr>
          <p:nvPr/>
        </p:nvSpPr>
        <p:spPr>
          <a:xfrm>
            <a:off x="274721" y="783194"/>
            <a:ext cx="3492985"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j-ea"/>
                <a:cs typeface="+mj-cs"/>
              </a:rPr>
              <a:t>Throughout its lifespan, our hair is subjected to various aggressors—both external and internal—that can damage its inner structure and compromise the molecular integrity of keratin.</a:t>
            </a:r>
          </a:p>
        </p:txBody>
      </p:sp>
      <p:sp>
        <p:nvSpPr>
          <p:cNvPr id="6" name="TextBox 5">
            <a:extLst>
              <a:ext uri="{FF2B5EF4-FFF2-40B4-BE49-F238E27FC236}">
                <a16:creationId xmlns:a16="http://schemas.microsoft.com/office/drawing/2014/main" id="{5516BC32-C4E5-E3F0-E32A-F75ED5B7A48B}"/>
              </a:ext>
            </a:extLst>
          </p:cNvPr>
          <p:cNvSpPr txBox="1"/>
          <p:nvPr/>
        </p:nvSpPr>
        <p:spPr>
          <a:xfrm>
            <a:off x="499641" y="3542594"/>
            <a:ext cx="217377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rPr>
              <a:t>Intact Keratin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rPr>
              <a:t>Strong molecular bonding</a:t>
            </a:r>
          </a:p>
        </p:txBody>
      </p:sp>
      <p:sp>
        <p:nvSpPr>
          <p:cNvPr id="7" name="TextBox 6">
            <a:extLst>
              <a:ext uri="{FF2B5EF4-FFF2-40B4-BE49-F238E27FC236}">
                <a16:creationId xmlns:a16="http://schemas.microsoft.com/office/drawing/2014/main" id="{64747D98-54D6-4619-C4C5-2487547A8AAE}"/>
              </a:ext>
            </a:extLst>
          </p:cNvPr>
          <p:cNvSpPr txBox="1"/>
          <p:nvPr/>
        </p:nvSpPr>
        <p:spPr>
          <a:xfrm>
            <a:off x="4839173" y="1640857"/>
            <a:ext cx="243478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rPr>
              <a:t>Damaged Keratin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rPr>
              <a:t>Weaken molecular bonding</a:t>
            </a:r>
          </a:p>
        </p:txBody>
      </p:sp>
      <p:sp>
        <p:nvSpPr>
          <p:cNvPr id="8" name="TextBox 7">
            <a:extLst>
              <a:ext uri="{FF2B5EF4-FFF2-40B4-BE49-F238E27FC236}">
                <a16:creationId xmlns:a16="http://schemas.microsoft.com/office/drawing/2014/main" id="{96406EE0-40CC-960C-33CE-E8DD2B8CD087}"/>
              </a:ext>
            </a:extLst>
          </p:cNvPr>
          <p:cNvSpPr txBox="1"/>
          <p:nvPr/>
        </p:nvSpPr>
        <p:spPr>
          <a:xfrm>
            <a:off x="8014260" y="105348"/>
            <a:ext cx="1416123" cy="9387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prstClr val="white"/>
              </a:solidFill>
              <a:effectLst/>
              <a:uLnTx/>
              <a:uFillTx/>
              <a:latin typeface="DM Sans Medium"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rPr>
              <a:t>Bond Repair*</a:t>
            </a:r>
          </a:p>
        </p:txBody>
      </p:sp>
      <p:sp>
        <p:nvSpPr>
          <p:cNvPr id="9" name="TextBox 8">
            <a:extLst>
              <a:ext uri="{FF2B5EF4-FFF2-40B4-BE49-F238E27FC236}">
                <a16:creationId xmlns:a16="http://schemas.microsoft.com/office/drawing/2014/main" id="{FC970209-34C6-7C89-1689-AA73C69A0304}"/>
              </a:ext>
            </a:extLst>
          </p:cNvPr>
          <p:cNvSpPr txBox="1"/>
          <p:nvPr/>
        </p:nvSpPr>
        <p:spPr>
          <a:xfrm rot="16200000">
            <a:off x="9869197" y="2416034"/>
            <a:ext cx="426302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DM Sans"/>
                <a:ea typeface="+mn-ea"/>
                <a:cs typeface="+mn-cs"/>
              </a:rPr>
              <a:t>* Common representation in the industry</a:t>
            </a:r>
          </a:p>
        </p:txBody>
      </p:sp>
    </p:spTree>
    <p:extLst>
      <p:ext uri="{BB962C8B-B14F-4D97-AF65-F5344CB8AC3E}">
        <p14:creationId xmlns:p14="http://schemas.microsoft.com/office/powerpoint/2010/main" val="405734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94BD6-8A9C-D36E-4881-E4491D7D78AD}"/>
            </a:ext>
          </a:extLst>
        </p:cNvPr>
        <p:cNvGrpSpPr/>
        <p:nvPr/>
      </p:nvGrpSpPr>
      <p:grpSpPr>
        <a:xfrm>
          <a:off x="0" y="0"/>
          <a:ext cx="0" cy="0"/>
          <a:chOff x="0" y="0"/>
          <a:chExt cx="0" cy="0"/>
        </a:xfrm>
      </p:grpSpPr>
      <p:sp>
        <p:nvSpPr>
          <p:cNvPr id="17" name="Título 2">
            <a:extLst>
              <a:ext uri="{FF2B5EF4-FFF2-40B4-BE49-F238E27FC236}">
                <a16:creationId xmlns:a16="http://schemas.microsoft.com/office/drawing/2014/main" id="{98CD3235-2E8F-82F2-0226-2BA5BAA7139A}"/>
              </a:ext>
            </a:extLst>
          </p:cNvPr>
          <p:cNvSpPr txBox="1">
            <a:spLocks/>
          </p:cNvSpPr>
          <p:nvPr/>
        </p:nvSpPr>
        <p:spPr>
          <a:xfrm>
            <a:off x="274721" y="733090"/>
            <a:ext cx="5662616"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j-ea"/>
                <a:cs typeface="+mj-cs"/>
              </a:rPr>
              <a:t>Industry insight:</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j-ea"/>
                <a:cs typeface="+mj-cs"/>
              </a:rPr>
              <a:t>The concept of bond building remains ambiguous and lacks rigorous scientific definition.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j-ea"/>
                <a:cs typeface="+mj-cs"/>
              </a:rPr>
              <a:t>Disulfide bonds cleavage is regarded as  irreversible while most cosmetics products acts by reinforcing weaker bonds and enhancing hair elasticity.</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j-ea"/>
                <a:cs typeface="+mj-cs"/>
              </a:rPr>
              <a:t>New definitions are emerging:</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j-ea"/>
                <a:cs typeface="+mj-cs"/>
              </a:rPr>
              <a:t>“A bond builder is a formulation component that is able to penetrate into the hair and improve or restore the internal structure of hair, giving rise to an improvement in hair mechanical properties.”*</a:t>
            </a:r>
          </a:p>
        </p:txBody>
      </p:sp>
      <p:sp>
        <p:nvSpPr>
          <p:cNvPr id="19" name="Título 2">
            <a:extLst>
              <a:ext uri="{FF2B5EF4-FFF2-40B4-BE49-F238E27FC236}">
                <a16:creationId xmlns:a16="http://schemas.microsoft.com/office/drawing/2014/main" id="{7CBA9065-AD24-CEDF-8EAF-70970EBE0B51}"/>
              </a:ext>
            </a:extLst>
          </p:cNvPr>
          <p:cNvSpPr txBox="1">
            <a:spLocks/>
          </p:cNvSpPr>
          <p:nvPr/>
        </p:nvSpPr>
        <p:spPr>
          <a:xfrm>
            <a:off x="302399" y="327604"/>
            <a:ext cx="5428930" cy="40548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REPAIR, STATE OF THE ART</a:t>
            </a:r>
          </a:p>
        </p:txBody>
      </p:sp>
      <p:sp>
        <p:nvSpPr>
          <p:cNvPr id="24" name="TextBox 23">
            <a:extLst>
              <a:ext uri="{FF2B5EF4-FFF2-40B4-BE49-F238E27FC236}">
                <a16:creationId xmlns:a16="http://schemas.microsoft.com/office/drawing/2014/main" id="{3651E0AE-5B3D-1701-23E2-0C0490D94A9B}"/>
              </a:ext>
            </a:extLst>
          </p:cNvPr>
          <p:cNvSpPr txBox="1"/>
          <p:nvPr/>
        </p:nvSpPr>
        <p:spPr>
          <a:xfrm>
            <a:off x="174087" y="6596390"/>
            <a:ext cx="656449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mn-ea"/>
                <a:cs typeface="+mn-cs"/>
              </a:rPr>
              <a:t>* P&amp;G in How Bond Builders ‘Repair’ Hair; Cosmetics and Toiletries (Feb. 27</a:t>
            </a:r>
            <a:r>
              <a:rPr kumimoji="0" lang="en-US" sz="1100" b="0" i="0" u="none" strike="noStrike" kern="1200" cap="none" spc="0" normalizeH="0" baseline="30000" noProof="0">
                <a:ln>
                  <a:noFill/>
                </a:ln>
                <a:solidFill>
                  <a:prstClr val="white"/>
                </a:solidFill>
                <a:effectLst/>
                <a:uLnTx/>
                <a:uFillTx/>
                <a:latin typeface="DM Sans"/>
                <a:ea typeface="+mn-ea"/>
                <a:cs typeface="+mn-cs"/>
              </a:rPr>
              <a:t>th</a:t>
            </a:r>
            <a:r>
              <a:rPr kumimoji="0" lang="en-US" sz="1100" b="0" i="0" u="none" strike="noStrike" kern="1200" cap="none" spc="0" normalizeH="0" baseline="0" noProof="0">
                <a:ln>
                  <a:noFill/>
                </a:ln>
                <a:solidFill>
                  <a:prstClr val="white"/>
                </a:solidFill>
                <a:effectLst/>
                <a:uLnTx/>
                <a:uFillTx/>
                <a:latin typeface="DM Sans"/>
                <a:ea typeface="+mn-ea"/>
                <a:cs typeface="+mn-cs"/>
              </a:rPr>
              <a:t>, 2023) </a:t>
            </a:r>
          </a:p>
        </p:txBody>
      </p:sp>
      <p:pic>
        <p:nvPicPr>
          <p:cNvPr id="18" name="Picture Placeholder 17">
            <a:extLst>
              <a:ext uri="{FF2B5EF4-FFF2-40B4-BE49-F238E27FC236}">
                <a16:creationId xmlns:a16="http://schemas.microsoft.com/office/drawing/2014/main" id="{6E3987B0-12EC-E2D7-5A2E-2171FA1FFC2D}"/>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47" r="47"/>
          <a:stretch>
            <a:fillRect/>
          </a:stretch>
        </p:blipFill>
        <p:spPr>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rgbClr val="F0F0F0"/>
          </a:solidFill>
        </p:spPr>
      </p:pic>
    </p:spTree>
    <p:extLst>
      <p:ext uri="{BB962C8B-B14F-4D97-AF65-F5344CB8AC3E}">
        <p14:creationId xmlns:p14="http://schemas.microsoft.com/office/powerpoint/2010/main" val="196874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CFBD5-6F84-237A-1A16-5B9F802D966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608EAB4-1CC9-2F29-2148-30867806842A}"/>
              </a:ext>
            </a:extLst>
          </p:cNvPr>
          <p:cNvPicPr>
            <a:picLocks noChangeAspect="1"/>
          </p:cNvPicPr>
          <p:nvPr/>
        </p:nvPicPr>
        <p:blipFill>
          <a:blip r:embed="rId3"/>
          <a:stretch>
            <a:fillRect/>
          </a:stretch>
        </p:blipFill>
        <p:spPr>
          <a:xfrm>
            <a:off x="3004945" y="0"/>
            <a:ext cx="2611985" cy="6858000"/>
          </a:xfrm>
          <a:prstGeom prst="rect">
            <a:avLst/>
          </a:prstGeom>
        </p:spPr>
      </p:pic>
      <p:sp>
        <p:nvSpPr>
          <p:cNvPr id="10" name="Título 2">
            <a:extLst>
              <a:ext uri="{FF2B5EF4-FFF2-40B4-BE49-F238E27FC236}">
                <a16:creationId xmlns:a16="http://schemas.microsoft.com/office/drawing/2014/main" id="{C84C44D6-36AB-F90F-A2F9-E0894AE63D26}"/>
              </a:ext>
            </a:extLst>
          </p:cNvPr>
          <p:cNvSpPr txBox="1">
            <a:spLocks/>
          </p:cNvSpPr>
          <p:nvPr/>
        </p:nvSpPr>
        <p:spPr>
          <a:xfrm>
            <a:off x="199103" y="1332615"/>
            <a:ext cx="5067164"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DM Sans"/>
                <a:ea typeface="+mj-ea"/>
                <a:cs typeface="+mj-cs"/>
              </a:rPr>
              <a:t>The science behind the concept is unclear to consumers, yet they love the idea of 'bond repair’ and embrace the concept.</a:t>
            </a:r>
          </a:p>
        </p:txBody>
      </p:sp>
      <p:pic>
        <p:nvPicPr>
          <p:cNvPr id="11" name="Picture 1">
            <a:extLst>
              <a:ext uri="{FF2B5EF4-FFF2-40B4-BE49-F238E27FC236}">
                <a16:creationId xmlns:a16="http://schemas.microsoft.com/office/drawing/2014/main" id="{AEF23422-22FB-E29B-9840-3DE20EDD2F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4" name="Título 2">
            <a:extLst>
              <a:ext uri="{FF2B5EF4-FFF2-40B4-BE49-F238E27FC236}">
                <a16:creationId xmlns:a16="http://schemas.microsoft.com/office/drawing/2014/main" id="{15638B73-19BE-4BDC-479D-AAFC84B006C6}"/>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MYTH OR REALITY?</a:t>
            </a:r>
          </a:p>
        </p:txBody>
      </p:sp>
      <p:sp>
        <p:nvSpPr>
          <p:cNvPr id="12" name="Picture Placeholder 11">
            <a:extLst>
              <a:ext uri="{FF2B5EF4-FFF2-40B4-BE49-F238E27FC236}">
                <a16:creationId xmlns:a16="http://schemas.microsoft.com/office/drawing/2014/main" id="{37F6FDAD-6C78-DD70-8148-5E43E019E233}"/>
              </a:ext>
            </a:extLst>
          </p:cNvPr>
          <p:cNvSpPr>
            <a:spLocks noGrp="1"/>
          </p:cNvSpPr>
          <p:nvPr>
            <p:ph type="pic" sz="quarter" idx="21"/>
          </p:nvPr>
        </p:nvSpPr>
        <p:spPr/>
        <p:txBody>
          <a:bodyPr/>
          <a:lstStyle/>
          <a:p>
            <a:endParaRPr lang="en-CH"/>
          </a:p>
        </p:txBody>
      </p:sp>
      <p:pic>
        <p:nvPicPr>
          <p:cNvPr id="19" name="Picture 18">
            <a:extLst>
              <a:ext uri="{FF2B5EF4-FFF2-40B4-BE49-F238E27FC236}">
                <a16:creationId xmlns:a16="http://schemas.microsoft.com/office/drawing/2014/main" id="{E30CC3D9-3897-AC1E-6100-DB6AA812AE47}"/>
              </a:ext>
            </a:extLst>
          </p:cNvPr>
          <p:cNvPicPr>
            <a:picLocks noChangeAspect="1"/>
          </p:cNvPicPr>
          <p:nvPr/>
        </p:nvPicPr>
        <p:blipFill>
          <a:blip r:embed="rId5"/>
          <a:stretch>
            <a:fillRect/>
          </a:stretch>
        </p:blipFill>
        <p:spPr>
          <a:xfrm>
            <a:off x="5600426" y="-11430"/>
            <a:ext cx="6591574" cy="6869430"/>
          </a:xfrm>
          <a:prstGeom prst="rect">
            <a:avLst/>
          </a:prstGeom>
        </p:spPr>
      </p:pic>
    </p:spTree>
    <p:extLst>
      <p:ext uri="{BB962C8B-B14F-4D97-AF65-F5344CB8AC3E}">
        <p14:creationId xmlns:p14="http://schemas.microsoft.com/office/powerpoint/2010/main" val="381847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D1330-9D7F-641C-EC9A-F2208BA05F92}"/>
            </a:ext>
          </a:extLst>
        </p:cNvPr>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D7814D53-2CF3-E3BF-B8F5-FA601AEC29A0}"/>
              </a:ext>
            </a:extLst>
          </p:cNvPr>
          <p:cNvPicPr>
            <a:picLocks noGrp="1" noChangeAspect="1"/>
          </p:cNvPicPr>
          <p:nvPr>
            <p:ph type="pic" sz="quarter" idx="21"/>
          </p:nvPr>
        </p:nvPicPr>
        <p:blipFill>
          <a:blip r:embed="rId2"/>
          <a:srcRect l="3505" r="3505"/>
          <a:stretch/>
        </p:blipFill>
        <p:spPr>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rgbClr val="F0F0F0"/>
          </a:solidFill>
        </p:spPr>
      </p:pic>
      <p:pic>
        <p:nvPicPr>
          <p:cNvPr id="17" name="Picture 1">
            <a:extLst>
              <a:ext uri="{FF2B5EF4-FFF2-40B4-BE49-F238E27FC236}">
                <a16:creationId xmlns:a16="http://schemas.microsoft.com/office/drawing/2014/main" id="{F36643BB-E456-9070-96BB-DDF29CAAA2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8" name="Título 2">
            <a:extLst>
              <a:ext uri="{FF2B5EF4-FFF2-40B4-BE49-F238E27FC236}">
                <a16:creationId xmlns:a16="http://schemas.microsoft.com/office/drawing/2014/main" id="{1EC4D105-5576-CF75-844E-24764503E2E8}"/>
              </a:ext>
            </a:extLst>
          </p:cNvPr>
          <p:cNvSpPr txBox="1">
            <a:spLocks/>
          </p:cNvSpPr>
          <p:nvPr/>
        </p:nvSpPr>
        <p:spPr>
          <a:xfrm>
            <a:off x="216422" y="1619148"/>
            <a:ext cx="3382879" cy="500717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j-ea"/>
                <a:cs typeface="+mj-cs"/>
              </a:rPr>
              <a:t>By bridging the gap between scientific understanding and consumer perception — and within the damaged hair structure itself — we introduce  </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DM Sans"/>
                <a:ea typeface="+mj-ea"/>
                <a:cs typeface="+mj-cs"/>
              </a:rPr>
              <a:t>BOND AID</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j-ea"/>
                <a:cs typeface="+mj-cs"/>
              </a:rPr>
              <a:t>a Hair Structural Repair approach and a true healing experience for the consumers.</a:t>
            </a: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p:txBody>
      </p:sp>
      <p:sp>
        <p:nvSpPr>
          <p:cNvPr id="19" name="Título 2">
            <a:extLst>
              <a:ext uri="{FF2B5EF4-FFF2-40B4-BE49-F238E27FC236}">
                <a16:creationId xmlns:a16="http://schemas.microsoft.com/office/drawing/2014/main" id="{8EC2D5D6-8B6C-FED1-AC77-5EFD74BD1311}"/>
              </a:ext>
            </a:extLst>
          </p:cNvPr>
          <p:cNvSpPr txBox="1">
            <a:spLocks/>
          </p:cNvSpPr>
          <p:nvPr/>
        </p:nvSpPr>
        <p:spPr>
          <a:xfrm>
            <a:off x="302399" y="327604"/>
            <a:ext cx="3382879" cy="29524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IT IS ALL ABOUT CONSUMERS’ SATISFACTION</a:t>
            </a:r>
          </a:p>
        </p:txBody>
      </p:sp>
    </p:spTree>
    <p:extLst>
      <p:ext uri="{BB962C8B-B14F-4D97-AF65-F5344CB8AC3E}">
        <p14:creationId xmlns:p14="http://schemas.microsoft.com/office/powerpoint/2010/main" val="375643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52CC22-6CFD-5B2E-91C7-743E4907D1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Tree>
    <p:extLst>
      <p:ext uri="{BB962C8B-B14F-4D97-AF65-F5344CB8AC3E}">
        <p14:creationId xmlns:p14="http://schemas.microsoft.com/office/powerpoint/2010/main" val="2192592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685A4-2956-2DBD-6C25-85F72EDF5D20}"/>
            </a:ext>
          </a:extLst>
        </p:cNvPr>
        <p:cNvGrpSpPr/>
        <p:nvPr/>
      </p:nvGrpSpPr>
      <p:grpSpPr>
        <a:xfrm>
          <a:off x="0" y="0"/>
          <a:ext cx="0" cy="0"/>
          <a:chOff x="0" y="0"/>
          <a:chExt cx="0" cy="0"/>
        </a:xfrm>
      </p:grpSpPr>
      <p:sp>
        <p:nvSpPr>
          <p:cNvPr id="17" name="Título 2">
            <a:extLst>
              <a:ext uri="{FF2B5EF4-FFF2-40B4-BE49-F238E27FC236}">
                <a16:creationId xmlns:a16="http://schemas.microsoft.com/office/drawing/2014/main" id="{1EB04175-FAED-2281-441D-69C0C0EA7702}"/>
              </a:ext>
            </a:extLst>
          </p:cNvPr>
          <p:cNvSpPr txBox="1">
            <a:spLocks/>
          </p:cNvSpPr>
          <p:nvPr/>
        </p:nvSpPr>
        <p:spPr>
          <a:xfrm>
            <a:off x="454799" y="4800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THE EXPOSOME</a:t>
            </a:r>
          </a:p>
        </p:txBody>
      </p:sp>
      <p:pic>
        <p:nvPicPr>
          <p:cNvPr id="2" name="Picture 1">
            <a:extLst>
              <a:ext uri="{FF2B5EF4-FFF2-40B4-BE49-F238E27FC236}">
                <a16:creationId xmlns:a16="http://schemas.microsoft.com/office/drawing/2014/main" id="{19F5533F-4B70-1E40-627B-626E1A7E2A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4" name="Picture 3">
            <a:extLst>
              <a:ext uri="{FF2B5EF4-FFF2-40B4-BE49-F238E27FC236}">
                <a16:creationId xmlns:a16="http://schemas.microsoft.com/office/drawing/2014/main" id="{E28ACF0D-E6A3-B251-30CA-923013C84641}"/>
              </a:ext>
            </a:extLst>
          </p:cNvPr>
          <p:cNvPicPr>
            <a:picLocks noChangeAspect="1"/>
          </p:cNvPicPr>
          <p:nvPr/>
        </p:nvPicPr>
        <p:blipFill>
          <a:blip r:embed="rId4"/>
          <a:stretch>
            <a:fillRect/>
          </a:stretch>
        </p:blipFill>
        <p:spPr>
          <a:xfrm>
            <a:off x="-507818" y="0"/>
            <a:ext cx="12736286" cy="6858000"/>
          </a:xfrm>
          <a:prstGeom prst="rect">
            <a:avLst/>
          </a:prstGeom>
        </p:spPr>
      </p:pic>
    </p:spTree>
    <p:extLst>
      <p:ext uri="{BB962C8B-B14F-4D97-AF65-F5344CB8AC3E}">
        <p14:creationId xmlns:p14="http://schemas.microsoft.com/office/powerpoint/2010/main" val="3427484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27C54919-8560-19D2-576B-286A232FB470}"/>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3486CE1E-D3C3-463A-30C5-638C1C6215C4}"/>
              </a:ext>
            </a:extLst>
          </p:cNvPr>
          <p:cNvSpPr txBox="1">
            <a:spLocks/>
          </p:cNvSpPr>
          <p:nvPr/>
        </p:nvSpPr>
        <p:spPr>
          <a:xfrm>
            <a:off x="538549" y="1913890"/>
            <a:ext cx="11114902" cy="151511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a:ea typeface="+mj-ea"/>
                <a:cs typeface="+mj-cs"/>
              </a:rPr>
              <a:t>Structural repair begins with strengthening the hair fiber.</a:t>
            </a:r>
          </a:p>
        </p:txBody>
      </p:sp>
      <p:sp>
        <p:nvSpPr>
          <p:cNvPr id="3" name="Título 2">
            <a:extLst>
              <a:ext uri="{FF2B5EF4-FFF2-40B4-BE49-F238E27FC236}">
                <a16:creationId xmlns:a16="http://schemas.microsoft.com/office/drawing/2014/main" id="{0B086D5B-8AC4-D188-241C-61D371FF7A99}"/>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1714678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ítulo 2">
            <a:extLst>
              <a:ext uri="{FF2B5EF4-FFF2-40B4-BE49-F238E27FC236}">
                <a16:creationId xmlns:a16="http://schemas.microsoft.com/office/drawing/2014/main" id="{7485367A-346B-5474-937E-0DA442BC4CC5}"/>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TENSILE STRENGTH</a:t>
            </a:r>
          </a:p>
        </p:txBody>
      </p:sp>
      <p:sp>
        <p:nvSpPr>
          <p:cNvPr id="25" name="TextBox 24">
            <a:extLst>
              <a:ext uri="{FF2B5EF4-FFF2-40B4-BE49-F238E27FC236}">
                <a16:creationId xmlns:a16="http://schemas.microsoft.com/office/drawing/2014/main" id="{2AE73CCA-DE29-FDAD-ABC2-31F16FF68582}"/>
              </a:ext>
            </a:extLst>
          </p:cNvPr>
          <p:cNvSpPr txBox="1"/>
          <p:nvPr/>
        </p:nvSpPr>
        <p:spPr>
          <a:xfrm>
            <a:off x="302399" y="894378"/>
            <a:ext cx="6644500" cy="563231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Assessment of 1% OXY 229 CB in the tensile strength test method versus benchmark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Protocol: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Brown Caucasian hair has been bleached twice with commercial bleaching powder according to product description and rinsed thoroughly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Afterwards soaking of hair tresses for 1 hour in demineralized water and drying overnight in climate room at 20°C / 60% humidity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Application of aqueous solutions of test substance (0.12g/g hair respectively) on the hair tresses and drying overnight (leave-in)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Tensile test has been done with 50 hair fibers for each sample including hair fibers diameter measurements at 22°C and 55% humidity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6" name="Título 2">
            <a:extLst>
              <a:ext uri="{FF2B5EF4-FFF2-40B4-BE49-F238E27FC236}">
                <a16:creationId xmlns:a16="http://schemas.microsoft.com/office/drawing/2014/main" id="{ED689A35-EBCD-D799-6B42-1E5FC15F06AF}"/>
              </a:ext>
            </a:extLst>
          </p:cNvPr>
          <p:cNvSpPr txBox="1">
            <a:spLocks/>
          </p:cNvSpPr>
          <p:nvPr/>
        </p:nvSpPr>
        <p:spPr>
          <a:xfrm rot="16200000">
            <a:off x="9838850"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*External test institute</a:t>
            </a:r>
          </a:p>
        </p:txBody>
      </p:sp>
      <p:pic>
        <p:nvPicPr>
          <p:cNvPr id="35" name="Picture Placeholder 34" descr="A person's back with a braided hair&#10;&#10;AI-generated content may be incorrect.">
            <a:extLst>
              <a:ext uri="{FF2B5EF4-FFF2-40B4-BE49-F238E27FC236}">
                <a16:creationId xmlns:a16="http://schemas.microsoft.com/office/drawing/2014/main" id="{350AC53F-A419-D27C-FDB4-C94F1CE16B0F}"/>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03772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B884C-E60B-ACC4-5E29-E8BA4529E42C}"/>
            </a:ext>
          </a:extLst>
        </p:cNvPr>
        <p:cNvGrpSpPr/>
        <p:nvPr/>
      </p:nvGrpSpPr>
      <p:grpSpPr>
        <a:xfrm>
          <a:off x="0" y="0"/>
          <a:ext cx="0" cy="0"/>
          <a:chOff x="0" y="0"/>
          <a:chExt cx="0" cy="0"/>
        </a:xfrm>
      </p:grpSpPr>
      <p:pic>
        <p:nvPicPr>
          <p:cNvPr id="31" name="Picture 1">
            <a:extLst>
              <a:ext uri="{FF2B5EF4-FFF2-40B4-BE49-F238E27FC236}">
                <a16:creationId xmlns:a16="http://schemas.microsoft.com/office/drawing/2014/main" id="{3F87FA32-F770-1233-FAAB-6940AAAC92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32" name="Picture 31">
            <a:extLst>
              <a:ext uri="{FF2B5EF4-FFF2-40B4-BE49-F238E27FC236}">
                <a16:creationId xmlns:a16="http://schemas.microsoft.com/office/drawing/2014/main" id="{BB966C3B-F0D2-4EEB-2D72-BB0F2DA73DB0}"/>
              </a:ext>
            </a:extLst>
          </p:cNvPr>
          <p:cNvPicPr>
            <a:picLocks noChangeAspect="1"/>
          </p:cNvPicPr>
          <p:nvPr/>
        </p:nvPicPr>
        <p:blipFill>
          <a:blip r:embed="rId4"/>
          <a:stretch>
            <a:fillRect/>
          </a:stretch>
        </p:blipFill>
        <p:spPr>
          <a:xfrm>
            <a:off x="0" y="0"/>
            <a:ext cx="7010400" cy="6858000"/>
          </a:xfrm>
          <a:prstGeom prst="rect">
            <a:avLst/>
          </a:prstGeom>
        </p:spPr>
      </p:pic>
      <p:sp>
        <p:nvSpPr>
          <p:cNvPr id="34" name="Text Placeholder 3">
            <a:extLst>
              <a:ext uri="{FF2B5EF4-FFF2-40B4-BE49-F238E27FC236}">
                <a16:creationId xmlns:a16="http://schemas.microsoft.com/office/drawing/2014/main" id="{A1F04CE3-62B2-2CC7-F4A2-AA1D6478A566}"/>
              </a:ext>
            </a:extLst>
          </p:cNvPr>
          <p:cNvSpPr>
            <a:spLocks noGrp="1"/>
          </p:cNvSpPr>
          <p:nvPr>
            <p:ph type="body" idx="11"/>
          </p:nvPr>
        </p:nvSpPr>
        <p:spPr>
          <a:xfrm>
            <a:off x="302399" y="735031"/>
            <a:ext cx="8064500" cy="288767"/>
          </a:xfrm>
        </p:spPr>
        <p:txBody>
          <a:bodyPr/>
          <a:lstStyle/>
          <a:p>
            <a:r>
              <a:rPr lang="en-US" sz="2400">
                <a:solidFill>
                  <a:schemeClr val="bg1"/>
                </a:solidFill>
              </a:rPr>
              <a:t>Results interpretation</a:t>
            </a:r>
          </a:p>
        </p:txBody>
      </p:sp>
      <p:sp>
        <p:nvSpPr>
          <p:cNvPr id="35" name="Título 2">
            <a:extLst>
              <a:ext uri="{FF2B5EF4-FFF2-40B4-BE49-F238E27FC236}">
                <a16:creationId xmlns:a16="http://schemas.microsoft.com/office/drawing/2014/main" id="{4D0A8761-B28B-0133-E7D4-F884F77AC8ED}"/>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TENSILE STRENGTH</a:t>
            </a:r>
          </a:p>
        </p:txBody>
      </p:sp>
      <p:graphicFrame>
        <p:nvGraphicFramePr>
          <p:cNvPr id="36" name="Table 35">
            <a:extLst>
              <a:ext uri="{FF2B5EF4-FFF2-40B4-BE49-F238E27FC236}">
                <a16:creationId xmlns:a16="http://schemas.microsoft.com/office/drawing/2014/main" id="{57E2901A-6045-D3AE-0973-E5A263FAD552}"/>
              </a:ext>
            </a:extLst>
          </p:cNvPr>
          <p:cNvGraphicFramePr>
            <a:graphicFrameLocks noGrp="1"/>
          </p:cNvGraphicFramePr>
          <p:nvPr/>
        </p:nvGraphicFramePr>
        <p:xfrm>
          <a:off x="129204" y="1228696"/>
          <a:ext cx="6607565" cy="3028950"/>
        </p:xfrm>
        <a:graphic>
          <a:graphicData uri="http://schemas.openxmlformats.org/drawingml/2006/table">
            <a:tbl>
              <a:tblPr/>
              <a:tblGrid>
                <a:gridCol w="2501262">
                  <a:extLst>
                    <a:ext uri="{9D8B030D-6E8A-4147-A177-3AD203B41FA5}">
                      <a16:colId xmlns:a16="http://schemas.microsoft.com/office/drawing/2014/main" val="2915702384"/>
                    </a:ext>
                  </a:extLst>
                </a:gridCol>
                <a:gridCol w="1678487">
                  <a:extLst>
                    <a:ext uri="{9D8B030D-6E8A-4147-A177-3AD203B41FA5}">
                      <a16:colId xmlns:a16="http://schemas.microsoft.com/office/drawing/2014/main" val="1339685549"/>
                    </a:ext>
                  </a:extLst>
                </a:gridCol>
                <a:gridCol w="2427816">
                  <a:extLst>
                    <a:ext uri="{9D8B030D-6E8A-4147-A177-3AD203B41FA5}">
                      <a16:colId xmlns:a16="http://schemas.microsoft.com/office/drawing/2014/main" val="2217290894"/>
                    </a:ext>
                  </a:extLst>
                </a:gridCol>
              </a:tblGrid>
              <a:tr h="369570">
                <a:tc>
                  <a:txBody>
                    <a:bodyPr/>
                    <a:lstStyle/>
                    <a:p>
                      <a:pPr algn="l" fontAlgn="t"/>
                      <a:r>
                        <a:rPr lang="en-US" sz="1800" b="0">
                          <a:effectLst/>
                        </a:rPr>
                        <a:t>Metric</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800" b="0">
                          <a:effectLst/>
                        </a:rPr>
                        <a:t>What It Measures</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800" b="0">
                          <a:effectLst/>
                        </a:rPr>
                        <a:t>What It Tells Us</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576701690"/>
                  </a:ext>
                </a:extLst>
              </a:tr>
              <a:tr h="643890">
                <a:tc>
                  <a:txBody>
                    <a:bodyPr/>
                    <a:lstStyle/>
                    <a:p>
                      <a:pPr algn="l" fontAlgn="t"/>
                      <a:r>
                        <a:rPr lang="en-US" sz="1800" b="1">
                          <a:effectLst/>
                        </a:rPr>
                        <a:t>Young’s Modulus</a:t>
                      </a:r>
                    </a:p>
                    <a:p>
                      <a:pPr algn="l" fontAlgn="t"/>
                      <a:endParaRPr lang="en-US" sz="1800" b="1">
                        <a:effectLst/>
                      </a:endParaRPr>
                    </a:p>
                    <a:p>
                      <a:pPr algn="l" fontAlgn="t"/>
                      <a:endParaRPr lang="en-US" sz="1800" b="1">
                        <a:effectLst/>
                      </a:endParaRPr>
                    </a:p>
                    <a:p>
                      <a:pPr algn="l" fontAlgn="t"/>
                      <a:endParaRPr lang="en-US" sz="1800">
                        <a:effectLst/>
                      </a:endParaRP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800">
                          <a:effectLst/>
                        </a:rPr>
                        <a:t>Elastic stiffness (stress/strain)</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800">
                          <a:effectLst/>
                        </a:rPr>
                        <a:t>Higher = Stronger, more resilient fiber</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180371406"/>
                  </a:ext>
                </a:extLst>
              </a:tr>
              <a:tr h="643890">
                <a:tc>
                  <a:txBody>
                    <a:bodyPr/>
                    <a:lstStyle/>
                    <a:p>
                      <a:pPr algn="l" fontAlgn="t"/>
                      <a:r>
                        <a:rPr lang="en-US" sz="1800" b="1">
                          <a:effectLst/>
                        </a:rPr>
                        <a:t>Break Stress</a:t>
                      </a:r>
                    </a:p>
                    <a:p>
                      <a:pPr algn="l" fontAlgn="t"/>
                      <a:endParaRPr lang="en-US" sz="1800" b="1">
                        <a:effectLst/>
                      </a:endParaRPr>
                    </a:p>
                    <a:p>
                      <a:pPr algn="l" fontAlgn="t"/>
                      <a:endParaRPr lang="en-US" sz="1800" b="1">
                        <a:effectLst/>
                      </a:endParaRPr>
                    </a:p>
                    <a:p>
                      <a:pPr algn="l" fontAlgn="t"/>
                      <a:endParaRPr lang="en-US" sz="1800">
                        <a:effectLst/>
                      </a:endParaRP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800">
                          <a:effectLst/>
                        </a:rPr>
                        <a:t>Force needed to break the fiber</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800">
                          <a:effectLst/>
                        </a:rPr>
                        <a:t>Higher = Greater tensile strength</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503675509"/>
                  </a:ext>
                </a:extLst>
              </a:tr>
            </a:tbl>
          </a:graphicData>
        </a:graphic>
      </p:graphicFrame>
      <p:pic>
        <p:nvPicPr>
          <p:cNvPr id="37" name="Picture 36">
            <a:extLst>
              <a:ext uri="{FF2B5EF4-FFF2-40B4-BE49-F238E27FC236}">
                <a16:creationId xmlns:a16="http://schemas.microsoft.com/office/drawing/2014/main" id="{361C83C7-E9DD-9504-E5FB-145C0509998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37353" y="2144095"/>
            <a:ext cx="873703" cy="960300"/>
          </a:xfrm>
          <a:prstGeom prst="ellipse">
            <a:avLst/>
          </a:prstGeom>
          <a:ln>
            <a:noFill/>
          </a:ln>
          <a:effectLst>
            <a:softEdge rad="112500"/>
          </a:effectLst>
        </p:spPr>
      </p:pic>
      <p:pic>
        <p:nvPicPr>
          <p:cNvPr id="38" name="Picture 37" descr="A person brushing her hair&#10;&#10;AI-generated content may be incorrect.">
            <a:extLst>
              <a:ext uri="{FF2B5EF4-FFF2-40B4-BE49-F238E27FC236}">
                <a16:creationId xmlns:a16="http://schemas.microsoft.com/office/drawing/2014/main" id="{32FF607E-C058-5CC3-4D54-529C836399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8366" y="3380203"/>
            <a:ext cx="1362675" cy="908450"/>
          </a:xfrm>
          <a:prstGeom prst="ellipse">
            <a:avLst/>
          </a:prstGeom>
          <a:ln>
            <a:noFill/>
          </a:ln>
          <a:effectLst>
            <a:softEdge rad="112500"/>
          </a:effectLst>
        </p:spPr>
      </p:pic>
      <p:pic>
        <p:nvPicPr>
          <p:cNvPr id="39" name="Picture 2" descr="Generated image">
            <a:extLst>
              <a:ext uri="{FF2B5EF4-FFF2-40B4-BE49-F238E27FC236}">
                <a16:creationId xmlns:a16="http://schemas.microsoft.com/office/drawing/2014/main" id="{74B3C8AD-1F74-DAD5-663F-958AD7CA96EB}"/>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684509" y="4220068"/>
            <a:ext cx="3121174" cy="3121174"/>
          </a:xfrm>
          <a:prstGeom prst="rect">
            <a:avLst/>
          </a:prstGeom>
          <a:noFill/>
          <a:extLst>
            <a:ext uri="{909E8E84-426E-40DD-AFC4-6F175D3DCCD1}">
              <a14:hiddenFill xmlns:a14="http://schemas.microsoft.com/office/drawing/2010/main">
                <a:solidFill>
                  <a:srgbClr val="FFFFFF"/>
                </a:solidFill>
              </a14:hiddenFill>
            </a:ext>
          </a:extLst>
        </p:spPr>
      </p:pic>
      <p:sp>
        <p:nvSpPr>
          <p:cNvPr id="40" name="Oval 39">
            <a:extLst>
              <a:ext uri="{FF2B5EF4-FFF2-40B4-BE49-F238E27FC236}">
                <a16:creationId xmlns:a16="http://schemas.microsoft.com/office/drawing/2014/main" id="{F87D28F9-24EE-4D06-63D0-470B167DBAFF}"/>
              </a:ext>
            </a:extLst>
          </p:cNvPr>
          <p:cNvSpPr/>
          <p:nvPr/>
        </p:nvSpPr>
        <p:spPr>
          <a:xfrm>
            <a:off x="2907890" y="5251913"/>
            <a:ext cx="487519" cy="401801"/>
          </a:xfrm>
          <a:prstGeom prst="ellipse">
            <a:avLst/>
          </a:prstGeom>
          <a:noFill/>
          <a:ln w="2540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1" name="Oval 40">
            <a:extLst>
              <a:ext uri="{FF2B5EF4-FFF2-40B4-BE49-F238E27FC236}">
                <a16:creationId xmlns:a16="http://schemas.microsoft.com/office/drawing/2014/main" id="{A469FAB7-DDA0-1B22-2B88-B8AFBFFFEDD1}"/>
              </a:ext>
            </a:extLst>
          </p:cNvPr>
          <p:cNvSpPr/>
          <p:nvPr/>
        </p:nvSpPr>
        <p:spPr>
          <a:xfrm>
            <a:off x="2771598" y="4730228"/>
            <a:ext cx="487519" cy="401801"/>
          </a:xfrm>
          <a:prstGeom prst="ellipse">
            <a:avLst/>
          </a:prstGeom>
          <a:noFill/>
          <a:ln w="2540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3" name="Picture 2">
            <a:extLst>
              <a:ext uri="{FF2B5EF4-FFF2-40B4-BE49-F238E27FC236}">
                <a16:creationId xmlns:a16="http://schemas.microsoft.com/office/drawing/2014/main" id="{1432344F-977A-F8A4-2D94-53DA75B1A273}"/>
              </a:ext>
            </a:extLst>
          </p:cNvPr>
          <p:cNvPicPr>
            <a:picLocks noChangeAspect="1"/>
          </p:cNvPicPr>
          <p:nvPr/>
        </p:nvPicPr>
        <p:blipFill>
          <a:blip r:embed="rId8"/>
          <a:stretch>
            <a:fillRect/>
          </a:stretch>
        </p:blipFill>
        <p:spPr>
          <a:xfrm>
            <a:off x="7018357" y="-1"/>
            <a:ext cx="5170792" cy="6857999"/>
          </a:xfrm>
          <a:prstGeom prst="rect">
            <a:avLst/>
          </a:prstGeom>
        </p:spPr>
      </p:pic>
    </p:spTree>
    <p:extLst>
      <p:ext uri="{BB962C8B-B14F-4D97-AF65-F5344CB8AC3E}">
        <p14:creationId xmlns:p14="http://schemas.microsoft.com/office/powerpoint/2010/main" val="1751008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391BF4F7-4380-85EE-14C9-058AFBFDA1CB}"/>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16F7AD1B-DB92-27EA-D352-B072067D85AA}"/>
              </a:ext>
            </a:extLst>
          </p:cNvPr>
          <p:cNvSpPr/>
          <p:nvPr/>
        </p:nvSpPr>
        <p:spPr>
          <a:xfrm>
            <a:off x="302398" y="5359213"/>
            <a:ext cx="11235481" cy="966503"/>
          </a:xfrm>
          <a:prstGeom prst="roundRect">
            <a:avLst/>
          </a:prstGeom>
          <a:noFill/>
          <a:ln w="12700" cap="flat" cmpd="sng" algn="ctr">
            <a:noFill/>
            <a:prstDash val="solid"/>
            <a:miter lim="800000"/>
          </a:ln>
          <a:effectLst/>
        </p:spPr>
        <p:txBody>
          <a:bodyPr rtlCol="0" anchor="ctr"/>
          <a:lstStyle/>
          <a:p>
            <a:pPr marL="285750" marR="0" lvl="0" indent="-285750"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OXY 229 CB </a:t>
            </a:r>
            <a:r>
              <a:rPr kumimoji="0" lang="en-US" sz="1800" b="1" i="0" u="none" strike="noStrike" kern="0" cap="none" spc="0" normalizeH="0" baseline="0" noProof="0" dirty="0">
                <a:ln>
                  <a:noFill/>
                </a:ln>
                <a:solidFill>
                  <a:srgbClr val="897974"/>
                </a:solidFill>
                <a:effectLst/>
                <a:uLnTx/>
                <a:uFillTx/>
                <a:latin typeface="DM Sans"/>
                <a:ea typeface="+mn-ea"/>
                <a:cs typeface="+mn-cs"/>
              </a:rPr>
              <a:t>improves hair strength </a:t>
            </a:r>
            <a:r>
              <a:rPr kumimoji="0" lang="en-US" sz="1800" b="1" i="0" u="none" strike="noStrike" kern="0" cap="none" spc="0" normalizeH="0" baseline="0" noProof="0" dirty="0">
                <a:ln>
                  <a:noFill/>
                </a:ln>
                <a:solidFill>
                  <a:prstClr val="white"/>
                </a:solidFill>
                <a:effectLst/>
                <a:uLnTx/>
                <a:uFillTx/>
                <a:latin typeface="DM Sans"/>
                <a:ea typeface="+mn-ea"/>
                <a:cs typeface="+mn-cs"/>
              </a:rPr>
              <a:t>after one-time application at 1% use level</a:t>
            </a:r>
          </a:p>
          <a:p>
            <a:pPr marL="285750" marR="0" lvl="0" indent="-285750"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It generates </a:t>
            </a:r>
            <a:r>
              <a:rPr kumimoji="0" lang="en-US" sz="1800" b="1" i="0" u="none" strike="noStrike" kern="0" cap="none" spc="0" normalizeH="0" baseline="0" noProof="0" dirty="0">
                <a:ln>
                  <a:noFill/>
                </a:ln>
                <a:solidFill>
                  <a:srgbClr val="897974"/>
                </a:solidFill>
                <a:effectLst/>
                <a:uLnTx/>
                <a:uFillTx/>
                <a:latin typeface="DM Sans"/>
                <a:ea typeface="+mn-ea"/>
                <a:cs typeface="+mn-cs"/>
              </a:rPr>
              <a:t>better hair strength recovery </a:t>
            </a:r>
            <a:r>
              <a:rPr kumimoji="0" lang="en-US" sz="1800" b="1" i="0" u="none" strike="noStrike" kern="0" cap="none" spc="0" normalizeH="0" baseline="0" noProof="0" dirty="0">
                <a:ln>
                  <a:noFill/>
                </a:ln>
                <a:solidFill>
                  <a:prstClr val="white"/>
                </a:solidFill>
                <a:effectLst/>
                <a:uLnTx/>
                <a:uFillTx/>
                <a:latin typeface="DM Sans"/>
                <a:ea typeface="+mn-ea"/>
                <a:cs typeface="+mn-cs"/>
              </a:rPr>
              <a:t>than 1% benchmark proteins and commercial leave on mask applied as is</a:t>
            </a:r>
            <a:endParaRPr kumimoji="0" lang="en-CH" sz="1800" b="1" i="0" u="none" strike="noStrike" kern="0" cap="none" spc="0" normalizeH="0" baseline="0" noProof="0" dirty="0">
              <a:ln>
                <a:noFill/>
              </a:ln>
              <a:solidFill>
                <a:prstClr val="white"/>
              </a:solidFill>
              <a:effectLst/>
              <a:uLnTx/>
              <a:uFillTx/>
              <a:latin typeface="DM Sans"/>
              <a:ea typeface="+mn-ea"/>
              <a:cs typeface="+mn-cs"/>
            </a:endParaRPr>
          </a:p>
        </p:txBody>
      </p:sp>
      <p:sp>
        <p:nvSpPr>
          <p:cNvPr id="12" name="Título 2">
            <a:extLst>
              <a:ext uri="{FF2B5EF4-FFF2-40B4-BE49-F238E27FC236}">
                <a16:creationId xmlns:a16="http://schemas.microsoft.com/office/drawing/2014/main" id="{F0E80530-9957-0481-1F5A-26126B340B36}"/>
              </a:ext>
            </a:extLst>
          </p:cNvPr>
          <p:cNvSpPr txBox="1">
            <a:spLocks/>
          </p:cNvSpPr>
          <p:nvPr/>
        </p:nvSpPr>
        <p:spPr>
          <a:xfrm>
            <a:off x="302398" y="327603"/>
            <a:ext cx="7623477" cy="261929"/>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INCREASED TENSILE STRENGTH WITH OXY 229 CB</a:t>
            </a:r>
          </a:p>
        </p:txBody>
      </p:sp>
      <p:sp>
        <p:nvSpPr>
          <p:cNvPr id="211" name="TextBox 210">
            <a:extLst>
              <a:ext uri="{FF2B5EF4-FFF2-40B4-BE49-F238E27FC236}">
                <a16:creationId xmlns:a16="http://schemas.microsoft.com/office/drawing/2014/main" id="{681B1489-587C-5133-7647-68A32BA41567}"/>
              </a:ext>
            </a:extLst>
          </p:cNvPr>
          <p:cNvSpPr txBox="1"/>
          <p:nvPr/>
        </p:nvSpPr>
        <p:spPr>
          <a:xfrm>
            <a:off x="218427" y="6351777"/>
            <a:ext cx="6142075" cy="5072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mn-cs"/>
              </a:rPr>
              <a:t>Bars show means ± IQR.</a:t>
            </a:r>
          </a:p>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DM Sans"/>
              </a:rPr>
              <a:t>Letters indicate CLD groupings (groups sharing a letter are not significantly different, alpha = 0.05).</a:t>
            </a:r>
          </a:p>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DM Sans"/>
              </a:rPr>
              <a:t>Selected pairwise comparisons are shown with brackets: * p &lt; 0.05, ** p &lt; 0.01, *** p &lt; 0.001.</a:t>
            </a:r>
          </a:p>
        </p:txBody>
      </p:sp>
      <p:grpSp>
        <p:nvGrpSpPr>
          <p:cNvPr id="19" name="Group 18">
            <a:extLst>
              <a:ext uri="{FF2B5EF4-FFF2-40B4-BE49-F238E27FC236}">
                <a16:creationId xmlns:a16="http://schemas.microsoft.com/office/drawing/2014/main" id="{CD85C6BE-54BB-7527-D19E-DA79EA97A0F2}"/>
              </a:ext>
            </a:extLst>
          </p:cNvPr>
          <p:cNvGrpSpPr/>
          <p:nvPr/>
        </p:nvGrpSpPr>
        <p:grpSpPr>
          <a:xfrm>
            <a:off x="909638" y="1040895"/>
            <a:ext cx="10063162" cy="4282686"/>
            <a:chOff x="909638" y="1040895"/>
            <a:chExt cx="10063162" cy="4282686"/>
          </a:xfrm>
        </p:grpSpPr>
        <p:grpSp>
          <p:nvGrpSpPr>
            <p:cNvPr id="18" name="Group 17">
              <a:extLst>
                <a:ext uri="{FF2B5EF4-FFF2-40B4-BE49-F238E27FC236}">
                  <a16:creationId xmlns:a16="http://schemas.microsoft.com/office/drawing/2014/main" id="{50CBFDC7-B715-8609-4BB1-F02E43A28455}"/>
                </a:ext>
              </a:extLst>
            </p:cNvPr>
            <p:cNvGrpSpPr/>
            <p:nvPr/>
          </p:nvGrpSpPr>
          <p:grpSpPr>
            <a:xfrm>
              <a:off x="909638" y="1040895"/>
              <a:ext cx="10063162" cy="4282686"/>
              <a:chOff x="909638" y="1040895"/>
              <a:chExt cx="10063162" cy="4282686"/>
            </a:xfrm>
          </p:grpSpPr>
          <p:pic>
            <p:nvPicPr>
              <p:cNvPr id="3" name="Graphic 2">
                <a:extLst>
                  <a:ext uri="{FF2B5EF4-FFF2-40B4-BE49-F238E27FC236}">
                    <a16:creationId xmlns:a16="http://schemas.microsoft.com/office/drawing/2014/main" id="{294EAFAE-7E66-F754-E2EA-5564F7B23890}"/>
                  </a:ext>
                </a:extLst>
              </p:cNvPr>
              <p:cNvPicPr>
                <a:picLocks noChangeAspect="1"/>
              </p:cNvPicPr>
              <p:nvPr/>
            </p:nvPicPr>
            <p:blipFill>
              <a:blip r:embed="rId3">
                <a:extLst>
                  <a:ext uri="{96DAC541-7B7A-43D3-8B79-37D633B846F1}">
                    <asvg:svgBlip xmlns:asvg="http://schemas.microsoft.com/office/drawing/2016/SVG/main" r:embed="rId4"/>
                  </a:ext>
                </a:extLst>
              </a:blip>
              <a:srcRect t="5475" b="10858"/>
              <a:stretch>
                <a:fillRect/>
              </a:stretch>
            </p:blipFill>
            <p:spPr>
              <a:xfrm>
                <a:off x="909638" y="1040895"/>
                <a:ext cx="10063162" cy="4205859"/>
              </a:xfrm>
              <a:prstGeom prst="rect">
                <a:avLst/>
              </a:prstGeom>
            </p:spPr>
          </p:pic>
          <p:sp>
            <p:nvSpPr>
              <p:cNvPr id="5" name="tx89">
                <a:extLst>
                  <a:ext uri="{FF2B5EF4-FFF2-40B4-BE49-F238E27FC236}">
                    <a16:creationId xmlns:a16="http://schemas.microsoft.com/office/drawing/2014/main" id="{A8ED3DA6-4BB5-AC8A-DD15-34B51F8518EC}"/>
                  </a:ext>
                </a:extLst>
              </p:cNvPr>
              <p:cNvSpPr/>
              <p:nvPr/>
            </p:nvSpPr>
            <p:spPr>
              <a:xfrm>
                <a:off x="3910653" y="4794067"/>
                <a:ext cx="815160"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b</a:t>
                </a:r>
                <a:r>
                  <a:rPr kumimoji="0" sz="900" b="0" i="0" u="none" strike="noStrike" kern="1200" cap="none" spc="0" normalizeH="0" baseline="0" noProof="0" err="1">
                    <a:ln>
                      <a:noFill/>
                    </a:ln>
                    <a:solidFill>
                      <a:prstClr val="black"/>
                    </a:solidFill>
                    <a:effectLst/>
                    <a:uLnTx/>
                    <a:uFillTx/>
                    <a:latin typeface="DM Sans"/>
                    <a:ea typeface="+mn-ea"/>
                    <a:cs typeface="DM Sans"/>
                  </a:rPr>
                  <a:t>enchmark</a:t>
                </a:r>
                <a:r>
                  <a:rPr kumimoji="0" lang="en-US" sz="900" b="0" i="0" u="none" strike="noStrike" kern="1200" cap="none" spc="0" normalizeH="0" baseline="0" noProof="0">
                    <a:ln>
                      <a:noFill/>
                    </a:ln>
                    <a:solidFill>
                      <a:prstClr val="black"/>
                    </a:solidFill>
                    <a:effectLst/>
                    <a:uLnTx/>
                    <a:uFillTx/>
                    <a:latin typeface="DM Sans"/>
                    <a:ea typeface="+mn-ea"/>
                    <a:cs typeface="DM Sans"/>
                  </a:rPr>
                  <a:t> 1</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DM Sans"/>
                  <a:ea typeface="+mn-ea"/>
                  <a:cs typeface="DM Sans"/>
                </a:endParaRPr>
              </a:p>
            </p:txBody>
          </p:sp>
          <p:sp>
            <p:nvSpPr>
              <p:cNvPr id="8" name="tx89">
                <a:extLst>
                  <a:ext uri="{FF2B5EF4-FFF2-40B4-BE49-F238E27FC236}">
                    <a16:creationId xmlns:a16="http://schemas.microsoft.com/office/drawing/2014/main" id="{499E79EF-8DE4-16DF-4798-2C7320781DA3}"/>
                  </a:ext>
                </a:extLst>
              </p:cNvPr>
              <p:cNvSpPr/>
              <p:nvPr/>
            </p:nvSpPr>
            <p:spPr>
              <a:xfrm>
                <a:off x="3150072" y="4794067"/>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OXY 229 CB</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9" name="tx89">
                <a:extLst>
                  <a:ext uri="{FF2B5EF4-FFF2-40B4-BE49-F238E27FC236}">
                    <a16:creationId xmlns:a16="http://schemas.microsoft.com/office/drawing/2014/main" id="{5FFB25D2-BDF5-B467-5A4B-0318A475FD4B}"/>
                  </a:ext>
                </a:extLst>
              </p:cNvPr>
              <p:cNvSpPr/>
              <p:nvPr/>
            </p:nvSpPr>
            <p:spPr>
              <a:xfrm>
                <a:off x="4671234" y="4794067"/>
                <a:ext cx="815160" cy="516046"/>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DM Sans"/>
                    <a:ea typeface="+mn-ea"/>
                    <a:cs typeface="DM Sans"/>
                  </a:rPr>
                  <a:t>b</a:t>
                </a:r>
                <a:r>
                  <a:rPr kumimoji="0" sz="900" b="0" i="0" u="none" strike="noStrike" kern="1200" cap="none" spc="0" normalizeH="0" baseline="0" noProof="0" dirty="0">
                    <a:ln>
                      <a:noFill/>
                    </a:ln>
                    <a:solidFill>
                      <a:prstClr val="black"/>
                    </a:solidFill>
                    <a:effectLst/>
                    <a:uLnTx/>
                    <a:uFillTx/>
                    <a:latin typeface="DM Sans"/>
                    <a:ea typeface="+mn-ea"/>
                    <a:cs typeface="DM Sans"/>
                  </a:rPr>
                  <a:t>enchmark</a:t>
                </a:r>
                <a:r>
                  <a:rPr kumimoji="0" lang="en-US" sz="900" b="0" i="0" u="none" strike="noStrike" kern="1200" cap="none" spc="0" normalizeH="0" baseline="0" noProof="0" dirty="0">
                    <a:ln>
                      <a:noFill/>
                    </a:ln>
                    <a:solidFill>
                      <a:prstClr val="black"/>
                    </a:solidFill>
                    <a:effectLst/>
                    <a:uLnTx/>
                    <a:uFillTx/>
                    <a:latin typeface="DM Sans"/>
                    <a:ea typeface="+mn-ea"/>
                    <a:cs typeface="DM Sans"/>
                  </a:rPr>
                  <a:t> 5</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DM Sans"/>
                    <a:ea typeface="+mn-ea"/>
                    <a:cs typeface="DM Sans"/>
                  </a:rPr>
                  <a:t>(as is)</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DM Sans"/>
                    <a:ea typeface="+mn-ea"/>
                    <a:cs typeface="DM Sans"/>
                  </a:rPr>
                  <a:t>(commercial</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DM Sans"/>
                    <a:ea typeface="+mn-ea"/>
                    <a:cs typeface="DM Sans"/>
                  </a:rPr>
                  <a:t> leave on mask)</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dirty="0">
                  <a:ln>
                    <a:noFill/>
                  </a:ln>
                  <a:solidFill>
                    <a:prstClr val="black"/>
                  </a:solidFill>
                  <a:effectLst/>
                  <a:uLnTx/>
                  <a:uFillTx/>
                  <a:latin typeface="DM Sans"/>
                  <a:ea typeface="+mn-ea"/>
                  <a:cs typeface="DM Sans"/>
                </a:endParaRPr>
              </a:p>
            </p:txBody>
          </p:sp>
          <p:sp>
            <p:nvSpPr>
              <p:cNvPr id="10" name="tx89">
                <a:extLst>
                  <a:ext uri="{FF2B5EF4-FFF2-40B4-BE49-F238E27FC236}">
                    <a16:creationId xmlns:a16="http://schemas.microsoft.com/office/drawing/2014/main" id="{0F304495-FE1A-DF1A-7804-13ACC2EDCA1C}"/>
                  </a:ext>
                </a:extLst>
              </p:cNvPr>
              <p:cNvSpPr/>
              <p:nvPr/>
            </p:nvSpPr>
            <p:spPr>
              <a:xfrm>
                <a:off x="8135681" y="4802227"/>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OXY 229 CB</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13" name="tx89">
                <a:extLst>
                  <a:ext uri="{FF2B5EF4-FFF2-40B4-BE49-F238E27FC236}">
                    <a16:creationId xmlns:a16="http://schemas.microsoft.com/office/drawing/2014/main" id="{74605703-93E8-ABAF-AC43-42391D846783}"/>
                  </a:ext>
                </a:extLst>
              </p:cNvPr>
              <p:cNvSpPr/>
              <p:nvPr/>
            </p:nvSpPr>
            <p:spPr>
              <a:xfrm>
                <a:off x="8896261" y="4793295"/>
                <a:ext cx="844575"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b</a:t>
                </a:r>
                <a:r>
                  <a:rPr kumimoji="0" sz="900" b="0" i="0" u="none" strike="noStrike" kern="1200" cap="none" spc="0" normalizeH="0" baseline="0" noProof="0" err="1">
                    <a:ln>
                      <a:noFill/>
                    </a:ln>
                    <a:solidFill>
                      <a:prstClr val="black"/>
                    </a:solidFill>
                    <a:effectLst/>
                    <a:uLnTx/>
                    <a:uFillTx/>
                    <a:latin typeface="DM Sans"/>
                    <a:ea typeface="+mn-ea"/>
                    <a:cs typeface="DM Sans"/>
                  </a:rPr>
                  <a:t>enchmark</a:t>
                </a:r>
                <a:r>
                  <a:rPr kumimoji="0" lang="en-US" sz="900" b="0" i="0" u="none" strike="noStrike" kern="1200" cap="none" spc="0" normalizeH="0" baseline="0" noProof="0">
                    <a:ln>
                      <a:noFill/>
                    </a:ln>
                    <a:solidFill>
                      <a:prstClr val="black"/>
                    </a:solidFill>
                    <a:effectLst/>
                    <a:uLnTx/>
                    <a:uFillTx/>
                    <a:latin typeface="DM Sans"/>
                    <a:ea typeface="+mn-ea"/>
                    <a:cs typeface="DM Sans"/>
                  </a:rPr>
                  <a:t> 1</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DM Sans"/>
                  <a:ea typeface="+mn-ea"/>
                  <a:cs typeface="DM Sans"/>
                </a:endParaRPr>
              </a:p>
            </p:txBody>
          </p:sp>
          <p:sp>
            <p:nvSpPr>
              <p:cNvPr id="14" name="tx89">
                <a:extLst>
                  <a:ext uri="{FF2B5EF4-FFF2-40B4-BE49-F238E27FC236}">
                    <a16:creationId xmlns:a16="http://schemas.microsoft.com/office/drawing/2014/main" id="{85ED2A39-48C0-ABAF-4028-163B4F68FA22}"/>
                  </a:ext>
                </a:extLst>
              </p:cNvPr>
              <p:cNvSpPr/>
              <p:nvPr/>
            </p:nvSpPr>
            <p:spPr>
              <a:xfrm>
                <a:off x="9740836" y="4807535"/>
                <a:ext cx="815160" cy="516046"/>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b</a:t>
                </a:r>
                <a:r>
                  <a:rPr kumimoji="0" sz="900" b="0" i="0" u="none" strike="noStrike" kern="1200" cap="none" spc="0" normalizeH="0" baseline="0" noProof="0" err="1">
                    <a:ln>
                      <a:noFill/>
                    </a:ln>
                    <a:solidFill>
                      <a:prstClr val="black"/>
                    </a:solidFill>
                    <a:effectLst/>
                    <a:uLnTx/>
                    <a:uFillTx/>
                    <a:latin typeface="DM Sans"/>
                    <a:ea typeface="+mn-ea"/>
                    <a:cs typeface="DM Sans"/>
                  </a:rPr>
                  <a:t>enchmark</a:t>
                </a:r>
                <a:r>
                  <a:rPr kumimoji="0" lang="en-US" sz="900" b="0" i="0" u="none" strike="noStrike" kern="1200" cap="none" spc="0" normalizeH="0" baseline="0" noProof="0">
                    <a:ln>
                      <a:noFill/>
                    </a:ln>
                    <a:solidFill>
                      <a:prstClr val="black"/>
                    </a:solidFill>
                    <a:effectLst/>
                    <a:uLnTx/>
                    <a:uFillTx/>
                    <a:latin typeface="DM Sans"/>
                    <a:ea typeface="+mn-ea"/>
                    <a:cs typeface="DM Sans"/>
                  </a:rPr>
                  <a:t> 5</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(as is)</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(c</a:t>
                </a:r>
                <a:r>
                  <a:rPr kumimoji="0" lang="en-US" sz="900" b="0" i="0" u="none" strike="noStrike" kern="1200" cap="none" spc="0" normalizeH="0" baseline="0" noProof="0" err="1">
                    <a:ln>
                      <a:noFill/>
                    </a:ln>
                    <a:solidFill>
                      <a:prstClr val="black"/>
                    </a:solidFill>
                    <a:effectLst/>
                    <a:uLnTx/>
                    <a:uFillTx/>
                    <a:latin typeface="DM Sans"/>
                    <a:ea typeface="+mn-ea"/>
                    <a:cs typeface="DM Sans"/>
                  </a:rPr>
                  <a:t>ommercial</a:t>
                </a: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 leave on mask)</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DM Sans"/>
                  <a:ea typeface="+mn-ea"/>
                  <a:cs typeface="DM Sans"/>
                </a:endParaRPr>
              </a:p>
            </p:txBody>
          </p:sp>
          <p:sp>
            <p:nvSpPr>
              <p:cNvPr id="2" name="tx89">
                <a:extLst>
                  <a:ext uri="{FF2B5EF4-FFF2-40B4-BE49-F238E27FC236}">
                    <a16:creationId xmlns:a16="http://schemas.microsoft.com/office/drawing/2014/main" id="{CEC4128D-56E0-3ADB-778A-DA46E8DD7B1C}"/>
                  </a:ext>
                </a:extLst>
              </p:cNvPr>
              <p:cNvSpPr/>
              <p:nvPr/>
            </p:nvSpPr>
            <p:spPr>
              <a:xfrm>
                <a:off x="2334912" y="4802227"/>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p</a:t>
                </a:r>
                <a:r>
                  <a:rPr kumimoji="0" lang="en-US" sz="900" b="0" i="0" u="none" strike="noStrike" kern="1200" cap="none" spc="0" normalizeH="0" baseline="0" noProof="0" err="1">
                    <a:ln>
                      <a:noFill/>
                    </a:ln>
                    <a:solidFill>
                      <a:prstClr val="black"/>
                    </a:solidFill>
                    <a:effectLst/>
                    <a:uLnTx/>
                    <a:uFillTx/>
                    <a:latin typeface="DM Sans"/>
                    <a:ea typeface="+mn-ea"/>
                    <a:cs typeface="DM Sans"/>
                  </a:rPr>
                  <a:t>lacebo</a:t>
                </a: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(water)</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6" name="tx89">
                <a:extLst>
                  <a:ext uri="{FF2B5EF4-FFF2-40B4-BE49-F238E27FC236}">
                    <a16:creationId xmlns:a16="http://schemas.microsoft.com/office/drawing/2014/main" id="{6F30DC4F-52EE-9C89-B282-530EB690F261}"/>
                  </a:ext>
                </a:extLst>
              </p:cNvPr>
              <p:cNvSpPr/>
              <p:nvPr/>
            </p:nvSpPr>
            <p:spPr>
              <a:xfrm>
                <a:off x="7374500" y="4811159"/>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p</a:t>
                </a:r>
                <a:r>
                  <a:rPr kumimoji="0" lang="en-US" sz="900" b="0" i="0" u="none" strike="noStrike" kern="1200" cap="none" spc="0" normalizeH="0" baseline="0" noProof="0" err="1">
                    <a:ln>
                      <a:noFill/>
                    </a:ln>
                    <a:solidFill>
                      <a:prstClr val="black"/>
                    </a:solidFill>
                    <a:effectLst/>
                    <a:uLnTx/>
                    <a:uFillTx/>
                    <a:latin typeface="DM Sans"/>
                    <a:ea typeface="+mn-ea"/>
                    <a:cs typeface="DM Sans"/>
                  </a:rPr>
                  <a:t>lacebo</a:t>
                </a: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(water)</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7" name="tx89">
                <a:extLst>
                  <a:ext uri="{FF2B5EF4-FFF2-40B4-BE49-F238E27FC236}">
                    <a16:creationId xmlns:a16="http://schemas.microsoft.com/office/drawing/2014/main" id="{2002F292-C95E-03FC-872F-488F592592E9}"/>
                  </a:ext>
                </a:extLst>
              </p:cNvPr>
              <p:cNvSpPr/>
              <p:nvPr/>
            </p:nvSpPr>
            <p:spPr>
              <a:xfrm>
                <a:off x="1568969" y="4811159"/>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bleached hair</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17" name="tx89">
                <a:extLst>
                  <a:ext uri="{FF2B5EF4-FFF2-40B4-BE49-F238E27FC236}">
                    <a16:creationId xmlns:a16="http://schemas.microsoft.com/office/drawing/2014/main" id="{AAAAC162-2FB8-3CAE-42A6-0D89E7E01B05}"/>
                  </a:ext>
                </a:extLst>
              </p:cNvPr>
              <p:cNvSpPr/>
              <p:nvPr/>
            </p:nvSpPr>
            <p:spPr>
              <a:xfrm>
                <a:off x="6559340" y="4811159"/>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bleached hair</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grpSp>
        <p:sp>
          <p:nvSpPr>
            <p:cNvPr id="15" name="Rectangle 14">
              <a:extLst>
                <a:ext uri="{FF2B5EF4-FFF2-40B4-BE49-F238E27FC236}">
                  <a16:creationId xmlns:a16="http://schemas.microsoft.com/office/drawing/2014/main" id="{4E190A13-99C9-FA52-67CD-2CDB3AC711D6}"/>
                </a:ext>
              </a:extLst>
            </p:cNvPr>
            <p:cNvSpPr/>
            <p:nvPr/>
          </p:nvSpPr>
          <p:spPr>
            <a:xfrm>
              <a:off x="2259629" y="1947866"/>
              <a:ext cx="1366691" cy="477739"/>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DM Sans"/>
                  <a:ea typeface="+mn-ea"/>
                  <a:cs typeface="+mn-cs"/>
                </a:rPr>
                <a:t>7% improvement</a:t>
              </a:r>
            </a:p>
          </p:txBody>
        </p:sp>
        <p:sp>
          <p:nvSpPr>
            <p:cNvPr id="16" name="Rectangle 15">
              <a:extLst>
                <a:ext uri="{FF2B5EF4-FFF2-40B4-BE49-F238E27FC236}">
                  <a16:creationId xmlns:a16="http://schemas.microsoft.com/office/drawing/2014/main" id="{44D8D4AE-9DDE-75E5-6F2F-26BA8A18F8FF}"/>
                </a:ext>
              </a:extLst>
            </p:cNvPr>
            <p:cNvSpPr/>
            <p:nvPr/>
          </p:nvSpPr>
          <p:spPr>
            <a:xfrm>
              <a:off x="7104227" y="1975054"/>
              <a:ext cx="1269198" cy="588237"/>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white"/>
                  </a:solidFill>
                  <a:effectLst/>
                  <a:uLnTx/>
                  <a:uFillTx/>
                  <a:latin typeface="DM Sans"/>
                  <a:ea typeface="+mn-ea"/>
                  <a:cs typeface="+mn-cs"/>
                </a:rPr>
                <a:t>22% improvement</a:t>
              </a:r>
            </a:p>
          </p:txBody>
        </p:sp>
      </p:grpSp>
      <p:sp>
        <p:nvSpPr>
          <p:cNvPr id="4" name="Text Placeholder 3">
            <a:extLst>
              <a:ext uri="{FF2B5EF4-FFF2-40B4-BE49-F238E27FC236}">
                <a16:creationId xmlns:a16="http://schemas.microsoft.com/office/drawing/2014/main" id="{A42FEF4E-1A38-EFF7-F960-8BB75CB0AF4E}"/>
              </a:ext>
            </a:extLst>
          </p:cNvPr>
          <p:cNvSpPr txBox="1">
            <a:spLocks/>
          </p:cNvSpPr>
          <p:nvPr/>
        </p:nvSpPr>
        <p:spPr>
          <a:xfrm>
            <a:off x="302401" y="833153"/>
            <a:ext cx="8064500"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0" cap="none" spc="0" normalizeH="0" baseline="0" noProof="0" dirty="0">
                <a:ln>
                  <a:noFill/>
                </a:ln>
                <a:solidFill>
                  <a:sysClr val="window" lastClr="FFFFFF"/>
                </a:solidFill>
                <a:effectLst/>
                <a:uLnTx/>
                <a:uFillTx/>
                <a:latin typeface="DM Sans"/>
                <a:ea typeface="+mn-ea"/>
                <a:cs typeface="+mn-cs"/>
              </a:rPr>
              <a:t>Results:</a:t>
            </a:r>
          </a:p>
        </p:txBody>
      </p:sp>
    </p:spTree>
    <p:extLst>
      <p:ext uri="{BB962C8B-B14F-4D97-AF65-F5344CB8AC3E}">
        <p14:creationId xmlns:p14="http://schemas.microsoft.com/office/powerpoint/2010/main" val="2017260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1FFEED4E-E779-118F-81E9-76C4E61DB2B2}"/>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0EDA5E2A-9D0B-9871-8DC2-6E190DBBF82D}"/>
              </a:ext>
            </a:extLst>
          </p:cNvPr>
          <p:cNvSpPr txBox="1">
            <a:spLocks/>
          </p:cNvSpPr>
          <p:nvPr/>
        </p:nvSpPr>
        <p:spPr>
          <a:xfrm>
            <a:off x="538549" y="1508704"/>
            <a:ext cx="11114902" cy="151511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a:ea typeface="+mj-ea"/>
                <a:cs typeface="+mj-cs"/>
              </a:rPr>
              <a:t> To earn trust, structural repair must deliver benefits that consumers can clearly perceive</a:t>
            </a:r>
          </a:p>
        </p:txBody>
      </p:sp>
      <p:sp>
        <p:nvSpPr>
          <p:cNvPr id="3" name="Título 2">
            <a:extLst>
              <a:ext uri="{FF2B5EF4-FFF2-40B4-BE49-F238E27FC236}">
                <a16:creationId xmlns:a16="http://schemas.microsoft.com/office/drawing/2014/main" id="{A46BA7AF-9DF8-76F7-2658-45BA6AB940B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1447440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40DAA-BDF0-CA18-09B4-30B8A1674B90}"/>
            </a:ext>
          </a:extLst>
        </p:cNvPr>
        <p:cNvGrpSpPr/>
        <p:nvPr/>
      </p:nvGrpSpPr>
      <p:grpSpPr>
        <a:xfrm>
          <a:off x="0" y="0"/>
          <a:ext cx="0" cy="0"/>
          <a:chOff x="0" y="0"/>
          <a:chExt cx="0" cy="0"/>
        </a:xfrm>
      </p:grpSpPr>
      <p:sp>
        <p:nvSpPr>
          <p:cNvPr id="18" name="Título 2">
            <a:extLst>
              <a:ext uri="{FF2B5EF4-FFF2-40B4-BE49-F238E27FC236}">
                <a16:creationId xmlns:a16="http://schemas.microsoft.com/office/drawing/2014/main" id="{CD0E9E8D-1B13-7646-140F-1FD9F31BEA62}"/>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COMBING FORCE - 1</a:t>
            </a:r>
          </a:p>
        </p:txBody>
      </p:sp>
      <p:sp>
        <p:nvSpPr>
          <p:cNvPr id="26" name="Título 2">
            <a:extLst>
              <a:ext uri="{FF2B5EF4-FFF2-40B4-BE49-F238E27FC236}">
                <a16:creationId xmlns:a16="http://schemas.microsoft.com/office/drawing/2014/main" id="{43BFC563-0012-6BA6-A50C-F94C5ED63D67}"/>
              </a:ext>
            </a:extLst>
          </p:cNvPr>
          <p:cNvSpPr txBox="1">
            <a:spLocks/>
          </p:cNvSpPr>
          <p:nvPr/>
        </p:nvSpPr>
        <p:spPr>
          <a:xfrm rot="16200000">
            <a:off x="9838850"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*External test institute</a:t>
            </a:r>
          </a:p>
        </p:txBody>
      </p:sp>
      <p:pic>
        <p:nvPicPr>
          <p:cNvPr id="6" name="Picture 5">
            <a:extLst>
              <a:ext uri="{FF2B5EF4-FFF2-40B4-BE49-F238E27FC236}">
                <a16:creationId xmlns:a16="http://schemas.microsoft.com/office/drawing/2014/main" id="{4E95D230-08C2-7F5D-02C6-EADFE8071D8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85200" y="6362400"/>
            <a:ext cx="2514907" cy="486000"/>
          </a:xfrm>
          <a:prstGeom prst="rect">
            <a:avLst/>
          </a:prstGeom>
        </p:spPr>
      </p:pic>
      <p:pic>
        <p:nvPicPr>
          <p:cNvPr id="7" name="Picture 6">
            <a:extLst>
              <a:ext uri="{FF2B5EF4-FFF2-40B4-BE49-F238E27FC236}">
                <a16:creationId xmlns:a16="http://schemas.microsoft.com/office/drawing/2014/main" id="{977098C3-8B19-6777-67D7-AE26C11B867D}"/>
              </a:ext>
            </a:extLst>
          </p:cNvPr>
          <p:cNvPicPr>
            <a:picLocks noChangeAspect="1"/>
          </p:cNvPicPr>
          <p:nvPr/>
        </p:nvPicPr>
        <p:blipFill>
          <a:blip r:embed="rId4"/>
          <a:stretch>
            <a:fillRect/>
          </a:stretch>
        </p:blipFill>
        <p:spPr>
          <a:xfrm>
            <a:off x="5835252" y="1547"/>
            <a:ext cx="1910566" cy="6859553"/>
          </a:xfrm>
          <a:prstGeom prst="rect">
            <a:avLst/>
          </a:prstGeom>
        </p:spPr>
      </p:pic>
      <p:sp>
        <p:nvSpPr>
          <p:cNvPr id="2" name="TextBox 1">
            <a:extLst>
              <a:ext uri="{FF2B5EF4-FFF2-40B4-BE49-F238E27FC236}">
                <a16:creationId xmlns:a16="http://schemas.microsoft.com/office/drawing/2014/main" id="{D9E6003C-F060-DADF-198C-FB4376BCD44B}"/>
              </a:ext>
            </a:extLst>
          </p:cNvPr>
          <p:cNvSpPr txBox="1"/>
          <p:nvPr/>
        </p:nvSpPr>
        <p:spPr>
          <a:xfrm>
            <a:off x="302399" y="625996"/>
            <a:ext cx="6644500" cy="62170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Assessment of 1% OXY 229 CB in shampoo and leave-in tonic vs benchmark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Protocol: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European strong bleached hair, 3 tresses per test sample, has been bleached once again and soaked for 50min in deionized water and drying overnight.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2x washing with test shampoo (0.12g/g hair) for 30 sec. and rinsing for 30 sec. with 39°C tap water.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Application of test tonic (0.12g/g hair) and drying in climate chamber at 40°C / 60% humidity for 4 hours.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Repeat the process of shampooing and tonic application 4 times (4 cycles).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Dry slightly with paper towels and start combing force measurement with wet hair.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Drying in climate chamber at 20°C / 60% humidity overnight and do combing force measurement with dry hair.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Combing force measurement with Instron at 20°C / 60% humidity</a:t>
            </a: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8" name="Picture Placeholder 7">
            <a:extLst>
              <a:ext uri="{FF2B5EF4-FFF2-40B4-BE49-F238E27FC236}">
                <a16:creationId xmlns:a16="http://schemas.microsoft.com/office/drawing/2014/main" id="{C793F851-0D08-5A18-75BA-8637FEF5660F}"/>
              </a:ext>
            </a:extLst>
          </p:cNvPr>
          <p:cNvPicPr>
            <a:picLocks noGrp="1" noChangeAspect="1"/>
          </p:cNvPicPr>
          <p:nvPr>
            <p:ph type="pic" sz="quarter" idx="21"/>
          </p:nvPr>
        </p:nvPicPr>
        <p:blipFill>
          <a:blip r:embed="rId5"/>
          <a:srcRect t="4482" b="4482"/>
          <a:stretch/>
        </p:blipFill>
        <p:spPr>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rgbClr val="F0F0F0"/>
          </a:solidFill>
        </p:spPr>
      </p:pic>
    </p:spTree>
    <p:extLst>
      <p:ext uri="{BB962C8B-B14F-4D97-AF65-F5344CB8AC3E}">
        <p14:creationId xmlns:p14="http://schemas.microsoft.com/office/powerpoint/2010/main" val="2494266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990DF5DA-0805-8446-B366-795E063F9A52}"/>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980B5A76-A8F4-1F2F-E4F9-7296D9C7E6A3}"/>
              </a:ext>
            </a:extLst>
          </p:cNvPr>
          <p:cNvSpPr txBox="1">
            <a:spLocks/>
          </p:cNvSpPr>
          <p:nvPr/>
        </p:nvSpPr>
        <p:spPr>
          <a:xfrm>
            <a:off x="302400" y="623772"/>
            <a:ext cx="8064500" cy="30300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0" cap="none" spc="0" normalizeH="0" baseline="0" noProof="0">
                <a:ln>
                  <a:noFill/>
                </a:ln>
                <a:solidFill>
                  <a:sysClr val="window" lastClr="FFFFFF"/>
                </a:solidFill>
                <a:effectLst/>
                <a:uLnTx/>
                <a:uFillTx/>
                <a:latin typeface="DM Sans"/>
                <a:ea typeface="+mn-ea"/>
                <a:cs typeface="+mn-cs"/>
              </a:rPr>
              <a:t>Test formulations</a:t>
            </a:r>
          </a:p>
        </p:txBody>
      </p:sp>
      <p:sp>
        <p:nvSpPr>
          <p:cNvPr id="3" name="Título 2">
            <a:extLst>
              <a:ext uri="{FF2B5EF4-FFF2-40B4-BE49-F238E27FC236}">
                <a16:creationId xmlns:a16="http://schemas.microsoft.com/office/drawing/2014/main" id="{94C2146A-0491-F96E-1058-43B4B6E69862}"/>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14pt Medium" pitchFamily="2" charset="77"/>
                <a:ea typeface="+mj-ea"/>
                <a:cs typeface="+mj-cs"/>
              </a:rPr>
              <a:t>COMBING FORCE - 1</a:t>
            </a:r>
          </a:p>
        </p:txBody>
      </p:sp>
      <p:sp>
        <p:nvSpPr>
          <p:cNvPr id="4" name="TextBox 3">
            <a:extLst>
              <a:ext uri="{FF2B5EF4-FFF2-40B4-BE49-F238E27FC236}">
                <a16:creationId xmlns:a16="http://schemas.microsoft.com/office/drawing/2014/main" id="{E5E85192-8F2F-524F-37BF-3CB4F76AC855}"/>
              </a:ext>
            </a:extLst>
          </p:cNvPr>
          <p:cNvSpPr txBox="1"/>
          <p:nvPr/>
        </p:nvSpPr>
        <p:spPr>
          <a:xfrm>
            <a:off x="302397" y="4120725"/>
            <a:ext cx="3822007" cy="38021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Test leave-on tonic</a:t>
            </a:r>
          </a:p>
        </p:txBody>
      </p:sp>
      <p:sp>
        <p:nvSpPr>
          <p:cNvPr id="5" name="TextBox 4">
            <a:extLst>
              <a:ext uri="{FF2B5EF4-FFF2-40B4-BE49-F238E27FC236}">
                <a16:creationId xmlns:a16="http://schemas.microsoft.com/office/drawing/2014/main" id="{DAAE1361-D2E0-CF61-2AAD-20ED53966204}"/>
              </a:ext>
            </a:extLst>
          </p:cNvPr>
          <p:cNvSpPr txBox="1"/>
          <p:nvPr/>
        </p:nvSpPr>
        <p:spPr>
          <a:xfrm>
            <a:off x="302399" y="971908"/>
            <a:ext cx="4078190" cy="38021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Test shampoo</a:t>
            </a:r>
          </a:p>
        </p:txBody>
      </p:sp>
      <p:graphicFrame>
        <p:nvGraphicFramePr>
          <p:cNvPr id="6" name="Table 5">
            <a:extLst>
              <a:ext uri="{FF2B5EF4-FFF2-40B4-BE49-F238E27FC236}">
                <a16:creationId xmlns:a16="http://schemas.microsoft.com/office/drawing/2014/main" id="{8D579C34-B994-683D-EC61-D8CE85D926A3}"/>
              </a:ext>
            </a:extLst>
          </p:cNvPr>
          <p:cNvGraphicFramePr>
            <a:graphicFrameLocks noGrp="1"/>
          </p:cNvGraphicFramePr>
          <p:nvPr/>
        </p:nvGraphicFramePr>
        <p:xfrm>
          <a:off x="302398" y="1352125"/>
          <a:ext cx="11483201" cy="2763520"/>
        </p:xfrm>
        <a:graphic>
          <a:graphicData uri="http://schemas.openxmlformats.org/drawingml/2006/table">
            <a:tbl>
              <a:tblPr/>
              <a:tblGrid>
                <a:gridCol w="3007505">
                  <a:extLst>
                    <a:ext uri="{9D8B030D-6E8A-4147-A177-3AD203B41FA5}">
                      <a16:colId xmlns:a16="http://schemas.microsoft.com/office/drawing/2014/main" val="462780729"/>
                    </a:ext>
                  </a:extLst>
                </a:gridCol>
                <a:gridCol w="5681697">
                  <a:extLst>
                    <a:ext uri="{9D8B030D-6E8A-4147-A177-3AD203B41FA5}">
                      <a16:colId xmlns:a16="http://schemas.microsoft.com/office/drawing/2014/main" val="4014892327"/>
                    </a:ext>
                  </a:extLst>
                </a:gridCol>
                <a:gridCol w="1460500">
                  <a:extLst>
                    <a:ext uri="{9D8B030D-6E8A-4147-A177-3AD203B41FA5}">
                      <a16:colId xmlns:a16="http://schemas.microsoft.com/office/drawing/2014/main" val="1282986752"/>
                    </a:ext>
                  </a:extLst>
                </a:gridCol>
                <a:gridCol w="1333499">
                  <a:extLst>
                    <a:ext uri="{9D8B030D-6E8A-4147-A177-3AD203B41FA5}">
                      <a16:colId xmlns:a16="http://schemas.microsoft.com/office/drawing/2014/main" val="3695727004"/>
                    </a:ext>
                  </a:extLst>
                </a:gridCol>
              </a:tblGrid>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trade name</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INCI</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weight-%</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weight-%</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16564824"/>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Water Dem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57.65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56.65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168805751"/>
                  </a:ext>
                </a:extLst>
              </a:tr>
              <a:tr h="3683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UCARE™ Polymer JR-125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 Polyquaternium-10, Sodium Acetate, Sodium Chloride, Isopropyl Alcohol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0.10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0.10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156560864"/>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Texapon® NSO BZ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 Sodium </a:t>
                      </a:r>
                      <a:r>
                        <a:rPr lang="en-US" sz="1400" b="0" u="none" strike="noStrike" err="1">
                          <a:solidFill>
                            <a:schemeClr val="bg1"/>
                          </a:solidFill>
                          <a:effectLst/>
                        </a:rPr>
                        <a:t>Laureth</a:t>
                      </a:r>
                      <a:r>
                        <a:rPr lang="en-US" sz="1400" b="0" u="none" strike="noStrike">
                          <a:solidFill>
                            <a:schemeClr val="bg1"/>
                          </a:solidFill>
                          <a:effectLst/>
                        </a:rPr>
                        <a:t> Sulfate</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35.00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35.00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007077966"/>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TEGO Betain F50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 </a:t>
                      </a:r>
                      <a:r>
                        <a:rPr lang="en-US" sz="1400" b="0" u="none" strike="noStrike" err="1">
                          <a:solidFill>
                            <a:schemeClr val="bg1"/>
                          </a:solidFill>
                          <a:effectLst/>
                        </a:rPr>
                        <a:t>Cocamidopropyl</a:t>
                      </a:r>
                      <a:r>
                        <a:rPr lang="en-US" sz="1400" b="0" u="none" strike="noStrike">
                          <a:solidFill>
                            <a:schemeClr val="bg1"/>
                          </a:solidFill>
                          <a:effectLst/>
                        </a:rPr>
                        <a:t> Betaine</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105879335"/>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PUROX® S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Sodium Benzoate</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0.50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0.50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79913213"/>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L(+) Lactic Acid 90%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Lactic Acid, Aqua</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0.25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0.25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858260313"/>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Natriumchlorid 99.99 Suprapur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Sodium Chloride</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1.50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1.50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54306160"/>
                  </a:ext>
                </a:extLst>
              </a:tr>
              <a:tr h="55245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OXY 229 CB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 Saccharomyces Lysate, Valine, Threonine, Glutamic Acid, Glycine, Glycerin, Disodium Succinate, 1,2-Hexandiol, Caprylyl Glycol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1.00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extLst>
                  <a:ext uri="{0D108BD9-81ED-4DB2-BD59-A6C34878D82A}">
                    <a16:rowId xmlns:a16="http://schemas.microsoft.com/office/drawing/2014/main" val="1481000931"/>
                  </a:ext>
                </a:extLst>
              </a:tr>
            </a:tbl>
          </a:graphicData>
        </a:graphic>
      </p:graphicFrame>
      <p:graphicFrame>
        <p:nvGraphicFramePr>
          <p:cNvPr id="7" name="Table 6">
            <a:extLst>
              <a:ext uri="{FF2B5EF4-FFF2-40B4-BE49-F238E27FC236}">
                <a16:creationId xmlns:a16="http://schemas.microsoft.com/office/drawing/2014/main" id="{8641E2FC-F76D-B9A9-E0BF-7A54BFEE1667}"/>
              </a:ext>
            </a:extLst>
          </p:cNvPr>
          <p:cNvGraphicFramePr>
            <a:graphicFrameLocks noGrp="1"/>
          </p:cNvGraphicFramePr>
          <p:nvPr/>
        </p:nvGraphicFramePr>
        <p:xfrm>
          <a:off x="302396" y="4475542"/>
          <a:ext cx="11483201" cy="1822450"/>
        </p:xfrm>
        <a:graphic>
          <a:graphicData uri="http://schemas.openxmlformats.org/drawingml/2006/table">
            <a:tbl>
              <a:tblPr/>
              <a:tblGrid>
                <a:gridCol w="3007505">
                  <a:extLst>
                    <a:ext uri="{9D8B030D-6E8A-4147-A177-3AD203B41FA5}">
                      <a16:colId xmlns:a16="http://schemas.microsoft.com/office/drawing/2014/main" val="3450142268"/>
                    </a:ext>
                  </a:extLst>
                </a:gridCol>
                <a:gridCol w="5841022">
                  <a:extLst>
                    <a:ext uri="{9D8B030D-6E8A-4147-A177-3AD203B41FA5}">
                      <a16:colId xmlns:a16="http://schemas.microsoft.com/office/drawing/2014/main" val="156500571"/>
                    </a:ext>
                  </a:extLst>
                </a:gridCol>
                <a:gridCol w="1317337">
                  <a:extLst>
                    <a:ext uri="{9D8B030D-6E8A-4147-A177-3AD203B41FA5}">
                      <a16:colId xmlns:a16="http://schemas.microsoft.com/office/drawing/2014/main" val="784900164"/>
                    </a:ext>
                  </a:extLst>
                </a:gridCol>
                <a:gridCol w="1317337">
                  <a:extLst>
                    <a:ext uri="{9D8B030D-6E8A-4147-A177-3AD203B41FA5}">
                      <a16:colId xmlns:a16="http://schemas.microsoft.com/office/drawing/2014/main" val="2008312741"/>
                    </a:ext>
                  </a:extLst>
                </a:gridCol>
              </a:tblGrid>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Trade name</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INCI</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weight %</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weight %</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896281178"/>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Water </a:t>
                      </a:r>
                      <a:r>
                        <a:rPr lang="en-US" sz="1400" b="0" u="none" strike="noStrike" err="1">
                          <a:solidFill>
                            <a:schemeClr val="bg1"/>
                          </a:solidFill>
                          <a:effectLst/>
                        </a:rPr>
                        <a:t>demin</a:t>
                      </a:r>
                      <a:r>
                        <a:rPr lang="en-US" sz="1400" b="0" u="none" strike="noStrike">
                          <a:solidFill>
                            <a:schemeClr val="bg1"/>
                          </a:solidFill>
                          <a:effectLst/>
                        </a:rPr>
                        <a:t>.</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64.85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63.85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097333040"/>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Cosphaderm Pentiol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Pentylene Glycol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685300539"/>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PQ-37</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Polyquaternium-37</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0.15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0.15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343011738"/>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Ethanol absolut</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Alcohol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30.0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30.00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431824947"/>
                  </a:ext>
                </a:extLst>
              </a:tr>
              <a:tr h="55245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OXY 229 CB</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 Saccharomyces Lysate, Valine, Threonine, Glutamic Acid, Glycine, Glycerin, Disodium Succinate, 1,2-Hexandiol, Caprylyl Glycol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1.00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extLst>
                  <a:ext uri="{0D108BD9-81ED-4DB2-BD59-A6C34878D82A}">
                    <a16:rowId xmlns:a16="http://schemas.microsoft.com/office/drawing/2014/main" val="50921290"/>
                  </a:ext>
                </a:extLst>
              </a:tr>
            </a:tbl>
          </a:graphicData>
        </a:graphic>
      </p:graphicFrame>
      <p:cxnSp>
        <p:nvCxnSpPr>
          <p:cNvPr id="8" name="Straight Connector 7">
            <a:extLst>
              <a:ext uri="{FF2B5EF4-FFF2-40B4-BE49-F238E27FC236}">
                <a16:creationId xmlns:a16="http://schemas.microsoft.com/office/drawing/2014/main" id="{B7E8A67D-45DC-C59E-18AE-63633A0FD35F}"/>
              </a:ext>
            </a:extLst>
          </p:cNvPr>
          <p:cNvCxnSpPr/>
          <p:nvPr/>
        </p:nvCxnSpPr>
        <p:spPr>
          <a:xfrm>
            <a:off x="302396" y="4130133"/>
            <a:ext cx="11483201" cy="0"/>
          </a:xfrm>
          <a:prstGeom prst="line">
            <a:avLst/>
          </a:prstGeom>
          <a:noFill/>
          <a:ln w="38100" cap="flat" cmpd="sng" algn="ctr">
            <a:solidFill>
              <a:srgbClr val="4D3C35"/>
            </a:solidFill>
            <a:prstDash val="solid"/>
            <a:miter lim="800000"/>
          </a:ln>
          <a:effectLst/>
        </p:spPr>
      </p:cxnSp>
      <p:cxnSp>
        <p:nvCxnSpPr>
          <p:cNvPr id="9" name="Straight Connector 8">
            <a:extLst>
              <a:ext uri="{FF2B5EF4-FFF2-40B4-BE49-F238E27FC236}">
                <a16:creationId xmlns:a16="http://schemas.microsoft.com/office/drawing/2014/main" id="{508F2E90-F468-F107-0D46-6CE3D5D6CB3A}"/>
              </a:ext>
            </a:extLst>
          </p:cNvPr>
          <p:cNvCxnSpPr/>
          <p:nvPr/>
        </p:nvCxnSpPr>
        <p:spPr>
          <a:xfrm>
            <a:off x="302396" y="4475542"/>
            <a:ext cx="11483201" cy="0"/>
          </a:xfrm>
          <a:prstGeom prst="line">
            <a:avLst/>
          </a:prstGeom>
          <a:noFill/>
          <a:ln w="38100" cap="flat" cmpd="sng" algn="ctr">
            <a:solidFill>
              <a:srgbClr val="4D3C35"/>
            </a:solidFill>
            <a:prstDash val="solid"/>
            <a:miter lim="800000"/>
          </a:ln>
          <a:effectLst/>
        </p:spPr>
      </p:cxnSp>
      <p:cxnSp>
        <p:nvCxnSpPr>
          <p:cNvPr id="10" name="Straight Connector 9">
            <a:extLst>
              <a:ext uri="{FF2B5EF4-FFF2-40B4-BE49-F238E27FC236}">
                <a16:creationId xmlns:a16="http://schemas.microsoft.com/office/drawing/2014/main" id="{D9579A16-2BDE-3799-4B75-7E7DCB7F901C}"/>
              </a:ext>
            </a:extLst>
          </p:cNvPr>
          <p:cNvCxnSpPr/>
          <p:nvPr/>
        </p:nvCxnSpPr>
        <p:spPr>
          <a:xfrm>
            <a:off x="302396" y="1352125"/>
            <a:ext cx="11483201" cy="0"/>
          </a:xfrm>
          <a:prstGeom prst="line">
            <a:avLst/>
          </a:prstGeom>
          <a:noFill/>
          <a:ln w="38100" cap="flat" cmpd="sng" algn="ctr">
            <a:solidFill>
              <a:srgbClr val="4D3C35"/>
            </a:solidFill>
            <a:prstDash val="solid"/>
            <a:miter lim="800000"/>
          </a:ln>
          <a:effectLst/>
        </p:spPr>
      </p:cxnSp>
      <p:cxnSp>
        <p:nvCxnSpPr>
          <p:cNvPr id="11" name="Straight Connector 10">
            <a:extLst>
              <a:ext uri="{FF2B5EF4-FFF2-40B4-BE49-F238E27FC236}">
                <a16:creationId xmlns:a16="http://schemas.microsoft.com/office/drawing/2014/main" id="{13BDD6DA-AC4A-5036-2C44-BE66CA9AFB81}"/>
              </a:ext>
            </a:extLst>
          </p:cNvPr>
          <p:cNvCxnSpPr/>
          <p:nvPr/>
        </p:nvCxnSpPr>
        <p:spPr>
          <a:xfrm>
            <a:off x="302396" y="6297992"/>
            <a:ext cx="11483201" cy="0"/>
          </a:xfrm>
          <a:prstGeom prst="line">
            <a:avLst/>
          </a:prstGeom>
          <a:noFill/>
          <a:ln w="38100" cap="flat" cmpd="sng" algn="ctr">
            <a:solidFill>
              <a:srgbClr val="4D3C35"/>
            </a:solidFill>
            <a:prstDash val="solid"/>
            <a:miter lim="800000"/>
          </a:ln>
          <a:effectLst/>
        </p:spPr>
      </p:cxnSp>
    </p:spTree>
    <p:extLst>
      <p:ext uri="{BB962C8B-B14F-4D97-AF65-F5344CB8AC3E}">
        <p14:creationId xmlns:p14="http://schemas.microsoft.com/office/powerpoint/2010/main" val="780552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FFF4BB08-3A65-39E2-2811-D67C34F6DD8A}"/>
            </a:ext>
          </a:extLst>
        </p:cNvPr>
        <p:cNvGrpSpPr/>
        <p:nvPr/>
      </p:nvGrpSpPr>
      <p:grpSpPr>
        <a:xfrm>
          <a:off x="0" y="0"/>
          <a:ext cx="0" cy="0"/>
          <a:chOff x="0" y="0"/>
          <a:chExt cx="0" cy="0"/>
        </a:xfrm>
      </p:grpSpPr>
      <p:sp>
        <p:nvSpPr>
          <p:cNvPr id="5" name="Text Placeholder 3">
            <a:extLst>
              <a:ext uri="{FF2B5EF4-FFF2-40B4-BE49-F238E27FC236}">
                <a16:creationId xmlns:a16="http://schemas.microsoft.com/office/drawing/2014/main" id="{950CEF9A-BAEE-9AFD-B4E4-6E0317F114F6}"/>
              </a:ext>
            </a:extLst>
          </p:cNvPr>
          <p:cNvSpPr txBox="1">
            <a:spLocks/>
          </p:cNvSpPr>
          <p:nvPr/>
        </p:nvSpPr>
        <p:spPr>
          <a:xfrm>
            <a:off x="275901" y="732602"/>
            <a:ext cx="8064500" cy="42707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sysClr val="window" lastClr="FFFFFF"/>
                </a:solidFill>
                <a:effectLst/>
                <a:uLnTx/>
                <a:uFillTx/>
                <a:latin typeface="DM Sans"/>
                <a:ea typeface="+mn-ea"/>
                <a:cs typeface="+mn-cs"/>
              </a:rPr>
              <a:t>Shampoo/tonic </a:t>
            </a:r>
            <a:r>
              <a:rPr kumimoji="0" lang="en-US" sz="2400" b="0" i="0" u="none" strike="noStrike" kern="0" cap="none" spc="0" normalizeH="0" baseline="0" noProof="0">
                <a:ln>
                  <a:noFill/>
                </a:ln>
                <a:solidFill>
                  <a:sysClr val="window" lastClr="FFFFFF"/>
                </a:solidFill>
                <a:effectLst/>
                <a:uLnTx/>
                <a:uFillTx/>
                <a:latin typeface="DM Sans"/>
                <a:ea typeface="+mn-ea"/>
                <a:cs typeface="+mn-cs"/>
                <a:sym typeface="Wingdings" panose="05000000000000000000" pitchFamily="2" charset="2"/>
              </a:rPr>
              <a:t> 4 treatment cycles</a:t>
            </a:r>
            <a:endParaRPr kumimoji="0" lang="en-US" sz="2400" b="0" i="0" u="none" strike="noStrike" kern="0" cap="none" spc="0" normalizeH="0" baseline="0" noProof="0">
              <a:ln>
                <a:noFill/>
              </a:ln>
              <a:solidFill>
                <a:sysClr val="window" lastClr="FFFFFF"/>
              </a:solidFill>
              <a:effectLst/>
              <a:uLnTx/>
              <a:uFillTx/>
              <a:latin typeface="DM Sans"/>
              <a:ea typeface="+mn-ea"/>
              <a:cs typeface="+mn-cs"/>
            </a:endParaRPr>
          </a:p>
        </p:txBody>
      </p:sp>
      <p:sp>
        <p:nvSpPr>
          <p:cNvPr id="25" name="Rectangle: Rounded Corners 24">
            <a:extLst>
              <a:ext uri="{FF2B5EF4-FFF2-40B4-BE49-F238E27FC236}">
                <a16:creationId xmlns:a16="http://schemas.microsoft.com/office/drawing/2014/main" id="{A9F7F33B-3D13-660C-5A13-B33E9796CF7A}"/>
              </a:ext>
            </a:extLst>
          </p:cNvPr>
          <p:cNvSpPr/>
          <p:nvPr/>
        </p:nvSpPr>
        <p:spPr>
          <a:xfrm>
            <a:off x="275901" y="5535109"/>
            <a:ext cx="11884130" cy="605242"/>
          </a:xfrm>
          <a:prstGeom prst="roundRect">
            <a:avLst/>
          </a:prstGeom>
          <a:noFill/>
          <a:ln w="12700" cap="flat" cmpd="sng" algn="ctr">
            <a:noFill/>
            <a:prstDash val="solid"/>
            <a:miter lim="800000"/>
          </a:ln>
          <a:effectLst/>
        </p:spPr>
        <p:txBody>
          <a:bodyPr rtlCol="0" anchor="ctr"/>
          <a:lstStyle/>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0" cap="none" spc="0" normalizeH="0" baseline="0" noProof="0" dirty="0">
                <a:ln>
                  <a:noFill/>
                </a:ln>
                <a:solidFill>
                  <a:prstClr val="white"/>
                </a:solidFill>
                <a:effectLst/>
                <a:uLnTx/>
                <a:uFillTx/>
                <a:latin typeface="DM Sans"/>
                <a:ea typeface="+mn-ea"/>
                <a:cs typeface="+mn-cs"/>
              </a:rPr>
              <a:t>Significant </a:t>
            </a:r>
            <a:r>
              <a:rPr kumimoji="0" lang="en-US" b="1" i="0" u="none" strike="noStrike" kern="0" cap="none" spc="0" normalizeH="0" baseline="0" noProof="0" dirty="0">
                <a:ln>
                  <a:noFill/>
                </a:ln>
                <a:solidFill>
                  <a:srgbClr val="4D3C35"/>
                </a:solidFill>
                <a:effectLst/>
                <a:uLnTx/>
                <a:uFillTx/>
                <a:latin typeface="DM Sans"/>
                <a:ea typeface="+mn-ea"/>
                <a:cs typeface="+mn-cs"/>
              </a:rPr>
              <a:t>improvements on wet and dry combability </a:t>
            </a:r>
            <a:r>
              <a:rPr kumimoji="0" lang="en-US" b="1" i="0" u="none" strike="noStrike" kern="0" cap="none" spc="0" normalizeH="0" baseline="0" noProof="0" dirty="0">
                <a:ln>
                  <a:noFill/>
                </a:ln>
                <a:solidFill>
                  <a:prstClr val="white"/>
                </a:solidFill>
                <a:effectLst/>
                <a:uLnTx/>
                <a:uFillTx/>
                <a:latin typeface="DM Sans"/>
                <a:ea typeface="+mn-ea"/>
                <a:cs typeface="+mn-cs"/>
              </a:rPr>
              <a:t>by OXY 229 CB at 1% use level</a:t>
            </a:r>
            <a:endParaRPr kumimoji="0" lang="en-CH" b="1" i="0" u="none" strike="noStrike" kern="0" cap="none" spc="0" normalizeH="0" baseline="0" noProof="0" dirty="0">
              <a:ln>
                <a:noFill/>
              </a:ln>
              <a:solidFill>
                <a:prstClr val="white"/>
              </a:solidFill>
              <a:effectLst/>
              <a:uLnTx/>
              <a:uFillTx/>
              <a:latin typeface="DM Sans"/>
              <a:ea typeface="+mn-ea"/>
              <a:cs typeface="+mn-cs"/>
            </a:endParaRPr>
          </a:p>
        </p:txBody>
      </p:sp>
      <p:sp>
        <p:nvSpPr>
          <p:cNvPr id="26" name="Título 2">
            <a:extLst>
              <a:ext uri="{FF2B5EF4-FFF2-40B4-BE49-F238E27FC236}">
                <a16:creationId xmlns:a16="http://schemas.microsoft.com/office/drawing/2014/main" id="{183C95FA-BA1B-6FF1-E2FC-5AD688A44763}"/>
              </a:ext>
            </a:extLst>
          </p:cNvPr>
          <p:cNvSpPr txBox="1">
            <a:spLocks/>
          </p:cNvSpPr>
          <p:nvPr/>
        </p:nvSpPr>
        <p:spPr>
          <a:xfrm>
            <a:off x="302398" y="327604"/>
            <a:ext cx="7421015" cy="27102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pitchFamily="2" charset="0"/>
                <a:ea typeface="+mj-ea"/>
                <a:cs typeface="+mj-cs"/>
              </a:rPr>
              <a:t>REDUCED COMBING FORCE WITH OXY 229 CB</a:t>
            </a:r>
          </a:p>
        </p:txBody>
      </p:sp>
      <p:sp>
        <p:nvSpPr>
          <p:cNvPr id="146" name="TextBox 145">
            <a:extLst>
              <a:ext uri="{FF2B5EF4-FFF2-40B4-BE49-F238E27FC236}">
                <a16:creationId xmlns:a16="http://schemas.microsoft.com/office/drawing/2014/main" id="{720EACC1-DF8A-4D84-42CB-DFA221C29804}"/>
              </a:ext>
            </a:extLst>
          </p:cNvPr>
          <p:cNvSpPr txBox="1"/>
          <p:nvPr/>
        </p:nvSpPr>
        <p:spPr>
          <a:xfrm>
            <a:off x="275901" y="6376393"/>
            <a:ext cx="7389629" cy="481607"/>
          </a:xfrm>
          <a:prstGeom prst="rect">
            <a:avLst/>
          </a:prstGeom>
          <a:noFill/>
        </p:spPr>
        <p:txBody>
          <a:bodyPr wrap="square" rtlCol="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DM Sans"/>
              </a:rPr>
              <a:t>Bars show means and 95% confidence intervals.</a:t>
            </a:r>
          </a:p>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DM Sans"/>
              </a:rPr>
              <a:t>Letters indicate CLD groupings (groups sharing a letter are not significantly different, alpha = 0.05).</a:t>
            </a:r>
          </a:p>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DM Sans"/>
              </a:rPr>
              <a:t>Pairwise comparisons are shown with brackets: * p &lt; 0.05, ** p &lt; 0.01, *** p &lt; 0.001.</a:t>
            </a:r>
          </a:p>
        </p:txBody>
      </p:sp>
      <p:grpSp>
        <p:nvGrpSpPr>
          <p:cNvPr id="2" name="Group 1">
            <a:extLst>
              <a:ext uri="{FF2B5EF4-FFF2-40B4-BE49-F238E27FC236}">
                <a16:creationId xmlns:a16="http://schemas.microsoft.com/office/drawing/2014/main" id="{9AB1499A-7324-BBD7-B949-5A4D5B4AD196}"/>
              </a:ext>
            </a:extLst>
          </p:cNvPr>
          <p:cNvGrpSpPr/>
          <p:nvPr/>
        </p:nvGrpSpPr>
        <p:grpSpPr>
          <a:xfrm>
            <a:off x="909637" y="1293648"/>
            <a:ext cx="10372725" cy="4247929"/>
            <a:chOff x="909637" y="1293648"/>
            <a:chExt cx="10372725" cy="4247929"/>
          </a:xfrm>
        </p:grpSpPr>
        <p:pic>
          <p:nvPicPr>
            <p:cNvPr id="6" name="Graphic 5">
              <a:extLst>
                <a:ext uri="{FF2B5EF4-FFF2-40B4-BE49-F238E27FC236}">
                  <a16:creationId xmlns:a16="http://schemas.microsoft.com/office/drawing/2014/main" id="{2BB1F0AC-FE30-E86B-2590-1E285B634317}"/>
                </a:ext>
              </a:extLst>
            </p:cNvPr>
            <p:cNvPicPr>
              <a:picLocks noChangeAspect="1"/>
            </p:cNvPicPr>
            <p:nvPr/>
          </p:nvPicPr>
          <p:blipFill>
            <a:blip r:embed="rId3">
              <a:extLst>
                <a:ext uri="{96DAC541-7B7A-43D3-8B79-37D633B846F1}">
                  <asvg:svgBlip xmlns:asvg="http://schemas.microsoft.com/office/drawing/2016/SVG/main" r:embed="rId4"/>
                </a:ext>
              </a:extLst>
            </a:blip>
            <a:srcRect t="8790" b="9229"/>
            <a:stretch>
              <a:fillRect/>
            </a:stretch>
          </p:blipFill>
          <p:spPr>
            <a:xfrm>
              <a:off x="909637" y="1293648"/>
              <a:ext cx="10372725" cy="4247929"/>
            </a:xfrm>
            <a:prstGeom prst="rect">
              <a:avLst/>
            </a:prstGeom>
          </p:spPr>
        </p:pic>
        <p:sp>
          <p:nvSpPr>
            <p:cNvPr id="9" name="tx89">
              <a:extLst>
                <a:ext uri="{FF2B5EF4-FFF2-40B4-BE49-F238E27FC236}">
                  <a16:creationId xmlns:a16="http://schemas.microsoft.com/office/drawing/2014/main" id="{DE256CF0-CD8C-AD84-A7BB-D3AC61B7CF8E}"/>
                </a:ext>
              </a:extLst>
            </p:cNvPr>
            <p:cNvSpPr/>
            <p:nvPr/>
          </p:nvSpPr>
          <p:spPr>
            <a:xfrm>
              <a:off x="4490512" y="5117087"/>
              <a:ext cx="1059895" cy="285416"/>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b</a:t>
              </a:r>
              <a:r>
                <a:rPr kumimoji="0" sz="900" b="0" i="0" u="none" strike="noStrike" kern="1200" cap="none" spc="0" normalizeH="0" baseline="0" noProof="0" err="1">
                  <a:ln>
                    <a:noFill/>
                  </a:ln>
                  <a:solidFill>
                    <a:prstClr val="black"/>
                  </a:solidFill>
                  <a:effectLst/>
                  <a:uLnTx/>
                  <a:uFillTx/>
                  <a:latin typeface="DM Sans"/>
                  <a:ea typeface="+mn-ea"/>
                  <a:cs typeface="DM Sans"/>
                </a:rPr>
                <a:t>enchmark</a:t>
              </a:r>
              <a:r>
                <a:rPr kumimoji="0" lang="en-US" sz="900" b="0" i="0" u="none" strike="noStrike" kern="1200" cap="none" spc="0" normalizeH="0" baseline="0" noProof="0">
                  <a:ln>
                    <a:noFill/>
                  </a:ln>
                  <a:solidFill>
                    <a:prstClr val="black"/>
                  </a:solidFill>
                  <a:effectLst/>
                  <a:uLnTx/>
                  <a:uFillTx/>
                  <a:latin typeface="DM Sans"/>
                  <a:ea typeface="+mn-ea"/>
                  <a:cs typeface="DM Sans"/>
                </a:rPr>
                <a:t> 1</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DM Sans"/>
                <a:ea typeface="+mn-ea"/>
                <a:cs typeface="DM Sans"/>
              </a:endParaRPr>
            </a:p>
          </p:txBody>
        </p:sp>
        <p:sp>
          <p:nvSpPr>
            <p:cNvPr id="10" name="tx89">
              <a:extLst>
                <a:ext uri="{FF2B5EF4-FFF2-40B4-BE49-F238E27FC236}">
                  <a16:creationId xmlns:a16="http://schemas.microsoft.com/office/drawing/2014/main" id="{BEE870EE-1E79-C4DC-D17C-F95658E63C22}"/>
                </a:ext>
              </a:extLst>
            </p:cNvPr>
            <p:cNvSpPr/>
            <p:nvPr/>
          </p:nvSpPr>
          <p:spPr>
            <a:xfrm>
              <a:off x="8311658" y="5127292"/>
              <a:ext cx="946440" cy="275211"/>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OXY 229 CB</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11" name="tx89">
              <a:extLst>
                <a:ext uri="{FF2B5EF4-FFF2-40B4-BE49-F238E27FC236}">
                  <a16:creationId xmlns:a16="http://schemas.microsoft.com/office/drawing/2014/main" id="{BD0B618B-42DF-C272-EA3E-38BFC29732DE}"/>
                </a:ext>
              </a:extLst>
            </p:cNvPr>
            <p:cNvSpPr/>
            <p:nvPr/>
          </p:nvSpPr>
          <p:spPr>
            <a:xfrm>
              <a:off x="9558884" y="5122189"/>
              <a:ext cx="1059895" cy="285416"/>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b</a:t>
              </a:r>
              <a:r>
                <a:rPr kumimoji="0" sz="900" b="0" i="0" u="none" strike="noStrike" kern="1200" cap="none" spc="0" normalizeH="0" baseline="0" noProof="0">
                  <a:ln>
                    <a:noFill/>
                  </a:ln>
                  <a:solidFill>
                    <a:prstClr val="black"/>
                  </a:solidFill>
                  <a:effectLst/>
                  <a:uLnTx/>
                  <a:uFillTx/>
                  <a:latin typeface="DM Sans"/>
                  <a:ea typeface="+mn-ea"/>
                  <a:cs typeface="DM Sans"/>
                </a:rPr>
                <a:t>enchmark</a:t>
              </a:r>
              <a:r>
                <a:rPr kumimoji="0" lang="en-US" sz="900" b="0" i="0" u="none" strike="noStrike" kern="1200" cap="none" spc="0" normalizeH="0" baseline="0" noProof="0">
                  <a:ln>
                    <a:noFill/>
                  </a:ln>
                  <a:solidFill>
                    <a:prstClr val="black"/>
                  </a:solidFill>
                  <a:effectLst/>
                  <a:uLnTx/>
                  <a:uFillTx/>
                  <a:latin typeface="DM Sans"/>
                  <a:ea typeface="+mn-ea"/>
                  <a:cs typeface="DM Sans"/>
                </a:rPr>
                <a:t> 1</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DM Sans"/>
                <a:ea typeface="+mn-ea"/>
                <a:cs typeface="DM Sans"/>
              </a:endParaRPr>
            </a:p>
          </p:txBody>
        </p:sp>
        <p:sp>
          <p:nvSpPr>
            <p:cNvPr id="12" name="tx89">
              <a:extLst>
                <a:ext uri="{FF2B5EF4-FFF2-40B4-BE49-F238E27FC236}">
                  <a16:creationId xmlns:a16="http://schemas.microsoft.com/office/drawing/2014/main" id="{50B94952-FA1B-09B9-8BD9-359770041677}"/>
                </a:ext>
              </a:extLst>
            </p:cNvPr>
            <p:cNvSpPr/>
            <p:nvPr/>
          </p:nvSpPr>
          <p:spPr>
            <a:xfrm>
              <a:off x="3166142" y="5117087"/>
              <a:ext cx="946440" cy="275211"/>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OXY 229 CB</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13" name="tx89">
              <a:extLst>
                <a:ext uri="{FF2B5EF4-FFF2-40B4-BE49-F238E27FC236}">
                  <a16:creationId xmlns:a16="http://schemas.microsoft.com/office/drawing/2014/main" id="{86D04558-7542-4FE6-B78A-FD0C9D20EB13}"/>
                </a:ext>
              </a:extLst>
            </p:cNvPr>
            <p:cNvSpPr/>
            <p:nvPr/>
          </p:nvSpPr>
          <p:spPr>
            <a:xfrm>
              <a:off x="1841772" y="5127292"/>
              <a:ext cx="946440" cy="275211"/>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p</a:t>
              </a:r>
              <a:r>
                <a:rPr kumimoji="0" lang="en-US" sz="900" b="0" i="0" u="none" strike="noStrike" kern="1200" cap="none" spc="0" normalizeH="0" baseline="0" noProof="0" err="1">
                  <a:ln>
                    <a:noFill/>
                  </a:ln>
                  <a:solidFill>
                    <a:prstClr val="black"/>
                  </a:solidFill>
                  <a:effectLst/>
                  <a:uLnTx/>
                  <a:uFillTx/>
                  <a:latin typeface="DM Sans"/>
                  <a:ea typeface="+mn-ea"/>
                  <a:cs typeface="DM Sans"/>
                </a:rPr>
                <a:t>lacebo</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16" name="tx89">
              <a:extLst>
                <a:ext uri="{FF2B5EF4-FFF2-40B4-BE49-F238E27FC236}">
                  <a16:creationId xmlns:a16="http://schemas.microsoft.com/office/drawing/2014/main" id="{D6EE085C-2430-EE64-72BD-4AE9C09ABE8F}"/>
                </a:ext>
              </a:extLst>
            </p:cNvPr>
            <p:cNvSpPr/>
            <p:nvPr/>
          </p:nvSpPr>
          <p:spPr>
            <a:xfrm>
              <a:off x="6987288" y="5127292"/>
              <a:ext cx="946440" cy="275211"/>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p</a:t>
              </a:r>
              <a:r>
                <a:rPr kumimoji="0" lang="en-US" sz="900" b="0" i="0" u="none" strike="noStrike" kern="1200" cap="none" spc="0" normalizeH="0" baseline="0" noProof="0" err="1">
                  <a:ln>
                    <a:noFill/>
                  </a:ln>
                  <a:solidFill>
                    <a:prstClr val="black"/>
                  </a:solidFill>
                  <a:effectLst/>
                  <a:uLnTx/>
                  <a:uFillTx/>
                  <a:latin typeface="DM Sans"/>
                  <a:ea typeface="+mn-ea"/>
                  <a:cs typeface="DM Sans"/>
                </a:rPr>
                <a:t>lacebo</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grpSp>
      <p:sp>
        <p:nvSpPr>
          <p:cNvPr id="3" name="Text Placeholder 3">
            <a:extLst>
              <a:ext uri="{FF2B5EF4-FFF2-40B4-BE49-F238E27FC236}">
                <a16:creationId xmlns:a16="http://schemas.microsoft.com/office/drawing/2014/main" id="{5DE2AB73-E81F-7CC2-82DA-C1C5DC574BC3}"/>
              </a:ext>
            </a:extLst>
          </p:cNvPr>
          <p:cNvSpPr txBox="1">
            <a:spLocks/>
          </p:cNvSpPr>
          <p:nvPr/>
        </p:nvSpPr>
        <p:spPr>
          <a:xfrm>
            <a:off x="302401" y="1161921"/>
            <a:ext cx="8064500"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0" cap="none" spc="0" normalizeH="0" baseline="0" noProof="0" dirty="0">
                <a:ln>
                  <a:noFill/>
                </a:ln>
                <a:solidFill>
                  <a:sysClr val="window" lastClr="FFFFFF"/>
                </a:solidFill>
                <a:effectLst/>
                <a:uLnTx/>
                <a:uFillTx/>
                <a:latin typeface="DM Sans"/>
                <a:ea typeface="+mn-ea"/>
                <a:cs typeface="+mn-cs"/>
              </a:rPr>
              <a:t>Results:</a:t>
            </a:r>
          </a:p>
        </p:txBody>
      </p:sp>
    </p:spTree>
    <p:extLst>
      <p:ext uri="{BB962C8B-B14F-4D97-AF65-F5344CB8AC3E}">
        <p14:creationId xmlns:p14="http://schemas.microsoft.com/office/powerpoint/2010/main" val="584141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BAEC2173-1739-B285-582A-C4C4D2A1ABB3}"/>
            </a:ext>
          </a:extLst>
        </p:cNvPr>
        <p:cNvGrpSpPr/>
        <p:nvPr/>
      </p:nvGrpSpPr>
      <p:grpSpPr>
        <a:xfrm>
          <a:off x="0" y="0"/>
          <a:ext cx="0" cy="0"/>
          <a:chOff x="0" y="0"/>
          <a:chExt cx="0" cy="0"/>
        </a:xfrm>
      </p:grpSpPr>
      <p:sp>
        <p:nvSpPr>
          <p:cNvPr id="4" name="Título 2">
            <a:extLst>
              <a:ext uri="{FF2B5EF4-FFF2-40B4-BE49-F238E27FC236}">
                <a16:creationId xmlns:a16="http://schemas.microsoft.com/office/drawing/2014/main" id="{C693C75D-7BF1-F96D-2C96-C43410C98415}"/>
              </a:ext>
            </a:extLst>
          </p:cNvPr>
          <p:cNvSpPr txBox="1">
            <a:spLocks/>
          </p:cNvSpPr>
          <p:nvPr/>
        </p:nvSpPr>
        <p:spPr>
          <a:xfrm>
            <a:off x="538549" y="1738602"/>
            <a:ext cx="11114902" cy="338079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a:ea typeface="+mj-ea"/>
                <a:cs typeface="+mj-cs"/>
              </a:rPr>
              <a:t>Delivering more than just healing, structural repair preserves hair integrity </a:t>
            </a:r>
          </a:p>
        </p:txBody>
      </p:sp>
      <p:sp>
        <p:nvSpPr>
          <p:cNvPr id="5" name="Título 2">
            <a:extLst>
              <a:ext uri="{FF2B5EF4-FFF2-40B4-BE49-F238E27FC236}">
                <a16:creationId xmlns:a16="http://schemas.microsoft.com/office/drawing/2014/main" id="{1F470545-5CC1-FD4A-7A21-052A77A83CA3}"/>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658167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186DF-66BA-9050-6018-909C59833677}"/>
            </a:ext>
          </a:extLst>
        </p:cNvPr>
        <p:cNvGrpSpPr/>
        <p:nvPr/>
      </p:nvGrpSpPr>
      <p:grpSpPr>
        <a:xfrm>
          <a:off x="0" y="0"/>
          <a:ext cx="0" cy="0"/>
          <a:chOff x="0" y="0"/>
          <a:chExt cx="0" cy="0"/>
        </a:xfrm>
      </p:grpSpPr>
      <p:sp>
        <p:nvSpPr>
          <p:cNvPr id="18" name="Título 2">
            <a:extLst>
              <a:ext uri="{FF2B5EF4-FFF2-40B4-BE49-F238E27FC236}">
                <a16:creationId xmlns:a16="http://schemas.microsoft.com/office/drawing/2014/main" id="{827D7955-BABE-2C5A-D6EE-5E25613974CB}"/>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COMBING FORCE -2</a:t>
            </a:r>
          </a:p>
        </p:txBody>
      </p:sp>
      <p:sp>
        <p:nvSpPr>
          <p:cNvPr id="26" name="Título 2">
            <a:extLst>
              <a:ext uri="{FF2B5EF4-FFF2-40B4-BE49-F238E27FC236}">
                <a16:creationId xmlns:a16="http://schemas.microsoft.com/office/drawing/2014/main" id="{B4918C6C-3A39-F56D-1FC9-66D43A0AD0CC}"/>
              </a:ext>
            </a:extLst>
          </p:cNvPr>
          <p:cNvSpPr txBox="1">
            <a:spLocks/>
          </p:cNvSpPr>
          <p:nvPr/>
        </p:nvSpPr>
        <p:spPr>
          <a:xfrm rot="16200000">
            <a:off x="9838850"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*External test institute</a:t>
            </a:r>
          </a:p>
        </p:txBody>
      </p:sp>
      <p:pic>
        <p:nvPicPr>
          <p:cNvPr id="5" name="Picture Placeholder 4" descr="A close-up of a blonde hair&#10;&#10;AI-generated content may be incorrect.">
            <a:extLst>
              <a:ext uri="{FF2B5EF4-FFF2-40B4-BE49-F238E27FC236}">
                <a16:creationId xmlns:a16="http://schemas.microsoft.com/office/drawing/2014/main" id="{EBCA60CA-F023-80C4-F10B-1B1D4F53179F}"/>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2" name="TextBox 1">
            <a:extLst>
              <a:ext uri="{FF2B5EF4-FFF2-40B4-BE49-F238E27FC236}">
                <a16:creationId xmlns:a16="http://schemas.microsoft.com/office/drawing/2014/main" id="{0113EABE-F57A-97D5-16D9-BF660CCF26A6}"/>
              </a:ext>
            </a:extLst>
          </p:cNvPr>
          <p:cNvSpPr txBox="1"/>
          <p:nvPr/>
        </p:nvSpPr>
        <p:spPr>
          <a:xfrm>
            <a:off x="302399" y="704374"/>
            <a:ext cx="6644500" cy="57554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Assessment of 1% OXY 229 CB in bleaching agent vs benchmark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Protocol: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Brown Caucasian hair, 3 tresses per test sample.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Mix commercial bleaching agent according to description on packaging.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Add 1% OXY 229 CB to the bleaching mixture.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Spread the mixture homogeneously on dry (not washed) hair​.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Cover with alu foil for 45 min.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Rinse off with 39°C tap water until water is clear.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Leave hair tresses for 50 min. in deionized water.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Dry slightly with paper towels.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Let tresses dry in climate room overnight at 20°C / 60% humidity.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Repeat the full bleaching procedure a second time.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Combing force measurement with Instron at 20°C / 60% humidity</a:t>
            </a:r>
            <a:endParaRPr kumimoji="0" lang="en-CH" sz="2400" b="0" i="0" u="none" strike="noStrike" kern="120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518783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FADBD53D-4CB9-F271-EF3B-0B9635827DA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A8D1892-FA4C-6203-9CB2-F05722B01C86}"/>
              </a:ext>
            </a:extLst>
          </p:cNvPr>
          <p:cNvSpPr txBox="1">
            <a:spLocks/>
          </p:cNvSpPr>
          <p:nvPr/>
        </p:nvSpPr>
        <p:spPr>
          <a:xfrm>
            <a:off x="302401" y="811219"/>
            <a:ext cx="8064500"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sysClr val="window" lastClr="FFFFFF"/>
                </a:solidFill>
                <a:effectLst/>
                <a:uLnTx/>
                <a:uFillTx/>
                <a:latin typeface="DM Sans"/>
                <a:ea typeface="+mn-ea"/>
                <a:cs typeface="+mn-cs"/>
                <a:sym typeface="Wingdings" panose="05000000000000000000" pitchFamily="2" charset="2"/>
              </a:rPr>
              <a:t>OXY 229 CB in bleaching mixture</a:t>
            </a:r>
            <a:r>
              <a:rPr kumimoji="0" lang="en-US" sz="2400" b="0" i="0" u="none" strike="noStrike" kern="0" cap="none" spc="0" normalizeH="0" baseline="0" noProof="0">
                <a:ln>
                  <a:noFill/>
                </a:ln>
                <a:solidFill>
                  <a:sysClr val="window" lastClr="FFFFFF"/>
                </a:solidFill>
                <a:effectLst/>
                <a:uLnTx/>
                <a:uFillTx/>
                <a:latin typeface="DM Sans"/>
                <a:ea typeface="+mn-ea"/>
                <a:cs typeface="+mn-cs"/>
              </a:rPr>
              <a:t> </a:t>
            </a:r>
          </a:p>
        </p:txBody>
      </p:sp>
      <p:sp>
        <p:nvSpPr>
          <p:cNvPr id="35" name="TextBox 34">
            <a:extLst>
              <a:ext uri="{FF2B5EF4-FFF2-40B4-BE49-F238E27FC236}">
                <a16:creationId xmlns:a16="http://schemas.microsoft.com/office/drawing/2014/main" id="{692852F1-4AF6-5295-6A0F-3BB40C58C350}"/>
              </a:ext>
            </a:extLst>
          </p:cNvPr>
          <p:cNvSpPr txBox="1"/>
          <p:nvPr/>
        </p:nvSpPr>
        <p:spPr>
          <a:xfrm>
            <a:off x="491555" y="4982237"/>
            <a:ext cx="132035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 </a:t>
            </a:r>
            <a:r>
              <a:rPr kumimoji="0" lang="en-US" sz="1200" b="0" i="0" u="none" strike="noStrike" kern="1200" cap="none" spc="0" normalizeH="0" baseline="0" noProof="0">
                <a:ln>
                  <a:noFill/>
                </a:ln>
                <a:solidFill>
                  <a:prstClr val="black"/>
                </a:solidFill>
                <a:effectLst/>
                <a:uLnTx/>
                <a:uFillTx/>
                <a:latin typeface="DM Sans"/>
                <a:ea typeface="+mn-ea"/>
                <a:cs typeface="+mn-cs"/>
              </a:rPr>
              <a:t>p ≤ 0.01</a:t>
            </a:r>
          </a:p>
        </p:txBody>
      </p:sp>
      <p:sp>
        <p:nvSpPr>
          <p:cNvPr id="36" name="TextBox 35">
            <a:extLst>
              <a:ext uri="{FF2B5EF4-FFF2-40B4-BE49-F238E27FC236}">
                <a16:creationId xmlns:a16="http://schemas.microsoft.com/office/drawing/2014/main" id="{F053F6CD-EC4A-D828-05BA-6EC8DA0F5544}"/>
              </a:ext>
            </a:extLst>
          </p:cNvPr>
          <p:cNvSpPr txBox="1"/>
          <p:nvPr/>
        </p:nvSpPr>
        <p:spPr>
          <a:xfrm>
            <a:off x="302399" y="1230039"/>
            <a:ext cx="30598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DM Sans"/>
                <a:ea typeface="+mn-ea"/>
                <a:cs typeface="+mn-cs"/>
              </a:rPr>
              <a:t>Results:</a:t>
            </a:r>
            <a:r>
              <a:rPr kumimoji="0" lang="en-US" sz="2400" b="0" i="0" u="none" strike="noStrike" kern="1200" cap="none" spc="0" normalizeH="0" baseline="0" noProof="0" dirty="0">
                <a:ln>
                  <a:noFill/>
                </a:ln>
                <a:solidFill>
                  <a:prstClr val="black"/>
                </a:solidFill>
                <a:effectLst/>
                <a:uLnTx/>
                <a:uFillTx/>
                <a:latin typeface="DM Sans"/>
                <a:ea typeface="+mn-ea"/>
                <a:cs typeface="+mn-cs"/>
              </a:rPr>
              <a:t> </a:t>
            </a:r>
            <a:r>
              <a:rPr kumimoji="0" lang="en-US" sz="2400" b="0" i="0" u="none" strike="noStrike" kern="1200" cap="none" spc="0" normalizeH="0" baseline="0" noProof="0" dirty="0">
                <a:ln>
                  <a:noFill/>
                </a:ln>
                <a:solidFill>
                  <a:srgbClr val="4D3C35"/>
                </a:solidFill>
                <a:effectLst/>
                <a:uLnTx/>
                <a:uFillTx/>
                <a:latin typeface="DM Sans"/>
                <a:ea typeface="+mn-ea"/>
                <a:cs typeface="+mn-cs"/>
              </a:rPr>
              <a:t>dry hair</a:t>
            </a:r>
          </a:p>
        </p:txBody>
      </p:sp>
      <p:sp>
        <p:nvSpPr>
          <p:cNvPr id="46" name="Rectangle: Rounded Corners 45">
            <a:extLst>
              <a:ext uri="{FF2B5EF4-FFF2-40B4-BE49-F238E27FC236}">
                <a16:creationId xmlns:a16="http://schemas.microsoft.com/office/drawing/2014/main" id="{B1D8DE8C-2812-D87B-3E48-6E21EDF66790}"/>
              </a:ext>
            </a:extLst>
          </p:cNvPr>
          <p:cNvSpPr/>
          <p:nvPr/>
        </p:nvSpPr>
        <p:spPr>
          <a:xfrm>
            <a:off x="336477" y="5316036"/>
            <a:ext cx="9705603" cy="1145523"/>
          </a:xfrm>
          <a:prstGeom prst="roundRect">
            <a:avLst/>
          </a:prstGeom>
          <a:noFill/>
          <a:ln w="12700" cap="flat" cmpd="sng" algn="ctr">
            <a:noFill/>
            <a:prstDash val="solid"/>
            <a:miter lim="800000"/>
          </a:ln>
          <a:effectLst/>
        </p:spPr>
        <p:txBody>
          <a:bodyPr rtlCol="0" anchor="ct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Significant </a:t>
            </a:r>
            <a:r>
              <a:rPr kumimoji="0" lang="en-US" sz="1800" b="1" i="0" u="none" strike="noStrike" kern="0" cap="none" spc="0" normalizeH="0" baseline="0" noProof="0" dirty="0">
                <a:ln>
                  <a:noFill/>
                </a:ln>
                <a:solidFill>
                  <a:srgbClr val="4D3C35"/>
                </a:solidFill>
                <a:effectLst/>
                <a:uLnTx/>
                <a:uFillTx/>
                <a:latin typeface="DM Sans"/>
                <a:ea typeface="+mn-ea"/>
                <a:cs typeface="+mn-cs"/>
              </a:rPr>
              <a:t>improved dry combability </a:t>
            </a:r>
            <a:r>
              <a:rPr kumimoji="0" lang="en-US" sz="1800" b="1" i="0" u="none" strike="noStrike" kern="0" cap="none" spc="0" normalizeH="0" baseline="0" noProof="0" dirty="0">
                <a:ln>
                  <a:noFill/>
                </a:ln>
                <a:solidFill>
                  <a:prstClr val="white"/>
                </a:solidFill>
                <a:effectLst/>
                <a:uLnTx/>
                <a:uFillTx/>
                <a:latin typeface="DM Sans"/>
                <a:ea typeface="+mn-ea"/>
                <a:cs typeface="+mn-cs"/>
              </a:rPr>
              <a:t>by OXY 229 CB at 1% use level</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Benchmark ingredient (protein) showed adverse effect in combing</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No visible improvement with commercial benchmarks</a:t>
            </a:r>
            <a:endParaRPr kumimoji="0" lang="en-CH" sz="1800" b="1" i="0" u="none" strike="noStrike" kern="0" cap="none" spc="0" normalizeH="0" baseline="0" noProof="0" dirty="0">
              <a:ln>
                <a:noFill/>
              </a:ln>
              <a:solidFill>
                <a:prstClr val="white"/>
              </a:solidFill>
              <a:effectLst/>
              <a:uLnTx/>
              <a:uFillTx/>
              <a:latin typeface="DM Sans"/>
              <a:ea typeface="+mn-ea"/>
              <a:cs typeface="+mn-cs"/>
            </a:endParaRPr>
          </a:p>
        </p:txBody>
      </p:sp>
      <p:sp>
        <p:nvSpPr>
          <p:cNvPr id="47" name="TextBox 46">
            <a:extLst>
              <a:ext uri="{FF2B5EF4-FFF2-40B4-BE49-F238E27FC236}">
                <a16:creationId xmlns:a16="http://schemas.microsoft.com/office/drawing/2014/main" id="{91D274A9-B8CE-40B1-9515-13C7BA3A44A2}"/>
              </a:ext>
            </a:extLst>
          </p:cNvPr>
          <p:cNvSpPr txBox="1"/>
          <p:nvPr/>
        </p:nvSpPr>
        <p:spPr>
          <a:xfrm>
            <a:off x="6558489" y="4922221"/>
            <a:ext cx="132035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 </a:t>
            </a:r>
            <a:r>
              <a:rPr kumimoji="0" lang="en-US" sz="1200" b="0" i="0" u="none" strike="noStrike" kern="1200" cap="none" spc="0" normalizeH="0" baseline="0" noProof="0">
                <a:ln>
                  <a:noFill/>
                </a:ln>
                <a:solidFill>
                  <a:prstClr val="black"/>
                </a:solidFill>
                <a:effectLst/>
                <a:uLnTx/>
                <a:uFillTx/>
                <a:latin typeface="DM Sans"/>
                <a:ea typeface="+mn-ea"/>
                <a:cs typeface="+mn-cs"/>
              </a:rPr>
              <a:t>p ≤ 0.01</a:t>
            </a:r>
          </a:p>
        </p:txBody>
      </p:sp>
      <p:sp>
        <p:nvSpPr>
          <p:cNvPr id="48" name="Título 2">
            <a:extLst>
              <a:ext uri="{FF2B5EF4-FFF2-40B4-BE49-F238E27FC236}">
                <a16:creationId xmlns:a16="http://schemas.microsoft.com/office/drawing/2014/main" id="{C690F956-52A8-2ADC-E51A-61DCA94F4C0B}"/>
              </a:ext>
            </a:extLst>
          </p:cNvPr>
          <p:cNvSpPr txBox="1">
            <a:spLocks/>
          </p:cNvSpPr>
          <p:nvPr/>
        </p:nvSpPr>
        <p:spPr>
          <a:xfrm>
            <a:off x="302399" y="327604"/>
            <a:ext cx="7576449" cy="32041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REDUCED COMBING FORCE WITH OXY 229 CB</a:t>
            </a:r>
          </a:p>
        </p:txBody>
      </p:sp>
      <p:sp>
        <p:nvSpPr>
          <p:cNvPr id="51" name="TextBox 50">
            <a:extLst>
              <a:ext uri="{FF2B5EF4-FFF2-40B4-BE49-F238E27FC236}">
                <a16:creationId xmlns:a16="http://schemas.microsoft.com/office/drawing/2014/main" id="{57D0ABA6-27A3-D664-DA10-6B6BAF883A99}"/>
              </a:ext>
            </a:extLst>
          </p:cNvPr>
          <p:cNvSpPr txBox="1"/>
          <p:nvPr/>
        </p:nvSpPr>
        <p:spPr>
          <a:xfrm rot="16200000">
            <a:off x="9085163" y="2605279"/>
            <a:ext cx="597163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 Combing force calculated  on the  hair tips (last 2 cm of the hair length 1 cm before the tip) </a:t>
            </a:r>
          </a:p>
        </p:txBody>
      </p:sp>
      <p:pic>
        <p:nvPicPr>
          <p:cNvPr id="5" name="Picture 4">
            <a:extLst>
              <a:ext uri="{FF2B5EF4-FFF2-40B4-BE49-F238E27FC236}">
                <a16:creationId xmlns:a16="http://schemas.microsoft.com/office/drawing/2014/main" id="{1080BFBB-A351-1B0A-78EC-322FCBE61525}"/>
              </a:ext>
            </a:extLst>
          </p:cNvPr>
          <p:cNvPicPr>
            <a:picLocks noChangeAspect="1"/>
          </p:cNvPicPr>
          <p:nvPr/>
        </p:nvPicPr>
        <p:blipFill>
          <a:blip r:embed="rId3"/>
          <a:stretch>
            <a:fillRect/>
          </a:stretch>
        </p:blipFill>
        <p:spPr>
          <a:xfrm>
            <a:off x="302399" y="1759467"/>
            <a:ext cx="4877223" cy="3389670"/>
          </a:xfrm>
          <a:prstGeom prst="rect">
            <a:avLst/>
          </a:prstGeom>
        </p:spPr>
      </p:pic>
      <p:pic>
        <p:nvPicPr>
          <p:cNvPr id="6" name="Picture 5">
            <a:extLst>
              <a:ext uri="{FF2B5EF4-FFF2-40B4-BE49-F238E27FC236}">
                <a16:creationId xmlns:a16="http://schemas.microsoft.com/office/drawing/2014/main" id="{0E19C0E7-811F-48A2-5FA3-011B62611423}"/>
              </a:ext>
            </a:extLst>
          </p:cNvPr>
          <p:cNvPicPr>
            <a:picLocks noChangeAspect="1"/>
          </p:cNvPicPr>
          <p:nvPr/>
        </p:nvPicPr>
        <p:blipFill>
          <a:blip r:embed="rId4"/>
          <a:stretch>
            <a:fillRect/>
          </a:stretch>
        </p:blipFill>
        <p:spPr>
          <a:xfrm>
            <a:off x="6134228" y="1691704"/>
            <a:ext cx="4968671" cy="3566469"/>
          </a:xfrm>
          <a:prstGeom prst="rect">
            <a:avLst/>
          </a:prstGeom>
        </p:spPr>
      </p:pic>
    </p:spTree>
    <p:extLst>
      <p:ext uri="{BB962C8B-B14F-4D97-AF65-F5344CB8AC3E}">
        <p14:creationId xmlns:p14="http://schemas.microsoft.com/office/powerpoint/2010/main" val="2347672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AEE0B5A9-1501-191A-38D6-41606455ADEF}"/>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8FE1A940-CB2E-1187-4151-BF5285C792AA}"/>
              </a:ext>
            </a:extLst>
          </p:cNvPr>
          <p:cNvSpPr txBox="1">
            <a:spLocks/>
          </p:cNvSpPr>
          <p:nvPr/>
        </p:nvSpPr>
        <p:spPr>
          <a:xfrm>
            <a:off x="538549" y="1738602"/>
            <a:ext cx="11114902" cy="338079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14pt Medium" pitchFamily="2" charset="77"/>
                <a:ea typeface="+mj-ea"/>
                <a:cs typeface="+mj-cs"/>
              </a:rPr>
              <a:t> </a:t>
            </a:r>
            <a:r>
              <a:rPr kumimoji="0" lang="en-US" sz="7200" b="0" i="0" u="none" strike="noStrike" kern="1200" cap="none" spc="0" normalizeH="0" baseline="0" noProof="0">
                <a:ln>
                  <a:noFill/>
                </a:ln>
                <a:solidFill>
                  <a:prstClr val="white"/>
                </a:solidFill>
                <a:effectLst/>
                <a:uLnTx/>
                <a:uFillTx/>
                <a:latin typeface="DM Sans"/>
                <a:ea typeface="+mj-ea"/>
                <a:cs typeface="+mj-cs"/>
              </a:rPr>
              <a:t>Structural repair delivers combing benefits to your formulations</a:t>
            </a:r>
          </a:p>
        </p:txBody>
      </p:sp>
      <p:sp>
        <p:nvSpPr>
          <p:cNvPr id="3" name="Título 2">
            <a:extLst>
              <a:ext uri="{FF2B5EF4-FFF2-40B4-BE49-F238E27FC236}">
                <a16:creationId xmlns:a16="http://schemas.microsoft.com/office/drawing/2014/main" id="{1244F668-B59E-E07F-9D73-C2355954AEFB}"/>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2282865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FA7EFB34-6BA0-7014-558E-4D54AABEC1C7}"/>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D4E1C0FF-E75C-DF05-084D-56ECC18840B9}"/>
              </a:ext>
            </a:extLst>
          </p:cNvPr>
          <p:cNvSpPr txBox="1">
            <a:spLocks/>
          </p:cNvSpPr>
          <p:nvPr/>
        </p:nvSpPr>
        <p:spPr>
          <a:xfrm>
            <a:off x="384543" y="885983"/>
            <a:ext cx="4429620" cy="169016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a:ln>
                  <a:noFill/>
                </a:ln>
                <a:solidFill>
                  <a:prstClr val="white"/>
                </a:solidFill>
                <a:effectLst/>
                <a:uLnTx/>
                <a:uFillTx/>
                <a:latin typeface="DM Sans"/>
                <a:ea typeface="+mn-ea"/>
                <a:cs typeface="+mn-cs"/>
              </a:rPr>
              <a:t>Samples:</a:t>
            </a:r>
          </a:p>
        </p:txBody>
      </p:sp>
      <p:sp>
        <p:nvSpPr>
          <p:cNvPr id="5" name="Rectangle 2">
            <a:extLst>
              <a:ext uri="{FF2B5EF4-FFF2-40B4-BE49-F238E27FC236}">
                <a16:creationId xmlns:a16="http://schemas.microsoft.com/office/drawing/2014/main" id="{9DA56B95-09EF-83BD-A8DE-20DB98A2817B}"/>
              </a:ext>
            </a:extLst>
          </p:cNvPr>
          <p:cNvSpPr>
            <a:spLocks noChangeArrowheads="1"/>
          </p:cNvSpPr>
          <p:nvPr/>
        </p:nvSpPr>
        <p:spPr bwMode="auto">
          <a:xfrm>
            <a:off x="196214" y="3505944"/>
            <a:ext cx="6017178" cy="1587594"/>
          </a:xfrm>
          <a:prstGeom prst="rect">
            <a:avLst/>
          </a:prstGeom>
          <a:noFill/>
          <a:ln>
            <a:noFill/>
          </a:ln>
          <a:effectLst/>
        </p:spPr>
        <p:txBody>
          <a:bodyPr vert="horz" wrap="square" lIns="0" tIns="0" rIns="0" bIns="6348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Market product is good</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Market product + 1% OXY 229 CB is statistically significant smoother than  market product added with 0.2% glycerin*</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Arial"/>
                <a:ea typeface="+mn-ea"/>
                <a:cs typeface="Arial"/>
              </a:rPr>
              <a:t>Market product + 1% OXY 229 CB </a:t>
            </a:r>
            <a:r>
              <a:rPr kumimoji="0" lang="en-US" altLang="en-US" sz="1400" b="1" i="0" u="none" strike="noStrike" kern="0" cap="none" spc="0" normalizeH="0" baseline="0" noProof="0">
                <a:ln>
                  <a:noFill/>
                </a:ln>
                <a:solidFill>
                  <a:prstClr val="white"/>
                </a:solidFill>
                <a:effectLst/>
                <a:uLnTx/>
                <a:uFillTx/>
                <a:latin typeface="DM Sans"/>
                <a:ea typeface="+mn-ea"/>
                <a:cs typeface="+mn-cs"/>
              </a:rPr>
              <a:t> is statistically significant smoother than  market product </a:t>
            </a:r>
            <a:endParaRPr kumimoji="0" lang="en-US" altLang="en-US" sz="14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0" fontAlgn="base" latinLnBrk="0" hangingPunct="0">
              <a:lnSpc>
                <a:spcPct val="100000"/>
              </a:lnSpc>
              <a:spcBef>
                <a:spcPts val="600"/>
              </a:spcBef>
              <a:spcAft>
                <a:spcPct val="0"/>
              </a:spcAft>
              <a:buClrTx/>
              <a:buSzTx/>
              <a:buFontTx/>
              <a:buNone/>
              <a:tabLst/>
              <a:defRPr/>
            </a:pPr>
            <a:endParaRPr kumimoji="0" lang="en-US" altLang="en-US" sz="1400" b="0" i="0" u="none" strike="noStrike" kern="0" cap="none" spc="0" normalizeH="0" baseline="0" noProof="0">
              <a:ln>
                <a:noFill/>
              </a:ln>
              <a:solidFill>
                <a:prstClr val="white"/>
              </a:solidFill>
              <a:effectLst/>
              <a:uLnTx/>
              <a:uFillTx/>
              <a:latin typeface="DM Sans"/>
              <a:ea typeface="+mn-ea"/>
              <a:cs typeface="+mn-cs"/>
            </a:endParaRPr>
          </a:p>
        </p:txBody>
      </p:sp>
      <p:graphicFrame>
        <p:nvGraphicFramePr>
          <p:cNvPr id="6" name="Table 5">
            <a:extLst>
              <a:ext uri="{FF2B5EF4-FFF2-40B4-BE49-F238E27FC236}">
                <a16:creationId xmlns:a16="http://schemas.microsoft.com/office/drawing/2014/main" id="{D35A973B-135F-CF0F-181B-EB15BCFE74EC}"/>
              </a:ext>
            </a:extLst>
          </p:cNvPr>
          <p:cNvGraphicFramePr>
            <a:graphicFrameLocks noGrp="1"/>
          </p:cNvGraphicFramePr>
          <p:nvPr/>
        </p:nvGraphicFramePr>
        <p:xfrm>
          <a:off x="1560568" y="1565899"/>
          <a:ext cx="3491669" cy="1690167"/>
        </p:xfrm>
        <a:graphic>
          <a:graphicData uri="http://schemas.openxmlformats.org/drawingml/2006/table">
            <a:tbl>
              <a:tblPr/>
              <a:tblGrid>
                <a:gridCol w="1492405">
                  <a:extLst>
                    <a:ext uri="{9D8B030D-6E8A-4147-A177-3AD203B41FA5}">
                      <a16:colId xmlns:a16="http://schemas.microsoft.com/office/drawing/2014/main" val="277748687"/>
                    </a:ext>
                  </a:extLst>
                </a:gridCol>
                <a:gridCol w="1999264">
                  <a:extLst>
                    <a:ext uri="{9D8B030D-6E8A-4147-A177-3AD203B41FA5}">
                      <a16:colId xmlns:a16="http://schemas.microsoft.com/office/drawing/2014/main" val="1757511887"/>
                    </a:ext>
                  </a:extLst>
                </a:gridCol>
              </a:tblGrid>
              <a:tr h="563389">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1</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2840621895"/>
                  </a:ext>
                </a:extLst>
              </a:tr>
              <a:tr h="563389">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2</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 + 0.2% glycerin</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1654520875"/>
                  </a:ext>
                </a:extLst>
              </a:tr>
              <a:tr h="563389">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3</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 + 1% OXY 229 CB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1219167022"/>
                  </a:ext>
                </a:extLst>
              </a:tr>
            </a:tbl>
          </a:graphicData>
        </a:graphic>
      </p:graphicFrame>
      <p:sp>
        <p:nvSpPr>
          <p:cNvPr id="17" name="Rectangle: Rounded Corners 16">
            <a:extLst>
              <a:ext uri="{FF2B5EF4-FFF2-40B4-BE49-F238E27FC236}">
                <a16:creationId xmlns:a16="http://schemas.microsoft.com/office/drawing/2014/main" id="{EEE88206-7A26-DB43-80F9-C6687E4860F4}"/>
              </a:ext>
            </a:extLst>
          </p:cNvPr>
          <p:cNvSpPr/>
          <p:nvPr/>
        </p:nvSpPr>
        <p:spPr>
          <a:xfrm>
            <a:off x="552992" y="5000894"/>
            <a:ext cx="11320799" cy="1003664"/>
          </a:xfrm>
          <a:prstGeom prst="roundRect">
            <a:avLst/>
          </a:prstGeom>
          <a:noFill/>
          <a:ln w="12700" cap="flat" cmpd="sng" algn="ctr">
            <a:noFill/>
            <a:prstDash val="solid"/>
            <a:miter lim="800000"/>
          </a:ln>
          <a:effectLst/>
        </p:spPr>
        <p:txBody>
          <a:bodyPr rtlCol="0" anchor="ct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a:ln>
                  <a:noFill/>
                </a:ln>
                <a:solidFill>
                  <a:prstClr val="white"/>
                </a:solidFill>
                <a:effectLst/>
                <a:uLnTx/>
                <a:uFillTx/>
                <a:latin typeface="DM Sans"/>
                <a:ea typeface="+mn-ea"/>
                <a:cs typeface="+mn-cs"/>
              </a:rPr>
              <a:t>Adding 1% of OXY 229 CB significantly </a:t>
            </a:r>
            <a:r>
              <a:rPr kumimoji="0" lang="en-US" sz="1800" b="1" i="0" u="none" strike="noStrike" kern="0" cap="none" spc="0" normalizeH="0" baseline="0" noProof="0">
                <a:ln>
                  <a:noFill/>
                </a:ln>
                <a:solidFill>
                  <a:srgbClr val="4D3C35"/>
                </a:solidFill>
                <a:effectLst/>
                <a:uLnTx/>
                <a:uFillTx/>
                <a:latin typeface="DM Sans"/>
                <a:ea typeface="+mn-ea"/>
                <a:cs typeface="+mn-cs"/>
              </a:rPr>
              <a:t>improved the combing force </a:t>
            </a:r>
            <a:r>
              <a:rPr kumimoji="0" lang="en-US" sz="1800" b="1" i="0" u="none" strike="noStrike" kern="0" cap="none" spc="0" normalizeH="0" baseline="0" noProof="0">
                <a:ln>
                  <a:noFill/>
                </a:ln>
                <a:solidFill>
                  <a:prstClr val="white"/>
                </a:solidFill>
                <a:effectLst/>
                <a:uLnTx/>
                <a:uFillTx/>
                <a:latin typeface="DM Sans"/>
                <a:ea typeface="+mn-ea"/>
                <a:cs typeface="+mn-cs"/>
              </a:rPr>
              <a:t>of the commercial  product</a:t>
            </a:r>
          </a:p>
        </p:txBody>
      </p:sp>
      <p:sp>
        <p:nvSpPr>
          <p:cNvPr id="18" name="Título 2">
            <a:extLst>
              <a:ext uri="{FF2B5EF4-FFF2-40B4-BE49-F238E27FC236}">
                <a16:creationId xmlns:a16="http://schemas.microsoft.com/office/drawing/2014/main" id="{69437E9D-EF99-A4C5-B1EE-730F2D7E5499}"/>
              </a:ext>
            </a:extLst>
          </p:cNvPr>
          <p:cNvSpPr txBox="1">
            <a:spLocks/>
          </p:cNvSpPr>
          <p:nvPr/>
        </p:nvSpPr>
        <p:spPr>
          <a:xfrm>
            <a:off x="302398" y="327603"/>
            <a:ext cx="6756323" cy="33855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COMBING TEST</a:t>
            </a:r>
          </a:p>
        </p:txBody>
      </p:sp>
      <p:sp>
        <p:nvSpPr>
          <p:cNvPr id="19" name="TextBox 18">
            <a:extLst>
              <a:ext uri="{FF2B5EF4-FFF2-40B4-BE49-F238E27FC236}">
                <a16:creationId xmlns:a16="http://schemas.microsoft.com/office/drawing/2014/main" id="{FC4C45C5-3C88-3AF5-45B2-A2D30C87FD1B}"/>
              </a:ext>
            </a:extLst>
          </p:cNvPr>
          <p:cNvSpPr txBox="1"/>
          <p:nvPr/>
        </p:nvSpPr>
        <p:spPr>
          <a:xfrm>
            <a:off x="635619" y="6072476"/>
            <a:ext cx="738210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mn-ea"/>
                <a:cs typeface="+mn-cs"/>
              </a:rPr>
              <a:t>* The combing force  improvement is not coming from the glycerin contained in OXY 229 CB</a:t>
            </a:r>
          </a:p>
        </p:txBody>
      </p:sp>
      <p:sp>
        <p:nvSpPr>
          <p:cNvPr id="34" name="TextBox 33">
            <a:extLst>
              <a:ext uri="{FF2B5EF4-FFF2-40B4-BE49-F238E27FC236}">
                <a16:creationId xmlns:a16="http://schemas.microsoft.com/office/drawing/2014/main" id="{ACD2A79E-8213-F77F-D9A8-C32C70BAAEA1}"/>
              </a:ext>
            </a:extLst>
          </p:cNvPr>
          <p:cNvSpPr txBox="1"/>
          <p:nvPr/>
        </p:nvSpPr>
        <p:spPr>
          <a:xfrm>
            <a:off x="6843182" y="4548843"/>
            <a:ext cx="262664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 p ≤ 0.05   ** p ≤ 0.01</a:t>
            </a:r>
          </a:p>
        </p:txBody>
      </p:sp>
      <p:pic>
        <p:nvPicPr>
          <p:cNvPr id="3" name="Picture 2">
            <a:extLst>
              <a:ext uri="{FF2B5EF4-FFF2-40B4-BE49-F238E27FC236}">
                <a16:creationId xmlns:a16="http://schemas.microsoft.com/office/drawing/2014/main" id="{40EE7E87-8704-6B52-3242-5CBCB331860E}"/>
              </a:ext>
            </a:extLst>
          </p:cNvPr>
          <p:cNvPicPr>
            <a:picLocks noChangeAspect="1"/>
          </p:cNvPicPr>
          <p:nvPr/>
        </p:nvPicPr>
        <p:blipFill>
          <a:blip r:embed="rId3"/>
          <a:stretch>
            <a:fillRect/>
          </a:stretch>
        </p:blipFill>
        <p:spPr>
          <a:xfrm>
            <a:off x="6143782" y="500748"/>
            <a:ext cx="5663675" cy="4048095"/>
          </a:xfrm>
          <a:prstGeom prst="rect">
            <a:avLst/>
          </a:prstGeom>
        </p:spPr>
      </p:pic>
    </p:spTree>
    <p:extLst>
      <p:ext uri="{BB962C8B-B14F-4D97-AF65-F5344CB8AC3E}">
        <p14:creationId xmlns:p14="http://schemas.microsoft.com/office/powerpoint/2010/main" val="4053697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4A0E1998-75B7-D708-0D6F-295AED9E71CE}"/>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FAAA9BE0-317F-D699-A034-CE0BC90B3FFD}"/>
              </a:ext>
            </a:extLst>
          </p:cNvPr>
          <p:cNvSpPr txBox="1">
            <a:spLocks/>
          </p:cNvSpPr>
          <p:nvPr/>
        </p:nvSpPr>
        <p:spPr>
          <a:xfrm>
            <a:off x="538549" y="1738602"/>
            <a:ext cx="11114902" cy="338079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a:ea typeface="+mj-ea"/>
                <a:cs typeface="+mj-cs"/>
              </a:rPr>
              <a:t> Structural repair delivers sensory benefits to diverse formulations</a:t>
            </a:r>
          </a:p>
        </p:txBody>
      </p:sp>
      <p:sp>
        <p:nvSpPr>
          <p:cNvPr id="3" name="Título 2">
            <a:extLst>
              <a:ext uri="{FF2B5EF4-FFF2-40B4-BE49-F238E27FC236}">
                <a16:creationId xmlns:a16="http://schemas.microsoft.com/office/drawing/2014/main" id="{025D316E-F8B1-AFBA-DDFA-13643A181259}"/>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704193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FF8C3-B99A-1279-0678-D2D31D0AAEC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7CC03DF-F049-BB97-3857-71072CF1B3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4" name="Título 2">
            <a:extLst>
              <a:ext uri="{FF2B5EF4-FFF2-40B4-BE49-F238E27FC236}">
                <a16:creationId xmlns:a16="http://schemas.microsoft.com/office/drawing/2014/main" id="{5614AA66-E915-F556-FD7A-44735F4C03AF}"/>
              </a:ext>
            </a:extLst>
          </p:cNvPr>
          <p:cNvSpPr txBox="1">
            <a:spLocks/>
          </p:cNvSpPr>
          <p:nvPr/>
        </p:nvSpPr>
        <p:spPr>
          <a:xfrm rot="16200000">
            <a:off x="9906782" y="2353801"/>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*See annex for the specific procedure details of Market product</a:t>
            </a:r>
          </a:p>
        </p:txBody>
      </p:sp>
      <p:pic>
        <p:nvPicPr>
          <p:cNvPr id="15" name="Picture 14">
            <a:extLst>
              <a:ext uri="{FF2B5EF4-FFF2-40B4-BE49-F238E27FC236}">
                <a16:creationId xmlns:a16="http://schemas.microsoft.com/office/drawing/2014/main" id="{C90A0EA3-C886-367C-7501-D732F9BCCDCC}"/>
              </a:ext>
            </a:extLst>
          </p:cNvPr>
          <p:cNvPicPr>
            <a:picLocks noChangeAspect="1"/>
          </p:cNvPicPr>
          <p:nvPr/>
        </p:nvPicPr>
        <p:blipFill>
          <a:blip r:embed="rId4"/>
          <a:stretch>
            <a:fillRect/>
          </a:stretch>
        </p:blipFill>
        <p:spPr>
          <a:xfrm>
            <a:off x="3389964" y="-1553"/>
            <a:ext cx="3757598" cy="6859553"/>
          </a:xfrm>
          <a:prstGeom prst="rect">
            <a:avLst/>
          </a:prstGeom>
        </p:spPr>
      </p:pic>
      <p:sp>
        <p:nvSpPr>
          <p:cNvPr id="16" name="Título 2">
            <a:extLst>
              <a:ext uri="{FF2B5EF4-FFF2-40B4-BE49-F238E27FC236}">
                <a16:creationId xmlns:a16="http://schemas.microsoft.com/office/drawing/2014/main" id="{1DDD0FE7-A6AA-512D-A9ED-769FA9C7A61A}"/>
              </a:ext>
            </a:extLst>
          </p:cNvPr>
          <p:cNvSpPr txBox="1">
            <a:spLocks/>
          </p:cNvSpPr>
          <p:nvPr/>
        </p:nvSpPr>
        <p:spPr>
          <a:xfrm>
            <a:off x="302398" y="327603"/>
            <a:ext cx="6845163" cy="31175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200" b="1" i="0" u="none" strike="noStrike" kern="1200" cap="none" spc="0" normalizeH="0" baseline="0" noProof="0">
                <a:ln>
                  <a:noFill/>
                </a:ln>
                <a:solidFill>
                  <a:prstClr val="white"/>
                </a:solidFill>
                <a:effectLst/>
                <a:uLnTx/>
                <a:uFillTx/>
                <a:latin typeface="DM Sans"/>
                <a:ea typeface="+mj-ea"/>
                <a:cs typeface="+mj-cs"/>
              </a:rPr>
              <a:t>COMBING &amp; SENSORY EVALUATION (DRIED HAIR)</a:t>
            </a:r>
          </a:p>
        </p:txBody>
      </p:sp>
      <p:sp>
        <p:nvSpPr>
          <p:cNvPr id="17" name="TextBox 16">
            <a:extLst>
              <a:ext uri="{FF2B5EF4-FFF2-40B4-BE49-F238E27FC236}">
                <a16:creationId xmlns:a16="http://schemas.microsoft.com/office/drawing/2014/main" id="{70C90A4A-86EE-5B6C-6DC4-F27E8B5A6DD4}"/>
              </a:ext>
            </a:extLst>
          </p:cNvPr>
          <p:cNvSpPr txBox="1"/>
          <p:nvPr/>
        </p:nvSpPr>
        <p:spPr>
          <a:xfrm>
            <a:off x="269809" y="679816"/>
            <a:ext cx="6413632" cy="583236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Assessment of 1% OXY 229 CB added to  leading market products</a:t>
            </a:r>
            <a:endParaRPr kumimoji="0" lang="en-US" sz="7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Protocol: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Hair tresses of European hair, strong bleached, 20cm, color 10/0</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Bleaching with commercial bleaching agent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Exposure to bleaching solution: 50 min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Rinsing with tap water at 38°C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Soaking for 30 min in deionized water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Storage at 20°C/60% humidity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Washing procedure according to recommendation of each commercial finished product*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4 samples: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Hair sensory panel evaluation by 30 trained panelists. (max. 3 panelists per hair tress)</a:t>
            </a:r>
          </a:p>
        </p:txBody>
      </p:sp>
      <p:graphicFrame>
        <p:nvGraphicFramePr>
          <p:cNvPr id="18" name="Table 17">
            <a:extLst>
              <a:ext uri="{FF2B5EF4-FFF2-40B4-BE49-F238E27FC236}">
                <a16:creationId xmlns:a16="http://schemas.microsoft.com/office/drawing/2014/main" id="{CDCF1A7F-4F3F-B8DA-8F83-D3183D003D48}"/>
              </a:ext>
            </a:extLst>
          </p:cNvPr>
          <p:cNvGraphicFramePr>
            <a:graphicFrameLocks noGrp="1"/>
          </p:cNvGraphicFramePr>
          <p:nvPr/>
        </p:nvGraphicFramePr>
        <p:xfrm>
          <a:off x="2602522" y="4332526"/>
          <a:ext cx="3198031" cy="1280160"/>
        </p:xfrm>
        <a:graphic>
          <a:graphicData uri="http://schemas.openxmlformats.org/drawingml/2006/table">
            <a:tbl>
              <a:tblPr/>
              <a:tblGrid>
                <a:gridCol w="843874">
                  <a:extLst>
                    <a:ext uri="{9D8B030D-6E8A-4147-A177-3AD203B41FA5}">
                      <a16:colId xmlns:a16="http://schemas.microsoft.com/office/drawing/2014/main" val="277748687"/>
                    </a:ext>
                  </a:extLst>
                </a:gridCol>
                <a:gridCol w="2354157">
                  <a:extLst>
                    <a:ext uri="{9D8B030D-6E8A-4147-A177-3AD203B41FA5}">
                      <a16:colId xmlns:a16="http://schemas.microsoft.com/office/drawing/2014/main" val="1757511887"/>
                    </a:ext>
                  </a:extLst>
                </a:gridCol>
              </a:tblGrid>
              <a:tr h="320040">
                <a:tc>
                  <a:txBody>
                    <a:bodyPr/>
                    <a:lstStyle/>
                    <a:p>
                      <a:pPr algn="ctr" fontAlgn="ctr"/>
                      <a:r>
                        <a:rPr lang="en-US" sz="1050" b="1" i="0" u="none" strike="noStrike">
                          <a:solidFill>
                            <a:schemeClr val="bg1"/>
                          </a:solidFill>
                          <a:effectLst/>
                          <a:latin typeface="+mj-lt"/>
                        </a:rPr>
                        <a:t>1</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a:solidFill>
                            <a:schemeClr val="bg1"/>
                          </a:solidFill>
                          <a:effectLst/>
                          <a:latin typeface="+mj-lt"/>
                        </a:rPr>
                        <a:t>Basic Shampoo without PQ</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2321193217"/>
                  </a:ext>
                </a:extLst>
              </a:tr>
              <a:tr h="320040">
                <a:tc>
                  <a:txBody>
                    <a:bodyPr/>
                    <a:lstStyle/>
                    <a:p>
                      <a:pPr algn="ctr" fontAlgn="ctr"/>
                      <a:r>
                        <a:rPr lang="en-US" sz="1050" b="1" i="0" u="none" strike="noStrike">
                          <a:solidFill>
                            <a:schemeClr val="bg1"/>
                          </a:solidFill>
                          <a:effectLst/>
                          <a:latin typeface="+mj-lt"/>
                        </a:rPr>
                        <a:t>2</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a:solidFill>
                            <a:schemeClr val="bg1"/>
                          </a:solidFill>
                          <a:effectLst/>
                          <a:latin typeface="+mj-lt"/>
                        </a:rPr>
                        <a:t>market product</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2840621895"/>
                  </a:ext>
                </a:extLst>
              </a:tr>
              <a:tr h="320040">
                <a:tc>
                  <a:txBody>
                    <a:bodyPr/>
                    <a:lstStyle/>
                    <a:p>
                      <a:pPr algn="ctr" fontAlgn="ctr"/>
                      <a:r>
                        <a:rPr lang="en-US" sz="1050" b="1" i="0" u="none" strike="noStrike">
                          <a:solidFill>
                            <a:schemeClr val="bg1"/>
                          </a:solidFill>
                          <a:effectLst/>
                          <a:latin typeface="+mj-lt"/>
                        </a:rPr>
                        <a:t>3</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a:solidFill>
                            <a:schemeClr val="bg1"/>
                          </a:solidFill>
                          <a:effectLst/>
                          <a:latin typeface="+mj-lt"/>
                        </a:rPr>
                        <a:t>market product + 0.2% glycerin</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654520875"/>
                  </a:ext>
                </a:extLst>
              </a:tr>
              <a:tr h="320040">
                <a:tc>
                  <a:txBody>
                    <a:bodyPr/>
                    <a:lstStyle/>
                    <a:p>
                      <a:pPr algn="ctr" fontAlgn="ctr"/>
                      <a:r>
                        <a:rPr lang="en-US" sz="1050" b="1" i="0" u="none" strike="noStrike">
                          <a:solidFill>
                            <a:schemeClr val="bg1"/>
                          </a:solidFill>
                          <a:effectLst/>
                          <a:latin typeface="+mj-lt"/>
                        </a:rPr>
                        <a:t>4</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a:solidFill>
                            <a:schemeClr val="bg1"/>
                          </a:solidFill>
                          <a:effectLst/>
                          <a:latin typeface="+mj-lt"/>
                        </a:rPr>
                        <a:t>market product + 1% Oxy 229</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219167022"/>
                  </a:ext>
                </a:extLst>
              </a:tr>
            </a:tbl>
          </a:graphicData>
        </a:graphic>
      </p:graphicFrame>
      <p:pic>
        <p:nvPicPr>
          <p:cNvPr id="5" name="Picture 4">
            <a:extLst>
              <a:ext uri="{FF2B5EF4-FFF2-40B4-BE49-F238E27FC236}">
                <a16:creationId xmlns:a16="http://schemas.microsoft.com/office/drawing/2014/main" id="{36BA172F-BAC6-F222-7128-853D82D81476}"/>
              </a:ext>
            </a:extLst>
          </p:cNvPr>
          <p:cNvPicPr>
            <a:picLocks noChangeAspect="1"/>
          </p:cNvPicPr>
          <p:nvPr/>
        </p:nvPicPr>
        <p:blipFill>
          <a:blip r:embed="rId5"/>
          <a:stretch>
            <a:fillRect/>
          </a:stretch>
        </p:blipFill>
        <p:spPr>
          <a:xfrm>
            <a:off x="5013154" y="5345910"/>
            <a:ext cx="571509" cy="228603"/>
          </a:xfrm>
          <a:prstGeom prst="rect">
            <a:avLst/>
          </a:prstGeom>
        </p:spPr>
      </p:pic>
      <p:sp>
        <p:nvSpPr>
          <p:cNvPr id="6" name="TextBox 5">
            <a:extLst>
              <a:ext uri="{FF2B5EF4-FFF2-40B4-BE49-F238E27FC236}">
                <a16:creationId xmlns:a16="http://schemas.microsoft.com/office/drawing/2014/main" id="{D67694AE-633B-7A0C-2ED8-B611F82C330C}"/>
              </a:ext>
            </a:extLst>
          </p:cNvPr>
          <p:cNvSpPr txBox="1"/>
          <p:nvPr/>
        </p:nvSpPr>
        <p:spPr>
          <a:xfrm>
            <a:off x="4966222" y="5341391"/>
            <a:ext cx="855881"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DM Sans"/>
                <a:ea typeface="+mn-ea"/>
                <a:cs typeface="+mn-cs"/>
              </a:rPr>
              <a:t>OXY 229 CB</a:t>
            </a:r>
          </a:p>
        </p:txBody>
      </p:sp>
      <p:pic>
        <p:nvPicPr>
          <p:cNvPr id="2" name="Picture 1">
            <a:extLst>
              <a:ext uri="{FF2B5EF4-FFF2-40B4-BE49-F238E27FC236}">
                <a16:creationId xmlns:a16="http://schemas.microsoft.com/office/drawing/2014/main" id="{4EC041B8-7036-3FCC-4492-806049B2F8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85200" y="6362400"/>
            <a:ext cx="2514907" cy="486000"/>
          </a:xfrm>
          <a:prstGeom prst="rect">
            <a:avLst/>
          </a:prstGeom>
        </p:spPr>
      </p:pic>
      <p:pic>
        <p:nvPicPr>
          <p:cNvPr id="8" name="Picture 7">
            <a:extLst>
              <a:ext uri="{FF2B5EF4-FFF2-40B4-BE49-F238E27FC236}">
                <a16:creationId xmlns:a16="http://schemas.microsoft.com/office/drawing/2014/main" id="{18BCD53F-DF6D-A152-32A8-C381A6E45548}"/>
              </a:ext>
            </a:extLst>
          </p:cNvPr>
          <p:cNvPicPr>
            <a:picLocks noChangeAspect="1"/>
          </p:cNvPicPr>
          <p:nvPr/>
        </p:nvPicPr>
        <p:blipFill>
          <a:blip r:embed="rId6"/>
          <a:stretch>
            <a:fillRect/>
          </a:stretch>
        </p:blipFill>
        <p:spPr>
          <a:xfrm>
            <a:off x="7181716" y="-1553"/>
            <a:ext cx="5004216" cy="6849953"/>
          </a:xfrm>
          <a:prstGeom prst="rect">
            <a:avLst/>
          </a:prstGeom>
        </p:spPr>
      </p:pic>
    </p:spTree>
    <p:extLst>
      <p:ext uri="{BB962C8B-B14F-4D97-AF65-F5344CB8AC3E}">
        <p14:creationId xmlns:p14="http://schemas.microsoft.com/office/powerpoint/2010/main" val="3172783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0B712A8D-0B1F-6ED4-D6C3-7AC06FA9F005}"/>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0DBCE037-F86A-72E2-B548-39843DABB86B}"/>
              </a:ext>
            </a:extLst>
          </p:cNvPr>
          <p:cNvSpPr txBox="1">
            <a:spLocks/>
          </p:cNvSpPr>
          <p:nvPr/>
        </p:nvSpPr>
        <p:spPr>
          <a:xfrm>
            <a:off x="384543" y="885983"/>
            <a:ext cx="4429620" cy="169016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a:ln>
                  <a:noFill/>
                </a:ln>
                <a:solidFill>
                  <a:prstClr val="white"/>
                </a:solidFill>
                <a:effectLst/>
                <a:uLnTx/>
                <a:uFillTx/>
                <a:latin typeface="DM Sans"/>
                <a:ea typeface="+mn-ea"/>
                <a:cs typeface="+mn-cs"/>
              </a:rPr>
              <a:t>Samples:</a:t>
            </a:r>
          </a:p>
        </p:txBody>
      </p:sp>
      <p:sp>
        <p:nvSpPr>
          <p:cNvPr id="5" name="Rectangle 2">
            <a:extLst>
              <a:ext uri="{FF2B5EF4-FFF2-40B4-BE49-F238E27FC236}">
                <a16:creationId xmlns:a16="http://schemas.microsoft.com/office/drawing/2014/main" id="{38ECA94C-8ED0-DFA6-65A3-CDAB903553D0}"/>
              </a:ext>
            </a:extLst>
          </p:cNvPr>
          <p:cNvSpPr>
            <a:spLocks noChangeArrowheads="1"/>
          </p:cNvSpPr>
          <p:nvPr/>
        </p:nvSpPr>
        <p:spPr bwMode="auto">
          <a:xfrm>
            <a:off x="196214" y="3282806"/>
            <a:ext cx="6017178" cy="2033870"/>
          </a:xfrm>
          <a:prstGeom prst="rect">
            <a:avLst/>
          </a:prstGeom>
          <a:noFill/>
          <a:ln>
            <a:noFill/>
          </a:ln>
          <a:effectLst/>
        </p:spPr>
        <p:txBody>
          <a:bodyPr vert="horz" wrap="square" lIns="0" tIns="0" rIns="0" bIns="6348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Sample one (negative control) is poor </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Sample 2 is good</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0.2% of glycerin (sample 3) adds no benefit</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Sample 4 is statistically significant smoother than  sample 3*</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Sample 4 is statistically significant smoother than  sample 2</a:t>
            </a:r>
          </a:p>
          <a:p>
            <a:pPr marL="0" marR="0" lvl="0" indent="0" algn="l" defTabSz="914400" rtl="0" eaLnBrk="0" fontAlgn="base" latinLnBrk="0" hangingPunct="0">
              <a:lnSpc>
                <a:spcPct val="100000"/>
              </a:lnSpc>
              <a:spcBef>
                <a:spcPts val="600"/>
              </a:spcBef>
              <a:spcAft>
                <a:spcPct val="0"/>
              </a:spcAft>
              <a:buClrTx/>
              <a:buSzTx/>
              <a:buFontTx/>
              <a:buNone/>
              <a:tabLst/>
              <a:defRPr/>
            </a:pPr>
            <a:endParaRPr kumimoji="0" lang="en-US" altLang="en-US" sz="14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0" fontAlgn="base" latinLnBrk="0" hangingPunct="0">
              <a:lnSpc>
                <a:spcPct val="100000"/>
              </a:lnSpc>
              <a:spcBef>
                <a:spcPts val="600"/>
              </a:spcBef>
              <a:spcAft>
                <a:spcPct val="0"/>
              </a:spcAft>
              <a:buClrTx/>
              <a:buSzTx/>
              <a:buFontTx/>
              <a:buNone/>
              <a:tabLst/>
              <a:defRPr/>
            </a:pPr>
            <a:endParaRPr kumimoji="0" lang="en-US" altLang="en-US" sz="1400" b="0" i="0" u="none" strike="noStrike" kern="0" cap="none" spc="0" normalizeH="0" baseline="0" noProof="0">
              <a:ln>
                <a:noFill/>
              </a:ln>
              <a:solidFill>
                <a:prstClr val="white"/>
              </a:solidFill>
              <a:effectLst/>
              <a:uLnTx/>
              <a:uFillTx/>
              <a:latin typeface="DM Sans"/>
              <a:ea typeface="+mn-ea"/>
              <a:cs typeface="+mn-cs"/>
            </a:endParaRPr>
          </a:p>
        </p:txBody>
      </p:sp>
      <p:graphicFrame>
        <p:nvGraphicFramePr>
          <p:cNvPr id="6" name="Table 5">
            <a:extLst>
              <a:ext uri="{FF2B5EF4-FFF2-40B4-BE49-F238E27FC236}">
                <a16:creationId xmlns:a16="http://schemas.microsoft.com/office/drawing/2014/main" id="{BB08D2A9-38CE-A5F6-1158-0DB3D2A1A611}"/>
              </a:ext>
            </a:extLst>
          </p:cNvPr>
          <p:cNvGraphicFramePr>
            <a:graphicFrameLocks noGrp="1"/>
          </p:cNvGraphicFramePr>
          <p:nvPr/>
        </p:nvGraphicFramePr>
        <p:xfrm>
          <a:off x="1507559" y="1287586"/>
          <a:ext cx="2662997" cy="1757872"/>
        </p:xfrm>
        <a:graphic>
          <a:graphicData uri="http://schemas.openxmlformats.org/drawingml/2006/table">
            <a:tbl>
              <a:tblPr/>
              <a:tblGrid>
                <a:gridCol w="1138216">
                  <a:extLst>
                    <a:ext uri="{9D8B030D-6E8A-4147-A177-3AD203B41FA5}">
                      <a16:colId xmlns:a16="http://schemas.microsoft.com/office/drawing/2014/main" val="277748687"/>
                    </a:ext>
                  </a:extLst>
                </a:gridCol>
                <a:gridCol w="1524781">
                  <a:extLst>
                    <a:ext uri="{9D8B030D-6E8A-4147-A177-3AD203B41FA5}">
                      <a16:colId xmlns:a16="http://schemas.microsoft.com/office/drawing/2014/main" val="1757511887"/>
                    </a:ext>
                  </a:extLst>
                </a:gridCol>
              </a:tblGrid>
              <a:tr h="439468">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1</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Basic Shampoo without PQ</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2321193217"/>
                  </a:ext>
                </a:extLst>
              </a:tr>
              <a:tr h="439468">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2</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2840621895"/>
                  </a:ext>
                </a:extLst>
              </a:tr>
              <a:tr h="439468">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3</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 + 0.2% glycerin</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1654520875"/>
                  </a:ext>
                </a:extLst>
              </a:tr>
              <a:tr h="439468">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4</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 + 1% OXY 229 CB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1219167022"/>
                  </a:ext>
                </a:extLst>
              </a:tr>
            </a:tbl>
          </a:graphicData>
        </a:graphic>
      </p:graphicFrame>
      <p:sp>
        <p:nvSpPr>
          <p:cNvPr id="18" name="Título 2">
            <a:extLst>
              <a:ext uri="{FF2B5EF4-FFF2-40B4-BE49-F238E27FC236}">
                <a16:creationId xmlns:a16="http://schemas.microsoft.com/office/drawing/2014/main" id="{0C75DD60-19A8-236E-04F2-573332E77B8B}"/>
              </a:ext>
            </a:extLst>
          </p:cNvPr>
          <p:cNvSpPr txBox="1">
            <a:spLocks/>
          </p:cNvSpPr>
          <p:nvPr/>
        </p:nvSpPr>
        <p:spPr>
          <a:xfrm>
            <a:off x="302398" y="327603"/>
            <a:ext cx="9690688" cy="32103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DM Sans 14pt Medium"/>
              </a:rPr>
              <a:t>SENSORY EVALUATION (DRIED HAIR) ON MARKET TREATMENT  1</a:t>
            </a:r>
          </a:p>
        </p:txBody>
      </p:sp>
      <p:sp>
        <p:nvSpPr>
          <p:cNvPr id="19" name="TextBox 18">
            <a:extLst>
              <a:ext uri="{FF2B5EF4-FFF2-40B4-BE49-F238E27FC236}">
                <a16:creationId xmlns:a16="http://schemas.microsoft.com/office/drawing/2014/main" id="{9B41E69E-5ECB-F27A-A224-2562E3FA5D17}"/>
              </a:ext>
            </a:extLst>
          </p:cNvPr>
          <p:cNvSpPr txBox="1"/>
          <p:nvPr/>
        </p:nvSpPr>
        <p:spPr>
          <a:xfrm>
            <a:off x="635619" y="6072476"/>
            <a:ext cx="738210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mn-ea"/>
                <a:cs typeface="+mn-cs"/>
              </a:rPr>
              <a:t>* The sensory improvement is not coming from the glycerin contained in OXY 229 CB</a:t>
            </a:r>
          </a:p>
        </p:txBody>
      </p:sp>
      <p:pic>
        <p:nvPicPr>
          <p:cNvPr id="2" name="Picture 1">
            <a:extLst>
              <a:ext uri="{FF2B5EF4-FFF2-40B4-BE49-F238E27FC236}">
                <a16:creationId xmlns:a16="http://schemas.microsoft.com/office/drawing/2014/main" id="{827636C1-A862-86BF-C2A0-7DECDD47BF41}"/>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570170" y="724577"/>
            <a:ext cx="5085055" cy="5077653"/>
          </a:xfrm>
          <a:prstGeom prst="rect">
            <a:avLst/>
          </a:prstGeom>
          <a:noFill/>
          <a:ln>
            <a:noFill/>
          </a:ln>
        </p:spPr>
      </p:pic>
      <p:sp>
        <p:nvSpPr>
          <p:cNvPr id="3" name="Rectangle: Rounded Corners 2">
            <a:extLst>
              <a:ext uri="{FF2B5EF4-FFF2-40B4-BE49-F238E27FC236}">
                <a16:creationId xmlns:a16="http://schemas.microsoft.com/office/drawing/2014/main" id="{9EFD4377-DE91-1DB7-2CD3-3CFC2FF0E7B4}"/>
              </a:ext>
            </a:extLst>
          </p:cNvPr>
          <p:cNvSpPr/>
          <p:nvPr/>
        </p:nvSpPr>
        <p:spPr>
          <a:xfrm>
            <a:off x="552992" y="5000894"/>
            <a:ext cx="11320799" cy="1003664"/>
          </a:xfrm>
          <a:prstGeom prst="roundRect">
            <a:avLst/>
          </a:prstGeom>
          <a:noFill/>
          <a:ln w="12700" cap="flat" cmpd="sng" algn="ctr">
            <a:noFill/>
            <a:prstDash val="solid"/>
            <a:miter lim="800000"/>
          </a:ln>
          <a:effectLst/>
        </p:spPr>
        <p:txBody>
          <a:bodyPr rtlCol="0" anchor="ct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Adding 1% of OXY 229 CB significantly </a:t>
            </a:r>
            <a:r>
              <a:rPr kumimoji="0" lang="en-US" sz="1800" b="1" i="0" u="none" strike="noStrike" kern="0" cap="none" spc="0" normalizeH="0" baseline="0" noProof="0" dirty="0">
                <a:ln>
                  <a:noFill/>
                </a:ln>
                <a:solidFill>
                  <a:srgbClr val="4D3C35"/>
                </a:solidFill>
                <a:effectLst/>
                <a:uLnTx/>
                <a:uFillTx/>
                <a:latin typeface="DM Sans"/>
                <a:ea typeface="+mn-ea"/>
                <a:cs typeface="+mn-cs"/>
              </a:rPr>
              <a:t>improved the sensory </a:t>
            </a:r>
            <a:r>
              <a:rPr kumimoji="0" lang="en-US" sz="1800" b="1" i="0" u="none" strike="noStrike" kern="0" cap="none" spc="0" normalizeH="0" baseline="0" noProof="0" dirty="0">
                <a:ln>
                  <a:noFill/>
                </a:ln>
                <a:solidFill>
                  <a:prstClr val="white"/>
                </a:solidFill>
                <a:effectLst/>
                <a:uLnTx/>
                <a:uFillTx/>
                <a:latin typeface="DM Sans"/>
                <a:ea typeface="+mn-ea"/>
                <a:cs typeface="+mn-cs"/>
              </a:rPr>
              <a:t>of the commercial  product</a:t>
            </a:r>
          </a:p>
        </p:txBody>
      </p:sp>
      <p:sp>
        <p:nvSpPr>
          <p:cNvPr id="20" name="TextBox 19">
            <a:extLst>
              <a:ext uri="{FF2B5EF4-FFF2-40B4-BE49-F238E27FC236}">
                <a16:creationId xmlns:a16="http://schemas.microsoft.com/office/drawing/2014/main" id="{9B4BEDFA-64ED-AC59-C89F-7725CF2B8F78}"/>
              </a:ext>
            </a:extLst>
          </p:cNvPr>
          <p:cNvSpPr txBox="1"/>
          <p:nvPr/>
        </p:nvSpPr>
        <p:spPr>
          <a:xfrm>
            <a:off x="4607725" y="878098"/>
            <a:ext cx="28117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white"/>
                </a:solidFill>
                <a:effectLst/>
                <a:uLnTx/>
                <a:uFillTx/>
                <a:latin typeface="DM Sans"/>
                <a:ea typeface="+mn-ea"/>
                <a:cs typeface="+mn-cs"/>
              </a:rPr>
              <a:t>Pairwise comparison:</a:t>
            </a:r>
          </a:p>
        </p:txBody>
      </p:sp>
    </p:spTree>
    <p:extLst>
      <p:ext uri="{BB962C8B-B14F-4D97-AF65-F5344CB8AC3E}">
        <p14:creationId xmlns:p14="http://schemas.microsoft.com/office/powerpoint/2010/main" val="2070083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6BCE2D47-6E6F-CBCD-8D52-546FD9BFEF76}"/>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4327CD6B-A2BA-9F0D-F340-E935673F9DE6}"/>
              </a:ext>
            </a:extLst>
          </p:cNvPr>
          <p:cNvGrpSpPr/>
          <p:nvPr/>
        </p:nvGrpSpPr>
        <p:grpSpPr>
          <a:xfrm>
            <a:off x="8258080" y="846425"/>
            <a:ext cx="2796643" cy="4343400"/>
            <a:chOff x="8258080" y="846425"/>
            <a:chExt cx="2796643" cy="4343400"/>
          </a:xfrm>
        </p:grpSpPr>
        <p:pic>
          <p:nvPicPr>
            <p:cNvPr id="10" name="Picture 9">
              <a:extLst>
                <a:ext uri="{FF2B5EF4-FFF2-40B4-BE49-F238E27FC236}">
                  <a16:creationId xmlns:a16="http://schemas.microsoft.com/office/drawing/2014/main" id="{67EEC5C8-C3E8-EE59-0F3B-24499FF0FB5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58080" y="846425"/>
              <a:ext cx="2641600" cy="4343400"/>
            </a:xfrm>
            <a:prstGeom prst="rect">
              <a:avLst/>
            </a:prstGeom>
            <a:noFill/>
            <a:ln>
              <a:noFill/>
            </a:ln>
          </p:spPr>
        </p:pic>
        <p:pic>
          <p:nvPicPr>
            <p:cNvPr id="26" name="Picture 25">
              <a:extLst>
                <a:ext uri="{FF2B5EF4-FFF2-40B4-BE49-F238E27FC236}">
                  <a16:creationId xmlns:a16="http://schemas.microsoft.com/office/drawing/2014/main" id="{2D449307-2965-2CC4-1C0E-4972CF767E52}"/>
                </a:ext>
              </a:extLst>
            </p:cNvPr>
            <p:cNvPicPr>
              <a:picLocks noChangeAspect="1"/>
            </p:cNvPicPr>
            <p:nvPr/>
          </p:nvPicPr>
          <p:blipFill>
            <a:blip r:embed="rId4"/>
            <a:stretch>
              <a:fillRect/>
            </a:stretch>
          </p:blipFill>
          <p:spPr>
            <a:xfrm>
              <a:off x="9011045" y="4797493"/>
              <a:ext cx="1841371" cy="381346"/>
            </a:xfrm>
            <a:prstGeom prst="rect">
              <a:avLst/>
            </a:prstGeom>
          </p:spPr>
        </p:pic>
        <p:sp>
          <p:nvSpPr>
            <p:cNvPr id="43" name="TextBox 42">
              <a:extLst>
                <a:ext uri="{FF2B5EF4-FFF2-40B4-BE49-F238E27FC236}">
                  <a16:creationId xmlns:a16="http://schemas.microsoft.com/office/drawing/2014/main" id="{C47BDC4F-E0FE-C650-A69D-6462AB053055}"/>
                </a:ext>
              </a:extLst>
            </p:cNvPr>
            <p:cNvSpPr txBox="1"/>
            <p:nvPr/>
          </p:nvSpPr>
          <p:spPr>
            <a:xfrm>
              <a:off x="9674020" y="4766848"/>
              <a:ext cx="13807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+ 1% OXY 229 CB</a:t>
              </a:r>
            </a:p>
          </p:txBody>
        </p:sp>
        <p:sp>
          <p:nvSpPr>
            <p:cNvPr id="44" name="TextBox 43">
              <a:extLst>
                <a:ext uri="{FF2B5EF4-FFF2-40B4-BE49-F238E27FC236}">
                  <a16:creationId xmlns:a16="http://schemas.microsoft.com/office/drawing/2014/main" id="{4322028F-EE4D-3DA3-2C46-333DDD2A5157}"/>
                </a:ext>
              </a:extLst>
            </p:cNvPr>
            <p:cNvSpPr txBox="1"/>
            <p:nvPr/>
          </p:nvSpPr>
          <p:spPr>
            <a:xfrm>
              <a:off x="8833984" y="4766848"/>
              <a:ext cx="97721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As is</a:t>
              </a:r>
            </a:p>
          </p:txBody>
        </p:sp>
        <p:cxnSp>
          <p:nvCxnSpPr>
            <p:cNvPr id="50" name="Straight Arrow Connector 49">
              <a:extLst>
                <a:ext uri="{FF2B5EF4-FFF2-40B4-BE49-F238E27FC236}">
                  <a16:creationId xmlns:a16="http://schemas.microsoft.com/office/drawing/2014/main" id="{105D58C5-1985-417E-3997-389F43172011}"/>
                </a:ext>
              </a:extLst>
            </p:cNvPr>
            <p:cNvCxnSpPr>
              <a:cxnSpLocks/>
            </p:cNvCxnSpPr>
            <p:nvPr/>
          </p:nvCxnSpPr>
          <p:spPr>
            <a:xfrm flipV="1">
              <a:off x="9322695" y="1604937"/>
              <a:ext cx="934306" cy="681930"/>
            </a:xfrm>
            <a:prstGeom prst="straightConnector1">
              <a:avLst/>
            </a:prstGeom>
            <a:noFill/>
            <a:ln w="15875" cap="flat" cmpd="sng" algn="ctr">
              <a:solidFill>
                <a:srgbClr val="897974"/>
              </a:solidFill>
              <a:prstDash val="solid"/>
              <a:miter lim="800000"/>
              <a:tailEnd type="triangle"/>
            </a:ln>
            <a:effectLst/>
          </p:spPr>
        </p:cxnSp>
        <p:cxnSp>
          <p:nvCxnSpPr>
            <p:cNvPr id="62" name="Straight Connector 61">
              <a:extLst>
                <a:ext uri="{FF2B5EF4-FFF2-40B4-BE49-F238E27FC236}">
                  <a16:creationId xmlns:a16="http://schemas.microsoft.com/office/drawing/2014/main" id="{C9103E09-CD17-6951-31E6-C42631B3C723}"/>
                </a:ext>
              </a:extLst>
            </p:cNvPr>
            <p:cNvCxnSpPr/>
            <p:nvPr/>
          </p:nvCxnSpPr>
          <p:spPr>
            <a:xfrm>
              <a:off x="9319145" y="1311207"/>
              <a:ext cx="934306" cy="0"/>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C0AA169C-6F7D-3F94-5C96-88E9B5D3BAE8}"/>
                </a:ext>
              </a:extLst>
            </p:cNvPr>
            <p:cNvCxnSpPr>
              <a:cxnSpLocks/>
            </p:cNvCxnSpPr>
            <p:nvPr/>
          </p:nvCxnSpPr>
          <p:spPr>
            <a:xfrm flipV="1">
              <a:off x="9327455" y="130652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CDF3763C-62F5-BAC4-08B1-2D247CECA206}"/>
                </a:ext>
              </a:extLst>
            </p:cNvPr>
            <p:cNvCxnSpPr>
              <a:cxnSpLocks/>
            </p:cNvCxnSpPr>
            <p:nvPr/>
          </p:nvCxnSpPr>
          <p:spPr>
            <a:xfrm flipV="1">
              <a:off x="10253843" y="130138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0E8794D3-C5C2-C8CE-EEFB-8942A222D1B7}"/>
                </a:ext>
              </a:extLst>
            </p:cNvPr>
            <p:cNvSpPr txBox="1"/>
            <p:nvPr/>
          </p:nvSpPr>
          <p:spPr>
            <a:xfrm>
              <a:off x="9375259" y="1042976"/>
              <a:ext cx="79193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a:t>
              </a:r>
            </a:p>
          </p:txBody>
        </p:sp>
      </p:grpSp>
      <p:grpSp>
        <p:nvGrpSpPr>
          <p:cNvPr id="2" name="Group 1">
            <a:extLst>
              <a:ext uri="{FF2B5EF4-FFF2-40B4-BE49-F238E27FC236}">
                <a16:creationId xmlns:a16="http://schemas.microsoft.com/office/drawing/2014/main" id="{8797BBBC-9487-092D-17A9-B5288A3DAEAA}"/>
              </a:ext>
            </a:extLst>
          </p:cNvPr>
          <p:cNvGrpSpPr/>
          <p:nvPr/>
        </p:nvGrpSpPr>
        <p:grpSpPr>
          <a:xfrm>
            <a:off x="916010" y="849948"/>
            <a:ext cx="2775477" cy="4343400"/>
            <a:chOff x="916010" y="849948"/>
            <a:chExt cx="2775477" cy="4343400"/>
          </a:xfrm>
        </p:grpSpPr>
        <p:pic>
          <p:nvPicPr>
            <p:cNvPr id="6" name="Picture 5">
              <a:extLst>
                <a:ext uri="{FF2B5EF4-FFF2-40B4-BE49-F238E27FC236}">
                  <a16:creationId xmlns:a16="http://schemas.microsoft.com/office/drawing/2014/main" id="{BE69845D-2A86-90A7-D7A8-7DC8884B0A5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16010" y="849948"/>
              <a:ext cx="2603500" cy="4343400"/>
            </a:xfrm>
            <a:prstGeom prst="rect">
              <a:avLst/>
            </a:prstGeom>
            <a:noFill/>
            <a:ln>
              <a:noFill/>
            </a:ln>
          </p:spPr>
        </p:pic>
        <p:pic>
          <p:nvPicPr>
            <p:cNvPr id="22" name="Picture 21">
              <a:extLst>
                <a:ext uri="{FF2B5EF4-FFF2-40B4-BE49-F238E27FC236}">
                  <a16:creationId xmlns:a16="http://schemas.microsoft.com/office/drawing/2014/main" id="{64EAC695-717B-6B7E-28EC-F77DCC59E62C}"/>
                </a:ext>
              </a:extLst>
            </p:cNvPr>
            <p:cNvPicPr>
              <a:picLocks noChangeAspect="1"/>
            </p:cNvPicPr>
            <p:nvPr/>
          </p:nvPicPr>
          <p:blipFill>
            <a:blip r:embed="rId4"/>
            <a:stretch>
              <a:fillRect/>
            </a:stretch>
          </p:blipFill>
          <p:spPr>
            <a:xfrm>
              <a:off x="1791782" y="4803356"/>
              <a:ext cx="1522598" cy="381346"/>
            </a:xfrm>
            <a:prstGeom prst="rect">
              <a:avLst/>
            </a:prstGeom>
          </p:spPr>
        </p:pic>
        <p:sp>
          <p:nvSpPr>
            <p:cNvPr id="41" name="TextBox 40">
              <a:extLst>
                <a:ext uri="{FF2B5EF4-FFF2-40B4-BE49-F238E27FC236}">
                  <a16:creationId xmlns:a16="http://schemas.microsoft.com/office/drawing/2014/main" id="{D44008E7-D033-E68D-DA0B-E49EF4BFE4AA}"/>
                </a:ext>
              </a:extLst>
            </p:cNvPr>
            <p:cNvSpPr txBox="1"/>
            <p:nvPr/>
          </p:nvSpPr>
          <p:spPr>
            <a:xfrm>
              <a:off x="2243906" y="4774469"/>
              <a:ext cx="144758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+ 1% OXY 229 CB</a:t>
              </a:r>
            </a:p>
          </p:txBody>
        </p:sp>
        <p:sp>
          <p:nvSpPr>
            <p:cNvPr id="42" name="TextBox 41">
              <a:extLst>
                <a:ext uri="{FF2B5EF4-FFF2-40B4-BE49-F238E27FC236}">
                  <a16:creationId xmlns:a16="http://schemas.microsoft.com/office/drawing/2014/main" id="{CB36D536-1DFD-B206-468A-AD940840E885}"/>
                </a:ext>
              </a:extLst>
            </p:cNvPr>
            <p:cNvSpPr txBox="1"/>
            <p:nvPr/>
          </p:nvSpPr>
          <p:spPr>
            <a:xfrm>
              <a:off x="1469254" y="4774468"/>
              <a:ext cx="97721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As is</a:t>
              </a:r>
            </a:p>
          </p:txBody>
        </p:sp>
        <p:cxnSp>
          <p:nvCxnSpPr>
            <p:cNvPr id="47" name="Straight Arrow Connector 46">
              <a:extLst>
                <a:ext uri="{FF2B5EF4-FFF2-40B4-BE49-F238E27FC236}">
                  <a16:creationId xmlns:a16="http://schemas.microsoft.com/office/drawing/2014/main" id="{ACFC8061-B638-4E6C-26AF-E3ED056FCD62}"/>
                </a:ext>
              </a:extLst>
            </p:cNvPr>
            <p:cNvCxnSpPr>
              <a:cxnSpLocks/>
            </p:cNvCxnSpPr>
            <p:nvPr/>
          </p:nvCxnSpPr>
          <p:spPr>
            <a:xfrm flipV="1">
              <a:off x="1957859" y="1615097"/>
              <a:ext cx="934306" cy="681930"/>
            </a:xfrm>
            <a:prstGeom prst="straightConnector1">
              <a:avLst/>
            </a:prstGeom>
            <a:noFill/>
            <a:ln w="15875" cap="flat" cmpd="sng" algn="ctr">
              <a:solidFill>
                <a:srgbClr val="897974"/>
              </a:solidFill>
              <a:prstDash val="solid"/>
              <a:miter lim="800000"/>
              <a:tailEnd type="triangle"/>
            </a:ln>
            <a:effectLst/>
          </p:spPr>
        </p:cxnSp>
        <p:cxnSp>
          <p:nvCxnSpPr>
            <p:cNvPr id="54" name="Straight Connector 53">
              <a:extLst>
                <a:ext uri="{FF2B5EF4-FFF2-40B4-BE49-F238E27FC236}">
                  <a16:creationId xmlns:a16="http://schemas.microsoft.com/office/drawing/2014/main" id="{9D1A2591-7D72-B551-220D-B655E49BB575}"/>
                </a:ext>
              </a:extLst>
            </p:cNvPr>
            <p:cNvCxnSpPr/>
            <p:nvPr/>
          </p:nvCxnSpPr>
          <p:spPr>
            <a:xfrm>
              <a:off x="1957859" y="1311007"/>
              <a:ext cx="934306" cy="0"/>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F35A959B-C04E-2BE5-C8A5-5E5DDC8C0933}"/>
                </a:ext>
              </a:extLst>
            </p:cNvPr>
            <p:cNvCxnSpPr>
              <a:cxnSpLocks/>
            </p:cNvCxnSpPr>
            <p:nvPr/>
          </p:nvCxnSpPr>
          <p:spPr>
            <a:xfrm flipV="1">
              <a:off x="1966169" y="130632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2D3D0A62-3D2C-E69B-7038-22EEFC251D73}"/>
                </a:ext>
              </a:extLst>
            </p:cNvPr>
            <p:cNvCxnSpPr>
              <a:cxnSpLocks/>
            </p:cNvCxnSpPr>
            <p:nvPr/>
          </p:nvCxnSpPr>
          <p:spPr>
            <a:xfrm flipV="1">
              <a:off x="2892557" y="130118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80CC0347-AB89-4D0B-217C-1C07FAEFAB47}"/>
                </a:ext>
              </a:extLst>
            </p:cNvPr>
            <p:cNvSpPr txBox="1"/>
            <p:nvPr/>
          </p:nvSpPr>
          <p:spPr>
            <a:xfrm>
              <a:off x="2032335" y="1042981"/>
              <a:ext cx="79193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a:t>
              </a:r>
            </a:p>
          </p:txBody>
        </p:sp>
      </p:grpSp>
      <p:grpSp>
        <p:nvGrpSpPr>
          <p:cNvPr id="7" name="Group 6">
            <a:extLst>
              <a:ext uri="{FF2B5EF4-FFF2-40B4-BE49-F238E27FC236}">
                <a16:creationId xmlns:a16="http://schemas.microsoft.com/office/drawing/2014/main" id="{918FFCB8-0CEB-EE15-82BB-4E7EE52FD765}"/>
              </a:ext>
            </a:extLst>
          </p:cNvPr>
          <p:cNvGrpSpPr/>
          <p:nvPr/>
        </p:nvGrpSpPr>
        <p:grpSpPr>
          <a:xfrm>
            <a:off x="4444950" y="862473"/>
            <a:ext cx="2797868" cy="4327351"/>
            <a:chOff x="4444950" y="862473"/>
            <a:chExt cx="2797868" cy="4327351"/>
          </a:xfrm>
        </p:grpSpPr>
        <p:pic>
          <p:nvPicPr>
            <p:cNvPr id="3" name="Picture 2">
              <a:extLst>
                <a:ext uri="{FF2B5EF4-FFF2-40B4-BE49-F238E27FC236}">
                  <a16:creationId xmlns:a16="http://schemas.microsoft.com/office/drawing/2014/main" id="{49F9BB86-23FB-9BB1-6A58-245C08ED993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444950" y="862473"/>
              <a:ext cx="2552700" cy="4327351"/>
            </a:xfrm>
            <a:prstGeom prst="rect">
              <a:avLst/>
            </a:prstGeom>
            <a:noFill/>
            <a:ln>
              <a:noFill/>
            </a:ln>
          </p:spPr>
        </p:pic>
        <p:pic>
          <p:nvPicPr>
            <p:cNvPr id="33" name="Picture 32">
              <a:extLst>
                <a:ext uri="{FF2B5EF4-FFF2-40B4-BE49-F238E27FC236}">
                  <a16:creationId xmlns:a16="http://schemas.microsoft.com/office/drawing/2014/main" id="{0E311D5A-ABE6-C421-4FD2-5091097404C5}"/>
                </a:ext>
              </a:extLst>
            </p:cNvPr>
            <p:cNvPicPr>
              <a:picLocks noChangeAspect="1"/>
            </p:cNvPicPr>
            <p:nvPr/>
          </p:nvPicPr>
          <p:blipFill>
            <a:blip r:embed="rId4"/>
            <a:stretch>
              <a:fillRect/>
            </a:stretch>
          </p:blipFill>
          <p:spPr>
            <a:xfrm>
              <a:off x="5295840" y="4800698"/>
              <a:ext cx="1522598" cy="381346"/>
            </a:xfrm>
            <a:prstGeom prst="rect">
              <a:avLst/>
            </a:prstGeom>
          </p:spPr>
        </p:pic>
        <p:sp>
          <p:nvSpPr>
            <p:cNvPr id="45" name="TextBox 44">
              <a:extLst>
                <a:ext uri="{FF2B5EF4-FFF2-40B4-BE49-F238E27FC236}">
                  <a16:creationId xmlns:a16="http://schemas.microsoft.com/office/drawing/2014/main" id="{6DDABC94-735D-1AF2-EB8E-0D74B547012E}"/>
                </a:ext>
              </a:extLst>
            </p:cNvPr>
            <p:cNvSpPr txBox="1"/>
            <p:nvPr/>
          </p:nvSpPr>
          <p:spPr>
            <a:xfrm>
              <a:off x="5720220" y="4770658"/>
              <a:ext cx="15225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+ 1% OXY 229 CB</a:t>
              </a:r>
            </a:p>
          </p:txBody>
        </p:sp>
        <p:sp>
          <p:nvSpPr>
            <p:cNvPr id="46" name="TextBox 45">
              <a:extLst>
                <a:ext uri="{FF2B5EF4-FFF2-40B4-BE49-F238E27FC236}">
                  <a16:creationId xmlns:a16="http://schemas.microsoft.com/office/drawing/2014/main" id="{C285ED87-0656-FC45-FD27-B55DF2997C88}"/>
                </a:ext>
              </a:extLst>
            </p:cNvPr>
            <p:cNvSpPr txBox="1"/>
            <p:nvPr/>
          </p:nvSpPr>
          <p:spPr>
            <a:xfrm>
              <a:off x="4974454" y="4770658"/>
              <a:ext cx="97721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As is</a:t>
              </a:r>
            </a:p>
          </p:txBody>
        </p:sp>
        <p:cxnSp>
          <p:nvCxnSpPr>
            <p:cNvPr id="49" name="Straight Arrow Connector 48">
              <a:extLst>
                <a:ext uri="{FF2B5EF4-FFF2-40B4-BE49-F238E27FC236}">
                  <a16:creationId xmlns:a16="http://schemas.microsoft.com/office/drawing/2014/main" id="{529438B0-0DC8-56B5-BFAE-05B6B5AB5BF6}"/>
                </a:ext>
              </a:extLst>
            </p:cNvPr>
            <p:cNvCxnSpPr>
              <a:cxnSpLocks/>
            </p:cNvCxnSpPr>
            <p:nvPr/>
          </p:nvCxnSpPr>
          <p:spPr>
            <a:xfrm flipV="1">
              <a:off x="5474076" y="1676057"/>
              <a:ext cx="919066" cy="663687"/>
            </a:xfrm>
            <a:prstGeom prst="straightConnector1">
              <a:avLst/>
            </a:prstGeom>
            <a:noFill/>
            <a:ln w="15875" cap="flat" cmpd="sng" algn="ctr">
              <a:solidFill>
                <a:srgbClr val="897974"/>
              </a:solidFill>
              <a:prstDash val="solid"/>
              <a:miter lim="800000"/>
              <a:tailEnd type="triangle"/>
            </a:ln>
            <a:effectLst/>
          </p:spPr>
        </p:cxnSp>
        <p:cxnSp>
          <p:nvCxnSpPr>
            <p:cNvPr id="59" name="Straight Connector 58">
              <a:extLst>
                <a:ext uri="{FF2B5EF4-FFF2-40B4-BE49-F238E27FC236}">
                  <a16:creationId xmlns:a16="http://schemas.microsoft.com/office/drawing/2014/main" id="{ADC46376-D09C-E6BB-FB84-CF6DBC68B2E7}"/>
                </a:ext>
              </a:extLst>
            </p:cNvPr>
            <p:cNvCxnSpPr/>
            <p:nvPr/>
          </p:nvCxnSpPr>
          <p:spPr>
            <a:xfrm>
              <a:off x="5459704" y="1310367"/>
              <a:ext cx="934306" cy="0"/>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17ACE25C-2DBB-057D-CFD0-6F9E13DA0E00}"/>
                </a:ext>
              </a:extLst>
            </p:cNvPr>
            <p:cNvCxnSpPr>
              <a:cxnSpLocks/>
            </p:cNvCxnSpPr>
            <p:nvPr/>
          </p:nvCxnSpPr>
          <p:spPr>
            <a:xfrm flipV="1">
              <a:off x="5468014" y="130568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27F35652-15CD-2485-5DC1-2DA72FB25397}"/>
                </a:ext>
              </a:extLst>
            </p:cNvPr>
            <p:cNvCxnSpPr>
              <a:cxnSpLocks/>
            </p:cNvCxnSpPr>
            <p:nvPr/>
          </p:nvCxnSpPr>
          <p:spPr>
            <a:xfrm flipV="1">
              <a:off x="6394402" y="130054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A3811DEE-E4B8-0299-FF69-E5DD972C1A87}"/>
                </a:ext>
              </a:extLst>
            </p:cNvPr>
            <p:cNvSpPr txBox="1"/>
            <p:nvPr/>
          </p:nvSpPr>
          <p:spPr>
            <a:xfrm>
              <a:off x="5528305" y="1047596"/>
              <a:ext cx="79193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a:t>
              </a:r>
            </a:p>
          </p:txBody>
        </p:sp>
      </p:grpSp>
      <p:sp>
        <p:nvSpPr>
          <p:cNvPr id="4" name="Rectangle: Rounded Corners 3">
            <a:extLst>
              <a:ext uri="{FF2B5EF4-FFF2-40B4-BE49-F238E27FC236}">
                <a16:creationId xmlns:a16="http://schemas.microsoft.com/office/drawing/2014/main" id="{EA92717A-B8EB-9EA7-D101-9B4DDCACDA05}"/>
              </a:ext>
            </a:extLst>
          </p:cNvPr>
          <p:cNvSpPr/>
          <p:nvPr/>
        </p:nvSpPr>
        <p:spPr>
          <a:xfrm>
            <a:off x="302397" y="5283111"/>
            <a:ext cx="11503159" cy="1364583"/>
          </a:xfrm>
          <a:prstGeom prst="roundRect">
            <a:avLst/>
          </a:prstGeom>
          <a:noFill/>
          <a:ln w="12700" cap="flat" cmpd="sng" algn="ctr">
            <a:noFill/>
            <a:prstDash val="solid"/>
            <a:miter lim="800000"/>
          </a:ln>
          <a:effectLst/>
        </p:spPr>
        <p:txBody>
          <a:bodyPr rtlCol="0" anchor="ctr"/>
          <a:lstStyle/>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0" cap="none" spc="0" normalizeH="0" baseline="0" noProof="0" dirty="0">
                <a:ln>
                  <a:noFill/>
                </a:ln>
                <a:solidFill>
                  <a:prstClr val="white"/>
                </a:solidFill>
                <a:effectLst/>
                <a:uLnTx/>
                <a:uFillTx/>
                <a:latin typeface="DM Sans"/>
                <a:ea typeface="+mn-ea"/>
                <a:cs typeface="+mn-cs"/>
              </a:rPr>
              <a:t>Adding 1% of OXY 229 CB </a:t>
            </a:r>
            <a:r>
              <a:rPr kumimoji="0" lang="en-US" b="1" i="0" u="none" strike="noStrike" kern="0" cap="none" spc="0" normalizeH="0" baseline="0" noProof="0" dirty="0">
                <a:ln>
                  <a:noFill/>
                </a:ln>
                <a:solidFill>
                  <a:srgbClr val="4D3C35"/>
                </a:solidFill>
                <a:effectLst/>
                <a:uLnTx/>
                <a:uFillTx/>
                <a:latin typeface="DM Sans"/>
                <a:ea typeface="+mn-ea"/>
                <a:cs typeface="+mn-cs"/>
              </a:rPr>
              <a:t>significantly improved the sensory qualities</a:t>
            </a:r>
            <a:r>
              <a:rPr kumimoji="0" lang="en-US" b="1" i="0" u="none" strike="noStrike" kern="0" cap="none" spc="0" normalizeH="0" baseline="0" noProof="0" dirty="0">
                <a:ln>
                  <a:noFill/>
                </a:ln>
                <a:solidFill>
                  <a:srgbClr val="C3E6E1"/>
                </a:solidFill>
                <a:effectLst/>
                <a:uLnTx/>
                <a:uFillTx/>
                <a:latin typeface="DM Sans"/>
                <a:ea typeface="+mn-ea"/>
                <a:cs typeface="+mn-cs"/>
              </a:rPr>
              <a:t> </a:t>
            </a:r>
            <a:r>
              <a:rPr kumimoji="0" lang="en-US" b="1" i="0" u="none" strike="noStrike" kern="0" cap="none" spc="0" normalizeH="0" baseline="0" noProof="0" dirty="0">
                <a:ln>
                  <a:noFill/>
                </a:ln>
                <a:solidFill>
                  <a:prstClr val="white"/>
                </a:solidFill>
                <a:effectLst/>
                <a:uLnTx/>
                <a:uFillTx/>
                <a:latin typeface="DM Sans"/>
                <a:ea typeface="+mn-ea"/>
                <a:cs typeface="+mn-cs"/>
              </a:rPr>
              <a:t>of all the tested commercial  products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prstClr val="white"/>
              </a:solidFill>
              <a:effectLst/>
              <a:uLnTx/>
              <a:uFillTx/>
              <a:latin typeface="DM Sans"/>
              <a:ea typeface="+mn-ea"/>
              <a:cs typeface="+mn-cs"/>
            </a:endParaRPr>
          </a:p>
        </p:txBody>
      </p:sp>
      <p:sp>
        <p:nvSpPr>
          <p:cNvPr id="5" name="Título 2">
            <a:extLst>
              <a:ext uri="{FF2B5EF4-FFF2-40B4-BE49-F238E27FC236}">
                <a16:creationId xmlns:a16="http://schemas.microsoft.com/office/drawing/2014/main" id="{6B113EA3-3405-D3EB-C267-87EB21E06303}"/>
              </a:ext>
            </a:extLst>
          </p:cNvPr>
          <p:cNvSpPr txBox="1">
            <a:spLocks/>
          </p:cNvSpPr>
          <p:nvPr/>
        </p:nvSpPr>
        <p:spPr>
          <a:xfrm>
            <a:off x="302397" y="340347"/>
            <a:ext cx="11503159" cy="31305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SENSORY EVALUATION (DRIED HAIR) ON DIFFERENT MARKET PRODUCTS</a:t>
            </a:r>
          </a:p>
        </p:txBody>
      </p:sp>
      <p:sp>
        <p:nvSpPr>
          <p:cNvPr id="37" name="TextBox 36">
            <a:extLst>
              <a:ext uri="{FF2B5EF4-FFF2-40B4-BE49-F238E27FC236}">
                <a16:creationId xmlns:a16="http://schemas.microsoft.com/office/drawing/2014/main" id="{F56D0363-D9B7-C963-B22D-055C0328FF20}"/>
              </a:ext>
            </a:extLst>
          </p:cNvPr>
          <p:cNvSpPr txBox="1"/>
          <p:nvPr/>
        </p:nvSpPr>
        <p:spPr>
          <a:xfrm>
            <a:off x="8474284" y="4973532"/>
            <a:ext cx="2743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5"/>
                </a:solidFill>
                <a:effectLst/>
                <a:uLnTx/>
                <a:uFillTx/>
                <a:latin typeface="DM Sans"/>
                <a:ea typeface="+mn-ea"/>
                <a:cs typeface="+mn-cs"/>
              </a:rPr>
              <a:t>Mass Market</a:t>
            </a:r>
          </a:p>
        </p:txBody>
      </p:sp>
      <p:sp>
        <p:nvSpPr>
          <p:cNvPr id="39" name="TextBox 38">
            <a:extLst>
              <a:ext uri="{FF2B5EF4-FFF2-40B4-BE49-F238E27FC236}">
                <a16:creationId xmlns:a16="http://schemas.microsoft.com/office/drawing/2014/main" id="{35B04FBE-398B-975A-AD3E-425AAF60492D}"/>
              </a:ext>
            </a:extLst>
          </p:cNvPr>
          <p:cNvSpPr txBox="1"/>
          <p:nvPr/>
        </p:nvSpPr>
        <p:spPr>
          <a:xfrm>
            <a:off x="4591376" y="4981551"/>
            <a:ext cx="2743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5"/>
                </a:solidFill>
                <a:effectLst/>
                <a:uLnTx/>
                <a:uFillTx/>
                <a:latin typeface="DM Sans"/>
                <a:ea typeface="+mn-ea"/>
                <a:cs typeface="+mn-cs"/>
              </a:rPr>
              <a:t>Premium</a:t>
            </a:r>
          </a:p>
        </p:txBody>
      </p:sp>
      <p:sp>
        <p:nvSpPr>
          <p:cNvPr id="40" name="TextBox 39">
            <a:extLst>
              <a:ext uri="{FF2B5EF4-FFF2-40B4-BE49-F238E27FC236}">
                <a16:creationId xmlns:a16="http://schemas.microsoft.com/office/drawing/2014/main" id="{2A8490ED-3C24-5A0F-7746-5373765E866E}"/>
              </a:ext>
            </a:extLst>
          </p:cNvPr>
          <p:cNvSpPr txBox="1"/>
          <p:nvPr/>
        </p:nvSpPr>
        <p:spPr>
          <a:xfrm>
            <a:off x="1043006" y="5014228"/>
            <a:ext cx="2743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5"/>
                </a:solidFill>
                <a:effectLst/>
                <a:uLnTx/>
                <a:uFillTx/>
                <a:latin typeface="DM Sans"/>
                <a:ea typeface="+mn-ea"/>
                <a:cs typeface="+mn-cs"/>
              </a:rPr>
              <a:t>Masstige</a:t>
            </a:r>
          </a:p>
        </p:txBody>
      </p:sp>
      <p:sp>
        <p:nvSpPr>
          <p:cNvPr id="68" name="TextBox 67">
            <a:extLst>
              <a:ext uri="{FF2B5EF4-FFF2-40B4-BE49-F238E27FC236}">
                <a16:creationId xmlns:a16="http://schemas.microsoft.com/office/drawing/2014/main" id="{BC5853A8-67E3-7E0C-AAB5-F85F24CF1079}"/>
              </a:ext>
            </a:extLst>
          </p:cNvPr>
          <p:cNvSpPr txBox="1"/>
          <p:nvPr/>
        </p:nvSpPr>
        <p:spPr>
          <a:xfrm>
            <a:off x="6864590" y="5039974"/>
            <a:ext cx="63430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p=0.001</a:t>
            </a:r>
          </a:p>
        </p:txBody>
      </p:sp>
      <p:sp>
        <p:nvSpPr>
          <p:cNvPr id="69" name="TextBox 68">
            <a:extLst>
              <a:ext uri="{FF2B5EF4-FFF2-40B4-BE49-F238E27FC236}">
                <a16:creationId xmlns:a16="http://schemas.microsoft.com/office/drawing/2014/main" id="{259F3674-C41B-76F8-3B85-73F5AFD554D2}"/>
              </a:ext>
            </a:extLst>
          </p:cNvPr>
          <p:cNvSpPr txBox="1"/>
          <p:nvPr/>
        </p:nvSpPr>
        <p:spPr>
          <a:xfrm>
            <a:off x="3338823" y="5078877"/>
            <a:ext cx="63430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p=0.005</a:t>
            </a:r>
          </a:p>
        </p:txBody>
      </p:sp>
      <p:sp>
        <p:nvSpPr>
          <p:cNvPr id="70" name="TextBox 69">
            <a:extLst>
              <a:ext uri="{FF2B5EF4-FFF2-40B4-BE49-F238E27FC236}">
                <a16:creationId xmlns:a16="http://schemas.microsoft.com/office/drawing/2014/main" id="{673E09AC-90FD-CB5B-E814-4F0885CD9B60}"/>
              </a:ext>
            </a:extLst>
          </p:cNvPr>
          <p:cNvSpPr txBox="1"/>
          <p:nvPr/>
        </p:nvSpPr>
        <p:spPr>
          <a:xfrm>
            <a:off x="10813151" y="5034894"/>
            <a:ext cx="63430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p=0.004</a:t>
            </a:r>
          </a:p>
        </p:txBody>
      </p:sp>
    </p:spTree>
    <p:extLst>
      <p:ext uri="{BB962C8B-B14F-4D97-AF65-F5344CB8AC3E}">
        <p14:creationId xmlns:p14="http://schemas.microsoft.com/office/powerpoint/2010/main" val="2571525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B6291A38-C53F-BF36-76B5-F8314CF509E4}"/>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088122FF-32F2-5E89-0111-F4B4945D32E9}"/>
              </a:ext>
            </a:extLst>
          </p:cNvPr>
          <p:cNvSpPr txBox="1">
            <a:spLocks/>
          </p:cNvSpPr>
          <p:nvPr/>
        </p:nvSpPr>
        <p:spPr>
          <a:xfrm>
            <a:off x="538549" y="1738602"/>
            <a:ext cx="11114902" cy="338079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pitchFamily="2" charset="0"/>
                <a:ea typeface="+mj-ea"/>
                <a:cs typeface="+mj-cs"/>
              </a:rPr>
              <a:t> Healing from the inside out, structural repair strengthens deep within and smooths the surface</a:t>
            </a:r>
          </a:p>
        </p:txBody>
      </p:sp>
      <p:sp>
        <p:nvSpPr>
          <p:cNvPr id="3" name="Título 2">
            <a:extLst>
              <a:ext uri="{FF2B5EF4-FFF2-40B4-BE49-F238E27FC236}">
                <a16:creationId xmlns:a16="http://schemas.microsoft.com/office/drawing/2014/main" id="{DEACFD99-F7D9-A122-5592-ADB8FD3FC6B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pitchFamily="2" charset="0"/>
                <a:ea typeface="+mj-ea"/>
                <a:cs typeface="+mj-cs"/>
              </a:rPr>
              <a:t>BOND AID</a:t>
            </a:r>
          </a:p>
        </p:txBody>
      </p:sp>
    </p:spTree>
    <p:extLst>
      <p:ext uri="{BB962C8B-B14F-4D97-AF65-F5344CB8AC3E}">
        <p14:creationId xmlns:p14="http://schemas.microsoft.com/office/powerpoint/2010/main" val="3329048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287E8-3478-EC07-99DA-9BEC781CEF6A}"/>
            </a:ext>
          </a:extLst>
        </p:cNvPr>
        <p:cNvGrpSpPr/>
        <p:nvPr/>
      </p:nvGrpSpPr>
      <p:grpSpPr>
        <a:xfrm>
          <a:off x="0" y="0"/>
          <a:ext cx="0" cy="0"/>
          <a:chOff x="0" y="0"/>
          <a:chExt cx="0" cy="0"/>
        </a:xfrm>
      </p:grpSpPr>
      <p:sp>
        <p:nvSpPr>
          <p:cNvPr id="16" name="Título 2">
            <a:extLst>
              <a:ext uri="{FF2B5EF4-FFF2-40B4-BE49-F238E27FC236}">
                <a16:creationId xmlns:a16="http://schemas.microsoft.com/office/drawing/2014/main" id="{35EF825F-5868-DBB5-E274-0BB24029F50B}"/>
              </a:ext>
            </a:extLst>
          </p:cNvPr>
          <p:cNvSpPr txBox="1">
            <a:spLocks/>
          </p:cNvSpPr>
          <p:nvPr/>
        </p:nvSpPr>
        <p:spPr>
          <a:xfrm>
            <a:off x="302399" y="327604"/>
            <a:ext cx="6537670" cy="28876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MEASURING HAIR DEGRADATION</a:t>
            </a:r>
          </a:p>
        </p:txBody>
      </p:sp>
      <p:pic>
        <p:nvPicPr>
          <p:cNvPr id="6" name="Picture 5">
            <a:extLst>
              <a:ext uri="{FF2B5EF4-FFF2-40B4-BE49-F238E27FC236}">
                <a16:creationId xmlns:a16="http://schemas.microsoft.com/office/drawing/2014/main" id="{B26AA3E2-06CA-E6F7-B07F-C906DAE269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Picture 6">
            <a:extLst>
              <a:ext uri="{FF2B5EF4-FFF2-40B4-BE49-F238E27FC236}">
                <a16:creationId xmlns:a16="http://schemas.microsoft.com/office/drawing/2014/main" id="{D7C0D711-7811-D558-258A-AD7757134E6F}"/>
              </a:ext>
            </a:extLst>
          </p:cNvPr>
          <p:cNvPicPr>
            <a:picLocks noChangeAspect="1"/>
          </p:cNvPicPr>
          <p:nvPr/>
        </p:nvPicPr>
        <p:blipFill>
          <a:blip r:embed="rId4"/>
          <a:stretch>
            <a:fillRect/>
          </a:stretch>
        </p:blipFill>
        <p:spPr>
          <a:xfrm rot="10800000">
            <a:off x="5130076" y="0"/>
            <a:ext cx="2203011" cy="6858000"/>
          </a:xfrm>
          <a:prstGeom prst="rect">
            <a:avLst/>
          </a:prstGeom>
        </p:spPr>
      </p:pic>
      <p:sp>
        <p:nvSpPr>
          <p:cNvPr id="11" name="Text Placeholder 4">
            <a:extLst>
              <a:ext uri="{FF2B5EF4-FFF2-40B4-BE49-F238E27FC236}">
                <a16:creationId xmlns:a16="http://schemas.microsoft.com/office/drawing/2014/main" id="{727842B2-356C-226A-6E44-5F1000119292}"/>
              </a:ext>
            </a:extLst>
          </p:cNvPr>
          <p:cNvSpPr txBox="1">
            <a:spLocks/>
          </p:cNvSpPr>
          <p:nvPr/>
        </p:nvSpPr>
        <p:spPr>
          <a:xfrm>
            <a:off x="287434" y="2951090"/>
            <a:ext cx="6567597" cy="357930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white"/>
                </a:solidFill>
                <a:effectLst/>
                <a:uLnTx/>
                <a:uFillTx/>
                <a:latin typeface="DM Sans"/>
                <a:ea typeface="+mn-ea"/>
                <a:cs typeface="+mn-cs"/>
              </a:rPr>
              <a:t>Materials made from hard alpha-keratin, including human hair, exhibit a complex, morphologically fine structure. The study of the mechanical properties has led to the two-phase filament-matrix model for alpha-keratins.*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white"/>
                </a:solidFill>
                <a:effectLst/>
                <a:uLnTx/>
                <a:uFillTx/>
                <a:latin typeface="DM Sans"/>
                <a:ea typeface="+mn-ea"/>
                <a:cs typeface="+mn-cs"/>
              </a:rPr>
              <a:t>In this model, axially oriented crystalline filaments, traditionally called microfibrils are embedded in an amorphous matrix.</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white"/>
                </a:solidFill>
                <a:effectLst/>
                <a:uLnTx/>
                <a:uFillTx/>
                <a:latin typeface="DM Sans"/>
                <a:ea typeface="+mn-ea"/>
                <a:cs typeface="+mn-cs"/>
              </a:rPr>
              <a:t>The thermal analysis of keratins in water by applying </a:t>
            </a:r>
            <a:r>
              <a:rPr kumimoji="0" lang="en-US" sz="1600" b="1" i="0" u="none" strike="noStrike" kern="0" cap="none" spc="0" normalizeH="0" baseline="0" noProof="0">
                <a:ln>
                  <a:noFill/>
                </a:ln>
                <a:solidFill>
                  <a:srgbClr val="4D3C35"/>
                </a:solidFill>
                <a:effectLst/>
                <a:uLnTx/>
                <a:uFillTx/>
                <a:latin typeface="DM Sans"/>
                <a:ea typeface="+mn-ea"/>
                <a:cs typeface="+mn-cs"/>
              </a:rPr>
              <a:t>Differential Scanning Calorimetry (DSC) was found to be especially suited to investigate the denaturation performance of the alpha-</a:t>
            </a:r>
            <a:r>
              <a:rPr kumimoji="0" lang="en-US" sz="1600" b="1" i="0" u="none" strike="noStrike" kern="0" cap="none" spc="0" normalizeH="0" baseline="0" noProof="0" err="1">
                <a:ln>
                  <a:noFill/>
                </a:ln>
                <a:solidFill>
                  <a:srgbClr val="4D3C35"/>
                </a:solidFill>
                <a:effectLst/>
                <a:uLnTx/>
                <a:uFillTx/>
                <a:latin typeface="DM Sans"/>
                <a:ea typeface="+mn-ea"/>
                <a:cs typeface="+mn-cs"/>
              </a:rPr>
              <a:t>helicaI</a:t>
            </a:r>
            <a:r>
              <a:rPr kumimoji="0" lang="en-US" sz="1600" b="1" i="0" u="none" strike="noStrike" kern="0" cap="none" spc="0" normalizeH="0" baseline="0" noProof="0">
                <a:ln>
                  <a:noFill/>
                </a:ln>
                <a:solidFill>
                  <a:srgbClr val="4D3C35"/>
                </a:solidFill>
                <a:effectLst/>
                <a:uLnTx/>
                <a:uFillTx/>
                <a:latin typeface="DM Sans"/>
                <a:ea typeface="+mn-ea"/>
                <a:cs typeface="+mn-cs"/>
              </a:rPr>
              <a:t> </a:t>
            </a:r>
            <a:r>
              <a:rPr kumimoji="0" lang="en-US" sz="1600" b="1" i="0" u="none" strike="noStrike" kern="0" cap="none" spc="0" normalizeH="0" baseline="0" noProof="0" err="1">
                <a:ln>
                  <a:noFill/>
                </a:ln>
                <a:solidFill>
                  <a:srgbClr val="4D3C35"/>
                </a:solidFill>
                <a:effectLst/>
                <a:uLnTx/>
                <a:uFillTx/>
                <a:latin typeface="DM Sans"/>
                <a:ea typeface="+mn-ea"/>
                <a:cs typeface="+mn-cs"/>
              </a:rPr>
              <a:t>lF</a:t>
            </a:r>
            <a:r>
              <a:rPr kumimoji="0" lang="en-US" sz="1600" b="1" i="0" u="none" strike="noStrike" kern="0" cap="none" spc="0" normalizeH="0" baseline="0" noProof="0">
                <a:ln>
                  <a:noFill/>
                </a:ln>
                <a:solidFill>
                  <a:srgbClr val="4D3C35"/>
                </a:solidFill>
                <a:effectLst/>
                <a:uLnTx/>
                <a:uFillTx/>
                <a:latin typeface="DM Sans"/>
                <a:ea typeface="+mn-ea"/>
                <a:cs typeface="+mn-cs"/>
              </a:rPr>
              <a:t> </a:t>
            </a:r>
            <a:r>
              <a:rPr kumimoji="0" lang="en-US" sz="1600" b="0" i="0" u="none" strike="noStrike" kern="0" cap="none" spc="0" normalizeH="0" baseline="0" noProof="0">
                <a:ln>
                  <a:noFill/>
                </a:ln>
                <a:solidFill>
                  <a:prstClr val="white"/>
                </a:solidFill>
                <a:effectLst/>
                <a:uLnTx/>
                <a:uFillTx/>
                <a:latin typeface="DM Sans"/>
                <a:ea typeface="+mn-ea"/>
                <a:cs typeface="+mn-cs"/>
              </a:rPr>
              <a:t>structures, the role of the Cystine cross-linked IF APs, and the effects of physical and chemical treatments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prstClr val="white"/>
              </a:solidFill>
              <a:effectLst/>
              <a:uLnTx/>
              <a:uFillTx/>
              <a:latin typeface="DM Sans"/>
              <a:ea typeface="+mn-ea"/>
              <a:cs typeface="+mn-cs"/>
            </a:endParaRPr>
          </a:p>
        </p:txBody>
      </p:sp>
      <p:sp>
        <p:nvSpPr>
          <p:cNvPr id="15" name="Text Placeholder 5">
            <a:extLst>
              <a:ext uri="{FF2B5EF4-FFF2-40B4-BE49-F238E27FC236}">
                <a16:creationId xmlns:a16="http://schemas.microsoft.com/office/drawing/2014/main" id="{A771AE20-DC28-7459-3087-B3757A534874}"/>
              </a:ext>
            </a:extLst>
          </p:cNvPr>
          <p:cNvSpPr txBox="1">
            <a:spLocks/>
          </p:cNvSpPr>
          <p:nvPr/>
        </p:nvSpPr>
        <p:spPr>
          <a:xfrm>
            <a:off x="302399" y="842327"/>
            <a:ext cx="6537671"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0" cap="none" spc="0" normalizeH="0" baseline="0" noProof="0">
                <a:ln>
                  <a:noFill/>
                </a:ln>
                <a:solidFill>
                  <a:prstClr val="white"/>
                </a:solidFill>
                <a:effectLst/>
                <a:uLnTx/>
                <a:uFillTx/>
                <a:latin typeface="DM Sans"/>
                <a:ea typeface="+mn-ea"/>
                <a:cs typeface="+mn-cs"/>
              </a:rPr>
              <a:t>Using Differential Scanning Calorimetry</a:t>
            </a:r>
          </a:p>
        </p:txBody>
      </p:sp>
      <p:pic>
        <p:nvPicPr>
          <p:cNvPr id="3" name="Picture 2">
            <a:extLst>
              <a:ext uri="{FF2B5EF4-FFF2-40B4-BE49-F238E27FC236}">
                <a16:creationId xmlns:a16="http://schemas.microsoft.com/office/drawing/2014/main" id="{3FA14953-E524-B03B-DDF0-651EC3BDCEA4}"/>
              </a:ext>
            </a:extLst>
          </p:cNvPr>
          <p:cNvPicPr>
            <a:picLocks noChangeAspect="1"/>
          </p:cNvPicPr>
          <p:nvPr/>
        </p:nvPicPr>
        <p:blipFill>
          <a:blip r:embed="rId5"/>
          <a:stretch>
            <a:fillRect/>
          </a:stretch>
        </p:blipFill>
        <p:spPr>
          <a:xfrm>
            <a:off x="302398" y="1674533"/>
            <a:ext cx="6537671" cy="1054154"/>
          </a:xfrm>
          <a:prstGeom prst="rect">
            <a:avLst/>
          </a:prstGeom>
        </p:spPr>
      </p:pic>
      <p:sp>
        <p:nvSpPr>
          <p:cNvPr id="8" name="TextBox 7">
            <a:extLst>
              <a:ext uri="{FF2B5EF4-FFF2-40B4-BE49-F238E27FC236}">
                <a16:creationId xmlns:a16="http://schemas.microsoft.com/office/drawing/2014/main" id="{BFD4D53B-7528-2CE0-44D9-F32DEC603A57}"/>
              </a:ext>
            </a:extLst>
          </p:cNvPr>
          <p:cNvSpPr txBox="1"/>
          <p:nvPr/>
        </p:nvSpPr>
        <p:spPr>
          <a:xfrm rot="16200000">
            <a:off x="10129169" y="1520644"/>
            <a:ext cx="369080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ff5"/>
                <a:ea typeface="+mn-ea"/>
                <a:cs typeface="+mn-cs"/>
              </a:rPr>
              <a:t>* Originally proposed by Prof. </a:t>
            </a:r>
            <a:r>
              <a:rPr kumimoji="0" lang="en-US" sz="1400" b="0" i="0" u="none" strike="noStrike" kern="1200" cap="none" spc="0" normalizeH="0" baseline="0" noProof="0" err="1">
                <a:ln>
                  <a:noFill/>
                </a:ln>
                <a:solidFill>
                  <a:prstClr val="white"/>
                </a:solidFill>
                <a:effectLst/>
                <a:uLnTx/>
                <a:uFillTx/>
                <a:latin typeface="ff5"/>
                <a:ea typeface="+mn-ea"/>
                <a:cs typeface="+mn-cs"/>
              </a:rPr>
              <a:t>Feughelman</a:t>
            </a:r>
            <a:endParaRPr kumimoji="0" lang="en-US" sz="1400" b="0" i="0" u="none" strike="noStrike" kern="1200" cap="none" spc="0" normalizeH="0" baseline="0" noProof="0">
              <a:ln>
                <a:noFill/>
              </a:ln>
              <a:solidFill>
                <a:prstClr val="black"/>
              </a:solidFill>
              <a:effectLst/>
              <a:uLnTx/>
              <a:uFillTx/>
              <a:latin typeface="DM Sans"/>
              <a:ea typeface="+mn-ea"/>
              <a:cs typeface="+mn-cs"/>
            </a:endParaRPr>
          </a:p>
        </p:txBody>
      </p:sp>
      <p:pic>
        <p:nvPicPr>
          <p:cNvPr id="5" name="Picture 4">
            <a:extLst>
              <a:ext uri="{FF2B5EF4-FFF2-40B4-BE49-F238E27FC236}">
                <a16:creationId xmlns:a16="http://schemas.microsoft.com/office/drawing/2014/main" id="{078E7D92-7216-62B3-0B23-C9C972DAAE88}"/>
              </a:ext>
            </a:extLst>
          </p:cNvPr>
          <p:cNvPicPr>
            <a:picLocks noChangeAspect="1"/>
          </p:cNvPicPr>
          <p:nvPr/>
        </p:nvPicPr>
        <p:blipFill>
          <a:blip r:embed="rId6"/>
          <a:stretch>
            <a:fillRect/>
          </a:stretch>
        </p:blipFill>
        <p:spPr>
          <a:xfrm>
            <a:off x="7361582" y="0"/>
            <a:ext cx="4830418" cy="6858000"/>
          </a:xfrm>
          <a:prstGeom prst="rect">
            <a:avLst/>
          </a:prstGeom>
        </p:spPr>
      </p:pic>
    </p:spTree>
    <p:extLst>
      <p:ext uri="{BB962C8B-B14F-4D97-AF65-F5344CB8AC3E}">
        <p14:creationId xmlns:p14="http://schemas.microsoft.com/office/powerpoint/2010/main" val="141499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39E4420A-CA79-B143-2963-8DF7EFD35749}"/>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52968EA4-5A60-97C0-BB8A-25C6E2B636DC}"/>
              </a:ext>
            </a:extLst>
          </p:cNvPr>
          <p:cNvSpPr txBox="1">
            <a:spLocks/>
          </p:cNvSpPr>
          <p:nvPr/>
        </p:nvSpPr>
        <p:spPr>
          <a:xfrm>
            <a:off x="302401" y="833153"/>
            <a:ext cx="9672872" cy="39003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sysClr val="window" lastClr="FFFFFF"/>
                </a:solidFill>
                <a:effectLst/>
                <a:uLnTx/>
                <a:uFillTx/>
                <a:latin typeface="DM Sans"/>
                <a:ea typeface="+mn-ea"/>
                <a:cs typeface="+mn-cs"/>
              </a:rPr>
              <a:t>DSC measurements of damaged hair after bleaching: </a:t>
            </a:r>
          </a:p>
        </p:txBody>
      </p:sp>
      <p:sp>
        <p:nvSpPr>
          <p:cNvPr id="3" name="TextBox 2">
            <a:extLst>
              <a:ext uri="{FF2B5EF4-FFF2-40B4-BE49-F238E27FC236}">
                <a16:creationId xmlns:a16="http://schemas.microsoft.com/office/drawing/2014/main" id="{20B6318B-556C-EB2F-205B-96EC3EB2B062}"/>
              </a:ext>
            </a:extLst>
          </p:cNvPr>
          <p:cNvSpPr txBox="1"/>
          <p:nvPr/>
        </p:nvSpPr>
        <p:spPr>
          <a:xfrm>
            <a:off x="302399" y="2373325"/>
            <a:ext cx="4474316" cy="1708160"/>
          </a:xfrm>
          <a:prstGeom prst="rect">
            <a:avLst/>
          </a:prstGeom>
          <a:noFill/>
          <a:ln>
            <a:noFill/>
          </a:ln>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Brown hair damaged by 2x bleaching</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Treatment with 1% OXY 229 CB</a:t>
            </a:r>
          </a:p>
          <a:p>
            <a:pPr marL="742950" marR="0" lvl="1"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In bleaching agent</a:t>
            </a:r>
          </a:p>
          <a:p>
            <a:pPr marL="742950" marR="0" lvl="1"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endParaRPr kumimoji="0" lang="en-US" sz="1800" b="1" i="0" u="none" strike="noStrike" kern="0" cap="none" spc="0" normalizeH="0" baseline="0" noProof="0" dirty="0">
              <a:ln>
                <a:noFill/>
              </a:ln>
              <a:solidFill>
                <a:prstClr val="white"/>
              </a:solidFill>
              <a:effectLst/>
              <a:uLnTx/>
              <a:uFillTx/>
              <a:latin typeface="DM Sans"/>
              <a:ea typeface="+mn-ea"/>
              <a:cs typeface="+mn-cs"/>
            </a:endParaRPr>
          </a:p>
        </p:txBody>
      </p:sp>
      <p:sp>
        <p:nvSpPr>
          <p:cNvPr id="11" name="Rectangle: Rounded Corners 10">
            <a:extLst>
              <a:ext uri="{FF2B5EF4-FFF2-40B4-BE49-F238E27FC236}">
                <a16:creationId xmlns:a16="http://schemas.microsoft.com/office/drawing/2014/main" id="{38DD857E-DC7B-0DDE-718F-A318D87A3F32}"/>
              </a:ext>
            </a:extLst>
          </p:cNvPr>
          <p:cNvSpPr/>
          <p:nvPr/>
        </p:nvSpPr>
        <p:spPr>
          <a:xfrm>
            <a:off x="302399" y="5279411"/>
            <a:ext cx="11770331" cy="792823"/>
          </a:xfrm>
          <a:prstGeom prst="roundRect">
            <a:avLst/>
          </a:prstGeom>
          <a:noFill/>
          <a:ln w="12700" cap="flat" cmpd="sng" algn="ctr">
            <a:noFill/>
            <a:prstDash val="solid"/>
            <a:miter lim="800000"/>
          </a:ln>
          <a:effectLst/>
        </p:spPr>
        <p:txBody>
          <a:bodyPr rtlCol="0" anchor="ct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Added to the bleaching agent, OXY 229 CB provided a </a:t>
            </a:r>
            <a:r>
              <a:rPr kumimoji="0" lang="en-US" sz="1800" b="1" i="0" u="none" strike="noStrike" kern="0" cap="none" spc="0" normalizeH="0" baseline="0" noProof="0" dirty="0">
                <a:ln>
                  <a:noFill/>
                </a:ln>
                <a:solidFill>
                  <a:srgbClr val="4D3C35"/>
                </a:solidFill>
                <a:effectLst/>
                <a:uLnTx/>
                <a:uFillTx/>
                <a:latin typeface="DM Sans"/>
                <a:ea typeface="+mn-ea"/>
                <a:cs typeface="+mn-cs"/>
              </a:rPr>
              <a:t>1.9°C increased </a:t>
            </a:r>
            <a:r>
              <a:rPr kumimoji="0" lang="en-US" sz="1800" b="1" i="0" u="none" strike="noStrike" kern="0" cap="none" spc="0" normalizeH="0" baseline="0" noProof="0" dirty="0">
                <a:ln>
                  <a:noFill/>
                </a:ln>
                <a:solidFill>
                  <a:prstClr val="white"/>
                </a:solidFill>
                <a:effectLst/>
                <a:uLnTx/>
                <a:uFillTx/>
                <a:latin typeface="DM Sans"/>
                <a:ea typeface="+mn-ea"/>
                <a:cs typeface="+mn-cs"/>
              </a:rPr>
              <a:t>peak temperature</a:t>
            </a:r>
          </a:p>
        </p:txBody>
      </p:sp>
      <p:sp>
        <p:nvSpPr>
          <p:cNvPr id="12" name="Título 2">
            <a:extLst>
              <a:ext uri="{FF2B5EF4-FFF2-40B4-BE49-F238E27FC236}">
                <a16:creationId xmlns:a16="http://schemas.microsoft.com/office/drawing/2014/main" id="{A834E896-6375-8B69-BEC4-DE211DACFF3E}"/>
              </a:ext>
            </a:extLst>
          </p:cNvPr>
          <p:cNvSpPr txBox="1">
            <a:spLocks/>
          </p:cNvSpPr>
          <p:nvPr/>
        </p:nvSpPr>
        <p:spPr>
          <a:xfrm>
            <a:off x="302399" y="327603"/>
            <a:ext cx="7747587" cy="26557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DSC TEMPERATURE INCREASE  WITH OXY 229 CB</a:t>
            </a:r>
          </a:p>
        </p:txBody>
      </p:sp>
      <p:pic>
        <p:nvPicPr>
          <p:cNvPr id="5" name="Picture 4">
            <a:extLst>
              <a:ext uri="{FF2B5EF4-FFF2-40B4-BE49-F238E27FC236}">
                <a16:creationId xmlns:a16="http://schemas.microsoft.com/office/drawing/2014/main" id="{352CA6F1-6EEE-A8EE-DDDC-EA5D1C7063B4}"/>
              </a:ext>
            </a:extLst>
          </p:cNvPr>
          <p:cNvPicPr>
            <a:picLocks noChangeAspect="1"/>
          </p:cNvPicPr>
          <p:nvPr/>
        </p:nvPicPr>
        <p:blipFill>
          <a:blip r:embed="rId3"/>
          <a:stretch>
            <a:fillRect/>
          </a:stretch>
        </p:blipFill>
        <p:spPr>
          <a:xfrm>
            <a:off x="6312960" y="1636612"/>
            <a:ext cx="4846740" cy="3767655"/>
          </a:xfrm>
          <a:prstGeom prst="rect">
            <a:avLst/>
          </a:prstGeom>
        </p:spPr>
      </p:pic>
    </p:spTree>
    <p:extLst>
      <p:ext uri="{BB962C8B-B14F-4D97-AF65-F5344CB8AC3E}">
        <p14:creationId xmlns:p14="http://schemas.microsoft.com/office/powerpoint/2010/main" val="2015128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E0791-CE6A-B39D-F746-8C39563286AB}"/>
            </a:ext>
          </a:extLst>
        </p:cNvPr>
        <p:cNvGrpSpPr/>
        <p:nvPr/>
      </p:nvGrpSpPr>
      <p:grpSpPr>
        <a:xfrm>
          <a:off x="0" y="0"/>
          <a:ext cx="0" cy="0"/>
          <a:chOff x="0" y="0"/>
          <a:chExt cx="0" cy="0"/>
        </a:xfrm>
      </p:grpSpPr>
      <p:pic>
        <p:nvPicPr>
          <p:cNvPr id="9" name="Picture Placeholder 8" descr="A white and orange machine&#10;&#10;AI-generated content may be incorrect.">
            <a:extLst>
              <a:ext uri="{FF2B5EF4-FFF2-40B4-BE49-F238E27FC236}">
                <a16:creationId xmlns:a16="http://schemas.microsoft.com/office/drawing/2014/main" id="{15245448-45BF-BFEB-F728-ADEA78A3F52F}"/>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pic>
        <p:nvPicPr>
          <p:cNvPr id="12" name="Picture 11">
            <a:extLst>
              <a:ext uri="{FF2B5EF4-FFF2-40B4-BE49-F238E27FC236}">
                <a16:creationId xmlns:a16="http://schemas.microsoft.com/office/drawing/2014/main" id="{751D5E37-C65A-AD17-FB36-43FAEE745F7F}"/>
              </a:ext>
            </a:extLst>
          </p:cNvPr>
          <p:cNvPicPr>
            <a:picLocks noChangeAspect="1"/>
          </p:cNvPicPr>
          <p:nvPr/>
        </p:nvPicPr>
        <p:blipFill>
          <a:blip r:embed="rId4"/>
          <a:stretch>
            <a:fillRect/>
          </a:stretch>
        </p:blipFill>
        <p:spPr>
          <a:xfrm>
            <a:off x="8940108" y="2137681"/>
            <a:ext cx="813719" cy="278948"/>
          </a:xfrm>
          <a:prstGeom prst="rect">
            <a:avLst/>
          </a:prstGeom>
        </p:spPr>
      </p:pic>
      <p:pic>
        <p:nvPicPr>
          <p:cNvPr id="15" name="Picture 14">
            <a:extLst>
              <a:ext uri="{FF2B5EF4-FFF2-40B4-BE49-F238E27FC236}">
                <a16:creationId xmlns:a16="http://schemas.microsoft.com/office/drawing/2014/main" id="{19E1CBC6-A090-710B-6228-4E5FD0F21313}"/>
              </a:ext>
            </a:extLst>
          </p:cNvPr>
          <p:cNvPicPr>
            <a:picLocks noChangeAspect="1"/>
          </p:cNvPicPr>
          <p:nvPr/>
        </p:nvPicPr>
        <p:blipFill>
          <a:blip r:embed="rId5"/>
          <a:stretch>
            <a:fillRect/>
          </a:stretch>
        </p:blipFill>
        <p:spPr>
          <a:xfrm>
            <a:off x="10674532" y="3820885"/>
            <a:ext cx="838200" cy="211183"/>
          </a:xfrm>
          <a:prstGeom prst="rect">
            <a:avLst/>
          </a:prstGeom>
        </p:spPr>
      </p:pic>
      <p:sp>
        <p:nvSpPr>
          <p:cNvPr id="20" name="Título 2">
            <a:extLst>
              <a:ext uri="{FF2B5EF4-FFF2-40B4-BE49-F238E27FC236}">
                <a16:creationId xmlns:a16="http://schemas.microsoft.com/office/drawing/2014/main" id="{7E774D89-8E42-C760-C60B-0D9E72A13DA6}"/>
              </a:ext>
            </a:extLst>
          </p:cNvPr>
          <p:cNvSpPr txBox="1">
            <a:spLocks/>
          </p:cNvSpPr>
          <p:nvPr/>
        </p:nvSpPr>
        <p:spPr>
          <a:xfrm>
            <a:off x="302399" y="327603"/>
            <a:ext cx="7035028" cy="374525"/>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200" b="1" i="0" u="none" strike="noStrike" kern="1200" cap="none" spc="0" normalizeH="0" baseline="0" noProof="0">
                <a:ln>
                  <a:noFill/>
                </a:ln>
                <a:solidFill>
                  <a:prstClr val="white"/>
                </a:solidFill>
                <a:effectLst/>
                <a:uLnTx/>
                <a:uFillTx/>
                <a:latin typeface="DM Sans"/>
                <a:ea typeface="+mj-ea"/>
                <a:cs typeface="+mj-cs"/>
              </a:rPr>
              <a:t>MICRO-COMPUTER TOMOGRAPHY (µCT) ANALYSIS</a:t>
            </a:r>
          </a:p>
        </p:txBody>
      </p:sp>
      <p:sp>
        <p:nvSpPr>
          <p:cNvPr id="21" name="Título 2">
            <a:extLst>
              <a:ext uri="{FF2B5EF4-FFF2-40B4-BE49-F238E27FC236}">
                <a16:creationId xmlns:a16="http://schemas.microsoft.com/office/drawing/2014/main" id="{ADCB0F11-07B3-8CDE-B29F-34A7FFAAADA2}"/>
              </a:ext>
            </a:extLst>
          </p:cNvPr>
          <p:cNvSpPr txBox="1">
            <a:spLocks/>
          </p:cNvSpPr>
          <p:nvPr/>
        </p:nvSpPr>
        <p:spPr>
          <a:xfrm>
            <a:off x="302399" y="966429"/>
            <a:ext cx="6715089"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j-ea"/>
                <a:cs typeface="+mj-cs"/>
              </a:rPr>
              <a:t>Micro-CT is a high-resolution 3D X-ray imaging technique, akin to hospital CT scans but designed for smaller samples with much finer detail. It allows unprecedented 3D visualization of the hair.</a:t>
            </a:r>
          </a:p>
        </p:txBody>
      </p:sp>
      <p:sp>
        <p:nvSpPr>
          <p:cNvPr id="24" name="TextBox 23">
            <a:extLst>
              <a:ext uri="{FF2B5EF4-FFF2-40B4-BE49-F238E27FC236}">
                <a16:creationId xmlns:a16="http://schemas.microsoft.com/office/drawing/2014/main" id="{E3D1CD9E-17AD-8090-8C67-0D58B83DA6A8}"/>
              </a:ext>
            </a:extLst>
          </p:cNvPr>
          <p:cNvSpPr txBox="1"/>
          <p:nvPr/>
        </p:nvSpPr>
        <p:spPr>
          <a:xfrm>
            <a:off x="368135" y="2436968"/>
            <a:ext cx="6213418" cy="3877985"/>
          </a:xfrm>
          <a:prstGeom prst="rect">
            <a:avLst/>
          </a:prstGeom>
          <a:solidFill>
            <a:schemeClr val="tx2">
              <a:lumMod val="40000"/>
              <a:lumOff val="60000"/>
            </a:schemeClr>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white"/>
                </a:solidFill>
                <a:effectLst/>
                <a:uLnTx/>
                <a:uFillTx/>
                <a:latin typeface="DM Sans"/>
                <a:ea typeface="+mn-ea"/>
                <a:cs typeface="+mn-cs"/>
              </a:rPr>
              <a:t>Protocol:</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Hair tresses of European hair, strongly bleached, 20cm, color 10/0</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Bleaching with commercial bleaching agent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Exposure to bleaching solution: 50 min</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Rinsing with tap water at 38°C</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Soaking for 30 min in deionized water</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Let dry overnight at 20°C/60% humidity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Repetition of bleaching step</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Treatment with test sample: soaking hair tresses in OXY 229 CB (as is)  for 15 minutes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Let dry overnight at 20°C/60% humidity</a:t>
            </a:r>
            <a:endParaRPr kumimoji="0" lang="en-US" sz="14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311347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596BB794-405C-DF68-5996-CAC52DD5004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9B2186A-F046-495E-852E-A7E8031926C5}"/>
              </a:ext>
            </a:extLst>
          </p:cNvPr>
          <p:cNvGrpSpPr/>
          <p:nvPr/>
        </p:nvGrpSpPr>
        <p:grpSpPr>
          <a:xfrm>
            <a:off x="195530" y="903370"/>
            <a:ext cx="11578876" cy="4593660"/>
            <a:chOff x="209411" y="1218711"/>
            <a:chExt cx="10075068" cy="4008114"/>
          </a:xfrm>
        </p:grpSpPr>
        <p:pic>
          <p:nvPicPr>
            <p:cNvPr id="3" name="Picture 2">
              <a:extLst>
                <a:ext uri="{FF2B5EF4-FFF2-40B4-BE49-F238E27FC236}">
                  <a16:creationId xmlns:a16="http://schemas.microsoft.com/office/drawing/2014/main" id="{6B85EA74-6BDA-D279-B62D-5373263C3A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2634" y="1713221"/>
              <a:ext cx="4447501" cy="3513604"/>
            </a:xfrm>
            <a:prstGeom prst="rect">
              <a:avLst/>
            </a:prstGeom>
          </p:spPr>
        </p:pic>
        <p:pic>
          <p:nvPicPr>
            <p:cNvPr id="6" name="Picture 5">
              <a:extLst>
                <a:ext uri="{FF2B5EF4-FFF2-40B4-BE49-F238E27FC236}">
                  <a16:creationId xmlns:a16="http://schemas.microsoft.com/office/drawing/2014/main" id="{09635218-89F5-3662-4557-09A9F91EB7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36979" y="1713220"/>
              <a:ext cx="4447500" cy="3513604"/>
            </a:xfrm>
            <a:prstGeom prst="rect">
              <a:avLst/>
            </a:prstGeom>
          </p:spPr>
        </p:pic>
        <p:sp>
          <p:nvSpPr>
            <p:cNvPr id="7" name="TextBox 6">
              <a:extLst>
                <a:ext uri="{FF2B5EF4-FFF2-40B4-BE49-F238E27FC236}">
                  <a16:creationId xmlns:a16="http://schemas.microsoft.com/office/drawing/2014/main" id="{98616C1A-2837-4B9E-FE9A-08B5E940C401}"/>
                </a:ext>
              </a:extLst>
            </p:cNvPr>
            <p:cNvSpPr txBox="1"/>
            <p:nvPr/>
          </p:nvSpPr>
          <p:spPr>
            <a:xfrm>
              <a:off x="209411" y="1218711"/>
              <a:ext cx="2040151" cy="3491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n-ea"/>
                  <a:cs typeface="+mn-cs"/>
                </a:rPr>
                <a:t>Bleached hair</a:t>
              </a:r>
            </a:p>
          </p:txBody>
        </p:sp>
        <p:sp>
          <p:nvSpPr>
            <p:cNvPr id="8" name="TextBox 7">
              <a:extLst>
                <a:ext uri="{FF2B5EF4-FFF2-40B4-BE49-F238E27FC236}">
                  <a16:creationId xmlns:a16="http://schemas.microsoft.com/office/drawing/2014/main" id="{797B0554-B70D-A821-899F-40E8C9F27AA6}"/>
                </a:ext>
              </a:extLst>
            </p:cNvPr>
            <p:cNvSpPr txBox="1"/>
            <p:nvPr/>
          </p:nvSpPr>
          <p:spPr>
            <a:xfrm>
              <a:off x="5618023" y="1218711"/>
              <a:ext cx="4514806" cy="3491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n-ea"/>
                  <a:cs typeface="+mn-cs"/>
                </a:rPr>
                <a:t>Bleached hair treated with OXY 229 CB</a:t>
              </a:r>
            </a:p>
          </p:txBody>
        </p:sp>
      </p:grpSp>
      <p:sp>
        <p:nvSpPr>
          <p:cNvPr id="9" name="Rectangle: Rounded Corners 8">
            <a:extLst>
              <a:ext uri="{FF2B5EF4-FFF2-40B4-BE49-F238E27FC236}">
                <a16:creationId xmlns:a16="http://schemas.microsoft.com/office/drawing/2014/main" id="{AED3AB64-FC04-AE16-C737-6A543010FD52}"/>
              </a:ext>
            </a:extLst>
          </p:cNvPr>
          <p:cNvSpPr/>
          <p:nvPr/>
        </p:nvSpPr>
        <p:spPr>
          <a:xfrm>
            <a:off x="417594" y="5472419"/>
            <a:ext cx="11356812" cy="832871"/>
          </a:xfrm>
          <a:prstGeom prst="roundRect">
            <a:avLst/>
          </a:prstGeom>
          <a:noFill/>
          <a:ln w="12700" cap="flat" cmpd="sng" algn="ctr">
            <a:noFill/>
            <a:prstDash val="solid"/>
            <a:miter lim="800000"/>
          </a:ln>
          <a:effectLst/>
        </p:spPr>
        <p:txBody>
          <a:bodyPr rtlCol="0" anchor="ct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OXY 229 CB </a:t>
            </a:r>
            <a:r>
              <a:rPr kumimoji="0" lang="en-US" sz="1800" b="1" i="0" u="none" strike="noStrike" kern="0" cap="none" spc="0" normalizeH="0" baseline="0" noProof="0" dirty="0">
                <a:ln>
                  <a:noFill/>
                </a:ln>
                <a:solidFill>
                  <a:srgbClr val="4D3C35"/>
                </a:solidFill>
                <a:effectLst/>
                <a:uLnTx/>
                <a:uFillTx/>
                <a:latin typeface="DM Sans"/>
                <a:ea typeface="+mn-ea"/>
                <a:cs typeface="+mn-cs"/>
              </a:rPr>
              <a:t>smooths the hair surface</a:t>
            </a:r>
            <a:r>
              <a:rPr kumimoji="0" lang="en-US" sz="1800" b="1" i="0" u="none" strike="noStrike" kern="0" cap="none" spc="0" normalizeH="0" baseline="0" noProof="0" dirty="0">
                <a:ln>
                  <a:noFill/>
                </a:ln>
                <a:solidFill>
                  <a:prstClr val="white"/>
                </a:solidFill>
                <a:effectLst/>
                <a:uLnTx/>
                <a:uFillTx/>
                <a:latin typeface="DM Sans"/>
                <a:ea typeface="+mn-ea"/>
                <a:cs typeface="+mn-cs"/>
              </a:rPr>
              <a:t>, leading to </a:t>
            </a:r>
            <a:r>
              <a:rPr kumimoji="0" lang="en-US" sz="1800" b="1" i="0" u="none" strike="noStrike" kern="0" cap="none" spc="0" normalizeH="0" baseline="0" noProof="0" dirty="0">
                <a:ln>
                  <a:noFill/>
                </a:ln>
                <a:solidFill>
                  <a:srgbClr val="4D3C35"/>
                </a:solidFill>
                <a:effectLst/>
                <a:uLnTx/>
                <a:uFillTx/>
                <a:latin typeface="DM Sans"/>
                <a:ea typeface="+mn-ea"/>
                <a:cs typeface="+mn-cs"/>
              </a:rPr>
              <a:t>easier combing </a:t>
            </a:r>
            <a:r>
              <a:rPr kumimoji="0" lang="en-US" sz="1800" b="1" i="0" u="none" strike="noStrike" kern="0" cap="none" spc="0" normalizeH="0" baseline="0" noProof="0" dirty="0">
                <a:ln>
                  <a:noFill/>
                </a:ln>
                <a:solidFill>
                  <a:prstClr val="white"/>
                </a:solidFill>
                <a:effectLst/>
                <a:uLnTx/>
                <a:uFillTx/>
                <a:latin typeface="DM Sans"/>
                <a:ea typeface="+mn-ea"/>
                <a:cs typeface="+mn-cs"/>
              </a:rPr>
              <a:t>and a </a:t>
            </a:r>
            <a:r>
              <a:rPr kumimoji="0" lang="en-US" sz="1800" b="1" i="0" u="none" strike="noStrike" kern="0" cap="none" spc="0" normalizeH="0" baseline="0" noProof="0" dirty="0">
                <a:ln>
                  <a:noFill/>
                </a:ln>
                <a:solidFill>
                  <a:srgbClr val="4D3C35"/>
                </a:solidFill>
                <a:effectLst/>
                <a:uLnTx/>
                <a:uFillTx/>
                <a:latin typeface="DM Sans"/>
                <a:ea typeface="+mn-ea"/>
                <a:cs typeface="+mn-cs"/>
              </a:rPr>
              <a:t>better sensory </a:t>
            </a:r>
            <a:r>
              <a:rPr kumimoji="0" lang="en-US" sz="1800" b="1" i="0" u="none" strike="noStrike" kern="0" cap="none" spc="0" normalizeH="0" baseline="0" noProof="0" dirty="0">
                <a:ln>
                  <a:noFill/>
                </a:ln>
                <a:solidFill>
                  <a:prstClr val="white"/>
                </a:solidFill>
                <a:effectLst/>
                <a:uLnTx/>
                <a:uFillTx/>
                <a:latin typeface="DM Sans"/>
                <a:ea typeface="+mn-ea"/>
                <a:cs typeface="+mn-cs"/>
              </a:rPr>
              <a:t>experience.</a:t>
            </a:r>
            <a:endParaRPr kumimoji="0" lang="en-CH" sz="1800" b="1" i="0" u="none" strike="noStrike" kern="0" cap="none" spc="0" normalizeH="0" baseline="0" noProof="0" dirty="0">
              <a:ln>
                <a:noFill/>
              </a:ln>
              <a:solidFill>
                <a:prstClr val="white"/>
              </a:solidFill>
              <a:effectLst/>
              <a:uLnTx/>
              <a:uFillTx/>
              <a:latin typeface="DM Sans"/>
              <a:ea typeface="+mn-ea"/>
              <a:cs typeface="+mn-cs"/>
            </a:endParaRPr>
          </a:p>
        </p:txBody>
      </p:sp>
      <p:sp>
        <p:nvSpPr>
          <p:cNvPr id="10" name="Título 2">
            <a:extLst>
              <a:ext uri="{FF2B5EF4-FFF2-40B4-BE49-F238E27FC236}">
                <a16:creationId xmlns:a16="http://schemas.microsoft.com/office/drawing/2014/main" id="{7F4A74E8-2416-041F-7961-90545F112A3B}"/>
              </a:ext>
            </a:extLst>
          </p:cNvPr>
          <p:cNvSpPr txBox="1">
            <a:spLocks/>
          </p:cNvSpPr>
          <p:nvPr/>
        </p:nvSpPr>
        <p:spPr>
          <a:xfrm>
            <a:off x="302398" y="327603"/>
            <a:ext cx="8319087" cy="40912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MICRO-COMPUTER TOMOGRAPHY (µCT) ANALYSIS</a:t>
            </a:r>
          </a:p>
        </p:txBody>
      </p:sp>
    </p:spTree>
    <p:extLst>
      <p:ext uri="{BB962C8B-B14F-4D97-AF65-F5344CB8AC3E}">
        <p14:creationId xmlns:p14="http://schemas.microsoft.com/office/powerpoint/2010/main" val="841056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DEC7CD3B-8A06-1A48-F9E7-53C8E6470598}"/>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6BC87639-6E21-6957-D6B8-248CA8172092}"/>
              </a:ext>
            </a:extLst>
          </p:cNvPr>
          <p:cNvSpPr txBox="1">
            <a:spLocks/>
          </p:cNvSpPr>
          <p:nvPr/>
        </p:nvSpPr>
        <p:spPr>
          <a:xfrm>
            <a:off x="2313974" y="2541026"/>
            <a:ext cx="7564051" cy="177594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a:ea typeface="+mj-ea"/>
                <a:cs typeface="+mj-cs"/>
              </a:rPr>
              <a:t> Structural repair mode of action</a:t>
            </a:r>
          </a:p>
        </p:txBody>
      </p:sp>
      <p:sp>
        <p:nvSpPr>
          <p:cNvPr id="3" name="Título 2">
            <a:extLst>
              <a:ext uri="{FF2B5EF4-FFF2-40B4-BE49-F238E27FC236}">
                <a16:creationId xmlns:a16="http://schemas.microsoft.com/office/drawing/2014/main" id="{ED317E66-673B-6EAB-69EE-E2B1E5DCF0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1259880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drop of water dripping from a pipette&#10;&#10;AI-generated content may be incorrect.">
            <a:extLst>
              <a:ext uri="{FF2B5EF4-FFF2-40B4-BE49-F238E27FC236}">
                <a16:creationId xmlns:a16="http://schemas.microsoft.com/office/drawing/2014/main" id="{9D429C23-178E-7EB5-E661-83EB038FDA11}"/>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15" name="Text Placeholder 3">
            <a:extLst>
              <a:ext uri="{FF2B5EF4-FFF2-40B4-BE49-F238E27FC236}">
                <a16:creationId xmlns:a16="http://schemas.microsoft.com/office/drawing/2014/main" id="{F89F3813-EA69-B35E-CEF6-567CFF5FE948}"/>
              </a:ext>
            </a:extLst>
          </p:cNvPr>
          <p:cNvSpPr txBox="1">
            <a:spLocks/>
          </p:cNvSpPr>
          <p:nvPr/>
        </p:nvSpPr>
        <p:spPr>
          <a:xfrm>
            <a:off x="174063" y="923059"/>
            <a:ext cx="8064500" cy="3208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ptos" panose="02110004020202020204"/>
                <a:ea typeface="+mn-ea"/>
                <a:cs typeface="+mn-cs"/>
              </a:rPr>
              <a:t>Peptides penetrate inside the hair structure:</a:t>
            </a:r>
          </a:p>
        </p:txBody>
      </p:sp>
      <p:pic>
        <p:nvPicPr>
          <p:cNvPr id="16" name="Picture 15">
            <a:extLst>
              <a:ext uri="{FF2B5EF4-FFF2-40B4-BE49-F238E27FC236}">
                <a16:creationId xmlns:a16="http://schemas.microsoft.com/office/drawing/2014/main" id="{02C21F10-1540-8D25-4444-D9D22EF1AB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6726" y="1461119"/>
            <a:ext cx="5013212" cy="1987617"/>
          </a:xfrm>
          <a:prstGeom prst="rect">
            <a:avLst/>
          </a:prstGeom>
        </p:spPr>
      </p:pic>
      <p:sp>
        <p:nvSpPr>
          <p:cNvPr id="17" name="Título 2">
            <a:extLst>
              <a:ext uri="{FF2B5EF4-FFF2-40B4-BE49-F238E27FC236}">
                <a16:creationId xmlns:a16="http://schemas.microsoft.com/office/drawing/2014/main" id="{74F4A867-6E71-CA4B-61FD-8AF56B2CF42F}"/>
              </a:ext>
            </a:extLst>
          </p:cNvPr>
          <p:cNvSpPr txBox="1">
            <a:spLocks/>
          </p:cNvSpPr>
          <p:nvPr/>
        </p:nvSpPr>
        <p:spPr>
          <a:xfrm>
            <a:off x="302399" y="327604"/>
            <a:ext cx="5502978" cy="28908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ptos Display" panose="02110004020202020204"/>
                <a:ea typeface="+mj-ea"/>
                <a:cs typeface="+mj-cs"/>
              </a:rPr>
              <a:t>BOND AID MODE OF ACTION</a:t>
            </a:r>
          </a:p>
        </p:txBody>
      </p:sp>
      <p:sp>
        <p:nvSpPr>
          <p:cNvPr id="18" name="TextBox 17">
            <a:extLst>
              <a:ext uri="{FF2B5EF4-FFF2-40B4-BE49-F238E27FC236}">
                <a16:creationId xmlns:a16="http://schemas.microsoft.com/office/drawing/2014/main" id="{23FF8AB0-C3CD-8979-AC27-26FE778207B9}"/>
              </a:ext>
            </a:extLst>
          </p:cNvPr>
          <p:cNvSpPr txBox="1"/>
          <p:nvPr/>
        </p:nvSpPr>
        <p:spPr>
          <a:xfrm>
            <a:off x="174063" y="3811283"/>
            <a:ext cx="6772169" cy="233910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1" i="0" u="none" strike="noStrike" kern="0" cap="none" spc="0" normalizeH="0" baseline="0" noProof="0">
                <a:ln>
                  <a:noFill/>
                </a:ln>
                <a:solidFill>
                  <a:srgbClr val="4D3C35"/>
                </a:solidFill>
                <a:effectLst/>
                <a:uLnTx/>
                <a:uFillTx/>
                <a:latin typeface="DM Sans"/>
                <a:ea typeface="+mn-ea"/>
                <a:cs typeface="+mn-cs"/>
              </a:rPr>
              <a:t>Low-MW </a:t>
            </a:r>
            <a:r>
              <a:rPr kumimoji="0" lang="en-US" sz="1800" b="0" i="0" u="none" strike="noStrike" kern="0" cap="none" spc="0" normalizeH="0" baseline="0" noProof="0">
                <a:ln>
                  <a:noFill/>
                </a:ln>
                <a:solidFill>
                  <a:prstClr val="white"/>
                </a:solidFill>
                <a:effectLst/>
                <a:uLnTx/>
                <a:uFillTx/>
                <a:latin typeface="DM Sans"/>
                <a:ea typeface="+mn-ea"/>
                <a:cs typeface="+mn-cs"/>
              </a:rPr>
              <a:t>(221 Da) and mid-range keratin peptides (2577 Da) were able to </a:t>
            </a:r>
            <a:r>
              <a:rPr kumimoji="0" lang="en-US" sz="1800" b="1" i="0" u="none" strike="noStrike" kern="0" cap="none" spc="0" normalizeH="0" baseline="0" noProof="0">
                <a:ln>
                  <a:noFill/>
                </a:ln>
                <a:solidFill>
                  <a:srgbClr val="4D3C35"/>
                </a:solidFill>
                <a:effectLst/>
                <a:uLnTx/>
                <a:uFillTx/>
                <a:latin typeface="DM Sans"/>
                <a:ea typeface="+mn-ea"/>
                <a:cs typeface="+mn-cs"/>
              </a:rPr>
              <a:t>penetrate deeper </a:t>
            </a:r>
            <a:r>
              <a:rPr kumimoji="0" lang="en-US" sz="1800" b="0" i="0" u="none" strike="noStrike" kern="0" cap="none" spc="0" normalizeH="0" baseline="0" noProof="0">
                <a:ln>
                  <a:noFill/>
                </a:ln>
                <a:solidFill>
                  <a:prstClr val="white"/>
                </a:solidFill>
                <a:effectLst/>
                <a:uLnTx/>
                <a:uFillTx/>
                <a:latin typeface="DM Sans"/>
                <a:ea typeface="+mn-ea"/>
                <a:cs typeface="+mn-cs"/>
              </a:rPr>
              <a:t>into the cortex. </a:t>
            </a:r>
          </a:p>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1" i="0" u="none" strike="noStrike" kern="0" cap="none" spc="0" normalizeH="0" baseline="0" noProof="0">
                <a:ln>
                  <a:noFill/>
                </a:ln>
                <a:solidFill>
                  <a:srgbClr val="4D3C35"/>
                </a:solidFill>
                <a:effectLst/>
                <a:uLnTx/>
                <a:uFillTx/>
                <a:latin typeface="DM Sans"/>
                <a:ea typeface="+mn-ea"/>
                <a:cs typeface="+mn-cs"/>
              </a:rPr>
              <a:t>High-MW</a:t>
            </a:r>
            <a:r>
              <a:rPr kumimoji="0" lang="en-US" sz="1800" b="0" i="0" u="none" strike="noStrike" kern="0" cap="none" spc="0" normalizeH="0" baseline="0" noProof="0">
                <a:ln>
                  <a:noFill/>
                </a:ln>
                <a:solidFill>
                  <a:prstClr val="white"/>
                </a:solidFill>
                <a:effectLst/>
                <a:uLnTx/>
                <a:uFillTx/>
                <a:latin typeface="DM Sans"/>
                <a:ea typeface="+mn-ea"/>
                <a:cs typeface="+mn-cs"/>
              </a:rPr>
              <a:t> keratin peptides (75440 Da) only </a:t>
            </a:r>
            <a:r>
              <a:rPr kumimoji="0" lang="en-US" sz="1800" b="1" i="0" u="none" strike="noStrike" kern="0" cap="none" spc="0" normalizeH="0" baseline="0" noProof="0">
                <a:ln>
                  <a:noFill/>
                </a:ln>
                <a:solidFill>
                  <a:srgbClr val="4D3C35"/>
                </a:solidFill>
                <a:effectLst/>
                <a:uLnTx/>
                <a:uFillTx/>
                <a:latin typeface="DM Sans"/>
                <a:ea typeface="+mn-ea"/>
                <a:cs typeface="+mn-cs"/>
              </a:rPr>
              <a:t>penetrated the surface layers </a:t>
            </a:r>
            <a:r>
              <a:rPr kumimoji="0" lang="en-US" sz="1800" b="0" i="0" u="none" strike="noStrike" kern="0" cap="none" spc="0" normalizeH="0" baseline="0" noProof="0">
                <a:ln>
                  <a:noFill/>
                </a:ln>
                <a:solidFill>
                  <a:prstClr val="white"/>
                </a:solidFill>
                <a:effectLst/>
                <a:uLnTx/>
                <a:uFillTx/>
                <a:latin typeface="DM Sans"/>
                <a:ea typeface="+mn-ea"/>
                <a:cs typeface="+mn-cs"/>
              </a:rPr>
              <a:t>of relaxed textured hair.</a:t>
            </a:r>
          </a:p>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0" cap="none" spc="0" normalizeH="0" baseline="0" noProof="0">
                <a:ln>
                  <a:noFill/>
                </a:ln>
                <a:solidFill>
                  <a:prstClr val="white"/>
                </a:solidFill>
                <a:effectLst/>
                <a:uLnTx/>
                <a:uFillTx/>
                <a:latin typeface="DM Sans"/>
                <a:ea typeface="+mn-ea"/>
                <a:cs typeface="+mn-cs"/>
              </a:rPr>
              <a:t>Both the </a:t>
            </a:r>
            <a:r>
              <a:rPr kumimoji="0" lang="en-US" sz="1800" b="1" i="0" u="none" strike="noStrike" kern="0" cap="none" spc="0" normalizeH="0" baseline="0" noProof="0">
                <a:ln>
                  <a:noFill/>
                </a:ln>
                <a:solidFill>
                  <a:srgbClr val="4D3C35"/>
                </a:solidFill>
                <a:effectLst/>
                <a:uLnTx/>
                <a:uFillTx/>
                <a:latin typeface="DM Sans"/>
                <a:ea typeface="+mn-ea"/>
                <a:cs typeface="+mn-cs"/>
              </a:rPr>
              <a:t>mid-range and the high-MW </a:t>
            </a:r>
            <a:r>
              <a:rPr kumimoji="0" lang="en-US" sz="1800" b="0" i="0" u="none" strike="noStrike" kern="0" cap="none" spc="0" normalizeH="0" baseline="0" noProof="0">
                <a:ln>
                  <a:noFill/>
                </a:ln>
                <a:solidFill>
                  <a:prstClr val="white"/>
                </a:solidFill>
                <a:effectLst/>
                <a:uLnTx/>
                <a:uFillTx/>
                <a:latin typeface="DM Sans"/>
                <a:ea typeface="+mn-ea"/>
                <a:cs typeface="+mn-cs"/>
              </a:rPr>
              <a:t>keratin peptides were able to </a:t>
            </a:r>
            <a:r>
              <a:rPr kumimoji="0" lang="en-US" sz="1800" b="1" i="0" u="none" strike="noStrike" kern="0" cap="none" spc="0" normalizeH="0" baseline="0" noProof="0">
                <a:ln>
                  <a:noFill/>
                </a:ln>
                <a:solidFill>
                  <a:srgbClr val="4D3C35"/>
                </a:solidFill>
                <a:effectLst/>
                <a:uLnTx/>
                <a:uFillTx/>
                <a:latin typeface="DM Sans"/>
                <a:ea typeface="+mn-ea"/>
                <a:cs typeface="+mn-cs"/>
              </a:rPr>
              <a:t>improve breakage parameters </a:t>
            </a:r>
            <a:r>
              <a:rPr kumimoji="0" lang="en-US" sz="1800" b="0" i="0" u="none" strike="noStrike" kern="0" cap="none" spc="0" normalizeH="0" baseline="0" noProof="0">
                <a:ln>
                  <a:noFill/>
                </a:ln>
                <a:solidFill>
                  <a:prstClr val="white"/>
                </a:solidFill>
                <a:effectLst/>
                <a:uLnTx/>
                <a:uFillTx/>
                <a:latin typeface="DM Sans"/>
                <a:ea typeface="+mn-ea"/>
                <a:cs typeface="+mn-cs"/>
              </a:rPr>
              <a:t>(Young’s modulus, break stress, number of premature fractures).</a:t>
            </a:r>
          </a:p>
        </p:txBody>
      </p:sp>
    </p:spTree>
    <p:extLst>
      <p:ext uri="{BB962C8B-B14F-4D97-AF65-F5344CB8AC3E}">
        <p14:creationId xmlns:p14="http://schemas.microsoft.com/office/powerpoint/2010/main" val="3443119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5AAEC-3F83-C5BD-AA75-8782EF1079C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90851AF-EED1-B672-E928-AB9D94C6D056}"/>
              </a:ext>
            </a:extLst>
          </p:cNvPr>
          <p:cNvPicPr>
            <a:picLocks noChangeAspect="1"/>
          </p:cNvPicPr>
          <p:nvPr/>
        </p:nvPicPr>
        <p:blipFill>
          <a:blip r:embed="rId3"/>
          <a:stretch>
            <a:fillRect/>
          </a:stretch>
        </p:blipFill>
        <p:spPr>
          <a:xfrm>
            <a:off x="-13253" y="0"/>
            <a:ext cx="7301949" cy="6858000"/>
          </a:xfrm>
          <a:prstGeom prst="rect">
            <a:avLst/>
          </a:prstGeom>
        </p:spPr>
      </p:pic>
      <p:sp>
        <p:nvSpPr>
          <p:cNvPr id="8" name="Título 2">
            <a:extLst>
              <a:ext uri="{FF2B5EF4-FFF2-40B4-BE49-F238E27FC236}">
                <a16:creationId xmlns:a16="http://schemas.microsoft.com/office/drawing/2014/main" id="{BF4052BA-4177-2489-1D39-02C7B119350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THE HERO BEHIND THE SCENE</a:t>
            </a:r>
          </a:p>
        </p:txBody>
      </p:sp>
      <p:sp>
        <p:nvSpPr>
          <p:cNvPr id="9" name="Título 2">
            <a:extLst>
              <a:ext uri="{FF2B5EF4-FFF2-40B4-BE49-F238E27FC236}">
                <a16:creationId xmlns:a16="http://schemas.microsoft.com/office/drawing/2014/main" id="{5452F8ED-C385-C00B-4F37-B61387815575}"/>
              </a:ext>
            </a:extLst>
          </p:cNvPr>
          <p:cNvSpPr txBox="1">
            <a:spLocks/>
          </p:cNvSpPr>
          <p:nvPr/>
        </p:nvSpPr>
        <p:spPr>
          <a:xfrm>
            <a:off x="400934" y="3249916"/>
            <a:ext cx="5486910"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743 peptides bonding* to hair, effectively mending and strengthening each strand</a:t>
            </a:r>
          </a:p>
        </p:txBody>
      </p:sp>
      <p:sp>
        <p:nvSpPr>
          <p:cNvPr id="10" name="TextBox 9">
            <a:extLst>
              <a:ext uri="{FF2B5EF4-FFF2-40B4-BE49-F238E27FC236}">
                <a16:creationId xmlns:a16="http://schemas.microsoft.com/office/drawing/2014/main" id="{4A297113-44E6-FC35-816F-25237EA5E904}"/>
              </a:ext>
            </a:extLst>
          </p:cNvPr>
          <p:cNvSpPr txBox="1"/>
          <p:nvPr/>
        </p:nvSpPr>
        <p:spPr>
          <a:xfrm>
            <a:off x="203200" y="1779197"/>
            <a:ext cx="52070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897974"/>
                </a:solidFill>
                <a:effectLst/>
                <a:uLnTx/>
                <a:uFillTx/>
                <a:latin typeface="DM Sans"/>
                <a:ea typeface="+mn-ea"/>
                <a:cs typeface="+mn-cs"/>
              </a:rPr>
              <a:t>OXY 229 CB</a:t>
            </a:r>
          </a:p>
        </p:txBody>
      </p:sp>
      <p:sp>
        <p:nvSpPr>
          <p:cNvPr id="11" name="TextBox 10">
            <a:extLst>
              <a:ext uri="{FF2B5EF4-FFF2-40B4-BE49-F238E27FC236}">
                <a16:creationId xmlns:a16="http://schemas.microsoft.com/office/drawing/2014/main" id="{1566BEF5-8084-88A4-7B1A-58764398ADBA}"/>
              </a:ext>
            </a:extLst>
          </p:cNvPr>
          <p:cNvSpPr txBox="1"/>
          <p:nvPr/>
        </p:nvSpPr>
        <p:spPr>
          <a:xfrm>
            <a:off x="203200" y="6391896"/>
            <a:ext cx="61341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mn-ea"/>
                <a:cs typeface="+mn-cs"/>
              </a:rPr>
              <a:t>* Van der Waals interactions, hydrogen bonds and hydrophobic interactions.</a:t>
            </a:r>
          </a:p>
        </p:txBody>
      </p:sp>
      <p:pic>
        <p:nvPicPr>
          <p:cNvPr id="2" name="Picture 1">
            <a:extLst>
              <a:ext uri="{FF2B5EF4-FFF2-40B4-BE49-F238E27FC236}">
                <a16:creationId xmlns:a16="http://schemas.microsoft.com/office/drawing/2014/main" id="{7AFF96AE-AB9F-7C15-61F0-31697F7F34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2" name="Picture 11">
            <a:extLst>
              <a:ext uri="{FF2B5EF4-FFF2-40B4-BE49-F238E27FC236}">
                <a16:creationId xmlns:a16="http://schemas.microsoft.com/office/drawing/2014/main" id="{558ABAC6-40B0-6E6E-B188-419FD2185257}"/>
              </a:ext>
            </a:extLst>
          </p:cNvPr>
          <p:cNvPicPr>
            <a:picLocks noChangeAspect="1"/>
          </p:cNvPicPr>
          <p:nvPr/>
        </p:nvPicPr>
        <p:blipFill>
          <a:blip r:embed="rId5"/>
          <a:stretch>
            <a:fillRect/>
          </a:stretch>
        </p:blipFill>
        <p:spPr>
          <a:xfrm>
            <a:off x="7328458" y="0"/>
            <a:ext cx="4911277" cy="6858000"/>
          </a:xfrm>
          <a:prstGeom prst="rect">
            <a:avLst/>
          </a:prstGeom>
        </p:spPr>
      </p:pic>
    </p:spTree>
    <p:extLst>
      <p:ext uri="{BB962C8B-B14F-4D97-AF65-F5344CB8AC3E}">
        <p14:creationId xmlns:p14="http://schemas.microsoft.com/office/powerpoint/2010/main" val="142158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F273E-D6C7-23CF-1DCC-ABFFD6C5DCCA}"/>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767F9CA9-27E3-4CF4-8F06-B2C45F483471}"/>
              </a:ext>
            </a:extLst>
          </p:cNvPr>
          <p:cNvPicPr>
            <a:picLocks noGrp="1" noChangeAspect="1"/>
          </p:cNvPicPr>
          <p:nvPr>
            <p:ph type="pic" sz="quarter" idx="21"/>
          </p:nvPr>
        </p:nvPicPr>
        <p:blipFill>
          <a:blip r:embed="rId3">
            <a:duotone>
              <a:prstClr val="black"/>
              <a:srgbClr val="897974">
                <a:tint val="45000"/>
                <a:satMod val="400000"/>
              </a:srgbClr>
            </a:duotone>
          </a:blip>
          <a:srcRect l="12446" r="12446"/>
          <a:stretch>
            <a:fillRect/>
          </a:stretch>
        </p:blipFill>
        <p:spPr/>
      </p:pic>
      <p:sp>
        <p:nvSpPr>
          <p:cNvPr id="7" name="Título 2">
            <a:extLst>
              <a:ext uri="{FF2B5EF4-FFF2-40B4-BE49-F238E27FC236}">
                <a16:creationId xmlns:a16="http://schemas.microsoft.com/office/drawing/2014/main" id="{E083D909-B738-72F0-70FF-E2013412E9CC}"/>
              </a:ext>
            </a:extLst>
          </p:cNvPr>
          <p:cNvSpPr txBox="1">
            <a:spLocks/>
          </p:cNvSpPr>
          <p:nvPr/>
        </p:nvSpPr>
        <p:spPr>
          <a:xfrm>
            <a:off x="302399" y="278617"/>
            <a:ext cx="5502978" cy="28908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FROM OUR ANALYTICS</a:t>
            </a:r>
          </a:p>
        </p:txBody>
      </p:sp>
      <p:graphicFrame>
        <p:nvGraphicFramePr>
          <p:cNvPr id="14" name="Table 13">
            <a:extLst>
              <a:ext uri="{FF2B5EF4-FFF2-40B4-BE49-F238E27FC236}">
                <a16:creationId xmlns:a16="http://schemas.microsoft.com/office/drawing/2014/main" id="{39A46D09-6DA5-0422-A636-B2CED9B31D3A}"/>
              </a:ext>
            </a:extLst>
          </p:cNvPr>
          <p:cNvGraphicFramePr>
            <a:graphicFrameLocks noGrp="1"/>
          </p:cNvGraphicFramePr>
          <p:nvPr>
            <p:extLst>
              <p:ext uri="{D42A27DB-BD31-4B8C-83A1-F6EECF244321}">
                <p14:modId xmlns:p14="http://schemas.microsoft.com/office/powerpoint/2010/main" val="2636931689"/>
              </p:ext>
            </p:extLst>
          </p:nvPr>
        </p:nvGraphicFramePr>
        <p:xfrm>
          <a:off x="1008862" y="822084"/>
          <a:ext cx="3100351" cy="2286000"/>
        </p:xfrm>
        <a:graphic>
          <a:graphicData uri="http://schemas.openxmlformats.org/drawingml/2006/table">
            <a:tbl>
              <a:tblPr/>
              <a:tblGrid>
                <a:gridCol w="1193460">
                  <a:extLst>
                    <a:ext uri="{9D8B030D-6E8A-4147-A177-3AD203B41FA5}">
                      <a16:colId xmlns:a16="http://schemas.microsoft.com/office/drawing/2014/main" val="1935006573"/>
                    </a:ext>
                  </a:extLst>
                </a:gridCol>
                <a:gridCol w="927332">
                  <a:extLst>
                    <a:ext uri="{9D8B030D-6E8A-4147-A177-3AD203B41FA5}">
                      <a16:colId xmlns:a16="http://schemas.microsoft.com/office/drawing/2014/main" val="2184959992"/>
                    </a:ext>
                  </a:extLst>
                </a:gridCol>
                <a:gridCol w="979559">
                  <a:extLst>
                    <a:ext uri="{9D8B030D-6E8A-4147-A177-3AD203B41FA5}">
                      <a16:colId xmlns:a16="http://schemas.microsoft.com/office/drawing/2014/main" val="2786883367"/>
                    </a:ext>
                  </a:extLst>
                </a:gridCol>
              </a:tblGrid>
              <a:tr h="190500">
                <a:tc>
                  <a:txBody>
                    <a:bodyPr/>
                    <a:lstStyle/>
                    <a:p>
                      <a:pPr algn="l" fontAlgn="b"/>
                      <a:r>
                        <a:rPr lang="en-US" sz="1100" b="1" i="0" u="none" strike="noStrike" noProof="0" dirty="0">
                          <a:solidFill>
                            <a:srgbClr val="C65911"/>
                          </a:solidFill>
                          <a:effectLst/>
                          <a:latin typeface="Calibri" panose="020F0502020204030204" pitchFamily="34" charset="0"/>
                        </a:rPr>
                        <a:t>Peptides length</a:t>
                      </a:r>
                    </a:p>
                  </a:txBody>
                  <a:tcPr marL="9525" marR="9525" marT="9525" marB="0" anchor="b">
                    <a:lnL>
                      <a:noFill/>
                    </a:lnL>
                    <a:lnR>
                      <a:noFill/>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tc>
                  <a:txBody>
                    <a:bodyPr/>
                    <a:lstStyle/>
                    <a:p>
                      <a:pPr algn="l" fontAlgn="b"/>
                      <a:r>
                        <a:rPr lang="en-US" sz="1100" b="1" i="0" u="none" strike="noStrike" noProof="0" dirty="0">
                          <a:solidFill>
                            <a:srgbClr val="C65911"/>
                          </a:solidFill>
                          <a:effectLst/>
                          <a:latin typeface="Calibri" panose="020F0502020204030204" pitchFamily="34" charset="0"/>
                        </a:rPr>
                        <a:t># of peptides</a:t>
                      </a:r>
                    </a:p>
                  </a:txBody>
                  <a:tcPr marL="9525" marR="9525" marT="9525" marB="0" anchor="b">
                    <a:lnL>
                      <a:noFill/>
                    </a:lnL>
                    <a:lnR>
                      <a:noFill/>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tc>
                  <a:txBody>
                    <a:bodyPr/>
                    <a:lstStyle/>
                    <a:p>
                      <a:pPr algn="l" fontAlgn="b"/>
                      <a:r>
                        <a:rPr lang="en-US" sz="1100" b="1" i="0" u="none" strike="noStrike" noProof="0" dirty="0">
                          <a:solidFill>
                            <a:srgbClr val="C65911"/>
                          </a:solidFill>
                          <a:effectLst/>
                          <a:latin typeface="Calibri" panose="020F0502020204030204" pitchFamily="34" charset="0"/>
                        </a:rPr>
                        <a:t>% of number</a:t>
                      </a:r>
                    </a:p>
                  </a:txBody>
                  <a:tcPr marL="9525" marR="9525" marT="9525" marB="0" anchor="b">
                    <a:lnL>
                      <a:noFill/>
                    </a:lnL>
                    <a:lnR>
                      <a:noFill/>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348929525"/>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2</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14</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1.9%</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2812231982"/>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3</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62</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8.3%</a:t>
                      </a:r>
                    </a:p>
                  </a:txBody>
                  <a:tcPr marL="9525" marR="9525" marT="9525" marB="0" anchor="b">
                    <a:lnL>
                      <a:noFill/>
                    </a:lnL>
                    <a:lnR>
                      <a:noFill/>
                    </a:lnR>
                    <a:lnT>
                      <a:noFill/>
                    </a:lnT>
                    <a:lnB>
                      <a:noFill/>
                    </a:lnB>
                  </a:tcPr>
                </a:tc>
                <a:extLst>
                  <a:ext uri="{0D108BD9-81ED-4DB2-BD59-A6C34878D82A}">
                    <a16:rowId xmlns:a16="http://schemas.microsoft.com/office/drawing/2014/main" val="29330443"/>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4</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88</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11.8%</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3438921559"/>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5</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72</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9.7%</a:t>
                      </a:r>
                    </a:p>
                  </a:txBody>
                  <a:tcPr marL="9525" marR="9525" marT="9525" marB="0" anchor="b">
                    <a:lnL>
                      <a:noFill/>
                    </a:lnL>
                    <a:lnR>
                      <a:noFill/>
                    </a:lnR>
                    <a:lnT>
                      <a:noFill/>
                    </a:lnT>
                    <a:lnB>
                      <a:noFill/>
                    </a:lnB>
                  </a:tcPr>
                </a:tc>
                <a:extLst>
                  <a:ext uri="{0D108BD9-81ED-4DB2-BD59-A6C34878D82A}">
                    <a16:rowId xmlns:a16="http://schemas.microsoft.com/office/drawing/2014/main" val="1208232080"/>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6</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92</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12.4%</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445954120"/>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7</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99</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13.3%</a:t>
                      </a:r>
                    </a:p>
                  </a:txBody>
                  <a:tcPr marL="9525" marR="9525" marT="9525" marB="0" anchor="b">
                    <a:lnL>
                      <a:noFill/>
                    </a:lnL>
                    <a:lnR>
                      <a:noFill/>
                    </a:lnR>
                    <a:lnT>
                      <a:noFill/>
                    </a:lnT>
                    <a:lnB>
                      <a:noFill/>
                    </a:lnB>
                  </a:tcPr>
                </a:tc>
                <a:extLst>
                  <a:ext uri="{0D108BD9-81ED-4DB2-BD59-A6C34878D82A}">
                    <a16:rowId xmlns:a16="http://schemas.microsoft.com/office/drawing/2014/main" val="682925122"/>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8</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127</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17.1%</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3314381846"/>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9</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72</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9.7%</a:t>
                      </a:r>
                    </a:p>
                  </a:txBody>
                  <a:tcPr marL="9525" marR="9525" marT="9525" marB="0" anchor="b">
                    <a:lnL>
                      <a:noFill/>
                    </a:lnL>
                    <a:lnR>
                      <a:noFill/>
                    </a:lnR>
                    <a:lnT>
                      <a:noFill/>
                    </a:lnT>
                    <a:lnB>
                      <a:noFill/>
                    </a:lnB>
                  </a:tcPr>
                </a:tc>
                <a:extLst>
                  <a:ext uri="{0D108BD9-81ED-4DB2-BD59-A6C34878D82A}">
                    <a16:rowId xmlns:a16="http://schemas.microsoft.com/office/drawing/2014/main" val="993143000"/>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10</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45</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6.1%</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2628048964"/>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&gt;10</a:t>
                      </a:r>
                    </a:p>
                  </a:txBody>
                  <a:tcPr marL="9525" marR="9525" marT="9525" marB="0" anchor="b">
                    <a:lnL>
                      <a:noFill/>
                    </a:lnL>
                    <a:lnR>
                      <a:noFill/>
                    </a:lnR>
                    <a:lnT>
                      <a:noFill/>
                    </a:lnT>
                    <a:lnB w="6350" cap="flat" cmpd="sng" algn="ctr">
                      <a:solidFill>
                        <a:srgbClr val="ED7D31"/>
                      </a:solidFill>
                      <a:prstDash val="solid"/>
                      <a:round/>
                      <a:headEnd type="none" w="med" len="med"/>
                      <a:tailEnd type="none" w="med" len="med"/>
                    </a:lnB>
                  </a:tcPr>
                </a:tc>
                <a:tc>
                  <a:txBody>
                    <a:bodyPr/>
                    <a:lstStyle/>
                    <a:p>
                      <a:pPr algn="ctr" fontAlgn="b"/>
                      <a:r>
                        <a:rPr lang="en-US" sz="1100" b="0" i="0" u="none" strike="noStrike" noProof="0" dirty="0">
                          <a:solidFill>
                            <a:srgbClr val="C65911"/>
                          </a:solidFill>
                          <a:effectLst/>
                          <a:latin typeface="Calibri" panose="020F0502020204030204" pitchFamily="34" charset="0"/>
                        </a:rPr>
                        <a:t>72</a:t>
                      </a:r>
                    </a:p>
                  </a:txBody>
                  <a:tcPr marL="9525" marR="9525" marT="9525" marB="0" anchor="b">
                    <a:lnL>
                      <a:noFill/>
                    </a:lnL>
                    <a:lnR>
                      <a:noFill/>
                    </a:lnR>
                    <a:lnT>
                      <a:noFill/>
                    </a:lnT>
                    <a:lnB w="6350" cap="flat" cmpd="sng" algn="ctr">
                      <a:solidFill>
                        <a:srgbClr val="ED7D31"/>
                      </a:solidFill>
                      <a:prstDash val="solid"/>
                      <a:round/>
                      <a:headEnd type="none" w="med" len="med"/>
                      <a:tailEnd type="none" w="med" len="med"/>
                    </a:lnB>
                  </a:tcPr>
                </a:tc>
                <a:tc>
                  <a:txBody>
                    <a:bodyPr/>
                    <a:lstStyle/>
                    <a:p>
                      <a:pPr algn="ctr" fontAlgn="b"/>
                      <a:r>
                        <a:rPr lang="en-US" sz="1100" b="0" i="0" u="none" strike="noStrike" noProof="0" dirty="0">
                          <a:solidFill>
                            <a:srgbClr val="C65911"/>
                          </a:solidFill>
                          <a:effectLst/>
                          <a:latin typeface="Calibri" panose="020F0502020204030204" pitchFamily="34" charset="0"/>
                        </a:rPr>
                        <a:t>9.7%</a:t>
                      </a:r>
                    </a:p>
                  </a:txBody>
                  <a:tcPr marL="9525" marR="9525" marT="9525" marB="0" anchor="b">
                    <a:lnL>
                      <a:noFill/>
                    </a:lnL>
                    <a:lnR>
                      <a:noFill/>
                    </a:lnR>
                    <a:lnT>
                      <a:noFill/>
                    </a:lnT>
                    <a:lnB w="635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3356586070"/>
                  </a:ext>
                </a:extLst>
              </a:tr>
              <a:tr h="190500">
                <a:tc>
                  <a:txBody>
                    <a:bodyPr/>
                    <a:lstStyle/>
                    <a:p>
                      <a:pPr algn="l" fontAlgn="b"/>
                      <a:r>
                        <a:rPr lang="en-US" sz="1100" b="1" i="0" u="none" strike="noStrike" noProof="0" dirty="0">
                          <a:solidFill>
                            <a:srgbClr val="C65911"/>
                          </a:solidFill>
                          <a:effectLst/>
                          <a:latin typeface="Calibri" panose="020F0502020204030204" pitchFamily="34" charset="0"/>
                        </a:rPr>
                        <a:t>TOTAL</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ctr" fontAlgn="b"/>
                      <a:r>
                        <a:rPr lang="en-US" sz="1100" b="1" i="0" u="none" strike="noStrike" noProof="0" dirty="0">
                          <a:solidFill>
                            <a:srgbClr val="C65911"/>
                          </a:solidFill>
                          <a:effectLst/>
                          <a:latin typeface="Calibri" panose="020F0502020204030204" pitchFamily="34" charset="0"/>
                        </a:rPr>
                        <a:t>743</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l" fontAlgn="b"/>
                      <a:r>
                        <a:rPr lang="en-US" sz="1100" b="1" i="0" u="none" strike="noStrike" noProof="0" dirty="0">
                          <a:solidFill>
                            <a:srgbClr val="C65911"/>
                          </a:solidFill>
                          <a:effectLst/>
                          <a:latin typeface="Calibri" panose="020F0502020204030204" pitchFamily="34" charset="0"/>
                        </a:rPr>
                        <a:t> </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3392257909"/>
                  </a:ext>
                </a:extLst>
              </a:tr>
            </a:tbl>
          </a:graphicData>
        </a:graphic>
      </p:graphicFrame>
      <p:sp>
        <p:nvSpPr>
          <p:cNvPr id="16" name="Oval 15">
            <a:extLst>
              <a:ext uri="{FF2B5EF4-FFF2-40B4-BE49-F238E27FC236}">
                <a16:creationId xmlns:a16="http://schemas.microsoft.com/office/drawing/2014/main" id="{BC982E9A-90CD-93CD-54D8-9F54E5F8DE0B}"/>
              </a:ext>
            </a:extLst>
          </p:cNvPr>
          <p:cNvSpPr/>
          <p:nvPr/>
        </p:nvSpPr>
        <p:spPr>
          <a:xfrm>
            <a:off x="2307496" y="2899063"/>
            <a:ext cx="762000" cy="228600"/>
          </a:xfrm>
          <a:prstGeom prst="ellipse">
            <a:avLst/>
          </a:prstGeom>
          <a:noFill/>
          <a:ln w="19050">
            <a:solidFill>
              <a:srgbClr val="44B4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CBCB8"/>
              </a:solidFill>
              <a:effectLst/>
              <a:uLnTx/>
              <a:uFillTx/>
              <a:latin typeface="DM Sans"/>
              <a:ea typeface="+mn-ea"/>
              <a:cs typeface="+mn-cs"/>
            </a:endParaRPr>
          </a:p>
        </p:txBody>
      </p:sp>
      <p:sp>
        <p:nvSpPr>
          <p:cNvPr id="17" name="Título 2">
            <a:extLst>
              <a:ext uri="{FF2B5EF4-FFF2-40B4-BE49-F238E27FC236}">
                <a16:creationId xmlns:a16="http://schemas.microsoft.com/office/drawing/2014/main" id="{B38F40C9-394E-03BC-1450-C4FDF9C9B74E}"/>
              </a:ext>
            </a:extLst>
          </p:cNvPr>
          <p:cNvSpPr txBox="1">
            <a:spLocks/>
          </p:cNvSpPr>
          <p:nvPr/>
        </p:nvSpPr>
        <p:spPr>
          <a:xfrm>
            <a:off x="5950424" y="601829"/>
            <a:ext cx="6059606" cy="1686299"/>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rgbClr val="4D3C35"/>
                </a:solidFill>
                <a:effectLst/>
                <a:uLnTx/>
                <a:uFillTx/>
                <a:latin typeface="DM Sans"/>
                <a:ea typeface="+mj-ea"/>
                <a:cs typeface="+mj-cs"/>
              </a:rPr>
              <a:t>743</a:t>
            </a:r>
            <a:r>
              <a:rPr kumimoji="0" lang="en-US" sz="2800" b="1" i="0" u="none" strike="noStrike" kern="1200" cap="none" spc="0" normalizeH="0" baseline="0" noProof="0">
                <a:ln>
                  <a:noFill/>
                </a:ln>
                <a:solidFill>
                  <a:srgbClr val="44B4A1"/>
                </a:solidFill>
                <a:effectLst/>
                <a:uLnTx/>
                <a:uFillTx/>
                <a:latin typeface="DM Sans"/>
                <a:ea typeface="+mj-ea"/>
                <a:cs typeface="+mj-cs"/>
              </a:rPr>
              <a:t> </a:t>
            </a:r>
            <a:r>
              <a:rPr kumimoji="0" lang="en-US" sz="2000" b="1" i="0" u="none" strike="noStrike" kern="1200" cap="none" spc="0" normalizeH="0" baseline="0" noProof="0">
                <a:ln>
                  <a:noFill/>
                </a:ln>
                <a:solidFill>
                  <a:prstClr val="white"/>
                </a:solidFill>
                <a:effectLst/>
                <a:uLnTx/>
                <a:uFillTx/>
                <a:latin typeface="DM Sans"/>
                <a:ea typeface="+mj-ea"/>
                <a:cs typeface="+mj-cs"/>
              </a:rPr>
              <a:t>evenly distributed peptides  will reenforce the </a:t>
            </a:r>
            <a:r>
              <a:rPr kumimoji="0" lang="en-US" sz="2000" b="1" i="0" u="none" strike="noStrike" kern="1200" cap="none" spc="0" normalizeH="0" baseline="0" noProof="0">
                <a:ln>
                  <a:noFill/>
                </a:ln>
                <a:solidFill>
                  <a:srgbClr val="4D3C35"/>
                </a:solidFill>
                <a:effectLst/>
                <a:uLnTx/>
                <a:uFillTx/>
                <a:latin typeface="DM Sans"/>
                <a:ea typeface="+mj-ea"/>
                <a:cs typeface="+mj-cs"/>
              </a:rPr>
              <a:t>hair filler </a:t>
            </a:r>
            <a:r>
              <a:rPr kumimoji="0" lang="en-US" sz="2000" b="1" i="0" u="none" strike="noStrike" kern="1200" cap="none" spc="0" normalizeH="0" baseline="0" noProof="0">
                <a:ln>
                  <a:noFill/>
                </a:ln>
                <a:solidFill>
                  <a:prstClr val="white"/>
                </a:solidFill>
                <a:effectLst/>
                <a:uLnTx/>
                <a:uFillTx/>
                <a:latin typeface="DM Sans"/>
                <a:ea typeface="+mj-ea"/>
                <a:cs typeface="+mj-cs"/>
              </a:rPr>
              <a:t>action of amino acids in OXY 229 CB helping to</a:t>
            </a:r>
            <a:r>
              <a:rPr kumimoji="0" lang="en-US" sz="2000" b="1" i="0" u="none" strike="noStrike" kern="1200" cap="none" spc="0" normalizeH="0" baseline="0" noProof="0">
                <a:ln>
                  <a:noFill/>
                </a:ln>
                <a:solidFill>
                  <a:srgbClr val="4D3C35"/>
                </a:solidFill>
                <a:effectLst/>
                <a:uLnTx/>
                <a:uFillTx/>
                <a:latin typeface="DM Sans"/>
                <a:ea typeface="+mj-ea"/>
                <a:cs typeface="+mj-cs"/>
              </a:rPr>
              <a:t> heal </a:t>
            </a:r>
            <a:r>
              <a:rPr kumimoji="0" lang="en-US" sz="2000" b="1" i="0" u="none" strike="noStrike" kern="1200" cap="none" spc="0" normalizeH="0" baseline="0" noProof="0">
                <a:ln>
                  <a:noFill/>
                </a:ln>
                <a:solidFill>
                  <a:prstClr val="white"/>
                </a:solidFill>
                <a:effectLst/>
                <a:uLnTx/>
                <a:uFillTx/>
                <a:latin typeface="DM Sans"/>
                <a:ea typeface="+mj-ea"/>
                <a:cs typeface="+mj-cs"/>
              </a:rPr>
              <a:t>the internal hair structure and promote</a:t>
            </a:r>
            <a:r>
              <a:rPr kumimoji="0" lang="en-US" sz="2000" b="1" i="0" u="none" strike="noStrike" kern="1200" cap="none" spc="0" normalizeH="0" baseline="0" noProof="0">
                <a:ln>
                  <a:noFill/>
                </a:ln>
                <a:solidFill>
                  <a:srgbClr val="4D3C35"/>
                </a:solidFill>
                <a:effectLst/>
                <a:uLnTx/>
                <a:uFillTx/>
                <a:latin typeface="DM Sans"/>
                <a:ea typeface="+mj-ea"/>
                <a:cs typeface="+mj-cs"/>
              </a:rPr>
              <a:t> repair </a:t>
            </a:r>
            <a:r>
              <a:rPr kumimoji="0" lang="en-US" sz="2000" b="1" i="0" u="none" strike="noStrike" kern="1200" cap="none" spc="0" normalizeH="0" baseline="0" noProof="0">
                <a:ln>
                  <a:noFill/>
                </a:ln>
                <a:solidFill>
                  <a:prstClr val="white"/>
                </a:solidFill>
                <a:effectLst/>
                <a:uLnTx/>
                <a:uFillTx/>
                <a:latin typeface="DM Sans"/>
                <a:ea typeface="+mj-ea"/>
                <a:cs typeface="+mj-cs"/>
              </a:rPr>
              <a:t>and </a:t>
            </a:r>
            <a:r>
              <a:rPr kumimoji="0" lang="en-US" sz="2000" b="1" i="0" u="none" strike="noStrike" kern="1200" cap="none" spc="0" normalizeH="0" baseline="0" noProof="0">
                <a:ln>
                  <a:noFill/>
                </a:ln>
                <a:solidFill>
                  <a:srgbClr val="4D3C35"/>
                </a:solidFill>
                <a:effectLst/>
                <a:uLnTx/>
                <a:uFillTx/>
                <a:latin typeface="DM Sans"/>
                <a:ea typeface="+mj-ea"/>
                <a:cs typeface="+mj-cs"/>
              </a:rPr>
              <a:t>strand </a:t>
            </a:r>
            <a:r>
              <a:rPr kumimoji="0" lang="en-US" sz="2000" b="1" i="0" u="none" strike="noStrike" kern="1200" cap="none" spc="0" normalizeH="0" baseline="0" noProof="0">
                <a:ln>
                  <a:noFill/>
                </a:ln>
                <a:solidFill>
                  <a:prstClr val="white"/>
                </a:solidFill>
                <a:effectLst/>
                <a:uLnTx/>
                <a:uFillTx/>
                <a:latin typeface="DM Sans"/>
                <a:ea typeface="+mj-ea"/>
                <a:cs typeface="+mj-cs"/>
              </a:rPr>
              <a:t>strength!</a:t>
            </a:r>
          </a:p>
        </p:txBody>
      </p:sp>
    </p:spTree>
    <p:extLst>
      <p:ext uri="{BB962C8B-B14F-4D97-AF65-F5344CB8AC3E}">
        <p14:creationId xmlns:p14="http://schemas.microsoft.com/office/powerpoint/2010/main" val="129085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A9128EB0-6A90-E430-E7E9-CE06C369CB03}"/>
            </a:ext>
          </a:extLst>
        </p:cNvPr>
        <p:cNvGrpSpPr/>
        <p:nvPr/>
      </p:nvGrpSpPr>
      <p:grpSpPr>
        <a:xfrm>
          <a:off x="0" y="0"/>
          <a:ext cx="0" cy="0"/>
          <a:chOff x="0" y="0"/>
          <a:chExt cx="0" cy="0"/>
        </a:xfrm>
      </p:grpSpPr>
      <p:sp>
        <p:nvSpPr>
          <p:cNvPr id="12" name="Título 2">
            <a:extLst>
              <a:ext uri="{FF2B5EF4-FFF2-40B4-BE49-F238E27FC236}">
                <a16:creationId xmlns:a16="http://schemas.microsoft.com/office/drawing/2014/main" id="{1A1BA20D-3459-E5CF-0C2B-67017F21D61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ptos Display" panose="02110004020202020204"/>
                <a:ea typeface="+mj-ea"/>
                <a:cs typeface="+mj-cs"/>
              </a:rPr>
              <a:t>HEALING THE HAIR</a:t>
            </a:r>
          </a:p>
        </p:txBody>
      </p:sp>
      <p:sp>
        <p:nvSpPr>
          <p:cNvPr id="13" name="Título 2">
            <a:extLst>
              <a:ext uri="{FF2B5EF4-FFF2-40B4-BE49-F238E27FC236}">
                <a16:creationId xmlns:a16="http://schemas.microsoft.com/office/drawing/2014/main" id="{1D3543DA-C0EE-62EF-D0C7-90B102AA9138}"/>
              </a:ext>
            </a:extLst>
          </p:cNvPr>
          <p:cNvSpPr txBox="1">
            <a:spLocks/>
          </p:cNvSpPr>
          <p:nvPr/>
        </p:nvSpPr>
        <p:spPr>
          <a:xfrm>
            <a:off x="302398" y="754631"/>
            <a:ext cx="11559402"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pitchFamily="2" charset="0"/>
                <a:ea typeface="+mj-ea"/>
                <a:cs typeface="+mj-cs"/>
              </a:rPr>
              <a:t>Using computer molecular modeling, we can visualize how the peptides* in OXY 229 CB interact with keratin dimers through </a:t>
            </a:r>
            <a:r>
              <a:rPr kumimoji="0" lang="en-US" sz="2000" b="1" i="0" u="none" strike="noStrike" kern="1200" cap="none" spc="0" normalizeH="0" baseline="0" noProof="0">
                <a:ln>
                  <a:noFill/>
                </a:ln>
                <a:solidFill>
                  <a:srgbClr val="4D3C35"/>
                </a:solidFill>
                <a:effectLst/>
                <a:uLnTx/>
                <a:uFillTx/>
                <a:latin typeface="DM Sans" pitchFamily="2" charset="0"/>
                <a:ea typeface="+mj-ea"/>
                <a:cs typeface="+mj-cs"/>
              </a:rPr>
              <a:t>Van der Waals forces, hydrogen bonding, and hydrophobic interactions</a:t>
            </a:r>
            <a:r>
              <a:rPr kumimoji="0" lang="en-US" sz="2000" b="1" i="0" u="none" strike="noStrike" kern="1200" cap="none" spc="0" normalizeH="0" baseline="0" noProof="0">
                <a:ln>
                  <a:noFill/>
                </a:ln>
                <a:solidFill>
                  <a:prstClr val="white"/>
                </a:solidFill>
                <a:effectLst/>
                <a:uLnTx/>
                <a:uFillTx/>
                <a:latin typeface="DM Sans" pitchFamily="2" charset="0"/>
                <a:ea typeface="+mj-ea"/>
                <a:cs typeface="+mj-cs"/>
              </a:rPr>
              <a:t>. This advanced methodology reveals the peptides' ability to self-organize on the keratin protein. With this behavior the peptides can accumulate in damaged areas, effectively filling structural gaps and contributing  to hair healing.**</a:t>
            </a:r>
          </a:p>
        </p:txBody>
      </p:sp>
      <p:pic>
        <p:nvPicPr>
          <p:cNvPr id="4" name="Picture 3" descr="A colorful strands of wires&#10;&#10;AI-generated content may be incorrect.">
            <a:extLst>
              <a:ext uri="{FF2B5EF4-FFF2-40B4-BE49-F238E27FC236}">
                <a16:creationId xmlns:a16="http://schemas.microsoft.com/office/drawing/2014/main" id="{44FA2BEE-BC95-D0CB-F923-BCBD761296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712" y="2567849"/>
            <a:ext cx="4901194" cy="3189738"/>
          </a:xfrm>
          <a:prstGeom prst="rect">
            <a:avLst/>
          </a:prstGeom>
        </p:spPr>
      </p:pic>
      <p:pic>
        <p:nvPicPr>
          <p:cNvPr id="6" name="Picture 5" descr="A close-up of a dna molecule&#10;&#10;AI-generated content may be incorrect.">
            <a:extLst>
              <a:ext uri="{FF2B5EF4-FFF2-40B4-BE49-F238E27FC236}">
                <a16:creationId xmlns:a16="http://schemas.microsoft.com/office/drawing/2014/main" id="{DEB6C088-60D7-A90F-3850-83CAE189FD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8096" y="2567849"/>
            <a:ext cx="4901194" cy="3189738"/>
          </a:xfrm>
          <a:prstGeom prst="rect">
            <a:avLst/>
          </a:prstGeom>
        </p:spPr>
      </p:pic>
      <p:sp>
        <p:nvSpPr>
          <p:cNvPr id="8" name="TextBox 7">
            <a:extLst>
              <a:ext uri="{FF2B5EF4-FFF2-40B4-BE49-F238E27FC236}">
                <a16:creationId xmlns:a16="http://schemas.microsoft.com/office/drawing/2014/main" id="{944EDBF2-6EA2-B71A-6A23-39F7869B728C}"/>
              </a:ext>
            </a:extLst>
          </p:cNvPr>
          <p:cNvSpPr txBox="1"/>
          <p:nvPr/>
        </p:nvSpPr>
        <p:spPr>
          <a:xfrm>
            <a:off x="206258" y="5898997"/>
            <a:ext cx="915364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Modeling conduced on 19 of the peptides composing OXY 229 CB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In the amorphous keratin structure of the hair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Keratin model adapted from René </a:t>
            </a:r>
            <a:r>
              <a:rPr kumimoji="0" lang="en-US" sz="1200" b="0" i="0" u="none" strike="noStrike" kern="1200" cap="none" spc="0" normalizeH="0" baseline="0" noProof="0" err="1">
                <a:ln>
                  <a:noFill/>
                </a:ln>
                <a:solidFill>
                  <a:prstClr val="white"/>
                </a:solidFill>
                <a:effectLst/>
                <a:uLnTx/>
                <a:uFillTx/>
                <a:latin typeface="DM Sans" pitchFamily="2" charset="0"/>
                <a:ea typeface="+mn-ea"/>
                <a:cs typeface="+mn-cs"/>
              </a:rPr>
              <a:t>HafnerNils</a:t>
            </a: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a:t>
            </a:r>
            <a:r>
              <a:rPr kumimoji="0" lang="en-US" sz="1200" b="0" i="0" u="none" strike="noStrike" kern="1200" cap="none" spc="0" normalizeH="0" baseline="0" noProof="0" err="1">
                <a:ln>
                  <a:noFill/>
                </a:ln>
                <a:solidFill>
                  <a:prstClr val="white"/>
                </a:solidFill>
                <a:effectLst/>
                <a:uLnTx/>
                <a:uFillTx/>
                <a:latin typeface="DM Sans" pitchFamily="2" charset="0"/>
                <a:ea typeface="+mn-ea"/>
                <a:cs typeface="+mn-cs"/>
              </a:rPr>
              <a:t>WolfgrammPeter</a:t>
            </a: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Klein*Herbert M. </a:t>
            </a:r>
            <a:r>
              <a:rPr kumimoji="0" lang="en-US" sz="1200" b="0" i="0" u="none" strike="noStrike" kern="1200" cap="none" spc="0" normalizeH="0" baseline="0" noProof="0" err="1">
                <a:ln>
                  <a:noFill/>
                </a:ln>
                <a:solidFill>
                  <a:prstClr val="white"/>
                </a:solidFill>
                <a:effectLst/>
                <a:uLnTx/>
                <a:uFillTx/>
                <a:latin typeface="DM Sans" pitchFamily="2" charset="0"/>
                <a:ea typeface="+mn-ea"/>
                <a:cs typeface="+mn-cs"/>
              </a:rPr>
              <a:t>Urbassek</a:t>
            </a: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in “Adsorption of Diclofenac and PFBS on a Hair Keratin Dimer”,  The journal of Physical Chemistry, Dec. 2023</a:t>
            </a:r>
          </a:p>
        </p:txBody>
      </p:sp>
    </p:spTree>
    <p:extLst>
      <p:ext uri="{BB962C8B-B14F-4D97-AF65-F5344CB8AC3E}">
        <p14:creationId xmlns:p14="http://schemas.microsoft.com/office/powerpoint/2010/main" val="390549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BAF165-908A-7CF5-4569-F34CEEE9DC6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8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GB" sz="800" b="0" i="0" u="none" strike="noStrike" kern="1200" cap="none" spc="0" normalizeH="0" baseline="0" noProof="0">
              <a:ln>
                <a:noFill/>
              </a:ln>
              <a:solidFill>
                <a:prstClr val="black"/>
              </a:solidFill>
              <a:effectLst/>
              <a:uLnTx/>
              <a:uFillTx/>
              <a:latin typeface="DM Sans"/>
              <a:ea typeface="+mn-ea"/>
              <a:cs typeface="+mn-cs"/>
            </a:endParaRPr>
          </a:p>
        </p:txBody>
      </p:sp>
      <p:sp>
        <p:nvSpPr>
          <p:cNvPr id="5" name="Título 2">
            <a:extLst>
              <a:ext uri="{FF2B5EF4-FFF2-40B4-BE49-F238E27FC236}">
                <a16:creationId xmlns:a16="http://schemas.microsoft.com/office/drawing/2014/main" id="{8741B0E4-2C78-1605-4B11-8CDE8F58E42D}"/>
              </a:ext>
            </a:extLst>
          </p:cNvPr>
          <p:cNvSpPr txBox="1">
            <a:spLocks/>
          </p:cNvSpPr>
          <p:nvPr/>
        </p:nvSpPr>
        <p:spPr>
          <a:xfrm>
            <a:off x="304487" y="204431"/>
            <a:ext cx="6917108" cy="320899"/>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PUSHING THE “BONDARIES”</a:t>
            </a:r>
          </a:p>
        </p:txBody>
      </p:sp>
      <p:pic>
        <p:nvPicPr>
          <p:cNvPr id="6" name="Picture 5">
            <a:extLst>
              <a:ext uri="{FF2B5EF4-FFF2-40B4-BE49-F238E27FC236}">
                <a16:creationId xmlns:a16="http://schemas.microsoft.com/office/drawing/2014/main" id="{1FC3BFCD-472E-CE05-A3B5-5EBA42907C0B}"/>
              </a:ext>
            </a:extLst>
          </p:cNvPr>
          <p:cNvPicPr>
            <a:picLocks noChangeAspect="1"/>
          </p:cNvPicPr>
          <p:nvPr/>
        </p:nvPicPr>
        <p:blipFill>
          <a:blip r:embed="rId5"/>
          <a:stretch>
            <a:fillRect/>
          </a:stretch>
        </p:blipFill>
        <p:spPr>
          <a:xfrm>
            <a:off x="9553628" y="6286803"/>
            <a:ext cx="2335972" cy="489984"/>
          </a:xfrm>
          <a:prstGeom prst="rect">
            <a:avLst/>
          </a:prstGeom>
        </p:spPr>
      </p:pic>
      <p:sp>
        <p:nvSpPr>
          <p:cNvPr id="11" name="TextBox 10">
            <a:extLst>
              <a:ext uri="{FF2B5EF4-FFF2-40B4-BE49-F238E27FC236}">
                <a16:creationId xmlns:a16="http://schemas.microsoft.com/office/drawing/2014/main" id="{E1599EE4-2E19-F505-B5DB-BDF166DFC7ED}"/>
              </a:ext>
            </a:extLst>
          </p:cNvPr>
          <p:cNvSpPr txBox="1"/>
          <p:nvPr/>
        </p:nvSpPr>
        <p:spPr>
          <a:xfrm>
            <a:off x="226199" y="556707"/>
            <a:ext cx="1086090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DM Sans"/>
                <a:ea typeface="+mn-ea"/>
                <a:cs typeface="+mn-cs"/>
              </a:rPr>
              <a:t>Assuming access to the crystalline keratin structure were possible, the interactions previously modeled with keratins in the surrounding matrix would remain the same.</a:t>
            </a:r>
          </a:p>
        </p:txBody>
      </p:sp>
      <p:sp>
        <p:nvSpPr>
          <p:cNvPr id="12" name="TextBox 11">
            <a:extLst>
              <a:ext uri="{FF2B5EF4-FFF2-40B4-BE49-F238E27FC236}">
                <a16:creationId xmlns:a16="http://schemas.microsoft.com/office/drawing/2014/main" id="{852C6ACB-5F53-2864-3117-FF16C5639C97}"/>
              </a:ext>
            </a:extLst>
          </p:cNvPr>
          <p:cNvSpPr txBox="1"/>
          <p:nvPr/>
        </p:nvSpPr>
        <p:spPr>
          <a:xfrm rot="16200000">
            <a:off x="9569656" y="3959904"/>
            <a:ext cx="486678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mn-ea"/>
                <a:cs typeface="+mn-cs"/>
              </a:rPr>
              <a:t>Modeling conduced on 19 of the peptides composing OXY 229 CB</a:t>
            </a:r>
          </a:p>
        </p:txBody>
      </p:sp>
      <p:pic>
        <p:nvPicPr>
          <p:cNvPr id="2" name="Picture 1">
            <a:extLst>
              <a:ext uri="{FF2B5EF4-FFF2-40B4-BE49-F238E27FC236}">
                <a16:creationId xmlns:a16="http://schemas.microsoft.com/office/drawing/2014/main" id="{092358DF-8DA9-B56E-ADF8-D7481B0A6273}"/>
              </a:ext>
            </a:extLst>
          </p:cNvPr>
          <p:cNvPicPr>
            <a:picLocks noChangeAspect="1"/>
          </p:cNvPicPr>
          <p:nvPr/>
        </p:nvPicPr>
        <p:blipFill>
          <a:blip r:embed="rId5"/>
          <a:stretch>
            <a:fillRect/>
          </a:stretch>
        </p:blipFill>
        <p:spPr>
          <a:xfrm>
            <a:off x="9553628" y="6286803"/>
            <a:ext cx="2335972" cy="489984"/>
          </a:xfrm>
          <a:prstGeom prst="rect">
            <a:avLst/>
          </a:prstGeom>
        </p:spPr>
      </p:pic>
      <p:sp>
        <p:nvSpPr>
          <p:cNvPr id="4" name="Rectangle 3">
            <a:extLst>
              <a:ext uri="{FF2B5EF4-FFF2-40B4-BE49-F238E27FC236}">
                <a16:creationId xmlns:a16="http://schemas.microsoft.com/office/drawing/2014/main" id="{EA3F6658-1E37-DA4D-0853-CA2EDA76C7F3}"/>
              </a:ext>
            </a:extLst>
          </p:cNvPr>
          <p:cNvSpPr/>
          <p:nvPr/>
        </p:nvSpPr>
        <p:spPr>
          <a:xfrm>
            <a:off x="-1" y="1530556"/>
            <a:ext cx="12192001" cy="532744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7" name="Video 2">
            <a:hlinkClick r:id="" action="ppaction://media"/>
            <a:extLst>
              <a:ext uri="{FF2B5EF4-FFF2-40B4-BE49-F238E27FC236}">
                <a16:creationId xmlns:a16="http://schemas.microsoft.com/office/drawing/2014/main" id="{39858529-C878-0765-8B49-30D046B2538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25368" y="1623298"/>
            <a:ext cx="9141261" cy="5141960"/>
          </a:xfrm>
          <a:prstGeom prst="rect">
            <a:avLst/>
          </a:prstGeom>
        </p:spPr>
      </p:pic>
      <p:sp>
        <p:nvSpPr>
          <p:cNvPr id="9" name="TextBox 8">
            <a:extLst>
              <a:ext uri="{FF2B5EF4-FFF2-40B4-BE49-F238E27FC236}">
                <a16:creationId xmlns:a16="http://schemas.microsoft.com/office/drawing/2014/main" id="{47590433-442C-8251-FB18-EE6F78625CF7}"/>
              </a:ext>
            </a:extLst>
          </p:cNvPr>
          <p:cNvSpPr txBox="1"/>
          <p:nvPr/>
        </p:nvSpPr>
        <p:spPr>
          <a:xfrm rot="16200000">
            <a:off x="9569656" y="3959904"/>
            <a:ext cx="486678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mn-ea"/>
                <a:cs typeface="+mn-cs"/>
              </a:rPr>
              <a:t>Modeling conduced on 19 of the peptides composing OXY 229 CB</a:t>
            </a:r>
          </a:p>
        </p:txBody>
      </p:sp>
    </p:spTree>
    <p:extLst>
      <p:ext uri="{BB962C8B-B14F-4D97-AF65-F5344CB8AC3E}">
        <p14:creationId xmlns:p14="http://schemas.microsoft.com/office/powerpoint/2010/main" val="385108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787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repeatCount="indefinite" fill="hold" display="0">
                  <p:stCondLst>
                    <p:cond delay="indefinite"/>
                  </p:stCondLst>
                </p:cTn>
                <p:tgtEl>
                  <p:spTgt spid="7"/>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7AC59CE7-BFA3-E2DF-E1D2-63FB17A922C8}"/>
            </a:ext>
          </a:extLst>
        </p:cNvPr>
        <p:cNvGrpSpPr/>
        <p:nvPr/>
      </p:nvGrpSpPr>
      <p:grpSpPr>
        <a:xfrm>
          <a:off x="0" y="0"/>
          <a:ext cx="0" cy="0"/>
          <a:chOff x="0" y="0"/>
          <a:chExt cx="0" cy="0"/>
        </a:xfrm>
      </p:grpSpPr>
      <p:sp>
        <p:nvSpPr>
          <p:cNvPr id="10" name="Título 2">
            <a:extLst>
              <a:ext uri="{FF2B5EF4-FFF2-40B4-BE49-F238E27FC236}">
                <a16:creationId xmlns:a16="http://schemas.microsoft.com/office/drawing/2014/main" id="{3FE3C5F3-82F7-A9DD-4295-2986D0D81C4A}"/>
              </a:ext>
            </a:extLst>
          </p:cNvPr>
          <p:cNvSpPr txBox="1">
            <a:spLocks/>
          </p:cNvSpPr>
          <p:nvPr/>
        </p:nvSpPr>
        <p:spPr>
          <a:xfrm>
            <a:off x="302398" y="288353"/>
            <a:ext cx="6068905"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dirty="0">
                <a:ln>
                  <a:noFill/>
                </a:ln>
                <a:solidFill>
                  <a:sysClr val="window" lastClr="FFFFFF"/>
                </a:solidFill>
                <a:effectLst/>
                <a:uLnTx/>
                <a:uFillTx/>
                <a:latin typeface="DM Sans"/>
                <a:ea typeface="+mj-ea"/>
                <a:cs typeface="+mj-cs"/>
              </a:rPr>
              <a:t>OXY 229 CB, Hair healing Biotechnology</a:t>
            </a:r>
          </a:p>
        </p:txBody>
      </p:sp>
      <p:sp>
        <p:nvSpPr>
          <p:cNvPr id="11" name="Título 2">
            <a:extLst>
              <a:ext uri="{FF2B5EF4-FFF2-40B4-BE49-F238E27FC236}">
                <a16:creationId xmlns:a16="http://schemas.microsoft.com/office/drawing/2014/main" id="{5A500F6B-EE9C-AFD9-D430-0B27D6D2913D}"/>
              </a:ext>
            </a:extLst>
          </p:cNvPr>
          <p:cNvSpPr txBox="1">
            <a:spLocks/>
          </p:cNvSpPr>
          <p:nvPr/>
        </p:nvSpPr>
        <p:spPr>
          <a:xfrm>
            <a:off x="302398" y="2769296"/>
            <a:ext cx="5793602"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ts val="160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t>Technology: Amino Acids, Postbiotics peptides obtained by fermentation of yeast </a:t>
            </a:r>
          </a:p>
          <a:p>
            <a:pPr marL="0" marR="0" lvl="0" indent="0" algn="l" defTabSz="914400" rtl="0" eaLnBrk="1" fontAlgn="auto" latinLnBrk="0" hangingPunct="1">
              <a:lnSpc>
                <a:spcPct val="100000"/>
              </a:lnSpc>
              <a:spcBef>
                <a:spcPts val="160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t>INCI Name: Aqua, Glycerin, Caprylyl Glycol, 1,2-Hexanediol, Saccharomyces Lysate, Valine, Threonine, Glutamic acid, Glycine, Disodium Succinate</a:t>
            </a:r>
          </a:p>
          <a:p>
            <a:pPr marL="0" marR="0" lvl="0" indent="0" algn="l" defTabSz="914400" rtl="0" eaLnBrk="1" fontAlgn="auto" latinLnBrk="0" hangingPunct="1">
              <a:lnSpc>
                <a:spcPct val="100000"/>
              </a:lnSpc>
              <a:spcBef>
                <a:spcPts val="1600"/>
              </a:spcBef>
              <a:spcAft>
                <a:spcPts val="0"/>
              </a:spcAft>
              <a:buClrTx/>
              <a:buSzTx/>
              <a:buFontTx/>
              <a:buNone/>
              <a:tabLst/>
              <a:defRPr/>
            </a:pPr>
            <a:br>
              <a:rPr kumimoji="0" lang="en-US" sz="4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br>
            <a:r>
              <a:rPr kumimoji="0" lang="en-US" sz="18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t>Natural origin content: 98% according to  ISO16128</a:t>
            </a:r>
          </a:p>
          <a:p>
            <a:pPr marL="0" marR="0" lvl="0" indent="0" algn="l" defTabSz="914400" rtl="0" eaLnBrk="1" fontAlgn="auto" latinLnBrk="0" hangingPunct="1">
              <a:lnSpc>
                <a:spcPct val="100000"/>
              </a:lnSpc>
              <a:spcBef>
                <a:spcPts val="1600"/>
              </a:spcBef>
              <a:spcAft>
                <a:spcPts val="0"/>
              </a:spcAft>
              <a:buClrTx/>
              <a:buSzTx/>
              <a:buFontTx/>
              <a:buNone/>
              <a:tabLst/>
              <a:defRPr/>
            </a:pPr>
            <a:br>
              <a:rPr kumimoji="0" lang="en-US" sz="4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br>
            <a:r>
              <a:rPr kumimoji="0" lang="en-US" sz="18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t>Suggested concentration: 1–3% OXY 229 CB</a:t>
            </a:r>
            <a:endParaRPr kumimoji="0" lang="en-US" sz="1800" b="0" i="0" u="none" strike="noStrike" kern="1200" cap="none" spc="0" normalizeH="0" baseline="0" noProof="0" dirty="0">
              <a:ln>
                <a:noFill/>
              </a:ln>
              <a:solidFill>
                <a:prstClr val="white"/>
              </a:solidFill>
              <a:effectLst/>
              <a:uLnTx/>
              <a:uFillTx/>
              <a:latin typeface="DM Sans"/>
              <a:ea typeface="+mj-ea"/>
              <a:cs typeface="+mj-cs"/>
            </a:endParaRPr>
          </a:p>
        </p:txBody>
      </p:sp>
      <p:sp>
        <p:nvSpPr>
          <p:cNvPr id="16" name="Retângulo 17">
            <a:extLst>
              <a:ext uri="{FF2B5EF4-FFF2-40B4-BE49-F238E27FC236}">
                <a16:creationId xmlns:a16="http://schemas.microsoft.com/office/drawing/2014/main" id="{D211C2FA-A7CF-5E35-B586-D5E2DCD692A4}"/>
              </a:ext>
            </a:extLst>
          </p:cNvPr>
          <p:cNvSpPr/>
          <p:nvPr/>
        </p:nvSpPr>
        <p:spPr>
          <a:xfrm>
            <a:off x="11168019" y="-2401"/>
            <a:ext cx="1023981" cy="6052247"/>
          </a:xfrm>
          <a:prstGeom prst="rect">
            <a:avLst/>
          </a:prstGeom>
          <a:solidFill>
            <a:srgbClr val="F0F0F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DM Sans"/>
              <a:ea typeface="+mn-ea"/>
              <a:cs typeface="+mn-cs"/>
            </a:endParaRPr>
          </a:p>
        </p:txBody>
      </p:sp>
      <p:pic>
        <p:nvPicPr>
          <p:cNvPr id="23" name="Google Shape;312;p44">
            <a:extLst>
              <a:ext uri="{FF2B5EF4-FFF2-40B4-BE49-F238E27FC236}">
                <a16:creationId xmlns:a16="http://schemas.microsoft.com/office/drawing/2014/main" id="{3CE4361A-6BF8-498B-478D-4B92D330FA09}"/>
              </a:ext>
            </a:extLst>
          </p:cNvPr>
          <p:cNvPicPr preferRelativeResize="0"/>
          <p:nvPr/>
        </p:nvPicPr>
        <p:blipFill rotWithShape="1">
          <a:blip r:embed="rId2" cstate="print">
            <a:alphaModFix/>
            <a:extLst>
              <a:ext uri="{28A0092B-C50C-407E-A947-70E740481C1C}">
                <a14:useLocalDpi xmlns:a14="http://schemas.microsoft.com/office/drawing/2010/main"/>
              </a:ext>
            </a:extLst>
          </a:blip>
          <a:srcRect t="-1" b="-6448"/>
          <a:stretch/>
        </p:blipFill>
        <p:spPr>
          <a:xfrm>
            <a:off x="11308540" y="2704422"/>
            <a:ext cx="717827" cy="601326"/>
          </a:xfrm>
          <a:prstGeom prst="rect">
            <a:avLst/>
          </a:prstGeom>
          <a:noFill/>
          <a:ln>
            <a:noFill/>
          </a:ln>
        </p:spPr>
      </p:pic>
      <p:pic>
        <p:nvPicPr>
          <p:cNvPr id="5" name="Graphic 4">
            <a:extLst>
              <a:ext uri="{FF2B5EF4-FFF2-40B4-BE49-F238E27FC236}">
                <a16:creationId xmlns:a16="http://schemas.microsoft.com/office/drawing/2014/main" id="{F349A256-E78D-8DDF-8664-05E276C47E5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7666" y="1763271"/>
            <a:ext cx="810041" cy="615631"/>
          </a:xfrm>
          <a:prstGeom prst="rect">
            <a:avLst/>
          </a:prstGeom>
          <a:noFill/>
        </p:spPr>
      </p:pic>
      <p:pic>
        <p:nvPicPr>
          <p:cNvPr id="6" name="Picture 5" descr="A green and white circle with text&#10;&#10;Description automatically generated">
            <a:extLst>
              <a:ext uri="{FF2B5EF4-FFF2-40B4-BE49-F238E27FC236}">
                <a16:creationId xmlns:a16="http://schemas.microsoft.com/office/drawing/2014/main" id="{F0D92ED3-961C-7BDE-536D-A7ED6B1BC38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284687" y="3552253"/>
            <a:ext cx="774087" cy="774087"/>
          </a:xfrm>
          <a:prstGeom prst="rect">
            <a:avLst/>
          </a:prstGeom>
        </p:spPr>
      </p:pic>
      <p:pic>
        <p:nvPicPr>
          <p:cNvPr id="7" name="Picture 6" descr="A close-up of a group of round objects&#10;&#10;AI-generated content may be incorrect.">
            <a:extLst>
              <a:ext uri="{FF2B5EF4-FFF2-40B4-BE49-F238E27FC236}">
                <a16:creationId xmlns:a16="http://schemas.microsoft.com/office/drawing/2014/main" id="{0D744EC5-1C6B-C24D-740A-E9A7D543E1C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6457663" y="1324256"/>
            <a:ext cx="6052246" cy="3403733"/>
          </a:xfrm>
          <a:prstGeom prst="rect">
            <a:avLst/>
          </a:prstGeom>
        </p:spPr>
      </p:pic>
      <p:pic>
        <p:nvPicPr>
          <p:cNvPr id="4" name="Picture 3" descr="A red sign with white text&#10;&#10;AI-generated content may be incorrect.">
            <a:extLst>
              <a:ext uri="{FF2B5EF4-FFF2-40B4-BE49-F238E27FC236}">
                <a16:creationId xmlns:a16="http://schemas.microsoft.com/office/drawing/2014/main" id="{1F612D23-0EA3-3C75-13C6-F64D3A9AAF9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955705" y="467237"/>
            <a:ext cx="1201500" cy="325640"/>
          </a:xfrm>
          <a:prstGeom prst="rect">
            <a:avLst/>
          </a:prstGeom>
        </p:spPr>
      </p:pic>
      <p:pic>
        <p:nvPicPr>
          <p:cNvPr id="9" name="Picture 8" descr="A green sign with white text&#10;&#10;AI-generated content may be incorrect.">
            <a:extLst>
              <a:ext uri="{FF2B5EF4-FFF2-40B4-BE49-F238E27FC236}">
                <a16:creationId xmlns:a16="http://schemas.microsoft.com/office/drawing/2014/main" id="{6FE1CA59-10A7-C07A-A20B-B74716BCB96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955705" y="1115254"/>
            <a:ext cx="1201500" cy="325640"/>
          </a:xfrm>
          <a:prstGeom prst="rect">
            <a:avLst/>
          </a:prstGeom>
        </p:spPr>
      </p:pic>
    </p:spTree>
    <p:extLst>
      <p:ext uri="{BB962C8B-B14F-4D97-AF65-F5344CB8AC3E}">
        <p14:creationId xmlns:p14="http://schemas.microsoft.com/office/powerpoint/2010/main" val="1401985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193B5-A311-1D16-C826-A2C4BF6523A6}"/>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9A11E222-47E1-E58E-040D-158B69027813}"/>
              </a:ext>
            </a:extLst>
          </p:cNvPr>
          <p:cNvPicPr>
            <a:picLocks noChangeAspect="1"/>
          </p:cNvPicPr>
          <p:nvPr/>
        </p:nvPicPr>
        <p:blipFill>
          <a:blip r:embed="rId2"/>
          <a:stretch>
            <a:fillRect/>
          </a:stretch>
        </p:blipFill>
        <p:spPr>
          <a:xfrm>
            <a:off x="8940108" y="2137681"/>
            <a:ext cx="813719" cy="278948"/>
          </a:xfrm>
          <a:prstGeom prst="rect">
            <a:avLst/>
          </a:prstGeom>
        </p:spPr>
      </p:pic>
      <p:pic>
        <p:nvPicPr>
          <p:cNvPr id="15" name="Picture 14">
            <a:extLst>
              <a:ext uri="{FF2B5EF4-FFF2-40B4-BE49-F238E27FC236}">
                <a16:creationId xmlns:a16="http://schemas.microsoft.com/office/drawing/2014/main" id="{DE767A8D-3527-B217-1083-3CFF9B23C7F0}"/>
              </a:ext>
            </a:extLst>
          </p:cNvPr>
          <p:cNvPicPr>
            <a:picLocks noChangeAspect="1"/>
          </p:cNvPicPr>
          <p:nvPr/>
        </p:nvPicPr>
        <p:blipFill>
          <a:blip r:embed="rId3"/>
          <a:stretch>
            <a:fillRect/>
          </a:stretch>
        </p:blipFill>
        <p:spPr>
          <a:xfrm>
            <a:off x="10674532" y="3820885"/>
            <a:ext cx="838200" cy="211183"/>
          </a:xfrm>
          <a:prstGeom prst="rect">
            <a:avLst/>
          </a:prstGeom>
        </p:spPr>
      </p:pic>
      <p:sp>
        <p:nvSpPr>
          <p:cNvPr id="20" name="Título 2">
            <a:extLst>
              <a:ext uri="{FF2B5EF4-FFF2-40B4-BE49-F238E27FC236}">
                <a16:creationId xmlns:a16="http://schemas.microsoft.com/office/drawing/2014/main" id="{59DE9007-BF3D-2C3D-3756-7C076394DCB5}"/>
              </a:ext>
            </a:extLst>
          </p:cNvPr>
          <p:cNvSpPr txBox="1">
            <a:spLocks/>
          </p:cNvSpPr>
          <p:nvPr/>
        </p:nvSpPr>
        <p:spPr>
          <a:xfrm>
            <a:off x="302399" y="327604"/>
            <a:ext cx="5502978" cy="28908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NOW BREATHE!</a:t>
            </a:r>
          </a:p>
        </p:txBody>
      </p:sp>
      <p:sp>
        <p:nvSpPr>
          <p:cNvPr id="21" name="Título 2">
            <a:extLst>
              <a:ext uri="{FF2B5EF4-FFF2-40B4-BE49-F238E27FC236}">
                <a16:creationId xmlns:a16="http://schemas.microsoft.com/office/drawing/2014/main" id="{2A7511BF-2447-7E90-A279-02FB5CD825D4}"/>
              </a:ext>
            </a:extLst>
          </p:cNvPr>
          <p:cNvSpPr txBox="1">
            <a:spLocks/>
          </p:cNvSpPr>
          <p:nvPr/>
        </p:nvSpPr>
        <p:spPr>
          <a:xfrm>
            <a:off x="302400" y="2634904"/>
            <a:ext cx="3114094"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DM Sans"/>
                <a:ea typeface="+mj-ea"/>
                <a:cs typeface="+mj-cs"/>
              </a:rPr>
              <a:t>OXY 229 CB increases cells oxygen uptake for more energy and faster turnover to maintain a healthy scalp. The increase is likely due to stimulation of the citric acid cycle, a key driver of the skin’s energy production process:</a:t>
            </a:r>
          </a:p>
        </p:txBody>
      </p:sp>
      <p:pic>
        <p:nvPicPr>
          <p:cNvPr id="6" name="Picture Placeholder 5" descr="A person with her arms crossed&#10;&#10;AI-generated content may be incorrect.">
            <a:extLst>
              <a:ext uri="{FF2B5EF4-FFF2-40B4-BE49-F238E27FC236}">
                <a16:creationId xmlns:a16="http://schemas.microsoft.com/office/drawing/2014/main" id="{45D4F975-79F7-6E2B-57C3-8F4CDBE30B99}"/>
              </a:ext>
            </a:extLst>
          </p:cNvPr>
          <p:cNvPicPr>
            <a:picLocks noGrp="1" noChangeAspect="1"/>
          </p:cNvPicPr>
          <p:nvPr>
            <p:ph type="pic" sz="quarter" idx="21"/>
          </p:nvPr>
        </p:nvPicPr>
        <p:blipFill>
          <a:blip r:embed="rId4" cstate="print">
            <a:alphaModFix amt="85000"/>
            <a:extLst>
              <a:ext uri="{28A0092B-C50C-407E-A947-70E740481C1C}">
                <a14:useLocalDpi xmlns:a14="http://schemas.microsoft.com/office/drawing/2010/main"/>
              </a:ext>
            </a:extLst>
          </a:blip>
          <a:srcRect/>
          <a:stretch>
            <a:fillRect/>
          </a:stretch>
        </p:blipFill>
        <p:spPr/>
      </p:pic>
      <p:sp>
        <p:nvSpPr>
          <p:cNvPr id="8" name="Title 1">
            <a:extLst>
              <a:ext uri="{FF2B5EF4-FFF2-40B4-BE49-F238E27FC236}">
                <a16:creationId xmlns:a16="http://schemas.microsoft.com/office/drawing/2014/main" id="{840909B4-47EF-8EA1-9925-84BA3B83559B}"/>
              </a:ext>
            </a:extLst>
          </p:cNvPr>
          <p:cNvSpPr txBox="1">
            <a:spLocks/>
          </p:cNvSpPr>
          <p:nvPr/>
        </p:nvSpPr>
        <p:spPr>
          <a:xfrm>
            <a:off x="302399" y="973699"/>
            <a:ext cx="6527935" cy="1442930"/>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A finding f</a:t>
            </a:r>
            <a:r>
              <a:rPr kumimoji="0" lang="en-US" sz="24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rom our skin biology research:</a:t>
            </a:r>
            <a:endParaRPr kumimoji="0" lang="en-GB" sz="2400" b="1" i="0" u="none" strike="noStrike" kern="1200" cap="none" spc="0" normalizeH="0" baseline="0" noProof="0">
              <a:ln>
                <a:noFill/>
              </a:ln>
              <a:solidFill>
                <a:prstClr val="white"/>
              </a:solidFill>
              <a:effectLst/>
              <a:uLnTx/>
              <a:uFillTx/>
              <a:latin typeface="DM Sans"/>
              <a:ea typeface="Fira Sans" panose="020B0503050000020004" pitchFamily="34" charset="0"/>
              <a:cs typeface="+mj-cs"/>
            </a:endParaRPr>
          </a:p>
        </p:txBody>
      </p:sp>
      <p:pic>
        <p:nvPicPr>
          <p:cNvPr id="3" name="Picture 2">
            <a:extLst>
              <a:ext uri="{FF2B5EF4-FFF2-40B4-BE49-F238E27FC236}">
                <a16:creationId xmlns:a16="http://schemas.microsoft.com/office/drawing/2014/main" id="{59FE805F-E2A4-C444-514C-E46B62542FB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829470" y="1049069"/>
            <a:ext cx="5441596" cy="4974706"/>
          </a:xfrm>
          <a:prstGeom prst="rect">
            <a:avLst/>
          </a:prstGeom>
        </p:spPr>
      </p:pic>
    </p:spTree>
    <p:extLst>
      <p:ext uri="{BB962C8B-B14F-4D97-AF65-F5344CB8AC3E}">
        <p14:creationId xmlns:p14="http://schemas.microsoft.com/office/powerpoint/2010/main" val="61331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F02D0-ED2D-F2BA-83EC-5AE36CC5BCDD}"/>
            </a:ext>
          </a:extLst>
        </p:cNvPr>
        <p:cNvGrpSpPr/>
        <p:nvPr/>
      </p:nvGrpSpPr>
      <p:grpSpPr>
        <a:xfrm>
          <a:off x="0" y="0"/>
          <a:ext cx="0" cy="0"/>
          <a:chOff x="0" y="0"/>
          <a:chExt cx="0" cy="0"/>
        </a:xfrm>
      </p:grpSpPr>
      <p:sp>
        <p:nvSpPr>
          <p:cNvPr id="17" name="Text Placeholder 7">
            <a:extLst>
              <a:ext uri="{FF2B5EF4-FFF2-40B4-BE49-F238E27FC236}">
                <a16:creationId xmlns:a16="http://schemas.microsoft.com/office/drawing/2014/main" id="{600CDAAF-72E8-7C8E-3762-BB771C6AA961}"/>
              </a:ext>
            </a:extLst>
          </p:cNvPr>
          <p:cNvSpPr>
            <a:spLocks noGrp="1"/>
          </p:cNvSpPr>
          <p:nvPr>
            <p:ph type="body" sz="quarter" idx="26"/>
          </p:nvPr>
        </p:nvSpPr>
        <p:spPr>
          <a:xfrm>
            <a:off x="9528212" y="894378"/>
            <a:ext cx="2361387" cy="184667"/>
          </a:xfrm>
        </p:spPr>
        <p:txBody>
          <a:bodyPr/>
          <a:lstStyle/>
          <a:p>
            <a:endParaRPr lang="en-US"/>
          </a:p>
        </p:txBody>
      </p:sp>
      <p:sp>
        <p:nvSpPr>
          <p:cNvPr id="18" name="Título 2">
            <a:extLst>
              <a:ext uri="{FF2B5EF4-FFF2-40B4-BE49-F238E27FC236}">
                <a16:creationId xmlns:a16="http://schemas.microsoft.com/office/drawing/2014/main" id="{60E67ADF-3CA5-1F90-B9A7-E38DB345FFF6}"/>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MODE OF ACTION</a:t>
            </a:r>
          </a:p>
        </p:txBody>
      </p:sp>
      <p:pic>
        <p:nvPicPr>
          <p:cNvPr id="12" name="Picture Placeholder 11" descr="An object with red cells&#10;&#10;AI-generated content may be incorrect.">
            <a:extLst>
              <a:ext uri="{FF2B5EF4-FFF2-40B4-BE49-F238E27FC236}">
                <a16:creationId xmlns:a16="http://schemas.microsoft.com/office/drawing/2014/main" id="{95F34653-2999-FED8-07FA-71D602E99AB8}"/>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5" name="Title 1">
            <a:extLst>
              <a:ext uri="{FF2B5EF4-FFF2-40B4-BE49-F238E27FC236}">
                <a16:creationId xmlns:a16="http://schemas.microsoft.com/office/drawing/2014/main" id="{EAEE504B-7594-0EE8-85C5-7FBE4FB98530}"/>
              </a:ext>
            </a:extLst>
          </p:cNvPr>
          <p:cNvSpPr txBox="1">
            <a:spLocks/>
          </p:cNvSpPr>
          <p:nvPr/>
        </p:nvSpPr>
        <p:spPr>
          <a:xfrm>
            <a:off x="3718662" y="5239910"/>
            <a:ext cx="2999099" cy="782094"/>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Disodium succinate </a:t>
            </a:r>
          </a:p>
          <a:p>
            <a:pPr marL="0" marR="0" lvl="0" indent="0" algn="l" defTabSz="914400" rtl="0" eaLnBrk="1" fontAlgn="base" latinLnBrk="0" hangingPunct="1">
              <a:lnSpc>
                <a:spcPct val="100000"/>
              </a:lnSpc>
              <a:spcBef>
                <a:spcPts val="0"/>
              </a:spcBef>
              <a:spcAft>
                <a:spcPts val="500"/>
              </a:spcAft>
              <a:buClrTx/>
              <a:buSzTx/>
              <a:buFontTx/>
              <a:buNone/>
              <a:tabLst/>
              <a:defRPr/>
            </a:pP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Helps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cells respiration </a:t>
            </a:r>
            <a:endParaRPr kumimoji="0" lang="en-US" sz="1500" b="1" i="0" u="none" strike="noStrike" kern="1200" cap="none" spc="0" normalizeH="0" baseline="0" noProof="0">
              <a:ln>
                <a:noFill/>
              </a:ln>
              <a:solidFill>
                <a:prstClr val="white"/>
              </a:solidFill>
              <a:effectLst/>
              <a:uLnTx/>
              <a:uFillTx/>
              <a:latin typeface="DM Sans"/>
              <a:ea typeface="Fira Sans" panose="020B0503050000020004" pitchFamily="34" charset="0"/>
              <a:cs typeface="+mj-cs"/>
            </a:endParaRPr>
          </a:p>
          <a:p>
            <a:pPr marL="0" marR="0" lvl="0" indent="0" algn="l" defTabSz="914400" rtl="0" eaLnBrk="1" fontAlgn="base" latinLnBrk="0" hangingPunct="1">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srgbClr val="7C807E"/>
              </a:solidFill>
              <a:effectLst/>
              <a:uLnTx/>
              <a:uFillTx/>
              <a:latin typeface="DM Sans"/>
              <a:ea typeface="Fira Sans" panose="020B0503050000020004" pitchFamily="34" charset="0"/>
              <a:cs typeface="+mj-cs"/>
            </a:endParaRPr>
          </a:p>
          <a:p>
            <a:pPr marL="0" marR="0" lvl="0" indent="0" algn="l" defTabSz="914400" rtl="0" eaLnBrk="1" fontAlgn="base" latinLnBrk="0" hangingPunct="1">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p:txBody>
      </p:sp>
      <p:sp>
        <p:nvSpPr>
          <p:cNvPr id="6" name="Title 1">
            <a:extLst>
              <a:ext uri="{FF2B5EF4-FFF2-40B4-BE49-F238E27FC236}">
                <a16:creationId xmlns:a16="http://schemas.microsoft.com/office/drawing/2014/main" id="{7022F1E4-7493-C9EF-2CD6-BACB64E3007A}"/>
              </a:ext>
            </a:extLst>
          </p:cNvPr>
          <p:cNvSpPr txBox="1">
            <a:spLocks/>
          </p:cNvSpPr>
          <p:nvPr/>
        </p:nvSpPr>
        <p:spPr>
          <a:xfrm>
            <a:off x="3718662" y="2614483"/>
            <a:ext cx="2562733" cy="783995"/>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Glycine – non-essential Amino Acid</a:t>
            </a:r>
          </a:p>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Improves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mitochondrial </a:t>
            </a:r>
            <a:b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b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health</a:t>
            </a:r>
            <a:endParaRPr kumimoji="0" lang="en-US" sz="1500" b="1" i="0" u="none" strike="noStrike" kern="1200" cap="none" spc="0" normalizeH="0" baseline="0" noProof="0">
              <a:ln>
                <a:noFill/>
              </a:ln>
              <a:solidFill>
                <a:prstClr val="white"/>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7" name="Title 1">
            <a:extLst>
              <a:ext uri="{FF2B5EF4-FFF2-40B4-BE49-F238E27FC236}">
                <a16:creationId xmlns:a16="http://schemas.microsoft.com/office/drawing/2014/main" id="{222BC6B0-2C0E-D8F7-738A-C9285123D467}"/>
              </a:ext>
            </a:extLst>
          </p:cNvPr>
          <p:cNvSpPr txBox="1">
            <a:spLocks/>
          </p:cNvSpPr>
          <p:nvPr/>
        </p:nvSpPr>
        <p:spPr>
          <a:xfrm>
            <a:off x="312134" y="2614482"/>
            <a:ext cx="3044746" cy="2268277"/>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Threonine –</a:t>
            </a:r>
            <a:b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b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essential Amino Acid </a:t>
            </a:r>
          </a:p>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Plays a role in the process of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cells energy production</a:t>
            </a: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 in the matrix of the mitochondria (known as the “powerhouses of the cell,” mitochondria produce the energy necessary for the cell's survival and functioning)</a:t>
            </a: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p:txBody>
      </p:sp>
      <p:sp>
        <p:nvSpPr>
          <p:cNvPr id="8" name="Title 1">
            <a:extLst>
              <a:ext uri="{FF2B5EF4-FFF2-40B4-BE49-F238E27FC236}">
                <a16:creationId xmlns:a16="http://schemas.microsoft.com/office/drawing/2014/main" id="{B7102F9C-854A-2112-9D7F-36EFAA2C9491}"/>
              </a:ext>
            </a:extLst>
          </p:cNvPr>
          <p:cNvSpPr txBox="1">
            <a:spLocks/>
          </p:cNvSpPr>
          <p:nvPr/>
        </p:nvSpPr>
        <p:spPr>
          <a:xfrm>
            <a:off x="3718663" y="3876329"/>
            <a:ext cx="2716396" cy="1141572"/>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Glutamic acid –</a:t>
            </a:r>
            <a:b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b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non-essential Amino Acid</a:t>
            </a:r>
          </a:p>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Supports cells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energy production</a:t>
            </a:r>
            <a:endParaRPr kumimoji="0" lang="en-US" sz="1500" b="1" i="0" u="none" strike="noStrike" kern="1200" cap="none" spc="0" normalizeH="0" baseline="0" noProof="0">
              <a:ln>
                <a:noFill/>
              </a:ln>
              <a:solidFill>
                <a:prstClr val="white"/>
              </a:solidFill>
              <a:effectLst/>
              <a:uLnTx/>
              <a:uFillTx/>
              <a:latin typeface="DM Sans"/>
              <a:ea typeface="Fira Sans" panose="020B0503050000020004" pitchFamily="34" charset="0"/>
              <a:cs typeface="Arial"/>
            </a:endParaRPr>
          </a:p>
        </p:txBody>
      </p:sp>
      <p:sp>
        <p:nvSpPr>
          <p:cNvPr id="9" name="Title 1">
            <a:extLst>
              <a:ext uri="{FF2B5EF4-FFF2-40B4-BE49-F238E27FC236}">
                <a16:creationId xmlns:a16="http://schemas.microsoft.com/office/drawing/2014/main" id="{517F69DB-C95C-E25E-BC6E-C796E1E3C01C}"/>
              </a:ext>
            </a:extLst>
          </p:cNvPr>
          <p:cNvSpPr txBox="1">
            <a:spLocks/>
          </p:cNvSpPr>
          <p:nvPr/>
        </p:nvSpPr>
        <p:spPr>
          <a:xfrm>
            <a:off x="308128" y="5244289"/>
            <a:ext cx="3616320" cy="664407"/>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Valine – essential Amino Acid </a:t>
            </a:r>
          </a:p>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Serves as an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energy fuel</a:t>
            </a:r>
            <a:endParaRPr kumimoji="0" lang="en-US" sz="1500" b="1" i="0" u="none" strike="noStrike" kern="1200" cap="none" spc="0" normalizeH="0" baseline="0" noProof="0">
              <a:ln>
                <a:noFill/>
              </a:ln>
              <a:solidFill>
                <a:prstClr val="white"/>
              </a:solidFill>
              <a:effectLst/>
              <a:uLnTx/>
              <a:uFillTx/>
              <a:latin typeface="DM Sans"/>
              <a:ea typeface="Fira Sans" panose="020B0503050000020004" pitchFamily="34" charset="0"/>
              <a:cs typeface="Arial"/>
            </a:endParaRPr>
          </a:p>
        </p:txBody>
      </p:sp>
      <p:sp>
        <p:nvSpPr>
          <p:cNvPr id="10" name="Title 1">
            <a:extLst>
              <a:ext uri="{FF2B5EF4-FFF2-40B4-BE49-F238E27FC236}">
                <a16:creationId xmlns:a16="http://schemas.microsoft.com/office/drawing/2014/main" id="{A037F84F-C712-7288-ED99-0564B5EEB126}"/>
              </a:ext>
            </a:extLst>
          </p:cNvPr>
          <p:cNvSpPr txBox="1">
            <a:spLocks/>
          </p:cNvSpPr>
          <p:nvPr/>
        </p:nvSpPr>
        <p:spPr>
          <a:xfrm>
            <a:off x="312134" y="1015247"/>
            <a:ext cx="6527935" cy="1442930"/>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Gives cells the energy they need</a:t>
            </a:r>
          </a:p>
          <a:p>
            <a:pPr marL="0" marR="0" lvl="0" indent="0" algn="l" defTabSz="913554" rtl="0" eaLnBrk="0" fontAlgn="auto" latinLnBrk="0" hangingPunct="0">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prstClr val="white"/>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OXY 229 CB’s biotech is enriched with Amino Acids and Disodium succinate, a sophisticated mixture of cells respiration facilitators:</a:t>
            </a:r>
          </a:p>
        </p:txBody>
      </p:sp>
    </p:spTree>
    <p:extLst>
      <p:ext uri="{BB962C8B-B14F-4D97-AF65-F5344CB8AC3E}">
        <p14:creationId xmlns:p14="http://schemas.microsoft.com/office/powerpoint/2010/main" val="18191993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1B5449FD-FD7C-F442-266E-2013FC20FA05}"/>
            </a:ext>
          </a:extLst>
        </p:cNvPr>
        <p:cNvGrpSpPr/>
        <p:nvPr/>
      </p:nvGrpSpPr>
      <p:grpSpPr>
        <a:xfrm>
          <a:off x="0" y="0"/>
          <a:ext cx="0" cy="0"/>
          <a:chOff x="0" y="0"/>
          <a:chExt cx="0" cy="0"/>
        </a:xfrm>
      </p:grpSpPr>
      <p:pic>
        <p:nvPicPr>
          <p:cNvPr id="4" name="Picture 3" descr="A graph of different shades of brown&#10;&#10;AI-generated content may be incorrect.">
            <a:extLst>
              <a:ext uri="{FF2B5EF4-FFF2-40B4-BE49-F238E27FC236}">
                <a16:creationId xmlns:a16="http://schemas.microsoft.com/office/drawing/2014/main" id="{D21EBC7D-0394-31E4-786C-BAEDF20E4E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1724171"/>
            <a:ext cx="5097602" cy="3823201"/>
          </a:xfrm>
          <a:prstGeom prst="rect">
            <a:avLst/>
          </a:prstGeom>
        </p:spPr>
      </p:pic>
      <p:sp>
        <p:nvSpPr>
          <p:cNvPr id="13" name="TextBox 12">
            <a:extLst>
              <a:ext uri="{FF2B5EF4-FFF2-40B4-BE49-F238E27FC236}">
                <a16:creationId xmlns:a16="http://schemas.microsoft.com/office/drawing/2014/main" id="{32E42A61-9AB0-4A26-BA53-FFA271EF1DD0}"/>
              </a:ext>
            </a:extLst>
          </p:cNvPr>
          <p:cNvSpPr txBox="1"/>
          <p:nvPr/>
        </p:nvSpPr>
        <p:spPr>
          <a:xfrm>
            <a:off x="302398" y="2019721"/>
            <a:ext cx="5097601" cy="261610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 high uptake of oxygen in skin/scalp cells is a sign of good metabolic activity and is very important to the natural revitalizing capacity of the scalp.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The activity of OXY 229 CB was evaluated using the Gilson Respirometer, which measured oxygen uptake by a known quantity of a tissue homogenate. The oxygen consumption was determined one hour after the addition of the OXY 229 CB samples compared to untreated control.</a:t>
            </a:r>
          </a:p>
        </p:txBody>
      </p:sp>
      <p:sp>
        <p:nvSpPr>
          <p:cNvPr id="7" name="Rounded Rectangle 6">
            <a:extLst>
              <a:ext uri="{FF2B5EF4-FFF2-40B4-BE49-F238E27FC236}">
                <a16:creationId xmlns:a16="http://schemas.microsoft.com/office/drawing/2014/main" id="{F4B36911-2545-CBFF-B8D2-584C69FDBE7B}"/>
              </a:ext>
            </a:extLst>
          </p:cNvPr>
          <p:cNvSpPr/>
          <p:nvPr/>
        </p:nvSpPr>
        <p:spPr>
          <a:xfrm>
            <a:off x="-1" y="5169351"/>
            <a:ext cx="5400000" cy="756045"/>
          </a:xfrm>
          <a:prstGeom prst="roundRect">
            <a:avLst>
              <a:gd name="adj" fmla="val 0"/>
            </a:avLst>
          </a:prstGeom>
          <a:solidFill>
            <a:srgbClr val="B3978F"/>
          </a:solidFill>
          <a:ln w="28575" cap="flat" cmpd="sng" algn="ctr">
            <a:noFill/>
            <a:prstDash val="solid"/>
            <a:miter lim="800000"/>
          </a:ln>
          <a:effectLst/>
        </p:spPr>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DM Sans"/>
                <a:ea typeface="+mn-ea"/>
                <a:cs typeface="+mn-cs"/>
              </a:rPr>
              <a:t>OXY 229 CB </a:t>
            </a:r>
            <a:r>
              <a:rPr kumimoji="0" lang="en-US" sz="1800" b="1" i="0" u="none" strike="noStrike" kern="0" cap="none" spc="0" normalizeH="0" baseline="0" noProof="0">
                <a:ln>
                  <a:noFill/>
                </a:ln>
                <a:solidFill>
                  <a:prstClr val="white"/>
                </a:solidFill>
                <a:effectLst/>
                <a:uLnTx/>
                <a:uFillTx/>
                <a:latin typeface="DM Sans"/>
                <a:ea typeface="Fira Sans" panose="020B0503050000020004" pitchFamily="34" charset="0"/>
                <a:cs typeface="+mn-cs"/>
              </a:rPr>
              <a:t>enhances cells oxygen uptake by up to </a:t>
            </a:r>
            <a:r>
              <a:rPr kumimoji="0" lang="en-US" sz="2400" b="1" i="0" u="none" strike="noStrike" kern="0" cap="none" spc="0" normalizeH="0" baseline="0" noProof="0">
                <a:ln>
                  <a:noFill/>
                </a:ln>
                <a:solidFill>
                  <a:prstClr val="white"/>
                </a:solidFill>
                <a:effectLst/>
                <a:uLnTx/>
                <a:uFillTx/>
                <a:latin typeface="DM Sans"/>
                <a:ea typeface="Fira Sans" panose="020B0503050000020004" pitchFamily="34" charset="0"/>
                <a:cs typeface="+mn-cs"/>
              </a:rPr>
              <a:t>750%</a:t>
            </a:r>
            <a:r>
              <a:rPr kumimoji="0" lang="en-US" sz="1800" b="1" i="0" u="none" strike="noStrike" kern="0" cap="none" spc="0" normalizeH="0" baseline="0" noProof="0">
                <a:ln>
                  <a:noFill/>
                </a:ln>
                <a:solidFill>
                  <a:prstClr val="white"/>
                </a:solidFill>
                <a:effectLst/>
                <a:uLnTx/>
                <a:uFillTx/>
                <a:latin typeface="DM Sans"/>
                <a:ea typeface="Fira Sans" panose="020B0503050000020004" pitchFamily="34" charset="0"/>
                <a:cs typeface="+mn-cs"/>
              </a:rPr>
              <a:t>*</a:t>
            </a:r>
            <a:endParaRPr kumimoji="0" lang="en-US" sz="1800" b="1" i="0" u="none" strike="noStrike" kern="0" cap="none" spc="0" normalizeH="0" baseline="0" noProof="0">
              <a:ln>
                <a:noFill/>
              </a:ln>
              <a:solidFill>
                <a:prstClr val="white"/>
              </a:solidFill>
              <a:effectLst/>
              <a:uLnTx/>
              <a:uFillTx/>
              <a:latin typeface="DM Sans"/>
              <a:ea typeface="+mn-ea"/>
              <a:cs typeface="+mn-cs"/>
            </a:endParaRPr>
          </a:p>
        </p:txBody>
      </p:sp>
      <p:sp>
        <p:nvSpPr>
          <p:cNvPr id="6" name="Título 2">
            <a:extLst>
              <a:ext uri="{FF2B5EF4-FFF2-40B4-BE49-F238E27FC236}">
                <a16:creationId xmlns:a16="http://schemas.microsoft.com/office/drawing/2014/main" id="{4B33401A-862E-0AFA-702C-9FFD4CF0621D}"/>
              </a:ext>
            </a:extLst>
          </p:cNvPr>
          <p:cNvSpPr txBox="1">
            <a:spLocks/>
          </p:cNvSpPr>
          <p:nvPr/>
        </p:nvSpPr>
        <p:spPr>
          <a:xfrm>
            <a:off x="302398" y="327603"/>
            <a:ext cx="7421015" cy="34186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OXY 229 CB ENHANCES OXYGEN UPTAKE</a:t>
            </a:r>
          </a:p>
        </p:txBody>
      </p:sp>
      <p:sp>
        <p:nvSpPr>
          <p:cNvPr id="15" name="Título 2">
            <a:extLst>
              <a:ext uri="{FF2B5EF4-FFF2-40B4-BE49-F238E27FC236}">
                <a16:creationId xmlns:a16="http://schemas.microsoft.com/office/drawing/2014/main" id="{4FB24EB8-7F28-0A18-5580-94DD0715E3E1}"/>
              </a:ext>
            </a:extLst>
          </p:cNvPr>
          <p:cNvSpPr txBox="1">
            <a:spLocks/>
          </p:cNvSpPr>
          <p:nvPr/>
        </p:nvSpPr>
        <p:spPr>
          <a:xfrm rot="16200000">
            <a:off x="9881382"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1" u="none" strike="noStrike" kern="1200" cap="none" spc="0" normalizeH="0" baseline="0" noProof="0">
                <a:ln>
                  <a:noFill/>
                </a:ln>
                <a:solidFill>
                  <a:prstClr val="white"/>
                </a:solidFill>
                <a:effectLst/>
                <a:uLnTx/>
                <a:uFillTx/>
                <a:latin typeface="DM Sans 14pt Medium" pitchFamily="2" charset="77"/>
                <a:ea typeface="+mj-ea"/>
                <a:cs typeface="+mj-cs"/>
              </a:rPr>
              <a:t>*In vitro</a:t>
            </a:r>
          </a:p>
        </p:txBody>
      </p:sp>
    </p:spTree>
    <p:extLst>
      <p:ext uri="{BB962C8B-B14F-4D97-AF65-F5344CB8AC3E}">
        <p14:creationId xmlns:p14="http://schemas.microsoft.com/office/powerpoint/2010/main" val="29597254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728EDCB5-60A3-AF43-6ED0-A88097241EA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4BE45AE-286D-2B39-1648-E37E2B9B954D}"/>
              </a:ext>
            </a:extLst>
          </p:cNvPr>
          <p:cNvSpPr txBox="1"/>
          <p:nvPr/>
        </p:nvSpPr>
        <p:spPr>
          <a:xfrm>
            <a:off x="302399" y="1527096"/>
            <a:ext cx="4553628" cy="30777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Metabolic activity in cells must be high enough for them to carry out their normal functions and survive. The more active the cells, the healthier scalp will be.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The effect of OXY 229 CB on the growth and survival of fibroblasts was investigated using the colorimetric MTT-tetrazolium assay.</a:t>
            </a:r>
          </a:p>
        </p:txBody>
      </p:sp>
      <p:sp>
        <p:nvSpPr>
          <p:cNvPr id="17" name="Rounded Rectangle 8">
            <a:extLst>
              <a:ext uri="{FF2B5EF4-FFF2-40B4-BE49-F238E27FC236}">
                <a16:creationId xmlns:a16="http://schemas.microsoft.com/office/drawing/2014/main" id="{1EC58ED9-948E-A044-054A-715696CC914D}"/>
              </a:ext>
            </a:extLst>
          </p:cNvPr>
          <p:cNvSpPr/>
          <p:nvPr/>
        </p:nvSpPr>
        <p:spPr>
          <a:xfrm>
            <a:off x="0" y="5177060"/>
            <a:ext cx="5400000" cy="756045"/>
          </a:xfrm>
          <a:prstGeom prst="roundRect">
            <a:avLst>
              <a:gd name="adj" fmla="val 0"/>
            </a:avLst>
          </a:prstGeom>
          <a:solidFill>
            <a:srgbClr val="B3978F"/>
          </a:solidFill>
          <a:ln w="28575" cap="flat" cmpd="sng" algn="ctr">
            <a:noFill/>
            <a:prstDash val="solid"/>
            <a:miter lim="800000"/>
          </a:ln>
          <a:effectLst/>
        </p:spPr>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0" cap="none" spc="0" normalizeH="0" baseline="0" noProof="0">
                <a:ln>
                  <a:noFill/>
                </a:ln>
                <a:solidFill>
                  <a:srgbClr val="FFFFFF"/>
                </a:solidFill>
                <a:effectLst/>
                <a:uLnTx/>
                <a:uFillTx/>
                <a:latin typeface="DM Sans"/>
                <a:ea typeface="+mn-ea"/>
                <a:cs typeface="+mn-cs"/>
              </a:rPr>
              <a:t>OXY 229 CB </a:t>
            </a:r>
            <a:r>
              <a:rPr kumimoji="0" lang="en-US" sz="1800" b="1" i="0" u="none" strike="noStrike" kern="0" cap="none" spc="0" normalizeH="0" baseline="0" noProof="0">
                <a:ln>
                  <a:noFill/>
                </a:ln>
                <a:solidFill>
                  <a:srgbClr val="FFFFFF"/>
                </a:solidFill>
                <a:effectLst/>
                <a:uLnTx/>
                <a:uFillTx/>
                <a:latin typeface="DM Sans"/>
                <a:ea typeface="+mn-ea"/>
                <a:cs typeface="+mn-cs"/>
              </a:rPr>
              <a:t>induces cell viability                 by up to </a:t>
            </a:r>
            <a:r>
              <a:rPr kumimoji="0" lang="en-US" sz="2400" b="1" i="0" u="none" strike="noStrike" kern="0" cap="none" spc="0" normalizeH="0" baseline="0" noProof="0">
                <a:ln>
                  <a:noFill/>
                </a:ln>
                <a:solidFill>
                  <a:srgbClr val="FFFFFF"/>
                </a:solidFill>
                <a:effectLst/>
                <a:uLnTx/>
                <a:uFillTx/>
                <a:latin typeface="DM Sans"/>
                <a:ea typeface="+mn-ea"/>
                <a:cs typeface="+mn-cs"/>
              </a:rPr>
              <a:t>10%</a:t>
            </a:r>
            <a:r>
              <a:rPr kumimoji="0" lang="en-US" sz="1800" b="1" i="0" u="none" strike="noStrike" kern="0" cap="none" spc="0" normalizeH="0" baseline="0" noProof="0">
                <a:ln>
                  <a:noFill/>
                </a:ln>
                <a:solidFill>
                  <a:srgbClr val="FFFFFF"/>
                </a:solidFill>
                <a:effectLst/>
                <a:uLnTx/>
                <a:uFillTx/>
                <a:latin typeface="DM Sans"/>
                <a:ea typeface="+mn-ea"/>
                <a:cs typeface="+mn-cs"/>
              </a:rPr>
              <a:t>*</a:t>
            </a:r>
          </a:p>
        </p:txBody>
      </p:sp>
      <p:sp>
        <p:nvSpPr>
          <p:cNvPr id="27" name="Título 2">
            <a:extLst>
              <a:ext uri="{FF2B5EF4-FFF2-40B4-BE49-F238E27FC236}">
                <a16:creationId xmlns:a16="http://schemas.microsoft.com/office/drawing/2014/main" id="{9494DE2F-D4F7-E1DE-3D43-912AF6F935D8}"/>
              </a:ext>
            </a:extLst>
          </p:cNvPr>
          <p:cNvSpPr txBox="1">
            <a:spLocks/>
          </p:cNvSpPr>
          <p:nvPr/>
        </p:nvSpPr>
        <p:spPr>
          <a:xfrm>
            <a:off x="302398" y="327604"/>
            <a:ext cx="6006245" cy="260225"/>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OXY 229 CB INDUCES CELL VIABILITY</a:t>
            </a:r>
          </a:p>
        </p:txBody>
      </p:sp>
      <p:sp>
        <p:nvSpPr>
          <p:cNvPr id="28" name="Título 2">
            <a:extLst>
              <a:ext uri="{FF2B5EF4-FFF2-40B4-BE49-F238E27FC236}">
                <a16:creationId xmlns:a16="http://schemas.microsoft.com/office/drawing/2014/main" id="{3559886B-8A7D-F624-5E31-C5E136CD826C}"/>
              </a:ext>
            </a:extLst>
          </p:cNvPr>
          <p:cNvSpPr txBox="1">
            <a:spLocks/>
          </p:cNvSpPr>
          <p:nvPr/>
        </p:nvSpPr>
        <p:spPr>
          <a:xfrm rot="16200000">
            <a:off x="9881382"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1" u="none" strike="noStrike" kern="1200" cap="none" spc="0" normalizeH="0" baseline="0" noProof="0">
                <a:ln>
                  <a:noFill/>
                </a:ln>
                <a:solidFill>
                  <a:prstClr val="white"/>
                </a:solidFill>
                <a:effectLst/>
                <a:uLnTx/>
                <a:uFillTx/>
                <a:latin typeface="DM Sans 14pt Medium" pitchFamily="2" charset="77"/>
                <a:ea typeface="+mj-ea"/>
                <a:cs typeface="+mj-cs"/>
              </a:rPr>
              <a:t>*In vitro</a:t>
            </a:r>
          </a:p>
        </p:txBody>
      </p:sp>
      <p:grpSp>
        <p:nvGrpSpPr>
          <p:cNvPr id="40" name="Group 39">
            <a:extLst>
              <a:ext uri="{FF2B5EF4-FFF2-40B4-BE49-F238E27FC236}">
                <a16:creationId xmlns:a16="http://schemas.microsoft.com/office/drawing/2014/main" id="{E1EA1CA3-4BD6-EC3A-5514-EDCE5AB1B229}"/>
              </a:ext>
            </a:extLst>
          </p:cNvPr>
          <p:cNvGrpSpPr/>
          <p:nvPr/>
        </p:nvGrpSpPr>
        <p:grpSpPr>
          <a:xfrm>
            <a:off x="6000866" y="1527096"/>
            <a:ext cx="5827874" cy="4210081"/>
            <a:chOff x="6000866" y="1527096"/>
            <a:chExt cx="5827874" cy="4210081"/>
          </a:xfrm>
        </p:grpSpPr>
        <p:sp>
          <p:nvSpPr>
            <p:cNvPr id="21" name="TextBox 20">
              <a:extLst>
                <a:ext uri="{FF2B5EF4-FFF2-40B4-BE49-F238E27FC236}">
                  <a16:creationId xmlns:a16="http://schemas.microsoft.com/office/drawing/2014/main" id="{7C077D11-0790-1B0C-44E6-A35F17C8EAE4}"/>
                </a:ext>
              </a:extLst>
            </p:cNvPr>
            <p:cNvSpPr txBox="1"/>
            <p:nvPr/>
          </p:nvSpPr>
          <p:spPr>
            <a:xfrm>
              <a:off x="6664242" y="1527096"/>
              <a:ext cx="416648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white"/>
                  </a:solidFill>
                  <a:effectLst/>
                  <a:uLnTx/>
                  <a:uFillTx/>
                  <a:latin typeface="DM Sans"/>
                  <a:ea typeface="+mn-ea"/>
                  <a:cs typeface="+mn-cs"/>
                </a:rPr>
                <a:t>Effect of OXY-229 CB on cell viability</a:t>
              </a:r>
            </a:p>
          </p:txBody>
        </p:sp>
        <p:sp>
          <p:nvSpPr>
            <p:cNvPr id="22" name="TextBox 21">
              <a:extLst>
                <a:ext uri="{FF2B5EF4-FFF2-40B4-BE49-F238E27FC236}">
                  <a16:creationId xmlns:a16="http://schemas.microsoft.com/office/drawing/2014/main" id="{B7FCFDB6-D352-87AF-B7AE-634A4F618BF6}"/>
                </a:ext>
              </a:extLst>
            </p:cNvPr>
            <p:cNvSpPr txBox="1"/>
            <p:nvPr/>
          </p:nvSpPr>
          <p:spPr>
            <a:xfrm rot="16200000">
              <a:off x="4945930" y="3199073"/>
              <a:ext cx="241765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white"/>
                  </a:solidFill>
                  <a:effectLst/>
                  <a:uLnTx/>
                  <a:uFillTx/>
                  <a:latin typeface="DM Sans"/>
                  <a:ea typeface="+mn-ea"/>
                  <a:cs typeface="+mn-cs"/>
                </a:rPr>
                <a:t>Cell Viability increase (%)</a:t>
              </a:r>
            </a:p>
          </p:txBody>
        </p:sp>
        <p:pic>
          <p:nvPicPr>
            <p:cNvPr id="39" name="Picture 38" descr="A graph on a black background&#10;&#10;AI-generated content may be incorrect.">
              <a:extLst>
                <a:ext uri="{FF2B5EF4-FFF2-40B4-BE49-F238E27FC236}">
                  <a16:creationId xmlns:a16="http://schemas.microsoft.com/office/drawing/2014/main" id="{3B43C90D-878F-B2DC-DEE0-755316D51E29}"/>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174640" y="1598931"/>
              <a:ext cx="5654100" cy="4138246"/>
            </a:xfrm>
            <a:prstGeom prst="rect">
              <a:avLst/>
            </a:prstGeom>
          </p:spPr>
        </p:pic>
      </p:grpSp>
    </p:spTree>
    <p:extLst>
      <p:ext uri="{BB962C8B-B14F-4D97-AF65-F5344CB8AC3E}">
        <p14:creationId xmlns:p14="http://schemas.microsoft.com/office/powerpoint/2010/main" val="7347749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6C0DA-CE24-0E00-A649-6A77E1F66CA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A872B41-A68C-80CD-8704-1030FFEBC0E7}"/>
              </a:ext>
            </a:extLst>
          </p:cNvPr>
          <p:cNvPicPr>
            <a:picLocks noChangeAspect="1"/>
          </p:cNvPicPr>
          <p:nvPr/>
        </p:nvPicPr>
        <p:blipFill>
          <a:blip r:embed="rId3"/>
          <a:stretch>
            <a:fillRect/>
          </a:stretch>
        </p:blipFill>
        <p:spPr>
          <a:xfrm>
            <a:off x="4340443" y="-1553"/>
            <a:ext cx="2057598" cy="6859553"/>
          </a:xfrm>
          <a:prstGeom prst="rect">
            <a:avLst/>
          </a:prstGeom>
        </p:spPr>
      </p:pic>
      <p:sp>
        <p:nvSpPr>
          <p:cNvPr id="11" name="Título 2">
            <a:extLst>
              <a:ext uri="{FF2B5EF4-FFF2-40B4-BE49-F238E27FC236}">
                <a16:creationId xmlns:a16="http://schemas.microsoft.com/office/drawing/2014/main" id="{F8C82582-8303-7176-CDA4-7C296AE3339B}"/>
              </a:ext>
            </a:extLst>
          </p:cNvPr>
          <p:cNvSpPr txBox="1">
            <a:spLocks/>
          </p:cNvSpPr>
          <p:nvPr/>
        </p:nvSpPr>
        <p:spPr>
          <a:xfrm>
            <a:off x="454799" y="4800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DM Sans"/>
                <a:ea typeface="+mj-ea"/>
                <a:cs typeface="+mj-cs"/>
              </a:rPr>
              <a:t>SUMMARY</a:t>
            </a:r>
          </a:p>
        </p:txBody>
      </p:sp>
      <p:sp>
        <p:nvSpPr>
          <p:cNvPr id="12" name="Title 2">
            <a:extLst>
              <a:ext uri="{FF2B5EF4-FFF2-40B4-BE49-F238E27FC236}">
                <a16:creationId xmlns:a16="http://schemas.microsoft.com/office/drawing/2014/main" id="{FF6A6CFB-05EA-62E7-8123-F7EF3AC82CFB}"/>
              </a:ext>
            </a:extLst>
          </p:cNvPr>
          <p:cNvSpPr txBox="1">
            <a:spLocks/>
          </p:cNvSpPr>
          <p:nvPr/>
        </p:nvSpPr>
        <p:spPr>
          <a:xfrm>
            <a:off x="454799" y="872529"/>
            <a:ext cx="5471080" cy="1100148"/>
          </a:xfrm>
          <a:prstGeom prst="rect">
            <a:avLst/>
          </a:prstGeom>
        </p:spPr>
        <p:txBody>
          <a:bodyPr lIns="0" tIns="0" rIns="0" bIns="0" anchor="t">
            <a:no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DM Sans"/>
                <a:ea typeface="+mj-ea"/>
                <a:cs typeface="+mj-cs"/>
              </a:rPr>
              <a:t>BOND AID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DM Sans"/>
                <a:ea typeface="+mj-ea"/>
                <a:cs typeface="+mj-cs"/>
              </a:rPr>
              <a:t>with OXY 229 CB</a:t>
            </a:r>
            <a:br>
              <a:rPr kumimoji="0" lang="en-US" sz="4000" b="1" i="0" u="none" strike="noStrike" kern="1200" cap="none" spc="0" normalizeH="0" baseline="0" noProof="0" dirty="0">
                <a:ln>
                  <a:noFill/>
                </a:ln>
                <a:solidFill>
                  <a:prstClr val="white"/>
                </a:solidFill>
                <a:effectLst/>
                <a:uLnTx/>
                <a:uFillTx/>
                <a:latin typeface="DM Sans"/>
                <a:ea typeface="+mj-ea"/>
                <a:cs typeface="+mj-cs"/>
              </a:rPr>
            </a:br>
            <a:br>
              <a:rPr kumimoji="0" lang="en-US" sz="900" b="1" i="1" u="none" strike="noStrike" kern="1200" cap="none" spc="0" normalizeH="0" baseline="0" noProof="0" dirty="0">
                <a:ln>
                  <a:noFill/>
                </a:ln>
                <a:solidFill>
                  <a:prstClr val="white"/>
                </a:solidFill>
                <a:effectLst/>
                <a:uLnTx/>
                <a:uFillTx/>
                <a:latin typeface="Lora" pitchFamily="2" charset="0"/>
                <a:ea typeface="+mj-ea"/>
                <a:cs typeface="+mj-cs"/>
              </a:rPr>
            </a:br>
            <a:r>
              <a:rPr kumimoji="0" lang="en-US" sz="2000" b="0" i="0" u="none" strike="noStrike" kern="1200" cap="none" spc="0" normalizeH="0" baseline="0" noProof="0" dirty="0">
                <a:ln>
                  <a:noFill/>
                </a:ln>
                <a:solidFill>
                  <a:prstClr val="white"/>
                </a:solidFill>
                <a:effectLst/>
                <a:uLnTx/>
                <a:uFillTx/>
                <a:latin typeface="Lora" pitchFamily="2" charset="0"/>
                <a:ea typeface="+mj-ea"/>
                <a:cs typeface="+mj-cs"/>
              </a:rPr>
              <a:t>Every day is a good hair day!</a:t>
            </a:r>
            <a:endParaRPr kumimoji="0" lang="en-US" sz="2800" b="0" i="0" u="none" strike="noStrike" kern="1200" cap="none" spc="0" normalizeH="0" baseline="0" noProof="0" dirty="0">
              <a:ln>
                <a:noFill/>
              </a:ln>
              <a:solidFill>
                <a:prstClr val="white"/>
              </a:solidFill>
              <a:effectLst/>
              <a:uLnTx/>
              <a:uFillTx/>
              <a:latin typeface="Lora" pitchFamily="2" charset="0"/>
              <a:ea typeface="+mj-ea"/>
              <a:cs typeface="+mj-cs"/>
            </a:endParaRPr>
          </a:p>
        </p:txBody>
      </p:sp>
      <p:sp>
        <p:nvSpPr>
          <p:cNvPr id="13" name="TextBox 12">
            <a:extLst>
              <a:ext uri="{FF2B5EF4-FFF2-40B4-BE49-F238E27FC236}">
                <a16:creationId xmlns:a16="http://schemas.microsoft.com/office/drawing/2014/main" id="{E7A0CF40-3404-A62B-6723-66696C93A008}"/>
              </a:ext>
            </a:extLst>
          </p:cNvPr>
          <p:cNvSpPr txBox="1"/>
          <p:nvPr/>
        </p:nvSpPr>
        <p:spPr>
          <a:xfrm>
            <a:off x="454799" y="1972677"/>
            <a:ext cx="5471080" cy="3508653"/>
          </a:xfrm>
          <a:prstGeom prst="rect">
            <a:avLst/>
          </a:prstGeom>
          <a:solidFill>
            <a:schemeClr val="tx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Benefits: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3 trends in one product: bond* repair or structural repair, biotech-beauty,  oxygenating scalp care (Cellular beauty)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Strengthens the hair – restores the hair integrity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Improves combability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Enhances sensory experience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Smooths hair surface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Formulated with Natural Peptides for hair fiber care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Delivers scalp energy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Easy to use: 1% addition delivers immediate results</a:t>
            </a:r>
          </a:p>
        </p:txBody>
      </p:sp>
      <p:sp>
        <p:nvSpPr>
          <p:cNvPr id="14" name="TextBox 13">
            <a:extLst>
              <a:ext uri="{FF2B5EF4-FFF2-40B4-BE49-F238E27FC236}">
                <a16:creationId xmlns:a16="http://schemas.microsoft.com/office/drawing/2014/main" id="{ED826148-63ED-8465-8B09-F925FB3C710A}"/>
              </a:ext>
            </a:extLst>
          </p:cNvPr>
          <p:cNvSpPr txBox="1"/>
          <p:nvPr/>
        </p:nvSpPr>
        <p:spPr>
          <a:xfrm>
            <a:off x="666085" y="5744579"/>
            <a:ext cx="4619853" cy="646331"/>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a:ea typeface="+mn-ea"/>
                <a:cs typeface="+mn-cs"/>
              </a:rPr>
              <a:t>OXY 229 CB, a comprehensive solution for hair repair and consumer delight</a:t>
            </a:r>
          </a:p>
        </p:txBody>
      </p:sp>
      <p:sp>
        <p:nvSpPr>
          <p:cNvPr id="15" name="TextBox 14">
            <a:extLst>
              <a:ext uri="{FF2B5EF4-FFF2-40B4-BE49-F238E27FC236}">
                <a16:creationId xmlns:a16="http://schemas.microsoft.com/office/drawing/2014/main" id="{40D3095F-B64D-EFA2-B169-F3BABD8A1842}"/>
              </a:ext>
            </a:extLst>
          </p:cNvPr>
          <p:cNvSpPr txBox="1"/>
          <p:nvPr/>
        </p:nvSpPr>
        <p:spPr>
          <a:xfrm>
            <a:off x="203200" y="6468096"/>
            <a:ext cx="61341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DM Sans"/>
                <a:ea typeface="+mn-ea"/>
                <a:cs typeface="+mn-cs"/>
              </a:rPr>
              <a:t>* van der Waals interactions, hydrogen bonds and hydrophobic interactions.</a:t>
            </a:r>
          </a:p>
        </p:txBody>
      </p:sp>
      <p:pic>
        <p:nvPicPr>
          <p:cNvPr id="2" name="Picture 1">
            <a:extLst>
              <a:ext uri="{FF2B5EF4-FFF2-40B4-BE49-F238E27FC236}">
                <a16:creationId xmlns:a16="http://schemas.microsoft.com/office/drawing/2014/main" id="{08560D14-BF34-A884-5D1D-F98369A57E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4" name="Picture 3">
            <a:extLst>
              <a:ext uri="{FF2B5EF4-FFF2-40B4-BE49-F238E27FC236}">
                <a16:creationId xmlns:a16="http://schemas.microsoft.com/office/drawing/2014/main" id="{91047A5F-521A-3BBF-3E27-50BA91B66C8C}"/>
              </a:ext>
            </a:extLst>
          </p:cNvPr>
          <p:cNvPicPr>
            <a:picLocks noChangeAspect="1"/>
          </p:cNvPicPr>
          <p:nvPr/>
        </p:nvPicPr>
        <p:blipFill>
          <a:blip r:embed="rId5"/>
          <a:stretch>
            <a:fillRect/>
          </a:stretch>
        </p:blipFill>
        <p:spPr>
          <a:xfrm>
            <a:off x="6438991" y="0"/>
            <a:ext cx="5761115" cy="6858000"/>
          </a:xfrm>
          <a:prstGeom prst="rect">
            <a:avLst/>
          </a:prstGeom>
        </p:spPr>
      </p:pic>
    </p:spTree>
    <p:extLst>
      <p:ext uri="{BB962C8B-B14F-4D97-AF65-F5344CB8AC3E}">
        <p14:creationId xmlns:p14="http://schemas.microsoft.com/office/powerpoint/2010/main" val="12659745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46A4D-7F03-23D0-1D34-E9D4D2A4C80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6498C2E-053E-BFF7-3829-DD957561EFBE}"/>
              </a:ext>
            </a:extLst>
          </p:cNvPr>
          <p:cNvPicPr>
            <a:picLocks noChangeAspect="1"/>
          </p:cNvPicPr>
          <p:nvPr/>
        </p:nvPicPr>
        <p:blipFill>
          <a:blip r:embed="rId3"/>
          <a:stretch>
            <a:fillRect/>
          </a:stretch>
        </p:blipFill>
        <p:spPr>
          <a:xfrm>
            <a:off x="4267725" y="0"/>
            <a:ext cx="10287000" cy="6858000"/>
          </a:xfrm>
          <a:prstGeom prst="rect">
            <a:avLst/>
          </a:prstGeom>
        </p:spPr>
      </p:pic>
      <p:pic>
        <p:nvPicPr>
          <p:cNvPr id="3" name="Picture 2">
            <a:extLst>
              <a:ext uri="{FF2B5EF4-FFF2-40B4-BE49-F238E27FC236}">
                <a16:creationId xmlns:a16="http://schemas.microsoft.com/office/drawing/2014/main" id="{340A5D03-BA0C-15FE-B4B1-9CB8131432A7}"/>
              </a:ext>
            </a:extLst>
          </p:cNvPr>
          <p:cNvPicPr>
            <a:picLocks noChangeAspect="1"/>
          </p:cNvPicPr>
          <p:nvPr/>
        </p:nvPicPr>
        <p:blipFill>
          <a:blip r:embed="rId4"/>
          <a:stretch>
            <a:fillRect/>
          </a:stretch>
        </p:blipFill>
        <p:spPr>
          <a:xfrm>
            <a:off x="4215183" y="-1553"/>
            <a:ext cx="3763896" cy="6859553"/>
          </a:xfrm>
          <a:prstGeom prst="rect">
            <a:avLst/>
          </a:prstGeom>
        </p:spPr>
      </p:pic>
      <p:sp>
        <p:nvSpPr>
          <p:cNvPr id="4" name="Título 2">
            <a:extLst>
              <a:ext uri="{FF2B5EF4-FFF2-40B4-BE49-F238E27FC236}">
                <a16:creationId xmlns:a16="http://schemas.microsoft.com/office/drawing/2014/main" id="{16633D71-F2A2-385A-584C-EAFE9347F6C2}"/>
              </a:ext>
            </a:extLst>
          </p:cNvPr>
          <p:cNvSpPr txBox="1">
            <a:spLocks/>
          </p:cNvSpPr>
          <p:nvPr/>
        </p:nvSpPr>
        <p:spPr>
          <a:xfrm>
            <a:off x="454799" y="4800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WHAT IS IN FOR CONSUMERS</a:t>
            </a:r>
          </a:p>
        </p:txBody>
      </p:sp>
      <p:sp>
        <p:nvSpPr>
          <p:cNvPr id="5" name="Title 2">
            <a:extLst>
              <a:ext uri="{FF2B5EF4-FFF2-40B4-BE49-F238E27FC236}">
                <a16:creationId xmlns:a16="http://schemas.microsoft.com/office/drawing/2014/main" id="{08291327-AF3A-96FC-1C7C-6977C5E06490}"/>
              </a:ext>
            </a:extLst>
          </p:cNvPr>
          <p:cNvSpPr txBox="1">
            <a:spLocks/>
          </p:cNvSpPr>
          <p:nvPr/>
        </p:nvSpPr>
        <p:spPr>
          <a:xfrm>
            <a:off x="454799" y="872529"/>
            <a:ext cx="5471080" cy="1100148"/>
          </a:xfrm>
          <a:prstGeom prst="rect">
            <a:avLst/>
          </a:prstGeom>
        </p:spPr>
        <p:txBody>
          <a:bodyPr lIns="0" tIns="0" rIns="0" bIns="0" anchor="t">
            <a:no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DM Sans"/>
                <a:ea typeface="+mj-ea"/>
                <a:cs typeface="+mj-cs"/>
              </a:rPr>
              <a:t>BOND AID</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DM Sans"/>
                <a:ea typeface="+mj-ea"/>
                <a:cs typeface="+mj-cs"/>
              </a:rPr>
              <a:t>with OXY 229 CB</a:t>
            </a:r>
            <a:br>
              <a:rPr kumimoji="0" lang="en-US" sz="4000" b="1" i="0" u="none" strike="noStrike" kern="1200" cap="none" spc="0" normalizeH="0" baseline="0" noProof="0" dirty="0">
                <a:ln>
                  <a:noFill/>
                </a:ln>
                <a:solidFill>
                  <a:prstClr val="white"/>
                </a:solidFill>
                <a:effectLst/>
                <a:uLnTx/>
                <a:uFillTx/>
                <a:latin typeface="DM Sans"/>
                <a:ea typeface="+mj-ea"/>
                <a:cs typeface="+mj-cs"/>
              </a:rPr>
            </a:br>
            <a:br>
              <a:rPr kumimoji="0" lang="en-US" sz="900" b="1" i="0" u="none" strike="noStrike" kern="1200" cap="none" spc="0" normalizeH="0" baseline="0" noProof="0" dirty="0">
                <a:ln>
                  <a:noFill/>
                </a:ln>
                <a:solidFill>
                  <a:prstClr val="white"/>
                </a:solidFill>
                <a:effectLst/>
                <a:uLnTx/>
                <a:uFillTx/>
                <a:latin typeface="DM Sans"/>
                <a:ea typeface="+mj-ea"/>
                <a:cs typeface="+mj-cs"/>
              </a:rPr>
            </a:br>
            <a:endParaRPr kumimoji="0" lang="en-US" sz="2800" b="0" i="0" u="none" strike="noStrike" kern="1200" cap="none" spc="0" normalizeH="0" baseline="0" noProof="0" dirty="0">
              <a:ln>
                <a:noFill/>
              </a:ln>
              <a:solidFill>
                <a:prstClr val="white"/>
              </a:solidFill>
              <a:effectLst/>
              <a:uLnTx/>
              <a:uFillTx/>
              <a:latin typeface="Lora" pitchFamily="2" charset="0"/>
              <a:ea typeface="+mj-ea"/>
              <a:cs typeface="+mj-cs"/>
            </a:endParaRPr>
          </a:p>
        </p:txBody>
      </p:sp>
      <p:sp>
        <p:nvSpPr>
          <p:cNvPr id="6" name="TextBox 5">
            <a:extLst>
              <a:ext uri="{FF2B5EF4-FFF2-40B4-BE49-F238E27FC236}">
                <a16:creationId xmlns:a16="http://schemas.microsoft.com/office/drawing/2014/main" id="{AE8EC4C6-5AA1-2C7C-F7ED-82D93C00AF98}"/>
              </a:ext>
            </a:extLst>
          </p:cNvPr>
          <p:cNvSpPr txBox="1"/>
          <p:nvPr/>
        </p:nvSpPr>
        <p:spPr>
          <a:xfrm>
            <a:off x="454798" y="1972677"/>
            <a:ext cx="7048292" cy="4616648"/>
          </a:xfrm>
          <a:prstGeom prst="rect">
            <a:avLst/>
          </a:prstGeom>
          <a:solidFill>
            <a:schemeClr val="tx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Visible transformation from first use: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Stronger strands: </a:t>
            </a:r>
            <a:r>
              <a:rPr kumimoji="0" lang="en-US" sz="1600" b="0" i="0" u="none" strike="noStrike" kern="0" cap="none" spc="0" normalizeH="0" baseline="0" noProof="0" dirty="0">
                <a:ln>
                  <a:noFill/>
                </a:ln>
                <a:solidFill>
                  <a:prstClr val="white"/>
                </a:solidFill>
                <a:effectLst/>
                <a:uLnTx/>
                <a:uFillTx/>
                <a:latin typeface="DM Sans"/>
                <a:ea typeface="+mn-ea"/>
                <a:cs typeface="+mn-cs"/>
              </a:rPr>
              <a:t>Up to 22% more strength after just one application. Hair feels reborn, resilient, radiant, full of life.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Smoother feel: </a:t>
            </a:r>
            <a:r>
              <a:rPr kumimoji="0" lang="en-US" sz="1600" b="0" i="0" u="none" strike="noStrike" kern="0" cap="none" spc="0" normalizeH="0" baseline="0" noProof="0" dirty="0">
                <a:ln>
                  <a:noFill/>
                </a:ln>
                <a:solidFill>
                  <a:prstClr val="white"/>
                </a:solidFill>
                <a:effectLst/>
                <a:uLnTx/>
                <a:uFillTx/>
                <a:latin typeface="DM Sans"/>
                <a:ea typeface="+mn-ea"/>
                <a:cs typeface="+mn-cs"/>
              </a:rPr>
              <a:t>Easier to comb, softer to touch. A touch of luxury you can feel in every strand.</a:t>
            </a:r>
            <a:endParaRPr kumimoji="0" lang="en-US" sz="1600" b="1" i="0" u="none" strike="noStrike" kern="0" cap="none" spc="0" normalizeH="0" baseline="0" noProof="0" dirty="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Surface renewal: </a:t>
            </a:r>
            <a:r>
              <a:rPr kumimoji="0" lang="en-US" sz="1600" b="0" i="0" u="none" strike="noStrike" kern="0" cap="none" spc="0" normalizeH="0" baseline="0" noProof="0" dirty="0">
                <a:ln>
                  <a:noFill/>
                </a:ln>
                <a:solidFill>
                  <a:prstClr val="white"/>
                </a:solidFill>
                <a:effectLst/>
                <a:uLnTx/>
                <a:uFillTx/>
                <a:latin typeface="DM Sans"/>
                <a:ea typeface="+mn-ea"/>
                <a:cs typeface="+mn-cs"/>
              </a:rPr>
              <a:t>Scientifically proven smoother hair surface. Less damage, more shine.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Scalp &amp; Hair wellness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Scalp vitality boost:</a:t>
            </a:r>
            <a:r>
              <a:rPr kumimoji="0" lang="en-US" sz="1600" b="0" i="0" u="none" strike="noStrike" kern="0" cap="none" spc="0" normalizeH="0" baseline="0" noProof="0" dirty="0">
                <a:ln>
                  <a:noFill/>
                </a:ln>
                <a:solidFill>
                  <a:prstClr val="white"/>
                </a:solidFill>
                <a:effectLst/>
                <a:uLnTx/>
                <a:uFillTx/>
                <a:latin typeface="DM Sans"/>
                <a:ea typeface="+mn-ea"/>
                <a:cs typeface="+mn-cs"/>
              </a:rPr>
              <a:t> Up to 750% more oxygen uptake and +10% cell viability. A revitalized scalp, the secret to hair longevity.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Clean Beauty promise: </a:t>
            </a:r>
            <a:r>
              <a:rPr kumimoji="0" lang="en-US" sz="1600" b="0" i="0" u="none" strike="noStrike" kern="0" cap="none" spc="0" normalizeH="0" baseline="0" noProof="0" dirty="0">
                <a:ln>
                  <a:noFill/>
                </a:ln>
                <a:solidFill>
                  <a:prstClr val="white"/>
                </a:solidFill>
                <a:effectLst/>
                <a:uLnTx/>
                <a:uFillTx/>
                <a:latin typeface="DM Sans"/>
                <a:ea typeface="+mn-ea"/>
                <a:cs typeface="+mn-cs"/>
              </a:rPr>
              <a:t>Gentle on you, kind to the planet.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Confidence you can wear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Every day is a good hair day: </a:t>
            </a:r>
            <a:r>
              <a:rPr kumimoji="0" lang="en-US" sz="1600" b="0" i="0" u="none" strike="noStrike" kern="0" cap="none" spc="0" normalizeH="0" baseline="0" noProof="0" dirty="0">
                <a:ln>
                  <a:noFill/>
                </a:ln>
                <a:solidFill>
                  <a:prstClr val="white"/>
                </a:solidFill>
                <a:effectLst/>
                <a:uLnTx/>
                <a:uFillTx/>
                <a:latin typeface="DM Sans"/>
                <a:ea typeface="+mn-ea"/>
                <a:cs typeface="+mn-cs"/>
              </a:rPr>
              <a:t>Hair that feels repaired, protected, and full of life.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Science you can trust: </a:t>
            </a:r>
            <a:r>
              <a:rPr kumimoji="0" lang="en-US" sz="1600" b="0" i="0" u="none" strike="noStrike" kern="0" cap="none" spc="0" normalizeH="0" baseline="0" noProof="0" dirty="0">
                <a:ln>
                  <a:noFill/>
                </a:ln>
                <a:solidFill>
                  <a:prstClr val="white"/>
                </a:solidFill>
                <a:effectLst/>
                <a:uLnTx/>
                <a:uFillTx/>
                <a:latin typeface="DM Sans"/>
                <a:ea typeface="+mn-ea"/>
                <a:cs typeface="+mn-cs"/>
              </a:rPr>
              <a:t>Bond Aid made simple. Advanced care, inspired by nature, perfected by innovation.</a:t>
            </a:r>
          </a:p>
        </p:txBody>
      </p:sp>
      <p:pic>
        <p:nvPicPr>
          <p:cNvPr id="16" name="Picture 1">
            <a:extLst>
              <a:ext uri="{FF2B5EF4-FFF2-40B4-BE49-F238E27FC236}">
                <a16:creationId xmlns:a16="http://schemas.microsoft.com/office/drawing/2014/main" id="{784E2D17-9ED6-D6B7-B5BD-910C2941779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646267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56864-CA0E-901B-D661-7F685E3F7024}"/>
            </a:ext>
          </a:extLst>
        </p:cNvPr>
        <p:cNvGrpSpPr/>
        <p:nvPr/>
      </p:nvGrpSpPr>
      <p:grpSpPr>
        <a:xfrm>
          <a:off x="0" y="0"/>
          <a:ext cx="0" cy="0"/>
          <a:chOff x="0" y="0"/>
          <a:chExt cx="0" cy="0"/>
        </a:xfrm>
      </p:grpSpPr>
      <p:pic>
        <p:nvPicPr>
          <p:cNvPr id="24" name="Imagem 23">
            <a:extLst>
              <a:ext uri="{FF2B5EF4-FFF2-40B4-BE49-F238E27FC236}">
                <a16:creationId xmlns:a16="http://schemas.microsoft.com/office/drawing/2014/main" id="{22ACA550-DB34-1C44-6654-F1BA1D6D15E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3322" y="0"/>
            <a:ext cx="12185356" cy="6858000"/>
          </a:xfrm>
          <a:prstGeom prst="rect">
            <a:avLst/>
          </a:prstGeom>
        </p:spPr>
      </p:pic>
      <p:sp>
        <p:nvSpPr>
          <p:cNvPr id="8" name="CaixaDeTexto 7">
            <a:extLst>
              <a:ext uri="{FF2B5EF4-FFF2-40B4-BE49-F238E27FC236}">
                <a16:creationId xmlns:a16="http://schemas.microsoft.com/office/drawing/2014/main" id="{DE1800D0-88F6-D4C3-F31E-5F4490FFBA3F}"/>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endParaRPr>
          </a:p>
        </p:txBody>
      </p:sp>
      <p:pic>
        <p:nvPicPr>
          <p:cNvPr id="10" name="Imagem 9">
            <a:extLst>
              <a:ext uri="{FF2B5EF4-FFF2-40B4-BE49-F238E27FC236}">
                <a16:creationId xmlns:a16="http://schemas.microsoft.com/office/drawing/2014/main" id="{EFCE643C-B092-BFE7-EF63-3BCA3068A30E}"/>
              </a:ext>
            </a:extLst>
          </p:cNvPr>
          <p:cNvPicPr>
            <a:picLocks noChangeAspect="1"/>
          </p:cNvPicPr>
          <p:nvPr/>
        </p:nvPicPr>
        <p:blipFill>
          <a:blip r:embed="rId3"/>
          <a:stretch>
            <a:fillRect/>
          </a:stretch>
        </p:blipFill>
        <p:spPr>
          <a:xfrm>
            <a:off x="531593" y="458599"/>
            <a:ext cx="1024555" cy="5873691"/>
          </a:xfrm>
          <a:prstGeom prst="rect">
            <a:avLst/>
          </a:prstGeom>
        </p:spPr>
      </p:pic>
      <p:cxnSp>
        <p:nvCxnSpPr>
          <p:cNvPr id="12" name="Conector Reto 35">
            <a:extLst>
              <a:ext uri="{FF2B5EF4-FFF2-40B4-BE49-F238E27FC236}">
                <a16:creationId xmlns:a16="http://schemas.microsoft.com/office/drawing/2014/main" id="{0B1DFF8B-5A13-DE42-D837-4D3A19DEF585}"/>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3" name="Conector Reto 38">
            <a:extLst>
              <a:ext uri="{FF2B5EF4-FFF2-40B4-BE49-F238E27FC236}">
                <a16:creationId xmlns:a16="http://schemas.microsoft.com/office/drawing/2014/main" id="{D80FD468-1592-0452-38D1-37E40AA8F5F3}"/>
              </a:ext>
            </a:extLst>
          </p:cNvPr>
          <p:cNvCxnSpPr>
            <a:cxnSpLocks/>
          </p:cNvCxnSpPr>
          <p:nvPr/>
        </p:nvCxnSpPr>
        <p:spPr>
          <a:xfrm>
            <a:off x="1895301" y="1905491"/>
            <a:ext cx="2770454"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7" name="Imagem 16">
            <a:extLst>
              <a:ext uri="{FF2B5EF4-FFF2-40B4-BE49-F238E27FC236}">
                <a16:creationId xmlns:a16="http://schemas.microsoft.com/office/drawing/2014/main" id="{FC9BA32E-826A-5ED9-8812-18DF3816C389}"/>
              </a:ext>
            </a:extLst>
          </p:cNvPr>
          <p:cNvPicPr>
            <a:picLocks noChangeAspect="1"/>
          </p:cNvPicPr>
          <p:nvPr/>
        </p:nvPicPr>
        <p:blipFill>
          <a:blip r:embed="rId4"/>
          <a:stretch>
            <a:fillRect/>
          </a:stretch>
        </p:blipFill>
        <p:spPr>
          <a:xfrm>
            <a:off x="2183006" y="4687953"/>
            <a:ext cx="469261" cy="469261"/>
          </a:xfrm>
          <a:prstGeom prst="rect">
            <a:avLst/>
          </a:prstGeom>
        </p:spPr>
      </p:pic>
      <p:pic>
        <p:nvPicPr>
          <p:cNvPr id="18" name="Imagem 17">
            <a:extLst>
              <a:ext uri="{FF2B5EF4-FFF2-40B4-BE49-F238E27FC236}">
                <a16:creationId xmlns:a16="http://schemas.microsoft.com/office/drawing/2014/main" id="{5DFA225C-FCBE-2C0A-12C7-AFBD30FB1965}"/>
              </a:ext>
            </a:extLst>
          </p:cNvPr>
          <p:cNvPicPr>
            <a:picLocks noChangeAspect="1"/>
          </p:cNvPicPr>
          <p:nvPr/>
        </p:nvPicPr>
        <p:blipFill>
          <a:blip r:embed="rId5"/>
          <a:stretch>
            <a:fillRect/>
          </a:stretch>
        </p:blipFill>
        <p:spPr>
          <a:xfrm>
            <a:off x="3882766" y="4680011"/>
            <a:ext cx="474984" cy="474984"/>
          </a:xfrm>
          <a:prstGeom prst="rect">
            <a:avLst/>
          </a:prstGeom>
        </p:spPr>
      </p:pic>
      <p:pic>
        <p:nvPicPr>
          <p:cNvPr id="19" name="Imagem 18">
            <a:extLst>
              <a:ext uri="{FF2B5EF4-FFF2-40B4-BE49-F238E27FC236}">
                <a16:creationId xmlns:a16="http://schemas.microsoft.com/office/drawing/2014/main" id="{19908EE3-B592-52D9-F11F-C466CD803370}"/>
              </a:ext>
            </a:extLst>
          </p:cNvPr>
          <p:cNvPicPr>
            <a:picLocks noChangeAspect="1"/>
          </p:cNvPicPr>
          <p:nvPr/>
        </p:nvPicPr>
        <p:blipFill>
          <a:blip r:embed="rId6"/>
          <a:stretch>
            <a:fillRect/>
          </a:stretch>
        </p:blipFill>
        <p:spPr>
          <a:xfrm>
            <a:off x="5519968" y="4687953"/>
            <a:ext cx="469261" cy="469261"/>
          </a:xfrm>
          <a:prstGeom prst="rect">
            <a:avLst/>
          </a:prstGeom>
        </p:spPr>
      </p:pic>
      <p:sp>
        <p:nvSpPr>
          <p:cNvPr id="20" name="CaixaDeTexto 19">
            <a:extLst>
              <a:ext uri="{FF2B5EF4-FFF2-40B4-BE49-F238E27FC236}">
                <a16:creationId xmlns:a16="http://schemas.microsoft.com/office/drawing/2014/main" id="{B75269F6-FBAB-DD34-5470-30819D917CD2}"/>
              </a:ext>
            </a:extLst>
          </p:cNvPr>
          <p:cNvSpPr txBox="1"/>
          <p:nvPr/>
        </p:nvSpPr>
        <p:spPr>
          <a:xfrm>
            <a:off x="2183006" y="5222645"/>
            <a:ext cx="1943469" cy="1138773"/>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000000"/>
                </a:solidFill>
                <a:effectLst/>
                <a:uLnTx/>
                <a:uFillTx/>
                <a:latin typeface="DM Sans 14pt"/>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DM Sans 14pt"/>
                <a:ea typeface="+mn-ea"/>
                <a:cs typeface="Arial"/>
                <a:sym typeface="Arial"/>
              </a:rPr>
              <a:t>&amp; Strand Integrity</a:t>
            </a:r>
            <a:endParaRPr kumimoji="0" lang="en-US" sz="1800" b="0" i="0" u="none" strike="noStrike" kern="1200" cap="none" spc="0" normalizeH="0" baseline="0" noProof="0">
              <a:ln>
                <a:noFill/>
              </a:ln>
              <a:solidFill>
                <a:srgbClr val="000000"/>
              </a:solidFill>
              <a:effectLst/>
              <a:uLnTx/>
              <a:uFillTx/>
              <a:latin typeface="DM Sans 14pt"/>
              <a:ea typeface="+mn-ea"/>
              <a:cs typeface="+mn-cs"/>
            </a:endParaRPr>
          </a:p>
        </p:txBody>
      </p:sp>
      <p:sp>
        <p:nvSpPr>
          <p:cNvPr id="21" name="CaixaDeTexto 20">
            <a:extLst>
              <a:ext uri="{FF2B5EF4-FFF2-40B4-BE49-F238E27FC236}">
                <a16:creationId xmlns:a16="http://schemas.microsoft.com/office/drawing/2014/main" id="{739CB82A-0523-D0F6-4D3B-F9FC9A3FDAB9}"/>
              </a:ext>
            </a:extLst>
          </p:cNvPr>
          <p:cNvSpPr txBox="1"/>
          <p:nvPr/>
        </p:nvSpPr>
        <p:spPr>
          <a:xfrm>
            <a:off x="3755766" y="5224854"/>
            <a:ext cx="1816774" cy="830997"/>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00"/>
                </a:solidFill>
                <a:effectLst/>
                <a:uLnTx/>
                <a:uFillTx/>
                <a:latin typeface="DM Sans 14pt"/>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DM Sans 14pt"/>
                <a:ea typeface="+mn-ea"/>
                <a:cs typeface="Arial"/>
                <a:sym typeface="Arial"/>
              </a:rPr>
              <a:t>Technology</a:t>
            </a:r>
            <a:endParaRPr kumimoji="0" lang="en-US" sz="1800" b="0" i="0" u="none" strike="noStrike" kern="1200" cap="none" spc="0" normalizeH="0" baseline="0" noProof="0" dirty="0">
              <a:ln>
                <a:noFill/>
              </a:ln>
              <a:solidFill>
                <a:srgbClr val="000000"/>
              </a:solidFill>
              <a:effectLst/>
              <a:uLnTx/>
              <a:uFillTx/>
              <a:latin typeface="DM Sans 14pt"/>
              <a:ea typeface="+mn-ea"/>
              <a:cs typeface="+mn-cs"/>
            </a:endParaRPr>
          </a:p>
        </p:txBody>
      </p:sp>
      <p:sp>
        <p:nvSpPr>
          <p:cNvPr id="22" name="CaixaDeTexto 21">
            <a:extLst>
              <a:ext uri="{FF2B5EF4-FFF2-40B4-BE49-F238E27FC236}">
                <a16:creationId xmlns:a16="http://schemas.microsoft.com/office/drawing/2014/main" id="{EAFFD951-60ED-8169-1179-8EA3684F447C}"/>
              </a:ext>
            </a:extLst>
          </p:cNvPr>
          <p:cNvSpPr txBox="1"/>
          <p:nvPr/>
        </p:nvSpPr>
        <p:spPr>
          <a:xfrm>
            <a:off x="5519969" y="5214694"/>
            <a:ext cx="1612352"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pic>
        <p:nvPicPr>
          <p:cNvPr id="26" name="Imagem 25">
            <a:extLst>
              <a:ext uri="{FF2B5EF4-FFF2-40B4-BE49-F238E27FC236}">
                <a16:creationId xmlns:a16="http://schemas.microsoft.com/office/drawing/2014/main" id="{643D8A37-AF51-9717-BD75-D3199DA6ACC8}"/>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9788436" y="371954"/>
            <a:ext cx="1771214" cy="4186398"/>
          </a:xfrm>
          <a:prstGeom prst="rect">
            <a:avLst/>
          </a:prstGeom>
        </p:spPr>
      </p:pic>
      <p:cxnSp>
        <p:nvCxnSpPr>
          <p:cNvPr id="27" name="Conector Reto 36">
            <a:extLst>
              <a:ext uri="{FF2B5EF4-FFF2-40B4-BE49-F238E27FC236}">
                <a16:creationId xmlns:a16="http://schemas.microsoft.com/office/drawing/2014/main" id="{9644DC93-65B2-93DD-884D-7B30B2C10986}"/>
              </a:ext>
            </a:extLst>
          </p:cNvPr>
          <p:cNvCxnSpPr>
            <a:cxnSpLocks/>
          </p:cNvCxnSpPr>
          <p:nvPr/>
        </p:nvCxnSpPr>
        <p:spPr>
          <a:xfrm>
            <a:off x="9451457" y="371954"/>
            <a:ext cx="0" cy="6163757"/>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B4155E8-6682-8658-89ED-69A288B72440}"/>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536871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79221-6B52-F523-903F-EBB6D5A79310}"/>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E6EDA9E9-686E-472C-B674-A6BFFC41B9B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82A7FD44-93FB-DCB8-E9D4-10D04E95D997}"/>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550B9513-04B8-CEB8-1FE9-AA0B6DC9F2CB}"/>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F1DD15D4-CE8F-1B16-F3BD-F7DF8E04801A}"/>
              </a:ext>
            </a:extLst>
          </p:cNvPr>
          <p:cNvCxnSpPr>
            <a:cxnSpLocks/>
          </p:cNvCxnSpPr>
          <p:nvPr/>
        </p:nvCxnSpPr>
        <p:spPr>
          <a:xfrm>
            <a:off x="1895301" y="190806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F26536F2-88F7-2AE3-52A8-21FDA8176CDB}"/>
              </a:ext>
            </a:extLst>
          </p:cNvPr>
          <p:cNvSpPr txBox="1"/>
          <p:nvPr/>
        </p:nvSpPr>
        <p:spPr>
          <a:xfrm>
            <a:off x="2085274" y="609844"/>
            <a:ext cx="5706176" cy="101566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The hero behind the scene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a:t>
            </a:r>
            <a:endPar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endParaRPr>
          </a:p>
        </p:txBody>
      </p:sp>
      <p:sp>
        <p:nvSpPr>
          <p:cNvPr id="14" name="CaixaDeTexto 13">
            <a:extLst>
              <a:ext uri="{FF2B5EF4-FFF2-40B4-BE49-F238E27FC236}">
                <a16:creationId xmlns:a16="http://schemas.microsoft.com/office/drawing/2014/main" id="{F7F7536A-FFB3-CE0C-CC20-FFED6AA3D964}"/>
              </a:ext>
            </a:extLst>
          </p:cNvPr>
          <p:cNvSpPr txBox="1"/>
          <p:nvPr/>
        </p:nvSpPr>
        <p:spPr>
          <a:xfrm>
            <a:off x="2240013" y="2151218"/>
            <a:ext cx="4776737"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743 peptides bonding* to hair, effectively mending and strengthening each strand.</a:t>
            </a:r>
          </a:p>
        </p:txBody>
      </p:sp>
      <p:pic>
        <p:nvPicPr>
          <p:cNvPr id="20" name="Gráfico 19">
            <a:extLst>
              <a:ext uri="{FF2B5EF4-FFF2-40B4-BE49-F238E27FC236}">
                <a16:creationId xmlns:a16="http://schemas.microsoft.com/office/drawing/2014/main" id="{EB70BBE7-A920-94C5-7E24-874F8C8362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AA7C563A-8A7E-3DAC-80F3-3E27E5D80A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8E38E4AA-236A-1144-A16F-9F9A8B038C96}"/>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5830C826-55F9-DD26-2425-8704BF6EF91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3FA1A443-0280-2F59-CB17-D093549290D2}"/>
              </a:ext>
            </a:extLst>
          </p:cNvPr>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40F66A48-A228-3663-427E-5CB30731A7D5}"/>
              </a:ext>
            </a:extLst>
          </p:cNvPr>
          <p:cNvSpPr txBox="1"/>
          <p:nvPr/>
        </p:nvSpPr>
        <p:spPr>
          <a:xfrm>
            <a:off x="438331" y="6575445"/>
            <a:ext cx="613410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mn-ea"/>
                <a:cs typeface="+mn-cs"/>
              </a:rPr>
              <a:t>* Van der Waals interactions, hydrogen bonds and hydrophobic interactions.</a:t>
            </a:r>
          </a:p>
        </p:txBody>
      </p:sp>
      <p:sp>
        <p:nvSpPr>
          <p:cNvPr id="10" name="TextBox 9">
            <a:extLst>
              <a:ext uri="{FF2B5EF4-FFF2-40B4-BE49-F238E27FC236}">
                <a16:creationId xmlns:a16="http://schemas.microsoft.com/office/drawing/2014/main" id="{9CD7C961-CD28-B77F-5C8D-DE773A1A553F}"/>
              </a:ext>
            </a:extLst>
          </p:cNvPr>
          <p:cNvSpPr txBox="1"/>
          <p:nvPr/>
        </p:nvSpPr>
        <p:spPr>
          <a:xfrm>
            <a:off x="2241421" y="5885110"/>
            <a:ext cx="4730878" cy="646331"/>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DM Sans"/>
                <a:ea typeface="+mn-ea"/>
                <a:cs typeface="+mn-cs"/>
              </a:rPr>
              <a:t>OXY 229 CB, a comprehensive solution for hair repair and consumer delight</a:t>
            </a:r>
          </a:p>
        </p:txBody>
      </p:sp>
      <p:grpSp>
        <p:nvGrpSpPr>
          <p:cNvPr id="13" name="Group 12">
            <a:extLst>
              <a:ext uri="{FF2B5EF4-FFF2-40B4-BE49-F238E27FC236}">
                <a16:creationId xmlns:a16="http://schemas.microsoft.com/office/drawing/2014/main" id="{66374426-420A-FE28-15E0-8798E99867BB}"/>
              </a:ext>
            </a:extLst>
          </p:cNvPr>
          <p:cNvGrpSpPr/>
          <p:nvPr/>
        </p:nvGrpSpPr>
        <p:grpSpPr>
          <a:xfrm>
            <a:off x="2240013" y="2741999"/>
            <a:ext cx="4569104" cy="3032910"/>
            <a:chOff x="2240013" y="2741999"/>
            <a:chExt cx="4569104" cy="3032910"/>
          </a:xfrm>
        </p:grpSpPr>
        <p:pic>
          <p:nvPicPr>
            <p:cNvPr id="7" name="Picture 6">
              <a:extLst>
                <a:ext uri="{FF2B5EF4-FFF2-40B4-BE49-F238E27FC236}">
                  <a16:creationId xmlns:a16="http://schemas.microsoft.com/office/drawing/2014/main" id="{FA8BD9FB-A31A-3A5D-8AE3-C18F7C3B269B}"/>
                </a:ext>
              </a:extLst>
            </p:cNvPr>
            <p:cNvPicPr>
              <a:picLocks noChangeAspect="1"/>
            </p:cNvPicPr>
            <p:nvPr/>
          </p:nvPicPr>
          <p:blipFill>
            <a:blip r:embed="rId13"/>
            <a:stretch>
              <a:fillRect/>
            </a:stretch>
          </p:blipFill>
          <p:spPr>
            <a:xfrm>
              <a:off x="2240013" y="2741999"/>
              <a:ext cx="4569104" cy="3032910"/>
            </a:xfrm>
            <a:prstGeom prst="rect">
              <a:avLst/>
            </a:prstGeom>
          </p:spPr>
        </p:pic>
        <p:sp>
          <p:nvSpPr>
            <p:cNvPr id="12" name="TextBox 11">
              <a:extLst>
                <a:ext uri="{FF2B5EF4-FFF2-40B4-BE49-F238E27FC236}">
                  <a16:creationId xmlns:a16="http://schemas.microsoft.com/office/drawing/2014/main" id="{88CD010F-A3D6-A613-BB83-F2B940FCD55E}"/>
                </a:ext>
              </a:extLst>
            </p:cNvPr>
            <p:cNvSpPr txBox="1"/>
            <p:nvPr/>
          </p:nvSpPr>
          <p:spPr>
            <a:xfrm>
              <a:off x="2240013" y="2741999"/>
              <a:ext cx="4569104" cy="30162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Benefits: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3 trends in one product: bond* repair or structural repair, biotech-beauty,  oxygenating scalp care (Cellular beauty)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Strengthens the hair – restores the hair integrity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Improves combability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Enhances sensory experience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Smooths hair surface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Formulated with Natural Peptides for hair fiber care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Delivers scalp energy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Easy to use: 1% addition delivers immediate results</a:t>
              </a:r>
            </a:p>
          </p:txBody>
        </p:sp>
      </p:grpSp>
    </p:spTree>
    <p:extLst>
      <p:ext uri="{BB962C8B-B14F-4D97-AF65-F5344CB8AC3E}">
        <p14:creationId xmlns:p14="http://schemas.microsoft.com/office/powerpoint/2010/main" val="36838374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4683E-3F71-9B04-2DEF-A3E185060FC1}"/>
            </a:ext>
          </a:extLst>
        </p:cNvPr>
        <p:cNvGrpSpPr/>
        <p:nvPr/>
      </p:nvGrpSpPr>
      <p:grpSpPr>
        <a:xfrm>
          <a:off x="0" y="0"/>
          <a:ext cx="0" cy="0"/>
          <a:chOff x="0" y="0"/>
          <a:chExt cx="0" cy="0"/>
        </a:xfrm>
      </p:grpSpPr>
      <p:pic>
        <p:nvPicPr>
          <p:cNvPr id="13" name="Picture 12" descr="A fruit and flowers in the air&#10;&#10;AI-generated content may be incorrect.">
            <a:extLst>
              <a:ext uri="{FF2B5EF4-FFF2-40B4-BE49-F238E27FC236}">
                <a16:creationId xmlns:a16="http://schemas.microsoft.com/office/drawing/2014/main" id="{BF00E745-1D78-4609-D550-EA34ED7AC06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rot="5400000">
            <a:off x="2662347" y="-2658759"/>
            <a:ext cx="6870839" cy="12187067"/>
          </a:xfrm>
          <a:prstGeom prst="rect">
            <a:avLst/>
          </a:prstGeom>
          <a:solidFill>
            <a:schemeClr val="accent1"/>
          </a:solidFill>
        </p:spPr>
      </p:pic>
      <p:pic>
        <p:nvPicPr>
          <p:cNvPr id="3" name="Imagem 2">
            <a:extLst>
              <a:ext uri="{FF2B5EF4-FFF2-40B4-BE49-F238E27FC236}">
                <a16:creationId xmlns:a16="http://schemas.microsoft.com/office/drawing/2014/main" id="{CF4E6FD5-C1EA-2E55-A0E4-F6659CC02B6C}"/>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C39461D4-0450-2802-1222-37DF3C349891}"/>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C38260AC-F9A7-A004-C9FA-0978BB00CD32}"/>
              </a:ext>
            </a:extLst>
          </p:cNvPr>
          <p:cNvCxnSpPr>
            <a:cxnSpLocks/>
          </p:cNvCxnSpPr>
          <p:nvPr/>
        </p:nvCxnSpPr>
        <p:spPr>
          <a:xfrm>
            <a:off x="1895301" y="1908062"/>
            <a:ext cx="363362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A21E0CB6-DBCA-5A2D-9BB3-22AD802B939F}"/>
              </a:ext>
            </a:extLst>
          </p:cNvPr>
          <p:cNvSpPr txBox="1"/>
          <p:nvPr/>
        </p:nvSpPr>
        <p:spPr>
          <a:xfrm>
            <a:off x="2118578" y="689601"/>
            <a:ext cx="4345481" cy="107721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1200" cap="none" spc="0" normalizeH="0" baseline="0" noProof="0" dirty="0">
                <a:ln>
                  <a:noFill/>
                </a:ln>
                <a:solidFill>
                  <a:prstClr val="black"/>
                </a:solidFill>
                <a:effectLst/>
                <a:uLnTx/>
                <a:uFillTx/>
                <a:latin typeface="DM Sans"/>
                <a:ea typeface="+mn-ea"/>
                <a:cs typeface="+mn-cs"/>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1200" cap="none" spc="0" normalizeH="0" baseline="0" noProof="0" dirty="0">
                <a:ln>
                  <a:noFill/>
                </a:ln>
                <a:solidFill>
                  <a:srgbClr val="000000"/>
                </a:solidFill>
                <a:effectLst/>
                <a:uLnTx/>
                <a:uFillTx/>
                <a:latin typeface="DM Sans 14pt" pitchFamily="2" charset="77"/>
                <a:ea typeface="+mn-ea"/>
                <a:cs typeface="+mn-cs"/>
              </a:rPr>
              <a:t>ID card</a:t>
            </a:r>
            <a:endParaRPr kumimoji="0" lang="en-US" sz="3200" b="0" i="0" u="none" strike="noStrike" kern="0" cap="none" spc="0" normalizeH="0" baseline="0" noProof="0" dirty="0">
              <a:ln>
                <a:noFill/>
              </a:ln>
              <a:solidFill>
                <a:srgbClr val="000000"/>
              </a:solidFill>
              <a:effectLst/>
              <a:uLnTx/>
              <a:uFillTx/>
              <a:latin typeface="DM Sans"/>
              <a:ea typeface="+mn-ea"/>
              <a:cs typeface="Arial"/>
              <a:sym typeface="Arial"/>
            </a:endParaRP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1955321" y="2655966"/>
            <a:ext cx="9803080" cy="674228"/>
            <a:chOff x="0" y="2165395"/>
            <a:chExt cx="11889600" cy="674228"/>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165395"/>
              <a:ext cx="11889600" cy="674228"/>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3" y="2185853"/>
              <a:ext cx="9469455" cy="566256"/>
            </a:xfrm>
            <a:prstGeom prst="rect">
              <a:avLst/>
            </a:prstGeom>
            <a:noFill/>
          </p:spPr>
          <p:txBody>
            <a:bodyPr wrap="square" lIns="0" tIns="90000" rIns="0" bIns="72000" rtlCol="0">
              <a:spAutoFit/>
            </a:bodyPr>
            <a:lstStyle/>
            <a:p>
              <a:pPr marL="0" marR="0" lvl="0" indent="0" algn="l" defTabSz="1219170" rtl="0" eaLnBrk="1" fontAlgn="auto" latinLnBrk="0" hangingPunct="1">
                <a:lnSpc>
                  <a:spcPct val="100000"/>
                </a:lnSpc>
                <a:spcBef>
                  <a:spcPts val="0"/>
                </a:spcBef>
                <a:spcAft>
                  <a:spcPts val="50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Amino Acids, Postbiotics peptides obtained by fermentation of yeast (specific strain)</a:t>
              </a:r>
            </a:p>
            <a:p>
              <a:pPr marL="0" marR="0" lvl="0" indent="0" algn="l" defTabSz="1219170" rtl="0" eaLnBrk="1" fontAlgn="auto" latinLnBrk="0" hangingPunct="1">
                <a:lnSpc>
                  <a:spcPct val="100000"/>
                </a:lnSpc>
                <a:spcBef>
                  <a:spcPts val="0"/>
                </a:spcBef>
                <a:spcAft>
                  <a:spcPts val="50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98% of natural origin (according to ISO 16128)</a:t>
              </a:r>
            </a:p>
          </p:txBody>
        </p:sp>
      </p:grpSp>
      <p:grpSp>
        <p:nvGrpSpPr>
          <p:cNvPr id="69" name="Group 68">
            <a:extLst>
              <a:ext uri="{FF2B5EF4-FFF2-40B4-BE49-F238E27FC236}">
                <a16:creationId xmlns:a16="http://schemas.microsoft.com/office/drawing/2014/main" id="{958A8BB9-D1BF-EE77-829F-9B8163288C30}"/>
              </a:ext>
            </a:extLst>
          </p:cNvPr>
          <p:cNvGrpSpPr/>
          <p:nvPr/>
        </p:nvGrpSpPr>
        <p:grpSpPr>
          <a:xfrm>
            <a:off x="1967160" y="2010472"/>
            <a:ext cx="9797326" cy="576899"/>
            <a:chOff x="-25599" y="2558933"/>
            <a:chExt cx="11889600" cy="385200"/>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1" y="2575524"/>
              <a:ext cx="9473873" cy="306024"/>
            </a:xfrm>
            <a:prstGeom prst="rect">
              <a:avLst/>
            </a:prstGeom>
            <a:noFill/>
          </p:spPr>
          <p:txBody>
            <a:bodyPr wrap="square" lIns="0" tIns="90000" rIns="0" bIns="72000"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Aqua, Glycerin, Caprylyl Glycol, 1,2-Hexanediol, Saccharomyces Lysate, Valine, Threonine, Glutamic acid, Glycine, Disodium Succinate</a:t>
              </a:r>
            </a:p>
          </p:txBody>
        </p:sp>
      </p:grpSp>
      <p:grpSp>
        <p:nvGrpSpPr>
          <p:cNvPr id="16" name="Group 15">
            <a:extLst>
              <a:ext uri="{FF2B5EF4-FFF2-40B4-BE49-F238E27FC236}">
                <a16:creationId xmlns:a16="http://schemas.microsoft.com/office/drawing/2014/main" id="{E4C3BAC4-40D7-3762-5BD3-A6048762A7D6}"/>
              </a:ext>
            </a:extLst>
          </p:cNvPr>
          <p:cNvGrpSpPr/>
          <p:nvPr/>
        </p:nvGrpSpPr>
        <p:grpSpPr>
          <a:xfrm>
            <a:off x="1956215" y="3390524"/>
            <a:ext cx="9808271" cy="593446"/>
            <a:chOff x="1956215" y="3741335"/>
            <a:chExt cx="9808271" cy="593446"/>
          </a:xfrm>
        </p:grpSpPr>
        <p:grpSp>
          <p:nvGrpSpPr>
            <p:cNvPr id="72" name="Group 71">
              <a:extLst>
                <a:ext uri="{FF2B5EF4-FFF2-40B4-BE49-F238E27FC236}">
                  <a16:creationId xmlns:a16="http://schemas.microsoft.com/office/drawing/2014/main" id="{78710C78-C894-B8C5-FC71-6CB52218FAC9}"/>
                </a:ext>
              </a:extLst>
            </p:cNvPr>
            <p:cNvGrpSpPr/>
            <p:nvPr/>
          </p:nvGrpSpPr>
          <p:grpSpPr>
            <a:xfrm>
              <a:off x="1956215" y="3761875"/>
              <a:ext cx="9808271"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TECHNICAL:</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7" y="3409552"/>
                <a:ext cx="2216371" cy="402674"/>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100" b="0" i="0" u="none" strike="noStrike" kern="0" cap="none" spc="0" normalizeH="0" baseline="0" noProof="0" dirty="0" err="1">
                    <a:ln>
                      <a:noFill/>
                    </a:ln>
                    <a:solidFill>
                      <a:srgbClr val="000000"/>
                    </a:solidFill>
                    <a:effectLst/>
                    <a:uLnTx/>
                    <a:uFillTx/>
                    <a:latin typeface="DM Sans 14pt" pitchFamily="2" charset="77"/>
                    <a:ea typeface="+mn-ea"/>
                    <a:cs typeface="Arial"/>
                  </a:rPr>
                  <a:t>Form</a:t>
                </a:r>
                <a:r>
                  <a:rPr kumimoji="0" lang="fr-FR" sz="1100" b="0" i="0" u="none" strike="noStrike" kern="0" cap="none" spc="0" normalizeH="0" baseline="0" noProof="0" dirty="0">
                    <a:ln>
                      <a:noFill/>
                    </a:ln>
                    <a:solidFill>
                      <a:srgbClr val="000000"/>
                    </a:solidFill>
                    <a:effectLst/>
                    <a:uLnTx/>
                    <a:uFillTx/>
                    <a:latin typeface="DM Sans 14pt" pitchFamily="2" charset="77"/>
                    <a:ea typeface="+mn-ea"/>
                    <a:cs typeface="Arial"/>
                  </a:rPr>
                  <a:t>: </a:t>
                </a:r>
                <a:r>
                  <a:rPr kumimoji="0" lang="fr-FR" sz="1100" b="0" i="0" u="none" strike="noStrike" kern="0" cap="none" spc="0" normalizeH="0" baseline="0" noProof="0" dirty="0" err="1">
                    <a:ln>
                      <a:noFill/>
                    </a:ln>
                    <a:solidFill>
                      <a:srgbClr val="000000"/>
                    </a:solidFill>
                    <a:effectLst/>
                    <a:uLnTx/>
                    <a:uFillTx/>
                    <a:latin typeface="DM Sans 14pt" pitchFamily="2" charset="77"/>
                    <a:ea typeface="+mn-ea"/>
                    <a:cs typeface="Arial"/>
                  </a:rPr>
                  <a:t>liquid</a:t>
                </a:r>
                <a:endParaRPr kumimoji="0" lang="fr-FR" sz="1100" b="0" i="0" u="none" strike="noStrike" kern="0" cap="none" spc="0" normalizeH="0" baseline="0" noProof="0" dirty="0">
                  <a:ln>
                    <a:noFill/>
                  </a:ln>
                  <a:solidFill>
                    <a:srgbClr val="000000"/>
                  </a:solidFill>
                  <a:effectLst/>
                  <a:uLnTx/>
                  <a:uFillTx/>
                  <a:latin typeface="DM Sans 14pt" pitchFamily="2" charset="77"/>
                  <a:ea typeface="+mn-ea"/>
                  <a:cs typeface="Arial"/>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Use level: 1–3%</a:t>
                </a:r>
              </a:p>
            </p:txBody>
          </p:sp>
          <p:sp>
            <p:nvSpPr>
              <p:cNvPr id="75" name="Rectangle 74">
                <a:extLst>
                  <a:ext uri="{FF2B5EF4-FFF2-40B4-BE49-F238E27FC236}">
                    <a16:creationId xmlns:a16="http://schemas.microsoft.com/office/drawing/2014/main" id="{EF81DD97-D580-7802-40CA-0374840235E7}"/>
                  </a:ext>
                </a:extLst>
              </p:cNvPr>
              <p:cNvSpPr/>
              <p:nvPr/>
            </p:nvSpPr>
            <p:spPr>
              <a:xfrm>
                <a:off x="4556358" y="3398179"/>
                <a:ext cx="1816112" cy="40267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pH of use: 3–7.5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Preservative: free</a:t>
                </a:r>
              </a:p>
            </p:txBody>
          </p:sp>
        </p:grpSp>
        <p:sp>
          <p:nvSpPr>
            <p:cNvPr id="5" name="Rectangle 4">
              <a:extLst>
                <a:ext uri="{FF2B5EF4-FFF2-40B4-BE49-F238E27FC236}">
                  <a16:creationId xmlns:a16="http://schemas.microsoft.com/office/drawing/2014/main" id="{EA294919-6F59-EB0C-E629-8DBF5C307AA8}"/>
                </a:ext>
              </a:extLst>
            </p:cNvPr>
            <p:cNvSpPr/>
            <p:nvPr/>
          </p:nvSpPr>
          <p:spPr>
            <a:xfrm>
              <a:off x="7543347" y="3741335"/>
              <a:ext cx="3725000" cy="566256"/>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Solubility: water soluble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Biodegradability: readily biodegradable </a:t>
              </a:r>
            </a:p>
          </p:txBody>
        </p:sp>
      </p:grpSp>
      <p:grpSp>
        <p:nvGrpSpPr>
          <p:cNvPr id="18" name="Group 17">
            <a:extLst>
              <a:ext uri="{FF2B5EF4-FFF2-40B4-BE49-F238E27FC236}">
                <a16:creationId xmlns:a16="http://schemas.microsoft.com/office/drawing/2014/main" id="{397346BC-E511-1D0B-069F-9779D207859C}"/>
              </a:ext>
            </a:extLst>
          </p:cNvPr>
          <p:cNvGrpSpPr/>
          <p:nvPr/>
        </p:nvGrpSpPr>
        <p:grpSpPr>
          <a:xfrm>
            <a:off x="1954909" y="5388712"/>
            <a:ext cx="9801151" cy="909613"/>
            <a:chOff x="1954909" y="5791282"/>
            <a:chExt cx="9801151" cy="909613"/>
          </a:xfrm>
        </p:grpSpPr>
        <p:sp>
          <p:nvSpPr>
            <p:cNvPr id="59" name="Rectangle 58">
              <a:extLst>
                <a:ext uri="{FF2B5EF4-FFF2-40B4-BE49-F238E27FC236}">
                  <a16:creationId xmlns:a16="http://schemas.microsoft.com/office/drawing/2014/main" id="{E6D535CE-5DB7-1A50-4492-712D99B903A8}"/>
                </a:ext>
              </a:extLst>
            </p:cNvPr>
            <p:cNvSpPr/>
            <p:nvPr/>
          </p:nvSpPr>
          <p:spPr>
            <a:xfrm>
              <a:off x="1954909" y="5803960"/>
              <a:ext cx="9801151" cy="867912"/>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REGISTRATIONS</a:t>
              </a:r>
              <a:b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b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CERTIFICATION</a:t>
              </a:r>
            </a:p>
          </p:txBody>
        </p:sp>
        <p:pic>
          <p:nvPicPr>
            <p:cNvPr id="12" name="Picture 11" descr="A picture containing text, sign&#10;&#10;Description automatically generated">
              <a:extLst>
                <a:ext uri="{FF2B5EF4-FFF2-40B4-BE49-F238E27FC236}">
                  <a16:creationId xmlns:a16="http://schemas.microsoft.com/office/drawing/2014/main" id="{D0992E1E-C60B-92AB-0C67-FAC13F74EE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43500" y="5933802"/>
              <a:ext cx="731737" cy="567096"/>
            </a:xfrm>
            <a:prstGeom prst="rect">
              <a:avLst/>
            </a:prstGeom>
            <a:noFill/>
          </p:spPr>
        </p:pic>
        <p:pic>
          <p:nvPicPr>
            <p:cNvPr id="2" name="Picture 12">
              <a:extLst>
                <a:ext uri="{FF2B5EF4-FFF2-40B4-BE49-F238E27FC236}">
                  <a16:creationId xmlns:a16="http://schemas.microsoft.com/office/drawing/2014/main" id="{F349A256-E78D-8DDF-8664-05E276C47E5B}"/>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317811" y="5933971"/>
              <a:ext cx="810041" cy="615631"/>
            </a:xfrm>
            <a:prstGeom prst="rect">
              <a:avLst/>
            </a:prstGeom>
            <a:noFill/>
          </p:spPr>
        </p:pic>
        <p:pic>
          <p:nvPicPr>
            <p:cNvPr id="6" name="Picture 5" descr="Logo&#10;&#10;Description automatically generated">
              <a:extLst>
                <a:ext uri="{FF2B5EF4-FFF2-40B4-BE49-F238E27FC236}">
                  <a16:creationId xmlns:a16="http://schemas.microsoft.com/office/drawing/2014/main" id="{5B714D5B-60D6-589D-5C8D-67F52016B51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50269" y="5910512"/>
              <a:ext cx="869475" cy="646582"/>
            </a:xfrm>
            <a:prstGeom prst="rect">
              <a:avLst/>
            </a:prstGeom>
          </p:spPr>
        </p:pic>
        <p:pic>
          <p:nvPicPr>
            <p:cNvPr id="7" name="Picture 6" descr="A green and white circle with text&#10;&#10;Description automatically generated">
              <a:extLst>
                <a:ext uri="{FF2B5EF4-FFF2-40B4-BE49-F238E27FC236}">
                  <a16:creationId xmlns:a16="http://schemas.microsoft.com/office/drawing/2014/main" id="{FFD3665F-60DC-237B-78FE-E92F1E7217B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52705" y="5791282"/>
              <a:ext cx="909613" cy="909613"/>
            </a:xfrm>
            <a:prstGeom prst="rect">
              <a:avLst/>
            </a:prstGeom>
          </p:spPr>
        </p:pic>
        <p:pic>
          <p:nvPicPr>
            <p:cNvPr id="9" name="Picture 36" descr="A picture containing bottle, photo, sign, sitting&#10;&#10;Description automatically generated">
              <a:extLst>
                <a:ext uri="{FF2B5EF4-FFF2-40B4-BE49-F238E27FC236}">
                  <a16:creationId xmlns:a16="http://schemas.microsoft.com/office/drawing/2014/main" id="{5376795C-5D6B-17BB-A891-AA822344DE9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056868" y="5897596"/>
              <a:ext cx="708113" cy="712404"/>
            </a:xfrm>
            <a:prstGeom prst="rect">
              <a:avLst/>
            </a:prstGeom>
          </p:spPr>
        </p:pic>
      </p:grpSp>
      <p:grpSp>
        <p:nvGrpSpPr>
          <p:cNvPr id="17" name="Group 16">
            <a:extLst>
              <a:ext uri="{FF2B5EF4-FFF2-40B4-BE49-F238E27FC236}">
                <a16:creationId xmlns:a16="http://schemas.microsoft.com/office/drawing/2014/main" id="{B61FC9EB-C39B-B40B-D8AF-DDF4FB853F14}"/>
              </a:ext>
            </a:extLst>
          </p:cNvPr>
          <p:cNvGrpSpPr/>
          <p:nvPr/>
        </p:nvGrpSpPr>
        <p:grpSpPr>
          <a:xfrm>
            <a:off x="1956125" y="4059163"/>
            <a:ext cx="9803080" cy="1266448"/>
            <a:chOff x="1956125" y="4438729"/>
            <a:chExt cx="9803080" cy="1266448"/>
          </a:xfrm>
        </p:grpSpPr>
        <p:sp>
          <p:nvSpPr>
            <p:cNvPr id="55" name="Rectangle 54">
              <a:extLst>
                <a:ext uri="{FF2B5EF4-FFF2-40B4-BE49-F238E27FC236}">
                  <a16:creationId xmlns:a16="http://schemas.microsoft.com/office/drawing/2014/main" id="{7171883A-B39C-3CC0-7BB7-E00620DF26CE}"/>
                </a:ext>
              </a:extLst>
            </p:cNvPr>
            <p:cNvSpPr/>
            <p:nvPr/>
          </p:nvSpPr>
          <p:spPr>
            <a:xfrm>
              <a:off x="1956125" y="4438729"/>
              <a:ext cx="9803080" cy="1266448"/>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BENEFITS:</a:t>
              </a:r>
            </a:p>
          </p:txBody>
        </p:sp>
        <p:sp>
          <p:nvSpPr>
            <p:cNvPr id="10" name="TextBox 56">
              <a:extLst>
                <a:ext uri="{FF2B5EF4-FFF2-40B4-BE49-F238E27FC236}">
                  <a16:creationId xmlns:a16="http://schemas.microsoft.com/office/drawing/2014/main" id="{4DDCAE23-390B-5704-969D-4E895B59FE33}"/>
                </a:ext>
              </a:extLst>
            </p:cNvPr>
            <p:cNvSpPr txBox="1"/>
            <p:nvPr/>
          </p:nvSpPr>
          <p:spPr>
            <a:xfrm>
              <a:off x="3933338" y="4469130"/>
              <a:ext cx="2710008" cy="116385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Repairs Hair damages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Restores the hair integrity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Prevents keratin from damage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Strengthens hair strands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Smooths the hair surface</a:t>
              </a:r>
            </a:p>
          </p:txBody>
        </p:sp>
        <p:sp>
          <p:nvSpPr>
            <p:cNvPr id="14" name="TextBox 56">
              <a:extLst>
                <a:ext uri="{FF2B5EF4-FFF2-40B4-BE49-F238E27FC236}">
                  <a16:creationId xmlns:a16="http://schemas.microsoft.com/office/drawing/2014/main" id="{A0C8574C-B08C-3917-5918-0492D4186DC6}"/>
                </a:ext>
              </a:extLst>
            </p:cNvPr>
            <p:cNvSpPr txBox="1"/>
            <p:nvPr/>
          </p:nvSpPr>
          <p:spPr>
            <a:xfrm>
              <a:off x="7569877" y="4470974"/>
              <a:ext cx="3671939" cy="95610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Improves combability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Enhances hair sensory experience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Helps cells respiration (oxygen uptake)*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Stimulates cell viability, revitalizing the scalp*</a:t>
              </a:r>
            </a:p>
          </p:txBody>
        </p:sp>
      </p:grpSp>
      <p:sp>
        <p:nvSpPr>
          <p:cNvPr id="15" name="Text Placeholder 5">
            <a:extLst>
              <a:ext uri="{FF2B5EF4-FFF2-40B4-BE49-F238E27FC236}">
                <a16:creationId xmlns:a16="http://schemas.microsoft.com/office/drawing/2014/main" id="{66148F9A-82B7-84E5-0A97-2F35F5D154A5}"/>
              </a:ext>
            </a:extLst>
          </p:cNvPr>
          <p:cNvSpPr txBox="1">
            <a:spLocks/>
          </p:cNvSpPr>
          <p:nvPr/>
        </p:nvSpPr>
        <p:spPr>
          <a:xfrm>
            <a:off x="572400" y="64389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1" u="none" strike="noStrike" kern="0" cap="none" spc="0" normalizeH="0" baseline="0" noProof="0">
                <a:ln>
                  <a:noFill/>
                </a:ln>
                <a:solidFill>
                  <a:sysClr val="windowText" lastClr="000000"/>
                </a:solidFill>
                <a:effectLst/>
                <a:uLnTx/>
                <a:uFillTx/>
                <a:latin typeface="DM Sans" pitchFamily="2" charset="0"/>
                <a:ea typeface="+mn-ea"/>
                <a:cs typeface="+mn-cs"/>
              </a:rPr>
              <a:t>*In vitro </a:t>
            </a:r>
          </a:p>
        </p:txBody>
      </p:sp>
    </p:spTree>
    <p:extLst>
      <p:ext uri="{BB962C8B-B14F-4D97-AF65-F5344CB8AC3E}">
        <p14:creationId xmlns:p14="http://schemas.microsoft.com/office/powerpoint/2010/main" val="13414995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m 32">
            <a:extLst>
              <a:ext uri="{FF2B5EF4-FFF2-40B4-BE49-F238E27FC236}">
                <a16:creationId xmlns:a16="http://schemas.microsoft.com/office/drawing/2014/main" id="{1B958B20-CFDC-A62D-6FA4-B3B75F4DFBB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6D98C4A4-3E30-4678-0BC4-A2C3125C08EF}"/>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DAAC3C82-6DD9-DD3E-0027-CC9B0B8B02BB}"/>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F3AB7C5D-A01D-49DC-04AC-02456FC83112}"/>
              </a:ext>
            </a:extLst>
          </p:cNvPr>
          <p:cNvCxnSpPr>
            <a:cxnSpLocks/>
          </p:cNvCxnSpPr>
          <p:nvPr/>
        </p:nvCxnSpPr>
        <p:spPr>
          <a:xfrm>
            <a:off x="1895301" y="190806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D341D080-15A1-C520-D366-560AD88F44BF}"/>
              </a:ext>
            </a:extLst>
          </p:cNvPr>
          <p:cNvSpPr txBox="1"/>
          <p:nvPr/>
        </p:nvSpPr>
        <p:spPr>
          <a:xfrm>
            <a:off x="2118578" y="689601"/>
            <a:ext cx="2547177" cy="107721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a:t>
            </a:r>
          </a:p>
        </p:txBody>
      </p:sp>
      <p:sp>
        <p:nvSpPr>
          <p:cNvPr id="13" name="CaixaDeTexto 12">
            <a:extLst>
              <a:ext uri="{FF2B5EF4-FFF2-40B4-BE49-F238E27FC236}">
                <a16:creationId xmlns:a16="http://schemas.microsoft.com/office/drawing/2014/main" id="{BF89AD34-74A9-BE6A-1B1B-7C92D3865891}"/>
              </a:ext>
            </a:extLst>
          </p:cNvPr>
          <p:cNvSpPr txBox="1"/>
          <p:nvPr/>
        </p:nvSpPr>
        <p:spPr>
          <a:xfrm>
            <a:off x="2165439" y="2228945"/>
            <a:ext cx="2228833" cy="4324261"/>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Hair battles daily stress. UV exposure, pollution, heat, color, humidity, emotional stress — every day leaves a mark on the hair fiber and on the scalp.</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That’s why BOND AID was created: a biotech-powered ritual designed to restore hair from the inside out.</a:t>
            </a:r>
            <a:endParaRPr kumimoji="0" lang="en-US" sz="1100" b="0" i="0" u="none" strike="noStrike" kern="0" cap="none" spc="0" normalizeH="0" baseline="0" noProof="0">
              <a:ln>
                <a:noFill/>
              </a:ln>
              <a:solidFill>
                <a:srgbClr val="000000"/>
              </a:solidFill>
              <a:effectLst/>
              <a:uLnTx/>
              <a:uFillTx/>
              <a:latin typeface="DM Sans 14pt"/>
              <a:ea typeface="+mn-ea"/>
              <a:cs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Powered by </a:t>
            </a:r>
            <a:r>
              <a:rPr kumimoji="0" lang="en-US" sz="1100" b="1" i="0" u="none" strike="noStrike" kern="0" cap="none" spc="0" normalizeH="0" baseline="0" noProof="0">
                <a:ln>
                  <a:noFill/>
                </a:ln>
                <a:solidFill>
                  <a:srgbClr val="000000"/>
                </a:solidFill>
                <a:effectLst/>
                <a:uLnTx/>
                <a:uFillTx/>
                <a:latin typeface="DM Sans 14pt" pitchFamily="2" charset="77"/>
                <a:ea typeface="+mn-ea"/>
                <a:cs typeface="Arial"/>
                <a:sym typeface="Arial"/>
              </a:rPr>
              <a:t>OXY 229 CB </a:t>
            </a: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at 1%, a 743-peptide innovation obtained through sustainable biotechnology, BOND AID delivers a powerful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000000"/>
                </a:solidFill>
                <a:effectLst/>
                <a:uLnTx/>
                <a:uFillTx/>
                <a:latin typeface="DM Sans 14pt"/>
                <a:ea typeface="+mn-ea"/>
                <a:cs typeface="Arial"/>
                <a:sym typeface="Arial"/>
              </a:rPr>
              <a:t>2-in-1 action</a:t>
            </a: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 it enhances structural integrity while revitalizes the scalp, while increases cells oxygen uptake up to +750%*.</a:t>
            </a:r>
            <a:endParaRPr kumimoji="0" lang="en-US" sz="1100" b="0" i="0" u="none" strike="noStrike" kern="0" cap="none" spc="0" normalizeH="0" baseline="0" noProof="0">
              <a:ln>
                <a:noFill/>
              </a:ln>
              <a:solidFill>
                <a:srgbClr val="000000"/>
              </a:solidFill>
              <a:effectLst/>
              <a:uLnTx/>
              <a:uFillTx/>
              <a:latin typeface="DM Sans 14pt"/>
              <a:ea typeface="+mn-ea"/>
              <a:cs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000000"/>
                </a:solidFill>
                <a:effectLst/>
                <a:uLnTx/>
                <a:uFillTx/>
                <a:latin typeface="DM Sans 14pt"/>
                <a:ea typeface="+mn-ea"/>
                <a:cs typeface="Arial"/>
                <a:sym typeface="Arial"/>
              </a:rPr>
              <a:t>The result?</a:t>
            </a: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 Stronger strands, smoother surface, and visible renewal since the first use.</a:t>
            </a:r>
            <a:endParaRPr kumimoji="0" lang="en-US" sz="3200" b="0" i="0" u="none" strike="noStrike" kern="0" cap="none" spc="0" normalizeH="0" baseline="0" noProof="0">
              <a:ln>
                <a:noFill/>
              </a:ln>
              <a:solidFill>
                <a:srgbClr val="000000"/>
              </a:solidFill>
              <a:effectLst/>
              <a:uLnTx/>
              <a:uFillTx/>
              <a:latin typeface="DM Sans 14pt"/>
              <a:ea typeface="+mn-ea"/>
              <a:cs typeface="Arial"/>
            </a:endParaRPr>
          </a:p>
        </p:txBody>
      </p:sp>
      <p:sp>
        <p:nvSpPr>
          <p:cNvPr id="14" name="CaixaDeTexto 13">
            <a:extLst>
              <a:ext uri="{FF2B5EF4-FFF2-40B4-BE49-F238E27FC236}">
                <a16:creationId xmlns:a16="http://schemas.microsoft.com/office/drawing/2014/main" id="{DEF73E72-047B-0E7A-9AB5-D7B59308F66C}"/>
              </a:ext>
            </a:extLst>
          </p:cNvPr>
          <p:cNvSpPr txBox="1"/>
          <p:nvPr/>
        </p:nvSpPr>
        <p:spPr>
          <a:xfrm>
            <a:off x="4626794" y="2228945"/>
            <a:ext cx="2354109" cy="2631490"/>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a:ea typeface="+mn-ea"/>
                <a:cs typeface="Arial"/>
                <a:sym typeface="Arial"/>
              </a:rPr>
              <a:t>More than performance, BOND AID is where science meets emotion. </a:t>
            </a:r>
            <a:endParaRPr kumimoji="0" lang="en-US" sz="1800" b="0" i="0" u="none" strike="noStrike" kern="1200" cap="none" spc="0" normalizeH="0" baseline="0" noProof="0" dirty="0">
              <a:ln>
                <a:noFill/>
              </a:ln>
              <a:solidFill>
                <a:srgbClr val="000000"/>
              </a:solidFill>
              <a:effectLst/>
              <a:uLnTx/>
              <a:uFillTx/>
              <a:latin typeface="DM Sans 14pt"/>
              <a:ea typeface="+mn-ea"/>
              <a:cs typeface="+mn-cs"/>
              <a:sym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a:ea typeface="+mn-ea"/>
                <a:cs typeface="Arial"/>
                <a:sym typeface="Arial"/>
              </a:rPr>
              <a:t>A comforting, sophisticated fragrance powered by </a:t>
            </a:r>
            <a:r>
              <a:rPr kumimoji="0" lang="en-US" sz="1100" b="1" i="0" u="none" strike="noStrike" kern="0" cap="none" spc="0" normalizeH="0" baseline="0" noProof="0" dirty="0" err="1">
                <a:ln>
                  <a:noFill/>
                </a:ln>
                <a:solidFill>
                  <a:srgbClr val="000000"/>
                </a:solidFill>
                <a:effectLst/>
                <a:uLnTx/>
                <a:uFillTx/>
                <a:latin typeface="DM Sans 14pt"/>
                <a:ea typeface="+mn-ea"/>
                <a:cs typeface="Arial"/>
              </a:rPr>
              <a:t>emotiOn</a:t>
            </a:r>
            <a:r>
              <a:rPr kumimoji="0" lang="en-US" sz="1100" b="1" i="0" u="none" strike="noStrike" kern="0" cap="none" spc="0" normalizeH="0" baseline="0" noProof="0" dirty="0">
                <a:ln>
                  <a:noFill/>
                </a:ln>
                <a:solidFill>
                  <a:srgbClr val="000000"/>
                </a:solidFill>
                <a:effectLst/>
                <a:uLnTx/>
                <a:uFillTx/>
                <a:latin typeface="DM Sans 14pt"/>
                <a:ea typeface="+mn-ea"/>
                <a:cs typeface="Arial"/>
              </a:rPr>
              <a:t>™ ENERGY</a:t>
            </a:r>
            <a:r>
              <a:rPr kumimoji="0" lang="en-US" sz="1100" b="0" i="0" u="none" strike="noStrike" kern="0" cap="none" spc="0" normalizeH="0" baseline="0" noProof="0" dirty="0">
                <a:ln>
                  <a:noFill/>
                </a:ln>
                <a:solidFill>
                  <a:srgbClr val="000000"/>
                </a:solidFill>
                <a:effectLst/>
                <a:uLnTx/>
                <a:uFillTx/>
                <a:latin typeface="DM Sans 14pt"/>
                <a:ea typeface="+mn-ea"/>
                <a:cs typeface="Arial"/>
              </a:rPr>
              <a:t>, designed to boost your mood and natural vitality</a:t>
            </a:r>
            <a:r>
              <a:rPr kumimoji="0" lang="en-US" sz="1100" b="0" i="0" u="none" strike="noStrike" kern="0" cap="none" spc="0" normalizeH="0" baseline="0" noProof="0" dirty="0">
                <a:ln>
                  <a:noFill/>
                </a:ln>
                <a:solidFill>
                  <a:srgbClr val="000000"/>
                </a:solidFill>
                <a:effectLst/>
                <a:uLnTx/>
                <a:uFillTx/>
                <a:latin typeface="DM Sans 14pt"/>
                <a:ea typeface="+mn-ea"/>
                <a:cs typeface="Arial"/>
                <a:sym typeface="Arial"/>
              </a:rPr>
              <a:t>, combined with </a:t>
            </a:r>
            <a:r>
              <a:rPr kumimoji="0" lang="de-DE" sz="1100" b="1" i="0" u="none" strike="noStrike" kern="0" cap="none" spc="0" normalizeH="0" baseline="0" noProof="0" dirty="0" err="1">
                <a:ln>
                  <a:noFill/>
                </a:ln>
                <a:solidFill>
                  <a:srgbClr val="000000"/>
                </a:solidFill>
                <a:effectLst/>
                <a:uLnTx/>
                <a:uFillTx/>
                <a:latin typeface="DM Sans 14pt"/>
                <a:ea typeface="+mn-ea"/>
                <a:cs typeface="Arial"/>
              </a:rPr>
              <a:t>lockscent</a:t>
            </a:r>
            <a:r>
              <a:rPr kumimoji="0" lang="de-DE" sz="1100" b="1" i="0" u="none" strike="noStrike" kern="0" cap="none" spc="0" normalizeH="0" baseline="0" noProof="0" dirty="0">
                <a:ln>
                  <a:noFill/>
                </a:ln>
                <a:solidFill>
                  <a:srgbClr val="000000"/>
                </a:solidFill>
                <a:effectLst/>
                <a:uLnTx/>
                <a:uFillTx/>
                <a:latin typeface="DM Sans 14pt"/>
                <a:ea typeface="+mn-ea"/>
                <a:cs typeface="Arial"/>
              </a:rPr>
              <a:t>™</a:t>
            </a:r>
            <a:r>
              <a:rPr kumimoji="0" lang="en-US" sz="1100" b="1" i="0" u="none" strike="noStrike" kern="0" cap="none" spc="0" normalizeH="0" baseline="0" noProof="0" dirty="0">
                <a:ln>
                  <a:noFill/>
                </a:ln>
                <a:solidFill>
                  <a:srgbClr val="000000"/>
                </a:solidFill>
                <a:effectLst/>
                <a:uLnTx/>
                <a:uFillTx/>
                <a:latin typeface="DM Sans 14pt"/>
                <a:ea typeface="+mn-ea"/>
                <a:cs typeface="Arial"/>
                <a:sym typeface="Arial"/>
              </a:rPr>
              <a:t> </a:t>
            </a:r>
            <a:r>
              <a:rPr kumimoji="0" lang="en-US" sz="1100" b="0" i="0" u="none" strike="noStrike" kern="0" cap="none" spc="0" normalizeH="0" baseline="0" noProof="0" dirty="0">
                <a:ln>
                  <a:noFill/>
                </a:ln>
                <a:solidFill>
                  <a:srgbClr val="000000"/>
                </a:solidFill>
                <a:effectLst/>
                <a:uLnTx/>
                <a:uFillTx/>
                <a:latin typeface="DM Sans 14pt"/>
                <a:ea typeface="+mn-ea"/>
                <a:cs typeface="Arial"/>
              </a:rPr>
              <a:t>the fragrance locker for hair, </a:t>
            </a:r>
            <a:r>
              <a:rPr kumimoji="0" lang="en-US" sz="1100" b="0" i="0" u="none" strike="noStrike" kern="0" cap="none" spc="0" normalizeH="0" baseline="0" noProof="0" dirty="0">
                <a:ln>
                  <a:noFill/>
                </a:ln>
                <a:solidFill>
                  <a:srgbClr val="000000"/>
                </a:solidFill>
                <a:effectLst/>
                <a:uLnTx/>
                <a:uFillTx/>
                <a:latin typeface="DM Sans 14pt"/>
                <a:ea typeface="+mn-ea"/>
                <a:cs typeface="Arial"/>
                <a:sym typeface="Arial"/>
              </a:rPr>
              <a:t>for long-lasting scent, transforms care into a sensorial experience for hair and mind.</a:t>
            </a:r>
            <a:endParaRPr kumimoji="0" lang="en-US" sz="1800" b="0" i="0" u="none" strike="noStrike" kern="1200" cap="none" spc="0" normalizeH="0" baseline="0" noProof="0" dirty="0">
              <a:ln>
                <a:noFill/>
              </a:ln>
              <a:solidFill>
                <a:srgbClr val="000000"/>
              </a:solidFill>
              <a:effectLst/>
              <a:uLnTx/>
              <a:uFillTx/>
              <a:latin typeface="DM Sans 14pt"/>
              <a:ea typeface="+mn-ea"/>
              <a:cs typeface="+mn-cs"/>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Now, take a moment. Your ritual of restoration begins.</a:t>
            </a:r>
            <a:endPar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endParaRPr>
          </a:p>
        </p:txBody>
      </p:sp>
      <p:pic>
        <p:nvPicPr>
          <p:cNvPr id="20" name="Gráfico 19">
            <a:extLst>
              <a:ext uri="{FF2B5EF4-FFF2-40B4-BE49-F238E27FC236}">
                <a16:creationId xmlns:a16="http://schemas.microsoft.com/office/drawing/2014/main" id="{0E72067D-863A-8CCC-7AEF-2FC7BE41E37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9E0D7757-766C-6281-8337-FBAFCAB1A9C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1D60DA4D-4AEE-93FC-A465-505BB1A86AFD}"/>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580DB00E-3C46-F770-5FB4-97D3EB2ED4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0C602EFD-E232-CA58-B41E-5ECB22037EDD}"/>
              </a:ext>
            </a:extLst>
          </p:cNvPr>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6" name="TextBox 5">
            <a:extLst>
              <a:ext uri="{FF2B5EF4-FFF2-40B4-BE49-F238E27FC236}">
                <a16:creationId xmlns:a16="http://schemas.microsoft.com/office/drawing/2014/main" id="{0158FF97-A567-883B-B68E-9C226AE59FD4}"/>
              </a:ext>
            </a:extLst>
          </p:cNvPr>
          <p:cNvSpPr txBox="1"/>
          <p:nvPr/>
        </p:nvSpPr>
        <p:spPr>
          <a:xfrm>
            <a:off x="2165439" y="6477892"/>
            <a:ext cx="76335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1" u="none" strike="noStrike" kern="0" cap="none" spc="0" normalizeH="0" baseline="0" noProof="0" dirty="0">
                <a:ln>
                  <a:noFill/>
                </a:ln>
                <a:solidFill>
                  <a:srgbClr val="000000"/>
                </a:solidFill>
                <a:effectLst/>
                <a:uLnTx/>
                <a:uFillTx/>
                <a:latin typeface="DM Sans 14pt" pitchFamily="2" charset="77"/>
                <a:ea typeface="+mn-ea"/>
                <a:cs typeface="Arial"/>
              </a:rPr>
              <a:t>* in vitro </a:t>
            </a:r>
            <a:r>
              <a:rPr kumimoji="0" lang="de-DE" sz="800" b="0" i="1" u="none" strike="noStrike" kern="0" cap="none" spc="0" normalizeH="0" baseline="0" noProof="0" dirty="0" err="1">
                <a:ln>
                  <a:noFill/>
                </a:ln>
                <a:solidFill>
                  <a:srgbClr val="000000"/>
                </a:solidFill>
                <a:effectLst/>
                <a:uLnTx/>
                <a:uFillTx/>
                <a:latin typeface="DM Sans 14pt" pitchFamily="2" charset="77"/>
                <a:ea typeface="+mn-ea"/>
                <a:cs typeface="Arial"/>
              </a:rPr>
              <a:t>data</a:t>
            </a:r>
            <a:endParaRPr kumimoji="0" lang="de-DE" sz="800" b="0" i="1" u="none" strike="noStrike" kern="0" cap="none" spc="0" normalizeH="0" baseline="0" noProof="0" dirty="0">
              <a:ln>
                <a:noFill/>
              </a:ln>
              <a:solidFill>
                <a:srgbClr val="000000"/>
              </a:solidFill>
              <a:effectLst/>
              <a:uLnTx/>
              <a:uFillTx/>
              <a:latin typeface="DM Sans 14pt" pitchFamily="2" charset="77"/>
              <a:ea typeface="+mn-ea"/>
              <a:cs typeface="Arial"/>
            </a:endParaRPr>
          </a:p>
        </p:txBody>
      </p:sp>
    </p:spTree>
    <p:extLst>
      <p:ext uri="{BB962C8B-B14F-4D97-AF65-F5344CB8AC3E}">
        <p14:creationId xmlns:p14="http://schemas.microsoft.com/office/powerpoint/2010/main" val="30390584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ONDAID 16x09_3003">
            <a:hlinkClick r:id="" action="ppaction://media"/>
            <a:extLst>
              <a:ext uri="{FF2B5EF4-FFF2-40B4-BE49-F238E27FC236}">
                <a16:creationId xmlns:a16="http://schemas.microsoft.com/office/drawing/2014/main" id="{D7CCC009-824F-F72D-21FE-3E797E9F98E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99297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no interior, mesa, caixa, geladeira&#10;&#10;Descrição gerada automaticamente">
            <a:extLst>
              <a:ext uri="{FF2B5EF4-FFF2-40B4-BE49-F238E27FC236}">
                <a16:creationId xmlns:a16="http://schemas.microsoft.com/office/drawing/2014/main" id="{1D3977D3-D47D-AB5E-136D-BA84B1D0BF5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32567" y="-1531"/>
            <a:ext cx="9159433" cy="6859532"/>
          </a:xfrm>
          <a:prstGeom prst="rect">
            <a:avLst/>
          </a:prstGeom>
        </p:spPr>
      </p:pic>
      <p:sp>
        <p:nvSpPr>
          <p:cNvPr id="12" name="CaixaDeTexto 11">
            <a:extLst>
              <a:ext uri="{FF2B5EF4-FFF2-40B4-BE49-F238E27FC236}">
                <a16:creationId xmlns:a16="http://schemas.microsoft.com/office/drawing/2014/main" id="{C0AC3711-8F3A-8EA5-447D-C978E7EDAC3E}"/>
              </a:ext>
            </a:extLst>
          </p:cNvPr>
          <p:cNvSpPr txBox="1"/>
          <p:nvPr/>
        </p:nvSpPr>
        <p:spPr>
          <a:xfrm>
            <a:off x="409332" y="1296126"/>
            <a:ext cx="2046274"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DM Sans 14pt" pitchFamily="2" charset="77"/>
                <a:ea typeface="+mn-ea"/>
                <a:cs typeface="+mn-cs"/>
              </a:rPr>
              <a:t>featuring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DM Sans 14pt" pitchFamily="2" charset="77"/>
                <a:ea typeface="+mn-ea"/>
                <a:cs typeface="+mn-cs"/>
              </a:rPr>
              <a:t>OXY 229 CB</a:t>
            </a:r>
            <a:endParaRPr kumimoji="0" lang="en-US" sz="1700" b="0" i="0" u="none" strike="noStrike" kern="1200" cap="none" spc="0" normalizeH="0" baseline="0" noProof="0" dirty="0">
              <a:ln>
                <a:noFill/>
              </a:ln>
              <a:solidFill>
                <a:srgbClr val="000000"/>
              </a:solidFill>
              <a:effectLst/>
              <a:uLnTx/>
              <a:uFillTx/>
              <a:latin typeface="DM Sans 14pt" pitchFamily="2" charset="77"/>
              <a:ea typeface="+mn-ea"/>
              <a:cs typeface="+mn-cs"/>
            </a:endParaRPr>
          </a:p>
        </p:txBody>
      </p:sp>
      <p:sp>
        <p:nvSpPr>
          <p:cNvPr id="13" name="CaixaDeTexto 12">
            <a:extLst>
              <a:ext uri="{FF2B5EF4-FFF2-40B4-BE49-F238E27FC236}">
                <a16:creationId xmlns:a16="http://schemas.microsoft.com/office/drawing/2014/main" id="{7C8B3F58-8F98-7ECB-C68B-07C8AC0385E0}"/>
              </a:ext>
            </a:extLst>
          </p:cNvPr>
          <p:cNvSpPr txBox="1"/>
          <p:nvPr/>
        </p:nvSpPr>
        <p:spPr>
          <a:xfrm>
            <a:off x="409332" y="2332970"/>
            <a:ext cx="218295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DM Sans 14pt" pitchFamily="2" charset="77"/>
                <a:ea typeface="+mn-ea"/>
                <a:cs typeface="+mn-cs"/>
              </a:rPr>
              <a:t>Minimal steps, maximum impacts</a:t>
            </a:r>
          </a:p>
        </p:txBody>
      </p:sp>
      <p:sp>
        <p:nvSpPr>
          <p:cNvPr id="14" name="CaixaDeTexto 13">
            <a:extLst>
              <a:ext uri="{FF2B5EF4-FFF2-40B4-BE49-F238E27FC236}">
                <a16:creationId xmlns:a16="http://schemas.microsoft.com/office/drawing/2014/main" id="{C66E0FFA-08D0-3F0F-4287-05BF8A0FA537}"/>
              </a:ext>
            </a:extLst>
          </p:cNvPr>
          <p:cNvSpPr txBox="1"/>
          <p:nvPr/>
        </p:nvSpPr>
        <p:spPr>
          <a:xfrm>
            <a:off x="409331" y="2920553"/>
            <a:ext cx="2238003" cy="101566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This 4-step ceremony restores hair integrity from scalp to strands, attaching to keratin fibers to help rebuild what daily stress takes away. Created for dry, damaged, or color-treated hair.</a:t>
            </a:r>
          </a:p>
        </p:txBody>
      </p:sp>
      <p:grpSp>
        <p:nvGrpSpPr>
          <p:cNvPr id="21" name="Agrupar 20">
            <a:extLst>
              <a:ext uri="{FF2B5EF4-FFF2-40B4-BE49-F238E27FC236}">
                <a16:creationId xmlns:a16="http://schemas.microsoft.com/office/drawing/2014/main" id="{096AD76E-0A18-FE3F-1045-A7C6F566B0C3}"/>
              </a:ext>
            </a:extLst>
          </p:cNvPr>
          <p:cNvGrpSpPr/>
          <p:nvPr/>
        </p:nvGrpSpPr>
        <p:grpSpPr>
          <a:xfrm>
            <a:off x="4363317" y="359652"/>
            <a:ext cx="1787663" cy="1090797"/>
            <a:chOff x="4536937" y="350490"/>
            <a:chExt cx="1787663" cy="1090797"/>
          </a:xfrm>
        </p:grpSpPr>
        <p:sp>
          <p:nvSpPr>
            <p:cNvPr id="16" name="CaixaDeTexto 15">
              <a:extLst>
                <a:ext uri="{FF2B5EF4-FFF2-40B4-BE49-F238E27FC236}">
                  <a16:creationId xmlns:a16="http://schemas.microsoft.com/office/drawing/2014/main" id="{FA96E288-D349-2F17-4C43-53D6068E2AD5}"/>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1 – PRE-SHAMPOO</a:t>
              </a:r>
            </a:p>
          </p:txBody>
        </p:sp>
        <p:sp>
          <p:nvSpPr>
            <p:cNvPr id="18" name="CaixaDeTexto 17">
              <a:extLst>
                <a:ext uri="{FF2B5EF4-FFF2-40B4-BE49-F238E27FC236}">
                  <a16:creationId xmlns:a16="http://schemas.microsoft.com/office/drawing/2014/main" id="{10405CF2-7DB8-11B6-184E-53D2EB5C0EE3}"/>
                </a:ext>
              </a:extLst>
            </p:cNvPr>
            <p:cNvSpPr txBox="1"/>
            <p:nvPr/>
          </p:nvSpPr>
          <p:spPr>
            <a:xfrm>
              <a:off x="4536937" y="541945"/>
              <a:ext cx="1167064"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PREPARE &amp; TREAT</a:t>
              </a:r>
            </a:p>
          </p:txBody>
        </p:sp>
        <p:sp>
          <p:nvSpPr>
            <p:cNvPr id="20" name="CaixaDeTexto 19">
              <a:extLst>
                <a:ext uri="{FF2B5EF4-FFF2-40B4-BE49-F238E27FC236}">
                  <a16:creationId xmlns:a16="http://schemas.microsoft.com/office/drawing/2014/main" id="{9DC33AB8-78C5-35D8-876B-40276DF40817}"/>
                </a:ext>
              </a:extLst>
            </p:cNvPr>
            <p:cNvSpPr txBox="1"/>
            <p:nvPr/>
          </p:nvSpPr>
          <p:spPr>
            <a:xfrm>
              <a:off x="4536937" y="1041177"/>
              <a:ext cx="12733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Helps to rebuild the fiber inner structure</a:t>
              </a:r>
            </a:p>
          </p:txBody>
        </p:sp>
      </p:grpSp>
      <p:grpSp>
        <p:nvGrpSpPr>
          <p:cNvPr id="22" name="Agrupar 21">
            <a:extLst>
              <a:ext uri="{FF2B5EF4-FFF2-40B4-BE49-F238E27FC236}">
                <a16:creationId xmlns:a16="http://schemas.microsoft.com/office/drawing/2014/main" id="{4A39151A-85E4-15A9-9997-42279C0E4769}"/>
              </a:ext>
            </a:extLst>
          </p:cNvPr>
          <p:cNvGrpSpPr/>
          <p:nvPr/>
        </p:nvGrpSpPr>
        <p:grpSpPr>
          <a:xfrm>
            <a:off x="6152133" y="359652"/>
            <a:ext cx="1787663" cy="1090797"/>
            <a:chOff x="4536937" y="350490"/>
            <a:chExt cx="1787663" cy="1090797"/>
          </a:xfrm>
        </p:grpSpPr>
        <p:sp>
          <p:nvSpPr>
            <p:cNvPr id="23" name="CaixaDeTexto 22">
              <a:extLst>
                <a:ext uri="{FF2B5EF4-FFF2-40B4-BE49-F238E27FC236}">
                  <a16:creationId xmlns:a16="http://schemas.microsoft.com/office/drawing/2014/main" id="{3286C118-CEA2-1BEA-A1D7-4BD220C35C97}"/>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2 – SHAMPOO</a:t>
              </a:r>
            </a:p>
          </p:txBody>
        </p:sp>
        <p:sp>
          <p:nvSpPr>
            <p:cNvPr id="24" name="CaixaDeTexto 23">
              <a:extLst>
                <a:ext uri="{FF2B5EF4-FFF2-40B4-BE49-F238E27FC236}">
                  <a16:creationId xmlns:a16="http://schemas.microsoft.com/office/drawing/2014/main" id="{40740FEC-DF95-31E2-1397-960B7C2BBE33}"/>
                </a:ext>
              </a:extLst>
            </p:cNvPr>
            <p:cNvSpPr txBox="1"/>
            <p:nvPr/>
          </p:nvSpPr>
          <p:spPr>
            <a:xfrm>
              <a:off x="4536937" y="541945"/>
              <a:ext cx="1464722"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CLEANSE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&amp; ENERGIZE</a:t>
              </a:r>
            </a:p>
          </p:txBody>
        </p:sp>
        <p:sp>
          <p:nvSpPr>
            <p:cNvPr id="25" name="CaixaDeTexto 24">
              <a:extLst>
                <a:ext uri="{FF2B5EF4-FFF2-40B4-BE49-F238E27FC236}">
                  <a16:creationId xmlns:a16="http://schemas.microsoft.com/office/drawing/2014/main" id="{F28DEB53-B1E1-711B-C195-93DB7383BD75}"/>
                </a:ext>
              </a:extLst>
            </p:cNvPr>
            <p:cNvSpPr txBox="1"/>
            <p:nvPr/>
          </p:nvSpPr>
          <p:spPr>
            <a:xfrm>
              <a:off x="4536937" y="1041177"/>
              <a:ext cx="12733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Gently cleanses and revitalizes</a:t>
              </a:r>
            </a:p>
          </p:txBody>
        </p:sp>
      </p:grpSp>
      <p:grpSp>
        <p:nvGrpSpPr>
          <p:cNvPr id="26" name="Agrupar 25">
            <a:extLst>
              <a:ext uri="{FF2B5EF4-FFF2-40B4-BE49-F238E27FC236}">
                <a16:creationId xmlns:a16="http://schemas.microsoft.com/office/drawing/2014/main" id="{696A485D-407B-2B05-5629-D849D76491FB}"/>
              </a:ext>
            </a:extLst>
          </p:cNvPr>
          <p:cNvGrpSpPr/>
          <p:nvPr/>
        </p:nvGrpSpPr>
        <p:grpSpPr>
          <a:xfrm>
            <a:off x="7993278" y="344213"/>
            <a:ext cx="1787664" cy="1244685"/>
            <a:chOff x="4536936" y="350490"/>
            <a:chExt cx="1787664" cy="1244685"/>
          </a:xfrm>
        </p:grpSpPr>
        <p:sp>
          <p:nvSpPr>
            <p:cNvPr id="27" name="CaixaDeTexto 26">
              <a:extLst>
                <a:ext uri="{FF2B5EF4-FFF2-40B4-BE49-F238E27FC236}">
                  <a16:creationId xmlns:a16="http://schemas.microsoft.com/office/drawing/2014/main" id="{DF2A484B-1672-ADE0-E2E8-ECA012A3BF13}"/>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3 – HAIR MASK</a:t>
              </a:r>
            </a:p>
          </p:txBody>
        </p:sp>
        <p:sp>
          <p:nvSpPr>
            <p:cNvPr id="28" name="CaixaDeTexto 27">
              <a:extLst>
                <a:ext uri="{FF2B5EF4-FFF2-40B4-BE49-F238E27FC236}">
                  <a16:creationId xmlns:a16="http://schemas.microsoft.com/office/drawing/2014/main" id="{E0EC8F84-6781-7C87-A154-96E47DFAD475}"/>
                </a:ext>
              </a:extLst>
            </p:cNvPr>
            <p:cNvSpPr txBox="1"/>
            <p:nvPr/>
          </p:nvSpPr>
          <p:spPr>
            <a:xfrm>
              <a:off x="4536936" y="541945"/>
              <a:ext cx="1552467"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STRENGTHEN &amp; FORTIFY</a:t>
              </a:r>
            </a:p>
          </p:txBody>
        </p:sp>
        <p:sp>
          <p:nvSpPr>
            <p:cNvPr id="29" name="CaixaDeTexto 28">
              <a:extLst>
                <a:ext uri="{FF2B5EF4-FFF2-40B4-BE49-F238E27FC236}">
                  <a16:creationId xmlns:a16="http://schemas.microsoft.com/office/drawing/2014/main" id="{85D3F924-EED7-06DF-50A2-9841E2BD4909}"/>
                </a:ext>
              </a:extLst>
            </p:cNvPr>
            <p:cNvSpPr txBox="1"/>
            <p:nvPr/>
          </p:nvSpPr>
          <p:spPr>
            <a:xfrm>
              <a:off x="4536936" y="1041177"/>
              <a:ext cx="166821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Strengthens the fiber and smoothens the cuticles</a:t>
              </a:r>
            </a:p>
          </p:txBody>
        </p:sp>
      </p:grpSp>
      <p:grpSp>
        <p:nvGrpSpPr>
          <p:cNvPr id="30" name="Agrupar 29">
            <a:extLst>
              <a:ext uri="{FF2B5EF4-FFF2-40B4-BE49-F238E27FC236}">
                <a16:creationId xmlns:a16="http://schemas.microsoft.com/office/drawing/2014/main" id="{AEA8BB9F-BB91-6336-B168-60083C3B6FB2}"/>
              </a:ext>
            </a:extLst>
          </p:cNvPr>
          <p:cNvGrpSpPr/>
          <p:nvPr/>
        </p:nvGrpSpPr>
        <p:grpSpPr>
          <a:xfrm>
            <a:off x="9660315" y="359652"/>
            <a:ext cx="1787664" cy="1090797"/>
            <a:chOff x="4536936" y="350490"/>
            <a:chExt cx="1787664" cy="1090797"/>
          </a:xfrm>
        </p:grpSpPr>
        <p:sp>
          <p:nvSpPr>
            <p:cNvPr id="31" name="CaixaDeTexto 30">
              <a:extLst>
                <a:ext uri="{FF2B5EF4-FFF2-40B4-BE49-F238E27FC236}">
                  <a16:creationId xmlns:a16="http://schemas.microsoft.com/office/drawing/2014/main" id="{880DE881-B104-3BB7-1B4C-5F4AFAEEB619}"/>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4 – HAIR MIST</a:t>
              </a:r>
            </a:p>
          </p:txBody>
        </p:sp>
        <p:sp>
          <p:nvSpPr>
            <p:cNvPr id="32" name="CaixaDeTexto 31">
              <a:extLst>
                <a:ext uri="{FF2B5EF4-FFF2-40B4-BE49-F238E27FC236}">
                  <a16:creationId xmlns:a16="http://schemas.microsoft.com/office/drawing/2014/main" id="{D4D6868B-AA55-83E4-76E4-3F617B317A23}"/>
                </a:ext>
              </a:extLst>
            </p:cNvPr>
            <p:cNvSpPr txBox="1"/>
            <p:nvPr/>
          </p:nvSpPr>
          <p:spPr>
            <a:xfrm>
              <a:off x="4536936" y="541945"/>
              <a:ext cx="1451376"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SOFTEN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&amp; HYDRATE</a:t>
              </a:r>
            </a:p>
          </p:txBody>
        </p:sp>
        <p:sp>
          <p:nvSpPr>
            <p:cNvPr id="33" name="CaixaDeTexto 32">
              <a:extLst>
                <a:ext uri="{FF2B5EF4-FFF2-40B4-BE49-F238E27FC236}">
                  <a16:creationId xmlns:a16="http://schemas.microsoft.com/office/drawing/2014/main" id="{84565096-DF6C-9271-836D-FD3EFBFDF9DB}"/>
                </a:ext>
              </a:extLst>
            </p:cNvPr>
            <p:cNvSpPr txBox="1"/>
            <p:nvPr/>
          </p:nvSpPr>
          <p:spPr>
            <a:xfrm>
              <a:off x="4536937" y="1041177"/>
              <a:ext cx="15092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Seales the routine and enhances softness</a:t>
              </a:r>
            </a:p>
          </p:txBody>
        </p:sp>
      </p:grpSp>
      <p:pic>
        <p:nvPicPr>
          <p:cNvPr id="34" name="Imagem 33">
            <a:extLst>
              <a:ext uri="{FF2B5EF4-FFF2-40B4-BE49-F238E27FC236}">
                <a16:creationId xmlns:a16="http://schemas.microsoft.com/office/drawing/2014/main" id="{13D2C156-51FB-E299-1F87-1F3CFD9E07F1}"/>
              </a:ext>
            </a:extLst>
          </p:cNvPr>
          <p:cNvPicPr>
            <a:picLocks noChangeAspect="1"/>
          </p:cNvPicPr>
          <p:nvPr/>
        </p:nvPicPr>
        <p:blipFill>
          <a:blip r:embed="rId4"/>
          <a:stretch>
            <a:fillRect/>
          </a:stretch>
        </p:blipFill>
        <p:spPr>
          <a:xfrm>
            <a:off x="500425" y="4491754"/>
            <a:ext cx="330109" cy="330109"/>
          </a:xfrm>
          <a:prstGeom prst="rect">
            <a:avLst/>
          </a:prstGeom>
        </p:spPr>
      </p:pic>
      <p:pic>
        <p:nvPicPr>
          <p:cNvPr id="35" name="Imagem 34">
            <a:extLst>
              <a:ext uri="{FF2B5EF4-FFF2-40B4-BE49-F238E27FC236}">
                <a16:creationId xmlns:a16="http://schemas.microsoft.com/office/drawing/2014/main" id="{CBA38626-B24B-5816-0599-E8E1AB1DF921}"/>
              </a:ext>
            </a:extLst>
          </p:cNvPr>
          <p:cNvPicPr>
            <a:picLocks noChangeAspect="1"/>
          </p:cNvPicPr>
          <p:nvPr/>
        </p:nvPicPr>
        <p:blipFill>
          <a:blip r:embed="rId5"/>
          <a:stretch>
            <a:fillRect/>
          </a:stretch>
        </p:blipFill>
        <p:spPr>
          <a:xfrm>
            <a:off x="498412" y="5278856"/>
            <a:ext cx="334135" cy="334135"/>
          </a:xfrm>
          <a:prstGeom prst="rect">
            <a:avLst/>
          </a:prstGeom>
        </p:spPr>
      </p:pic>
      <p:pic>
        <p:nvPicPr>
          <p:cNvPr id="36" name="Imagem 35">
            <a:extLst>
              <a:ext uri="{FF2B5EF4-FFF2-40B4-BE49-F238E27FC236}">
                <a16:creationId xmlns:a16="http://schemas.microsoft.com/office/drawing/2014/main" id="{F18F3E64-39C7-C108-2321-2AE90E578D92}"/>
              </a:ext>
            </a:extLst>
          </p:cNvPr>
          <p:cNvPicPr>
            <a:picLocks noChangeAspect="1"/>
          </p:cNvPicPr>
          <p:nvPr/>
        </p:nvPicPr>
        <p:blipFill>
          <a:blip r:embed="rId6"/>
          <a:stretch>
            <a:fillRect/>
          </a:stretch>
        </p:blipFill>
        <p:spPr>
          <a:xfrm>
            <a:off x="500425" y="6010401"/>
            <a:ext cx="330109" cy="330109"/>
          </a:xfrm>
          <a:prstGeom prst="rect">
            <a:avLst/>
          </a:prstGeom>
        </p:spPr>
      </p:pic>
      <p:sp>
        <p:nvSpPr>
          <p:cNvPr id="37" name="CaixaDeTexto 36">
            <a:extLst>
              <a:ext uri="{FF2B5EF4-FFF2-40B4-BE49-F238E27FC236}">
                <a16:creationId xmlns:a16="http://schemas.microsoft.com/office/drawing/2014/main" id="{DF91854F-F4EE-309F-C179-9D134278DA34}"/>
              </a:ext>
            </a:extLst>
          </p:cNvPr>
          <p:cNvSpPr txBox="1"/>
          <p:nvPr/>
        </p:nvSpPr>
        <p:spPr>
          <a:xfrm>
            <a:off x="804432" y="4424678"/>
            <a:ext cx="2863216"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2 in 1 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Scalp Vitality </a:t>
            </a:r>
            <a:b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&amp; Strand Integrity</a:t>
            </a:r>
          </a:p>
        </p:txBody>
      </p:sp>
      <p:sp>
        <p:nvSpPr>
          <p:cNvPr id="38" name="CaixaDeTexto 37">
            <a:extLst>
              <a:ext uri="{FF2B5EF4-FFF2-40B4-BE49-F238E27FC236}">
                <a16:creationId xmlns:a16="http://schemas.microsoft.com/office/drawing/2014/main" id="{60E7EAA3-87AD-AE59-43F2-26824395DF34}"/>
              </a:ext>
            </a:extLst>
          </p:cNvPr>
          <p:cNvSpPr txBox="1"/>
          <p:nvPr/>
        </p:nvSpPr>
        <p:spPr>
          <a:xfrm>
            <a:off x="841114" y="5237478"/>
            <a:ext cx="1816774"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Derived </a:t>
            </a:r>
            <a:b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Technology</a:t>
            </a:r>
          </a:p>
        </p:txBody>
      </p:sp>
      <p:sp>
        <p:nvSpPr>
          <p:cNvPr id="39" name="CaixaDeTexto 38">
            <a:extLst>
              <a:ext uri="{FF2B5EF4-FFF2-40B4-BE49-F238E27FC236}">
                <a16:creationId xmlns:a16="http://schemas.microsoft.com/office/drawing/2014/main" id="{C6CC5250-240C-E3D4-4F72-9A9269003E31}"/>
              </a:ext>
            </a:extLst>
          </p:cNvPr>
          <p:cNvSpPr txBox="1"/>
          <p:nvPr/>
        </p:nvSpPr>
        <p:spPr>
          <a:xfrm>
            <a:off x="843254" y="6004558"/>
            <a:ext cx="1612352"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PEPTIDE 743</a:t>
            </a:r>
          </a:p>
        </p:txBody>
      </p:sp>
      <p:cxnSp>
        <p:nvCxnSpPr>
          <p:cNvPr id="6" name="Conector Reto 35">
            <a:extLst>
              <a:ext uri="{FF2B5EF4-FFF2-40B4-BE49-F238E27FC236}">
                <a16:creationId xmlns:a16="http://schemas.microsoft.com/office/drawing/2014/main" id="{BD99B7EF-AD63-7A2C-7F0D-B28B2E501234}"/>
              </a:ext>
            </a:extLst>
          </p:cNvPr>
          <p:cNvCxnSpPr>
            <a:cxnSpLocks/>
          </p:cNvCxnSpPr>
          <p:nvPr/>
        </p:nvCxnSpPr>
        <p:spPr>
          <a:xfrm flipH="1">
            <a:off x="498027" y="4139837"/>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5">
            <a:extLst>
              <a:ext uri="{FF2B5EF4-FFF2-40B4-BE49-F238E27FC236}">
                <a16:creationId xmlns:a16="http://schemas.microsoft.com/office/drawing/2014/main" id="{7E0F697C-A2BA-C124-2379-5E34A6273E30}"/>
              </a:ext>
            </a:extLst>
          </p:cNvPr>
          <p:cNvCxnSpPr>
            <a:cxnSpLocks/>
          </p:cNvCxnSpPr>
          <p:nvPr/>
        </p:nvCxnSpPr>
        <p:spPr>
          <a:xfrm flipH="1">
            <a:off x="498027" y="2122778"/>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6BEDBCE2-AF91-D3F7-CC64-839261102C31}"/>
              </a:ext>
            </a:extLst>
          </p:cNvPr>
          <p:cNvPicPr>
            <a:picLocks noChangeAspect="1"/>
          </p:cNvPicPr>
          <p:nvPr/>
        </p:nvPicPr>
        <p:blipFill>
          <a:blip r:embed="rId7"/>
          <a:stretch>
            <a:fillRect/>
          </a:stretch>
        </p:blipFill>
        <p:spPr>
          <a:xfrm>
            <a:off x="474728" y="344213"/>
            <a:ext cx="2182951" cy="900796"/>
          </a:xfrm>
          <a:prstGeom prst="rect">
            <a:avLst/>
          </a:prstGeom>
        </p:spPr>
      </p:pic>
      <p:pic>
        <p:nvPicPr>
          <p:cNvPr id="19" name="Picture 18">
            <a:extLst>
              <a:ext uri="{FF2B5EF4-FFF2-40B4-BE49-F238E27FC236}">
                <a16:creationId xmlns:a16="http://schemas.microsoft.com/office/drawing/2014/main" id="{F819206D-909E-5517-8BF4-2CBE723448C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351844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5D3B8-69E7-3120-8B4F-0D36DB1D437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005F801-2617-5B04-458C-0E054440B55E}"/>
              </a:ext>
            </a:extLst>
          </p:cNvPr>
          <p:cNvPicPr>
            <a:picLocks noChangeAspect="1"/>
          </p:cNvPicPr>
          <p:nvPr/>
        </p:nvPicPr>
        <p:blipFill>
          <a:blip r:embed="rId3">
            <a:alphaModFix amt="60000"/>
          </a:blip>
          <a:stretch>
            <a:fillRect/>
          </a:stretch>
        </p:blipFill>
        <p:spPr>
          <a:xfrm>
            <a:off x="5334879" y="533240"/>
            <a:ext cx="687604" cy="3615237"/>
          </a:xfrm>
          <a:prstGeom prst="rect">
            <a:avLst/>
          </a:prstGeom>
        </p:spPr>
      </p:pic>
      <p:sp>
        <p:nvSpPr>
          <p:cNvPr id="13" name="CaixaDeTexto 12">
            <a:extLst>
              <a:ext uri="{FF2B5EF4-FFF2-40B4-BE49-F238E27FC236}">
                <a16:creationId xmlns:a16="http://schemas.microsoft.com/office/drawing/2014/main" id="{2EC520EE-40F4-8370-9BCE-BAFA0EC90ED4}"/>
              </a:ext>
            </a:extLst>
          </p:cNvPr>
          <p:cNvSpPr txBox="1"/>
          <p:nvPr/>
        </p:nvSpPr>
        <p:spPr>
          <a:xfrm>
            <a:off x="4794624" y="9037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PREPARE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TREAT</a:t>
            </a:r>
          </a:p>
        </p:txBody>
      </p:sp>
      <p:sp>
        <p:nvSpPr>
          <p:cNvPr id="14" name="CaixaDeTexto 13">
            <a:extLst>
              <a:ext uri="{FF2B5EF4-FFF2-40B4-BE49-F238E27FC236}">
                <a16:creationId xmlns:a16="http://schemas.microsoft.com/office/drawing/2014/main" id="{3ABFD792-89E5-92C6-5207-F18EA7F4F454}"/>
              </a:ext>
            </a:extLst>
          </p:cNvPr>
          <p:cNvSpPr txBox="1"/>
          <p:nvPr/>
        </p:nvSpPr>
        <p:spPr>
          <a:xfrm>
            <a:off x="4794624"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1 – PRE-SHAMPOO</a:t>
            </a:r>
          </a:p>
        </p:txBody>
      </p:sp>
      <p:sp>
        <p:nvSpPr>
          <p:cNvPr id="15" name="CaixaDeTexto 14">
            <a:extLst>
              <a:ext uri="{FF2B5EF4-FFF2-40B4-BE49-F238E27FC236}">
                <a16:creationId xmlns:a16="http://schemas.microsoft.com/office/drawing/2014/main" id="{210BA930-4DAE-C154-FF21-D5FFAA31F6A2}"/>
              </a:ext>
            </a:extLst>
          </p:cNvPr>
          <p:cNvSpPr txBox="1"/>
          <p:nvPr/>
        </p:nvSpPr>
        <p:spPr>
          <a:xfrm>
            <a:off x="2118578" y="689601"/>
            <a:ext cx="2256583"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endPar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p:txBody>
      </p:sp>
      <p:pic>
        <p:nvPicPr>
          <p:cNvPr id="31" name="Imagem 30">
            <a:extLst>
              <a:ext uri="{FF2B5EF4-FFF2-40B4-BE49-F238E27FC236}">
                <a16:creationId xmlns:a16="http://schemas.microsoft.com/office/drawing/2014/main" id="{9C4B8317-B3C6-981E-6D69-867E89BB4DAF}"/>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36" name="Conector Reto 35">
            <a:extLst>
              <a:ext uri="{FF2B5EF4-FFF2-40B4-BE49-F238E27FC236}">
                <a16:creationId xmlns:a16="http://schemas.microsoft.com/office/drawing/2014/main" id="{C9955B11-1D85-B154-93BF-B0E258CD56D4}"/>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7" name="Conector Reto 36">
            <a:extLst>
              <a:ext uri="{FF2B5EF4-FFF2-40B4-BE49-F238E27FC236}">
                <a16:creationId xmlns:a16="http://schemas.microsoft.com/office/drawing/2014/main" id="{A808B5AF-7781-443F-33E0-8DDBF37C875D}"/>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9" name="Conector Reto 38">
            <a:extLst>
              <a:ext uri="{FF2B5EF4-FFF2-40B4-BE49-F238E27FC236}">
                <a16:creationId xmlns:a16="http://schemas.microsoft.com/office/drawing/2014/main" id="{35EFB68E-BDC6-3836-62B4-D9F8011D6671}"/>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3" name="Picture 12">
            <a:extLst>
              <a:ext uri="{FF2B5EF4-FFF2-40B4-BE49-F238E27FC236}">
                <a16:creationId xmlns:a16="http://schemas.microsoft.com/office/drawing/2014/main" id="{B1060114-F778-E850-3C63-8821986CC89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9652001" y="6045374"/>
            <a:ext cx="2280335" cy="440673"/>
          </a:xfrm>
          <a:prstGeom prst="rect">
            <a:avLst/>
          </a:prstGeom>
        </p:spPr>
      </p:pic>
      <p:pic>
        <p:nvPicPr>
          <p:cNvPr id="19" name="Imagem 18">
            <a:extLst>
              <a:ext uri="{FF2B5EF4-FFF2-40B4-BE49-F238E27FC236}">
                <a16:creationId xmlns:a16="http://schemas.microsoft.com/office/drawing/2014/main" id="{F296CC51-DCFE-145B-FD77-BDEBD5318048}"/>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7655396" y="0"/>
            <a:ext cx="4536604" cy="6858000"/>
          </a:xfrm>
          <a:prstGeom prst="rect">
            <a:avLst/>
          </a:prstGeom>
        </p:spPr>
      </p:pic>
      <p:pic>
        <p:nvPicPr>
          <p:cNvPr id="7" name="Picture 6">
            <a:extLst>
              <a:ext uri="{FF2B5EF4-FFF2-40B4-BE49-F238E27FC236}">
                <a16:creationId xmlns:a16="http://schemas.microsoft.com/office/drawing/2014/main" id="{DCBFAC10-0F59-EE26-36D8-9BE217EB5BC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TextBox 3">
            <a:extLst>
              <a:ext uri="{FF2B5EF4-FFF2-40B4-BE49-F238E27FC236}">
                <a16:creationId xmlns:a16="http://schemas.microsoft.com/office/drawing/2014/main" id="{C013B562-4E82-F775-17DE-CD56D90DC814}"/>
              </a:ext>
            </a:extLst>
          </p:cNvPr>
          <p:cNvSpPr txBox="1"/>
          <p:nvPr/>
        </p:nvSpPr>
        <p:spPr>
          <a:xfrm>
            <a:off x="8134350" y="390893"/>
            <a:ext cx="3908632"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Prepared fiber. Boosted performance. Maximized impacts.</a:t>
            </a:r>
          </a:p>
        </p:txBody>
      </p:sp>
      <p:sp>
        <p:nvSpPr>
          <p:cNvPr id="8" name="TextBox 7">
            <a:extLst>
              <a:ext uri="{FF2B5EF4-FFF2-40B4-BE49-F238E27FC236}">
                <a16:creationId xmlns:a16="http://schemas.microsoft.com/office/drawing/2014/main" id="{0568F3D7-C6DD-EE99-8698-A0F48A6F5F2D}"/>
              </a:ext>
            </a:extLst>
          </p:cNvPr>
          <p:cNvSpPr txBox="1"/>
          <p:nvPr/>
        </p:nvSpPr>
        <p:spPr>
          <a:xfrm>
            <a:off x="2055496" y="2552300"/>
            <a:ext cx="2397233" cy="1823576"/>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Stronger hair starts before you even step into the shower.</a:t>
            </a:r>
            <a:br>
              <a:rPr kumimoji="0" lang="en-US" sz="1050" b="0" i="0" u="none" strike="noStrike" kern="1200" cap="none" spc="0" normalizeH="0" baseline="0" noProof="0">
                <a:ln>
                  <a:noFill/>
                </a:ln>
                <a:solidFill>
                  <a:srgbClr val="000000"/>
                </a:solidFill>
                <a:effectLst/>
                <a:uLnTx/>
                <a:uFillTx/>
                <a:latin typeface="DM Sans 14pt" charset="0"/>
                <a:ea typeface="+mn-ea"/>
                <a:cs typeface="+mn-cs"/>
              </a:rPr>
            </a:b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pre‑shampoo treatment primes the fiber to reinforce, protect, and energize </a:t>
            </a:r>
            <a:r>
              <a:rPr kumimoji="0" lang="en-US" sz="1050" b="0" i="0" u="none" strike="noStrike" kern="0" cap="none" spc="0" normalizeH="0" baseline="0" noProof="0">
                <a:ln>
                  <a:noFill/>
                </a:ln>
                <a:solidFill>
                  <a:srgbClr val="000000"/>
                </a:solidFill>
                <a:effectLst/>
                <a:uLnTx/>
                <a:uFillTx/>
                <a:latin typeface="DM Sans 14pt" charset="0"/>
                <a:ea typeface="+mn-ea"/>
                <a:cs typeface="Arial"/>
              </a:rPr>
              <a:t>your hair and scalp.</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a:ln>
                  <a:noFill/>
                </a:ln>
                <a:solidFill>
                  <a:srgbClr val="000000"/>
                </a:solidFill>
                <a:effectLst/>
                <a:uLnTx/>
                <a:uFillTx/>
                <a:latin typeface="DM Sans 14pt" charset="0"/>
                <a:ea typeface="+mn-ea"/>
                <a:cs typeface="Arial"/>
                <a:sym typeface="Arial"/>
              </a:rPr>
              <a:t>More than a pre-shampoo, it is a treatment that helps strengthen the fiber’s inner structure, preparing it for the washing process. </a:t>
            </a:r>
          </a:p>
        </p:txBody>
      </p:sp>
      <p:sp>
        <p:nvSpPr>
          <p:cNvPr id="38" name="TextBox 37">
            <a:extLst>
              <a:ext uri="{FF2B5EF4-FFF2-40B4-BE49-F238E27FC236}">
                <a16:creationId xmlns:a16="http://schemas.microsoft.com/office/drawing/2014/main" id="{BB8FBCE2-0FCD-21C8-E47C-A190961A1B94}"/>
              </a:ext>
            </a:extLst>
          </p:cNvPr>
          <p:cNvSpPr txBox="1"/>
          <p:nvPr/>
        </p:nvSpPr>
        <p:spPr>
          <a:xfrm>
            <a:off x="4673226" y="2532214"/>
            <a:ext cx="2797299" cy="2785378"/>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OXY 229 CB - Strength starts here</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Biotech natural peptides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reinforce the fiber from the first use and smooth the surface</a:t>
            </a: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 First step toward stronger, more resilient hair.</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0" cap="none" spc="0" normalizeH="0" baseline="0" noProof="0" dirty="0" err="1">
                <a:ln>
                  <a:noFill/>
                </a:ln>
                <a:solidFill>
                  <a:srgbClr val="000000"/>
                </a:solidFill>
                <a:effectLst/>
                <a:uLnTx/>
                <a:uFillTx/>
                <a:latin typeface="DM Sans 14pt" charset="0"/>
                <a:ea typeface="+mn-ea"/>
                <a:cs typeface="Arial"/>
              </a:rPr>
              <a:t>Phytantriol</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 - Protect and preserve</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Forms a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color‑protective </a:t>
            </a: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veil and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supports the deposition of panthenol &amp; keratin amino acids.</a:t>
            </a: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Niacinamide PC - Scalp and fiber readiness</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Helps improve resilience for a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healthier scalp </a:t>
            </a: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and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contribute to thicken &amp; strength the fiber</a:t>
            </a:r>
            <a:r>
              <a:rPr kumimoji="0" lang="en-US" sz="1050" b="1"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a:t>
            </a:r>
            <a:endParaRPr kumimoji="0" lang="en-US" sz="1050" b="1" i="0" u="none" strike="noStrike" kern="0" cap="none" spc="0" normalizeH="0" baseline="0" noProof="0" dirty="0">
              <a:ln>
                <a:noFill/>
              </a:ln>
              <a:solidFill>
                <a:srgbClr val="000000"/>
              </a:solidFill>
              <a:effectLst/>
              <a:uLnTx/>
              <a:uFillTx/>
              <a:latin typeface="DM Sans 14pt" charset="0"/>
              <a:ea typeface="+mn-ea"/>
              <a:cs typeface="Arial"/>
            </a:endParaRPr>
          </a:p>
        </p:txBody>
      </p:sp>
      <p:pic>
        <p:nvPicPr>
          <p:cNvPr id="2" name="Imagem 16">
            <a:extLst>
              <a:ext uri="{FF2B5EF4-FFF2-40B4-BE49-F238E27FC236}">
                <a16:creationId xmlns:a16="http://schemas.microsoft.com/office/drawing/2014/main" id="{92400A1E-1D5E-824B-7E2B-5C5024549391}"/>
              </a:ext>
            </a:extLst>
          </p:cNvPr>
          <p:cNvPicPr>
            <a:picLocks noChangeAspect="1"/>
          </p:cNvPicPr>
          <p:nvPr/>
        </p:nvPicPr>
        <p:blipFill>
          <a:blip r:embed="rId9"/>
          <a:stretch>
            <a:fillRect/>
          </a:stretch>
        </p:blipFill>
        <p:spPr>
          <a:xfrm>
            <a:off x="2161206" y="5183807"/>
            <a:ext cx="469261" cy="469261"/>
          </a:xfrm>
          <a:prstGeom prst="rect">
            <a:avLst/>
          </a:prstGeom>
        </p:spPr>
      </p:pic>
      <p:pic>
        <p:nvPicPr>
          <p:cNvPr id="3" name="Imagem 17">
            <a:extLst>
              <a:ext uri="{FF2B5EF4-FFF2-40B4-BE49-F238E27FC236}">
                <a16:creationId xmlns:a16="http://schemas.microsoft.com/office/drawing/2014/main" id="{0A8B2864-54F3-4C29-4375-3969A31D9E1C}"/>
              </a:ext>
            </a:extLst>
          </p:cNvPr>
          <p:cNvPicPr>
            <a:picLocks noChangeAspect="1"/>
          </p:cNvPicPr>
          <p:nvPr/>
        </p:nvPicPr>
        <p:blipFill>
          <a:blip r:embed="rId10"/>
          <a:stretch>
            <a:fillRect/>
          </a:stretch>
        </p:blipFill>
        <p:spPr>
          <a:xfrm>
            <a:off x="2941864" y="5178084"/>
            <a:ext cx="474984" cy="474984"/>
          </a:xfrm>
          <a:prstGeom prst="rect">
            <a:avLst/>
          </a:prstGeom>
        </p:spPr>
      </p:pic>
      <p:pic>
        <p:nvPicPr>
          <p:cNvPr id="5" name="Imagem 18">
            <a:extLst>
              <a:ext uri="{FF2B5EF4-FFF2-40B4-BE49-F238E27FC236}">
                <a16:creationId xmlns:a16="http://schemas.microsoft.com/office/drawing/2014/main" id="{FE6A0875-D4B4-2623-59F9-6CF5AB428C01}"/>
              </a:ext>
            </a:extLst>
          </p:cNvPr>
          <p:cNvPicPr>
            <a:picLocks noChangeAspect="1"/>
          </p:cNvPicPr>
          <p:nvPr/>
        </p:nvPicPr>
        <p:blipFill>
          <a:blip r:embed="rId11"/>
          <a:stretch>
            <a:fillRect/>
          </a:stretch>
        </p:blipFill>
        <p:spPr>
          <a:xfrm>
            <a:off x="3728245" y="5183807"/>
            <a:ext cx="469261" cy="469261"/>
          </a:xfrm>
          <a:prstGeom prst="rect">
            <a:avLst/>
          </a:prstGeom>
        </p:spPr>
      </p:pic>
      <p:sp>
        <p:nvSpPr>
          <p:cNvPr id="10" name="CaixaDeTexto 19">
            <a:extLst>
              <a:ext uri="{FF2B5EF4-FFF2-40B4-BE49-F238E27FC236}">
                <a16:creationId xmlns:a16="http://schemas.microsoft.com/office/drawing/2014/main" id="{E6B5D244-FC91-EA81-92F7-D04ABB7AFEC2}"/>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11" name="CaixaDeTexto 20">
            <a:extLst>
              <a:ext uri="{FF2B5EF4-FFF2-40B4-BE49-F238E27FC236}">
                <a16:creationId xmlns:a16="http://schemas.microsoft.com/office/drawing/2014/main" id="{EB1C4DC6-7F9C-C19E-6D3B-A919100A8C0C}"/>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12" name="CaixaDeTexto 21">
            <a:extLst>
              <a:ext uri="{FF2B5EF4-FFF2-40B4-BE49-F238E27FC236}">
                <a16:creationId xmlns:a16="http://schemas.microsoft.com/office/drawing/2014/main" id="{49BDC981-B212-508F-D1C5-7F74D943EB2F}"/>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Tree>
    <p:extLst>
      <p:ext uri="{BB962C8B-B14F-4D97-AF65-F5344CB8AC3E}">
        <p14:creationId xmlns:p14="http://schemas.microsoft.com/office/powerpoint/2010/main" val="217152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D81DC-F42C-B766-C4E7-62F0D520513F}"/>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2A0C8181-E6AA-607F-65D9-8D20AE36D306}"/>
              </a:ext>
            </a:extLst>
          </p:cNvPr>
          <p:cNvPicPr>
            <a:picLocks noChangeAspect="1"/>
          </p:cNvPicPr>
          <p:nvPr/>
        </p:nvPicPr>
        <p:blipFill>
          <a:blip r:embed="rId3"/>
          <a:stretch>
            <a:fillRect/>
          </a:stretch>
        </p:blipFill>
        <p:spPr>
          <a:xfrm>
            <a:off x="4916196" y="533242"/>
            <a:ext cx="2201185" cy="3615237"/>
          </a:xfrm>
          <a:prstGeom prst="rect">
            <a:avLst/>
          </a:prstGeom>
        </p:spPr>
      </p:pic>
      <p:pic>
        <p:nvPicPr>
          <p:cNvPr id="43" name="Picture 12">
            <a:extLst>
              <a:ext uri="{FF2B5EF4-FFF2-40B4-BE49-F238E27FC236}">
                <a16:creationId xmlns:a16="http://schemas.microsoft.com/office/drawing/2014/main" id="{A87DC307-E3B0-C7F0-6289-54072FB0EFC7}"/>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652001" y="6045374"/>
            <a:ext cx="2280335" cy="440673"/>
          </a:xfrm>
          <a:prstGeom prst="rect">
            <a:avLst/>
          </a:prstGeom>
        </p:spPr>
      </p:pic>
      <p:sp>
        <p:nvSpPr>
          <p:cNvPr id="7" name="CaixaDeTexto 6">
            <a:extLst>
              <a:ext uri="{FF2B5EF4-FFF2-40B4-BE49-F238E27FC236}">
                <a16:creationId xmlns:a16="http://schemas.microsoft.com/office/drawing/2014/main" id="{67699C0E-E65C-00C8-5641-17203ED83FD7}"/>
              </a:ext>
            </a:extLst>
          </p:cNvPr>
          <p:cNvSpPr txBox="1"/>
          <p:nvPr/>
        </p:nvSpPr>
        <p:spPr>
          <a:xfrm>
            <a:off x="-1250066" y="262745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32" name="CaixaDeTexto 31">
            <a:extLst>
              <a:ext uri="{FF2B5EF4-FFF2-40B4-BE49-F238E27FC236}">
                <a16:creationId xmlns:a16="http://schemas.microsoft.com/office/drawing/2014/main" id="{4653A5D9-A774-735A-4D0F-6C842546464D}"/>
              </a:ext>
            </a:extLst>
          </p:cNvPr>
          <p:cNvSpPr txBox="1"/>
          <p:nvPr/>
        </p:nvSpPr>
        <p:spPr>
          <a:xfrm>
            <a:off x="4794624" y="9037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CLEANSE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ENERGIZE</a:t>
            </a:r>
          </a:p>
        </p:txBody>
      </p:sp>
      <p:sp>
        <p:nvSpPr>
          <p:cNvPr id="33" name="CaixaDeTexto 32">
            <a:extLst>
              <a:ext uri="{FF2B5EF4-FFF2-40B4-BE49-F238E27FC236}">
                <a16:creationId xmlns:a16="http://schemas.microsoft.com/office/drawing/2014/main" id="{5A57BACD-6C56-114C-BD83-15DF74BF7018}"/>
              </a:ext>
            </a:extLst>
          </p:cNvPr>
          <p:cNvSpPr txBox="1"/>
          <p:nvPr/>
        </p:nvSpPr>
        <p:spPr>
          <a:xfrm>
            <a:off x="4794624"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2 –SHAMPOO</a:t>
            </a:r>
          </a:p>
        </p:txBody>
      </p:sp>
      <p:pic>
        <p:nvPicPr>
          <p:cNvPr id="34" name="Imagem 33">
            <a:extLst>
              <a:ext uri="{FF2B5EF4-FFF2-40B4-BE49-F238E27FC236}">
                <a16:creationId xmlns:a16="http://schemas.microsoft.com/office/drawing/2014/main" id="{ADB34EF7-7C51-ABCE-3769-8E7E6FC17F2D}"/>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655396" y="0"/>
            <a:ext cx="4536604" cy="6858000"/>
          </a:xfrm>
          <a:prstGeom prst="rect">
            <a:avLst/>
          </a:prstGeom>
        </p:spPr>
      </p:pic>
      <p:sp>
        <p:nvSpPr>
          <p:cNvPr id="2" name="CaixaDeTexto 14">
            <a:extLst>
              <a:ext uri="{FF2B5EF4-FFF2-40B4-BE49-F238E27FC236}">
                <a16:creationId xmlns:a16="http://schemas.microsoft.com/office/drawing/2014/main" id="{AF02A0EE-0230-A554-5D00-F2669CE90C54}"/>
              </a:ext>
            </a:extLst>
          </p:cNvPr>
          <p:cNvSpPr txBox="1"/>
          <p:nvPr/>
        </p:nvSpPr>
        <p:spPr>
          <a:xfrm>
            <a:off x="2118579" y="689601"/>
            <a:ext cx="2259602"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p>
        </p:txBody>
      </p:sp>
      <p:pic>
        <p:nvPicPr>
          <p:cNvPr id="11" name="Imagem 30">
            <a:extLst>
              <a:ext uri="{FF2B5EF4-FFF2-40B4-BE49-F238E27FC236}">
                <a16:creationId xmlns:a16="http://schemas.microsoft.com/office/drawing/2014/main" id="{22B83DAF-5CE6-963A-1835-041FD5B6D290}"/>
              </a:ext>
            </a:extLst>
          </p:cNvPr>
          <p:cNvPicPr>
            <a:picLocks noChangeAspect="1"/>
          </p:cNvPicPr>
          <p:nvPr/>
        </p:nvPicPr>
        <p:blipFill>
          <a:blip r:embed="rId7"/>
          <a:stretch>
            <a:fillRect/>
          </a:stretch>
        </p:blipFill>
        <p:spPr>
          <a:xfrm>
            <a:off x="531593" y="458599"/>
            <a:ext cx="1024555" cy="5873691"/>
          </a:xfrm>
          <a:prstGeom prst="rect">
            <a:avLst/>
          </a:prstGeom>
        </p:spPr>
      </p:pic>
      <p:cxnSp>
        <p:nvCxnSpPr>
          <p:cNvPr id="12" name="Conector Reto 35">
            <a:extLst>
              <a:ext uri="{FF2B5EF4-FFF2-40B4-BE49-F238E27FC236}">
                <a16:creationId xmlns:a16="http://schemas.microsoft.com/office/drawing/2014/main" id="{2538B7EE-796B-9EAA-62B0-9EC983EF10DF}"/>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3" name="Conector Reto 36">
            <a:extLst>
              <a:ext uri="{FF2B5EF4-FFF2-40B4-BE49-F238E27FC236}">
                <a16:creationId xmlns:a16="http://schemas.microsoft.com/office/drawing/2014/main" id="{61B58BD9-1DF9-EFBF-0196-1160D2A5B558}"/>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4" name="Conector Reto 38">
            <a:extLst>
              <a:ext uri="{FF2B5EF4-FFF2-40B4-BE49-F238E27FC236}">
                <a16:creationId xmlns:a16="http://schemas.microsoft.com/office/drawing/2014/main" id="{B0120EB9-7B4B-B1DF-B570-E087E1BE87E9}"/>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CFBADF45-C8E2-11CB-D96E-1EF64C6CB53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2" name="TextBox 21">
            <a:extLst>
              <a:ext uri="{FF2B5EF4-FFF2-40B4-BE49-F238E27FC236}">
                <a16:creationId xmlns:a16="http://schemas.microsoft.com/office/drawing/2014/main" id="{65904AC2-3A4D-B0BD-EB48-C99203E44BE0}"/>
              </a:ext>
            </a:extLst>
          </p:cNvPr>
          <p:cNvSpPr txBox="1"/>
          <p:nvPr/>
        </p:nvSpPr>
        <p:spPr>
          <a:xfrm>
            <a:off x="2010365" y="2545846"/>
            <a:ext cx="2490648" cy="1438855"/>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gentle, sulfate‑free shampoo creates a soft, cushioning lather that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cleanses without stripping</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Making it ideal even for sensitive scalps. It removes impurities while respecting the scalp barrier, leaving hair feeling fresh, soft, and ready for the repair routine.</a:t>
            </a:r>
          </a:p>
        </p:txBody>
      </p:sp>
      <p:sp>
        <p:nvSpPr>
          <p:cNvPr id="26" name="TextBox 25">
            <a:extLst>
              <a:ext uri="{FF2B5EF4-FFF2-40B4-BE49-F238E27FC236}">
                <a16:creationId xmlns:a16="http://schemas.microsoft.com/office/drawing/2014/main" id="{00FC21FB-E529-43FC-3CD4-345B492B7514}"/>
              </a:ext>
            </a:extLst>
          </p:cNvPr>
          <p:cNvSpPr txBox="1"/>
          <p:nvPr/>
        </p:nvSpPr>
        <p:spPr>
          <a:xfrm>
            <a:off x="8913962" y="458599"/>
            <a:ext cx="3128158"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Clean feel. Strong strands. Energized results.</a:t>
            </a:r>
          </a:p>
        </p:txBody>
      </p:sp>
      <p:sp>
        <p:nvSpPr>
          <p:cNvPr id="9" name="TextBox 8">
            <a:extLst>
              <a:ext uri="{FF2B5EF4-FFF2-40B4-BE49-F238E27FC236}">
                <a16:creationId xmlns:a16="http://schemas.microsoft.com/office/drawing/2014/main" id="{E72F6783-12F8-ADCB-2964-1C74DF8A8237}"/>
              </a:ext>
            </a:extLst>
          </p:cNvPr>
          <p:cNvSpPr txBox="1"/>
          <p:nvPr/>
        </p:nvSpPr>
        <p:spPr>
          <a:xfrm>
            <a:off x="4658377" y="2515326"/>
            <a:ext cx="2937488" cy="3747180"/>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OXY 229 CB - Strength and energy</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Biotech natural peptides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reinforce the fiber from within</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smooth the surface, and improve combability, while boosting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cellular oxygen uptake and scalp vitality</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for stronger, more energized hair after every wash.</a:t>
            </a:r>
          </a:p>
          <a:p>
            <a:pPr marL="0" marR="0" lvl="0" indent="0" algn="l" defTabSz="914400" rtl="0" eaLnBrk="1" fontAlgn="t" latinLnBrk="0" hangingPunct="1">
              <a:lnSpc>
                <a:spcPts val="1500"/>
              </a:lnSpc>
              <a:spcBef>
                <a:spcPts val="0"/>
              </a:spcBef>
              <a:spcAft>
                <a:spcPts val="0"/>
              </a:spcAft>
              <a:buClrTx/>
              <a:buSzTx/>
              <a:buFontTx/>
              <a:buNone/>
              <a:tabLst/>
              <a:defRPr/>
            </a:pP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TILAMAR® </a:t>
            </a:r>
            <a:r>
              <a:rPr kumimoji="0" lang="en-US" sz="1050" b="1" i="1" u="none" strike="noStrike" kern="1200" cap="none" spc="0" normalizeH="0" baseline="0" noProof="0" dirty="0">
                <a:ln>
                  <a:noFill/>
                </a:ln>
                <a:solidFill>
                  <a:srgbClr val="000000"/>
                </a:solidFill>
                <a:effectLst/>
                <a:uLnTx/>
                <a:uFillTx/>
                <a:latin typeface="DM Sans 14pt" charset="0"/>
                <a:ea typeface="+mn-ea"/>
                <a:cs typeface="+mn-cs"/>
              </a:rPr>
              <a:t>Quat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640 - Weightless conditioning</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A high‑performance conditioning polymer delivering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superior wet &amp; dry combability</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smooth slip, and a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clean rinse with no build‑up</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keeping hair light, silky, and easy to manage.</a:t>
            </a:r>
          </a:p>
          <a:p>
            <a:pPr marL="0" marR="0" lvl="0" indent="0" algn="l" defTabSz="914400" rtl="0" eaLnBrk="1" fontAlgn="t" latinLnBrk="0" hangingPunct="1">
              <a:lnSpc>
                <a:spcPts val="1500"/>
              </a:lnSpc>
              <a:spcBef>
                <a:spcPts val="0"/>
              </a:spcBef>
              <a:spcAft>
                <a:spcPts val="0"/>
              </a:spcAft>
              <a:buClrTx/>
              <a:buSzTx/>
              <a:buFontTx/>
              <a:buNone/>
              <a:tabLst/>
              <a:defRPr/>
            </a:pP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PENTAVITIN®</a:t>
            </a:r>
            <a:r>
              <a:rPr kumimoji="0" lang="en-US" sz="1050" b="1" i="0" u="none" strike="noStrike" kern="1200" cap="none" spc="0" normalizeH="0" baseline="30000" noProof="0" dirty="0">
                <a:ln>
                  <a:noFill/>
                </a:ln>
                <a:solidFill>
                  <a:srgbClr val="000000"/>
                </a:solidFill>
                <a:effectLst/>
                <a:uLnTx/>
                <a:uFillTx/>
                <a:latin typeface="DM Sans 14pt" charset="0"/>
                <a:ea typeface="+mn-ea"/>
                <a:cs typeface="+mn-cs"/>
              </a:rPr>
              <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 Rinse‑off survivor</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A natural sugar derivative that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binds to keratin and scalp</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helping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reinforce the scalp barrier within 24 hours</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reduce flaking and excess sebum</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and keep the scalp hydrated, even with frequent washing.</a:t>
            </a:r>
          </a:p>
        </p:txBody>
      </p:sp>
      <p:pic>
        <p:nvPicPr>
          <p:cNvPr id="3" name="Imagem 16">
            <a:extLst>
              <a:ext uri="{FF2B5EF4-FFF2-40B4-BE49-F238E27FC236}">
                <a16:creationId xmlns:a16="http://schemas.microsoft.com/office/drawing/2014/main" id="{8D0E08F8-E9F9-011C-7621-5C566C2D88E6}"/>
              </a:ext>
            </a:extLst>
          </p:cNvPr>
          <p:cNvPicPr>
            <a:picLocks noChangeAspect="1"/>
          </p:cNvPicPr>
          <p:nvPr/>
        </p:nvPicPr>
        <p:blipFill>
          <a:blip r:embed="rId9"/>
          <a:stretch>
            <a:fillRect/>
          </a:stretch>
        </p:blipFill>
        <p:spPr>
          <a:xfrm>
            <a:off x="2161206" y="5183807"/>
            <a:ext cx="469261" cy="469261"/>
          </a:xfrm>
          <a:prstGeom prst="rect">
            <a:avLst/>
          </a:prstGeom>
        </p:spPr>
      </p:pic>
      <p:pic>
        <p:nvPicPr>
          <p:cNvPr id="4" name="Imagem 17">
            <a:extLst>
              <a:ext uri="{FF2B5EF4-FFF2-40B4-BE49-F238E27FC236}">
                <a16:creationId xmlns:a16="http://schemas.microsoft.com/office/drawing/2014/main" id="{86820BD1-58DA-571C-751B-1C0EEB831F54}"/>
              </a:ext>
            </a:extLst>
          </p:cNvPr>
          <p:cNvPicPr>
            <a:picLocks noChangeAspect="1"/>
          </p:cNvPicPr>
          <p:nvPr/>
        </p:nvPicPr>
        <p:blipFill>
          <a:blip r:embed="rId10"/>
          <a:stretch>
            <a:fillRect/>
          </a:stretch>
        </p:blipFill>
        <p:spPr>
          <a:xfrm>
            <a:off x="2941864" y="5178084"/>
            <a:ext cx="474984" cy="474984"/>
          </a:xfrm>
          <a:prstGeom prst="rect">
            <a:avLst/>
          </a:prstGeom>
        </p:spPr>
      </p:pic>
      <p:pic>
        <p:nvPicPr>
          <p:cNvPr id="5" name="Imagem 18">
            <a:extLst>
              <a:ext uri="{FF2B5EF4-FFF2-40B4-BE49-F238E27FC236}">
                <a16:creationId xmlns:a16="http://schemas.microsoft.com/office/drawing/2014/main" id="{5B1336C6-0A17-3D2F-4CF7-51C03130740B}"/>
              </a:ext>
            </a:extLst>
          </p:cNvPr>
          <p:cNvPicPr>
            <a:picLocks noChangeAspect="1"/>
          </p:cNvPicPr>
          <p:nvPr/>
        </p:nvPicPr>
        <p:blipFill>
          <a:blip r:embed="rId11"/>
          <a:stretch>
            <a:fillRect/>
          </a:stretch>
        </p:blipFill>
        <p:spPr>
          <a:xfrm>
            <a:off x="3728245" y="5183807"/>
            <a:ext cx="469261" cy="469261"/>
          </a:xfrm>
          <a:prstGeom prst="rect">
            <a:avLst/>
          </a:prstGeom>
        </p:spPr>
      </p:pic>
      <p:sp>
        <p:nvSpPr>
          <p:cNvPr id="6" name="CaixaDeTexto 19">
            <a:extLst>
              <a:ext uri="{FF2B5EF4-FFF2-40B4-BE49-F238E27FC236}">
                <a16:creationId xmlns:a16="http://schemas.microsoft.com/office/drawing/2014/main" id="{CA2EE28D-5502-4925-4B72-D23002E632CE}"/>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8" name="CaixaDeTexto 20">
            <a:extLst>
              <a:ext uri="{FF2B5EF4-FFF2-40B4-BE49-F238E27FC236}">
                <a16:creationId xmlns:a16="http://schemas.microsoft.com/office/drawing/2014/main" id="{172DB04C-E361-6047-B0EC-D37FFCA13E94}"/>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10" name="CaixaDeTexto 21">
            <a:extLst>
              <a:ext uri="{FF2B5EF4-FFF2-40B4-BE49-F238E27FC236}">
                <a16:creationId xmlns:a16="http://schemas.microsoft.com/office/drawing/2014/main" id="{87845B54-DDC8-585E-2563-7AE12F283E4D}"/>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Tree>
    <p:extLst>
      <p:ext uri="{BB962C8B-B14F-4D97-AF65-F5344CB8AC3E}">
        <p14:creationId xmlns:p14="http://schemas.microsoft.com/office/powerpoint/2010/main" val="4141598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E919B-102D-3510-0E85-22F03EA41113}"/>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9C232999-1A17-5B82-D4DF-03598FB9F303}"/>
              </a:ext>
            </a:extLst>
          </p:cNvPr>
          <p:cNvPicPr>
            <a:picLocks noChangeAspect="1"/>
          </p:cNvPicPr>
          <p:nvPr/>
        </p:nvPicPr>
        <p:blipFill>
          <a:blip r:embed="rId3">
            <a:alphaModFix amt="60000"/>
          </a:blip>
          <a:stretch>
            <a:fillRect/>
          </a:stretch>
        </p:blipFill>
        <p:spPr>
          <a:xfrm>
            <a:off x="4933670" y="536446"/>
            <a:ext cx="2259522" cy="3615236"/>
          </a:xfrm>
          <a:prstGeom prst="rect">
            <a:avLst/>
          </a:prstGeom>
        </p:spPr>
      </p:pic>
      <p:sp>
        <p:nvSpPr>
          <p:cNvPr id="10" name="CaixaDeTexto 9">
            <a:extLst>
              <a:ext uri="{FF2B5EF4-FFF2-40B4-BE49-F238E27FC236}">
                <a16:creationId xmlns:a16="http://schemas.microsoft.com/office/drawing/2014/main" id="{1F05C21E-7A01-A11F-151C-B7D9697035EC}"/>
              </a:ext>
            </a:extLst>
          </p:cNvPr>
          <p:cNvSpPr txBox="1"/>
          <p:nvPr/>
        </p:nvSpPr>
        <p:spPr>
          <a:xfrm>
            <a:off x="2054931" y="2524550"/>
            <a:ext cx="2383573" cy="17081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 rich,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strengthening mask </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that dives deep into the fiber to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fortify, smooth, and restore</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step of the BOND AID routine, designed to lock in structural reinforcement </a:t>
            </a:r>
            <a:r>
              <a:rPr kumimoji="0" lang="en-US" sz="1050" b="1" i="0" u="none" strike="noStrike" kern="0" cap="none" spc="0" normalizeH="0" baseline="0" noProof="0">
                <a:ln>
                  <a:noFill/>
                </a:ln>
                <a:solidFill>
                  <a:srgbClr val="000000"/>
                </a:solidFill>
                <a:effectLst/>
                <a:uLnTx/>
                <a:uFillTx/>
                <a:latin typeface="DM Sans 14pt" charset="0"/>
                <a:ea typeface="+mn-ea"/>
                <a:cs typeface="Arial"/>
                <a:sym typeface="Arial"/>
              </a:rPr>
              <a:t>strengthen the fiber</a:t>
            </a:r>
            <a:r>
              <a:rPr kumimoji="0" lang="en-US" sz="1050" b="0" i="0" u="none" strike="noStrike" kern="0" cap="none" spc="0" normalizeH="0" baseline="0" noProof="0">
                <a:ln>
                  <a:noFill/>
                </a:ln>
                <a:solidFill>
                  <a:srgbClr val="000000"/>
                </a:solidFill>
                <a:effectLst/>
                <a:uLnTx/>
                <a:uFillTx/>
                <a:latin typeface="DM Sans 14pt" charset="0"/>
                <a:ea typeface="+mn-ea"/>
                <a:cs typeface="Arial"/>
                <a:sym typeface="Arial"/>
              </a:rPr>
              <a:t> while </a:t>
            </a:r>
            <a:r>
              <a:rPr kumimoji="0" lang="en-US" sz="1050" b="1" i="0" u="none" strike="noStrike" kern="0" cap="none" spc="0" normalizeH="0" baseline="0" noProof="0">
                <a:ln>
                  <a:noFill/>
                </a:ln>
                <a:solidFill>
                  <a:srgbClr val="000000"/>
                </a:solidFill>
                <a:effectLst/>
                <a:uLnTx/>
                <a:uFillTx/>
                <a:latin typeface="DM Sans 14pt" charset="0"/>
                <a:ea typeface="+mn-ea"/>
                <a:cs typeface="Arial"/>
                <a:sym typeface="Arial"/>
              </a:rPr>
              <a:t>smoothing the cuticles</a:t>
            </a:r>
            <a:r>
              <a:rPr kumimoji="0" lang="en-US" sz="1050" b="0" i="0" u="none" strike="noStrike" kern="0" cap="none" spc="0" normalizeH="0" baseline="0" noProof="0">
                <a:ln>
                  <a:noFill/>
                </a:ln>
                <a:solidFill>
                  <a:srgbClr val="000000"/>
                </a:solidFill>
                <a:effectLst/>
                <a:uLnTx/>
                <a:uFillTx/>
                <a:latin typeface="DM Sans 14pt" charset="0"/>
                <a:ea typeface="+mn-ea"/>
                <a:cs typeface="Arial"/>
                <a:sym typeface="Arial"/>
              </a:rPr>
              <a:t>, delivering an incredible feel-good texture.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After use it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delivers stronger, softer, visibly renewed hair</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t>
            </a:r>
          </a:p>
        </p:txBody>
      </p:sp>
      <p:sp>
        <p:nvSpPr>
          <p:cNvPr id="13" name="CaixaDeTexto 12">
            <a:extLst>
              <a:ext uri="{FF2B5EF4-FFF2-40B4-BE49-F238E27FC236}">
                <a16:creationId xmlns:a16="http://schemas.microsoft.com/office/drawing/2014/main" id="{835BFA11-D461-3402-AD8A-AA457C4C0D3D}"/>
              </a:ext>
            </a:extLst>
          </p:cNvPr>
          <p:cNvSpPr txBox="1"/>
          <p:nvPr/>
        </p:nvSpPr>
        <p:spPr>
          <a:xfrm>
            <a:off x="4801519" y="903779"/>
            <a:ext cx="258248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STRENGTHEN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FORTIFY</a:t>
            </a:r>
          </a:p>
        </p:txBody>
      </p:sp>
      <p:sp>
        <p:nvSpPr>
          <p:cNvPr id="14" name="CaixaDeTexto 13">
            <a:extLst>
              <a:ext uri="{FF2B5EF4-FFF2-40B4-BE49-F238E27FC236}">
                <a16:creationId xmlns:a16="http://schemas.microsoft.com/office/drawing/2014/main" id="{4A2C4C63-74F2-7F00-CACC-DA38B42BE3A7}"/>
              </a:ext>
            </a:extLst>
          </p:cNvPr>
          <p:cNvSpPr txBox="1"/>
          <p:nvPr/>
        </p:nvSpPr>
        <p:spPr>
          <a:xfrm>
            <a:off x="4801519"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3 – HAIR MASK</a:t>
            </a:r>
          </a:p>
        </p:txBody>
      </p:sp>
      <p:pic>
        <p:nvPicPr>
          <p:cNvPr id="43" name="Picture 12">
            <a:extLst>
              <a:ext uri="{FF2B5EF4-FFF2-40B4-BE49-F238E27FC236}">
                <a16:creationId xmlns:a16="http://schemas.microsoft.com/office/drawing/2014/main" id="{F968778C-C8FF-2ACB-26E3-077BC19EE25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652001" y="6045374"/>
            <a:ext cx="2280335" cy="440673"/>
          </a:xfrm>
          <a:prstGeom prst="rect">
            <a:avLst/>
          </a:prstGeom>
        </p:spPr>
      </p:pic>
      <p:pic>
        <p:nvPicPr>
          <p:cNvPr id="20" name="Imagem 19">
            <a:extLst>
              <a:ext uri="{FF2B5EF4-FFF2-40B4-BE49-F238E27FC236}">
                <a16:creationId xmlns:a16="http://schemas.microsoft.com/office/drawing/2014/main" id="{1ED71E99-6DD8-1016-4FA2-55709C953573}"/>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655396" y="0"/>
            <a:ext cx="4536604" cy="6858000"/>
          </a:xfrm>
          <a:prstGeom prst="rect">
            <a:avLst/>
          </a:prstGeom>
        </p:spPr>
      </p:pic>
      <p:sp>
        <p:nvSpPr>
          <p:cNvPr id="27" name="CaixaDeTexto 26">
            <a:extLst>
              <a:ext uri="{FF2B5EF4-FFF2-40B4-BE49-F238E27FC236}">
                <a16:creationId xmlns:a16="http://schemas.microsoft.com/office/drawing/2014/main" id="{6541F198-7722-150D-A1BE-1D43ADB2B67D}"/>
              </a:ext>
            </a:extLst>
          </p:cNvPr>
          <p:cNvSpPr txBox="1"/>
          <p:nvPr/>
        </p:nvSpPr>
        <p:spPr>
          <a:xfrm>
            <a:off x="-609600" y="515210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2" name="CaixaDeTexto 14">
            <a:extLst>
              <a:ext uri="{FF2B5EF4-FFF2-40B4-BE49-F238E27FC236}">
                <a16:creationId xmlns:a16="http://schemas.microsoft.com/office/drawing/2014/main" id="{DC12A939-90B9-75FF-AF04-509E972B7543}"/>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p>
        </p:txBody>
      </p:sp>
      <p:pic>
        <p:nvPicPr>
          <p:cNvPr id="12" name="Imagem 30">
            <a:extLst>
              <a:ext uri="{FF2B5EF4-FFF2-40B4-BE49-F238E27FC236}">
                <a16:creationId xmlns:a16="http://schemas.microsoft.com/office/drawing/2014/main" id="{AC8E491E-B4AC-3C05-AFA3-23AC91BE08D9}"/>
              </a:ext>
            </a:extLst>
          </p:cNvPr>
          <p:cNvPicPr>
            <a:picLocks noChangeAspect="1"/>
          </p:cNvPicPr>
          <p:nvPr/>
        </p:nvPicPr>
        <p:blipFill>
          <a:blip r:embed="rId7"/>
          <a:stretch>
            <a:fillRect/>
          </a:stretch>
        </p:blipFill>
        <p:spPr>
          <a:xfrm>
            <a:off x="531593" y="458599"/>
            <a:ext cx="1024555" cy="5873691"/>
          </a:xfrm>
          <a:prstGeom prst="rect">
            <a:avLst/>
          </a:prstGeom>
        </p:spPr>
      </p:pic>
      <p:cxnSp>
        <p:nvCxnSpPr>
          <p:cNvPr id="19" name="Conector Reto 35">
            <a:extLst>
              <a:ext uri="{FF2B5EF4-FFF2-40B4-BE49-F238E27FC236}">
                <a16:creationId xmlns:a16="http://schemas.microsoft.com/office/drawing/2014/main" id="{321685E1-1E42-C11D-AA87-F5F6C129B098}"/>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8" name="Conector Reto 36">
            <a:extLst>
              <a:ext uri="{FF2B5EF4-FFF2-40B4-BE49-F238E27FC236}">
                <a16:creationId xmlns:a16="http://schemas.microsoft.com/office/drawing/2014/main" id="{CD44E77D-184F-4ED0-0ACC-838A9927BBFB}"/>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9" name="Conector Reto 38">
            <a:extLst>
              <a:ext uri="{FF2B5EF4-FFF2-40B4-BE49-F238E27FC236}">
                <a16:creationId xmlns:a16="http://schemas.microsoft.com/office/drawing/2014/main" id="{B7F6CA9B-3CF7-C26E-CCB2-4BCC359FE711}"/>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A70E52DD-0B47-CA42-400D-C3A5F470851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22" name="Imagem 16">
            <a:extLst>
              <a:ext uri="{FF2B5EF4-FFF2-40B4-BE49-F238E27FC236}">
                <a16:creationId xmlns:a16="http://schemas.microsoft.com/office/drawing/2014/main" id="{92D397D7-DED4-9FB5-D3D3-B305B04C1202}"/>
              </a:ext>
            </a:extLst>
          </p:cNvPr>
          <p:cNvPicPr>
            <a:picLocks noChangeAspect="1"/>
          </p:cNvPicPr>
          <p:nvPr/>
        </p:nvPicPr>
        <p:blipFill>
          <a:blip r:embed="rId9"/>
          <a:stretch>
            <a:fillRect/>
          </a:stretch>
        </p:blipFill>
        <p:spPr>
          <a:xfrm>
            <a:off x="2161206" y="5183807"/>
            <a:ext cx="469261" cy="469261"/>
          </a:xfrm>
          <a:prstGeom prst="rect">
            <a:avLst/>
          </a:prstGeom>
        </p:spPr>
      </p:pic>
      <p:pic>
        <p:nvPicPr>
          <p:cNvPr id="23" name="Imagem 17">
            <a:extLst>
              <a:ext uri="{FF2B5EF4-FFF2-40B4-BE49-F238E27FC236}">
                <a16:creationId xmlns:a16="http://schemas.microsoft.com/office/drawing/2014/main" id="{B48A1301-CD74-10C2-BB5F-517B41161498}"/>
              </a:ext>
            </a:extLst>
          </p:cNvPr>
          <p:cNvPicPr>
            <a:picLocks noChangeAspect="1"/>
          </p:cNvPicPr>
          <p:nvPr/>
        </p:nvPicPr>
        <p:blipFill>
          <a:blip r:embed="rId10"/>
          <a:stretch>
            <a:fillRect/>
          </a:stretch>
        </p:blipFill>
        <p:spPr>
          <a:xfrm>
            <a:off x="2941864" y="5178084"/>
            <a:ext cx="474984" cy="474984"/>
          </a:xfrm>
          <a:prstGeom prst="rect">
            <a:avLst/>
          </a:prstGeom>
        </p:spPr>
      </p:pic>
      <p:pic>
        <p:nvPicPr>
          <p:cNvPr id="24" name="Imagem 18">
            <a:extLst>
              <a:ext uri="{FF2B5EF4-FFF2-40B4-BE49-F238E27FC236}">
                <a16:creationId xmlns:a16="http://schemas.microsoft.com/office/drawing/2014/main" id="{5E3CC30F-E863-89C6-FF08-039AFB066D08}"/>
              </a:ext>
            </a:extLst>
          </p:cNvPr>
          <p:cNvPicPr>
            <a:picLocks noChangeAspect="1"/>
          </p:cNvPicPr>
          <p:nvPr/>
        </p:nvPicPr>
        <p:blipFill>
          <a:blip r:embed="rId11"/>
          <a:stretch>
            <a:fillRect/>
          </a:stretch>
        </p:blipFill>
        <p:spPr>
          <a:xfrm>
            <a:off x="3728245" y="5183807"/>
            <a:ext cx="469261" cy="469261"/>
          </a:xfrm>
          <a:prstGeom prst="rect">
            <a:avLst/>
          </a:prstGeom>
        </p:spPr>
      </p:pic>
      <p:sp>
        <p:nvSpPr>
          <p:cNvPr id="25" name="CaixaDeTexto 19">
            <a:extLst>
              <a:ext uri="{FF2B5EF4-FFF2-40B4-BE49-F238E27FC236}">
                <a16:creationId xmlns:a16="http://schemas.microsoft.com/office/drawing/2014/main" id="{EB255436-8F53-B53E-8780-65A9BD96A269}"/>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26" name="CaixaDeTexto 20">
            <a:extLst>
              <a:ext uri="{FF2B5EF4-FFF2-40B4-BE49-F238E27FC236}">
                <a16:creationId xmlns:a16="http://schemas.microsoft.com/office/drawing/2014/main" id="{9FA434CC-B5A7-08F2-410A-E2FACF5A8A4A}"/>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30" name="CaixaDeTexto 21">
            <a:extLst>
              <a:ext uri="{FF2B5EF4-FFF2-40B4-BE49-F238E27FC236}">
                <a16:creationId xmlns:a16="http://schemas.microsoft.com/office/drawing/2014/main" id="{1D9AA509-CD01-CC16-7438-E5B336269B51}"/>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
        <p:nvSpPr>
          <p:cNvPr id="36" name="TextBox 35">
            <a:extLst>
              <a:ext uri="{FF2B5EF4-FFF2-40B4-BE49-F238E27FC236}">
                <a16:creationId xmlns:a16="http://schemas.microsoft.com/office/drawing/2014/main" id="{C6047697-44E1-245A-4467-B1742D1CCE0B}"/>
              </a:ext>
            </a:extLst>
          </p:cNvPr>
          <p:cNvSpPr txBox="1"/>
          <p:nvPr/>
        </p:nvSpPr>
        <p:spPr>
          <a:xfrm>
            <a:off x="4736546" y="2460940"/>
            <a:ext cx="2769830" cy="3939540"/>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OXY 229 CB - Deep fiber strength</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The biotech natural peptide complex reinforces the hair from within,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improves tensile strength</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and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smooths the fiber surface</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for easier combing and a fortified finish. Proven to deliver measurable structural repair.</a:t>
            </a: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Panthenol - Moisture and resilience</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Panthenol helps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strengthen the scalp barrier </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and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boost moisturization</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It contributes to hair-thickening effect by helping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increase fiber diameter.</a:t>
            </a: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STIMU-TEX® AS — Powerful nourishing blend</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It helps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reduce breakage, smooth frizz</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improve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ease of combing</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and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reduce split‑ends</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while supporting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scalp comfort </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with soothing and calming properties.</a:t>
            </a:r>
          </a:p>
        </p:txBody>
      </p:sp>
      <p:sp>
        <p:nvSpPr>
          <p:cNvPr id="40" name="TextBox 39">
            <a:extLst>
              <a:ext uri="{FF2B5EF4-FFF2-40B4-BE49-F238E27FC236}">
                <a16:creationId xmlns:a16="http://schemas.microsoft.com/office/drawing/2014/main" id="{E39CD99C-FAF2-B3E8-F314-86FAE60E61E9}"/>
              </a:ext>
            </a:extLst>
          </p:cNvPr>
          <p:cNvSpPr txBox="1"/>
          <p:nvPr/>
        </p:nvSpPr>
        <p:spPr>
          <a:xfrm>
            <a:off x="8828817" y="305079"/>
            <a:ext cx="3214164"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
                <a:srgbClr val="000000"/>
              </a:buClr>
              <a:buSzTx/>
              <a:buFont typeface="Arial"/>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Stronger fiber. Smoother feel. Fortified finish.</a:t>
            </a:r>
          </a:p>
        </p:txBody>
      </p:sp>
    </p:spTree>
    <p:extLst>
      <p:ext uri="{BB962C8B-B14F-4D97-AF65-F5344CB8AC3E}">
        <p14:creationId xmlns:p14="http://schemas.microsoft.com/office/powerpoint/2010/main" val="19781486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71508-D787-3833-42FF-BD5F3CDED6CA}"/>
            </a:ext>
          </a:extLst>
        </p:cNvPr>
        <p:cNvGrpSpPr/>
        <p:nvPr/>
      </p:nvGrpSpPr>
      <p:grpSpPr>
        <a:xfrm>
          <a:off x="0" y="0"/>
          <a:ext cx="0" cy="0"/>
          <a:chOff x="0" y="0"/>
          <a:chExt cx="0" cy="0"/>
        </a:xfrm>
      </p:grpSpPr>
      <p:pic>
        <p:nvPicPr>
          <p:cNvPr id="41" name="Picture 40">
            <a:extLst>
              <a:ext uri="{FF2B5EF4-FFF2-40B4-BE49-F238E27FC236}">
                <a16:creationId xmlns:a16="http://schemas.microsoft.com/office/drawing/2014/main" id="{063518B2-E5B5-F341-BD9E-1A087E16B451}"/>
              </a:ext>
            </a:extLst>
          </p:cNvPr>
          <p:cNvPicPr>
            <a:picLocks noChangeAspect="1"/>
          </p:cNvPicPr>
          <p:nvPr/>
        </p:nvPicPr>
        <p:blipFill>
          <a:blip r:embed="rId3">
            <a:alphaModFix amt="60000"/>
          </a:blip>
          <a:stretch>
            <a:fillRect/>
          </a:stretch>
        </p:blipFill>
        <p:spPr>
          <a:xfrm>
            <a:off x="4760377" y="558452"/>
            <a:ext cx="2492737" cy="3483003"/>
          </a:xfrm>
          <a:prstGeom prst="rect">
            <a:avLst/>
          </a:prstGeom>
        </p:spPr>
      </p:pic>
      <p:pic>
        <p:nvPicPr>
          <p:cNvPr id="8" name="Imagem 7">
            <a:extLst>
              <a:ext uri="{FF2B5EF4-FFF2-40B4-BE49-F238E27FC236}">
                <a16:creationId xmlns:a16="http://schemas.microsoft.com/office/drawing/2014/main" id="{D32D841F-DE85-7AA6-39B1-DF8729FEEC7B}"/>
              </a:ext>
            </a:extLst>
          </p:cNvPr>
          <p:cNvPicPr>
            <a:picLocks noChangeAspect="1"/>
          </p:cNvPicPr>
          <p:nvPr/>
        </p:nvPicPr>
        <p:blipFill>
          <a:blip r:embed="rId4" cstate="print">
            <a:alphaModFix/>
            <a:extLst>
              <a:ext uri="{28A0092B-C50C-407E-A947-70E740481C1C}">
                <a14:useLocalDpi xmlns:a14="http://schemas.microsoft.com/office/drawing/2010/main"/>
              </a:ext>
            </a:extLst>
          </a:blip>
          <a:srcRect/>
          <a:stretch/>
        </p:blipFill>
        <p:spPr>
          <a:xfrm>
            <a:off x="7658099" y="0"/>
            <a:ext cx="4533901" cy="6858000"/>
          </a:xfrm>
          <a:prstGeom prst="rect">
            <a:avLst/>
          </a:prstGeom>
        </p:spPr>
      </p:pic>
      <p:sp>
        <p:nvSpPr>
          <p:cNvPr id="13" name="CaixaDeTexto 12">
            <a:extLst>
              <a:ext uri="{FF2B5EF4-FFF2-40B4-BE49-F238E27FC236}">
                <a16:creationId xmlns:a16="http://schemas.microsoft.com/office/drawing/2014/main" id="{90FB4CB3-F821-D6B6-7B8B-C1EE08B550AC}"/>
              </a:ext>
            </a:extLst>
          </p:cNvPr>
          <p:cNvSpPr txBox="1"/>
          <p:nvPr/>
        </p:nvSpPr>
        <p:spPr>
          <a:xfrm>
            <a:off x="4795664" y="9037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SOFTEN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HYDRATE</a:t>
            </a:r>
          </a:p>
        </p:txBody>
      </p:sp>
      <p:sp>
        <p:nvSpPr>
          <p:cNvPr id="14" name="CaixaDeTexto 13">
            <a:extLst>
              <a:ext uri="{FF2B5EF4-FFF2-40B4-BE49-F238E27FC236}">
                <a16:creationId xmlns:a16="http://schemas.microsoft.com/office/drawing/2014/main" id="{F14DFFBE-ACA3-E605-4748-85DF43774C16}"/>
              </a:ext>
            </a:extLst>
          </p:cNvPr>
          <p:cNvSpPr txBox="1"/>
          <p:nvPr/>
        </p:nvSpPr>
        <p:spPr>
          <a:xfrm>
            <a:off x="4795664"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4 – HAIR MIST</a:t>
            </a:r>
          </a:p>
        </p:txBody>
      </p:sp>
      <p:sp>
        <p:nvSpPr>
          <p:cNvPr id="15" name="CaixaDeTexto 14">
            <a:extLst>
              <a:ext uri="{FF2B5EF4-FFF2-40B4-BE49-F238E27FC236}">
                <a16:creationId xmlns:a16="http://schemas.microsoft.com/office/drawing/2014/main" id="{8F0B2FBC-0A20-530D-6712-968F6800B023}"/>
              </a:ext>
            </a:extLst>
          </p:cNvPr>
          <p:cNvSpPr txBox="1"/>
          <p:nvPr/>
        </p:nvSpPr>
        <p:spPr>
          <a:xfrm>
            <a:off x="2118578" y="689601"/>
            <a:ext cx="2547177" cy="206210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p:txBody>
      </p:sp>
      <p:pic>
        <p:nvPicPr>
          <p:cNvPr id="31" name="Imagem 30">
            <a:extLst>
              <a:ext uri="{FF2B5EF4-FFF2-40B4-BE49-F238E27FC236}">
                <a16:creationId xmlns:a16="http://schemas.microsoft.com/office/drawing/2014/main" id="{F0691570-F47C-A1A1-9E2C-E433E5C24965}"/>
              </a:ext>
            </a:extLst>
          </p:cNvPr>
          <p:cNvPicPr>
            <a:picLocks noChangeAspect="1"/>
          </p:cNvPicPr>
          <p:nvPr/>
        </p:nvPicPr>
        <p:blipFill>
          <a:blip r:embed="rId5"/>
          <a:stretch>
            <a:fillRect/>
          </a:stretch>
        </p:blipFill>
        <p:spPr>
          <a:xfrm>
            <a:off x="531593" y="458599"/>
            <a:ext cx="1024555" cy="5873691"/>
          </a:xfrm>
          <a:prstGeom prst="rect">
            <a:avLst/>
          </a:prstGeom>
        </p:spPr>
      </p:pic>
      <p:sp>
        <p:nvSpPr>
          <p:cNvPr id="5" name="CaixaDeTexto 4">
            <a:extLst>
              <a:ext uri="{FF2B5EF4-FFF2-40B4-BE49-F238E27FC236}">
                <a16:creationId xmlns:a16="http://schemas.microsoft.com/office/drawing/2014/main" id="{4FCA9C04-F66C-6E22-E987-3C3659A129C2}"/>
              </a:ext>
            </a:extLst>
          </p:cNvPr>
          <p:cNvSpPr txBox="1"/>
          <p:nvPr/>
        </p:nvSpPr>
        <p:spPr>
          <a:xfrm>
            <a:off x="2016831" y="2547278"/>
            <a:ext cx="2431008" cy="15465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 lightweight, non‑greasy mist that seals the final step of the BOND AID routine. This mist softens, hydrates, and protects the fiber while boosting all preceding repair steps.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50" b="0" i="0" u="none" strike="noStrike" kern="1200" cap="none" spc="0" normalizeH="0" baseline="0" noProof="0">
              <a:ln>
                <a:noFill/>
              </a:ln>
              <a:solidFill>
                <a:srgbClr val="000000"/>
              </a:solidFill>
              <a:effectLst/>
              <a:uLnTx/>
              <a:uFillTx/>
              <a:latin typeface="DM Sans 14p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Its mood‑boosting, sophisticated fragrance locks onto your hair for hours, leaving an irresistible trail.</a:t>
            </a:r>
            <a:endParaRPr kumimoji="0" lang="de-DE" sz="1050" b="0" i="0" u="none" strike="noStrike" kern="1200" cap="none" spc="0" normalizeH="0" baseline="0" noProof="0">
              <a:ln>
                <a:noFill/>
              </a:ln>
              <a:solidFill>
                <a:srgbClr val="000000"/>
              </a:solidFill>
              <a:effectLst/>
              <a:uLnTx/>
              <a:uFillTx/>
              <a:latin typeface="DM Sans 14pt" charset="0"/>
              <a:ea typeface="+mn-ea"/>
              <a:cs typeface="+mn-cs"/>
            </a:endParaRPr>
          </a:p>
        </p:txBody>
      </p:sp>
      <p:cxnSp>
        <p:nvCxnSpPr>
          <p:cNvPr id="29" name="Conector Reto 35">
            <a:extLst>
              <a:ext uri="{FF2B5EF4-FFF2-40B4-BE49-F238E27FC236}">
                <a16:creationId xmlns:a16="http://schemas.microsoft.com/office/drawing/2014/main" id="{AC642F6F-872F-BF67-9E4F-EFBF690285A1}"/>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0" name="Conector Reto 36">
            <a:extLst>
              <a:ext uri="{FF2B5EF4-FFF2-40B4-BE49-F238E27FC236}">
                <a16:creationId xmlns:a16="http://schemas.microsoft.com/office/drawing/2014/main" id="{F3D51DED-DADA-233B-B69D-9295ABA8179B}"/>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2" name="Conector Reto 38">
            <a:extLst>
              <a:ext uri="{FF2B5EF4-FFF2-40B4-BE49-F238E27FC236}">
                <a16:creationId xmlns:a16="http://schemas.microsoft.com/office/drawing/2014/main" id="{87AC8437-8AAC-8921-D486-26157C27589D}"/>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5" name="Picture 44">
            <a:extLst>
              <a:ext uri="{FF2B5EF4-FFF2-40B4-BE49-F238E27FC236}">
                <a16:creationId xmlns:a16="http://schemas.microsoft.com/office/drawing/2014/main" id="{9162EE30-FE8D-02B4-1F42-07079C0559F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36" name="TextBox 35">
            <a:extLst>
              <a:ext uri="{FF2B5EF4-FFF2-40B4-BE49-F238E27FC236}">
                <a16:creationId xmlns:a16="http://schemas.microsoft.com/office/drawing/2014/main" id="{6FC5990F-5B45-9D34-2619-B13C51EE3DD2}"/>
              </a:ext>
            </a:extLst>
          </p:cNvPr>
          <p:cNvSpPr txBox="1"/>
          <p:nvPr/>
        </p:nvSpPr>
        <p:spPr>
          <a:xfrm>
            <a:off x="4673451" y="2468879"/>
            <a:ext cx="2938854" cy="3554819"/>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OXY 229 CB — Softness with strength</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Our Biotech natural peptide complex delivers lightweight fiber reinforcement,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smoothing the surface</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for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instant softness </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and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easier combability</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 keeping the hair conditioned and more resilient throughout the day.</a:t>
            </a:r>
            <a:br>
              <a:rPr kumimoji="0" lang="en-US" sz="1050" b="0" i="0" u="none" strike="noStrike" kern="1200" cap="none" spc="0" normalizeH="0" baseline="0" noProof="0">
                <a:ln>
                  <a:noFill/>
                </a:ln>
                <a:solidFill>
                  <a:srgbClr val="000000"/>
                </a:solidFill>
                <a:effectLst/>
                <a:uLnTx/>
                <a:uFillTx/>
                <a:latin typeface="DM Sans 14pt" charset="0"/>
                <a:ea typeface="+mn-ea"/>
                <a:cs typeface="+mn-cs"/>
              </a:rPr>
            </a:br>
            <a:endParaRPr kumimoji="0" lang="en-US" sz="1050" b="0" i="0" u="none" strike="noStrike" kern="1200" cap="none" spc="0" normalizeH="0" baseline="0" noProof="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HYA‑ACT™ M— Weightless hydration</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efficient form of hyaluronic acid provides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immediate hydration.</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Fragrance — BOND AND BEYOND</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 bright citrus opening softened by vanilla and warm sandalwood elevates the final step into a sensorial seal. Powered by </a:t>
            </a:r>
            <a:r>
              <a:rPr kumimoji="0" lang="en-US" sz="1050" b="1" i="0" u="none" strike="noStrike" kern="1200" cap="none" spc="0" normalizeH="0" baseline="0" noProof="0" err="1">
                <a:ln>
                  <a:noFill/>
                </a:ln>
                <a:solidFill>
                  <a:srgbClr val="000000"/>
                </a:solidFill>
                <a:effectLst/>
                <a:uLnTx/>
                <a:uFillTx/>
                <a:latin typeface="DM Sans 14pt" charset="0"/>
                <a:ea typeface="+mn-ea"/>
                <a:cs typeface="+mn-cs"/>
              </a:rPr>
              <a:t>lockscent</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a:t>
            </a:r>
            <a:r>
              <a:rPr kumimoji="0" lang="en-US" sz="1050" b="0" i="0" u="none" strike="noStrike" kern="0" cap="none" spc="0" normalizeH="0" baseline="0" noProof="0">
                <a:ln>
                  <a:noFill/>
                </a:ln>
                <a:solidFill>
                  <a:srgbClr val="000000"/>
                </a:solidFill>
                <a:effectLst/>
                <a:uLnTx/>
                <a:uFillTx/>
                <a:latin typeface="DM Sans 14pt" pitchFamily="2" charset="77"/>
                <a:ea typeface="+mn-ea"/>
                <a:cs typeface="Arial"/>
              </a:rPr>
              <a:t>the fragrance locker for hair, </a:t>
            </a:r>
            <a:r>
              <a:rPr kumimoji="0" lang="en-US" sz="1050" b="0" i="0" u="none" strike="noStrike" kern="0" cap="none" spc="0" normalizeH="0" baseline="0" noProof="0">
                <a:ln>
                  <a:noFill/>
                </a:ln>
                <a:solidFill>
                  <a:srgbClr val="000000"/>
                </a:solidFill>
                <a:effectLst/>
                <a:uLnTx/>
                <a:uFillTx/>
                <a:latin typeface="DM Sans 14pt" pitchFamily="2" charset="77"/>
                <a:ea typeface="+mn-ea"/>
                <a:cs typeface="Arial"/>
                <a:sym typeface="Arial"/>
              </a:rPr>
              <a:t>for long-lasting scent </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and </a:t>
            </a:r>
            <a:r>
              <a:rPr kumimoji="0" lang="en-US" sz="1050" b="1" i="0" u="none" strike="noStrike" kern="1200" cap="none" spc="0" normalizeH="0" baseline="0" noProof="0" err="1">
                <a:ln>
                  <a:noFill/>
                </a:ln>
                <a:solidFill>
                  <a:srgbClr val="000000"/>
                </a:solidFill>
                <a:effectLst/>
                <a:uLnTx/>
                <a:uFillTx/>
                <a:latin typeface="DM Sans 14pt" charset="0"/>
                <a:ea typeface="+mn-ea"/>
                <a:cs typeface="+mn-cs"/>
              </a:rPr>
              <a:t>emotiOn</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 ENERGY</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designed to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boost your natural vitality</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t>
            </a:r>
          </a:p>
        </p:txBody>
      </p:sp>
      <p:sp>
        <p:nvSpPr>
          <p:cNvPr id="39" name="TextBox 38">
            <a:extLst>
              <a:ext uri="{FF2B5EF4-FFF2-40B4-BE49-F238E27FC236}">
                <a16:creationId xmlns:a16="http://schemas.microsoft.com/office/drawing/2014/main" id="{BAB74B2F-A6A0-D5A6-4898-A292DD0EE550}"/>
              </a:ext>
            </a:extLst>
          </p:cNvPr>
          <p:cNvSpPr txBox="1"/>
          <p:nvPr/>
        </p:nvSpPr>
        <p:spPr>
          <a:xfrm>
            <a:off x="8471781" y="316252"/>
            <a:ext cx="3527507"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Soft strands. Weightless moisture. Boosted mood.</a:t>
            </a:r>
          </a:p>
        </p:txBody>
      </p:sp>
      <p:pic>
        <p:nvPicPr>
          <p:cNvPr id="6" name="Imagem 16">
            <a:extLst>
              <a:ext uri="{FF2B5EF4-FFF2-40B4-BE49-F238E27FC236}">
                <a16:creationId xmlns:a16="http://schemas.microsoft.com/office/drawing/2014/main" id="{69848509-768A-EE3C-1680-8066100575D7}"/>
              </a:ext>
            </a:extLst>
          </p:cNvPr>
          <p:cNvPicPr>
            <a:picLocks noChangeAspect="1"/>
          </p:cNvPicPr>
          <p:nvPr/>
        </p:nvPicPr>
        <p:blipFill>
          <a:blip r:embed="rId7"/>
          <a:stretch>
            <a:fillRect/>
          </a:stretch>
        </p:blipFill>
        <p:spPr>
          <a:xfrm>
            <a:off x="2161206" y="5183807"/>
            <a:ext cx="469261" cy="469261"/>
          </a:xfrm>
          <a:prstGeom prst="rect">
            <a:avLst/>
          </a:prstGeom>
        </p:spPr>
      </p:pic>
      <p:pic>
        <p:nvPicPr>
          <p:cNvPr id="11" name="Imagem 17">
            <a:extLst>
              <a:ext uri="{FF2B5EF4-FFF2-40B4-BE49-F238E27FC236}">
                <a16:creationId xmlns:a16="http://schemas.microsoft.com/office/drawing/2014/main" id="{ABDC65AD-65FC-53D0-5352-83DC78F465AB}"/>
              </a:ext>
            </a:extLst>
          </p:cNvPr>
          <p:cNvPicPr>
            <a:picLocks noChangeAspect="1"/>
          </p:cNvPicPr>
          <p:nvPr/>
        </p:nvPicPr>
        <p:blipFill>
          <a:blip r:embed="rId8"/>
          <a:stretch>
            <a:fillRect/>
          </a:stretch>
        </p:blipFill>
        <p:spPr>
          <a:xfrm>
            <a:off x="2941864" y="5178084"/>
            <a:ext cx="474984" cy="474984"/>
          </a:xfrm>
          <a:prstGeom prst="rect">
            <a:avLst/>
          </a:prstGeom>
        </p:spPr>
      </p:pic>
      <p:pic>
        <p:nvPicPr>
          <p:cNvPr id="12" name="Imagem 18">
            <a:extLst>
              <a:ext uri="{FF2B5EF4-FFF2-40B4-BE49-F238E27FC236}">
                <a16:creationId xmlns:a16="http://schemas.microsoft.com/office/drawing/2014/main" id="{C604512E-0B1A-7E8F-2799-2A74E38F6C2C}"/>
              </a:ext>
            </a:extLst>
          </p:cNvPr>
          <p:cNvPicPr>
            <a:picLocks noChangeAspect="1"/>
          </p:cNvPicPr>
          <p:nvPr/>
        </p:nvPicPr>
        <p:blipFill>
          <a:blip r:embed="rId9"/>
          <a:stretch>
            <a:fillRect/>
          </a:stretch>
        </p:blipFill>
        <p:spPr>
          <a:xfrm>
            <a:off x="3728245" y="5183807"/>
            <a:ext cx="469261" cy="469261"/>
          </a:xfrm>
          <a:prstGeom prst="rect">
            <a:avLst/>
          </a:prstGeom>
        </p:spPr>
      </p:pic>
      <p:sp>
        <p:nvSpPr>
          <p:cNvPr id="16" name="CaixaDeTexto 19">
            <a:extLst>
              <a:ext uri="{FF2B5EF4-FFF2-40B4-BE49-F238E27FC236}">
                <a16:creationId xmlns:a16="http://schemas.microsoft.com/office/drawing/2014/main" id="{40128CE6-7F6E-6FD1-E7E6-08415BC40B2F}"/>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17" name="CaixaDeTexto 20">
            <a:extLst>
              <a:ext uri="{FF2B5EF4-FFF2-40B4-BE49-F238E27FC236}">
                <a16:creationId xmlns:a16="http://schemas.microsoft.com/office/drawing/2014/main" id="{AA350D01-6E3C-F406-D2EF-3FDF7488FC7C}"/>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18" name="CaixaDeTexto 21">
            <a:extLst>
              <a:ext uri="{FF2B5EF4-FFF2-40B4-BE49-F238E27FC236}">
                <a16:creationId xmlns:a16="http://schemas.microsoft.com/office/drawing/2014/main" id="{6D734387-DFA2-81AB-D5C8-73028CDEEDAE}"/>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Tree>
    <p:extLst>
      <p:ext uri="{BB962C8B-B14F-4D97-AF65-F5344CB8AC3E}">
        <p14:creationId xmlns:p14="http://schemas.microsoft.com/office/powerpoint/2010/main" val="39633838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8815F-EE5A-C068-57C5-29E27806378D}"/>
            </a:ext>
          </a:extLst>
        </p:cNvPr>
        <p:cNvGrpSpPr/>
        <p:nvPr/>
      </p:nvGrpSpPr>
      <p:grpSpPr>
        <a:xfrm>
          <a:off x="0" y="0"/>
          <a:ext cx="0" cy="0"/>
          <a:chOff x="0" y="0"/>
          <a:chExt cx="0" cy="0"/>
        </a:xfrm>
      </p:grpSpPr>
      <p:pic>
        <p:nvPicPr>
          <p:cNvPr id="16" name="Picture 15" descr="A fruit and flowers in the air&#10;&#10;AI-generated content may be incorrect.">
            <a:extLst>
              <a:ext uri="{FF2B5EF4-FFF2-40B4-BE49-F238E27FC236}">
                <a16:creationId xmlns:a16="http://schemas.microsoft.com/office/drawing/2014/main" id="{3199177F-A49C-A7B4-53A5-CE82060F162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41" y="0"/>
            <a:ext cx="12188917" cy="6858000"/>
          </a:xfrm>
          <a:prstGeom prst="rect">
            <a:avLst/>
          </a:prstGeom>
        </p:spPr>
      </p:pic>
      <p:sp>
        <p:nvSpPr>
          <p:cNvPr id="20" name="CaixaDeTexto 12">
            <a:extLst>
              <a:ext uri="{FF2B5EF4-FFF2-40B4-BE49-F238E27FC236}">
                <a16:creationId xmlns:a16="http://schemas.microsoft.com/office/drawing/2014/main" id="{3BCA005E-C8A7-8596-DED3-93BCD1CBA4A2}"/>
              </a:ext>
            </a:extLst>
          </p:cNvPr>
          <p:cNvSpPr txBox="1"/>
          <p:nvPr/>
        </p:nvSpPr>
        <p:spPr>
          <a:xfrm>
            <a:off x="409330" y="5910741"/>
            <a:ext cx="2641363"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77"/>
                <a:ea typeface="+mn-ea"/>
                <a:cs typeface="+mn-cs"/>
              </a:rPr>
              <a:t>Powered by 30 years of neuroscience.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77"/>
                <a:ea typeface="+mn-ea"/>
                <a:cs typeface="+mn-cs"/>
              </a:rPr>
              <a:t>Designed to boost your natural vitality.​</a:t>
            </a:r>
            <a:endParaRPr kumimoji="0" lang="en-US" sz="900" b="0" i="0" u="none" strike="noStrike" kern="1200" cap="none" spc="0" normalizeH="0" baseline="0" noProof="0" dirty="0">
              <a:ln>
                <a:noFill/>
              </a:ln>
              <a:solidFill>
                <a:srgbClr val="000000"/>
              </a:solidFill>
              <a:effectLst/>
              <a:uLnTx/>
              <a:uFillTx/>
              <a:latin typeface="DM Sans 14pt" pitchFamily="2" charset="77"/>
              <a:ea typeface="+mn-ea"/>
              <a:cs typeface="+mn-cs"/>
            </a:endParaRPr>
          </a:p>
        </p:txBody>
      </p:sp>
      <p:sp>
        <p:nvSpPr>
          <p:cNvPr id="7" name="CaixaDeTexto 12">
            <a:extLst>
              <a:ext uri="{FF2B5EF4-FFF2-40B4-BE49-F238E27FC236}">
                <a16:creationId xmlns:a16="http://schemas.microsoft.com/office/drawing/2014/main" id="{FD5828F3-FA98-9716-ABD5-1E9620E15CA4}"/>
              </a:ext>
            </a:extLst>
          </p:cNvPr>
          <p:cNvSpPr txBox="1"/>
          <p:nvPr/>
        </p:nvSpPr>
        <p:spPr>
          <a:xfrm>
            <a:off x="409331" y="2892897"/>
            <a:ext cx="2771666" cy="615553"/>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DM Sans 14pt" pitchFamily="2" charset="77"/>
                <a:ea typeface="+mn-ea"/>
                <a:cs typeface="+mn-cs"/>
              </a:rPr>
              <a:t>lockscent</a:t>
            </a:r>
            <a:r>
              <a:rPr kumimoji="0" lang="en-US" sz="1800" b="1" i="0" u="none" strike="noStrike" kern="1200" cap="none" spc="0" normalizeH="0" baseline="0" noProof="0" dirty="0">
                <a:ln>
                  <a:noFill/>
                </a:ln>
                <a:solidFill>
                  <a:srgbClr val="000000"/>
                </a:solidFill>
                <a:effectLst/>
                <a:uLnTx/>
                <a:uFillTx/>
                <a:latin typeface="DM Sans 14pt" pitchFamily="2" charset="77"/>
                <a:ea typeface="+mn-ea"/>
                <a:cs typeface="+mn-cs"/>
              </a:rPr>
              <a:t>™</a:t>
            </a:r>
            <a:r>
              <a:rPr kumimoji="0" lang="en-US" sz="1600" b="1" i="0" u="none" strike="noStrike" kern="1200" cap="none" spc="0" normalizeH="0" baseline="0" noProof="0" dirty="0">
                <a:ln>
                  <a:noFill/>
                </a:ln>
                <a:solidFill>
                  <a:srgbClr val="000000"/>
                </a:solidFill>
                <a:effectLst/>
                <a:uLnTx/>
                <a:uFillTx/>
                <a:latin typeface="DM Sans 14pt" pitchFamily="2" charset="77"/>
                <a:ea typeface="+mn-ea"/>
                <a:cs typeface="+mn-cs"/>
              </a:rPr>
              <a:t>, </a:t>
            </a:r>
            <a:r>
              <a:rPr kumimoji="0" lang="en-US" sz="1600" b="0" i="0" u="none" strike="noStrike" kern="1200" cap="none" spc="0" normalizeH="0" baseline="0" noProof="0" dirty="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DM Sans 14pt" pitchFamily="2" charset="77"/>
                <a:ea typeface="+mn-ea"/>
                <a:cs typeface="+mn-cs"/>
              </a:rPr>
              <a:t>the fragrance locker for hair ​</a:t>
            </a:r>
          </a:p>
        </p:txBody>
      </p:sp>
      <p:sp>
        <p:nvSpPr>
          <p:cNvPr id="18" name="CaixaDeTexto 12">
            <a:extLst>
              <a:ext uri="{FF2B5EF4-FFF2-40B4-BE49-F238E27FC236}">
                <a16:creationId xmlns:a16="http://schemas.microsoft.com/office/drawing/2014/main" id="{91181BC7-9A1D-D6CC-0541-F4929A59C0E3}"/>
              </a:ext>
            </a:extLst>
          </p:cNvPr>
          <p:cNvSpPr txBox="1"/>
          <p:nvPr/>
        </p:nvSpPr>
        <p:spPr>
          <a:xfrm>
            <a:off x="474484" y="3680904"/>
            <a:ext cx="2641360" cy="707886"/>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A selection of high-impact ingredients from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DM Sans 14pt"/>
                <a:ea typeface="+mn-ea"/>
                <a:cs typeface="DM Sans 14pt"/>
              </a:rPr>
              <a:t>dsm-firmenich’s</a:t>
            </a: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 palette that bond with hair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keratin and diffuse their scents throughout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the day​.</a:t>
            </a:r>
            <a:endParaRPr kumimoji="0" lang="en-US" sz="900" b="0" i="0" u="none" strike="noStrike" kern="1200" cap="none" spc="0" normalizeH="0" baseline="0" noProof="0" dirty="0">
              <a:ln>
                <a:noFill/>
              </a:ln>
              <a:solidFill>
                <a:srgbClr val="000000"/>
              </a:solidFill>
              <a:effectLst/>
              <a:uLnTx/>
              <a:uFillTx/>
              <a:latin typeface="DM Sans 14pt"/>
              <a:ea typeface="+mn-ea"/>
              <a:cs typeface="DM Sans 14pt"/>
            </a:endParaRPr>
          </a:p>
        </p:txBody>
      </p:sp>
      <p:sp>
        <p:nvSpPr>
          <p:cNvPr id="19" name="CaixaDeTexto 12">
            <a:extLst>
              <a:ext uri="{FF2B5EF4-FFF2-40B4-BE49-F238E27FC236}">
                <a16:creationId xmlns:a16="http://schemas.microsoft.com/office/drawing/2014/main" id="{D257B160-BC40-5656-02AA-E0830AF3BE03}"/>
              </a:ext>
            </a:extLst>
          </p:cNvPr>
          <p:cNvSpPr txBox="1"/>
          <p:nvPr/>
        </p:nvSpPr>
        <p:spPr>
          <a:xfrm>
            <a:off x="409330" y="5125436"/>
            <a:ext cx="2581206" cy="615553"/>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DM Sans 14pt" pitchFamily="2" charset="77"/>
                <a:ea typeface="+mn-ea"/>
                <a:cs typeface="+mn-cs"/>
              </a:rPr>
              <a:t>emoti</a:t>
            </a:r>
            <a:r>
              <a:rPr kumimoji="0" lang="en-US" sz="1800" b="0" i="0" u="none" strike="noStrike" kern="1200" cap="none" spc="0" normalizeH="0" baseline="0" noProof="0" dirty="0" err="1">
                <a:ln>
                  <a:noFill/>
                </a:ln>
                <a:solidFill>
                  <a:srgbClr val="000000"/>
                </a:solidFill>
                <a:effectLst/>
                <a:uLnTx/>
                <a:uFillTx/>
                <a:latin typeface="DM Sans 14pt" pitchFamily="2" charset="77"/>
                <a:ea typeface="+mn-ea"/>
                <a:cs typeface="+mn-cs"/>
              </a:rPr>
              <a:t>On</a:t>
            </a:r>
            <a:r>
              <a:rPr kumimoji="0" lang="en-US" sz="1800" b="1" i="0" u="none" strike="noStrike" kern="1200" cap="none" spc="0" normalizeH="0" baseline="0" noProof="0" dirty="0">
                <a:ln>
                  <a:noFill/>
                </a:ln>
                <a:solidFill>
                  <a:srgbClr val="000000"/>
                </a:solidFill>
                <a:effectLst/>
                <a:uLnTx/>
                <a:uFillTx/>
                <a:latin typeface="Arial"/>
                <a:ea typeface="+mn-ea"/>
                <a:cs typeface="+mn-cs"/>
              </a:rPr>
              <a:t>™ </a:t>
            </a:r>
            <a:r>
              <a:rPr kumimoji="0" lang="en-US" sz="1600" b="1" i="0" u="none" strike="noStrike" kern="1200" cap="none" spc="0" normalizeH="0" baseline="0" noProof="0" dirty="0">
                <a:ln>
                  <a:noFill/>
                </a:ln>
                <a:solidFill>
                  <a:srgbClr val="000000"/>
                </a:solidFill>
                <a:effectLst/>
                <a:uLnTx/>
                <a:uFillTx/>
                <a:latin typeface="Arial"/>
                <a:ea typeface="+mn-ea"/>
                <a:cs typeface="+mn-cs"/>
              </a:rPr>
              <a:t>ENERGY</a:t>
            </a: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DM Sans 14pt" pitchFamily="2" charset="77"/>
                <a:ea typeface="+mn-ea"/>
                <a:cs typeface="+mn-cs"/>
              </a:rPr>
              <a:t>fragrance made to feel</a:t>
            </a:r>
          </a:p>
        </p:txBody>
      </p:sp>
      <p:grpSp>
        <p:nvGrpSpPr>
          <p:cNvPr id="25" name="Group 24">
            <a:extLst>
              <a:ext uri="{FF2B5EF4-FFF2-40B4-BE49-F238E27FC236}">
                <a16:creationId xmlns:a16="http://schemas.microsoft.com/office/drawing/2014/main" id="{76592B87-41B8-CF7D-C644-C1C4247F27CE}"/>
              </a:ext>
            </a:extLst>
          </p:cNvPr>
          <p:cNvGrpSpPr/>
          <p:nvPr/>
        </p:nvGrpSpPr>
        <p:grpSpPr>
          <a:xfrm>
            <a:off x="498027" y="4561452"/>
            <a:ext cx="391321" cy="391321"/>
            <a:chOff x="498027" y="1983550"/>
            <a:chExt cx="391321" cy="391321"/>
          </a:xfrm>
        </p:grpSpPr>
        <p:cxnSp>
          <p:nvCxnSpPr>
            <p:cNvPr id="21" name="Conector Reto 35">
              <a:extLst>
                <a:ext uri="{FF2B5EF4-FFF2-40B4-BE49-F238E27FC236}">
                  <a16:creationId xmlns:a16="http://schemas.microsoft.com/office/drawing/2014/main" id="{7DF918F9-BDDB-1D9C-6979-322A7A0C4BEE}"/>
                </a:ext>
              </a:extLst>
            </p:cNvPr>
            <p:cNvCxnSpPr>
              <a:cxnSpLocks/>
            </p:cNvCxnSpPr>
            <p:nvPr/>
          </p:nvCxnSpPr>
          <p:spPr>
            <a:xfrm flipH="1">
              <a:off x="498027" y="2179211"/>
              <a:ext cx="39132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3" name="Conector Reto 35">
              <a:extLst>
                <a:ext uri="{FF2B5EF4-FFF2-40B4-BE49-F238E27FC236}">
                  <a16:creationId xmlns:a16="http://schemas.microsoft.com/office/drawing/2014/main" id="{1477140D-741E-A8F8-FCA0-F634E238DA3E}"/>
                </a:ext>
              </a:extLst>
            </p:cNvPr>
            <p:cNvCxnSpPr>
              <a:cxnSpLocks/>
            </p:cNvCxnSpPr>
            <p:nvPr/>
          </p:nvCxnSpPr>
          <p:spPr>
            <a:xfrm rot="16200000" flipH="1">
              <a:off x="498027" y="2179211"/>
              <a:ext cx="39132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grpSp>
      <p:sp>
        <p:nvSpPr>
          <p:cNvPr id="34" name="CaixaDeTexto 12">
            <a:extLst>
              <a:ext uri="{FF2B5EF4-FFF2-40B4-BE49-F238E27FC236}">
                <a16:creationId xmlns:a16="http://schemas.microsoft.com/office/drawing/2014/main" id="{60B3192B-A770-4C07-F41F-6ABC9D1233DA}"/>
              </a:ext>
            </a:extLst>
          </p:cNvPr>
          <p:cNvSpPr txBox="1"/>
          <p:nvPr/>
        </p:nvSpPr>
        <p:spPr>
          <a:xfrm>
            <a:off x="474484" y="1227731"/>
            <a:ext cx="2641362" cy="138499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Zesty and sparkling citrus, softened by vanilla and sandalwood notes, create a sophisticated scent that elevates repair to a sensorial ritual.​</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ORANGE TERP CITRONOVA® &amp; SANDALBLOOM™: upcycled ingredients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NIRVANOL®: </a:t>
            </a:r>
            <a:r>
              <a:rPr kumimoji="0" lang="en-US" sz="1050" b="0" i="0" u="none" strike="noStrike" kern="1200" cap="none" spc="0" normalizeH="0" baseline="0" noProof="0" dirty="0" err="1">
                <a:ln>
                  <a:noFill/>
                </a:ln>
                <a:solidFill>
                  <a:srgbClr val="000000"/>
                </a:solidFill>
                <a:effectLst/>
                <a:uLnTx/>
                <a:uFillTx/>
                <a:latin typeface="DM Sans 14pt" pitchFamily="2" charset="77"/>
                <a:ea typeface="+mn-ea"/>
                <a:cs typeface="+mn-cs"/>
              </a:rPr>
              <a:t>dsm-firmenich´s</a:t>
            </a: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 captive</a:t>
            </a:r>
          </a:p>
        </p:txBody>
      </p:sp>
      <p:sp>
        <p:nvSpPr>
          <p:cNvPr id="35" name="CaixaDeTexto 12">
            <a:extLst>
              <a:ext uri="{FF2B5EF4-FFF2-40B4-BE49-F238E27FC236}">
                <a16:creationId xmlns:a16="http://schemas.microsoft.com/office/drawing/2014/main" id="{1122EE56-4592-C327-1A12-F15C48A2A134}"/>
              </a:ext>
            </a:extLst>
          </p:cNvPr>
          <p:cNvSpPr txBox="1"/>
          <p:nvPr/>
        </p:nvSpPr>
        <p:spPr>
          <a:xfrm>
            <a:off x="409331" y="350093"/>
            <a:ext cx="2810117" cy="707886"/>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DM Sans 14pt" pitchFamily="2" charset="77"/>
                <a:ea typeface="+mn-ea"/>
                <a:cs typeface="+mn-cs"/>
              </a:rPr>
              <a:t>Fragrance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DM Sans 14pt" pitchFamily="2" charset="77"/>
                <a:ea typeface="+mn-ea"/>
                <a:cs typeface="+mn-cs"/>
              </a:rPr>
              <a:t>BOND AND BEYOND</a:t>
            </a:r>
            <a:endParaRPr kumimoji="0" lang="en-US" sz="20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cxnSp>
        <p:nvCxnSpPr>
          <p:cNvPr id="9" name="Conector Reto 35">
            <a:extLst>
              <a:ext uri="{FF2B5EF4-FFF2-40B4-BE49-F238E27FC236}">
                <a16:creationId xmlns:a16="http://schemas.microsoft.com/office/drawing/2014/main" id="{76994142-CDA5-39D4-9A70-1635FC5B34CC}"/>
              </a:ext>
            </a:extLst>
          </p:cNvPr>
          <p:cNvCxnSpPr>
            <a:cxnSpLocks/>
          </p:cNvCxnSpPr>
          <p:nvPr/>
        </p:nvCxnSpPr>
        <p:spPr>
          <a:xfrm flipH="1">
            <a:off x="498027" y="2720442"/>
            <a:ext cx="2851723"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1" name="Conector Reto 36">
            <a:extLst>
              <a:ext uri="{FF2B5EF4-FFF2-40B4-BE49-F238E27FC236}">
                <a16:creationId xmlns:a16="http://schemas.microsoft.com/office/drawing/2014/main" id="{DA4A9625-D413-C847-801F-11E3E98BC517}"/>
              </a:ext>
            </a:extLst>
          </p:cNvPr>
          <p:cNvCxnSpPr>
            <a:cxnSpLocks/>
          </p:cNvCxnSpPr>
          <p:nvPr/>
        </p:nvCxnSpPr>
        <p:spPr>
          <a:xfrm>
            <a:off x="3349750" y="344213"/>
            <a:ext cx="0" cy="6106593"/>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0C41CCCC-A259-3C09-1F81-3075F8AA3A8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9" name="TextBox 28">
            <a:extLst>
              <a:ext uri="{FF2B5EF4-FFF2-40B4-BE49-F238E27FC236}">
                <a16:creationId xmlns:a16="http://schemas.microsoft.com/office/drawing/2014/main" id="{ED8F9BB2-3790-3F11-E779-FD63F593FB01}"/>
              </a:ext>
            </a:extLst>
          </p:cNvPr>
          <p:cNvSpPr txBox="1"/>
          <p:nvPr/>
        </p:nvSpPr>
        <p:spPr>
          <a:xfrm>
            <a:off x="3742841" y="1046324"/>
            <a:ext cx="6100174" cy="4862870"/>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TOP NOTES</a:t>
            </a:r>
            <a:b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b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Grapefruit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Lemon Pie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HEART NOTES </a:t>
            </a:r>
            <a:b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b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Pineapple Fl</a:t>
            </a:r>
            <a:r>
              <a:rPr kumimoji="0" lang="en-US" sz="1800" b="1" i="0" u="none" strike="noStrike" kern="1200" cap="none" spc="0" normalizeH="0" baseline="0" noProof="0" err="1">
                <a:ln>
                  <a:noFill/>
                </a:ln>
                <a:solidFill>
                  <a:srgbClr val="000000"/>
                </a:solidFill>
                <a:effectLst/>
                <a:uLnTx/>
                <a:uFillTx/>
                <a:latin typeface="DM Sans 14pt" pitchFamily="2" charset="77"/>
                <a:ea typeface="+mn-ea"/>
                <a:cs typeface="+mn-cs"/>
              </a:rPr>
              <a:t>ower</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Vanilla Orchid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BASE NOTES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Brown Sugar</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Sandalwood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p:txBody>
      </p:sp>
      <p:cxnSp>
        <p:nvCxnSpPr>
          <p:cNvPr id="30" name="Conector Reto 35">
            <a:extLst>
              <a:ext uri="{FF2B5EF4-FFF2-40B4-BE49-F238E27FC236}">
                <a16:creationId xmlns:a16="http://schemas.microsoft.com/office/drawing/2014/main" id="{AB7E8110-75FD-AB1A-B46C-C205FFB5F300}"/>
              </a:ext>
            </a:extLst>
          </p:cNvPr>
          <p:cNvCxnSpPr>
            <a:cxnSpLocks/>
          </p:cNvCxnSpPr>
          <p:nvPr/>
        </p:nvCxnSpPr>
        <p:spPr>
          <a:xfrm flipH="1">
            <a:off x="3829950" y="3713583"/>
            <a:ext cx="319715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2" name="Conector Reto 35">
            <a:extLst>
              <a:ext uri="{FF2B5EF4-FFF2-40B4-BE49-F238E27FC236}">
                <a16:creationId xmlns:a16="http://schemas.microsoft.com/office/drawing/2014/main" id="{1A4485FB-FB21-A46A-8FDB-C17CB0B536DE}"/>
              </a:ext>
            </a:extLst>
          </p:cNvPr>
          <p:cNvCxnSpPr>
            <a:cxnSpLocks/>
          </p:cNvCxnSpPr>
          <p:nvPr/>
        </p:nvCxnSpPr>
        <p:spPr>
          <a:xfrm flipH="1">
            <a:off x="3829950" y="5918164"/>
            <a:ext cx="319715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3" name="Conector Reto 35">
            <a:extLst>
              <a:ext uri="{FF2B5EF4-FFF2-40B4-BE49-F238E27FC236}">
                <a16:creationId xmlns:a16="http://schemas.microsoft.com/office/drawing/2014/main" id="{8EAEC893-E29C-A6FE-174D-9E600725D8E0}"/>
              </a:ext>
            </a:extLst>
          </p:cNvPr>
          <p:cNvCxnSpPr>
            <a:cxnSpLocks/>
          </p:cNvCxnSpPr>
          <p:nvPr/>
        </p:nvCxnSpPr>
        <p:spPr>
          <a:xfrm flipH="1">
            <a:off x="3829950" y="1872257"/>
            <a:ext cx="319715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92615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F43A6-700A-57D5-5BB7-8C66542A1386}"/>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C744C1F6-1832-B226-B0FA-51E6D54D6940}"/>
              </a:ext>
            </a:extLst>
          </p:cNvPr>
          <p:cNvSpPr/>
          <p:nvPr/>
        </p:nvSpPr>
        <p:spPr>
          <a:xfrm>
            <a:off x="9137595" y="0"/>
            <a:ext cx="3054405" cy="6858000"/>
          </a:xfrm>
          <a:prstGeom prst="rect">
            <a:avLst/>
          </a:prstGeom>
          <a:solidFill>
            <a:srgbClr val="D7C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srgbClr val="FFFFFF"/>
              </a:solidFill>
              <a:effectLst/>
              <a:uLnTx/>
              <a:uFillTx/>
              <a:latin typeface="Arial"/>
              <a:ea typeface="+mn-ea"/>
              <a:cs typeface="+mn-cs"/>
            </a:endParaRPr>
          </a:p>
        </p:txBody>
      </p:sp>
      <p:pic>
        <p:nvPicPr>
          <p:cNvPr id="7" name="Imagem 6">
            <a:extLst>
              <a:ext uri="{FF2B5EF4-FFF2-40B4-BE49-F238E27FC236}">
                <a16:creationId xmlns:a16="http://schemas.microsoft.com/office/drawing/2014/main" id="{37EAB153-8EF6-77A4-18FC-910FC275B1E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584797" y="4282958"/>
            <a:ext cx="2164516" cy="2164516"/>
          </a:xfrm>
          <a:prstGeom prst="rect">
            <a:avLst/>
          </a:prstGeom>
        </p:spPr>
      </p:pic>
      <p:sp>
        <p:nvSpPr>
          <p:cNvPr id="19" name="Rectangle 18">
            <a:extLst>
              <a:ext uri="{FF2B5EF4-FFF2-40B4-BE49-F238E27FC236}">
                <a16:creationId xmlns:a16="http://schemas.microsoft.com/office/drawing/2014/main" id="{120DCA7D-1B32-B101-E876-A00BB6E9B2BC}"/>
              </a:ext>
            </a:extLst>
          </p:cNvPr>
          <p:cNvSpPr/>
          <p:nvPr/>
        </p:nvSpPr>
        <p:spPr>
          <a:xfrm>
            <a:off x="-3828" y="0"/>
            <a:ext cx="3051585" cy="6858000"/>
          </a:xfrm>
          <a:prstGeom prst="rect">
            <a:avLst/>
          </a:prstGeom>
          <a:solidFill>
            <a:srgbClr val="F3F3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srgbClr val="FFFFFF"/>
              </a:solidFill>
              <a:effectLst/>
              <a:uLnTx/>
              <a:uFillTx/>
              <a:latin typeface="Arial"/>
              <a:ea typeface="+mn-ea"/>
              <a:cs typeface="+mn-cs"/>
            </a:endParaRPr>
          </a:p>
        </p:txBody>
      </p:sp>
      <p:sp>
        <p:nvSpPr>
          <p:cNvPr id="41" name="Rectangle 40">
            <a:extLst>
              <a:ext uri="{FF2B5EF4-FFF2-40B4-BE49-F238E27FC236}">
                <a16:creationId xmlns:a16="http://schemas.microsoft.com/office/drawing/2014/main" id="{B1599331-C69F-DDEE-9748-1CEEEDEDE93C}"/>
              </a:ext>
            </a:extLst>
          </p:cNvPr>
          <p:cNvSpPr/>
          <p:nvPr/>
        </p:nvSpPr>
        <p:spPr>
          <a:xfrm>
            <a:off x="3050577" y="0"/>
            <a:ext cx="3051585" cy="6858000"/>
          </a:xfrm>
          <a:prstGeom prst="rect">
            <a:avLst/>
          </a:prstGeom>
          <a:solidFill>
            <a:srgbClr val="EAE6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srgbClr val="FFFFFF"/>
              </a:solidFill>
              <a:effectLst/>
              <a:uLnTx/>
              <a:uFillTx/>
              <a:latin typeface="Arial"/>
              <a:ea typeface="+mn-ea"/>
              <a:cs typeface="+mn-cs"/>
            </a:endParaRPr>
          </a:p>
        </p:txBody>
      </p:sp>
      <p:sp>
        <p:nvSpPr>
          <p:cNvPr id="42" name="Rectangle 41">
            <a:extLst>
              <a:ext uri="{FF2B5EF4-FFF2-40B4-BE49-F238E27FC236}">
                <a16:creationId xmlns:a16="http://schemas.microsoft.com/office/drawing/2014/main" id="{95C8CDA0-C14A-3739-5E12-7FDC4217C4AA}"/>
              </a:ext>
            </a:extLst>
          </p:cNvPr>
          <p:cNvSpPr/>
          <p:nvPr/>
        </p:nvSpPr>
        <p:spPr>
          <a:xfrm>
            <a:off x="6086010" y="0"/>
            <a:ext cx="3051585" cy="6858000"/>
          </a:xfrm>
          <a:prstGeom prst="rect">
            <a:avLst/>
          </a:prstGeom>
          <a:solidFill>
            <a:srgbClr val="E0D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srgbClr val="FFFFFF"/>
              </a:solidFill>
              <a:effectLst/>
              <a:uLnTx/>
              <a:uFillTx/>
              <a:latin typeface="Arial"/>
              <a:ea typeface="+mn-ea"/>
              <a:cs typeface="+mn-cs"/>
            </a:endParaRPr>
          </a:p>
        </p:txBody>
      </p:sp>
      <p:pic>
        <p:nvPicPr>
          <p:cNvPr id="12" name="Imagem 11">
            <a:extLst>
              <a:ext uri="{FF2B5EF4-FFF2-40B4-BE49-F238E27FC236}">
                <a16:creationId xmlns:a16="http://schemas.microsoft.com/office/drawing/2014/main" id="{4906C20E-42B3-BCC2-D4E4-02D72755028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a:fillRect/>
          </a:stretch>
        </p:blipFill>
        <p:spPr>
          <a:xfrm>
            <a:off x="440491" y="4263232"/>
            <a:ext cx="2160000" cy="2160000"/>
          </a:xfrm>
          <a:prstGeom prst="rect">
            <a:avLst/>
          </a:prstGeom>
        </p:spPr>
      </p:pic>
      <p:pic>
        <p:nvPicPr>
          <p:cNvPr id="14" name="Imagem 13">
            <a:extLst>
              <a:ext uri="{FF2B5EF4-FFF2-40B4-BE49-F238E27FC236}">
                <a16:creationId xmlns:a16="http://schemas.microsoft.com/office/drawing/2014/main" id="{11878937-D948-E73F-BE2F-E8191AB6A8E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3501456" y="4287474"/>
            <a:ext cx="2160000" cy="2160000"/>
          </a:xfrm>
          <a:prstGeom prst="rect">
            <a:avLst/>
          </a:prstGeom>
        </p:spPr>
      </p:pic>
      <p:pic>
        <p:nvPicPr>
          <p:cNvPr id="17" name="Imagem 16">
            <a:extLst>
              <a:ext uri="{FF2B5EF4-FFF2-40B4-BE49-F238E27FC236}">
                <a16:creationId xmlns:a16="http://schemas.microsoft.com/office/drawing/2014/main" id="{D6789825-8B8E-13A2-81ED-CD7BFBFE3C8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a:fillRect/>
          </a:stretch>
        </p:blipFill>
        <p:spPr>
          <a:xfrm flipH="1">
            <a:off x="6549364" y="4287474"/>
            <a:ext cx="2160000" cy="2160000"/>
          </a:xfrm>
          <a:prstGeom prst="rect">
            <a:avLst/>
          </a:prstGeom>
        </p:spPr>
      </p:pic>
      <p:pic>
        <p:nvPicPr>
          <p:cNvPr id="52" name="Picture 51" descr="A bottle of shampoo&#10;&#10;AI-generated content may be incorrect.">
            <a:extLst>
              <a:ext uri="{FF2B5EF4-FFF2-40B4-BE49-F238E27FC236}">
                <a16:creationId xmlns:a16="http://schemas.microsoft.com/office/drawing/2014/main" id="{76947373-06A4-88E8-9751-CC9AA27E498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1233" y="3993283"/>
            <a:ext cx="2302973" cy="3070631"/>
          </a:xfrm>
          <a:prstGeom prst="rect">
            <a:avLst/>
          </a:prstGeom>
          <a:effectLst>
            <a:outerShdw blurRad="142020" dist="38099" dir="2700000" sx="100761" sy="100761" algn="tl" rotWithShape="0">
              <a:prstClr val="black">
                <a:alpha val="40000"/>
              </a:prstClr>
            </a:outerShdw>
          </a:effectLst>
        </p:spPr>
      </p:pic>
      <p:pic>
        <p:nvPicPr>
          <p:cNvPr id="54" name="Picture 53" descr="A white and brown bottle with a white label&#10;&#10;AI-generated content may be incorrect.">
            <a:extLst>
              <a:ext uri="{FF2B5EF4-FFF2-40B4-BE49-F238E27FC236}">
                <a16:creationId xmlns:a16="http://schemas.microsoft.com/office/drawing/2014/main" id="{981A8D69-DF8A-EDCC-7ED3-73C4310E98A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561265" y="3993283"/>
            <a:ext cx="2302973" cy="3070631"/>
          </a:xfrm>
          <a:prstGeom prst="rect">
            <a:avLst/>
          </a:prstGeom>
          <a:effectLst>
            <a:outerShdw blurRad="142020" dist="38099" dir="2700000" sx="100761" sy="100761" algn="tl" rotWithShape="0">
              <a:prstClr val="black">
                <a:alpha val="40000"/>
              </a:prstClr>
            </a:outerShdw>
          </a:effectLst>
        </p:spPr>
      </p:pic>
      <p:pic>
        <p:nvPicPr>
          <p:cNvPr id="56" name="Picture 55" descr="A white and brown tube with white text&#10;&#10;AI-generated content may be incorrect.">
            <a:extLst>
              <a:ext uri="{FF2B5EF4-FFF2-40B4-BE49-F238E27FC236}">
                <a16:creationId xmlns:a16="http://schemas.microsoft.com/office/drawing/2014/main" id="{05EC9761-0980-C088-D693-37DAFB40634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042839" y="4462731"/>
            <a:ext cx="1695502" cy="2260669"/>
          </a:xfrm>
          <a:prstGeom prst="rect">
            <a:avLst/>
          </a:prstGeom>
          <a:effectLst>
            <a:outerShdw blurRad="142020" dist="38099" dir="2700000" sx="100761" sy="100761" algn="tl" rotWithShape="0">
              <a:prstClr val="black">
                <a:alpha val="40000"/>
              </a:prstClr>
            </a:outerShdw>
          </a:effectLst>
        </p:spPr>
      </p:pic>
      <p:pic>
        <p:nvPicPr>
          <p:cNvPr id="45" name="Picture 44">
            <a:extLst>
              <a:ext uri="{FF2B5EF4-FFF2-40B4-BE49-F238E27FC236}">
                <a16:creationId xmlns:a16="http://schemas.microsoft.com/office/drawing/2014/main" id="{20BF319B-D04E-8359-A109-606550B2AE1D}"/>
              </a:ext>
            </a:extLst>
          </p:cNvPr>
          <p:cNvPicPr>
            <a:picLocks noChangeAspect="1"/>
          </p:cNvPicPr>
          <p:nvPr/>
        </p:nvPicPr>
        <p:blipFill>
          <a:blip r:embed="rId10"/>
          <a:stretch>
            <a:fillRect/>
          </a:stretch>
        </p:blipFill>
        <p:spPr>
          <a:xfrm>
            <a:off x="406215" y="1393051"/>
            <a:ext cx="11194452" cy="196171"/>
          </a:xfrm>
          <a:prstGeom prst="rect">
            <a:avLst/>
          </a:prstGeom>
        </p:spPr>
      </p:pic>
      <p:pic>
        <p:nvPicPr>
          <p:cNvPr id="47" name="Picture 46">
            <a:extLst>
              <a:ext uri="{FF2B5EF4-FFF2-40B4-BE49-F238E27FC236}">
                <a16:creationId xmlns:a16="http://schemas.microsoft.com/office/drawing/2014/main" id="{12DBD2B9-AD7A-4D25-3979-5EB5787C144B}"/>
              </a:ext>
            </a:extLst>
          </p:cNvPr>
          <p:cNvPicPr>
            <a:picLocks noChangeAspect="1"/>
          </p:cNvPicPr>
          <p:nvPr/>
        </p:nvPicPr>
        <p:blipFill>
          <a:blip r:embed="rId11"/>
          <a:srcRect l="82327"/>
          <a:stretch>
            <a:fillRect/>
          </a:stretch>
        </p:blipFill>
        <p:spPr>
          <a:xfrm>
            <a:off x="10150605" y="1837803"/>
            <a:ext cx="1874327" cy="1816001"/>
          </a:xfrm>
          <a:prstGeom prst="rect">
            <a:avLst/>
          </a:prstGeom>
        </p:spPr>
      </p:pic>
      <p:pic>
        <p:nvPicPr>
          <p:cNvPr id="49" name="Picture 48">
            <a:extLst>
              <a:ext uri="{FF2B5EF4-FFF2-40B4-BE49-F238E27FC236}">
                <a16:creationId xmlns:a16="http://schemas.microsoft.com/office/drawing/2014/main" id="{8CF9F1D6-2D9E-63C8-41F7-3BA1FB9DFBA3}"/>
              </a:ext>
            </a:extLst>
          </p:cNvPr>
          <p:cNvPicPr>
            <a:picLocks noChangeAspect="1"/>
          </p:cNvPicPr>
          <p:nvPr/>
        </p:nvPicPr>
        <p:blipFill>
          <a:blip r:embed="rId12"/>
          <a:stretch>
            <a:fillRect/>
          </a:stretch>
        </p:blipFill>
        <p:spPr>
          <a:xfrm>
            <a:off x="474728" y="344213"/>
            <a:ext cx="2182951" cy="900796"/>
          </a:xfrm>
          <a:prstGeom prst="rect">
            <a:avLst/>
          </a:prstGeom>
        </p:spPr>
      </p:pic>
      <p:sp>
        <p:nvSpPr>
          <p:cNvPr id="76" name="CaixaDeTexto 12">
            <a:extLst>
              <a:ext uri="{FF2B5EF4-FFF2-40B4-BE49-F238E27FC236}">
                <a16:creationId xmlns:a16="http://schemas.microsoft.com/office/drawing/2014/main" id="{5C49922C-628A-4916-BBA0-896E731A2D9F}"/>
              </a:ext>
            </a:extLst>
          </p:cNvPr>
          <p:cNvSpPr txBox="1"/>
          <p:nvPr/>
        </p:nvSpPr>
        <p:spPr>
          <a:xfrm>
            <a:off x="3187035" y="341714"/>
            <a:ext cx="2744904" cy="8771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000000"/>
                </a:solidFill>
                <a:effectLst/>
                <a:uLnTx/>
                <a:uFillTx/>
                <a:latin typeface="DM Sans 14pt" pitchFamily="2" charset="77"/>
                <a:ea typeface="+mn-ea"/>
                <a:cs typeface="+mn-cs"/>
              </a:rPr>
              <a:t>Take a bath to boost your mood while treating your strands.</a:t>
            </a:r>
            <a:endParaRPr kumimoji="0" lang="pt-BR" sz="17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pic>
        <p:nvPicPr>
          <p:cNvPr id="79" name="Picture 78">
            <a:extLst>
              <a:ext uri="{FF2B5EF4-FFF2-40B4-BE49-F238E27FC236}">
                <a16:creationId xmlns:a16="http://schemas.microsoft.com/office/drawing/2014/main" id="{B7DDD187-7127-85EA-480F-5A3FB4A15BE4}"/>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9532938" y="182192"/>
            <a:ext cx="2510043" cy="485060"/>
          </a:xfrm>
          <a:prstGeom prst="rect">
            <a:avLst/>
          </a:prstGeom>
        </p:spPr>
      </p:pic>
      <p:pic>
        <p:nvPicPr>
          <p:cNvPr id="4" name="Picture 46">
            <a:extLst>
              <a:ext uri="{FF2B5EF4-FFF2-40B4-BE49-F238E27FC236}">
                <a16:creationId xmlns:a16="http://schemas.microsoft.com/office/drawing/2014/main" id="{1A1700C8-B1FC-613B-7B45-549AADFE25BE}"/>
              </a:ext>
            </a:extLst>
          </p:cNvPr>
          <p:cNvPicPr>
            <a:picLocks noChangeAspect="1"/>
          </p:cNvPicPr>
          <p:nvPr/>
        </p:nvPicPr>
        <p:blipFill>
          <a:blip r:embed="rId11"/>
          <a:srcRect l="55280" r="28800"/>
          <a:stretch>
            <a:fillRect/>
          </a:stretch>
        </p:blipFill>
        <p:spPr>
          <a:xfrm>
            <a:off x="7469901" y="1837803"/>
            <a:ext cx="1688379" cy="1816001"/>
          </a:xfrm>
          <a:prstGeom prst="rect">
            <a:avLst/>
          </a:prstGeom>
        </p:spPr>
      </p:pic>
      <p:pic>
        <p:nvPicPr>
          <p:cNvPr id="6" name="Picture 46">
            <a:extLst>
              <a:ext uri="{FF2B5EF4-FFF2-40B4-BE49-F238E27FC236}">
                <a16:creationId xmlns:a16="http://schemas.microsoft.com/office/drawing/2014/main" id="{BAF47A91-AA09-AFC8-79E6-C865B19980F9}"/>
              </a:ext>
            </a:extLst>
          </p:cNvPr>
          <p:cNvPicPr>
            <a:picLocks noChangeAspect="1"/>
          </p:cNvPicPr>
          <p:nvPr/>
        </p:nvPicPr>
        <p:blipFill>
          <a:blip r:embed="rId11"/>
          <a:srcRect l="26490" r="59643"/>
          <a:stretch>
            <a:fillRect/>
          </a:stretch>
        </p:blipFill>
        <p:spPr>
          <a:xfrm>
            <a:off x="4571234" y="1837803"/>
            <a:ext cx="1470626" cy="1816001"/>
          </a:xfrm>
          <a:prstGeom prst="rect">
            <a:avLst/>
          </a:prstGeom>
        </p:spPr>
      </p:pic>
      <p:pic>
        <p:nvPicPr>
          <p:cNvPr id="8" name="Picture 46">
            <a:extLst>
              <a:ext uri="{FF2B5EF4-FFF2-40B4-BE49-F238E27FC236}">
                <a16:creationId xmlns:a16="http://schemas.microsoft.com/office/drawing/2014/main" id="{F5ED6DEC-8706-F704-2522-A9E6B578F5A4}"/>
              </a:ext>
            </a:extLst>
          </p:cNvPr>
          <p:cNvPicPr>
            <a:picLocks noChangeAspect="1"/>
          </p:cNvPicPr>
          <p:nvPr/>
        </p:nvPicPr>
        <p:blipFill>
          <a:blip r:embed="rId11"/>
          <a:srcRect r="94790"/>
          <a:stretch>
            <a:fillRect/>
          </a:stretch>
        </p:blipFill>
        <p:spPr>
          <a:xfrm>
            <a:off x="2399915" y="1837803"/>
            <a:ext cx="552536" cy="1816001"/>
          </a:xfrm>
          <a:prstGeom prst="rect">
            <a:avLst/>
          </a:prstGeom>
        </p:spPr>
      </p:pic>
      <p:sp>
        <p:nvSpPr>
          <p:cNvPr id="59" name="CaixaDeTexto 12">
            <a:extLst>
              <a:ext uri="{FF2B5EF4-FFF2-40B4-BE49-F238E27FC236}">
                <a16:creationId xmlns:a16="http://schemas.microsoft.com/office/drawing/2014/main" id="{3BEC598C-455E-C3F7-CE1E-30A248CD3920}"/>
              </a:ext>
            </a:extLst>
          </p:cNvPr>
          <p:cNvSpPr txBox="1"/>
          <p:nvPr/>
        </p:nvSpPr>
        <p:spPr>
          <a:xfrm>
            <a:off x="406215" y="1787015"/>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PREPARE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TREAT</a:t>
            </a:r>
          </a:p>
        </p:txBody>
      </p:sp>
      <p:sp>
        <p:nvSpPr>
          <p:cNvPr id="60" name="CaixaDeTexto 13">
            <a:extLst>
              <a:ext uri="{FF2B5EF4-FFF2-40B4-BE49-F238E27FC236}">
                <a16:creationId xmlns:a16="http://schemas.microsoft.com/office/drawing/2014/main" id="{D13D3AB9-7606-418D-826F-669FD3190C23}"/>
              </a:ext>
            </a:extLst>
          </p:cNvPr>
          <p:cNvSpPr txBox="1"/>
          <p:nvPr/>
        </p:nvSpPr>
        <p:spPr>
          <a:xfrm>
            <a:off x="406215"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PRE-SHAMPOO</a:t>
            </a:r>
          </a:p>
        </p:txBody>
      </p:sp>
      <p:sp>
        <p:nvSpPr>
          <p:cNvPr id="61" name="CaixaDeTexto 31">
            <a:extLst>
              <a:ext uri="{FF2B5EF4-FFF2-40B4-BE49-F238E27FC236}">
                <a16:creationId xmlns:a16="http://schemas.microsoft.com/office/drawing/2014/main" id="{FE138BB7-1646-ED9A-2E57-8714538BC2B8}"/>
              </a:ext>
            </a:extLst>
          </p:cNvPr>
          <p:cNvSpPr txBox="1"/>
          <p:nvPr/>
        </p:nvSpPr>
        <p:spPr>
          <a:xfrm>
            <a:off x="3374699" y="1787015"/>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CLEANSE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ENERGIZE</a:t>
            </a:r>
          </a:p>
        </p:txBody>
      </p:sp>
      <p:sp>
        <p:nvSpPr>
          <p:cNvPr id="62" name="CaixaDeTexto 32">
            <a:extLst>
              <a:ext uri="{FF2B5EF4-FFF2-40B4-BE49-F238E27FC236}">
                <a16:creationId xmlns:a16="http://schemas.microsoft.com/office/drawing/2014/main" id="{FF5BB286-32C9-1F4C-10C3-68A6B28B9C2E}"/>
              </a:ext>
            </a:extLst>
          </p:cNvPr>
          <p:cNvSpPr txBox="1"/>
          <p:nvPr/>
        </p:nvSpPr>
        <p:spPr>
          <a:xfrm>
            <a:off x="3374699"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SHAMPOO</a:t>
            </a:r>
          </a:p>
        </p:txBody>
      </p:sp>
      <p:sp>
        <p:nvSpPr>
          <p:cNvPr id="63" name="CaixaDeTexto 12">
            <a:extLst>
              <a:ext uri="{FF2B5EF4-FFF2-40B4-BE49-F238E27FC236}">
                <a16:creationId xmlns:a16="http://schemas.microsoft.com/office/drawing/2014/main" id="{F7C88A70-0EC1-EC70-8E14-0BBCA92C43BB}"/>
              </a:ext>
            </a:extLst>
          </p:cNvPr>
          <p:cNvSpPr txBox="1"/>
          <p:nvPr/>
        </p:nvSpPr>
        <p:spPr>
          <a:xfrm>
            <a:off x="6374821" y="1787015"/>
            <a:ext cx="258248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STRENGTHEN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FORTIFY</a:t>
            </a:r>
          </a:p>
        </p:txBody>
      </p:sp>
      <p:sp>
        <p:nvSpPr>
          <p:cNvPr id="64" name="CaixaDeTexto 13">
            <a:extLst>
              <a:ext uri="{FF2B5EF4-FFF2-40B4-BE49-F238E27FC236}">
                <a16:creationId xmlns:a16="http://schemas.microsoft.com/office/drawing/2014/main" id="{E8D84D46-A5DC-1A3B-29C3-8F4C1B23802E}"/>
              </a:ext>
            </a:extLst>
          </p:cNvPr>
          <p:cNvSpPr txBox="1"/>
          <p:nvPr/>
        </p:nvSpPr>
        <p:spPr>
          <a:xfrm>
            <a:off x="6374821"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HAIR MASK</a:t>
            </a:r>
          </a:p>
        </p:txBody>
      </p:sp>
      <p:sp>
        <p:nvSpPr>
          <p:cNvPr id="65" name="CaixaDeTexto 12">
            <a:extLst>
              <a:ext uri="{FF2B5EF4-FFF2-40B4-BE49-F238E27FC236}">
                <a16:creationId xmlns:a16="http://schemas.microsoft.com/office/drawing/2014/main" id="{152F9F89-15A7-DAF2-052A-9066B3FF3FB3}"/>
              </a:ext>
            </a:extLst>
          </p:cNvPr>
          <p:cNvSpPr txBox="1"/>
          <p:nvPr/>
        </p:nvSpPr>
        <p:spPr>
          <a:xfrm>
            <a:off x="9467357" y="1787015"/>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SOFTEN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HYDRATE</a:t>
            </a:r>
          </a:p>
        </p:txBody>
      </p:sp>
      <p:sp>
        <p:nvSpPr>
          <p:cNvPr id="66" name="CaixaDeTexto 13">
            <a:extLst>
              <a:ext uri="{FF2B5EF4-FFF2-40B4-BE49-F238E27FC236}">
                <a16:creationId xmlns:a16="http://schemas.microsoft.com/office/drawing/2014/main" id="{4524CA76-90DA-70BC-AD92-F456E56493F9}"/>
              </a:ext>
            </a:extLst>
          </p:cNvPr>
          <p:cNvSpPr txBox="1"/>
          <p:nvPr/>
        </p:nvSpPr>
        <p:spPr>
          <a:xfrm>
            <a:off x="9467357"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HAIR MIST</a:t>
            </a:r>
          </a:p>
        </p:txBody>
      </p:sp>
      <p:sp>
        <p:nvSpPr>
          <p:cNvPr id="73" name="TextBox 72">
            <a:extLst>
              <a:ext uri="{FF2B5EF4-FFF2-40B4-BE49-F238E27FC236}">
                <a16:creationId xmlns:a16="http://schemas.microsoft.com/office/drawing/2014/main" id="{C5647055-38D4-DA38-93BA-C951FAF5EDA5}"/>
              </a:ext>
            </a:extLst>
          </p:cNvPr>
          <p:cNvSpPr txBox="1"/>
          <p:nvPr/>
        </p:nvSpPr>
        <p:spPr>
          <a:xfrm>
            <a:off x="3374699" y="2841652"/>
            <a:ext cx="234069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000000"/>
                </a:solidFill>
                <a:effectLst/>
                <a:uLnTx/>
                <a:uFillTx/>
                <a:latin typeface="DM Sans 14pt" pitchFamily="2" charset="77"/>
                <a:ea typeface="+mn-ea"/>
                <a:cs typeface="+mn-cs"/>
              </a:rPr>
              <a:t>Professional </a:t>
            </a:r>
            <a:r>
              <a:rPr kumimoji="0" lang="de-DE" sz="1200" b="1" i="0" u="none" strike="noStrike" kern="1200" cap="none" spc="0" normalizeH="0" baseline="0" noProof="0" dirty="0" err="1">
                <a:ln>
                  <a:noFill/>
                </a:ln>
                <a:solidFill>
                  <a:srgbClr val="000000"/>
                </a:solidFill>
                <a:effectLst/>
                <a:uLnTx/>
                <a:uFillTx/>
                <a:latin typeface="DM Sans 14pt" pitchFamily="2" charset="77"/>
                <a:ea typeface="+mn-ea"/>
                <a:cs typeface="+mn-cs"/>
              </a:rPr>
              <a:t>tip</a:t>
            </a:r>
            <a:endParaRPr kumimoji="0" lang="de-DE" sz="1200" b="1" i="0" u="none" strike="noStrike" kern="1200" cap="none" spc="0" normalizeH="0" baseline="0" noProof="0" dirty="0">
              <a:ln>
                <a:noFill/>
              </a:ln>
              <a:solidFill>
                <a:srgbClr val="000000"/>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Use it like your regular shampoo as often as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Massage gently to </a:t>
            </a: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help enhance </a:t>
            </a: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energizing benefits.</a:t>
            </a:r>
            <a:endParaRPr kumimoji="0" lang="en-BR"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74" name="TextBox 73">
            <a:extLst>
              <a:ext uri="{FF2B5EF4-FFF2-40B4-BE49-F238E27FC236}">
                <a16:creationId xmlns:a16="http://schemas.microsoft.com/office/drawing/2014/main" id="{27B6D54B-6193-A89F-0C9C-EEE537CBF7A7}"/>
              </a:ext>
            </a:extLst>
          </p:cNvPr>
          <p:cNvSpPr txBox="1"/>
          <p:nvPr/>
        </p:nvSpPr>
        <p:spPr>
          <a:xfrm>
            <a:off x="6374821" y="2841652"/>
            <a:ext cx="254717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000000"/>
                </a:solidFill>
                <a:effectLst/>
                <a:uLnTx/>
                <a:uFillTx/>
                <a:latin typeface="DM Sans 14pt" pitchFamily="2" charset="77"/>
                <a:ea typeface="+mn-ea"/>
                <a:cs typeface="+mn-cs"/>
              </a:rPr>
              <a:t>Professional </a:t>
            </a:r>
            <a:r>
              <a:rPr kumimoji="0" lang="de-DE" sz="1200" b="1" i="0" u="none" strike="noStrike" kern="1200" cap="none" spc="0" normalizeH="0" baseline="0" noProof="0" err="1">
                <a:ln>
                  <a:noFill/>
                </a:ln>
                <a:solidFill>
                  <a:srgbClr val="000000"/>
                </a:solidFill>
                <a:effectLst/>
                <a:uLnTx/>
                <a:uFillTx/>
                <a:latin typeface="DM Sans 14pt" pitchFamily="2" charset="77"/>
                <a:ea typeface="+mn-ea"/>
                <a:cs typeface="+mn-cs"/>
              </a:rPr>
              <a:t>tip</a:t>
            </a:r>
            <a:endParaRPr kumimoji="0" lang="de-DE" sz="1200" b="1"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Leave on for 5–10 minutes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for deep, targeted strengthening. Use after every wash.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R" sz="1200" b="0" i="0" u="none" strike="noStrike" kern="1200" cap="none" spc="0" normalizeH="0" baseline="0" noProof="0">
              <a:ln>
                <a:noFill/>
              </a:ln>
              <a:solidFill>
                <a:srgbClr val="000000"/>
              </a:solidFill>
              <a:effectLst/>
              <a:uLnTx/>
              <a:uFillTx/>
              <a:latin typeface="Arial"/>
              <a:ea typeface="+mn-ea"/>
              <a:cs typeface="+mn-cs"/>
            </a:endParaRPr>
          </a:p>
        </p:txBody>
      </p:sp>
      <p:sp>
        <p:nvSpPr>
          <p:cNvPr id="75" name="TextBox 74">
            <a:extLst>
              <a:ext uri="{FF2B5EF4-FFF2-40B4-BE49-F238E27FC236}">
                <a16:creationId xmlns:a16="http://schemas.microsoft.com/office/drawing/2014/main" id="{A0F777FC-45E8-CBCE-90AF-627D0F6AFDCD}"/>
              </a:ext>
            </a:extLst>
          </p:cNvPr>
          <p:cNvSpPr txBox="1"/>
          <p:nvPr/>
        </p:nvSpPr>
        <p:spPr>
          <a:xfrm>
            <a:off x="9467357" y="2841652"/>
            <a:ext cx="2155632"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000000"/>
                </a:solidFill>
                <a:effectLst/>
                <a:uLnTx/>
                <a:uFillTx/>
                <a:latin typeface="DM Sans 14pt" pitchFamily="2" charset="77"/>
                <a:ea typeface="+mn-ea"/>
                <a:cs typeface="+mn-cs"/>
              </a:rPr>
              <a:t>Professional </a:t>
            </a:r>
            <a:r>
              <a:rPr kumimoji="0" lang="de-DE" sz="1200" b="1" i="0" u="none" strike="noStrike" kern="1200" cap="none" spc="0" normalizeH="0" baseline="0" noProof="0" err="1">
                <a:ln>
                  <a:noFill/>
                </a:ln>
                <a:solidFill>
                  <a:srgbClr val="000000"/>
                </a:solidFill>
                <a:effectLst/>
                <a:uLnTx/>
                <a:uFillTx/>
                <a:latin typeface="DM Sans 14pt" pitchFamily="2" charset="77"/>
                <a:ea typeface="+mn-ea"/>
                <a:cs typeface="+mn-cs"/>
              </a:rPr>
              <a:t>tip</a:t>
            </a:r>
            <a:endParaRPr kumimoji="0" lang="de-DE" sz="1200" b="1"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Mist 3x lightly over damp hair to veil the fiber in weightless hydration, continuous protection, and effortless manageability.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R" sz="1200" b="0" i="0" u="none" strike="noStrike" kern="1200" cap="none" spc="0" normalizeH="0" baseline="0" noProof="0">
              <a:ln>
                <a:noFill/>
              </a:ln>
              <a:solidFill>
                <a:srgbClr val="000000"/>
              </a:solidFill>
              <a:effectLst/>
              <a:uLnTx/>
              <a:uFillTx/>
              <a:latin typeface="Arial"/>
              <a:ea typeface="+mn-ea"/>
              <a:cs typeface="+mn-cs"/>
            </a:endParaRPr>
          </a:p>
        </p:txBody>
      </p:sp>
      <p:sp>
        <p:nvSpPr>
          <p:cNvPr id="2" name="TextBox 71">
            <a:extLst>
              <a:ext uri="{FF2B5EF4-FFF2-40B4-BE49-F238E27FC236}">
                <a16:creationId xmlns:a16="http://schemas.microsoft.com/office/drawing/2014/main" id="{658B3B77-0B14-7634-193F-F5864B977D32}"/>
              </a:ext>
            </a:extLst>
          </p:cNvPr>
          <p:cNvSpPr txBox="1"/>
          <p:nvPr/>
        </p:nvSpPr>
        <p:spPr>
          <a:xfrm>
            <a:off x="425254" y="2841652"/>
            <a:ext cx="235266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000000"/>
                </a:solidFill>
                <a:effectLst/>
                <a:uLnTx/>
                <a:uFillTx/>
                <a:latin typeface="DM Sans 14pt" pitchFamily="2" charset="77"/>
                <a:ea typeface="+mn-ea"/>
                <a:cs typeface="+mn-cs"/>
              </a:rPr>
              <a:t>Professional </a:t>
            </a:r>
            <a:r>
              <a:rPr kumimoji="0" lang="de-DE" sz="1200" b="1" i="0" u="none" strike="noStrike" kern="1200" cap="none" spc="0" normalizeH="0" baseline="0" noProof="0" dirty="0" err="1">
                <a:ln>
                  <a:noFill/>
                </a:ln>
                <a:solidFill>
                  <a:srgbClr val="000000"/>
                </a:solidFill>
                <a:effectLst/>
                <a:uLnTx/>
                <a:uFillTx/>
                <a:latin typeface="DM Sans 14pt" pitchFamily="2" charset="77"/>
                <a:ea typeface="+mn-ea"/>
                <a:cs typeface="+mn-cs"/>
              </a:rPr>
              <a:t>tip</a:t>
            </a:r>
            <a:endParaRPr kumimoji="0" lang="de-DE" sz="1200" b="1" i="0" u="none" strike="noStrike" kern="1200" cap="none" spc="0" normalizeH="0" baseline="0" noProof="0" dirty="0">
              <a:ln>
                <a:noFill/>
              </a:ln>
              <a:solidFill>
                <a:srgbClr val="000000"/>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Use before every wash.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Apply on damp hair from roots to ends and let it sit for a few minutes to maximize the performance. </a:t>
            </a:r>
          </a:p>
        </p:txBody>
      </p:sp>
      <p:pic>
        <p:nvPicPr>
          <p:cNvPr id="58" name="Picture 57" descr="A white and pink spray bottle&#10;&#10;AI-generated content may be incorrect.">
            <a:extLst>
              <a:ext uri="{FF2B5EF4-FFF2-40B4-BE49-F238E27FC236}">
                <a16:creationId xmlns:a16="http://schemas.microsoft.com/office/drawing/2014/main" id="{655CC961-A491-DB8F-26CF-55EAE3262D06}"/>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890677" y="4410162"/>
            <a:ext cx="1927919" cy="2570559"/>
          </a:xfrm>
          <a:prstGeom prst="rect">
            <a:avLst/>
          </a:prstGeom>
          <a:effectLst>
            <a:outerShdw blurRad="142020" dist="38099" dir="2700000" sx="100761" sy="100761" algn="tl" rotWithShape="0">
              <a:prstClr val="black">
                <a:alpha val="40000"/>
              </a:prstClr>
            </a:outerShdw>
          </a:effectLst>
        </p:spPr>
      </p:pic>
    </p:spTree>
    <p:extLst>
      <p:ext uri="{BB962C8B-B14F-4D97-AF65-F5344CB8AC3E}">
        <p14:creationId xmlns:p14="http://schemas.microsoft.com/office/powerpoint/2010/main" val="9296265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52BE0-1B22-FBFA-5DA7-25F41E7A8B5E}"/>
            </a:ext>
          </a:extLst>
        </p:cNvPr>
        <p:cNvGrpSpPr/>
        <p:nvPr/>
      </p:nvGrpSpPr>
      <p:grpSpPr>
        <a:xfrm>
          <a:off x="0" y="0"/>
          <a:ext cx="0" cy="0"/>
          <a:chOff x="0" y="0"/>
          <a:chExt cx="0" cy="0"/>
        </a:xfrm>
      </p:grpSpPr>
      <p:pic>
        <p:nvPicPr>
          <p:cNvPr id="2" name="Imagem 1" descr="Uma imagem contendo no interior, mesa, caixa, geladeira&#10;&#10;Descrição gerada automaticamente">
            <a:extLst>
              <a:ext uri="{FF2B5EF4-FFF2-40B4-BE49-F238E27FC236}">
                <a16:creationId xmlns:a16="http://schemas.microsoft.com/office/drawing/2014/main" id="{84F1B82D-F738-572E-38C1-EC3A64B8E86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32567" y="-1531"/>
            <a:ext cx="9159433" cy="6859532"/>
          </a:xfrm>
          <a:prstGeom prst="rect">
            <a:avLst/>
          </a:prstGeom>
        </p:spPr>
      </p:pic>
      <p:sp>
        <p:nvSpPr>
          <p:cNvPr id="12" name="CaixaDeTexto 11">
            <a:extLst>
              <a:ext uri="{FF2B5EF4-FFF2-40B4-BE49-F238E27FC236}">
                <a16:creationId xmlns:a16="http://schemas.microsoft.com/office/drawing/2014/main" id="{7D325A31-7A0B-89F0-DEC0-F4F9F830AC1B}"/>
              </a:ext>
            </a:extLst>
          </p:cNvPr>
          <p:cNvSpPr txBox="1"/>
          <p:nvPr/>
        </p:nvSpPr>
        <p:spPr>
          <a:xfrm>
            <a:off x="409332" y="1296126"/>
            <a:ext cx="2046274"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err="1">
                <a:ln>
                  <a:noFill/>
                </a:ln>
                <a:solidFill>
                  <a:srgbClr val="000000"/>
                </a:solidFill>
                <a:effectLst/>
                <a:uLnTx/>
                <a:uFillTx/>
                <a:latin typeface="DM Sans 14pt" pitchFamily="2" charset="77"/>
                <a:ea typeface="+mn-ea"/>
                <a:cs typeface="+mn-cs"/>
              </a:rPr>
              <a:t>featuring</a:t>
            </a:r>
            <a:r>
              <a:rPr kumimoji="0" lang="pt-BR" sz="1700" b="0" i="0" u="none" strike="noStrike" kern="1200" cap="none" spc="0" normalizeH="0" baseline="0" noProof="0">
                <a:ln>
                  <a:noFill/>
                </a:ln>
                <a:solidFill>
                  <a:srgbClr val="000000"/>
                </a:solidFill>
                <a:effectLst/>
                <a:uLnTx/>
                <a:uFillTx/>
                <a:latin typeface="DM Sans 14pt" pitchFamily="2" charset="77"/>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700" b="1" i="0" u="none" strike="noStrike" kern="1200" cap="none" spc="0" normalizeH="0" baseline="0" noProof="0">
                <a:ln>
                  <a:noFill/>
                </a:ln>
                <a:solidFill>
                  <a:srgbClr val="000000"/>
                </a:solidFill>
                <a:effectLst/>
                <a:uLnTx/>
                <a:uFillTx/>
                <a:latin typeface="DM Sans 14pt" pitchFamily="2" charset="77"/>
                <a:ea typeface="+mn-ea"/>
                <a:cs typeface="+mn-cs"/>
              </a:rPr>
              <a:t>OXY 229 CB</a:t>
            </a:r>
            <a:endParaRPr kumimoji="0" lang="pt-BR" sz="17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16" name="CaixaDeTexto 15">
            <a:extLst>
              <a:ext uri="{FF2B5EF4-FFF2-40B4-BE49-F238E27FC236}">
                <a16:creationId xmlns:a16="http://schemas.microsoft.com/office/drawing/2014/main" id="{ABEB991C-7000-E06C-8C23-D0A8FC3F0AF4}"/>
              </a:ext>
            </a:extLst>
          </p:cNvPr>
          <p:cNvSpPr txBox="1"/>
          <p:nvPr/>
        </p:nvSpPr>
        <p:spPr>
          <a:xfrm>
            <a:off x="4363318" y="949582"/>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STEP 1 – PRE-SHAMPOO</a:t>
            </a:r>
          </a:p>
        </p:txBody>
      </p:sp>
      <p:sp>
        <p:nvSpPr>
          <p:cNvPr id="23" name="CaixaDeTexto 22">
            <a:extLst>
              <a:ext uri="{FF2B5EF4-FFF2-40B4-BE49-F238E27FC236}">
                <a16:creationId xmlns:a16="http://schemas.microsoft.com/office/drawing/2014/main" id="{D33DCBF9-78B7-A035-1439-8CF212806660}"/>
              </a:ext>
            </a:extLst>
          </p:cNvPr>
          <p:cNvSpPr txBox="1"/>
          <p:nvPr/>
        </p:nvSpPr>
        <p:spPr>
          <a:xfrm>
            <a:off x="6152134" y="949582"/>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STEP 2 – SHAMPOO</a:t>
            </a:r>
          </a:p>
        </p:txBody>
      </p:sp>
      <p:sp>
        <p:nvSpPr>
          <p:cNvPr id="27" name="CaixaDeTexto 26">
            <a:extLst>
              <a:ext uri="{FF2B5EF4-FFF2-40B4-BE49-F238E27FC236}">
                <a16:creationId xmlns:a16="http://schemas.microsoft.com/office/drawing/2014/main" id="{7EDFF66E-A736-DB0B-C54D-404E745D423C}"/>
              </a:ext>
            </a:extLst>
          </p:cNvPr>
          <p:cNvSpPr txBox="1"/>
          <p:nvPr/>
        </p:nvSpPr>
        <p:spPr>
          <a:xfrm>
            <a:off x="7695692" y="934143"/>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STEP 3 – HAIR MASK</a:t>
            </a:r>
          </a:p>
        </p:txBody>
      </p:sp>
      <p:sp>
        <p:nvSpPr>
          <p:cNvPr id="31" name="CaixaDeTexto 30">
            <a:extLst>
              <a:ext uri="{FF2B5EF4-FFF2-40B4-BE49-F238E27FC236}">
                <a16:creationId xmlns:a16="http://schemas.microsoft.com/office/drawing/2014/main" id="{EED6246E-1B08-4477-3731-E31BC1AF5D1B}"/>
              </a:ext>
            </a:extLst>
          </p:cNvPr>
          <p:cNvSpPr txBox="1"/>
          <p:nvPr/>
        </p:nvSpPr>
        <p:spPr>
          <a:xfrm>
            <a:off x="9660317" y="949582"/>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STEP 4 – HAIR MIST</a:t>
            </a:r>
          </a:p>
        </p:txBody>
      </p:sp>
      <p:pic>
        <p:nvPicPr>
          <p:cNvPr id="34" name="Imagem 33">
            <a:extLst>
              <a:ext uri="{FF2B5EF4-FFF2-40B4-BE49-F238E27FC236}">
                <a16:creationId xmlns:a16="http://schemas.microsoft.com/office/drawing/2014/main" id="{90F4B734-0F45-D4AB-81A7-8DFB7E338082}"/>
              </a:ext>
            </a:extLst>
          </p:cNvPr>
          <p:cNvPicPr>
            <a:picLocks noChangeAspect="1"/>
          </p:cNvPicPr>
          <p:nvPr/>
        </p:nvPicPr>
        <p:blipFill>
          <a:blip r:embed="rId4"/>
          <a:stretch>
            <a:fillRect/>
          </a:stretch>
        </p:blipFill>
        <p:spPr>
          <a:xfrm>
            <a:off x="500425" y="4491754"/>
            <a:ext cx="330109" cy="330109"/>
          </a:xfrm>
          <a:prstGeom prst="rect">
            <a:avLst/>
          </a:prstGeom>
        </p:spPr>
      </p:pic>
      <p:pic>
        <p:nvPicPr>
          <p:cNvPr id="35" name="Imagem 34">
            <a:extLst>
              <a:ext uri="{FF2B5EF4-FFF2-40B4-BE49-F238E27FC236}">
                <a16:creationId xmlns:a16="http://schemas.microsoft.com/office/drawing/2014/main" id="{DEE8740F-51E5-D5C4-B925-D49D84AE74A7}"/>
              </a:ext>
            </a:extLst>
          </p:cNvPr>
          <p:cNvPicPr>
            <a:picLocks noChangeAspect="1"/>
          </p:cNvPicPr>
          <p:nvPr/>
        </p:nvPicPr>
        <p:blipFill>
          <a:blip r:embed="rId5"/>
          <a:stretch>
            <a:fillRect/>
          </a:stretch>
        </p:blipFill>
        <p:spPr>
          <a:xfrm>
            <a:off x="498412" y="5278856"/>
            <a:ext cx="334135" cy="334135"/>
          </a:xfrm>
          <a:prstGeom prst="rect">
            <a:avLst/>
          </a:prstGeom>
        </p:spPr>
      </p:pic>
      <p:pic>
        <p:nvPicPr>
          <p:cNvPr id="36" name="Imagem 35">
            <a:extLst>
              <a:ext uri="{FF2B5EF4-FFF2-40B4-BE49-F238E27FC236}">
                <a16:creationId xmlns:a16="http://schemas.microsoft.com/office/drawing/2014/main" id="{22A5C0E2-B989-3B8F-0AF4-EEC299FFDFD7}"/>
              </a:ext>
            </a:extLst>
          </p:cNvPr>
          <p:cNvPicPr>
            <a:picLocks noChangeAspect="1"/>
          </p:cNvPicPr>
          <p:nvPr/>
        </p:nvPicPr>
        <p:blipFill>
          <a:blip r:embed="rId6"/>
          <a:stretch>
            <a:fillRect/>
          </a:stretch>
        </p:blipFill>
        <p:spPr>
          <a:xfrm>
            <a:off x="500425" y="6010401"/>
            <a:ext cx="330109" cy="330109"/>
          </a:xfrm>
          <a:prstGeom prst="rect">
            <a:avLst/>
          </a:prstGeom>
        </p:spPr>
      </p:pic>
      <p:sp>
        <p:nvSpPr>
          <p:cNvPr id="37" name="CaixaDeTexto 36">
            <a:extLst>
              <a:ext uri="{FF2B5EF4-FFF2-40B4-BE49-F238E27FC236}">
                <a16:creationId xmlns:a16="http://schemas.microsoft.com/office/drawing/2014/main" id="{B0EC23F1-DA1E-364E-7DF3-EF303112BBAB}"/>
              </a:ext>
            </a:extLst>
          </p:cNvPr>
          <p:cNvSpPr txBox="1"/>
          <p:nvPr/>
        </p:nvSpPr>
        <p:spPr>
          <a:xfrm>
            <a:off x="804432" y="4424678"/>
            <a:ext cx="2863216"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 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b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38" name="CaixaDeTexto 37">
            <a:extLst>
              <a:ext uri="{FF2B5EF4-FFF2-40B4-BE49-F238E27FC236}">
                <a16:creationId xmlns:a16="http://schemas.microsoft.com/office/drawing/2014/main" id="{D1AC368B-8839-7BC6-9424-ABA877835231}"/>
              </a:ext>
            </a:extLst>
          </p:cNvPr>
          <p:cNvSpPr txBox="1"/>
          <p:nvPr/>
        </p:nvSpPr>
        <p:spPr>
          <a:xfrm>
            <a:off x="841114" y="5237478"/>
            <a:ext cx="1816774"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b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39" name="CaixaDeTexto 38">
            <a:extLst>
              <a:ext uri="{FF2B5EF4-FFF2-40B4-BE49-F238E27FC236}">
                <a16:creationId xmlns:a16="http://schemas.microsoft.com/office/drawing/2014/main" id="{BCF75C44-0203-139E-798C-B37E2758D10E}"/>
              </a:ext>
            </a:extLst>
          </p:cNvPr>
          <p:cNvSpPr txBox="1"/>
          <p:nvPr/>
        </p:nvSpPr>
        <p:spPr>
          <a:xfrm>
            <a:off x="843254" y="5975847"/>
            <a:ext cx="1612352"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cxnSp>
        <p:nvCxnSpPr>
          <p:cNvPr id="6" name="Conector Reto 35">
            <a:extLst>
              <a:ext uri="{FF2B5EF4-FFF2-40B4-BE49-F238E27FC236}">
                <a16:creationId xmlns:a16="http://schemas.microsoft.com/office/drawing/2014/main" id="{2280A0C8-D5EF-9B62-C1A2-764FF4ACD45F}"/>
              </a:ext>
            </a:extLst>
          </p:cNvPr>
          <p:cNvCxnSpPr>
            <a:cxnSpLocks/>
          </p:cNvCxnSpPr>
          <p:nvPr/>
        </p:nvCxnSpPr>
        <p:spPr>
          <a:xfrm flipH="1">
            <a:off x="498027" y="4139837"/>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5">
            <a:extLst>
              <a:ext uri="{FF2B5EF4-FFF2-40B4-BE49-F238E27FC236}">
                <a16:creationId xmlns:a16="http://schemas.microsoft.com/office/drawing/2014/main" id="{A216881F-DB84-C211-9293-F31D8C04ACBA}"/>
              </a:ext>
            </a:extLst>
          </p:cNvPr>
          <p:cNvCxnSpPr>
            <a:cxnSpLocks/>
          </p:cNvCxnSpPr>
          <p:nvPr/>
        </p:nvCxnSpPr>
        <p:spPr>
          <a:xfrm flipH="1">
            <a:off x="498027" y="2122778"/>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89B803D8-4E6B-5332-CBB8-CB3798CD8BC4}"/>
              </a:ext>
            </a:extLst>
          </p:cNvPr>
          <p:cNvPicPr>
            <a:picLocks noChangeAspect="1"/>
          </p:cNvPicPr>
          <p:nvPr/>
        </p:nvPicPr>
        <p:blipFill>
          <a:blip r:embed="rId7"/>
          <a:stretch>
            <a:fillRect/>
          </a:stretch>
        </p:blipFill>
        <p:spPr>
          <a:xfrm>
            <a:off x="474728" y="344213"/>
            <a:ext cx="2182951" cy="900796"/>
          </a:xfrm>
          <a:prstGeom prst="rect">
            <a:avLst/>
          </a:prstGeom>
        </p:spPr>
      </p:pic>
      <p:pic>
        <p:nvPicPr>
          <p:cNvPr id="19" name="Picture 18">
            <a:extLst>
              <a:ext uri="{FF2B5EF4-FFF2-40B4-BE49-F238E27FC236}">
                <a16:creationId xmlns:a16="http://schemas.microsoft.com/office/drawing/2014/main" id="{4D46A13C-4EA5-2E2C-B4F1-9DF9A71E9F8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FC2E6FA2-1EDC-5411-AD24-ED923964F2C0}"/>
              </a:ext>
            </a:extLst>
          </p:cNvPr>
          <p:cNvSpPr txBox="1"/>
          <p:nvPr/>
        </p:nvSpPr>
        <p:spPr>
          <a:xfrm>
            <a:off x="4363318" y="1245009"/>
            <a:ext cx="1624527"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Prep the core.</a:t>
            </a:r>
            <a:b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Strength starts with reinforcement of the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inner structure of the fiber.</a:t>
            </a:r>
          </a:p>
        </p:txBody>
      </p:sp>
      <p:sp>
        <p:nvSpPr>
          <p:cNvPr id="9" name="TextBox 8">
            <a:extLst>
              <a:ext uri="{FF2B5EF4-FFF2-40B4-BE49-F238E27FC236}">
                <a16:creationId xmlns:a16="http://schemas.microsoft.com/office/drawing/2014/main" id="{F5CBA892-BDA6-960C-4F9A-AB43172FE80D}"/>
              </a:ext>
            </a:extLst>
          </p:cNvPr>
          <p:cNvSpPr txBox="1"/>
          <p:nvPr/>
        </p:nvSpPr>
        <p:spPr>
          <a:xfrm>
            <a:off x="6150980" y="1211242"/>
            <a:ext cx="1246701"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Cleanse with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purpose.</a:t>
            </a:r>
            <a:b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Vitality and repair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in every wash.</a:t>
            </a:r>
          </a:p>
        </p:txBody>
      </p:sp>
      <p:sp>
        <p:nvSpPr>
          <p:cNvPr id="11" name="TextBox 10">
            <a:extLst>
              <a:ext uri="{FF2B5EF4-FFF2-40B4-BE49-F238E27FC236}">
                <a16:creationId xmlns:a16="http://schemas.microsoft.com/office/drawing/2014/main" id="{553959A1-93FB-0FAC-CDA1-8F02FCA025E4}"/>
              </a:ext>
            </a:extLst>
          </p:cNvPr>
          <p:cNvSpPr txBox="1"/>
          <p:nvPr/>
        </p:nvSpPr>
        <p:spPr>
          <a:xfrm>
            <a:off x="7695692" y="1211242"/>
            <a:ext cx="170111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Fortify the surface.</a:t>
            </a:r>
            <a:b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Mask‑driven strength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and smoothness.</a:t>
            </a:r>
          </a:p>
        </p:txBody>
      </p:sp>
      <p:sp>
        <p:nvSpPr>
          <p:cNvPr id="40" name="TextBox 39">
            <a:extLst>
              <a:ext uri="{FF2B5EF4-FFF2-40B4-BE49-F238E27FC236}">
                <a16:creationId xmlns:a16="http://schemas.microsoft.com/office/drawing/2014/main" id="{43049C87-2EE7-D2C7-71D1-D1A184DC7644}"/>
              </a:ext>
            </a:extLst>
          </p:cNvPr>
          <p:cNvSpPr txBox="1"/>
          <p:nvPr/>
        </p:nvSpPr>
        <p:spPr>
          <a:xfrm>
            <a:off x="9660317" y="1223534"/>
            <a:ext cx="1865671"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Seal with softness.</a:t>
            </a:r>
            <a:b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A hydrating mist and energizing fragrance veil complete the transformation.</a:t>
            </a:r>
          </a:p>
        </p:txBody>
      </p:sp>
      <p:sp>
        <p:nvSpPr>
          <p:cNvPr id="42" name="TextBox 41">
            <a:extLst>
              <a:ext uri="{FF2B5EF4-FFF2-40B4-BE49-F238E27FC236}">
                <a16:creationId xmlns:a16="http://schemas.microsoft.com/office/drawing/2014/main" id="{2D728B2E-7FAD-1FC8-041A-D68089987AC7}"/>
              </a:ext>
            </a:extLst>
          </p:cNvPr>
          <p:cNvSpPr txBox="1"/>
          <p:nvPr/>
        </p:nvSpPr>
        <p:spPr>
          <a:xfrm>
            <a:off x="409330" y="2245518"/>
            <a:ext cx="2724933"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00000"/>
                </a:solidFill>
                <a:effectLst/>
                <a:uLnTx/>
                <a:uFillTx/>
                <a:latin typeface="DM Sans 14pt" pitchFamily="2" charset="77"/>
                <a:ea typeface="+mn-ea"/>
                <a:cs typeface="+mn-cs"/>
              </a:rPr>
              <a:t>Four steps.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00000"/>
                </a:solidFill>
                <a:effectLst/>
                <a:uLnTx/>
                <a:uFillTx/>
                <a:latin typeface="DM Sans 14pt" pitchFamily="2" charset="77"/>
                <a:ea typeface="+mn-ea"/>
                <a:cs typeface="+mn-cs"/>
              </a:rPr>
              <a:t>One impacting journey.</a:t>
            </a:r>
            <a:endParaRPr kumimoji="0" lang="de-DE" sz="1700" b="1"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44" name="TextBox 43">
            <a:extLst>
              <a:ext uri="{FF2B5EF4-FFF2-40B4-BE49-F238E27FC236}">
                <a16:creationId xmlns:a16="http://schemas.microsoft.com/office/drawing/2014/main" id="{6E3035D7-7A38-C659-938A-125CD70E2FF9}"/>
              </a:ext>
            </a:extLst>
          </p:cNvPr>
          <p:cNvSpPr txBox="1"/>
          <p:nvPr/>
        </p:nvSpPr>
        <p:spPr>
          <a:xfrm>
            <a:off x="409331" y="2920403"/>
            <a:ext cx="2448888" cy="12234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pitchFamily="2" charset="77"/>
                <a:ea typeface="+mn-ea"/>
                <a:cs typeface="+mn-cs"/>
              </a:rPr>
              <a:t>This 4-step peptide‑powered routine featuring OXY 229 CB reinforces the fiber inner structure, vitalizes the scalp, strengthens, and hydrates — delivering hair that looks restored, feels renewed, and performs like never before.</a:t>
            </a:r>
            <a:endParaRPr kumimoji="0" lang="de-DE" sz="1050" b="0"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7" name="TextBox 6">
            <a:extLst>
              <a:ext uri="{FF2B5EF4-FFF2-40B4-BE49-F238E27FC236}">
                <a16:creationId xmlns:a16="http://schemas.microsoft.com/office/drawing/2014/main" id="{2FABDA0A-74F4-38BA-048A-B65FC70ECE22}"/>
              </a:ext>
            </a:extLst>
          </p:cNvPr>
          <p:cNvSpPr txBox="1"/>
          <p:nvPr/>
        </p:nvSpPr>
        <p:spPr>
          <a:xfrm>
            <a:off x="3439386" y="257427"/>
            <a:ext cx="8453713" cy="494366"/>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solidFill>
                <a:effectLst/>
                <a:uLnTx/>
                <a:uFillTx/>
                <a:latin typeface="DM Sans 14pt" pitchFamily="2" charset="77"/>
                <a:ea typeface="+mn-ea"/>
                <a:cs typeface="+mn-cs"/>
              </a:rPr>
              <a:t>With biotech-powered care for </a:t>
            </a:r>
            <a:r>
              <a:rPr kumimoji="0" lang="en-US" sz="1500" b="1" i="0" u="none" strike="noStrike" kern="1200" cap="none" spc="0" normalizeH="0" baseline="0" noProof="0">
                <a:ln>
                  <a:noFill/>
                </a:ln>
                <a:solidFill>
                  <a:srgbClr val="000000"/>
                </a:solidFill>
                <a:effectLst/>
                <a:uLnTx/>
                <a:uFillTx/>
                <a:latin typeface="DM Sans 14pt" pitchFamily="2" charset="77"/>
                <a:ea typeface="+mn-ea"/>
                <a:cs typeface="+mn-cs"/>
              </a:rPr>
              <a:t>scalp vitality and strand integrity</a:t>
            </a:r>
            <a:r>
              <a:rPr kumimoji="0" lang="en-US" sz="1500" b="0" i="0" u="none" strike="noStrike" kern="1200" cap="none" spc="0" normalizeH="0" baseline="0" noProof="0">
                <a:ln>
                  <a:noFill/>
                </a:ln>
                <a:solidFill>
                  <a:srgbClr val="000000"/>
                </a:solidFill>
                <a:effectLst/>
                <a:uLnTx/>
                <a:uFillTx/>
                <a:latin typeface="DM Sans 14pt" pitchFamily="2" charset="77"/>
                <a:ea typeface="+mn-ea"/>
                <a:cs typeface="+mn-cs"/>
              </a:rPr>
              <a:t>,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solidFill>
                <a:effectLst/>
                <a:uLnTx/>
                <a:uFillTx/>
                <a:latin typeface="DM Sans 14pt" pitchFamily="2" charset="77"/>
                <a:ea typeface="+mn-ea"/>
                <a:cs typeface="+mn-cs"/>
              </a:rPr>
              <a:t>BOND AID RITUAL helps hair look restored, feel renewed, and perform at its best.</a:t>
            </a:r>
          </a:p>
        </p:txBody>
      </p:sp>
    </p:spTree>
    <p:extLst>
      <p:ext uri="{BB962C8B-B14F-4D97-AF65-F5344CB8AC3E}">
        <p14:creationId xmlns:p14="http://schemas.microsoft.com/office/powerpoint/2010/main" val="146618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69423-720C-5AF1-805D-9B2F48DA5E7C}"/>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39D88588-0562-2090-BADE-739A6CFB658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A69735BD-616F-5978-6248-4D5B6E898BF1}"/>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A690E9FF-BF5F-4001-1AFD-AC2C8F011A4C}"/>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C3151E85-C373-B207-FDDF-9817174FE735}"/>
              </a:ext>
            </a:extLst>
          </p:cNvPr>
          <p:cNvCxnSpPr>
            <a:cxnSpLocks/>
          </p:cNvCxnSpPr>
          <p:nvPr/>
        </p:nvCxnSpPr>
        <p:spPr>
          <a:xfrm>
            <a:off x="1895301" y="180011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FC997554-04A8-059B-540A-4DA304F293B0}"/>
              </a:ext>
            </a:extLst>
          </p:cNvPr>
          <p:cNvSpPr txBox="1"/>
          <p:nvPr/>
        </p:nvSpPr>
        <p:spPr>
          <a:xfrm>
            <a:off x="1921728" y="562453"/>
            <a:ext cx="6155472" cy="107721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a:t>
            </a:r>
            <a:r>
              <a:rPr kumimoji="0" lang="en-US" sz="3200" b="0" i="0" u="none" strike="noStrike" kern="0" cap="none" spc="0" normalizeH="0" baseline="0" noProof="0" dirty="0" err="1">
                <a:ln>
                  <a:noFill/>
                </a:ln>
                <a:solidFill>
                  <a:srgbClr val="000000"/>
                </a:solidFill>
                <a:effectLst/>
                <a:uLnTx/>
                <a:uFillTx/>
                <a:latin typeface="DM Sans 14pt" pitchFamily="2" charset="77"/>
                <a:ea typeface="+mn-ea"/>
                <a:cs typeface="Arial"/>
                <a:sym typeface="Arial"/>
              </a:rPr>
              <a:t>eaturing</a:t>
            </a: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 </a:t>
            </a: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for scalp vitality &amp; strand integrity</a:t>
            </a:r>
          </a:p>
        </p:txBody>
      </p:sp>
      <p:pic>
        <p:nvPicPr>
          <p:cNvPr id="20" name="Gráfico 19">
            <a:extLst>
              <a:ext uri="{FF2B5EF4-FFF2-40B4-BE49-F238E27FC236}">
                <a16:creationId xmlns:a16="http://schemas.microsoft.com/office/drawing/2014/main" id="{C442ADF4-A1A0-FF37-4E06-82278A4BD91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F2189B4B-BB89-C1FE-8192-CA4DBB3BE47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9F5A1E86-24FB-4689-8765-8CF0E6FA7854}"/>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45805B7C-F967-13CD-923E-2A3AF9D95C9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18ADE7A8-2690-4EAE-5896-EA3E871BDECC}"/>
              </a:ext>
            </a:extLst>
          </p:cNvPr>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C332B0E7-F7BC-AC91-4EBE-63D5F154E307}"/>
              </a:ext>
            </a:extLst>
          </p:cNvPr>
          <p:cNvSpPr txBox="1"/>
          <p:nvPr/>
        </p:nvSpPr>
        <p:spPr>
          <a:xfrm>
            <a:off x="2081739" y="1823822"/>
            <a:ext cx="5493811"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DM Sans"/>
                <a:ea typeface="+mn-ea"/>
                <a:cs typeface="+mn-cs"/>
              </a:rPr>
              <a:t>What consumer will perceive</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DM Sans"/>
                <a:ea typeface="+mn-ea"/>
                <a:cs typeface="+mn-cs"/>
              </a:rPr>
              <a:t>Visible transformation from first use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Stronger strands: up to 22% more strength after just one application.               - Hair feels reborn, resilient, radiant, full of life.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Smoother feel: easier to comb, softer feel.                                                               - A touch of luxury you can feel in every strand.</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Surface renewal: scientifically proven smoother hair surface.                              - Less damage, more shine.</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DM Sans"/>
                <a:ea typeface="+mn-ea"/>
                <a:cs typeface="+mn-cs"/>
              </a:rPr>
              <a:t>Scalp &amp; Hair wellness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Scalp vitality boost: +750% oxygen uptake and +10% more cell vitality.             - A revitalized scalp, the secret to hair longevity.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Clean Beauty promise: gentle on you, kind to the planet.</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DM Sans"/>
                <a:ea typeface="+mn-ea"/>
                <a:cs typeface="+mn-cs"/>
              </a:rPr>
              <a:t>Confidence you can wear</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Every day is a good hair day: hair that feels protected, and full of life.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Science you can trust: Advanced care, inspired by nature, perfected by biotechnology innovation.</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Advanced fragrance technology: long-lasting scent, powered by mood boosting experience.</a:t>
            </a:r>
          </a:p>
        </p:txBody>
      </p:sp>
    </p:spTree>
    <p:extLst>
      <p:ext uri="{BB962C8B-B14F-4D97-AF65-F5344CB8AC3E}">
        <p14:creationId xmlns:p14="http://schemas.microsoft.com/office/powerpoint/2010/main" val="16943213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58580-2BC4-F0AC-B62A-38794714CD99}"/>
            </a:ext>
          </a:extLst>
        </p:cNvPr>
        <p:cNvGrpSpPr/>
        <p:nvPr/>
      </p:nvGrpSpPr>
      <p:grpSpPr>
        <a:xfrm>
          <a:off x="0" y="0"/>
          <a:ext cx="0" cy="0"/>
          <a:chOff x="0" y="0"/>
          <a:chExt cx="0" cy="0"/>
        </a:xfrm>
      </p:grpSpPr>
      <p:sp>
        <p:nvSpPr>
          <p:cNvPr id="47" name="Title 2">
            <a:extLst>
              <a:ext uri="{FF2B5EF4-FFF2-40B4-BE49-F238E27FC236}">
                <a16:creationId xmlns:a16="http://schemas.microsoft.com/office/drawing/2014/main" id="{AFB5F25E-6C08-80DB-5C84-557B4AE89AFD}"/>
              </a:ext>
            </a:extLst>
          </p:cNvPr>
          <p:cNvSpPr txBox="1">
            <a:spLocks/>
          </p:cNvSpPr>
          <p:nvPr/>
        </p:nvSpPr>
        <p:spPr>
          <a:xfrm>
            <a:off x="302399" y="302400"/>
            <a:ext cx="11589563" cy="1978342"/>
          </a:xfrm>
          <a:prstGeom prst="rect">
            <a:avLst/>
          </a:prstGeom>
        </p:spPr>
        <p:txBody>
          <a:bodyPr lIns="0" tIns="0" rIns="0" bIns="0" anchor="t">
            <a:norm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7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48" name="Text Placeholder 3">
            <a:extLst>
              <a:ext uri="{FF2B5EF4-FFF2-40B4-BE49-F238E27FC236}">
                <a16:creationId xmlns:a16="http://schemas.microsoft.com/office/drawing/2014/main" id="{E56626D5-AC8E-1DC0-5DD6-C6CC3AB1F4BF}"/>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49" name="Text Placeholder 3">
            <a:extLst>
              <a:ext uri="{FF2B5EF4-FFF2-40B4-BE49-F238E27FC236}">
                <a16:creationId xmlns:a16="http://schemas.microsoft.com/office/drawing/2014/main" id="{7210872A-B83D-FF92-4A96-915CCCAF711C}"/>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50" name="Title 2">
            <a:extLst>
              <a:ext uri="{FF2B5EF4-FFF2-40B4-BE49-F238E27FC236}">
                <a16:creationId xmlns:a16="http://schemas.microsoft.com/office/drawing/2014/main" id="{020141D5-3CF6-E660-55B2-F51558313729}"/>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51" name="Text Placeholder 1">
            <a:extLst>
              <a:ext uri="{FF2B5EF4-FFF2-40B4-BE49-F238E27FC236}">
                <a16:creationId xmlns:a16="http://schemas.microsoft.com/office/drawing/2014/main" id="{0469BED7-E7F6-86D4-416B-0440D14350B4}"/>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52" name="Group 51">
            <a:extLst>
              <a:ext uri="{FF2B5EF4-FFF2-40B4-BE49-F238E27FC236}">
                <a16:creationId xmlns:a16="http://schemas.microsoft.com/office/drawing/2014/main" id="{F1A122E0-CE00-CA45-2E35-911C0B1D6DEE}"/>
              </a:ext>
            </a:extLst>
          </p:cNvPr>
          <p:cNvGrpSpPr/>
          <p:nvPr/>
        </p:nvGrpSpPr>
        <p:grpSpPr>
          <a:xfrm>
            <a:off x="17183" y="6402918"/>
            <a:ext cx="1783497" cy="230832"/>
            <a:chOff x="17183" y="6402918"/>
            <a:chExt cx="1783497" cy="230832"/>
          </a:xfrm>
        </p:grpSpPr>
        <p:grpSp>
          <p:nvGrpSpPr>
            <p:cNvPr id="53" name="Graphic 14">
              <a:extLst>
                <a:ext uri="{FF2B5EF4-FFF2-40B4-BE49-F238E27FC236}">
                  <a16:creationId xmlns:a16="http://schemas.microsoft.com/office/drawing/2014/main" id="{023019E0-FADB-CF86-3242-AA7F188D0BB2}"/>
                </a:ext>
              </a:extLst>
            </p:cNvPr>
            <p:cNvGrpSpPr/>
            <p:nvPr userDrawn="1"/>
          </p:nvGrpSpPr>
          <p:grpSpPr>
            <a:xfrm>
              <a:off x="302398" y="6478560"/>
              <a:ext cx="1498282" cy="101280"/>
              <a:chOff x="7116965" y="5198681"/>
              <a:chExt cx="1418939" cy="95916"/>
            </a:xfrm>
            <a:solidFill>
              <a:srgbClr val="FFFFFF"/>
            </a:solidFill>
          </p:grpSpPr>
          <p:grpSp>
            <p:nvGrpSpPr>
              <p:cNvPr id="55" name="Graphic 14">
                <a:extLst>
                  <a:ext uri="{FF2B5EF4-FFF2-40B4-BE49-F238E27FC236}">
                    <a16:creationId xmlns:a16="http://schemas.microsoft.com/office/drawing/2014/main" id="{CA022AD5-1013-3BF2-C5CF-127FCAE81F87}"/>
                  </a:ext>
                </a:extLst>
              </p:cNvPr>
              <p:cNvGrpSpPr/>
              <p:nvPr/>
            </p:nvGrpSpPr>
            <p:grpSpPr>
              <a:xfrm>
                <a:off x="7116965" y="5204587"/>
                <a:ext cx="305466" cy="68960"/>
                <a:chOff x="7116965" y="5204587"/>
                <a:chExt cx="305466" cy="68960"/>
              </a:xfrm>
              <a:grpFill/>
            </p:grpSpPr>
            <p:sp>
              <p:nvSpPr>
                <p:cNvPr id="82" name="Freeform: Shape 81">
                  <a:extLst>
                    <a:ext uri="{FF2B5EF4-FFF2-40B4-BE49-F238E27FC236}">
                      <a16:creationId xmlns:a16="http://schemas.microsoft.com/office/drawing/2014/main" id="{A71A95DF-7635-3A1C-5582-DD3849CA874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3" name="Freeform: Shape 82">
                  <a:extLst>
                    <a:ext uri="{FF2B5EF4-FFF2-40B4-BE49-F238E27FC236}">
                      <a16:creationId xmlns:a16="http://schemas.microsoft.com/office/drawing/2014/main" id="{D93D9351-7531-C779-81D5-CDA87C959AC3}"/>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4" name="Freeform: Shape 83">
                  <a:extLst>
                    <a:ext uri="{FF2B5EF4-FFF2-40B4-BE49-F238E27FC236}">
                      <a16:creationId xmlns:a16="http://schemas.microsoft.com/office/drawing/2014/main" id="{D85A1623-A049-79BA-3B4D-418F6B69A6C1}"/>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5" name="Freeform: Shape 84">
                  <a:extLst>
                    <a:ext uri="{FF2B5EF4-FFF2-40B4-BE49-F238E27FC236}">
                      <a16:creationId xmlns:a16="http://schemas.microsoft.com/office/drawing/2014/main" id="{7A83D40A-D1BA-DF3C-C1EC-8D2DBC7C90D3}"/>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6" name="Freeform: Shape 85">
                  <a:extLst>
                    <a:ext uri="{FF2B5EF4-FFF2-40B4-BE49-F238E27FC236}">
                      <a16:creationId xmlns:a16="http://schemas.microsoft.com/office/drawing/2014/main" id="{1C76BA5B-6604-F65E-10D0-E052AB5A91F9}"/>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56" name="Freeform: Shape 55">
                <a:extLst>
                  <a:ext uri="{FF2B5EF4-FFF2-40B4-BE49-F238E27FC236}">
                    <a16:creationId xmlns:a16="http://schemas.microsoft.com/office/drawing/2014/main" id="{39181193-D8E6-7798-848B-C1DC546CEE3B}"/>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57" name="Graphic 14">
                <a:extLst>
                  <a:ext uri="{FF2B5EF4-FFF2-40B4-BE49-F238E27FC236}">
                    <a16:creationId xmlns:a16="http://schemas.microsoft.com/office/drawing/2014/main" id="{2F119257-5E68-9356-A558-F705DB4DC074}"/>
                  </a:ext>
                </a:extLst>
              </p:cNvPr>
              <p:cNvGrpSpPr/>
              <p:nvPr/>
            </p:nvGrpSpPr>
            <p:grpSpPr>
              <a:xfrm>
                <a:off x="7447578" y="5198681"/>
                <a:ext cx="270319" cy="73723"/>
                <a:chOff x="7447578" y="5198681"/>
                <a:chExt cx="270319" cy="73723"/>
              </a:xfrm>
              <a:grpFill/>
            </p:grpSpPr>
            <p:sp>
              <p:nvSpPr>
                <p:cNvPr id="79" name="Freeform: Shape 78">
                  <a:extLst>
                    <a:ext uri="{FF2B5EF4-FFF2-40B4-BE49-F238E27FC236}">
                      <a16:creationId xmlns:a16="http://schemas.microsoft.com/office/drawing/2014/main" id="{97549B6B-B382-26AA-6DAF-788609A19896}"/>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0" name="Freeform: Shape 79">
                  <a:extLst>
                    <a:ext uri="{FF2B5EF4-FFF2-40B4-BE49-F238E27FC236}">
                      <a16:creationId xmlns:a16="http://schemas.microsoft.com/office/drawing/2014/main" id="{1CBA8F4F-3705-CE17-0495-0380420E72EF}"/>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1" name="Freeform: Shape 80">
                  <a:extLst>
                    <a:ext uri="{FF2B5EF4-FFF2-40B4-BE49-F238E27FC236}">
                      <a16:creationId xmlns:a16="http://schemas.microsoft.com/office/drawing/2014/main" id="{789B3C5A-CD50-552E-AABE-BD55F13B3759}"/>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58" name="Freeform: Shape 57">
                <a:extLst>
                  <a:ext uri="{FF2B5EF4-FFF2-40B4-BE49-F238E27FC236}">
                    <a16:creationId xmlns:a16="http://schemas.microsoft.com/office/drawing/2014/main" id="{31C132C5-777A-5239-74EF-54BD013C7004}"/>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59" name="Graphic 14">
                <a:extLst>
                  <a:ext uri="{FF2B5EF4-FFF2-40B4-BE49-F238E27FC236}">
                    <a16:creationId xmlns:a16="http://schemas.microsoft.com/office/drawing/2014/main" id="{DB8EF312-E97B-1446-53D9-53848322E3A4}"/>
                  </a:ext>
                </a:extLst>
              </p:cNvPr>
              <p:cNvGrpSpPr/>
              <p:nvPr/>
            </p:nvGrpSpPr>
            <p:grpSpPr>
              <a:xfrm>
                <a:off x="7505300" y="5198681"/>
                <a:ext cx="578453" cy="73723"/>
                <a:chOff x="7505300" y="5198681"/>
                <a:chExt cx="578453" cy="73723"/>
              </a:xfrm>
              <a:grpFill/>
            </p:grpSpPr>
            <p:sp>
              <p:nvSpPr>
                <p:cNvPr id="71" name="Freeform: Shape 70">
                  <a:extLst>
                    <a:ext uri="{FF2B5EF4-FFF2-40B4-BE49-F238E27FC236}">
                      <a16:creationId xmlns:a16="http://schemas.microsoft.com/office/drawing/2014/main" id="{2EF15EF7-AC0D-F8BA-964E-9DFDD06018FE}"/>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2" name="Freeform: Shape 71">
                  <a:extLst>
                    <a:ext uri="{FF2B5EF4-FFF2-40B4-BE49-F238E27FC236}">
                      <a16:creationId xmlns:a16="http://schemas.microsoft.com/office/drawing/2014/main" id="{F83A5DD0-CC15-7CA1-BB72-B98F9161C76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3" name="Freeform: Shape 72">
                  <a:extLst>
                    <a:ext uri="{FF2B5EF4-FFF2-40B4-BE49-F238E27FC236}">
                      <a16:creationId xmlns:a16="http://schemas.microsoft.com/office/drawing/2014/main" id="{F3395A95-4BC4-9DB0-4D20-755FE4AE178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4" name="Freeform: Shape 73">
                  <a:extLst>
                    <a:ext uri="{FF2B5EF4-FFF2-40B4-BE49-F238E27FC236}">
                      <a16:creationId xmlns:a16="http://schemas.microsoft.com/office/drawing/2014/main" id="{3CEBFFB3-7270-BF99-205A-F3F58A883BA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5" name="Freeform: Shape 74">
                  <a:extLst>
                    <a:ext uri="{FF2B5EF4-FFF2-40B4-BE49-F238E27FC236}">
                      <a16:creationId xmlns:a16="http://schemas.microsoft.com/office/drawing/2014/main" id="{5010DFBC-4DF8-624E-C653-2C699794619A}"/>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6" name="Freeform: Shape 75">
                  <a:extLst>
                    <a:ext uri="{FF2B5EF4-FFF2-40B4-BE49-F238E27FC236}">
                      <a16:creationId xmlns:a16="http://schemas.microsoft.com/office/drawing/2014/main" id="{D6224D61-0A68-1D08-2B6E-A63E5F84B62A}"/>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7" name="Freeform: Shape 76">
                  <a:extLst>
                    <a:ext uri="{FF2B5EF4-FFF2-40B4-BE49-F238E27FC236}">
                      <a16:creationId xmlns:a16="http://schemas.microsoft.com/office/drawing/2014/main" id="{A3EDB3B2-82F3-C93F-72EE-A129FA71AD13}"/>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8" name="Freeform: Shape 77">
                  <a:extLst>
                    <a:ext uri="{FF2B5EF4-FFF2-40B4-BE49-F238E27FC236}">
                      <a16:creationId xmlns:a16="http://schemas.microsoft.com/office/drawing/2014/main" id="{FAB9DF8B-07AA-6791-45DA-6CDEFB0B2561}"/>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60" name="Freeform: Shape 59">
                <a:extLst>
                  <a:ext uri="{FF2B5EF4-FFF2-40B4-BE49-F238E27FC236}">
                    <a16:creationId xmlns:a16="http://schemas.microsoft.com/office/drawing/2014/main" id="{7C5FC998-7382-BDE6-87E9-F848879375BF}"/>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61" name="Graphic 14">
                <a:extLst>
                  <a:ext uri="{FF2B5EF4-FFF2-40B4-BE49-F238E27FC236}">
                    <a16:creationId xmlns:a16="http://schemas.microsoft.com/office/drawing/2014/main" id="{F2403314-C4B6-7D6F-6376-6C468118F99F}"/>
                  </a:ext>
                </a:extLst>
              </p:cNvPr>
              <p:cNvGrpSpPr/>
              <p:nvPr/>
            </p:nvGrpSpPr>
            <p:grpSpPr>
              <a:xfrm>
                <a:off x="7905540" y="5220017"/>
                <a:ext cx="352043" cy="52387"/>
                <a:chOff x="7905540" y="5220017"/>
                <a:chExt cx="352043" cy="52387"/>
              </a:xfrm>
              <a:grpFill/>
            </p:grpSpPr>
            <p:sp>
              <p:nvSpPr>
                <p:cNvPr id="69" name="Freeform: Shape 68">
                  <a:extLst>
                    <a:ext uri="{FF2B5EF4-FFF2-40B4-BE49-F238E27FC236}">
                      <a16:creationId xmlns:a16="http://schemas.microsoft.com/office/drawing/2014/main" id="{42C9945B-4773-85A9-0BC8-397F7F60102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0" name="Freeform: Shape 69">
                  <a:extLst>
                    <a:ext uri="{FF2B5EF4-FFF2-40B4-BE49-F238E27FC236}">
                      <a16:creationId xmlns:a16="http://schemas.microsoft.com/office/drawing/2014/main" id="{EBBB13D4-D58A-8FA0-37C8-861181B14C67}"/>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62" name="Graphic 14">
                <a:extLst>
                  <a:ext uri="{FF2B5EF4-FFF2-40B4-BE49-F238E27FC236}">
                    <a16:creationId xmlns:a16="http://schemas.microsoft.com/office/drawing/2014/main" id="{06BC6D51-B18A-4F1B-4A83-1420A0D6C6A6}"/>
                  </a:ext>
                </a:extLst>
              </p:cNvPr>
              <p:cNvGrpSpPr/>
              <p:nvPr/>
            </p:nvGrpSpPr>
            <p:grpSpPr>
              <a:xfrm>
                <a:off x="8280920" y="5223256"/>
                <a:ext cx="254984" cy="71342"/>
                <a:chOff x="8280920" y="5223256"/>
                <a:chExt cx="254984" cy="71342"/>
              </a:xfrm>
              <a:grpFill/>
            </p:grpSpPr>
            <p:sp>
              <p:nvSpPr>
                <p:cNvPr id="63" name="Freeform: Shape 62">
                  <a:extLst>
                    <a:ext uri="{FF2B5EF4-FFF2-40B4-BE49-F238E27FC236}">
                      <a16:creationId xmlns:a16="http://schemas.microsoft.com/office/drawing/2014/main" id="{2D5A5B50-49FE-6B65-345C-110A7AF56184}"/>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4" name="Freeform: Shape 63">
                  <a:extLst>
                    <a:ext uri="{FF2B5EF4-FFF2-40B4-BE49-F238E27FC236}">
                      <a16:creationId xmlns:a16="http://schemas.microsoft.com/office/drawing/2014/main" id="{0C4D8F22-3CE2-3466-3C47-A44D35226CAF}"/>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5" name="Freeform: Shape 64">
                  <a:extLst>
                    <a:ext uri="{FF2B5EF4-FFF2-40B4-BE49-F238E27FC236}">
                      <a16:creationId xmlns:a16="http://schemas.microsoft.com/office/drawing/2014/main" id="{C224170E-617E-593F-387E-153FAB351C7C}"/>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6" name="Freeform: Shape 65">
                  <a:extLst>
                    <a:ext uri="{FF2B5EF4-FFF2-40B4-BE49-F238E27FC236}">
                      <a16:creationId xmlns:a16="http://schemas.microsoft.com/office/drawing/2014/main" id="{9965FA69-0747-9D8E-8577-B2450CF53E9D}"/>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7" name="Freeform: Shape 66">
                  <a:extLst>
                    <a:ext uri="{FF2B5EF4-FFF2-40B4-BE49-F238E27FC236}">
                      <a16:creationId xmlns:a16="http://schemas.microsoft.com/office/drawing/2014/main" id="{C2CA6CED-F11A-DD7A-80B3-7EE895535BB1}"/>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8" name="Freeform: Shape 67">
                  <a:extLst>
                    <a:ext uri="{FF2B5EF4-FFF2-40B4-BE49-F238E27FC236}">
                      <a16:creationId xmlns:a16="http://schemas.microsoft.com/office/drawing/2014/main" id="{5FA49594-0F38-149E-BD98-B9C247827F1E}"/>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grpSp>
        <p:sp>
          <p:nvSpPr>
            <p:cNvPr id="54" name="TextBox 53">
              <a:extLst>
                <a:ext uri="{FF2B5EF4-FFF2-40B4-BE49-F238E27FC236}">
                  <a16:creationId xmlns:a16="http://schemas.microsoft.com/office/drawing/2014/main" id="{DF8CD030-89FC-3560-6783-455799515DCA}"/>
                </a:ext>
              </a:extLst>
            </p:cNvPr>
            <p:cNvSpPr txBox="1"/>
            <p:nvPr userDrawn="1"/>
          </p:nvSpPr>
          <p:spPr>
            <a:xfrm>
              <a:off x="17183" y="6402918"/>
              <a:ext cx="613514" cy="230832"/>
            </a:xfrm>
            <a:prstGeom prst="rect">
              <a:avLst/>
            </a:prstGeom>
            <a:solidFill>
              <a:srgbClr val="CCBCB8"/>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8805924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B372F-5FE8-C5BF-36A2-6593D4F1D41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7FD776E-5AAD-2DAA-F09E-7E2CF675641F}"/>
              </a:ext>
            </a:extLst>
          </p:cNvPr>
          <p:cNvSpPr>
            <a:spLocks noGrp="1"/>
          </p:cNvSpPr>
          <p:nvPr>
            <p:ph type="body" sz="quarter" idx="20"/>
          </p:nvPr>
        </p:nvSpPr>
        <p:spPr>
          <a:xfrm>
            <a:off x="1094636" y="3244761"/>
            <a:ext cx="10002727" cy="900111"/>
          </a:xfrm>
        </p:spPr>
        <p:txBody>
          <a:bodyPr>
            <a:normAutofit/>
          </a:bodyPr>
          <a:lstStyle/>
          <a:p>
            <a:pPr algn="ctr">
              <a:spcAft>
                <a:spcPts val="600"/>
              </a:spcAft>
            </a:pPr>
            <a:r>
              <a:rPr lang="en-US" sz="4400">
                <a:solidFill>
                  <a:schemeClr val="bg1"/>
                </a:solidFill>
              </a:rPr>
              <a:t>We bring progress to life</a:t>
            </a:r>
          </a:p>
        </p:txBody>
      </p:sp>
    </p:spTree>
    <p:extLst>
      <p:ext uri="{BB962C8B-B14F-4D97-AF65-F5344CB8AC3E}">
        <p14:creationId xmlns:p14="http://schemas.microsoft.com/office/powerpoint/2010/main" val="2636290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5391E9C5-FDA7-D01E-42C4-3D05BC7F1CCA}"/>
            </a:ext>
          </a:extLst>
        </p:cNvPr>
        <p:cNvGrpSpPr/>
        <p:nvPr/>
      </p:nvGrpSpPr>
      <p:grpSpPr>
        <a:xfrm>
          <a:off x="0" y="0"/>
          <a:ext cx="0" cy="0"/>
          <a:chOff x="0" y="0"/>
          <a:chExt cx="0" cy="0"/>
        </a:xfrm>
      </p:grpSpPr>
      <p:sp>
        <p:nvSpPr>
          <p:cNvPr id="4" name="Title 27">
            <a:extLst>
              <a:ext uri="{FF2B5EF4-FFF2-40B4-BE49-F238E27FC236}">
                <a16:creationId xmlns:a16="http://schemas.microsoft.com/office/drawing/2014/main" id="{DD53A26A-805B-7E1C-17B5-08D952147B23}"/>
              </a:ext>
            </a:extLst>
          </p:cNvPr>
          <p:cNvSpPr txBox="1">
            <a:spLocks/>
          </p:cNvSpPr>
          <p:nvPr/>
        </p:nvSpPr>
        <p:spPr>
          <a:xfrm>
            <a:off x="302400" y="302400"/>
            <a:ext cx="10381459" cy="3456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ysClr val="window" lastClr="FFFFFF"/>
                </a:solidFill>
                <a:effectLst/>
                <a:uLnTx/>
                <a:uFillTx/>
                <a:latin typeface="DM Sans"/>
                <a:ea typeface="+mj-ea"/>
                <a:cs typeface="+mj-cs"/>
              </a:rPr>
              <a:t>OXY 229 CB</a:t>
            </a:r>
            <a:endParaRPr kumimoji="0" lang="en-US" sz="2400" b="0" i="0" u="none" strike="noStrike" kern="1200" cap="none" spc="0" normalizeH="0" baseline="0" noProof="0">
              <a:ln>
                <a:noFill/>
              </a:ln>
              <a:solidFill>
                <a:sysClr val="window" lastClr="FFFFFF"/>
              </a:solidFill>
              <a:effectLst/>
              <a:uLnTx/>
              <a:uFillTx/>
              <a:latin typeface="DM Sans"/>
              <a:ea typeface="+mj-ea"/>
              <a:cs typeface="+mj-cs"/>
            </a:endParaRPr>
          </a:p>
        </p:txBody>
      </p:sp>
      <p:sp>
        <p:nvSpPr>
          <p:cNvPr id="5" name="Text Placeholder 37">
            <a:extLst>
              <a:ext uri="{FF2B5EF4-FFF2-40B4-BE49-F238E27FC236}">
                <a16:creationId xmlns:a16="http://schemas.microsoft.com/office/drawing/2014/main" id="{BF6FADAD-8EEB-7C7A-74C1-39BCD7F84D17}"/>
              </a:ext>
            </a:extLst>
          </p:cNvPr>
          <p:cNvSpPr txBox="1">
            <a:spLocks/>
          </p:cNvSpPr>
          <p:nvPr/>
        </p:nvSpPr>
        <p:spPr>
          <a:xfrm>
            <a:off x="302400" y="605611"/>
            <a:ext cx="11587200"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0" cap="none" spc="0" normalizeH="0" baseline="0" noProof="0">
                <a:ln>
                  <a:noFill/>
                </a:ln>
                <a:solidFill>
                  <a:sysClr val="window" lastClr="FFFFFF"/>
                </a:solidFill>
                <a:effectLst/>
                <a:uLnTx/>
                <a:uFillTx/>
                <a:latin typeface="DM Sans"/>
                <a:ea typeface="+mn-ea"/>
                <a:cs typeface="+mn-cs"/>
              </a:rPr>
              <a:t>ID Card</a:t>
            </a:r>
          </a:p>
        </p:txBody>
      </p:sp>
      <p:sp>
        <p:nvSpPr>
          <p:cNvPr id="6" name="Text Placeholder 5">
            <a:extLst>
              <a:ext uri="{FF2B5EF4-FFF2-40B4-BE49-F238E27FC236}">
                <a16:creationId xmlns:a16="http://schemas.microsoft.com/office/drawing/2014/main" id="{1E2C3602-3216-342D-F75F-ADB859DC2AB7}"/>
              </a:ext>
            </a:extLst>
          </p:cNvPr>
          <p:cNvSpPr txBox="1">
            <a:spLocks/>
          </p:cNvSpPr>
          <p:nvPr/>
        </p:nvSpPr>
        <p:spPr>
          <a:xfrm>
            <a:off x="572400" y="64389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1" u="none" strike="noStrike" kern="0" cap="none" spc="0" normalizeH="0" baseline="0" noProof="0">
                <a:ln>
                  <a:noFill/>
                </a:ln>
                <a:solidFill>
                  <a:sysClr val="windowText" lastClr="000000"/>
                </a:solidFill>
                <a:effectLst/>
                <a:uLnTx/>
                <a:uFillTx/>
                <a:latin typeface="DM Sans" pitchFamily="2" charset="0"/>
                <a:ea typeface="+mn-ea"/>
                <a:cs typeface="+mn-cs"/>
              </a:rPr>
              <a:t>*In vitro </a:t>
            </a:r>
          </a:p>
        </p:txBody>
      </p:sp>
      <p:grpSp>
        <p:nvGrpSpPr>
          <p:cNvPr id="7" name="Group 6">
            <a:extLst>
              <a:ext uri="{FF2B5EF4-FFF2-40B4-BE49-F238E27FC236}">
                <a16:creationId xmlns:a16="http://schemas.microsoft.com/office/drawing/2014/main" id="{3AAF602F-38E4-72C8-480B-C8453361E783}"/>
              </a:ext>
            </a:extLst>
          </p:cNvPr>
          <p:cNvGrpSpPr/>
          <p:nvPr/>
        </p:nvGrpSpPr>
        <p:grpSpPr>
          <a:xfrm>
            <a:off x="152554" y="1868078"/>
            <a:ext cx="11600096" cy="912446"/>
            <a:chOff x="0" y="2286165"/>
            <a:chExt cx="11889600" cy="912446"/>
          </a:xfrm>
          <a:solidFill>
            <a:srgbClr val="F0F0F0"/>
          </a:solidFill>
        </p:grpSpPr>
        <p:sp>
          <p:nvSpPr>
            <p:cNvPr id="8" name="Rectangle 7">
              <a:extLst>
                <a:ext uri="{FF2B5EF4-FFF2-40B4-BE49-F238E27FC236}">
                  <a16:creationId xmlns:a16="http://schemas.microsoft.com/office/drawing/2014/main" id="{DB8D0951-6EAA-030B-B62E-51BEC947F621}"/>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9" name="TextBox 8">
              <a:extLst>
                <a:ext uri="{FF2B5EF4-FFF2-40B4-BE49-F238E27FC236}">
                  <a16:creationId xmlns:a16="http://schemas.microsoft.com/office/drawing/2014/main" id="{2B4FAAB7-E771-26D1-7086-7420DB368300}"/>
                </a:ext>
              </a:extLst>
            </p:cNvPr>
            <p:cNvSpPr txBox="1"/>
            <p:nvPr/>
          </p:nvSpPr>
          <p:spPr>
            <a:xfrm>
              <a:off x="2417305" y="2306624"/>
              <a:ext cx="8708343" cy="89198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Amino Acids, Postbiotics peptides obtained by fermentation of yeast (specific strain)</a:t>
              </a:r>
              <a:endPar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Fira Sans Regular"/>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Fira Sans Regular"/>
                </a:rPr>
                <a:t>98% of natural origin (according to ISO 16128)</a:t>
              </a:r>
            </a:p>
            <a:p>
              <a:pPr marL="0" marR="0" lvl="0" indent="0" algn="l" defTabSz="914400" rtl="0" eaLnBrk="1" fontAlgn="auto" latinLnBrk="0" hangingPunct="1">
                <a:lnSpc>
                  <a:spcPct val="100000"/>
                </a:lnSpc>
                <a:spcBef>
                  <a:spcPts val="0"/>
                </a:spcBef>
                <a:spcAft>
                  <a:spcPts val="500"/>
                </a:spcAft>
                <a:buClrTx/>
                <a:buSzTx/>
                <a:buFontTx/>
                <a:buNone/>
                <a:tabLst/>
                <a:defRPr/>
              </a:pPr>
              <a:endPar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Fira Sans Regular"/>
              </a:endParaRPr>
            </a:p>
          </p:txBody>
        </p:sp>
      </p:grpSp>
      <p:sp>
        <p:nvSpPr>
          <p:cNvPr id="10" name="Rectangle 9">
            <a:extLst>
              <a:ext uri="{FF2B5EF4-FFF2-40B4-BE49-F238E27FC236}">
                <a16:creationId xmlns:a16="http://schemas.microsoft.com/office/drawing/2014/main" id="{5FA930DA-CA49-D5A7-6D52-5CCC6A416368}"/>
              </a:ext>
            </a:extLst>
          </p:cNvPr>
          <p:cNvSpPr/>
          <p:nvPr/>
        </p:nvSpPr>
        <p:spPr>
          <a:xfrm>
            <a:off x="153358" y="3541573"/>
            <a:ext cx="11600096" cy="1266448"/>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11" name="Rectangle 10">
            <a:extLst>
              <a:ext uri="{FF2B5EF4-FFF2-40B4-BE49-F238E27FC236}">
                <a16:creationId xmlns:a16="http://schemas.microsoft.com/office/drawing/2014/main" id="{9BA98169-D8C4-8E15-EDB0-A6FF977F4254}"/>
              </a:ext>
            </a:extLst>
          </p:cNvPr>
          <p:cNvSpPr/>
          <p:nvPr/>
        </p:nvSpPr>
        <p:spPr>
          <a:xfrm>
            <a:off x="152496" y="4906804"/>
            <a:ext cx="11597813" cy="867912"/>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endParaRPr kumimoji="0" lang="en-US" sz="1400" b="0" i="0" u="none" strike="noStrike" kern="0" cap="none" spc="0" normalizeH="0" baseline="0" noProof="0">
              <a:ln>
                <a:noFill/>
              </a:ln>
              <a:solidFill>
                <a:prstClr val="black"/>
              </a:solidFill>
              <a:effectLst/>
              <a:uLnTx/>
              <a:uFillTx/>
              <a:latin typeface="Fira Sans"/>
              <a:ea typeface="+mn-ea"/>
              <a:cs typeface="+mn-cs"/>
            </a:endParaRPr>
          </a:p>
        </p:txBody>
      </p:sp>
      <p:grpSp>
        <p:nvGrpSpPr>
          <p:cNvPr id="12" name="Group 11">
            <a:extLst>
              <a:ext uri="{FF2B5EF4-FFF2-40B4-BE49-F238E27FC236}">
                <a16:creationId xmlns:a16="http://schemas.microsoft.com/office/drawing/2014/main" id="{7B178849-4171-E9E8-9018-E96FBFAC062C}"/>
              </a:ext>
            </a:extLst>
          </p:cNvPr>
          <p:cNvGrpSpPr/>
          <p:nvPr/>
        </p:nvGrpSpPr>
        <p:grpSpPr>
          <a:xfrm>
            <a:off x="165448" y="1113316"/>
            <a:ext cx="11593287" cy="632052"/>
            <a:chOff x="-25599" y="2558933"/>
            <a:chExt cx="11889600" cy="385200"/>
          </a:xfrm>
          <a:solidFill>
            <a:srgbClr val="F0F0F0"/>
          </a:solidFill>
        </p:grpSpPr>
        <p:sp>
          <p:nvSpPr>
            <p:cNvPr id="13" name="Rectangle 12">
              <a:extLst>
                <a:ext uri="{FF2B5EF4-FFF2-40B4-BE49-F238E27FC236}">
                  <a16:creationId xmlns:a16="http://schemas.microsoft.com/office/drawing/2014/main" id="{3118BB5A-418D-8A4B-39DB-AEF58AB2531B}"/>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14" name="TextBox 13">
              <a:extLst>
                <a:ext uri="{FF2B5EF4-FFF2-40B4-BE49-F238E27FC236}">
                  <a16:creationId xmlns:a16="http://schemas.microsoft.com/office/drawing/2014/main" id="{48690B6F-E491-5CEE-FB3F-8DC94AD19E42}"/>
                </a:ext>
              </a:extLst>
            </p:cNvPr>
            <p:cNvSpPr txBox="1"/>
            <p:nvPr/>
          </p:nvSpPr>
          <p:spPr>
            <a:xfrm>
              <a:off x="2379903" y="2575524"/>
              <a:ext cx="8621667" cy="343538"/>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Aqua, Glycerin, Caprylyl Glycol, 1,2-Hexanediol, Saccharomyces Lysate, Valine, Threonine, Glutamic acid, Glycine, Disodium Succinate</a:t>
              </a:r>
            </a:p>
          </p:txBody>
        </p:sp>
      </p:grpSp>
      <p:grpSp>
        <p:nvGrpSpPr>
          <p:cNvPr id="15" name="Group 14">
            <a:extLst>
              <a:ext uri="{FF2B5EF4-FFF2-40B4-BE49-F238E27FC236}">
                <a16:creationId xmlns:a16="http://schemas.microsoft.com/office/drawing/2014/main" id="{56334834-004C-C4ED-8F89-D96D52A03826}"/>
              </a:ext>
            </a:extLst>
          </p:cNvPr>
          <p:cNvGrpSpPr/>
          <p:nvPr/>
        </p:nvGrpSpPr>
        <p:grpSpPr>
          <a:xfrm>
            <a:off x="152496" y="2864719"/>
            <a:ext cx="11606239" cy="572906"/>
            <a:chOff x="0" y="3331675"/>
            <a:chExt cx="11889600" cy="572906"/>
          </a:xfrm>
          <a:solidFill>
            <a:srgbClr val="F0F0F0"/>
          </a:solidFill>
        </p:grpSpPr>
        <p:sp>
          <p:nvSpPr>
            <p:cNvPr id="16" name="Rectangle 15">
              <a:extLst>
                <a:ext uri="{FF2B5EF4-FFF2-40B4-BE49-F238E27FC236}">
                  <a16:creationId xmlns:a16="http://schemas.microsoft.com/office/drawing/2014/main" id="{5655B8BA-C7C6-70C1-A0E9-D9A4E4B973B4}"/>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17" name="TextBox 16">
              <a:extLst>
                <a:ext uri="{FF2B5EF4-FFF2-40B4-BE49-F238E27FC236}">
                  <a16:creationId xmlns:a16="http://schemas.microsoft.com/office/drawing/2014/main" id="{42A02762-CFE0-AB5E-5DED-DD94C92D0DCC}"/>
                </a:ext>
              </a:extLst>
            </p:cNvPr>
            <p:cNvSpPr txBox="1"/>
            <p:nvPr/>
          </p:nvSpPr>
          <p:spPr>
            <a:xfrm>
              <a:off x="2417306" y="3378774"/>
              <a:ext cx="2216371" cy="464230"/>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300" b="0" i="0" u="none" strike="noStrike" kern="0" cap="none" spc="0" normalizeH="0" baseline="0" noProof="0" err="1">
                  <a:ln>
                    <a:noFill/>
                  </a:ln>
                  <a:solidFill>
                    <a:prstClr val="black"/>
                  </a:solidFill>
                  <a:effectLst/>
                  <a:uLnTx/>
                  <a:uFillTx/>
                  <a:latin typeface="DM Sans"/>
                  <a:ea typeface="Fira Sans" panose="020B0503050000020004" pitchFamily="34" charset="0"/>
                  <a:cs typeface="+mn-cs"/>
                </a:rPr>
                <a:t>Form</a:t>
              </a:r>
              <a:r>
                <a:rPr kumimoji="0" lang="fr-FR"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 </a:t>
              </a:r>
              <a:r>
                <a:rPr kumimoji="0" lang="fr-FR" sz="1300" b="0" i="0" u="none" strike="noStrike" kern="0" cap="none" spc="0" normalizeH="0" baseline="0" noProof="0" err="1">
                  <a:ln>
                    <a:noFill/>
                  </a:ln>
                  <a:solidFill>
                    <a:prstClr val="black"/>
                  </a:solidFill>
                  <a:effectLst/>
                  <a:uLnTx/>
                  <a:uFillTx/>
                  <a:latin typeface="DM Sans"/>
                  <a:ea typeface="Fira Sans" panose="020B0503050000020004" pitchFamily="34" charset="0"/>
                  <a:cs typeface="+mn-cs"/>
                </a:rPr>
                <a:t>liquid</a:t>
              </a:r>
              <a:endParaRPr kumimoji="0" lang="fr-FR"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Use level: 1–3%</a:t>
              </a:r>
            </a:p>
          </p:txBody>
        </p:sp>
        <p:sp>
          <p:nvSpPr>
            <p:cNvPr id="18" name="Rectangle 17">
              <a:extLst>
                <a:ext uri="{FF2B5EF4-FFF2-40B4-BE49-F238E27FC236}">
                  <a16:creationId xmlns:a16="http://schemas.microsoft.com/office/drawing/2014/main" id="{81113266-FB30-D460-DB1D-6FB9A5DB6A8F}"/>
                </a:ext>
              </a:extLst>
            </p:cNvPr>
            <p:cNvSpPr/>
            <p:nvPr/>
          </p:nvSpPr>
          <p:spPr>
            <a:xfrm>
              <a:off x="5426664" y="3378774"/>
              <a:ext cx="2216371" cy="46423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pH of use: 3–7.5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Preservative: free</a:t>
              </a:r>
            </a:p>
          </p:txBody>
        </p:sp>
      </p:grpSp>
      <p:pic>
        <p:nvPicPr>
          <p:cNvPr id="19" name="Picture 18" descr="A picture containing text, sign&#10;&#10;Description automatically generated">
            <a:extLst>
              <a:ext uri="{FF2B5EF4-FFF2-40B4-BE49-F238E27FC236}">
                <a16:creationId xmlns:a16="http://schemas.microsoft.com/office/drawing/2014/main" id="{7D34BA58-3805-9A84-21F0-68074093BA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46974" y="5036651"/>
            <a:ext cx="731737" cy="567096"/>
          </a:xfrm>
          <a:prstGeom prst="rect">
            <a:avLst/>
          </a:prstGeom>
          <a:noFill/>
        </p:spPr>
      </p:pic>
      <p:pic>
        <p:nvPicPr>
          <p:cNvPr id="20" name="Picture 12">
            <a:extLst>
              <a:ext uri="{FF2B5EF4-FFF2-40B4-BE49-F238E27FC236}">
                <a16:creationId xmlns:a16="http://schemas.microsoft.com/office/drawing/2014/main" id="{447C8034-0362-5D0E-804E-86DC46E167F0}"/>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621285" y="5036820"/>
            <a:ext cx="810041" cy="615631"/>
          </a:xfrm>
          <a:prstGeom prst="rect">
            <a:avLst/>
          </a:prstGeom>
          <a:noFill/>
        </p:spPr>
      </p:pic>
      <p:sp>
        <p:nvSpPr>
          <p:cNvPr id="21" name="Rectangle 20">
            <a:extLst>
              <a:ext uri="{FF2B5EF4-FFF2-40B4-BE49-F238E27FC236}">
                <a16:creationId xmlns:a16="http://schemas.microsoft.com/office/drawing/2014/main" id="{3912AFB9-64A4-C675-C1A1-E32E3A5F59A3}"/>
              </a:ext>
            </a:extLst>
          </p:cNvPr>
          <p:cNvSpPr/>
          <p:nvPr/>
        </p:nvSpPr>
        <p:spPr>
          <a:xfrm>
            <a:off x="8033735" y="2775695"/>
            <a:ext cx="449173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Solubility: water soluble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Biodegradability: readily biodegradable </a:t>
            </a:r>
          </a:p>
        </p:txBody>
      </p:sp>
      <p:pic>
        <p:nvPicPr>
          <p:cNvPr id="22" name="Picture 21" descr="Logo&#10;&#10;Description automatically generated">
            <a:extLst>
              <a:ext uri="{FF2B5EF4-FFF2-40B4-BE49-F238E27FC236}">
                <a16:creationId xmlns:a16="http://schemas.microsoft.com/office/drawing/2014/main" id="{143C88A3-CF81-56D2-8AD6-99A1B460685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53743" y="5013361"/>
            <a:ext cx="869475" cy="646582"/>
          </a:xfrm>
          <a:prstGeom prst="rect">
            <a:avLst/>
          </a:prstGeom>
        </p:spPr>
      </p:pic>
      <p:pic>
        <p:nvPicPr>
          <p:cNvPr id="23" name="Picture 22" descr="A green and white circle with text&#10;&#10;Description automatically generated">
            <a:extLst>
              <a:ext uri="{FF2B5EF4-FFF2-40B4-BE49-F238E27FC236}">
                <a16:creationId xmlns:a16="http://schemas.microsoft.com/office/drawing/2014/main" id="{AB54DEFC-19EA-93D3-296A-3A8836CD5BB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356179" y="4894131"/>
            <a:ext cx="909613" cy="909613"/>
          </a:xfrm>
          <a:prstGeom prst="rect">
            <a:avLst/>
          </a:prstGeom>
        </p:spPr>
      </p:pic>
      <p:pic>
        <p:nvPicPr>
          <p:cNvPr id="24" name="Picture 36" descr="A picture containing bottle, photo, sign, sitting&#10;&#10;Description automatically generated">
            <a:extLst>
              <a:ext uri="{FF2B5EF4-FFF2-40B4-BE49-F238E27FC236}">
                <a16:creationId xmlns:a16="http://schemas.microsoft.com/office/drawing/2014/main" id="{F4E640CA-86C6-C10A-4610-6EDF1DCD20F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60342" y="5000445"/>
            <a:ext cx="708113" cy="712404"/>
          </a:xfrm>
          <a:prstGeom prst="rect">
            <a:avLst/>
          </a:prstGeom>
        </p:spPr>
      </p:pic>
      <p:sp>
        <p:nvSpPr>
          <p:cNvPr id="25" name="TextBox 56">
            <a:extLst>
              <a:ext uri="{FF2B5EF4-FFF2-40B4-BE49-F238E27FC236}">
                <a16:creationId xmlns:a16="http://schemas.microsoft.com/office/drawing/2014/main" id="{466A1190-6AD4-36C8-DBAC-EC355F70067E}"/>
              </a:ext>
            </a:extLst>
          </p:cNvPr>
          <p:cNvSpPr txBox="1"/>
          <p:nvPr/>
        </p:nvSpPr>
        <p:spPr>
          <a:xfrm>
            <a:off x="2460090" y="3562056"/>
            <a:ext cx="3987306" cy="1317744"/>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Repairs Hair damages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Restores the hair integrity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Prevents keratin from damage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Strengthens hair strands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Smooths the hair surface</a:t>
            </a:r>
          </a:p>
        </p:txBody>
      </p:sp>
      <p:sp>
        <p:nvSpPr>
          <p:cNvPr id="26" name="TextBox 56">
            <a:extLst>
              <a:ext uri="{FF2B5EF4-FFF2-40B4-BE49-F238E27FC236}">
                <a16:creationId xmlns:a16="http://schemas.microsoft.com/office/drawing/2014/main" id="{6595A3C4-1A00-1A7E-2538-56A422259A5D}"/>
              </a:ext>
            </a:extLst>
          </p:cNvPr>
          <p:cNvSpPr txBox="1"/>
          <p:nvPr/>
        </p:nvSpPr>
        <p:spPr>
          <a:xfrm>
            <a:off x="6455472" y="3562056"/>
            <a:ext cx="5303263" cy="107921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Improves combability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Enhances hair sensory experience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Helps cells respiration (oxygen uptake)*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Stimulates cell viability, revitalizing the scalp*</a:t>
            </a:r>
          </a:p>
        </p:txBody>
      </p:sp>
    </p:spTree>
    <p:extLst>
      <p:ext uri="{BB962C8B-B14F-4D97-AF65-F5344CB8AC3E}">
        <p14:creationId xmlns:p14="http://schemas.microsoft.com/office/powerpoint/2010/main" val="9673746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21472E-FA93-1F5B-799E-B2A963D51DE4}"/>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7436032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33263-F8B3-2903-21EA-27927EA0B755}"/>
            </a:ext>
          </a:extLst>
        </p:cNvPr>
        <p:cNvGrpSpPr/>
        <p:nvPr/>
      </p:nvGrpSpPr>
      <p:grpSpPr>
        <a:xfrm>
          <a:off x="0" y="0"/>
          <a:ext cx="0" cy="0"/>
          <a:chOff x="0" y="0"/>
          <a:chExt cx="0" cy="0"/>
        </a:xfrm>
      </p:grpSpPr>
      <p:sp>
        <p:nvSpPr>
          <p:cNvPr id="26" name="Título 2">
            <a:extLst>
              <a:ext uri="{FF2B5EF4-FFF2-40B4-BE49-F238E27FC236}">
                <a16:creationId xmlns:a16="http://schemas.microsoft.com/office/drawing/2014/main" id="{A18249E9-AA17-ACC1-1867-B1631F83646E}"/>
              </a:ext>
            </a:extLst>
          </p:cNvPr>
          <p:cNvSpPr txBox="1">
            <a:spLocks/>
          </p:cNvSpPr>
          <p:nvPr/>
        </p:nvSpPr>
        <p:spPr>
          <a:xfrm rot="16200000">
            <a:off x="9838850"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*External test institute</a:t>
            </a:r>
          </a:p>
        </p:txBody>
      </p:sp>
      <p:sp>
        <p:nvSpPr>
          <p:cNvPr id="3" name="Picture Placeholder 2">
            <a:extLst>
              <a:ext uri="{FF2B5EF4-FFF2-40B4-BE49-F238E27FC236}">
                <a16:creationId xmlns:a16="http://schemas.microsoft.com/office/drawing/2014/main" id="{910B9A85-75DF-16AE-9923-22497253FC92}"/>
              </a:ext>
            </a:extLst>
          </p:cNvPr>
          <p:cNvSpPr>
            <a:spLocks noGrp="1"/>
          </p:cNvSpPr>
          <p:nvPr>
            <p:ph type="pic" sz="quarter" idx="21"/>
          </p:nvPr>
        </p:nvSpPr>
        <p:spPr/>
        <p:txBody>
          <a:bodyPr/>
          <a:lstStyle/>
          <a:p>
            <a:endParaRPr lang="en-US"/>
          </a:p>
        </p:txBody>
      </p:sp>
      <p:pic>
        <p:nvPicPr>
          <p:cNvPr id="10" name="Picture 9">
            <a:extLst>
              <a:ext uri="{FF2B5EF4-FFF2-40B4-BE49-F238E27FC236}">
                <a16:creationId xmlns:a16="http://schemas.microsoft.com/office/drawing/2014/main" id="{492ABB49-92D2-AA8A-7C07-73957294A5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54568" y="6215439"/>
            <a:ext cx="2514907" cy="486000"/>
          </a:xfrm>
          <a:prstGeom prst="rect">
            <a:avLst/>
          </a:prstGeom>
        </p:spPr>
      </p:pic>
      <p:pic>
        <p:nvPicPr>
          <p:cNvPr id="4" name="Picture 3">
            <a:extLst>
              <a:ext uri="{FF2B5EF4-FFF2-40B4-BE49-F238E27FC236}">
                <a16:creationId xmlns:a16="http://schemas.microsoft.com/office/drawing/2014/main" id="{568D298F-BC03-E022-2047-33E217EE7762}"/>
              </a:ext>
            </a:extLst>
          </p:cNvPr>
          <p:cNvPicPr>
            <a:picLocks noChangeAspect="1"/>
          </p:cNvPicPr>
          <p:nvPr/>
        </p:nvPicPr>
        <p:blipFill>
          <a:blip r:embed="rId4"/>
          <a:stretch>
            <a:fillRect/>
          </a:stretch>
        </p:blipFill>
        <p:spPr>
          <a:xfrm>
            <a:off x="0" y="0"/>
            <a:ext cx="12192000" cy="6881656"/>
          </a:xfrm>
          <a:prstGeom prst="rect">
            <a:avLst/>
          </a:prstGeom>
        </p:spPr>
      </p:pic>
    </p:spTree>
    <p:extLst>
      <p:ext uri="{BB962C8B-B14F-4D97-AF65-F5344CB8AC3E}">
        <p14:creationId xmlns:p14="http://schemas.microsoft.com/office/powerpoint/2010/main" val="26472018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91ACC81A-270A-9F60-1794-D81FAF17B18D}"/>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E7AB51FF-9254-3F30-5E5A-2C52CCA4046A}"/>
              </a:ext>
            </a:extLst>
          </p:cNvPr>
          <p:cNvSpPr txBox="1">
            <a:spLocks/>
          </p:cNvSpPr>
          <p:nvPr/>
        </p:nvSpPr>
        <p:spPr>
          <a:xfrm>
            <a:off x="302400" y="1112017"/>
            <a:ext cx="11356200" cy="47278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0" cap="none" spc="0" normalizeH="0" baseline="0" noProof="0">
                <a:ln>
                  <a:noFill/>
                </a:ln>
                <a:solidFill>
                  <a:sysClr val="window" lastClr="FFFFFF"/>
                </a:solidFill>
                <a:effectLst/>
                <a:uLnTx/>
                <a:uFillTx/>
                <a:latin typeface="DM Sans"/>
                <a:ea typeface="+mn-ea"/>
                <a:cs typeface="+mn-cs"/>
              </a:rPr>
              <a:t>Bleaching: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100" b="1" i="0" u="none" strike="noStrike" kern="0" cap="none" spc="0" normalizeH="0" baseline="0" noProof="0">
              <a:ln>
                <a:noFill/>
              </a:ln>
              <a:solidFill>
                <a:sysClr val="window" lastClr="FFFFFF"/>
              </a:solidFill>
              <a:effectLst/>
              <a:uLnTx/>
              <a:uFillTx/>
              <a:latin typeface="DM Sans"/>
              <a:ea typeface="+mn-ea"/>
              <a:cs typeface="+mn-cs"/>
            </a:endParaRP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Mix commercial bleaching agent according to description on packaging.</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Spread the mixture homogeneously on dry (not washed) hair​. </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Cover with alu foil for 45 min.</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Rinse off with 39°C tap water until water is clear.</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Leave hair tresses for 50 min. in deionized water.</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Dry slightly with paper towels.</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Let tresses dry in climate room overnight at 20°C / 60% humidity.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0" cap="none" spc="0" normalizeH="0" baseline="0" noProof="0">
              <a:ln>
                <a:noFill/>
              </a:ln>
              <a:solidFill>
                <a:sysClr val="window" lastClr="FFFFFF"/>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Material: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European strong bleached hair (20cm long, Art.Nr. 814010-E-D)</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kumimoji="0" lang="en-US" sz="1600" b="1" i="0" u="none" strike="noStrike" kern="0" cap="none" spc="0" normalizeH="0" baseline="0" noProof="0">
              <a:ln>
                <a:noFill/>
              </a:ln>
              <a:solidFill>
                <a:sysClr val="windowText" lastClr="000000"/>
              </a:solidFill>
              <a:effectLst/>
              <a:uLnTx/>
              <a:uFillTx/>
              <a:latin typeface="DM Sans"/>
              <a:ea typeface="+mn-ea"/>
              <a:cs typeface="+mn-cs"/>
            </a:endParaRPr>
          </a:p>
        </p:txBody>
      </p:sp>
      <p:sp>
        <p:nvSpPr>
          <p:cNvPr id="3" name="Title 4">
            <a:extLst>
              <a:ext uri="{FF2B5EF4-FFF2-40B4-BE49-F238E27FC236}">
                <a16:creationId xmlns:a16="http://schemas.microsoft.com/office/drawing/2014/main" id="{2EE1E598-4DAE-92E4-F6D9-B140E5F73289}"/>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ysClr val="window" lastClr="FFFFFF"/>
                </a:solidFill>
                <a:effectLst/>
                <a:uLnTx/>
                <a:uFillTx/>
                <a:latin typeface="DM Sans"/>
                <a:ea typeface="+mj-ea"/>
                <a:cs typeface="+mj-cs"/>
              </a:rPr>
              <a:t>Sensory evaluation of OXY 229 CB in market product</a:t>
            </a:r>
          </a:p>
        </p:txBody>
      </p:sp>
    </p:spTree>
    <p:extLst>
      <p:ext uri="{BB962C8B-B14F-4D97-AF65-F5344CB8AC3E}">
        <p14:creationId xmlns:p14="http://schemas.microsoft.com/office/powerpoint/2010/main" val="13153396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1B6F6FD3-648E-7C91-D473-5201BBB22109}"/>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E121B6DA-77B5-18CA-709B-44CFA767F926}"/>
              </a:ext>
            </a:extLst>
          </p:cNvPr>
          <p:cNvSpPr txBox="1">
            <a:spLocks/>
          </p:cNvSpPr>
          <p:nvPr/>
        </p:nvSpPr>
        <p:spPr>
          <a:xfrm>
            <a:off x="302400" y="1258978"/>
            <a:ext cx="11356200" cy="47278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0" cap="none" spc="0" normalizeH="0" baseline="0" noProof="0">
                <a:ln>
                  <a:noFill/>
                </a:ln>
                <a:solidFill>
                  <a:sysClr val="window" lastClr="FFFFFF"/>
                </a:solidFill>
                <a:effectLst/>
                <a:uLnTx/>
                <a:uFillTx/>
                <a:latin typeface="DM Sans"/>
                <a:ea typeface="+mn-ea"/>
                <a:cs typeface="+mn-cs"/>
              </a:rPr>
              <a:t>Procedure: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de-DE" sz="2000" b="1" i="0" u="none" strike="noStrike" kern="0" cap="none" spc="0" normalizeH="0" baseline="0" noProof="0">
                <a:ln>
                  <a:noFill/>
                </a:ln>
                <a:solidFill>
                  <a:sysClr val="window" lastClr="FFFFFF"/>
                </a:solidFill>
                <a:effectLst/>
                <a:uLnTx/>
                <a:uFillTx/>
                <a:latin typeface="DM Sans"/>
                <a:ea typeface="+mn-ea"/>
                <a:cs typeface="+mn-cs"/>
              </a:rPr>
              <a:t>Hair tresses of European hair, strongly bleached, 20cm, color 10/0</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Washing procedure according to recommendation of commercial finished product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Bleaching: exposure time 30 minutes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Rinsing with tap water at 38°C</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Soaking for 30 min in deionized water</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Storage at 20°C/60% relative Humidity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Hair sensory panel evaluation by trained panelists (max. 3 panelist assessing the same hair set)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kumimoji="0" lang="en-US" sz="1600" b="1" i="0" u="none" strike="noStrike" kern="0" cap="none" spc="0" normalizeH="0" baseline="0" noProof="0">
              <a:ln>
                <a:noFill/>
              </a:ln>
              <a:solidFill>
                <a:sysClr val="windowText" lastClr="000000"/>
              </a:solidFill>
              <a:effectLst/>
              <a:uLnTx/>
              <a:uFillTx/>
              <a:latin typeface="DM Sans"/>
              <a:ea typeface="+mn-ea"/>
              <a:cs typeface="+mn-cs"/>
            </a:endParaRPr>
          </a:p>
        </p:txBody>
      </p:sp>
      <p:sp>
        <p:nvSpPr>
          <p:cNvPr id="5" name="Title 4">
            <a:extLst>
              <a:ext uri="{FF2B5EF4-FFF2-40B4-BE49-F238E27FC236}">
                <a16:creationId xmlns:a16="http://schemas.microsoft.com/office/drawing/2014/main" id="{032A4943-DDE2-AE30-3643-0217D2935ED2}"/>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ysClr val="window" lastClr="FFFFFF"/>
                </a:solidFill>
                <a:effectLst/>
                <a:uLnTx/>
                <a:uFillTx/>
                <a:latin typeface="DM Sans"/>
                <a:ea typeface="+mj-ea"/>
                <a:cs typeface="+mj-cs"/>
              </a:rPr>
              <a:t>Sensory evaluation of OXY 229 CB in market product</a:t>
            </a:r>
          </a:p>
        </p:txBody>
      </p:sp>
    </p:spTree>
    <p:extLst>
      <p:ext uri="{BB962C8B-B14F-4D97-AF65-F5344CB8AC3E}">
        <p14:creationId xmlns:p14="http://schemas.microsoft.com/office/powerpoint/2010/main" val="27076227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841BAC69-6964-86B0-3C64-09105321613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9854D4-4557-20BB-B319-E5533C1C98AE}"/>
              </a:ext>
            </a:extLst>
          </p:cNvPr>
          <p:cNvSpPr txBox="1"/>
          <p:nvPr/>
        </p:nvSpPr>
        <p:spPr>
          <a:xfrm>
            <a:off x="302399" y="719599"/>
            <a:ext cx="11624993" cy="181293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a:ea typeface="+mn-ea"/>
                <a:cs typeface="+mn-cs"/>
              </a:rPr>
              <a:t>Design of the questionnaire</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1" i="0" u="sng" strike="noStrike" kern="1200" cap="none" spc="0" normalizeH="0" baseline="0" noProof="0" dirty="0">
                <a:ln>
                  <a:noFill/>
                </a:ln>
                <a:solidFill>
                  <a:prstClr val="white"/>
                </a:solidFill>
                <a:effectLst/>
                <a:uLnTx/>
                <a:uFillTx/>
                <a:latin typeface="DM Sans"/>
                <a:ea typeface="Calibri"/>
                <a:cs typeface="Calibri"/>
              </a:rPr>
              <a:t>Test:</a:t>
            </a:r>
            <a:r>
              <a:rPr kumimoji="0" lang="en-US" sz="1600" b="0" i="0" u="none" strike="noStrike" kern="1200" cap="none" spc="0" normalizeH="0" baseline="0" noProof="0" dirty="0">
                <a:ln>
                  <a:noFill/>
                </a:ln>
                <a:solidFill>
                  <a:prstClr val="white"/>
                </a:solidFill>
                <a:effectLst/>
                <a:uLnTx/>
                <a:uFillTx/>
                <a:latin typeface="DM Sans"/>
                <a:ea typeface="Calibri"/>
                <a:cs typeface="Calibri"/>
              </a:rPr>
              <a:t> Each panelist has done a comparison of 3 tresses in a specific order and rated them (see example below)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DM Sans"/>
                <a:ea typeface="Calibri"/>
                <a:cs typeface="Calibri"/>
              </a:rPr>
              <a:t>Tress 1 vs 3 / Tress 3 vs 4 and Tress 1 vs 4  </a:t>
            </a:r>
            <a:r>
              <a:rPr kumimoji="0" lang="en-US" sz="1600" b="0" i="0" u="none" strike="noStrike" kern="1200" cap="none" spc="0" normalizeH="0" baseline="0" noProof="0" dirty="0">
                <a:ln>
                  <a:noFill/>
                </a:ln>
                <a:solidFill>
                  <a:prstClr val="white"/>
                </a:solidFill>
                <a:effectLst/>
                <a:uLnTx/>
                <a:uFillTx/>
                <a:latin typeface="DM Sans"/>
                <a:ea typeface="Calibri"/>
                <a:cs typeface="Calibri"/>
              </a:rPr>
              <a:t>=&gt; each panelist </a:t>
            </a:r>
            <a:r>
              <a:rPr kumimoji="0" lang="en-US" sz="1600" b="1" i="0" u="sng" strike="noStrike" kern="1200" cap="none" spc="0" normalizeH="0" baseline="0" noProof="0" dirty="0">
                <a:ln>
                  <a:noFill/>
                </a:ln>
                <a:solidFill>
                  <a:prstClr val="white"/>
                </a:solidFill>
                <a:effectLst/>
                <a:uLnTx/>
                <a:uFillTx/>
                <a:latin typeface="DM Sans"/>
                <a:ea typeface="Calibri"/>
                <a:cs typeface="Calibri"/>
              </a:rPr>
              <a:t>express a preference in terms of smoothness </a:t>
            </a:r>
            <a:r>
              <a:rPr kumimoji="0" lang="en-US" sz="1600" b="0" i="0" u="none" strike="noStrike" kern="1200" cap="none" spc="0" normalizeH="0" baseline="0" noProof="0" dirty="0">
                <a:ln>
                  <a:noFill/>
                </a:ln>
                <a:solidFill>
                  <a:prstClr val="white"/>
                </a:solidFill>
                <a:effectLst/>
                <a:uLnTx/>
                <a:uFillTx/>
                <a:latin typeface="DM Sans"/>
                <a:ea typeface="Calibri"/>
                <a:cs typeface="Calibri"/>
              </a:rPr>
              <a:t>of the tress.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1" i="0" u="sng" strike="noStrike" kern="1200" cap="none" spc="0" normalizeH="0" baseline="0" noProof="0" dirty="0">
                <a:ln>
                  <a:noFill/>
                </a:ln>
                <a:solidFill>
                  <a:prstClr val="white"/>
                </a:solidFill>
                <a:effectLst/>
                <a:uLnTx/>
                <a:uFillTx/>
                <a:latin typeface="DM Sans"/>
                <a:ea typeface="Calibri"/>
                <a:cs typeface="Calibri"/>
              </a:rPr>
              <a:t>Rating:</a:t>
            </a:r>
            <a:r>
              <a:rPr kumimoji="0" lang="en-US" sz="1600" b="0" i="0" u="none" strike="noStrike" kern="1200" cap="none" spc="0" normalizeH="0" baseline="0" noProof="0" dirty="0">
                <a:ln>
                  <a:noFill/>
                </a:ln>
                <a:solidFill>
                  <a:prstClr val="white"/>
                </a:solidFill>
                <a:effectLst/>
                <a:uLnTx/>
                <a:uFillTx/>
                <a:latin typeface="DM Sans"/>
                <a:ea typeface="Calibri"/>
                <a:cs typeface="Calibri"/>
              </a:rPr>
              <a:t> Each panelist should evaluate the difference of preference on a </a:t>
            </a:r>
            <a:r>
              <a:rPr kumimoji="0" lang="en-US" sz="1600" b="1" i="0" u="none" strike="noStrike" kern="1200" cap="none" spc="0" normalizeH="0" baseline="0" noProof="0" dirty="0">
                <a:ln>
                  <a:noFill/>
                </a:ln>
                <a:solidFill>
                  <a:prstClr val="white"/>
                </a:solidFill>
                <a:effectLst/>
                <a:uLnTx/>
                <a:uFillTx/>
                <a:latin typeface="DM Sans"/>
                <a:ea typeface="Calibri"/>
                <a:cs typeface="Calibri"/>
              </a:rPr>
              <a:t>scale from 0 to 10 </a:t>
            </a:r>
            <a:r>
              <a:rPr kumimoji="0" lang="en-US" sz="1600" b="0" i="0" u="none" strike="noStrike" kern="1200" cap="none" spc="0" normalizeH="0" baseline="0" noProof="0" dirty="0">
                <a:ln>
                  <a:noFill/>
                </a:ln>
                <a:solidFill>
                  <a:prstClr val="white"/>
                </a:solidFill>
                <a:effectLst/>
                <a:uLnTx/>
                <a:uFillTx/>
                <a:latin typeface="DM Sans"/>
                <a:ea typeface="Calibri"/>
                <a:cs typeface="Calibri"/>
              </a:rPr>
              <a:t>(worst to best) between the 3 tresses tested</a:t>
            </a:r>
          </a:p>
        </p:txBody>
      </p:sp>
      <p:graphicFrame>
        <p:nvGraphicFramePr>
          <p:cNvPr id="3" name="Table 2">
            <a:extLst>
              <a:ext uri="{FF2B5EF4-FFF2-40B4-BE49-F238E27FC236}">
                <a16:creationId xmlns:a16="http://schemas.microsoft.com/office/drawing/2014/main" id="{393C2B89-C0D1-F63B-4F5A-4166120F9925}"/>
              </a:ext>
            </a:extLst>
          </p:cNvPr>
          <p:cNvGraphicFramePr>
            <a:graphicFrameLocks noGrp="1"/>
          </p:cNvGraphicFramePr>
          <p:nvPr>
            <p:extLst>
              <p:ext uri="{D42A27DB-BD31-4B8C-83A1-F6EECF244321}">
                <p14:modId xmlns:p14="http://schemas.microsoft.com/office/powerpoint/2010/main" val="4073558843"/>
              </p:ext>
            </p:extLst>
          </p:nvPr>
        </p:nvGraphicFramePr>
        <p:xfrm>
          <a:off x="594527" y="2598656"/>
          <a:ext cx="11002946" cy="3539745"/>
        </p:xfrm>
        <a:graphic>
          <a:graphicData uri="http://schemas.openxmlformats.org/drawingml/2006/table">
            <a:tbl>
              <a:tblPr/>
              <a:tblGrid>
                <a:gridCol w="1842019">
                  <a:extLst>
                    <a:ext uri="{9D8B030D-6E8A-4147-A177-3AD203B41FA5}">
                      <a16:colId xmlns:a16="http://schemas.microsoft.com/office/drawing/2014/main" val="472561108"/>
                    </a:ext>
                  </a:extLst>
                </a:gridCol>
                <a:gridCol w="1460047">
                  <a:extLst>
                    <a:ext uri="{9D8B030D-6E8A-4147-A177-3AD203B41FA5}">
                      <a16:colId xmlns:a16="http://schemas.microsoft.com/office/drawing/2014/main" val="3689277294"/>
                    </a:ext>
                  </a:extLst>
                </a:gridCol>
                <a:gridCol w="1540176">
                  <a:extLst>
                    <a:ext uri="{9D8B030D-6E8A-4147-A177-3AD203B41FA5}">
                      <a16:colId xmlns:a16="http://schemas.microsoft.com/office/drawing/2014/main" val="616139497"/>
                    </a:ext>
                  </a:extLst>
                </a:gridCol>
                <a:gridCol w="1540176">
                  <a:extLst>
                    <a:ext uri="{9D8B030D-6E8A-4147-A177-3AD203B41FA5}">
                      <a16:colId xmlns:a16="http://schemas.microsoft.com/office/drawing/2014/main" val="2419260605"/>
                    </a:ext>
                  </a:extLst>
                </a:gridCol>
                <a:gridCol w="1540176">
                  <a:extLst>
                    <a:ext uri="{9D8B030D-6E8A-4147-A177-3AD203B41FA5}">
                      <a16:colId xmlns:a16="http://schemas.microsoft.com/office/drawing/2014/main" val="4133828166"/>
                    </a:ext>
                  </a:extLst>
                </a:gridCol>
                <a:gridCol w="1540176">
                  <a:extLst>
                    <a:ext uri="{9D8B030D-6E8A-4147-A177-3AD203B41FA5}">
                      <a16:colId xmlns:a16="http://schemas.microsoft.com/office/drawing/2014/main" val="2508140534"/>
                    </a:ext>
                  </a:extLst>
                </a:gridCol>
                <a:gridCol w="1540176">
                  <a:extLst>
                    <a:ext uri="{9D8B030D-6E8A-4147-A177-3AD203B41FA5}">
                      <a16:colId xmlns:a16="http://schemas.microsoft.com/office/drawing/2014/main" val="17194397"/>
                    </a:ext>
                  </a:extLst>
                </a:gridCol>
              </a:tblGrid>
              <a:tr h="321795">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b">
                        <a:buNone/>
                      </a:pPr>
                      <a:endParaRPr lang="en-US" sz="1800" b="1" i="0" u="none" strike="noStrike" noProof="0" dirty="0">
                        <a:solidFill>
                          <a:srgbClr val="000000"/>
                        </a:solidFill>
                        <a:effectLst/>
                        <a:latin typeface="DM Sans"/>
                      </a:endParaRP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b">
                        <a:buNone/>
                      </a:pPr>
                      <a:r>
                        <a:rPr lang="en-US" sz="1800" b="1" i="0" u="none" strike="noStrike" noProof="0" dirty="0">
                          <a:solidFill>
                            <a:srgbClr val="000000"/>
                          </a:solidFill>
                          <a:effectLst/>
                          <a:latin typeface="DM Sans"/>
                        </a:rPr>
                        <a:t>TEST</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tc gridSpan="3">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b">
                        <a:buNone/>
                      </a:pPr>
                      <a:r>
                        <a:rPr lang="en-US" sz="1800" b="1" i="0" u="none" strike="noStrike" noProof="0" dirty="0">
                          <a:solidFill>
                            <a:srgbClr val="0070C0"/>
                          </a:solidFill>
                          <a:effectLst/>
                          <a:latin typeface="DM Sans"/>
                        </a:rPr>
                        <a:t>RATING</a:t>
                      </a:r>
                    </a:p>
                  </a:txBody>
                  <a:tcPr marL="6350" marR="6350" marT="6350" marB="0" anchor="ctr">
                    <a:lnL w="12700" cap="flat" cmpd="sng" algn="ctr">
                      <a:solidFill>
                        <a:sysClr val="windowText" lastClr="000000"/>
                      </a:solidFill>
                      <a:prstDash val="solid"/>
                      <a:round/>
                      <a:headEnd type="none" w="med" len="med"/>
                      <a:tailEnd type="none" w="med" len="med"/>
                    </a:lnL>
                    <a:lnR w="12700">
                      <a:solidFill>
                        <a:sysClr val="windowText" lastClr="000000"/>
                      </a:solidFill>
                    </a:lnR>
                    <a:lnT w="12700">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124047358"/>
                  </a:ext>
                </a:extLst>
              </a:tr>
              <a:tr h="321795">
                <a:tc rowSpan="2">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endParaRPr lang="en-US" sz="1600" b="0" i="0" u="none" strike="noStrike" noProof="0" dirty="0">
                        <a:solidFill>
                          <a:srgbClr val="000000"/>
                        </a:solidFill>
                        <a:effectLst/>
                        <a:latin typeface="DM Sans"/>
                      </a:endParaRPr>
                    </a:p>
                    <a:p>
                      <a:pPr algn="ctr" fontAlgn="ctr">
                        <a:buNone/>
                      </a:pPr>
                      <a:r>
                        <a:rPr lang="en-US" sz="1600" b="1" i="0" u="none" strike="noStrike" noProof="0" dirty="0">
                          <a:solidFill>
                            <a:srgbClr val="000000"/>
                          </a:solidFill>
                          <a:effectLst/>
                          <a:latin typeface="DM Sans"/>
                        </a:rPr>
                        <a:t>Panelist xxx-1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3-4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6075745"/>
                  </a:ext>
                </a:extLst>
              </a:tr>
              <a:tr h="321795">
                <a:tc vMerge="1">
                  <a:txBody>
                    <a:bodyPr/>
                    <a:lstStyle/>
                    <a:p>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2</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7</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2562481"/>
                  </a:ext>
                </a:extLst>
              </a:tr>
              <a:tr h="321795">
                <a:tc rowSpan="2">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endParaRPr lang="en-US" sz="1600" b="0" i="0" u="none" strike="noStrike" noProof="0" dirty="0">
                        <a:solidFill>
                          <a:srgbClr val="000000"/>
                        </a:solidFill>
                        <a:effectLst/>
                        <a:latin typeface="DM Sans"/>
                      </a:endParaRPr>
                    </a:p>
                    <a:p>
                      <a:pPr algn="ctr" fontAlgn="ctr">
                        <a:buNone/>
                      </a:pPr>
                      <a:r>
                        <a:rPr lang="en-US" sz="1600" b="1" i="0" u="none" strike="noStrike" noProof="0" dirty="0">
                          <a:solidFill>
                            <a:srgbClr val="000000"/>
                          </a:solidFill>
                          <a:effectLst/>
                          <a:latin typeface="DM Sans"/>
                        </a:rPr>
                        <a:t>Panelist xxx-2</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3-6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635318555"/>
                  </a:ext>
                </a:extLst>
              </a:tr>
              <a:tr h="321795">
                <a:tc vMerge="1">
                  <a:txBody>
                    <a:bodyPr/>
                    <a:lstStyle/>
                    <a:p>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3.5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7</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3389449815"/>
                  </a:ext>
                </a:extLst>
              </a:tr>
              <a:tr h="321795">
                <a:tc rowSpan="2">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endParaRPr lang="en-US" sz="1600" b="0" i="0" u="none" strike="noStrike" noProof="0" dirty="0">
                        <a:solidFill>
                          <a:srgbClr val="000000"/>
                        </a:solidFill>
                        <a:effectLst/>
                        <a:latin typeface="DM Sans"/>
                      </a:endParaRPr>
                    </a:p>
                    <a:p>
                      <a:pPr algn="ctr" fontAlgn="ctr">
                        <a:buNone/>
                      </a:pPr>
                      <a:r>
                        <a:rPr lang="en-US" sz="1600" b="1" i="0" u="none" strike="noStrike" noProof="0" dirty="0">
                          <a:solidFill>
                            <a:srgbClr val="000000"/>
                          </a:solidFill>
                          <a:effectLst/>
                          <a:latin typeface="DM Sans"/>
                        </a:rPr>
                        <a:t>Panelist xxx-3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4-5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8108628"/>
                  </a:ext>
                </a:extLst>
              </a:tr>
              <a:tr h="321795">
                <a:tc vMerge="1">
                  <a:txBody>
                    <a:bodyPr/>
                    <a:lstStyle/>
                    <a:p>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0</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2</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2</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7231959"/>
                  </a:ext>
                </a:extLst>
              </a:tr>
              <a:tr h="321795">
                <a:tc rowSpan="2">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endParaRPr lang="en-US" sz="1600" b="0" i="0" u="none" strike="noStrike" noProof="0" dirty="0">
                        <a:solidFill>
                          <a:srgbClr val="000000"/>
                        </a:solidFill>
                        <a:effectLst/>
                        <a:latin typeface="DM Sans"/>
                      </a:endParaRPr>
                    </a:p>
                    <a:p>
                      <a:pPr algn="ctr" fontAlgn="ctr">
                        <a:buNone/>
                      </a:pPr>
                      <a:r>
                        <a:rPr lang="en-US" sz="1600" b="1" i="0" u="none" strike="noStrike" noProof="0" dirty="0">
                          <a:solidFill>
                            <a:srgbClr val="000000"/>
                          </a:solidFill>
                          <a:effectLst/>
                          <a:latin typeface="DM Sans"/>
                        </a:rPr>
                        <a:t>Panelist xxx-4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4-5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594765785"/>
                  </a:ext>
                </a:extLst>
              </a:tr>
              <a:tr h="321795">
                <a:tc vMerge="1">
                  <a:txBody>
                    <a:bodyPr/>
                    <a:lstStyle/>
                    <a:p>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0</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2</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888143892"/>
                  </a:ext>
                </a:extLst>
              </a:tr>
              <a:tr h="321795">
                <a:tc rowSpan="2">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marL="0" algn="ctr" defTabSz="914400" rtl="0" eaLnBrk="1" fontAlgn="ctr" latinLnBrk="0" hangingPunct="1">
                        <a:buNone/>
                      </a:pPr>
                      <a:r>
                        <a:rPr lang="en-US" sz="1600" b="1" i="0" u="none" strike="noStrike" kern="1200" noProof="0" dirty="0">
                          <a:solidFill>
                            <a:srgbClr val="000000"/>
                          </a:solidFill>
                          <a:effectLst/>
                          <a:latin typeface="DM Sans"/>
                          <a:ea typeface="+mn-ea"/>
                          <a:cs typeface="+mn-cs"/>
                        </a:rPr>
                        <a:t>Panelist xxx-5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5-6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0094726"/>
                  </a:ext>
                </a:extLst>
              </a:tr>
              <a:tr h="321795">
                <a:tc vMerge="1">
                  <a:txBody>
                    <a:bodyPr/>
                    <a:lstStyle/>
                    <a:p>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5543440"/>
                  </a:ext>
                </a:extLst>
              </a:tr>
            </a:tbl>
          </a:graphicData>
        </a:graphic>
      </p:graphicFrame>
      <p:sp>
        <p:nvSpPr>
          <p:cNvPr id="4" name="Title 4">
            <a:extLst>
              <a:ext uri="{FF2B5EF4-FFF2-40B4-BE49-F238E27FC236}">
                <a16:creationId xmlns:a16="http://schemas.microsoft.com/office/drawing/2014/main" id="{B940B1AF-68A3-D2D5-E455-81A70981C3A3}"/>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ysClr val="window" lastClr="FFFFFF"/>
                </a:solidFill>
                <a:effectLst/>
                <a:uLnTx/>
                <a:uFillTx/>
                <a:latin typeface="DM Sans"/>
                <a:ea typeface="+mj-ea"/>
                <a:cs typeface="+mj-cs"/>
              </a:rPr>
              <a:t>Sensory evaluation of OXY 229 CB in market product</a:t>
            </a:r>
          </a:p>
        </p:txBody>
      </p:sp>
    </p:spTree>
    <p:extLst>
      <p:ext uri="{BB962C8B-B14F-4D97-AF65-F5344CB8AC3E}">
        <p14:creationId xmlns:p14="http://schemas.microsoft.com/office/powerpoint/2010/main" val="514239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C67FD544-0983-6C16-1DF9-462AAA24C018}"/>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A84D14BC-7783-7203-FC7B-DC47DE3B8811}"/>
              </a:ext>
            </a:extLst>
          </p:cNvPr>
          <p:cNvSpPr txBox="1">
            <a:spLocks/>
          </p:cNvSpPr>
          <p:nvPr/>
        </p:nvSpPr>
        <p:spPr>
          <a:xfrm>
            <a:off x="586868" y="1806710"/>
            <a:ext cx="5911904" cy="351519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ratings per product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products per session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sessions per panelist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NA in ratings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NA in pairwise comparisons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pairwise comparison per pair</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pairwise comparison per product</a:t>
            </a:r>
          </a:p>
        </p:txBody>
      </p:sp>
      <p:sp>
        <p:nvSpPr>
          <p:cNvPr id="3" name="Text Placeholder 2">
            <a:extLst>
              <a:ext uri="{FF2B5EF4-FFF2-40B4-BE49-F238E27FC236}">
                <a16:creationId xmlns:a16="http://schemas.microsoft.com/office/drawing/2014/main" id="{28997578-451D-0D47-5B9D-C14862F02F7C}"/>
              </a:ext>
            </a:extLst>
          </p:cNvPr>
          <p:cNvSpPr txBox="1">
            <a:spLocks/>
          </p:cNvSpPr>
          <p:nvPr/>
        </p:nvSpPr>
        <p:spPr>
          <a:xfrm>
            <a:off x="7368042" y="1415624"/>
            <a:ext cx="4361538" cy="429736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400" b="0" i="0" u="none" strike="noStrike" kern="0" cap="none" spc="0" normalizeH="0" baseline="0" noProof="0">
              <a:ln>
                <a:noFill/>
              </a:ln>
              <a:solidFill>
                <a:srgbClr val="333333"/>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50" b="0" i="0" u="none" strike="noStrike" kern="0" cap="none" spc="0" normalizeH="0" baseline="0" noProof="0">
              <a:ln>
                <a:noFill/>
              </a:ln>
              <a:solidFill>
                <a:srgbClr val="333333"/>
              </a:solidFill>
              <a:effectLst/>
              <a:uLnTx/>
              <a:uFillTx/>
              <a:latin typeface="Helvetica Neue"/>
              <a:ea typeface="+mn-ea"/>
              <a:cs typeface="+mn-cs"/>
            </a:endParaRPr>
          </a:p>
        </p:txBody>
      </p:sp>
      <p:sp>
        <p:nvSpPr>
          <p:cNvPr id="4" name="Title 4">
            <a:extLst>
              <a:ext uri="{FF2B5EF4-FFF2-40B4-BE49-F238E27FC236}">
                <a16:creationId xmlns:a16="http://schemas.microsoft.com/office/drawing/2014/main" id="{B1B22926-8A9C-E841-1D0A-8994BC728E67}"/>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ysClr val="window" lastClr="FFFFFF"/>
                </a:solidFill>
                <a:effectLst/>
                <a:uLnTx/>
                <a:uFillTx/>
                <a:latin typeface="DM Sans"/>
                <a:ea typeface="+mj-ea"/>
                <a:cs typeface="+mj-cs"/>
              </a:rPr>
              <a:t>Sensory evaluation of OXY 229 CB in market product</a:t>
            </a:r>
          </a:p>
        </p:txBody>
      </p:sp>
      <p:sp>
        <p:nvSpPr>
          <p:cNvPr id="5" name="Title 4">
            <a:extLst>
              <a:ext uri="{FF2B5EF4-FFF2-40B4-BE49-F238E27FC236}">
                <a16:creationId xmlns:a16="http://schemas.microsoft.com/office/drawing/2014/main" id="{11EB4E09-88A8-A88E-C3D3-845DBEC7888C}"/>
              </a:ext>
            </a:extLst>
          </p:cNvPr>
          <p:cNvSpPr txBox="1">
            <a:spLocks/>
          </p:cNvSpPr>
          <p:nvPr/>
        </p:nvSpPr>
        <p:spPr>
          <a:xfrm>
            <a:off x="302401" y="841803"/>
            <a:ext cx="8064500" cy="3032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j-ea"/>
                <a:cs typeface="+mj-cs"/>
              </a:rPr>
              <a:t>Parameter taken into consideration for statistics: </a:t>
            </a:r>
          </a:p>
        </p:txBody>
      </p:sp>
    </p:spTree>
    <p:extLst>
      <p:ext uri="{BB962C8B-B14F-4D97-AF65-F5344CB8AC3E}">
        <p14:creationId xmlns:p14="http://schemas.microsoft.com/office/powerpoint/2010/main" val="28098411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9B989-A261-4045-8B09-2FE3B26E62F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6EAA164-18EC-9E06-50FB-90B5AE1A2447}"/>
              </a:ext>
            </a:extLst>
          </p:cNvPr>
          <p:cNvPicPr>
            <a:picLocks noChangeAspect="1"/>
          </p:cNvPicPr>
          <p:nvPr/>
        </p:nvPicPr>
        <p:blipFill>
          <a:blip r:embed="rId3">
            <a:alphaModFix amt="60000"/>
          </a:blip>
          <a:stretch>
            <a:fillRect/>
          </a:stretch>
        </p:blipFill>
        <p:spPr>
          <a:xfrm>
            <a:off x="2531162" y="792607"/>
            <a:ext cx="687604" cy="3615237"/>
          </a:xfrm>
          <a:prstGeom prst="rect">
            <a:avLst/>
          </a:prstGeom>
        </p:spPr>
      </p:pic>
      <p:sp>
        <p:nvSpPr>
          <p:cNvPr id="13" name="CaixaDeTexto 12">
            <a:extLst>
              <a:ext uri="{FF2B5EF4-FFF2-40B4-BE49-F238E27FC236}">
                <a16:creationId xmlns:a16="http://schemas.microsoft.com/office/drawing/2014/main" id="{BFF86B51-866D-661D-B87E-D2C303A80DC7}"/>
              </a:ext>
            </a:extLst>
          </p:cNvPr>
          <p:cNvSpPr txBox="1"/>
          <p:nvPr/>
        </p:nvSpPr>
        <p:spPr>
          <a:xfrm>
            <a:off x="1990907" y="1163146"/>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PREPARE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TREAT</a:t>
            </a:r>
          </a:p>
        </p:txBody>
      </p:sp>
      <p:sp>
        <p:nvSpPr>
          <p:cNvPr id="14" name="CaixaDeTexto 13">
            <a:extLst>
              <a:ext uri="{FF2B5EF4-FFF2-40B4-BE49-F238E27FC236}">
                <a16:creationId xmlns:a16="http://schemas.microsoft.com/office/drawing/2014/main" id="{C298D94B-3431-5FED-8677-6E50E467884C}"/>
              </a:ext>
            </a:extLst>
          </p:cNvPr>
          <p:cNvSpPr txBox="1"/>
          <p:nvPr/>
        </p:nvSpPr>
        <p:spPr>
          <a:xfrm>
            <a:off x="1990907" y="951104"/>
            <a:ext cx="2253483"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1 – PRE-SHAMPOO</a:t>
            </a:r>
          </a:p>
        </p:txBody>
      </p:sp>
      <p:pic>
        <p:nvPicPr>
          <p:cNvPr id="31" name="Imagem 30">
            <a:extLst>
              <a:ext uri="{FF2B5EF4-FFF2-40B4-BE49-F238E27FC236}">
                <a16:creationId xmlns:a16="http://schemas.microsoft.com/office/drawing/2014/main" id="{6B42401D-233E-D470-4103-07B826590BF7}"/>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36" name="Conector Reto 35">
            <a:extLst>
              <a:ext uri="{FF2B5EF4-FFF2-40B4-BE49-F238E27FC236}">
                <a16:creationId xmlns:a16="http://schemas.microsoft.com/office/drawing/2014/main" id="{11ADCE61-FC86-DBC1-4A0F-F7C28EDFCE47}"/>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A983835D-8837-52EB-7068-CAC269BBE1B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3" name="Table 2">
            <a:extLst>
              <a:ext uri="{FF2B5EF4-FFF2-40B4-BE49-F238E27FC236}">
                <a16:creationId xmlns:a16="http://schemas.microsoft.com/office/drawing/2014/main" id="{685F61CD-0E30-ADFA-7613-E361CBE81E43}"/>
              </a:ext>
            </a:extLst>
          </p:cNvPr>
          <p:cNvGraphicFramePr>
            <a:graphicFrameLocks noGrp="1"/>
          </p:cNvGraphicFramePr>
          <p:nvPr/>
        </p:nvGraphicFramePr>
        <p:xfrm>
          <a:off x="3964801" y="704280"/>
          <a:ext cx="8078180" cy="5571434"/>
        </p:xfrm>
        <a:graphic>
          <a:graphicData uri="http://schemas.openxmlformats.org/drawingml/2006/table">
            <a:tbl>
              <a:tblPr firstRow="1" bandRow="1">
                <a:tableStyleId>{5C22544A-7EE6-4342-B048-85BDC9FD1C3A}</a:tableStyleId>
              </a:tblPr>
              <a:tblGrid>
                <a:gridCol w="513538">
                  <a:extLst>
                    <a:ext uri="{9D8B030D-6E8A-4147-A177-3AD203B41FA5}">
                      <a16:colId xmlns:a16="http://schemas.microsoft.com/office/drawing/2014/main" val="20000"/>
                    </a:ext>
                  </a:extLst>
                </a:gridCol>
                <a:gridCol w="1849432">
                  <a:extLst>
                    <a:ext uri="{9D8B030D-6E8A-4147-A177-3AD203B41FA5}">
                      <a16:colId xmlns:a16="http://schemas.microsoft.com/office/drawing/2014/main" val="20001"/>
                    </a:ext>
                  </a:extLst>
                </a:gridCol>
                <a:gridCol w="4921220">
                  <a:extLst>
                    <a:ext uri="{9D8B030D-6E8A-4147-A177-3AD203B41FA5}">
                      <a16:colId xmlns:a16="http://schemas.microsoft.com/office/drawing/2014/main" val="20002"/>
                    </a:ext>
                  </a:extLst>
                </a:gridCol>
                <a:gridCol w="793990">
                  <a:extLst>
                    <a:ext uri="{9D8B030D-6E8A-4147-A177-3AD203B41FA5}">
                      <a16:colId xmlns:a16="http://schemas.microsoft.com/office/drawing/2014/main" val="20003"/>
                    </a:ext>
                  </a:extLst>
                </a:gridCol>
              </a:tblGrid>
              <a:tr h="170605">
                <a:tc>
                  <a:txBody>
                    <a:bodyPr/>
                    <a:lstStyle/>
                    <a:p>
                      <a:pPr algn="ctr">
                        <a:defRPr sz="1100" b="1">
                          <a:latin typeface="Calibri"/>
                        </a:defRPr>
                      </a:pPr>
                      <a:r>
                        <a:rPr sz="800">
                          <a:solidFill>
                            <a:schemeClr val="tx1"/>
                          </a:solidFill>
                          <a:latin typeface="DM Sans" pitchFamily="2" charset="0"/>
                        </a:rPr>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latin typeface="Calibri"/>
                        </a:defRPr>
                      </a:pPr>
                      <a:r>
                        <a:rPr sz="800">
                          <a:solidFill>
                            <a:schemeClr val="tx1"/>
                          </a:solidFill>
                          <a:latin typeface="DM Sans" pitchFamily="2" charset="0"/>
                        </a:rPr>
                        <a:t>Ingredient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latin typeface="Calibri"/>
                        </a:defRPr>
                      </a:pPr>
                      <a:r>
                        <a:rPr sz="800">
                          <a:solidFill>
                            <a:schemeClr val="tx1"/>
                          </a:solidFill>
                          <a:latin typeface="DM Sans" pitchFamily="2" charset="0"/>
                        </a:rPr>
                        <a:t>INCI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latin typeface="Calibri"/>
                        </a:defRPr>
                      </a:pPr>
                      <a:r>
                        <a:rPr sz="800">
                          <a:solidFill>
                            <a:schemeClr val="tx1"/>
                          </a:solidFill>
                          <a:latin typeface="DM Sans" pitchFamily="2" charset="0"/>
                        </a:rPr>
                        <a:t>% w/w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extLst>
                  <a:ext uri="{0D108BD9-81ED-4DB2-BD59-A6C34878D82A}">
                    <a16:rowId xmlns:a16="http://schemas.microsoft.com/office/drawing/2014/main" val="10000"/>
                  </a:ext>
                </a:extLst>
              </a:tr>
              <a:tr h="170605">
                <a:tc rowSpan="4">
                  <a:txBody>
                    <a:bodyPr/>
                    <a:lstStyle/>
                    <a:p>
                      <a:pPr algn="ctr">
                        <a:defRPr sz="1000">
                          <a:latin typeface="Calibri"/>
                        </a:defRPr>
                      </a:pPr>
                      <a:r>
                        <a:rPr sz="800">
                          <a:solidFill>
                            <a:schemeClr val="tx1"/>
                          </a:solidFill>
                          <a:latin typeface="DM Sans" pitchFamily="2" charset="0"/>
                        </a:rPr>
                        <a:t>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Water Dem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AQUA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69.50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Citric Acid Anhydrous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CITRIC ACID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Polycos</a:t>
                      </a:r>
                      <a:r>
                        <a:rPr sz="800">
                          <a:solidFill>
                            <a:schemeClr val="tx1"/>
                          </a:solidFill>
                          <a:latin typeface="DM Sans" pitchFamily="2" charset="0"/>
                        </a:rPr>
                        <a:t> CA-50 ECO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GUAR HYDROXYPROPYLTRIMONIUM CHLORIDE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Edeta</a:t>
                      </a:r>
                      <a:r>
                        <a:rPr sz="800">
                          <a:solidFill>
                            <a:schemeClr val="tx1"/>
                          </a:solidFill>
                          <a:latin typeface="DM Sans" pitchFamily="2" charset="0"/>
                        </a:rPr>
                        <a:t>® BD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DISODIUM EDTA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70605">
                <a:tc rowSpan="4">
                  <a:txBody>
                    <a:bodyPr/>
                    <a:lstStyle/>
                    <a:p>
                      <a:pPr algn="ctr">
                        <a:defRPr sz="1000">
                          <a:latin typeface="Calibri"/>
                        </a:defRPr>
                      </a:pPr>
                      <a:r>
                        <a:rPr sz="800">
                          <a:solidFill>
                            <a:schemeClr val="tx1"/>
                          </a:solidFill>
                          <a:latin typeface="DM Sans" pitchFamily="2" charset="0"/>
                        </a:rPr>
                        <a:t>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TEGO Betain F50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COCAMIDOPROPYL BETAINE,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PLANTACARE® 818 UP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COCO-GLUCOSIDE,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5.50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68093">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Prebiulin C90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CELLULOSE GUM, XANTHAN GUM, INULIN, CELLULOSE, GLUCOSE, FRUCTOSE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70605">
                <a:tc vMerge="1">
                  <a:txBody>
                    <a:bodyPr/>
                    <a:lstStyle/>
                    <a:p>
                      <a:endParaRPr/>
                    </a:p>
                  </a:txBody>
                  <a:tcPr>
                    <a:noFill/>
                  </a:tcPr>
                </a:tc>
                <a:tc>
                  <a:txBody>
                    <a:bodyPr/>
                    <a:lstStyle/>
                    <a:p>
                      <a:pPr algn="l">
                        <a:defRPr sz="1000">
                          <a:latin typeface="Calibri"/>
                        </a:defRPr>
                      </a:pPr>
                      <a:r>
                        <a:rPr sz="800" b="1">
                          <a:solidFill>
                            <a:schemeClr val="tx1"/>
                          </a:solidFill>
                          <a:latin typeface="DM Sans" pitchFamily="2" charset="0"/>
                        </a:rPr>
                        <a:t>D‑Panthenol 75 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PANTHENOL, AQUA, PANTOLACTONE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70605">
                <a:tc rowSpan="10">
                  <a:txBody>
                    <a:bodyPr/>
                    <a:lstStyle/>
                    <a:p>
                      <a:pPr algn="ctr">
                        <a:defRPr sz="1000">
                          <a:latin typeface="Calibri"/>
                        </a:defRPr>
                      </a:pPr>
                      <a:r>
                        <a:rPr sz="800">
                          <a:solidFill>
                            <a:schemeClr val="tx1"/>
                          </a:solidFill>
                          <a:latin typeface="DM Sans" pitchFamily="2" charset="0"/>
                        </a:rPr>
                        <a:t>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DL‑alpha‑</a:t>
                      </a:r>
                      <a:r>
                        <a:rPr sz="800" b="1" err="1">
                          <a:solidFill>
                            <a:schemeClr val="tx1"/>
                          </a:solidFill>
                          <a:latin typeface="DM Sans" pitchFamily="2" charset="0"/>
                        </a:rPr>
                        <a:t>Tocopheryl</a:t>
                      </a:r>
                      <a:r>
                        <a:rPr sz="800" b="1">
                          <a:solidFill>
                            <a:schemeClr val="tx1"/>
                          </a:solidFill>
                          <a:latin typeface="DM Sans" pitchFamily="2" charset="0"/>
                        </a:rPr>
                        <a:t>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TOCOPHERYL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Lanette® 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STEARYL 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Kokosöl</a:t>
                      </a:r>
                      <a:r>
                        <a:rPr sz="800">
                          <a:solidFill>
                            <a:schemeClr val="tx1"/>
                          </a:solidFill>
                          <a:latin typeface="DM Sans" pitchFamily="2" charset="0"/>
                        </a:rPr>
                        <a:t> </a:t>
                      </a:r>
                      <a:r>
                        <a:rPr sz="800" err="1">
                          <a:solidFill>
                            <a:schemeClr val="tx1"/>
                          </a:solidFill>
                          <a:latin typeface="DM Sans" pitchFamily="2" charset="0"/>
                        </a:rPr>
                        <a:t>raffiniert</a:t>
                      </a:r>
                      <a:r>
                        <a:rPr sz="800">
                          <a:solidFill>
                            <a:schemeClr val="tx1"/>
                          </a:solidFill>
                          <a:latin typeface="DM Sans" pitchFamily="2" charset="0"/>
                        </a:rPr>
                        <a:t> </a:t>
                      </a:r>
                      <a:r>
                        <a:rPr sz="800" err="1">
                          <a:solidFill>
                            <a:schemeClr val="tx1"/>
                          </a:solidFill>
                          <a:latin typeface="DM Sans" pitchFamily="2" charset="0"/>
                        </a:rPr>
                        <a:t>kbA</a:t>
                      </a:r>
                      <a:r>
                        <a:rPr sz="800">
                          <a:solidFill>
                            <a:schemeClr val="tx1"/>
                          </a:solidFill>
                          <a:latin typeface="DM Sans" pitchFamily="2" charset="0"/>
                        </a:rPr>
                        <a:t> DE‑ÖKO‑001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COCOS NUCIFERA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AminoSensyl HC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BRASSICA ALCOHOL, BRASSICYL VALINATE ESYLATE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170605">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Mixed Tocopherols 95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TOCOPHEROL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Lanette® 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CETYL 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196452">
                <a:tc vMerge="1">
                  <a:txBody>
                    <a:bodyPr/>
                    <a:lstStyle/>
                    <a:p>
                      <a:endParaRPr/>
                    </a:p>
                  </a:txBody>
                  <a:tcPr>
                    <a:noFill/>
                  </a:tcPr>
                </a:tc>
                <a:tc>
                  <a:txBody>
                    <a:bodyPr/>
                    <a:lstStyle/>
                    <a:p>
                      <a:pPr marL="0" algn="l" defTabSz="457200" rtl="0" eaLnBrk="1" latinLnBrk="0" hangingPunct="1">
                        <a:defRPr sz="1000">
                          <a:latin typeface="Calibri"/>
                        </a:defRPr>
                      </a:pPr>
                      <a:r>
                        <a:rPr sz="800" b="1" kern="1200" err="1">
                          <a:solidFill>
                            <a:schemeClr val="tx1"/>
                          </a:solidFill>
                          <a:latin typeface="DM Sans" pitchFamily="2" charset="0"/>
                          <a:ea typeface="+mn-ea"/>
                          <a:cs typeface="+mn-cs"/>
                        </a:rPr>
                        <a:t>Phytantriol</a:t>
                      </a:r>
                      <a:endParaRPr sz="800" b="1" kern="1200">
                        <a:solidFill>
                          <a:schemeClr val="tx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PHYTANTRIOL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a:solidFill>
                            <a:schemeClr val="tx1"/>
                          </a:solidFill>
                          <a:latin typeface="DM Sans" pitchFamily="2" charset="0"/>
                        </a:rPr>
                        <a:t>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170605">
                <a:tc vMerge="1">
                  <a:txBody>
                    <a:bodyPr/>
                    <a:lstStyle/>
                    <a:p>
                      <a:endParaRPr/>
                    </a:p>
                  </a:txBody>
                  <a:tcPr>
                    <a:noFill/>
                  </a:tcPr>
                </a:tc>
                <a:tc>
                  <a:txBody>
                    <a:bodyPr/>
                    <a:lstStyle/>
                    <a:p>
                      <a:pPr algn="l">
                        <a:defRPr sz="1000">
                          <a:latin typeface="Calibri"/>
                        </a:defRPr>
                      </a:pPr>
                      <a:r>
                        <a:rPr lang="en-US" sz="800" b="1" i="1" err="1">
                          <a:solidFill>
                            <a:schemeClr val="tx1"/>
                          </a:solidFill>
                          <a:latin typeface="DM Sans" pitchFamily="2" charset="0"/>
                        </a:rPr>
                        <a:t>life'sGLA</a:t>
                      </a:r>
                      <a:r>
                        <a:rPr lang="en-US" sz="800" b="1">
                          <a:solidFill>
                            <a:schemeClr val="tx1"/>
                          </a:solidFill>
                          <a:latin typeface="DM Sans" pitchFamily="2" charset="0"/>
                        </a:rPr>
                        <a:t>™ '10' n‑6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OENOTHERA BIENNIS SEED EXTRACT, ASCORBYL PALMITATE, TOCOPHEROL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170605">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ARGAN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ARGANIA SPINOSA KERNEL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Varisoft</a:t>
                      </a:r>
                      <a:r>
                        <a:rPr sz="800">
                          <a:solidFill>
                            <a:schemeClr val="tx1"/>
                          </a:solidFill>
                          <a:latin typeface="DM Sans" pitchFamily="2" charset="0"/>
                        </a:rPr>
                        <a:t> BT 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BEHENTRIMONIUM CHLORIDE, ISOPROPYL 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1.50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170605">
                <a:tc rowSpan="4">
                  <a:txBody>
                    <a:bodyPr/>
                    <a:lstStyle/>
                    <a:p>
                      <a:pPr algn="ctr">
                        <a:defRPr sz="1000">
                          <a:latin typeface="Calibri"/>
                        </a:defRPr>
                      </a:pPr>
                      <a:r>
                        <a:rPr sz="800">
                          <a:solidFill>
                            <a:schemeClr val="tx1"/>
                          </a:solidFill>
                          <a:latin typeface="DM Sans" pitchFamily="2" charset="0"/>
                        </a:rPr>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kern="1200">
                          <a:solidFill>
                            <a:schemeClr val="tx1"/>
                          </a:solidFill>
                          <a:latin typeface="DM Sans" pitchFamily="2" charset="0"/>
                          <a:ea typeface="+mn-ea"/>
                          <a:cs typeface="+mn-cs"/>
                        </a:rPr>
                        <a:t>Niacinamide PC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sz="800" b="1" kern="1200">
                          <a:solidFill>
                            <a:schemeClr val="tx1"/>
                          </a:solidFill>
                          <a:latin typeface="DM Sans" pitchFamily="2" charset="0"/>
                          <a:ea typeface="+mn-ea"/>
                          <a:cs typeface="+mn-cs"/>
                        </a:rPr>
                        <a:t>NIACINAMIDE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a:solidFill>
                            <a:schemeClr val="tx1"/>
                          </a:solidFill>
                          <a:latin typeface="DM Sans" pitchFamily="2" charset="0"/>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r h="170605">
                <a:tc vMerge="1">
                  <a:txBody>
                    <a:bodyPr/>
                    <a:lstStyle/>
                    <a:p>
                      <a:endParaRPr/>
                    </a:p>
                  </a:txBody>
                  <a:tcPr>
                    <a:noFill/>
                  </a:tcPr>
                </a:tc>
                <a:tc>
                  <a:txBody>
                    <a:bodyPr/>
                    <a:lstStyle/>
                    <a:p>
                      <a:pPr algn="l">
                        <a:defRPr sz="1000">
                          <a:latin typeface="Calibri"/>
                        </a:defRPr>
                      </a:pPr>
                      <a:r>
                        <a:rPr sz="800" b="1">
                          <a:solidFill>
                            <a:schemeClr val="tx1"/>
                          </a:solidFill>
                          <a:latin typeface="DM Sans" pitchFamily="2" charset="0"/>
                        </a:rPr>
                        <a:t>PENTAVITIN®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SACCHARIDE ISOMERATE, AQUA, CITRIC ACID, SODIUM CITRATE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0"/>
                  </a:ext>
                </a:extLst>
              </a:tr>
              <a:tr h="365581">
                <a:tc vMerge="1">
                  <a:txBody>
                    <a:bodyPr/>
                    <a:lstStyle/>
                    <a:p>
                      <a:endParaRPr/>
                    </a:p>
                  </a:txBody>
                  <a:tcPr>
                    <a:noFill/>
                  </a:tcPr>
                </a:tc>
                <a:tc>
                  <a:txBody>
                    <a:bodyPr/>
                    <a:lstStyle/>
                    <a:p>
                      <a:pPr algn="l">
                        <a:defRPr sz="1000">
                          <a:latin typeface="Calibri"/>
                        </a:defRPr>
                      </a:pPr>
                      <a:r>
                        <a:rPr sz="800" b="1">
                          <a:solidFill>
                            <a:schemeClr val="tx1"/>
                          </a:solidFill>
                          <a:latin typeface="DM Sans" pitchFamily="2" charset="0"/>
                        </a:rPr>
                        <a:t>OXY 229 CB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sz="800" b="1">
                          <a:solidFill>
                            <a:schemeClr val="tx1"/>
                          </a:solidFill>
                          <a:latin typeface="DM Sans" pitchFamily="2" charset="0"/>
                        </a:rPr>
                        <a:t>SACCHAROMYCES LYSATE, VALINE, THREONINE, GLUTAMIC ACID, GLYCINE, GLYCERIN, AQUA, DISODIUM SUCCINATE, 1,2‑HEXANEDIOL, CAPRYLYL GLYCOL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a:solidFill>
                            <a:schemeClr val="tx1"/>
                          </a:solidFill>
                          <a:latin typeface="DM Sans" pitchFamily="2" charset="0"/>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1"/>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PUROX® 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SODIUM BENZOATE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2"/>
                  </a:ext>
                </a:extLst>
              </a:tr>
              <a:tr h="268093">
                <a:tc>
                  <a:txBody>
                    <a:bodyPr/>
                    <a:lstStyle/>
                    <a:p>
                      <a:pPr algn="ctr">
                        <a:defRPr sz="1000">
                          <a:latin typeface="Calibri"/>
                        </a:defRPr>
                      </a:pPr>
                      <a:r>
                        <a:rPr sz="800">
                          <a:solidFill>
                            <a:schemeClr val="tx1"/>
                          </a:solidFill>
                          <a:latin typeface="DM Sans" pitchFamily="2" charset="0"/>
                        </a:rPr>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BOND AND BEYOND</a:t>
                      </a:r>
                      <a:r>
                        <a:rPr lang="de-DE" sz="800" b="1">
                          <a:solidFill>
                            <a:schemeClr val="tx1"/>
                          </a:solidFill>
                          <a:latin typeface="DM Sans" pitchFamily="2" charset="0"/>
                        </a:rPr>
                        <a:t> </a:t>
                      </a:r>
                      <a:r>
                        <a:rPr lang="de-DE" sz="600" b="1">
                          <a:solidFill>
                            <a:schemeClr val="tx1"/>
                          </a:solidFill>
                          <a:latin typeface="DM Sans" pitchFamily="2" charset="0"/>
                        </a:rPr>
                        <a:t>P04E062</a:t>
                      </a:r>
                      <a:endParaRPr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lang="de-DE" sz="800" b="1">
                          <a:solidFill>
                            <a:schemeClr val="tx1"/>
                          </a:solidFill>
                          <a:latin typeface="DM Sans" pitchFamily="2" charset="0"/>
                        </a:rPr>
                        <a:t>PARFUM, BENZYL SALICYLATE, CITRAL, CITRONELLOL, COUMARIN, LIMONENE, CITRUS AURANTIUM PEEL OIL, DIMETHYL PHENETHYL ACETATE, GERANYL ACETATE, PINENE, TERPINEOL, TETRAMETHYL ACETYLOCTAHYDRONAPHTHALENES</a:t>
                      </a:r>
                      <a:endParaRPr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dirty="0">
                          <a:solidFill>
                            <a:schemeClr val="tx1"/>
                          </a:solidFill>
                          <a:latin typeface="DM Sans" pitchFamily="2" charset="0"/>
                        </a:rPr>
                        <a:t>1.20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3"/>
                  </a:ext>
                </a:extLst>
              </a:tr>
            </a:tbl>
          </a:graphicData>
        </a:graphic>
      </p:graphicFrame>
      <p:sp>
        <p:nvSpPr>
          <p:cNvPr id="5" name="TextBox 4">
            <a:extLst>
              <a:ext uri="{FF2B5EF4-FFF2-40B4-BE49-F238E27FC236}">
                <a16:creationId xmlns:a16="http://schemas.microsoft.com/office/drawing/2014/main" id="{F776EED7-0E7C-6475-CE34-69D506508EA5}"/>
              </a:ext>
            </a:extLst>
          </p:cNvPr>
          <p:cNvSpPr txBox="1"/>
          <p:nvPr/>
        </p:nvSpPr>
        <p:spPr>
          <a:xfrm>
            <a:off x="4409591" y="6376803"/>
            <a:ext cx="93807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HC-E-103387-7</a:t>
            </a:r>
          </a:p>
        </p:txBody>
      </p:sp>
      <p:sp>
        <p:nvSpPr>
          <p:cNvPr id="9" name="TextBox 8">
            <a:extLst>
              <a:ext uri="{FF2B5EF4-FFF2-40B4-BE49-F238E27FC236}">
                <a16:creationId xmlns:a16="http://schemas.microsoft.com/office/drawing/2014/main" id="{6AB89930-2D1A-A170-3DF6-19FF1A4477CE}"/>
              </a:ext>
            </a:extLst>
          </p:cNvPr>
          <p:cNvSpPr txBox="1"/>
          <p:nvPr/>
        </p:nvSpPr>
        <p:spPr>
          <a:xfrm>
            <a:off x="2200555" y="5329831"/>
            <a:ext cx="1538295"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91 % Natural Origin content according to ISO 16128 by including formulation water.</a:t>
            </a:r>
          </a:p>
        </p:txBody>
      </p:sp>
    </p:spTree>
    <p:extLst>
      <p:ext uri="{BB962C8B-B14F-4D97-AF65-F5344CB8AC3E}">
        <p14:creationId xmlns:p14="http://schemas.microsoft.com/office/powerpoint/2010/main" val="8827525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EB043-0D70-F23A-75BE-7BE6D5E2D130}"/>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620919ED-1510-2478-3F6F-56FD1B97BE4C}"/>
              </a:ext>
            </a:extLst>
          </p:cNvPr>
          <p:cNvPicPr>
            <a:picLocks noChangeAspect="1"/>
          </p:cNvPicPr>
          <p:nvPr/>
        </p:nvPicPr>
        <p:blipFill>
          <a:blip r:embed="rId3"/>
          <a:stretch>
            <a:fillRect/>
          </a:stretch>
        </p:blipFill>
        <p:spPr>
          <a:xfrm>
            <a:off x="2138355" y="923210"/>
            <a:ext cx="2201185" cy="3615237"/>
          </a:xfrm>
          <a:prstGeom prst="rect">
            <a:avLst/>
          </a:prstGeom>
        </p:spPr>
      </p:pic>
      <p:sp>
        <p:nvSpPr>
          <p:cNvPr id="7" name="CaixaDeTexto 6">
            <a:extLst>
              <a:ext uri="{FF2B5EF4-FFF2-40B4-BE49-F238E27FC236}">
                <a16:creationId xmlns:a16="http://schemas.microsoft.com/office/drawing/2014/main" id="{23FC8A0A-FA31-3146-AFE5-57ED32C377ED}"/>
              </a:ext>
            </a:extLst>
          </p:cNvPr>
          <p:cNvSpPr txBox="1"/>
          <p:nvPr/>
        </p:nvSpPr>
        <p:spPr>
          <a:xfrm>
            <a:off x="-1250066" y="262745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a:ea typeface="+mn-ea"/>
              <a:cs typeface="+mn-cs"/>
            </a:endParaRPr>
          </a:p>
        </p:txBody>
      </p:sp>
      <p:sp>
        <p:nvSpPr>
          <p:cNvPr id="32" name="CaixaDeTexto 31">
            <a:extLst>
              <a:ext uri="{FF2B5EF4-FFF2-40B4-BE49-F238E27FC236}">
                <a16:creationId xmlns:a16="http://schemas.microsoft.com/office/drawing/2014/main" id="{C0CFEF42-1871-2172-906B-F6DD18E02543}"/>
              </a:ext>
            </a:extLst>
          </p:cNvPr>
          <p:cNvSpPr txBox="1"/>
          <p:nvPr/>
        </p:nvSpPr>
        <p:spPr>
          <a:xfrm>
            <a:off x="2016783" y="1293747"/>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CLEANSE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ENERGIZE</a:t>
            </a:r>
          </a:p>
        </p:txBody>
      </p:sp>
      <p:sp>
        <p:nvSpPr>
          <p:cNvPr id="33" name="CaixaDeTexto 32">
            <a:extLst>
              <a:ext uri="{FF2B5EF4-FFF2-40B4-BE49-F238E27FC236}">
                <a16:creationId xmlns:a16="http://schemas.microsoft.com/office/drawing/2014/main" id="{B73662CB-0ACF-C729-66B8-DE95297EA1ED}"/>
              </a:ext>
            </a:extLst>
          </p:cNvPr>
          <p:cNvSpPr txBox="1"/>
          <p:nvPr/>
        </p:nvSpPr>
        <p:spPr>
          <a:xfrm>
            <a:off x="2016783" y="108170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2 –SHAMPOO</a:t>
            </a:r>
          </a:p>
        </p:txBody>
      </p:sp>
      <p:pic>
        <p:nvPicPr>
          <p:cNvPr id="11" name="Imagem 30">
            <a:extLst>
              <a:ext uri="{FF2B5EF4-FFF2-40B4-BE49-F238E27FC236}">
                <a16:creationId xmlns:a16="http://schemas.microsoft.com/office/drawing/2014/main" id="{8B915764-7ECE-D841-FBF7-1F06256C55C9}"/>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12" name="Conector Reto 35">
            <a:extLst>
              <a:ext uri="{FF2B5EF4-FFF2-40B4-BE49-F238E27FC236}">
                <a16:creationId xmlns:a16="http://schemas.microsoft.com/office/drawing/2014/main" id="{5AC1EA0E-7F08-A3A2-9D02-16F3910AF487}"/>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2ABA0521-1A1F-3B7A-29A1-E406D91FB3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6" name="Table 5">
            <a:extLst>
              <a:ext uri="{FF2B5EF4-FFF2-40B4-BE49-F238E27FC236}">
                <a16:creationId xmlns:a16="http://schemas.microsoft.com/office/drawing/2014/main" id="{07BAEA55-8B82-75F7-9D83-5AB0D126C842}"/>
              </a:ext>
            </a:extLst>
          </p:cNvPr>
          <p:cNvGraphicFramePr>
            <a:graphicFrameLocks noGrp="1"/>
          </p:cNvGraphicFramePr>
          <p:nvPr/>
        </p:nvGraphicFramePr>
        <p:xfrm>
          <a:off x="4563960" y="507252"/>
          <a:ext cx="7410437" cy="5814297"/>
        </p:xfrm>
        <a:graphic>
          <a:graphicData uri="http://schemas.openxmlformats.org/drawingml/2006/table">
            <a:tbl>
              <a:tblPr firstRow="1" bandRow="1">
                <a:tableStyleId>{5C22544A-7EE6-4342-B048-85BDC9FD1C3A}</a:tableStyleId>
              </a:tblPr>
              <a:tblGrid>
                <a:gridCol w="568977">
                  <a:extLst>
                    <a:ext uri="{9D8B030D-6E8A-4147-A177-3AD203B41FA5}">
                      <a16:colId xmlns:a16="http://schemas.microsoft.com/office/drawing/2014/main" val="20000"/>
                    </a:ext>
                  </a:extLst>
                </a:gridCol>
                <a:gridCol w="1725712">
                  <a:extLst>
                    <a:ext uri="{9D8B030D-6E8A-4147-A177-3AD203B41FA5}">
                      <a16:colId xmlns:a16="http://schemas.microsoft.com/office/drawing/2014/main" val="20001"/>
                    </a:ext>
                  </a:extLst>
                </a:gridCol>
                <a:gridCol w="4317244">
                  <a:extLst>
                    <a:ext uri="{9D8B030D-6E8A-4147-A177-3AD203B41FA5}">
                      <a16:colId xmlns:a16="http://schemas.microsoft.com/office/drawing/2014/main" val="20002"/>
                    </a:ext>
                  </a:extLst>
                </a:gridCol>
                <a:gridCol w="798504">
                  <a:extLst>
                    <a:ext uri="{9D8B030D-6E8A-4147-A177-3AD203B41FA5}">
                      <a16:colId xmlns:a16="http://schemas.microsoft.com/office/drawing/2014/main" val="20003"/>
                    </a:ext>
                  </a:extLst>
                </a:gridCol>
              </a:tblGrid>
              <a:tr h="215792">
                <a:tc>
                  <a:txBody>
                    <a:bodyPr/>
                    <a:lstStyle/>
                    <a:p>
                      <a:pPr algn="ctr">
                        <a:defRPr sz="1100" b="1"/>
                      </a:pPr>
                      <a:r>
                        <a:rPr sz="800">
                          <a:solidFill>
                            <a:schemeClr val="tx1"/>
                          </a:solidFill>
                          <a:latin typeface="DM Sans" pitchFamily="2" charset="0"/>
                        </a:rPr>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pPr>
                      <a:r>
                        <a:rPr sz="800">
                          <a:solidFill>
                            <a:schemeClr val="tx1"/>
                          </a:solidFill>
                          <a:latin typeface="DM Sans" pitchFamily="2" charset="0"/>
                        </a:rPr>
                        <a:t>Ingredient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pPr>
                      <a:r>
                        <a:rPr sz="800">
                          <a:solidFill>
                            <a:schemeClr val="tx1"/>
                          </a:solidFill>
                          <a:latin typeface="DM Sans" pitchFamily="2" charset="0"/>
                        </a:rPr>
                        <a:t>INC</a:t>
                      </a:r>
                      <a:r>
                        <a:rPr lang="de-DE" sz="800">
                          <a:solidFill>
                            <a:schemeClr val="tx1"/>
                          </a:solidFill>
                          <a:latin typeface="DM Sans" pitchFamily="2" charset="0"/>
                        </a:rPr>
                        <a:t>I</a:t>
                      </a:r>
                      <a:endParaRPr sz="800">
                        <a:solidFill>
                          <a:schemeClr val="tx1"/>
                        </a:solidFill>
                        <a:latin typeface="DM Sans"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pPr>
                      <a:r>
                        <a:rPr sz="800">
                          <a:solidFill>
                            <a:schemeClr val="tx1"/>
                          </a:solidFill>
                          <a:latin typeface="DM Sans" pitchFamily="2" charset="0"/>
                        </a:rPr>
                        <a:t>% w/w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extLst>
                  <a:ext uri="{0D108BD9-81ED-4DB2-BD59-A6C34878D82A}">
                    <a16:rowId xmlns:a16="http://schemas.microsoft.com/office/drawing/2014/main" val="10000"/>
                  </a:ext>
                </a:extLst>
              </a:tr>
              <a:tr h="215792">
                <a:tc rowSpan="9">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lang="de-CH" sz="800" kern="1200">
                          <a:solidFill>
                            <a:schemeClr val="dk1"/>
                          </a:solidFill>
                          <a:latin typeface="DM Sans" pitchFamily="2" charset="0"/>
                          <a:ea typeface="+mn-ea"/>
                          <a:cs typeface="+mn-cs"/>
                        </a:rPr>
                        <a:t>37.55</a:t>
                      </a:r>
                      <a:endParaRPr sz="800" kern="1200">
                        <a:solidFill>
                          <a:schemeClr val="dk1"/>
                        </a:solidFill>
                        <a:latin typeface="DM Sans" pitchFamily="2" charset="0"/>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TEGO Betain F50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COCAMIDOPROPYL BETAINE,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5.00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lang="en-US" sz="800" kern="1200">
                          <a:solidFill>
                            <a:schemeClr val="dk1"/>
                          </a:solidFill>
                          <a:latin typeface="DM Sans" pitchFamily="2" charset="0"/>
                          <a:ea typeface="+mn-ea"/>
                          <a:cs typeface="+mn-cs"/>
                        </a:rPr>
                        <a:t>Bio-Terge AS-40 HASB</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C14-16 OLEFIN SULFONATE</a:t>
                      </a:r>
                      <a:r>
                        <a:rPr lang="de-CH" sz="800" kern="1200">
                          <a:solidFill>
                            <a:schemeClr val="dk1"/>
                          </a:solidFill>
                          <a:latin typeface="DM Sans" pitchFamily="2" charset="0"/>
                          <a:ea typeface="+mn-ea"/>
                          <a:cs typeface="+mn-cs"/>
                        </a:rPr>
                        <a:t>, AQUA</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Amphosol</a:t>
                      </a:r>
                      <a:r>
                        <a:rPr sz="800" kern="1200">
                          <a:solidFill>
                            <a:schemeClr val="dk1"/>
                          </a:solidFill>
                          <a:latin typeface="DM Sans" pitchFamily="2" charset="0"/>
                          <a:ea typeface="+mn-ea"/>
                          <a:cs typeface="+mn-cs"/>
                        </a:rPr>
                        <a:t> DM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COCO-BETAINE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Comperlan</a:t>
                      </a:r>
                      <a:r>
                        <a:rPr sz="800" kern="1200">
                          <a:solidFill>
                            <a:schemeClr val="dk1"/>
                          </a:solidFill>
                          <a:latin typeface="DM Sans" pitchFamily="2" charset="0"/>
                          <a:ea typeface="+mn-ea"/>
                          <a:cs typeface="+mn-cs"/>
                        </a:rPr>
                        <a:t>® KD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COCAMIDE DEA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Oramix</a:t>
                      </a:r>
                      <a:r>
                        <a:rPr sz="800" kern="1200">
                          <a:solidFill>
                            <a:schemeClr val="dk1"/>
                          </a:solidFill>
                          <a:latin typeface="DM Sans" pitchFamily="2" charset="0"/>
                          <a:ea typeface="+mn-ea"/>
                          <a:cs typeface="+mn-cs"/>
                        </a:rPr>
                        <a:t> L 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LAUROYL SARCOSINATE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8.00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Jaguar® C 162 SGI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HYDROXYPROPYL GUAR HYDROXYPROPYLTRIMONIUM CHLORIDE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TEGIN BL 315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GLYCOL DISTEARATE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Citric Acid 25% sol.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 CITRIC ACID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15792">
                <a:tc rowSpan="3">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B</a:t>
                      </a:r>
                      <a:endParaRPr lang="de-CH" sz="800" kern="1200">
                        <a:solidFill>
                          <a:schemeClr val="dk1"/>
                        </a:solidFill>
                        <a:latin typeface="DM Sans" pitchFamily="2" charset="0"/>
                        <a:ea typeface="+mn-ea"/>
                        <a:cs typeface="+mn-cs"/>
                      </a:endParaRPr>
                    </a:p>
                    <a:p>
                      <a:pPr marL="0" algn="ctr" defTabSz="457200" rtl="0" eaLnBrk="1" latinLnBrk="0" hangingPunct="1">
                        <a:defRPr sz="1000">
                          <a:latin typeface="Calibri"/>
                        </a:defRPr>
                      </a:pPr>
                      <a:endParaRPr lang="de-CH" sz="800" kern="1200">
                        <a:solidFill>
                          <a:schemeClr val="dk1"/>
                        </a:solidFill>
                        <a:latin typeface="DM Sans" pitchFamily="2" charset="0"/>
                        <a:ea typeface="+mn-ea"/>
                        <a:cs typeface="+mn-cs"/>
                      </a:endParaRPr>
                    </a:p>
                    <a:p>
                      <a:pPr marL="0" algn="ctr" defTabSz="457200" rtl="0" eaLnBrk="1" latinLnBrk="0" hangingPunct="1">
                        <a:defRPr sz="1000">
                          <a:latin typeface="Calibri"/>
                        </a:defRPr>
                      </a:pPr>
                      <a:endParaRPr lang="de-CH" sz="800" kern="1200">
                        <a:solidFill>
                          <a:schemeClr val="dk1"/>
                        </a:solidFill>
                        <a:latin typeface="DM Sans" pitchFamily="2" charset="0"/>
                        <a:ea typeface="+mn-ea"/>
                        <a:cs typeface="+mn-cs"/>
                      </a:endParaRPr>
                    </a:p>
                    <a:p>
                      <a:pPr marL="0" algn="ctr" defTabSz="457200" rtl="0" eaLnBrk="1" latinLnBrk="0" hangingPunct="1">
                        <a:defRPr sz="1000">
                          <a:latin typeface="Calibri"/>
                        </a:defRPr>
                      </a:pPr>
                      <a:endParaRPr lang="de-CH" sz="800" kern="1200">
                        <a:solidFill>
                          <a:schemeClr val="dk1"/>
                        </a:solidFill>
                        <a:latin typeface="DM Sans" pitchFamily="2"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TC‑BIO‑CARBOMER 380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CARBOMER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Hydroxide 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 SODIUM HYDROXIDE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1579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000">
                          <a:latin typeface="Calibri"/>
                        </a:defRPr>
                      </a:pPr>
                      <a:r>
                        <a:rPr lang="de-CH" sz="800" kern="1200">
                          <a:solidFill>
                            <a:schemeClr val="dk1"/>
                          </a:solidFill>
                          <a:latin typeface="DM Sans" pitchFamily="2" charset="0"/>
                          <a:ea typeface="+mn-ea"/>
                          <a:cs typeface="+mn-cs"/>
                        </a:rPr>
                        <a:t>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800" b="0" i="0" u="none" strike="noStrike" baseline="0">
                          <a:solidFill>
                            <a:srgbClr val="000000"/>
                          </a:solidFill>
                          <a:latin typeface="DM Sans" pitchFamily="2" charset="0"/>
                        </a:rPr>
                        <a:t>Citric Acid 25% solution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800" b="0" i="0" u="none" strike="noStrike" baseline="0">
                          <a:solidFill>
                            <a:srgbClr val="000000"/>
                          </a:solidFill>
                          <a:latin typeface="DM Sans" pitchFamily="2" charset="0"/>
                        </a:rPr>
                        <a:t>AQUA, CITRIC ACID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lang="de-CH" sz="800" kern="1200">
                          <a:solidFill>
                            <a:schemeClr val="dk1"/>
                          </a:solidFill>
                          <a:latin typeface="DM Sans" pitchFamily="2" charset="0"/>
                          <a:ea typeface="+mn-ea"/>
                          <a:cs typeface="+mn-cs"/>
                        </a:rPr>
                        <a:t>1.10</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20963609"/>
                  </a:ext>
                </a:extLst>
              </a:tr>
              <a:tr h="339102">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TEGO SOLVE 61 MB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lang="en-US" sz="800" kern="1200">
                          <a:solidFill>
                            <a:schemeClr val="dk1"/>
                          </a:solidFill>
                          <a:latin typeface="DM Sans" pitchFamily="2" charset="0"/>
                          <a:ea typeface="+mn-ea"/>
                          <a:cs typeface="+mn-cs"/>
                        </a:rPr>
                        <a:t>POLYGLYCERYL-6 CAPRYLATE, POLYGLYCERYL-6 RICINOLEATE, POLYGLYCERYL-4 CAPRATE, POLYGLYCERYL-3 COCOATE, AQUA</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462412">
                <a:tc vMerge="1">
                  <a:txBody>
                    <a:bodyPr/>
                    <a:lstStyle/>
                    <a:p>
                      <a:endParaRPr/>
                    </a:p>
                  </a:txBody>
                  <a:tcPr>
                    <a:noFill/>
                  </a:tcPr>
                </a:tc>
                <a:tc>
                  <a:txBody>
                    <a:bodyPr/>
                    <a:lstStyle/>
                    <a:p>
                      <a:pPr algn="l">
                        <a:defRPr sz="1000">
                          <a:latin typeface="Calibri"/>
                        </a:defRPr>
                      </a:pPr>
                      <a:r>
                        <a:rPr lang="en-US" sz="800" b="1">
                          <a:solidFill>
                            <a:schemeClr val="tx1"/>
                          </a:solidFill>
                          <a:latin typeface="DM Sans" pitchFamily="2" charset="0"/>
                        </a:rPr>
                        <a:t>BOND AND BEYOND </a:t>
                      </a:r>
                      <a:r>
                        <a:rPr lang="en-US" sz="600" b="1">
                          <a:solidFill>
                            <a:schemeClr val="tx1"/>
                          </a:solidFill>
                          <a:latin typeface="DM Sans" pitchFamily="2" charset="0"/>
                        </a:rPr>
                        <a:t>P04E062</a:t>
                      </a:r>
                      <a:endParaRPr lang="en-US"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lang="en-US" sz="800" b="1" kern="1200">
                          <a:solidFill>
                            <a:schemeClr val="tx1"/>
                          </a:solidFill>
                          <a:latin typeface="DM Sans" pitchFamily="2" charset="0"/>
                          <a:ea typeface="+mn-ea"/>
                          <a:cs typeface="+mn-cs"/>
                        </a:rPr>
                        <a:t>PARFUM, BENZYL SALICYLATE, CITRAL, CITRONELLOL, COUMARIN, LIMONENE, CITRUS AURANTIUM PEEL OIL, DIMETHYL PHENETHYL ACETATE, GERANYL ACETATE, TETRAMETHYL ACETYLOCTAHYDRONAPHTHALENES</a:t>
                      </a:r>
                      <a:endParaRPr sz="800" b="1" kern="1200">
                        <a:solidFill>
                          <a:schemeClr val="tx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15792">
                <a:tc rowSpan="7">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D‑Panthenol 75 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PANTHENOL, AQUA, PANTOLACTONE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PENTAVITIN®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SACCHARIDE ISOMERATE COMPLEX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lang="en-US" sz="800" b="1" kern="1200">
                          <a:solidFill>
                            <a:schemeClr val="tx1"/>
                          </a:solidFill>
                          <a:latin typeface="DM Sans" pitchFamily="2" charset="0"/>
                          <a:ea typeface="+mn-ea"/>
                          <a:cs typeface="+mn-cs"/>
                        </a:rPr>
                        <a:t>TILAMAR® </a:t>
                      </a:r>
                      <a:r>
                        <a:rPr lang="en-US" sz="800" b="1" i="1" kern="1200">
                          <a:solidFill>
                            <a:schemeClr val="tx1"/>
                          </a:solidFill>
                          <a:latin typeface="DM Sans" pitchFamily="2" charset="0"/>
                          <a:ea typeface="+mn-ea"/>
                          <a:cs typeface="+mn-cs"/>
                        </a:rPr>
                        <a:t>Quat </a:t>
                      </a:r>
                      <a:r>
                        <a:rPr lang="en-US" sz="800" b="1" kern="1200">
                          <a:solidFill>
                            <a:schemeClr val="tx1"/>
                          </a:solidFill>
                          <a:latin typeface="DM Sans" pitchFamily="2" charset="0"/>
                          <a:ea typeface="+mn-ea"/>
                          <a:cs typeface="+mn-cs"/>
                        </a:rPr>
                        <a:t>640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POLYQUATERNIUM‑6,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Chloride Emprove exp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CHLORIDE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PUROX® 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BENZOATE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0"/>
                  </a:ext>
                </a:extLst>
              </a:tr>
              <a:tr h="427203">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OXY 229 CB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lang="en-US" sz="800" b="1">
                          <a:solidFill>
                            <a:schemeClr val="tx1"/>
                          </a:solidFill>
                          <a:latin typeface="DM Sans" pitchFamily="2" charset="0"/>
                        </a:rPr>
                        <a:t>SACCHAROMYCES LYSATE, VALINE, THREONINE, GLUTAMIC ACID, GLYCINE, GLYCERIN, AQUA, DISODIUM SUCCINATE, 1,2‑HEXANEDIOL, CAPRYLYL GLYCOL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1"/>
                  </a:ext>
                </a:extLst>
              </a:tr>
              <a:tr h="269740">
                <a:tc>
                  <a:txBody>
                    <a:bodyPr/>
                    <a:lstStyle/>
                    <a:p>
                      <a:pPr marL="0" algn="ctr" defTabSz="457200" rtl="0" eaLnBrk="1" latinLnBrk="0" hangingPunct="1">
                        <a:defRPr sz="1000">
                          <a:latin typeface="Calibri"/>
                        </a:defRPr>
                      </a:pPr>
                      <a:endParaRPr sz="800" kern="1200">
                        <a:solidFill>
                          <a:schemeClr val="dk1"/>
                        </a:solidFill>
                        <a:latin typeface="DM Sans" pitchFamily="2"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l" defTabSz="457200" rtl="0" eaLnBrk="1" latinLnBrk="0" hangingPunct="1">
                        <a:defRPr sz="1000">
                          <a:latin typeface="Calibri"/>
                        </a:defRPr>
                      </a:pPr>
                      <a:r>
                        <a:rPr lang="en-US" sz="800" b="0" kern="1200">
                          <a:solidFill>
                            <a:schemeClr val="dk1"/>
                          </a:solidFill>
                          <a:latin typeface="DM Sans" pitchFamily="2" charset="0"/>
                          <a:ea typeface="+mn-ea"/>
                          <a:cs typeface="+mn-cs"/>
                        </a:rPr>
                        <a:t>Sodium Hydroxide 30% Solution</a:t>
                      </a:r>
                      <a:endParaRPr sz="800" b="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a:defRPr sz="1000">
                          <a:latin typeface="Calibri"/>
                        </a:defRPr>
                      </a:pPr>
                      <a:r>
                        <a:rPr lang="en-US" sz="800" b="0">
                          <a:solidFill>
                            <a:schemeClr val="tx1"/>
                          </a:solidFill>
                          <a:latin typeface="DM Sans" pitchFamily="2" charset="0"/>
                        </a:rPr>
                        <a:t>AQUA, SODIUM HYDROXIDE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457200" rtl="0" eaLnBrk="1" latinLnBrk="0" hangingPunct="1">
                        <a:defRPr sz="1000">
                          <a:latin typeface="Calibri"/>
                        </a:defRPr>
                      </a:pPr>
                      <a:r>
                        <a:rPr lang="de-CH" sz="800" b="0" kern="1200">
                          <a:solidFill>
                            <a:schemeClr val="dk1"/>
                          </a:solidFill>
                          <a:latin typeface="DM Sans" pitchFamily="2" charset="0"/>
                          <a:ea typeface="+mn-ea"/>
                          <a:cs typeface="+mn-cs"/>
                        </a:rPr>
                        <a:t>0.80</a:t>
                      </a:r>
                      <a:endParaRPr sz="800" b="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0528249"/>
                  </a:ext>
                </a:extLst>
              </a:tr>
            </a:tbl>
          </a:graphicData>
        </a:graphic>
      </p:graphicFrame>
      <p:sp>
        <p:nvSpPr>
          <p:cNvPr id="8" name="TextBox 7">
            <a:extLst>
              <a:ext uri="{FF2B5EF4-FFF2-40B4-BE49-F238E27FC236}">
                <a16:creationId xmlns:a16="http://schemas.microsoft.com/office/drawing/2014/main" id="{0811FA20-4E56-5579-C84D-70D052B81893}"/>
              </a:ext>
            </a:extLst>
          </p:cNvPr>
          <p:cNvSpPr txBox="1"/>
          <p:nvPr/>
        </p:nvSpPr>
        <p:spPr>
          <a:xfrm>
            <a:off x="5071497" y="6450806"/>
            <a:ext cx="946093"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HC-E-103475-3</a:t>
            </a:r>
          </a:p>
        </p:txBody>
      </p:sp>
      <p:sp>
        <p:nvSpPr>
          <p:cNvPr id="10" name="TextBox 9">
            <a:extLst>
              <a:ext uri="{FF2B5EF4-FFF2-40B4-BE49-F238E27FC236}">
                <a16:creationId xmlns:a16="http://schemas.microsoft.com/office/drawing/2014/main" id="{469FC24E-321A-9EA7-824B-F15FCD3D316C}"/>
              </a:ext>
            </a:extLst>
          </p:cNvPr>
          <p:cNvSpPr txBox="1"/>
          <p:nvPr/>
        </p:nvSpPr>
        <p:spPr>
          <a:xfrm>
            <a:off x="2083695" y="5275307"/>
            <a:ext cx="225584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91 % Natural Origin content according to ISO 16128 by including formulation water.</a:t>
            </a:r>
          </a:p>
        </p:txBody>
      </p:sp>
    </p:spTree>
    <p:extLst>
      <p:ext uri="{BB962C8B-B14F-4D97-AF65-F5344CB8AC3E}">
        <p14:creationId xmlns:p14="http://schemas.microsoft.com/office/powerpoint/2010/main" val="29073234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09CD9-CCCA-0074-DBDA-52755AEA3EC7}"/>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2413DAC9-2F2F-B3C9-B81D-0B4FA861900F}"/>
              </a:ext>
            </a:extLst>
          </p:cNvPr>
          <p:cNvPicPr>
            <a:picLocks noChangeAspect="1"/>
          </p:cNvPicPr>
          <p:nvPr/>
        </p:nvPicPr>
        <p:blipFill>
          <a:blip r:embed="rId3">
            <a:alphaModFix amt="60000"/>
          </a:blip>
          <a:stretch>
            <a:fillRect/>
          </a:stretch>
        </p:blipFill>
        <p:spPr>
          <a:xfrm>
            <a:off x="2133320" y="911096"/>
            <a:ext cx="2259522" cy="3615236"/>
          </a:xfrm>
          <a:prstGeom prst="rect">
            <a:avLst/>
          </a:prstGeom>
        </p:spPr>
      </p:pic>
      <p:sp>
        <p:nvSpPr>
          <p:cNvPr id="13" name="CaixaDeTexto 12">
            <a:extLst>
              <a:ext uri="{FF2B5EF4-FFF2-40B4-BE49-F238E27FC236}">
                <a16:creationId xmlns:a16="http://schemas.microsoft.com/office/drawing/2014/main" id="{A8EE5797-2ADB-762A-9586-0F211584A5C9}"/>
              </a:ext>
            </a:extLst>
          </p:cNvPr>
          <p:cNvSpPr txBox="1"/>
          <p:nvPr/>
        </p:nvSpPr>
        <p:spPr>
          <a:xfrm>
            <a:off x="2001169" y="1278429"/>
            <a:ext cx="258248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STRENGTHEN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FORTIFY</a:t>
            </a:r>
          </a:p>
        </p:txBody>
      </p:sp>
      <p:sp>
        <p:nvSpPr>
          <p:cNvPr id="14" name="CaixaDeTexto 13">
            <a:extLst>
              <a:ext uri="{FF2B5EF4-FFF2-40B4-BE49-F238E27FC236}">
                <a16:creationId xmlns:a16="http://schemas.microsoft.com/office/drawing/2014/main" id="{4896ED0C-6095-0237-0E67-F05E15659CAA}"/>
              </a:ext>
            </a:extLst>
          </p:cNvPr>
          <p:cNvSpPr txBox="1"/>
          <p:nvPr/>
        </p:nvSpPr>
        <p:spPr>
          <a:xfrm>
            <a:off x="2001169" y="106638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3 – HAIR MASK</a:t>
            </a:r>
          </a:p>
        </p:txBody>
      </p:sp>
      <p:sp>
        <p:nvSpPr>
          <p:cNvPr id="27" name="CaixaDeTexto 26">
            <a:extLst>
              <a:ext uri="{FF2B5EF4-FFF2-40B4-BE49-F238E27FC236}">
                <a16:creationId xmlns:a16="http://schemas.microsoft.com/office/drawing/2014/main" id="{32DEA8B5-CE62-0AFA-5AF0-9ACEE688FDE4}"/>
              </a:ext>
            </a:extLst>
          </p:cNvPr>
          <p:cNvSpPr txBox="1"/>
          <p:nvPr/>
        </p:nvSpPr>
        <p:spPr>
          <a:xfrm>
            <a:off x="-609600" y="515210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a:ea typeface="+mn-ea"/>
              <a:cs typeface="+mn-cs"/>
            </a:endParaRPr>
          </a:p>
        </p:txBody>
      </p:sp>
      <p:pic>
        <p:nvPicPr>
          <p:cNvPr id="12" name="Imagem 30">
            <a:extLst>
              <a:ext uri="{FF2B5EF4-FFF2-40B4-BE49-F238E27FC236}">
                <a16:creationId xmlns:a16="http://schemas.microsoft.com/office/drawing/2014/main" id="{4272F430-46A8-FA1B-EBEA-3E27B86BDE50}"/>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19" name="Conector Reto 35">
            <a:extLst>
              <a:ext uri="{FF2B5EF4-FFF2-40B4-BE49-F238E27FC236}">
                <a16:creationId xmlns:a16="http://schemas.microsoft.com/office/drawing/2014/main" id="{A7B7455A-F699-112A-1E6F-8E86E0B396EF}"/>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602D254E-2612-6B78-3AE6-276846D576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4" name="Table 3">
            <a:extLst>
              <a:ext uri="{FF2B5EF4-FFF2-40B4-BE49-F238E27FC236}">
                <a16:creationId xmlns:a16="http://schemas.microsoft.com/office/drawing/2014/main" id="{0A834B6E-1CB2-50CA-F7BD-A62C1CCC1275}"/>
              </a:ext>
            </a:extLst>
          </p:cNvPr>
          <p:cNvGraphicFramePr>
            <a:graphicFrameLocks noGrp="1"/>
          </p:cNvGraphicFramePr>
          <p:nvPr/>
        </p:nvGraphicFramePr>
        <p:xfrm>
          <a:off x="4680498" y="591820"/>
          <a:ext cx="7362481" cy="5674360"/>
        </p:xfrm>
        <a:graphic>
          <a:graphicData uri="http://schemas.openxmlformats.org/drawingml/2006/table">
            <a:tbl>
              <a:tblPr firstRow="1" bandRow="1">
                <a:tableStyleId>{5C22544A-7EE6-4342-B048-85BDC9FD1C3A}</a:tableStyleId>
              </a:tblPr>
              <a:tblGrid>
                <a:gridCol w="706875">
                  <a:extLst>
                    <a:ext uri="{9D8B030D-6E8A-4147-A177-3AD203B41FA5}">
                      <a16:colId xmlns:a16="http://schemas.microsoft.com/office/drawing/2014/main" val="20000"/>
                    </a:ext>
                  </a:extLst>
                </a:gridCol>
                <a:gridCol w="2133561">
                  <a:extLst>
                    <a:ext uri="{9D8B030D-6E8A-4147-A177-3AD203B41FA5}">
                      <a16:colId xmlns:a16="http://schemas.microsoft.com/office/drawing/2014/main" val="20001"/>
                    </a:ext>
                  </a:extLst>
                </a:gridCol>
                <a:gridCol w="3695706">
                  <a:extLst>
                    <a:ext uri="{9D8B030D-6E8A-4147-A177-3AD203B41FA5}">
                      <a16:colId xmlns:a16="http://schemas.microsoft.com/office/drawing/2014/main" val="20002"/>
                    </a:ext>
                  </a:extLst>
                </a:gridCol>
                <a:gridCol w="826339">
                  <a:extLst>
                    <a:ext uri="{9D8B030D-6E8A-4147-A177-3AD203B41FA5}">
                      <a16:colId xmlns:a16="http://schemas.microsoft.com/office/drawing/2014/main" val="20003"/>
                    </a:ext>
                  </a:extLst>
                </a:gridCol>
              </a:tblGrid>
              <a:tr h="279400">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Phase</a:t>
                      </a:r>
                    </a:p>
                  </a:txBody>
                  <a:tcPr anchor="c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Ingredient</a:t>
                      </a:r>
                    </a:p>
                  </a:txBody>
                  <a:tcPr anchor="c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INCI</a:t>
                      </a:r>
                    </a:p>
                  </a:txBody>
                  <a:tcPr anchor="c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 w/w</a:t>
                      </a:r>
                    </a:p>
                  </a:txBody>
                  <a:tcPr anchor="ctr">
                    <a:solidFill>
                      <a:srgbClr val="B3978F"/>
                    </a:solidFill>
                  </a:tcPr>
                </a:tc>
                <a:extLst>
                  <a:ext uri="{0D108BD9-81ED-4DB2-BD59-A6C34878D82A}">
                    <a16:rowId xmlns:a16="http://schemas.microsoft.com/office/drawing/2014/main" val="10000"/>
                  </a:ext>
                </a:extLst>
              </a:tr>
              <a:tr h="279400">
                <a:tc rowSpan="5">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A</a:t>
                      </a: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80.05</a:t>
                      </a:r>
                    </a:p>
                  </a:txBody>
                  <a:tcPr anchor="ctr">
                    <a:noFill/>
                  </a:tcPr>
                </a:tc>
                <a:extLst>
                  <a:ext uri="{0D108BD9-81ED-4DB2-BD59-A6C34878D82A}">
                    <a16:rowId xmlns:a16="http://schemas.microsoft.com/office/drawing/2014/main" val="10001"/>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 Lactic Acid 90%</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LACTIC ACID, AQUA</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02"/>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Polycos</a:t>
                      </a:r>
                      <a:r>
                        <a:rPr sz="800" kern="1200">
                          <a:solidFill>
                            <a:schemeClr val="dk1"/>
                          </a:solidFill>
                          <a:latin typeface="DM Sans" pitchFamily="2" charset="0"/>
                          <a:ea typeface="+mn-ea"/>
                          <a:cs typeface="+mn-cs"/>
                        </a:rPr>
                        <a:t> CA-50 ECO</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GUAR HYDROXYPROPYLTRIMONIUM CHLORIDE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0.25</a:t>
                      </a:r>
                    </a:p>
                  </a:txBody>
                  <a:tcPr anchor="ctr">
                    <a:noFill/>
                  </a:tcPr>
                </a:tc>
                <a:extLst>
                  <a:ext uri="{0D108BD9-81ED-4DB2-BD59-A6C34878D82A}">
                    <a16:rowId xmlns:a16="http://schemas.microsoft.com/office/drawing/2014/main" val="10003"/>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CremerGLYC</a:t>
                      </a:r>
                      <a:r>
                        <a:rPr sz="800" kern="1200">
                          <a:solidFill>
                            <a:schemeClr val="dk1"/>
                          </a:solidFill>
                          <a:latin typeface="DM Sans" pitchFamily="2" charset="0"/>
                          <a:ea typeface="+mn-ea"/>
                          <a:cs typeface="+mn-cs"/>
                        </a:rPr>
                        <a:t> Refined </a:t>
                      </a:r>
                      <a:r>
                        <a:rPr sz="800" kern="1200" err="1">
                          <a:solidFill>
                            <a:schemeClr val="dk1"/>
                          </a:solidFill>
                          <a:latin typeface="DM Sans" pitchFamily="2" charset="0"/>
                          <a:ea typeface="+mn-ea"/>
                          <a:cs typeface="+mn-cs"/>
                        </a:rPr>
                        <a:t>Glycerine</a:t>
                      </a:r>
                      <a:r>
                        <a:rPr sz="800" kern="1200">
                          <a:solidFill>
                            <a:schemeClr val="dk1"/>
                          </a:solidFill>
                          <a:latin typeface="DM Sans" pitchFamily="2" charset="0"/>
                          <a:ea typeface="+mn-ea"/>
                          <a:cs typeface="+mn-cs"/>
                        </a:rPr>
                        <a:t> Organic</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GLYCERIN</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3.00</a:t>
                      </a:r>
                    </a:p>
                  </a:txBody>
                  <a:tcPr anchor="ctr">
                    <a:noFill/>
                  </a:tcPr>
                </a:tc>
                <a:extLst>
                  <a:ext uri="{0D108BD9-81ED-4DB2-BD59-A6C34878D82A}">
                    <a16:rowId xmlns:a16="http://schemas.microsoft.com/office/drawing/2014/main" val="10004"/>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Ucare</a:t>
                      </a:r>
                      <a:r>
                        <a:rPr sz="800" kern="1200">
                          <a:solidFill>
                            <a:schemeClr val="dk1"/>
                          </a:solidFill>
                          <a:latin typeface="DM Sans" pitchFamily="2" charset="0"/>
                          <a:ea typeface="+mn-ea"/>
                          <a:cs typeface="+mn-cs"/>
                        </a:rPr>
                        <a:t> Polymer JR-125</a:t>
                      </a:r>
                    </a:p>
                  </a:txBody>
                  <a:tcPr anchor="ctr">
                    <a:noFill/>
                  </a:tcPr>
                </a:tc>
                <a:tc>
                  <a:txBody>
                    <a:bodyPr/>
                    <a:lstStyle/>
                    <a:p>
                      <a:pPr marL="0" algn="l" defTabSz="457200" rtl="0" eaLnBrk="1" latinLnBrk="0" hangingPunct="1">
                        <a:defRPr sz="1000">
                          <a:latin typeface="Calibri"/>
                        </a:defRPr>
                      </a:pPr>
                      <a:r>
                        <a:rPr lang="en-US" sz="800" kern="1200">
                          <a:solidFill>
                            <a:schemeClr val="dk1"/>
                          </a:solidFill>
                          <a:latin typeface="DM Sans" pitchFamily="2" charset="0"/>
                          <a:ea typeface="+mn-ea"/>
                          <a:cs typeface="+mn-cs"/>
                        </a:rPr>
                        <a:t>POLYQUATERNIUM-10, AQUA, SODIUM ACETATE, SODIUM CHLORIDE, ISOPROPYL ALCOHOL</a:t>
                      </a:r>
                      <a:endParaRPr sz="800" kern="1200">
                        <a:solidFill>
                          <a:schemeClr val="dk1"/>
                        </a:solidFill>
                        <a:latin typeface="DM Sans" pitchFamily="2" charset="0"/>
                        <a:ea typeface="+mn-ea"/>
                        <a:cs typeface="+mn-cs"/>
                      </a:endParaRP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noFill/>
                  </a:tcPr>
                </a:tc>
                <a:extLst>
                  <a:ext uri="{0D108BD9-81ED-4DB2-BD59-A6C34878D82A}">
                    <a16:rowId xmlns:a16="http://schemas.microsoft.com/office/drawing/2014/main" val="10005"/>
                  </a:ext>
                </a:extLst>
              </a:tr>
              <a:tr h="279400">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B</a:t>
                      </a: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Solagum</a:t>
                      </a:r>
                      <a:r>
                        <a:rPr sz="800" kern="1200">
                          <a:solidFill>
                            <a:schemeClr val="dk1"/>
                          </a:solidFill>
                          <a:latin typeface="DM Sans" pitchFamily="2" charset="0"/>
                          <a:ea typeface="+mn-ea"/>
                          <a:cs typeface="+mn-cs"/>
                        </a:rPr>
                        <a:t> GM</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GLUCOMANNAN</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06"/>
                  </a:ext>
                </a:extLst>
              </a:tr>
              <a:tr h="279400">
                <a:tc rowSpan="7">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C</a:t>
                      </a: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DL-alpha-</a:t>
                      </a:r>
                      <a:r>
                        <a:rPr sz="800" b="1" kern="1200" err="1">
                          <a:solidFill>
                            <a:schemeClr val="dk1"/>
                          </a:solidFill>
                          <a:latin typeface="DM Sans" pitchFamily="2" charset="0"/>
                          <a:ea typeface="+mn-ea"/>
                          <a:cs typeface="+mn-cs"/>
                        </a:rPr>
                        <a:t>Tocopheryl</a:t>
                      </a:r>
                      <a:r>
                        <a:rPr sz="800" b="1" kern="1200">
                          <a:solidFill>
                            <a:schemeClr val="dk1"/>
                          </a:solidFill>
                          <a:latin typeface="DM Sans" pitchFamily="2" charset="0"/>
                          <a:ea typeface="+mn-ea"/>
                          <a:cs typeface="+mn-cs"/>
                        </a:rPr>
                        <a:t> Acetate</a:t>
                      </a:r>
                    </a:p>
                  </a:txBody>
                  <a:tcPr anchor="c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TOCOPHERYL ACETATE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07"/>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Mixed Tocopherols 95</a:t>
                      </a:r>
                    </a:p>
                  </a:txBody>
                  <a:tcPr anchor="c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TOCOPHEROL</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noFill/>
                  </a:tcPr>
                </a:tc>
                <a:extLst>
                  <a:ext uri="{0D108BD9-81ED-4DB2-BD59-A6C34878D82A}">
                    <a16:rowId xmlns:a16="http://schemas.microsoft.com/office/drawing/2014/main" val="10008"/>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TEGO Care Eco CAT MB</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DISTEAROYLISOPROPYL DIMONIUM METHOSULFATE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3.00</a:t>
                      </a:r>
                    </a:p>
                  </a:txBody>
                  <a:tcPr anchor="ctr">
                    <a:noFill/>
                  </a:tcPr>
                </a:tc>
                <a:extLst>
                  <a:ext uri="{0D108BD9-81ED-4DB2-BD59-A6C34878D82A}">
                    <a16:rowId xmlns:a16="http://schemas.microsoft.com/office/drawing/2014/main" val="10009"/>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PARSOL</a:t>
                      </a:r>
                      <a:r>
                        <a:rPr lang="en-US" sz="800" b="1" kern="1200">
                          <a:solidFill>
                            <a:schemeClr val="dk1"/>
                          </a:solidFill>
                          <a:latin typeface="DM Sans" pitchFamily="2" charset="0"/>
                          <a:ea typeface="+mn-ea"/>
                          <a:cs typeface="+mn-cs"/>
                        </a:rPr>
                        <a:t>®</a:t>
                      </a:r>
                      <a:r>
                        <a:rPr sz="800" b="1" kern="1200">
                          <a:solidFill>
                            <a:schemeClr val="dk1"/>
                          </a:solidFill>
                          <a:latin typeface="DM Sans" pitchFamily="2" charset="0"/>
                          <a:ea typeface="+mn-ea"/>
                          <a:cs typeface="+mn-cs"/>
                        </a:rPr>
                        <a:t> SLX</a:t>
                      </a:r>
                    </a:p>
                  </a:txBody>
                  <a:tcPr anchor="c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POLYSILICONE-15</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10"/>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b="1" i="1" kern="1200" err="1">
                          <a:solidFill>
                            <a:schemeClr val="dk1"/>
                          </a:solidFill>
                          <a:latin typeface="DM Sans" pitchFamily="2" charset="0"/>
                          <a:ea typeface="+mn-ea"/>
                          <a:cs typeface="+mn-cs"/>
                        </a:rPr>
                        <a:t>life'sGLA</a:t>
                      </a:r>
                      <a:r>
                        <a:rPr sz="800" b="1" kern="1200">
                          <a:solidFill>
                            <a:schemeClr val="dk1"/>
                          </a:solidFill>
                          <a:latin typeface="DM Sans" pitchFamily="2" charset="0"/>
                          <a:ea typeface="+mn-ea"/>
                          <a:cs typeface="+mn-cs"/>
                        </a:rPr>
                        <a:t> '10' n-6 Oil</a:t>
                      </a:r>
                    </a:p>
                  </a:txBody>
                  <a:tcPr anchor="ctr">
                    <a:no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OENOTHERA BIENNIS SEED EXTRACT, ASCORBYL PALMITATE, TOCOPHEROL</a:t>
                      </a:r>
                      <a:endParaRPr sz="800" b="1" kern="1200">
                        <a:solidFill>
                          <a:schemeClr val="dk1"/>
                        </a:solidFill>
                        <a:latin typeface="DM Sans" pitchFamily="2" charset="0"/>
                        <a:ea typeface="+mn-ea"/>
                        <a:cs typeface="+mn-cs"/>
                      </a:endParaRP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noFill/>
                  </a:tcPr>
                </a:tc>
                <a:extLst>
                  <a:ext uri="{0D108BD9-81ED-4DB2-BD59-A6C34878D82A}">
                    <a16:rowId xmlns:a16="http://schemas.microsoft.com/office/drawing/2014/main" val="10011"/>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lang="en-US" sz="800" b="1" i="0" u="none" strike="noStrike" kern="1200" cap="none">
                          <a:solidFill>
                            <a:schemeClr val="dk1"/>
                          </a:solidFill>
                          <a:latin typeface="DM Sans" pitchFamily="2" charset="0"/>
                          <a:ea typeface="+mn-ea"/>
                          <a:cs typeface="+mn-cs"/>
                          <a:sym typeface="Arial"/>
                        </a:rPr>
                        <a:t>STIMU-TEX® AS </a:t>
                      </a:r>
                      <a:endParaRPr sz="800" b="1" i="0" u="none" strike="noStrike" kern="1200" cap="none">
                        <a:solidFill>
                          <a:schemeClr val="dk1"/>
                        </a:solidFill>
                        <a:latin typeface="DM Sans" pitchFamily="2" charset="0"/>
                        <a:ea typeface="+mn-ea"/>
                        <a:cs typeface="+mn-cs"/>
                        <a:sym typeface="Arial"/>
                      </a:endParaRP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ARGANIA SPINOSA KERNEL OIL, TOCOPHEROL, BUTYROSPERMUM PARKII BUTTER EXTRACT, SPENT GRAIN WAX</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1.50</a:t>
                      </a:r>
                    </a:p>
                  </a:txBody>
                  <a:tcPr anchor="ctr">
                    <a:noFill/>
                  </a:tcPr>
                </a:tc>
                <a:extLst>
                  <a:ext uri="{0D108BD9-81ED-4DB2-BD59-A6C34878D82A}">
                    <a16:rowId xmlns:a16="http://schemas.microsoft.com/office/drawing/2014/main" val="10012"/>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Lanette O</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CETEARYL ALCOHOL</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5.00</a:t>
                      </a:r>
                    </a:p>
                  </a:txBody>
                  <a:tcPr anchor="ctr">
                    <a:noFill/>
                  </a:tcPr>
                </a:tc>
                <a:extLst>
                  <a:ext uri="{0D108BD9-81ED-4DB2-BD59-A6C34878D82A}">
                    <a16:rowId xmlns:a16="http://schemas.microsoft.com/office/drawing/2014/main" val="10013"/>
                  </a:ext>
                </a:extLst>
              </a:tr>
              <a:tr h="279400">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D</a:t>
                      </a: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euxyl K 712</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 SODIUM BENZOATE, POTASSIUM SORBATE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0.80</a:t>
                      </a:r>
                    </a:p>
                  </a:txBody>
                  <a:tcPr anchor="ctr">
                    <a:noFill/>
                  </a:tcPr>
                </a:tc>
                <a:extLst>
                  <a:ext uri="{0D108BD9-81ED-4DB2-BD59-A6C34878D82A}">
                    <a16:rowId xmlns:a16="http://schemas.microsoft.com/office/drawing/2014/main" val="10014"/>
                  </a:ext>
                </a:extLst>
              </a:tr>
              <a:tr h="357229">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OXY 229 CB</a:t>
                      </a: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SACCHAROMYCES LYSATE, VALINE, THREONINE, GLUTAMIC ACID, GLYCINE, GLYCERIN, AQUA, DISODIUM SUCCINATE, 1,2-HEXANEDIOL, CAPRYLYL GLYCOL</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noFill/>
                  </a:tcPr>
                </a:tc>
                <a:extLst>
                  <a:ext uri="{0D108BD9-81ED-4DB2-BD59-A6C34878D82A}">
                    <a16:rowId xmlns:a16="http://schemas.microsoft.com/office/drawing/2014/main" val="10015"/>
                  </a:ext>
                </a:extLst>
              </a:tr>
              <a:tr h="279400">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E</a:t>
                      </a: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D-Panthenol 75 L</a:t>
                      </a: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PANTHENOL, AQUA, PANTOLACTONE</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noFill/>
                  </a:tcPr>
                </a:tc>
                <a:extLst>
                  <a:ext uri="{0D108BD9-81ED-4DB2-BD59-A6C34878D82A}">
                    <a16:rowId xmlns:a16="http://schemas.microsoft.com/office/drawing/2014/main" val="10016"/>
                  </a:ext>
                </a:extLst>
              </a:tr>
              <a:tr h="279400">
                <a:tc vMerge="1">
                  <a:txBody>
                    <a:bodyPr/>
                    <a:lstStyle/>
                    <a:p>
                      <a:endParaRPr/>
                    </a:p>
                  </a:txBody>
                  <a:tcPr>
                    <a:noFill/>
                  </a:tcPr>
                </a:tc>
                <a:tc>
                  <a:txBody>
                    <a:bodyPr/>
                    <a:lstStyle/>
                    <a:p>
                      <a:pPr algn="l">
                        <a:defRPr sz="1000">
                          <a:latin typeface="Calibri"/>
                        </a:defRPr>
                      </a:pPr>
                      <a:r>
                        <a:rPr lang="en-US" sz="800" b="1">
                          <a:solidFill>
                            <a:schemeClr val="tx1"/>
                          </a:solidFill>
                          <a:latin typeface="DM Sans" pitchFamily="2" charset="0"/>
                        </a:rPr>
                        <a:t>BOND AND BEYOND </a:t>
                      </a:r>
                      <a:r>
                        <a:rPr lang="en-US" sz="600" b="1">
                          <a:solidFill>
                            <a:schemeClr val="tx1"/>
                          </a:solidFill>
                          <a:latin typeface="DM Sans" pitchFamily="2" charset="0"/>
                        </a:rPr>
                        <a:t>P04E062</a:t>
                      </a:r>
                      <a:endParaRPr lang="en-US" sz="800" b="1">
                        <a:solidFill>
                          <a:schemeClr val="tx1"/>
                        </a:solidFill>
                        <a:latin typeface="DM Sans" pitchFamily="2" charset="0"/>
                      </a:endParaRP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PARFUM, BENZYL SALICYLATE, CITRAL, CITRONELLOL, COUMARIN, LIMONENE, CITRUS AURANTIUM PEEL OIL, DIMETHYL PHENETHYL ACETATE, GERANYL ACETATE, PINENE, TERPINEOL, TETRAMETHYL ACETYLOCTAHYDRONAPHTHALENES</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1.20</a:t>
                      </a:r>
                    </a:p>
                  </a:txBody>
                  <a:tcPr anchor="ctr">
                    <a:noFill/>
                  </a:tcPr>
                </a:tc>
                <a:extLst>
                  <a:ext uri="{0D108BD9-81ED-4DB2-BD59-A6C34878D82A}">
                    <a16:rowId xmlns:a16="http://schemas.microsoft.com/office/drawing/2014/main" val="10017"/>
                  </a:ext>
                </a:extLst>
              </a:tr>
            </a:tbl>
          </a:graphicData>
        </a:graphic>
      </p:graphicFrame>
      <p:sp>
        <p:nvSpPr>
          <p:cNvPr id="5" name="TextBox 4">
            <a:extLst>
              <a:ext uri="{FF2B5EF4-FFF2-40B4-BE49-F238E27FC236}">
                <a16:creationId xmlns:a16="http://schemas.microsoft.com/office/drawing/2014/main" id="{5699A577-2CCF-D056-9452-B1B8F4B37319}"/>
              </a:ext>
            </a:extLst>
          </p:cNvPr>
          <p:cNvSpPr txBox="1"/>
          <p:nvPr/>
        </p:nvSpPr>
        <p:spPr>
          <a:xfrm>
            <a:off x="5307036" y="6343084"/>
            <a:ext cx="95410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HC-E-103385-5</a:t>
            </a:r>
          </a:p>
        </p:txBody>
      </p:sp>
      <p:sp>
        <p:nvSpPr>
          <p:cNvPr id="6" name="TextBox 5">
            <a:extLst>
              <a:ext uri="{FF2B5EF4-FFF2-40B4-BE49-F238E27FC236}">
                <a16:creationId xmlns:a16="http://schemas.microsoft.com/office/drawing/2014/main" id="{908CBD63-3A4A-5DF7-BCEE-C525275AFCD6}"/>
              </a:ext>
            </a:extLst>
          </p:cNvPr>
          <p:cNvSpPr txBox="1"/>
          <p:nvPr/>
        </p:nvSpPr>
        <p:spPr>
          <a:xfrm>
            <a:off x="2084184" y="5336769"/>
            <a:ext cx="225584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96 % Natural Origin content according to ISO 16128 by including formulation water.</a:t>
            </a:r>
          </a:p>
        </p:txBody>
      </p:sp>
    </p:spTree>
    <p:extLst>
      <p:ext uri="{BB962C8B-B14F-4D97-AF65-F5344CB8AC3E}">
        <p14:creationId xmlns:p14="http://schemas.microsoft.com/office/powerpoint/2010/main" val="32420914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DC1B3-BB11-1D2A-CAF0-DDD5D88BBDF3}"/>
            </a:ext>
          </a:extLst>
        </p:cNvPr>
        <p:cNvGrpSpPr/>
        <p:nvPr/>
      </p:nvGrpSpPr>
      <p:grpSpPr>
        <a:xfrm>
          <a:off x="0" y="0"/>
          <a:ext cx="0" cy="0"/>
          <a:chOff x="0" y="0"/>
          <a:chExt cx="0" cy="0"/>
        </a:xfrm>
      </p:grpSpPr>
      <p:pic>
        <p:nvPicPr>
          <p:cNvPr id="41" name="Picture 40">
            <a:extLst>
              <a:ext uri="{FF2B5EF4-FFF2-40B4-BE49-F238E27FC236}">
                <a16:creationId xmlns:a16="http://schemas.microsoft.com/office/drawing/2014/main" id="{61539A6F-54B3-E36C-BE63-2545D95ABE6D}"/>
              </a:ext>
            </a:extLst>
          </p:cNvPr>
          <p:cNvPicPr>
            <a:picLocks noChangeAspect="1"/>
          </p:cNvPicPr>
          <p:nvPr/>
        </p:nvPicPr>
        <p:blipFill>
          <a:blip r:embed="rId3">
            <a:alphaModFix amt="60000"/>
          </a:blip>
          <a:stretch>
            <a:fillRect/>
          </a:stretch>
        </p:blipFill>
        <p:spPr>
          <a:xfrm>
            <a:off x="2004477" y="977552"/>
            <a:ext cx="2492737" cy="3483003"/>
          </a:xfrm>
          <a:prstGeom prst="rect">
            <a:avLst/>
          </a:prstGeom>
        </p:spPr>
      </p:pic>
      <p:sp>
        <p:nvSpPr>
          <p:cNvPr id="13" name="CaixaDeTexto 12">
            <a:extLst>
              <a:ext uri="{FF2B5EF4-FFF2-40B4-BE49-F238E27FC236}">
                <a16:creationId xmlns:a16="http://schemas.microsoft.com/office/drawing/2014/main" id="{7F30E0F4-CA3F-8B5E-7D29-F24542DEA351}"/>
              </a:ext>
            </a:extLst>
          </p:cNvPr>
          <p:cNvSpPr txBox="1"/>
          <p:nvPr/>
        </p:nvSpPr>
        <p:spPr>
          <a:xfrm>
            <a:off x="2039764" y="13228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SOFTEN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HYDRATE</a:t>
            </a:r>
          </a:p>
        </p:txBody>
      </p:sp>
      <p:sp>
        <p:nvSpPr>
          <p:cNvPr id="14" name="CaixaDeTexto 13">
            <a:extLst>
              <a:ext uri="{FF2B5EF4-FFF2-40B4-BE49-F238E27FC236}">
                <a16:creationId xmlns:a16="http://schemas.microsoft.com/office/drawing/2014/main" id="{0CE0FDA6-0A84-CF61-FD88-4BF80CB4F177}"/>
              </a:ext>
            </a:extLst>
          </p:cNvPr>
          <p:cNvSpPr txBox="1"/>
          <p:nvPr/>
        </p:nvSpPr>
        <p:spPr>
          <a:xfrm>
            <a:off x="2039764" y="11108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4 – HAIR MIST</a:t>
            </a:r>
          </a:p>
        </p:txBody>
      </p:sp>
      <p:pic>
        <p:nvPicPr>
          <p:cNvPr id="31" name="Imagem 30">
            <a:extLst>
              <a:ext uri="{FF2B5EF4-FFF2-40B4-BE49-F238E27FC236}">
                <a16:creationId xmlns:a16="http://schemas.microsoft.com/office/drawing/2014/main" id="{D32CACD7-8530-97F3-590B-B2543F61BC90}"/>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29" name="Conector Reto 35">
            <a:extLst>
              <a:ext uri="{FF2B5EF4-FFF2-40B4-BE49-F238E27FC236}">
                <a16:creationId xmlns:a16="http://schemas.microsoft.com/office/drawing/2014/main" id="{B1397AE2-851F-A3BA-64A0-2638A7B4E361}"/>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5" name="Picture 44">
            <a:extLst>
              <a:ext uri="{FF2B5EF4-FFF2-40B4-BE49-F238E27FC236}">
                <a16:creationId xmlns:a16="http://schemas.microsoft.com/office/drawing/2014/main" id="{5D782FC1-6A56-C4B6-FAAC-3082A81CAB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3" name="Table 2">
            <a:extLst>
              <a:ext uri="{FF2B5EF4-FFF2-40B4-BE49-F238E27FC236}">
                <a16:creationId xmlns:a16="http://schemas.microsoft.com/office/drawing/2014/main" id="{CA90F4E6-12A4-3933-0379-DC498A5E6F5F}"/>
              </a:ext>
            </a:extLst>
          </p:cNvPr>
          <p:cNvGraphicFramePr>
            <a:graphicFrameLocks noGrp="1"/>
          </p:cNvGraphicFramePr>
          <p:nvPr/>
        </p:nvGraphicFramePr>
        <p:xfrm>
          <a:off x="4622228" y="977552"/>
          <a:ext cx="7214164" cy="5263056"/>
        </p:xfrm>
        <a:graphic>
          <a:graphicData uri="http://schemas.openxmlformats.org/drawingml/2006/table">
            <a:tbl>
              <a:tblPr firstRow="1" bandRow="1">
                <a:tableStyleId>{5C22544A-7EE6-4342-B048-85BDC9FD1C3A}</a:tableStyleId>
              </a:tblPr>
              <a:tblGrid>
                <a:gridCol w="696532">
                  <a:extLst>
                    <a:ext uri="{9D8B030D-6E8A-4147-A177-3AD203B41FA5}">
                      <a16:colId xmlns:a16="http://schemas.microsoft.com/office/drawing/2014/main" val="20000"/>
                    </a:ext>
                  </a:extLst>
                </a:gridCol>
                <a:gridCol w="1958340">
                  <a:extLst>
                    <a:ext uri="{9D8B030D-6E8A-4147-A177-3AD203B41FA5}">
                      <a16:colId xmlns:a16="http://schemas.microsoft.com/office/drawing/2014/main" val="20001"/>
                    </a:ext>
                  </a:extLst>
                </a:gridCol>
                <a:gridCol w="3832860">
                  <a:extLst>
                    <a:ext uri="{9D8B030D-6E8A-4147-A177-3AD203B41FA5}">
                      <a16:colId xmlns:a16="http://schemas.microsoft.com/office/drawing/2014/main" val="20002"/>
                    </a:ext>
                  </a:extLst>
                </a:gridCol>
                <a:gridCol w="726432">
                  <a:extLst>
                    <a:ext uri="{9D8B030D-6E8A-4147-A177-3AD203B41FA5}">
                      <a16:colId xmlns:a16="http://schemas.microsoft.com/office/drawing/2014/main" val="20003"/>
                    </a:ext>
                  </a:extLst>
                </a:gridCol>
              </a:tblGrid>
              <a:tr h="241459">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Ingredient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 w/w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extLst>
                  <a:ext uri="{0D108BD9-81ED-4DB2-BD59-A6C34878D82A}">
                    <a16:rowId xmlns:a16="http://schemas.microsoft.com/office/drawing/2014/main" val="10000"/>
                  </a:ext>
                </a:extLst>
              </a:tr>
              <a:tr h="241459">
                <a:tc rowSpan="3">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67.32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 Lactic Acid 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LACTIC ACID,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HYA-ACT</a:t>
                      </a:r>
                      <a:r>
                        <a:rPr lang="de-DE" sz="800" b="1" kern="1200">
                          <a:solidFill>
                            <a:schemeClr val="dk1"/>
                          </a:solidFill>
                          <a:latin typeface="DM Sans" pitchFamily="2" charset="0"/>
                          <a:ea typeface="+mn-ea"/>
                          <a:cs typeface="+mn-cs"/>
                        </a:rPr>
                        <a:t>™</a:t>
                      </a:r>
                      <a:r>
                        <a:rPr sz="800" b="1" kern="1200">
                          <a:solidFill>
                            <a:schemeClr val="dk1"/>
                          </a:solidFill>
                          <a:latin typeface="DM Sans" pitchFamily="2" charset="0"/>
                          <a:ea typeface="+mn-ea"/>
                          <a:cs typeface="+mn-cs"/>
                        </a:rPr>
                        <a:t> 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SODIUM HYALURONATE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41459">
                <a:tc rowSpan="8">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Hydrolite</a:t>
                      </a:r>
                      <a:r>
                        <a:rPr sz="800" kern="1200">
                          <a:solidFill>
                            <a:schemeClr val="dk1"/>
                          </a:solidFill>
                          <a:latin typeface="DM Sans" pitchFamily="2" charset="0"/>
                          <a:ea typeface="+mn-ea"/>
                          <a:cs typeface="+mn-cs"/>
                        </a:rPr>
                        <a:t> 5 green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PENTYLENE GLYCOL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55211">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OXY 229 CB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SACCHAROMYCES LYSATE, VALINE, THREONINE, GLUTAMIC ACID, GLYCINE, GLYCERIN, AQUA, DISODIUM SUCCINATE, 1,2-HEXANEDIOL, CAPRYLYL GLYCOL</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Niacinamide PC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NIACINAMIDE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Pyridoxine HCl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PYRIDOXINE HCL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D-Panthenol 75L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PANTHENOL, AQUA, PANTOLACTONE</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PUROX 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BENZOATE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Magnesium Citrate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MAGNESIUM CITRATE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41459">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Cremophor RH40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PEG-40 HYDROGENATED CASTOR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4.50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697990">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lang="en-US" sz="800" b="1">
                          <a:solidFill>
                            <a:schemeClr val="tx1"/>
                          </a:solidFill>
                          <a:latin typeface="DM Sans" pitchFamily="2" charset="0"/>
                        </a:rPr>
                        <a:t>BOND AND BEYOND </a:t>
                      </a:r>
                      <a:r>
                        <a:rPr lang="en-US" sz="600" b="1">
                          <a:solidFill>
                            <a:schemeClr val="tx1"/>
                          </a:solidFill>
                          <a:latin typeface="DM Sans" pitchFamily="2" charset="0"/>
                        </a:rPr>
                        <a:t>P04E062</a:t>
                      </a:r>
                      <a:endParaRPr lang="en-US"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PARFUM, GERANIOL, BENZYL SALICYLATE, CITRAL, CITRONELLOL, COUMARIN, EUGENOL, LIMONENE, LINALOOL, BENZALDEHYDE, BETA-CARYOPHYLLENE, CITRUS AURANTIUM PEEL OIL, DIMETHYL PHENETHYL ACETATE, GERANYL ACETATE, PINENE, ROSE KETONES, TERPINEOL, TETRAMETHYL ACETYLOCTAHYDRONAPHTHALENES,</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41459">
                <a:tc rowSpan="5">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Bio-Ethanol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Mixed Tocopherols 95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DL-alpha-</a:t>
                      </a:r>
                      <a:r>
                        <a:rPr sz="800" b="1" kern="1200" err="1">
                          <a:solidFill>
                            <a:schemeClr val="dk1"/>
                          </a:solidFill>
                          <a:latin typeface="DM Sans" pitchFamily="2" charset="0"/>
                          <a:ea typeface="+mn-ea"/>
                          <a:cs typeface="+mn-cs"/>
                        </a:rPr>
                        <a:t>Tocopheryl</a:t>
                      </a:r>
                      <a:r>
                        <a:rPr sz="800" b="1" kern="1200">
                          <a:solidFill>
                            <a:schemeClr val="dk1"/>
                          </a:solidFill>
                          <a:latin typeface="DM Sans" pitchFamily="2" charset="0"/>
                          <a:ea typeface="+mn-ea"/>
                          <a:cs typeface="+mn-cs"/>
                        </a:rPr>
                        <a:t>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TOCOPHERYL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Argan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ARGANIA SPINOSA KERNEL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241472">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err="1">
                          <a:solidFill>
                            <a:schemeClr val="dk1"/>
                          </a:solidFill>
                          <a:latin typeface="DM Sans" pitchFamily="2" charset="0"/>
                          <a:ea typeface="+mn-ea"/>
                          <a:cs typeface="+mn-cs"/>
                        </a:rPr>
                        <a:t>Phytantriol</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PHYTANTRIOL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bl>
          </a:graphicData>
        </a:graphic>
      </p:graphicFrame>
      <p:sp>
        <p:nvSpPr>
          <p:cNvPr id="4" name="TextBox 3">
            <a:extLst>
              <a:ext uri="{FF2B5EF4-FFF2-40B4-BE49-F238E27FC236}">
                <a16:creationId xmlns:a16="http://schemas.microsoft.com/office/drawing/2014/main" id="{D840D026-E4A5-04D1-3B57-AD7505ED46F3}"/>
              </a:ext>
            </a:extLst>
          </p:cNvPr>
          <p:cNvSpPr txBox="1"/>
          <p:nvPr/>
        </p:nvSpPr>
        <p:spPr>
          <a:xfrm>
            <a:off x="2083695" y="5275307"/>
            <a:ext cx="225584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92 % Natural Origin content according to ISO 16128 by including formulation water.</a:t>
            </a:r>
          </a:p>
        </p:txBody>
      </p:sp>
      <p:sp>
        <p:nvSpPr>
          <p:cNvPr id="5" name="TextBox 4">
            <a:extLst>
              <a:ext uri="{FF2B5EF4-FFF2-40B4-BE49-F238E27FC236}">
                <a16:creationId xmlns:a16="http://schemas.microsoft.com/office/drawing/2014/main" id="{B8D88D11-EDB8-9C07-3E78-E4D7B58997F8}"/>
              </a:ext>
            </a:extLst>
          </p:cNvPr>
          <p:cNvSpPr txBox="1"/>
          <p:nvPr/>
        </p:nvSpPr>
        <p:spPr>
          <a:xfrm>
            <a:off x="5243265" y="6405156"/>
            <a:ext cx="944489"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HC-E-103392-7</a:t>
            </a:r>
          </a:p>
        </p:txBody>
      </p:sp>
    </p:spTree>
    <p:extLst>
      <p:ext uri="{BB962C8B-B14F-4D97-AF65-F5344CB8AC3E}">
        <p14:creationId xmlns:p14="http://schemas.microsoft.com/office/powerpoint/2010/main" val="30597408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6E686-A9A4-3C93-F195-24A02A752C15}"/>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0A520AFC-FBD1-99B2-22C0-6428E61E738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sp>
        <p:nvSpPr>
          <p:cNvPr id="9" name="Rectangle 8">
            <a:extLst>
              <a:ext uri="{FF2B5EF4-FFF2-40B4-BE49-F238E27FC236}">
                <a16:creationId xmlns:a16="http://schemas.microsoft.com/office/drawing/2014/main" id="{4A8A3877-7705-B9EE-1882-EAF1D3EE6AFD}"/>
              </a:ext>
            </a:extLst>
          </p:cNvPr>
          <p:cNvSpPr/>
          <p:nvPr/>
        </p:nvSpPr>
        <p:spPr>
          <a:xfrm>
            <a:off x="5061098" y="0"/>
            <a:ext cx="7130902" cy="6858000"/>
          </a:xfrm>
          <a:prstGeom prst="rect">
            <a:avLst/>
          </a:prstGeom>
          <a:solidFill>
            <a:srgbClr val="E4DF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3" name="Imagem 2">
            <a:extLst>
              <a:ext uri="{FF2B5EF4-FFF2-40B4-BE49-F238E27FC236}">
                <a16:creationId xmlns:a16="http://schemas.microsoft.com/office/drawing/2014/main" id="{37AA07B4-5859-7DA8-C438-E8B15004FD45}"/>
              </a:ext>
            </a:extLst>
          </p:cNvPr>
          <p:cNvPicPr>
            <a:picLocks noChangeAspect="1"/>
          </p:cNvPicPr>
          <p:nvPr/>
        </p:nvPicPr>
        <p:blipFill>
          <a:blip r:embed="rId6"/>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B132860E-4AEF-C0A5-1568-B740B2C20062}"/>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50DD06F3-0293-913D-CED3-C51AD14F5E48}"/>
              </a:ext>
            </a:extLst>
          </p:cNvPr>
          <p:cNvCxnSpPr>
            <a:cxnSpLocks/>
          </p:cNvCxnSpPr>
          <p:nvPr/>
        </p:nvCxnSpPr>
        <p:spPr>
          <a:xfrm>
            <a:off x="1895301" y="1908062"/>
            <a:ext cx="363362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375F3ABF-97AF-3AB5-2729-494679BCAF04}"/>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a:ea typeface="+mn-ea"/>
                <a:cs typeface="Arial"/>
                <a:sym typeface="Arial"/>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000000"/>
              </a:solidFill>
              <a:effectLst/>
              <a:uLnTx/>
              <a:uFillTx/>
              <a:latin typeface="DM Sans"/>
              <a:ea typeface="+mn-ea"/>
              <a:cs typeface="Arial"/>
              <a:sym typeface="Arial"/>
            </a:endParaRPr>
          </a:p>
        </p:txBody>
      </p:sp>
      <p:sp>
        <p:nvSpPr>
          <p:cNvPr id="26" name="CaixaDeTexto 25">
            <a:extLst>
              <a:ext uri="{FF2B5EF4-FFF2-40B4-BE49-F238E27FC236}">
                <a16:creationId xmlns:a16="http://schemas.microsoft.com/office/drawing/2014/main" id="{B69B55BD-7471-5C8E-5922-C6437CCB5370}"/>
              </a:ext>
            </a:extLst>
          </p:cNvPr>
          <p:cNvSpPr txBox="1"/>
          <p:nvPr/>
        </p:nvSpPr>
        <p:spPr>
          <a:xfrm>
            <a:off x="2475067" y="4436501"/>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prstClr val="black"/>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prstClr val="black"/>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prstClr val="black"/>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8552CB04-568D-0D03-09C0-8D62DD3027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59379" y="3827454"/>
            <a:ext cx="468456" cy="468456"/>
          </a:xfrm>
          <a:prstGeom prst="rect">
            <a:avLst/>
          </a:prstGeom>
        </p:spPr>
      </p:pic>
      <p:pic>
        <p:nvPicPr>
          <p:cNvPr id="5" name="Picture 4">
            <a:extLst>
              <a:ext uri="{FF2B5EF4-FFF2-40B4-BE49-F238E27FC236}">
                <a16:creationId xmlns:a16="http://schemas.microsoft.com/office/drawing/2014/main" id="{0D1FFA8A-033C-039B-1FC5-9EA54F3BB5F9}"/>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Lst>
          </a:blip>
          <a:stretch>
            <a:fillRect/>
          </a:stretch>
        </p:blipFill>
        <p:spPr>
          <a:xfrm>
            <a:off x="2547195" y="2116641"/>
            <a:ext cx="1322947" cy="1511939"/>
          </a:xfrm>
          <a:prstGeom prst="rect">
            <a:avLst/>
          </a:prstGeom>
        </p:spPr>
      </p:pic>
      <p:pic>
        <p:nvPicPr>
          <p:cNvPr id="6" name="Picture 5">
            <a:extLst>
              <a:ext uri="{FF2B5EF4-FFF2-40B4-BE49-F238E27FC236}">
                <a16:creationId xmlns:a16="http://schemas.microsoft.com/office/drawing/2014/main" id="{F1568366-023D-1917-7447-7C8F0BF32E2B}"/>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100000"/>
                    </a14:imgEffect>
                  </a14:imgLayer>
                </a14:imgProps>
              </a:ext>
            </a:extLst>
          </a:blip>
          <a:stretch>
            <a:fillRect/>
          </a:stretch>
        </p:blipFill>
        <p:spPr>
          <a:xfrm>
            <a:off x="2569441" y="5408089"/>
            <a:ext cx="1012024" cy="1158340"/>
          </a:xfrm>
          <a:prstGeom prst="rect">
            <a:avLst/>
          </a:prstGeom>
        </p:spPr>
      </p:pic>
      <p:pic>
        <p:nvPicPr>
          <p:cNvPr id="2" name="BONDAID 1X1_3003">
            <a:hlinkClick r:id="" action="ppaction://media"/>
            <a:extLst>
              <a:ext uri="{FF2B5EF4-FFF2-40B4-BE49-F238E27FC236}">
                <a16:creationId xmlns:a16="http://schemas.microsoft.com/office/drawing/2014/main" id="{20ADFB1E-12FD-32FF-043A-2DA74FB19E57}"/>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5314870" y="-16663"/>
            <a:ext cx="6874664" cy="6874664"/>
          </a:xfrm>
          <a:prstGeom prst="rect">
            <a:avLst/>
          </a:prstGeom>
        </p:spPr>
      </p:pic>
    </p:spTree>
    <p:extLst>
      <p:ext uri="{BB962C8B-B14F-4D97-AF65-F5344CB8AC3E}">
        <p14:creationId xmlns:p14="http://schemas.microsoft.com/office/powerpoint/2010/main" val="270901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6E686-A9A4-3C93-F195-24A02A752C15}"/>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0A520AFC-FBD1-99B2-22C0-6428E61E738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37AA07B4-5859-7DA8-C438-E8B15004FD45}"/>
              </a:ext>
            </a:extLst>
          </p:cNvPr>
          <p:cNvPicPr>
            <a:picLocks noChangeAspect="1"/>
          </p:cNvPicPr>
          <p:nvPr/>
        </p:nvPicPr>
        <p:blipFill>
          <a:blip r:embed="rId6"/>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B132860E-4AEF-C0A5-1568-B740B2C20062}"/>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50DD06F3-0293-913D-CED3-C51AD14F5E48}"/>
              </a:ext>
            </a:extLst>
          </p:cNvPr>
          <p:cNvCxnSpPr>
            <a:cxnSpLocks/>
          </p:cNvCxnSpPr>
          <p:nvPr/>
        </p:nvCxnSpPr>
        <p:spPr>
          <a:xfrm>
            <a:off x="1895301" y="190806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375F3ABF-97AF-3AB5-2729-494679BCAF04}"/>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p:txBody>
      </p:sp>
      <p:pic>
        <p:nvPicPr>
          <p:cNvPr id="20" name="Gráfico 19">
            <a:extLst>
              <a:ext uri="{FF2B5EF4-FFF2-40B4-BE49-F238E27FC236}">
                <a16:creationId xmlns:a16="http://schemas.microsoft.com/office/drawing/2014/main" id="{1F0D9707-B6CE-F6BF-4D1C-F680BB8072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2C19BD03-3049-6B2E-8C70-FE466B3B5C4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B69B55BD-7471-5C8E-5922-C6437CCB5370}"/>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8552CB04-568D-0D03-09C0-8D62DD30276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00820D8F-E2C7-B6B2-7035-46338D94B6D8}"/>
              </a:ext>
            </a:extLst>
          </p:cNvPr>
          <p:cNvPicPr>
            <a:picLocks noChangeAspect="1"/>
          </p:cNvPicPr>
          <p:nvPr/>
        </p:nvPicPr>
        <p:blipFill>
          <a:blip r:embed="rId13" cstate="print">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5" name="BONDAID 1X1_3003">
            <a:hlinkClick r:id="" action="ppaction://media"/>
            <a:extLst>
              <a:ext uri="{FF2B5EF4-FFF2-40B4-BE49-F238E27FC236}">
                <a16:creationId xmlns:a16="http://schemas.microsoft.com/office/drawing/2014/main" id="{C89D7A5E-5048-F0BE-9075-6AD7CD5C3F2E}"/>
              </a:ext>
            </a:extLst>
          </p:cNvPr>
          <p:cNvPicPr>
            <a:picLocks noChangeAspect="1"/>
          </p:cNvPicPr>
          <p:nvPr>
            <a:videoFile r:link="rId2"/>
            <p:extLst>
              <p:ext uri="{DAA4B4D4-6D71-4841-9C94-3DE7FCFB9230}">
                <p14:media xmlns:p14="http://schemas.microsoft.com/office/powerpoint/2010/main" r:embed="rId1"/>
              </p:ext>
            </p:extLst>
          </p:nvPr>
        </p:nvPicPr>
        <p:blipFill>
          <a:blip r:embed="rId15"/>
          <a:stretch>
            <a:fillRect/>
          </a:stretch>
        </p:blipFill>
        <p:spPr>
          <a:xfrm>
            <a:off x="2178324" y="2155341"/>
            <a:ext cx="4166213" cy="4166213"/>
          </a:xfrm>
          <a:prstGeom prst="rect">
            <a:avLst/>
          </a:prstGeom>
        </p:spPr>
      </p:pic>
    </p:spTree>
    <p:extLst>
      <p:ext uri="{BB962C8B-B14F-4D97-AF65-F5344CB8AC3E}">
        <p14:creationId xmlns:p14="http://schemas.microsoft.com/office/powerpoint/2010/main" val="194777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B&amp;C dsm-firmenich_WhatsNew_Deck_template_rev01.potx" id="{58934087-8D32-42AD-9373-7415B4BB7EB5}" vid="{9BAFC6F6-8A53-4EDC-91AF-AD13D951C84E}"/>
    </a:ext>
  </a:extLst>
</a:theme>
</file>

<file path=ppt/theme/theme3.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8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firmenich - light template.pptx" id="{EB208544-7A52-4088-996B-43D7CD2C2289}" vid="{8328D921-D377-494D-8DE5-C6ED09226C69}"/>
    </a:ext>
  </a:extLst>
</a:theme>
</file>

<file path=ppt/theme/theme7.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1e82cb03-88f0-48bb-a65d-3e95f13147ee"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bcfbf75d-7e6c-463e-9135-7f47c6067b30">
      <Terms xmlns="http://schemas.microsoft.com/office/infopath/2007/PartnerControls"/>
    </lcf76f155ced4ddcb4097134ff3c332f>
    <TaxCatchAll xmlns="5a2251cd-bd5e-462d-8f0e-b8d48ef43808" xsi:nil="true"/>
    <DSMClassification xmlns="5a2251cd-bd5e-462d-8f0e-b8d48ef43808" xsi:nil="true"/>
  </documentManagement>
</p:properties>
</file>

<file path=customXml/itemProps1.xml><?xml version="1.0" encoding="utf-8"?>
<ds:datastoreItem xmlns:ds="http://schemas.openxmlformats.org/officeDocument/2006/customXml" ds:itemID="{E3497DFD-0906-43C2-8074-680F62C6B6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C06579-6026-45B5-8231-A7E6BFF289C8}">
  <ds:schemaRefs>
    <ds:schemaRef ds:uri="Microsoft.SharePoint.Taxonomy.ContentTypeSync"/>
  </ds:schemaRefs>
</ds:datastoreItem>
</file>

<file path=customXml/itemProps3.xml><?xml version="1.0" encoding="utf-8"?>
<ds:datastoreItem xmlns:ds="http://schemas.openxmlformats.org/officeDocument/2006/customXml" ds:itemID="{CBFB7ACC-5811-4EB5-9239-D36C24FACD58}">
  <ds:schemaRefs>
    <ds:schemaRef ds:uri="http://schemas.microsoft.com/sharepoint/v3/contenttype/forms"/>
  </ds:schemaRefs>
</ds:datastoreItem>
</file>

<file path=customXml/itemProps4.xml><?xml version="1.0" encoding="utf-8"?>
<ds:datastoreItem xmlns:ds="http://schemas.openxmlformats.org/officeDocument/2006/customXml" ds:itemID="{8E11E68E-1141-4585-945F-BBD9E26042B9}">
  <ds:schemaRefs>
    <ds:schemaRef ds:uri="http://schemas.microsoft.com/office/infopath/2007/PartnerControls"/>
    <ds:schemaRef ds:uri="http://purl.org/dc/terms/"/>
    <ds:schemaRef ds:uri="http://schemas.microsoft.com/office/2006/documentManagement/types"/>
    <ds:schemaRef ds:uri="http://purl.org/dc/dcmitype/"/>
    <ds:schemaRef ds:uri="b90a2e66-408a-4fa2-a9cf-bd33f75e05e3"/>
    <ds:schemaRef ds:uri="http://schemas.openxmlformats.org/package/2006/metadata/core-properties"/>
    <ds:schemaRef ds:uri="bcfbf75d-7e6c-463e-9135-7f47c6067b30"/>
    <ds:schemaRef ds:uri="http://purl.org/dc/elements/1.1/"/>
    <ds:schemaRef ds:uri="5a2251cd-bd5e-462d-8f0e-b8d48ef43808"/>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191</TotalTime>
  <Words>8381</Words>
  <Application>Microsoft Office PowerPoint</Application>
  <PresentationFormat>Widescreen</PresentationFormat>
  <Paragraphs>1349</Paragraphs>
  <Slides>76</Slides>
  <Notes>50</Notes>
  <HiddenSlides>0</HiddenSlides>
  <MMClips>4</MMClips>
  <ScaleCrop>false</ScaleCrop>
  <HeadingPairs>
    <vt:vector size="6" baseType="variant">
      <vt:variant>
        <vt:lpstr>Fonts Used</vt:lpstr>
      </vt:variant>
      <vt:variant>
        <vt:i4>15</vt:i4>
      </vt:variant>
      <vt:variant>
        <vt:lpstr>Theme</vt:lpstr>
      </vt:variant>
      <vt:variant>
        <vt:i4>7</vt:i4>
      </vt:variant>
      <vt:variant>
        <vt:lpstr>Slide Titles</vt:lpstr>
      </vt:variant>
      <vt:variant>
        <vt:i4>76</vt:i4>
      </vt:variant>
    </vt:vector>
  </HeadingPairs>
  <TitlesOfParts>
    <vt:vector size="98" baseType="lpstr">
      <vt:lpstr>Aptos</vt:lpstr>
      <vt:lpstr>Aptos Display</vt:lpstr>
      <vt:lpstr>Arial</vt:lpstr>
      <vt:lpstr>Calibri</vt:lpstr>
      <vt:lpstr>DM Sans</vt:lpstr>
      <vt:lpstr>DM Sans 14pt</vt:lpstr>
      <vt:lpstr>DM Sans 14pt Medium</vt:lpstr>
      <vt:lpstr>DM Sans Bold</vt:lpstr>
      <vt:lpstr>DM Sans Medium</vt:lpstr>
      <vt:lpstr>ff5</vt:lpstr>
      <vt:lpstr>Fira Sans</vt:lpstr>
      <vt:lpstr>Helvetica Neue</vt:lpstr>
      <vt:lpstr>Lora</vt:lpstr>
      <vt:lpstr>Segoe UI</vt:lpstr>
      <vt:lpstr>Wingdings</vt:lpstr>
      <vt:lpstr>Simple Light</vt:lpstr>
      <vt:lpstr>SYN-COLL_master_template</vt:lpstr>
      <vt:lpstr>dsm-firmenich</vt:lpstr>
      <vt:lpstr>Custom Design</vt:lpstr>
      <vt:lpstr>Office Theme</vt:lpstr>
      <vt:lpstr>8_dsm-firmenich</vt:lpstr>
      <vt:lpstr>1_Simple Light</vt:lpstr>
      <vt:lpstr>PowerPoint Presentation</vt:lpstr>
      <vt:lpstr>Damaged hair is a primary concern for consumers</vt:lpstr>
      <vt:lpstr>PowerPoint Presentation</vt:lpstr>
      <vt:lpstr>PowerPoint Presentation</vt:lpstr>
      <vt:lpstr>PowerPoint Presentation</vt:lpstr>
      <vt:lpstr>Oxygenating skincare is emerging as a key innovation, enhancing skin vitality by increasing cells oxygen uptake for more energy—aligned with longevity and cellular wellness trends.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Royal DSM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 aid with oxy 229 cb_master presentation_non-animated_with videos_2026-04</dc:title>
  <dc:creator>Melanie Waeckel</dc:creator>
  <cp:lastModifiedBy>Marie-Sophie Meisinger</cp:lastModifiedBy>
  <cp:revision>3</cp:revision>
  <dcterms:created xsi:type="dcterms:W3CDTF">2026-04-07T11:36:22Z</dcterms:created>
  <dcterms:modified xsi:type="dcterms:W3CDTF">2026-04-09T09:27:51Z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2026-04-07T11:38:10Z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f7bfa329-318d-4a30-8bd4-0e740e7f567f</vt:lpwstr>
  </property>
  <property fmtid="{D5CDD505-2E9C-101B-9397-08002B2CF9AE}" pid="8" name="MSIP_Label_2ff753fd-faf2-4608-9b59-553f003adcdf_ContentBits">
    <vt:lpwstr>0</vt:lpwstr>
  </property>
  <property fmtid="{D5CDD505-2E9C-101B-9397-08002B2CF9AE}" pid="9" name="MSIP_Label_2ff753fd-faf2-4608-9b59-553f003adcdf_Tag">
    <vt:lpwstr>10, 0, 1, 1</vt:lpwstr>
  </property>
  <property fmtid="{D5CDD505-2E9C-101B-9397-08002B2CF9AE}" pid="10" name="ContentTypeId">
    <vt:lpwstr>0x0101000A165892B6C05D4182809F9FEE12DD6A</vt:lpwstr>
  </property>
  <property fmtid="{D5CDD505-2E9C-101B-9397-08002B2CF9AE}" pid="11" name="MediaServiceImageTags">
    <vt:lpwstr/>
  </property>
</Properties>
</file>