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heme/themeOverride2.xml" ContentType="application/vnd.openxmlformats-officedocument.themeOverride+xml"/>
  <Override PartName="/ppt/tags/tag16.xml" ContentType="application/vnd.openxmlformats-officedocument.presentationml.tags+xml"/>
  <Override PartName="/ppt/theme/themeOverride3.xml" ContentType="application/vnd.openxmlformats-officedocument.themeOverride+xml"/>
  <Override PartName="/ppt/charts/chart1.xml" ContentType="application/vnd.openxmlformats-officedocument.drawingml.chart+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48" r:id="rId4"/>
  </p:sldMasterIdLst>
  <p:notesMasterIdLst>
    <p:notesMasterId r:id="rId42"/>
  </p:notesMasterIdLst>
  <p:handoutMasterIdLst>
    <p:handoutMasterId r:id="rId43"/>
  </p:handoutMasterIdLst>
  <p:sldIdLst>
    <p:sldId id="256" r:id="rId5"/>
    <p:sldId id="305" r:id="rId6"/>
    <p:sldId id="302" r:id="rId7"/>
    <p:sldId id="306" r:id="rId8"/>
    <p:sldId id="307" r:id="rId9"/>
    <p:sldId id="309" r:id="rId10"/>
    <p:sldId id="310" r:id="rId11"/>
    <p:sldId id="311" r:id="rId12"/>
    <p:sldId id="312" r:id="rId13"/>
    <p:sldId id="313" r:id="rId14"/>
    <p:sldId id="315" r:id="rId15"/>
    <p:sldId id="314" r:id="rId16"/>
    <p:sldId id="316" r:id="rId17"/>
    <p:sldId id="320" r:id="rId18"/>
    <p:sldId id="317" r:id="rId19"/>
    <p:sldId id="318" r:id="rId20"/>
    <p:sldId id="319" r:id="rId21"/>
    <p:sldId id="321" r:id="rId22"/>
    <p:sldId id="322" r:id="rId23"/>
    <p:sldId id="325" r:id="rId24"/>
    <p:sldId id="323" r:id="rId25"/>
    <p:sldId id="324" r:id="rId26"/>
    <p:sldId id="340" r:id="rId27"/>
    <p:sldId id="327" r:id="rId28"/>
    <p:sldId id="341" r:id="rId29"/>
    <p:sldId id="331" r:id="rId30"/>
    <p:sldId id="329" r:id="rId31"/>
    <p:sldId id="330" r:id="rId32"/>
    <p:sldId id="332" r:id="rId33"/>
    <p:sldId id="333" r:id="rId34"/>
    <p:sldId id="334" r:id="rId35"/>
    <p:sldId id="335" r:id="rId36"/>
    <p:sldId id="260" r:id="rId37"/>
    <p:sldId id="336" r:id="rId38"/>
    <p:sldId id="337" r:id="rId39"/>
    <p:sldId id="342" r:id="rId40"/>
    <p:sldId id="262" r:id="rId41"/>
  </p:sldIdLst>
  <p:sldSz cx="9144000" cy="6858000" type="screen4x3"/>
  <p:notesSz cx="7102475" cy="10234613"/>
  <p:custDataLst>
    <p:tags r:id="rId44"/>
  </p:custDataLst>
  <p:defaultTextStyle>
    <a:defPPr>
      <a:defRPr lang="nl-NL"/>
    </a:defPPr>
    <a:lvl1pPr algn="l" rtl="0" fontAlgn="base">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rebuchet MS" panose="020B0603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autoAdjust="0"/>
  </p:normalViewPr>
  <p:slideViewPr>
    <p:cSldViewPr snapToGrid="0">
      <p:cViewPr varScale="1">
        <p:scale>
          <a:sx n="83" d="100"/>
          <a:sy n="83" d="100"/>
        </p:scale>
        <p:origin x="14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london.mintel.ad.\dfs\users\Edgar%20Thibault\PROJECTS\EVONIK\NATURAL%20BEYOND%20GREEN\DATA\REPORTS\Natural%20and%20Organic%20Personal%20Care%20Consumer%20-%20US%20-%20December%202016%20-%20Graphics.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dirty="0"/>
              <a:t>Influence of Claims on Purchase in NOPC, US</a:t>
            </a:r>
          </a:p>
          <a:p>
            <a:pPr>
              <a:defRPr/>
            </a:pPr>
            <a:r>
              <a:rPr lang="en-GB" dirty="0"/>
              <a:t>Oct-2016</a:t>
            </a:r>
          </a:p>
        </c:rich>
      </c:tx>
      <c:layout>
        <c:manualLayout>
          <c:xMode val="edge"/>
          <c:yMode val="edge"/>
          <c:x val="0.11793425925925925"/>
          <c:y val="1.885072094995759E-2"/>
        </c:manualLayout>
      </c:layout>
      <c:overlay val="0"/>
    </c:title>
    <c:autoTitleDeleted val="0"/>
    <c:plotArea>
      <c:layout/>
      <c:barChart>
        <c:barDir val="bar"/>
        <c:grouping val="clustered"/>
        <c:varyColors val="0"/>
        <c:ser>
          <c:idx val="0"/>
          <c:order val="0"/>
          <c:tx>
            <c:strRef>
              <c:f>Sheet4!$B$5</c:f>
              <c:strCache>
                <c:ptCount val="1"/>
                <c:pt idx="0">
                  <c:v>Millenials</c:v>
                </c:pt>
              </c:strCache>
            </c:strRef>
          </c:tx>
          <c:spPr>
            <a:solidFill>
              <a:srgbClr val="AFE6A0"/>
            </a:solidFill>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F63-4423-B98B-F8D75479661C}"/>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F63-4423-B98B-F8D75479661C}"/>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F63-4423-B98B-F8D75479661C}"/>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F63-4423-B98B-F8D75479661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Sheet4!$A$6:$A$16</c:f>
              <c:strCache>
                <c:ptCount val="11"/>
                <c:pt idx="0">
                  <c:v>Vegan</c:v>
                </c:pt>
                <c:pt idx="1">
                  <c:v>Ecocert certified</c:v>
                </c:pt>
                <c:pt idx="2">
                  <c:v>EWG verified</c:v>
                </c:pt>
                <c:pt idx="3">
                  <c:v>NSF certified</c:v>
                </c:pt>
                <c:pt idx="4">
                  <c:v>Locally made</c:v>
                </c:pt>
                <c:pt idx="5">
                  <c:v>Non-GMO verified</c:v>
                </c:pt>
                <c:pt idx="6">
                  <c:v>Contains organic ingredients</c:v>
                </c:pt>
                <c:pt idx="7">
                  <c:v>Not tested on animals/cruelty-free</c:v>
                </c:pt>
                <c:pt idx="8">
                  <c:v>USDA Certified Organic</c:v>
                </c:pt>
                <c:pt idx="9">
                  <c:v>No artificial ingredients</c:v>
                </c:pt>
                <c:pt idx="10">
                  <c:v>Made with all natural ingredients</c:v>
                </c:pt>
              </c:strCache>
            </c:strRef>
          </c:cat>
          <c:val>
            <c:numRef>
              <c:f>Sheet4!$B$6:$B$16</c:f>
              <c:numCache>
                <c:formatCode>0%</c:formatCode>
                <c:ptCount val="11"/>
                <c:pt idx="0">
                  <c:v>0.57809695000000005</c:v>
                </c:pt>
                <c:pt idx="1">
                  <c:v>0.69479354000000004</c:v>
                </c:pt>
                <c:pt idx="2">
                  <c:v>0.71633751999999995</c:v>
                </c:pt>
                <c:pt idx="3">
                  <c:v>0.71454218999999897</c:v>
                </c:pt>
                <c:pt idx="4">
                  <c:v>0.75583482999999996</c:v>
                </c:pt>
                <c:pt idx="5">
                  <c:v>0.84201077000000002</c:v>
                </c:pt>
                <c:pt idx="6">
                  <c:v>0.87612208000000003</c:v>
                </c:pt>
                <c:pt idx="7">
                  <c:v>0.86894075000000004</c:v>
                </c:pt>
                <c:pt idx="8">
                  <c:v>0.89048474</c:v>
                </c:pt>
                <c:pt idx="9">
                  <c:v>0.87971275000000004</c:v>
                </c:pt>
                <c:pt idx="10">
                  <c:v>0.90843806000000005</c:v>
                </c:pt>
              </c:numCache>
            </c:numRef>
          </c:val>
          <c:extLst>
            <c:ext xmlns:c16="http://schemas.microsoft.com/office/drawing/2014/chart" uri="{C3380CC4-5D6E-409C-BE32-E72D297353CC}">
              <c16:uniqueId val="{00000004-BF63-4423-B98B-F8D75479661C}"/>
            </c:ext>
          </c:extLst>
        </c:ser>
        <c:ser>
          <c:idx val="1"/>
          <c:order val="1"/>
          <c:tx>
            <c:strRef>
              <c:f>Sheet4!$C$5</c:f>
              <c:strCache>
                <c:ptCount val="1"/>
                <c:pt idx="0">
                  <c:v>All</c:v>
                </c:pt>
              </c:strCache>
            </c:strRef>
          </c:tx>
          <c:spPr>
            <a:solidFill>
              <a:srgbClr val="00990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Sheet4!$A$6:$A$16</c:f>
              <c:strCache>
                <c:ptCount val="11"/>
                <c:pt idx="0">
                  <c:v>Vegan</c:v>
                </c:pt>
                <c:pt idx="1">
                  <c:v>Ecocert certified</c:v>
                </c:pt>
                <c:pt idx="2">
                  <c:v>EWG verified</c:v>
                </c:pt>
                <c:pt idx="3">
                  <c:v>NSF certified</c:v>
                </c:pt>
                <c:pt idx="4">
                  <c:v>Locally made</c:v>
                </c:pt>
                <c:pt idx="5">
                  <c:v>Non-GMO verified</c:v>
                </c:pt>
                <c:pt idx="6">
                  <c:v>Contains organic ingredients</c:v>
                </c:pt>
                <c:pt idx="7">
                  <c:v>Not tested on animals/cruelty-free</c:v>
                </c:pt>
                <c:pt idx="8">
                  <c:v>USDA Certified Organic</c:v>
                </c:pt>
                <c:pt idx="9">
                  <c:v>No artificial ingredients</c:v>
                </c:pt>
                <c:pt idx="10">
                  <c:v>Made with all natural ingredients</c:v>
                </c:pt>
              </c:strCache>
            </c:strRef>
          </c:cat>
          <c:val>
            <c:numRef>
              <c:f>Sheet4!$C$6:$C$16</c:f>
              <c:numCache>
                <c:formatCode>0%</c:formatCode>
                <c:ptCount val="11"/>
                <c:pt idx="0">
                  <c:v>0.43861065999999999</c:v>
                </c:pt>
                <c:pt idx="1">
                  <c:v>0.58400646000000001</c:v>
                </c:pt>
                <c:pt idx="2">
                  <c:v>0.60662358999999999</c:v>
                </c:pt>
                <c:pt idx="3">
                  <c:v>0.60823910000000003</c:v>
                </c:pt>
                <c:pt idx="4">
                  <c:v>0.66478190999999998</c:v>
                </c:pt>
                <c:pt idx="5">
                  <c:v>0.77140549000000003</c:v>
                </c:pt>
                <c:pt idx="6">
                  <c:v>0.81260096999999998</c:v>
                </c:pt>
                <c:pt idx="7">
                  <c:v>0.84087237000000004</c:v>
                </c:pt>
                <c:pt idx="8">
                  <c:v>0.84168012999999997</c:v>
                </c:pt>
                <c:pt idx="9">
                  <c:v>0.86348950000000002</c:v>
                </c:pt>
                <c:pt idx="10">
                  <c:v>0.88126009999999999</c:v>
                </c:pt>
              </c:numCache>
            </c:numRef>
          </c:val>
          <c:extLst>
            <c:ext xmlns:c16="http://schemas.microsoft.com/office/drawing/2014/chart" uri="{C3380CC4-5D6E-409C-BE32-E72D297353CC}">
              <c16:uniqueId val="{00000005-BF63-4423-B98B-F8D75479661C}"/>
            </c:ext>
          </c:extLst>
        </c:ser>
        <c:dLbls>
          <c:showLegendKey val="0"/>
          <c:showVal val="0"/>
          <c:showCatName val="0"/>
          <c:showSerName val="0"/>
          <c:showPercent val="0"/>
          <c:showBubbleSize val="0"/>
        </c:dLbls>
        <c:gapWidth val="150"/>
        <c:axId val="-744935952"/>
        <c:axId val="-1175567344"/>
      </c:barChart>
      <c:catAx>
        <c:axId val="-744935952"/>
        <c:scaling>
          <c:orientation val="minMax"/>
        </c:scaling>
        <c:delete val="0"/>
        <c:axPos val="l"/>
        <c:numFmt formatCode="General" sourceLinked="0"/>
        <c:majorTickMark val="out"/>
        <c:minorTickMark val="none"/>
        <c:tickLblPos val="nextTo"/>
        <c:crossAx val="-1175567344"/>
        <c:crosses val="autoZero"/>
        <c:auto val="1"/>
        <c:lblAlgn val="ctr"/>
        <c:lblOffset val="100"/>
        <c:noMultiLvlLbl val="0"/>
      </c:catAx>
      <c:valAx>
        <c:axId val="-1175567344"/>
        <c:scaling>
          <c:orientation val="minMax"/>
          <c:min val="0.3"/>
        </c:scaling>
        <c:delete val="0"/>
        <c:axPos val="b"/>
        <c:numFmt formatCode="0%" sourceLinked="1"/>
        <c:majorTickMark val="out"/>
        <c:minorTickMark val="none"/>
        <c:tickLblPos val="nextTo"/>
        <c:crossAx val="-744935952"/>
        <c:crosses val="autoZero"/>
        <c:crossBetween val="between"/>
      </c:valAx>
    </c:plotArea>
    <c:legend>
      <c:legendPos val="b"/>
      <c:overlay val="0"/>
    </c:legend>
    <c:plotVisOnly val="1"/>
    <c:dispBlanksAs val="gap"/>
    <c:showDLblsOverMax val="0"/>
  </c:chart>
  <c:txPr>
    <a:bodyPr/>
    <a:lstStyle/>
    <a:p>
      <a:pPr>
        <a:defRPr sz="900">
          <a:latin typeface="Trebuchet MS"/>
          <a:cs typeface="Trebuchet MS"/>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4022725" y="0"/>
            <a:ext cx="3078163" cy="512763"/>
          </a:xfrm>
          <a:prstGeom prst="rect">
            <a:avLst/>
          </a:prstGeom>
        </p:spPr>
        <p:txBody>
          <a:bodyPr vert="horz" lIns="91440" tIns="45720" rIns="91440" bIns="45720" rtlCol="0"/>
          <a:lstStyle>
            <a:lvl1pPr algn="r">
              <a:defRPr sz="1200"/>
            </a:lvl1pPr>
          </a:lstStyle>
          <a:p>
            <a:fld id="{E96C58E7-0136-468D-9B25-9D7D55D38619}" type="datetimeFigureOut">
              <a:rPr lang="en-US" smtClean="0"/>
              <a:t>7/18/2018</a:t>
            </a:fld>
            <a:endParaRPr lang="en-US" dirty="0"/>
          </a:p>
        </p:txBody>
      </p:sp>
      <p:sp>
        <p:nvSpPr>
          <p:cNvPr id="4" name="Footer Placeholder 3"/>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2725" y="9721850"/>
            <a:ext cx="3078163" cy="512763"/>
          </a:xfrm>
          <a:prstGeom prst="rect">
            <a:avLst/>
          </a:prstGeom>
        </p:spPr>
        <p:txBody>
          <a:bodyPr vert="horz" lIns="91440" tIns="45720" rIns="91440" bIns="45720" rtlCol="0" anchor="b"/>
          <a:lstStyle>
            <a:lvl1pPr algn="r">
              <a:defRPr sz="1200"/>
            </a:lvl1pPr>
          </a:lstStyle>
          <a:p>
            <a:fld id="{D2CAD790-A64D-4DC8-8DD6-13F38B56530F}" type="slidenum">
              <a:rPr lang="en-US" smtClean="0"/>
              <a:t>‹#›</a:t>
            </a:fld>
            <a:endParaRPr lang="en-US" dirty="0"/>
          </a:p>
        </p:txBody>
      </p:sp>
      <p:sp>
        <p:nvSpPr>
          <p:cNvPr id="6" name="hl" descr="FOR INTERNAL USE ONLY"/>
          <p:cNvSpPr txBox="1"/>
          <p:nvPr/>
        </p:nvSpPr>
        <p:spPr>
          <a:xfrm>
            <a:off x="0" y="0"/>
            <a:ext cx="7102475" cy="223138"/>
          </a:xfrm>
          <a:prstGeom prst="rect">
            <a:avLst/>
          </a:prstGeom>
          <a:noFill/>
        </p:spPr>
        <p:txBody>
          <a:bodyPr vert="horz" rtlCol="0">
            <a:spAutoFit/>
          </a:bodyPr>
          <a:lstStyle/>
          <a:p>
            <a:r>
              <a:rPr lang="en-US" sz="850">
                <a:solidFill>
                  <a:srgbClr val="5F5F5F"/>
                </a:solidFill>
                <a:latin typeface="trebuchet ms" panose="020B0603020202020204" pitchFamily="34" charset="0"/>
              </a:rPr>
              <a:t>FOR INTERNAL USE ONLY</a:t>
            </a:r>
          </a:p>
        </p:txBody>
      </p:sp>
    </p:spTree>
    <p:extLst>
      <p:ext uri="{BB962C8B-B14F-4D97-AF65-F5344CB8AC3E}">
        <p14:creationId xmlns:p14="http://schemas.microsoft.com/office/powerpoint/2010/main" val="35918643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8163"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9" tIns="48324" rIns="96649" bIns="48324" numCol="1" anchor="t" anchorCtr="0" compatLnSpc="1">
            <a:prstTxWarp prst="textNoShape">
              <a:avLst/>
            </a:prstTxWarp>
          </a:bodyPr>
          <a:lstStyle>
            <a:lvl1pPr defTabSz="966788">
              <a:defRPr sz="1200" smtClean="0">
                <a:latin typeface="Arial" charset="0"/>
                <a:cs typeface="Arial" charset="0"/>
              </a:defRPr>
            </a:lvl1pPr>
          </a:lstStyle>
          <a:p>
            <a:pPr>
              <a:defRPr/>
            </a:pPr>
            <a:endParaRPr lang="en-US" altLang="zh-CN" dirty="0"/>
          </a:p>
        </p:txBody>
      </p:sp>
      <p:sp>
        <p:nvSpPr>
          <p:cNvPr id="14339" name="Rectangle 3"/>
          <p:cNvSpPr>
            <a:spLocks noGrp="1" noChangeArrowheads="1"/>
          </p:cNvSpPr>
          <p:nvPr>
            <p:ph type="dt" idx="1"/>
          </p:nvPr>
        </p:nvSpPr>
        <p:spPr bwMode="auto">
          <a:xfrm>
            <a:off x="4022725" y="0"/>
            <a:ext cx="3078163"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9" tIns="48324" rIns="96649" bIns="48324" numCol="1" anchor="t" anchorCtr="0" compatLnSpc="1">
            <a:prstTxWarp prst="textNoShape">
              <a:avLst/>
            </a:prstTxWarp>
          </a:bodyPr>
          <a:lstStyle>
            <a:lvl1pPr algn="r" defTabSz="966788">
              <a:defRPr sz="1200" smtClean="0">
                <a:latin typeface="Arial" charset="0"/>
                <a:cs typeface="Arial" charset="0"/>
              </a:defRPr>
            </a:lvl1pPr>
          </a:lstStyle>
          <a:p>
            <a:pPr>
              <a:defRPr/>
            </a:pPr>
            <a:endParaRPr lang="en-US" altLang="zh-CN" dirty="0"/>
          </a:p>
        </p:txBody>
      </p:sp>
      <p:sp>
        <p:nvSpPr>
          <p:cNvPr id="11268" name="Rectangle 4"/>
          <p:cNvSpPr>
            <a:spLocks noGrp="1" noRot="1" noChangeAspect="1" noChangeArrowheads="1" noTextEdit="1"/>
          </p:cNvSpPr>
          <p:nvPr>
            <p:ph type="sldImg" idx="2"/>
          </p:nvPr>
        </p:nvSpPr>
        <p:spPr bwMode="auto">
          <a:xfrm>
            <a:off x="992188" y="768350"/>
            <a:ext cx="5118100" cy="38385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1200" y="4862513"/>
            <a:ext cx="5680075" cy="460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9" tIns="48324" rIns="96649" bIns="48324" numCol="1" anchor="t" anchorCtr="0" compatLnSpc="1">
            <a:prstTxWarp prst="textNoShape">
              <a:avLst/>
            </a:prstTxWarp>
          </a:bodyPr>
          <a:lstStyle/>
          <a:p>
            <a:pPr lvl="0"/>
            <a:r>
              <a:rPr lang="en-US" altLang="zh-CN" noProof="0" dirty="0"/>
              <a:t>Click to edit Master text styles</a:t>
            </a:r>
          </a:p>
          <a:p>
            <a:pPr lvl="1"/>
            <a:r>
              <a:rPr lang="en-US" altLang="zh-CN" noProof="0" dirty="0"/>
              <a:t>Second level</a:t>
            </a:r>
          </a:p>
          <a:p>
            <a:pPr lvl="2"/>
            <a:r>
              <a:rPr lang="en-US" altLang="zh-CN" noProof="0" dirty="0"/>
              <a:t>Third level</a:t>
            </a:r>
          </a:p>
          <a:p>
            <a:pPr lvl="3"/>
            <a:r>
              <a:rPr lang="en-US" altLang="zh-CN" noProof="0" dirty="0"/>
              <a:t>Fourth level</a:t>
            </a:r>
          </a:p>
          <a:p>
            <a:pPr lvl="4"/>
            <a:r>
              <a:rPr lang="en-US" altLang="zh-CN" noProof="0" dirty="0"/>
              <a:t>Fifth level</a:t>
            </a:r>
          </a:p>
        </p:txBody>
      </p:sp>
      <p:sp>
        <p:nvSpPr>
          <p:cNvPr id="14342" name="Rectangle 6"/>
          <p:cNvSpPr>
            <a:spLocks noGrp="1" noChangeArrowheads="1"/>
          </p:cNvSpPr>
          <p:nvPr>
            <p:ph type="ftr" sz="quarter" idx="4"/>
          </p:nvPr>
        </p:nvSpPr>
        <p:spPr bwMode="auto">
          <a:xfrm>
            <a:off x="0" y="9721850"/>
            <a:ext cx="3078163"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9" tIns="48324" rIns="96649" bIns="48324" numCol="1" anchor="b" anchorCtr="0" compatLnSpc="1">
            <a:prstTxWarp prst="textNoShape">
              <a:avLst/>
            </a:prstTxWarp>
          </a:bodyPr>
          <a:lstStyle>
            <a:lvl1pPr defTabSz="966788">
              <a:defRPr sz="1200" smtClean="0">
                <a:latin typeface="Arial" charset="0"/>
                <a:cs typeface="Arial" charset="0"/>
              </a:defRPr>
            </a:lvl1pPr>
          </a:lstStyle>
          <a:p>
            <a:pPr>
              <a:defRPr/>
            </a:pPr>
            <a:endParaRPr lang="en-US" altLang="zh-CN" dirty="0"/>
          </a:p>
        </p:txBody>
      </p:sp>
      <p:sp>
        <p:nvSpPr>
          <p:cNvPr id="14343" name="Rectangle 7"/>
          <p:cNvSpPr>
            <a:spLocks noGrp="1" noChangeArrowheads="1"/>
          </p:cNvSpPr>
          <p:nvPr>
            <p:ph type="sldNum" sz="quarter" idx="5"/>
          </p:nvPr>
        </p:nvSpPr>
        <p:spPr bwMode="auto">
          <a:xfrm>
            <a:off x="4022725" y="9721850"/>
            <a:ext cx="3078163"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9" tIns="48324" rIns="96649" bIns="48324" numCol="1" anchor="b" anchorCtr="0" compatLnSpc="1">
            <a:prstTxWarp prst="textNoShape">
              <a:avLst/>
            </a:prstTxWarp>
          </a:bodyPr>
          <a:lstStyle>
            <a:lvl1pPr algn="r" defTabSz="966788">
              <a:defRPr sz="1200">
                <a:latin typeface="Arial" panose="020B0604020202020204" pitchFamily="34" charset="0"/>
              </a:defRPr>
            </a:lvl1pPr>
          </a:lstStyle>
          <a:p>
            <a:fld id="{6EAB6EC3-A563-4D5C-A8B1-9EA5A8473FAF}" type="slidenum">
              <a:rPr lang="en-US" altLang="zh-CN" smtClean="0"/>
              <a:pPr/>
              <a:t>‹#›</a:t>
            </a:fld>
            <a:endParaRPr lang="en-US" altLang="zh-CN" dirty="0"/>
          </a:p>
        </p:txBody>
      </p:sp>
      <p:sp>
        <p:nvSpPr>
          <p:cNvPr id="2" name="hl" descr="FOR INTERNAL USE ONLY"/>
          <p:cNvSpPr txBox="1"/>
          <p:nvPr/>
        </p:nvSpPr>
        <p:spPr>
          <a:xfrm>
            <a:off x="0" y="0"/>
            <a:ext cx="7102475" cy="223138"/>
          </a:xfrm>
          <a:prstGeom prst="rect">
            <a:avLst/>
          </a:prstGeom>
          <a:noFill/>
        </p:spPr>
        <p:txBody>
          <a:bodyPr vert="horz" rtlCol="0">
            <a:spAutoFit/>
          </a:bodyPr>
          <a:lstStyle/>
          <a:p>
            <a:pPr algn="l"/>
            <a:r>
              <a:rPr lang="en-US" sz="850" b="0" i="0" u="none" baseline="0">
                <a:solidFill>
                  <a:srgbClr val="5F5F5F"/>
                </a:solidFill>
                <a:latin typeface="trebuchet ms" panose="020B0603020202020204" pitchFamily="34" charset="0"/>
              </a:rPr>
              <a:t>FOR INTERNAL USE ONLY</a:t>
            </a:r>
          </a:p>
        </p:txBody>
      </p:sp>
    </p:spTree>
    <p:extLst>
      <p:ext uri="{BB962C8B-B14F-4D97-AF65-F5344CB8AC3E}">
        <p14:creationId xmlns:p14="http://schemas.microsoft.com/office/powerpoint/2010/main" val="33898342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20" descr="DSM_cover_multi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Rectangle 8"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050" name="think-cell Slide" r:id="rId5" imgW="0" imgH="0" progId="TCLayout.ActiveDocument.1">
                  <p:embed/>
                </p:oleObj>
              </mc:Choice>
              <mc:Fallback>
                <p:oleObj name="think-cell Slide" r:id="rId5" imgW="0" imgH="0" progId="TCLayout.ActiveDocument.1">
                  <p:embed/>
                  <p:pic>
                    <p:nvPicPr>
                      <p:cNvPr id="5" name="Rectangle 8"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4" name="Rectangle 2"/>
          <p:cNvSpPr>
            <a:spLocks noGrp="1" noChangeArrowheads="1"/>
          </p:cNvSpPr>
          <p:nvPr>
            <p:ph type="ctrTitle"/>
          </p:nvPr>
        </p:nvSpPr>
        <p:spPr>
          <a:xfrm>
            <a:off x="715963" y="1722438"/>
            <a:ext cx="6410325" cy="463550"/>
          </a:xfrm>
          <a:extLst>
            <a:ext uri="{91240B29-F687-4F45-9708-019B960494DF}">
              <a14:hiddenLine xmlns:a14="http://schemas.microsoft.com/office/drawing/2010/main" w="9525">
                <a:solidFill>
                  <a:schemeClr val="tx1"/>
                </a:solidFill>
                <a:miter lim="800000"/>
                <a:headEnd/>
                <a:tailEnd/>
              </a14:hiddenLine>
            </a:ext>
          </a:extLst>
        </p:spPr>
        <p:txBody>
          <a:bodyPr anchor="t"/>
          <a:lstStyle>
            <a:lvl1pPr>
              <a:defRPr>
                <a:solidFill>
                  <a:schemeClr val="bg1"/>
                </a:solidFill>
              </a:defRPr>
            </a:lvl1pPr>
          </a:lstStyle>
          <a:p>
            <a:pPr lvl="0"/>
            <a:r>
              <a:rPr lang="en-US" noProof="0"/>
              <a:t>Click to edit Master title style</a:t>
            </a:r>
            <a:endParaRPr lang="en-US" noProof="0" dirty="0"/>
          </a:p>
        </p:txBody>
      </p:sp>
      <p:sp>
        <p:nvSpPr>
          <p:cNvPr id="3075" name="Rectangle 3"/>
          <p:cNvSpPr>
            <a:spLocks noGrp="1" noChangeArrowheads="1"/>
          </p:cNvSpPr>
          <p:nvPr>
            <p:ph type="subTitle" idx="1"/>
          </p:nvPr>
        </p:nvSpPr>
        <p:spPr>
          <a:xfrm>
            <a:off x="727075" y="2662238"/>
            <a:ext cx="6400800" cy="369332"/>
          </a:xfrm>
        </p:spPr>
        <p:txBody>
          <a:bodyPr/>
          <a:lstStyle>
            <a:lvl1pPr marL="0" indent="0">
              <a:buFontTx/>
              <a:buNone/>
              <a:defRPr sz="2400">
                <a:solidFill>
                  <a:schemeClr val="bg1"/>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3283860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US" dirty="0"/>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D3066CCA-677B-435B-933E-DFB1729F7968}" type="slidenum">
              <a:rPr lang="en-US" altLang="en-US"/>
              <a:pPr/>
              <a:t>‹#›</a:t>
            </a:fld>
            <a:endParaRPr lang="en-US" altLang="en-US" dirty="0"/>
          </a:p>
        </p:txBody>
      </p:sp>
    </p:spTree>
    <p:extLst>
      <p:ext uri="{BB962C8B-B14F-4D97-AF65-F5344CB8AC3E}">
        <p14:creationId xmlns:p14="http://schemas.microsoft.com/office/powerpoint/2010/main" val="3185761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US" dirty="0"/>
          </a:p>
        </p:txBody>
      </p:sp>
      <p:sp>
        <p:nvSpPr>
          <p:cNvPr id="3" name="Inhaltsplatzhalter 2"/>
          <p:cNvSpPr>
            <a:spLocks noGrp="1"/>
          </p:cNvSpPr>
          <p:nvPr>
            <p:ph sz="half" idx="1"/>
          </p:nvPr>
        </p:nvSpPr>
        <p:spPr>
          <a:xfrm>
            <a:off x="736600" y="1773238"/>
            <a:ext cx="3171825"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Inhaltsplatzhalter 3"/>
          <p:cNvSpPr>
            <a:spLocks noGrp="1"/>
          </p:cNvSpPr>
          <p:nvPr>
            <p:ph sz="half" idx="2"/>
          </p:nvPr>
        </p:nvSpPr>
        <p:spPr>
          <a:xfrm>
            <a:off x="4060825" y="1773238"/>
            <a:ext cx="3171825"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DF0F8601-B07A-4073-8515-4A0B62C9D78D}" type="slidenum">
              <a:rPr lang="en-US" altLang="en-US"/>
              <a:pPr/>
              <a:t>‹#›</a:t>
            </a:fld>
            <a:endParaRPr lang="en-US" altLang="en-US" dirty="0"/>
          </a:p>
        </p:txBody>
      </p:sp>
    </p:spTree>
    <p:extLst>
      <p:ext uri="{BB962C8B-B14F-4D97-AF65-F5344CB8AC3E}">
        <p14:creationId xmlns:p14="http://schemas.microsoft.com/office/powerpoint/2010/main" val="3515470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US" dirty="0"/>
          </a:p>
        </p:txBody>
      </p:sp>
      <p:sp>
        <p:nvSpPr>
          <p:cNvPr id="3" name="Rectangle 6"/>
          <p:cNvSpPr>
            <a:spLocks noGrp="1" noChangeArrowheads="1"/>
          </p:cNvSpPr>
          <p:nvPr>
            <p:ph type="sldNum" sz="quarter" idx="10"/>
            <p:custDataLst>
              <p:tags r:id="rId1"/>
            </p:custDataLst>
          </p:nvPr>
        </p:nvSpPr>
        <p:spPr>
          <a:ln/>
        </p:spPr>
        <p:txBody>
          <a:bodyPr/>
          <a:lstStyle>
            <a:lvl1pPr>
              <a:defRPr/>
            </a:lvl1pPr>
          </a:lstStyle>
          <a:p>
            <a:fld id="{9FFDDCF8-5754-4691-9B0B-2E81FAAFC8E1}" type="slidenum">
              <a:rPr lang="en-US" altLang="en-US"/>
              <a:pPr/>
              <a:t>‹#›</a:t>
            </a:fld>
            <a:endParaRPr lang="en-US" altLang="en-US" dirty="0"/>
          </a:p>
        </p:txBody>
      </p:sp>
    </p:spTree>
    <p:extLst>
      <p:ext uri="{BB962C8B-B14F-4D97-AF65-F5344CB8AC3E}">
        <p14:creationId xmlns:p14="http://schemas.microsoft.com/office/powerpoint/2010/main" val="3870909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13" Type="http://schemas.openxmlformats.org/officeDocument/2006/relationships/tags" Target="../tags/tag8.xml"/><Relationship Id="rId3" Type="http://schemas.openxmlformats.org/officeDocument/2006/relationships/slideLayout" Target="../slideLayouts/slideLayout3.xml"/><Relationship Id="rId7" Type="http://schemas.openxmlformats.org/officeDocument/2006/relationships/tags" Target="../tags/tag2.xml"/><Relationship Id="rId12" Type="http://schemas.openxmlformats.org/officeDocument/2006/relationships/tags" Target="../tags/tag7.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vmlDrawing" Target="../drawings/vmlDrawing1.vml"/><Relationship Id="rId11" Type="http://schemas.openxmlformats.org/officeDocument/2006/relationships/tags" Target="../tags/tag6.xml"/><Relationship Id="rId5" Type="http://schemas.openxmlformats.org/officeDocument/2006/relationships/theme" Target="../theme/theme1.xml"/><Relationship Id="rId15" Type="http://schemas.openxmlformats.org/officeDocument/2006/relationships/oleObject" Target="../embeddings/oleObject1.bin"/><Relationship Id="rId10" Type="http://schemas.openxmlformats.org/officeDocument/2006/relationships/tags" Target="../tags/tag5.xml"/><Relationship Id="rId4" Type="http://schemas.openxmlformats.org/officeDocument/2006/relationships/slideLayout" Target="../slideLayouts/slideLayout4.xml"/><Relationship Id="rId9" Type="http://schemas.openxmlformats.org/officeDocument/2006/relationships/tags" Target="../tags/tag4.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48" descr="Picture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525" y="-9525"/>
            <a:ext cx="9182100" cy="687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27" name="Rectangle 13" hidden="1"/>
          <p:cNvGraphicFramePr>
            <a:graphicFrameLocks/>
          </p:cNvGraphicFramePr>
          <p:nvPr>
            <p:custDataLst>
              <p:tags r:id="rId7"/>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026" name="think-cell Slide" r:id="rId15" imgW="0" imgH="0" progId="TCLayout.ActiveDocument.1">
                  <p:embed/>
                </p:oleObj>
              </mc:Choice>
              <mc:Fallback>
                <p:oleObj name="think-cell Slide" r:id="rId15" imgW="0" imgH="0" progId="TCLayout.ActiveDocument.1">
                  <p:embed/>
                  <p:pic>
                    <p:nvPicPr>
                      <p:cNvPr id="1027" name="Rectangle 13"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028" name="Picture 39" descr="DSM_cover_logo_contentpage_300"/>
          <p:cNvPicPr>
            <a:picLocks noChangeAspect="1" noChangeArrowheads="1"/>
          </p:cNvPicPr>
          <p:nvPr>
            <p:custDataLst>
              <p:tags r:id="rId8"/>
            </p:custDataLst>
          </p:nvPr>
        </p:nvPicPr>
        <p:blipFill>
          <a:blip r:embed="rId16" cstate="print">
            <a:extLst>
              <a:ext uri="{28A0092B-C50C-407E-A947-70E740481C1C}">
                <a14:useLocalDpi xmlns:a14="http://schemas.microsoft.com/office/drawing/2010/main" val="0"/>
              </a:ext>
            </a:extLst>
          </a:blip>
          <a:srcRect/>
          <a:stretch>
            <a:fillRect/>
          </a:stretch>
        </p:blipFill>
        <p:spPr bwMode="auto">
          <a:xfrm>
            <a:off x="6943725" y="6053138"/>
            <a:ext cx="198755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2"/>
          <p:cNvSpPr>
            <a:spLocks noGrp="1" noChangeArrowheads="1"/>
          </p:cNvSpPr>
          <p:nvPr>
            <p:ph type="title"/>
            <p:custDataLst>
              <p:tags r:id="rId9"/>
            </p:custDataLst>
          </p:nvPr>
        </p:nvSpPr>
        <p:spPr bwMode="auto">
          <a:xfrm>
            <a:off x="717550" y="773113"/>
            <a:ext cx="653097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nl-NL" altLang="en-US"/>
              <a:t>Klik om de stijl te bewerken</a:t>
            </a:r>
            <a:endParaRPr lang="en-US" altLang="en-US" dirty="0"/>
          </a:p>
        </p:txBody>
      </p:sp>
      <p:sp>
        <p:nvSpPr>
          <p:cNvPr id="1030" name="Rectangle 3"/>
          <p:cNvSpPr>
            <a:spLocks noGrp="1" noChangeArrowheads="1"/>
          </p:cNvSpPr>
          <p:nvPr>
            <p:ph type="body" idx="1"/>
            <p:custDataLst>
              <p:tags r:id="rId10"/>
            </p:custDataLst>
          </p:nvPr>
        </p:nvSpPr>
        <p:spPr bwMode="auto">
          <a:xfrm>
            <a:off x="736600" y="1773238"/>
            <a:ext cx="6496050"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2" name="Rectangle 6"/>
          <p:cNvSpPr>
            <a:spLocks noGrp="1" noChangeArrowheads="1"/>
          </p:cNvSpPr>
          <p:nvPr>
            <p:ph type="sldNum" sz="quarter" idx="4"/>
            <p:custDataLst>
              <p:tags r:id="rId11"/>
            </p:custDataLst>
          </p:nvPr>
        </p:nvSpPr>
        <p:spPr bwMode="auto">
          <a:xfrm>
            <a:off x="1133475" y="6499225"/>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defRPr sz="1000">
                <a:solidFill>
                  <a:schemeClr val="bg2"/>
                </a:solidFill>
              </a:defRPr>
            </a:lvl1pPr>
          </a:lstStyle>
          <a:p>
            <a:fld id="{254186E3-4528-4E62-9477-30C7111A451C}" type="slidenum">
              <a:rPr lang="en-US" altLang="en-US"/>
              <a:pPr/>
              <a:t>‹#›</a:t>
            </a:fld>
            <a:endParaRPr lang="en-US" altLang="en-US" dirty="0"/>
          </a:p>
        </p:txBody>
      </p:sp>
      <p:sp>
        <p:nvSpPr>
          <p:cNvPr id="1032" name="Text Box 49"/>
          <p:cNvSpPr txBox="1">
            <a:spLocks noChangeArrowheads="1"/>
          </p:cNvSpPr>
          <p:nvPr>
            <p:custDataLst>
              <p:tags r:id="rId12"/>
            </p:custDataLst>
          </p:nvPr>
        </p:nvSpPr>
        <p:spPr bwMode="auto">
          <a:xfrm>
            <a:off x="733425" y="279400"/>
            <a:ext cx="6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endParaRPr lang="en-US" altLang="en-US" sz="1000" dirty="0">
              <a:solidFill>
                <a:schemeClr val="bg2"/>
              </a:solidFill>
            </a:endParaRPr>
          </a:p>
        </p:txBody>
      </p:sp>
      <p:sp>
        <p:nvSpPr>
          <p:cNvPr id="1033" name="Text Box 50"/>
          <p:cNvSpPr txBox="1">
            <a:spLocks noChangeArrowheads="1"/>
          </p:cNvSpPr>
          <p:nvPr>
            <p:custDataLst>
              <p:tags r:id="rId13"/>
            </p:custDataLst>
          </p:nvPr>
        </p:nvSpPr>
        <p:spPr bwMode="auto">
          <a:xfrm>
            <a:off x="736600" y="6499225"/>
            <a:ext cx="385763"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r>
              <a:rPr lang="en-US" altLang="en-US" sz="1000">
                <a:solidFill>
                  <a:schemeClr val="bg2"/>
                </a:solidFill>
              </a:rPr>
              <a:t>Page</a:t>
            </a:r>
            <a:endParaRPr lang="en-US" altLang="en-US" sz="1000" dirty="0">
              <a:solidFill>
                <a:schemeClr val="bg2"/>
              </a:solidFill>
            </a:endParaRPr>
          </a:p>
        </p:txBody>
      </p:sp>
    </p:spTree>
  </p:cSld>
  <p:clrMap bg1="lt1" tx1="dk1" bg2="lt2" tx2="dk2" accent1="accent1" accent2="accent2" accent3="accent3" accent4="accent4" accent5="accent5" accent6="accent6" hlink="hlink" folHlink="folHlink"/>
  <p:sldLayoutIdLst>
    <p:sldLayoutId id="2147483696" r:id="rId1"/>
    <p:sldLayoutId id="2147483676" r:id="rId2"/>
    <p:sldLayoutId id="2147483678" r:id="rId3"/>
    <p:sldLayoutId id="2147483680" r:id="rId4"/>
  </p:sldLayoutIdLst>
  <p:hf hdr="0" ftr="0" dt="0"/>
  <p:txStyles>
    <p:titleStyle>
      <a:lvl1pPr algn="l" rtl="0" eaLnBrk="1" fontAlgn="base" hangingPunct="1">
        <a:lnSpc>
          <a:spcPct val="95000"/>
        </a:lnSpc>
        <a:spcBef>
          <a:spcPct val="0"/>
        </a:spcBef>
        <a:spcAft>
          <a:spcPct val="0"/>
        </a:spcAft>
        <a:defRPr sz="3200" b="1">
          <a:solidFill>
            <a:schemeClr val="tx2"/>
          </a:solidFill>
          <a:latin typeface="+mj-lt"/>
          <a:ea typeface="+mj-ea"/>
          <a:cs typeface="+mj-cs"/>
        </a:defRPr>
      </a:lvl1pPr>
      <a:lvl2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5pPr>
      <a:lvl6pPr marL="4572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6pPr>
      <a:lvl7pPr marL="9144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7pPr>
      <a:lvl8pPr marL="13716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8pPr>
      <a:lvl9pPr marL="18288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9pPr>
    </p:titleStyle>
    <p:bodyStyle>
      <a:lvl1pPr marL="342900" indent="-342900" algn="l" rtl="0" eaLnBrk="1" fontAlgn="base" hangingPunct="1">
        <a:spcBef>
          <a:spcPct val="0"/>
        </a:spcBef>
        <a:spcAft>
          <a:spcPct val="0"/>
        </a:spcAft>
        <a:buChar char="•"/>
        <a:defRPr>
          <a:solidFill>
            <a:schemeClr val="tx1"/>
          </a:solidFill>
          <a:latin typeface="+mn-lt"/>
          <a:ea typeface="+mn-ea"/>
          <a:cs typeface="+mn-cs"/>
        </a:defRPr>
      </a:lvl1pPr>
      <a:lvl2pPr marL="742950" indent="-285750" algn="l" rtl="0" eaLnBrk="1" fontAlgn="base" hangingPunct="1">
        <a:spcBef>
          <a:spcPct val="0"/>
        </a:spcBef>
        <a:spcAft>
          <a:spcPct val="0"/>
        </a:spcAft>
        <a:buChar char="–"/>
        <a:defRPr>
          <a:solidFill>
            <a:schemeClr val="tx1"/>
          </a:solidFill>
          <a:latin typeface="+mn-lt"/>
          <a:cs typeface="+mn-cs"/>
        </a:defRPr>
      </a:lvl2pPr>
      <a:lvl3pPr marL="1143000" indent="-228600" algn="l" rtl="0" eaLnBrk="1" fontAlgn="base" hangingPunct="1">
        <a:spcBef>
          <a:spcPct val="0"/>
        </a:spcBef>
        <a:spcAft>
          <a:spcPct val="0"/>
        </a:spcAft>
        <a:buChar char="•"/>
        <a:defRPr>
          <a:solidFill>
            <a:schemeClr val="tx1"/>
          </a:solidFill>
          <a:latin typeface="+mn-lt"/>
          <a:cs typeface="+mn-cs"/>
        </a:defRPr>
      </a:lvl3pPr>
      <a:lvl4pPr marL="1600200" indent="-228600" algn="l" rtl="0" eaLnBrk="1" fontAlgn="base" hangingPunct="1">
        <a:spcBef>
          <a:spcPct val="0"/>
        </a:spcBef>
        <a:spcAft>
          <a:spcPct val="0"/>
        </a:spcAft>
        <a:buChar char="–"/>
        <a:defRPr>
          <a:solidFill>
            <a:schemeClr val="tx1"/>
          </a:solidFill>
          <a:latin typeface="+mn-lt"/>
          <a:cs typeface="+mn-cs"/>
        </a:defRPr>
      </a:lvl4pPr>
      <a:lvl5pPr marL="2057400" indent="-228600" algn="l" rtl="0" eaLnBrk="1" fontAlgn="base" hangingPunct="1">
        <a:spcBef>
          <a:spcPct val="0"/>
        </a:spcBef>
        <a:spcAft>
          <a:spcPct val="0"/>
        </a:spcAft>
        <a:buChar char="»"/>
        <a:defRPr>
          <a:solidFill>
            <a:schemeClr val="tx1"/>
          </a:solidFill>
          <a:latin typeface="+mn-lt"/>
          <a:cs typeface="+mn-cs"/>
        </a:defRPr>
      </a:lvl5pPr>
      <a:lvl6pPr marL="2514600" indent="-228600" algn="l" rtl="0" eaLnBrk="1" fontAlgn="base" hangingPunct="1">
        <a:spcBef>
          <a:spcPct val="0"/>
        </a:spcBef>
        <a:spcAft>
          <a:spcPct val="0"/>
        </a:spcAft>
        <a:buChar char="»"/>
        <a:defRPr>
          <a:solidFill>
            <a:schemeClr val="tx1"/>
          </a:solidFill>
          <a:latin typeface="+mn-lt"/>
          <a:cs typeface="+mn-cs"/>
        </a:defRPr>
      </a:lvl6pPr>
      <a:lvl7pPr marL="2971800" indent="-228600" algn="l" rtl="0" eaLnBrk="1" fontAlgn="base" hangingPunct="1">
        <a:spcBef>
          <a:spcPct val="0"/>
        </a:spcBef>
        <a:spcAft>
          <a:spcPct val="0"/>
        </a:spcAft>
        <a:buChar char="»"/>
        <a:defRPr>
          <a:solidFill>
            <a:schemeClr val="tx1"/>
          </a:solidFill>
          <a:latin typeface="+mn-lt"/>
          <a:cs typeface="+mn-cs"/>
        </a:defRPr>
      </a:lvl7pPr>
      <a:lvl8pPr marL="3429000" indent="-228600" algn="l" rtl="0" eaLnBrk="1" fontAlgn="base" hangingPunct="1">
        <a:spcBef>
          <a:spcPct val="0"/>
        </a:spcBef>
        <a:spcAft>
          <a:spcPct val="0"/>
        </a:spcAft>
        <a:buChar char="»"/>
        <a:defRPr>
          <a:solidFill>
            <a:schemeClr val="tx1"/>
          </a:solidFill>
          <a:latin typeface="+mn-lt"/>
          <a:cs typeface="+mn-cs"/>
        </a:defRPr>
      </a:lvl8pPr>
      <a:lvl9pPr marL="3886200" indent="-228600" algn="l" rtl="0" eaLnBrk="1" fontAlgn="base" hangingPunct="1">
        <a:spcBef>
          <a:spcPct val="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hemeOverride" Target="../theme/themeOverride1.xml"/><Relationship Id="rId5" Type="http://schemas.openxmlformats.org/officeDocument/2006/relationships/slideLayout" Target="../slideLayouts/slideLayout1.xml"/><Relationship Id="rId4" Type="http://schemas.openxmlformats.org/officeDocument/2006/relationships/tags" Target="../tags/tag15.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26" Type="http://schemas.openxmlformats.org/officeDocument/2006/relationships/image" Target="../media/image27.jpeg"/><Relationship Id="rId3" Type="http://schemas.openxmlformats.org/officeDocument/2006/relationships/slideLayout" Target="../slideLayouts/slideLayout3.xml"/><Relationship Id="rId21" Type="http://schemas.openxmlformats.org/officeDocument/2006/relationships/image" Target="../media/image22.jpeg"/><Relationship Id="rId34" Type="http://schemas.openxmlformats.org/officeDocument/2006/relationships/image" Target="../media/image35.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5" Type="http://schemas.openxmlformats.org/officeDocument/2006/relationships/image" Target="../media/image26.jpeg"/><Relationship Id="rId33" Type="http://schemas.openxmlformats.org/officeDocument/2006/relationships/image" Target="../media/image34.png"/><Relationship Id="rId2" Type="http://schemas.openxmlformats.org/officeDocument/2006/relationships/tags" Target="../tags/tag16.xml"/><Relationship Id="rId16" Type="http://schemas.openxmlformats.org/officeDocument/2006/relationships/image" Target="../media/image17.png"/><Relationship Id="rId20" Type="http://schemas.openxmlformats.org/officeDocument/2006/relationships/image" Target="../media/image21.png"/><Relationship Id="rId29" Type="http://schemas.openxmlformats.org/officeDocument/2006/relationships/image" Target="../media/image30.gif"/><Relationship Id="rId1" Type="http://schemas.openxmlformats.org/officeDocument/2006/relationships/themeOverride" Target="../theme/themeOverride2.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jpg"/><Relationship Id="rId32" Type="http://schemas.openxmlformats.org/officeDocument/2006/relationships/image" Target="../media/image33.gif"/><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28" Type="http://schemas.openxmlformats.org/officeDocument/2006/relationships/image" Target="../media/image29.png"/><Relationship Id="rId10" Type="http://schemas.openxmlformats.org/officeDocument/2006/relationships/image" Target="../media/image11.png"/><Relationship Id="rId19" Type="http://schemas.openxmlformats.org/officeDocument/2006/relationships/image" Target="../media/image20.png"/><Relationship Id="rId31" Type="http://schemas.openxmlformats.org/officeDocument/2006/relationships/image" Target="../media/image32.jpeg"/><Relationship Id="rId4" Type="http://schemas.openxmlformats.org/officeDocument/2006/relationships/image" Target="../media/image5.jpe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jpeg"/><Relationship Id="rId27" Type="http://schemas.openxmlformats.org/officeDocument/2006/relationships/image" Target="../media/image28.jpeg"/><Relationship Id="rId30" Type="http://schemas.openxmlformats.org/officeDocument/2006/relationships/image" Target="../media/image31.gif"/></Relationships>
</file>

<file path=ppt/slides/_rels/slide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5.jpeg"/><Relationship Id="rId7" Type="http://schemas.openxmlformats.org/officeDocument/2006/relationships/image" Target="../media/image21.png"/><Relationship Id="rId12"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image" Target="../media/image20.png"/><Relationship Id="rId11" Type="http://schemas.openxmlformats.org/officeDocument/2006/relationships/image" Target="../media/image42.jpeg"/><Relationship Id="rId5" Type="http://schemas.openxmlformats.org/officeDocument/2006/relationships/image" Target="../media/image38.png"/><Relationship Id="rId10" Type="http://schemas.openxmlformats.org/officeDocument/2006/relationships/image" Target="../media/image41.jpeg"/><Relationship Id="rId4" Type="http://schemas.openxmlformats.org/officeDocument/2006/relationships/image" Target="../media/image37.png"/><Relationship Id="rId9" Type="http://schemas.openxmlformats.org/officeDocument/2006/relationships/image" Target="../media/image40.jpeg"/></Relationships>
</file>

<file path=ppt/slides/_rels/slide8.xml.rels><?xml version="1.0" encoding="UTF-8" standalone="yes"?>
<Relationships xmlns="http://schemas.openxmlformats.org/package/2006/relationships"><Relationship Id="rId8" Type="http://schemas.openxmlformats.org/officeDocument/2006/relationships/hyperlink" Target="https://www.iso.org/standard/62503.html" TargetMode="External"/><Relationship Id="rId3" Type="http://schemas.openxmlformats.org/officeDocument/2006/relationships/image" Target="../media/image5.jpeg"/><Relationship Id="rId7" Type="http://schemas.openxmlformats.org/officeDocument/2006/relationships/hyperlink" Target="http://www.natrue.org/" TargetMode="External"/><Relationship Id="rId2" Type="http://schemas.openxmlformats.org/officeDocument/2006/relationships/slideLayout" Target="../slideLayouts/slideLayout2.xml"/><Relationship Id="rId1" Type="http://schemas.openxmlformats.org/officeDocument/2006/relationships/themeOverride" Target="../theme/themeOverride5.xml"/><Relationship Id="rId6" Type="http://schemas.openxmlformats.org/officeDocument/2006/relationships/hyperlink" Target="https://cosmos-standard.org/the-cosmos-standard/" TargetMode="External"/><Relationship Id="rId5" Type="http://schemas.openxmlformats.org/officeDocument/2006/relationships/hyperlink" Target="http://www.ecocert.com/sites/default/files/u3/Natural-and-Organic-Cosmetic-Ecocert-Greenlife-standard-2012-with-TS_1.pdf" TargetMode="External"/><Relationship Id="rId4" Type="http://schemas.openxmlformats.org/officeDocument/2006/relationships/image" Target="../media/image44.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45.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8.xml"/><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10.xml"/><Relationship Id="rId4" Type="http://schemas.openxmlformats.org/officeDocument/2006/relationships/image" Target="../media/image49.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themeOverride" Target="../theme/themeOverride1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themeOverride" Target="../theme/themeOverride12.xml"/><Relationship Id="rId4" Type="http://schemas.openxmlformats.org/officeDocument/2006/relationships/image" Target="../media/image55.jpeg"/></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2.xml"/><Relationship Id="rId1" Type="http://schemas.openxmlformats.org/officeDocument/2006/relationships/themeOverride" Target="../theme/themeOverride13.xml"/><Relationship Id="rId4" Type="http://schemas.openxmlformats.org/officeDocument/2006/relationships/image" Target="../media/image57.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14.xml"/><Relationship Id="rId5" Type="http://schemas.openxmlformats.org/officeDocument/2006/relationships/image" Target="../media/image59.png"/><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15.xml"/><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2.xml"/><Relationship Id="rId1" Type="http://schemas.openxmlformats.org/officeDocument/2006/relationships/themeOverride" Target="../theme/themeOverride1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67.png"/><Relationship Id="rId2" Type="http://schemas.openxmlformats.org/officeDocument/2006/relationships/slideLayout" Target="../slideLayouts/slideLayout2.xml"/><Relationship Id="rId1" Type="http://schemas.openxmlformats.org/officeDocument/2006/relationships/themeOverride" Target="../theme/themeOverride19.xml"/><Relationship Id="rId6" Type="http://schemas.openxmlformats.org/officeDocument/2006/relationships/image" Target="../media/image64.png"/><Relationship Id="rId5" Type="http://schemas.openxmlformats.org/officeDocument/2006/relationships/image" Target="../media/image66.png"/><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0.xml"/><Relationship Id="rId5" Type="http://schemas.openxmlformats.org/officeDocument/2006/relationships/image" Target="../media/image69.png"/><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4.xml"/><Relationship Id="rId4" Type="http://schemas.openxmlformats.org/officeDocument/2006/relationships/image" Target="../media/image71.jpeg"/></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5.xml"/><Relationship Id="rId5" Type="http://schemas.openxmlformats.org/officeDocument/2006/relationships/image" Target="../media/image73.jpeg"/><Relationship Id="rId4" Type="http://schemas.openxmlformats.org/officeDocument/2006/relationships/image" Target="../media/image72.jpeg"/></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6.xml"/></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hemeOverride" Target="../theme/themeOverride27.xml"/><Relationship Id="rId4" Type="http://schemas.openxmlformats.org/officeDocument/2006/relationships/image" Target="../media/image74.png"/></Relationships>
</file>

<file path=ppt/slides/_rels/slide36.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2.xml"/><Relationship Id="rId1" Type="http://schemas.openxmlformats.org/officeDocument/2006/relationships/themeOverride" Target="../theme/themeOverride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3"/>
          <p:cNvSpPr txBox="1">
            <a:spLocks noChangeArrowheads="1"/>
          </p:cNvSpPr>
          <p:nvPr>
            <p:custDataLst>
              <p:tags r:id="rId2"/>
            </p:custDataLst>
          </p:nvPr>
        </p:nvSpPr>
        <p:spPr bwMode="auto">
          <a:xfrm>
            <a:off x="715963" y="1722438"/>
            <a:ext cx="65"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endParaRPr lang="en-US" altLang="en-US" sz="3200" b="1" dirty="0">
              <a:solidFill>
                <a:schemeClr val="bg1"/>
              </a:solidFill>
            </a:endParaRPr>
          </a:p>
        </p:txBody>
      </p:sp>
      <p:sp>
        <p:nvSpPr>
          <p:cNvPr id="5123" name="Rectangle 15"/>
          <p:cNvSpPr>
            <a:spLocks noGrp="1" noChangeArrowheads="1"/>
          </p:cNvSpPr>
          <p:nvPr>
            <p:ph type="subTitle" idx="1"/>
          </p:nvPr>
        </p:nvSpPr>
        <p:spPr>
          <a:xfrm>
            <a:off x="727075" y="2986088"/>
            <a:ext cx="8120834" cy="2585323"/>
          </a:xfrm>
        </p:spPr>
        <p:txBody>
          <a:bodyPr/>
          <a:lstStyle/>
          <a:p>
            <a:r>
              <a:rPr lang="en-US" altLang="en-US" b="1" dirty="0"/>
              <a:t>NATURAL / ORGANIC CERTIFICATIONS : </a:t>
            </a:r>
          </a:p>
          <a:p>
            <a:r>
              <a:rPr lang="en-US" altLang="en-US" b="1" dirty="0"/>
              <a:t>Different guidelines </a:t>
            </a:r>
            <a:r>
              <a:rPr lang="en-US" b="1" dirty="0">
                <a:solidFill>
                  <a:srgbClr val="FFFFFF"/>
                </a:solidFill>
              </a:rPr>
              <a:t>—</a:t>
            </a:r>
            <a:r>
              <a:rPr lang="en-US" altLang="en-US" b="1" dirty="0"/>
              <a:t> what are the differences ?</a:t>
            </a:r>
          </a:p>
          <a:p>
            <a:endParaRPr lang="en-US" altLang="en-US" b="1" dirty="0"/>
          </a:p>
          <a:p>
            <a:r>
              <a:rPr lang="en-US" altLang="en-US" b="1" dirty="0"/>
              <a:t>ECOCERT, COSMOS, NATRUE, ISO 16128</a:t>
            </a:r>
          </a:p>
          <a:p>
            <a:endParaRPr lang="en-US" altLang="en-US" b="1" dirty="0"/>
          </a:p>
          <a:p>
            <a:r>
              <a:rPr lang="en-US" altLang="en-US" dirty="0"/>
              <a:t>July 2018</a:t>
            </a:r>
          </a:p>
          <a:p>
            <a:pPr eaLnBrk="1" hangingPunct="1"/>
            <a:endParaRPr lang="en-US" altLang="en-US" dirty="0"/>
          </a:p>
        </p:txBody>
      </p:sp>
      <p:sp>
        <p:nvSpPr>
          <p:cNvPr id="5124" name="Text Box 16"/>
          <p:cNvSpPr txBox="1">
            <a:spLocks noChangeArrowheads="1"/>
          </p:cNvSpPr>
          <p:nvPr>
            <p:custDataLst>
              <p:tags r:id="rId3"/>
            </p:custDataLst>
          </p:nvPr>
        </p:nvSpPr>
        <p:spPr bwMode="auto">
          <a:xfrm>
            <a:off x="730250" y="3343275"/>
            <a:ext cx="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endParaRPr lang="en-US" altLang="en-US" dirty="0">
              <a:solidFill>
                <a:schemeClr val="bg1"/>
              </a:solidFill>
            </a:endParaRPr>
          </a:p>
        </p:txBody>
      </p:sp>
      <p:sp>
        <p:nvSpPr>
          <p:cNvPr id="5125" name="Text Box 17"/>
          <p:cNvSpPr txBox="1">
            <a:spLocks noChangeArrowheads="1"/>
          </p:cNvSpPr>
          <p:nvPr>
            <p:custDataLst>
              <p:tags r:id="rId4"/>
            </p:custDataLst>
          </p:nvPr>
        </p:nvSpPr>
        <p:spPr bwMode="auto">
          <a:xfrm>
            <a:off x="730250" y="3613150"/>
            <a:ext cx="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endParaRPr lang="en-US" altLang="en-US" dirty="0">
              <a:solidFill>
                <a:schemeClr val="bg1"/>
              </a:solidFill>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genda_slid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224016"/>
          </a:xfrm>
          <a:prstGeom prst="rect">
            <a:avLst/>
          </a:prstGeom>
        </p:spPr>
      </p:pic>
      <p:sp>
        <p:nvSpPr>
          <p:cNvPr id="15" name="Title 1">
            <a:extLst>
              <a:ext uri="{FF2B5EF4-FFF2-40B4-BE49-F238E27FC236}">
                <a16:creationId xmlns:a16="http://schemas.microsoft.com/office/drawing/2014/main" id="{6AD27A43-6508-4932-9960-13901D20FF06}"/>
              </a:ext>
            </a:extLst>
          </p:cNvPr>
          <p:cNvSpPr>
            <a:spLocks noGrp="1"/>
          </p:cNvSpPr>
          <p:nvPr>
            <p:ph type="title"/>
          </p:nvPr>
        </p:nvSpPr>
        <p:spPr>
          <a:xfrm>
            <a:off x="717549" y="779955"/>
            <a:ext cx="8227668" cy="467820"/>
          </a:xfrm>
        </p:spPr>
        <p:txBody>
          <a:bodyPr/>
          <a:lstStyle/>
          <a:p>
            <a:r>
              <a:rPr lang="de-CH" altLang="de-DE" kern="1200" dirty="0">
                <a:solidFill>
                  <a:srgbClr val="008000"/>
                </a:solidFill>
              </a:rPr>
              <a:t>Agenda</a:t>
            </a:r>
            <a:endParaRPr lang="de-CH" kern="1200" dirty="0">
              <a:solidFill>
                <a:srgbClr val="008000"/>
              </a:solidFill>
            </a:endParaRPr>
          </a:p>
        </p:txBody>
      </p:sp>
      <p:sp>
        <p:nvSpPr>
          <p:cNvPr id="4" name="Slide Number Placeholder 3">
            <a:extLst>
              <a:ext uri="{FF2B5EF4-FFF2-40B4-BE49-F238E27FC236}">
                <a16:creationId xmlns:a16="http://schemas.microsoft.com/office/drawing/2014/main" id="{67935B66-44D7-4476-887E-0F896DE8FCED}"/>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1</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5" name="AutoShape 49">
            <a:extLst>
              <a:ext uri="{FF2B5EF4-FFF2-40B4-BE49-F238E27FC236}">
                <a16:creationId xmlns:a16="http://schemas.microsoft.com/office/drawing/2014/main" id="{A96557EE-58A3-4F2F-99D9-ED7C6EF25376}"/>
              </a:ext>
            </a:extLst>
          </p:cNvPr>
          <p:cNvSpPr>
            <a:spLocks noChangeArrowheads="1"/>
          </p:cNvSpPr>
          <p:nvPr/>
        </p:nvSpPr>
        <p:spPr bwMode="auto">
          <a:xfrm>
            <a:off x="719524" y="1644007"/>
            <a:ext cx="396875" cy="579438"/>
          </a:xfrm>
          <a:prstGeom prst="roundRect">
            <a:avLst>
              <a:gd name="adj" fmla="val 16667"/>
            </a:avLst>
          </a:prstGeom>
          <a:solidFill>
            <a:srgbClr val="008000"/>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FFFFFF"/>
                </a:solidFill>
                <a:effectLst/>
                <a:uLnTx/>
                <a:uFillTx/>
                <a:latin typeface="Trebuchet MS" panose="020B0603020202020204" pitchFamily="34" charset="0"/>
                <a:ea typeface="+mn-ea"/>
                <a:cs typeface="Arial"/>
              </a:rPr>
              <a:t>1</a:t>
            </a:r>
          </a:p>
        </p:txBody>
      </p:sp>
      <p:sp>
        <p:nvSpPr>
          <p:cNvPr id="6" name="AutoShape 50">
            <a:extLst>
              <a:ext uri="{FF2B5EF4-FFF2-40B4-BE49-F238E27FC236}">
                <a16:creationId xmlns:a16="http://schemas.microsoft.com/office/drawing/2014/main" id="{642AF58C-7FBF-4D9D-B4C4-6E026A896AB9}"/>
              </a:ext>
            </a:extLst>
          </p:cNvPr>
          <p:cNvSpPr>
            <a:spLocks noChangeArrowheads="1"/>
          </p:cNvSpPr>
          <p:nvPr/>
        </p:nvSpPr>
        <p:spPr bwMode="auto">
          <a:xfrm>
            <a:off x="1206886" y="1644007"/>
            <a:ext cx="6777038" cy="579438"/>
          </a:xfrm>
          <a:prstGeom prst="roundRect">
            <a:avLst>
              <a:gd name="adj" fmla="val 16667"/>
            </a:avLst>
          </a:prstGeom>
          <a:solidFill>
            <a:srgbClr val="008000"/>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FFFFFF"/>
                </a:solidFill>
                <a:effectLst/>
                <a:uLnTx/>
                <a:uFillTx/>
                <a:latin typeface="Trebuchet MS" panose="020B0603020202020204" pitchFamily="34" charset="0"/>
                <a:ea typeface="+mn-ea"/>
                <a:cs typeface="Arial" panose="020B0604020202020204" pitchFamily="34" charset="0"/>
              </a:rPr>
              <a:t>Natural or Organic — consumer expectations</a:t>
            </a:r>
          </a:p>
        </p:txBody>
      </p:sp>
      <p:sp>
        <p:nvSpPr>
          <p:cNvPr id="7" name="AutoShape 51">
            <a:extLst>
              <a:ext uri="{FF2B5EF4-FFF2-40B4-BE49-F238E27FC236}">
                <a16:creationId xmlns:a16="http://schemas.microsoft.com/office/drawing/2014/main" id="{A98244D8-1714-44DC-8CAA-F19AA5DE5096}"/>
              </a:ext>
            </a:extLst>
          </p:cNvPr>
          <p:cNvSpPr>
            <a:spLocks noChangeArrowheads="1"/>
          </p:cNvSpPr>
          <p:nvPr/>
        </p:nvSpPr>
        <p:spPr bwMode="auto">
          <a:xfrm>
            <a:off x="719524" y="319975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3</a:t>
            </a:r>
          </a:p>
        </p:txBody>
      </p:sp>
      <p:sp>
        <p:nvSpPr>
          <p:cNvPr id="8" name="AutoShape 52">
            <a:extLst>
              <a:ext uri="{FF2B5EF4-FFF2-40B4-BE49-F238E27FC236}">
                <a16:creationId xmlns:a16="http://schemas.microsoft.com/office/drawing/2014/main" id="{BF6FE355-AD46-42D1-91CD-BFD119572258}"/>
              </a:ext>
            </a:extLst>
          </p:cNvPr>
          <p:cNvSpPr>
            <a:spLocks noChangeArrowheads="1"/>
          </p:cNvSpPr>
          <p:nvPr/>
        </p:nvSpPr>
        <p:spPr bwMode="auto">
          <a:xfrm>
            <a:off x="1206886" y="319975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Organic calculation </a:t>
            </a: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panose="020B0604020202020204" pitchFamily="34" charset="0"/>
              </a:rPr>
              <a:t>—</a:t>
            </a: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examples</a:t>
            </a:r>
          </a:p>
        </p:txBody>
      </p:sp>
      <p:sp>
        <p:nvSpPr>
          <p:cNvPr id="9" name="AutoShape 51">
            <a:extLst>
              <a:ext uri="{FF2B5EF4-FFF2-40B4-BE49-F238E27FC236}">
                <a16:creationId xmlns:a16="http://schemas.microsoft.com/office/drawing/2014/main" id="{09E5FB0B-D083-475A-AF86-BBF4F53D71DC}"/>
              </a:ext>
            </a:extLst>
          </p:cNvPr>
          <p:cNvSpPr>
            <a:spLocks noChangeArrowheads="1"/>
          </p:cNvSpPr>
          <p:nvPr/>
        </p:nvSpPr>
        <p:spPr bwMode="auto">
          <a:xfrm>
            <a:off x="719524" y="396810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4</a:t>
            </a:r>
          </a:p>
        </p:txBody>
      </p:sp>
      <p:sp>
        <p:nvSpPr>
          <p:cNvPr id="10" name="AutoShape 52">
            <a:extLst>
              <a:ext uri="{FF2B5EF4-FFF2-40B4-BE49-F238E27FC236}">
                <a16:creationId xmlns:a16="http://schemas.microsoft.com/office/drawing/2014/main" id="{D9305AD1-8E16-4DC2-BF40-A8050FA9AA68}"/>
              </a:ext>
            </a:extLst>
          </p:cNvPr>
          <p:cNvSpPr>
            <a:spLocks noChangeArrowheads="1"/>
          </p:cNvSpPr>
          <p:nvPr/>
        </p:nvSpPr>
        <p:spPr bwMode="auto">
          <a:xfrm>
            <a:off x="1206886" y="396810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Natural calculation </a:t>
            </a: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panose="020B0604020202020204" pitchFamily="34" charset="0"/>
              </a:rPr>
              <a:t>—</a:t>
            </a: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examples</a:t>
            </a:r>
          </a:p>
        </p:txBody>
      </p:sp>
      <p:sp>
        <p:nvSpPr>
          <p:cNvPr id="11" name="AutoShape 49">
            <a:extLst>
              <a:ext uri="{FF2B5EF4-FFF2-40B4-BE49-F238E27FC236}">
                <a16:creationId xmlns:a16="http://schemas.microsoft.com/office/drawing/2014/main" id="{832DC283-C566-43E5-9663-E2DC77F5EBF4}"/>
              </a:ext>
            </a:extLst>
          </p:cNvPr>
          <p:cNvSpPr>
            <a:spLocks noChangeArrowheads="1"/>
          </p:cNvSpPr>
          <p:nvPr/>
        </p:nvSpPr>
        <p:spPr bwMode="auto">
          <a:xfrm>
            <a:off x="719524" y="2410770"/>
            <a:ext cx="396875" cy="579437"/>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2</a:t>
            </a:r>
          </a:p>
        </p:txBody>
      </p:sp>
      <p:sp>
        <p:nvSpPr>
          <p:cNvPr id="12" name="AutoShape 50">
            <a:extLst>
              <a:ext uri="{FF2B5EF4-FFF2-40B4-BE49-F238E27FC236}">
                <a16:creationId xmlns:a16="http://schemas.microsoft.com/office/drawing/2014/main" id="{9E666640-EE5D-4276-9B13-4EF7BD8646E0}"/>
              </a:ext>
            </a:extLst>
          </p:cNvPr>
          <p:cNvSpPr>
            <a:spLocks noChangeArrowheads="1"/>
          </p:cNvSpPr>
          <p:nvPr/>
        </p:nvSpPr>
        <p:spPr bwMode="auto">
          <a:xfrm>
            <a:off x="1206886" y="2410770"/>
            <a:ext cx="6777038" cy="579437"/>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ECOCERT / COSMOS / NATRUE / ISO 16128: an overview</a:t>
            </a:r>
          </a:p>
        </p:txBody>
      </p:sp>
      <p:sp>
        <p:nvSpPr>
          <p:cNvPr id="13" name="AutoShape 51">
            <a:extLst>
              <a:ext uri="{FF2B5EF4-FFF2-40B4-BE49-F238E27FC236}">
                <a16:creationId xmlns:a16="http://schemas.microsoft.com/office/drawing/2014/main" id="{104DF99D-634D-4E1A-A875-D4A056B57E78}"/>
              </a:ext>
            </a:extLst>
          </p:cNvPr>
          <p:cNvSpPr>
            <a:spLocks noChangeArrowheads="1"/>
          </p:cNvSpPr>
          <p:nvPr/>
        </p:nvSpPr>
        <p:spPr bwMode="auto">
          <a:xfrm>
            <a:off x="717549" y="473800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5</a:t>
            </a:r>
          </a:p>
        </p:txBody>
      </p:sp>
      <p:sp>
        <p:nvSpPr>
          <p:cNvPr id="14" name="AutoShape 52">
            <a:extLst>
              <a:ext uri="{FF2B5EF4-FFF2-40B4-BE49-F238E27FC236}">
                <a16:creationId xmlns:a16="http://schemas.microsoft.com/office/drawing/2014/main" id="{15AE0E9C-4396-438B-9CC2-3EACB381EA2B}"/>
              </a:ext>
            </a:extLst>
          </p:cNvPr>
          <p:cNvSpPr>
            <a:spLocks noChangeArrowheads="1"/>
          </p:cNvSpPr>
          <p:nvPr/>
        </p:nvSpPr>
        <p:spPr bwMode="auto">
          <a:xfrm>
            <a:off x="1204911" y="473800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Guidelines for the use of logos</a:t>
            </a:r>
          </a:p>
        </p:txBody>
      </p:sp>
    </p:spTree>
    <p:extLst>
      <p:ext uri="{BB962C8B-B14F-4D97-AF65-F5344CB8AC3E}">
        <p14:creationId xmlns:p14="http://schemas.microsoft.com/office/powerpoint/2010/main" val="2184722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D43861F3-CE2F-4875-A5AB-EAE6A12EF3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9218" name="Foliennummernplatzhalter 4"/>
          <p:cNvSpPr>
            <a:spLocks noGrp="1"/>
          </p:cNvSpPr>
          <p:nvPr>
            <p:ph type="sldNum" sz="quarter" idx="10"/>
          </p:nvPr>
        </p:nvSpPr>
        <p:spPr>
          <a:noFill/>
        </p:spPr>
        <p:txBody>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fld id="{9857C79E-9638-48B4-9EC4-87A0882214EF}" type="slidenum">
              <a:rPr lang="en-US" altLang="en-US">
                <a:solidFill>
                  <a:schemeClr val="bg2"/>
                </a:solidFill>
              </a:rPr>
              <a:pPr eaLnBrk="1" hangingPunct="1"/>
              <a:t>2</a:t>
            </a:fld>
            <a:endParaRPr lang="en-US" altLang="en-US" dirty="0">
              <a:solidFill>
                <a:schemeClr val="bg2"/>
              </a:solidFill>
            </a:endParaRPr>
          </a:p>
        </p:txBody>
      </p:sp>
      <p:sp>
        <p:nvSpPr>
          <p:cNvPr id="9221" name="Rectangle 22"/>
          <p:cNvSpPr>
            <a:spLocks noGrp="1" noChangeArrowheads="1"/>
          </p:cNvSpPr>
          <p:nvPr>
            <p:ph type="title"/>
            <p:custDataLst>
              <p:tags r:id="rId2"/>
            </p:custDataLst>
          </p:nvPr>
        </p:nvSpPr>
        <p:spPr>
          <a:xfrm>
            <a:off x="717550" y="301022"/>
            <a:ext cx="8045450" cy="935641"/>
          </a:xfrm>
        </p:spPr>
        <p:txBody>
          <a:bodyPr/>
          <a:lstStyle/>
          <a:p>
            <a:r>
              <a:rPr lang="en-US" dirty="0"/>
              <a:t>Natural &amp; Organic logos — a jungle!</a:t>
            </a:r>
            <a:endParaRPr lang="en-US" altLang="zh-CN" dirty="0">
              <a:ea typeface="宋体" panose="02010600030101010101" pitchFamily="2" charset="-122"/>
            </a:endParaRPr>
          </a:p>
        </p:txBody>
      </p:sp>
      <p:pic>
        <p:nvPicPr>
          <p:cNvPr id="10" name="Image 13" descr="Capture d’écran">
            <a:extLst>
              <a:ext uri="{FF2B5EF4-FFF2-40B4-BE49-F238E27FC236}">
                <a16:creationId xmlns:a16="http://schemas.microsoft.com/office/drawing/2014/main" id="{6F9E3C2F-2231-4605-8468-7A30149AA6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44538" y="3731472"/>
            <a:ext cx="876376" cy="792549"/>
          </a:xfrm>
          <a:prstGeom prst="rect">
            <a:avLst/>
          </a:prstGeom>
        </p:spPr>
      </p:pic>
      <p:pic>
        <p:nvPicPr>
          <p:cNvPr id="11" name="Image 19" descr="Capture d’écran">
            <a:extLst>
              <a:ext uri="{FF2B5EF4-FFF2-40B4-BE49-F238E27FC236}">
                <a16:creationId xmlns:a16="http://schemas.microsoft.com/office/drawing/2014/main" id="{F9D54446-0077-406F-BF73-DBFD882493A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29563" y="2622108"/>
            <a:ext cx="972000" cy="855360"/>
          </a:xfrm>
          <a:prstGeom prst="rect">
            <a:avLst/>
          </a:prstGeom>
        </p:spPr>
      </p:pic>
      <p:pic>
        <p:nvPicPr>
          <p:cNvPr id="12" name="Image 21" descr="Capture d’écran">
            <a:extLst>
              <a:ext uri="{FF2B5EF4-FFF2-40B4-BE49-F238E27FC236}">
                <a16:creationId xmlns:a16="http://schemas.microsoft.com/office/drawing/2014/main" id="{9E3797F5-82B8-4C8C-A4FE-D6084521E2B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47342" y="1469624"/>
            <a:ext cx="876376" cy="784928"/>
          </a:xfrm>
          <a:prstGeom prst="rect">
            <a:avLst/>
          </a:prstGeom>
        </p:spPr>
      </p:pic>
      <p:pic>
        <p:nvPicPr>
          <p:cNvPr id="13" name="Image 23" descr="Capture d’écran">
            <a:extLst>
              <a:ext uri="{FF2B5EF4-FFF2-40B4-BE49-F238E27FC236}">
                <a16:creationId xmlns:a16="http://schemas.microsoft.com/office/drawing/2014/main" id="{E3E5A0B9-E2FC-4D85-9ABA-75BC8D0C54E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2462" y="2656101"/>
            <a:ext cx="972000" cy="787374"/>
          </a:xfrm>
          <a:prstGeom prst="rect">
            <a:avLst/>
          </a:prstGeom>
        </p:spPr>
      </p:pic>
      <p:pic>
        <p:nvPicPr>
          <p:cNvPr id="14" name="Image 27" descr="Capture d’écran">
            <a:extLst>
              <a:ext uri="{FF2B5EF4-FFF2-40B4-BE49-F238E27FC236}">
                <a16:creationId xmlns:a16="http://schemas.microsoft.com/office/drawing/2014/main" id="{82DA52DB-CDCC-441A-871F-FD823061554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60083" y="3737427"/>
            <a:ext cx="828925" cy="780638"/>
          </a:xfrm>
          <a:prstGeom prst="rect">
            <a:avLst/>
          </a:prstGeom>
        </p:spPr>
      </p:pic>
      <p:pic>
        <p:nvPicPr>
          <p:cNvPr id="15" name="Image 29" descr="Capture d’écran">
            <a:extLst>
              <a:ext uri="{FF2B5EF4-FFF2-40B4-BE49-F238E27FC236}">
                <a16:creationId xmlns:a16="http://schemas.microsoft.com/office/drawing/2014/main" id="{44320469-E6CF-403A-A459-C04F86E7DAF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806562" y="2561184"/>
            <a:ext cx="1095261" cy="977209"/>
          </a:xfrm>
          <a:prstGeom prst="rect">
            <a:avLst/>
          </a:prstGeom>
        </p:spPr>
      </p:pic>
      <p:pic>
        <p:nvPicPr>
          <p:cNvPr id="16" name="Image 31" descr="Capture d’écran">
            <a:extLst>
              <a:ext uri="{FF2B5EF4-FFF2-40B4-BE49-F238E27FC236}">
                <a16:creationId xmlns:a16="http://schemas.microsoft.com/office/drawing/2014/main" id="{72DDF739-0B8E-471F-8980-4EC069113DD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633482" y="1585847"/>
            <a:ext cx="1418040" cy="552483"/>
          </a:xfrm>
          <a:prstGeom prst="rect">
            <a:avLst/>
          </a:prstGeom>
        </p:spPr>
      </p:pic>
      <p:pic>
        <p:nvPicPr>
          <p:cNvPr id="17" name="Image 33" descr="Capture d’écran">
            <a:extLst>
              <a:ext uri="{FF2B5EF4-FFF2-40B4-BE49-F238E27FC236}">
                <a16:creationId xmlns:a16="http://schemas.microsoft.com/office/drawing/2014/main" id="{670EA4DD-2299-4C19-AC5C-11AB83F85C7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41802" y="2618081"/>
            <a:ext cx="881916" cy="863414"/>
          </a:xfrm>
          <a:prstGeom prst="rect">
            <a:avLst/>
          </a:prstGeom>
        </p:spPr>
      </p:pic>
      <p:pic>
        <p:nvPicPr>
          <p:cNvPr id="18" name="Image 35" descr="Capture d’écran">
            <a:extLst>
              <a:ext uri="{FF2B5EF4-FFF2-40B4-BE49-F238E27FC236}">
                <a16:creationId xmlns:a16="http://schemas.microsoft.com/office/drawing/2014/main" id="{016ECAFD-9E7A-40AE-8EEF-3E061EB50E1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623463" y="2609788"/>
            <a:ext cx="900000" cy="880000"/>
          </a:xfrm>
          <a:prstGeom prst="rect">
            <a:avLst/>
          </a:prstGeom>
        </p:spPr>
      </p:pic>
      <p:pic>
        <p:nvPicPr>
          <p:cNvPr id="19" name="Image 37" descr="Capture d’écran">
            <a:extLst>
              <a:ext uri="{FF2B5EF4-FFF2-40B4-BE49-F238E27FC236}">
                <a16:creationId xmlns:a16="http://schemas.microsoft.com/office/drawing/2014/main" id="{13DC8F41-C4F2-45FF-8197-F3C57D3E6ABF}"/>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496041" y="1522969"/>
            <a:ext cx="868924" cy="874190"/>
          </a:xfrm>
          <a:prstGeom prst="rect">
            <a:avLst/>
          </a:prstGeom>
        </p:spPr>
      </p:pic>
      <p:pic>
        <p:nvPicPr>
          <p:cNvPr id="20" name="Image 39" descr="Capture d’écran">
            <a:extLst>
              <a:ext uri="{FF2B5EF4-FFF2-40B4-BE49-F238E27FC236}">
                <a16:creationId xmlns:a16="http://schemas.microsoft.com/office/drawing/2014/main" id="{5D935DDB-4667-426D-9955-DAB2ADF980B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007854" y="3706241"/>
            <a:ext cx="915864" cy="843011"/>
          </a:xfrm>
          <a:prstGeom prst="rect">
            <a:avLst/>
          </a:prstGeom>
        </p:spPr>
      </p:pic>
      <p:pic>
        <p:nvPicPr>
          <p:cNvPr id="21" name="Image 41" descr="Capture d’écran">
            <a:extLst>
              <a:ext uri="{FF2B5EF4-FFF2-40B4-BE49-F238E27FC236}">
                <a16:creationId xmlns:a16="http://schemas.microsoft.com/office/drawing/2014/main" id="{A4A5D658-20F2-4AF3-9148-259EFDE520A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21414" y="1522969"/>
            <a:ext cx="1257409" cy="678239"/>
          </a:xfrm>
          <a:prstGeom prst="rect">
            <a:avLst/>
          </a:prstGeom>
        </p:spPr>
      </p:pic>
      <p:pic>
        <p:nvPicPr>
          <p:cNvPr id="22" name="Image 43" descr="Capture d’écran">
            <a:extLst>
              <a:ext uri="{FF2B5EF4-FFF2-40B4-BE49-F238E27FC236}">
                <a16:creationId xmlns:a16="http://schemas.microsoft.com/office/drawing/2014/main" id="{B468ECF6-87D3-4FED-B1C7-9EA9D769770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628462" y="2592020"/>
            <a:ext cx="996102" cy="915536"/>
          </a:xfrm>
          <a:prstGeom prst="rect">
            <a:avLst/>
          </a:prstGeom>
        </p:spPr>
      </p:pic>
      <p:pic>
        <p:nvPicPr>
          <p:cNvPr id="23" name="Picture 22" descr="NATRUE_logo.png">
            <a:extLst>
              <a:ext uri="{FF2B5EF4-FFF2-40B4-BE49-F238E27FC236}">
                <a16:creationId xmlns:a16="http://schemas.microsoft.com/office/drawing/2014/main" id="{D544D41D-10C6-43B7-A69F-A6A47441082C}"/>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69675" y="1517422"/>
            <a:ext cx="689332" cy="689332"/>
          </a:xfrm>
          <a:prstGeom prst="rect">
            <a:avLst/>
          </a:prstGeom>
        </p:spPr>
      </p:pic>
      <p:pic>
        <p:nvPicPr>
          <p:cNvPr id="24" name="Picture 23" descr="Ecocert_cosmos.png">
            <a:extLst>
              <a:ext uri="{FF2B5EF4-FFF2-40B4-BE49-F238E27FC236}">
                <a16:creationId xmlns:a16="http://schemas.microsoft.com/office/drawing/2014/main" id="{0DE2DC7E-052E-4B4F-B669-0AD8B44676D8}"/>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327524" y="1503775"/>
            <a:ext cx="900000" cy="1025057"/>
          </a:xfrm>
          <a:prstGeom prst="rect">
            <a:avLst/>
          </a:prstGeom>
        </p:spPr>
      </p:pic>
      <p:pic>
        <p:nvPicPr>
          <p:cNvPr id="25" name="Picture 24" descr="Ecocert.png">
            <a:extLst>
              <a:ext uri="{FF2B5EF4-FFF2-40B4-BE49-F238E27FC236}">
                <a16:creationId xmlns:a16="http://schemas.microsoft.com/office/drawing/2014/main" id="{F9618BCF-46BD-49BD-A5E7-73BD54BF1D97}"/>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320039" y="1567275"/>
            <a:ext cx="932857" cy="652362"/>
          </a:xfrm>
          <a:prstGeom prst="rect">
            <a:avLst/>
          </a:prstGeom>
        </p:spPr>
      </p:pic>
      <p:pic>
        <p:nvPicPr>
          <p:cNvPr id="26" name="Picture 25" descr="big-abgkosmetik_4c-01297080570-156451-570x380.jpg">
            <a:extLst>
              <a:ext uri="{FF2B5EF4-FFF2-40B4-BE49-F238E27FC236}">
                <a16:creationId xmlns:a16="http://schemas.microsoft.com/office/drawing/2014/main" id="{34BAFC09-55A9-4450-AEF5-1CD92A273B56}"/>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369675" y="3764882"/>
            <a:ext cx="720000" cy="725729"/>
          </a:xfrm>
          <a:prstGeom prst="rect">
            <a:avLst/>
          </a:prstGeom>
        </p:spPr>
      </p:pic>
      <p:pic>
        <p:nvPicPr>
          <p:cNvPr id="27" name="Picture 26" descr="bio-eco-cosmesi-AIAB.jpg">
            <a:extLst>
              <a:ext uri="{FF2B5EF4-FFF2-40B4-BE49-F238E27FC236}">
                <a16:creationId xmlns:a16="http://schemas.microsoft.com/office/drawing/2014/main" id="{56D4F08F-8D5A-4583-8A01-12B7F1860554}"/>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567862" y="3782746"/>
            <a:ext cx="900000" cy="690000"/>
          </a:xfrm>
          <a:prstGeom prst="rect">
            <a:avLst/>
          </a:prstGeom>
        </p:spPr>
      </p:pic>
      <p:pic>
        <p:nvPicPr>
          <p:cNvPr id="28" name="Picture 27" descr="charte-cosmebio.png">
            <a:extLst>
              <a:ext uri="{FF2B5EF4-FFF2-40B4-BE49-F238E27FC236}">
                <a16:creationId xmlns:a16="http://schemas.microsoft.com/office/drawing/2014/main" id="{51B6051B-24BD-4485-A195-C8F33FD16081}"/>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707031" y="3815446"/>
            <a:ext cx="900000" cy="624600"/>
          </a:xfrm>
          <a:prstGeom prst="rect">
            <a:avLst/>
          </a:prstGeom>
        </p:spPr>
      </p:pic>
      <p:pic>
        <p:nvPicPr>
          <p:cNvPr id="29" name="Picture 28" descr="cosmebio-cosmos.jpg">
            <a:extLst>
              <a:ext uri="{FF2B5EF4-FFF2-40B4-BE49-F238E27FC236}">
                <a16:creationId xmlns:a16="http://schemas.microsoft.com/office/drawing/2014/main" id="{00785687-63D1-4E89-8DDC-263677A8FF73}"/>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846200" y="3782268"/>
            <a:ext cx="900000" cy="999387"/>
          </a:xfrm>
          <a:prstGeom prst="rect">
            <a:avLst/>
          </a:prstGeom>
        </p:spPr>
      </p:pic>
      <p:pic>
        <p:nvPicPr>
          <p:cNvPr id="30" name="Picture 29" descr="COSMOS-ORGANIC.jpg">
            <a:extLst>
              <a:ext uri="{FF2B5EF4-FFF2-40B4-BE49-F238E27FC236}">
                <a16:creationId xmlns:a16="http://schemas.microsoft.com/office/drawing/2014/main" id="{2BC1B0AF-8B19-4DF1-AE9D-A1E2EAE5A9F0}"/>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369675" y="4942682"/>
            <a:ext cx="900000" cy="1320000"/>
          </a:xfrm>
          <a:prstGeom prst="rect">
            <a:avLst/>
          </a:prstGeom>
        </p:spPr>
      </p:pic>
      <p:pic>
        <p:nvPicPr>
          <p:cNvPr id="31" name="Picture 30" descr="Demeter_logo.JPG">
            <a:extLst>
              <a:ext uri="{FF2B5EF4-FFF2-40B4-BE49-F238E27FC236}">
                <a16:creationId xmlns:a16="http://schemas.microsoft.com/office/drawing/2014/main" id="{1DA5EBE4-E049-4A47-8377-C8E64C567064}"/>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2816191" y="5175844"/>
            <a:ext cx="1080000" cy="513938"/>
          </a:xfrm>
          <a:prstGeom prst="rect">
            <a:avLst/>
          </a:prstGeom>
        </p:spPr>
      </p:pic>
      <p:pic>
        <p:nvPicPr>
          <p:cNvPr id="32" name="Picture 31" descr="EcoControl-Produkt-en.jpg">
            <a:extLst>
              <a:ext uri="{FF2B5EF4-FFF2-40B4-BE49-F238E27FC236}">
                <a16:creationId xmlns:a16="http://schemas.microsoft.com/office/drawing/2014/main" id="{46F6D869-4A01-47AF-A700-52EE57B0EECB}"/>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4985369" y="3793461"/>
            <a:ext cx="720000" cy="668571"/>
          </a:xfrm>
          <a:prstGeom prst="rect">
            <a:avLst/>
          </a:prstGeom>
        </p:spPr>
      </p:pic>
      <p:pic>
        <p:nvPicPr>
          <p:cNvPr id="33" name="Picture 32" descr="veganLogo-01.png">
            <a:extLst>
              <a:ext uri="{FF2B5EF4-FFF2-40B4-BE49-F238E27FC236}">
                <a16:creationId xmlns:a16="http://schemas.microsoft.com/office/drawing/2014/main" id="{3A190A1D-9D22-4491-AAF0-3E9D382D7AAD}"/>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1546464" y="2658087"/>
            <a:ext cx="972000" cy="783403"/>
          </a:xfrm>
          <a:prstGeom prst="rect">
            <a:avLst/>
          </a:prstGeom>
        </p:spPr>
      </p:pic>
      <p:pic>
        <p:nvPicPr>
          <p:cNvPr id="34" name="Picture 33" descr="untitled-1_8.png.gif">
            <a:extLst>
              <a:ext uri="{FF2B5EF4-FFF2-40B4-BE49-F238E27FC236}">
                <a16:creationId xmlns:a16="http://schemas.microsoft.com/office/drawing/2014/main" id="{F19B161C-BEB4-4ECC-98C2-2304D31472BD}"/>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7006822" y="2597288"/>
            <a:ext cx="900000" cy="905000"/>
          </a:xfrm>
          <a:prstGeom prst="rect">
            <a:avLst/>
          </a:prstGeom>
        </p:spPr>
      </p:pic>
      <p:pic>
        <p:nvPicPr>
          <p:cNvPr id="35" name="Picture 34" descr="Organic4colorsealGIF.gif">
            <a:extLst>
              <a:ext uri="{FF2B5EF4-FFF2-40B4-BE49-F238E27FC236}">
                <a16:creationId xmlns:a16="http://schemas.microsoft.com/office/drawing/2014/main" id="{35DCFBDC-338F-485F-9EBB-ECE5A32BD5B0}"/>
              </a:ext>
            </a:extLst>
          </p:cNvPr>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5334707" y="4982813"/>
            <a:ext cx="900000" cy="900000"/>
          </a:xfrm>
          <a:prstGeom prst="rect">
            <a:avLst/>
          </a:prstGeom>
        </p:spPr>
      </p:pic>
      <p:pic>
        <p:nvPicPr>
          <p:cNvPr id="36" name="Picture 35" descr="ob_dcc67f_logo-ecocert-equitable.jpg">
            <a:extLst>
              <a:ext uri="{FF2B5EF4-FFF2-40B4-BE49-F238E27FC236}">
                <a16:creationId xmlns:a16="http://schemas.microsoft.com/office/drawing/2014/main" id="{4E4BAA2B-76FC-42DF-AE2B-5C4BA77B21F6}"/>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7765143" y="5087355"/>
            <a:ext cx="1080000" cy="690917"/>
          </a:xfrm>
          <a:prstGeom prst="rect">
            <a:avLst/>
          </a:prstGeom>
        </p:spPr>
      </p:pic>
      <p:pic>
        <p:nvPicPr>
          <p:cNvPr id="37" name="Picture 36" descr="Logo_nature_progres.gif">
            <a:extLst>
              <a:ext uri="{FF2B5EF4-FFF2-40B4-BE49-F238E27FC236}">
                <a16:creationId xmlns:a16="http://schemas.microsoft.com/office/drawing/2014/main" id="{757F5C8E-7303-4D46-8DFB-94F39B61DACD}"/>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4228520" y="5001239"/>
            <a:ext cx="792000" cy="1202887"/>
          </a:xfrm>
          <a:prstGeom prst="rect">
            <a:avLst/>
          </a:prstGeom>
        </p:spPr>
      </p:pic>
      <p:pic>
        <p:nvPicPr>
          <p:cNvPr id="38" name="Picture 37" descr="FAIRTRADE Mark.png">
            <a:extLst>
              <a:ext uri="{FF2B5EF4-FFF2-40B4-BE49-F238E27FC236}">
                <a16:creationId xmlns:a16="http://schemas.microsoft.com/office/drawing/2014/main" id="{01A806C4-B173-45E9-91D9-801EA233B716}"/>
              </a:ext>
            </a:extLst>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6557965" y="4989329"/>
            <a:ext cx="883920" cy="886968"/>
          </a:xfrm>
          <a:prstGeom prst="rect">
            <a:avLst/>
          </a:prstGeom>
        </p:spPr>
      </p:pic>
      <p:pic>
        <p:nvPicPr>
          <p:cNvPr id="39" name="Image 39" descr="Capture d’écran">
            <a:extLst>
              <a:ext uri="{FF2B5EF4-FFF2-40B4-BE49-F238E27FC236}">
                <a16:creationId xmlns:a16="http://schemas.microsoft.com/office/drawing/2014/main" id="{4EC9E1E8-DD26-4AB6-9DBA-F655E877E78C}"/>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1592933" y="4979829"/>
            <a:ext cx="756058" cy="896468"/>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atural_is_best_slid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224016"/>
          </a:xfrm>
          <a:prstGeom prst="rect">
            <a:avLst/>
          </a:prstGeom>
        </p:spPr>
      </p:pic>
      <p:sp>
        <p:nvSpPr>
          <p:cNvPr id="11" name="Title 1">
            <a:extLst>
              <a:ext uri="{FF2B5EF4-FFF2-40B4-BE49-F238E27FC236}">
                <a16:creationId xmlns:a16="http://schemas.microsoft.com/office/drawing/2014/main" id="{2ECA6F50-4D54-4DF0-888C-B348098A1C3C}"/>
              </a:ext>
            </a:extLst>
          </p:cNvPr>
          <p:cNvSpPr>
            <a:spLocks noGrp="1"/>
          </p:cNvSpPr>
          <p:nvPr>
            <p:ph type="title"/>
          </p:nvPr>
        </p:nvSpPr>
        <p:spPr>
          <a:xfrm>
            <a:off x="717550" y="779955"/>
            <a:ext cx="7353024" cy="467820"/>
          </a:xfrm>
        </p:spPr>
        <p:txBody>
          <a:bodyPr/>
          <a:lstStyle/>
          <a:p>
            <a:r>
              <a:rPr lang="en-GB" altLang="en-US" dirty="0">
                <a:solidFill>
                  <a:schemeClr val="bg1"/>
                </a:solidFill>
                <a:cs typeface="Trebuchet MS"/>
              </a:rPr>
              <a:t>Consumers believe natural is best</a:t>
            </a:r>
            <a:endParaRPr lang="de-CH" dirty="0">
              <a:solidFill>
                <a:schemeClr val="bg1"/>
              </a:solidFill>
              <a:cs typeface="Trebuchet MS"/>
            </a:endParaRPr>
          </a:p>
        </p:txBody>
      </p:sp>
      <p:sp>
        <p:nvSpPr>
          <p:cNvPr id="4" name="Slide Number Placeholder 3">
            <a:extLst>
              <a:ext uri="{FF2B5EF4-FFF2-40B4-BE49-F238E27FC236}">
                <a16:creationId xmlns:a16="http://schemas.microsoft.com/office/drawing/2014/main" id="{05DE1BAA-55CC-4C63-A7B8-6BA40CE4477E}"/>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a:ea typeface="+mn-ea"/>
                <a:cs typeface="Trebuchet MS"/>
              </a:rPr>
              <a:pPr marL="0" marR="0" lvl="0" indent="0" algn="l" defTabSz="914400" rtl="0" eaLnBrk="1" fontAlgn="base" latinLnBrk="0" hangingPunct="1">
                <a:lnSpc>
                  <a:spcPct val="100000"/>
                </a:lnSpc>
                <a:spcBef>
                  <a:spcPct val="0"/>
                </a:spcBef>
                <a:spcAft>
                  <a:spcPct val="0"/>
                </a:spcAft>
                <a:buClrTx/>
                <a:buSzTx/>
                <a:buFontTx/>
                <a:buNone/>
                <a:tabLst/>
                <a:defRPr/>
              </a:pPr>
              <a:t>3</a:t>
            </a:fld>
            <a:endParaRPr kumimoji="0" lang="en-US" altLang="en-US" sz="1000" b="0" i="0" u="none" strike="noStrike" kern="1200" cap="none" spc="0" normalizeH="0" baseline="0" noProof="0" dirty="0">
              <a:ln>
                <a:noFill/>
              </a:ln>
              <a:solidFill>
                <a:srgbClr val="5F5F5F"/>
              </a:solidFill>
              <a:effectLst/>
              <a:uLnTx/>
              <a:uFillTx/>
              <a:latin typeface="Trebuchet MS"/>
              <a:ea typeface="+mn-ea"/>
              <a:cs typeface="Trebuchet MS"/>
            </a:endParaRPr>
          </a:p>
        </p:txBody>
      </p:sp>
      <p:sp>
        <p:nvSpPr>
          <p:cNvPr id="6" name="Rectangle 5">
            <a:extLst>
              <a:ext uri="{FF2B5EF4-FFF2-40B4-BE49-F238E27FC236}">
                <a16:creationId xmlns:a16="http://schemas.microsoft.com/office/drawing/2014/main" id="{E14CF257-C00B-4F85-9D0B-62E3626A3D7F}"/>
              </a:ext>
            </a:extLst>
          </p:cNvPr>
          <p:cNvSpPr/>
          <p:nvPr/>
        </p:nvSpPr>
        <p:spPr>
          <a:xfrm>
            <a:off x="747425" y="2349710"/>
            <a:ext cx="5352600" cy="2205732"/>
          </a:xfrm>
          <a:prstGeom prst="rect">
            <a:avLst/>
          </a:prstGeom>
        </p:spPr>
        <p:txBody>
          <a:bodyPr wrap="square" lIns="0" tIns="0" rIns="0" bIns="0">
            <a:spAutoFit/>
          </a:bodyPr>
          <a:lstStyle/>
          <a:p>
            <a:pPr marL="180000" marR="0" lvl="0" indent="-180000" algn="l" defTabSz="914400" rtl="0" eaLnBrk="1" fontAlgn="base" latinLnBrk="0" hangingPunct="1">
              <a:lnSpc>
                <a:spcPct val="100000"/>
              </a:lnSpc>
              <a:spcBef>
                <a:spcPts val="0"/>
              </a:spcBef>
              <a:spcAft>
                <a:spcPts val="700"/>
              </a:spcAft>
              <a:buClrTx/>
              <a:buSzPct val="70000"/>
              <a:buFont typeface="Arial" panose="020B0604020202020204" pitchFamily="34" charset="0"/>
              <a:buChar char="•"/>
              <a:tabLst/>
              <a:defRPr/>
            </a:pPr>
            <a:r>
              <a:rPr kumimoji="0" lang="en-GB" altLang="en-US" sz="1500" b="1" i="0" u="none" strike="noStrike" kern="1200" cap="none" spc="0" normalizeH="0" baseline="0" noProof="0" dirty="0">
                <a:ln>
                  <a:noFill/>
                </a:ln>
                <a:solidFill>
                  <a:srgbClr val="FFFFFF"/>
                </a:solidFill>
                <a:effectLst/>
                <a:uLnTx/>
                <a:uFillTx/>
                <a:latin typeface="Trebuchet MS"/>
                <a:ea typeface="+mn-ea"/>
                <a:cs typeface="Trebuchet MS"/>
              </a:rPr>
              <a:t>20%</a:t>
            </a:r>
            <a:r>
              <a:rPr kumimoji="0" lang="en-GB" altLang="en-US" sz="1500" b="0" i="0" u="none" strike="noStrike" kern="1200" cap="none" spc="0" normalizeH="0" baseline="0" noProof="0" dirty="0">
                <a:ln>
                  <a:noFill/>
                </a:ln>
                <a:solidFill>
                  <a:srgbClr val="FFFFFF"/>
                </a:solidFill>
                <a:effectLst/>
                <a:uLnTx/>
                <a:uFillTx/>
                <a:latin typeface="Trebuchet MS"/>
                <a:ea typeface="+mn-ea"/>
                <a:cs typeface="Trebuchet MS"/>
              </a:rPr>
              <a:t> </a:t>
            </a:r>
            <a:r>
              <a:rPr kumimoji="0" lang="en-GB" altLang="en-US" sz="1200" b="0" i="0" u="none" strike="noStrike" kern="1200" cap="none" spc="0" normalizeH="0" baseline="0" noProof="0" dirty="0">
                <a:ln>
                  <a:noFill/>
                </a:ln>
                <a:solidFill>
                  <a:srgbClr val="FFFFFF"/>
                </a:solidFill>
                <a:effectLst/>
                <a:uLnTx/>
                <a:uFillTx/>
                <a:latin typeface="Trebuchet MS"/>
                <a:ea typeface="+mn-ea"/>
                <a:cs typeface="Trebuchet MS"/>
              </a:rPr>
              <a:t>don’t know what “natural &amp; organic” means  and </a:t>
            </a:r>
            <a:r>
              <a:rPr kumimoji="0" lang="en-GB" altLang="en-US" sz="1500" b="1" i="0" u="none" strike="noStrike" kern="1200" cap="none" spc="0" normalizeH="0" baseline="0" noProof="0" dirty="0">
                <a:ln>
                  <a:noFill/>
                </a:ln>
                <a:solidFill>
                  <a:srgbClr val="FFFFFF"/>
                </a:solidFill>
                <a:effectLst/>
                <a:uLnTx/>
                <a:uFillTx/>
                <a:latin typeface="Trebuchet MS"/>
                <a:ea typeface="+mn-ea"/>
                <a:cs typeface="Trebuchet MS"/>
              </a:rPr>
              <a:t>18% </a:t>
            </a:r>
            <a:r>
              <a:rPr kumimoji="0" lang="en-GB" altLang="en-US" sz="1200" b="0" i="0" u="none" strike="noStrike" kern="1200" cap="none" spc="0" normalizeH="0" baseline="0" noProof="0" dirty="0">
                <a:ln>
                  <a:noFill/>
                </a:ln>
                <a:solidFill>
                  <a:srgbClr val="FFFFFF"/>
                </a:solidFill>
                <a:effectLst/>
                <a:uLnTx/>
                <a:uFillTx/>
                <a:latin typeface="Trebuchet MS"/>
                <a:ea typeface="+mn-ea"/>
                <a:cs typeface="Trebuchet MS"/>
              </a:rPr>
              <a:t>don’t know which products are, revealing a need for clearer definition and communication from brands</a:t>
            </a:r>
            <a:r>
              <a:rPr kumimoji="0" lang="mr-IN" altLang="en-US" sz="1200" b="0" i="0" u="none" strike="noStrike" kern="1200" cap="none" spc="0" normalizeH="0" baseline="0" noProof="0" dirty="0">
                <a:ln>
                  <a:noFill/>
                </a:ln>
                <a:solidFill>
                  <a:srgbClr val="FFFFFF"/>
                </a:solidFill>
                <a:effectLst/>
                <a:uLnTx/>
                <a:uFillTx/>
                <a:latin typeface="Trebuchet MS"/>
                <a:ea typeface="+mn-ea"/>
                <a:cs typeface="Trebuchet MS"/>
              </a:rPr>
              <a:t>…</a:t>
            </a:r>
            <a:endParaRPr kumimoji="0" lang="en-GB" altLang="en-US" sz="1200" b="0" i="0" u="none" strike="noStrike" kern="1200" cap="none" spc="0" normalizeH="0" baseline="0" noProof="0" dirty="0">
              <a:ln>
                <a:noFill/>
              </a:ln>
              <a:solidFill>
                <a:srgbClr val="FFFFFF"/>
              </a:solidFill>
              <a:effectLst/>
              <a:uLnTx/>
              <a:uFillTx/>
              <a:latin typeface="Trebuchet MS"/>
              <a:ea typeface="+mn-ea"/>
              <a:cs typeface="Trebuchet MS"/>
            </a:endParaRPr>
          </a:p>
          <a:p>
            <a:pPr marL="180000" marR="0" lvl="0" indent="-180000" algn="l" defTabSz="914400" rtl="0" eaLnBrk="1" fontAlgn="base" latinLnBrk="0" hangingPunct="1">
              <a:lnSpc>
                <a:spcPct val="100000"/>
              </a:lnSpc>
              <a:spcBef>
                <a:spcPts val="0"/>
              </a:spcBef>
              <a:spcAft>
                <a:spcPts val="700"/>
              </a:spcAft>
              <a:buClrTx/>
              <a:buSzTx/>
              <a:buFont typeface="Arial" panose="020B0604020202020204" pitchFamily="34" charset="0"/>
              <a:buChar char="•"/>
              <a:tabLst/>
              <a:defRPr/>
            </a:pPr>
            <a:r>
              <a:rPr kumimoji="0" lang="mr-IN" altLang="en-US" sz="1200" b="0" i="0" u="none" strike="noStrike" kern="1200" cap="none" spc="0" normalizeH="0" baseline="0" noProof="0" dirty="0">
                <a:ln>
                  <a:noFill/>
                </a:ln>
                <a:solidFill>
                  <a:srgbClr val="FFFFFF"/>
                </a:solidFill>
                <a:effectLst/>
                <a:uLnTx/>
                <a:uFillTx/>
                <a:latin typeface="Trebuchet MS"/>
                <a:ea typeface="+mn-ea"/>
                <a:cs typeface="Trebuchet MS"/>
              </a:rPr>
              <a:t>…</a:t>
            </a:r>
            <a:r>
              <a:rPr kumimoji="0" lang="en-GB" altLang="en-US" sz="1200" b="0" i="0" u="none" strike="noStrike" kern="1200" cap="none" spc="0" normalizeH="0" baseline="0" noProof="0" dirty="0">
                <a:ln>
                  <a:noFill/>
                </a:ln>
                <a:solidFill>
                  <a:srgbClr val="FFFFFF"/>
                </a:solidFill>
                <a:effectLst/>
                <a:uLnTx/>
                <a:uFillTx/>
                <a:latin typeface="Trebuchet MS"/>
                <a:ea typeface="+mn-ea"/>
                <a:cs typeface="Trebuchet MS"/>
              </a:rPr>
              <a:t>Especially as </a:t>
            </a:r>
            <a:r>
              <a:rPr kumimoji="0" lang="en-GB" altLang="en-US" sz="1500" b="1" i="0" u="none" strike="noStrike" kern="1200" cap="none" spc="0" normalizeH="0" baseline="0" noProof="0" dirty="0">
                <a:ln>
                  <a:noFill/>
                </a:ln>
                <a:solidFill>
                  <a:srgbClr val="FFFFFF"/>
                </a:solidFill>
                <a:effectLst/>
                <a:uLnTx/>
                <a:uFillTx/>
                <a:latin typeface="Trebuchet MS"/>
                <a:ea typeface="+mn-ea"/>
                <a:cs typeface="Trebuchet MS"/>
              </a:rPr>
              <a:t>28%</a:t>
            </a:r>
            <a:r>
              <a:rPr kumimoji="0" lang="en-GB" altLang="en-US" sz="1500" b="0" i="0" u="none" strike="noStrike" kern="1200" cap="none" spc="0" normalizeH="0" baseline="0" noProof="0" dirty="0">
                <a:ln>
                  <a:noFill/>
                </a:ln>
                <a:solidFill>
                  <a:srgbClr val="FFFFFF"/>
                </a:solidFill>
                <a:effectLst/>
                <a:uLnTx/>
                <a:uFillTx/>
                <a:latin typeface="Trebuchet MS"/>
                <a:ea typeface="+mn-ea"/>
                <a:cs typeface="Trebuchet MS"/>
              </a:rPr>
              <a:t> </a:t>
            </a:r>
            <a:r>
              <a:rPr kumimoji="0" lang="en-GB" altLang="en-US" sz="1200" b="0" i="0" u="none" strike="noStrike" kern="1200" cap="none" spc="0" normalizeH="0" baseline="0" noProof="0" dirty="0">
                <a:ln>
                  <a:noFill/>
                </a:ln>
                <a:solidFill>
                  <a:srgbClr val="FFFFFF"/>
                </a:solidFill>
                <a:effectLst/>
                <a:uLnTx/>
                <a:uFillTx/>
                <a:latin typeface="Trebuchet MS"/>
                <a:ea typeface="+mn-ea"/>
                <a:cs typeface="Trebuchet MS"/>
              </a:rPr>
              <a:t>think there should be </a:t>
            </a:r>
            <a:r>
              <a:rPr kumimoji="0" lang="en-GB" altLang="en-US" sz="1200" b="1" i="0" u="none" strike="noStrike" kern="1200" cap="none" spc="0" normalizeH="0" baseline="0" noProof="0" dirty="0">
                <a:ln>
                  <a:noFill/>
                </a:ln>
                <a:solidFill>
                  <a:srgbClr val="FFFFFF"/>
                </a:solidFill>
                <a:effectLst/>
                <a:uLnTx/>
                <a:uFillTx/>
                <a:latin typeface="Trebuchet MS"/>
                <a:ea typeface="+mn-ea"/>
                <a:cs typeface="Trebuchet MS"/>
              </a:rPr>
              <a:t>stricter regulations </a:t>
            </a:r>
            <a:r>
              <a:rPr kumimoji="0" lang="en-GB" altLang="en-US" sz="1200" b="0" i="0" u="none" strike="noStrike" kern="1200" cap="none" spc="0" normalizeH="0" baseline="0" noProof="0" dirty="0">
                <a:ln>
                  <a:noFill/>
                </a:ln>
                <a:solidFill>
                  <a:srgbClr val="FFFFFF"/>
                </a:solidFill>
                <a:effectLst/>
                <a:uLnTx/>
                <a:uFillTx/>
                <a:latin typeface="Trebuchet MS"/>
                <a:ea typeface="+mn-ea"/>
                <a:cs typeface="Trebuchet MS"/>
              </a:rPr>
              <a:t>regarding natural and organic claims and </a:t>
            </a:r>
            <a:r>
              <a:rPr kumimoji="0" lang="en-GB" altLang="en-US" sz="1500" b="1" i="0" u="none" strike="noStrike" kern="1200" cap="none" spc="0" normalizeH="0" baseline="0" noProof="0" dirty="0">
                <a:ln>
                  <a:noFill/>
                </a:ln>
                <a:solidFill>
                  <a:srgbClr val="FFFFFF"/>
                </a:solidFill>
                <a:effectLst/>
                <a:uLnTx/>
                <a:uFillTx/>
                <a:latin typeface="Trebuchet MS"/>
                <a:ea typeface="+mn-ea"/>
                <a:cs typeface="Trebuchet MS"/>
              </a:rPr>
              <a:t>24% </a:t>
            </a:r>
            <a:r>
              <a:rPr kumimoji="0" lang="en-GB" altLang="en-US" sz="1200" b="0" i="0" u="none" strike="noStrike" kern="1200" cap="none" spc="0" normalizeH="0" baseline="0" noProof="0" dirty="0">
                <a:ln>
                  <a:noFill/>
                </a:ln>
                <a:solidFill>
                  <a:srgbClr val="FFFFFF"/>
                </a:solidFill>
                <a:effectLst/>
                <a:uLnTx/>
                <a:uFillTx/>
                <a:latin typeface="Trebuchet MS"/>
                <a:ea typeface="+mn-ea"/>
                <a:cs typeface="Trebuchet MS"/>
              </a:rPr>
              <a:t>are </a:t>
            </a:r>
            <a:r>
              <a:rPr kumimoji="0" lang="en-GB" altLang="en-US" sz="1200" b="1" i="0" u="none" strike="noStrike" kern="1200" cap="none" spc="0" normalizeH="0" baseline="0" noProof="0" dirty="0">
                <a:ln>
                  <a:noFill/>
                </a:ln>
                <a:solidFill>
                  <a:srgbClr val="FFFFFF"/>
                </a:solidFill>
                <a:effectLst/>
                <a:uLnTx/>
                <a:uFillTx/>
                <a:latin typeface="Trebuchet MS"/>
                <a:ea typeface="+mn-ea"/>
                <a:cs typeface="Trebuchet MS"/>
              </a:rPr>
              <a:t>confused</a:t>
            </a:r>
            <a:r>
              <a:rPr kumimoji="0" lang="en-GB" altLang="en-US" sz="1200" b="0" i="0" u="none" strike="noStrike" kern="1200" cap="none" spc="0" normalizeH="0" baseline="0" noProof="0" dirty="0">
                <a:ln>
                  <a:noFill/>
                </a:ln>
                <a:solidFill>
                  <a:srgbClr val="FFFFFF"/>
                </a:solidFill>
                <a:effectLst/>
                <a:uLnTx/>
                <a:uFillTx/>
                <a:latin typeface="Trebuchet MS"/>
                <a:ea typeface="+mn-ea"/>
                <a:cs typeface="Trebuchet MS"/>
              </a:rPr>
              <a:t> about what certain natural </a:t>
            </a:r>
            <a:r>
              <a:rPr kumimoji="0" lang="en-GB" altLang="en-US" sz="1200" b="1" i="0" u="none" strike="noStrike" kern="1200" cap="none" spc="0" normalizeH="0" baseline="0" noProof="0" dirty="0">
                <a:ln>
                  <a:noFill/>
                </a:ln>
                <a:solidFill>
                  <a:srgbClr val="FFFFFF"/>
                </a:solidFill>
                <a:effectLst/>
                <a:uLnTx/>
                <a:uFillTx/>
                <a:latin typeface="Trebuchet MS"/>
                <a:ea typeface="+mn-ea"/>
                <a:cs typeface="Trebuchet MS"/>
              </a:rPr>
              <a:t>certifications mean</a:t>
            </a:r>
          </a:p>
          <a:p>
            <a:pPr marL="180000" marR="0" lvl="0" indent="-180000" algn="l" defTabSz="914400" rtl="0" eaLnBrk="1" fontAlgn="base" latinLnBrk="0" hangingPunct="1">
              <a:lnSpc>
                <a:spcPct val="100000"/>
              </a:lnSpc>
              <a:spcBef>
                <a:spcPts val="0"/>
              </a:spcBef>
              <a:spcAft>
                <a:spcPts val="700"/>
              </a:spcAft>
              <a:buClrTx/>
              <a:buSzTx/>
              <a:buFont typeface="Arial" panose="020B0604020202020204" pitchFamily="34" charset="0"/>
              <a:buChar char="•"/>
              <a:tabLst/>
              <a:defRPr/>
            </a:pPr>
            <a:r>
              <a:rPr kumimoji="0" lang="en-GB" altLang="en-US" sz="1500" b="1" i="0" u="none" strike="noStrike" kern="1200" cap="none" spc="0" normalizeH="0" baseline="0" noProof="0" dirty="0">
                <a:ln>
                  <a:noFill/>
                </a:ln>
                <a:solidFill>
                  <a:srgbClr val="FFFFFF"/>
                </a:solidFill>
                <a:effectLst/>
                <a:uLnTx/>
                <a:uFillTx/>
                <a:latin typeface="Trebuchet MS"/>
                <a:ea typeface="+mn-ea"/>
                <a:cs typeface="Trebuchet MS"/>
              </a:rPr>
              <a:t>84</a:t>
            </a:r>
            <a:r>
              <a:rPr kumimoji="0" lang="en-GB" altLang="en-US" sz="1500" b="0" i="0" u="none" strike="noStrike" kern="1200" cap="none" spc="0" normalizeH="0" baseline="0" noProof="0" dirty="0">
                <a:ln>
                  <a:noFill/>
                </a:ln>
                <a:solidFill>
                  <a:srgbClr val="FFFFFF"/>
                </a:solidFill>
                <a:effectLst/>
                <a:uLnTx/>
                <a:uFillTx/>
                <a:latin typeface="Trebuchet MS"/>
                <a:ea typeface="+mn-ea"/>
                <a:cs typeface="Trebuchet MS"/>
              </a:rPr>
              <a:t>% </a:t>
            </a:r>
            <a:r>
              <a:rPr kumimoji="0" lang="en-GB" altLang="en-US" sz="1200" b="0" i="0" u="none" strike="noStrike" kern="1200" cap="none" spc="0" normalizeH="0" baseline="0" noProof="0" dirty="0">
                <a:ln>
                  <a:noFill/>
                </a:ln>
                <a:solidFill>
                  <a:srgbClr val="FFFFFF"/>
                </a:solidFill>
                <a:effectLst/>
                <a:uLnTx/>
                <a:uFillTx/>
                <a:latin typeface="Trebuchet MS"/>
                <a:ea typeface="+mn-ea"/>
                <a:cs typeface="Trebuchet MS"/>
              </a:rPr>
              <a:t>of US NOPC consumers say </a:t>
            </a:r>
            <a:r>
              <a:rPr kumimoji="0" lang="en-GB" altLang="en-US" sz="1200" b="1" i="0" u="none" strike="noStrike" kern="1200" cap="none" spc="0" normalizeH="0" baseline="0" noProof="0" dirty="0">
                <a:ln>
                  <a:noFill/>
                </a:ln>
                <a:solidFill>
                  <a:srgbClr val="FFFFFF"/>
                </a:solidFill>
                <a:effectLst/>
                <a:uLnTx/>
                <a:uFillTx/>
                <a:latin typeface="Trebuchet MS"/>
                <a:ea typeface="+mn-ea"/>
                <a:cs typeface="Trebuchet MS"/>
              </a:rPr>
              <a:t>USA certification </a:t>
            </a:r>
            <a:r>
              <a:rPr kumimoji="0" lang="en-GB" altLang="en-US" sz="1200" b="0" i="0" u="none" strike="noStrike" kern="1200" cap="none" spc="0" normalizeH="0" baseline="0" noProof="0" dirty="0">
                <a:ln>
                  <a:noFill/>
                </a:ln>
                <a:solidFill>
                  <a:srgbClr val="FFFFFF"/>
                </a:solidFill>
                <a:effectLst/>
                <a:uLnTx/>
                <a:uFillTx/>
                <a:latin typeface="Trebuchet MS"/>
                <a:ea typeface="+mn-ea"/>
                <a:cs typeface="Trebuchet MS"/>
              </a:rPr>
              <a:t>is important</a:t>
            </a:r>
          </a:p>
          <a:p>
            <a:pPr marL="180000" marR="0" lvl="0" indent="-180000" algn="l" defTabSz="914400" rtl="0" eaLnBrk="1" fontAlgn="base" latinLnBrk="0" hangingPunct="1">
              <a:lnSpc>
                <a:spcPct val="100000"/>
              </a:lnSpc>
              <a:spcBef>
                <a:spcPts val="0"/>
              </a:spcBef>
              <a:spcAft>
                <a:spcPts val="700"/>
              </a:spcAft>
              <a:buClrTx/>
              <a:buSzTx/>
              <a:buFont typeface="Arial" panose="020B0604020202020204" pitchFamily="34" charset="0"/>
              <a:buChar char="•"/>
              <a:tabLst/>
              <a:defRPr/>
            </a:pPr>
            <a:endParaRPr kumimoji="0" lang="en-GB" altLang="en-US" sz="1200" b="1" i="0" u="none" strike="noStrike" kern="1200" cap="none" spc="0" normalizeH="0" baseline="0" noProof="0" dirty="0">
              <a:ln>
                <a:noFill/>
              </a:ln>
              <a:solidFill>
                <a:srgbClr val="FFFFFF"/>
              </a:solidFill>
              <a:effectLst/>
              <a:uLnTx/>
              <a:uFillTx/>
              <a:latin typeface="Trebuchet MS"/>
              <a:ea typeface="+mn-ea"/>
              <a:cs typeface="Trebuchet MS"/>
            </a:endParaRPr>
          </a:p>
          <a:p>
            <a:pPr marL="180000" marR="0" lvl="0" indent="-180000" algn="l" defTabSz="914400" rtl="0" eaLnBrk="1" fontAlgn="base" latinLnBrk="0" hangingPunct="1">
              <a:lnSpc>
                <a:spcPct val="100000"/>
              </a:lnSpc>
              <a:spcBef>
                <a:spcPts val="0"/>
              </a:spcBef>
              <a:spcAft>
                <a:spcPts val="700"/>
              </a:spcAft>
              <a:buClrTx/>
              <a:buSzTx/>
              <a:buFont typeface="Arial" panose="020B0604020202020204" pitchFamily="34" charset="0"/>
              <a:buChar char="•"/>
              <a:tabLst/>
              <a:defRPr/>
            </a:pPr>
            <a:endParaRPr kumimoji="0" lang="en-GB" altLang="en-US" sz="1200" b="1" i="0" u="none" strike="noStrike" kern="1200" cap="none" spc="0" normalizeH="0" baseline="0" noProof="0" dirty="0">
              <a:ln>
                <a:noFill/>
              </a:ln>
              <a:solidFill>
                <a:srgbClr val="FFFFFF"/>
              </a:solidFill>
              <a:effectLst/>
              <a:uLnTx/>
              <a:uFillTx/>
              <a:latin typeface="Trebuchet MS"/>
              <a:ea typeface="+mn-ea"/>
              <a:cs typeface="Trebuchet MS"/>
            </a:endParaRPr>
          </a:p>
        </p:txBody>
      </p:sp>
      <p:sp>
        <p:nvSpPr>
          <p:cNvPr id="8" name="Rectangle 7">
            <a:extLst>
              <a:ext uri="{FF2B5EF4-FFF2-40B4-BE49-F238E27FC236}">
                <a16:creationId xmlns:a16="http://schemas.microsoft.com/office/drawing/2014/main" id="{83E9BC74-375A-449E-81CB-44D5D06886D6}"/>
              </a:ext>
            </a:extLst>
          </p:cNvPr>
          <p:cNvSpPr/>
          <p:nvPr/>
        </p:nvSpPr>
        <p:spPr>
          <a:xfrm>
            <a:off x="717550" y="5079642"/>
            <a:ext cx="5283498" cy="492443"/>
          </a:xfrm>
          <a:prstGeom prst="rect">
            <a:avLst/>
          </a:prstGeom>
        </p:spPr>
        <p:txBody>
          <a:bodyPr wrap="none" lIns="0" tIns="0" rIns="0" bIns="0">
            <a:spAutoFit/>
          </a:bodyPr>
          <a:lstStyle/>
          <a:p>
            <a:pPr marL="0" marR="0" lvl="0" indent="0" algn="l" defTabSz="914400" rtl="0" eaLnBrk="1" fontAlgn="base" latinLnBrk="0" hangingPunct="1">
              <a:lnSpc>
                <a:spcPct val="110000"/>
              </a:lnSpc>
              <a:spcBef>
                <a:spcPts val="600"/>
              </a:spcBef>
              <a:spcAft>
                <a:spcPct val="0"/>
              </a:spcAft>
              <a:buClrTx/>
              <a:buSzTx/>
              <a:buFontTx/>
              <a:buNone/>
              <a:tabLst/>
              <a:defRPr/>
            </a:pPr>
            <a:r>
              <a:rPr kumimoji="0" lang="en-GB" sz="1000" b="0" i="1" u="none" strike="noStrike" kern="1200" cap="none" spc="0" normalizeH="0" baseline="0" noProof="0" dirty="0">
                <a:ln>
                  <a:noFill/>
                </a:ln>
                <a:solidFill>
                  <a:srgbClr val="FFFFFF"/>
                </a:solidFill>
                <a:effectLst/>
                <a:uLnTx/>
                <a:uFillTx/>
                <a:latin typeface="Trebuchet MS"/>
                <a:ea typeface="+mn-ea"/>
                <a:cs typeface="Trebuchet MS"/>
              </a:rPr>
              <a:t>Source: Mintel Report [Natural and Organic Personal Care Consumer – US – December 2016]</a:t>
            </a:r>
          </a:p>
          <a:p>
            <a:pPr marL="0" marR="0" lvl="0" indent="0" algn="l" defTabSz="914400" rtl="0" eaLnBrk="1" fontAlgn="base" latinLnBrk="0" hangingPunct="1">
              <a:lnSpc>
                <a:spcPct val="110000"/>
              </a:lnSpc>
              <a:spcBef>
                <a:spcPts val="12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Trebuchet MS"/>
                <a:ea typeface="+mn-ea"/>
                <a:cs typeface="Trebuchet MS"/>
              </a:rPr>
              <a:t>NOPC: Natural Organic Personal Care</a:t>
            </a:r>
          </a:p>
        </p:txBody>
      </p:sp>
      <p:sp>
        <p:nvSpPr>
          <p:cNvPr id="9" name="TextBox 8">
            <a:extLst>
              <a:ext uri="{FF2B5EF4-FFF2-40B4-BE49-F238E27FC236}">
                <a16:creationId xmlns:a16="http://schemas.microsoft.com/office/drawing/2014/main" id="{6879BD07-BD01-4150-9B8C-B589B3D63167}"/>
              </a:ext>
            </a:extLst>
          </p:cNvPr>
          <p:cNvSpPr txBox="1"/>
          <p:nvPr/>
        </p:nvSpPr>
        <p:spPr>
          <a:xfrm>
            <a:off x="747425" y="1603911"/>
            <a:ext cx="8043838" cy="461665"/>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500" b="0" i="0" u="none" strike="noStrike" kern="1200" cap="none" spc="0" normalizeH="0" baseline="0" noProof="0" dirty="0">
                <a:ln>
                  <a:noFill/>
                </a:ln>
                <a:solidFill>
                  <a:srgbClr val="CCFFCC"/>
                </a:solidFill>
                <a:effectLst/>
                <a:uLnTx/>
                <a:uFillTx/>
                <a:latin typeface="Trebuchet MS"/>
                <a:ea typeface="+mn-ea"/>
                <a:cs typeface="Trebuchet MS"/>
              </a:rPr>
              <a:t>More and more people seek naturally derived beauty products </a:t>
            </a:r>
            <a:br>
              <a:rPr kumimoji="0" lang="en-GB" altLang="en-US" sz="1500" b="0" i="0" u="none" strike="noStrike" kern="1200" cap="none" spc="0" normalizeH="0" baseline="0" noProof="0" dirty="0">
                <a:ln>
                  <a:noFill/>
                </a:ln>
                <a:solidFill>
                  <a:srgbClr val="CCFFCC"/>
                </a:solidFill>
                <a:effectLst/>
                <a:uLnTx/>
                <a:uFillTx/>
                <a:latin typeface="Trebuchet MS"/>
                <a:ea typeface="+mn-ea"/>
                <a:cs typeface="Trebuchet MS"/>
              </a:rPr>
            </a:br>
            <a:r>
              <a:rPr kumimoji="0" lang="en-GB" altLang="en-US" sz="1500" b="0" i="0" u="none" strike="noStrike" kern="1200" cap="none" spc="0" normalizeH="0" baseline="0" noProof="0" dirty="0">
                <a:ln>
                  <a:noFill/>
                </a:ln>
                <a:solidFill>
                  <a:srgbClr val="CCFFCC"/>
                </a:solidFill>
                <a:effectLst/>
                <a:uLnTx/>
                <a:uFillTx/>
                <a:latin typeface="Trebuchet MS"/>
                <a:ea typeface="+mn-ea"/>
                <a:cs typeface="Trebuchet MS"/>
              </a:rPr>
              <a:t>Certified product launches are a very important feature for consumers</a:t>
            </a:r>
            <a:endParaRPr kumimoji="0" lang="de-CH" sz="1500" b="0" i="0" u="none" strike="noStrike" kern="1200" cap="none" spc="0" normalizeH="0" baseline="0" noProof="0" dirty="0">
              <a:ln>
                <a:noFill/>
              </a:ln>
              <a:solidFill>
                <a:srgbClr val="CCFFCC"/>
              </a:solidFill>
              <a:effectLst/>
              <a:uLnTx/>
              <a:uFillTx/>
              <a:latin typeface="Trebuchet MS"/>
              <a:ea typeface="+mn-ea"/>
              <a:cs typeface="Trebuchet MS"/>
            </a:endParaRPr>
          </a:p>
        </p:txBody>
      </p:sp>
    </p:spTree>
    <p:extLst>
      <p:ext uri="{BB962C8B-B14F-4D97-AF65-F5344CB8AC3E}">
        <p14:creationId xmlns:p14="http://schemas.microsoft.com/office/powerpoint/2010/main" val="3909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24A386-30FA-4705-85F1-79D6F8E765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98D3B44E-1EC9-4B5A-9C53-8F93CA8FE2B6}"/>
              </a:ext>
            </a:extLst>
          </p:cNvPr>
          <p:cNvSpPr>
            <a:spLocks noGrp="1"/>
          </p:cNvSpPr>
          <p:nvPr>
            <p:ph type="title"/>
          </p:nvPr>
        </p:nvSpPr>
        <p:spPr>
          <a:xfrm>
            <a:off x="717550" y="359500"/>
            <a:ext cx="8255000" cy="877163"/>
          </a:xfrm>
        </p:spPr>
        <p:txBody>
          <a:bodyPr/>
          <a:lstStyle/>
          <a:p>
            <a:r>
              <a:rPr lang="en-GB" altLang="en-US" dirty="0">
                <a:cs typeface="Trebuchet MS"/>
              </a:rPr>
              <a:t>“Natural” is the most influential claim</a:t>
            </a:r>
            <a:br>
              <a:rPr lang="en-GB" altLang="en-US" dirty="0">
                <a:cs typeface="Trebuchet MS"/>
              </a:rPr>
            </a:br>
            <a:r>
              <a:rPr lang="en-GB" altLang="en-US" sz="2800" dirty="0">
                <a:cs typeface="Trebuchet MS"/>
              </a:rPr>
              <a:t>Millennials demand more verification</a:t>
            </a:r>
            <a:endParaRPr lang="en-US" dirty="0"/>
          </a:p>
        </p:txBody>
      </p:sp>
      <p:sp>
        <p:nvSpPr>
          <p:cNvPr id="4" name="Slide Number Placeholder 3">
            <a:extLst>
              <a:ext uri="{FF2B5EF4-FFF2-40B4-BE49-F238E27FC236}">
                <a16:creationId xmlns:a16="http://schemas.microsoft.com/office/drawing/2014/main" id="{285625DC-184F-412C-98B0-3851A92748C9}"/>
              </a:ext>
            </a:extLst>
          </p:cNvPr>
          <p:cNvSpPr>
            <a:spLocks noGrp="1"/>
          </p:cNvSpPr>
          <p:nvPr>
            <p:ph type="sldNum" sz="quarter" idx="10"/>
          </p:nvPr>
        </p:nvSpPr>
        <p:spPr/>
        <p:txBody>
          <a:bodyPr/>
          <a:lstStyle/>
          <a:p>
            <a:fld id="{0F06235C-61DF-4D98-BBC5-826C99E72EE3}" type="slidenum">
              <a:rPr lang="en-US" altLang="en-US" smtClean="0"/>
              <a:pPr/>
              <a:t>4</a:t>
            </a:fld>
            <a:endParaRPr lang="en-US" altLang="en-US" dirty="0"/>
          </a:p>
        </p:txBody>
      </p:sp>
      <p:sp>
        <p:nvSpPr>
          <p:cNvPr id="5" name="Content Placeholder 11">
            <a:extLst>
              <a:ext uri="{FF2B5EF4-FFF2-40B4-BE49-F238E27FC236}">
                <a16:creationId xmlns:a16="http://schemas.microsoft.com/office/drawing/2014/main" id="{73AA31C4-F802-465B-B5D2-12B4BC2D9B3D}"/>
              </a:ext>
            </a:extLst>
          </p:cNvPr>
          <p:cNvSpPr txBox="1">
            <a:spLocks/>
          </p:cNvSpPr>
          <p:nvPr/>
        </p:nvSpPr>
        <p:spPr>
          <a:xfrm>
            <a:off x="5007970" y="1897526"/>
            <a:ext cx="3394935" cy="2210862"/>
          </a:xfrm>
          <a:prstGeom prst="rect">
            <a:avLst/>
          </a:prstGeom>
        </p:spPr>
        <p:txBody>
          <a:bodyPr vert="horz" wrap="square" lIns="0" tIns="0" rIns="0" bIns="0" rtlCol="0">
            <a:spAutoFit/>
          </a:bodyPr>
          <a:lstStyle>
            <a:lvl1pPr marL="0" indent="0" algn="l" rtl="0" eaLnBrk="0" fontAlgn="base" hangingPunct="0">
              <a:spcBef>
                <a:spcPct val="20000"/>
              </a:spcBef>
              <a:spcAft>
                <a:spcPct val="0"/>
              </a:spcAft>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200150" indent="-285750" algn="l" rtl="0" eaLnBrk="0" fontAlgn="base" hangingPunct="0">
              <a:spcBef>
                <a:spcPct val="20000"/>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57350" indent="-285750" algn="l" rtl="0" eaLnBrk="0" fontAlgn="base" hangingPunct="0">
              <a:spcBef>
                <a:spcPct val="20000"/>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114550" indent="-285750" algn="l" rtl="0" eaLnBrk="0" fontAlgn="base" hangingPunct="0">
              <a:spcBef>
                <a:spcPct val="20000"/>
              </a:spcBef>
              <a:spcAft>
                <a:spcPct val="0"/>
              </a:spcAft>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0000" indent="-180000" eaLnBrk="1" hangingPunct="1">
              <a:spcBef>
                <a:spcPts val="0"/>
              </a:spcBef>
              <a:spcAft>
                <a:spcPts val="700"/>
              </a:spcAft>
              <a:buFont typeface="Arial" panose="020B0604020202020204" pitchFamily="34" charset="0"/>
              <a:buChar char="•"/>
              <a:defRPr/>
            </a:pPr>
            <a:r>
              <a:rPr lang="en-GB" sz="1200" b="1" dirty="0">
                <a:latin typeface="Trebuchet MS"/>
                <a:cs typeface="Trebuchet MS"/>
              </a:rPr>
              <a:t>Presence of natural ingredients </a:t>
            </a:r>
            <a:r>
              <a:rPr lang="en-GB" sz="1200" dirty="0">
                <a:latin typeface="Trebuchet MS"/>
                <a:cs typeface="Trebuchet MS"/>
              </a:rPr>
              <a:t>and </a:t>
            </a:r>
            <a:r>
              <a:rPr lang="en-GB" sz="1200" b="1" dirty="0">
                <a:latin typeface="Trebuchet MS"/>
                <a:cs typeface="Trebuchet MS"/>
              </a:rPr>
              <a:t>absence of artificial ingredients</a:t>
            </a:r>
            <a:r>
              <a:rPr lang="en-GB" sz="1200" dirty="0">
                <a:latin typeface="Trebuchet MS"/>
                <a:cs typeface="Trebuchet MS"/>
              </a:rPr>
              <a:t> are the most influential claims for over </a:t>
            </a:r>
            <a:r>
              <a:rPr lang="en-GB" sz="1500" b="1" dirty="0">
                <a:latin typeface="Trebuchet MS"/>
                <a:cs typeface="Trebuchet MS"/>
              </a:rPr>
              <a:t>86%</a:t>
            </a:r>
            <a:endParaRPr lang="en-GB" sz="1500" dirty="0">
              <a:latin typeface="Trebuchet MS"/>
              <a:cs typeface="Trebuchet MS"/>
            </a:endParaRPr>
          </a:p>
          <a:p>
            <a:pPr marL="180000" indent="-180000" eaLnBrk="1" hangingPunct="1">
              <a:spcBef>
                <a:spcPts val="0"/>
              </a:spcBef>
              <a:spcAft>
                <a:spcPts val="700"/>
              </a:spcAft>
              <a:buFont typeface="Arial" panose="020B0604020202020204" pitchFamily="34" charset="0"/>
              <a:buChar char="•"/>
              <a:defRPr/>
            </a:pPr>
            <a:r>
              <a:rPr lang="en-GB" sz="1200" b="1" dirty="0">
                <a:latin typeface="Trebuchet MS"/>
                <a:cs typeface="Trebuchet MS"/>
              </a:rPr>
              <a:t>Organically grown ingredients </a:t>
            </a:r>
            <a:r>
              <a:rPr lang="en-GB" sz="1200" dirty="0">
                <a:latin typeface="Trebuchet MS"/>
                <a:cs typeface="Trebuchet MS"/>
              </a:rPr>
              <a:t>and </a:t>
            </a:r>
            <a:r>
              <a:rPr lang="en-GB" sz="1200" b="1" dirty="0">
                <a:latin typeface="Trebuchet MS"/>
                <a:cs typeface="Trebuchet MS"/>
              </a:rPr>
              <a:t>absence of GMO</a:t>
            </a:r>
            <a:r>
              <a:rPr lang="en-GB" sz="1200" dirty="0">
                <a:latin typeface="Trebuchet MS"/>
                <a:cs typeface="Trebuchet MS"/>
              </a:rPr>
              <a:t> is important for over </a:t>
            </a:r>
            <a:r>
              <a:rPr lang="en-GB" sz="1500" b="1" dirty="0">
                <a:latin typeface="Trebuchet MS"/>
                <a:cs typeface="Trebuchet MS"/>
              </a:rPr>
              <a:t>77%</a:t>
            </a:r>
            <a:endParaRPr lang="en-GB" sz="1500" dirty="0">
              <a:latin typeface="Trebuchet MS"/>
              <a:cs typeface="Trebuchet MS"/>
            </a:endParaRPr>
          </a:p>
          <a:p>
            <a:pPr marL="180000" indent="-180000" eaLnBrk="1" hangingPunct="1">
              <a:spcBef>
                <a:spcPts val="0"/>
              </a:spcBef>
              <a:spcAft>
                <a:spcPts val="700"/>
              </a:spcAft>
              <a:buFont typeface="Arial" panose="020B0604020202020204" pitchFamily="34" charset="0"/>
              <a:buChar char="•"/>
              <a:defRPr/>
            </a:pPr>
            <a:r>
              <a:rPr lang="en-GB" sz="1200" b="1" dirty="0" err="1">
                <a:latin typeface="Trebuchet MS"/>
                <a:cs typeface="Trebuchet MS"/>
              </a:rPr>
              <a:t>Millennials</a:t>
            </a:r>
            <a:r>
              <a:rPr lang="en-GB" sz="1200" b="1" dirty="0">
                <a:latin typeface="Trebuchet MS"/>
                <a:cs typeface="Trebuchet MS"/>
              </a:rPr>
              <a:t> are more demanding </a:t>
            </a:r>
            <a:r>
              <a:rPr lang="en-GB" sz="1200" dirty="0">
                <a:latin typeface="Trebuchet MS"/>
                <a:cs typeface="Trebuchet MS"/>
              </a:rPr>
              <a:t>regarding every single claim but the biggest differences are seen in </a:t>
            </a:r>
            <a:r>
              <a:rPr lang="en-GB" sz="1200" b="1" dirty="0">
                <a:latin typeface="Trebuchet MS"/>
                <a:cs typeface="Trebuchet MS"/>
              </a:rPr>
              <a:t>verifications and vegan claims</a:t>
            </a:r>
            <a:br>
              <a:rPr lang="en-GB" sz="1200" b="1" dirty="0">
                <a:latin typeface="Trebuchet MS"/>
                <a:cs typeface="Trebuchet MS"/>
              </a:rPr>
            </a:br>
            <a:r>
              <a:rPr lang="en-GB" sz="1500" b="1" dirty="0">
                <a:latin typeface="Trebuchet MS"/>
                <a:cs typeface="Trebuchet MS"/>
              </a:rPr>
              <a:t>35%</a:t>
            </a:r>
            <a:r>
              <a:rPr lang="en-GB" sz="1500" dirty="0">
                <a:latin typeface="Trebuchet MS"/>
                <a:cs typeface="Trebuchet MS"/>
              </a:rPr>
              <a:t> </a:t>
            </a:r>
            <a:r>
              <a:rPr lang="en-GB" sz="1200" dirty="0">
                <a:latin typeface="Trebuchet MS"/>
                <a:cs typeface="Trebuchet MS"/>
              </a:rPr>
              <a:t>place more importance on vegan</a:t>
            </a:r>
            <a:br>
              <a:rPr lang="en-GB" sz="1200" dirty="0">
                <a:latin typeface="Trebuchet MS"/>
                <a:cs typeface="Trebuchet MS"/>
              </a:rPr>
            </a:br>
            <a:r>
              <a:rPr lang="en-GB" sz="1500" b="1" dirty="0">
                <a:latin typeface="Trebuchet MS"/>
                <a:cs typeface="Trebuchet MS"/>
              </a:rPr>
              <a:t>15% </a:t>
            </a:r>
            <a:r>
              <a:rPr lang="en-GB" sz="1200" dirty="0">
                <a:latin typeface="Trebuchet MS"/>
                <a:cs typeface="Trebuchet MS"/>
              </a:rPr>
              <a:t>place</a:t>
            </a:r>
            <a:r>
              <a:rPr lang="en-GB" sz="1200" dirty="0">
                <a:solidFill>
                  <a:srgbClr val="FF0000"/>
                </a:solidFill>
                <a:latin typeface="Trebuchet MS"/>
                <a:cs typeface="Trebuchet MS"/>
              </a:rPr>
              <a:t> </a:t>
            </a:r>
            <a:r>
              <a:rPr lang="en-GB" sz="1200" dirty="0">
                <a:latin typeface="Trebuchet MS"/>
                <a:cs typeface="Trebuchet MS"/>
              </a:rPr>
              <a:t>more importance on verifications</a:t>
            </a:r>
          </a:p>
        </p:txBody>
      </p:sp>
      <p:graphicFrame>
        <p:nvGraphicFramePr>
          <p:cNvPr id="6" name="Chart 7">
            <a:extLst>
              <a:ext uri="{FF2B5EF4-FFF2-40B4-BE49-F238E27FC236}">
                <a16:creationId xmlns:a16="http://schemas.microsoft.com/office/drawing/2014/main" id="{54837A71-D684-4E0A-B42A-F07A741945B2}"/>
              </a:ext>
            </a:extLst>
          </p:cNvPr>
          <p:cNvGraphicFramePr>
            <a:graphicFrameLocks/>
          </p:cNvGraphicFramePr>
          <p:nvPr>
            <p:extLst>
              <p:ext uri="{D42A27DB-BD31-4B8C-83A1-F6EECF244321}">
                <p14:modId xmlns:p14="http://schemas.microsoft.com/office/powerpoint/2010/main" val="3130198360"/>
              </p:ext>
            </p:extLst>
          </p:nvPr>
        </p:nvGraphicFramePr>
        <p:xfrm>
          <a:off x="343985" y="1570309"/>
          <a:ext cx="4320000" cy="4716000"/>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a:extLst>
              <a:ext uri="{FF2B5EF4-FFF2-40B4-BE49-F238E27FC236}">
                <a16:creationId xmlns:a16="http://schemas.microsoft.com/office/drawing/2014/main" id="{DC88962A-2F77-48BB-B244-F1C3FD4E7A72}"/>
              </a:ext>
            </a:extLst>
          </p:cNvPr>
          <p:cNvSpPr/>
          <p:nvPr/>
        </p:nvSpPr>
        <p:spPr>
          <a:xfrm>
            <a:off x="1401418" y="6419820"/>
            <a:ext cx="5764158" cy="200055"/>
          </a:xfrm>
          <a:prstGeom prst="rect">
            <a:avLst/>
          </a:prstGeom>
        </p:spPr>
        <p:txBody>
          <a:bodyPr wrap="square" lIns="0" rIns="0" bIns="0">
            <a:spAutoFit/>
          </a:bodyPr>
          <a:lstStyle/>
          <a:p>
            <a:r>
              <a:rPr lang="en-GB" sz="1000" i="1" dirty="0">
                <a:latin typeface="Trebuchet MS"/>
                <a:cs typeface="Trebuchet MS"/>
              </a:rPr>
              <a:t>Source: Mintel Report [Natural and Organic Personal Care Consumer – US – December 2016]</a:t>
            </a:r>
          </a:p>
        </p:txBody>
      </p:sp>
      <p:sp>
        <p:nvSpPr>
          <p:cNvPr id="8" name="Rectangle : coins arrondis 5">
            <a:extLst>
              <a:ext uri="{FF2B5EF4-FFF2-40B4-BE49-F238E27FC236}">
                <a16:creationId xmlns:a16="http://schemas.microsoft.com/office/drawing/2014/main" id="{6D22D01C-74A0-4BFA-92C2-CC5E278F4905}"/>
              </a:ext>
            </a:extLst>
          </p:cNvPr>
          <p:cNvSpPr/>
          <p:nvPr/>
        </p:nvSpPr>
        <p:spPr bwMode="auto">
          <a:xfrm>
            <a:off x="5144414" y="4407087"/>
            <a:ext cx="3258491" cy="510778"/>
          </a:xfrm>
          <a:prstGeom prst="roundRect">
            <a:avLst/>
          </a:prstGeom>
          <a:ln w="28575" cap="flat" cmpd="sng" algn="ctr">
            <a:solidFill>
              <a:schemeClr val="tx2"/>
            </a:solidFill>
            <a:prstDash val="solid"/>
            <a:round/>
            <a:headEnd type="none" w="med" len="med"/>
            <a:tailEnd type="none" w="med" len="med"/>
          </a:ln>
          <a:extLst>
            <a:ext uri="{AF507438-7753-43e0-B8FC-AC1667EBCBE1}">
              <a14:hiddenEffects xmlns:a14="http://schemas.microsoft.com/office/drawing/2010/main" xmlns="">
                <a:effectLst>
                  <a:outerShdw dist="35921" dir="2700000" algn="ctr" rotWithShape="0">
                    <a:srgbClr val="808080"/>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a:r>
              <a:rPr lang="en-US" sz="1200" dirty="0">
                <a:solidFill>
                  <a:schemeClr val="tx1"/>
                </a:solidFill>
                <a:cs typeface="Trebuchet MS"/>
              </a:rPr>
              <a:t>Consumers need a clear, natural standard with certification</a:t>
            </a:r>
          </a:p>
        </p:txBody>
      </p:sp>
    </p:spTree>
    <p:extLst>
      <p:ext uri="{BB962C8B-B14F-4D97-AF65-F5344CB8AC3E}">
        <p14:creationId xmlns:p14="http://schemas.microsoft.com/office/powerpoint/2010/main" val="2392498859"/>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genda_slid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224016"/>
          </a:xfrm>
          <a:prstGeom prst="rect">
            <a:avLst/>
          </a:prstGeom>
        </p:spPr>
      </p:pic>
      <p:sp>
        <p:nvSpPr>
          <p:cNvPr id="15" name="Title 1">
            <a:extLst>
              <a:ext uri="{FF2B5EF4-FFF2-40B4-BE49-F238E27FC236}">
                <a16:creationId xmlns:a16="http://schemas.microsoft.com/office/drawing/2014/main" id="{6AD27A43-6508-4932-9960-13901D20FF06}"/>
              </a:ext>
            </a:extLst>
          </p:cNvPr>
          <p:cNvSpPr>
            <a:spLocks noGrp="1"/>
          </p:cNvSpPr>
          <p:nvPr>
            <p:ph type="title"/>
          </p:nvPr>
        </p:nvSpPr>
        <p:spPr>
          <a:xfrm>
            <a:off x="717549" y="779955"/>
            <a:ext cx="8227668" cy="467820"/>
          </a:xfrm>
        </p:spPr>
        <p:txBody>
          <a:bodyPr/>
          <a:lstStyle/>
          <a:p>
            <a:r>
              <a:rPr lang="de-CH" altLang="de-DE" kern="1200" dirty="0">
                <a:solidFill>
                  <a:srgbClr val="008000"/>
                </a:solidFill>
              </a:rPr>
              <a:t>Agenda</a:t>
            </a:r>
            <a:endParaRPr lang="de-CH" kern="1200" dirty="0">
              <a:solidFill>
                <a:srgbClr val="008000"/>
              </a:solidFill>
            </a:endParaRPr>
          </a:p>
        </p:txBody>
      </p:sp>
      <p:sp>
        <p:nvSpPr>
          <p:cNvPr id="4" name="Slide Number Placeholder 3">
            <a:extLst>
              <a:ext uri="{FF2B5EF4-FFF2-40B4-BE49-F238E27FC236}">
                <a16:creationId xmlns:a16="http://schemas.microsoft.com/office/drawing/2014/main" id="{67935B66-44D7-4476-887E-0F896DE8FCED}"/>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5</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5" name="AutoShape 49">
            <a:extLst>
              <a:ext uri="{FF2B5EF4-FFF2-40B4-BE49-F238E27FC236}">
                <a16:creationId xmlns:a16="http://schemas.microsoft.com/office/drawing/2014/main" id="{A96557EE-58A3-4F2F-99D9-ED7C6EF25376}"/>
              </a:ext>
            </a:extLst>
          </p:cNvPr>
          <p:cNvSpPr>
            <a:spLocks noChangeArrowheads="1"/>
          </p:cNvSpPr>
          <p:nvPr/>
        </p:nvSpPr>
        <p:spPr bwMode="auto">
          <a:xfrm>
            <a:off x="719524" y="164400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008000"/>
                </a:solidFill>
                <a:cs typeface="Arial"/>
              </a:rPr>
              <a:t>1</a:t>
            </a:r>
          </a:p>
        </p:txBody>
      </p:sp>
      <p:sp>
        <p:nvSpPr>
          <p:cNvPr id="6" name="AutoShape 50">
            <a:extLst>
              <a:ext uri="{FF2B5EF4-FFF2-40B4-BE49-F238E27FC236}">
                <a16:creationId xmlns:a16="http://schemas.microsoft.com/office/drawing/2014/main" id="{642AF58C-7FBF-4D9D-B4C4-6E026A896AB9}"/>
              </a:ext>
            </a:extLst>
          </p:cNvPr>
          <p:cNvSpPr>
            <a:spLocks noChangeArrowheads="1"/>
          </p:cNvSpPr>
          <p:nvPr/>
        </p:nvSpPr>
        <p:spPr bwMode="auto">
          <a:xfrm>
            <a:off x="1206886" y="164400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indent="-177800" eaLnBrk="0" hangingPunct="0">
              <a:spcBef>
                <a:spcPct val="20000"/>
              </a:spcBef>
              <a:spcAft>
                <a:spcPct val="40000"/>
              </a:spcAft>
              <a:buClr>
                <a:srgbClr val="003366"/>
              </a:buClr>
              <a:buSzPct val="100000"/>
            </a:pPr>
            <a:r>
              <a:rPr lang="en-US" sz="2000" b="1" kern="0" dirty="0">
                <a:solidFill>
                  <a:srgbClr val="008000"/>
                </a:solidFill>
                <a:cs typeface="Arial"/>
              </a:rPr>
              <a:t>Natural or Organic — consumer expectations</a:t>
            </a:r>
          </a:p>
        </p:txBody>
      </p:sp>
      <p:sp>
        <p:nvSpPr>
          <p:cNvPr id="7" name="AutoShape 51">
            <a:extLst>
              <a:ext uri="{FF2B5EF4-FFF2-40B4-BE49-F238E27FC236}">
                <a16:creationId xmlns:a16="http://schemas.microsoft.com/office/drawing/2014/main" id="{A98244D8-1714-44DC-8CAA-F19AA5DE5096}"/>
              </a:ext>
            </a:extLst>
          </p:cNvPr>
          <p:cNvSpPr>
            <a:spLocks noChangeArrowheads="1"/>
          </p:cNvSpPr>
          <p:nvPr/>
        </p:nvSpPr>
        <p:spPr bwMode="auto">
          <a:xfrm>
            <a:off x="719524" y="319975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3</a:t>
            </a:r>
          </a:p>
        </p:txBody>
      </p:sp>
      <p:sp>
        <p:nvSpPr>
          <p:cNvPr id="8" name="AutoShape 52">
            <a:extLst>
              <a:ext uri="{FF2B5EF4-FFF2-40B4-BE49-F238E27FC236}">
                <a16:creationId xmlns:a16="http://schemas.microsoft.com/office/drawing/2014/main" id="{BF6FE355-AD46-42D1-91CD-BFD119572258}"/>
              </a:ext>
            </a:extLst>
          </p:cNvPr>
          <p:cNvSpPr>
            <a:spLocks noChangeArrowheads="1"/>
          </p:cNvSpPr>
          <p:nvPr/>
        </p:nvSpPr>
        <p:spPr bwMode="auto">
          <a:xfrm>
            <a:off x="1206886" y="319975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Organic calculation </a:t>
            </a: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panose="020B0604020202020204" pitchFamily="34" charset="0"/>
              </a:rPr>
              <a:t>—</a:t>
            </a: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examples</a:t>
            </a:r>
          </a:p>
        </p:txBody>
      </p:sp>
      <p:sp>
        <p:nvSpPr>
          <p:cNvPr id="9" name="AutoShape 51">
            <a:extLst>
              <a:ext uri="{FF2B5EF4-FFF2-40B4-BE49-F238E27FC236}">
                <a16:creationId xmlns:a16="http://schemas.microsoft.com/office/drawing/2014/main" id="{09E5FB0B-D083-475A-AF86-BBF4F53D71DC}"/>
              </a:ext>
            </a:extLst>
          </p:cNvPr>
          <p:cNvSpPr>
            <a:spLocks noChangeArrowheads="1"/>
          </p:cNvSpPr>
          <p:nvPr/>
        </p:nvSpPr>
        <p:spPr bwMode="auto">
          <a:xfrm>
            <a:off x="719524" y="396810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4</a:t>
            </a:r>
          </a:p>
        </p:txBody>
      </p:sp>
      <p:sp>
        <p:nvSpPr>
          <p:cNvPr id="10" name="AutoShape 52">
            <a:extLst>
              <a:ext uri="{FF2B5EF4-FFF2-40B4-BE49-F238E27FC236}">
                <a16:creationId xmlns:a16="http://schemas.microsoft.com/office/drawing/2014/main" id="{D9305AD1-8E16-4DC2-BF40-A8050FA9AA68}"/>
              </a:ext>
            </a:extLst>
          </p:cNvPr>
          <p:cNvSpPr>
            <a:spLocks noChangeArrowheads="1"/>
          </p:cNvSpPr>
          <p:nvPr/>
        </p:nvSpPr>
        <p:spPr bwMode="auto">
          <a:xfrm>
            <a:off x="1206886" y="396810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Natural calculation </a:t>
            </a: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panose="020B0604020202020204" pitchFamily="34" charset="0"/>
              </a:rPr>
              <a:t>—</a:t>
            </a: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examples</a:t>
            </a:r>
          </a:p>
        </p:txBody>
      </p:sp>
      <p:sp>
        <p:nvSpPr>
          <p:cNvPr id="11" name="AutoShape 49">
            <a:extLst>
              <a:ext uri="{FF2B5EF4-FFF2-40B4-BE49-F238E27FC236}">
                <a16:creationId xmlns:a16="http://schemas.microsoft.com/office/drawing/2014/main" id="{832DC283-C566-43E5-9663-E2DC77F5EBF4}"/>
              </a:ext>
            </a:extLst>
          </p:cNvPr>
          <p:cNvSpPr>
            <a:spLocks noChangeArrowheads="1"/>
          </p:cNvSpPr>
          <p:nvPr/>
        </p:nvSpPr>
        <p:spPr bwMode="auto">
          <a:xfrm>
            <a:off x="719524" y="2410770"/>
            <a:ext cx="396875" cy="579437"/>
          </a:xfrm>
          <a:prstGeom prst="roundRect">
            <a:avLst>
              <a:gd name="adj" fmla="val 16667"/>
            </a:avLst>
          </a:prstGeom>
          <a:solidFill>
            <a:srgbClr val="008000"/>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FFFFFF"/>
                </a:solidFill>
                <a:cs typeface="Arial"/>
              </a:rPr>
              <a:t>2</a:t>
            </a:r>
          </a:p>
        </p:txBody>
      </p:sp>
      <p:sp>
        <p:nvSpPr>
          <p:cNvPr id="12" name="AutoShape 50">
            <a:extLst>
              <a:ext uri="{FF2B5EF4-FFF2-40B4-BE49-F238E27FC236}">
                <a16:creationId xmlns:a16="http://schemas.microsoft.com/office/drawing/2014/main" id="{9E666640-EE5D-4276-9B13-4EF7BD8646E0}"/>
              </a:ext>
            </a:extLst>
          </p:cNvPr>
          <p:cNvSpPr>
            <a:spLocks noChangeArrowheads="1"/>
          </p:cNvSpPr>
          <p:nvPr/>
        </p:nvSpPr>
        <p:spPr bwMode="auto">
          <a:xfrm>
            <a:off x="1206886" y="2410770"/>
            <a:ext cx="6777038" cy="579437"/>
          </a:xfrm>
          <a:prstGeom prst="roundRect">
            <a:avLst>
              <a:gd name="adj" fmla="val 16667"/>
            </a:avLst>
          </a:prstGeom>
          <a:solidFill>
            <a:srgbClr val="008000"/>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indent="-177800" eaLnBrk="0" hangingPunct="0">
              <a:spcBef>
                <a:spcPct val="20000"/>
              </a:spcBef>
              <a:spcAft>
                <a:spcPct val="40000"/>
              </a:spcAft>
              <a:buClr>
                <a:srgbClr val="003366"/>
              </a:buClr>
              <a:buSzPct val="100000"/>
            </a:pPr>
            <a:r>
              <a:rPr lang="en-US" sz="2000" b="1" kern="0" dirty="0">
                <a:solidFill>
                  <a:srgbClr val="FFFFFF"/>
                </a:solidFill>
              </a:rPr>
              <a:t> ECOCERT / COSMOS / NATRUE / ISO 16128: an overview</a:t>
            </a:r>
          </a:p>
        </p:txBody>
      </p:sp>
      <p:sp>
        <p:nvSpPr>
          <p:cNvPr id="13" name="AutoShape 51">
            <a:extLst>
              <a:ext uri="{FF2B5EF4-FFF2-40B4-BE49-F238E27FC236}">
                <a16:creationId xmlns:a16="http://schemas.microsoft.com/office/drawing/2014/main" id="{104DF99D-634D-4E1A-A875-D4A056B57E78}"/>
              </a:ext>
            </a:extLst>
          </p:cNvPr>
          <p:cNvSpPr>
            <a:spLocks noChangeArrowheads="1"/>
          </p:cNvSpPr>
          <p:nvPr/>
        </p:nvSpPr>
        <p:spPr bwMode="auto">
          <a:xfrm>
            <a:off x="717549" y="473800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5</a:t>
            </a:r>
          </a:p>
        </p:txBody>
      </p:sp>
      <p:sp>
        <p:nvSpPr>
          <p:cNvPr id="14" name="AutoShape 52">
            <a:extLst>
              <a:ext uri="{FF2B5EF4-FFF2-40B4-BE49-F238E27FC236}">
                <a16:creationId xmlns:a16="http://schemas.microsoft.com/office/drawing/2014/main" id="{15AE0E9C-4396-438B-9CC2-3EACB381EA2B}"/>
              </a:ext>
            </a:extLst>
          </p:cNvPr>
          <p:cNvSpPr>
            <a:spLocks noChangeArrowheads="1"/>
          </p:cNvSpPr>
          <p:nvPr/>
        </p:nvSpPr>
        <p:spPr bwMode="auto">
          <a:xfrm>
            <a:off x="1204911" y="473800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Guidelines for the use of logos</a:t>
            </a:r>
          </a:p>
        </p:txBody>
      </p:sp>
    </p:spTree>
    <p:extLst>
      <p:ext uri="{BB962C8B-B14F-4D97-AF65-F5344CB8AC3E}">
        <p14:creationId xmlns:p14="http://schemas.microsoft.com/office/powerpoint/2010/main" val="2597294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F0EBC0CA-08FE-4758-9772-A7A1750B6C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B65835A1-C5E7-4695-BA17-E0D221AF0583}"/>
              </a:ext>
            </a:extLst>
          </p:cNvPr>
          <p:cNvSpPr>
            <a:spLocks noGrp="1"/>
          </p:cNvSpPr>
          <p:nvPr>
            <p:ph type="title"/>
          </p:nvPr>
        </p:nvSpPr>
        <p:spPr>
          <a:xfrm>
            <a:off x="717550" y="301022"/>
            <a:ext cx="8054975" cy="935641"/>
          </a:xfrm>
        </p:spPr>
        <p:txBody>
          <a:bodyPr/>
          <a:lstStyle/>
          <a:p>
            <a:r>
              <a:rPr lang="de-CH" dirty="0"/>
              <a:t>Overview of Certification Standards</a:t>
            </a:r>
            <a:endParaRPr lang="en-US" dirty="0"/>
          </a:p>
        </p:txBody>
      </p:sp>
      <p:sp>
        <p:nvSpPr>
          <p:cNvPr id="4" name="Slide Number Placeholder 3">
            <a:extLst>
              <a:ext uri="{FF2B5EF4-FFF2-40B4-BE49-F238E27FC236}">
                <a16:creationId xmlns:a16="http://schemas.microsoft.com/office/drawing/2014/main" id="{9C33FF83-E558-40D6-8D09-FB8C0B7E373B}"/>
              </a:ext>
            </a:extLst>
          </p:cNvPr>
          <p:cNvSpPr>
            <a:spLocks noGrp="1"/>
          </p:cNvSpPr>
          <p:nvPr>
            <p:ph type="sldNum" sz="quarter" idx="10"/>
          </p:nvPr>
        </p:nvSpPr>
        <p:spPr/>
        <p:txBody>
          <a:bodyPr/>
          <a:lstStyle/>
          <a:p>
            <a:fld id="{0F06235C-61DF-4D98-BBC5-826C99E72EE3}" type="slidenum">
              <a:rPr lang="en-US" altLang="en-US" smtClean="0"/>
              <a:pPr/>
              <a:t>6</a:t>
            </a:fld>
            <a:endParaRPr lang="en-US" altLang="en-US" dirty="0"/>
          </a:p>
        </p:txBody>
      </p:sp>
      <p:sp>
        <p:nvSpPr>
          <p:cNvPr id="5" name="Rectangle 4">
            <a:extLst>
              <a:ext uri="{FF2B5EF4-FFF2-40B4-BE49-F238E27FC236}">
                <a16:creationId xmlns:a16="http://schemas.microsoft.com/office/drawing/2014/main" id="{4249F912-4D64-4B49-B119-F7CFB451540E}"/>
              </a:ext>
            </a:extLst>
          </p:cNvPr>
          <p:cNvSpPr/>
          <p:nvPr/>
        </p:nvSpPr>
        <p:spPr>
          <a:xfrm>
            <a:off x="5477143" y="4354642"/>
            <a:ext cx="3421928" cy="1153136"/>
          </a:xfrm>
          <a:prstGeom prst="rect">
            <a:avLst/>
          </a:prstGeom>
        </p:spPr>
        <p:txBody>
          <a:bodyPr wrap="square" lIns="0" tIns="0" rIns="0" bIns="0">
            <a:spAutoFit/>
          </a:bodyPr>
          <a:lstStyle/>
          <a:p>
            <a:pPr indent="-285750">
              <a:lnSpc>
                <a:spcPct val="110000"/>
              </a:lnSpc>
              <a:spcAft>
                <a:spcPts val="700"/>
              </a:spcAft>
            </a:pPr>
            <a:r>
              <a:rPr lang="en-GB" altLang="en-US" sz="1500" b="1" dirty="0">
                <a:latin typeface="Trebuchet MS"/>
                <a:cs typeface="Trebuchet MS"/>
              </a:rPr>
              <a:t>ISO 16128:</a:t>
            </a:r>
            <a:r>
              <a:rPr lang="en-GB" altLang="en-US" sz="1500" dirty="0">
                <a:latin typeface="Trebuchet MS"/>
                <a:cs typeface="Trebuchet MS"/>
              </a:rPr>
              <a:t> </a:t>
            </a:r>
            <a:r>
              <a:rPr lang="en-US" sz="1200" dirty="0">
                <a:latin typeface="Trebuchet MS"/>
                <a:cs typeface="Trebuchet MS"/>
              </a:rPr>
              <a:t>International standard released in September 2017</a:t>
            </a:r>
            <a:r>
              <a:rPr lang="en-US" sz="1200" i="1" dirty="0">
                <a:latin typeface="Trebuchet MS"/>
                <a:cs typeface="Trebuchet MS"/>
              </a:rPr>
              <a:t>.</a:t>
            </a:r>
          </a:p>
          <a:p>
            <a:pPr indent="-285750">
              <a:lnSpc>
                <a:spcPct val="110000"/>
              </a:lnSpc>
              <a:spcAft>
                <a:spcPts val="700"/>
              </a:spcAft>
            </a:pPr>
            <a:r>
              <a:rPr lang="en-US" sz="1200" i="1" dirty="0">
                <a:latin typeface="Trebuchet MS"/>
                <a:cs typeface="Trebuchet MS"/>
              </a:rPr>
              <a:t>Goal: providing guidelines on technical definitions and criteria for natural and organic cosmetics ingredients</a:t>
            </a:r>
            <a:endParaRPr lang="en-GB" altLang="en-US" sz="1200" dirty="0">
              <a:latin typeface="Trebuchet MS"/>
              <a:cs typeface="Trebuchet MS"/>
            </a:endParaRPr>
          </a:p>
        </p:txBody>
      </p:sp>
      <p:pic>
        <p:nvPicPr>
          <p:cNvPr id="6" name="Image 26" descr="Capture d’écran">
            <a:extLst>
              <a:ext uri="{FF2B5EF4-FFF2-40B4-BE49-F238E27FC236}">
                <a16:creationId xmlns:a16="http://schemas.microsoft.com/office/drawing/2014/main" id="{F916854A-39E6-4FB9-9FBC-0631152A48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53290" y="4354642"/>
            <a:ext cx="853514" cy="784928"/>
          </a:xfrm>
          <a:prstGeom prst="rect">
            <a:avLst/>
          </a:prstGeom>
        </p:spPr>
      </p:pic>
      <p:sp>
        <p:nvSpPr>
          <p:cNvPr id="7" name="ZoneTexte 27">
            <a:extLst>
              <a:ext uri="{FF2B5EF4-FFF2-40B4-BE49-F238E27FC236}">
                <a16:creationId xmlns:a16="http://schemas.microsoft.com/office/drawing/2014/main" id="{50DE636E-1E5B-43D8-AA51-54FAB9F3B961}"/>
              </a:ext>
            </a:extLst>
          </p:cNvPr>
          <p:cNvSpPr txBox="1"/>
          <p:nvPr/>
        </p:nvSpPr>
        <p:spPr>
          <a:xfrm>
            <a:off x="1456470" y="1743325"/>
            <a:ext cx="2634744" cy="1572225"/>
          </a:xfrm>
          <a:prstGeom prst="rect">
            <a:avLst/>
          </a:prstGeom>
          <a:noFill/>
        </p:spPr>
        <p:txBody>
          <a:bodyPr wrap="square" lIns="0" tIns="0" rIns="0" bIns="0" rtlCol="0">
            <a:spAutoFit/>
          </a:bodyPr>
          <a:lstStyle/>
          <a:p>
            <a:pPr eaLnBrk="1" hangingPunct="1">
              <a:lnSpc>
                <a:spcPct val="110000"/>
              </a:lnSpc>
              <a:spcAft>
                <a:spcPts val="800"/>
              </a:spcAft>
            </a:pPr>
            <a:r>
              <a:rPr lang="en-GB" altLang="en-US" sz="1500" b="1" dirty="0">
                <a:solidFill>
                  <a:srgbClr val="FF0000"/>
                </a:solidFill>
                <a:latin typeface="Trebuchet MS"/>
                <a:ea typeface="+mj-ea"/>
                <a:cs typeface="Trebuchet MS"/>
              </a:rPr>
              <a:t>ECOCERT:</a:t>
            </a:r>
            <a:r>
              <a:rPr lang="en-GB" altLang="en-US" sz="1500" b="1" dirty="0">
                <a:latin typeface="Trebuchet MS"/>
                <a:cs typeface="Trebuchet MS"/>
              </a:rPr>
              <a:t> </a:t>
            </a:r>
            <a:r>
              <a:rPr lang="en-GB" altLang="en-US" sz="1200" dirty="0">
                <a:latin typeface="Trebuchet MS"/>
                <a:cs typeface="Trebuchet MS"/>
              </a:rPr>
              <a:t>The pioneer, </a:t>
            </a:r>
            <a:r>
              <a:rPr lang="en-US" sz="1200" dirty="0">
                <a:latin typeface="Trebuchet MS"/>
                <a:cs typeface="Trebuchet MS"/>
              </a:rPr>
              <a:t>created a standard for natural and organic cosmetics in 2002. Ecocert is present in 80 countries. </a:t>
            </a:r>
          </a:p>
          <a:p>
            <a:pPr eaLnBrk="1" hangingPunct="1">
              <a:lnSpc>
                <a:spcPct val="110000"/>
              </a:lnSpc>
              <a:spcAft>
                <a:spcPts val="800"/>
              </a:spcAft>
            </a:pPr>
            <a:r>
              <a:rPr lang="en-US" sz="1200" i="1" dirty="0">
                <a:latin typeface="Trebuchet MS"/>
                <a:cs typeface="Trebuchet MS"/>
              </a:rPr>
              <a:t>Goal: to promote natural and organic substances, respect for the environment and high ethical values</a:t>
            </a:r>
            <a:endParaRPr lang="de-CH" dirty="0">
              <a:latin typeface="Trebuchet MS"/>
              <a:cs typeface="Trebuchet MS"/>
            </a:endParaRPr>
          </a:p>
        </p:txBody>
      </p:sp>
      <p:sp>
        <p:nvSpPr>
          <p:cNvPr id="8" name="ZoneTexte 28">
            <a:extLst>
              <a:ext uri="{FF2B5EF4-FFF2-40B4-BE49-F238E27FC236}">
                <a16:creationId xmlns:a16="http://schemas.microsoft.com/office/drawing/2014/main" id="{CCB60FC8-4A67-495D-9E59-9733A58C834A}"/>
              </a:ext>
            </a:extLst>
          </p:cNvPr>
          <p:cNvSpPr txBox="1"/>
          <p:nvPr/>
        </p:nvSpPr>
        <p:spPr>
          <a:xfrm>
            <a:off x="5098147" y="1743325"/>
            <a:ext cx="3800924" cy="2081083"/>
          </a:xfrm>
          <a:prstGeom prst="rect">
            <a:avLst/>
          </a:prstGeom>
          <a:noFill/>
        </p:spPr>
        <p:txBody>
          <a:bodyPr wrap="square" lIns="0" tIns="0" rIns="0" bIns="0" rtlCol="0">
            <a:spAutoFit/>
          </a:bodyPr>
          <a:lstStyle/>
          <a:p>
            <a:pPr marL="400050" lvl="1" indent="0">
              <a:lnSpc>
                <a:spcPct val="110000"/>
              </a:lnSpc>
              <a:spcAft>
                <a:spcPts val="800"/>
              </a:spcAft>
              <a:buNone/>
            </a:pPr>
            <a:r>
              <a:rPr lang="en-GB" altLang="en-US" sz="1500" b="1" dirty="0">
                <a:solidFill>
                  <a:srgbClr val="009900"/>
                </a:solidFill>
                <a:latin typeface="Trebuchet MS"/>
                <a:ea typeface="+mj-ea"/>
                <a:cs typeface="Trebuchet MS"/>
              </a:rPr>
              <a:t>COSMOS:</a:t>
            </a:r>
            <a:r>
              <a:rPr lang="en-GB" altLang="en-US" sz="1500" dirty="0">
                <a:solidFill>
                  <a:srgbClr val="009900"/>
                </a:solidFill>
                <a:latin typeface="Trebuchet MS"/>
                <a:cs typeface="Trebuchet MS"/>
              </a:rPr>
              <a:t> </a:t>
            </a:r>
            <a:r>
              <a:rPr lang="en-GB" altLang="en-US" sz="1200" dirty="0">
                <a:solidFill>
                  <a:srgbClr val="000000"/>
                </a:solidFill>
                <a:latin typeface="Trebuchet MS"/>
                <a:cs typeface="Trebuchet MS"/>
              </a:rPr>
              <a:t>a step towards a single European standard initiated by the 5 </a:t>
            </a:r>
            <a:r>
              <a:rPr lang="en-US" sz="1200" dirty="0">
                <a:solidFill>
                  <a:srgbClr val="000000"/>
                </a:solidFill>
                <a:latin typeface="Trebuchet MS"/>
                <a:cs typeface="Trebuchet MS"/>
              </a:rPr>
              <a:t>main European organic and natural standard-setting organizations)</a:t>
            </a:r>
            <a:r>
              <a:rPr lang="en-GB" altLang="en-US" sz="1200" dirty="0">
                <a:solidFill>
                  <a:srgbClr val="000000"/>
                </a:solidFill>
                <a:latin typeface="Trebuchet MS"/>
                <a:cs typeface="Trebuchet MS"/>
              </a:rPr>
              <a:t>. </a:t>
            </a:r>
            <a:r>
              <a:rPr lang="en-US" sz="1200" dirty="0">
                <a:solidFill>
                  <a:srgbClr val="000000"/>
                </a:solidFill>
                <a:latin typeface="Trebuchet MS"/>
                <a:cs typeface="Trebuchet MS"/>
              </a:rPr>
              <a:t>Standard approved in 2010. </a:t>
            </a:r>
          </a:p>
          <a:p>
            <a:pPr marL="400050" lvl="1" indent="0">
              <a:lnSpc>
                <a:spcPct val="110000"/>
              </a:lnSpc>
              <a:spcAft>
                <a:spcPts val="800"/>
              </a:spcAft>
              <a:buNone/>
            </a:pPr>
            <a:r>
              <a:rPr lang="en-US" sz="1200" i="1" dirty="0">
                <a:solidFill>
                  <a:srgbClr val="000000"/>
                </a:solidFill>
                <a:latin typeface="Trebuchet MS"/>
                <a:cs typeface="Trebuchet MS"/>
              </a:rPr>
              <a:t>Goal: to promote the use of products from organic agriculture, respect biodiversity and use clean manufacturing processes that respect human health and the environment</a:t>
            </a:r>
            <a:endParaRPr lang="de-CH" sz="1200" i="1" dirty="0">
              <a:solidFill>
                <a:srgbClr val="000000"/>
              </a:solidFill>
              <a:latin typeface="Trebuchet MS"/>
              <a:cs typeface="Trebuchet MS"/>
            </a:endParaRPr>
          </a:p>
          <a:p>
            <a:pPr>
              <a:lnSpc>
                <a:spcPct val="110000"/>
              </a:lnSpc>
              <a:spcAft>
                <a:spcPts val="800"/>
              </a:spcAft>
            </a:pPr>
            <a:endParaRPr lang="de-CH" sz="1200" dirty="0">
              <a:latin typeface="Trebuchet MS"/>
              <a:cs typeface="Trebuchet MS"/>
            </a:endParaRPr>
          </a:p>
        </p:txBody>
      </p:sp>
      <p:pic>
        <p:nvPicPr>
          <p:cNvPr id="9" name="Picture 8" descr="NATRUE_logo.png">
            <a:extLst>
              <a:ext uri="{FF2B5EF4-FFF2-40B4-BE49-F238E27FC236}">
                <a16:creationId xmlns:a16="http://schemas.microsoft.com/office/drawing/2014/main" id="{A9D8810C-61AF-4349-8965-D22FAD6569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6367" y="4354642"/>
            <a:ext cx="900000" cy="900000"/>
          </a:xfrm>
          <a:prstGeom prst="rect">
            <a:avLst/>
          </a:prstGeom>
        </p:spPr>
      </p:pic>
      <p:pic>
        <p:nvPicPr>
          <p:cNvPr id="10" name="Picture 9" descr="Ecocert_cosmos.png">
            <a:extLst>
              <a:ext uri="{FF2B5EF4-FFF2-40B4-BE49-F238E27FC236}">
                <a16:creationId xmlns:a16="http://schemas.microsoft.com/office/drawing/2014/main" id="{C900E137-C9D6-49D5-BE10-970FEE58FDF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76048" y="1743325"/>
            <a:ext cx="900000" cy="1025057"/>
          </a:xfrm>
          <a:prstGeom prst="rect">
            <a:avLst/>
          </a:prstGeom>
        </p:spPr>
      </p:pic>
      <p:pic>
        <p:nvPicPr>
          <p:cNvPr id="11" name="Picture 10" descr="Ecocert.png">
            <a:extLst>
              <a:ext uri="{FF2B5EF4-FFF2-40B4-BE49-F238E27FC236}">
                <a16:creationId xmlns:a16="http://schemas.microsoft.com/office/drawing/2014/main" id="{F116C248-54A0-4ACE-B024-CB39F966E4C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1883" y="1743325"/>
            <a:ext cx="932857" cy="652362"/>
          </a:xfrm>
          <a:prstGeom prst="rect">
            <a:avLst/>
          </a:prstGeom>
        </p:spPr>
      </p:pic>
      <p:sp>
        <p:nvSpPr>
          <p:cNvPr id="12" name="ZoneTexte 27">
            <a:extLst>
              <a:ext uri="{FF2B5EF4-FFF2-40B4-BE49-F238E27FC236}">
                <a16:creationId xmlns:a16="http://schemas.microsoft.com/office/drawing/2014/main" id="{FB6B4629-A6B6-4C49-A6B8-3D5A03C97BDD}"/>
              </a:ext>
            </a:extLst>
          </p:cNvPr>
          <p:cNvSpPr txBox="1"/>
          <p:nvPr/>
        </p:nvSpPr>
        <p:spPr>
          <a:xfrm>
            <a:off x="1464525" y="4354642"/>
            <a:ext cx="2634744" cy="1153136"/>
          </a:xfrm>
          <a:prstGeom prst="rect">
            <a:avLst/>
          </a:prstGeom>
          <a:noFill/>
        </p:spPr>
        <p:txBody>
          <a:bodyPr wrap="square" lIns="0" tIns="0" rIns="0" bIns="0" rtlCol="0">
            <a:spAutoFit/>
          </a:bodyPr>
          <a:lstStyle/>
          <a:p>
            <a:pPr>
              <a:lnSpc>
                <a:spcPct val="110000"/>
              </a:lnSpc>
              <a:spcAft>
                <a:spcPts val="700"/>
              </a:spcAft>
            </a:pPr>
            <a:r>
              <a:rPr lang="en-GB" altLang="en-US" sz="1500" b="1" dirty="0">
                <a:solidFill>
                  <a:schemeClr val="accent3">
                    <a:lumMod val="50000"/>
                  </a:schemeClr>
                </a:solidFill>
                <a:latin typeface="Trebuchet MS"/>
                <a:cs typeface="Trebuchet MS"/>
              </a:rPr>
              <a:t>NATRUE:</a:t>
            </a:r>
            <a:r>
              <a:rPr lang="en-GB" altLang="en-US" sz="1500" dirty="0">
                <a:latin typeface="Trebuchet MS"/>
                <a:cs typeface="Trebuchet MS"/>
              </a:rPr>
              <a:t> </a:t>
            </a:r>
            <a:r>
              <a:rPr lang="en-US" sz="1200" dirty="0">
                <a:solidFill>
                  <a:srgbClr val="000000"/>
                </a:solidFill>
                <a:latin typeface="Trebuchet MS"/>
                <a:cs typeface="Trebuchet MS"/>
              </a:rPr>
              <a:t>Founded in 2007 by European manufacturers of natural and organic cosmetics.</a:t>
            </a:r>
          </a:p>
          <a:p>
            <a:pPr>
              <a:lnSpc>
                <a:spcPct val="110000"/>
              </a:lnSpc>
              <a:spcAft>
                <a:spcPts val="700"/>
              </a:spcAft>
            </a:pPr>
            <a:r>
              <a:rPr lang="en-US" sz="1200" i="1" dirty="0">
                <a:solidFill>
                  <a:srgbClr val="000000"/>
                </a:solidFill>
                <a:latin typeface="Trebuchet MS"/>
                <a:cs typeface="Trebuchet MS"/>
              </a:rPr>
              <a:t>Goal: to safeguard and promote pure and authentic natural skin care</a:t>
            </a:r>
          </a:p>
        </p:txBody>
      </p:sp>
      <p:pic>
        <p:nvPicPr>
          <p:cNvPr id="13" name="Picture 12" descr="Non, la cosmétique bio n&amp;#39;est pas plus chère ! | lessentieldejulien ...">
            <a:extLst>
              <a:ext uri="{FF2B5EF4-FFF2-40B4-BE49-F238E27FC236}">
                <a16:creationId xmlns:a16="http://schemas.microsoft.com/office/drawing/2014/main" id="{440FA401-6A79-415C-ADBC-8E017B02ADD2}"/>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880048" y="3380731"/>
            <a:ext cx="396000" cy="274813"/>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24">
            <a:extLst>
              <a:ext uri="{FF2B5EF4-FFF2-40B4-BE49-F238E27FC236}">
                <a16:creationId xmlns:a16="http://schemas.microsoft.com/office/drawing/2014/main" id="{F792039F-AC55-4770-9423-03E86BFDB2F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880048" y="2866570"/>
            <a:ext cx="396000" cy="394493"/>
          </a:xfrm>
          <a:prstGeom prst="rect">
            <a:avLst/>
          </a:prstGeom>
        </p:spPr>
      </p:pic>
      <p:pic>
        <p:nvPicPr>
          <p:cNvPr id="15" name="Picture 18" descr="bdih_logo">
            <a:extLst>
              <a:ext uri="{FF2B5EF4-FFF2-40B4-BE49-F238E27FC236}">
                <a16:creationId xmlns:a16="http://schemas.microsoft.com/office/drawing/2014/main" id="{AF87B5D2-8971-45AF-A613-8B41CF638654}"/>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418469" y="3313533"/>
            <a:ext cx="365634" cy="365634"/>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20" descr="feudiguagnano – ICEA is certifying the Vegan and Vegetarian wines by ...">
            <a:extLst>
              <a:ext uri="{FF2B5EF4-FFF2-40B4-BE49-F238E27FC236}">
                <a16:creationId xmlns:a16="http://schemas.microsoft.com/office/drawing/2014/main" id="{FD4CDA35-7AB3-49A5-8E6A-F0EEA044C1CD}"/>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4401259" y="2867101"/>
            <a:ext cx="396000" cy="396000"/>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16" descr="Ecocert.png">
            <a:extLst>
              <a:ext uri="{FF2B5EF4-FFF2-40B4-BE49-F238E27FC236}">
                <a16:creationId xmlns:a16="http://schemas.microsoft.com/office/drawing/2014/main" id="{0C13B7BB-92CC-4653-9C8F-4E3D7F221B2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574048" y="3699287"/>
            <a:ext cx="504000" cy="352455"/>
          </a:xfrm>
          <a:prstGeom prst="rect">
            <a:avLst/>
          </a:prstGeom>
        </p:spPr>
      </p:pic>
    </p:spTree>
    <p:extLst>
      <p:ext uri="{BB962C8B-B14F-4D97-AF65-F5344CB8AC3E}">
        <p14:creationId xmlns:p14="http://schemas.microsoft.com/office/powerpoint/2010/main" val="68873161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09C55F6-B470-40E9-BE21-60001BD0DD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B65835A1-C5E7-4695-BA17-E0D221AF0583}"/>
              </a:ext>
            </a:extLst>
          </p:cNvPr>
          <p:cNvSpPr>
            <a:spLocks noGrp="1"/>
          </p:cNvSpPr>
          <p:nvPr>
            <p:ph type="title"/>
          </p:nvPr>
        </p:nvSpPr>
        <p:spPr/>
        <p:txBody>
          <a:bodyPr/>
          <a:lstStyle/>
          <a:p>
            <a:r>
              <a:rPr lang="de-CH" dirty="0"/>
              <a:t>Scope</a:t>
            </a:r>
            <a:endParaRPr lang="en-US" dirty="0"/>
          </a:p>
        </p:txBody>
      </p:sp>
      <p:sp>
        <p:nvSpPr>
          <p:cNvPr id="4" name="Slide Number Placeholder 3">
            <a:extLst>
              <a:ext uri="{FF2B5EF4-FFF2-40B4-BE49-F238E27FC236}">
                <a16:creationId xmlns:a16="http://schemas.microsoft.com/office/drawing/2014/main" id="{9C33FF83-E558-40D6-8D09-FB8C0B7E373B}"/>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7</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CB8345D8-3C05-4A36-BC56-F93030DE38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2832" y="1473298"/>
            <a:ext cx="8280000" cy="2855442"/>
          </a:xfrm>
          <a:prstGeom prst="rect">
            <a:avLst/>
          </a:prstGeom>
        </p:spPr>
      </p:pic>
      <p:sp>
        <p:nvSpPr>
          <p:cNvPr id="6" name="Rectangle 5">
            <a:extLst>
              <a:ext uri="{FF2B5EF4-FFF2-40B4-BE49-F238E27FC236}">
                <a16:creationId xmlns:a16="http://schemas.microsoft.com/office/drawing/2014/main" id="{820ECC41-2C8A-4612-B21D-B93B68D91DBC}"/>
              </a:ext>
            </a:extLst>
          </p:cNvPr>
          <p:cNvSpPr/>
          <p:nvPr/>
        </p:nvSpPr>
        <p:spPr>
          <a:xfrm>
            <a:off x="372831" y="5582198"/>
            <a:ext cx="8115185" cy="861774"/>
          </a:xfrm>
          <a:prstGeom prst="rect">
            <a:avLst/>
          </a:prstGeom>
        </p:spPr>
        <p:txBody>
          <a:bodyPr wrap="square">
            <a:spAutoFit/>
          </a:bodyPr>
          <a:lstStyle/>
          <a:p>
            <a:r>
              <a:rPr lang="en-US" sz="1000" b="1" dirty="0"/>
              <a:t>Links to individual standards:</a:t>
            </a:r>
          </a:p>
          <a:p>
            <a:r>
              <a:rPr lang="en-US" sz="1000" dirty="0">
                <a:hlinkClick r:id="rId5"/>
              </a:rPr>
              <a:t>http://www.ecocert.com/sites/default/files/u3/Natural-and-Organic-Cosmetic-Ecocert-Greenlife-standard-2012-with-TS_1.pdf</a:t>
            </a:r>
            <a:endParaRPr lang="en-US" sz="1000" dirty="0"/>
          </a:p>
          <a:p>
            <a:r>
              <a:rPr lang="en-US" sz="1000" dirty="0">
                <a:hlinkClick r:id="rId6"/>
              </a:rPr>
              <a:t>https://cosmos-standard.org/the-cosmos-standard/</a:t>
            </a:r>
            <a:endParaRPr lang="en-US" sz="1000" dirty="0"/>
          </a:p>
          <a:p>
            <a:r>
              <a:rPr lang="en-US" sz="1000" dirty="0">
                <a:hlinkClick r:id="rId7"/>
              </a:rPr>
              <a:t>http://www.natrue.org</a:t>
            </a:r>
            <a:endParaRPr lang="en-US" sz="1000" dirty="0"/>
          </a:p>
          <a:p>
            <a:r>
              <a:rPr lang="en-US" sz="1000" dirty="0">
                <a:hlinkClick r:id="rId8"/>
              </a:rPr>
              <a:t>https://www.iso.org/standard/62503.html</a:t>
            </a:r>
            <a:endParaRPr lang="en-US" sz="1000" dirty="0"/>
          </a:p>
        </p:txBody>
      </p:sp>
      <p:sp>
        <p:nvSpPr>
          <p:cNvPr id="7" name="ZoneTexte 4">
            <a:extLst>
              <a:ext uri="{FF2B5EF4-FFF2-40B4-BE49-F238E27FC236}">
                <a16:creationId xmlns:a16="http://schemas.microsoft.com/office/drawing/2014/main" id="{E2DE2690-9B94-4D00-8189-41CD4E2A7E2A}"/>
              </a:ext>
            </a:extLst>
          </p:cNvPr>
          <p:cNvSpPr txBox="1"/>
          <p:nvPr/>
        </p:nvSpPr>
        <p:spPr>
          <a:xfrm>
            <a:off x="372832" y="4470211"/>
            <a:ext cx="5212959" cy="461665"/>
          </a:xfrm>
          <a:prstGeom prst="rect">
            <a:avLst/>
          </a:prstGeom>
          <a:noFill/>
        </p:spPr>
        <p:txBody>
          <a:bodyPr wrap="square" rtlCol="0">
            <a:spAutoFit/>
          </a:bodyPr>
          <a:lstStyle/>
          <a:p>
            <a:r>
              <a:rPr lang="en-US" sz="1200" dirty="0"/>
              <a:t>+/- : has to follow the </a:t>
            </a:r>
            <a:r>
              <a:rPr lang="en-US" sz="1200" dirty="0">
                <a:solidFill>
                  <a:schemeClr val="tx2"/>
                </a:solidFill>
              </a:rPr>
              <a:t>green chemistry principles</a:t>
            </a:r>
          </a:p>
          <a:p>
            <a:r>
              <a:rPr lang="en-US" sz="1200" dirty="0"/>
              <a:t>(covering 3 pillars: renewable origin, process, environmental impact)</a:t>
            </a:r>
          </a:p>
        </p:txBody>
      </p:sp>
    </p:spTree>
    <p:extLst>
      <p:ext uri="{BB962C8B-B14F-4D97-AF65-F5344CB8AC3E}">
        <p14:creationId xmlns:p14="http://schemas.microsoft.com/office/powerpoint/2010/main" val="266638275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3DEE706-D782-4834-956C-843D89EE37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B65835A1-C5E7-4695-BA17-E0D221AF0583}"/>
              </a:ext>
            </a:extLst>
          </p:cNvPr>
          <p:cNvSpPr>
            <a:spLocks noGrp="1"/>
          </p:cNvSpPr>
          <p:nvPr>
            <p:ph type="title"/>
          </p:nvPr>
        </p:nvSpPr>
        <p:spPr>
          <a:xfrm>
            <a:off x="717550" y="417977"/>
            <a:ext cx="6530975" cy="818686"/>
          </a:xfrm>
        </p:spPr>
        <p:txBody>
          <a:bodyPr/>
          <a:lstStyle/>
          <a:p>
            <a:r>
              <a:rPr lang="en-US" dirty="0"/>
              <a:t>What does </a:t>
            </a:r>
            <a:r>
              <a:rPr lang="en-US" dirty="0">
                <a:solidFill>
                  <a:srgbClr val="00B050"/>
                </a:solidFill>
              </a:rPr>
              <a:t>“natural” </a:t>
            </a:r>
            <a:r>
              <a:rPr lang="en-US" dirty="0"/>
              <a:t>mean ?</a:t>
            </a:r>
            <a:br>
              <a:rPr lang="en-US" dirty="0"/>
            </a:br>
            <a:r>
              <a:rPr lang="en-US" sz="2400" dirty="0">
                <a:solidFill>
                  <a:srgbClr val="00B050"/>
                </a:solidFill>
              </a:rPr>
              <a:t>Definitions</a:t>
            </a:r>
            <a:endParaRPr lang="en-US" dirty="0">
              <a:solidFill>
                <a:srgbClr val="00B050"/>
              </a:solidFill>
            </a:endParaRPr>
          </a:p>
        </p:txBody>
      </p:sp>
      <p:sp>
        <p:nvSpPr>
          <p:cNvPr id="4" name="Slide Number Placeholder 3">
            <a:extLst>
              <a:ext uri="{FF2B5EF4-FFF2-40B4-BE49-F238E27FC236}">
                <a16:creationId xmlns:a16="http://schemas.microsoft.com/office/drawing/2014/main" id="{9C33FF83-E558-40D6-8D09-FB8C0B7E373B}"/>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8</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5" name="Rectangle : coins arrondis 5">
            <a:extLst>
              <a:ext uri="{FF2B5EF4-FFF2-40B4-BE49-F238E27FC236}">
                <a16:creationId xmlns:a16="http://schemas.microsoft.com/office/drawing/2014/main" id="{718AFA3E-1434-455E-8853-24A6AA4241AC}"/>
              </a:ext>
            </a:extLst>
          </p:cNvPr>
          <p:cNvSpPr/>
          <p:nvPr/>
        </p:nvSpPr>
        <p:spPr bwMode="auto">
          <a:xfrm>
            <a:off x="395287" y="4655786"/>
            <a:ext cx="5120930" cy="510778"/>
          </a:xfrm>
          <a:prstGeom prst="roundRect">
            <a:avLst/>
          </a:prstGeom>
          <a:ln w="28575" cap="flat" cmpd="sng" algn="ctr">
            <a:solidFill>
              <a:schemeClr val="tx2"/>
            </a:solidFill>
            <a:prstDash val="solid"/>
            <a:round/>
            <a:headEnd type="none" w="med" len="med"/>
            <a:tailEnd type="none" w="med" len="med"/>
          </a:ln>
          <a:extLst>
            <a:ext uri="{AF507438-7753-43e0-B8FC-AC1667EBCBE1}">
              <a14:hiddenEffects xmlns:a14="http://schemas.microsoft.com/office/drawing/2010/main" xmlns="">
                <a:effectLst>
                  <a:outerShdw dist="35921" dir="2700000" algn="ctr" rotWithShape="0">
                    <a:srgbClr val="808080"/>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r>
              <a:rPr lang="en-US" sz="1200" dirty="0">
                <a:solidFill>
                  <a:schemeClr val="tx1"/>
                </a:solidFill>
              </a:rPr>
              <a:t>All standards have similar definitions regarding starting materials.</a:t>
            </a:r>
          </a:p>
          <a:p>
            <a:r>
              <a:rPr lang="en-US" sz="1200" dirty="0">
                <a:solidFill>
                  <a:schemeClr val="tx1"/>
                </a:solidFill>
              </a:rPr>
              <a:t>The major difference concerns ISO 16128 permitting solvents</a:t>
            </a:r>
            <a:r>
              <a:rPr lang="fr-CH" sz="1200" dirty="0">
                <a:solidFill>
                  <a:schemeClr val="tx1"/>
                </a:solidFill>
              </a:rPr>
              <a:t>.</a:t>
            </a:r>
            <a:endParaRPr lang="de-CH" sz="1200" dirty="0">
              <a:solidFill>
                <a:schemeClr val="tx1"/>
              </a:solidFill>
            </a:endParaRPr>
          </a:p>
        </p:txBody>
      </p:sp>
      <p:sp>
        <p:nvSpPr>
          <p:cNvPr id="6" name="Rectangle : coins arrondis 5">
            <a:extLst>
              <a:ext uri="{FF2B5EF4-FFF2-40B4-BE49-F238E27FC236}">
                <a16:creationId xmlns:a16="http://schemas.microsoft.com/office/drawing/2014/main" id="{A4C8AB82-5762-4E5D-9E61-2B212DA7C8F1}"/>
              </a:ext>
            </a:extLst>
          </p:cNvPr>
          <p:cNvSpPr/>
          <p:nvPr/>
        </p:nvSpPr>
        <p:spPr bwMode="auto">
          <a:xfrm>
            <a:off x="369708" y="5500920"/>
            <a:ext cx="6686874" cy="800219"/>
          </a:xfrm>
          <a:prstGeom prst="roundRect">
            <a:avLst/>
          </a:prstGeom>
          <a:ln w="28575" cap="flat" cmpd="sng" algn="ctr">
            <a:noFill/>
            <a:prstDash val="solid"/>
            <a:round/>
            <a:headEnd type="none" w="med" len="med"/>
            <a:tailEnd type="none" w="med" len="med"/>
          </a:ln>
          <a:extLst>
            <a:ext uri="{AF507438-7753-43e0-B8FC-AC1667EBCBE1}">
              <a14:hiddenEffects xmlns:a14="http://schemas.microsoft.com/office/drawing/2010/main" xmlns="">
                <a:effectLst>
                  <a:outerShdw dist="35921" dir="2700000" algn="ctr" rotWithShape="0">
                    <a:srgbClr val="808080"/>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spcBef>
                <a:spcPts val="300"/>
              </a:spcBef>
            </a:pPr>
            <a:r>
              <a:rPr lang="de-CH" sz="1000" dirty="0">
                <a:solidFill>
                  <a:schemeClr val="tx1"/>
                </a:solidFill>
              </a:rPr>
              <a:t>CITES: Convention on International Trade in Endangered Species of wild fauna and flora</a:t>
            </a:r>
          </a:p>
          <a:p>
            <a:pPr>
              <a:spcBef>
                <a:spcPts val="300"/>
              </a:spcBef>
            </a:pPr>
            <a:r>
              <a:rPr lang="de-CH" sz="1000" dirty="0">
                <a:solidFill>
                  <a:schemeClr val="tx1"/>
                </a:solidFill>
              </a:rPr>
              <a:t>NDES: Natural Deep Eutectic Solvents</a:t>
            </a:r>
          </a:p>
          <a:p>
            <a:pPr>
              <a:spcBef>
                <a:spcPts val="300"/>
              </a:spcBef>
            </a:pPr>
            <a:r>
              <a:rPr lang="de-CH" sz="1600" dirty="0">
                <a:solidFill>
                  <a:schemeClr val="tx1"/>
                </a:solidFill>
              </a:rPr>
              <a:t>*</a:t>
            </a:r>
            <a:r>
              <a:rPr lang="de-CH" sz="1000" dirty="0">
                <a:solidFill>
                  <a:schemeClr val="tx1"/>
                </a:solidFill>
              </a:rPr>
              <a:t> «end product» refers to the result of the enzymatic/microbial reaction</a:t>
            </a:r>
          </a:p>
        </p:txBody>
      </p:sp>
      <p:grpSp>
        <p:nvGrpSpPr>
          <p:cNvPr id="9" name="Group 8">
            <a:extLst>
              <a:ext uri="{FF2B5EF4-FFF2-40B4-BE49-F238E27FC236}">
                <a16:creationId xmlns:a16="http://schemas.microsoft.com/office/drawing/2014/main" id="{FA9E358C-1D02-48A7-A887-DF3541577B7E}"/>
              </a:ext>
            </a:extLst>
          </p:cNvPr>
          <p:cNvGrpSpPr/>
          <p:nvPr/>
        </p:nvGrpSpPr>
        <p:grpSpPr>
          <a:xfrm>
            <a:off x="395287" y="1397762"/>
            <a:ext cx="8449200" cy="3090846"/>
            <a:chOff x="395287" y="1397762"/>
            <a:chExt cx="8449200" cy="3090846"/>
          </a:xfrm>
        </p:grpSpPr>
        <p:pic>
          <p:nvPicPr>
            <p:cNvPr id="7" name="Picture 6">
              <a:extLst>
                <a:ext uri="{FF2B5EF4-FFF2-40B4-BE49-F238E27FC236}">
                  <a16:creationId xmlns:a16="http://schemas.microsoft.com/office/drawing/2014/main" id="{2F6D4FAF-221E-4E1A-BBAC-AA1A02054E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287" y="1397762"/>
              <a:ext cx="8449200" cy="3090846"/>
            </a:xfrm>
            <a:prstGeom prst="rect">
              <a:avLst/>
            </a:prstGeom>
          </p:spPr>
        </p:pic>
        <p:sp>
          <p:nvSpPr>
            <p:cNvPr id="8" name="TextBox 7">
              <a:extLst>
                <a:ext uri="{FF2B5EF4-FFF2-40B4-BE49-F238E27FC236}">
                  <a16:creationId xmlns:a16="http://schemas.microsoft.com/office/drawing/2014/main" id="{B6794EBA-FAF9-420F-962A-635E7284D6F6}"/>
                </a:ext>
              </a:extLst>
            </p:cNvPr>
            <p:cNvSpPr txBox="1"/>
            <p:nvPr/>
          </p:nvSpPr>
          <p:spPr>
            <a:xfrm>
              <a:off x="6867738" y="3199703"/>
              <a:ext cx="188844" cy="369332"/>
            </a:xfrm>
            <a:prstGeom prst="rect">
              <a:avLst/>
            </a:prstGeom>
            <a:noFill/>
          </p:spPr>
          <p:txBody>
            <a:bodyPr wrap="square" rtlCol="0">
              <a:spAutoFit/>
            </a:bodyPr>
            <a:lstStyle/>
            <a:p>
              <a:r>
                <a:rPr lang="de-CH" dirty="0"/>
                <a:t>*</a:t>
              </a:r>
              <a:endParaRPr lang="en-US" dirty="0"/>
            </a:p>
          </p:txBody>
        </p:sp>
      </p:grpSp>
    </p:spTree>
    <p:extLst>
      <p:ext uri="{BB962C8B-B14F-4D97-AF65-F5344CB8AC3E}">
        <p14:creationId xmlns:p14="http://schemas.microsoft.com/office/powerpoint/2010/main" val="113162489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F0848AF-B4DE-4F82-9D11-5A7C568404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B65835A1-C5E7-4695-BA17-E0D221AF0583}"/>
              </a:ext>
            </a:extLst>
          </p:cNvPr>
          <p:cNvSpPr>
            <a:spLocks noGrp="1"/>
          </p:cNvSpPr>
          <p:nvPr>
            <p:ph type="title"/>
          </p:nvPr>
        </p:nvSpPr>
        <p:spPr>
          <a:xfrm>
            <a:off x="717550" y="417977"/>
            <a:ext cx="8102600" cy="818686"/>
          </a:xfrm>
        </p:spPr>
        <p:txBody>
          <a:bodyPr/>
          <a:lstStyle/>
          <a:p>
            <a:r>
              <a:rPr lang="en-US" dirty="0"/>
              <a:t>Derived natural / organic / synthetic</a:t>
            </a:r>
            <a:br>
              <a:rPr lang="en-US" dirty="0"/>
            </a:br>
            <a:r>
              <a:rPr lang="en-US" sz="2400" dirty="0">
                <a:solidFill>
                  <a:srgbClr val="00B050"/>
                </a:solidFill>
              </a:rPr>
              <a:t>Definitions</a:t>
            </a:r>
          </a:p>
        </p:txBody>
      </p:sp>
      <p:sp>
        <p:nvSpPr>
          <p:cNvPr id="4" name="Slide Number Placeholder 3">
            <a:extLst>
              <a:ext uri="{FF2B5EF4-FFF2-40B4-BE49-F238E27FC236}">
                <a16:creationId xmlns:a16="http://schemas.microsoft.com/office/drawing/2014/main" id="{9C33FF83-E558-40D6-8D09-FB8C0B7E373B}"/>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9</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5" name="Rectangle : coins arrondis 5">
            <a:extLst>
              <a:ext uri="{FF2B5EF4-FFF2-40B4-BE49-F238E27FC236}">
                <a16:creationId xmlns:a16="http://schemas.microsoft.com/office/drawing/2014/main" id="{420DE620-9E14-4A74-8B12-523AD7981016}"/>
              </a:ext>
            </a:extLst>
          </p:cNvPr>
          <p:cNvSpPr/>
          <p:nvPr/>
        </p:nvSpPr>
        <p:spPr bwMode="auto">
          <a:xfrm>
            <a:off x="369708" y="5799090"/>
            <a:ext cx="4977544" cy="698063"/>
          </a:xfrm>
          <a:prstGeom prst="roundRect">
            <a:avLst/>
          </a:prstGeom>
          <a:ln w="28575" cap="flat" cmpd="sng" algn="ctr">
            <a:noFill/>
            <a:prstDash val="solid"/>
            <a:round/>
            <a:headEnd type="none" w="med" len="med"/>
            <a:tailEnd type="none" w="med" len="med"/>
          </a:ln>
          <a:extLst>
            <a:ext uri="{AF507438-7753-43e0-B8FC-AC1667EBCBE1}">
              <a14:hiddenEffects xmlns:a14="http://schemas.microsoft.com/office/drawing/2010/main" xmlns="">
                <a:effectLst>
                  <a:outerShdw dist="35921" dir="2700000" algn="ctr" rotWithShape="0">
                    <a:srgbClr val="808080"/>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spcBef>
                <a:spcPts val="300"/>
              </a:spcBef>
            </a:pPr>
            <a:r>
              <a:rPr lang="en-US" sz="1000" dirty="0">
                <a:solidFill>
                  <a:schemeClr val="tx1"/>
                </a:solidFill>
              </a:rPr>
              <a:t>PPAI: Physically Processed </a:t>
            </a:r>
            <a:r>
              <a:rPr lang="en-US" sz="1000" dirty="0" err="1">
                <a:solidFill>
                  <a:schemeClr val="tx1"/>
                </a:solidFill>
              </a:rPr>
              <a:t>Agro</a:t>
            </a:r>
            <a:r>
              <a:rPr lang="en-US" sz="1000" dirty="0">
                <a:solidFill>
                  <a:schemeClr val="tx1"/>
                </a:solidFill>
              </a:rPr>
              <a:t>-Ingredient</a:t>
            </a:r>
          </a:p>
          <a:p>
            <a:pPr>
              <a:spcBef>
                <a:spcPts val="300"/>
              </a:spcBef>
            </a:pPr>
            <a:r>
              <a:rPr lang="en-US" sz="1000" dirty="0">
                <a:solidFill>
                  <a:schemeClr val="tx1"/>
                </a:solidFill>
              </a:rPr>
              <a:t>CPAI: Chemically Processed </a:t>
            </a:r>
            <a:r>
              <a:rPr lang="en-US" sz="1000" dirty="0" err="1">
                <a:solidFill>
                  <a:schemeClr val="tx1"/>
                </a:solidFill>
              </a:rPr>
              <a:t>Agro-Ingredi</a:t>
            </a:r>
            <a:r>
              <a:rPr lang="fr-CH" sz="1000" dirty="0" err="1">
                <a:solidFill>
                  <a:schemeClr val="tx1"/>
                </a:solidFill>
              </a:rPr>
              <a:t>ent</a:t>
            </a:r>
            <a:endParaRPr lang="fr-CH" sz="1000" dirty="0">
              <a:solidFill>
                <a:schemeClr val="tx1"/>
              </a:solidFill>
            </a:endParaRPr>
          </a:p>
          <a:p>
            <a:pPr>
              <a:spcBef>
                <a:spcPts val="300"/>
              </a:spcBef>
            </a:pPr>
            <a:r>
              <a:rPr lang="fr-CH" sz="1000" dirty="0">
                <a:solidFill>
                  <a:schemeClr val="tx1"/>
                </a:solidFill>
              </a:rPr>
              <a:t>NNI: Non Natural </a:t>
            </a:r>
            <a:r>
              <a:rPr lang="fr-CH" sz="1000" dirty="0" err="1">
                <a:solidFill>
                  <a:schemeClr val="tx1"/>
                </a:solidFill>
              </a:rPr>
              <a:t>Ingredient</a:t>
            </a:r>
            <a:endParaRPr lang="de-CH" sz="1000" dirty="0">
              <a:solidFill>
                <a:schemeClr val="tx1"/>
              </a:solidFill>
            </a:endParaRPr>
          </a:p>
        </p:txBody>
      </p:sp>
      <p:pic>
        <p:nvPicPr>
          <p:cNvPr id="8" name="Picture 7">
            <a:extLst>
              <a:ext uri="{FF2B5EF4-FFF2-40B4-BE49-F238E27FC236}">
                <a16:creationId xmlns:a16="http://schemas.microsoft.com/office/drawing/2014/main" id="{0D0D6426-835F-49F3-A8E8-6C8B0EAE6D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7417" y="1428238"/>
            <a:ext cx="8329165" cy="4269352"/>
          </a:xfrm>
          <a:prstGeom prst="rect">
            <a:avLst/>
          </a:prstGeom>
        </p:spPr>
      </p:pic>
    </p:spTree>
    <p:extLst>
      <p:ext uri="{BB962C8B-B14F-4D97-AF65-F5344CB8AC3E}">
        <p14:creationId xmlns:p14="http://schemas.microsoft.com/office/powerpoint/2010/main" val="1706436015"/>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7A4E6E6-740C-4B37-9ACE-99DFB3BC73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087305D6-8B73-4338-B90B-107778BD35D3}"/>
              </a:ext>
            </a:extLst>
          </p:cNvPr>
          <p:cNvSpPr>
            <a:spLocks noGrp="1"/>
          </p:cNvSpPr>
          <p:nvPr>
            <p:ph type="title"/>
          </p:nvPr>
        </p:nvSpPr>
        <p:spPr/>
        <p:txBody>
          <a:bodyPr/>
          <a:lstStyle/>
          <a:p>
            <a:r>
              <a:rPr lang="de-CH" dirty="0"/>
              <a:t>Special cases</a:t>
            </a:r>
            <a:endParaRPr lang="en-US" dirty="0"/>
          </a:p>
        </p:txBody>
      </p:sp>
      <p:sp>
        <p:nvSpPr>
          <p:cNvPr id="4" name="Slide Number Placeholder 3">
            <a:extLst>
              <a:ext uri="{FF2B5EF4-FFF2-40B4-BE49-F238E27FC236}">
                <a16:creationId xmlns:a16="http://schemas.microsoft.com/office/drawing/2014/main" id="{9479AD1A-86ED-4AC2-8BB2-5D7BE00B335B}"/>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D3066CCA-677B-435B-933E-DFB1729F7968}"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10</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5" name="ZoneTexte 2">
            <a:extLst>
              <a:ext uri="{FF2B5EF4-FFF2-40B4-BE49-F238E27FC236}">
                <a16:creationId xmlns:a16="http://schemas.microsoft.com/office/drawing/2014/main" id="{D575590C-67E0-4433-A471-613C1B6FC49A}"/>
              </a:ext>
            </a:extLst>
          </p:cNvPr>
          <p:cNvSpPr txBox="1"/>
          <p:nvPr/>
        </p:nvSpPr>
        <p:spPr>
          <a:xfrm>
            <a:off x="395288" y="4888342"/>
            <a:ext cx="3759426" cy="276999"/>
          </a:xfrm>
          <a:prstGeom prst="rect">
            <a:avLst/>
          </a:prstGeom>
          <a:noFill/>
        </p:spPr>
        <p:txBody>
          <a:bodyPr wrap="square" rtlCol="0">
            <a:spAutoFit/>
          </a:bodyPr>
          <a:lstStyle/>
          <a:p>
            <a:r>
              <a:rPr lang="en-US" sz="1200" dirty="0"/>
              <a:t>+/- : under investigation</a:t>
            </a:r>
          </a:p>
        </p:txBody>
      </p:sp>
      <p:pic>
        <p:nvPicPr>
          <p:cNvPr id="6" name="Picture 5">
            <a:extLst>
              <a:ext uri="{FF2B5EF4-FFF2-40B4-BE49-F238E27FC236}">
                <a16:creationId xmlns:a16="http://schemas.microsoft.com/office/drawing/2014/main" id="{5F23896F-1CDC-4CCE-8304-651E3DBE9D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288" y="1873477"/>
            <a:ext cx="8280000" cy="2760870"/>
          </a:xfrm>
          <a:prstGeom prst="rect">
            <a:avLst/>
          </a:prstGeom>
        </p:spPr>
      </p:pic>
    </p:spTree>
    <p:extLst>
      <p:ext uri="{BB962C8B-B14F-4D97-AF65-F5344CB8AC3E}">
        <p14:creationId xmlns:p14="http://schemas.microsoft.com/office/powerpoint/2010/main" val="460170674"/>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highlights_slide.png">
            <a:extLst>
              <a:ext uri="{FF2B5EF4-FFF2-40B4-BE49-F238E27FC236}">
                <a16:creationId xmlns:a16="http://schemas.microsoft.com/office/drawing/2014/main" id="{24FE4B09-0742-42B3-8072-D98F1DE228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224016"/>
          </a:xfrm>
          <a:prstGeom prst="rect">
            <a:avLst/>
          </a:prstGeom>
        </p:spPr>
      </p:pic>
      <p:sp>
        <p:nvSpPr>
          <p:cNvPr id="4" name="Slide Number Placeholder 3">
            <a:extLst>
              <a:ext uri="{FF2B5EF4-FFF2-40B4-BE49-F238E27FC236}">
                <a16:creationId xmlns:a16="http://schemas.microsoft.com/office/drawing/2014/main" id="{9479AD1A-86ED-4AC2-8BB2-5D7BE00B335B}"/>
              </a:ext>
            </a:extLst>
          </p:cNvPr>
          <p:cNvSpPr>
            <a:spLocks noGrp="1"/>
          </p:cNvSpPr>
          <p:nvPr>
            <p:ph type="sldNum" sz="quarter" idx="10"/>
          </p:nvPr>
        </p:nvSpPr>
        <p:spPr/>
        <p:txBody>
          <a:bodyPr/>
          <a:lstStyle/>
          <a:p>
            <a:fld id="{D3066CCA-677B-435B-933E-DFB1729F7968}" type="slidenum">
              <a:rPr lang="en-US" altLang="en-US" smtClean="0"/>
              <a:pPr/>
              <a:t>11</a:t>
            </a:fld>
            <a:endParaRPr lang="en-US" altLang="en-US" dirty="0"/>
          </a:p>
        </p:txBody>
      </p:sp>
      <p:sp>
        <p:nvSpPr>
          <p:cNvPr id="5" name="Content Placeholder 2">
            <a:extLst>
              <a:ext uri="{FF2B5EF4-FFF2-40B4-BE49-F238E27FC236}">
                <a16:creationId xmlns:a16="http://schemas.microsoft.com/office/drawing/2014/main" id="{F98B05CB-FE77-4FD3-B40C-EA68C13835CD}"/>
              </a:ext>
            </a:extLst>
          </p:cNvPr>
          <p:cNvSpPr>
            <a:spLocks noGrp="1"/>
          </p:cNvSpPr>
          <p:nvPr>
            <p:ph idx="1"/>
          </p:nvPr>
        </p:nvSpPr>
        <p:spPr>
          <a:xfrm>
            <a:off x="369708" y="1317810"/>
            <a:ext cx="3868902" cy="3859518"/>
          </a:xfrm>
        </p:spPr>
        <p:txBody>
          <a:bodyPr>
            <a:spAutoFit/>
          </a:bodyPr>
          <a:lstStyle/>
          <a:p>
            <a:pPr marL="180975" indent="-180975">
              <a:lnSpc>
                <a:spcPct val="110000"/>
              </a:lnSpc>
              <a:spcBef>
                <a:spcPts val="900"/>
              </a:spcBef>
            </a:pPr>
            <a:r>
              <a:rPr lang="en-US" sz="1200" b="1" dirty="0">
                <a:solidFill>
                  <a:srgbClr val="92D050"/>
                </a:solidFill>
              </a:rPr>
              <a:t>ECOCERT</a:t>
            </a:r>
            <a:r>
              <a:rPr lang="en-US" sz="1200" b="1" dirty="0">
                <a:solidFill>
                  <a:srgbClr val="FFFFFF"/>
                </a:solidFill>
              </a:rPr>
              <a:t> and </a:t>
            </a:r>
            <a:r>
              <a:rPr lang="en-US" sz="1200" b="1" dirty="0">
                <a:solidFill>
                  <a:srgbClr val="92D050"/>
                </a:solidFill>
              </a:rPr>
              <a:t>COSMOS</a:t>
            </a:r>
            <a:r>
              <a:rPr lang="en-US" sz="1200" b="1" dirty="0">
                <a:solidFill>
                  <a:srgbClr val="FFFFFF"/>
                </a:solidFill>
              </a:rPr>
              <a:t>: V</a:t>
            </a:r>
            <a:r>
              <a:rPr lang="en-US" sz="1200" dirty="0">
                <a:solidFill>
                  <a:srgbClr val="FFFFFF"/>
                </a:solidFill>
              </a:rPr>
              <a:t>ery strict labels especially after the update of ECOCERT in 2012. Focus on organic products, good waste management, energy consumption, preserving ecological balance, biodegradable and limiting contaminants (heavy metals, pesticides, PCB, dioxins, mycotoxins, nitrosamines).</a:t>
            </a:r>
          </a:p>
          <a:p>
            <a:pPr marL="180975" lvl="1" indent="-180975">
              <a:lnSpc>
                <a:spcPct val="110000"/>
              </a:lnSpc>
              <a:buNone/>
            </a:pPr>
            <a:endParaRPr lang="en-US" sz="1200" b="1" dirty="0">
              <a:solidFill>
                <a:srgbClr val="FFFFFF"/>
              </a:solidFill>
            </a:endParaRPr>
          </a:p>
          <a:p>
            <a:pPr marL="180975" indent="-180975">
              <a:lnSpc>
                <a:spcPct val="110000"/>
              </a:lnSpc>
            </a:pPr>
            <a:r>
              <a:rPr lang="en-US" sz="1200" b="1" dirty="0">
                <a:solidFill>
                  <a:srgbClr val="92D050"/>
                </a:solidFill>
              </a:rPr>
              <a:t>NATRUE</a:t>
            </a:r>
            <a:r>
              <a:rPr lang="en-US" sz="1200" b="1" dirty="0">
                <a:solidFill>
                  <a:srgbClr val="FFFFFF"/>
                </a:solidFill>
              </a:rPr>
              <a:t>: </a:t>
            </a:r>
            <a:r>
              <a:rPr lang="en-US" sz="1200" dirty="0">
                <a:solidFill>
                  <a:srgbClr val="FFFFFF"/>
                </a:solidFill>
              </a:rPr>
              <a:t>Focus on natural (more than organic) and on the finished cosmetic product. More focus on green chemistry and packaging, than on the environment, but still close to Ecocert and Cosmos even if calculations for ingredients are different.</a:t>
            </a:r>
          </a:p>
          <a:p>
            <a:pPr marL="180975" lvl="1" indent="-180975">
              <a:lnSpc>
                <a:spcPct val="110000"/>
              </a:lnSpc>
              <a:buNone/>
            </a:pPr>
            <a:endParaRPr lang="en-US" sz="1200" b="1" dirty="0">
              <a:solidFill>
                <a:srgbClr val="FFFFFF"/>
              </a:solidFill>
            </a:endParaRPr>
          </a:p>
          <a:p>
            <a:pPr marL="180975" indent="-180975">
              <a:lnSpc>
                <a:spcPct val="110000"/>
              </a:lnSpc>
            </a:pPr>
            <a:r>
              <a:rPr lang="en-US" sz="1200" b="1" dirty="0">
                <a:solidFill>
                  <a:srgbClr val="92D050"/>
                </a:solidFill>
              </a:rPr>
              <a:t>ISO 16128</a:t>
            </a:r>
            <a:r>
              <a:rPr lang="en-US" sz="1200" b="1" dirty="0">
                <a:solidFill>
                  <a:srgbClr val="FFFFFF"/>
                </a:solidFill>
              </a:rPr>
              <a:t>: </a:t>
            </a:r>
            <a:r>
              <a:rPr lang="en-US" sz="1200" dirty="0">
                <a:solidFill>
                  <a:srgbClr val="FFFFFF"/>
                </a:solidFill>
              </a:rPr>
              <a:t>Totally different approach, aimed to calculate the various indexes. More flexible and less strict. Not a label. More useful for customers (than for  consumers) to compare the naturalness of different ingredients.</a:t>
            </a:r>
          </a:p>
        </p:txBody>
      </p:sp>
      <p:sp>
        <p:nvSpPr>
          <p:cNvPr id="6" name="Titre 1">
            <a:extLst>
              <a:ext uri="{FF2B5EF4-FFF2-40B4-BE49-F238E27FC236}">
                <a16:creationId xmlns:a16="http://schemas.microsoft.com/office/drawing/2014/main" id="{CAF6F61F-F2E2-4F5E-BFE5-73F506BA7010}"/>
              </a:ext>
            </a:extLst>
          </p:cNvPr>
          <p:cNvSpPr txBox="1">
            <a:spLocks/>
          </p:cNvSpPr>
          <p:nvPr/>
        </p:nvSpPr>
        <p:spPr bwMode="auto">
          <a:xfrm>
            <a:off x="369708" y="341373"/>
            <a:ext cx="8217728" cy="4129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ct val="95000"/>
              </a:lnSpc>
              <a:spcBef>
                <a:spcPct val="0"/>
              </a:spcBef>
              <a:spcAft>
                <a:spcPct val="0"/>
              </a:spcAft>
              <a:defRPr sz="3200" b="1">
                <a:solidFill>
                  <a:schemeClr val="tx2"/>
                </a:solidFill>
                <a:latin typeface="+mj-lt"/>
                <a:ea typeface="+mj-ea"/>
                <a:cs typeface="+mj-cs"/>
              </a:defRPr>
            </a:lvl1pPr>
            <a:lvl2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5pPr>
            <a:lvl6pPr marL="4572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6pPr>
            <a:lvl7pPr marL="9144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7pPr>
            <a:lvl8pPr marL="13716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8pPr>
            <a:lvl9pPr marL="18288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9pPr>
          </a:lstStyle>
          <a:p>
            <a:r>
              <a:rPr lang="en-US" sz="2800" dirty="0">
                <a:solidFill>
                  <a:srgbClr val="FFFFFF"/>
                </a:solidFill>
              </a:rPr>
              <a:t>Highlights</a:t>
            </a:r>
            <a:endParaRPr lang="de-CH" dirty="0">
              <a:solidFill>
                <a:srgbClr val="FFFFFF"/>
              </a:solidFill>
            </a:endParaRPr>
          </a:p>
        </p:txBody>
      </p:sp>
    </p:spTree>
    <p:extLst>
      <p:ext uri="{BB962C8B-B14F-4D97-AF65-F5344CB8AC3E}">
        <p14:creationId xmlns:p14="http://schemas.microsoft.com/office/powerpoint/2010/main" val="1755055682"/>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genda_slid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224016"/>
          </a:xfrm>
          <a:prstGeom prst="rect">
            <a:avLst/>
          </a:prstGeom>
        </p:spPr>
      </p:pic>
      <p:sp>
        <p:nvSpPr>
          <p:cNvPr id="15" name="Title 1">
            <a:extLst>
              <a:ext uri="{FF2B5EF4-FFF2-40B4-BE49-F238E27FC236}">
                <a16:creationId xmlns:a16="http://schemas.microsoft.com/office/drawing/2014/main" id="{6AD27A43-6508-4932-9960-13901D20FF06}"/>
              </a:ext>
            </a:extLst>
          </p:cNvPr>
          <p:cNvSpPr>
            <a:spLocks noGrp="1"/>
          </p:cNvSpPr>
          <p:nvPr>
            <p:ph type="title"/>
          </p:nvPr>
        </p:nvSpPr>
        <p:spPr>
          <a:xfrm>
            <a:off x="717549" y="779955"/>
            <a:ext cx="8227668" cy="467820"/>
          </a:xfrm>
        </p:spPr>
        <p:txBody>
          <a:bodyPr/>
          <a:lstStyle/>
          <a:p>
            <a:r>
              <a:rPr lang="de-CH" altLang="de-DE" kern="1200" dirty="0">
                <a:solidFill>
                  <a:srgbClr val="008000"/>
                </a:solidFill>
              </a:rPr>
              <a:t>Agenda</a:t>
            </a:r>
            <a:endParaRPr lang="de-CH" kern="1200" dirty="0">
              <a:solidFill>
                <a:srgbClr val="008000"/>
              </a:solidFill>
            </a:endParaRPr>
          </a:p>
        </p:txBody>
      </p:sp>
      <p:sp>
        <p:nvSpPr>
          <p:cNvPr id="4" name="Slide Number Placeholder 3">
            <a:extLst>
              <a:ext uri="{FF2B5EF4-FFF2-40B4-BE49-F238E27FC236}">
                <a16:creationId xmlns:a16="http://schemas.microsoft.com/office/drawing/2014/main" id="{67935B66-44D7-4476-887E-0F896DE8FCED}"/>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12</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5" name="AutoShape 49">
            <a:extLst>
              <a:ext uri="{FF2B5EF4-FFF2-40B4-BE49-F238E27FC236}">
                <a16:creationId xmlns:a16="http://schemas.microsoft.com/office/drawing/2014/main" id="{A96557EE-58A3-4F2F-99D9-ED7C6EF25376}"/>
              </a:ext>
            </a:extLst>
          </p:cNvPr>
          <p:cNvSpPr>
            <a:spLocks noChangeArrowheads="1"/>
          </p:cNvSpPr>
          <p:nvPr/>
        </p:nvSpPr>
        <p:spPr bwMode="auto">
          <a:xfrm>
            <a:off x="719524" y="164400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1</a:t>
            </a:r>
          </a:p>
        </p:txBody>
      </p:sp>
      <p:sp>
        <p:nvSpPr>
          <p:cNvPr id="6" name="AutoShape 50">
            <a:extLst>
              <a:ext uri="{FF2B5EF4-FFF2-40B4-BE49-F238E27FC236}">
                <a16:creationId xmlns:a16="http://schemas.microsoft.com/office/drawing/2014/main" id="{642AF58C-7FBF-4D9D-B4C4-6E026A896AB9}"/>
              </a:ext>
            </a:extLst>
          </p:cNvPr>
          <p:cNvSpPr>
            <a:spLocks noChangeArrowheads="1"/>
          </p:cNvSpPr>
          <p:nvPr/>
        </p:nvSpPr>
        <p:spPr bwMode="auto">
          <a:xfrm>
            <a:off x="1206886" y="164400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Natural or Organic — consumer expectations</a:t>
            </a:r>
          </a:p>
        </p:txBody>
      </p:sp>
      <p:sp>
        <p:nvSpPr>
          <p:cNvPr id="7" name="AutoShape 51">
            <a:extLst>
              <a:ext uri="{FF2B5EF4-FFF2-40B4-BE49-F238E27FC236}">
                <a16:creationId xmlns:a16="http://schemas.microsoft.com/office/drawing/2014/main" id="{A98244D8-1714-44DC-8CAA-F19AA5DE5096}"/>
              </a:ext>
            </a:extLst>
          </p:cNvPr>
          <p:cNvSpPr>
            <a:spLocks noChangeArrowheads="1"/>
          </p:cNvSpPr>
          <p:nvPr/>
        </p:nvSpPr>
        <p:spPr bwMode="auto">
          <a:xfrm>
            <a:off x="719524" y="3199757"/>
            <a:ext cx="396875" cy="579438"/>
          </a:xfrm>
          <a:prstGeom prst="roundRect">
            <a:avLst>
              <a:gd name="adj" fmla="val 16667"/>
            </a:avLst>
          </a:prstGeom>
          <a:solidFill>
            <a:srgbClr val="008000"/>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FFFFFF"/>
                </a:solidFill>
                <a:cs typeface="Arial"/>
              </a:rPr>
              <a:t>3</a:t>
            </a:r>
          </a:p>
        </p:txBody>
      </p:sp>
      <p:sp>
        <p:nvSpPr>
          <p:cNvPr id="8" name="AutoShape 52">
            <a:extLst>
              <a:ext uri="{FF2B5EF4-FFF2-40B4-BE49-F238E27FC236}">
                <a16:creationId xmlns:a16="http://schemas.microsoft.com/office/drawing/2014/main" id="{BF6FE355-AD46-42D1-91CD-BFD119572258}"/>
              </a:ext>
            </a:extLst>
          </p:cNvPr>
          <p:cNvSpPr>
            <a:spLocks noChangeArrowheads="1"/>
          </p:cNvSpPr>
          <p:nvPr/>
        </p:nvSpPr>
        <p:spPr bwMode="auto">
          <a:xfrm>
            <a:off x="1206886" y="3199757"/>
            <a:ext cx="6777038" cy="579438"/>
          </a:xfrm>
          <a:prstGeom prst="roundRect">
            <a:avLst>
              <a:gd name="adj" fmla="val 16667"/>
            </a:avLst>
          </a:prstGeom>
          <a:solidFill>
            <a:srgbClr val="008000"/>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indent="-177800" eaLnBrk="0" hangingPunct="0">
              <a:spcBef>
                <a:spcPct val="20000"/>
              </a:spcBef>
              <a:spcAft>
                <a:spcPct val="40000"/>
              </a:spcAft>
              <a:buClr>
                <a:srgbClr val="003366"/>
              </a:buClr>
              <a:buSzPct val="100000"/>
            </a:pPr>
            <a:r>
              <a:rPr lang="en-US" sz="2000" b="1" kern="0" dirty="0">
                <a:solidFill>
                  <a:srgbClr val="FFFFFF"/>
                </a:solidFill>
              </a:rPr>
              <a:t> Organic calculation — examples</a:t>
            </a:r>
          </a:p>
        </p:txBody>
      </p:sp>
      <p:sp>
        <p:nvSpPr>
          <p:cNvPr id="9" name="AutoShape 51">
            <a:extLst>
              <a:ext uri="{FF2B5EF4-FFF2-40B4-BE49-F238E27FC236}">
                <a16:creationId xmlns:a16="http://schemas.microsoft.com/office/drawing/2014/main" id="{09E5FB0B-D083-475A-AF86-BBF4F53D71DC}"/>
              </a:ext>
            </a:extLst>
          </p:cNvPr>
          <p:cNvSpPr>
            <a:spLocks noChangeArrowheads="1"/>
          </p:cNvSpPr>
          <p:nvPr/>
        </p:nvSpPr>
        <p:spPr bwMode="auto">
          <a:xfrm>
            <a:off x="719524" y="396810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4</a:t>
            </a:r>
          </a:p>
        </p:txBody>
      </p:sp>
      <p:sp>
        <p:nvSpPr>
          <p:cNvPr id="10" name="AutoShape 52">
            <a:extLst>
              <a:ext uri="{FF2B5EF4-FFF2-40B4-BE49-F238E27FC236}">
                <a16:creationId xmlns:a16="http://schemas.microsoft.com/office/drawing/2014/main" id="{D9305AD1-8E16-4DC2-BF40-A8050FA9AA68}"/>
              </a:ext>
            </a:extLst>
          </p:cNvPr>
          <p:cNvSpPr>
            <a:spLocks noChangeArrowheads="1"/>
          </p:cNvSpPr>
          <p:nvPr/>
        </p:nvSpPr>
        <p:spPr bwMode="auto">
          <a:xfrm>
            <a:off x="1206886" y="396810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Natural calculation </a:t>
            </a: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panose="020B0604020202020204" pitchFamily="34" charset="0"/>
              </a:rPr>
              <a:t>—</a:t>
            </a: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examples</a:t>
            </a:r>
          </a:p>
        </p:txBody>
      </p:sp>
      <p:sp>
        <p:nvSpPr>
          <p:cNvPr id="11" name="AutoShape 49">
            <a:extLst>
              <a:ext uri="{FF2B5EF4-FFF2-40B4-BE49-F238E27FC236}">
                <a16:creationId xmlns:a16="http://schemas.microsoft.com/office/drawing/2014/main" id="{832DC283-C566-43E5-9663-E2DC77F5EBF4}"/>
              </a:ext>
            </a:extLst>
          </p:cNvPr>
          <p:cNvSpPr>
            <a:spLocks noChangeArrowheads="1"/>
          </p:cNvSpPr>
          <p:nvPr/>
        </p:nvSpPr>
        <p:spPr bwMode="auto">
          <a:xfrm>
            <a:off x="719524" y="2410770"/>
            <a:ext cx="396875" cy="579437"/>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008000"/>
                </a:solidFill>
                <a:cs typeface="Arial"/>
              </a:rPr>
              <a:t>2</a:t>
            </a:r>
          </a:p>
        </p:txBody>
      </p:sp>
      <p:sp>
        <p:nvSpPr>
          <p:cNvPr id="12" name="AutoShape 50">
            <a:extLst>
              <a:ext uri="{FF2B5EF4-FFF2-40B4-BE49-F238E27FC236}">
                <a16:creationId xmlns:a16="http://schemas.microsoft.com/office/drawing/2014/main" id="{9E666640-EE5D-4276-9B13-4EF7BD8646E0}"/>
              </a:ext>
            </a:extLst>
          </p:cNvPr>
          <p:cNvSpPr>
            <a:spLocks noChangeArrowheads="1"/>
          </p:cNvSpPr>
          <p:nvPr/>
        </p:nvSpPr>
        <p:spPr bwMode="auto">
          <a:xfrm>
            <a:off x="1206886" y="2410770"/>
            <a:ext cx="6777038" cy="579437"/>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indent="-177800" eaLnBrk="0" hangingPunct="0">
              <a:spcBef>
                <a:spcPct val="20000"/>
              </a:spcBef>
              <a:spcAft>
                <a:spcPct val="40000"/>
              </a:spcAft>
              <a:buClr>
                <a:srgbClr val="003366"/>
              </a:buClr>
              <a:buSzPct val="100000"/>
            </a:pPr>
            <a:r>
              <a:rPr lang="en-US" sz="2000" b="1" kern="0" dirty="0">
                <a:solidFill>
                  <a:srgbClr val="008000"/>
                </a:solidFill>
                <a:cs typeface="Arial"/>
              </a:rPr>
              <a:t> ECOCERT / COSMOS / NATRUE / ISO 16128: an overview</a:t>
            </a:r>
          </a:p>
        </p:txBody>
      </p:sp>
      <p:sp>
        <p:nvSpPr>
          <p:cNvPr id="13" name="AutoShape 51">
            <a:extLst>
              <a:ext uri="{FF2B5EF4-FFF2-40B4-BE49-F238E27FC236}">
                <a16:creationId xmlns:a16="http://schemas.microsoft.com/office/drawing/2014/main" id="{104DF99D-634D-4E1A-A875-D4A056B57E78}"/>
              </a:ext>
            </a:extLst>
          </p:cNvPr>
          <p:cNvSpPr>
            <a:spLocks noChangeArrowheads="1"/>
          </p:cNvSpPr>
          <p:nvPr/>
        </p:nvSpPr>
        <p:spPr bwMode="auto">
          <a:xfrm>
            <a:off x="717549" y="473800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5</a:t>
            </a:r>
          </a:p>
        </p:txBody>
      </p:sp>
      <p:sp>
        <p:nvSpPr>
          <p:cNvPr id="14" name="AutoShape 52">
            <a:extLst>
              <a:ext uri="{FF2B5EF4-FFF2-40B4-BE49-F238E27FC236}">
                <a16:creationId xmlns:a16="http://schemas.microsoft.com/office/drawing/2014/main" id="{15AE0E9C-4396-438B-9CC2-3EACB381EA2B}"/>
              </a:ext>
            </a:extLst>
          </p:cNvPr>
          <p:cNvSpPr>
            <a:spLocks noChangeArrowheads="1"/>
          </p:cNvSpPr>
          <p:nvPr/>
        </p:nvSpPr>
        <p:spPr bwMode="auto">
          <a:xfrm>
            <a:off x="1204911" y="473800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Guidelines for the use of logos</a:t>
            </a:r>
          </a:p>
        </p:txBody>
      </p:sp>
    </p:spTree>
    <p:extLst>
      <p:ext uri="{BB962C8B-B14F-4D97-AF65-F5344CB8AC3E}">
        <p14:creationId xmlns:p14="http://schemas.microsoft.com/office/powerpoint/2010/main" val="890413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2D6C723-1568-444D-BBEF-94123F9C5C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717550" y="417977"/>
            <a:ext cx="6530975" cy="818686"/>
          </a:xfrm>
        </p:spPr>
        <p:txBody>
          <a:bodyPr/>
          <a:lstStyle/>
          <a:p>
            <a:r>
              <a:rPr lang="de-CH" dirty="0"/>
              <a:t>Organic calculation</a:t>
            </a:r>
            <a:br>
              <a:rPr lang="de-CH" dirty="0"/>
            </a:br>
            <a:r>
              <a:rPr lang="de-CH" sz="2400" dirty="0">
                <a:solidFill>
                  <a:srgbClr val="00B050"/>
                </a:solidFill>
              </a:rPr>
              <a:t>General overview</a:t>
            </a:r>
            <a:endParaRPr lang="en-US" dirty="0">
              <a:solidFill>
                <a:srgbClr val="00B050"/>
              </a:solidFill>
            </a:endParaRPr>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13</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5" name="ZoneTexte 5">
            <a:extLst>
              <a:ext uri="{FF2B5EF4-FFF2-40B4-BE49-F238E27FC236}">
                <a16:creationId xmlns:a16="http://schemas.microsoft.com/office/drawing/2014/main" id="{E571EE7B-ECC8-4564-AE43-2F40B8F7C748}"/>
              </a:ext>
            </a:extLst>
          </p:cNvPr>
          <p:cNvSpPr txBox="1"/>
          <p:nvPr/>
        </p:nvSpPr>
        <p:spPr>
          <a:xfrm>
            <a:off x="369708" y="5689111"/>
            <a:ext cx="3252017" cy="553998"/>
          </a:xfrm>
          <a:prstGeom prst="rect">
            <a:avLst/>
          </a:prstGeom>
          <a:noFill/>
        </p:spPr>
        <p:txBody>
          <a:bodyPr wrap="square" lIns="0" rtlCol="0">
            <a:spAutoFit/>
          </a:bodyPr>
          <a:lstStyle/>
          <a:p>
            <a:r>
              <a:rPr lang="en-US" sz="1000" dirty="0"/>
              <a:t>PPAI: Physically Processed </a:t>
            </a:r>
            <a:r>
              <a:rPr lang="en-US" sz="1000" dirty="0" err="1"/>
              <a:t>Agro</a:t>
            </a:r>
            <a:r>
              <a:rPr lang="en-US" sz="1000" dirty="0"/>
              <a:t>-Ingredient</a:t>
            </a:r>
          </a:p>
          <a:p>
            <a:r>
              <a:rPr lang="en-US" sz="1000" dirty="0"/>
              <a:t>CPAI : Chemically Processed </a:t>
            </a:r>
            <a:r>
              <a:rPr lang="en-US" sz="1000" dirty="0" err="1"/>
              <a:t>Agro</a:t>
            </a:r>
            <a:r>
              <a:rPr lang="en-US" sz="1000" dirty="0"/>
              <a:t>-Ingredient</a:t>
            </a:r>
          </a:p>
          <a:p>
            <a:r>
              <a:rPr lang="en-US" sz="1000" dirty="0"/>
              <a:t>* : index for pure compound or content for mix </a:t>
            </a:r>
          </a:p>
        </p:txBody>
      </p:sp>
      <p:pic>
        <p:nvPicPr>
          <p:cNvPr id="8" name="Picture 7">
            <a:extLst>
              <a:ext uri="{FF2B5EF4-FFF2-40B4-BE49-F238E27FC236}">
                <a16:creationId xmlns:a16="http://schemas.microsoft.com/office/drawing/2014/main" id="{72FED901-73F2-46B4-8B33-2EC0DD4B59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9708" y="1464088"/>
            <a:ext cx="8600400" cy="3997598"/>
          </a:xfrm>
          <a:prstGeom prst="rect">
            <a:avLst/>
          </a:prstGeom>
        </p:spPr>
      </p:pic>
      <p:sp>
        <p:nvSpPr>
          <p:cNvPr id="3" name="ZoneTexte 2">
            <a:extLst>
              <a:ext uri="{FF2B5EF4-FFF2-40B4-BE49-F238E27FC236}">
                <a16:creationId xmlns:a16="http://schemas.microsoft.com/office/drawing/2014/main" id="{7141F177-EB7F-4374-9DC1-509422D1691D}"/>
              </a:ext>
            </a:extLst>
          </p:cNvPr>
          <p:cNvSpPr txBox="1"/>
          <p:nvPr/>
        </p:nvSpPr>
        <p:spPr>
          <a:xfrm>
            <a:off x="7953554" y="1690777"/>
            <a:ext cx="269626" cy="369332"/>
          </a:xfrm>
          <a:prstGeom prst="rect">
            <a:avLst/>
          </a:prstGeom>
          <a:noFill/>
        </p:spPr>
        <p:txBody>
          <a:bodyPr wrap="none" rtlCol="0">
            <a:spAutoFit/>
          </a:bodyPr>
          <a:lstStyle/>
          <a:p>
            <a:r>
              <a:rPr lang="fr-CH" dirty="0"/>
              <a:t>*</a:t>
            </a:r>
            <a:endParaRPr lang="de-CH" dirty="0"/>
          </a:p>
        </p:txBody>
      </p:sp>
    </p:spTree>
    <p:extLst>
      <p:ext uri="{BB962C8B-B14F-4D97-AF65-F5344CB8AC3E}">
        <p14:creationId xmlns:p14="http://schemas.microsoft.com/office/powerpoint/2010/main" val="1080547506"/>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7B61FEE-15CC-4F83-B8AE-D087B10FF8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717550" y="417977"/>
            <a:ext cx="6530975" cy="818686"/>
          </a:xfrm>
        </p:spPr>
        <p:txBody>
          <a:bodyPr/>
          <a:lstStyle/>
          <a:p>
            <a:r>
              <a:rPr lang="en-US" dirty="0">
                <a:cs typeface="Trebuchet MS"/>
              </a:rPr>
              <a:t>ECOCERT, COSMOS, NATRUE</a:t>
            </a:r>
            <a:br>
              <a:rPr lang="en-US" dirty="0">
                <a:cs typeface="Trebuchet MS"/>
              </a:rPr>
            </a:br>
            <a:r>
              <a:rPr lang="en-US" sz="2400" dirty="0">
                <a:solidFill>
                  <a:srgbClr val="00B050"/>
                </a:solidFill>
              </a:rPr>
              <a:t>Or</a:t>
            </a:r>
            <a:r>
              <a:rPr lang="en-US" sz="2400" dirty="0">
                <a:solidFill>
                  <a:srgbClr val="00B050"/>
                </a:solidFill>
                <a:cs typeface="Trebuchet MS"/>
              </a:rPr>
              <a:t>ganic calculation</a:t>
            </a:r>
            <a:endParaRPr lang="en-US" dirty="0">
              <a:solidFill>
                <a:srgbClr val="00B050"/>
              </a:solidFill>
            </a:endParaRPr>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fld id="{0F06235C-61DF-4D98-BBC5-826C99E72EE3}" type="slidenum">
              <a:rPr lang="en-US" altLang="en-US" smtClean="0"/>
              <a:pPr/>
              <a:t>14</a:t>
            </a:fld>
            <a:endParaRPr lang="en-US" altLang="en-US" dirty="0"/>
          </a:p>
        </p:txBody>
      </p:sp>
      <p:pic>
        <p:nvPicPr>
          <p:cNvPr id="5" name="Picture 4" descr="oranic_calculations_bottle.png">
            <a:extLst>
              <a:ext uri="{FF2B5EF4-FFF2-40B4-BE49-F238E27FC236}">
                <a16:creationId xmlns:a16="http://schemas.microsoft.com/office/drawing/2014/main" id="{441D7753-B09E-4FC7-AB18-E580294333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765" y="1933319"/>
            <a:ext cx="2151943" cy="4142052"/>
          </a:xfrm>
          <a:prstGeom prst="rect">
            <a:avLst/>
          </a:prstGeom>
        </p:spPr>
      </p:pic>
      <p:sp>
        <p:nvSpPr>
          <p:cNvPr id="6" name="Text Box 11">
            <a:extLst>
              <a:ext uri="{FF2B5EF4-FFF2-40B4-BE49-F238E27FC236}">
                <a16:creationId xmlns:a16="http://schemas.microsoft.com/office/drawing/2014/main" id="{8D2B00C1-AAB9-49DD-AD78-3B059BFE0E22}"/>
              </a:ext>
            </a:extLst>
          </p:cNvPr>
          <p:cNvSpPr txBox="1">
            <a:spLocks noChangeArrowheads="1"/>
          </p:cNvSpPr>
          <p:nvPr/>
        </p:nvSpPr>
        <p:spPr bwMode="auto">
          <a:xfrm>
            <a:off x="6823605" y="2622296"/>
            <a:ext cx="2320395" cy="409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80165" tIns="40083" rIns="0" bIns="0">
            <a:spAutoFit/>
          </a:bodyPr>
          <a:lstStyle>
            <a:lvl1pPr defTabSz="801688">
              <a:defRPr sz="2400">
                <a:solidFill>
                  <a:schemeClr val="tx1"/>
                </a:solidFill>
                <a:latin typeface="Times" panose="02020603050405020304" pitchFamily="18" charset="0"/>
              </a:defRPr>
            </a:lvl1pPr>
            <a:lvl2pPr marL="400050" defTabSz="801688">
              <a:defRPr sz="2400">
                <a:solidFill>
                  <a:schemeClr val="tx1"/>
                </a:solidFill>
                <a:latin typeface="Times" panose="02020603050405020304" pitchFamily="18" charset="0"/>
              </a:defRPr>
            </a:lvl2pPr>
            <a:lvl3pPr marL="801688" defTabSz="801688">
              <a:defRPr sz="2400">
                <a:solidFill>
                  <a:schemeClr val="tx1"/>
                </a:solidFill>
                <a:latin typeface="Times" panose="02020603050405020304" pitchFamily="18" charset="0"/>
              </a:defRPr>
            </a:lvl3pPr>
            <a:lvl4pPr marL="1201738" defTabSz="801688">
              <a:defRPr sz="2400">
                <a:solidFill>
                  <a:schemeClr val="tx1"/>
                </a:solidFill>
                <a:latin typeface="Times" panose="02020603050405020304" pitchFamily="18" charset="0"/>
              </a:defRPr>
            </a:lvl4pPr>
            <a:lvl5pPr marL="1603375" defTabSz="801688">
              <a:defRPr sz="2400">
                <a:solidFill>
                  <a:schemeClr val="tx1"/>
                </a:solidFill>
                <a:latin typeface="Times" panose="02020603050405020304" pitchFamily="18" charset="0"/>
              </a:defRPr>
            </a:lvl5pPr>
            <a:lvl6pPr marL="2060575" defTabSz="801688" eaLnBrk="0" fontAlgn="base" hangingPunct="0">
              <a:spcBef>
                <a:spcPct val="0"/>
              </a:spcBef>
              <a:spcAft>
                <a:spcPct val="0"/>
              </a:spcAft>
              <a:defRPr sz="2400">
                <a:solidFill>
                  <a:schemeClr val="tx1"/>
                </a:solidFill>
                <a:latin typeface="Times" panose="02020603050405020304" pitchFamily="18" charset="0"/>
              </a:defRPr>
            </a:lvl6pPr>
            <a:lvl7pPr marL="2517775" defTabSz="801688" eaLnBrk="0" fontAlgn="base" hangingPunct="0">
              <a:spcBef>
                <a:spcPct val="0"/>
              </a:spcBef>
              <a:spcAft>
                <a:spcPct val="0"/>
              </a:spcAft>
              <a:defRPr sz="2400">
                <a:solidFill>
                  <a:schemeClr val="tx1"/>
                </a:solidFill>
                <a:latin typeface="Times" panose="02020603050405020304" pitchFamily="18" charset="0"/>
              </a:defRPr>
            </a:lvl7pPr>
            <a:lvl8pPr marL="2974975" defTabSz="801688" eaLnBrk="0" fontAlgn="base" hangingPunct="0">
              <a:spcBef>
                <a:spcPct val="0"/>
              </a:spcBef>
              <a:spcAft>
                <a:spcPct val="0"/>
              </a:spcAft>
              <a:defRPr sz="2400">
                <a:solidFill>
                  <a:schemeClr val="tx1"/>
                </a:solidFill>
                <a:latin typeface="Times" panose="02020603050405020304" pitchFamily="18" charset="0"/>
              </a:defRPr>
            </a:lvl8pPr>
            <a:lvl9pPr marL="3432175" defTabSz="801688"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50000"/>
              </a:spcBef>
            </a:pPr>
            <a:r>
              <a:rPr lang="en-GB" altLang="de-DE" sz="1200" b="1" dirty="0">
                <a:solidFill>
                  <a:srgbClr val="B6673F"/>
                </a:solidFill>
                <a:latin typeface="Trebuchet MS"/>
                <a:cs typeface="Trebuchet MS"/>
              </a:rPr>
              <a:t>Max 5% </a:t>
            </a:r>
            <a:r>
              <a:rPr lang="en-GB" altLang="de-DE" sz="1200" dirty="0">
                <a:solidFill>
                  <a:srgbClr val="B6673F"/>
                </a:solidFill>
                <a:latin typeface="Trebuchet MS"/>
                <a:cs typeface="Trebuchet MS"/>
              </a:rPr>
              <a:t>of synthetic </a:t>
            </a:r>
            <a:br>
              <a:rPr lang="en-GB" altLang="de-DE" sz="1200" dirty="0">
                <a:solidFill>
                  <a:srgbClr val="B6673F"/>
                </a:solidFill>
                <a:latin typeface="Trebuchet MS"/>
                <a:cs typeface="Trebuchet MS"/>
              </a:rPr>
            </a:br>
            <a:r>
              <a:rPr lang="en-GB" altLang="de-DE" sz="1200" dirty="0">
                <a:solidFill>
                  <a:srgbClr val="B6673F"/>
                </a:solidFill>
                <a:latin typeface="Trebuchet MS"/>
                <a:cs typeface="Trebuchet MS"/>
              </a:rPr>
              <a:t>ingredients from positive list</a:t>
            </a:r>
          </a:p>
        </p:txBody>
      </p:sp>
      <p:sp>
        <p:nvSpPr>
          <p:cNvPr id="7" name="Text Box 14">
            <a:extLst>
              <a:ext uri="{FF2B5EF4-FFF2-40B4-BE49-F238E27FC236}">
                <a16:creationId xmlns:a16="http://schemas.microsoft.com/office/drawing/2014/main" id="{4F4EDAC1-6087-421C-9164-8A70AE491264}"/>
              </a:ext>
            </a:extLst>
          </p:cNvPr>
          <p:cNvSpPr txBox="1">
            <a:spLocks noChangeArrowheads="1"/>
          </p:cNvSpPr>
          <p:nvPr/>
        </p:nvSpPr>
        <p:spPr bwMode="auto">
          <a:xfrm>
            <a:off x="6823605" y="3366251"/>
            <a:ext cx="2193395" cy="8714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80165" tIns="40083" rIns="0" bIns="0">
            <a:spAutoFit/>
          </a:bodyPr>
          <a:lstStyle>
            <a:lvl1pPr defTabSz="801688">
              <a:defRPr sz="2400">
                <a:solidFill>
                  <a:schemeClr val="tx1"/>
                </a:solidFill>
                <a:latin typeface="Times" panose="02020603050405020304" pitchFamily="18" charset="0"/>
              </a:defRPr>
            </a:lvl1pPr>
            <a:lvl2pPr marL="400050" defTabSz="801688">
              <a:defRPr sz="2400">
                <a:solidFill>
                  <a:schemeClr val="tx1"/>
                </a:solidFill>
                <a:latin typeface="Times" panose="02020603050405020304" pitchFamily="18" charset="0"/>
              </a:defRPr>
            </a:lvl2pPr>
            <a:lvl3pPr marL="801688" defTabSz="801688">
              <a:defRPr sz="2400">
                <a:solidFill>
                  <a:schemeClr val="tx1"/>
                </a:solidFill>
                <a:latin typeface="Times" panose="02020603050405020304" pitchFamily="18" charset="0"/>
              </a:defRPr>
            </a:lvl3pPr>
            <a:lvl4pPr marL="1201738" defTabSz="801688">
              <a:defRPr sz="2400">
                <a:solidFill>
                  <a:schemeClr val="tx1"/>
                </a:solidFill>
                <a:latin typeface="Times" panose="02020603050405020304" pitchFamily="18" charset="0"/>
              </a:defRPr>
            </a:lvl4pPr>
            <a:lvl5pPr marL="1603375" defTabSz="801688">
              <a:defRPr sz="2400">
                <a:solidFill>
                  <a:schemeClr val="tx1"/>
                </a:solidFill>
                <a:latin typeface="Times" panose="02020603050405020304" pitchFamily="18" charset="0"/>
              </a:defRPr>
            </a:lvl5pPr>
            <a:lvl6pPr marL="2060575" defTabSz="801688" eaLnBrk="0" fontAlgn="base" hangingPunct="0">
              <a:spcBef>
                <a:spcPct val="0"/>
              </a:spcBef>
              <a:spcAft>
                <a:spcPct val="0"/>
              </a:spcAft>
              <a:defRPr sz="2400">
                <a:solidFill>
                  <a:schemeClr val="tx1"/>
                </a:solidFill>
                <a:latin typeface="Times" panose="02020603050405020304" pitchFamily="18" charset="0"/>
              </a:defRPr>
            </a:lvl6pPr>
            <a:lvl7pPr marL="2517775" defTabSz="801688" eaLnBrk="0" fontAlgn="base" hangingPunct="0">
              <a:spcBef>
                <a:spcPct val="0"/>
              </a:spcBef>
              <a:spcAft>
                <a:spcPct val="0"/>
              </a:spcAft>
              <a:defRPr sz="2400">
                <a:solidFill>
                  <a:schemeClr val="tx1"/>
                </a:solidFill>
                <a:latin typeface="Times" panose="02020603050405020304" pitchFamily="18" charset="0"/>
              </a:defRPr>
            </a:lvl7pPr>
            <a:lvl8pPr marL="2974975" defTabSz="801688" eaLnBrk="0" fontAlgn="base" hangingPunct="0">
              <a:spcBef>
                <a:spcPct val="0"/>
              </a:spcBef>
              <a:spcAft>
                <a:spcPct val="0"/>
              </a:spcAft>
              <a:defRPr sz="2400">
                <a:solidFill>
                  <a:schemeClr val="tx1"/>
                </a:solidFill>
                <a:latin typeface="Times" panose="02020603050405020304" pitchFamily="18" charset="0"/>
              </a:defRPr>
            </a:lvl8pPr>
            <a:lvl9pPr marL="3432175" defTabSz="801688"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50000"/>
              </a:spcBef>
            </a:pPr>
            <a:r>
              <a:rPr lang="en-US" sz="1200" b="1" dirty="0">
                <a:solidFill>
                  <a:srgbClr val="4594CC"/>
                </a:solidFill>
                <a:latin typeface="Trebuchet MS"/>
                <a:cs typeface="Trebuchet MS"/>
              </a:rPr>
              <a:t>Min 95% </a:t>
            </a:r>
            <a:r>
              <a:rPr lang="en-US" sz="1200" dirty="0">
                <a:solidFill>
                  <a:srgbClr val="4594CC"/>
                </a:solidFill>
                <a:latin typeface="Trebuchet MS"/>
                <a:cs typeface="Trebuchet MS"/>
              </a:rPr>
              <a:t>of total ingredients</a:t>
            </a:r>
            <a:br>
              <a:rPr lang="en-US" sz="1200" dirty="0">
                <a:solidFill>
                  <a:srgbClr val="4594CC"/>
                </a:solidFill>
                <a:latin typeface="Trebuchet MS"/>
                <a:cs typeface="Trebuchet MS"/>
              </a:rPr>
            </a:br>
            <a:r>
              <a:rPr lang="en-US" sz="1200" dirty="0">
                <a:solidFill>
                  <a:srgbClr val="4594CC"/>
                </a:solidFill>
                <a:latin typeface="Trebuchet MS"/>
                <a:cs typeface="Trebuchet MS"/>
              </a:rPr>
              <a:t>are of </a:t>
            </a:r>
            <a:r>
              <a:rPr lang="en-US" sz="1200" b="1" dirty="0">
                <a:solidFill>
                  <a:srgbClr val="4594CC"/>
                </a:solidFill>
                <a:latin typeface="Trebuchet MS"/>
              </a:rPr>
              <a:t>natural</a:t>
            </a:r>
            <a:r>
              <a:rPr lang="en-US" sz="1200" dirty="0">
                <a:solidFill>
                  <a:srgbClr val="4594CC"/>
                </a:solidFill>
                <a:latin typeface="Trebuchet MS"/>
                <a:cs typeface="Trebuchet MS"/>
              </a:rPr>
              <a:t> origin</a:t>
            </a:r>
          </a:p>
          <a:p>
            <a:pPr lvl="0">
              <a:spcBef>
                <a:spcPct val="50000"/>
              </a:spcBef>
            </a:pPr>
            <a:r>
              <a:rPr lang="en-US" sz="1200" b="1" dirty="0">
                <a:solidFill>
                  <a:srgbClr val="4594CC"/>
                </a:solidFill>
                <a:latin typeface="Trebuchet MS"/>
                <a:cs typeface="Trebuchet MS"/>
              </a:rPr>
              <a:t>Min 95% </a:t>
            </a:r>
            <a:r>
              <a:rPr lang="en-US" sz="1200" dirty="0">
                <a:solidFill>
                  <a:srgbClr val="4594CC"/>
                </a:solidFill>
                <a:latin typeface="Trebuchet MS"/>
                <a:cs typeface="Trebuchet MS"/>
              </a:rPr>
              <a:t>of total vegetal + marine ingredients are </a:t>
            </a:r>
            <a:r>
              <a:rPr lang="en-US" sz="1200" b="1" dirty="0">
                <a:solidFill>
                  <a:srgbClr val="4594CC"/>
                </a:solidFill>
                <a:latin typeface="Trebuchet MS"/>
              </a:rPr>
              <a:t>organic</a:t>
            </a:r>
            <a:r>
              <a:rPr lang="en-US" sz="1200" dirty="0">
                <a:solidFill>
                  <a:srgbClr val="4594CC"/>
                </a:solidFill>
                <a:latin typeface="Trebuchet MS"/>
                <a:cs typeface="Trebuchet MS"/>
              </a:rPr>
              <a:t> </a:t>
            </a:r>
            <a:endParaRPr lang="en-US" altLang="de-DE" sz="1200" dirty="0">
              <a:solidFill>
                <a:srgbClr val="4594CC"/>
              </a:solidFill>
              <a:latin typeface="Trebuchet MS"/>
              <a:cs typeface="Trebuchet MS"/>
            </a:endParaRPr>
          </a:p>
        </p:txBody>
      </p:sp>
      <p:sp>
        <p:nvSpPr>
          <p:cNvPr id="8" name="Rectangle 16">
            <a:extLst>
              <a:ext uri="{FF2B5EF4-FFF2-40B4-BE49-F238E27FC236}">
                <a16:creationId xmlns:a16="http://schemas.microsoft.com/office/drawing/2014/main" id="{F16622C8-8E03-4E83-AD28-79E0584C23C1}"/>
              </a:ext>
            </a:extLst>
          </p:cNvPr>
          <p:cNvSpPr>
            <a:spLocks noChangeArrowheads="1"/>
          </p:cNvSpPr>
          <p:nvPr/>
        </p:nvSpPr>
        <p:spPr bwMode="auto">
          <a:xfrm>
            <a:off x="4807669" y="3827501"/>
            <a:ext cx="1649691" cy="5944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80165" tIns="40083" rIns="0" bIns="0">
            <a:spAutoFit/>
          </a:bodyPr>
          <a:lstStyle>
            <a:lvl1pPr defTabSz="801688">
              <a:defRPr sz="2400">
                <a:solidFill>
                  <a:schemeClr val="tx1"/>
                </a:solidFill>
                <a:latin typeface="Times" panose="02020603050405020304" pitchFamily="18" charset="0"/>
              </a:defRPr>
            </a:lvl1pPr>
            <a:lvl2pPr marL="400050" defTabSz="801688">
              <a:defRPr sz="2400">
                <a:solidFill>
                  <a:schemeClr val="tx1"/>
                </a:solidFill>
                <a:latin typeface="Times" panose="02020603050405020304" pitchFamily="18" charset="0"/>
              </a:defRPr>
            </a:lvl2pPr>
            <a:lvl3pPr marL="801688" defTabSz="801688">
              <a:defRPr sz="2400">
                <a:solidFill>
                  <a:schemeClr val="tx1"/>
                </a:solidFill>
                <a:latin typeface="Times" panose="02020603050405020304" pitchFamily="18" charset="0"/>
              </a:defRPr>
            </a:lvl3pPr>
            <a:lvl4pPr marL="1201738" defTabSz="801688">
              <a:defRPr sz="2400">
                <a:solidFill>
                  <a:schemeClr val="tx1"/>
                </a:solidFill>
                <a:latin typeface="Times" panose="02020603050405020304" pitchFamily="18" charset="0"/>
              </a:defRPr>
            </a:lvl4pPr>
            <a:lvl5pPr marL="1603375" defTabSz="801688">
              <a:defRPr sz="2400">
                <a:solidFill>
                  <a:schemeClr val="tx1"/>
                </a:solidFill>
                <a:latin typeface="Times" panose="02020603050405020304" pitchFamily="18" charset="0"/>
              </a:defRPr>
            </a:lvl5pPr>
            <a:lvl6pPr marL="2060575" defTabSz="801688" eaLnBrk="0" fontAlgn="base" hangingPunct="0">
              <a:spcBef>
                <a:spcPct val="0"/>
              </a:spcBef>
              <a:spcAft>
                <a:spcPct val="0"/>
              </a:spcAft>
              <a:defRPr sz="2400">
                <a:solidFill>
                  <a:schemeClr val="tx1"/>
                </a:solidFill>
                <a:latin typeface="Times" panose="02020603050405020304" pitchFamily="18" charset="0"/>
              </a:defRPr>
            </a:lvl6pPr>
            <a:lvl7pPr marL="2517775" defTabSz="801688" eaLnBrk="0" fontAlgn="base" hangingPunct="0">
              <a:spcBef>
                <a:spcPct val="0"/>
              </a:spcBef>
              <a:spcAft>
                <a:spcPct val="0"/>
              </a:spcAft>
              <a:defRPr sz="2400">
                <a:solidFill>
                  <a:schemeClr val="tx1"/>
                </a:solidFill>
                <a:latin typeface="Times" panose="02020603050405020304" pitchFamily="18" charset="0"/>
              </a:defRPr>
            </a:lvl7pPr>
            <a:lvl8pPr marL="2974975" defTabSz="801688" eaLnBrk="0" fontAlgn="base" hangingPunct="0">
              <a:spcBef>
                <a:spcPct val="0"/>
              </a:spcBef>
              <a:spcAft>
                <a:spcPct val="0"/>
              </a:spcAft>
              <a:defRPr sz="2400">
                <a:solidFill>
                  <a:schemeClr val="tx1"/>
                </a:solidFill>
                <a:latin typeface="Times" panose="02020603050405020304" pitchFamily="18" charset="0"/>
              </a:defRPr>
            </a:lvl8pPr>
            <a:lvl9pPr marL="3432175" defTabSz="801688"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pPr>
            <a:r>
              <a:rPr lang="en-GB" altLang="de-DE" sz="1200" b="1" dirty="0">
                <a:solidFill>
                  <a:srgbClr val="4594CC"/>
                </a:solidFill>
                <a:latin typeface="Trebuchet MS"/>
                <a:cs typeface="Trebuchet MS"/>
              </a:rPr>
              <a:t>Min 95%</a:t>
            </a:r>
            <a:r>
              <a:rPr lang="en-GB" altLang="de-DE" sz="1200" dirty="0">
                <a:solidFill>
                  <a:srgbClr val="4594CC"/>
                </a:solidFill>
                <a:latin typeface="Trebuchet MS"/>
                <a:cs typeface="Trebuchet MS"/>
              </a:rPr>
              <a:t> of PPAI (natural ingredients) are </a:t>
            </a:r>
            <a:r>
              <a:rPr lang="en-US" sz="1200" b="1" dirty="0">
                <a:solidFill>
                  <a:srgbClr val="4594CC"/>
                </a:solidFill>
                <a:latin typeface="Trebuchet MS"/>
              </a:rPr>
              <a:t>organic</a:t>
            </a:r>
            <a:endParaRPr lang="en-GB" altLang="de-DE" sz="1200" b="1" dirty="0">
              <a:solidFill>
                <a:srgbClr val="4594CC"/>
              </a:solidFill>
              <a:latin typeface="Trebuchet MS"/>
            </a:endParaRPr>
          </a:p>
        </p:txBody>
      </p:sp>
      <p:sp>
        <p:nvSpPr>
          <p:cNvPr id="9" name="Text Box 2">
            <a:extLst>
              <a:ext uri="{FF2B5EF4-FFF2-40B4-BE49-F238E27FC236}">
                <a16:creationId xmlns:a16="http://schemas.microsoft.com/office/drawing/2014/main" id="{F1080921-5212-4CBC-8546-E08CE008B96C}"/>
              </a:ext>
            </a:extLst>
          </p:cNvPr>
          <p:cNvSpPr txBox="1">
            <a:spLocks noChangeArrowheads="1"/>
          </p:cNvSpPr>
          <p:nvPr/>
        </p:nvSpPr>
        <p:spPr bwMode="auto">
          <a:xfrm>
            <a:off x="6823605" y="4918764"/>
            <a:ext cx="1844955" cy="409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80165" tIns="40083" rIns="0" bIns="0">
            <a:spAutoFit/>
          </a:bodyPr>
          <a:lstStyle>
            <a:lvl1pPr defTabSz="801688">
              <a:defRPr sz="2400">
                <a:solidFill>
                  <a:schemeClr val="tx1"/>
                </a:solidFill>
                <a:latin typeface="Times" panose="02020603050405020304" pitchFamily="18" charset="0"/>
              </a:defRPr>
            </a:lvl1pPr>
            <a:lvl2pPr marL="400050" defTabSz="801688">
              <a:defRPr sz="2400">
                <a:solidFill>
                  <a:schemeClr val="tx1"/>
                </a:solidFill>
                <a:latin typeface="Times" panose="02020603050405020304" pitchFamily="18" charset="0"/>
              </a:defRPr>
            </a:lvl2pPr>
            <a:lvl3pPr marL="801688" defTabSz="801688">
              <a:defRPr sz="2400">
                <a:solidFill>
                  <a:schemeClr val="tx1"/>
                </a:solidFill>
                <a:latin typeface="Times" panose="02020603050405020304" pitchFamily="18" charset="0"/>
              </a:defRPr>
            </a:lvl3pPr>
            <a:lvl4pPr marL="1201738" defTabSz="801688">
              <a:defRPr sz="2400">
                <a:solidFill>
                  <a:schemeClr val="tx1"/>
                </a:solidFill>
                <a:latin typeface="Times" panose="02020603050405020304" pitchFamily="18" charset="0"/>
              </a:defRPr>
            </a:lvl4pPr>
            <a:lvl5pPr marL="1603375" defTabSz="801688">
              <a:defRPr sz="2400">
                <a:solidFill>
                  <a:schemeClr val="tx1"/>
                </a:solidFill>
                <a:latin typeface="Times" panose="02020603050405020304" pitchFamily="18" charset="0"/>
              </a:defRPr>
            </a:lvl5pPr>
            <a:lvl6pPr marL="2060575" defTabSz="801688" eaLnBrk="0" fontAlgn="base" hangingPunct="0">
              <a:spcBef>
                <a:spcPct val="0"/>
              </a:spcBef>
              <a:spcAft>
                <a:spcPct val="0"/>
              </a:spcAft>
              <a:defRPr sz="2400">
                <a:solidFill>
                  <a:schemeClr val="tx1"/>
                </a:solidFill>
                <a:latin typeface="Times" panose="02020603050405020304" pitchFamily="18" charset="0"/>
              </a:defRPr>
            </a:lvl6pPr>
            <a:lvl7pPr marL="2517775" defTabSz="801688" eaLnBrk="0" fontAlgn="base" hangingPunct="0">
              <a:spcBef>
                <a:spcPct val="0"/>
              </a:spcBef>
              <a:spcAft>
                <a:spcPct val="0"/>
              </a:spcAft>
              <a:defRPr sz="2400">
                <a:solidFill>
                  <a:schemeClr val="tx1"/>
                </a:solidFill>
                <a:latin typeface="Times" panose="02020603050405020304" pitchFamily="18" charset="0"/>
              </a:defRPr>
            </a:lvl7pPr>
            <a:lvl8pPr marL="2974975" defTabSz="801688" eaLnBrk="0" fontAlgn="base" hangingPunct="0">
              <a:spcBef>
                <a:spcPct val="0"/>
              </a:spcBef>
              <a:spcAft>
                <a:spcPct val="0"/>
              </a:spcAft>
              <a:defRPr sz="2400">
                <a:solidFill>
                  <a:schemeClr val="tx1"/>
                </a:solidFill>
                <a:latin typeface="Times" panose="02020603050405020304" pitchFamily="18" charset="0"/>
              </a:defRPr>
            </a:lvl8pPr>
            <a:lvl9pPr marL="3432175" defTabSz="801688"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50000"/>
              </a:spcBef>
            </a:pPr>
            <a:r>
              <a:rPr lang="en-GB" altLang="de-DE" sz="1200" b="1" dirty="0">
                <a:solidFill>
                  <a:srgbClr val="006600"/>
                </a:solidFill>
                <a:latin typeface="Trebuchet MS"/>
              </a:rPr>
              <a:t>Min 10% </a:t>
            </a:r>
            <a:r>
              <a:rPr lang="en-GB" altLang="de-DE" sz="1200" dirty="0">
                <a:solidFill>
                  <a:srgbClr val="006600"/>
                </a:solidFill>
                <a:latin typeface="Trebuchet MS"/>
              </a:rPr>
              <a:t>of total ingredients are organic</a:t>
            </a:r>
          </a:p>
        </p:txBody>
      </p:sp>
      <p:sp>
        <p:nvSpPr>
          <p:cNvPr id="10" name="Rectangle 9">
            <a:extLst>
              <a:ext uri="{FF2B5EF4-FFF2-40B4-BE49-F238E27FC236}">
                <a16:creationId xmlns:a16="http://schemas.microsoft.com/office/drawing/2014/main" id="{E2204894-F73A-4EB3-973C-ADA5A89E2DB3}"/>
              </a:ext>
            </a:extLst>
          </p:cNvPr>
          <p:cNvSpPr/>
          <p:nvPr/>
        </p:nvSpPr>
        <p:spPr>
          <a:xfrm>
            <a:off x="4807669" y="4918764"/>
            <a:ext cx="1750718" cy="600164"/>
          </a:xfrm>
          <a:prstGeom prst="rect">
            <a:avLst/>
          </a:prstGeom>
        </p:spPr>
        <p:txBody>
          <a:bodyPr wrap="square" rIns="0" bIns="0">
            <a:spAutoFit/>
          </a:bodyPr>
          <a:lstStyle/>
          <a:p>
            <a:pPr lvl="0" fontAlgn="auto">
              <a:spcBef>
                <a:spcPts val="0"/>
              </a:spcBef>
              <a:spcAft>
                <a:spcPts val="0"/>
              </a:spcAft>
              <a:defRPr/>
            </a:pPr>
            <a:r>
              <a:rPr lang="en-US" sz="1200" b="1" dirty="0">
                <a:solidFill>
                  <a:srgbClr val="006600"/>
                </a:solidFill>
                <a:latin typeface="Trebuchet MS"/>
                <a:cs typeface="Trebuchet MS"/>
              </a:rPr>
              <a:t>Min 20% </a:t>
            </a:r>
            <a:r>
              <a:rPr lang="en-US" sz="1200" dirty="0">
                <a:solidFill>
                  <a:srgbClr val="006600"/>
                </a:solidFill>
                <a:latin typeface="Trebuchet MS"/>
              </a:rPr>
              <a:t>of total product is organic </a:t>
            </a:r>
            <a:r>
              <a:rPr lang="en-US" sz="1200" dirty="0">
                <a:solidFill>
                  <a:srgbClr val="45AC34"/>
                </a:solidFill>
                <a:latin typeface="Trebuchet MS"/>
              </a:rPr>
              <a:t>(10% for rinse-off products)</a:t>
            </a:r>
          </a:p>
        </p:txBody>
      </p:sp>
      <p:sp>
        <p:nvSpPr>
          <p:cNvPr id="11" name="Rectangle 10">
            <a:extLst>
              <a:ext uri="{FF2B5EF4-FFF2-40B4-BE49-F238E27FC236}">
                <a16:creationId xmlns:a16="http://schemas.microsoft.com/office/drawing/2014/main" id="{53A5E9DD-316D-4AF8-AFBE-712BED8ABFE6}"/>
              </a:ext>
            </a:extLst>
          </p:cNvPr>
          <p:cNvSpPr/>
          <p:nvPr/>
        </p:nvSpPr>
        <p:spPr>
          <a:xfrm>
            <a:off x="2282709" y="3829646"/>
            <a:ext cx="1931072" cy="415498"/>
          </a:xfrm>
          <a:prstGeom prst="rect">
            <a:avLst/>
          </a:prstGeom>
        </p:spPr>
        <p:txBody>
          <a:bodyPr wrap="square" rIns="0" bIns="0">
            <a:spAutoFit/>
          </a:bodyPr>
          <a:lstStyle/>
          <a:p>
            <a:r>
              <a:rPr lang="en-US" sz="1200" b="1" dirty="0">
                <a:solidFill>
                  <a:srgbClr val="4594CC"/>
                </a:solidFill>
                <a:latin typeface="Trebuchet MS"/>
                <a:cs typeface="Trebuchet MS"/>
              </a:rPr>
              <a:t>Min 95% </a:t>
            </a:r>
            <a:r>
              <a:rPr lang="en-US" sz="1200" dirty="0">
                <a:solidFill>
                  <a:srgbClr val="4594CC"/>
                </a:solidFill>
                <a:latin typeface="Trebuchet MS"/>
                <a:cs typeface="Trebuchet MS"/>
              </a:rPr>
              <a:t>of total natural substances are </a:t>
            </a:r>
            <a:r>
              <a:rPr lang="en-US" sz="1200" b="1" dirty="0">
                <a:solidFill>
                  <a:srgbClr val="4594CC"/>
                </a:solidFill>
                <a:latin typeface="Trebuchet MS"/>
                <a:cs typeface="Trebuchet MS"/>
              </a:rPr>
              <a:t>organic</a:t>
            </a:r>
          </a:p>
        </p:txBody>
      </p:sp>
      <p:sp>
        <p:nvSpPr>
          <p:cNvPr id="12" name="Rectangle 11">
            <a:extLst>
              <a:ext uri="{FF2B5EF4-FFF2-40B4-BE49-F238E27FC236}">
                <a16:creationId xmlns:a16="http://schemas.microsoft.com/office/drawing/2014/main" id="{11040C96-BFBA-4AD8-AA28-BA6DBD65913E}"/>
              </a:ext>
            </a:extLst>
          </p:cNvPr>
          <p:cNvSpPr/>
          <p:nvPr/>
        </p:nvSpPr>
        <p:spPr>
          <a:xfrm>
            <a:off x="2282708" y="4921209"/>
            <a:ext cx="2321968" cy="1154162"/>
          </a:xfrm>
          <a:prstGeom prst="rect">
            <a:avLst/>
          </a:prstGeom>
        </p:spPr>
        <p:txBody>
          <a:bodyPr wrap="square" rIns="0" bIns="0">
            <a:spAutoFit/>
          </a:bodyPr>
          <a:lstStyle/>
          <a:p>
            <a:r>
              <a:rPr lang="en-US" sz="1200" dirty="0">
                <a:solidFill>
                  <a:srgbClr val="006600"/>
                </a:solidFill>
                <a:latin typeface="Trebuchet MS"/>
              </a:rPr>
              <a:t>Min. content of natural substances &amp; max. content of derived natural substances,</a:t>
            </a:r>
          </a:p>
          <a:p>
            <a:r>
              <a:rPr lang="en-US" sz="1200" dirty="0">
                <a:solidFill>
                  <a:srgbClr val="006600"/>
                </a:solidFill>
                <a:latin typeface="Trebuchet MS"/>
              </a:rPr>
              <a:t>in the finished product,</a:t>
            </a:r>
          </a:p>
          <a:p>
            <a:r>
              <a:rPr lang="en-US" sz="1200" dirty="0">
                <a:solidFill>
                  <a:srgbClr val="006600"/>
                </a:solidFill>
                <a:latin typeface="Trebuchet MS"/>
              </a:rPr>
              <a:t>depending on type of cosmetic (emulsion, sunscreen, soap, etc) </a:t>
            </a:r>
          </a:p>
        </p:txBody>
      </p:sp>
      <p:pic>
        <p:nvPicPr>
          <p:cNvPr id="13" name="Picture 12" descr="NATRUE_logo.png">
            <a:extLst>
              <a:ext uri="{FF2B5EF4-FFF2-40B4-BE49-F238E27FC236}">
                <a16:creationId xmlns:a16="http://schemas.microsoft.com/office/drawing/2014/main" id="{D3173336-16D4-4717-9EAA-293543C397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17825" y="1661629"/>
            <a:ext cx="720000" cy="720000"/>
          </a:xfrm>
          <a:prstGeom prst="rect">
            <a:avLst/>
          </a:prstGeom>
        </p:spPr>
      </p:pic>
      <p:pic>
        <p:nvPicPr>
          <p:cNvPr id="14" name="Picture 13" descr="Ecocert_cosmos.png">
            <a:extLst>
              <a:ext uri="{FF2B5EF4-FFF2-40B4-BE49-F238E27FC236}">
                <a16:creationId xmlns:a16="http://schemas.microsoft.com/office/drawing/2014/main" id="{08CFFBE1-4C31-4FE7-99CE-D952A21608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41693" y="1661629"/>
            <a:ext cx="720000" cy="820045"/>
          </a:xfrm>
          <a:prstGeom prst="rect">
            <a:avLst/>
          </a:prstGeom>
        </p:spPr>
      </p:pic>
      <p:pic>
        <p:nvPicPr>
          <p:cNvPr id="15" name="Picture 14" descr="Ecocert.png">
            <a:extLst>
              <a:ext uri="{FF2B5EF4-FFF2-40B4-BE49-F238E27FC236}">
                <a16:creationId xmlns:a16="http://schemas.microsoft.com/office/drawing/2014/main" id="{3925B2AA-9A3E-43EC-B7C2-EC5FA46F3BA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63981" y="1661629"/>
            <a:ext cx="720000" cy="503508"/>
          </a:xfrm>
          <a:prstGeom prst="rect">
            <a:avLst/>
          </a:prstGeom>
        </p:spPr>
      </p:pic>
    </p:spTree>
    <p:extLst>
      <p:ext uri="{BB962C8B-B14F-4D97-AF65-F5344CB8AC3E}">
        <p14:creationId xmlns:p14="http://schemas.microsoft.com/office/powerpoint/2010/main" val="925885582"/>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delweiss_slide.png">
            <a:extLst>
              <a:ext uri="{FF2B5EF4-FFF2-40B4-BE49-F238E27FC236}">
                <a16:creationId xmlns:a16="http://schemas.microsoft.com/office/drawing/2014/main" id="{8377F1DB-5F02-4888-90DC-9610EF0A35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224016"/>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717550" y="8635"/>
            <a:ext cx="7769225" cy="1228028"/>
          </a:xfrm>
        </p:spPr>
        <p:txBody>
          <a:bodyPr/>
          <a:lstStyle/>
          <a:p>
            <a:r>
              <a:rPr lang="en-US" altLang="de-DE" dirty="0">
                <a:solidFill>
                  <a:schemeClr val="bg1"/>
                </a:solidFill>
              </a:rPr>
              <a:t>Certification of ingredients: </a:t>
            </a:r>
            <a:r>
              <a:rPr lang="en-US" altLang="de-DE" dirty="0"/>
              <a:t>examples</a:t>
            </a:r>
            <a:br>
              <a:rPr lang="en-US" altLang="de-DE" dirty="0"/>
            </a:br>
            <a:r>
              <a:rPr lang="de-CH" altLang="de-DE" sz="2000" dirty="0">
                <a:solidFill>
                  <a:schemeClr val="bg1"/>
                </a:solidFill>
              </a:rPr>
              <a:t>ALPAFLOR</a:t>
            </a:r>
            <a:r>
              <a:rPr lang="de-CH" altLang="de-DE" sz="2000" baseline="30000" dirty="0">
                <a:solidFill>
                  <a:schemeClr val="bg1"/>
                </a:solidFill>
              </a:rPr>
              <a:t>®</a:t>
            </a:r>
            <a:r>
              <a:rPr lang="de-CH" altLang="de-DE" sz="2000" dirty="0">
                <a:solidFill>
                  <a:schemeClr val="bg1"/>
                </a:solidFill>
              </a:rPr>
              <a:t> EDELWEISS B (5037123)</a:t>
            </a:r>
            <a:endParaRPr lang="en-US" dirty="0"/>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15</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880A2FCF-AC18-4960-B0EF-A980BA8B833F}"/>
              </a:ext>
            </a:extLst>
          </p:cNvPr>
          <p:cNvSpPr/>
          <p:nvPr/>
        </p:nvSpPr>
        <p:spPr>
          <a:xfrm>
            <a:off x="6848079" y="1915921"/>
            <a:ext cx="1206300" cy="2604880"/>
          </a:xfrm>
          <a:prstGeom prst="rect">
            <a:avLst/>
          </a:prstGeom>
          <a:solidFill>
            <a:schemeClr val="bg1"/>
          </a:solidFill>
          <a:ln>
            <a:solidFill>
              <a:schemeClr val="tx2"/>
            </a:solidFill>
          </a:ln>
        </p:spPr>
        <p:txBody>
          <a:bodyPr wrap="square" rIns="108000" bIns="46800">
            <a:spAutoFit/>
          </a:bodyPr>
          <a:lstStyle/>
          <a:p>
            <a:pPr>
              <a:lnSpc>
                <a:spcPct val="110000"/>
              </a:lnSpc>
              <a:spcAft>
                <a:spcPts val="700"/>
              </a:spcAft>
            </a:pPr>
            <a:r>
              <a:rPr lang="en-US" sz="1200" b="1" dirty="0">
                <a:solidFill>
                  <a:schemeClr val="tx2"/>
                </a:solidFill>
                <a:latin typeface="Trebuchet MS"/>
                <a:cs typeface="Trebuchet MS"/>
              </a:rPr>
              <a:t>Composition</a:t>
            </a:r>
          </a:p>
          <a:p>
            <a:pPr>
              <a:lnSpc>
                <a:spcPct val="110000"/>
              </a:lnSpc>
              <a:spcAft>
                <a:spcPts val="700"/>
              </a:spcAft>
            </a:pPr>
            <a:r>
              <a:rPr lang="en-US" sz="1000" b="1" dirty="0">
                <a:latin typeface="Trebuchet MS"/>
                <a:cs typeface="Trebuchet MS"/>
              </a:rPr>
              <a:t>INCI Name</a:t>
            </a:r>
            <a:br>
              <a:rPr lang="en-US" sz="1000" b="1" dirty="0">
                <a:latin typeface="Trebuchet MS"/>
                <a:cs typeface="Trebuchet MS"/>
              </a:rPr>
            </a:br>
            <a:r>
              <a:rPr lang="en-US" sz="1000" i="1" dirty="0">
                <a:latin typeface="Trebuchet MS"/>
                <a:cs typeface="Trebuchet MS"/>
              </a:rPr>
              <a:t>Content</a:t>
            </a:r>
          </a:p>
          <a:p>
            <a:pPr>
              <a:lnSpc>
                <a:spcPct val="110000"/>
              </a:lnSpc>
              <a:spcAft>
                <a:spcPts val="700"/>
              </a:spcAft>
            </a:pPr>
            <a:r>
              <a:rPr lang="en-US" sz="1000" b="1" dirty="0" err="1">
                <a:latin typeface="Trebuchet MS"/>
                <a:cs typeface="Trebuchet MS"/>
              </a:rPr>
              <a:t>Leontopodium</a:t>
            </a:r>
            <a:r>
              <a:rPr lang="en-US" sz="1000" b="1" dirty="0">
                <a:latin typeface="Trebuchet MS"/>
                <a:cs typeface="Trebuchet MS"/>
              </a:rPr>
              <a:t> </a:t>
            </a:r>
            <a:br>
              <a:rPr lang="en-US" sz="1000" b="1" dirty="0">
                <a:latin typeface="Trebuchet MS"/>
                <a:cs typeface="Trebuchet MS"/>
              </a:rPr>
            </a:br>
            <a:r>
              <a:rPr lang="en-US" sz="1000" b="1" dirty="0" err="1">
                <a:latin typeface="Trebuchet MS"/>
                <a:cs typeface="Trebuchet MS"/>
              </a:rPr>
              <a:t>Alpinum</a:t>
            </a:r>
            <a:r>
              <a:rPr lang="en-US" sz="1000" b="1" dirty="0">
                <a:latin typeface="Trebuchet MS"/>
                <a:cs typeface="Trebuchet MS"/>
              </a:rPr>
              <a:t> Extract</a:t>
            </a:r>
            <a:br>
              <a:rPr lang="en-US" sz="1000" b="1" dirty="0">
                <a:latin typeface="Trebuchet MS"/>
                <a:cs typeface="Trebuchet MS"/>
              </a:rPr>
            </a:br>
            <a:r>
              <a:rPr lang="en-US" sz="1000" i="1" dirty="0">
                <a:latin typeface="Trebuchet MS"/>
                <a:cs typeface="Trebuchet MS"/>
              </a:rPr>
              <a:t>5-10%</a:t>
            </a:r>
          </a:p>
          <a:p>
            <a:pPr>
              <a:lnSpc>
                <a:spcPct val="110000"/>
              </a:lnSpc>
              <a:spcAft>
                <a:spcPts val="700"/>
              </a:spcAft>
            </a:pPr>
            <a:r>
              <a:rPr lang="en-US" sz="1000" b="1" dirty="0">
                <a:latin typeface="Trebuchet MS"/>
                <a:cs typeface="Trebuchet MS"/>
              </a:rPr>
              <a:t>Glycerin</a:t>
            </a:r>
            <a:br>
              <a:rPr lang="en-US" sz="1000" dirty="0">
                <a:latin typeface="Trebuchet MS"/>
                <a:cs typeface="Trebuchet MS"/>
              </a:rPr>
            </a:br>
            <a:r>
              <a:rPr lang="en-US" sz="1000" i="1" dirty="0">
                <a:latin typeface="Trebuchet MS"/>
                <a:cs typeface="Trebuchet MS"/>
              </a:rPr>
              <a:t>&gt;50%</a:t>
            </a:r>
          </a:p>
          <a:p>
            <a:pPr>
              <a:lnSpc>
                <a:spcPct val="110000"/>
              </a:lnSpc>
              <a:spcAft>
                <a:spcPts val="700"/>
              </a:spcAft>
            </a:pPr>
            <a:r>
              <a:rPr lang="en-US" sz="1000" b="1" dirty="0">
                <a:latin typeface="Trebuchet MS"/>
                <a:cs typeface="Trebuchet MS"/>
              </a:rPr>
              <a:t>Aqua</a:t>
            </a:r>
            <a:r>
              <a:rPr lang="en-US" sz="1000" dirty="0">
                <a:latin typeface="Trebuchet MS"/>
                <a:cs typeface="Trebuchet MS"/>
              </a:rPr>
              <a:t> </a:t>
            </a:r>
            <a:br>
              <a:rPr lang="en-US" sz="1000" dirty="0">
                <a:latin typeface="Trebuchet MS"/>
                <a:cs typeface="Trebuchet MS"/>
              </a:rPr>
            </a:br>
            <a:r>
              <a:rPr lang="en-US" sz="1000" i="1" dirty="0">
                <a:latin typeface="Trebuchet MS"/>
                <a:cs typeface="Trebuchet MS"/>
              </a:rPr>
              <a:t>10-25%</a:t>
            </a:r>
          </a:p>
          <a:p>
            <a:pPr>
              <a:lnSpc>
                <a:spcPct val="110000"/>
              </a:lnSpc>
              <a:spcAft>
                <a:spcPts val="700"/>
              </a:spcAft>
            </a:pPr>
            <a:r>
              <a:rPr lang="en-US" sz="1000" b="1" dirty="0">
                <a:latin typeface="Trebuchet MS"/>
                <a:cs typeface="Trebuchet MS"/>
              </a:rPr>
              <a:t>Alcohol</a:t>
            </a:r>
            <a:br>
              <a:rPr lang="en-US" sz="1000" dirty="0">
                <a:latin typeface="Trebuchet MS"/>
                <a:cs typeface="Trebuchet MS"/>
              </a:rPr>
            </a:br>
            <a:r>
              <a:rPr lang="en-US" sz="1000" i="1" dirty="0">
                <a:latin typeface="Trebuchet MS"/>
                <a:cs typeface="Trebuchet MS"/>
              </a:rPr>
              <a:t>5-10%</a:t>
            </a:r>
          </a:p>
        </p:txBody>
      </p:sp>
      <p:pic>
        <p:nvPicPr>
          <p:cNvPr id="10" name="Picture 9">
            <a:extLst>
              <a:ext uri="{FF2B5EF4-FFF2-40B4-BE49-F238E27FC236}">
                <a16:creationId xmlns:a16="http://schemas.microsoft.com/office/drawing/2014/main" id="{FCD74BE2-D5CC-45FD-B0FA-D635862698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288" y="1915921"/>
            <a:ext cx="6325278" cy="3528839"/>
          </a:xfrm>
          <a:prstGeom prst="rect">
            <a:avLst/>
          </a:prstGeom>
        </p:spPr>
      </p:pic>
    </p:spTree>
    <p:extLst>
      <p:ext uri="{BB962C8B-B14F-4D97-AF65-F5344CB8AC3E}">
        <p14:creationId xmlns:p14="http://schemas.microsoft.com/office/powerpoint/2010/main" val="1509239261"/>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7BC1D0-BCA5-47FA-888A-08D70C62C2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224016"/>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717550" y="8635"/>
            <a:ext cx="8045450" cy="1228028"/>
          </a:xfrm>
        </p:spPr>
        <p:txBody>
          <a:bodyPr/>
          <a:lstStyle/>
          <a:p>
            <a:r>
              <a:rPr lang="en-US" altLang="de-DE" dirty="0">
                <a:solidFill>
                  <a:schemeClr val="bg1"/>
                </a:solidFill>
              </a:rPr>
              <a:t>Certification of ingredients: </a:t>
            </a:r>
            <a:r>
              <a:rPr lang="en-US" altLang="de-DE" dirty="0"/>
              <a:t>examples</a:t>
            </a:r>
            <a:br>
              <a:rPr lang="en-US" altLang="de-DE" dirty="0"/>
            </a:br>
            <a:r>
              <a:rPr lang="de-CH" altLang="de-DE" sz="2000" dirty="0">
                <a:solidFill>
                  <a:schemeClr val="bg1"/>
                </a:solidFill>
              </a:rPr>
              <a:t>ALPAFLOR</a:t>
            </a:r>
            <a:r>
              <a:rPr lang="de-CH" altLang="de-DE" sz="2000" baseline="30000" dirty="0">
                <a:solidFill>
                  <a:schemeClr val="bg1"/>
                </a:solidFill>
              </a:rPr>
              <a:t>®</a:t>
            </a:r>
            <a:r>
              <a:rPr lang="de-CH" altLang="de-DE" sz="2000" dirty="0">
                <a:solidFill>
                  <a:schemeClr val="bg1"/>
                </a:solidFill>
              </a:rPr>
              <a:t> ALP</a:t>
            </a:r>
            <a:r>
              <a:rPr lang="de-CH" altLang="de-DE" sz="2800" baseline="30000" dirty="0">
                <a:solidFill>
                  <a:schemeClr val="bg1"/>
                </a:solidFill>
              </a:rPr>
              <a:t>®</a:t>
            </a:r>
            <a:r>
              <a:rPr lang="de-CH" altLang="de-DE" sz="2000" dirty="0">
                <a:solidFill>
                  <a:schemeClr val="bg1"/>
                </a:solidFill>
              </a:rPr>
              <a:t>-SEBUM (5037638)</a:t>
            </a:r>
            <a:endParaRPr lang="en-US" dirty="0"/>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16</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0C023791-CFAD-428F-B38B-42927EB4B4F5}"/>
              </a:ext>
            </a:extLst>
          </p:cNvPr>
          <p:cNvSpPr/>
          <p:nvPr/>
        </p:nvSpPr>
        <p:spPr>
          <a:xfrm>
            <a:off x="6860326" y="1945740"/>
            <a:ext cx="1206300" cy="3202480"/>
          </a:xfrm>
          <a:prstGeom prst="rect">
            <a:avLst/>
          </a:prstGeom>
          <a:solidFill>
            <a:schemeClr val="bg1"/>
          </a:solidFill>
          <a:ln>
            <a:solidFill>
              <a:schemeClr val="tx2"/>
            </a:solidFill>
          </a:ln>
        </p:spPr>
        <p:txBody>
          <a:bodyPr wrap="square" rIns="108000" bIns="46800">
            <a:spAutoFit/>
          </a:bodyPr>
          <a:lstStyle/>
          <a:p>
            <a:pPr>
              <a:lnSpc>
                <a:spcPct val="110000"/>
              </a:lnSpc>
              <a:spcAft>
                <a:spcPts val="700"/>
              </a:spcAft>
            </a:pPr>
            <a:r>
              <a:rPr lang="en-US" sz="1200" b="1" dirty="0">
                <a:solidFill>
                  <a:schemeClr val="tx2"/>
                </a:solidFill>
                <a:latin typeface="Trebuchet MS"/>
                <a:cs typeface="Trebuchet MS"/>
              </a:rPr>
              <a:t>Composition</a:t>
            </a:r>
          </a:p>
          <a:p>
            <a:pPr>
              <a:lnSpc>
                <a:spcPct val="110000"/>
              </a:lnSpc>
              <a:spcAft>
                <a:spcPts val="700"/>
              </a:spcAft>
            </a:pPr>
            <a:r>
              <a:rPr lang="en-US" sz="1000" b="1" dirty="0">
                <a:latin typeface="Trebuchet MS"/>
                <a:cs typeface="Trebuchet MS"/>
              </a:rPr>
              <a:t>INCI Name</a:t>
            </a:r>
            <a:br>
              <a:rPr lang="en-US" sz="1000" b="1" dirty="0">
                <a:latin typeface="Trebuchet MS"/>
                <a:cs typeface="Trebuchet MS"/>
              </a:rPr>
            </a:br>
            <a:r>
              <a:rPr lang="en-US" sz="1000" i="1" dirty="0">
                <a:latin typeface="Trebuchet MS"/>
                <a:cs typeface="Trebuchet MS"/>
              </a:rPr>
              <a:t>Content</a:t>
            </a:r>
          </a:p>
          <a:p>
            <a:pPr>
              <a:lnSpc>
                <a:spcPct val="110000"/>
              </a:lnSpc>
              <a:spcAft>
                <a:spcPts val="700"/>
              </a:spcAft>
            </a:pPr>
            <a:r>
              <a:rPr lang="en-US" sz="1000" b="1" dirty="0" err="1">
                <a:latin typeface="Trebuchet MS"/>
                <a:cs typeface="Trebuchet MS"/>
              </a:rPr>
              <a:t>Epliobium</a:t>
            </a:r>
            <a:r>
              <a:rPr lang="en-US" sz="1000" b="1" dirty="0">
                <a:latin typeface="Trebuchet MS"/>
                <a:cs typeface="Trebuchet MS"/>
              </a:rPr>
              <a:t> </a:t>
            </a:r>
            <a:r>
              <a:rPr lang="en-US" sz="1000" b="1" dirty="0" err="1">
                <a:latin typeface="Trebuchet MS"/>
                <a:cs typeface="Trebuchet MS"/>
              </a:rPr>
              <a:t>Fleischeri</a:t>
            </a:r>
            <a:r>
              <a:rPr lang="en-US" sz="1000" b="1" dirty="0">
                <a:latin typeface="Trebuchet MS"/>
                <a:cs typeface="Trebuchet MS"/>
              </a:rPr>
              <a:t> </a:t>
            </a:r>
            <a:r>
              <a:rPr lang="en-US" sz="1000" b="1" dirty="0" err="1">
                <a:latin typeface="Trebuchet MS"/>
                <a:cs typeface="Trebuchet MS"/>
              </a:rPr>
              <a:t>Exract</a:t>
            </a:r>
            <a:br>
              <a:rPr lang="en-US" sz="1000" dirty="0">
                <a:latin typeface="Trebuchet MS"/>
                <a:cs typeface="Trebuchet MS"/>
              </a:rPr>
            </a:br>
            <a:r>
              <a:rPr lang="en-US" sz="1000" i="1" dirty="0">
                <a:latin typeface="Trebuchet MS"/>
                <a:cs typeface="Trebuchet MS"/>
              </a:rPr>
              <a:t>5-10%</a:t>
            </a:r>
          </a:p>
          <a:p>
            <a:pPr>
              <a:lnSpc>
                <a:spcPct val="110000"/>
              </a:lnSpc>
              <a:spcAft>
                <a:spcPts val="700"/>
              </a:spcAft>
            </a:pPr>
            <a:r>
              <a:rPr lang="en-US" sz="1000" b="1" dirty="0">
                <a:latin typeface="Trebuchet MS"/>
                <a:cs typeface="Trebuchet MS"/>
              </a:rPr>
              <a:t>Glycerin</a:t>
            </a:r>
            <a:br>
              <a:rPr lang="en-US" sz="1000" dirty="0">
                <a:latin typeface="Trebuchet MS"/>
                <a:cs typeface="Trebuchet MS"/>
              </a:rPr>
            </a:br>
            <a:r>
              <a:rPr lang="en-US" sz="1000" i="1" dirty="0">
                <a:latin typeface="Trebuchet MS"/>
                <a:cs typeface="Trebuchet MS"/>
              </a:rPr>
              <a:t>&gt;50%</a:t>
            </a:r>
          </a:p>
          <a:p>
            <a:pPr>
              <a:lnSpc>
                <a:spcPct val="110000"/>
              </a:lnSpc>
              <a:spcAft>
                <a:spcPts val="700"/>
              </a:spcAft>
            </a:pPr>
            <a:r>
              <a:rPr lang="en-US" sz="1000" b="1" dirty="0">
                <a:latin typeface="Trebuchet MS"/>
                <a:cs typeface="Trebuchet MS"/>
              </a:rPr>
              <a:t>Aqua </a:t>
            </a:r>
            <a:br>
              <a:rPr lang="en-US" sz="1000" dirty="0">
                <a:latin typeface="Trebuchet MS"/>
                <a:cs typeface="Trebuchet MS"/>
              </a:rPr>
            </a:br>
            <a:r>
              <a:rPr lang="en-US" sz="1000" i="1" dirty="0">
                <a:latin typeface="Trebuchet MS"/>
                <a:cs typeface="Trebuchet MS"/>
              </a:rPr>
              <a:t>25-50%</a:t>
            </a:r>
          </a:p>
          <a:p>
            <a:pPr>
              <a:lnSpc>
                <a:spcPct val="110000"/>
              </a:lnSpc>
              <a:spcAft>
                <a:spcPts val="700"/>
              </a:spcAft>
            </a:pPr>
            <a:r>
              <a:rPr lang="en-US" sz="1000" b="1" dirty="0">
                <a:latin typeface="Trebuchet MS"/>
                <a:cs typeface="Trebuchet MS"/>
              </a:rPr>
              <a:t>Citric Acid</a:t>
            </a:r>
            <a:br>
              <a:rPr lang="en-US" sz="1000" dirty="0">
                <a:latin typeface="Trebuchet MS"/>
                <a:cs typeface="Trebuchet MS"/>
              </a:rPr>
            </a:br>
            <a:r>
              <a:rPr lang="en-US" sz="1000" i="1" dirty="0">
                <a:latin typeface="Trebuchet MS"/>
                <a:cs typeface="Trebuchet MS"/>
              </a:rPr>
              <a:t>0.1-1%</a:t>
            </a:r>
          </a:p>
          <a:p>
            <a:pPr>
              <a:lnSpc>
                <a:spcPct val="110000"/>
              </a:lnSpc>
              <a:spcAft>
                <a:spcPts val="700"/>
              </a:spcAft>
            </a:pPr>
            <a:r>
              <a:rPr lang="en-US" sz="1000" b="1" dirty="0">
                <a:latin typeface="Trebuchet MS"/>
                <a:cs typeface="Trebuchet MS"/>
              </a:rPr>
              <a:t>Potassium </a:t>
            </a:r>
            <a:r>
              <a:rPr lang="en-US" sz="1000" b="1" dirty="0" err="1">
                <a:latin typeface="Trebuchet MS"/>
                <a:cs typeface="Trebuchet MS"/>
              </a:rPr>
              <a:t>Sorbate</a:t>
            </a:r>
            <a:br>
              <a:rPr lang="en-US" sz="1000" i="1" dirty="0">
                <a:latin typeface="Trebuchet MS"/>
                <a:cs typeface="Trebuchet MS"/>
              </a:rPr>
            </a:br>
            <a:r>
              <a:rPr lang="en-US" sz="1000" i="1" dirty="0">
                <a:latin typeface="Trebuchet MS"/>
                <a:cs typeface="Trebuchet MS"/>
              </a:rPr>
              <a:t>0.1-1%</a:t>
            </a:r>
          </a:p>
        </p:txBody>
      </p:sp>
      <p:pic>
        <p:nvPicPr>
          <p:cNvPr id="10" name="Picture 9">
            <a:extLst>
              <a:ext uri="{FF2B5EF4-FFF2-40B4-BE49-F238E27FC236}">
                <a16:creationId xmlns:a16="http://schemas.microsoft.com/office/drawing/2014/main" id="{8AE0055A-D094-4262-965C-6662FF55AF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288" y="1945740"/>
            <a:ext cx="6328766" cy="3564938"/>
          </a:xfrm>
          <a:prstGeom prst="rect">
            <a:avLst/>
          </a:prstGeom>
        </p:spPr>
      </p:pic>
    </p:spTree>
    <p:extLst>
      <p:ext uri="{BB962C8B-B14F-4D97-AF65-F5344CB8AC3E}">
        <p14:creationId xmlns:p14="http://schemas.microsoft.com/office/powerpoint/2010/main" val="810111981"/>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C7F12AC-25CA-41FC-BB1F-934EC24238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717550" y="301022"/>
            <a:ext cx="6530975" cy="935641"/>
          </a:xfrm>
        </p:spPr>
        <p:txBody>
          <a:bodyPr/>
          <a:lstStyle/>
          <a:p>
            <a:r>
              <a:rPr lang="de-CH" kern="1200" dirty="0">
                <a:solidFill>
                  <a:srgbClr val="008000"/>
                </a:solidFill>
              </a:rPr>
              <a:t>Certificates</a:t>
            </a:r>
            <a:br>
              <a:rPr lang="de-CH" dirty="0"/>
            </a:br>
            <a:endParaRPr lang="en-US" dirty="0"/>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17</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DCC9AF77-6780-4059-80B3-E0BB8680D74B}"/>
              </a:ext>
            </a:extLst>
          </p:cNvPr>
          <p:cNvGrpSpPr/>
          <p:nvPr/>
        </p:nvGrpSpPr>
        <p:grpSpPr>
          <a:xfrm>
            <a:off x="395288" y="915193"/>
            <a:ext cx="4107960" cy="5204551"/>
            <a:chOff x="395288" y="915193"/>
            <a:chExt cx="4107960" cy="5204551"/>
          </a:xfrm>
        </p:grpSpPr>
        <p:sp>
          <p:nvSpPr>
            <p:cNvPr id="6" name="Rectangle : coins arrondis 4">
              <a:extLst>
                <a:ext uri="{FF2B5EF4-FFF2-40B4-BE49-F238E27FC236}">
                  <a16:creationId xmlns:a16="http://schemas.microsoft.com/office/drawing/2014/main" id="{DB7F1BEF-B3B3-4849-BE9F-9C2B0EFFF42F}"/>
                </a:ext>
              </a:extLst>
            </p:cNvPr>
            <p:cNvSpPr/>
            <p:nvPr/>
          </p:nvSpPr>
          <p:spPr bwMode="auto">
            <a:xfrm>
              <a:off x="395288" y="915193"/>
              <a:ext cx="4107960" cy="5204551"/>
            </a:xfrm>
            <a:prstGeom prst="rect">
              <a:avLst/>
            </a:prstGeom>
            <a:solidFill>
              <a:srgbClr val="0071BA"/>
            </a:solidFill>
            <a:ln w="28575">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800" b="0" i="0" u="none" strike="noStrike" cap="none" normalizeH="0" baseline="0">
                <a:ln>
                  <a:noFill/>
                </a:ln>
                <a:solidFill>
                  <a:schemeClr val="tx1"/>
                </a:solidFill>
                <a:effectLst/>
                <a:latin typeface="Trebuchet MS" pitchFamily="34" charset="0"/>
                <a:cs typeface="Arial" charset="0"/>
              </a:endParaRPr>
            </a:p>
          </p:txBody>
        </p:sp>
        <p:pic>
          <p:nvPicPr>
            <p:cNvPr id="7" name="Image 5" descr="Capture d’écran">
              <a:extLst>
                <a:ext uri="{FF2B5EF4-FFF2-40B4-BE49-F238E27FC236}">
                  <a16:creationId xmlns:a16="http://schemas.microsoft.com/office/drawing/2014/main" id="{DFD2161B-F993-4038-902C-DF30D32E2B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6720" y="962959"/>
              <a:ext cx="3991993" cy="5109018"/>
            </a:xfrm>
            <a:prstGeom prst="rect">
              <a:avLst/>
            </a:prstGeom>
            <a:ln w="12700">
              <a:noFill/>
            </a:ln>
          </p:spPr>
        </p:pic>
      </p:grpSp>
      <p:grpSp>
        <p:nvGrpSpPr>
          <p:cNvPr id="8" name="Group 7">
            <a:extLst>
              <a:ext uri="{FF2B5EF4-FFF2-40B4-BE49-F238E27FC236}">
                <a16:creationId xmlns:a16="http://schemas.microsoft.com/office/drawing/2014/main" id="{E9BACFAB-257A-41AB-8A92-8E03E9DFA5B2}"/>
              </a:ext>
            </a:extLst>
          </p:cNvPr>
          <p:cNvGrpSpPr/>
          <p:nvPr/>
        </p:nvGrpSpPr>
        <p:grpSpPr>
          <a:xfrm>
            <a:off x="4712906" y="915194"/>
            <a:ext cx="4107600" cy="1999886"/>
            <a:chOff x="4712906" y="915194"/>
            <a:chExt cx="4107600" cy="1999886"/>
          </a:xfrm>
        </p:grpSpPr>
        <p:sp>
          <p:nvSpPr>
            <p:cNvPr id="9" name="Rectangle : coins arrondis 4">
              <a:extLst>
                <a:ext uri="{FF2B5EF4-FFF2-40B4-BE49-F238E27FC236}">
                  <a16:creationId xmlns:a16="http://schemas.microsoft.com/office/drawing/2014/main" id="{5EFF9899-ABF7-49DA-83BF-F92E367BE64A}"/>
                </a:ext>
              </a:extLst>
            </p:cNvPr>
            <p:cNvSpPr/>
            <p:nvPr/>
          </p:nvSpPr>
          <p:spPr bwMode="auto">
            <a:xfrm>
              <a:off x="4712906" y="915194"/>
              <a:ext cx="4107600" cy="1999886"/>
            </a:xfrm>
            <a:prstGeom prst="rect">
              <a:avLst/>
            </a:prstGeom>
            <a:solidFill>
              <a:srgbClr val="0071BA"/>
            </a:solidFill>
            <a:ln w="28575">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800" b="0" i="0" u="none" strike="noStrike" cap="none" normalizeH="0" baseline="0">
                <a:ln>
                  <a:noFill/>
                </a:ln>
                <a:solidFill>
                  <a:schemeClr val="tx1"/>
                </a:solidFill>
                <a:effectLst/>
                <a:latin typeface="Trebuchet MS" pitchFamily="34" charset="0"/>
                <a:cs typeface="Arial" charset="0"/>
              </a:endParaRPr>
            </a:p>
          </p:txBody>
        </p:sp>
        <p:pic>
          <p:nvPicPr>
            <p:cNvPr id="10" name="Image 6" descr="Capture d’écran">
              <a:extLst>
                <a:ext uri="{FF2B5EF4-FFF2-40B4-BE49-F238E27FC236}">
                  <a16:creationId xmlns:a16="http://schemas.microsoft.com/office/drawing/2014/main" id="{42B6ACA9-02A2-4C33-B976-2DDA6F550C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68706" y="962959"/>
              <a:ext cx="3996000" cy="1893758"/>
            </a:xfrm>
            <a:prstGeom prst="rect">
              <a:avLst/>
            </a:prstGeom>
            <a:ln>
              <a:noFill/>
            </a:ln>
          </p:spPr>
        </p:pic>
      </p:grpSp>
      <p:sp>
        <p:nvSpPr>
          <p:cNvPr id="11" name="ZoneTexte 8">
            <a:extLst>
              <a:ext uri="{FF2B5EF4-FFF2-40B4-BE49-F238E27FC236}">
                <a16:creationId xmlns:a16="http://schemas.microsoft.com/office/drawing/2014/main" id="{0C610272-C587-4F42-B249-4060B8E8B938}"/>
              </a:ext>
            </a:extLst>
          </p:cNvPr>
          <p:cNvSpPr txBox="1"/>
          <p:nvPr/>
        </p:nvSpPr>
        <p:spPr>
          <a:xfrm>
            <a:off x="4712906" y="3317413"/>
            <a:ext cx="4261810" cy="276999"/>
          </a:xfrm>
          <a:prstGeom prst="rect">
            <a:avLst/>
          </a:prstGeom>
          <a:noFill/>
        </p:spPr>
        <p:txBody>
          <a:bodyPr wrap="square" rtlCol="0">
            <a:spAutoFit/>
          </a:bodyPr>
          <a:lstStyle/>
          <a:p>
            <a:r>
              <a:rPr lang="en-US" sz="1200" dirty="0">
                <a:solidFill>
                  <a:srgbClr val="00B050"/>
                </a:solidFill>
              </a:rPr>
              <a:t>ECOCERT  &amp; COSMOS certificates valid 1 year</a:t>
            </a:r>
          </a:p>
        </p:txBody>
      </p:sp>
    </p:spTree>
    <p:extLst>
      <p:ext uri="{BB962C8B-B14F-4D97-AF65-F5344CB8AC3E}">
        <p14:creationId xmlns:p14="http://schemas.microsoft.com/office/powerpoint/2010/main" val="1125476507"/>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4CFF80A-8822-4D0A-BBB0-1CAAD49797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717550" y="301022"/>
            <a:ext cx="6530975" cy="935641"/>
          </a:xfrm>
        </p:spPr>
        <p:txBody>
          <a:bodyPr/>
          <a:lstStyle/>
          <a:p>
            <a:r>
              <a:rPr lang="de-CH" kern="1200" dirty="0">
                <a:solidFill>
                  <a:srgbClr val="008000"/>
                </a:solidFill>
              </a:rPr>
              <a:t>Certificates</a:t>
            </a:r>
            <a:br>
              <a:rPr lang="de-CH" kern="1200" dirty="0">
                <a:solidFill>
                  <a:srgbClr val="008000"/>
                </a:solidFill>
              </a:rPr>
            </a:br>
            <a:endParaRPr lang="en-US" kern="1200" dirty="0">
              <a:solidFill>
                <a:srgbClr val="008000"/>
              </a:solidFill>
            </a:endParaRPr>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18</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9B93889C-2F67-4FA4-B879-142536373FCE}"/>
              </a:ext>
            </a:extLst>
          </p:cNvPr>
          <p:cNvGrpSpPr/>
          <p:nvPr/>
        </p:nvGrpSpPr>
        <p:grpSpPr>
          <a:xfrm>
            <a:off x="720212" y="914924"/>
            <a:ext cx="3709199" cy="5204819"/>
            <a:chOff x="402163" y="914924"/>
            <a:chExt cx="3709199" cy="5204819"/>
          </a:xfrm>
        </p:grpSpPr>
        <p:sp>
          <p:nvSpPr>
            <p:cNvPr id="6" name="Rectangle : coins arrondis 4">
              <a:extLst>
                <a:ext uri="{FF2B5EF4-FFF2-40B4-BE49-F238E27FC236}">
                  <a16:creationId xmlns:a16="http://schemas.microsoft.com/office/drawing/2014/main" id="{24EEEE68-0018-4912-B027-A3A0B8391FC3}"/>
                </a:ext>
              </a:extLst>
            </p:cNvPr>
            <p:cNvSpPr/>
            <p:nvPr/>
          </p:nvSpPr>
          <p:spPr bwMode="auto">
            <a:xfrm>
              <a:off x="402163" y="914924"/>
              <a:ext cx="3709199" cy="5204819"/>
            </a:xfrm>
            <a:prstGeom prst="rect">
              <a:avLst/>
            </a:prstGeom>
            <a:solidFill>
              <a:srgbClr val="0071BA"/>
            </a:solidFill>
            <a:ln w="28575">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800" b="0" i="0" u="none" strike="noStrike" cap="none" normalizeH="0" baseline="0">
                <a:ln>
                  <a:noFill/>
                </a:ln>
                <a:solidFill>
                  <a:schemeClr val="tx1"/>
                </a:solidFill>
                <a:effectLst/>
                <a:latin typeface="Trebuchet MS" pitchFamily="34" charset="0"/>
                <a:cs typeface="Arial" charset="0"/>
              </a:endParaRPr>
            </a:p>
          </p:txBody>
        </p:sp>
        <p:pic>
          <p:nvPicPr>
            <p:cNvPr id="7" name="Image 4" descr="Capture d’écran">
              <a:extLst>
                <a:ext uri="{FF2B5EF4-FFF2-40B4-BE49-F238E27FC236}">
                  <a16:creationId xmlns:a16="http://schemas.microsoft.com/office/drawing/2014/main" id="{E5AABC11-8263-4B5E-9642-DA975673C1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569" y="976799"/>
              <a:ext cx="3601792" cy="5081364"/>
            </a:xfrm>
            <a:prstGeom prst="rect">
              <a:avLst/>
            </a:prstGeom>
            <a:ln w="12700">
              <a:noFill/>
            </a:ln>
          </p:spPr>
        </p:pic>
      </p:grpSp>
      <p:sp>
        <p:nvSpPr>
          <p:cNvPr id="8" name="ZoneTexte 8">
            <a:extLst>
              <a:ext uri="{FF2B5EF4-FFF2-40B4-BE49-F238E27FC236}">
                <a16:creationId xmlns:a16="http://schemas.microsoft.com/office/drawing/2014/main" id="{0AB01B7F-855F-4DDA-9633-0B2680833DAF}"/>
              </a:ext>
            </a:extLst>
          </p:cNvPr>
          <p:cNvSpPr txBox="1"/>
          <p:nvPr/>
        </p:nvSpPr>
        <p:spPr>
          <a:xfrm>
            <a:off x="4563816" y="5719633"/>
            <a:ext cx="4261810" cy="246221"/>
          </a:xfrm>
          <a:prstGeom prst="rect">
            <a:avLst/>
          </a:prstGeom>
          <a:noFill/>
        </p:spPr>
        <p:txBody>
          <a:bodyPr wrap="square" rtlCol="0">
            <a:spAutoFit/>
          </a:bodyPr>
          <a:lstStyle/>
          <a:p>
            <a:r>
              <a:rPr lang="en-US" sz="1000" b="1" dirty="0">
                <a:solidFill>
                  <a:srgbClr val="008000"/>
                </a:solidFill>
                <a:latin typeface="+mj-lt"/>
                <a:ea typeface="+mj-ea"/>
                <a:cs typeface="+mj-cs"/>
              </a:rPr>
              <a:t>NATRUE certificates valid 2 years</a:t>
            </a:r>
          </a:p>
        </p:txBody>
      </p:sp>
    </p:spTree>
    <p:extLst>
      <p:ext uri="{BB962C8B-B14F-4D97-AF65-F5344CB8AC3E}">
        <p14:creationId xmlns:p14="http://schemas.microsoft.com/office/powerpoint/2010/main" val="696378669"/>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genda_slid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224016"/>
          </a:xfrm>
          <a:prstGeom prst="rect">
            <a:avLst/>
          </a:prstGeom>
        </p:spPr>
      </p:pic>
      <p:sp>
        <p:nvSpPr>
          <p:cNvPr id="4" name="Slide Number Placeholder 3">
            <a:extLst>
              <a:ext uri="{FF2B5EF4-FFF2-40B4-BE49-F238E27FC236}">
                <a16:creationId xmlns:a16="http://schemas.microsoft.com/office/drawing/2014/main" id="{67935B66-44D7-4476-887E-0F896DE8FCED}"/>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19</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5" name="AutoShape 49">
            <a:extLst>
              <a:ext uri="{FF2B5EF4-FFF2-40B4-BE49-F238E27FC236}">
                <a16:creationId xmlns:a16="http://schemas.microsoft.com/office/drawing/2014/main" id="{A96557EE-58A3-4F2F-99D9-ED7C6EF25376}"/>
              </a:ext>
            </a:extLst>
          </p:cNvPr>
          <p:cNvSpPr>
            <a:spLocks noChangeArrowheads="1"/>
          </p:cNvSpPr>
          <p:nvPr/>
        </p:nvSpPr>
        <p:spPr bwMode="auto">
          <a:xfrm>
            <a:off x="719524" y="164400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1</a:t>
            </a:r>
          </a:p>
        </p:txBody>
      </p:sp>
      <p:sp>
        <p:nvSpPr>
          <p:cNvPr id="6" name="AutoShape 50">
            <a:extLst>
              <a:ext uri="{FF2B5EF4-FFF2-40B4-BE49-F238E27FC236}">
                <a16:creationId xmlns:a16="http://schemas.microsoft.com/office/drawing/2014/main" id="{642AF58C-7FBF-4D9D-B4C4-6E026A896AB9}"/>
              </a:ext>
            </a:extLst>
          </p:cNvPr>
          <p:cNvSpPr>
            <a:spLocks noChangeArrowheads="1"/>
          </p:cNvSpPr>
          <p:nvPr/>
        </p:nvSpPr>
        <p:spPr bwMode="auto">
          <a:xfrm>
            <a:off x="1206886" y="164400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Natural or Organic — consumer expectations</a:t>
            </a:r>
          </a:p>
        </p:txBody>
      </p:sp>
      <p:sp>
        <p:nvSpPr>
          <p:cNvPr id="7" name="AutoShape 51">
            <a:extLst>
              <a:ext uri="{FF2B5EF4-FFF2-40B4-BE49-F238E27FC236}">
                <a16:creationId xmlns:a16="http://schemas.microsoft.com/office/drawing/2014/main" id="{A98244D8-1714-44DC-8CAA-F19AA5DE5096}"/>
              </a:ext>
            </a:extLst>
          </p:cNvPr>
          <p:cNvSpPr>
            <a:spLocks noChangeArrowheads="1"/>
          </p:cNvSpPr>
          <p:nvPr/>
        </p:nvSpPr>
        <p:spPr bwMode="auto">
          <a:xfrm>
            <a:off x="719524" y="319975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008000"/>
                </a:solidFill>
                <a:cs typeface="Arial"/>
              </a:rPr>
              <a:t>3</a:t>
            </a:r>
          </a:p>
        </p:txBody>
      </p:sp>
      <p:sp>
        <p:nvSpPr>
          <p:cNvPr id="8" name="AutoShape 52">
            <a:extLst>
              <a:ext uri="{FF2B5EF4-FFF2-40B4-BE49-F238E27FC236}">
                <a16:creationId xmlns:a16="http://schemas.microsoft.com/office/drawing/2014/main" id="{BF6FE355-AD46-42D1-91CD-BFD119572258}"/>
              </a:ext>
            </a:extLst>
          </p:cNvPr>
          <p:cNvSpPr>
            <a:spLocks noChangeArrowheads="1"/>
          </p:cNvSpPr>
          <p:nvPr/>
        </p:nvSpPr>
        <p:spPr bwMode="auto">
          <a:xfrm>
            <a:off x="1206886" y="319975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indent="-177800" eaLnBrk="0" hangingPunct="0">
              <a:spcBef>
                <a:spcPct val="20000"/>
              </a:spcBef>
              <a:spcAft>
                <a:spcPct val="40000"/>
              </a:spcAft>
              <a:buClr>
                <a:srgbClr val="003366"/>
              </a:buClr>
              <a:buSzPct val="100000"/>
            </a:pPr>
            <a:r>
              <a:rPr lang="en-US" sz="2000" b="1" kern="0" dirty="0">
                <a:solidFill>
                  <a:srgbClr val="008000"/>
                </a:solidFill>
                <a:cs typeface="Arial"/>
              </a:rPr>
              <a:t> Organic </a:t>
            </a:r>
            <a:r>
              <a:rPr lang="en-US" sz="2000" b="1" kern="0">
                <a:solidFill>
                  <a:srgbClr val="008000"/>
                </a:solidFill>
                <a:cs typeface="Arial"/>
              </a:rPr>
              <a:t>calculation —</a:t>
            </a:r>
            <a:r>
              <a:rPr lang="en-US" sz="2000" b="1" kern="0" dirty="0">
                <a:solidFill>
                  <a:srgbClr val="008000"/>
                </a:solidFill>
                <a:cs typeface="Arial"/>
              </a:rPr>
              <a:t> examples</a:t>
            </a:r>
          </a:p>
        </p:txBody>
      </p:sp>
      <p:sp>
        <p:nvSpPr>
          <p:cNvPr id="9" name="AutoShape 51">
            <a:extLst>
              <a:ext uri="{FF2B5EF4-FFF2-40B4-BE49-F238E27FC236}">
                <a16:creationId xmlns:a16="http://schemas.microsoft.com/office/drawing/2014/main" id="{09E5FB0B-D083-475A-AF86-BBF4F53D71DC}"/>
              </a:ext>
            </a:extLst>
          </p:cNvPr>
          <p:cNvSpPr>
            <a:spLocks noChangeArrowheads="1"/>
          </p:cNvSpPr>
          <p:nvPr/>
        </p:nvSpPr>
        <p:spPr bwMode="auto">
          <a:xfrm>
            <a:off x="719524" y="3968107"/>
            <a:ext cx="396875" cy="579438"/>
          </a:xfrm>
          <a:prstGeom prst="roundRect">
            <a:avLst>
              <a:gd name="adj" fmla="val 16667"/>
            </a:avLst>
          </a:prstGeom>
          <a:solidFill>
            <a:srgbClr val="008000"/>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FFFFFF"/>
                </a:solidFill>
                <a:cs typeface="Arial"/>
              </a:rPr>
              <a:t>4</a:t>
            </a:r>
          </a:p>
        </p:txBody>
      </p:sp>
      <p:sp>
        <p:nvSpPr>
          <p:cNvPr id="10" name="AutoShape 52">
            <a:extLst>
              <a:ext uri="{FF2B5EF4-FFF2-40B4-BE49-F238E27FC236}">
                <a16:creationId xmlns:a16="http://schemas.microsoft.com/office/drawing/2014/main" id="{D9305AD1-8E16-4DC2-BF40-A8050FA9AA68}"/>
              </a:ext>
            </a:extLst>
          </p:cNvPr>
          <p:cNvSpPr>
            <a:spLocks noChangeArrowheads="1"/>
          </p:cNvSpPr>
          <p:nvPr/>
        </p:nvSpPr>
        <p:spPr bwMode="auto">
          <a:xfrm>
            <a:off x="1206886" y="3968107"/>
            <a:ext cx="6777038" cy="579438"/>
          </a:xfrm>
          <a:prstGeom prst="roundRect">
            <a:avLst>
              <a:gd name="adj" fmla="val 16667"/>
            </a:avLst>
          </a:prstGeom>
          <a:solidFill>
            <a:srgbClr val="008000"/>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indent="-177800" eaLnBrk="0" hangingPunct="0">
              <a:spcBef>
                <a:spcPct val="20000"/>
              </a:spcBef>
              <a:spcAft>
                <a:spcPct val="40000"/>
              </a:spcAft>
              <a:buClr>
                <a:srgbClr val="003366"/>
              </a:buClr>
              <a:buSzPct val="100000"/>
            </a:pPr>
            <a:r>
              <a:rPr lang="en-US" sz="2000" b="1" kern="0" dirty="0">
                <a:solidFill>
                  <a:srgbClr val="FFFFFF"/>
                </a:solidFill>
              </a:rPr>
              <a:t> Natural </a:t>
            </a:r>
            <a:r>
              <a:rPr lang="en-US" sz="2000" b="1" kern="0">
                <a:solidFill>
                  <a:srgbClr val="FFFFFF"/>
                </a:solidFill>
              </a:rPr>
              <a:t>calculation —</a:t>
            </a:r>
            <a:r>
              <a:rPr lang="en-US" sz="2000" b="1" kern="0" dirty="0">
                <a:solidFill>
                  <a:srgbClr val="FFFFFF"/>
                </a:solidFill>
              </a:rPr>
              <a:t> examples</a:t>
            </a:r>
          </a:p>
        </p:txBody>
      </p:sp>
      <p:sp>
        <p:nvSpPr>
          <p:cNvPr id="11" name="AutoShape 49">
            <a:extLst>
              <a:ext uri="{FF2B5EF4-FFF2-40B4-BE49-F238E27FC236}">
                <a16:creationId xmlns:a16="http://schemas.microsoft.com/office/drawing/2014/main" id="{832DC283-C566-43E5-9663-E2DC77F5EBF4}"/>
              </a:ext>
            </a:extLst>
          </p:cNvPr>
          <p:cNvSpPr>
            <a:spLocks noChangeArrowheads="1"/>
          </p:cNvSpPr>
          <p:nvPr/>
        </p:nvSpPr>
        <p:spPr bwMode="auto">
          <a:xfrm>
            <a:off x="719524" y="2410770"/>
            <a:ext cx="396875" cy="579437"/>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008000"/>
                </a:solidFill>
                <a:cs typeface="Arial"/>
              </a:rPr>
              <a:t>2</a:t>
            </a:r>
          </a:p>
        </p:txBody>
      </p:sp>
      <p:sp>
        <p:nvSpPr>
          <p:cNvPr id="12" name="AutoShape 50">
            <a:extLst>
              <a:ext uri="{FF2B5EF4-FFF2-40B4-BE49-F238E27FC236}">
                <a16:creationId xmlns:a16="http://schemas.microsoft.com/office/drawing/2014/main" id="{9E666640-EE5D-4276-9B13-4EF7BD8646E0}"/>
              </a:ext>
            </a:extLst>
          </p:cNvPr>
          <p:cNvSpPr>
            <a:spLocks noChangeArrowheads="1"/>
          </p:cNvSpPr>
          <p:nvPr/>
        </p:nvSpPr>
        <p:spPr bwMode="auto">
          <a:xfrm>
            <a:off x="1206886" y="2410770"/>
            <a:ext cx="6777038" cy="579437"/>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indent="-177800" eaLnBrk="0" hangingPunct="0">
              <a:spcBef>
                <a:spcPct val="20000"/>
              </a:spcBef>
              <a:spcAft>
                <a:spcPct val="40000"/>
              </a:spcAft>
              <a:buClr>
                <a:srgbClr val="003366"/>
              </a:buClr>
              <a:buSzPct val="100000"/>
            </a:pPr>
            <a:r>
              <a:rPr lang="en-US" sz="2000" b="1" kern="0" dirty="0">
                <a:solidFill>
                  <a:srgbClr val="008000"/>
                </a:solidFill>
                <a:cs typeface="Arial"/>
              </a:rPr>
              <a:t> ECOCERT / COSMOS / NATRUE / ISO 16128: an overview</a:t>
            </a:r>
          </a:p>
        </p:txBody>
      </p:sp>
      <p:sp>
        <p:nvSpPr>
          <p:cNvPr id="13" name="AutoShape 51">
            <a:extLst>
              <a:ext uri="{FF2B5EF4-FFF2-40B4-BE49-F238E27FC236}">
                <a16:creationId xmlns:a16="http://schemas.microsoft.com/office/drawing/2014/main" id="{104DF99D-634D-4E1A-A875-D4A056B57E78}"/>
              </a:ext>
            </a:extLst>
          </p:cNvPr>
          <p:cNvSpPr>
            <a:spLocks noChangeArrowheads="1"/>
          </p:cNvSpPr>
          <p:nvPr/>
        </p:nvSpPr>
        <p:spPr bwMode="auto">
          <a:xfrm>
            <a:off x="717549" y="473800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5</a:t>
            </a:r>
          </a:p>
        </p:txBody>
      </p:sp>
      <p:sp>
        <p:nvSpPr>
          <p:cNvPr id="14" name="AutoShape 52">
            <a:extLst>
              <a:ext uri="{FF2B5EF4-FFF2-40B4-BE49-F238E27FC236}">
                <a16:creationId xmlns:a16="http://schemas.microsoft.com/office/drawing/2014/main" id="{15AE0E9C-4396-438B-9CC2-3EACB381EA2B}"/>
              </a:ext>
            </a:extLst>
          </p:cNvPr>
          <p:cNvSpPr>
            <a:spLocks noChangeArrowheads="1"/>
          </p:cNvSpPr>
          <p:nvPr/>
        </p:nvSpPr>
        <p:spPr bwMode="auto">
          <a:xfrm>
            <a:off x="1204911" y="473800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Guidelines for the use of logos</a:t>
            </a:r>
          </a:p>
        </p:txBody>
      </p:sp>
      <p:sp>
        <p:nvSpPr>
          <p:cNvPr id="15" name="Title 1">
            <a:extLst>
              <a:ext uri="{FF2B5EF4-FFF2-40B4-BE49-F238E27FC236}">
                <a16:creationId xmlns:a16="http://schemas.microsoft.com/office/drawing/2014/main" id="{6AD27A43-6508-4932-9960-13901D20FF06}"/>
              </a:ext>
            </a:extLst>
          </p:cNvPr>
          <p:cNvSpPr>
            <a:spLocks noGrp="1"/>
          </p:cNvSpPr>
          <p:nvPr>
            <p:ph type="title"/>
          </p:nvPr>
        </p:nvSpPr>
        <p:spPr>
          <a:xfrm>
            <a:off x="717549" y="779955"/>
            <a:ext cx="8227668" cy="467820"/>
          </a:xfrm>
        </p:spPr>
        <p:txBody>
          <a:bodyPr/>
          <a:lstStyle/>
          <a:p>
            <a:r>
              <a:rPr lang="de-CH" altLang="de-DE" kern="1200" dirty="0">
                <a:solidFill>
                  <a:srgbClr val="008000"/>
                </a:solidFill>
              </a:rPr>
              <a:t>Agenda</a:t>
            </a:r>
            <a:endParaRPr lang="de-CH" kern="1200" dirty="0">
              <a:solidFill>
                <a:srgbClr val="008000"/>
              </a:solidFill>
            </a:endParaRPr>
          </a:p>
        </p:txBody>
      </p:sp>
    </p:spTree>
    <p:extLst>
      <p:ext uri="{BB962C8B-B14F-4D97-AF65-F5344CB8AC3E}">
        <p14:creationId xmlns:p14="http://schemas.microsoft.com/office/powerpoint/2010/main" val="3210702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B7422E6-DF60-4C1D-BA97-F97969D6BA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89" y="0"/>
            <a:ext cx="9144000" cy="5891710"/>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717550" y="417977"/>
            <a:ext cx="6530975" cy="818686"/>
          </a:xfrm>
        </p:spPr>
        <p:txBody>
          <a:bodyPr/>
          <a:lstStyle/>
          <a:p>
            <a:r>
              <a:rPr lang="de-CH" kern="1200" dirty="0">
                <a:solidFill>
                  <a:srgbClr val="008000"/>
                </a:solidFill>
              </a:rPr>
              <a:t>Natural calculation</a:t>
            </a:r>
            <a:br>
              <a:rPr lang="de-CH" dirty="0"/>
            </a:br>
            <a:r>
              <a:rPr lang="de-CH" sz="2400" dirty="0">
                <a:solidFill>
                  <a:srgbClr val="00B050"/>
                </a:solidFill>
              </a:rPr>
              <a:t>General overview</a:t>
            </a:r>
            <a:endParaRPr lang="en-US" dirty="0">
              <a:solidFill>
                <a:srgbClr val="00B050"/>
              </a:solidFill>
            </a:endParaRPr>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20</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5" name="Rectangle : coins arrondis 4">
            <a:extLst>
              <a:ext uri="{FF2B5EF4-FFF2-40B4-BE49-F238E27FC236}">
                <a16:creationId xmlns:a16="http://schemas.microsoft.com/office/drawing/2014/main" id="{D1499B48-4659-4F77-89A2-86C16E70267C}"/>
              </a:ext>
            </a:extLst>
          </p:cNvPr>
          <p:cNvSpPr/>
          <p:nvPr/>
        </p:nvSpPr>
        <p:spPr bwMode="auto">
          <a:xfrm>
            <a:off x="699896" y="1531352"/>
            <a:ext cx="7913740" cy="1078498"/>
          </a:xfrm>
          <a:prstGeom prst="roundRect">
            <a:avLst/>
          </a:prstGeom>
          <a:solidFill>
            <a:srgbClr val="00B050"/>
          </a:solidFill>
          <a:ln w="28575">
            <a:noFill/>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200" b="0" i="0" u="none" strike="noStrike" cap="none" normalizeH="0" baseline="0">
              <a:ln>
                <a:noFill/>
              </a:ln>
              <a:solidFill>
                <a:schemeClr val="tx1"/>
              </a:solidFill>
              <a:effectLst/>
              <a:latin typeface="Trebuchet MS" pitchFamily="34" charset="0"/>
              <a:cs typeface="Arial" charset="0"/>
            </a:endParaRPr>
          </a:p>
        </p:txBody>
      </p:sp>
      <p:sp>
        <p:nvSpPr>
          <p:cNvPr id="6" name="ZoneTexte 5">
            <a:extLst>
              <a:ext uri="{FF2B5EF4-FFF2-40B4-BE49-F238E27FC236}">
                <a16:creationId xmlns:a16="http://schemas.microsoft.com/office/drawing/2014/main" id="{53BD0385-81D6-415C-AC94-51ABB7F847C2}"/>
              </a:ext>
            </a:extLst>
          </p:cNvPr>
          <p:cNvSpPr txBox="1"/>
          <p:nvPr/>
        </p:nvSpPr>
        <p:spPr>
          <a:xfrm>
            <a:off x="819635" y="1555715"/>
            <a:ext cx="7674262" cy="1054135"/>
          </a:xfrm>
          <a:prstGeom prst="rect">
            <a:avLst/>
          </a:prstGeom>
          <a:noFill/>
          <a:ln>
            <a:noFill/>
          </a:ln>
        </p:spPr>
        <p:txBody>
          <a:bodyPr wrap="square" rtlCol="0">
            <a:spAutoFit/>
          </a:bodyPr>
          <a:lstStyle/>
          <a:p>
            <a:pPr marL="171450" indent="-171450">
              <a:spcBef>
                <a:spcPts val="300"/>
              </a:spcBef>
              <a:buFont typeface="Arial" panose="020B0604020202020204" pitchFamily="34" charset="0"/>
              <a:buChar char="•"/>
            </a:pPr>
            <a:r>
              <a:rPr lang="en-US" sz="1200" b="1" dirty="0">
                <a:solidFill>
                  <a:schemeClr val="bg1"/>
                </a:solidFill>
              </a:rPr>
              <a:t>If the starting materials (plants, animals) are not organic, but natural or of natural origin</a:t>
            </a:r>
          </a:p>
          <a:p>
            <a:pPr marL="171450" indent="-171450">
              <a:spcBef>
                <a:spcPts val="300"/>
              </a:spcBef>
              <a:buFont typeface="Arial" panose="020B0604020202020204" pitchFamily="34" charset="0"/>
              <a:buChar char="•"/>
            </a:pPr>
            <a:r>
              <a:rPr lang="en-US" sz="1200" b="1" dirty="0">
                <a:solidFill>
                  <a:schemeClr val="bg1"/>
                </a:solidFill>
              </a:rPr>
              <a:t>And if the manufacturing of the ingredient follow the same rules on processes and solvents as those described in previous chapters</a:t>
            </a:r>
          </a:p>
          <a:p>
            <a:endParaRPr lang="en-US" sz="1200" b="1" dirty="0">
              <a:solidFill>
                <a:schemeClr val="bg1"/>
              </a:solidFill>
            </a:endParaRPr>
          </a:p>
          <a:p>
            <a:r>
              <a:rPr lang="en-US" sz="1200" b="1" dirty="0">
                <a:solidFill>
                  <a:schemeClr val="bg1"/>
                </a:solidFill>
                <a:sym typeface="Wingdings" panose="05000000000000000000" pitchFamily="2" charset="2"/>
              </a:rPr>
              <a:t></a:t>
            </a:r>
            <a:r>
              <a:rPr lang="en-US" sz="1200" b="1" dirty="0">
                <a:solidFill>
                  <a:schemeClr val="bg1"/>
                </a:solidFill>
              </a:rPr>
              <a:t>  the ingredient may comply with ECOCERT/COSMOS/NATRUE requirements for natural ingredients</a:t>
            </a:r>
          </a:p>
        </p:txBody>
      </p:sp>
      <p:sp>
        <p:nvSpPr>
          <p:cNvPr id="7" name="Rectangle 6">
            <a:extLst>
              <a:ext uri="{FF2B5EF4-FFF2-40B4-BE49-F238E27FC236}">
                <a16:creationId xmlns:a16="http://schemas.microsoft.com/office/drawing/2014/main" id="{2B9C1EF2-2A14-458F-BA9C-6EABDD133449}"/>
              </a:ext>
            </a:extLst>
          </p:cNvPr>
          <p:cNvSpPr/>
          <p:nvPr/>
        </p:nvSpPr>
        <p:spPr>
          <a:xfrm>
            <a:off x="4901722" y="2942089"/>
            <a:ext cx="3459889" cy="2298065"/>
          </a:xfrm>
          <a:prstGeom prst="rect">
            <a:avLst/>
          </a:prstGeom>
        </p:spPr>
        <p:txBody>
          <a:bodyPr wrap="square">
            <a:spAutoFit/>
          </a:bodyPr>
          <a:lstStyle/>
          <a:p>
            <a:pPr fontAlgn="auto">
              <a:spcBef>
                <a:spcPts val="0"/>
              </a:spcBef>
              <a:spcAft>
                <a:spcPts val="1000"/>
              </a:spcAft>
              <a:defRPr/>
            </a:pPr>
            <a:r>
              <a:rPr lang="en-US" sz="1400" b="1" dirty="0">
                <a:solidFill>
                  <a:srgbClr val="00B050"/>
                </a:solidFill>
                <a:latin typeface="Trebuchet MS"/>
                <a:cs typeface="Arial"/>
              </a:rPr>
              <a:t>Stated on certificates for ingredients:</a:t>
            </a:r>
          </a:p>
          <a:p>
            <a:pPr fontAlgn="auto">
              <a:spcBef>
                <a:spcPts val="0"/>
              </a:spcBef>
              <a:spcAft>
                <a:spcPts val="0"/>
              </a:spcAft>
              <a:defRPr/>
            </a:pPr>
            <a:r>
              <a:rPr lang="en-US" sz="1200" b="1" dirty="0">
                <a:solidFill>
                  <a:srgbClr val="00B050"/>
                </a:solidFill>
                <a:latin typeface="Trebuchet MS"/>
                <a:cs typeface="Arial"/>
              </a:rPr>
              <a:t>ECOCERT:</a:t>
            </a:r>
          </a:p>
          <a:p>
            <a:pPr fontAlgn="auto">
              <a:spcBef>
                <a:spcPts val="200"/>
              </a:spcBef>
              <a:spcAft>
                <a:spcPts val="800"/>
              </a:spcAft>
              <a:defRPr/>
            </a:pPr>
            <a:r>
              <a:rPr lang="en-US" sz="1200" dirty="0">
                <a:latin typeface="Trebuchet MS"/>
                <a:cs typeface="Arial"/>
              </a:rPr>
              <a:t>natural origin %, vegetable % </a:t>
            </a:r>
          </a:p>
          <a:p>
            <a:pPr fontAlgn="auto">
              <a:spcBef>
                <a:spcPts val="0"/>
              </a:spcBef>
              <a:spcAft>
                <a:spcPts val="0"/>
              </a:spcAft>
              <a:defRPr/>
            </a:pPr>
            <a:r>
              <a:rPr lang="en-US" sz="1200" b="1" dirty="0">
                <a:solidFill>
                  <a:srgbClr val="00B050"/>
                </a:solidFill>
                <a:latin typeface="Trebuchet MS"/>
                <a:cs typeface="Arial"/>
              </a:rPr>
              <a:t>COSMOS:</a:t>
            </a:r>
          </a:p>
          <a:p>
            <a:pPr fontAlgn="auto">
              <a:spcBef>
                <a:spcPts val="200"/>
              </a:spcBef>
              <a:spcAft>
                <a:spcPts val="800"/>
              </a:spcAft>
              <a:defRPr/>
            </a:pPr>
            <a:r>
              <a:rPr lang="en-US" sz="1200" dirty="0">
                <a:latin typeface="Trebuchet MS"/>
                <a:cs typeface="Arial"/>
              </a:rPr>
              <a:t>PPAI %, CPAI %, synthetic %</a:t>
            </a:r>
          </a:p>
          <a:p>
            <a:pPr fontAlgn="auto">
              <a:spcBef>
                <a:spcPts val="0"/>
              </a:spcBef>
              <a:spcAft>
                <a:spcPts val="0"/>
              </a:spcAft>
              <a:defRPr/>
            </a:pPr>
            <a:r>
              <a:rPr lang="en-US" sz="1200" b="1" dirty="0">
                <a:solidFill>
                  <a:srgbClr val="00B050"/>
                </a:solidFill>
                <a:latin typeface="Trebuchet MS"/>
                <a:cs typeface="Arial"/>
              </a:rPr>
              <a:t>NATRUE:</a:t>
            </a:r>
          </a:p>
          <a:p>
            <a:pPr fontAlgn="auto">
              <a:spcBef>
                <a:spcPts val="0"/>
              </a:spcBef>
              <a:spcAft>
                <a:spcPts val="800"/>
              </a:spcAft>
              <a:defRPr/>
            </a:pPr>
            <a:r>
              <a:rPr lang="en-US" sz="1200" dirty="0">
                <a:latin typeface="Trebuchet MS"/>
                <a:cs typeface="Arial"/>
              </a:rPr>
              <a:t>exactly the same wording as for organic</a:t>
            </a:r>
          </a:p>
          <a:p>
            <a:pPr fontAlgn="auto">
              <a:spcBef>
                <a:spcPts val="0"/>
              </a:spcBef>
              <a:spcAft>
                <a:spcPts val="0"/>
              </a:spcAft>
              <a:defRPr/>
            </a:pPr>
            <a:r>
              <a:rPr lang="en-US" sz="1200" b="1" dirty="0">
                <a:solidFill>
                  <a:srgbClr val="00B050"/>
                </a:solidFill>
                <a:latin typeface="Trebuchet MS"/>
                <a:cs typeface="Arial"/>
              </a:rPr>
              <a:t>ISO 16128: </a:t>
            </a:r>
          </a:p>
          <a:p>
            <a:pPr fontAlgn="auto">
              <a:spcBef>
                <a:spcPts val="200"/>
              </a:spcBef>
              <a:spcAft>
                <a:spcPts val="0"/>
              </a:spcAft>
              <a:defRPr/>
            </a:pPr>
            <a:r>
              <a:rPr lang="en-US" sz="1200" dirty="0">
                <a:latin typeface="Trebuchet MS"/>
                <a:cs typeface="Arial"/>
              </a:rPr>
              <a:t>natural origin %, natural %</a:t>
            </a:r>
          </a:p>
        </p:txBody>
      </p:sp>
      <p:sp>
        <p:nvSpPr>
          <p:cNvPr id="8" name="ZoneTexte 2">
            <a:extLst>
              <a:ext uri="{FF2B5EF4-FFF2-40B4-BE49-F238E27FC236}">
                <a16:creationId xmlns:a16="http://schemas.microsoft.com/office/drawing/2014/main" id="{F56DAB6F-689C-44C0-B68E-41584ED767B7}"/>
              </a:ext>
            </a:extLst>
          </p:cNvPr>
          <p:cNvSpPr txBox="1"/>
          <p:nvPr/>
        </p:nvSpPr>
        <p:spPr>
          <a:xfrm>
            <a:off x="699430" y="2942089"/>
            <a:ext cx="3817281" cy="3354765"/>
          </a:xfrm>
          <a:prstGeom prst="rect">
            <a:avLst/>
          </a:prstGeom>
          <a:noFill/>
        </p:spPr>
        <p:txBody>
          <a:bodyPr wrap="square" rtlCol="0">
            <a:spAutoFit/>
          </a:bodyPr>
          <a:lstStyle/>
          <a:p>
            <a:pPr>
              <a:spcAft>
                <a:spcPts val="1000"/>
              </a:spcAft>
            </a:pPr>
            <a:r>
              <a:rPr lang="en-US" sz="1400" b="1" dirty="0">
                <a:solidFill>
                  <a:srgbClr val="00B050"/>
                </a:solidFill>
              </a:rPr>
              <a:t>For finished products:</a:t>
            </a:r>
          </a:p>
          <a:p>
            <a:pPr>
              <a:spcBef>
                <a:spcPts val="200"/>
              </a:spcBef>
              <a:spcAft>
                <a:spcPts val="600"/>
              </a:spcAft>
            </a:pPr>
            <a:r>
              <a:rPr lang="en-US" sz="1200" b="1" dirty="0">
                <a:solidFill>
                  <a:srgbClr val="00B050"/>
                </a:solidFill>
              </a:rPr>
              <a:t>NATRUE: </a:t>
            </a:r>
            <a:br>
              <a:rPr lang="en-US" sz="1200" dirty="0"/>
            </a:br>
            <a:r>
              <a:rPr lang="en-US" sz="1200" dirty="0"/>
              <a:t>Table showing the minimum content of natural substances and maximum content of derived natural substances, </a:t>
            </a:r>
            <a:br>
              <a:rPr lang="en-US" sz="1200" dirty="0"/>
            </a:br>
            <a:r>
              <a:rPr lang="en-US" sz="1200" dirty="0"/>
              <a:t>depending on the type of cosmetic </a:t>
            </a:r>
            <a:br>
              <a:rPr lang="en-US" sz="1200" dirty="0"/>
            </a:br>
            <a:r>
              <a:rPr lang="en-US" sz="1200" dirty="0"/>
              <a:t>(emulsion, sunscreen, soap, </a:t>
            </a:r>
            <a:r>
              <a:rPr lang="en-US" sz="1200" dirty="0" err="1"/>
              <a:t>etc</a:t>
            </a:r>
            <a:r>
              <a:rPr lang="en-US" sz="1200" dirty="0"/>
              <a:t>).</a:t>
            </a:r>
          </a:p>
          <a:p>
            <a:pPr>
              <a:spcBef>
                <a:spcPts val="200"/>
              </a:spcBef>
              <a:spcAft>
                <a:spcPts val="0"/>
              </a:spcAft>
            </a:pPr>
            <a:r>
              <a:rPr lang="en-US" sz="1200" b="1" dirty="0">
                <a:solidFill>
                  <a:srgbClr val="00B050"/>
                </a:solidFill>
              </a:rPr>
              <a:t>ECOCERT, COSMOS: </a:t>
            </a:r>
          </a:p>
          <a:p>
            <a:pPr>
              <a:spcBef>
                <a:spcPts val="200"/>
              </a:spcBef>
              <a:spcAft>
                <a:spcPts val="600"/>
              </a:spcAft>
            </a:pPr>
            <a:r>
              <a:rPr lang="en-US" sz="1200" dirty="0"/>
              <a:t>The ingredients have to follow the same rules in terms of processes, solvents, sustainability than the organic certified ones.</a:t>
            </a:r>
          </a:p>
          <a:p>
            <a:pPr>
              <a:spcBef>
                <a:spcPts val="200"/>
              </a:spcBef>
              <a:spcAft>
                <a:spcPts val="600"/>
              </a:spcAft>
            </a:pPr>
            <a:r>
              <a:rPr lang="en-US" sz="1200" b="1" dirty="0">
                <a:solidFill>
                  <a:srgbClr val="00B050"/>
                </a:solidFill>
              </a:rPr>
              <a:t>ISO16128: </a:t>
            </a:r>
            <a:br>
              <a:rPr lang="en-US" sz="1200" dirty="0"/>
            </a:br>
            <a:r>
              <a:rPr lang="en-US" sz="1200" dirty="0"/>
              <a:t>No specific requirement to use organic ingredients, just calculate the natural origin percentage (based on weight).</a:t>
            </a:r>
          </a:p>
        </p:txBody>
      </p:sp>
    </p:spTree>
    <p:extLst>
      <p:ext uri="{BB962C8B-B14F-4D97-AF65-F5344CB8AC3E}">
        <p14:creationId xmlns:p14="http://schemas.microsoft.com/office/powerpoint/2010/main" val="3227073614"/>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F46A82-2223-47B8-AE1D-E24FE9E7C6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224016"/>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717550" y="476455"/>
            <a:ext cx="6530975" cy="760208"/>
          </a:xfrm>
        </p:spPr>
        <p:txBody>
          <a:bodyPr/>
          <a:lstStyle/>
          <a:p>
            <a:r>
              <a:rPr lang="en-US" dirty="0"/>
              <a:t>Natural origin: example</a:t>
            </a:r>
            <a:br>
              <a:rPr lang="en-US" dirty="0"/>
            </a:br>
            <a:r>
              <a:rPr lang="de-CH" altLang="de-DE" sz="2000" dirty="0">
                <a:solidFill>
                  <a:schemeClr val="bg1"/>
                </a:solidFill>
              </a:rPr>
              <a:t>PENTAVITIN</a:t>
            </a:r>
            <a:r>
              <a:rPr lang="de-CH" altLang="de-DE" sz="2000" baseline="30000" dirty="0">
                <a:solidFill>
                  <a:schemeClr val="bg1"/>
                </a:solidFill>
              </a:rPr>
              <a:t>® </a:t>
            </a:r>
            <a:r>
              <a:rPr lang="de-CH" altLang="de-DE" sz="2000" dirty="0">
                <a:solidFill>
                  <a:schemeClr val="bg1"/>
                </a:solidFill>
              </a:rPr>
              <a:t>(5033152)</a:t>
            </a:r>
            <a:endParaRPr lang="en-US" dirty="0"/>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21</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6" name="Rectangle 5">
            <a:extLst>
              <a:ext uri="{FF2B5EF4-FFF2-40B4-BE49-F238E27FC236}">
                <a16:creationId xmlns:a16="http://schemas.microsoft.com/office/drawing/2014/main" id="{61D2B4AD-7202-408C-A3D2-245E0DBCFE4B}"/>
              </a:ext>
            </a:extLst>
          </p:cNvPr>
          <p:cNvSpPr/>
          <p:nvPr/>
        </p:nvSpPr>
        <p:spPr>
          <a:xfrm>
            <a:off x="3724256" y="1567434"/>
            <a:ext cx="1206300" cy="2607445"/>
          </a:xfrm>
          <a:prstGeom prst="rect">
            <a:avLst/>
          </a:prstGeom>
          <a:solidFill>
            <a:schemeClr val="bg1"/>
          </a:solidFill>
          <a:ln>
            <a:solidFill>
              <a:schemeClr val="tx2"/>
            </a:solidFill>
          </a:ln>
        </p:spPr>
        <p:txBody>
          <a:bodyPr wrap="square" rIns="108000" bIns="46800">
            <a:spAutoFit/>
          </a:bodyPr>
          <a:lstStyle/>
          <a:p>
            <a:pPr>
              <a:lnSpc>
                <a:spcPct val="110000"/>
              </a:lnSpc>
              <a:spcAft>
                <a:spcPts val="700"/>
              </a:spcAft>
            </a:pPr>
            <a:r>
              <a:rPr lang="en-US" sz="1200" b="1" dirty="0">
                <a:solidFill>
                  <a:schemeClr val="tx2"/>
                </a:solidFill>
                <a:latin typeface="Trebuchet MS"/>
                <a:cs typeface="Trebuchet MS"/>
              </a:rPr>
              <a:t>Composition</a:t>
            </a:r>
          </a:p>
          <a:p>
            <a:pPr>
              <a:lnSpc>
                <a:spcPct val="110000"/>
              </a:lnSpc>
              <a:spcAft>
                <a:spcPts val="700"/>
              </a:spcAft>
            </a:pPr>
            <a:r>
              <a:rPr lang="en-US" sz="1000" b="1" dirty="0">
                <a:latin typeface="Trebuchet MS"/>
                <a:cs typeface="Trebuchet MS"/>
              </a:rPr>
              <a:t>INCI Name</a:t>
            </a:r>
            <a:br>
              <a:rPr lang="en-US" sz="1000" b="1" dirty="0">
                <a:latin typeface="Trebuchet MS"/>
                <a:cs typeface="Trebuchet MS"/>
              </a:rPr>
            </a:br>
            <a:r>
              <a:rPr lang="en-US" sz="1000" i="1" dirty="0">
                <a:latin typeface="Trebuchet MS"/>
                <a:cs typeface="Trebuchet MS"/>
              </a:rPr>
              <a:t>Content</a:t>
            </a:r>
          </a:p>
          <a:p>
            <a:pPr>
              <a:lnSpc>
                <a:spcPct val="110000"/>
              </a:lnSpc>
              <a:spcAft>
                <a:spcPts val="700"/>
              </a:spcAft>
            </a:pPr>
            <a:r>
              <a:rPr lang="en-US" sz="1000" b="1" dirty="0">
                <a:latin typeface="Trebuchet MS"/>
                <a:cs typeface="Trebuchet MS"/>
              </a:rPr>
              <a:t>Saccharide </a:t>
            </a:r>
            <a:r>
              <a:rPr lang="en-US" sz="1000" b="1" dirty="0" err="1">
                <a:latin typeface="Trebuchet MS"/>
                <a:cs typeface="Trebuchet MS"/>
              </a:rPr>
              <a:t>Isomerate</a:t>
            </a:r>
            <a:br>
              <a:rPr lang="en-US" sz="1000" b="1" dirty="0">
                <a:latin typeface="Trebuchet MS"/>
                <a:cs typeface="Trebuchet MS"/>
              </a:rPr>
            </a:br>
            <a:r>
              <a:rPr lang="en-US" sz="1000" i="1" dirty="0">
                <a:latin typeface="Trebuchet MS"/>
                <a:cs typeface="Trebuchet MS"/>
              </a:rPr>
              <a:t>&gt;50%</a:t>
            </a:r>
          </a:p>
          <a:p>
            <a:pPr>
              <a:lnSpc>
                <a:spcPct val="110000"/>
              </a:lnSpc>
              <a:spcAft>
                <a:spcPts val="700"/>
              </a:spcAft>
            </a:pPr>
            <a:r>
              <a:rPr lang="en-US" sz="1000" b="1" dirty="0">
                <a:latin typeface="Trebuchet MS"/>
                <a:cs typeface="Trebuchet MS"/>
              </a:rPr>
              <a:t>Aqua </a:t>
            </a:r>
            <a:br>
              <a:rPr lang="en-US" sz="1000" b="1" i="1" dirty="0">
                <a:latin typeface="Trebuchet MS"/>
                <a:cs typeface="Trebuchet MS"/>
              </a:rPr>
            </a:br>
            <a:r>
              <a:rPr lang="en-US" sz="1000" i="1" dirty="0">
                <a:latin typeface="Trebuchet MS"/>
                <a:cs typeface="Trebuchet MS"/>
              </a:rPr>
              <a:t>25-50%</a:t>
            </a:r>
          </a:p>
          <a:p>
            <a:pPr>
              <a:lnSpc>
                <a:spcPct val="110000"/>
              </a:lnSpc>
              <a:spcAft>
                <a:spcPts val="700"/>
              </a:spcAft>
            </a:pPr>
            <a:r>
              <a:rPr lang="en-US" sz="1000" b="1" dirty="0">
                <a:latin typeface="Trebuchet MS"/>
                <a:cs typeface="Trebuchet MS"/>
              </a:rPr>
              <a:t>Citric Acid</a:t>
            </a:r>
            <a:br>
              <a:rPr lang="en-US" sz="1000" i="1" dirty="0">
                <a:latin typeface="Trebuchet MS"/>
                <a:cs typeface="Trebuchet MS"/>
              </a:rPr>
            </a:br>
            <a:r>
              <a:rPr lang="en-US" sz="1000" i="1" dirty="0">
                <a:latin typeface="Trebuchet MS"/>
                <a:cs typeface="Trebuchet MS"/>
              </a:rPr>
              <a:t>0.1-1%</a:t>
            </a:r>
          </a:p>
          <a:p>
            <a:pPr>
              <a:lnSpc>
                <a:spcPct val="110000"/>
              </a:lnSpc>
              <a:spcAft>
                <a:spcPts val="700"/>
              </a:spcAft>
            </a:pPr>
            <a:r>
              <a:rPr lang="en-US" sz="1000" b="1" dirty="0">
                <a:latin typeface="Trebuchet MS"/>
                <a:cs typeface="Trebuchet MS"/>
              </a:rPr>
              <a:t>Sodium Citrate</a:t>
            </a:r>
            <a:br>
              <a:rPr lang="en-US" sz="1000" b="1" i="1" dirty="0">
                <a:latin typeface="Trebuchet MS"/>
                <a:cs typeface="Trebuchet MS"/>
              </a:rPr>
            </a:br>
            <a:r>
              <a:rPr lang="en-US" sz="1000" i="1" dirty="0">
                <a:latin typeface="Trebuchet MS"/>
                <a:cs typeface="Trebuchet MS"/>
              </a:rPr>
              <a:t>0.1-1%</a:t>
            </a:r>
          </a:p>
        </p:txBody>
      </p:sp>
      <p:pic>
        <p:nvPicPr>
          <p:cNvPr id="7" name="Picture 6">
            <a:extLst>
              <a:ext uri="{FF2B5EF4-FFF2-40B4-BE49-F238E27FC236}">
                <a16:creationId xmlns:a16="http://schemas.microsoft.com/office/drawing/2014/main" id="{395FA4E8-E9D9-47FE-8A96-BB73B25415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6103" y="4723460"/>
            <a:ext cx="2931961" cy="1061238"/>
          </a:xfrm>
          <a:prstGeom prst="rect">
            <a:avLst/>
          </a:prstGeom>
        </p:spPr>
      </p:pic>
      <p:sp>
        <p:nvSpPr>
          <p:cNvPr id="8" name="ZoneTexte 8">
            <a:extLst>
              <a:ext uri="{FF2B5EF4-FFF2-40B4-BE49-F238E27FC236}">
                <a16:creationId xmlns:a16="http://schemas.microsoft.com/office/drawing/2014/main" id="{974E278B-04FF-4515-A038-05F3F69AAFDA}"/>
              </a:ext>
            </a:extLst>
          </p:cNvPr>
          <p:cNvSpPr txBox="1"/>
          <p:nvPr/>
        </p:nvSpPr>
        <p:spPr>
          <a:xfrm>
            <a:off x="756103" y="4463100"/>
            <a:ext cx="775277" cy="230832"/>
          </a:xfrm>
          <a:prstGeom prst="rect">
            <a:avLst/>
          </a:prstGeom>
          <a:noFill/>
        </p:spPr>
        <p:txBody>
          <a:bodyPr wrap="none" lIns="0" tIns="0" rIns="0" bIns="0" rtlCol="0">
            <a:spAutoFit/>
          </a:bodyPr>
          <a:lstStyle/>
          <a:p>
            <a:r>
              <a:rPr lang="en-US" sz="1500" b="1" dirty="0">
                <a:solidFill>
                  <a:srgbClr val="0070C0"/>
                </a:solidFill>
              </a:rPr>
              <a:t>NATRUE:</a:t>
            </a:r>
          </a:p>
        </p:txBody>
      </p:sp>
      <p:sp>
        <p:nvSpPr>
          <p:cNvPr id="9" name="ZoneTexte 8">
            <a:extLst>
              <a:ext uri="{FF2B5EF4-FFF2-40B4-BE49-F238E27FC236}">
                <a16:creationId xmlns:a16="http://schemas.microsoft.com/office/drawing/2014/main" id="{5ACAD636-273D-44B4-AAC2-B27918791149}"/>
              </a:ext>
            </a:extLst>
          </p:cNvPr>
          <p:cNvSpPr txBox="1"/>
          <p:nvPr/>
        </p:nvSpPr>
        <p:spPr>
          <a:xfrm>
            <a:off x="756103" y="1567434"/>
            <a:ext cx="2501967" cy="415498"/>
          </a:xfrm>
          <a:prstGeom prst="rect">
            <a:avLst/>
          </a:prstGeom>
          <a:noFill/>
        </p:spPr>
        <p:txBody>
          <a:bodyPr wrap="none" lIns="0" tIns="0" rIns="0" bIns="0" rtlCol="0">
            <a:spAutoFit/>
          </a:bodyPr>
          <a:lstStyle/>
          <a:p>
            <a:r>
              <a:rPr lang="en-US" sz="1500" b="1" dirty="0">
                <a:solidFill>
                  <a:srgbClr val="0070C0"/>
                </a:solidFill>
              </a:rPr>
              <a:t>ECOCERT: </a:t>
            </a:r>
            <a:r>
              <a:rPr lang="en-US" altLang="de-DE" sz="1500" b="1" dirty="0">
                <a:solidFill>
                  <a:srgbClr val="0070C0"/>
                </a:solidFill>
              </a:rPr>
              <a:t>Ecocert approved</a:t>
            </a:r>
          </a:p>
          <a:p>
            <a:r>
              <a:rPr lang="en-US" altLang="de-DE" sz="1200" dirty="0"/>
              <a:t>100% Natural Origin, 0% vegetable</a:t>
            </a:r>
          </a:p>
        </p:txBody>
      </p:sp>
      <p:sp>
        <p:nvSpPr>
          <p:cNvPr id="11" name="ZoneTexte 8">
            <a:extLst>
              <a:ext uri="{FF2B5EF4-FFF2-40B4-BE49-F238E27FC236}">
                <a16:creationId xmlns:a16="http://schemas.microsoft.com/office/drawing/2014/main" id="{53ADFFB9-B75C-41BF-89D5-43B933BA5D05}"/>
              </a:ext>
            </a:extLst>
          </p:cNvPr>
          <p:cNvSpPr txBox="1"/>
          <p:nvPr/>
        </p:nvSpPr>
        <p:spPr>
          <a:xfrm>
            <a:off x="756103" y="3210521"/>
            <a:ext cx="2418932" cy="230832"/>
          </a:xfrm>
          <a:prstGeom prst="rect">
            <a:avLst/>
          </a:prstGeom>
          <a:noFill/>
        </p:spPr>
        <p:txBody>
          <a:bodyPr wrap="none" lIns="0" tIns="0" rIns="0" bIns="0" rtlCol="0">
            <a:spAutoFit/>
          </a:bodyPr>
          <a:lstStyle/>
          <a:p>
            <a:r>
              <a:rPr lang="en-US" sz="1500" b="1" dirty="0">
                <a:solidFill>
                  <a:srgbClr val="0070C0"/>
                </a:solidFill>
              </a:rPr>
              <a:t>COSMOS: Cosmos approved</a:t>
            </a:r>
          </a:p>
        </p:txBody>
      </p:sp>
      <p:pic>
        <p:nvPicPr>
          <p:cNvPr id="12" name="Picture 11">
            <a:extLst>
              <a:ext uri="{FF2B5EF4-FFF2-40B4-BE49-F238E27FC236}">
                <a16:creationId xmlns:a16="http://schemas.microsoft.com/office/drawing/2014/main" id="{F9098BA9-C053-49BE-A73E-4AB63042FF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6103" y="3465691"/>
            <a:ext cx="2815200" cy="786468"/>
          </a:xfrm>
          <a:prstGeom prst="rect">
            <a:avLst/>
          </a:prstGeom>
        </p:spPr>
      </p:pic>
      <p:pic>
        <p:nvPicPr>
          <p:cNvPr id="14" name="Picture 13">
            <a:extLst>
              <a:ext uri="{FF2B5EF4-FFF2-40B4-BE49-F238E27FC236}">
                <a16:creationId xmlns:a16="http://schemas.microsoft.com/office/drawing/2014/main" id="{9C7D183D-A10A-478B-AD0B-6BDEE8B8FA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103" y="2051885"/>
            <a:ext cx="2501967" cy="1070286"/>
          </a:xfrm>
          <a:prstGeom prst="rect">
            <a:avLst/>
          </a:prstGeom>
        </p:spPr>
      </p:pic>
    </p:spTree>
    <p:extLst>
      <p:ext uri="{BB962C8B-B14F-4D97-AF65-F5344CB8AC3E}">
        <p14:creationId xmlns:p14="http://schemas.microsoft.com/office/powerpoint/2010/main" val="1654974906"/>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E31774-7E4D-4245-AD12-007921346F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717550" y="417977"/>
            <a:ext cx="6530975" cy="818686"/>
          </a:xfrm>
        </p:spPr>
        <p:txBody>
          <a:bodyPr/>
          <a:lstStyle/>
          <a:p>
            <a:r>
              <a:rPr lang="de-CH" kern="1200" dirty="0">
                <a:solidFill>
                  <a:srgbClr val="008000"/>
                </a:solidFill>
              </a:rPr>
              <a:t>PC verified Natural Ingredients</a:t>
            </a:r>
            <a:br>
              <a:rPr lang="en-US" dirty="0">
                <a:latin typeface="Trebuchet MS" charset="0"/>
                <a:ea typeface="Trebuchet MS" charset="0"/>
                <a:cs typeface="Trebuchet MS" charset="0"/>
              </a:rPr>
            </a:br>
            <a:endParaRPr lang="en-US" sz="2400" dirty="0">
              <a:solidFill>
                <a:srgbClr val="00B050"/>
              </a:solidFill>
            </a:endParaRPr>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22</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graphicFrame>
        <p:nvGraphicFramePr>
          <p:cNvPr id="7" name="Table 6">
            <a:extLst>
              <a:ext uri="{FF2B5EF4-FFF2-40B4-BE49-F238E27FC236}">
                <a16:creationId xmlns:a16="http://schemas.microsoft.com/office/drawing/2014/main" id="{26611AF9-5350-493A-AF7A-738E33257F04}"/>
              </a:ext>
            </a:extLst>
          </p:cNvPr>
          <p:cNvGraphicFramePr>
            <a:graphicFrameLocks noGrp="1"/>
          </p:cNvGraphicFramePr>
          <p:nvPr>
            <p:extLst/>
          </p:nvPr>
        </p:nvGraphicFramePr>
        <p:xfrm>
          <a:off x="377478" y="963460"/>
          <a:ext cx="8379944" cy="4613040"/>
        </p:xfrm>
        <a:graphic>
          <a:graphicData uri="http://schemas.openxmlformats.org/drawingml/2006/table">
            <a:tbl>
              <a:tblPr firstRow="1" bandRow="1">
                <a:tableStyleId>{5940675A-B579-460E-94D1-54222C63F5DA}</a:tableStyleId>
              </a:tblPr>
              <a:tblGrid>
                <a:gridCol w="2094986">
                  <a:extLst>
                    <a:ext uri="{9D8B030D-6E8A-4147-A177-3AD203B41FA5}">
                      <a16:colId xmlns:a16="http://schemas.microsoft.com/office/drawing/2014/main" val="1372584987"/>
                    </a:ext>
                  </a:extLst>
                </a:gridCol>
                <a:gridCol w="2094986">
                  <a:extLst>
                    <a:ext uri="{9D8B030D-6E8A-4147-A177-3AD203B41FA5}">
                      <a16:colId xmlns:a16="http://schemas.microsoft.com/office/drawing/2014/main" val="995424141"/>
                    </a:ext>
                  </a:extLst>
                </a:gridCol>
                <a:gridCol w="2094986">
                  <a:extLst>
                    <a:ext uri="{9D8B030D-6E8A-4147-A177-3AD203B41FA5}">
                      <a16:colId xmlns:a16="http://schemas.microsoft.com/office/drawing/2014/main" val="2583516231"/>
                    </a:ext>
                  </a:extLst>
                </a:gridCol>
                <a:gridCol w="2094986">
                  <a:extLst>
                    <a:ext uri="{9D8B030D-6E8A-4147-A177-3AD203B41FA5}">
                      <a16:colId xmlns:a16="http://schemas.microsoft.com/office/drawing/2014/main" val="661195077"/>
                    </a:ext>
                  </a:extLst>
                </a:gridCol>
              </a:tblGrid>
              <a:tr h="182440">
                <a:tc>
                  <a:txBody>
                    <a:bodyPr/>
                    <a:lstStyle/>
                    <a:p>
                      <a:pPr algn="ctr"/>
                      <a:r>
                        <a:rPr lang="en-US" sz="1200" b="1" dirty="0">
                          <a:solidFill>
                            <a:schemeClr val="bg1"/>
                          </a:solidFill>
                        </a:rPr>
                        <a:t>PRODUCT</a:t>
                      </a:r>
                    </a:p>
                  </a:txBody>
                  <a:tcPr marL="54000" marR="54000" marT="54000" marB="54000">
                    <a:lnL w="12700" cmpd="sng">
                      <a:noFill/>
                    </a:lnL>
                    <a:lnR w="1905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80000"/>
                      </a:srgbClr>
                    </a:solidFill>
                  </a:tcPr>
                </a:tc>
                <a:tc>
                  <a:txBody>
                    <a:bodyPr/>
                    <a:lstStyle/>
                    <a:p>
                      <a:pPr algn="ctr"/>
                      <a:r>
                        <a:rPr lang="en-US" sz="1200" b="1" dirty="0">
                          <a:solidFill>
                            <a:schemeClr val="bg1"/>
                          </a:solidFill>
                        </a:rPr>
                        <a:t>ECOCERT*</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80000"/>
                      </a:srgbClr>
                    </a:solidFill>
                  </a:tcPr>
                </a:tc>
                <a:tc>
                  <a:txBody>
                    <a:bodyPr/>
                    <a:lstStyle/>
                    <a:p>
                      <a:pPr algn="ctr"/>
                      <a:r>
                        <a:rPr lang="en-US" sz="1200" b="1" dirty="0">
                          <a:solidFill>
                            <a:schemeClr val="bg1"/>
                          </a:solidFill>
                        </a:rPr>
                        <a:t>COSMOS*</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80000"/>
                      </a:srgbClr>
                    </a:solidFill>
                  </a:tcPr>
                </a:tc>
                <a:tc>
                  <a:txBody>
                    <a:bodyPr/>
                    <a:lstStyle/>
                    <a:p>
                      <a:pPr algn="ctr"/>
                      <a:r>
                        <a:rPr lang="en-US" sz="1200" b="1" dirty="0">
                          <a:solidFill>
                            <a:schemeClr val="bg1"/>
                          </a:solidFill>
                        </a:rPr>
                        <a:t>NATRUE*</a:t>
                      </a:r>
                    </a:p>
                  </a:txBody>
                  <a:tcPr marL="54000" marR="54000" marT="54000" marB="54000">
                    <a:lnL w="19050" cap="flat" cmpd="sng" algn="ctr">
                      <a:solidFill>
                        <a:schemeClr val="bg1"/>
                      </a:solidFill>
                      <a:prstDash val="solid"/>
                      <a:round/>
                      <a:headEnd type="none" w="med" len="med"/>
                      <a:tailEnd type="none" w="med" len="med"/>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80000"/>
                      </a:srgbClr>
                    </a:solidFill>
                  </a:tcPr>
                </a:tc>
                <a:extLst>
                  <a:ext uri="{0D108BD9-81ED-4DB2-BD59-A6C34878D82A}">
                    <a16:rowId xmlns:a16="http://schemas.microsoft.com/office/drawing/2014/main" val="145544916"/>
                  </a:ext>
                </a:extLst>
              </a:tr>
              <a:tr h="284509">
                <a:tc>
                  <a:txBody>
                    <a:bodyPr/>
                    <a:lstStyle/>
                    <a:p>
                      <a:r>
                        <a:rPr lang="en-US" sz="1200" b="1" dirty="0">
                          <a:solidFill>
                            <a:srgbClr val="007E4B"/>
                          </a:solidFill>
                        </a:rPr>
                        <a:t>ERYTHRULOSE</a:t>
                      </a:r>
                    </a:p>
                    <a:p>
                      <a:r>
                        <a:rPr lang="en-US" sz="1050" dirty="0">
                          <a:solidFill>
                            <a:srgbClr val="007E4B"/>
                          </a:solidFill>
                        </a:rPr>
                        <a:t>(5038282)</a:t>
                      </a:r>
                    </a:p>
                  </a:txBody>
                  <a:tcPr marL="54000" marR="54000" marT="54000" marB="54000">
                    <a:lnL w="12700" cmpd="sng">
                      <a:noFill/>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r>
                        <a:rPr lang="en-US" sz="1050" dirty="0">
                          <a:solidFill>
                            <a:srgbClr val="007E4B"/>
                          </a:solidFill>
                        </a:rPr>
                        <a:t>100% Nat</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i="1" dirty="0">
                          <a:solidFill>
                            <a:srgbClr val="007E4B"/>
                          </a:solidFill>
                        </a:rPr>
                        <a:t>Not assessed</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i="1" dirty="0">
                          <a:solidFill>
                            <a:srgbClr val="007E4B"/>
                          </a:solidFill>
                        </a:rPr>
                        <a:t>Not assessed</a:t>
                      </a:r>
                    </a:p>
                  </a:txBody>
                  <a:tcPr marL="54000" marR="54000" marT="54000" marB="54000">
                    <a:lnL w="1905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extLst>
                  <a:ext uri="{0D108BD9-81ED-4DB2-BD59-A6C34878D82A}">
                    <a16:rowId xmlns:a16="http://schemas.microsoft.com/office/drawing/2014/main" val="4222086802"/>
                  </a:ext>
                </a:extLst>
              </a:tr>
              <a:tr h="284509">
                <a:tc>
                  <a:txBody>
                    <a:bodyPr/>
                    <a:lstStyle/>
                    <a:p>
                      <a:r>
                        <a:rPr lang="en-US" sz="1200" b="1" dirty="0">
                          <a:solidFill>
                            <a:srgbClr val="007E4B"/>
                          </a:solidFill>
                        </a:rPr>
                        <a:t>HYALURONIC ACID BT</a:t>
                      </a:r>
                    </a:p>
                    <a:p>
                      <a:r>
                        <a:rPr lang="en-US" sz="1050" dirty="0">
                          <a:solidFill>
                            <a:srgbClr val="007E4B"/>
                          </a:solidFill>
                        </a:rPr>
                        <a:t>(5033462)</a:t>
                      </a:r>
                    </a:p>
                  </a:txBody>
                  <a:tcPr marL="54000" marR="54000" marT="54000" marB="54000">
                    <a:lnL w="12700" cmpd="sng">
                      <a:noFill/>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007E4B"/>
                          </a:solidFill>
                        </a:rPr>
                        <a:t>100% Nat</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i="1" dirty="0">
                          <a:solidFill>
                            <a:srgbClr val="007E4B"/>
                          </a:solidFill>
                        </a:rPr>
                        <a:t>Not assessed</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i="1" dirty="0">
                          <a:solidFill>
                            <a:srgbClr val="007E4B"/>
                          </a:solidFill>
                        </a:rPr>
                        <a:t>Not assessed</a:t>
                      </a:r>
                    </a:p>
                  </a:txBody>
                  <a:tcPr marL="54000" marR="54000" marT="54000" marB="54000">
                    <a:lnL w="1905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20000"/>
                      </a:srgbClr>
                    </a:solidFill>
                  </a:tcPr>
                </a:tc>
                <a:extLst>
                  <a:ext uri="{0D108BD9-81ED-4DB2-BD59-A6C34878D82A}">
                    <a16:rowId xmlns:a16="http://schemas.microsoft.com/office/drawing/2014/main" val="653821051"/>
                  </a:ext>
                </a:extLst>
              </a:tr>
              <a:tr h="386579">
                <a:tc>
                  <a:txBody>
                    <a:bodyPr/>
                    <a:lstStyle/>
                    <a:p>
                      <a:r>
                        <a:rPr lang="en-US" sz="1200" b="1" dirty="0">
                          <a:solidFill>
                            <a:srgbClr val="007E4B"/>
                          </a:solidFill>
                        </a:rPr>
                        <a:t>PENTAVITIN</a:t>
                      </a:r>
                      <a:r>
                        <a:rPr lang="en-GB" sz="1200" b="1" i="0" kern="1200" baseline="30000" dirty="0">
                          <a:solidFill>
                            <a:srgbClr val="007E4B"/>
                          </a:solidFill>
                          <a:effectLst/>
                          <a:latin typeface="+mn-lt"/>
                          <a:ea typeface="+mn-ea"/>
                          <a:cs typeface="+mn-cs"/>
                        </a:rPr>
                        <a:t>®</a:t>
                      </a:r>
                      <a:endParaRPr lang="en-US" sz="1200" b="1" baseline="30000" dirty="0">
                        <a:solidFill>
                          <a:srgbClr val="007E4B"/>
                        </a:solidFill>
                      </a:endParaRPr>
                    </a:p>
                    <a:p>
                      <a:r>
                        <a:rPr lang="en-US" sz="1050" dirty="0">
                          <a:solidFill>
                            <a:srgbClr val="007E4B"/>
                          </a:solidFill>
                        </a:rPr>
                        <a:t>(5033152)</a:t>
                      </a:r>
                    </a:p>
                  </a:txBody>
                  <a:tcPr marL="54000" marR="54000" marT="54000" marB="54000">
                    <a:lnL w="12700" cmpd="sng">
                      <a:noFill/>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007E4B"/>
                          </a:solidFill>
                        </a:rPr>
                        <a:t>100% Nat</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r>
                        <a:rPr lang="en-US" sz="1050" dirty="0">
                          <a:solidFill>
                            <a:srgbClr val="007E4B"/>
                          </a:solidFill>
                        </a:rPr>
                        <a:t>67.1% CPAI</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r>
                        <a:rPr lang="en-US" sz="1050" dirty="0">
                          <a:solidFill>
                            <a:srgbClr val="007E4B"/>
                          </a:solidFill>
                        </a:rPr>
                        <a:t>2% Natural (0% organic)</a:t>
                      </a:r>
                    </a:p>
                    <a:p>
                      <a:r>
                        <a:rPr lang="en-US" sz="1050" dirty="0">
                          <a:solidFill>
                            <a:srgbClr val="007E4B"/>
                          </a:solidFill>
                        </a:rPr>
                        <a:t>48% Water</a:t>
                      </a:r>
                    </a:p>
                    <a:p>
                      <a:r>
                        <a:rPr lang="en-US" sz="1050" dirty="0">
                          <a:solidFill>
                            <a:srgbClr val="007E4B"/>
                          </a:solidFill>
                        </a:rPr>
                        <a:t>50% Derived natural</a:t>
                      </a:r>
                    </a:p>
                  </a:txBody>
                  <a:tcPr marL="54000" marR="54000" marT="54000" marB="54000">
                    <a:lnL w="1905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extLst>
                  <a:ext uri="{0D108BD9-81ED-4DB2-BD59-A6C34878D82A}">
                    <a16:rowId xmlns:a16="http://schemas.microsoft.com/office/drawing/2014/main" val="2400238909"/>
                  </a:ext>
                </a:extLst>
              </a:tr>
              <a:tr h="3865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7E4B"/>
                          </a:solidFill>
                        </a:rPr>
                        <a:t>REGU</a:t>
                      </a:r>
                      <a:r>
                        <a:rPr lang="en-GB" sz="1200" b="1" i="0" kern="1200" baseline="30000" dirty="0">
                          <a:solidFill>
                            <a:srgbClr val="007E4B"/>
                          </a:solidFill>
                          <a:effectLst/>
                          <a:latin typeface="+mn-lt"/>
                          <a:ea typeface="+mn-ea"/>
                          <a:cs typeface="+mn-cs"/>
                        </a:rPr>
                        <a:t>®</a:t>
                      </a:r>
                      <a:r>
                        <a:rPr lang="en-US" sz="1200" b="1" dirty="0">
                          <a:solidFill>
                            <a:srgbClr val="007E4B"/>
                          </a:solidFill>
                        </a:rPr>
                        <a:t>-SCENCE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007E4B"/>
                          </a:solidFill>
                        </a:rPr>
                        <a:t>(5038306)</a:t>
                      </a:r>
                    </a:p>
                  </a:txBody>
                  <a:tcPr marL="54000" marR="54000" marT="54000" marB="54000">
                    <a:lnL w="12700" cmpd="sng">
                      <a:noFill/>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i="1" dirty="0">
                          <a:solidFill>
                            <a:srgbClr val="007E4B"/>
                          </a:solidFill>
                        </a:rPr>
                        <a:t>Not assessed</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20000"/>
                      </a:srgbClr>
                    </a:solidFill>
                  </a:tcPr>
                </a:tc>
                <a:tc>
                  <a:txBody>
                    <a:bodyPr/>
                    <a:lstStyle/>
                    <a:p>
                      <a:r>
                        <a:rPr lang="en-US" sz="1050" dirty="0">
                          <a:solidFill>
                            <a:srgbClr val="007E4B"/>
                          </a:solidFill>
                        </a:rPr>
                        <a:t>27.7% PPAI</a:t>
                      </a:r>
                    </a:p>
                    <a:p>
                      <a:r>
                        <a:rPr lang="en-US" sz="1050" dirty="0">
                          <a:solidFill>
                            <a:srgbClr val="007E4B"/>
                          </a:solidFill>
                        </a:rPr>
                        <a:t>50.2% CPAI</a:t>
                      </a:r>
                    </a:p>
                    <a:p>
                      <a:r>
                        <a:rPr lang="en-US" sz="1050" dirty="0">
                          <a:solidFill>
                            <a:srgbClr val="007E4B"/>
                          </a:solidFill>
                        </a:rPr>
                        <a:t>0.5% NNI</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2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i="1" dirty="0">
                          <a:solidFill>
                            <a:srgbClr val="007E4B"/>
                          </a:solidFill>
                        </a:rPr>
                        <a:t>Not assessed</a:t>
                      </a:r>
                    </a:p>
                  </a:txBody>
                  <a:tcPr marL="54000" marR="54000" marT="54000" marB="54000">
                    <a:lnL w="1905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20000"/>
                      </a:srgbClr>
                    </a:solidFill>
                  </a:tcPr>
                </a:tc>
                <a:extLst>
                  <a:ext uri="{0D108BD9-81ED-4DB2-BD59-A6C34878D82A}">
                    <a16:rowId xmlns:a16="http://schemas.microsoft.com/office/drawing/2014/main" val="1615558799"/>
                  </a:ext>
                </a:extLst>
              </a:tr>
              <a:tr h="4886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007E4B"/>
                          </a:solidFill>
                        </a:rPr>
                        <a:t>STIMU-TEX</a:t>
                      </a:r>
                      <a:r>
                        <a:rPr lang="en-GB" sz="1200" b="1" i="0" kern="1200" baseline="30000" dirty="0">
                          <a:solidFill>
                            <a:srgbClr val="007E4B"/>
                          </a:solidFill>
                          <a:effectLst/>
                          <a:latin typeface="+mn-lt"/>
                          <a:ea typeface="+mn-ea"/>
                          <a:cs typeface="+mn-cs"/>
                        </a:rPr>
                        <a:t>®</a:t>
                      </a:r>
                      <a:r>
                        <a:rPr lang="en-US" sz="1200" b="1" i="0" kern="1200" baseline="30000" dirty="0">
                          <a:solidFill>
                            <a:srgbClr val="007E4B"/>
                          </a:solidFill>
                          <a:effectLst/>
                          <a:latin typeface="+mn-lt"/>
                          <a:ea typeface="+mn-ea"/>
                          <a:cs typeface="+mn-cs"/>
                        </a:rPr>
                        <a:t> </a:t>
                      </a:r>
                      <a:r>
                        <a:rPr lang="en-US" sz="1200" b="1" i="0" kern="1200" baseline="0" dirty="0">
                          <a:solidFill>
                            <a:srgbClr val="007E4B"/>
                          </a:solidFill>
                          <a:effectLst/>
                          <a:latin typeface="+mn-lt"/>
                          <a:ea typeface="+mn-ea"/>
                          <a:cs typeface="+mn-cs"/>
                        </a:rPr>
                        <a:t>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i="0" kern="1200" baseline="0" dirty="0">
                          <a:solidFill>
                            <a:srgbClr val="007E4B"/>
                          </a:solidFill>
                          <a:effectLst/>
                          <a:latin typeface="+mn-lt"/>
                          <a:ea typeface="+mn-ea"/>
                          <a:cs typeface="+mn-cs"/>
                        </a:rPr>
                        <a:t>(5033365)</a:t>
                      </a:r>
                      <a:endParaRPr lang="en-US" sz="1050" b="0" baseline="30000" dirty="0">
                        <a:solidFill>
                          <a:srgbClr val="007E4B"/>
                        </a:solidFill>
                      </a:endParaRPr>
                    </a:p>
                  </a:txBody>
                  <a:tcPr marL="54000" marR="54000" marT="54000" marB="54000">
                    <a:lnL w="12700" cmpd="sng">
                      <a:noFill/>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007E4B"/>
                          </a:solidFill>
                        </a:rPr>
                        <a:t>100% Nat</a:t>
                      </a:r>
                    </a:p>
                    <a:p>
                      <a:r>
                        <a:rPr lang="en-US" sz="1050" dirty="0">
                          <a:solidFill>
                            <a:srgbClr val="007E4B"/>
                          </a:solidFill>
                        </a:rPr>
                        <a:t>67% Veg</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i="1" dirty="0">
                          <a:solidFill>
                            <a:srgbClr val="007E4B"/>
                          </a:solidFill>
                        </a:rPr>
                        <a:t>Not assessed</a:t>
                      </a:r>
                    </a:p>
                    <a:p>
                      <a:endParaRPr lang="en-US" sz="1050" dirty="0">
                        <a:solidFill>
                          <a:srgbClr val="007E4B"/>
                        </a:solidFill>
                      </a:endParaRP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tc>
                  <a:txBody>
                    <a:bodyPr/>
                    <a:lstStyle/>
                    <a:p>
                      <a:r>
                        <a:rPr lang="en-US" sz="1050" dirty="0">
                          <a:solidFill>
                            <a:srgbClr val="007E4B"/>
                          </a:solidFill>
                        </a:rPr>
                        <a:t>99.95% Natural (20% organic)</a:t>
                      </a:r>
                    </a:p>
                    <a:p>
                      <a:r>
                        <a:rPr lang="en-US" sz="1050" dirty="0">
                          <a:solidFill>
                            <a:srgbClr val="007E4B"/>
                          </a:solidFill>
                        </a:rPr>
                        <a:t>0% Water</a:t>
                      </a:r>
                    </a:p>
                    <a:p>
                      <a:r>
                        <a:rPr lang="en-US" sz="1050" dirty="0">
                          <a:solidFill>
                            <a:srgbClr val="007E4B"/>
                          </a:solidFill>
                        </a:rPr>
                        <a:t>0.05% Derived natural</a:t>
                      </a:r>
                    </a:p>
                    <a:p>
                      <a:r>
                        <a:rPr lang="en-US" sz="1050" dirty="0">
                          <a:solidFill>
                            <a:srgbClr val="007E4B"/>
                          </a:solidFill>
                        </a:rPr>
                        <a:t>0% Nature-identical</a:t>
                      </a:r>
                    </a:p>
                  </a:txBody>
                  <a:tcPr marL="54000" marR="54000" marT="54000" marB="54000">
                    <a:lnL w="1905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10000"/>
                      </a:srgbClr>
                    </a:solidFill>
                  </a:tcPr>
                </a:tc>
                <a:extLst>
                  <a:ext uri="{0D108BD9-81ED-4DB2-BD59-A6C34878D82A}">
                    <a16:rowId xmlns:a16="http://schemas.microsoft.com/office/drawing/2014/main" val="855104677"/>
                  </a:ext>
                </a:extLst>
              </a:tr>
              <a:tr h="284509">
                <a:tc>
                  <a:txBody>
                    <a:bodyPr/>
                    <a:lstStyle/>
                    <a:p>
                      <a:r>
                        <a:rPr lang="en-US" sz="1200" b="1" dirty="0">
                          <a:solidFill>
                            <a:srgbClr val="007E4B"/>
                          </a:solidFill>
                        </a:rPr>
                        <a:t>VALVANCE</a:t>
                      </a:r>
                      <a:r>
                        <a:rPr lang="en-GB" sz="1200" b="1" i="0" kern="1200" dirty="0">
                          <a:solidFill>
                            <a:srgbClr val="007E4B"/>
                          </a:solidFill>
                          <a:effectLst/>
                          <a:latin typeface="+mn-lt"/>
                          <a:ea typeface="+mn-ea"/>
                          <a:cs typeface="+mn-cs"/>
                        </a:rPr>
                        <a:t>™</a:t>
                      </a:r>
                      <a:r>
                        <a:rPr lang="en-US" sz="1200" b="1" dirty="0">
                          <a:solidFill>
                            <a:srgbClr val="007E4B"/>
                          </a:solidFill>
                        </a:rPr>
                        <a:t> </a:t>
                      </a:r>
                      <a:r>
                        <a:rPr lang="en-US" sz="1200" b="1" i="1" dirty="0">
                          <a:solidFill>
                            <a:srgbClr val="007E4B"/>
                          </a:solidFill>
                        </a:rPr>
                        <a:t>Look</a:t>
                      </a:r>
                      <a:r>
                        <a:rPr lang="en-US" sz="1200" b="1" dirty="0">
                          <a:solidFill>
                            <a:srgbClr val="007E4B"/>
                          </a:solidFill>
                        </a:rPr>
                        <a:t> 100</a:t>
                      </a:r>
                    </a:p>
                    <a:p>
                      <a:r>
                        <a:rPr lang="en-US" sz="1050" dirty="0">
                          <a:solidFill>
                            <a:srgbClr val="007E4B"/>
                          </a:solidFill>
                        </a:rPr>
                        <a:t>(5015114)</a:t>
                      </a:r>
                    </a:p>
                  </a:txBody>
                  <a:tcPr marL="54000" marR="54000" marT="54000" marB="54000">
                    <a:lnL w="12700" cmpd="sng">
                      <a:noFill/>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20000"/>
                      </a:srgbClr>
                    </a:solidFill>
                  </a:tcPr>
                </a:tc>
                <a:tc>
                  <a:txBody>
                    <a:bodyPr/>
                    <a:lstStyle/>
                    <a:p>
                      <a:r>
                        <a:rPr lang="en-US" sz="1050" i="1" dirty="0">
                          <a:solidFill>
                            <a:srgbClr val="007E4B"/>
                          </a:solidFill>
                        </a:rPr>
                        <a:t>Not assessed</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20000"/>
                      </a:srgbClr>
                    </a:solidFill>
                  </a:tcPr>
                </a:tc>
                <a:tc>
                  <a:txBody>
                    <a:bodyPr/>
                    <a:lstStyle/>
                    <a:p>
                      <a:r>
                        <a:rPr lang="en-US" sz="1050" dirty="0">
                          <a:solidFill>
                            <a:srgbClr val="007E4B"/>
                          </a:solidFill>
                        </a:rPr>
                        <a:t>0%**</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20000"/>
                      </a:srgbClr>
                    </a:solidFill>
                  </a:tcPr>
                </a:tc>
                <a:tc>
                  <a:txBody>
                    <a:bodyPr/>
                    <a:lstStyle/>
                    <a:p>
                      <a:r>
                        <a:rPr lang="en-US" sz="1050" dirty="0">
                          <a:solidFill>
                            <a:srgbClr val="007E4B"/>
                          </a:solidFill>
                        </a:rPr>
                        <a:t>100% Natural (0% organic)</a:t>
                      </a:r>
                    </a:p>
                    <a:p>
                      <a:r>
                        <a:rPr lang="en-US" sz="1050" dirty="0">
                          <a:solidFill>
                            <a:srgbClr val="007E4B"/>
                          </a:solidFill>
                        </a:rPr>
                        <a:t>0% Water</a:t>
                      </a:r>
                    </a:p>
                    <a:p>
                      <a:r>
                        <a:rPr lang="en-US" sz="1050" dirty="0">
                          <a:solidFill>
                            <a:srgbClr val="007E4B"/>
                          </a:solidFill>
                        </a:rPr>
                        <a:t>0% Derived natural</a:t>
                      </a:r>
                    </a:p>
                    <a:p>
                      <a:r>
                        <a:rPr lang="en-US" sz="1050" dirty="0">
                          <a:solidFill>
                            <a:srgbClr val="007E4B"/>
                          </a:solidFill>
                        </a:rPr>
                        <a:t>0% Natural-identical</a:t>
                      </a:r>
                    </a:p>
                  </a:txBody>
                  <a:tcPr marL="54000" marR="54000" marT="54000" marB="54000">
                    <a:lnL w="1905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5AC34">
                        <a:alpha val="20000"/>
                      </a:srgbClr>
                    </a:solidFill>
                  </a:tcPr>
                </a:tc>
                <a:extLst>
                  <a:ext uri="{0D108BD9-81ED-4DB2-BD59-A6C34878D82A}">
                    <a16:rowId xmlns:a16="http://schemas.microsoft.com/office/drawing/2014/main" val="3787879825"/>
                  </a:ext>
                </a:extLst>
              </a:tr>
              <a:tr h="284509">
                <a:tc>
                  <a:txBody>
                    <a:bodyPr/>
                    <a:lstStyle/>
                    <a:p>
                      <a:r>
                        <a:rPr lang="en-US" sz="1200" b="1" dirty="0">
                          <a:solidFill>
                            <a:srgbClr val="007E4B"/>
                          </a:solidFill>
                        </a:rPr>
                        <a:t>VALVANCE</a:t>
                      </a:r>
                      <a:r>
                        <a:rPr lang="en-GB" sz="1200" b="1" i="0" kern="1200" dirty="0">
                          <a:solidFill>
                            <a:srgbClr val="007E4B"/>
                          </a:solidFill>
                          <a:effectLst/>
                          <a:latin typeface="+mn-lt"/>
                          <a:ea typeface="+mn-ea"/>
                          <a:cs typeface="+mn-cs"/>
                        </a:rPr>
                        <a:t>™</a:t>
                      </a:r>
                      <a:r>
                        <a:rPr lang="en-US" sz="1200" b="1" dirty="0">
                          <a:solidFill>
                            <a:srgbClr val="007E4B"/>
                          </a:solidFill>
                        </a:rPr>
                        <a:t> </a:t>
                      </a:r>
                      <a:r>
                        <a:rPr lang="en-US" sz="1200" b="1" i="1" dirty="0">
                          <a:solidFill>
                            <a:srgbClr val="007E4B"/>
                          </a:solidFill>
                        </a:rPr>
                        <a:t>Touch</a:t>
                      </a:r>
                      <a:r>
                        <a:rPr lang="en-US" sz="1200" b="1" dirty="0">
                          <a:solidFill>
                            <a:srgbClr val="007E4B"/>
                          </a:solidFill>
                        </a:rPr>
                        <a:t> 210</a:t>
                      </a:r>
                    </a:p>
                    <a:p>
                      <a:r>
                        <a:rPr lang="en-US" sz="1050" dirty="0">
                          <a:solidFill>
                            <a:srgbClr val="007E4B"/>
                          </a:solidFill>
                        </a:rPr>
                        <a:t>(5015112)</a:t>
                      </a:r>
                    </a:p>
                  </a:txBody>
                  <a:tcPr marL="54000" marR="54000" marT="54000" marB="54000">
                    <a:lnL w="12700" cmpd="sng">
                      <a:noFill/>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10000"/>
                      </a:srgbClr>
                    </a:solidFill>
                  </a:tcPr>
                </a:tc>
                <a:tc>
                  <a:txBody>
                    <a:bodyPr/>
                    <a:lstStyle/>
                    <a:p>
                      <a:r>
                        <a:rPr lang="en-US" sz="1050" dirty="0">
                          <a:solidFill>
                            <a:srgbClr val="007E4B"/>
                          </a:solidFill>
                        </a:rPr>
                        <a:t>100% Nat</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1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007E4B"/>
                          </a:solidFill>
                        </a:rPr>
                        <a:t>0%**</a:t>
                      </a:r>
                    </a:p>
                  </a:txBody>
                  <a:tcPr marL="54000" marR="54000" marT="54000" marB="54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10000"/>
                      </a:srgbClr>
                    </a:solidFill>
                  </a:tcPr>
                </a:tc>
                <a:tc>
                  <a:txBody>
                    <a:bodyPr/>
                    <a:lstStyle/>
                    <a:p>
                      <a:r>
                        <a:rPr lang="en-US" sz="1050" dirty="0">
                          <a:solidFill>
                            <a:srgbClr val="007E4B"/>
                          </a:solidFill>
                        </a:rPr>
                        <a:t>100% Natural (0% organic)</a:t>
                      </a:r>
                    </a:p>
                    <a:p>
                      <a:r>
                        <a:rPr lang="en-US" sz="1050" dirty="0">
                          <a:solidFill>
                            <a:srgbClr val="007E4B"/>
                          </a:solidFill>
                        </a:rPr>
                        <a:t>0% Water</a:t>
                      </a:r>
                    </a:p>
                    <a:p>
                      <a:r>
                        <a:rPr lang="en-US" sz="1050" dirty="0">
                          <a:solidFill>
                            <a:srgbClr val="007E4B"/>
                          </a:solidFill>
                        </a:rPr>
                        <a:t>0% Derived natural</a:t>
                      </a:r>
                    </a:p>
                    <a:p>
                      <a:r>
                        <a:rPr lang="en-US" sz="1050" dirty="0">
                          <a:solidFill>
                            <a:srgbClr val="007E4B"/>
                          </a:solidFill>
                        </a:rPr>
                        <a:t>0% Natural-identical</a:t>
                      </a:r>
                    </a:p>
                  </a:txBody>
                  <a:tcPr marL="54000" marR="54000" marT="54000" marB="54000">
                    <a:lnL w="1905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10000"/>
                      </a:srgbClr>
                    </a:solidFill>
                  </a:tcPr>
                </a:tc>
                <a:extLst>
                  <a:ext uri="{0D108BD9-81ED-4DB2-BD59-A6C34878D82A}">
                    <a16:rowId xmlns:a16="http://schemas.microsoft.com/office/drawing/2014/main" val="4188606835"/>
                  </a:ext>
                </a:extLst>
              </a:tr>
            </a:tbl>
          </a:graphicData>
        </a:graphic>
      </p:graphicFrame>
      <p:sp>
        <p:nvSpPr>
          <p:cNvPr id="8" name="Rectangle 7">
            <a:extLst>
              <a:ext uri="{FF2B5EF4-FFF2-40B4-BE49-F238E27FC236}">
                <a16:creationId xmlns:a16="http://schemas.microsoft.com/office/drawing/2014/main" id="{E57BCD2A-62E6-417B-A30E-473874D16501}"/>
              </a:ext>
            </a:extLst>
          </p:cNvPr>
          <p:cNvSpPr/>
          <p:nvPr/>
        </p:nvSpPr>
        <p:spPr>
          <a:xfrm>
            <a:off x="377478" y="5704596"/>
            <a:ext cx="6125736" cy="615553"/>
          </a:xfrm>
          <a:prstGeom prst="rect">
            <a:avLst/>
          </a:prstGeom>
        </p:spPr>
        <p:txBody>
          <a:bodyPr wrap="square" lIns="0" tIns="0" rIns="0" bIns="0">
            <a:spAutoFit/>
          </a:bodyPr>
          <a:lstStyle/>
          <a:p>
            <a:pPr>
              <a:spcBef>
                <a:spcPct val="50000"/>
              </a:spcBef>
            </a:pPr>
            <a:r>
              <a:rPr lang="en-US" altLang="de-DE" sz="800" dirty="0">
                <a:latin typeface="Trebuchet MS" charset="0"/>
                <a:ea typeface="Trebuchet MS" charset="0"/>
                <a:cs typeface="Trebuchet MS" charset="0"/>
              </a:rPr>
              <a:t>* approved to be used in natural &amp; organic formulations.</a:t>
            </a:r>
            <a:br>
              <a:rPr lang="en-US" altLang="de-DE" sz="800" dirty="0">
                <a:latin typeface="Trebuchet MS" charset="0"/>
                <a:ea typeface="Trebuchet MS" charset="0"/>
                <a:cs typeface="Trebuchet MS" charset="0"/>
              </a:rPr>
            </a:br>
            <a:r>
              <a:rPr lang="en-US" altLang="de-DE" sz="800" dirty="0">
                <a:latin typeface="Trebuchet MS" charset="0"/>
                <a:ea typeface="Trebuchet MS" charset="0"/>
                <a:cs typeface="Trebuchet MS" charset="0"/>
              </a:rPr>
              <a:t>** ingredients from mineral origin, therefore neither PPAI nor CPAI</a:t>
            </a:r>
          </a:p>
          <a:p>
            <a:pPr>
              <a:spcBef>
                <a:spcPct val="50000"/>
              </a:spcBef>
            </a:pPr>
            <a:r>
              <a:rPr lang="en-US" altLang="de-DE" sz="800" dirty="0">
                <a:latin typeface="Trebuchet MS" charset="0"/>
                <a:ea typeface="Trebuchet MS" charset="0"/>
                <a:cs typeface="Trebuchet MS" charset="0"/>
              </a:rPr>
              <a:t>ECOCERT: </a:t>
            </a:r>
            <a:r>
              <a:rPr lang="en-US" altLang="de-DE" sz="800" b="1" dirty="0">
                <a:latin typeface="Trebuchet MS" charset="0"/>
                <a:ea typeface="Trebuchet MS" charset="0"/>
                <a:cs typeface="Trebuchet MS" charset="0"/>
              </a:rPr>
              <a:t>Nat</a:t>
            </a:r>
            <a:r>
              <a:rPr lang="en-US" altLang="de-DE" sz="800" dirty="0">
                <a:latin typeface="Trebuchet MS" charset="0"/>
                <a:ea typeface="Trebuchet MS" charset="0"/>
                <a:cs typeface="Trebuchet MS" charset="0"/>
              </a:rPr>
              <a:t>: Natural or from natural origin; </a:t>
            </a:r>
            <a:r>
              <a:rPr lang="en-US" altLang="de-DE" sz="800" b="1" dirty="0">
                <a:latin typeface="Trebuchet MS" charset="0"/>
                <a:ea typeface="Trebuchet MS" charset="0"/>
                <a:cs typeface="Trebuchet MS" charset="0"/>
              </a:rPr>
              <a:t>Veg</a:t>
            </a:r>
            <a:r>
              <a:rPr lang="en-US" altLang="de-DE" sz="800" dirty="0">
                <a:latin typeface="Trebuchet MS" charset="0"/>
                <a:ea typeface="Trebuchet MS" charset="0"/>
                <a:cs typeface="Trebuchet MS" charset="0"/>
              </a:rPr>
              <a:t>: Physically Processed vegetal ingredients; </a:t>
            </a:r>
            <a:r>
              <a:rPr lang="en-US" altLang="de-DE" sz="800" b="1" dirty="0">
                <a:latin typeface="Trebuchet MS" charset="0"/>
                <a:ea typeface="Trebuchet MS" charset="0"/>
                <a:cs typeface="Trebuchet MS" charset="0"/>
              </a:rPr>
              <a:t>Synth</a:t>
            </a:r>
            <a:r>
              <a:rPr lang="en-US" altLang="de-DE" sz="800" dirty="0">
                <a:latin typeface="Trebuchet MS" charset="0"/>
                <a:ea typeface="Trebuchet MS" charset="0"/>
                <a:cs typeface="Trebuchet MS" charset="0"/>
              </a:rPr>
              <a:t>: Synthetic (petrochemical)</a:t>
            </a:r>
          </a:p>
          <a:p>
            <a:pPr>
              <a:spcBef>
                <a:spcPct val="50000"/>
              </a:spcBef>
            </a:pPr>
            <a:r>
              <a:rPr lang="en-US" altLang="de-DE" sz="800" dirty="0">
                <a:latin typeface="Trebuchet MS" charset="0"/>
                <a:ea typeface="Trebuchet MS" charset="0"/>
                <a:cs typeface="Trebuchet MS" charset="0"/>
              </a:rPr>
              <a:t>COSMOS: </a:t>
            </a:r>
            <a:r>
              <a:rPr lang="fr-CH" sz="800" b="1" dirty="0">
                <a:latin typeface="Trebuchet MS" charset="0"/>
                <a:ea typeface="Trebuchet MS" charset="0"/>
                <a:cs typeface="Trebuchet MS" charset="0"/>
              </a:rPr>
              <a:t>PPAI</a:t>
            </a:r>
            <a:r>
              <a:rPr lang="fr-CH" sz="800" dirty="0">
                <a:latin typeface="Trebuchet MS" charset="0"/>
                <a:ea typeface="Trebuchet MS" charset="0"/>
                <a:cs typeface="Trebuchet MS" charset="0"/>
              </a:rPr>
              <a:t>: </a:t>
            </a:r>
            <a:r>
              <a:rPr lang="en-US" sz="800" dirty="0">
                <a:latin typeface="Trebuchet MS" charset="0"/>
                <a:ea typeface="Trebuchet MS" charset="0"/>
                <a:cs typeface="Trebuchet MS" charset="0"/>
              </a:rPr>
              <a:t>Physically Processed </a:t>
            </a:r>
            <a:r>
              <a:rPr lang="en-US" sz="800" dirty="0" err="1">
                <a:latin typeface="Trebuchet MS" charset="0"/>
                <a:ea typeface="Trebuchet MS" charset="0"/>
                <a:cs typeface="Trebuchet MS" charset="0"/>
              </a:rPr>
              <a:t>Agro</a:t>
            </a:r>
            <a:r>
              <a:rPr lang="en-US" sz="800" dirty="0">
                <a:latin typeface="Trebuchet MS" charset="0"/>
                <a:ea typeface="Trebuchet MS" charset="0"/>
                <a:cs typeface="Trebuchet MS" charset="0"/>
              </a:rPr>
              <a:t>-Ingredient; </a:t>
            </a:r>
            <a:r>
              <a:rPr lang="en-US" sz="800" b="1" dirty="0">
                <a:latin typeface="Trebuchet MS" charset="0"/>
                <a:ea typeface="Trebuchet MS" charset="0"/>
                <a:cs typeface="Trebuchet MS" charset="0"/>
              </a:rPr>
              <a:t>CPAI:</a:t>
            </a:r>
            <a:r>
              <a:rPr lang="en-US" sz="800" dirty="0">
                <a:latin typeface="Trebuchet MS" charset="0"/>
                <a:ea typeface="Trebuchet MS" charset="0"/>
                <a:cs typeface="Trebuchet MS" charset="0"/>
              </a:rPr>
              <a:t> Chemically Processed Agro-Ingredient,</a:t>
            </a:r>
            <a:r>
              <a:rPr lang="en-US" sz="800" b="1" dirty="0">
                <a:latin typeface="Trebuchet MS" charset="0"/>
                <a:ea typeface="Trebuchet MS" charset="0"/>
                <a:cs typeface="Trebuchet MS" charset="0"/>
              </a:rPr>
              <a:t> NNI</a:t>
            </a:r>
            <a:r>
              <a:rPr lang="en-US" sz="800" dirty="0">
                <a:latin typeface="Trebuchet MS" charset="0"/>
                <a:ea typeface="Trebuchet MS" charset="0"/>
                <a:cs typeface="Trebuchet MS" charset="0"/>
              </a:rPr>
              <a:t>: Non Natural Ingredients</a:t>
            </a:r>
            <a:r>
              <a:rPr lang="en-US" altLang="de-DE" sz="800" dirty="0">
                <a:latin typeface="Trebuchet MS" charset="0"/>
                <a:ea typeface="Trebuchet MS" charset="0"/>
                <a:cs typeface="Trebuchet MS" charset="0"/>
              </a:rPr>
              <a:t> </a:t>
            </a:r>
            <a:endParaRPr lang="en-US" sz="800" dirty="0">
              <a:latin typeface="Trebuchet MS" charset="0"/>
              <a:ea typeface="Trebuchet MS" charset="0"/>
              <a:cs typeface="Trebuchet MS" charset="0"/>
            </a:endParaRPr>
          </a:p>
        </p:txBody>
      </p:sp>
    </p:spTree>
    <p:extLst>
      <p:ext uri="{BB962C8B-B14F-4D97-AF65-F5344CB8AC3E}">
        <p14:creationId xmlns:p14="http://schemas.microsoft.com/office/powerpoint/2010/main" val="41926808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E31774-7E4D-4245-AD12-007921346F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717550" y="417977"/>
            <a:ext cx="6530975" cy="818686"/>
          </a:xfrm>
        </p:spPr>
        <p:txBody>
          <a:bodyPr/>
          <a:lstStyle/>
          <a:p>
            <a:r>
              <a:rPr lang="en-US" kern="1200" dirty="0">
                <a:solidFill>
                  <a:srgbClr val="008000"/>
                </a:solidFill>
              </a:rPr>
              <a:t>New ISO 16128</a:t>
            </a:r>
            <a:br>
              <a:rPr lang="en-US" dirty="0">
                <a:latin typeface="Trebuchet MS" charset="0"/>
                <a:ea typeface="Trebuchet MS" charset="0"/>
                <a:cs typeface="Trebuchet MS" charset="0"/>
              </a:rPr>
            </a:br>
            <a:r>
              <a:rPr lang="en-US" sz="2400" dirty="0">
                <a:solidFill>
                  <a:srgbClr val="00B050"/>
                </a:solidFill>
                <a:latin typeface="Trebuchet MS" charset="0"/>
                <a:ea typeface="Trebuchet MS" charset="0"/>
                <a:cs typeface="Trebuchet MS" charset="0"/>
              </a:rPr>
              <a:t>A complex landscape </a:t>
            </a:r>
            <a:endParaRPr lang="en-US" sz="2400" dirty="0">
              <a:solidFill>
                <a:srgbClr val="00B050"/>
              </a:solidFill>
            </a:endParaRPr>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23</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4A8F177-87A8-4C41-9612-67D0DB616689}"/>
              </a:ext>
            </a:extLst>
          </p:cNvPr>
          <p:cNvSpPr txBox="1"/>
          <p:nvPr/>
        </p:nvSpPr>
        <p:spPr>
          <a:xfrm>
            <a:off x="756102" y="1848522"/>
            <a:ext cx="7530647" cy="2990562"/>
          </a:xfrm>
          <a:prstGeom prst="rect">
            <a:avLst/>
          </a:prstGeom>
          <a:noFill/>
        </p:spPr>
        <p:txBody>
          <a:bodyPr wrap="square" lIns="0" rtlCol="0">
            <a:spAutoFit/>
          </a:bodyPr>
          <a:lstStyle/>
          <a:p>
            <a:pPr>
              <a:lnSpc>
                <a:spcPts val="2000"/>
              </a:lnSpc>
              <a:spcBef>
                <a:spcPts val="300"/>
              </a:spcBef>
            </a:pPr>
            <a:r>
              <a:rPr lang="en-US" sz="1400" dirty="0">
                <a:latin typeface="Trebuchet MS" charset="0"/>
                <a:ea typeface="Trebuchet MS" charset="0"/>
                <a:cs typeface="Trebuchet MS" charset="0"/>
              </a:rPr>
              <a:t>Quality and Sustainability are priorities for DSM Personal Care. In that context, the new standard ISO 16128, which focuses on technical definitions and criteria for natural and organic ingredients, is relevant for our business. However this standard, launched in September 2017, still allows for multiple interpretations. To overcome that, a working group, of which DSM Personal Care is a part, led by the European organization FEBEA, is working in 2018 on a technical report. This report should finally be discussed and approved by the ISO committee. We therefore don’t expect to have a complete clarity before 2020. </a:t>
            </a:r>
          </a:p>
          <a:p>
            <a:pPr>
              <a:lnSpc>
                <a:spcPts val="2000"/>
              </a:lnSpc>
              <a:spcBef>
                <a:spcPts val="300"/>
              </a:spcBef>
            </a:pPr>
            <a:endParaRPr lang="en-US" sz="1400" dirty="0">
              <a:latin typeface="Trebuchet MS" charset="0"/>
              <a:ea typeface="Trebuchet MS" charset="0"/>
              <a:cs typeface="Trebuchet MS" charset="0"/>
            </a:endParaRPr>
          </a:p>
          <a:p>
            <a:pPr>
              <a:lnSpc>
                <a:spcPts val="2000"/>
              </a:lnSpc>
              <a:spcBef>
                <a:spcPts val="300"/>
              </a:spcBef>
            </a:pPr>
            <a:r>
              <a:rPr lang="en-US" sz="1400" dirty="0">
                <a:latin typeface="Trebuchet MS" charset="0"/>
                <a:ea typeface="Trebuchet MS" charset="0"/>
                <a:cs typeface="Trebuchet MS" charset="0"/>
              </a:rPr>
              <a:t>In the meantime, according to our best knowledge and understanding of the standard, please find on the next slide our rating for our Personal Care products. Detailed rating available on request.</a:t>
            </a:r>
          </a:p>
        </p:txBody>
      </p:sp>
    </p:spTree>
    <p:extLst>
      <p:ext uri="{BB962C8B-B14F-4D97-AF65-F5344CB8AC3E}">
        <p14:creationId xmlns:p14="http://schemas.microsoft.com/office/powerpoint/2010/main" val="1910161177"/>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E31774-7E4D-4245-AD12-007921346F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625190" y="153241"/>
            <a:ext cx="8426450" cy="935641"/>
          </a:xfrm>
        </p:spPr>
        <p:txBody>
          <a:bodyPr/>
          <a:lstStyle/>
          <a:p>
            <a:r>
              <a:rPr lang="de-CH" kern="1200" dirty="0">
                <a:solidFill>
                  <a:srgbClr val="008000"/>
                </a:solidFill>
              </a:rPr>
              <a:t>Natural origin: </a:t>
            </a:r>
            <a:r>
              <a:rPr lang="de-CH" b="0" dirty="0">
                <a:solidFill>
                  <a:srgbClr val="00B050"/>
                </a:solidFill>
              </a:rPr>
              <a:t>Recognized by ISO 16128</a:t>
            </a:r>
            <a:br>
              <a:rPr lang="en-US" dirty="0">
                <a:latin typeface="Trebuchet MS" charset="0"/>
                <a:ea typeface="Trebuchet MS" charset="0"/>
                <a:cs typeface="Trebuchet MS" charset="0"/>
              </a:rPr>
            </a:br>
            <a:r>
              <a:rPr lang="de-CH" sz="1600" b="0" dirty="0">
                <a:solidFill>
                  <a:srgbClr val="007E4B"/>
                </a:solidFill>
              </a:rPr>
              <a:t>Many </a:t>
            </a:r>
            <a:r>
              <a:rPr lang="de-CH" sz="1600" dirty="0">
                <a:solidFill>
                  <a:srgbClr val="007E4B"/>
                </a:solidFill>
              </a:rPr>
              <a:t>PC products </a:t>
            </a:r>
            <a:r>
              <a:rPr lang="de-CH" sz="1600" b="0" dirty="0">
                <a:solidFill>
                  <a:srgbClr val="007E4B"/>
                </a:solidFill>
              </a:rPr>
              <a:t>have a </a:t>
            </a:r>
            <a:r>
              <a:rPr lang="de-CH" sz="1600" dirty="0">
                <a:solidFill>
                  <a:srgbClr val="007E4B"/>
                </a:solidFill>
              </a:rPr>
              <a:t>natural origin content </a:t>
            </a:r>
            <a:r>
              <a:rPr lang="de-CH" sz="1600" b="0" dirty="0">
                <a:solidFill>
                  <a:srgbClr val="007E4B"/>
                </a:solidFill>
              </a:rPr>
              <a:t>or </a:t>
            </a:r>
            <a:r>
              <a:rPr lang="de-CH" sz="1600" dirty="0">
                <a:solidFill>
                  <a:srgbClr val="007E4B"/>
                </a:solidFill>
              </a:rPr>
              <a:t>natural origin index </a:t>
            </a:r>
            <a:r>
              <a:rPr lang="de-CH" sz="1600" b="0" dirty="0">
                <a:solidFill>
                  <a:srgbClr val="007E4B"/>
                </a:solidFill>
              </a:rPr>
              <a:t>(excl. ALPAFLOR</a:t>
            </a:r>
            <a:r>
              <a:rPr lang="de-CH" sz="1600" b="0" baseline="30000" dirty="0">
                <a:solidFill>
                  <a:srgbClr val="007E4B"/>
                </a:solidFill>
              </a:rPr>
              <a:t>®</a:t>
            </a:r>
            <a:r>
              <a:rPr lang="de-CH" sz="1600" b="0" dirty="0">
                <a:solidFill>
                  <a:srgbClr val="007E4B"/>
                </a:solidFill>
              </a:rPr>
              <a:t>) </a:t>
            </a:r>
            <a:endParaRPr lang="en-US" sz="1600" dirty="0">
              <a:solidFill>
                <a:srgbClr val="00B050"/>
              </a:solidFill>
            </a:endParaRPr>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24</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7" name="Rounded Rectangle 2">
            <a:extLst>
              <a:ext uri="{FF2B5EF4-FFF2-40B4-BE49-F238E27FC236}">
                <a16:creationId xmlns:a16="http://schemas.microsoft.com/office/drawing/2014/main" id="{56EDE140-0166-47DD-A5E8-50C8019789B2}"/>
              </a:ext>
            </a:extLst>
          </p:cNvPr>
          <p:cNvSpPr/>
          <p:nvPr/>
        </p:nvSpPr>
        <p:spPr bwMode="auto">
          <a:xfrm>
            <a:off x="360001" y="1747174"/>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kumimoji="0" lang="en-US" sz="900" b="1" i="0" u="none" strike="noStrike" cap="none" normalizeH="0" baseline="0" dirty="0">
                <a:ln>
                  <a:noFill/>
                </a:ln>
                <a:solidFill>
                  <a:schemeClr val="bg1"/>
                </a:solidFill>
                <a:effectLst/>
                <a:cs typeface="Arial" charset="0"/>
              </a:rPr>
              <a:t>ARGAN OIL</a:t>
            </a:r>
          </a:p>
        </p:txBody>
      </p:sp>
      <p:sp>
        <p:nvSpPr>
          <p:cNvPr id="8" name="Rounded Rectangle 17">
            <a:extLst>
              <a:ext uri="{FF2B5EF4-FFF2-40B4-BE49-F238E27FC236}">
                <a16:creationId xmlns:a16="http://schemas.microsoft.com/office/drawing/2014/main" id="{695BEDAA-59BA-4B0D-9980-8C123BDD3814}"/>
              </a:ext>
            </a:extLst>
          </p:cNvPr>
          <p:cNvSpPr/>
          <p:nvPr/>
        </p:nvSpPr>
        <p:spPr bwMode="auto">
          <a:xfrm>
            <a:off x="5462873" y="1747174"/>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PEPHA</a:t>
            </a:r>
            <a:r>
              <a:rPr lang="en-US" sz="900" b="1" baseline="30000" dirty="0">
                <a:solidFill>
                  <a:schemeClr val="bg1"/>
                </a:solidFill>
                <a:cs typeface="Arial" charset="0"/>
              </a:rPr>
              <a:t>®</a:t>
            </a:r>
            <a:r>
              <a:rPr lang="en-US" sz="900" b="1" dirty="0">
                <a:solidFill>
                  <a:schemeClr val="bg1"/>
                </a:solidFill>
                <a:cs typeface="Arial" charset="0"/>
              </a:rPr>
              <a:t>-PROTECT</a:t>
            </a:r>
          </a:p>
        </p:txBody>
      </p:sp>
      <p:sp>
        <p:nvSpPr>
          <p:cNvPr id="9" name="Rounded Rectangle 19">
            <a:extLst>
              <a:ext uri="{FF2B5EF4-FFF2-40B4-BE49-F238E27FC236}">
                <a16:creationId xmlns:a16="http://schemas.microsoft.com/office/drawing/2014/main" id="{FB28B219-A794-4298-9221-70A61D8D5998}"/>
              </a:ext>
            </a:extLst>
          </p:cNvPr>
          <p:cNvSpPr/>
          <p:nvPr/>
        </p:nvSpPr>
        <p:spPr bwMode="auto">
          <a:xfrm>
            <a:off x="360001" y="2160889"/>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chemeClr val="bg1"/>
                </a:solidFill>
                <a:effectLst/>
                <a:cs typeface="Arial" charset="0"/>
              </a:rPr>
              <a:t>ERYTHRULOSE</a:t>
            </a:r>
          </a:p>
        </p:txBody>
      </p:sp>
      <p:sp>
        <p:nvSpPr>
          <p:cNvPr id="10" name="Rounded Rectangle 20">
            <a:extLst>
              <a:ext uri="{FF2B5EF4-FFF2-40B4-BE49-F238E27FC236}">
                <a16:creationId xmlns:a16="http://schemas.microsoft.com/office/drawing/2014/main" id="{CF466343-BA8B-4368-84A7-28DF6E1EAB9F}"/>
              </a:ext>
            </a:extLst>
          </p:cNvPr>
          <p:cNvSpPr/>
          <p:nvPr/>
        </p:nvSpPr>
        <p:spPr bwMode="auto">
          <a:xfrm>
            <a:off x="360001" y="2568288"/>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chemeClr val="bg1"/>
                </a:solidFill>
                <a:effectLst/>
                <a:cs typeface="Arial" charset="0"/>
              </a:rPr>
              <a:t>HYALURONIC ACID-BT</a:t>
            </a:r>
          </a:p>
        </p:txBody>
      </p:sp>
      <p:sp>
        <p:nvSpPr>
          <p:cNvPr id="11" name="Rounded Rectangle 21">
            <a:extLst>
              <a:ext uri="{FF2B5EF4-FFF2-40B4-BE49-F238E27FC236}">
                <a16:creationId xmlns:a16="http://schemas.microsoft.com/office/drawing/2014/main" id="{54CA7115-FC9C-4B5D-86C0-5098AE57E1F1}"/>
              </a:ext>
            </a:extLst>
          </p:cNvPr>
          <p:cNvSpPr/>
          <p:nvPr/>
        </p:nvSpPr>
        <p:spPr bwMode="auto">
          <a:xfrm>
            <a:off x="360001" y="2978950"/>
            <a:ext cx="1587742" cy="299087"/>
          </a:xfrm>
          <a:prstGeom prst="roundRect">
            <a:avLst/>
          </a:prstGeom>
          <a:gradFill flip="none" rotWithShape="0">
            <a:gsLst>
              <a:gs pos="0">
                <a:srgbClr val="007E4B"/>
              </a:gs>
              <a:gs pos="100000">
                <a:srgbClr val="005132"/>
              </a:gs>
            </a:gsLst>
            <a:lin ang="5400000" scaled="1"/>
            <a:tileRect/>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STIMU-TEX</a:t>
            </a:r>
            <a:r>
              <a:rPr lang="en-US" sz="900" b="1" baseline="30000" dirty="0">
                <a:solidFill>
                  <a:schemeClr val="bg1"/>
                </a:solidFill>
                <a:cs typeface="Arial" charset="0"/>
              </a:rPr>
              <a:t>®</a:t>
            </a:r>
            <a:r>
              <a:rPr lang="en-US" sz="900" b="1" dirty="0">
                <a:solidFill>
                  <a:schemeClr val="bg1"/>
                </a:solidFill>
                <a:cs typeface="Arial" charset="0"/>
              </a:rPr>
              <a:t> AS</a:t>
            </a:r>
            <a:endParaRPr kumimoji="0" lang="en-US" sz="900" b="1" i="0" u="none" strike="noStrike" cap="none" normalizeH="0" baseline="0" dirty="0">
              <a:ln>
                <a:noFill/>
              </a:ln>
              <a:solidFill>
                <a:schemeClr val="bg1"/>
              </a:solidFill>
              <a:effectLst/>
              <a:cs typeface="Arial" charset="0"/>
            </a:endParaRPr>
          </a:p>
        </p:txBody>
      </p:sp>
      <p:sp>
        <p:nvSpPr>
          <p:cNvPr id="12" name="Rounded Rectangle 22">
            <a:extLst>
              <a:ext uri="{FF2B5EF4-FFF2-40B4-BE49-F238E27FC236}">
                <a16:creationId xmlns:a16="http://schemas.microsoft.com/office/drawing/2014/main" id="{347C11AE-983A-429F-ADF3-899D43B6F7DF}"/>
              </a:ext>
            </a:extLst>
          </p:cNvPr>
          <p:cNvSpPr/>
          <p:nvPr/>
        </p:nvSpPr>
        <p:spPr bwMode="auto">
          <a:xfrm>
            <a:off x="360001" y="3387049"/>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VALVANCE</a:t>
            </a:r>
            <a:r>
              <a:rPr lang="en-US" sz="900" b="1" baseline="30000" dirty="0">
                <a:solidFill>
                  <a:schemeClr val="bg1"/>
                </a:solidFill>
                <a:cs typeface="Arial" charset="0"/>
              </a:rPr>
              <a:t>®</a:t>
            </a:r>
            <a:r>
              <a:rPr lang="en-US" sz="900" b="1" dirty="0">
                <a:solidFill>
                  <a:schemeClr val="bg1"/>
                </a:solidFill>
                <a:cs typeface="Arial" charset="0"/>
              </a:rPr>
              <a:t> Look 100</a:t>
            </a:r>
          </a:p>
        </p:txBody>
      </p:sp>
      <p:sp>
        <p:nvSpPr>
          <p:cNvPr id="13" name="Rounded Rectangle 23">
            <a:extLst>
              <a:ext uri="{FF2B5EF4-FFF2-40B4-BE49-F238E27FC236}">
                <a16:creationId xmlns:a16="http://schemas.microsoft.com/office/drawing/2014/main" id="{6DB251B8-3839-437C-8757-7AE6837807D2}"/>
              </a:ext>
            </a:extLst>
          </p:cNvPr>
          <p:cNvSpPr/>
          <p:nvPr/>
        </p:nvSpPr>
        <p:spPr bwMode="auto">
          <a:xfrm>
            <a:off x="360000" y="3791522"/>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VALVANCE</a:t>
            </a:r>
            <a:r>
              <a:rPr lang="en-US" sz="900" b="1" baseline="30000" dirty="0">
                <a:solidFill>
                  <a:schemeClr val="bg1"/>
                </a:solidFill>
                <a:cs typeface="Arial" charset="0"/>
              </a:rPr>
              <a:t>®</a:t>
            </a:r>
            <a:r>
              <a:rPr lang="en-US" sz="900" b="1" dirty="0">
                <a:solidFill>
                  <a:schemeClr val="bg1"/>
                </a:solidFill>
                <a:cs typeface="Arial" charset="0"/>
              </a:rPr>
              <a:t> Touch 210</a:t>
            </a:r>
          </a:p>
        </p:txBody>
      </p:sp>
      <p:sp>
        <p:nvSpPr>
          <p:cNvPr id="14" name="Rounded Rectangle 27">
            <a:extLst>
              <a:ext uri="{FF2B5EF4-FFF2-40B4-BE49-F238E27FC236}">
                <a16:creationId xmlns:a16="http://schemas.microsoft.com/office/drawing/2014/main" id="{F4CF971A-4741-430A-ACDC-A1DCB0615E1E}"/>
              </a:ext>
            </a:extLst>
          </p:cNvPr>
          <p:cNvSpPr/>
          <p:nvPr/>
        </p:nvSpPr>
        <p:spPr bwMode="auto">
          <a:xfrm>
            <a:off x="3761914" y="4199999"/>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REVITALIN</a:t>
            </a:r>
            <a:r>
              <a:rPr lang="en-US" sz="900" b="1" baseline="30000" dirty="0">
                <a:solidFill>
                  <a:schemeClr val="bg1"/>
                </a:solidFill>
                <a:cs typeface="Arial" charset="0"/>
              </a:rPr>
              <a:t>® </a:t>
            </a:r>
            <a:r>
              <a:rPr lang="en-US" sz="900" b="1" dirty="0">
                <a:solidFill>
                  <a:schemeClr val="bg1"/>
                </a:solidFill>
                <a:cs typeface="Arial" charset="0"/>
              </a:rPr>
              <a:t>PF</a:t>
            </a:r>
            <a:endParaRPr kumimoji="0" lang="en-US" sz="900" b="1" i="0" u="none" strike="noStrike" cap="none" normalizeH="0" baseline="0" dirty="0">
              <a:ln>
                <a:noFill/>
              </a:ln>
              <a:solidFill>
                <a:schemeClr val="bg1"/>
              </a:solidFill>
              <a:effectLst/>
              <a:cs typeface="Arial" charset="0"/>
            </a:endParaRPr>
          </a:p>
        </p:txBody>
      </p:sp>
      <p:sp>
        <p:nvSpPr>
          <p:cNvPr id="15" name="Rounded Rectangle 29">
            <a:extLst>
              <a:ext uri="{FF2B5EF4-FFF2-40B4-BE49-F238E27FC236}">
                <a16:creationId xmlns:a16="http://schemas.microsoft.com/office/drawing/2014/main" id="{BFB252EB-820B-4154-89B6-E80DD244A2B6}"/>
              </a:ext>
            </a:extLst>
          </p:cNvPr>
          <p:cNvSpPr/>
          <p:nvPr/>
        </p:nvSpPr>
        <p:spPr bwMode="auto">
          <a:xfrm>
            <a:off x="3761911" y="4616952"/>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kumimoji="0" lang="en-US" sz="900" b="1" i="0" u="none" strike="noStrike" cap="none" normalizeH="0" baseline="0" dirty="0">
                <a:ln>
                  <a:noFill/>
                </a:ln>
                <a:solidFill>
                  <a:schemeClr val="bg1"/>
                </a:solidFill>
                <a:effectLst/>
                <a:cs typeface="Arial" charset="0"/>
              </a:rPr>
              <a:t>PREREGEN</a:t>
            </a:r>
            <a:r>
              <a:rPr lang="en-US" sz="900" b="1" baseline="30000" dirty="0">
                <a:solidFill>
                  <a:schemeClr val="bg1"/>
                </a:solidFill>
                <a:cs typeface="Arial" charset="0"/>
              </a:rPr>
              <a:t>® </a:t>
            </a:r>
            <a:r>
              <a:rPr lang="en-US" sz="900" b="1" dirty="0">
                <a:solidFill>
                  <a:schemeClr val="bg1"/>
                </a:solidFill>
                <a:cs typeface="Arial" charset="0"/>
              </a:rPr>
              <a:t>PF</a:t>
            </a:r>
            <a:endParaRPr kumimoji="0" lang="en-US" sz="900" b="1" i="0" u="none" strike="noStrike" cap="none" normalizeH="0" baseline="0" dirty="0">
              <a:ln>
                <a:noFill/>
              </a:ln>
              <a:solidFill>
                <a:schemeClr val="bg1"/>
              </a:solidFill>
              <a:effectLst/>
              <a:cs typeface="Arial" charset="0"/>
            </a:endParaRPr>
          </a:p>
        </p:txBody>
      </p:sp>
      <p:sp>
        <p:nvSpPr>
          <p:cNvPr id="16" name="Rounded Rectangle 30">
            <a:extLst>
              <a:ext uri="{FF2B5EF4-FFF2-40B4-BE49-F238E27FC236}">
                <a16:creationId xmlns:a16="http://schemas.microsoft.com/office/drawing/2014/main" id="{1DBA5B2C-4AF3-4C7B-9CC6-305DB0D0FCBD}"/>
              </a:ext>
            </a:extLst>
          </p:cNvPr>
          <p:cNvSpPr/>
          <p:nvPr/>
        </p:nvSpPr>
        <p:spPr bwMode="auto">
          <a:xfrm>
            <a:off x="5462873" y="3387049"/>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900" b="1" dirty="0">
                <a:solidFill>
                  <a:schemeClr val="bg1"/>
                </a:solidFill>
                <a:cs typeface="Arial" charset="0"/>
              </a:rPr>
              <a:t>COLHIBIN PF</a:t>
            </a:r>
            <a:endParaRPr kumimoji="0" lang="en-US" sz="900" b="1" i="0" u="none" strike="noStrike" cap="none" normalizeH="0" baseline="0" dirty="0">
              <a:ln>
                <a:noFill/>
              </a:ln>
              <a:solidFill>
                <a:schemeClr val="bg1"/>
              </a:solidFill>
              <a:effectLst/>
              <a:cs typeface="Arial" charset="0"/>
            </a:endParaRPr>
          </a:p>
        </p:txBody>
      </p:sp>
      <p:sp>
        <p:nvSpPr>
          <p:cNvPr id="17" name="Rounded Rectangle 31">
            <a:extLst>
              <a:ext uri="{FF2B5EF4-FFF2-40B4-BE49-F238E27FC236}">
                <a16:creationId xmlns:a16="http://schemas.microsoft.com/office/drawing/2014/main" id="{B7430E9D-1FB1-4842-8C71-0DA136C1CCA4}"/>
              </a:ext>
            </a:extLst>
          </p:cNvPr>
          <p:cNvSpPr/>
          <p:nvPr/>
        </p:nvSpPr>
        <p:spPr bwMode="auto">
          <a:xfrm>
            <a:off x="3761911" y="2148668"/>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PEPHA</a:t>
            </a:r>
            <a:r>
              <a:rPr lang="en-US" sz="900" b="1" baseline="30000" dirty="0">
                <a:solidFill>
                  <a:schemeClr val="bg1"/>
                </a:solidFill>
                <a:cs typeface="Arial" charset="0"/>
              </a:rPr>
              <a:t>®</a:t>
            </a:r>
            <a:r>
              <a:rPr lang="en-US" sz="900" b="1" dirty="0">
                <a:solidFill>
                  <a:schemeClr val="bg1"/>
                </a:solidFill>
                <a:cs typeface="Arial" charset="0"/>
              </a:rPr>
              <a:t>-TIGHT</a:t>
            </a:r>
            <a:endParaRPr kumimoji="0" lang="en-US" sz="900" b="1" i="0" u="none" strike="noStrike" cap="none" normalizeH="0" baseline="0" dirty="0">
              <a:ln>
                <a:noFill/>
              </a:ln>
              <a:solidFill>
                <a:schemeClr val="bg1"/>
              </a:solidFill>
              <a:effectLst/>
              <a:cs typeface="Arial" charset="0"/>
            </a:endParaRPr>
          </a:p>
        </p:txBody>
      </p:sp>
      <p:sp>
        <p:nvSpPr>
          <p:cNvPr id="18" name="Rounded Rectangle 33">
            <a:extLst>
              <a:ext uri="{FF2B5EF4-FFF2-40B4-BE49-F238E27FC236}">
                <a16:creationId xmlns:a16="http://schemas.microsoft.com/office/drawing/2014/main" id="{5CE024EB-5B30-40CD-905B-9610C8C7A4E7}"/>
              </a:ext>
            </a:extLst>
          </p:cNvPr>
          <p:cNvSpPr/>
          <p:nvPr/>
        </p:nvSpPr>
        <p:spPr bwMode="auto">
          <a:xfrm>
            <a:off x="3761914" y="1747174"/>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REGU</a:t>
            </a:r>
            <a:r>
              <a:rPr lang="en-US" sz="900" b="1" baseline="30000" dirty="0">
                <a:solidFill>
                  <a:schemeClr val="bg1"/>
                </a:solidFill>
                <a:cs typeface="Arial" charset="0"/>
              </a:rPr>
              <a:t>®</a:t>
            </a:r>
            <a:r>
              <a:rPr lang="en-US" sz="900" b="1" dirty="0">
                <a:solidFill>
                  <a:schemeClr val="bg1"/>
                </a:solidFill>
                <a:cs typeface="Arial" charset="0"/>
              </a:rPr>
              <a:t>-SCENCE</a:t>
            </a:r>
          </a:p>
        </p:txBody>
      </p:sp>
      <p:sp>
        <p:nvSpPr>
          <p:cNvPr id="19" name="Rounded Rectangle 35">
            <a:extLst>
              <a:ext uri="{FF2B5EF4-FFF2-40B4-BE49-F238E27FC236}">
                <a16:creationId xmlns:a16="http://schemas.microsoft.com/office/drawing/2014/main" id="{358D916E-F577-4B63-9C82-E3559B6E48BE}"/>
              </a:ext>
            </a:extLst>
          </p:cNvPr>
          <p:cNvSpPr/>
          <p:nvPr/>
        </p:nvSpPr>
        <p:spPr bwMode="auto">
          <a:xfrm>
            <a:off x="3761914" y="2568288"/>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PHYTALURONATE</a:t>
            </a:r>
            <a:r>
              <a:rPr lang="en-US" sz="900" b="1" baseline="30000" dirty="0">
                <a:solidFill>
                  <a:schemeClr val="bg1"/>
                </a:solidFill>
                <a:cs typeface="Arial" charset="0"/>
              </a:rPr>
              <a:t>® </a:t>
            </a:r>
            <a:r>
              <a:rPr lang="en-US" sz="900" b="1" dirty="0">
                <a:solidFill>
                  <a:schemeClr val="bg1"/>
                </a:solidFill>
                <a:cs typeface="Arial" charset="0"/>
              </a:rPr>
              <a:t>PF</a:t>
            </a:r>
            <a:endParaRPr kumimoji="0" lang="en-US" sz="900" b="1" i="0" u="none" strike="noStrike" cap="none" normalizeH="0" dirty="0">
              <a:ln>
                <a:noFill/>
              </a:ln>
              <a:solidFill>
                <a:schemeClr val="bg1"/>
              </a:solidFill>
              <a:effectLst/>
              <a:cs typeface="Arial" charset="0"/>
            </a:endParaRPr>
          </a:p>
        </p:txBody>
      </p:sp>
      <p:sp>
        <p:nvSpPr>
          <p:cNvPr id="20" name="Rounded Rectangle 36">
            <a:extLst>
              <a:ext uri="{FF2B5EF4-FFF2-40B4-BE49-F238E27FC236}">
                <a16:creationId xmlns:a16="http://schemas.microsoft.com/office/drawing/2014/main" id="{243FFFA0-2F84-4FEA-A5CA-C9F78BBB7AE3}"/>
              </a:ext>
            </a:extLst>
          </p:cNvPr>
          <p:cNvSpPr/>
          <p:nvPr/>
        </p:nvSpPr>
        <p:spPr bwMode="auto">
          <a:xfrm>
            <a:off x="3761914" y="2978950"/>
            <a:ext cx="1587742" cy="299087"/>
          </a:xfrm>
          <a:prstGeom prst="roundRect">
            <a:avLst/>
          </a:prstGeom>
          <a:gradFill flip="none" rotWithShape="0">
            <a:gsLst>
              <a:gs pos="0">
                <a:srgbClr val="45AC34"/>
              </a:gs>
              <a:gs pos="100000">
                <a:srgbClr val="007E4B"/>
              </a:gs>
            </a:gsLst>
            <a:lin ang="5400000" scaled="1"/>
            <a:tileRect/>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900" b="1" dirty="0">
                <a:solidFill>
                  <a:schemeClr val="bg1"/>
                </a:solidFill>
                <a:cs typeface="Arial" charset="0"/>
              </a:rPr>
              <a:t>HYASOL PF</a:t>
            </a:r>
            <a:endParaRPr kumimoji="0" lang="en-US" sz="900" b="1" i="0" u="none" strike="noStrike" cap="none" normalizeH="0" baseline="0" dirty="0">
              <a:ln>
                <a:noFill/>
              </a:ln>
              <a:solidFill>
                <a:schemeClr val="bg1"/>
              </a:solidFill>
              <a:effectLst/>
              <a:cs typeface="Arial" charset="0"/>
            </a:endParaRPr>
          </a:p>
        </p:txBody>
      </p:sp>
      <p:sp>
        <p:nvSpPr>
          <p:cNvPr id="21" name="Rounded Rectangle 37">
            <a:extLst>
              <a:ext uri="{FF2B5EF4-FFF2-40B4-BE49-F238E27FC236}">
                <a16:creationId xmlns:a16="http://schemas.microsoft.com/office/drawing/2014/main" id="{E33F070B-C1B1-4D57-A1BF-21C671458161}"/>
              </a:ext>
            </a:extLst>
          </p:cNvPr>
          <p:cNvSpPr/>
          <p:nvPr/>
        </p:nvSpPr>
        <p:spPr bwMode="auto">
          <a:xfrm>
            <a:off x="3761914" y="3387049"/>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900" b="1" dirty="0">
                <a:solidFill>
                  <a:schemeClr val="bg1"/>
                </a:solidFill>
                <a:cs typeface="Arial" charset="0"/>
              </a:rPr>
              <a:t>SERICIN</a:t>
            </a:r>
            <a:endParaRPr kumimoji="0" lang="en-US" sz="900" b="1" i="0" u="none" strike="noStrike" cap="none" normalizeH="0" baseline="0" dirty="0">
              <a:ln>
                <a:noFill/>
              </a:ln>
              <a:solidFill>
                <a:schemeClr val="bg1"/>
              </a:solidFill>
              <a:effectLst/>
              <a:cs typeface="Arial" charset="0"/>
            </a:endParaRPr>
          </a:p>
        </p:txBody>
      </p:sp>
      <p:sp>
        <p:nvSpPr>
          <p:cNvPr id="22" name="Rounded Rectangle 38">
            <a:extLst>
              <a:ext uri="{FF2B5EF4-FFF2-40B4-BE49-F238E27FC236}">
                <a16:creationId xmlns:a16="http://schemas.microsoft.com/office/drawing/2014/main" id="{725CC508-1316-4CDC-A889-476428693E2D}"/>
              </a:ext>
            </a:extLst>
          </p:cNvPr>
          <p:cNvSpPr/>
          <p:nvPr/>
        </p:nvSpPr>
        <p:spPr bwMode="auto">
          <a:xfrm>
            <a:off x="3761914" y="3791522"/>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SETAKOL</a:t>
            </a:r>
            <a:r>
              <a:rPr lang="en-US" sz="900" b="1" baseline="30000" dirty="0">
                <a:solidFill>
                  <a:schemeClr val="bg1"/>
                </a:solidFill>
                <a:cs typeface="Arial" charset="0"/>
              </a:rPr>
              <a:t>® </a:t>
            </a:r>
            <a:r>
              <a:rPr lang="en-US" sz="900" b="1" dirty="0">
                <a:solidFill>
                  <a:schemeClr val="bg1"/>
                </a:solidFill>
                <a:cs typeface="Arial" charset="0"/>
              </a:rPr>
              <a:t>PF</a:t>
            </a:r>
            <a:endParaRPr kumimoji="0" lang="en-US" sz="900" b="1" i="0" u="none" strike="noStrike" cap="none" normalizeH="0" baseline="0" dirty="0">
              <a:ln>
                <a:noFill/>
              </a:ln>
              <a:solidFill>
                <a:schemeClr val="bg1"/>
              </a:solidFill>
              <a:effectLst/>
              <a:cs typeface="Arial" charset="0"/>
            </a:endParaRPr>
          </a:p>
        </p:txBody>
      </p:sp>
      <p:sp>
        <p:nvSpPr>
          <p:cNvPr id="23" name="Rounded Rectangle 39">
            <a:extLst>
              <a:ext uri="{FF2B5EF4-FFF2-40B4-BE49-F238E27FC236}">
                <a16:creationId xmlns:a16="http://schemas.microsoft.com/office/drawing/2014/main" id="{17C79543-A39E-460C-A440-C7779073A699}"/>
              </a:ext>
            </a:extLst>
          </p:cNvPr>
          <p:cNvSpPr/>
          <p:nvPr/>
        </p:nvSpPr>
        <p:spPr bwMode="auto">
          <a:xfrm>
            <a:off x="5462873" y="2158830"/>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REGU</a:t>
            </a:r>
            <a:r>
              <a:rPr lang="en-US" sz="900" b="1" baseline="30000" dirty="0">
                <a:solidFill>
                  <a:schemeClr val="bg1"/>
                </a:solidFill>
                <a:cs typeface="Arial" charset="0"/>
              </a:rPr>
              <a:t>®</a:t>
            </a:r>
            <a:r>
              <a:rPr lang="en-US" sz="900" b="1" dirty="0">
                <a:solidFill>
                  <a:schemeClr val="bg1"/>
                </a:solidFill>
                <a:cs typeface="Arial" charset="0"/>
              </a:rPr>
              <a:t>-AGE PF</a:t>
            </a:r>
          </a:p>
        </p:txBody>
      </p:sp>
      <p:sp>
        <p:nvSpPr>
          <p:cNvPr id="24" name="Rounded Rectangle 40">
            <a:extLst>
              <a:ext uri="{FF2B5EF4-FFF2-40B4-BE49-F238E27FC236}">
                <a16:creationId xmlns:a16="http://schemas.microsoft.com/office/drawing/2014/main" id="{747D14B8-4B9B-4ABD-941B-9FDCB8782ED9}"/>
              </a:ext>
            </a:extLst>
          </p:cNvPr>
          <p:cNvSpPr/>
          <p:nvPr/>
        </p:nvSpPr>
        <p:spPr bwMode="auto">
          <a:xfrm>
            <a:off x="5462873" y="2564170"/>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PEPHA</a:t>
            </a:r>
            <a:r>
              <a:rPr lang="en-US" sz="900" b="1" baseline="30000" dirty="0">
                <a:solidFill>
                  <a:schemeClr val="bg1"/>
                </a:solidFill>
                <a:cs typeface="Arial" charset="0"/>
              </a:rPr>
              <a:t>®</a:t>
            </a:r>
            <a:r>
              <a:rPr lang="en-US" sz="900" b="1" dirty="0">
                <a:solidFill>
                  <a:schemeClr val="bg1"/>
                </a:solidFill>
                <a:cs typeface="Arial" charset="0"/>
              </a:rPr>
              <a:t>-CTIVE</a:t>
            </a:r>
          </a:p>
        </p:txBody>
      </p:sp>
      <p:sp>
        <p:nvSpPr>
          <p:cNvPr id="25" name="Rounded Rectangle 41">
            <a:extLst>
              <a:ext uri="{FF2B5EF4-FFF2-40B4-BE49-F238E27FC236}">
                <a16:creationId xmlns:a16="http://schemas.microsoft.com/office/drawing/2014/main" id="{7D295F5E-B32B-4218-8CD2-CD26AE7CED6F}"/>
              </a:ext>
            </a:extLst>
          </p:cNvPr>
          <p:cNvSpPr/>
          <p:nvPr/>
        </p:nvSpPr>
        <p:spPr bwMode="auto">
          <a:xfrm>
            <a:off x="5462873" y="2978950"/>
            <a:ext cx="1587742" cy="299087"/>
          </a:xfrm>
          <a:prstGeom prst="roundRect">
            <a:avLst/>
          </a:prstGeom>
          <a:gradFill flip="none" rotWithShape="0">
            <a:gsLst>
              <a:gs pos="0">
                <a:srgbClr val="45AC34"/>
              </a:gs>
              <a:gs pos="100000">
                <a:srgbClr val="007E4B"/>
              </a:gs>
            </a:gsLst>
            <a:lin ang="5400000" scaled="1"/>
            <a:tileRect/>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PENTACARE-HP PF</a:t>
            </a:r>
          </a:p>
        </p:txBody>
      </p:sp>
      <p:sp>
        <p:nvSpPr>
          <p:cNvPr id="26" name="Rounded Rectangle 43">
            <a:extLst>
              <a:ext uri="{FF2B5EF4-FFF2-40B4-BE49-F238E27FC236}">
                <a16:creationId xmlns:a16="http://schemas.microsoft.com/office/drawing/2014/main" id="{0757C08E-2A36-490A-8375-2EFD9C3ADA18}"/>
              </a:ext>
            </a:extLst>
          </p:cNvPr>
          <p:cNvSpPr/>
          <p:nvPr/>
        </p:nvSpPr>
        <p:spPr bwMode="auto">
          <a:xfrm>
            <a:off x="5462873" y="3791522"/>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ELHIBIN</a:t>
            </a:r>
            <a:r>
              <a:rPr lang="en-US" sz="900" b="1" baseline="30000" dirty="0">
                <a:solidFill>
                  <a:schemeClr val="bg1"/>
                </a:solidFill>
                <a:cs typeface="Arial" charset="0"/>
              </a:rPr>
              <a:t>®</a:t>
            </a:r>
            <a:r>
              <a:rPr lang="en-US" sz="900" b="1" dirty="0">
                <a:solidFill>
                  <a:schemeClr val="bg1"/>
                </a:solidFill>
                <a:cs typeface="Arial" charset="0"/>
              </a:rPr>
              <a:t> PF</a:t>
            </a:r>
          </a:p>
        </p:txBody>
      </p:sp>
      <p:sp>
        <p:nvSpPr>
          <p:cNvPr id="27" name="Rounded Rectangle 44">
            <a:extLst>
              <a:ext uri="{FF2B5EF4-FFF2-40B4-BE49-F238E27FC236}">
                <a16:creationId xmlns:a16="http://schemas.microsoft.com/office/drawing/2014/main" id="{E1A02BC0-D809-4765-8DA6-B7206EE561FE}"/>
              </a:ext>
            </a:extLst>
          </p:cNvPr>
          <p:cNvSpPr/>
          <p:nvPr/>
        </p:nvSpPr>
        <p:spPr bwMode="auto">
          <a:xfrm>
            <a:off x="5462873" y="4199999"/>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PARSOL</a:t>
            </a:r>
            <a:r>
              <a:rPr lang="en-US" sz="900" b="1" baseline="30000" dirty="0">
                <a:solidFill>
                  <a:schemeClr val="bg1"/>
                </a:solidFill>
                <a:cs typeface="Arial" charset="0"/>
              </a:rPr>
              <a:t>®</a:t>
            </a:r>
            <a:r>
              <a:rPr lang="en-US" sz="900" b="1" dirty="0">
                <a:solidFill>
                  <a:schemeClr val="bg1"/>
                </a:solidFill>
                <a:cs typeface="Arial" charset="0"/>
              </a:rPr>
              <a:t> TX</a:t>
            </a:r>
          </a:p>
        </p:txBody>
      </p:sp>
      <p:sp>
        <p:nvSpPr>
          <p:cNvPr id="28" name="Rounded Rectangle 45">
            <a:extLst>
              <a:ext uri="{FF2B5EF4-FFF2-40B4-BE49-F238E27FC236}">
                <a16:creationId xmlns:a16="http://schemas.microsoft.com/office/drawing/2014/main" id="{2FB0271C-21BA-41B0-AEFB-ABC2B5B9F375}"/>
              </a:ext>
            </a:extLst>
          </p:cNvPr>
          <p:cNvSpPr/>
          <p:nvPr/>
        </p:nvSpPr>
        <p:spPr bwMode="auto">
          <a:xfrm>
            <a:off x="7163830" y="1747174"/>
            <a:ext cx="1587742" cy="299087"/>
          </a:xfrm>
          <a:prstGeom prst="roundRect">
            <a:avLst/>
          </a:prstGeom>
          <a:gradFill>
            <a:gsLst>
              <a:gs pos="0">
                <a:srgbClr val="92D050"/>
              </a:gs>
              <a:gs pos="100000">
                <a:srgbClr val="45AC34"/>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CEPHALIN NP</a:t>
            </a:r>
            <a:r>
              <a:rPr lang="en-US" sz="900" b="1" baseline="-25000" dirty="0">
                <a:solidFill>
                  <a:schemeClr val="bg1"/>
                </a:solidFill>
                <a:cs typeface="Arial" charset="0"/>
              </a:rPr>
              <a:t>2</a:t>
            </a:r>
            <a:endParaRPr kumimoji="0" lang="en-US" sz="900" b="1" i="0" u="none" strike="noStrike" cap="none" normalizeH="0" baseline="-25000" dirty="0">
              <a:ln>
                <a:noFill/>
              </a:ln>
              <a:solidFill>
                <a:schemeClr val="bg1"/>
              </a:solidFill>
              <a:effectLst/>
              <a:cs typeface="Arial" charset="0"/>
            </a:endParaRPr>
          </a:p>
        </p:txBody>
      </p:sp>
      <p:sp>
        <p:nvSpPr>
          <p:cNvPr id="29" name="Rounded Rectangle 47">
            <a:extLst>
              <a:ext uri="{FF2B5EF4-FFF2-40B4-BE49-F238E27FC236}">
                <a16:creationId xmlns:a16="http://schemas.microsoft.com/office/drawing/2014/main" id="{CD2D8F26-4262-4FF8-A75B-49D8ED812DC8}"/>
              </a:ext>
            </a:extLst>
          </p:cNvPr>
          <p:cNvSpPr/>
          <p:nvPr/>
        </p:nvSpPr>
        <p:spPr bwMode="auto">
          <a:xfrm>
            <a:off x="7163830" y="2158830"/>
            <a:ext cx="1587742" cy="299087"/>
          </a:xfrm>
          <a:prstGeom prst="roundRect">
            <a:avLst/>
          </a:prstGeom>
          <a:gradFill>
            <a:gsLst>
              <a:gs pos="0">
                <a:srgbClr val="92D050"/>
              </a:gs>
              <a:gs pos="100000">
                <a:srgbClr val="45AC34"/>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DISMUTIN</a:t>
            </a:r>
            <a:r>
              <a:rPr lang="en-US" sz="900" b="1" baseline="30000" dirty="0">
                <a:solidFill>
                  <a:schemeClr val="bg1"/>
                </a:solidFill>
                <a:cs typeface="Arial" charset="0"/>
              </a:rPr>
              <a:t>® </a:t>
            </a:r>
            <a:r>
              <a:rPr lang="en-US" sz="900" b="1" dirty="0">
                <a:solidFill>
                  <a:schemeClr val="bg1"/>
                </a:solidFill>
                <a:cs typeface="Arial" charset="0"/>
              </a:rPr>
              <a:t>PF</a:t>
            </a:r>
            <a:endParaRPr kumimoji="0" lang="en-US" sz="900" b="1" i="0" u="none" strike="noStrike" cap="none" normalizeH="0" baseline="-25000" dirty="0">
              <a:ln>
                <a:noFill/>
              </a:ln>
              <a:solidFill>
                <a:schemeClr val="bg1"/>
              </a:solidFill>
              <a:effectLst/>
              <a:cs typeface="Arial" charset="0"/>
            </a:endParaRPr>
          </a:p>
        </p:txBody>
      </p:sp>
      <p:sp>
        <p:nvSpPr>
          <p:cNvPr id="30" name="Rounded Rectangle 48">
            <a:extLst>
              <a:ext uri="{FF2B5EF4-FFF2-40B4-BE49-F238E27FC236}">
                <a16:creationId xmlns:a16="http://schemas.microsoft.com/office/drawing/2014/main" id="{D4208B62-1F23-4C39-85E3-6AF26562B715}"/>
              </a:ext>
            </a:extLst>
          </p:cNvPr>
          <p:cNvSpPr/>
          <p:nvPr/>
        </p:nvSpPr>
        <p:spPr bwMode="auto">
          <a:xfrm>
            <a:off x="7163830" y="2564169"/>
            <a:ext cx="1587742" cy="299087"/>
          </a:xfrm>
          <a:prstGeom prst="roundRect">
            <a:avLst/>
          </a:prstGeom>
          <a:gradFill>
            <a:gsLst>
              <a:gs pos="0">
                <a:srgbClr val="92D050"/>
              </a:gs>
              <a:gs pos="100000">
                <a:srgbClr val="45AC34"/>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LACTOMIDE</a:t>
            </a:r>
            <a:endParaRPr kumimoji="0" lang="en-US" sz="900" b="1" i="0" u="none" strike="noStrike" cap="none" normalizeH="0" baseline="-25000" dirty="0">
              <a:ln>
                <a:noFill/>
              </a:ln>
              <a:solidFill>
                <a:schemeClr val="bg1"/>
              </a:solidFill>
              <a:effectLst/>
              <a:cs typeface="Arial" charset="0"/>
            </a:endParaRPr>
          </a:p>
        </p:txBody>
      </p:sp>
      <p:sp>
        <p:nvSpPr>
          <p:cNvPr id="31" name="Rounded Rectangle 49">
            <a:extLst>
              <a:ext uri="{FF2B5EF4-FFF2-40B4-BE49-F238E27FC236}">
                <a16:creationId xmlns:a16="http://schemas.microsoft.com/office/drawing/2014/main" id="{619F08F7-BAA6-4233-9B98-93885910F723}"/>
              </a:ext>
            </a:extLst>
          </p:cNvPr>
          <p:cNvSpPr/>
          <p:nvPr/>
        </p:nvSpPr>
        <p:spPr bwMode="auto">
          <a:xfrm>
            <a:off x="7163830" y="2978950"/>
            <a:ext cx="1587742" cy="299087"/>
          </a:xfrm>
          <a:prstGeom prst="roundRect">
            <a:avLst/>
          </a:prstGeom>
          <a:gradFill flip="none" rotWithShape="0">
            <a:gsLst>
              <a:gs pos="0">
                <a:srgbClr val="92D050"/>
              </a:gs>
              <a:gs pos="100000">
                <a:srgbClr val="45AC34"/>
              </a:gs>
            </a:gsLst>
            <a:lin ang="5400000" scaled="1"/>
            <a:tileRect/>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LIPOGARD</a:t>
            </a:r>
            <a:endParaRPr kumimoji="0" lang="en-US" sz="900" b="1" i="0" u="none" strike="noStrike" cap="none" normalizeH="0" baseline="-25000" dirty="0">
              <a:ln>
                <a:noFill/>
              </a:ln>
              <a:solidFill>
                <a:schemeClr val="bg1"/>
              </a:solidFill>
              <a:effectLst/>
              <a:cs typeface="Arial" charset="0"/>
            </a:endParaRPr>
          </a:p>
        </p:txBody>
      </p:sp>
      <p:sp>
        <p:nvSpPr>
          <p:cNvPr id="32" name="Rounded Rectangle 51">
            <a:extLst>
              <a:ext uri="{FF2B5EF4-FFF2-40B4-BE49-F238E27FC236}">
                <a16:creationId xmlns:a16="http://schemas.microsoft.com/office/drawing/2014/main" id="{98741910-F6B1-4EBF-8D9C-4A1F430C970C}"/>
              </a:ext>
            </a:extLst>
          </p:cNvPr>
          <p:cNvSpPr/>
          <p:nvPr/>
        </p:nvSpPr>
        <p:spPr bwMode="auto">
          <a:xfrm>
            <a:off x="5462873" y="4607745"/>
            <a:ext cx="1587742" cy="299087"/>
          </a:xfrm>
          <a:prstGeom prst="roundRect">
            <a:avLst/>
          </a:prstGeom>
          <a:gradFill>
            <a:gsLst>
              <a:gs pos="0">
                <a:srgbClr val="45AC34"/>
              </a:gs>
              <a:gs pos="100000">
                <a:srgbClr val="007E4B"/>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OXY 229 PF</a:t>
            </a:r>
            <a:endParaRPr kumimoji="0" lang="en-US" sz="900" b="1" i="0" u="none" strike="noStrike" cap="none" normalizeH="0" baseline="-25000" dirty="0">
              <a:ln>
                <a:noFill/>
              </a:ln>
              <a:solidFill>
                <a:schemeClr val="bg1"/>
              </a:solidFill>
              <a:effectLst/>
              <a:cs typeface="Arial" charset="0"/>
            </a:endParaRPr>
          </a:p>
        </p:txBody>
      </p:sp>
      <p:sp>
        <p:nvSpPr>
          <p:cNvPr id="33" name="Rounded Rectangle 52">
            <a:extLst>
              <a:ext uri="{FF2B5EF4-FFF2-40B4-BE49-F238E27FC236}">
                <a16:creationId xmlns:a16="http://schemas.microsoft.com/office/drawing/2014/main" id="{C4C2E615-980D-42A5-A570-91B926114122}"/>
              </a:ext>
            </a:extLst>
          </p:cNvPr>
          <p:cNvSpPr/>
          <p:nvPr/>
        </p:nvSpPr>
        <p:spPr bwMode="auto">
          <a:xfrm>
            <a:off x="7163830" y="3387049"/>
            <a:ext cx="1587742" cy="299087"/>
          </a:xfrm>
          <a:prstGeom prst="roundRect">
            <a:avLst/>
          </a:prstGeom>
          <a:gradFill>
            <a:gsLst>
              <a:gs pos="0">
                <a:srgbClr val="92D050"/>
              </a:gs>
              <a:gs pos="100000">
                <a:srgbClr val="45AC34"/>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REGU</a:t>
            </a:r>
            <a:r>
              <a:rPr lang="en-US" sz="900" b="1" baseline="30000" dirty="0">
                <a:solidFill>
                  <a:schemeClr val="bg1"/>
                </a:solidFill>
                <a:cs typeface="Arial" charset="0"/>
              </a:rPr>
              <a:t>®</a:t>
            </a:r>
            <a:r>
              <a:rPr lang="en-US" sz="900" b="1" dirty="0">
                <a:solidFill>
                  <a:schemeClr val="bg1"/>
                </a:solidFill>
                <a:cs typeface="Arial" charset="0"/>
              </a:rPr>
              <a:t>-SEB</a:t>
            </a:r>
          </a:p>
        </p:txBody>
      </p:sp>
      <p:sp>
        <p:nvSpPr>
          <p:cNvPr id="34" name="Rounded Rectangle 53">
            <a:extLst>
              <a:ext uri="{FF2B5EF4-FFF2-40B4-BE49-F238E27FC236}">
                <a16:creationId xmlns:a16="http://schemas.microsoft.com/office/drawing/2014/main" id="{705DCE73-5E95-4BBC-A5A2-1F51F222ED78}"/>
              </a:ext>
            </a:extLst>
          </p:cNvPr>
          <p:cNvSpPr/>
          <p:nvPr/>
        </p:nvSpPr>
        <p:spPr bwMode="auto">
          <a:xfrm>
            <a:off x="2060956" y="1747174"/>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PENTAVITIN</a:t>
            </a:r>
            <a:r>
              <a:rPr lang="en-US" sz="900" b="1" baseline="30000" dirty="0">
                <a:solidFill>
                  <a:schemeClr val="bg1"/>
                </a:solidFill>
                <a:cs typeface="Arial" charset="0"/>
              </a:rPr>
              <a:t>®</a:t>
            </a:r>
            <a:endParaRPr kumimoji="0" lang="en-US" sz="900" b="1" i="0" u="none" strike="noStrike" cap="none" normalizeH="0" baseline="0" dirty="0">
              <a:ln>
                <a:noFill/>
              </a:ln>
              <a:solidFill>
                <a:schemeClr val="bg1"/>
              </a:solidFill>
              <a:effectLst/>
              <a:cs typeface="Arial" charset="0"/>
            </a:endParaRPr>
          </a:p>
        </p:txBody>
      </p:sp>
      <p:sp>
        <p:nvSpPr>
          <p:cNvPr id="35" name="Rounded Rectangle 54">
            <a:extLst>
              <a:ext uri="{FF2B5EF4-FFF2-40B4-BE49-F238E27FC236}">
                <a16:creationId xmlns:a16="http://schemas.microsoft.com/office/drawing/2014/main" id="{347076F7-7792-4110-966F-6936D5CFCE89}"/>
              </a:ext>
            </a:extLst>
          </p:cNvPr>
          <p:cNvSpPr/>
          <p:nvPr/>
        </p:nvSpPr>
        <p:spPr bwMode="auto">
          <a:xfrm>
            <a:off x="2060956" y="2156632"/>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BEAUACTIVE</a:t>
            </a:r>
            <a:r>
              <a:rPr lang="en-US" sz="900" b="1" baseline="30000" dirty="0">
                <a:solidFill>
                  <a:schemeClr val="bg1"/>
                </a:solidFill>
                <a:cs typeface="Arial" charset="0"/>
              </a:rPr>
              <a:t>®</a:t>
            </a:r>
          </a:p>
        </p:txBody>
      </p:sp>
      <p:sp>
        <p:nvSpPr>
          <p:cNvPr id="36" name="Rounded Rectangle 55">
            <a:extLst>
              <a:ext uri="{FF2B5EF4-FFF2-40B4-BE49-F238E27FC236}">
                <a16:creationId xmlns:a16="http://schemas.microsoft.com/office/drawing/2014/main" id="{A5A872D2-7A14-441B-9C18-B974212364ED}"/>
              </a:ext>
            </a:extLst>
          </p:cNvPr>
          <p:cNvSpPr/>
          <p:nvPr/>
        </p:nvSpPr>
        <p:spPr bwMode="auto">
          <a:xfrm>
            <a:off x="2060956" y="2558504"/>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i="1" dirty="0">
                <a:solidFill>
                  <a:schemeClr val="bg1"/>
                </a:solidFill>
                <a:cs typeface="Arial" charset="0"/>
              </a:rPr>
              <a:t>lifesGLA</a:t>
            </a:r>
            <a:r>
              <a:rPr lang="en-US" sz="900" b="1" dirty="0">
                <a:solidFill>
                  <a:schemeClr val="bg1"/>
                </a:solidFill>
                <a:cs typeface="Arial" charset="0"/>
              </a:rPr>
              <a:t>™10’n-6-oil</a:t>
            </a:r>
          </a:p>
        </p:txBody>
      </p:sp>
      <p:sp>
        <p:nvSpPr>
          <p:cNvPr id="37" name="Rounded Rectangle 56">
            <a:extLst>
              <a:ext uri="{FF2B5EF4-FFF2-40B4-BE49-F238E27FC236}">
                <a16:creationId xmlns:a16="http://schemas.microsoft.com/office/drawing/2014/main" id="{BDD2CFA5-EFBA-4391-B0BC-E7A39B534879}"/>
              </a:ext>
            </a:extLst>
          </p:cNvPr>
          <p:cNvSpPr/>
          <p:nvPr/>
        </p:nvSpPr>
        <p:spPr bwMode="auto">
          <a:xfrm>
            <a:off x="2060956" y="2978950"/>
            <a:ext cx="1587742" cy="299087"/>
          </a:xfrm>
          <a:prstGeom prst="roundRect">
            <a:avLst/>
          </a:prstGeom>
          <a:gradFill flip="none" rotWithShape="0">
            <a:gsLst>
              <a:gs pos="0">
                <a:srgbClr val="007E4B"/>
              </a:gs>
              <a:gs pos="100000">
                <a:srgbClr val="005132"/>
              </a:gs>
            </a:gsLst>
            <a:lin ang="5400000" scaled="1"/>
            <a:tileRect/>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i="1" dirty="0">
                <a:solidFill>
                  <a:schemeClr val="bg1"/>
                </a:solidFill>
                <a:cs typeface="Arial" charset="0"/>
              </a:rPr>
              <a:t>lifesGLA</a:t>
            </a:r>
            <a:r>
              <a:rPr lang="en-US" sz="900" b="1" dirty="0">
                <a:solidFill>
                  <a:schemeClr val="bg1"/>
                </a:solidFill>
                <a:cs typeface="Arial" charset="0"/>
              </a:rPr>
              <a:t>™25’n-6-oil</a:t>
            </a:r>
          </a:p>
        </p:txBody>
      </p:sp>
      <p:sp>
        <p:nvSpPr>
          <p:cNvPr id="38" name="Rounded Rectangle 57">
            <a:extLst>
              <a:ext uri="{FF2B5EF4-FFF2-40B4-BE49-F238E27FC236}">
                <a16:creationId xmlns:a16="http://schemas.microsoft.com/office/drawing/2014/main" id="{29F98E4D-D192-439E-AA07-7067B6DE8547}"/>
              </a:ext>
            </a:extLst>
          </p:cNvPr>
          <p:cNvSpPr/>
          <p:nvPr/>
        </p:nvSpPr>
        <p:spPr bwMode="auto">
          <a:xfrm>
            <a:off x="2060956" y="3387049"/>
            <a:ext cx="1587742" cy="299087"/>
          </a:xfrm>
          <a:prstGeom prst="roundRect">
            <a:avLst/>
          </a:prstGeom>
          <a:gradFill>
            <a:gsLst>
              <a:gs pos="0">
                <a:srgbClr val="007E4B"/>
              </a:gs>
              <a:gs pos="100000">
                <a:srgbClr val="005132"/>
              </a:gs>
            </a:gsLst>
            <a:lin ang="5400000" scaled="1"/>
          </a:gradFill>
          <a:ln w="9525" cap="flat" cmpd="sng" algn="ctr">
            <a:noFill/>
            <a:prstDash val="solid"/>
            <a:round/>
            <a:headEnd type="none" w="med" len="med"/>
            <a:tailEnd type="none" w="med" len="med"/>
          </a:ln>
          <a:effectLst/>
          <a:extLst/>
        </p:spPr>
        <p:txBody>
          <a:bodyPr vert="horz" wrap="square" lIns="54000" tIns="54000" rIns="54000" bIns="54000" numCol="1" rtlCol="0" anchor="ctr" anchorCtr="0" compatLnSpc="1">
            <a:prstTxWarp prst="textNoShape">
              <a:avLst/>
            </a:prstTxWarp>
            <a:noAutofit/>
          </a:bodyPr>
          <a:lstStyle/>
          <a:p>
            <a:pPr algn="ctr"/>
            <a:r>
              <a:rPr lang="en-US" sz="900" b="1" dirty="0">
                <a:solidFill>
                  <a:schemeClr val="bg1"/>
                </a:solidFill>
                <a:cs typeface="Arial" charset="0"/>
              </a:rPr>
              <a:t>Mixed TOCOPHEROLS 95</a:t>
            </a:r>
          </a:p>
        </p:txBody>
      </p:sp>
      <p:sp>
        <p:nvSpPr>
          <p:cNvPr id="39" name="Rectangle : coins arrondis 5">
            <a:extLst>
              <a:ext uri="{FF2B5EF4-FFF2-40B4-BE49-F238E27FC236}">
                <a16:creationId xmlns:a16="http://schemas.microsoft.com/office/drawing/2014/main" id="{9D13CF5C-AEE1-45CE-BA52-E8F2024D5497}"/>
              </a:ext>
            </a:extLst>
          </p:cNvPr>
          <p:cNvSpPr/>
          <p:nvPr/>
        </p:nvSpPr>
        <p:spPr bwMode="auto">
          <a:xfrm>
            <a:off x="360000" y="5139376"/>
            <a:ext cx="8391572" cy="788670"/>
          </a:xfrm>
          <a:prstGeom prst="roundRect">
            <a:avLst>
              <a:gd name="adj" fmla="val 11069"/>
            </a:avLst>
          </a:prstGeom>
          <a:solidFill>
            <a:srgbClr val="45AC34">
              <a:alpha val="10000"/>
            </a:srgbClr>
          </a:solidFill>
          <a:ln w="28575" cap="flat" cmpd="sng" algn="ctr">
            <a:solidFill>
              <a:srgbClr val="007E4B"/>
            </a:solidFill>
            <a:prstDash val="solid"/>
            <a:round/>
            <a:headEnd type="none" w="med" len="med"/>
            <a:tailEnd type="none" w="med" len="med"/>
          </a:ln>
          <a:extLst>
            <a:ext uri="{AF507438-7753-43e0-B8FC-AC1667EBCBE1}">
              <a14:hiddenEffects xmlns:a14="http://schemas.microsoft.com/office/drawing/2010/main" xmlns="">
                <a:effectLst>
                  <a:outerShdw dist="35921" dir="2700000" algn="ctr" rotWithShape="0">
                    <a:srgbClr val="808080"/>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r>
              <a:rPr lang="en-US" sz="1400" dirty="0">
                <a:solidFill>
                  <a:srgbClr val="007E4B"/>
                </a:solidFill>
              </a:rPr>
              <a:t>According to ISO 16128, a natural origin index and a natural index can be provided, as soon as the </a:t>
            </a:r>
            <a:r>
              <a:rPr lang="en-US" sz="1400" b="1" dirty="0">
                <a:solidFill>
                  <a:srgbClr val="007E4B"/>
                </a:solidFill>
              </a:rPr>
              <a:t>natural part </a:t>
            </a:r>
            <a:r>
              <a:rPr lang="en-US" sz="1400" dirty="0">
                <a:solidFill>
                  <a:srgbClr val="007E4B"/>
                </a:solidFill>
              </a:rPr>
              <a:t>of the ingredient/molecule is </a:t>
            </a:r>
            <a:r>
              <a:rPr lang="en-US" sz="1400" b="1" dirty="0">
                <a:solidFill>
                  <a:srgbClr val="007E4B"/>
                </a:solidFill>
              </a:rPr>
              <a:t>higher than 50%</a:t>
            </a:r>
            <a:r>
              <a:rPr lang="en-US" sz="1400" dirty="0">
                <a:solidFill>
                  <a:srgbClr val="007E4B"/>
                </a:solidFill>
              </a:rPr>
              <a:t>. </a:t>
            </a:r>
          </a:p>
          <a:p>
            <a:r>
              <a:rPr lang="en-US" sz="1400" dirty="0">
                <a:solidFill>
                  <a:srgbClr val="007E4B"/>
                </a:solidFill>
              </a:rPr>
              <a:t>Above table lists DSM’s best-in-class personal care ingredients</a:t>
            </a:r>
            <a:r>
              <a:rPr lang="fr-CH" sz="1400" dirty="0">
                <a:solidFill>
                  <a:srgbClr val="007E4B"/>
                </a:solidFill>
              </a:rPr>
              <a:t>.</a:t>
            </a:r>
            <a:endParaRPr lang="de-CH" sz="1400" dirty="0">
              <a:solidFill>
                <a:srgbClr val="007E4B"/>
              </a:solidFill>
            </a:endParaRPr>
          </a:p>
        </p:txBody>
      </p:sp>
      <p:sp>
        <p:nvSpPr>
          <p:cNvPr id="40" name="Title 1">
            <a:extLst>
              <a:ext uri="{FF2B5EF4-FFF2-40B4-BE49-F238E27FC236}">
                <a16:creationId xmlns:a16="http://schemas.microsoft.com/office/drawing/2014/main" id="{3192A4AF-43DF-4E37-BABA-6026D31DD384}"/>
              </a:ext>
            </a:extLst>
          </p:cNvPr>
          <p:cNvSpPr txBox="1">
            <a:spLocks/>
          </p:cNvSpPr>
          <p:nvPr/>
        </p:nvSpPr>
        <p:spPr bwMode="auto">
          <a:xfrm>
            <a:off x="1018038" y="1262050"/>
            <a:ext cx="2085835" cy="365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200" b="1">
                <a:solidFill>
                  <a:schemeClr val="tx2"/>
                </a:solidFill>
                <a:latin typeface="+mj-lt"/>
                <a:ea typeface="+mj-ea"/>
                <a:cs typeface="+mj-cs"/>
              </a:defRPr>
            </a:lvl1pPr>
            <a:lvl2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5pPr>
            <a:lvl6pPr marL="4572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6pPr>
            <a:lvl7pPr marL="9144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7pPr>
            <a:lvl8pPr marL="13716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8pPr>
            <a:lvl9pPr marL="18288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9pPr>
          </a:lstStyle>
          <a:p>
            <a:pPr algn="ctr"/>
            <a:r>
              <a:rPr lang="de-CH" sz="1400" kern="0" dirty="0">
                <a:solidFill>
                  <a:srgbClr val="005132"/>
                </a:solidFill>
              </a:rPr>
              <a:t>100%</a:t>
            </a:r>
            <a:br>
              <a:rPr lang="de-CH" sz="1100" kern="0" dirty="0">
                <a:solidFill>
                  <a:srgbClr val="005132"/>
                </a:solidFill>
              </a:rPr>
            </a:br>
            <a:r>
              <a:rPr lang="de-CH" sz="1100" kern="0" dirty="0">
                <a:solidFill>
                  <a:srgbClr val="005132"/>
                </a:solidFill>
              </a:rPr>
              <a:t>NATURAL ORIGIN </a:t>
            </a:r>
            <a:endParaRPr lang="en-US" sz="1100" kern="0" dirty="0">
              <a:solidFill>
                <a:srgbClr val="005132"/>
              </a:solidFill>
            </a:endParaRPr>
          </a:p>
        </p:txBody>
      </p:sp>
      <p:sp>
        <p:nvSpPr>
          <p:cNvPr id="41" name="Title 1">
            <a:extLst>
              <a:ext uri="{FF2B5EF4-FFF2-40B4-BE49-F238E27FC236}">
                <a16:creationId xmlns:a16="http://schemas.microsoft.com/office/drawing/2014/main" id="{17DDF0AC-BAA4-4DA5-BD97-EAC0BAD17214}"/>
              </a:ext>
            </a:extLst>
          </p:cNvPr>
          <p:cNvSpPr txBox="1">
            <a:spLocks/>
          </p:cNvSpPr>
          <p:nvPr/>
        </p:nvSpPr>
        <p:spPr bwMode="auto">
          <a:xfrm>
            <a:off x="4306738" y="1262050"/>
            <a:ext cx="2085835" cy="365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200" b="1">
                <a:solidFill>
                  <a:schemeClr val="tx2"/>
                </a:solidFill>
                <a:latin typeface="+mj-lt"/>
                <a:ea typeface="+mj-ea"/>
                <a:cs typeface="+mj-cs"/>
              </a:defRPr>
            </a:lvl1pPr>
            <a:lvl2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5pPr>
            <a:lvl6pPr marL="4572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6pPr>
            <a:lvl7pPr marL="9144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7pPr>
            <a:lvl8pPr marL="13716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8pPr>
            <a:lvl9pPr marL="18288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9pPr>
          </a:lstStyle>
          <a:p>
            <a:pPr algn="ctr"/>
            <a:r>
              <a:rPr lang="de-CH" sz="1400" kern="0" dirty="0">
                <a:solidFill>
                  <a:srgbClr val="45AC34"/>
                </a:solidFill>
              </a:rPr>
              <a:t>98-99.9%</a:t>
            </a:r>
            <a:br>
              <a:rPr lang="de-CH" sz="1100" kern="0" dirty="0">
                <a:solidFill>
                  <a:srgbClr val="45AC34"/>
                </a:solidFill>
              </a:rPr>
            </a:br>
            <a:r>
              <a:rPr lang="de-CH" sz="1100" kern="0" dirty="0">
                <a:solidFill>
                  <a:srgbClr val="45AC34"/>
                </a:solidFill>
              </a:rPr>
              <a:t>NATURAL ORIGIN </a:t>
            </a:r>
            <a:endParaRPr lang="en-US" sz="1100" kern="0" dirty="0">
              <a:solidFill>
                <a:srgbClr val="45AC34"/>
              </a:solidFill>
            </a:endParaRPr>
          </a:p>
        </p:txBody>
      </p:sp>
      <p:sp>
        <p:nvSpPr>
          <p:cNvPr id="42" name="Title 1">
            <a:extLst>
              <a:ext uri="{FF2B5EF4-FFF2-40B4-BE49-F238E27FC236}">
                <a16:creationId xmlns:a16="http://schemas.microsoft.com/office/drawing/2014/main" id="{BF085889-541D-4C20-BBFC-0CFB015EAA5F}"/>
              </a:ext>
            </a:extLst>
          </p:cNvPr>
          <p:cNvSpPr txBox="1">
            <a:spLocks/>
          </p:cNvSpPr>
          <p:nvPr/>
        </p:nvSpPr>
        <p:spPr bwMode="auto">
          <a:xfrm>
            <a:off x="6914783" y="1262050"/>
            <a:ext cx="2085835" cy="365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lnSpc>
                <a:spcPct val="95000"/>
              </a:lnSpc>
              <a:spcBef>
                <a:spcPct val="0"/>
              </a:spcBef>
              <a:spcAft>
                <a:spcPct val="0"/>
              </a:spcAft>
              <a:defRPr sz="3200" b="1">
                <a:solidFill>
                  <a:schemeClr val="tx2"/>
                </a:solidFill>
                <a:latin typeface="+mj-lt"/>
                <a:ea typeface="+mj-ea"/>
                <a:cs typeface="+mj-cs"/>
              </a:defRPr>
            </a:lvl1pPr>
            <a:lvl2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5pPr>
            <a:lvl6pPr marL="4572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6pPr>
            <a:lvl7pPr marL="9144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7pPr>
            <a:lvl8pPr marL="13716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8pPr>
            <a:lvl9pPr marL="18288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9pPr>
          </a:lstStyle>
          <a:p>
            <a:pPr algn="ctr"/>
            <a:r>
              <a:rPr lang="de-CH" sz="1400" kern="0" dirty="0">
                <a:solidFill>
                  <a:srgbClr val="45AC34"/>
                </a:solidFill>
              </a:rPr>
              <a:t>90-97.9%</a:t>
            </a:r>
            <a:br>
              <a:rPr lang="de-CH" sz="1100" kern="0" dirty="0">
                <a:solidFill>
                  <a:srgbClr val="45AC34"/>
                </a:solidFill>
              </a:rPr>
            </a:br>
            <a:r>
              <a:rPr lang="de-CH" sz="1100" kern="0" dirty="0">
                <a:solidFill>
                  <a:srgbClr val="45AC34"/>
                </a:solidFill>
              </a:rPr>
              <a:t>NATURAL ORIGIN </a:t>
            </a:r>
            <a:endParaRPr lang="en-US" sz="1100" kern="0" dirty="0">
              <a:solidFill>
                <a:srgbClr val="45AC34"/>
              </a:solidFill>
            </a:endParaRPr>
          </a:p>
        </p:txBody>
      </p:sp>
    </p:spTree>
    <p:extLst>
      <p:ext uri="{BB962C8B-B14F-4D97-AF65-F5344CB8AC3E}">
        <p14:creationId xmlns:p14="http://schemas.microsoft.com/office/powerpoint/2010/main" val="5276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genda_slid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224016"/>
          </a:xfrm>
          <a:prstGeom prst="rect">
            <a:avLst/>
          </a:prstGeom>
        </p:spPr>
      </p:pic>
      <p:sp>
        <p:nvSpPr>
          <p:cNvPr id="4" name="Slide Number Placeholder 3">
            <a:extLst>
              <a:ext uri="{FF2B5EF4-FFF2-40B4-BE49-F238E27FC236}">
                <a16:creationId xmlns:a16="http://schemas.microsoft.com/office/drawing/2014/main" id="{67935B66-44D7-4476-887E-0F896DE8FCED}"/>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25</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5" name="AutoShape 49">
            <a:extLst>
              <a:ext uri="{FF2B5EF4-FFF2-40B4-BE49-F238E27FC236}">
                <a16:creationId xmlns:a16="http://schemas.microsoft.com/office/drawing/2014/main" id="{A96557EE-58A3-4F2F-99D9-ED7C6EF25376}"/>
              </a:ext>
            </a:extLst>
          </p:cNvPr>
          <p:cNvSpPr>
            <a:spLocks noChangeArrowheads="1"/>
          </p:cNvSpPr>
          <p:nvPr/>
        </p:nvSpPr>
        <p:spPr bwMode="auto">
          <a:xfrm>
            <a:off x="719524" y="164400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1</a:t>
            </a:r>
          </a:p>
        </p:txBody>
      </p:sp>
      <p:sp>
        <p:nvSpPr>
          <p:cNvPr id="6" name="AutoShape 50">
            <a:extLst>
              <a:ext uri="{FF2B5EF4-FFF2-40B4-BE49-F238E27FC236}">
                <a16:creationId xmlns:a16="http://schemas.microsoft.com/office/drawing/2014/main" id="{642AF58C-7FBF-4D9D-B4C4-6E026A896AB9}"/>
              </a:ext>
            </a:extLst>
          </p:cNvPr>
          <p:cNvSpPr>
            <a:spLocks noChangeArrowheads="1"/>
          </p:cNvSpPr>
          <p:nvPr/>
        </p:nvSpPr>
        <p:spPr bwMode="auto">
          <a:xfrm>
            <a:off x="1206886" y="164400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Natural or Organic — consumer expectations</a:t>
            </a:r>
          </a:p>
        </p:txBody>
      </p:sp>
      <p:sp>
        <p:nvSpPr>
          <p:cNvPr id="7" name="AutoShape 51">
            <a:extLst>
              <a:ext uri="{FF2B5EF4-FFF2-40B4-BE49-F238E27FC236}">
                <a16:creationId xmlns:a16="http://schemas.microsoft.com/office/drawing/2014/main" id="{A98244D8-1714-44DC-8CAA-F19AA5DE5096}"/>
              </a:ext>
            </a:extLst>
          </p:cNvPr>
          <p:cNvSpPr>
            <a:spLocks noChangeArrowheads="1"/>
          </p:cNvSpPr>
          <p:nvPr/>
        </p:nvSpPr>
        <p:spPr bwMode="auto">
          <a:xfrm>
            <a:off x="719524" y="319975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3</a:t>
            </a:r>
          </a:p>
        </p:txBody>
      </p:sp>
      <p:sp>
        <p:nvSpPr>
          <p:cNvPr id="8" name="AutoShape 52">
            <a:extLst>
              <a:ext uri="{FF2B5EF4-FFF2-40B4-BE49-F238E27FC236}">
                <a16:creationId xmlns:a16="http://schemas.microsoft.com/office/drawing/2014/main" id="{BF6FE355-AD46-42D1-91CD-BFD119572258}"/>
              </a:ext>
            </a:extLst>
          </p:cNvPr>
          <p:cNvSpPr>
            <a:spLocks noChangeArrowheads="1"/>
          </p:cNvSpPr>
          <p:nvPr/>
        </p:nvSpPr>
        <p:spPr bwMode="auto">
          <a:xfrm>
            <a:off x="1206886" y="319975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marR="0" lvl="0" indent="-1778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Organic </a:t>
            </a:r>
            <a:r>
              <a:rPr kumimoji="0" lang="en-US" sz="2000" b="1" i="0" u="none" strike="noStrike" kern="0" cap="none" spc="0" normalizeH="0" baseline="0" noProof="0">
                <a:ln>
                  <a:noFill/>
                </a:ln>
                <a:solidFill>
                  <a:srgbClr val="008000"/>
                </a:solidFill>
                <a:effectLst/>
                <a:uLnTx/>
                <a:uFillTx/>
                <a:latin typeface="Trebuchet MS" panose="020B0603020202020204" pitchFamily="34" charset="0"/>
                <a:ea typeface="+mn-ea"/>
                <a:cs typeface="Arial"/>
              </a:rPr>
              <a:t>calculation —</a:t>
            </a: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examples</a:t>
            </a:r>
          </a:p>
        </p:txBody>
      </p:sp>
      <p:sp>
        <p:nvSpPr>
          <p:cNvPr id="9" name="AutoShape 51">
            <a:extLst>
              <a:ext uri="{FF2B5EF4-FFF2-40B4-BE49-F238E27FC236}">
                <a16:creationId xmlns:a16="http://schemas.microsoft.com/office/drawing/2014/main" id="{09E5FB0B-D083-475A-AF86-BBF4F53D71DC}"/>
              </a:ext>
            </a:extLst>
          </p:cNvPr>
          <p:cNvSpPr>
            <a:spLocks noChangeArrowheads="1"/>
          </p:cNvSpPr>
          <p:nvPr/>
        </p:nvSpPr>
        <p:spPr bwMode="auto">
          <a:xfrm>
            <a:off x="719524" y="3968107"/>
            <a:ext cx="396875"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008000"/>
                </a:solidFill>
                <a:cs typeface="Arial"/>
              </a:rPr>
              <a:t>4</a:t>
            </a:r>
          </a:p>
        </p:txBody>
      </p:sp>
      <p:sp>
        <p:nvSpPr>
          <p:cNvPr id="10" name="AutoShape 52">
            <a:extLst>
              <a:ext uri="{FF2B5EF4-FFF2-40B4-BE49-F238E27FC236}">
                <a16:creationId xmlns:a16="http://schemas.microsoft.com/office/drawing/2014/main" id="{D9305AD1-8E16-4DC2-BF40-A8050FA9AA68}"/>
              </a:ext>
            </a:extLst>
          </p:cNvPr>
          <p:cNvSpPr>
            <a:spLocks noChangeArrowheads="1"/>
          </p:cNvSpPr>
          <p:nvPr/>
        </p:nvSpPr>
        <p:spPr bwMode="auto">
          <a:xfrm>
            <a:off x="1206886" y="3968107"/>
            <a:ext cx="6777038" cy="579438"/>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indent="-177800" eaLnBrk="0" hangingPunct="0">
              <a:spcBef>
                <a:spcPct val="20000"/>
              </a:spcBef>
              <a:spcAft>
                <a:spcPct val="40000"/>
              </a:spcAft>
              <a:buClr>
                <a:srgbClr val="003366"/>
              </a:buClr>
              <a:buSzPct val="100000"/>
            </a:pPr>
            <a:r>
              <a:rPr lang="en-US" sz="2000" b="1" kern="0" dirty="0">
                <a:solidFill>
                  <a:srgbClr val="008000"/>
                </a:solidFill>
                <a:cs typeface="Arial"/>
              </a:rPr>
              <a:t> </a:t>
            </a:r>
            <a:r>
              <a:rPr lang="en-US" sz="2000" b="1" kern="0">
                <a:solidFill>
                  <a:srgbClr val="008000"/>
                </a:solidFill>
                <a:cs typeface="Arial"/>
              </a:rPr>
              <a:t>Natural calculation —</a:t>
            </a:r>
            <a:r>
              <a:rPr lang="en-US" sz="2000" b="1" kern="0" dirty="0">
                <a:solidFill>
                  <a:srgbClr val="008000"/>
                </a:solidFill>
                <a:cs typeface="Arial"/>
              </a:rPr>
              <a:t> examples</a:t>
            </a:r>
          </a:p>
        </p:txBody>
      </p:sp>
      <p:sp>
        <p:nvSpPr>
          <p:cNvPr id="11" name="AutoShape 49">
            <a:extLst>
              <a:ext uri="{FF2B5EF4-FFF2-40B4-BE49-F238E27FC236}">
                <a16:creationId xmlns:a16="http://schemas.microsoft.com/office/drawing/2014/main" id="{832DC283-C566-43E5-9663-E2DC77F5EBF4}"/>
              </a:ext>
            </a:extLst>
          </p:cNvPr>
          <p:cNvSpPr>
            <a:spLocks noChangeArrowheads="1"/>
          </p:cNvSpPr>
          <p:nvPr/>
        </p:nvSpPr>
        <p:spPr bwMode="auto">
          <a:xfrm>
            <a:off x="719524" y="2410770"/>
            <a:ext cx="396875" cy="579437"/>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marR="0" lvl="0" indent="-88900" algn="l" defTabSz="914400" rtl="0" eaLnBrk="0" fontAlgn="base" latinLnBrk="0" hangingPunct="0">
              <a:lnSpc>
                <a:spcPct val="100000"/>
              </a:lnSpc>
              <a:spcBef>
                <a:spcPct val="20000"/>
              </a:spcBef>
              <a:spcAft>
                <a:spcPct val="40000"/>
              </a:spcAft>
              <a:buClr>
                <a:srgbClr val="003366"/>
              </a:buClr>
              <a:buSzPct val="100000"/>
              <a:buFontTx/>
              <a:buNone/>
              <a:tabLst/>
              <a:defRPr/>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2</a:t>
            </a:r>
          </a:p>
        </p:txBody>
      </p:sp>
      <p:sp>
        <p:nvSpPr>
          <p:cNvPr id="12" name="AutoShape 50">
            <a:extLst>
              <a:ext uri="{FF2B5EF4-FFF2-40B4-BE49-F238E27FC236}">
                <a16:creationId xmlns:a16="http://schemas.microsoft.com/office/drawing/2014/main" id="{9E666640-EE5D-4276-9B13-4EF7BD8646E0}"/>
              </a:ext>
            </a:extLst>
          </p:cNvPr>
          <p:cNvSpPr>
            <a:spLocks noChangeArrowheads="1"/>
          </p:cNvSpPr>
          <p:nvPr/>
        </p:nvSpPr>
        <p:spPr bwMode="auto">
          <a:xfrm>
            <a:off x="1206886" y="2410770"/>
            <a:ext cx="6777038" cy="579437"/>
          </a:xfrm>
          <a:prstGeom prst="roundRect">
            <a:avLst>
              <a:gd name="adj" fmla="val 16667"/>
            </a:avLst>
          </a:prstGeom>
          <a:solidFill>
            <a:schemeClr val="bg1"/>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lvl="0" indent="-177800" eaLnBrk="0" hangingPunct="0">
              <a:spcBef>
                <a:spcPct val="20000"/>
              </a:spcBef>
              <a:spcAft>
                <a:spcPct val="40000"/>
              </a:spcAft>
              <a:buClr>
                <a:srgbClr val="003366"/>
              </a:buClr>
              <a:buSzPct val="100000"/>
            </a:pPr>
            <a:r>
              <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rPr>
              <a:t> </a:t>
            </a:r>
            <a:r>
              <a:rPr lang="en-US" sz="2000" b="1" kern="0" dirty="0">
                <a:solidFill>
                  <a:srgbClr val="008000"/>
                </a:solidFill>
                <a:cs typeface="Arial"/>
              </a:rPr>
              <a:t>ECOCERT / COSMOS / NATRUE / ISO 16128: an overview</a:t>
            </a:r>
            <a:endParaRPr kumimoji="0" lang="en-US" sz="2000" b="1" i="0" u="none" strike="noStrike" kern="0" cap="none" spc="0" normalizeH="0" baseline="0" noProof="0" dirty="0">
              <a:ln>
                <a:noFill/>
              </a:ln>
              <a:solidFill>
                <a:srgbClr val="008000"/>
              </a:solidFill>
              <a:effectLst/>
              <a:uLnTx/>
              <a:uFillTx/>
              <a:latin typeface="Trebuchet MS" panose="020B0603020202020204" pitchFamily="34" charset="0"/>
              <a:ea typeface="+mn-ea"/>
              <a:cs typeface="Arial"/>
            </a:endParaRPr>
          </a:p>
        </p:txBody>
      </p:sp>
      <p:sp>
        <p:nvSpPr>
          <p:cNvPr id="13" name="AutoShape 51">
            <a:extLst>
              <a:ext uri="{FF2B5EF4-FFF2-40B4-BE49-F238E27FC236}">
                <a16:creationId xmlns:a16="http://schemas.microsoft.com/office/drawing/2014/main" id="{104DF99D-634D-4E1A-A875-D4A056B57E78}"/>
              </a:ext>
            </a:extLst>
          </p:cNvPr>
          <p:cNvSpPr>
            <a:spLocks noChangeArrowheads="1"/>
          </p:cNvSpPr>
          <p:nvPr/>
        </p:nvSpPr>
        <p:spPr bwMode="auto">
          <a:xfrm>
            <a:off x="717549" y="4738007"/>
            <a:ext cx="396875" cy="579438"/>
          </a:xfrm>
          <a:prstGeom prst="roundRect">
            <a:avLst>
              <a:gd name="adj" fmla="val 16667"/>
            </a:avLst>
          </a:prstGeom>
          <a:solidFill>
            <a:srgbClr val="008000"/>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FFFFFF"/>
                </a:solidFill>
                <a:cs typeface="Arial"/>
              </a:rPr>
              <a:t>5</a:t>
            </a:r>
          </a:p>
        </p:txBody>
      </p:sp>
      <p:sp>
        <p:nvSpPr>
          <p:cNvPr id="14" name="AutoShape 52">
            <a:extLst>
              <a:ext uri="{FF2B5EF4-FFF2-40B4-BE49-F238E27FC236}">
                <a16:creationId xmlns:a16="http://schemas.microsoft.com/office/drawing/2014/main" id="{15AE0E9C-4396-438B-9CC2-3EACB381EA2B}"/>
              </a:ext>
            </a:extLst>
          </p:cNvPr>
          <p:cNvSpPr>
            <a:spLocks noChangeArrowheads="1"/>
          </p:cNvSpPr>
          <p:nvPr/>
        </p:nvSpPr>
        <p:spPr bwMode="auto">
          <a:xfrm>
            <a:off x="1204911" y="4738007"/>
            <a:ext cx="6777038" cy="579438"/>
          </a:xfrm>
          <a:prstGeom prst="roundRect">
            <a:avLst>
              <a:gd name="adj" fmla="val 16667"/>
            </a:avLst>
          </a:prstGeom>
          <a:solidFill>
            <a:srgbClr val="008000"/>
          </a:solidFill>
          <a:ln w="9525" cap="flat" cmpd="sng" algn="ctr">
            <a:noFill/>
            <a:prstDash val="solid"/>
            <a:round/>
            <a:headEnd type="none" w="med" len="med"/>
            <a:tailEnd type="none" w="med" len="med"/>
          </a:ln>
          <a:effectLst/>
          <a:scene3d>
            <a:camera prst="orthographicFront">
              <a:rot lat="0" lon="0" rev="0"/>
            </a:camera>
            <a:lightRig rig="balanced" dir="t">
              <a:rot lat="0" lon="0" rev="8700000"/>
            </a:lightRig>
          </a:scene3d>
          <a:sp3d/>
          <a:extLst/>
        </p:spPr>
        <p:txBody>
          <a:bodyPr wrap="none" anchor="ctr"/>
          <a:lstStyle/>
          <a:p>
            <a:pPr marL="177800" indent="-177800" eaLnBrk="0" hangingPunct="0">
              <a:spcBef>
                <a:spcPct val="20000"/>
              </a:spcBef>
              <a:spcAft>
                <a:spcPct val="40000"/>
              </a:spcAft>
              <a:buClr>
                <a:srgbClr val="003366"/>
              </a:buClr>
              <a:buSzPct val="100000"/>
            </a:pPr>
            <a:r>
              <a:rPr lang="en-US" sz="2000" b="1" kern="0" dirty="0">
                <a:solidFill>
                  <a:srgbClr val="FFFFFF"/>
                </a:solidFill>
              </a:rPr>
              <a:t> Guidelines for the use of logos</a:t>
            </a:r>
          </a:p>
        </p:txBody>
      </p:sp>
      <p:sp>
        <p:nvSpPr>
          <p:cNvPr id="15" name="Title 1">
            <a:extLst>
              <a:ext uri="{FF2B5EF4-FFF2-40B4-BE49-F238E27FC236}">
                <a16:creationId xmlns:a16="http://schemas.microsoft.com/office/drawing/2014/main" id="{6AD27A43-6508-4932-9960-13901D20FF06}"/>
              </a:ext>
            </a:extLst>
          </p:cNvPr>
          <p:cNvSpPr>
            <a:spLocks noGrp="1"/>
          </p:cNvSpPr>
          <p:nvPr>
            <p:ph type="title"/>
          </p:nvPr>
        </p:nvSpPr>
        <p:spPr>
          <a:xfrm>
            <a:off x="717549" y="779955"/>
            <a:ext cx="8227668" cy="467820"/>
          </a:xfrm>
        </p:spPr>
        <p:txBody>
          <a:bodyPr/>
          <a:lstStyle/>
          <a:p>
            <a:r>
              <a:rPr lang="de-CH" altLang="de-DE" kern="1200" dirty="0">
                <a:solidFill>
                  <a:srgbClr val="008000"/>
                </a:solidFill>
              </a:rPr>
              <a:t>Agenda</a:t>
            </a:r>
            <a:endParaRPr lang="de-CH" kern="1200" dirty="0">
              <a:solidFill>
                <a:srgbClr val="008000"/>
              </a:solidFill>
            </a:endParaRPr>
          </a:p>
        </p:txBody>
      </p:sp>
    </p:spTree>
    <p:extLst>
      <p:ext uri="{BB962C8B-B14F-4D97-AF65-F5344CB8AC3E}">
        <p14:creationId xmlns:p14="http://schemas.microsoft.com/office/powerpoint/2010/main" val="3275099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038240-7FB6-4588-84FC-22AACAFED7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717550" y="768843"/>
            <a:ext cx="8321675" cy="467820"/>
          </a:xfrm>
        </p:spPr>
        <p:txBody>
          <a:bodyPr/>
          <a:lstStyle/>
          <a:p>
            <a:r>
              <a:rPr lang="en-US" altLang="de-DE" kern="1200" dirty="0">
                <a:solidFill>
                  <a:srgbClr val="008000"/>
                </a:solidFill>
              </a:rPr>
              <a:t>Guidelines for the use of logos (1/2)</a:t>
            </a:r>
            <a:endParaRPr lang="en-US" kern="1200" dirty="0">
              <a:solidFill>
                <a:srgbClr val="008000"/>
              </a:solidFill>
            </a:endParaRPr>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26</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6" name="Rectangle 3">
            <a:extLst>
              <a:ext uri="{FF2B5EF4-FFF2-40B4-BE49-F238E27FC236}">
                <a16:creationId xmlns:a16="http://schemas.microsoft.com/office/drawing/2014/main" id="{FF139F37-D9CC-471D-B55E-2D5D5BAC03D1}"/>
              </a:ext>
            </a:extLst>
          </p:cNvPr>
          <p:cNvSpPr txBox="1">
            <a:spLocks noChangeArrowheads="1"/>
          </p:cNvSpPr>
          <p:nvPr/>
        </p:nvSpPr>
        <p:spPr bwMode="auto">
          <a:xfrm>
            <a:off x="806924" y="1639397"/>
            <a:ext cx="7160894" cy="2308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eaLnBrk="1" fontAlgn="base" hangingPunct="1">
              <a:spcBef>
                <a:spcPct val="0"/>
              </a:spcBef>
              <a:spcAft>
                <a:spcPct val="0"/>
              </a:spcAft>
              <a:buChar char="•"/>
              <a:defRPr>
                <a:solidFill>
                  <a:schemeClr val="tx1"/>
                </a:solidFill>
                <a:latin typeface="+mn-lt"/>
                <a:ea typeface="+mn-ea"/>
                <a:cs typeface="+mn-cs"/>
              </a:defRPr>
            </a:lvl1pPr>
            <a:lvl2pPr marL="742950" indent="-285750" algn="l" rtl="0" eaLnBrk="1" fontAlgn="base" hangingPunct="1">
              <a:spcBef>
                <a:spcPct val="0"/>
              </a:spcBef>
              <a:spcAft>
                <a:spcPct val="0"/>
              </a:spcAft>
              <a:buChar char="–"/>
              <a:defRPr>
                <a:solidFill>
                  <a:schemeClr val="tx1"/>
                </a:solidFill>
                <a:latin typeface="+mn-lt"/>
                <a:cs typeface="+mn-cs"/>
              </a:defRPr>
            </a:lvl2pPr>
            <a:lvl3pPr marL="1143000" indent="-228600" algn="l" rtl="0" eaLnBrk="1" fontAlgn="base" hangingPunct="1">
              <a:spcBef>
                <a:spcPct val="0"/>
              </a:spcBef>
              <a:spcAft>
                <a:spcPct val="0"/>
              </a:spcAft>
              <a:buChar char="•"/>
              <a:defRPr>
                <a:solidFill>
                  <a:schemeClr val="tx1"/>
                </a:solidFill>
                <a:latin typeface="+mn-lt"/>
                <a:cs typeface="+mn-cs"/>
              </a:defRPr>
            </a:lvl3pPr>
            <a:lvl4pPr marL="1600200" indent="-228600" algn="l" rtl="0" eaLnBrk="1" fontAlgn="base" hangingPunct="1">
              <a:spcBef>
                <a:spcPct val="0"/>
              </a:spcBef>
              <a:spcAft>
                <a:spcPct val="0"/>
              </a:spcAft>
              <a:buChar char="–"/>
              <a:defRPr>
                <a:solidFill>
                  <a:schemeClr val="tx1"/>
                </a:solidFill>
                <a:latin typeface="+mn-lt"/>
                <a:cs typeface="+mn-cs"/>
              </a:defRPr>
            </a:lvl4pPr>
            <a:lvl5pPr marL="2057400" indent="-228600" algn="l" rtl="0" eaLnBrk="1" fontAlgn="base" hangingPunct="1">
              <a:spcBef>
                <a:spcPct val="0"/>
              </a:spcBef>
              <a:spcAft>
                <a:spcPct val="0"/>
              </a:spcAft>
              <a:buChar char="»"/>
              <a:defRPr>
                <a:solidFill>
                  <a:schemeClr val="tx1"/>
                </a:solidFill>
                <a:latin typeface="+mn-lt"/>
                <a:cs typeface="+mn-cs"/>
              </a:defRPr>
            </a:lvl5pPr>
            <a:lvl6pPr marL="2514600" indent="-228600" algn="l" rtl="0" eaLnBrk="1" fontAlgn="base" hangingPunct="1">
              <a:spcBef>
                <a:spcPct val="0"/>
              </a:spcBef>
              <a:spcAft>
                <a:spcPct val="0"/>
              </a:spcAft>
              <a:buChar char="»"/>
              <a:defRPr>
                <a:solidFill>
                  <a:schemeClr val="tx1"/>
                </a:solidFill>
                <a:latin typeface="+mn-lt"/>
                <a:cs typeface="+mn-cs"/>
              </a:defRPr>
            </a:lvl6pPr>
            <a:lvl7pPr marL="2971800" indent="-228600" algn="l" rtl="0" eaLnBrk="1" fontAlgn="base" hangingPunct="1">
              <a:spcBef>
                <a:spcPct val="0"/>
              </a:spcBef>
              <a:spcAft>
                <a:spcPct val="0"/>
              </a:spcAft>
              <a:buChar char="»"/>
              <a:defRPr>
                <a:solidFill>
                  <a:schemeClr val="tx1"/>
                </a:solidFill>
                <a:latin typeface="+mn-lt"/>
                <a:cs typeface="+mn-cs"/>
              </a:defRPr>
            </a:lvl7pPr>
            <a:lvl8pPr marL="3429000" indent="-228600" algn="l" rtl="0" eaLnBrk="1" fontAlgn="base" hangingPunct="1">
              <a:spcBef>
                <a:spcPct val="0"/>
              </a:spcBef>
              <a:spcAft>
                <a:spcPct val="0"/>
              </a:spcAft>
              <a:buChar char="»"/>
              <a:defRPr>
                <a:solidFill>
                  <a:schemeClr val="tx1"/>
                </a:solidFill>
                <a:latin typeface="+mn-lt"/>
                <a:cs typeface="+mn-cs"/>
              </a:defRPr>
            </a:lvl8pPr>
            <a:lvl9pPr marL="3886200" indent="-228600" algn="l" rtl="0" eaLnBrk="1" fontAlgn="base" hangingPunct="1">
              <a:spcBef>
                <a:spcPct val="0"/>
              </a:spcBef>
              <a:spcAft>
                <a:spcPct val="0"/>
              </a:spcAft>
              <a:buChar char="»"/>
              <a:defRPr>
                <a:solidFill>
                  <a:schemeClr val="tx1"/>
                </a:solidFill>
                <a:latin typeface="+mn-lt"/>
                <a:cs typeface="+mn-cs"/>
              </a:defRPr>
            </a:lvl9pPr>
          </a:lstStyle>
          <a:p>
            <a:pPr marL="0" indent="0">
              <a:spcAft>
                <a:spcPts val="3000"/>
              </a:spcAft>
              <a:buFontTx/>
              <a:buNone/>
            </a:pPr>
            <a:r>
              <a:rPr lang="de-CH" altLang="de-DE" sz="1500" b="1" kern="0" dirty="0">
                <a:solidFill>
                  <a:srgbClr val="00B050"/>
                </a:solidFill>
              </a:rPr>
              <a:t>ECOCERT:</a:t>
            </a:r>
            <a:r>
              <a:rPr lang="de-CH" altLang="de-DE" sz="1500" b="1" kern="0" dirty="0">
                <a:solidFill>
                  <a:schemeClr val="tx2"/>
                </a:solidFill>
              </a:rPr>
              <a:t> </a:t>
            </a:r>
            <a:r>
              <a:rPr lang="en-US" altLang="de-DE" sz="1500" kern="0" dirty="0"/>
              <a:t>logo with indication of percentages and standard ECOCERT wording</a:t>
            </a:r>
            <a:endParaRPr lang="en-US" altLang="de-DE" sz="1500" b="1" kern="0" dirty="0"/>
          </a:p>
        </p:txBody>
      </p:sp>
      <p:sp>
        <p:nvSpPr>
          <p:cNvPr id="7" name="Text Box 14">
            <a:extLst>
              <a:ext uri="{FF2B5EF4-FFF2-40B4-BE49-F238E27FC236}">
                <a16:creationId xmlns:a16="http://schemas.microsoft.com/office/drawing/2014/main" id="{40C88A54-3303-40DA-9FB3-82469A79A259}"/>
              </a:ext>
            </a:extLst>
          </p:cNvPr>
          <p:cNvSpPr txBox="1">
            <a:spLocks noChangeArrowheads="1"/>
          </p:cNvSpPr>
          <p:nvPr/>
        </p:nvSpPr>
        <p:spPr bwMode="auto">
          <a:xfrm>
            <a:off x="4987748" y="2005630"/>
            <a:ext cx="3584334" cy="69249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Aft>
                <a:spcPts val="400"/>
              </a:spcAft>
            </a:pPr>
            <a:r>
              <a:rPr lang="en-US" altLang="de-DE" sz="1500" b="1" dirty="0">
                <a:sym typeface="Wingdings" panose="05000000000000000000" pitchFamily="2" charset="2"/>
              </a:rPr>
              <a:t>Case 2: natural </a:t>
            </a:r>
            <a:r>
              <a:rPr lang="en-US" altLang="de-DE" sz="1500" b="1" dirty="0">
                <a:solidFill>
                  <a:srgbClr val="00B050"/>
                </a:solidFill>
                <a:sym typeface="Wingdings" panose="05000000000000000000" pitchFamily="2" charset="2"/>
              </a:rPr>
              <a:t>(approved) </a:t>
            </a:r>
            <a:r>
              <a:rPr lang="en-US" altLang="de-DE" sz="1500" b="1" dirty="0">
                <a:sym typeface="Wingdings" panose="05000000000000000000" pitchFamily="2" charset="2"/>
              </a:rPr>
              <a:t>products:</a:t>
            </a:r>
            <a:br>
              <a:rPr lang="en-US" altLang="de-DE" sz="1500" b="1" dirty="0">
                <a:sym typeface="Wingdings" panose="05000000000000000000" pitchFamily="2" charset="2"/>
              </a:rPr>
            </a:br>
            <a:r>
              <a:rPr lang="en-US" altLang="de-DE" sz="1200" dirty="0"/>
              <a:t>A different </a:t>
            </a:r>
            <a:r>
              <a:rPr lang="en-US" altLang="de-DE" sz="1200" b="1" dirty="0"/>
              <a:t>ECOCERT logo</a:t>
            </a:r>
            <a:r>
              <a:rPr lang="en-US" altLang="de-DE" sz="1200" dirty="0"/>
              <a:t> must be used</a:t>
            </a:r>
            <a:br>
              <a:rPr lang="en-US" altLang="de-DE" sz="1200" dirty="0"/>
            </a:br>
            <a:r>
              <a:rPr lang="en-US" altLang="de-DE" sz="1200" dirty="0"/>
              <a:t>for an </a:t>
            </a:r>
            <a:r>
              <a:rPr lang="en-US" altLang="de-DE" sz="1200" dirty="0">
                <a:solidFill>
                  <a:srgbClr val="00B050"/>
                </a:solidFill>
              </a:rPr>
              <a:t>approved raw material!</a:t>
            </a:r>
          </a:p>
        </p:txBody>
      </p:sp>
      <p:sp>
        <p:nvSpPr>
          <p:cNvPr id="8" name="Rectangle 7">
            <a:extLst>
              <a:ext uri="{FF2B5EF4-FFF2-40B4-BE49-F238E27FC236}">
                <a16:creationId xmlns:a16="http://schemas.microsoft.com/office/drawing/2014/main" id="{84080F71-423C-4268-9555-63C5B2B4E7AF}"/>
              </a:ext>
            </a:extLst>
          </p:cNvPr>
          <p:cNvSpPr/>
          <p:nvPr/>
        </p:nvSpPr>
        <p:spPr>
          <a:xfrm>
            <a:off x="717549" y="4284980"/>
            <a:ext cx="7707266" cy="682238"/>
          </a:xfrm>
          <a:prstGeom prst="rect">
            <a:avLst/>
          </a:prstGeom>
        </p:spPr>
        <p:txBody>
          <a:bodyPr wrap="square">
            <a:spAutoFit/>
          </a:bodyPr>
          <a:lstStyle/>
          <a:p>
            <a:pPr marL="0" indent="0">
              <a:spcAft>
                <a:spcPts val="1000"/>
              </a:spcAft>
              <a:buNone/>
            </a:pPr>
            <a:r>
              <a:rPr lang="en-US" altLang="de-DE" sz="1500" b="1" kern="0" dirty="0">
                <a:solidFill>
                  <a:srgbClr val="00B050"/>
                </a:solidFill>
                <a:latin typeface="+mn-lt"/>
                <a:cs typeface="+mn-cs"/>
              </a:rPr>
              <a:t>COSMOS</a:t>
            </a:r>
            <a:r>
              <a:rPr lang="en-US" altLang="de-DE" sz="1200" b="1" dirty="0">
                <a:solidFill>
                  <a:srgbClr val="00B050"/>
                </a:solidFill>
              </a:rPr>
              <a:t>: </a:t>
            </a:r>
            <a:r>
              <a:rPr lang="en-US" altLang="de-DE" sz="1500" kern="0" dirty="0">
                <a:latin typeface="+mn-lt"/>
                <a:cs typeface="+mn-cs"/>
                <a:sym typeface="Wingdings" panose="05000000000000000000" pitchFamily="2" charset="2"/>
              </a:rPr>
              <a:t>same rules regarding wording and percentages, 2 types of logo</a:t>
            </a:r>
          </a:p>
          <a:p>
            <a:r>
              <a:rPr lang="en-US" altLang="de-DE" sz="1500" b="1" dirty="0">
                <a:sym typeface="Wingdings" panose="05000000000000000000" pitchFamily="2" charset="2"/>
              </a:rPr>
              <a:t>Organic </a:t>
            </a:r>
            <a:r>
              <a:rPr lang="en-US" altLang="de-DE" sz="1500" b="1" dirty="0">
                <a:solidFill>
                  <a:srgbClr val="00B050"/>
                </a:solidFill>
                <a:sym typeface="Wingdings" panose="05000000000000000000" pitchFamily="2" charset="2"/>
              </a:rPr>
              <a:t>certified</a:t>
            </a:r>
            <a:r>
              <a:rPr lang="en-US" altLang="de-DE" sz="1500" b="1" dirty="0">
                <a:solidFill>
                  <a:srgbClr val="0071BA"/>
                </a:solidFill>
                <a:sym typeface="Wingdings" panose="05000000000000000000" pitchFamily="2" charset="2"/>
              </a:rPr>
              <a:t> </a:t>
            </a:r>
            <a:r>
              <a:rPr lang="en-US" altLang="de-DE" sz="1500" b="1" dirty="0">
                <a:sym typeface="Wingdings" panose="05000000000000000000" pitchFamily="2" charset="2"/>
              </a:rPr>
              <a:t>ingredients       </a:t>
            </a:r>
            <a:r>
              <a:rPr lang="en-US" altLang="de-DE" sz="1500" dirty="0">
                <a:sym typeface="Wingdings" panose="05000000000000000000" pitchFamily="2" charset="2"/>
              </a:rPr>
              <a:t>         	         </a:t>
            </a:r>
            <a:r>
              <a:rPr lang="en-US" altLang="de-DE" sz="1500" b="1" dirty="0">
                <a:sym typeface="Wingdings" panose="05000000000000000000" pitchFamily="2" charset="2"/>
              </a:rPr>
              <a:t>Natural </a:t>
            </a:r>
            <a:r>
              <a:rPr lang="en-US" altLang="de-DE" sz="1500" b="1" dirty="0">
                <a:solidFill>
                  <a:srgbClr val="00B050"/>
                </a:solidFill>
                <a:sym typeface="Wingdings" panose="05000000000000000000" pitchFamily="2" charset="2"/>
              </a:rPr>
              <a:t>approved</a:t>
            </a:r>
            <a:r>
              <a:rPr lang="en-US" altLang="de-DE" sz="1500" b="1" dirty="0">
                <a:solidFill>
                  <a:srgbClr val="0071BA"/>
                </a:solidFill>
                <a:sym typeface="Wingdings" panose="05000000000000000000" pitchFamily="2" charset="2"/>
              </a:rPr>
              <a:t> </a:t>
            </a:r>
            <a:r>
              <a:rPr lang="en-US" altLang="de-DE" sz="1500" b="1" dirty="0">
                <a:sym typeface="Wingdings" panose="05000000000000000000" pitchFamily="2" charset="2"/>
              </a:rPr>
              <a:t>ingredients</a:t>
            </a:r>
            <a:endParaRPr lang="en-US" sz="1500" dirty="0"/>
          </a:p>
        </p:txBody>
      </p:sp>
      <p:pic>
        <p:nvPicPr>
          <p:cNvPr id="9" name="Image 9">
            <a:extLst>
              <a:ext uri="{FF2B5EF4-FFF2-40B4-BE49-F238E27FC236}">
                <a16:creationId xmlns:a16="http://schemas.microsoft.com/office/drawing/2014/main" id="{F0F3EEA5-4A06-4AC1-984F-FFFFB5FB6A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6924" y="5081067"/>
            <a:ext cx="3578268" cy="913029"/>
          </a:xfrm>
          <a:prstGeom prst="rect">
            <a:avLst/>
          </a:prstGeom>
        </p:spPr>
      </p:pic>
      <p:pic>
        <p:nvPicPr>
          <p:cNvPr id="10" name="Image 11">
            <a:extLst>
              <a:ext uri="{FF2B5EF4-FFF2-40B4-BE49-F238E27FC236}">
                <a16:creationId xmlns:a16="http://schemas.microsoft.com/office/drawing/2014/main" id="{85CD66B0-BF49-4DA1-9555-77ED74EA328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87748" y="4976910"/>
            <a:ext cx="3031769" cy="970166"/>
          </a:xfrm>
          <a:prstGeom prst="rect">
            <a:avLst/>
          </a:prstGeom>
        </p:spPr>
      </p:pic>
      <p:pic>
        <p:nvPicPr>
          <p:cNvPr id="11" name="Image 12">
            <a:extLst>
              <a:ext uri="{FF2B5EF4-FFF2-40B4-BE49-F238E27FC236}">
                <a16:creationId xmlns:a16="http://schemas.microsoft.com/office/drawing/2014/main" id="{D9BB09C3-3949-46CF-8BD0-AA6EC2F873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68130" y="2792457"/>
            <a:ext cx="2726270" cy="1166238"/>
          </a:xfrm>
          <a:prstGeom prst="rect">
            <a:avLst/>
          </a:prstGeom>
        </p:spPr>
      </p:pic>
      <p:pic>
        <p:nvPicPr>
          <p:cNvPr id="12" name="Picture 11">
            <a:extLst>
              <a:ext uri="{FF2B5EF4-FFF2-40B4-BE49-F238E27FC236}">
                <a16:creationId xmlns:a16="http://schemas.microsoft.com/office/drawing/2014/main" id="{DB8013F7-28C7-4285-A500-6ECC2EA1568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6924" y="2792457"/>
            <a:ext cx="3411794" cy="937839"/>
          </a:xfrm>
          <a:prstGeom prst="rect">
            <a:avLst/>
          </a:prstGeom>
        </p:spPr>
      </p:pic>
      <p:sp>
        <p:nvSpPr>
          <p:cNvPr id="13" name="Rectangle 12">
            <a:extLst>
              <a:ext uri="{FF2B5EF4-FFF2-40B4-BE49-F238E27FC236}">
                <a16:creationId xmlns:a16="http://schemas.microsoft.com/office/drawing/2014/main" id="{7896EBA4-4C18-458F-A76F-DC21E89F5AEC}"/>
              </a:ext>
            </a:extLst>
          </p:cNvPr>
          <p:cNvSpPr/>
          <p:nvPr/>
        </p:nvSpPr>
        <p:spPr>
          <a:xfrm>
            <a:off x="806924" y="2005630"/>
            <a:ext cx="4572000" cy="730969"/>
          </a:xfrm>
          <a:prstGeom prst="rect">
            <a:avLst/>
          </a:prstGeom>
        </p:spPr>
        <p:txBody>
          <a:bodyPr lIns="0">
            <a:spAutoFit/>
          </a:bodyPr>
          <a:lstStyle/>
          <a:p>
            <a:pPr marL="0" indent="0">
              <a:spcAft>
                <a:spcPts val="300"/>
              </a:spcAft>
              <a:buNone/>
            </a:pPr>
            <a:r>
              <a:rPr lang="en-US" altLang="de-DE" sz="1500" b="1" kern="0" dirty="0">
                <a:sym typeface="Wingdings" panose="05000000000000000000" pitchFamily="2" charset="2"/>
              </a:rPr>
              <a:t>Case 1: organic </a:t>
            </a:r>
            <a:r>
              <a:rPr lang="en-US" altLang="de-DE" sz="1500" b="1" kern="0" dirty="0">
                <a:solidFill>
                  <a:srgbClr val="00B050"/>
                </a:solidFill>
                <a:sym typeface="Wingdings" panose="05000000000000000000" pitchFamily="2" charset="2"/>
              </a:rPr>
              <a:t>(certified) </a:t>
            </a:r>
            <a:r>
              <a:rPr lang="en-US" altLang="de-DE" sz="1500" b="1" kern="0" dirty="0">
                <a:sym typeface="Wingdings" panose="05000000000000000000" pitchFamily="2" charset="2"/>
              </a:rPr>
              <a:t>products:</a:t>
            </a:r>
          </a:p>
          <a:p>
            <a:pPr marL="0" indent="0">
              <a:spcAft>
                <a:spcPts val="300"/>
              </a:spcAft>
              <a:buNone/>
            </a:pPr>
            <a:r>
              <a:rPr lang="en-US" altLang="de-DE" sz="1200" kern="0" dirty="0"/>
              <a:t>The </a:t>
            </a:r>
            <a:r>
              <a:rPr lang="en-US" altLang="de-DE" sz="1200" b="1" kern="0" dirty="0"/>
              <a:t>ECOCERT logo </a:t>
            </a:r>
            <a:r>
              <a:rPr lang="en-US" altLang="de-DE" sz="1200" kern="0" dirty="0"/>
              <a:t>can only be used</a:t>
            </a:r>
            <a:br>
              <a:rPr lang="en-US" altLang="de-DE" sz="1200" kern="0" dirty="0"/>
            </a:br>
            <a:r>
              <a:rPr lang="en-US" altLang="de-DE" sz="1200" kern="0" dirty="0"/>
              <a:t>for a </a:t>
            </a:r>
            <a:r>
              <a:rPr lang="en-US" altLang="de-DE" sz="1200" kern="0" dirty="0">
                <a:solidFill>
                  <a:srgbClr val="00B050"/>
                </a:solidFill>
              </a:rPr>
              <a:t>certified (organic) product </a:t>
            </a:r>
          </a:p>
        </p:txBody>
      </p:sp>
    </p:spTree>
    <p:extLst>
      <p:ext uri="{BB962C8B-B14F-4D97-AF65-F5344CB8AC3E}">
        <p14:creationId xmlns:p14="http://schemas.microsoft.com/office/powerpoint/2010/main" val="49673642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1863971-226F-4F75-A8AD-5404D56D16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717550" y="768843"/>
            <a:ext cx="8045450" cy="467820"/>
          </a:xfrm>
        </p:spPr>
        <p:txBody>
          <a:bodyPr/>
          <a:lstStyle/>
          <a:p>
            <a:r>
              <a:rPr lang="en-US" altLang="de-DE" kern="1200" dirty="0">
                <a:solidFill>
                  <a:srgbClr val="008000"/>
                </a:solidFill>
              </a:rPr>
              <a:t>Guidelines for the use of logos (2/2)</a:t>
            </a:r>
            <a:endParaRPr lang="en-US" kern="1200" dirty="0">
              <a:solidFill>
                <a:srgbClr val="008000"/>
              </a:solidFill>
            </a:endParaRPr>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27</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10" name="Rectangle : coins arrondis 5">
            <a:extLst>
              <a:ext uri="{FF2B5EF4-FFF2-40B4-BE49-F238E27FC236}">
                <a16:creationId xmlns:a16="http://schemas.microsoft.com/office/drawing/2014/main" id="{E840EC4F-A9BD-4A00-B3FD-014CE43E7F62}"/>
              </a:ext>
            </a:extLst>
          </p:cNvPr>
          <p:cNvSpPr/>
          <p:nvPr/>
        </p:nvSpPr>
        <p:spPr bwMode="auto">
          <a:xfrm>
            <a:off x="639565" y="1547581"/>
            <a:ext cx="7751960" cy="2187265"/>
          </a:xfrm>
          <a:prstGeom prst="roundRect">
            <a:avLst/>
          </a:prstGeom>
          <a:noFill/>
          <a:ln w="28575" cap="flat" cmpd="sng" algn="ctr">
            <a:solidFill>
              <a:srgbClr val="00B050"/>
            </a:solidFill>
            <a:prstDash val="solid"/>
            <a:round/>
            <a:headEnd type="none" w="med" len="med"/>
            <a:tailEnd type="none" w="med" len="med"/>
          </a:ln>
          <a:extLst>
            <a:ext uri="{AF507438-7753-43e0-B8FC-AC1667EBCBE1}">
              <a14:hiddenEffects xmlns:a14="http://schemas.microsoft.com/office/drawing/2010/main" xmlns="">
                <a:effectLst>
                  <a:outerShdw dist="35921" dir="2700000" algn="ctr" rotWithShape="0">
                    <a:srgbClr val="808080"/>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marL="0" indent="0">
              <a:lnSpc>
                <a:spcPct val="90000"/>
              </a:lnSpc>
              <a:spcAft>
                <a:spcPts val="1000"/>
              </a:spcAft>
              <a:buNone/>
            </a:pPr>
            <a:r>
              <a:rPr lang="en-US" altLang="de-DE" sz="1600" b="1" kern="0" dirty="0">
                <a:solidFill>
                  <a:srgbClr val="00B050"/>
                </a:solidFill>
              </a:rPr>
              <a:t>NATRUE</a:t>
            </a:r>
          </a:p>
          <a:p>
            <a:pPr marL="263525" indent="-263525">
              <a:lnSpc>
                <a:spcPct val="90000"/>
              </a:lnSpc>
              <a:spcAft>
                <a:spcPts val="400"/>
              </a:spcAft>
              <a:buFont typeface="Arial" panose="020B0604020202020204" pitchFamily="34" charset="0"/>
              <a:buChar char="•"/>
            </a:pPr>
            <a:r>
              <a:rPr lang="en-US" altLang="de-DE" sz="1600" kern="0" dirty="0">
                <a:solidFill>
                  <a:schemeClr val="tx1"/>
                </a:solidFill>
              </a:rPr>
              <a:t>Logo and certificates are the same for organic certified products and natural (non-organic) products.</a:t>
            </a:r>
          </a:p>
          <a:p>
            <a:pPr marL="263525" indent="-263525">
              <a:lnSpc>
                <a:spcPct val="90000"/>
              </a:lnSpc>
              <a:spcAft>
                <a:spcPts val="400"/>
              </a:spcAft>
              <a:buFont typeface="Times" panose="02020603050405020304" pitchFamily="18" charset="0"/>
              <a:buChar char="•"/>
            </a:pPr>
            <a:r>
              <a:rPr lang="en-US" altLang="de-DE" sz="1600" kern="0" dirty="0">
                <a:solidFill>
                  <a:schemeClr val="tx1"/>
                </a:solidFill>
              </a:rPr>
              <a:t>The logo should be used in line with specific rules:</a:t>
            </a:r>
          </a:p>
          <a:p>
            <a:pPr marL="6350">
              <a:lnSpc>
                <a:spcPct val="90000"/>
              </a:lnSpc>
              <a:spcAft>
                <a:spcPts val="400"/>
              </a:spcAft>
              <a:buNone/>
            </a:pPr>
            <a:r>
              <a:rPr lang="en-US" altLang="de-DE" sz="1600" kern="0" dirty="0">
                <a:solidFill>
                  <a:schemeClr val="tx1"/>
                </a:solidFill>
              </a:rPr>
              <a:t>	- linked to a certified (organic or natural) product </a:t>
            </a:r>
          </a:p>
          <a:p>
            <a:pPr marL="6350">
              <a:lnSpc>
                <a:spcPct val="90000"/>
              </a:lnSpc>
              <a:spcAft>
                <a:spcPts val="400"/>
              </a:spcAft>
              <a:buNone/>
            </a:pPr>
            <a:r>
              <a:rPr lang="en-US" altLang="de-DE" sz="1600" kern="0" dirty="0">
                <a:solidFill>
                  <a:schemeClr val="tx1"/>
                </a:solidFill>
              </a:rPr>
              <a:t>	- indicating the percentages</a:t>
            </a:r>
          </a:p>
          <a:p>
            <a:pPr marL="6350">
              <a:lnSpc>
                <a:spcPct val="90000"/>
              </a:lnSpc>
              <a:spcAft>
                <a:spcPts val="400"/>
              </a:spcAft>
              <a:buNone/>
            </a:pPr>
            <a:r>
              <a:rPr lang="en-US" altLang="de-DE" sz="1600" kern="0" dirty="0">
                <a:solidFill>
                  <a:schemeClr val="tx1"/>
                </a:solidFill>
              </a:rPr>
              <a:t>	- with the standard NATRUE wording</a:t>
            </a:r>
          </a:p>
        </p:txBody>
      </p:sp>
      <p:sp>
        <p:nvSpPr>
          <p:cNvPr id="11" name="Rectangle : coins arrondis 5">
            <a:extLst>
              <a:ext uri="{FF2B5EF4-FFF2-40B4-BE49-F238E27FC236}">
                <a16:creationId xmlns:a16="http://schemas.microsoft.com/office/drawing/2014/main" id="{AE881E62-88DC-4ACD-9C9B-3F20D7C0AE85}"/>
              </a:ext>
            </a:extLst>
          </p:cNvPr>
          <p:cNvSpPr/>
          <p:nvPr/>
        </p:nvSpPr>
        <p:spPr bwMode="auto">
          <a:xfrm>
            <a:off x="639565" y="5541534"/>
            <a:ext cx="8549332" cy="652661"/>
          </a:xfrm>
          <a:prstGeom prst="roundRect">
            <a:avLst/>
          </a:prstGeom>
          <a:noFill/>
          <a:ln w="28575" cap="flat" cmpd="sng" algn="ctr">
            <a:noFill/>
            <a:prstDash val="solid"/>
            <a:round/>
            <a:headEnd type="none" w="med" len="med"/>
            <a:tailEnd type="none" w="med" len="med"/>
          </a:ln>
          <a:extLst>
            <a:ext uri="{AF507438-7753-43e0-B8FC-AC1667EBCBE1}">
              <a14:hiddenEffects xmlns:a14="http://schemas.microsoft.com/office/drawing/2010/main" xmlns="">
                <a:effectLst>
                  <a:outerShdw dist="35921" dir="2700000" algn="ctr" rotWithShape="0">
                    <a:srgbClr val="808080"/>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spcBef>
                <a:spcPts val="600"/>
              </a:spcBef>
              <a:spcAft>
                <a:spcPts val="400"/>
              </a:spcAft>
            </a:pPr>
            <a:r>
              <a:rPr lang="en-US" sz="1200" b="1" dirty="0">
                <a:solidFill>
                  <a:srgbClr val="00B050"/>
                </a:solidFill>
                <a:latin typeface="Trebuchet MS" pitchFamily="34" charset="0"/>
                <a:cs typeface="Arial" charset="0"/>
              </a:rPr>
              <a:t>Cosmetic finished products: </a:t>
            </a:r>
            <a:r>
              <a:rPr lang="en-US" sz="1200" dirty="0">
                <a:solidFill>
                  <a:schemeClr val="tx1"/>
                </a:solidFill>
                <a:cs typeface="Arial" charset="0"/>
              </a:rPr>
              <a:t>a logo from ECOCERT/COSMOS/NATRUE can only be used when the </a:t>
            </a:r>
            <a:r>
              <a:rPr lang="en-US" sz="1200" dirty="0">
                <a:solidFill>
                  <a:schemeClr val="tx1"/>
                </a:solidFill>
                <a:latin typeface="Trebuchet MS" pitchFamily="34" charset="0"/>
                <a:cs typeface="Arial" charset="0"/>
              </a:rPr>
              <a:t>full formula is certified.</a:t>
            </a:r>
          </a:p>
          <a:p>
            <a:pPr>
              <a:spcBef>
                <a:spcPts val="600"/>
              </a:spcBef>
            </a:pPr>
            <a:r>
              <a:rPr lang="fr-CH" sz="1200" b="1" dirty="0">
                <a:solidFill>
                  <a:srgbClr val="00B050"/>
                </a:solidFill>
                <a:cs typeface="Arial" charset="0"/>
              </a:rPr>
              <a:t>ISO 16128: </a:t>
            </a:r>
            <a:r>
              <a:rPr lang="fr-CH" sz="1200" dirty="0">
                <a:solidFill>
                  <a:schemeClr val="tx1"/>
                </a:solidFill>
                <a:cs typeface="Arial" charset="0"/>
              </a:rPr>
              <a:t>NO LOGO</a:t>
            </a:r>
            <a:endParaRPr lang="de-CH" sz="1200" dirty="0">
              <a:solidFill>
                <a:schemeClr val="tx1"/>
              </a:solidFill>
              <a:latin typeface="Trebuchet MS" pitchFamily="34" charset="0"/>
              <a:cs typeface="Arial" charset="0"/>
            </a:endParaRPr>
          </a:p>
        </p:txBody>
      </p:sp>
      <p:pic>
        <p:nvPicPr>
          <p:cNvPr id="14" name="Picture 13">
            <a:extLst>
              <a:ext uri="{FF2B5EF4-FFF2-40B4-BE49-F238E27FC236}">
                <a16:creationId xmlns:a16="http://schemas.microsoft.com/office/drawing/2014/main" id="{4803A8FB-318A-41EC-9196-5AD7D010A1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7056" y="3980914"/>
            <a:ext cx="3047305" cy="1170213"/>
          </a:xfrm>
          <a:prstGeom prst="rect">
            <a:avLst/>
          </a:prstGeom>
        </p:spPr>
      </p:pic>
      <p:pic>
        <p:nvPicPr>
          <p:cNvPr id="16" name="Picture 15">
            <a:extLst>
              <a:ext uri="{FF2B5EF4-FFF2-40B4-BE49-F238E27FC236}">
                <a16:creationId xmlns:a16="http://schemas.microsoft.com/office/drawing/2014/main" id="{606E075B-70C3-4F2B-8A1E-EA8E3B734C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7550" y="3975783"/>
            <a:ext cx="3241675" cy="1175344"/>
          </a:xfrm>
          <a:prstGeom prst="rect">
            <a:avLst/>
          </a:prstGeom>
        </p:spPr>
      </p:pic>
    </p:spTree>
    <p:extLst>
      <p:ext uri="{BB962C8B-B14F-4D97-AF65-F5344CB8AC3E}">
        <p14:creationId xmlns:p14="http://schemas.microsoft.com/office/powerpoint/2010/main" val="2509977036"/>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FE9D64-0F3B-4407-8E04-BAF6AB5580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a:xfrm>
            <a:off x="717550" y="417977"/>
            <a:ext cx="6530975" cy="818686"/>
          </a:xfrm>
        </p:spPr>
        <p:txBody>
          <a:bodyPr/>
          <a:lstStyle/>
          <a:p>
            <a:r>
              <a:rPr lang="de-CH" altLang="de-DE" kern="1200" dirty="0">
                <a:solidFill>
                  <a:srgbClr val="008000"/>
                </a:solidFill>
              </a:rPr>
              <a:t>Natural &amp; Organic Certifications</a:t>
            </a:r>
            <a:br>
              <a:rPr lang="de-CH" altLang="de-DE" dirty="0"/>
            </a:br>
            <a:r>
              <a:rPr lang="de-CH" altLang="de-DE" sz="2400" dirty="0">
                <a:solidFill>
                  <a:srgbClr val="00B050"/>
                </a:solidFill>
              </a:rPr>
              <a:t>Short Summary</a:t>
            </a:r>
            <a:endParaRPr lang="en-US" dirty="0">
              <a:solidFill>
                <a:srgbClr val="00B050"/>
              </a:solidFill>
            </a:endParaRPr>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28</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5" name="Rectangle 3">
            <a:extLst>
              <a:ext uri="{FF2B5EF4-FFF2-40B4-BE49-F238E27FC236}">
                <a16:creationId xmlns:a16="http://schemas.microsoft.com/office/drawing/2014/main" id="{31E152A2-2458-44A4-8B1A-69895A6A2C0C}"/>
              </a:ext>
            </a:extLst>
          </p:cNvPr>
          <p:cNvSpPr txBox="1">
            <a:spLocks noChangeArrowheads="1"/>
          </p:cNvSpPr>
          <p:nvPr/>
        </p:nvSpPr>
        <p:spPr bwMode="auto">
          <a:xfrm>
            <a:off x="756103" y="1648237"/>
            <a:ext cx="7848062" cy="187538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a:lnSpc>
                <a:spcPct val="90000"/>
              </a:lnSpc>
              <a:spcAft>
                <a:spcPts val="400"/>
              </a:spcAft>
              <a:buNone/>
            </a:pPr>
            <a:r>
              <a:rPr lang="en-US" altLang="de-DE" sz="1600" b="1" kern="0" dirty="0">
                <a:solidFill>
                  <a:srgbClr val="00B050"/>
                </a:solidFill>
              </a:rPr>
              <a:t>ECOCERT / COSMOS / NATRUE</a:t>
            </a:r>
          </a:p>
          <a:p>
            <a:pPr marL="0" indent="0">
              <a:lnSpc>
                <a:spcPct val="90000"/>
              </a:lnSpc>
              <a:buNone/>
            </a:pPr>
            <a:r>
              <a:rPr lang="en-US" altLang="de-DE" sz="1600" kern="0" dirty="0"/>
              <a:t>Very strict certification guidelines, but the calculation methods sometimes provide different percentages from one certification to another.</a:t>
            </a:r>
          </a:p>
          <a:p>
            <a:pPr marL="0" indent="0">
              <a:lnSpc>
                <a:spcPct val="90000"/>
              </a:lnSpc>
              <a:buNone/>
            </a:pPr>
            <a:endParaRPr lang="en-US" altLang="de-DE" sz="1600" kern="0" dirty="0">
              <a:solidFill>
                <a:srgbClr val="0070C0"/>
              </a:solidFill>
            </a:endParaRPr>
          </a:p>
          <a:p>
            <a:pPr marL="0" indent="0">
              <a:lnSpc>
                <a:spcPct val="90000"/>
              </a:lnSpc>
              <a:spcAft>
                <a:spcPts val="400"/>
              </a:spcAft>
              <a:buNone/>
            </a:pPr>
            <a:r>
              <a:rPr lang="en-US" altLang="de-DE" sz="1600" b="1" kern="0" dirty="0">
                <a:solidFill>
                  <a:srgbClr val="00B050"/>
                </a:solidFill>
              </a:rPr>
              <a:t>ISO 16128</a:t>
            </a:r>
            <a:endParaRPr lang="en-US" altLang="de-DE" sz="1600" kern="0" dirty="0">
              <a:solidFill>
                <a:srgbClr val="00B050"/>
              </a:solidFill>
            </a:endParaRPr>
          </a:p>
          <a:p>
            <a:pPr marL="0" indent="0">
              <a:lnSpc>
                <a:spcPct val="90000"/>
              </a:lnSpc>
              <a:buNone/>
            </a:pPr>
            <a:r>
              <a:rPr lang="en-US" altLang="de-DE" sz="1600" kern="0" dirty="0"/>
              <a:t>Very new. Much broader, but with the advantage of a recognized  international standard. FEBEA technical report has still to be written and finally approved by the ISO committee.</a:t>
            </a:r>
            <a:endParaRPr lang="en-GB" altLang="de-DE" sz="1600" kern="0" dirty="0"/>
          </a:p>
        </p:txBody>
      </p:sp>
      <p:sp>
        <p:nvSpPr>
          <p:cNvPr id="6" name="Rectangle : coins arrondis 5">
            <a:extLst>
              <a:ext uri="{FF2B5EF4-FFF2-40B4-BE49-F238E27FC236}">
                <a16:creationId xmlns:a16="http://schemas.microsoft.com/office/drawing/2014/main" id="{F067B934-EADE-4C8C-84B3-EFA90FD04E10}"/>
              </a:ext>
            </a:extLst>
          </p:cNvPr>
          <p:cNvSpPr/>
          <p:nvPr/>
        </p:nvSpPr>
        <p:spPr bwMode="auto">
          <a:xfrm>
            <a:off x="717549" y="3924084"/>
            <a:ext cx="7750590" cy="1974441"/>
          </a:xfrm>
          <a:prstGeom prst="roundRect">
            <a:avLst/>
          </a:prstGeom>
          <a:noFill/>
          <a:ln w="28575" cap="flat" cmpd="sng" algn="ctr">
            <a:solidFill>
              <a:srgbClr val="00B050"/>
            </a:solidFill>
            <a:prstDash val="solid"/>
            <a:round/>
            <a:headEnd type="none" w="med" len="med"/>
            <a:tailEnd type="none" w="med" len="med"/>
          </a:ln>
          <a:extLst>
            <a:ext uri="{AF507438-7753-43e0-B8FC-AC1667EBCBE1}">
              <a14:hiddenEffects xmlns:a14="http://schemas.microsoft.com/office/drawing/2010/main" xmlns="">
                <a:effectLst>
                  <a:outerShdw dist="35921" dir="2700000" algn="ctr" rotWithShape="0">
                    <a:srgbClr val="808080"/>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marL="0" indent="0">
              <a:lnSpc>
                <a:spcPct val="90000"/>
              </a:lnSpc>
              <a:spcAft>
                <a:spcPts val="500"/>
              </a:spcAft>
              <a:buNone/>
            </a:pPr>
            <a:r>
              <a:rPr lang="en-US" altLang="de-DE" sz="1600" b="1" kern="0" dirty="0">
                <a:solidFill>
                  <a:srgbClr val="45AC34"/>
                </a:solidFill>
              </a:rPr>
              <a:t>With this broad range of certifications, including Fair Trade for the ALPAFLOR</a:t>
            </a:r>
            <a:r>
              <a:rPr lang="en-US" altLang="de-DE" sz="1600" b="1" kern="0" baseline="30000" dirty="0">
                <a:solidFill>
                  <a:srgbClr val="45AC34"/>
                </a:solidFill>
              </a:rPr>
              <a:t>®</a:t>
            </a:r>
            <a:r>
              <a:rPr lang="en-US" altLang="de-DE" sz="1600" b="1" kern="0" dirty="0">
                <a:solidFill>
                  <a:srgbClr val="45AC34"/>
                </a:solidFill>
              </a:rPr>
              <a:t> Portfolio, DSM :</a:t>
            </a:r>
          </a:p>
          <a:p>
            <a:pPr marL="171450" indent="-171450">
              <a:lnSpc>
                <a:spcPct val="90000"/>
              </a:lnSpc>
              <a:spcAft>
                <a:spcPts val="300"/>
              </a:spcAft>
              <a:buFont typeface="Arial" panose="020B0604020202020204" pitchFamily="34" charset="0"/>
              <a:buChar char="•"/>
            </a:pPr>
            <a:r>
              <a:rPr lang="en-US" altLang="de-DE" sz="1600" kern="0" dirty="0">
                <a:solidFill>
                  <a:schemeClr val="tx1"/>
                </a:solidFill>
              </a:rPr>
              <a:t>Provides a recognized guarantee of the natural/organic properties of its ingredients;</a:t>
            </a:r>
          </a:p>
          <a:p>
            <a:pPr marL="171450" indent="-171450">
              <a:lnSpc>
                <a:spcPct val="90000"/>
              </a:lnSpc>
              <a:spcAft>
                <a:spcPts val="300"/>
              </a:spcAft>
              <a:buFont typeface="Arial" panose="020B0604020202020204" pitchFamily="34" charset="0"/>
              <a:buChar char="•"/>
            </a:pPr>
            <a:r>
              <a:rPr lang="en-US" altLang="de-DE" sz="1600" kern="0" dirty="0">
                <a:solidFill>
                  <a:schemeClr val="tx1"/>
                </a:solidFill>
              </a:rPr>
              <a:t>Supports its customers globally with their own certifications and sustainability targets;</a:t>
            </a:r>
          </a:p>
          <a:p>
            <a:pPr marL="171450" indent="-171450">
              <a:lnSpc>
                <a:spcPct val="90000"/>
              </a:lnSpc>
              <a:spcAft>
                <a:spcPts val="300"/>
              </a:spcAft>
              <a:buFont typeface="Arial" panose="020B0604020202020204" pitchFamily="34" charset="0"/>
              <a:buChar char="•"/>
            </a:pPr>
            <a:r>
              <a:rPr lang="en-US" altLang="de-DE" sz="1600" kern="0" dirty="0">
                <a:solidFill>
                  <a:schemeClr val="tx1"/>
                </a:solidFill>
              </a:rPr>
              <a:t>Offers peace of mind about its ingredients</a:t>
            </a:r>
            <a:r>
              <a:rPr lang="en-GB" altLang="de-DE" sz="1600" kern="0" dirty="0">
                <a:solidFill>
                  <a:schemeClr val="tx1"/>
                </a:solidFill>
              </a:rPr>
              <a:t>.</a:t>
            </a:r>
          </a:p>
        </p:txBody>
      </p:sp>
    </p:spTree>
    <p:extLst>
      <p:ext uri="{BB962C8B-B14F-4D97-AF65-F5344CB8AC3E}">
        <p14:creationId xmlns:p14="http://schemas.microsoft.com/office/powerpoint/2010/main" val="3723423851"/>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LPAFLOR_bioactives.png">
            <a:extLst>
              <a:ext uri="{FF2B5EF4-FFF2-40B4-BE49-F238E27FC236}">
                <a16:creationId xmlns:a16="http://schemas.microsoft.com/office/drawing/2014/main" id="{8B40B624-8135-4E57-884A-DDD90657D2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224016"/>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p:txBody>
          <a:bodyPr/>
          <a:lstStyle/>
          <a:p>
            <a:r>
              <a:rPr lang="de-CH" dirty="0">
                <a:solidFill>
                  <a:schemeClr val="bg1"/>
                </a:solidFill>
              </a:rPr>
              <a:t>Back Up</a:t>
            </a:r>
            <a:endParaRPr lang="en-US" dirty="0">
              <a:solidFill>
                <a:schemeClr val="bg1"/>
              </a:solidFill>
            </a:endParaRPr>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29</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43891171"/>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A98AF3-6585-4B6D-8015-8B45526C77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p:txBody>
          <a:bodyPr/>
          <a:lstStyle/>
          <a:p>
            <a:r>
              <a:rPr lang="de-CH" dirty="0"/>
              <a:t>Goals</a:t>
            </a:r>
            <a:endParaRPr lang="en-US" dirty="0"/>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30</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5" name="Content Placeholder 2">
            <a:extLst>
              <a:ext uri="{FF2B5EF4-FFF2-40B4-BE49-F238E27FC236}">
                <a16:creationId xmlns:a16="http://schemas.microsoft.com/office/drawing/2014/main" id="{B73EF2DC-6C07-40A1-BF86-4B73D39DD6A6}"/>
              </a:ext>
            </a:extLst>
          </p:cNvPr>
          <p:cNvSpPr>
            <a:spLocks noGrp="1"/>
          </p:cNvSpPr>
          <p:nvPr>
            <p:ph idx="1"/>
          </p:nvPr>
        </p:nvSpPr>
        <p:spPr>
          <a:xfrm>
            <a:off x="717550" y="1401504"/>
            <a:ext cx="8255873" cy="4355038"/>
          </a:xfrm>
        </p:spPr>
        <p:txBody>
          <a:bodyPr/>
          <a:lstStyle/>
          <a:p>
            <a:pPr marL="184150" indent="-184150">
              <a:spcBef>
                <a:spcPts val="0"/>
              </a:spcBef>
              <a:spcAft>
                <a:spcPts val="400"/>
              </a:spcAft>
            </a:pPr>
            <a:r>
              <a:rPr lang="en-US" sz="1200" b="1" dirty="0">
                <a:solidFill>
                  <a:srgbClr val="0071BA"/>
                </a:solidFill>
              </a:rPr>
              <a:t>ECOCERT: </a:t>
            </a:r>
            <a:r>
              <a:rPr lang="en-US" sz="1200" dirty="0"/>
              <a:t>is a limited company. As an inspection and certification body, it was a pioneer for sustainable development, and created a standard for natural and organic cosmetics in 2002. ECOCERT is present in 80 countries</a:t>
            </a:r>
          </a:p>
          <a:p>
            <a:pPr marL="1112838" lvl="1" indent="-396875">
              <a:spcAft>
                <a:spcPts val="1200"/>
              </a:spcAft>
              <a:buNone/>
            </a:pPr>
            <a:r>
              <a:rPr lang="en-US" sz="1200" b="1" dirty="0">
                <a:solidFill>
                  <a:srgbClr val="009FE3"/>
                </a:solidFill>
              </a:rPr>
              <a:t>Goal:	</a:t>
            </a:r>
            <a:r>
              <a:rPr lang="en-US" sz="1200" dirty="0">
                <a:latin typeface="Arial" charset="0"/>
              </a:rPr>
              <a:t>to promote </a:t>
            </a:r>
            <a:r>
              <a:rPr lang="en-US" sz="1200" b="1" dirty="0">
                <a:latin typeface="Arial" charset="0"/>
              </a:rPr>
              <a:t>natural and organic substances</a:t>
            </a:r>
            <a:r>
              <a:rPr lang="en-US" sz="1200" dirty="0">
                <a:latin typeface="Arial" charset="0"/>
              </a:rPr>
              <a:t>, </a:t>
            </a:r>
            <a:r>
              <a:rPr lang="en-US" sz="1200" b="1" dirty="0">
                <a:latin typeface="Arial" charset="0"/>
              </a:rPr>
              <a:t>respect for the environment and high ethical values </a:t>
            </a:r>
            <a:r>
              <a:rPr lang="en-US" sz="1200" b="1" dirty="0"/>
              <a:t>Linking cosmetics products to organic raw materials and </a:t>
            </a:r>
            <a:r>
              <a:rPr lang="en-US" sz="1200" b="1" dirty="0">
                <a:solidFill>
                  <a:srgbClr val="009FE3"/>
                </a:solidFill>
              </a:rPr>
              <a:t>high ethical values </a:t>
            </a:r>
          </a:p>
          <a:p>
            <a:pPr marL="184150" indent="-177800">
              <a:spcBef>
                <a:spcPts val="0"/>
              </a:spcBef>
              <a:spcAft>
                <a:spcPts val="400"/>
              </a:spcAft>
            </a:pPr>
            <a:r>
              <a:rPr lang="en-US" sz="1200" b="1" dirty="0">
                <a:solidFill>
                  <a:srgbClr val="0071BA"/>
                </a:solidFill>
              </a:rPr>
              <a:t>COSMOS: </a:t>
            </a:r>
            <a:r>
              <a:rPr lang="en-US" sz="1200" dirty="0"/>
              <a:t>Non-profit international association. Founded in 2002 by the 5 main European bodies for organic and natural standards (BDIH- Germany, Cosmebio and Ecocert Greenlife-France, ICEA-Italy, Soil association- UK). Standard approved in 2010</a:t>
            </a:r>
          </a:p>
          <a:p>
            <a:pPr marL="1112838" lvl="1" indent="-396875">
              <a:spcAft>
                <a:spcPts val="400"/>
              </a:spcAft>
              <a:buNone/>
            </a:pPr>
            <a:r>
              <a:rPr lang="en-US" sz="1200" b="1" dirty="0">
                <a:solidFill>
                  <a:srgbClr val="009FE3"/>
                </a:solidFill>
              </a:rPr>
              <a:t>Goal:	</a:t>
            </a:r>
            <a:r>
              <a:rPr lang="en-US" sz="1200" dirty="0"/>
              <a:t>to </a:t>
            </a:r>
            <a:r>
              <a:rPr lang="en-US" sz="1200" b="1" dirty="0"/>
              <a:t>manage and develop the Cosmos-standard as an international </a:t>
            </a:r>
            <a:br>
              <a:rPr lang="en-US" sz="1200" b="1" dirty="0"/>
            </a:br>
            <a:r>
              <a:rPr lang="en-US" sz="1200" b="1" dirty="0">
                <a:solidFill>
                  <a:srgbClr val="009FE3"/>
                </a:solidFill>
              </a:rPr>
              <a:t>standard for organic and natural cosmetics</a:t>
            </a:r>
            <a:r>
              <a:rPr lang="en-US" sz="1200" b="1" dirty="0"/>
              <a:t>. </a:t>
            </a:r>
            <a:r>
              <a:rPr lang="en-US" sz="1200" dirty="0"/>
              <a:t>Its guiding principles are to:</a:t>
            </a:r>
          </a:p>
          <a:p>
            <a:pPr marL="1112838" lvl="1" indent="0">
              <a:spcAft>
                <a:spcPts val="400"/>
              </a:spcAft>
              <a:buNone/>
            </a:pPr>
            <a:r>
              <a:rPr lang="en-US" sz="1200" dirty="0"/>
              <a:t>- Promote the use of products from organic agriculture, and respect biodiversity;</a:t>
            </a:r>
          </a:p>
          <a:p>
            <a:pPr marL="1112838" lvl="1" indent="0">
              <a:spcAft>
                <a:spcPts val="400"/>
              </a:spcAft>
              <a:buNone/>
            </a:pPr>
            <a:r>
              <a:rPr lang="en-US" sz="1200" dirty="0"/>
              <a:t>- Use natural resources responsibly and respect the environment;</a:t>
            </a:r>
          </a:p>
          <a:p>
            <a:pPr marL="1112838" lvl="1" indent="0">
              <a:spcAft>
                <a:spcPts val="400"/>
              </a:spcAft>
              <a:buNone/>
            </a:pPr>
            <a:r>
              <a:rPr lang="en-US" sz="1200" dirty="0"/>
              <a:t>- Use clean manufacturing processes that respect human health and the environment;</a:t>
            </a:r>
          </a:p>
          <a:p>
            <a:pPr marL="1112838" lvl="1" indent="0">
              <a:spcAft>
                <a:spcPts val="1200"/>
              </a:spcAft>
              <a:buNone/>
            </a:pPr>
            <a:r>
              <a:rPr lang="en-US" sz="1200" dirty="0"/>
              <a:t>- Integrate and develop the concept of “Green Chemistry”.</a:t>
            </a:r>
            <a:endParaRPr lang="en-US" sz="1200" dirty="0">
              <a:solidFill>
                <a:schemeClr val="tx2">
                  <a:lumMod val="60000"/>
                  <a:lumOff val="40000"/>
                </a:schemeClr>
              </a:solidFill>
            </a:endParaRPr>
          </a:p>
          <a:p>
            <a:pPr marL="184150" indent="-136525">
              <a:spcAft>
                <a:spcPts val="400"/>
              </a:spcAft>
            </a:pPr>
            <a:r>
              <a:rPr lang="en-US" sz="1200" b="1" dirty="0">
                <a:solidFill>
                  <a:srgbClr val="0071BA"/>
                </a:solidFill>
              </a:rPr>
              <a:t>NATRUE: </a:t>
            </a:r>
            <a:r>
              <a:rPr lang="en-US" sz="1200" dirty="0"/>
              <a:t>Non-profit association. </a:t>
            </a:r>
            <a:r>
              <a:rPr lang="en-US" sz="1200" b="1" dirty="0"/>
              <a:t>Founded in 2007 by European manufacturers of natural and organic cosmetics. </a:t>
            </a:r>
            <a:r>
              <a:rPr lang="en-US" sz="1200" dirty="0"/>
              <a:t>First certification in 2009.</a:t>
            </a:r>
          </a:p>
          <a:p>
            <a:pPr marL="1112838" lvl="1" indent="-396875">
              <a:spcAft>
                <a:spcPts val="1200"/>
              </a:spcAft>
              <a:buNone/>
            </a:pPr>
            <a:r>
              <a:rPr lang="en-US" sz="1200" b="1" dirty="0">
                <a:solidFill>
                  <a:srgbClr val="009FE3"/>
                </a:solidFill>
              </a:rPr>
              <a:t>Goal:</a:t>
            </a:r>
            <a:r>
              <a:rPr lang="en-US" sz="1200" b="1" dirty="0">
                <a:solidFill>
                  <a:schemeClr val="tx2">
                    <a:lumMod val="60000"/>
                    <a:lumOff val="40000"/>
                  </a:schemeClr>
                </a:solidFill>
              </a:rPr>
              <a:t>	</a:t>
            </a:r>
            <a:r>
              <a:rPr lang="en-US" sz="1200" b="1" dirty="0"/>
              <a:t>to safeguard and promote </a:t>
            </a:r>
            <a:r>
              <a:rPr lang="en-US" sz="1200" b="1" dirty="0">
                <a:solidFill>
                  <a:srgbClr val="009FE3"/>
                </a:solidFill>
              </a:rPr>
              <a:t>pure and authentic natural skin care</a:t>
            </a:r>
          </a:p>
          <a:p>
            <a:pPr marL="184150" indent="-177800">
              <a:spcAft>
                <a:spcPts val="400"/>
              </a:spcAft>
            </a:pPr>
            <a:r>
              <a:rPr lang="en-US" sz="1200" b="1" dirty="0">
                <a:solidFill>
                  <a:srgbClr val="0071BA"/>
                </a:solidFill>
              </a:rPr>
              <a:t>ISO 16128: </a:t>
            </a:r>
            <a:r>
              <a:rPr lang="en-US" sz="1200" b="1" dirty="0"/>
              <a:t>International standard released in September 2017. Voluntary basis</a:t>
            </a:r>
          </a:p>
          <a:p>
            <a:pPr marL="1112838" lvl="1" indent="-396875">
              <a:spcAft>
                <a:spcPts val="400"/>
              </a:spcAft>
              <a:buNone/>
            </a:pPr>
            <a:r>
              <a:rPr lang="en-US" sz="1200" b="1" dirty="0">
                <a:solidFill>
                  <a:srgbClr val="009FE3"/>
                </a:solidFill>
              </a:rPr>
              <a:t>Goal:</a:t>
            </a:r>
            <a:r>
              <a:rPr lang="en-US" sz="1200" b="1" dirty="0">
                <a:solidFill>
                  <a:schemeClr val="tx2">
                    <a:lumMod val="60000"/>
                    <a:lumOff val="40000"/>
                  </a:schemeClr>
                </a:solidFill>
              </a:rPr>
              <a:t>	</a:t>
            </a:r>
            <a:r>
              <a:rPr lang="en-US" sz="1200" b="1" dirty="0"/>
              <a:t>Providing guidelines on </a:t>
            </a:r>
            <a:r>
              <a:rPr lang="en-US" sz="1200" b="1" dirty="0">
                <a:solidFill>
                  <a:srgbClr val="009FE3"/>
                </a:solidFill>
              </a:rPr>
              <a:t>technical definitions </a:t>
            </a:r>
            <a:r>
              <a:rPr lang="en-US" sz="1200" b="1" dirty="0"/>
              <a:t>and</a:t>
            </a:r>
            <a:r>
              <a:rPr lang="en-US" sz="1200" b="1" dirty="0">
                <a:solidFill>
                  <a:schemeClr val="tx2">
                    <a:lumMod val="60000"/>
                    <a:lumOff val="40000"/>
                  </a:schemeClr>
                </a:solidFill>
              </a:rPr>
              <a:t> </a:t>
            </a:r>
            <a:br>
              <a:rPr lang="en-US" sz="1200" b="1" dirty="0">
                <a:solidFill>
                  <a:schemeClr val="tx2">
                    <a:lumMod val="60000"/>
                    <a:lumOff val="40000"/>
                  </a:schemeClr>
                </a:solidFill>
              </a:rPr>
            </a:br>
            <a:r>
              <a:rPr lang="en-US" sz="1200" b="1" dirty="0">
                <a:solidFill>
                  <a:srgbClr val="009FE3"/>
                </a:solidFill>
              </a:rPr>
              <a:t>criteria for natural and organic cosmetics ingredients</a:t>
            </a:r>
          </a:p>
        </p:txBody>
      </p:sp>
    </p:spTree>
    <p:extLst>
      <p:ext uri="{BB962C8B-B14F-4D97-AF65-F5344CB8AC3E}">
        <p14:creationId xmlns:p14="http://schemas.microsoft.com/office/powerpoint/2010/main" val="1259314747"/>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E68527-91B6-4AA4-AC02-C4C4AA4854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2" name="Title 1">
            <a:extLst>
              <a:ext uri="{FF2B5EF4-FFF2-40B4-BE49-F238E27FC236}">
                <a16:creationId xmlns:a16="http://schemas.microsoft.com/office/drawing/2014/main" id="{40634D59-EC6E-46E8-85F5-4EE99A63F90C}"/>
              </a:ext>
            </a:extLst>
          </p:cNvPr>
          <p:cNvSpPr>
            <a:spLocks noGrp="1"/>
          </p:cNvSpPr>
          <p:nvPr>
            <p:ph type="title"/>
          </p:nvPr>
        </p:nvSpPr>
        <p:spPr/>
        <p:txBody>
          <a:bodyPr/>
          <a:lstStyle/>
          <a:p>
            <a:r>
              <a:rPr lang="de-CH" dirty="0"/>
              <a:t>Organic calculations: examples</a:t>
            </a:r>
            <a:endParaRPr lang="en-US" dirty="0"/>
          </a:p>
        </p:txBody>
      </p:sp>
      <p:sp>
        <p:nvSpPr>
          <p:cNvPr id="4" name="Slide Number Placeholder 3">
            <a:extLst>
              <a:ext uri="{FF2B5EF4-FFF2-40B4-BE49-F238E27FC236}">
                <a16:creationId xmlns:a16="http://schemas.microsoft.com/office/drawing/2014/main" id="{877DC980-0152-4B56-8E06-6C6EC50CEBA2}"/>
              </a:ext>
            </a:extLst>
          </p:cNvPr>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06235C-61DF-4D98-BBC5-826C99E72EE3}"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31</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5" name="Rectangle : coins arrondis 5">
            <a:extLst>
              <a:ext uri="{FF2B5EF4-FFF2-40B4-BE49-F238E27FC236}">
                <a16:creationId xmlns:a16="http://schemas.microsoft.com/office/drawing/2014/main" id="{0026EB43-B4F9-408E-ABCF-D0F3CFAF2C19}"/>
              </a:ext>
            </a:extLst>
          </p:cNvPr>
          <p:cNvSpPr/>
          <p:nvPr/>
        </p:nvSpPr>
        <p:spPr bwMode="auto">
          <a:xfrm>
            <a:off x="385763" y="4904589"/>
            <a:ext cx="3778854" cy="1035745"/>
          </a:xfrm>
          <a:prstGeom prst="roundRect">
            <a:avLst/>
          </a:prstGeom>
          <a:ln>
            <a:solidFill>
              <a:schemeClr val="tx2"/>
            </a:solidFill>
          </a:ln>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10000"/>
              </a:lnSpc>
              <a:spcBef>
                <a:spcPct val="0"/>
              </a:spcBef>
              <a:spcAft>
                <a:spcPct val="0"/>
              </a:spcAft>
              <a:buClrTx/>
              <a:buSzTx/>
              <a:buFontTx/>
              <a:buNone/>
              <a:tabLst/>
            </a:pPr>
            <a:r>
              <a:rPr lang="en-US" sz="1000" b="1" dirty="0">
                <a:solidFill>
                  <a:schemeClr val="tx1"/>
                </a:solidFill>
                <a:latin typeface="Trebuchet MS" pitchFamily="34" charset="0"/>
                <a:cs typeface="Arial" charset="0"/>
              </a:rPr>
              <a:t>Glycerin</a:t>
            </a:r>
            <a:r>
              <a:rPr lang="en-US" sz="1000" dirty="0">
                <a:solidFill>
                  <a:schemeClr val="tx1"/>
                </a:solidFill>
                <a:latin typeface="Trebuchet MS" pitchFamily="34" charset="0"/>
                <a:cs typeface="Arial" charset="0"/>
              </a:rPr>
              <a:t>: CPAI or naturally-derived</a:t>
            </a:r>
          </a:p>
          <a:p>
            <a:pPr marL="0" marR="0" indent="0" algn="l" defTabSz="914400" rtl="0" eaLnBrk="1" fontAlgn="base" latinLnBrk="0" hangingPunct="1">
              <a:lnSpc>
                <a:spcPct val="11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rebuchet MS" pitchFamily="34" charset="0"/>
                <a:cs typeface="Arial" charset="0"/>
              </a:rPr>
              <a:t>Ethanol</a:t>
            </a:r>
            <a:r>
              <a:rPr kumimoji="0" lang="en-US" sz="1000" b="0" i="0" u="none" strike="noStrike" cap="none" normalizeH="0" baseline="0" dirty="0">
                <a:ln>
                  <a:noFill/>
                </a:ln>
                <a:solidFill>
                  <a:schemeClr val="tx1"/>
                </a:solidFill>
                <a:effectLst/>
                <a:latin typeface="Trebuchet MS" pitchFamily="34" charset="0"/>
                <a:cs typeface="Arial" charset="0"/>
              </a:rPr>
              <a:t>: CPAI organic or natural + organic</a:t>
            </a:r>
          </a:p>
          <a:p>
            <a:pPr marL="0" marR="0" indent="0" algn="l" defTabSz="914400" rtl="0" eaLnBrk="1" fontAlgn="base" latinLnBrk="0" hangingPunct="1">
              <a:lnSpc>
                <a:spcPct val="110000"/>
              </a:lnSpc>
              <a:spcBef>
                <a:spcPct val="0"/>
              </a:spcBef>
              <a:spcAft>
                <a:spcPct val="0"/>
              </a:spcAft>
              <a:buClrTx/>
              <a:buSzTx/>
              <a:buFontTx/>
              <a:buNone/>
              <a:tabLst/>
            </a:pPr>
            <a:r>
              <a:rPr lang="en-US" sz="1000" b="1" dirty="0">
                <a:solidFill>
                  <a:schemeClr val="tx1"/>
                </a:solidFill>
                <a:latin typeface="Trebuchet MS" pitchFamily="34" charset="0"/>
                <a:cs typeface="Arial" charset="0"/>
              </a:rPr>
              <a:t>Citric acid</a:t>
            </a:r>
            <a:r>
              <a:rPr lang="en-US" sz="1000" dirty="0">
                <a:solidFill>
                  <a:schemeClr val="tx1"/>
                </a:solidFill>
                <a:latin typeface="Trebuchet MS" pitchFamily="34" charset="0"/>
                <a:cs typeface="Arial" charset="0"/>
              </a:rPr>
              <a:t>: natural for Natrue, CPAI for Cosmos</a:t>
            </a:r>
            <a:endParaRPr kumimoji="0" lang="en-US" sz="1000" b="0" i="0" u="none" strike="noStrike" cap="none" normalizeH="0" baseline="0" dirty="0">
              <a:ln>
                <a:noFill/>
              </a:ln>
              <a:solidFill>
                <a:schemeClr val="tx1"/>
              </a:solidFill>
              <a:effectLst/>
              <a:latin typeface="Trebuchet MS" pitchFamily="34" charset="0"/>
              <a:cs typeface="Arial" charset="0"/>
            </a:endParaRPr>
          </a:p>
          <a:p>
            <a:pPr marL="0" marR="0" indent="0" algn="l" defTabSz="914400" rtl="0" eaLnBrk="1" fontAlgn="base" latinLnBrk="0" hangingPunct="1">
              <a:lnSpc>
                <a:spcPct val="110000"/>
              </a:lnSpc>
              <a:spcBef>
                <a:spcPct val="0"/>
              </a:spcBef>
              <a:spcAft>
                <a:spcPct val="0"/>
              </a:spcAft>
              <a:buClrTx/>
              <a:buSzTx/>
              <a:buFontTx/>
              <a:buNone/>
              <a:tabLst/>
            </a:pPr>
            <a:r>
              <a:rPr lang="en-US" sz="1000" b="1" dirty="0">
                <a:solidFill>
                  <a:schemeClr val="tx1"/>
                </a:solidFill>
                <a:latin typeface="Trebuchet MS" pitchFamily="34" charset="0"/>
                <a:cs typeface="Arial" charset="0"/>
              </a:rPr>
              <a:t>Plant</a:t>
            </a:r>
            <a:r>
              <a:rPr lang="en-US" sz="1000" dirty="0">
                <a:solidFill>
                  <a:schemeClr val="tx1"/>
                </a:solidFill>
                <a:latin typeface="Trebuchet MS" pitchFamily="34" charset="0"/>
                <a:cs typeface="Arial" charset="0"/>
              </a:rPr>
              <a:t>: organic (with reconstitution water except for Natrue)</a:t>
            </a:r>
          </a:p>
          <a:p>
            <a:pPr marL="0" marR="0" indent="0" algn="l" defTabSz="914400" rtl="0" eaLnBrk="1" fontAlgn="base" latinLnBrk="0" hangingPunct="1">
              <a:lnSpc>
                <a:spcPct val="110000"/>
              </a:lnSpc>
              <a:spcBef>
                <a:spcPct val="0"/>
              </a:spcBef>
              <a:spcAft>
                <a:spcPct val="0"/>
              </a:spcAft>
              <a:buClrTx/>
              <a:buSzTx/>
              <a:buFontTx/>
              <a:buNone/>
              <a:tabLst/>
            </a:pPr>
            <a:r>
              <a:rPr kumimoji="0" lang="en-US" sz="1000" b="1" i="0" u="none" strike="noStrike" cap="none" normalizeH="0" baseline="0" dirty="0">
                <a:ln>
                  <a:noFill/>
                </a:ln>
                <a:solidFill>
                  <a:schemeClr val="tx1"/>
                </a:solidFill>
                <a:effectLst/>
                <a:latin typeface="Trebuchet MS" pitchFamily="34" charset="0"/>
                <a:cs typeface="Arial" charset="0"/>
              </a:rPr>
              <a:t>Water</a:t>
            </a:r>
            <a:r>
              <a:rPr kumimoji="0" lang="en-US" sz="1000" b="0" i="0" u="none" strike="noStrike" cap="none" normalizeH="0" baseline="0" dirty="0">
                <a:ln>
                  <a:noFill/>
                </a:ln>
                <a:solidFill>
                  <a:schemeClr val="tx1"/>
                </a:solidFill>
                <a:effectLst/>
                <a:latin typeface="Trebuchet MS" pitchFamily="34" charset="0"/>
                <a:cs typeface="Arial" charset="0"/>
              </a:rPr>
              <a:t>: not natural for Natrue</a:t>
            </a:r>
          </a:p>
        </p:txBody>
      </p:sp>
      <p:pic>
        <p:nvPicPr>
          <p:cNvPr id="6" name="Picture 5">
            <a:extLst>
              <a:ext uri="{FF2B5EF4-FFF2-40B4-BE49-F238E27FC236}">
                <a16:creationId xmlns:a16="http://schemas.microsoft.com/office/drawing/2014/main" id="{9BEFD8CE-A735-49BE-BA5B-DA5D35ABC2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763" y="1605054"/>
            <a:ext cx="8466829" cy="3149929"/>
          </a:xfrm>
          <a:prstGeom prst="rect">
            <a:avLst/>
          </a:prstGeom>
        </p:spPr>
      </p:pic>
    </p:spTree>
    <p:extLst>
      <p:ext uri="{BB962C8B-B14F-4D97-AF65-F5344CB8AC3E}">
        <p14:creationId xmlns:p14="http://schemas.microsoft.com/office/powerpoint/2010/main" val="3665904532"/>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D1683B8A-604E-4EED-8D6F-5EA324B26F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4"/>
            <a:ext cx="9144000" cy="5891710"/>
          </a:xfrm>
          <a:prstGeom prst="rect">
            <a:avLst/>
          </a:prstGeom>
        </p:spPr>
      </p:pic>
      <p:sp>
        <p:nvSpPr>
          <p:cNvPr id="10242" name="Foliennummernplatzhalter 3"/>
          <p:cNvSpPr>
            <a:spLocks noGrp="1"/>
          </p:cNvSpPr>
          <p:nvPr>
            <p:ph type="sldNum" sz="quarter" idx="10"/>
          </p:nvPr>
        </p:nvSpPr>
        <p:spPr>
          <a:noFill/>
        </p:spPr>
        <p:txBody>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fld id="{8F360162-2539-4D85-AF0C-CA97DB3BF875}" type="slidenum">
              <a:rPr lang="en-US" altLang="en-US">
                <a:solidFill>
                  <a:schemeClr val="bg2"/>
                </a:solidFill>
              </a:rPr>
              <a:pPr eaLnBrk="1" hangingPunct="1"/>
              <a:t>32</a:t>
            </a:fld>
            <a:endParaRPr lang="en-US" altLang="en-US" dirty="0">
              <a:solidFill>
                <a:schemeClr val="bg2"/>
              </a:solidFill>
            </a:endParaRPr>
          </a:p>
        </p:txBody>
      </p:sp>
      <p:sp>
        <p:nvSpPr>
          <p:cNvPr id="10243" name="Rectangle 6"/>
          <p:cNvSpPr>
            <a:spLocks noGrp="1" noChangeArrowheads="1"/>
          </p:cNvSpPr>
          <p:nvPr>
            <p:ph type="title"/>
          </p:nvPr>
        </p:nvSpPr>
        <p:spPr>
          <a:xfrm>
            <a:off x="717550" y="301022"/>
            <a:ext cx="6530975" cy="935641"/>
          </a:xfrm>
        </p:spPr>
        <p:txBody>
          <a:bodyPr/>
          <a:lstStyle/>
          <a:p>
            <a:r>
              <a:rPr lang="en-GB" spc="-40" dirty="0"/>
              <a:t>Naturalness must be reflected in all of the brand’s actions</a:t>
            </a:r>
            <a:endParaRPr lang="de-CH" strike="sngStrike" spc="-40" dirty="0">
              <a:solidFill>
                <a:srgbClr val="7030A0"/>
              </a:solidFill>
              <a:cs typeface="Trebuchet MS"/>
            </a:endParaRPr>
          </a:p>
        </p:txBody>
      </p:sp>
      <p:sp>
        <p:nvSpPr>
          <p:cNvPr id="8" name="Content Placeholder 2">
            <a:extLst>
              <a:ext uri="{FF2B5EF4-FFF2-40B4-BE49-F238E27FC236}">
                <a16:creationId xmlns:a16="http://schemas.microsoft.com/office/drawing/2014/main" id="{DB7D5D54-4B95-4379-94D4-04EEC221C030}"/>
              </a:ext>
            </a:extLst>
          </p:cNvPr>
          <p:cNvSpPr>
            <a:spLocks noGrp="1"/>
          </p:cNvSpPr>
          <p:nvPr>
            <p:ph idx="1"/>
          </p:nvPr>
        </p:nvSpPr>
        <p:spPr>
          <a:xfrm>
            <a:off x="366713" y="1501110"/>
            <a:ext cx="8458200" cy="1508105"/>
          </a:xfrm>
        </p:spPr>
        <p:txBody>
          <a:bodyPr/>
          <a:lstStyle/>
          <a:p>
            <a:pPr marL="0" indent="0">
              <a:buNone/>
            </a:pPr>
            <a:r>
              <a:rPr lang="en-GB" sz="1400" dirty="0"/>
              <a:t>Consumers are looking for </a:t>
            </a:r>
            <a:r>
              <a:rPr lang="en-GB" sz="1400" b="1" dirty="0">
                <a:solidFill>
                  <a:srgbClr val="0071BA"/>
                </a:solidFill>
              </a:rPr>
              <a:t>more ethical products and brands that respect the environment</a:t>
            </a:r>
            <a:r>
              <a:rPr lang="en-GB" sz="1400" dirty="0">
                <a:solidFill>
                  <a:srgbClr val="0071BA"/>
                </a:solidFill>
              </a:rPr>
              <a:t>.</a:t>
            </a:r>
            <a:br>
              <a:rPr lang="en-GB" sz="1400" dirty="0">
                <a:solidFill>
                  <a:srgbClr val="0071BA"/>
                </a:solidFill>
              </a:rPr>
            </a:br>
            <a:r>
              <a:rPr lang="en-GB" sz="1400" dirty="0"/>
              <a:t>Brands that truly want to be natural must  therefore </a:t>
            </a:r>
            <a:r>
              <a:rPr lang="en-GB" sz="1400" b="1" dirty="0">
                <a:solidFill>
                  <a:srgbClr val="0071BA"/>
                </a:solidFill>
              </a:rPr>
              <a:t>commit to a “fully natural” approach </a:t>
            </a:r>
            <a:r>
              <a:rPr lang="en-GB" sz="1400" dirty="0"/>
              <a:t>and</a:t>
            </a:r>
            <a:br>
              <a:rPr lang="en-GB" sz="1400" dirty="0"/>
            </a:br>
            <a:r>
              <a:rPr lang="en-GB" sz="1400" dirty="0"/>
              <a:t>place </a:t>
            </a:r>
            <a:r>
              <a:rPr lang="en-GB" sz="1400" b="1" dirty="0">
                <a:solidFill>
                  <a:srgbClr val="0071BA"/>
                </a:solidFill>
              </a:rPr>
              <a:t>sustainability at the centre of everything </a:t>
            </a:r>
            <a:r>
              <a:rPr lang="en-GB" sz="1400" dirty="0"/>
              <a:t>they do, from A to Z.</a:t>
            </a:r>
          </a:p>
          <a:p>
            <a:endParaRPr lang="en-GB" sz="1400" dirty="0"/>
          </a:p>
          <a:p>
            <a:pPr marL="0" indent="0">
              <a:buNone/>
            </a:pPr>
            <a:r>
              <a:rPr lang="en-GB" sz="1400" dirty="0"/>
              <a:t>As well as formulating natural, organic products with sustainably-sourced natural, organic ingredients and packaging using sustainable production methods, it is essential for brands to take a </a:t>
            </a:r>
            <a:r>
              <a:rPr lang="en-GB" sz="1400" b="1" dirty="0">
                <a:solidFill>
                  <a:srgbClr val="0071BA"/>
                </a:solidFill>
              </a:rPr>
              <a:t>stand for People &amp; the Planet </a:t>
            </a:r>
            <a:r>
              <a:rPr lang="en-GB" sz="1400" dirty="0"/>
              <a:t>and to incorporate this in their brand identity &amp; communication.</a:t>
            </a:r>
          </a:p>
        </p:txBody>
      </p:sp>
      <p:pic>
        <p:nvPicPr>
          <p:cNvPr id="9" name="Picture 4" descr="http://www.allodiagnostic.com/media/wysiwyg/images/Actualit%C3%A9s/DPE/eolienne-dpe.jpg">
            <a:extLst>
              <a:ext uri="{FF2B5EF4-FFF2-40B4-BE49-F238E27FC236}">
                <a16:creationId xmlns:a16="http://schemas.microsoft.com/office/drawing/2014/main" id="{6034D600-3498-4179-A0EC-97D6146183BB}"/>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702758" y="3323283"/>
            <a:ext cx="4252045" cy="2626720"/>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2" descr="http://cdn.c.photoshelter.com/img-get2/I00001pSyMa6Qd40/fit=1000x750/women-harvesting-rice-Africa-JNGX0139.jpg">
            <a:extLst>
              <a:ext uri="{FF2B5EF4-FFF2-40B4-BE49-F238E27FC236}">
                <a16:creationId xmlns:a16="http://schemas.microsoft.com/office/drawing/2014/main" id="{A1A31853-3385-4D32-BEDE-D795C5ACFD28}"/>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70385" y="3323283"/>
            <a:ext cx="4252045" cy="2626720"/>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Rectangle 10">
            <a:extLst>
              <a:ext uri="{FF2B5EF4-FFF2-40B4-BE49-F238E27FC236}">
                <a16:creationId xmlns:a16="http://schemas.microsoft.com/office/drawing/2014/main" id="{E01CFA4B-8330-4FA1-A7B3-E7BB47764BBC}"/>
              </a:ext>
            </a:extLst>
          </p:cNvPr>
          <p:cNvSpPr/>
          <p:nvPr/>
        </p:nvSpPr>
        <p:spPr>
          <a:xfrm>
            <a:off x="366713" y="5950003"/>
            <a:ext cx="4255717" cy="180000"/>
          </a:xfrm>
          <a:prstGeom prst="rect">
            <a:avLst/>
          </a:prstGeom>
          <a:solidFill>
            <a:srgbClr val="00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a:extLst>
              <a:ext uri="{FF2B5EF4-FFF2-40B4-BE49-F238E27FC236}">
                <a16:creationId xmlns:a16="http://schemas.microsoft.com/office/drawing/2014/main" id="{1A1F3A6B-E399-496E-AF25-AF9DFD5CEA4F}"/>
              </a:ext>
            </a:extLst>
          </p:cNvPr>
          <p:cNvSpPr/>
          <p:nvPr/>
        </p:nvSpPr>
        <p:spPr>
          <a:xfrm>
            <a:off x="4702757" y="5950003"/>
            <a:ext cx="4252045" cy="180000"/>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3" name="Group 12">
            <a:extLst>
              <a:ext uri="{FF2B5EF4-FFF2-40B4-BE49-F238E27FC236}">
                <a16:creationId xmlns:a16="http://schemas.microsoft.com/office/drawing/2014/main" id="{B64BD9F8-7CFA-4EDA-A8E0-5BF65D76F489}"/>
              </a:ext>
            </a:extLst>
          </p:cNvPr>
          <p:cNvGrpSpPr/>
          <p:nvPr/>
        </p:nvGrpSpPr>
        <p:grpSpPr>
          <a:xfrm>
            <a:off x="4742760" y="3360569"/>
            <a:ext cx="4172037" cy="324364"/>
            <a:chOff x="4771335" y="2943752"/>
            <a:chExt cx="4172037" cy="324364"/>
          </a:xfrm>
        </p:grpSpPr>
        <p:sp>
          <p:nvSpPr>
            <p:cNvPr id="14" name="TextBox 8">
              <a:extLst>
                <a:ext uri="{FF2B5EF4-FFF2-40B4-BE49-F238E27FC236}">
                  <a16:creationId xmlns:a16="http://schemas.microsoft.com/office/drawing/2014/main" id="{62A03B4A-4316-4DBE-8A0E-16FEECDB7C6A}"/>
                </a:ext>
              </a:extLst>
            </p:cNvPr>
            <p:cNvSpPr txBox="1"/>
            <p:nvPr/>
          </p:nvSpPr>
          <p:spPr>
            <a:xfrm>
              <a:off x="4771337" y="2947716"/>
              <a:ext cx="4172035" cy="320400"/>
            </a:xfrm>
            <a:prstGeom prst="rect">
              <a:avLst/>
            </a:prstGeom>
            <a:solidFill>
              <a:schemeClr val="bg1">
                <a:alpha val="60000"/>
              </a:schemeClr>
            </a:solidFill>
          </p:spPr>
          <p:txBody>
            <a:bodyPr wrap="square" rtlCol="0">
              <a:spAutoFit/>
            </a:bodyPr>
            <a:lstStyle/>
            <a:p>
              <a:pPr algn="ctr"/>
              <a:endParaRPr lang="en-GB" sz="1500" b="1" dirty="0">
                <a:solidFill>
                  <a:srgbClr val="45AC34"/>
                </a:solidFill>
              </a:endParaRPr>
            </a:p>
          </p:txBody>
        </p:sp>
        <p:sp>
          <p:nvSpPr>
            <p:cNvPr id="15" name="TextBox 8">
              <a:extLst>
                <a:ext uri="{FF2B5EF4-FFF2-40B4-BE49-F238E27FC236}">
                  <a16:creationId xmlns:a16="http://schemas.microsoft.com/office/drawing/2014/main" id="{80A109B9-D69B-478D-BF6A-5AE191B33D4E}"/>
                </a:ext>
              </a:extLst>
            </p:cNvPr>
            <p:cNvSpPr txBox="1"/>
            <p:nvPr/>
          </p:nvSpPr>
          <p:spPr>
            <a:xfrm>
              <a:off x="4771335" y="2943752"/>
              <a:ext cx="4172035" cy="320400"/>
            </a:xfrm>
            <a:prstGeom prst="rect">
              <a:avLst/>
            </a:prstGeom>
            <a:noFill/>
          </p:spPr>
          <p:txBody>
            <a:bodyPr wrap="square" rtlCol="0">
              <a:spAutoFit/>
            </a:bodyPr>
            <a:lstStyle/>
            <a:p>
              <a:pPr algn="ctr"/>
              <a:r>
                <a:rPr lang="en-GB" sz="1500" b="1" dirty="0">
                  <a:solidFill>
                    <a:srgbClr val="45AC34"/>
                  </a:solidFill>
                </a:rPr>
                <a:t>Planet &amp; Environmental Preservation</a:t>
              </a:r>
            </a:p>
          </p:txBody>
        </p:sp>
      </p:grpSp>
      <p:grpSp>
        <p:nvGrpSpPr>
          <p:cNvPr id="16" name="Group 15">
            <a:extLst>
              <a:ext uri="{FF2B5EF4-FFF2-40B4-BE49-F238E27FC236}">
                <a16:creationId xmlns:a16="http://schemas.microsoft.com/office/drawing/2014/main" id="{CC5C8D9E-AA49-4637-93EA-6CDC92CC047A}"/>
              </a:ext>
            </a:extLst>
          </p:cNvPr>
          <p:cNvGrpSpPr/>
          <p:nvPr/>
        </p:nvGrpSpPr>
        <p:grpSpPr>
          <a:xfrm>
            <a:off x="4742759" y="5041909"/>
            <a:ext cx="4178910" cy="864892"/>
            <a:chOff x="4731327" y="5231167"/>
            <a:chExt cx="4178910" cy="738664"/>
          </a:xfrm>
        </p:grpSpPr>
        <p:sp>
          <p:nvSpPr>
            <p:cNvPr id="17" name="TextBox 9">
              <a:extLst>
                <a:ext uri="{FF2B5EF4-FFF2-40B4-BE49-F238E27FC236}">
                  <a16:creationId xmlns:a16="http://schemas.microsoft.com/office/drawing/2014/main" id="{94313704-805F-47E1-A9C8-B5EF95C030BE}"/>
                </a:ext>
              </a:extLst>
            </p:cNvPr>
            <p:cNvSpPr txBox="1"/>
            <p:nvPr/>
          </p:nvSpPr>
          <p:spPr>
            <a:xfrm>
              <a:off x="4731327" y="5231167"/>
              <a:ext cx="4172035" cy="738664"/>
            </a:xfrm>
            <a:prstGeom prst="rect">
              <a:avLst/>
            </a:prstGeom>
            <a:solidFill>
              <a:schemeClr val="bg1">
                <a:alpha val="70000"/>
              </a:schemeClr>
            </a:solidFill>
          </p:spPr>
          <p:txBody>
            <a:bodyPr wrap="square" rtlCol="0">
              <a:spAutoFit/>
            </a:bodyPr>
            <a:lstStyle/>
            <a:p>
              <a:pPr marL="108000" indent="-108000">
                <a:buFont typeface="Arial" panose="020B0604020202020204" pitchFamily="34" charset="0"/>
                <a:buChar char="•"/>
              </a:pPr>
              <a:endParaRPr lang="en-GB" sz="1400" dirty="0">
                <a:solidFill>
                  <a:srgbClr val="009900"/>
                </a:solidFill>
              </a:endParaRPr>
            </a:p>
            <a:p>
              <a:pPr marL="108000" indent="-108000">
                <a:buFont typeface="Arial" panose="020B0604020202020204" pitchFamily="34" charset="0"/>
                <a:buChar char="•"/>
              </a:pPr>
              <a:endParaRPr lang="en-GB" sz="1400" dirty="0">
                <a:solidFill>
                  <a:srgbClr val="009900"/>
                </a:solidFill>
              </a:endParaRPr>
            </a:p>
            <a:p>
              <a:pPr marL="108000" indent="-108000">
                <a:buFont typeface="Arial" panose="020B0604020202020204" pitchFamily="34" charset="0"/>
                <a:buChar char="•"/>
              </a:pPr>
              <a:endParaRPr lang="en-GB" sz="1400" dirty="0">
                <a:solidFill>
                  <a:srgbClr val="009900"/>
                </a:solidFill>
              </a:endParaRPr>
            </a:p>
          </p:txBody>
        </p:sp>
        <p:sp>
          <p:nvSpPr>
            <p:cNvPr id="18" name="TextBox 9">
              <a:extLst>
                <a:ext uri="{FF2B5EF4-FFF2-40B4-BE49-F238E27FC236}">
                  <a16:creationId xmlns:a16="http://schemas.microsoft.com/office/drawing/2014/main" id="{67769D68-4942-4747-BE92-B0C01547FB24}"/>
                </a:ext>
              </a:extLst>
            </p:cNvPr>
            <p:cNvSpPr txBox="1"/>
            <p:nvPr/>
          </p:nvSpPr>
          <p:spPr>
            <a:xfrm>
              <a:off x="4738202" y="5248066"/>
              <a:ext cx="4172035" cy="646331"/>
            </a:xfrm>
            <a:prstGeom prst="rect">
              <a:avLst/>
            </a:prstGeom>
            <a:noFill/>
          </p:spPr>
          <p:txBody>
            <a:bodyPr wrap="square" rtlCol="0">
              <a:spAutoFit/>
            </a:bodyPr>
            <a:lstStyle/>
            <a:p>
              <a:pPr marL="108000" indent="-108000">
                <a:buFont typeface="Arial" panose="020B0604020202020204" pitchFamily="34" charset="0"/>
                <a:buChar char="•"/>
              </a:pPr>
              <a:r>
                <a:rPr lang="en-GB" sz="1200" dirty="0">
                  <a:solidFill>
                    <a:srgbClr val="009900"/>
                  </a:solidFill>
                </a:rPr>
                <a:t>Reduce carbon footprint</a:t>
              </a:r>
            </a:p>
            <a:p>
              <a:pPr marL="108000" indent="-108000">
                <a:buFont typeface="Arial" panose="020B0604020202020204" pitchFamily="34" charset="0"/>
                <a:buChar char="•"/>
              </a:pPr>
              <a:r>
                <a:rPr lang="en-GB" sz="1200" dirty="0">
                  <a:solidFill>
                    <a:srgbClr val="009900"/>
                  </a:solidFill>
                </a:rPr>
                <a:t>Reduce water consumption and recycle water</a:t>
              </a:r>
            </a:p>
            <a:p>
              <a:pPr marL="108000" indent="-108000">
                <a:buFont typeface="Arial" panose="020B0604020202020204" pitchFamily="34" charset="0"/>
                <a:buChar char="•"/>
              </a:pPr>
              <a:r>
                <a:rPr lang="en-GB" sz="1200" dirty="0">
                  <a:solidFill>
                    <a:srgbClr val="009900"/>
                  </a:solidFill>
                </a:rPr>
                <a:t>Use renewable energy sources</a:t>
              </a:r>
            </a:p>
          </p:txBody>
        </p:sp>
      </p:grpSp>
      <p:grpSp>
        <p:nvGrpSpPr>
          <p:cNvPr id="19" name="Group 18">
            <a:extLst>
              <a:ext uri="{FF2B5EF4-FFF2-40B4-BE49-F238E27FC236}">
                <a16:creationId xmlns:a16="http://schemas.microsoft.com/office/drawing/2014/main" id="{205EB879-674D-412D-8FD9-F5EB5B247E19}"/>
              </a:ext>
            </a:extLst>
          </p:cNvPr>
          <p:cNvGrpSpPr/>
          <p:nvPr/>
        </p:nvGrpSpPr>
        <p:grpSpPr>
          <a:xfrm>
            <a:off x="411391" y="3353695"/>
            <a:ext cx="4172037" cy="324364"/>
            <a:chOff x="4771335" y="2943752"/>
            <a:chExt cx="4172037" cy="324364"/>
          </a:xfrm>
        </p:grpSpPr>
        <p:sp>
          <p:nvSpPr>
            <p:cNvPr id="20" name="TextBox 8">
              <a:extLst>
                <a:ext uri="{FF2B5EF4-FFF2-40B4-BE49-F238E27FC236}">
                  <a16:creationId xmlns:a16="http://schemas.microsoft.com/office/drawing/2014/main" id="{D578B45B-8F74-4C5A-BAF2-99A8EEBD4F92}"/>
                </a:ext>
              </a:extLst>
            </p:cNvPr>
            <p:cNvSpPr txBox="1"/>
            <p:nvPr/>
          </p:nvSpPr>
          <p:spPr>
            <a:xfrm>
              <a:off x="4771337" y="2947716"/>
              <a:ext cx="4172035" cy="320400"/>
            </a:xfrm>
            <a:prstGeom prst="rect">
              <a:avLst/>
            </a:prstGeom>
            <a:solidFill>
              <a:schemeClr val="bg1">
                <a:alpha val="60000"/>
              </a:schemeClr>
            </a:solidFill>
          </p:spPr>
          <p:txBody>
            <a:bodyPr wrap="square" rtlCol="0">
              <a:spAutoFit/>
            </a:bodyPr>
            <a:lstStyle/>
            <a:p>
              <a:pPr algn="ctr"/>
              <a:endParaRPr lang="en-GB" sz="1500" b="1" dirty="0">
                <a:solidFill>
                  <a:srgbClr val="45AC34"/>
                </a:solidFill>
              </a:endParaRPr>
            </a:p>
          </p:txBody>
        </p:sp>
        <p:sp>
          <p:nvSpPr>
            <p:cNvPr id="21" name="TextBox 8">
              <a:extLst>
                <a:ext uri="{FF2B5EF4-FFF2-40B4-BE49-F238E27FC236}">
                  <a16:creationId xmlns:a16="http://schemas.microsoft.com/office/drawing/2014/main" id="{EF63AE00-66C5-4881-A56C-A260F55DDF57}"/>
                </a:ext>
              </a:extLst>
            </p:cNvPr>
            <p:cNvSpPr txBox="1"/>
            <p:nvPr/>
          </p:nvSpPr>
          <p:spPr>
            <a:xfrm>
              <a:off x="4771335" y="2943752"/>
              <a:ext cx="4172035" cy="323165"/>
            </a:xfrm>
            <a:prstGeom prst="rect">
              <a:avLst/>
            </a:prstGeom>
            <a:noFill/>
          </p:spPr>
          <p:txBody>
            <a:bodyPr wrap="square" rtlCol="0">
              <a:spAutoFit/>
            </a:bodyPr>
            <a:lstStyle/>
            <a:p>
              <a:pPr algn="ctr"/>
              <a:r>
                <a:rPr lang="en-GB" sz="1500" b="1" dirty="0">
                  <a:solidFill>
                    <a:srgbClr val="0071BA"/>
                  </a:solidFill>
                </a:rPr>
                <a:t>People &amp; Social Empowerment</a:t>
              </a:r>
            </a:p>
          </p:txBody>
        </p:sp>
      </p:grpSp>
      <p:grpSp>
        <p:nvGrpSpPr>
          <p:cNvPr id="22" name="Group 21">
            <a:extLst>
              <a:ext uri="{FF2B5EF4-FFF2-40B4-BE49-F238E27FC236}">
                <a16:creationId xmlns:a16="http://schemas.microsoft.com/office/drawing/2014/main" id="{B275CAD7-98C0-4AB9-9135-CDE28D275610}"/>
              </a:ext>
            </a:extLst>
          </p:cNvPr>
          <p:cNvGrpSpPr/>
          <p:nvPr/>
        </p:nvGrpSpPr>
        <p:grpSpPr>
          <a:xfrm>
            <a:off x="394020" y="5021176"/>
            <a:ext cx="4189406" cy="892817"/>
            <a:chOff x="3420275" y="3459944"/>
            <a:chExt cx="4189406" cy="738664"/>
          </a:xfrm>
        </p:grpSpPr>
        <p:sp>
          <p:nvSpPr>
            <p:cNvPr id="23" name="TextBox 9">
              <a:extLst>
                <a:ext uri="{FF2B5EF4-FFF2-40B4-BE49-F238E27FC236}">
                  <a16:creationId xmlns:a16="http://schemas.microsoft.com/office/drawing/2014/main" id="{39FF04B9-E7AB-4061-8688-A1E051F034CF}"/>
                </a:ext>
              </a:extLst>
            </p:cNvPr>
            <p:cNvSpPr txBox="1"/>
            <p:nvPr/>
          </p:nvSpPr>
          <p:spPr>
            <a:xfrm>
              <a:off x="3437646" y="3459944"/>
              <a:ext cx="4172035" cy="738664"/>
            </a:xfrm>
            <a:prstGeom prst="rect">
              <a:avLst/>
            </a:prstGeom>
            <a:solidFill>
              <a:schemeClr val="bg1">
                <a:alpha val="70000"/>
              </a:schemeClr>
            </a:solidFill>
          </p:spPr>
          <p:txBody>
            <a:bodyPr wrap="square" rtlCol="0">
              <a:spAutoFit/>
            </a:bodyPr>
            <a:lstStyle/>
            <a:p>
              <a:pPr marL="108000" indent="-108000">
                <a:buFont typeface="Arial" panose="020B0604020202020204" pitchFamily="34" charset="0"/>
                <a:buChar char="•"/>
              </a:pPr>
              <a:endParaRPr lang="en-GB" sz="1400" dirty="0">
                <a:solidFill>
                  <a:srgbClr val="009900"/>
                </a:solidFill>
              </a:endParaRPr>
            </a:p>
            <a:p>
              <a:pPr marL="108000" indent="-108000">
                <a:buFont typeface="Arial" panose="020B0604020202020204" pitchFamily="34" charset="0"/>
                <a:buChar char="•"/>
              </a:pPr>
              <a:endParaRPr lang="en-GB" sz="1400" dirty="0">
                <a:solidFill>
                  <a:srgbClr val="009900"/>
                </a:solidFill>
              </a:endParaRPr>
            </a:p>
            <a:p>
              <a:pPr marL="108000" indent="-108000">
                <a:buFont typeface="Arial" panose="020B0604020202020204" pitchFamily="34" charset="0"/>
                <a:buChar char="•"/>
              </a:pPr>
              <a:endParaRPr lang="en-GB" sz="1400" dirty="0">
                <a:solidFill>
                  <a:srgbClr val="009900"/>
                </a:solidFill>
              </a:endParaRPr>
            </a:p>
          </p:txBody>
        </p:sp>
        <p:sp>
          <p:nvSpPr>
            <p:cNvPr id="24" name="TextBox 9">
              <a:extLst>
                <a:ext uri="{FF2B5EF4-FFF2-40B4-BE49-F238E27FC236}">
                  <a16:creationId xmlns:a16="http://schemas.microsoft.com/office/drawing/2014/main" id="{2629B1B0-76E1-45FA-A786-05216A22C025}"/>
                </a:ext>
              </a:extLst>
            </p:cNvPr>
            <p:cNvSpPr txBox="1"/>
            <p:nvPr/>
          </p:nvSpPr>
          <p:spPr>
            <a:xfrm>
              <a:off x="3420275" y="3459944"/>
              <a:ext cx="4189406" cy="687518"/>
            </a:xfrm>
            <a:prstGeom prst="rect">
              <a:avLst/>
            </a:prstGeom>
            <a:noFill/>
          </p:spPr>
          <p:txBody>
            <a:bodyPr wrap="square" rtlCol="0">
              <a:spAutoFit/>
            </a:bodyPr>
            <a:lstStyle/>
            <a:p>
              <a:pPr marL="108000" indent="-108000">
                <a:buFont typeface="Arial" panose="020B0604020202020204" pitchFamily="34" charset="0"/>
                <a:buChar char="•"/>
              </a:pPr>
              <a:r>
                <a:rPr lang="en-GB" sz="1200" dirty="0">
                  <a:solidFill>
                    <a:srgbClr val="0066CC"/>
                  </a:solidFill>
                </a:rPr>
                <a:t>Support charities</a:t>
              </a:r>
            </a:p>
            <a:p>
              <a:pPr marL="108000" indent="-108000">
                <a:buFont typeface="Arial" panose="020B0604020202020204" pitchFamily="34" charset="0"/>
                <a:buChar char="•"/>
              </a:pPr>
              <a:r>
                <a:rPr lang="en-GB" sz="1200" dirty="0">
                  <a:solidFill>
                    <a:srgbClr val="0066CC"/>
                  </a:solidFill>
                </a:rPr>
                <a:t>Fair trade</a:t>
              </a:r>
            </a:p>
            <a:p>
              <a:pPr marL="108000" indent="-108000">
                <a:buFont typeface="Arial" panose="020B0604020202020204" pitchFamily="34" charset="0"/>
                <a:buChar char="•"/>
              </a:pPr>
              <a:r>
                <a:rPr lang="en-GB" sz="1200" dirty="0">
                  <a:solidFill>
                    <a:srgbClr val="0066CC"/>
                  </a:solidFill>
                </a:rPr>
                <a:t>Help develop local communities</a:t>
              </a:r>
            </a:p>
            <a:p>
              <a:pPr marL="108000" indent="-108000">
                <a:buFont typeface="Arial" panose="020B0604020202020204" pitchFamily="34" charset="0"/>
                <a:buChar char="•"/>
              </a:pPr>
              <a:r>
                <a:rPr lang="en-GB" sz="1200" dirty="0">
                  <a:solidFill>
                    <a:srgbClr val="0066CC"/>
                  </a:solidFill>
                </a:rPr>
                <a:t>Respect &amp; improve women’s rights</a:t>
              </a:r>
            </a:p>
          </p:txBody>
        </p:sp>
      </p:grpSp>
    </p:spTree>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D1683B8A-604E-4EED-8D6F-5EA324B26F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891710"/>
          </a:xfrm>
          <a:prstGeom prst="rect">
            <a:avLst/>
          </a:prstGeom>
        </p:spPr>
      </p:pic>
      <p:sp>
        <p:nvSpPr>
          <p:cNvPr id="10242" name="Foliennummernplatzhalter 3"/>
          <p:cNvSpPr>
            <a:spLocks noGrp="1"/>
          </p:cNvSpPr>
          <p:nvPr>
            <p:ph type="sldNum" sz="quarter" idx="10"/>
          </p:nvPr>
        </p:nvSpPr>
        <p:spPr>
          <a:noFill/>
        </p:spPr>
        <p:txBody>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8F360162-2539-4D85-AF0C-CA97DB3BF875}" type="slidenum">
              <a:rPr kumimoji="0" lang="en-US" altLang="en-US" sz="1000" b="0" i="0" u="none" strike="noStrike" kern="1200" cap="none" spc="0" normalizeH="0" baseline="0" noProof="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33</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10243" name="Rectangle 6"/>
          <p:cNvSpPr>
            <a:spLocks noGrp="1" noChangeArrowheads="1"/>
          </p:cNvSpPr>
          <p:nvPr>
            <p:ph type="title"/>
          </p:nvPr>
        </p:nvSpPr>
        <p:spPr>
          <a:xfrm>
            <a:off x="717550" y="301022"/>
            <a:ext cx="8331200" cy="935641"/>
          </a:xfrm>
        </p:spPr>
        <p:txBody>
          <a:bodyPr/>
          <a:lstStyle/>
          <a:p>
            <a:r>
              <a:rPr lang="en-US" dirty="0"/>
              <a:t>ALPAFLOR</a:t>
            </a:r>
            <a:r>
              <a:rPr lang="en-US" baseline="30000" dirty="0"/>
              <a:t>® </a:t>
            </a:r>
            <a:r>
              <a:rPr lang="en-US" dirty="0"/>
              <a:t>fairly traded sustainable crops</a:t>
            </a:r>
            <a:endParaRPr lang="de-CH" b="0" i="1" dirty="0"/>
          </a:p>
        </p:txBody>
      </p:sp>
      <p:sp>
        <p:nvSpPr>
          <p:cNvPr id="26" name="TextBox 25">
            <a:extLst>
              <a:ext uri="{FF2B5EF4-FFF2-40B4-BE49-F238E27FC236}">
                <a16:creationId xmlns:a16="http://schemas.microsoft.com/office/drawing/2014/main" id="{B68AE8EB-3B3E-42BE-A3A9-7D3387AEB4E7}"/>
              </a:ext>
            </a:extLst>
          </p:cNvPr>
          <p:cNvSpPr txBox="1"/>
          <p:nvPr/>
        </p:nvSpPr>
        <p:spPr>
          <a:xfrm>
            <a:off x="717550" y="1850664"/>
            <a:ext cx="3851585" cy="2430409"/>
          </a:xfrm>
          <a:prstGeom prst="rect">
            <a:avLst/>
          </a:prstGeom>
          <a:noFill/>
        </p:spPr>
        <p:txBody>
          <a:bodyPr wrap="square" lIns="0" rtlCol="0">
            <a:spAutoFit/>
          </a:bodyPr>
          <a:lstStyle/>
          <a:p>
            <a:pPr>
              <a:lnSpc>
                <a:spcPct val="110000"/>
              </a:lnSpc>
              <a:spcBef>
                <a:spcPts val="0"/>
              </a:spcBef>
              <a:spcAft>
                <a:spcPts val="1000"/>
              </a:spcAft>
            </a:pPr>
            <a:r>
              <a:rPr lang="en-US" sz="1200" b="1" dirty="0">
                <a:solidFill>
                  <a:srgbClr val="00B050"/>
                </a:solidFill>
              </a:rPr>
              <a:t>CITES*</a:t>
            </a:r>
            <a:br>
              <a:rPr lang="en-US" sz="1200" dirty="0">
                <a:solidFill>
                  <a:srgbClr val="00B050"/>
                </a:solidFill>
              </a:rPr>
            </a:br>
            <a:r>
              <a:rPr lang="en-US" sz="1200" dirty="0"/>
              <a:t>Plants not listed</a:t>
            </a:r>
          </a:p>
          <a:p>
            <a:pPr>
              <a:lnSpc>
                <a:spcPct val="110000"/>
              </a:lnSpc>
              <a:spcBef>
                <a:spcPts val="0"/>
              </a:spcBef>
              <a:spcAft>
                <a:spcPts val="1000"/>
              </a:spcAft>
            </a:pPr>
            <a:r>
              <a:rPr lang="en-US" sz="1200" b="1" dirty="0">
                <a:solidFill>
                  <a:srgbClr val="00B0F0"/>
                </a:solidFill>
              </a:rPr>
              <a:t>NAGOYA</a:t>
            </a:r>
            <a:r>
              <a:rPr lang="en-US" sz="1200" b="1" dirty="0">
                <a:solidFill>
                  <a:srgbClr val="00B050"/>
                </a:solidFill>
              </a:rPr>
              <a:t> &amp; CBD** </a:t>
            </a:r>
            <a:r>
              <a:rPr lang="en-US" sz="1200" dirty="0"/>
              <a:t>compliancy</a:t>
            </a:r>
          </a:p>
          <a:p>
            <a:pPr>
              <a:lnSpc>
                <a:spcPct val="110000"/>
              </a:lnSpc>
              <a:spcBef>
                <a:spcPts val="0"/>
              </a:spcBef>
              <a:spcAft>
                <a:spcPts val="1000"/>
              </a:spcAft>
            </a:pPr>
            <a:r>
              <a:rPr lang="en-US" sz="1200" b="1" dirty="0">
                <a:solidFill>
                  <a:srgbClr val="00B050"/>
                </a:solidFill>
              </a:rPr>
              <a:t>Organic crops</a:t>
            </a:r>
            <a:br>
              <a:rPr lang="en-US" sz="1200" dirty="0">
                <a:solidFill>
                  <a:srgbClr val="00B050"/>
                </a:solidFill>
              </a:rPr>
            </a:br>
            <a:r>
              <a:rPr lang="en-US" sz="1200" dirty="0"/>
              <a:t>According to Bio Suisse standards. Protection of soils &amp; groundwater.</a:t>
            </a:r>
          </a:p>
          <a:p>
            <a:pPr>
              <a:lnSpc>
                <a:spcPct val="110000"/>
              </a:lnSpc>
              <a:spcBef>
                <a:spcPts val="0"/>
              </a:spcBef>
              <a:spcAft>
                <a:spcPts val="1000"/>
              </a:spcAft>
            </a:pPr>
            <a:r>
              <a:rPr lang="en-US" sz="1200" dirty="0"/>
              <a:t>Protection of </a:t>
            </a:r>
            <a:r>
              <a:rPr lang="en-US" sz="1200" b="1" dirty="0">
                <a:solidFill>
                  <a:srgbClr val="00B050"/>
                </a:solidFill>
              </a:rPr>
              <a:t>Alpine biodiversity.</a:t>
            </a:r>
            <a:r>
              <a:rPr lang="en-US" sz="1200" dirty="0">
                <a:solidFill>
                  <a:srgbClr val="00B050"/>
                </a:solidFill>
              </a:rPr>
              <a:t> </a:t>
            </a:r>
            <a:r>
              <a:rPr lang="en-US" sz="1200" dirty="0"/>
              <a:t>Renewable source.</a:t>
            </a:r>
          </a:p>
          <a:p>
            <a:pPr lvl="0">
              <a:lnSpc>
                <a:spcPct val="110000"/>
              </a:lnSpc>
              <a:spcBef>
                <a:spcPts val="0"/>
              </a:spcBef>
              <a:spcAft>
                <a:spcPts val="1000"/>
              </a:spcAft>
            </a:pPr>
            <a:r>
              <a:rPr lang="en-US" sz="1200" dirty="0">
                <a:solidFill>
                  <a:srgbClr val="000000"/>
                </a:solidFill>
              </a:rPr>
              <a:t>Direct payment </a:t>
            </a:r>
            <a:r>
              <a:rPr lang="en-US" sz="1200" dirty="0"/>
              <a:t>from</a:t>
            </a:r>
            <a:r>
              <a:rPr lang="en-US" sz="1200" dirty="0">
                <a:solidFill>
                  <a:srgbClr val="000000"/>
                </a:solidFill>
              </a:rPr>
              <a:t> Helvetic Confederation to farmers who </a:t>
            </a:r>
            <a:r>
              <a:rPr lang="en-US" sz="1200" b="1" dirty="0">
                <a:solidFill>
                  <a:srgbClr val="00B050"/>
                </a:solidFill>
              </a:rPr>
              <a:t>maintain the natural Alpine landscape.</a:t>
            </a:r>
          </a:p>
        </p:txBody>
      </p:sp>
      <p:sp>
        <p:nvSpPr>
          <p:cNvPr id="27" name="TextBox 26">
            <a:extLst>
              <a:ext uri="{FF2B5EF4-FFF2-40B4-BE49-F238E27FC236}">
                <a16:creationId xmlns:a16="http://schemas.microsoft.com/office/drawing/2014/main" id="{F6F8E804-3D57-4136-87BD-055129E2CC77}"/>
              </a:ext>
            </a:extLst>
          </p:cNvPr>
          <p:cNvSpPr txBox="1"/>
          <p:nvPr/>
        </p:nvSpPr>
        <p:spPr>
          <a:xfrm>
            <a:off x="717550" y="4841196"/>
            <a:ext cx="5405716" cy="553998"/>
          </a:xfrm>
          <a:prstGeom prst="rect">
            <a:avLst/>
          </a:prstGeom>
          <a:noFill/>
        </p:spPr>
        <p:txBody>
          <a:bodyPr wrap="square" lIns="0" rIns="0" rtlCol="0">
            <a:spAutoFit/>
          </a:bodyPr>
          <a:lstStyle/>
          <a:p>
            <a:r>
              <a:rPr lang="en-US" sz="1000" dirty="0"/>
              <a:t>*CITES: Convention on International Trade in Endangered Species</a:t>
            </a:r>
          </a:p>
          <a:p>
            <a:r>
              <a:rPr lang="en-US" sz="1000" dirty="0"/>
              <a:t>** CBD: Convention on Biological Diversity</a:t>
            </a:r>
          </a:p>
          <a:p>
            <a:endParaRPr lang="en-US" sz="1000" dirty="0"/>
          </a:p>
        </p:txBody>
      </p:sp>
      <p:sp>
        <p:nvSpPr>
          <p:cNvPr id="28" name="Rectangle 27">
            <a:extLst>
              <a:ext uri="{FF2B5EF4-FFF2-40B4-BE49-F238E27FC236}">
                <a16:creationId xmlns:a16="http://schemas.microsoft.com/office/drawing/2014/main" id="{885D6C0E-0E53-4464-A75F-444AAD0CABA3}"/>
              </a:ext>
            </a:extLst>
          </p:cNvPr>
          <p:cNvSpPr/>
          <p:nvPr/>
        </p:nvSpPr>
        <p:spPr>
          <a:xfrm>
            <a:off x="5096624" y="1850664"/>
            <a:ext cx="3519887" cy="2505301"/>
          </a:xfrm>
          <a:prstGeom prst="rect">
            <a:avLst/>
          </a:prstGeom>
        </p:spPr>
        <p:txBody>
          <a:bodyPr wrap="square">
            <a:spAutoFit/>
          </a:bodyPr>
          <a:lstStyle/>
          <a:p>
            <a:pPr lvl="0">
              <a:lnSpc>
                <a:spcPct val="110000"/>
              </a:lnSpc>
              <a:spcBef>
                <a:spcPts val="0"/>
              </a:spcBef>
              <a:spcAft>
                <a:spcPts val="1000"/>
              </a:spcAft>
              <a:buClr>
                <a:srgbClr val="0099FF"/>
              </a:buClr>
            </a:pPr>
            <a:r>
              <a:rPr lang="en-US" sz="1200" b="1" dirty="0">
                <a:solidFill>
                  <a:srgbClr val="00B0F0"/>
                </a:solidFill>
              </a:rPr>
              <a:t>Profitable economic activity </a:t>
            </a:r>
            <a:br>
              <a:rPr lang="en-US" sz="1200" dirty="0">
                <a:solidFill>
                  <a:srgbClr val="00B0F0"/>
                </a:solidFill>
              </a:rPr>
            </a:br>
            <a:r>
              <a:rPr lang="en-US" sz="1200" dirty="0"/>
              <a:t>for mountain farmers, </a:t>
            </a:r>
            <a:br>
              <a:rPr lang="en-US" sz="1200" dirty="0"/>
            </a:br>
            <a:r>
              <a:rPr lang="en-US" sz="1200" dirty="0"/>
              <a:t>avoiding flight to the cities from the countryside.</a:t>
            </a:r>
          </a:p>
          <a:p>
            <a:pPr>
              <a:lnSpc>
                <a:spcPct val="110000"/>
              </a:lnSpc>
              <a:spcBef>
                <a:spcPts val="0"/>
              </a:spcBef>
              <a:spcAft>
                <a:spcPts val="1000"/>
              </a:spcAft>
            </a:pPr>
            <a:r>
              <a:rPr lang="en-US" sz="1200" b="1" dirty="0">
                <a:solidFill>
                  <a:srgbClr val="00B0F0"/>
                </a:solidFill>
              </a:rPr>
              <a:t>DSM</a:t>
            </a:r>
            <a:r>
              <a:rPr lang="en-US" sz="1200" dirty="0">
                <a:solidFill>
                  <a:srgbClr val="00B0F0"/>
                </a:solidFill>
              </a:rPr>
              <a:t> </a:t>
            </a:r>
            <a:r>
              <a:rPr lang="en-US" sz="1200" dirty="0"/>
              <a:t>assumes all risks involved in the cultivation not the farmers or the cooperative.</a:t>
            </a:r>
          </a:p>
          <a:p>
            <a:pPr>
              <a:lnSpc>
                <a:spcPct val="110000"/>
              </a:lnSpc>
              <a:spcBef>
                <a:spcPts val="0"/>
              </a:spcBef>
              <a:spcAft>
                <a:spcPts val="1000"/>
              </a:spcAft>
              <a:buClr>
                <a:srgbClr val="0099FF"/>
              </a:buClr>
            </a:pPr>
            <a:r>
              <a:rPr lang="en-US" sz="1200" b="1" dirty="0">
                <a:solidFill>
                  <a:schemeClr val="tx2">
                    <a:lumMod val="60000"/>
                    <a:lumOff val="40000"/>
                  </a:schemeClr>
                </a:solidFill>
              </a:rPr>
              <a:t>Farmers‘ wages </a:t>
            </a:r>
            <a:r>
              <a:rPr lang="en-US" sz="1200" dirty="0"/>
              <a:t>paid based on the area cultivated not the yield of dried plant.</a:t>
            </a:r>
          </a:p>
          <a:p>
            <a:pPr>
              <a:lnSpc>
                <a:spcPct val="110000"/>
              </a:lnSpc>
              <a:spcBef>
                <a:spcPts val="0"/>
              </a:spcBef>
              <a:spcAft>
                <a:spcPts val="1000"/>
              </a:spcAft>
              <a:buClr>
                <a:srgbClr val="0099FF"/>
              </a:buClr>
            </a:pPr>
            <a:r>
              <a:rPr lang="en-US" altLang="en-US" sz="1200" dirty="0"/>
              <a:t>DSM’s cultivated land does not take up space which could be used to grow food.</a:t>
            </a:r>
            <a:endParaRPr lang="en-US" sz="1200" dirty="0"/>
          </a:p>
        </p:txBody>
      </p:sp>
    </p:spTree>
    <p:extLst>
      <p:ext uri="{BB962C8B-B14F-4D97-AF65-F5344CB8AC3E}">
        <p14:creationId xmlns:p14="http://schemas.microsoft.com/office/powerpoint/2010/main" val="262379323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D1683B8A-604E-4EED-8D6F-5EA324B26F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891710"/>
          </a:xfrm>
          <a:prstGeom prst="rect">
            <a:avLst/>
          </a:prstGeom>
        </p:spPr>
      </p:pic>
      <p:sp>
        <p:nvSpPr>
          <p:cNvPr id="10242" name="Foliennummernplatzhalter 3"/>
          <p:cNvSpPr>
            <a:spLocks noGrp="1"/>
          </p:cNvSpPr>
          <p:nvPr>
            <p:ph type="sldNum" sz="quarter" idx="10"/>
          </p:nvPr>
        </p:nvSpPr>
        <p:spPr>
          <a:noFill/>
        </p:spPr>
        <p:txBody>
          <a:bodyPr/>
          <a:lstStyle>
            <a:lvl1pPr eaLnBrk="0" hangingPunct="0">
              <a:defRPr>
                <a:solidFill>
                  <a:schemeClr val="tx1"/>
                </a:solidFill>
                <a:latin typeface="Trebuchet MS" panose="020B0603020202020204" pitchFamily="34" charset="0"/>
                <a:cs typeface="Arial" panose="020B0604020202020204" pitchFamily="34" charset="0"/>
              </a:defRPr>
            </a:lvl1pPr>
            <a:lvl2pPr marL="742950" indent="-285750" eaLnBrk="0" hangingPunct="0">
              <a:defRPr>
                <a:solidFill>
                  <a:schemeClr val="tx1"/>
                </a:solidFill>
                <a:latin typeface="Trebuchet MS" panose="020B0603020202020204" pitchFamily="34" charset="0"/>
                <a:cs typeface="Arial" panose="020B0604020202020204" pitchFamily="34" charset="0"/>
              </a:defRPr>
            </a:lvl2pPr>
            <a:lvl3pPr marL="1143000" indent="-228600" eaLnBrk="0" hangingPunct="0">
              <a:defRPr>
                <a:solidFill>
                  <a:schemeClr val="tx1"/>
                </a:solidFill>
                <a:latin typeface="Trebuchet MS" panose="020B0603020202020204" pitchFamily="34" charset="0"/>
                <a:cs typeface="Arial" panose="020B0604020202020204" pitchFamily="34" charset="0"/>
              </a:defRPr>
            </a:lvl3pPr>
            <a:lvl4pPr marL="1600200" indent="-228600" eaLnBrk="0" hangingPunct="0">
              <a:defRPr>
                <a:solidFill>
                  <a:schemeClr val="tx1"/>
                </a:solidFill>
                <a:latin typeface="Trebuchet MS" panose="020B0603020202020204" pitchFamily="34" charset="0"/>
                <a:cs typeface="Arial" panose="020B0604020202020204" pitchFamily="34" charset="0"/>
              </a:defRPr>
            </a:lvl4pPr>
            <a:lvl5pPr marL="2057400" indent="-228600" eaLnBrk="0" hangingPunct="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8F360162-2539-4D85-AF0C-CA97DB3BF875}" type="slidenum">
              <a:rPr kumimoji="0" lang="en-US" altLang="en-US" sz="1000" b="0" i="0" u="none" strike="noStrike" kern="1200" cap="none" spc="0" normalizeH="0" baseline="0" noProof="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34</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10243" name="Rectangle 6"/>
          <p:cNvSpPr>
            <a:spLocks noGrp="1" noChangeArrowheads="1"/>
          </p:cNvSpPr>
          <p:nvPr>
            <p:ph type="title"/>
          </p:nvPr>
        </p:nvSpPr>
        <p:spPr>
          <a:xfrm>
            <a:off x="717550" y="301022"/>
            <a:ext cx="8331200" cy="935641"/>
          </a:xfrm>
        </p:spPr>
        <p:txBody>
          <a:bodyPr/>
          <a:lstStyle/>
          <a:p>
            <a:r>
              <a:rPr lang="en-US" dirty="0">
                <a:solidFill>
                  <a:srgbClr val="0070BA"/>
                </a:solidFill>
              </a:rPr>
              <a:t>ALPAFLOR</a:t>
            </a:r>
            <a:r>
              <a:rPr lang="en-US" baseline="30000" dirty="0">
                <a:solidFill>
                  <a:srgbClr val="0070BA"/>
                </a:solidFill>
              </a:rPr>
              <a:t>®</a:t>
            </a:r>
            <a:br>
              <a:rPr lang="en-US" baseline="30000" dirty="0">
                <a:solidFill>
                  <a:srgbClr val="0070BA"/>
                </a:solidFill>
              </a:rPr>
            </a:br>
            <a:r>
              <a:rPr lang="en-US" dirty="0">
                <a:solidFill>
                  <a:srgbClr val="0070BA"/>
                </a:solidFill>
              </a:rPr>
              <a:t>Fair Trade dried alpine supply chain</a:t>
            </a:r>
            <a:endParaRPr lang="de-CH" b="0" i="1" dirty="0">
              <a:solidFill>
                <a:srgbClr val="0070BA"/>
              </a:solidFill>
            </a:endParaRPr>
          </a:p>
        </p:txBody>
      </p:sp>
      <p:pic>
        <p:nvPicPr>
          <p:cNvPr id="8" name="Picture 7" descr="Logo_FFL_FT_EN_Q.png">
            <a:extLst>
              <a:ext uri="{FF2B5EF4-FFF2-40B4-BE49-F238E27FC236}">
                <a16:creationId xmlns:a16="http://schemas.microsoft.com/office/drawing/2014/main" id="{585EB007-248F-403B-B613-50B22E1A86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0798" y="2497513"/>
            <a:ext cx="1331212" cy="1584000"/>
          </a:xfrm>
          <a:prstGeom prst="rect">
            <a:avLst/>
          </a:prstGeom>
        </p:spPr>
      </p:pic>
      <p:sp>
        <p:nvSpPr>
          <p:cNvPr id="9" name="Rectangle 8">
            <a:extLst>
              <a:ext uri="{FF2B5EF4-FFF2-40B4-BE49-F238E27FC236}">
                <a16:creationId xmlns:a16="http://schemas.microsoft.com/office/drawing/2014/main" id="{E03ED523-2DE9-48A5-A483-8A933EFE485E}"/>
              </a:ext>
            </a:extLst>
          </p:cNvPr>
          <p:cNvSpPr/>
          <p:nvPr/>
        </p:nvSpPr>
        <p:spPr bwMode="auto">
          <a:xfrm>
            <a:off x="291870" y="5235630"/>
            <a:ext cx="8141916" cy="766306"/>
          </a:xfrm>
          <a:prstGeom prst="rect">
            <a:avLst/>
          </a:prstGeom>
          <a:noFill/>
          <a:ln w="9525" cap="flat" cmpd="sng" algn="ctr">
            <a:noFill/>
            <a:prstDash val="solid"/>
            <a:round/>
            <a:headEnd type="none" w="med" len="med"/>
            <a:tailEnd type="none" w="med" len="med"/>
          </a:ln>
          <a:effectLst/>
          <a:extLst/>
        </p:spPr>
        <p:txBody>
          <a:bodyPr vert="horz" wrap="square" lIns="0" tIns="0" rIns="0" bIns="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rebuchet MS" pitchFamily="34" charset="0"/>
              <a:ea typeface="+mn-ea"/>
              <a:cs typeface="Arial" charset="0"/>
            </a:endParaRPr>
          </a:p>
        </p:txBody>
      </p:sp>
      <p:sp>
        <p:nvSpPr>
          <p:cNvPr id="10" name="ZoneTexte 2">
            <a:extLst>
              <a:ext uri="{FF2B5EF4-FFF2-40B4-BE49-F238E27FC236}">
                <a16:creationId xmlns:a16="http://schemas.microsoft.com/office/drawing/2014/main" id="{C85477F5-8F33-48D7-95D0-5AAD70A3814C}"/>
              </a:ext>
            </a:extLst>
          </p:cNvPr>
          <p:cNvSpPr txBox="1"/>
          <p:nvPr/>
        </p:nvSpPr>
        <p:spPr>
          <a:xfrm>
            <a:off x="855713" y="2638461"/>
            <a:ext cx="6614834" cy="2819939"/>
          </a:xfrm>
          <a:prstGeom prst="rect">
            <a:avLst/>
          </a:prstGeom>
          <a:noFill/>
          <a:ln>
            <a:noFill/>
          </a:ln>
        </p:spPr>
        <p:txBody>
          <a:bodyPr wrap="square" rtlCol="0">
            <a:spAutoFit/>
          </a:bodyPr>
          <a:lstStyle/>
          <a:p>
            <a:pPr marL="285750" indent="-285750">
              <a:lnSpc>
                <a:spcPct val="150000"/>
              </a:lnSpc>
              <a:buFont typeface="Arial" panose="020B0604020202020204" pitchFamily="34" charset="0"/>
              <a:buChar char="•"/>
            </a:pPr>
            <a:r>
              <a:rPr lang="en-US" sz="1500" dirty="0">
                <a:solidFill>
                  <a:schemeClr val="bg1"/>
                </a:solidFill>
              </a:rPr>
              <a:t>Long term contract with farmer/cooperative</a:t>
            </a:r>
          </a:p>
          <a:p>
            <a:pPr marL="285750" indent="-285750">
              <a:lnSpc>
                <a:spcPct val="150000"/>
              </a:lnSpc>
              <a:buFont typeface="Arial" panose="020B0604020202020204" pitchFamily="34" charset="0"/>
              <a:buChar char="•"/>
            </a:pPr>
            <a:r>
              <a:rPr lang="en-US" sz="1500" dirty="0">
                <a:solidFill>
                  <a:schemeClr val="bg1"/>
                </a:solidFill>
              </a:rPr>
              <a:t>Small-scale producers</a:t>
            </a:r>
          </a:p>
          <a:p>
            <a:pPr marL="285750" indent="-285750">
              <a:lnSpc>
                <a:spcPct val="150000"/>
              </a:lnSpc>
              <a:buFont typeface="Arial" panose="020B0604020202020204" pitchFamily="34" charset="0"/>
              <a:buChar char="•"/>
            </a:pPr>
            <a:r>
              <a:rPr lang="en-US" sz="1500" dirty="0">
                <a:solidFill>
                  <a:schemeClr val="bg1"/>
                </a:solidFill>
              </a:rPr>
              <a:t>Short and local supply chain /product carbon footprint</a:t>
            </a:r>
          </a:p>
          <a:p>
            <a:pPr marL="285750" indent="-285750">
              <a:lnSpc>
                <a:spcPct val="150000"/>
              </a:lnSpc>
              <a:buFont typeface="Arial" panose="020B0604020202020204" pitchFamily="34" charset="0"/>
              <a:buChar char="•"/>
            </a:pPr>
            <a:r>
              <a:rPr lang="en-US" sz="1500" dirty="0">
                <a:solidFill>
                  <a:schemeClr val="bg1"/>
                </a:solidFill>
              </a:rPr>
              <a:t>Minimum price guarantee /fair wages</a:t>
            </a:r>
          </a:p>
          <a:p>
            <a:pPr marL="285750" indent="-285750">
              <a:lnSpc>
                <a:spcPct val="150000"/>
              </a:lnSpc>
              <a:buFont typeface="Arial" panose="020B0604020202020204" pitchFamily="34" charset="0"/>
              <a:buChar char="•"/>
            </a:pPr>
            <a:r>
              <a:rPr lang="en-US" sz="1500" dirty="0">
                <a:solidFill>
                  <a:schemeClr val="bg1"/>
                </a:solidFill>
              </a:rPr>
              <a:t>Protecting biodiversity/organic farming</a:t>
            </a:r>
          </a:p>
          <a:p>
            <a:pPr marL="285750" indent="-285750">
              <a:lnSpc>
                <a:spcPct val="150000"/>
              </a:lnSpc>
              <a:buFont typeface="Arial" panose="020B0604020202020204" pitchFamily="34" charset="0"/>
              <a:buChar char="•"/>
            </a:pPr>
            <a:r>
              <a:rPr lang="en-US" sz="1500" dirty="0">
                <a:solidFill>
                  <a:schemeClr val="bg1"/>
                </a:solidFill>
              </a:rPr>
              <a:t>Good working conditions</a:t>
            </a:r>
          </a:p>
          <a:p>
            <a:pPr marL="285750" indent="-285750">
              <a:lnSpc>
                <a:spcPct val="150000"/>
              </a:lnSpc>
              <a:buFont typeface="Arial" panose="020B0604020202020204" pitchFamily="34" charset="0"/>
              <a:buChar char="•"/>
            </a:pPr>
            <a:r>
              <a:rPr lang="en-US" sz="1500" dirty="0">
                <a:solidFill>
                  <a:schemeClr val="bg1"/>
                </a:solidFill>
              </a:rPr>
              <a:t>Technical support</a:t>
            </a:r>
          </a:p>
          <a:p>
            <a:pPr marL="285750" indent="-285750">
              <a:lnSpc>
                <a:spcPct val="150000"/>
              </a:lnSpc>
              <a:buFont typeface="Arial" panose="020B0604020202020204" pitchFamily="34" charset="0"/>
              <a:buChar char="•"/>
            </a:pPr>
            <a:r>
              <a:rPr lang="en-US" sz="1500" dirty="0">
                <a:solidFill>
                  <a:schemeClr val="bg1"/>
                </a:solidFill>
              </a:rPr>
              <a:t>Development fund</a:t>
            </a:r>
          </a:p>
        </p:txBody>
      </p:sp>
      <p:sp>
        <p:nvSpPr>
          <p:cNvPr id="11" name="Rectangle 10">
            <a:extLst>
              <a:ext uri="{FF2B5EF4-FFF2-40B4-BE49-F238E27FC236}">
                <a16:creationId xmlns:a16="http://schemas.microsoft.com/office/drawing/2014/main" id="{846F327E-3A8A-416B-9B5A-316A58EE9AC3}"/>
              </a:ext>
            </a:extLst>
          </p:cNvPr>
          <p:cNvSpPr/>
          <p:nvPr/>
        </p:nvSpPr>
        <p:spPr>
          <a:xfrm>
            <a:off x="745915" y="5969032"/>
            <a:ext cx="7549645" cy="246221"/>
          </a:xfrm>
          <a:prstGeom prst="rect">
            <a:avLst/>
          </a:prstGeom>
        </p:spPr>
        <p:txBody>
          <a:bodyPr wrap="square">
            <a:spAutoFit/>
          </a:bodyPr>
          <a:lstStyle/>
          <a:p>
            <a:r>
              <a:rPr lang="en-US" sz="1000" dirty="0">
                <a:solidFill>
                  <a:srgbClr val="0071BA"/>
                </a:solidFill>
              </a:rPr>
              <a:t>Source: www.fairforlife.org</a:t>
            </a:r>
          </a:p>
        </p:txBody>
      </p:sp>
      <p:sp>
        <p:nvSpPr>
          <p:cNvPr id="12" name="ZoneTexte 19">
            <a:extLst>
              <a:ext uri="{FF2B5EF4-FFF2-40B4-BE49-F238E27FC236}">
                <a16:creationId xmlns:a16="http://schemas.microsoft.com/office/drawing/2014/main" id="{61D3BF79-A22B-4705-8CD2-2F1B50A25C8E}"/>
              </a:ext>
            </a:extLst>
          </p:cNvPr>
          <p:cNvSpPr txBox="1"/>
          <p:nvPr/>
        </p:nvSpPr>
        <p:spPr>
          <a:xfrm>
            <a:off x="7360434" y="4072120"/>
            <a:ext cx="1518649" cy="553998"/>
          </a:xfrm>
          <a:prstGeom prst="rect">
            <a:avLst/>
          </a:prstGeom>
          <a:noFill/>
        </p:spPr>
        <p:txBody>
          <a:bodyPr wrap="square" rtlCol="0">
            <a:spAutoFit/>
          </a:bodyPr>
          <a:lstStyle/>
          <a:p>
            <a:pPr algn="ctr"/>
            <a:r>
              <a:rPr lang="en-US" sz="1000" dirty="0"/>
              <a:t>Fair trade certified according to the Fair For Life standar</a:t>
            </a:r>
            <a:r>
              <a:rPr lang="fr-CH" sz="1000" dirty="0"/>
              <a:t>d</a:t>
            </a:r>
            <a:endParaRPr lang="de-CH" sz="1000" dirty="0"/>
          </a:p>
        </p:txBody>
      </p:sp>
      <p:sp>
        <p:nvSpPr>
          <p:cNvPr id="13" name="Rectangle : coins arrondis 5">
            <a:extLst>
              <a:ext uri="{FF2B5EF4-FFF2-40B4-BE49-F238E27FC236}">
                <a16:creationId xmlns:a16="http://schemas.microsoft.com/office/drawing/2014/main" id="{794C9E86-D169-4AF8-BBB9-CEC763748F8A}"/>
              </a:ext>
            </a:extLst>
          </p:cNvPr>
          <p:cNvSpPr/>
          <p:nvPr/>
        </p:nvSpPr>
        <p:spPr bwMode="auto">
          <a:xfrm>
            <a:off x="745915" y="2379718"/>
            <a:ext cx="5601584" cy="2406333"/>
          </a:xfrm>
          <a:prstGeom prst="roundRect">
            <a:avLst/>
          </a:prstGeom>
          <a:solidFill>
            <a:srgbClr val="0071BA"/>
          </a:solidFill>
          <a:ln w="28575" cap="flat" cmpd="sng" algn="ctr">
            <a:solidFill>
              <a:srgbClr val="0070BA"/>
            </a:solidFill>
            <a:prstDash val="solid"/>
            <a:round/>
            <a:headEnd type="none" w="med" len="med"/>
            <a:tailEnd type="none" w="med" len="med"/>
          </a:ln>
          <a:extLst>
            <a:ext uri="{AF507438-7753-43e0-B8FC-AC1667EBCBE1}">
              <a14:hiddenEffects xmlns:a14="http://schemas.microsoft.com/office/drawing/2010/main" xmlns="">
                <a:effectLst>
                  <a:outerShdw dist="35921" dir="2700000" algn="ctr" rotWithShape="0">
                    <a:srgbClr val="808080"/>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indent="-285750">
              <a:spcBef>
                <a:spcPts val="400"/>
              </a:spcBef>
              <a:buFont typeface="Arial" panose="020B0604020202020204" pitchFamily="34" charset="0"/>
              <a:buChar char="•"/>
            </a:pPr>
            <a:r>
              <a:rPr lang="en-US" sz="1400" dirty="0">
                <a:solidFill>
                  <a:schemeClr val="bg1"/>
                </a:solidFill>
              </a:rPr>
              <a:t>Long term contract with farmer/cooperative</a:t>
            </a:r>
          </a:p>
          <a:p>
            <a:pPr marL="285750" indent="-285750">
              <a:spcBef>
                <a:spcPts val="400"/>
              </a:spcBef>
              <a:buFont typeface="Arial" panose="020B0604020202020204" pitchFamily="34" charset="0"/>
              <a:buChar char="•"/>
            </a:pPr>
            <a:r>
              <a:rPr lang="en-US" sz="1400" dirty="0">
                <a:solidFill>
                  <a:schemeClr val="bg1"/>
                </a:solidFill>
              </a:rPr>
              <a:t>Small-scale producers</a:t>
            </a:r>
          </a:p>
          <a:p>
            <a:pPr marL="285750" indent="-285750">
              <a:spcBef>
                <a:spcPts val="400"/>
              </a:spcBef>
              <a:buFont typeface="Arial" panose="020B0604020202020204" pitchFamily="34" charset="0"/>
              <a:buChar char="•"/>
            </a:pPr>
            <a:r>
              <a:rPr lang="en-US" sz="1400" dirty="0">
                <a:solidFill>
                  <a:schemeClr val="bg1"/>
                </a:solidFill>
              </a:rPr>
              <a:t>Short and local supply chain /product carbon footprint</a:t>
            </a:r>
          </a:p>
          <a:p>
            <a:pPr marL="285750" indent="-285750">
              <a:spcBef>
                <a:spcPts val="400"/>
              </a:spcBef>
              <a:buFont typeface="Arial" panose="020B0604020202020204" pitchFamily="34" charset="0"/>
              <a:buChar char="•"/>
            </a:pPr>
            <a:r>
              <a:rPr lang="en-US" sz="1400" dirty="0">
                <a:solidFill>
                  <a:schemeClr val="bg1"/>
                </a:solidFill>
              </a:rPr>
              <a:t>Minimum price guarantee /fair wages</a:t>
            </a:r>
          </a:p>
          <a:p>
            <a:pPr marL="285750" indent="-285750">
              <a:spcBef>
                <a:spcPts val="400"/>
              </a:spcBef>
              <a:buFont typeface="Arial" panose="020B0604020202020204" pitchFamily="34" charset="0"/>
              <a:buChar char="•"/>
            </a:pPr>
            <a:r>
              <a:rPr lang="en-US" sz="1400" dirty="0">
                <a:solidFill>
                  <a:schemeClr val="bg1"/>
                </a:solidFill>
              </a:rPr>
              <a:t>Protecting biodiversity/organic farming</a:t>
            </a:r>
          </a:p>
          <a:p>
            <a:pPr marL="285750" indent="-285750">
              <a:spcBef>
                <a:spcPts val="400"/>
              </a:spcBef>
              <a:buFont typeface="Arial" panose="020B0604020202020204" pitchFamily="34" charset="0"/>
              <a:buChar char="•"/>
            </a:pPr>
            <a:r>
              <a:rPr lang="en-US" sz="1400" dirty="0">
                <a:solidFill>
                  <a:schemeClr val="bg1"/>
                </a:solidFill>
              </a:rPr>
              <a:t>Good working conditions</a:t>
            </a:r>
          </a:p>
          <a:p>
            <a:pPr marL="285750" indent="-285750">
              <a:spcBef>
                <a:spcPts val="400"/>
              </a:spcBef>
              <a:buFont typeface="Arial" panose="020B0604020202020204" pitchFamily="34" charset="0"/>
              <a:buChar char="•"/>
            </a:pPr>
            <a:r>
              <a:rPr lang="en-US" sz="1400" dirty="0">
                <a:solidFill>
                  <a:schemeClr val="bg1"/>
                </a:solidFill>
              </a:rPr>
              <a:t>Technical support</a:t>
            </a:r>
          </a:p>
          <a:p>
            <a:pPr marL="285750" indent="-285750">
              <a:spcBef>
                <a:spcPts val="400"/>
              </a:spcBef>
              <a:buFont typeface="Arial" panose="020B0604020202020204" pitchFamily="34" charset="0"/>
              <a:buChar char="•"/>
            </a:pPr>
            <a:r>
              <a:rPr lang="en-US" sz="1400" dirty="0">
                <a:solidFill>
                  <a:schemeClr val="bg1"/>
                </a:solidFill>
              </a:rPr>
              <a:t>Development fund</a:t>
            </a:r>
          </a:p>
        </p:txBody>
      </p:sp>
      <p:sp>
        <p:nvSpPr>
          <p:cNvPr id="14" name="Rectangle : coins arrondis 5">
            <a:extLst>
              <a:ext uri="{FF2B5EF4-FFF2-40B4-BE49-F238E27FC236}">
                <a16:creationId xmlns:a16="http://schemas.microsoft.com/office/drawing/2014/main" id="{153CC387-B060-44E8-AE3E-979BB612E2D5}"/>
              </a:ext>
            </a:extLst>
          </p:cNvPr>
          <p:cNvSpPr/>
          <p:nvPr/>
        </p:nvSpPr>
        <p:spPr bwMode="auto">
          <a:xfrm>
            <a:off x="745915" y="1480242"/>
            <a:ext cx="8022153" cy="578882"/>
          </a:xfrm>
          <a:prstGeom prst="roundRect">
            <a:avLst/>
          </a:prstGeom>
          <a:solidFill>
            <a:schemeClr val="bg1"/>
          </a:solidFill>
          <a:ln w="28575" cap="flat" cmpd="sng" algn="ctr">
            <a:solidFill>
              <a:srgbClr val="0070BA"/>
            </a:solidFill>
            <a:prstDash val="solid"/>
            <a:round/>
            <a:headEnd type="none" w="med" len="med"/>
            <a:tailEnd type="none" w="med" len="med"/>
          </a:ln>
          <a:extLst>
            <a:ext uri="{AF507438-7753-43e0-B8FC-AC1667EBCBE1}">
              <a14:hiddenEffects xmlns:a14="http://schemas.microsoft.com/office/drawing/2010/main" xmlns="">
                <a:effectLst>
                  <a:outerShdw dist="35921" dir="2700000" algn="ctr" rotWithShape="0">
                    <a:srgbClr val="808080"/>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r>
              <a:rPr lang="en-US" sz="1400" dirty="0">
                <a:solidFill>
                  <a:schemeClr val="tx1"/>
                </a:solidFill>
              </a:rPr>
              <a:t>The same rules are applied for North-North certifications as for North-South ones (developed countries- developing countries)</a:t>
            </a:r>
          </a:p>
        </p:txBody>
      </p:sp>
      <p:sp>
        <p:nvSpPr>
          <p:cNvPr id="15" name="Rectangle : coins arrondis 5">
            <a:extLst>
              <a:ext uri="{FF2B5EF4-FFF2-40B4-BE49-F238E27FC236}">
                <a16:creationId xmlns:a16="http://schemas.microsoft.com/office/drawing/2014/main" id="{9FCB372A-1CDC-46AE-B154-4A239F4BC8D2}"/>
              </a:ext>
            </a:extLst>
          </p:cNvPr>
          <p:cNvSpPr/>
          <p:nvPr/>
        </p:nvSpPr>
        <p:spPr bwMode="auto">
          <a:xfrm>
            <a:off x="745915" y="5182624"/>
            <a:ext cx="8022154" cy="578882"/>
          </a:xfrm>
          <a:prstGeom prst="roundRect">
            <a:avLst/>
          </a:prstGeom>
          <a:solidFill>
            <a:schemeClr val="bg1"/>
          </a:solidFill>
          <a:ln w="28575" cap="flat" cmpd="sng" algn="ctr">
            <a:solidFill>
              <a:srgbClr val="0070BA"/>
            </a:solidFill>
            <a:prstDash val="solid"/>
            <a:round/>
            <a:headEnd type="none" w="med" len="med"/>
            <a:tailEnd type="none" w="med" len="med"/>
          </a:ln>
          <a:extLst>
            <a:ext uri="{AF507438-7753-43e0-B8FC-AC1667EBCBE1}">
              <a14:hiddenEffects xmlns:a14="http://schemas.microsoft.com/office/drawing/2010/main" xmlns="">
                <a:effectLst>
                  <a:outerShdw dist="35921" dir="2700000" algn="ctr" rotWithShape="0">
                    <a:srgbClr val="808080"/>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lvl="0" eaLnBrk="0" hangingPunct="0">
              <a:defRPr/>
            </a:pPr>
            <a:r>
              <a:rPr lang="en-US" sz="1400" kern="0" dirty="0">
                <a:solidFill>
                  <a:schemeClr val="tx1"/>
                </a:solidFill>
              </a:rPr>
              <a:t>For North-based developed countries, there is a major emphasis on environmental impact, in addition to the social improvement components.</a:t>
            </a:r>
          </a:p>
        </p:txBody>
      </p:sp>
    </p:spTree>
    <p:extLst>
      <p:ext uri="{BB962C8B-B14F-4D97-AF65-F5344CB8AC3E}">
        <p14:creationId xmlns:p14="http://schemas.microsoft.com/office/powerpoint/2010/main" val="3013954115"/>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3E253-724A-46EF-93D5-123187F39651}"/>
              </a:ext>
            </a:extLst>
          </p:cNvPr>
          <p:cNvSpPr>
            <a:spLocks noGrp="1"/>
          </p:cNvSpPr>
          <p:nvPr>
            <p:ph type="title"/>
          </p:nvPr>
        </p:nvSpPr>
        <p:spPr/>
        <p:txBody>
          <a:bodyPr/>
          <a:lstStyle/>
          <a:p>
            <a:r>
              <a:rPr lang="de-CH" dirty="0"/>
              <a:t>Disclaimer</a:t>
            </a:r>
            <a:endParaRPr lang="en-US" dirty="0"/>
          </a:p>
        </p:txBody>
      </p:sp>
      <p:sp>
        <p:nvSpPr>
          <p:cNvPr id="4" name="Slide Number Placeholder 3">
            <a:extLst>
              <a:ext uri="{FF2B5EF4-FFF2-40B4-BE49-F238E27FC236}">
                <a16:creationId xmlns:a16="http://schemas.microsoft.com/office/drawing/2014/main" id="{355F709C-0390-415A-8D59-E615CE8BF5EF}"/>
              </a:ext>
            </a:extLst>
          </p:cNvPr>
          <p:cNvSpPr>
            <a:spLocks noGrp="1"/>
          </p:cNvSpPr>
          <p:nvPr>
            <p:ph type="sldNum" sz="quarter" idx="10"/>
          </p:nvPr>
        </p:nvSpPr>
        <p:spPr/>
        <p:txBody>
          <a:bodyPr/>
          <a:lstStyle/>
          <a:p>
            <a:fld id="{D3066CCA-677B-435B-933E-DFB1729F7968}" type="slidenum">
              <a:rPr lang="en-US" altLang="en-US" smtClean="0"/>
              <a:pPr/>
              <a:t>35</a:t>
            </a:fld>
            <a:endParaRPr lang="en-US" altLang="en-US" dirty="0"/>
          </a:p>
        </p:txBody>
      </p:sp>
      <p:sp>
        <p:nvSpPr>
          <p:cNvPr id="5" name="Rounded Rectangle 1">
            <a:extLst>
              <a:ext uri="{FF2B5EF4-FFF2-40B4-BE49-F238E27FC236}">
                <a16:creationId xmlns:a16="http://schemas.microsoft.com/office/drawing/2014/main" id="{25D6DFFB-B7D5-4007-8F0D-498D0712682B}"/>
              </a:ext>
            </a:extLst>
          </p:cNvPr>
          <p:cNvSpPr>
            <a:spLocks noChangeArrowheads="1"/>
          </p:cNvSpPr>
          <p:nvPr/>
        </p:nvSpPr>
        <p:spPr bwMode="auto">
          <a:xfrm>
            <a:off x="323528" y="1464597"/>
            <a:ext cx="8140700" cy="4358640"/>
          </a:xfrm>
          <a:prstGeom prst="roundRect">
            <a:avLst>
              <a:gd name="adj" fmla="val 16667"/>
            </a:avLst>
          </a:prstGeom>
          <a:noFill/>
          <a:ln w="9525">
            <a:solidFill>
              <a:schemeClr val="accent1"/>
            </a:solidFill>
            <a:round/>
            <a:headEnd/>
            <a:tailEnd/>
          </a:ln>
          <a:extLst>
            <a:ext uri="{909E8E84-426E-40dd-AFC4-6F175D3DCCD1}">
              <a14:hiddenFill xmlns="" xmlns:a14="http://schemas.microsoft.com/office/drawing/2010/main">
                <a:solidFill>
                  <a:srgbClr val="FFFFFF"/>
                </a:solidFill>
              </a14:hiddenFill>
            </a:ext>
          </a:extLst>
        </p:spPr>
        <p:txBody>
          <a:bodyPr lIns="0" tIns="0" rIns="0" bIns="0" anchor="ctr" anchorCtr="1">
            <a:spAutoFit/>
          </a:bodyPr>
          <a:lstStyle/>
          <a:p>
            <a:pPr defTabSz="914077">
              <a:spcBef>
                <a:spcPts val="0"/>
              </a:spcBef>
              <a:spcAft>
                <a:spcPts val="0"/>
              </a:spcAft>
              <a:buClr>
                <a:srgbClr val="83D0F5"/>
              </a:buClr>
              <a:buSzPct val="100000"/>
            </a:pPr>
            <a:r>
              <a:rPr lang="en-US" altLang="zh-CN" sz="1600" dirty="0">
                <a:solidFill>
                  <a:srgbClr val="000000"/>
                </a:solidFill>
                <a:latin typeface="Trebuchet MS"/>
                <a:ea typeface="SimSun" pitchFamily="2" charset="-122"/>
                <a:cs typeface="Arial"/>
              </a:rPr>
              <a:t>Copyright © 2018 DSM Nutritional Products, 4002 Basel, Switzerland. </a:t>
            </a:r>
          </a:p>
          <a:p>
            <a:pPr defTabSz="914077">
              <a:spcBef>
                <a:spcPts val="0"/>
              </a:spcBef>
              <a:spcAft>
                <a:spcPts val="0"/>
              </a:spcAft>
              <a:buClr>
                <a:srgbClr val="83D0F5"/>
              </a:buClr>
              <a:buSzPct val="100000"/>
            </a:pPr>
            <a:r>
              <a:rPr lang="en-US" altLang="zh-CN" sz="1600" dirty="0">
                <a:solidFill>
                  <a:srgbClr val="000000"/>
                </a:solidFill>
                <a:latin typeface="Trebuchet MS"/>
                <a:ea typeface="SimSun" pitchFamily="2" charset="-122"/>
                <a:cs typeface="Arial"/>
                <a:hlinkClick r:id="rId2"/>
              </a:rPr>
              <a:t>www.dsm.com/personal-care</a:t>
            </a:r>
            <a:r>
              <a:rPr lang="en-US" altLang="zh-CN" sz="1600" dirty="0">
                <a:solidFill>
                  <a:srgbClr val="000000"/>
                </a:solidFill>
                <a:latin typeface="Trebuchet MS"/>
                <a:ea typeface="SimSun" pitchFamily="2" charset="-122"/>
                <a:cs typeface="Arial"/>
              </a:rPr>
              <a:t>. All rights reserved.</a:t>
            </a:r>
          </a:p>
          <a:p>
            <a:pPr defTabSz="914077">
              <a:spcBef>
                <a:spcPts val="0"/>
              </a:spcBef>
              <a:spcAft>
                <a:spcPts val="0"/>
              </a:spcAft>
              <a:buClr>
                <a:srgbClr val="83D0F5"/>
              </a:buClr>
              <a:buSzPct val="100000"/>
            </a:pPr>
            <a:r>
              <a:rPr lang="en-US" altLang="zh-CN" sz="1600" dirty="0">
                <a:solidFill>
                  <a:srgbClr val="000000"/>
                </a:solidFill>
                <a:latin typeface="Trebuchet MS"/>
                <a:ea typeface="SimSun" pitchFamily="2" charset="-122"/>
                <a:cs typeface="Arial"/>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labeling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endParaRPr lang="de-CH" altLang="ja-JP" sz="1600" dirty="0">
              <a:solidFill>
                <a:srgbClr val="000000"/>
              </a:solidFill>
              <a:latin typeface="Trebuchet MS"/>
              <a:ea typeface="MS PGothic" pitchFamily="34" charset="-128"/>
              <a:cs typeface="Arial"/>
            </a:endParaRPr>
          </a:p>
        </p:txBody>
      </p:sp>
    </p:spTree>
    <p:extLst>
      <p:ext uri="{BB962C8B-B14F-4D97-AF65-F5344CB8AC3E}">
        <p14:creationId xmlns:p14="http://schemas.microsoft.com/office/powerpoint/2010/main" val="23571116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31"/>
  <p:tag name="OAWWIZARDSTEPS" val="0|1|4"/>
  <p:tag name="ZOAWLANGID" val="1033"/>
  <p:tag name="OAWDOCPROPSOURCE" val="&lt;DocProps&gt;&lt;DocProp UID=&quot;2002122011014149059130932&quot; EntryUID=&quot;2003121817293296325874&quot;&gt;&lt;Field Name=&quot;IDName&quot; Value=&quot;(None)&quot;/&gt;&lt;/DocProp&gt;&lt;DocProp UID=&quot;2011383784387345873647&quot; EntryUID=&quot;2003121817293296325874&quot;&gt;&lt;Field Name=&quot;IDName&quot; Value=&quot;(None)&quot;/&gt;&lt;/DocProp&gt;&lt;DocProp UID=&quot;4565435644543565464545&quot; EntryUID=&quot;2003121817293296325874&quot;&gt;&lt;Field Name=&quot;IDName&quot; Value=&quot;(None)&quot;/&gt;&lt;/DocProp&gt;&lt;DocProp UID=&quot;200212191811121321310321301031x&quot; EntryUID=&quot;2003121817293296325874&quot;&gt;&lt;Field Name=&quot;IDName&quot; Value=&quot;(None)&quot;/&gt;&lt;/DocProp&gt;&lt;DocProp UID=&quot;2010101345972347189798&quot; EntryUID=&quot;2003121817293296325874&quot;&gt;&lt;Field Name=&quot;IDName&quot; Value=&quot;(None)&quot;/&gt;&lt;/DocProp&gt;&lt;DocProp UID=&quot;2002122010583847234010578&quot; EntryUID=&quot;2003121817293296325874&quot;&gt;&lt;Field Name=&quot;IDName&quot; Value=&quot;(None)&quot;/&gt;&lt;/DocProp&gt;&lt;DocProp UID=&quot;2003061115381095709037&quot; EntryUID=&quot;2003121817293296325874&quot;&gt;&lt;Field Name=&quot;IDName&quot; Value=&quot;(None)&quot;/&gt;&lt;/DocProp&gt;&lt;DocProp UID=&quot;2003982345795694395674&quot; EntryUID=&quot;2003121817293296325874&quot;&gt;&lt;Field Name=&quot;IDName&quot; Value=&quot;(None)&quot;/&gt;&lt;/DocProp&gt;&lt;DocProp UID=&quot;2003068475891465291384&quot; EntryUID=&quot;2003121817293296325874&quot;&gt;&lt;Field Name=&quot;IDName&quot; Value=&quot;(None)&quot;/&gt;&lt;/DocProp&gt;&lt;DocProp UID=&quot;2010324895892663678998&quot; EntryUID=&quot;2003121817293296325874&quot;&gt;&lt;Field Name=&quot;IDName&quot; Value=&quot;(None)&quot;/&gt;&lt;/DocProp&gt;&lt;DocProp UID=&quot;2004112217333376588294&quot; EntryUID=&quot;2004123010144120300001&quot;&gt;&lt;Field UID=&quot;2010971616312990191265&quot; Name=&quot;PresentationTitle&quot; Value=&quot;&quot;/&gt;&lt;Field UID=&quot;201038475647565768878&quot; Name=&quot;PresentationDate&quot; Value=&quot;November 5, 2015&quot;/&gt;&lt;/DocProp&gt;&lt;/DocProps&gt;&#1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krZpq324KE.0paI.S2XQ6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250FsVWxlkSXZFP5t5dEQ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7.xml><?xml version="1.0" encoding="utf-8"?>
<p:tagLst xmlns:a="http://schemas.openxmlformats.org/drawingml/2006/main" xmlns:r="http://schemas.openxmlformats.org/officeDocument/2006/relationships" xmlns:p="http://schemas.openxmlformats.org/presentationml/2006/main">
  <p:tag name="ZOAWCODE" val="2004112217333376588294.Classification"/>
  <p:tag name="ZOAWTYPE" val="Text"/>
</p:tagLst>
</file>

<file path=ppt/tags/tag8.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3.xml><?xml version="1.0" encoding="utf-8"?>
<p:tagLst xmlns:a="http://schemas.openxmlformats.org/drawingml/2006/main" xmlns:r="http://schemas.openxmlformats.org/officeDocument/2006/relationships" xmlns:p="http://schemas.openxmlformats.org/presentationml/2006/main">
  <p:tag name="ZOAWCODE" val="2004112217333376588294.PresentationTitle"/>
  <p:tag name="ZOAWTYPE" val="Text"/>
</p:tagLst>
</file>

<file path=ppt/tags/tag14.xml><?xml version="1.0" encoding="utf-8"?>
<p:tagLst xmlns:a="http://schemas.openxmlformats.org/drawingml/2006/main" xmlns:r="http://schemas.openxmlformats.org/officeDocument/2006/relationships" xmlns:p="http://schemas.openxmlformats.org/presentationml/2006/main">
  <p:tag name="ZOAWCODE" val="4565435644543565464545.Name"/>
  <p:tag name="ZOAWTYPE" val="Text"/>
</p:tagLst>
</file>

<file path=ppt/tags/tag15.xml><?xml version="1.0" encoding="utf-8"?>
<p:tagLst xmlns:a="http://schemas.openxmlformats.org/drawingml/2006/main" xmlns:r="http://schemas.openxmlformats.org/officeDocument/2006/relationships" xmlns:p="http://schemas.openxmlformats.org/presentationml/2006/main">
  <p:tag name="ZOAWCODE" val="2011383784387345873647.BusinessGroup"/>
  <p:tag name="ZOAWTYPE" val="Text"/>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Hd2xZSv3hECeI5VKug2ixQ"/>
</p:tagLst>
</file>

<file path=ppt/theme/theme1.xml><?xml version="1.0" encoding="utf-8"?>
<a:theme xmlns:a="http://schemas.openxmlformats.org/drawingml/2006/main" name="Default Design">
  <a:themeElements>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fontScheme name="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e7" id="{985D218A-EBDC-4EEA-B71E-6981483F1B90}" vid="{4D749B1F-B12B-4028-9346-0D277AC6E69A}"/>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ppt/theme/themeOverride2.xml><?xml version="1.0" encoding="utf-8"?>
<a:themeOverride xmlns:a="http://schemas.openxmlformats.org/drawingml/2006/main">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themeOverride>
</file>

<file path=ppt/theme/themeOverride3.xml><?xml version="1.0" encoding="utf-8"?>
<a:themeOverride xmlns:a="http://schemas.openxmlformats.org/drawingml/2006/main">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themeOverride>
</file>

<file path=ppt/theme/themeOverride4.xml><?xml version="1.0" encoding="utf-8"?>
<a:themeOverride xmlns:a="http://schemas.openxmlformats.org/drawingml/2006/main">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themeOverride>
</file>

<file path=ppt/theme/themeOverride5.xml><?xml version="1.0" encoding="utf-8"?>
<a:themeOverride xmlns:a="http://schemas.openxmlformats.org/drawingml/2006/main">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themeOverride>
</file>

<file path=ppt/theme/themeOverride6.xml><?xml version="1.0" encoding="utf-8"?>
<a:themeOverride xmlns:a="http://schemas.openxmlformats.org/drawingml/2006/main">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themeOverride>
</file>

<file path=ppt/theme/themeOverride7.xml><?xml version="1.0" encoding="utf-8"?>
<a:themeOverride xmlns:a="http://schemas.openxmlformats.org/drawingml/2006/main">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themeOverride>
</file>

<file path=ppt/theme/themeOverride8.xml><?xml version="1.0" encoding="utf-8"?>
<a:themeOverride xmlns:a="http://schemas.openxmlformats.org/drawingml/2006/main">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themeOverride>
</file>

<file path=ppt/theme/themeOverride9.xml><?xml version="1.0" encoding="utf-8"?>
<a:themeOverride xmlns:a="http://schemas.openxmlformats.org/drawingml/2006/main">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themeOverride>
</file>

<file path=ppt/theme/themeOverride10.xml><?xml version="1.0" encoding="utf-8"?>
<a:themeOverride xmlns:a="http://schemas.openxmlformats.org/drawingml/2006/main">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themeOverride>
</file>

<file path=ppt/theme/themeOverride11.xml><?xml version="1.0" encoding="utf-8"?>
<a:themeOverride xmlns:a="http://schemas.openxmlformats.org/drawingml/2006/main">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themeOverride>
</file>

<file path=ppt/theme/themeOverride12.xml><?xml version="1.0" encoding="utf-8"?>
<a:themeOverride xmlns:a="http://schemas.openxmlformats.org/drawingml/2006/main">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themeOverride>
</file>

<file path=ppt/theme/themeOverride13.xml><?xml version="1.0" encoding="utf-8"?>
<a:themeOverride xmlns:a="http://schemas.openxmlformats.org/drawingml/2006/main">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themeOverride>
</file>

<file path=ppt/theme/themeOverride14.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ppt/theme/themeOverride15.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ppt/theme/themeOverride16.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ppt/theme/themeOverride17.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ppt/theme/themeOverride18.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ppt/theme/themeOverride19.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ppt/theme/themeOverride20.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ppt/theme/themeOverride21.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ppt/theme/themeOverride22.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ppt/theme/themeOverride23.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ppt/theme/themeOverride24.xml><?xml version="1.0" encoding="utf-8"?>
<a:themeOverride xmlns:a="http://schemas.openxmlformats.org/drawingml/2006/main">
  <a:clrScheme name="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themeOverride>
</file>

<file path=ppt/theme/themeOverride25.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ppt/theme/themeOverride26.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ppt/theme/themeOverride27.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ppt/theme/themeOverride28.xml><?xml version="1.0" encoding="utf-8"?>
<a:themeOverride xmlns:a="http://schemas.openxmlformats.org/drawingml/2006/main">
  <a:clrScheme name="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TaxCatchAll xmlns="5a2251cd-bd5e-462d-8f0e-b8d48ef43808"/>
    <DSMClassification xmlns="5a2251cd-bd5e-462d-8f0e-b8d48ef43808" xsi:nil="true"/>
    <SharedWithUsers xmlns="66550874-1473-453c-a701-e84d6b55206c">
      <UserInfo>
        <DisplayName>Holmes, Kelly</DisplayName>
        <AccountId>11471</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C555DAE16A3B2469013D495C779D0EC" ma:contentTypeVersion="7" ma:contentTypeDescription="Create a new document." ma:contentTypeScope="" ma:versionID="13d244ecb3e019bc84e5df480e178bd3">
  <xsd:schema xmlns:xsd="http://www.w3.org/2001/XMLSchema" xmlns:xs="http://www.w3.org/2001/XMLSchema" xmlns:p="http://schemas.microsoft.com/office/2006/metadata/properties" xmlns:ns1="http://schemas.microsoft.com/sharepoint/v3" xmlns:ns2="5a2251cd-bd5e-462d-8f0e-b8d48ef43808" xmlns:ns3="66550874-1473-453c-a701-e84d6b55206c" xmlns:ns4="eaf5feeb-6097-4f78-b7e9-f891a103ec5f" targetNamespace="http://schemas.microsoft.com/office/2006/metadata/properties" ma:root="true" ma:fieldsID="a3cd3f19da4f4d1c43effbe90221dd00" ns1:_="" ns2:_="" ns3:_="" ns4:_="">
    <xsd:import namespace="http://schemas.microsoft.com/sharepoint/v3"/>
    <xsd:import namespace="5a2251cd-bd5e-462d-8f0e-b8d48ef43808"/>
    <xsd:import namespace="66550874-1473-453c-a701-e84d6b55206c"/>
    <xsd:import namespace="eaf5feeb-6097-4f78-b7e9-f891a103ec5f"/>
    <xsd:element name="properties">
      <xsd:complexType>
        <xsd:sequence>
          <xsd:element name="documentManagement">
            <xsd:complexType>
              <xsd:all>
                <xsd:element ref="ns2:TaxCatchAll" minOccurs="0"/>
                <xsd:element ref="ns2:TaxCatchAllLabel" minOccurs="0"/>
                <xsd:element ref="ns2:DSMClassification" minOccurs="0"/>
                <xsd:element ref="ns1:PublishingStartDate" minOccurs="0"/>
                <xsd:element ref="ns1:PublishingExpirationDate" minOccurs="0"/>
                <xsd:element ref="ns3:SharedWithUsers" minOccurs="0"/>
                <xsd:element ref="ns3:SharedWithDetails" minOccurs="0"/>
                <xsd:element ref="ns3:LastSharedByUser" minOccurs="0"/>
                <xsd:element ref="ns3:LastSharedByTime"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6aa4f418-c950-489f-9d82-30303050933d}" ma:internalName="TaxCatchAll" ma:showField="CatchAllData" ma:web="66550874-1473-453c-a701-e84d6b55206c">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6aa4f418-c950-489f-9d82-30303050933d}" ma:internalName="TaxCatchAllLabel" ma:readOnly="true" ma:showField="CatchAllDataLabel" ma:web="66550874-1473-453c-a701-e84d6b55206c">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66550874-1473-453c-a701-e84d6b55206c"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LastSharedByUser" ma:index="15" nillable="true" ma:displayName="Last Shared By User" ma:description="" ma:internalName="LastSharedByUser" ma:readOnly="true">
      <xsd:simpleType>
        <xsd:restriction base="dms:Note">
          <xsd:maxLength value="255"/>
        </xsd:restriction>
      </xsd:simpleType>
    </xsd:element>
    <xsd:element name="LastSharedByTime" ma:index="16"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af5feeb-6097-4f78-b7e9-f891a103ec5f" elementFormDefault="qualified">
    <xsd:import namespace="http://schemas.microsoft.com/office/2006/documentManagement/types"/>
    <xsd:import namespace="http://schemas.microsoft.com/office/infopath/2007/PartnerControls"/>
    <xsd:element name="MediaServiceMetadata" ma:index="17" nillable="true" ma:displayName="MediaServiceMetadata" ma:hidden="true" ma:internalName="MediaServiceMetadata" ma:readOnly="true">
      <xsd:simpleType>
        <xsd:restriction base="dms:Note"/>
      </xsd:simpleType>
    </xsd:element>
    <xsd:element name="MediaServiceFastMetadata" ma:index="18"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01A324-B290-471A-8A55-9FE4A9775C1A}">
  <ds:schemaRefs>
    <ds:schemaRef ds:uri="66550874-1473-453c-a701-e84d6b55206c"/>
    <ds:schemaRef ds:uri="http://schemas.openxmlformats.org/package/2006/metadata/core-properties"/>
    <ds:schemaRef ds:uri="http://schemas.microsoft.com/sharepoint/v3"/>
    <ds:schemaRef ds:uri="http://purl.org/dc/terms/"/>
    <ds:schemaRef ds:uri="http://schemas.microsoft.com/office/infopath/2007/PartnerControls"/>
    <ds:schemaRef ds:uri="http://purl.org/dc/elements/1.1/"/>
    <ds:schemaRef ds:uri="5a2251cd-bd5e-462d-8f0e-b8d48ef43808"/>
    <ds:schemaRef ds:uri="http://www.w3.org/XML/1998/namespace"/>
    <ds:schemaRef ds:uri="http://schemas.microsoft.com/office/2006/documentManagement/types"/>
    <ds:schemaRef ds:uri="eaf5feeb-6097-4f78-b7e9-f891a103ec5f"/>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05AADD0F-5D43-4169-9298-711A5B1DE0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a2251cd-bd5e-462d-8f0e-b8d48ef43808"/>
    <ds:schemaRef ds:uri="66550874-1473-453c-a701-e84d6b55206c"/>
    <ds:schemaRef ds:uri="eaf5feeb-6097-4f78-b7e9-f891a103ec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C6F437-0F56-4D6F-9330-1E15FA9661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Company Multicolor 4 3 Standard</Template>
  <TotalTime>0</TotalTime>
  <Words>2431</Words>
  <Application>Microsoft Office PowerPoint</Application>
  <PresentationFormat>On-screen Show (4:3)</PresentationFormat>
  <Paragraphs>414</Paragraphs>
  <Slides>37</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7" baseType="lpstr">
      <vt:lpstr>MS PGothic</vt:lpstr>
      <vt:lpstr>SimSun</vt:lpstr>
      <vt:lpstr>SimSun</vt:lpstr>
      <vt:lpstr>Arial</vt:lpstr>
      <vt:lpstr>Times</vt:lpstr>
      <vt:lpstr>trebuchet ms</vt:lpstr>
      <vt:lpstr>trebuchet ms</vt:lpstr>
      <vt:lpstr>Wingdings</vt:lpstr>
      <vt:lpstr>Default Design</vt:lpstr>
      <vt:lpstr>think-cell Slide</vt:lpstr>
      <vt:lpstr>PowerPoint Presentation</vt:lpstr>
      <vt:lpstr>Agenda</vt:lpstr>
      <vt:lpstr>Natural &amp; Organic logos — a jungle!</vt:lpstr>
      <vt:lpstr>Consumers believe natural is best</vt:lpstr>
      <vt:lpstr>“Natural” is the most influential claim Millennials demand more verification</vt:lpstr>
      <vt:lpstr>Agenda</vt:lpstr>
      <vt:lpstr>Overview of Certification Standards</vt:lpstr>
      <vt:lpstr>Scope</vt:lpstr>
      <vt:lpstr>What does “natural” mean ? Definitions</vt:lpstr>
      <vt:lpstr>Derived natural / organic / synthetic Definitions</vt:lpstr>
      <vt:lpstr>Special cases</vt:lpstr>
      <vt:lpstr>PowerPoint Presentation</vt:lpstr>
      <vt:lpstr>Agenda</vt:lpstr>
      <vt:lpstr>Organic calculation General overview</vt:lpstr>
      <vt:lpstr>ECOCERT, COSMOS, NATRUE Organic calculation</vt:lpstr>
      <vt:lpstr>Certification of ingredients: examples ALPAFLOR® EDELWEISS B (5037123)</vt:lpstr>
      <vt:lpstr>Certification of ingredients: examples ALPAFLOR® ALP®-SEBUM (5037638)</vt:lpstr>
      <vt:lpstr>Certificates </vt:lpstr>
      <vt:lpstr>Certificates </vt:lpstr>
      <vt:lpstr>Agenda</vt:lpstr>
      <vt:lpstr>Natural calculation General overview</vt:lpstr>
      <vt:lpstr>Natural origin: example PENTAVITIN® (5033152)</vt:lpstr>
      <vt:lpstr>PC verified Natural Ingredients </vt:lpstr>
      <vt:lpstr>New ISO 16128 A complex landscape </vt:lpstr>
      <vt:lpstr>Natural origin: Recognized by ISO 16128 Many PC products have a natural origin content or natural origin index (excl. ALPAFLOR®) </vt:lpstr>
      <vt:lpstr>Agenda</vt:lpstr>
      <vt:lpstr>Guidelines for the use of logos (1/2)</vt:lpstr>
      <vt:lpstr>Guidelines for the use of logos (2/2)</vt:lpstr>
      <vt:lpstr>Natural &amp; Organic Certifications Short Summary</vt:lpstr>
      <vt:lpstr>Back Up</vt:lpstr>
      <vt:lpstr>Goals</vt:lpstr>
      <vt:lpstr>Organic calculations: examples</vt:lpstr>
      <vt:lpstr>Naturalness must be reflected in all of the brand’s actions</vt:lpstr>
      <vt:lpstr>ALPAFLOR® fairly traded sustainable crops</vt:lpstr>
      <vt:lpstr>ALPAFLOR® Fair Trade dried alpine supply chain</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2018-03-09T17:25:26Z</dcterms:created>
  <dcterms:modified xsi:type="dcterms:W3CDTF">2018-07-18T15:09:09Z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0x0101009C555DAE16A3B2469013D495C779D0EC</vt:lpwstr>
  </property>
  <property fmtid="{D5CDD505-2E9C-101B-9397-08002B2CF9AE}" pid="3" name="MSIP_Label_2ff753fd-faf2-4608-9b59-553f003adcdf_Enabled">
    <vt:lpwstr>True</vt:lpwstr>
  </property>
  <property fmtid="{D5CDD505-2E9C-101B-9397-08002B2CF9AE}" pid="4" name="MSIP_Label_2ff753fd-faf2-4608-9b59-553f003adcdf_SiteId">
    <vt:lpwstr>49618402-6ea3-441d-957d-7df8773fee54</vt:lpwstr>
  </property>
  <property fmtid="{D5CDD505-2E9C-101B-9397-08002B2CF9AE}" pid="5" name="MSIP_Label_2ff753fd-faf2-4608-9b59-553f003adcdf_Ref">
    <vt:lpwstr>https://api.informationprotection.azure.com/api/49618402-6ea3-441d-957d-7df8773fee54</vt:lpwstr>
  </property>
  <property fmtid="{D5CDD505-2E9C-101B-9397-08002B2CF9AE}" pid="6" name="MSIP_Label_2ff753fd-faf2-4608-9b59-553f003adcdf_SetBy">
    <vt:lpwstr>Marie-Sophie.Meisinger@dsm.com</vt:lpwstr>
  </property>
  <property fmtid="{D5CDD505-2E9C-101B-9397-08002B2CF9AE}" pid="7" name="MSIP_Label_2ff753fd-faf2-4608-9b59-553f003adcdf_SetDate">
    <vt:lpwstr>2018-03-11T19:19:32.5540000+01:00</vt:lpwstr>
  </property>
  <property fmtid="{D5CDD505-2E9C-101B-9397-08002B2CF9AE}" pid="8" name="MSIP_Label_2ff753fd-faf2-4608-9b59-553f003adcdf_Name">
    <vt:lpwstr>Public</vt:lpwstr>
  </property>
  <property fmtid="{D5CDD505-2E9C-101B-9397-08002B2CF9AE}" pid="9" name="MSIP_Label_2ff753fd-faf2-4608-9b59-553f003adcdf_Application">
    <vt:lpwstr>Microsoft Azure Information Protection</vt:lpwstr>
  </property>
  <property fmtid="{D5CDD505-2E9C-101B-9397-08002B2CF9AE}" pid="10" name="MSIP_Label_2ff753fd-faf2-4608-9b59-553f003adcdf_Extended_MSFT_Method">
    <vt:lpwstr>Manual</vt:lpwstr>
  </property>
  <property fmtid="{D5CDD505-2E9C-101B-9397-08002B2CF9AE}" pid="11" name="Sensitivity">
    <vt:lpwstr>Public</vt:lpwstr>
  </property>
</Properties>
</file>