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Lst>
  <p:notesMasterIdLst>
    <p:notesMasterId r:id="rId8"/>
  </p:notesMasterIdLst>
  <p:handoutMasterIdLst>
    <p:handoutMasterId r:id="rId9"/>
  </p:handoutMasterIdLst>
  <p:sldIdLst>
    <p:sldId id="2147483243" r:id="rId6"/>
    <p:sldId id="2147483244" r:id="rId7"/>
  </p:sldIdLst>
  <p:sldSz cx="12192000" cy="6858000"/>
  <p:notesSz cx="7102475" cy="9388475"/>
  <p:embeddedFontLst>
    <p:embeddedFont>
      <p:font typeface="DM Sans" pitchFamily="2" charset="0"/>
      <p:regular r:id="rId10"/>
      <p:bold r:id="rId11"/>
      <p:italic r:id="rId12"/>
      <p:boldItalic r:id="rId13"/>
    </p:embeddedFont>
    <p:embeddedFont>
      <p:font typeface="DM Sans 14pt" panose="020B0604020202020204" charset="0"/>
      <p:regular r:id="rId14"/>
      <p:bold r:id="rId15"/>
      <p:italic r:id="rId16"/>
      <p:boldItalic r:id="rId17"/>
    </p:embeddedFont>
    <p:embeddedFont>
      <p:font typeface="Lora" pitchFamily="2"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46BAD00-226C-6E19-19DD-88A00DF142A7}" name="Camille Laverne" initials="" userId="S::camille.laverne@dsm-firmenich.com::793a3c28-30bb-4923-a860-275eae5074bf" providerId="AD"/>
  <p188:author id="{6DE1E207-7D7F-2258-4CE7-9F831B131155}" name="Rolf Schuetz" initials="RS" userId="S::Rolf.Schuetz@dsm-firmenich.com::72693fb1-a1d2-400f-88d1-49832c6b2607" providerId="AD"/>
  <p188:author id="{EF2FC336-49C1-B57D-AA53-6701718576F0}" name="Julia Corniere" initials="JC" userId="S::julia.corniere@dsm-firmenich.com::35bc443e-9fae-4c0b-807e-a89b506119f0" providerId="AD"/>
  <p188:author id="{BCF1C389-CF6E-0726-4EF8-8D1E099CABE5}" name="Alexia Faure" initials="AF" userId="S::alexia.faure@dsm-firmenich.com::74f72401-054e-4140-975a-8088d2f1cd63" providerId="AD"/>
  <p188:author id="{74FF6FD3-6ADD-0A55-1D14-12AFF8D8D0BF}" name="Aurelie Jaloustre" initials="AJ" userId="S::aurelie.jaloustre@dsm-firmenich.com::ef9d7c40-1fd2-4116-869f-92b7a90d193a" providerId="AD"/>
  <p188:author id="{4BD5ADE1-E078-1961-B8EF-9A35597B25BD}" name="Ewelina Sobczak" initials="ES" userId="S::ewelina.sobczak@dsm-firmenich.com::c25fbec1-6db3-4215-a557-e7ed6508f41c" providerId="AD"/>
  <p188:author id="{3B348EF9-AC5E-D86E-485F-ECA4D998FAF8}" name="Amanda Zhang" initials="AZ" userId="S::amanda.zhang@dsm-firmenich.com::5a17c64b-fd35-46d1-9df9-0a46dfe51f6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B4D"/>
    <a:srgbClr val="FFFFFF"/>
    <a:srgbClr val="70B9B0"/>
    <a:srgbClr val="C3E6E0"/>
    <a:srgbClr val="3CB5A2"/>
    <a:srgbClr val="FFEEDB"/>
    <a:srgbClr val="FFDDB8"/>
    <a:srgbClr val="FFCD94"/>
    <a:srgbClr val="000000"/>
    <a:srgbClr val="E0D6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B5BE96-BCA3-40A9-9080-7B6283455994}" v="1" dt="2026-03-16T08:44:51.673"/>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1152" y="306"/>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4.fntdata"/><Relationship Id="rId18" Type="http://schemas.openxmlformats.org/officeDocument/2006/relationships/font" Target="fonts/font9.fntdata"/><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font" Target="fonts/font12.fntdata"/><Relationship Id="rId7" Type="http://schemas.openxmlformats.org/officeDocument/2006/relationships/slide" Target="slides/slide2.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font" Target="fonts/font7.fntdata"/><Relationship Id="rId20"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font" Target="fonts/font2.fntdata"/><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font" Target="fonts/font6.fntdata"/><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customXml" Target="../customXml/item4.xml"/><Relationship Id="rId9" Type="http://schemas.openxmlformats.org/officeDocument/2006/relationships/handoutMaster" Target="handoutMasters/handoutMaster1.xml"/><Relationship Id="rId14" Type="http://schemas.openxmlformats.org/officeDocument/2006/relationships/font" Target="fonts/font5.fntdata"/><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703D20AE-90AE-4C74-BB80-742CA35F1309}"/>
    <pc:docChg chg="custSel modSld">
      <pc:chgData name="Marie-Sophie Meisinger" userId="286e1ad8-c636-4702-a91e-982a33a1b0e7" providerId="ADAL" clId="{703D20AE-90AE-4C74-BB80-742CA35F1309}" dt="2026-03-18T14:59:51.076" v="1"/>
      <pc:docMkLst>
        <pc:docMk/>
      </pc:docMkLst>
      <pc:sldChg chg="addSp delSp modSp mod">
        <pc:chgData name="Marie-Sophie Meisinger" userId="286e1ad8-c636-4702-a91e-982a33a1b0e7" providerId="ADAL" clId="{703D20AE-90AE-4C74-BB80-742CA35F1309}" dt="2026-03-18T14:59:51.076" v="1"/>
        <pc:sldMkLst>
          <pc:docMk/>
          <pc:sldMk cId="1595122705" sldId="2147483243"/>
        </pc:sldMkLst>
        <pc:spChg chg="add mod">
          <ac:chgData name="Marie-Sophie Meisinger" userId="286e1ad8-c636-4702-a91e-982a33a1b0e7" providerId="ADAL" clId="{703D20AE-90AE-4C74-BB80-742CA35F1309}" dt="2026-03-18T14:59:51.076" v="1"/>
          <ac:spMkLst>
            <pc:docMk/>
            <pc:sldMk cId="1595122705" sldId="2147483243"/>
            <ac:spMk id="3" creationId="{326DA940-5A29-4FD4-B71D-CC023B381B87}"/>
          </ac:spMkLst>
        </pc:spChg>
        <pc:spChg chg="del">
          <ac:chgData name="Marie-Sophie Meisinger" userId="286e1ad8-c636-4702-a91e-982a33a1b0e7" providerId="ADAL" clId="{703D20AE-90AE-4C74-BB80-742CA35F1309}" dt="2026-03-18T14:59:50.354" v="0" actId="478"/>
          <ac:spMkLst>
            <pc:docMk/>
            <pc:sldMk cId="1595122705" sldId="2147483243"/>
            <ac:spMk id="15" creationId="{D041A4FB-AF40-5C12-A14B-C3B500E4FF8A}"/>
          </ac:spMkLst>
        </pc:spChg>
      </pc:sldChg>
    </pc:docChg>
  </pc:docChgLst>
  <pc:docChgLst>
    <pc:chgData name="Amanda Zhang" userId="5a17c64b-fd35-46d1-9df9-0a46dfe51f64" providerId="ADAL" clId="{B572A569-B5D8-415A-BC13-515A58359178}"/>
    <pc:docChg chg="undo redo custSel delSld modSld modMainMaster">
      <pc:chgData name="Amanda Zhang" userId="5a17c64b-fd35-46d1-9df9-0a46dfe51f64" providerId="ADAL" clId="{B572A569-B5D8-415A-BC13-515A58359178}" dt="2026-03-13T14:35:02.631" v="15"/>
      <pc:docMkLst>
        <pc:docMk/>
      </pc:docMkLst>
      <pc:sldChg chg="modSp mod">
        <pc:chgData name="Amanda Zhang" userId="5a17c64b-fd35-46d1-9df9-0a46dfe51f64" providerId="ADAL" clId="{B572A569-B5D8-415A-BC13-515A58359178}" dt="2026-03-13T14:34:21.554" v="13" actId="207"/>
        <pc:sldMkLst>
          <pc:docMk/>
          <pc:sldMk cId="1595122705" sldId="2147483243"/>
        </pc:sldMkLst>
        <pc:picChg chg="mod modCrop">
          <ac:chgData name="Amanda Zhang" userId="5a17c64b-fd35-46d1-9df9-0a46dfe51f64" providerId="ADAL" clId="{B572A569-B5D8-415A-BC13-515A58359178}" dt="2026-03-13T14:33:41.106" v="7" actId="732"/>
          <ac:picMkLst>
            <pc:docMk/>
            <pc:sldMk cId="1595122705" sldId="2147483243"/>
            <ac:picMk id="9" creationId="{7B6A2DDD-216C-5B3B-3B61-6A814F7DB6DD}"/>
          </ac:picMkLst>
        </pc:picChg>
      </pc:sldChg>
      <pc:sldChg chg="addSp delSp modSp mod modAnim">
        <pc:chgData name="Amanda Zhang" userId="5a17c64b-fd35-46d1-9df9-0a46dfe51f64" providerId="ADAL" clId="{B572A569-B5D8-415A-BC13-515A58359178}" dt="2026-03-13T14:35:02.631" v="15"/>
        <pc:sldMkLst>
          <pc:docMk/>
          <pc:sldMk cId="3589827769" sldId="2147483244"/>
        </pc:sldMkLst>
        <pc:picChg chg="add mod ord">
          <ac:chgData name="Amanda Zhang" userId="5a17c64b-fd35-46d1-9df9-0a46dfe51f64" providerId="ADAL" clId="{B572A569-B5D8-415A-BC13-515A58359178}" dt="2026-03-13T14:34:02.380" v="10" actId="167"/>
          <ac:picMkLst>
            <pc:docMk/>
            <pc:sldMk cId="3589827769" sldId="2147483244"/>
            <ac:picMk id="4" creationId="{8DB6420D-118F-52A5-A1C0-1946226BD403}"/>
          </ac:picMkLst>
        </pc:picChg>
      </pc:sldChg>
      <pc:sldMasterChg chg="modSldLayout">
        <pc:chgData name="Amanda Zhang" userId="5a17c64b-fd35-46d1-9df9-0a46dfe51f64" providerId="ADAL" clId="{B572A569-B5D8-415A-BC13-515A58359178}" dt="2026-03-13T14:31:36.360" v="2" actId="478"/>
        <pc:sldMasterMkLst>
          <pc:docMk/>
          <pc:sldMasterMk cId="1294915341" sldId="2147483648"/>
        </pc:sldMasterMkLst>
        <pc:sldLayoutChg chg="addSp delSp mod">
          <pc:chgData name="Amanda Zhang" userId="5a17c64b-fd35-46d1-9df9-0a46dfe51f64" providerId="ADAL" clId="{B572A569-B5D8-415A-BC13-515A58359178}" dt="2026-03-13T14:31:36.360" v="2" actId="478"/>
          <pc:sldLayoutMkLst>
            <pc:docMk/>
            <pc:sldMasterMk cId="1294915341" sldId="2147483648"/>
            <pc:sldLayoutMk cId="2436158972" sldId="2147483665"/>
          </pc:sldLayoutMkLst>
          <pc:spChg chg="add del">
            <ac:chgData name="Amanda Zhang" userId="5a17c64b-fd35-46d1-9df9-0a46dfe51f64" providerId="ADAL" clId="{B572A569-B5D8-415A-BC13-515A58359178}" dt="2026-03-13T14:31:36.360" v="2" actId="478"/>
            <ac:spMkLst>
              <pc:docMk/>
              <pc:sldMasterMk cId="1294915341" sldId="2147483648"/>
              <pc:sldLayoutMk cId="2436158972" sldId="2147483665"/>
              <ac:spMk id="2" creationId="{C34BEF8A-34EE-4565-07AA-17198D7411BD}"/>
            </ac:spMkLst>
          </pc:spChg>
          <pc:spChg chg="add del">
            <ac:chgData name="Amanda Zhang" userId="5a17c64b-fd35-46d1-9df9-0a46dfe51f64" providerId="ADAL" clId="{B572A569-B5D8-415A-BC13-515A58359178}" dt="2026-03-13T14:31:36.360" v="2" actId="478"/>
            <ac:spMkLst>
              <pc:docMk/>
              <pc:sldMasterMk cId="1294915341" sldId="2147483648"/>
              <pc:sldLayoutMk cId="2436158972" sldId="2147483665"/>
              <ac:spMk id="4" creationId="{31408263-2595-43EE-0C56-DC6471C67322}"/>
            </ac:spMkLst>
          </pc:spChg>
          <pc:spChg chg="add del">
            <ac:chgData name="Amanda Zhang" userId="5a17c64b-fd35-46d1-9df9-0a46dfe51f64" providerId="ADAL" clId="{B572A569-B5D8-415A-BC13-515A58359178}" dt="2026-03-13T14:31:36.360" v="2" actId="478"/>
            <ac:spMkLst>
              <pc:docMk/>
              <pc:sldMasterMk cId="1294915341" sldId="2147483648"/>
              <pc:sldLayoutMk cId="2436158972" sldId="2147483665"/>
              <ac:spMk id="5" creationId="{75A8265A-6C23-8BAE-76E2-2863282EC13C}"/>
            </ac:spMkLst>
          </pc:spChg>
          <pc:spChg chg="add del">
            <ac:chgData name="Amanda Zhang" userId="5a17c64b-fd35-46d1-9df9-0a46dfe51f64" providerId="ADAL" clId="{B572A569-B5D8-415A-BC13-515A58359178}" dt="2026-03-13T14:31:36.360" v="2" actId="478"/>
            <ac:spMkLst>
              <pc:docMk/>
              <pc:sldMasterMk cId="1294915341" sldId="2147483648"/>
              <pc:sldLayoutMk cId="2436158972" sldId="2147483665"/>
              <ac:spMk id="6" creationId="{1FA3724D-0157-CD66-3F1F-5E78E0B271CB}"/>
            </ac:spMkLst>
          </pc:spChg>
          <pc:spChg chg="add del">
            <ac:chgData name="Amanda Zhang" userId="5a17c64b-fd35-46d1-9df9-0a46dfe51f64" providerId="ADAL" clId="{B572A569-B5D8-415A-BC13-515A58359178}" dt="2026-03-13T14:31:36.360" v="2" actId="478"/>
            <ac:spMkLst>
              <pc:docMk/>
              <pc:sldMasterMk cId="1294915341" sldId="2147483648"/>
              <pc:sldLayoutMk cId="2436158972" sldId="2147483665"/>
              <ac:spMk id="7" creationId="{07B38E9E-A0AF-F9AD-159D-A4B9BEE3C4FB}"/>
            </ac:spMkLst>
          </pc:spChg>
          <pc:picChg chg="add del">
            <ac:chgData name="Amanda Zhang" userId="5a17c64b-fd35-46d1-9df9-0a46dfe51f64" providerId="ADAL" clId="{B572A569-B5D8-415A-BC13-515A58359178}" dt="2026-03-13T14:31:36.360" v="2" actId="478"/>
            <ac:picMkLst>
              <pc:docMk/>
              <pc:sldMasterMk cId="1294915341" sldId="2147483648"/>
              <pc:sldLayoutMk cId="2436158972" sldId="2147483665"/>
              <ac:picMk id="3" creationId="{9FB85209-E903-CF10-AC74-59600547C76A}"/>
            </ac:picMkLst>
          </pc:pic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38A96CA-37BF-3C03-70F1-BB9B80189350}"/>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a:extLst>
              <a:ext uri="{FF2B5EF4-FFF2-40B4-BE49-F238E27FC236}">
                <a16:creationId xmlns:a16="http://schemas.microsoft.com/office/drawing/2014/main" id="{455E8697-A689-93B3-1037-C32AE665405F}"/>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8A4715C2-C97F-0A44-834E-951E40EBA522}" type="datetimeFigureOut">
              <a:rPr lang="en-US" smtClean="0"/>
              <a:t>3/18/2026</a:t>
            </a:fld>
            <a:endParaRPr lang="en-US"/>
          </a:p>
        </p:txBody>
      </p:sp>
      <p:sp>
        <p:nvSpPr>
          <p:cNvPr id="4" name="Footer Placeholder 3">
            <a:extLst>
              <a:ext uri="{FF2B5EF4-FFF2-40B4-BE49-F238E27FC236}">
                <a16:creationId xmlns:a16="http://schemas.microsoft.com/office/drawing/2014/main" id="{6089DDEF-2789-77F7-DAB6-24346A40FBC1}"/>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79F9E9-7729-60F0-537C-EDDA0FBDB180}"/>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A11CAE99-14B6-1646-BBB0-F71C2EB1EA57}" type="slidenum">
              <a:rPr lang="en-US" smtClean="0"/>
              <a:t>‹#›</a:t>
            </a:fld>
            <a:endParaRPr lang="en-US"/>
          </a:p>
        </p:txBody>
      </p:sp>
    </p:spTree>
    <p:extLst>
      <p:ext uri="{BB962C8B-B14F-4D97-AF65-F5344CB8AC3E}">
        <p14:creationId xmlns:p14="http://schemas.microsoft.com/office/powerpoint/2010/main" val="39119921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GB"/>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ADD1FD3C-CBAF-4FF0-9A46-05FD8252ACFE}" type="datetimeFigureOut">
              <a:rPr lang="en-GB" smtClean="0"/>
              <a:t>18/03/2026</a:t>
            </a:fld>
            <a:endParaRPr lang="en-GB"/>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GB"/>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GB"/>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51E1F-59E8-06BD-4C4A-FA6BFD4E59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FAAA3F-71EB-B49A-4B89-7615EE97FA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3B37B1-113C-EE5C-73F8-A730BF95B9EE}"/>
              </a:ext>
            </a:extLst>
          </p:cNvPr>
          <p:cNvSpPr>
            <a:spLocks noGrp="1"/>
          </p:cNvSpPr>
          <p:nvPr>
            <p:ph type="body" idx="1"/>
          </p:nvPr>
        </p:nvSpPr>
        <p:spPr/>
        <p:txBody>
          <a:bodyPr/>
          <a:lstStyle/>
          <a:p>
            <a:pPr fontAlgn="t"/>
            <a:endParaRPr lang="en-US"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2B530F74-B96E-61F2-9184-18C52A1F058B}"/>
              </a:ext>
            </a:extLst>
          </p:cNvPr>
          <p:cNvSpPr>
            <a:spLocks noGrp="1"/>
          </p:cNvSpPr>
          <p:nvPr>
            <p:ph type="sldNum" sz="quarter" idx="5"/>
          </p:nvPr>
        </p:nvSpPr>
        <p:spPr/>
        <p:txBody>
          <a:bodyPr/>
          <a:lstStyle/>
          <a:p>
            <a:fld id="{B05EFF53-B5E9-4C67-9F80-34173122F7DF}" type="slidenum">
              <a:rPr lang="en-GB" smtClean="0"/>
              <a:t>1</a:t>
            </a:fld>
            <a:endParaRPr lang="en-GB"/>
          </a:p>
        </p:txBody>
      </p:sp>
    </p:spTree>
    <p:extLst>
      <p:ext uri="{BB962C8B-B14F-4D97-AF65-F5344CB8AC3E}">
        <p14:creationId xmlns:p14="http://schemas.microsoft.com/office/powerpoint/2010/main" val="86541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52C5A-EAEC-A599-3FB3-098BFC761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4F84EA-9472-0553-162B-32B98A6C22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716FCB-3058-D86A-7163-9609D2710C02}"/>
              </a:ext>
            </a:extLst>
          </p:cNvPr>
          <p:cNvSpPr>
            <a:spLocks noGrp="1"/>
          </p:cNvSpPr>
          <p:nvPr>
            <p:ph type="body" idx="1"/>
          </p:nvPr>
        </p:nvSpPr>
        <p:spPr/>
        <p:txBody>
          <a:bodyPr/>
          <a:lstStyle/>
          <a:p>
            <a:pPr fontAlgn="t"/>
            <a:endParaRPr lang="en-US"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3E2781E2-D97B-7B27-B963-20387EE2E269}"/>
              </a:ext>
            </a:extLst>
          </p:cNvPr>
          <p:cNvSpPr>
            <a:spLocks noGrp="1"/>
          </p:cNvSpPr>
          <p:nvPr>
            <p:ph type="sldNum" sz="quarter" idx="5"/>
          </p:nvPr>
        </p:nvSpPr>
        <p:spPr/>
        <p:txBody>
          <a:bodyPr/>
          <a:lstStyle/>
          <a:p>
            <a:fld id="{B05EFF53-B5E9-4C67-9F80-34173122F7DF}" type="slidenum">
              <a:rPr lang="en-GB" smtClean="0"/>
              <a:t>2</a:t>
            </a:fld>
            <a:endParaRPr lang="en-GB"/>
          </a:p>
        </p:txBody>
      </p:sp>
    </p:spTree>
    <p:extLst>
      <p:ext uri="{BB962C8B-B14F-4D97-AF65-F5344CB8AC3E}">
        <p14:creationId xmlns:p14="http://schemas.microsoft.com/office/powerpoint/2010/main" val="16570381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4361589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14pt" pitchFamily="2" charset="0"/>
              </a:rPr>
              <a:t>/DOCUMENT STATUS</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665" r:id="rId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userDrawn="1">
          <p15:clr>
            <a:srgbClr val="F26B43"/>
          </p15:clr>
        </p15:guide>
        <p15:guide id="2" pos="3840" userDrawn="1">
          <p15:clr>
            <a:srgbClr val="F26B43"/>
          </p15:clr>
        </p15:guide>
        <p15:guide id="3" pos="914" userDrawn="1">
          <p15:clr>
            <a:srgbClr val="F26B43"/>
          </p15:clr>
        </p15:guide>
        <p15:guide id="4" pos="2411" userDrawn="1">
          <p15:clr>
            <a:srgbClr val="F26B43"/>
          </p15:clr>
        </p15:guide>
        <p15:guide id="5" pos="7491" userDrawn="1">
          <p15:clr>
            <a:srgbClr val="F26B43"/>
          </p15:clr>
        </p15:guide>
        <p15:guide id="6" pos="3058" userDrawn="1">
          <p15:clr>
            <a:srgbClr val="F26B43"/>
          </p15:clr>
        </p15:guide>
        <p15:guide id="7" pos="6834" userDrawn="1">
          <p15:clr>
            <a:srgbClr val="F26B43"/>
          </p15:clr>
        </p15:guide>
        <p15:guide id="8" orient="horz" pos="4133" userDrawn="1">
          <p15:clr>
            <a:srgbClr val="F26B43"/>
          </p15:clr>
        </p15:guide>
        <p15:guide id="9" orient="horz" pos="2205" userDrawn="1">
          <p15:clr>
            <a:srgbClr val="F26B43"/>
          </p15:clr>
        </p15:guide>
        <p15:guide id="10" pos="6005" userDrawn="1">
          <p15:clr>
            <a:srgbClr val="F26B43"/>
          </p15:clr>
        </p15:guide>
        <p15:guide id="11" pos="6096" userDrawn="1">
          <p15:clr>
            <a:srgbClr val="F26B43"/>
          </p15:clr>
        </p15:guide>
        <p15:guide id="12" pos="6743" userDrawn="1">
          <p15:clr>
            <a:srgbClr val="F26B43"/>
          </p15:clr>
        </p15:guide>
        <p15:guide id="13" pos="3795" userDrawn="1">
          <p15:clr>
            <a:srgbClr val="F26B43"/>
          </p15:clr>
        </p15:guide>
        <p15:guide id="14" pos="3885" userDrawn="1">
          <p15:clr>
            <a:srgbClr val="F26B43"/>
          </p15:clr>
        </p15:guide>
        <p15:guide id="15" pos="4531" userDrawn="1">
          <p15:clr>
            <a:srgbClr val="F26B43"/>
          </p15:clr>
        </p15:guide>
        <p15:guide id="16" pos="3149" userDrawn="1">
          <p15:clr>
            <a:srgbClr val="F26B43"/>
          </p15:clr>
        </p15:guide>
        <p15:guide id="17" pos="4622" userDrawn="1">
          <p15:clr>
            <a:srgbClr val="F26B43"/>
          </p15:clr>
        </p15:guide>
        <p15:guide id="18" pos="5269" userDrawn="1">
          <p15:clr>
            <a:srgbClr val="F26B43"/>
          </p15:clr>
        </p15:guide>
        <p15:guide id="19" pos="5360" userDrawn="1">
          <p15:clr>
            <a:srgbClr val="F26B43"/>
          </p15:clr>
        </p15:guide>
        <p15:guide id="20" pos="2320" userDrawn="1">
          <p15:clr>
            <a:srgbClr val="F26B43"/>
          </p15:clr>
        </p15:guide>
        <p15:guide id="21" pos="1675" userDrawn="1">
          <p15:clr>
            <a:srgbClr val="F26B43"/>
          </p15:clr>
        </p15:guide>
        <p15:guide id="22" pos="1584" userDrawn="1">
          <p15:clr>
            <a:srgbClr val="F26B43"/>
          </p15:clr>
        </p15:guide>
        <p15:guide id="23" pos="846" userDrawn="1">
          <p15:clr>
            <a:srgbClr val="F26B43"/>
          </p15:clr>
        </p15:guide>
        <p15:guide id="24" pos="189" userDrawn="1">
          <p15:clr>
            <a:srgbClr val="F26B43"/>
          </p15:clr>
        </p15:guide>
        <p15:guide id="25" orient="horz" pos="2160" userDrawn="1">
          <p15:clr>
            <a:srgbClr val="F26B43"/>
          </p15:clr>
        </p15:guide>
        <p15:guide id="26" orient="horz" pos="2789" userDrawn="1">
          <p15:clr>
            <a:srgbClr val="F26B43"/>
          </p15:clr>
        </p15:guide>
        <p15:guide id="27" orient="horz" pos="1525" userDrawn="1">
          <p15:clr>
            <a:srgbClr val="F26B43"/>
          </p15:clr>
        </p15:guide>
        <p15:guide id="28" orient="horz" pos="1434" userDrawn="1">
          <p15:clr>
            <a:srgbClr val="F26B43"/>
          </p15:clr>
        </p15:guide>
        <p15:guide id="29" orient="horz" pos="845" userDrawn="1">
          <p15:clr>
            <a:srgbClr val="F26B43"/>
          </p15:clr>
        </p15:guide>
        <p15:guide id="30" orient="horz" pos="754" userDrawn="1">
          <p15:clr>
            <a:srgbClr val="F26B43"/>
          </p15:clr>
        </p15:guide>
        <p15:guide id="31" orient="horz" pos="2880" userDrawn="1">
          <p15:clr>
            <a:srgbClr val="F26B43"/>
          </p15:clr>
        </p15:guide>
        <p15:guide id="32" orient="horz" pos="3461"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928A5-214C-BEFB-7EC7-69EB2BE9578F}"/>
            </a:ext>
          </a:extLst>
        </p:cNvPr>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7B6A2DDD-216C-5B3B-3B61-6A814F7DB6DD}"/>
              </a:ext>
            </a:extLst>
          </p:cNvPr>
          <p:cNvPicPr>
            <a:picLocks noGrp="1" noChangeAspect="1"/>
          </p:cNvPicPr>
          <p:nvPr>
            <p:ph type="pic" sz="quarter" idx="4294967295"/>
          </p:nvPr>
        </p:nvPicPr>
        <p:blipFill>
          <a:blip r:embed="rId3" cstate="screen">
            <a:alphaModFix amt="20000"/>
            <a:extLst>
              <a:ext uri="{28A0092B-C50C-407E-A947-70E740481C1C}">
                <a14:useLocalDpi xmlns:a14="http://schemas.microsoft.com/office/drawing/2010/main"/>
              </a:ext>
            </a:extLst>
          </a:blip>
          <a:srcRect/>
          <a:stretch>
            <a:fillRect/>
          </a:stretch>
        </p:blipFill>
        <p:spPr>
          <a:xfrm>
            <a:off x="-1" y="0"/>
            <a:ext cx="12192001" cy="6858000"/>
          </a:xfrm>
        </p:spPr>
      </p:pic>
      <p:sp>
        <p:nvSpPr>
          <p:cNvPr id="62" name="Rectangle 61">
            <a:extLst>
              <a:ext uri="{FF2B5EF4-FFF2-40B4-BE49-F238E27FC236}">
                <a16:creationId xmlns:a16="http://schemas.microsoft.com/office/drawing/2014/main" id="{21AF5A78-F6A8-A115-5D6E-8FB41061634C}"/>
              </a:ext>
            </a:extLst>
          </p:cNvPr>
          <p:cNvSpPr/>
          <p:nvPr/>
        </p:nvSpPr>
        <p:spPr>
          <a:xfrm>
            <a:off x="0" y="312659"/>
            <a:ext cx="12192000" cy="586029"/>
          </a:xfrm>
          <a:prstGeom prst="rect">
            <a:avLst/>
          </a:prstGeom>
          <a:solidFill>
            <a:srgbClr val="FFAB4D">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2">
            <a:extLst>
              <a:ext uri="{FF2B5EF4-FFF2-40B4-BE49-F238E27FC236}">
                <a16:creationId xmlns:a16="http://schemas.microsoft.com/office/drawing/2014/main" id="{F9D8019E-A067-8DE5-7840-96FB71A479DE}"/>
              </a:ext>
            </a:extLst>
          </p:cNvPr>
          <p:cNvSpPr txBox="1">
            <a:spLocks/>
          </p:cNvSpPr>
          <p:nvPr/>
        </p:nvSpPr>
        <p:spPr>
          <a:xfrm>
            <a:off x="302399" y="424807"/>
            <a:ext cx="7155041" cy="361732"/>
          </a:xfrm>
          <a:prstGeom prst="rect">
            <a:avLst/>
          </a:prstGeom>
        </p:spPr>
        <p:txBody>
          <a:bodyPr vert="horz" lIns="0" tIns="0" rIns="0" bIns="0" rtlCol="0" anchor="ctr">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GB" sz="2400"/>
              <a:t>The Sunny Skin Microbiome 2.0</a:t>
            </a:r>
            <a:endParaRPr lang="en-NL" sz="2400"/>
          </a:p>
        </p:txBody>
      </p:sp>
      <p:pic>
        <p:nvPicPr>
          <p:cNvPr id="52" name="Picture 51">
            <a:extLst>
              <a:ext uri="{FF2B5EF4-FFF2-40B4-BE49-F238E27FC236}">
                <a16:creationId xmlns:a16="http://schemas.microsoft.com/office/drawing/2014/main" id="{18B9A503-8781-B8E0-FCE9-586FAEBFB9C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22753" y="6204296"/>
            <a:ext cx="2527998" cy="488502"/>
          </a:xfrm>
          <a:prstGeom prst="rect">
            <a:avLst/>
          </a:prstGeom>
        </p:spPr>
      </p:pic>
      <p:sp>
        <p:nvSpPr>
          <p:cNvPr id="2" name="TextBox 1">
            <a:extLst>
              <a:ext uri="{FF2B5EF4-FFF2-40B4-BE49-F238E27FC236}">
                <a16:creationId xmlns:a16="http://schemas.microsoft.com/office/drawing/2014/main" id="{EDB66870-0B34-4454-79A3-42541066376C}"/>
              </a:ext>
            </a:extLst>
          </p:cNvPr>
          <p:cNvSpPr txBox="1"/>
          <p:nvPr/>
        </p:nvSpPr>
        <p:spPr>
          <a:xfrm>
            <a:off x="302399" y="1023858"/>
            <a:ext cx="11527651" cy="4247317"/>
          </a:xfrm>
          <a:prstGeom prst="rect">
            <a:avLst/>
          </a:prstGeom>
          <a:noFill/>
        </p:spPr>
        <p:txBody>
          <a:bodyPr wrap="square" rtlCol="0">
            <a:spAutoFit/>
          </a:bodyPr>
          <a:lstStyle/>
          <a:p>
            <a:r>
              <a:rPr lang="en-US" b="1" dirty="0"/>
              <a:t>Executive Summary</a:t>
            </a:r>
          </a:p>
          <a:p>
            <a:endParaRPr lang="en-US" sz="1200" dirty="0"/>
          </a:p>
          <a:p>
            <a:r>
              <a:rPr lang="en-US" sz="1200" dirty="0"/>
              <a:t>Daily sun protection is increasingly positioned as a long‑term preventive care habit. However, for acne‑prone consumers, sunscreen adoption remains inconsistent due to concerns around breakouts, skin imbalance, and poor tolerability. Traditional “non‑comedogenic” positioning has not fully addressed these concerns, creating a gap between protection efficacy and user confidence.</a:t>
            </a:r>
          </a:p>
          <a:p>
            <a:endParaRPr lang="en-US" sz="1200" dirty="0"/>
          </a:p>
          <a:p>
            <a:r>
              <a:rPr lang="en-US" sz="1200" b="1" dirty="0"/>
              <a:t>What Sunny Skin Microbiome 2.0 clarifies</a:t>
            </a:r>
          </a:p>
          <a:p>
            <a:r>
              <a:rPr lang="en-US" sz="1200" dirty="0"/>
              <a:t>The Sunny Skin Microbiome 2.0 provides clinical evidence that reframes daily high SPF from a compromise into an enabler of skin balance.</a:t>
            </a:r>
          </a:p>
          <a:p>
            <a:r>
              <a:rPr lang="en-US" sz="1200" dirty="0"/>
              <a:t>By studying acne‑prone skin under realistic daily UV exposure, the program demonstrates how sunscreen interacts with the skin microbiome, a key surface ecosystem influencing clarity and comfort.</a:t>
            </a:r>
          </a:p>
          <a:p>
            <a:endParaRPr lang="en-US" sz="1200" dirty="0"/>
          </a:p>
          <a:p>
            <a:r>
              <a:rPr lang="en-US" sz="1200" b="1" dirty="0"/>
              <a:t>Key insight</a:t>
            </a:r>
            <a:r>
              <a:rPr lang="en-US" altLang="zh-CN" sz="1200" b="1" dirty="0"/>
              <a:t>s</a:t>
            </a:r>
            <a:r>
              <a:rPr lang="en-US" sz="1200" b="1" dirty="0"/>
              <a:t> for future sun care product strategy</a:t>
            </a:r>
          </a:p>
          <a:p>
            <a:pPr marL="171450" indent="-171450">
              <a:buFont typeface="Arial" panose="020B0604020202020204" pitchFamily="34" charset="0"/>
              <a:buChar char="•"/>
            </a:pPr>
            <a:r>
              <a:rPr lang="en-US" sz="1200" dirty="0"/>
              <a:t>Daily SPF 50 supports microbiome balance</a:t>
            </a:r>
          </a:p>
          <a:p>
            <a:pPr marL="171450" indent="-171450">
              <a:buFont typeface="Arial" panose="020B0604020202020204" pitchFamily="34" charset="0"/>
              <a:buChar char="•"/>
            </a:pPr>
            <a:r>
              <a:rPr lang="en-US" sz="1200" dirty="0"/>
              <a:t>UV‑triggered </a:t>
            </a:r>
            <a:r>
              <a:rPr lang="en-US" sz="1200" i="1" dirty="0"/>
              <a:t>C. acnes </a:t>
            </a:r>
            <a:r>
              <a:rPr lang="en-US" sz="1200" dirty="0"/>
              <a:t>overgrowth is mitigated with daily protection</a:t>
            </a:r>
          </a:p>
          <a:p>
            <a:pPr marL="171450" indent="-171450">
              <a:buFont typeface="Arial" panose="020B0604020202020204" pitchFamily="34" charset="0"/>
              <a:buChar char="•"/>
            </a:pPr>
            <a:r>
              <a:rPr lang="en-US" sz="1200" dirty="0"/>
              <a:t>Sunscreen can be positioned as a proactive skin‑clarity and balance solution, not just UV defense</a:t>
            </a:r>
          </a:p>
          <a:p>
            <a:endParaRPr lang="en-US" sz="1200" dirty="0"/>
          </a:p>
          <a:p>
            <a:r>
              <a:rPr lang="en-US" sz="1200" b="1" dirty="0"/>
              <a:t>Implications for innovation</a:t>
            </a:r>
          </a:p>
          <a:p>
            <a:r>
              <a:rPr lang="en-US" sz="1200" dirty="0"/>
              <a:t>The Sunny Skin Microbiome 2.0 enables:</a:t>
            </a:r>
          </a:p>
          <a:p>
            <a:pPr marL="171450" indent="-171450">
              <a:buFont typeface="Arial" panose="020B0604020202020204" pitchFamily="34" charset="0"/>
              <a:buChar char="•"/>
            </a:pPr>
            <a:r>
              <a:rPr lang="en-US" sz="1200" dirty="0"/>
              <a:t>microbiome‑aware daily SPF concepts</a:t>
            </a:r>
          </a:p>
          <a:p>
            <a:pPr marL="171450" indent="-171450">
              <a:buFont typeface="Arial" panose="020B0604020202020204" pitchFamily="34" charset="0"/>
              <a:buChar char="•"/>
            </a:pPr>
            <a:r>
              <a:rPr lang="en-US" sz="1200" dirty="0"/>
              <a:t>stronger credibility beyond “non‑comedogenic” claims</a:t>
            </a:r>
          </a:p>
          <a:p>
            <a:pPr marL="171450" indent="-171450">
              <a:buFont typeface="Arial" panose="020B0604020202020204" pitchFamily="34" charset="0"/>
              <a:buChar char="•"/>
            </a:pPr>
            <a:r>
              <a:rPr lang="en-US" sz="1200" dirty="0"/>
              <a:t>product development aligned with long‑term skin health narratives</a:t>
            </a:r>
          </a:p>
          <a:p>
            <a:pPr marL="171450" indent="-171450">
              <a:buFont typeface="Arial" panose="020B0604020202020204" pitchFamily="34" charset="0"/>
              <a:buChar char="•"/>
            </a:pPr>
            <a:r>
              <a:rPr lang="en-US" sz="1200" dirty="0"/>
              <a:t>next‑generation sun care solutions for acne‑prone </a:t>
            </a:r>
            <a:r>
              <a:rPr lang="en-US" altLang="zh-CN" sz="1200" dirty="0"/>
              <a:t>skin consumers</a:t>
            </a:r>
            <a:endParaRPr lang="en-US" sz="1200" dirty="0"/>
          </a:p>
        </p:txBody>
      </p:sp>
      <p:sp>
        <p:nvSpPr>
          <p:cNvPr id="4" name="Rectangle: Rounded Corners 3">
            <a:extLst>
              <a:ext uri="{FF2B5EF4-FFF2-40B4-BE49-F238E27FC236}">
                <a16:creationId xmlns:a16="http://schemas.microsoft.com/office/drawing/2014/main" id="{5993975C-DD55-BB6C-2628-3D04EC7A640A}"/>
              </a:ext>
            </a:extLst>
          </p:cNvPr>
          <p:cNvSpPr/>
          <p:nvPr/>
        </p:nvSpPr>
        <p:spPr>
          <a:xfrm>
            <a:off x="-1101435" y="5396346"/>
            <a:ext cx="7980218" cy="1148996"/>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72C6C29-F1ED-AA76-A754-AEB5F300C9DC}"/>
              </a:ext>
            </a:extLst>
          </p:cNvPr>
          <p:cNvSpPr txBox="1"/>
          <p:nvPr/>
        </p:nvSpPr>
        <p:spPr>
          <a:xfrm>
            <a:off x="302399" y="5501484"/>
            <a:ext cx="6096000" cy="938719"/>
          </a:xfrm>
          <a:prstGeom prst="rect">
            <a:avLst/>
          </a:prstGeom>
          <a:noFill/>
        </p:spPr>
        <p:txBody>
          <a:bodyPr wrap="square">
            <a:spAutoFit/>
          </a:bodyPr>
          <a:lstStyle/>
          <a:p>
            <a:r>
              <a:rPr lang="en-US" sz="900" b="1" err="1"/>
              <a:t>dsm</a:t>
            </a:r>
            <a:r>
              <a:rPr lang="en-US" sz="900" b="1"/>
              <a:t>‑Firmenich in skin microbiome</a:t>
            </a:r>
          </a:p>
          <a:p>
            <a:pPr marL="171450" indent="-171450">
              <a:buFont typeface="Arial" panose="020B0604020202020204" pitchFamily="34" charset="0"/>
              <a:buChar char="•"/>
            </a:pPr>
            <a:r>
              <a:rPr lang="en-US" sz="900" b="1"/>
              <a:t>Pioneers in microbiome‑aware sun care</a:t>
            </a:r>
            <a:r>
              <a:rPr lang="en-US" sz="900"/>
              <a:t>, with industry‑first clinical research linking UV protection, sunscreen, and the skin microbiome</a:t>
            </a:r>
          </a:p>
          <a:p>
            <a:pPr marL="171450" indent="-171450">
              <a:buFont typeface="Arial" panose="020B0604020202020204" pitchFamily="34" charset="0"/>
              <a:buChar char="•"/>
            </a:pPr>
            <a:r>
              <a:rPr lang="en-US" sz="900" b="1"/>
              <a:t>Deep expertise across science and application</a:t>
            </a:r>
            <a:r>
              <a:rPr lang="en-US" sz="900"/>
              <a:t>, combining photoprotection, microbiome knowledge, and formulation know‑how</a:t>
            </a:r>
          </a:p>
          <a:p>
            <a:pPr marL="171450" indent="-171450">
              <a:buFont typeface="Arial" panose="020B0604020202020204" pitchFamily="34" charset="0"/>
              <a:buChar char="•"/>
            </a:pPr>
            <a:r>
              <a:rPr lang="en-US" sz="900" b="1"/>
              <a:t>A trusted innovation partner</a:t>
            </a:r>
            <a:r>
              <a:rPr lang="en-US" sz="900"/>
              <a:t>, translating complex science into credible, market‑relevant sun care solutions</a:t>
            </a:r>
          </a:p>
        </p:txBody>
      </p:sp>
      <p:sp>
        <p:nvSpPr>
          <p:cNvPr id="3" name="Text Placeholder 10">
            <a:extLst>
              <a:ext uri="{FF2B5EF4-FFF2-40B4-BE49-F238E27FC236}">
                <a16:creationId xmlns:a16="http://schemas.microsoft.com/office/drawing/2014/main" id="{326DA940-5A29-4FD4-B71D-CC023B381B87}"/>
              </a:ext>
            </a:extLst>
          </p:cNvPr>
          <p:cNvSpPr txBox="1">
            <a:spLocks/>
          </p:cNvSpPr>
          <p:nvPr/>
        </p:nvSpPr>
        <p:spPr>
          <a:xfrm>
            <a:off x="5121480" y="424807"/>
            <a:ext cx="4303229" cy="361732"/>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chemeClr val="bg1"/>
                </a:solidFill>
                <a:latin typeface="Lora" pitchFamily="2" charset="77"/>
              </a:rPr>
              <a:t>Reframing daily sun protection for acne‑prone skin</a:t>
            </a:r>
            <a:endParaRPr lang="en-US" sz="1400" dirty="0">
              <a:solidFill>
                <a:schemeClr val="bg1"/>
              </a:solidFill>
              <a:latin typeface="Lora" pitchFamily="2" charset="77"/>
            </a:endParaRPr>
          </a:p>
        </p:txBody>
      </p:sp>
    </p:spTree>
    <p:extLst>
      <p:ext uri="{BB962C8B-B14F-4D97-AF65-F5344CB8AC3E}">
        <p14:creationId xmlns:p14="http://schemas.microsoft.com/office/powerpoint/2010/main" val="1595122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F1C9F-88AD-E887-32C6-92DF74E62288}"/>
            </a:ext>
          </a:extLst>
        </p:cNvPr>
        <p:cNvGrpSpPr/>
        <p:nvPr/>
      </p:nvGrpSpPr>
      <p:grpSpPr>
        <a:xfrm>
          <a:off x="0" y="0"/>
          <a:ext cx="0" cy="0"/>
          <a:chOff x="0" y="0"/>
          <a:chExt cx="0" cy="0"/>
        </a:xfrm>
      </p:grpSpPr>
      <p:pic>
        <p:nvPicPr>
          <p:cNvPr id="4" name="Picture Placeholder 8">
            <a:extLst>
              <a:ext uri="{FF2B5EF4-FFF2-40B4-BE49-F238E27FC236}">
                <a16:creationId xmlns:a16="http://schemas.microsoft.com/office/drawing/2014/main" id="{8DB6420D-118F-52A5-A1C0-1946226BD403}"/>
              </a:ext>
            </a:extLst>
          </p:cNvPr>
          <p:cNvPicPr>
            <a:picLocks noChangeAspect="1"/>
          </p:cNvPicPr>
          <p:nvPr/>
        </p:nvPicPr>
        <p:blipFill>
          <a:blip r:embed="rId3" cstate="screen">
            <a:alphaModFix amt="20000"/>
            <a:extLst>
              <a:ext uri="{28A0092B-C50C-407E-A947-70E740481C1C}">
                <a14:useLocalDpi xmlns:a14="http://schemas.microsoft.com/office/drawing/2010/main"/>
              </a:ext>
            </a:extLst>
          </a:blip>
          <a:srcRect/>
          <a:stretch>
            <a:fillRect/>
          </a:stretch>
        </p:blipFill>
        <p:spPr>
          <a:xfrm>
            <a:off x="-1" y="0"/>
            <a:ext cx="12192001" cy="6858000"/>
          </a:xfrm>
          <a:prstGeom prst="rect">
            <a:avLst/>
          </a:prstGeom>
        </p:spPr>
      </p:pic>
      <p:sp>
        <p:nvSpPr>
          <p:cNvPr id="62" name="Rectangle 61">
            <a:extLst>
              <a:ext uri="{FF2B5EF4-FFF2-40B4-BE49-F238E27FC236}">
                <a16:creationId xmlns:a16="http://schemas.microsoft.com/office/drawing/2014/main" id="{2DE1B70A-F733-B0DC-B6BF-1BB76C71E36E}"/>
              </a:ext>
            </a:extLst>
          </p:cNvPr>
          <p:cNvSpPr/>
          <p:nvPr/>
        </p:nvSpPr>
        <p:spPr>
          <a:xfrm>
            <a:off x="0" y="312659"/>
            <a:ext cx="12192000" cy="586029"/>
          </a:xfrm>
          <a:prstGeom prst="rect">
            <a:avLst/>
          </a:prstGeom>
          <a:solidFill>
            <a:srgbClr val="FFAB4D">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2">
            <a:extLst>
              <a:ext uri="{FF2B5EF4-FFF2-40B4-BE49-F238E27FC236}">
                <a16:creationId xmlns:a16="http://schemas.microsoft.com/office/drawing/2014/main" id="{EAA6D0DE-A090-CA18-D85B-3F98A33F3691}"/>
              </a:ext>
            </a:extLst>
          </p:cNvPr>
          <p:cNvSpPr txBox="1">
            <a:spLocks/>
          </p:cNvSpPr>
          <p:nvPr/>
        </p:nvSpPr>
        <p:spPr>
          <a:xfrm>
            <a:off x="302399" y="424807"/>
            <a:ext cx="9298801" cy="361732"/>
          </a:xfrm>
          <a:prstGeom prst="rect">
            <a:avLst/>
          </a:prstGeom>
        </p:spPr>
        <p:txBody>
          <a:bodyPr vert="horz" lIns="0" tIns="0" rIns="0" bIns="0" rtlCol="0" anchor="ctr">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GB" sz="2400"/>
              <a:t>The Sunny Skin Microbiome 2.0 Executive Summary</a:t>
            </a:r>
            <a:endParaRPr lang="en-NL" sz="2400"/>
          </a:p>
        </p:txBody>
      </p:sp>
      <p:pic>
        <p:nvPicPr>
          <p:cNvPr id="52" name="Picture 51">
            <a:extLst>
              <a:ext uri="{FF2B5EF4-FFF2-40B4-BE49-F238E27FC236}">
                <a16:creationId xmlns:a16="http://schemas.microsoft.com/office/drawing/2014/main" id="{01C6273A-6A43-322D-B429-5F1D984F796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22753" y="6204296"/>
            <a:ext cx="2527998" cy="488502"/>
          </a:xfrm>
          <a:prstGeom prst="rect">
            <a:avLst/>
          </a:prstGeom>
        </p:spPr>
      </p:pic>
      <p:sp>
        <p:nvSpPr>
          <p:cNvPr id="2" name="TextBox 1">
            <a:extLst>
              <a:ext uri="{FF2B5EF4-FFF2-40B4-BE49-F238E27FC236}">
                <a16:creationId xmlns:a16="http://schemas.microsoft.com/office/drawing/2014/main" id="{2E7E4FA2-E925-11DB-C931-D15B429918B4}"/>
              </a:ext>
            </a:extLst>
          </p:cNvPr>
          <p:cNvSpPr txBox="1"/>
          <p:nvPr/>
        </p:nvSpPr>
        <p:spPr>
          <a:xfrm>
            <a:off x="302399" y="1059426"/>
            <a:ext cx="11527651" cy="5262979"/>
          </a:xfrm>
          <a:prstGeom prst="rect">
            <a:avLst/>
          </a:prstGeom>
          <a:noFill/>
        </p:spPr>
        <p:txBody>
          <a:bodyPr wrap="square" rtlCol="0">
            <a:spAutoFit/>
          </a:bodyPr>
          <a:lstStyle/>
          <a:p>
            <a:r>
              <a:rPr lang="en-US" sz="1200" dirty="0"/>
              <a:t>Repeated, low‑level UV exposure represents a frequent and unavoidable environmental stress for skin. In acne‑prone skin, UV is increasingly recognized as a trigger that can disturb microbial balance, notably through its influence on </a:t>
            </a:r>
            <a:r>
              <a:rPr lang="en-US" sz="1200" i="1" dirty="0" err="1"/>
              <a:t>Cutibacterium</a:t>
            </a:r>
            <a:r>
              <a:rPr lang="en-US" sz="1200" i="1" dirty="0"/>
              <a:t> acnes</a:t>
            </a:r>
            <a:r>
              <a:rPr lang="en-US" sz="1200" dirty="0"/>
              <a:t>. While sunscreen efficacy against UV radiation is well established, its role in modulating the skin microbiome under real‑life, daily exposure conditions has remained insufficiently documented </a:t>
            </a:r>
            <a:r>
              <a:rPr lang="en-US" sz="1200" i="1" dirty="0"/>
              <a:t>in vivo</a:t>
            </a:r>
            <a:r>
              <a:rPr lang="en-US" sz="1200" dirty="0"/>
              <a:t>, particularly for acne‑prone skin.</a:t>
            </a:r>
          </a:p>
          <a:p>
            <a:endParaRPr lang="en-US" sz="1200" dirty="0"/>
          </a:p>
          <a:p>
            <a:r>
              <a:rPr lang="en-US" sz="1200" b="1" dirty="0"/>
              <a:t>Study objective and design</a:t>
            </a:r>
          </a:p>
          <a:p>
            <a:r>
              <a:rPr lang="en-US" sz="1200" dirty="0"/>
              <a:t>The Sunny Skin Microbiome 2.0 builds on </a:t>
            </a:r>
            <a:r>
              <a:rPr lang="en-US" sz="1200" dirty="0" err="1"/>
              <a:t>dsm‑firmenich’s</a:t>
            </a:r>
            <a:r>
              <a:rPr lang="en-US" sz="1200" dirty="0"/>
              <a:t> industry‑first exploratory program by introducing a targeted, placebo‑controlled clinical study in acne‑prone skin, evaluated under repeated, sub‑erythemal (daily‑like) UV exposure, rather than acute or extreme irradiation.</a:t>
            </a:r>
          </a:p>
          <a:p>
            <a:endParaRPr lang="en-US" sz="1200" b="1" dirty="0"/>
          </a:p>
          <a:p>
            <a:r>
              <a:rPr lang="en-US" sz="1200" b="1" dirty="0"/>
              <a:t>The study design integrates:</a:t>
            </a:r>
            <a:endParaRPr lang="en-US" sz="1200" dirty="0"/>
          </a:p>
          <a:p>
            <a:pPr marL="171450" indent="-171450">
              <a:buFont typeface="Arial" panose="020B0604020202020204" pitchFamily="34" charset="0"/>
              <a:buChar char="•"/>
            </a:pPr>
            <a:r>
              <a:rPr lang="en-US" sz="1200" dirty="0"/>
              <a:t>Global skin microbiome biodiversity assessment (Shannon Index as a measure for richness and evenness)</a:t>
            </a:r>
          </a:p>
          <a:p>
            <a:pPr marL="171450" indent="-171450">
              <a:buFont typeface="Arial" panose="020B0604020202020204" pitchFamily="34" charset="0"/>
              <a:buChar char="•"/>
            </a:pPr>
            <a:r>
              <a:rPr lang="en-US" sz="1200" dirty="0"/>
              <a:t>Relative abundance, subtype, and metabolite analysis of </a:t>
            </a:r>
            <a:r>
              <a:rPr lang="en-US" sz="1200" i="1" dirty="0"/>
              <a:t>C. acnes </a:t>
            </a:r>
            <a:r>
              <a:rPr lang="en-US" sz="1200" dirty="0"/>
              <a:t>as a key acne‑relevant microorganism</a:t>
            </a:r>
          </a:p>
          <a:p>
            <a:pPr marL="171450" indent="-171450">
              <a:buFont typeface="Arial" panose="020B0604020202020204" pitchFamily="34" charset="0"/>
              <a:buChar char="•"/>
            </a:pPr>
            <a:r>
              <a:rPr lang="en-US" sz="1200" dirty="0"/>
              <a:t>Comparison of baseline, UV‑exposed unprotected skin, and SPF 50 vs placebo-treated, UV-exposed skin</a:t>
            </a:r>
          </a:p>
          <a:p>
            <a:r>
              <a:rPr lang="en-US" sz="1200" dirty="0"/>
              <a:t>This approach enables evaluation of sunscreen not only as an UV shield, but as a modulator of UV‑microbiome interactions.</a:t>
            </a:r>
          </a:p>
          <a:p>
            <a:endParaRPr lang="en-US" sz="1200" dirty="0"/>
          </a:p>
          <a:p>
            <a:r>
              <a:rPr lang="en-US" sz="1200" b="1" dirty="0"/>
              <a:t>The key scientific insights:</a:t>
            </a:r>
          </a:p>
          <a:p>
            <a:r>
              <a:rPr lang="en-US" sz="1200" b="1" dirty="0"/>
              <a:t>An SPF 50 sunscreen not only preserves the structural integrity of the skin microbiome but also prevents key biological shifts associated with increased acne risk by</a:t>
            </a:r>
          </a:p>
          <a:p>
            <a:pPr marL="171450" indent="-171450">
              <a:buFont typeface="Arial" panose="020B0604020202020204" pitchFamily="34" charset="0"/>
              <a:buChar char="•"/>
            </a:pPr>
            <a:r>
              <a:rPr lang="en-US" sz="1200" dirty="0"/>
              <a:t>Stabilizing overall skin microbiome diversity</a:t>
            </a:r>
          </a:p>
          <a:p>
            <a:pPr marL="171450" indent="-171450">
              <a:buFont typeface="Arial" panose="020B0604020202020204" pitchFamily="34" charset="0"/>
              <a:buChar char="•"/>
            </a:pPr>
            <a:r>
              <a:rPr lang="en-US" sz="1200" dirty="0"/>
              <a:t>Preventing UV‑induced </a:t>
            </a:r>
            <a:r>
              <a:rPr lang="en-US" sz="1200" i="1" dirty="0" err="1"/>
              <a:t>Cutibacterium</a:t>
            </a:r>
            <a:r>
              <a:rPr lang="en-US" sz="1200" i="1" dirty="0"/>
              <a:t> acnes</a:t>
            </a:r>
            <a:r>
              <a:rPr lang="en-US" sz="1200" dirty="0"/>
              <a:t> overgrowth</a:t>
            </a:r>
          </a:p>
          <a:p>
            <a:pPr marL="171450" indent="-171450">
              <a:buFont typeface="Arial" panose="020B0604020202020204" pitchFamily="34" charset="0"/>
              <a:buChar char="•"/>
            </a:pPr>
            <a:r>
              <a:rPr lang="en-US" sz="1200" dirty="0"/>
              <a:t>Preserving </a:t>
            </a:r>
            <a:r>
              <a:rPr lang="en-US" sz="1200" i="1" dirty="0"/>
              <a:t>C. acnes</a:t>
            </a:r>
            <a:r>
              <a:rPr lang="en-US" sz="1200" dirty="0"/>
              <a:t> subtype diversity and lipid metabolite composition</a:t>
            </a:r>
          </a:p>
          <a:p>
            <a:pPr marL="171450" indent="-171450">
              <a:buFont typeface="Arial" panose="020B0604020202020204" pitchFamily="34" charset="0"/>
              <a:buChar char="•"/>
            </a:pPr>
            <a:r>
              <a:rPr lang="en-US" sz="1200" dirty="0"/>
              <a:t>Reducing porphyrins, biomarkers of (more pathogenic) </a:t>
            </a:r>
            <a:r>
              <a:rPr lang="en-US" sz="1200" i="1" dirty="0"/>
              <a:t>C. acnes</a:t>
            </a:r>
            <a:r>
              <a:rPr lang="en-US" sz="1200" dirty="0"/>
              <a:t> strains</a:t>
            </a:r>
          </a:p>
          <a:p>
            <a:endParaRPr lang="en-US" sz="1200" b="1" dirty="0"/>
          </a:p>
          <a:p>
            <a:r>
              <a:rPr lang="en-US" sz="1200" b="1" dirty="0"/>
              <a:t>Relevance for future R&amp;D</a:t>
            </a:r>
          </a:p>
          <a:p>
            <a:r>
              <a:rPr lang="en-US" altLang="zh-CN" sz="1200" dirty="0"/>
              <a:t>The </a:t>
            </a:r>
            <a:r>
              <a:rPr lang="en-US" sz="1200" dirty="0"/>
              <a:t>Sunny Skin Microbiome 2.0 establishes a scientific framework to</a:t>
            </a:r>
          </a:p>
          <a:p>
            <a:pPr marL="171450" indent="-171450">
              <a:buFont typeface="Arial" panose="020B0604020202020204" pitchFamily="34" charset="0"/>
              <a:buChar char="•"/>
            </a:pPr>
            <a:r>
              <a:rPr lang="en-US" sz="1200" dirty="0"/>
              <a:t>integrate microbiome endpoints into sun care research, opening a new category besides pre-, pro-, and postbiotics.</a:t>
            </a:r>
          </a:p>
          <a:p>
            <a:pPr marL="171450" indent="-171450">
              <a:buFont typeface="Arial" panose="020B0604020202020204" pitchFamily="34" charset="0"/>
              <a:buChar char="•"/>
            </a:pPr>
            <a:r>
              <a:rPr lang="en-US" sz="1200" dirty="0"/>
              <a:t>reposition sunscreen from passive UV blocking to active ecosystem preservation</a:t>
            </a:r>
          </a:p>
          <a:p>
            <a:pPr marL="171450" indent="-171450">
              <a:buFont typeface="Arial" panose="020B0604020202020204" pitchFamily="34" charset="0"/>
              <a:buChar char="•"/>
            </a:pPr>
            <a:r>
              <a:rPr lang="en-US" sz="1200" dirty="0"/>
              <a:t>microbiome-compatible photoprotection enables next-generation sunscreen development grounded in real‑life biology with differentiated claims</a:t>
            </a:r>
          </a:p>
        </p:txBody>
      </p:sp>
      <p:sp>
        <p:nvSpPr>
          <p:cNvPr id="7" name="Rectangle: Rounded Corners 6">
            <a:extLst>
              <a:ext uri="{FF2B5EF4-FFF2-40B4-BE49-F238E27FC236}">
                <a16:creationId xmlns:a16="http://schemas.microsoft.com/office/drawing/2014/main" id="{693FDB46-C020-F833-E533-C553AA82A7C8}"/>
              </a:ext>
            </a:extLst>
          </p:cNvPr>
          <p:cNvSpPr/>
          <p:nvPr/>
        </p:nvSpPr>
        <p:spPr>
          <a:xfrm>
            <a:off x="8213343" y="435954"/>
            <a:ext cx="1690255" cy="339436"/>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A2F7E9F-34E4-CED6-3BE3-5FA635DD7061}"/>
              </a:ext>
            </a:extLst>
          </p:cNvPr>
          <p:cNvSpPr txBox="1"/>
          <p:nvPr/>
        </p:nvSpPr>
        <p:spPr>
          <a:xfrm>
            <a:off x="8283258" y="486428"/>
            <a:ext cx="1550424" cy="246221"/>
          </a:xfrm>
          <a:prstGeom prst="rect">
            <a:avLst/>
          </a:prstGeom>
          <a:noFill/>
        </p:spPr>
        <p:txBody>
          <a:bodyPr wrap="none" rtlCol="0">
            <a:spAutoFit/>
          </a:bodyPr>
          <a:lstStyle/>
          <a:p>
            <a:r>
              <a:rPr lang="en-US" sz="1000" b="1"/>
              <a:t>Scientific Perspective</a:t>
            </a:r>
          </a:p>
        </p:txBody>
      </p:sp>
    </p:spTree>
    <p:extLst>
      <p:ext uri="{BB962C8B-B14F-4D97-AF65-F5344CB8AC3E}">
        <p14:creationId xmlns:p14="http://schemas.microsoft.com/office/powerpoint/2010/main" val="3589827769"/>
      </p:ext>
    </p:extLst>
  </p:cSld>
  <p:clrMapOvr>
    <a:masterClrMapping/>
  </p:clrMapOvr>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light-ppt-template_04112024" id="{8F998813-2B73-4243-8582-8A9876812F2C}" vid="{A4E2C099-39E9-4F39-BBDD-F915A2FBC67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1e82cb03-88f0-48bb-a65d-3e95f13147ee"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7" ma:contentTypeDescription="Create a new document." ma:contentTypeScope="" ma:versionID="ca483a94bf9b1791717c4d89a2e14e60">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4d8affcf7ec70d395204f087e68c94f9"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3:MediaServiceBillingMetadata"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bcfbf75d-7e6c-463e-9135-7f47c6067b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2.xml><?xml version="1.0" encoding="utf-8"?>
<ds:datastoreItem xmlns:ds="http://schemas.openxmlformats.org/officeDocument/2006/customXml" ds:itemID="{4C2A9C74-E7A1-443F-92E6-46D6A387B662}">
  <ds:schemaRefs>
    <ds:schemaRef ds:uri="Microsoft.SharePoint.Taxonomy.ContentTypeSync"/>
  </ds:schemaRefs>
</ds:datastoreItem>
</file>

<file path=customXml/itemProps3.xml><?xml version="1.0" encoding="utf-8"?>
<ds:datastoreItem xmlns:ds="http://schemas.openxmlformats.org/officeDocument/2006/customXml" ds:itemID="{DCF02D0D-1234-46C9-B3CA-CDAFADCDFC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D192AB7-E55D-4C62-9017-90AD644F626D}">
  <ds:schemaRefs>
    <ds:schemaRef ds:uri="http://schemas.microsoft.com/office/2006/documentManagement/types"/>
    <ds:schemaRef ds:uri="http://purl.org/dc/elements/1.1/"/>
    <ds:schemaRef ds:uri="http://schemas.openxmlformats.org/package/2006/metadata/core-properties"/>
    <ds:schemaRef ds:uri="bcfbf75d-7e6c-463e-9135-7f47c6067b30"/>
    <ds:schemaRef ds:uri="http://purl.org/dc/terms/"/>
    <ds:schemaRef ds:uri="http://schemas.microsoft.com/office/infopath/2007/PartnerControls"/>
    <ds:schemaRef ds:uri="b90a2e66-408a-4fa2-a9cf-bd33f75e05e3"/>
    <ds:schemaRef ds:uri="5a2251cd-bd5e-462d-8f0e-b8d48ef43808"/>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light-ppt-template_04112024</Template>
  <TotalTime>26</TotalTime>
  <Words>656</Words>
  <Application>Microsoft Office PowerPoint</Application>
  <PresentationFormat>Widescreen</PresentationFormat>
  <Paragraphs>52</Paragraphs>
  <Slides>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DM Sans 14pt</vt:lpstr>
      <vt:lpstr>DM Sans</vt:lpstr>
      <vt:lpstr>Calibri</vt:lpstr>
      <vt:lpstr>Wingdings</vt:lpstr>
      <vt:lpstr>Lora</vt:lpstr>
      <vt:lpstr>Arial</vt:lpstr>
      <vt:lpstr>Aptos</vt:lpstr>
      <vt:lpstr>dsm-firmenich</vt:lpstr>
      <vt:lpstr>PowerPoint Presentation</vt:lpstr>
      <vt:lpstr>PowerPoint Presentation</vt:lpstr>
    </vt:vector>
  </TitlesOfParts>
  <Company>dsm-firmenich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sunny skin microbiome 2.0_executive summary_2026-03</dc:title>
  <dc:creator>Jina Kim</dc:creator>
  <cp:lastModifiedBy>Marie-Sophie Meisinger</cp:lastModifiedBy>
  <cp:revision>2</cp:revision>
  <cp:lastPrinted>2026-02-11T07:37:22Z</cp:lastPrinted>
  <dcterms:created xsi:type="dcterms:W3CDTF">2025-01-22T13:21:13Z</dcterms:created>
  <dcterms:modified xsi:type="dcterms:W3CDTF">2026-03-18T15:00:42Z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0x0101000A165892B6C05D4182809F9FEE12DD6A</vt:lpwstr>
  </property>
  <property fmtid="{D5CDD505-2E9C-101B-9397-08002B2CF9AE}" pid="3" name="MediaServiceImageTags">
    <vt:lpwstr/>
  </property>
  <property fmtid="{D5CDD505-2E9C-101B-9397-08002B2CF9AE}" pid="4" name="MSIP_Label_2ff753fd-faf2-4608-9b59-553f003adcdf_Enabled">
    <vt:lpwstr>true</vt:lpwstr>
  </property>
  <property fmtid="{D5CDD505-2E9C-101B-9397-08002B2CF9AE}" pid="5" name="MSIP_Label_2ff753fd-faf2-4608-9b59-553f003adcdf_SetDate">
    <vt:lpwstr>2026-03-04T10:43:08Z</vt:lpwstr>
  </property>
  <property fmtid="{D5CDD505-2E9C-101B-9397-08002B2CF9AE}" pid="6" name="MSIP_Label_2ff753fd-faf2-4608-9b59-553f003adcdf_Method">
    <vt:lpwstr>Privileged</vt:lpwstr>
  </property>
  <property fmtid="{D5CDD505-2E9C-101B-9397-08002B2CF9AE}" pid="7" name="MSIP_Label_2ff753fd-faf2-4608-9b59-553f003adcdf_Name">
    <vt:lpwstr>2ff753fd-faf2-4608-9b59-553f003adcdf</vt:lpwstr>
  </property>
  <property fmtid="{D5CDD505-2E9C-101B-9397-08002B2CF9AE}" pid="8" name="MSIP_Label_2ff753fd-faf2-4608-9b59-553f003adcdf_SiteId">
    <vt:lpwstr>49618402-6ea3-441d-957d-7df8773fee54</vt:lpwstr>
  </property>
  <property fmtid="{D5CDD505-2E9C-101B-9397-08002B2CF9AE}" pid="9" name="MSIP_Label_2ff753fd-faf2-4608-9b59-553f003adcdf_ActionId">
    <vt:lpwstr>0bd6ac4c-4b41-4e7d-bc56-dd10e9d1b70b</vt:lpwstr>
  </property>
  <property fmtid="{D5CDD505-2E9C-101B-9397-08002B2CF9AE}" pid="10" name="MSIP_Label_2ff753fd-faf2-4608-9b59-553f003adcdf_ContentBits">
    <vt:lpwstr>0</vt:lpwstr>
  </property>
  <property fmtid="{D5CDD505-2E9C-101B-9397-08002B2CF9AE}" pid="11" name="MSIP_Label_2ff753fd-faf2-4608-9b59-553f003adcdf_Tag">
    <vt:lpwstr>10, 0, 1, 1</vt:lpwstr>
  </property>
</Properties>
</file>