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5"/>
  </p:sldMasterIdLst>
  <p:notesMasterIdLst>
    <p:notesMasterId r:id="rId61"/>
  </p:notesMasterIdLst>
  <p:handoutMasterIdLst>
    <p:handoutMasterId r:id="rId62"/>
  </p:handoutMasterIdLst>
  <p:sldIdLst>
    <p:sldId id="2147483240" r:id="rId6"/>
    <p:sldId id="2147483245" r:id="rId7"/>
    <p:sldId id="2444" r:id="rId8"/>
    <p:sldId id="2147483282" r:id="rId9"/>
    <p:sldId id="2449" r:id="rId10"/>
    <p:sldId id="2447" r:id="rId11"/>
    <p:sldId id="2147483270" r:id="rId12"/>
    <p:sldId id="2454" r:id="rId13"/>
    <p:sldId id="2448" r:id="rId14"/>
    <p:sldId id="2457" r:id="rId15"/>
    <p:sldId id="2460" r:id="rId16"/>
    <p:sldId id="2147483260" r:id="rId17"/>
    <p:sldId id="2462" r:id="rId18"/>
    <p:sldId id="2463" r:id="rId19"/>
    <p:sldId id="2464" r:id="rId20"/>
    <p:sldId id="2147483261" r:id="rId21"/>
    <p:sldId id="2147483249" r:id="rId22"/>
    <p:sldId id="2468" r:id="rId23"/>
    <p:sldId id="2147483227" r:id="rId24"/>
    <p:sldId id="2147483219" r:id="rId25"/>
    <p:sldId id="2147483264" r:id="rId26"/>
    <p:sldId id="2147483257" r:id="rId27"/>
    <p:sldId id="2147483258" r:id="rId28"/>
    <p:sldId id="2147483278" r:id="rId29"/>
    <p:sldId id="2147483280" r:id="rId30"/>
    <p:sldId id="2147482957" r:id="rId31"/>
    <p:sldId id="2147483229" r:id="rId32"/>
    <p:sldId id="2147483269" r:id="rId33"/>
    <p:sldId id="2147483231" r:id="rId34"/>
    <p:sldId id="2147483232" r:id="rId35"/>
    <p:sldId id="2147483276" r:id="rId36"/>
    <p:sldId id="2147483235" r:id="rId37"/>
    <p:sldId id="2147483234" r:id="rId38"/>
    <p:sldId id="2147483281" r:id="rId39"/>
    <p:sldId id="2465" r:id="rId40"/>
    <p:sldId id="2469" r:id="rId41"/>
    <p:sldId id="2147483221" r:id="rId42"/>
    <p:sldId id="2472" r:id="rId43"/>
    <p:sldId id="2147483222" r:id="rId44"/>
    <p:sldId id="2473" r:id="rId45"/>
    <p:sldId id="2147483223" r:id="rId46"/>
    <p:sldId id="2147472862" r:id="rId47"/>
    <p:sldId id="2450" r:id="rId48"/>
    <p:sldId id="2147483242" r:id="rId49"/>
    <p:sldId id="2147483241" r:id="rId50"/>
    <p:sldId id="2147483220" r:id="rId51"/>
    <p:sldId id="2147483236" r:id="rId52"/>
    <p:sldId id="2147377153" r:id="rId53"/>
    <p:sldId id="314" r:id="rId54"/>
    <p:sldId id="2147377155" r:id="rId55"/>
    <p:sldId id="2147483224" r:id="rId56"/>
    <p:sldId id="2147483225" r:id="rId57"/>
    <p:sldId id="2147483244" r:id="rId58"/>
    <p:sldId id="2147483237" r:id="rId59"/>
    <p:sldId id="2147483218" r:id="rId60"/>
  </p:sldIdLst>
  <p:sldSz cx="12192000" cy="6858000"/>
  <p:notesSz cx="7102475" cy="9388475"/>
  <p:embeddedFontLst>
    <p:embeddedFont>
      <p:font typeface="DM Sans" pitchFamily="2" charset="0"/>
      <p:regular r:id="rId63"/>
      <p:bold r:id="rId64"/>
      <p:italic r:id="rId65"/>
      <p:boldItalic r:id="rId66"/>
    </p:embeddedFont>
    <p:embeddedFont>
      <p:font typeface="DM Sans 14pt" panose="020B0604020202020204" charset="0"/>
      <p:regular r:id="rId67"/>
      <p:bold r:id="rId68"/>
      <p:italic r:id="rId69"/>
      <p:boldItalic r:id="rId70"/>
    </p:embeddedFont>
    <p:embeddedFont>
      <p:font typeface="DM Sans 14pt Medium" panose="020B0604020202020204" charset="0"/>
      <p:regular r:id="rId71"/>
      <p:italic r:id="rId72"/>
    </p:embeddedFont>
    <p:embeddedFont>
      <p:font typeface="DM Sans Bold" pitchFamily="2" charset="0"/>
      <p:bold r:id="rId73"/>
    </p:embeddedFont>
    <p:embeddedFont>
      <p:font typeface="Fira Sans" panose="020B0503050000020004" pitchFamily="34" charset="0"/>
      <p:regular r:id="rId74"/>
      <p:bold r:id="rId75"/>
      <p:italic r:id="rId76"/>
      <p:boldItalic r:id="rId77"/>
    </p:embeddedFont>
    <p:embeddedFont>
      <p:font typeface="Fira Sans Book" panose="020B0503050000020004" pitchFamily="34" charset="0"/>
      <p:regular r:id="rId78"/>
      <p:italic r:id="rId79"/>
    </p:embeddedFont>
    <p:embeddedFont>
      <p:font typeface="Lora" pitchFamily="2" charset="0"/>
      <p:regular r:id="rId80"/>
      <p:bold r:id="rId81"/>
      <p:italic r:id="rId82"/>
      <p:boldItalic r:id="rId83"/>
    </p:embeddedFont>
    <p:embeddedFont>
      <p:font typeface="Montserrat" panose="00000500000000000000" pitchFamily="2" charset="0"/>
      <p:regular r:id="rId84"/>
      <p:bold r:id="rId85"/>
      <p:italic r:id="rId86"/>
      <p:boldItalic r:id="rId87"/>
    </p:embeddedFont>
    <p:embeddedFont>
      <p:font typeface="Raleway" pitchFamily="2" charset="0"/>
      <p:regular r:id="rId88"/>
      <p:bold r:id="rId89"/>
      <p:italic r:id="rId90"/>
      <p:boldItalic r:id="rId9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rketing" id="{349BF271-476B-426D-9AB3-D92A26B13983}">
          <p14:sldIdLst>
            <p14:sldId id="2147483240"/>
            <p14:sldId id="2147483245"/>
            <p14:sldId id="2444"/>
            <p14:sldId id="2147483282"/>
            <p14:sldId id="2449"/>
            <p14:sldId id="2447"/>
            <p14:sldId id="2147483270"/>
            <p14:sldId id="2454"/>
            <p14:sldId id="2448"/>
            <p14:sldId id="2457"/>
            <p14:sldId id="2460"/>
            <p14:sldId id="2147483260"/>
            <p14:sldId id="2462"/>
            <p14:sldId id="2463"/>
            <p14:sldId id="2464"/>
            <p14:sldId id="2147483261"/>
            <p14:sldId id="2147483249"/>
            <p14:sldId id="2468"/>
          </p14:sldIdLst>
        </p14:section>
        <p14:section name="Scientific deepdive" id="{9E8B1E8E-B26C-4F6A-AE01-3ECD9CB5C3D2}">
          <p14:sldIdLst>
            <p14:sldId id="2147483227"/>
            <p14:sldId id="2147483219"/>
            <p14:sldId id="2147483264"/>
            <p14:sldId id="2147483257"/>
            <p14:sldId id="2147483258"/>
            <p14:sldId id="2147483278"/>
            <p14:sldId id="2147483280"/>
            <p14:sldId id="2147482957"/>
            <p14:sldId id="2147483229"/>
            <p14:sldId id="2147483269"/>
            <p14:sldId id="2147483231"/>
            <p14:sldId id="2147483232"/>
            <p14:sldId id="2147483276"/>
            <p14:sldId id="2147483235"/>
            <p14:sldId id="2147483234"/>
            <p14:sldId id="2147483281"/>
          </p14:sldIdLst>
        </p14:section>
        <p14:section name="Line-up" id="{29D5B486-936B-4559-81F9-EE3AF78B89C7}">
          <p14:sldIdLst>
            <p14:sldId id="2465"/>
            <p14:sldId id="2469"/>
            <p14:sldId id="2147483221"/>
            <p14:sldId id="2472"/>
            <p14:sldId id="2147483222"/>
            <p14:sldId id="2473"/>
            <p14:sldId id="2147483223"/>
            <p14:sldId id="2147472862"/>
            <p14:sldId id="2450"/>
          </p14:sldIdLst>
        </p14:section>
        <p14:section name="Supporting Slides" id="{D0E2BBF7-4F4B-4833-8090-B94749CD367D}">
          <p14:sldIdLst>
            <p14:sldId id="2147483242"/>
            <p14:sldId id="2147483241"/>
            <p14:sldId id="2147483220"/>
            <p14:sldId id="2147483236"/>
            <p14:sldId id="2147377153"/>
            <p14:sldId id="314"/>
            <p14:sldId id="2147377155"/>
            <p14:sldId id="2147483224"/>
            <p14:sldId id="2147483225"/>
            <p14:sldId id="2147483244"/>
            <p14:sldId id="2147483237"/>
            <p14:sldId id="2147483218"/>
          </p14:sldIdLst>
        </p14:section>
      </p14:sectionLst>
    </p:ex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46BAD00-226C-6E19-19DD-88A00DF142A7}" name="Camille Laverne" initials="" userId="S::camille.laverne@dsm-firmenich.com::793a3c28-30bb-4923-a860-275eae5074bf" providerId="AD"/>
  <p188:author id="{6DE1E207-7D7F-2258-4CE7-9F831B131155}" name="Rolf Schuetz" initials="RS" userId="S::Rolf.Schuetz@dsm-firmenich.com::72693fb1-a1d2-400f-88d1-49832c6b2607" providerId="AD"/>
  <p188:author id="{EF2FC336-49C1-B57D-AA53-6701718576F0}" name="Julia Corniere" initials="JC" userId="S::julia.corniere@dsm-firmenich.com::35bc443e-9fae-4c0b-807e-a89b506119f0" providerId="AD"/>
  <p188:author id="{BCF1C389-CF6E-0726-4EF8-8D1E099CABE5}" name="Alexia Faure" initials="AF" userId="S::alexia.faure@dsm-firmenich.com::74f72401-054e-4140-975a-8088d2f1cd63" providerId="AD"/>
  <p188:author id="{74FF6FD3-6ADD-0A55-1D14-12AFF8D8D0BF}" name="Aurelie Jaloustre" initials="AJ" userId="S::aurelie.jaloustre@dsm-firmenich.com::ef9d7c40-1fd2-4116-869f-92b7a90d193a" providerId="AD"/>
  <p188:author id="{4BD5ADE1-E078-1961-B8EF-9A35597B25BD}" name="Ewelina Sobczak" initials="ES" userId="S::ewelina.sobczak@dsm-firmenich.com::c25fbec1-6db3-4215-a557-e7ed6508f41c" providerId="AD"/>
  <p188:author id="{3B348EF9-AC5E-D86E-485F-ECA4D998FAF8}" name="Amanda Zhang" initials="AZ" userId="S::amanda.zhang@dsm-firmenich.com::5a17c64b-fd35-46d1-9df9-0a46dfe51f6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FEEEC"/>
    <a:srgbClr val="F7F7F7"/>
    <a:srgbClr val="C4E3DE"/>
    <a:srgbClr val="C3E6E1"/>
    <a:srgbClr val="98D4CB"/>
    <a:srgbClr val="F08B1F"/>
    <a:srgbClr val="000000"/>
    <a:srgbClr val="FFFFFF"/>
    <a:srgbClr val="FFFDFB"/>
    <a:srgbClr val="F5891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D07BBF-F663-4284-BC98-825042DFE3F5}" v="6" dt="2026-03-18T13:50:49.148"/>
    <p1510:client id="{6A3D8EE4-4A4E-4CDB-AD89-368D0CE4E19A}" v="532" dt="2026-03-18T14:14:31.594"/>
  </p1510:revLst>
</p1510:revInfo>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3656" autoAdjust="0"/>
  </p:normalViewPr>
  <p:slideViewPr>
    <p:cSldViewPr snapToGrid="0">
      <p:cViewPr>
        <p:scale>
          <a:sx n="80" d="100"/>
          <a:sy n="80" d="100"/>
        </p:scale>
        <p:origin x="1674" y="300"/>
      </p:cViewPr>
      <p:guideLst>
        <p:guide pos="3840"/>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font" Target="fonts/font1.fntdata"/><Relationship Id="rId68" Type="http://schemas.openxmlformats.org/officeDocument/2006/relationships/font" Target="fonts/font6.fntdata"/><Relationship Id="rId76" Type="http://schemas.openxmlformats.org/officeDocument/2006/relationships/font" Target="fonts/font14.fntdata"/><Relationship Id="rId84" Type="http://schemas.openxmlformats.org/officeDocument/2006/relationships/font" Target="fonts/font22.fntdata"/><Relationship Id="rId89" Type="http://schemas.openxmlformats.org/officeDocument/2006/relationships/font" Target="fonts/font27.fntdata"/><Relationship Id="rId97" Type="http://schemas.microsoft.com/office/2015/10/relationships/revisionInfo" Target="revisionInfo.xml"/><Relationship Id="rId7" Type="http://schemas.openxmlformats.org/officeDocument/2006/relationships/slide" Target="slides/slide2.xml"/><Relationship Id="rId71" Type="http://schemas.openxmlformats.org/officeDocument/2006/relationships/font" Target="fonts/font9.fntdata"/><Relationship Id="rId92"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font" Target="fonts/font4.fntdata"/><Relationship Id="rId74" Type="http://schemas.openxmlformats.org/officeDocument/2006/relationships/font" Target="fonts/font12.fntdata"/><Relationship Id="rId79" Type="http://schemas.openxmlformats.org/officeDocument/2006/relationships/font" Target="fonts/font17.fntdata"/><Relationship Id="rId87" Type="http://schemas.openxmlformats.org/officeDocument/2006/relationships/font" Target="fonts/font25.fntdata"/><Relationship Id="rId5" Type="http://schemas.openxmlformats.org/officeDocument/2006/relationships/slideMaster" Target="slideMasters/slideMaster1.xml"/><Relationship Id="rId61" Type="http://schemas.openxmlformats.org/officeDocument/2006/relationships/notesMaster" Target="notesMasters/notesMaster1.xml"/><Relationship Id="rId82" Type="http://schemas.openxmlformats.org/officeDocument/2006/relationships/font" Target="fonts/font20.fntdata"/><Relationship Id="rId90" Type="http://schemas.openxmlformats.org/officeDocument/2006/relationships/font" Target="fonts/font28.fntdata"/><Relationship Id="rId95" Type="http://schemas.openxmlformats.org/officeDocument/2006/relationships/tableStyles" Target="tableStyle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font" Target="fonts/font2.fntdata"/><Relationship Id="rId69" Type="http://schemas.openxmlformats.org/officeDocument/2006/relationships/font" Target="fonts/font7.fntdata"/><Relationship Id="rId77" Type="http://schemas.openxmlformats.org/officeDocument/2006/relationships/font" Target="fonts/font15.fntdata"/><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font" Target="fonts/font10.fntdata"/><Relationship Id="rId80" Type="http://schemas.openxmlformats.org/officeDocument/2006/relationships/font" Target="fonts/font18.fntdata"/><Relationship Id="rId85" Type="http://schemas.openxmlformats.org/officeDocument/2006/relationships/font" Target="fonts/font23.fntdata"/><Relationship Id="rId93" Type="http://schemas.openxmlformats.org/officeDocument/2006/relationships/viewProps" Target="viewProps.xml"/><Relationship Id="rId98"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font" Target="fonts/font5.fntdata"/><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handoutMaster" Target="handoutMasters/handoutMaster1.xml"/><Relationship Id="rId70" Type="http://schemas.openxmlformats.org/officeDocument/2006/relationships/font" Target="fonts/font8.fntdata"/><Relationship Id="rId75" Type="http://schemas.openxmlformats.org/officeDocument/2006/relationships/font" Target="fonts/font13.fntdata"/><Relationship Id="rId83" Type="http://schemas.openxmlformats.org/officeDocument/2006/relationships/font" Target="fonts/font21.fntdata"/><Relationship Id="rId88" Type="http://schemas.openxmlformats.org/officeDocument/2006/relationships/font" Target="fonts/font26.fntdata"/><Relationship Id="rId91" Type="http://schemas.openxmlformats.org/officeDocument/2006/relationships/font" Target="fonts/font29.fntdata"/><Relationship Id="rId9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font" Target="fonts/font3.fntdata"/><Relationship Id="rId73" Type="http://schemas.openxmlformats.org/officeDocument/2006/relationships/font" Target="fonts/font11.fntdata"/><Relationship Id="rId78" Type="http://schemas.openxmlformats.org/officeDocument/2006/relationships/font" Target="fonts/font16.fntdata"/><Relationship Id="rId81" Type="http://schemas.openxmlformats.org/officeDocument/2006/relationships/font" Target="fonts/font19.fntdata"/><Relationship Id="rId86" Type="http://schemas.openxmlformats.org/officeDocument/2006/relationships/font" Target="fonts/font24.fntdata"/><Relationship Id="rId94"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lf Schuetz" userId="72693fb1-a1d2-400f-88d1-49832c6b2607" providerId="ADAL" clId="{7034E598-E863-45F7-A1DD-D3D188AA99EE}"/>
    <pc:docChg chg="undo redo custSel addSld delSld modSld sldOrd modSection modNotesMaster modHandout">
      <pc:chgData name="Rolf Schuetz" userId="72693fb1-a1d2-400f-88d1-49832c6b2607" providerId="ADAL" clId="{7034E598-E863-45F7-A1DD-D3D188AA99EE}" dt="2026-03-18T14:14:31.594" v="17309" actId="20577"/>
      <pc:docMkLst>
        <pc:docMk/>
      </pc:docMkLst>
      <pc:sldChg chg="modNotesTx">
        <pc:chgData name="Rolf Schuetz" userId="72693fb1-a1d2-400f-88d1-49832c6b2607" providerId="ADAL" clId="{7034E598-E863-45F7-A1DD-D3D188AA99EE}" dt="2026-03-16T14:16:46.027" v="16600" actId="113"/>
        <pc:sldMkLst>
          <pc:docMk/>
          <pc:sldMk cId="1837383596" sldId="2444"/>
        </pc:sldMkLst>
      </pc:sldChg>
      <pc:sldChg chg="modSp mod">
        <pc:chgData name="Rolf Schuetz" userId="72693fb1-a1d2-400f-88d1-49832c6b2607" providerId="ADAL" clId="{7034E598-E863-45F7-A1DD-D3D188AA99EE}" dt="2026-03-16T14:22:22.575" v="16738" actId="20577"/>
        <pc:sldMkLst>
          <pc:docMk/>
          <pc:sldMk cId="972193359" sldId="2448"/>
        </pc:sldMkLst>
        <pc:spChg chg="mod">
          <ac:chgData name="Rolf Schuetz" userId="72693fb1-a1d2-400f-88d1-49832c6b2607" providerId="ADAL" clId="{7034E598-E863-45F7-A1DD-D3D188AA99EE}" dt="2026-03-16T14:22:22.575" v="16738" actId="20577"/>
          <ac:spMkLst>
            <pc:docMk/>
            <pc:sldMk cId="972193359" sldId="2448"/>
            <ac:spMk id="8" creationId="{4EA33D44-0F23-4E26-3A56-D0378B28FA2A}"/>
          </ac:spMkLst>
        </pc:spChg>
      </pc:sldChg>
      <pc:sldChg chg="modNotesTx">
        <pc:chgData name="Rolf Schuetz" userId="72693fb1-a1d2-400f-88d1-49832c6b2607" providerId="ADAL" clId="{7034E598-E863-45F7-A1DD-D3D188AA99EE}" dt="2026-03-16T14:18:17.786" v="16664" actId="6549"/>
        <pc:sldMkLst>
          <pc:docMk/>
          <pc:sldMk cId="938200132" sldId="2449"/>
        </pc:sldMkLst>
      </pc:sldChg>
      <pc:sldChg chg="modSp mod modNotesTx">
        <pc:chgData name="Rolf Schuetz" userId="72693fb1-a1d2-400f-88d1-49832c6b2607" providerId="ADAL" clId="{7034E598-E863-45F7-A1DD-D3D188AA99EE}" dt="2026-03-16T14:22:12.077" v="16732" actId="20577"/>
        <pc:sldMkLst>
          <pc:docMk/>
          <pc:sldMk cId="331836633" sldId="2454"/>
        </pc:sldMkLst>
        <pc:spChg chg="mod">
          <ac:chgData name="Rolf Schuetz" userId="72693fb1-a1d2-400f-88d1-49832c6b2607" providerId="ADAL" clId="{7034E598-E863-45F7-A1DD-D3D188AA99EE}" dt="2026-03-16T14:21:17.522" v="16724" actId="20577"/>
          <ac:spMkLst>
            <pc:docMk/>
            <pc:sldMk cId="331836633" sldId="2454"/>
            <ac:spMk id="13" creationId="{4F821F9F-7624-A89E-4C15-BFCCC97887EA}"/>
          </ac:spMkLst>
        </pc:spChg>
        <pc:picChg chg="mod">
          <ac:chgData name="Rolf Schuetz" userId="72693fb1-a1d2-400f-88d1-49832c6b2607" providerId="ADAL" clId="{7034E598-E863-45F7-A1DD-D3D188AA99EE}" dt="2026-03-16T14:21:13.239" v="16720" actId="1076"/>
          <ac:picMkLst>
            <pc:docMk/>
            <pc:sldMk cId="331836633" sldId="2454"/>
            <ac:picMk id="22" creationId="{C0878D59-F6AA-D980-D214-E637B9BA697D}"/>
          </ac:picMkLst>
        </pc:picChg>
      </pc:sldChg>
      <pc:sldChg chg="modSp mod">
        <pc:chgData name="Rolf Schuetz" userId="72693fb1-a1d2-400f-88d1-49832c6b2607" providerId="ADAL" clId="{7034E598-E863-45F7-A1DD-D3D188AA99EE}" dt="2026-03-16T15:22:45.420" v="16780" actId="20577"/>
        <pc:sldMkLst>
          <pc:docMk/>
          <pc:sldMk cId="2778147345" sldId="2460"/>
        </pc:sldMkLst>
        <pc:spChg chg="mod">
          <ac:chgData name="Rolf Schuetz" userId="72693fb1-a1d2-400f-88d1-49832c6b2607" providerId="ADAL" clId="{7034E598-E863-45F7-A1DD-D3D188AA99EE}" dt="2026-03-16T14:24:25.004" v="16765" actId="20577"/>
          <ac:spMkLst>
            <pc:docMk/>
            <pc:sldMk cId="2778147345" sldId="2460"/>
            <ac:spMk id="11" creationId="{13C78F00-D356-9E05-D09C-9BD5FEC50B96}"/>
          </ac:spMkLst>
        </pc:spChg>
        <pc:spChg chg="mod">
          <ac:chgData name="Rolf Schuetz" userId="72693fb1-a1d2-400f-88d1-49832c6b2607" providerId="ADAL" clId="{7034E598-E863-45F7-A1DD-D3D188AA99EE}" dt="2026-03-16T15:22:45.420" v="16780" actId="20577"/>
          <ac:spMkLst>
            <pc:docMk/>
            <pc:sldMk cId="2778147345" sldId="2460"/>
            <ac:spMk id="12" creationId="{153DBDDC-C982-D23B-1D26-05B056A50025}"/>
          </ac:spMkLst>
        </pc:spChg>
      </pc:sldChg>
      <pc:sldChg chg="modSp mod">
        <pc:chgData name="Rolf Schuetz" userId="72693fb1-a1d2-400f-88d1-49832c6b2607" providerId="ADAL" clId="{7034E598-E863-45F7-A1DD-D3D188AA99EE}" dt="2026-03-16T14:25:52.371" v="16768"/>
        <pc:sldMkLst>
          <pc:docMk/>
          <pc:sldMk cId="3051782267" sldId="2462"/>
        </pc:sldMkLst>
        <pc:spChg chg="mod">
          <ac:chgData name="Rolf Schuetz" userId="72693fb1-a1d2-400f-88d1-49832c6b2607" providerId="ADAL" clId="{7034E598-E863-45F7-A1DD-D3D188AA99EE}" dt="2026-03-16T14:25:52.371" v="16768"/>
          <ac:spMkLst>
            <pc:docMk/>
            <pc:sldMk cId="3051782267" sldId="2462"/>
            <ac:spMk id="43" creationId="{E1A15A3E-9189-2AC3-6126-E6F37EF16C81}"/>
          </ac:spMkLst>
        </pc:spChg>
      </pc:sldChg>
      <pc:sldChg chg="modSp mod">
        <pc:chgData name="Rolf Schuetz" userId="72693fb1-a1d2-400f-88d1-49832c6b2607" providerId="ADAL" clId="{7034E598-E863-45F7-A1DD-D3D188AA99EE}" dt="2026-03-16T14:26:58.922" v="16777" actId="20577"/>
        <pc:sldMkLst>
          <pc:docMk/>
          <pc:sldMk cId="376021309" sldId="2464"/>
        </pc:sldMkLst>
        <pc:spChg chg="mod">
          <ac:chgData name="Rolf Schuetz" userId="72693fb1-a1d2-400f-88d1-49832c6b2607" providerId="ADAL" clId="{7034E598-E863-45F7-A1DD-D3D188AA99EE}" dt="2026-03-16T14:26:58.922" v="16777" actId="20577"/>
          <ac:spMkLst>
            <pc:docMk/>
            <pc:sldMk cId="376021309" sldId="2464"/>
            <ac:spMk id="691" creationId="{83B296CB-CEE4-3417-31DD-B080BE6FE990}"/>
          </ac:spMkLst>
        </pc:spChg>
      </pc:sldChg>
      <pc:sldChg chg="modSp mod">
        <pc:chgData name="Rolf Schuetz" userId="72693fb1-a1d2-400f-88d1-49832c6b2607" providerId="ADAL" clId="{7034E598-E863-45F7-A1DD-D3D188AA99EE}" dt="2026-03-18T14:14:31.594" v="17309" actId="20577"/>
        <pc:sldMkLst>
          <pc:docMk/>
          <pc:sldMk cId="1073293621" sldId="2147483229"/>
        </pc:sldMkLst>
        <pc:spChg chg="mod">
          <ac:chgData name="Rolf Schuetz" userId="72693fb1-a1d2-400f-88d1-49832c6b2607" providerId="ADAL" clId="{7034E598-E863-45F7-A1DD-D3D188AA99EE}" dt="2026-03-18T14:13:45.314" v="17234" actId="113"/>
          <ac:spMkLst>
            <pc:docMk/>
            <pc:sldMk cId="1073293621" sldId="2147483229"/>
            <ac:spMk id="6" creationId="{20ED3B58-30A8-ECA6-48DE-730930B5512E}"/>
          </ac:spMkLst>
        </pc:spChg>
        <pc:spChg chg="mod">
          <ac:chgData name="Rolf Schuetz" userId="72693fb1-a1d2-400f-88d1-49832c6b2607" providerId="ADAL" clId="{7034E598-E863-45F7-A1DD-D3D188AA99EE}" dt="2026-03-18T14:14:31.594" v="17309" actId="20577"/>
          <ac:spMkLst>
            <pc:docMk/>
            <pc:sldMk cId="1073293621" sldId="2147483229"/>
            <ac:spMk id="23" creationId="{E1A15A3E-9189-2AC3-6126-E6F37EF16C81}"/>
          </ac:spMkLst>
        </pc:spChg>
      </pc:sldChg>
      <pc:sldChg chg="modSp mod modNotesTx">
        <pc:chgData name="Rolf Schuetz" userId="72693fb1-a1d2-400f-88d1-49832c6b2607" providerId="ADAL" clId="{7034E598-E863-45F7-A1DD-D3D188AA99EE}" dt="2026-03-18T14:03:27.747" v="17210" actId="1076"/>
        <pc:sldMkLst>
          <pc:docMk/>
          <pc:sldMk cId="750766208" sldId="2147483264"/>
        </pc:sldMkLst>
        <pc:spChg chg="mod">
          <ac:chgData name="Rolf Schuetz" userId="72693fb1-a1d2-400f-88d1-49832c6b2607" providerId="ADAL" clId="{7034E598-E863-45F7-A1DD-D3D188AA99EE}" dt="2026-03-18T14:02:33.029" v="17172" actId="20577"/>
          <ac:spMkLst>
            <pc:docMk/>
            <pc:sldMk cId="750766208" sldId="2147483264"/>
            <ac:spMk id="8" creationId="{70974EEE-4251-B60E-1BC4-D2B8AA1A10FB}"/>
          </ac:spMkLst>
        </pc:spChg>
        <pc:spChg chg="mod">
          <ac:chgData name="Rolf Schuetz" userId="72693fb1-a1d2-400f-88d1-49832c6b2607" providerId="ADAL" clId="{7034E598-E863-45F7-A1DD-D3D188AA99EE}" dt="2026-03-18T14:03:27.747" v="17210" actId="1076"/>
          <ac:spMkLst>
            <pc:docMk/>
            <pc:sldMk cId="750766208" sldId="2147483264"/>
            <ac:spMk id="12" creationId="{D97469ED-C625-9CC1-73BA-6939D1E33837}"/>
          </ac:spMkLst>
        </pc:spChg>
        <pc:spChg chg="mod">
          <ac:chgData name="Rolf Schuetz" userId="72693fb1-a1d2-400f-88d1-49832c6b2607" providerId="ADAL" clId="{7034E598-E863-45F7-A1DD-D3D188AA99EE}" dt="2026-03-18T14:02:39.659" v="17177" actId="1036"/>
          <ac:spMkLst>
            <pc:docMk/>
            <pc:sldMk cId="750766208" sldId="2147483264"/>
            <ac:spMk id="14" creationId="{8AAD983A-00C7-0334-81EE-FB6FFE845271}"/>
          </ac:spMkLst>
        </pc:spChg>
      </pc:sldChg>
      <pc:sldChg chg="modNotesTx">
        <pc:chgData name="Rolf Schuetz" userId="72693fb1-a1d2-400f-88d1-49832c6b2607" providerId="ADAL" clId="{7034E598-E863-45F7-A1DD-D3D188AA99EE}" dt="2026-03-16T14:19:01.421" v="16669" actId="20577"/>
        <pc:sldMkLst>
          <pc:docMk/>
          <pc:sldMk cId="714418151" sldId="2147483270"/>
        </pc:sldMkLst>
      </pc:sldChg>
      <pc:sldChg chg="addSp modSp add mod modAnim modNotesTx">
        <pc:chgData name="Rolf Schuetz" userId="72693fb1-a1d2-400f-88d1-49832c6b2607" providerId="ADAL" clId="{7034E598-E863-45F7-A1DD-D3D188AA99EE}" dt="2026-02-24T08:18:08.239" v="16597" actId="20577"/>
        <pc:sldMkLst>
          <pc:docMk/>
          <pc:sldMk cId="2821285204" sldId="2147483281"/>
        </pc:sldMkLst>
      </pc:sldChg>
    </pc:docChg>
  </pc:docChgLst>
  <pc:docChgLst>
    <pc:chgData name="Rolf Schuetz" userId="S::rolf.schuetz@dsm-firmenich.com::72693fb1-a1d2-400f-88d1-49832c6b2607" providerId="AD" clId="Web-{4546E5F1-E36D-0E8F-6F75-71AC61588282}"/>
    <pc:docChg chg="modSld">
      <pc:chgData name="Rolf Schuetz" userId="S::rolf.schuetz@dsm-firmenich.com::72693fb1-a1d2-400f-88d1-49832c6b2607" providerId="AD" clId="Web-{4546E5F1-E36D-0E8F-6F75-71AC61588282}" dt="2026-03-18T13:48:36.387" v="53"/>
      <pc:docMkLst>
        <pc:docMk/>
      </pc:docMkLst>
      <pc:sldChg chg="modNotes">
        <pc:chgData name="Rolf Schuetz" userId="S::rolf.schuetz@dsm-firmenich.com::72693fb1-a1d2-400f-88d1-49832c6b2607" providerId="AD" clId="Web-{4546E5F1-E36D-0E8F-6F75-71AC61588282}" dt="2026-03-18T13:48:36.387" v="53"/>
        <pc:sldMkLst>
          <pc:docMk/>
          <pc:sldMk cId="750766208" sldId="2147483264"/>
        </pc:sldMkLst>
      </pc:sldChg>
    </pc:docChg>
  </pc:docChgLst>
  <pc:docChgLst>
    <pc:chgData name="Amanda Zhang" userId="5a17c64b-fd35-46d1-9df9-0a46dfe51f64" providerId="ADAL" clId="{B572A569-B5D8-415A-BC13-515A58359178}"/>
    <pc:docChg chg="undo redo custSel mod addSld delSld modSld sldOrd modMainMaster addSection delSection modSection">
      <pc:chgData name="Amanda Zhang" userId="5a17c64b-fd35-46d1-9df9-0a46dfe51f64" providerId="ADAL" clId="{B572A569-B5D8-415A-BC13-515A58359178}" dt="2026-03-18T13:50:49.149" v="60684" actId="729"/>
      <pc:docMkLst>
        <pc:docMk/>
      </pc:docMkLst>
      <pc:sldChg chg="mod modShow">
        <pc:chgData name="Amanda Zhang" userId="5a17c64b-fd35-46d1-9df9-0a46dfe51f64" providerId="ADAL" clId="{B572A569-B5D8-415A-BC13-515A58359178}" dt="2026-03-18T13:50:49.149" v="60684" actId="729"/>
        <pc:sldMkLst>
          <pc:docMk/>
          <pc:sldMk cId="4141154894" sldId="314"/>
        </pc:sldMkLst>
      </pc:sldChg>
      <pc:sldChg chg="addSp delSp modSp mod modTransition modNotesTx">
        <pc:chgData name="Amanda Zhang" userId="5a17c64b-fd35-46d1-9df9-0a46dfe51f64" providerId="ADAL" clId="{B572A569-B5D8-415A-BC13-515A58359178}" dt="2026-03-13T13:59:07.182" v="60660"/>
        <pc:sldMkLst>
          <pc:docMk/>
          <pc:sldMk cId="1837383596" sldId="2444"/>
        </pc:sldMkLst>
      </pc:sldChg>
      <pc:sldChg chg="addSp delSp modSp mod ord modTransition modNotesTx">
        <pc:chgData name="Amanda Zhang" userId="5a17c64b-fd35-46d1-9df9-0a46dfe51f64" providerId="ADAL" clId="{B572A569-B5D8-415A-BC13-515A58359178}" dt="2026-03-13T13:59:07.182" v="60660"/>
        <pc:sldMkLst>
          <pc:docMk/>
          <pc:sldMk cId="2755636367" sldId="2447"/>
        </pc:sldMkLst>
      </pc:sldChg>
      <pc:sldChg chg="modTransition">
        <pc:chgData name="Amanda Zhang" userId="5a17c64b-fd35-46d1-9df9-0a46dfe51f64" providerId="ADAL" clId="{B572A569-B5D8-415A-BC13-515A58359178}" dt="2026-03-13T13:59:07.182" v="60660"/>
        <pc:sldMkLst>
          <pc:docMk/>
          <pc:sldMk cId="972193359" sldId="2448"/>
        </pc:sldMkLst>
      </pc:sldChg>
      <pc:sldChg chg="addSp delSp modSp mod ord modTransition modNotesTx">
        <pc:chgData name="Amanda Zhang" userId="5a17c64b-fd35-46d1-9df9-0a46dfe51f64" providerId="ADAL" clId="{B572A569-B5D8-415A-BC13-515A58359178}" dt="2026-03-13T13:59:07.182" v="60660"/>
        <pc:sldMkLst>
          <pc:docMk/>
          <pc:sldMk cId="938200132" sldId="2449"/>
        </pc:sldMkLst>
      </pc:sldChg>
      <pc:sldChg chg="modTransition">
        <pc:chgData name="Amanda Zhang" userId="5a17c64b-fd35-46d1-9df9-0a46dfe51f64" providerId="ADAL" clId="{B572A569-B5D8-415A-BC13-515A58359178}" dt="2026-03-13T13:59:07.182" v="60660"/>
        <pc:sldMkLst>
          <pc:docMk/>
          <pc:sldMk cId="1602336347" sldId="2450"/>
        </pc:sldMkLst>
      </pc:sldChg>
      <pc:sldChg chg="modTransition">
        <pc:chgData name="Amanda Zhang" userId="5a17c64b-fd35-46d1-9df9-0a46dfe51f64" providerId="ADAL" clId="{B572A569-B5D8-415A-BC13-515A58359178}" dt="2026-03-13T13:59:07.182" v="60660"/>
        <pc:sldMkLst>
          <pc:docMk/>
          <pc:sldMk cId="331836633" sldId="2454"/>
        </pc:sldMkLst>
      </pc:sldChg>
      <pc:sldChg chg="modTransition">
        <pc:chgData name="Amanda Zhang" userId="5a17c64b-fd35-46d1-9df9-0a46dfe51f64" providerId="ADAL" clId="{B572A569-B5D8-415A-BC13-515A58359178}" dt="2026-03-13T13:59:07.182" v="60660"/>
        <pc:sldMkLst>
          <pc:docMk/>
          <pc:sldMk cId="2992449214" sldId="2457"/>
        </pc:sldMkLst>
      </pc:sldChg>
      <pc:sldChg chg="addSp delSp modSp mod modTransition modNotesTx">
        <pc:chgData name="Amanda Zhang" userId="5a17c64b-fd35-46d1-9df9-0a46dfe51f64" providerId="ADAL" clId="{B572A569-B5D8-415A-BC13-515A58359178}" dt="2026-03-13T13:59:07.182" v="60660"/>
        <pc:sldMkLst>
          <pc:docMk/>
          <pc:sldMk cId="2778147345" sldId="2460"/>
        </pc:sldMkLst>
        <pc:spChg chg="add mod topLvl">
          <ac:chgData name="Amanda Zhang" userId="5a17c64b-fd35-46d1-9df9-0a46dfe51f64" providerId="ADAL" clId="{B572A569-B5D8-415A-BC13-515A58359178}" dt="2026-03-04T12:20:58.636" v="60622" actId="164"/>
          <ac:spMkLst>
            <pc:docMk/>
            <pc:sldMk cId="2778147345" sldId="2460"/>
            <ac:spMk id="3" creationId="{2AB814FE-81C2-B943-B41C-9CE35CC405EB}"/>
          </ac:spMkLst>
        </pc:spChg>
        <pc:spChg chg="add mod topLvl">
          <ac:chgData name="Amanda Zhang" userId="5a17c64b-fd35-46d1-9df9-0a46dfe51f64" providerId="ADAL" clId="{B572A569-B5D8-415A-BC13-515A58359178}" dt="2026-03-04T12:20:58.636" v="60622" actId="164"/>
          <ac:spMkLst>
            <pc:docMk/>
            <pc:sldMk cId="2778147345" sldId="2460"/>
            <ac:spMk id="6" creationId="{CD95E559-5976-8475-A292-22FE6A7F78CD}"/>
          </ac:spMkLst>
        </pc:spChg>
        <pc:spChg chg="add mod topLvl">
          <ac:chgData name="Amanda Zhang" userId="5a17c64b-fd35-46d1-9df9-0a46dfe51f64" providerId="ADAL" clId="{B572A569-B5D8-415A-BC13-515A58359178}" dt="2026-03-04T12:20:58.636" v="60622" actId="164"/>
          <ac:spMkLst>
            <pc:docMk/>
            <pc:sldMk cId="2778147345" sldId="2460"/>
            <ac:spMk id="8" creationId="{B60923C2-C5AE-4786-BAF8-7131649474B3}"/>
          </ac:spMkLst>
        </pc:spChg>
        <pc:spChg chg="mod">
          <ac:chgData name="Amanda Zhang" userId="5a17c64b-fd35-46d1-9df9-0a46dfe51f64" providerId="ADAL" clId="{B572A569-B5D8-415A-BC13-515A58359178}" dt="2026-03-04T12:20:53.384" v="60621" actId="1036"/>
          <ac:spMkLst>
            <pc:docMk/>
            <pc:sldMk cId="2778147345" sldId="2460"/>
            <ac:spMk id="36" creationId="{C58D6D34-3B6E-C79B-A628-1D8F38E1CC31}"/>
          </ac:spMkLst>
        </pc:spChg>
        <pc:spChg chg="mod">
          <ac:chgData name="Amanda Zhang" userId="5a17c64b-fd35-46d1-9df9-0a46dfe51f64" providerId="ADAL" clId="{B572A569-B5D8-415A-BC13-515A58359178}" dt="2026-03-04T12:20:30.870" v="60603" actId="1037"/>
          <ac:spMkLst>
            <pc:docMk/>
            <pc:sldMk cId="2778147345" sldId="2460"/>
            <ac:spMk id="55" creationId="{F43F5080-D799-A225-AFE2-179D6FC527CC}"/>
          </ac:spMkLst>
        </pc:spChg>
        <pc:spChg chg="mod">
          <ac:chgData name="Amanda Zhang" userId="5a17c64b-fd35-46d1-9df9-0a46dfe51f64" providerId="ADAL" clId="{B572A569-B5D8-415A-BC13-515A58359178}" dt="2026-03-04T12:20:53.384" v="60621" actId="1036"/>
          <ac:spMkLst>
            <pc:docMk/>
            <pc:sldMk cId="2778147345" sldId="2460"/>
            <ac:spMk id="56" creationId="{B3F657DC-7F05-C65D-2260-300327601C4E}"/>
          </ac:spMkLst>
        </pc:spChg>
        <pc:spChg chg="mod">
          <ac:chgData name="Amanda Zhang" userId="5a17c64b-fd35-46d1-9df9-0a46dfe51f64" providerId="ADAL" clId="{B572A569-B5D8-415A-BC13-515A58359178}" dt="2026-03-04T12:20:53.384" v="60621" actId="1036"/>
          <ac:spMkLst>
            <pc:docMk/>
            <pc:sldMk cId="2778147345" sldId="2460"/>
            <ac:spMk id="57" creationId="{621DD19A-F963-124C-3F1E-6FB8A0E121F1}"/>
          </ac:spMkLst>
        </pc:spChg>
        <pc:spChg chg="mod">
          <ac:chgData name="Amanda Zhang" userId="5a17c64b-fd35-46d1-9df9-0a46dfe51f64" providerId="ADAL" clId="{B572A569-B5D8-415A-BC13-515A58359178}" dt="2026-03-04T12:20:53.384" v="60621" actId="1036"/>
          <ac:spMkLst>
            <pc:docMk/>
            <pc:sldMk cId="2778147345" sldId="2460"/>
            <ac:spMk id="59" creationId="{C51142CA-6139-D1F4-3CFB-7C771E2FB428}"/>
          </ac:spMkLst>
        </pc:spChg>
        <pc:spChg chg="mod">
          <ac:chgData name="Amanda Zhang" userId="5a17c64b-fd35-46d1-9df9-0a46dfe51f64" providerId="ADAL" clId="{B572A569-B5D8-415A-BC13-515A58359178}" dt="2026-03-04T12:20:30.870" v="60603" actId="1037"/>
          <ac:spMkLst>
            <pc:docMk/>
            <pc:sldMk cId="2778147345" sldId="2460"/>
            <ac:spMk id="60" creationId="{74852CB8-EA41-3419-86B8-05C18934BE8D}"/>
          </ac:spMkLst>
        </pc:spChg>
        <pc:spChg chg="mod">
          <ac:chgData name="Amanda Zhang" userId="5a17c64b-fd35-46d1-9df9-0a46dfe51f64" providerId="ADAL" clId="{B572A569-B5D8-415A-BC13-515A58359178}" dt="2026-03-04T12:20:53.384" v="60621" actId="1036"/>
          <ac:spMkLst>
            <pc:docMk/>
            <pc:sldMk cId="2778147345" sldId="2460"/>
            <ac:spMk id="61" creationId="{4DFDC448-D0B5-ED8E-BE43-CF9D5CA71746}"/>
          </ac:spMkLst>
        </pc:spChg>
        <pc:spChg chg="mod">
          <ac:chgData name="Amanda Zhang" userId="5a17c64b-fd35-46d1-9df9-0a46dfe51f64" providerId="ADAL" clId="{B572A569-B5D8-415A-BC13-515A58359178}" dt="2026-03-04T12:20:53.384" v="60621" actId="1036"/>
          <ac:spMkLst>
            <pc:docMk/>
            <pc:sldMk cId="2778147345" sldId="2460"/>
            <ac:spMk id="2052" creationId="{41054DF0-FDFA-9194-E751-FE36C70ECA60}"/>
          </ac:spMkLst>
        </pc:spChg>
        <pc:spChg chg="add mod ord topLvl">
          <ac:chgData name="Amanda Zhang" userId="5a17c64b-fd35-46d1-9df9-0a46dfe51f64" providerId="ADAL" clId="{B572A569-B5D8-415A-BC13-515A58359178}" dt="2026-03-04T12:20:58.636" v="60622" actId="164"/>
          <ac:spMkLst>
            <pc:docMk/>
            <pc:sldMk cId="2778147345" sldId="2460"/>
            <ac:spMk id="2054" creationId="{F5220BAC-34FF-1368-046F-C0EBA65FF419}"/>
          </ac:spMkLst>
        </pc:spChg>
        <pc:spChg chg="add mod topLvl">
          <ac:chgData name="Amanda Zhang" userId="5a17c64b-fd35-46d1-9df9-0a46dfe51f64" providerId="ADAL" clId="{B572A569-B5D8-415A-BC13-515A58359178}" dt="2026-03-04T12:20:58.636" v="60622" actId="164"/>
          <ac:spMkLst>
            <pc:docMk/>
            <pc:sldMk cId="2778147345" sldId="2460"/>
            <ac:spMk id="2055" creationId="{10429D1D-F8E6-708D-1457-B0BAA2E8EC1E}"/>
          </ac:spMkLst>
        </pc:spChg>
        <pc:grpChg chg="mod ord">
          <ac:chgData name="Amanda Zhang" userId="5a17c64b-fd35-46d1-9df9-0a46dfe51f64" providerId="ADAL" clId="{B572A569-B5D8-415A-BC13-515A58359178}" dt="2026-03-04T12:20:58.636" v="60622" actId="164"/>
          <ac:grpSpMkLst>
            <pc:docMk/>
            <pc:sldMk cId="2778147345" sldId="2460"/>
            <ac:grpSpMk id="9" creationId="{18BC67CD-2C9F-6126-E157-058F102DA3E1}"/>
          </ac:grpSpMkLst>
        </pc:grpChg>
        <pc:grpChg chg="add mod">
          <ac:chgData name="Amanda Zhang" userId="5a17c64b-fd35-46d1-9df9-0a46dfe51f64" providerId="ADAL" clId="{B572A569-B5D8-415A-BC13-515A58359178}" dt="2026-03-04T12:20:58.636" v="60622" actId="164"/>
          <ac:grpSpMkLst>
            <pc:docMk/>
            <pc:sldMk cId="2778147345" sldId="2460"/>
            <ac:grpSpMk id="15" creationId="{CCC5E56B-7F47-FC5F-2145-3E65B6E2E756}"/>
          </ac:grpSpMkLst>
        </pc:grpChg>
        <pc:picChg chg="mod">
          <ac:chgData name="Amanda Zhang" userId="5a17c64b-fd35-46d1-9df9-0a46dfe51f64" providerId="ADAL" clId="{B572A569-B5D8-415A-BC13-515A58359178}" dt="2026-03-04T12:20:58.636" v="60622" actId="164"/>
          <ac:picMkLst>
            <pc:docMk/>
            <pc:sldMk cId="2778147345" sldId="2460"/>
            <ac:picMk id="1026" creationId="{A0C0E672-1321-5D2E-AD1C-4278A4EB26A8}"/>
          </ac:picMkLst>
        </pc:picChg>
      </pc:sldChg>
      <pc:sldChg chg="modTransition">
        <pc:chgData name="Amanda Zhang" userId="5a17c64b-fd35-46d1-9df9-0a46dfe51f64" providerId="ADAL" clId="{B572A569-B5D8-415A-BC13-515A58359178}" dt="2026-03-13T13:59:07.182" v="60660"/>
        <pc:sldMkLst>
          <pc:docMk/>
          <pc:sldMk cId="3051782267" sldId="2462"/>
        </pc:sldMkLst>
      </pc:sldChg>
      <pc:sldChg chg="modTransition">
        <pc:chgData name="Amanda Zhang" userId="5a17c64b-fd35-46d1-9df9-0a46dfe51f64" providerId="ADAL" clId="{B572A569-B5D8-415A-BC13-515A58359178}" dt="2026-03-13T13:59:07.182" v="60660"/>
        <pc:sldMkLst>
          <pc:docMk/>
          <pc:sldMk cId="3841895898" sldId="2463"/>
        </pc:sldMkLst>
      </pc:sldChg>
      <pc:sldChg chg="addSp delSp modSp mod modTransition modShow modCm modNotesTx">
        <pc:chgData name="Amanda Zhang" userId="5a17c64b-fd35-46d1-9df9-0a46dfe51f64" providerId="ADAL" clId="{B572A569-B5D8-415A-BC13-515A58359178}" dt="2026-03-13T13:59:07.182" v="60660"/>
        <pc:sldMkLst>
          <pc:docMk/>
          <pc:sldMk cId="376021309" sldId="2464"/>
        </pc:sldMkLst>
        <pc:spChg chg="mod topLvl">
          <ac:chgData name="Amanda Zhang" userId="5a17c64b-fd35-46d1-9df9-0a46dfe51f64" providerId="ADAL" clId="{B572A569-B5D8-415A-BC13-515A58359178}" dt="2026-03-04T10:49:35.628" v="60565" actId="164"/>
          <ac:spMkLst>
            <pc:docMk/>
            <pc:sldMk cId="376021309" sldId="2464"/>
            <ac:spMk id="15" creationId="{1F3A47CA-F8DC-6A55-0F92-0B0C2F67A781}"/>
          </ac:spMkLst>
        </pc:spChg>
        <pc:spChg chg="add mod">
          <ac:chgData name="Amanda Zhang" userId="5a17c64b-fd35-46d1-9df9-0a46dfe51f64" providerId="ADAL" clId="{B572A569-B5D8-415A-BC13-515A58359178}" dt="2026-03-04T10:49:35.628" v="60565" actId="164"/>
          <ac:spMkLst>
            <pc:docMk/>
            <pc:sldMk cId="376021309" sldId="2464"/>
            <ac:spMk id="17" creationId="{FC3978F7-7424-FC6D-2ED4-92227C4F1553}"/>
          </ac:spMkLst>
        </pc:spChg>
        <pc:grpChg chg="add mod">
          <ac:chgData name="Amanda Zhang" userId="5a17c64b-fd35-46d1-9df9-0a46dfe51f64" providerId="ADAL" clId="{B572A569-B5D8-415A-BC13-515A58359178}" dt="2026-03-04T10:49:35.628" v="60565" actId="164"/>
          <ac:grpSpMkLst>
            <pc:docMk/>
            <pc:sldMk cId="376021309" sldId="2464"/>
            <ac:grpSpMk id="24" creationId="{1D8C32E6-3936-2A2C-9E77-0DB95155637D}"/>
          </ac:grpSpMkLst>
        </pc:grpChg>
        <pc:extLst>
          <p:ext xmlns:p="http://schemas.openxmlformats.org/presentationml/2006/main" uri="{D6D511B9-2390-475A-947B-AFAB55BFBCF1}">
            <pc226:cmChg xmlns:pc226="http://schemas.microsoft.com/office/powerpoint/2022/06/main/command" chg="mod">
              <pc226:chgData name="Amanda Zhang" userId="5a17c64b-fd35-46d1-9df9-0a46dfe51f64" providerId="ADAL" clId="{B572A569-B5D8-415A-BC13-515A58359178}" dt="2026-01-28T11:02:21.767" v="34015" actId="6549"/>
              <pc2:cmMkLst xmlns:pc2="http://schemas.microsoft.com/office/powerpoint/2019/9/main/command">
                <pc:docMk/>
                <pc:sldMk cId="376021309" sldId="2464"/>
                <pc2:cmMk id="{02D5536F-713F-42FD-808B-CD2D2A5FFB5A}"/>
              </pc2:cmMkLst>
            </pc226:cmChg>
            <pc226:cmChg xmlns:pc226="http://schemas.microsoft.com/office/powerpoint/2022/06/main/command" chg="mod">
              <pc226:chgData name="Amanda Zhang" userId="5a17c64b-fd35-46d1-9df9-0a46dfe51f64" providerId="ADAL" clId="{B572A569-B5D8-415A-BC13-515A58359178}" dt="2026-01-28T11:02:21.767" v="34015" actId="6549"/>
              <pc2:cmMkLst xmlns:pc2="http://schemas.microsoft.com/office/powerpoint/2019/9/main/command">
                <pc:docMk/>
                <pc:sldMk cId="376021309" sldId="2464"/>
                <pc2:cmMk id="{4C20518C-3D7C-4099-BA27-B2071B27F679}"/>
              </pc2:cmMkLst>
            </pc226:cmChg>
          </p:ext>
        </pc:extLst>
      </pc:sldChg>
      <pc:sldChg chg="modTransition">
        <pc:chgData name="Amanda Zhang" userId="5a17c64b-fd35-46d1-9df9-0a46dfe51f64" providerId="ADAL" clId="{B572A569-B5D8-415A-BC13-515A58359178}" dt="2026-03-13T13:59:07.182" v="60660"/>
        <pc:sldMkLst>
          <pc:docMk/>
          <pc:sldMk cId="1027737723" sldId="2465"/>
        </pc:sldMkLst>
      </pc:sldChg>
      <pc:sldChg chg="modTransition">
        <pc:chgData name="Amanda Zhang" userId="5a17c64b-fd35-46d1-9df9-0a46dfe51f64" providerId="ADAL" clId="{B572A569-B5D8-415A-BC13-515A58359178}" dt="2026-03-13T13:59:07.182" v="60660"/>
        <pc:sldMkLst>
          <pc:docMk/>
          <pc:sldMk cId="1320683662" sldId="2468"/>
        </pc:sldMkLst>
      </pc:sldChg>
      <pc:sldChg chg="addSp delSp modSp mod modTransition">
        <pc:chgData name="Amanda Zhang" userId="5a17c64b-fd35-46d1-9df9-0a46dfe51f64" providerId="ADAL" clId="{B572A569-B5D8-415A-BC13-515A58359178}" dt="2026-03-13T13:59:07.182" v="60660"/>
        <pc:sldMkLst>
          <pc:docMk/>
          <pc:sldMk cId="2159974739" sldId="2469"/>
        </pc:sldMkLst>
        <pc:spChg chg="add mod">
          <ac:chgData name="Amanda Zhang" userId="5a17c64b-fd35-46d1-9df9-0a46dfe51f64" providerId="ADAL" clId="{B572A569-B5D8-415A-BC13-515A58359178}" dt="2026-03-04T10:29:10.910" v="60502" actId="14100"/>
          <ac:spMkLst>
            <pc:docMk/>
            <pc:sldMk cId="2159974739" sldId="2469"/>
            <ac:spMk id="3" creationId="{F760D905-728A-7CCA-78A6-F8EF24EFA2DF}"/>
          </ac:spMkLst>
        </pc:spChg>
      </pc:sldChg>
      <pc:sldChg chg="addSp delSp modSp mod modTransition modCm">
        <pc:chgData name="Amanda Zhang" userId="5a17c64b-fd35-46d1-9df9-0a46dfe51f64" providerId="ADAL" clId="{B572A569-B5D8-415A-BC13-515A58359178}" dt="2026-03-13T13:59:07.182" v="60660"/>
        <pc:sldMkLst>
          <pc:docMk/>
          <pc:sldMk cId="4091341980" sldId="2472"/>
        </pc:sldMkLst>
        <pc:spChg chg="add mod">
          <ac:chgData name="Amanda Zhang" userId="5a17c64b-fd35-46d1-9df9-0a46dfe51f64" providerId="ADAL" clId="{B572A569-B5D8-415A-BC13-515A58359178}" dt="2026-03-04T10:29:17.161" v="60504"/>
          <ac:spMkLst>
            <pc:docMk/>
            <pc:sldMk cId="4091341980" sldId="2472"/>
            <ac:spMk id="10" creationId="{382CB384-E8D4-CFB5-7054-8A4B132BCF0E}"/>
          </ac:spMkLst>
        </pc:spChg>
        <pc:extLst>
          <p:ext xmlns:p="http://schemas.openxmlformats.org/presentationml/2006/main" uri="{D6D511B9-2390-475A-947B-AFAB55BFBCF1}">
            <pc226:cmChg xmlns:pc226="http://schemas.microsoft.com/office/powerpoint/2022/06/main/command" chg="mod">
              <pc226:chgData name="Amanda Zhang" userId="5a17c64b-fd35-46d1-9df9-0a46dfe51f64" providerId="ADAL" clId="{B572A569-B5D8-415A-BC13-515A58359178}" dt="2026-01-13T12:11:35.045" v="26457" actId="20577"/>
              <pc2:cmMkLst xmlns:pc2="http://schemas.microsoft.com/office/powerpoint/2019/9/main/command">
                <pc:docMk/>
                <pc:sldMk cId="4091341980" sldId="2472"/>
                <pc2:cmMk id="{4D81A030-99E9-44B2-80C9-8785F00A9BAA}"/>
              </pc2:cmMkLst>
            </pc226:cmChg>
          </p:ext>
        </pc:extLst>
      </pc:sldChg>
      <pc:sldChg chg="addSp delSp modSp mod modTransition">
        <pc:chgData name="Amanda Zhang" userId="5a17c64b-fd35-46d1-9df9-0a46dfe51f64" providerId="ADAL" clId="{B572A569-B5D8-415A-BC13-515A58359178}" dt="2026-03-13T13:59:07.182" v="60660"/>
        <pc:sldMkLst>
          <pc:docMk/>
          <pc:sldMk cId="3123787120" sldId="2473"/>
        </pc:sldMkLst>
        <pc:spChg chg="add mod">
          <ac:chgData name="Amanda Zhang" userId="5a17c64b-fd35-46d1-9df9-0a46dfe51f64" providerId="ADAL" clId="{B572A569-B5D8-415A-BC13-515A58359178}" dt="2026-03-04T10:29:22.474" v="60506"/>
          <ac:spMkLst>
            <pc:docMk/>
            <pc:sldMk cId="3123787120" sldId="2473"/>
            <ac:spMk id="10" creationId="{5F092740-A70E-EA8E-CA8B-E149D356D59B}"/>
          </ac:spMkLst>
        </pc:spChg>
      </pc:sldChg>
      <pc:sldChg chg="mod modShow">
        <pc:chgData name="Amanda Zhang" userId="5a17c64b-fd35-46d1-9df9-0a46dfe51f64" providerId="ADAL" clId="{B572A569-B5D8-415A-BC13-515A58359178}" dt="2026-03-18T13:50:49.149" v="60684" actId="729"/>
        <pc:sldMkLst>
          <pc:docMk/>
          <pc:sldMk cId="1192162763" sldId="2147377153"/>
        </pc:sldMkLst>
      </pc:sldChg>
      <pc:sldChg chg="mod modShow">
        <pc:chgData name="Amanda Zhang" userId="5a17c64b-fd35-46d1-9df9-0a46dfe51f64" providerId="ADAL" clId="{B572A569-B5D8-415A-BC13-515A58359178}" dt="2026-03-18T13:50:49.149" v="60684" actId="729"/>
        <pc:sldMkLst>
          <pc:docMk/>
          <pc:sldMk cId="1256814932" sldId="2147377155"/>
        </pc:sldMkLst>
      </pc:sldChg>
      <pc:sldChg chg="add modTransition">
        <pc:chgData name="Amanda Zhang" userId="5a17c64b-fd35-46d1-9df9-0a46dfe51f64" providerId="ADAL" clId="{B572A569-B5D8-415A-BC13-515A58359178}" dt="2026-03-13T13:59:07.182" v="60660"/>
        <pc:sldMkLst>
          <pc:docMk/>
          <pc:sldMk cId="1598320172" sldId="2147472862"/>
        </pc:sldMkLst>
      </pc:sldChg>
      <pc:sldChg chg="mod modTransition modShow">
        <pc:chgData name="Amanda Zhang" userId="5a17c64b-fd35-46d1-9df9-0a46dfe51f64" providerId="ADAL" clId="{B572A569-B5D8-415A-BC13-515A58359178}" dt="2026-03-18T13:50:41.619" v="60683" actId="729"/>
        <pc:sldMkLst>
          <pc:docMk/>
          <pc:sldMk cId="1458699280" sldId="2147482957"/>
        </pc:sldMkLst>
      </pc:sldChg>
      <pc:sldChg chg="mod modShow">
        <pc:chgData name="Amanda Zhang" userId="5a17c64b-fd35-46d1-9df9-0a46dfe51f64" providerId="ADAL" clId="{B572A569-B5D8-415A-BC13-515A58359178}" dt="2026-03-18T13:50:49.149" v="60684" actId="729"/>
        <pc:sldMkLst>
          <pc:docMk/>
          <pc:sldMk cId="3110862900" sldId="2147483218"/>
        </pc:sldMkLst>
      </pc:sldChg>
      <pc:sldChg chg="mod modTransition modShow">
        <pc:chgData name="Amanda Zhang" userId="5a17c64b-fd35-46d1-9df9-0a46dfe51f64" providerId="ADAL" clId="{B572A569-B5D8-415A-BC13-515A58359178}" dt="2026-03-18T13:50:41.619" v="60683" actId="729"/>
        <pc:sldMkLst>
          <pc:docMk/>
          <pc:sldMk cId="755236056" sldId="2147483219"/>
        </pc:sldMkLst>
      </pc:sldChg>
      <pc:sldChg chg="addSp delSp modSp add mod ord modShow modCm">
        <pc:chgData name="Amanda Zhang" userId="5a17c64b-fd35-46d1-9df9-0a46dfe51f64" providerId="ADAL" clId="{B572A569-B5D8-415A-BC13-515A58359178}" dt="2026-03-18T13:50:49.149" v="60684" actId="729"/>
        <pc:sldMkLst>
          <pc:docMk/>
          <pc:sldMk cId="4273556474" sldId="2147483220"/>
        </pc:sldMkLst>
        <pc:graphicFrameChg chg="add mod modGraphic">
          <ac:chgData name="Amanda Zhang" userId="5a17c64b-fd35-46d1-9df9-0a46dfe51f64" providerId="ADAL" clId="{B572A569-B5D8-415A-BC13-515A58359178}" dt="2026-03-04T10:30:41.186" v="60513" actId="14100"/>
          <ac:graphicFrameMkLst>
            <pc:docMk/>
            <pc:sldMk cId="4273556474" sldId="2147483220"/>
            <ac:graphicFrameMk id="25" creationId="{70345683-BB8E-484D-C569-5FDEC69ED303}"/>
          </ac:graphicFrameMkLst>
        </pc:graphicFrameChg>
        <pc:extLst>
          <p:ext xmlns:p="http://schemas.openxmlformats.org/presentationml/2006/main" uri="{D6D511B9-2390-475A-947B-AFAB55BFBCF1}">
            <pc226:cmChg xmlns:pc226="http://schemas.microsoft.com/office/powerpoint/2022/06/main/command" chg="mod">
              <pc226:chgData name="Amanda Zhang" userId="5a17c64b-fd35-46d1-9df9-0a46dfe51f64" providerId="ADAL" clId="{B572A569-B5D8-415A-BC13-515A58359178}" dt="2026-01-13T11:51:33.585" v="26453" actId="6549"/>
              <pc2:cmMkLst xmlns:pc2="http://schemas.microsoft.com/office/powerpoint/2019/9/main/command">
                <pc:docMk/>
                <pc:sldMk cId="4273556474" sldId="2147483220"/>
                <pc2:cmMk id="{EC7ED37F-DA24-4021-9E5A-1B2BA7356012}"/>
              </pc2:cmMkLst>
            </pc226:cmChg>
          </p:ext>
        </pc:extLst>
      </pc:sldChg>
      <pc:sldChg chg="mod modTransition modShow">
        <pc:chgData name="Amanda Zhang" userId="5a17c64b-fd35-46d1-9df9-0a46dfe51f64" providerId="ADAL" clId="{B572A569-B5D8-415A-BC13-515A58359178}" dt="2026-03-13T13:59:07.182" v="60660"/>
        <pc:sldMkLst>
          <pc:docMk/>
          <pc:sldMk cId="1774801043" sldId="2147483221"/>
        </pc:sldMkLst>
      </pc:sldChg>
      <pc:sldChg chg="mod modTransition modShow">
        <pc:chgData name="Amanda Zhang" userId="5a17c64b-fd35-46d1-9df9-0a46dfe51f64" providerId="ADAL" clId="{B572A569-B5D8-415A-BC13-515A58359178}" dt="2026-03-13T13:59:07.182" v="60660"/>
        <pc:sldMkLst>
          <pc:docMk/>
          <pc:sldMk cId="2904412464" sldId="2147483222"/>
        </pc:sldMkLst>
      </pc:sldChg>
      <pc:sldChg chg="addSp delSp modSp add mod modTransition modShow">
        <pc:chgData name="Amanda Zhang" userId="5a17c64b-fd35-46d1-9df9-0a46dfe51f64" providerId="ADAL" clId="{B572A569-B5D8-415A-BC13-515A58359178}" dt="2026-03-13T13:59:07.182" v="60660"/>
        <pc:sldMkLst>
          <pc:docMk/>
          <pc:sldMk cId="2154920079" sldId="2147483223"/>
        </pc:sldMkLst>
      </pc:sldChg>
      <pc:sldChg chg="mod modShow">
        <pc:chgData name="Amanda Zhang" userId="5a17c64b-fd35-46d1-9df9-0a46dfe51f64" providerId="ADAL" clId="{B572A569-B5D8-415A-BC13-515A58359178}" dt="2026-03-18T13:50:49.149" v="60684" actId="729"/>
        <pc:sldMkLst>
          <pc:docMk/>
          <pc:sldMk cId="2989877531" sldId="2147483224"/>
        </pc:sldMkLst>
      </pc:sldChg>
      <pc:sldChg chg="mod modShow">
        <pc:chgData name="Amanda Zhang" userId="5a17c64b-fd35-46d1-9df9-0a46dfe51f64" providerId="ADAL" clId="{B572A569-B5D8-415A-BC13-515A58359178}" dt="2026-03-18T13:50:49.149" v="60684" actId="729"/>
        <pc:sldMkLst>
          <pc:docMk/>
          <pc:sldMk cId="2950541422" sldId="2147483225"/>
        </pc:sldMkLst>
      </pc:sldChg>
      <pc:sldChg chg="mod modTransition modShow">
        <pc:chgData name="Amanda Zhang" userId="5a17c64b-fd35-46d1-9df9-0a46dfe51f64" providerId="ADAL" clId="{B572A569-B5D8-415A-BC13-515A58359178}" dt="2026-03-18T13:50:41.619" v="60683" actId="729"/>
        <pc:sldMkLst>
          <pc:docMk/>
          <pc:sldMk cId="604767083" sldId="2147483227"/>
        </pc:sldMkLst>
      </pc:sldChg>
      <pc:sldChg chg="mod modTransition modShow">
        <pc:chgData name="Amanda Zhang" userId="5a17c64b-fd35-46d1-9df9-0a46dfe51f64" providerId="ADAL" clId="{B572A569-B5D8-415A-BC13-515A58359178}" dt="2026-03-18T13:50:41.619" v="60683" actId="729"/>
        <pc:sldMkLst>
          <pc:docMk/>
          <pc:sldMk cId="1073293621" sldId="2147483229"/>
        </pc:sldMkLst>
      </pc:sldChg>
      <pc:sldChg chg="mod modTransition modShow">
        <pc:chgData name="Amanda Zhang" userId="5a17c64b-fd35-46d1-9df9-0a46dfe51f64" providerId="ADAL" clId="{B572A569-B5D8-415A-BC13-515A58359178}" dt="2026-03-18T13:50:41.619" v="60683" actId="729"/>
        <pc:sldMkLst>
          <pc:docMk/>
          <pc:sldMk cId="267696062" sldId="2147483231"/>
        </pc:sldMkLst>
      </pc:sldChg>
      <pc:sldChg chg="mod modTransition modShow">
        <pc:chgData name="Amanda Zhang" userId="5a17c64b-fd35-46d1-9df9-0a46dfe51f64" providerId="ADAL" clId="{B572A569-B5D8-415A-BC13-515A58359178}" dt="2026-03-18T13:50:41.619" v="60683" actId="729"/>
        <pc:sldMkLst>
          <pc:docMk/>
          <pc:sldMk cId="339694358" sldId="2147483232"/>
        </pc:sldMkLst>
      </pc:sldChg>
      <pc:sldChg chg="addSp delSp modSp new mod modTransition modShow">
        <pc:chgData name="Amanda Zhang" userId="5a17c64b-fd35-46d1-9df9-0a46dfe51f64" providerId="ADAL" clId="{B572A569-B5D8-415A-BC13-515A58359178}" dt="2026-03-18T13:50:41.619" v="60683" actId="729"/>
        <pc:sldMkLst>
          <pc:docMk/>
          <pc:sldMk cId="4196500112" sldId="2147483234"/>
        </pc:sldMkLst>
        <pc:spChg chg="mod">
          <ac:chgData name="Amanda Zhang" userId="5a17c64b-fd35-46d1-9df9-0a46dfe51f64" providerId="ADAL" clId="{B572A569-B5D8-415A-BC13-515A58359178}" dt="2026-03-04T10:49:42.872" v="60567"/>
          <ac:spMkLst>
            <pc:docMk/>
            <pc:sldMk cId="4196500112" sldId="2147483234"/>
            <ac:spMk id="21" creationId="{B246E0DD-A669-D7CF-C812-03EF1BBC3796}"/>
          </ac:spMkLst>
        </pc:spChg>
        <pc:spChg chg="mod">
          <ac:chgData name="Amanda Zhang" userId="5a17c64b-fd35-46d1-9df9-0a46dfe51f64" providerId="ADAL" clId="{B572A569-B5D8-415A-BC13-515A58359178}" dt="2026-03-04T10:49:42.872" v="60567"/>
          <ac:spMkLst>
            <pc:docMk/>
            <pc:sldMk cId="4196500112" sldId="2147483234"/>
            <ac:spMk id="22" creationId="{547B324E-4FBD-10D9-C913-A2B2136AEB10}"/>
          </ac:spMkLst>
        </pc:spChg>
        <pc:spChg chg="mod">
          <ac:chgData name="Amanda Zhang" userId="5a17c64b-fd35-46d1-9df9-0a46dfe51f64" providerId="ADAL" clId="{B572A569-B5D8-415A-BC13-515A58359178}" dt="2026-03-04T10:24:04.580" v="60422" actId="1076"/>
          <ac:spMkLst>
            <pc:docMk/>
            <pc:sldMk cId="4196500112" sldId="2147483234"/>
            <ac:spMk id="40" creationId="{B3ED2107-A19D-1072-B8F7-DDA12CBA2B2F}"/>
          </ac:spMkLst>
        </pc:spChg>
        <pc:grpChg chg="add mod">
          <ac:chgData name="Amanda Zhang" userId="5a17c64b-fd35-46d1-9df9-0a46dfe51f64" providerId="ADAL" clId="{B572A569-B5D8-415A-BC13-515A58359178}" dt="2026-03-04T10:49:48.277" v="60568" actId="1076"/>
          <ac:grpSpMkLst>
            <pc:docMk/>
            <pc:sldMk cId="4196500112" sldId="2147483234"/>
            <ac:grpSpMk id="7" creationId="{267C07F9-909B-C30E-AFAA-207C142697FE}"/>
          </ac:grpSpMkLst>
        </pc:grpChg>
      </pc:sldChg>
      <pc:sldChg chg="mod modTransition modShow">
        <pc:chgData name="Amanda Zhang" userId="5a17c64b-fd35-46d1-9df9-0a46dfe51f64" providerId="ADAL" clId="{B572A569-B5D8-415A-BC13-515A58359178}" dt="2026-03-18T13:50:41.619" v="60683" actId="729"/>
        <pc:sldMkLst>
          <pc:docMk/>
          <pc:sldMk cId="1253737383" sldId="2147483235"/>
        </pc:sldMkLst>
      </pc:sldChg>
      <pc:sldChg chg="mod modShow">
        <pc:chgData name="Amanda Zhang" userId="5a17c64b-fd35-46d1-9df9-0a46dfe51f64" providerId="ADAL" clId="{B572A569-B5D8-415A-BC13-515A58359178}" dt="2026-03-18T13:50:49.149" v="60684" actId="729"/>
        <pc:sldMkLst>
          <pc:docMk/>
          <pc:sldMk cId="1212998937" sldId="2147483236"/>
        </pc:sldMkLst>
      </pc:sldChg>
      <pc:sldChg chg="mod modShow">
        <pc:chgData name="Amanda Zhang" userId="5a17c64b-fd35-46d1-9df9-0a46dfe51f64" providerId="ADAL" clId="{B572A569-B5D8-415A-BC13-515A58359178}" dt="2026-03-18T13:50:49.149" v="60684" actId="729"/>
        <pc:sldMkLst>
          <pc:docMk/>
          <pc:sldMk cId="92894839" sldId="2147483237"/>
        </pc:sldMkLst>
      </pc:sldChg>
      <pc:sldChg chg="addSp delSp modSp new mod modTransition modClrScheme chgLayout modNotesTx">
        <pc:chgData name="Amanda Zhang" userId="5a17c64b-fd35-46d1-9df9-0a46dfe51f64" providerId="ADAL" clId="{B572A569-B5D8-415A-BC13-515A58359178}" dt="2026-03-18T13:41:35.148" v="60678" actId="14100"/>
        <pc:sldMkLst>
          <pc:docMk/>
          <pc:sldMk cId="3215376153" sldId="2147483240"/>
        </pc:sldMkLst>
        <pc:spChg chg="add mod">
          <ac:chgData name="Amanda Zhang" userId="5a17c64b-fd35-46d1-9df9-0a46dfe51f64" providerId="ADAL" clId="{B572A569-B5D8-415A-BC13-515A58359178}" dt="2026-03-04T10:22:23.801" v="60335" actId="20577"/>
          <ac:spMkLst>
            <pc:docMk/>
            <pc:sldMk cId="3215376153" sldId="2147483240"/>
            <ac:spMk id="12" creationId="{A435CEB8-C6FC-ED18-C565-781927C66873}"/>
          </ac:spMkLst>
        </pc:spChg>
        <pc:spChg chg="add mod">
          <ac:chgData name="Amanda Zhang" userId="5a17c64b-fd35-46d1-9df9-0a46dfe51f64" providerId="ADAL" clId="{B572A569-B5D8-415A-BC13-515A58359178}" dt="2026-03-18T13:41:35.148" v="60678" actId="14100"/>
          <ac:spMkLst>
            <pc:docMk/>
            <pc:sldMk cId="3215376153" sldId="2147483240"/>
            <ac:spMk id="13" creationId="{58A85DC2-9180-D4CD-E873-3129C3223CF3}"/>
          </ac:spMkLst>
        </pc:spChg>
      </pc:sldChg>
      <pc:sldChg chg="mod modShow">
        <pc:chgData name="Amanda Zhang" userId="5a17c64b-fd35-46d1-9df9-0a46dfe51f64" providerId="ADAL" clId="{B572A569-B5D8-415A-BC13-515A58359178}" dt="2026-03-18T13:50:49.149" v="60684" actId="729"/>
        <pc:sldMkLst>
          <pc:docMk/>
          <pc:sldMk cId="1432332180" sldId="2147483241"/>
        </pc:sldMkLst>
      </pc:sldChg>
      <pc:sldChg chg="mod modShow">
        <pc:chgData name="Amanda Zhang" userId="5a17c64b-fd35-46d1-9df9-0a46dfe51f64" providerId="ADAL" clId="{B572A569-B5D8-415A-BC13-515A58359178}" dt="2026-03-18T13:50:49.149" v="60684" actId="729"/>
        <pc:sldMkLst>
          <pc:docMk/>
          <pc:sldMk cId="2967094481" sldId="2147483242"/>
        </pc:sldMkLst>
      </pc:sldChg>
      <pc:sldChg chg="mod modShow">
        <pc:chgData name="Amanda Zhang" userId="5a17c64b-fd35-46d1-9df9-0a46dfe51f64" providerId="ADAL" clId="{B572A569-B5D8-415A-BC13-515A58359178}" dt="2026-03-18T13:50:49.149" v="60684" actId="729"/>
        <pc:sldMkLst>
          <pc:docMk/>
          <pc:sldMk cId="719550786" sldId="2147483244"/>
        </pc:sldMkLst>
      </pc:sldChg>
      <pc:sldChg chg="modTransition">
        <pc:chgData name="Amanda Zhang" userId="5a17c64b-fd35-46d1-9df9-0a46dfe51f64" providerId="ADAL" clId="{B572A569-B5D8-415A-BC13-515A58359178}" dt="2026-03-13T13:59:07.182" v="60660"/>
        <pc:sldMkLst>
          <pc:docMk/>
          <pc:sldMk cId="2131031571" sldId="2147483245"/>
        </pc:sldMkLst>
      </pc:sldChg>
      <pc:sldChg chg="addSp delSp modSp add mod ord modTransition modNotesTx">
        <pc:chgData name="Amanda Zhang" userId="5a17c64b-fd35-46d1-9df9-0a46dfe51f64" providerId="ADAL" clId="{B572A569-B5D8-415A-BC13-515A58359178}" dt="2026-03-13T13:59:07.182" v="60660"/>
        <pc:sldMkLst>
          <pc:docMk/>
          <pc:sldMk cId="813373645" sldId="2147483249"/>
        </pc:sldMkLst>
      </pc:sldChg>
      <pc:sldChg chg="mod modTransition modShow">
        <pc:chgData name="Amanda Zhang" userId="5a17c64b-fd35-46d1-9df9-0a46dfe51f64" providerId="ADAL" clId="{B572A569-B5D8-415A-BC13-515A58359178}" dt="2026-03-18T13:50:41.619" v="60683" actId="729"/>
        <pc:sldMkLst>
          <pc:docMk/>
          <pc:sldMk cId="3623693460" sldId="2147483257"/>
        </pc:sldMkLst>
      </pc:sldChg>
      <pc:sldChg chg="mod modTransition modShow">
        <pc:chgData name="Amanda Zhang" userId="5a17c64b-fd35-46d1-9df9-0a46dfe51f64" providerId="ADAL" clId="{B572A569-B5D8-415A-BC13-515A58359178}" dt="2026-03-18T13:50:41.619" v="60683" actId="729"/>
        <pc:sldMkLst>
          <pc:docMk/>
          <pc:sldMk cId="1523181875" sldId="2147483258"/>
        </pc:sldMkLst>
      </pc:sldChg>
      <pc:sldChg chg="modTransition">
        <pc:chgData name="Amanda Zhang" userId="5a17c64b-fd35-46d1-9df9-0a46dfe51f64" providerId="ADAL" clId="{B572A569-B5D8-415A-BC13-515A58359178}" dt="2026-03-13T13:59:07.182" v="60660"/>
        <pc:sldMkLst>
          <pc:docMk/>
          <pc:sldMk cId="733193023" sldId="2147483260"/>
        </pc:sldMkLst>
      </pc:sldChg>
      <pc:sldChg chg="modTransition">
        <pc:chgData name="Amanda Zhang" userId="5a17c64b-fd35-46d1-9df9-0a46dfe51f64" providerId="ADAL" clId="{B572A569-B5D8-415A-BC13-515A58359178}" dt="2026-03-13T13:59:07.182" v="60660"/>
        <pc:sldMkLst>
          <pc:docMk/>
          <pc:sldMk cId="287521016" sldId="2147483261"/>
        </pc:sldMkLst>
      </pc:sldChg>
      <pc:sldChg chg="mod modTransition modShow">
        <pc:chgData name="Amanda Zhang" userId="5a17c64b-fd35-46d1-9df9-0a46dfe51f64" providerId="ADAL" clId="{B572A569-B5D8-415A-BC13-515A58359178}" dt="2026-03-18T13:50:41.619" v="60683" actId="729"/>
        <pc:sldMkLst>
          <pc:docMk/>
          <pc:sldMk cId="750766208" sldId="2147483264"/>
        </pc:sldMkLst>
      </pc:sldChg>
      <pc:sldChg chg="mod modTransition modShow">
        <pc:chgData name="Amanda Zhang" userId="5a17c64b-fd35-46d1-9df9-0a46dfe51f64" providerId="ADAL" clId="{B572A569-B5D8-415A-BC13-515A58359178}" dt="2026-03-18T13:50:41.619" v="60683" actId="729"/>
        <pc:sldMkLst>
          <pc:docMk/>
          <pc:sldMk cId="2049737806" sldId="2147483269"/>
        </pc:sldMkLst>
      </pc:sldChg>
      <pc:sldChg chg="addSp delSp modSp new mod modTransition modNotesTx">
        <pc:chgData name="Amanda Zhang" userId="5a17c64b-fd35-46d1-9df9-0a46dfe51f64" providerId="ADAL" clId="{B572A569-B5D8-415A-BC13-515A58359178}" dt="2026-03-13T13:59:07.182" v="60660"/>
        <pc:sldMkLst>
          <pc:docMk/>
          <pc:sldMk cId="714418151" sldId="2147483270"/>
        </pc:sldMkLst>
      </pc:sldChg>
      <pc:sldChg chg="mod modTransition modShow">
        <pc:chgData name="Amanda Zhang" userId="5a17c64b-fd35-46d1-9df9-0a46dfe51f64" providerId="ADAL" clId="{B572A569-B5D8-415A-BC13-515A58359178}" dt="2026-03-18T13:50:41.619" v="60683" actId="729"/>
        <pc:sldMkLst>
          <pc:docMk/>
          <pc:sldMk cId="2251030477" sldId="2147483276"/>
        </pc:sldMkLst>
      </pc:sldChg>
      <pc:sldChg chg="mod modTransition modShow">
        <pc:chgData name="Amanda Zhang" userId="5a17c64b-fd35-46d1-9df9-0a46dfe51f64" providerId="ADAL" clId="{B572A569-B5D8-415A-BC13-515A58359178}" dt="2026-03-18T13:50:41.619" v="60683" actId="729"/>
        <pc:sldMkLst>
          <pc:docMk/>
          <pc:sldMk cId="3259438709" sldId="2147483278"/>
        </pc:sldMkLst>
      </pc:sldChg>
      <pc:sldChg chg="mod modTransition modShow">
        <pc:chgData name="Amanda Zhang" userId="5a17c64b-fd35-46d1-9df9-0a46dfe51f64" providerId="ADAL" clId="{B572A569-B5D8-415A-BC13-515A58359178}" dt="2026-03-18T13:50:41.619" v="60683" actId="729"/>
        <pc:sldMkLst>
          <pc:docMk/>
          <pc:sldMk cId="1146210009" sldId="2147483280"/>
        </pc:sldMkLst>
      </pc:sldChg>
      <pc:sldChg chg="mod modTransition modShow">
        <pc:chgData name="Amanda Zhang" userId="5a17c64b-fd35-46d1-9df9-0a46dfe51f64" providerId="ADAL" clId="{B572A569-B5D8-415A-BC13-515A58359178}" dt="2026-03-18T13:50:41.619" v="60683" actId="729"/>
        <pc:sldMkLst>
          <pc:docMk/>
          <pc:sldMk cId="2821285204" sldId="2147483281"/>
        </pc:sldMkLst>
      </pc:sldChg>
      <pc:sldChg chg="add">
        <pc:chgData name="Amanda Zhang" userId="5a17c64b-fd35-46d1-9df9-0a46dfe51f64" providerId="ADAL" clId="{B572A569-B5D8-415A-BC13-515A58359178}" dt="2026-03-16T09:36:22.829" v="60670"/>
        <pc:sldMkLst>
          <pc:docMk/>
          <pc:sldMk cId="3296322226" sldId="2147483282"/>
        </pc:sldMkLst>
      </pc:sldChg>
      <pc:sldMasterChg chg="addSp delSp mod addSldLayout delSldLayout modSldLayout">
        <pc:chgData name="Amanda Zhang" userId="5a17c64b-fd35-46d1-9df9-0a46dfe51f64" providerId="ADAL" clId="{B572A569-B5D8-415A-BC13-515A58359178}" dt="2026-03-04T10:43:08.450" v="60517" actId="33475"/>
        <pc:sldMasterMkLst>
          <pc:docMk/>
          <pc:sldMasterMk cId="1294915341" sldId="2147483648"/>
        </pc:sldMasterMkLst>
      </pc:sldMasterChg>
    </pc:docChg>
  </pc:docChgLst>
  <pc:docChgLst>
    <pc:chgData name="Rolf Schuetz" userId="S::rolf.schuetz@dsm-firmenich.com::72693fb1-a1d2-400f-88d1-49832c6b2607" providerId="AD" clId="Web-{FE496F4A-1151-F3A8-0F1B-59DA40FC42B3}"/>
    <pc:docChg chg="modSld">
      <pc:chgData name="Rolf Schuetz" userId="S::rolf.schuetz@dsm-firmenich.com::72693fb1-a1d2-400f-88d1-49832c6b2607" providerId="AD" clId="Web-{FE496F4A-1151-F3A8-0F1B-59DA40FC42B3}" dt="2026-03-15T19:28:55.275" v="3" actId="20577"/>
      <pc:docMkLst>
        <pc:docMk/>
      </pc:docMkLst>
      <pc:sldChg chg="modSp">
        <pc:chgData name="Rolf Schuetz" userId="S::rolf.schuetz@dsm-firmenich.com::72693fb1-a1d2-400f-88d1-49832c6b2607" providerId="AD" clId="Web-{FE496F4A-1151-F3A8-0F1B-59DA40FC42B3}" dt="2026-03-15T19:28:55.275" v="3" actId="20577"/>
        <pc:sldMkLst>
          <pc:docMk/>
          <pc:sldMk cId="2778147345" sldId="2460"/>
        </pc:sldMkLst>
        <pc:spChg chg="mod">
          <ac:chgData name="Rolf Schuetz" userId="S::rolf.schuetz@dsm-firmenich.com::72693fb1-a1d2-400f-88d1-49832c6b2607" providerId="AD" clId="Web-{FE496F4A-1151-F3A8-0F1B-59DA40FC42B3}" dt="2026-03-15T19:28:55.275" v="3" actId="20577"/>
          <ac:spMkLst>
            <pc:docMk/>
            <pc:sldMk cId="2778147345" sldId="2460"/>
            <ac:spMk id="12" creationId="{153DBDDC-C982-D23B-1D26-05B056A50025}"/>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38A96CA-37BF-3C03-70F1-BB9B80189350}"/>
              </a:ext>
            </a:extLst>
          </p:cNvPr>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a:extLst>
              <a:ext uri="{FF2B5EF4-FFF2-40B4-BE49-F238E27FC236}">
                <a16:creationId xmlns:a16="http://schemas.microsoft.com/office/drawing/2014/main" id="{455E8697-A689-93B3-1037-C32AE665405F}"/>
              </a:ext>
            </a:extLst>
          </p:cNvPr>
          <p:cNvSpPr>
            <a:spLocks noGrp="1"/>
          </p:cNvSpPr>
          <p:nvPr>
            <p:ph type="dt" sz="quarter" idx="1"/>
          </p:nvPr>
        </p:nvSpPr>
        <p:spPr>
          <a:xfrm>
            <a:off x="4023092" y="0"/>
            <a:ext cx="3077739" cy="471054"/>
          </a:xfrm>
          <a:prstGeom prst="rect">
            <a:avLst/>
          </a:prstGeom>
        </p:spPr>
        <p:txBody>
          <a:bodyPr vert="horz" lIns="94229" tIns="47114" rIns="94229" bIns="47114" rtlCol="0"/>
          <a:lstStyle>
            <a:lvl1pPr algn="r">
              <a:defRPr sz="1200"/>
            </a:lvl1pPr>
          </a:lstStyle>
          <a:p>
            <a:fld id="{8A4715C2-C97F-0A44-834E-951E40EBA522}" type="datetimeFigureOut">
              <a:rPr lang="en-US" smtClean="0"/>
              <a:t>3/18/2026</a:t>
            </a:fld>
            <a:endParaRPr lang="en-US"/>
          </a:p>
        </p:txBody>
      </p:sp>
      <p:sp>
        <p:nvSpPr>
          <p:cNvPr id="4" name="Footer Placeholder 3">
            <a:extLst>
              <a:ext uri="{FF2B5EF4-FFF2-40B4-BE49-F238E27FC236}">
                <a16:creationId xmlns:a16="http://schemas.microsoft.com/office/drawing/2014/main" id="{6089DDEF-2789-77F7-DAB6-24346A40FBC1}"/>
              </a:ext>
            </a:extLst>
          </p:cNvPr>
          <p:cNvSpPr>
            <a:spLocks noGrp="1"/>
          </p:cNvSpPr>
          <p:nvPr>
            <p:ph type="ftr" sz="quarter" idx="2"/>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379F9E9-7729-60F0-537C-EDDA0FBDB180}"/>
              </a:ext>
            </a:extLst>
          </p:cNvPr>
          <p:cNvSpPr>
            <a:spLocks noGrp="1"/>
          </p:cNvSpPr>
          <p:nvPr>
            <p:ph type="sldNum" sz="quarter" idx="3"/>
          </p:nvPr>
        </p:nvSpPr>
        <p:spPr>
          <a:xfrm>
            <a:off x="4023092" y="8917422"/>
            <a:ext cx="3077739" cy="471053"/>
          </a:xfrm>
          <a:prstGeom prst="rect">
            <a:avLst/>
          </a:prstGeom>
        </p:spPr>
        <p:txBody>
          <a:bodyPr vert="horz" lIns="94229" tIns="47114" rIns="94229" bIns="47114" rtlCol="0" anchor="b"/>
          <a:lstStyle>
            <a:lvl1pPr algn="r">
              <a:defRPr sz="1200"/>
            </a:lvl1pPr>
          </a:lstStyle>
          <a:p>
            <a:fld id="{A11CAE99-14B6-1646-BBB0-F71C2EB1EA57}" type="slidenum">
              <a:rPr lang="en-US" smtClean="0"/>
              <a:t>‹#›</a:t>
            </a:fld>
            <a:endParaRPr lang="en-US"/>
          </a:p>
        </p:txBody>
      </p:sp>
    </p:spTree>
    <p:extLst>
      <p:ext uri="{BB962C8B-B14F-4D97-AF65-F5344CB8AC3E}">
        <p14:creationId xmlns:p14="http://schemas.microsoft.com/office/powerpoint/2010/main" val="39119921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GB"/>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ADD1FD3C-CBAF-4FF0-9A46-05FD8252ACFE}" type="datetimeFigureOut">
              <a:rPr lang="en-GB" smtClean="0"/>
              <a:t>18/03/2026</a:t>
            </a:fld>
            <a:endParaRPr lang="en-GB"/>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GB"/>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GB"/>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B05EFF53-B5E9-4C67-9F80-34173122F7DF}" type="slidenum">
              <a:rPr lang="en-GB" smtClean="0"/>
              <a:t>‹#›</a:t>
            </a:fld>
            <a:endParaRPr lang="en-GB"/>
          </a:p>
        </p:txBody>
      </p:sp>
    </p:spTree>
    <p:extLst>
      <p:ext uri="{BB962C8B-B14F-4D97-AF65-F5344CB8AC3E}">
        <p14:creationId xmlns:p14="http://schemas.microsoft.com/office/powerpoint/2010/main" val="4075553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scienceinsights.org/what-is-propionibacterium-acnes-and-what-does-it-do/"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ekseptionskincare.com/en/porphyrins-and-their-relationship-with-acne-causing-bacteria/"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kern="1200" dirty="0">
                <a:solidFill>
                  <a:schemeClr val="tx1"/>
                </a:solidFill>
                <a:effectLst/>
                <a:latin typeface="+mn-lt"/>
                <a:ea typeface="+mn-ea"/>
                <a:cs typeface="+mn-cs"/>
              </a:rPr>
              <a:t>It has been some time since we launched </a:t>
            </a:r>
            <a:r>
              <a:rPr lang="en-US" sz="1200" b="1" i="0" kern="1200" dirty="0">
                <a:solidFill>
                  <a:schemeClr val="tx1"/>
                </a:solidFill>
                <a:effectLst/>
                <a:latin typeface="+mn-lt"/>
                <a:ea typeface="+mn-ea"/>
                <a:cs typeface="+mn-cs"/>
              </a:rPr>
              <a:t>Sunny Skin Microbiome</a:t>
            </a:r>
            <a:r>
              <a:rPr lang="en-US" sz="1200" b="0" i="0" kern="1200" dirty="0">
                <a:solidFill>
                  <a:schemeClr val="tx1"/>
                </a:solidFill>
                <a:effectLst/>
                <a:latin typeface="+mn-lt"/>
                <a:ea typeface="+mn-ea"/>
                <a:cs typeface="+mn-cs"/>
              </a:rPr>
              <a:t>, the industry’s first exploratory research program to investigate the interaction between </a:t>
            </a:r>
            <a:r>
              <a:rPr lang="en-US" sz="1200" b="1" i="0" kern="1200" dirty="0">
                <a:solidFill>
                  <a:schemeClr val="tx1"/>
                </a:solidFill>
                <a:effectLst/>
                <a:latin typeface="+mn-lt"/>
                <a:ea typeface="+mn-ea"/>
                <a:cs typeface="+mn-cs"/>
              </a:rPr>
              <a:t>UV exposure, UV filters, and the skin microbiome</a:t>
            </a:r>
            <a:r>
              <a:rPr lang="en-US" sz="1200" b="0" i="0" kern="1200" dirty="0">
                <a:solidFill>
                  <a:schemeClr val="tx1"/>
                </a:solidFill>
                <a:effectLst/>
                <a:latin typeface="+mn-lt"/>
                <a:ea typeface="+mn-ea"/>
                <a:cs typeface="+mn-cs"/>
              </a:rPr>
              <a:t>, supported by clinical evidence.</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Today, we are excited to take this work further. As an evolution of </a:t>
            </a:r>
            <a:r>
              <a:rPr lang="en-US" sz="1200" b="1" i="0" kern="1200" dirty="0">
                <a:solidFill>
                  <a:schemeClr val="tx1"/>
                </a:solidFill>
                <a:effectLst/>
                <a:latin typeface="+mn-lt"/>
                <a:ea typeface="+mn-ea"/>
                <a:cs typeface="+mn-cs"/>
              </a:rPr>
              <a:t>Sunny Skin Microbiome 1.0</a:t>
            </a:r>
            <a:r>
              <a:rPr lang="en-US" sz="1200" b="0" i="0" kern="1200" dirty="0">
                <a:solidFill>
                  <a:schemeClr val="tx1"/>
                </a:solidFill>
                <a:effectLst/>
                <a:latin typeface="+mn-lt"/>
                <a:ea typeface="+mn-ea"/>
                <a:cs typeface="+mn-cs"/>
              </a:rPr>
              <a:t>, this latest study brings </a:t>
            </a:r>
            <a:r>
              <a:rPr lang="en-US" sz="1200" b="1" i="0" kern="1200" dirty="0">
                <a:solidFill>
                  <a:schemeClr val="tx1"/>
                </a:solidFill>
                <a:effectLst/>
                <a:latin typeface="+mn-lt"/>
                <a:ea typeface="+mn-ea"/>
                <a:cs typeface="+mn-cs"/>
              </a:rPr>
              <a:t>new clinical evidence in acne‑prone skin</a:t>
            </a:r>
            <a:r>
              <a:rPr lang="en-US" sz="1200" b="0" i="0" kern="1200" dirty="0">
                <a:solidFill>
                  <a:schemeClr val="tx1"/>
                </a:solidFill>
                <a:effectLst/>
                <a:latin typeface="+mn-lt"/>
                <a:ea typeface="+mn-ea"/>
                <a:cs typeface="+mn-cs"/>
              </a:rPr>
              <a:t>, deepening our understanding of how </a:t>
            </a:r>
            <a:r>
              <a:rPr lang="en-US" sz="1200" b="1" i="0" kern="1200" dirty="0">
                <a:solidFill>
                  <a:schemeClr val="tx1"/>
                </a:solidFill>
                <a:effectLst/>
                <a:latin typeface="+mn-lt"/>
                <a:ea typeface="+mn-ea"/>
                <a:cs typeface="+mn-cs"/>
              </a:rPr>
              <a:t>everyday UV exposure and sun protection influence the skin’s microbial ecosystem</a:t>
            </a:r>
            <a:r>
              <a:rPr lang="en-US" sz="1200" b="0" i="0" kern="1200" dirty="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B05EFF53-B5E9-4C67-9F80-34173122F7DF}" type="slidenum">
              <a:rPr lang="en-GB" smtClean="0"/>
              <a:t>1</a:t>
            </a:fld>
            <a:endParaRPr lang="en-GB"/>
          </a:p>
        </p:txBody>
      </p:sp>
    </p:spTree>
    <p:extLst>
      <p:ext uri="{BB962C8B-B14F-4D97-AF65-F5344CB8AC3E}">
        <p14:creationId xmlns:p14="http://schemas.microsoft.com/office/powerpoint/2010/main" val="4545978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altLang="zh-CN"/>
              <a:t>First of all, </a:t>
            </a:r>
            <a:r>
              <a:rPr lang="en-US"/>
              <a:t>it’s important to align on terminology of acne — especially from a regulatory perspective.</a:t>
            </a:r>
          </a:p>
          <a:p>
            <a:pPr fontAlgn="t"/>
            <a:endParaRPr lang="en-US"/>
          </a:p>
          <a:p>
            <a:pPr fontAlgn="t"/>
            <a:r>
              <a:rPr lang="en-US"/>
              <a:t>In this presentation, </a:t>
            </a:r>
            <a:r>
              <a:rPr lang="en-US" b="1"/>
              <a:t>acne‑prone skin</a:t>
            </a:r>
            <a:r>
              <a:rPr lang="en-US"/>
              <a:t> refers to </a:t>
            </a:r>
            <a:r>
              <a:rPr lang="en-US" i="1"/>
              <a:t>visible acne‑related concerns</a:t>
            </a:r>
            <a:r>
              <a:rPr lang="en-US"/>
              <a:t> such as breakouts, clogged pores, blemishes, or shine.</a:t>
            </a:r>
            <a:br>
              <a:rPr lang="en-US"/>
            </a:br>
            <a:r>
              <a:rPr lang="en-US"/>
              <a:t>We are </a:t>
            </a:r>
            <a:r>
              <a:rPr lang="en-US" b="1"/>
              <a:t>not</a:t>
            </a:r>
            <a:r>
              <a:rPr lang="en-US"/>
              <a:t> referring to </a:t>
            </a:r>
            <a:r>
              <a:rPr lang="en-US" i="1"/>
              <a:t>diagnosed acne</a:t>
            </a:r>
            <a:r>
              <a:rPr lang="en-US"/>
              <a:t>, which is a medical condition and out of scope for cosmetics.</a:t>
            </a:r>
          </a:p>
          <a:p>
            <a:pPr fontAlgn="t"/>
            <a:r>
              <a:rPr lang="en-US"/>
              <a:t>So whenever we use the word “acne” here, we mean </a:t>
            </a:r>
            <a:r>
              <a:rPr lang="en-US" b="1"/>
              <a:t>appearance-level concerns</a:t>
            </a:r>
            <a:r>
              <a:rPr lang="en-US"/>
              <a:t> commonly observed in acne‑prone skin.</a:t>
            </a:r>
            <a:br>
              <a:rPr lang="en-US"/>
            </a:br>
            <a:r>
              <a:rPr lang="en-US"/>
              <a:t>This framing is essential for all B2B discussions.</a:t>
            </a:r>
          </a:p>
        </p:txBody>
      </p:sp>
      <p:sp>
        <p:nvSpPr>
          <p:cNvPr id="4" name="Slide Number Placeholder 3"/>
          <p:cNvSpPr>
            <a:spLocks noGrp="1"/>
          </p:cNvSpPr>
          <p:nvPr>
            <p:ph type="sldNum" sz="quarter" idx="5"/>
          </p:nvPr>
        </p:nvSpPr>
        <p:spPr/>
        <p:txBody>
          <a:bodyPr/>
          <a:lstStyle/>
          <a:p>
            <a:fld id="{B05EFF53-B5E9-4C67-9F80-34173122F7DF}" type="slidenum">
              <a:rPr lang="en-GB" smtClean="0"/>
              <a:t>2</a:t>
            </a:fld>
            <a:endParaRPr lang="en-GB"/>
          </a:p>
        </p:txBody>
      </p:sp>
    </p:spTree>
    <p:extLst>
      <p:ext uri="{BB962C8B-B14F-4D97-AF65-F5344CB8AC3E}">
        <p14:creationId xmlns:p14="http://schemas.microsoft.com/office/powerpoint/2010/main" val="28108748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a:t>Let’s begin the story.</a:t>
            </a:r>
          </a:p>
          <a:p>
            <a:pPr fontAlgn="t"/>
            <a:endParaRPr lang="en-US"/>
          </a:p>
          <a:p>
            <a:pPr fontAlgn="t"/>
            <a:r>
              <a:rPr lang="en-US"/>
              <a:t>In recent years, we’ve seen a significant shift in consumer attitudes — from quick fixes toward </a:t>
            </a:r>
            <a:r>
              <a:rPr lang="en-US" b="1"/>
              <a:t>long‑term skin health</a:t>
            </a:r>
            <a:r>
              <a:rPr lang="en-US"/>
              <a:t>.</a:t>
            </a:r>
            <a:br>
              <a:rPr lang="en-US"/>
            </a:br>
            <a:r>
              <a:rPr lang="en-US"/>
              <a:t>For example, “</a:t>
            </a:r>
            <a:r>
              <a:rPr lang="en-US" b="1"/>
              <a:t>Skin longevity</a:t>
            </a:r>
            <a:r>
              <a:rPr lang="en-US"/>
              <a:t>” has emerged as a major theme, highlighting </a:t>
            </a:r>
            <a:r>
              <a:rPr lang="en-US" b="1"/>
              <a:t>holistic</a:t>
            </a:r>
            <a:r>
              <a:rPr lang="en-US"/>
              <a:t> routines that keep the skin resilient over time, beyond traditional anti‑aging.</a:t>
            </a:r>
          </a:p>
          <a:p>
            <a:pPr fontAlgn="t"/>
            <a:r>
              <a:rPr lang="en-US"/>
              <a:t>At the same time, </a:t>
            </a:r>
            <a:r>
              <a:rPr lang="en-US" b="1"/>
              <a:t>sun care </a:t>
            </a:r>
            <a:r>
              <a:rPr lang="en-US"/>
              <a:t>continues to outperform the wider personal care market. As a cornerstone of prevention, consumers are increasingly incorporating SPF into their </a:t>
            </a:r>
            <a:r>
              <a:rPr lang="en-US" b="1"/>
              <a:t>daily routines</a:t>
            </a:r>
            <a:r>
              <a:rPr lang="en-US"/>
              <a:t>.</a:t>
            </a:r>
          </a:p>
        </p:txBody>
      </p:sp>
      <p:sp>
        <p:nvSpPr>
          <p:cNvPr id="4" name="Slide Number Placeholder 3"/>
          <p:cNvSpPr>
            <a:spLocks noGrp="1"/>
          </p:cNvSpPr>
          <p:nvPr>
            <p:ph type="sldNum" sz="quarter" idx="5"/>
          </p:nvPr>
        </p:nvSpPr>
        <p:spPr/>
        <p:txBody>
          <a:bodyPr/>
          <a:lstStyle/>
          <a:p>
            <a:fld id="{B05EFF53-B5E9-4C67-9F80-34173122F7DF}" type="slidenum">
              <a:rPr lang="en-GB" smtClean="0"/>
              <a:t>3</a:t>
            </a:fld>
            <a:endParaRPr lang="en-GB"/>
          </a:p>
        </p:txBody>
      </p:sp>
    </p:spTree>
    <p:extLst>
      <p:ext uri="{BB962C8B-B14F-4D97-AF65-F5344CB8AC3E}">
        <p14:creationId xmlns:p14="http://schemas.microsoft.com/office/powerpoint/2010/main" val="37608410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B8A2C8-DD3B-211F-A326-42A888B967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4CBCC5-786D-FE89-F465-4F6AE2B585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B893B3-7CDC-E03C-29B2-132BB1831721}"/>
              </a:ext>
            </a:extLst>
          </p:cNvPr>
          <p:cNvSpPr>
            <a:spLocks noGrp="1"/>
          </p:cNvSpPr>
          <p:nvPr>
            <p:ph type="body" idx="1"/>
          </p:nvPr>
        </p:nvSpPr>
        <p:spPr/>
        <p:txBody>
          <a:bodyPr/>
          <a:lstStyle/>
          <a:p>
            <a:pPr fontAlgn="t"/>
            <a:r>
              <a:rPr lang="en-US"/>
              <a:t>For many years, the industry has focused heavily on the skin barrier — and rightly so. The idea of strengthening the barrier became mainstream as consumers learned how essential it is for keeping the skin resilient against external stressors.</a:t>
            </a:r>
          </a:p>
          <a:p>
            <a:pPr fontAlgn="t"/>
            <a:endParaRPr lang="en-US"/>
          </a:p>
          <a:p>
            <a:pPr fontAlgn="t"/>
            <a:r>
              <a:rPr lang="en-US"/>
              <a:t>But in the past decade, our scientific lens has widened. We now understand that the </a:t>
            </a:r>
            <a:r>
              <a:rPr lang="en-US" b="1"/>
              <a:t>skin microbiome is just as essential as the barrier</a:t>
            </a:r>
            <a:r>
              <a:rPr lang="en-US"/>
              <a:t>, because the two systems constantly communicate and work hand in hand. You can think of the microbiome as a </a:t>
            </a:r>
            <a:r>
              <a:rPr lang="en-US" i="1"/>
              <a:t>living shield</a:t>
            </a:r>
            <a:r>
              <a:rPr lang="en-US"/>
              <a:t> — a dynamic ecosystem that helps the skin regulate itself, stay balanced, and respond to environmental challenges.</a:t>
            </a:r>
          </a:p>
          <a:p>
            <a:pPr fontAlgn="t"/>
            <a:r>
              <a:rPr lang="en-US"/>
              <a:t>When this system is stable, it supports a smooth, healthy‑looking complexion. But when it is disturbed — whether by climate, pollution, or UV exposure — certain bacteria can shift out of balance, which may contribute to visible imperfections.</a:t>
            </a:r>
          </a:p>
          <a:p>
            <a:pPr fontAlgn="t"/>
            <a:endParaRPr lang="en-US"/>
          </a:p>
          <a:p>
            <a:pPr fontAlgn="t"/>
            <a:r>
              <a:rPr lang="en-US"/>
              <a:t>UV is particularly powerful. We all know UV can cause redness or pigmentation on the surface, but what’s less intuitive is how </a:t>
            </a:r>
            <a:r>
              <a:rPr lang="en-US" b="1"/>
              <a:t>daily‑level UV exposure may subtly influence the microbial communities that live on our skin</a:t>
            </a:r>
            <a:r>
              <a:rPr lang="en-US"/>
              <a:t>. And this interaction has not been fully explored.</a:t>
            </a:r>
          </a:p>
          <a:p>
            <a:pPr fontAlgn="t"/>
            <a:endParaRPr lang="en-US"/>
          </a:p>
          <a:p>
            <a:pPr fontAlgn="t"/>
            <a:r>
              <a:rPr lang="en-US" b="1"/>
              <a:t>So the key question becomes:</a:t>
            </a:r>
            <a:br>
              <a:rPr lang="en-US" b="1"/>
            </a:br>
            <a:r>
              <a:rPr lang="en-US" altLang="zh-CN"/>
              <a:t>H</a:t>
            </a:r>
            <a:r>
              <a:rPr lang="en-US" i="1"/>
              <a:t>ow exactly does UV exposure affect the microbiome ecosystem?</a:t>
            </a:r>
            <a:br>
              <a:rPr lang="en-US"/>
            </a:br>
            <a:r>
              <a:rPr lang="en-US"/>
              <a:t>What are the hidden mechanisms that may lead to visible skin imperfections?</a:t>
            </a:r>
            <a:br>
              <a:rPr lang="en-US"/>
            </a:br>
            <a:r>
              <a:rPr lang="en-US"/>
              <a:t>This unknown is what opened the door for deeper scientific investigation.</a:t>
            </a:r>
          </a:p>
        </p:txBody>
      </p:sp>
      <p:sp>
        <p:nvSpPr>
          <p:cNvPr id="4" name="Slide Number Placeholder 3">
            <a:extLst>
              <a:ext uri="{FF2B5EF4-FFF2-40B4-BE49-F238E27FC236}">
                <a16:creationId xmlns:a16="http://schemas.microsoft.com/office/drawing/2014/main" id="{350058AF-0065-0D44-C4A9-0538E138AE97}"/>
              </a:ext>
            </a:extLst>
          </p:cNvPr>
          <p:cNvSpPr>
            <a:spLocks noGrp="1"/>
          </p:cNvSpPr>
          <p:nvPr>
            <p:ph type="sldNum" sz="quarter" idx="5"/>
          </p:nvPr>
        </p:nvSpPr>
        <p:spPr/>
        <p:txBody>
          <a:bodyPr/>
          <a:lstStyle/>
          <a:p>
            <a:fld id="{B05EFF53-B5E9-4C67-9F80-34173122F7DF}" type="slidenum">
              <a:rPr lang="en-GB" smtClean="0"/>
              <a:t>4</a:t>
            </a:fld>
            <a:endParaRPr lang="en-GB"/>
          </a:p>
        </p:txBody>
      </p:sp>
    </p:spTree>
    <p:extLst>
      <p:ext uri="{BB962C8B-B14F-4D97-AF65-F5344CB8AC3E}">
        <p14:creationId xmlns:p14="http://schemas.microsoft.com/office/powerpoint/2010/main" val="4278615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fontAlgn="t">
              <a:defRPr/>
            </a:pPr>
            <a:r>
              <a:rPr lang="en-US"/>
              <a:t>As a leader in sun care, we initiated our first exploratory microbiome study three years ago. We found that an SPF20 sunscreen strengthened the skin barrier and resilience by protecting a key player </a:t>
            </a:r>
            <a:r>
              <a:rPr lang="en-US" i="1"/>
              <a:t>Lactobacillus </a:t>
            </a:r>
            <a:r>
              <a:rPr lang="en-US" i="1" err="1"/>
              <a:t>crispatus</a:t>
            </a:r>
            <a:r>
              <a:rPr lang="en-US" i="1"/>
              <a:t> </a:t>
            </a:r>
            <a:r>
              <a:rPr lang="en-US"/>
              <a:t>in skin upon UV stress. In addition, we made two key observations, both highly relevant to </a:t>
            </a:r>
            <a:r>
              <a:rPr lang="en-US" i="1"/>
              <a:t>C. acne</a:t>
            </a:r>
            <a:r>
              <a:rPr lang="en-US"/>
              <a:t>, which is one of the dominant bacteria in oil-rich skin areas especially.</a:t>
            </a:r>
          </a:p>
          <a:p>
            <a:pPr fontAlgn="t"/>
            <a:endParaRPr lang="en-US" b="1"/>
          </a:p>
          <a:p>
            <a:pPr fontAlgn="t"/>
            <a:r>
              <a:rPr lang="en-US" b="1"/>
              <a:t>1/ Our in vivo study observed an overproduction of </a:t>
            </a:r>
            <a:r>
              <a:rPr lang="en-US" b="1" i="1"/>
              <a:t>C. acnes</a:t>
            </a:r>
            <a:r>
              <a:rPr lang="en-US" b="1"/>
              <a:t> triggered by UV exposure.</a:t>
            </a:r>
            <a:endParaRPr lang="en-US"/>
          </a:p>
          <a:p>
            <a:pPr fontAlgn="t"/>
            <a:r>
              <a:rPr lang="en-US"/>
              <a:t>2/ Our </a:t>
            </a:r>
            <a:r>
              <a:rPr lang="en-US" b="1"/>
              <a:t>in‑vitro</a:t>
            </a:r>
            <a:r>
              <a:rPr lang="en-US"/>
              <a:t> study showed that specific </a:t>
            </a:r>
            <a:r>
              <a:rPr lang="en-US" b="1"/>
              <a:t>PARSOL® UV filter combinations</a:t>
            </a:r>
            <a:r>
              <a:rPr lang="en-US"/>
              <a:t> can help </a:t>
            </a:r>
            <a:r>
              <a:rPr lang="en-US" b="1"/>
              <a:t>mitigate this UV‑driven increase</a:t>
            </a:r>
            <a:r>
              <a:rPr lang="en-US"/>
              <a:t>.</a:t>
            </a:r>
          </a:p>
          <a:p>
            <a:pPr fontAlgn="t"/>
            <a:endParaRPr lang="en-US"/>
          </a:p>
          <a:p>
            <a:pPr defTabSz="942289" fontAlgn="t">
              <a:defRPr/>
            </a:pPr>
            <a:r>
              <a:rPr lang="en-US"/>
              <a:t>These early observations not only confirmed UV’s role in shifting </a:t>
            </a:r>
            <a:r>
              <a:rPr lang="en-US" i="1"/>
              <a:t>C. acnes</a:t>
            </a:r>
            <a:r>
              <a:rPr lang="en-US"/>
              <a:t> levels, but also highlighted that </a:t>
            </a:r>
            <a:r>
              <a:rPr lang="en-US" b="1"/>
              <a:t>UV filters themselves</a:t>
            </a:r>
            <a:r>
              <a:rPr lang="en-US"/>
              <a:t> may have an influence on maintaining balance. This became an important hint for us — that sunscreen could play a role not only in </a:t>
            </a:r>
            <a:r>
              <a:rPr lang="en-US" i="1"/>
              <a:t>protecting the skin</a:t>
            </a:r>
            <a:r>
              <a:rPr lang="en-US"/>
              <a:t>, but also in supporting a </a:t>
            </a:r>
            <a:r>
              <a:rPr lang="en-US" i="1"/>
              <a:t>healthier microbial environment</a:t>
            </a:r>
            <a:r>
              <a:rPr lang="en-US"/>
              <a:t> under UV stress.</a:t>
            </a:r>
          </a:p>
        </p:txBody>
      </p:sp>
      <p:sp>
        <p:nvSpPr>
          <p:cNvPr id="4" name="Slide Number Placeholder 3"/>
          <p:cNvSpPr>
            <a:spLocks noGrp="1"/>
          </p:cNvSpPr>
          <p:nvPr>
            <p:ph type="sldNum" sz="quarter" idx="5"/>
          </p:nvPr>
        </p:nvSpPr>
        <p:spPr/>
        <p:txBody>
          <a:bodyPr/>
          <a:lstStyle/>
          <a:p>
            <a:fld id="{B05EFF53-B5E9-4C67-9F80-34173122F7DF}" type="slidenum">
              <a:rPr lang="en-GB" smtClean="0"/>
              <a:t>5</a:t>
            </a:fld>
            <a:endParaRPr lang="en-GB"/>
          </a:p>
        </p:txBody>
      </p:sp>
    </p:spTree>
    <p:extLst>
      <p:ext uri="{BB962C8B-B14F-4D97-AF65-F5344CB8AC3E}">
        <p14:creationId xmlns:p14="http://schemas.microsoft.com/office/powerpoint/2010/main" val="29367761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fontAlgn="t">
              <a:defRPr/>
            </a:pPr>
            <a:r>
              <a:rPr lang="en-US"/>
              <a:t>Building on these findings, we explored the broader acne landscape. One of the clearest findings is that acne is no longer a skin concern limited to teenagers. In many markets — especially across Asia — adult acne is increasingly common.</a:t>
            </a:r>
          </a:p>
          <a:p>
            <a:pPr defTabSz="942289" fontAlgn="t">
              <a:defRPr/>
            </a:pPr>
            <a:r>
              <a:rPr lang="en-US"/>
              <a:t>According to JAAD, a professional dermatology journal, around </a:t>
            </a:r>
            <a:r>
              <a:rPr lang="en-US" b="1"/>
              <a:t>1 in 5 adults</a:t>
            </a:r>
            <a:r>
              <a:rPr lang="en-US"/>
              <a:t> between 25 and 39 years old has been clinically diagnosed with acne.</a:t>
            </a:r>
          </a:p>
          <a:p>
            <a:pPr fontAlgn="t"/>
            <a:endParaRPr lang="en-US"/>
          </a:p>
          <a:p>
            <a:pPr fontAlgn="t"/>
            <a:r>
              <a:rPr lang="en-US"/>
              <a:t>There are several contributing factors: high humidity in megacities,</a:t>
            </a:r>
            <a:r>
              <a:rPr lang="zh-CN" altLang="en-US"/>
              <a:t> </a:t>
            </a:r>
            <a:r>
              <a:rPr lang="en-US"/>
              <a:t>urban pollution, stress, long working hours, changes in diet and lifestyle. These are all real‑life triggers that consumers experience daily. And importantly, they are </a:t>
            </a:r>
            <a:r>
              <a:rPr lang="en-US" b="1"/>
              <a:t>not going away</a:t>
            </a:r>
            <a:r>
              <a:rPr lang="en-US"/>
              <a:t>.</a:t>
            </a:r>
          </a:p>
          <a:p>
            <a:pPr fontAlgn="t"/>
            <a:r>
              <a:rPr lang="en-US"/>
              <a:t>So acne‑prone skin is becoming more of a long‑term condition people live with, rather than a temporary teenage issue. This makes it even more relevant to understand how </a:t>
            </a:r>
            <a:r>
              <a:rPr lang="en-US" b="1"/>
              <a:t>daily external factors like UV exposure</a:t>
            </a:r>
            <a:r>
              <a:rPr lang="en-US"/>
              <a:t> might influence the skin’s behavior — and how sun protection could potentially help break the cycle.</a:t>
            </a:r>
          </a:p>
          <a:p>
            <a:pPr defTabSz="942289">
              <a:defRPr/>
            </a:pPr>
            <a:endParaRPr lang="en-US"/>
          </a:p>
          <a:p>
            <a:pPr defTabSz="942289">
              <a:defRPr/>
            </a:pPr>
            <a:endParaRPr lang="en-US"/>
          </a:p>
          <a:p>
            <a:pPr marL="0" marR="0" lvl="0" indent="0" algn="l" defTabSz="942289" rtl="0" eaLnBrk="1" fontAlgn="auto" latinLnBrk="0" hangingPunct="1">
              <a:lnSpc>
                <a:spcPct val="100000"/>
              </a:lnSpc>
              <a:spcBef>
                <a:spcPts val="0"/>
              </a:spcBef>
              <a:spcAft>
                <a:spcPts val="0"/>
              </a:spcAft>
              <a:buClrTx/>
              <a:buSzTx/>
              <a:buFontTx/>
              <a:buNone/>
              <a:tabLst/>
              <a:defRPr/>
            </a:pPr>
            <a:r>
              <a:rPr lang="en-US"/>
              <a:t>**********Reference publication links*******************************</a:t>
            </a:r>
          </a:p>
          <a:p>
            <a:r>
              <a:rPr lang="en-GB" altLang="en-NL" b="1"/>
              <a:t>China</a:t>
            </a:r>
          </a:p>
          <a:p>
            <a:r>
              <a:rPr lang="en-GB" altLang="en-NL"/>
              <a:t>https://doi.org/10.3389/fmed.2022.939584</a:t>
            </a:r>
          </a:p>
          <a:p>
            <a:r>
              <a:rPr lang="en-GB" altLang="en-NL"/>
              <a:t> https://doi.org/10.1111/srt.13693</a:t>
            </a:r>
          </a:p>
          <a:p>
            <a:endParaRPr lang="en-GB" altLang="en-NL"/>
          </a:p>
          <a:p>
            <a:r>
              <a:rPr lang="en-US" b="1"/>
              <a:t>Thailand</a:t>
            </a:r>
          </a:p>
          <a:p>
            <a:r>
              <a:rPr lang="en-US"/>
              <a:t>https://pubmed.ncbi.nlm.nih.gov/34806756/</a:t>
            </a:r>
          </a:p>
          <a:p>
            <a:endParaRPr lang="en-US"/>
          </a:p>
          <a:p>
            <a:r>
              <a:rPr lang="en-US" b="1"/>
              <a:t>JAAD</a:t>
            </a:r>
          </a:p>
          <a:p>
            <a:r>
              <a:rPr lang="en-US"/>
              <a:t>https://www.sciencedirect.com/science/article/pii/S0190962224000021</a:t>
            </a:r>
          </a:p>
          <a:p>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6</a:t>
            </a:fld>
            <a:endParaRPr lang="en-GB"/>
          </a:p>
        </p:txBody>
      </p:sp>
    </p:spTree>
    <p:extLst>
      <p:ext uri="{BB962C8B-B14F-4D97-AF65-F5344CB8AC3E}">
        <p14:creationId xmlns:p14="http://schemas.microsoft.com/office/powerpoint/2010/main" val="36860697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a:t>Our own sun care user‑attitude survey uncovered an important tension.</a:t>
            </a:r>
          </a:p>
          <a:p>
            <a:pPr fontAlgn="t"/>
            <a:r>
              <a:rPr lang="en-US"/>
              <a:t>On one hand, Asian consumers are more diligent than ever about SPF. They understand protection, prevention, and skin perfection. SPF has become a part of the everyday beauty ritual.</a:t>
            </a:r>
          </a:p>
          <a:p>
            <a:pPr fontAlgn="t"/>
            <a:r>
              <a:rPr lang="en-US"/>
              <a:t>But on the other hand, the </a:t>
            </a:r>
            <a:r>
              <a:rPr lang="en-US" b="1"/>
              <a:t>fear of acne breakouts</a:t>
            </a:r>
            <a:r>
              <a:rPr lang="en-US"/>
              <a:t> remains extremely strong.</a:t>
            </a:r>
          </a:p>
          <a:p>
            <a:pPr fontAlgn="t"/>
            <a:endParaRPr lang="en-US"/>
          </a:p>
          <a:p>
            <a:pPr fontAlgn="t"/>
            <a:r>
              <a:rPr lang="en-US"/>
              <a:t>This emotional hesitation is powerful. Even though they want to protect their skin, the fear of triggering imperfections holds them back.</a:t>
            </a:r>
          </a:p>
          <a:p>
            <a:pPr fontAlgn="t"/>
            <a:r>
              <a:rPr lang="en-US"/>
              <a:t>And this is exactly where our scientific exploration becomes important. If we can demonstrate that sunscreen — especially SPF 50 — not only </a:t>
            </a:r>
            <a:r>
              <a:rPr lang="en-US" i="1"/>
              <a:t>doesn’t</a:t>
            </a:r>
            <a:r>
              <a:rPr lang="en-US"/>
              <a:t> worsen acne‑prone skin, but actually </a:t>
            </a:r>
            <a:r>
              <a:rPr lang="en-US" b="1"/>
              <a:t>helps maintain a balanced microbiome under daily UV</a:t>
            </a:r>
            <a:r>
              <a:rPr lang="en-US"/>
              <a:t>, we can genuinely shift consumer perception and behavior.</a:t>
            </a:r>
          </a:p>
          <a:p>
            <a:pPr fontAlgn="t"/>
            <a:endParaRPr lang="en-US"/>
          </a:p>
          <a:p>
            <a:pPr fontAlgn="t"/>
            <a:r>
              <a:rPr lang="en-US"/>
              <a:t>This is a meaningful opportunity for every brand and market represented here.</a:t>
            </a:r>
          </a:p>
          <a:p>
            <a:pPr fontAlgn="t"/>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7</a:t>
            </a:fld>
            <a:endParaRPr lang="en-GB"/>
          </a:p>
        </p:txBody>
      </p:sp>
    </p:spTree>
    <p:extLst>
      <p:ext uri="{BB962C8B-B14F-4D97-AF65-F5344CB8AC3E}">
        <p14:creationId xmlns:p14="http://schemas.microsoft.com/office/powerpoint/2010/main" val="28693111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altLang="zh-CN"/>
              <a:t>We have seen that some b</a:t>
            </a:r>
            <a:r>
              <a:rPr lang="en-US"/>
              <a:t>rands have started to address this gap with acne‑related SPF claims and products promoted for daily use.</a:t>
            </a:r>
          </a:p>
          <a:p>
            <a:pPr fontAlgn="t"/>
            <a:endParaRPr lang="en-US"/>
          </a:p>
          <a:p>
            <a:pPr fontAlgn="t"/>
            <a:r>
              <a:rPr lang="en-US"/>
              <a:t>Examples displayed here are:</a:t>
            </a:r>
          </a:p>
          <a:p>
            <a:pPr fontAlgn="t"/>
            <a:r>
              <a:rPr lang="en-US" b="1"/>
              <a:t>Sun Matters</a:t>
            </a:r>
            <a:r>
              <a:rPr lang="en-US"/>
              <a:t>, the first </a:t>
            </a:r>
            <a:r>
              <a:rPr lang="en-US" i="1"/>
              <a:t>microbiome-friendly certified</a:t>
            </a:r>
            <a:r>
              <a:rPr lang="en-US"/>
              <a:t> sunscreen</a:t>
            </a:r>
          </a:p>
          <a:p>
            <a:pPr fontAlgn="t"/>
            <a:r>
              <a:rPr lang="en-US" b="1"/>
              <a:t>Terry</a:t>
            </a:r>
            <a:r>
              <a:rPr lang="en-US"/>
              <a:t>, a Thai brand highlighting “anti-acne” in its product name</a:t>
            </a:r>
          </a:p>
          <a:p>
            <a:pPr fontAlgn="t"/>
            <a:r>
              <a:rPr lang="en-US" b="1" err="1"/>
              <a:t>Acnemy</a:t>
            </a:r>
            <a:r>
              <a:rPr lang="en-US"/>
              <a:t>, a brand dedicated to acne‑prone skin across categories</a:t>
            </a:r>
          </a:p>
          <a:p>
            <a:pPr fontAlgn="t"/>
            <a:r>
              <a:rPr lang="en-US" b="1" err="1"/>
              <a:t>Provamed</a:t>
            </a:r>
            <a:r>
              <a:rPr lang="en-US"/>
              <a:t>, another well‑known Thai brand</a:t>
            </a:r>
          </a:p>
          <a:p>
            <a:pPr fontAlgn="t"/>
            <a:endParaRPr lang="en-US"/>
          </a:p>
          <a:p>
            <a:pPr fontAlgn="t"/>
            <a:r>
              <a:rPr lang="en-US"/>
              <a:t>This reflects a growing market need — but also shows room for more robust, science‑based differentiation.</a:t>
            </a:r>
          </a:p>
        </p:txBody>
      </p:sp>
      <p:sp>
        <p:nvSpPr>
          <p:cNvPr id="4" name="Slide Number Placeholder 3"/>
          <p:cNvSpPr>
            <a:spLocks noGrp="1"/>
          </p:cNvSpPr>
          <p:nvPr>
            <p:ph type="sldNum" sz="quarter" idx="5"/>
          </p:nvPr>
        </p:nvSpPr>
        <p:spPr/>
        <p:txBody>
          <a:bodyPr/>
          <a:lstStyle/>
          <a:p>
            <a:fld id="{B05EFF53-B5E9-4C67-9F80-34173122F7DF}" type="slidenum">
              <a:rPr lang="en-GB" smtClean="0"/>
              <a:t>8</a:t>
            </a:fld>
            <a:endParaRPr lang="en-GB"/>
          </a:p>
        </p:txBody>
      </p:sp>
    </p:spTree>
    <p:extLst>
      <p:ext uri="{BB962C8B-B14F-4D97-AF65-F5344CB8AC3E}">
        <p14:creationId xmlns:p14="http://schemas.microsoft.com/office/powerpoint/2010/main" val="11292837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a:t>While these efforts are encouraging, the solutions remain fragmented.</a:t>
            </a:r>
          </a:p>
          <a:p>
            <a:pPr fontAlgn="t"/>
            <a:endParaRPr lang="en-US"/>
          </a:p>
          <a:p>
            <a:pPr fontAlgn="t"/>
            <a:r>
              <a:rPr lang="en-US"/>
              <a:t>Majority focus on </a:t>
            </a:r>
            <a:r>
              <a:rPr lang="en-US" b="1"/>
              <a:t>non‑comedogenic</a:t>
            </a:r>
            <a:r>
              <a:rPr lang="en-US"/>
              <a:t> formulations as an important but basic requirement;</a:t>
            </a:r>
          </a:p>
          <a:p>
            <a:pPr fontAlgn="t"/>
            <a:r>
              <a:rPr lang="en-US"/>
              <a:t>Some leverage </a:t>
            </a:r>
            <a:r>
              <a:rPr lang="en-US" err="1"/>
              <a:t>bioactives</a:t>
            </a:r>
            <a:r>
              <a:rPr lang="en-US"/>
              <a:t> to address visible concerns — helpful, but indirect for a SPF product.</a:t>
            </a:r>
          </a:p>
          <a:p>
            <a:pPr fontAlgn="t"/>
            <a:r>
              <a:rPr lang="en-US"/>
              <a:t>What is missing is a </a:t>
            </a:r>
            <a:r>
              <a:rPr lang="en-US" b="1"/>
              <a:t>science‑driven explanation</a:t>
            </a:r>
            <a:r>
              <a:rPr lang="en-US"/>
              <a:t> of how </a:t>
            </a:r>
            <a:r>
              <a:rPr lang="en-US" b="1"/>
              <a:t>UV filters themselves</a:t>
            </a:r>
            <a:r>
              <a:rPr lang="en-US"/>
              <a:t> interact with the skin microbiome.</a:t>
            </a:r>
          </a:p>
          <a:p>
            <a:pPr fontAlgn="t"/>
            <a:endParaRPr lang="en-US"/>
          </a:p>
          <a:p>
            <a:pPr fontAlgn="t"/>
            <a:r>
              <a:rPr lang="en-US"/>
              <a:t>The microbiome‑friendly angle is a step in the right direction, but deeper scientific clarity on </a:t>
            </a:r>
            <a:r>
              <a:rPr lang="en-US" b="1"/>
              <a:t>sunscreen–microbiome interactions</a:t>
            </a:r>
            <a:r>
              <a:rPr lang="en-US"/>
              <a:t> is still needed.</a:t>
            </a:r>
            <a:br>
              <a:rPr lang="en-US"/>
            </a:br>
            <a:r>
              <a:rPr lang="en-US"/>
              <a:t>This gap motivated us to investigate the topic more comprehensively.</a:t>
            </a:r>
          </a:p>
        </p:txBody>
      </p:sp>
      <p:sp>
        <p:nvSpPr>
          <p:cNvPr id="4" name="Slide Number Placeholder 3"/>
          <p:cNvSpPr>
            <a:spLocks noGrp="1"/>
          </p:cNvSpPr>
          <p:nvPr>
            <p:ph type="sldNum" sz="quarter" idx="5"/>
          </p:nvPr>
        </p:nvSpPr>
        <p:spPr/>
        <p:txBody>
          <a:bodyPr/>
          <a:lstStyle/>
          <a:p>
            <a:fld id="{B05EFF53-B5E9-4C67-9F80-34173122F7DF}" type="slidenum">
              <a:rPr lang="en-GB" smtClean="0"/>
              <a:t>9</a:t>
            </a:fld>
            <a:endParaRPr lang="en-GB"/>
          </a:p>
        </p:txBody>
      </p:sp>
    </p:spTree>
    <p:extLst>
      <p:ext uri="{BB962C8B-B14F-4D97-AF65-F5344CB8AC3E}">
        <p14:creationId xmlns:p14="http://schemas.microsoft.com/office/powerpoint/2010/main" val="36378897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a:t>Recognizing the consumer dilemma and the market opportunity, we initiated </a:t>
            </a:r>
            <a:r>
              <a:rPr lang="en-US" b="1"/>
              <a:t>Sunny Skin Microbiome 2.0</a:t>
            </a:r>
            <a:r>
              <a:rPr lang="en-US"/>
              <a:t>.</a:t>
            </a:r>
          </a:p>
          <a:p>
            <a:pPr fontAlgn="t"/>
            <a:endParaRPr lang="en-US"/>
          </a:p>
          <a:p>
            <a:pPr fontAlgn="t"/>
            <a:r>
              <a:rPr lang="en-US"/>
              <a:t>Our objective:</a:t>
            </a:r>
            <a:br>
              <a:rPr lang="en-US"/>
            </a:br>
            <a:r>
              <a:rPr lang="en-US" b="1"/>
              <a:t>To investigate how daily application of an SPF 50 sunscreen influences the microbiome of acne‑prone skin under real‑life UV exposure conditions — not extreme sun exposure.</a:t>
            </a:r>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10</a:t>
            </a:fld>
            <a:endParaRPr lang="en-GB"/>
          </a:p>
        </p:txBody>
      </p:sp>
    </p:spTree>
    <p:extLst>
      <p:ext uri="{BB962C8B-B14F-4D97-AF65-F5344CB8AC3E}">
        <p14:creationId xmlns:p14="http://schemas.microsoft.com/office/powerpoint/2010/main" val="18648969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a:t>Here is a quick overview of the clinical design:</a:t>
            </a:r>
          </a:p>
          <a:p>
            <a:pPr fontAlgn="t"/>
            <a:endParaRPr lang="en-US"/>
          </a:p>
          <a:p>
            <a:pPr fontAlgn="t"/>
            <a:r>
              <a:rPr lang="en-US" b="1"/>
              <a:t>32 Asian subjects</a:t>
            </a:r>
            <a:r>
              <a:rPr lang="en-US"/>
              <a:t> with </a:t>
            </a:r>
            <a:r>
              <a:rPr lang="en-US" b="1"/>
              <a:t>acne‑prone skin</a:t>
            </a:r>
            <a:r>
              <a:rPr lang="en-US"/>
              <a:t> on the back or face</a:t>
            </a:r>
          </a:p>
          <a:p>
            <a:pPr fontAlgn="t"/>
            <a:r>
              <a:rPr lang="en-US"/>
              <a:t>Four randomized test zones on the upper back: </a:t>
            </a:r>
          </a:p>
          <a:p>
            <a:pPr lvl="1" fontAlgn="t"/>
            <a:r>
              <a:rPr lang="en-US"/>
              <a:t>baseline (no treatment, no UV exposure)</a:t>
            </a:r>
          </a:p>
          <a:p>
            <a:pPr lvl="1" fontAlgn="t"/>
            <a:r>
              <a:rPr lang="en-US"/>
              <a:t>control (no treatment, with UV exposure)</a:t>
            </a:r>
          </a:p>
          <a:p>
            <a:pPr lvl="1" fontAlgn="t"/>
            <a:r>
              <a:rPr lang="en-US"/>
              <a:t>placebo (treatment with no UV filters, with UV exposure)</a:t>
            </a:r>
          </a:p>
          <a:p>
            <a:pPr lvl="1" fontAlgn="t"/>
            <a:r>
              <a:rPr lang="en-US"/>
              <a:t>SPF 50 sunscreen (treatment with UV filters, with UV exposure)</a:t>
            </a:r>
          </a:p>
          <a:p>
            <a:pPr fontAlgn="t"/>
            <a:r>
              <a:rPr lang="en-US"/>
              <a:t>UV exposure was designed to mimic daily life: </a:t>
            </a:r>
            <a:r>
              <a:rPr lang="en-US" b="1"/>
              <a:t>0.5 MED per day for 4 days</a:t>
            </a:r>
            <a:r>
              <a:rPr lang="en-US"/>
              <a:t>.</a:t>
            </a:r>
          </a:p>
          <a:p>
            <a:pPr fontAlgn="t"/>
            <a:endParaRPr lang="en-US"/>
          </a:p>
          <a:p>
            <a:pPr fontAlgn="t"/>
            <a:r>
              <a:rPr lang="en-US"/>
              <a:t>We focused on three key data sets:</a:t>
            </a:r>
          </a:p>
          <a:p>
            <a:pPr fontAlgn="t"/>
            <a:r>
              <a:rPr lang="en-US" b="1"/>
              <a:t>Overall microbiome diversity</a:t>
            </a:r>
            <a:endParaRPr lang="en-US"/>
          </a:p>
          <a:p>
            <a:pPr fontAlgn="t"/>
            <a:r>
              <a:rPr lang="en-US" b="1" i="1"/>
              <a:t>C. acnes</a:t>
            </a:r>
            <a:r>
              <a:rPr lang="en-US" b="1"/>
              <a:t> activity and abundance</a:t>
            </a:r>
            <a:endParaRPr lang="en-US"/>
          </a:p>
          <a:p>
            <a:pPr fontAlgn="t"/>
            <a:r>
              <a:rPr lang="en-US" b="1"/>
              <a:t>Porphyrin levels</a:t>
            </a:r>
            <a:r>
              <a:rPr lang="en-US"/>
              <a:t>, a biomarker linked to acne‑associated bacterial activity</a:t>
            </a:r>
          </a:p>
        </p:txBody>
      </p:sp>
      <p:sp>
        <p:nvSpPr>
          <p:cNvPr id="4" name="Slide Number Placeholder 3"/>
          <p:cNvSpPr>
            <a:spLocks noGrp="1"/>
          </p:cNvSpPr>
          <p:nvPr>
            <p:ph type="sldNum" sz="quarter" idx="5"/>
          </p:nvPr>
        </p:nvSpPr>
        <p:spPr/>
        <p:txBody>
          <a:bodyPr/>
          <a:lstStyle/>
          <a:p>
            <a:fld id="{B05EFF53-B5E9-4C67-9F80-34173122F7DF}" type="slidenum">
              <a:rPr lang="en-GB" smtClean="0"/>
              <a:t>11</a:t>
            </a:fld>
            <a:endParaRPr lang="en-GB"/>
          </a:p>
        </p:txBody>
      </p:sp>
    </p:spTree>
    <p:extLst>
      <p:ext uri="{BB962C8B-B14F-4D97-AF65-F5344CB8AC3E}">
        <p14:creationId xmlns:p14="http://schemas.microsoft.com/office/powerpoint/2010/main" val="14872706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a:t>Our high‑level conclusion is clear and compelling:</a:t>
            </a:r>
          </a:p>
          <a:p>
            <a:pPr fontAlgn="t"/>
            <a:r>
              <a:rPr lang="en-US" b="1"/>
              <a:t>For acne‑prone skin, daily SPF 50 is a smart and proactive habit.</a:t>
            </a:r>
            <a:br>
              <a:rPr lang="en-US"/>
            </a:br>
            <a:r>
              <a:rPr lang="en-US"/>
              <a:t>It supports a balanced microbiome and helps keep </a:t>
            </a:r>
            <a:r>
              <a:rPr lang="en-US" i="1"/>
              <a:t>C. acnes</a:t>
            </a:r>
            <a:r>
              <a:rPr lang="en-US"/>
              <a:t> in check — contributing to a clearer, healthier‑looking complexion.</a:t>
            </a:r>
          </a:p>
        </p:txBody>
      </p:sp>
      <p:sp>
        <p:nvSpPr>
          <p:cNvPr id="4" name="Slide Number Placeholder 3"/>
          <p:cNvSpPr>
            <a:spLocks noGrp="1"/>
          </p:cNvSpPr>
          <p:nvPr>
            <p:ph type="sldNum" sz="quarter" idx="5"/>
          </p:nvPr>
        </p:nvSpPr>
        <p:spPr/>
        <p:txBody>
          <a:bodyPr/>
          <a:lstStyle/>
          <a:p>
            <a:fld id="{B05EFF53-B5E9-4C67-9F80-34173122F7DF}" type="slidenum">
              <a:rPr lang="en-GB" smtClean="0"/>
              <a:t>12</a:t>
            </a:fld>
            <a:endParaRPr lang="en-GB"/>
          </a:p>
        </p:txBody>
      </p:sp>
    </p:spTree>
    <p:extLst>
      <p:ext uri="{BB962C8B-B14F-4D97-AF65-F5344CB8AC3E}">
        <p14:creationId xmlns:p14="http://schemas.microsoft.com/office/powerpoint/2010/main" val="12620873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a:t>Let’s now take a closer look at the </a:t>
            </a:r>
            <a:r>
              <a:rPr lang="en-US" altLang="zh-CN"/>
              <a:t>study results.</a:t>
            </a:r>
          </a:p>
          <a:p>
            <a:pPr fontAlgn="t"/>
            <a:endParaRPr lang="en-US"/>
          </a:p>
          <a:p>
            <a:pPr fontAlgn="t"/>
            <a:r>
              <a:rPr lang="en-US"/>
              <a:t>First with microbiome diversity analysis.</a:t>
            </a:r>
          </a:p>
          <a:p>
            <a:pPr fontAlgn="t"/>
            <a:r>
              <a:rPr lang="en-US"/>
              <a:t>Microbiome diversity essentially reflects how many different bacterial species are present and how evenly they are distributed. A diverse, stable microbiome is typically associated with a more resilient skin ecosystem — one that can regulate itself and better withstand daily external stressors. This is especially meaningful for acne‑prone skin, where microbial imbalance can contribute to visible concerns.</a:t>
            </a:r>
          </a:p>
          <a:p>
            <a:pPr fontAlgn="t"/>
            <a:endParaRPr lang="en-US"/>
          </a:p>
          <a:p>
            <a:pPr fontAlgn="t"/>
            <a:r>
              <a:rPr lang="en-US"/>
              <a:t>When we look at the Shannon Index graphs, the important observation is this:</a:t>
            </a:r>
            <a:br>
              <a:rPr lang="en-US"/>
            </a:br>
            <a:r>
              <a:rPr lang="en-US" b="1"/>
              <a:t>Across all four conditions, the overall diversity remains stable.</a:t>
            </a:r>
            <a:endParaRPr lang="en-US"/>
          </a:p>
          <a:p>
            <a:pPr fontAlgn="t"/>
            <a:r>
              <a:rPr lang="en-US"/>
              <a:t>This tells us two things:</a:t>
            </a:r>
          </a:p>
          <a:p>
            <a:pPr fontAlgn="t"/>
            <a:r>
              <a:rPr lang="en-US" b="1"/>
              <a:t>Daily‑level repeated UV exposure</a:t>
            </a:r>
            <a:r>
              <a:rPr lang="en-US"/>
              <a:t> alone does </a:t>
            </a:r>
            <a:r>
              <a:rPr lang="en-US" i="1"/>
              <a:t>not</a:t>
            </a:r>
            <a:r>
              <a:rPr lang="en-US"/>
              <a:t> dramatically disturb microbial diversity in this timeframe.</a:t>
            </a:r>
          </a:p>
          <a:p>
            <a:pPr fontAlgn="t"/>
            <a:r>
              <a:rPr lang="en-US" b="1"/>
              <a:t>SPF 50 sunscreen does NOT disrupt the microbiome</a:t>
            </a:r>
            <a:r>
              <a:rPr lang="en-US"/>
              <a:t>. This is crucial from a safety and formulation perspective, because it confirms the sunscreen is microbiome‑compatible.</a:t>
            </a:r>
          </a:p>
          <a:p>
            <a:pPr fontAlgn="t"/>
            <a:r>
              <a:rPr lang="en-US"/>
              <a:t>Another positive insight is that sunscreen helps preserve the original microbial composition — which means daily SPF use is not interfering with the natural ecosystem of acne‑prone skin. This is an important reassurance for consumers who are afraid SPF might “disturb the skin environment.”</a:t>
            </a:r>
          </a:p>
        </p:txBody>
      </p:sp>
      <p:sp>
        <p:nvSpPr>
          <p:cNvPr id="4" name="Slide Number Placeholder 3"/>
          <p:cNvSpPr>
            <a:spLocks noGrp="1"/>
          </p:cNvSpPr>
          <p:nvPr>
            <p:ph type="sldNum" sz="quarter" idx="5"/>
          </p:nvPr>
        </p:nvSpPr>
        <p:spPr/>
        <p:txBody>
          <a:bodyPr/>
          <a:lstStyle/>
          <a:p>
            <a:fld id="{B05EFF53-B5E9-4C67-9F80-34173122F7DF}" type="slidenum">
              <a:rPr lang="en-GB" smtClean="0"/>
              <a:t>13</a:t>
            </a:fld>
            <a:endParaRPr lang="en-GB"/>
          </a:p>
        </p:txBody>
      </p:sp>
    </p:spTree>
    <p:extLst>
      <p:ext uri="{BB962C8B-B14F-4D97-AF65-F5344CB8AC3E}">
        <p14:creationId xmlns:p14="http://schemas.microsoft.com/office/powerpoint/2010/main" val="3192920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a:t>N</a:t>
            </a:r>
            <a:r>
              <a:rPr lang="en-US" altLang="zh-CN"/>
              <a:t>ext </a:t>
            </a:r>
            <a:r>
              <a:rPr lang="en-US"/>
              <a:t>let’s focus on </a:t>
            </a:r>
            <a:r>
              <a:rPr lang="en-US" i="1"/>
              <a:t>C. acnes</a:t>
            </a:r>
            <a:r>
              <a:rPr lang="en-US"/>
              <a:t>, the bacteria closely associated with acne‑prone skin.</a:t>
            </a:r>
          </a:p>
          <a:p>
            <a:pPr fontAlgn="t"/>
            <a:endParaRPr lang="en-US"/>
          </a:p>
          <a:p>
            <a:pPr fontAlgn="t"/>
            <a:r>
              <a:rPr lang="en-US"/>
              <a:t>What we see is clear:</a:t>
            </a:r>
            <a:br>
              <a:rPr lang="en-US"/>
            </a:br>
            <a:r>
              <a:rPr lang="en-US"/>
              <a:t>On both the </a:t>
            </a:r>
            <a:r>
              <a:rPr lang="en-US" b="1"/>
              <a:t>Control</a:t>
            </a:r>
            <a:r>
              <a:rPr lang="en-US"/>
              <a:t> and </a:t>
            </a:r>
            <a:r>
              <a:rPr lang="en-US" b="1"/>
              <a:t>Placebo</a:t>
            </a:r>
            <a:r>
              <a:rPr lang="en-US"/>
              <a:t> sites </a:t>
            </a:r>
            <a:r>
              <a:rPr lang="en-US" i="1"/>
              <a:t>C. acnes</a:t>
            </a:r>
            <a:r>
              <a:rPr lang="en-US"/>
              <a:t> levels rise </a:t>
            </a:r>
            <a:r>
              <a:rPr lang="en-US" b="1"/>
              <a:t>significantly</a:t>
            </a:r>
            <a:r>
              <a:rPr lang="en-US"/>
              <a:t> under </a:t>
            </a:r>
            <a:r>
              <a:rPr lang="en-US" b="1"/>
              <a:t>daily‑like repeated UV exposure</a:t>
            </a:r>
            <a:r>
              <a:rPr lang="en-US"/>
              <a:t>.</a:t>
            </a:r>
          </a:p>
          <a:p>
            <a:pPr fontAlgn="t"/>
            <a:r>
              <a:rPr lang="en-US"/>
              <a:t>This confirms our earlier observations from the exploratory study:</a:t>
            </a:r>
            <a:br>
              <a:rPr lang="en-US"/>
            </a:br>
            <a:r>
              <a:rPr lang="en-US" b="1"/>
              <a:t>UV is a real trigger for </a:t>
            </a:r>
            <a:r>
              <a:rPr lang="en-US" b="1" i="1"/>
              <a:t>C. acnes</a:t>
            </a:r>
            <a:r>
              <a:rPr lang="en-US" b="1"/>
              <a:t> imbalance.</a:t>
            </a:r>
            <a:endParaRPr lang="en-US"/>
          </a:p>
          <a:p>
            <a:pPr fontAlgn="t"/>
            <a:r>
              <a:rPr lang="en-US"/>
              <a:t>In contrast, when SPF 50 is applied, </a:t>
            </a:r>
            <a:r>
              <a:rPr lang="en-US" i="1"/>
              <a:t>C. acnes</a:t>
            </a:r>
            <a:r>
              <a:rPr lang="en-US"/>
              <a:t> levels stay much closer to baseline. This means the sunscreen </a:t>
            </a:r>
            <a:r>
              <a:rPr lang="en-US" b="1"/>
              <a:t>helps mitigate the UV‑induced bacterial shift</a:t>
            </a:r>
            <a:r>
              <a:rPr lang="en-US"/>
              <a:t>, acting almost as a stabilizing factor for acne‑prone microbiomes under UV exposure.</a:t>
            </a:r>
          </a:p>
          <a:p>
            <a:pPr fontAlgn="t"/>
            <a:r>
              <a:rPr lang="en-US"/>
              <a:t>This finding is important because it links the effect </a:t>
            </a:r>
            <a:r>
              <a:rPr lang="en-US" b="1"/>
              <a:t>directly to UV filters</a:t>
            </a:r>
            <a:r>
              <a:rPr lang="en-US"/>
              <a:t>. It provides a science‑backed reason to recommend sunscreen as part of acne‑prone skin routines.</a:t>
            </a:r>
          </a:p>
        </p:txBody>
      </p:sp>
      <p:sp>
        <p:nvSpPr>
          <p:cNvPr id="4" name="Slide Number Placeholder 3"/>
          <p:cNvSpPr>
            <a:spLocks noGrp="1"/>
          </p:cNvSpPr>
          <p:nvPr>
            <p:ph type="sldNum" sz="quarter" idx="5"/>
          </p:nvPr>
        </p:nvSpPr>
        <p:spPr/>
        <p:txBody>
          <a:bodyPr/>
          <a:lstStyle/>
          <a:p>
            <a:fld id="{B05EFF53-B5E9-4C67-9F80-34173122F7DF}" type="slidenum">
              <a:rPr lang="en-GB" smtClean="0"/>
              <a:t>14</a:t>
            </a:fld>
            <a:endParaRPr lang="en-GB"/>
          </a:p>
        </p:txBody>
      </p:sp>
    </p:spTree>
    <p:extLst>
      <p:ext uri="{BB962C8B-B14F-4D97-AF65-F5344CB8AC3E}">
        <p14:creationId xmlns:p14="http://schemas.microsoft.com/office/powerpoint/2010/main" val="29682182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a:t>Porphyrins are another essential piece of the story.</a:t>
            </a:r>
          </a:p>
          <a:p>
            <a:pPr fontAlgn="t"/>
            <a:r>
              <a:rPr lang="en-US"/>
              <a:t>Porphyrins are metabolites produced by certain </a:t>
            </a:r>
            <a:r>
              <a:rPr lang="en-US" i="1"/>
              <a:t>C. acnes</a:t>
            </a:r>
            <a:r>
              <a:rPr lang="en-US"/>
              <a:t> strains that are more active in acne‑prone conditions. Higher porphyrin levels are often associated with clogged pores, shine, and visible blemishes — which is why porphyrin imaging is commonly used in dermatology and facial diagnostics.</a:t>
            </a:r>
          </a:p>
          <a:p>
            <a:pPr fontAlgn="t"/>
            <a:r>
              <a:rPr lang="en-US"/>
              <a:t>In our study, we observed that SPF 50 </a:t>
            </a:r>
            <a:r>
              <a:rPr lang="en-US" b="1"/>
              <a:t>significantly reduced</a:t>
            </a:r>
            <a:r>
              <a:rPr lang="en-US"/>
              <a:t> porphyrin signal counts on UV‑exposed skin compared to the control. Placebo also showed some reduction, but SPF 50 performed </a:t>
            </a:r>
            <a:r>
              <a:rPr lang="en-US" b="1"/>
              <a:t>clearly better</a:t>
            </a:r>
            <a:r>
              <a:rPr lang="en-US"/>
              <a:t>.</a:t>
            </a:r>
          </a:p>
          <a:p>
            <a:pPr fontAlgn="t"/>
            <a:r>
              <a:rPr lang="en-US"/>
              <a:t>This reinforces the idea that </a:t>
            </a:r>
            <a:r>
              <a:rPr lang="en-US" b="1"/>
              <a:t>sun protection does more than protect against UV</a:t>
            </a:r>
            <a:r>
              <a:rPr lang="en-US"/>
              <a:t>.</a:t>
            </a:r>
            <a:br>
              <a:rPr lang="en-US"/>
            </a:br>
            <a:r>
              <a:rPr lang="en-US"/>
              <a:t>It may also help prevent UV‑reinforced bacterial activity linked to visible acne concerns.</a:t>
            </a:r>
          </a:p>
          <a:p>
            <a:pPr fontAlgn="t"/>
            <a:r>
              <a:rPr lang="en-US"/>
              <a:t>This is a very strong talking point for both internal audiences and customers.</a:t>
            </a:r>
          </a:p>
        </p:txBody>
      </p:sp>
      <p:sp>
        <p:nvSpPr>
          <p:cNvPr id="4" name="Slide Number Placeholder 3"/>
          <p:cNvSpPr>
            <a:spLocks noGrp="1"/>
          </p:cNvSpPr>
          <p:nvPr>
            <p:ph type="sldNum" sz="quarter" idx="5"/>
          </p:nvPr>
        </p:nvSpPr>
        <p:spPr/>
        <p:txBody>
          <a:bodyPr/>
          <a:lstStyle/>
          <a:p>
            <a:fld id="{B05EFF53-B5E9-4C67-9F80-34173122F7DF}" type="slidenum">
              <a:rPr lang="en-GB" smtClean="0"/>
              <a:t>15</a:t>
            </a:fld>
            <a:endParaRPr lang="en-GB"/>
          </a:p>
        </p:txBody>
      </p:sp>
    </p:spTree>
    <p:extLst>
      <p:ext uri="{BB962C8B-B14F-4D97-AF65-F5344CB8AC3E}">
        <p14:creationId xmlns:p14="http://schemas.microsoft.com/office/powerpoint/2010/main" val="9224218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a:t>Bringing all th</a:t>
            </a:r>
            <a:r>
              <a:rPr lang="en-US" altLang="zh-CN"/>
              <a:t>ese</a:t>
            </a:r>
            <a:r>
              <a:rPr lang="en-US"/>
              <a:t> together, we can confidently say:</a:t>
            </a:r>
          </a:p>
          <a:p>
            <a:pPr fontAlgn="t"/>
            <a:r>
              <a:rPr lang="en-US"/>
              <a:t>For acne‑prone skin, </a:t>
            </a:r>
            <a:r>
              <a:rPr lang="en-US" b="1"/>
              <a:t>daily SPF 50</a:t>
            </a:r>
            <a:r>
              <a:rPr lang="en-US"/>
              <a:t> is not only safe — it is </a:t>
            </a:r>
            <a:r>
              <a:rPr lang="en-US" b="1"/>
              <a:t>beneficial</a:t>
            </a:r>
            <a:r>
              <a:rPr lang="en-US"/>
              <a:t>.</a:t>
            </a:r>
          </a:p>
          <a:p>
            <a:pPr fontAlgn="t"/>
            <a:endParaRPr lang="en-US"/>
          </a:p>
          <a:p>
            <a:pPr fontAlgn="t"/>
            <a:r>
              <a:rPr lang="en-US"/>
              <a:t>It</a:t>
            </a:r>
          </a:p>
          <a:p>
            <a:pPr fontAlgn="t"/>
            <a:r>
              <a:rPr lang="en-US" b="1"/>
              <a:t>maintains microbiome balance</a:t>
            </a:r>
            <a:endParaRPr lang="en-US"/>
          </a:p>
          <a:p>
            <a:pPr fontAlgn="t"/>
            <a:r>
              <a:rPr lang="en-US" b="1"/>
              <a:t>helps prevent UV‑triggered increases in </a:t>
            </a:r>
            <a:r>
              <a:rPr lang="en-US" b="1" i="1"/>
              <a:t>C. acnes</a:t>
            </a:r>
            <a:endParaRPr lang="en-US"/>
          </a:p>
          <a:p>
            <a:pPr fontAlgn="t"/>
            <a:r>
              <a:rPr lang="en-US" b="1"/>
              <a:t>reduces porphyrin levels</a:t>
            </a:r>
            <a:r>
              <a:rPr lang="en-US"/>
              <a:t>, which are linked to acne‑relevant bacterial activity</a:t>
            </a:r>
          </a:p>
          <a:p>
            <a:pPr fontAlgn="t"/>
            <a:endParaRPr lang="en-US"/>
          </a:p>
          <a:p>
            <a:pPr fontAlgn="t"/>
            <a:r>
              <a:rPr lang="en-US"/>
              <a:t>This gives us a powerful and differentiated narrative in the suncare market.</a:t>
            </a:r>
            <a:br>
              <a:rPr lang="en-US"/>
            </a:br>
            <a:r>
              <a:rPr lang="en-US"/>
              <a:t>Instead of simply saying “non‑comedogenic,” we can now speak about </a:t>
            </a:r>
            <a:r>
              <a:rPr lang="en-US" b="1"/>
              <a:t>science‑backed microbiome support</a:t>
            </a:r>
            <a:r>
              <a:rPr lang="en-US"/>
              <a:t>, validated through a realistic daily‑UV exposure model.</a:t>
            </a:r>
          </a:p>
          <a:p>
            <a:pPr fontAlgn="t"/>
            <a:r>
              <a:rPr lang="en-US"/>
              <a:t>For us internally, and for customers, this is an elevated, credible, and easy‑to‑retell story.</a:t>
            </a:r>
          </a:p>
        </p:txBody>
      </p:sp>
      <p:sp>
        <p:nvSpPr>
          <p:cNvPr id="4" name="Slide Number Placeholder 3"/>
          <p:cNvSpPr>
            <a:spLocks noGrp="1"/>
          </p:cNvSpPr>
          <p:nvPr>
            <p:ph type="sldNum" sz="quarter" idx="5"/>
          </p:nvPr>
        </p:nvSpPr>
        <p:spPr/>
        <p:txBody>
          <a:bodyPr/>
          <a:lstStyle/>
          <a:p>
            <a:fld id="{B05EFF53-B5E9-4C67-9F80-34173122F7DF}" type="slidenum">
              <a:rPr lang="en-GB" smtClean="0"/>
              <a:t>16</a:t>
            </a:fld>
            <a:endParaRPr lang="en-GB"/>
          </a:p>
        </p:txBody>
      </p:sp>
    </p:spTree>
    <p:extLst>
      <p:ext uri="{BB962C8B-B14F-4D97-AF65-F5344CB8AC3E}">
        <p14:creationId xmlns:p14="http://schemas.microsoft.com/office/powerpoint/2010/main" val="6770070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a:t>None of this would be possible without our scientists.</a:t>
            </a:r>
          </a:p>
          <a:p>
            <a:pPr fontAlgn="t"/>
            <a:br>
              <a:rPr lang="en-US"/>
            </a:br>
            <a:r>
              <a:rPr lang="en-US"/>
              <a:t>For the Sunny Skin Microbiome 1.0 and 2.0 studies, special recognition goes to </a:t>
            </a:r>
            <a:r>
              <a:rPr lang="en-US" b="1"/>
              <a:t>Dr. Rolf Schütz</a:t>
            </a:r>
            <a:r>
              <a:rPr lang="en-US"/>
              <a:t>.</a:t>
            </a:r>
          </a:p>
          <a:p>
            <a:pPr fontAlgn="t"/>
            <a:r>
              <a:rPr lang="en-US"/>
              <a:t>Beyond leading the clinical studies, he has also contributed heavily to data interpretation and supported the storytelling behind this work.</a:t>
            </a:r>
          </a:p>
          <a:p>
            <a:pPr fontAlgn="t"/>
            <a:r>
              <a:rPr lang="en-US"/>
              <a:t>In a moment, he will guide us through a deeper, more technical version of the study results — ideal for an in‑depth scientific exchange.</a:t>
            </a:r>
          </a:p>
        </p:txBody>
      </p:sp>
      <p:sp>
        <p:nvSpPr>
          <p:cNvPr id="4" name="Slide Number Placeholder 3"/>
          <p:cNvSpPr>
            <a:spLocks noGrp="1"/>
          </p:cNvSpPr>
          <p:nvPr>
            <p:ph type="sldNum" sz="quarter" idx="5"/>
          </p:nvPr>
        </p:nvSpPr>
        <p:spPr/>
        <p:txBody>
          <a:bodyPr/>
          <a:lstStyle/>
          <a:p>
            <a:fld id="{B05EFF53-B5E9-4C67-9F80-34173122F7DF}" type="slidenum">
              <a:rPr lang="en-GB" smtClean="0"/>
              <a:t>17</a:t>
            </a:fld>
            <a:endParaRPr lang="en-GB"/>
          </a:p>
        </p:txBody>
      </p:sp>
    </p:spTree>
    <p:extLst>
      <p:ext uri="{BB962C8B-B14F-4D97-AF65-F5344CB8AC3E}">
        <p14:creationId xmlns:p14="http://schemas.microsoft.com/office/powerpoint/2010/main" val="13284517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a:t>To close the marketing section, I want to highlight our long‑standing expertise in skin microbiome science.</a:t>
            </a:r>
          </a:p>
          <a:p>
            <a:pPr fontAlgn="t"/>
            <a:r>
              <a:rPr lang="en-US"/>
              <a:t>Our journey began more than </a:t>
            </a:r>
            <a:r>
              <a:rPr lang="en-US" b="1"/>
              <a:t>35 years ago</a:t>
            </a:r>
            <a:r>
              <a:rPr lang="en-US"/>
              <a:t> in fragrance research. Since then, we have continuously advanced our understanding through targeted studies, new methodologies, and recognized scientific publications.</a:t>
            </a:r>
          </a:p>
          <a:p>
            <a:pPr fontAlgn="t"/>
            <a:endParaRPr lang="en-US"/>
          </a:p>
          <a:p>
            <a:pPr fontAlgn="t"/>
            <a:r>
              <a:rPr lang="en-US"/>
              <a:t>What is important to know that Skin microbiome remains an evolving field — as the title here said: “from sterile thinking to symbiotic beauty”.</a:t>
            </a:r>
            <a:br>
              <a:rPr lang="en-US"/>
            </a:br>
            <a:r>
              <a:rPr lang="en-US"/>
              <a:t>Beyond sun care, we should be proud of the significant contributions we’ve made to the industry as a whole.</a:t>
            </a:r>
          </a:p>
          <a:p>
            <a:pPr fontAlgn="t"/>
            <a:r>
              <a:rPr lang="en-US"/>
              <a:t>Here you can find key publications in the past 5 years cross the segments and topics.</a:t>
            </a:r>
          </a:p>
          <a:p>
            <a:pPr fontAlgn="t"/>
            <a:endParaRPr lang="en-US"/>
          </a:p>
          <a:p>
            <a:pPr fontAlgn="t"/>
            <a:r>
              <a:rPr lang="en-US"/>
              <a:t>I hope above </a:t>
            </a:r>
            <a:r>
              <a:rPr lang="en-US" altLang="zh-CN"/>
              <a:t>marketing</a:t>
            </a:r>
            <a:r>
              <a:rPr lang="en-US"/>
              <a:t> slides gave you a clear, concise, and compelling version of the “Sunny Skin Microbiome” story — one you can easily retell to your teams, your customers or </a:t>
            </a:r>
            <a:r>
              <a:rPr lang="en-US" err="1"/>
              <a:t>endusers</a:t>
            </a:r>
            <a:r>
              <a:rPr lang="en-US"/>
              <a:t>, and even your family and friends.</a:t>
            </a:r>
          </a:p>
          <a:p>
            <a:pPr fontAlgn="t"/>
            <a:r>
              <a:rPr lang="en-US"/>
              <a:t>Because our mission remains as to provide the </a:t>
            </a:r>
            <a:r>
              <a:rPr lang="en-US" b="1"/>
              <a:t>highest quality, scientifically backed products and solutions </a:t>
            </a:r>
            <a:r>
              <a:rPr lang="en-US"/>
              <a:t>that safeguard consumers’ skin from UV rays, allowing them to enjoy the sun with confidence  — a key differentiator for us as the leader in sun care.</a:t>
            </a:r>
          </a:p>
        </p:txBody>
      </p:sp>
      <p:sp>
        <p:nvSpPr>
          <p:cNvPr id="4" name="Slide Number Placeholder 3"/>
          <p:cNvSpPr>
            <a:spLocks noGrp="1"/>
          </p:cNvSpPr>
          <p:nvPr>
            <p:ph type="sldNum" sz="quarter" idx="5"/>
          </p:nvPr>
        </p:nvSpPr>
        <p:spPr/>
        <p:txBody>
          <a:bodyPr/>
          <a:lstStyle/>
          <a:p>
            <a:fld id="{B05EFF53-B5E9-4C67-9F80-34173122F7DF}" type="slidenum">
              <a:rPr lang="en-GB" smtClean="0"/>
              <a:t>18</a:t>
            </a:fld>
            <a:endParaRPr lang="en-GB"/>
          </a:p>
        </p:txBody>
      </p:sp>
    </p:spTree>
    <p:extLst>
      <p:ext uri="{BB962C8B-B14F-4D97-AF65-F5344CB8AC3E}">
        <p14:creationId xmlns:p14="http://schemas.microsoft.com/office/powerpoint/2010/main" val="14371595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Since we launched our first Sunny Microbiome concept 3 years ago, a lot has happened. We continued our customer support by different customized studies. It included testing customer UV filter combinations </a:t>
            </a:r>
            <a:r>
              <a:rPr lang="en-US" i="1"/>
              <a:t>in vitro</a:t>
            </a:r>
            <a:r>
              <a:rPr lang="en-US"/>
              <a:t>, e.g. for Shiseido and Kolmar or even a clinical study with a customized SPF30 from </a:t>
            </a:r>
            <a:r>
              <a:rPr lang="en-US" err="1"/>
              <a:t>Mibelle</a:t>
            </a:r>
            <a:r>
              <a:rPr lang="en-US"/>
              <a:t> to evaluate microbiome claims. Finally, we concluded the new clinical study with SPF50 on acne-prone skin last year. Higher SPF was a clear request from our customers. For future consultations we will need an individual way that it is beneficial for both us and our customers depending on the needs. </a:t>
            </a:r>
            <a:br>
              <a:rPr lang="en-US"/>
            </a:br>
            <a:r>
              <a:rPr lang="en-US"/>
              <a:t>One general conclusion though is that the microbiome topic is very complex - not two individual microbiome are the same - which makes it challenging to find one-size-fits-all solutions. And the need a lot of statistics in the background. We tried to keep the message as simple as possible </a:t>
            </a:r>
            <a:r>
              <a:rPr lang="en-US">
                <a:sym typeface="Wingdings" panose="05000000000000000000" pitchFamily="2" charset="2"/>
              </a:rPr>
              <a:t></a:t>
            </a:r>
            <a:r>
              <a:rPr lang="en-US"/>
              <a:t>. This presentation builds on our previous concept – nevertheless let me remind you of some basic features again.</a:t>
            </a:r>
          </a:p>
        </p:txBody>
      </p:sp>
      <p:sp>
        <p:nvSpPr>
          <p:cNvPr id="4" name="Slide Number Placeholder 3"/>
          <p:cNvSpPr>
            <a:spLocks noGrp="1"/>
          </p:cNvSpPr>
          <p:nvPr>
            <p:ph type="sldNum" sz="quarter" idx="5"/>
          </p:nvPr>
        </p:nvSpPr>
        <p:spPr/>
        <p:txBody>
          <a:bodyPr/>
          <a:lstStyle/>
          <a:p>
            <a:fld id="{B05EFF53-B5E9-4C67-9F80-34173122F7DF}" type="slidenum">
              <a:rPr lang="en-GB" smtClean="0"/>
              <a:t>19</a:t>
            </a:fld>
            <a:endParaRPr lang="en-GB"/>
          </a:p>
        </p:txBody>
      </p:sp>
    </p:spTree>
    <p:extLst>
      <p:ext uri="{BB962C8B-B14F-4D97-AF65-F5344CB8AC3E}">
        <p14:creationId xmlns:p14="http://schemas.microsoft.com/office/powerpoint/2010/main" val="14292673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defRPr/>
            </a:pPr>
            <a:r>
              <a:rPr lang="en-US">
                <a:latin typeface="Arial" panose="020B0604020202020204" pitchFamily="34" charset="0"/>
                <a:ea typeface="Fira Sans" panose="020B0503050000020004" pitchFamily="34" charset="0"/>
                <a:cs typeface="Arial" panose="020B0604020202020204" pitchFamily="34" charset="0"/>
              </a:rPr>
              <a:t>We do not live in a sterile world – it is full of invisible microorganisms such as bacteria, fungi, viruses…  the microbiome is not a trend – it is here to stay as integral part of our biology. </a:t>
            </a:r>
          </a:p>
          <a:p>
            <a:pPr defTabSz="942289">
              <a:defRPr/>
            </a:pPr>
            <a:r>
              <a:rPr lang="en-US">
                <a:latin typeface="Arial" panose="020B0604020202020204" pitchFamily="34" charset="0"/>
                <a:ea typeface="Fira Sans" panose="020B0503050000020004" pitchFamily="34" charset="0"/>
                <a:cs typeface="Arial" panose="020B0604020202020204" pitchFamily="34" charset="0"/>
              </a:rPr>
              <a:t>The microbiome is an integral part of </a:t>
            </a:r>
            <a:r>
              <a:rPr lang="en-US" b="1">
                <a:latin typeface="Arial" panose="020B0604020202020204" pitchFamily="34" charset="0"/>
                <a:ea typeface="Fira Sans" panose="020B0503050000020004" pitchFamily="34" charset="0"/>
                <a:cs typeface="Arial" panose="020B0604020202020204" pitchFamily="34" charset="0"/>
              </a:rPr>
              <a:t>healthy skin</a:t>
            </a:r>
            <a:r>
              <a:rPr lang="en-US">
                <a:latin typeface="Arial" panose="020B0604020202020204" pitchFamily="34" charset="0"/>
                <a:ea typeface="Fira Sans" panose="020B0503050000020004" pitchFamily="34" charset="0"/>
                <a:cs typeface="Arial" panose="020B0604020202020204" pitchFamily="34" charset="0"/>
              </a:rPr>
              <a:t>. It protects us against pathogens by supporting our </a:t>
            </a:r>
            <a:r>
              <a:rPr lang="en-US" b="1">
                <a:latin typeface="Arial" panose="020B0604020202020204" pitchFamily="34" charset="0"/>
                <a:ea typeface="Fira Sans" panose="020B0503050000020004" pitchFamily="34" charset="0"/>
                <a:cs typeface="Arial" panose="020B0604020202020204" pitchFamily="34" charset="0"/>
              </a:rPr>
              <a:t>skin barrier and immune response – as a first line of defense</a:t>
            </a:r>
            <a:r>
              <a:rPr lang="en-US">
                <a:latin typeface="Arial" panose="020B0604020202020204" pitchFamily="34" charset="0"/>
                <a:ea typeface="Fira Sans" panose="020B0503050000020004" pitchFamily="34" charset="0"/>
                <a:cs typeface="Arial" panose="020B0604020202020204" pitchFamily="34" charset="0"/>
              </a:rPr>
              <a:t>. </a:t>
            </a:r>
          </a:p>
          <a:p>
            <a:pPr defTabSz="942289">
              <a:defRPr/>
            </a:pPr>
            <a:r>
              <a:rPr lang="en-US" b="1">
                <a:latin typeface="Arial" panose="020B0604020202020204" pitchFamily="34" charset="0"/>
                <a:ea typeface="Fira Sans" panose="020B0503050000020004" pitchFamily="34" charset="0"/>
                <a:cs typeface="Arial" panose="020B0604020202020204" pitchFamily="34" charset="0"/>
              </a:rPr>
              <a:t>In the skin microbiome, bacteria</a:t>
            </a:r>
            <a:r>
              <a:rPr lang="en-US">
                <a:latin typeface="Arial" panose="020B0604020202020204" pitchFamily="34" charset="0"/>
                <a:ea typeface="Fira Sans" panose="020B0503050000020004" pitchFamily="34" charset="0"/>
                <a:cs typeface="Arial" panose="020B0604020202020204" pitchFamily="34" charset="0"/>
              </a:rPr>
              <a:t> are among the most abundant microorganisms. Their composition differs between the </a:t>
            </a:r>
            <a:r>
              <a:rPr lang="en-US" b="1">
                <a:latin typeface="Arial" panose="020B0604020202020204" pitchFamily="34" charset="0"/>
                <a:ea typeface="Fira Sans" panose="020B0503050000020004" pitchFamily="34" charset="0"/>
                <a:cs typeface="Arial" panose="020B0604020202020204" pitchFamily="34" charset="0"/>
              </a:rPr>
              <a:t>body sites</a:t>
            </a:r>
            <a:r>
              <a:rPr lang="en-US">
                <a:latin typeface="Arial" panose="020B0604020202020204" pitchFamily="34" charset="0"/>
                <a:ea typeface="Fira Sans" panose="020B0503050000020004" pitchFamily="34" charset="0"/>
                <a:cs typeface="Arial" panose="020B0604020202020204" pitchFamily="34" charset="0"/>
              </a:rPr>
              <a:t>, mainly depending on their oily, moist, or dry skin conditions. Apart from these </a:t>
            </a:r>
            <a:r>
              <a:rPr lang="en-US" b="1" u="sng">
                <a:latin typeface="Arial" panose="020B0604020202020204" pitchFamily="34" charset="0"/>
                <a:ea typeface="Fira Sans" panose="020B0503050000020004" pitchFamily="34" charset="0"/>
                <a:cs typeface="Arial" panose="020B0604020202020204" pitchFamily="34" charset="0"/>
              </a:rPr>
              <a:t>intra-</a:t>
            </a:r>
            <a:r>
              <a:rPr lang="en-US">
                <a:latin typeface="Arial" panose="020B0604020202020204" pitchFamily="34" charset="0"/>
                <a:ea typeface="Fira Sans" panose="020B0503050000020004" pitchFamily="34" charset="0"/>
                <a:cs typeface="Arial" panose="020B0604020202020204" pitchFamily="34" charset="0"/>
              </a:rPr>
              <a:t>individual differences, the microbiome composition varies </a:t>
            </a:r>
            <a:r>
              <a:rPr lang="en-US" b="1">
                <a:latin typeface="Arial" panose="020B0604020202020204" pitchFamily="34" charset="0"/>
                <a:ea typeface="Fira Sans" panose="020B0503050000020004" pitchFamily="34" charset="0"/>
                <a:cs typeface="Arial" panose="020B0604020202020204" pitchFamily="34" charset="0"/>
              </a:rPr>
              <a:t>from person to person</a:t>
            </a:r>
            <a:r>
              <a:rPr lang="en-US">
                <a:latin typeface="Arial" panose="020B0604020202020204" pitchFamily="34" charset="0"/>
                <a:ea typeface="Fira Sans" panose="020B0503050000020004" pitchFamily="34" charset="0"/>
                <a:cs typeface="Arial" panose="020B0604020202020204" pitchFamily="34" charset="0"/>
              </a:rPr>
              <a:t>. It is like a </a:t>
            </a:r>
            <a:r>
              <a:rPr lang="en-US" b="1">
                <a:latin typeface="Arial" panose="020B0604020202020204" pitchFamily="34" charset="0"/>
                <a:ea typeface="Fira Sans" panose="020B0503050000020004" pitchFamily="34" charset="0"/>
                <a:cs typeface="Arial" panose="020B0604020202020204" pitchFamily="34" charset="0"/>
              </a:rPr>
              <a:t>fingerprint</a:t>
            </a:r>
            <a:r>
              <a:rPr lang="en-US">
                <a:latin typeface="Arial" panose="020B0604020202020204" pitchFamily="34" charset="0"/>
                <a:ea typeface="Fira Sans" panose="020B0503050000020004" pitchFamily="34" charset="0"/>
                <a:cs typeface="Arial" panose="020B0604020202020204" pitchFamily="34" charset="0"/>
              </a:rPr>
              <a:t>, but temporal, as the microbiome is adapting to internal and external factors, such as age, lifestyle, and environment (UV). </a:t>
            </a:r>
            <a:br>
              <a:rPr lang="en-US">
                <a:latin typeface="Arial" panose="020B0604020202020204" pitchFamily="34" charset="0"/>
                <a:ea typeface="Fira Sans" panose="020B0503050000020004" pitchFamily="34" charset="0"/>
                <a:cs typeface="Arial" panose="020B0604020202020204" pitchFamily="34" charset="0"/>
              </a:rPr>
            </a:br>
            <a:r>
              <a:rPr lang="en-US">
                <a:solidFill>
                  <a:srgbClr val="333333"/>
                </a:solidFill>
                <a:latin typeface="Arial" panose="020B0604020202020204" pitchFamily="34" charset="0"/>
                <a:ea typeface="Fira Sans" panose="020B0503050000020004" pitchFamily="34" charset="0"/>
                <a:cs typeface="Arial" panose="020B0604020202020204" pitchFamily="34" charset="0"/>
              </a:rPr>
              <a:t>One thing to remember is that both - </a:t>
            </a:r>
            <a:r>
              <a:rPr lang="en-US" b="1">
                <a:solidFill>
                  <a:srgbClr val="333333"/>
                </a:solidFill>
                <a:latin typeface="Arial" panose="020B0604020202020204" pitchFamily="34" charset="0"/>
                <a:ea typeface="Fira Sans" panose="020B0503050000020004" pitchFamily="34" charset="0"/>
                <a:cs typeface="Arial" panose="020B0604020202020204" pitchFamily="34" charset="0"/>
              </a:rPr>
              <a:t>quantity</a:t>
            </a:r>
            <a:r>
              <a:rPr lang="en-US">
                <a:solidFill>
                  <a:srgbClr val="333333"/>
                </a:solidFill>
                <a:latin typeface="Arial" panose="020B0604020202020204" pitchFamily="34" charset="0"/>
                <a:ea typeface="Fira Sans" panose="020B0503050000020004" pitchFamily="34" charset="0"/>
                <a:cs typeface="Arial" panose="020B0604020202020204" pitchFamily="34" charset="0"/>
              </a:rPr>
              <a:t>, but also </a:t>
            </a:r>
            <a:r>
              <a:rPr lang="en-US" b="1">
                <a:solidFill>
                  <a:srgbClr val="333333"/>
                </a:solidFill>
                <a:latin typeface="Arial" panose="020B0604020202020204" pitchFamily="34" charset="0"/>
                <a:ea typeface="Fira Sans" panose="020B0503050000020004" pitchFamily="34" charset="0"/>
                <a:cs typeface="Arial" panose="020B0604020202020204" pitchFamily="34" charset="0"/>
              </a:rPr>
              <a:t>quality</a:t>
            </a:r>
            <a:r>
              <a:rPr lang="en-US">
                <a:solidFill>
                  <a:srgbClr val="333333"/>
                </a:solidFill>
                <a:latin typeface="Arial" panose="020B0604020202020204" pitchFamily="34" charset="0"/>
                <a:ea typeface="Fira Sans" panose="020B0503050000020004" pitchFamily="34" charset="0"/>
                <a:cs typeface="Arial" panose="020B0604020202020204" pitchFamily="34" charset="0"/>
              </a:rPr>
              <a:t> do matter for the microbiome.</a:t>
            </a:r>
          </a:p>
          <a:p>
            <a:pPr defTabSz="942289">
              <a:defRPr/>
            </a:pPr>
            <a:r>
              <a:rPr lang="en-US">
                <a:latin typeface="Arial" panose="020B0604020202020204" pitchFamily="34" charset="0"/>
                <a:ea typeface="Fira Sans" panose="020B0503050000020004" pitchFamily="34" charset="0"/>
                <a:cs typeface="Arial" panose="020B0604020202020204" pitchFamily="34" charset="0"/>
              </a:rPr>
              <a:t>And more and more we realize how important the interactions between the microorganisms and the host cells are. Take the bacteria </a:t>
            </a:r>
            <a:r>
              <a:rPr lang="en-US" i="1" err="1">
                <a:latin typeface="Arial" panose="020B0604020202020204" pitchFamily="34" charset="0"/>
                <a:ea typeface="Fira Sans" panose="020B0503050000020004" pitchFamily="34" charset="0"/>
                <a:cs typeface="Arial" panose="020B0604020202020204" pitchFamily="34" charset="0"/>
              </a:rPr>
              <a:t>Cutibacterium</a:t>
            </a:r>
            <a:r>
              <a:rPr lang="en-US" i="1">
                <a:latin typeface="Arial" panose="020B0604020202020204" pitchFamily="34" charset="0"/>
                <a:ea typeface="Fira Sans" panose="020B0503050000020004" pitchFamily="34" charset="0"/>
                <a:cs typeface="Arial" panose="020B0604020202020204" pitchFamily="34" charset="0"/>
              </a:rPr>
              <a:t> acnes </a:t>
            </a:r>
            <a:r>
              <a:rPr lang="en-US">
                <a:latin typeface="Arial" panose="020B0604020202020204" pitchFamily="34" charset="0"/>
                <a:ea typeface="Fira Sans" panose="020B0503050000020004" pitchFamily="34" charset="0"/>
                <a:cs typeface="Arial" panose="020B0604020202020204" pitchFamily="34" charset="0"/>
              </a:rPr>
              <a:t>is a little bit like “Jekyll and Hyde”, the good or the bad, depending on the microbiome balance. </a:t>
            </a:r>
            <a:r>
              <a:rPr lang="en-US">
                <a:solidFill>
                  <a:prstClr val="black"/>
                </a:solidFill>
                <a:latin typeface="DM Sans"/>
                <a:ea typeface="Fira Sans" panose="020B0503050000020004" pitchFamily="34" charset="0"/>
              </a:rPr>
              <a:t>Some C. acnes </a:t>
            </a:r>
            <a:r>
              <a:rPr lang="en-US">
                <a:latin typeface="Arial" panose="020B0604020202020204" pitchFamily="34" charset="0"/>
                <a:cs typeface="Arial" panose="020B0604020202020204" pitchFamily="34" charset="0"/>
              </a:rPr>
              <a:t>strains occur as commensals and some as opportunistic pathogens associated with </a:t>
            </a:r>
            <a:r>
              <a:rPr lang="en-US">
                <a:solidFill>
                  <a:prstClr val="black"/>
                </a:solidFill>
                <a:latin typeface="DM Sans"/>
                <a:ea typeface="Fira Sans" panose="020B0503050000020004" pitchFamily="34" charset="0"/>
              </a:rPr>
              <a:t>acne.</a:t>
            </a:r>
            <a:r>
              <a:rPr lang="en-US" baseline="30000">
                <a:solidFill>
                  <a:prstClr val="black"/>
                </a:solidFill>
                <a:latin typeface="DM Sans"/>
                <a:ea typeface="Fira Sans" panose="020B0503050000020004" pitchFamily="34" charset="0"/>
              </a:rPr>
              <a:t> </a:t>
            </a:r>
            <a:endParaRPr lang="en-US">
              <a:latin typeface="Arial" panose="020B0604020202020204" pitchFamily="34" charset="0"/>
              <a:ea typeface="Fira Sans" panose="020B0503050000020004" pitchFamily="34" charset="0"/>
              <a:cs typeface="Arial" panose="020B0604020202020204" pitchFamily="34" charset="0"/>
            </a:endParaRPr>
          </a:p>
          <a:p>
            <a:pPr>
              <a:spcBef>
                <a:spcPts val="309"/>
              </a:spcBef>
            </a:pPr>
            <a:endParaRPr lang="en-US">
              <a:solidFill>
                <a:srgbClr val="000000"/>
              </a:solidFill>
              <a:latin typeface="Fira Sans Book" panose="020B0503050000020004" pitchFamily="34" charset="0"/>
              <a:ea typeface="Fira Sans" panose="020B0503050000020004" pitchFamily="34" charset="0"/>
              <a:cs typeface="+mn-lt"/>
            </a:endParaRPr>
          </a:p>
          <a:p>
            <a:pPr>
              <a:spcBef>
                <a:spcPts val="309"/>
              </a:spcBef>
            </a:pPr>
            <a:r>
              <a:rPr lang="de-CH" b="0" i="0">
                <a:solidFill>
                  <a:srgbClr val="212121"/>
                </a:solidFill>
                <a:effectLst/>
                <a:latin typeface="DM Sans  "/>
              </a:rPr>
              <a:t>Byrd AL, </a:t>
            </a:r>
            <a:r>
              <a:rPr lang="de-CH" b="0" i="0" err="1">
                <a:solidFill>
                  <a:srgbClr val="212121"/>
                </a:solidFill>
                <a:effectLst/>
                <a:latin typeface="DM Sans  "/>
              </a:rPr>
              <a:t>Belkaid</a:t>
            </a:r>
            <a:r>
              <a:rPr lang="de-CH" b="0" i="0">
                <a:solidFill>
                  <a:srgbClr val="212121"/>
                </a:solidFill>
                <a:effectLst/>
                <a:latin typeface="DM Sans  "/>
              </a:rPr>
              <a:t> Y, Segre JA. The human </a:t>
            </a:r>
            <a:r>
              <a:rPr lang="de-CH" b="0" i="0" err="1">
                <a:solidFill>
                  <a:srgbClr val="212121"/>
                </a:solidFill>
                <a:effectLst/>
                <a:latin typeface="DM Sans  "/>
              </a:rPr>
              <a:t>skin</a:t>
            </a:r>
            <a:r>
              <a:rPr lang="de-CH" b="0" i="0">
                <a:solidFill>
                  <a:srgbClr val="212121"/>
                </a:solidFill>
                <a:effectLst/>
                <a:latin typeface="DM Sans  "/>
              </a:rPr>
              <a:t> </a:t>
            </a:r>
            <a:r>
              <a:rPr lang="de-CH" b="0" i="0" err="1">
                <a:solidFill>
                  <a:srgbClr val="212121"/>
                </a:solidFill>
                <a:effectLst/>
                <a:latin typeface="DM Sans  "/>
              </a:rPr>
              <a:t>microbiome</a:t>
            </a:r>
            <a:r>
              <a:rPr lang="de-CH" b="0" i="0">
                <a:solidFill>
                  <a:srgbClr val="212121"/>
                </a:solidFill>
                <a:effectLst/>
                <a:latin typeface="DM Sans  "/>
              </a:rPr>
              <a:t>. Nat Rev </a:t>
            </a:r>
            <a:r>
              <a:rPr lang="de-CH" b="0" i="0" err="1">
                <a:solidFill>
                  <a:srgbClr val="212121"/>
                </a:solidFill>
                <a:effectLst/>
                <a:latin typeface="DM Sans  "/>
              </a:rPr>
              <a:t>Microbiol</a:t>
            </a:r>
            <a:r>
              <a:rPr lang="de-CH" b="0" i="0">
                <a:solidFill>
                  <a:srgbClr val="212121"/>
                </a:solidFill>
                <a:effectLst/>
                <a:latin typeface="DM Sans  "/>
              </a:rPr>
              <a:t>. 2018 Mar;16(3):143-155. </a:t>
            </a:r>
            <a:r>
              <a:rPr lang="de-CH" b="0" i="0" err="1">
                <a:solidFill>
                  <a:srgbClr val="212121"/>
                </a:solidFill>
                <a:effectLst/>
                <a:latin typeface="DM Sans  "/>
              </a:rPr>
              <a:t>doi</a:t>
            </a:r>
            <a:r>
              <a:rPr lang="de-CH" b="0" i="0">
                <a:solidFill>
                  <a:srgbClr val="212121"/>
                </a:solidFill>
                <a:effectLst/>
                <a:latin typeface="DM Sans  "/>
              </a:rPr>
              <a:t>: 10.1038/nrmicro.2017.157. </a:t>
            </a:r>
            <a:r>
              <a:rPr lang="de-CH" b="0" i="0" err="1">
                <a:solidFill>
                  <a:srgbClr val="212121"/>
                </a:solidFill>
                <a:effectLst/>
                <a:latin typeface="DM Sans  "/>
              </a:rPr>
              <a:t>Epub</a:t>
            </a:r>
            <a:r>
              <a:rPr lang="de-CH" b="0" i="0">
                <a:solidFill>
                  <a:srgbClr val="212121"/>
                </a:solidFill>
                <a:effectLst/>
                <a:latin typeface="DM Sans  "/>
              </a:rPr>
              <a:t> 2018 Jan 15. PMID: 29332945.</a:t>
            </a:r>
            <a:endParaRPr lang="en-US">
              <a:solidFill>
                <a:srgbClr val="000000"/>
              </a:solidFill>
              <a:latin typeface="Fira Sans Book" panose="020B0503050000020004" pitchFamily="34" charset="0"/>
              <a:ea typeface="Fira Sans" panose="020B0503050000020004" pitchFamily="34" charset="0"/>
              <a:cs typeface="+mn-lt"/>
            </a:endParaRPr>
          </a:p>
          <a:p>
            <a:endParaRPr lang="en-US"/>
          </a:p>
          <a:p>
            <a:r>
              <a:rPr lang="en-US"/>
              <a:t>Skin microorganisms provide </a:t>
            </a:r>
            <a:r>
              <a:rPr lang="en-US" b="1"/>
              <a:t>nutrients, essential protection against pathogens, support of our skin barrier and immune system</a:t>
            </a:r>
            <a:r>
              <a:rPr lang="en-US"/>
              <a:t> and therefore impact skin health.</a:t>
            </a:r>
          </a:p>
        </p:txBody>
      </p:sp>
      <p:sp>
        <p:nvSpPr>
          <p:cNvPr id="4" name="Slide Number Placeholder 3"/>
          <p:cNvSpPr>
            <a:spLocks noGrp="1"/>
          </p:cNvSpPr>
          <p:nvPr>
            <p:ph type="sldNum" sz="quarter" idx="5"/>
          </p:nvPr>
        </p:nvSpPr>
        <p:spPr/>
        <p:txBody>
          <a:bodyPr/>
          <a:lstStyle/>
          <a:p>
            <a:fld id="{B05EFF53-B5E9-4C67-9F80-34173122F7DF}" type="slidenum">
              <a:rPr lang="en-GB" smtClean="0"/>
              <a:t>20</a:t>
            </a:fld>
            <a:endParaRPr lang="en-GB"/>
          </a:p>
        </p:txBody>
      </p:sp>
    </p:spTree>
    <p:extLst>
      <p:ext uri="{BB962C8B-B14F-4D97-AF65-F5344CB8AC3E}">
        <p14:creationId xmlns:p14="http://schemas.microsoft.com/office/powerpoint/2010/main" val="24258707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b="1">
                <a:latin typeface="Arial" panose="020B0604020202020204" pitchFamily="34" charset="0"/>
                <a:cs typeface="Arial" panose="020B0604020202020204" pitchFamily="34" charset="0"/>
              </a:rPr>
              <a:t>Acne vulgaris </a:t>
            </a:r>
            <a:r>
              <a:rPr lang="en-US">
                <a:latin typeface="Arial" panose="020B0604020202020204" pitchFamily="34" charset="0"/>
                <a:cs typeface="Arial" panose="020B0604020202020204" pitchFamily="34" charset="0"/>
              </a:rPr>
              <a:t>is a </a:t>
            </a:r>
            <a:r>
              <a:rPr lang="en-US" b="1">
                <a:latin typeface="Arial" panose="020B0604020202020204" pitchFamily="34" charset="0"/>
                <a:cs typeface="Arial" panose="020B0604020202020204" pitchFamily="34" charset="0"/>
              </a:rPr>
              <a:t>chronic inflammatory skin condition </a:t>
            </a:r>
            <a:r>
              <a:rPr lang="en-US">
                <a:latin typeface="Arial" panose="020B0604020202020204" pitchFamily="34" charset="0"/>
                <a:cs typeface="Arial" panose="020B0604020202020204" pitchFamily="34" charset="0"/>
              </a:rPr>
              <a:t>of our skin pores - the pilosebaceous unit. It is characterized by the formation of </a:t>
            </a:r>
            <a:r>
              <a:rPr lang="en-US" err="1">
                <a:latin typeface="Arial" panose="020B0604020202020204" pitchFamily="34" charset="0"/>
                <a:cs typeface="Arial" panose="020B0604020202020204" pitchFamily="34" charset="0"/>
              </a:rPr>
              <a:t>comedones</a:t>
            </a:r>
            <a:r>
              <a:rPr lang="en-US">
                <a:latin typeface="Arial" panose="020B0604020202020204" pitchFamily="34" charset="0"/>
                <a:cs typeface="Arial" panose="020B0604020202020204" pitchFamily="34" charset="0"/>
              </a:rPr>
              <a:t> (blackheads and whiteheads), papules, pustules, nodules, and sometimes cysts. It results from a multifactorial process involving excess sebum production (e.g. by hormonal input or lifestyle), follicular </a:t>
            </a:r>
            <a:r>
              <a:rPr lang="en-US" err="1">
                <a:latin typeface="Arial" panose="020B0604020202020204" pitchFamily="34" charset="0"/>
                <a:cs typeface="Arial" panose="020B0604020202020204" pitchFamily="34" charset="0"/>
              </a:rPr>
              <a:t>hyperkeratinization</a:t>
            </a:r>
            <a:r>
              <a:rPr lang="en-US">
                <a:latin typeface="Arial" panose="020B0604020202020204" pitchFamily="34" charset="0"/>
                <a:cs typeface="Arial" panose="020B0604020202020204" pitchFamily="34" charset="0"/>
              </a:rPr>
              <a:t> = pore clogging (e.g. by comedogenic cosmetics), colonization by </a:t>
            </a:r>
            <a:r>
              <a:rPr lang="en-US" b="1" i="1" err="1">
                <a:latin typeface="Arial" panose="020B0604020202020204" pitchFamily="34" charset="0"/>
                <a:cs typeface="Arial" panose="020B0604020202020204" pitchFamily="34" charset="0"/>
              </a:rPr>
              <a:t>Cutibacterium</a:t>
            </a:r>
            <a:r>
              <a:rPr lang="en-US" b="1" i="1">
                <a:latin typeface="Arial" panose="020B0604020202020204" pitchFamily="34" charset="0"/>
                <a:cs typeface="Arial" panose="020B0604020202020204" pitchFamily="34" charset="0"/>
              </a:rPr>
              <a:t> acnes</a:t>
            </a:r>
            <a:r>
              <a:rPr lang="en-US">
                <a:latin typeface="Arial" panose="020B0604020202020204" pitchFamily="34" charset="0"/>
                <a:cs typeface="Arial" panose="020B0604020202020204" pitchFamily="34" charset="0"/>
              </a:rPr>
              <a:t>, and subsequent inflammation. </a:t>
            </a:r>
            <a:br>
              <a:rPr lang="en-US">
                <a:latin typeface="Arial" panose="020B0604020202020204" pitchFamily="34" charset="0"/>
                <a:cs typeface="Arial" panose="020B0604020202020204" pitchFamily="34" charset="0"/>
              </a:rPr>
            </a:br>
            <a:r>
              <a:rPr lang="en-US" i="1">
                <a:solidFill>
                  <a:srgbClr val="000000"/>
                </a:solidFill>
                <a:latin typeface="Arial" panose="020B0604020202020204" pitchFamily="34" charset="0"/>
                <a:cs typeface="Arial" panose="020B0604020202020204" pitchFamily="34" charset="0"/>
              </a:rPr>
              <a:t>C</a:t>
            </a:r>
            <a:r>
              <a:rPr lang="en-US" i="1">
                <a:solidFill>
                  <a:prstClr val="black"/>
                </a:solidFill>
                <a:latin typeface="Arial" panose="020B0604020202020204" pitchFamily="34" charset="0"/>
                <a:ea typeface="Fira Sans" panose="020B0503050000020004" pitchFamily="34" charset="0"/>
                <a:cs typeface="Arial" panose="020B0604020202020204" pitchFamily="34" charset="0"/>
              </a:rPr>
              <a:t>. acnes</a:t>
            </a:r>
            <a:r>
              <a:rPr lang="en-US">
                <a:solidFill>
                  <a:srgbClr val="131315"/>
                </a:solidFill>
                <a:latin typeface="Arial" panose="020B0604020202020204" pitchFamily="34" charset="0"/>
                <a:cs typeface="Arial" panose="020B0604020202020204" pitchFamily="34" charset="0"/>
              </a:rPr>
              <a:t> is one of the most abundant microbes on your body, and in most people it causes no problems at all. The bacterium is largely commensal, contributing to the skin’s acidic pH and helping to inhibit colonialization  by harmful pathogens like </a:t>
            </a:r>
            <a:r>
              <a:rPr lang="en-US" i="1">
                <a:solidFill>
                  <a:srgbClr val="131315"/>
                </a:solidFill>
                <a:latin typeface="Arial" panose="020B0604020202020204" pitchFamily="34" charset="0"/>
                <a:cs typeface="Arial" panose="020B0604020202020204" pitchFamily="34" charset="0"/>
              </a:rPr>
              <a:t>Staphylococcus aureus</a:t>
            </a:r>
            <a:r>
              <a:rPr lang="en-US">
                <a:solidFill>
                  <a:srgbClr val="131315"/>
                </a:solidFill>
                <a:latin typeface="Arial" panose="020B0604020202020204" pitchFamily="34" charset="0"/>
                <a:cs typeface="Arial" panose="020B0604020202020204" pitchFamily="34" charset="0"/>
              </a:rPr>
              <a:t>. But when conditions shift, particularly when oil production increases and pores become blocked, this same bacterium can trigger the inflammation behind acne breakouts.</a:t>
            </a:r>
            <a:r>
              <a:rPr lang="en-US">
                <a:solidFill>
                  <a:prstClr val="black"/>
                </a:solidFill>
                <a:latin typeface="Arial" panose="020B0604020202020204" pitchFamily="34" charset="0"/>
                <a:ea typeface="Fira Sans" panose="020B0503050000020004" pitchFamily="34" charset="0"/>
                <a:cs typeface="Arial" panose="020B0604020202020204" pitchFamily="34" charset="0"/>
              </a:rPr>
              <a:t> 1) In particular, </a:t>
            </a:r>
            <a:r>
              <a:rPr lang="en-US" i="1">
                <a:solidFill>
                  <a:prstClr val="black"/>
                </a:solidFill>
                <a:latin typeface="Arial" panose="020B0604020202020204" pitchFamily="34" charset="0"/>
                <a:ea typeface="Fira Sans" panose="020B0503050000020004" pitchFamily="34" charset="0"/>
                <a:cs typeface="Arial" panose="020B0604020202020204" pitchFamily="34" charset="0"/>
              </a:rPr>
              <a:t>C. acnes </a:t>
            </a:r>
            <a:r>
              <a:rPr lang="en-US">
                <a:solidFill>
                  <a:prstClr val="black"/>
                </a:solidFill>
                <a:latin typeface="Arial" panose="020B0604020202020204" pitchFamily="34" charset="0"/>
                <a:ea typeface="Fira Sans" panose="020B0503050000020004" pitchFamily="34" charset="0"/>
                <a:cs typeface="Arial" panose="020B0604020202020204" pitchFamily="34" charset="0"/>
              </a:rPr>
              <a:t>is prominent in sebum-rich skin sties, especially in the sebaceous glands, where there are sufficient lipids to feed</a:t>
            </a:r>
            <a:r>
              <a:rPr lang="en-US">
                <a:solidFill>
                  <a:srgbClr val="131315"/>
                </a:solidFill>
                <a:highlight>
                  <a:srgbClr val="FFFFFF"/>
                </a:highlight>
                <a:latin typeface="Arial" panose="020B0604020202020204" pitchFamily="34" charset="0"/>
                <a:ea typeface="Calibri"/>
                <a:cs typeface="Arial" panose="020B0604020202020204" pitchFamily="34" charset="0"/>
              </a:rPr>
              <a:t>.</a:t>
            </a:r>
            <a:r>
              <a:rPr lang="en-US">
                <a:solidFill>
                  <a:prstClr val="black"/>
                </a:solidFill>
                <a:latin typeface="Arial" panose="020B0604020202020204" pitchFamily="34" charset="0"/>
                <a:ea typeface="Fira Sans" panose="020B0503050000020004" pitchFamily="34" charset="0"/>
                <a:cs typeface="Arial" panose="020B0604020202020204" pitchFamily="34" charset="0"/>
              </a:rPr>
              <a:t> 2) </a:t>
            </a:r>
            <a:r>
              <a:rPr lang="en-US" i="1">
                <a:latin typeface="Arial" panose="020B0604020202020204" pitchFamily="34" charset="0"/>
                <a:cs typeface="Arial" panose="020B0604020202020204" pitchFamily="34" charset="0"/>
              </a:rPr>
              <a:t>C. acnes </a:t>
            </a:r>
            <a:r>
              <a:rPr lang="en-US">
                <a:latin typeface="Arial" panose="020B0604020202020204" pitchFamily="34" charset="0"/>
                <a:cs typeface="Arial" panose="020B0604020202020204" pitchFamily="34" charset="0"/>
              </a:rPr>
              <a:t>thrives in clogged pores and it metabolizes </a:t>
            </a:r>
            <a:r>
              <a:rPr lang="en-US" err="1">
                <a:latin typeface="Arial" panose="020B0604020202020204" pitchFamily="34" charset="0"/>
                <a:cs typeface="Arial" panose="020B0604020202020204" pitchFamily="34" charset="0"/>
              </a:rPr>
              <a:t>triglycerids</a:t>
            </a:r>
            <a:r>
              <a:rPr lang="en-US">
                <a:latin typeface="Arial" panose="020B0604020202020204" pitchFamily="34" charset="0"/>
                <a:cs typeface="Arial" panose="020B0604020202020204" pitchFamily="34" charset="0"/>
              </a:rPr>
              <a:t> in sebum, producing fatty acids and other byproducts when bacterial growth is excessive. </a:t>
            </a:r>
            <a:r>
              <a:rPr lang="en-US" sz="1200" b="0" i="0" kern="1200">
                <a:solidFill>
                  <a:schemeClr val="tx1"/>
                </a:solidFill>
                <a:effectLst/>
                <a:latin typeface="+mn-lt"/>
                <a:ea typeface="+mn-ea"/>
                <a:cs typeface="+mn-cs"/>
              </a:rPr>
              <a:t>These fatty acids irritate the pore lining, cause skin cells to overgrow and harden (a process called </a:t>
            </a:r>
            <a:r>
              <a:rPr lang="en-US" sz="1200" b="0" i="0" kern="1200" err="1">
                <a:solidFill>
                  <a:schemeClr val="tx1"/>
                </a:solidFill>
                <a:effectLst/>
                <a:latin typeface="+mn-lt"/>
                <a:ea typeface="+mn-ea"/>
                <a:cs typeface="+mn-cs"/>
              </a:rPr>
              <a:t>hyperkeratinization</a:t>
            </a:r>
            <a:r>
              <a:rPr lang="en-US" sz="1200" b="0" i="0" kern="1200">
                <a:solidFill>
                  <a:schemeClr val="tx1"/>
                </a:solidFill>
                <a:effectLst/>
                <a:latin typeface="+mn-lt"/>
                <a:ea typeface="+mn-ea"/>
                <a:cs typeface="+mn-cs"/>
              </a:rPr>
              <a:t>), and weaken the skin’s local barrier function. </a:t>
            </a:r>
            <a:r>
              <a:rPr lang="en-US">
                <a:latin typeface="Arial" panose="020B0604020202020204" pitchFamily="34" charset="0"/>
                <a:cs typeface="Arial" panose="020B0604020202020204" pitchFamily="34" charset="0"/>
              </a:rPr>
              <a:t>3) These mediators can trigger inflammation and ultimately lead to papules, pustules, and nodules. </a:t>
            </a:r>
            <a:br>
              <a:rPr lang="en-US">
                <a:latin typeface="Arial" panose="020B0604020202020204" pitchFamily="34" charset="0"/>
                <a:cs typeface="Arial" panose="020B0604020202020204" pitchFamily="34" charset="0"/>
              </a:rPr>
            </a:br>
            <a:r>
              <a:rPr lang="en-US">
                <a:latin typeface="Arial" panose="020B0604020202020204" pitchFamily="34" charset="0"/>
                <a:cs typeface="Arial" panose="020B0604020202020204" pitchFamily="34" charset="0"/>
              </a:rPr>
              <a:t>To be clear: our target is </a:t>
            </a:r>
            <a:r>
              <a:rPr lang="en-US" b="1">
                <a:latin typeface="Arial" panose="020B0604020202020204" pitchFamily="34" charset="0"/>
                <a:cs typeface="Arial" panose="020B0604020202020204" pitchFamily="34" charset="0"/>
              </a:rPr>
              <a:t>the bacteria </a:t>
            </a:r>
            <a:r>
              <a:rPr lang="en-US">
                <a:latin typeface="Arial" panose="020B0604020202020204" pitchFamily="34" charset="0"/>
                <a:cs typeface="Arial" panose="020B0604020202020204" pitchFamily="34" charset="0"/>
              </a:rPr>
              <a:t>itself – it is not about comedogenicity or the pore clogging! It is about </a:t>
            </a:r>
            <a:r>
              <a:rPr lang="en-US" sz="1200" b="1" i="0" kern="1200">
                <a:solidFill>
                  <a:schemeClr val="tx1"/>
                </a:solidFill>
                <a:effectLst/>
                <a:latin typeface="+mn-lt"/>
                <a:ea typeface="+mn-ea"/>
                <a:cs typeface="+mn-cs"/>
              </a:rPr>
              <a:t>Managing </a:t>
            </a:r>
            <a:r>
              <a:rPr lang="en-US" sz="1200" b="1" i="1" kern="1200" err="1">
                <a:solidFill>
                  <a:schemeClr val="tx1"/>
                </a:solidFill>
                <a:effectLst/>
                <a:latin typeface="+mn-lt"/>
                <a:ea typeface="+mn-ea"/>
                <a:cs typeface="+mn-cs"/>
              </a:rPr>
              <a:t>Cutibacterium</a:t>
            </a:r>
            <a:r>
              <a:rPr lang="en-US" sz="1200" b="1" i="1" kern="1200">
                <a:solidFill>
                  <a:schemeClr val="tx1"/>
                </a:solidFill>
                <a:effectLst/>
                <a:latin typeface="+mn-lt"/>
                <a:ea typeface="+mn-ea"/>
                <a:cs typeface="+mn-cs"/>
              </a:rPr>
              <a:t> Acnes</a:t>
            </a:r>
            <a:r>
              <a:rPr lang="en-US" sz="1200" b="1" i="0" kern="1200">
                <a:solidFill>
                  <a:schemeClr val="tx1"/>
                </a:solidFill>
                <a:effectLst/>
                <a:latin typeface="+mn-lt"/>
                <a:ea typeface="+mn-ea"/>
                <a:cs typeface="+mn-cs"/>
              </a:rPr>
              <a:t> Overgrowth.</a:t>
            </a:r>
          </a:p>
          <a:p>
            <a:pPr fontAlgn="t"/>
            <a:r>
              <a:rPr lang="en-US">
                <a:latin typeface="Arial" panose="020B0604020202020204" pitchFamily="34" charset="0"/>
                <a:cs typeface="Arial" panose="020B0604020202020204" pitchFamily="34" charset="0"/>
              </a:rPr>
              <a:t>We have already proven that we can we keep these bacteria in check with smart UV filter combinations. </a:t>
            </a:r>
          </a:p>
          <a:p>
            <a:pPr fontAlgn="t"/>
            <a:endParaRPr lang="en-US" baseline="30000">
              <a:solidFill>
                <a:prstClr val="black"/>
              </a:solidFill>
              <a:latin typeface="DM Sans"/>
              <a:ea typeface="Fira Sans" panose="020B0503050000020004" pitchFamily="34" charset="0"/>
            </a:endParaRPr>
          </a:p>
          <a:p>
            <a:pPr fontAlgn="t"/>
            <a:r>
              <a:rPr lang="en-US" baseline="30000">
                <a:solidFill>
                  <a:prstClr val="black"/>
                </a:solidFill>
                <a:latin typeface="DM Sans"/>
                <a:ea typeface="Fira Sans" panose="020B0503050000020004" pitchFamily="34" charset="0"/>
              </a:rPr>
              <a:t>----</a:t>
            </a:r>
          </a:p>
          <a:p>
            <a:pPr fontAlgn="t"/>
            <a:r>
              <a:rPr lang="en-US"/>
              <a:t>SC-FA=Short/chain fatty acids</a:t>
            </a:r>
            <a:endParaRPr lang="en-US" baseline="30000">
              <a:solidFill>
                <a:prstClr val="black"/>
              </a:solidFill>
              <a:latin typeface="DM Sans"/>
              <a:ea typeface="Fira Sans" panose="020B0503050000020004" pitchFamily="34" charset="0"/>
            </a:endParaRPr>
          </a:p>
          <a:p>
            <a:pPr fontAlgn="t"/>
            <a:endParaRPr lang="en-US" baseline="30000">
              <a:solidFill>
                <a:prstClr val="black"/>
              </a:solidFill>
              <a:latin typeface="DM Sans"/>
              <a:ea typeface="Fira Sans" panose="020B0503050000020004" pitchFamily="34" charset="0"/>
            </a:endParaRPr>
          </a:p>
          <a:p>
            <a:pPr fontAlgn="t"/>
            <a:r>
              <a:rPr lang="en-US">
                <a:hlinkClick r:id="rId3"/>
              </a:rPr>
              <a:t>What Is Propionibacterium Acnes and What Does It Do? – </a:t>
            </a:r>
            <a:r>
              <a:rPr lang="en-US" err="1">
                <a:hlinkClick r:id="rId3"/>
              </a:rPr>
              <a:t>ScienceInsights</a:t>
            </a:r>
            <a:endParaRPr lang="en-US"/>
          </a:p>
          <a:p>
            <a:pPr fontAlgn="t"/>
            <a:endParaRPr lang="en-US" baseline="30000">
              <a:solidFill>
                <a:prstClr val="black"/>
              </a:solidFill>
              <a:latin typeface="DM Sans"/>
              <a:ea typeface="Fira Sans" panose="020B0503050000020004" pitchFamily="34" charset="0"/>
            </a:endParaRPr>
          </a:p>
          <a:p>
            <a:pPr fontAlgn="t"/>
            <a:r>
              <a:rPr lang="en-US" b="1"/>
              <a:t>Bacteria (</a:t>
            </a:r>
            <a:r>
              <a:rPr lang="en-US" b="1" err="1"/>
              <a:t>Cutibacterium</a:t>
            </a:r>
            <a:r>
              <a:rPr lang="en-US" b="1"/>
              <a:t> acnes)</a:t>
            </a:r>
            <a:endParaRPr lang="en-US" b="1">
              <a:ea typeface="Calibri"/>
              <a:cs typeface="Calibri"/>
            </a:endParaRPr>
          </a:p>
          <a:p>
            <a:pPr fontAlgn="t"/>
            <a:r>
              <a:rPr lang="en-US"/>
              <a:t>C. acnes thrives in clogged pores and breaks down sebum into </a:t>
            </a:r>
            <a:r>
              <a:rPr lang="en-US" b="1"/>
              <a:t>irritating fatty acids</a:t>
            </a:r>
            <a:r>
              <a:rPr lang="en-US"/>
              <a:t>.</a:t>
            </a:r>
          </a:p>
          <a:p>
            <a:pPr fontAlgn="t"/>
            <a:r>
              <a:rPr lang="en-US"/>
              <a:t>This triggers inflammation and leads to papules, pustules, and nodules</a:t>
            </a:r>
          </a:p>
          <a:p>
            <a:pPr fontAlgn="t"/>
            <a:endParaRPr lang="en-US"/>
          </a:p>
          <a:p>
            <a:pPr defTabSz="942289" fontAlgn="t">
              <a:defRPr/>
            </a:pPr>
            <a:r>
              <a:rPr lang="de-CH" b="1">
                <a:solidFill>
                  <a:srgbClr val="7C807E"/>
                </a:solidFill>
                <a:latin typeface="DM Sans"/>
                <a:ea typeface="Fira Sans" panose="020B0503050000020004" pitchFamily="34" charset="0"/>
              </a:rPr>
              <a:t>1. </a:t>
            </a:r>
            <a:r>
              <a:rPr lang="de-CH" err="1">
                <a:solidFill>
                  <a:srgbClr val="7C807E"/>
                </a:solidFill>
                <a:latin typeface="DM Sans"/>
                <a:ea typeface="Fira Sans" panose="020B0503050000020004" pitchFamily="34" charset="0"/>
              </a:rPr>
              <a:t>Dagnelie</a:t>
            </a:r>
            <a:r>
              <a:rPr lang="de-CH">
                <a:solidFill>
                  <a:srgbClr val="7C807E"/>
                </a:solidFill>
                <a:latin typeface="DM Sans"/>
                <a:ea typeface="Fira Sans" panose="020B0503050000020004" pitchFamily="34" charset="0"/>
              </a:rPr>
              <a:t> et al (2018);   </a:t>
            </a:r>
            <a:r>
              <a:rPr lang="de-CH" b="1">
                <a:solidFill>
                  <a:srgbClr val="7C807E"/>
                </a:solidFill>
                <a:latin typeface="DM Sans"/>
                <a:ea typeface="Fira Sans" panose="020B0503050000020004" pitchFamily="34" charset="0"/>
              </a:rPr>
              <a:t>2. </a:t>
            </a:r>
            <a:r>
              <a:rPr lang="de-CH" err="1">
                <a:solidFill>
                  <a:srgbClr val="7C807E"/>
                </a:solidFill>
                <a:latin typeface="DM Sans"/>
                <a:ea typeface="Fira Sans" panose="020B0503050000020004" pitchFamily="34" charset="0"/>
              </a:rPr>
              <a:t>Spittaels</a:t>
            </a:r>
            <a:r>
              <a:rPr lang="de-CH">
                <a:solidFill>
                  <a:srgbClr val="7C807E"/>
                </a:solidFill>
                <a:latin typeface="DM Sans"/>
                <a:ea typeface="Fira Sans" panose="020B0503050000020004" pitchFamily="34" charset="0"/>
              </a:rPr>
              <a:t> et al (2020);  </a:t>
            </a:r>
            <a:r>
              <a:rPr lang="de-CH" b="1">
                <a:solidFill>
                  <a:srgbClr val="7C807E"/>
                </a:solidFill>
                <a:latin typeface="DM Sans"/>
                <a:ea typeface="Fira Sans" panose="020B0503050000020004" pitchFamily="34" charset="0"/>
              </a:rPr>
              <a:t>3. </a:t>
            </a:r>
            <a:r>
              <a:rPr lang="de-CH" err="1">
                <a:solidFill>
                  <a:srgbClr val="7C807E"/>
                </a:solidFill>
                <a:latin typeface="DM Sans"/>
                <a:ea typeface="Fira Sans" panose="020B0503050000020004" pitchFamily="34" charset="0"/>
              </a:rPr>
              <a:t>Conforti</a:t>
            </a:r>
            <a:r>
              <a:rPr lang="de-CH">
                <a:solidFill>
                  <a:srgbClr val="7C807E"/>
                </a:solidFill>
                <a:latin typeface="DM Sans"/>
                <a:ea typeface="Fira Sans" panose="020B0503050000020004" pitchFamily="34" charset="0"/>
              </a:rPr>
              <a:t> et al (2021);   </a:t>
            </a:r>
            <a:r>
              <a:rPr lang="de-CH" b="1">
                <a:solidFill>
                  <a:srgbClr val="7C807E"/>
                </a:solidFill>
                <a:latin typeface="DM Sans"/>
                <a:ea typeface="Fira Sans" panose="020B0503050000020004" pitchFamily="34" charset="0"/>
              </a:rPr>
              <a:t>4. </a:t>
            </a:r>
            <a:r>
              <a:rPr lang="de-CH">
                <a:solidFill>
                  <a:srgbClr val="7C807E"/>
                </a:solidFill>
                <a:latin typeface="DM Sans"/>
                <a:ea typeface="Fira Sans" panose="020B0503050000020004" pitchFamily="34" charset="0"/>
              </a:rPr>
              <a:t>Lee YB et al (2019)</a:t>
            </a:r>
          </a:p>
          <a:p>
            <a:pPr defTabSz="942289" fontAlgn="t">
              <a:defRPr/>
            </a:pPr>
            <a:endParaRPr lang="en-US" i="1">
              <a:solidFill>
                <a:srgbClr val="FFFFFF">
                  <a:lumMod val="50000"/>
                </a:srgbClr>
              </a:solidFill>
              <a:latin typeface="DM Sans"/>
              <a:ea typeface="Fira Sans" panose="020B0503050000020004" pitchFamily="34" charset="0"/>
            </a:endParaRPr>
          </a:p>
          <a:p>
            <a:pPr fontAlgn="t"/>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21</a:t>
            </a:fld>
            <a:endParaRPr lang="en-GB"/>
          </a:p>
        </p:txBody>
      </p:sp>
    </p:spTree>
    <p:extLst>
      <p:ext uri="{BB962C8B-B14F-4D97-AF65-F5344CB8AC3E}">
        <p14:creationId xmlns:p14="http://schemas.microsoft.com/office/powerpoint/2010/main" val="27182879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solidFill>
                  <a:srgbClr val="000000"/>
                </a:solidFill>
                <a:latin typeface="Arial" panose="020B0604020202020204" pitchFamily="34" charset="0"/>
                <a:cs typeface="Arial" panose="020B0604020202020204" pitchFamily="34" charset="0"/>
              </a:rPr>
              <a:t>We showed in the past that </a:t>
            </a:r>
            <a:r>
              <a:rPr lang="en-US" b="1">
                <a:solidFill>
                  <a:srgbClr val="000000"/>
                </a:solidFill>
                <a:latin typeface="Arial" panose="020B0604020202020204" pitchFamily="34" charset="0"/>
                <a:cs typeface="Arial" panose="020B0604020202020204" pitchFamily="34" charset="0"/>
              </a:rPr>
              <a:t>specific microorganisms can benefit from the additional UV protection</a:t>
            </a:r>
            <a:r>
              <a:rPr lang="en-US">
                <a:solidFill>
                  <a:srgbClr val="000000"/>
                </a:solidFill>
                <a:latin typeface="Arial" panose="020B0604020202020204" pitchFamily="34" charset="0"/>
                <a:cs typeface="Arial" panose="020B0604020202020204" pitchFamily="34" charset="0"/>
              </a:rPr>
              <a:t>. We developed </a:t>
            </a:r>
            <a:r>
              <a:rPr lang="en-US" i="0">
                <a:solidFill>
                  <a:srgbClr val="000000"/>
                </a:solidFill>
                <a:latin typeface="Arial" panose="020B0604020202020204" pitchFamily="34" charset="0"/>
                <a:cs typeface="Arial" panose="020B0604020202020204" pitchFamily="34" charset="0"/>
              </a:rPr>
              <a:t>an</a:t>
            </a:r>
            <a:r>
              <a:rPr lang="en-US" i="1">
                <a:solidFill>
                  <a:srgbClr val="000000"/>
                </a:solidFill>
                <a:latin typeface="Arial" panose="020B0604020202020204" pitchFamily="34" charset="0"/>
                <a:cs typeface="Arial" panose="020B0604020202020204" pitchFamily="34" charset="0"/>
              </a:rPr>
              <a:t> in vitro </a:t>
            </a:r>
            <a:r>
              <a:rPr lang="en-US">
                <a:solidFill>
                  <a:srgbClr val="000000"/>
                </a:solidFill>
                <a:latin typeface="Arial" panose="020B0604020202020204" pitchFamily="34" charset="0"/>
                <a:cs typeface="Arial" panose="020B0604020202020204" pitchFamily="34" charset="0"/>
              </a:rPr>
              <a:t>UV method with isolated bacteria. We have used strains from </a:t>
            </a:r>
            <a:r>
              <a:rPr lang="en-US" b="1" i="1">
                <a:solidFill>
                  <a:srgbClr val="000000"/>
                </a:solidFill>
                <a:latin typeface="Arial" panose="020B0604020202020204" pitchFamily="34" charset="0"/>
                <a:cs typeface="Arial" panose="020B0604020202020204" pitchFamily="34" charset="0"/>
              </a:rPr>
              <a:t>C. acnes, L. </a:t>
            </a:r>
            <a:r>
              <a:rPr lang="en-US" b="1" i="1" err="1">
                <a:solidFill>
                  <a:srgbClr val="000000"/>
                </a:solidFill>
                <a:latin typeface="Arial" panose="020B0604020202020204" pitchFamily="34" charset="0"/>
                <a:cs typeface="Arial" panose="020B0604020202020204" pitchFamily="34" charset="0"/>
              </a:rPr>
              <a:t>crispatus</a:t>
            </a:r>
            <a:r>
              <a:rPr lang="en-US" b="1" i="1">
                <a:solidFill>
                  <a:srgbClr val="000000"/>
                </a:solidFill>
                <a:latin typeface="Arial" panose="020B0604020202020204" pitchFamily="34" charset="0"/>
                <a:cs typeface="Arial" panose="020B0604020202020204" pitchFamily="34" charset="0"/>
              </a:rPr>
              <a:t>, and S. epidermidis</a:t>
            </a:r>
            <a:r>
              <a:rPr lang="en-US" i="1">
                <a:solidFill>
                  <a:srgbClr val="000000"/>
                </a:solidFill>
                <a:latin typeface="Arial" panose="020B0604020202020204" pitchFamily="34" charset="0"/>
                <a:cs typeface="Arial" panose="020B0604020202020204" pitchFamily="34" charset="0"/>
              </a:rPr>
              <a:t>. </a:t>
            </a:r>
            <a:br>
              <a:rPr lang="en-US" i="1">
                <a:solidFill>
                  <a:srgbClr val="000000"/>
                </a:solidFill>
                <a:latin typeface="Arial" panose="020B0604020202020204" pitchFamily="34" charset="0"/>
                <a:cs typeface="Arial" panose="020B0604020202020204" pitchFamily="34" charset="0"/>
              </a:rPr>
            </a:br>
            <a:r>
              <a:rPr lang="en-US" b="1" i="1">
                <a:latin typeface="Arial" panose="020B0604020202020204" pitchFamily="34" charset="0"/>
                <a:cs typeface="Arial" panose="020B0604020202020204" pitchFamily="34" charset="0"/>
              </a:rPr>
              <a:t>C. acnes </a:t>
            </a:r>
            <a:r>
              <a:rPr lang="en-US" i="1">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 remember the “</a:t>
            </a:r>
            <a:r>
              <a:rPr lang="en-US" b="1">
                <a:latin typeface="Arial" panose="020B0604020202020204" pitchFamily="34" charset="0"/>
                <a:cs typeface="Arial" panose="020B0604020202020204" pitchFamily="34" charset="0"/>
              </a:rPr>
              <a:t>Jekyll and Hyde</a:t>
            </a:r>
            <a:r>
              <a:rPr lang="en-US">
                <a:latin typeface="Arial" panose="020B0604020202020204" pitchFamily="34" charset="0"/>
                <a:cs typeface="Arial" panose="020B0604020202020204" pitchFamily="34" charset="0"/>
              </a:rPr>
              <a:t>” The strain we used here is more likely a pathogenic </a:t>
            </a:r>
            <a:r>
              <a:rPr lang="en-US" i="0">
                <a:solidFill>
                  <a:srgbClr val="000000"/>
                </a:solidFill>
                <a:latin typeface="Arial" panose="020B0604020202020204" pitchFamily="34" charset="0"/>
                <a:cs typeface="Arial" panose="020B0604020202020204" pitchFamily="34" charset="0"/>
              </a:rPr>
              <a:t>phylotype </a:t>
            </a:r>
            <a:r>
              <a:rPr lang="en-US" i="1">
                <a:solidFill>
                  <a:srgbClr val="000000"/>
                </a:solidFill>
                <a:latin typeface="Arial" panose="020B0604020202020204" pitchFamily="34" charset="0"/>
                <a:cs typeface="Arial" panose="020B0604020202020204" pitchFamily="34" charset="0"/>
              </a:rPr>
              <a:t>(IA)</a:t>
            </a:r>
            <a:r>
              <a:rPr lang="en-US">
                <a:latin typeface="Arial" panose="020B0604020202020204" pitchFamily="34" charset="0"/>
                <a:cs typeface="Arial" panose="020B0604020202020204" pitchFamily="34" charset="0"/>
              </a:rPr>
              <a:t>. </a:t>
            </a:r>
          </a:p>
          <a:p>
            <a:r>
              <a:rPr lang="en-US" b="1" i="1">
                <a:solidFill>
                  <a:srgbClr val="000000"/>
                </a:solidFill>
                <a:latin typeface="Arial" panose="020B0604020202020204" pitchFamily="34" charset="0"/>
                <a:cs typeface="Arial" panose="020B0604020202020204" pitchFamily="34" charset="0"/>
              </a:rPr>
              <a:t>Lactobacillus </a:t>
            </a:r>
            <a:r>
              <a:rPr lang="en-US" b="1" i="1" err="1">
                <a:solidFill>
                  <a:srgbClr val="000000"/>
                </a:solidFill>
                <a:latin typeface="Arial" panose="020B0604020202020204" pitchFamily="34" charset="0"/>
                <a:cs typeface="Arial" panose="020B0604020202020204" pitchFamily="34" charset="0"/>
              </a:rPr>
              <a:t>crispatus</a:t>
            </a:r>
            <a:r>
              <a:rPr lang="en-US" b="1" i="1">
                <a:solidFill>
                  <a:srgbClr val="000000"/>
                </a:solidFill>
                <a:latin typeface="Arial" panose="020B0604020202020204" pitchFamily="34" charset="0"/>
                <a:cs typeface="Arial" panose="020B0604020202020204" pitchFamily="34" charset="0"/>
              </a:rPr>
              <a:t> </a:t>
            </a:r>
            <a:r>
              <a:rPr lang="en-US" b="0" i="0" baseline="0">
                <a:solidFill>
                  <a:srgbClr val="000000"/>
                </a:solidFill>
                <a:latin typeface="Arial" panose="020B0604020202020204" pitchFamily="34" charset="0"/>
                <a:cs typeface="Arial" panose="020B0604020202020204" pitchFamily="34" charset="0"/>
              </a:rPr>
              <a:t>we identified recently as a key player for a resilient microbiome, ensuring an acidic environment for pathogen defense</a:t>
            </a:r>
            <a:r>
              <a:rPr lang="en-US" i="1">
                <a:solidFill>
                  <a:srgbClr val="000000"/>
                </a:solidFill>
                <a:latin typeface="Arial" panose="020B0604020202020204" pitchFamily="34" charset="0"/>
                <a:cs typeface="Arial" panose="020B0604020202020204" pitchFamily="34" charset="0"/>
              </a:rPr>
              <a:t>. </a:t>
            </a:r>
          </a:p>
          <a:p>
            <a:r>
              <a:rPr lang="en-US" b="1" i="1">
                <a:solidFill>
                  <a:srgbClr val="000000"/>
                </a:solidFill>
                <a:latin typeface="Arial" panose="020B0604020202020204" pitchFamily="34" charset="0"/>
                <a:cs typeface="Arial" panose="020B0604020202020204" pitchFamily="34" charset="0"/>
              </a:rPr>
              <a:t>Staphylococcus epidermidis</a:t>
            </a:r>
            <a:r>
              <a:rPr lang="en-US" b="1">
                <a:solidFill>
                  <a:srgbClr val="000000"/>
                </a:solidFill>
                <a:latin typeface="Arial" panose="020B0604020202020204" pitchFamily="34" charset="0"/>
                <a:cs typeface="Arial" panose="020B0604020202020204" pitchFamily="34" charset="0"/>
              </a:rPr>
              <a:t> </a:t>
            </a:r>
            <a:r>
              <a:rPr lang="en-US">
                <a:solidFill>
                  <a:srgbClr val="000000"/>
                </a:solidFill>
                <a:latin typeface="Arial" panose="020B0604020202020204" pitchFamily="34" charset="0"/>
                <a:cs typeface="Arial" panose="020B0604020202020204" pitchFamily="34" charset="0"/>
              </a:rPr>
              <a:t>is a normal skin commensal – it </a:t>
            </a:r>
            <a:r>
              <a:rPr lang="en-US" i="0">
                <a:solidFill>
                  <a:srgbClr val="000000"/>
                </a:solidFill>
                <a:latin typeface="Arial" panose="020B0604020202020204" pitchFamily="34" charset="0"/>
                <a:cs typeface="Arial" panose="020B0604020202020204" pitchFamily="34" charset="0"/>
              </a:rPr>
              <a:t>was </a:t>
            </a:r>
            <a:r>
              <a:rPr lang="en-US">
                <a:solidFill>
                  <a:srgbClr val="000000"/>
                </a:solidFill>
                <a:latin typeface="Arial" panose="020B0604020202020204" pitchFamily="34" charset="0"/>
                <a:cs typeface="Arial" panose="020B0604020202020204" pitchFamily="34" charset="0"/>
              </a:rPr>
              <a:t>used as reference strain here. </a:t>
            </a:r>
          </a:p>
          <a:p>
            <a:r>
              <a:rPr lang="en-US" b="1">
                <a:solidFill>
                  <a:srgbClr val="000000"/>
                </a:solidFill>
                <a:latin typeface="Arial" panose="020B0604020202020204" pitchFamily="34" charset="0"/>
                <a:cs typeface="Arial" panose="020B0604020202020204" pitchFamily="34" charset="0"/>
              </a:rPr>
              <a:t>Single UV filter or combinations </a:t>
            </a:r>
            <a:r>
              <a:rPr lang="en-US">
                <a:solidFill>
                  <a:srgbClr val="000000"/>
                </a:solidFill>
                <a:latin typeface="Arial" panose="020B0604020202020204" pitchFamily="34" charset="0"/>
                <a:cs typeface="Arial" panose="020B0604020202020204" pitchFamily="34" charset="0"/>
              </a:rPr>
              <a:t>were solubilized in oils and applied before UV irradiation. The </a:t>
            </a:r>
            <a:r>
              <a:rPr lang="en-US" b="1">
                <a:solidFill>
                  <a:srgbClr val="000000"/>
                </a:solidFill>
                <a:latin typeface="Arial" panose="020B0604020202020204" pitchFamily="34" charset="0"/>
                <a:cs typeface="Arial" panose="020B0604020202020204" pitchFamily="34" charset="0"/>
              </a:rPr>
              <a:t>use level </a:t>
            </a:r>
            <a:r>
              <a:rPr lang="en-US">
                <a:solidFill>
                  <a:srgbClr val="000000"/>
                </a:solidFill>
                <a:latin typeface="Arial" panose="020B0604020202020204" pitchFamily="34" charset="0"/>
                <a:cs typeface="Arial" panose="020B0604020202020204" pitchFamily="34" charset="0"/>
              </a:rPr>
              <a:t>of the filters was calibrated to the same sun protection factor: for single filters we used expected SPF 6 and for the combinations SPF 24. We </a:t>
            </a:r>
            <a:r>
              <a:rPr lang="en-US" b="1">
                <a:solidFill>
                  <a:srgbClr val="000000"/>
                </a:solidFill>
                <a:latin typeface="Arial" panose="020B0604020202020204" pitchFamily="34" charset="0"/>
                <a:cs typeface="Arial" panose="020B0604020202020204" pitchFamily="34" charset="0"/>
              </a:rPr>
              <a:t>analyzed the survival </a:t>
            </a:r>
            <a:r>
              <a:rPr lang="en-US">
                <a:solidFill>
                  <a:srgbClr val="000000"/>
                </a:solidFill>
                <a:latin typeface="Arial" panose="020B0604020202020204" pitchFamily="34" charset="0"/>
                <a:cs typeface="Arial" panose="020B0604020202020204" pitchFamily="34" charset="0"/>
              </a:rPr>
              <a:t>and </a:t>
            </a:r>
            <a:r>
              <a:rPr lang="en-US" b="1">
                <a:solidFill>
                  <a:srgbClr val="000000"/>
                </a:solidFill>
                <a:latin typeface="Arial" panose="020B0604020202020204" pitchFamily="34" charset="0"/>
                <a:cs typeface="Arial" panose="020B0604020202020204" pitchFamily="34" charset="0"/>
              </a:rPr>
              <a:t>protection rates </a:t>
            </a:r>
            <a:r>
              <a:rPr lang="en-US">
                <a:solidFill>
                  <a:srgbClr val="000000"/>
                </a:solidFill>
                <a:latin typeface="Arial" panose="020B0604020202020204" pitchFamily="34" charset="0"/>
                <a:cs typeface="Arial" panose="020B0604020202020204" pitchFamily="34" charset="0"/>
              </a:rPr>
              <a:t>compared to the controls. </a:t>
            </a:r>
          </a:p>
          <a:p>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22</a:t>
            </a:fld>
            <a:endParaRPr lang="en-GB"/>
          </a:p>
        </p:txBody>
      </p:sp>
    </p:spTree>
    <p:extLst>
      <p:ext uri="{BB962C8B-B14F-4D97-AF65-F5344CB8AC3E}">
        <p14:creationId xmlns:p14="http://schemas.microsoft.com/office/powerpoint/2010/main" val="14482284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list has increased since our first launch. We steadily updated our in vitro data with additional UV filters and combinations. </a:t>
            </a:r>
            <a:r>
              <a:rPr lang="en-US">
                <a:solidFill>
                  <a:srgbClr val="000000"/>
                </a:solidFill>
                <a:latin typeface="Arial" panose="020B0604020202020204" pitchFamily="34" charset="0"/>
                <a:cs typeface="Arial" panose="020B0604020202020204" pitchFamily="34" charset="0"/>
              </a:rPr>
              <a:t>We again observed clear differences of the survival rates between the UV filters. </a:t>
            </a:r>
          </a:p>
          <a:p>
            <a:pPr defTabSz="1057782">
              <a:defRPr/>
            </a:pPr>
            <a:r>
              <a:rPr lang="en-US" b="0" i="1">
                <a:latin typeface="Arial" panose="020B0604020202020204" pitchFamily="34" charset="0"/>
                <a:cs typeface="Arial" panose="020B0604020202020204" pitchFamily="34" charset="0"/>
              </a:rPr>
              <a:t>For </a:t>
            </a:r>
            <a:r>
              <a:rPr lang="en-US" b="1" i="1" err="1">
                <a:latin typeface="Arial" panose="020B0604020202020204" pitchFamily="34" charset="0"/>
                <a:cs typeface="Arial" panose="020B0604020202020204" pitchFamily="34" charset="0"/>
              </a:rPr>
              <a:t>Cutibacterium</a:t>
            </a:r>
            <a:r>
              <a:rPr lang="en-US" b="1" i="1">
                <a:latin typeface="Arial" panose="020B0604020202020204" pitchFamily="34" charset="0"/>
                <a:cs typeface="Arial" panose="020B0604020202020204" pitchFamily="34" charset="0"/>
              </a:rPr>
              <a:t> acnes </a:t>
            </a:r>
            <a:r>
              <a:rPr lang="en-US">
                <a:latin typeface="Arial" panose="020B0604020202020204" pitchFamily="34" charset="0"/>
                <a:cs typeface="Arial" panose="020B0604020202020204" pitchFamily="34" charset="0"/>
              </a:rPr>
              <a:t>you want to reduce or control the </a:t>
            </a:r>
            <a:r>
              <a:rPr lang="en-US" i="1">
                <a:latin typeface="Arial" panose="020B0604020202020204" pitchFamily="34" charset="0"/>
                <a:cs typeface="Arial" panose="020B0604020202020204" pitchFamily="34" charset="0"/>
              </a:rPr>
              <a:t>C. acnes </a:t>
            </a:r>
            <a:r>
              <a:rPr lang="en-US">
                <a:latin typeface="Arial" panose="020B0604020202020204" pitchFamily="34" charset="0"/>
                <a:cs typeface="Arial" panose="020B0604020202020204" pitchFamily="34" charset="0"/>
              </a:rPr>
              <a:t>abundance rather than to stimulate its </a:t>
            </a:r>
            <a:r>
              <a:rPr lang="en-US" i="0">
                <a:latin typeface="Arial" panose="020B0604020202020204" pitchFamily="34" charset="0"/>
                <a:cs typeface="Arial" panose="020B0604020202020204" pitchFamily="34" charset="0"/>
              </a:rPr>
              <a:t>propagation</a:t>
            </a:r>
            <a:r>
              <a:rPr lang="en-US">
                <a:latin typeface="Arial" panose="020B0604020202020204" pitchFamily="34" charset="0"/>
                <a:cs typeface="Arial" panose="020B0604020202020204" pitchFamily="34" charset="0"/>
              </a:rPr>
              <a:t>. </a:t>
            </a:r>
          </a:p>
          <a:p>
            <a:pPr defTabSz="1057782">
              <a:defRPr/>
            </a:pPr>
            <a:r>
              <a:rPr lang="en-US">
                <a:latin typeface="Arial" panose="020B0604020202020204" pitchFamily="34" charset="0"/>
                <a:cs typeface="Arial" panose="020B0604020202020204" pitchFamily="34" charset="0"/>
              </a:rPr>
              <a:t>Some filters nicely reduced </a:t>
            </a:r>
            <a:r>
              <a:rPr lang="en-US" i="1">
                <a:latin typeface="Arial" panose="020B0604020202020204" pitchFamily="34" charset="0"/>
                <a:cs typeface="Arial" panose="020B0604020202020204" pitchFamily="34" charset="0"/>
              </a:rPr>
              <a:t>C. acnes </a:t>
            </a:r>
            <a:r>
              <a:rPr lang="en-US" i="0">
                <a:latin typeface="Arial" panose="020B0604020202020204" pitchFamily="34" charset="0"/>
                <a:cs typeface="Arial" panose="020B0604020202020204" pitchFamily="34" charset="0"/>
              </a:rPr>
              <a:t>population</a:t>
            </a:r>
            <a:r>
              <a:rPr lang="en-US">
                <a:latin typeface="Arial" panose="020B0604020202020204" pitchFamily="34" charset="0"/>
                <a:cs typeface="Arial" panose="020B0604020202020204" pitchFamily="34" charset="0"/>
              </a:rPr>
              <a:t>, while protecting </a:t>
            </a:r>
            <a:r>
              <a:rPr lang="en-US" i="1">
                <a:latin typeface="Arial" panose="020B0604020202020204" pitchFamily="34" charset="0"/>
                <a:cs typeface="Arial" panose="020B0604020202020204" pitchFamily="34" charset="0"/>
              </a:rPr>
              <a:t>S. epidermidis </a:t>
            </a:r>
            <a:r>
              <a:rPr lang="en-US">
                <a:latin typeface="Arial" panose="020B0604020202020204" pitchFamily="34" charset="0"/>
                <a:cs typeface="Arial" panose="020B0604020202020204" pitchFamily="34" charset="0"/>
              </a:rPr>
              <a:t>such as </a:t>
            </a:r>
            <a:r>
              <a:rPr lang="en-US" b="1">
                <a:latin typeface="Arial" panose="020B0604020202020204" pitchFamily="34" charset="0"/>
                <a:cs typeface="Arial" panose="020B0604020202020204" pitchFamily="34" charset="0"/>
              </a:rPr>
              <a:t>1789/avobenzone, EHS/</a:t>
            </a:r>
            <a:r>
              <a:rPr lang="en-US" b="1" err="1">
                <a:latin typeface="Arial" panose="020B0604020202020204" pitchFamily="34" charset="0"/>
                <a:cs typeface="Arial" panose="020B0604020202020204" pitchFamily="34" charset="0"/>
              </a:rPr>
              <a:t>octisalate</a:t>
            </a:r>
            <a:r>
              <a:rPr lang="en-US" b="1">
                <a:latin typeface="Arial" panose="020B0604020202020204" pitchFamily="34" charset="0"/>
                <a:cs typeface="Arial" panose="020B0604020202020204" pitchFamily="34" charset="0"/>
              </a:rPr>
              <a:t>, and 340/octocrylene</a:t>
            </a:r>
            <a:r>
              <a:rPr lang="en-US">
                <a:latin typeface="Arial" panose="020B0604020202020204" pitchFamily="34" charset="0"/>
                <a:cs typeface="Arial" panose="020B0604020202020204" pitchFamily="34" charset="0"/>
              </a:rPr>
              <a:t>. Same was true for the combos and new entries such as DHHB, SLX combined with MCX or Shield/EHT/DHHB. As a result, a smart selection of the UV filters in a sunscreen might reduce </a:t>
            </a:r>
            <a:r>
              <a:rPr lang="en-US" i="1">
                <a:latin typeface="Arial" panose="020B0604020202020204" pitchFamily="34" charset="0"/>
                <a:cs typeface="Arial" panose="020B0604020202020204" pitchFamily="34" charset="0"/>
              </a:rPr>
              <a:t>C. acnes</a:t>
            </a:r>
            <a:r>
              <a:rPr lang="en-US">
                <a:latin typeface="Arial" panose="020B0604020202020204" pitchFamily="34" charset="0"/>
                <a:cs typeface="Arial" panose="020B0604020202020204" pitchFamily="34" charset="0"/>
              </a:rPr>
              <a:t> population and mitigate inflammatory acne breakouts. </a:t>
            </a:r>
          </a:p>
          <a:p>
            <a:pPr defTabSz="942289">
              <a:defRPr/>
            </a:pPr>
            <a:r>
              <a:rPr lang="en-US">
                <a:solidFill>
                  <a:srgbClr val="000000"/>
                </a:solidFill>
                <a:latin typeface="Arial" panose="020B0604020202020204" pitchFamily="34" charset="0"/>
                <a:cs typeface="Arial" panose="020B0604020202020204" pitchFamily="34" charset="0"/>
              </a:rPr>
              <a:t>On the same time, smart filter combinations will also lead to </a:t>
            </a:r>
            <a:r>
              <a:rPr lang="en-US" b="1">
                <a:solidFill>
                  <a:srgbClr val="000000"/>
                </a:solidFill>
                <a:latin typeface="Arial" panose="020B0604020202020204" pitchFamily="34" charset="0"/>
                <a:cs typeface="Arial" panose="020B0604020202020204" pitchFamily="34" charset="0"/>
              </a:rPr>
              <a:t>efficient SPF protection </a:t>
            </a:r>
            <a:r>
              <a:rPr lang="en-US">
                <a:solidFill>
                  <a:srgbClr val="000000"/>
                </a:solidFill>
                <a:latin typeface="Arial" panose="020B0604020202020204" pitchFamily="34" charset="0"/>
                <a:cs typeface="Arial" panose="020B0604020202020204" pitchFamily="34" charset="0"/>
              </a:rPr>
              <a:t>and protect </a:t>
            </a:r>
            <a:r>
              <a:rPr lang="en-US" b="1">
                <a:solidFill>
                  <a:srgbClr val="000000"/>
                </a:solidFill>
                <a:latin typeface="Arial" panose="020B0604020202020204" pitchFamily="34" charset="0"/>
                <a:cs typeface="Arial" panose="020B0604020202020204" pitchFamily="34" charset="0"/>
              </a:rPr>
              <a:t>UV-sensitive key players (</a:t>
            </a:r>
            <a:r>
              <a:rPr lang="en-US" b="0" i="1">
                <a:solidFill>
                  <a:srgbClr val="000000"/>
                </a:solidFill>
                <a:latin typeface="Arial" panose="020B0604020202020204" pitchFamily="34" charset="0"/>
                <a:cs typeface="Arial" panose="020B0604020202020204" pitchFamily="34" charset="0"/>
              </a:rPr>
              <a:t>L. </a:t>
            </a:r>
            <a:r>
              <a:rPr lang="en-US" b="0" i="1" err="1">
                <a:solidFill>
                  <a:srgbClr val="000000"/>
                </a:solidFill>
                <a:latin typeface="Arial" panose="020B0604020202020204" pitchFamily="34" charset="0"/>
                <a:cs typeface="Arial" panose="020B0604020202020204" pitchFamily="34" charset="0"/>
              </a:rPr>
              <a:t>crispatus</a:t>
            </a:r>
            <a:r>
              <a:rPr lang="en-US" b="0" i="1">
                <a:solidFill>
                  <a:srgbClr val="000000"/>
                </a:solidFill>
                <a:latin typeface="Arial" panose="020B0604020202020204" pitchFamily="34" charset="0"/>
                <a:cs typeface="Arial" panose="020B0604020202020204" pitchFamily="34" charset="0"/>
              </a:rPr>
              <a:t>, S. epidermidis</a:t>
            </a:r>
            <a:r>
              <a:rPr lang="en-US" b="1">
                <a:solidFill>
                  <a:srgbClr val="000000"/>
                </a:solidFill>
                <a:latin typeface="Arial" panose="020B0604020202020204" pitchFamily="34" charset="0"/>
                <a:cs typeface="Arial" panose="020B0604020202020204" pitchFamily="34" charset="0"/>
              </a:rPr>
              <a:t>) to maintain a healthy microbiome upon UV exposure</a:t>
            </a:r>
            <a:r>
              <a:rPr lang="en-US">
                <a:solidFill>
                  <a:srgbClr val="000000"/>
                </a:solidFill>
                <a:latin typeface="Arial" panose="020B0604020202020204" pitchFamily="34" charset="0"/>
                <a:cs typeface="Arial" panose="020B0604020202020204" pitchFamily="34" charset="0"/>
              </a:rPr>
              <a:t>. Based on these findings, we designed a new formula for SPF50 sunscreen to be tested on acne-prone skin. </a:t>
            </a:r>
            <a:endParaRPr lang="en-US" b="1" i="1">
              <a:solidFill>
                <a:schemeClr val="accent1"/>
              </a:solidFill>
            </a:endParaRPr>
          </a:p>
          <a:p>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23</a:t>
            </a:fld>
            <a:endParaRPr lang="en-GB"/>
          </a:p>
        </p:txBody>
      </p:sp>
    </p:spTree>
    <p:extLst>
      <p:ext uri="{BB962C8B-B14F-4D97-AF65-F5344CB8AC3E}">
        <p14:creationId xmlns:p14="http://schemas.microsoft.com/office/powerpoint/2010/main" val="1234916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61FF1F-095C-88E0-12E4-D7F6B3AF95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259FC6-D8B7-CD10-A5E0-DBEB5D9628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690D15-B934-26C9-96A7-1D4E30424239}"/>
              </a:ext>
            </a:extLst>
          </p:cNvPr>
          <p:cNvSpPr>
            <a:spLocks noGrp="1"/>
          </p:cNvSpPr>
          <p:nvPr>
            <p:ph type="body" idx="1"/>
          </p:nvPr>
        </p:nvSpPr>
        <p:spPr/>
        <p:txBody>
          <a:bodyPr/>
          <a:lstStyle/>
          <a:p>
            <a:r>
              <a:rPr lang="en-US">
                <a:solidFill>
                  <a:srgbClr val="000000"/>
                </a:solidFill>
                <a:latin typeface="Arial" panose="020B0604020202020204" pitchFamily="34" charset="0"/>
                <a:cs typeface="Arial" panose="020B0604020202020204" pitchFamily="34" charset="0"/>
              </a:rPr>
              <a:t>For the </a:t>
            </a:r>
            <a:r>
              <a:rPr lang="en-US" b="1">
                <a:solidFill>
                  <a:srgbClr val="000000"/>
                </a:solidFill>
                <a:latin typeface="Arial" panose="020B0604020202020204" pitchFamily="34" charset="0"/>
                <a:cs typeface="Arial" panose="020B0604020202020204" pitchFamily="34" charset="0"/>
              </a:rPr>
              <a:t>test product </a:t>
            </a:r>
            <a:r>
              <a:rPr lang="en-US">
                <a:solidFill>
                  <a:srgbClr val="000000"/>
                </a:solidFill>
                <a:latin typeface="Arial" panose="020B0604020202020204" pitchFamily="34" charset="0"/>
                <a:cs typeface="Arial" panose="020B0604020202020204" pitchFamily="34" charset="0"/>
              </a:rPr>
              <a:t>we used an expected SPF50 sunscreen formulation adapted to Asian market. Essentially, it was an oil-in-water emulsion without pigments… in the placebo formulation the five UV filters were replaced with a higher oil load. </a:t>
            </a:r>
          </a:p>
          <a:p>
            <a:r>
              <a:rPr lang="en-US">
                <a:solidFill>
                  <a:srgbClr val="000000"/>
                </a:solidFill>
                <a:latin typeface="Arial" panose="020B0604020202020204" pitchFamily="34" charset="0"/>
                <a:cs typeface="Arial" panose="020B0604020202020204" pitchFamily="34" charset="0"/>
              </a:rPr>
              <a:t>Setup quite different to our former study: A </a:t>
            </a:r>
            <a:r>
              <a:rPr lang="en-US" b="1">
                <a:solidFill>
                  <a:srgbClr val="000000"/>
                </a:solidFill>
                <a:latin typeface="Arial" panose="020B0604020202020204" pitchFamily="34" charset="0"/>
                <a:cs typeface="Arial" panose="020B0604020202020204" pitchFamily="34" charset="0"/>
              </a:rPr>
              <a:t>minimum requirement of 30 participants </a:t>
            </a:r>
            <a:r>
              <a:rPr lang="en-US" b="0">
                <a:solidFill>
                  <a:srgbClr val="000000"/>
                </a:solidFill>
                <a:latin typeface="Arial" panose="020B0604020202020204" pitchFamily="34" charset="0"/>
                <a:cs typeface="Arial" panose="020B0604020202020204" pitchFamily="34" charset="0"/>
              </a:rPr>
              <a:t>(instead of 10) </a:t>
            </a:r>
            <a:r>
              <a:rPr lang="en-US">
                <a:solidFill>
                  <a:srgbClr val="000000"/>
                </a:solidFill>
                <a:latin typeface="Arial" panose="020B0604020202020204" pitchFamily="34" charset="0"/>
                <a:cs typeface="Arial" panose="020B0604020202020204" pitchFamily="34" charset="0"/>
              </a:rPr>
              <a:t>with </a:t>
            </a:r>
            <a:r>
              <a:rPr lang="en-US" b="1">
                <a:solidFill>
                  <a:srgbClr val="000000"/>
                </a:solidFill>
                <a:latin typeface="Arial" panose="020B0604020202020204" pitchFamily="34" charset="0"/>
                <a:cs typeface="Arial" panose="020B0604020202020204" pitchFamily="34" charset="0"/>
              </a:rPr>
              <a:t>Asian </a:t>
            </a:r>
            <a:r>
              <a:rPr lang="en-US" b="0">
                <a:solidFill>
                  <a:srgbClr val="000000"/>
                </a:solidFill>
                <a:latin typeface="Arial" panose="020B0604020202020204" pitchFamily="34" charset="0"/>
                <a:cs typeface="Arial" panose="020B0604020202020204" pitchFamily="34" charset="0"/>
              </a:rPr>
              <a:t>(instead of Caucasian), </a:t>
            </a:r>
            <a:r>
              <a:rPr lang="en-US" b="1">
                <a:solidFill>
                  <a:srgbClr val="000000"/>
                </a:solidFill>
                <a:latin typeface="Arial" panose="020B0604020202020204" pitchFamily="34" charset="0"/>
                <a:cs typeface="Arial" panose="020B0604020202020204" pitchFamily="34" charset="0"/>
              </a:rPr>
              <a:t>acne-prone skin </a:t>
            </a:r>
            <a:r>
              <a:rPr lang="en-US" b="0">
                <a:solidFill>
                  <a:srgbClr val="000000"/>
                </a:solidFill>
                <a:latin typeface="Arial" panose="020B0604020202020204" pitchFamily="34" charset="0"/>
                <a:cs typeface="Arial" panose="020B0604020202020204" pitchFamily="34" charset="0"/>
              </a:rPr>
              <a:t>(instead of healthy) </a:t>
            </a:r>
            <a:r>
              <a:rPr lang="en-US">
                <a:solidFill>
                  <a:srgbClr val="000000"/>
                </a:solidFill>
                <a:latin typeface="Arial" panose="020B0604020202020204" pitchFamily="34" charset="0"/>
                <a:cs typeface="Arial" panose="020B0604020202020204" pitchFamily="34" charset="0"/>
              </a:rPr>
              <a:t>were recruited. The subjects started a </a:t>
            </a:r>
            <a:r>
              <a:rPr lang="en-US" b="1">
                <a:solidFill>
                  <a:srgbClr val="000000"/>
                </a:solidFill>
                <a:latin typeface="Arial" panose="020B0604020202020204" pitchFamily="34" charset="0"/>
                <a:cs typeface="Arial" panose="020B0604020202020204" pitchFamily="34" charset="0"/>
              </a:rPr>
              <a:t>7-day wash-out phase </a:t>
            </a:r>
            <a:r>
              <a:rPr lang="en-US">
                <a:solidFill>
                  <a:srgbClr val="000000"/>
                </a:solidFill>
                <a:latin typeface="Arial" panose="020B0604020202020204" pitchFamily="34" charset="0"/>
                <a:cs typeface="Arial" panose="020B0604020202020204" pitchFamily="34" charset="0"/>
              </a:rPr>
              <a:t>with a mild cleansing creme for pre-conditioning. </a:t>
            </a:r>
            <a:r>
              <a:rPr lang="en-US" b="1">
                <a:solidFill>
                  <a:srgbClr val="000000"/>
                </a:solidFill>
                <a:latin typeface="Arial" panose="020B0604020202020204" pitchFamily="34" charset="0"/>
                <a:cs typeface="Arial" panose="020B0604020202020204" pitchFamily="34" charset="0"/>
              </a:rPr>
              <a:t>Four zones </a:t>
            </a:r>
            <a:r>
              <a:rPr lang="en-US">
                <a:solidFill>
                  <a:srgbClr val="000000"/>
                </a:solidFill>
                <a:latin typeface="Arial" panose="020B0604020202020204" pitchFamily="34" charset="0"/>
                <a:cs typeface="Arial" panose="020B0604020202020204" pitchFamily="34" charset="0"/>
              </a:rPr>
              <a:t>were assigned on their upper middle backs. On the body map you see the conditions used: starting with the baseline untreated/non-exposed; then untreated/exposed, to placebo and sunscreen treatment on the UV-exposed skin.  </a:t>
            </a:r>
          </a:p>
          <a:p>
            <a:r>
              <a:rPr lang="en-US">
                <a:solidFill>
                  <a:srgbClr val="000000"/>
                </a:solidFill>
                <a:latin typeface="Arial" panose="020B0604020202020204" pitchFamily="34" charset="0"/>
                <a:cs typeface="Arial" panose="020B0604020202020204" pitchFamily="34" charset="0"/>
              </a:rPr>
              <a:t>The </a:t>
            </a:r>
            <a:r>
              <a:rPr lang="en-US" b="1">
                <a:solidFill>
                  <a:srgbClr val="000000"/>
                </a:solidFill>
                <a:latin typeface="Arial" panose="020B0604020202020204" pitchFamily="34" charset="0"/>
                <a:cs typeface="Arial" panose="020B0604020202020204" pitchFamily="34" charset="0"/>
              </a:rPr>
              <a:t>amount of test formulation </a:t>
            </a:r>
            <a:r>
              <a:rPr lang="en-US">
                <a:solidFill>
                  <a:srgbClr val="000000"/>
                </a:solidFill>
                <a:latin typeface="Arial" panose="020B0604020202020204" pitchFamily="34" charset="0"/>
                <a:cs typeface="Arial" panose="020B0604020202020204" pitchFamily="34" charset="0"/>
              </a:rPr>
              <a:t>and the detection of the individual minimal erythema dose was adopted from standard SPF testing protocol. We applied the </a:t>
            </a:r>
            <a:r>
              <a:rPr lang="en-US" b="1">
                <a:solidFill>
                  <a:srgbClr val="000000"/>
                </a:solidFill>
                <a:latin typeface="Arial" panose="020B0604020202020204" pitchFamily="34" charset="0"/>
                <a:cs typeface="Arial" panose="020B0604020202020204" pitchFamily="34" charset="0"/>
              </a:rPr>
              <a:t>sub-erythemal dose </a:t>
            </a:r>
            <a:r>
              <a:rPr lang="en-US">
                <a:solidFill>
                  <a:srgbClr val="000000"/>
                </a:solidFill>
                <a:latin typeface="Arial" panose="020B0604020202020204" pitchFamily="34" charset="0"/>
                <a:cs typeface="Arial" panose="020B0604020202020204" pitchFamily="34" charset="0"/>
              </a:rPr>
              <a:t>of 0.5 MEDs per day on four consecutive days by a solar simulator (instead of one single dose of 2 MED). The test zones were </a:t>
            </a:r>
            <a:r>
              <a:rPr lang="en-US" b="1">
                <a:solidFill>
                  <a:srgbClr val="000000"/>
                </a:solidFill>
                <a:latin typeface="Arial" panose="020B0604020202020204" pitchFamily="34" charset="0"/>
                <a:cs typeface="Arial" panose="020B0604020202020204" pitchFamily="34" charset="0"/>
              </a:rPr>
              <a:t>swabbed</a:t>
            </a:r>
            <a:r>
              <a:rPr lang="en-US">
                <a:solidFill>
                  <a:srgbClr val="000000"/>
                </a:solidFill>
                <a:latin typeface="Arial" panose="020B0604020202020204" pitchFamily="34" charset="0"/>
                <a:cs typeface="Arial" panose="020B0604020202020204" pitchFamily="34" charset="0"/>
              </a:rPr>
              <a:t> two hours after the last UV exposure (on D3) for the targeted microbiome analysis by long-read 16S rRNA and SLST gene sequencing. One day after the last application (D4) </a:t>
            </a:r>
            <a:r>
              <a:rPr lang="en-US" b="1">
                <a:solidFill>
                  <a:srgbClr val="000000"/>
                </a:solidFill>
                <a:latin typeface="Arial" panose="020B0604020202020204" pitchFamily="34" charset="0"/>
                <a:cs typeface="Arial" panose="020B0604020202020204" pitchFamily="34" charset="0"/>
              </a:rPr>
              <a:t>tape strips </a:t>
            </a:r>
            <a:r>
              <a:rPr lang="en-US">
                <a:solidFill>
                  <a:srgbClr val="000000"/>
                </a:solidFill>
                <a:latin typeface="Arial" panose="020B0604020202020204" pitchFamily="34" charset="0"/>
                <a:cs typeface="Arial" panose="020B0604020202020204" pitchFamily="34" charset="0"/>
              </a:rPr>
              <a:t>were taken for the lipid analysis as well </a:t>
            </a:r>
            <a:r>
              <a:rPr lang="en-US" b="1">
                <a:solidFill>
                  <a:srgbClr val="000000"/>
                </a:solidFill>
                <a:latin typeface="Arial" panose="020B0604020202020204" pitchFamily="34" charset="0"/>
                <a:cs typeface="Arial" panose="020B0604020202020204" pitchFamily="34" charset="0"/>
              </a:rPr>
              <a:t>porphyrins</a:t>
            </a:r>
            <a:r>
              <a:rPr lang="en-US">
                <a:solidFill>
                  <a:srgbClr val="000000"/>
                </a:solidFill>
                <a:latin typeface="Arial" panose="020B0604020202020204" pitchFamily="34" charset="0"/>
                <a:cs typeface="Arial" panose="020B0604020202020204" pitchFamily="34" charset="0"/>
              </a:rPr>
              <a:t> were detected by the VISOPOR device one day after the last application. </a:t>
            </a:r>
          </a:p>
          <a:p>
            <a:endParaRPr lang="en-US"/>
          </a:p>
        </p:txBody>
      </p:sp>
      <p:sp>
        <p:nvSpPr>
          <p:cNvPr id="4" name="Slide Number Placeholder 3">
            <a:extLst>
              <a:ext uri="{FF2B5EF4-FFF2-40B4-BE49-F238E27FC236}">
                <a16:creationId xmlns:a16="http://schemas.microsoft.com/office/drawing/2014/main" id="{34053CAB-7C20-2B2D-B957-1A11B4375A44}"/>
              </a:ext>
            </a:extLst>
          </p:cNvPr>
          <p:cNvSpPr>
            <a:spLocks noGrp="1"/>
          </p:cNvSpPr>
          <p:nvPr>
            <p:ph type="sldNum" sz="quarter" idx="5"/>
          </p:nvPr>
        </p:nvSpPr>
        <p:spPr/>
        <p:txBody>
          <a:bodyPr/>
          <a:lstStyle/>
          <a:p>
            <a:fld id="{B05EFF53-B5E9-4C67-9F80-34173122F7DF}" type="slidenum">
              <a:rPr lang="en-GB" smtClean="0"/>
              <a:t>24</a:t>
            </a:fld>
            <a:endParaRPr lang="en-GB"/>
          </a:p>
        </p:txBody>
      </p:sp>
    </p:spTree>
    <p:extLst>
      <p:ext uri="{BB962C8B-B14F-4D97-AF65-F5344CB8AC3E}">
        <p14:creationId xmlns:p14="http://schemas.microsoft.com/office/powerpoint/2010/main" val="1475339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47BD2-982F-3603-2270-EC7D47AB76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D2611F-53C6-4BA2-EC29-71BAD85D60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7B28AC-E519-9B5A-3991-0D9657983D06}"/>
              </a:ext>
            </a:extLst>
          </p:cNvPr>
          <p:cNvSpPr>
            <a:spLocks noGrp="1"/>
          </p:cNvSpPr>
          <p:nvPr>
            <p:ph type="body" idx="1"/>
          </p:nvPr>
        </p:nvSpPr>
        <p:spPr/>
        <p:txBody>
          <a:bodyPr/>
          <a:lstStyle/>
          <a:p>
            <a:pPr marL="176679" indent="-176679">
              <a:buFont typeface="Arial" panose="020B0604020202020204" pitchFamily="34" charset="0"/>
              <a:buChar char="•"/>
            </a:pPr>
            <a:r>
              <a:rPr lang="en-GB" kern="100">
                <a:ea typeface="Aptos" panose="020B0004020202020204" pitchFamily="34" charset="0"/>
                <a:cs typeface="Arial" panose="020B0604020202020204" pitchFamily="34" charset="0"/>
              </a:rPr>
              <a:t>A total of 32 participants completed the study. The panel had a mean age of 29 ± 1 years (range: 18–46 years), with a female predominance (59%). </a:t>
            </a:r>
          </a:p>
          <a:p>
            <a:pPr marL="176679" indent="-176679" defTabSz="942289">
              <a:buFont typeface="Arial" panose="020B0604020202020204" pitchFamily="34" charset="0"/>
              <a:buChar char="•"/>
              <a:defRPr/>
            </a:pPr>
            <a:r>
              <a:rPr lang="en-GB" kern="100">
                <a:ea typeface="Aptos" panose="020B0004020202020204" pitchFamily="34" charset="0"/>
                <a:cs typeface="Arial" panose="020B0604020202020204" pitchFamily="34" charset="0"/>
              </a:rPr>
              <a:t>All participants were of Asian ethnicity, with 69% identifying as Chinese and the remaining 31% as of mixed Asian (i.e., at least one parent of Chinese or Indian origin</a:t>
            </a:r>
            <a:r>
              <a:rPr lang="en-US" kern="100">
                <a:ea typeface="Aptos" panose="020B0004020202020204" pitchFamily="34" charset="0"/>
                <a:cs typeface="Arial" panose="020B0604020202020204" pitchFamily="34" charset="0"/>
              </a:rPr>
              <a:t>)</a:t>
            </a:r>
            <a:r>
              <a:rPr lang="en-GB" kern="100">
                <a:ea typeface="Aptos" panose="020B0004020202020204" pitchFamily="34" charset="0"/>
                <a:cs typeface="Arial" panose="020B0604020202020204" pitchFamily="34" charset="0"/>
              </a:rPr>
              <a:t>. </a:t>
            </a:r>
          </a:p>
          <a:p>
            <a:pPr marL="176679" indent="-176679" defTabSz="942289">
              <a:buFont typeface="Arial" panose="020B0604020202020204" pitchFamily="34" charset="0"/>
              <a:buChar char="•"/>
              <a:defRPr/>
            </a:pPr>
            <a:r>
              <a:rPr lang="en-GB" kern="100">
                <a:ea typeface="Aptos" panose="020B0004020202020204" pitchFamily="34" charset="0"/>
                <a:cs typeface="Arial" panose="020B0604020202020204" pitchFamily="34" charset="0"/>
              </a:rPr>
              <a:t>All participants had acne-prone skin manifesting on their face and/or back (100%). </a:t>
            </a:r>
          </a:p>
          <a:p>
            <a:pPr marL="176679" indent="-176679">
              <a:buFont typeface="Arial" panose="020B0604020202020204" pitchFamily="34" charset="0"/>
              <a:buChar char="•"/>
            </a:pPr>
            <a:r>
              <a:rPr lang="en-GB" kern="100">
                <a:ea typeface="Aptos" panose="020B0004020202020204" pitchFamily="34" charset="0"/>
                <a:cs typeface="Arial" panose="020B0604020202020204" pitchFamily="34" charset="0"/>
              </a:rPr>
              <a:t>The majority of subjects had Fitzpatrick phototype III (66%), followed by phototype II (25%) and IV (9%). </a:t>
            </a:r>
          </a:p>
          <a:p>
            <a:pPr marL="176679" indent="-176679">
              <a:buFont typeface="Arial" panose="020B0604020202020204" pitchFamily="34" charset="0"/>
              <a:buChar char="•"/>
            </a:pPr>
            <a:r>
              <a:rPr lang="en-GB" kern="100">
                <a:ea typeface="Aptos" panose="020B0004020202020204" pitchFamily="34" charset="0"/>
                <a:cs typeface="Arial" panose="020B0604020202020204" pitchFamily="34" charset="0"/>
              </a:rPr>
              <a:t>The mean Individual Typology Angle (ITA°), indicative of skin tone, was 36.62 ± 1.22 (range: 20.91–52.30), corresponding to intermediate skin tones. </a:t>
            </a:r>
          </a:p>
          <a:p>
            <a:pPr marL="176679" indent="-176679">
              <a:buFont typeface="Arial" panose="020B0604020202020204" pitchFamily="34" charset="0"/>
              <a:buChar char="•"/>
            </a:pPr>
            <a:r>
              <a:rPr lang="en-GB" kern="100">
                <a:ea typeface="Aptos" panose="020B0004020202020204" pitchFamily="34" charset="0"/>
                <a:cs typeface="Arial" panose="020B0604020202020204" pitchFamily="34" charset="0"/>
              </a:rPr>
              <a:t>All subjects completed the study without early termination.</a:t>
            </a:r>
            <a:endParaRPr lang="en-US" kern="100">
              <a:ea typeface="Aptos" panose="020B0004020202020204" pitchFamily="34" charset="0"/>
              <a:cs typeface="Arial" panose="020B0604020202020204" pitchFamily="34" charset="0"/>
            </a:endParaRPr>
          </a:p>
          <a:p>
            <a:endParaRPr lang="en-US"/>
          </a:p>
        </p:txBody>
      </p:sp>
      <p:sp>
        <p:nvSpPr>
          <p:cNvPr id="4" name="Slide Number Placeholder 3">
            <a:extLst>
              <a:ext uri="{FF2B5EF4-FFF2-40B4-BE49-F238E27FC236}">
                <a16:creationId xmlns:a16="http://schemas.microsoft.com/office/drawing/2014/main" id="{E644B0AF-9FD7-6416-D379-B643723F7214}"/>
              </a:ext>
            </a:extLst>
          </p:cNvPr>
          <p:cNvSpPr>
            <a:spLocks noGrp="1"/>
          </p:cNvSpPr>
          <p:nvPr>
            <p:ph type="sldNum" sz="quarter" idx="5"/>
          </p:nvPr>
        </p:nvSpPr>
        <p:spPr/>
        <p:txBody>
          <a:bodyPr/>
          <a:lstStyle/>
          <a:p>
            <a:fld id="{B05EFF53-B5E9-4C67-9F80-34173122F7DF}" type="slidenum">
              <a:rPr lang="en-GB" smtClean="0"/>
              <a:t>25</a:t>
            </a:fld>
            <a:endParaRPr lang="en-GB"/>
          </a:p>
        </p:txBody>
      </p:sp>
    </p:spTree>
    <p:extLst>
      <p:ext uri="{BB962C8B-B14F-4D97-AF65-F5344CB8AC3E}">
        <p14:creationId xmlns:p14="http://schemas.microsoft.com/office/powerpoint/2010/main" val="17908629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94465" indent="-294465">
              <a:spcBef>
                <a:spcPts val="618"/>
              </a:spcBef>
              <a:buFont typeface="Arial" panose="020B0604020202020204" pitchFamily="34" charset="0"/>
              <a:buChar char="•"/>
            </a:pPr>
            <a:r>
              <a:rPr lang="en-GB" altLang="en-NL">
                <a:latin typeface="Lora" pitchFamily="2" charset="0"/>
              </a:rPr>
              <a:t>Here </a:t>
            </a:r>
            <a:r>
              <a:rPr lang="en-US" altLang="en-NL">
                <a:latin typeface="Lora" pitchFamily="2" charset="0"/>
              </a:rPr>
              <a:t>y</a:t>
            </a:r>
            <a:r>
              <a:rPr lang="en-GB" altLang="en-NL" err="1">
                <a:latin typeface="Lora" pitchFamily="2" charset="0"/>
              </a:rPr>
              <a:t>ou</a:t>
            </a:r>
            <a:r>
              <a:rPr lang="en-GB" altLang="en-NL">
                <a:latin typeface="Lora" pitchFamily="2" charset="0"/>
              </a:rPr>
              <a:t> can see the </a:t>
            </a:r>
            <a:r>
              <a:rPr lang="en-GB" altLang="en-NL" b="1">
                <a:latin typeface="Lora" pitchFamily="2" charset="0"/>
              </a:rPr>
              <a:t>dedicated test zones (Z1-Z4) </a:t>
            </a:r>
            <a:r>
              <a:rPr lang="en-GB" altLang="en-NL" b="0">
                <a:latin typeface="Lora" pitchFamily="2" charset="0"/>
              </a:rPr>
              <a:t>included for microbiome swabbing and lipid tape stripping. </a:t>
            </a:r>
            <a:br>
              <a:rPr lang="en-GB" altLang="en-NL" b="1">
                <a:latin typeface="Lora" pitchFamily="2" charset="0"/>
              </a:rPr>
            </a:br>
            <a:r>
              <a:rPr lang="en-GB" altLang="en-NL" b="1">
                <a:latin typeface="Lora" pitchFamily="2" charset="0"/>
              </a:rPr>
              <a:t>Conditions were randomized by zones per subject </a:t>
            </a:r>
            <a:r>
              <a:rPr lang="en-GB" altLang="en-NL">
                <a:latin typeface="Lora" pitchFamily="2" charset="0"/>
              </a:rPr>
              <a:t>to minimize local bias.</a:t>
            </a:r>
          </a:p>
          <a:p>
            <a:pPr marL="294465" indent="-294465">
              <a:spcBef>
                <a:spcPts val="618"/>
              </a:spcBef>
              <a:buFont typeface="Arial" panose="020B0604020202020204" pitchFamily="34" charset="0"/>
              <a:buChar char="•"/>
            </a:pPr>
            <a:r>
              <a:rPr lang="en-GB" altLang="en-NL" b="1">
                <a:latin typeface="Lora" pitchFamily="2" charset="0"/>
              </a:rPr>
              <a:t>Incremental doses for MED determination </a:t>
            </a:r>
            <a:r>
              <a:rPr lang="en-GB" altLang="en-NL">
                <a:latin typeface="Lora" pitchFamily="2" charset="0"/>
              </a:rPr>
              <a:t>were used on 6 separate sites and </a:t>
            </a:r>
            <a:r>
              <a:rPr lang="en-US" altLang="zh-CN">
                <a:solidFill>
                  <a:schemeClr val="tx1"/>
                </a:solidFill>
              </a:rPr>
              <a:t>was determined individually before treatment.</a:t>
            </a:r>
            <a:endParaRPr lang="en-GB" altLang="en-NL" b="1" i="1">
              <a:latin typeface="Lora" pitchFamily="2" charset="0"/>
            </a:endParaRPr>
          </a:p>
          <a:p>
            <a:pPr marL="294465" indent="-294465">
              <a:spcBef>
                <a:spcPts val="618"/>
              </a:spcBef>
              <a:buFont typeface="Arial" panose="020B0604020202020204" pitchFamily="34" charset="0"/>
              <a:buChar char="•"/>
            </a:pPr>
            <a:r>
              <a:rPr lang="en-US" altLang="zh-CN" b="1">
                <a:solidFill>
                  <a:schemeClr val="tx1"/>
                </a:solidFill>
              </a:rPr>
              <a:t>Photo right: Erythema</a:t>
            </a:r>
            <a:r>
              <a:rPr lang="en-US" altLang="zh-CN">
                <a:solidFill>
                  <a:schemeClr val="tx1"/>
                </a:solidFill>
              </a:rPr>
              <a:t> can be observed after repetitive, sub-erythemal UV exposure on unprotected skin (irradiated control and placebo treated)</a:t>
            </a:r>
          </a:p>
          <a:p>
            <a:pPr marL="294465" indent="-294465">
              <a:spcBef>
                <a:spcPts val="618"/>
              </a:spcBef>
              <a:buFont typeface="Arial" panose="020B0604020202020204" pitchFamily="34" charset="0"/>
              <a:buChar char="•"/>
            </a:pPr>
            <a:r>
              <a:rPr lang="en-US" altLang="zh-CN" b="1">
                <a:solidFill>
                  <a:schemeClr val="tx1"/>
                </a:solidFill>
              </a:rPr>
              <a:t>SPF 50 Sunscreen </a:t>
            </a:r>
            <a:r>
              <a:rPr lang="en-US" altLang="zh-CN">
                <a:solidFill>
                  <a:schemeClr val="tx1"/>
                </a:solidFill>
              </a:rPr>
              <a:t>ensures effective photoprotection</a:t>
            </a:r>
          </a:p>
          <a:p>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26</a:t>
            </a:fld>
            <a:endParaRPr lang="en-GB"/>
          </a:p>
        </p:txBody>
      </p:sp>
    </p:spTree>
    <p:extLst>
      <p:ext uri="{BB962C8B-B14F-4D97-AF65-F5344CB8AC3E}">
        <p14:creationId xmlns:p14="http://schemas.microsoft.com/office/powerpoint/2010/main" val="27315340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42289">
              <a:buFont typeface="Arial" panose="020B0604020202020204" pitchFamily="34" charset="0"/>
              <a:buNone/>
              <a:defRPr/>
            </a:pPr>
            <a:r>
              <a:rPr lang="en-US" b="0"/>
              <a:t>Let us talk about diversity: </a:t>
            </a:r>
            <a:r>
              <a:rPr lang="en-US" b="1" u="sng"/>
              <a:t>Alpha</a:t>
            </a:r>
            <a:r>
              <a:rPr lang="en-US" b="1"/>
              <a:t> diversity </a:t>
            </a:r>
            <a:r>
              <a:rPr lang="en-US"/>
              <a:t>refers to the species diversity </a:t>
            </a:r>
            <a:r>
              <a:rPr lang="en-US" u="sng"/>
              <a:t>within </a:t>
            </a:r>
            <a:r>
              <a:rPr lang="en-US"/>
              <a:t>a single sample. It quantifies both the </a:t>
            </a:r>
            <a:r>
              <a:rPr lang="en-US" b="1"/>
              <a:t>number of species (richness) </a:t>
            </a:r>
            <a:r>
              <a:rPr lang="en-US"/>
              <a:t>and the </a:t>
            </a:r>
            <a:r>
              <a:rPr lang="en-US" b="1"/>
              <a:t>distribution of individuals among species (evenness)</a:t>
            </a:r>
            <a:r>
              <a:rPr lang="en-US"/>
              <a:t>. Both are considered in the so-called </a:t>
            </a:r>
            <a:r>
              <a:rPr lang="en-US" b="1"/>
              <a:t>Shannon index</a:t>
            </a:r>
            <a:r>
              <a:rPr lang="en-US"/>
              <a:t>. High alpha diversity indicates a greater number of species and a more balanced distribution, suggesting a resilient and stable ecosystem. </a:t>
            </a:r>
            <a:endParaRPr lang="en-US">
              <a:solidFill>
                <a:srgbClr val="0563C1"/>
              </a:solidFill>
            </a:endParaRPr>
          </a:p>
          <a:p>
            <a:pPr marL="294465" indent="-294465">
              <a:buFont typeface="Arial" panose="020B0604020202020204" pitchFamily="34" charset="0"/>
              <a:buChar char="•"/>
            </a:pPr>
            <a:r>
              <a:rPr lang="en-US" b="1">
                <a:solidFill>
                  <a:schemeClr val="tx1"/>
                </a:solidFill>
              </a:rPr>
              <a:t>Repeated low intensity </a:t>
            </a:r>
            <a:r>
              <a:rPr lang="en-US">
                <a:solidFill>
                  <a:schemeClr val="tx1"/>
                </a:solidFill>
              </a:rPr>
              <a:t>(sub-erythemal) exposure to UV has a </a:t>
            </a:r>
            <a:r>
              <a:rPr lang="en-US" b="1">
                <a:solidFill>
                  <a:schemeClr val="tx1"/>
                </a:solidFill>
              </a:rPr>
              <a:t>low impact </a:t>
            </a:r>
            <a:r>
              <a:rPr lang="en-US">
                <a:solidFill>
                  <a:schemeClr val="tx1"/>
                </a:solidFill>
              </a:rPr>
              <a:t>on overall skin microbiome community (alpha diversity)</a:t>
            </a:r>
          </a:p>
          <a:p>
            <a:pPr marL="294465" marR="0" lvl="0" indent="-29446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a:solidFill>
                  <a:schemeClr val="tx1"/>
                </a:solidFill>
              </a:rPr>
              <a:t>Sunscreen treatment </a:t>
            </a:r>
            <a:r>
              <a:rPr lang="en-US">
                <a:solidFill>
                  <a:schemeClr val="tx1"/>
                </a:solidFill>
              </a:rPr>
              <a:t>keeps the resident skin microbiome (and lipid metabolites) intact (in vivo evidence for microbiome-friendly!). No alpha and beta diversity effect found</a:t>
            </a:r>
          </a:p>
          <a:p>
            <a:pPr marL="294465" marR="0" lvl="0" indent="-29446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i="0" kern="1200">
                <a:solidFill>
                  <a:schemeClr val="tx1"/>
                </a:solidFill>
                <a:effectLst/>
                <a:latin typeface="+mn-lt"/>
                <a:ea typeface="+mn-ea"/>
                <a:cs typeface="+mn-cs"/>
              </a:rPr>
              <a:t>Using sunscreen correctly </a:t>
            </a:r>
            <a:r>
              <a:rPr lang="en-US" sz="1200" b="0" i="0" kern="1200">
                <a:solidFill>
                  <a:schemeClr val="tx1"/>
                </a:solidFill>
                <a:effectLst/>
                <a:latin typeface="+mn-lt"/>
                <a:ea typeface="+mn-ea"/>
                <a:cs typeface="+mn-cs"/>
              </a:rPr>
              <a:t>provides strong UV protection and keeps </a:t>
            </a:r>
            <a:r>
              <a:rPr lang="en-US" sz="1200" b="1" i="0" kern="1200">
                <a:solidFill>
                  <a:schemeClr val="tx1"/>
                </a:solidFill>
                <a:effectLst/>
                <a:latin typeface="+mn-lt"/>
                <a:ea typeface="+mn-ea"/>
                <a:cs typeface="+mn-cs"/>
              </a:rPr>
              <a:t>skin exposure low enough </a:t>
            </a:r>
            <a:r>
              <a:rPr lang="en-US" sz="1200" b="0" i="0" kern="1200">
                <a:solidFill>
                  <a:schemeClr val="tx1"/>
                </a:solidFill>
                <a:effectLst/>
                <a:latin typeface="+mn-lt"/>
                <a:ea typeface="+mn-ea"/>
                <a:cs typeface="+mn-cs"/>
              </a:rPr>
              <a:t>(sub-erythemal) that it </a:t>
            </a:r>
            <a:r>
              <a:rPr lang="en-US" sz="1200" b="1" i="0" kern="1200">
                <a:solidFill>
                  <a:schemeClr val="tx1"/>
                </a:solidFill>
                <a:effectLst/>
                <a:latin typeface="+mn-lt"/>
                <a:ea typeface="+mn-ea"/>
                <a:cs typeface="+mn-cs"/>
              </a:rPr>
              <a:t>doesn’t significantly affect the skin’s natural microbiome</a:t>
            </a:r>
            <a:r>
              <a:rPr lang="en-US" sz="1200" b="0" i="0" kern="1200">
                <a:solidFill>
                  <a:schemeClr val="tx1"/>
                </a:solidFill>
                <a:effectLst/>
                <a:latin typeface="+mn-lt"/>
                <a:ea typeface="+mn-ea"/>
                <a:cs typeface="+mn-cs"/>
              </a:rPr>
              <a:t>.</a:t>
            </a:r>
            <a:endParaRPr lang="en-US" b="1">
              <a:solidFill>
                <a:schemeClr val="tx1"/>
              </a:solidFill>
            </a:endParaRPr>
          </a:p>
          <a:p>
            <a:pPr marL="294465" indent="-294465">
              <a:buFont typeface="Arial" panose="020B0604020202020204" pitchFamily="34" charset="0"/>
              <a:buChar char="•"/>
            </a:pPr>
            <a:r>
              <a:rPr lang="en-US"/>
              <a:t>Microbiome diversity </a:t>
            </a:r>
            <a:r>
              <a:rPr lang="en-US" b="1"/>
              <a:t>remains stable by treatment and repeated sub-erythemal UV </a:t>
            </a:r>
            <a:r>
              <a:rPr lang="en-US"/>
              <a:t>exposure</a:t>
            </a:r>
          </a:p>
          <a:p>
            <a:r>
              <a:rPr lang="en-US">
                <a:solidFill>
                  <a:schemeClr val="tx1"/>
                </a:solidFill>
              </a:rPr>
              <a:t>__</a:t>
            </a:r>
          </a:p>
          <a:p>
            <a:pPr marL="294465" indent="-294465">
              <a:buFont typeface="Arial" panose="020B0604020202020204" pitchFamily="34" charset="0"/>
              <a:buChar char="•"/>
            </a:pPr>
            <a:endParaRPr lang="en-US">
              <a:solidFill>
                <a:schemeClr val="tx1"/>
              </a:solidFill>
            </a:endParaRPr>
          </a:p>
          <a:p>
            <a:r>
              <a:rPr lang="en-US" b="1">
                <a:solidFill>
                  <a:schemeClr val="tx1"/>
                </a:solidFill>
              </a:rPr>
              <a:t>Beta diversity </a:t>
            </a:r>
            <a:r>
              <a:rPr lang="en-US">
                <a:solidFill>
                  <a:schemeClr val="tx1"/>
                </a:solidFill>
              </a:rPr>
              <a:t>captures differences between communities: </a:t>
            </a:r>
            <a:r>
              <a:rPr lang="en-US"/>
              <a:t>Principal Coordinates analysis (</a:t>
            </a:r>
            <a:r>
              <a:rPr lang="en-US" err="1"/>
              <a:t>PCoA</a:t>
            </a:r>
            <a:r>
              <a:rPr lang="en-US"/>
              <a:t>) based on Bray–Curtis dissimilarities among samples no significant differences in Bray-Curtis dissimilarity between treatment groups based on PERMANOVA analysis (P-value &gt; 0.05).</a:t>
            </a:r>
          </a:p>
          <a:p>
            <a:pPr lvl="0"/>
            <a:endParaRPr lang="en-US" sz="1200" b="1"/>
          </a:p>
          <a:p>
            <a:pPr lvl="0"/>
            <a:r>
              <a:rPr lang="en-US" sz="1200" b="1"/>
              <a:t>From Sergio:</a:t>
            </a:r>
          </a:p>
          <a:p>
            <a:pPr lvl="0"/>
            <a:r>
              <a:rPr lang="en-US" sz="1200" b="1"/>
              <a:t>Repeated low intensity exposure to UV has a low impact on skin microbiota</a:t>
            </a:r>
          </a:p>
          <a:p>
            <a:pPr lvl="0"/>
            <a:r>
              <a:rPr lang="en-US" sz="1200"/>
              <a:t>Differences in skin microbiota between back areas are somewhat consistent between unrelated individuals</a:t>
            </a:r>
          </a:p>
          <a:p>
            <a:pPr lvl="0"/>
            <a:r>
              <a:rPr lang="en-US" sz="1200" b="1"/>
              <a:t>Serum treatment does not negatively impact the resident skin microbiota -&gt; </a:t>
            </a:r>
            <a:r>
              <a:rPr lang="en-US" sz="1200"/>
              <a:t>Microbiome friendly / What is a ‘change’ and what is relevant/meaningful</a:t>
            </a:r>
          </a:p>
          <a:p>
            <a:pPr lvl="0"/>
            <a:r>
              <a:rPr lang="en-US" sz="1200" i="1" err="1"/>
              <a:t>Cutibacterium</a:t>
            </a:r>
            <a:r>
              <a:rPr lang="en-US" sz="1200" i="1"/>
              <a:t> acnes</a:t>
            </a:r>
            <a:r>
              <a:rPr lang="en-US" sz="1200"/>
              <a:t> phylotypes are stable per person and largely unaffected by skin site or treatment</a:t>
            </a:r>
          </a:p>
          <a:p>
            <a:pPr lvl="0"/>
            <a:r>
              <a:rPr lang="en-US" sz="1200" b="1"/>
              <a:t>Serum treatment might have a protective effect on the limited changes attributed to UV exposure</a:t>
            </a:r>
            <a:r>
              <a:rPr lang="en-US" sz="1200"/>
              <a:t>, both at the community level and between </a:t>
            </a:r>
            <a:r>
              <a:rPr lang="en-US" sz="1200" i="1"/>
              <a:t>C. acnes</a:t>
            </a:r>
            <a:r>
              <a:rPr lang="en-US" sz="1200"/>
              <a:t> phylotypes</a:t>
            </a:r>
          </a:p>
          <a:p>
            <a:endParaRPr lang="en-US">
              <a:solidFill>
                <a:schemeClr val="tx1"/>
              </a:solidFill>
            </a:endParaRPr>
          </a:p>
          <a:p>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27</a:t>
            </a:fld>
            <a:endParaRPr lang="en-GB"/>
          </a:p>
        </p:txBody>
      </p:sp>
    </p:spTree>
    <p:extLst>
      <p:ext uri="{BB962C8B-B14F-4D97-AF65-F5344CB8AC3E}">
        <p14:creationId xmlns:p14="http://schemas.microsoft.com/office/powerpoint/2010/main" val="5027247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quality matters too: we checked on the species level - </a:t>
            </a:r>
            <a:r>
              <a:rPr lang="en-US" i="1"/>
              <a:t>C. acnes</a:t>
            </a:r>
            <a:r>
              <a:rPr lang="en-US"/>
              <a:t>: </a:t>
            </a:r>
          </a:p>
          <a:p>
            <a:pPr marL="294465" indent="-294465">
              <a:buFont typeface="Arial" panose="020B0604020202020204" pitchFamily="34" charset="0"/>
              <a:buChar char="•"/>
            </a:pPr>
            <a:r>
              <a:rPr lang="en-US" b="1">
                <a:solidFill>
                  <a:schemeClr val="tx1"/>
                </a:solidFill>
              </a:rPr>
              <a:t>Significant increase of </a:t>
            </a:r>
            <a:r>
              <a:rPr lang="en-US" b="1" i="1">
                <a:solidFill>
                  <a:schemeClr val="tx1"/>
                </a:solidFill>
              </a:rPr>
              <a:t>C. acnes </a:t>
            </a:r>
            <a:r>
              <a:rPr lang="en-US" b="1">
                <a:solidFill>
                  <a:schemeClr val="tx1"/>
                </a:solidFill>
              </a:rPr>
              <a:t>population with UV exposure </a:t>
            </a:r>
            <a:r>
              <a:rPr lang="en-US">
                <a:solidFill>
                  <a:schemeClr val="tx1"/>
                </a:solidFill>
              </a:rPr>
              <a:t>–important because it leads to a high risk for acne propagation!</a:t>
            </a:r>
          </a:p>
          <a:p>
            <a:pPr marL="294465" indent="-294465">
              <a:buFont typeface="Arial" panose="020B0604020202020204" pitchFamily="34" charset="0"/>
              <a:buChar char="•"/>
            </a:pPr>
            <a:r>
              <a:rPr lang="en-US">
                <a:solidFill>
                  <a:schemeClr val="tx1"/>
                </a:solidFill>
              </a:rPr>
              <a:t>Similar increase of </a:t>
            </a:r>
            <a:r>
              <a:rPr lang="en-US" i="1">
                <a:solidFill>
                  <a:schemeClr val="tx1"/>
                </a:solidFill>
              </a:rPr>
              <a:t>C. acnes </a:t>
            </a:r>
            <a:r>
              <a:rPr lang="en-US">
                <a:solidFill>
                  <a:schemeClr val="tx1"/>
                </a:solidFill>
              </a:rPr>
              <a:t>abundance by placebo treatment</a:t>
            </a:r>
          </a:p>
          <a:p>
            <a:pPr marL="294465" indent="-294465">
              <a:buFont typeface="Arial" panose="020B0604020202020204" pitchFamily="34" charset="0"/>
              <a:buChar char="•"/>
            </a:pPr>
            <a:r>
              <a:rPr lang="en-US" b="1">
                <a:solidFill>
                  <a:schemeClr val="tx1"/>
                </a:solidFill>
              </a:rPr>
              <a:t>SPF50 sunscreen treatment decreased overpopulation </a:t>
            </a:r>
            <a:r>
              <a:rPr lang="en-US">
                <a:solidFill>
                  <a:schemeClr val="tx1"/>
                </a:solidFill>
              </a:rPr>
              <a:t>in the direction of baseline</a:t>
            </a:r>
          </a:p>
          <a:p>
            <a:pPr marL="294465" indent="-294465">
              <a:buFont typeface="Arial" panose="020B0604020202020204" pitchFamily="34" charset="0"/>
              <a:buChar char="•"/>
            </a:pPr>
            <a:r>
              <a:rPr lang="en-US">
                <a:solidFill>
                  <a:schemeClr val="tx1"/>
                </a:solidFill>
              </a:rPr>
              <a:t>Sub-erythemal UV irradiation resulted in significant overpopulation of </a:t>
            </a:r>
            <a:r>
              <a:rPr lang="en-US" i="1">
                <a:solidFill>
                  <a:schemeClr val="tx1"/>
                </a:solidFill>
              </a:rPr>
              <a:t>C. acnes </a:t>
            </a:r>
            <a:r>
              <a:rPr lang="en-US">
                <a:solidFill>
                  <a:schemeClr val="tx1"/>
                </a:solidFill>
              </a:rPr>
              <a:t>that can be </a:t>
            </a:r>
            <a:r>
              <a:rPr lang="en-US" b="1">
                <a:solidFill>
                  <a:schemeClr val="tx1"/>
                </a:solidFill>
              </a:rPr>
              <a:t>controlled</a:t>
            </a:r>
            <a:r>
              <a:rPr lang="en-US">
                <a:solidFill>
                  <a:schemeClr val="tx1"/>
                </a:solidFill>
              </a:rPr>
              <a:t> by SPF50 treatment</a:t>
            </a:r>
            <a:endParaRPr lang="en-US">
              <a:solidFill>
                <a:schemeClr val="tx1"/>
              </a:solidFill>
              <a:highlight>
                <a:srgbClr val="FFFF00"/>
              </a:highlight>
            </a:endParaRPr>
          </a:p>
          <a:p>
            <a:endParaRPr lang="en-US"/>
          </a:p>
          <a:p>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28</a:t>
            </a:fld>
            <a:endParaRPr lang="en-GB"/>
          </a:p>
        </p:txBody>
      </p:sp>
    </p:spTree>
    <p:extLst>
      <p:ext uri="{BB962C8B-B14F-4D97-AF65-F5344CB8AC3E}">
        <p14:creationId xmlns:p14="http://schemas.microsoft.com/office/powerpoint/2010/main" val="21696383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Let us even more deep-dive into </a:t>
            </a:r>
            <a:r>
              <a:rPr lang="en-US" i="1"/>
              <a:t>C. acnes </a:t>
            </a:r>
            <a:r>
              <a:rPr lang="en-US"/>
              <a:t>and their sub-species. Sub-species or strains can be divided in the phylotype classification roman no. I II and III, and I further divided into a total of 6 types. </a:t>
            </a:r>
            <a:br>
              <a:rPr lang="en-US"/>
            </a:br>
            <a:r>
              <a:rPr lang="en-US"/>
              <a:t>Interestingly, phylotypes can differ in healthy and </a:t>
            </a:r>
            <a:r>
              <a:rPr lang="en-US" err="1"/>
              <a:t>acneic</a:t>
            </a:r>
            <a:r>
              <a:rPr lang="en-US"/>
              <a:t> skin. </a:t>
            </a:r>
          </a:p>
          <a:p>
            <a:r>
              <a:rPr lang="en-US"/>
              <a:t>Reference </a:t>
            </a:r>
            <a:r>
              <a:rPr lang="en-US" err="1"/>
              <a:t>Dagnelie</a:t>
            </a:r>
            <a:r>
              <a:rPr lang="en-US"/>
              <a:t> et al (sponsored by Galderma): Left picture - They identified a </a:t>
            </a:r>
            <a:r>
              <a:rPr lang="en-US" b="1"/>
              <a:t>majority of phylotype IA1 </a:t>
            </a:r>
            <a:r>
              <a:rPr lang="en-US"/>
              <a:t>on the backs of </a:t>
            </a:r>
            <a:r>
              <a:rPr lang="en-US" b="1"/>
              <a:t>severe acne</a:t>
            </a:r>
            <a:r>
              <a:rPr lang="en-US"/>
              <a:t> patients – while they observed on the backs of </a:t>
            </a:r>
            <a:r>
              <a:rPr lang="en-US" b="1"/>
              <a:t>healthy</a:t>
            </a:r>
            <a:r>
              <a:rPr lang="en-US"/>
              <a:t> individuals </a:t>
            </a:r>
            <a:r>
              <a:rPr lang="en-US" b="1"/>
              <a:t>higher phylotype diversity</a:t>
            </a:r>
            <a:r>
              <a:rPr lang="en-US"/>
              <a:t>, with phylotypes IA1, II, and III.</a:t>
            </a:r>
          </a:p>
          <a:p>
            <a:r>
              <a:rPr lang="en-US"/>
              <a:t>Right picture - A more refined classification can be made by so-called</a:t>
            </a:r>
            <a:r>
              <a:rPr lang="en-US" b="1"/>
              <a:t> single locus sequence typing (SLST)</a:t>
            </a:r>
            <a:r>
              <a:rPr lang="en-US"/>
              <a:t> with similar outcomes.</a:t>
            </a:r>
          </a:p>
          <a:p>
            <a:endParaRPr lang="en-US"/>
          </a:p>
          <a:p>
            <a:r>
              <a:rPr lang="en-US"/>
              <a:t>K16 (phylotype II) and L7 (phylotype III) in the </a:t>
            </a:r>
            <a:r>
              <a:rPr lang="en-US" b="1"/>
              <a:t>healthy</a:t>
            </a:r>
            <a:r>
              <a:rPr lang="en-US"/>
              <a:t> group; </a:t>
            </a:r>
            <a:br>
              <a:rPr lang="en-US"/>
            </a:br>
            <a:r>
              <a:rPr lang="en-US"/>
              <a:t>A27, A28 (phylotype IA1), F11 (phylotype IA2), and K17 (phylotype II) in the </a:t>
            </a:r>
            <a:r>
              <a:rPr lang="en-US" b="1"/>
              <a:t>acne</a:t>
            </a:r>
            <a:r>
              <a:rPr lang="en-US"/>
              <a:t> group.</a:t>
            </a:r>
          </a:p>
          <a:p>
            <a:endParaRPr lang="en-US"/>
          </a:p>
          <a:p>
            <a:endParaRPr lang="en-US"/>
          </a:p>
          <a:p>
            <a:r>
              <a:rPr lang="en-US"/>
              <a:t>C. acnes and Staphylococcus epidermidis together preserve skin</a:t>
            </a:r>
          </a:p>
          <a:p>
            <a:r>
              <a:rPr lang="en-US"/>
              <a:t>homeostasis; however, skin dysbiosis can be affected by factors such as antibiotic use,</a:t>
            </a:r>
          </a:p>
          <a:p>
            <a:r>
              <a:rPr lang="en-US"/>
              <a:t>and the ratio of C. acnes phylotypes can change, which may cause diseases such as acne</a:t>
            </a:r>
          </a:p>
          <a:p>
            <a:r>
              <a:rPr lang="en-US"/>
              <a:t>vulgaris [1]. </a:t>
            </a:r>
          </a:p>
        </p:txBody>
      </p:sp>
      <p:sp>
        <p:nvSpPr>
          <p:cNvPr id="4" name="Slide Number Placeholder 3"/>
          <p:cNvSpPr>
            <a:spLocks noGrp="1"/>
          </p:cNvSpPr>
          <p:nvPr>
            <p:ph type="sldNum" sz="quarter" idx="5"/>
          </p:nvPr>
        </p:nvSpPr>
        <p:spPr/>
        <p:txBody>
          <a:bodyPr/>
          <a:lstStyle/>
          <a:p>
            <a:fld id="{B05EFF53-B5E9-4C67-9F80-34173122F7DF}" type="slidenum">
              <a:rPr lang="en-GB" smtClean="0"/>
              <a:t>29</a:t>
            </a:fld>
            <a:endParaRPr lang="en-GB"/>
          </a:p>
        </p:txBody>
      </p:sp>
    </p:spTree>
    <p:extLst>
      <p:ext uri="{BB962C8B-B14F-4D97-AF65-F5344CB8AC3E}">
        <p14:creationId xmlns:p14="http://schemas.microsoft.com/office/powerpoint/2010/main" val="40433157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defRPr/>
            </a:pPr>
            <a:r>
              <a:rPr lang="en-US"/>
              <a:t>We asked the hypothetical question: </a:t>
            </a:r>
            <a:r>
              <a:rPr lang="en-US" i="1"/>
              <a:t>Is there any shift </a:t>
            </a:r>
            <a:r>
              <a:rPr lang="en-US" b="1" i="1"/>
              <a:t>towards healthy or </a:t>
            </a:r>
            <a:r>
              <a:rPr lang="en-US" b="1" i="1" err="1"/>
              <a:t>acneic</a:t>
            </a:r>
            <a:r>
              <a:rPr lang="en-US" b="1" i="1"/>
              <a:t> strains </a:t>
            </a:r>
            <a:r>
              <a:rPr lang="en-US" i="1"/>
              <a:t>by UV or sunscreen treatment?</a:t>
            </a:r>
            <a:endParaRPr lang="en-US"/>
          </a:p>
          <a:p>
            <a:r>
              <a:rPr lang="en-US"/>
              <a:t>When you look at the patterns each number represent one participant depicting </a:t>
            </a:r>
            <a:r>
              <a:rPr lang="en-US" i="1"/>
              <a:t>C. acnes </a:t>
            </a:r>
            <a:r>
              <a:rPr lang="en-US"/>
              <a:t>type distribution by the four conditions. On the left: phylotype classification – on the right: SLST types. Generally, the distribution look </a:t>
            </a:r>
            <a:r>
              <a:rPr lang="en-US" b="1"/>
              <a:t>very similar by subject</a:t>
            </a:r>
            <a:r>
              <a:rPr lang="en-US"/>
              <a:t>, with minor variations between the conditions, but very </a:t>
            </a:r>
            <a:r>
              <a:rPr lang="en-US" b="1"/>
              <a:t>different by subjects</a:t>
            </a:r>
            <a:r>
              <a:rPr lang="en-US"/>
              <a:t>.</a:t>
            </a:r>
          </a:p>
          <a:p>
            <a:pPr defTabSz="942289">
              <a:defRPr/>
            </a:pPr>
            <a:r>
              <a:rPr lang="en-US"/>
              <a:t>In other words: </a:t>
            </a:r>
            <a:r>
              <a:rPr lang="en-US" b="1" i="1">
                <a:solidFill>
                  <a:schemeClr val="tx1"/>
                </a:solidFill>
              </a:rPr>
              <a:t>C. acnes</a:t>
            </a:r>
            <a:r>
              <a:rPr lang="en-US" b="1">
                <a:solidFill>
                  <a:schemeClr val="tx1"/>
                </a:solidFill>
              </a:rPr>
              <a:t> type distribution is individual and remains stable </a:t>
            </a:r>
            <a:r>
              <a:rPr lang="en-US">
                <a:solidFill>
                  <a:schemeClr val="tx1"/>
                </a:solidFill>
              </a:rPr>
              <a:t>in the same subject by condition</a:t>
            </a:r>
          </a:p>
          <a:p>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30</a:t>
            </a:fld>
            <a:endParaRPr lang="en-GB"/>
          </a:p>
        </p:txBody>
      </p:sp>
    </p:spTree>
    <p:extLst>
      <p:ext uri="{BB962C8B-B14F-4D97-AF65-F5344CB8AC3E}">
        <p14:creationId xmlns:p14="http://schemas.microsoft.com/office/powerpoint/2010/main" val="18683702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618"/>
              </a:spcBef>
            </a:pPr>
            <a:r>
              <a:rPr lang="en-US"/>
              <a:t>An even better view we have when we plot the </a:t>
            </a:r>
            <a:r>
              <a:rPr lang="en-US" b="1"/>
              <a:t>average relative abundances </a:t>
            </a:r>
            <a:r>
              <a:rPr lang="en-US"/>
              <a:t>of the C. acnes types on all participants: You can see high consistency between the conditions. Again, with both type classifications.</a:t>
            </a:r>
          </a:p>
          <a:p>
            <a:pPr marL="294465" indent="-294465">
              <a:spcBef>
                <a:spcPts val="618"/>
              </a:spcBef>
              <a:buFont typeface="Arial" panose="020B0604020202020204" pitchFamily="34" charset="0"/>
              <a:buChar char="•"/>
            </a:pPr>
            <a:r>
              <a:rPr lang="en-US" i="1" err="1">
                <a:solidFill>
                  <a:schemeClr val="tx1"/>
                </a:solidFill>
              </a:rPr>
              <a:t>Cutibacterium</a:t>
            </a:r>
            <a:r>
              <a:rPr lang="en-US" i="1">
                <a:solidFill>
                  <a:schemeClr val="tx1"/>
                </a:solidFill>
              </a:rPr>
              <a:t> acnes</a:t>
            </a:r>
            <a:r>
              <a:rPr lang="en-US">
                <a:solidFill>
                  <a:schemeClr val="tx1"/>
                </a:solidFill>
              </a:rPr>
              <a:t> strains are largely </a:t>
            </a:r>
            <a:r>
              <a:rPr lang="en-US" b="1">
                <a:solidFill>
                  <a:schemeClr val="tx1"/>
                </a:solidFill>
              </a:rPr>
              <a:t>unaffected by UV or treatment in the same person.</a:t>
            </a:r>
          </a:p>
          <a:p>
            <a:pPr marL="294465" indent="-294465">
              <a:spcBef>
                <a:spcPts val="618"/>
              </a:spcBef>
              <a:buFont typeface="Arial" panose="020B0604020202020204" pitchFamily="34" charset="0"/>
              <a:buChar char="•"/>
            </a:pPr>
            <a:r>
              <a:rPr lang="en-US" b="1">
                <a:solidFill>
                  <a:schemeClr val="tx1"/>
                </a:solidFill>
              </a:rPr>
              <a:t>SPF50 treatment </a:t>
            </a:r>
            <a:r>
              <a:rPr lang="en-US">
                <a:solidFill>
                  <a:schemeClr val="tx1"/>
                </a:solidFill>
              </a:rPr>
              <a:t>preserves the original </a:t>
            </a:r>
            <a:r>
              <a:rPr lang="en-US" i="1">
                <a:solidFill>
                  <a:schemeClr val="tx1"/>
                </a:solidFill>
              </a:rPr>
              <a:t>C. acnes </a:t>
            </a:r>
            <a:r>
              <a:rPr lang="en-US">
                <a:solidFill>
                  <a:schemeClr val="tx1"/>
                </a:solidFill>
              </a:rPr>
              <a:t>strain patterns</a:t>
            </a:r>
          </a:p>
          <a:p>
            <a:pPr marL="294465" indent="-294465">
              <a:spcBef>
                <a:spcPts val="618"/>
              </a:spcBef>
              <a:buFont typeface="Arial" panose="020B0604020202020204" pitchFamily="34" charset="0"/>
              <a:buChar char="•"/>
            </a:pPr>
            <a:r>
              <a:rPr lang="en-US">
                <a:solidFill>
                  <a:schemeClr val="tx1"/>
                </a:solidFill>
              </a:rPr>
              <a:t>No shift towards more </a:t>
            </a:r>
            <a:r>
              <a:rPr lang="en-US" b="1" err="1">
                <a:solidFill>
                  <a:schemeClr val="tx1"/>
                </a:solidFill>
              </a:rPr>
              <a:t>acneic</a:t>
            </a:r>
            <a:r>
              <a:rPr lang="en-US">
                <a:solidFill>
                  <a:schemeClr val="tx1"/>
                </a:solidFill>
              </a:rPr>
              <a:t> </a:t>
            </a:r>
            <a:r>
              <a:rPr lang="en-US" b="1">
                <a:solidFill>
                  <a:schemeClr val="tx1"/>
                </a:solidFill>
              </a:rPr>
              <a:t>strain</a:t>
            </a:r>
            <a:r>
              <a:rPr lang="en-US">
                <a:solidFill>
                  <a:schemeClr val="tx1"/>
                </a:solidFill>
              </a:rPr>
              <a:t> types detected</a:t>
            </a:r>
          </a:p>
          <a:p>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31</a:t>
            </a:fld>
            <a:endParaRPr lang="en-GB"/>
          </a:p>
        </p:txBody>
      </p:sp>
    </p:spTree>
    <p:extLst>
      <p:ext uri="{BB962C8B-B14F-4D97-AF65-F5344CB8AC3E}">
        <p14:creationId xmlns:p14="http://schemas.microsoft.com/office/powerpoint/2010/main" val="39943854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18"/>
              </a:spcAft>
            </a:pPr>
            <a:r>
              <a:rPr lang="en-US"/>
              <a:t>Furthermore, we looked at the </a:t>
            </a:r>
            <a:r>
              <a:rPr lang="en-US" b="1"/>
              <a:t>targeted lipid analysis of short-chain fatty acids</a:t>
            </a:r>
            <a:r>
              <a:rPr lang="en-US"/>
              <a:t>. These metabolites result when </a:t>
            </a:r>
            <a:r>
              <a:rPr lang="en-US" i="1"/>
              <a:t>C. acnes </a:t>
            </a:r>
            <a:r>
              <a:rPr lang="en-US"/>
              <a:t>degrades lipids from sebum feed. </a:t>
            </a:r>
          </a:p>
          <a:p>
            <a:pPr marL="294465" indent="-294465">
              <a:spcAft>
                <a:spcPts val="618"/>
              </a:spcAft>
              <a:buFont typeface="Arial" panose="020B0604020202020204" pitchFamily="34" charset="0"/>
              <a:buChar char="•"/>
            </a:pPr>
            <a:r>
              <a:rPr lang="en-US">
                <a:solidFill>
                  <a:schemeClr val="tx1"/>
                </a:solidFill>
              </a:rPr>
              <a:t>Essentially </a:t>
            </a:r>
            <a:r>
              <a:rPr lang="en-US" b="1">
                <a:solidFill>
                  <a:schemeClr val="tx1"/>
                </a:solidFill>
              </a:rPr>
              <a:t>no significant differences </a:t>
            </a:r>
            <a:r>
              <a:rPr lang="en-US">
                <a:solidFill>
                  <a:schemeClr val="tx1"/>
                </a:solidFill>
              </a:rPr>
              <a:t>between the conditions</a:t>
            </a:r>
          </a:p>
          <a:p>
            <a:pPr marL="294465" indent="-294465">
              <a:spcAft>
                <a:spcPts val="618"/>
              </a:spcAft>
              <a:buFont typeface="Arial" panose="020B0604020202020204" pitchFamily="34" charset="0"/>
              <a:buChar char="•"/>
            </a:pPr>
            <a:r>
              <a:rPr lang="en-US">
                <a:solidFill>
                  <a:schemeClr val="tx1"/>
                </a:solidFill>
              </a:rPr>
              <a:t>Acetic acid by far most abundant (different scale)</a:t>
            </a:r>
          </a:p>
          <a:p>
            <a:pPr marL="294465" indent="-294465">
              <a:spcAft>
                <a:spcPts val="618"/>
              </a:spcAft>
              <a:buFont typeface="Arial" panose="020B0604020202020204" pitchFamily="34" charset="0"/>
              <a:buChar char="•"/>
            </a:pPr>
            <a:r>
              <a:rPr lang="en-US" b="1">
                <a:solidFill>
                  <a:schemeClr val="tx1"/>
                </a:solidFill>
              </a:rPr>
              <a:t>Sunscreen treatment keeps the resident skin microbiome and lipid metabolites intact</a:t>
            </a:r>
          </a:p>
          <a:p>
            <a:pPr defTabSz="942289">
              <a:defRPr/>
            </a:pPr>
            <a:r>
              <a:rPr lang="en-US">
                <a:solidFill>
                  <a:schemeClr val="tx1"/>
                </a:solidFill>
              </a:rPr>
              <a:t>(High background signal from tapes)</a:t>
            </a:r>
          </a:p>
          <a:p>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32</a:t>
            </a:fld>
            <a:endParaRPr lang="en-GB"/>
          </a:p>
        </p:txBody>
      </p:sp>
    </p:spTree>
    <p:extLst>
      <p:ext uri="{BB962C8B-B14F-4D97-AF65-F5344CB8AC3E}">
        <p14:creationId xmlns:p14="http://schemas.microsoft.com/office/powerpoint/2010/main" val="4479048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err="1"/>
              <a:t>Cutibacterium</a:t>
            </a:r>
            <a:r>
              <a:rPr lang="en-US" i="1"/>
              <a:t> acnes</a:t>
            </a:r>
            <a:r>
              <a:rPr lang="en-US"/>
              <a:t> produce </a:t>
            </a:r>
            <a:r>
              <a:rPr lang="en-US" b="1"/>
              <a:t>another metabolite - porphyrin</a:t>
            </a:r>
            <a:r>
              <a:rPr lang="en-US"/>
              <a:t>. Porphyrins can absorb light, resulting in the production of ROS. This process can trigger an inflammatory cascade in the skin, worsening acne.</a:t>
            </a:r>
            <a:r>
              <a:rPr lang="en-US" i="1"/>
              <a:t> </a:t>
            </a:r>
            <a:r>
              <a:rPr lang="en-US" i="0"/>
              <a:t>On top, </a:t>
            </a:r>
            <a:r>
              <a:rPr lang="en-US"/>
              <a:t>acne-associated C. acnes strains produce more porphyrins than non-</a:t>
            </a:r>
            <a:r>
              <a:rPr lang="en-US" err="1"/>
              <a:t>acneic</a:t>
            </a:r>
            <a:r>
              <a:rPr lang="en-US"/>
              <a:t> strains, and these porphyrins thereby intensifying the inflammatory response. </a:t>
            </a:r>
          </a:p>
          <a:p>
            <a:pPr>
              <a:spcAft>
                <a:spcPts val="618"/>
              </a:spcAft>
            </a:pPr>
            <a:r>
              <a:rPr lang="en-US" b="1">
                <a:solidFill>
                  <a:schemeClr val="tx1"/>
                </a:solidFill>
              </a:rPr>
              <a:t>Results:</a:t>
            </a:r>
          </a:p>
          <a:p>
            <a:pPr marL="294465" indent="-294465">
              <a:spcAft>
                <a:spcPts val="618"/>
              </a:spcAft>
              <a:buFont typeface="Arial" panose="020B0604020202020204" pitchFamily="34" charset="0"/>
              <a:buChar char="•"/>
            </a:pPr>
            <a:r>
              <a:rPr lang="en-US" b="1">
                <a:solidFill>
                  <a:schemeClr val="tx1"/>
                </a:solidFill>
              </a:rPr>
              <a:t>Porphyrins in skin pores were significantly reduced in counts and intensity by SPF 50 </a:t>
            </a:r>
            <a:r>
              <a:rPr lang="en-US">
                <a:solidFill>
                  <a:schemeClr val="tx1"/>
                </a:solidFill>
              </a:rPr>
              <a:t>sunscreen vs controls, pointing towards mitigation of </a:t>
            </a:r>
            <a:r>
              <a:rPr lang="en-US" i="1">
                <a:solidFill>
                  <a:schemeClr val="tx1"/>
                </a:solidFill>
              </a:rPr>
              <a:t>C. acnes </a:t>
            </a:r>
            <a:r>
              <a:rPr lang="en-US">
                <a:solidFill>
                  <a:schemeClr val="tx1"/>
                </a:solidFill>
              </a:rPr>
              <a:t>activity (and abundance)</a:t>
            </a:r>
          </a:p>
          <a:p>
            <a:pPr marL="294465" indent="-294465">
              <a:spcAft>
                <a:spcPts val="618"/>
              </a:spcAft>
              <a:buFont typeface="Arial" panose="020B0604020202020204" pitchFamily="34" charset="0"/>
              <a:buChar char="•"/>
            </a:pPr>
            <a:r>
              <a:rPr lang="en-US" b="0">
                <a:solidFill>
                  <a:schemeClr val="tx1"/>
                </a:solidFill>
              </a:rPr>
              <a:t>[Regional effects are attributed on zones Z1 to Z4 (similar symmetrical zones around spine axis, also observed in microbiome alpha diversity)]</a:t>
            </a:r>
          </a:p>
          <a:p>
            <a:endParaRPr lang="en-US" i="1"/>
          </a:p>
          <a:p>
            <a:pPr defTabSz="942289">
              <a:defRPr/>
            </a:pPr>
            <a:r>
              <a:rPr lang="en-US" b="1"/>
              <a:t>_______</a:t>
            </a:r>
          </a:p>
          <a:p>
            <a:pPr defTabSz="942289">
              <a:defRPr/>
            </a:pPr>
            <a:endParaRPr lang="en-US" b="1"/>
          </a:p>
          <a:p>
            <a:pPr defTabSz="942289">
              <a:defRPr/>
            </a:pPr>
            <a:r>
              <a:rPr lang="en-US" b="1" err="1"/>
              <a:t>Cutibacterium</a:t>
            </a:r>
            <a:r>
              <a:rPr lang="en-US" b="1"/>
              <a:t> acnes: The Acne-Causing Bacteria</a:t>
            </a:r>
            <a:endParaRPr lang="en-US" i="1"/>
          </a:p>
          <a:p>
            <a:r>
              <a:rPr lang="en-US" i="1" err="1"/>
              <a:t>Cutibacterium</a:t>
            </a:r>
            <a:r>
              <a:rPr lang="en-US" i="1"/>
              <a:t> acnes</a:t>
            </a:r>
            <a:r>
              <a:rPr lang="en-US"/>
              <a:t> is an anaerobic bacterium that naturally lives in the hair follicles and sebaceous glands of human skin. Although it is mostly harmless and part of the skin’s normal microbiota, under certain conditions it can become pathogenic, causing inflammation and contributing to the development of acne.</a:t>
            </a:r>
          </a:p>
          <a:p>
            <a:r>
              <a:rPr lang="en-US"/>
              <a:t>The bacterium feeds on sebum produced by the sebaceous glands and, as it multiplies, it releases porphyrins, which are an essential part of its metabolism. Porphyrins can absorb light, resulting in the production of ROS. This process can trigger an inflammatory cascade in the skin, worsening acne by damaging surrounding cells and promoting the release of chemicals that attract more immune cells, thereby intensifying inflammation.</a:t>
            </a:r>
          </a:p>
          <a:p>
            <a:r>
              <a:rPr lang="en-US" b="1"/>
              <a:t>The Role of Porphyrins in Acne Development</a:t>
            </a:r>
            <a:endParaRPr lang="en-US"/>
          </a:p>
          <a:p>
            <a:r>
              <a:rPr lang="en-US"/>
              <a:t>Porphyrins play a direct role in the inflammation that characterizes acne. When </a:t>
            </a:r>
            <a:r>
              <a:rPr lang="en-US" i="1" err="1"/>
              <a:t>Cutibacterium</a:t>
            </a:r>
            <a:r>
              <a:rPr lang="en-US" i="1"/>
              <a:t> acnes</a:t>
            </a:r>
            <a:r>
              <a:rPr lang="en-US"/>
              <a:t> multiplies in clogged pores and is exposed to light, the porphyrins it releases react by generating ROS, which attack cells and can trigger an inflammatory response.</a:t>
            </a:r>
          </a:p>
          <a:p>
            <a:r>
              <a:rPr lang="en-US"/>
              <a:t>This process creates a favorable environment for the formation of typical acne lesions such as </a:t>
            </a:r>
            <a:r>
              <a:rPr lang="en-US" err="1"/>
              <a:t>comedones</a:t>
            </a:r>
            <a:r>
              <a:rPr lang="en-US"/>
              <a:t>, papules, pustules, and nodules. The inflammatory response not only worsens acne but also increases the risk of skin scarring.</a:t>
            </a:r>
          </a:p>
          <a:p>
            <a:r>
              <a:rPr lang="en-US">
                <a:hlinkClick r:id="rId3"/>
              </a:rPr>
              <a:t>Porphyrins and Their Relationship with Acne-Causing Bacteria - </a:t>
            </a:r>
            <a:r>
              <a:rPr lang="en-US" err="1">
                <a:hlinkClick r:id="rId3"/>
              </a:rPr>
              <a:t>ekseption</a:t>
            </a:r>
            <a:endParaRPr lang="en-US"/>
          </a:p>
          <a:p>
            <a:r>
              <a:rPr lang="en-US"/>
              <a:t>Porphyrins are chemical compounds produced by </a:t>
            </a:r>
            <a:r>
              <a:rPr lang="en-US" err="1"/>
              <a:t>Cutibacterium</a:t>
            </a:r>
            <a:r>
              <a:rPr lang="en-US"/>
              <a:t> acnes, the bacteria responsible for acne. These compounds absorb light and generate reactive oxygen species (ROS) when exposed to UV light, which can damage cellular tissues and contribute to inflammation. The inflammatory response caused by </a:t>
            </a:r>
            <a:r>
              <a:rPr lang="en-US" err="1"/>
              <a:t>Cutibacterium</a:t>
            </a:r>
            <a:r>
              <a:rPr lang="en-US"/>
              <a:t> acnes and its porphyrins can worsen acne lesions such as </a:t>
            </a:r>
            <a:r>
              <a:rPr lang="en-US" err="1"/>
              <a:t>comedones</a:t>
            </a:r>
            <a:r>
              <a:rPr lang="en-US"/>
              <a:t>, papules, pustules, and nodules. </a:t>
            </a:r>
          </a:p>
          <a:p>
            <a:endParaRPr lang="en-US"/>
          </a:p>
          <a:p>
            <a:r>
              <a:rPr lang="en-US"/>
              <a:t>Acne-associated C. acnes strains produce more porphyrins than non-</a:t>
            </a:r>
            <a:r>
              <a:rPr lang="en-US" err="1"/>
              <a:t>acneic</a:t>
            </a:r>
            <a:r>
              <a:rPr lang="en-US"/>
              <a:t> strains, and these porphyrins can interact with the keratinocyte cell membrane resulting in the leakage of K+, thereby activating the NLRP3 inflammasome (Mun˜ oz-</a:t>
            </a:r>
            <a:r>
              <a:rPr lang="en-US" err="1"/>
              <a:t>Planillo</a:t>
            </a:r>
            <a:r>
              <a:rPr lang="en-US"/>
              <a:t> et al., 2013)</a:t>
            </a:r>
          </a:p>
          <a:p>
            <a:endParaRPr lang="en-US"/>
          </a:p>
          <a:p>
            <a:pPr marL="294465" indent="-294465">
              <a:spcAft>
                <a:spcPts val="618"/>
              </a:spcAft>
              <a:buFont typeface="Arial" panose="020B0604020202020204" pitchFamily="34" charset="0"/>
              <a:buChar char="•"/>
            </a:pPr>
            <a:r>
              <a:rPr lang="en-US" b="1">
                <a:solidFill>
                  <a:schemeClr val="tx1"/>
                </a:solidFill>
              </a:rPr>
              <a:t>Strong evidence </a:t>
            </a:r>
            <a:r>
              <a:rPr lang="en-US">
                <a:solidFill>
                  <a:schemeClr val="tx1"/>
                </a:solidFill>
              </a:rPr>
              <a:t>(after multiplicity adjustments) for lower counts on the sunscreen treated patches compared to positive control</a:t>
            </a:r>
          </a:p>
          <a:p>
            <a:pPr marL="294465" indent="-294465">
              <a:spcAft>
                <a:spcPts val="618"/>
              </a:spcAft>
              <a:buFont typeface="Arial" panose="020B0604020202020204" pitchFamily="34" charset="0"/>
              <a:buChar char="•"/>
            </a:pPr>
            <a:r>
              <a:rPr lang="en-US">
                <a:solidFill>
                  <a:schemeClr val="tx1"/>
                </a:solidFill>
              </a:rPr>
              <a:t>Moderate evidence (after multiplicity adjustments) for lower counts on the placebo-treated patches compared to positive control</a:t>
            </a:r>
          </a:p>
          <a:p>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33</a:t>
            </a:fld>
            <a:endParaRPr lang="en-GB"/>
          </a:p>
        </p:txBody>
      </p:sp>
    </p:spTree>
    <p:extLst>
      <p:ext uri="{BB962C8B-B14F-4D97-AF65-F5344CB8AC3E}">
        <p14:creationId xmlns:p14="http://schemas.microsoft.com/office/powerpoint/2010/main" val="36330632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defRPr/>
            </a:pPr>
            <a:r>
              <a:rPr lang="en-US" b="1"/>
              <a:t>Comprehensive Summary:</a:t>
            </a:r>
          </a:p>
          <a:p>
            <a:pPr defTabSz="942289">
              <a:defRPr/>
            </a:pPr>
            <a:r>
              <a:rPr lang="en-US" b="1"/>
              <a:t>Acne‑prone skin actively benefits from daily sun protection:</a:t>
            </a:r>
            <a:br>
              <a:rPr lang="en-US"/>
            </a:br>
            <a:r>
              <a:rPr lang="en-US"/>
              <a:t>This study provides the </a:t>
            </a:r>
            <a:r>
              <a:rPr lang="en-US" b="1"/>
              <a:t>first in‑vivo evidence</a:t>
            </a:r>
            <a:r>
              <a:rPr lang="en-US"/>
              <a:t> that high SPF 50 protection can mitigate UV‑related triggers of acne formation while retaining the native skin microbiome…</a:t>
            </a:r>
          </a:p>
          <a:p>
            <a:pPr defTabSz="942289">
              <a:defRPr/>
            </a:pPr>
            <a:r>
              <a:rPr lang="en-US"/>
              <a:t>The daily use of high SPF showed that it:</a:t>
            </a:r>
          </a:p>
          <a:p>
            <a:pPr defTabSz="942289">
              <a:defRPr/>
            </a:pPr>
            <a:r>
              <a:rPr lang="en-US" b="1"/>
              <a:t>Stabilizes overall skin microbiome diversity</a:t>
            </a:r>
          </a:p>
          <a:p>
            <a:pPr defTabSz="942289">
              <a:defRPr/>
            </a:pPr>
            <a:r>
              <a:rPr lang="en-US" b="1"/>
              <a:t>Prevents UV‑induced </a:t>
            </a:r>
            <a:r>
              <a:rPr lang="en-US" b="1" i="1" err="1"/>
              <a:t>Cutibacterium</a:t>
            </a:r>
            <a:r>
              <a:rPr lang="en-US" b="1" i="1"/>
              <a:t> acnes </a:t>
            </a:r>
            <a:r>
              <a:rPr lang="en-US" b="1"/>
              <a:t>overgrowth</a:t>
            </a:r>
          </a:p>
          <a:p>
            <a:pPr defTabSz="942289">
              <a:defRPr/>
            </a:pPr>
            <a:r>
              <a:rPr lang="en-US" b="1"/>
              <a:t>Preserves </a:t>
            </a:r>
            <a:r>
              <a:rPr lang="en-US" b="1" i="1"/>
              <a:t>C. acnes </a:t>
            </a:r>
            <a:r>
              <a:rPr lang="en-US" b="1"/>
              <a:t>strain‑level and lipid metabolites composition</a:t>
            </a:r>
          </a:p>
          <a:p>
            <a:pPr defTabSz="942289">
              <a:defRPr/>
            </a:pPr>
            <a:r>
              <a:rPr lang="en-US" b="1"/>
              <a:t>Reduces porphyrins, biomarkers of (pathogenic) </a:t>
            </a:r>
            <a:r>
              <a:rPr lang="en-US" b="1" i="1"/>
              <a:t>C. acnes </a:t>
            </a:r>
            <a:r>
              <a:rPr lang="en-US" b="1"/>
              <a:t>activity</a:t>
            </a:r>
            <a:endParaRPr lang="en-US"/>
          </a:p>
          <a:p>
            <a:pPr defTabSz="1026475">
              <a:defRPr/>
            </a:pPr>
            <a:r>
              <a:rPr lang="en-US" b="1">
                <a:latin typeface="Arial" panose="020B0604020202020204" pitchFamily="34" charset="0"/>
                <a:cs typeface="Arial" panose="020B0604020202020204" pitchFamily="34" charset="0"/>
              </a:rPr>
              <a:t>In a nutshell</a:t>
            </a:r>
            <a:r>
              <a:rPr lang="en-US">
                <a:latin typeface="Arial" panose="020B0604020202020204" pitchFamily="34" charset="0"/>
                <a:cs typeface="Arial" panose="020B0604020202020204" pitchFamily="34" charset="0"/>
              </a:rPr>
              <a:t>, we suggest that UV filters </a:t>
            </a:r>
            <a:r>
              <a:rPr lang="en-US" u="sng">
                <a:latin typeface="Arial" panose="020B0604020202020204" pitchFamily="34" charset="0"/>
                <a:cs typeface="Arial" panose="020B0604020202020204" pitchFamily="34" charset="0"/>
              </a:rPr>
              <a:t>have</a:t>
            </a:r>
            <a:r>
              <a:rPr lang="en-US">
                <a:latin typeface="Arial" panose="020B0604020202020204" pitchFamily="34" charset="0"/>
                <a:cs typeface="Arial" panose="020B0604020202020204" pitchFamily="34" charset="0"/>
              </a:rPr>
              <a:t> </a:t>
            </a:r>
            <a:r>
              <a:rPr lang="en-US" b="1">
                <a:latin typeface="Arial" panose="020B0604020202020204" pitchFamily="34" charset="0"/>
                <a:cs typeface="Arial" panose="020B0604020202020204" pitchFamily="34" charset="0"/>
              </a:rPr>
              <a:t>an active benefit</a:t>
            </a:r>
            <a:r>
              <a:rPr lang="en-US">
                <a:latin typeface="Arial" panose="020B0604020202020204" pitchFamily="34" charset="0"/>
                <a:cs typeface="Arial" panose="020B0604020202020204" pitchFamily="34" charset="0"/>
              </a:rPr>
              <a:t>. They do not only </a:t>
            </a:r>
            <a:r>
              <a:rPr lang="en-US" b="1">
                <a:latin typeface="Arial" panose="020B0604020202020204" pitchFamily="34" charset="0"/>
                <a:cs typeface="Arial" panose="020B0604020202020204" pitchFamily="34" charset="0"/>
              </a:rPr>
              <a:t>protect</a:t>
            </a:r>
            <a:r>
              <a:rPr lang="en-US">
                <a:latin typeface="Arial" panose="020B0604020202020204" pitchFamily="34" charset="0"/>
                <a:cs typeface="Arial" panose="020B0604020202020204" pitchFamily="34" charset="0"/>
              </a:rPr>
              <a:t> </a:t>
            </a:r>
            <a:r>
              <a:rPr lang="en-US" b="1">
                <a:latin typeface="Arial" panose="020B0604020202020204" pitchFamily="34" charset="0"/>
                <a:cs typeface="Arial" panose="020B0604020202020204" pitchFamily="34" charset="0"/>
              </a:rPr>
              <a:t>skin </a:t>
            </a:r>
            <a:r>
              <a:rPr lang="en-US">
                <a:latin typeface="Arial" panose="020B0604020202020204" pitchFamily="34" charset="0"/>
                <a:cs typeface="Arial" panose="020B0604020202020204" pitchFamily="34" charset="0"/>
              </a:rPr>
              <a:t>upon UV exposure, but also its </a:t>
            </a:r>
            <a:r>
              <a:rPr lang="en-US" b="1">
                <a:latin typeface="Arial" panose="020B0604020202020204" pitchFamily="34" charset="0"/>
                <a:cs typeface="Arial" panose="020B0604020202020204" pitchFamily="34" charset="0"/>
              </a:rPr>
              <a:t>microbiome</a:t>
            </a:r>
            <a:r>
              <a:rPr lang="en-US">
                <a:latin typeface="Arial" panose="020B0604020202020204" pitchFamily="34" charset="0"/>
                <a:cs typeface="Arial" panose="020B0604020202020204" pitchFamily="34" charset="0"/>
              </a:rPr>
              <a:t>.</a:t>
            </a:r>
          </a:p>
          <a:p>
            <a:pPr defTabSz="996094"/>
            <a:r>
              <a:rPr lang="en-US">
                <a:solidFill>
                  <a:srgbClr val="333399"/>
                </a:solidFill>
                <a:latin typeface="Arial" panose="020B0604020202020204" pitchFamily="34" charset="0"/>
                <a:ea typeface="Times New Roman" panose="02020603050405020304" pitchFamily="18" charset="0"/>
                <a:cs typeface="Arial" panose="020B0604020202020204" pitchFamily="34" charset="0"/>
              </a:rPr>
              <a:t>Our </a:t>
            </a:r>
            <a:r>
              <a:rPr lang="en-US" b="1">
                <a:solidFill>
                  <a:srgbClr val="333399"/>
                </a:solidFill>
                <a:latin typeface="Arial" panose="020B0604020202020204" pitchFamily="34" charset="0"/>
                <a:ea typeface="Times New Roman" panose="02020603050405020304" pitchFamily="18" charset="0"/>
                <a:cs typeface="Arial" panose="020B0604020202020204" pitchFamily="34" charset="0"/>
              </a:rPr>
              <a:t>concept is novel, simple, and powerful</a:t>
            </a:r>
            <a:r>
              <a:rPr lang="en-US">
                <a:solidFill>
                  <a:srgbClr val="333399"/>
                </a:solidFill>
                <a:latin typeface="Arial" panose="020B0604020202020204" pitchFamily="34" charset="0"/>
                <a:ea typeface="Times New Roman" panose="02020603050405020304" pitchFamily="18" charset="0"/>
                <a:cs typeface="Arial" panose="020B0604020202020204" pitchFamily="34" charset="0"/>
              </a:rPr>
              <a:t>: It differs from the common pre-, pro-, postbiotics treatment in industry. Our message is that UV protection can be expanded to the microbiome and is easily understood </a:t>
            </a:r>
            <a:r>
              <a:rPr lang="en-US">
                <a:solidFill>
                  <a:srgbClr val="333399"/>
                </a:solidFill>
                <a:latin typeface="Arial" panose="020B0604020202020204" pitchFamily="34" charset="0"/>
                <a:ea typeface="Times New Roman" panose="02020603050405020304" pitchFamily="18" charset="0"/>
              </a:rPr>
              <a:t>by consumers: Everybody knows why we apply sunscreens. Sunscreens do not only protect skin but also its microbiome. The rationale is to preserve functional microbiome by inhibiting the temporal environmental effects of UV at the very beginning before any harm has occurred.</a:t>
            </a:r>
            <a:endParaRPr lang="en-CH"/>
          </a:p>
          <a:p>
            <a:pPr defTabSz="942289">
              <a:defRPr/>
            </a:pPr>
            <a:r>
              <a:rPr lang="en-US" b="1">
                <a:solidFill>
                  <a:schemeClr val="accent6">
                    <a:lumMod val="50000"/>
                  </a:schemeClr>
                </a:solidFill>
                <a:latin typeface="Lora" pitchFamily="2" charset="0"/>
              </a:rPr>
              <a:t>It is a proactive, microbiome‑compatible strategy for managing acne‑prone skin – we hope to chase away some of the acne-sunscreen myths.</a:t>
            </a:r>
          </a:p>
          <a:p>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34</a:t>
            </a:fld>
            <a:endParaRPr lang="en-GB"/>
          </a:p>
        </p:txBody>
      </p:sp>
    </p:spTree>
    <p:extLst>
      <p:ext uri="{BB962C8B-B14F-4D97-AF65-F5344CB8AC3E}">
        <p14:creationId xmlns:p14="http://schemas.microsoft.com/office/powerpoint/2010/main" val="27390887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Clinical study validated that </a:t>
            </a:r>
            <a:r>
              <a:rPr lang="en-US"/>
              <a:t>acne‑prone skin actively benefits from daily sun protection.</a:t>
            </a:r>
          </a:p>
          <a:p>
            <a:endParaRPr lang="en-US">
              <a:ea typeface="Calibri"/>
              <a:cs typeface="Calibri"/>
            </a:endParaRPr>
          </a:p>
          <a:p>
            <a:r>
              <a:rPr lang="en-US">
                <a:ea typeface="Calibri"/>
                <a:cs typeface="Calibri"/>
              </a:rPr>
              <a:t>Line up was developed to address daily use purpose with different skin benefits.</a:t>
            </a:r>
          </a:p>
          <a:p>
            <a:endParaRPr lang="en-US">
              <a:ea typeface="Calibri"/>
              <a:cs typeface="Calibri"/>
            </a:endParaRPr>
          </a:p>
          <a:p>
            <a:r>
              <a:rPr lang="en-US">
                <a:ea typeface="Calibri"/>
                <a:cs typeface="Calibri"/>
              </a:rPr>
              <a:t>Full formula certified microbiome friendly at My Microbiome without perfume.</a:t>
            </a:r>
          </a:p>
          <a:p>
            <a:r>
              <a:rPr lang="en-US">
                <a:ea typeface="Calibri"/>
                <a:cs typeface="Calibri"/>
              </a:rPr>
              <a:t>Perfume claim by internal </a:t>
            </a:r>
            <a:r>
              <a:rPr lang="en-US" err="1">
                <a:ea typeface="Calibri"/>
                <a:cs typeface="Calibri"/>
              </a:rPr>
              <a:t>firmenich</a:t>
            </a:r>
            <a:r>
              <a:rPr lang="en-US">
                <a:ea typeface="Calibri"/>
                <a:cs typeface="Calibri"/>
              </a:rPr>
              <a:t> in vitro method.</a:t>
            </a: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B05EFF53-B5E9-4C67-9F80-34173122F7DF}" type="slidenum">
              <a:rPr lang="en-GB" smtClean="0"/>
              <a:t>35</a:t>
            </a:fld>
            <a:endParaRPr lang="en-GB"/>
          </a:p>
        </p:txBody>
      </p:sp>
    </p:spTree>
    <p:extLst>
      <p:ext uri="{BB962C8B-B14F-4D97-AF65-F5344CB8AC3E}">
        <p14:creationId xmlns:p14="http://schemas.microsoft.com/office/powerpoint/2010/main" val="37065962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Light and silky texture </a:t>
            </a:r>
            <a:endParaRPr lang="en-US" err="1"/>
          </a:p>
          <a:p>
            <a:endParaRPr lang="en-US"/>
          </a:p>
          <a:p>
            <a:r>
              <a:rPr lang="en-US"/>
              <a:t>High SPF without compromising </a:t>
            </a:r>
            <a:r>
              <a:rPr lang="en-US" err="1"/>
              <a:t>hydratation</a:t>
            </a:r>
            <a:endParaRPr lang="en-US">
              <a:ea typeface="Calibri"/>
              <a:cs typeface="Calibri"/>
            </a:endParaRPr>
          </a:p>
        </p:txBody>
      </p:sp>
      <p:sp>
        <p:nvSpPr>
          <p:cNvPr id="4" name="Slide Number Placeholder 3"/>
          <p:cNvSpPr>
            <a:spLocks noGrp="1"/>
          </p:cNvSpPr>
          <p:nvPr>
            <p:ph type="sldNum" sz="quarter" idx="5"/>
          </p:nvPr>
        </p:nvSpPr>
        <p:spPr/>
        <p:txBody>
          <a:bodyPr/>
          <a:lstStyle/>
          <a:p>
            <a:fld id="{B05EFF53-B5E9-4C67-9F80-34173122F7DF}" type="slidenum">
              <a:rPr lang="en-GB" smtClean="0"/>
              <a:t>36</a:t>
            </a:fld>
            <a:endParaRPr lang="en-GB"/>
          </a:p>
        </p:txBody>
      </p:sp>
    </p:spTree>
    <p:extLst>
      <p:ext uri="{BB962C8B-B14F-4D97-AF65-F5344CB8AC3E}">
        <p14:creationId xmlns:p14="http://schemas.microsoft.com/office/powerpoint/2010/main" val="37001878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Contains 8% alcohol</a:t>
            </a:r>
          </a:p>
          <a:p>
            <a:endParaRPr lang="en-US">
              <a:ea typeface="Calibri"/>
              <a:cs typeface="Calibri"/>
            </a:endParaRPr>
          </a:p>
          <a:p>
            <a:r>
              <a:rPr lang="en-US">
                <a:ea typeface="Calibri"/>
                <a:cs typeface="Calibri"/>
              </a:rPr>
              <a:t>In vivo SPF 52.4 PA+++</a:t>
            </a:r>
          </a:p>
        </p:txBody>
      </p:sp>
      <p:sp>
        <p:nvSpPr>
          <p:cNvPr id="4" name="Slide Number Placeholder 3"/>
          <p:cNvSpPr>
            <a:spLocks noGrp="1"/>
          </p:cNvSpPr>
          <p:nvPr>
            <p:ph type="sldNum" sz="quarter" idx="5"/>
          </p:nvPr>
        </p:nvSpPr>
        <p:spPr/>
        <p:txBody>
          <a:bodyPr/>
          <a:lstStyle/>
          <a:p>
            <a:fld id="{B05EFF53-B5E9-4C67-9F80-34173122F7DF}" type="slidenum">
              <a:rPr lang="en-GB" smtClean="0"/>
              <a:t>37</a:t>
            </a:fld>
            <a:endParaRPr lang="en-GB"/>
          </a:p>
        </p:txBody>
      </p:sp>
    </p:spTree>
    <p:extLst>
      <p:ext uri="{BB962C8B-B14F-4D97-AF65-F5344CB8AC3E}">
        <p14:creationId xmlns:p14="http://schemas.microsoft.com/office/powerpoint/2010/main" val="22130871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Same as Biome Protect SPF 50 with perfume</a:t>
            </a:r>
          </a:p>
          <a:p>
            <a:endParaRPr lang="en-US">
              <a:ea typeface="Calibri"/>
              <a:cs typeface="Calibri"/>
            </a:endParaRPr>
          </a:p>
          <a:p>
            <a:r>
              <a:rPr lang="en-US">
                <a:ea typeface="Calibri"/>
                <a:cs typeface="Calibri"/>
              </a:rPr>
              <a:t>No controversial UV filters</a:t>
            </a:r>
          </a:p>
          <a:p>
            <a:r>
              <a:rPr lang="en-US">
                <a:ea typeface="Calibri"/>
                <a:cs typeface="Calibri"/>
              </a:rPr>
              <a:t>Highlight synergistic effect of </a:t>
            </a:r>
            <a:r>
              <a:rPr lang="en-US" err="1"/>
              <a:t>Parsol</a:t>
            </a:r>
            <a:r>
              <a:rPr lang="en-US"/>
              <a:t> SLX with pigmentary UV filters.</a:t>
            </a:r>
          </a:p>
          <a:p>
            <a:endParaRPr lang="en-US">
              <a:ea typeface="Calibri"/>
              <a:cs typeface="Calibri"/>
            </a:endParaRPr>
          </a:p>
          <a:p>
            <a:r>
              <a:rPr lang="en-US">
                <a:ea typeface="Calibri"/>
                <a:cs typeface="Calibri"/>
              </a:rPr>
              <a:t>Brightening and age prevention on top of UV protection.</a:t>
            </a:r>
          </a:p>
        </p:txBody>
      </p:sp>
      <p:sp>
        <p:nvSpPr>
          <p:cNvPr id="4" name="Slide Number Placeholder 3"/>
          <p:cNvSpPr>
            <a:spLocks noGrp="1"/>
          </p:cNvSpPr>
          <p:nvPr>
            <p:ph type="sldNum" sz="quarter" idx="5"/>
          </p:nvPr>
        </p:nvSpPr>
        <p:spPr/>
        <p:txBody>
          <a:bodyPr/>
          <a:lstStyle/>
          <a:p>
            <a:fld id="{B05EFF53-B5E9-4C67-9F80-34173122F7DF}" type="slidenum">
              <a:rPr lang="en-GB" smtClean="0"/>
              <a:t>38</a:t>
            </a:fld>
            <a:endParaRPr lang="en-GB"/>
          </a:p>
        </p:txBody>
      </p:sp>
    </p:spTree>
    <p:extLst>
      <p:ext uri="{BB962C8B-B14F-4D97-AF65-F5344CB8AC3E}">
        <p14:creationId xmlns:p14="http://schemas.microsoft.com/office/powerpoint/2010/main" val="20312614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In vivo SPF 50.7 PA+++</a:t>
            </a:r>
          </a:p>
        </p:txBody>
      </p:sp>
      <p:sp>
        <p:nvSpPr>
          <p:cNvPr id="4" name="Slide Number Placeholder 3"/>
          <p:cNvSpPr>
            <a:spLocks noGrp="1"/>
          </p:cNvSpPr>
          <p:nvPr>
            <p:ph type="sldNum" sz="quarter" idx="5"/>
          </p:nvPr>
        </p:nvSpPr>
        <p:spPr/>
        <p:txBody>
          <a:bodyPr/>
          <a:lstStyle/>
          <a:p>
            <a:fld id="{B05EFF53-B5E9-4C67-9F80-34173122F7DF}" type="slidenum">
              <a:rPr lang="en-GB" smtClean="0"/>
              <a:t>39</a:t>
            </a:fld>
            <a:endParaRPr lang="en-GB"/>
          </a:p>
        </p:txBody>
      </p:sp>
    </p:spTree>
    <p:extLst>
      <p:ext uri="{BB962C8B-B14F-4D97-AF65-F5344CB8AC3E}">
        <p14:creationId xmlns:p14="http://schemas.microsoft.com/office/powerpoint/2010/main" val="19957626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Adaptation of Flor Active SPF 30 without </a:t>
            </a:r>
            <a:r>
              <a:rPr lang="en-US" err="1">
                <a:ea typeface="Calibri"/>
                <a:cs typeface="Calibri"/>
              </a:rPr>
              <a:t>Parsol</a:t>
            </a:r>
            <a:r>
              <a:rPr lang="en-US">
                <a:ea typeface="Calibri"/>
                <a:cs typeface="Calibri"/>
              </a:rPr>
              <a:t> EHS</a:t>
            </a:r>
          </a:p>
          <a:p>
            <a:endParaRPr lang="en-US">
              <a:ea typeface="Calibri"/>
              <a:cs typeface="Calibri"/>
            </a:endParaRPr>
          </a:p>
          <a:p>
            <a:r>
              <a:rPr lang="en-US">
                <a:ea typeface="Calibri"/>
                <a:cs typeface="Calibri"/>
              </a:rPr>
              <a:t>Daily use for people who spire for skin longevity</a:t>
            </a:r>
          </a:p>
        </p:txBody>
      </p:sp>
      <p:sp>
        <p:nvSpPr>
          <p:cNvPr id="4" name="Slide Number Placeholder 3"/>
          <p:cNvSpPr>
            <a:spLocks noGrp="1"/>
          </p:cNvSpPr>
          <p:nvPr>
            <p:ph type="sldNum" sz="quarter" idx="5"/>
          </p:nvPr>
        </p:nvSpPr>
        <p:spPr/>
        <p:txBody>
          <a:bodyPr/>
          <a:lstStyle/>
          <a:p>
            <a:fld id="{B05EFF53-B5E9-4C67-9F80-34173122F7DF}" type="slidenum">
              <a:rPr lang="en-GB" smtClean="0"/>
              <a:t>40</a:t>
            </a:fld>
            <a:endParaRPr lang="en-GB"/>
          </a:p>
        </p:txBody>
      </p:sp>
    </p:spTree>
    <p:extLst>
      <p:ext uri="{BB962C8B-B14F-4D97-AF65-F5344CB8AC3E}">
        <p14:creationId xmlns:p14="http://schemas.microsoft.com/office/powerpoint/2010/main" val="49929104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ea typeface="Calibri"/>
                <a:cs typeface="Calibri"/>
              </a:rPr>
              <a:t>Emulium</a:t>
            </a:r>
            <a:r>
              <a:rPr lang="en-US">
                <a:ea typeface="Calibri"/>
                <a:cs typeface="Calibri"/>
              </a:rPr>
              <a:t> </a:t>
            </a:r>
            <a:r>
              <a:rPr lang="en-US" err="1">
                <a:ea typeface="Calibri"/>
                <a:cs typeface="Calibri"/>
              </a:rPr>
              <a:t>Dolcea</a:t>
            </a:r>
            <a:r>
              <a:rPr lang="en-US">
                <a:ea typeface="Calibri"/>
                <a:cs typeface="Calibri"/>
              </a:rPr>
              <a:t> for robust emulsion</a:t>
            </a:r>
          </a:p>
          <a:p>
            <a:endParaRPr lang="en-US">
              <a:ea typeface="Calibri"/>
              <a:cs typeface="Calibri"/>
            </a:endParaRPr>
          </a:p>
          <a:p>
            <a:r>
              <a:rPr lang="en-US">
                <a:ea typeface="Calibri"/>
                <a:cs typeface="Calibri"/>
              </a:rPr>
              <a:t>Ratio of solvent optimized by Tri Pro calculation to get nice sensory and performance.</a:t>
            </a:r>
          </a:p>
          <a:p>
            <a:r>
              <a:rPr lang="en-US">
                <a:ea typeface="Calibri"/>
                <a:cs typeface="Calibri"/>
              </a:rPr>
              <a:t>In vivo SPF 62.8 in vitro UVA-PF 23.7</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B05EFF53-B5E9-4C67-9F80-34173122F7DF}" type="slidenum">
              <a:rPr lang="en-GB" smtClean="0"/>
              <a:t>41</a:t>
            </a:fld>
            <a:endParaRPr lang="en-GB"/>
          </a:p>
        </p:txBody>
      </p:sp>
    </p:spTree>
    <p:extLst>
      <p:ext uri="{BB962C8B-B14F-4D97-AF65-F5344CB8AC3E}">
        <p14:creationId xmlns:p14="http://schemas.microsoft.com/office/powerpoint/2010/main" val="123104675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51347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defRPr/>
            </a:pPr>
            <a:r>
              <a:rPr lang="en-US"/>
              <a:t>dsm-firmenich brings over 35 years of expertise in bacterial research, supported by several patents and advanced S&amp;R labs in San Diego and China. This deep knowledge has allowed us to identify the four main skin bacteria that make up more than 90% of the skin’s microbiome. Thanks to this, we have been able to validate our solutions and prove our fragrance can maintain the skin’s natural balance. </a:t>
            </a:r>
          </a:p>
          <a:p>
            <a:pPr defTabSz="942289">
              <a:defRPr/>
            </a:pPr>
            <a:r>
              <a:rPr lang="en-US"/>
              <a:t>Our scientific foundation is what makes </a:t>
            </a:r>
            <a:r>
              <a:rPr lang="en-US" err="1"/>
              <a:t>SkinPositive</a:t>
            </a:r>
            <a:r>
              <a:rPr lang="en-US"/>
              <a:t> Biome both innovative and reliable.”</a:t>
            </a:r>
          </a:p>
          <a:p>
            <a:pPr defTabSz="942289">
              <a:defRPr/>
            </a:pPr>
            <a:endParaRPr lang="en-US"/>
          </a:p>
          <a:p>
            <a:pPr defTabSz="942289">
              <a:defRPr/>
            </a:pPr>
            <a:r>
              <a:rPr lang="en-US" i="1">
                <a:solidFill>
                  <a:srgbClr val="FFFFFF">
                    <a:lumMod val="50000"/>
                  </a:srgbClr>
                </a:solidFill>
                <a:latin typeface="Raleway" pitchFamily="2" charset="0"/>
              </a:rPr>
              <a:t>Comprehensive bacteria scope </a:t>
            </a:r>
          </a:p>
          <a:p>
            <a:pPr defTabSz="942289">
              <a:defRPr/>
            </a:pPr>
            <a:r>
              <a:rPr lang="en-US" i="1">
                <a:solidFill>
                  <a:srgbClr val="FFFFFF">
                    <a:lumMod val="50000"/>
                  </a:srgbClr>
                </a:solidFill>
                <a:latin typeface="Raleway" pitchFamily="2" charset="0"/>
              </a:rPr>
              <a:t>Expanded scope of bacteria strains. Firmenich has now been able to identify the 4 main bacteria representing more than 90% of your microbiome bacteria. </a:t>
            </a:r>
          </a:p>
          <a:p>
            <a:pPr defTabSz="942289">
              <a:defRPr/>
            </a:pPr>
            <a:r>
              <a:rPr lang="en-US">
                <a:solidFill>
                  <a:srgbClr val="000000"/>
                </a:solidFill>
                <a:latin typeface="Raleway" pitchFamily="2" charset="0"/>
              </a:rPr>
              <a:t>Allowing a comprehensive &amp; accurate in-vitro validation, minimizing impact on them </a:t>
            </a:r>
            <a:r>
              <a:rPr lang="en-US" i="1">
                <a:solidFill>
                  <a:srgbClr val="000000"/>
                </a:solidFill>
                <a:latin typeface="Raleway" pitchFamily="2" charset="0"/>
              </a:rPr>
              <a:t>(help to keep the natural balance of your skin microbiome.)</a:t>
            </a:r>
          </a:p>
          <a:p>
            <a:pPr defTabSz="942289">
              <a:defRPr/>
            </a:pPr>
            <a:endParaRPr lang="en-US"/>
          </a:p>
          <a:p>
            <a:endParaRPr lang="fr-FR"/>
          </a:p>
        </p:txBody>
      </p:sp>
      <p:sp>
        <p:nvSpPr>
          <p:cNvPr id="4" name="Slide Number Placeholder 3"/>
          <p:cNvSpPr>
            <a:spLocks noGrp="1"/>
          </p:cNvSpPr>
          <p:nvPr>
            <p:ph type="sldNum" sz="quarter" idx="5"/>
          </p:nvPr>
        </p:nvSpPr>
        <p:spPr/>
        <p:txBody>
          <a:bodyPr/>
          <a:lstStyle/>
          <a:p>
            <a:pPr defTabSz="942289">
              <a:defRPr/>
            </a:pPr>
            <a:fld id="{C6E83916-08D4-4BFE-8DDF-3C2DF5C86530}" type="slidenum">
              <a:rPr lang="fr-FR">
                <a:solidFill>
                  <a:prstClr val="black"/>
                </a:solidFill>
                <a:latin typeface="Calibri" panose="020F0502020204030204"/>
              </a:rPr>
              <a:pPr defTabSz="942289">
                <a:defRPr/>
              </a:pPr>
              <a:t>48</a:t>
            </a:fld>
            <a:endParaRPr lang="fr-FR">
              <a:solidFill>
                <a:prstClr val="black"/>
              </a:solidFill>
              <a:latin typeface="Calibri" panose="020F0502020204030204"/>
            </a:endParaRPr>
          </a:p>
        </p:txBody>
      </p:sp>
    </p:spTree>
    <p:extLst>
      <p:ext uri="{BB962C8B-B14F-4D97-AF65-F5344CB8AC3E}">
        <p14:creationId xmlns:p14="http://schemas.microsoft.com/office/powerpoint/2010/main" val="6184287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a:t>As you have understood now, the skin microbiome is made up of a diverse community of microorganisms, with bacteria being the most abundant. Our research has focused on understanding which bacterial species are most relevant for skin health. What we’ve learned is that it’s not about labeling bacteria as simply ‘good’ or ‘bad’—it’s about maintaining the right balance.</a:t>
            </a:r>
          </a:p>
          <a:p>
            <a:pPr fontAlgn="t"/>
            <a:r>
              <a:rPr lang="en-US"/>
              <a:t>For microbiome-gentle applications, our goal is to minimize the impact of our fragrances on the natural populations of bacteria present on the skin. By doing so, we help preserve the skin’s natural ecosystem.</a:t>
            </a:r>
          </a:p>
          <a:p>
            <a:pPr fontAlgn="t"/>
            <a:r>
              <a:rPr lang="en-US"/>
              <a:t>Here you can see the 4 most common bacteria. Their abundance depends on the body zone and they all play different roles.</a:t>
            </a:r>
          </a:p>
          <a:p>
            <a:pPr defTabSz="942289">
              <a:defRPr/>
            </a:pPr>
            <a:endParaRPr lang="en-US" i="1">
              <a:solidFill>
                <a:srgbClr val="FFFFFF">
                  <a:lumMod val="50000"/>
                </a:srgbClr>
              </a:solidFill>
              <a:latin typeface="Raleway" pitchFamily="2" charset="0"/>
            </a:endParaRPr>
          </a:p>
          <a:p>
            <a:endParaRPr lang="en-US"/>
          </a:p>
        </p:txBody>
      </p:sp>
      <p:sp>
        <p:nvSpPr>
          <p:cNvPr id="4" name="Slide Number Placeholder 3"/>
          <p:cNvSpPr>
            <a:spLocks noGrp="1"/>
          </p:cNvSpPr>
          <p:nvPr>
            <p:ph type="sldNum" sz="quarter" idx="5"/>
          </p:nvPr>
        </p:nvSpPr>
        <p:spPr/>
        <p:txBody>
          <a:bodyPr/>
          <a:lstStyle/>
          <a:p>
            <a:fld id="{D8770F9D-DECB-440F-9819-2FBAFFBE6882}" type="slidenum">
              <a:rPr lang="en-US" smtClean="0"/>
              <a:t>49</a:t>
            </a:fld>
            <a:endParaRPr lang="en-US"/>
          </a:p>
        </p:txBody>
      </p:sp>
    </p:spTree>
    <p:extLst>
      <p:ext uri="{BB962C8B-B14F-4D97-AF65-F5344CB8AC3E}">
        <p14:creationId xmlns:p14="http://schemas.microsoft.com/office/powerpoint/2010/main" val="1995747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65504" lvl="1" indent="-294465" defTabSz="942289">
              <a:buFont typeface="Wingdings" panose="05000000000000000000" pitchFamily="2" charset="2"/>
              <a:buChar char="Ø"/>
              <a:defRPr/>
            </a:pPr>
            <a:r>
              <a:rPr lang="en-US" sz="1100">
                <a:solidFill>
                  <a:prstClr val="black">
                    <a:lumMod val="75000"/>
                  </a:prstClr>
                </a:solidFill>
                <a:latin typeface="DM Sans" pitchFamily="2" charset="0"/>
              </a:rPr>
              <a:t>Out of the 1160 palette ingredients, 900 PRMs have been tested against the 4 selected skin bacteria</a:t>
            </a:r>
          </a:p>
          <a:p>
            <a:pPr marL="765504" lvl="1" indent="-294465" defTabSz="942289">
              <a:buFont typeface="Wingdings" panose="05000000000000000000" pitchFamily="2" charset="2"/>
              <a:buChar char="Ø"/>
              <a:defRPr/>
            </a:pPr>
            <a:r>
              <a:rPr lang="en-US" sz="1100">
                <a:solidFill>
                  <a:prstClr val="black">
                    <a:lumMod val="75000"/>
                  </a:prstClr>
                </a:solidFill>
                <a:latin typeface="DM Sans" pitchFamily="2" charset="0"/>
              </a:rPr>
              <a:t>PRMs have been classified in 3 categories based on their MIC (Minimum Inhibitory Concentration) results : the amount of the PRM it takes to slow down the bacteria growth </a:t>
            </a:r>
          </a:p>
          <a:p>
            <a:pPr marL="471038" lvl="1" defTabSz="942289">
              <a:defRPr/>
            </a:pPr>
            <a:r>
              <a:rPr lang="en-US" sz="1100">
                <a:solidFill>
                  <a:prstClr val="black">
                    <a:lumMod val="75000"/>
                  </a:prstClr>
                </a:solidFill>
                <a:latin typeface="DM Sans" pitchFamily="2" charset="0"/>
              </a:rPr>
              <a:t>1/3 are Gentle</a:t>
            </a:r>
          </a:p>
          <a:p>
            <a:pPr marL="471038" lvl="1" defTabSz="942289">
              <a:defRPr/>
            </a:pPr>
            <a:r>
              <a:rPr lang="en-US" sz="1100">
                <a:solidFill>
                  <a:prstClr val="black">
                    <a:lumMod val="75000"/>
                  </a:prstClr>
                </a:solidFill>
                <a:latin typeface="DM Sans" pitchFamily="2" charset="0"/>
              </a:rPr>
              <a:t>1/3 are Intermediate</a:t>
            </a:r>
          </a:p>
          <a:p>
            <a:pPr marL="471038" lvl="1" defTabSz="942289">
              <a:defRPr/>
            </a:pPr>
            <a:r>
              <a:rPr lang="en-US" sz="1100">
                <a:solidFill>
                  <a:prstClr val="black">
                    <a:lumMod val="75000"/>
                  </a:prstClr>
                </a:solidFill>
                <a:latin typeface="DM Sans" pitchFamily="2" charset="0"/>
              </a:rPr>
              <a:t>1/3 are Hostile </a:t>
            </a:r>
          </a:p>
          <a:p>
            <a:pPr defTabSz="942289">
              <a:defRPr/>
            </a:pPr>
            <a:endParaRPr lang="en-US">
              <a:solidFill>
                <a:srgbClr val="000000">
                  <a:lumMod val="85000"/>
                  <a:lumOff val="15000"/>
                </a:srgbClr>
              </a:solidFill>
              <a:latin typeface="Raleway" pitchFamily="2" charset="0"/>
            </a:endParaRPr>
          </a:p>
          <a:p>
            <a:pPr defTabSz="942289">
              <a:defRPr/>
            </a:pPr>
            <a:endParaRPr lang="fr-FR"/>
          </a:p>
          <a:p>
            <a:pPr defTabSz="942289">
              <a:defRPr/>
            </a:pPr>
            <a:endParaRPr lang="fr-FR"/>
          </a:p>
          <a:p>
            <a:pPr defTabSz="942289">
              <a:defRPr/>
            </a:pPr>
            <a:r>
              <a:rPr lang="fr-FR" err="1"/>
              <a:t>Again</a:t>
            </a:r>
            <a:r>
              <a:rPr lang="fr-FR"/>
              <a:t>, the ambition </a:t>
            </a:r>
            <a:r>
              <a:rPr lang="fr-FR" err="1"/>
              <a:t>is</a:t>
            </a:r>
            <a:r>
              <a:rPr lang="fr-FR"/>
              <a:t> to </a:t>
            </a:r>
            <a:r>
              <a:rPr lang="fr-FR" err="1"/>
              <a:t>minimize</a:t>
            </a:r>
            <a:r>
              <a:rPr lang="fr-FR"/>
              <a:t> the impact of </a:t>
            </a:r>
            <a:r>
              <a:rPr lang="fr-FR" err="1"/>
              <a:t>our</a:t>
            </a:r>
            <a:r>
              <a:rPr lang="fr-FR"/>
              <a:t> fragrances on the 4 main commensal skin </a:t>
            </a:r>
            <a:r>
              <a:rPr lang="fr-FR" err="1"/>
              <a:t>bacteria</a:t>
            </a:r>
            <a:r>
              <a:rPr lang="fr-FR"/>
              <a:t>.</a:t>
            </a:r>
          </a:p>
          <a:p>
            <a:pPr defTabSz="942289">
              <a:defRPr/>
            </a:pPr>
            <a:r>
              <a:rPr lang="fr-FR"/>
              <a:t>To do </a:t>
            </a:r>
            <a:r>
              <a:rPr lang="fr-FR" err="1"/>
              <a:t>so</a:t>
            </a:r>
            <a:r>
              <a:rPr lang="fr-FR"/>
              <a:t> </a:t>
            </a:r>
            <a:r>
              <a:rPr lang="fr-FR" err="1"/>
              <a:t>these</a:t>
            </a:r>
            <a:r>
              <a:rPr lang="fr-FR"/>
              <a:t> 900 PRM have been </a:t>
            </a:r>
            <a:r>
              <a:rPr lang="fr-FR" err="1"/>
              <a:t>tested</a:t>
            </a:r>
            <a:r>
              <a:rPr lang="fr-FR"/>
              <a:t> </a:t>
            </a:r>
            <a:r>
              <a:rPr lang="en-US"/>
              <a:t>against those four bacteria </a:t>
            </a:r>
            <a:r>
              <a:rPr lang="fr-FR" err="1"/>
              <a:t>with</a:t>
            </a:r>
            <a:r>
              <a:rPr lang="fr-FR"/>
              <a:t> </a:t>
            </a:r>
            <a:r>
              <a:rPr lang="en-US"/>
              <a:t>a method, adapted from recognized standards for MIC determination and published in a peer-reviewed journal.</a:t>
            </a:r>
          </a:p>
          <a:p>
            <a:pPr defTabSz="942289">
              <a:defRPr/>
            </a:pPr>
            <a:r>
              <a:rPr lang="en-US"/>
              <a:t>The results allowed to establish PRM classification into three categories : gentle, intermediate, and hostile.</a:t>
            </a:r>
          </a:p>
          <a:p>
            <a:pPr defTabSz="942289">
              <a:defRPr/>
            </a:pPr>
            <a:endParaRPr lang="en-US"/>
          </a:p>
          <a:p>
            <a:pPr defTabSz="942289">
              <a:defRPr/>
            </a:pPr>
            <a:r>
              <a:rPr lang="en-US"/>
              <a:t>It is important to understand that there is currently no regulation around Biome so each company is following its own approach. In this context, we have decided to be very conservative with our creation rules to ensure we will be Biome-gentle whatever the testing method followed by our clients.</a:t>
            </a:r>
          </a:p>
          <a:p>
            <a:pPr defTabSz="942289">
              <a:defRPr/>
            </a:pPr>
            <a:r>
              <a:rPr lang="en-US"/>
              <a:t>Those rules apply for Skincare, Deo, B&amp;S</a:t>
            </a:r>
          </a:p>
          <a:p>
            <a:pPr defTabSz="942289">
              <a:defRPr/>
            </a:pPr>
            <a:endParaRPr lang="fr-FR"/>
          </a:p>
        </p:txBody>
      </p:sp>
      <p:sp>
        <p:nvSpPr>
          <p:cNvPr id="4" name="Slide Number Placeholder 3"/>
          <p:cNvSpPr>
            <a:spLocks noGrp="1"/>
          </p:cNvSpPr>
          <p:nvPr>
            <p:ph type="sldNum" sz="quarter" idx="5"/>
          </p:nvPr>
        </p:nvSpPr>
        <p:spPr/>
        <p:txBody>
          <a:bodyPr/>
          <a:lstStyle/>
          <a:p>
            <a:pPr defTabSz="942289">
              <a:defRPr/>
            </a:pPr>
            <a:fld id="{C6E83916-08D4-4BFE-8DDF-3C2DF5C86530}" type="slidenum">
              <a:rPr lang="fr-FR">
                <a:solidFill>
                  <a:prstClr val="black"/>
                </a:solidFill>
                <a:latin typeface="Calibri" panose="020F0502020204030204"/>
              </a:rPr>
              <a:pPr defTabSz="942289">
                <a:defRPr/>
              </a:pPr>
              <a:t>50</a:t>
            </a:fld>
            <a:endParaRPr lang="fr-FR">
              <a:solidFill>
                <a:prstClr val="black"/>
              </a:solidFill>
              <a:latin typeface="Calibri" panose="020F0502020204030204"/>
            </a:endParaRPr>
          </a:p>
        </p:txBody>
      </p:sp>
    </p:spTree>
    <p:extLst>
      <p:ext uri="{BB962C8B-B14F-4D97-AF65-F5344CB8AC3E}">
        <p14:creationId xmlns:p14="http://schemas.microsoft.com/office/powerpoint/2010/main" val="82164664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FB751-1929-3B9E-43D4-72F2385272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950F2F-2BAB-0F75-1E1B-8954191227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042A73-E599-3223-1720-51FCE4359EF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90A07EB-815E-8C75-4560-1F655B36E128}"/>
              </a:ext>
            </a:extLst>
          </p:cNvPr>
          <p:cNvSpPr>
            <a:spLocks noGrp="1"/>
          </p:cNvSpPr>
          <p:nvPr>
            <p:ph type="sldNum" sz="quarter" idx="5"/>
          </p:nvPr>
        </p:nvSpPr>
        <p:spPr/>
        <p:txBody>
          <a:bodyPr/>
          <a:lstStyle/>
          <a:p>
            <a:fld id="{D8770F9D-DECB-440F-9819-2FBAFFBE6882}" type="slidenum">
              <a:rPr lang="en-US" smtClean="0"/>
              <a:t>51</a:t>
            </a:fld>
            <a:endParaRPr lang="en-US"/>
          </a:p>
        </p:txBody>
      </p:sp>
    </p:spTree>
    <p:extLst>
      <p:ext uri="{BB962C8B-B14F-4D97-AF65-F5344CB8AC3E}">
        <p14:creationId xmlns:p14="http://schemas.microsoft.com/office/powerpoint/2010/main" val="12054123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CH"/>
              <a:t>Main Message:  Low </a:t>
            </a:r>
            <a:r>
              <a:rPr lang="de-CH" err="1"/>
              <a:t>doses</a:t>
            </a:r>
            <a:r>
              <a:rPr lang="de-CH"/>
              <a:t> </a:t>
            </a:r>
            <a:r>
              <a:rPr lang="de-CH" err="1"/>
              <a:t>of</a:t>
            </a:r>
            <a:r>
              <a:rPr lang="de-CH"/>
              <a:t> UV </a:t>
            </a:r>
            <a:r>
              <a:rPr lang="de-CH" err="1"/>
              <a:t>radiation</a:t>
            </a:r>
            <a:r>
              <a:rPr lang="de-CH"/>
              <a:t> </a:t>
            </a:r>
            <a:r>
              <a:rPr lang="de-CH" err="1"/>
              <a:t>lead</a:t>
            </a:r>
            <a:r>
              <a:rPr lang="de-CH"/>
              <a:t> </a:t>
            </a:r>
            <a:r>
              <a:rPr lang="de-CH" err="1"/>
              <a:t>to</a:t>
            </a:r>
            <a:r>
              <a:rPr lang="de-CH"/>
              <a:t> </a:t>
            </a:r>
            <a:r>
              <a:rPr lang="de-CH" err="1"/>
              <a:t>perceptible</a:t>
            </a:r>
            <a:r>
              <a:rPr lang="de-CH"/>
              <a:t> </a:t>
            </a:r>
            <a:r>
              <a:rPr lang="de-CH" err="1"/>
              <a:t>damage</a:t>
            </a:r>
            <a:r>
              <a:rPr lang="de-CH"/>
              <a:t>, but </a:t>
            </a:r>
            <a:r>
              <a:rPr lang="de-CH" err="1"/>
              <a:t>this</a:t>
            </a:r>
            <a:r>
              <a:rPr lang="de-CH"/>
              <a:t> </a:t>
            </a:r>
            <a:r>
              <a:rPr lang="de-CH" err="1"/>
              <a:t>could</a:t>
            </a:r>
            <a:r>
              <a:rPr lang="de-CH"/>
              <a:t> </a:t>
            </a:r>
            <a:r>
              <a:rPr lang="de-CH" err="1"/>
              <a:t>be</a:t>
            </a:r>
            <a:r>
              <a:rPr lang="de-CH"/>
              <a:t> </a:t>
            </a:r>
            <a:r>
              <a:rPr lang="de-CH" err="1"/>
              <a:t>prevented</a:t>
            </a:r>
            <a:r>
              <a:rPr lang="de-CH"/>
              <a:t> </a:t>
            </a:r>
            <a:r>
              <a:rPr lang="de-CH" err="1"/>
              <a:t>by</a:t>
            </a:r>
            <a:r>
              <a:rPr lang="de-CH"/>
              <a:t> </a:t>
            </a:r>
            <a:r>
              <a:rPr lang="de-CH" err="1"/>
              <a:t>sunscreen</a:t>
            </a:r>
            <a:r>
              <a:rPr lang="de-CH"/>
              <a:t>.  </a:t>
            </a:r>
          </a:p>
          <a:p>
            <a:endParaRPr lang="de-CH"/>
          </a:p>
          <a:p>
            <a:endParaRPr lang="de-CH"/>
          </a:p>
          <a:p>
            <a:r>
              <a:rPr lang="de-CH"/>
              <a:t>Erythema = </a:t>
            </a:r>
            <a:r>
              <a:rPr lang="de-CH" err="1"/>
              <a:t>redness</a:t>
            </a:r>
            <a:r>
              <a:rPr lang="de-CH"/>
              <a:t> </a:t>
            </a:r>
            <a:r>
              <a:rPr lang="de-CH" err="1"/>
              <a:t>from</a:t>
            </a:r>
            <a:r>
              <a:rPr lang="de-CH"/>
              <a:t> </a:t>
            </a:r>
            <a:r>
              <a:rPr lang="de-CH" err="1"/>
              <a:t>increased</a:t>
            </a:r>
            <a:r>
              <a:rPr lang="de-CH"/>
              <a:t> </a:t>
            </a:r>
            <a:r>
              <a:rPr lang="de-CH" err="1"/>
              <a:t>blood</a:t>
            </a:r>
            <a:r>
              <a:rPr lang="de-CH"/>
              <a:t> </a:t>
            </a:r>
            <a:r>
              <a:rPr lang="de-CH" err="1"/>
              <a:t>flow</a:t>
            </a:r>
            <a:r>
              <a:rPr lang="de-CH"/>
              <a:t> in </a:t>
            </a:r>
            <a:r>
              <a:rPr lang="de-CH" err="1"/>
              <a:t>superficial</a:t>
            </a:r>
            <a:r>
              <a:rPr lang="de-CH"/>
              <a:t> </a:t>
            </a:r>
            <a:r>
              <a:rPr lang="de-CH" err="1"/>
              <a:t>capillaries</a:t>
            </a:r>
            <a:r>
              <a:rPr lang="de-CH"/>
              <a:t>, </a:t>
            </a:r>
            <a:r>
              <a:rPr lang="de-CH" err="1"/>
              <a:t>occurs</a:t>
            </a:r>
            <a:r>
              <a:rPr lang="de-CH"/>
              <a:t> </a:t>
            </a:r>
            <a:r>
              <a:rPr lang="de-CH" err="1"/>
              <a:t>with</a:t>
            </a:r>
            <a:r>
              <a:rPr lang="de-CH"/>
              <a:t> </a:t>
            </a:r>
            <a:r>
              <a:rPr lang="de-CH" err="1"/>
              <a:t>skin</a:t>
            </a:r>
            <a:r>
              <a:rPr lang="de-CH"/>
              <a:t> </a:t>
            </a:r>
            <a:r>
              <a:rPr lang="de-CH" err="1"/>
              <a:t>injury</a:t>
            </a:r>
            <a:r>
              <a:rPr lang="de-CH"/>
              <a:t>, </a:t>
            </a:r>
            <a:r>
              <a:rPr lang="de-CH" err="1"/>
              <a:t>infection</a:t>
            </a:r>
            <a:r>
              <a:rPr lang="de-CH"/>
              <a:t> </a:t>
            </a:r>
            <a:r>
              <a:rPr lang="de-CH" err="1"/>
              <a:t>or</a:t>
            </a:r>
            <a:r>
              <a:rPr lang="de-CH"/>
              <a:t> </a:t>
            </a:r>
            <a:r>
              <a:rPr lang="de-CH" err="1"/>
              <a:t>inflammation</a:t>
            </a:r>
            <a:r>
              <a:rPr lang="de-CH"/>
              <a:t>.</a:t>
            </a:r>
          </a:p>
          <a:p>
            <a:endParaRPr lang="de-CH"/>
          </a:p>
          <a:p>
            <a:r>
              <a:rPr lang="de-CH"/>
              <a:t>MEI 20-40, normal </a:t>
            </a:r>
            <a:r>
              <a:rPr lang="de-CH" err="1"/>
              <a:t>value</a:t>
            </a:r>
            <a:endParaRPr lang="en-US"/>
          </a:p>
          <a:p>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53</a:t>
            </a:fld>
            <a:endParaRPr lang="en-GB"/>
          </a:p>
        </p:txBody>
      </p:sp>
    </p:spTree>
    <p:extLst>
      <p:ext uri="{BB962C8B-B14F-4D97-AF65-F5344CB8AC3E}">
        <p14:creationId xmlns:p14="http://schemas.microsoft.com/office/powerpoint/2010/main" val="13281736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https://link.springer.com/article/10.1186/s40168-019-0709-3</a:t>
            </a:r>
          </a:p>
          <a:p>
            <a:r>
              <a:rPr lang="en-US"/>
              <a:t>https://journals.asm.org/doi/10.1128/msystems.00399-24</a:t>
            </a:r>
          </a:p>
          <a:p>
            <a:r>
              <a:rPr lang="en-US"/>
              <a:t>https://academic.oup.com/bjd/article-abstract/190/6/e92/7675804?redirectedFrom=fulltext</a:t>
            </a:r>
          </a:p>
          <a:p>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54</a:t>
            </a:fld>
            <a:endParaRPr lang="en-GB"/>
          </a:p>
        </p:txBody>
      </p:sp>
    </p:spTree>
    <p:extLst>
      <p:ext uri="{BB962C8B-B14F-4D97-AF65-F5344CB8AC3E}">
        <p14:creationId xmlns:p14="http://schemas.microsoft.com/office/powerpoint/2010/main" val="5703549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24361589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Black Logo)">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DADE9C-AAB5-31C2-1628-542A1A70C345}"/>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Picture Placeholder 7">
            <a:extLst>
              <a:ext uri="{FF2B5EF4-FFF2-40B4-BE49-F238E27FC236}">
                <a16:creationId xmlns:a16="http://schemas.microsoft.com/office/drawing/2014/main" id="{B5F25862-AE8C-B710-85AA-79079437061F}"/>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41590186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11">
    <p:bg>
      <p:bgPr>
        <a:solidFill>
          <a:schemeClr val="accent6"/>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5DE2CE8-D134-5452-ED75-2F901FE55266}"/>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5A43F8D-96A4-ED7A-53A4-E20108236E9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CE531E8E-EDC5-C54C-FD26-5FFA0EF1BEC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D352F215-8C22-78A2-4096-12F5AB20490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31B33226-FD19-6AF1-5B88-0ADC7B4FA26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690975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12">
    <p:bg>
      <p:bgPr>
        <a:solidFill>
          <a:schemeClr val="accent6"/>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7D12197-7084-10BA-0C57-B2460D5978B8}"/>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78F24E74-4D85-2675-40DE-54929B6930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744C98FE-5BCB-9408-92C0-8458046712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26CBE09-48B0-18C7-46B7-AA4DF5695AC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E8CA805C-830B-795E-CB53-2AC0CE8AA9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6183987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13">
    <p:bg>
      <p:bgPr>
        <a:solidFill>
          <a:srgbClr val="CC741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256FC5-F295-7FA2-6FA7-297AB4A4DBED}"/>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73F63217-074A-8086-2D03-06469AC861FA}"/>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B4E3F537-288F-CC55-7E3A-25EB2E85DF1A}"/>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0007230-E7C8-0C9D-27F9-AF33BE7C5CF8}"/>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467549DE-11E2-70E9-8CB2-E4C85102B9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5449672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14">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BBD79C7-5ABD-37BA-E21B-54684B6880DB}"/>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3" name="Title 1">
            <a:extLst>
              <a:ext uri="{FF2B5EF4-FFF2-40B4-BE49-F238E27FC236}">
                <a16:creationId xmlns:a16="http://schemas.microsoft.com/office/drawing/2014/main" id="{ECEFAAB5-4AFA-C6F5-1804-0C554F77476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4" name="Subtitle 2">
            <a:extLst>
              <a:ext uri="{FF2B5EF4-FFF2-40B4-BE49-F238E27FC236}">
                <a16:creationId xmlns:a16="http://schemas.microsoft.com/office/drawing/2014/main" id="{DDA9572C-967D-7C2F-3134-D016246B940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5" name="Text Placeholder 7">
            <a:extLst>
              <a:ext uri="{FF2B5EF4-FFF2-40B4-BE49-F238E27FC236}">
                <a16:creationId xmlns:a16="http://schemas.microsoft.com/office/drawing/2014/main" id="{9DA94975-E32E-3080-4239-350099ED0DE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7163E84-90E3-EDB4-378E-0E077F336DF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1375244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827463" y="1431929"/>
            <a:ext cx="858838" cy="659765"/>
          </a:xfrm>
        </p:spPr>
        <p:txBody>
          <a:bodyPr tIns="0" anchor="ctr">
            <a:noAutofit/>
          </a:bodyPr>
          <a:lstStyle>
            <a:lvl1pPr>
              <a:defRPr sz="4300">
                <a:solidFill>
                  <a:schemeClr val="accent1"/>
                </a:solidFill>
                <a:latin typeface="DM Sans 14pt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827463" y="2066400"/>
            <a:ext cx="858838" cy="658800"/>
          </a:xfrm>
        </p:spPr>
        <p:txBody>
          <a:bodyPr tIns="0" anchor="ctr">
            <a:noAutofit/>
          </a:bodyPr>
          <a:lstStyle>
            <a:lvl1pPr>
              <a:defRPr sz="4300">
                <a:solidFill>
                  <a:schemeClr val="accent3"/>
                </a:solidFill>
                <a:latin typeface="DM Sans 14pt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827463" y="2700000"/>
            <a:ext cx="858838" cy="658800"/>
          </a:xfrm>
        </p:spPr>
        <p:txBody>
          <a:bodyPr tIns="0" anchor="ctr">
            <a:noAutofit/>
          </a:bodyPr>
          <a:lstStyle>
            <a:lvl1pPr>
              <a:defRPr sz="4300">
                <a:solidFill>
                  <a:schemeClr val="accent6"/>
                </a:solidFill>
                <a:latin typeface="DM Sans 14pt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4743449" y="1431929"/>
            <a:ext cx="7148514" cy="659765"/>
          </a:xfrm>
        </p:spPr>
        <p:txBody>
          <a:bodyPr tIns="0" anchor="ctr">
            <a:noAutofit/>
          </a:bodyPr>
          <a:lstStyle>
            <a:lvl1pPr>
              <a:defRPr sz="4300">
                <a:solidFill>
                  <a:schemeClr val="accent1"/>
                </a:solidFill>
                <a:latin typeface="DM Sans 14pt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4743448" y="2065500"/>
            <a:ext cx="7148514" cy="659765"/>
          </a:xfrm>
        </p:spPr>
        <p:txBody>
          <a:bodyPr tIns="0" anchor="ctr">
            <a:noAutofit/>
          </a:bodyPr>
          <a:lstStyle>
            <a:lvl1pPr>
              <a:defRPr sz="4300">
                <a:solidFill>
                  <a:schemeClr val="accent3"/>
                </a:solidFill>
                <a:latin typeface="DM Sans 14pt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4743447" y="2699072"/>
            <a:ext cx="7148516" cy="658492"/>
          </a:xfrm>
        </p:spPr>
        <p:txBody>
          <a:bodyPr tIns="0" anchor="ctr">
            <a:noAutofit/>
          </a:bodyPr>
          <a:lstStyle>
            <a:lvl1pPr>
              <a:defRPr sz="4300">
                <a:solidFill>
                  <a:schemeClr val="accent6"/>
                </a:solidFill>
                <a:latin typeface="DM Sans 14pt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2"/>
          </a:xfrm>
        </p:spPr>
        <p:txBody>
          <a:bodyPr tIns="0">
            <a:noAutofit/>
          </a:bodyPr>
          <a:lstStyle>
            <a:lvl1pPr>
              <a:lnSpc>
                <a:spcPct val="90000"/>
              </a:lnSpc>
              <a:defRPr sz="5700">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827462" y="3334959"/>
            <a:ext cx="858837" cy="658800"/>
          </a:xfrm>
        </p:spPr>
        <p:txBody>
          <a:bodyPr tIns="0" anchor="ctr">
            <a:noAutofit/>
          </a:bodyPr>
          <a:lstStyle>
            <a:lvl1pPr>
              <a:defRPr sz="4300">
                <a:solidFill>
                  <a:srgbClr val="BD69D7"/>
                </a:solidFill>
                <a:latin typeface="DM Sans 14pt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4743446" y="3334031"/>
            <a:ext cx="7148516" cy="658492"/>
          </a:xfrm>
        </p:spPr>
        <p:txBody>
          <a:bodyPr tIns="0" anchor="ctr">
            <a:noAutofit/>
          </a:bodyPr>
          <a:lstStyle>
            <a:lvl1pPr>
              <a:defRPr sz="4300">
                <a:solidFill>
                  <a:srgbClr val="BD69D7"/>
                </a:solidFill>
                <a:latin typeface="DM Sans 14pt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827462" y="3967200"/>
            <a:ext cx="858837" cy="658800"/>
          </a:xfrm>
        </p:spPr>
        <p:txBody>
          <a:bodyPr tIns="0" anchor="ctr">
            <a:noAutofit/>
          </a:bodyPr>
          <a:lstStyle>
            <a:lvl1pPr>
              <a:defRPr sz="4300">
                <a:solidFill>
                  <a:schemeClr val="accent1"/>
                </a:solidFill>
                <a:latin typeface="DM Sans 14pt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4743446" y="3967200"/>
            <a:ext cx="7148516" cy="658492"/>
          </a:xfrm>
        </p:spPr>
        <p:txBody>
          <a:bodyPr tIns="0" anchor="ctr">
            <a:noAutofit/>
          </a:bodyPr>
          <a:lstStyle>
            <a:lvl1pPr>
              <a:defRPr sz="4300">
                <a:solidFill>
                  <a:schemeClr val="accent1"/>
                </a:solidFill>
                <a:latin typeface="DM Sans 14pt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827462" y="4600521"/>
            <a:ext cx="858837" cy="658800"/>
          </a:xfrm>
        </p:spPr>
        <p:txBody>
          <a:bodyPr tIns="0" anchor="ctr">
            <a:noAutofit/>
          </a:bodyPr>
          <a:lstStyle>
            <a:lvl1pPr>
              <a:defRPr sz="4300">
                <a:solidFill>
                  <a:schemeClr val="accent3"/>
                </a:solidFill>
                <a:latin typeface="DM Sans 14pt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4743446" y="4599593"/>
            <a:ext cx="7148516" cy="658492"/>
          </a:xfrm>
        </p:spPr>
        <p:txBody>
          <a:bodyPr tIns="0" anchor="ctr">
            <a:noAutofit/>
          </a:bodyPr>
          <a:lstStyle>
            <a:lvl1pPr>
              <a:defRPr sz="4300">
                <a:solidFill>
                  <a:schemeClr val="accent3"/>
                </a:solidFill>
                <a:latin typeface="DM Sans 14pt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827462" y="5234400"/>
            <a:ext cx="858837" cy="658800"/>
          </a:xfrm>
        </p:spPr>
        <p:txBody>
          <a:bodyPr tIns="0" anchor="ctr">
            <a:noAutofit/>
          </a:bodyPr>
          <a:lstStyle>
            <a:lvl1pPr>
              <a:defRPr sz="4300">
                <a:solidFill>
                  <a:schemeClr val="accent6"/>
                </a:solidFill>
                <a:latin typeface="DM Sans 14pt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4743446" y="5234400"/>
            <a:ext cx="7148516" cy="658492"/>
          </a:xfrm>
        </p:spPr>
        <p:txBody>
          <a:bodyPr tIns="0" anchor="ctr">
            <a:noAutofit/>
          </a:bodyPr>
          <a:lstStyle>
            <a:lvl1pPr>
              <a:defRPr sz="4300">
                <a:solidFill>
                  <a:schemeClr val="accent6"/>
                </a:solidFill>
                <a:latin typeface="DM Sans 14pt Medium" pitchFamily="2" charset="0"/>
              </a:defRPr>
            </a:lvl1pPr>
          </a:lstStyle>
          <a:p>
            <a:pPr lvl="0"/>
            <a:r>
              <a:rPr lang="en-US"/>
              <a:t>Chapter title</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p:spPr>
        <p:txBody>
          <a:bodyPr anchor="t">
            <a:noAutofit/>
          </a:bodyPr>
          <a:lstStyle>
            <a:lvl1pPr>
              <a:defRPr sz="5700">
                <a:solidFill>
                  <a:schemeClr val="tx1"/>
                </a:solidFill>
              </a:defRPr>
            </a:lvl1pPr>
          </a:lstStyle>
          <a:p>
            <a:r>
              <a:rPr lang="en-US"/>
              <a:t>00</a:t>
            </a:r>
            <a:endParaRPr lang="en-GB"/>
          </a:p>
        </p:txBody>
      </p:sp>
    </p:spTree>
    <p:extLst>
      <p:ext uri="{BB962C8B-B14F-4D97-AF65-F5344CB8AC3E}">
        <p14:creationId xmlns:p14="http://schemas.microsoft.com/office/powerpoint/2010/main" val="31601757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1" name="Text Placeholder 10">
            <a:extLst>
              <a:ext uri="{FF2B5EF4-FFF2-40B4-BE49-F238E27FC236}">
                <a16:creationId xmlns:a16="http://schemas.microsoft.com/office/drawing/2014/main" id="{BB493DDC-9D75-8350-B2D3-A2ABE95961CF}"/>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14pt" pitchFamily="2" charset="0"/>
              </a:defRPr>
            </a:lvl5pPr>
          </a:lstStyle>
          <a:p>
            <a:pPr lvl="4"/>
            <a:r>
              <a:rPr lang="fr-FR"/>
              <a:t>Note: 1. xxx</a:t>
            </a:r>
          </a:p>
          <a:p>
            <a:pPr lvl="4"/>
            <a:endParaRPr lang="en-GB"/>
          </a:p>
        </p:txBody>
      </p:sp>
      <p:sp>
        <p:nvSpPr>
          <p:cNvPr id="12" name="Text Placeholder 10">
            <a:extLst>
              <a:ext uri="{FF2B5EF4-FFF2-40B4-BE49-F238E27FC236}">
                <a16:creationId xmlns:a16="http://schemas.microsoft.com/office/drawing/2014/main" id="{D86226BA-3E99-814A-72A1-BE87D6465609}"/>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14pt"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3681146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Chapter 2">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BECB051-3DF8-D362-905A-60FADD3FB0DB}"/>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7747"/>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02</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sp>
        <p:nvSpPr>
          <p:cNvPr id="4" name="Text Placeholder 10">
            <a:extLst>
              <a:ext uri="{FF2B5EF4-FFF2-40B4-BE49-F238E27FC236}">
                <a16:creationId xmlns:a16="http://schemas.microsoft.com/office/drawing/2014/main" id="{7109766F-7B97-AB39-5E3C-02C7186312F3}"/>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14pt" pitchFamily="2" charset="0"/>
              </a:defRPr>
            </a:lvl5pPr>
          </a:lstStyle>
          <a:p>
            <a:pPr lvl="4"/>
            <a:r>
              <a:rPr lang="fr-FR"/>
              <a:t>Note: 1. xxx</a:t>
            </a:r>
          </a:p>
          <a:p>
            <a:pPr lvl="4"/>
            <a:endParaRPr lang="en-GB"/>
          </a:p>
        </p:txBody>
      </p:sp>
      <p:sp>
        <p:nvSpPr>
          <p:cNvPr id="5" name="Text Placeholder 10">
            <a:extLst>
              <a:ext uri="{FF2B5EF4-FFF2-40B4-BE49-F238E27FC236}">
                <a16:creationId xmlns:a16="http://schemas.microsoft.com/office/drawing/2014/main" id="{F61ABFC9-256C-5717-F39D-79F254EA6E8C}"/>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14pt"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2704486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3040569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679391"/>
            <a:ext cx="8064500" cy="4297362"/>
          </a:xfrm>
        </p:spPr>
        <p:txBody>
          <a:bodyPr lIns="72000" tIns="360000"/>
          <a:lstStyle>
            <a:lvl1pPr marL="0" indent="0">
              <a:buFont typeface="Arial" panose="020B0604020202020204" pitchFamily="34" charset="0"/>
              <a:buNone/>
              <a:defRPr sz="1200"/>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endParaRPr lang="en-GB"/>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1164662"/>
            <a:ext cx="8064500" cy="501107"/>
          </a:xfrm>
        </p:spPr>
        <p:txBody>
          <a:bodyPr tIns="288000" bIns="0" anchor="t" anchorCtr="0">
            <a:noAutofit/>
          </a:bodyPr>
          <a:lstStyle>
            <a:lvl1pPr marL="0" indent="0">
              <a:buNone/>
              <a:defRPr sz="1400" b="0">
                <a:latin typeface="Lora"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904280"/>
            <a:ext cx="8064500" cy="235609"/>
          </a:xfrm>
        </p:spPr>
        <p:txBody>
          <a:bodyPr/>
          <a:lstStyle>
            <a:lvl1pPr>
              <a:defRPr sz="2400"/>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8202540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2 Content 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5C8A9C7E-574E-FB5D-D8BE-B92B9DF67E49}"/>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24CDE4D-AF4A-9CE4-CEF3-9BC58F70CBF1}"/>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5D73417C-2C99-1809-8903-2900B5269E9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9346186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44CB934D-1D50-415B-E49F-5387C5642C33}"/>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CD4B48F3-8881-B0EB-178C-C63CA828F2ED}"/>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BCE4B53F-9F36-07E8-2571-46B18A688C30}"/>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702283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C92155C6-5E73-6F25-3010-FA04530EBCBB}"/>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012826C1-0F85-6CF6-F654-60B39EC9E06F}"/>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6800B1D1-CA81-8284-CFD5-6AF521BA88FE}"/>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3706209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End Slide 3">
    <p:bg>
      <p:bgPr>
        <a:solidFill>
          <a:srgbClr val="CC74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2E53FC-E090-31C6-6AD7-C2661A07F634}"/>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sp>
        <p:nvSpPr>
          <p:cNvPr id="42" name="TextBox 41">
            <a:extLst>
              <a:ext uri="{FF2B5EF4-FFF2-40B4-BE49-F238E27FC236}">
                <a16:creationId xmlns:a16="http://schemas.microsoft.com/office/drawing/2014/main" id="{E1332F5F-1600-A030-B8DD-79CDC943E143}"/>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28384629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16A5A43-6DA2-BC48-A715-57BAF6661529}"/>
              </a:ext>
            </a:extLst>
          </p:cNvPr>
          <p:cNvSpPr>
            <a:spLocks noGrp="1"/>
          </p:cNvSpPr>
          <p:nvPr>
            <p:ph type="pic" sz="quarter" idx="10"/>
          </p:nvPr>
        </p:nvSpPr>
        <p:spPr>
          <a:xfrm>
            <a:off x="3298586" y="0"/>
            <a:ext cx="8893414" cy="5287963"/>
          </a:xfrm>
          <a:solidFill>
            <a:schemeClr val="bg1">
              <a:lumMod val="50000"/>
            </a:schemeClr>
          </a:solidFill>
        </p:spPr>
        <p:txBody>
          <a:bodyPr vert="horz" lIns="91440" tIns="45720" rIns="91440" bIns="45720" rtlCol="0">
            <a:normAutofit/>
          </a:bodyPr>
          <a:lstStyle>
            <a:lvl1pPr>
              <a:defRPr lang="en-US"/>
            </a:lvl1pPr>
          </a:lstStyle>
          <a:p>
            <a:pPr lvl="0"/>
            <a:endParaRPr lang="en-US"/>
          </a:p>
        </p:txBody>
      </p:sp>
    </p:spTree>
    <p:extLst>
      <p:ext uri="{BB962C8B-B14F-4D97-AF65-F5344CB8AC3E}">
        <p14:creationId xmlns:p14="http://schemas.microsoft.com/office/powerpoint/2010/main" val="42779888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3_4Produi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6BBFA25-1C4E-559F-6AA8-7B73BF1765D4}"/>
              </a:ext>
            </a:extLst>
          </p:cNvPr>
          <p:cNvSpPr/>
          <p:nvPr userDrawn="1"/>
        </p:nvSpPr>
        <p:spPr>
          <a:xfrm>
            <a:off x="9358792" y="6055600"/>
            <a:ext cx="2552955" cy="66892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AEED483A-8987-1508-758A-0B21DEEBEBDA}"/>
              </a:ext>
            </a:extLst>
          </p:cNvPr>
          <p:cNvSpPr/>
          <p:nvPr userDrawn="1"/>
        </p:nvSpPr>
        <p:spPr>
          <a:xfrm>
            <a:off x="0" y="6390062"/>
            <a:ext cx="12192000" cy="467937"/>
          </a:xfrm>
          <a:prstGeom prst="rect">
            <a:avLst/>
          </a:prstGeom>
          <a:solidFill>
            <a:srgbClr val="9D2835"/>
          </a:solidFill>
          <a:ln>
            <a:solidFill>
              <a:srgbClr val="9D28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Picture 2" descr="DSM-Firmenich logo in transparent PNG and vectorized SVG formats">
            <a:extLst>
              <a:ext uri="{FF2B5EF4-FFF2-40B4-BE49-F238E27FC236}">
                <a16:creationId xmlns:a16="http://schemas.microsoft.com/office/drawing/2014/main" id="{E5ADBF8D-C24D-BB0B-5E81-1F33B0125BA6}"/>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198158" y="6545766"/>
            <a:ext cx="1878163" cy="1711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62833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1_Title and 2 Content 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6537671" cy="3131538"/>
          </a:xfrm>
          <a:prstGeom prst="rect">
            <a:avLst/>
          </a:prstGeom>
        </p:spPr>
        <p:txBody>
          <a:bodyPr lIns="0" tIns="0" rIns="0" bIns="0"/>
          <a:lstStyle>
            <a:lvl1pPr>
              <a:spcAft>
                <a:spcPts val="1000"/>
              </a:spcAft>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6" name="Text Placeholder 2">
            <a:extLst>
              <a:ext uri="{FF2B5EF4-FFF2-40B4-BE49-F238E27FC236}">
                <a16:creationId xmlns:a16="http://schemas.microsoft.com/office/drawing/2014/main" id="{D5530837-7705-4717-256E-F49436A46845}"/>
              </a:ext>
            </a:extLst>
          </p:cNvPr>
          <p:cNvSpPr>
            <a:spLocks noGrp="1"/>
          </p:cNvSpPr>
          <p:nvPr>
            <p:ph type="body" idx="11" hasCustomPrompt="1"/>
          </p:nvPr>
        </p:nvSpPr>
        <p:spPr>
          <a:xfrm>
            <a:off x="302400" y="605611"/>
            <a:ext cx="6537669" cy="288767"/>
          </a:xfrm>
          <a:prstGeom prst="rect">
            <a:avLst/>
          </a:prstGeom>
        </p:spPr>
        <p:txBody>
          <a:bodyPr lIns="0" tIns="0" rIns="0" bIns="0" anchor="t" anchorCtr="0">
            <a:noAutofit/>
          </a:bodyPr>
          <a:lstStyle>
            <a:lvl1pPr marL="0" indent="0">
              <a:buNone/>
              <a:defRPr sz="2200" b="0">
                <a:solidFill>
                  <a:srgbClr val="FFAB4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7" name="Title 3">
            <a:extLst>
              <a:ext uri="{FF2B5EF4-FFF2-40B4-BE49-F238E27FC236}">
                <a16:creationId xmlns:a16="http://schemas.microsoft.com/office/drawing/2014/main" id="{065478AE-DB06-655A-9F68-6B7C99C25627}"/>
              </a:ext>
            </a:extLst>
          </p:cNvPr>
          <p:cNvSpPr>
            <a:spLocks noGrp="1"/>
          </p:cNvSpPr>
          <p:nvPr>
            <p:ph type="title" hasCustomPrompt="1"/>
          </p:nvPr>
        </p:nvSpPr>
        <p:spPr>
          <a:xfrm>
            <a:off x="302401" y="302400"/>
            <a:ext cx="6537669"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Tree>
    <p:extLst>
      <p:ext uri="{BB962C8B-B14F-4D97-AF65-F5344CB8AC3E}">
        <p14:creationId xmlns:p14="http://schemas.microsoft.com/office/powerpoint/2010/main" val="2594812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20"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14pt" pitchFamily="2" charset="0"/>
              </a:rPr>
              <a:t>/DOCUMENT STATUS</a:t>
            </a:r>
          </a:p>
        </p:txBody>
      </p:sp>
    </p:spTree>
    <p:extLst>
      <p:ext uri="{BB962C8B-B14F-4D97-AF65-F5344CB8AC3E}">
        <p14:creationId xmlns:p14="http://schemas.microsoft.com/office/powerpoint/2010/main" val="1294915341"/>
      </p:ext>
    </p:extLst>
  </p:cSld>
  <p:clrMap bg1="lt1" tx1="dk1" bg2="lt2" tx2="dk2" accent1="accent1" accent2="accent2" accent3="accent3" accent4="accent4" accent5="accent5" accent6="accent6" hlink="hlink" folHlink="folHlink"/>
  <p:sldLayoutIdLst>
    <p:sldLayoutId id="2147483665" r:id="rId1"/>
    <p:sldLayoutId id="2147483716" r:id="rId2"/>
    <p:sldLayoutId id="2147483690" r:id="rId3"/>
    <p:sldLayoutId id="2147483691" r:id="rId4"/>
    <p:sldLayoutId id="2147483663" r:id="rId5"/>
    <p:sldLayoutId id="2147483664" r:id="rId6"/>
    <p:sldLayoutId id="2147483714" r:id="rId7"/>
    <p:sldLayoutId id="2147483669" r:id="rId8"/>
    <p:sldLayoutId id="2147483717" r:id="rId9"/>
    <p:sldLayoutId id="2147483718" r:id="rId10"/>
    <p:sldLayoutId id="2147483683" r:id="rId11"/>
    <p:sldLayoutId id="2147483670" r:id="rId12"/>
    <p:sldLayoutId id="2147483711" r:id="rId13"/>
    <p:sldLayoutId id="2147483712" r:id="rId14"/>
    <p:sldLayoutId id="2147483701" r:id="rId15"/>
    <p:sldLayoutId id="2147483720" r:id="rId16"/>
    <p:sldLayoutId id="2147483721" r:id="rId17"/>
    <p:sldLayoutId id="2147483724" r:id="rId18"/>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userDrawn="1">
          <p15:clr>
            <a:srgbClr val="F26B43"/>
          </p15:clr>
        </p15:guide>
        <p15:guide id="2" pos="3840" userDrawn="1">
          <p15:clr>
            <a:srgbClr val="F26B43"/>
          </p15:clr>
        </p15:guide>
        <p15:guide id="3" pos="914" userDrawn="1">
          <p15:clr>
            <a:srgbClr val="F26B43"/>
          </p15:clr>
        </p15:guide>
        <p15:guide id="4" pos="2411" userDrawn="1">
          <p15:clr>
            <a:srgbClr val="F26B43"/>
          </p15:clr>
        </p15:guide>
        <p15:guide id="5" pos="7491" userDrawn="1">
          <p15:clr>
            <a:srgbClr val="F26B43"/>
          </p15:clr>
        </p15:guide>
        <p15:guide id="6" pos="3058" userDrawn="1">
          <p15:clr>
            <a:srgbClr val="F26B43"/>
          </p15:clr>
        </p15:guide>
        <p15:guide id="7" pos="6834" userDrawn="1">
          <p15:clr>
            <a:srgbClr val="F26B43"/>
          </p15:clr>
        </p15:guide>
        <p15:guide id="8" orient="horz" pos="4133" userDrawn="1">
          <p15:clr>
            <a:srgbClr val="F26B43"/>
          </p15:clr>
        </p15:guide>
        <p15:guide id="9" orient="horz" pos="2205" userDrawn="1">
          <p15:clr>
            <a:srgbClr val="F26B43"/>
          </p15:clr>
        </p15:guide>
        <p15:guide id="10" pos="6005" userDrawn="1">
          <p15:clr>
            <a:srgbClr val="F26B43"/>
          </p15:clr>
        </p15:guide>
        <p15:guide id="11" pos="6096" userDrawn="1">
          <p15:clr>
            <a:srgbClr val="F26B43"/>
          </p15:clr>
        </p15:guide>
        <p15:guide id="12" pos="6743" userDrawn="1">
          <p15:clr>
            <a:srgbClr val="F26B43"/>
          </p15:clr>
        </p15:guide>
        <p15:guide id="13" pos="3795" userDrawn="1">
          <p15:clr>
            <a:srgbClr val="F26B43"/>
          </p15:clr>
        </p15:guide>
        <p15:guide id="14" pos="3885" userDrawn="1">
          <p15:clr>
            <a:srgbClr val="F26B43"/>
          </p15:clr>
        </p15:guide>
        <p15:guide id="15" pos="4531" userDrawn="1">
          <p15:clr>
            <a:srgbClr val="F26B43"/>
          </p15:clr>
        </p15:guide>
        <p15:guide id="16" pos="3149" userDrawn="1">
          <p15:clr>
            <a:srgbClr val="F26B43"/>
          </p15:clr>
        </p15:guide>
        <p15:guide id="17" pos="4622" userDrawn="1">
          <p15:clr>
            <a:srgbClr val="F26B43"/>
          </p15:clr>
        </p15:guide>
        <p15:guide id="18" pos="5269" userDrawn="1">
          <p15:clr>
            <a:srgbClr val="F26B43"/>
          </p15:clr>
        </p15:guide>
        <p15:guide id="19" pos="5360" userDrawn="1">
          <p15:clr>
            <a:srgbClr val="F26B43"/>
          </p15:clr>
        </p15:guide>
        <p15:guide id="20" pos="2320" userDrawn="1">
          <p15:clr>
            <a:srgbClr val="F26B43"/>
          </p15:clr>
        </p15:guide>
        <p15:guide id="21" pos="1675" userDrawn="1">
          <p15:clr>
            <a:srgbClr val="F26B43"/>
          </p15:clr>
        </p15:guide>
        <p15:guide id="22" pos="1584" userDrawn="1">
          <p15:clr>
            <a:srgbClr val="F26B43"/>
          </p15:clr>
        </p15:guide>
        <p15:guide id="23" pos="846" userDrawn="1">
          <p15:clr>
            <a:srgbClr val="F26B43"/>
          </p15:clr>
        </p15:guide>
        <p15:guide id="24" pos="189" userDrawn="1">
          <p15:clr>
            <a:srgbClr val="F26B43"/>
          </p15:clr>
        </p15:guide>
        <p15:guide id="25" orient="horz" pos="2160" userDrawn="1">
          <p15:clr>
            <a:srgbClr val="F26B43"/>
          </p15:clr>
        </p15:guide>
        <p15:guide id="26" orient="horz" pos="2789" userDrawn="1">
          <p15:clr>
            <a:srgbClr val="F26B43"/>
          </p15:clr>
        </p15:guide>
        <p15:guide id="27" orient="horz" pos="1525" userDrawn="1">
          <p15:clr>
            <a:srgbClr val="F26B43"/>
          </p15:clr>
        </p15:guide>
        <p15:guide id="28" orient="horz" pos="1434" userDrawn="1">
          <p15:clr>
            <a:srgbClr val="F26B43"/>
          </p15:clr>
        </p15:guide>
        <p15:guide id="29" orient="horz" pos="845" userDrawn="1">
          <p15:clr>
            <a:srgbClr val="F26B43"/>
          </p15:clr>
        </p15:guide>
        <p15:guide id="30" orient="horz" pos="754" userDrawn="1">
          <p15:clr>
            <a:srgbClr val="F26B43"/>
          </p15:clr>
        </p15:guide>
        <p15:guide id="31" orient="horz" pos="2880" userDrawn="1">
          <p15:clr>
            <a:srgbClr val="F26B43"/>
          </p15:clr>
        </p15:guide>
        <p15:guide id="32" orient="horz" pos="3461" userDrawn="1">
          <p15:clr>
            <a:srgbClr val="F26B43"/>
          </p15:clr>
        </p15:guide>
        <p15:guide id="33" orient="horz" pos="3552" userDrawn="1">
          <p15:clr>
            <a:srgbClr val="F26B43"/>
          </p15:clr>
        </p15:guide>
        <p15:guide id="34" orient="horz" pos="18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slide" Target="slide44.xml"/></Relationships>
</file>

<file path=ppt/slides/_rels/slide6.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slide" Target="slide46.xml"/><Relationship Id="rId2" Type="http://schemas.openxmlformats.org/officeDocument/2006/relationships/notesSlide" Target="../notesSlides/notesSlide11.xml"/><Relationship Id="rId1" Type="http://schemas.openxmlformats.org/officeDocument/2006/relationships/slideLayout" Target="../slideLayouts/slideLayout11.xml"/><Relationship Id="rId4" Type="http://schemas.openxmlformats.org/officeDocument/2006/relationships/image" Target="../media/image24.jpeg"/></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11.xml"/><Relationship Id="rId6" Type="http://schemas.openxmlformats.org/officeDocument/2006/relationships/image" Target="../media/image6.png"/><Relationship Id="rId5" Type="http://schemas.openxmlformats.org/officeDocument/2006/relationships/image" Target="../media/image31.png"/><Relationship Id="rId4" Type="http://schemas.openxmlformats.org/officeDocument/2006/relationships/image" Target="../media/image30.jpe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9.svg"/><Relationship Id="rId2" Type="http://schemas.openxmlformats.org/officeDocument/2006/relationships/notesSlide" Target="../notesSlides/notesSlide21.xml"/><Relationship Id="rId1" Type="http://schemas.openxmlformats.org/officeDocument/2006/relationships/slideLayout" Target="../slideLayouts/slideLayout10.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44.png"/></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image" Target="../media/image46.emf"/></Relationships>
</file>

<file path=ppt/slides/_rels/slide3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0.xml"/><Relationship Id="rId1" Type="http://schemas.openxmlformats.org/officeDocument/2006/relationships/slideLayout" Target="../slideLayouts/slideLayout10.xml"/><Relationship Id="rId4" Type="http://schemas.openxmlformats.org/officeDocument/2006/relationships/image" Target="../media/image48.png"/></Relationships>
</file>

<file path=ppt/slides/_rels/slide3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3.xml"/><Relationship Id="rId1" Type="http://schemas.openxmlformats.org/officeDocument/2006/relationships/slideLayout" Target="../slideLayouts/slideLayout10.xml"/><Relationship Id="rId5" Type="http://schemas.openxmlformats.org/officeDocument/2006/relationships/image" Target="../media/image1.png"/><Relationship Id="rId4" Type="http://schemas.openxmlformats.org/officeDocument/2006/relationships/image" Target="../media/image28.png"/></Relationships>
</file>

<file path=ppt/slides/_rels/slide3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microsoft.com/office/2007/relationships/hdphoto" Target="../media/hdphoto1.wdp"/></Relationships>
</file>

<file path=ppt/slides/_rels/slide3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5.xml"/><Relationship Id="rId1" Type="http://schemas.openxmlformats.org/officeDocument/2006/relationships/slideLayout" Target="../slideLayouts/slideLayout11.xml"/><Relationship Id="rId4" Type="http://schemas.openxmlformats.org/officeDocument/2006/relationships/image" Target="../media/image54.png"/></Relationships>
</file>

<file path=ppt/slides/_rels/slide36.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5.jpeg"/><Relationship Id="rId7" Type="http://schemas.openxmlformats.org/officeDocument/2006/relationships/image" Target="../media/image58.png"/><Relationship Id="rId2" Type="http://schemas.openxmlformats.org/officeDocument/2006/relationships/notesSlide" Target="../notesSlides/notesSlide36.xml"/><Relationship Id="rId1" Type="http://schemas.openxmlformats.org/officeDocument/2006/relationships/slideLayout" Target="../slideLayouts/slideLayout11.xml"/><Relationship Id="rId6" Type="http://schemas.openxmlformats.org/officeDocument/2006/relationships/image" Target="../media/image54.png"/><Relationship Id="rId5" Type="http://schemas.openxmlformats.org/officeDocument/2006/relationships/image" Target="../media/image57.png"/><Relationship Id="rId10" Type="http://schemas.openxmlformats.org/officeDocument/2006/relationships/image" Target="../media/image61.png"/><Relationship Id="rId4" Type="http://schemas.openxmlformats.org/officeDocument/2006/relationships/image" Target="../media/image56.jpeg"/><Relationship Id="rId9" Type="http://schemas.openxmlformats.org/officeDocument/2006/relationships/image" Target="../media/image60.png"/></Relationships>
</file>

<file path=ppt/slides/_rels/slide3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7.xml"/><Relationship Id="rId1" Type="http://schemas.openxmlformats.org/officeDocument/2006/relationships/slideLayout" Target="../slideLayouts/slideLayout11.xml"/><Relationship Id="rId6" Type="http://schemas.openxmlformats.org/officeDocument/2006/relationships/image" Target="../media/image61.png"/><Relationship Id="rId5" Type="http://schemas.openxmlformats.org/officeDocument/2006/relationships/image" Target="../media/image54.png"/><Relationship Id="rId4" Type="http://schemas.openxmlformats.org/officeDocument/2006/relationships/image" Target="../media/image62.jpeg"/></Relationships>
</file>

<file path=ppt/slides/_rels/slide38.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63.jpeg"/><Relationship Id="rId7" Type="http://schemas.openxmlformats.org/officeDocument/2006/relationships/image" Target="../media/image60.png"/><Relationship Id="rId2" Type="http://schemas.openxmlformats.org/officeDocument/2006/relationships/notesSlide" Target="../notesSlides/notesSlide38.xml"/><Relationship Id="rId1" Type="http://schemas.openxmlformats.org/officeDocument/2006/relationships/slideLayout" Target="../slideLayouts/slideLayout11.xml"/><Relationship Id="rId6" Type="http://schemas.openxmlformats.org/officeDocument/2006/relationships/image" Target="../media/image59.png"/><Relationship Id="rId5" Type="http://schemas.openxmlformats.org/officeDocument/2006/relationships/image" Target="../media/image58.png"/><Relationship Id="rId10" Type="http://schemas.openxmlformats.org/officeDocument/2006/relationships/image" Target="../media/image65.png"/><Relationship Id="rId4" Type="http://schemas.openxmlformats.org/officeDocument/2006/relationships/image" Target="../media/image56.jpeg"/><Relationship Id="rId9" Type="http://schemas.openxmlformats.org/officeDocument/2006/relationships/image" Target="../media/image54.png"/></Relationships>
</file>

<file path=ppt/slides/_rels/slide3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9.xml"/><Relationship Id="rId1" Type="http://schemas.openxmlformats.org/officeDocument/2006/relationships/slideLayout" Target="../slideLayouts/slideLayout11.xml"/><Relationship Id="rId6" Type="http://schemas.openxmlformats.org/officeDocument/2006/relationships/image" Target="../media/image65.png"/><Relationship Id="rId5" Type="http://schemas.openxmlformats.org/officeDocument/2006/relationships/image" Target="../media/image54.png"/><Relationship Id="rId4" Type="http://schemas.openxmlformats.org/officeDocument/2006/relationships/image" Target="../media/image62.jpeg"/></Relationships>
</file>

<file path=ppt/slides/_rels/slide40.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66.jpeg"/><Relationship Id="rId7" Type="http://schemas.openxmlformats.org/officeDocument/2006/relationships/image" Target="../media/image58.png"/><Relationship Id="rId2" Type="http://schemas.openxmlformats.org/officeDocument/2006/relationships/notesSlide" Target="../notesSlides/notesSlide40.xml"/><Relationship Id="rId1" Type="http://schemas.openxmlformats.org/officeDocument/2006/relationships/slideLayout" Target="../slideLayouts/slideLayout11.xml"/><Relationship Id="rId6" Type="http://schemas.openxmlformats.org/officeDocument/2006/relationships/image" Target="../media/image54.png"/><Relationship Id="rId5" Type="http://schemas.openxmlformats.org/officeDocument/2006/relationships/image" Target="../media/image67.png"/><Relationship Id="rId10" Type="http://schemas.openxmlformats.org/officeDocument/2006/relationships/image" Target="../media/image65.png"/><Relationship Id="rId4" Type="http://schemas.openxmlformats.org/officeDocument/2006/relationships/image" Target="../media/image56.jpeg"/><Relationship Id="rId9" Type="http://schemas.openxmlformats.org/officeDocument/2006/relationships/image" Target="../media/image60.png"/></Relationships>
</file>

<file path=ppt/slides/_rels/slide4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41.xml"/><Relationship Id="rId1" Type="http://schemas.openxmlformats.org/officeDocument/2006/relationships/slideLayout" Target="../slideLayouts/slideLayout11.xml"/><Relationship Id="rId6" Type="http://schemas.openxmlformats.org/officeDocument/2006/relationships/image" Target="../media/image65.png"/><Relationship Id="rId5" Type="http://schemas.openxmlformats.org/officeDocument/2006/relationships/image" Target="../media/image54.png"/><Relationship Id="rId4" Type="http://schemas.openxmlformats.org/officeDocument/2006/relationships/image" Target="../media/image62.jpe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3" Type="http://schemas.openxmlformats.org/officeDocument/2006/relationships/hyperlink" Target="https://microbiome-friendly.com/en/" TargetMode="External"/><Relationship Id="rId2" Type="http://schemas.openxmlformats.org/officeDocument/2006/relationships/slide" Target="slide5.xml"/><Relationship Id="rId1" Type="http://schemas.openxmlformats.org/officeDocument/2006/relationships/slideLayout" Target="../slideLayouts/slideLayout11.xml"/><Relationship Id="rId6" Type="http://schemas.openxmlformats.org/officeDocument/2006/relationships/image" Target="../media/image70.jpeg"/><Relationship Id="rId5" Type="http://schemas.openxmlformats.org/officeDocument/2006/relationships/image" Target="../media/image69.png"/><Relationship Id="rId4" Type="http://schemas.openxmlformats.org/officeDocument/2006/relationships/image" Target="../media/image68.em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slide" Target="slide11.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68.emf"/><Relationship Id="rId2" Type="http://schemas.openxmlformats.org/officeDocument/2006/relationships/hyperlink" Target="https://microbiome-friendly.com/en/" TargetMode="Externa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8" Type="http://schemas.openxmlformats.org/officeDocument/2006/relationships/image" Target="../media/image75.jpeg"/><Relationship Id="rId3" Type="http://schemas.openxmlformats.org/officeDocument/2006/relationships/image" Target="../media/image71.jpeg"/><Relationship Id="rId7" Type="http://schemas.openxmlformats.org/officeDocument/2006/relationships/image" Target="../media/image74.jpeg"/><Relationship Id="rId2" Type="http://schemas.openxmlformats.org/officeDocument/2006/relationships/notesSlide" Target="../notesSlides/notesSlide43.xml"/><Relationship Id="rId1" Type="http://schemas.openxmlformats.org/officeDocument/2006/relationships/slideLayout" Target="../slideLayouts/slideLayout16.xml"/><Relationship Id="rId6" Type="http://schemas.openxmlformats.org/officeDocument/2006/relationships/image" Target="../media/image73.jpeg"/><Relationship Id="rId5" Type="http://schemas.microsoft.com/office/2007/relationships/hdphoto" Target="../media/hdphoto2.wdp"/><Relationship Id="rId10" Type="http://schemas.openxmlformats.org/officeDocument/2006/relationships/image" Target="../media/image1.png"/><Relationship Id="rId4" Type="http://schemas.openxmlformats.org/officeDocument/2006/relationships/image" Target="../media/image72.png"/><Relationship Id="rId9" Type="http://schemas.openxmlformats.org/officeDocument/2006/relationships/image" Target="../media/image76.jpeg"/></Relationships>
</file>

<file path=ppt/slides/_rels/slide4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44.xml"/><Relationship Id="rId1" Type="http://schemas.openxmlformats.org/officeDocument/2006/relationships/slideLayout" Target="../slideLayouts/slideLayout17.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50.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81.png"/><Relationship Id="rId7" Type="http://schemas.openxmlformats.org/officeDocument/2006/relationships/image" Target="../media/image84.png"/><Relationship Id="rId2" Type="http://schemas.openxmlformats.org/officeDocument/2006/relationships/notesSlide" Target="../notesSlides/notesSlide45.xml"/><Relationship Id="rId1" Type="http://schemas.openxmlformats.org/officeDocument/2006/relationships/slideLayout" Target="../slideLayouts/slideLayout17.xml"/><Relationship Id="rId6" Type="http://schemas.openxmlformats.org/officeDocument/2006/relationships/image" Target="../media/image83.png"/><Relationship Id="rId5" Type="http://schemas.openxmlformats.org/officeDocument/2006/relationships/image" Target="../media/image82.png"/><Relationship Id="rId10" Type="http://schemas.openxmlformats.org/officeDocument/2006/relationships/image" Target="../media/image87.jpeg"/><Relationship Id="rId4" Type="http://schemas.microsoft.com/office/2007/relationships/hdphoto" Target="../media/hdphoto3.wdp"/><Relationship Id="rId9" Type="http://schemas.openxmlformats.org/officeDocument/2006/relationships/image" Target="../media/image86.png"/></Relationships>
</file>

<file path=ppt/slides/_rels/slide51.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46.xml"/><Relationship Id="rId1" Type="http://schemas.openxmlformats.org/officeDocument/2006/relationships/slideLayout" Target="../slideLayouts/slideLayout17.xml"/><Relationship Id="rId5" Type="http://schemas.openxmlformats.org/officeDocument/2006/relationships/image" Target="../media/image90.jpeg"/><Relationship Id="rId4" Type="http://schemas.openxmlformats.org/officeDocument/2006/relationships/image" Target="../media/image89.jpeg"/></Relationships>
</file>

<file path=ppt/slides/_rels/slide52.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Layout" Target="../slideLayouts/slideLayout17.xml"/><Relationship Id="rId4" Type="http://schemas.openxmlformats.org/officeDocument/2006/relationships/image" Target="../media/image93.jpeg"/></Relationships>
</file>

<file path=ppt/slides/_rels/slide5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9D670DE7-0B81-A7EA-9A4B-EE803F82926C}"/>
              </a:ext>
            </a:extLst>
          </p:cNvPr>
          <p:cNvPicPr>
            <a:picLocks noGrp="1" noChangeAspect="1"/>
          </p:cNvPicPr>
          <p:nvPr>
            <p:ph type="pic" sz="quarter" idx="25"/>
          </p:nvPr>
        </p:nvPicPr>
        <p:blipFill>
          <a:blip r:embed="rId3" cstate="screen">
            <a:extLst>
              <a:ext uri="{28A0092B-C50C-407E-A947-70E740481C1C}">
                <a14:useLocalDpi xmlns:a14="http://schemas.microsoft.com/office/drawing/2010/main"/>
              </a:ext>
            </a:extLst>
          </a:blip>
          <a:srcRect/>
          <a:stretch>
            <a:fillRect/>
          </a:stretch>
        </p:blipFill>
        <p:spPr>
          <a:xfrm>
            <a:off x="1" y="0"/>
            <a:ext cx="12192000" cy="6858000"/>
          </a:xfrm>
        </p:spPr>
      </p:pic>
      <p:sp>
        <p:nvSpPr>
          <p:cNvPr id="12" name="TextBox 11">
            <a:extLst>
              <a:ext uri="{FF2B5EF4-FFF2-40B4-BE49-F238E27FC236}">
                <a16:creationId xmlns:a16="http://schemas.microsoft.com/office/drawing/2014/main" id="{A435CEB8-C6FC-ED18-C565-781927C66873}"/>
              </a:ext>
            </a:extLst>
          </p:cNvPr>
          <p:cNvSpPr txBox="1"/>
          <p:nvPr/>
        </p:nvSpPr>
        <p:spPr>
          <a:xfrm>
            <a:off x="302397" y="6124575"/>
            <a:ext cx="1518364" cy="369332"/>
          </a:xfrm>
          <a:prstGeom prst="rect">
            <a:avLst/>
          </a:prstGeom>
          <a:noFill/>
        </p:spPr>
        <p:txBody>
          <a:bodyPr wrap="none" rtlCol="0">
            <a:spAutoFit/>
          </a:bodyPr>
          <a:lstStyle/>
          <a:p>
            <a:r>
              <a:rPr lang="en-US" altLang="zh-CN" b="1" dirty="0">
                <a:solidFill>
                  <a:schemeClr val="bg1"/>
                </a:solidFill>
              </a:rPr>
              <a:t>March</a:t>
            </a:r>
            <a:r>
              <a:rPr lang="en-US" b="1" dirty="0">
                <a:solidFill>
                  <a:schemeClr val="bg1"/>
                </a:solidFill>
              </a:rPr>
              <a:t> 2026</a:t>
            </a:r>
          </a:p>
        </p:txBody>
      </p:sp>
      <p:sp>
        <p:nvSpPr>
          <p:cNvPr id="11" name="Title 2">
            <a:extLst>
              <a:ext uri="{FF2B5EF4-FFF2-40B4-BE49-F238E27FC236}">
                <a16:creationId xmlns:a16="http://schemas.microsoft.com/office/drawing/2014/main" id="{69E3DC5F-C0BC-D2B4-F90C-D894C7EE27A6}"/>
              </a:ext>
            </a:extLst>
          </p:cNvPr>
          <p:cNvSpPr txBox="1">
            <a:spLocks/>
          </p:cNvSpPr>
          <p:nvPr/>
        </p:nvSpPr>
        <p:spPr>
          <a:xfrm>
            <a:off x="302399" y="437338"/>
            <a:ext cx="7155041" cy="19836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GB" sz="7200"/>
              <a:t>The Sunny Skin Microbiome 2.0</a:t>
            </a:r>
            <a:endParaRPr lang="en-NL" sz="7200"/>
          </a:p>
        </p:txBody>
      </p:sp>
      <p:sp>
        <p:nvSpPr>
          <p:cNvPr id="13" name="Subtitle 25">
            <a:extLst>
              <a:ext uri="{FF2B5EF4-FFF2-40B4-BE49-F238E27FC236}">
                <a16:creationId xmlns:a16="http://schemas.microsoft.com/office/drawing/2014/main" id="{58A85DC2-9180-D4CD-E873-3129C3223CF3}"/>
              </a:ext>
            </a:extLst>
          </p:cNvPr>
          <p:cNvSpPr txBox="1">
            <a:spLocks/>
          </p:cNvSpPr>
          <p:nvPr/>
        </p:nvSpPr>
        <p:spPr>
          <a:xfrm>
            <a:off x="302400" y="2858276"/>
            <a:ext cx="7645318" cy="2506662"/>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bg1"/>
                </a:solidFill>
                <a:latin typeface="+mj-lt"/>
                <a:ea typeface="+mn-ea"/>
                <a:cs typeface="+mn-cs"/>
              </a:defRPr>
            </a:lvl1pPr>
            <a:lvl2pPr marL="457200" indent="0" algn="ctr"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Clr>
                <a:srgbClr val="89C7E8"/>
              </a:buClr>
              <a:buSzPct val="90000"/>
              <a:buFont typeface="Wingdings" panose="05000000000000000000" pitchFamily="2" charset="2"/>
              <a:buNone/>
              <a:defRPr sz="1600" kern="1200">
                <a:solidFill>
                  <a:schemeClr val="tx1"/>
                </a:solidFill>
                <a:latin typeface="+mn-lt"/>
                <a:ea typeface="+mn-ea"/>
                <a:cs typeface="+mn-cs"/>
              </a:defRPr>
            </a:lvl4pPr>
            <a:lvl5pPr marL="1828800" indent="0" algn="ctr" defTabSz="914400" rtl="0" eaLnBrk="1" latinLnBrk="0" hangingPunct="1">
              <a:lnSpc>
                <a:spcPct val="100000"/>
              </a:lnSpc>
              <a:spcBef>
                <a:spcPts val="0"/>
              </a:spcBef>
              <a:spcAft>
                <a:spcPts val="0"/>
              </a:spcAft>
              <a:buClr>
                <a:schemeClr val="accent4"/>
              </a:buClr>
              <a:buSzPct val="80000"/>
              <a:buFontTx/>
              <a:buNone/>
              <a:defRPr sz="1600" kern="1200">
                <a:solidFill>
                  <a:schemeClr val="bg1"/>
                </a:solidFill>
                <a:latin typeface="DM Sans 14pt" pitchFamily="2" charset="0"/>
                <a:ea typeface="+mn-ea"/>
                <a:cs typeface="+mn-cs"/>
              </a:defRPr>
            </a:lvl5pPr>
            <a:lvl6pPr marL="2286000" indent="0" algn="ctr" defTabSz="914400" rtl="0" eaLnBrk="1" latinLnBrk="0" hangingPunct="1">
              <a:lnSpc>
                <a:spcPct val="90000"/>
              </a:lnSpc>
              <a:spcBef>
                <a:spcPts val="500"/>
              </a:spcBef>
              <a:spcAft>
                <a:spcPts val="400"/>
              </a:spcAft>
              <a:buClr>
                <a:schemeClr val="accent4"/>
              </a:buClr>
              <a:buSzPct val="80000"/>
              <a:buFontTx/>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spcAft>
                <a:spcPts val="400"/>
              </a:spcAft>
              <a:buSzPct val="80000"/>
              <a:buFontTx/>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000">
                <a:latin typeface="Lora" pitchFamily="2" charset="77"/>
              </a:rPr>
              <a:t>Reframing daily sun protection for acne‑prone skin</a:t>
            </a:r>
            <a:endParaRPr lang="en-NL" altLang="en-NL" sz="4000">
              <a:latin typeface="Lora" pitchFamily="2" charset="77"/>
            </a:endParaRPr>
          </a:p>
        </p:txBody>
      </p:sp>
    </p:spTree>
    <p:extLst>
      <p:ext uri="{BB962C8B-B14F-4D97-AF65-F5344CB8AC3E}">
        <p14:creationId xmlns:p14="http://schemas.microsoft.com/office/powerpoint/2010/main" val="3215376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52FDCFEC-1988-DBDD-8E74-EF5D70312F37}"/>
              </a:ext>
            </a:extLst>
          </p:cNvPr>
          <p:cNvSpPr/>
          <p:nvPr/>
        </p:nvSpPr>
        <p:spPr>
          <a:xfrm>
            <a:off x="-2" y="4586896"/>
            <a:ext cx="12192001" cy="1266740"/>
          </a:xfrm>
          <a:prstGeom prst="rect">
            <a:avLst/>
          </a:prstGeom>
          <a:solidFill>
            <a:srgbClr val="FFFD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09CD5451-A82F-21E0-52E2-9DE62FA20D18}"/>
              </a:ext>
            </a:extLst>
          </p:cNvPr>
          <p:cNvSpPr/>
          <p:nvPr/>
        </p:nvSpPr>
        <p:spPr>
          <a:xfrm>
            <a:off x="-1" y="1896641"/>
            <a:ext cx="6348550" cy="4572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83ABF9E0-D96F-70E8-139E-2994878C3117}"/>
              </a:ext>
            </a:extLst>
          </p:cNvPr>
          <p:cNvSpPr>
            <a:spLocks noGrp="1"/>
          </p:cNvSpPr>
          <p:nvPr>
            <p:ph type="sldNum" sz="quarter" idx="10"/>
          </p:nvPr>
        </p:nvSpPr>
        <p:spPr/>
        <p:txBody>
          <a:bodyPr/>
          <a:lstStyle/>
          <a:p>
            <a:fld id="{5BA3E189-2F3A-42E5-B572-3520703B6186}" type="slidenum">
              <a:rPr lang="en-GB" smtClean="0"/>
              <a:pPr/>
              <a:t>2</a:t>
            </a:fld>
            <a:endParaRPr lang="en-GB"/>
          </a:p>
        </p:txBody>
      </p:sp>
      <p:sp>
        <p:nvSpPr>
          <p:cNvPr id="5" name="Title 4">
            <a:extLst>
              <a:ext uri="{FF2B5EF4-FFF2-40B4-BE49-F238E27FC236}">
                <a16:creationId xmlns:a16="http://schemas.microsoft.com/office/drawing/2014/main" id="{02B6F2DC-CD87-5A7C-64B6-772F6A9E8AA1}"/>
              </a:ext>
            </a:extLst>
          </p:cNvPr>
          <p:cNvSpPr>
            <a:spLocks noGrp="1"/>
          </p:cNvSpPr>
          <p:nvPr>
            <p:ph type="title"/>
          </p:nvPr>
        </p:nvSpPr>
        <p:spPr>
          <a:xfrm>
            <a:off x="302398" y="501366"/>
            <a:ext cx="9336616" cy="600244"/>
          </a:xfrm>
        </p:spPr>
        <p:txBody>
          <a:bodyPr/>
          <a:lstStyle/>
          <a:p>
            <a:r>
              <a:rPr lang="en-US" altLang="zh-CN" sz="2800"/>
              <a:t>How we use ‘Acne’ in this presentation</a:t>
            </a:r>
            <a:endParaRPr lang="en-US" sz="2800"/>
          </a:p>
        </p:txBody>
      </p:sp>
      <p:sp>
        <p:nvSpPr>
          <p:cNvPr id="12" name="TextBox 11">
            <a:extLst>
              <a:ext uri="{FF2B5EF4-FFF2-40B4-BE49-F238E27FC236}">
                <a16:creationId xmlns:a16="http://schemas.microsoft.com/office/drawing/2014/main" id="{25E326A2-61D5-2A5F-6529-ACE431184EBE}"/>
              </a:ext>
            </a:extLst>
          </p:cNvPr>
          <p:cNvSpPr txBox="1"/>
          <p:nvPr/>
        </p:nvSpPr>
        <p:spPr>
          <a:xfrm>
            <a:off x="302398" y="1940575"/>
            <a:ext cx="5266504" cy="369332"/>
          </a:xfrm>
          <a:prstGeom prst="rect">
            <a:avLst/>
          </a:prstGeom>
          <a:noFill/>
        </p:spPr>
        <p:txBody>
          <a:bodyPr wrap="square">
            <a:spAutoFit/>
          </a:bodyPr>
          <a:lstStyle/>
          <a:p>
            <a:r>
              <a:rPr lang="en-US" b="1"/>
              <a:t>Understanding ‘Acne’ in a Cosmetic Context</a:t>
            </a:r>
            <a:endParaRPr lang="en-US"/>
          </a:p>
        </p:txBody>
      </p:sp>
      <p:sp>
        <p:nvSpPr>
          <p:cNvPr id="14" name="TextBox 13">
            <a:extLst>
              <a:ext uri="{FF2B5EF4-FFF2-40B4-BE49-F238E27FC236}">
                <a16:creationId xmlns:a16="http://schemas.microsoft.com/office/drawing/2014/main" id="{0D2E2C77-E725-173A-B294-2370A70B3C30}"/>
              </a:ext>
            </a:extLst>
          </p:cNvPr>
          <p:cNvSpPr txBox="1"/>
          <p:nvPr/>
        </p:nvSpPr>
        <p:spPr>
          <a:xfrm>
            <a:off x="302398" y="982630"/>
            <a:ext cx="10587900" cy="707886"/>
          </a:xfrm>
          <a:prstGeom prst="rect">
            <a:avLst/>
          </a:prstGeom>
          <a:noFill/>
        </p:spPr>
        <p:txBody>
          <a:bodyPr wrap="square" rtlCol="0">
            <a:spAutoFit/>
          </a:bodyPr>
          <a:lstStyle/>
          <a:p>
            <a:r>
              <a:rPr lang="en-US" altLang="zh-CN" sz="1600" b="1">
                <a:solidFill>
                  <a:schemeClr val="accent6"/>
                </a:solidFill>
                <a:latin typeface="Lora" pitchFamily="2" charset="0"/>
              </a:rPr>
              <a:t>This presentation is intended for B2B communication only.</a:t>
            </a:r>
          </a:p>
          <a:p>
            <a:r>
              <a:rPr lang="en-US" altLang="zh-CN" sz="1200">
                <a:solidFill>
                  <a:schemeClr val="accent6"/>
                </a:solidFill>
                <a:latin typeface="Lora" pitchFamily="2" charset="0"/>
              </a:rPr>
              <a:t>All acne‑related terminology reflects scientific insights for professional discussion. Final consumer‑facing claims remain the full responsibility of the finished‑product manufacturer and must comply with local cosmetic regulations in their markets.</a:t>
            </a:r>
          </a:p>
        </p:txBody>
      </p:sp>
      <p:sp>
        <p:nvSpPr>
          <p:cNvPr id="15" name="TextBox 14">
            <a:extLst>
              <a:ext uri="{FF2B5EF4-FFF2-40B4-BE49-F238E27FC236}">
                <a16:creationId xmlns:a16="http://schemas.microsoft.com/office/drawing/2014/main" id="{C93F31EA-FE90-C152-ADA2-E740D9197E5F}"/>
              </a:ext>
            </a:extLst>
          </p:cNvPr>
          <p:cNvSpPr txBox="1"/>
          <p:nvPr/>
        </p:nvSpPr>
        <p:spPr>
          <a:xfrm>
            <a:off x="411438" y="2604402"/>
            <a:ext cx="3291840" cy="1323439"/>
          </a:xfrm>
          <a:prstGeom prst="rect">
            <a:avLst/>
          </a:prstGeom>
          <a:noFill/>
        </p:spPr>
        <p:txBody>
          <a:bodyPr wrap="square" rtlCol="0">
            <a:spAutoFit/>
          </a:bodyPr>
          <a:lstStyle/>
          <a:p>
            <a:pPr>
              <a:spcAft>
                <a:spcPts val="600"/>
              </a:spcAft>
            </a:pPr>
            <a:r>
              <a:rPr lang="en-US" sz="1400" b="1"/>
              <a:t>Acne-prone skin</a:t>
            </a:r>
          </a:p>
          <a:p>
            <a:pPr marL="285750" indent="-285750">
              <a:spcAft>
                <a:spcPts val="600"/>
              </a:spcAft>
              <a:buFont typeface="Arial" panose="020B0604020202020204" pitchFamily="34" charset="0"/>
              <a:buChar char="•"/>
            </a:pPr>
            <a:r>
              <a:rPr lang="en-US" sz="1400"/>
              <a:t>A skin type that is more likely to develop visible blemishes (breakouts, clogged pores, shine).</a:t>
            </a:r>
          </a:p>
          <a:p>
            <a:pPr marL="285750" indent="-285750">
              <a:spcAft>
                <a:spcPts val="600"/>
              </a:spcAft>
              <a:buFont typeface="Arial" panose="020B0604020202020204" pitchFamily="34" charset="0"/>
              <a:buChar char="•"/>
            </a:pPr>
            <a:r>
              <a:rPr lang="en-US" sz="1400" b="1"/>
              <a:t>Not a medical diagnosis.</a:t>
            </a:r>
          </a:p>
        </p:txBody>
      </p:sp>
      <p:sp>
        <p:nvSpPr>
          <p:cNvPr id="16" name="TextBox 15">
            <a:extLst>
              <a:ext uri="{FF2B5EF4-FFF2-40B4-BE49-F238E27FC236}">
                <a16:creationId xmlns:a16="http://schemas.microsoft.com/office/drawing/2014/main" id="{EC1E5814-0E68-3A76-553A-354330ADE09E}"/>
              </a:ext>
            </a:extLst>
          </p:cNvPr>
          <p:cNvSpPr txBox="1"/>
          <p:nvPr/>
        </p:nvSpPr>
        <p:spPr>
          <a:xfrm>
            <a:off x="3980678" y="2604402"/>
            <a:ext cx="3901726" cy="1538883"/>
          </a:xfrm>
          <a:prstGeom prst="rect">
            <a:avLst/>
          </a:prstGeom>
          <a:noFill/>
        </p:spPr>
        <p:txBody>
          <a:bodyPr wrap="square" rtlCol="0">
            <a:spAutoFit/>
          </a:bodyPr>
          <a:lstStyle/>
          <a:p>
            <a:pPr>
              <a:spcAft>
                <a:spcPts val="600"/>
              </a:spcAft>
            </a:pPr>
            <a:r>
              <a:rPr lang="en-US" sz="1400" b="1"/>
              <a:t>Visible acne concerns</a:t>
            </a:r>
          </a:p>
          <a:p>
            <a:pPr marL="285750" indent="-285750">
              <a:spcAft>
                <a:spcPts val="600"/>
              </a:spcAft>
              <a:buFont typeface="Arial" panose="020B0604020202020204" pitchFamily="34" charset="0"/>
              <a:buChar char="•"/>
            </a:pPr>
            <a:r>
              <a:rPr lang="en-US" sz="1400" b="1"/>
              <a:t>Common consumer language </a:t>
            </a:r>
            <a:r>
              <a:rPr lang="en-US" sz="1400"/>
              <a:t>describing pimples, blackheads/whiteheads, oily or blemish‑prone skin.</a:t>
            </a:r>
          </a:p>
          <a:p>
            <a:pPr marL="285750" indent="-285750">
              <a:spcAft>
                <a:spcPts val="600"/>
              </a:spcAft>
              <a:buFont typeface="Arial" panose="020B0604020202020204" pitchFamily="34" charset="0"/>
              <a:buChar char="•"/>
            </a:pPr>
            <a:r>
              <a:rPr lang="en-US" sz="1400"/>
              <a:t>Refers strictly to appearance-level concerns.</a:t>
            </a:r>
          </a:p>
        </p:txBody>
      </p:sp>
      <p:sp>
        <p:nvSpPr>
          <p:cNvPr id="17" name="TextBox 16">
            <a:extLst>
              <a:ext uri="{FF2B5EF4-FFF2-40B4-BE49-F238E27FC236}">
                <a16:creationId xmlns:a16="http://schemas.microsoft.com/office/drawing/2014/main" id="{19674354-B587-1CA3-76CA-4BD9285198FB}"/>
              </a:ext>
            </a:extLst>
          </p:cNvPr>
          <p:cNvSpPr txBox="1"/>
          <p:nvPr/>
        </p:nvSpPr>
        <p:spPr>
          <a:xfrm>
            <a:off x="8159804" y="2604402"/>
            <a:ext cx="3639109" cy="1538883"/>
          </a:xfrm>
          <a:prstGeom prst="rect">
            <a:avLst/>
          </a:prstGeom>
          <a:noFill/>
        </p:spPr>
        <p:txBody>
          <a:bodyPr wrap="square" rtlCol="0">
            <a:spAutoFit/>
          </a:bodyPr>
          <a:lstStyle/>
          <a:p>
            <a:pPr>
              <a:spcAft>
                <a:spcPts val="600"/>
              </a:spcAft>
            </a:pPr>
            <a:r>
              <a:rPr lang="en-US" sz="1400" b="1"/>
              <a:t>Diagnosed acne</a:t>
            </a:r>
          </a:p>
          <a:p>
            <a:pPr marL="285750" indent="-285750">
              <a:spcAft>
                <a:spcPts val="600"/>
              </a:spcAft>
              <a:buFont typeface="Arial" panose="020B0604020202020204" pitchFamily="34" charset="0"/>
              <a:buChar char="•"/>
            </a:pPr>
            <a:r>
              <a:rPr lang="en-US" sz="1400" b="1"/>
              <a:t>A medical condition</a:t>
            </a:r>
            <a:r>
              <a:rPr lang="en-US" sz="1400"/>
              <a:t> assessed by a dermatologist using clinical criteria.</a:t>
            </a:r>
          </a:p>
          <a:p>
            <a:pPr marL="285750" indent="-285750">
              <a:spcAft>
                <a:spcPts val="600"/>
              </a:spcAft>
              <a:buFont typeface="Arial" panose="020B0604020202020204" pitchFamily="34" charset="0"/>
              <a:buChar char="•"/>
            </a:pPr>
            <a:r>
              <a:rPr lang="en-US" sz="1400"/>
              <a:t>Cosmetic products cannot claim to treat, cure, or prevent diagnosed acne.</a:t>
            </a:r>
          </a:p>
        </p:txBody>
      </p:sp>
      <p:sp>
        <p:nvSpPr>
          <p:cNvPr id="19" name="TextBox 18">
            <a:extLst>
              <a:ext uri="{FF2B5EF4-FFF2-40B4-BE49-F238E27FC236}">
                <a16:creationId xmlns:a16="http://schemas.microsoft.com/office/drawing/2014/main" id="{53255C0D-4F9E-4723-905D-97725FEAF733}"/>
              </a:ext>
            </a:extLst>
          </p:cNvPr>
          <p:cNvSpPr txBox="1"/>
          <p:nvPr/>
        </p:nvSpPr>
        <p:spPr>
          <a:xfrm>
            <a:off x="411438" y="4581710"/>
            <a:ext cx="10279479" cy="1277273"/>
          </a:xfrm>
          <a:prstGeom prst="rect">
            <a:avLst/>
          </a:prstGeom>
          <a:noFill/>
        </p:spPr>
        <p:txBody>
          <a:bodyPr wrap="square" lIns="91440" tIns="45720" rIns="91440" bIns="45720" anchor="t">
            <a:spAutoFit/>
          </a:bodyPr>
          <a:lstStyle/>
          <a:p>
            <a:pPr>
              <a:spcAft>
                <a:spcPts val="600"/>
              </a:spcAft>
            </a:pPr>
            <a:r>
              <a:rPr lang="en-US" b="1"/>
              <a:t>In this presentation, </a:t>
            </a:r>
            <a:r>
              <a:rPr lang="zh-CN" altLang="en-US" b="1"/>
              <a:t>‘</a:t>
            </a:r>
            <a:r>
              <a:rPr lang="en-US" b="1"/>
              <a:t>acne</a:t>
            </a:r>
            <a:r>
              <a:rPr lang="zh-CN" altLang="en-US" b="1"/>
              <a:t>’</a:t>
            </a:r>
            <a:r>
              <a:rPr lang="en-US" b="1"/>
              <a:t> refers only to:</a:t>
            </a:r>
          </a:p>
          <a:p>
            <a:pPr marL="285750" indent="-285750">
              <a:buFont typeface="Arial" panose="020B0604020202020204" pitchFamily="34" charset="0"/>
              <a:buChar char="•"/>
            </a:pPr>
            <a:r>
              <a:rPr lang="en-US"/>
              <a:t>Visible concerns associated with acne‑prone skin</a:t>
            </a:r>
          </a:p>
          <a:p>
            <a:pPr marL="285750" indent="-285750">
              <a:buFont typeface="Arial" panose="020B0604020202020204" pitchFamily="34" charset="0"/>
              <a:buChar char="•"/>
            </a:pPr>
            <a:r>
              <a:rPr lang="en-US"/>
              <a:t>UV‑related microbial imbalances linked to blemish‑prone conditions of acne</a:t>
            </a:r>
          </a:p>
          <a:p>
            <a:pPr marL="285750" indent="-285750">
              <a:buFont typeface="Arial" panose="020B0604020202020204" pitchFamily="34" charset="0"/>
              <a:buChar char="•"/>
            </a:pPr>
            <a:r>
              <a:rPr lang="en-US"/>
              <a:t>and does not imply any medical treatment or disease prevention of acne</a:t>
            </a:r>
          </a:p>
        </p:txBody>
      </p:sp>
      <p:sp>
        <p:nvSpPr>
          <p:cNvPr id="3" name="Rectangle 2">
            <a:extLst>
              <a:ext uri="{FF2B5EF4-FFF2-40B4-BE49-F238E27FC236}">
                <a16:creationId xmlns:a16="http://schemas.microsoft.com/office/drawing/2014/main" id="{59C53EA0-4B94-867F-628A-D0A4263159B1}"/>
              </a:ext>
            </a:extLst>
          </p:cNvPr>
          <p:cNvSpPr/>
          <p:nvPr/>
        </p:nvSpPr>
        <p:spPr>
          <a:xfrm>
            <a:off x="7945516" y="2604402"/>
            <a:ext cx="4012705" cy="1538883"/>
          </a:xfrm>
          <a:prstGeom prst="rect">
            <a:avLst/>
          </a:prstGeom>
          <a:solidFill>
            <a:srgbClr val="000000">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31031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Graphic 5">
            <a:extLst>
              <a:ext uri="{FF2B5EF4-FFF2-40B4-BE49-F238E27FC236}">
                <a16:creationId xmlns:a16="http://schemas.microsoft.com/office/drawing/2014/main" id="{A02ABF17-BDAC-8FBF-0927-8461A28DB09B}"/>
              </a:ext>
            </a:extLst>
          </p:cNvPr>
          <p:cNvSpPr/>
          <p:nvPr/>
        </p:nvSpPr>
        <p:spPr>
          <a:xfrm>
            <a:off x="0" y="1151792"/>
            <a:ext cx="12192000" cy="5706208"/>
          </a:xfrm>
          <a:custGeom>
            <a:avLst/>
            <a:gdLst>
              <a:gd name="csX0" fmla="*/ 3377229 w 7772400"/>
              <a:gd name="csY0" fmla="*/ 2815835 h 3112198"/>
              <a:gd name="csX1" fmla="*/ 0 w 7772400"/>
              <a:gd name="csY1" fmla="*/ 2638649 h 3112198"/>
              <a:gd name="csX2" fmla="*/ 0 w 7772400"/>
              <a:gd name="csY2" fmla="*/ 3112199 h 3112198"/>
              <a:gd name="csX3" fmla="*/ 7772400 w 7772400"/>
              <a:gd name="csY3" fmla="*/ 3112199 h 3112198"/>
              <a:gd name="csX4" fmla="*/ 7772400 w 7772400"/>
              <a:gd name="csY4" fmla="*/ 0 h 3112198"/>
              <a:gd name="csX5" fmla="*/ 3377229 w 7772400"/>
              <a:gd name="csY5" fmla="*/ 2815835 h 3112198"/>
            </a:gdLst>
            <a:ahLst/>
            <a:cxnLst>
              <a:cxn ang="0">
                <a:pos x="csX0" y="csY0"/>
              </a:cxn>
              <a:cxn ang="0">
                <a:pos x="csX1" y="csY1"/>
              </a:cxn>
              <a:cxn ang="0">
                <a:pos x="csX2" y="csY2"/>
              </a:cxn>
              <a:cxn ang="0">
                <a:pos x="csX3" y="csY3"/>
              </a:cxn>
              <a:cxn ang="0">
                <a:pos x="csX4" y="csY4"/>
              </a:cxn>
              <a:cxn ang="0">
                <a:pos x="csX5" y="csY5"/>
              </a:cxn>
            </a:cxnLst>
            <a:rect l="l" t="t" r="r" b="b"/>
            <a:pathLst>
              <a:path w="7772400" h="3112198">
                <a:moveTo>
                  <a:pt x="3377229" y="2815835"/>
                </a:moveTo>
                <a:cubicBezTo>
                  <a:pt x="2151295" y="3030265"/>
                  <a:pt x="974870" y="2949018"/>
                  <a:pt x="0" y="2638649"/>
                </a:cubicBezTo>
                <a:lnTo>
                  <a:pt x="0" y="3112199"/>
                </a:lnTo>
                <a:lnTo>
                  <a:pt x="7772400" y="3112199"/>
                </a:lnTo>
                <a:lnTo>
                  <a:pt x="7772400" y="0"/>
                </a:lnTo>
                <a:cubicBezTo>
                  <a:pt x="7135630" y="1321672"/>
                  <a:pt x="5470636" y="2449683"/>
                  <a:pt x="3377229" y="2815835"/>
                </a:cubicBezTo>
                <a:close/>
              </a:path>
            </a:pathLst>
          </a:custGeom>
          <a:solidFill>
            <a:srgbClr val="C3E6E1"/>
          </a:solidFill>
          <a:ln w="4048" cap="flat">
            <a:noFill/>
            <a:prstDash val="solid"/>
            <a:miter/>
          </a:ln>
        </p:spPr>
        <p:txBody>
          <a:bodyPr/>
          <a:lstStyle/>
          <a:p>
            <a:endParaRPr lang="en-US"/>
          </a:p>
        </p:txBody>
      </p:sp>
      <p:sp>
        <p:nvSpPr>
          <p:cNvPr id="2" name="Slide Number Placeholder 1">
            <a:extLst>
              <a:ext uri="{FF2B5EF4-FFF2-40B4-BE49-F238E27FC236}">
                <a16:creationId xmlns:a16="http://schemas.microsoft.com/office/drawing/2014/main" id="{5B495D32-F596-7B7E-D8CA-0C4B45987F82}"/>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3</a:t>
            </a:fld>
            <a:endParaRPr lang="en-GB"/>
          </a:p>
        </p:txBody>
      </p:sp>
      <p:sp>
        <p:nvSpPr>
          <p:cNvPr id="12" name="Text Placeholder 11">
            <a:extLst>
              <a:ext uri="{FF2B5EF4-FFF2-40B4-BE49-F238E27FC236}">
                <a16:creationId xmlns:a16="http://schemas.microsoft.com/office/drawing/2014/main" id="{BC42F0CE-E499-8F8D-D78C-DCD0A575649C}"/>
              </a:ext>
            </a:extLst>
          </p:cNvPr>
          <p:cNvSpPr>
            <a:spLocks noGrp="1"/>
          </p:cNvSpPr>
          <p:nvPr>
            <p:ph type="body" sz="quarter" idx="12"/>
          </p:nvPr>
        </p:nvSpPr>
        <p:spPr>
          <a:xfrm>
            <a:off x="302398" y="2599414"/>
            <a:ext cx="3246343" cy="2047035"/>
          </a:xfrm>
        </p:spPr>
        <p:txBody>
          <a:bodyPr/>
          <a:lstStyle/>
          <a:p>
            <a:pPr lvl="0"/>
            <a:r>
              <a:rPr lang="en-GB" sz="1600" b="1"/>
              <a:t>Skin Longevity</a:t>
            </a:r>
            <a:br>
              <a:rPr lang="en-GB" b="1"/>
            </a:br>
            <a:endParaRPr lang="en-GB" b="1"/>
          </a:p>
          <a:p>
            <a:pPr lvl="0"/>
            <a:r>
              <a:rPr lang="en-GB"/>
              <a:t>is gaining growing attention. Moving beyond outdated anti-aging claims toward a philosophy of well-aging, consumers are exploring holistic, long-term strategies that support the skin as an interconnected ecosystem for sustained health and resilience.</a:t>
            </a:r>
            <a:endParaRPr lang="en-US"/>
          </a:p>
        </p:txBody>
      </p:sp>
      <p:sp>
        <p:nvSpPr>
          <p:cNvPr id="10" name="Title 9">
            <a:extLst>
              <a:ext uri="{FF2B5EF4-FFF2-40B4-BE49-F238E27FC236}">
                <a16:creationId xmlns:a16="http://schemas.microsoft.com/office/drawing/2014/main" id="{75029665-66E8-236B-A78B-B9C5633059D3}"/>
              </a:ext>
            </a:extLst>
          </p:cNvPr>
          <p:cNvSpPr>
            <a:spLocks noGrp="1"/>
          </p:cNvSpPr>
          <p:nvPr>
            <p:ph type="title"/>
          </p:nvPr>
        </p:nvSpPr>
        <p:spPr>
          <a:xfrm>
            <a:off x="302401" y="904280"/>
            <a:ext cx="8064500" cy="391360"/>
          </a:xfrm>
        </p:spPr>
        <p:txBody>
          <a:bodyPr>
            <a:spAutoFit/>
          </a:bodyPr>
          <a:lstStyle/>
          <a:p>
            <a:r>
              <a:rPr lang="en-GB" sz="2800"/>
              <a:t>Beauty is undergoing a fundamental shift</a:t>
            </a:r>
            <a:endParaRPr lang="en-US" sz="2800"/>
          </a:p>
        </p:txBody>
      </p:sp>
      <p:sp>
        <p:nvSpPr>
          <p:cNvPr id="17" name="Text Placeholder 11">
            <a:extLst>
              <a:ext uri="{FF2B5EF4-FFF2-40B4-BE49-F238E27FC236}">
                <a16:creationId xmlns:a16="http://schemas.microsoft.com/office/drawing/2014/main" id="{A392D575-4B05-FAE8-7F32-3284D3850A1C}"/>
              </a:ext>
            </a:extLst>
          </p:cNvPr>
          <p:cNvSpPr txBox="1">
            <a:spLocks/>
          </p:cNvSpPr>
          <p:nvPr/>
        </p:nvSpPr>
        <p:spPr>
          <a:xfrm>
            <a:off x="4006048" y="2599414"/>
            <a:ext cx="3241507" cy="1476764"/>
          </a:xfrm>
          <a:prstGeom prst="rect">
            <a:avLst/>
          </a:prstGeom>
        </p:spPr>
        <p:txBody>
          <a:bodyPr vert="horz" wrap="square" lIns="72000" tIns="36000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2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3"/>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CBD93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sz="1600" b="1"/>
              <a:t>Sun Care</a:t>
            </a:r>
            <a:br>
              <a:rPr lang="en-GB" b="1"/>
            </a:br>
            <a:endParaRPr lang="en-GB" b="1"/>
          </a:p>
          <a:p>
            <a:r>
              <a:rPr lang="en-GB"/>
              <a:t>has been outperforming the personal care market. This significant growth underscores the global shift toward proactive skin health and prevention.</a:t>
            </a:r>
            <a:endParaRPr lang="en-US"/>
          </a:p>
        </p:txBody>
      </p:sp>
      <p:sp>
        <p:nvSpPr>
          <p:cNvPr id="24" name="Rectangle 1">
            <a:extLst>
              <a:ext uri="{FF2B5EF4-FFF2-40B4-BE49-F238E27FC236}">
                <a16:creationId xmlns:a16="http://schemas.microsoft.com/office/drawing/2014/main" id="{D0846790-6FDA-F95A-97DC-D49EB8B1B12C}"/>
              </a:ext>
            </a:extLst>
          </p:cNvPr>
          <p:cNvSpPr txBox="1">
            <a:spLocks noChangeArrowheads="1"/>
          </p:cNvSpPr>
          <p:nvPr/>
        </p:nvSpPr>
        <p:spPr bwMode="auto">
          <a:xfrm>
            <a:off x="442098" y="6428392"/>
            <a:ext cx="6679153"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2000" tIns="0" rIns="0" bIns="0" numCol="1" rtlCol="0" anchor="ctr" anchorCtr="0" compatLnSpc="1">
            <a:prstTxWarp prst="textNoShape">
              <a:avLst/>
            </a:prstTxWarp>
            <a:noAutofit/>
          </a:bodyPr>
          <a:lstStyle>
            <a:lvl1pPr marL="0" indent="0" algn="l" defTabSz="914400" rtl="0" eaLnBrk="0" fontAlgn="base" latinLnBrk="0" hangingPunct="0">
              <a:lnSpc>
                <a:spcPct val="100000"/>
              </a:lnSpc>
              <a:spcBef>
                <a:spcPct val="0"/>
              </a:spcBef>
              <a:spcAft>
                <a:spcPct val="0"/>
              </a:spcAft>
              <a:buFont typeface="Arial" panose="020B0604020202020204" pitchFamily="34" charset="0"/>
              <a:buNone/>
              <a:defRPr sz="2850" kern="0" spc="0" baseline="0">
                <a:solidFill>
                  <a:schemeClr val="tx1"/>
                </a:solidFill>
                <a:latin typeface="Arial" panose="020B0604020202020204" pitchFamily="34" charset="0"/>
                <a:ea typeface="+mn-ea"/>
                <a:cs typeface="+mn-cs"/>
              </a:defRPr>
            </a:lvl1pPr>
            <a:lvl2pPr marL="361950" indent="-361950" algn="l" defTabSz="914400" rtl="0" eaLnBrk="0" fontAlgn="base" latinLnBrk="0" hangingPunct="0">
              <a:lnSpc>
                <a:spcPct val="90000"/>
              </a:lnSpc>
              <a:spcBef>
                <a:spcPct val="0"/>
              </a:spcBef>
              <a:spcAft>
                <a:spcPct val="0"/>
              </a:spcAft>
              <a:buClr>
                <a:schemeClr val="accent4"/>
              </a:buClr>
              <a:buSzPct val="90000"/>
              <a:buFont typeface="Wingdings" panose="05000000000000000000" pitchFamily="2" charset="2"/>
              <a:buChar char=""/>
              <a:defRPr sz="2850" kern="1200">
                <a:solidFill>
                  <a:schemeClr val="tx1"/>
                </a:solidFill>
                <a:latin typeface="Arial" panose="020B0604020202020204" pitchFamily="34" charset="0"/>
                <a:ea typeface="+mn-ea"/>
                <a:cs typeface="+mn-cs"/>
              </a:defRPr>
            </a:lvl2pPr>
            <a:lvl3pPr marL="806450" indent="-355600" algn="l" defTabSz="914400" rtl="0" eaLnBrk="0" fontAlgn="base" latinLnBrk="0" hangingPunct="0">
              <a:lnSpc>
                <a:spcPct val="90000"/>
              </a:lnSpc>
              <a:spcBef>
                <a:spcPct val="0"/>
              </a:spcBef>
              <a:spcAft>
                <a:spcPct val="0"/>
              </a:spcAft>
              <a:buClr>
                <a:schemeClr val="accent3"/>
              </a:buClr>
              <a:buSzPct val="90000"/>
              <a:buFont typeface="Wingdings" panose="05000000000000000000" pitchFamily="2" charset="2"/>
              <a:buChar char="l"/>
              <a:defRPr sz="2850" kern="1200">
                <a:solidFill>
                  <a:schemeClr val="tx1"/>
                </a:solidFill>
                <a:latin typeface="Arial" panose="020B0604020202020204" pitchFamily="34" charset="0"/>
                <a:ea typeface="+mn-ea"/>
                <a:cs typeface="+mn-cs"/>
              </a:defRPr>
            </a:lvl3pPr>
            <a:lvl4pPr marL="1257300" indent="-361950" algn="l" defTabSz="914400" rtl="0" eaLnBrk="0" fontAlgn="base" latinLnBrk="0" hangingPunct="0">
              <a:lnSpc>
                <a:spcPct val="90000"/>
              </a:lnSpc>
              <a:spcBef>
                <a:spcPct val="0"/>
              </a:spcBef>
              <a:spcAft>
                <a:spcPct val="0"/>
              </a:spcAft>
              <a:buClr>
                <a:srgbClr val="CBD938"/>
              </a:buClr>
              <a:buSzPct val="90000"/>
              <a:buFont typeface="Wingdings" panose="05000000000000000000" pitchFamily="2" charset="2"/>
              <a:buChar char="l"/>
              <a:defRPr sz="2850" kern="1200">
                <a:solidFill>
                  <a:schemeClr val="tx1"/>
                </a:solidFill>
                <a:latin typeface="Arial" panose="020B0604020202020204" pitchFamily="34" charset="0"/>
                <a:ea typeface="+mn-ea"/>
                <a:cs typeface="+mn-cs"/>
              </a:defRPr>
            </a:lvl4pPr>
            <a:lvl5pPr marL="0" indent="0" algn="l" defTabSz="914400" rtl="0" eaLnBrk="0" fontAlgn="base" latinLnBrk="0" hangingPunct="0">
              <a:lnSpc>
                <a:spcPct val="100000"/>
              </a:lnSpc>
              <a:spcBef>
                <a:spcPct val="0"/>
              </a:spcBef>
              <a:spcAft>
                <a:spcPct val="0"/>
              </a:spcAft>
              <a:buClr>
                <a:schemeClr val="accent4"/>
              </a:buClr>
              <a:buSzPct val="80000"/>
              <a:buFontTx/>
              <a:buNone/>
              <a:defRPr sz="800" kern="1200">
                <a:solidFill>
                  <a:schemeClr val="tx1"/>
                </a:solidFill>
                <a:latin typeface="Arial" panose="020B0604020202020204" pitchFamily="34" charset="0"/>
                <a:ea typeface="+mn-ea"/>
                <a:cs typeface="+mn-cs"/>
              </a:defRPr>
            </a:lvl5pPr>
            <a:lvl6pPr marL="447675" indent="0" algn="l" defTabSz="914400" rtl="0" eaLnBrk="0" fontAlgn="base" latinLnBrk="0" hangingPunct="0">
              <a:lnSpc>
                <a:spcPct val="90000"/>
              </a:lnSpc>
              <a:spcBef>
                <a:spcPct val="0"/>
              </a:spcBef>
              <a:spcAft>
                <a:spcPct val="0"/>
              </a:spcAft>
              <a:buClr>
                <a:schemeClr val="accent4"/>
              </a:buClr>
              <a:buSzPct val="80000"/>
              <a:buFontTx/>
              <a:buNone/>
              <a:defRPr sz="2800" kern="1200">
                <a:solidFill>
                  <a:schemeClr val="tx1"/>
                </a:solidFill>
                <a:latin typeface="Arial" panose="020B0604020202020204" pitchFamily="34" charset="0"/>
                <a:ea typeface="+mn-ea"/>
                <a:cs typeface="+mn-cs"/>
              </a:defRPr>
            </a:lvl6pPr>
            <a:lvl7pPr marL="895350" indent="0" algn="l" defTabSz="914400" rtl="0" eaLnBrk="0" fontAlgn="base" latinLnBrk="0" hangingPunct="0">
              <a:lnSpc>
                <a:spcPct val="90000"/>
              </a:lnSpc>
              <a:spcBef>
                <a:spcPct val="0"/>
              </a:spcBef>
              <a:spcAft>
                <a:spcPct val="0"/>
              </a:spcAft>
              <a:buSzPct val="80000"/>
              <a:buFontTx/>
              <a:buNone/>
              <a:defRPr sz="2800" kern="1200">
                <a:solidFill>
                  <a:schemeClr val="tx1"/>
                </a:solidFill>
                <a:latin typeface="Arial" panose="020B0604020202020204" pitchFamily="34" charset="0"/>
                <a:ea typeface="+mn-ea"/>
                <a:cs typeface="+mn-cs"/>
              </a:defRPr>
            </a:lvl7pPr>
            <a:lvl8pPr marL="3200400" indent="0" algn="l" defTabSz="914400" rtl="0" eaLnBrk="0" fontAlgn="base" latinLnBrk="0" hangingPunct="0">
              <a:lnSpc>
                <a:spcPct val="90000"/>
              </a:lnSpc>
              <a:spcBef>
                <a:spcPct val="0"/>
              </a:spcBef>
              <a:spcAft>
                <a:spcPct val="0"/>
              </a:spcAft>
              <a:buFont typeface="Arial" panose="020B0604020202020204" pitchFamily="34" charset="0"/>
              <a:buNone/>
              <a:defRPr sz="2800" kern="1200">
                <a:solidFill>
                  <a:schemeClr val="tx1"/>
                </a:solidFill>
                <a:latin typeface="Arial" panose="020B0604020202020204" pitchFamily="34" charset="0"/>
                <a:ea typeface="+mn-ea"/>
                <a:cs typeface="+mn-cs"/>
              </a:defRPr>
            </a:lvl8pPr>
            <a:lvl9pPr marL="3943350" indent="-285750" algn="l" defTabSz="914400" rtl="0" eaLnBrk="0" fontAlgn="base" latinLnBrk="0" hangingPunct="0">
              <a:lnSpc>
                <a:spcPct val="90000"/>
              </a:lnSpc>
              <a:spcBef>
                <a:spcPct val="0"/>
              </a:spcBef>
              <a:spcAft>
                <a:spcPct val="0"/>
              </a:spcAft>
              <a:buFont typeface="Arial" panose="020B0604020202020204" pitchFamily="34" charset="0"/>
              <a:buChar char="•"/>
              <a:defRPr sz="2800" kern="1200">
                <a:solidFill>
                  <a:schemeClr val="tx1"/>
                </a:solidFill>
                <a:latin typeface="Arial" panose="020B0604020202020204" pitchFamily="34" charset="0"/>
                <a:ea typeface="+mn-ea"/>
                <a:cs typeface="+mn-cs"/>
              </a:defRPr>
            </a:lvl9pPr>
          </a:lstStyle>
          <a:p>
            <a:r>
              <a:rPr lang="en-GB" sz="800">
                <a:latin typeface="+mn-lt"/>
              </a:rPr>
              <a:t>2026 Global Beauty &amp; Personal Care Predictions - Mintel</a:t>
            </a:r>
            <a:endParaRPr lang="en-NL" altLang="en-NL" sz="800">
              <a:latin typeface="+mn-lt"/>
            </a:endParaRPr>
          </a:p>
        </p:txBody>
      </p:sp>
      <p:sp>
        <p:nvSpPr>
          <p:cNvPr id="25" name="Oval 24">
            <a:extLst>
              <a:ext uri="{FF2B5EF4-FFF2-40B4-BE49-F238E27FC236}">
                <a16:creationId xmlns:a16="http://schemas.microsoft.com/office/drawing/2014/main" id="{BB4BD450-18B9-BC29-8F13-85F7F67E08D2}"/>
              </a:ext>
            </a:extLst>
          </p:cNvPr>
          <p:cNvSpPr/>
          <p:nvPr/>
        </p:nvSpPr>
        <p:spPr>
          <a:xfrm>
            <a:off x="7626049" y="2994272"/>
            <a:ext cx="3032896" cy="3032896"/>
          </a:xfrm>
          <a:prstGeom prst="ellipse">
            <a:avLst/>
          </a:prstGeom>
          <a:solidFill>
            <a:srgbClr val="F08B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 name="Oval 25">
            <a:extLst>
              <a:ext uri="{FF2B5EF4-FFF2-40B4-BE49-F238E27FC236}">
                <a16:creationId xmlns:a16="http://schemas.microsoft.com/office/drawing/2014/main" id="{C844E273-F42C-0D85-5077-B07C98858CAA}"/>
              </a:ext>
            </a:extLst>
          </p:cNvPr>
          <p:cNvSpPr/>
          <p:nvPr/>
        </p:nvSpPr>
        <p:spPr>
          <a:xfrm>
            <a:off x="7767563" y="2994272"/>
            <a:ext cx="3032896" cy="3032896"/>
          </a:xfrm>
          <a:prstGeom prst="ellipse">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 name="Title 9">
            <a:extLst>
              <a:ext uri="{FF2B5EF4-FFF2-40B4-BE49-F238E27FC236}">
                <a16:creationId xmlns:a16="http://schemas.microsoft.com/office/drawing/2014/main" id="{80111A1E-BB23-8280-E0BC-B668A87A1AED}"/>
              </a:ext>
            </a:extLst>
          </p:cNvPr>
          <p:cNvSpPr txBox="1">
            <a:spLocks/>
          </p:cNvSpPr>
          <p:nvPr/>
        </p:nvSpPr>
        <p:spPr>
          <a:xfrm>
            <a:off x="302398" y="1295640"/>
            <a:ext cx="5145902" cy="1252422"/>
          </a:xfrm>
          <a:prstGeom prst="rect">
            <a:avLst/>
          </a:prstGeom>
        </p:spPr>
        <p:txBody>
          <a:bodyPr vert="horz" lIns="0" tIns="288000" rIns="0" bIns="0" rtlCol="0" anchor="t">
            <a:noAutofit/>
          </a:bodyPr>
          <a:lstStyle>
            <a:lvl1pPr algn="l" defTabSz="914400" rtl="0" eaLnBrk="1" latinLnBrk="0" hangingPunct="1">
              <a:lnSpc>
                <a:spcPct val="90000"/>
              </a:lnSpc>
              <a:spcBef>
                <a:spcPct val="0"/>
              </a:spcBef>
              <a:buNone/>
              <a:defRPr sz="2400" b="1" kern="1200">
                <a:solidFill>
                  <a:schemeClr val="tx1"/>
                </a:solidFill>
                <a:latin typeface="+mj-lt"/>
                <a:ea typeface="+mj-ea"/>
                <a:cs typeface="+mj-cs"/>
              </a:defRPr>
            </a:lvl1pPr>
          </a:lstStyle>
          <a:p>
            <a:r>
              <a:rPr lang="en-US" sz="1800" b="0">
                <a:solidFill>
                  <a:srgbClr val="F08B1F"/>
                </a:solidFill>
                <a:latin typeface="Lora" pitchFamily="2" charset="77"/>
              </a:rPr>
              <a:t>Consumers are moving away from chasing quick fixes and toward maintaining long-term skin health.</a:t>
            </a:r>
          </a:p>
        </p:txBody>
      </p:sp>
      <p:pic>
        <p:nvPicPr>
          <p:cNvPr id="8" name="Picture 7">
            <a:extLst>
              <a:ext uri="{FF2B5EF4-FFF2-40B4-BE49-F238E27FC236}">
                <a16:creationId xmlns:a16="http://schemas.microsoft.com/office/drawing/2014/main" id="{3E353D55-D579-875D-9B26-2FCAF1F1036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22753" y="6204296"/>
            <a:ext cx="2527998" cy="488502"/>
          </a:xfrm>
          <a:prstGeom prst="rect">
            <a:avLst/>
          </a:prstGeom>
        </p:spPr>
      </p:pic>
    </p:spTree>
    <p:extLst>
      <p:ext uri="{BB962C8B-B14F-4D97-AF65-F5344CB8AC3E}">
        <p14:creationId xmlns:p14="http://schemas.microsoft.com/office/powerpoint/2010/main" val="1837383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85903-DAD9-50FF-997A-ECCABAFFF9C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ACDDD76-891D-69BB-FE5F-75B19906D8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4346" y="1107118"/>
            <a:ext cx="5069653" cy="5343688"/>
          </a:xfrm>
          <a:prstGeom prst="rect">
            <a:avLst/>
          </a:prstGeom>
        </p:spPr>
      </p:pic>
      <p:sp>
        <p:nvSpPr>
          <p:cNvPr id="2" name="Slide Number Placeholder 1">
            <a:extLst>
              <a:ext uri="{FF2B5EF4-FFF2-40B4-BE49-F238E27FC236}">
                <a16:creationId xmlns:a16="http://schemas.microsoft.com/office/drawing/2014/main" id="{8D981FE6-A732-A4B7-F3E3-F8D13800FCCE}"/>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4</a:t>
            </a:fld>
            <a:endParaRPr lang="en-GB"/>
          </a:p>
        </p:txBody>
      </p:sp>
      <p:sp>
        <p:nvSpPr>
          <p:cNvPr id="10" name="Title 9">
            <a:extLst>
              <a:ext uri="{FF2B5EF4-FFF2-40B4-BE49-F238E27FC236}">
                <a16:creationId xmlns:a16="http://schemas.microsoft.com/office/drawing/2014/main" id="{6C187147-92F1-B237-DB2F-12AFC12734AC}"/>
              </a:ext>
            </a:extLst>
          </p:cNvPr>
          <p:cNvSpPr>
            <a:spLocks noGrp="1"/>
          </p:cNvSpPr>
          <p:nvPr>
            <p:ph type="title"/>
          </p:nvPr>
        </p:nvSpPr>
        <p:spPr>
          <a:xfrm>
            <a:off x="302400" y="904280"/>
            <a:ext cx="9502782" cy="393441"/>
          </a:xfrm>
        </p:spPr>
        <p:txBody>
          <a:bodyPr vert="horz" lIns="0" tIns="0" rIns="0" bIns="0" rtlCol="0" anchor="t">
            <a:spAutoFit/>
          </a:bodyPr>
          <a:lstStyle/>
          <a:p>
            <a:r>
              <a:rPr lang="en-GB" sz="2800"/>
              <a:t>The microscopic guardian is vital to skin resilience</a:t>
            </a:r>
            <a:endParaRPr lang="en-US" sz="2800"/>
          </a:p>
        </p:txBody>
      </p:sp>
      <p:sp>
        <p:nvSpPr>
          <p:cNvPr id="11" name="Text Placeholder 11">
            <a:extLst>
              <a:ext uri="{FF2B5EF4-FFF2-40B4-BE49-F238E27FC236}">
                <a16:creationId xmlns:a16="http://schemas.microsoft.com/office/drawing/2014/main" id="{ED1139EF-A4FC-9AF7-3B54-44559C519B15}"/>
              </a:ext>
            </a:extLst>
          </p:cNvPr>
          <p:cNvSpPr>
            <a:spLocks noGrp="1"/>
          </p:cNvSpPr>
          <p:nvPr>
            <p:ph type="body" sz="quarter" idx="12"/>
          </p:nvPr>
        </p:nvSpPr>
        <p:spPr>
          <a:xfrm>
            <a:off x="302397" y="2934537"/>
            <a:ext cx="6024262" cy="2325754"/>
          </a:xfrm>
        </p:spPr>
        <p:txBody>
          <a:bodyPr/>
          <a:lstStyle/>
          <a:p>
            <a:pPr lvl="0"/>
            <a:r>
              <a:rPr lang="en-GB" altLang="en-NL" b="1"/>
              <a:t>A stable and well-balanced microbiome eco-system is the skin’s first line of </a:t>
            </a:r>
            <a:r>
              <a:rPr lang="en-GB" altLang="en-NL" b="1" err="1"/>
              <a:t>defense</a:t>
            </a:r>
            <a:r>
              <a:rPr lang="en-GB" altLang="en-NL" b="1"/>
              <a:t> </a:t>
            </a:r>
            <a:r>
              <a:rPr lang="en-GB" altLang="en-NL"/>
              <a:t>against external aggressors, helping maintain its barrier and supporting immune responses.</a:t>
            </a:r>
          </a:p>
          <a:p>
            <a:pPr lvl="0"/>
            <a:endParaRPr lang="en-GB" altLang="en-NL"/>
          </a:p>
          <a:p>
            <a:pPr lvl="0"/>
            <a:r>
              <a:rPr lang="en-US" altLang="zh-CN" b="1"/>
              <a:t>UV exposure stands among the most potent external stressors for skin </a:t>
            </a:r>
            <a:r>
              <a:rPr lang="en-US" altLang="zh-CN"/>
              <a:t>— an unseen force that shapes both immediate and long‑term skin quality.</a:t>
            </a:r>
          </a:p>
          <a:p>
            <a:pPr lvl="0"/>
            <a:endParaRPr lang="en-US" altLang="zh-CN"/>
          </a:p>
          <a:p>
            <a:pPr marL="171450" lvl="0" indent="-171450">
              <a:buFont typeface="Arial" panose="020B0604020202020204" pitchFamily="34" charset="0"/>
              <a:buChar char="•"/>
            </a:pPr>
            <a:r>
              <a:rPr lang="en-US" altLang="en-NL"/>
              <a:t>In the short term, UV can trigger visible redness, pigmentation, and a momentary weakening of skin’s natural defenses.</a:t>
            </a:r>
          </a:p>
          <a:p>
            <a:pPr marL="171450" lvl="0" indent="-171450">
              <a:buFont typeface="Arial" panose="020B0604020202020204" pitchFamily="34" charset="0"/>
              <a:buChar char="•"/>
            </a:pPr>
            <a:r>
              <a:rPr lang="en-US" altLang="en-NL"/>
              <a:t>But its deeper impact unfolds over time: accelerated photoaging, loss of youthful radiance, and a heightened risk of long‑term damage driven by cumulative exposure i.e. </a:t>
            </a:r>
            <a:r>
              <a:rPr lang="en-US" altLang="en-NL" err="1"/>
              <a:t>photocarcinogenesis</a:t>
            </a:r>
            <a:r>
              <a:rPr lang="en-US" altLang="en-NL"/>
              <a:t>.</a:t>
            </a:r>
            <a:endParaRPr lang="en-NL" altLang="en-NL"/>
          </a:p>
        </p:txBody>
      </p:sp>
      <p:sp>
        <p:nvSpPr>
          <p:cNvPr id="32" name="Title 9">
            <a:extLst>
              <a:ext uri="{FF2B5EF4-FFF2-40B4-BE49-F238E27FC236}">
                <a16:creationId xmlns:a16="http://schemas.microsoft.com/office/drawing/2014/main" id="{FC12C6FA-0455-304F-44C8-7FD7D7D62661}"/>
              </a:ext>
            </a:extLst>
          </p:cNvPr>
          <p:cNvSpPr txBox="1">
            <a:spLocks/>
          </p:cNvSpPr>
          <p:nvPr/>
        </p:nvSpPr>
        <p:spPr>
          <a:xfrm>
            <a:off x="302398" y="1297721"/>
            <a:ext cx="4477758" cy="1252422"/>
          </a:xfrm>
          <a:prstGeom prst="rect">
            <a:avLst/>
          </a:prstGeom>
        </p:spPr>
        <p:txBody>
          <a:bodyPr vert="horz" lIns="0" tIns="288000" rIns="0" bIns="0" rtlCol="0" anchor="t">
            <a:noAutofit/>
          </a:bodyPr>
          <a:lstStyle>
            <a:lvl1pPr algn="l" defTabSz="914400" rtl="0" eaLnBrk="1" latinLnBrk="0" hangingPunct="1">
              <a:lnSpc>
                <a:spcPct val="90000"/>
              </a:lnSpc>
              <a:spcBef>
                <a:spcPct val="0"/>
              </a:spcBef>
              <a:buNone/>
              <a:defRPr sz="2400" b="1" kern="1200">
                <a:solidFill>
                  <a:schemeClr val="tx1"/>
                </a:solidFill>
                <a:latin typeface="+mj-lt"/>
                <a:ea typeface="+mj-ea"/>
                <a:cs typeface="+mj-cs"/>
              </a:defRPr>
            </a:lvl1pPr>
          </a:lstStyle>
          <a:p>
            <a:r>
              <a:rPr lang="en-GB" sz="1800" b="0">
                <a:solidFill>
                  <a:srgbClr val="F08B1F"/>
                </a:solidFill>
                <a:latin typeface="Lora" pitchFamily="2" charset="77"/>
              </a:rPr>
              <a:t>When it comes to ecosystems, few are as vital — or as overlooked — as the billion-strong community thriving on our skin: the microbiome eco-system.</a:t>
            </a:r>
            <a:endParaRPr lang="en-NL" altLang="en-NL" sz="1800" b="0">
              <a:solidFill>
                <a:srgbClr val="F08B1F"/>
              </a:solidFill>
              <a:latin typeface="Lora" pitchFamily="2" charset="77"/>
            </a:endParaRPr>
          </a:p>
        </p:txBody>
      </p:sp>
    </p:spTree>
    <p:extLst>
      <p:ext uri="{BB962C8B-B14F-4D97-AF65-F5344CB8AC3E}">
        <p14:creationId xmlns:p14="http://schemas.microsoft.com/office/powerpoint/2010/main" val="3296322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6EEE5F-27FA-B015-E9C2-6080F4BA70E5}"/>
            </a:ext>
          </a:extLst>
        </p:cNvPr>
        <p:cNvGrpSpPr/>
        <p:nvPr/>
      </p:nvGrpSpPr>
      <p:grpSpPr>
        <a:xfrm>
          <a:off x="0" y="0"/>
          <a:ext cx="0" cy="0"/>
          <a:chOff x="0" y="0"/>
          <a:chExt cx="0" cy="0"/>
        </a:xfrm>
      </p:grpSpPr>
      <p:sp>
        <p:nvSpPr>
          <p:cNvPr id="3" name="Graphic 4">
            <a:extLst>
              <a:ext uri="{FF2B5EF4-FFF2-40B4-BE49-F238E27FC236}">
                <a16:creationId xmlns:a16="http://schemas.microsoft.com/office/drawing/2014/main" id="{A723E81F-1805-D882-48DB-B14472425A0C}"/>
              </a:ext>
            </a:extLst>
          </p:cNvPr>
          <p:cNvSpPr/>
          <p:nvPr/>
        </p:nvSpPr>
        <p:spPr>
          <a:xfrm flipV="1">
            <a:off x="5029200" y="-15583"/>
            <a:ext cx="7162800" cy="6876044"/>
          </a:xfrm>
          <a:custGeom>
            <a:avLst/>
            <a:gdLst>
              <a:gd name="csX0" fmla="*/ 4554303 w 4554302"/>
              <a:gd name="csY0" fmla="*/ 0 h 4371975"/>
              <a:gd name="csX1" fmla="*/ 0 w 4554302"/>
              <a:gd name="csY1" fmla="*/ 0 h 4371975"/>
              <a:gd name="csX2" fmla="*/ 2546149 w 4554302"/>
              <a:gd name="csY2" fmla="*/ 2482594 h 4371975"/>
              <a:gd name="csX3" fmla="*/ 2339695 w 4554302"/>
              <a:gd name="csY3" fmla="*/ 4371975 h 4371975"/>
              <a:gd name="csX4" fmla="*/ 4554303 w 4554302"/>
              <a:gd name="csY4" fmla="*/ 4371975 h 4371975"/>
              <a:gd name="csX5" fmla="*/ 4554303 w 4554302"/>
              <a:gd name="csY5" fmla="*/ 0 h 4371975"/>
            </a:gdLst>
            <a:ahLst/>
            <a:cxnLst>
              <a:cxn ang="0">
                <a:pos x="csX0" y="csY0"/>
              </a:cxn>
              <a:cxn ang="0">
                <a:pos x="csX1" y="csY1"/>
              </a:cxn>
              <a:cxn ang="0">
                <a:pos x="csX2" y="csY2"/>
              </a:cxn>
              <a:cxn ang="0">
                <a:pos x="csX3" y="csY3"/>
              </a:cxn>
              <a:cxn ang="0">
                <a:pos x="csX4" y="csY4"/>
              </a:cxn>
              <a:cxn ang="0">
                <a:pos x="csX5" y="csY5"/>
              </a:cxn>
            </a:cxnLst>
            <a:rect l="l" t="t" r="r" b="b"/>
            <a:pathLst>
              <a:path w="4554302" h="4371975">
                <a:moveTo>
                  <a:pt x="4554303" y="0"/>
                </a:moveTo>
                <a:lnTo>
                  <a:pt x="0" y="0"/>
                </a:lnTo>
                <a:cubicBezTo>
                  <a:pt x="1274957" y="326603"/>
                  <a:pt x="2282778" y="1242694"/>
                  <a:pt x="2546149" y="2482594"/>
                </a:cubicBezTo>
                <a:cubicBezTo>
                  <a:pt x="2683947" y="3131387"/>
                  <a:pt x="2599422" y="3782042"/>
                  <a:pt x="2339695" y="4371975"/>
                </a:cubicBezTo>
                <a:lnTo>
                  <a:pt x="4554303" y="4371975"/>
                </a:lnTo>
                <a:lnTo>
                  <a:pt x="4554303" y="0"/>
                </a:lnTo>
                <a:close/>
              </a:path>
            </a:pathLst>
          </a:custGeom>
          <a:solidFill>
            <a:srgbClr val="C3E6E1"/>
          </a:solidFill>
          <a:ln w="4048" cap="flat">
            <a:noFill/>
            <a:prstDash val="solid"/>
            <a:miter/>
          </a:ln>
        </p:spPr>
        <p:txBody>
          <a:bodyPr/>
          <a:lstStyle/>
          <a:p>
            <a:endParaRPr lang="en-US"/>
          </a:p>
        </p:txBody>
      </p:sp>
      <p:sp>
        <p:nvSpPr>
          <p:cNvPr id="7" name="Oval 6">
            <a:extLst>
              <a:ext uri="{FF2B5EF4-FFF2-40B4-BE49-F238E27FC236}">
                <a16:creationId xmlns:a16="http://schemas.microsoft.com/office/drawing/2014/main" id="{45DC3582-C472-64DA-98E3-2E61AE198ABB}"/>
              </a:ext>
            </a:extLst>
          </p:cNvPr>
          <p:cNvSpPr/>
          <p:nvPr/>
        </p:nvSpPr>
        <p:spPr>
          <a:xfrm>
            <a:off x="8126771" y="2146066"/>
            <a:ext cx="3870406" cy="3870406"/>
          </a:xfrm>
          <a:prstGeom prst="ellipse">
            <a:avLst/>
          </a:prstGeom>
          <a:solidFill>
            <a:srgbClr val="F08B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 name="Slide Number Placeholder 1">
            <a:extLst>
              <a:ext uri="{FF2B5EF4-FFF2-40B4-BE49-F238E27FC236}">
                <a16:creationId xmlns:a16="http://schemas.microsoft.com/office/drawing/2014/main" id="{A991CC70-295B-536F-A8F0-D46519CFDF1A}"/>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5</a:t>
            </a:fld>
            <a:endParaRPr lang="en-GB"/>
          </a:p>
        </p:txBody>
      </p:sp>
      <p:sp>
        <p:nvSpPr>
          <p:cNvPr id="11" name="Text Placeholder 10">
            <a:extLst>
              <a:ext uri="{FF2B5EF4-FFF2-40B4-BE49-F238E27FC236}">
                <a16:creationId xmlns:a16="http://schemas.microsoft.com/office/drawing/2014/main" id="{C4E73ED9-B20F-7FEB-C61E-1611AD1FC718}"/>
              </a:ext>
            </a:extLst>
          </p:cNvPr>
          <p:cNvSpPr>
            <a:spLocks noGrp="1"/>
          </p:cNvSpPr>
          <p:nvPr>
            <p:ph type="body" idx="11"/>
          </p:nvPr>
        </p:nvSpPr>
        <p:spPr>
          <a:xfrm>
            <a:off x="302400" y="1685520"/>
            <a:ext cx="8064498" cy="1153874"/>
          </a:xfrm>
        </p:spPr>
        <p:txBody>
          <a:bodyPr/>
          <a:lstStyle/>
          <a:p>
            <a:r>
              <a:rPr lang="en-GB" sz="1800">
                <a:solidFill>
                  <a:srgbClr val="F08B1F"/>
                </a:solidFill>
              </a:rPr>
              <a:t>In 2023, </a:t>
            </a:r>
            <a:r>
              <a:rPr lang="en-GB" sz="1800" err="1">
                <a:solidFill>
                  <a:srgbClr val="F08B1F"/>
                </a:solidFill>
              </a:rPr>
              <a:t>dsm-firmenich</a:t>
            </a:r>
            <a:r>
              <a:rPr lang="en-GB" sz="1800">
                <a:solidFill>
                  <a:srgbClr val="F08B1F"/>
                </a:solidFill>
              </a:rPr>
              <a:t> conducted its first exploratory study to uncover the science behind the topic. The findings related to </a:t>
            </a:r>
            <a:r>
              <a:rPr lang="en-GB" sz="1800" i="1">
                <a:solidFill>
                  <a:srgbClr val="F08B1F"/>
                </a:solidFill>
              </a:rPr>
              <a:t>C. acnes </a:t>
            </a:r>
            <a:r>
              <a:rPr lang="en-GB" sz="1800">
                <a:solidFill>
                  <a:srgbClr val="F08B1F"/>
                </a:solidFill>
              </a:rPr>
              <a:t>has caught our attention.</a:t>
            </a:r>
            <a:endParaRPr lang="en-US" sz="1800">
              <a:solidFill>
                <a:srgbClr val="F08B1F"/>
              </a:solidFill>
            </a:endParaRPr>
          </a:p>
        </p:txBody>
      </p:sp>
      <p:sp>
        <p:nvSpPr>
          <p:cNvPr id="10" name="Title 9">
            <a:extLst>
              <a:ext uri="{FF2B5EF4-FFF2-40B4-BE49-F238E27FC236}">
                <a16:creationId xmlns:a16="http://schemas.microsoft.com/office/drawing/2014/main" id="{ACA16F21-82B5-C347-1680-B9EB427E537E}"/>
              </a:ext>
            </a:extLst>
          </p:cNvPr>
          <p:cNvSpPr>
            <a:spLocks noGrp="1"/>
          </p:cNvSpPr>
          <p:nvPr>
            <p:ph type="title"/>
          </p:nvPr>
        </p:nvSpPr>
        <p:spPr>
          <a:xfrm>
            <a:off x="302401" y="904280"/>
            <a:ext cx="10754482" cy="781240"/>
          </a:xfrm>
        </p:spPr>
        <p:txBody>
          <a:bodyPr wrap="square">
            <a:spAutoFit/>
          </a:bodyPr>
          <a:lstStyle/>
          <a:p>
            <a:r>
              <a:rPr lang="en-GB" sz="2800"/>
              <a:t>The interaction between UV exposure and skin microbiome has been explored</a:t>
            </a:r>
            <a:endParaRPr lang="en-US" sz="2800"/>
          </a:p>
        </p:txBody>
      </p:sp>
      <p:pic>
        <p:nvPicPr>
          <p:cNvPr id="17" name="Picture 16">
            <a:extLst>
              <a:ext uri="{FF2B5EF4-FFF2-40B4-BE49-F238E27FC236}">
                <a16:creationId xmlns:a16="http://schemas.microsoft.com/office/drawing/2014/main" id="{E012A8CF-99F9-BF6A-1ED5-AFEB14731D7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22753" y="6204296"/>
            <a:ext cx="2527998" cy="488502"/>
          </a:xfrm>
          <a:prstGeom prst="rect">
            <a:avLst/>
          </a:prstGeom>
        </p:spPr>
      </p:pic>
      <p:sp>
        <p:nvSpPr>
          <p:cNvPr id="4" name="Rectangle: Rounded Corners 3">
            <a:extLst>
              <a:ext uri="{FF2B5EF4-FFF2-40B4-BE49-F238E27FC236}">
                <a16:creationId xmlns:a16="http://schemas.microsoft.com/office/drawing/2014/main" id="{DEE83063-0A58-C7E3-56F2-0A34F4394E88}"/>
              </a:ext>
            </a:extLst>
          </p:cNvPr>
          <p:cNvSpPr/>
          <p:nvPr/>
        </p:nvSpPr>
        <p:spPr>
          <a:xfrm>
            <a:off x="-586575" y="3232606"/>
            <a:ext cx="7623298" cy="627856"/>
          </a:xfrm>
          <a:prstGeom prst="roundRect">
            <a:avLst>
              <a:gd name="adj" fmla="val 50000"/>
            </a:avLst>
          </a:prstGeom>
          <a:noFill/>
          <a:ln w="28575">
            <a:solidFill>
              <a:srgbClr val="C2E2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DA67067E-B996-683E-9688-FD94CAC50889}"/>
              </a:ext>
            </a:extLst>
          </p:cNvPr>
          <p:cNvSpPr/>
          <p:nvPr/>
        </p:nvSpPr>
        <p:spPr>
          <a:xfrm>
            <a:off x="-586575" y="3240350"/>
            <a:ext cx="1212975" cy="627856"/>
          </a:xfrm>
          <a:prstGeom prst="roundRect">
            <a:avLst>
              <a:gd name="adj" fmla="val 50000"/>
            </a:avLst>
          </a:prstGeom>
          <a:solidFill>
            <a:srgbClr val="C4E3DE"/>
          </a:solidFill>
          <a:ln w="28575">
            <a:solidFill>
              <a:srgbClr val="C2E2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US" b="1">
                <a:latin typeface="Lora" pitchFamily="2" charset="0"/>
              </a:rPr>
              <a:t>1.</a:t>
            </a:r>
          </a:p>
        </p:txBody>
      </p:sp>
      <p:sp>
        <p:nvSpPr>
          <p:cNvPr id="8" name="Rectangle: Rounded Corners 7">
            <a:extLst>
              <a:ext uri="{FF2B5EF4-FFF2-40B4-BE49-F238E27FC236}">
                <a16:creationId xmlns:a16="http://schemas.microsoft.com/office/drawing/2014/main" id="{7CE5F60B-BBAE-FFEE-E5F3-BDF427713C0D}"/>
              </a:ext>
            </a:extLst>
          </p:cNvPr>
          <p:cNvSpPr/>
          <p:nvPr/>
        </p:nvSpPr>
        <p:spPr>
          <a:xfrm>
            <a:off x="-586575" y="4018606"/>
            <a:ext cx="7623298" cy="627856"/>
          </a:xfrm>
          <a:prstGeom prst="roundRect">
            <a:avLst>
              <a:gd name="adj" fmla="val 50000"/>
            </a:avLst>
          </a:prstGeom>
          <a:noFill/>
          <a:ln w="28575">
            <a:solidFill>
              <a:srgbClr val="C2E2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566CCD06-7B7E-7EEB-17D2-CB6046A00BE1}"/>
              </a:ext>
            </a:extLst>
          </p:cNvPr>
          <p:cNvSpPr/>
          <p:nvPr/>
        </p:nvSpPr>
        <p:spPr>
          <a:xfrm>
            <a:off x="-586575" y="4026350"/>
            <a:ext cx="1212975" cy="627856"/>
          </a:xfrm>
          <a:prstGeom prst="roundRect">
            <a:avLst>
              <a:gd name="adj" fmla="val 50000"/>
            </a:avLst>
          </a:prstGeom>
          <a:solidFill>
            <a:srgbClr val="C2E2DD"/>
          </a:solidFill>
          <a:ln w="28575">
            <a:solidFill>
              <a:srgbClr val="C2E2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US" b="1">
                <a:latin typeface="Lora" pitchFamily="2" charset="0"/>
              </a:rPr>
              <a:t>2.</a:t>
            </a:r>
          </a:p>
        </p:txBody>
      </p:sp>
      <p:sp>
        <p:nvSpPr>
          <p:cNvPr id="16" name="TextBox 15">
            <a:extLst>
              <a:ext uri="{FF2B5EF4-FFF2-40B4-BE49-F238E27FC236}">
                <a16:creationId xmlns:a16="http://schemas.microsoft.com/office/drawing/2014/main" id="{FC016232-D0A6-A7A3-2D7E-8A869A6025B6}"/>
              </a:ext>
            </a:extLst>
          </p:cNvPr>
          <p:cNvSpPr txBox="1"/>
          <p:nvPr/>
        </p:nvSpPr>
        <p:spPr>
          <a:xfrm>
            <a:off x="626400" y="3408034"/>
            <a:ext cx="6195927" cy="461665"/>
          </a:xfrm>
          <a:prstGeom prst="rect">
            <a:avLst/>
          </a:prstGeom>
          <a:noFill/>
        </p:spPr>
        <p:txBody>
          <a:bodyPr wrap="square" rtlCol="0">
            <a:spAutoFit/>
          </a:bodyPr>
          <a:lstStyle/>
          <a:p>
            <a:r>
              <a:rPr lang="en-GB" altLang="en-NL" sz="1200" b="1"/>
              <a:t>UV exposure triggers overproduction of </a:t>
            </a:r>
            <a:r>
              <a:rPr lang="en-GB" altLang="en-NL" sz="1200" b="1" i="1"/>
              <a:t>C. acnes</a:t>
            </a:r>
            <a:r>
              <a:rPr lang="en-GB" altLang="en-NL" sz="1200" b="1"/>
              <a:t>,</a:t>
            </a:r>
            <a:r>
              <a:rPr lang="en-GB" altLang="en-NL" sz="1200"/>
              <a:t> a key acne-associated bacteria </a:t>
            </a:r>
            <a:r>
              <a:rPr lang="en-GB" altLang="en-NL" sz="1200" i="1"/>
              <a:t>in vivo</a:t>
            </a:r>
            <a:r>
              <a:rPr lang="en-GB" altLang="en-NL" sz="1200"/>
              <a:t>. </a:t>
            </a:r>
          </a:p>
        </p:txBody>
      </p:sp>
      <p:sp>
        <p:nvSpPr>
          <p:cNvPr id="20" name="TextBox 19">
            <a:extLst>
              <a:ext uri="{FF2B5EF4-FFF2-40B4-BE49-F238E27FC236}">
                <a16:creationId xmlns:a16="http://schemas.microsoft.com/office/drawing/2014/main" id="{08EBCC57-5808-600A-AE62-09E51352AB67}"/>
              </a:ext>
            </a:extLst>
          </p:cNvPr>
          <p:cNvSpPr txBox="1"/>
          <p:nvPr/>
        </p:nvSpPr>
        <p:spPr>
          <a:xfrm>
            <a:off x="626400" y="4098786"/>
            <a:ext cx="6278400" cy="461665"/>
          </a:xfrm>
          <a:prstGeom prst="rect">
            <a:avLst/>
          </a:prstGeom>
          <a:noFill/>
        </p:spPr>
        <p:txBody>
          <a:bodyPr wrap="square" anchor="ctr">
            <a:spAutoFit/>
          </a:bodyPr>
          <a:lstStyle/>
          <a:p>
            <a:pPr lvl="0">
              <a:spcBef>
                <a:spcPts val="200"/>
              </a:spcBef>
              <a:spcAft>
                <a:spcPts val="200"/>
              </a:spcAft>
            </a:pPr>
            <a:r>
              <a:rPr lang="en-GB" altLang="en-NL" sz="1200"/>
              <a:t>A combination of PARSOL® EHT, PARSOL® 1789, and PARSOL® Shield can </a:t>
            </a:r>
            <a:r>
              <a:rPr lang="en-GB" altLang="en-NL" sz="1200" b="1"/>
              <a:t>help mitigate acne propagation </a:t>
            </a:r>
            <a:r>
              <a:rPr lang="en-GB" altLang="en-NL" sz="1200"/>
              <a:t>when included in sunscreen </a:t>
            </a:r>
            <a:r>
              <a:rPr lang="en-GB" altLang="en-NL" sz="1200" i="1"/>
              <a:t>in vitro</a:t>
            </a:r>
            <a:r>
              <a:rPr lang="en-GB" altLang="en-NL" sz="1200"/>
              <a:t>.</a:t>
            </a:r>
            <a:endParaRPr lang="en-GB" altLang="en-NL" sz="1200" b="1"/>
          </a:p>
        </p:txBody>
      </p:sp>
      <p:sp>
        <p:nvSpPr>
          <p:cNvPr id="24" name="TextBox 23">
            <a:extLst>
              <a:ext uri="{FF2B5EF4-FFF2-40B4-BE49-F238E27FC236}">
                <a16:creationId xmlns:a16="http://schemas.microsoft.com/office/drawing/2014/main" id="{1C1DA475-E8D8-0BD3-B83F-F478CECBF828}"/>
              </a:ext>
            </a:extLst>
          </p:cNvPr>
          <p:cNvSpPr txBox="1"/>
          <p:nvPr/>
        </p:nvSpPr>
        <p:spPr>
          <a:xfrm>
            <a:off x="194823" y="4726642"/>
            <a:ext cx="3750777" cy="246221"/>
          </a:xfrm>
          <a:prstGeom prst="rect">
            <a:avLst/>
          </a:prstGeom>
          <a:noFill/>
        </p:spPr>
        <p:txBody>
          <a:bodyPr wrap="square">
            <a:spAutoFit/>
          </a:bodyPr>
          <a:lstStyle/>
          <a:p>
            <a:pPr lvl="0"/>
            <a:r>
              <a:rPr lang="en-GB" altLang="en-NL" sz="1000"/>
              <a:t>Click </a:t>
            </a:r>
            <a:r>
              <a:rPr lang="en-GB" altLang="en-NL" sz="1000" b="1">
                <a:hlinkClick r:id="rId4" action="ppaction://hlinksldjump"/>
              </a:rPr>
              <a:t>here</a:t>
            </a:r>
            <a:r>
              <a:rPr lang="en-GB" altLang="en-NL" sz="1000"/>
              <a:t> for Sunny Skin Microbiome 1.0 full review.   </a:t>
            </a:r>
          </a:p>
        </p:txBody>
      </p:sp>
      <p:pic>
        <p:nvPicPr>
          <p:cNvPr id="30" name="Picture Placeholder 12" descr="A person smiling with her arms crossed&#10;&#10;AI-generated content may be incorrect.">
            <a:extLst>
              <a:ext uri="{FF2B5EF4-FFF2-40B4-BE49-F238E27FC236}">
                <a16:creationId xmlns:a16="http://schemas.microsoft.com/office/drawing/2014/main" id="{5BB69EC1-39B3-B56C-CFE2-AA84ED8249F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a:fillRect/>
          </a:stretch>
        </p:blipFill>
        <p:spPr>
          <a:xfrm>
            <a:off x="8019194" y="2092394"/>
            <a:ext cx="3867912" cy="3867912"/>
          </a:xfrm>
          <a:prstGeom prst="ellipse">
            <a:avLst/>
          </a:prstGeom>
        </p:spPr>
      </p:pic>
      <p:sp>
        <p:nvSpPr>
          <p:cNvPr id="31" name="TextBox 30">
            <a:extLst>
              <a:ext uri="{FF2B5EF4-FFF2-40B4-BE49-F238E27FC236}">
                <a16:creationId xmlns:a16="http://schemas.microsoft.com/office/drawing/2014/main" id="{798496E8-7DB0-6FA1-15CD-4CE043E93057}"/>
              </a:ext>
            </a:extLst>
          </p:cNvPr>
          <p:cNvSpPr txBox="1"/>
          <p:nvPr/>
        </p:nvSpPr>
        <p:spPr>
          <a:xfrm>
            <a:off x="501441" y="6397614"/>
            <a:ext cx="1497526" cy="215444"/>
          </a:xfrm>
          <a:prstGeom prst="rect">
            <a:avLst/>
          </a:prstGeom>
          <a:noFill/>
        </p:spPr>
        <p:txBody>
          <a:bodyPr wrap="none" rtlCol="0">
            <a:spAutoFit/>
          </a:bodyPr>
          <a:lstStyle/>
          <a:p>
            <a:pPr lvl="0" algn="ctr">
              <a:defRPr/>
            </a:pPr>
            <a:r>
              <a:rPr lang="en-GB" sz="800"/>
              <a:t>Schuetz R. </a:t>
            </a:r>
            <a:r>
              <a:rPr lang="en-GB" sz="800" i="1"/>
              <a:t>et al.</a:t>
            </a:r>
            <a:r>
              <a:rPr lang="en-GB" sz="800"/>
              <a:t>, IJCS, 2023 </a:t>
            </a:r>
            <a:endParaRPr lang="en-NL" sz="800"/>
          </a:p>
        </p:txBody>
      </p:sp>
      <p:pic>
        <p:nvPicPr>
          <p:cNvPr id="18" name="Picture 17">
            <a:extLst>
              <a:ext uri="{FF2B5EF4-FFF2-40B4-BE49-F238E27FC236}">
                <a16:creationId xmlns:a16="http://schemas.microsoft.com/office/drawing/2014/main" id="{94EA5164-AF9D-878F-3396-79B7B2D17543}"/>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5029200" y="4406798"/>
            <a:ext cx="711090" cy="566065"/>
          </a:xfrm>
          <a:prstGeom prst="rect">
            <a:avLst/>
          </a:prstGeom>
        </p:spPr>
      </p:pic>
    </p:spTree>
    <p:extLst>
      <p:ext uri="{BB962C8B-B14F-4D97-AF65-F5344CB8AC3E}">
        <p14:creationId xmlns:p14="http://schemas.microsoft.com/office/powerpoint/2010/main" val="938200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5BFD43-BFAA-3B84-69A1-C9E5C76687E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0D55D53-5FAD-020A-077A-63EBF68C0F31}"/>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6</a:t>
            </a:fld>
            <a:endParaRPr lang="en-GB"/>
          </a:p>
        </p:txBody>
      </p:sp>
      <p:sp>
        <p:nvSpPr>
          <p:cNvPr id="12" name="Text Placeholder 11">
            <a:extLst>
              <a:ext uri="{FF2B5EF4-FFF2-40B4-BE49-F238E27FC236}">
                <a16:creationId xmlns:a16="http://schemas.microsoft.com/office/drawing/2014/main" id="{63875B4D-981C-13D4-8E78-35D09B60E368}"/>
              </a:ext>
            </a:extLst>
          </p:cNvPr>
          <p:cNvSpPr>
            <a:spLocks noGrp="1"/>
          </p:cNvSpPr>
          <p:nvPr>
            <p:ph type="body" sz="quarter" idx="12"/>
          </p:nvPr>
        </p:nvSpPr>
        <p:spPr>
          <a:xfrm>
            <a:off x="302398" y="2322927"/>
            <a:ext cx="4881545" cy="2750228"/>
          </a:xfrm>
        </p:spPr>
        <p:txBody>
          <a:bodyPr/>
          <a:lstStyle/>
          <a:p>
            <a:pPr lvl="0"/>
            <a:r>
              <a:rPr lang="en-GB" altLang="en-NL"/>
              <a:t>Epidemiological research shows </a:t>
            </a:r>
            <a:r>
              <a:rPr lang="en-GB" altLang="en-NL" b="1"/>
              <a:t>particularly sharp increases across Asia</a:t>
            </a:r>
            <a:r>
              <a:rPr lang="en-GB" altLang="en-NL"/>
              <a:t> — with China, South Korea, Japan, and Southeast Asia reporting some of the fastest-growing rates globally.</a:t>
            </a:r>
          </a:p>
          <a:p>
            <a:pPr lvl="0"/>
            <a:endParaRPr lang="en-GB" altLang="en-NL"/>
          </a:p>
          <a:p>
            <a:pPr lvl="0"/>
            <a:r>
              <a:rPr lang="en-GB" altLang="en-NL"/>
              <a:t>Urban density, heat, humidity, pollution, changing diet patterns, and relentless environmental stressors are creating the perfect storm for acne formation. In the cosmetic context, this refers to visible skin concerns such as breakouts, clogged pores, excess sebum, and blemish-prone skin.</a:t>
            </a:r>
          </a:p>
          <a:p>
            <a:pPr lvl="0"/>
            <a:endParaRPr lang="en-GB" altLang="en-NL"/>
          </a:p>
          <a:p>
            <a:pPr lvl="0"/>
            <a:r>
              <a:rPr lang="en-GB" altLang="en-NL"/>
              <a:t>The conditions that fuel acne are not only increasing - they’re part of daily life.</a:t>
            </a:r>
            <a:endParaRPr lang="en-NL" altLang="en-NL"/>
          </a:p>
        </p:txBody>
      </p:sp>
      <p:sp>
        <p:nvSpPr>
          <p:cNvPr id="11" name="Text Placeholder 10">
            <a:extLst>
              <a:ext uri="{FF2B5EF4-FFF2-40B4-BE49-F238E27FC236}">
                <a16:creationId xmlns:a16="http://schemas.microsoft.com/office/drawing/2014/main" id="{51237DB2-78F8-6F11-E380-41438E78BE2B}"/>
              </a:ext>
            </a:extLst>
          </p:cNvPr>
          <p:cNvSpPr>
            <a:spLocks noGrp="1"/>
          </p:cNvSpPr>
          <p:nvPr>
            <p:ph type="body" idx="11"/>
          </p:nvPr>
        </p:nvSpPr>
        <p:spPr>
          <a:xfrm>
            <a:off x="302398" y="1297721"/>
            <a:ext cx="9242531" cy="861994"/>
          </a:xfrm>
        </p:spPr>
        <p:txBody>
          <a:bodyPr/>
          <a:lstStyle/>
          <a:p>
            <a:r>
              <a:rPr lang="en-GB" sz="1800">
                <a:solidFill>
                  <a:srgbClr val="F08B1F"/>
                </a:solidFill>
              </a:rPr>
              <a:t>Acne is no longer just a teenage problem.</a:t>
            </a:r>
          </a:p>
          <a:p>
            <a:r>
              <a:rPr lang="en-US" altLang="zh-CN" sz="1800">
                <a:solidFill>
                  <a:srgbClr val="F08B1F"/>
                </a:solidFill>
              </a:rPr>
              <a:t>With </a:t>
            </a:r>
            <a:r>
              <a:rPr lang="en-GB" sz="1800">
                <a:solidFill>
                  <a:srgbClr val="F08B1F"/>
                </a:solidFill>
              </a:rPr>
              <a:t>around 1 in 5 adults experience acne, the increase of adult acne is confirmed.</a:t>
            </a:r>
            <a:endParaRPr lang="en-US" sz="1800">
              <a:solidFill>
                <a:srgbClr val="F08B1F"/>
              </a:solidFill>
            </a:endParaRPr>
          </a:p>
        </p:txBody>
      </p:sp>
      <p:sp>
        <p:nvSpPr>
          <p:cNvPr id="10" name="Title 9">
            <a:extLst>
              <a:ext uri="{FF2B5EF4-FFF2-40B4-BE49-F238E27FC236}">
                <a16:creationId xmlns:a16="http://schemas.microsoft.com/office/drawing/2014/main" id="{9B1F0928-D3E7-47F8-D03A-62FE4AB8D6FE}"/>
              </a:ext>
            </a:extLst>
          </p:cNvPr>
          <p:cNvSpPr>
            <a:spLocks noGrp="1"/>
          </p:cNvSpPr>
          <p:nvPr>
            <p:ph type="title"/>
          </p:nvPr>
        </p:nvSpPr>
        <p:spPr>
          <a:xfrm>
            <a:off x="302401" y="904280"/>
            <a:ext cx="8064500" cy="393441"/>
          </a:xfrm>
        </p:spPr>
        <p:txBody>
          <a:bodyPr>
            <a:spAutoFit/>
          </a:bodyPr>
          <a:lstStyle/>
          <a:p>
            <a:r>
              <a:rPr lang="en-GB" sz="2800"/>
              <a:t>Acne is noticeably rising as a concern</a:t>
            </a:r>
            <a:endParaRPr lang="en-US" sz="2800"/>
          </a:p>
        </p:txBody>
      </p:sp>
      <p:sp>
        <p:nvSpPr>
          <p:cNvPr id="4" name="Rectangle 1">
            <a:extLst>
              <a:ext uri="{FF2B5EF4-FFF2-40B4-BE49-F238E27FC236}">
                <a16:creationId xmlns:a16="http://schemas.microsoft.com/office/drawing/2014/main" id="{877C13C3-28F6-D118-BAC4-DBE38811B824}"/>
              </a:ext>
            </a:extLst>
          </p:cNvPr>
          <p:cNvSpPr txBox="1">
            <a:spLocks noChangeArrowheads="1"/>
          </p:cNvSpPr>
          <p:nvPr/>
        </p:nvSpPr>
        <p:spPr bwMode="auto">
          <a:xfrm>
            <a:off x="6970093" y="4609336"/>
            <a:ext cx="417713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lvl1pPr marL="0" indent="0" algn="l" defTabSz="914400" rtl="0" eaLnBrk="0" fontAlgn="base" latinLnBrk="0" hangingPunct="0">
              <a:lnSpc>
                <a:spcPct val="100000"/>
              </a:lnSpc>
              <a:spcBef>
                <a:spcPct val="0"/>
              </a:spcBef>
              <a:spcAft>
                <a:spcPct val="0"/>
              </a:spcAft>
              <a:buFont typeface="Arial" panose="020B0604020202020204" pitchFamily="34" charset="0"/>
              <a:buNone/>
              <a:defRPr sz="2850" kern="0" spc="0" baseline="0">
                <a:solidFill>
                  <a:schemeClr val="tx1"/>
                </a:solidFill>
                <a:latin typeface="Arial" panose="020B0604020202020204" pitchFamily="34" charset="0"/>
                <a:ea typeface="+mn-ea"/>
                <a:cs typeface="+mn-cs"/>
              </a:defRPr>
            </a:lvl1pPr>
            <a:lvl2pPr marL="361950" indent="-361950" algn="l" defTabSz="914400" rtl="0" eaLnBrk="0" fontAlgn="base" latinLnBrk="0" hangingPunct="0">
              <a:lnSpc>
                <a:spcPct val="90000"/>
              </a:lnSpc>
              <a:spcBef>
                <a:spcPct val="0"/>
              </a:spcBef>
              <a:spcAft>
                <a:spcPct val="0"/>
              </a:spcAft>
              <a:buClr>
                <a:schemeClr val="accent4"/>
              </a:buClr>
              <a:buSzPct val="90000"/>
              <a:buFont typeface="Wingdings" panose="05000000000000000000" pitchFamily="2" charset="2"/>
              <a:buChar char=""/>
              <a:defRPr sz="2850" kern="1200">
                <a:solidFill>
                  <a:schemeClr val="tx1"/>
                </a:solidFill>
                <a:latin typeface="Arial" panose="020B0604020202020204" pitchFamily="34" charset="0"/>
                <a:ea typeface="+mn-ea"/>
                <a:cs typeface="+mn-cs"/>
              </a:defRPr>
            </a:lvl2pPr>
            <a:lvl3pPr marL="806450" indent="-355600" algn="l" defTabSz="914400" rtl="0" eaLnBrk="0" fontAlgn="base" latinLnBrk="0" hangingPunct="0">
              <a:lnSpc>
                <a:spcPct val="90000"/>
              </a:lnSpc>
              <a:spcBef>
                <a:spcPct val="0"/>
              </a:spcBef>
              <a:spcAft>
                <a:spcPct val="0"/>
              </a:spcAft>
              <a:buClr>
                <a:schemeClr val="accent3"/>
              </a:buClr>
              <a:buSzPct val="90000"/>
              <a:buFont typeface="Wingdings" panose="05000000000000000000" pitchFamily="2" charset="2"/>
              <a:buChar char="l"/>
              <a:defRPr sz="2850" kern="1200">
                <a:solidFill>
                  <a:schemeClr val="tx1"/>
                </a:solidFill>
                <a:latin typeface="Arial" panose="020B0604020202020204" pitchFamily="34" charset="0"/>
                <a:ea typeface="+mn-ea"/>
                <a:cs typeface="+mn-cs"/>
              </a:defRPr>
            </a:lvl3pPr>
            <a:lvl4pPr marL="1257300" indent="-361950" algn="l" defTabSz="914400" rtl="0" eaLnBrk="0" fontAlgn="base" latinLnBrk="0" hangingPunct="0">
              <a:lnSpc>
                <a:spcPct val="90000"/>
              </a:lnSpc>
              <a:spcBef>
                <a:spcPct val="0"/>
              </a:spcBef>
              <a:spcAft>
                <a:spcPct val="0"/>
              </a:spcAft>
              <a:buClr>
                <a:srgbClr val="CBD938"/>
              </a:buClr>
              <a:buSzPct val="90000"/>
              <a:buFont typeface="Wingdings" panose="05000000000000000000" pitchFamily="2" charset="2"/>
              <a:buChar char="l"/>
              <a:defRPr sz="2850" kern="1200">
                <a:solidFill>
                  <a:schemeClr val="tx1"/>
                </a:solidFill>
                <a:latin typeface="Arial" panose="020B0604020202020204" pitchFamily="34" charset="0"/>
                <a:ea typeface="+mn-ea"/>
                <a:cs typeface="+mn-cs"/>
              </a:defRPr>
            </a:lvl4pPr>
            <a:lvl5pPr marL="0" indent="0" algn="l" defTabSz="914400" rtl="0" eaLnBrk="0" fontAlgn="base" latinLnBrk="0" hangingPunct="0">
              <a:lnSpc>
                <a:spcPct val="100000"/>
              </a:lnSpc>
              <a:spcBef>
                <a:spcPct val="0"/>
              </a:spcBef>
              <a:spcAft>
                <a:spcPct val="0"/>
              </a:spcAft>
              <a:buClr>
                <a:schemeClr val="accent4"/>
              </a:buClr>
              <a:buSzPct val="80000"/>
              <a:buFontTx/>
              <a:buNone/>
              <a:defRPr sz="800" kern="1200">
                <a:solidFill>
                  <a:schemeClr val="tx1"/>
                </a:solidFill>
                <a:latin typeface="Arial" panose="020B0604020202020204" pitchFamily="34" charset="0"/>
                <a:ea typeface="+mn-ea"/>
                <a:cs typeface="+mn-cs"/>
              </a:defRPr>
            </a:lvl5pPr>
            <a:lvl6pPr marL="447675" indent="0" algn="l" defTabSz="914400" rtl="0" eaLnBrk="0" fontAlgn="base" latinLnBrk="0" hangingPunct="0">
              <a:lnSpc>
                <a:spcPct val="90000"/>
              </a:lnSpc>
              <a:spcBef>
                <a:spcPct val="0"/>
              </a:spcBef>
              <a:spcAft>
                <a:spcPct val="0"/>
              </a:spcAft>
              <a:buClr>
                <a:schemeClr val="accent4"/>
              </a:buClr>
              <a:buSzPct val="80000"/>
              <a:buFontTx/>
              <a:buNone/>
              <a:defRPr sz="2800" kern="1200">
                <a:solidFill>
                  <a:schemeClr val="tx1"/>
                </a:solidFill>
                <a:latin typeface="Arial" panose="020B0604020202020204" pitchFamily="34" charset="0"/>
                <a:ea typeface="+mn-ea"/>
                <a:cs typeface="+mn-cs"/>
              </a:defRPr>
            </a:lvl6pPr>
            <a:lvl7pPr marL="895350" indent="0" algn="l" defTabSz="914400" rtl="0" eaLnBrk="0" fontAlgn="base" latinLnBrk="0" hangingPunct="0">
              <a:lnSpc>
                <a:spcPct val="90000"/>
              </a:lnSpc>
              <a:spcBef>
                <a:spcPct val="0"/>
              </a:spcBef>
              <a:spcAft>
                <a:spcPct val="0"/>
              </a:spcAft>
              <a:buSzPct val="80000"/>
              <a:buFontTx/>
              <a:buNone/>
              <a:defRPr sz="2800" kern="1200">
                <a:solidFill>
                  <a:schemeClr val="tx1"/>
                </a:solidFill>
                <a:latin typeface="Arial" panose="020B0604020202020204" pitchFamily="34" charset="0"/>
                <a:ea typeface="+mn-ea"/>
                <a:cs typeface="+mn-cs"/>
              </a:defRPr>
            </a:lvl7pPr>
            <a:lvl8pPr marL="3200400" indent="0" algn="l" defTabSz="914400" rtl="0" eaLnBrk="0" fontAlgn="base" latinLnBrk="0" hangingPunct="0">
              <a:lnSpc>
                <a:spcPct val="90000"/>
              </a:lnSpc>
              <a:spcBef>
                <a:spcPct val="0"/>
              </a:spcBef>
              <a:spcAft>
                <a:spcPct val="0"/>
              </a:spcAft>
              <a:buFont typeface="Arial" panose="020B0604020202020204" pitchFamily="34" charset="0"/>
              <a:buNone/>
              <a:defRPr sz="2800" kern="1200">
                <a:solidFill>
                  <a:schemeClr val="tx1"/>
                </a:solidFill>
                <a:latin typeface="Arial" panose="020B0604020202020204" pitchFamily="34" charset="0"/>
                <a:ea typeface="+mn-ea"/>
                <a:cs typeface="+mn-cs"/>
              </a:defRPr>
            </a:lvl8pPr>
            <a:lvl9pPr marL="3943350" indent="-285750" algn="l" defTabSz="914400" rtl="0" eaLnBrk="0" fontAlgn="base" latinLnBrk="0" hangingPunct="0">
              <a:lnSpc>
                <a:spcPct val="90000"/>
              </a:lnSpc>
              <a:spcBef>
                <a:spcPct val="0"/>
              </a:spcBef>
              <a:spcAft>
                <a:spcPct val="0"/>
              </a:spcAft>
              <a:buFont typeface="Arial" panose="020B0604020202020204" pitchFamily="34" charset="0"/>
              <a:buChar char="•"/>
              <a:defRPr sz="2800" kern="1200">
                <a:solidFill>
                  <a:schemeClr val="tx1"/>
                </a:solidFill>
                <a:latin typeface="Arial" panose="020B0604020202020204" pitchFamily="34" charset="0"/>
                <a:ea typeface="+mn-ea"/>
                <a:cs typeface="+mn-cs"/>
              </a:defRPr>
            </a:lvl9pPr>
          </a:lstStyle>
          <a:p>
            <a:r>
              <a:rPr lang="en-GB" sz="1200">
                <a:latin typeface="+mj-lt"/>
              </a:rPr>
              <a:t>“</a:t>
            </a:r>
            <a:r>
              <a:rPr lang="en-US" sz="1200">
                <a:latin typeface="+mj-lt"/>
              </a:rPr>
              <a:t>Our study confirmed the increase in adult acne, with approximately </a:t>
            </a:r>
            <a:r>
              <a:rPr lang="en-US" sz="1200" b="1">
                <a:latin typeface="+mj-lt"/>
              </a:rPr>
              <a:t>1 out of 5 individuals between 25 and 39 years of age being diagnosed with acne</a:t>
            </a:r>
            <a:r>
              <a:rPr lang="en-US" sz="1200">
                <a:latin typeface="+mj-lt"/>
              </a:rPr>
              <a:t>.</a:t>
            </a:r>
            <a:r>
              <a:rPr lang="en-GB" sz="1200">
                <a:latin typeface="+mj-lt"/>
              </a:rPr>
              <a:t>” </a:t>
            </a:r>
            <a:r>
              <a:rPr lang="en-GB" sz="1200" b="1">
                <a:latin typeface="+mj-lt"/>
              </a:rPr>
              <a:t>(JAAD)</a:t>
            </a:r>
          </a:p>
        </p:txBody>
      </p:sp>
      <p:pic>
        <p:nvPicPr>
          <p:cNvPr id="55" name="Graphic 54" descr="Man outline">
            <a:extLst>
              <a:ext uri="{FF2B5EF4-FFF2-40B4-BE49-F238E27FC236}">
                <a16:creationId xmlns:a16="http://schemas.microsoft.com/office/drawing/2014/main" id="{BDCCDD4F-4353-2A42-B3F3-377DCA2EE73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67012" y="2831115"/>
            <a:ext cx="1534902" cy="1534902"/>
          </a:xfrm>
          <a:prstGeom prst="rect">
            <a:avLst/>
          </a:prstGeom>
        </p:spPr>
      </p:pic>
      <p:pic>
        <p:nvPicPr>
          <p:cNvPr id="57" name="Graphic 56" descr="Man with solid fill">
            <a:extLst>
              <a:ext uri="{FF2B5EF4-FFF2-40B4-BE49-F238E27FC236}">
                <a16:creationId xmlns:a16="http://schemas.microsoft.com/office/drawing/2014/main" id="{363A29E1-AED6-14E7-016A-86AC0483BF7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585473" y="2831115"/>
            <a:ext cx="1534902" cy="1534902"/>
          </a:xfrm>
          <a:prstGeom prst="rect">
            <a:avLst/>
          </a:prstGeom>
        </p:spPr>
      </p:pic>
      <p:pic>
        <p:nvPicPr>
          <p:cNvPr id="58" name="Graphic 57" descr="Man outline">
            <a:extLst>
              <a:ext uri="{FF2B5EF4-FFF2-40B4-BE49-F238E27FC236}">
                <a16:creationId xmlns:a16="http://schemas.microsoft.com/office/drawing/2014/main" id="{DEBE8FAA-6B3E-0842-D71B-6A1C6AF581A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348551" y="2831115"/>
            <a:ext cx="1534902" cy="1534902"/>
          </a:xfrm>
          <a:prstGeom prst="rect">
            <a:avLst/>
          </a:prstGeom>
        </p:spPr>
      </p:pic>
      <p:pic>
        <p:nvPicPr>
          <p:cNvPr id="59" name="Graphic 58" descr="Man outline">
            <a:extLst>
              <a:ext uri="{FF2B5EF4-FFF2-40B4-BE49-F238E27FC236}">
                <a16:creationId xmlns:a16="http://schemas.microsoft.com/office/drawing/2014/main" id="{C9D1D68E-B5A8-8A20-0E04-A0730B1C5D2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230090" y="2831115"/>
            <a:ext cx="1534902" cy="1534902"/>
          </a:xfrm>
          <a:prstGeom prst="rect">
            <a:avLst/>
          </a:prstGeom>
        </p:spPr>
      </p:pic>
      <p:pic>
        <p:nvPicPr>
          <p:cNvPr id="60" name="Graphic 59" descr="Man outline">
            <a:extLst>
              <a:ext uri="{FF2B5EF4-FFF2-40B4-BE49-F238E27FC236}">
                <a16:creationId xmlns:a16="http://schemas.microsoft.com/office/drawing/2014/main" id="{288786CC-28A2-16C9-30DF-48D7ADB1B79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111631" y="2831115"/>
            <a:ext cx="1534902" cy="1534902"/>
          </a:xfrm>
          <a:prstGeom prst="rect">
            <a:avLst/>
          </a:prstGeom>
        </p:spPr>
      </p:pic>
      <p:pic>
        <p:nvPicPr>
          <p:cNvPr id="62" name="Graphic 61" descr="Broken Heart with solid fill">
            <a:extLst>
              <a:ext uri="{FF2B5EF4-FFF2-40B4-BE49-F238E27FC236}">
                <a16:creationId xmlns:a16="http://schemas.microsoft.com/office/drawing/2014/main" id="{451B214D-F6CE-8F32-3013-374ECA9BE0C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820035" y="2603349"/>
            <a:ext cx="441674" cy="441674"/>
          </a:xfrm>
          <a:prstGeom prst="rect">
            <a:avLst/>
          </a:prstGeom>
        </p:spPr>
      </p:pic>
      <p:sp>
        <p:nvSpPr>
          <p:cNvPr id="63" name="TextBox 62">
            <a:extLst>
              <a:ext uri="{FF2B5EF4-FFF2-40B4-BE49-F238E27FC236}">
                <a16:creationId xmlns:a16="http://schemas.microsoft.com/office/drawing/2014/main" id="{AB60F15F-B7FD-A806-AA64-4FC72EE4C323}"/>
              </a:ext>
            </a:extLst>
          </p:cNvPr>
          <p:cNvSpPr txBox="1"/>
          <p:nvPr/>
        </p:nvSpPr>
        <p:spPr>
          <a:xfrm>
            <a:off x="302398" y="5236367"/>
            <a:ext cx="2545890" cy="584775"/>
          </a:xfrm>
          <a:prstGeom prst="rect">
            <a:avLst/>
          </a:prstGeom>
          <a:noFill/>
        </p:spPr>
        <p:txBody>
          <a:bodyPr wrap="none" rtlCol="0">
            <a:spAutoFit/>
          </a:bodyPr>
          <a:lstStyle/>
          <a:p>
            <a:pPr lvl="0">
              <a:defRPr/>
            </a:pPr>
            <a:r>
              <a:rPr lang="en-GB" sz="800"/>
              <a:t>Wang Y. </a:t>
            </a:r>
            <a:r>
              <a:rPr lang="en-GB" sz="800" i="1"/>
              <a:t>et al.</a:t>
            </a:r>
            <a:r>
              <a:rPr lang="en-GB" sz="800"/>
              <a:t>, Sec. Dermatology, 2022</a:t>
            </a:r>
          </a:p>
          <a:p>
            <a:pPr lvl="0">
              <a:defRPr/>
            </a:pPr>
            <a:r>
              <a:rPr lang="en-GB" sz="800"/>
              <a:t>Tian L. </a:t>
            </a:r>
            <a:r>
              <a:rPr lang="en-GB" sz="800" i="1"/>
              <a:t>et al.</a:t>
            </a:r>
            <a:r>
              <a:rPr lang="en-GB" sz="800"/>
              <a:t>, Skin Research and Technology, 2024</a:t>
            </a:r>
          </a:p>
          <a:p>
            <a:pPr lvl="0">
              <a:defRPr/>
            </a:pPr>
            <a:r>
              <a:rPr lang="en-NL" sz="800"/>
              <a:t>R</a:t>
            </a:r>
            <a:r>
              <a:rPr lang="en-US" sz="800" err="1"/>
              <a:t>oengritthidet</a:t>
            </a:r>
            <a:r>
              <a:rPr lang="en-NL" sz="800"/>
              <a:t> K</a:t>
            </a:r>
            <a:r>
              <a:rPr lang="en-US" sz="800"/>
              <a:t>.</a:t>
            </a:r>
            <a:r>
              <a:rPr lang="en-NL" sz="800"/>
              <a:t> </a:t>
            </a:r>
            <a:r>
              <a:rPr lang="en-US" sz="800" i="1"/>
              <a:t>et al.</a:t>
            </a:r>
            <a:r>
              <a:rPr lang="en-US" sz="800"/>
              <a:t>, </a:t>
            </a:r>
            <a:r>
              <a:rPr lang="en-NL" sz="800"/>
              <a:t>Acta Derm Venereol. 2021</a:t>
            </a:r>
            <a:endParaRPr lang="en-US" sz="800"/>
          </a:p>
          <a:p>
            <a:pPr lvl="0">
              <a:defRPr/>
            </a:pPr>
            <a:r>
              <a:rPr lang="en-NL" sz="800"/>
              <a:t>S</a:t>
            </a:r>
            <a:r>
              <a:rPr lang="en-US" sz="800" err="1"/>
              <a:t>aurat</a:t>
            </a:r>
            <a:r>
              <a:rPr lang="en-US" sz="800"/>
              <a:t> J. </a:t>
            </a:r>
            <a:r>
              <a:rPr lang="en-US" sz="800" i="1"/>
              <a:t>et al.</a:t>
            </a:r>
            <a:r>
              <a:rPr lang="en-US" sz="800"/>
              <a:t>, JAAD, 2024</a:t>
            </a:r>
            <a:endParaRPr lang="en-NL" sz="800"/>
          </a:p>
        </p:txBody>
      </p:sp>
    </p:spTree>
    <p:extLst>
      <p:ext uri="{BB962C8B-B14F-4D97-AF65-F5344CB8AC3E}">
        <p14:creationId xmlns:p14="http://schemas.microsoft.com/office/powerpoint/2010/main" val="2755636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DF2C6C5-F192-B5F2-16FF-2523C5739AE1}"/>
              </a:ext>
            </a:extLst>
          </p:cNvPr>
          <p:cNvSpPr>
            <a:spLocks noGrp="1"/>
          </p:cNvSpPr>
          <p:nvPr>
            <p:ph type="title"/>
          </p:nvPr>
        </p:nvSpPr>
        <p:spPr/>
        <p:txBody>
          <a:bodyPr/>
          <a:lstStyle/>
          <a:p>
            <a:r>
              <a:rPr lang="en-GB"/>
              <a:t>The SPF–acne dilemma</a:t>
            </a:r>
            <a:endParaRPr lang="en-US"/>
          </a:p>
        </p:txBody>
      </p:sp>
      <p:pic>
        <p:nvPicPr>
          <p:cNvPr id="9" name="Picture 8">
            <a:extLst>
              <a:ext uri="{FF2B5EF4-FFF2-40B4-BE49-F238E27FC236}">
                <a16:creationId xmlns:a16="http://schemas.microsoft.com/office/drawing/2014/main" id="{08626CDD-27DF-E342-0994-F8FD9D4E39AC}"/>
              </a:ext>
            </a:extLst>
          </p:cNvPr>
          <p:cNvPicPr>
            <a:picLocks noChangeAspect="1"/>
          </p:cNvPicPr>
          <p:nvPr/>
        </p:nvPicPr>
        <p:blipFill>
          <a:blip r:embed="rId3" cstate="screen">
            <a:alphaModFix/>
            <a:extLst>
              <a:ext uri="{28A0092B-C50C-407E-A947-70E740481C1C}">
                <a14:useLocalDpi xmlns:a14="http://schemas.microsoft.com/office/drawing/2010/main"/>
              </a:ext>
            </a:extLst>
          </a:blip>
          <a:srcRect/>
          <a:stretch>
            <a:fillRect/>
          </a:stretch>
        </p:blipFill>
        <p:spPr>
          <a:xfrm flipH="1">
            <a:off x="0" y="0"/>
            <a:ext cx="12192000" cy="6858000"/>
          </a:xfrm>
          <a:custGeom>
            <a:avLst/>
            <a:gdLst>
              <a:gd name="csX0" fmla="*/ 4646659 w 12192000"/>
              <a:gd name="csY0" fmla="*/ 0 h 6858000"/>
              <a:gd name="csX1" fmla="*/ 0 w 12192000"/>
              <a:gd name="csY1" fmla="*/ 0 h 6858000"/>
              <a:gd name="csX2" fmla="*/ 0 w 12192000"/>
              <a:gd name="csY2" fmla="*/ 6858000 h 6858000"/>
              <a:gd name="csX3" fmla="*/ 12192000 w 12192000"/>
              <a:gd name="csY3" fmla="*/ 6858000 h 6858000"/>
              <a:gd name="csX4" fmla="*/ 12192000 w 12192000"/>
              <a:gd name="csY4" fmla="*/ 6216591 h 6858000"/>
              <a:gd name="csX5" fmla="*/ 12024476 w 12192000"/>
              <a:gd name="csY5" fmla="*/ 6183752 h 6858000"/>
              <a:gd name="csX6" fmla="*/ 7660968 w 12192000"/>
              <a:gd name="csY6" fmla="*/ 3930981 h 6858000"/>
              <a:gd name="csX7" fmla="*/ 4662973 w 12192000"/>
              <a:gd name="csY7" fmla="*/ 41608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58000">
                <a:moveTo>
                  <a:pt x="4646659" y="0"/>
                </a:moveTo>
                <a:lnTo>
                  <a:pt x="0" y="0"/>
                </a:lnTo>
                <a:lnTo>
                  <a:pt x="0" y="6858000"/>
                </a:lnTo>
                <a:lnTo>
                  <a:pt x="12192000" y="6858000"/>
                </a:lnTo>
                <a:lnTo>
                  <a:pt x="12192000" y="6216591"/>
                </a:lnTo>
                <a:lnTo>
                  <a:pt x="12024476" y="6183752"/>
                </a:lnTo>
                <a:cubicBezTo>
                  <a:pt x="10628114" y="5881050"/>
                  <a:pt x="9078156" y="5113427"/>
                  <a:pt x="7660968" y="3930981"/>
                </a:cubicBezTo>
                <a:cubicBezTo>
                  <a:pt x="6243779" y="2748535"/>
                  <a:pt x="5210918" y="1361159"/>
                  <a:pt x="4662973" y="41608"/>
                </a:cubicBezTo>
                <a:close/>
              </a:path>
            </a:pathLst>
          </a:custGeom>
        </p:spPr>
      </p:pic>
      <p:sp>
        <p:nvSpPr>
          <p:cNvPr id="10" name="Freeform 6">
            <a:extLst>
              <a:ext uri="{FF2B5EF4-FFF2-40B4-BE49-F238E27FC236}">
                <a16:creationId xmlns:a16="http://schemas.microsoft.com/office/drawing/2014/main" id="{19851E78-EB88-4FED-9E15-93D5C83EEE31}"/>
              </a:ext>
            </a:extLst>
          </p:cNvPr>
          <p:cNvSpPr/>
          <p:nvPr/>
        </p:nvSpPr>
        <p:spPr>
          <a:xfrm>
            <a:off x="0" y="0"/>
            <a:ext cx="7591170" cy="6355397"/>
          </a:xfrm>
          <a:custGeom>
            <a:avLst/>
            <a:gdLst>
              <a:gd name="csX0" fmla="*/ 7591171 w 7591170"/>
              <a:gd name="csY0" fmla="*/ 0 h 6355397"/>
              <a:gd name="csX1" fmla="*/ 7512368 w 7591170"/>
              <a:gd name="csY1" fmla="*/ 0 h 6355397"/>
              <a:gd name="csX2" fmla="*/ 0 w 7591170"/>
              <a:gd name="csY2" fmla="*/ 6133973 h 6355397"/>
              <a:gd name="csX3" fmla="*/ 0 w 7591170"/>
              <a:gd name="csY3" fmla="*/ 6355398 h 6355397"/>
              <a:gd name="csX4" fmla="*/ 7591171 w 7591170"/>
              <a:gd name="csY4" fmla="*/ 0 h 6355397"/>
            </a:gdLst>
            <a:ahLst/>
            <a:cxnLst>
              <a:cxn ang="0">
                <a:pos x="csX0" y="csY0"/>
              </a:cxn>
              <a:cxn ang="0">
                <a:pos x="csX1" y="csY1"/>
              </a:cxn>
              <a:cxn ang="0">
                <a:pos x="csX2" y="csY2"/>
              </a:cxn>
              <a:cxn ang="0">
                <a:pos x="csX3" y="csY3"/>
              </a:cxn>
              <a:cxn ang="0">
                <a:pos x="csX4" y="csY4"/>
              </a:cxn>
            </a:cxnLst>
            <a:rect l="l" t="t" r="r" b="b"/>
            <a:pathLst>
              <a:path w="7591170" h="6355397">
                <a:moveTo>
                  <a:pt x="7591171" y="0"/>
                </a:moveTo>
                <a:lnTo>
                  <a:pt x="7512368" y="0"/>
                </a:lnTo>
                <a:cubicBezTo>
                  <a:pt x="7376097" y="333312"/>
                  <a:pt x="5461191" y="4790694"/>
                  <a:pt x="0" y="6133973"/>
                </a:cubicBezTo>
                <a:lnTo>
                  <a:pt x="0" y="6355398"/>
                </a:lnTo>
                <a:cubicBezTo>
                  <a:pt x="418148" y="6274499"/>
                  <a:pt x="5309997" y="5224399"/>
                  <a:pt x="7591171" y="0"/>
                </a:cubicBezTo>
                <a:close/>
              </a:path>
            </a:pathLst>
          </a:custGeom>
          <a:solidFill>
            <a:schemeClr val="accent5"/>
          </a:solidFill>
          <a:ln w="6350" cap="flat">
            <a:noFill/>
            <a:prstDash val="solid"/>
            <a:miter/>
          </a:ln>
        </p:spPr>
        <p:txBody>
          <a:bodyPr/>
          <a:lstStyle/>
          <a:p>
            <a:endParaRPr lang="en-US"/>
          </a:p>
        </p:txBody>
      </p:sp>
      <p:pic>
        <p:nvPicPr>
          <p:cNvPr id="11" name="Picture 10">
            <a:extLst>
              <a:ext uri="{FF2B5EF4-FFF2-40B4-BE49-F238E27FC236}">
                <a16:creationId xmlns:a16="http://schemas.microsoft.com/office/drawing/2014/main" id="{F00EE667-8B1D-DEF1-E72F-C8D06DCDBE2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22753" y="6204296"/>
            <a:ext cx="2527998" cy="488502"/>
          </a:xfrm>
          <a:prstGeom prst="rect">
            <a:avLst/>
          </a:prstGeom>
        </p:spPr>
      </p:pic>
      <p:sp>
        <p:nvSpPr>
          <p:cNvPr id="12" name="Rectangle 1">
            <a:extLst>
              <a:ext uri="{FF2B5EF4-FFF2-40B4-BE49-F238E27FC236}">
                <a16:creationId xmlns:a16="http://schemas.microsoft.com/office/drawing/2014/main" id="{B31D1B4A-29C5-66AA-7BFD-B345FC6AD5EE}"/>
              </a:ext>
            </a:extLst>
          </p:cNvPr>
          <p:cNvSpPr txBox="1">
            <a:spLocks noChangeArrowheads="1"/>
          </p:cNvSpPr>
          <p:nvPr/>
        </p:nvSpPr>
        <p:spPr bwMode="auto">
          <a:xfrm>
            <a:off x="454798" y="6428392"/>
            <a:ext cx="6679153"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2000" tIns="0" rIns="0" bIns="0" numCol="1" rtlCol="0" anchor="b" anchorCtr="0" compatLnSpc="1">
            <a:prstTxWarp prst="textNoShape">
              <a:avLst/>
            </a:prstTxWarp>
            <a:noAutofit/>
          </a:bodyPr>
          <a:lstStyle>
            <a:lvl1pPr marL="0" indent="0" algn="l" defTabSz="914400" rtl="0" eaLnBrk="0" fontAlgn="base" latinLnBrk="0" hangingPunct="0">
              <a:lnSpc>
                <a:spcPct val="100000"/>
              </a:lnSpc>
              <a:spcBef>
                <a:spcPct val="0"/>
              </a:spcBef>
              <a:spcAft>
                <a:spcPct val="0"/>
              </a:spcAft>
              <a:buFont typeface="Arial" panose="020B0604020202020204" pitchFamily="34" charset="0"/>
              <a:buNone/>
              <a:defRPr sz="2850" kern="0" spc="0" baseline="0">
                <a:solidFill>
                  <a:schemeClr val="tx1"/>
                </a:solidFill>
                <a:latin typeface="Arial" panose="020B0604020202020204" pitchFamily="34" charset="0"/>
                <a:ea typeface="+mn-ea"/>
                <a:cs typeface="+mn-cs"/>
              </a:defRPr>
            </a:lvl1pPr>
            <a:lvl2pPr marL="361950" indent="-361950" algn="l" defTabSz="914400" rtl="0" eaLnBrk="0" fontAlgn="base" latinLnBrk="0" hangingPunct="0">
              <a:lnSpc>
                <a:spcPct val="90000"/>
              </a:lnSpc>
              <a:spcBef>
                <a:spcPct val="0"/>
              </a:spcBef>
              <a:spcAft>
                <a:spcPct val="0"/>
              </a:spcAft>
              <a:buClr>
                <a:schemeClr val="accent4"/>
              </a:buClr>
              <a:buSzPct val="90000"/>
              <a:buFont typeface="Wingdings" panose="05000000000000000000" pitchFamily="2" charset="2"/>
              <a:buChar char=""/>
              <a:defRPr sz="2850" kern="1200">
                <a:solidFill>
                  <a:schemeClr val="tx1"/>
                </a:solidFill>
                <a:latin typeface="Arial" panose="020B0604020202020204" pitchFamily="34" charset="0"/>
                <a:ea typeface="+mn-ea"/>
                <a:cs typeface="+mn-cs"/>
              </a:defRPr>
            </a:lvl2pPr>
            <a:lvl3pPr marL="806450" indent="-355600" algn="l" defTabSz="914400" rtl="0" eaLnBrk="0" fontAlgn="base" latinLnBrk="0" hangingPunct="0">
              <a:lnSpc>
                <a:spcPct val="90000"/>
              </a:lnSpc>
              <a:spcBef>
                <a:spcPct val="0"/>
              </a:spcBef>
              <a:spcAft>
                <a:spcPct val="0"/>
              </a:spcAft>
              <a:buClr>
                <a:schemeClr val="accent3"/>
              </a:buClr>
              <a:buSzPct val="90000"/>
              <a:buFont typeface="Wingdings" panose="05000000000000000000" pitchFamily="2" charset="2"/>
              <a:buChar char="l"/>
              <a:defRPr sz="2850" kern="1200">
                <a:solidFill>
                  <a:schemeClr val="tx1"/>
                </a:solidFill>
                <a:latin typeface="Arial" panose="020B0604020202020204" pitchFamily="34" charset="0"/>
                <a:ea typeface="+mn-ea"/>
                <a:cs typeface="+mn-cs"/>
              </a:defRPr>
            </a:lvl3pPr>
            <a:lvl4pPr marL="1257300" indent="-361950" algn="l" defTabSz="914400" rtl="0" eaLnBrk="0" fontAlgn="base" latinLnBrk="0" hangingPunct="0">
              <a:lnSpc>
                <a:spcPct val="90000"/>
              </a:lnSpc>
              <a:spcBef>
                <a:spcPct val="0"/>
              </a:spcBef>
              <a:spcAft>
                <a:spcPct val="0"/>
              </a:spcAft>
              <a:buClr>
                <a:srgbClr val="CBD938"/>
              </a:buClr>
              <a:buSzPct val="90000"/>
              <a:buFont typeface="Wingdings" panose="05000000000000000000" pitchFamily="2" charset="2"/>
              <a:buChar char="l"/>
              <a:defRPr sz="2850" kern="1200">
                <a:solidFill>
                  <a:schemeClr val="tx1"/>
                </a:solidFill>
                <a:latin typeface="Arial" panose="020B0604020202020204" pitchFamily="34" charset="0"/>
                <a:ea typeface="+mn-ea"/>
                <a:cs typeface="+mn-cs"/>
              </a:defRPr>
            </a:lvl4pPr>
            <a:lvl5pPr marL="0" indent="0" algn="l" defTabSz="914400" rtl="0" eaLnBrk="0" fontAlgn="base" latinLnBrk="0" hangingPunct="0">
              <a:lnSpc>
                <a:spcPct val="100000"/>
              </a:lnSpc>
              <a:spcBef>
                <a:spcPct val="0"/>
              </a:spcBef>
              <a:spcAft>
                <a:spcPct val="0"/>
              </a:spcAft>
              <a:buClr>
                <a:schemeClr val="accent4"/>
              </a:buClr>
              <a:buSzPct val="80000"/>
              <a:buFontTx/>
              <a:buNone/>
              <a:defRPr sz="800" kern="1200">
                <a:solidFill>
                  <a:schemeClr val="tx1"/>
                </a:solidFill>
                <a:latin typeface="Arial" panose="020B0604020202020204" pitchFamily="34" charset="0"/>
                <a:ea typeface="+mn-ea"/>
                <a:cs typeface="+mn-cs"/>
              </a:defRPr>
            </a:lvl5pPr>
            <a:lvl6pPr marL="447675" indent="0" algn="l" defTabSz="914400" rtl="0" eaLnBrk="0" fontAlgn="base" latinLnBrk="0" hangingPunct="0">
              <a:lnSpc>
                <a:spcPct val="90000"/>
              </a:lnSpc>
              <a:spcBef>
                <a:spcPct val="0"/>
              </a:spcBef>
              <a:spcAft>
                <a:spcPct val="0"/>
              </a:spcAft>
              <a:buClr>
                <a:schemeClr val="accent4"/>
              </a:buClr>
              <a:buSzPct val="80000"/>
              <a:buFontTx/>
              <a:buNone/>
              <a:defRPr sz="2800" kern="1200">
                <a:solidFill>
                  <a:schemeClr val="tx1"/>
                </a:solidFill>
                <a:latin typeface="Arial" panose="020B0604020202020204" pitchFamily="34" charset="0"/>
                <a:ea typeface="+mn-ea"/>
                <a:cs typeface="+mn-cs"/>
              </a:defRPr>
            </a:lvl6pPr>
            <a:lvl7pPr marL="895350" indent="0" algn="l" defTabSz="914400" rtl="0" eaLnBrk="0" fontAlgn="base" latinLnBrk="0" hangingPunct="0">
              <a:lnSpc>
                <a:spcPct val="90000"/>
              </a:lnSpc>
              <a:spcBef>
                <a:spcPct val="0"/>
              </a:spcBef>
              <a:spcAft>
                <a:spcPct val="0"/>
              </a:spcAft>
              <a:buSzPct val="80000"/>
              <a:buFontTx/>
              <a:buNone/>
              <a:defRPr sz="2800" kern="1200">
                <a:solidFill>
                  <a:schemeClr val="tx1"/>
                </a:solidFill>
                <a:latin typeface="Arial" panose="020B0604020202020204" pitchFamily="34" charset="0"/>
                <a:ea typeface="+mn-ea"/>
                <a:cs typeface="+mn-cs"/>
              </a:defRPr>
            </a:lvl7pPr>
            <a:lvl8pPr marL="3200400" indent="0" algn="l" defTabSz="914400" rtl="0" eaLnBrk="0" fontAlgn="base" latinLnBrk="0" hangingPunct="0">
              <a:lnSpc>
                <a:spcPct val="90000"/>
              </a:lnSpc>
              <a:spcBef>
                <a:spcPct val="0"/>
              </a:spcBef>
              <a:spcAft>
                <a:spcPct val="0"/>
              </a:spcAft>
              <a:buFont typeface="Arial" panose="020B0604020202020204" pitchFamily="34" charset="0"/>
              <a:buNone/>
              <a:defRPr sz="2800" kern="1200">
                <a:solidFill>
                  <a:schemeClr val="tx1"/>
                </a:solidFill>
                <a:latin typeface="Arial" panose="020B0604020202020204" pitchFamily="34" charset="0"/>
                <a:ea typeface="+mn-ea"/>
                <a:cs typeface="+mn-cs"/>
              </a:defRPr>
            </a:lvl8pPr>
            <a:lvl9pPr marL="3943350" indent="-285750" algn="l" defTabSz="914400" rtl="0" eaLnBrk="0" fontAlgn="base" latinLnBrk="0" hangingPunct="0">
              <a:lnSpc>
                <a:spcPct val="90000"/>
              </a:lnSpc>
              <a:spcBef>
                <a:spcPct val="0"/>
              </a:spcBef>
              <a:spcAft>
                <a:spcPct val="0"/>
              </a:spcAft>
              <a:buFont typeface="Arial" panose="020B0604020202020204" pitchFamily="34" charset="0"/>
              <a:buChar char="•"/>
              <a:defRPr sz="2800" kern="1200">
                <a:solidFill>
                  <a:schemeClr val="tx1"/>
                </a:solidFill>
                <a:latin typeface="Arial" panose="020B0604020202020204" pitchFamily="34" charset="0"/>
                <a:ea typeface="+mn-ea"/>
                <a:cs typeface="+mn-cs"/>
              </a:defRPr>
            </a:lvl9pPr>
          </a:lstStyle>
          <a:p>
            <a:r>
              <a:rPr lang="en-GB" sz="800">
                <a:solidFill>
                  <a:schemeClr val="bg1"/>
                </a:solidFill>
                <a:latin typeface="+mn-lt"/>
              </a:rPr>
              <a:t>Global sun care U&amp;A survey, </a:t>
            </a:r>
            <a:r>
              <a:rPr lang="en-GB" sz="800" err="1">
                <a:solidFill>
                  <a:schemeClr val="bg1"/>
                </a:solidFill>
                <a:latin typeface="+mn-lt"/>
              </a:rPr>
              <a:t>dsm-firmenich</a:t>
            </a:r>
            <a:r>
              <a:rPr lang="en-GB" sz="800">
                <a:solidFill>
                  <a:schemeClr val="bg1"/>
                </a:solidFill>
                <a:latin typeface="+mn-lt"/>
              </a:rPr>
              <a:t> 2025 </a:t>
            </a:r>
            <a:endParaRPr lang="en-NL" altLang="en-NL" sz="800">
              <a:solidFill>
                <a:schemeClr val="bg1"/>
              </a:solidFill>
              <a:latin typeface="+mn-lt"/>
            </a:endParaRPr>
          </a:p>
        </p:txBody>
      </p:sp>
      <p:sp>
        <p:nvSpPr>
          <p:cNvPr id="13" name="TextBox 12">
            <a:extLst>
              <a:ext uri="{FF2B5EF4-FFF2-40B4-BE49-F238E27FC236}">
                <a16:creationId xmlns:a16="http://schemas.microsoft.com/office/drawing/2014/main" id="{F0395183-DB28-FBD9-AC21-3B58CE2E73DF}"/>
              </a:ext>
            </a:extLst>
          </p:cNvPr>
          <p:cNvSpPr txBox="1"/>
          <p:nvPr/>
        </p:nvSpPr>
        <p:spPr>
          <a:xfrm>
            <a:off x="3470611" y="5178234"/>
            <a:ext cx="5418016" cy="1021556"/>
          </a:xfrm>
          <a:prstGeom prst="wedgeRoundRectCallout">
            <a:avLst>
              <a:gd name="adj1" fmla="val -40407"/>
              <a:gd name="adj2" fmla="val -81090"/>
              <a:gd name="adj3" fmla="val 16667"/>
            </a:avLst>
          </a:prstGeom>
          <a:solidFill>
            <a:srgbClr val="000000">
              <a:alpha val="20000"/>
            </a:srgbClr>
          </a:solidFill>
        </p:spPr>
        <p:txBody>
          <a:bodyPr wrap="square">
            <a:spAutoFit/>
          </a:bodyPr>
          <a:lstStyle/>
          <a:p>
            <a:r>
              <a:rPr lang="en-US" sz="1800">
                <a:solidFill>
                  <a:schemeClr val="bg1"/>
                </a:solidFill>
                <a:latin typeface="Lora" pitchFamily="2" charset="0"/>
              </a:rPr>
              <a:t>Among those </a:t>
            </a:r>
            <a:r>
              <a:rPr lang="en-US">
                <a:solidFill>
                  <a:schemeClr val="bg1"/>
                </a:solidFill>
                <a:latin typeface="Lora" pitchFamily="2" charset="0"/>
              </a:rPr>
              <a:t>extremely</a:t>
            </a:r>
            <a:r>
              <a:rPr lang="en-US" sz="1800">
                <a:solidFill>
                  <a:schemeClr val="bg1"/>
                </a:solidFill>
                <a:latin typeface="Lora" pitchFamily="2" charset="0"/>
              </a:rPr>
              <a:t> concerned about </a:t>
            </a:r>
            <a:r>
              <a:rPr lang="en-US" altLang="zh-CN" sz="1800">
                <a:solidFill>
                  <a:schemeClr val="bg1"/>
                </a:solidFill>
                <a:latin typeface="Lora" pitchFamily="2" charset="0"/>
              </a:rPr>
              <a:t>a</a:t>
            </a:r>
            <a:r>
              <a:rPr lang="en-US" sz="1800">
                <a:solidFill>
                  <a:schemeClr val="bg1"/>
                </a:solidFill>
                <a:latin typeface="Lora" pitchFamily="2" charset="0"/>
              </a:rPr>
              <a:t>cne or blemished skin, </a:t>
            </a:r>
            <a:r>
              <a:rPr lang="en-US" sz="1800" b="1">
                <a:solidFill>
                  <a:schemeClr val="bg1"/>
                </a:solidFill>
                <a:latin typeface="Lora" pitchFamily="2" charset="0"/>
              </a:rPr>
              <a:t>22%</a:t>
            </a:r>
            <a:r>
              <a:rPr lang="en-US" sz="1800">
                <a:solidFill>
                  <a:schemeClr val="bg1"/>
                </a:solidFill>
                <a:latin typeface="Lora" pitchFamily="2" charset="0"/>
              </a:rPr>
              <a:t> don’t use sunscreens more often because of acne barrier.</a:t>
            </a:r>
            <a:endParaRPr lang="en-US" sz="1800" b="1">
              <a:solidFill>
                <a:schemeClr val="bg1"/>
              </a:solidFill>
              <a:latin typeface="Lora" pitchFamily="2" charset="0"/>
            </a:endParaRPr>
          </a:p>
        </p:txBody>
      </p:sp>
      <p:sp>
        <p:nvSpPr>
          <p:cNvPr id="14" name="Text Placeholder 10">
            <a:extLst>
              <a:ext uri="{FF2B5EF4-FFF2-40B4-BE49-F238E27FC236}">
                <a16:creationId xmlns:a16="http://schemas.microsoft.com/office/drawing/2014/main" id="{D7070183-B33C-A7E9-C333-AEA3A6F40C61}"/>
              </a:ext>
            </a:extLst>
          </p:cNvPr>
          <p:cNvSpPr txBox="1">
            <a:spLocks/>
          </p:cNvSpPr>
          <p:nvPr/>
        </p:nvSpPr>
        <p:spPr>
          <a:xfrm>
            <a:off x="302400" y="1791940"/>
            <a:ext cx="4936350" cy="770285"/>
          </a:xfrm>
          <a:prstGeom prst="rect">
            <a:avLst/>
          </a:prstGeom>
        </p:spPr>
        <p:txBody>
          <a:bodyPr vert="horz" wrap="square" lIns="0" tIns="0" rIns="0" bIns="0" rtlCol="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1400" b="0" kern="0" spc="0" baseline="0">
                <a:solidFill>
                  <a:schemeClr val="tx1"/>
                </a:solidFill>
                <a:latin typeface="Lora" pitchFamily="2" charset="77"/>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14pt"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800">
                <a:solidFill>
                  <a:srgbClr val="F08B1F"/>
                </a:solidFill>
              </a:rPr>
              <a:t>While sunscreen has been </a:t>
            </a:r>
            <a:r>
              <a:rPr lang="en-US" sz="1800" b="1">
                <a:solidFill>
                  <a:srgbClr val="F08B1F"/>
                </a:solidFill>
              </a:rPr>
              <a:t>very well adopted as daily routine</a:t>
            </a:r>
            <a:r>
              <a:rPr lang="en-US" sz="1800">
                <a:solidFill>
                  <a:srgbClr val="F08B1F"/>
                </a:solidFill>
              </a:rPr>
              <a:t> among Asian consumers…</a:t>
            </a:r>
            <a:endParaRPr lang="en-US" sz="2400" b="1">
              <a:solidFill>
                <a:srgbClr val="F08B1F"/>
              </a:solidFill>
            </a:endParaRPr>
          </a:p>
        </p:txBody>
      </p:sp>
      <p:sp>
        <p:nvSpPr>
          <p:cNvPr id="15" name="Title 9">
            <a:extLst>
              <a:ext uri="{FF2B5EF4-FFF2-40B4-BE49-F238E27FC236}">
                <a16:creationId xmlns:a16="http://schemas.microsoft.com/office/drawing/2014/main" id="{F89F1F8A-8C5E-2A8E-D329-D6C52E6C5BB9}"/>
              </a:ext>
            </a:extLst>
          </p:cNvPr>
          <p:cNvSpPr txBox="1">
            <a:spLocks/>
          </p:cNvSpPr>
          <p:nvPr/>
        </p:nvSpPr>
        <p:spPr>
          <a:xfrm>
            <a:off x="302399" y="1502210"/>
            <a:ext cx="5011989" cy="224805"/>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2400" b="1" kern="1200">
                <a:solidFill>
                  <a:schemeClr val="tx1"/>
                </a:solidFill>
                <a:latin typeface="+mj-lt"/>
                <a:ea typeface="+mj-ea"/>
                <a:cs typeface="+mj-cs"/>
              </a:defRPr>
            </a:lvl1pPr>
          </a:lstStyle>
          <a:p>
            <a:r>
              <a:rPr lang="en-GB" sz="1600" b="0"/>
              <a:t>The latest </a:t>
            </a:r>
            <a:r>
              <a:rPr lang="en-GB" sz="1600" b="0" err="1"/>
              <a:t>dsm-firmenich</a:t>
            </a:r>
            <a:r>
              <a:rPr lang="en-GB" sz="1600" b="0"/>
              <a:t> survey identified that…</a:t>
            </a:r>
            <a:endParaRPr lang="en-US" sz="1600" b="0"/>
          </a:p>
        </p:txBody>
      </p:sp>
      <p:sp>
        <p:nvSpPr>
          <p:cNvPr id="2" name="Slide Number Placeholder 1">
            <a:extLst>
              <a:ext uri="{FF2B5EF4-FFF2-40B4-BE49-F238E27FC236}">
                <a16:creationId xmlns:a16="http://schemas.microsoft.com/office/drawing/2014/main" id="{5B34B699-7955-CE2E-7227-DA24C6939086}"/>
              </a:ext>
            </a:extLst>
          </p:cNvPr>
          <p:cNvSpPr>
            <a:spLocks noGrp="1"/>
          </p:cNvSpPr>
          <p:nvPr>
            <p:ph type="sldNum" sz="quarter" idx="10"/>
          </p:nvPr>
        </p:nvSpPr>
        <p:spPr/>
        <p:txBody>
          <a:bodyPr/>
          <a:lstStyle/>
          <a:p>
            <a:fld id="{5BA3E189-2F3A-42E5-B572-3520703B6186}" type="slidenum">
              <a:rPr lang="en-GB" smtClean="0">
                <a:solidFill>
                  <a:schemeClr val="bg1"/>
                </a:solidFill>
              </a:rPr>
              <a:pPr/>
              <a:t>7</a:t>
            </a:fld>
            <a:endParaRPr lang="en-GB">
              <a:solidFill>
                <a:schemeClr val="bg1"/>
              </a:solidFill>
            </a:endParaRPr>
          </a:p>
        </p:txBody>
      </p:sp>
      <p:sp>
        <p:nvSpPr>
          <p:cNvPr id="20" name="Text Placeholder 10">
            <a:extLst>
              <a:ext uri="{FF2B5EF4-FFF2-40B4-BE49-F238E27FC236}">
                <a16:creationId xmlns:a16="http://schemas.microsoft.com/office/drawing/2014/main" id="{8A276ACB-7780-150E-87D6-F046C0EA62DE}"/>
              </a:ext>
            </a:extLst>
          </p:cNvPr>
          <p:cNvSpPr txBox="1">
            <a:spLocks/>
          </p:cNvSpPr>
          <p:nvPr/>
        </p:nvSpPr>
        <p:spPr>
          <a:xfrm>
            <a:off x="302399" y="2645534"/>
            <a:ext cx="4145775" cy="2278867"/>
          </a:xfrm>
          <a:prstGeom prst="rect">
            <a:avLst/>
          </a:prstGeom>
        </p:spPr>
        <p:txBody>
          <a:bodyPr vert="horz" wrap="square" lIns="0" tIns="0" rIns="0" bIns="0" rtlCol="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1400" b="0" kern="0" spc="0" baseline="0">
                <a:solidFill>
                  <a:schemeClr val="tx1"/>
                </a:solidFill>
                <a:latin typeface="Lora" pitchFamily="2" charset="77"/>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14pt"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b="1">
                <a:solidFill>
                  <a:srgbClr val="F08B1F"/>
                </a:solidFill>
              </a:rPr>
              <a:t>…the perception that a sunscreen can cause acne discourages certain sunscreen users to wear more often.</a:t>
            </a:r>
          </a:p>
        </p:txBody>
      </p:sp>
    </p:spTree>
    <p:extLst>
      <p:ext uri="{BB962C8B-B14F-4D97-AF65-F5344CB8AC3E}">
        <p14:creationId xmlns:p14="http://schemas.microsoft.com/office/powerpoint/2010/main" val="714418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7B9801-B3CC-B6B0-A923-76AE4646ADF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4173CFC-9C8D-72A6-9313-E54AD684729A}"/>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8</a:t>
            </a:fld>
            <a:endParaRPr lang="en-GB"/>
          </a:p>
        </p:txBody>
      </p:sp>
      <p:sp>
        <p:nvSpPr>
          <p:cNvPr id="10" name="Title 9">
            <a:extLst>
              <a:ext uri="{FF2B5EF4-FFF2-40B4-BE49-F238E27FC236}">
                <a16:creationId xmlns:a16="http://schemas.microsoft.com/office/drawing/2014/main" id="{F3549F2E-C601-BA42-F002-0FAB601B8372}"/>
              </a:ext>
            </a:extLst>
          </p:cNvPr>
          <p:cNvSpPr>
            <a:spLocks noGrp="1"/>
          </p:cNvSpPr>
          <p:nvPr>
            <p:ph type="title"/>
          </p:nvPr>
        </p:nvSpPr>
        <p:spPr>
          <a:xfrm>
            <a:off x="302400" y="904280"/>
            <a:ext cx="10373220" cy="393441"/>
          </a:xfrm>
        </p:spPr>
        <p:txBody>
          <a:bodyPr wrap="square">
            <a:spAutoFit/>
          </a:bodyPr>
          <a:lstStyle/>
          <a:p>
            <a:r>
              <a:rPr lang="en-GB" sz="2800"/>
              <a:t>Brands are making efforts to alleviate the dilemma</a:t>
            </a:r>
            <a:endParaRPr lang="en-US" sz="2800"/>
          </a:p>
        </p:txBody>
      </p:sp>
      <p:sp>
        <p:nvSpPr>
          <p:cNvPr id="8" name="Rectangle 1">
            <a:extLst>
              <a:ext uri="{FF2B5EF4-FFF2-40B4-BE49-F238E27FC236}">
                <a16:creationId xmlns:a16="http://schemas.microsoft.com/office/drawing/2014/main" id="{F6E8BB7A-7C4B-C526-C265-8B025A459DA2}"/>
              </a:ext>
            </a:extLst>
          </p:cNvPr>
          <p:cNvSpPr txBox="1">
            <a:spLocks noChangeArrowheads="1"/>
          </p:cNvSpPr>
          <p:nvPr/>
        </p:nvSpPr>
        <p:spPr bwMode="auto">
          <a:xfrm>
            <a:off x="6465725" y="5593016"/>
            <a:ext cx="2814092"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indent="0" algn="l" defTabSz="914400" rtl="0" eaLnBrk="0" fontAlgn="base" latinLnBrk="0" hangingPunct="0">
              <a:lnSpc>
                <a:spcPct val="100000"/>
              </a:lnSpc>
              <a:spcBef>
                <a:spcPct val="0"/>
              </a:spcBef>
              <a:spcAft>
                <a:spcPct val="0"/>
              </a:spcAft>
              <a:buFont typeface="Arial" panose="020B0604020202020204" pitchFamily="34" charset="0"/>
              <a:buNone/>
              <a:defRPr sz="2850" kern="0" spc="0" baseline="0">
                <a:solidFill>
                  <a:schemeClr val="tx1"/>
                </a:solidFill>
                <a:latin typeface="Arial" panose="020B0604020202020204" pitchFamily="34" charset="0"/>
                <a:ea typeface="+mn-ea"/>
                <a:cs typeface="+mn-cs"/>
              </a:defRPr>
            </a:lvl1pPr>
            <a:lvl2pPr marL="361950" indent="-361950" algn="l" defTabSz="914400" rtl="0" eaLnBrk="0" fontAlgn="base" latinLnBrk="0" hangingPunct="0">
              <a:lnSpc>
                <a:spcPct val="90000"/>
              </a:lnSpc>
              <a:spcBef>
                <a:spcPct val="0"/>
              </a:spcBef>
              <a:spcAft>
                <a:spcPct val="0"/>
              </a:spcAft>
              <a:buClr>
                <a:schemeClr val="accent4"/>
              </a:buClr>
              <a:buSzPct val="90000"/>
              <a:buFont typeface="Wingdings" panose="05000000000000000000" pitchFamily="2" charset="2"/>
              <a:buChar char=""/>
              <a:defRPr sz="2850" kern="1200">
                <a:solidFill>
                  <a:schemeClr val="tx1"/>
                </a:solidFill>
                <a:latin typeface="Arial" panose="020B0604020202020204" pitchFamily="34" charset="0"/>
                <a:ea typeface="+mn-ea"/>
                <a:cs typeface="+mn-cs"/>
              </a:defRPr>
            </a:lvl2pPr>
            <a:lvl3pPr marL="806450" indent="-355600" algn="l" defTabSz="914400" rtl="0" eaLnBrk="0" fontAlgn="base" latinLnBrk="0" hangingPunct="0">
              <a:lnSpc>
                <a:spcPct val="90000"/>
              </a:lnSpc>
              <a:spcBef>
                <a:spcPct val="0"/>
              </a:spcBef>
              <a:spcAft>
                <a:spcPct val="0"/>
              </a:spcAft>
              <a:buClr>
                <a:schemeClr val="accent3"/>
              </a:buClr>
              <a:buSzPct val="90000"/>
              <a:buFont typeface="Wingdings" panose="05000000000000000000" pitchFamily="2" charset="2"/>
              <a:buChar char="l"/>
              <a:defRPr sz="2850" kern="1200">
                <a:solidFill>
                  <a:schemeClr val="tx1"/>
                </a:solidFill>
                <a:latin typeface="Arial" panose="020B0604020202020204" pitchFamily="34" charset="0"/>
                <a:ea typeface="+mn-ea"/>
                <a:cs typeface="+mn-cs"/>
              </a:defRPr>
            </a:lvl3pPr>
            <a:lvl4pPr marL="1257300" indent="-361950" algn="l" defTabSz="914400" rtl="0" eaLnBrk="0" fontAlgn="base" latinLnBrk="0" hangingPunct="0">
              <a:lnSpc>
                <a:spcPct val="90000"/>
              </a:lnSpc>
              <a:spcBef>
                <a:spcPct val="0"/>
              </a:spcBef>
              <a:spcAft>
                <a:spcPct val="0"/>
              </a:spcAft>
              <a:buClr>
                <a:srgbClr val="CBD938"/>
              </a:buClr>
              <a:buSzPct val="90000"/>
              <a:buFont typeface="Wingdings" panose="05000000000000000000" pitchFamily="2" charset="2"/>
              <a:buChar char="l"/>
              <a:defRPr sz="2850" kern="1200">
                <a:solidFill>
                  <a:schemeClr val="tx1"/>
                </a:solidFill>
                <a:latin typeface="Arial" panose="020B0604020202020204" pitchFamily="34" charset="0"/>
                <a:ea typeface="+mn-ea"/>
                <a:cs typeface="+mn-cs"/>
              </a:defRPr>
            </a:lvl4pPr>
            <a:lvl5pPr marL="0" indent="0" algn="l" defTabSz="914400" rtl="0" eaLnBrk="0" fontAlgn="base" latinLnBrk="0" hangingPunct="0">
              <a:lnSpc>
                <a:spcPct val="100000"/>
              </a:lnSpc>
              <a:spcBef>
                <a:spcPct val="0"/>
              </a:spcBef>
              <a:spcAft>
                <a:spcPct val="0"/>
              </a:spcAft>
              <a:buClr>
                <a:schemeClr val="accent4"/>
              </a:buClr>
              <a:buSzPct val="80000"/>
              <a:buFontTx/>
              <a:buNone/>
              <a:defRPr sz="800" kern="1200">
                <a:solidFill>
                  <a:schemeClr val="tx1"/>
                </a:solidFill>
                <a:latin typeface="Arial" panose="020B0604020202020204" pitchFamily="34" charset="0"/>
                <a:ea typeface="+mn-ea"/>
                <a:cs typeface="+mn-cs"/>
              </a:defRPr>
            </a:lvl5pPr>
            <a:lvl6pPr marL="447675" indent="0" algn="l" defTabSz="914400" rtl="0" eaLnBrk="0" fontAlgn="base" latinLnBrk="0" hangingPunct="0">
              <a:lnSpc>
                <a:spcPct val="90000"/>
              </a:lnSpc>
              <a:spcBef>
                <a:spcPct val="0"/>
              </a:spcBef>
              <a:spcAft>
                <a:spcPct val="0"/>
              </a:spcAft>
              <a:buClr>
                <a:schemeClr val="accent4"/>
              </a:buClr>
              <a:buSzPct val="80000"/>
              <a:buFontTx/>
              <a:buNone/>
              <a:defRPr sz="2800" kern="1200">
                <a:solidFill>
                  <a:schemeClr val="tx1"/>
                </a:solidFill>
                <a:latin typeface="Arial" panose="020B0604020202020204" pitchFamily="34" charset="0"/>
                <a:ea typeface="+mn-ea"/>
                <a:cs typeface="+mn-cs"/>
              </a:defRPr>
            </a:lvl6pPr>
            <a:lvl7pPr marL="895350" indent="0" algn="l" defTabSz="914400" rtl="0" eaLnBrk="0" fontAlgn="base" latinLnBrk="0" hangingPunct="0">
              <a:lnSpc>
                <a:spcPct val="90000"/>
              </a:lnSpc>
              <a:spcBef>
                <a:spcPct val="0"/>
              </a:spcBef>
              <a:spcAft>
                <a:spcPct val="0"/>
              </a:spcAft>
              <a:buSzPct val="80000"/>
              <a:buFontTx/>
              <a:buNone/>
              <a:defRPr sz="2800" kern="1200">
                <a:solidFill>
                  <a:schemeClr val="tx1"/>
                </a:solidFill>
                <a:latin typeface="Arial" panose="020B0604020202020204" pitchFamily="34" charset="0"/>
                <a:ea typeface="+mn-ea"/>
                <a:cs typeface="+mn-cs"/>
              </a:defRPr>
            </a:lvl7pPr>
            <a:lvl8pPr marL="3200400" indent="0" algn="l" defTabSz="914400" rtl="0" eaLnBrk="0" fontAlgn="base" latinLnBrk="0" hangingPunct="0">
              <a:lnSpc>
                <a:spcPct val="90000"/>
              </a:lnSpc>
              <a:spcBef>
                <a:spcPct val="0"/>
              </a:spcBef>
              <a:spcAft>
                <a:spcPct val="0"/>
              </a:spcAft>
              <a:buFont typeface="Arial" panose="020B0604020202020204" pitchFamily="34" charset="0"/>
              <a:buNone/>
              <a:defRPr sz="2800" kern="1200">
                <a:solidFill>
                  <a:schemeClr val="tx1"/>
                </a:solidFill>
                <a:latin typeface="Arial" panose="020B0604020202020204" pitchFamily="34" charset="0"/>
                <a:ea typeface="+mn-ea"/>
                <a:cs typeface="+mn-cs"/>
              </a:defRPr>
            </a:lvl8pPr>
            <a:lvl9pPr marL="3943350" indent="-285750" algn="l" defTabSz="914400" rtl="0" eaLnBrk="0" fontAlgn="base" latinLnBrk="0" hangingPunct="0">
              <a:lnSpc>
                <a:spcPct val="90000"/>
              </a:lnSpc>
              <a:spcBef>
                <a:spcPct val="0"/>
              </a:spcBef>
              <a:spcAft>
                <a:spcPct val="0"/>
              </a:spcAft>
              <a:buFont typeface="Arial" panose="020B0604020202020204" pitchFamily="34" charset="0"/>
              <a:buChar char="•"/>
              <a:defRPr sz="2800" kern="1200">
                <a:solidFill>
                  <a:schemeClr val="tx1"/>
                </a:solidFill>
                <a:latin typeface="Arial" panose="020B0604020202020204" pitchFamily="34" charset="0"/>
                <a:ea typeface="+mn-ea"/>
                <a:cs typeface="+mn-cs"/>
              </a:defRPr>
            </a:lvl9pPr>
          </a:lstStyle>
          <a:p>
            <a:pPr algn="ctr"/>
            <a:r>
              <a:rPr lang="en-GB" sz="1000">
                <a:latin typeface="Lora" pitchFamily="2" charset="0"/>
              </a:rPr>
              <a:t>‘</a:t>
            </a:r>
            <a:r>
              <a:rPr lang="en-US" sz="1000" err="1">
                <a:latin typeface="Lora" pitchFamily="2" charset="0"/>
              </a:rPr>
              <a:t>Acnemy</a:t>
            </a:r>
            <a:r>
              <a:rPr lang="en-US" sz="1000">
                <a:latin typeface="Lora" pitchFamily="2" charset="0"/>
              </a:rPr>
              <a:t> is the natural enemy of acne.’ This non-comedogenic sunscreen is formulated for acne-prone skin with ‘unique combination of acne-fighting ingredients’.</a:t>
            </a:r>
            <a:endParaRPr lang="en-NL" altLang="en-NL" sz="1000">
              <a:latin typeface="Lora" pitchFamily="2" charset="0"/>
            </a:endParaRPr>
          </a:p>
        </p:txBody>
      </p:sp>
      <p:sp>
        <p:nvSpPr>
          <p:cNvPr id="12" name="Rectangle 1">
            <a:extLst>
              <a:ext uri="{FF2B5EF4-FFF2-40B4-BE49-F238E27FC236}">
                <a16:creationId xmlns:a16="http://schemas.microsoft.com/office/drawing/2014/main" id="{0DE59D5D-C8E8-D392-BB54-4F11AA9B4DB4}"/>
              </a:ext>
            </a:extLst>
          </p:cNvPr>
          <p:cNvSpPr txBox="1">
            <a:spLocks noChangeArrowheads="1"/>
          </p:cNvSpPr>
          <p:nvPr/>
        </p:nvSpPr>
        <p:spPr bwMode="auto">
          <a:xfrm>
            <a:off x="3158491" y="5561405"/>
            <a:ext cx="2099309"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indent="0" algn="l" defTabSz="914400" rtl="0" eaLnBrk="0" fontAlgn="base" latinLnBrk="0" hangingPunct="0">
              <a:lnSpc>
                <a:spcPct val="100000"/>
              </a:lnSpc>
              <a:spcBef>
                <a:spcPct val="0"/>
              </a:spcBef>
              <a:spcAft>
                <a:spcPct val="0"/>
              </a:spcAft>
              <a:buFont typeface="Arial" panose="020B0604020202020204" pitchFamily="34" charset="0"/>
              <a:buNone/>
              <a:defRPr sz="2850" kern="0" spc="0" baseline="0">
                <a:solidFill>
                  <a:schemeClr val="tx1"/>
                </a:solidFill>
                <a:latin typeface="Arial" panose="020B0604020202020204" pitchFamily="34" charset="0"/>
                <a:ea typeface="+mn-ea"/>
                <a:cs typeface="+mn-cs"/>
              </a:defRPr>
            </a:lvl1pPr>
            <a:lvl2pPr marL="361950" indent="-361950" algn="l" defTabSz="914400" rtl="0" eaLnBrk="0" fontAlgn="base" latinLnBrk="0" hangingPunct="0">
              <a:lnSpc>
                <a:spcPct val="90000"/>
              </a:lnSpc>
              <a:spcBef>
                <a:spcPct val="0"/>
              </a:spcBef>
              <a:spcAft>
                <a:spcPct val="0"/>
              </a:spcAft>
              <a:buClr>
                <a:schemeClr val="accent4"/>
              </a:buClr>
              <a:buSzPct val="90000"/>
              <a:buFont typeface="Wingdings" panose="05000000000000000000" pitchFamily="2" charset="2"/>
              <a:buChar char=""/>
              <a:defRPr sz="2850" kern="1200">
                <a:solidFill>
                  <a:schemeClr val="tx1"/>
                </a:solidFill>
                <a:latin typeface="Arial" panose="020B0604020202020204" pitchFamily="34" charset="0"/>
                <a:ea typeface="+mn-ea"/>
                <a:cs typeface="+mn-cs"/>
              </a:defRPr>
            </a:lvl2pPr>
            <a:lvl3pPr marL="806450" indent="-355600" algn="l" defTabSz="914400" rtl="0" eaLnBrk="0" fontAlgn="base" latinLnBrk="0" hangingPunct="0">
              <a:lnSpc>
                <a:spcPct val="90000"/>
              </a:lnSpc>
              <a:spcBef>
                <a:spcPct val="0"/>
              </a:spcBef>
              <a:spcAft>
                <a:spcPct val="0"/>
              </a:spcAft>
              <a:buClr>
                <a:schemeClr val="accent3"/>
              </a:buClr>
              <a:buSzPct val="90000"/>
              <a:buFont typeface="Wingdings" panose="05000000000000000000" pitchFamily="2" charset="2"/>
              <a:buChar char="l"/>
              <a:defRPr sz="2850" kern="1200">
                <a:solidFill>
                  <a:schemeClr val="tx1"/>
                </a:solidFill>
                <a:latin typeface="Arial" panose="020B0604020202020204" pitchFamily="34" charset="0"/>
                <a:ea typeface="+mn-ea"/>
                <a:cs typeface="+mn-cs"/>
              </a:defRPr>
            </a:lvl3pPr>
            <a:lvl4pPr marL="1257300" indent="-361950" algn="l" defTabSz="914400" rtl="0" eaLnBrk="0" fontAlgn="base" latinLnBrk="0" hangingPunct="0">
              <a:lnSpc>
                <a:spcPct val="90000"/>
              </a:lnSpc>
              <a:spcBef>
                <a:spcPct val="0"/>
              </a:spcBef>
              <a:spcAft>
                <a:spcPct val="0"/>
              </a:spcAft>
              <a:buClr>
                <a:srgbClr val="CBD938"/>
              </a:buClr>
              <a:buSzPct val="90000"/>
              <a:buFont typeface="Wingdings" panose="05000000000000000000" pitchFamily="2" charset="2"/>
              <a:buChar char="l"/>
              <a:defRPr sz="2850" kern="1200">
                <a:solidFill>
                  <a:schemeClr val="tx1"/>
                </a:solidFill>
                <a:latin typeface="Arial" panose="020B0604020202020204" pitchFamily="34" charset="0"/>
                <a:ea typeface="+mn-ea"/>
                <a:cs typeface="+mn-cs"/>
              </a:defRPr>
            </a:lvl4pPr>
            <a:lvl5pPr marL="0" indent="0" algn="l" defTabSz="914400" rtl="0" eaLnBrk="0" fontAlgn="base" latinLnBrk="0" hangingPunct="0">
              <a:lnSpc>
                <a:spcPct val="100000"/>
              </a:lnSpc>
              <a:spcBef>
                <a:spcPct val="0"/>
              </a:spcBef>
              <a:spcAft>
                <a:spcPct val="0"/>
              </a:spcAft>
              <a:buClr>
                <a:schemeClr val="accent4"/>
              </a:buClr>
              <a:buSzPct val="80000"/>
              <a:buFontTx/>
              <a:buNone/>
              <a:defRPr sz="800" kern="1200">
                <a:solidFill>
                  <a:schemeClr val="tx1"/>
                </a:solidFill>
                <a:latin typeface="Arial" panose="020B0604020202020204" pitchFamily="34" charset="0"/>
                <a:ea typeface="+mn-ea"/>
                <a:cs typeface="+mn-cs"/>
              </a:defRPr>
            </a:lvl5pPr>
            <a:lvl6pPr marL="447675" indent="0" algn="l" defTabSz="914400" rtl="0" eaLnBrk="0" fontAlgn="base" latinLnBrk="0" hangingPunct="0">
              <a:lnSpc>
                <a:spcPct val="90000"/>
              </a:lnSpc>
              <a:spcBef>
                <a:spcPct val="0"/>
              </a:spcBef>
              <a:spcAft>
                <a:spcPct val="0"/>
              </a:spcAft>
              <a:buClr>
                <a:schemeClr val="accent4"/>
              </a:buClr>
              <a:buSzPct val="80000"/>
              <a:buFontTx/>
              <a:buNone/>
              <a:defRPr sz="2800" kern="1200">
                <a:solidFill>
                  <a:schemeClr val="tx1"/>
                </a:solidFill>
                <a:latin typeface="Arial" panose="020B0604020202020204" pitchFamily="34" charset="0"/>
                <a:ea typeface="+mn-ea"/>
                <a:cs typeface="+mn-cs"/>
              </a:defRPr>
            </a:lvl6pPr>
            <a:lvl7pPr marL="895350" indent="0" algn="l" defTabSz="914400" rtl="0" eaLnBrk="0" fontAlgn="base" latinLnBrk="0" hangingPunct="0">
              <a:lnSpc>
                <a:spcPct val="90000"/>
              </a:lnSpc>
              <a:spcBef>
                <a:spcPct val="0"/>
              </a:spcBef>
              <a:spcAft>
                <a:spcPct val="0"/>
              </a:spcAft>
              <a:buSzPct val="80000"/>
              <a:buFontTx/>
              <a:buNone/>
              <a:defRPr sz="2800" kern="1200">
                <a:solidFill>
                  <a:schemeClr val="tx1"/>
                </a:solidFill>
                <a:latin typeface="Arial" panose="020B0604020202020204" pitchFamily="34" charset="0"/>
                <a:ea typeface="+mn-ea"/>
                <a:cs typeface="+mn-cs"/>
              </a:defRPr>
            </a:lvl7pPr>
            <a:lvl8pPr marL="3200400" indent="0" algn="l" defTabSz="914400" rtl="0" eaLnBrk="0" fontAlgn="base" latinLnBrk="0" hangingPunct="0">
              <a:lnSpc>
                <a:spcPct val="90000"/>
              </a:lnSpc>
              <a:spcBef>
                <a:spcPct val="0"/>
              </a:spcBef>
              <a:spcAft>
                <a:spcPct val="0"/>
              </a:spcAft>
              <a:buFont typeface="Arial" panose="020B0604020202020204" pitchFamily="34" charset="0"/>
              <a:buNone/>
              <a:defRPr sz="2800" kern="1200">
                <a:solidFill>
                  <a:schemeClr val="tx1"/>
                </a:solidFill>
                <a:latin typeface="Arial" panose="020B0604020202020204" pitchFamily="34" charset="0"/>
                <a:ea typeface="+mn-ea"/>
                <a:cs typeface="+mn-cs"/>
              </a:defRPr>
            </a:lvl8pPr>
            <a:lvl9pPr marL="3943350" indent="-285750" algn="l" defTabSz="914400" rtl="0" eaLnBrk="0" fontAlgn="base" latinLnBrk="0" hangingPunct="0">
              <a:lnSpc>
                <a:spcPct val="90000"/>
              </a:lnSpc>
              <a:spcBef>
                <a:spcPct val="0"/>
              </a:spcBef>
              <a:spcAft>
                <a:spcPct val="0"/>
              </a:spcAft>
              <a:buFont typeface="Arial" panose="020B0604020202020204" pitchFamily="34" charset="0"/>
              <a:buChar char="•"/>
              <a:defRPr sz="2800" kern="1200">
                <a:solidFill>
                  <a:schemeClr val="tx1"/>
                </a:solidFill>
                <a:latin typeface="Arial" panose="020B0604020202020204" pitchFamily="34" charset="0"/>
                <a:ea typeface="+mn-ea"/>
                <a:cs typeface="+mn-cs"/>
              </a:defRPr>
            </a:lvl9pPr>
          </a:lstStyle>
          <a:p>
            <a:pPr algn="ctr"/>
            <a:r>
              <a:rPr lang="en-US" sz="1000">
                <a:latin typeface="Lora" pitchFamily="2" charset="0"/>
              </a:rPr>
              <a:t>‘The world's first microbiome-friendly certified sunscreen’, suitable for all skin types including acne-prone skin.</a:t>
            </a:r>
            <a:endParaRPr lang="en-NL" altLang="en-NL" sz="1000">
              <a:latin typeface="Lora" pitchFamily="2" charset="0"/>
            </a:endParaRPr>
          </a:p>
        </p:txBody>
      </p:sp>
      <p:sp>
        <p:nvSpPr>
          <p:cNvPr id="13" name="Rectangle 1">
            <a:extLst>
              <a:ext uri="{FF2B5EF4-FFF2-40B4-BE49-F238E27FC236}">
                <a16:creationId xmlns:a16="http://schemas.microsoft.com/office/drawing/2014/main" id="{4F821F9F-7624-A89E-4C15-BFCCC97887EA}"/>
              </a:ext>
            </a:extLst>
          </p:cNvPr>
          <p:cNvSpPr txBox="1">
            <a:spLocks noChangeArrowheads="1"/>
          </p:cNvSpPr>
          <p:nvPr/>
        </p:nvSpPr>
        <p:spPr bwMode="auto">
          <a:xfrm>
            <a:off x="5074682" y="1734265"/>
            <a:ext cx="204263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indent="0" algn="l" defTabSz="914400" rtl="0" eaLnBrk="0" fontAlgn="base" latinLnBrk="0" hangingPunct="0">
              <a:lnSpc>
                <a:spcPct val="100000"/>
              </a:lnSpc>
              <a:spcBef>
                <a:spcPct val="0"/>
              </a:spcBef>
              <a:spcAft>
                <a:spcPct val="0"/>
              </a:spcAft>
              <a:buFont typeface="Arial" panose="020B0604020202020204" pitchFamily="34" charset="0"/>
              <a:buNone/>
              <a:defRPr sz="2850" kern="0" spc="0" baseline="0">
                <a:solidFill>
                  <a:schemeClr val="tx1"/>
                </a:solidFill>
                <a:latin typeface="Arial" panose="020B0604020202020204" pitchFamily="34" charset="0"/>
                <a:ea typeface="+mn-ea"/>
                <a:cs typeface="+mn-cs"/>
              </a:defRPr>
            </a:lvl1pPr>
            <a:lvl2pPr marL="361950" indent="-361950" algn="l" defTabSz="914400" rtl="0" eaLnBrk="0" fontAlgn="base" latinLnBrk="0" hangingPunct="0">
              <a:lnSpc>
                <a:spcPct val="90000"/>
              </a:lnSpc>
              <a:spcBef>
                <a:spcPct val="0"/>
              </a:spcBef>
              <a:spcAft>
                <a:spcPct val="0"/>
              </a:spcAft>
              <a:buClr>
                <a:schemeClr val="accent4"/>
              </a:buClr>
              <a:buSzPct val="90000"/>
              <a:buFont typeface="Wingdings" panose="05000000000000000000" pitchFamily="2" charset="2"/>
              <a:buChar char=""/>
              <a:defRPr sz="2850" kern="1200">
                <a:solidFill>
                  <a:schemeClr val="tx1"/>
                </a:solidFill>
                <a:latin typeface="Arial" panose="020B0604020202020204" pitchFamily="34" charset="0"/>
                <a:ea typeface="+mn-ea"/>
                <a:cs typeface="+mn-cs"/>
              </a:defRPr>
            </a:lvl2pPr>
            <a:lvl3pPr marL="806450" indent="-355600" algn="l" defTabSz="914400" rtl="0" eaLnBrk="0" fontAlgn="base" latinLnBrk="0" hangingPunct="0">
              <a:lnSpc>
                <a:spcPct val="90000"/>
              </a:lnSpc>
              <a:spcBef>
                <a:spcPct val="0"/>
              </a:spcBef>
              <a:spcAft>
                <a:spcPct val="0"/>
              </a:spcAft>
              <a:buClr>
                <a:schemeClr val="accent3"/>
              </a:buClr>
              <a:buSzPct val="90000"/>
              <a:buFont typeface="Wingdings" panose="05000000000000000000" pitchFamily="2" charset="2"/>
              <a:buChar char="l"/>
              <a:defRPr sz="2850" kern="1200">
                <a:solidFill>
                  <a:schemeClr val="tx1"/>
                </a:solidFill>
                <a:latin typeface="Arial" panose="020B0604020202020204" pitchFamily="34" charset="0"/>
                <a:ea typeface="+mn-ea"/>
                <a:cs typeface="+mn-cs"/>
              </a:defRPr>
            </a:lvl3pPr>
            <a:lvl4pPr marL="1257300" indent="-361950" algn="l" defTabSz="914400" rtl="0" eaLnBrk="0" fontAlgn="base" latinLnBrk="0" hangingPunct="0">
              <a:lnSpc>
                <a:spcPct val="90000"/>
              </a:lnSpc>
              <a:spcBef>
                <a:spcPct val="0"/>
              </a:spcBef>
              <a:spcAft>
                <a:spcPct val="0"/>
              </a:spcAft>
              <a:buClr>
                <a:srgbClr val="CBD938"/>
              </a:buClr>
              <a:buSzPct val="90000"/>
              <a:buFont typeface="Wingdings" panose="05000000000000000000" pitchFamily="2" charset="2"/>
              <a:buChar char="l"/>
              <a:defRPr sz="2850" kern="1200">
                <a:solidFill>
                  <a:schemeClr val="tx1"/>
                </a:solidFill>
                <a:latin typeface="Arial" panose="020B0604020202020204" pitchFamily="34" charset="0"/>
                <a:ea typeface="+mn-ea"/>
                <a:cs typeface="+mn-cs"/>
              </a:defRPr>
            </a:lvl4pPr>
            <a:lvl5pPr marL="0" indent="0" algn="l" defTabSz="914400" rtl="0" eaLnBrk="0" fontAlgn="base" latinLnBrk="0" hangingPunct="0">
              <a:lnSpc>
                <a:spcPct val="100000"/>
              </a:lnSpc>
              <a:spcBef>
                <a:spcPct val="0"/>
              </a:spcBef>
              <a:spcAft>
                <a:spcPct val="0"/>
              </a:spcAft>
              <a:buClr>
                <a:schemeClr val="accent4"/>
              </a:buClr>
              <a:buSzPct val="80000"/>
              <a:buFontTx/>
              <a:buNone/>
              <a:defRPr sz="800" kern="1200">
                <a:solidFill>
                  <a:schemeClr val="tx1"/>
                </a:solidFill>
                <a:latin typeface="Arial" panose="020B0604020202020204" pitchFamily="34" charset="0"/>
                <a:ea typeface="+mn-ea"/>
                <a:cs typeface="+mn-cs"/>
              </a:defRPr>
            </a:lvl5pPr>
            <a:lvl6pPr marL="447675" indent="0" algn="l" defTabSz="914400" rtl="0" eaLnBrk="0" fontAlgn="base" latinLnBrk="0" hangingPunct="0">
              <a:lnSpc>
                <a:spcPct val="90000"/>
              </a:lnSpc>
              <a:spcBef>
                <a:spcPct val="0"/>
              </a:spcBef>
              <a:spcAft>
                <a:spcPct val="0"/>
              </a:spcAft>
              <a:buClr>
                <a:schemeClr val="accent4"/>
              </a:buClr>
              <a:buSzPct val="80000"/>
              <a:buFontTx/>
              <a:buNone/>
              <a:defRPr sz="2800" kern="1200">
                <a:solidFill>
                  <a:schemeClr val="tx1"/>
                </a:solidFill>
                <a:latin typeface="Arial" panose="020B0604020202020204" pitchFamily="34" charset="0"/>
                <a:ea typeface="+mn-ea"/>
                <a:cs typeface="+mn-cs"/>
              </a:defRPr>
            </a:lvl6pPr>
            <a:lvl7pPr marL="895350" indent="0" algn="l" defTabSz="914400" rtl="0" eaLnBrk="0" fontAlgn="base" latinLnBrk="0" hangingPunct="0">
              <a:lnSpc>
                <a:spcPct val="90000"/>
              </a:lnSpc>
              <a:spcBef>
                <a:spcPct val="0"/>
              </a:spcBef>
              <a:spcAft>
                <a:spcPct val="0"/>
              </a:spcAft>
              <a:buSzPct val="80000"/>
              <a:buFontTx/>
              <a:buNone/>
              <a:defRPr sz="2800" kern="1200">
                <a:solidFill>
                  <a:schemeClr val="tx1"/>
                </a:solidFill>
                <a:latin typeface="Arial" panose="020B0604020202020204" pitchFamily="34" charset="0"/>
                <a:ea typeface="+mn-ea"/>
                <a:cs typeface="+mn-cs"/>
              </a:defRPr>
            </a:lvl7pPr>
            <a:lvl8pPr marL="3200400" indent="0" algn="l" defTabSz="914400" rtl="0" eaLnBrk="0" fontAlgn="base" latinLnBrk="0" hangingPunct="0">
              <a:lnSpc>
                <a:spcPct val="90000"/>
              </a:lnSpc>
              <a:spcBef>
                <a:spcPct val="0"/>
              </a:spcBef>
              <a:spcAft>
                <a:spcPct val="0"/>
              </a:spcAft>
              <a:buFont typeface="Arial" panose="020B0604020202020204" pitchFamily="34" charset="0"/>
              <a:buNone/>
              <a:defRPr sz="2800" kern="1200">
                <a:solidFill>
                  <a:schemeClr val="tx1"/>
                </a:solidFill>
                <a:latin typeface="Arial" panose="020B0604020202020204" pitchFamily="34" charset="0"/>
                <a:ea typeface="+mn-ea"/>
                <a:cs typeface="+mn-cs"/>
              </a:defRPr>
            </a:lvl8pPr>
            <a:lvl9pPr marL="3943350" indent="-285750" algn="l" defTabSz="914400" rtl="0" eaLnBrk="0" fontAlgn="base" latinLnBrk="0" hangingPunct="0">
              <a:lnSpc>
                <a:spcPct val="90000"/>
              </a:lnSpc>
              <a:spcBef>
                <a:spcPct val="0"/>
              </a:spcBef>
              <a:spcAft>
                <a:spcPct val="0"/>
              </a:spcAft>
              <a:buFont typeface="Arial" panose="020B0604020202020204" pitchFamily="34" charset="0"/>
              <a:buChar char="•"/>
              <a:defRPr sz="2800" kern="1200">
                <a:solidFill>
                  <a:schemeClr val="tx1"/>
                </a:solidFill>
                <a:latin typeface="Arial" panose="020B0604020202020204" pitchFamily="34" charset="0"/>
                <a:ea typeface="+mn-ea"/>
                <a:cs typeface="+mn-cs"/>
              </a:defRPr>
            </a:lvl9pPr>
          </a:lstStyle>
          <a:p>
            <a:pPr algn="ctr"/>
            <a:r>
              <a:rPr lang="en-GB" sz="1000">
                <a:latin typeface="Lora" pitchFamily="2" charset="0"/>
              </a:rPr>
              <a:t>With anti-acne in the product name, addressing the topic by enriched </a:t>
            </a:r>
            <a:r>
              <a:rPr lang="en-GB" sz="1000" err="1">
                <a:latin typeface="Lora" pitchFamily="2" charset="0"/>
              </a:rPr>
              <a:t>bioactives</a:t>
            </a:r>
            <a:r>
              <a:rPr lang="en-GB" sz="1000">
                <a:latin typeface="Lora" pitchFamily="2" charset="0"/>
              </a:rPr>
              <a:t>.</a:t>
            </a:r>
            <a:endParaRPr lang="en-NL" altLang="en-NL" sz="1000">
              <a:latin typeface="Lora" pitchFamily="2" charset="0"/>
            </a:endParaRPr>
          </a:p>
        </p:txBody>
      </p:sp>
      <p:sp>
        <p:nvSpPr>
          <p:cNvPr id="14" name="Rectangle 1">
            <a:extLst>
              <a:ext uri="{FF2B5EF4-FFF2-40B4-BE49-F238E27FC236}">
                <a16:creationId xmlns:a16="http://schemas.microsoft.com/office/drawing/2014/main" id="{C8639BAA-D92B-3CFC-ECFB-FC3529E93CB4}"/>
              </a:ext>
            </a:extLst>
          </p:cNvPr>
          <p:cNvSpPr txBox="1">
            <a:spLocks noChangeArrowheads="1"/>
          </p:cNvSpPr>
          <p:nvPr/>
        </p:nvSpPr>
        <p:spPr bwMode="auto">
          <a:xfrm>
            <a:off x="8644126" y="1612400"/>
            <a:ext cx="2313434"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0" indent="0" algn="l" defTabSz="914400" rtl="0" eaLnBrk="0" fontAlgn="base" latinLnBrk="0" hangingPunct="0">
              <a:lnSpc>
                <a:spcPct val="100000"/>
              </a:lnSpc>
              <a:spcBef>
                <a:spcPct val="0"/>
              </a:spcBef>
              <a:spcAft>
                <a:spcPct val="0"/>
              </a:spcAft>
              <a:buFont typeface="Arial" panose="020B0604020202020204" pitchFamily="34" charset="0"/>
              <a:buNone/>
              <a:defRPr sz="2850" kern="0" spc="0" baseline="0">
                <a:solidFill>
                  <a:schemeClr val="tx1"/>
                </a:solidFill>
                <a:latin typeface="Arial" panose="020B0604020202020204" pitchFamily="34" charset="0"/>
                <a:ea typeface="+mn-ea"/>
                <a:cs typeface="+mn-cs"/>
              </a:defRPr>
            </a:lvl1pPr>
            <a:lvl2pPr marL="361950" indent="-361950" algn="l" defTabSz="914400" rtl="0" eaLnBrk="0" fontAlgn="base" latinLnBrk="0" hangingPunct="0">
              <a:lnSpc>
                <a:spcPct val="90000"/>
              </a:lnSpc>
              <a:spcBef>
                <a:spcPct val="0"/>
              </a:spcBef>
              <a:spcAft>
                <a:spcPct val="0"/>
              </a:spcAft>
              <a:buClr>
                <a:schemeClr val="accent4"/>
              </a:buClr>
              <a:buSzPct val="90000"/>
              <a:buFont typeface="Wingdings" panose="05000000000000000000" pitchFamily="2" charset="2"/>
              <a:buChar char=""/>
              <a:defRPr sz="2850" kern="1200">
                <a:solidFill>
                  <a:schemeClr val="tx1"/>
                </a:solidFill>
                <a:latin typeface="Arial" panose="020B0604020202020204" pitchFamily="34" charset="0"/>
                <a:ea typeface="+mn-ea"/>
                <a:cs typeface="+mn-cs"/>
              </a:defRPr>
            </a:lvl2pPr>
            <a:lvl3pPr marL="806450" indent="-355600" algn="l" defTabSz="914400" rtl="0" eaLnBrk="0" fontAlgn="base" latinLnBrk="0" hangingPunct="0">
              <a:lnSpc>
                <a:spcPct val="90000"/>
              </a:lnSpc>
              <a:spcBef>
                <a:spcPct val="0"/>
              </a:spcBef>
              <a:spcAft>
                <a:spcPct val="0"/>
              </a:spcAft>
              <a:buClr>
                <a:schemeClr val="accent3"/>
              </a:buClr>
              <a:buSzPct val="90000"/>
              <a:buFont typeface="Wingdings" panose="05000000000000000000" pitchFamily="2" charset="2"/>
              <a:buChar char="l"/>
              <a:defRPr sz="2850" kern="1200">
                <a:solidFill>
                  <a:schemeClr val="tx1"/>
                </a:solidFill>
                <a:latin typeface="Arial" panose="020B0604020202020204" pitchFamily="34" charset="0"/>
                <a:ea typeface="+mn-ea"/>
                <a:cs typeface="+mn-cs"/>
              </a:defRPr>
            </a:lvl3pPr>
            <a:lvl4pPr marL="1257300" indent="-361950" algn="l" defTabSz="914400" rtl="0" eaLnBrk="0" fontAlgn="base" latinLnBrk="0" hangingPunct="0">
              <a:lnSpc>
                <a:spcPct val="90000"/>
              </a:lnSpc>
              <a:spcBef>
                <a:spcPct val="0"/>
              </a:spcBef>
              <a:spcAft>
                <a:spcPct val="0"/>
              </a:spcAft>
              <a:buClr>
                <a:srgbClr val="CBD938"/>
              </a:buClr>
              <a:buSzPct val="90000"/>
              <a:buFont typeface="Wingdings" panose="05000000000000000000" pitchFamily="2" charset="2"/>
              <a:buChar char="l"/>
              <a:defRPr sz="2850" kern="1200">
                <a:solidFill>
                  <a:schemeClr val="tx1"/>
                </a:solidFill>
                <a:latin typeface="Arial" panose="020B0604020202020204" pitchFamily="34" charset="0"/>
                <a:ea typeface="+mn-ea"/>
                <a:cs typeface="+mn-cs"/>
              </a:defRPr>
            </a:lvl4pPr>
            <a:lvl5pPr marL="0" indent="0" algn="l" defTabSz="914400" rtl="0" eaLnBrk="0" fontAlgn="base" latinLnBrk="0" hangingPunct="0">
              <a:lnSpc>
                <a:spcPct val="100000"/>
              </a:lnSpc>
              <a:spcBef>
                <a:spcPct val="0"/>
              </a:spcBef>
              <a:spcAft>
                <a:spcPct val="0"/>
              </a:spcAft>
              <a:buClr>
                <a:schemeClr val="accent4"/>
              </a:buClr>
              <a:buSzPct val="80000"/>
              <a:buFontTx/>
              <a:buNone/>
              <a:defRPr sz="800" kern="1200">
                <a:solidFill>
                  <a:schemeClr val="tx1"/>
                </a:solidFill>
                <a:latin typeface="Arial" panose="020B0604020202020204" pitchFamily="34" charset="0"/>
                <a:ea typeface="+mn-ea"/>
                <a:cs typeface="+mn-cs"/>
              </a:defRPr>
            </a:lvl5pPr>
            <a:lvl6pPr marL="447675" indent="0" algn="l" defTabSz="914400" rtl="0" eaLnBrk="0" fontAlgn="base" latinLnBrk="0" hangingPunct="0">
              <a:lnSpc>
                <a:spcPct val="90000"/>
              </a:lnSpc>
              <a:spcBef>
                <a:spcPct val="0"/>
              </a:spcBef>
              <a:spcAft>
                <a:spcPct val="0"/>
              </a:spcAft>
              <a:buClr>
                <a:schemeClr val="accent4"/>
              </a:buClr>
              <a:buSzPct val="80000"/>
              <a:buFontTx/>
              <a:buNone/>
              <a:defRPr sz="2800" kern="1200">
                <a:solidFill>
                  <a:schemeClr val="tx1"/>
                </a:solidFill>
                <a:latin typeface="Arial" panose="020B0604020202020204" pitchFamily="34" charset="0"/>
                <a:ea typeface="+mn-ea"/>
                <a:cs typeface="+mn-cs"/>
              </a:defRPr>
            </a:lvl6pPr>
            <a:lvl7pPr marL="895350" indent="0" algn="l" defTabSz="914400" rtl="0" eaLnBrk="0" fontAlgn="base" latinLnBrk="0" hangingPunct="0">
              <a:lnSpc>
                <a:spcPct val="90000"/>
              </a:lnSpc>
              <a:spcBef>
                <a:spcPct val="0"/>
              </a:spcBef>
              <a:spcAft>
                <a:spcPct val="0"/>
              </a:spcAft>
              <a:buSzPct val="80000"/>
              <a:buFontTx/>
              <a:buNone/>
              <a:defRPr sz="2800" kern="1200">
                <a:solidFill>
                  <a:schemeClr val="tx1"/>
                </a:solidFill>
                <a:latin typeface="Arial" panose="020B0604020202020204" pitchFamily="34" charset="0"/>
                <a:ea typeface="+mn-ea"/>
                <a:cs typeface="+mn-cs"/>
              </a:defRPr>
            </a:lvl7pPr>
            <a:lvl8pPr marL="3200400" indent="0" algn="l" defTabSz="914400" rtl="0" eaLnBrk="0" fontAlgn="base" latinLnBrk="0" hangingPunct="0">
              <a:lnSpc>
                <a:spcPct val="90000"/>
              </a:lnSpc>
              <a:spcBef>
                <a:spcPct val="0"/>
              </a:spcBef>
              <a:spcAft>
                <a:spcPct val="0"/>
              </a:spcAft>
              <a:buFont typeface="Arial" panose="020B0604020202020204" pitchFamily="34" charset="0"/>
              <a:buNone/>
              <a:defRPr sz="2800" kern="1200">
                <a:solidFill>
                  <a:schemeClr val="tx1"/>
                </a:solidFill>
                <a:latin typeface="Arial" panose="020B0604020202020204" pitchFamily="34" charset="0"/>
                <a:ea typeface="+mn-ea"/>
                <a:cs typeface="+mn-cs"/>
              </a:defRPr>
            </a:lvl8pPr>
            <a:lvl9pPr marL="3943350" indent="-285750" algn="l" defTabSz="914400" rtl="0" eaLnBrk="0" fontAlgn="base" latinLnBrk="0" hangingPunct="0">
              <a:lnSpc>
                <a:spcPct val="90000"/>
              </a:lnSpc>
              <a:spcBef>
                <a:spcPct val="0"/>
              </a:spcBef>
              <a:spcAft>
                <a:spcPct val="0"/>
              </a:spcAft>
              <a:buFont typeface="Arial" panose="020B0604020202020204" pitchFamily="34" charset="0"/>
              <a:buChar char="•"/>
              <a:defRPr sz="2800" kern="1200">
                <a:solidFill>
                  <a:schemeClr val="tx1"/>
                </a:solidFill>
                <a:latin typeface="Arial" panose="020B0604020202020204" pitchFamily="34" charset="0"/>
                <a:ea typeface="+mn-ea"/>
                <a:cs typeface="+mn-cs"/>
              </a:defRPr>
            </a:lvl9pPr>
          </a:lstStyle>
          <a:p>
            <a:pPr algn="ctr"/>
            <a:r>
              <a:rPr lang="en-GB" sz="1000">
                <a:latin typeface="Lora" pitchFamily="2" charset="0"/>
              </a:rPr>
              <a:t>For acne-prone and sensitive skin with a prebiotic formula</a:t>
            </a:r>
            <a:r>
              <a:rPr lang="en-US" sz="1000">
                <a:latin typeface="Lora" pitchFamily="2" charset="0"/>
              </a:rPr>
              <a:t>, with bioactive ‘helps reduce acne, restore microbial balance to healthy skin’.</a:t>
            </a:r>
            <a:endParaRPr lang="en-NL" altLang="en-NL" sz="1000">
              <a:latin typeface="Lora" pitchFamily="2" charset="0"/>
            </a:endParaRPr>
          </a:p>
        </p:txBody>
      </p:sp>
      <p:sp>
        <p:nvSpPr>
          <p:cNvPr id="15" name="TextBox 14">
            <a:extLst>
              <a:ext uri="{FF2B5EF4-FFF2-40B4-BE49-F238E27FC236}">
                <a16:creationId xmlns:a16="http://schemas.microsoft.com/office/drawing/2014/main" id="{DC7562BB-3168-27D2-E0D8-C322B3D14B7A}"/>
              </a:ext>
            </a:extLst>
          </p:cNvPr>
          <p:cNvSpPr txBox="1"/>
          <p:nvPr/>
        </p:nvSpPr>
        <p:spPr>
          <a:xfrm>
            <a:off x="2796541" y="2871367"/>
            <a:ext cx="1516380" cy="1615827"/>
          </a:xfrm>
          <a:prstGeom prst="rect">
            <a:avLst/>
          </a:prstGeom>
          <a:noFill/>
        </p:spPr>
        <p:txBody>
          <a:bodyPr wrap="square" rtlCol="0">
            <a:spAutoFit/>
          </a:bodyPr>
          <a:lstStyle/>
          <a:p>
            <a:r>
              <a:rPr lang="en-US" sz="1100">
                <a:solidFill>
                  <a:srgbClr val="FF0000"/>
                </a:solidFill>
              </a:rPr>
              <a:t>These are two different brands/products. The comment below only applies to </a:t>
            </a:r>
            <a:r>
              <a:rPr lang="en-US" sz="1100" b="1">
                <a:solidFill>
                  <a:srgbClr val="FF0000"/>
                </a:solidFill>
              </a:rPr>
              <a:t>SUN MATTERS.</a:t>
            </a:r>
          </a:p>
          <a:p>
            <a:r>
              <a:rPr lang="en-US" altLang="zh-CN" sz="1100" b="1">
                <a:solidFill>
                  <a:srgbClr val="FF0000"/>
                </a:solidFill>
              </a:rPr>
              <a:t>And pls put this product into the last.</a:t>
            </a:r>
            <a:endParaRPr lang="en-US" sz="1100" b="1">
              <a:solidFill>
                <a:srgbClr val="FF0000"/>
              </a:solidFill>
            </a:endParaRPr>
          </a:p>
        </p:txBody>
      </p:sp>
      <p:sp>
        <p:nvSpPr>
          <p:cNvPr id="17" name="TextBox 16">
            <a:extLst>
              <a:ext uri="{FF2B5EF4-FFF2-40B4-BE49-F238E27FC236}">
                <a16:creationId xmlns:a16="http://schemas.microsoft.com/office/drawing/2014/main" id="{09756239-74FF-DF49-8C95-4ADBF4CB0857}"/>
              </a:ext>
            </a:extLst>
          </p:cNvPr>
          <p:cNvSpPr txBox="1"/>
          <p:nvPr/>
        </p:nvSpPr>
        <p:spPr>
          <a:xfrm>
            <a:off x="10175353" y="3162480"/>
            <a:ext cx="1043939" cy="938719"/>
          </a:xfrm>
          <a:prstGeom prst="rect">
            <a:avLst/>
          </a:prstGeom>
          <a:noFill/>
        </p:spPr>
        <p:txBody>
          <a:bodyPr wrap="square" rtlCol="0">
            <a:spAutoFit/>
          </a:bodyPr>
          <a:lstStyle/>
          <a:p>
            <a:r>
              <a:rPr lang="en-US" sz="1100">
                <a:solidFill>
                  <a:srgbClr val="FF0000"/>
                </a:solidFill>
              </a:rPr>
              <a:t>Replace the product image with another package</a:t>
            </a:r>
            <a:endParaRPr lang="en-US" sz="1100" b="1">
              <a:solidFill>
                <a:srgbClr val="FF0000"/>
              </a:solidFill>
            </a:endParaRPr>
          </a:p>
        </p:txBody>
      </p:sp>
      <p:pic>
        <p:nvPicPr>
          <p:cNvPr id="22" name="Picture 21" descr="A blue and orange line&#10;&#10;AI-generated content may be incorrect.">
            <a:extLst>
              <a:ext uri="{FF2B5EF4-FFF2-40B4-BE49-F238E27FC236}">
                <a16:creationId xmlns:a16="http://schemas.microsoft.com/office/drawing/2014/main" id="{C0878D59-F6AA-D980-D214-E637B9BA697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885" b="-2540"/>
          <a:stretch>
            <a:fillRect/>
          </a:stretch>
        </p:blipFill>
        <p:spPr>
          <a:xfrm>
            <a:off x="0" y="1972104"/>
            <a:ext cx="12192000" cy="3613377"/>
          </a:xfrm>
          <a:prstGeom prst="rect">
            <a:avLst/>
          </a:prstGeom>
        </p:spPr>
      </p:pic>
      <p:pic>
        <p:nvPicPr>
          <p:cNvPr id="23" name="Picture 22" descr="A yellow tube of moisturizer&#10;&#10;AI-generated content may be incorrect.">
            <a:extLst>
              <a:ext uri="{FF2B5EF4-FFF2-40B4-BE49-F238E27FC236}">
                <a16:creationId xmlns:a16="http://schemas.microsoft.com/office/drawing/2014/main" id="{A811125F-9719-03CD-9368-AABE461D6E2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83371" y="2522684"/>
            <a:ext cx="678421" cy="2686819"/>
          </a:xfrm>
          <a:prstGeom prst="rect">
            <a:avLst/>
          </a:prstGeom>
        </p:spPr>
      </p:pic>
      <p:pic>
        <p:nvPicPr>
          <p:cNvPr id="24" name="Picture 23" descr="A white container with black text&#10;&#10;AI-generated content may be incorrect.">
            <a:extLst>
              <a:ext uri="{FF2B5EF4-FFF2-40B4-BE49-F238E27FC236}">
                <a16:creationId xmlns:a16="http://schemas.microsoft.com/office/drawing/2014/main" id="{FBB005B4-97B5-E6DD-6F92-7CDCF5D4F55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560695" y="2947369"/>
            <a:ext cx="1334660" cy="2262135"/>
          </a:xfrm>
          <a:prstGeom prst="rect">
            <a:avLst/>
          </a:prstGeom>
        </p:spPr>
      </p:pic>
      <p:pic>
        <p:nvPicPr>
          <p:cNvPr id="25" name="Picture 24" descr="A yellow and blue rectangle&#10;&#10;AI-generated content may be incorrect.">
            <a:extLst>
              <a:ext uri="{FF2B5EF4-FFF2-40B4-BE49-F238E27FC236}">
                <a16:creationId xmlns:a16="http://schemas.microsoft.com/office/drawing/2014/main" id="{A4CD3BE1-B068-7F6A-C979-562FAF692AC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033128" y="2433262"/>
            <a:ext cx="775305" cy="2871501"/>
          </a:xfrm>
          <a:prstGeom prst="rect">
            <a:avLst/>
          </a:prstGeom>
        </p:spPr>
      </p:pic>
      <p:pic>
        <p:nvPicPr>
          <p:cNvPr id="26" name="Picture 25" descr="A box of sunscreen&#10;&#10;AI-generated content may be incorrect.">
            <a:extLst>
              <a:ext uri="{FF2B5EF4-FFF2-40B4-BE49-F238E27FC236}">
                <a16:creationId xmlns:a16="http://schemas.microsoft.com/office/drawing/2014/main" id="{A27CC842-8F98-4268-20B2-52C63BB9CDE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202645" y="2535273"/>
            <a:ext cx="1223025" cy="2697092"/>
          </a:xfrm>
          <a:prstGeom prst="rect">
            <a:avLst/>
          </a:prstGeom>
        </p:spPr>
      </p:pic>
      <p:sp>
        <p:nvSpPr>
          <p:cNvPr id="3" name="Text Placeholder 10">
            <a:extLst>
              <a:ext uri="{FF2B5EF4-FFF2-40B4-BE49-F238E27FC236}">
                <a16:creationId xmlns:a16="http://schemas.microsoft.com/office/drawing/2014/main" id="{1BD239DF-DA85-B627-A322-FCFE6B40AD11}"/>
              </a:ext>
            </a:extLst>
          </p:cNvPr>
          <p:cNvSpPr txBox="1">
            <a:spLocks/>
          </p:cNvSpPr>
          <p:nvPr/>
        </p:nvSpPr>
        <p:spPr>
          <a:xfrm>
            <a:off x="299153" y="2776489"/>
            <a:ext cx="3245023" cy="1428912"/>
          </a:xfrm>
          <a:prstGeom prst="rect">
            <a:avLst/>
          </a:prstGeom>
        </p:spPr>
        <p:txBody>
          <a:bodyPr vert="horz" wrap="square" lIns="0" tIns="288000" rIns="0" bIns="0" rtlCol="0" anchor="t" anchorCtr="0">
            <a:noAutofit/>
          </a:bodyPr>
          <a:lstStyle>
            <a:lvl1pPr indent="0">
              <a:lnSpc>
                <a:spcPct val="100000"/>
              </a:lnSpc>
              <a:spcBef>
                <a:spcPts val="0"/>
              </a:spcBef>
              <a:buFont typeface="Arial" panose="020B0604020202020204" pitchFamily="34" charset="0"/>
              <a:buNone/>
              <a:defRPr b="0" kern="0" spc="0" baseline="0">
                <a:solidFill>
                  <a:srgbClr val="F08B1F"/>
                </a:solidFill>
                <a:latin typeface="Lora" pitchFamily="2" charset="77"/>
              </a:defRPr>
            </a:lvl1pPr>
            <a:lvl2pPr indent="0">
              <a:lnSpc>
                <a:spcPct val="90000"/>
              </a:lnSpc>
              <a:spcBef>
                <a:spcPts val="500"/>
              </a:spcBef>
              <a:spcAft>
                <a:spcPts val="400"/>
              </a:spcAft>
              <a:buClr>
                <a:srgbClr val="307297"/>
              </a:buClr>
              <a:buSzPct val="90000"/>
              <a:buFont typeface="Wingdings" panose="05000000000000000000" pitchFamily="2" charset="2"/>
              <a:buNone/>
              <a:defRPr sz="2000" b="1"/>
            </a:lvl2pPr>
            <a:lvl3pPr indent="0">
              <a:lnSpc>
                <a:spcPct val="90000"/>
              </a:lnSpc>
              <a:spcBef>
                <a:spcPts val="500"/>
              </a:spcBef>
              <a:spcAft>
                <a:spcPts val="400"/>
              </a:spcAft>
              <a:buClr>
                <a:schemeClr val="accent1"/>
              </a:buClr>
              <a:buSzPct val="90000"/>
              <a:buFont typeface="Wingdings" panose="05000000000000000000" pitchFamily="2" charset="2"/>
              <a:buNone/>
              <a:defRPr b="1"/>
            </a:lvl3pPr>
            <a:lvl4pPr indent="0">
              <a:lnSpc>
                <a:spcPct val="90000"/>
              </a:lnSpc>
              <a:spcBef>
                <a:spcPts val="500"/>
              </a:spcBef>
              <a:buClr>
                <a:srgbClr val="89C7E8"/>
              </a:buClr>
              <a:buSzPct val="90000"/>
              <a:buFont typeface="Wingdings" panose="05000000000000000000" pitchFamily="2" charset="2"/>
              <a:buNone/>
              <a:defRPr sz="1600" b="1"/>
            </a:lvl4pPr>
            <a:lvl5pPr indent="0">
              <a:lnSpc>
                <a:spcPct val="100000"/>
              </a:lnSpc>
              <a:spcBef>
                <a:spcPts val="0"/>
              </a:spcBef>
              <a:spcAft>
                <a:spcPts val="0"/>
              </a:spcAft>
              <a:buClr>
                <a:schemeClr val="accent4"/>
              </a:buClr>
              <a:buSzPct val="80000"/>
              <a:buFontTx/>
              <a:buNone/>
              <a:defRPr sz="1600" b="1">
                <a:solidFill>
                  <a:schemeClr val="bg1"/>
                </a:solidFill>
                <a:latin typeface="DM Sans 14pt" pitchFamily="2" charset="0"/>
              </a:defRPr>
            </a:lvl5pPr>
            <a:lvl6pPr indent="0">
              <a:lnSpc>
                <a:spcPct val="90000"/>
              </a:lnSpc>
              <a:spcBef>
                <a:spcPts val="500"/>
              </a:spcBef>
              <a:spcAft>
                <a:spcPts val="400"/>
              </a:spcAft>
              <a:buClr>
                <a:schemeClr val="accent4"/>
              </a:buClr>
              <a:buSzPct val="80000"/>
              <a:buFontTx/>
              <a:buNone/>
              <a:defRPr sz="1600" b="1"/>
            </a:lvl6pPr>
            <a:lvl7pPr indent="0">
              <a:lnSpc>
                <a:spcPct val="90000"/>
              </a:lnSpc>
              <a:spcBef>
                <a:spcPts val="500"/>
              </a:spcBef>
              <a:spcAft>
                <a:spcPts val="400"/>
              </a:spcAft>
              <a:buSzPct val="80000"/>
              <a:buFontTx/>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n-GB"/>
              <a:t>Early launches are starting to claim acne-related benefits and encouraging for daily protection.</a:t>
            </a:r>
            <a:endParaRPr lang="en-US"/>
          </a:p>
        </p:txBody>
      </p:sp>
    </p:spTree>
    <p:extLst>
      <p:ext uri="{BB962C8B-B14F-4D97-AF65-F5344CB8AC3E}">
        <p14:creationId xmlns:p14="http://schemas.microsoft.com/office/powerpoint/2010/main" val="331836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691801-2356-48EC-EFF2-60E99323ABBA}"/>
            </a:ext>
          </a:extLst>
        </p:cNvPr>
        <p:cNvGrpSpPr/>
        <p:nvPr/>
      </p:nvGrpSpPr>
      <p:grpSpPr>
        <a:xfrm>
          <a:off x="0" y="0"/>
          <a:ext cx="0" cy="0"/>
          <a:chOff x="0" y="0"/>
          <a:chExt cx="0" cy="0"/>
        </a:xfrm>
      </p:grpSpPr>
      <p:sp>
        <p:nvSpPr>
          <p:cNvPr id="4" name="Graphic 4">
            <a:extLst>
              <a:ext uri="{FF2B5EF4-FFF2-40B4-BE49-F238E27FC236}">
                <a16:creationId xmlns:a16="http://schemas.microsoft.com/office/drawing/2014/main" id="{AF395C60-D326-691C-C945-6F3DAEECD185}"/>
              </a:ext>
            </a:extLst>
          </p:cNvPr>
          <p:cNvSpPr/>
          <p:nvPr/>
        </p:nvSpPr>
        <p:spPr>
          <a:xfrm>
            <a:off x="5029200" y="-15583"/>
            <a:ext cx="7162800" cy="6876044"/>
          </a:xfrm>
          <a:custGeom>
            <a:avLst/>
            <a:gdLst>
              <a:gd name="csX0" fmla="*/ 4554303 w 4554302"/>
              <a:gd name="csY0" fmla="*/ 0 h 4371975"/>
              <a:gd name="csX1" fmla="*/ 0 w 4554302"/>
              <a:gd name="csY1" fmla="*/ 0 h 4371975"/>
              <a:gd name="csX2" fmla="*/ 2546149 w 4554302"/>
              <a:gd name="csY2" fmla="*/ 2482594 h 4371975"/>
              <a:gd name="csX3" fmla="*/ 2339695 w 4554302"/>
              <a:gd name="csY3" fmla="*/ 4371975 h 4371975"/>
              <a:gd name="csX4" fmla="*/ 4554303 w 4554302"/>
              <a:gd name="csY4" fmla="*/ 4371975 h 4371975"/>
              <a:gd name="csX5" fmla="*/ 4554303 w 4554302"/>
              <a:gd name="csY5" fmla="*/ 0 h 4371975"/>
            </a:gdLst>
            <a:ahLst/>
            <a:cxnLst>
              <a:cxn ang="0">
                <a:pos x="csX0" y="csY0"/>
              </a:cxn>
              <a:cxn ang="0">
                <a:pos x="csX1" y="csY1"/>
              </a:cxn>
              <a:cxn ang="0">
                <a:pos x="csX2" y="csY2"/>
              </a:cxn>
              <a:cxn ang="0">
                <a:pos x="csX3" y="csY3"/>
              </a:cxn>
              <a:cxn ang="0">
                <a:pos x="csX4" y="csY4"/>
              </a:cxn>
              <a:cxn ang="0">
                <a:pos x="csX5" y="csY5"/>
              </a:cxn>
            </a:cxnLst>
            <a:rect l="l" t="t" r="r" b="b"/>
            <a:pathLst>
              <a:path w="4554302" h="4371975">
                <a:moveTo>
                  <a:pt x="4554303" y="0"/>
                </a:moveTo>
                <a:lnTo>
                  <a:pt x="0" y="0"/>
                </a:lnTo>
                <a:cubicBezTo>
                  <a:pt x="1274957" y="326603"/>
                  <a:pt x="2282778" y="1242694"/>
                  <a:pt x="2546149" y="2482594"/>
                </a:cubicBezTo>
                <a:cubicBezTo>
                  <a:pt x="2683947" y="3131387"/>
                  <a:pt x="2599422" y="3782042"/>
                  <a:pt x="2339695" y="4371975"/>
                </a:cubicBezTo>
                <a:lnTo>
                  <a:pt x="4554303" y="4371975"/>
                </a:lnTo>
                <a:lnTo>
                  <a:pt x="4554303" y="0"/>
                </a:lnTo>
                <a:close/>
              </a:path>
            </a:pathLst>
          </a:custGeom>
          <a:solidFill>
            <a:srgbClr val="C3E6E1"/>
          </a:solidFill>
          <a:ln w="4048" cap="flat">
            <a:noFill/>
            <a:prstDash val="solid"/>
            <a:miter/>
          </a:ln>
        </p:spPr>
        <p:txBody>
          <a:bodyPr/>
          <a:lstStyle/>
          <a:p>
            <a:endParaRPr lang="en-US"/>
          </a:p>
        </p:txBody>
      </p:sp>
      <p:sp>
        <p:nvSpPr>
          <p:cNvPr id="20" name="Oval 19">
            <a:extLst>
              <a:ext uri="{FF2B5EF4-FFF2-40B4-BE49-F238E27FC236}">
                <a16:creationId xmlns:a16="http://schemas.microsoft.com/office/drawing/2014/main" id="{5A4B55F9-C7C4-B03A-49A2-5C0CD7C7F141}"/>
              </a:ext>
            </a:extLst>
          </p:cNvPr>
          <p:cNvSpPr/>
          <p:nvPr/>
        </p:nvSpPr>
        <p:spPr>
          <a:xfrm>
            <a:off x="5878805" y="1873263"/>
            <a:ext cx="4463027" cy="4463027"/>
          </a:xfrm>
          <a:prstGeom prst="ellipse">
            <a:avLst/>
          </a:prstGeom>
          <a:solidFill>
            <a:srgbClr val="F08B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5" name="Picture 4" descr="A group of men in lab coats&#10;&#10;AI-generated content may be incorrect.">
            <a:extLst>
              <a:ext uri="{FF2B5EF4-FFF2-40B4-BE49-F238E27FC236}">
                <a16:creationId xmlns:a16="http://schemas.microsoft.com/office/drawing/2014/main" id="{69070DA9-253B-6D8B-F4D1-2CCAF37AC72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6020319" y="1873263"/>
            <a:ext cx="4462272" cy="4462272"/>
          </a:xfrm>
          <a:prstGeom prst="ellipse">
            <a:avLst/>
          </a:prstGeom>
        </p:spPr>
      </p:pic>
      <p:sp>
        <p:nvSpPr>
          <p:cNvPr id="2" name="Slide Number Placeholder 1">
            <a:extLst>
              <a:ext uri="{FF2B5EF4-FFF2-40B4-BE49-F238E27FC236}">
                <a16:creationId xmlns:a16="http://schemas.microsoft.com/office/drawing/2014/main" id="{E0B73893-CB0F-D99E-4934-42A8A8F5B421}"/>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9</a:t>
            </a:fld>
            <a:endParaRPr lang="en-GB"/>
          </a:p>
        </p:txBody>
      </p:sp>
      <p:sp>
        <p:nvSpPr>
          <p:cNvPr id="10" name="Title 9">
            <a:extLst>
              <a:ext uri="{FF2B5EF4-FFF2-40B4-BE49-F238E27FC236}">
                <a16:creationId xmlns:a16="http://schemas.microsoft.com/office/drawing/2014/main" id="{59CD2951-296C-D8F9-781D-5B669AFFD56E}"/>
              </a:ext>
            </a:extLst>
          </p:cNvPr>
          <p:cNvSpPr>
            <a:spLocks noGrp="1"/>
          </p:cNvSpPr>
          <p:nvPr>
            <p:ph type="title"/>
          </p:nvPr>
        </p:nvSpPr>
        <p:spPr>
          <a:xfrm>
            <a:off x="302400" y="904280"/>
            <a:ext cx="9391731" cy="393441"/>
          </a:xfrm>
        </p:spPr>
        <p:txBody>
          <a:bodyPr wrap="square">
            <a:spAutoFit/>
          </a:bodyPr>
          <a:lstStyle/>
          <a:p>
            <a:r>
              <a:rPr lang="en-US" sz="2800"/>
              <a:t>Closing the gap with microbiome insights</a:t>
            </a:r>
          </a:p>
        </p:txBody>
      </p:sp>
      <p:sp>
        <p:nvSpPr>
          <p:cNvPr id="8" name="Text Placeholder 7">
            <a:extLst>
              <a:ext uri="{FF2B5EF4-FFF2-40B4-BE49-F238E27FC236}">
                <a16:creationId xmlns:a16="http://schemas.microsoft.com/office/drawing/2014/main" id="{4EA33D44-0F23-4E26-3A56-D0378B28FA2A}"/>
              </a:ext>
            </a:extLst>
          </p:cNvPr>
          <p:cNvSpPr>
            <a:spLocks noGrp="1"/>
          </p:cNvSpPr>
          <p:nvPr>
            <p:ph type="body" sz="quarter" idx="12"/>
          </p:nvPr>
        </p:nvSpPr>
        <p:spPr>
          <a:xfrm>
            <a:off x="302400" y="1297721"/>
            <a:ext cx="5206860" cy="2338452"/>
          </a:xfrm>
        </p:spPr>
        <p:txBody>
          <a:bodyPr/>
          <a:lstStyle/>
          <a:p>
            <a:pPr marL="171450" lvl="0" indent="-171450">
              <a:buClr>
                <a:srgbClr val="F08B1F"/>
              </a:buClr>
              <a:buSzPct val="150000"/>
              <a:buFont typeface="Arial" panose="020B0604020202020204" pitchFamily="34" charset="0"/>
              <a:buChar char="•"/>
            </a:pPr>
            <a:r>
              <a:rPr lang="en-US"/>
              <a:t>Today’s sun care products mostly promise “non-comedogenic” safety—a limited view of acne prevention.</a:t>
            </a:r>
          </a:p>
          <a:p>
            <a:pPr marL="171450" lvl="0" indent="-171450">
              <a:buClr>
                <a:srgbClr val="F08B1F"/>
              </a:buClr>
              <a:buSzPct val="150000"/>
              <a:buFont typeface="Arial" panose="020B0604020202020204" pitchFamily="34" charset="0"/>
              <a:buChar char="•"/>
            </a:pPr>
            <a:endParaRPr lang="en-US"/>
          </a:p>
          <a:p>
            <a:pPr marL="171450" lvl="0" indent="-171450">
              <a:buClr>
                <a:srgbClr val="F08B1F"/>
              </a:buClr>
              <a:buSzPct val="150000"/>
              <a:buFont typeface="Arial" panose="020B0604020202020204" pitchFamily="34" charset="0"/>
              <a:buChar char="•"/>
            </a:pPr>
            <a:r>
              <a:rPr lang="en-US"/>
              <a:t>Some go further with </a:t>
            </a:r>
            <a:r>
              <a:rPr lang="en-US" err="1"/>
              <a:t>bioactives</a:t>
            </a:r>
            <a:r>
              <a:rPr lang="en-US"/>
              <a:t> or pre-/postbiotics, but these solutions remain fragmented and incomplete.</a:t>
            </a:r>
          </a:p>
          <a:p>
            <a:pPr marL="171450" lvl="0" indent="-171450">
              <a:buClr>
                <a:srgbClr val="F08B1F"/>
              </a:buClr>
              <a:buSzPct val="150000"/>
              <a:buFont typeface="Arial" panose="020B0604020202020204" pitchFamily="34" charset="0"/>
              <a:buChar char="•"/>
            </a:pPr>
            <a:endParaRPr lang="en-US"/>
          </a:p>
          <a:p>
            <a:pPr marL="171450" indent="-171450">
              <a:buClr>
                <a:srgbClr val="F08B1F"/>
              </a:buClr>
              <a:buSzPct val="150000"/>
              <a:buFont typeface="Arial" panose="020B0604020202020204" pitchFamily="34" charset="0"/>
              <a:buChar char="•"/>
            </a:pPr>
            <a:r>
              <a:rPr lang="en-US" b="1"/>
              <a:t>The missing piece? A science-driven approach that connects UV protection, microbiome health, and acne risk management for truly holistic skin care.</a:t>
            </a:r>
            <a:endParaRPr lang="en-NL" altLang="en-NL" b="1"/>
          </a:p>
        </p:txBody>
      </p:sp>
      <p:sp>
        <p:nvSpPr>
          <p:cNvPr id="29" name="Text Placeholder 10">
            <a:extLst>
              <a:ext uri="{FF2B5EF4-FFF2-40B4-BE49-F238E27FC236}">
                <a16:creationId xmlns:a16="http://schemas.microsoft.com/office/drawing/2014/main" id="{AD3866D2-7DD1-58B6-B5F2-A155375BE9AE}"/>
              </a:ext>
            </a:extLst>
          </p:cNvPr>
          <p:cNvSpPr>
            <a:spLocks noGrp="1"/>
          </p:cNvSpPr>
          <p:nvPr>
            <p:ph type="body" idx="11"/>
          </p:nvPr>
        </p:nvSpPr>
        <p:spPr>
          <a:xfrm>
            <a:off x="448788" y="3879519"/>
            <a:ext cx="5359260" cy="1870435"/>
          </a:xfrm>
        </p:spPr>
        <p:txBody>
          <a:bodyPr/>
          <a:lstStyle/>
          <a:p>
            <a:r>
              <a:rPr lang="en-US" sz="1800" b="1">
                <a:solidFill>
                  <a:srgbClr val="F08B1F"/>
                </a:solidFill>
              </a:rPr>
              <a:t>The Opportunity:</a:t>
            </a:r>
            <a:r>
              <a:rPr lang="en-US" sz="1800">
                <a:solidFill>
                  <a:srgbClr val="F08B1F"/>
                </a:solidFill>
              </a:rPr>
              <a:t> lead the next evolution in sun care with formulations powered by real science – combining UV defense, microbiome balance, and acne risk reduction to move beyond single claims to comprehensive solutions that respect and protect the skin ecosystem.</a:t>
            </a:r>
          </a:p>
        </p:txBody>
      </p:sp>
      <p:pic>
        <p:nvPicPr>
          <p:cNvPr id="6" name="Picture 5">
            <a:extLst>
              <a:ext uri="{FF2B5EF4-FFF2-40B4-BE49-F238E27FC236}">
                <a16:creationId xmlns:a16="http://schemas.microsoft.com/office/drawing/2014/main" id="{82C98970-7432-69E8-B25B-FF74A44BFC9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22753" y="6204296"/>
            <a:ext cx="2527998" cy="488502"/>
          </a:xfrm>
          <a:prstGeom prst="rect">
            <a:avLst/>
          </a:prstGeom>
        </p:spPr>
      </p:pic>
    </p:spTree>
    <p:extLst>
      <p:ext uri="{BB962C8B-B14F-4D97-AF65-F5344CB8AC3E}">
        <p14:creationId xmlns:p14="http://schemas.microsoft.com/office/powerpoint/2010/main" val="972193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953E7-B843-9006-7C69-0E35E369780D}"/>
            </a:ext>
          </a:extLst>
        </p:cNvPr>
        <p:cNvGrpSpPr/>
        <p:nvPr/>
      </p:nvGrpSpPr>
      <p:grpSpPr>
        <a:xfrm>
          <a:off x="0" y="0"/>
          <a:ext cx="0" cy="0"/>
          <a:chOff x="0" y="0"/>
          <a:chExt cx="0" cy="0"/>
        </a:xfrm>
      </p:grpSpPr>
      <p:sp>
        <p:nvSpPr>
          <p:cNvPr id="6" name="Graphic 5">
            <a:extLst>
              <a:ext uri="{FF2B5EF4-FFF2-40B4-BE49-F238E27FC236}">
                <a16:creationId xmlns:a16="http://schemas.microsoft.com/office/drawing/2014/main" id="{801665B9-B9E7-4382-3F34-9BF90A9D3D37}"/>
              </a:ext>
            </a:extLst>
          </p:cNvPr>
          <p:cNvSpPr/>
          <p:nvPr/>
        </p:nvSpPr>
        <p:spPr>
          <a:xfrm>
            <a:off x="0" y="4545711"/>
            <a:ext cx="12192000" cy="2312289"/>
          </a:xfrm>
          <a:custGeom>
            <a:avLst/>
            <a:gdLst>
              <a:gd name="csX0" fmla="*/ 0 w 12192000"/>
              <a:gd name="csY0" fmla="*/ 0 h 2312289"/>
              <a:gd name="csX1" fmla="*/ 0 w 12192000"/>
              <a:gd name="csY1" fmla="*/ 2312289 h 2312289"/>
              <a:gd name="csX2" fmla="*/ 12192000 w 12192000"/>
              <a:gd name="csY2" fmla="*/ 2312289 h 2312289"/>
              <a:gd name="csX3" fmla="*/ 12192000 w 12192000"/>
              <a:gd name="csY3" fmla="*/ 374142 h 2312289"/>
              <a:gd name="csX4" fmla="*/ 6822377 w 12192000"/>
              <a:gd name="csY4" fmla="*/ 1948371 h 2312289"/>
              <a:gd name="csX5" fmla="*/ 0 w 12192000"/>
              <a:gd name="csY5" fmla="*/ 0 h 2312289"/>
            </a:gdLst>
            <a:ahLst/>
            <a:cxnLst>
              <a:cxn ang="0">
                <a:pos x="csX0" y="csY0"/>
              </a:cxn>
              <a:cxn ang="0">
                <a:pos x="csX1" y="csY1"/>
              </a:cxn>
              <a:cxn ang="0">
                <a:pos x="csX2" y="csY2"/>
              </a:cxn>
              <a:cxn ang="0">
                <a:pos x="csX3" y="csY3"/>
              </a:cxn>
              <a:cxn ang="0">
                <a:pos x="csX4" y="csY4"/>
              </a:cxn>
              <a:cxn ang="0">
                <a:pos x="csX5" y="csY5"/>
              </a:cxn>
            </a:cxnLst>
            <a:rect l="l" t="t" r="r" b="b"/>
            <a:pathLst>
              <a:path w="12192000" h="2312289">
                <a:moveTo>
                  <a:pt x="0" y="0"/>
                </a:moveTo>
                <a:lnTo>
                  <a:pt x="0" y="2312289"/>
                </a:lnTo>
                <a:lnTo>
                  <a:pt x="12192000" y="2312289"/>
                </a:lnTo>
                <a:lnTo>
                  <a:pt x="12192000" y="374142"/>
                </a:lnTo>
                <a:cubicBezTo>
                  <a:pt x="10812081" y="1257491"/>
                  <a:pt x="8924734" y="1848422"/>
                  <a:pt x="6822377" y="1948371"/>
                </a:cubicBezTo>
                <a:cubicBezTo>
                  <a:pt x="3993197" y="2082927"/>
                  <a:pt x="1467231" y="1295591"/>
                  <a:pt x="0" y="0"/>
                </a:cubicBezTo>
                <a:close/>
              </a:path>
            </a:pathLst>
          </a:custGeom>
          <a:solidFill>
            <a:srgbClr val="C3E6E1"/>
          </a:solidFill>
          <a:ln w="6350" cap="flat">
            <a:noFill/>
            <a:prstDash val="solid"/>
            <a:miter/>
          </a:ln>
        </p:spPr>
        <p:txBody>
          <a:bodyPr/>
          <a:lstStyle/>
          <a:p>
            <a:endParaRPr lang="en-US"/>
          </a:p>
        </p:txBody>
      </p:sp>
      <p:sp>
        <p:nvSpPr>
          <p:cNvPr id="8" name="Oval 7">
            <a:extLst>
              <a:ext uri="{FF2B5EF4-FFF2-40B4-BE49-F238E27FC236}">
                <a16:creationId xmlns:a16="http://schemas.microsoft.com/office/drawing/2014/main" id="{F8D9CDC6-D010-B711-42CD-7D30BB0907C1}"/>
              </a:ext>
            </a:extLst>
          </p:cNvPr>
          <p:cNvSpPr/>
          <p:nvPr/>
        </p:nvSpPr>
        <p:spPr>
          <a:xfrm>
            <a:off x="6096000" y="2354043"/>
            <a:ext cx="3762157" cy="3762157"/>
          </a:xfrm>
          <a:prstGeom prst="ellipse">
            <a:avLst/>
          </a:prstGeom>
          <a:solidFill>
            <a:srgbClr val="F08B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5" name="Picture 4" descr="A person walking a dog&#10;&#10;AI-generated content may be incorrect.">
            <a:extLst>
              <a:ext uri="{FF2B5EF4-FFF2-40B4-BE49-F238E27FC236}">
                <a16:creationId xmlns:a16="http://schemas.microsoft.com/office/drawing/2014/main" id="{F4899E77-802C-8DC6-E5FB-2378BAF778D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6241222" y="2271910"/>
            <a:ext cx="3758184" cy="3758184"/>
          </a:xfrm>
          <a:prstGeom prst="ellipse">
            <a:avLst/>
          </a:prstGeom>
        </p:spPr>
      </p:pic>
      <p:sp>
        <p:nvSpPr>
          <p:cNvPr id="2" name="Slide Number Placeholder 1">
            <a:extLst>
              <a:ext uri="{FF2B5EF4-FFF2-40B4-BE49-F238E27FC236}">
                <a16:creationId xmlns:a16="http://schemas.microsoft.com/office/drawing/2014/main" id="{C01F0531-954E-8F9B-624F-8144B220DDD3}"/>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10</a:t>
            </a:fld>
            <a:endParaRPr lang="en-GB"/>
          </a:p>
        </p:txBody>
      </p:sp>
      <p:sp>
        <p:nvSpPr>
          <p:cNvPr id="11" name="Text Placeholder 10">
            <a:extLst>
              <a:ext uri="{FF2B5EF4-FFF2-40B4-BE49-F238E27FC236}">
                <a16:creationId xmlns:a16="http://schemas.microsoft.com/office/drawing/2014/main" id="{016DB3C9-B563-850C-A2D5-91A9E2AD6E42}"/>
              </a:ext>
            </a:extLst>
          </p:cNvPr>
          <p:cNvSpPr>
            <a:spLocks noGrp="1"/>
          </p:cNvSpPr>
          <p:nvPr>
            <p:ph type="body" idx="11"/>
          </p:nvPr>
        </p:nvSpPr>
        <p:spPr>
          <a:xfrm>
            <a:off x="302400" y="1622872"/>
            <a:ext cx="6161462" cy="783998"/>
          </a:xfrm>
        </p:spPr>
        <p:txBody>
          <a:bodyPr/>
          <a:lstStyle/>
          <a:p>
            <a:r>
              <a:rPr lang="en-GB" sz="1800">
                <a:solidFill>
                  <a:srgbClr val="F08B1F"/>
                </a:solidFill>
              </a:rPr>
              <a:t>Our scientists expanded the </a:t>
            </a:r>
            <a:r>
              <a:rPr lang="en-US" altLang="zh-CN" sz="1800">
                <a:solidFill>
                  <a:srgbClr val="F08B1F"/>
                </a:solidFill>
              </a:rPr>
              <a:t>frontiers with new evidence </a:t>
            </a:r>
            <a:r>
              <a:rPr lang="en-GB" sz="1800">
                <a:solidFill>
                  <a:srgbClr val="F08B1F"/>
                </a:solidFill>
              </a:rPr>
              <a:t>to reflect evolving consumer </a:t>
            </a:r>
            <a:r>
              <a:rPr lang="en-GB" sz="1800" err="1">
                <a:solidFill>
                  <a:srgbClr val="F08B1F"/>
                </a:solidFill>
              </a:rPr>
              <a:t>behaviors</a:t>
            </a:r>
            <a:r>
              <a:rPr lang="en-GB" sz="1800">
                <a:solidFill>
                  <a:srgbClr val="F08B1F"/>
                </a:solidFill>
              </a:rPr>
              <a:t> and market dynamics.</a:t>
            </a:r>
            <a:endParaRPr lang="en-US" sz="1800">
              <a:solidFill>
                <a:srgbClr val="F08B1F"/>
              </a:solidFill>
            </a:endParaRPr>
          </a:p>
        </p:txBody>
      </p:sp>
      <p:sp>
        <p:nvSpPr>
          <p:cNvPr id="10" name="Title 9">
            <a:extLst>
              <a:ext uri="{FF2B5EF4-FFF2-40B4-BE49-F238E27FC236}">
                <a16:creationId xmlns:a16="http://schemas.microsoft.com/office/drawing/2014/main" id="{E059C06E-15A3-C5B6-EB72-7066AD140FBF}"/>
              </a:ext>
            </a:extLst>
          </p:cNvPr>
          <p:cNvSpPr>
            <a:spLocks noGrp="1"/>
          </p:cNvSpPr>
          <p:nvPr>
            <p:ph type="title"/>
          </p:nvPr>
        </p:nvSpPr>
        <p:spPr>
          <a:xfrm>
            <a:off x="302401" y="904280"/>
            <a:ext cx="10754482" cy="671194"/>
          </a:xfrm>
        </p:spPr>
        <p:txBody>
          <a:bodyPr/>
          <a:lstStyle/>
          <a:p>
            <a:r>
              <a:rPr lang="en-GB" sz="2800"/>
              <a:t>The Sunny Skin Microbiome 2.0:</a:t>
            </a:r>
            <a:br>
              <a:rPr lang="en-GB" sz="2800"/>
            </a:br>
            <a:r>
              <a:rPr lang="en-GB" sz="2800"/>
              <a:t>targeted daily sun protection for acne-prone skin</a:t>
            </a:r>
            <a:endParaRPr lang="en-US" sz="2800"/>
          </a:p>
        </p:txBody>
      </p:sp>
      <p:sp>
        <p:nvSpPr>
          <p:cNvPr id="13" name="Text Placeholder 11">
            <a:extLst>
              <a:ext uri="{FF2B5EF4-FFF2-40B4-BE49-F238E27FC236}">
                <a16:creationId xmlns:a16="http://schemas.microsoft.com/office/drawing/2014/main" id="{E0CCCB5A-621C-A4F6-87B2-6D9070E5C1E1}"/>
              </a:ext>
            </a:extLst>
          </p:cNvPr>
          <p:cNvSpPr>
            <a:spLocks noGrp="1"/>
          </p:cNvSpPr>
          <p:nvPr>
            <p:ph type="body" sz="quarter" idx="12"/>
          </p:nvPr>
        </p:nvSpPr>
        <p:spPr>
          <a:xfrm>
            <a:off x="302400" y="2835268"/>
            <a:ext cx="4863960" cy="1710443"/>
          </a:xfrm>
        </p:spPr>
        <p:txBody>
          <a:bodyPr/>
          <a:lstStyle/>
          <a:p>
            <a:pPr lvl="0"/>
            <a:r>
              <a:rPr lang="en-GB" altLang="en-NL" b="1"/>
              <a:t>The main goal </a:t>
            </a:r>
            <a:r>
              <a:rPr lang="en-US" altLang="zh-CN"/>
              <a:t>is</a:t>
            </a:r>
            <a:r>
              <a:rPr lang="en-US" altLang="en-NL"/>
              <a:t> to investigate how daily application of an SPF 50 sunscreen influences the skin microbiome of acne‑prone skin under real‑life UV exposure conditions</a:t>
            </a:r>
            <a:endParaRPr lang="en-NL" altLang="en-NL"/>
          </a:p>
        </p:txBody>
      </p:sp>
      <p:pic>
        <p:nvPicPr>
          <p:cNvPr id="4" name="Picture 3">
            <a:extLst>
              <a:ext uri="{FF2B5EF4-FFF2-40B4-BE49-F238E27FC236}">
                <a16:creationId xmlns:a16="http://schemas.microsoft.com/office/drawing/2014/main" id="{5B56A3BF-454C-1AD8-0926-C0969F3C4E3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22753" y="6204296"/>
            <a:ext cx="2527998" cy="488502"/>
          </a:xfrm>
          <a:prstGeom prst="rect">
            <a:avLst/>
          </a:prstGeom>
        </p:spPr>
      </p:pic>
    </p:spTree>
    <p:extLst>
      <p:ext uri="{BB962C8B-B14F-4D97-AF65-F5344CB8AC3E}">
        <p14:creationId xmlns:p14="http://schemas.microsoft.com/office/powerpoint/2010/main" val="2992449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CA740-7BB9-509B-E8AD-2D81542D150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404D04A-661A-197E-B173-4B23AC0165C9}"/>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11</a:t>
            </a:fld>
            <a:endParaRPr lang="en-GB"/>
          </a:p>
        </p:txBody>
      </p:sp>
      <p:sp>
        <p:nvSpPr>
          <p:cNvPr id="10" name="Title 9">
            <a:extLst>
              <a:ext uri="{FF2B5EF4-FFF2-40B4-BE49-F238E27FC236}">
                <a16:creationId xmlns:a16="http://schemas.microsoft.com/office/drawing/2014/main" id="{82A16A91-6FBC-8DAA-0031-A9836C1FB4C8}"/>
              </a:ext>
            </a:extLst>
          </p:cNvPr>
          <p:cNvSpPr>
            <a:spLocks noGrp="1"/>
          </p:cNvSpPr>
          <p:nvPr>
            <p:ph type="title"/>
          </p:nvPr>
        </p:nvSpPr>
        <p:spPr>
          <a:xfrm>
            <a:off x="302401" y="904279"/>
            <a:ext cx="8064500" cy="393441"/>
          </a:xfrm>
        </p:spPr>
        <p:txBody>
          <a:bodyPr>
            <a:spAutoFit/>
          </a:bodyPr>
          <a:lstStyle/>
          <a:p>
            <a:r>
              <a:rPr lang="en-GB" sz="2800"/>
              <a:t>Clinical study on acne-prone Asian skin</a:t>
            </a:r>
            <a:endParaRPr lang="en-US" sz="2800"/>
          </a:p>
        </p:txBody>
      </p:sp>
      <p:sp>
        <p:nvSpPr>
          <p:cNvPr id="4" name="Text Placeholder 11">
            <a:extLst>
              <a:ext uri="{FF2B5EF4-FFF2-40B4-BE49-F238E27FC236}">
                <a16:creationId xmlns:a16="http://schemas.microsoft.com/office/drawing/2014/main" id="{3ACE7377-982F-908E-FFB2-347922E500A0}"/>
              </a:ext>
            </a:extLst>
          </p:cNvPr>
          <p:cNvSpPr>
            <a:spLocks noGrp="1"/>
          </p:cNvSpPr>
          <p:nvPr>
            <p:ph type="body" sz="quarter" idx="12"/>
          </p:nvPr>
        </p:nvSpPr>
        <p:spPr>
          <a:xfrm>
            <a:off x="300000" y="1298642"/>
            <a:ext cx="6749619" cy="970538"/>
          </a:xfrm>
        </p:spPr>
        <p:txBody>
          <a:bodyPr vert="horz" wrap="square" lIns="0" tIns="288000" rIns="0" bIns="0" rtlCol="0" anchor="t" anchorCtr="0">
            <a:noAutofit/>
          </a:bodyPr>
          <a:lstStyle/>
          <a:p>
            <a:r>
              <a:rPr lang="en-GB" sz="1800">
                <a:solidFill>
                  <a:srgbClr val="F08B1F"/>
                </a:solidFill>
                <a:latin typeface="Lora" pitchFamily="2" charset="77"/>
              </a:rPr>
              <a:t>This placebo-controlled study explored how UV exposure and sunscreen affect acne-prone Asian skin. We focused on </a:t>
            </a:r>
            <a:r>
              <a:rPr lang="en-GB" sz="1800" i="1">
                <a:solidFill>
                  <a:srgbClr val="F08B1F"/>
                </a:solidFill>
                <a:latin typeface="Lora" pitchFamily="2" charset="77"/>
              </a:rPr>
              <a:t>C. acnes</a:t>
            </a:r>
            <a:r>
              <a:rPr lang="en-GB" sz="1800">
                <a:solidFill>
                  <a:srgbClr val="F08B1F"/>
                </a:solidFill>
                <a:latin typeface="Lora" pitchFamily="2" charset="77"/>
              </a:rPr>
              <a:t> balance, overall microbiome diversity, and porphyrin levels, which signal acne-related bacterial activity.</a:t>
            </a:r>
          </a:p>
        </p:txBody>
      </p:sp>
      <p:sp>
        <p:nvSpPr>
          <p:cNvPr id="11" name="Text Placeholder 11">
            <a:extLst>
              <a:ext uri="{FF2B5EF4-FFF2-40B4-BE49-F238E27FC236}">
                <a16:creationId xmlns:a16="http://schemas.microsoft.com/office/drawing/2014/main" id="{13C78F00-D356-9E05-D09C-9BD5FEC50B96}"/>
              </a:ext>
            </a:extLst>
          </p:cNvPr>
          <p:cNvSpPr txBox="1">
            <a:spLocks/>
          </p:cNvSpPr>
          <p:nvPr/>
        </p:nvSpPr>
        <p:spPr>
          <a:xfrm>
            <a:off x="300001" y="3436620"/>
            <a:ext cx="4075939" cy="2999437"/>
          </a:xfrm>
          <a:prstGeom prst="rect">
            <a:avLst/>
          </a:prstGeom>
        </p:spPr>
        <p:txBody>
          <a:bodyPr vert="horz" wrap="square" lIns="72000" tIns="36000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2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3"/>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CBD93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spcBef>
                <a:spcPts val="200"/>
              </a:spcBef>
              <a:spcAft>
                <a:spcPts val="200"/>
              </a:spcAft>
            </a:pPr>
            <a:r>
              <a:rPr lang="en-GB" altLang="en-NL" b="1"/>
              <a:t>Study at a glance</a:t>
            </a:r>
          </a:p>
          <a:p>
            <a:pPr marL="171450" indent="-171450">
              <a:spcBef>
                <a:spcPts val="200"/>
              </a:spcBef>
              <a:spcAft>
                <a:spcPts val="200"/>
              </a:spcAft>
              <a:buClr>
                <a:srgbClr val="F08B1F"/>
              </a:buClr>
              <a:buSzPct val="150000"/>
              <a:buFont typeface="Arial" panose="020B0604020202020204" pitchFamily="34" charset="0"/>
              <a:buChar char="•"/>
            </a:pPr>
            <a:r>
              <a:rPr lang="en-GB" altLang="en-NL" b="1"/>
              <a:t>32 Asian* subjects </a:t>
            </a:r>
            <a:r>
              <a:rPr lang="en-GB" altLang="en-NL"/>
              <a:t>with acne-prone skin on face/back</a:t>
            </a:r>
          </a:p>
          <a:p>
            <a:pPr marL="171450" indent="-171450">
              <a:spcBef>
                <a:spcPts val="200"/>
              </a:spcBef>
              <a:spcAft>
                <a:spcPts val="200"/>
              </a:spcAft>
              <a:buClr>
                <a:srgbClr val="F08B1F"/>
              </a:buClr>
              <a:buSzPct val="150000"/>
              <a:buFont typeface="Arial" panose="020B0604020202020204" pitchFamily="34" charset="0"/>
              <a:buChar char="•"/>
            </a:pPr>
            <a:r>
              <a:rPr lang="en-GB" altLang="en-NL" b="1"/>
              <a:t>SPF 50 formulation vs. placebo </a:t>
            </a:r>
            <a:r>
              <a:rPr lang="en-GB" altLang="en-NL"/>
              <a:t>(without UV filters)</a:t>
            </a:r>
          </a:p>
          <a:p>
            <a:pPr marL="171450" indent="-171450">
              <a:spcBef>
                <a:spcPts val="200"/>
              </a:spcBef>
              <a:spcAft>
                <a:spcPts val="200"/>
              </a:spcAft>
              <a:buClr>
                <a:srgbClr val="F08B1F"/>
              </a:buClr>
              <a:buSzPct val="150000"/>
              <a:buFont typeface="Arial" panose="020B0604020202020204" pitchFamily="34" charset="0"/>
              <a:buChar char="•"/>
            </a:pPr>
            <a:r>
              <a:rPr lang="en-GB" altLang="en-NL" b="1"/>
              <a:t>4 x 0.5 MED (sub-erythemal) per day for 4 days </a:t>
            </a:r>
            <a:r>
              <a:rPr lang="en-GB" altLang="en-NL"/>
              <a:t>- comparable to the amount of sun your skin gets during typical daily activities, not extreme sunbathing</a:t>
            </a:r>
          </a:p>
          <a:p>
            <a:pPr marL="171450" indent="-171450">
              <a:spcBef>
                <a:spcPts val="200"/>
              </a:spcBef>
              <a:spcAft>
                <a:spcPts val="200"/>
              </a:spcAft>
              <a:buClr>
                <a:srgbClr val="F08B1F"/>
              </a:buClr>
              <a:buSzPct val="150000"/>
              <a:buFont typeface="Arial" panose="020B0604020202020204" pitchFamily="34" charset="0"/>
              <a:buChar char="•"/>
            </a:pPr>
            <a:r>
              <a:rPr lang="en-GB" altLang="en-NL" b="1"/>
              <a:t>Randomized test zones </a:t>
            </a:r>
            <a:r>
              <a:rPr lang="en-GB" altLang="en-NL"/>
              <a:t>to minimize the bias</a:t>
            </a:r>
            <a:endParaRPr lang="en-NL" altLang="en-NL"/>
          </a:p>
        </p:txBody>
      </p:sp>
      <p:sp>
        <p:nvSpPr>
          <p:cNvPr id="12" name="Text Placeholder 11">
            <a:extLst>
              <a:ext uri="{FF2B5EF4-FFF2-40B4-BE49-F238E27FC236}">
                <a16:creationId xmlns:a16="http://schemas.microsoft.com/office/drawing/2014/main" id="{153DBDDC-C982-D23B-1D26-05B056A50025}"/>
              </a:ext>
            </a:extLst>
          </p:cNvPr>
          <p:cNvSpPr txBox="1">
            <a:spLocks/>
          </p:cNvSpPr>
          <p:nvPr/>
        </p:nvSpPr>
        <p:spPr>
          <a:xfrm>
            <a:off x="4624884" y="3436620"/>
            <a:ext cx="3031778" cy="2999437"/>
          </a:xfrm>
          <a:prstGeom prst="rect">
            <a:avLst/>
          </a:prstGeom>
        </p:spPr>
        <p:txBody>
          <a:bodyPr vert="horz" wrap="square" lIns="72000" tIns="36000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12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3"/>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CBD93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spcBef>
                <a:spcPts val="200"/>
              </a:spcBef>
              <a:spcAft>
                <a:spcPts val="200"/>
              </a:spcAft>
            </a:pPr>
            <a:r>
              <a:rPr lang="en-GB" b="1"/>
              <a:t>Analysis</a:t>
            </a:r>
          </a:p>
          <a:p>
            <a:pPr marL="228600" indent="-228600">
              <a:spcBef>
                <a:spcPts val="200"/>
              </a:spcBef>
              <a:spcAft>
                <a:spcPts val="200"/>
              </a:spcAft>
              <a:buFont typeface="+mj-lt"/>
              <a:buAutoNum type="arabicPeriod"/>
            </a:pPr>
            <a:r>
              <a:rPr lang="en-GB"/>
              <a:t>Holistic skin microbiome diversity</a:t>
            </a:r>
          </a:p>
          <a:p>
            <a:pPr marL="228600" indent="-228600">
              <a:spcBef>
                <a:spcPts val="200"/>
              </a:spcBef>
              <a:spcAft>
                <a:spcPts val="200"/>
              </a:spcAft>
              <a:buFont typeface="+mj-lt"/>
              <a:buAutoNum type="arabicPeriod"/>
            </a:pPr>
            <a:r>
              <a:rPr lang="en-GB" i="1"/>
              <a:t>C. acnes</a:t>
            </a:r>
            <a:r>
              <a:rPr lang="en-GB"/>
              <a:t> abundance</a:t>
            </a:r>
          </a:p>
          <a:p>
            <a:pPr marL="228600" indent="-228600">
              <a:spcBef>
                <a:spcPts val="200"/>
              </a:spcBef>
              <a:spcAft>
                <a:spcPts val="200"/>
              </a:spcAft>
              <a:buFont typeface="+mj-lt"/>
              <a:buAutoNum type="arabicPeriod"/>
            </a:pPr>
            <a:r>
              <a:rPr lang="en-GB"/>
              <a:t>Porphyrin change</a:t>
            </a:r>
          </a:p>
          <a:p>
            <a:pPr marL="228600" indent="-228600">
              <a:spcBef>
                <a:spcPts val="200"/>
              </a:spcBef>
              <a:spcAft>
                <a:spcPts val="200"/>
              </a:spcAft>
              <a:buFont typeface="+mj-lt"/>
              <a:buAutoNum type="arabicPeriod"/>
            </a:pPr>
            <a:endParaRPr lang="en-GB"/>
          </a:p>
          <a:p>
            <a:r>
              <a:rPr lang="en-GB"/>
              <a:t>Each analysis detailed individually</a:t>
            </a:r>
          </a:p>
          <a:p>
            <a:r>
              <a:rPr lang="en-GB"/>
              <a:t>in the following pages</a:t>
            </a:r>
          </a:p>
        </p:txBody>
      </p:sp>
      <p:sp>
        <p:nvSpPr>
          <p:cNvPr id="2083" name="TextBox 2082">
            <a:extLst>
              <a:ext uri="{FF2B5EF4-FFF2-40B4-BE49-F238E27FC236}">
                <a16:creationId xmlns:a16="http://schemas.microsoft.com/office/drawing/2014/main" id="{B3EDC118-039D-7101-991B-1744D6FF8F8B}"/>
              </a:ext>
            </a:extLst>
          </p:cNvPr>
          <p:cNvSpPr txBox="1"/>
          <p:nvPr/>
        </p:nvSpPr>
        <p:spPr>
          <a:xfrm>
            <a:off x="300000" y="5652478"/>
            <a:ext cx="2948427" cy="246221"/>
          </a:xfrm>
          <a:prstGeom prst="rect">
            <a:avLst/>
          </a:prstGeom>
          <a:noFill/>
        </p:spPr>
        <p:txBody>
          <a:bodyPr wrap="square">
            <a:spAutoFit/>
          </a:bodyPr>
          <a:lstStyle/>
          <a:p>
            <a:pPr lvl="0"/>
            <a:r>
              <a:rPr lang="en-GB" altLang="en-NL" sz="1000"/>
              <a:t>Click </a:t>
            </a:r>
            <a:r>
              <a:rPr lang="en-GB" altLang="en-NL" sz="1000" b="1">
                <a:hlinkClick r:id="rId3" action="ppaction://hlinksldjump"/>
              </a:rPr>
              <a:t>here</a:t>
            </a:r>
            <a:r>
              <a:rPr lang="en-GB" altLang="en-NL" sz="1000"/>
              <a:t> for test formulations.</a:t>
            </a:r>
          </a:p>
        </p:txBody>
      </p:sp>
      <p:sp>
        <p:nvSpPr>
          <p:cNvPr id="5" name="Graphic 8">
            <a:extLst>
              <a:ext uri="{FF2B5EF4-FFF2-40B4-BE49-F238E27FC236}">
                <a16:creationId xmlns:a16="http://schemas.microsoft.com/office/drawing/2014/main" id="{745A109A-8642-1010-819C-7C4C12A579AE}"/>
              </a:ext>
            </a:extLst>
          </p:cNvPr>
          <p:cNvSpPr/>
          <p:nvPr/>
        </p:nvSpPr>
        <p:spPr>
          <a:xfrm flipV="1">
            <a:off x="0" y="0"/>
            <a:ext cx="12192000" cy="5163013"/>
          </a:xfrm>
          <a:custGeom>
            <a:avLst/>
            <a:gdLst>
              <a:gd name="csX0" fmla="*/ 3291650 w 12192000"/>
              <a:gd name="csY0" fmla="*/ 4910519 h 5194045"/>
              <a:gd name="csX1" fmla="*/ 0 w 12192000"/>
              <a:gd name="csY1" fmla="*/ 4495419 h 5194045"/>
              <a:gd name="csX2" fmla="*/ 0 w 12192000"/>
              <a:gd name="csY2" fmla="*/ 5194046 h 5194045"/>
              <a:gd name="csX3" fmla="*/ 12192000 w 12192000"/>
              <a:gd name="csY3" fmla="*/ 5194046 h 5194045"/>
              <a:gd name="csX4" fmla="*/ 12192000 w 12192000"/>
              <a:gd name="csY4" fmla="*/ 0 h 5194045"/>
              <a:gd name="csX5" fmla="*/ 3291650 w 12192000"/>
              <a:gd name="csY5" fmla="*/ 4910519 h 5194045"/>
            </a:gdLst>
            <a:ahLst/>
            <a:cxnLst>
              <a:cxn ang="0">
                <a:pos x="csX0" y="csY0"/>
              </a:cxn>
              <a:cxn ang="0">
                <a:pos x="csX1" y="csY1"/>
              </a:cxn>
              <a:cxn ang="0">
                <a:pos x="csX2" y="csY2"/>
              </a:cxn>
              <a:cxn ang="0">
                <a:pos x="csX3" y="csY3"/>
              </a:cxn>
              <a:cxn ang="0">
                <a:pos x="csX4" y="csY4"/>
              </a:cxn>
              <a:cxn ang="0">
                <a:pos x="csX5" y="csY5"/>
              </a:cxn>
            </a:cxnLst>
            <a:rect l="l" t="t" r="r" b="b"/>
            <a:pathLst>
              <a:path w="12192000" h="5194045">
                <a:moveTo>
                  <a:pt x="3291650" y="4910519"/>
                </a:moveTo>
                <a:cubicBezTo>
                  <a:pt x="2130679" y="4910519"/>
                  <a:pt x="1020572" y="4763453"/>
                  <a:pt x="0" y="4495419"/>
                </a:cubicBezTo>
                <a:lnTo>
                  <a:pt x="0" y="5194046"/>
                </a:lnTo>
                <a:lnTo>
                  <a:pt x="12192000" y="5194046"/>
                </a:lnTo>
                <a:lnTo>
                  <a:pt x="12192000" y="0"/>
                </a:lnTo>
                <a:cubicBezTo>
                  <a:pt x="11355769" y="2801112"/>
                  <a:pt x="7688770" y="4910519"/>
                  <a:pt x="3291650" y="4910519"/>
                </a:cubicBezTo>
                <a:close/>
              </a:path>
            </a:pathLst>
          </a:custGeom>
          <a:solidFill>
            <a:srgbClr val="C3E6E1"/>
          </a:solidFill>
          <a:ln w="6350" cap="flat">
            <a:noFill/>
            <a:prstDash val="solid"/>
            <a:miter/>
          </a:ln>
        </p:spPr>
        <p:txBody>
          <a:bodyPr/>
          <a:lstStyle/>
          <a:p>
            <a:endParaRPr lang="en-US"/>
          </a:p>
        </p:txBody>
      </p:sp>
      <p:sp>
        <p:nvSpPr>
          <p:cNvPr id="36" name="TextBox 35">
            <a:extLst>
              <a:ext uri="{FF2B5EF4-FFF2-40B4-BE49-F238E27FC236}">
                <a16:creationId xmlns:a16="http://schemas.microsoft.com/office/drawing/2014/main" id="{C58D6D34-3B6E-C79B-A628-1D8F38E1CC31}"/>
              </a:ext>
            </a:extLst>
          </p:cNvPr>
          <p:cNvSpPr txBox="1"/>
          <p:nvPr/>
        </p:nvSpPr>
        <p:spPr>
          <a:xfrm>
            <a:off x="8165784" y="4927671"/>
            <a:ext cx="2965116" cy="338554"/>
          </a:xfrm>
          <a:prstGeom prst="rect">
            <a:avLst/>
          </a:prstGeom>
          <a:noFill/>
        </p:spPr>
        <p:txBody>
          <a:bodyPr wrap="square">
            <a:spAutoFit/>
          </a:bodyPr>
          <a:lstStyle/>
          <a:p>
            <a:pPr>
              <a:spcBef>
                <a:spcPts val="200"/>
              </a:spcBef>
              <a:spcAft>
                <a:spcPts val="200"/>
              </a:spcAft>
              <a:buClr>
                <a:srgbClr val="F08B1F"/>
              </a:buClr>
              <a:buSzPct val="150000"/>
            </a:pPr>
            <a:r>
              <a:rPr lang="en-GB" altLang="en-NL" sz="800" b="1" i="1">
                <a:latin typeface="Lora" pitchFamily="2" charset="0"/>
              </a:rPr>
              <a:t>*In real tests, test zones are randomized per subject to minimize the bias.</a:t>
            </a:r>
            <a:endParaRPr lang="en-NL" altLang="en-NL" sz="800" b="1" i="1">
              <a:latin typeface="Lora" pitchFamily="2" charset="0"/>
            </a:endParaRPr>
          </a:p>
        </p:txBody>
      </p:sp>
      <p:sp>
        <p:nvSpPr>
          <p:cNvPr id="7" name="TextBox 6">
            <a:extLst>
              <a:ext uri="{FF2B5EF4-FFF2-40B4-BE49-F238E27FC236}">
                <a16:creationId xmlns:a16="http://schemas.microsoft.com/office/drawing/2014/main" id="{4AADB4DC-332F-A888-1EDF-57158E814838}"/>
              </a:ext>
            </a:extLst>
          </p:cNvPr>
          <p:cNvSpPr txBox="1"/>
          <p:nvPr/>
        </p:nvSpPr>
        <p:spPr>
          <a:xfrm>
            <a:off x="528450" y="6397614"/>
            <a:ext cx="5567550" cy="215444"/>
          </a:xfrm>
          <a:prstGeom prst="rect">
            <a:avLst/>
          </a:prstGeom>
          <a:noFill/>
        </p:spPr>
        <p:txBody>
          <a:bodyPr wrap="none" rtlCol="0">
            <a:spAutoFit/>
          </a:bodyPr>
          <a:lstStyle/>
          <a:p>
            <a:r>
              <a:rPr lang="en-US" sz="800"/>
              <a:t>*All participants were of Asian ethnicity, with 69% identifying as Chinese and the remaining 31% as of mixed Asian.</a:t>
            </a:r>
          </a:p>
        </p:txBody>
      </p:sp>
      <p:grpSp>
        <p:nvGrpSpPr>
          <p:cNvPr id="15" name="Group 14">
            <a:extLst>
              <a:ext uri="{FF2B5EF4-FFF2-40B4-BE49-F238E27FC236}">
                <a16:creationId xmlns:a16="http://schemas.microsoft.com/office/drawing/2014/main" id="{CCC5E56B-7F47-FC5F-2145-3E65B6E2E756}"/>
              </a:ext>
            </a:extLst>
          </p:cNvPr>
          <p:cNvGrpSpPr/>
          <p:nvPr/>
        </p:nvGrpSpPr>
        <p:grpSpPr>
          <a:xfrm>
            <a:off x="7745586" y="1203959"/>
            <a:ext cx="3897775" cy="3658599"/>
            <a:chOff x="7745586" y="1203959"/>
            <a:chExt cx="3897775" cy="3658599"/>
          </a:xfrm>
        </p:grpSpPr>
        <p:sp>
          <p:nvSpPr>
            <p:cNvPr id="2055" name="Rectangle: Rounded Corners 2054">
              <a:extLst>
                <a:ext uri="{FF2B5EF4-FFF2-40B4-BE49-F238E27FC236}">
                  <a16:creationId xmlns:a16="http://schemas.microsoft.com/office/drawing/2014/main" id="{10429D1D-F8E6-708D-1457-B0BAA2E8EC1E}"/>
                </a:ext>
              </a:extLst>
            </p:cNvPr>
            <p:cNvSpPr/>
            <p:nvPr/>
          </p:nvSpPr>
          <p:spPr>
            <a:xfrm>
              <a:off x="7976677" y="1365933"/>
              <a:ext cx="3666684" cy="3496625"/>
            </a:xfrm>
            <a:prstGeom prst="roundRect">
              <a:avLst>
                <a:gd name="adj" fmla="val 16667"/>
              </a:avLst>
            </a:prstGeom>
            <a:solidFill>
              <a:srgbClr val="C4E3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4" name="Rectangle: Rounded Corners 2053">
              <a:extLst>
                <a:ext uri="{FF2B5EF4-FFF2-40B4-BE49-F238E27FC236}">
                  <a16:creationId xmlns:a16="http://schemas.microsoft.com/office/drawing/2014/main" id="{F5220BAC-34FF-1368-046F-C0EBA65FF419}"/>
                </a:ext>
              </a:extLst>
            </p:cNvPr>
            <p:cNvSpPr/>
            <p:nvPr/>
          </p:nvSpPr>
          <p:spPr>
            <a:xfrm>
              <a:off x="7745586" y="1203959"/>
              <a:ext cx="3733860" cy="3496625"/>
            </a:xfrm>
            <a:prstGeom prst="roundRect">
              <a:avLst>
                <a:gd name="adj" fmla="val 16667"/>
              </a:avLst>
            </a:prstGeom>
            <a:solidFill>
              <a:schemeClr val="bg1"/>
            </a:solidFill>
            <a:ln>
              <a:solidFill>
                <a:srgbClr val="F4D8B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4,100+ Back View Asian Model Woman Stock Photos, Pictures &amp; Royalty ...">
              <a:extLst>
                <a:ext uri="{FF2B5EF4-FFF2-40B4-BE49-F238E27FC236}">
                  <a16:creationId xmlns:a16="http://schemas.microsoft.com/office/drawing/2014/main" id="{A0C0E672-1321-5D2E-AD1C-4278A4EB26A8}"/>
                </a:ext>
              </a:extLst>
            </p:cNvPr>
            <p:cNvPicPr>
              <a:picLocks noChangeAspect="1" noChangeArrowheads="1"/>
            </p:cNvPicPr>
            <p:nvPr/>
          </p:nvPicPr>
          <p:blipFill rotWithShape="1">
            <a:blip r:embed="rId4">
              <a:extLst>
                <a:ext uri="{28A0092B-C50C-407E-A947-70E740481C1C}">
                  <a14:useLocalDpi xmlns:a14="http://schemas.microsoft.com/office/drawing/2010/main"/>
                </a:ext>
              </a:extLst>
            </a:blip>
            <a:srcRect/>
            <a:stretch>
              <a:fillRect/>
            </a:stretch>
          </p:blipFill>
          <p:spPr bwMode="auto">
            <a:xfrm>
              <a:off x="7827796" y="1497794"/>
              <a:ext cx="3543077" cy="275240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2AB814FE-81C2-B943-B41C-9CE35CC405EB}"/>
                </a:ext>
              </a:extLst>
            </p:cNvPr>
            <p:cNvSpPr/>
            <p:nvPr/>
          </p:nvSpPr>
          <p:spPr>
            <a:xfrm>
              <a:off x="9005024" y="3220438"/>
              <a:ext cx="548640" cy="102962"/>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D95E559-5976-8475-A292-22FE6A7F78CD}"/>
                </a:ext>
              </a:extLst>
            </p:cNvPr>
            <p:cNvSpPr/>
            <p:nvPr/>
          </p:nvSpPr>
          <p:spPr>
            <a:xfrm>
              <a:off x="9797945" y="3334287"/>
              <a:ext cx="548640" cy="102962"/>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B60923C2-C5AE-4786-BAF8-7131649474B3}"/>
                </a:ext>
              </a:extLst>
            </p:cNvPr>
            <p:cNvSpPr/>
            <p:nvPr/>
          </p:nvSpPr>
          <p:spPr>
            <a:xfrm>
              <a:off x="9470278" y="1905798"/>
              <a:ext cx="457200" cy="102962"/>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18BC67CD-2C9F-6126-E157-058F102DA3E1}"/>
                </a:ext>
              </a:extLst>
            </p:cNvPr>
            <p:cNvGrpSpPr/>
            <p:nvPr/>
          </p:nvGrpSpPr>
          <p:grpSpPr>
            <a:xfrm>
              <a:off x="8598294" y="1768181"/>
              <a:ext cx="1742083" cy="1680643"/>
              <a:chOff x="8933938" y="2616617"/>
              <a:chExt cx="1742083" cy="1680643"/>
            </a:xfrm>
          </p:grpSpPr>
          <p:sp>
            <p:nvSpPr>
              <p:cNvPr id="55" name="Rectangle 54">
                <a:extLst>
                  <a:ext uri="{FF2B5EF4-FFF2-40B4-BE49-F238E27FC236}">
                    <a16:creationId xmlns:a16="http://schemas.microsoft.com/office/drawing/2014/main" id="{F43F5080-D799-A225-AFE2-179D6FC527CC}"/>
                  </a:ext>
                </a:extLst>
              </p:cNvPr>
              <p:cNvSpPr/>
              <p:nvPr/>
            </p:nvSpPr>
            <p:spPr>
              <a:xfrm>
                <a:off x="10306458" y="2939056"/>
                <a:ext cx="225983" cy="914400"/>
              </a:xfrm>
              <a:prstGeom prst="rect">
                <a:avLst/>
              </a:prstGeom>
              <a:solidFill>
                <a:srgbClr val="CC7414"/>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B3F657DC-7F05-C65D-2260-300327601C4E}"/>
                  </a:ext>
                </a:extLst>
              </p:cNvPr>
              <p:cNvSpPr/>
              <p:nvPr/>
            </p:nvSpPr>
            <p:spPr>
              <a:xfrm>
                <a:off x="9924253" y="2938183"/>
                <a:ext cx="225983" cy="914400"/>
              </a:xfrm>
              <a:prstGeom prst="rect">
                <a:avLst/>
              </a:prstGeom>
              <a:solidFill>
                <a:srgbClr val="B3978F"/>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621DD19A-F963-124C-3F1E-6FB8A0E121F1}"/>
                  </a:ext>
                </a:extLst>
              </p:cNvPr>
              <p:cNvSpPr/>
              <p:nvPr/>
            </p:nvSpPr>
            <p:spPr>
              <a:xfrm>
                <a:off x="9492726" y="2938183"/>
                <a:ext cx="225983" cy="914400"/>
              </a:xfrm>
              <a:prstGeom prst="rect">
                <a:avLst/>
              </a:prstGeom>
              <a:solidFill>
                <a:srgbClr val="F5D8B8"/>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52F00C0B-45A9-5E46-9329-4E1220988B5A}"/>
                  </a:ext>
                </a:extLst>
              </p:cNvPr>
              <p:cNvSpPr/>
              <p:nvPr/>
            </p:nvSpPr>
            <p:spPr>
              <a:xfrm>
                <a:off x="9117129" y="2938183"/>
                <a:ext cx="225983" cy="914400"/>
              </a:xfrm>
              <a:prstGeom prst="rect">
                <a:avLst/>
              </a:prstGeom>
              <a:solidFill>
                <a:srgbClr val="F0F0F0"/>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a:extLst>
                  <a:ext uri="{FF2B5EF4-FFF2-40B4-BE49-F238E27FC236}">
                    <a16:creationId xmlns:a16="http://schemas.microsoft.com/office/drawing/2014/main" id="{C51142CA-6139-D1F4-3CFB-7C771E2FB428}"/>
                  </a:ext>
                </a:extLst>
              </p:cNvPr>
              <p:cNvSpPr txBox="1"/>
              <p:nvPr/>
            </p:nvSpPr>
            <p:spPr>
              <a:xfrm>
                <a:off x="10150236" y="3927928"/>
                <a:ext cx="525785" cy="369332"/>
              </a:xfrm>
              <a:prstGeom prst="rect">
                <a:avLst/>
              </a:prstGeom>
              <a:noFill/>
              <a:ln>
                <a:noFill/>
              </a:ln>
            </p:spPr>
            <p:txBody>
              <a:bodyPr wrap="none" lIns="0" tIns="0" rIns="0" bIns="0" rtlCol="0">
                <a:spAutoFit/>
              </a:bodyPr>
              <a:lstStyle/>
              <a:p>
                <a:pPr algn="ctr"/>
                <a:r>
                  <a:rPr lang="en-US" sz="800" b="1"/>
                  <a:t>SPF50</a:t>
                </a:r>
              </a:p>
              <a:p>
                <a:pPr algn="ctr"/>
                <a:r>
                  <a:rPr lang="en-US" sz="800" b="1"/>
                  <a:t>Sunscreen</a:t>
                </a:r>
              </a:p>
              <a:p>
                <a:pPr algn="ctr"/>
                <a:r>
                  <a:rPr lang="en-US" sz="800" b="1"/>
                  <a:t>w/t UV</a:t>
                </a:r>
              </a:p>
            </p:txBody>
          </p:sp>
          <p:sp>
            <p:nvSpPr>
              <p:cNvPr id="60" name="TextBox 59">
                <a:extLst>
                  <a:ext uri="{FF2B5EF4-FFF2-40B4-BE49-F238E27FC236}">
                    <a16:creationId xmlns:a16="http://schemas.microsoft.com/office/drawing/2014/main" id="{74852CB8-EA41-3419-86B8-05C18934BE8D}"/>
                  </a:ext>
                </a:extLst>
              </p:cNvPr>
              <p:cNvSpPr txBox="1"/>
              <p:nvPr/>
            </p:nvSpPr>
            <p:spPr>
              <a:xfrm>
                <a:off x="8933938" y="2616617"/>
                <a:ext cx="588802" cy="246221"/>
              </a:xfrm>
              <a:prstGeom prst="rect">
                <a:avLst/>
              </a:prstGeom>
              <a:noFill/>
              <a:ln>
                <a:noFill/>
              </a:ln>
            </p:spPr>
            <p:txBody>
              <a:bodyPr wrap="square" lIns="0" tIns="0" rIns="0" bIns="0" rtlCol="0">
                <a:spAutoFit/>
              </a:bodyPr>
              <a:lstStyle/>
              <a:p>
                <a:pPr algn="ctr"/>
                <a:r>
                  <a:rPr lang="en-US" sz="800" b="1"/>
                  <a:t>Baseline</a:t>
                </a:r>
              </a:p>
              <a:p>
                <a:pPr algn="ctr"/>
                <a:r>
                  <a:rPr lang="en-US" sz="800" b="1"/>
                  <a:t>w/o UV</a:t>
                </a:r>
              </a:p>
            </p:txBody>
          </p:sp>
          <p:sp>
            <p:nvSpPr>
              <p:cNvPr id="61" name="TextBox 60">
                <a:extLst>
                  <a:ext uri="{FF2B5EF4-FFF2-40B4-BE49-F238E27FC236}">
                    <a16:creationId xmlns:a16="http://schemas.microsoft.com/office/drawing/2014/main" id="{4DFDC448-D0B5-ED8E-BE43-CF9D5CA71746}"/>
                  </a:ext>
                </a:extLst>
              </p:cNvPr>
              <p:cNvSpPr txBox="1"/>
              <p:nvPr/>
            </p:nvSpPr>
            <p:spPr>
              <a:xfrm>
                <a:off x="9360426" y="3927928"/>
                <a:ext cx="490582" cy="246221"/>
              </a:xfrm>
              <a:prstGeom prst="rect">
                <a:avLst/>
              </a:prstGeom>
              <a:noFill/>
              <a:ln>
                <a:noFill/>
              </a:ln>
            </p:spPr>
            <p:txBody>
              <a:bodyPr wrap="square" lIns="0" tIns="0" rIns="0" bIns="0" rtlCol="0">
                <a:spAutoFit/>
              </a:bodyPr>
              <a:lstStyle/>
              <a:p>
                <a:pPr algn="ctr"/>
                <a:r>
                  <a:rPr lang="en-US" sz="800" b="1"/>
                  <a:t>Control</a:t>
                </a:r>
              </a:p>
              <a:p>
                <a:pPr algn="ctr"/>
                <a:r>
                  <a:rPr lang="en-US" sz="800" b="1"/>
                  <a:t>w/t UV</a:t>
                </a:r>
              </a:p>
            </p:txBody>
          </p:sp>
          <p:sp>
            <p:nvSpPr>
              <p:cNvPr id="2052" name="TextBox 2051">
                <a:extLst>
                  <a:ext uri="{FF2B5EF4-FFF2-40B4-BE49-F238E27FC236}">
                    <a16:creationId xmlns:a16="http://schemas.microsoft.com/office/drawing/2014/main" id="{41054DF0-FDFA-9194-E751-FE36C70ECA60}"/>
                  </a:ext>
                </a:extLst>
              </p:cNvPr>
              <p:cNvSpPr txBox="1"/>
              <p:nvPr/>
            </p:nvSpPr>
            <p:spPr>
              <a:xfrm>
                <a:off x="9791953" y="2617270"/>
                <a:ext cx="490582" cy="246221"/>
              </a:xfrm>
              <a:prstGeom prst="rect">
                <a:avLst/>
              </a:prstGeom>
              <a:noFill/>
              <a:ln>
                <a:noFill/>
              </a:ln>
            </p:spPr>
            <p:txBody>
              <a:bodyPr wrap="square" lIns="0" tIns="0" rIns="0" bIns="0" rtlCol="0">
                <a:spAutoFit/>
              </a:bodyPr>
              <a:lstStyle/>
              <a:p>
                <a:pPr algn="ctr"/>
                <a:r>
                  <a:rPr lang="en-US" sz="800" b="1"/>
                  <a:t>Placebo</a:t>
                </a:r>
              </a:p>
              <a:p>
                <a:pPr algn="ctr"/>
                <a:r>
                  <a:rPr lang="en-US" sz="800" b="1"/>
                  <a:t>w/t UV</a:t>
                </a:r>
              </a:p>
            </p:txBody>
          </p:sp>
          <p:cxnSp>
            <p:nvCxnSpPr>
              <p:cNvPr id="2058" name="Straight Arrow Connector 2057">
                <a:extLst>
                  <a:ext uri="{FF2B5EF4-FFF2-40B4-BE49-F238E27FC236}">
                    <a16:creationId xmlns:a16="http://schemas.microsoft.com/office/drawing/2014/main" id="{55BF9824-851B-5BC3-13B9-8F299058145C}"/>
                  </a:ext>
                </a:extLst>
              </p:cNvPr>
              <p:cNvCxnSpPr>
                <a:stCxn id="60" idx="2"/>
                <a:endCxn id="58" idx="0"/>
              </p:cNvCxnSpPr>
              <p:nvPr/>
            </p:nvCxnSpPr>
            <p:spPr>
              <a:xfrm>
                <a:off x="9228339" y="2862838"/>
                <a:ext cx="1782" cy="7534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59" name="Straight Arrow Connector 2058">
                <a:extLst>
                  <a:ext uri="{FF2B5EF4-FFF2-40B4-BE49-F238E27FC236}">
                    <a16:creationId xmlns:a16="http://schemas.microsoft.com/office/drawing/2014/main" id="{EC9E14F0-7518-C4A2-8E5B-78D846AF53B2}"/>
                  </a:ext>
                </a:extLst>
              </p:cNvPr>
              <p:cNvCxnSpPr>
                <a:cxnSpLocks/>
                <a:stCxn id="2052" idx="2"/>
                <a:endCxn id="56" idx="0"/>
              </p:cNvCxnSpPr>
              <p:nvPr/>
            </p:nvCxnSpPr>
            <p:spPr>
              <a:xfrm>
                <a:off x="10037244" y="2863491"/>
                <a:ext cx="1" cy="7469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64" name="Straight Arrow Connector 2063">
                <a:extLst>
                  <a:ext uri="{FF2B5EF4-FFF2-40B4-BE49-F238E27FC236}">
                    <a16:creationId xmlns:a16="http://schemas.microsoft.com/office/drawing/2014/main" id="{31AD182A-6CFC-04DD-A738-45E7CCA3EAF0}"/>
                  </a:ext>
                </a:extLst>
              </p:cNvPr>
              <p:cNvCxnSpPr>
                <a:cxnSpLocks/>
                <a:stCxn id="61" idx="0"/>
                <a:endCxn id="57" idx="2"/>
              </p:cNvCxnSpPr>
              <p:nvPr/>
            </p:nvCxnSpPr>
            <p:spPr>
              <a:xfrm flipV="1">
                <a:off x="9605717" y="3852583"/>
                <a:ext cx="1" cy="7534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71" name="Straight Arrow Connector 2070">
                <a:extLst>
                  <a:ext uri="{FF2B5EF4-FFF2-40B4-BE49-F238E27FC236}">
                    <a16:creationId xmlns:a16="http://schemas.microsoft.com/office/drawing/2014/main" id="{A3149A34-645C-4CC7-0756-D9679BC9F5AF}"/>
                  </a:ext>
                </a:extLst>
              </p:cNvPr>
              <p:cNvCxnSpPr>
                <a:cxnSpLocks/>
                <a:stCxn id="59" idx="0"/>
                <a:endCxn id="55" idx="2"/>
              </p:cNvCxnSpPr>
              <p:nvPr/>
            </p:nvCxnSpPr>
            <p:spPr>
              <a:xfrm flipV="1">
                <a:off x="10413129" y="3853456"/>
                <a:ext cx="6321" cy="7447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778147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Placeholder 14">
            <a:extLst>
              <a:ext uri="{FF2B5EF4-FFF2-40B4-BE49-F238E27FC236}">
                <a16:creationId xmlns:a16="http://schemas.microsoft.com/office/drawing/2014/main" id="{91A2D7CB-B74E-7F75-BA26-6540C5AA247E}"/>
              </a:ext>
            </a:extLst>
          </p:cNvPr>
          <p:cNvPicPr>
            <a:picLocks noGrp="1" noChangeAspect="1"/>
          </p:cNvPicPr>
          <p:nvPr>
            <p:ph type="pic" sz="quarter" idx="21"/>
          </p:nvPr>
        </p:nvPicPr>
        <p:blipFill>
          <a:blip r:embed="rId3">
            <a:extLst>
              <a:ext uri="{28A0092B-C50C-407E-A947-70E740481C1C}">
                <a14:useLocalDpi xmlns:a14="http://schemas.microsoft.com/office/drawing/2010/main"/>
              </a:ext>
            </a:extLst>
          </a:blip>
          <a:srcRect/>
          <a:stretch>
            <a:fillRect/>
          </a:stretch>
        </p:blipFill>
        <p:spPr>
          <a:xfrm>
            <a:off x="4" y="2"/>
            <a:ext cx="12191997" cy="6857998"/>
          </a:xfrm>
        </p:spPr>
      </p:pic>
      <p:sp>
        <p:nvSpPr>
          <p:cNvPr id="16" name="Title 9">
            <a:extLst>
              <a:ext uri="{FF2B5EF4-FFF2-40B4-BE49-F238E27FC236}">
                <a16:creationId xmlns:a16="http://schemas.microsoft.com/office/drawing/2014/main" id="{174BDC05-3EC2-DD73-A4F5-D7A2C9940695}"/>
              </a:ext>
            </a:extLst>
          </p:cNvPr>
          <p:cNvSpPr>
            <a:spLocks noGrp="1"/>
          </p:cNvSpPr>
          <p:nvPr>
            <p:ph type="title"/>
          </p:nvPr>
        </p:nvSpPr>
        <p:spPr>
          <a:xfrm>
            <a:off x="302400" y="783779"/>
            <a:ext cx="5095099" cy="899120"/>
          </a:xfrm>
        </p:spPr>
        <p:txBody>
          <a:bodyPr/>
          <a:lstStyle/>
          <a:p>
            <a:r>
              <a:rPr lang="en-GB" sz="1600">
                <a:solidFill>
                  <a:schemeClr val="tx1"/>
                </a:solidFill>
              </a:rPr>
              <a:t>The results validate that:</a:t>
            </a:r>
            <a:endParaRPr lang="en-US" sz="1600">
              <a:solidFill>
                <a:schemeClr val="tx1"/>
              </a:solidFill>
            </a:endParaRPr>
          </a:p>
        </p:txBody>
      </p:sp>
      <p:sp>
        <p:nvSpPr>
          <p:cNvPr id="17" name="Text Placeholder 10">
            <a:extLst>
              <a:ext uri="{FF2B5EF4-FFF2-40B4-BE49-F238E27FC236}">
                <a16:creationId xmlns:a16="http://schemas.microsoft.com/office/drawing/2014/main" id="{A464C2FB-5AE9-2BD7-5814-6C0AE9797057}"/>
              </a:ext>
            </a:extLst>
          </p:cNvPr>
          <p:cNvSpPr txBox="1">
            <a:spLocks/>
          </p:cNvSpPr>
          <p:nvPr/>
        </p:nvSpPr>
        <p:spPr>
          <a:xfrm>
            <a:off x="302400" y="783779"/>
            <a:ext cx="4730344" cy="2485319"/>
          </a:xfrm>
          <a:prstGeom prst="rect">
            <a:avLst/>
          </a:prstGeom>
        </p:spPr>
        <p:txBody>
          <a:bodyPr vert="horz" wrap="square" lIns="0" tIns="288000" rIns="0" bIns="0" rtlCol="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1400" b="0" kern="0" spc="0" baseline="0">
                <a:solidFill>
                  <a:schemeClr val="tx1"/>
                </a:solidFill>
                <a:latin typeface="Lora" pitchFamily="2" charset="77"/>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14pt"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GB" sz="2800" b="1">
                <a:solidFill>
                  <a:srgbClr val="44B4A1"/>
                </a:solidFill>
              </a:rPr>
              <a:t>For acne-prone skin, daily SPF 50 </a:t>
            </a:r>
            <a:r>
              <a:rPr lang="en-US" altLang="zh-CN" sz="2800" b="1">
                <a:solidFill>
                  <a:srgbClr val="44B4A1"/>
                </a:solidFill>
              </a:rPr>
              <a:t>i</a:t>
            </a:r>
            <a:r>
              <a:rPr lang="en-GB" sz="2800" b="1">
                <a:solidFill>
                  <a:srgbClr val="44B4A1"/>
                </a:solidFill>
              </a:rPr>
              <a:t>s a smart and proactive habit that supports a balanced skin microbiome and keeps </a:t>
            </a:r>
            <a:r>
              <a:rPr lang="en-GB" sz="2800" b="1" i="1">
                <a:solidFill>
                  <a:srgbClr val="44B4A1"/>
                </a:solidFill>
              </a:rPr>
              <a:t>C. acnes</a:t>
            </a:r>
            <a:r>
              <a:rPr lang="en-GB" sz="2800" b="1">
                <a:solidFill>
                  <a:srgbClr val="44B4A1"/>
                </a:solidFill>
              </a:rPr>
              <a:t> in check for a clearer, healthier-looking complexion.</a:t>
            </a:r>
            <a:endParaRPr lang="en-US" sz="2800" b="1">
              <a:solidFill>
                <a:srgbClr val="44B4A1"/>
              </a:solidFill>
            </a:endParaRPr>
          </a:p>
        </p:txBody>
      </p:sp>
    </p:spTree>
    <p:extLst>
      <p:ext uri="{BB962C8B-B14F-4D97-AF65-F5344CB8AC3E}">
        <p14:creationId xmlns:p14="http://schemas.microsoft.com/office/powerpoint/2010/main" val="733193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FD8DF9-37EC-234C-4C0C-41ED9724B6A4}"/>
            </a:ext>
          </a:extLst>
        </p:cNvPr>
        <p:cNvGrpSpPr/>
        <p:nvPr/>
      </p:nvGrpSpPr>
      <p:grpSpPr>
        <a:xfrm>
          <a:off x="0" y="0"/>
          <a:ext cx="0" cy="0"/>
          <a:chOff x="0" y="0"/>
          <a:chExt cx="0" cy="0"/>
        </a:xfrm>
      </p:grpSpPr>
      <p:sp>
        <p:nvSpPr>
          <p:cNvPr id="3" name="Graphic 8">
            <a:extLst>
              <a:ext uri="{FF2B5EF4-FFF2-40B4-BE49-F238E27FC236}">
                <a16:creationId xmlns:a16="http://schemas.microsoft.com/office/drawing/2014/main" id="{C3EF3D7B-DE5E-C914-2449-EB85D66A9E27}"/>
              </a:ext>
            </a:extLst>
          </p:cNvPr>
          <p:cNvSpPr/>
          <p:nvPr/>
        </p:nvSpPr>
        <p:spPr>
          <a:xfrm flipV="1">
            <a:off x="0" y="0"/>
            <a:ext cx="12205340" cy="5199728"/>
          </a:xfrm>
          <a:custGeom>
            <a:avLst/>
            <a:gdLst>
              <a:gd name="csX0" fmla="*/ 3291650 w 12192000"/>
              <a:gd name="csY0" fmla="*/ 4910519 h 5194045"/>
              <a:gd name="csX1" fmla="*/ 0 w 12192000"/>
              <a:gd name="csY1" fmla="*/ 4495419 h 5194045"/>
              <a:gd name="csX2" fmla="*/ 0 w 12192000"/>
              <a:gd name="csY2" fmla="*/ 5194046 h 5194045"/>
              <a:gd name="csX3" fmla="*/ 12192000 w 12192000"/>
              <a:gd name="csY3" fmla="*/ 5194046 h 5194045"/>
              <a:gd name="csX4" fmla="*/ 12192000 w 12192000"/>
              <a:gd name="csY4" fmla="*/ 0 h 5194045"/>
              <a:gd name="csX5" fmla="*/ 3291650 w 12192000"/>
              <a:gd name="csY5" fmla="*/ 4910519 h 5194045"/>
            </a:gdLst>
            <a:ahLst/>
            <a:cxnLst>
              <a:cxn ang="0">
                <a:pos x="csX0" y="csY0"/>
              </a:cxn>
              <a:cxn ang="0">
                <a:pos x="csX1" y="csY1"/>
              </a:cxn>
              <a:cxn ang="0">
                <a:pos x="csX2" y="csY2"/>
              </a:cxn>
              <a:cxn ang="0">
                <a:pos x="csX3" y="csY3"/>
              </a:cxn>
              <a:cxn ang="0">
                <a:pos x="csX4" y="csY4"/>
              </a:cxn>
              <a:cxn ang="0">
                <a:pos x="csX5" y="csY5"/>
              </a:cxn>
            </a:cxnLst>
            <a:rect l="l" t="t" r="r" b="b"/>
            <a:pathLst>
              <a:path w="12192000" h="5194045">
                <a:moveTo>
                  <a:pt x="3291650" y="4910519"/>
                </a:moveTo>
                <a:cubicBezTo>
                  <a:pt x="2130679" y="4910519"/>
                  <a:pt x="1020572" y="4763453"/>
                  <a:pt x="0" y="4495419"/>
                </a:cubicBezTo>
                <a:lnTo>
                  <a:pt x="0" y="5194046"/>
                </a:lnTo>
                <a:lnTo>
                  <a:pt x="12192000" y="5194046"/>
                </a:lnTo>
                <a:lnTo>
                  <a:pt x="12192000" y="0"/>
                </a:lnTo>
                <a:cubicBezTo>
                  <a:pt x="11355769" y="2801112"/>
                  <a:pt x="7688770" y="4910519"/>
                  <a:pt x="3291650" y="4910519"/>
                </a:cubicBezTo>
                <a:close/>
              </a:path>
            </a:pathLst>
          </a:custGeom>
          <a:solidFill>
            <a:srgbClr val="C3E6E1"/>
          </a:solidFill>
          <a:ln w="6350" cap="flat">
            <a:noFill/>
            <a:prstDash val="solid"/>
            <a:miter/>
          </a:ln>
        </p:spPr>
        <p:txBody>
          <a:bodyPr/>
          <a:lstStyle/>
          <a:p>
            <a:endParaRPr lang="en-US"/>
          </a:p>
        </p:txBody>
      </p:sp>
      <p:sp>
        <p:nvSpPr>
          <p:cNvPr id="8" name="Rectangle: Rounded Corners 7">
            <a:extLst>
              <a:ext uri="{FF2B5EF4-FFF2-40B4-BE49-F238E27FC236}">
                <a16:creationId xmlns:a16="http://schemas.microsoft.com/office/drawing/2014/main" id="{2E384F8B-D423-C141-28E3-21695E3E1010}"/>
              </a:ext>
            </a:extLst>
          </p:cNvPr>
          <p:cNvSpPr/>
          <p:nvPr/>
        </p:nvSpPr>
        <p:spPr>
          <a:xfrm>
            <a:off x="-586575" y="3624595"/>
            <a:ext cx="6438735" cy="627856"/>
          </a:xfrm>
          <a:prstGeom prst="roundRect">
            <a:avLst>
              <a:gd name="adj" fmla="val 50000"/>
            </a:avLst>
          </a:prstGeom>
          <a:noFill/>
          <a:ln w="28575">
            <a:solidFill>
              <a:srgbClr val="C2E2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1B3D3D61-AE8E-AD59-4AAC-41AB2BE61873}"/>
              </a:ext>
            </a:extLst>
          </p:cNvPr>
          <p:cNvSpPr/>
          <p:nvPr/>
        </p:nvSpPr>
        <p:spPr>
          <a:xfrm>
            <a:off x="-586575" y="3632339"/>
            <a:ext cx="1212975" cy="627856"/>
          </a:xfrm>
          <a:prstGeom prst="roundRect">
            <a:avLst>
              <a:gd name="adj" fmla="val 50000"/>
            </a:avLst>
          </a:prstGeom>
          <a:solidFill>
            <a:srgbClr val="C4E3DE"/>
          </a:solidFill>
          <a:ln w="28575">
            <a:solidFill>
              <a:srgbClr val="C4E3D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US" b="1">
                <a:latin typeface="Lora" pitchFamily="2" charset="0"/>
              </a:rPr>
              <a:t>1.</a:t>
            </a:r>
          </a:p>
        </p:txBody>
      </p:sp>
      <p:sp>
        <p:nvSpPr>
          <p:cNvPr id="12" name="Rectangle: Rounded Corners 11">
            <a:extLst>
              <a:ext uri="{FF2B5EF4-FFF2-40B4-BE49-F238E27FC236}">
                <a16:creationId xmlns:a16="http://schemas.microsoft.com/office/drawing/2014/main" id="{72F318D0-3185-390F-99F5-05686B44DC26}"/>
              </a:ext>
            </a:extLst>
          </p:cNvPr>
          <p:cNvSpPr/>
          <p:nvPr/>
        </p:nvSpPr>
        <p:spPr>
          <a:xfrm>
            <a:off x="-586575" y="4410595"/>
            <a:ext cx="6438735" cy="627856"/>
          </a:xfrm>
          <a:prstGeom prst="roundRect">
            <a:avLst>
              <a:gd name="adj" fmla="val 50000"/>
            </a:avLst>
          </a:prstGeom>
          <a:noFill/>
          <a:ln w="28575">
            <a:solidFill>
              <a:srgbClr val="C2E2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F658E92A-22AB-4B44-4438-D7E322AE5020}"/>
              </a:ext>
            </a:extLst>
          </p:cNvPr>
          <p:cNvSpPr/>
          <p:nvPr/>
        </p:nvSpPr>
        <p:spPr>
          <a:xfrm>
            <a:off x="-586575" y="4418339"/>
            <a:ext cx="1212975" cy="627856"/>
          </a:xfrm>
          <a:prstGeom prst="roundRect">
            <a:avLst>
              <a:gd name="adj" fmla="val 50000"/>
            </a:avLst>
          </a:prstGeom>
          <a:solidFill>
            <a:srgbClr val="C4E3DE"/>
          </a:solidFill>
          <a:ln w="28575">
            <a:solidFill>
              <a:srgbClr val="C4E3D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US" b="1">
                <a:latin typeface="Lora" pitchFamily="2" charset="0"/>
              </a:rPr>
              <a:t>2.</a:t>
            </a:r>
          </a:p>
        </p:txBody>
      </p:sp>
      <p:sp>
        <p:nvSpPr>
          <p:cNvPr id="2" name="Slide Number Placeholder 1">
            <a:extLst>
              <a:ext uri="{FF2B5EF4-FFF2-40B4-BE49-F238E27FC236}">
                <a16:creationId xmlns:a16="http://schemas.microsoft.com/office/drawing/2014/main" id="{26B26136-E727-5239-10FC-4513FBDC30A6}"/>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13</a:t>
            </a:fld>
            <a:endParaRPr lang="en-GB"/>
          </a:p>
        </p:txBody>
      </p:sp>
      <p:sp>
        <p:nvSpPr>
          <p:cNvPr id="10" name="Title 9">
            <a:extLst>
              <a:ext uri="{FF2B5EF4-FFF2-40B4-BE49-F238E27FC236}">
                <a16:creationId xmlns:a16="http://schemas.microsoft.com/office/drawing/2014/main" id="{A0DC660E-7528-049D-C37D-E52E66E3436C}"/>
              </a:ext>
            </a:extLst>
          </p:cNvPr>
          <p:cNvSpPr>
            <a:spLocks noGrp="1"/>
          </p:cNvSpPr>
          <p:nvPr>
            <p:ph type="title"/>
          </p:nvPr>
        </p:nvSpPr>
        <p:spPr>
          <a:xfrm>
            <a:off x="302401" y="904279"/>
            <a:ext cx="8064500" cy="661761"/>
          </a:xfrm>
        </p:spPr>
        <p:txBody>
          <a:bodyPr/>
          <a:lstStyle/>
          <a:p>
            <a:r>
              <a:rPr lang="en-GB" sz="2800"/>
              <a:t>Breaking it down: </a:t>
            </a:r>
            <a:br>
              <a:rPr lang="en-GB" sz="2800"/>
            </a:br>
            <a:r>
              <a:rPr lang="en-GB" sz="2800"/>
              <a:t>1. effects on general microbiome biodiversity </a:t>
            </a:r>
            <a:endParaRPr lang="en-US" sz="2800"/>
          </a:p>
        </p:txBody>
      </p:sp>
      <p:sp>
        <p:nvSpPr>
          <p:cNvPr id="4" name="Text Placeholder 11">
            <a:extLst>
              <a:ext uri="{FF2B5EF4-FFF2-40B4-BE49-F238E27FC236}">
                <a16:creationId xmlns:a16="http://schemas.microsoft.com/office/drawing/2014/main" id="{513D3EFF-76AA-F303-8CBD-120A5FB62EF1}"/>
              </a:ext>
            </a:extLst>
          </p:cNvPr>
          <p:cNvSpPr>
            <a:spLocks noGrp="1"/>
          </p:cNvSpPr>
          <p:nvPr>
            <p:ph type="body" sz="quarter" idx="12"/>
          </p:nvPr>
        </p:nvSpPr>
        <p:spPr>
          <a:xfrm>
            <a:off x="302400" y="1576687"/>
            <a:ext cx="5876437" cy="970538"/>
          </a:xfrm>
        </p:spPr>
        <p:txBody>
          <a:bodyPr vert="horz" wrap="square" lIns="0" tIns="288000" rIns="0" bIns="0" rtlCol="0" anchor="t" anchorCtr="0">
            <a:noAutofit/>
          </a:bodyPr>
          <a:lstStyle/>
          <a:p>
            <a:r>
              <a:rPr lang="en-GB" sz="1400">
                <a:latin typeface="Lora" pitchFamily="2" charset="77"/>
              </a:rPr>
              <a:t>Skin microbiome biodiversity is key to maintain barrier integrity, regulate immune responses, and prevent the overgrowth of pathogenic species. A diverse microbial community strengthens skin resilience and overall health.</a:t>
            </a:r>
          </a:p>
        </p:txBody>
      </p:sp>
      <p:sp>
        <p:nvSpPr>
          <p:cNvPr id="21" name="TextBox 20">
            <a:extLst>
              <a:ext uri="{FF2B5EF4-FFF2-40B4-BE49-F238E27FC236}">
                <a16:creationId xmlns:a16="http://schemas.microsoft.com/office/drawing/2014/main" id="{34A5A482-E94C-5F92-B880-717F4312920C}"/>
              </a:ext>
            </a:extLst>
          </p:cNvPr>
          <p:cNvSpPr txBox="1"/>
          <p:nvPr/>
        </p:nvSpPr>
        <p:spPr>
          <a:xfrm>
            <a:off x="626400" y="3715434"/>
            <a:ext cx="5111460" cy="461665"/>
          </a:xfrm>
          <a:prstGeom prst="rect">
            <a:avLst/>
          </a:prstGeom>
          <a:noFill/>
        </p:spPr>
        <p:txBody>
          <a:bodyPr wrap="square" rtlCol="0">
            <a:spAutoFit/>
          </a:bodyPr>
          <a:lstStyle/>
          <a:p>
            <a:r>
              <a:rPr lang="en-GB" altLang="en-NL" sz="1200" b="1"/>
              <a:t>The skin </a:t>
            </a:r>
            <a:r>
              <a:rPr lang="en-US" altLang="zh-CN" sz="1200" b="1"/>
              <a:t>microbiome </a:t>
            </a:r>
            <a:r>
              <a:rPr lang="en-GB" altLang="en-NL" sz="1200" b="1"/>
              <a:t>biodiversity remains stable</a:t>
            </a:r>
            <a:r>
              <a:rPr lang="en-GB" altLang="en-NL" sz="1200"/>
              <a:t> under low (</a:t>
            </a:r>
            <a:r>
              <a:rPr lang="en-GB" altLang="en-NL" sz="1200" err="1"/>
              <a:t>suberythemal</a:t>
            </a:r>
            <a:r>
              <a:rPr lang="en-GB" altLang="en-NL" sz="1200"/>
              <a:t>) repeated UV exposure.</a:t>
            </a:r>
          </a:p>
        </p:txBody>
      </p:sp>
      <p:sp>
        <p:nvSpPr>
          <p:cNvPr id="22" name="TextBox 21">
            <a:extLst>
              <a:ext uri="{FF2B5EF4-FFF2-40B4-BE49-F238E27FC236}">
                <a16:creationId xmlns:a16="http://schemas.microsoft.com/office/drawing/2014/main" id="{889DF5B3-AC9B-D037-C44E-6BA7615C8439}"/>
              </a:ext>
            </a:extLst>
          </p:cNvPr>
          <p:cNvSpPr txBox="1"/>
          <p:nvPr/>
        </p:nvSpPr>
        <p:spPr>
          <a:xfrm>
            <a:off x="626400" y="4493690"/>
            <a:ext cx="5111460" cy="461665"/>
          </a:xfrm>
          <a:prstGeom prst="rect">
            <a:avLst/>
          </a:prstGeom>
          <a:noFill/>
        </p:spPr>
        <p:txBody>
          <a:bodyPr wrap="square" rtlCol="0">
            <a:spAutoFit/>
          </a:bodyPr>
          <a:lstStyle/>
          <a:p>
            <a:r>
              <a:rPr lang="en-US" altLang="zh-CN" sz="1200" b="1"/>
              <a:t>An </a:t>
            </a:r>
            <a:r>
              <a:rPr lang="en-US" altLang="en-NL" sz="1200" b="1"/>
              <a:t>SPF 50 sunscreen</a:t>
            </a:r>
            <a:r>
              <a:rPr lang="en-US" altLang="en-NL" sz="1200"/>
              <a:t> helps maintain the skin’s natural microbiome balance,</a:t>
            </a:r>
            <a:r>
              <a:rPr lang="en-US" altLang="en-NL" sz="1200" b="1"/>
              <a:t> supporting the original composition.</a:t>
            </a:r>
          </a:p>
        </p:txBody>
      </p:sp>
      <p:sp>
        <p:nvSpPr>
          <p:cNvPr id="39" name="TextBox 38">
            <a:extLst>
              <a:ext uri="{FF2B5EF4-FFF2-40B4-BE49-F238E27FC236}">
                <a16:creationId xmlns:a16="http://schemas.microsoft.com/office/drawing/2014/main" id="{9DE5F4E5-252F-8B06-BA9F-7B10F56F8027}"/>
              </a:ext>
            </a:extLst>
          </p:cNvPr>
          <p:cNvSpPr txBox="1"/>
          <p:nvPr/>
        </p:nvSpPr>
        <p:spPr>
          <a:xfrm>
            <a:off x="302400" y="2899855"/>
            <a:ext cx="4723256" cy="369332"/>
          </a:xfrm>
          <a:prstGeom prst="rect">
            <a:avLst/>
          </a:prstGeom>
        </p:spPr>
        <p:txBody>
          <a:bodyPr vert="horz" wrap="square" lIns="0" tIns="288000" rIns="0" bIns="0" rtlCol="0" anchor="t" anchorCtr="0">
            <a:noAutofit/>
          </a:bodyPr>
          <a:lstStyle>
            <a:defPPr>
              <a:defRPr lang="en-US"/>
            </a:defPPr>
            <a:lvl1pPr indent="0">
              <a:lnSpc>
                <a:spcPct val="100000"/>
              </a:lnSpc>
              <a:spcBef>
                <a:spcPts val="0"/>
              </a:spcBef>
              <a:buFont typeface="Arial" panose="020B0604020202020204" pitchFamily="34" charset="0"/>
              <a:buNone/>
              <a:defRPr b="1" kern="0" spc="0" baseline="0">
                <a:solidFill>
                  <a:srgbClr val="F08B1F"/>
                </a:solidFill>
                <a:latin typeface="Lora" pitchFamily="2" charset="77"/>
              </a:defRPr>
            </a:lvl1pPr>
            <a:lvl2pPr marL="361950" indent="-361950">
              <a:lnSpc>
                <a:spcPct val="90000"/>
              </a:lnSpc>
              <a:spcBef>
                <a:spcPts val="500"/>
              </a:spcBef>
              <a:spcAft>
                <a:spcPts val="400"/>
              </a:spcAft>
              <a:buClr>
                <a:schemeClr val="accent4"/>
              </a:buClr>
              <a:buSzPct val="90000"/>
              <a:buFont typeface="Wingdings" panose="05000000000000000000" pitchFamily="2" charset="2"/>
              <a:buChar char=""/>
              <a:defRPr sz="2850"/>
            </a:lvl2pPr>
            <a:lvl3pPr marL="806450" indent="-355600">
              <a:lnSpc>
                <a:spcPct val="90000"/>
              </a:lnSpc>
              <a:spcBef>
                <a:spcPts val="500"/>
              </a:spcBef>
              <a:spcAft>
                <a:spcPts val="400"/>
              </a:spcAft>
              <a:buClr>
                <a:schemeClr val="accent3"/>
              </a:buClr>
              <a:buSzPct val="90000"/>
              <a:buFont typeface="Wingdings" panose="05000000000000000000" pitchFamily="2" charset="2"/>
              <a:buChar char="l"/>
              <a:defRPr sz="2850"/>
            </a:lvl3pPr>
            <a:lvl4pPr marL="1257300" indent="-361950">
              <a:lnSpc>
                <a:spcPct val="90000"/>
              </a:lnSpc>
              <a:spcBef>
                <a:spcPts val="500"/>
              </a:spcBef>
              <a:buClr>
                <a:srgbClr val="CBD938"/>
              </a:buClr>
              <a:buSzPct val="90000"/>
              <a:buFont typeface="Wingdings" panose="05000000000000000000" pitchFamily="2" charset="2"/>
              <a:buChar char="l"/>
              <a:defRPr sz="2850"/>
            </a:lvl4pPr>
            <a:lvl5pPr marL="0" indent="0">
              <a:lnSpc>
                <a:spcPct val="100000"/>
              </a:lnSpc>
              <a:spcBef>
                <a:spcPts val="0"/>
              </a:spcBef>
              <a:spcAft>
                <a:spcPts val="0"/>
              </a:spcAft>
              <a:buClr>
                <a:schemeClr val="accent4"/>
              </a:buClr>
              <a:buSzPct val="80000"/>
              <a:buFontTx/>
              <a:buNone/>
              <a:defRPr sz="800">
                <a:solidFill>
                  <a:schemeClr val="bg1"/>
                </a:solidFill>
                <a:latin typeface="DM Sans 14pt" pitchFamily="2" charset="0"/>
              </a:defRPr>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r>
              <a:rPr lang="en-GB" altLang="en-NL"/>
              <a:t>Key findings:</a:t>
            </a:r>
          </a:p>
        </p:txBody>
      </p:sp>
      <p:sp>
        <p:nvSpPr>
          <p:cNvPr id="43" name="TextBox 42">
            <a:extLst>
              <a:ext uri="{FF2B5EF4-FFF2-40B4-BE49-F238E27FC236}">
                <a16:creationId xmlns:a16="http://schemas.microsoft.com/office/drawing/2014/main" id="{E1A15A3E-9189-2AC3-6126-E6F37EF16C81}"/>
              </a:ext>
            </a:extLst>
          </p:cNvPr>
          <p:cNvSpPr txBox="1"/>
          <p:nvPr/>
        </p:nvSpPr>
        <p:spPr>
          <a:xfrm>
            <a:off x="6783666" y="5421923"/>
            <a:ext cx="5141634" cy="861774"/>
          </a:xfrm>
          <a:prstGeom prst="rect">
            <a:avLst/>
          </a:prstGeom>
          <a:noFill/>
        </p:spPr>
        <p:txBody>
          <a:bodyPr wrap="square" rtlCol="0">
            <a:spAutoFit/>
          </a:bodyPr>
          <a:lstStyle/>
          <a:p>
            <a:r>
              <a:rPr lang="en-US" altLang="zh-CN" sz="1000" b="1"/>
              <a:t>Shannon Index: </a:t>
            </a:r>
            <a:r>
              <a:rPr lang="en-US" altLang="zh-CN" sz="1000"/>
              <a:t>the quantitative measure for richness and evenness of microbiome composition. Differences </a:t>
            </a:r>
            <a:r>
              <a:rPr lang="en-US" altLang="zh-CN" sz="1000" err="1"/>
              <a:t>n.s</a:t>
            </a:r>
            <a:r>
              <a:rPr lang="en-US" altLang="zh-CN" sz="1000"/>
              <a:t>. between conditions.</a:t>
            </a:r>
            <a:endParaRPr lang="en-US" altLang="zh-CN" sz="1000">
              <a:solidFill>
                <a:srgbClr val="FF0000"/>
              </a:solidFill>
            </a:endParaRPr>
          </a:p>
          <a:p>
            <a:endParaRPr lang="en-US" altLang="zh-CN" sz="1000">
              <a:solidFill>
                <a:srgbClr val="FF0000"/>
              </a:solidFill>
            </a:endParaRPr>
          </a:p>
          <a:p>
            <a:r>
              <a:rPr lang="en-US" sz="1000"/>
              <a:t>                 Median value of total counts</a:t>
            </a:r>
          </a:p>
          <a:p>
            <a:r>
              <a:rPr lang="en-US" sz="1000"/>
              <a:t>                 </a:t>
            </a:r>
            <a:r>
              <a:rPr lang="en-US" altLang="zh-CN" sz="1000"/>
              <a:t>Refers to 1 subject data</a:t>
            </a:r>
            <a:r>
              <a:rPr lang="en-US" sz="1000"/>
              <a:t>  </a:t>
            </a:r>
          </a:p>
        </p:txBody>
      </p:sp>
      <p:cxnSp>
        <p:nvCxnSpPr>
          <p:cNvPr id="45" name="Straight Connector 44">
            <a:extLst>
              <a:ext uri="{FF2B5EF4-FFF2-40B4-BE49-F238E27FC236}">
                <a16:creationId xmlns:a16="http://schemas.microsoft.com/office/drawing/2014/main" id="{C6E0B464-5FE9-179A-C1EF-6821E7E74143}"/>
              </a:ext>
            </a:extLst>
          </p:cNvPr>
          <p:cNvCxnSpPr/>
          <p:nvPr/>
        </p:nvCxnSpPr>
        <p:spPr>
          <a:xfrm>
            <a:off x="6865041" y="5858023"/>
            <a:ext cx="46074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Oval 45">
            <a:extLst>
              <a:ext uri="{FF2B5EF4-FFF2-40B4-BE49-F238E27FC236}">
                <a16:creationId xmlns:a16="http://schemas.microsoft.com/office/drawing/2014/main" id="{BCB712D2-E9F4-8A94-AD16-54C32C3E32A7}"/>
              </a:ext>
            </a:extLst>
          </p:cNvPr>
          <p:cNvSpPr>
            <a:spLocks noChangeAspect="1"/>
          </p:cNvSpPr>
          <p:nvPr/>
        </p:nvSpPr>
        <p:spPr>
          <a:xfrm>
            <a:off x="7060361" y="5970040"/>
            <a:ext cx="73152" cy="73152"/>
          </a:xfrm>
          <a:prstGeom prst="ellipse">
            <a:avLst/>
          </a:prstGeom>
          <a:solidFill>
            <a:srgbClr val="CE78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4" name="Group 53">
            <a:extLst>
              <a:ext uri="{FF2B5EF4-FFF2-40B4-BE49-F238E27FC236}">
                <a16:creationId xmlns:a16="http://schemas.microsoft.com/office/drawing/2014/main" id="{3CD493A2-B08A-BEC8-0634-64BCEF5114E8}"/>
              </a:ext>
            </a:extLst>
          </p:cNvPr>
          <p:cNvGrpSpPr/>
          <p:nvPr/>
        </p:nvGrpSpPr>
        <p:grpSpPr>
          <a:xfrm>
            <a:off x="6225087" y="1759907"/>
            <a:ext cx="5280009" cy="3467019"/>
            <a:chOff x="6408716" y="2367401"/>
            <a:chExt cx="5280009" cy="3467019"/>
          </a:xfrm>
        </p:grpSpPr>
        <p:sp>
          <p:nvSpPr>
            <p:cNvPr id="34" name="TextBox 33">
              <a:extLst>
                <a:ext uri="{FF2B5EF4-FFF2-40B4-BE49-F238E27FC236}">
                  <a16:creationId xmlns:a16="http://schemas.microsoft.com/office/drawing/2014/main" id="{F4D35D00-A89E-5B14-0227-5421070A8581}"/>
                </a:ext>
              </a:extLst>
            </p:cNvPr>
            <p:cNvSpPr txBox="1"/>
            <p:nvPr/>
          </p:nvSpPr>
          <p:spPr>
            <a:xfrm>
              <a:off x="7385996" y="5403533"/>
              <a:ext cx="760144" cy="430887"/>
            </a:xfrm>
            <a:prstGeom prst="rect">
              <a:avLst/>
            </a:prstGeom>
            <a:noFill/>
          </p:spPr>
          <p:txBody>
            <a:bodyPr wrap="none" rtlCol="0">
              <a:spAutoFit/>
            </a:bodyPr>
            <a:lstStyle/>
            <a:p>
              <a:pPr algn="ctr"/>
              <a:r>
                <a:rPr lang="en-US" sz="1100" b="1"/>
                <a:t>Baseline</a:t>
              </a:r>
            </a:p>
            <a:p>
              <a:pPr algn="ctr"/>
              <a:r>
                <a:rPr lang="en-US" sz="1100" b="1"/>
                <a:t>w/o UV</a:t>
              </a:r>
            </a:p>
          </p:txBody>
        </p:sp>
        <p:sp>
          <p:nvSpPr>
            <p:cNvPr id="35" name="TextBox 34">
              <a:extLst>
                <a:ext uri="{FF2B5EF4-FFF2-40B4-BE49-F238E27FC236}">
                  <a16:creationId xmlns:a16="http://schemas.microsoft.com/office/drawing/2014/main" id="{73DFFCFA-6CEF-D35C-1693-67570152B770}"/>
                </a:ext>
              </a:extLst>
            </p:cNvPr>
            <p:cNvSpPr txBox="1"/>
            <p:nvPr/>
          </p:nvSpPr>
          <p:spPr>
            <a:xfrm>
              <a:off x="8461017" y="5403533"/>
              <a:ext cx="697627" cy="430887"/>
            </a:xfrm>
            <a:prstGeom prst="rect">
              <a:avLst/>
            </a:prstGeom>
            <a:noFill/>
          </p:spPr>
          <p:txBody>
            <a:bodyPr wrap="none" rtlCol="0">
              <a:spAutoFit/>
            </a:bodyPr>
            <a:lstStyle/>
            <a:p>
              <a:pPr algn="ctr"/>
              <a:r>
                <a:rPr lang="en-US" sz="1100" b="1"/>
                <a:t>Control</a:t>
              </a:r>
            </a:p>
            <a:p>
              <a:pPr algn="ctr"/>
              <a:r>
                <a:rPr lang="en-US" sz="1100" b="1"/>
                <a:t>w/t UV</a:t>
              </a:r>
            </a:p>
          </p:txBody>
        </p:sp>
        <p:sp>
          <p:nvSpPr>
            <p:cNvPr id="36" name="TextBox 35">
              <a:extLst>
                <a:ext uri="{FF2B5EF4-FFF2-40B4-BE49-F238E27FC236}">
                  <a16:creationId xmlns:a16="http://schemas.microsoft.com/office/drawing/2014/main" id="{FADBF471-43AE-A980-738C-AC816F015F15}"/>
                </a:ext>
              </a:extLst>
            </p:cNvPr>
            <p:cNvSpPr txBox="1"/>
            <p:nvPr/>
          </p:nvSpPr>
          <p:spPr>
            <a:xfrm>
              <a:off x="9602194" y="5403533"/>
              <a:ext cx="734496" cy="430887"/>
            </a:xfrm>
            <a:prstGeom prst="rect">
              <a:avLst/>
            </a:prstGeom>
            <a:noFill/>
          </p:spPr>
          <p:txBody>
            <a:bodyPr wrap="none" rtlCol="0">
              <a:spAutoFit/>
            </a:bodyPr>
            <a:lstStyle/>
            <a:p>
              <a:pPr algn="ctr"/>
              <a:r>
                <a:rPr lang="en-US" sz="1100" b="1"/>
                <a:t>Placebo</a:t>
              </a:r>
            </a:p>
            <a:p>
              <a:pPr algn="ctr"/>
              <a:r>
                <a:rPr lang="en-US" sz="1100" b="1"/>
                <a:t>w/t UV</a:t>
              </a:r>
            </a:p>
          </p:txBody>
        </p:sp>
        <p:sp>
          <p:nvSpPr>
            <p:cNvPr id="37" name="TextBox 36">
              <a:extLst>
                <a:ext uri="{FF2B5EF4-FFF2-40B4-BE49-F238E27FC236}">
                  <a16:creationId xmlns:a16="http://schemas.microsoft.com/office/drawing/2014/main" id="{2DEC1BFF-2C60-44E0-7A3E-0B0C2097224F}"/>
                </a:ext>
              </a:extLst>
            </p:cNvPr>
            <p:cNvSpPr txBox="1"/>
            <p:nvPr/>
          </p:nvSpPr>
          <p:spPr>
            <a:xfrm>
              <a:off x="10651567" y="5403533"/>
              <a:ext cx="914033" cy="430887"/>
            </a:xfrm>
            <a:prstGeom prst="rect">
              <a:avLst/>
            </a:prstGeom>
            <a:noFill/>
          </p:spPr>
          <p:txBody>
            <a:bodyPr wrap="none" rtlCol="0">
              <a:spAutoFit/>
            </a:bodyPr>
            <a:lstStyle/>
            <a:p>
              <a:pPr algn="ctr"/>
              <a:r>
                <a:rPr lang="en-US" sz="1100" b="1"/>
                <a:t>Sunscreen</a:t>
              </a:r>
            </a:p>
            <a:p>
              <a:pPr algn="ctr"/>
              <a:r>
                <a:rPr lang="en-US" sz="1100" b="1"/>
                <a:t>w/t UV</a:t>
              </a:r>
            </a:p>
          </p:txBody>
        </p:sp>
        <p:pic>
          <p:nvPicPr>
            <p:cNvPr id="41" name="Picture 40" descr="A graph showing different colored squares&#10;&#10;AI-generated content may be incorrect.">
              <a:extLst>
                <a:ext uri="{FF2B5EF4-FFF2-40B4-BE49-F238E27FC236}">
                  <a16:creationId xmlns:a16="http://schemas.microsoft.com/office/drawing/2014/main" id="{7A4F24D5-74BA-D15F-0BB2-6F3F808854F3}"/>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950836" y="2367401"/>
              <a:ext cx="4737889" cy="2969731"/>
            </a:xfrm>
            <a:prstGeom prst="rect">
              <a:avLst/>
            </a:prstGeom>
            <a:ln w="6350">
              <a:noFill/>
            </a:ln>
          </p:spPr>
        </p:pic>
        <p:sp>
          <p:nvSpPr>
            <p:cNvPr id="42" name="TextBox 41">
              <a:extLst>
                <a:ext uri="{FF2B5EF4-FFF2-40B4-BE49-F238E27FC236}">
                  <a16:creationId xmlns:a16="http://schemas.microsoft.com/office/drawing/2014/main" id="{06B815F5-B848-5F50-F7A9-EDC95B7E3830}"/>
                </a:ext>
              </a:extLst>
            </p:cNvPr>
            <p:cNvSpPr txBox="1"/>
            <p:nvPr/>
          </p:nvSpPr>
          <p:spPr>
            <a:xfrm rot="16200000">
              <a:off x="5970776" y="3467968"/>
              <a:ext cx="1306768" cy="430887"/>
            </a:xfrm>
            <a:prstGeom prst="rect">
              <a:avLst/>
            </a:prstGeom>
            <a:noFill/>
          </p:spPr>
          <p:txBody>
            <a:bodyPr wrap="none" rtlCol="0">
              <a:spAutoFit/>
            </a:bodyPr>
            <a:lstStyle/>
            <a:p>
              <a:pPr algn="ctr"/>
              <a:r>
                <a:rPr lang="en-US" altLang="zh-CN" sz="1100" b="1"/>
                <a:t>Diversity</a:t>
              </a:r>
            </a:p>
            <a:p>
              <a:pPr algn="ctr"/>
              <a:r>
                <a:rPr lang="en-US" sz="1100" b="1"/>
                <a:t>(Shannon Index)</a:t>
              </a:r>
            </a:p>
          </p:txBody>
        </p:sp>
        <p:sp>
          <p:nvSpPr>
            <p:cNvPr id="50" name="Rectangle 49">
              <a:extLst>
                <a:ext uri="{FF2B5EF4-FFF2-40B4-BE49-F238E27FC236}">
                  <a16:creationId xmlns:a16="http://schemas.microsoft.com/office/drawing/2014/main" id="{1F4EDDD4-D93A-5F9A-7B01-A1798D0D694B}"/>
                </a:ext>
              </a:extLst>
            </p:cNvPr>
            <p:cNvSpPr/>
            <p:nvPr/>
          </p:nvSpPr>
          <p:spPr>
            <a:xfrm>
              <a:off x="7079998" y="2367403"/>
              <a:ext cx="4608727" cy="2969730"/>
            </a:xfrm>
            <a:prstGeom prst="rect">
              <a:avLst/>
            </a:prstGeom>
            <a:no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2" name="TextBox 51">
            <a:extLst>
              <a:ext uri="{FF2B5EF4-FFF2-40B4-BE49-F238E27FC236}">
                <a16:creationId xmlns:a16="http://schemas.microsoft.com/office/drawing/2014/main" id="{651EC53D-289C-1762-E821-94AA4D66EFCE}"/>
              </a:ext>
            </a:extLst>
          </p:cNvPr>
          <p:cNvSpPr txBox="1"/>
          <p:nvPr/>
        </p:nvSpPr>
        <p:spPr>
          <a:xfrm>
            <a:off x="302400" y="5043521"/>
            <a:ext cx="5793600" cy="646331"/>
          </a:xfrm>
          <a:prstGeom prst="rect">
            <a:avLst/>
          </a:prstGeom>
        </p:spPr>
        <p:txBody>
          <a:bodyPr vert="horz" wrap="square" lIns="0" tIns="288000" rIns="0" bIns="0" rtlCol="0" anchor="t" anchorCtr="0">
            <a:noAutofit/>
          </a:bodyPr>
          <a:lstStyle>
            <a:defPPr>
              <a:defRPr lang="en-US"/>
            </a:defPPr>
            <a:lvl1pPr indent="0">
              <a:lnSpc>
                <a:spcPct val="100000"/>
              </a:lnSpc>
              <a:spcBef>
                <a:spcPts val="0"/>
              </a:spcBef>
              <a:buFont typeface="Arial" panose="020B0604020202020204" pitchFamily="34" charset="0"/>
              <a:buNone/>
              <a:defRPr kern="0" spc="0" baseline="0">
                <a:solidFill>
                  <a:srgbClr val="F08B1F"/>
                </a:solidFill>
                <a:latin typeface="Lora" pitchFamily="2" charset="77"/>
              </a:defRPr>
            </a:lvl1pPr>
            <a:lvl2pPr marL="361950" indent="-361950">
              <a:lnSpc>
                <a:spcPct val="90000"/>
              </a:lnSpc>
              <a:spcBef>
                <a:spcPts val="500"/>
              </a:spcBef>
              <a:spcAft>
                <a:spcPts val="400"/>
              </a:spcAft>
              <a:buClr>
                <a:schemeClr val="accent4"/>
              </a:buClr>
              <a:buSzPct val="90000"/>
              <a:buFont typeface="Wingdings" panose="05000000000000000000" pitchFamily="2" charset="2"/>
              <a:buChar char=""/>
              <a:defRPr sz="2850"/>
            </a:lvl2pPr>
            <a:lvl3pPr marL="806450" indent="-355600">
              <a:lnSpc>
                <a:spcPct val="90000"/>
              </a:lnSpc>
              <a:spcBef>
                <a:spcPts val="500"/>
              </a:spcBef>
              <a:spcAft>
                <a:spcPts val="400"/>
              </a:spcAft>
              <a:buClr>
                <a:schemeClr val="accent3"/>
              </a:buClr>
              <a:buSzPct val="90000"/>
              <a:buFont typeface="Wingdings" panose="05000000000000000000" pitchFamily="2" charset="2"/>
              <a:buChar char="l"/>
              <a:defRPr sz="2850"/>
            </a:lvl3pPr>
            <a:lvl4pPr marL="1257300" indent="-361950">
              <a:lnSpc>
                <a:spcPct val="90000"/>
              </a:lnSpc>
              <a:spcBef>
                <a:spcPts val="500"/>
              </a:spcBef>
              <a:buClr>
                <a:srgbClr val="CBD938"/>
              </a:buClr>
              <a:buSzPct val="90000"/>
              <a:buFont typeface="Wingdings" panose="05000000000000000000" pitchFamily="2" charset="2"/>
              <a:buChar char="l"/>
              <a:defRPr sz="2850"/>
            </a:lvl4pPr>
            <a:lvl5pPr marL="0" indent="0">
              <a:lnSpc>
                <a:spcPct val="100000"/>
              </a:lnSpc>
              <a:spcBef>
                <a:spcPts val="0"/>
              </a:spcBef>
              <a:spcAft>
                <a:spcPts val="0"/>
              </a:spcAft>
              <a:buClr>
                <a:schemeClr val="accent4"/>
              </a:buClr>
              <a:buSzPct val="80000"/>
              <a:buFontTx/>
              <a:buNone/>
              <a:defRPr sz="800">
                <a:solidFill>
                  <a:schemeClr val="bg1"/>
                </a:solidFill>
                <a:latin typeface="DM Sans 14pt" pitchFamily="2" charset="0"/>
              </a:defRPr>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r>
              <a:rPr lang="en-US" b="1"/>
              <a:t>An SPF 50 Sunscreen preserves the overall skin microbiome biodiversity and resilience.</a:t>
            </a:r>
          </a:p>
        </p:txBody>
      </p:sp>
    </p:spTree>
    <p:extLst>
      <p:ext uri="{BB962C8B-B14F-4D97-AF65-F5344CB8AC3E}">
        <p14:creationId xmlns:p14="http://schemas.microsoft.com/office/powerpoint/2010/main" val="3051782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C25895-DA9A-D7F8-7948-803F6BDED94C}"/>
            </a:ext>
          </a:extLst>
        </p:cNvPr>
        <p:cNvGrpSpPr/>
        <p:nvPr/>
      </p:nvGrpSpPr>
      <p:grpSpPr>
        <a:xfrm>
          <a:off x="0" y="0"/>
          <a:ext cx="0" cy="0"/>
          <a:chOff x="0" y="0"/>
          <a:chExt cx="0" cy="0"/>
        </a:xfrm>
      </p:grpSpPr>
      <p:sp>
        <p:nvSpPr>
          <p:cNvPr id="3" name="Graphic 8">
            <a:extLst>
              <a:ext uri="{FF2B5EF4-FFF2-40B4-BE49-F238E27FC236}">
                <a16:creationId xmlns:a16="http://schemas.microsoft.com/office/drawing/2014/main" id="{4C4C1184-0308-A738-F88B-A7C7B31618B4}"/>
              </a:ext>
            </a:extLst>
          </p:cNvPr>
          <p:cNvSpPr/>
          <p:nvPr/>
        </p:nvSpPr>
        <p:spPr>
          <a:xfrm flipV="1">
            <a:off x="0" y="0"/>
            <a:ext cx="12205340" cy="5199728"/>
          </a:xfrm>
          <a:custGeom>
            <a:avLst/>
            <a:gdLst>
              <a:gd name="csX0" fmla="*/ 3291650 w 12192000"/>
              <a:gd name="csY0" fmla="*/ 4910519 h 5194045"/>
              <a:gd name="csX1" fmla="*/ 0 w 12192000"/>
              <a:gd name="csY1" fmla="*/ 4495419 h 5194045"/>
              <a:gd name="csX2" fmla="*/ 0 w 12192000"/>
              <a:gd name="csY2" fmla="*/ 5194046 h 5194045"/>
              <a:gd name="csX3" fmla="*/ 12192000 w 12192000"/>
              <a:gd name="csY3" fmla="*/ 5194046 h 5194045"/>
              <a:gd name="csX4" fmla="*/ 12192000 w 12192000"/>
              <a:gd name="csY4" fmla="*/ 0 h 5194045"/>
              <a:gd name="csX5" fmla="*/ 3291650 w 12192000"/>
              <a:gd name="csY5" fmla="*/ 4910519 h 5194045"/>
            </a:gdLst>
            <a:ahLst/>
            <a:cxnLst>
              <a:cxn ang="0">
                <a:pos x="csX0" y="csY0"/>
              </a:cxn>
              <a:cxn ang="0">
                <a:pos x="csX1" y="csY1"/>
              </a:cxn>
              <a:cxn ang="0">
                <a:pos x="csX2" y="csY2"/>
              </a:cxn>
              <a:cxn ang="0">
                <a:pos x="csX3" y="csY3"/>
              </a:cxn>
              <a:cxn ang="0">
                <a:pos x="csX4" y="csY4"/>
              </a:cxn>
              <a:cxn ang="0">
                <a:pos x="csX5" y="csY5"/>
              </a:cxn>
            </a:cxnLst>
            <a:rect l="l" t="t" r="r" b="b"/>
            <a:pathLst>
              <a:path w="12192000" h="5194045">
                <a:moveTo>
                  <a:pt x="3291650" y="4910519"/>
                </a:moveTo>
                <a:cubicBezTo>
                  <a:pt x="2130679" y="4910519"/>
                  <a:pt x="1020572" y="4763453"/>
                  <a:pt x="0" y="4495419"/>
                </a:cubicBezTo>
                <a:lnTo>
                  <a:pt x="0" y="5194046"/>
                </a:lnTo>
                <a:lnTo>
                  <a:pt x="12192000" y="5194046"/>
                </a:lnTo>
                <a:lnTo>
                  <a:pt x="12192000" y="0"/>
                </a:lnTo>
                <a:cubicBezTo>
                  <a:pt x="11355769" y="2801112"/>
                  <a:pt x="7688770" y="4910519"/>
                  <a:pt x="3291650" y="4910519"/>
                </a:cubicBezTo>
                <a:close/>
              </a:path>
            </a:pathLst>
          </a:custGeom>
          <a:solidFill>
            <a:srgbClr val="C3E6E1"/>
          </a:solidFill>
          <a:ln w="6350" cap="flat">
            <a:noFill/>
            <a:prstDash val="solid"/>
            <a:miter/>
          </a:ln>
        </p:spPr>
        <p:txBody>
          <a:bodyPr/>
          <a:lstStyle/>
          <a:p>
            <a:endParaRPr lang="en-US"/>
          </a:p>
        </p:txBody>
      </p:sp>
      <p:sp>
        <p:nvSpPr>
          <p:cNvPr id="2" name="Slide Number Placeholder 1">
            <a:extLst>
              <a:ext uri="{FF2B5EF4-FFF2-40B4-BE49-F238E27FC236}">
                <a16:creationId xmlns:a16="http://schemas.microsoft.com/office/drawing/2014/main" id="{DFAD50B3-8AD6-A6F9-AD92-D2F178798B4A}"/>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14</a:t>
            </a:fld>
            <a:endParaRPr lang="en-GB"/>
          </a:p>
        </p:txBody>
      </p:sp>
      <p:sp>
        <p:nvSpPr>
          <p:cNvPr id="10" name="Title 9">
            <a:extLst>
              <a:ext uri="{FF2B5EF4-FFF2-40B4-BE49-F238E27FC236}">
                <a16:creationId xmlns:a16="http://schemas.microsoft.com/office/drawing/2014/main" id="{030F41A8-AA52-5625-EB39-56BC45DBD009}"/>
              </a:ext>
            </a:extLst>
          </p:cNvPr>
          <p:cNvSpPr>
            <a:spLocks noGrp="1"/>
          </p:cNvSpPr>
          <p:nvPr>
            <p:ph type="title"/>
          </p:nvPr>
        </p:nvSpPr>
        <p:spPr>
          <a:xfrm>
            <a:off x="302401" y="904279"/>
            <a:ext cx="8064500" cy="661761"/>
          </a:xfrm>
        </p:spPr>
        <p:txBody>
          <a:bodyPr/>
          <a:lstStyle/>
          <a:p>
            <a:r>
              <a:rPr lang="en-GB" sz="2800"/>
              <a:t>Breaking it down: </a:t>
            </a:r>
            <a:br>
              <a:rPr lang="en-GB" sz="2800"/>
            </a:br>
            <a:r>
              <a:rPr lang="en-GB" sz="2800"/>
              <a:t>2. influences on </a:t>
            </a:r>
            <a:r>
              <a:rPr lang="en-GB" sz="2800" i="1"/>
              <a:t>C. acnes</a:t>
            </a:r>
            <a:r>
              <a:rPr lang="en-GB" sz="2800"/>
              <a:t> </a:t>
            </a:r>
            <a:r>
              <a:rPr lang="en-US" altLang="zh-CN" sz="2800"/>
              <a:t>population</a:t>
            </a:r>
            <a:endParaRPr lang="en-US" sz="2800"/>
          </a:p>
        </p:txBody>
      </p:sp>
      <p:sp>
        <p:nvSpPr>
          <p:cNvPr id="4" name="Text Placeholder 11">
            <a:extLst>
              <a:ext uri="{FF2B5EF4-FFF2-40B4-BE49-F238E27FC236}">
                <a16:creationId xmlns:a16="http://schemas.microsoft.com/office/drawing/2014/main" id="{82A98330-38FA-01E7-D68C-1F908FCDBB09}"/>
              </a:ext>
            </a:extLst>
          </p:cNvPr>
          <p:cNvSpPr>
            <a:spLocks noGrp="1"/>
          </p:cNvSpPr>
          <p:nvPr>
            <p:ph type="body" sz="quarter" idx="12"/>
          </p:nvPr>
        </p:nvSpPr>
        <p:spPr>
          <a:xfrm>
            <a:off x="302400" y="1576687"/>
            <a:ext cx="5879592" cy="970538"/>
          </a:xfrm>
        </p:spPr>
        <p:txBody>
          <a:bodyPr vert="horz" wrap="square" lIns="0" tIns="288000" rIns="0" bIns="0" rtlCol="0" anchor="t" anchorCtr="0">
            <a:noAutofit/>
          </a:bodyPr>
          <a:lstStyle/>
          <a:p>
            <a:r>
              <a:rPr lang="en-US" sz="1400">
                <a:latin typeface="Lora" pitchFamily="2" charset="77"/>
              </a:rPr>
              <a:t>UV exposure can trigger an overgrowth of </a:t>
            </a:r>
            <a:r>
              <a:rPr lang="en-US" sz="1400" i="1">
                <a:latin typeface="Lora" pitchFamily="2" charset="77"/>
              </a:rPr>
              <a:t>C. acnes</a:t>
            </a:r>
            <a:r>
              <a:rPr lang="en-US" sz="1400">
                <a:latin typeface="Lora" pitchFamily="2" charset="77"/>
              </a:rPr>
              <a:t>, accelerating acne formation. Conversely, reducing </a:t>
            </a:r>
            <a:r>
              <a:rPr lang="en-US" sz="1400" i="1">
                <a:latin typeface="Lora" pitchFamily="2" charset="77"/>
              </a:rPr>
              <a:t>C. acnes</a:t>
            </a:r>
            <a:r>
              <a:rPr lang="en-US" sz="1400">
                <a:latin typeface="Lora" pitchFamily="2" charset="77"/>
              </a:rPr>
              <a:t> levels helps minimize the overall risk and supports clearer, healthier-looking skin.</a:t>
            </a:r>
          </a:p>
        </p:txBody>
      </p:sp>
      <p:sp>
        <p:nvSpPr>
          <p:cNvPr id="25" name="Rectangle: Rounded Corners 24">
            <a:extLst>
              <a:ext uri="{FF2B5EF4-FFF2-40B4-BE49-F238E27FC236}">
                <a16:creationId xmlns:a16="http://schemas.microsoft.com/office/drawing/2014/main" id="{3BC1C70B-1F54-BF9B-FB37-82DBA3D6E631}"/>
              </a:ext>
            </a:extLst>
          </p:cNvPr>
          <p:cNvSpPr/>
          <p:nvPr/>
        </p:nvSpPr>
        <p:spPr>
          <a:xfrm>
            <a:off x="-586575" y="3624595"/>
            <a:ext cx="6438735" cy="627856"/>
          </a:xfrm>
          <a:prstGeom prst="roundRect">
            <a:avLst>
              <a:gd name="adj" fmla="val 50000"/>
            </a:avLst>
          </a:prstGeom>
          <a:noFill/>
          <a:ln w="28575">
            <a:solidFill>
              <a:srgbClr val="C2E2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Rounded Corners 25">
            <a:extLst>
              <a:ext uri="{FF2B5EF4-FFF2-40B4-BE49-F238E27FC236}">
                <a16:creationId xmlns:a16="http://schemas.microsoft.com/office/drawing/2014/main" id="{34829F4C-C3D3-9F07-1FC7-C1A6B09F1A63}"/>
              </a:ext>
            </a:extLst>
          </p:cNvPr>
          <p:cNvSpPr/>
          <p:nvPr/>
        </p:nvSpPr>
        <p:spPr>
          <a:xfrm>
            <a:off x="-586575" y="3632339"/>
            <a:ext cx="1212975" cy="627856"/>
          </a:xfrm>
          <a:prstGeom prst="roundRect">
            <a:avLst>
              <a:gd name="adj" fmla="val 50000"/>
            </a:avLst>
          </a:prstGeom>
          <a:solidFill>
            <a:srgbClr val="C4E3DE"/>
          </a:solidFill>
          <a:ln w="28575">
            <a:solidFill>
              <a:srgbClr val="C4E3D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US" b="1">
                <a:latin typeface="Lora" pitchFamily="2" charset="0"/>
              </a:rPr>
              <a:t>1.</a:t>
            </a:r>
          </a:p>
        </p:txBody>
      </p:sp>
      <p:sp>
        <p:nvSpPr>
          <p:cNvPr id="27" name="Rectangle: Rounded Corners 26">
            <a:extLst>
              <a:ext uri="{FF2B5EF4-FFF2-40B4-BE49-F238E27FC236}">
                <a16:creationId xmlns:a16="http://schemas.microsoft.com/office/drawing/2014/main" id="{0A0D5461-2367-1B06-F7C9-567DB9E5A5DD}"/>
              </a:ext>
            </a:extLst>
          </p:cNvPr>
          <p:cNvSpPr/>
          <p:nvPr/>
        </p:nvSpPr>
        <p:spPr>
          <a:xfrm>
            <a:off x="-586575" y="4410595"/>
            <a:ext cx="6438735" cy="627856"/>
          </a:xfrm>
          <a:prstGeom prst="roundRect">
            <a:avLst>
              <a:gd name="adj" fmla="val 50000"/>
            </a:avLst>
          </a:prstGeom>
          <a:noFill/>
          <a:ln w="28575">
            <a:solidFill>
              <a:srgbClr val="C2E2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Rounded Corners 27">
            <a:extLst>
              <a:ext uri="{FF2B5EF4-FFF2-40B4-BE49-F238E27FC236}">
                <a16:creationId xmlns:a16="http://schemas.microsoft.com/office/drawing/2014/main" id="{08BC5FDC-6AC8-CEE4-A109-81D7601AD9FD}"/>
              </a:ext>
            </a:extLst>
          </p:cNvPr>
          <p:cNvSpPr/>
          <p:nvPr/>
        </p:nvSpPr>
        <p:spPr>
          <a:xfrm>
            <a:off x="-586575" y="4418339"/>
            <a:ext cx="1212975" cy="627856"/>
          </a:xfrm>
          <a:prstGeom prst="roundRect">
            <a:avLst>
              <a:gd name="adj" fmla="val 50000"/>
            </a:avLst>
          </a:prstGeom>
          <a:solidFill>
            <a:srgbClr val="C4E3DE"/>
          </a:solidFill>
          <a:ln w="28575">
            <a:solidFill>
              <a:srgbClr val="C4E3D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US" b="1">
                <a:latin typeface="Lora" pitchFamily="2" charset="0"/>
              </a:rPr>
              <a:t>2.</a:t>
            </a:r>
          </a:p>
        </p:txBody>
      </p:sp>
      <p:sp>
        <p:nvSpPr>
          <p:cNvPr id="29" name="TextBox 28">
            <a:extLst>
              <a:ext uri="{FF2B5EF4-FFF2-40B4-BE49-F238E27FC236}">
                <a16:creationId xmlns:a16="http://schemas.microsoft.com/office/drawing/2014/main" id="{74794809-FD14-3673-3C78-67E3718FDDBE}"/>
              </a:ext>
            </a:extLst>
          </p:cNvPr>
          <p:cNvSpPr txBox="1"/>
          <p:nvPr/>
        </p:nvSpPr>
        <p:spPr>
          <a:xfrm>
            <a:off x="626400" y="3715434"/>
            <a:ext cx="5111460" cy="461665"/>
          </a:xfrm>
          <a:prstGeom prst="rect">
            <a:avLst/>
          </a:prstGeom>
          <a:noFill/>
        </p:spPr>
        <p:txBody>
          <a:bodyPr wrap="square" rtlCol="0">
            <a:spAutoFit/>
          </a:bodyPr>
          <a:lstStyle/>
          <a:p>
            <a:r>
              <a:rPr lang="en-US" altLang="en-NL" sz="1200" b="1" i="1"/>
              <a:t>C. acnes</a:t>
            </a:r>
            <a:r>
              <a:rPr lang="en-US" altLang="en-NL" sz="1200" b="1"/>
              <a:t> can</a:t>
            </a:r>
            <a:r>
              <a:rPr lang="zh-CN" altLang="en-US" sz="1200" b="1"/>
              <a:t> </a:t>
            </a:r>
            <a:r>
              <a:rPr lang="en-US" altLang="zh-CN" sz="1200" b="1"/>
              <a:t>be</a:t>
            </a:r>
            <a:r>
              <a:rPr lang="zh-CN" altLang="en-US" sz="1200" b="1"/>
              <a:t> </a:t>
            </a:r>
            <a:r>
              <a:rPr lang="en-US" altLang="zh-CN" sz="1200" b="1"/>
              <a:t>triggered</a:t>
            </a:r>
            <a:r>
              <a:rPr lang="zh-CN" altLang="en-US" sz="1200" b="1"/>
              <a:t> </a:t>
            </a:r>
            <a:r>
              <a:rPr lang="en-US" altLang="zh-CN" sz="1200" b="1"/>
              <a:t>significantly</a:t>
            </a:r>
            <a:r>
              <a:rPr lang="zh-CN" altLang="en-US" sz="1200"/>
              <a:t> </a:t>
            </a:r>
            <a:r>
              <a:rPr lang="en-US" altLang="zh-CN" sz="1200"/>
              <a:t>with</a:t>
            </a:r>
            <a:r>
              <a:rPr lang="zh-CN" altLang="en-US" sz="1200"/>
              <a:t> </a:t>
            </a:r>
            <a:r>
              <a:rPr lang="en-US" altLang="zh-CN" sz="1200"/>
              <a:t>low-level</a:t>
            </a:r>
            <a:r>
              <a:rPr lang="en-US" altLang="en-NL" sz="1200"/>
              <a:t> repeated UV exposure.</a:t>
            </a:r>
          </a:p>
        </p:txBody>
      </p:sp>
      <p:sp>
        <p:nvSpPr>
          <p:cNvPr id="30" name="TextBox 29">
            <a:extLst>
              <a:ext uri="{FF2B5EF4-FFF2-40B4-BE49-F238E27FC236}">
                <a16:creationId xmlns:a16="http://schemas.microsoft.com/office/drawing/2014/main" id="{CAF8FC08-5693-6FFA-2D82-D7FACF8A6C6F}"/>
              </a:ext>
            </a:extLst>
          </p:cNvPr>
          <p:cNvSpPr txBox="1"/>
          <p:nvPr/>
        </p:nvSpPr>
        <p:spPr>
          <a:xfrm>
            <a:off x="626400" y="4493690"/>
            <a:ext cx="5111460" cy="461665"/>
          </a:xfrm>
          <a:prstGeom prst="rect">
            <a:avLst/>
          </a:prstGeom>
          <a:noFill/>
        </p:spPr>
        <p:txBody>
          <a:bodyPr wrap="square" rtlCol="0">
            <a:spAutoFit/>
          </a:bodyPr>
          <a:lstStyle/>
          <a:p>
            <a:r>
              <a:rPr lang="en-US" altLang="zh-CN" sz="1200" b="1"/>
              <a:t>An SPF 50 sunscreen prevents such trend</a:t>
            </a:r>
            <a:r>
              <a:rPr lang="en-US" altLang="zh-CN" sz="1200"/>
              <a:t> helping prevent the risk of getting acne, </a:t>
            </a:r>
            <a:r>
              <a:rPr lang="en-US" altLang="zh-CN" sz="1200" b="1"/>
              <a:t>better than without.</a:t>
            </a:r>
          </a:p>
        </p:txBody>
      </p:sp>
      <p:sp>
        <p:nvSpPr>
          <p:cNvPr id="32" name="TextBox 31">
            <a:extLst>
              <a:ext uri="{FF2B5EF4-FFF2-40B4-BE49-F238E27FC236}">
                <a16:creationId xmlns:a16="http://schemas.microsoft.com/office/drawing/2014/main" id="{68F93108-3EA6-54C2-7BF2-8C8A81618440}"/>
              </a:ext>
            </a:extLst>
          </p:cNvPr>
          <p:cNvSpPr txBox="1"/>
          <p:nvPr/>
        </p:nvSpPr>
        <p:spPr>
          <a:xfrm>
            <a:off x="6861037" y="5532366"/>
            <a:ext cx="4717710" cy="861774"/>
          </a:xfrm>
          <a:prstGeom prst="rect">
            <a:avLst/>
          </a:prstGeom>
          <a:noFill/>
        </p:spPr>
        <p:txBody>
          <a:bodyPr wrap="square" rtlCol="0">
            <a:spAutoFit/>
          </a:bodyPr>
          <a:lstStyle/>
          <a:p>
            <a:r>
              <a:rPr lang="en-US" sz="1000" b="1"/>
              <a:t>Relative abundance:</a:t>
            </a:r>
            <a:r>
              <a:rPr lang="en-US" sz="1000"/>
              <a:t> the percent composition of an organism of a particular kind relative to the total number of organisms in the area</a:t>
            </a:r>
          </a:p>
          <a:p>
            <a:r>
              <a:rPr lang="en-US" sz="1000"/>
              <a:t>                 Median value of total counts</a:t>
            </a:r>
          </a:p>
          <a:p>
            <a:r>
              <a:rPr lang="en-US" sz="1000"/>
              <a:t>                 </a:t>
            </a:r>
            <a:r>
              <a:rPr lang="en-US" altLang="zh-CN" sz="1000"/>
              <a:t>Refers to 1 subject data</a:t>
            </a:r>
            <a:r>
              <a:rPr lang="en-US" sz="1000"/>
              <a:t> </a:t>
            </a:r>
          </a:p>
          <a:p>
            <a:r>
              <a:rPr lang="en-US" sz="1000"/>
              <a:t>      *         Significance p&lt;0.05</a:t>
            </a:r>
          </a:p>
        </p:txBody>
      </p:sp>
      <p:grpSp>
        <p:nvGrpSpPr>
          <p:cNvPr id="42" name="Group 41">
            <a:extLst>
              <a:ext uri="{FF2B5EF4-FFF2-40B4-BE49-F238E27FC236}">
                <a16:creationId xmlns:a16="http://schemas.microsoft.com/office/drawing/2014/main" id="{8136C884-8B50-D643-6CA4-4CE5C2823D44}"/>
              </a:ext>
            </a:extLst>
          </p:cNvPr>
          <p:cNvGrpSpPr/>
          <p:nvPr/>
        </p:nvGrpSpPr>
        <p:grpSpPr>
          <a:xfrm>
            <a:off x="6238631" y="1756324"/>
            <a:ext cx="5340116" cy="3697327"/>
            <a:chOff x="6402304" y="2270760"/>
            <a:chExt cx="5340116" cy="3697327"/>
          </a:xfrm>
        </p:grpSpPr>
        <p:pic>
          <p:nvPicPr>
            <p:cNvPr id="5" name="Picture 4" descr="A diagram of different colored rectangular shapes&#10;&#10;AI-generated content may be incorrect.">
              <a:extLst>
                <a:ext uri="{FF2B5EF4-FFF2-40B4-BE49-F238E27FC236}">
                  <a16:creationId xmlns:a16="http://schemas.microsoft.com/office/drawing/2014/main" id="{86F5A9A2-D00A-022D-8E38-FBA599C68DA8}"/>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833191" y="2270760"/>
              <a:ext cx="4909229" cy="3227542"/>
            </a:xfrm>
            <a:prstGeom prst="rect">
              <a:avLst/>
            </a:prstGeom>
          </p:spPr>
        </p:pic>
        <p:sp>
          <p:nvSpPr>
            <p:cNvPr id="20" name="TextBox 19">
              <a:extLst>
                <a:ext uri="{FF2B5EF4-FFF2-40B4-BE49-F238E27FC236}">
                  <a16:creationId xmlns:a16="http://schemas.microsoft.com/office/drawing/2014/main" id="{61CB5E58-0E14-92DE-8C3E-0E1E2DDCDCA3}"/>
                </a:ext>
              </a:extLst>
            </p:cNvPr>
            <p:cNvSpPr txBox="1"/>
            <p:nvPr/>
          </p:nvSpPr>
          <p:spPr>
            <a:xfrm>
              <a:off x="7340674" y="5529941"/>
              <a:ext cx="760144" cy="430887"/>
            </a:xfrm>
            <a:prstGeom prst="rect">
              <a:avLst/>
            </a:prstGeom>
            <a:noFill/>
          </p:spPr>
          <p:txBody>
            <a:bodyPr wrap="none" rtlCol="0">
              <a:spAutoFit/>
            </a:bodyPr>
            <a:lstStyle/>
            <a:p>
              <a:pPr algn="ctr"/>
              <a:r>
                <a:rPr lang="en-US" sz="1100" b="1"/>
                <a:t>Baseline</a:t>
              </a:r>
            </a:p>
            <a:p>
              <a:pPr algn="ctr"/>
              <a:r>
                <a:rPr lang="en-US" sz="1100" b="1"/>
                <a:t>w/o UV</a:t>
              </a:r>
            </a:p>
          </p:txBody>
        </p:sp>
        <p:sp>
          <p:nvSpPr>
            <p:cNvPr id="21" name="TextBox 20">
              <a:extLst>
                <a:ext uri="{FF2B5EF4-FFF2-40B4-BE49-F238E27FC236}">
                  <a16:creationId xmlns:a16="http://schemas.microsoft.com/office/drawing/2014/main" id="{B0960286-1D69-E1C4-1B74-94B52D6B9E8C}"/>
                </a:ext>
              </a:extLst>
            </p:cNvPr>
            <p:cNvSpPr txBox="1"/>
            <p:nvPr/>
          </p:nvSpPr>
          <p:spPr>
            <a:xfrm>
              <a:off x="8461017" y="5537200"/>
              <a:ext cx="697627" cy="430887"/>
            </a:xfrm>
            <a:prstGeom prst="rect">
              <a:avLst/>
            </a:prstGeom>
            <a:noFill/>
          </p:spPr>
          <p:txBody>
            <a:bodyPr wrap="none" rtlCol="0">
              <a:spAutoFit/>
            </a:bodyPr>
            <a:lstStyle/>
            <a:p>
              <a:pPr algn="ctr"/>
              <a:r>
                <a:rPr lang="en-US" sz="1100" b="1"/>
                <a:t>Control</a:t>
              </a:r>
            </a:p>
            <a:p>
              <a:pPr algn="ctr"/>
              <a:r>
                <a:rPr lang="en-US" sz="1100" b="1"/>
                <a:t>w/t UV</a:t>
              </a:r>
            </a:p>
          </p:txBody>
        </p:sp>
        <p:sp>
          <p:nvSpPr>
            <p:cNvPr id="22" name="TextBox 21">
              <a:extLst>
                <a:ext uri="{FF2B5EF4-FFF2-40B4-BE49-F238E27FC236}">
                  <a16:creationId xmlns:a16="http://schemas.microsoft.com/office/drawing/2014/main" id="{CA4C45F9-94F0-6E79-30CE-5D69F24A1947}"/>
                </a:ext>
              </a:extLst>
            </p:cNvPr>
            <p:cNvSpPr txBox="1"/>
            <p:nvPr/>
          </p:nvSpPr>
          <p:spPr>
            <a:xfrm>
              <a:off x="9602194" y="5537200"/>
              <a:ext cx="734496" cy="430887"/>
            </a:xfrm>
            <a:prstGeom prst="rect">
              <a:avLst/>
            </a:prstGeom>
            <a:noFill/>
          </p:spPr>
          <p:txBody>
            <a:bodyPr wrap="none" rtlCol="0">
              <a:spAutoFit/>
            </a:bodyPr>
            <a:lstStyle/>
            <a:p>
              <a:pPr algn="ctr"/>
              <a:r>
                <a:rPr lang="en-US" sz="1100" b="1"/>
                <a:t>Placebo</a:t>
              </a:r>
            </a:p>
            <a:p>
              <a:pPr algn="ctr"/>
              <a:r>
                <a:rPr lang="en-US" sz="1100" b="1"/>
                <a:t>w/t UV</a:t>
              </a:r>
            </a:p>
          </p:txBody>
        </p:sp>
        <p:sp>
          <p:nvSpPr>
            <p:cNvPr id="23" name="TextBox 22">
              <a:extLst>
                <a:ext uri="{FF2B5EF4-FFF2-40B4-BE49-F238E27FC236}">
                  <a16:creationId xmlns:a16="http://schemas.microsoft.com/office/drawing/2014/main" id="{BA9A95EF-B81B-83A1-7374-86BF54833360}"/>
                </a:ext>
              </a:extLst>
            </p:cNvPr>
            <p:cNvSpPr txBox="1"/>
            <p:nvPr/>
          </p:nvSpPr>
          <p:spPr>
            <a:xfrm>
              <a:off x="10651567" y="5529941"/>
              <a:ext cx="914033" cy="430887"/>
            </a:xfrm>
            <a:prstGeom prst="rect">
              <a:avLst/>
            </a:prstGeom>
            <a:noFill/>
          </p:spPr>
          <p:txBody>
            <a:bodyPr wrap="none" rtlCol="0">
              <a:spAutoFit/>
            </a:bodyPr>
            <a:lstStyle/>
            <a:p>
              <a:pPr algn="ctr"/>
              <a:r>
                <a:rPr lang="en-US" sz="1100" b="1"/>
                <a:t>Sunscreen</a:t>
              </a:r>
            </a:p>
            <a:p>
              <a:pPr algn="ctr"/>
              <a:r>
                <a:rPr lang="en-US" sz="1100" b="1"/>
                <a:t>w/t UV</a:t>
              </a:r>
            </a:p>
          </p:txBody>
        </p:sp>
        <p:sp>
          <p:nvSpPr>
            <p:cNvPr id="24" name="TextBox 23">
              <a:extLst>
                <a:ext uri="{FF2B5EF4-FFF2-40B4-BE49-F238E27FC236}">
                  <a16:creationId xmlns:a16="http://schemas.microsoft.com/office/drawing/2014/main" id="{F81DC94E-7F04-83A6-393A-26F99C3FAD29}"/>
                </a:ext>
              </a:extLst>
            </p:cNvPr>
            <p:cNvSpPr txBox="1"/>
            <p:nvPr/>
          </p:nvSpPr>
          <p:spPr>
            <a:xfrm rot="16200000">
              <a:off x="5788835" y="3633196"/>
              <a:ext cx="1657826" cy="430887"/>
            </a:xfrm>
            <a:prstGeom prst="rect">
              <a:avLst/>
            </a:prstGeom>
            <a:noFill/>
          </p:spPr>
          <p:txBody>
            <a:bodyPr wrap="none" rtlCol="0">
              <a:spAutoFit/>
            </a:bodyPr>
            <a:lstStyle/>
            <a:p>
              <a:pPr algn="ctr"/>
              <a:r>
                <a:rPr lang="en-US" sz="1100" b="1" i="1" err="1"/>
                <a:t>Cutibacterium</a:t>
              </a:r>
              <a:r>
                <a:rPr lang="en-US" sz="1100" b="1" i="1"/>
                <a:t> acnes</a:t>
              </a:r>
            </a:p>
            <a:p>
              <a:pPr algn="ctr"/>
              <a:r>
                <a:rPr lang="en-US" sz="1100" b="1"/>
                <a:t>(Relative abundance)</a:t>
              </a:r>
            </a:p>
          </p:txBody>
        </p:sp>
      </p:grpSp>
      <p:cxnSp>
        <p:nvCxnSpPr>
          <p:cNvPr id="33" name="Straight Connector 32">
            <a:extLst>
              <a:ext uri="{FF2B5EF4-FFF2-40B4-BE49-F238E27FC236}">
                <a16:creationId xmlns:a16="http://schemas.microsoft.com/office/drawing/2014/main" id="{AEAD5DD6-5ADB-3B8E-5943-E204A51D2FB7}"/>
              </a:ext>
            </a:extLst>
          </p:cNvPr>
          <p:cNvCxnSpPr/>
          <p:nvPr/>
        </p:nvCxnSpPr>
        <p:spPr>
          <a:xfrm>
            <a:off x="6950625" y="5954157"/>
            <a:ext cx="46074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Oval 33">
            <a:extLst>
              <a:ext uri="{FF2B5EF4-FFF2-40B4-BE49-F238E27FC236}">
                <a16:creationId xmlns:a16="http://schemas.microsoft.com/office/drawing/2014/main" id="{DC46611B-77AB-9B4B-7067-1A1EAC3C0E0B}"/>
              </a:ext>
            </a:extLst>
          </p:cNvPr>
          <p:cNvSpPr>
            <a:spLocks noChangeAspect="1"/>
          </p:cNvSpPr>
          <p:nvPr/>
        </p:nvSpPr>
        <p:spPr>
          <a:xfrm>
            <a:off x="7139595" y="6053474"/>
            <a:ext cx="73152" cy="73152"/>
          </a:xfrm>
          <a:prstGeom prst="ellipse">
            <a:avLst/>
          </a:prstGeom>
          <a:solidFill>
            <a:srgbClr val="CE78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1CDF7DC8-A161-6077-5F4C-AB043BF5049E}"/>
              </a:ext>
            </a:extLst>
          </p:cNvPr>
          <p:cNvSpPr txBox="1"/>
          <p:nvPr/>
        </p:nvSpPr>
        <p:spPr>
          <a:xfrm>
            <a:off x="302400" y="5043521"/>
            <a:ext cx="5793600" cy="646331"/>
          </a:xfrm>
          <a:prstGeom prst="rect">
            <a:avLst/>
          </a:prstGeom>
        </p:spPr>
        <p:txBody>
          <a:bodyPr vert="horz" wrap="square" lIns="0" tIns="288000" rIns="0" bIns="0" rtlCol="0" anchor="t" anchorCtr="0">
            <a:noAutofit/>
          </a:bodyPr>
          <a:lstStyle>
            <a:defPPr>
              <a:defRPr lang="en-US"/>
            </a:defPPr>
            <a:lvl1pPr indent="0">
              <a:lnSpc>
                <a:spcPct val="100000"/>
              </a:lnSpc>
              <a:spcBef>
                <a:spcPts val="0"/>
              </a:spcBef>
              <a:buFont typeface="Arial" panose="020B0604020202020204" pitchFamily="34" charset="0"/>
              <a:buNone/>
              <a:defRPr kern="0" spc="0" baseline="0">
                <a:solidFill>
                  <a:srgbClr val="F08B1F"/>
                </a:solidFill>
                <a:latin typeface="Lora" pitchFamily="2" charset="77"/>
              </a:defRPr>
            </a:lvl1pPr>
            <a:lvl2pPr marL="361950" indent="-361950">
              <a:lnSpc>
                <a:spcPct val="90000"/>
              </a:lnSpc>
              <a:spcBef>
                <a:spcPts val="500"/>
              </a:spcBef>
              <a:spcAft>
                <a:spcPts val="400"/>
              </a:spcAft>
              <a:buClr>
                <a:schemeClr val="accent4"/>
              </a:buClr>
              <a:buSzPct val="90000"/>
              <a:buFont typeface="Wingdings" panose="05000000000000000000" pitchFamily="2" charset="2"/>
              <a:buChar char=""/>
              <a:defRPr sz="2850"/>
            </a:lvl2pPr>
            <a:lvl3pPr marL="806450" indent="-355600">
              <a:lnSpc>
                <a:spcPct val="90000"/>
              </a:lnSpc>
              <a:spcBef>
                <a:spcPts val="500"/>
              </a:spcBef>
              <a:spcAft>
                <a:spcPts val="400"/>
              </a:spcAft>
              <a:buClr>
                <a:schemeClr val="accent3"/>
              </a:buClr>
              <a:buSzPct val="90000"/>
              <a:buFont typeface="Wingdings" panose="05000000000000000000" pitchFamily="2" charset="2"/>
              <a:buChar char="l"/>
              <a:defRPr sz="2850"/>
            </a:lvl3pPr>
            <a:lvl4pPr marL="1257300" indent="-361950">
              <a:lnSpc>
                <a:spcPct val="90000"/>
              </a:lnSpc>
              <a:spcBef>
                <a:spcPts val="500"/>
              </a:spcBef>
              <a:buClr>
                <a:srgbClr val="CBD938"/>
              </a:buClr>
              <a:buSzPct val="90000"/>
              <a:buFont typeface="Wingdings" panose="05000000000000000000" pitchFamily="2" charset="2"/>
              <a:buChar char="l"/>
              <a:defRPr sz="2850"/>
            </a:lvl4pPr>
            <a:lvl5pPr marL="0" indent="0">
              <a:lnSpc>
                <a:spcPct val="100000"/>
              </a:lnSpc>
              <a:spcBef>
                <a:spcPts val="0"/>
              </a:spcBef>
              <a:spcAft>
                <a:spcPts val="0"/>
              </a:spcAft>
              <a:buClr>
                <a:schemeClr val="accent4"/>
              </a:buClr>
              <a:buSzPct val="80000"/>
              <a:buFontTx/>
              <a:buNone/>
              <a:defRPr sz="800">
                <a:solidFill>
                  <a:schemeClr val="bg1"/>
                </a:solidFill>
                <a:latin typeface="DM Sans 14pt" pitchFamily="2" charset="0"/>
              </a:defRPr>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r>
              <a:rPr lang="en-US" b="1"/>
              <a:t>An SPF 50 Sunscreen prevents UV-induced overproduction of </a:t>
            </a:r>
            <a:r>
              <a:rPr lang="en-US" b="1" i="1"/>
              <a:t>C. acnes</a:t>
            </a:r>
            <a:r>
              <a:rPr lang="en-US" b="1"/>
              <a:t>.</a:t>
            </a:r>
          </a:p>
        </p:txBody>
      </p:sp>
      <p:sp>
        <p:nvSpPr>
          <p:cNvPr id="40" name="TextBox 39">
            <a:extLst>
              <a:ext uri="{FF2B5EF4-FFF2-40B4-BE49-F238E27FC236}">
                <a16:creationId xmlns:a16="http://schemas.microsoft.com/office/drawing/2014/main" id="{9ADCBD51-B37A-A814-9E9E-2092C06C5854}"/>
              </a:ext>
            </a:extLst>
          </p:cNvPr>
          <p:cNvSpPr txBox="1"/>
          <p:nvPr/>
        </p:nvSpPr>
        <p:spPr>
          <a:xfrm>
            <a:off x="302400" y="2899855"/>
            <a:ext cx="4723256" cy="369332"/>
          </a:xfrm>
          <a:prstGeom prst="rect">
            <a:avLst/>
          </a:prstGeom>
        </p:spPr>
        <p:txBody>
          <a:bodyPr vert="horz" wrap="square" lIns="0" tIns="288000" rIns="0" bIns="0" rtlCol="0" anchor="t" anchorCtr="0">
            <a:noAutofit/>
          </a:bodyPr>
          <a:lstStyle>
            <a:defPPr>
              <a:defRPr lang="en-US"/>
            </a:defPPr>
            <a:lvl1pPr indent="0">
              <a:lnSpc>
                <a:spcPct val="100000"/>
              </a:lnSpc>
              <a:spcBef>
                <a:spcPts val="0"/>
              </a:spcBef>
              <a:buFont typeface="Arial" panose="020B0604020202020204" pitchFamily="34" charset="0"/>
              <a:buNone/>
              <a:defRPr b="1" kern="0" spc="0" baseline="0">
                <a:solidFill>
                  <a:srgbClr val="F08B1F"/>
                </a:solidFill>
                <a:latin typeface="Lora" pitchFamily="2" charset="77"/>
              </a:defRPr>
            </a:lvl1pPr>
            <a:lvl2pPr marL="361950" indent="-361950">
              <a:lnSpc>
                <a:spcPct val="90000"/>
              </a:lnSpc>
              <a:spcBef>
                <a:spcPts val="500"/>
              </a:spcBef>
              <a:spcAft>
                <a:spcPts val="400"/>
              </a:spcAft>
              <a:buClr>
                <a:schemeClr val="accent4"/>
              </a:buClr>
              <a:buSzPct val="90000"/>
              <a:buFont typeface="Wingdings" panose="05000000000000000000" pitchFamily="2" charset="2"/>
              <a:buChar char=""/>
              <a:defRPr sz="2850"/>
            </a:lvl2pPr>
            <a:lvl3pPr marL="806450" indent="-355600">
              <a:lnSpc>
                <a:spcPct val="90000"/>
              </a:lnSpc>
              <a:spcBef>
                <a:spcPts val="500"/>
              </a:spcBef>
              <a:spcAft>
                <a:spcPts val="400"/>
              </a:spcAft>
              <a:buClr>
                <a:schemeClr val="accent3"/>
              </a:buClr>
              <a:buSzPct val="90000"/>
              <a:buFont typeface="Wingdings" panose="05000000000000000000" pitchFamily="2" charset="2"/>
              <a:buChar char="l"/>
              <a:defRPr sz="2850"/>
            </a:lvl3pPr>
            <a:lvl4pPr marL="1257300" indent="-361950">
              <a:lnSpc>
                <a:spcPct val="90000"/>
              </a:lnSpc>
              <a:spcBef>
                <a:spcPts val="500"/>
              </a:spcBef>
              <a:buClr>
                <a:srgbClr val="CBD938"/>
              </a:buClr>
              <a:buSzPct val="90000"/>
              <a:buFont typeface="Wingdings" panose="05000000000000000000" pitchFamily="2" charset="2"/>
              <a:buChar char="l"/>
              <a:defRPr sz="2850"/>
            </a:lvl4pPr>
            <a:lvl5pPr marL="0" indent="0">
              <a:lnSpc>
                <a:spcPct val="100000"/>
              </a:lnSpc>
              <a:spcBef>
                <a:spcPts val="0"/>
              </a:spcBef>
              <a:spcAft>
                <a:spcPts val="0"/>
              </a:spcAft>
              <a:buClr>
                <a:schemeClr val="accent4"/>
              </a:buClr>
              <a:buSzPct val="80000"/>
              <a:buFontTx/>
              <a:buNone/>
              <a:defRPr sz="800">
                <a:solidFill>
                  <a:schemeClr val="bg1"/>
                </a:solidFill>
                <a:latin typeface="DM Sans 14pt" pitchFamily="2" charset="0"/>
              </a:defRPr>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r>
              <a:rPr lang="en-GB" altLang="en-NL"/>
              <a:t>Key findings:</a:t>
            </a:r>
          </a:p>
        </p:txBody>
      </p:sp>
      <p:cxnSp>
        <p:nvCxnSpPr>
          <p:cNvPr id="7" name="Straight Arrow Connector 6">
            <a:extLst>
              <a:ext uri="{FF2B5EF4-FFF2-40B4-BE49-F238E27FC236}">
                <a16:creationId xmlns:a16="http://schemas.microsoft.com/office/drawing/2014/main" id="{48D979B4-9FE5-2942-3DEB-C85BFB796D66}"/>
              </a:ext>
            </a:extLst>
          </p:cNvPr>
          <p:cNvCxnSpPr>
            <a:cxnSpLocks/>
          </p:cNvCxnSpPr>
          <p:nvPr/>
        </p:nvCxnSpPr>
        <p:spPr>
          <a:xfrm flipV="1">
            <a:off x="7560469" y="2248003"/>
            <a:ext cx="1109662" cy="442810"/>
          </a:xfrm>
          <a:prstGeom prst="straightConnector1">
            <a:avLst/>
          </a:prstGeom>
          <a:ln>
            <a:solidFill>
              <a:srgbClr val="76D0C2"/>
            </a:solidFill>
            <a:tailEnd type="triangle"/>
          </a:ln>
        </p:spPr>
        <p:style>
          <a:lnRef idx="3">
            <a:schemeClr val="accent1"/>
          </a:lnRef>
          <a:fillRef idx="0">
            <a:schemeClr val="accent1"/>
          </a:fillRef>
          <a:effectRef idx="2">
            <a:schemeClr val="accent1"/>
          </a:effectRef>
          <a:fontRef idx="minor">
            <a:schemeClr val="tx1"/>
          </a:fontRef>
        </p:style>
      </p:cxnSp>
      <p:cxnSp>
        <p:nvCxnSpPr>
          <p:cNvPr id="9" name="Straight Arrow Connector 8">
            <a:extLst>
              <a:ext uri="{FF2B5EF4-FFF2-40B4-BE49-F238E27FC236}">
                <a16:creationId xmlns:a16="http://schemas.microsoft.com/office/drawing/2014/main" id="{AED70DF4-DF5C-000B-44E0-3C7CAA2E9A4C}"/>
              </a:ext>
            </a:extLst>
          </p:cNvPr>
          <p:cNvCxnSpPr>
            <a:cxnSpLocks/>
          </p:cNvCxnSpPr>
          <p:nvPr/>
        </p:nvCxnSpPr>
        <p:spPr>
          <a:xfrm>
            <a:off x="8670131" y="2248003"/>
            <a:ext cx="2228850" cy="278503"/>
          </a:xfrm>
          <a:prstGeom prst="straightConnector1">
            <a:avLst/>
          </a:prstGeom>
          <a:ln>
            <a:solidFill>
              <a:srgbClr val="76D0C2"/>
            </a:solidFill>
            <a:tailEnd type="triangle"/>
          </a:ln>
        </p:spPr>
        <p:style>
          <a:lnRef idx="3">
            <a:schemeClr val="accent1"/>
          </a:lnRef>
          <a:fillRef idx="0">
            <a:schemeClr val="accent1"/>
          </a:fillRef>
          <a:effectRef idx="2">
            <a:schemeClr val="accent1"/>
          </a:effectRef>
          <a:fontRef idx="minor">
            <a:schemeClr val="tx1"/>
          </a:fontRef>
        </p:style>
      </p:cxnSp>
      <p:sp>
        <p:nvSpPr>
          <p:cNvPr id="13" name="TextBox 12">
            <a:extLst>
              <a:ext uri="{FF2B5EF4-FFF2-40B4-BE49-F238E27FC236}">
                <a16:creationId xmlns:a16="http://schemas.microsoft.com/office/drawing/2014/main" id="{909D1E9D-C610-8609-CCE1-21C9ED124D4C}"/>
              </a:ext>
            </a:extLst>
          </p:cNvPr>
          <p:cNvSpPr txBox="1"/>
          <p:nvPr/>
        </p:nvSpPr>
        <p:spPr>
          <a:xfrm>
            <a:off x="8007507" y="2135958"/>
            <a:ext cx="359394" cy="369332"/>
          </a:xfrm>
          <a:prstGeom prst="rect">
            <a:avLst/>
          </a:prstGeom>
          <a:noFill/>
        </p:spPr>
        <p:txBody>
          <a:bodyPr wrap="none" rtlCol="0">
            <a:spAutoFit/>
          </a:bodyPr>
          <a:lstStyle/>
          <a:p>
            <a:r>
              <a:rPr lang="en-US"/>
              <a:t>1. </a:t>
            </a:r>
          </a:p>
        </p:txBody>
      </p:sp>
      <p:sp>
        <p:nvSpPr>
          <p:cNvPr id="14" name="TextBox 13">
            <a:extLst>
              <a:ext uri="{FF2B5EF4-FFF2-40B4-BE49-F238E27FC236}">
                <a16:creationId xmlns:a16="http://schemas.microsoft.com/office/drawing/2014/main" id="{744AD280-AE67-E904-2CF8-3D42017E81D9}"/>
              </a:ext>
            </a:extLst>
          </p:cNvPr>
          <p:cNvSpPr txBox="1"/>
          <p:nvPr/>
        </p:nvSpPr>
        <p:spPr>
          <a:xfrm>
            <a:off x="10175594" y="2132997"/>
            <a:ext cx="421910" cy="369332"/>
          </a:xfrm>
          <a:prstGeom prst="rect">
            <a:avLst/>
          </a:prstGeom>
          <a:noFill/>
        </p:spPr>
        <p:txBody>
          <a:bodyPr wrap="none" rtlCol="0">
            <a:spAutoFit/>
          </a:bodyPr>
          <a:lstStyle/>
          <a:p>
            <a:r>
              <a:rPr lang="en-US"/>
              <a:t>2. </a:t>
            </a:r>
          </a:p>
        </p:txBody>
      </p:sp>
    </p:spTree>
    <p:extLst>
      <p:ext uri="{BB962C8B-B14F-4D97-AF65-F5344CB8AC3E}">
        <p14:creationId xmlns:p14="http://schemas.microsoft.com/office/powerpoint/2010/main" val="3841895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6B6DD3-9769-E6F8-CC9F-FF040C0BB430}"/>
            </a:ext>
          </a:extLst>
        </p:cNvPr>
        <p:cNvGrpSpPr/>
        <p:nvPr/>
      </p:nvGrpSpPr>
      <p:grpSpPr>
        <a:xfrm>
          <a:off x="0" y="0"/>
          <a:ext cx="0" cy="0"/>
          <a:chOff x="0" y="0"/>
          <a:chExt cx="0" cy="0"/>
        </a:xfrm>
      </p:grpSpPr>
      <p:sp>
        <p:nvSpPr>
          <p:cNvPr id="3" name="Graphic 8">
            <a:extLst>
              <a:ext uri="{FF2B5EF4-FFF2-40B4-BE49-F238E27FC236}">
                <a16:creationId xmlns:a16="http://schemas.microsoft.com/office/drawing/2014/main" id="{3247114B-C7E5-FA56-D212-BDA149BFF213}"/>
              </a:ext>
            </a:extLst>
          </p:cNvPr>
          <p:cNvSpPr/>
          <p:nvPr/>
        </p:nvSpPr>
        <p:spPr>
          <a:xfrm flipV="1">
            <a:off x="0" y="0"/>
            <a:ext cx="12205340" cy="5199728"/>
          </a:xfrm>
          <a:custGeom>
            <a:avLst/>
            <a:gdLst>
              <a:gd name="csX0" fmla="*/ 3291650 w 12192000"/>
              <a:gd name="csY0" fmla="*/ 4910519 h 5194045"/>
              <a:gd name="csX1" fmla="*/ 0 w 12192000"/>
              <a:gd name="csY1" fmla="*/ 4495419 h 5194045"/>
              <a:gd name="csX2" fmla="*/ 0 w 12192000"/>
              <a:gd name="csY2" fmla="*/ 5194046 h 5194045"/>
              <a:gd name="csX3" fmla="*/ 12192000 w 12192000"/>
              <a:gd name="csY3" fmla="*/ 5194046 h 5194045"/>
              <a:gd name="csX4" fmla="*/ 12192000 w 12192000"/>
              <a:gd name="csY4" fmla="*/ 0 h 5194045"/>
              <a:gd name="csX5" fmla="*/ 3291650 w 12192000"/>
              <a:gd name="csY5" fmla="*/ 4910519 h 5194045"/>
            </a:gdLst>
            <a:ahLst/>
            <a:cxnLst>
              <a:cxn ang="0">
                <a:pos x="csX0" y="csY0"/>
              </a:cxn>
              <a:cxn ang="0">
                <a:pos x="csX1" y="csY1"/>
              </a:cxn>
              <a:cxn ang="0">
                <a:pos x="csX2" y="csY2"/>
              </a:cxn>
              <a:cxn ang="0">
                <a:pos x="csX3" y="csY3"/>
              </a:cxn>
              <a:cxn ang="0">
                <a:pos x="csX4" y="csY4"/>
              </a:cxn>
              <a:cxn ang="0">
                <a:pos x="csX5" y="csY5"/>
              </a:cxn>
            </a:cxnLst>
            <a:rect l="l" t="t" r="r" b="b"/>
            <a:pathLst>
              <a:path w="12192000" h="5194045">
                <a:moveTo>
                  <a:pt x="3291650" y="4910519"/>
                </a:moveTo>
                <a:cubicBezTo>
                  <a:pt x="2130679" y="4910519"/>
                  <a:pt x="1020572" y="4763453"/>
                  <a:pt x="0" y="4495419"/>
                </a:cubicBezTo>
                <a:lnTo>
                  <a:pt x="0" y="5194046"/>
                </a:lnTo>
                <a:lnTo>
                  <a:pt x="12192000" y="5194046"/>
                </a:lnTo>
                <a:lnTo>
                  <a:pt x="12192000" y="0"/>
                </a:lnTo>
                <a:cubicBezTo>
                  <a:pt x="11355769" y="2801112"/>
                  <a:pt x="7688770" y="4910519"/>
                  <a:pt x="3291650" y="4910519"/>
                </a:cubicBezTo>
                <a:close/>
              </a:path>
            </a:pathLst>
          </a:custGeom>
          <a:solidFill>
            <a:srgbClr val="C3E6E1"/>
          </a:solidFill>
          <a:ln w="6350" cap="flat">
            <a:noFill/>
            <a:prstDash val="solid"/>
            <a:miter/>
          </a:ln>
        </p:spPr>
        <p:txBody>
          <a:bodyPr/>
          <a:lstStyle/>
          <a:p>
            <a:endParaRPr lang="en-US"/>
          </a:p>
        </p:txBody>
      </p:sp>
      <p:sp>
        <p:nvSpPr>
          <p:cNvPr id="2" name="Slide Number Placeholder 1">
            <a:extLst>
              <a:ext uri="{FF2B5EF4-FFF2-40B4-BE49-F238E27FC236}">
                <a16:creationId xmlns:a16="http://schemas.microsoft.com/office/drawing/2014/main" id="{514A638D-B55D-9C59-EA21-8A55CA398490}"/>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15</a:t>
            </a:fld>
            <a:endParaRPr lang="en-GB"/>
          </a:p>
        </p:txBody>
      </p:sp>
      <p:sp>
        <p:nvSpPr>
          <p:cNvPr id="10" name="Title 9">
            <a:extLst>
              <a:ext uri="{FF2B5EF4-FFF2-40B4-BE49-F238E27FC236}">
                <a16:creationId xmlns:a16="http://schemas.microsoft.com/office/drawing/2014/main" id="{6841C266-FEF2-26C6-14B4-E42D90A8CC59}"/>
              </a:ext>
            </a:extLst>
          </p:cNvPr>
          <p:cNvSpPr>
            <a:spLocks noGrp="1"/>
          </p:cNvSpPr>
          <p:nvPr>
            <p:ph type="title"/>
          </p:nvPr>
        </p:nvSpPr>
        <p:spPr>
          <a:xfrm>
            <a:off x="302401" y="904279"/>
            <a:ext cx="8064500" cy="661761"/>
          </a:xfrm>
        </p:spPr>
        <p:txBody>
          <a:bodyPr/>
          <a:lstStyle/>
          <a:p>
            <a:r>
              <a:rPr lang="en-GB" sz="2800"/>
              <a:t>Breaking it down: </a:t>
            </a:r>
            <a:br>
              <a:rPr lang="en-GB" sz="2800"/>
            </a:br>
            <a:r>
              <a:rPr lang="en-GB" sz="2800"/>
              <a:t>3. decoding porphyrins </a:t>
            </a:r>
            <a:endParaRPr lang="en-US" sz="2800"/>
          </a:p>
        </p:txBody>
      </p:sp>
      <p:sp>
        <p:nvSpPr>
          <p:cNvPr id="4" name="Text Placeholder 11">
            <a:extLst>
              <a:ext uri="{FF2B5EF4-FFF2-40B4-BE49-F238E27FC236}">
                <a16:creationId xmlns:a16="http://schemas.microsoft.com/office/drawing/2014/main" id="{77B92586-CC42-437B-0530-B0E5A8B2E9F1}"/>
              </a:ext>
            </a:extLst>
          </p:cNvPr>
          <p:cNvSpPr>
            <a:spLocks noGrp="1"/>
          </p:cNvSpPr>
          <p:nvPr>
            <p:ph type="body" sz="quarter" idx="12"/>
          </p:nvPr>
        </p:nvSpPr>
        <p:spPr>
          <a:xfrm>
            <a:off x="302400" y="1576687"/>
            <a:ext cx="5879592" cy="970538"/>
          </a:xfrm>
        </p:spPr>
        <p:txBody>
          <a:bodyPr vert="horz" wrap="square" lIns="0" tIns="288000" rIns="0" bIns="0" rtlCol="0" anchor="t" anchorCtr="0">
            <a:noAutofit/>
          </a:bodyPr>
          <a:lstStyle/>
          <a:p>
            <a:r>
              <a:rPr lang="en-GB" sz="1400">
                <a:latin typeface="Lora" pitchFamily="2" charset="77"/>
              </a:rPr>
              <a:t>Porphyrins are metabolic byproducts produced by pathogenic strains of </a:t>
            </a:r>
            <a:r>
              <a:rPr lang="en-GB" sz="1400" i="1">
                <a:latin typeface="Lora" pitchFamily="2" charset="77"/>
              </a:rPr>
              <a:t>C. acnes</a:t>
            </a:r>
            <a:r>
              <a:rPr lang="en-GB" sz="1400">
                <a:latin typeface="Lora" pitchFamily="2" charset="77"/>
              </a:rPr>
              <a:t> and are closely linked to acne-prone skin, particularly in sebaceous glands. These strains have a high pro-inflammatory potential compared to non-pathogenic strains of </a:t>
            </a:r>
            <a:r>
              <a:rPr lang="en-GB" sz="1400" i="1">
                <a:latin typeface="Lora" pitchFamily="2" charset="77"/>
              </a:rPr>
              <a:t>C. acnes.</a:t>
            </a:r>
            <a:endParaRPr lang="en-GB" sz="1400">
              <a:solidFill>
                <a:srgbClr val="FF0000"/>
              </a:solidFill>
              <a:latin typeface="Lora" pitchFamily="2" charset="77"/>
            </a:endParaRPr>
          </a:p>
        </p:txBody>
      </p:sp>
      <p:sp>
        <p:nvSpPr>
          <p:cNvPr id="16" name="Rectangle: Rounded Corners 15">
            <a:extLst>
              <a:ext uri="{FF2B5EF4-FFF2-40B4-BE49-F238E27FC236}">
                <a16:creationId xmlns:a16="http://schemas.microsoft.com/office/drawing/2014/main" id="{20861BA8-5E52-DD23-CD6D-AC1C653C7E4F}"/>
              </a:ext>
            </a:extLst>
          </p:cNvPr>
          <p:cNvSpPr/>
          <p:nvPr/>
        </p:nvSpPr>
        <p:spPr>
          <a:xfrm>
            <a:off x="-586575" y="3624595"/>
            <a:ext cx="6438735" cy="627856"/>
          </a:xfrm>
          <a:prstGeom prst="roundRect">
            <a:avLst>
              <a:gd name="adj" fmla="val 50000"/>
            </a:avLst>
          </a:prstGeom>
          <a:noFill/>
          <a:ln w="28575">
            <a:solidFill>
              <a:srgbClr val="C2E2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2CCC7D13-1901-B7C6-DD41-E3F9CA88AB09}"/>
              </a:ext>
            </a:extLst>
          </p:cNvPr>
          <p:cNvSpPr/>
          <p:nvPr/>
        </p:nvSpPr>
        <p:spPr>
          <a:xfrm>
            <a:off x="-586575" y="3632339"/>
            <a:ext cx="1212975" cy="627856"/>
          </a:xfrm>
          <a:prstGeom prst="roundRect">
            <a:avLst>
              <a:gd name="adj" fmla="val 50000"/>
            </a:avLst>
          </a:prstGeom>
          <a:solidFill>
            <a:srgbClr val="C4E3DE"/>
          </a:solidFill>
          <a:ln w="28575">
            <a:solidFill>
              <a:srgbClr val="C4E3D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US" b="1">
                <a:latin typeface="Lora" pitchFamily="2" charset="0"/>
              </a:rPr>
              <a:t>1.</a:t>
            </a:r>
          </a:p>
        </p:txBody>
      </p:sp>
      <p:sp>
        <p:nvSpPr>
          <p:cNvPr id="19" name="Rectangle: Rounded Corners 18">
            <a:extLst>
              <a:ext uri="{FF2B5EF4-FFF2-40B4-BE49-F238E27FC236}">
                <a16:creationId xmlns:a16="http://schemas.microsoft.com/office/drawing/2014/main" id="{06AE56A0-A800-5758-C51F-5EDF8145FD86}"/>
              </a:ext>
            </a:extLst>
          </p:cNvPr>
          <p:cNvSpPr/>
          <p:nvPr/>
        </p:nvSpPr>
        <p:spPr>
          <a:xfrm>
            <a:off x="-586575" y="4410595"/>
            <a:ext cx="6438735" cy="627856"/>
          </a:xfrm>
          <a:prstGeom prst="roundRect">
            <a:avLst>
              <a:gd name="adj" fmla="val 50000"/>
            </a:avLst>
          </a:prstGeom>
          <a:noFill/>
          <a:ln w="28575">
            <a:solidFill>
              <a:srgbClr val="C2E2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801A74E6-6870-93FB-504B-15359CAA66F6}"/>
              </a:ext>
            </a:extLst>
          </p:cNvPr>
          <p:cNvSpPr/>
          <p:nvPr/>
        </p:nvSpPr>
        <p:spPr>
          <a:xfrm>
            <a:off x="-586575" y="4418339"/>
            <a:ext cx="1212975" cy="627856"/>
          </a:xfrm>
          <a:prstGeom prst="roundRect">
            <a:avLst>
              <a:gd name="adj" fmla="val 50000"/>
            </a:avLst>
          </a:prstGeom>
          <a:solidFill>
            <a:srgbClr val="C4E3DE"/>
          </a:solidFill>
          <a:ln w="28575">
            <a:solidFill>
              <a:srgbClr val="C4E3D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US" b="1">
                <a:latin typeface="Lora" pitchFamily="2" charset="0"/>
              </a:rPr>
              <a:t>2.</a:t>
            </a:r>
          </a:p>
        </p:txBody>
      </p:sp>
      <p:sp>
        <p:nvSpPr>
          <p:cNvPr id="21" name="TextBox 20">
            <a:extLst>
              <a:ext uri="{FF2B5EF4-FFF2-40B4-BE49-F238E27FC236}">
                <a16:creationId xmlns:a16="http://schemas.microsoft.com/office/drawing/2014/main" id="{98CF79FF-C824-9EAB-1EC0-0D9DC0710D4A}"/>
              </a:ext>
            </a:extLst>
          </p:cNvPr>
          <p:cNvSpPr txBox="1"/>
          <p:nvPr/>
        </p:nvSpPr>
        <p:spPr>
          <a:xfrm>
            <a:off x="626400" y="3715434"/>
            <a:ext cx="5111460" cy="461665"/>
          </a:xfrm>
          <a:prstGeom prst="rect">
            <a:avLst/>
          </a:prstGeom>
          <a:noFill/>
        </p:spPr>
        <p:txBody>
          <a:bodyPr wrap="square" rtlCol="0">
            <a:spAutoFit/>
          </a:bodyPr>
          <a:lstStyle/>
          <a:p>
            <a:r>
              <a:rPr lang="en-US" altLang="en-NL" sz="1200" b="1"/>
              <a:t>An SPF 50 sunscreen helps limit porphyrin overproduction by keeping UV-induced </a:t>
            </a:r>
            <a:r>
              <a:rPr lang="en-US" altLang="en-NL" sz="1200" b="1" i="1"/>
              <a:t>C. acnes</a:t>
            </a:r>
            <a:r>
              <a:rPr lang="en-US" altLang="en-NL" sz="1200" b="1"/>
              <a:t> in check.</a:t>
            </a:r>
          </a:p>
        </p:txBody>
      </p:sp>
      <p:sp>
        <p:nvSpPr>
          <p:cNvPr id="22" name="TextBox 21">
            <a:extLst>
              <a:ext uri="{FF2B5EF4-FFF2-40B4-BE49-F238E27FC236}">
                <a16:creationId xmlns:a16="http://schemas.microsoft.com/office/drawing/2014/main" id="{85A7F5D8-1ADA-09BF-A9C0-99F6AEE2BE8E}"/>
              </a:ext>
            </a:extLst>
          </p:cNvPr>
          <p:cNvSpPr txBox="1"/>
          <p:nvPr/>
        </p:nvSpPr>
        <p:spPr>
          <a:xfrm>
            <a:off x="626400" y="4493690"/>
            <a:ext cx="5111460" cy="461665"/>
          </a:xfrm>
          <a:prstGeom prst="rect">
            <a:avLst/>
          </a:prstGeom>
          <a:noFill/>
        </p:spPr>
        <p:txBody>
          <a:bodyPr wrap="square" rtlCol="0">
            <a:spAutoFit/>
          </a:bodyPr>
          <a:lstStyle/>
          <a:p>
            <a:r>
              <a:rPr lang="en-US" altLang="zh-CN" sz="1200" b="1"/>
              <a:t>And it significantly reduces porphyrin signal counts compared to controls, outperforming placebo. </a:t>
            </a:r>
          </a:p>
        </p:txBody>
      </p:sp>
      <p:sp>
        <p:nvSpPr>
          <p:cNvPr id="23" name="TextBox 22">
            <a:extLst>
              <a:ext uri="{FF2B5EF4-FFF2-40B4-BE49-F238E27FC236}">
                <a16:creationId xmlns:a16="http://schemas.microsoft.com/office/drawing/2014/main" id="{92D05946-93BB-DC05-354A-5FB31B5E492A}"/>
              </a:ext>
            </a:extLst>
          </p:cNvPr>
          <p:cNvSpPr txBox="1"/>
          <p:nvPr/>
        </p:nvSpPr>
        <p:spPr>
          <a:xfrm>
            <a:off x="302400" y="3181321"/>
            <a:ext cx="4723256" cy="369332"/>
          </a:xfrm>
          <a:prstGeom prst="rect">
            <a:avLst/>
          </a:prstGeom>
          <a:noFill/>
        </p:spPr>
        <p:txBody>
          <a:bodyPr wrap="square">
            <a:spAutoFit/>
          </a:bodyPr>
          <a:lstStyle/>
          <a:p>
            <a:pPr>
              <a:spcBef>
                <a:spcPts val="200"/>
              </a:spcBef>
              <a:spcAft>
                <a:spcPts val="200"/>
              </a:spcAft>
            </a:pPr>
            <a:r>
              <a:rPr lang="en-GB" altLang="en-NL" b="1">
                <a:solidFill>
                  <a:srgbClr val="F8A84F"/>
                </a:solidFill>
                <a:latin typeface="Lora" pitchFamily="2" charset="0"/>
              </a:rPr>
              <a:t>Key findings:</a:t>
            </a:r>
          </a:p>
        </p:txBody>
      </p:sp>
      <p:grpSp>
        <p:nvGrpSpPr>
          <p:cNvPr id="696" name="Group 695">
            <a:extLst>
              <a:ext uri="{FF2B5EF4-FFF2-40B4-BE49-F238E27FC236}">
                <a16:creationId xmlns:a16="http://schemas.microsoft.com/office/drawing/2014/main" id="{7CA54CCF-0DF8-28A7-D95A-1C32BD9B8075}"/>
              </a:ext>
            </a:extLst>
          </p:cNvPr>
          <p:cNvGrpSpPr/>
          <p:nvPr/>
        </p:nvGrpSpPr>
        <p:grpSpPr>
          <a:xfrm>
            <a:off x="6715650" y="1759907"/>
            <a:ext cx="4511150" cy="3753230"/>
            <a:chOff x="6715650" y="1759907"/>
            <a:chExt cx="4511150" cy="3753230"/>
          </a:xfrm>
        </p:grpSpPr>
        <p:sp>
          <p:nvSpPr>
            <p:cNvPr id="685" name="tx218">
              <a:extLst>
                <a:ext uri="{FF2B5EF4-FFF2-40B4-BE49-F238E27FC236}">
                  <a16:creationId xmlns:a16="http://schemas.microsoft.com/office/drawing/2014/main" id="{BE5E2B98-C8F0-04F3-F3E9-1D19B9C490C8}"/>
                </a:ext>
              </a:extLst>
            </p:cNvPr>
            <p:cNvSpPr/>
            <p:nvPr/>
          </p:nvSpPr>
          <p:spPr>
            <a:xfrm rot="16200000">
              <a:off x="5972545" y="3342576"/>
              <a:ext cx="1635953" cy="149744"/>
            </a:xfrm>
            <a:prstGeom prst="rect">
              <a:avLst/>
            </a:prstGeom>
            <a:noFill/>
          </p:spPr>
          <p:txBody>
            <a:bodyPr wrap="none" lIns="0" tIns="0" rIns="0" bIns="0" anchor="ctr" anchorCtr="1"/>
            <a:lstStyle/>
            <a:p>
              <a:pPr marL="0" marR="0" indent="0" algn="l">
                <a:lnSpc>
                  <a:spcPts val="1100"/>
                </a:lnSpc>
                <a:spcBef>
                  <a:spcPts val="0"/>
                </a:spcBef>
                <a:spcAft>
                  <a:spcPts val="0"/>
                </a:spcAft>
              </a:pPr>
              <a:r>
                <a:rPr sz="1100" b="1">
                  <a:solidFill>
                    <a:srgbClr val="000000">
                      <a:alpha val="100000"/>
                    </a:srgbClr>
                  </a:solidFill>
                  <a:latin typeface="+mj-lt"/>
                  <a:cs typeface="DejaVu Sans"/>
                </a:rPr>
                <a:t>Porphyrin signal counts</a:t>
              </a:r>
            </a:p>
          </p:txBody>
        </p:sp>
        <p:sp>
          <p:nvSpPr>
            <p:cNvPr id="686" name="TextBox 685">
              <a:extLst>
                <a:ext uri="{FF2B5EF4-FFF2-40B4-BE49-F238E27FC236}">
                  <a16:creationId xmlns:a16="http://schemas.microsoft.com/office/drawing/2014/main" id="{8A798058-7E65-09B9-73A8-69EC20B270D2}"/>
                </a:ext>
              </a:extLst>
            </p:cNvPr>
            <p:cNvSpPr txBox="1"/>
            <p:nvPr/>
          </p:nvSpPr>
          <p:spPr>
            <a:xfrm>
              <a:off x="7395574" y="5074991"/>
              <a:ext cx="760144" cy="430887"/>
            </a:xfrm>
            <a:prstGeom prst="rect">
              <a:avLst/>
            </a:prstGeom>
            <a:noFill/>
          </p:spPr>
          <p:txBody>
            <a:bodyPr wrap="none" rtlCol="0">
              <a:spAutoFit/>
            </a:bodyPr>
            <a:lstStyle/>
            <a:p>
              <a:pPr algn="ctr"/>
              <a:r>
                <a:rPr lang="en-US" sz="1100" b="1"/>
                <a:t>Baseline</a:t>
              </a:r>
            </a:p>
            <a:p>
              <a:pPr algn="ctr"/>
              <a:r>
                <a:rPr lang="en-US" sz="1100" b="1"/>
                <a:t>w/o UV</a:t>
              </a:r>
            </a:p>
          </p:txBody>
        </p:sp>
        <p:sp>
          <p:nvSpPr>
            <p:cNvPr id="687" name="TextBox 686">
              <a:extLst>
                <a:ext uri="{FF2B5EF4-FFF2-40B4-BE49-F238E27FC236}">
                  <a16:creationId xmlns:a16="http://schemas.microsoft.com/office/drawing/2014/main" id="{A9405583-E6E5-2BEC-F0FB-896069CD0F37}"/>
                </a:ext>
              </a:extLst>
            </p:cNvPr>
            <p:cNvSpPr txBox="1"/>
            <p:nvPr/>
          </p:nvSpPr>
          <p:spPr>
            <a:xfrm>
              <a:off x="8381695" y="5082250"/>
              <a:ext cx="697627" cy="430887"/>
            </a:xfrm>
            <a:prstGeom prst="rect">
              <a:avLst/>
            </a:prstGeom>
            <a:noFill/>
          </p:spPr>
          <p:txBody>
            <a:bodyPr wrap="none" rtlCol="0">
              <a:spAutoFit/>
            </a:bodyPr>
            <a:lstStyle/>
            <a:p>
              <a:pPr algn="ctr"/>
              <a:r>
                <a:rPr lang="en-US" sz="1100" b="1"/>
                <a:t>Control</a:t>
              </a:r>
            </a:p>
            <a:p>
              <a:pPr algn="ctr"/>
              <a:r>
                <a:rPr lang="en-US" sz="1100" b="1"/>
                <a:t>w/t UV</a:t>
              </a:r>
            </a:p>
          </p:txBody>
        </p:sp>
        <p:sp>
          <p:nvSpPr>
            <p:cNvPr id="688" name="TextBox 687">
              <a:extLst>
                <a:ext uri="{FF2B5EF4-FFF2-40B4-BE49-F238E27FC236}">
                  <a16:creationId xmlns:a16="http://schemas.microsoft.com/office/drawing/2014/main" id="{C8206D3E-3817-0B7D-3DC0-E31EF21ACE4F}"/>
                </a:ext>
              </a:extLst>
            </p:cNvPr>
            <p:cNvSpPr txBox="1"/>
            <p:nvPr/>
          </p:nvSpPr>
          <p:spPr>
            <a:xfrm>
              <a:off x="9269744" y="5082250"/>
              <a:ext cx="734496" cy="430887"/>
            </a:xfrm>
            <a:prstGeom prst="rect">
              <a:avLst/>
            </a:prstGeom>
            <a:noFill/>
          </p:spPr>
          <p:txBody>
            <a:bodyPr wrap="none" rtlCol="0">
              <a:spAutoFit/>
            </a:bodyPr>
            <a:lstStyle/>
            <a:p>
              <a:pPr algn="ctr"/>
              <a:r>
                <a:rPr lang="en-US" sz="1100" b="1"/>
                <a:t>Placebo</a:t>
              </a:r>
            </a:p>
            <a:p>
              <a:pPr algn="ctr"/>
              <a:r>
                <a:rPr lang="en-US" sz="1100" b="1"/>
                <a:t>w/t UV</a:t>
              </a:r>
            </a:p>
          </p:txBody>
        </p:sp>
        <p:sp>
          <p:nvSpPr>
            <p:cNvPr id="689" name="TextBox 688">
              <a:extLst>
                <a:ext uri="{FF2B5EF4-FFF2-40B4-BE49-F238E27FC236}">
                  <a16:creationId xmlns:a16="http://schemas.microsoft.com/office/drawing/2014/main" id="{B045589F-674F-D5A9-545B-07C33F588445}"/>
                </a:ext>
              </a:extLst>
            </p:cNvPr>
            <p:cNvSpPr txBox="1"/>
            <p:nvPr/>
          </p:nvSpPr>
          <p:spPr>
            <a:xfrm>
              <a:off x="10103217" y="5074991"/>
              <a:ext cx="914033" cy="430887"/>
            </a:xfrm>
            <a:prstGeom prst="rect">
              <a:avLst/>
            </a:prstGeom>
            <a:noFill/>
          </p:spPr>
          <p:txBody>
            <a:bodyPr wrap="none" rtlCol="0">
              <a:spAutoFit/>
            </a:bodyPr>
            <a:lstStyle/>
            <a:p>
              <a:pPr algn="ctr"/>
              <a:r>
                <a:rPr lang="en-US" sz="1100" b="1"/>
                <a:t>Sunscreen</a:t>
              </a:r>
            </a:p>
            <a:p>
              <a:pPr algn="ctr"/>
              <a:r>
                <a:rPr lang="en-US" sz="1100" b="1"/>
                <a:t>w/t UV</a:t>
              </a:r>
            </a:p>
          </p:txBody>
        </p:sp>
        <p:pic>
          <p:nvPicPr>
            <p:cNvPr id="690" name="Picture 689">
              <a:extLst>
                <a:ext uri="{FF2B5EF4-FFF2-40B4-BE49-F238E27FC236}">
                  <a16:creationId xmlns:a16="http://schemas.microsoft.com/office/drawing/2014/main" id="{315AA788-D57D-B767-25EB-ECF405E95F4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65393" y="1759907"/>
              <a:ext cx="4361407" cy="3315084"/>
            </a:xfrm>
            <a:prstGeom prst="rect">
              <a:avLst/>
            </a:prstGeom>
          </p:spPr>
        </p:pic>
      </p:grpSp>
      <p:sp>
        <p:nvSpPr>
          <p:cNvPr id="691" name="TextBox 690">
            <a:extLst>
              <a:ext uri="{FF2B5EF4-FFF2-40B4-BE49-F238E27FC236}">
                <a16:creationId xmlns:a16="http://schemas.microsoft.com/office/drawing/2014/main" id="{83B296CB-CEE4-3417-31DD-B080BE6FE990}"/>
              </a:ext>
            </a:extLst>
          </p:cNvPr>
          <p:cNvSpPr txBox="1"/>
          <p:nvPr/>
        </p:nvSpPr>
        <p:spPr>
          <a:xfrm>
            <a:off x="7007087" y="5653016"/>
            <a:ext cx="4219713" cy="553998"/>
          </a:xfrm>
          <a:prstGeom prst="rect">
            <a:avLst/>
          </a:prstGeom>
          <a:noFill/>
        </p:spPr>
        <p:txBody>
          <a:bodyPr wrap="square" rtlCol="0">
            <a:spAutoFit/>
          </a:bodyPr>
          <a:lstStyle/>
          <a:p>
            <a:r>
              <a:rPr lang="en-US" sz="1000"/>
              <a:t>                 Median value of total counts</a:t>
            </a:r>
          </a:p>
          <a:p>
            <a:r>
              <a:rPr lang="en-US" sz="1000"/>
              <a:t>                 </a:t>
            </a:r>
            <a:r>
              <a:rPr lang="en-US" altLang="zh-CN" sz="1000"/>
              <a:t>Refers to 1 Porphyrin signal counts</a:t>
            </a:r>
            <a:br>
              <a:rPr lang="en-US" altLang="zh-CN" sz="1000"/>
            </a:br>
            <a:r>
              <a:rPr lang="en-US" altLang="zh-CN" sz="1000"/>
              <a:t>     </a:t>
            </a:r>
            <a:r>
              <a:rPr lang="en-US" sz="1000"/>
              <a:t>*          Significance p &lt; 0.01</a:t>
            </a:r>
          </a:p>
        </p:txBody>
      </p:sp>
      <p:cxnSp>
        <p:nvCxnSpPr>
          <p:cNvPr id="692" name="Straight Connector 691">
            <a:extLst>
              <a:ext uri="{FF2B5EF4-FFF2-40B4-BE49-F238E27FC236}">
                <a16:creationId xmlns:a16="http://schemas.microsoft.com/office/drawing/2014/main" id="{194E8FE4-E2D2-52A8-3BEE-917D9B50F34D}"/>
              </a:ext>
            </a:extLst>
          </p:cNvPr>
          <p:cNvCxnSpPr>
            <a:cxnSpLocks/>
          </p:cNvCxnSpPr>
          <p:nvPr/>
        </p:nvCxnSpPr>
        <p:spPr>
          <a:xfrm>
            <a:off x="7096675" y="5763657"/>
            <a:ext cx="4121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93" name="Oval 692">
            <a:extLst>
              <a:ext uri="{FF2B5EF4-FFF2-40B4-BE49-F238E27FC236}">
                <a16:creationId xmlns:a16="http://schemas.microsoft.com/office/drawing/2014/main" id="{44CB5967-6175-C0C9-9751-5C4AECDAFCFA}"/>
              </a:ext>
            </a:extLst>
          </p:cNvPr>
          <p:cNvSpPr>
            <a:spLocks noChangeAspect="1"/>
          </p:cNvSpPr>
          <p:nvPr/>
        </p:nvSpPr>
        <p:spPr>
          <a:xfrm>
            <a:off x="7285645" y="5888374"/>
            <a:ext cx="65430" cy="73152"/>
          </a:xfrm>
          <a:prstGeom prst="ellipse">
            <a:avLst/>
          </a:prstGeom>
          <a:solidFill>
            <a:srgbClr val="CE78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5" name="TextBox 694">
            <a:extLst>
              <a:ext uri="{FF2B5EF4-FFF2-40B4-BE49-F238E27FC236}">
                <a16:creationId xmlns:a16="http://schemas.microsoft.com/office/drawing/2014/main" id="{1E688594-335C-9793-0F6D-B109583744F5}"/>
              </a:ext>
            </a:extLst>
          </p:cNvPr>
          <p:cNvSpPr txBox="1"/>
          <p:nvPr/>
        </p:nvSpPr>
        <p:spPr>
          <a:xfrm>
            <a:off x="302400" y="5043521"/>
            <a:ext cx="5793600" cy="646331"/>
          </a:xfrm>
          <a:prstGeom prst="rect">
            <a:avLst/>
          </a:prstGeom>
        </p:spPr>
        <p:txBody>
          <a:bodyPr vert="horz" wrap="square" lIns="0" tIns="288000" rIns="0" bIns="0" rtlCol="0" anchor="t" anchorCtr="0">
            <a:noAutofit/>
          </a:bodyPr>
          <a:lstStyle>
            <a:defPPr>
              <a:defRPr lang="en-US"/>
            </a:defPPr>
            <a:lvl1pPr indent="0">
              <a:lnSpc>
                <a:spcPct val="100000"/>
              </a:lnSpc>
              <a:spcBef>
                <a:spcPts val="0"/>
              </a:spcBef>
              <a:buFont typeface="Arial" panose="020B0604020202020204" pitchFamily="34" charset="0"/>
              <a:buNone/>
              <a:defRPr kern="0" spc="0" baseline="0">
                <a:solidFill>
                  <a:srgbClr val="F08B1F"/>
                </a:solidFill>
                <a:latin typeface="Lora" pitchFamily="2" charset="77"/>
              </a:defRPr>
            </a:lvl1pPr>
            <a:lvl2pPr marL="361950" indent="-361950">
              <a:lnSpc>
                <a:spcPct val="90000"/>
              </a:lnSpc>
              <a:spcBef>
                <a:spcPts val="500"/>
              </a:spcBef>
              <a:spcAft>
                <a:spcPts val="400"/>
              </a:spcAft>
              <a:buClr>
                <a:schemeClr val="accent4"/>
              </a:buClr>
              <a:buSzPct val="90000"/>
              <a:buFont typeface="Wingdings" panose="05000000000000000000" pitchFamily="2" charset="2"/>
              <a:buChar char=""/>
              <a:defRPr sz="2850"/>
            </a:lvl2pPr>
            <a:lvl3pPr marL="806450" indent="-355600">
              <a:lnSpc>
                <a:spcPct val="90000"/>
              </a:lnSpc>
              <a:spcBef>
                <a:spcPts val="500"/>
              </a:spcBef>
              <a:spcAft>
                <a:spcPts val="400"/>
              </a:spcAft>
              <a:buClr>
                <a:schemeClr val="accent3"/>
              </a:buClr>
              <a:buSzPct val="90000"/>
              <a:buFont typeface="Wingdings" panose="05000000000000000000" pitchFamily="2" charset="2"/>
              <a:buChar char="l"/>
              <a:defRPr sz="2850"/>
            </a:lvl3pPr>
            <a:lvl4pPr marL="1257300" indent="-361950">
              <a:lnSpc>
                <a:spcPct val="90000"/>
              </a:lnSpc>
              <a:spcBef>
                <a:spcPts val="500"/>
              </a:spcBef>
              <a:buClr>
                <a:srgbClr val="CBD938"/>
              </a:buClr>
              <a:buSzPct val="90000"/>
              <a:buFont typeface="Wingdings" panose="05000000000000000000" pitchFamily="2" charset="2"/>
              <a:buChar char="l"/>
              <a:defRPr sz="2850"/>
            </a:lvl4pPr>
            <a:lvl5pPr marL="0" indent="0">
              <a:lnSpc>
                <a:spcPct val="100000"/>
              </a:lnSpc>
              <a:spcBef>
                <a:spcPts val="0"/>
              </a:spcBef>
              <a:spcAft>
                <a:spcPts val="0"/>
              </a:spcAft>
              <a:buClr>
                <a:schemeClr val="accent4"/>
              </a:buClr>
              <a:buSzPct val="80000"/>
              <a:buFontTx/>
              <a:buNone/>
              <a:defRPr sz="800">
                <a:solidFill>
                  <a:schemeClr val="bg1"/>
                </a:solidFill>
                <a:latin typeface="DM Sans 14pt" pitchFamily="2" charset="0"/>
              </a:defRPr>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r>
              <a:rPr lang="en-US" b="1"/>
              <a:t>An SPF 50 Sunscreen helps reduce porphyrin significantly, outperforming than without.</a:t>
            </a:r>
          </a:p>
        </p:txBody>
      </p:sp>
      <p:grpSp>
        <p:nvGrpSpPr>
          <p:cNvPr id="24" name="Group 23">
            <a:extLst>
              <a:ext uri="{FF2B5EF4-FFF2-40B4-BE49-F238E27FC236}">
                <a16:creationId xmlns:a16="http://schemas.microsoft.com/office/drawing/2014/main" id="{1D8C32E6-3936-2A2C-9E77-0DB95155637D}"/>
              </a:ext>
            </a:extLst>
          </p:cNvPr>
          <p:cNvGrpSpPr/>
          <p:nvPr/>
        </p:nvGrpSpPr>
        <p:grpSpPr>
          <a:xfrm>
            <a:off x="8730508" y="1492909"/>
            <a:ext cx="1838060" cy="378468"/>
            <a:chOff x="8730508" y="1492909"/>
            <a:chExt cx="1838060" cy="378468"/>
          </a:xfrm>
        </p:grpSpPr>
        <p:sp>
          <p:nvSpPr>
            <p:cNvPr id="15" name="TextBox 14">
              <a:extLst>
                <a:ext uri="{FF2B5EF4-FFF2-40B4-BE49-F238E27FC236}">
                  <a16:creationId xmlns:a16="http://schemas.microsoft.com/office/drawing/2014/main" id="{1F3A47CA-F8DC-6A55-0F92-0B0C2F67A781}"/>
                </a:ext>
              </a:extLst>
            </p:cNvPr>
            <p:cNvSpPr txBox="1"/>
            <p:nvPr/>
          </p:nvSpPr>
          <p:spPr>
            <a:xfrm>
              <a:off x="9486149" y="1492909"/>
              <a:ext cx="301686" cy="369332"/>
            </a:xfrm>
            <a:prstGeom prst="rect">
              <a:avLst/>
            </a:prstGeom>
            <a:noFill/>
          </p:spPr>
          <p:txBody>
            <a:bodyPr wrap="none" rtlCol="0">
              <a:spAutoFit/>
            </a:bodyPr>
            <a:lstStyle/>
            <a:p>
              <a:r>
                <a:rPr lang="en-US" b="1">
                  <a:solidFill>
                    <a:schemeClr val="accent6"/>
                  </a:solidFill>
                </a:rPr>
                <a:t>*</a:t>
              </a:r>
            </a:p>
          </p:txBody>
        </p:sp>
        <p:sp>
          <p:nvSpPr>
            <p:cNvPr id="17" name="Left Bracket 16">
              <a:extLst>
                <a:ext uri="{FF2B5EF4-FFF2-40B4-BE49-F238E27FC236}">
                  <a16:creationId xmlns:a16="http://schemas.microsoft.com/office/drawing/2014/main" id="{FC3978F7-7424-FC6D-2ED4-92227C4F1553}"/>
                </a:ext>
              </a:extLst>
            </p:cNvPr>
            <p:cNvSpPr/>
            <p:nvPr/>
          </p:nvSpPr>
          <p:spPr>
            <a:xfrm rot="5400000">
              <a:off x="9564749" y="867559"/>
              <a:ext cx="169577" cy="1838060"/>
            </a:xfrm>
            <a:prstGeom prst="leftBracket">
              <a:avLst/>
            </a:prstGeom>
            <a:ln w="127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376021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BD6E77-2D7D-3CF0-B768-D376148A7A2E}"/>
            </a:ext>
          </a:extLst>
        </p:cNvPr>
        <p:cNvGrpSpPr/>
        <p:nvPr/>
      </p:nvGrpSpPr>
      <p:grpSpPr>
        <a:xfrm>
          <a:off x="0" y="0"/>
          <a:ext cx="0" cy="0"/>
          <a:chOff x="0" y="0"/>
          <a:chExt cx="0" cy="0"/>
        </a:xfrm>
      </p:grpSpPr>
      <p:pic>
        <p:nvPicPr>
          <p:cNvPr id="15" name="Picture Placeholder 14">
            <a:extLst>
              <a:ext uri="{FF2B5EF4-FFF2-40B4-BE49-F238E27FC236}">
                <a16:creationId xmlns:a16="http://schemas.microsoft.com/office/drawing/2014/main" id="{B3250409-9063-2F6F-E924-F12FB1336203}"/>
              </a:ext>
            </a:extLst>
          </p:cNvPr>
          <p:cNvPicPr>
            <a:picLocks noGrp="1" noChangeAspect="1"/>
          </p:cNvPicPr>
          <p:nvPr>
            <p:ph type="pic" sz="quarter" idx="21"/>
          </p:nvPr>
        </p:nvPicPr>
        <p:blipFill>
          <a:blip r:embed="rId3">
            <a:extLst>
              <a:ext uri="{28A0092B-C50C-407E-A947-70E740481C1C}">
                <a14:useLocalDpi xmlns:a14="http://schemas.microsoft.com/office/drawing/2010/main"/>
              </a:ext>
            </a:extLst>
          </a:blip>
          <a:srcRect/>
          <a:stretch>
            <a:fillRect/>
          </a:stretch>
        </p:blipFill>
        <p:spPr>
          <a:xfrm>
            <a:off x="4" y="2"/>
            <a:ext cx="12191997" cy="6857998"/>
          </a:xfrm>
        </p:spPr>
      </p:pic>
      <p:sp>
        <p:nvSpPr>
          <p:cNvPr id="4" name="Text Placeholder 10">
            <a:extLst>
              <a:ext uri="{FF2B5EF4-FFF2-40B4-BE49-F238E27FC236}">
                <a16:creationId xmlns:a16="http://schemas.microsoft.com/office/drawing/2014/main" id="{F042B1FC-1EC3-1C30-CFDF-85F79F6A76F2}"/>
              </a:ext>
            </a:extLst>
          </p:cNvPr>
          <p:cNvSpPr txBox="1">
            <a:spLocks/>
          </p:cNvSpPr>
          <p:nvPr/>
        </p:nvSpPr>
        <p:spPr>
          <a:xfrm>
            <a:off x="302400" y="346241"/>
            <a:ext cx="4730344" cy="2485319"/>
          </a:xfrm>
          <a:prstGeom prst="rect">
            <a:avLst/>
          </a:prstGeom>
        </p:spPr>
        <p:txBody>
          <a:bodyPr vert="horz" wrap="square" lIns="0" tIns="288000" rIns="0" bIns="0" rtlCol="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1400" b="0" kern="0" spc="0" baseline="0">
                <a:solidFill>
                  <a:schemeClr val="tx1"/>
                </a:solidFill>
                <a:latin typeface="Lora" pitchFamily="2" charset="77"/>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14pt"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GB" sz="2800" b="1">
                <a:solidFill>
                  <a:srgbClr val="44B4A1"/>
                </a:solidFill>
              </a:rPr>
              <a:t>For acne-prone skin, daily SPF 50 </a:t>
            </a:r>
            <a:r>
              <a:rPr lang="en-US" altLang="zh-CN" sz="2800" b="1">
                <a:solidFill>
                  <a:srgbClr val="44B4A1"/>
                </a:solidFill>
              </a:rPr>
              <a:t>i</a:t>
            </a:r>
            <a:r>
              <a:rPr lang="en-GB" sz="2800" b="1">
                <a:solidFill>
                  <a:srgbClr val="44B4A1"/>
                </a:solidFill>
              </a:rPr>
              <a:t>s a smart and proactive habit because…</a:t>
            </a:r>
            <a:endParaRPr lang="en-US" sz="2800" b="1">
              <a:solidFill>
                <a:srgbClr val="44B4A1"/>
              </a:solidFill>
            </a:endParaRPr>
          </a:p>
        </p:txBody>
      </p:sp>
      <p:sp>
        <p:nvSpPr>
          <p:cNvPr id="5" name="Text Placeholder 10">
            <a:extLst>
              <a:ext uri="{FF2B5EF4-FFF2-40B4-BE49-F238E27FC236}">
                <a16:creationId xmlns:a16="http://schemas.microsoft.com/office/drawing/2014/main" id="{20C84993-B705-417B-7B93-941D7B1CED51}"/>
              </a:ext>
            </a:extLst>
          </p:cNvPr>
          <p:cNvSpPr txBox="1">
            <a:spLocks/>
          </p:cNvSpPr>
          <p:nvPr/>
        </p:nvSpPr>
        <p:spPr>
          <a:xfrm>
            <a:off x="302400" y="2063421"/>
            <a:ext cx="4891900" cy="1231404"/>
          </a:xfrm>
          <a:prstGeom prst="rect">
            <a:avLst/>
          </a:prstGeom>
        </p:spPr>
        <p:txBody>
          <a:bodyPr vert="horz" wrap="square" lIns="0" tIns="288000" rIns="0" bIns="0" rtlCol="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1400" b="0" kern="0" spc="0" baseline="0">
                <a:solidFill>
                  <a:schemeClr val="tx1"/>
                </a:solidFill>
                <a:latin typeface="Lora" pitchFamily="2" charset="77"/>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14pt"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GB" sz="1800" b="1">
                <a:latin typeface="+mj-lt"/>
              </a:rPr>
              <a:t>The latest clinical study by </a:t>
            </a:r>
            <a:r>
              <a:rPr lang="en-GB" sz="1800" b="1" err="1">
                <a:latin typeface="+mj-lt"/>
              </a:rPr>
              <a:t>dsm-firmenich</a:t>
            </a:r>
            <a:r>
              <a:rPr lang="en-GB" sz="1800" b="1">
                <a:latin typeface="+mj-lt"/>
              </a:rPr>
              <a:t> proves that daily SPF 50 sunscreen </a:t>
            </a:r>
            <a:r>
              <a:rPr lang="en-US" altLang="zh-CN" sz="1800" b="1">
                <a:latin typeface="+mj-lt"/>
              </a:rPr>
              <a:t>can</a:t>
            </a:r>
            <a:r>
              <a:rPr lang="en-GB" sz="1800" b="1">
                <a:latin typeface="+mj-lt"/>
              </a:rPr>
              <a:t>:  </a:t>
            </a:r>
          </a:p>
          <a:p>
            <a:endParaRPr lang="en-GB" sz="1800">
              <a:latin typeface="+mj-lt"/>
            </a:endParaRPr>
          </a:p>
        </p:txBody>
      </p:sp>
      <p:sp>
        <p:nvSpPr>
          <p:cNvPr id="6" name="TextBox 5">
            <a:extLst>
              <a:ext uri="{FF2B5EF4-FFF2-40B4-BE49-F238E27FC236}">
                <a16:creationId xmlns:a16="http://schemas.microsoft.com/office/drawing/2014/main" id="{22B1B652-D936-5ABE-85F2-4EC5D198EBA9}"/>
              </a:ext>
            </a:extLst>
          </p:cNvPr>
          <p:cNvSpPr txBox="1"/>
          <p:nvPr/>
        </p:nvSpPr>
        <p:spPr>
          <a:xfrm>
            <a:off x="302400" y="3294824"/>
            <a:ext cx="4090845" cy="2185214"/>
          </a:xfrm>
          <a:prstGeom prst="rect">
            <a:avLst/>
          </a:prstGeom>
          <a:noFill/>
        </p:spPr>
        <p:txBody>
          <a:bodyPr wrap="square">
            <a:spAutoFit/>
          </a:bodyPr>
          <a:lstStyle/>
          <a:p>
            <a:pPr marL="342900" indent="-342900">
              <a:spcBef>
                <a:spcPts val="300"/>
              </a:spcBef>
              <a:spcAft>
                <a:spcPts val="300"/>
              </a:spcAft>
              <a:buFont typeface="+mj-lt"/>
              <a:buAutoNum type="arabicPeriod"/>
            </a:pPr>
            <a:r>
              <a:rPr lang="en-GB" sz="1800">
                <a:latin typeface="+mj-lt"/>
              </a:rPr>
              <a:t>Preserve and maintain the overall microbiome balance. </a:t>
            </a:r>
            <a:endParaRPr lang="en-US" sz="1800">
              <a:latin typeface="+mj-lt"/>
            </a:endParaRPr>
          </a:p>
          <a:p>
            <a:pPr marL="342900" indent="-342900">
              <a:spcBef>
                <a:spcPts val="300"/>
              </a:spcBef>
              <a:spcAft>
                <a:spcPts val="300"/>
              </a:spcAft>
              <a:buFont typeface="+mj-lt"/>
              <a:buAutoNum type="arabicPeriod"/>
            </a:pPr>
            <a:r>
              <a:rPr lang="en-GB" sz="1800">
                <a:latin typeface="+mj-lt"/>
              </a:rPr>
              <a:t>Keep </a:t>
            </a:r>
            <a:r>
              <a:rPr lang="en-GB" sz="1800" i="1">
                <a:latin typeface="+mj-lt"/>
              </a:rPr>
              <a:t>C. acnes</a:t>
            </a:r>
            <a:r>
              <a:rPr lang="en-GB" sz="1800">
                <a:latin typeface="+mj-lt"/>
              </a:rPr>
              <a:t> overpopulation in check. </a:t>
            </a:r>
          </a:p>
          <a:p>
            <a:pPr marL="342900" indent="-342900">
              <a:spcBef>
                <a:spcPts val="300"/>
              </a:spcBef>
              <a:spcAft>
                <a:spcPts val="300"/>
              </a:spcAft>
              <a:buFont typeface="+mj-lt"/>
              <a:buAutoNum type="arabicPeriod"/>
            </a:pPr>
            <a:r>
              <a:rPr lang="en-GB" sz="1800">
                <a:latin typeface="+mj-lt"/>
              </a:rPr>
              <a:t>Lower acne risk by reducing porphyrins counts, more effectively than without. </a:t>
            </a:r>
          </a:p>
        </p:txBody>
      </p:sp>
    </p:spTree>
    <p:extLst>
      <p:ext uri="{BB962C8B-B14F-4D97-AF65-F5344CB8AC3E}">
        <p14:creationId xmlns:p14="http://schemas.microsoft.com/office/powerpoint/2010/main" val="287521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3061A85-49E3-9C93-80B2-0970EC07C0F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24445" y="3378535"/>
            <a:ext cx="4624080" cy="3729096"/>
          </a:xfrm>
          <a:prstGeom prst="rect">
            <a:avLst/>
          </a:prstGeom>
        </p:spPr>
      </p:pic>
      <p:sp>
        <p:nvSpPr>
          <p:cNvPr id="2" name="Slide Number Placeholder 1">
            <a:extLst>
              <a:ext uri="{FF2B5EF4-FFF2-40B4-BE49-F238E27FC236}">
                <a16:creationId xmlns:a16="http://schemas.microsoft.com/office/drawing/2014/main" id="{D0CFB8DF-1858-2A4B-C744-89D6737774AE}"/>
              </a:ext>
            </a:extLst>
          </p:cNvPr>
          <p:cNvSpPr>
            <a:spLocks noGrp="1"/>
          </p:cNvSpPr>
          <p:nvPr>
            <p:ph type="sldNum" sz="quarter" idx="10"/>
          </p:nvPr>
        </p:nvSpPr>
        <p:spPr/>
        <p:txBody>
          <a:bodyPr/>
          <a:lstStyle/>
          <a:p>
            <a:fld id="{5BA3E189-2F3A-42E5-B572-3520703B6186}" type="slidenum">
              <a:rPr lang="en-GB" smtClean="0"/>
              <a:pPr/>
              <a:t>17</a:t>
            </a:fld>
            <a:endParaRPr lang="en-GB"/>
          </a:p>
        </p:txBody>
      </p:sp>
      <p:sp>
        <p:nvSpPr>
          <p:cNvPr id="28" name="Speech Bubble: Rectangle with Corners Rounded 27">
            <a:extLst>
              <a:ext uri="{FF2B5EF4-FFF2-40B4-BE49-F238E27FC236}">
                <a16:creationId xmlns:a16="http://schemas.microsoft.com/office/drawing/2014/main" id="{1F84B29E-B51B-B383-C047-BE5ABBB4B576}"/>
              </a:ext>
            </a:extLst>
          </p:cNvPr>
          <p:cNvSpPr/>
          <p:nvPr/>
        </p:nvSpPr>
        <p:spPr>
          <a:xfrm>
            <a:off x="3636098" y="382868"/>
            <a:ext cx="6171134" cy="1067864"/>
          </a:xfrm>
          <a:prstGeom prst="wedgeRoundRectCallout">
            <a:avLst>
              <a:gd name="adj1" fmla="val -37488"/>
              <a:gd name="adj2" fmla="val 71129"/>
              <a:gd name="adj3" fmla="val 16667"/>
            </a:avLst>
          </a:prstGeom>
          <a:solidFill>
            <a:srgbClr val="F8A84F">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0">
            <a:extLst>
              <a:ext uri="{FF2B5EF4-FFF2-40B4-BE49-F238E27FC236}">
                <a16:creationId xmlns:a16="http://schemas.microsoft.com/office/drawing/2014/main" id="{803C33E5-7618-7326-2784-14DCDAC26B68}"/>
              </a:ext>
            </a:extLst>
          </p:cNvPr>
          <p:cNvSpPr txBox="1">
            <a:spLocks/>
          </p:cNvSpPr>
          <p:nvPr/>
        </p:nvSpPr>
        <p:spPr>
          <a:xfrm>
            <a:off x="3762891" y="297285"/>
            <a:ext cx="6643058" cy="1067864"/>
          </a:xfrm>
          <a:prstGeom prst="rect">
            <a:avLst/>
          </a:prstGeom>
        </p:spPr>
        <p:txBody>
          <a:bodyPr vert="horz" wrap="square" lIns="0" tIns="288000" rIns="0" bIns="0" rtlCol="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1400" b="0" kern="0" spc="0" baseline="0">
                <a:solidFill>
                  <a:schemeClr val="tx1"/>
                </a:solidFill>
                <a:latin typeface="Lora" pitchFamily="2" charset="77"/>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14pt"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GB" sz="2400" b="1" i="1">
                <a:solidFill>
                  <a:srgbClr val="F08B1F"/>
                </a:solidFill>
              </a:rPr>
              <a:t>“Be gentle with your microbiome –</a:t>
            </a:r>
            <a:br>
              <a:rPr lang="en-GB" sz="2400" b="1" i="1">
                <a:solidFill>
                  <a:srgbClr val="F08B1F"/>
                </a:solidFill>
              </a:rPr>
            </a:br>
            <a:r>
              <a:rPr lang="en-GB" sz="2400" b="1" i="1">
                <a:solidFill>
                  <a:srgbClr val="F08B1F"/>
                </a:solidFill>
              </a:rPr>
              <a:t>  it is here to stay and protect your skin.”</a:t>
            </a:r>
            <a:endParaRPr lang="en-US" sz="2400" b="1" i="1">
              <a:solidFill>
                <a:srgbClr val="F08B1F"/>
              </a:solidFill>
            </a:endParaRPr>
          </a:p>
        </p:txBody>
      </p:sp>
      <p:pic>
        <p:nvPicPr>
          <p:cNvPr id="31" name="Picture 30">
            <a:extLst>
              <a:ext uri="{FF2B5EF4-FFF2-40B4-BE49-F238E27FC236}">
                <a16:creationId xmlns:a16="http://schemas.microsoft.com/office/drawing/2014/main" id="{A1588BFF-C645-EB67-BE04-178714E93AAB}"/>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0" y="3338186"/>
            <a:ext cx="12192001" cy="3519814"/>
          </a:xfrm>
          <a:custGeom>
            <a:avLst/>
            <a:gdLst>
              <a:gd name="connsiteX0" fmla="*/ 0 w 12192001"/>
              <a:gd name="connsiteY0" fmla="*/ 3519814 h 3519814"/>
              <a:gd name="connsiteX1" fmla="*/ 12192001 w 12192001"/>
              <a:gd name="connsiteY1" fmla="*/ 3519814 h 3519814"/>
              <a:gd name="connsiteX2" fmla="*/ 12192001 w 12192001"/>
              <a:gd name="connsiteY2" fmla="*/ 0 h 3519814"/>
              <a:gd name="connsiteX3" fmla="*/ 12133675 w 12192001"/>
              <a:gd name="connsiteY3" fmla="*/ 50947 h 3519814"/>
              <a:gd name="connsiteX4" fmla="*/ 7768247 w 12192001"/>
              <a:gd name="connsiteY4" fmla="*/ 2490776 h 3519814"/>
              <a:gd name="connsiteX5" fmla="*/ 154175 w 12192001"/>
              <a:gd name="connsiteY5" fmla="*/ 2901559 h 3519814"/>
              <a:gd name="connsiteX6" fmla="*/ 0 w 12192001"/>
              <a:gd name="connsiteY6" fmla="*/ 2841201 h 3519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3519814">
                <a:moveTo>
                  <a:pt x="0" y="3519814"/>
                </a:moveTo>
                <a:lnTo>
                  <a:pt x="12192001" y="3519814"/>
                </a:lnTo>
                <a:lnTo>
                  <a:pt x="12192001" y="0"/>
                </a:lnTo>
                <a:lnTo>
                  <a:pt x="12133675" y="50947"/>
                </a:lnTo>
                <a:cubicBezTo>
                  <a:pt x="10984525" y="1020379"/>
                  <a:pt x="9489163" y="1879336"/>
                  <a:pt x="7768247" y="2490776"/>
                </a:cubicBezTo>
                <a:cubicBezTo>
                  <a:pt x="4900053" y="3509842"/>
                  <a:pt x="2084140" y="3600174"/>
                  <a:pt x="154175" y="2901559"/>
                </a:cubicBezTo>
                <a:lnTo>
                  <a:pt x="0" y="2841201"/>
                </a:lnTo>
                <a:close/>
              </a:path>
            </a:pathLst>
          </a:custGeom>
        </p:spPr>
      </p:pic>
      <p:sp>
        <p:nvSpPr>
          <p:cNvPr id="14" name="Text Placeholder 10">
            <a:extLst>
              <a:ext uri="{FF2B5EF4-FFF2-40B4-BE49-F238E27FC236}">
                <a16:creationId xmlns:a16="http://schemas.microsoft.com/office/drawing/2014/main" id="{4B63A9EF-714B-67FC-A35C-5A00ACC507CC}"/>
              </a:ext>
            </a:extLst>
          </p:cNvPr>
          <p:cNvSpPr txBox="1">
            <a:spLocks/>
          </p:cNvSpPr>
          <p:nvPr/>
        </p:nvSpPr>
        <p:spPr>
          <a:xfrm>
            <a:off x="3310028" y="1614916"/>
            <a:ext cx="5685926" cy="1723269"/>
          </a:xfrm>
          <a:prstGeom prst="rect">
            <a:avLst/>
          </a:prstGeom>
        </p:spPr>
        <p:txBody>
          <a:bodyPr vert="horz" wrap="square" lIns="0" tIns="288000" rIns="0" bIns="0" rtlCol="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1400" b="0" kern="0" spc="0" baseline="0">
                <a:solidFill>
                  <a:schemeClr val="tx1"/>
                </a:solidFill>
                <a:latin typeface="Lora" pitchFamily="2" charset="77"/>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14pt"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GB" sz="2400" b="1"/>
              <a:t>Dr. Rolf Schütz</a:t>
            </a:r>
          </a:p>
          <a:p>
            <a:endParaRPr lang="en-US" sz="1600" b="1"/>
          </a:p>
          <a:p>
            <a:r>
              <a:rPr lang="en-US" sz="1600" b="1"/>
              <a:t>Leading Scientist for </a:t>
            </a:r>
            <a:r>
              <a:rPr lang="en-US" sz="1600" b="1">
                <a:solidFill>
                  <a:srgbClr val="F5891B"/>
                </a:solidFill>
              </a:rPr>
              <a:t>Sunny Skin Microbiome Studies</a:t>
            </a:r>
            <a:endParaRPr lang="en-GB" sz="1600" b="1">
              <a:solidFill>
                <a:srgbClr val="F5891B"/>
              </a:solidFill>
            </a:endParaRPr>
          </a:p>
          <a:p>
            <a:r>
              <a:rPr lang="en-GB" sz="1600" b="1"/>
              <a:t>Lead Study Director Photoprotection, Beauty and Care </a:t>
            </a:r>
            <a:endParaRPr lang="en-US" sz="1600" b="1"/>
          </a:p>
        </p:txBody>
      </p:sp>
      <p:sp>
        <p:nvSpPr>
          <p:cNvPr id="15" name="Text Placeholder 11">
            <a:extLst>
              <a:ext uri="{FF2B5EF4-FFF2-40B4-BE49-F238E27FC236}">
                <a16:creationId xmlns:a16="http://schemas.microsoft.com/office/drawing/2014/main" id="{1E350A1B-5604-6F34-8AFA-2CB0BA278DC8}"/>
              </a:ext>
            </a:extLst>
          </p:cNvPr>
          <p:cNvSpPr>
            <a:spLocks noGrp="1"/>
          </p:cNvSpPr>
          <p:nvPr>
            <p:ph type="body" sz="quarter" idx="12"/>
          </p:nvPr>
        </p:nvSpPr>
        <p:spPr>
          <a:xfrm>
            <a:off x="6216366" y="3497236"/>
            <a:ext cx="5332710" cy="2256007"/>
          </a:xfrm>
        </p:spPr>
        <p:txBody>
          <a:bodyPr/>
          <a:lstStyle/>
          <a:p>
            <a:pPr marL="171450" indent="-171450">
              <a:spcBef>
                <a:spcPts val="200"/>
              </a:spcBef>
              <a:spcAft>
                <a:spcPts val="200"/>
              </a:spcAft>
              <a:buClr>
                <a:srgbClr val="F08B1F"/>
              </a:buClr>
              <a:buSzPct val="150000"/>
              <a:buFont typeface="Arial" panose="020B0604020202020204" pitchFamily="34" charset="0"/>
              <a:buChar char="•"/>
            </a:pPr>
            <a:r>
              <a:rPr lang="en-GB"/>
              <a:t>20+ years of R&amp;D experience in the cosmetic ingredient industry.</a:t>
            </a:r>
          </a:p>
          <a:p>
            <a:pPr marL="171450" indent="-171450">
              <a:spcBef>
                <a:spcPts val="200"/>
              </a:spcBef>
              <a:spcAft>
                <a:spcPts val="200"/>
              </a:spcAft>
              <a:buClr>
                <a:srgbClr val="F08B1F"/>
              </a:buClr>
              <a:buSzPct val="150000"/>
              <a:buFont typeface="Arial" panose="020B0604020202020204" pitchFamily="34" charset="0"/>
              <a:buChar char="•"/>
            </a:pPr>
            <a:r>
              <a:rPr lang="en-GB"/>
              <a:t>Holds a PhD in organic chemistry from the University of Bern and completed postdoctoral studies in genetic engineering at Stanford.</a:t>
            </a:r>
          </a:p>
          <a:p>
            <a:pPr marL="171450" indent="-171450">
              <a:spcBef>
                <a:spcPts val="200"/>
              </a:spcBef>
              <a:spcAft>
                <a:spcPts val="200"/>
              </a:spcAft>
              <a:buClr>
                <a:srgbClr val="F08B1F"/>
              </a:buClr>
              <a:buSzPct val="150000"/>
              <a:buFont typeface="Arial" panose="020B0604020202020204" pitchFamily="34" charset="0"/>
              <a:buChar char="•"/>
            </a:pPr>
            <a:r>
              <a:rPr lang="en-GB"/>
              <a:t>Specializes in connecting chemistry and skin biology for claim substantiation in Sun and Skin Care, particularly in photobiology.</a:t>
            </a:r>
          </a:p>
          <a:p>
            <a:pPr marL="171450" indent="-171450">
              <a:spcBef>
                <a:spcPts val="200"/>
              </a:spcBef>
              <a:spcAft>
                <a:spcPts val="200"/>
              </a:spcAft>
              <a:buClr>
                <a:srgbClr val="F08B1F"/>
              </a:buClr>
              <a:buSzPct val="150000"/>
              <a:buFont typeface="Arial" panose="020B0604020202020204" pitchFamily="34" charset="0"/>
              <a:buChar char="•"/>
            </a:pPr>
            <a:r>
              <a:rPr lang="en-GB"/>
              <a:t>Led product launches in anti-aging, pollution, epigenetics and blue light.</a:t>
            </a:r>
          </a:p>
          <a:p>
            <a:pPr marL="171450" indent="-171450">
              <a:spcBef>
                <a:spcPts val="200"/>
              </a:spcBef>
              <a:spcAft>
                <a:spcPts val="200"/>
              </a:spcAft>
              <a:buClr>
                <a:srgbClr val="F08B1F"/>
              </a:buClr>
              <a:buSzPct val="150000"/>
              <a:buFont typeface="Arial" panose="020B0604020202020204" pitchFamily="34" charset="0"/>
              <a:buChar char="•"/>
            </a:pPr>
            <a:r>
              <a:rPr lang="en-GB"/>
              <a:t>Conducted all clinical studies for US registration of </a:t>
            </a:r>
            <a:r>
              <a:rPr lang="en-GB" err="1"/>
              <a:t>bemotrizinol</a:t>
            </a:r>
            <a:r>
              <a:rPr lang="en-GB"/>
              <a:t>.</a:t>
            </a:r>
          </a:p>
          <a:p>
            <a:pPr marL="171450" indent="-171450">
              <a:spcBef>
                <a:spcPts val="200"/>
              </a:spcBef>
              <a:spcAft>
                <a:spcPts val="200"/>
              </a:spcAft>
              <a:buClr>
                <a:srgbClr val="F08B1F"/>
              </a:buClr>
              <a:buSzPct val="150000"/>
              <a:buFont typeface="Arial" panose="020B0604020202020204" pitchFamily="34" charset="0"/>
              <a:buChar char="•"/>
            </a:pPr>
            <a:r>
              <a:rPr lang="en-GB"/>
              <a:t>Prolific (co-)author and patent filer, and a member of the Swiss SCC.</a:t>
            </a:r>
          </a:p>
        </p:txBody>
      </p:sp>
      <p:sp>
        <p:nvSpPr>
          <p:cNvPr id="30" name="TextBox 29">
            <a:extLst>
              <a:ext uri="{FF2B5EF4-FFF2-40B4-BE49-F238E27FC236}">
                <a16:creationId xmlns:a16="http://schemas.microsoft.com/office/drawing/2014/main" id="{C2C564D8-D3A3-0408-F639-41F5B1324074}"/>
              </a:ext>
            </a:extLst>
          </p:cNvPr>
          <p:cNvSpPr txBox="1"/>
          <p:nvPr/>
        </p:nvSpPr>
        <p:spPr>
          <a:xfrm>
            <a:off x="3967470" y="6403086"/>
            <a:ext cx="1831573" cy="246221"/>
          </a:xfrm>
          <a:prstGeom prst="rect">
            <a:avLst/>
          </a:prstGeom>
          <a:noFill/>
        </p:spPr>
        <p:txBody>
          <a:bodyPr wrap="square">
            <a:spAutoFit/>
          </a:bodyPr>
          <a:lstStyle/>
          <a:p>
            <a:pPr lvl="0">
              <a:defRPr/>
            </a:pPr>
            <a:r>
              <a:rPr lang="en-GB" sz="1000"/>
              <a:t>Schuetz R. et al., IJCS, 2023 </a:t>
            </a:r>
            <a:endParaRPr lang="en-NL" sz="1000"/>
          </a:p>
        </p:txBody>
      </p:sp>
      <p:pic>
        <p:nvPicPr>
          <p:cNvPr id="6" name="Picture 5">
            <a:extLst>
              <a:ext uri="{FF2B5EF4-FFF2-40B4-BE49-F238E27FC236}">
                <a16:creationId xmlns:a16="http://schemas.microsoft.com/office/drawing/2014/main" id="{0D0731F7-6FE2-859F-2F0D-CFC40B436DB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0052" y="1365149"/>
            <a:ext cx="8239277" cy="5492851"/>
          </a:xfrm>
          <a:prstGeom prst="rect">
            <a:avLst/>
          </a:prstGeom>
        </p:spPr>
      </p:pic>
      <p:pic>
        <p:nvPicPr>
          <p:cNvPr id="3" name="Picture 2">
            <a:extLst>
              <a:ext uri="{FF2B5EF4-FFF2-40B4-BE49-F238E27FC236}">
                <a16:creationId xmlns:a16="http://schemas.microsoft.com/office/drawing/2014/main" id="{A2EA2856-AFC1-D6ED-0A08-98AB2FA0CDC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22753" y="6204296"/>
            <a:ext cx="2527998" cy="488502"/>
          </a:xfrm>
          <a:prstGeom prst="rect">
            <a:avLst/>
          </a:prstGeom>
        </p:spPr>
      </p:pic>
    </p:spTree>
    <p:extLst>
      <p:ext uri="{BB962C8B-B14F-4D97-AF65-F5344CB8AC3E}">
        <p14:creationId xmlns:p14="http://schemas.microsoft.com/office/powerpoint/2010/main" val="813373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653F15-8D39-4F20-3DAB-1ACC47AF1C77}"/>
            </a:ext>
          </a:extLst>
        </p:cNvPr>
        <p:cNvGrpSpPr/>
        <p:nvPr/>
      </p:nvGrpSpPr>
      <p:grpSpPr>
        <a:xfrm>
          <a:off x="0" y="0"/>
          <a:ext cx="0" cy="0"/>
          <a:chOff x="0" y="0"/>
          <a:chExt cx="0" cy="0"/>
        </a:xfrm>
      </p:grpSpPr>
      <p:pic>
        <p:nvPicPr>
          <p:cNvPr id="22" name="Picture 21">
            <a:extLst>
              <a:ext uri="{FF2B5EF4-FFF2-40B4-BE49-F238E27FC236}">
                <a16:creationId xmlns:a16="http://schemas.microsoft.com/office/drawing/2014/main" id="{8EA49EF8-394F-7FDC-9E99-AF0626BFBFA5}"/>
              </a:ext>
            </a:extLst>
          </p:cNvPr>
          <p:cNvPicPr>
            <a:picLocks noChangeAspect="1"/>
          </p:cNvPicPr>
          <p:nvPr/>
        </p:nvPicPr>
        <p:blipFill>
          <a:blip r:embed="rId3" cstate="screen">
            <a:extLst>
              <a:ext uri="{28A0092B-C50C-407E-A947-70E740481C1C}">
                <a14:useLocalDpi xmlns:a14="http://schemas.microsoft.com/office/drawing/2010/main"/>
              </a:ext>
            </a:extLst>
          </a:blip>
          <a:srcRect b="47730"/>
          <a:stretch>
            <a:fillRect/>
          </a:stretch>
        </p:blipFill>
        <p:spPr>
          <a:xfrm>
            <a:off x="9591818" y="3982674"/>
            <a:ext cx="1865538" cy="1156063"/>
          </a:xfrm>
          <a:prstGeom prst="rect">
            <a:avLst/>
          </a:prstGeom>
        </p:spPr>
      </p:pic>
      <p:pic>
        <p:nvPicPr>
          <p:cNvPr id="23" name="Picture 22">
            <a:extLst>
              <a:ext uri="{FF2B5EF4-FFF2-40B4-BE49-F238E27FC236}">
                <a16:creationId xmlns:a16="http://schemas.microsoft.com/office/drawing/2014/main" id="{183CE489-BD0B-F486-DF00-7AC8F19E7530}"/>
              </a:ext>
            </a:extLst>
          </p:cNvPr>
          <p:cNvPicPr>
            <a:picLocks noChangeAspect="1"/>
          </p:cNvPicPr>
          <p:nvPr/>
        </p:nvPicPr>
        <p:blipFill>
          <a:blip r:embed="rId3" cstate="screen">
            <a:extLst>
              <a:ext uri="{28A0092B-C50C-407E-A947-70E740481C1C}">
                <a14:useLocalDpi xmlns:a14="http://schemas.microsoft.com/office/drawing/2010/main"/>
              </a:ext>
            </a:extLst>
          </a:blip>
          <a:srcRect t="52270"/>
          <a:stretch>
            <a:fillRect/>
          </a:stretch>
        </p:blipFill>
        <p:spPr>
          <a:xfrm>
            <a:off x="7764839" y="5138737"/>
            <a:ext cx="1865538" cy="1055635"/>
          </a:xfrm>
          <a:prstGeom prst="rect">
            <a:avLst/>
          </a:prstGeom>
        </p:spPr>
      </p:pic>
      <p:pic>
        <p:nvPicPr>
          <p:cNvPr id="24" name="Picture 23">
            <a:extLst>
              <a:ext uri="{FF2B5EF4-FFF2-40B4-BE49-F238E27FC236}">
                <a16:creationId xmlns:a16="http://schemas.microsoft.com/office/drawing/2014/main" id="{6908EC46-F540-040D-4FB8-1E5329389B76}"/>
              </a:ext>
            </a:extLst>
          </p:cNvPr>
          <p:cNvPicPr>
            <a:picLocks noChangeAspect="1"/>
          </p:cNvPicPr>
          <p:nvPr/>
        </p:nvPicPr>
        <p:blipFill>
          <a:blip r:embed="rId3" cstate="screen">
            <a:extLst>
              <a:ext uri="{28A0092B-C50C-407E-A947-70E740481C1C}">
                <a14:useLocalDpi xmlns:a14="http://schemas.microsoft.com/office/drawing/2010/main"/>
              </a:ext>
            </a:extLst>
          </a:blip>
          <a:srcRect b="47729"/>
          <a:stretch>
            <a:fillRect/>
          </a:stretch>
        </p:blipFill>
        <p:spPr>
          <a:xfrm>
            <a:off x="5937861" y="3982673"/>
            <a:ext cx="1865538" cy="1156063"/>
          </a:xfrm>
          <a:prstGeom prst="rect">
            <a:avLst/>
          </a:prstGeom>
        </p:spPr>
      </p:pic>
      <p:pic>
        <p:nvPicPr>
          <p:cNvPr id="25" name="Picture 24">
            <a:extLst>
              <a:ext uri="{FF2B5EF4-FFF2-40B4-BE49-F238E27FC236}">
                <a16:creationId xmlns:a16="http://schemas.microsoft.com/office/drawing/2014/main" id="{1A60232E-D22A-48EF-3A31-CC35B6630EBA}"/>
              </a:ext>
            </a:extLst>
          </p:cNvPr>
          <p:cNvPicPr>
            <a:picLocks noChangeAspect="1"/>
          </p:cNvPicPr>
          <p:nvPr/>
        </p:nvPicPr>
        <p:blipFill>
          <a:blip r:embed="rId3" cstate="screen">
            <a:extLst>
              <a:ext uri="{28A0092B-C50C-407E-A947-70E740481C1C}">
                <a14:useLocalDpi xmlns:a14="http://schemas.microsoft.com/office/drawing/2010/main"/>
              </a:ext>
            </a:extLst>
          </a:blip>
          <a:srcRect t="52271"/>
          <a:stretch>
            <a:fillRect/>
          </a:stretch>
        </p:blipFill>
        <p:spPr>
          <a:xfrm>
            <a:off x="4110884" y="5138736"/>
            <a:ext cx="1865538" cy="1055636"/>
          </a:xfrm>
          <a:prstGeom prst="rect">
            <a:avLst/>
          </a:prstGeom>
        </p:spPr>
      </p:pic>
      <p:sp>
        <p:nvSpPr>
          <p:cNvPr id="2" name="Slide Number Placeholder 1">
            <a:extLst>
              <a:ext uri="{FF2B5EF4-FFF2-40B4-BE49-F238E27FC236}">
                <a16:creationId xmlns:a16="http://schemas.microsoft.com/office/drawing/2014/main" id="{A2C2E1C6-7B31-D82F-2597-7FA411BAF3C3}"/>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18</a:t>
            </a:fld>
            <a:endParaRPr lang="en-GB"/>
          </a:p>
        </p:txBody>
      </p:sp>
      <p:sp>
        <p:nvSpPr>
          <p:cNvPr id="10" name="Title 9">
            <a:extLst>
              <a:ext uri="{FF2B5EF4-FFF2-40B4-BE49-F238E27FC236}">
                <a16:creationId xmlns:a16="http://schemas.microsoft.com/office/drawing/2014/main" id="{E52B4BF5-2EBC-B7B7-C0B7-1F33CED31523}"/>
              </a:ext>
            </a:extLst>
          </p:cNvPr>
          <p:cNvSpPr>
            <a:spLocks noGrp="1"/>
          </p:cNvSpPr>
          <p:nvPr>
            <p:ph type="title"/>
          </p:nvPr>
        </p:nvSpPr>
        <p:spPr>
          <a:xfrm>
            <a:off x="302400" y="904279"/>
            <a:ext cx="8919571" cy="781240"/>
          </a:xfrm>
        </p:spPr>
        <p:txBody>
          <a:bodyPr wrap="square">
            <a:spAutoFit/>
          </a:bodyPr>
          <a:lstStyle/>
          <a:p>
            <a:r>
              <a:rPr lang="en-US" sz="2800"/>
              <a:t>From Sterile Thinking to Symbiotic Beauty:</a:t>
            </a:r>
            <a:br>
              <a:rPr lang="en-US" sz="2800"/>
            </a:br>
            <a:r>
              <a:rPr lang="en-GB" sz="2800"/>
              <a:t>Advancing the Science of the Skin Microbiome</a:t>
            </a:r>
            <a:endParaRPr lang="en-US" sz="2800"/>
          </a:p>
        </p:txBody>
      </p:sp>
      <p:sp>
        <p:nvSpPr>
          <p:cNvPr id="16" name="Text Placeholder 15">
            <a:extLst>
              <a:ext uri="{FF2B5EF4-FFF2-40B4-BE49-F238E27FC236}">
                <a16:creationId xmlns:a16="http://schemas.microsoft.com/office/drawing/2014/main" id="{10A7F34B-3D01-CC80-8670-AC14E05EF9CE}"/>
              </a:ext>
            </a:extLst>
          </p:cNvPr>
          <p:cNvSpPr>
            <a:spLocks noGrp="1"/>
          </p:cNvSpPr>
          <p:nvPr>
            <p:ph type="body" sz="quarter" idx="12"/>
          </p:nvPr>
        </p:nvSpPr>
        <p:spPr>
          <a:xfrm>
            <a:off x="299064" y="1691094"/>
            <a:ext cx="8269052" cy="874541"/>
          </a:xfrm>
        </p:spPr>
        <p:txBody>
          <a:bodyPr vert="horz" wrap="square" lIns="0" tIns="288000" rIns="0" bIns="0" rtlCol="0" anchor="t" anchorCtr="0">
            <a:noAutofit/>
          </a:bodyPr>
          <a:lstStyle/>
          <a:p>
            <a:r>
              <a:rPr lang="en-GB">
                <a:latin typeface="+mj-lt"/>
              </a:rPr>
              <a:t>The skin microbiome has been a major focus in cosmetics for more than a decade. While we now understand much more about its role in skin health, there is still a great deal to uncover. </a:t>
            </a:r>
            <a:endParaRPr lang="en-NL">
              <a:latin typeface="+mj-lt"/>
            </a:endParaRPr>
          </a:p>
        </p:txBody>
      </p:sp>
      <p:sp>
        <p:nvSpPr>
          <p:cNvPr id="9" name="Text Placeholder 15">
            <a:extLst>
              <a:ext uri="{FF2B5EF4-FFF2-40B4-BE49-F238E27FC236}">
                <a16:creationId xmlns:a16="http://schemas.microsoft.com/office/drawing/2014/main" id="{59780AFD-CA40-9299-73A1-11692A94910C}"/>
              </a:ext>
            </a:extLst>
          </p:cNvPr>
          <p:cNvSpPr txBox="1">
            <a:spLocks/>
          </p:cNvSpPr>
          <p:nvPr/>
        </p:nvSpPr>
        <p:spPr>
          <a:xfrm>
            <a:off x="4335022" y="4343149"/>
            <a:ext cx="1412500" cy="1623485"/>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2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3"/>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CBD93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a:r>
              <a:rPr lang="en-NL" sz="1600" b="1" kern="1200">
                <a:solidFill>
                  <a:srgbClr val="F5C793"/>
                </a:solidFill>
                <a:latin typeface="DM Sans 14pt" pitchFamily="2" charset="77"/>
              </a:rPr>
              <a:t>20</a:t>
            </a:r>
            <a:r>
              <a:rPr lang="nl-NL" sz="1600" b="1" kern="1200">
                <a:solidFill>
                  <a:srgbClr val="F5C793"/>
                </a:solidFill>
                <a:latin typeface="DM Sans 14pt" pitchFamily="2" charset="77"/>
              </a:rPr>
              <a:t>20</a:t>
            </a:r>
            <a:endParaRPr lang="en-NL" sz="1600">
              <a:solidFill>
                <a:srgbClr val="F5C793"/>
              </a:solidFill>
              <a:latin typeface="DM Sans 14pt" pitchFamily="2" charset="77"/>
            </a:endParaRPr>
          </a:p>
          <a:p>
            <a:pPr algn="ctr"/>
            <a:endParaRPr lang="en-GB" sz="800"/>
          </a:p>
          <a:p>
            <a:pPr lvl="0" algn="ctr">
              <a:defRPr/>
            </a:pPr>
            <a:r>
              <a:rPr lang="en-GB" sz="900"/>
              <a:t>Clinical study to evaluate the impacting of cleansing on skin microbiome.</a:t>
            </a:r>
          </a:p>
          <a:p>
            <a:pPr lvl="0" algn="ctr">
              <a:defRPr/>
            </a:pPr>
            <a:endParaRPr lang="en-GB" sz="900"/>
          </a:p>
          <a:p>
            <a:pPr lvl="0" algn="ctr">
              <a:defRPr/>
            </a:pPr>
            <a:r>
              <a:rPr lang="en-US" sz="900" b="1"/>
              <a:t>Sfriso R. and Claypool J.,</a:t>
            </a:r>
          </a:p>
          <a:p>
            <a:pPr lvl="0" algn="ctr">
              <a:defRPr/>
            </a:pPr>
            <a:r>
              <a:rPr lang="en-US" sz="900" b="1"/>
              <a:t>Microorganisms, 2020</a:t>
            </a:r>
            <a:endParaRPr lang="en-NL" sz="900" b="1"/>
          </a:p>
        </p:txBody>
      </p:sp>
      <p:sp>
        <p:nvSpPr>
          <p:cNvPr id="11" name="Text Placeholder 15">
            <a:extLst>
              <a:ext uri="{FF2B5EF4-FFF2-40B4-BE49-F238E27FC236}">
                <a16:creationId xmlns:a16="http://schemas.microsoft.com/office/drawing/2014/main" id="{CA00CEA9-ED7B-F163-AD72-7EECBB495AAA}"/>
              </a:ext>
            </a:extLst>
          </p:cNvPr>
          <p:cNvSpPr txBox="1">
            <a:spLocks/>
          </p:cNvSpPr>
          <p:nvPr/>
        </p:nvSpPr>
        <p:spPr>
          <a:xfrm>
            <a:off x="6159618" y="4343149"/>
            <a:ext cx="1412500" cy="1623485"/>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2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3"/>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CBD93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a:r>
              <a:rPr lang="en-NL" sz="1600" b="1" kern="1200">
                <a:solidFill>
                  <a:srgbClr val="F6BA76"/>
                </a:solidFill>
                <a:latin typeface="DM Sans 14pt" pitchFamily="2" charset="77"/>
              </a:rPr>
              <a:t>20</a:t>
            </a:r>
            <a:r>
              <a:rPr lang="nl-NL" sz="1600" b="1" kern="1200">
                <a:solidFill>
                  <a:srgbClr val="F6BA76"/>
                </a:solidFill>
                <a:latin typeface="DM Sans 14pt" pitchFamily="2" charset="77"/>
              </a:rPr>
              <a:t>22</a:t>
            </a:r>
            <a:endParaRPr lang="en-NL" sz="1600">
              <a:solidFill>
                <a:srgbClr val="F6BA76"/>
              </a:solidFill>
              <a:latin typeface="DM Sans 14pt" pitchFamily="2" charset="77"/>
            </a:endParaRPr>
          </a:p>
          <a:p>
            <a:pPr algn="ctr"/>
            <a:endParaRPr lang="en-GB" sz="800"/>
          </a:p>
          <a:p>
            <a:pPr lvl="0" algn="ctr">
              <a:defRPr/>
            </a:pPr>
            <a:r>
              <a:rPr lang="en-GB" sz="900"/>
              <a:t>The pioneering clinical exploratory study to understand the interaction among UV exposure, sunscreen and skin microbiome.</a:t>
            </a:r>
          </a:p>
          <a:p>
            <a:pPr lvl="0" algn="ctr">
              <a:defRPr/>
            </a:pPr>
            <a:endParaRPr lang="en-GB" sz="900"/>
          </a:p>
          <a:p>
            <a:pPr lvl="0" algn="ctr">
              <a:defRPr/>
            </a:pPr>
            <a:r>
              <a:rPr lang="en-GB" sz="900" b="1"/>
              <a:t>Schuetz R. et al., IJCS, 2023 </a:t>
            </a:r>
            <a:endParaRPr lang="en-NL" sz="900" b="1"/>
          </a:p>
        </p:txBody>
      </p:sp>
      <p:sp>
        <p:nvSpPr>
          <p:cNvPr id="13" name="Text Placeholder 15">
            <a:extLst>
              <a:ext uri="{FF2B5EF4-FFF2-40B4-BE49-F238E27FC236}">
                <a16:creationId xmlns:a16="http://schemas.microsoft.com/office/drawing/2014/main" id="{5AD2BFED-23D7-8E92-67E0-B9870878A945}"/>
              </a:ext>
            </a:extLst>
          </p:cNvPr>
          <p:cNvSpPr txBox="1">
            <a:spLocks/>
          </p:cNvSpPr>
          <p:nvPr/>
        </p:nvSpPr>
        <p:spPr>
          <a:xfrm>
            <a:off x="7940852" y="4343149"/>
            <a:ext cx="1508751" cy="1623485"/>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2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3"/>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CBD93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a:r>
              <a:rPr lang="en-NL" sz="1600" b="1" kern="1200">
                <a:solidFill>
                  <a:srgbClr val="F6B062"/>
                </a:solidFill>
                <a:latin typeface="DM Sans 14pt" pitchFamily="2" charset="77"/>
              </a:rPr>
              <a:t>20</a:t>
            </a:r>
            <a:r>
              <a:rPr lang="nl-NL" sz="1600" b="1" kern="1200">
                <a:solidFill>
                  <a:srgbClr val="F6B062"/>
                </a:solidFill>
                <a:latin typeface="DM Sans 14pt" pitchFamily="2" charset="77"/>
              </a:rPr>
              <a:t>24</a:t>
            </a:r>
            <a:endParaRPr lang="en-NL" sz="1600">
              <a:solidFill>
                <a:srgbClr val="F6B062"/>
              </a:solidFill>
              <a:latin typeface="DM Sans 14pt" pitchFamily="2" charset="77"/>
            </a:endParaRPr>
          </a:p>
          <a:p>
            <a:pPr algn="ctr"/>
            <a:endParaRPr lang="en-GB" sz="800"/>
          </a:p>
          <a:p>
            <a:pPr lvl="0" algn="ctr">
              <a:defRPr/>
            </a:pPr>
            <a:r>
              <a:rPr lang="en-GB" sz="900"/>
              <a:t>The pioneering clinical study to directly link menopause status to changes in skin microbiome composition.</a:t>
            </a:r>
          </a:p>
          <a:p>
            <a:pPr lvl="0" algn="ctr">
              <a:defRPr/>
            </a:pPr>
            <a:endParaRPr lang="en-GB" sz="900"/>
          </a:p>
          <a:p>
            <a:pPr lvl="0" algn="ctr">
              <a:defRPr/>
            </a:pPr>
            <a:r>
              <a:rPr lang="fr-FR" sz="900" b="1"/>
              <a:t>M. Pagac et al.,</a:t>
            </a:r>
          </a:p>
          <a:p>
            <a:pPr lvl="0" algn="ctr">
              <a:defRPr/>
            </a:pPr>
            <a:r>
              <a:rPr lang="fr-FR" sz="900" b="1"/>
              <a:t>Front </a:t>
            </a:r>
            <a:r>
              <a:rPr lang="fr-FR" sz="900" b="1" err="1"/>
              <a:t>Aging</a:t>
            </a:r>
            <a:r>
              <a:rPr lang="fr-FR" sz="900" b="1"/>
              <a:t>, 2024</a:t>
            </a:r>
            <a:endParaRPr lang="en-NL" sz="900" b="1"/>
          </a:p>
        </p:txBody>
      </p:sp>
      <p:sp>
        <p:nvSpPr>
          <p:cNvPr id="14" name="Text Placeholder 15">
            <a:extLst>
              <a:ext uri="{FF2B5EF4-FFF2-40B4-BE49-F238E27FC236}">
                <a16:creationId xmlns:a16="http://schemas.microsoft.com/office/drawing/2014/main" id="{43393DD2-2BBB-8BE6-6C65-263F373EE8E3}"/>
              </a:ext>
            </a:extLst>
          </p:cNvPr>
          <p:cNvSpPr txBox="1">
            <a:spLocks/>
          </p:cNvSpPr>
          <p:nvPr/>
        </p:nvSpPr>
        <p:spPr>
          <a:xfrm>
            <a:off x="9770212" y="4343149"/>
            <a:ext cx="1508750" cy="1623485"/>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2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3"/>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CBD93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a:r>
              <a:rPr lang="en-NL" sz="1600" b="1" kern="1200">
                <a:solidFill>
                  <a:srgbClr val="F08B1F"/>
                </a:solidFill>
                <a:latin typeface="DM Sans 14pt" pitchFamily="2" charset="77"/>
              </a:rPr>
              <a:t>20</a:t>
            </a:r>
            <a:r>
              <a:rPr lang="nl-NL" sz="1600" b="1" kern="1200">
                <a:solidFill>
                  <a:srgbClr val="F08B1F"/>
                </a:solidFill>
                <a:latin typeface="DM Sans 14pt" pitchFamily="2" charset="77"/>
              </a:rPr>
              <a:t>25</a:t>
            </a:r>
            <a:endParaRPr lang="en-NL" sz="1600">
              <a:solidFill>
                <a:srgbClr val="F08B1F"/>
              </a:solidFill>
              <a:latin typeface="DM Sans 14pt" pitchFamily="2" charset="77"/>
            </a:endParaRPr>
          </a:p>
          <a:p>
            <a:pPr algn="ctr"/>
            <a:endParaRPr lang="en-GB" sz="800"/>
          </a:p>
          <a:p>
            <a:pPr lvl="0" algn="ctr">
              <a:defRPr/>
            </a:pPr>
            <a:r>
              <a:rPr lang="en-GB" sz="900"/>
              <a:t>A novel study approach with 3D visualization framework to predict facial-skin microbial distributions more efficiently without losing accuracy.</a:t>
            </a:r>
          </a:p>
          <a:p>
            <a:pPr lvl="0" algn="ctr">
              <a:defRPr/>
            </a:pPr>
            <a:endParaRPr lang="en-GB" sz="900"/>
          </a:p>
          <a:p>
            <a:pPr lvl="0" algn="ctr">
              <a:defRPr/>
            </a:pPr>
            <a:r>
              <a:rPr lang="en-GB" sz="900" b="1"/>
              <a:t>IFSCC 2025 Top 10 Poster </a:t>
            </a:r>
            <a:endParaRPr lang="en-NL" sz="900" b="1"/>
          </a:p>
        </p:txBody>
      </p:sp>
      <p:sp>
        <p:nvSpPr>
          <p:cNvPr id="17" name="TextBox 16">
            <a:extLst>
              <a:ext uri="{FF2B5EF4-FFF2-40B4-BE49-F238E27FC236}">
                <a16:creationId xmlns:a16="http://schemas.microsoft.com/office/drawing/2014/main" id="{21DF5F5A-83C9-C4B3-A9D9-332D40BF88D1}"/>
              </a:ext>
            </a:extLst>
          </p:cNvPr>
          <p:cNvSpPr txBox="1"/>
          <p:nvPr/>
        </p:nvSpPr>
        <p:spPr>
          <a:xfrm>
            <a:off x="300789" y="-1612232"/>
            <a:ext cx="184731" cy="369332"/>
          </a:xfrm>
          <a:prstGeom prst="rect">
            <a:avLst/>
          </a:prstGeom>
          <a:noFill/>
        </p:spPr>
        <p:txBody>
          <a:bodyPr wrap="none" rtlCol="0">
            <a:spAutoFit/>
          </a:bodyPr>
          <a:lstStyle/>
          <a:p>
            <a:endParaRPr lang="en-US"/>
          </a:p>
        </p:txBody>
      </p:sp>
      <p:sp>
        <p:nvSpPr>
          <p:cNvPr id="4" name="TextBox 3">
            <a:extLst>
              <a:ext uri="{FF2B5EF4-FFF2-40B4-BE49-F238E27FC236}">
                <a16:creationId xmlns:a16="http://schemas.microsoft.com/office/drawing/2014/main" id="{5B67FEEB-7BA2-7C34-2022-D2F4C86E5345}"/>
              </a:ext>
            </a:extLst>
          </p:cNvPr>
          <p:cNvSpPr txBox="1"/>
          <p:nvPr/>
        </p:nvSpPr>
        <p:spPr>
          <a:xfrm>
            <a:off x="299064" y="2196142"/>
            <a:ext cx="10490856" cy="1232858"/>
          </a:xfrm>
          <a:prstGeom prst="rect">
            <a:avLst/>
          </a:prstGeom>
        </p:spPr>
        <p:txBody>
          <a:bodyPr vert="horz" wrap="square" lIns="0" tIns="288000" rIns="0" bIns="0" rtlCol="0" anchor="t" anchorCtr="0">
            <a:noAutofit/>
          </a:bodyPr>
          <a:lstStyle>
            <a:lvl1pPr indent="0">
              <a:lnSpc>
                <a:spcPct val="100000"/>
              </a:lnSpc>
              <a:spcBef>
                <a:spcPts val="0"/>
              </a:spcBef>
              <a:buFont typeface="Arial" panose="020B0604020202020204" pitchFamily="34" charset="0"/>
              <a:buNone/>
              <a:defRPr kern="0" spc="0" baseline="0">
                <a:solidFill>
                  <a:srgbClr val="F08B1F"/>
                </a:solidFill>
                <a:latin typeface="Lora" pitchFamily="2" charset="77"/>
              </a:defRPr>
            </a:lvl1pPr>
            <a:lvl2pPr marL="361950" indent="-361950">
              <a:lnSpc>
                <a:spcPct val="90000"/>
              </a:lnSpc>
              <a:spcBef>
                <a:spcPts val="500"/>
              </a:spcBef>
              <a:spcAft>
                <a:spcPts val="400"/>
              </a:spcAft>
              <a:buClr>
                <a:schemeClr val="accent4"/>
              </a:buClr>
              <a:buSzPct val="90000"/>
              <a:buFont typeface="Wingdings" panose="05000000000000000000" pitchFamily="2" charset="2"/>
              <a:buChar char=""/>
              <a:defRPr sz="2850"/>
            </a:lvl2pPr>
            <a:lvl3pPr marL="806450" indent="-355600">
              <a:lnSpc>
                <a:spcPct val="90000"/>
              </a:lnSpc>
              <a:spcBef>
                <a:spcPts val="500"/>
              </a:spcBef>
              <a:spcAft>
                <a:spcPts val="400"/>
              </a:spcAft>
              <a:buClr>
                <a:schemeClr val="accent3"/>
              </a:buClr>
              <a:buSzPct val="90000"/>
              <a:buFont typeface="Wingdings" panose="05000000000000000000" pitchFamily="2" charset="2"/>
              <a:buChar char="l"/>
              <a:defRPr sz="2850"/>
            </a:lvl3pPr>
            <a:lvl4pPr marL="1257300" indent="-361950">
              <a:lnSpc>
                <a:spcPct val="90000"/>
              </a:lnSpc>
              <a:spcBef>
                <a:spcPts val="500"/>
              </a:spcBef>
              <a:buClr>
                <a:srgbClr val="CBD938"/>
              </a:buClr>
              <a:buSzPct val="90000"/>
              <a:buFont typeface="Wingdings" panose="05000000000000000000" pitchFamily="2" charset="2"/>
              <a:buChar char="l"/>
              <a:defRPr sz="2850"/>
            </a:lvl4pPr>
            <a:lvl5pPr marL="0" indent="0">
              <a:lnSpc>
                <a:spcPct val="100000"/>
              </a:lnSpc>
              <a:spcBef>
                <a:spcPts val="0"/>
              </a:spcBef>
              <a:spcAft>
                <a:spcPts val="0"/>
              </a:spcAft>
              <a:buClr>
                <a:schemeClr val="accent4"/>
              </a:buClr>
              <a:buSzPct val="80000"/>
              <a:buFontTx/>
              <a:buNone/>
              <a:defRPr sz="800">
                <a:solidFill>
                  <a:schemeClr val="bg1"/>
                </a:solidFill>
                <a:latin typeface="DM Sans 14pt" pitchFamily="2" charset="0"/>
              </a:defRPr>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r>
              <a:rPr lang="en-GB" b="1"/>
              <a:t>At </a:t>
            </a:r>
            <a:r>
              <a:rPr lang="en-GB" b="1" err="1"/>
              <a:t>dsm-firmenich</a:t>
            </a:r>
            <a:r>
              <a:rPr lang="en-GB" b="1"/>
              <a:t>, we continue to push the frontier by building up the knowledge 35 years ago </a:t>
            </a:r>
            <a:r>
              <a:rPr lang="en-GB"/>
              <a:t>– advancing research, refining methodologies, and deepening our understanding of the causal links between the microbiome and skin health through inter-omics technologies and beyond.</a:t>
            </a:r>
          </a:p>
        </p:txBody>
      </p:sp>
      <p:cxnSp>
        <p:nvCxnSpPr>
          <p:cNvPr id="28" name="Straight Connector 27">
            <a:extLst>
              <a:ext uri="{FF2B5EF4-FFF2-40B4-BE49-F238E27FC236}">
                <a16:creationId xmlns:a16="http://schemas.microsoft.com/office/drawing/2014/main" id="{DD3207EB-907B-2756-8727-B6722130D884}"/>
              </a:ext>
            </a:extLst>
          </p:cNvPr>
          <p:cNvCxnSpPr/>
          <p:nvPr/>
        </p:nvCxnSpPr>
        <p:spPr>
          <a:xfrm>
            <a:off x="11420476" y="5127310"/>
            <a:ext cx="822960" cy="0"/>
          </a:xfrm>
          <a:prstGeom prst="line">
            <a:avLst/>
          </a:prstGeom>
          <a:ln w="38100">
            <a:solidFill>
              <a:srgbClr val="C4E3DE"/>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3E1F4BF-6A46-1358-BA9F-12E87DA5E2DA}"/>
              </a:ext>
            </a:extLst>
          </p:cNvPr>
          <p:cNvCxnSpPr/>
          <p:nvPr/>
        </p:nvCxnSpPr>
        <p:spPr>
          <a:xfrm>
            <a:off x="-59672" y="5127310"/>
            <a:ext cx="4206240" cy="0"/>
          </a:xfrm>
          <a:prstGeom prst="line">
            <a:avLst/>
          </a:prstGeom>
          <a:ln w="38100">
            <a:solidFill>
              <a:srgbClr val="C4E3DE"/>
            </a:solidFill>
          </a:ln>
        </p:spPr>
        <p:style>
          <a:lnRef idx="1">
            <a:schemeClr val="accent1"/>
          </a:lnRef>
          <a:fillRef idx="0">
            <a:schemeClr val="accent1"/>
          </a:fillRef>
          <a:effectRef idx="0">
            <a:schemeClr val="accent1"/>
          </a:effectRef>
          <a:fontRef idx="minor">
            <a:schemeClr val="tx1"/>
          </a:fontRef>
        </p:style>
      </p:cxnSp>
      <p:sp>
        <p:nvSpPr>
          <p:cNvPr id="30" name="Oval 29">
            <a:extLst>
              <a:ext uri="{FF2B5EF4-FFF2-40B4-BE49-F238E27FC236}">
                <a16:creationId xmlns:a16="http://schemas.microsoft.com/office/drawing/2014/main" id="{BCAFBAC7-42BD-4944-3445-B0545C4F1F89}"/>
              </a:ext>
            </a:extLst>
          </p:cNvPr>
          <p:cNvSpPr>
            <a:spLocks noChangeAspect="1"/>
          </p:cNvSpPr>
          <p:nvPr/>
        </p:nvSpPr>
        <p:spPr>
          <a:xfrm>
            <a:off x="4034445" y="5041584"/>
            <a:ext cx="182880" cy="182880"/>
          </a:xfrm>
          <a:prstGeom prst="ellipse">
            <a:avLst/>
          </a:prstGeom>
          <a:solidFill>
            <a:srgbClr val="C4E3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0A921671-431B-AD48-078C-EE0879E6CA05}"/>
              </a:ext>
            </a:extLst>
          </p:cNvPr>
          <p:cNvSpPr>
            <a:spLocks noChangeAspect="1"/>
          </p:cNvSpPr>
          <p:nvPr/>
        </p:nvSpPr>
        <p:spPr>
          <a:xfrm>
            <a:off x="11363673" y="5035870"/>
            <a:ext cx="182880" cy="182880"/>
          </a:xfrm>
          <a:prstGeom prst="ellipse">
            <a:avLst/>
          </a:prstGeom>
          <a:solidFill>
            <a:srgbClr val="C4E3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2139811D-EFFD-F232-A777-7BFCFB24717B}"/>
              </a:ext>
            </a:extLst>
          </p:cNvPr>
          <p:cNvSpPr>
            <a:spLocks noChangeAspect="1"/>
          </p:cNvSpPr>
          <p:nvPr/>
        </p:nvSpPr>
        <p:spPr>
          <a:xfrm>
            <a:off x="9516225" y="5035870"/>
            <a:ext cx="182880" cy="182880"/>
          </a:xfrm>
          <a:prstGeom prst="ellipse">
            <a:avLst/>
          </a:prstGeom>
          <a:solidFill>
            <a:srgbClr val="C4E3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3276CAA7-30E1-CE65-4242-7C36BB79BFB8}"/>
              </a:ext>
            </a:extLst>
          </p:cNvPr>
          <p:cNvSpPr>
            <a:spLocks noChangeAspect="1"/>
          </p:cNvSpPr>
          <p:nvPr/>
        </p:nvSpPr>
        <p:spPr>
          <a:xfrm>
            <a:off x="7686865" y="5035870"/>
            <a:ext cx="182880" cy="182880"/>
          </a:xfrm>
          <a:prstGeom prst="ellipse">
            <a:avLst/>
          </a:prstGeom>
          <a:solidFill>
            <a:srgbClr val="C4E3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1DD0192A-D014-0B67-E8DB-1BFAB96700D3}"/>
              </a:ext>
            </a:extLst>
          </p:cNvPr>
          <p:cNvSpPr>
            <a:spLocks noChangeAspect="1"/>
          </p:cNvSpPr>
          <p:nvPr/>
        </p:nvSpPr>
        <p:spPr>
          <a:xfrm>
            <a:off x="5864649" y="5035870"/>
            <a:ext cx="182880" cy="182880"/>
          </a:xfrm>
          <a:prstGeom prst="ellipse">
            <a:avLst/>
          </a:prstGeom>
          <a:solidFill>
            <a:srgbClr val="C4E3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 Placeholder 10">
            <a:extLst>
              <a:ext uri="{FF2B5EF4-FFF2-40B4-BE49-F238E27FC236}">
                <a16:creationId xmlns:a16="http://schemas.microsoft.com/office/drawing/2014/main" id="{FAC5BE24-7D6E-8A77-F83A-781CF0A60F1D}"/>
              </a:ext>
            </a:extLst>
          </p:cNvPr>
          <p:cNvSpPr txBox="1">
            <a:spLocks/>
          </p:cNvSpPr>
          <p:nvPr/>
        </p:nvSpPr>
        <p:spPr>
          <a:xfrm>
            <a:off x="306304" y="4174235"/>
            <a:ext cx="3655716" cy="1428912"/>
          </a:xfrm>
          <a:prstGeom prst="rect">
            <a:avLst/>
          </a:prstGeom>
        </p:spPr>
        <p:txBody>
          <a:bodyPr vert="horz" wrap="square" lIns="0" tIns="288000" rIns="0" bIns="0" rtlCol="0" anchor="t" anchorCtr="0">
            <a:noAutofit/>
          </a:bodyPr>
          <a:lstStyle>
            <a:lvl1pPr indent="0">
              <a:lnSpc>
                <a:spcPct val="100000"/>
              </a:lnSpc>
              <a:spcBef>
                <a:spcPts val="0"/>
              </a:spcBef>
              <a:buFont typeface="Arial" panose="020B0604020202020204" pitchFamily="34" charset="0"/>
              <a:buNone/>
              <a:defRPr b="0" kern="0" spc="0" baseline="0">
                <a:solidFill>
                  <a:srgbClr val="F08B1F"/>
                </a:solidFill>
                <a:latin typeface="Lora" pitchFamily="2" charset="77"/>
              </a:defRPr>
            </a:lvl1pPr>
            <a:lvl2pPr indent="0">
              <a:lnSpc>
                <a:spcPct val="90000"/>
              </a:lnSpc>
              <a:spcBef>
                <a:spcPts val="500"/>
              </a:spcBef>
              <a:spcAft>
                <a:spcPts val="400"/>
              </a:spcAft>
              <a:buClr>
                <a:srgbClr val="307297"/>
              </a:buClr>
              <a:buSzPct val="90000"/>
              <a:buFont typeface="Wingdings" panose="05000000000000000000" pitchFamily="2" charset="2"/>
              <a:buNone/>
              <a:defRPr sz="2000" b="1"/>
            </a:lvl2pPr>
            <a:lvl3pPr indent="0">
              <a:lnSpc>
                <a:spcPct val="90000"/>
              </a:lnSpc>
              <a:spcBef>
                <a:spcPts val="500"/>
              </a:spcBef>
              <a:spcAft>
                <a:spcPts val="400"/>
              </a:spcAft>
              <a:buClr>
                <a:schemeClr val="accent1"/>
              </a:buClr>
              <a:buSzPct val="90000"/>
              <a:buFont typeface="Wingdings" panose="05000000000000000000" pitchFamily="2" charset="2"/>
              <a:buNone/>
              <a:defRPr b="1"/>
            </a:lvl3pPr>
            <a:lvl4pPr indent="0">
              <a:lnSpc>
                <a:spcPct val="90000"/>
              </a:lnSpc>
              <a:spcBef>
                <a:spcPts val="500"/>
              </a:spcBef>
              <a:buClr>
                <a:srgbClr val="89C7E8"/>
              </a:buClr>
              <a:buSzPct val="90000"/>
              <a:buFont typeface="Wingdings" panose="05000000000000000000" pitchFamily="2" charset="2"/>
              <a:buNone/>
              <a:defRPr sz="1600" b="1"/>
            </a:lvl4pPr>
            <a:lvl5pPr indent="0">
              <a:lnSpc>
                <a:spcPct val="100000"/>
              </a:lnSpc>
              <a:spcBef>
                <a:spcPts val="0"/>
              </a:spcBef>
              <a:spcAft>
                <a:spcPts val="0"/>
              </a:spcAft>
              <a:buClr>
                <a:schemeClr val="accent4"/>
              </a:buClr>
              <a:buSzPct val="80000"/>
              <a:buFontTx/>
              <a:buNone/>
              <a:defRPr sz="1600" b="1">
                <a:solidFill>
                  <a:schemeClr val="bg1"/>
                </a:solidFill>
                <a:latin typeface="DM Sans 14pt" pitchFamily="2" charset="0"/>
              </a:defRPr>
            </a:lvl5pPr>
            <a:lvl6pPr indent="0">
              <a:lnSpc>
                <a:spcPct val="90000"/>
              </a:lnSpc>
              <a:spcBef>
                <a:spcPts val="500"/>
              </a:spcBef>
              <a:spcAft>
                <a:spcPts val="400"/>
              </a:spcAft>
              <a:buClr>
                <a:schemeClr val="accent4"/>
              </a:buClr>
              <a:buSzPct val="80000"/>
              <a:buFontTx/>
              <a:buNone/>
              <a:defRPr sz="1600" b="1"/>
            </a:lvl6pPr>
            <a:lvl7pPr indent="0">
              <a:lnSpc>
                <a:spcPct val="90000"/>
              </a:lnSpc>
              <a:spcBef>
                <a:spcPts val="500"/>
              </a:spcBef>
              <a:spcAft>
                <a:spcPts val="400"/>
              </a:spcAft>
              <a:buSzPct val="80000"/>
              <a:buFontTx/>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n-GB" sz="1200">
                <a:solidFill>
                  <a:schemeClr val="tx1"/>
                </a:solidFill>
                <a:latin typeface="+mj-lt"/>
              </a:rPr>
              <a:t>Our discoveries open new possibilities, strengthening our leadership in shaping the future of skin microbiome science.</a:t>
            </a:r>
            <a:endParaRPr lang="en-US" sz="1200">
              <a:solidFill>
                <a:schemeClr val="tx1"/>
              </a:solidFill>
              <a:latin typeface="+mj-lt"/>
            </a:endParaRPr>
          </a:p>
        </p:txBody>
      </p:sp>
    </p:spTree>
    <p:extLst>
      <p:ext uri="{BB962C8B-B14F-4D97-AF65-F5344CB8AC3E}">
        <p14:creationId xmlns:p14="http://schemas.microsoft.com/office/powerpoint/2010/main" val="1320683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Close-up of a microscope and a person in a lab coat&#10;&#10;AI-generated content may be incorrect.">
            <a:extLst>
              <a:ext uri="{FF2B5EF4-FFF2-40B4-BE49-F238E27FC236}">
                <a16:creationId xmlns:a16="http://schemas.microsoft.com/office/drawing/2014/main" id="{498D074E-EE8B-1D21-857A-503126C103F8}"/>
              </a:ext>
            </a:extLst>
          </p:cNvPr>
          <p:cNvPicPr>
            <a:picLocks noGrp="1" noChangeAspect="1"/>
          </p:cNvPicPr>
          <p:nvPr>
            <p:ph type="pic" sz="quarter" idx="25"/>
          </p:nvPr>
        </p:nvPicPr>
        <p:blipFill>
          <a:blip r:embed="rId3" cstate="screen">
            <a:extLst>
              <a:ext uri="{28A0092B-C50C-407E-A947-70E740481C1C}">
                <a14:useLocalDpi xmlns:a14="http://schemas.microsoft.com/office/drawing/2010/main"/>
              </a:ext>
            </a:extLst>
          </a:blip>
          <a:srcRect/>
          <a:stretch>
            <a:fillRect/>
          </a:stretch>
        </p:blipFill>
        <p:spPr>
          <a:xfrm>
            <a:off x="0" y="0"/>
            <a:ext cx="12191999" cy="6858000"/>
          </a:xfrm>
        </p:spPr>
      </p:pic>
      <p:sp>
        <p:nvSpPr>
          <p:cNvPr id="30" name="Title 2">
            <a:extLst>
              <a:ext uri="{FF2B5EF4-FFF2-40B4-BE49-F238E27FC236}">
                <a16:creationId xmlns:a16="http://schemas.microsoft.com/office/drawing/2014/main" id="{88D17E47-B12D-7C76-A6A7-7BB1833488C1}"/>
              </a:ext>
            </a:extLst>
          </p:cNvPr>
          <p:cNvSpPr txBox="1">
            <a:spLocks/>
          </p:cNvSpPr>
          <p:nvPr/>
        </p:nvSpPr>
        <p:spPr>
          <a:xfrm>
            <a:off x="302400" y="883024"/>
            <a:ext cx="6770754" cy="2545976"/>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GB" sz="6800">
                <a:solidFill>
                  <a:srgbClr val="F08B1F"/>
                </a:solidFill>
              </a:rPr>
              <a:t>The Sunny Skin </a:t>
            </a:r>
            <a:br>
              <a:rPr lang="en-GB" sz="6800">
                <a:solidFill>
                  <a:srgbClr val="F08B1F"/>
                </a:solidFill>
              </a:rPr>
            </a:br>
            <a:r>
              <a:rPr lang="en-GB" sz="6800">
                <a:solidFill>
                  <a:srgbClr val="F08B1F"/>
                </a:solidFill>
              </a:rPr>
              <a:t>Microbiome 2.0</a:t>
            </a:r>
            <a:endParaRPr lang="en-NL" sz="6800">
              <a:solidFill>
                <a:srgbClr val="F08B1F"/>
              </a:solidFill>
            </a:endParaRPr>
          </a:p>
        </p:txBody>
      </p:sp>
      <p:sp>
        <p:nvSpPr>
          <p:cNvPr id="31" name="Title 9">
            <a:extLst>
              <a:ext uri="{FF2B5EF4-FFF2-40B4-BE49-F238E27FC236}">
                <a16:creationId xmlns:a16="http://schemas.microsoft.com/office/drawing/2014/main" id="{F60AED71-9D22-AA7F-389A-6427E7CFEFE9}"/>
              </a:ext>
            </a:extLst>
          </p:cNvPr>
          <p:cNvSpPr txBox="1">
            <a:spLocks/>
          </p:cNvSpPr>
          <p:nvPr/>
        </p:nvSpPr>
        <p:spPr>
          <a:xfrm>
            <a:off x="302398" y="2441663"/>
            <a:ext cx="6985302" cy="1252422"/>
          </a:xfrm>
          <a:prstGeom prst="rect">
            <a:avLst/>
          </a:prstGeom>
        </p:spPr>
        <p:txBody>
          <a:bodyPr vert="horz" lIns="0" tIns="288000" rIns="0" bIns="0" rtlCol="0" anchor="t">
            <a:noAutofit/>
          </a:bodyPr>
          <a:lstStyle>
            <a:lvl1pPr algn="l" defTabSz="914400" rtl="0" eaLnBrk="1" latinLnBrk="0" hangingPunct="1">
              <a:lnSpc>
                <a:spcPct val="90000"/>
              </a:lnSpc>
              <a:spcBef>
                <a:spcPct val="0"/>
              </a:spcBef>
              <a:buNone/>
              <a:defRPr sz="2400" b="1" kern="1200">
                <a:solidFill>
                  <a:schemeClr val="tx1"/>
                </a:solidFill>
                <a:latin typeface="+mj-lt"/>
                <a:ea typeface="+mj-ea"/>
                <a:cs typeface="+mj-cs"/>
              </a:defRPr>
            </a:lvl1pPr>
          </a:lstStyle>
          <a:p>
            <a:r>
              <a:rPr lang="en-GB" sz="4000">
                <a:solidFill>
                  <a:schemeClr val="bg1"/>
                </a:solidFill>
                <a:latin typeface="Lora" pitchFamily="2" charset="77"/>
              </a:rPr>
              <a:t>Deep dive into the science and results</a:t>
            </a:r>
            <a:endParaRPr lang="en-NL" altLang="en-NL" sz="4000">
              <a:solidFill>
                <a:schemeClr val="bg1"/>
              </a:solidFill>
              <a:latin typeface="Lora" pitchFamily="2" charset="77"/>
            </a:endParaRPr>
          </a:p>
        </p:txBody>
      </p:sp>
      <p:sp>
        <p:nvSpPr>
          <p:cNvPr id="2" name="Text Placeholder 10">
            <a:extLst>
              <a:ext uri="{FF2B5EF4-FFF2-40B4-BE49-F238E27FC236}">
                <a16:creationId xmlns:a16="http://schemas.microsoft.com/office/drawing/2014/main" id="{576650FE-0E35-1ACC-5C11-329CAEACA2B7}"/>
              </a:ext>
            </a:extLst>
          </p:cNvPr>
          <p:cNvSpPr txBox="1">
            <a:spLocks/>
          </p:cNvSpPr>
          <p:nvPr/>
        </p:nvSpPr>
        <p:spPr>
          <a:xfrm>
            <a:off x="302398" y="4149323"/>
            <a:ext cx="5685926" cy="1723269"/>
          </a:xfrm>
          <a:prstGeom prst="rect">
            <a:avLst/>
          </a:prstGeom>
        </p:spPr>
        <p:txBody>
          <a:bodyPr vert="horz" wrap="square" lIns="0" tIns="288000" rIns="0" bIns="0" rtlCol="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1400" b="0" kern="0" spc="0" baseline="0">
                <a:solidFill>
                  <a:schemeClr val="tx1"/>
                </a:solidFill>
                <a:latin typeface="Lora" pitchFamily="2" charset="77"/>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14pt"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GB" sz="2400" b="1"/>
              <a:t>Dr. Rolf Schütz</a:t>
            </a:r>
          </a:p>
          <a:p>
            <a:endParaRPr lang="en-US" sz="1600" b="1"/>
          </a:p>
          <a:p>
            <a:r>
              <a:rPr lang="en-US" sz="1600" b="1"/>
              <a:t>Leading Scientist for </a:t>
            </a:r>
            <a:r>
              <a:rPr lang="en-US" sz="1600" b="1">
                <a:solidFill>
                  <a:srgbClr val="F5891B"/>
                </a:solidFill>
              </a:rPr>
              <a:t>Sunny Skin Microbiome Studies</a:t>
            </a:r>
            <a:endParaRPr lang="en-GB" sz="1600" b="1">
              <a:solidFill>
                <a:srgbClr val="F5891B"/>
              </a:solidFill>
            </a:endParaRPr>
          </a:p>
          <a:p>
            <a:r>
              <a:rPr lang="en-GB" sz="1600" b="1"/>
              <a:t>Lead Study Director Photoprotection, Beauty and Care </a:t>
            </a:r>
            <a:endParaRPr lang="en-US" sz="1600" b="1"/>
          </a:p>
        </p:txBody>
      </p:sp>
    </p:spTree>
    <p:extLst>
      <p:ext uri="{BB962C8B-B14F-4D97-AF65-F5344CB8AC3E}">
        <p14:creationId xmlns:p14="http://schemas.microsoft.com/office/powerpoint/2010/main" val="604767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B0DD92-A06A-AB34-1143-8C19F2DA8B3A}"/>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E429192-1A15-9BD8-8D06-95C85C9D18C4}"/>
              </a:ext>
            </a:extLst>
          </p:cNvPr>
          <p:cNvSpPr>
            <a:spLocks noGrp="1"/>
          </p:cNvSpPr>
          <p:nvPr>
            <p:ph type="sldNum" sz="quarter" idx="10"/>
          </p:nvPr>
        </p:nvSpPr>
        <p:spPr/>
        <p:txBody>
          <a:bodyPr/>
          <a:lstStyle/>
          <a:p>
            <a:fld id="{5BA3E189-2F3A-42E5-B572-3520703B6186}" type="slidenum">
              <a:rPr lang="en-GB" smtClean="0"/>
              <a:pPr/>
              <a:t>20</a:t>
            </a:fld>
            <a:endParaRPr lang="en-GB"/>
          </a:p>
        </p:txBody>
      </p:sp>
      <p:sp>
        <p:nvSpPr>
          <p:cNvPr id="6" name="Text Placeholder 5">
            <a:extLst>
              <a:ext uri="{FF2B5EF4-FFF2-40B4-BE49-F238E27FC236}">
                <a16:creationId xmlns:a16="http://schemas.microsoft.com/office/drawing/2014/main" id="{E58FA8FD-906B-FD46-2366-EFFA617BAFCC}"/>
              </a:ext>
            </a:extLst>
          </p:cNvPr>
          <p:cNvSpPr>
            <a:spLocks noGrp="1"/>
          </p:cNvSpPr>
          <p:nvPr>
            <p:ph type="body" sz="quarter" idx="25"/>
          </p:nvPr>
        </p:nvSpPr>
        <p:spPr>
          <a:xfrm>
            <a:off x="1069695" y="6444542"/>
            <a:ext cx="3528001" cy="121588"/>
          </a:xfrm>
        </p:spPr>
        <p:txBody>
          <a:bodyPr/>
          <a:lstStyle/>
          <a:p>
            <a:r>
              <a:rPr lang="da-DK"/>
              <a:t>1. Berg et al (2020); 2. Byrd et al. (2018)</a:t>
            </a:r>
          </a:p>
        </p:txBody>
      </p:sp>
      <p:sp>
        <p:nvSpPr>
          <p:cNvPr id="7" name="Text Placeholder 6">
            <a:extLst>
              <a:ext uri="{FF2B5EF4-FFF2-40B4-BE49-F238E27FC236}">
                <a16:creationId xmlns:a16="http://schemas.microsoft.com/office/drawing/2014/main" id="{5EAE18AD-9BF5-A5F0-74F7-20E21934AA3A}"/>
              </a:ext>
            </a:extLst>
          </p:cNvPr>
          <p:cNvSpPr>
            <a:spLocks noGrp="1"/>
          </p:cNvSpPr>
          <p:nvPr>
            <p:ph type="body" idx="11"/>
          </p:nvPr>
        </p:nvSpPr>
        <p:spPr>
          <a:xfrm>
            <a:off x="302400" y="680561"/>
            <a:ext cx="5852635" cy="303211"/>
          </a:xfrm>
        </p:spPr>
        <p:txBody>
          <a:bodyPr/>
          <a:lstStyle/>
          <a:p>
            <a:r>
              <a:rPr lang="en-US"/>
              <a:t>What is the Skin Microbiome and its role?</a:t>
            </a:r>
          </a:p>
        </p:txBody>
      </p:sp>
      <p:sp>
        <p:nvSpPr>
          <p:cNvPr id="8" name="Title 7">
            <a:extLst>
              <a:ext uri="{FF2B5EF4-FFF2-40B4-BE49-F238E27FC236}">
                <a16:creationId xmlns:a16="http://schemas.microsoft.com/office/drawing/2014/main" id="{D9C8BE0E-7284-C698-1D68-DCCEF980E55A}"/>
              </a:ext>
            </a:extLst>
          </p:cNvPr>
          <p:cNvSpPr>
            <a:spLocks noGrp="1"/>
          </p:cNvSpPr>
          <p:nvPr>
            <p:ph type="title"/>
          </p:nvPr>
        </p:nvSpPr>
        <p:spPr/>
        <p:txBody>
          <a:bodyPr/>
          <a:lstStyle/>
          <a:p>
            <a:r>
              <a:rPr lang="en-US" sz="2800"/>
              <a:t>Micro(biome), but MEGA-important!</a:t>
            </a:r>
          </a:p>
        </p:txBody>
      </p:sp>
      <p:sp>
        <p:nvSpPr>
          <p:cNvPr id="10" name="TextBox 9">
            <a:extLst>
              <a:ext uri="{FF2B5EF4-FFF2-40B4-BE49-F238E27FC236}">
                <a16:creationId xmlns:a16="http://schemas.microsoft.com/office/drawing/2014/main" id="{D29CBE7F-1124-B66C-71B8-F97F18175CAB}"/>
              </a:ext>
            </a:extLst>
          </p:cNvPr>
          <p:cNvSpPr txBox="1"/>
          <p:nvPr/>
        </p:nvSpPr>
        <p:spPr>
          <a:xfrm>
            <a:off x="243365" y="1214549"/>
            <a:ext cx="5852635" cy="4613699"/>
          </a:xfrm>
          <a:prstGeom prst="rect">
            <a:avLst/>
          </a:prstGeom>
          <a:noFill/>
        </p:spPr>
        <p:txBody>
          <a:bodyPr wrap="square">
            <a:spAutoFit/>
          </a:bodyPr>
          <a:lstStyle/>
          <a:p>
            <a:pPr marL="342900" indent="-342900">
              <a:buClr>
                <a:srgbClr val="FFAB49"/>
              </a:buClr>
              <a:buFont typeface="Wingdings" panose="05000000000000000000" pitchFamily="2" charset="2"/>
              <a:buChar char="l"/>
            </a:pPr>
            <a:r>
              <a:rPr lang="en-US" sz="1600"/>
              <a:t>The Skin Microbiome is the </a:t>
            </a:r>
            <a:r>
              <a:rPr lang="en-US" sz="1600" b="1"/>
              <a:t>community of all microorganisms present on skin</a:t>
            </a:r>
            <a:r>
              <a:rPr lang="en-US" sz="1600"/>
              <a:t> (bacteria, fungi, viruses, etc.) and its interactions</a:t>
            </a:r>
            <a:r>
              <a:rPr lang="en-US" sz="1600" baseline="30000"/>
              <a:t>1</a:t>
            </a:r>
            <a:r>
              <a:rPr lang="en-US" sz="1600"/>
              <a:t>.</a:t>
            </a:r>
          </a:p>
          <a:p>
            <a:pPr marL="342900" indent="-342900">
              <a:buClr>
                <a:srgbClr val="FFAB49"/>
              </a:buClr>
              <a:buFont typeface="Wingdings" panose="05000000000000000000" pitchFamily="2" charset="2"/>
              <a:buChar char="l"/>
            </a:pPr>
            <a:endParaRPr lang="en-US" sz="1600"/>
          </a:p>
          <a:p>
            <a:pPr marL="342900" indent="-342900">
              <a:buClr>
                <a:srgbClr val="FFAB49"/>
              </a:buClr>
              <a:buFont typeface="Wingdings" panose="05000000000000000000" pitchFamily="2" charset="2"/>
              <a:buChar char="l"/>
            </a:pPr>
            <a:r>
              <a:rPr lang="en-US" sz="1600"/>
              <a:t>It has an </a:t>
            </a:r>
            <a:r>
              <a:rPr lang="en-US" sz="1600" b="1"/>
              <a:t>important role </a:t>
            </a:r>
            <a:r>
              <a:rPr lang="en-US" sz="1600"/>
              <a:t>in the skin health, wellbeing, and protection of the human body.</a:t>
            </a:r>
          </a:p>
          <a:p>
            <a:pPr marL="342900" indent="-342900">
              <a:buClr>
                <a:srgbClr val="FFAB49"/>
              </a:buClr>
              <a:buFont typeface="Wingdings" panose="05000000000000000000" pitchFamily="2" charset="2"/>
              <a:buChar char="l"/>
            </a:pPr>
            <a:endParaRPr lang="en-US" sz="1600"/>
          </a:p>
          <a:p>
            <a:pPr marL="342900" indent="-342900">
              <a:buClr>
                <a:srgbClr val="FFAB49"/>
              </a:buClr>
              <a:buFont typeface="Wingdings" panose="05000000000000000000" pitchFamily="2" charset="2"/>
              <a:buChar char="l"/>
            </a:pPr>
            <a:r>
              <a:rPr lang="en-US" sz="1600" b="1"/>
              <a:t>Bacteria</a:t>
            </a:r>
            <a:r>
              <a:rPr lang="en-US" sz="1600"/>
              <a:t> are the most abundant microorganisms in the skin and differ depending on the body sites (moist, dry or oily skin conditions).</a:t>
            </a:r>
            <a:br>
              <a:rPr lang="en-US" sz="1600"/>
            </a:br>
            <a:endParaRPr lang="en-US" sz="1600"/>
          </a:p>
          <a:p>
            <a:pPr marL="342900" indent="-342900">
              <a:buClr>
                <a:srgbClr val="FFAB49"/>
              </a:buClr>
              <a:buFont typeface="Wingdings" panose="05000000000000000000" pitchFamily="2" charset="2"/>
              <a:buChar char="l"/>
            </a:pPr>
            <a:r>
              <a:rPr lang="en-US" sz="1600" b="1">
                <a:solidFill>
                  <a:schemeClr val="tx1">
                    <a:lumMod val="95000"/>
                    <a:lumOff val="5000"/>
                  </a:schemeClr>
                </a:solidFill>
                <a:ea typeface="Fira Sans" panose="020B0503050000020004" pitchFamily="34" charset="0"/>
              </a:rPr>
              <a:t>Intra-/inter-individual and temporal diversity </a:t>
            </a:r>
            <a:r>
              <a:rPr lang="en-US" sz="1600">
                <a:solidFill>
                  <a:srgbClr val="00000C"/>
                </a:solidFill>
                <a:latin typeface="DM Sans "/>
                <a:ea typeface="Fira Sans" panose="020B0503050000020004" pitchFamily="34" charset="0"/>
              </a:rPr>
              <a:t>is observed depending on internal and external factors</a:t>
            </a:r>
          </a:p>
          <a:p>
            <a:pPr>
              <a:buClr>
                <a:srgbClr val="FFAB49"/>
              </a:buClr>
            </a:pPr>
            <a:endParaRPr lang="en-US" sz="1600"/>
          </a:p>
          <a:p>
            <a:pPr marL="342900" indent="-342900">
              <a:buClr>
                <a:srgbClr val="FFAB49"/>
              </a:buClr>
              <a:buFont typeface="Wingdings" panose="05000000000000000000" pitchFamily="2" charset="2"/>
              <a:buChar char="l"/>
            </a:pPr>
            <a:r>
              <a:rPr lang="en-US" sz="1600"/>
              <a:t>Microorganisms may have </a:t>
            </a:r>
            <a:r>
              <a:rPr lang="en-US" sz="1600" b="1"/>
              <a:t>symbiotic or pathogenic interactions</a:t>
            </a:r>
            <a:r>
              <a:rPr lang="en-US" sz="1600"/>
              <a:t> with one another or with the skin cells (e.g., </a:t>
            </a:r>
            <a:r>
              <a:rPr lang="en-US" sz="1600" i="1" err="1"/>
              <a:t>Cutibacterium</a:t>
            </a:r>
            <a:r>
              <a:rPr lang="en-US" sz="1600" i="1"/>
              <a:t> acnes</a:t>
            </a:r>
            <a:r>
              <a:rPr lang="en-US" sz="1600"/>
              <a:t>)</a:t>
            </a:r>
          </a:p>
          <a:p>
            <a:pPr>
              <a:lnSpc>
                <a:spcPct val="150000"/>
              </a:lnSpc>
              <a:buClr>
                <a:srgbClr val="58166D"/>
              </a:buClr>
            </a:pPr>
            <a:endParaRPr lang="en-US" sz="1600"/>
          </a:p>
        </p:txBody>
      </p:sp>
      <p:grpSp>
        <p:nvGrpSpPr>
          <p:cNvPr id="19" name="Group 18">
            <a:extLst>
              <a:ext uri="{FF2B5EF4-FFF2-40B4-BE49-F238E27FC236}">
                <a16:creationId xmlns:a16="http://schemas.microsoft.com/office/drawing/2014/main" id="{CC064967-5CF2-2A94-ACA0-ECAF4B367DE6}"/>
              </a:ext>
            </a:extLst>
          </p:cNvPr>
          <p:cNvGrpSpPr/>
          <p:nvPr/>
        </p:nvGrpSpPr>
        <p:grpSpPr>
          <a:xfrm>
            <a:off x="6036966" y="925644"/>
            <a:ext cx="5960206" cy="4687552"/>
            <a:chOff x="5929394" y="1118341"/>
            <a:chExt cx="6091009" cy="4790425"/>
          </a:xfrm>
        </p:grpSpPr>
        <p:pic>
          <p:nvPicPr>
            <p:cNvPr id="13" name="Picture 12">
              <a:extLst>
                <a:ext uri="{FF2B5EF4-FFF2-40B4-BE49-F238E27FC236}">
                  <a16:creationId xmlns:a16="http://schemas.microsoft.com/office/drawing/2014/main" id="{B348C0DB-1A58-CC82-9EFC-A1AB5DCCD80E}"/>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929394" y="1428969"/>
              <a:ext cx="6091009" cy="4479797"/>
            </a:xfrm>
            <a:prstGeom prst="rect">
              <a:avLst/>
            </a:prstGeom>
          </p:spPr>
        </p:pic>
        <p:sp>
          <p:nvSpPr>
            <p:cNvPr id="14" name="TextBox 13">
              <a:extLst>
                <a:ext uri="{FF2B5EF4-FFF2-40B4-BE49-F238E27FC236}">
                  <a16:creationId xmlns:a16="http://schemas.microsoft.com/office/drawing/2014/main" id="{FA712ED7-5F33-D13F-1249-0E658255C125}"/>
                </a:ext>
              </a:extLst>
            </p:cNvPr>
            <p:cNvSpPr txBox="1"/>
            <p:nvPr/>
          </p:nvSpPr>
          <p:spPr>
            <a:xfrm>
              <a:off x="8049491" y="1118341"/>
              <a:ext cx="3117273" cy="345984"/>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mj-lt"/>
                  <a:ea typeface="Fira Sans" panose="020B0503050000020004" pitchFamily="34" charset="0"/>
                  <a:cs typeface="+mn-cs"/>
                </a:rPr>
                <a:t>The human skin microbiome</a:t>
              </a:r>
              <a:r>
                <a:rPr kumimoji="0" lang="en-US" sz="1600" b="1" i="0" u="none" strike="noStrike" kern="1200" cap="none" spc="0" normalizeH="0" baseline="30000" noProof="0">
                  <a:ln>
                    <a:noFill/>
                  </a:ln>
                  <a:effectLst/>
                  <a:uLnTx/>
                  <a:uFillTx/>
                  <a:latin typeface="+mj-lt"/>
                  <a:ea typeface="Fira Sans" panose="020B0503050000020004" pitchFamily="34" charset="0"/>
                  <a:cs typeface="+mn-cs"/>
                </a:rPr>
                <a:t>2</a:t>
              </a:r>
            </a:p>
          </p:txBody>
        </p:sp>
        <p:sp>
          <p:nvSpPr>
            <p:cNvPr id="18" name="Rectangle 17">
              <a:extLst>
                <a:ext uri="{FF2B5EF4-FFF2-40B4-BE49-F238E27FC236}">
                  <a16:creationId xmlns:a16="http://schemas.microsoft.com/office/drawing/2014/main" id="{26AC802D-C6E4-FF5C-ED75-ADBA3353A341}"/>
                </a:ext>
              </a:extLst>
            </p:cNvPr>
            <p:cNvSpPr/>
            <p:nvPr/>
          </p:nvSpPr>
          <p:spPr>
            <a:xfrm>
              <a:off x="8569954" y="1428969"/>
              <a:ext cx="2607327" cy="36263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95F7B225-AA94-F9B9-DB07-53A6306635B7}"/>
                </a:ext>
              </a:extLst>
            </p:cNvPr>
            <p:cNvSpPr txBox="1"/>
            <p:nvPr/>
          </p:nvSpPr>
          <p:spPr>
            <a:xfrm>
              <a:off x="8559437" y="1515776"/>
              <a:ext cx="997528" cy="276999"/>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a:latin typeface="+mj-lt"/>
                  <a:ea typeface="Fira Sans" panose="020B0503050000020004" pitchFamily="34" charset="0"/>
                </a:rPr>
                <a:t>Kingdom</a:t>
              </a:r>
              <a:endParaRPr kumimoji="0" lang="en-US" sz="1200" b="1" i="0" u="none" strike="noStrike" kern="1200" cap="none" spc="0" normalizeH="0" baseline="30000" noProof="0">
                <a:ln>
                  <a:noFill/>
                </a:ln>
                <a:effectLst/>
                <a:uLnTx/>
                <a:uFillTx/>
                <a:latin typeface="+mj-lt"/>
                <a:ea typeface="Fira Sans" panose="020B0503050000020004" pitchFamily="34" charset="0"/>
                <a:cs typeface="+mn-cs"/>
              </a:endParaRPr>
            </a:p>
          </p:txBody>
        </p:sp>
        <p:sp>
          <p:nvSpPr>
            <p:cNvPr id="16" name="TextBox 15">
              <a:extLst>
                <a:ext uri="{FF2B5EF4-FFF2-40B4-BE49-F238E27FC236}">
                  <a16:creationId xmlns:a16="http://schemas.microsoft.com/office/drawing/2014/main" id="{54B1605A-8376-1C5B-661D-C92A64053E60}"/>
                </a:ext>
              </a:extLst>
            </p:cNvPr>
            <p:cNvSpPr txBox="1"/>
            <p:nvPr/>
          </p:nvSpPr>
          <p:spPr>
            <a:xfrm>
              <a:off x="9432275" y="1515776"/>
              <a:ext cx="997528" cy="276999"/>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a:latin typeface="+mj-lt"/>
                  <a:ea typeface="Fira Sans" panose="020B0503050000020004" pitchFamily="34" charset="0"/>
                </a:rPr>
                <a:t>Fungi</a:t>
              </a:r>
              <a:endParaRPr kumimoji="0" lang="en-US" sz="1200" b="1" i="0" u="none" strike="noStrike" kern="1200" cap="none" spc="0" normalizeH="0" baseline="30000" noProof="0">
                <a:ln>
                  <a:noFill/>
                </a:ln>
                <a:effectLst/>
                <a:uLnTx/>
                <a:uFillTx/>
                <a:latin typeface="+mj-lt"/>
                <a:ea typeface="Fira Sans" panose="020B0503050000020004" pitchFamily="34" charset="0"/>
                <a:cs typeface="+mn-cs"/>
              </a:endParaRPr>
            </a:p>
          </p:txBody>
        </p:sp>
        <p:sp>
          <p:nvSpPr>
            <p:cNvPr id="17" name="TextBox 16">
              <a:extLst>
                <a:ext uri="{FF2B5EF4-FFF2-40B4-BE49-F238E27FC236}">
                  <a16:creationId xmlns:a16="http://schemas.microsoft.com/office/drawing/2014/main" id="{4C7A8B77-C208-9D56-0710-7C2A3EF25C44}"/>
                </a:ext>
              </a:extLst>
            </p:cNvPr>
            <p:cNvSpPr txBox="1"/>
            <p:nvPr/>
          </p:nvSpPr>
          <p:spPr>
            <a:xfrm>
              <a:off x="10328816" y="1515776"/>
              <a:ext cx="997528" cy="276999"/>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a:latin typeface="+mj-lt"/>
                  <a:ea typeface="Fira Sans" panose="020B0503050000020004" pitchFamily="34" charset="0"/>
                </a:rPr>
                <a:t>Bacteria</a:t>
              </a:r>
              <a:endParaRPr kumimoji="0" lang="en-US" sz="1200" b="1" i="0" u="none" strike="noStrike" kern="1200" cap="none" spc="0" normalizeH="0" baseline="30000" noProof="0">
                <a:ln>
                  <a:noFill/>
                </a:ln>
                <a:effectLst/>
                <a:uLnTx/>
                <a:uFillTx/>
                <a:latin typeface="+mj-lt"/>
                <a:ea typeface="Fira Sans" panose="020B0503050000020004" pitchFamily="34" charset="0"/>
                <a:cs typeface="+mn-cs"/>
              </a:endParaRPr>
            </a:p>
          </p:txBody>
        </p:sp>
      </p:grpSp>
      <p:sp>
        <p:nvSpPr>
          <p:cNvPr id="21" name="Rectangle: Rounded Corners 20">
            <a:extLst>
              <a:ext uri="{FF2B5EF4-FFF2-40B4-BE49-F238E27FC236}">
                <a16:creationId xmlns:a16="http://schemas.microsoft.com/office/drawing/2014/main" id="{37F810BF-36D4-27F8-47FC-23D522C5653E}"/>
              </a:ext>
            </a:extLst>
          </p:cNvPr>
          <p:cNvSpPr/>
          <p:nvPr/>
        </p:nvSpPr>
        <p:spPr>
          <a:xfrm>
            <a:off x="6354068" y="5938020"/>
            <a:ext cx="4972278" cy="553039"/>
          </a:xfrm>
          <a:prstGeom prst="roundRect">
            <a:avLst/>
          </a:prstGeom>
          <a:solidFill>
            <a:srgbClr val="FFA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a:ln>
                <a:noFill/>
              </a:ln>
              <a:solidFill>
                <a:srgbClr val="FFFFFF"/>
              </a:solidFill>
              <a:effectLst/>
              <a:uLnTx/>
              <a:uFillTx/>
              <a:latin typeface="+mj-lt"/>
              <a:ea typeface="+mn-ea"/>
              <a:cs typeface="+mn-cs"/>
            </a:endParaRPr>
          </a:p>
        </p:txBody>
      </p:sp>
      <p:sp>
        <p:nvSpPr>
          <p:cNvPr id="22" name="TextBox 21">
            <a:extLst>
              <a:ext uri="{FF2B5EF4-FFF2-40B4-BE49-F238E27FC236}">
                <a16:creationId xmlns:a16="http://schemas.microsoft.com/office/drawing/2014/main" id="{2A761259-8FCB-9E30-8891-090820B2C153}"/>
              </a:ext>
            </a:extLst>
          </p:cNvPr>
          <p:cNvSpPr txBox="1"/>
          <p:nvPr/>
        </p:nvSpPr>
        <p:spPr>
          <a:xfrm>
            <a:off x="6354067" y="6045263"/>
            <a:ext cx="4972279" cy="338554"/>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mj-lt"/>
                <a:ea typeface="Fira Sans" panose="020B0503050000020004" pitchFamily="34" charset="0"/>
                <a:cs typeface="+mn-cs"/>
              </a:rPr>
              <a:t>Important: quantity AND quality of microbiome</a:t>
            </a:r>
          </a:p>
        </p:txBody>
      </p:sp>
      <p:sp>
        <p:nvSpPr>
          <p:cNvPr id="2" name="Rectangle 1">
            <a:extLst>
              <a:ext uri="{FF2B5EF4-FFF2-40B4-BE49-F238E27FC236}">
                <a16:creationId xmlns:a16="http://schemas.microsoft.com/office/drawing/2014/main" id="{810F0AA0-F9D4-AAF7-1FC7-458B5518F546}"/>
              </a:ext>
            </a:extLst>
          </p:cNvPr>
          <p:cNvSpPr/>
          <p:nvPr/>
        </p:nvSpPr>
        <p:spPr>
          <a:xfrm>
            <a:off x="8023539" y="1690390"/>
            <a:ext cx="701898" cy="400110"/>
          </a:xfrm>
          <a:prstGeom prst="rect">
            <a:avLst/>
          </a:prstGeom>
          <a:solidFill>
            <a:srgbClr val="EEC0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6BAEE550-03B9-AB19-32F8-81FD622808C8}"/>
              </a:ext>
            </a:extLst>
          </p:cNvPr>
          <p:cNvSpPr txBox="1"/>
          <p:nvPr/>
        </p:nvSpPr>
        <p:spPr>
          <a:xfrm>
            <a:off x="7969719" y="1720560"/>
            <a:ext cx="701898" cy="369332"/>
          </a:xfrm>
          <a:prstGeom prst="rect">
            <a:avLst/>
          </a:prstGeom>
          <a:noFill/>
        </p:spPr>
        <p:txBody>
          <a:bodyPr wrap="square" rtlCol="0">
            <a:spAutoFit/>
          </a:bodyPr>
          <a:lstStyle/>
          <a:p>
            <a:r>
              <a:rPr lang="en-US" sz="900" b="1"/>
              <a:t>Oily</a:t>
            </a:r>
            <a:br>
              <a:rPr lang="en-US" sz="900" b="1"/>
            </a:br>
            <a:r>
              <a:rPr lang="en-US" sz="900"/>
              <a:t>Glabella</a:t>
            </a:r>
          </a:p>
        </p:txBody>
      </p:sp>
      <p:sp>
        <p:nvSpPr>
          <p:cNvPr id="5" name="Rectangle 4">
            <a:extLst>
              <a:ext uri="{FF2B5EF4-FFF2-40B4-BE49-F238E27FC236}">
                <a16:creationId xmlns:a16="http://schemas.microsoft.com/office/drawing/2014/main" id="{2382151E-08FD-26D6-835E-EA1D7B2EEC83}"/>
              </a:ext>
            </a:extLst>
          </p:cNvPr>
          <p:cNvSpPr/>
          <p:nvPr/>
        </p:nvSpPr>
        <p:spPr>
          <a:xfrm>
            <a:off x="7969720" y="2551289"/>
            <a:ext cx="755718" cy="452380"/>
          </a:xfrm>
          <a:prstGeom prst="rect">
            <a:avLst/>
          </a:prstGeom>
          <a:solidFill>
            <a:srgbClr val="EEC0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F1E61AC-C814-7FDD-8119-C403095937DD}"/>
              </a:ext>
            </a:extLst>
          </p:cNvPr>
          <p:cNvSpPr txBox="1"/>
          <p:nvPr/>
        </p:nvSpPr>
        <p:spPr>
          <a:xfrm>
            <a:off x="7969720" y="2512894"/>
            <a:ext cx="865187" cy="507831"/>
          </a:xfrm>
          <a:prstGeom prst="rect">
            <a:avLst/>
          </a:prstGeom>
          <a:noFill/>
        </p:spPr>
        <p:txBody>
          <a:bodyPr wrap="square" rtlCol="0">
            <a:spAutoFit/>
          </a:bodyPr>
          <a:lstStyle/>
          <a:p>
            <a:r>
              <a:rPr lang="en-US" sz="900" b="1"/>
              <a:t>Moist</a:t>
            </a:r>
            <a:br>
              <a:rPr lang="en-US" sz="900" b="1"/>
            </a:br>
            <a:r>
              <a:rPr lang="en-US" sz="900"/>
              <a:t>Antecubital</a:t>
            </a:r>
            <a:br>
              <a:rPr lang="en-US" sz="900"/>
            </a:br>
            <a:r>
              <a:rPr lang="en-US" sz="900"/>
              <a:t>fossa</a:t>
            </a:r>
          </a:p>
        </p:txBody>
      </p:sp>
      <p:sp>
        <p:nvSpPr>
          <p:cNvPr id="23" name="Rectangle 22">
            <a:extLst>
              <a:ext uri="{FF2B5EF4-FFF2-40B4-BE49-F238E27FC236}">
                <a16:creationId xmlns:a16="http://schemas.microsoft.com/office/drawing/2014/main" id="{DCBF3CD1-F700-5762-6A8B-9E07A2189BBD}"/>
              </a:ext>
            </a:extLst>
          </p:cNvPr>
          <p:cNvSpPr/>
          <p:nvPr/>
        </p:nvSpPr>
        <p:spPr>
          <a:xfrm>
            <a:off x="8025937" y="3421398"/>
            <a:ext cx="701898" cy="400110"/>
          </a:xfrm>
          <a:prstGeom prst="rect">
            <a:avLst/>
          </a:prstGeom>
          <a:solidFill>
            <a:srgbClr val="EEC0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6A9F44AD-F62E-5CE0-1AF7-4431B2355941}"/>
              </a:ext>
            </a:extLst>
          </p:cNvPr>
          <p:cNvSpPr txBox="1"/>
          <p:nvPr/>
        </p:nvSpPr>
        <p:spPr>
          <a:xfrm>
            <a:off x="7969720" y="3343712"/>
            <a:ext cx="651101" cy="507831"/>
          </a:xfrm>
          <a:prstGeom prst="rect">
            <a:avLst/>
          </a:prstGeom>
          <a:noFill/>
        </p:spPr>
        <p:txBody>
          <a:bodyPr wrap="square" rtlCol="0">
            <a:spAutoFit/>
          </a:bodyPr>
          <a:lstStyle/>
          <a:p>
            <a:r>
              <a:rPr lang="en-US" sz="900" b="1"/>
              <a:t>Dry</a:t>
            </a:r>
            <a:br>
              <a:rPr lang="en-US" sz="900" b="1"/>
            </a:br>
            <a:r>
              <a:rPr lang="en-US" sz="900"/>
              <a:t>Volar</a:t>
            </a:r>
            <a:br>
              <a:rPr lang="en-US" sz="900"/>
            </a:br>
            <a:r>
              <a:rPr lang="en-US" sz="900"/>
              <a:t>forearm</a:t>
            </a:r>
          </a:p>
        </p:txBody>
      </p:sp>
      <p:sp>
        <p:nvSpPr>
          <p:cNvPr id="24" name="Rectangle 23">
            <a:extLst>
              <a:ext uri="{FF2B5EF4-FFF2-40B4-BE49-F238E27FC236}">
                <a16:creationId xmlns:a16="http://schemas.microsoft.com/office/drawing/2014/main" id="{3E4C32AE-308C-DEAA-D352-EDA3A02CAB57}"/>
              </a:ext>
            </a:extLst>
          </p:cNvPr>
          <p:cNvSpPr/>
          <p:nvPr/>
        </p:nvSpPr>
        <p:spPr>
          <a:xfrm>
            <a:off x="7969719" y="4256059"/>
            <a:ext cx="701898" cy="400110"/>
          </a:xfrm>
          <a:prstGeom prst="rect">
            <a:avLst/>
          </a:prstGeom>
          <a:solidFill>
            <a:srgbClr val="EEC0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840A3D20-B565-57BF-BC9A-046FCB9D03F8}"/>
              </a:ext>
            </a:extLst>
          </p:cNvPr>
          <p:cNvSpPr txBox="1"/>
          <p:nvPr/>
        </p:nvSpPr>
        <p:spPr>
          <a:xfrm>
            <a:off x="7969720" y="4202198"/>
            <a:ext cx="651101" cy="507831"/>
          </a:xfrm>
          <a:prstGeom prst="rect">
            <a:avLst/>
          </a:prstGeom>
          <a:noFill/>
        </p:spPr>
        <p:txBody>
          <a:bodyPr wrap="square" rtlCol="0">
            <a:spAutoFit/>
          </a:bodyPr>
          <a:lstStyle/>
          <a:p>
            <a:r>
              <a:rPr lang="en-US" sz="900" b="1"/>
              <a:t>Foot</a:t>
            </a:r>
            <a:br>
              <a:rPr lang="en-US" sz="900" b="1"/>
            </a:br>
            <a:r>
              <a:rPr lang="en-US" sz="900"/>
              <a:t>Toe web</a:t>
            </a:r>
            <a:br>
              <a:rPr lang="en-US" sz="900"/>
            </a:br>
            <a:r>
              <a:rPr lang="en-US" sz="900"/>
              <a:t>space</a:t>
            </a:r>
          </a:p>
        </p:txBody>
      </p:sp>
      <p:sp>
        <p:nvSpPr>
          <p:cNvPr id="26" name="Text Placeholder 3">
            <a:extLst>
              <a:ext uri="{FF2B5EF4-FFF2-40B4-BE49-F238E27FC236}">
                <a16:creationId xmlns:a16="http://schemas.microsoft.com/office/drawing/2014/main" id="{306339E2-27F7-F385-87FA-81E5F11DEA61}"/>
              </a:ext>
            </a:extLst>
          </p:cNvPr>
          <p:cNvSpPr txBox="1">
            <a:spLocks/>
          </p:cNvSpPr>
          <p:nvPr/>
        </p:nvSpPr>
        <p:spPr>
          <a:xfrm>
            <a:off x="8928847" y="4863220"/>
            <a:ext cx="657788" cy="571668"/>
          </a:xfrm>
          <a:prstGeom prst="rect">
            <a:avLst/>
          </a:prstGeom>
          <a:solidFill>
            <a:schemeClr val="bg1"/>
          </a:solidFill>
        </p:spPr>
        <p:txBody>
          <a:bodyPr anchor="ct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nSpc>
                <a:spcPct val="150000"/>
              </a:lnSpc>
            </a:pPr>
            <a:r>
              <a:rPr lang="en-US" sz="850"/>
              <a:t>Bacteria</a:t>
            </a:r>
          </a:p>
          <a:p>
            <a:pPr>
              <a:lnSpc>
                <a:spcPct val="150000"/>
              </a:lnSpc>
            </a:pPr>
            <a:r>
              <a:rPr lang="en-US" sz="850"/>
              <a:t>Eukarya</a:t>
            </a:r>
          </a:p>
          <a:p>
            <a:pPr>
              <a:lnSpc>
                <a:spcPct val="150000"/>
              </a:lnSpc>
            </a:pPr>
            <a:r>
              <a:rPr lang="en-US" sz="850"/>
              <a:t>Viruses</a:t>
            </a:r>
          </a:p>
        </p:txBody>
      </p:sp>
      <p:sp>
        <p:nvSpPr>
          <p:cNvPr id="27" name="Text Placeholder 3">
            <a:extLst>
              <a:ext uri="{FF2B5EF4-FFF2-40B4-BE49-F238E27FC236}">
                <a16:creationId xmlns:a16="http://schemas.microsoft.com/office/drawing/2014/main" id="{B112E150-C208-5754-2068-75210EAEDE62}"/>
              </a:ext>
            </a:extLst>
          </p:cNvPr>
          <p:cNvSpPr txBox="1">
            <a:spLocks/>
          </p:cNvSpPr>
          <p:nvPr/>
        </p:nvSpPr>
        <p:spPr>
          <a:xfrm>
            <a:off x="9757199" y="4910276"/>
            <a:ext cx="748795" cy="271052"/>
          </a:xfrm>
          <a:prstGeom prst="rect">
            <a:avLst/>
          </a:prstGeom>
          <a:solidFill>
            <a:schemeClr val="bg1"/>
          </a:solidFill>
        </p:spPr>
        <p:txBody>
          <a:bodyPr anchor="ct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850"/>
              <a:t>Malassezia</a:t>
            </a:r>
            <a:br>
              <a:rPr lang="en-US" sz="850"/>
            </a:br>
            <a:r>
              <a:rPr lang="en-US" sz="850"/>
              <a:t>spp.</a:t>
            </a:r>
          </a:p>
        </p:txBody>
      </p:sp>
      <p:sp>
        <p:nvSpPr>
          <p:cNvPr id="28" name="Text Placeholder 3">
            <a:extLst>
              <a:ext uri="{FF2B5EF4-FFF2-40B4-BE49-F238E27FC236}">
                <a16:creationId xmlns:a16="http://schemas.microsoft.com/office/drawing/2014/main" id="{80A5687B-B0C8-A6EA-5A86-0A3C7AF545C9}"/>
              </a:ext>
            </a:extLst>
          </p:cNvPr>
          <p:cNvSpPr txBox="1">
            <a:spLocks/>
          </p:cNvSpPr>
          <p:nvPr/>
        </p:nvSpPr>
        <p:spPr>
          <a:xfrm>
            <a:off x="10651088" y="4832606"/>
            <a:ext cx="1431366" cy="825557"/>
          </a:xfrm>
          <a:prstGeom prst="rect">
            <a:avLst/>
          </a:prstGeom>
          <a:solidFill>
            <a:schemeClr val="bg1"/>
          </a:solidFill>
        </p:spPr>
        <p:txBody>
          <a:bodyPr anchor="ct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nSpc>
                <a:spcPct val="150000"/>
              </a:lnSpc>
            </a:pPr>
            <a:r>
              <a:rPr lang="en-US" sz="850"/>
              <a:t>Propionibacterium spp.</a:t>
            </a:r>
          </a:p>
          <a:p>
            <a:pPr>
              <a:lnSpc>
                <a:spcPct val="150000"/>
              </a:lnSpc>
            </a:pPr>
            <a:r>
              <a:rPr lang="en-US" sz="850"/>
              <a:t>Corynebacterium spp.</a:t>
            </a:r>
          </a:p>
          <a:p>
            <a:pPr>
              <a:lnSpc>
                <a:spcPct val="150000"/>
              </a:lnSpc>
            </a:pPr>
            <a:r>
              <a:rPr lang="en-US" sz="850"/>
              <a:t>Staphylococcus spp.</a:t>
            </a:r>
          </a:p>
          <a:p>
            <a:pPr>
              <a:lnSpc>
                <a:spcPct val="150000"/>
              </a:lnSpc>
            </a:pPr>
            <a:r>
              <a:rPr lang="en-US" sz="850"/>
              <a:t>Streptococcus spp.</a:t>
            </a:r>
          </a:p>
        </p:txBody>
      </p:sp>
      <p:sp>
        <p:nvSpPr>
          <p:cNvPr id="11" name="Rectangle 10">
            <a:extLst>
              <a:ext uri="{FF2B5EF4-FFF2-40B4-BE49-F238E27FC236}">
                <a16:creationId xmlns:a16="http://schemas.microsoft.com/office/drawing/2014/main" id="{43BC7805-F4D5-1D4F-CB03-CBAA9F4566EE}"/>
              </a:ext>
            </a:extLst>
          </p:cNvPr>
          <p:cNvSpPr/>
          <p:nvPr/>
        </p:nvSpPr>
        <p:spPr>
          <a:xfrm>
            <a:off x="9757198" y="-7044"/>
            <a:ext cx="2434801" cy="47141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a:latin typeface="Lora" pitchFamily="2" charset="0"/>
              </a:rPr>
              <a:t>The Sunny Skin Microbiome 2.0</a:t>
            </a:r>
          </a:p>
          <a:p>
            <a:pPr algn="ctr"/>
            <a:r>
              <a:rPr lang="en-US" sz="1200" b="1"/>
              <a:t>SCIENTIFIC DEEPDIVE</a:t>
            </a:r>
          </a:p>
        </p:txBody>
      </p:sp>
    </p:spTree>
    <p:extLst>
      <p:ext uri="{BB962C8B-B14F-4D97-AF65-F5344CB8AC3E}">
        <p14:creationId xmlns:p14="http://schemas.microsoft.com/office/powerpoint/2010/main" val="755236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EF82E884-2AA1-F603-44A0-1B4BEF0FC45D}"/>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4396159" y="512788"/>
            <a:ext cx="7493441" cy="5423012"/>
          </a:xfrm>
          <a:prstGeom prst="rect">
            <a:avLst/>
          </a:prstGeom>
        </p:spPr>
      </p:pic>
      <p:sp>
        <p:nvSpPr>
          <p:cNvPr id="8" name="Title 7">
            <a:extLst>
              <a:ext uri="{FF2B5EF4-FFF2-40B4-BE49-F238E27FC236}">
                <a16:creationId xmlns:a16="http://schemas.microsoft.com/office/drawing/2014/main" id="{70974EEE-4251-B60E-1BC4-D2B8AA1A10FB}"/>
              </a:ext>
            </a:extLst>
          </p:cNvPr>
          <p:cNvSpPr>
            <a:spLocks noGrp="1"/>
          </p:cNvSpPr>
          <p:nvPr>
            <p:ph type="title"/>
          </p:nvPr>
        </p:nvSpPr>
        <p:spPr/>
        <p:txBody>
          <a:bodyPr/>
          <a:lstStyle/>
          <a:p>
            <a:r>
              <a:rPr lang="en-US" sz="2800"/>
              <a:t>Factors triggering acne-prone skin</a:t>
            </a:r>
          </a:p>
        </p:txBody>
      </p:sp>
      <p:sp>
        <p:nvSpPr>
          <p:cNvPr id="3" name="Slide Number Placeholder 2">
            <a:extLst>
              <a:ext uri="{FF2B5EF4-FFF2-40B4-BE49-F238E27FC236}">
                <a16:creationId xmlns:a16="http://schemas.microsoft.com/office/drawing/2014/main" id="{7AF60877-371B-B464-EEF0-6C409CEACE8A}"/>
              </a:ext>
            </a:extLst>
          </p:cNvPr>
          <p:cNvSpPr>
            <a:spLocks noGrp="1"/>
          </p:cNvSpPr>
          <p:nvPr>
            <p:ph type="sldNum" sz="quarter" idx="10"/>
          </p:nvPr>
        </p:nvSpPr>
        <p:spPr/>
        <p:txBody>
          <a:bodyPr/>
          <a:lstStyle/>
          <a:p>
            <a:fld id="{5BA3E189-2F3A-42E5-B572-3520703B6186}" type="slidenum">
              <a:rPr lang="en-GB" smtClean="0"/>
              <a:pPr/>
              <a:t>21</a:t>
            </a:fld>
            <a:endParaRPr lang="en-GB"/>
          </a:p>
        </p:txBody>
      </p:sp>
      <p:sp>
        <p:nvSpPr>
          <p:cNvPr id="14" name="Text Placeholder 13">
            <a:extLst>
              <a:ext uri="{FF2B5EF4-FFF2-40B4-BE49-F238E27FC236}">
                <a16:creationId xmlns:a16="http://schemas.microsoft.com/office/drawing/2014/main" id="{8AAD983A-00C7-0334-81EE-FB6FFE845271}"/>
              </a:ext>
            </a:extLst>
          </p:cNvPr>
          <p:cNvSpPr>
            <a:spLocks noGrp="1"/>
          </p:cNvSpPr>
          <p:nvPr>
            <p:ph type="body" idx="11"/>
          </p:nvPr>
        </p:nvSpPr>
        <p:spPr>
          <a:xfrm>
            <a:off x="302400" y="659401"/>
            <a:ext cx="11587200" cy="288767"/>
          </a:xfrm>
        </p:spPr>
        <p:txBody>
          <a:bodyPr/>
          <a:lstStyle/>
          <a:p>
            <a:r>
              <a:rPr lang="en-US" b="0">
                <a:solidFill>
                  <a:srgbClr val="F08B1F"/>
                </a:solidFill>
                <a:latin typeface="Lora" pitchFamily="2" charset="0"/>
              </a:rPr>
              <a:t>From factors…				…to skin deep formation of acne</a:t>
            </a:r>
          </a:p>
        </p:txBody>
      </p:sp>
      <p:pic>
        <p:nvPicPr>
          <p:cNvPr id="9" name="Picture 8">
            <a:extLst>
              <a:ext uri="{FF2B5EF4-FFF2-40B4-BE49-F238E27FC236}">
                <a16:creationId xmlns:a16="http://schemas.microsoft.com/office/drawing/2014/main" id="{33996F44-B9AD-3575-4FC0-625043944BEE}"/>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300702" y="1292601"/>
            <a:ext cx="3975747" cy="4358148"/>
          </a:xfrm>
          <a:prstGeom prst="rect">
            <a:avLst/>
          </a:prstGeom>
          <a:effectLst>
            <a:outerShdw blurRad="50800" dist="38100" dir="8100000" algn="tr" rotWithShape="0">
              <a:prstClr val="black">
                <a:alpha val="40000"/>
              </a:prstClr>
            </a:outerShdw>
          </a:effectLst>
        </p:spPr>
      </p:pic>
      <p:grpSp>
        <p:nvGrpSpPr>
          <p:cNvPr id="15" name="Group 14">
            <a:extLst>
              <a:ext uri="{FF2B5EF4-FFF2-40B4-BE49-F238E27FC236}">
                <a16:creationId xmlns:a16="http://schemas.microsoft.com/office/drawing/2014/main" id="{E320A547-2849-1E82-D622-CC6CF8097D05}"/>
              </a:ext>
            </a:extLst>
          </p:cNvPr>
          <p:cNvGrpSpPr/>
          <p:nvPr/>
        </p:nvGrpSpPr>
        <p:grpSpPr>
          <a:xfrm>
            <a:off x="4966629" y="1726471"/>
            <a:ext cx="6580937" cy="4031183"/>
            <a:chOff x="4966629" y="1726471"/>
            <a:chExt cx="6580937" cy="4031183"/>
          </a:xfrm>
        </p:grpSpPr>
        <p:sp>
          <p:nvSpPr>
            <p:cNvPr id="26" name="Oval 25">
              <a:extLst>
                <a:ext uri="{FF2B5EF4-FFF2-40B4-BE49-F238E27FC236}">
                  <a16:creationId xmlns:a16="http://schemas.microsoft.com/office/drawing/2014/main" id="{9D73C14A-527B-E2AF-D8DE-057B64055544}"/>
                </a:ext>
              </a:extLst>
            </p:cNvPr>
            <p:cNvSpPr/>
            <p:nvPr/>
          </p:nvSpPr>
          <p:spPr>
            <a:xfrm>
              <a:off x="9657805" y="2353474"/>
              <a:ext cx="1114699" cy="1436914"/>
            </a:xfrm>
            <a:prstGeom prst="ellipse">
              <a:avLst/>
            </a:prstGeom>
            <a:gradFill flip="none" rotWithShape="1">
              <a:gsLst>
                <a:gs pos="0">
                  <a:schemeClr val="accent6">
                    <a:lumMod val="0"/>
                    <a:lumOff val="100000"/>
                  </a:schemeClr>
                </a:gs>
                <a:gs pos="35000">
                  <a:schemeClr val="accent6">
                    <a:lumMod val="0"/>
                    <a:lumOff val="100000"/>
                  </a:schemeClr>
                </a:gs>
                <a:gs pos="100000">
                  <a:srgbClr val="D34252">
                    <a:alpha val="5000"/>
                  </a:srgbClr>
                </a:gs>
              </a:gsLst>
              <a:path path="circle">
                <a:fillToRect l="50000" t="-80000" r="50000" b="18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31252E6E-FDF5-9F3C-50F3-0ADE042171D4}"/>
                </a:ext>
              </a:extLst>
            </p:cNvPr>
            <p:cNvSpPr txBox="1"/>
            <p:nvPr/>
          </p:nvSpPr>
          <p:spPr>
            <a:xfrm>
              <a:off x="5068884" y="1726471"/>
              <a:ext cx="6374675" cy="523220"/>
            </a:xfrm>
            <a:prstGeom prst="rect">
              <a:avLst/>
            </a:prstGeom>
            <a:noFill/>
          </p:spPr>
          <p:txBody>
            <a:bodyPr wrap="square" rtlCol="0">
              <a:spAutoFit/>
            </a:bodyPr>
            <a:lstStyle/>
            <a:p>
              <a:pPr marL="234950" indent="-234950">
                <a:buAutoNum type="arabicParenR"/>
                <a:tabLst>
                  <a:tab pos="2003425" algn="l"/>
                  <a:tab pos="4171950" algn="l"/>
                </a:tabLst>
              </a:pPr>
              <a:r>
                <a:rPr lang="en-US" sz="1400" b="1"/>
                <a:t>Healthy pore 	2) Clogged Pore 	3) Inflamed pore</a:t>
              </a:r>
            </a:p>
            <a:p>
              <a:pPr lvl="4">
                <a:tabLst>
                  <a:tab pos="2228850" algn="l"/>
                </a:tabLst>
              </a:pPr>
              <a:r>
                <a:rPr lang="en-US" sz="1400" b="1"/>
                <a:t>	(</a:t>
              </a:r>
              <a:r>
                <a:rPr lang="en-US" sz="1400" b="1" err="1"/>
                <a:t>Comedon</a:t>
              </a:r>
              <a:r>
                <a:rPr lang="en-US" sz="1400" b="1"/>
                <a:t>)</a:t>
              </a:r>
            </a:p>
          </p:txBody>
        </p:sp>
        <p:sp>
          <p:nvSpPr>
            <p:cNvPr id="23" name="TextBox 22">
              <a:extLst>
                <a:ext uri="{FF2B5EF4-FFF2-40B4-BE49-F238E27FC236}">
                  <a16:creationId xmlns:a16="http://schemas.microsoft.com/office/drawing/2014/main" id="{A6A100B3-A51A-E2AC-711E-8DEE99318446}"/>
                </a:ext>
              </a:extLst>
            </p:cNvPr>
            <p:cNvSpPr txBox="1"/>
            <p:nvPr/>
          </p:nvSpPr>
          <p:spPr>
            <a:xfrm>
              <a:off x="9213669" y="4588103"/>
              <a:ext cx="2333897" cy="1169551"/>
            </a:xfrm>
            <a:prstGeom prst="rect">
              <a:avLst/>
            </a:prstGeom>
            <a:noFill/>
          </p:spPr>
          <p:txBody>
            <a:bodyPr wrap="square" rtlCol="0">
              <a:spAutoFit/>
            </a:bodyPr>
            <a:lstStyle/>
            <a:p>
              <a:r>
                <a:rPr lang="en-US" sz="1400"/>
                <a:t>Bacteria spreading</a:t>
              </a:r>
            </a:p>
            <a:p>
              <a:r>
                <a:rPr lang="en-US" sz="1400"/>
                <a:t>Dermal inflammation by release of bacterial mediators (e.g. SC-FA) and ruptured </a:t>
              </a:r>
              <a:r>
                <a:rPr lang="en-US" sz="1400" err="1"/>
                <a:t>comedones</a:t>
              </a:r>
              <a:endParaRPr lang="en-US" sz="1400"/>
            </a:p>
          </p:txBody>
        </p:sp>
        <p:sp>
          <p:nvSpPr>
            <p:cNvPr id="24" name="TextBox 23">
              <a:extLst>
                <a:ext uri="{FF2B5EF4-FFF2-40B4-BE49-F238E27FC236}">
                  <a16:creationId xmlns:a16="http://schemas.microsoft.com/office/drawing/2014/main" id="{2CA0C436-1F06-91E2-781C-105C58920E9B}"/>
                </a:ext>
              </a:extLst>
            </p:cNvPr>
            <p:cNvSpPr txBox="1"/>
            <p:nvPr/>
          </p:nvSpPr>
          <p:spPr>
            <a:xfrm>
              <a:off x="4966629" y="4588103"/>
              <a:ext cx="1985555" cy="738664"/>
            </a:xfrm>
            <a:prstGeom prst="rect">
              <a:avLst/>
            </a:prstGeom>
            <a:noFill/>
          </p:spPr>
          <p:txBody>
            <a:bodyPr wrap="square" rtlCol="0">
              <a:spAutoFit/>
            </a:bodyPr>
            <a:lstStyle/>
            <a:p>
              <a:r>
                <a:rPr lang="en-US" sz="1400"/>
                <a:t>Sebum secretion</a:t>
              </a:r>
              <a:r>
                <a:rPr lang="en-US" sz="1400">
                  <a:sym typeface="Symbol" panose="05050102010706020507" pitchFamily="18" charset="2"/>
                </a:rPr>
                <a:t></a:t>
              </a:r>
              <a:r>
                <a:rPr lang="en-US" sz="1400"/>
                <a:t> </a:t>
              </a:r>
              <a:r>
                <a:rPr lang="en-US" sz="1400" i="1"/>
                <a:t>Androgen-dependent</a:t>
              </a:r>
            </a:p>
            <a:p>
              <a:r>
                <a:rPr lang="en-US" sz="1400" i="1"/>
                <a:t>Genetic influence</a:t>
              </a:r>
              <a:endParaRPr lang="en-US" sz="1400"/>
            </a:p>
          </p:txBody>
        </p:sp>
        <p:pic>
          <p:nvPicPr>
            <p:cNvPr id="34" name="Graphic 33" descr="Germ with solid fill">
              <a:extLst>
                <a:ext uri="{FF2B5EF4-FFF2-40B4-BE49-F238E27FC236}">
                  <a16:creationId xmlns:a16="http://schemas.microsoft.com/office/drawing/2014/main" id="{9AC58531-8FC6-9157-3324-E2D5A298B6B5}"/>
                </a:ext>
              </a:extLst>
            </p:cNvPr>
            <p:cNvPicPr>
              <a:picLocks noChangeAspect="1"/>
            </p:cNvPicPr>
            <p:nvPr/>
          </p:nvPicPr>
          <p:blipFill>
            <a:blip r:embed="rId5">
              <a:extLst>
                <a:ext uri="{96DAC541-7B7A-43D3-8B79-37D633B846F1}">
                  <asvg:svgBlip xmlns:asvg="http://schemas.microsoft.com/office/drawing/2016/SVG/main" r:embed="rId6"/>
                </a:ext>
              </a:extLst>
            </a:blip>
            <a:srcRect l="32510" t="2" r="4962" b="-2"/>
            <a:stretch>
              <a:fillRect/>
            </a:stretch>
          </p:blipFill>
          <p:spPr>
            <a:xfrm>
              <a:off x="6213230" y="2962687"/>
              <a:ext cx="175848" cy="281229"/>
            </a:xfrm>
            <a:prstGeom prst="rect">
              <a:avLst/>
            </a:prstGeom>
          </p:spPr>
        </p:pic>
        <p:pic>
          <p:nvPicPr>
            <p:cNvPr id="35" name="Graphic 34" descr="Germ with solid fill">
              <a:extLst>
                <a:ext uri="{FF2B5EF4-FFF2-40B4-BE49-F238E27FC236}">
                  <a16:creationId xmlns:a16="http://schemas.microsoft.com/office/drawing/2014/main" id="{5E932AF8-25B9-B375-E5C6-F5F00C8FF9B0}"/>
                </a:ext>
              </a:extLst>
            </p:cNvPr>
            <p:cNvPicPr>
              <a:picLocks noChangeAspect="1"/>
            </p:cNvPicPr>
            <p:nvPr/>
          </p:nvPicPr>
          <p:blipFill>
            <a:blip r:embed="rId5">
              <a:extLst>
                <a:ext uri="{96DAC541-7B7A-43D3-8B79-37D633B846F1}">
                  <asvg:svgBlip xmlns:asvg="http://schemas.microsoft.com/office/drawing/2016/SVG/main" r:embed="rId7"/>
                </a:ext>
              </a:extLst>
            </a:blip>
            <a:stretch>
              <a:fillRect/>
            </a:stretch>
          </p:blipFill>
          <p:spPr>
            <a:xfrm>
              <a:off x="7726537" y="2962687"/>
              <a:ext cx="281229" cy="281229"/>
            </a:xfrm>
            <a:prstGeom prst="rect">
              <a:avLst/>
            </a:prstGeom>
          </p:spPr>
        </p:pic>
        <p:pic>
          <p:nvPicPr>
            <p:cNvPr id="36" name="Graphic 35" descr="Germ with solid fill">
              <a:extLst>
                <a:ext uri="{FF2B5EF4-FFF2-40B4-BE49-F238E27FC236}">
                  <a16:creationId xmlns:a16="http://schemas.microsoft.com/office/drawing/2014/main" id="{74CE306D-6BB9-6089-F47E-45A21ED1DB9A}"/>
                </a:ext>
              </a:extLst>
            </p:cNvPr>
            <p:cNvPicPr>
              <a:picLocks noChangeAspect="1"/>
            </p:cNvPicPr>
            <p:nvPr/>
          </p:nvPicPr>
          <p:blipFill>
            <a:blip r:embed="rId5">
              <a:extLst>
                <a:ext uri="{96DAC541-7B7A-43D3-8B79-37D633B846F1}">
                  <asvg:svgBlip xmlns:asvg="http://schemas.microsoft.com/office/drawing/2016/SVG/main" r:embed="rId7"/>
                </a:ext>
              </a:extLst>
            </a:blip>
            <a:stretch>
              <a:fillRect/>
            </a:stretch>
          </p:blipFill>
          <p:spPr>
            <a:xfrm>
              <a:off x="10041465" y="2536406"/>
              <a:ext cx="281229" cy="281229"/>
            </a:xfrm>
            <a:prstGeom prst="rect">
              <a:avLst/>
            </a:prstGeom>
          </p:spPr>
        </p:pic>
        <p:pic>
          <p:nvPicPr>
            <p:cNvPr id="37" name="Graphic 36" descr="Germ with solid fill">
              <a:extLst>
                <a:ext uri="{FF2B5EF4-FFF2-40B4-BE49-F238E27FC236}">
                  <a16:creationId xmlns:a16="http://schemas.microsoft.com/office/drawing/2014/main" id="{DFD4FB94-CFA4-6128-B325-D2B788CB8775}"/>
                </a:ext>
              </a:extLst>
            </p:cNvPr>
            <p:cNvPicPr>
              <a:picLocks noChangeAspect="1"/>
            </p:cNvPicPr>
            <p:nvPr/>
          </p:nvPicPr>
          <p:blipFill>
            <a:blip r:embed="rId5">
              <a:extLst>
                <a:ext uri="{96DAC541-7B7A-43D3-8B79-37D633B846F1}">
                  <asvg:svgBlip xmlns:asvg="http://schemas.microsoft.com/office/drawing/2016/SVG/main" r:embed="rId7"/>
                </a:ext>
              </a:extLst>
            </a:blip>
            <a:stretch>
              <a:fillRect/>
            </a:stretch>
          </p:blipFill>
          <p:spPr>
            <a:xfrm>
              <a:off x="10001822" y="2822997"/>
              <a:ext cx="281229" cy="281229"/>
            </a:xfrm>
            <a:prstGeom prst="rect">
              <a:avLst/>
            </a:prstGeom>
          </p:spPr>
        </p:pic>
        <p:pic>
          <p:nvPicPr>
            <p:cNvPr id="38" name="Graphic 37" descr="Germ with solid fill">
              <a:extLst>
                <a:ext uri="{FF2B5EF4-FFF2-40B4-BE49-F238E27FC236}">
                  <a16:creationId xmlns:a16="http://schemas.microsoft.com/office/drawing/2014/main" id="{20D98B10-D891-5794-5494-411982E435C8}"/>
                </a:ext>
              </a:extLst>
            </p:cNvPr>
            <p:cNvPicPr>
              <a:picLocks noChangeAspect="1"/>
            </p:cNvPicPr>
            <p:nvPr/>
          </p:nvPicPr>
          <p:blipFill>
            <a:blip r:embed="rId5">
              <a:extLst>
                <a:ext uri="{96DAC541-7B7A-43D3-8B79-37D633B846F1}">
                  <asvg:svgBlip xmlns:asvg="http://schemas.microsoft.com/office/drawing/2016/SVG/main" r:embed="rId7"/>
                </a:ext>
              </a:extLst>
            </a:blip>
            <a:stretch>
              <a:fillRect/>
            </a:stretch>
          </p:blipFill>
          <p:spPr>
            <a:xfrm>
              <a:off x="10353023" y="3190446"/>
              <a:ext cx="281229" cy="281229"/>
            </a:xfrm>
            <a:prstGeom prst="rect">
              <a:avLst/>
            </a:prstGeom>
          </p:spPr>
        </p:pic>
        <p:sp>
          <p:nvSpPr>
            <p:cNvPr id="39" name="TextBox 38">
              <a:extLst>
                <a:ext uri="{FF2B5EF4-FFF2-40B4-BE49-F238E27FC236}">
                  <a16:creationId xmlns:a16="http://schemas.microsoft.com/office/drawing/2014/main" id="{374D6DAB-6C7E-8DD6-16AF-90932D081B83}"/>
                </a:ext>
              </a:extLst>
            </p:cNvPr>
            <p:cNvSpPr txBox="1"/>
            <p:nvPr/>
          </p:nvSpPr>
          <p:spPr>
            <a:xfrm>
              <a:off x="7150101" y="4588103"/>
              <a:ext cx="1985555" cy="1169551"/>
            </a:xfrm>
            <a:prstGeom prst="rect">
              <a:avLst/>
            </a:prstGeom>
            <a:noFill/>
          </p:spPr>
          <p:txBody>
            <a:bodyPr wrap="square" rtlCol="0">
              <a:spAutoFit/>
            </a:bodyPr>
            <a:lstStyle/>
            <a:p>
              <a:r>
                <a:rPr lang="en-US" sz="1400"/>
                <a:t>Occlusion, </a:t>
              </a:r>
              <a:r>
                <a:rPr lang="en-US" sz="1400" err="1"/>
                <a:t>Hyperkeratinization</a:t>
              </a:r>
              <a:endParaRPr lang="en-US" sz="1400"/>
            </a:p>
            <a:p>
              <a:r>
                <a:rPr lang="en-US" sz="1400"/>
                <a:t>Bacterial</a:t>
              </a:r>
              <a:r>
                <a:rPr lang="en-US" sz="1400" i="1"/>
                <a:t> (C. acnes)</a:t>
              </a:r>
              <a:r>
                <a:rPr lang="en-US" sz="1400"/>
                <a:t> colonialization of duct</a:t>
              </a:r>
            </a:p>
          </p:txBody>
        </p:sp>
        <p:sp>
          <p:nvSpPr>
            <p:cNvPr id="40" name="Oval 39">
              <a:extLst>
                <a:ext uri="{FF2B5EF4-FFF2-40B4-BE49-F238E27FC236}">
                  <a16:creationId xmlns:a16="http://schemas.microsoft.com/office/drawing/2014/main" id="{BBC7EFDB-F182-7F2B-1B83-69C0A920DAED}"/>
                </a:ext>
              </a:extLst>
            </p:cNvPr>
            <p:cNvSpPr/>
            <p:nvPr/>
          </p:nvSpPr>
          <p:spPr>
            <a:xfrm>
              <a:off x="7841559" y="2593627"/>
              <a:ext cx="51183" cy="22860"/>
            </a:xfrm>
            <a:prstGeom prst="ellipse">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DA03E119-8AAA-7955-3DB3-797FA0648C47}"/>
                </a:ext>
              </a:extLst>
            </p:cNvPr>
            <p:cNvSpPr/>
            <p:nvPr/>
          </p:nvSpPr>
          <p:spPr>
            <a:xfrm>
              <a:off x="7867150" y="2570767"/>
              <a:ext cx="51183" cy="22860"/>
            </a:xfrm>
            <a:prstGeom prst="ellipse">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2F1E0D0D-A7A8-D565-40BC-356B0BA37594}"/>
                </a:ext>
              </a:extLst>
            </p:cNvPr>
            <p:cNvSpPr/>
            <p:nvPr/>
          </p:nvSpPr>
          <p:spPr>
            <a:xfrm>
              <a:off x="7906793" y="2557431"/>
              <a:ext cx="51183" cy="22860"/>
            </a:xfrm>
            <a:prstGeom prst="ellipse">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6EFCC6BE-5368-FB49-9CE7-E60B723EC38E}"/>
                </a:ext>
              </a:extLst>
            </p:cNvPr>
            <p:cNvSpPr/>
            <p:nvPr/>
          </p:nvSpPr>
          <p:spPr>
            <a:xfrm>
              <a:off x="7957976" y="2557584"/>
              <a:ext cx="51183" cy="22860"/>
            </a:xfrm>
            <a:prstGeom prst="ellipse">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A77D6BC5-D1B8-0764-714D-3D939EC86C71}"/>
                </a:ext>
              </a:extLst>
            </p:cNvPr>
            <p:cNvSpPr/>
            <p:nvPr/>
          </p:nvSpPr>
          <p:spPr>
            <a:xfrm>
              <a:off x="7983567" y="2569014"/>
              <a:ext cx="51183" cy="22860"/>
            </a:xfrm>
            <a:prstGeom prst="ellipse">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F186868F-1E89-91E6-720E-7C7F0C93B644}"/>
                </a:ext>
              </a:extLst>
            </p:cNvPr>
            <p:cNvSpPr/>
            <p:nvPr/>
          </p:nvSpPr>
          <p:spPr>
            <a:xfrm>
              <a:off x="8012338" y="2587663"/>
              <a:ext cx="51183" cy="22860"/>
            </a:xfrm>
            <a:prstGeom prst="ellipse">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14FE5196-09A9-6B50-7F23-966EC2F43599}"/>
                </a:ext>
              </a:extLst>
            </p:cNvPr>
            <p:cNvSpPr/>
            <p:nvPr/>
          </p:nvSpPr>
          <p:spPr>
            <a:xfrm>
              <a:off x="7870330" y="2582197"/>
              <a:ext cx="51183" cy="22860"/>
            </a:xfrm>
            <a:prstGeom prst="ellipse">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8" name="Connector: Curved 47">
              <a:extLst>
                <a:ext uri="{FF2B5EF4-FFF2-40B4-BE49-F238E27FC236}">
                  <a16:creationId xmlns:a16="http://schemas.microsoft.com/office/drawing/2014/main" id="{1D9618B9-3F6B-B2F1-F05C-00E134B244DB}"/>
                </a:ext>
              </a:extLst>
            </p:cNvPr>
            <p:cNvCxnSpPr/>
            <p:nvPr/>
          </p:nvCxnSpPr>
          <p:spPr>
            <a:xfrm rot="16200000" flipH="1">
              <a:off x="10647743" y="3470605"/>
              <a:ext cx="361388" cy="254084"/>
            </a:xfrm>
            <a:prstGeom prst="curvedConnector3">
              <a:avLst>
                <a:gd name="adj1" fmla="val 42558"/>
              </a:avLst>
            </a:prstGeom>
            <a:ln>
              <a:solidFill>
                <a:srgbClr val="E67F7C"/>
              </a:solidFill>
              <a:tailEnd type="triangle"/>
            </a:ln>
          </p:spPr>
          <p:style>
            <a:lnRef idx="1">
              <a:schemeClr val="accent1"/>
            </a:lnRef>
            <a:fillRef idx="0">
              <a:schemeClr val="accent1"/>
            </a:fillRef>
            <a:effectRef idx="0">
              <a:schemeClr val="accent1"/>
            </a:effectRef>
            <a:fontRef idx="minor">
              <a:schemeClr val="tx1"/>
            </a:fontRef>
          </p:style>
        </p:cxnSp>
        <p:cxnSp>
          <p:nvCxnSpPr>
            <p:cNvPr id="51" name="Connector: Curved 50">
              <a:extLst>
                <a:ext uri="{FF2B5EF4-FFF2-40B4-BE49-F238E27FC236}">
                  <a16:creationId xmlns:a16="http://schemas.microsoft.com/office/drawing/2014/main" id="{02E65B2A-2CCC-E8FD-8392-2BD77283835C}"/>
                </a:ext>
              </a:extLst>
            </p:cNvPr>
            <p:cNvCxnSpPr/>
            <p:nvPr/>
          </p:nvCxnSpPr>
          <p:spPr>
            <a:xfrm rot="16200000" flipH="1">
              <a:off x="10673615" y="3312415"/>
              <a:ext cx="361388" cy="254084"/>
            </a:xfrm>
            <a:prstGeom prst="curvedConnector3">
              <a:avLst>
                <a:gd name="adj1" fmla="val 42558"/>
              </a:avLst>
            </a:prstGeom>
            <a:ln>
              <a:solidFill>
                <a:srgbClr val="E67F7C"/>
              </a:solidFill>
              <a:tailEnd type="triangle"/>
            </a:ln>
          </p:spPr>
          <p:style>
            <a:lnRef idx="1">
              <a:schemeClr val="accent1"/>
            </a:lnRef>
            <a:fillRef idx="0">
              <a:schemeClr val="accent1"/>
            </a:fillRef>
            <a:effectRef idx="0">
              <a:schemeClr val="accent1"/>
            </a:effectRef>
            <a:fontRef idx="minor">
              <a:schemeClr val="tx1"/>
            </a:fontRef>
          </p:style>
        </p:cxnSp>
        <p:sp>
          <p:nvSpPr>
            <p:cNvPr id="52" name="Oval 51">
              <a:extLst>
                <a:ext uri="{FF2B5EF4-FFF2-40B4-BE49-F238E27FC236}">
                  <a16:creationId xmlns:a16="http://schemas.microsoft.com/office/drawing/2014/main" id="{E858CA7A-76C2-1504-E2F9-9F7148849D4E}"/>
                </a:ext>
              </a:extLst>
            </p:cNvPr>
            <p:cNvSpPr/>
            <p:nvPr/>
          </p:nvSpPr>
          <p:spPr>
            <a:xfrm>
              <a:off x="11070855" y="3561143"/>
              <a:ext cx="36576" cy="36576"/>
            </a:xfrm>
            <a:prstGeom prst="ellipse">
              <a:avLst/>
            </a:prstGeom>
            <a:solidFill>
              <a:srgbClr val="D9B0EA"/>
            </a:solidFill>
            <a:ln>
              <a:solidFill>
                <a:srgbClr val="BD69D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675FF8E1-DDF0-DB6F-7F84-BDA9A8FE7851}"/>
                </a:ext>
              </a:extLst>
            </p:cNvPr>
            <p:cNvSpPr/>
            <p:nvPr/>
          </p:nvSpPr>
          <p:spPr>
            <a:xfrm>
              <a:off x="11052567" y="3697224"/>
              <a:ext cx="36576" cy="36576"/>
            </a:xfrm>
            <a:prstGeom prst="ellipse">
              <a:avLst/>
            </a:prstGeom>
            <a:solidFill>
              <a:srgbClr val="D9B0EA"/>
            </a:solidFill>
            <a:ln>
              <a:solidFill>
                <a:srgbClr val="BD69D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188CE072-6E0D-8137-A353-7C0DEBC9EEAC}"/>
                </a:ext>
              </a:extLst>
            </p:cNvPr>
            <p:cNvSpPr/>
            <p:nvPr/>
          </p:nvSpPr>
          <p:spPr>
            <a:xfrm>
              <a:off x="11135602" y="3620151"/>
              <a:ext cx="36576" cy="36576"/>
            </a:xfrm>
            <a:prstGeom prst="ellipse">
              <a:avLst/>
            </a:prstGeom>
            <a:solidFill>
              <a:srgbClr val="D9B0EA"/>
            </a:solidFill>
            <a:ln>
              <a:solidFill>
                <a:srgbClr val="BD69D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D5BDB7ED-125A-3D71-8908-609083486075}"/>
                </a:ext>
              </a:extLst>
            </p:cNvPr>
            <p:cNvSpPr/>
            <p:nvPr/>
          </p:nvSpPr>
          <p:spPr>
            <a:xfrm>
              <a:off x="11052567" y="3526922"/>
              <a:ext cx="36576" cy="36576"/>
            </a:xfrm>
            <a:prstGeom prst="ellipse">
              <a:avLst/>
            </a:prstGeom>
            <a:solidFill>
              <a:srgbClr val="D9B0EA"/>
            </a:solidFill>
            <a:ln>
              <a:solidFill>
                <a:srgbClr val="BD69D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1FC739D5-649D-E295-D2EC-6CE156EB5CBB}"/>
                </a:ext>
              </a:extLst>
            </p:cNvPr>
            <p:cNvSpPr/>
            <p:nvPr/>
          </p:nvSpPr>
          <p:spPr>
            <a:xfrm>
              <a:off x="11080414" y="3612670"/>
              <a:ext cx="36576" cy="36576"/>
            </a:xfrm>
            <a:prstGeom prst="ellipse">
              <a:avLst/>
            </a:prstGeom>
            <a:solidFill>
              <a:srgbClr val="D9B0EA"/>
            </a:solidFill>
            <a:ln>
              <a:solidFill>
                <a:srgbClr val="BD69D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9532762C-B3C6-96D2-AE2B-D05D4B8C4F89}"/>
                </a:ext>
              </a:extLst>
            </p:cNvPr>
            <p:cNvSpPr/>
            <p:nvPr/>
          </p:nvSpPr>
          <p:spPr>
            <a:xfrm>
              <a:off x="10986302" y="3783416"/>
              <a:ext cx="36576" cy="36576"/>
            </a:xfrm>
            <a:prstGeom prst="ellipse">
              <a:avLst/>
            </a:prstGeom>
            <a:solidFill>
              <a:srgbClr val="D9B0EA"/>
            </a:solidFill>
            <a:ln>
              <a:solidFill>
                <a:srgbClr val="BD69D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A0237064-93B9-719F-A98E-6FAFC70C26A8}"/>
                </a:ext>
              </a:extLst>
            </p:cNvPr>
            <p:cNvSpPr/>
            <p:nvPr/>
          </p:nvSpPr>
          <p:spPr>
            <a:xfrm>
              <a:off x="11051049" y="3842424"/>
              <a:ext cx="36576" cy="36576"/>
            </a:xfrm>
            <a:prstGeom prst="ellipse">
              <a:avLst/>
            </a:prstGeom>
            <a:solidFill>
              <a:srgbClr val="D9B0EA"/>
            </a:solidFill>
            <a:ln>
              <a:solidFill>
                <a:srgbClr val="BD69D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9510A60D-6E19-A5D8-F52D-0E2527D99381}"/>
                </a:ext>
              </a:extLst>
            </p:cNvPr>
            <p:cNvSpPr/>
            <p:nvPr/>
          </p:nvSpPr>
          <p:spPr>
            <a:xfrm>
              <a:off x="10995861" y="3834943"/>
              <a:ext cx="36576" cy="36576"/>
            </a:xfrm>
            <a:prstGeom prst="ellipse">
              <a:avLst/>
            </a:prstGeom>
            <a:solidFill>
              <a:srgbClr val="D9B0EA"/>
            </a:solidFill>
            <a:ln>
              <a:solidFill>
                <a:srgbClr val="BD69D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Box 59">
              <a:extLst>
                <a:ext uri="{FF2B5EF4-FFF2-40B4-BE49-F238E27FC236}">
                  <a16:creationId xmlns:a16="http://schemas.microsoft.com/office/drawing/2014/main" id="{2FB926D4-C4A5-2DBD-CB11-663C25DBA7CE}"/>
                </a:ext>
              </a:extLst>
            </p:cNvPr>
            <p:cNvSpPr txBox="1"/>
            <p:nvPr/>
          </p:nvSpPr>
          <p:spPr>
            <a:xfrm>
              <a:off x="6151083" y="3326867"/>
              <a:ext cx="999018" cy="400110"/>
            </a:xfrm>
            <a:prstGeom prst="rect">
              <a:avLst/>
            </a:prstGeom>
            <a:noFill/>
          </p:spPr>
          <p:txBody>
            <a:bodyPr wrap="square" rtlCol="0">
              <a:spAutoFit/>
            </a:bodyPr>
            <a:lstStyle/>
            <a:p>
              <a:r>
                <a:rPr lang="en-US" sz="1000"/>
                <a:t>Sebaceous gland</a:t>
              </a:r>
            </a:p>
          </p:txBody>
        </p:sp>
        <p:sp>
          <p:nvSpPr>
            <p:cNvPr id="61" name="TextBox 60">
              <a:extLst>
                <a:ext uri="{FF2B5EF4-FFF2-40B4-BE49-F238E27FC236}">
                  <a16:creationId xmlns:a16="http://schemas.microsoft.com/office/drawing/2014/main" id="{F0608BFF-3259-C0CF-2E94-73D419CD60E9}"/>
                </a:ext>
              </a:extLst>
            </p:cNvPr>
            <p:cNvSpPr txBox="1"/>
            <p:nvPr/>
          </p:nvSpPr>
          <p:spPr>
            <a:xfrm>
              <a:off x="5530301" y="4113578"/>
              <a:ext cx="999018" cy="246221"/>
            </a:xfrm>
            <a:prstGeom prst="rect">
              <a:avLst/>
            </a:prstGeom>
            <a:noFill/>
          </p:spPr>
          <p:txBody>
            <a:bodyPr wrap="square" rtlCol="0">
              <a:spAutoFit/>
            </a:bodyPr>
            <a:lstStyle/>
            <a:p>
              <a:r>
                <a:rPr lang="en-US" sz="1000"/>
                <a:t>Hair follicle</a:t>
              </a:r>
            </a:p>
          </p:txBody>
        </p:sp>
        <p:sp>
          <p:nvSpPr>
            <p:cNvPr id="62" name="TextBox 61">
              <a:extLst>
                <a:ext uri="{FF2B5EF4-FFF2-40B4-BE49-F238E27FC236}">
                  <a16:creationId xmlns:a16="http://schemas.microsoft.com/office/drawing/2014/main" id="{EC9F0952-4BD3-470E-230E-830E505A0E21}"/>
                </a:ext>
              </a:extLst>
            </p:cNvPr>
            <p:cNvSpPr txBox="1"/>
            <p:nvPr/>
          </p:nvSpPr>
          <p:spPr>
            <a:xfrm>
              <a:off x="7957976" y="2604502"/>
              <a:ext cx="999018" cy="246221"/>
            </a:xfrm>
            <a:prstGeom prst="rect">
              <a:avLst/>
            </a:prstGeom>
            <a:noFill/>
          </p:spPr>
          <p:txBody>
            <a:bodyPr wrap="square" rtlCol="0">
              <a:spAutoFit/>
            </a:bodyPr>
            <a:lstStyle/>
            <a:p>
              <a:r>
                <a:rPr lang="en-US" sz="1000"/>
                <a:t>Blackhead</a:t>
              </a:r>
            </a:p>
          </p:txBody>
        </p:sp>
        <p:sp>
          <p:nvSpPr>
            <p:cNvPr id="63" name="TextBox 62">
              <a:extLst>
                <a:ext uri="{FF2B5EF4-FFF2-40B4-BE49-F238E27FC236}">
                  <a16:creationId xmlns:a16="http://schemas.microsoft.com/office/drawing/2014/main" id="{D11071ED-2649-9EF3-A1BA-6FFDA8C8CC62}"/>
                </a:ext>
              </a:extLst>
            </p:cNvPr>
            <p:cNvSpPr txBox="1"/>
            <p:nvPr/>
          </p:nvSpPr>
          <p:spPr>
            <a:xfrm>
              <a:off x="10283051" y="3763294"/>
              <a:ext cx="999018" cy="246221"/>
            </a:xfrm>
            <a:prstGeom prst="rect">
              <a:avLst/>
            </a:prstGeom>
            <a:noFill/>
          </p:spPr>
          <p:txBody>
            <a:bodyPr wrap="square" rtlCol="0">
              <a:spAutoFit/>
            </a:bodyPr>
            <a:lstStyle/>
            <a:p>
              <a:r>
                <a:rPr lang="en-US" sz="1000"/>
                <a:t>Mediators</a:t>
              </a:r>
            </a:p>
          </p:txBody>
        </p:sp>
      </p:grpSp>
      <p:sp>
        <p:nvSpPr>
          <p:cNvPr id="4" name="Rectangle 3">
            <a:extLst>
              <a:ext uri="{FF2B5EF4-FFF2-40B4-BE49-F238E27FC236}">
                <a16:creationId xmlns:a16="http://schemas.microsoft.com/office/drawing/2014/main" id="{B1F29C56-9511-410F-FA2C-7BA3A16B4E20}"/>
              </a:ext>
            </a:extLst>
          </p:cNvPr>
          <p:cNvSpPr/>
          <p:nvPr/>
        </p:nvSpPr>
        <p:spPr>
          <a:xfrm>
            <a:off x="9757198" y="-7044"/>
            <a:ext cx="2434801" cy="47141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a:latin typeface="Lora" pitchFamily="2" charset="0"/>
              </a:rPr>
              <a:t>The Sunny Skin Microbiome 2.0</a:t>
            </a:r>
          </a:p>
          <a:p>
            <a:pPr algn="ctr"/>
            <a:r>
              <a:rPr lang="en-US" sz="1200" b="1"/>
              <a:t>SCIENTIFIC DEEPDIVE</a:t>
            </a:r>
          </a:p>
        </p:txBody>
      </p:sp>
      <p:sp>
        <p:nvSpPr>
          <p:cNvPr id="6" name="TextBox 5">
            <a:extLst>
              <a:ext uri="{FF2B5EF4-FFF2-40B4-BE49-F238E27FC236}">
                <a16:creationId xmlns:a16="http://schemas.microsoft.com/office/drawing/2014/main" id="{AB5C0078-ECCE-37F5-72EB-E01C5ECD72C9}"/>
              </a:ext>
            </a:extLst>
          </p:cNvPr>
          <p:cNvSpPr txBox="1"/>
          <p:nvPr/>
        </p:nvSpPr>
        <p:spPr>
          <a:xfrm>
            <a:off x="546835" y="6394923"/>
            <a:ext cx="3964547" cy="184666"/>
          </a:xfrm>
          <a:prstGeom prst="rect">
            <a:avLst/>
          </a:prstGeom>
          <a:noFill/>
        </p:spPr>
        <p:txBody>
          <a:bodyPr wrap="none" rtlCol="0">
            <a:spAutoFit/>
          </a:bodyPr>
          <a:lstStyle/>
          <a:p>
            <a:r>
              <a:rPr lang="en-US" sz="600">
                <a:solidFill>
                  <a:schemeClr val="bg1">
                    <a:lumMod val="50000"/>
                  </a:schemeClr>
                </a:solidFill>
              </a:rPr>
              <a:t>Infographic created by Copilot to illustrate the topic. Do not use it for public promotion or commercial use</a:t>
            </a:r>
            <a:r>
              <a:rPr lang="en-US" sz="600"/>
              <a:t>.</a:t>
            </a:r>
          </a:p>
        </p:txBody>
      </p:sp>
      <p:sp>
        <p:nvSpPr>
          <p:cNvPr id="10" name="TextBox 9">
            <a:extLst>
              <a:ext uri="{FF2B5EF4-FFF2-40B4-BE49-F238E27FC236}">
                <a16:creationId xmlns:a16="http://schemas.microsoft.com/office/drawing/2014/main" id="{6ABDF2F2-388C-52EE-088F-BC14548CBB83}"/>
              </a:ext>
            </a:extLst>
          </p:cNvPr>
          <p:cNvSpPr txBox="1"/>
          <p:nvPr/>
        </p:nvSpPr>
        <p:spPr>
          <a:xfrm>
            <a:off x="5788976" y="1081974"/>
            <a:ext cx="5643701" cy="523220"/>
          </a:xfrm>
          <a:prstGeom prst="homePlate">
            <a:avLst/>
          </a:prstGeom>
          <a:solidFill>
            <a:schemeClr val="accent6">
              <a:lumMod val="20000"/>
              <a:lumOff val="80000"/>
            </a:schemeClr>
          </a:solidFill>
          <a:effectLst>
            <a:outerShdw blurRad="50800" dist="38100" dir="8100000" algn="tr" rotWithShape="0">
              <a:prstClr val="black">
                <a:alpha val="40000"/>
              </a:prstClr>
            </a:outerShdw>
          </a:effectLst>
        </p:spPr>
        <p:txBody>
          <a:bodyPr wrap="square">
            <a:spAutoFit/>
          </a:bodyPr>
          <a:lstStyle/>
          <a:p>
            <a:r>
              <a:rPr kumimoji="0" lang="en-US" sz="1400" b="1" i="1" u="none" strike="noStrike" kern="1200" cap="none" spc="0" normalizeH="0" baseline="0" noProof="0" err="1">
                <a:ln>
                  <a:noFill/>
                </a:ln>
                <a:solidFill>
                  <a:prstClr val="black"/>
                </a:solidFill>
                <a:effectLst/>
                <a:uLnTx/>
                <a:uFillTx/>
                <a:latin typeface="DM Sans"/>
                <a:ea typeface="Fira Sans" panose="020B0503050000020004" pitchFamily="34" charset="0"/>
                <a:cs typeface="+mn-cs"/>
              </a:rPr>
              <a:t>Cutibacterium</a:t>
            </a:r>
            <a:r>
              <a:rPr kumimoji="0" lang="en-US" sz="1400" b="1" i="1" u="none" strike="noStrike" kern="1200" cap="none" spc="0" normalizeH="0" baseline="0" noProof="0">
                <a:ln>
                  <a:noFill/>
                </a:ln>
                <a:solidFill>
                  <a:prstClr val="black"/>
                </a:solidFill>
                <a:effectLst/>
                <a:uLnTx/>
                <a:uFillTx/>
                <a:latin typeface="DM Sans"/>
                <a:ea typeface="Fira Sans" panose="020B0503050000020004" pitchFamily="34" charset="0"/>
                <a:cs typeface="+mn-cs"/>
              </a:rPr>
              <a:t> acnes </a:t>
            </a:r>
            <a:r>
              <a:rPr kumimoji="0" lang="en-US" sz="14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is an abundant bacteria of</a:t>
            </a:r>
            <a:br>
              <a:rPr kumimoji="0" lang="en-US" sz="14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br>
            <a:r>
              <a:rPr kumimoji="0" lang="en-US" sz="14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sebum-rich skin microbiome and can trigger acne formation</a:t>
            </a:r>
            <a:r>
              <a:rPr kumimoji="0" lang="en-US" sz="1400" b="0" i="0" u="none" strike="noStrike" kern="1200" cap="none" spc="0" normalizeH="0" baseline="30000" noProof="0">
                <a:ln>
                  <a:noFill/>
                </a:ln>
                <a:solidFill>
                  <a:prstClr val="black"/>
                </a:solidFill>
                <a:effectLst/>
                <a:uLnTx/>
                <a:uFillTx/>
                <a:latin typeface="DM Sans"/>
                <a:ea typeface="Fira Sans" panose="020B0503050000020004" pitchFamily="34" charset="0"/>
                <a:cs typeface="+mn-cs"/>
              </a:rPr>
              <a:t>1-4</a:t>
            </a:r>
            <a:endParaRPr lang="en-US" sz="1400"/>
          </a:p>
        </p:txBody>
      </p:sp>
      <p:sp>
        <p:nvSpPr>
          <p:cNvPr id="12" name="TextBox 11">
            <a:extLst>
              <a:ext uri="{FF2B5EF4-FFF2-40B4-BE49-F238E27FC236}">
                <a16:creationId xmlns:a16="http://schemas.microsoft.com/office/drawing/2014/main" id="{D97469ED-C625-9CC1-73BA-6939D1E33837}"/>
              </a:ext>
            </a:extLst>
          </p:cNvPr>
          <p:cNvSpPr txBox="1"/>
          <p:nvPr/>
        </p:nvSpPr>
        <p:spPr>
          <a:xfrm>
            <a:off x="4966629" y="6320498"/>
            <a:ext cx="6096000" cy="338554"/>
          </a:xfrm>
          <a:prstGeom prst="rect">
            <a:avLst/>
          </a:prstGeom>
          <a:noFill/>
        </p:spPr>
        <p:txBody>
          <a:bodyPr wrap="square">
            <a:spAutoFit/>
          </a:bodyPr>
          <a:lstStyle/>
          <a:p>
            <a:pPr marL="0" marR="0" lvl="0" indent="0" algn="l" defTabSz="914400" rtl="0" eaLnBrk="1" fontAlgn="t" latinLnBrk="0" hangingPunct="1">
              <a:lnSpc>
                <a:spcPct val="100000"/>
              </a:lnSpc>
              <a:spcBef>
                <a:spcPts val="0"/>
              </a:spcBef>
              <a:spcAft>
                <a:spcPts val="0"/>
              </a:spcAft>
              <a:buClrTx/>
              <a:buSzTx/>
              <a:buFontTx/>
              <a:buNone/>
              <a:tabLst/>
              <a:defRPr/>
            </a:pPr>
            <a:r>
              <a:rPr kumimoji="0" lang="de-CH" sz="800" b="1" i="0" u="none" strike="noStrike" kern="1200" cap="none" spc="0" normalizeH="0" baseline="0" noProof="0">
                <a:ln>
                  <a:noFill/>
                </a:ln>
                <a:solidFill>
                  <a:srgbClr val="7C807E"/>
                </a:solidFill>
                <a:effectLst/>
                <a:uLnTx/>
                <a:uFillTx/>
                <a:latin typeface="DM Sans"/>
                <a:ea typeface="Fira Sans" panose="020B0503050000020004" pitchFamily="34" charset="0"/>
                <a:cs typeface="+mn-cs"/>
              </a:rPr>
              <a:t>1. </a:t>
            </a:r>
            <a:r>
              <a:rPr kumimoji="0" lang="de-CH" sz="800" b="0" i="0" u="none" strike="noStrike" kern="1200" cap="none" spc="0" normalizeH="0" baseline="0" noProof="0" err="1">
                <a:ln>
                  <a:noFill/>
                </a:ln>
                <a:solidFill>
                  <a:srgbClr val="7C807E"/>
                </a:solidFill>
                <a:effectLst/>
                <a:uLnTx/>
                <a:uFillTx/>
                <a:latin typeface="DM Sans"/>
                <a:ea typeface="Fira Sans" panose="020B0503050000020004" pitchFamily="34" charset="0"/>
                <a:cs typeface="+mn-cs"/>
              </a:rPr>
              <a:t>Dagnelie</a:t>
            </a:r>
            <a:r>
              <a:rPr kumimoji="0" lang="de-CH" sz="800" b="0" i="0" u="none" strike="noStrike" kern="1200" cap="none" spc="0" normalizeH="0" baseline="0" noProof="0">
                <a:ln>
                  <a:noFill/>
                </a:ln>
                <a:solidFill>
                  <a:srgbClr val="7C807E"/>
                </a:solidFill>
                <a:effectLst/>
                <a:uLnTx/>
                <a:uFillTx/>
                <a:latin typeface="DM Sans"/>
                <a:ea typeface="Fira Sans" panose="020B0503050000020004" pitchFamily="34" charset="0"/>
                <a:cs typeface="+mn-cs"/>
              </a:rPr>
              <a:t> et al (2018);   </a:t>
            </a:r>
            <a:r>
              <a:rPr kumimoji="0" lang="de-CH" sz="800" b="1" i="0" u="none" strike="noStrike" kern="1200" cap="none" spc="0" normalizeH="0" baseline="0" noProof="0">
                <a:ln>
                  <a:noFill/>
                </a:ln>
                <a:solidFill>
                  <a:srgbClr val="7C807E"/>
                </a:solidFill>
                <a:effectLst/>
                <a:uLnTx/>
                <a:uFillTx/>
                <a:latin typeface="DM Sans"/>
                <a:ea typeface="Fira Sans" panose="020B0503050000020004" pitchFamily="34" charset="0"/>
                <a:cs typeface="+mn-cs"/>
              </a:rPr>
              <a:t>2. </a:t>
            </a:r>
            <a:r>
              <a:rPr kumimoji="0" lang="de-CH" sz="800" b="0" i="0" u="none" strike="noStrike" kern="1200" cap="none" spc="0" normalizeH="0" baseline="0" noProof="0" err="1">
                <a:ln>
                  <a:noFill/>
                </a:ln>
                <a:solidFill>
                  <a:srgbClr val="7C807E"/>
                </a:solidFill>
                <a:effectLst/>
                <a:uLnTx/>
                <a:uFillTx/>
                <a:latin typeface="DM Sans"/>
                <a:ea typeface="Fira Sans" panose="020B0503050000020004" pitchFamily="34" charset="0"/>
                <a:cs typeface="+mn-cs"/>
              </a:rPr>
              <a:t>Spittaels</a:t>
            </a:r>
            <a:r>
              <a:rPr kumimoji="0" lang="de-CH" sz="800" b="0" i="0" u="none" strike="noStrike" kern="1200" cap="none" spc="0" normalizeH="0" baseline="0" noProof="0">
                <a:ln>
                  <a:noFill/>
                </a:ln>
                <a:solidFill>
                  <a:srgbClr val="7C807E"/>
                </a:solidFill>
                <a:effectLst/>
                <a:uLnTx/>
                <a:uFillTx/>
                <a:latin typeface="DM Sans"/>
                <a:ea typeface="Fira Sans" panose="020B0503050000020004" pitchFamily="34" charset="0"/>
                <a:cs typeface="+mn-cs"/>
              </a:rPr>
              <a:t> et al (2020);  </a:t>
            </a:r>
            <a:r>
              <a:rPr kumimoji="0" lang="de-CH" sz="800" b="1" i="0" u="none" strike="noStrike" kern="1200" cap="none" spc="0" normalizeH="0" baseline="0" noProof="0">
                <a:ln>
                  <a:noFill/>
                </a:ln>
                <a:solidFill>
                  <a:srgbClr val="7C807E"/>
                </a:solidFill>
                <a:effectLst/>
                <a:uLnTx/>
                <a:uFillTx/>
                <a:latin typeface="DM Sans"/>
                <a:ea typeface="Fira Sans" panose="020B0503050000020004" pitchFamily="34" charset="0"/>
                <a:cs typeface="+mn-cs"/>
              </a:rPr>
              <a:t>3. </a:t>
            </a:r>
            <a:r>
              <a:rPr kumimoji="0" lang="de-CH" sz="800" b="0" i="0" u="none" strike="noStrike" kern="1200" cap="none" spc="0" normalizeH="0" baseline="0" noProof="0" err="1">
                <a:ln>
                  <a:noFill/>
                </a:ln>
                <a:solidFill>
                  <a:srgbClr val="7C807E"/>
                </a:solidFill>
                <a:effectLst/>
                <a:uLnTx/>
                <a:uFillTx/>
                <a:latin typeface="DM Sans"/>
                <a:ea typeface="Fira Sans" panose="020B0503050000020004" pitchFamily="34" charset="0"/>
                <a:cs typeface="+mn-cs"/>
              </a:rPr>
              <a:t>Conforti</a:t>
            </a:r>
            <a:r>
              <a:rPr kumimoji="0" lang="de-CH" sz="800" b="0" i="0" u="none" strike="noStrike" kern="1200" cap="none" spc="0" normalizeH="0" baseline="0" noProof="0">
                <a:ln>
                  <a:noFill/>
                </a:ln>
                <a:solidFill>
                  <a:srgbClr val="7C807E"/>
                </a:solidFill>
                <a:effectLst/>
                <a:uLnTx/>
                <a:uFillTx/>
                <a:latin typeface="DM Sans"/>
                <a:ea typeface="Fira Sans" panose="020B0503050000020004" pitchFamily="34" charset="0"/>
                <a:cs typeface="+mn-cs"/>
              </a:rPr>
              <a:t> et al (2021);   </a:t>
            </a:r>
            <a:r>
              <a:rPr kumimoji="0" lang="de-CH" sz="800" b="1" i="0" u="none" strike="noStrike" kern="1200" cap="none" spc="0" normalizeH="0" baseline="0" noProof="0">
                <a:ln>
                  <a:noFill/>
                </a:ln>
                <a:solidFill>
                  <a:srgbClr val="7C807E"/>
                </a:solidFill>
                <a:effectLst/>
                <a:uLnTx/>
                <a:uFillTx/>
                <a:latin typeface="DM Sans"/>
                <a:ea typeface="Fira Sans" panose="020B0503050000020004" pitchFamily="34" charset="0"/>
                <a:cs typeface="+mn-cs"/>
              </a:rPr>
              <a:t>4. </a:t>
            </a:r>
            <a:r>
              <a:rPr kumimoji="0" lang="de-CH" sz="800" b="0" i="0" u="none" strike="noStrike" kern="1200" cap="none" spc="0" normalizeH="0" baseline="0" noProof="0">
                <a:ln>
                  <a:noFill/>
                </a:ln>
                <a:solidFill>
                  <a:srgbClr val="7C807E"/>
                </a:solidFill>
                <a:effectLst/>
                <a:uLnTx/>
                <a:uFillTx/>
                <a:latin typeface="DM Sans"/>
                <a:ea typeface="Fira Sans" panose="020B0503050000020004" pitchFamily="34" charset="0"/>
                <a:cs typeface="+mn-cs"/>
              </a:rPr>
              <a:t>Lee YB et al (2019)</a:t>
            </a:r>
            <a:br>
              <a:rPr kumimoji="0" lang="de-CH" sz="800" b="0" i="0" u="none" strike="noStrike" kern="1200" cap="none" spc="0" normalizeH="0" baseline="0" noProof="0">
                <a:ln>
                  <a:noFill/>
                </a:ln>
                <a:solidFill>
                  <a:srgbClr val="7C807E"/>
                </a:solidFill>
                <a:effectLst/>
                <a:uLnTx/>
                <a:uFillTx/>
                <a:latin typeface="DM Sans"/>
                <a:ea typeface="Fira Sans" panose="020B0503050000020004" pitchFamily="34" charset="0"/>
                <a:cs typeface="+mn-cs"/>
              </a:rPr>
            </a:br>
            <a:r>
              <a:rPr kumimoji="0" lang="de-CH" sz="800" b="0" i="0" u="none" strike="noStrike" kern="1200" cap="none" spc="0" normalizeH="0" baseline="0" noProof="0">
                <a:ln>
                  <a:noFill/>
                </a:ln>
                <a:solidFill>
                  <a:srgbClr val="7C807E"/>
                </a:solidFill>
                <a:effectLst/>
                <a:uLnTx/>
                <a:uFillTx/>
                <a:latin typeface="DM Sans"/>
                <a:ea typeface="Fira Sans" panose="020B0503050000020004" pitchFamily="34" charset="0"/>
                <a:cs typeface="+mn-cs"/>
              </a:rPr>
              <a:t>SC-FA = Short-Chain Fatty </a:t>
            </a:r>
            <a:r>
              <a:rPr kumimoji="0" lang="de-CH" sz="800" b="0" i="0" u="none" strike="noStrike" kern="1200" cap="none" spc="0" normalizeH="0" baseline="0" noProof="0" err="1">
                <a:ln>
                  <a:noFill/>
                </a:ln>
                <a:solidFill>
                  <a:srgbClr val="7C807E"/>
                </a:solidFill>
                <a:effectLst/>
                <a:uLnTx/>
                <a:uFillTx/>
                <a:latin typeface="DM Sans"/>
                <a:ea typeface="Fira Sans" panose="020B0503050000020004" pitchFamily="34" charset="0"/>
                <a:cs typeface="+mn-cs"/>
              </a:rPr>
              <a:t>Acids</a:t>
            </a:r>
            <a:endParaRPr kumimoji="0" lang="de-CH" sz="800" b="0" i="0" u="none" strike="noStrike" kern="1200" cap="none" spc="0" normalizeH="0" baseline="0" noProof="0">
              <a:ln>
                <a:noFill/>
              </a:ln>
              <a:solidFill>
                <a:srgbClr val="7C807E"/>
              </a:solidFill>
              <a:effectLst/>
              <a:uLnTx/>
              <a:uFillTx/>
              <a:latin typeface="DM Sans"/>
              <a:ea typeface="Fira Sans" panose="020B0503050000020004" pitchFamily="34" charset="0"/>
              <a:cs typeface="+mn-cs"/>
            </a:endParaRPr>
          </a:p>
        </p:txBody>
      </p:sp>
      <p:cxnSp>
        <p:nvCxnSpPr>
          <p:cNvPr id="17" name="Straight Connector 16">
            <a:extLst>
              <a:ext uri="{FF2B5EF4-FFF2-40B4-BE49-F238E27FC236}">
                <a16:creationId xmlns:a16="http://schemas.microsoft.com/office/drawing/2014/main" id="{F93FC813-2281-28A1-8538-07B98B26508F}"/>
              </a:ext>
            </a:extLst>
          </p:cNvPr>
          <p:cNvCxnSpPr>
            <a:cxnSpLocks/>
          </p:cNvCxnSpPr>
          <p:nvPr/>
        </p:nvCxnSpPr>
        <p:spPr>
          <a:xfrm flipH="1">
            <a:off x="6293659" y="1627679"/>
            <a:ext cx="714243" cy="1357493"/>
          </a:xfrm>
          <a:prstGeom prst="line">
            <a:avLst/>
          </a:prstGeom>
          <a:ln w="19050"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750766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1B1EC-515C-F4F2-D643-457EC1C1C59C}"/>
              </a:ext>
            </a:extLst>
          </p:cNvPr>
          <p:cNvSpPr>
            <a:spLocks noGrp="1"/>
          </p:cNvSpPr>
          <p:nvPr>
            <p:ph type="title"/>
          </p:nvPr>
        </p:nvSpPr>
        <p:spPr/>
        <p:txBody>
          <a:bodyPr/>
          <a:lstStyle/>
          <a:p>
            <a:r>
              <a:rPr lang="en-GB" sz="2800" i="1"/>
              <a:t>In vitro </a:t>
            </a:r>
            <a:r>
              <a:rPr lang="en-GB" sz="2800"/>
              <a:t>Bacterial Survival UV-Model</a:t>
            </a:r>
            <a:endParaRPr lang="en-US" sz="2800"/>
          </a:p>
        </p:txBody>
      </p:sp>
      <p:sp>
        <p:nvSpPr>
          <p:cNvPr id="3" name="Slide Number Placeholder 2">
            <a:extLst>
              <a:ext uri="{FF2B5EF4-FFF2-40B4-BE49-F238E27FC236}">
                <a16:creationId xmlns:a16="http://schemas.microsoft.com/office/drawing/2014/main" id="{F5E2E6BE-553A-9451-092F-9B9B15C47D6B}"/>
              </a:ext>
            </a:extLst>
          </p:cNvPr>
          <p:cNvSpPr>
            <a:spLocks noGrp="1"/>
          </p:cNvSpPr>
          <p:nvPr>
            <p:ph type="sldNum" sz="quarter" idx="10"/>
          </p:nvPr>
        </p:nvSpPr>
        <p:spPr/>
        <p:txBody>
          <a:bodyPr/>
          <a:lstStyle/>
          <a:p>
            <a:fld id="{5BA3E189-2F3A-42E5-B572-3520703B6186}" type="slidenum">
              <a:rPr lang="en-GB" smtClean="0"/>
              <a:pPr/>
              <a:t>22</a:t>
            </a:fld>
            <a:endParaRPr lang="en-GB"/>
          </a:p>
        </p:txBody>
      </p:sp>
      <p:sp>
        <p:nvSpPr>
          <p:cNvPr id="4" name="Text Placeholder 3">
            <a:extLst>
              <a:ext uri="{FF2B5EF4-FFF2-40B4-BE49-F238E27FC236}">
                <a16:creationId xmlns:a16="http://schemas.microsoft.com/office/drawing/2014/main" id="{68321771-4B31-AE1F-EE30-BBA3C615B952}"/>
              </a:ext>
            </a:extLst>
          </p:cNvPr>
          <p:cNvSpPr>
            <a:spLocks noGrp="1"/>
          </p:cNvSpPr>
          <p:nvPr>
            <p:ph type="body" idx="11"/>
          </p:nvPr>
        </p:nvSpPr>
        <p:spPr>
          <a:xfrm>
            <a:off x="302400" y="644356"/>
            <a:ext cx="10980366" cy="288767"/>
          </a:xfrm>
        </p:spPr>
        <p:txBody>
          <a:bodyPr anchor="t"/>
          <a:lstStyle/>
          <a:p>
            <a:r>
              <a:rPr lang="en-US"/>
              <a:t>To understand impact of UV filters at the microbial level, we tested UV filter combinations against three key skin bacteria on acne-prone skin </a:t>
            </a:r>
          </a:p>
        </p:txBody>
      </p:sp>
      <p:sp>
        <p:nvSpPr>
          <p:cNvPr id="8" name="Text Placeholder 11">
            <a:extLst>
              <a:ext uri="{FF2B5EF4-FFF2-40B4-BE49-F238E27FC236}">
                <a16:creationId xmlns:a16="http://schemas.microsoft.com/office/drawing/2014/main" id="{D920C572-94C4-BCC4-3CE8-7D47E52A1C4A}"/>
              </a:ext>
            </a:extLst>
          </p:cNvPr>
          <p:cNvSpPr txBox="1">
            <a:spLocks/>
          </p:cNvSpPr>
          <p:nvPr/>
        </p:nvSpPr>
        <p:spPr>
          <a:xfrm>
            <a:off x="315829" y="4557400"/>
            <a:ext cx="3599971" cy="1410643"/>
          </a:xfrm>
          <a:prstGeom prst="rect">
            <a:avLst/>
          </a:prstGeom>
          <a:noFill/>
        </p:spPr>
        <p:txBody>
          <a:bodyPr wrap="square">
            <a:spAutoFit/>
          </a:bodyPr>
          <a:lstStyle>
            <a:defPPr>
              <a:defRPr lang="en-US"/>
            </a:defPPr>
            <a:lvl1pPr>
              <a:spcBef>
                <a:spcPts val="200"/>
              </a:spcBef>
              <a:spcAft>
                <a:spcPts val="200"/>
              </a:spcAft>
              <a:defRPr sz="1200" b="1"/>
            </a:lvl1pPr>
            <a:lvl2pPr marL="361950" indent="-36195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3"/>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CBD93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altLang="en-NL" sz="1400"/>
              <a:t>Test Formulations</a:t>
            </a:r>
          </a:p>
          <a:p>
            <a:pPr marL="171450" indent="-171450">
              <a:spcBef>
                <a:spcPts val="0"/>
              </a:spcBef>
              <a:spcAft>
                <a:spcPts val="0"/>
              </a:spcAft>
              <a:buClr>
                <a:srgbClr val="F08B1F"/>
              </a:buClr>
              <a:buSzPct val="150000"/>
              <a:buFont typeface="Arial" panose="020B0604020202020204" pitchFamily="34" charset="0"/>
              <a:buChar char="•"/>
            </a:pPr>
            <a:r>
              <a:rPr lang="en-US" altLang="en-NL" sz="1400" b="0"/>
              <a:t>Solubilized UV filters and combinations calibrated to predicted in vitro SPF 6 and SPF 24, respectively</a:t>
            </a:r>
          </a:p>
          <a:p>
            <a:pPr marL="171450" indent="-171450">
              <a:spcBef>
                <a:spcPts val="0"/>
              </a:spcBef>
              <a:spcAft>
                <a:spcPts val="0"/>
              </a:spcAft>
              <a:buClr>
                <a:srgbClr val="F08B1F"/>
              </a:buClr>
              <a:buSzPct val="150000"/>
              <a:buFont typeface="Arial" panose="020B0604020202020204" pitchFamily="34" charset="0"/>
              <a:buChar char="•"/>
            </a:pPr>
            <a:r>
              <a:rPr lang="en-US" altLang="en-NL" sz="1400" b="0"/>
              <a:t>Non-irradiated and irradiated controls with vehicle (oil solvents) treatment</a:t>
            </a:r>
            <a:endParaRPr lang="en-NL" altLang="en-NL" sz="1400" b="0"/>
          </a:p>
        </p:txBody>
      </p:sp>
      <p:sp>
        <p:nvSpPr>
          <p:cNvPr id="9" name="TextBox 8">
            <a:extLst>
              <a:ext uri="{FF2B5EF4-FFF2-40B4-BE49-F238E27FC236}">
                <a16:creationId xmlns:a16="http://schemas.microsoft.com/office/drawing/2014/main" id="{F71D6485-9B14-60CE-E727-89785141B67B}"/>
              </a:ext>
            </a:extLst>
          </p:cNvPr>
          <p:cNvSpPr txBox="1"/>
          <p:nvPr/>
        </p:nvSpPr>
        <p:spPr>
          <a:xfrm>
            <a:off x="8251063" y="4557400"/>
            <a:ext cx="3940937" cy="979755"/>
          </a:xfrm>
          <a:prstGeom prst="rect">
            <a:avLst/>
          </a:prstGeom>
          <a:noFill/>
        </p:spPr>
        <p:txBody>
          <a:bodyPr wrap="square">
            <a:spAutoFit/>
          </a:bodyPr>
          <a:lstStyle/>
          <a:p>
            <a:pPr>
              <a:spcBef>
                <a:spcPts val="200"/>
              </a:spcBef>
              <a:spcAft>
                <a:spcPts val="200"/>
              </a:spcAft>
            </a:pPr>
            <a:r>
              <a:rPr lang="en-GB" altLang="en-NL" sz="1400" b="1"/>
              <a:t>Analysis</a:t>
            </a:r>
          </a:p>
          <a:p>
            <a:pPr marL="171450" indent="-171450">
              <a:buClr>
                <a:srgbClr val="F08B1F"/>
              </a:buClr>
              <a:buSzPct val="150000"/>
              <a:buFont typeface="Arial" panose="020B0604020202020204" pitchFamily="34" charset="0"/>
              <a:buChar char="•"/>
            </a:pPr>
            <a:r>
              <a:rPr lang="en-GB" altLang="en-NL" sz="1400"/>
              <a:t>Colony forming units (CFU) or dye staining</a:t>
            </a:r>
          </a:p>
          <a:p>
            <a:pPr marL="171450" indent="-171450">
              <a:buClr>
                <a:srgbClr val="F08B1F"/>
              </a:buClr>
              <a:buSzPct val="150000"/>
              <a:buFont typeface="Arial" panose="020B0604020202020204" pitchFamily="34" charset="0"/>
              <a:buChar char="•"/>
            </a:pPr>
            <a:r>
              <a:rPr lang="en-GB" altLang="en-NL" sz="1400"/>
              <a:t>Survival ratio (%) vs. non-irradiated control </a:t>
            </a:r>
          </a:p>
          <a:p>
            <a:pPr marL="171450" indent="-171450">
              <a:buClr>
                <a:srgbClr val="F08B1F"/>
              </a:buClr>
              <a:buSzPct val="150000"/>
              <a:buFont typeface="Arial" panose="020B0604020202020204" pitchFamily="34" charset="0"/>
              <a:buChar char="•"/>
            </a:pPr>
            <a:r>
              <a:rPr lang="en-GB" altLang="en-NL" sz="1400"/>
              <a:t>Protection ratio (%) vs. irradiated control</a:t>
            </a:r>
            <a:endParaRPr lang="en-US" sz="1400"/>
          </a:p>
        </p:txBody>
      </p:sp>
      <p:pic>
        <p:nvPicPr>
          <p:cNvPr id="10" name="Picture 9">
            <a:extLst>
              <a:ext uri="{FF2B5EF4-FFF2-40B4-BE49-F238E27FC236}">
                <a16:creationId xmlns:a16="http://schemas.microsoft.com/office/drawing/2014/main" id="{5455764A-93B8-CD9D-05A8-0AA5CCA92DC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2399" y="1458558"/>
            <a:ext cx="9557955" cy="2836371"/>
          </a:xfrm>
          <a:prstGeom prst="rect">
            <a:avLst/>
          </a:prstGeom>
        </p:spPr>
      </p:pic>
      <p:sp>
        <p:nvSpPr>
          <p:cNvPr id="21" name="TextBox 20">
            <a:extLst>
              <a:ext uri="{FF2B5EF4-FFF2-40B4-BE49-F238E27FC236}">
                <a16:creationId xmlns:a16="http://schemas.microsoft.com/office/drawing/2014/main" id="{E9299FC8-6EFA-7129-F6ED-B2F7CF0FE3E3}"/>
              </a:ext>
            </a:extLst>
          </p:cNvPr>
          <p:cNvSpPr txBox="1"/>
          <p:nvPr/>
        </p:nvSpPr>
        <p:spPr>
          <a:xfrm>
            <a:off x="1546169" y="6382225"/>
            <a:ext cx="6853912" cy="123111"/>
          </a:xfrm>
          <a:prstGeom prst="rect">
            <a:avLst/>
          </a:prstGeom>
          <a:noFill/>
        </p:spPr>
        <p:txBody>
          <a:bodyPr wrap="square" lIns="0" tIns="0" rIns="0" bIns="0">
            <a:spAutoFit/>
          </a:bodyPr>
          <a:lstStyle/>
          <a:p>
            <a:r>
              <a:rPr lang="en-US" sz="800" b="1" u="none" strike="noStrike" baseline="0">
                <a:latin typeface="+mj-lt"/>
                <a:ea typeface="Fira Sans" panose="020B0503050000020004" pitchFamily="34" charset="0"/>
              </a:rPr>
              <a:t>1. </a:t>
            </a:r>
            <a:r>
              <a:rPr lang="en-US" sz="800" u="none" strike="noStrike" baseline="0">
                <a:latin typeface="+mj-lt"/>
                <a:ea typeface="Fira Sans" panose="020B0503050000020004" pitchFamily="34" charset="0"/>
              </a:rPr>
              <a:t>SED= Standard Erythema Dose: 1 SED unit = 10 </a:t>
            </a:r>
            <a:r>
              <a:rPr lang="en-US" sz="800" u="none" strike="noStrike" baseline="0" err="1">
                <a:latin typeface="+mj-lt"/>
                <a:ea typeface="Fira Sans" panose="020B0503050000020004" pitchFamily="34" charset="0"/>
              </a:rPr>
              <a:t>mJ</a:t>
            </a:r>
            <a:r>
              <a:rPr lang="en-US" sz="800" u="none" strike="noStrike" baseline="0">
                <a:latin typeface="+mj-lt"/>
                <a:ea typeface="Fira Sans" panose="020B0503050000020004" pitchFamily="34" charset="0"/>
              </a:rPr>
              <a:t>/cm</a:t>
            </a:r>
            <a:r>
              <a:rPr lang="en-US" sz="800" u="none" strike="noStrike" baseline="30000">
                <a:latin typeface="+mj-lt"/>
                <a:ea typeface="Fira Sans" panose="020B0503050000020004" pitchFamily="34" charset="0"/>
              </a:rPr>
              <a:t>2</a:t>
            </a:r>
            <a:r>
              <a:rPr lang="en-US" sz="800" u="none" strike="noStrike" baseline="0">
                <a:latin typeface="+mj-lt"/>
                <a:ea typeface="Fira Sans" panose="020B0503050000020004" pitchFamily="34" charset="0"/>
              </a:rPr>
              <a:t>; </a:t>
            </a:r>
            <a:r>
              <a:rPr lang="en-US" sz="800" b="1" u="none" strike="noStrike" baseline="0">
                <a:latin typeface="+mj-lt"/>
                <a:ea typeface="Fira Sans" panose="020B0503050000020004" pitchFamily="34" charset="0"/>
              </a:rPr>
              <a:t>2. </a:t>
            </a:r>
            <a:r>
              <a:rPr lang="en-US" sz="800">
                <a:latin typeface="+mj-lt"/>
                <a:ea typeface="Fira Sans" panose="020B0503050000020004" pitchFamily="34" charset="0"/>
              </a:rPr>
              <a:t>C</a:t>
            </a:r>
            <a:r>
              <a:rPr lang="en-US" sz="800" b="0" u="none" strike="noStrike" baseline="0">
                <a:latin typeface="+mj-lt"/>
                <a:ea typeface="Fira Sans" panose="020B0503050000020004" pitchFamily="34" charset="0"/>
              </a:rPr>
              <a:t>IP (</a:t>
            </a:r>
            <a:r>
              <a:rPr lang="en-US" sz="800" b="0" u="none" strike="noStrike" baseline="0" err="1">
                <a:latin typeface="+mj-lt"/>
                <a:ea typeface="Fira Sans" panose="020B0503050000020004" pitchFamily="34" charset="0"/>
              </a:rPr>
              <a:t>Institut</a:t>
            </a:r>
            <a:r>
              <a:rPr lang="en-US" sz="800" b="0" u="none" strike="noStrike" baseline="0">
                <a:latin typeface="+mj-lt"/>
                <a:ea typeface="Fira Sans" panose="020B0503050000020004" pitchFamily="34" charset="0"/>
              </a:rPr>
              <a:t> Pasteur Collection, France);  ATCC (American type culture collection)</a:t>
            </a:r>
            <a:endParaRPr lang="en-US" sz="800" b="0" i="1" u="none" strike="noStrike" baseline="0">
              <a:latin typeface="+mj-lt"/>
              <a:ea typeface="Fira Sans" panose="020B0503050000020004" pitchFamily="34" charset="0"/>
            </a:endParaRPr>
          </a:p>
        </p:txBody>
      </p:sp>
      <p:sp>
        <p:nvSpPr>
          <p:cNvPr id="22" name="TextBox 21">
            <a:extLst>
              <a:ext uri="{FF2B5EF4-FFF2-40B4-BE49-F238E27FC236}">
                <a16:creationId xmlns:a16="http://schemas.microsoft.com/office/drawing/2014/main" id="{A2BD1E09-520C-D887-EB72-DA4819D5132C}"/>
              </a:ext>
            </a:extLst>
          </p:cNvPr>
          <p:cNvSpPr txBox="1"/>
          <p:nvPr/>
        </p:nvSpPr>
        <p:spPr>
          <a:xfrm>
            <a:off x="4155877" y="4557400"/>
            <a:ext cx="3993614" cy="1764586"/>
          </a:xfrm>
          <a:prstGeom prst="rect">
            <a:avLst/>
          </a:prstGeom>
          <a:noFill/>
        </p:spPr>
        <p:txBody>
          <a:bodyPr wrap="square">
            <a:spAutoFit/>
          </a:bodyPr>
          <a:lstStyle/>
          <a:p>
            <a:pPr marR="9270">
              <a:lnSpc>
                <a:spcPct val="150000"/>
              </a:lnSpc>
              <a:spcBef>
                <a:spcPts val="200"/>
              </a:spcBef>
              <a:spcAft>
                <a:spcPts val="200"/>
              </a:spcAft>
              <a:tabLst>
                <a:tab pos="2689225" algn="l"/>
              </a:tabLst>
            </a:pPr>
            <a:r>
              <a:rPr lang="de-CH" sz="1400" b="1" err="1"/>
              <a:t>Microbial</a:t>
            </a:r>
            <a:r>
              <a:rPr lang="de-CH" sz="1400" b="1"/>
              <a:t> </a:t>
            </a:r>
            <a:r>
              <a:rPr lang="de-CH" sz="1400" b="1" err="1"/>
              <a:t>strain</a:t>
            </a:r>
            <a:r>
              <a:rPr lang="de-CH" sz="1400" b="1"/>
              <a:t> (</a:t>
            </a:r>
            <a:r>
              <a:rPr lang="en-GB" altLang="en-NL" sz="1400" b="1"/>
              <a:t>Reference</a:t>
            </a:r>
            <a:r>
              <a:rPr lang="en-GB" altLang="en-NL" sz="1400" b="1" baseline="30000"/>
              <a:t>2</a:t>
            </a:r>
            <a:r>
              <a:rPr lang="de-CH" sz="1400" b="1"/>
              <a:t>)</a:t>
            </a:r>
          </a:p>
          <a:p>
            <a:pPr marR="9270">
              <a:buClr>
                <a:srgbClr val="F08B1F"/>
              </a:buClr>
              <a:buSzPct val="150000"/>
              <a:tabLst>
                <a:tab pos="2689225" algn="l"/>
              </a:tabLst>
            </a:pPr>
            <a:r>
              <a:rPr lang="de-CH" sz="1400" b="1" i="1" err="1"/>
              <a:t>Cutibacterium</a:t>
            </a:r>
            <a:r>
              <a:rPr lang="de-CH" sz="1400" b="1" i="1"/>
              <a:t> </a:t>
            </a:r>
            <a:r>
              <a:rPr lang="de-CH" sz="1400" b="1" i="1" err="1"/>
              <a:t>acnes</a:t>
            </a:r>
            <a:r>
              <a:rPr lang="de-CH" sz="1400" b="1" i="1"/>
              <a:t> </a:t>
            </a:r>
            <a:r>
              <a:rPr lang="de-CH" sz="1400" i="1"/>
              <a:t>(</a:t>
            </a:r>
            <a:r>
              <a:rPr lang="en-US" altLang="en-NL" sz="1400"/>
              <a:t>ATCC 11827):</a:t>
            </a:r>
            <a:r>
              <a:rPr lang="en-US" altLang="en-NL" sz="1000"/>
              <a:t> </a:t>
            </a:r>
            <a:r>
              <a:rPr lang="en-GB" altLang="en-NL" sz="1000"/>
              <a:t>most abundant bacteria in sebaceous skin, </a:t>
            </a:r>
            <a:r>
              <a:rPr lang="en-US" altLang="en-NL" sz="1000"/>
              <a:t>opportunistic pathogen </a:t>
            </a:r>
          </a:p>
          <a:p>
            <a:pPr marR="9270">
              <a:buClr>
                <a:srgbClr val="F08B1F"/>
              </a:buClr>
              <a:buSzPct val="150000"/>
              <a:tabLst>
                <a:tab pos="2689225" algn="l"/>
              </a:tabLst>
            </a:pPr>
            <a:r>
              <a:rPr lang="en-US" sz="1400" b="1" i="1"/>
              <a:t>Lactobacillus </a:t>
            </a:r>
            <a:r>
              <a:rPr lang="en-US" sz="1400" b="1" i="1" err="1"/>
              <a:t>crispatus</a:t>
            </a:r>
            <a:r>
              <a:rPr lang="en-US" sz="1400" b="1" i="1"/>
              <a:t> </a:t>
            </a:r>
            <a:r>
              <a:rPr lang="en-US" sz="1400" i="1"/>
              <a:t>(</a:t>
            </a:r>
            <a:r>
              <a:rPr lang="en-US" altLang="en-NL" sz="1400"/>
              <a:t>CIP 103604):</a:t>
            </a:r>
            <a:r>
              <a:rPr lang="en-US" altLang="en-NL" sz="1000"/>
              <a:t> </a:t>
            </a:r>
            <a:r>
              <a:rPr lang="en-GB" altLang="en-NL" sz="1000"/>
              <a:t>key species supporting skin barrier, pH, microbiome stability.</a:t>
            </a:r>
            <a:endParaRPr lang="en-US" sz="1000" i="1"/>
          </a:p>
          <a:p>
            <a:pPr marR="9270">
              <a:buClr>
                <a:srgbClr val="F08B1F"/>
              </a:buClr>
              <a:buSzPct val="150000"/>
              <a:tabLst>
                <a:tab pos="2689225" algn="l"/>
              </a:tabLst>
            </a:pPr>
            <a:r>
              <a:rPr lang="de-CH" sz="1400" b="1" i="1" err="1"/>
              <a:t>Staphylococcus</a:t>
            </a:r>
            <a:r>
              <a:rPr lang="de-CH" sz="1400" b="1" i="1"/>
              <a:t> epidermidis </a:t>
            </a:r>
            <a:r>
              <a:rPr lang="de-CH" sz="1400" i="1"/>
              <a:t>(</a:t>
            </a:r>
            <a:r>
              <a:rPr lang="en-US" altLang="en-NL" sz="1400"/>
              <a:t>ATCC 12228): </a:t>
            </a:r>
            <a:r>
              <a:rPr lang="en-GB" altLang="en-NL" sz="1000"/>
              <a:t>skin commensal supporting homeostasis, barrier integrity. </a:t>
            </a:r>
          </a:p>
          <a:p>
            <a:pPr marR="9270">
              <a:buClr>
                <a:srgbClr val="F08B1F"/>
              </a:buClr>
              <a:buSzPct val="150000"/>
              <a:tabLst>
                <a:tab pos="2689225" algn="l"/>
              </a:tabLst>
            </a:pPr>
            <a:endParaRPr lang="en-NL" altLang="en-NL" sz="1400"/>
          </a:p>
        </p:txBody>
      </p:sp>
      <p:sp>
        <p:nvSpPr>
          <p:cNvPr id="6" name="TextBox 5">
            <a:extLst>
              <a:ext uri="{FF2B5EF4-FFF2-40B4-BE49-F238E27FC236}">
                <a16:creationId xmlns:a16="http://schemas.microsoft.com/office/drawing/2014/main" id="{205432A4-18FD-30C9-6E1D-472E76CBF7F5}"/>
              </a:ext>
            </a:extLst>
          </p:cNvPr>
          <p:cNvSpPr txBox="1"/>
          <p:nvPr/>
        </p:nvSpPr>
        <p:spPr>
          <a:xfrm>
            <a:off x="3884015" y="3747930"/>
            <a:ext cx="411999" cy="307777"/>
          </a:xfrm>
          <a:prstGeom prst="rect">
            <a:avLst/>
          </a:prstGeom>
          <a:noFill/>
        </p:spPr>
        <p:txBody>
          <a:bodyPr wrap="square">
            <a:spAutoFit/>
          </a:bodyPr>
          <a:lstStyle/>
          <a:p>
            <a:r>
              <a:rPr lang="en-GB" altLang="en-NL" sz="1400" b="1" baseline="30000"/>
              <a:t>1</a:t>
            </a:r>
            <a:endParaRPr lang="en-US" sz="1400"/>
          </a:p>
        </p:txBody>
      </p:sp>
      <p:sp>
        <p:nvSpPr>
          <p:cNvPr id="5" name="Rectangle 4">
            <a:extLst>
              <a:ext uri="{FF2B5EF4-FFF2-40B4-BE49-F238E27FC236}">
                <a16:creationId xmlns:a16="http://schemas.microsoft.com/office/drawing/2014/main" id="{8C614192-A26D-AB31-0AD3-BDE141C19C5C}"/>
              </a:ext>
            </a:extLst>
          </p:cNvPr>
          <p:cNvSpPr/>
          <p:nvPr/>
        </p:nvSpPr>
        <p:spPr>
          <a:xfrm>
            <a:off x="9757198" y="-7044"/>
            <a:ext cx="2434801" cy="47141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a:latin typeface="Lora" pitchFamily="2" charset="0"/>
              </a:rPr>
              <a:t>The Sunny Skin Microbiome 2.0</a:t>
            </a:r>
          </a:p>
          <a:p>
            <a:pPr algn="ctr"/>
            <a:r>
              <a:rPr lang="en-US" sz="1200" b="1"/>
              <a:t>SCIENTIFIC DEEPDIVE</a:t>
            </a:r>
          </a:p>
        </p:txBody>
      </p:sp>
    </p:spTree>
    <p:extLst>
      <p:ext uri="{BB962C8B-B14F-4D97-AF65-F5344CB8AC3E}">
        <p14:creationId xmlns:p14="http://schemas.microsoft.com/office/powerpoint/2010/main" val="3623693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2C96D-21AB-6009-C8C0-BC18536EEED6}"/>
              </a:ext>
            </a:extLst>
          </p:cNvPr>
          <p:cNvSpPr>
            <a:spLocks noGrp="1"/>
          </p:cNvSpPr>
          <p:nvPr>
            <p:ph type="title"/>
          </p:nvPr>
        </p:nvSpPr>
        <p:spPr/>
        <p:txBody>
          <a:bodyPr/>
          <a:lstStyle/>
          <a:p>
            <a:r>
              <a:rPr lang="en-US" sz="2800" i="1"/>
              <a:t>In Vitro </a:t>
            </a:r>
            <a:r>
              <a:rPr lang="en-US" sz="2800"/>
              <a:t>Study results - comprehensive overview</a:t>
            </a:r>
          </a:p>
        </p:txBody>
      </p:sp>
      <p:sp>
        <p:nvSpPr>
          <p:cNvPr id="3" name="Slide Number Placeholder 2">
            <a:extLst>
              <a:ext uri="{FF2B5EF4-FFF2-40B4-BE49-F238E27FC236}">
                <a16:creationId xmlns:a16="http://schemas.microsoft.com/office/drawing/2014/main" id="{7355303D-3B90-DD25-8E66-7958D8E3AC66}"/>
              </a:ext>
            </a:extLst>
          </p:cNvPr>
          <p:cNvSpPr>
            <a:spLocks noGrp="1"/>
          </p:cNvSpPr>
          <p:nvPr>
            <p:ph type="sldNum" sz="quarter" idx="10"/>
          </p:nvPr>
        </p:nvSpPr>
        <p:spPr/>
        <p:txBody>
          <a:bodyPr/>
          <a:lstStyle/>
          <a:p>
            <a:fld id="{5BA3E189-2F3A-42E5-B572-3520703B6186}" type="slidenum">
              <a:rPr lang="en-GB" smtClean="0"/>
              <a:pPr/>
              <a:t>23</a:t>
            </a:fld>
            <a:endParaRPr lang="en-GB"/>
          </a:p>
        </p:txBody>
      </p:sp>
      <p:graphicFrame>
        <p:nvGraphicFramePr>
          <p:cNvPr id="8" name="Table 7">
            <a:extLst>
              <a:ext uri="{FF2B5EF4-FFF2-40B4-BE49-F238E27FC236}">
                <a16:creationId xmlns:a16="http://schemas.microsoft.com/office/drawing/2014/main" id="{F45151BC-958A-68EA-CC42-160BFAFCF314}"/>
              </a:ext>
            </a:extLst>
          </p:cNvPr>
          <p:cNvGraphicFramePr>
            <a:graphicFrameLocks noGrp="1"/>
          </p:cNvGraphicFramePr>
          <p:nvPr>
            <p:extLst>
              <p:ext uri="{D42A27DB-BD31-4B8C-83A1-F6EECF244321}">
                <p14:modId xmlns:p14="http://schemas.microsoft.com/office/powerpoint/2010/main" val="834606317"/>
              </p:ext>
            </p:extLst>
          </p:nvPr>
        </p:nvGraphicFramePr>
        <p:xfrm>
          <a:off x="289367" y="897636"/>
          <a:ext cx="8008813" cy="5062728"/>
        </p:xfrm>
        <a:graphic>
          <a:graphicData uri="http://schemas.openxmlformats.org/drawingml/2006/table">
            <a:tbl>
              <a:tblPr/>
              <a:tblGrid>
                <a:gridCol w="618260">
                  <a:extLst>
                    <a:ext uri="{9D8B030D-6E8A-4147-A177-3AD203B41FA5}">
                      <a16:colId xmlns:a16="http://schemas.microsoft.com/office/drawing/2014/main" val="1787944405"/>
                    </a:ext>
                  </a:extLst>
                </a:gridCol>
                <a:gridCol w="677333">
                  <a:extLst>
                    <a:ext uri="{9D8B030D-6E8A-4147-A177-3AD203B41FA5}">
                      <a16:colId xmlns:a16="http://schemas.microsoft.com/office/drawing/2014/main" val="3762288"/>
                    </a:ext>
                  </a:extLst>
                </a:gridCol>
                <a:gridCol w="1310640">
                  <a:extLst>
                    <a:ext uri="{9D8B030D-6E8A-4147-A177-3AD203B41FA5}">
                      <a16:colId xmlns:a16="http://schemas.microsoft.com/office/drawing/2014/main" val="1440884372"/>
                    </a:ext>
                  </a:extLst>
                </a:gridCol>
                <a:gridCol w="1508760">
                  <a:extLst>
                    <a:ext uri="{9D8B030D-6E8A-4147-A177-3AD203B41FA5}">
                      <a16:colId xmlns:a16="http://schemas.microsoft.com/office/drawing/2014/main" val="2583209651"/>
                    </a:ext>
                  </a:extLst>
                </a:gridCol>
                <a:gridCol w="617220">
                  <a:extLst>
                    <a:ext uri="{9D8B030D-6E8A-4147-A177-3AD203B41FA5}">
                      <a16:colId xmlns:a16="http://schemas.microsoft.com/office/drawing/2014/main" val="597826975"/>
                    </a:ext>
                  </a:extLst>
                </a:gridCol>
                <a:gridCol w="1092200">
                  <a:extLst>
                    <a:ext uri="{9D8B030D-6E8A-4147-A177-3AD203B41FA5}">
                      <a16:colId xmlns:a16="http://schemas.microsoft.com/office/drawing/2014/main" val="1446785659"/>
                    </a:ext>
                  </a:extLst>
                </a:gridCol>
                <a:gridCol w="1092200">
                  <a:extLst>
                    <a:ext uri="{9D8B030D-6E8A-4147-A177-3AD203B41FA5}">
                      <a16:colId xmlns:a16="http://schemas.microsoft.com/office/drawing/2014/main" val="2965094605"/>
                    </a:ext>
                  </a:extLst>
                </a:gridCol>
                <a:gridCol w="1092200">
                  <a:extLst>
                    <a:ext uri="{9D8B030D-6E8A-4147-A177-3AD203B41FA5}">
                      <a16:colId xmlns:a16="http://schemas.microsoft.com/office/drawing/2014/main" val="3715744345"/>
                    </a:ext>
                  </a:extLst>
                </a:gridCol>
              </a:tblGrid>
              <a:tr h="246888">
                <a:tc rowSpan="2">
                  <a:txBody>
                    <a:bodyPr/>
                    <a:lstStyle/>
                    <a:p>
                      <a:pPr algn="ctr" rtl="0" fontAlgn="ctr"/>
                      <a:r>
                        <a:rPr lang="de-CH" sz="1000" b="1" i="0" u="none" strike="noStrike">
                          <a:solidFill>
                            <a:srgbClr val="000000"/>
                          </a:solidFill>
                          <a:effectLst/>
                          <a:latin typeface="+mj-lt"/>
                        </a:rPr>
                        <a:t>Study Series</a:t>
                      </a:r>
                    </a:p>
                  </a:txBody>
                  <a:tcPr marL="36000" marR="6350" marT="6350" marB="0" anchor="ctr">
                    <a:lnL w="12700" cap="flat" cmpd="sng" algn="ctr">
                      <a:solidFill>
                        <a:schemeClr val="tx1"/>
                      </a:solidFill>
                      <a:prstDash val="solid"/>
                      <a:round/>
                      <a:headEnd type="none" w="med" len="med"/>
                      <a:tailEnd type="none" w="med" len="med"/>
                    </a:lnL>
                    <a:lnR w="3175"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D8B8"/>
                    </a:solidFill>
                  </a:tcPr>
                </a:tc>
                <a:tc rowSpan="2">
                  <a:txBody>
                    <a:bodyPr/>
                    <a:lstStyle/>
                    <a:p>
                      <a:pPr algn="ctr" rtl="0" fontAlgn="ctr"/>
                      <a:r>
                        <a:rPr lang="de-CH" sz="1000" b="1" i="0" u="none" strike="noStrike">
                          <a:solidFill>
                            <a:srgbClr val="000000"/>
                          </a:solidFill>
                          <a:effectLst/>
                          <a:latin typeface="+mj-lt"/>
                        </a:rPr>
                        <a:t>Sample</a:t>
                      </a: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D8B8"/>
                    </a:solidFill>
                  </a:tcPr>
                </a:tc>
                <a:tc gridSpan="2">
                  <a:txBody>
                    <a:bodyPr/>
                    <a:lstStyle/>
                    <a:p>
                      <a:pPr algn="ctr" rtl="0" fontAlgn="ctr"/>
                      <a:r>
                        <a:rPr lang="de-CH" sz="1000" b="1" i="0" u="none" strike="noStrike">
                          <a:solidFill>
                            <a:srgbClr val="000000"/>
                          </a:solidFill>
                          <a:effectLst/>
                          <a:latin typeface="+mj-lt"/>
                        </a:rPr>
                        <a:t> UV </a:t>
                      </a:r>
                      <a:r>
                        <a:rPr lang="de-CH" sz="1000" b="1" i="0" u="none" strike="noStrike" err="1">
                          <a:solidFill>
                            <a:srgbClr val="000000"/>
                          </a:solidFill>
                          <a:effectLst/>
                          <a:latin typeface="+mj-lt"/>
                        </a:rPr>
                        <a:t>filters</a:t>
                      </a:r>
                      <a:endParaRPr lang="de-CH" sz="1000" b="1" i="0" u="none" strike="noStrike">
                        <a:solidFill>
                          <a:srgbClr val="000000"/>
                        </a:solidFill>
                        <a:effectLst/>
                        <a:latin typeface="+mj-lt"/>
                      </a:endParaRPr>
                    </a:p>
                  </a:txBody>
                  <a:tcPr marL="635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5D8B8"/>
                    </a:solidFill>
                  </a:tcPr>
                </a:tc>
                <a:tc hMerge="1">
                  <a:txBody>
                    <a:bodyPr/>
                    <a:lstStyle/>
                    <a:p>
                      <a:endParaRPr lang="en-CH"/>
                    </a:p>
                  </a:txBody>
                  <a:tcPr/>
                </a:tc>
                <a:tc rowSpan="2">
                  <a:txBody>
                    <a:bodyPr/>
                    <a:lstStyle/>
                    <a:p>
                      <a:pPr algn="ctr" rtl="0" fontAlgn="ctr"/>
                      <a:r>
                        <a:rPr lang="de-CH" sz="1000" b="1" i="0" u="none" strike="noStrike" err="1">
                          <a:solidFill>
                            <a:srgbClr val="000000"/>
                          </a:solidFill>
                          <a:effectLst/>
                          <a:latin typeface="+mj-lt"/>
                        </a:rPr>
                        <a:t>Wt</a:t>
                      </a:r>
                      <a:r>
                        <a:rPr lang="de-CH" sz="1000" b="1" i="0" u="none" strike="noStrike">
                          <a:solidFill>
                            <a:srgbClr val="000000"/>
                          </a:solidFill>
                          <a:effectLst/>
                          <a:latin typeface="+mj-lt"/>
                        </a:rPr>
                        <a:t>-%*</a:t>
                      </a:r>
                    </a:p>
                  </a:txBody>
                  <a:tcPr marL="635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D8B8"/>
                    </a:solidFill>
                  </a:tcPr>
                </a:tc>
                <a:tc gridSpan="3">
                  <a:txBody>
                    <a:bodyPr/>
                    <a:lstStyle/>
                    <a:p>
                      <a:pPr algn="ctr" rtl="0" fontAlgn="ctr"/>
                      <a:r>
                        <a:rPr lang="de-CH" sz="1000" b="1" i="0" u="none" strike="noStrike">
                          <a:solidFill>
                            <a:srgbClr val="000000"/>
                          </a:solidFill>
                          <a:effectLst/>
                          <a:latin typeface="+mj-lt"/>
                        </a:rPr>
                        <a:t>Protection* (Survival**)  [%]</a:t>
                      </a:r>
                    </a:p>
                  </a:txBody>
                  <a:tcPr marL="6350" marR="6350" marT="6350" marB="0" anchor="ctr">
                    <a:lnL w="3175"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5D8B8"/>
                    </a:solidFill>
                  </a:tcPr>
                </a:tc>
                <a:tc hMerge="1">
                  <a:txBody>
                    <a:bodyPr/>
                    <a:lstStyle/>
                    <a:p>
                      <a:endParaRPr/>
                    </a:p>
                  </a:txBody>
                  <a:tcPr marL="635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7E6E6"/>
                    </a:solidFill>
                  </a:tcPr>
                </a:tc>
                <a:tc hMerge="1">
                  <a:txBody>
                    <a:bodyPr/>
                    <a:lstStyle/>
                    <a:p>
                      <a:endParaRPr lang="en-CH"/>
                    </a:p>
                  </a:txBody>
                  <a:tcPr/>
                </a:tc>
                <a:extLst>
                  <a:ext uri="{0D108BD9-81ED-4DB2-BD59-A6C34878D82A}">
                    <a16:rowId xmlns:a16="http://schemas.microsoft.com/office/drawing/2014/main" val="359697618"/>
                  </a:ext>
                </a:extLst>
              </a:tr>
              <a:tr h="206803">
                <a:tc vMerge="1">
                  <a:txBody>
                    <a:bodyPr/>
                    <a:lstStyle/>
                    <a:p>
                      <a:pPr algn="l" fontAlgn="ctr"/>
                      <a:endParaRPr lang="en-CH" sz="1000" b="0" i="0" u="none" strike="noStrike">
                        <a:solidFill>
                          <a:srgbClr val="000000"/>
                        </a:solidFill>
                        <a:effectLst/>
                        <a:latin typeface="+mj-lt"/>
                      </a:endParaRPr>
                    </a:p>
                  </a:txBody>
                  <a:tcPr marL="36000" marR="6350" marT="6350" marB="0" anchor="ctr">
                    <a:lnL w="12700" cap="flat" cmpd="sng" algn="ctr">
                      <a:no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7E6E6"/>
                    </a:solidFill>
                  </a:tcPr>
                </a:tc>
                <a:tc vMerge="1">
                  <a:txBody>
                    <a:bodyPr/>
                    <a:lstStyle/>
                    <a:p>
                      <a:endParaRP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pPr algn="ctr" rtl="0" fontAlgn="ctr"/>
                      <a:r>
                        <a:rPr lang="de-CH" sz="1000" b="1" i="0" u="none" strike="noStrike" err="1">
                          <a:solidFill>
                            <a:srgbClr val="000000"/>
                          </a:solidFill>
                          <a:effectLst/>
                          <a:latin typeface="+mj-lt"/>
                        </a:rPr>
                        <a:t>Abbrev</a:t>
                      </a:r>
                      <a:r>
                        <a:rPr lang="de-CH" sz="1000" b="1" i="0" u="none" strike="noStrike">
                          <a:solidFill>
                            <a:srgbClr val="000000"/>
                          </a:solidFill>
                          <a:effectLst/>
                          <a:latin typeface="+mj-lt"/>
                        </a:rPr>
                        <a:t>.</a:t>
                      </a:r>
                    </a:p>
                  </a:txBody>
                  <a:tcPr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D8B8"/>
                    </a:solidFill>
                  </a:tcPr>
                </a:tc>
                <a:tc>
                  <a:txBody>
                    <a:bodyPr/>
                    <a:lstStyle/>
                    <a:p>
                      <a:pPr algn="ctr" rtl="0" fontAlgn="ctr"/>
                      <a:r>
                        <a:rPr lang="de-CH" sz="1000" b="1" i="0" u="none" strike="noStrike">
                          <a:solidFill>
                            <a:srgbClr val="000000"/>
                          </a:solidFill>
                          <a:effectLst/>
                          <a:latin typeface="+mj-lt"/>
                        </a:rPr>
                        <a:t>Trade Name</a:t>
                      </a:r>
                    </a:p>
                  </a:txBody>
                  <a:tcPr marL="635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D8B8"/>
                    </a:solidFill>
                  </a:tcPr>
                </a:tc>
                <a:tc vMerge="1">
                  <a:txBody>
                    <a:bodyPr/>
                    <a:lstStyle/>
                    <a:p>
                      <a:endParaRPr/>
                    </a:p>
                  </a:txBody>
                  <a:tcPr marL="635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pPr algn="ctr" rtl="0" fontAlgn="ctr"/>
                      <a:r>
                        <a:rPr lang="de-CH" sz="1000" b="1" i="1" u="none" strike="noStrike">
                          <a:solidFill>
                            <a:srgbClr val="000000"/>
                          </a:solidFill>
                          <a:effectLst/>
                          <a:latin typeface="+mj-lt"/>
                        </a:rPr>
                        <a:t>C. </a:t>
                      </a:r>
                      <a:r>
                        <a:rPr lang="de-CH" sz="1000" b="1" i="1" u="none" strike="noStrike" err="1">
                          <a:solidFill>
                            <a:srgbClr val="000000"/>
                          </a:solidFill>
                          <a:effectLst/>
                          <a:latin typeface="+mj-lt"/>
                        </a:rPr>
                        <a:t>acnes</a:t>
                      </a:r>
                      <a:endParaRPr lang="de-CH" sz="1000" b="1" i="1"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D8B8"/>
                    </a:solidFill>
                  </a:tcPr>
                </a:tc>
                <a:tc>
                  <a:txBody>
                    <a:bodyPr/>
                    <a:lstStyle/>
                    <a:p>
                      <a:pPr algn="ctr" rtl="0" fontAlgn="ctr"/>
                      <a:r>
                        <a:rPr lang="de-CH" sz="1000" b="1" i="1" u="none" strike="noStrike">
                          <a:solidFill>
                            <a:srgbClr val="000000"/>
                          </a:solidFill>
                          <a:effectLst/>
                          <a:latin typeface="+mj-lt"/>
                        </a:rPr>
                        <a:t>L. </a:t>
                      </a:r>
                      <a:r>
                        <a:rPr lang="de-CH" sz="1000" b="1" i="1" u="none" strike="noStrike" err="1">
                          <a:solidFill>
                            <a:srgbClr val="000000"/>
                          </a:solidFill>
                          <a:effectLst/>
                          <a:latin typeface="+mj-lt"/>
                        </a:rPr>
                        <a:t>crispatus</a:t>
                      </a:r>
                      <a:endParaRPr lang="de-CH" sz="1000" b="1" i="1"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D8B8"/>
                    </a:solidFill>
                  </a:tcPr>
                </a:tc>
                <a:tc>
                  <a:txBody>
                    <a:bodyPr/>
                    <a:lstStyle/>
                    <a:p>
                      <a:pPr algn="ctr" rtl="0" fontAlgn="ctr"/>
                      <a:r>
                        <a:rPr lang="de-CH" sz="1000" b="1" i="1" u="none" strike="noStrike">
                          <a:solidFill>
                            <a:srgbClr val="000000"/>
                          </a:solidFill>
                          <a:effectLst/>
                          <a:latin typeface="+mj-lt"/>
                        </a:rPr>
                        <a:t>S. epidermidis</a:t>
                      </a:r>
                    </a:p>
                  </a:txBody>
                  <a:tcPr marL="36000" marR="6350" marT="6350" marB="0" anchor="ctr">
                    <a:lnL w="3175"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D8B8"/>
                    </a:solidFill>
                  </a:tcPr>
                </a:tc>
                <a:extLst>
                  <a:ext uri="{0D108BD9-81ED-4DB2-BD59-A6C34878D82A}">
                    <a16:rowId xmlns:a16="http://schemas.microsoft.com/office/drawing/2014/main" val="1072634012"/>
                  </a:ext>
                </a:extLst>
              </a:tr>
              <a:tr h="228600">
                <a:tc rowSpan="11">
                  <a:txBody>
                    <a:bodyPr/>
                    <a:lstStyle/>
                    <a:p>
                      <a:pPr algn="ctr" rtl="0" fontAlgn="ctr"/>
                      <a:r>
                        <a:rPr lang="en-US" sz="800" b="0" i="0" u="none" strike="noStrike">
                          <a:solidFill>
                            <a:srgbClr val="000000"/>
                          </a:solidFill>
                          <a:effectLst/>
                          <a:latin typeface="+mj-lt"/>
                        </a:rPr>
                        <a:t>I</a:t>
                      </a:r>
                      <a:endParaRPr lang="en-CH" sz="800" b="0" i="0" u="none" strike="noStrike">
                        <a:solidFill>
                          <a:srgbClr val="000000"/>
                        </a:solidFill>
                        <a:effectLst/>
                        <a:latin typeface="+mj-lt"/>
                      </a:endParaRPr>
                    </a:p>
                  </a:txBody>
                  <a:tcPr marL="36000" marR="6350" marT="6350" marB="0" anchor="ctr">
                    <a:lnL w="12700" cap="flat" cmpd="sng" algn="ctr">
                      <a:solidFill>
                        <a:schemeClr val="tx1"/>
                      </a:solidFill>
                      <a:prstDash val="solid"/>
                      <a:round/>
                      <a:headEnd type="none" w="med" len="med"/>
                      <a:tailEnd type="none" w="med" len="med"/>
                    </a:lnL>
                    <a:lnR w="3175"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800" b="0" i="0" u="none" strike="noStrike">
                          <a:solidFill>
                            <a:srgbClr val="000000"/>
                          </a:solidFill>
                          <a:effectLst/>
                          <a:latin typeface="+mj-lt"/>
                        </a:rPr>
                        <a:t>1.1</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de-CH" sz="800" b="0" i="0" u="none" strike="noStrike">
                          <a:solidFill>
                            <a:srgbClr val="000000"/>
                          </a:solidFill>
                          <a:effectLst/>
                          <a:latin typeface="+mj-lt"/>
                        </a:rPr>
                        <a:t>BMDBM</a:t>
                      </a:r>
                    </a:p>
                  </a:txBody>
                  <a:tcPr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de-CH" sz="800" b="0" i="0" u="none" strike="noStrike">
                          <a:solidFill>
                            <a:srgbClr val="000000"/>
                          </a:solidFill>
                          <a:effectLst/>
                          <a:latin typeface="+mj-lt"/>
                        </a:rPr>
                        <a:t>PARSOL® 1789</a:t>
                      </a: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CH" sz="800" b="0" i="0" u="none" strike="noStrike">
                          <a:solidFill>
                            <a:srgbClr val="000000"/>
                          </a:solidFill>
                          <a:effectLst/>
                          <a:latin typeface="+mj-lt"/>
                        </a:rPr>
                        <a:t>5</a:t>
                      </a:r>
                    </a:p>
                  </a:txBody>
                  <a:tcPr marL="635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CH" sz="800" b="1" i="0" u="none" strike="noStrike" kern="1200">
                          <a:solidFill>
                            <a:srgbClr val="FF0000"/>
                          </a:solidFill>
                          <a:effectLst/>
                          <a:latin typeface="+mn-lt"/>
                          <a:ea typeface="+mn-ea"/>
                          <a:cs typeface="+mn-cs"/>
                        </a:rPr>
                        <a:t>-70</a:t>
                      </a:r>
                      <a:r>
                        <a:rPr lang="en-US" sz="800" b="1" i="0" u="none" strike="noStrike" kern="1200">
                          <a:solidFill>
                            <a:srgbClr val="FF0000"/>
                          </a:solidFill>
                          <a:effectLst/>
                          <a:latin typeface="+mn-lt"/>
                          <a:ea typeface="+mn-ea"/>
                          <a:cs typeface="+mn-cs"/>
                        </a:rPr>
                        <a:t> </a:t>
                      </a:r>
                      <a:r>
                        <a:rPr lang="en-US" sz="800" b="0" i="0" u="none" strike="noStrike" kern="1200">
                          <a:solidFill>
                            <a:srgbClr val="000000"/>
                          </a:solidFill>
                          <a:effectLst/>
                          <a:latin typeface="+mn-lt"/>
                          <a:ea typeface="+mn-ea"/>
                          <a:cs typeface="+mn-cs"/>
                        </a:rPr>
                        <a:t>(</a:t>
                      </a:r>
                      <a:r>
                        <a:rPr lang="en-CH" sz="800" b="0" i="0" u="none" strike="noStrike">
                          <a:solidFill>
                            <a:srgbClr val="000000"/>
                          </a:solidFill>
                          <a:effectLst/>
                          <a:latin typeface="+mj-lt"/>
                        </a:rPr>
                        <a:t>20)</a:t>
                      </a: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ctr" rtl="0" fontAlgn="ctr"/>
                      <a:r>
                        <a:rPr lang="en-CH" sz="800" b="0" i="0" u="none" strike="noStrike" kern="1200">
                          <a:solidFill>
                            <a:srgbClr val="000000"/>
                          </a:solidFill>
                          <a:effectLst/>
                          <a:latin typeface="+mn-lt"/>
                          <a:ea typeface="+mn-ea"/>
                          <a:cs typeface="+mn-cs"/>
                        </a:rPr>
                        <a:t>+100</a:t>
                      </a:r>
                      <a:r>
                        <a:rPr lang="en-US" sz="800" b="0" i="0" u="none" strike="noStrike" kern="1200">
                          <a:solidFill>
                            <a:srgbClr val="000000"/>
                          </a:solidFill>
                          <a:effectLst/>
                          <a:latin typeface="+mn-lt"/>
                          <a:ea typeface="+mn-ea"/>
                          <a:cs typeface="+mn-cs"/>
                        </a:rPr>
                        <a:t> (</a:t>
                      </a:r>
                      <a:r>
                        <a:rPr lang="en-CH" sz="800" b="0" i="0" u="none" strike="noStrike">
                          <a:solidFill>
                            <a:srgbClr val="000000"/>
                          </a:solidFill>
                          <a:effectLst/>
                          <a:latin typeface="+mj-lt"/>
                        </a:rPr>
                        <a:t>25)</a:t>
                      </a: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CH" sz="800" b="0" i="0" u="none" strike="noStrike" kern="1200">
                          <a:solidFill>
                            <a:srgbClr val="000000"/>
                          </a:solidFill>
                          <a:effectLst/>
                          <a:latin typeface="+mn-lt"/>
                          <a:ea typeface="+mn-ea"/>
                          <a:cs typeface="+mn-cs"/>
                        </a:rPr>
                        <a:t>+59</a:t>
                      </a:r>
                      <a:r>
                        <a:rPr lang="en-US" sz="800" b="0" i="0" u="none" strike="noStrike" kern="1200">
                          <a:solidFill>
                            <a:srgbClr val="000000"/>
                          </a:solidFill>
                          <a:effectLst/>
                          <a:latin typeface="+mn-lt"/>
                          <a:ea typeface="+mn-ea"/>
                          <a:cs typeface="+mn-cs"/>
                        </a:rPr>
                        <a:t> (</a:t>
                      </a:r>
                      <a:r>
                        <a:rPr lang="en-CH" sz="800" b="0" i="0" u="none" strike="noStrike">
                          <a:solidFill>
                            <a:srgbClr val="000000"/>
                          </a:solidFill>
                          <a:effectLst/>
                          <a:latin typeface="+mj-lt"/>
                        </a:rPr>
                        <a:t>63)</a:t>
                      </a:r>
                    </a:p>
                  </a:txBody>
                  <a:tcPr marL="36000" marR="6350" marT="6350" marB="0" anchor="ctr">
                    <a:lnL w="3175"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3E6E1"/>
                    </a:solidFill>
                  </a:tcPr>
                </a:tc>
                <a:extLst>
                  <a:ext uri="{0D108BD9-81ED-4DB2-BD59-A6C34878D82A}">
                    <a16:rowId xmlns:a16="http://schemas.microsoft.com/office/drawing/2014/main" val="2141284369"/>
                  </a:ext>
                </a:extLst>
              </a:tr>
              <a:tr h="228600">
                <a:tc vMerge="1">
                  <a:txBody>
                    <a:bodyPr/>
                    <a:lstStyle/>
                    <a:p>
                      <a:pPr algn="ctr" rtl="0" fontAlgn="ctr"/>
                      <a:endParaRPr lang="en-CH" sz="800" b="0" i="0" u="none" strike="noStrike">
                        <a:solidFill>
                          <a:srgbClr val="000000"/>
                        </a:solidFill>
                        <a:effectLst/>
                        <a:latin typeface="+mj-lt"/>
                      </a:endParaRPr>
                    </a:p>
                  </a:txBody>
                  <a:tcPr marL="36000" marR="6350" marT="6350" marB="0" anchor="ctr">
                    <a:lnL w="12700" cap="flat" cmpd="sng" algn="ctr">
                      <a:no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800" b="0" i="0" u="none" strike="noStrike">
                          <a:solidFill>
                            <a:srgbClr val="000000"/>
                          </a:solidFill>
                          <a:effectLst/>
                          <a:latin typeface="+mj-lt"/>
                        </a:rPr>
                        <a:t>1.2</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de-CH" sz="800" b="0" i="0" u="none" strike="noStrike">
                          <a:solidFill>
                            <a:srgbClr val="000000"/>
                          </a:solidFill>
                          <a:effectLst/>
                          <a:latin typeface="+mj-lt"/>
                        </a:rPr>
                        <a:t>EHS</a:t>
                      </a:r>
                    </a:p>
                  </a:txBody>
                  <a:tcPr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de-CH" sz="800" b="0" i="0" u="none" strike="noStrike">
                          <a:solidFill>
                            <a:srgbClr val="000000"/>
                          </a:solidFill>
                          <a:effectLst/>
                          <a:latin typeface="+mj-lt"/>
                        </a:rPr>
                        <a:t>PARSOL® EHS</a:t>
                      </a: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CH" sz="800" b="0" i="0" u="none" strike="noStrike">
                          <a:solidFill>
                            <a:srgbClr val="000000"/>
                          </a:solidFill>
                          <a:effectLst/>
                          <a:latin typeface="+mj-lt"/>
                        </a:rPr>
                        <a:t>10</a:t>
                      </a:r>
                    </a:p>
                  </a:txBody>
                  <a:tcPr marL="635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800" b="1" i="0" u="none" strike="noStrike" kern="1200">
                          <a:solidFill>
                            <a:srgbClr val="FF0000"/>
                          </a:solidFill>
                          <a:effectLst/>
                          <a:latin typeface="+mn-lt"/>
                          <a:ea typeface="+mn-ea"/>
                          <a:cs typeface="+mn-cs"/>
                        </a:rPr>
                        <a:t>-30 </a:t>
                      </a:r>
                      <a:r>
                        <a:rPr lang="en-US" sz="800" b="0" i="0" u="none" strike="noStrike" kern="1200">
                          <a:solidFill>
                            <a:srgbClr val="000000"/>
                          </a:solidFill>
                          <a:effectLst/>
                          <a:latin typeface="+mn-lt"/>
                          <a:ea typeface="+mn-ea"/>
                          <a:cs typeface="+mn-cs"/>
                        </a:rPr>
                        <a:t>(</a:t>
                      </a:r>
                      <a:r>
                        <a:rPr lang="en-US" sz="800" b="0" i="0" u="none" strike="noStrike">
                          <a:solidFill>
                            <a:srgbClr val="000000"/>
                          </a:solidFill>
                          <a:effectLst/>
                          <a:latin typeface="+mj-lt"/>
                        </a:rPr>
                        <a:t>46)</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ctr" rtl="0" fontAlgn="ctr"/>
                      <a:r>
                        <a:rPr lang="en-CH" sz="800" b="0" i="0" u="none" strike="noStrike" kern="1200">
                          <a:solidFill>
                            <a:srgbClr val="000000"/>
                          </a:solidFill>
                          <a:effectLst/>
                          <a:latin typeface="+mn-lt"/>
                          <a:ea typeface="+mn-ea"/>
                          <a:cs typeface="+mn-cs"/>
                        </a:rPr>
                        <a:t>+59</a:t>
                      </a:r>
                      <a:r>
                        <a:rPr lang="en-US" sz="800" b="0" i="0" u="none" strike="noStrike" kern="1200">
                          <a:solidFill>
                            <a:srgbClr val="000000"/>
                          </a:solidFill>
                          <a:effectLst/>
                          <a:latin typeface="+mn-lt"/>
                          <a:ea typeface="+mn-ea"/>
                          <a:cs typeface="+mn-cs"/>
                        </a:rPr>
                        <a:t> (</a:t>
                      </a:r>
                      <a:r>
                        <a:rPr lang="en-CH" sz="800" b="0" i="0" u="none" strike="noStrike">
                          <a:solidFill>
                            <a:srgbClr val="000000"/>
                          </a:solidFill>
                          <a:effectLst/>
                          <a:latin typeface="+mj-lt"/>
                        </a:rPr>
                        <a:t>20)</a:t>
                      </a: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CH" sz="800" b="1" i="0" u="none" strike="noStrike" kern="1200">
                          <a:solidFill>
                            <a:srgbClr val="084337"/>
                          </a:solidFill>
                          <a:effectLst/>
                          <a:latin typeface="+mn-lt"/>
                          <a:ea typeface="+mn-ea"/>
                          <a:cs typeface="+mn-cs"/>
                        </a:rPr>
                        <a:t>+100</a:t>
                      </a:r>
                      <a:r>
                        <a:rPr lang="en-US" sz="800" b="1" i="0" u="none" strike="noStrike" kern="1200">
                          <a:solidFill>
                            <a:srgbClr val="084337"/>
                          </a:solidFill>
                          <a:effectLst/>
                          <a:latin typeface="+mn-lt"/>
                          <a:ea typeface="+mn-ea"/>
                          <a:cs typeface="+mn-cs"/>
                        </a:rPr>
                        <a:t> </a:t>
                      </a:r>
                      <a:r>
                        <a:rPr lang="en-US" sz="800" b="0" i="0" u="none" strike="noStrike" kern="1200">
                          <a:solidFill>
                            <a:srgbClr val="000000"/>
                          </a:solidFill>
                          <a:effectLst/>
                          <a:latin typeface="+mn-lt"/>
                          <a:ea typeface="+mn-ea"/>
                          <a:cs typeface="+mn-cs"/>
                        </a:rPr>
                        <a:t>(</a:t>
                      </a:r>
                      <a:r>
                        <a:rPr lang="en-CH" sz="800" b="0" i="0" u="none" strike="noStrike">
                          <a:solidFill>
                            <a:srgbClr val="000000"/>
                          </a:solidFill>
                          <a:effectLst/>
                          <a:latin typeface="+mj-lt"/>
                        </a:rPr>
                        <a:t>79)</a:t>
                      </a:r>
                    </a:p>
                  </a:txBody>
                  <a:tcPr marL="36000" marR="6350" marT="6350" marB="0" anchor="ctr">
                    <a:lnL w="3175"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3E6E1"/>
                    </a:solidFill>
                  </a:tcPr>
                </a:tc>
                <a:extLst>
                  <a:ext uri="{0D108BD9-81ED-4DB2-BD59-A6C34878D82A}">
                    <a16:rowId xmlns:a16="http://schemas.microsoft.com/office/drawing/2014/main" val="4147241649"/>
                  </a:ext>
                </a:extLst>
              </a:tr>
              <a:tr h="228600">
                <a:tc vMerge="1">
                  <a:txBody>
                    <a:bodyPr/>
                    <a:lstStyle/>
                    <a:p>
                      <a:pPr algn="ctr" rtl="0" fontAlgn="ctr"/>
                      <a:endParaRPr lang="en-CH" sz="800" b="0" i="0" u="none" strike="noStrike">
                        <a:solidFill>
                          <a:srgbClr val="000000"/>
                        </a:solidFill>
                        <a:effectLst/>
                        <a:latin typeface="+mj-lt"/>
                      </a:endParaRPr>
                    </a:p>
                  </a:txBody>
                  <a:tcPr marL="36000" marR="6350" marT="6350" marB="0" anchor="ctr">
                    <a:lnL w="12700" cap="flat" cmpd="sng" algn="ctr">
                      <a:no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800" b="0" i="0" u="none" strike="noStrike">
                          <a:solidFill>
                            <a:srgbClr val="000000"/>
                          </a:solidFill>
                          <a:effectLst/>
                          <a:latin typeface="+mj-lt"/>
                        </a:rPr>
                        <a:t>1.3</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de-CH" sz="800" b="0" i="0" u="none" strike="noStrike">
                          <a:solidFill>
                            <a:srgbClr val="000000"/>
                          </a:solidFill>
                          <a:effectLst/>
                          <a:latin typeface="+mj-lt"/>
                        </a:rPr>
                        <a:t>OC</a:t>
                      </a:r>
                    </a:p>
                  </a:txBody>
                  <a:tcPr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de-CH" sz="800" b="0" i="0" u="none" strike="noStrike">
                          <a:solidFill>
                            <a:srgbClr val="000000"/>
                          </a:solidFill>
                          <a:effectLst/>
                          <a:latin typeface="+mj-lt"/>
                        </a:rPr>
                        <a:t>PARSOL® 340</a:t>
                      </a: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CH" sz="800" b="0" i="0" u="none" strike="noStrike">
                          <a:solidFill>
                            <a:srgbClr val="000000"/>
                          </a:solidFill>
                          <a:effectLst/>
                          <a:latin typeface="+mj-lt"/>
                        </a:rPr>
                        <a:t>5</a:t>
                      </a:r>
                    </a:p>
                  </a:txBody>
                  <a:tcPr marL="635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800" b="1" i="0" u="none" strike="noStrike" kern="1200">
                          <a:solidFill>
                            <a:srgbClr val="FF0000"/>
                          </a:solidFill>
                          <a:effectLst/>
                          <a:latin typeface="+mn-lt"/>
                          <a:ea typeface="+mn-ea"/>
                          <a:cs typeface="+mn-cs"/>
                        </a:rPr>
                        <a:t>-15 </a:t>
                      </a:r>
                      <a:r>
                        <a:rPr lang="en-US" sz="800" b="0" i="0" u="none" strike="noStrike" kern="1200">
                          <a:solidFill>
                            <a:srgbClr val="000000"/>
                          </a:solidFill>
                          <a:effectLst/>
                          <a:latin typeface="+mn-lt"/>
                          <a:ea typeface="+mn-ea"/>
                          <a:cs typeface="+mn-cs"/>
                        </a:rPr>
                        <a:t>(</a:t>
                      </a:r>
                      <a:r>
                        <a:rPr lang="en-US" sz="800" b="0" i="0" u="none" strike="noStrike">
                          <a:solidFill>
                            <a:srgbClr val="000000"/>
                          </a:solidFill>
                          <a:effectLst/>
                          <a:latin typeface="+mj-lt"/>
                        </a:rPr>
                        <a:t>56)</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ctr" rtl="0" fontAlgn="ctr"/>
                      <a:r>
                        <a:rPr lang="en-CH" sz="800" b="1" i="0" u="none" strike="noStrike" kern="1200">
                          <a:solidFill>
                            <a:srgbClr val="084337"/>
                          </a:solidFill>
                          <a:effectLst/>
                          <a:latin typeface="+mn-lt"/>
                          <a:ea typeface="+mn-ea"/>
                          <a:cs typeface="+mn-cs"/>
                        </a:rPr>
                        <a:t>+300</a:t>
                      </a:r>
                      <a:r>
                        <a:rPr lang="en-US" sz="800" b="1" i="0" u="none" strike="noStrike" kern="1200">
                          <a:solidFill>
                            <a:srgbClr val="084337"/>
                          </a:solidFill>
                          <a:effectLst/>
                          <a:latin typeface="+mn-lt"/>
                          <a:ea typeface="+mn-ea"/>
                          <a:cs typeface="+mn-cs"/>
                        </a:rPr>
                        <a:t> </a:t>
                      </a:r>
                      <a:r>
                        <a:rPr lang="en-US" sz="800" b="0" i="0" u="none" strike="noStrike" kern="1200">
                          <a:solidFill>
                            <a:srgbClr val="000000"/>
                          </a:solidFill>
                          <a:effectLst/>
                          <a:latin typeface="+mn-lt"/>
                          <a:ea typeface="+mn-ea"/>
                          <a:cs typeface="+mn-cs"/>
                        </a:rPr>
                        <a:t>(</a:t>
                      </a:r>
                      <a:r>
                        <a:rPr lang="en-CH" sz="800" b="0" i="0" u="none" strike="noStrike">
                          <a:solidFill>
                            <a:srgbClr val="000000"/>
                          </a:solidFill>
                          <a:effectLst/>
                          <a:latin typeface="+mj-lt"/>
                        </a:rPr>
                        <a:t>50)</a:t>
                      </a: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ctr" rtl="0" fontAlgn="ctr"/>
                      <a:r>
                        <a:rPr lang="en-CH" sz="800" b="0" i="0" u="none" strike="noStrike" kern="1200">
                          <a:solidFill>
                            <a:srgbClr val="000000"/>
                          </a:solidFill>
                          <a:effectLst/>
                          <a:latin typeface="+mn-lt"/>
                          <a:ea typeface="+mn-ea"/>
                          <a:cs typeface="+mn-cs"/>
                        </a:rPr>
                        <a:t>+59</a:t>
                      </a:r>
                      <a:r>
                        <a:rPr lang="en-US" sz="800" b="0" i="0" u="none" strike="noStrike" kern="1200">
                          <a:solidFill>
                            <a:srgbClr val="000000"/>
                          </a:solidFill>
                          <a:effectLst/>
                          <a:latin typeface="+mn-lt"/>
                          <a:ea typeface="+mn-ea"/>
                          <a:cs typeface="+mn-cs"/>
                        </a:rPr>
                        <a:t> (</a:t>
                      </a:r>
                      <a:r>
                        <a:rPr lang="en-CH" sz="800" b="0" i="0" u="none" strike="noStrike">
                          <a:solidFill>
                            <a:srgbClr val="000000"/>
                          </a:solidFill>
                          <a:effectLst/>
                          <a:latin typeface="+mj-lt"/>
                        </a:rPr>
                        <a:t>63)</a:t>
                      </a:r>
                    </a:p>
                  </a:txBody>
                  <a:tcPr marL="36000" marR="6350" marT="6350" marB="0" anchor="ctr">
                    <a:lnL w="3175"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3E6E1"/>
                    </a:solidFill>
                  </a:tcPr>
                </a:tc>
                <a:extLst>
                  <a:ext uri="{0D108BD9-81ED-4DB2-BD59-A6C34878D82A}">
                    <a16:rowId xmlns:a16="http://schemas.microsoft.com/office/drawing/2014/main" val="2959612415"/>
                  </a:ext>
                </a:extLst>
              </a:tr>
              <a:tr h="228600">
                <a:tc vMerge="1">
                  <a:txBody>
                    <a:bodyPr/>
                    <a:lstStyle/>
                    <a:p>
                      <a:pPr algn="ctr" rtl="0" fontAlgn="ctr"/>
                      <a:endParaRPr lang="en-CH" sz="800" b="0" i="0" u="none" strike="noStrike">
                        <a:solidFill>
                          <a:srgbClr val="000000"/>
                        </a:solidFill>
                        <a:effectLst/>
                        <a:latin typeface="+mj-lt"/>
                      </a:endParaRPr>
                    </a:p>
                  </a:txBody>
                  <a:tcPr marL="36000" marR="6350" marT="6350" marB="0" anchor="ctr">
                    <a:lnL w="12700" cap="flat" cmpd="sng" algn="ctr">
                      <a:no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800" b="0" i="0" u="none" strike="noStrike">
                          <a:solidFill>
                            <a:srgbClr val="000000"/>
                          </a:solidFill>
                          <a:effectLst/>
                          <a:latin typeface="+mj-lt"/>
                        </a:rPr>
                        <a:t>1.4</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de-CH" sz="800" b="0" i="0" u="none" strike="noStrike" err="1">
                          <a:solidFill>
                            <a:srgbClr val="000000"/>
                          </a:solidFill>
                          <a:effectLst/>
                          <a:latin typeface="+mj-lt"/>
                        </a:rPr>
                        <a:t>ZnO</a:t>
                      </a:r>
                      <a:r>
                        <a:rPr lang="de-CH" sz="800" b="0" i="0" u="none" strike="noStrike">
                          <a:solidFill>
                            <a:srgbClr val="000000"/>
                          </a:solidFill>
                          <a:effectLst/>
                          <a:latin typeface="+mj-lt"/>
                        </a:rPr>
                        <a:t> </a:t>
                      </a:r>
                      <a:r>
                        <a:rPr lang="de-CH" sz="800" b="0" i="0" u="none" strike="noStrike" err="1">
                          <a:solidFill>
                            <a:srgbClr val="000000"/>
                          </a:solidFill>
                          <a:effectLst/>
                          <a:latin typeface="+mj-lt"/>
                        </a:rPr>
                        <a:t>Tecs</a:t>
                      </a:r>
                      <a:endParaRPr lang="de-CH" sz="800" b="0" i="0" u="none" strike="noStrike">
                        <a:solidFill>
                          <a:srgbClr val="000000"/>
                        </a:solidFill>
                        <a:effectLst/>
                        <a:latin typeface="+mj-lt"/>
                      </a:endParaRPr>
                    </a:p>
                  </a:txBody>
                  <a:tcPr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de-CH" sz="800" b="0" i="0" u="none" strike="noStrike">
                          <a:solidFill>
                            <a:srgbClr val="000000"/>
                          </a:solidFill>
                          <a:effectLst/>
                          <a:latin typeface="+mj-lt"/>
                        </a:rPr>
                        <a:t>PARSOL® ZX</a:t>
                      </a: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CH" sz="800" b="0" i="0" u="none" strike="noStrike">
                          <a:solidFill>
                            <a:srgbClr val="000000"/>
                          </a:solidFill>
                          <a:effectLst/>
                          <a:latin typeface="+mj-lt"/>
                        </a:rPr>
                        <a:t>3</a:t>
                      </a:r>
                    </a:p>
                  </a:txBody>
                  <a:tcPr marL="635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800" b="0" i="0" u="none" strike="noStrike" kern="1200">
                          <a:solidFill>
                            <a:srgbClr val="000000"/>
                          </a:solidFill>
                          <a:effectLst/>
                          <a:latin typeface="+mn-lt"/>
                          <a:ea typeface="+mn-ea"/>
                          <a:cs typeface="+mn-cs"/>
                        </a:rPr>
                        <a:t>+13 (</a:t>
                      </a:r>
                      <a:r>
                        <a:rPr lang="en-US" sz="800" b="0" i="0" u="none" strike="noStrike" kern="1200">
                          <a:solidFill>
                            <a:srgbClr val="000000"/>
                          </a:solidFill>
                          <a:effectLst/>
                          <a:latin typeface="+mj-lt"/>
                          <a:ea typeface="+mn-ea"/>
                          <a:cs typeface="+mn-cs"/>
                        </a:rPr>
                        <a:t>74)</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CH" sz="800" b="1" i="0" u="none" strike="noStrike" kern="1200">
                          <a:solidFill>
                            <a:srgbClr val="084337"/>
                          </a:solidFill>
                          <a:effectLst/>
                          <a:latin typeface="+mn-lt"/>
                          <a:ea typeface="+mn-ea"/>
                          <a:cs typeface="+mn-cs"/>
                        </a:rPr>
                        <a:t>+152</a:t>
                      </a:r>
                      <a:r>
                        <a:rPr lang="en-US" sz="800" b="1" i="0" u="none" strike="noStrike" kern="1200">
                          <a:solidFill>
                            <a:srgbClr val="084337"/>
                          </a:solidFill>
                          <a:effectLst/>
                          <a:latin typeface="+mn-lt"/>
                          <a:ea typeface="+mn-ea"/>
                          <a:cs typeface="+mn-cs"/>
                        </a:rPr>
                        <a:t> </a:t>
                      </a:r>
                      <a:r>
                        <a:rPr lang="en-US" sz="800" b="0" i="0" u="none" strike="noStrike" kern="1200">
                          <a:solidFill>
                            <a:srgbClr val="000000"/>
                          </a:solidFill>
                          <a:effectLst/>
                          <a:latin typeface="+mn-lt"/>
                          <a:ea typeface="+mn-ea"/>
                          <a:cs typeface="+mn-cs"/>
                        </a:rPr>
                        <a:t>(</a:t>
                      </a:r>
                      <a:r>
                        <a:rPr lang="en-CH" sz="800" b="0" i="0" u="none" strike="noStrike">
                          <a:solidFill>
                            <a:srgbClr val="000000"/>
                          </a:solidFill>
                          <a:effectLst/>
                          <a:latin typeface="+mj-lt"/>
                        </a:rPr>
                        <a:t>31)</a:t>
                      </a: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ctr" rtl="0" fontAlgn="ctr"/>
                      <a:r>
                        <a:rPr lang="en-CH" sz="800" b="0" i="0" u="none" strike="noStrike" kern="1200">
                          <a:solidFill>
                            <a:srgbClr val="000000"/>
                          </a:solidFill>
                          <a:effectLst/>
                          <a:latin typeface="+mn-lt"/>
                          <a:ea typeface="+mn-ea"/>
                          <a:cs typeface="+mn-cs"/>
                        </a:rPr>
                        <a:t>+26</a:t>
                      </a:r>
                      <a:r>
                        <a:rPr lang="en-US" sz="800" b="0" i="0" u="none" strike="noStrike" kern="1200">
                          <a:solidFill>
                            <a:srgbClr val="000000"/>
                          </a:solidFill>
                          <a:effectLst/>
                          <a:latin typeface="+mn-lt"/>
                          <a:ea typeface="+mn-ea"/>
                          <a:cs typeface="+mn-cs"/>
                        </a:rPr>
                        <a:t> (</a:t>
                      </a:r>
                      <a:r>
                        <a:rPr lang="en-CH" sz="800" b="0" i="0" u="none" strike="noStrike">
                          <a:solidFill>
                            <a:srgbClr val="000000"/>
                          </a:solidFill>
                          <a:effectLst/>
                          <a:latin typeface="+mj-lt"/>
                        </a:rPr>
                        <a:t>50)</a:t>
                      </a:r>
                    </a:p>
                  </a:txBody>
                  <a:tcPr marL="36000" marR="6350" marT="6350" marB="0" anchor="ctr">
                    <a:lnL w="3175"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85361488"/>
                  </a:ext>
                </a:extLst>
              </a:tr>
              <a:tr h="228600">
                <a:tc vMerge="1">
                  <a:txBody>
                    <a:bodyPr/>
                    <a:lstStyle/>
                    <a:p>
                      <a:pPr algn="ctr" rtl="0" fontAlgn="ctr"/>
                      <a:endParaRPr lang="en-CH" sz="800" b="0" i="0" u="none" strike="noStrike">
                        <a:solidFill>
                          <a:srgbClr val="000000"/>
                        </a:solidFill>
                        <a:effectLst/>
                        <a:latin typeface="+mj-lt"/>
                      </a:endParaRPr>
                    </a:p>
                  </a:txBody>
                  <a:tcPr marL="36000" marR="6350" marT="6350" marB="0" anchor="ctr">
                    <a:lnL w="12700" cap="flat" cmpd="sng" algn="ctr">
                      <a:no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800" b="0" i="0" u="none" strike="noStrike">
                          <a:solidFill>
                            <a:srgbClr val="000000"/>
                          </a:solidFill>
                          <a:effectLst/>
                          <a:latin typeface="+mj-lt"/>
                        </a:rPr>
                        <a:t>1.5</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de-CH" sz="800" b="0" i="0" u="none" strike="noStrike">
                          <a:solidFill>
                            <a:srgbClr val="000000"/>
                          </a:solidFill>
                          <a:effectLst/>
                          <a:latin typeface="+mj-lt"/>
                        </a:rPr>
                        <a:t>BEMT</a:t>
                      </a:r>
                    </a:p>
                  </a:txBody>
                  <a:tcPr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de-CH" sz="800" b="0" i="0" u="none" strike="noStrike">
                          <a:solidFill>
                            <a:srgbClr val="000000"/>
                          </a:solidFill>
                          <a:effectLst/>
                          <a:latin typeface="+mj-lt"/>
                        </a:rPr>
                        <a:t>PARSOL® Shield</a:t>
                      </a: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CH" sz="800" b="0" i="0" u="none" strike="noStrike">
                          <a:solidFill>
                            <a:srgbClr val="000000"/>
                          </a:solidFill>
                          <a:effectLst/>
                          <a:latin typeface="+mj-lt"/>
                        </a:rPr>
                        <a:t>2.3</a:t>
                      </a:r>
                    </a:p>
                  </a:txBody>
                  <a:tcPr marL="635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800" b="0" i="0" u="none" strike="noStrike" kern="1200">
                          <a:solidFill>
                            <a:srgbClr val="000000"/>
                          </a:solidFill>
                          <a:effectLst/>
                          <a:latin typeface="+mn-lt"/>
                          <a:ea typeface="+mn-ea"/>
                          <a:cs typeface="+mn-cs"/>
                        </a:rPr>
                        <a:t>+13 (</a:t>
                      </a:r>
                      <a:r>
                        <a:rPr lang="en-US" sz="800" b="0" i="0" u="none" strike="noStrike">
                          <a:solidFill>
                            <a:srgbClr val="000000"/>
                          </a:solidFill>
                          <a:effectLst/>
                          <a:latin typeface="+mj-lt"/>
                        </a:rPr>
                        <a:t>74)</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CH" sz="800" b="0" i="0" u="none" strike="noStrike" kern="1200">
                          <a:solidFill>
                            <a:srgbClr val="000000"/>
                          </a:solidFill>
                          <a:effectLst/>
                          <a:latin typeface="+mn-lt"/>
                          <a:ea typeface="+mn-ea"/>
                          <a:cs typeface="+mn-cs"/>
                        </a:rPr>
                        <a:t>+59</a:t>
                      </a:r>
                      <a:r>
                        <a:rPr lang="en-US" sz="800" b="0" i="0" u="none" strike="noStrike" kern="1200">
                          <a:solidFill>
                            <a:srgbClr val="000000"/>
                          </a:solidFill>
                          <a:effectLst/>
                          <a:latin typeface="+mn-lt"/>
                          <a:ea typeface="+mn-ea"/>
                          <a:cs typeface="+mn-cs"/>
                        </a:rPr>
                        <a:t> (</a:t>
                      </a:r>
                      <a:r>
                        <a:rPr lang="en-CH" sz="800" b="0" i="0" u="none" strike="noStrike">
                          <a:solidFill>
                            <a:srgbClr val="000000"/>
                          </a:solidFill>
                          <a:effectLst/>
                          <a:latin typeface="+mj-lt"/>
                        </a:rPr>
                        <a:t>20)</a:t>
                      </a: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CH" sz="800" b="1" i="0" u="none" strike="noStrike" kern="1200">
                          <a:solidFill>
                            <a:srgbClr val="084337"/>
                          </a:solidFill>
                          <a:effectLst/>
                          <a:latin typeface="+mn-lt"/>
                          <a:ea typeface="+mn-ea"/>
                          <a:cs typeface="+mn-cs"/>
                        </a:rPr>
                        <a:t>+100</a:t>
                      </a:r>
                      <a:r>
                        <a:rPr lang="en-US" sz="800" b="1" i="0" u="none" strike="noStrike" kern="1200">
                          <a:solidFill>
                            <a:srgbClr val="084337"/>
                          </a:solidFill>
                          <a:effectLst/>
                          <a:latin typeface="+mn-lt"/>
                          <a:ea typeface="+mn-ea"/>
                          <a:cs typeface="+mn-cs"/>
                        </a:rPr>
                        <a:t> </a:t>
                      </a:r>
                      <a:r>
                        <a:rPr lang="en-US" sz="800" b="0" i="0" u="none" strike="noStrike" kern="1200">
                          <a:solidFill>
                            <a:srgbClr val="000000"/>
                          </a:solidFill>
                          <a:effectLst/>
                          <a:latin typeface="+mn-lt"/>
                          <a:ea typeface="+mn-ea"/>
                          <a:cs typeface="+mn-cs"/>
                        </a:rPr>
                        <a:t>(</a:t>
                      </a:r>
                      <a:r>
                        <a:rPr lang="en-CH" sz="800" b="0" i="0" u="none" strike="noStrike">
                          <a:solidFill>
                            <a:srgbClr val="000000"/>
                          </a:solidFill>
                          <a:effectLst/>
                          <a:latin typeface="+mj-lt"/>
                        </a:rPr>
                        <a:t>79)</a:t>
                      </a:r>
                    </a:p>
                  </a:txBody>
                  <a:tcPr marL="36000" marR="6350" marT="6350" marB="0" anchor="ctr">
                    <a:lnL w="3175"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3E6E1"/>
                    </a:solidFill>
                  </a:tcPr>
                </a:tc>
                <a:extLst>
                  <a:ext uri="{0D108BD9-81ED-4DB2-BD59-A6C34878D82A}">
                    <a16:rowId xmlns:a16="http://schemas.microsoft.com/office/drawing/2014/main" val="642422293"/>
                  </a:ext>
                </a:extLst>
              </a:tr>
              <a:tr h="228600">
                <a:tc vMerge="1">
                  <a:txBody>
                    <a:bodyPr/>
                    <a:lstStyle/>
                    <a:p>
                      <a:pPr algn="ctr" rtl="0" fontAlgn="ctr"/>
                      <a:endParaRPr lang="en-CH" sz="800" b="0" i="0" u="none" strike="noStrike">
                        <a:solidFill>
                          <a:srgbClr val="000000"/>
                        </a:solidFill>
                        <a:effectLst/>
                        <a:latin typeface="+mj-lt"/>
                      </a:endParaRPr>
                    </a:p>
                  </a:txBody>
                  <a:tcPr marL="36000" marR="6350" marT="6350" marB="0" anchor="ctr">
                    <a:lnL w="12700" cap="flat" cmpd="sng" algn="ctr">
                      <a:no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800" b="0" i="0" u="none" strike="noStrike">
                          <a:solidFill>
                            <a:srgbClr val="000000"/>
                          </a:solidFill>
                          <a:effectLst/>
                          <a:latin typeface="+mj-lt"/>
                        </a:rPr>
                        <a:t>1.6</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de-CH" sz="800" b="0" i="0" u="none" strike="noStrike">
                          <a:solidFill>
                            <a:srgbClr val="000000"/>
                          </a:solidFill>
                          <a:effectLst/>
                          <a:latin typeface="+mj-lt"/>
                        </a:rPr>
                        <a:t>EHT</a:t>
                      </a:r>
                    </a:p>
                  </a:txBody>
                  <a:tcPr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r>
                        <a:rPr lang="de-CH" sz="800" b="0" i="0" u="none" strike="noStrike">
                          <a:solidFill>
                            <a:srgbClr val="000000"/>
                          </a:solidFill>
                          <a:effectLst/>
                          <a:latin typeface="+mj-lt"/>
                        </a:rPr>
                        <a:t>PARSOL® EHT</a:t>
                      </a: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CH" sz="800" b="0" i="0" u="none" strike="noStrike">
                          <a:solidFill>
                            <a:srgbClr val="000000"/>
                          </a:solidFill>
                          <a:effectLst/>
                          <a:latin typeface="+mj-lt"/>
                        </a:rPr>
                        <a:t>2.3</a:t>
                      </a:r>
                    </a:p>
                  </a:txBody>
                  <a:tcPr marL="635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US" sz="800" b="0" i="0" u="none" strike="noStrike" kern="1200">
                          <a:solidFill>
                            <a:srgbClr val="000000"/>
                          </a:solidFill>
                          <a:effectLst/>
                          <a:latin typeface="+mn-lt"/>
                          <a:ea typeface="+mn-ea"/>
                          <a:cs typeface="+mn-cs"/>
                        </a:rPr>
                        <a:t>+40 (</a:t>
                      </a:r>
                      <a:r>
                        <a:rPr lang="en-US" sz="800" b="0" i="0" u="none" strike="noStrike">
                          <a:solidFill>
                            <a:srgbClr val="000000"/>
                          </a:solidFill>
                          <a:effectLst/>
                          <a:latin typeface="+mj-lt"/>
                        </a:rPr>
                        <a:t>92)</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CH" sz="800" b="0" i="0" u="none" strike="noStrike" kern="1200">
                          <a:solidFill>
                            <a:srgbClr val="000000"/>
                          </a:solidFill>
                          <a:effectLst/>
                          <a:latin typeface="+mn-lt"/>
                          <a:ea typeface="+mn-ea"/>
                          <a:cs typeface="+mn-cs"/>
                        </a:rPr>
                        <a:t>+100</a:t>
                      </a:r>
                      <a:r>
                        <a:rPr lang="en-US" sz="800" b="0" i="0" u="none" strike="noStrike" kern="1200">
                          <a:solidFill>
                            <a:srgbClr val="000000"/>
                          </a:solidFill>
                          <a:effectLst/>
                          <a:latin typeface="+mn-lt"/>
                          <a:ea typeface="+mn-ea"/>
                          <a:cs typeface="+mn-cs"/>
                        </a:rPr>
                        <a:t> (</a:t>
                      </a:r>
                      <a:r>
                        <a:rPr lang="en-CH" sz="800" b="0" i="0" u="none" strike="noStrike">
                          <a:solidFill>
                            <a:srgbClr val="000000"/>
                          </a:solidFill>
                          <a:effectLst/>
                          <a:latin typeface="+mj-lt"/>
                        </a:rPr>
                        <a:t>25)</a:t>
                      </a: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CH" sz="800" b="0" i="0" u="none" strike="noStrike" kern="1200">
                          <a:solidFill>
                            <a:srgbClr val="000000"/>
                          </a:solidFill>
                          <a:effectLst/>
                          <a:latin typeface="+mn-lt"/>
                          <a:ea typeface="+mn-ea"/>
                          <a:cs typeface="+mn-cs"/>
                        </a:rPr>
                        <a:t>+59</a:t>
                      </a:r>
                      <a:r>
                        <a:rPr lang="en-US" sz="800" b="0" i="0" u="none" strike="noStrike" kern="1200">
                          <a:solidFill>
                            <a:srgbClr val="000000"/>
                          </a:solidFill>
                          <a:effectLst/>
                          <a:latin typeface="+mn-lt"/>
                          <a:ea typeface="+mn-ea"/>
                          <a:cs typeface="+mn-cs"/>
                        </a:rPr>
                        <a:t> (</a:t>
                      </a:r>
                      <a:r>
                        <a:rPr lang="en-CH" sz="800" b="0" i="0" u="none" strike="noStrike">
                          <a:solidFill>
                            <a:srgbClr val="000000"/>
                          </a:solidFill>
                          <a:effectLst/>
                          <a:latin typeface="+mj-lt"/>
                        </a:rPr>
                        <a:t>63)</a:t>
                      </a:r>
                    </a:p>
                  </a:txBody>
                  <a:tcPr marL="36000" marR="6350" marT="6350" marB="0" anchor="ctr">
                    <a:lnL w="3175"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3E6E1"/>
                    </a:solidFill>
                  </a:tcPr>
                </a:tc>
                <a:extLst>
                  <a:ext uri="{0D108BD9-81ED-4DB2-BD59-A6C34878D82A}">
                    <a16:rowId xmlns:a16="http://schemas.microsoft.com/office/drawing/2014/main" val="2857682265"/>
                  </a:ext>
                </a:extLst>
              </a:tr>
              <a:tr h="228600">
                <a:tc vMerge="1">
                  <a:txBody>
                    <a:bodyPr/>
                    <a:lstStyle/>
                    <a:p>
                      <a:pPr algn="ctr" rtl="0" fontAlgn="ctr"/>
                      <a:endParaRPr lang="en-CH" sz="800" b="0" i="0" u="none" strike="noStrike">
                        <a:solidFill>
                          <a:srgbClr val="000000"/>
                        </a:solidFill>
                        <a:effectLst/>
                        <a:latin typeface="+mj-lt"/>
                      </a:endParaRPr>
                    </a:p>
                  </a:txBody>
                  <a:tcPr marL="36000" marR="6350" marT="6350" marB="0" anchor="ctr">
                    <a:lnL w="12700" cap="flat" cmpd="sng" algn="ctr">
                      <a:no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US" sz="800" b="0" i="0" u="none" strike="noStrike">
                          <a:solidFill>
                            <a:srgbClr val="000000"/>
                          </a:solidFill>
                          <a:effectLst/>
                          <a:latin typeface="+mj-lt"/>
                        </a:rPr>
                        <a:t>1.7</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de-CH" sz="800" b="0" i="0" u="none" strike="noStrike">
                          <a:solidFill>
                            <a:srgbClr val="000000"/>
                          </a:solidFill>
                          <a:effectLst/>
                          <a:latin typeface="+mj-lt"/>
                        </a:rPr>
                        <a:t>TiO</a:t>
                      </a:r>
                      <a:r>
                        <a:rPr lang="de-CH" sz="800" b="0" i="0" u="none" strike="noStrike" baseline="-25000">
                          <a:solidFill>
                            <a:srgbClr val="000000"/>
                          </a:solidFill>
                          <a:effectLst/>
                          <a:latin typeface="+mj-lt"/>
                        </a:rPr>
                        <a:t>2</a:t>
                      </a:r>
                      <a:r>
                        <a:rPr lang="de-CH" sz="800" b="0" i="0" u="none" strike="noStrike">
                          <a:solidFill>
                            <a:srgbClr val="000000"/>
                          </a:solidFill>
                          <a:effectLst/>
                          <a:latin typeface="+mj-lt"/>
                        </a:rPr>
                        <a:t>/SiO</a:t>
                      </a:r>
                      <a:r>
                        <a:rPr lang="de-CH" sz="800" b="0" i="0" u="none" strike="noStrike" baseline="-25000">
                          <a:solidFill>
                            <a:srgbClr val="000000"/>
                          </a:solidFill>
                          <a:effectLst/>
                          <a:latin typeface="+mj-lt"/>
                        </a:rPr>
                        <a:t>2</a:t>
                      </a:r>
                      <a:r>
                        <a:rPr lang="de-CH" sz="800" b="0" i="0" u="none" strike="noStrike">
                          <a:solidFill>
                            <a:srgbClr val="000000"/>
                          </a:solidFill>
                          <a:effectLst/>
                          <a:latin typeface="+mj-lt"/>
                        </a:rPr>
                        <a:t>/D</a:t>
                      </a:r>
                    </a:p>
                  </a:txBody>
                  <a:tcPr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r>
                        <a:rPr lang="de-CH" sz="800" b="0" i="0" u="none" strike="noStrike">
                          <a:solidFill>
                            <a:srgbClr val="000000"/>
                          </a:solidFill>
                          <a:effectLst/>
                          <a:latin typeface="+mj-lt"/>
                        </a:rPr>
                        <a:t>PARSOL® TX</a:t>
                      </a: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CH" sz="800" b="0" i="0" u="none" strike="noStrike">
                          <a:solidFill>
                            <a:srgbClr val="000000"/>
                          </a:solidFill>
                          <a:effectLst/>
                          <a:latin typeface="+mj-lt"/>
                        </a:rPr>
                        <a:t>3</a:t>
                      </a:r>
                    </a:p>
                  </a:txBody>
                  <a:tcPr marL="635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US" sz="800" b="0" i="0" u="none" strike="noStrike" kern="1200">
                          <a:solidFill>
                            <a:srgbClr val="000000"/>
                          </a:solidFill>
                          <a:effectLst/>
                          <a:latin typeface="+mn-lt"/>
                          <a:ea typeface="+mn-ea"/>
                          <a:cs typeface="+mn-cs"/>
                        </a:rPr>
                        <a:t>+23 (</a:t>
                      </a:r>
                      <a:r>
                        <a:rPr lang="en-US" sz="800" b="0" i="0" u="none" strike="noStrike">
                          <a:solidFill>
                            <a:srgbClr val="000000"/>
                          </a:solidFill>
                          <a:effectLst/>
                          <a:latin typeface="+mj-lt"/>
                        </a:rPr>
                        <a:t>81)</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CH" sz="800" b="0" i="0" u="none" strike="noStrike" kern="1200">
                          <a:solidFill>
                            <a:srgbClr val="000000"/>
                          </a:solidFill>
                          <a:effectLst/>
                          <a:latin typeface="+mn-lt"/>
                          <a:ea typeface="+mn-ea"/>
                          <a:cs typeface="+mn-cs"/>
                        </a:rPr>
                        <a:t>+59</a:t>
                      </a:r>
                      <a:r>
                        <a:rPr lang="en-US" sz="800" b="0" i="0" u="none" strike="noStrike" kern="1200">
                          <a:solidFill>
                            <a:srgbClr val="000000"/>
                          </a:solidFill>
                          <a:effectLst/>
                          <a:latin typeface="+mn-lt"/>
                          <a:ea typeface="+mn-ea"/>
                          <a:cs typeface="+mn-cs"/>
                        </a:rPr>
                        <a:t> (</a:t>
                      </a:r>
                      <a:r>
                        <a:rPr lang="en-CH" sz="800" b="0" i="0" u="none" strike="noStrike">
                          <a:solidFill>
                            <a:srgbClr val="000000"/>
                          </a:solidFill>
                          <a:effectLst/>
                          <a:latin typeface="+mj-lt"/>
                        </a:rPr>
                        <a:t>20)</a:t>
                      </a: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CH" sz="800" b="0" i="0" u="none" strike="noStrike" kern="1200">
                          <a:solidFill>
                            <a:srgbClr val="000000"/>
                          </a:solidFill>
                          <a:effectLst/>
                          <a:latin typeface="+mn-lt"/>
                          <a:ea typeface="+mn-ea"/>
                          <a:cs typeface="+mn-cs"/>
                        </a:rPr>
                        <a:t>+26</a:t>
                      </a:r>
                      <a:r>
                        <a:rPr lang="en-US" sz="800" b="0" i="0" u="none" strike="noStrike" kern="1200">
                          <a:solidFill>
                            <a:srgbClr val="000000"/>
                          </a:solidFill>
                          <a:effectLst/>
                          <a:latin typeface="+mn-lt"/>
                          <a:ea typeface="+mn-ea"/>
                          <a:cs typeface="+mn-cs"/>
                        </a:rPr>
                        <a:t> (</a:t>
                      </a:r>
                      <a:r>
                        <a:rPr lang="en-CH" sz="800" b="0" i="0" u="none" strike="noStrike">
                          <a:solidFill>
                            <a:srgbClr val="000000"/>
                          </a:solidFill>
                          <a:effectLst/>
                          <a:latin typeface="+mj-lt"/>
                        </a:rPr>
                        <a:t>50)</a:t>
                      </a:r>
                    </a:p>
                  </a:txBody>
                  <a:tcPr marL="36000" marR="6350" marT="6350" marB="0" anchor="ctr">
                    <a:lnL w="3175"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80553819"/>
                  </a:ext>
                </a:extLst>
              </a:tr>
              <a:tr h="228600">
                <a:tc vMerge="1">
                  <a:txBody>
                    <a:bodyPr/>
                    <a:lstStyle/>
                    <a:p>
                      <a:pPr algn="ctr" rtl="0" fontAlgn="ctr"/>
                      <a:endParaRPr lang="en-CH" sz="800" b="0" i="0" u="none" strike="noStrike">
                        <a:solidFill>
                          <a:srgbClr val="000000"/>
                        </a:solidFill>
                        <a:effectLst/>
                        <a:latin typeface="+mj-lt"/>
                      </a:endParaRPr>
                    </a:p>
                  </a:txBody>
                  <a:tcPr marL="36000" marR="6350" marT="6350" marB="0" anchor="ctr">
                    <a:lnL w="12700" cap="flat" cmpd="sng" algn="ctr">
                      <a:no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US" sz="800" b="0" i="0" u="none" strike="noStrike">
                          <a:solidFill>
                            <a:srgbClr val="000000"/>
                          </a:solidFill>
                          <a:effectLst/>
                          <a:latin typeface="+mj-lt"/>
                        </a:rPr>
                        <a:t>1.8</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r>
                        <a:rPr lang="de-CH" sz="800" b="0" i="0" u="none" strike="noStrike">
                          <a:solidFill>
                            <a:srgbClr val="000000"/>
                          </a:solidFill>
                          <a:effectLst/>
                          <a:latin typeface="+mj-lt"/>
                        </a:rPr>
                        <a:t>OC/EHS/ BEMT/BMDBM</a:t>
                      </a:r>
                    </a:p>
                  </a:txBody>
                  <a:tcPr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r>
                        <a:rPr lang="en-US" sz="800" b="0" i="0" u="none" strike="noStrike">
                          <a:solidFill>
                            <a:srgbClr val="000000"/>
                          </a:solidFill>
                          <a:effectLst/>
                          <a:latin typeface="+mj-lt"/>
                        </a:rPr>
                        <a:t>PARSOL</a:t>
                      </a:r>
                      <a:r>
                        <a:rPr lang="de-CH" sz="800" b="0" i="0" u="none" strike="noStrike">
                          <a:solidFill>
                            <a:srgbClr val="000000"/>
                          </a:solidFill>
                          <a:effectLst/>
                          <a:latin typeface="+mj-lt"/>
                        </a:rPr>
                        <a:t>®</a:t>
                      </a:r>
                      <a:r>
                        <a:rPr lang="en-US" sz="800" b="0" i="0" u="none" strike="noStrike">
                          <a:solidFill>
                            <a:srgbClr val="000000"/>
                          </a:solidFill>
                          <a:effectLst/>
                          <a:latin typeface="+mj-lt"/>
                        </a:rPr>
                        <a:t> 340/EHS/Shield/1789</a:t>
                      </a: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CH" sz="800" b="0" i="0" u="none" strike="noStrike">
                          <a:solidFill>
                            <a:srgbClr val="000000"/>
                          </a:solidFill>
                          <a:effectLst/>
                          <a:latin typeface="+mj-lt"/>
                        </a:rPr>
                        <a:t>7/4/2/4.5</a:t>
                      </a:r>
                    </a:p>
                  </a:txBody>
                  <a:tcPr marL="635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US" sz="800" b="0" i="0" u="none" strike="noStrike" kern="1200">
                          <a:solidFill>
                            <a:srgbClr val="000000"/>
                          </a:solidFill>
                          <a:effectLst/>
                          <a:latin typeface="+mn-lt"/>
                          <a:ea typeface="+mn-ea"/>
                          <a:cs typeface="+mn-cs"/>
                        </a:rPr>
                        <a:t>+25 (</a:t>
                      </a:r>
                      <a:r>
                        <a:rPr lang="en-US" sz="800" b="0" i="0" u="none" strike="noStrike">
                          <a:solidFill>
                            <a:srgbClr val="000000"/>
                          </a:solidFill>
                          <a:effectLst/>
                          <a:latin typeface="+mj-lt"/>
                        </a:rPr>
                        <a:t>82)</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CH" sz="800" b="1" i="0" u="none" strike="noStrike" kern="1200">
                          <a:solidFill>
                            <a:srgbClr val="000000"/>
                          </a:solidFill>
                          <a:effectLst/>
                          <a:latin typeface="+mn-lt"/>
                          <a:ea typeface="+mn-ea"/>
                          <a:cs typeface="+mn-cs"/>
                        </a:rPr>
                        <a:t>+</a:t>
                      </a:r>
                      <a:r>
                        <a:rPr lang="en-CH" sz="800" b="1" i="0" u="none" strike="noStrike" kern="1200">
                          <a:solidFill>
                            <a:srgbClr val="084337"/>
                          </a:solidFill>
                          <a:effectLst/>
                          <a:latin typeface="+mn-lt"/>
                          <a:ea typeface="+mn-ea"/>
                          <a:cs typeface="+mn-cs"/>
                        </a:rPr>
                        <a:t>152</a:t>
                      </a:r>
                      <a:r>
                        <a:rPr lang="en-US" sz="800" b="1" i="0" u="none" strike="noStrike" kern="1200">
                          <a:solidFill>
                            <a:srgbClr val="000000"/>
                          </a:solidFill>
                          <a:effectLst/>
                          <a:latin typeface="+mn-lt"/>
                          <a:ea typeface="+mn-ea"/>
                          <a:cs typeface="+mn-cs"/>
                        </a:rPr>
                        <a:t> </a:t>
                      </a:r>
                      <a:r>
                        <a:rPr lang="en-US" sz="800" b="0" i="0" u="none" strike="noStrike" kern="1200">
                          <a:solidFill>
                            <a:srgbClr val="000000"/>
                          </a:solidFill>
                          <a:effectLst/>
                          <a:latin typeface="+mn-lt"/>
                          <a:ea typeface="+mn-ea"/>
                          <a:cs typeface="+mn-cs"/>
                        </a:rPr>
                        <a:t>(</a:t>
                      </a:r>
                      <a:r>
                        <a:rPr lang="en-CH" sz="800" b="0" i="0" u="none" strike="noStrike">
                          <a:solidFill>
                            <a:srgbClr val="000000"/>
                          </a:solidFill>
                          <a:effectLst/>
                          <a:latin typeface="+mj-lt"/>
                        </a:rPr>
                        <a:t>31 )</a:t>
                      </a: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ctr" rtl="0" fontAlgn="ctr"/>
                      <a:r>
                        <a:rPr lang="en-CH" sz="800" b="0" i="0" u="none" strike="noStrike" kern="1200">
                          <a:solidFill>
                            <a:srgbClr val="000000"/>
                          </a:solidFill>
                          <a:effectLst/>
                          <a:latin typeface="+mn-lt"/>
                          <a:ea typeface="+mn-ea"/>
                          <a:cs typeface="+mn-cs"/>
                        </a:rPr>
                        <a:t>+59</a:t>
                      </a:r>
                      <a:r>
                        <a:rPr lang="en-US" sz="800" b="0" i="0" u="none" strike="noStrike" kern="1200">
                          <a:solidFill>
                            <a:srgbClr val="000000"/>
                          </a:solidFill>
                          <a:effectLst/>
                          <a:latin typeface="+mn-lt"/>
                          <a:ea typeface="+mn-ea"/>
                          <a:cs typeface="+mn-cs"/>
                        </a:rPr>
                        <a:t> (</a:t>
                      </a:r>
                      <a:r>
                        <a:rPr lang="en-CH" sz="800" b="0" i="0" u="none" strike="noStrike">
                          <a:solidFill>
                            <a:srgbClr val="000000"/>
                          </a:solidFill>
                          <a:effectLst/>
                          <a:latin typeface="+mj-lt"/>
                        </a:rPr>
                        <a:t>63)</a:t>
                      </a:r>
                    </a:p>
                  </a:txBody>
                  <a:tcPr marL="36000" marR="6350" marT="6350" marB="0" anchor="ctr">
                    <a:lnL w="3175"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3E6E1"/>
                    </a:solidFill>
                  </a:tcPr>
                </a:tc>
                <a:extLst>
                  <a:ext uri="{0D108BD9-81ED-4DB2-BD59-A6C34878D82A}">
                    <a16:rowId xmlns:a16="http://schemas.microsoft.com/office/drawing/2014/main" val="1142044400"/>
                  </a:ext>
                </a:extLst>
              </a:tr>
              <a:tr h="228600">
                <a:tc vMerge="1">
                  <a:txBody>
                    <a:bodyPr/>
                    <a:lstStyle/>
                    <a:p>
                      <a:pPr algn="ctr" rtl="0" fontAlgn="ctr"/>
                      <a:endParaRPr lang="en-CH" sz="800" b="0" i="0" u="none" strike="noStrike">
                        <a:solidFill>
                          <a:srgbClr val="000000"/>
                        </a:solidFill>
                        <a:effectLst/>
                        <a:latin typeface="+mj-lt"/>
                      </a:endParaRPr>
                    </a:p>
                  </a:txBody>
                  <a:tcPr marL="36000" marR="6350" marT="6350" marB="0" anchor="ctr">
                    <a:lnL w="12700" cap="flat" cmpd="sng" algn="ctr">
                      <a:no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US" sz="800" b="0" i="0" u="none" strike="noStrike">
                          <a:solidFill>
                            <a:srgbClr val="000000"/>
                          </a:solidFill>
                          <a:effectLst/>
                          <a:latin typeface="+mj-lt"/>
                        </a:rPr>
                        <a:t>1.9</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r>
                        <a:rPr lang="de-CH" sz="800" b="0" i="0" u="none" strike="noStrike">
                          <a:solidFill>
                            <a:srgbClr val="000000"/>
                          </a:solidFill>
                          <a:effectLst/>
                          <a:latin typeface="+mj-lt"/>
                        </a:rPr>
                        <a:t>EHT/BEMT/ BMDBM</a:t>
                      </a:r>
                    </a:p>
                  </a:txBody>
                  <a:tcPr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r>
                        <a:rPr lang="de-CH" sz="800" b="0" i="0" u="none" strike="noStrike">
                          <a:solidFill>
                            <a:srgbClr val="000000"/>
                          </a:solidFill>
                          <a:effectLst/>
                          <a:latin typeface="+mj-lt"/>
                        </a:rPr>
                        <a:t>PARSOL® EHT/Shield/1789</a:t>
                      </a: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CH" sz="800" b="0" i="0" u="none" strike="noStrike">
                          <a:solidFill>
                            <a:srgbClr val="000000"/>
                          </a:solidFill>
                          <a:effectLst/>
                          <a:latin typeface="+mj-lt"/>
                        </a:rPr>
                        <a:t>3/3/3</a:t>
                      </a:r>
                    </a:p>
                  </a:txBody>
                  <a:tcPr marL="635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US" sz="800" b="1" i="0" u="none" strike="noStrike" kern="1200">
                          <a:solidFill>
                            <a:srgbClr val="FF0000"/>
                          </a:solidFill>
                          <a:effectLst/>
                          <a:latin typeface="+mn-lt"/>
                          <a:ea typeface="+mn-ea"/>
                          <a:cs typeface="+mn-cs"/>
                        </a:rPr>
                        <a:t>-13 </a:t>
                      </a:r>
                      <a:r>
                        <a:rPr lang="en-US" sz="800" b="0" i="0" u="none" strike="noStrike" kern="1200">
                          <a:solidFill>
                            <a:srgbClr val="000000"/>
                          </a:solidFill>
                          <a:effectLst/>
                          <a:latin typeface="+mn-lt"/>
                          <a:ea typeface="+mn-ea"/>
                          <a:cs typeface="+mn-cs"/>
                        </a:rPr>
                        <a:t>(</a:t>
                      </a:r>
                      <a:r>
                        <a:rPr lang="en-US" sz="800" b="0" i="0" u="none" strike="noStrike">
                          <a:solidFill>
                            <a:srgbClr val="000000"/>
                          </a:solidFill>
                          <a:effectLst/>
                          <a:latin typeface="+mj-lt"/>
                        </a:rPr>
                        <a:t>58)</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ctr" rtl="0" fontAlgn="ctr"/>
                      <a:r>
                        <a:rPr lang="en-CH" sz="800" b="1" i="0" u="none" strike="noStrike" kern="1200">
                          <a:solidFill>
                            <a:srgbClr val="084337"/>
                          </a:solidFill>
                          <a:effectLst/>
                          <a:latin typeface="+mn-lt"/>
                          <a:ea typeface="+mn-ea"/>
                          <a:cs typeface="+mn-cs"/>
                        </a:rPr>
                        <a:t>+152</a:t>
                      </a:r>
                      <a:r>
                        <a:rPr lang="en-US" sz="800" b="1" i="0" u="none" strike="noStrike" kern="1200">
                          <a:solidFill>
                            <a:srgbClr val="084337"/>
                          </a:solidFill>
                          <a:effectLst/>
                          <a:latin typeface="+mn-lt"/>
                          <a:ea typeface="+mn-ea"/>
                          <a:cs typeface="+mn-cs"/>
                        </a:rPr>
                        <a:t> </a:t>
                      </a:r>
                      <a:r>
                        <a:rPr lang="en-US" sz="800" b="0" i="0" u="none" strike="noStrike" kern="1200">
                          <a:solidFill>
                            <a:srgbClr val="000000"/>
                          </a:solidFill>
                          <a:effectLst/>
                          <a:latin typeface="+mn-lt"/>
                          <a:ea typeface="+mn-ea"/>
                          <a:cs typeface="+mn-cs"/>
                        </a:rPr>
                        <a:t>(</a:t>
                      </a:r>
                      <a:r>
                        <a:rPr lang="en-CH" sz="800" b="0" i="0" u="none" strike="noStrike">
                          <a:solidFill>
                            <a:srgbClr val="000000"/>
                          </a:solidFill>
                          <a:effectLst/>
                          <a:latin typeface="+mj-lt"/>
                        </a:rPr>
                        <a:t>31)</a:t>
                      </a: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ctr" rtl="0" fontAlgn="ctr"/>
                      <a:r>
                        <a:rPr lang="en-CH" sz="800" b="0" i="0" u="none" strike="noStrike" kern="1200">
                          <a:solidFill>
                            <a:srgbClr val="000000"/>
                          </a:solidFill>
                          <a:effectLst/>
                          <a:latin typeface="+mn-lt"/>
                          <a:ea typeface="+mn-ea"/>
                          <a:cs typeface="+mn-cs"/>
                        </a:rPr>
                        <a:t>+26</a:t>
                      </a:r>
                      <a:r>
                        <a:rPr lang="en-US" sz="800" b="0" i="0" u="none" strike="noStrike" kern="1200">
                          <a:solidFill>
                            <a:srgbClr val="000000"/>
                          </a:solidFill>
                          <a:effectLst/>
                          <a:latin typeface="+mn-lt"/>
                          <a:ea typeface="+mn-ea"/>
                          <a:cs typeface="+mn-cs"/>
                        </a:rPr>
                        <a:t> (</a:t>
                      </a:r>
                      <a:r>
                        <a:rPr lang="en-CH" sz="800" b="0" i="0" u="none" strike="noStrike">
                          <a:solidFill>
                            <a:srgbClr val="000000"/>
                          </a:solidFill>
                          <a:effectLst/>
                          <a:latin typeface="+mj-lt"/>
                        </a:rPr>
                        <a:t>50)</a:t>
                      </a:r>
                    </a:p>
                  </a:txBody>
                  <a:tcPr marL="36000" marR="6350" marT="6350" marB="0" anchor="ctr">
                    <a:lnL w="3175"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47828672"/>
                  </a:ext>
                </a:extLst>
              </a:tr>
              <a:tr h="228600">
                <a:tc vMerge="1">
                  <a:txBody>
                    <a:bodyPr/>
                    <a:lstStyle/>
                    <a:p>
                      <a:pPr algn="ctr" rtl="0" fontAlgn="ctr"/>
                      <a:endParaRPr lang="en-CH" sz="800" b="0" i="0" u="none" strike="noStrike">
                        <a:solidFill>
                          <a:srgbClr val="000000"/>
                        </a:solidFill>
                        <a:effectLst/>
                        <a:latin typeface="+mj-lt"/>
                      </a:endParaRPr>
                    </a:p>
                  </a:txBody>
                  <a:tcPr marL="36000" marR="6350" marT="6350" marB="0" anchor="ctr">
                    <a:lnL w="12700" cap="flat" cmpd="sng" algn="ctr">
                      <a:no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US" sz="800" b="0" i="0" u="none" strike="noStrike">
                          <a:solidFill>
                            <a:srgbClr val="000000"/>
                          </a:solidFill>
                          <a:effectLst/>
                          <a:latin typeface="+mj-lt"/>
                        </a:rPr>
                        <a:t>1.10</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r>
                        <a:rPr lang="de-CH" sz="800" b="0" i="0" u="none" strike="noStrike">
                          <a:solidFill>
                            <a:srgbClr val="000000"/>
                          </a:solidFill>
                          <a:effectLst/>
                          <a:latin typeface="+mj-lt"/>
                        </a:rPr>
                        <a:t>OC/EHS/EHT</a:t>
                      </a:r>
                    </a:p>
                  </a:txBody>
                  <a:tcPr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r>
                        <a:rPr lang="de-CH" sz="800" b="0" i="0" u="none" strike="noStrike">
                          <a:solidFill>
                            <a:srgbClr val="000000"/>
                          </a:solidFill>
                          <a:effectLst/>
                          <a:latin typeface="+mj-lt"/>
                        </a:rPr>
                        <a:t>PARSOL® 340/EHS/EHT</a:t>
                      </a: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US" sz="800" b="0" i="0" u="none" strike="noStrike">
                          <a:solidFill>
                            <a:srgbClr val="000000"/>
                          </a:solidFill>
                          <a:effectLst/>
                          <a:latin typeface="+mj-lt"/>
                        </a:rPr>
                        <a:t>10/5/5</a:t>
                      </a:r>
                      <a:endParaRPr lang="en-CH" sz="800" b="0" i="0" u="none" strike="noStrike">
                        <a:solidFill>
                          <a:srgbClr val="000000"/>
                        </a:solidFill>
                        <a:effectLst/>
                        <a:latin typeface="+mj-lt"/>
                      </a:endParaRPr>
                    </a:p>
                  </a:txBody>
                  <a:tcPr marL="635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US" sz="800" b="1" i="0" u="none" strike="noStrike" kern="1200">
                          <a:solidFill>
                            <a:srgbClr val="FF0000"/>
                          </a:solidFill>
                          <a:effectLst/>
                          <a:latin typeface="+mn-lt"/>
                          <a:ea typeface="+mn-ea"/>
                          <a:cs typeface="+mn-cs"/>
                        </a:rPr>
                        <a:t>-65 </a:t>
                      </a:r>
                      <a:r>
                        <a:rPr lang="en-US" sz="800" b="0" i="0" u="none" strike="noStrike" kern="1200">
                          <a:solidFill>
                            <a:srgbClr val="000000"/>
                          </a:solidFill>
                          <a:effectLst/>
                          <a:latin typeface="+mn-lt"/>
                          <a:ea typeface="+mn-ea"/>
                          <a:cs typeface="+mn-cs"/>
                        </a:rPr>
                        <a:t>(</a:t>
                      </a:r>
                      <a:r>
                        <a:rPr lang="en-US" sz="800" b="0" i="0" u="none" strike="noStrike">
                          <a:solidFill>
                            <a:srgbClr val="000000"/>
                          </a:solidFill>
                          <a:effectLst/>
                          <a:latin typeface="+mj-lt"/>
                        </a:rPr>
                        <a:t>23)</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ctr" rtl="0" fontAlgn="ctr"/>
                      <a:r>
                        <a:rPr lang="en-US" sz="800" b="1" i="0" u="none" strike="noStrike" kern="1200">
                          <a:solidFill>
                            <a:srgbClr val="084337"/>
                          </a:solidFill>
                          <a:effectLst/>
                          <a:latin typeface="+mn-lt"/>
                          <a:ea typeface="+mn-ea"/>
                          <a:cs typeface="+mn-cs"/>
                        </a:rPr>
                        <a:t>+152 </a:t>
                      </a:r>
                      <a:r>
                        <a:rPr lang="en-US" sz="800" b="0" i="0" u="none" strike="noStrike" kern="1200">
                          <a:solidFill>
                            <a:srgbClr val="000000"/>
                          </a:solidFill>
                          <a:effectLst/>
                          <a:latin typeface="+mn-lt"/>
                          <a:ea typeface="+mn-ea"/>
                          <a:cs typeface="+mn-cs"/>
                        </a:rPr>
                        <a:t>(</a:t>
                      </a:r>
                      <a:r>
                        <a:rPr lang="en-US" sz="800" b="0" i="0" u="none" strike="noStrike">
                          <a:solidFill>
                            <a:srgbClr val="000000"/>
                          </a:solidFill>
                          <a:effectLst/>
                          <a:latin typeface="+mj-lt"/>
                        </a:rPr>
                        <a:t>31)</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ctr" rtl="0" fontAlgn="ctr"/>
                      <a:r>
                        <a:rPr lang="en-US" sz="800" b="0" i="0" u="none" strike="noStrike" kern="1200">
                          <a:solidFill>
                            <a:srgbClr val="000000"/>
                          </a:solidFill>
                          <a:effectLst/>
                          <a:latin typeface="+mn-lt"/>
                          <a:ea typeface="+mn-ea"/>
                          <a:cs typeface="+mn-cs"/>
                        </a:rPr>
                        <a:t>-21 (</a:t>
                      </a:r>
                      <a:r>
                        <a:rPr lang="en-US" sz="800" b="0" i="0" u="none" strike="noStrike">
                          <a:solidFill>
                            <a:srgbClr val="000000"/>
                          </a:solidFill>
                          <a:effectLst/>
                          <a:latin typeface="+mj-lt"/>
                        </a:rPr>
                        <a:t>31)</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18713643"/>
                  </a:ext>
                </a:extLst>
              </a:tr>
              <a:tr h="228600">
                <a:tc vMerge="1">
                  <a:txBody>
                    <a:bodyPr/>
                    <a:lstStyle/>
                    <a:p>
                      <a:pPr algn="ctr" rtl="0" fontAlgn="ctr"/>
                      <a:endParaRPr lang="de-CH" sz="800" b="1" i="0" u="none" strike="noStrike">
                        <a:solidFill>
                          <a:srgbClr val="000000"/>
                        </a:solidFill>
                        <a:effectLst/>
                        <a:latin typeface="+mj-lt"/>
                      </a:endParaRPr>
                    </a:p>
                  </a:txBody>
                  <a:tcPr marL="36000" marR="6350" marT="6350" marB="0" anchor="ctr">
                    <a:lnL w="12700" cap="flat" cmpd="sng" algn="ctr">
                      <a:no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de-CH" sz="800" b="0" i="0" u="none" strike="noStrike">
                          <a:solidFill>
                            <a:srgbClr val="000000"/>
                          </a:solidFill>
                          <a:effectLst/>
                          <a:latin typeface="+mj-lt"/>
                        </a:rPr>
                        <a:t>Control</a:t>
                      </a: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8D8D8"/>
                    </a:solidFill>
                  </a:tcPr>
                </a:tc>
                <a:tc>
                  <a:txBody>
                    <a:bodyPr/>
                    <a:lstStyle/>
                    <a:p>
                      <a:pPr algn="l" rtl="0" fontAlgn="ctr"/>
                      <a:r>
                        <a:rPr lang="de-CH" sz="800" b="0" i="0" u="none" strike="noStrike">
                          <a:solidFill>
                            <a:srgbClr val="000000"/>
                          </a:solidFill>
                          <a:effectLst/>
                          <a:latin typeface="+mj-lt"/>
                        </a:rPr>
                        <a:t>Vehicle</a:t>
                      </a:r>
                    </a:p>
                  </a:txBody>
                  <a:tcPr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8D8D8"/>
                    </a:solidFill>
                  </a:tcPr>
                </a:tc>
                <a:tc>
                  <a:txBody>
                    <a:bodyPr/>
                    <a:lstStyle/>
                    <a:p>
                      <a:pPr algn="l" rtl="0" fontAlgn="ctr"/>
                      <a:r>
                        <a:rPr lang="en-US" sz="800" b="0" i="0" u="none" strike="noStrike">
                          <a:solidFill>
                            <a:srgbClr val="000000"/>
                          </a:solidFill>
                          <a:effectLst/>
                          <a:latin typeface="+mj-lt"/>
                        </a:rPr>
                        <a:t>n.d.</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8D8D8"/>
                    </a:solidFill>
                  </a:tcPr>
                </a:tc>
                <a:tc>
                  <a:txBody>
                    <a:bodyPr/>
                    <a:lstStyle/>
                    <a:p>
                      <a:pPr algn="ctr" fontAlgn="ctr"/>
                      <a:r>
                        <a:rPr lang="en-US" sz="800" b="0" i="0" u="none" strike="noStrike">
                          <a:solidFill>
                            <a:srgbClr val="000000"/>
                          </a:solidFill>
                          <a:effectLst/>
                          <a:latin typeface="+mj-lt"/>
                        </a:rPr>
                        <a:t>n.d.</a:t>
                      </a:r>
                      <a:endParaRPr lang="en-CH" sz="800" b="0" i="0" u="none" strike="noStrike">
                        <a:solidFill>
                          <a:srgbClr val="000000"/>
                        </a:solidFill>
                        <a:effectLst/>
                        <a:latin typeface="+mj-lt"/>
                      </a:endParaRPr>
                    </a:p>
                  </a:txBody>
                  <a:tcPr marL="635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8D8D8"/>
                    </a:solidFill>
                  </a:tcPr>
                </a:tc>
                <a:tc>
                  <a:txBody>
                    <a:bodyPr/>
                    <a:lstStyle/>
                    <a:p>
                      <a:pPr algn="ctr" rtl="0" fontAlgn="ctr"/>
                      <a:r>
                        <a:rPr lang="en-US" sz="800" b="0" i="0" u="none" strike="noStrike">
                          <a:solidFill>
                            <a:srgbClr val="000000"/>
                          </a:solidFill>
                          <a:effectLst/>
                          <a:latin typeface="+mj-lt"/>
                        </a:rPr>
                        <a:t>0 (66)</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8D8D8"/>
                    </a:solidFill>
                  </a:tcPr>
                </a:tc>
                <a:tc>
                  <a:txBody>
                    <a:bodyPr/>
                    <a:lstStyle/>
                    <a:p>
                      <a:pPr algn="ctr" rtl="0" fontAlgn="ctr"/>
                      <a:r>
                        <a:rPr lang="en-US" sz="800" b="0" i="0" u="none" strike="noStrike">
                          <a:solidFill>
                            <a:srgbClr val="000000"/>
                          </a:solidFill>
                          <a:effectLst/>
                          <a:latin typeface="+mj-lt"/>
                        </a:rPr>
                        <a:t>0 (</a:t>
                      </a:r>
                      <a:r>
                        <a:rPr lang="en-CH" sz="800" b="0" i="0" u="none" strike="noStrike">
                          <a:solidFill>
                            <a:srgbClr val="000000"/>
                          </a:solidFill>
                          <a:effectLst/>
                          <a:latin typeface="+mj-lt"/>
                        </a:rPr>
                        <a:t>12.5)</a:t>
                      </a: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8D8D8"/>
                    </a:solidFill>
                  </a:tcPr>
                </a:tc>
                <a:tc>
                  <a:txBody>
                    <a:bodyPr/>
                    <a:lstStyle/>
                    <a:p>
                      <a:pPr algn="ctr" rtl="0" fontAlgn="ctr"/>
                      <a:r>
                        <a:rPr lang="en-US" sz="800" b="0" i="0" u="none" strike="noStrike">
                          <a:solidFill>
                            <a:srgbClr val="000000"/>
                          </a:solidFill>
                          <a:effectLst/>
                          <a:latin typeface="+mj-lt"/>
                        </a:rPr>
                        <a:t>0 (</a:t>
                      </a:r>
                      <a:r>
                        <a:rPr lang="en-CH" sz="800" b="0" i="0" u="none" strike="noStrike">
                          <a:solidFill>
                            <a:srgbClr val="000000"/>
                          </a:solidFill>
                          <a:effectLst/>
                          <a:latin typeface="+mj-lt"/>
                        </a:rPr>
                        <a:t>40</a:t>
                      </a:r>
                      <a:r>
                        <a:rPr lang="en-US" sz="800" b="0" i="0" u="none" strike="noStrike">
                          <a:solidFill>
                            <a:srgbClr val="000000"/>
                          </a:solidFill>
                          <a:effectLst/>
                          <a:latin typeface="+mj-lt"/>
                        </a:rPr>
                        <a:t>)</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8D8D8"/>
                    </a:solidFill>
                  </a:tcPr>
                </a:tc>
                <a:extLst>
                  <a:ext uri="{0D108BD9-81ED-4DB2-BD59-A6C34878D82A}">
                    <a16:rowId xmlns:a16="http://schemas.microsoft.com/office/drawing/2014/main" val="1812179498"/>
                  </a:ext>
                </a:extLst>
              </a:tr>
              <a:tr h="228600">
                <a:tc rowSpan="9">
                  <a:txBody>
                    <a:bodyPr/>
                    <a:lstStyle/>
                    <a:p>
                      <a:pPr algn="ctr" rtl="0" fontAlgn="ctr"/>
                      <a:r>
                        <a:rPr lang="de-CH" sz="800" b="0" i="0" u="none" strike="noStrike">
                          <a:solidFill>
                            <a:srgbClr val="000000"/>
                          </a:solidFill>
                          <a:effectLst/>
                          <a:latin typeface="+mj-lt"/>
                        </a:rPr>
                        <a:t>II</a:t>
                      </a:r>
                    </a:p>
                  </a:txBody>
                  <a:tcPr marL="36000" marR="6350" marT="6350" marB="0" anchor="ctr">
                    <a:lnL w="12700" cap="flat" cmpd="sng" algn="ctr">
                      <a:solidFill>
                        <a:schemeClr val="tx1"/>
                      </a:solidFill>
                      <a:prstDash val="solid"/>
                      <a:round/>
                      <a:headEnd type="none" w="med" len="med"/>
                      <a:tailEnd type="none" w="med" len="med"/>
                    </a:lnL>
                    <a:lnR w="3175"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de-CH" sz="800" b="0" i="0" u="none" strike="noStrike">
                          <a:solidFill>
                            <a:srgbClr val="000000"/>
                          </a:solidFill>
                          <a:effectLst/>
                          <a:latin typeface="+mj-lt"/>
                        </a:rPr>
                        <a:t>2.1</a:t>
                      </a: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de-CH" sz="800" b="1" i="0" u="none" strike="noStrike">
                          <a:solidFill>
                            <a:srgbClr val="000000"/>
                          </a:solidFill>
                          <a:effectLst/>
                          <a:latin typeface="+mj-lt"/>
                        </a:rPr>
                        <a:t>DHHB</a:t>
                      </a:r>
                    </a:p>
                  </a:txBody>
                  <a:tcPr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r>
                        <a:rPr lang="en-US" sz="800" b="1" i="0" u="none" strike="noStrike">
                          <a:solidFill>
                            <a:srgbClr val="000000"/>
                          </a:solidFill>
                          <a:effectLst/>
                          <a:latin typeface="+mj-lt"/>
                        </a:rPr>
                        <a:t>PARSOL® DHHB</a:t>
                      </a:r>
                      <a:endParaRPr lang="en-CH" sz="800" b="1"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800" b="1" i="0" u="none" strike="noStrike">
                          <a:solidFill>
                            <a:srgbClr val="000000"/>
                          </a:solidFill>
                          <a:effectLst/>
                          <a:latin typeface="+mj-lt"/>
                        </a:rPr>
                        <a:t>8.3</a:t>
                      </a:r>
                      <a:endParaRPr lang="en-CH" sz="800" b="1" i="0" u="none" strike="noStrike">
                        <a:solidFill>
                          <a:srgbClr val="000000"/>
                        </a:solidFill>
                        <a:effectLst/>
                        <a:latin typeface="+mj-lt"/>
                      </a:endParaRPr>
                    </a:p>
                  </a:txBody>
                  <a:tcPr marL="635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US" sz="800" b="1" i="0" u="none" strike="noStrike" kern="1200">
                          <a:solidFill>
                            <a:srgbClr val="000000"/>
                          </a:solidFill>
                          <a:effectLst/>
                          <a:latin typeface="+mn-lt"/>
                          <a:ea typeface="+mn-ea"/>
                          <a:cs typeface="+mn-cs"/>
                        </a:rPr>
                        <a:t>+28 </a:t>
                      </a:r>
                      <a:r>
                        <a:rPr lang="en-US" sz="800" b="0" i="0" u="none" strike="noStrike" kern="1200">
                          <a:solidFill>
                            <a:srgbClr val="000000"/>
                          </a:solidFill>
                          <a:effectLst/>
                          <a:latin typeface="+mn-lt"/>
                          <a:ea typeface="+mn-ea"/>
                          <a:cs typeface="+mn-cs"/>
                        </a:rPr>
                        <a:t>(</a:t>
                      </a:r>
                      <a:r>
                        <a:rPr lang="en-US" sz="800" b="0" i="0" u="none" strike="noStrike">
                          <a:solidFill>
                            <a:srgbClr val="000000"/>
                          </a:solidFill>
                          <a:effectLst/>
                          <a:latin typeface="+mj-lt"/>
                        </a:rPr>
                        <a:t>34)</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ctr" rtl="0" fontAlgn="ctr"/>
                      <a:r>
                        <a:rPr lang="en-US" sz="800" b="1" i="0" u="none" strike="noStrike" kern="1200">
                          <a:solidFill>
                            <a:srgbClr val="000000"/>
                          </a:solidFill>
                          <a:effectLst/>
                          <a:latin typeface="+mn-lt"/>
                          <a:ea typeface="+mn-ea"/>
                          <a:cs typeface="+mn-cs"/>
                        </a:rPr>
                        <a:t>+152 </a:t>
                      </a:r>
                      <a:r>
                        <a:rPr lang="en-US" sz="800" b="0" i="0" u="none" strike="noStrike" kern="1200">
                          <a:solidFill>
                            <a:srgbClr val="000000"/>
                          </a:solidFill>
                          <a:effectLst/>
                          <a:latin typeface="+mn-lt"/>
                          <a:ea typeface="+mn-ea"/>
                          <a:cs typeface="+mn-cs"/>
                        </a:rPr>
                        <a:t>(</a:t>
                      </a:r>
                      <a:r>
                        <a:rPr lang="en-US" sz="800" b="0" i="0" u="none" strike="noStrike">
                          <a:solidFill>
                            <a:srgbClr val="000000"/>
                          </a:solidFill>
                          <a:effectLst/>
                          <a:latin typeface="+mj-lt"/>
                        </a:rPr>
                        <a:t>79)</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ctr" rtl="0" fontAlgn="ctr"/>
                      <a:r>
                        <a:rPr lang="en-US" sz="800" b="1" i="0" u="none" strike="noStrike" kern="1200">
                          <a:solidFill>
                            <a:srgbClr val="084337"/>
                          </a:solidFill>
                          <a:effectLst/>
                          <a:latin typeface="+mn-lt"/>
                          <a:ea typeface="+mn-ea"/>
                          <a:cs typeface="+mn-cs"/>
                        </a:rPr>
                        <a:t>+404 </a:t>
                      </a:r>
                      <a:r>
                        <a:rPr lang="en-US" sz="800" b="0" i="0" u="none" strike="noStrike" kern="1200">
                          <a:solidFill>
                            <a:srgbClr val="000000"/>
                          </a:solidFill>
                          <a:effectLst/>
                          <a:latin typeface="+mn-lt"/>
                          <a:ea typeface="+mn-ea"/>
                          <a:cs typeface="+mn-cs"/>
                        </a:rPr>
                        <a:t>(</a:t>
                      </a:r>
                      <a:r>
                        <a:rPr lang="en-US" sz="800" b="0" i="0" u="none" strike="noStrike">
                          <a:solidFill>
                            <a:srgbClr val="000000"/>
                          </a:solidFill>
                          <a:effectLst/>
                          <a:latin typeface="+mj-lt"/>
                        </a:rPr>
                        <a:t>79)</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3E6E1"/>
                    </a:solidFill>
                  </a:tcPr>
                </a:tc>
                <a:extLst>
                  <a:ext uri="{0D108BD9-81ED-4DB2-BD59-A6C34878D82A}">
                    <a16:rowId xmlns:a16="http://schemas.microsoft.com/office/drawing/2014/main" val="3809921112"/>
                  </a:ext>
                </a:extLst>
              </a:tr>
              <a:tr h="228600">
                <a:tc vMerge="1">
                  <a:txBody>
                    <a:bodyPr/>
                    <a:lstStyle/>
                    <a:p>
                      <a:pPr algn="ctr" rtl="0" fontAlgn="ctr"/>
                      <a:endParaRPr lang="de-CH" sz="800" b="0" i="0" u="none" strike="noStrike">
                        <a:solidFill>
                          <a:srgbClr val="000000"/>
                        </a:solidFill>
                        <a:effectLst/>
                        <a:latin typeface="+mj-lt"/>
                      </a:endParaRPr>
                    </a:p>
                  </a:txBody>
                  <a:tcPr marL="36000" marR="6350" marT="6350" marB="0" anchor="ctr">
                    <a:lnL w="12700" cap="flat" cmpd="sng" algn="ctr">
                      <a:noFill/>
                      <a:prstDash val="solid"/>
                      <a:round/>
                      <a:headEnd type="none" w="med" len="med"/>
                      <a:tailEnd type="none" w="med" len="med"/>
                    </a:lnL>
                    <a:lnR w="3175"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de-CH" sz="800" b="0" i="0" u="none" strike="noStrike">
                          <a:solidFill>
                            <a:srgbClr val="000000"/>
                          </a:solidFill>
                          <a:effectLst/>
                          <a:latin typeface="+mj-lt"/>
                        </a:rPr>
                        <a:t>2.2</a:t>
                      </a: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de-CH" sz="800" b="0" i="0" u="none" strike="noStrike">
                          <a:solidFill>
                            <a:srgbClr val="000000"/>
                          </a:solidFill>
                          <a:effectLst/>
                          <a:latin typeface="+mj-lt"/>
                        </a:rPr>
                        <a:t>MBBT</a:t>
                      </a:r>
                    </a:p>
                  </a:txBody>
                  <a:tcPr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r>
                        <a:rPr lang="en-US" sz="800" b="0" i="0" u="none" strike="noStrike">
                          <a:solidFill>
                            <a:srgbClr val="000000"/>
                          </a:solidFill>
                          <a:effectLst/>
                          <a:latin typeface="+mj-lt"/>
                        </a:rPr>
                        <a:t>PARSOL® MAX</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800" b="0" i="0" u="none" strike="noStrike">
                          <a:solidFill>
                            <a:srgbClr val="000000"/>
                          </a:solidFill>
                          <a:effectLst/>
                          <a:latin typeface="+mj-lt"/>
                        </a:rPr>
                        <a:t>8</a:t>
                      </a:r>
                      <a:endParaRPr lang="en-CH" sz="800" b="0" i="0" u="none" strike="noStrike">
                        <a:solidFill>
                          <a:srgbClr val="000000"/>
                        </a:solidFill>
                        <a:effectLst/>
                        <a:latin typeface="+mj-lt"/>
                      </a:endParaRPr>
                    </a:p>
                  </a:txBody>
                  <a:tcPr marL="635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US" sz="800" b="0" i="0" u="none" strike="noStrike">
                          <a:solidFill>
                            <a:srgbClr val="000000"/>
                          </a:solidFill>
                          <a:effectLst/>
                          <a:latin typeface="+mj-lt"/>
                        </a:rPr>
                        <a:t> +41 (</a:t>
                      </a:r>
                      <a:r>
                        <a:rPr lang="en-US" sz="800" b="0" i="0" u="none" strike="noStrike" kern="1200">
                          <a:solidFill>
                            <a:srgbClr val="000000"/>
                          </a:solidFill>
                          <a:effectLst/>
                          <a:latin typeface="+mn-lt"/>
                          <a:ea typeface="+mn-ea"/>
                          <a:cs typeface="+mn-cs"/>
                        </a:rPr>
                        <a:t>38</a:t>
                      </a:r>
                      <a:r>
                        <a:rPr lang="en-US" sz="800" b="0" i="0" u="none" strike="noStrike">
                          <a:solidFill>
                            <a:srgbClr val="000000"/>
                          </a:solidFill>
                          <a:effectLst/>
                          <a:latin typeface="+mj-lt"/>
                        </a:rPr>
                        <a:t>)</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US" sz="800" b="0" i="0" u="none" strike="noStrike" kern="1200">
                          <a:solidFill>
                            <a:srgbClr val="000000"/>
                          </a:solidFill>
                          <a:effectLst/>
                          <a:latin typeface="+mn-lt"/>
                          <a:ea typeface="+mn-ea"/>
                          <a:cs typeface="+mn-cs"/>
                        </a:rPr>
                        <a:t>+152 (</a:t>
                      </a:r>
                      <a:r>
                        <a:rPr lang="en-US" sz="800" b="0" i="0" u="none" strike="noStrike">
                          <a:solidFill>
                            <a:srgbClr val="000000"/>
                          </a:solidFill>
                          <a:effectLst/>
                          <a:latin typeface="+mj-lt"/>
                        </a:rPr>
                        <a:t>79)</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ctr" rtl="0" fontAlgn="ctr"/>
                      <a:r>
                        <a:rPr lang="en-US" sz="800" b="0" i="0" u="none" strike="noStrike" kern="1200">
                          <a:solidFill>
                            <a:srgbClr val="000000"/>
                          </a:solidFill>
                          <a:effectLst/>
                          <a:latin typeface="+mn-lt"/>
                          <a:ea typeface="+mn-ea"/>
                          <a:cs typeface="+mn-cs"/>
                        </a:rPr>
                        <a:t>+26 (</a:t>
                      </a:r>
                      <a:r>
                        <a:rPr lang="en-US" sz="800" b="0" i="0" u="none" strike="noStrike">
                          <a:solidFill>
                            <a:srgbClr val="000000"/>
                          </a:solidFill>
                          <a:effectLst/>
                          <a:latin typeface="+mj-lt"/>
                        </a:rPr>
                        <a:t>20)</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46376366"/>
                  </a:ext>
                </a:extLst>
              </a:tr>
              <a:tr h="228600">
                <a:tc vMerge="1">
                  <a:txBody>
                    <a:bodyPr/>
                    <a:lstStyle/>
                    <a:p>
                      <a:endParaRPr lang="en-US"/>
                    </a:p>
                  </a:txBody>
                  <a:tcPr/>
                </a:tc>
                <a:tc>
                  <a:txBody>
                    <a:bodyPr/>
                    <a:lstStyle/>
                    <a:p>
                      <a:pPr algn="ctr" rtl="0" fontAlgn="ctr"/>
                      <a:r>
                        <a:rPr lang="de-CH" sz="800" b="0" i="0" u="none" strike="noStrike">
                          <a:solidFill>
                            <a:srgbClr val="000000"/>
                          </a:solidFill>
                          <a:effectLst/>
                          <a:latin typeface="+mj-lt"/>
                        </a:rPr>
                        <a:t>2.3</a:t>
                      </a: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de-CH" sz="800" b="0" i="0" u="none" strike="noStrike">
                          <a:solidFill>
                            <a:srgbClr val="000000"/>
                          </a:solidFill>
                          <a:effectLst/>
                          <a:latin typeface="+mj-lt"/>
                        </a:rPr>
                        <a:t>PBSA</a:t>
                      </a:r>
                    </a:p>
                  </a:txBody>
                  <a:tcPr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r>
                        <a:rPr lang="en-US" sz="800" b="0" i="0" u="none" strike="noStrike">
                          <a:solidFill>
                            <a:srgbClr val="000000"/>
                          </a:solidFill>
                          <a:effectLst/>
                          <a:latin typeface="+mj-lt"/>
                        </a:rPr>
                        <a:t>PARSOL® HS</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800" b="0" i="0" u="none" strike="noStrike">
                          <a:solidFill>
                            <a:srgbClr val="000000"/>
                          </a:solidFill>
                          <a:effectLst/>
                          <a:latin typeface="+mj-lt"/>
                        </a:rPr>
                        <a:t>3.3</a:t>
                      </a:r>
                      <a:endParaRPr lang="en-CH" sz="800" b="0" i="0" u="none" strike="noStrike">
                        <a:solidFill>
                          <a:srgbClr val="000000"/>
                        </a:solidFill>
                        <a:effectLst/>
                        <a:latin typeface="+mj-lt"/>
                      </a:endParaRPr>
                    </a:p>
                  </a:txBody>
                  <a:tcPr marL="635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US" sz="800" b="0" i="0" u="none" strike="noStrike" kern="1200">
                          <a:solidFill>
                            <a:srgbClr val="000000"/>
                          </a:solidFill>
                          <a:effectLst/>
                          <a:latin typeface="+mn-lt"/>
                          <a:ea typeface="+mn-ea"/>
                          <a:cs typeface="+mn-cs"/>
                        </a:rPr>
                        <a:t>+134 (</a:t>
                      </a:r>
                      <a:r>
                        <a:rPr lang="en-US" sz="800" b="0" i="0" u="none" strike="noStrike" kern="1200">
                          <a:solidFill>
                            <a:srgbClr val="000000"/>
                          </a:solidFill>
                          <a:effectLst/>
                          <a:latin typeface="+mj-lt"/>
                          <a:ea typeface="+mn-ea"/>
                          <a:cs typeface="+mn-cs"/>
                        </a:rPr>
                        <a:t>63)</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US" sz="800" b="0" i="0" u="none" strike="noStrike" kern="1200">
                          <a:solidFill>
                            <a:srgbClr val="000000"/>
                          </a:solidFill>
                          <a:effectLst/>
                          <a:latin typeface="+mn-lt"/>
                          <a:ea typeface="+mn-ea"/>
                          <a:cs typeface="+mn-cs"/>
                        </a:rPr>
                        <a:t>+152 (</a:t>
                      </a:r>
                      <a:r>
                        <a:rPr lang="en-US" sz="800" b="0" i="0" u="none" strike="noStrike">
                          <a:solidFill>
                            <a:srgbClr val="000000"/>
                          </a:solidFill>
                          <a:effectLst/>
                          <a:latin typeface="+mj-lt"/>
                        </a:rPr>
                        <a:t>79)</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ctr" rtl="0" fontAlgn="ctr"/>
                      <a:r>
                        <a:rPr lang="en-US" sz="800" b="0" i="0" u="none" strike="noStrike">
                          <a:solidFill>
                            <a:srgbClr val="000000"/>
                          </a:solidFill>
                          <a:effectLst/>
                          <a:latin typeface="+mj-lt"/>
                        </a:rPr>
                        <a:t>+</a:t>
                      </a:r>
                      <a:r>
                        <a:rPr lang="en-US" sz="800" b="0" i="0" u="none" strike="noStrike" kern="1200">
                          <a:solidFill>
                            <a:srgbClr val="000000"/>
                          </a:solidFill>
                          <a:effectLst/>
                          <a:latin typeface="+mn-lt"/>
                          <a:ea typeface="+mn-ea"/>
                          <a:cs typeface="+mn-cs"/>
                        </a:rPr>
                        <a:t>300 (</a:t>
                      </a:r>
                      <a:r>
                        <a:rPr lang="en-US" sz="800" b="0" i="0" u="none" strike="noStrike">
                          <a:solidFill>
                            <a:srgbClr val="000000"/>
                          </a:solidFill>
                          <a:effectLst/>
                          <a:latin typeface="+mj-lt"/>
                        </a:rPr>
                        <a:t>63)</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3E6E1"/>
                    </a:solidFill>
                  </a:tcPr>
                </a:tc>
                <a:extLst>
                  <a:ext uri="{0D108BD9-81ED-4DB2-BD59-A6C34878D82A}">
                    <a16:rowId xmlns:a16="http://schemas.microsoft.com/office/drawing/2014/main" val="3037511035"/>
                  </a:ext>
                </a:extLst>
              </a:tr>
              <a:tr h="228600">
                <a:tc vMerge="1">
                  <a:txBody>
                    <a:bodyPr/>
                    <a:lstStyle/>
                    <a:p>
                      <a:pPr algn="ctr" rtl="0" fontAlgn="ctr"/>
                      <a:endParaRPr lang="de-CH" sz="800" b="0" i="0" u="none" strike="noStrike">
                        <a:solidFill>
                          <a:srgbClr val="000000"/>
                        </a:solidFill>
                        <a:effectLst/>
                        <a:latin typeface="+mj-lt"/>
                      </a:endParaRPr>
                    </a:p>
                  </a:txBody>
                  <a:tcPr marL="36000" marR="6350" marT="6350" marB="0" anchor="ctr">
                    <a:lnL w="12700" cap="flat" cmpd="sng" algn="ctr">
                      <a:no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de-CH" sz="800" b="0" i="0" u="none" strike="noStrike">
                          <a:solidFill>
                            <a:srgbClr val="000000"/>
                          </a:solidFill>
                          <a:effectLst/>
                          <a:latin typeface="+mj-lt"/>
                        </a:rPr>
                        <a:t>2.4</a:t>
                      </a: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de-CH" sz="800" b="0" i="0" u="none" strike="noStrike">
                          <a:solidFill>
                            <a:srgbClr val="000000"/>
                          </a:solidFill>
                          <a:effectLst/>
                          <a:latin typeface="+mj-lt"/>
                        </a:rPr>
                        <a:t>PS-15</a:t>
                      </a:r>
                    </a:p>
                  </a:txBody>
                  <a:tcPr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r>
                        <a:rPr lang="en-US" sz="800" b="0" i="0" u="none" strike="noStrike">
                          <a:solidFill>
                            <a:srgbClr val="000000"/>
                          </a:solidFill>
                          <a:effectLst/>
                          <a:latin typeface="+mj-lt"/>
                        </a:rPr>
                        <a:t>PARSOL® SLX</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800" b="0" i="0" u="none" strike="noStrike">
                          <a:solidFill>
                            <a:srgbClr val="000000"/>
                          </a:solidFill>
                          <a:effectLst/>
                          <a:latin typeface="+mj-lt"/>
                        </a:rPr>
                        <a:t>6.5</a:t>
                      </a:r>
                      <a:endParaRPr lang="en-CH" sz="800" b="0" i="0" u="none" strike="noStrike">
                        <a:solidFill>
                          <a:srgbClr val="000000"/>
                        </a:solidFill>
                        <a:effectLst/>
                        <a:latin typeface="+mj-lt"/>
                      </a:endParaRPr>
                    </a:p>
                  </a:txBody>
                  <a:tcPr marL="635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US" sz="800" b="0" i="0" u="none" strike="noStrike" kern="1200">
                          <a:solidFill>
                            <a:srgbClr val="000000"/>
                          </a:solidFill>
                          <a:effectLst/>
                          <a:latin typeface="+mn-lt"/>
                          <a:ea typeface="+mn-ea"/>
                          <a:cs typeface="+mn-cs"/>
                        </a:rPr>
                        <a:t>+60 (</a:t>
                      </a:r>
                      <a:r>
                        <a:rPr lang="en-US" sz="800" b="0" i="0" u="none" strike="noStrike">
                          <a:solidFill>
                            <a:srgbClr val="000000"/>
                          </a:solidFill>
                          <a:effectLst/>
                          <a:latin typeface="+mj-lt"/>
                        </a:rPr>
                        <a:t>43)</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US" sz="800" b="0" i="0" u="none" strike="noStrike" kern="1200">
                          <a:solidFill>
                            <a:srgbClr val="000000"/>
                          </a:solidFill>
                          <a:effectLst/>
                          <a:latin typeface="+mn-lt"/>
                          <a:ea typeface="+mn-ea"/>
                          <a:cs typeface="+mn-cs"/>
                        </a:rPr>
                        <a:t>+152 (</a:t>
                      </a:r>
                      <a:r>
                        <a:rPr lang="en-US" sz="800" b="0" i="0" u="none" strike="noStrike">
                          <a:solidFill>
                            <a:srgbClr val="000000"/>
                          </a:solidFill>
                          <a:effectLst/>
                          <a:latin typeface="+mj-lt"/>
                        </a:rPr>
                        <a:t>79)</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ctr" rtl="0" fontAlgn="ctr"/>
                      <a:r>
                        <a:rPr lang="en-US" sz="800" b="1" i="0" u="none" strike="noStrike" kern="1200">
                          <a:solidFill>
                            <a:srgbClr val="084337"/>
                          </a:solidFill>
                          <a:effectLst/>
                          <a:latin typeface="+mn-lt"/>
                          <a:ea typeface="+mn-ea"/>
                          <a:cs typeface="+mn-cs"/>
                        </a:rPr>
                        <a:t>+404 </a:t>
                      </a:r>
                      <a:r>
                        <a:rPr lang="en-US" sz="800" b="0" i="0" u="none" strike="noStrike" kern="1200">
                          <a:solidFill>
                            <a:srgbClr val="000000"/>
                          </a:solidFill>
                          <a:effectLst/>
                          <a:latin typeface="+mn-lt"/>
                          <a:ea typeface="+mn-ea"/>
                          <a:cs typeface="+mn-cs"/>
                        </a:rPr>
                        <a:t>(</a:t>
                      </a:r>
                      <a:r>
                        <a:rPr lang="en-US" sz="800" b="0" i="0" u="none" strike="noStrike">
                          <a:solidFill>
                            <a:srgbClr val="000000"/>
                          </a:solidFill>
                          <a:effectLst/>
                          <a:latin typeface="+mj-lt"/>
                        </a:rPr>
                        <a:t>79)</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3E6E1"/>
                    </a:solidFill>
                  </a:tcPr>
                </a:tc>
                <a:extLst>
                  <a:ext uri="{0D108BD9-81ED-4DB2-BD59-A6C34878D82A}">
                    <a16:rowId xmlns:a16="http://schemas.microsoft.com/office/drawing/2014/main" val="1101360224"/>
                  </a:ext>
                </a:extLst>
              </a:tr>
              <a:tr h="228600">
                <a:tc vMerge="1">
                  <a:txBody>
                    <a:bodyPr/>
                    <a:lstStyle/>
                    <a:p>
                      <a:pPr algn="ctr" rtl="0" fontAlgn="ctr"/>
                      <a:endParaRPr lang="de-CH" sz="800" b="0" i="0" u="none" strike="noStrike">
                        <a:solidFill>
                          <a:srgbClr val="000000"/>
                        </a:solidFill>
                        <a:effectLst/>
                        <a:latin typeface="+mj-lt"/>
                      </a:endParaRPr>
                    </a:p>
                  </a:txBody>
                  <a:tcPr marL="36000" marR="6350" marT="6350" marB="0" anchor="ctr">
                    <a:lnL w="12700" cap="flat" cmpd="sng" algn="ctr">
                      <a:no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de-CH" sz="800" b="0" i="0" u="none" strike="noStrike">
                          <a:solidFill>
                            <a:srgbClr val="000000"/>
                          </a:solidFill>
                          <a:effectLst/>
                          <a:latin typeface="+mj-lt"/>
                        </a:rPr>
                        <a:t>2.5</a:t>
                      </a: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de-CH" sz="800" b="0" i="0" u="none" strike="noStrike">
                          <a:solidFill>
                            <a:srgbClr val="000000"/>
                          </a:solidFill>
                          <a:effectLst/>
                          <a:latin typeface="+mj-lt"/>
                        </a:rPr>
                        <a:t>OMC</a:t>
                      </a:r>
                    </a:p>
                  </a:txBody>
                  <a:tcPr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r>
                        <a:rPr lang="en-US" sz="800" b="0" i="0" u="none" strike="noStrike">
                          <a:solidFill>
                            <a:srgbClr val="000000"/>
                          </a:solidFill>
                          <a:effectLst/>
                          <a:latin typeface="+mj-lt"/>
                        </a:rPr>
                        <a:t>PARSOL® MCX</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800" b="0" i="0" u="none" strike="noStrike">
                          <a:solidFill>
                            <a:srgbClr val="000000"/>
                          </a:solidFill>
                          <a:effectLst/>
                          <a:latin typeface="+mj-lt"/>
                        </a:rPr>
                        <a:t>3.3</a:t>
                      </a:r>
                      <a:endParaRPr lang="en-CH" sz="800" b="0" i="0" u="none" strike="noStrike">
                        <a:solidFill>
                          <a:srgbClr val="000000"/>
                        </a:solidFill>
                        <a:effectLst/>
                        <a:latin typeface="+mj-lt"/>
                      </a:endParaRPr>
                    </a:p>
                  </a:txBody>
                  <a:tcPr marL="635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US" sz="800" b="0" i="0" u="none" strike="noStrike" kern="1200">
                          <a:solidFill>
                            <a:srgbClr val="000000"/>
                          </a:solidFill>
                          <a:effectLst/>
                          <a:latin typeface="+mn-lt"/>
                          <a:ea typeface="+mn-ea"/>
                          <a:cs typeface="+mn-cs"/>
                        </a:rPr>
                        <a:t>+38 (</a:t>
                      </a:r>
                      <a:r>
                        <a:rPr lang="en-US" sz="800" b="0" i="0" u="none" strike="noStrike">
                          <a:solidFill>
                            <a:srgbClr val="000000"/>
                          </a:solidFill>
                          <a:effectLst/>
                          <a:latin typeface="+mj-lt"/>
                        </a:rPr>
                        <a:t>37)</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US" sz="800" b="0" i="0" u="none" strike="noStrike" kern="1200">
                          <a:solidFill>
                            <a:srgbClr val="000000"/>
                          </a:solidFill>
                          <a:effectLst/>
                          <a:latin typeface="+mn-lt"/>
                          <a:ea typeface="+mn-ea"/>
                          <a:cs typeface="+mn-cs"/>
                        </a:rPr>
                        <a:t>+152 (</a:t>
                      </a:r>
                      <a:r>
                        <a:rPr lang="en-US" sz="800" b="0" i="0" u="none" strike="noStrike">
                          <a:solidFill>
                            <a:srgbClr val="000000"/>
                          </a:solidFill>
                          <a:effectLst/>
                          <a:latin typeface="+mj-lt"/>
                        </a:rPr>
                        <a:t>79)</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ctr" rtl="0" fontAlgn="ctr"/>
                      <a:r>
                        <a:rPr lang="en-US" sz="800" b="1" i="0" u="none" strike="noStrike" kern="1200">
                          <a:solidFill>
                            <a:srgbClr val="084337"/>
                          </a:solidFill>
                          <a:effectLst/>
                          <a:latin typeface="+mn-lt"/>
                          <a:ea typeface="+mn-ea"/>
                          <a:cs typeface="+mn-cs"/>
                        </a:rPr>
                        <a:t>+404 </a:t>
                      </a:r>
                      <a:r>
                        <a:rPr lang="en-US" sz="800" b="0" i="0" u="none" strike="noStrike" kern="1200">
                          <a:solidFill>
                            <a:srgbClr val="000000"/>
                          </a:solidFill>
                          <a:effectLst/>
                          <a:latin typeface="+mn-lt"/>
                          <a:ea typeface="+mn-ea"/>
                          <a:cs typeface="+mn-cs"/>
                        </a:rPr>
                        <a:t>(</a:t>
                      </a:r>
                      <a:r>
                        <a:rPr lang="en-US" sz="800" b="0" i="0" u="none" strike="noStrike">
                          <a:solidFill>
                            <a:srgbClr val="000000"/>
                          </a:solidFill>
                          <a:effectLst/>
                          <a:latin typeface="+mj-lt"/>
                        </a:rPr>
                        <a:t>79)</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3E6E1"/>
                    </a:solidFill>
                  </a:tcPr>
                </a:tc>
                <a:extLst>
                  <a:ext uri="{0D108BD9-81ED-4DB2-BD59-A6C34878D82A}">
                    <a16:rowId xmlns:a16="http://schemas.microsoft.com/office/drawing/2014/main" val="1673546152"/>
                  </a:ext>
                </a:extLst>
              </a:tr>
              <a:tr h="228600">
                <a:tc vMerge="1">
                  <a:txBody>
                    <a:bodyPr/>
                    <a:lstStyle/>
                    <a:p>
                      <a:pPr algn="ctr" rtl="0" fontAlgn="ctr"/>
                      <a:endParaRPr lang="de-CH" sz="800" b="0" i="0" u="none" strike="noStrike">
                        <a:solidFill>
                          <a:srgbClr val="000000"/>
                        </a:solidFill>
                        <a:effectLst/>
                        <a:latin typeface="+mj-lt"/>
                      </a:endParaRPr>
                    </a:p>
                  </a:txBody>
                  <a:tcPr marL="36000" marR="6350" marT="6350" marB="0" anchor="ctr">
                    <a:lnL w="12700" cap="flat" cmpd="sng" algn="ctr">
                      <a:no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de-CH" sz="800" b="0" i="0" u="none" strike="noStrike">
                          <a:solidFill>
                            <a:srgbClr val="000000"/>
                          </a:solidFill>
                          <a:effectLst/>
                          <a:latin typeface="+mj-lt"/>
                        </a:rPr>
                        <a:t>2.6</a:t>
                      </a: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de-CH" sz="800" b="1" i="0" u="none" strike="noStrike">
                          <a:solidFill>
                            <a:srgbClr val="000000"/>
                          </a:solidFill>
                          <a:effectLst/>
                          <a:latin typeface="+mj-lt"/>
                        </a:rPr>
                        <a:t>PS-15/OMC</a:t>
                      </a:r>
                    </a:p>
                  </a:txBody>
                  <a:tcPr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r>
                        <a:rPr lang="en-US" sz="800" b="1" i="0" u="none" strike="noStrike">
                          <a:solidFill>
                            <a:srgbClr val="000000"/>
                          </a:solidFill>
                          <a:effectLst/>
                          <a:latin typeface="+mj-lt"/>
                        </a:rPr>
                        <a:t>PARSOL® SLX/MCX</a:t>
                      </a:r>
                      <a:endParaRPr lang="en-CH" sz="800" b="1"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800" b="1" i="0" u="none" strike="noStrike">
                          <a:solidFill>
                            <a:srgbClr val="000000"/>
                          </a:solidFill>
                          <a:effectLst/>
                          <a:latin typeface="+mj-lt"/>
                        </a:rPr>
                        <a:t>3/1.7</a:t>
                      </a:r>
                      <a:endParaRPr lang="en-CH" sz="800" b="1" i="0" u="none" strike="noStrike">
                        <a:solidFill>
                          <a:srgbClr val="000000"/>
                        </a:solidFill>
                        <a:effectLst/>
                        <a:latin typeface="+mj-lt"/>
                      </a:endParaRPr>
                    </a:p>
                  </a:txBody>
                  <a:tcPr marL="635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US" sz="800" b="1" i="0" u="none" strike="noStrike" kern="1200">
                          <a:solidFill>
                            <a:srgbClr val="000000"/>
                          </a:solidFill>
                          <a:effectLst/>
                          <a:latin typeface="+mn-lt"/>
                          <a:ea typeface="+mn-ea"/>
                          <a:cs typeface="+mn-cs"/>
                        </a:rPr>
                        <a:t>+13 </a:t>
                      </a:r>
                      <a:r>
                        <a:rPr lang="en-US" sz="800" b="0" i="0" u="none" strike="noStrike" kern="1200">
                          <a:solidFill>
                            <a:srgbClr val="000000"/>
                          </a:solidFill>
                          <a:effectLst/>
                          <a:latin typeface="+mn-lt"/>
                          <a:ea typeface="+mn-ea"/>
                          <a:cs typeface="+mn-cs"/>
                        </a:rPr>
                        <a:t>(</a:t>
                      </a:r>
                      <a:r>
                        <a:rPr lang="en-US" sz="800" b="0" i="0" u="none" strike="noStrike">
                          <a:solidFill>
                            <a:srgbClr val="000000"/>
                          </a:solidFill>
                          <a:effectLst/>
                          <a:latin typeface="+mj-lt"/>
                        </a:rPr>
                        <a:t>30)</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ctr" rtl="0" fontAlgn="ctr"/>
                      <a:r>
                        <a:rPr lang="en-US" sz="800" b="1" i="0" u="none" strike="noStrike" kern="1200">
                          <a:solidFill>
                            <a:srgbClr val="000000"/>
                          </a:solidFill>
                          <a:effectLst/>
                          <a:latin typeface="+mn-lt"/>
                          <a:ea typeface="+mn-ea"/>
                          <a:cs typeface="+mn-cs"/>
                        </a:rPr>
                        <a:t>+152 </a:t>
                      </a:r>
                      <a:r>
                        <a:rPr lang="en-US" sz="800" b="0" i="0" u="none" strike="noStrike" kern="1200">
                          <a:solidFill>
                            <a:srgbClr val="000000"/>
                          </a:solidFill>
                          <a:effectLst/>
                          <a:latin typeface="+mn-lt"/>
                          <a:ea typeface="+mn-ea"/>
                          <a:cs typeface="+mn-cs"/>
                        </a:rPr>
                        <a:t>(</a:t>
                      </a:r>
                      <a:r>
                        <a:rPr lang="en-US" sz="800" b="0" i="0" u="none" strike="noStrike">
                          <a:solidFill>
                            <a:srgbClr val="000000"/>
                          </a:solidFill>
                          <a:effectLst/>
                          <a:latin typeface="+mj-lt"/>
                        </a:rPr>
                        <a:t>79)</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ctr" rtl="0" fontAlgn="ctr"/>
                      <a:r>
                        <a:rPr lang="en-US" sz="800" b="1" i="0" u="none" strike="noStrike" kern="1200">
                          <a:solidFill>
                            <a:srgbClr val="084337"/>
                          </a:solidFill>
                          <a:effectLst/>
                          <a:latin typeface="+mn-lt"/>
                          <a:ea typeface="+mn-ea"/>
                          <a:cs typeface="+mn-cs"/>
                        </a:rPr>
                        <a:t>+404 </a:t>
                      </a:r>
                      <a:r>
                        <a:rPr lang="en-US" sz="800" b="0" i="0" u="none" strike="noStrike" kern="1200">
                          <a:solidFill>
                            <a:srgbClr val="000000"/>
                          </a:solidFill>
                          <a:effectLst/>
                          <a:latin typeface="+mn-lt"/>
                          <a:ea typeface="+mn-ea"/>
                          <a:cs typeface="+mn-cs"/>
                        </a:rPr>
                        <a:t>(</a:t>
                      </a:r>
                      <a:r>
                        <a:rPr lang="en-US" sz="800" b="0" i="0" u="none" strike="noStrike">
                          <a:solidFill>
                            <a:srgbClr val="000000"/>
                          </a:solidFill>
                          <a:effectLst/>
                          <a:latin typeface="+mj-lt"/>
                        </a:rPr>
                        <a:t>79)</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3E6E1"/>
                    </a:solidFill>
                  </a:tcPr>
                </a:tc>
                <a:extLst>
                  <a:ext uri="{0D108BD9-81ED-4DB2-BD59-A6C34878D82A}">
                    <a16:rowId xmlns:a16="http://schemas.microsoft.com/office/drawing/2014/main" val="4133244153"/>
                  </a:ext>
                </a:extLst>
              </a:tr>
              <a:tr h="228600">
                <a:tc vMerge="1">
                  <a:txBody>
                    <a:bodyPr/>
                    <a:lstStyle/>
                    <a:p>
                      <a:pPr algn="ctr" rtl="0" fontAlgn="ctr"/>
                      <a:endParaRPr lang="de-CH" sz="800" b="0" i="0" u="none" strike="noStrike">
                        <a:solidFill>
                          <a:srgbClr val="000000"/>
                        </a:solidFill>
                        <a:effectLst/>
                        <a:latin typeface="+mj-lt"/>
                      </a:endParaRPr>
                    </a:p>
                  </a:txBody>
                  <a:tcPr marL="36000" marR="6350" marT="6350" marB="0" anchor="ctr">
                    <a:lnL w="12700" cap="flat" cmpd="sng" algn="ctr">
                      <a:no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de-CH" sz="800" b="0" i="0" u="none" strike="noStrike">
                          <a:solidFill>
                            <a:srgbClr val="000000"/>
                          </a:solidFill>
                          <a:effectLst/>
                          <a:latin typeface="+mj-lt"/>
                        </a:rPr>
                        <a:t>2.7</a:t>
                      </a: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de-CH" sz="800" b="0" i="0" u="none" strike="noStrike">
                          <a:solidFill>
                            <a:srgbClr val="000000"/>
                          </a:solidFill>
                          <a:effectLst/>
                          <a:latin typeface="+mj-lt"/>
                        </a:rPr>
                        <a:t>BEMT/</a:t>
                      </a:r>
                      <a:r>
                        <a:rPr lang="de-CH" sz="800" b="0" i="0" u="none" strike="noStrike" err="1">
                          <a:solidFill>
                            <a:srgbClr val="000000"/>
                          </a:solidFill>
                          <a:effectLst/>
                          <a:latin typeface="+mj-lt"/>
                        </a:rPr>
                        <a:t>ZnO</a:t>
                      </a:r>
                      <a:endParaRPr lang="de-CH" sz="800" b="0" i="0" u="none" strike="noStrike">
                        <a:solidFill>
                          <a:srgbClr val="000000"/>
                        </a:solidFill>
                        <a:effectLst/>
                        <a:latin typeface="+mj-lt"/>
                      </a:endParaRPr>
                    </a:p>
                  </a:txBody>
                  <a:tcPr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r>
                        <a:rPr lang="en-US" sz="800" b="0" i="0" u="none" strike="noStrike">
                          <a:solidFill>
                            <a:srgbClr val="000000"/>
                          </a:solidFill>
                          <a:effectLst/>
                          <a:latin typeface="+mj-lt"/>
                        </a:rPr>
                        <a:t>PARSOL® Shield/ZX</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800" b="0" i="0" u="none" strike="noStrike">
                          <a:solidFill>
                            <a:srgbClr val="000000"/>
                          </a:solidFill>
                          <a:effectLst/>
                          <a:latin typeface="+mj-lt"/>
                        </a:rPr>
                        <a:t>5/15</a:t>
                      </a:r>
                      <a:endParaRPr lang="en-CH" sz="800" b="0" i="0" u="none" strike="noStrike">
                        <a:solidFill>
                          <a:srgbClr val="000000"/>
                        </a:solidFill>
                        <a:effectLst/>
                        <a:latin typeface="+mj-lt"/>
                      </a:endParaRPr>
                    </a:p>
                  </a:txBody>
                  <a:tcPr marL="635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US" sz="800" b="0" i="0" u="none" strike="noStrike" kern="1200">
                          <a:solidFill>
                            <a:srgbClr val="000000"/>
                          </a:solidFill>
                          <a:effectLst/>
                          <a:latin typeface="+mn-lt"/>
                          <a:ea typeface="+mn-ea"/>
                          <a:cs typeface="+mn-cs"/>
                        </a:rPr>
                        <a:t>+100 (</a:t>
                      </a:r>
                      <a:r>
                        <a:rPr lang="en-US" sz="800" b="0" i="0" u="none" strike="noStrike">
                          <a:solidFill>
                            <a:srgbClr val="000000"/>
                          </a:solidFill>
                          <a:effectLst/>
                          <a:latin typeface="+mj-lt"/>
                        </a:rPr>
                        <a:t>54)</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US" sz="800" b="0" i="0" u="none" strike="noStrike" kern="1200">
                          <a:solidFill>
                            <a:srgbClr val="000000"/>
                          </a:solidFill>
                          <a:effectLst/>
                          <a:latin typeface="+mn-lt"/>
                          <a:ea typeface="+mn-ea"/>
                          <a:cs typeface="+mn-cs"/>
                        </a:rPr>
                        <a:t>+59 (</a:t>
                      </a:r>
                      <a:r>
                        <a:rPr lang="en-US" sz="800" b="0" i="0" u="none" strike="noStrike">
                          <a:solidFill>
                            <a:srgbClr val="000000"/>
                          </a:solidFill>
                          <a:effectLst/>
                          <a:latin typeface="+mj-lt"/>
                        </a:rPr>
                        <a:t>50)</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US" sz="800" b="0" i="0" u="none" strike="noStrike" kern="1200">
                          <a:solidFill>
                            <a:srgbClr val="000000"/>
                          </a:solidFill>
                          <a:effectLst/>
                          <a:latin typeface="+mn-lt"/>
                          <a:ea typeface="+mn-ea"/>
                          <a:cs typeface="+mn-cs"/>
                        </a:rPr>
                        <a:t>-88 (</a:t>
                      </a:r>
                      <a:r>
                        <a:rPr lang="en-US" sz="800" b="0" i="0" u="none" strike="noStrike">
                          <a:solidFill>
                            <a:srgbClr val="000000"/>
                          </a:solidFill>
                          <a:effectLst/>
                          <a:latin typeface="+mj-lt"/>
                        </a:rPr>
                        <a:t>2)</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30448131"/>
                  </a:ext>
                </a:extLst>
              </a:tr>
              <a:tr h="228600">
                <a:tc vMerge="1">
                  <a:txBody>
                    <a:bodyPr/>
                    <a:lstStyle/>
                    <a:p>
                      <a:pPr algn="ctr" rtl="0" fontAlgn="ctr"/>
                      <a:endParaRPr lang="de-CH" sz="800" b="0" i="0" u="none" strike="noStrike">
                        <a:solidFill>
                          <a:srgbClr val="000000"/>
                        </a:solidFill>
                        <a:effectLst/>
                        <a:latin typeface="+mj-lt"/>
                      </a:endParaRPr>
                    </a:p>
                  </a:txBody>
                  <a:tcPr marL="36000" marR="6350" marT="6350" marB="0" anchor="ctr">
                    <a:lnL w="12700" cap="flat" cmpd="sng" algn="ctr">
                      <a:no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de-CH" sz="800" b="0" i="0" u="none" strike="noStrike">
                          <a:solidFill>
                            <a:srgbClr val="000000"/>
                          </a:solidFill>
                          <a:effectLst/>
                          <a:latin typeface="+mj-lt"/>
                        </a:rPr>
                        <a:t>2.8</a:t>
                      </a: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de-CH" sz="800" b="1" i="0" u="none" strike="noStrike">
                          <a:solidFill>
                            <a:srgbClr val="000000"/>
                          </a:solidFill>
                          <a:effectLst/>
                          <a:latin typeface="+mj-lt"/>
                        </a:rPr>
                        <a:t>BEMT/EHT/DHHB</a:t>
                      </a:r>
                    </a:p>
                  </a:txBody>
                  <a:tcPr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r>
                        <a:rPr lang="en-US" sz="800" b="1" i="0" u="none" strike="noStrike">
                          <a:solidFill>
                            <a:srgbClr val="000000"/>
                          </a:solidFill>
                          <a:effectLst/>
                          <a:latin typeface="+mj-lt"/>
                        </a:rPr>
                        <a:t>PARSOL® Shield/EHT/DHHB</a:t>
                      </a:r>
                      <a:endParaRPr lang="en-CH" sz="800" b="1"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800" b="1" i="0" u="none" strike="noStrike">
                          <a:solidFill>
                            <a:srgbClr val="000000"/>
                          </a:solidFill>
                          <a:effectLst/>
                          <a:latin typeface="+mj-lt"/>
                        </a:rPr>
                        <a:t>2.5/3.5/4.5</a:t>
                      </a:r>
                      <a:endParaRPr lang="en-CH" sz="800" b="1" i="0" u="none" strike="noStrike">
                        <a:solidFill>
                          <a:srgbClr val="000000"/>
                        </a:solidFill>
                        <a:effectLst/>
                        <a:latin typeface="+mj-lt"/>
                      </a:endParaRPr>
                    </a:p>
                  </a:txBody>
                  <a:tcPr marL="635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US" sz="800" b="1" i="0" u="none" strike="noStrike" kern="1200">
                          <a:solidFill>
                            <a:srgbClr val="000000"/>
                          </a:solidFill>
                          <a:effectLst/>
                          <a:latin typeface="+mn-lt"/>
                          <a:ea typeface="+mn-ea"/>
                          <a:cs typeface="+mn-cs"/>
                        </a:rPr>
                        <a:t>+31 </a:t>
                      </a:r>
                      <a:r>
                        <a:rPr lang="en-US" sz="800" b="0" i="0" u="none" strike="noStrike" kern="1200">
                          <a:solidFill>
                            <a:srgbClr val="000000"/>
                          </a:solidFill>
                          <a:effectLst/>
                          <a:latin typeface="+mn-lt"/>
                          <a:ea typeface="+mn-ea"/>
                          <a:cs typeface="+mn-cs"/>
                        </a:rPr>
                        <a:t>(</a:t>
                      </a:r>
                      <a:r>
                        <a:rPr lang="en-US" sz="800" b="0" i="0" u="none" strike="noStrike">
                          <a:solidFill>
                            <a:srgbClr val="000000"/>
                          </a:solidFill>
                          <a:effectLst/>
                          <a:latin typeface="+mj-lt"/>
                        </a:rPr>
                        <a:t>35)</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ctr" rtl="0" fontAlgn="ctr"/>
                      <a:r>
                        <a:rPr lang="en-US" sz="800" b="1" i="0" u="none" strike="noStrike" kern="1200">
                          <a:solidFill>
                            <a:srgbClr val="000000"/>
                          </a:solidFill>
                          <a:effectLst/>
                          <a:latin typeface="+mn-lt"/>
                          <a:ea typeface="+mn-ea"/>
                          <a:cs typeface="+mn-cs"/>
                        </a:rPr>
                        <a:t>+152 </a:t>
                      </a:r>
                      <a:r>
                        <a:rPr lang="en-US" sz="800" b="0" i="0" u="none" strike="noStrike" kern="1200">
                          <a:solidFill>
                            <a:srgbClr val="000000"/>
                          </a:solidFill>
                          <a:effectLst/>
                          <a:latin typeface="+mn-lt"/>
                          <a:ea typeface="+mn-ea"/>
                          <a:cs typeface="+mn-cs"/>
                        </a:rPr>
                        <a:t>(</a:t>
                      </a:r>
                      <a:r>
                        <a:rPr lang="en-US" sz="800" b="0" i="0" u="none" strike="noStrike">
                          <a:solidFill>
                            <a:srgbClr val="000000"/>
                          </a:solidFill>
                          <a:effectLst/>
                          <a:latin typeface="+mj-lt"/>
                        </a:rPr>
                        <a:t>79)</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ctr" rtl="0" fontAlgn="ctr"/>
                      <a:r>
                        <a:rPr lang="en-US" sz="800" b="1" i="0" u="none" strike="noStrike" kern="1200">
                          <a:solidFill>
                            <a:srgbClr val="084337"/>
                          </a:solidFill>
                          <a:effectLst/>
                          <a:latin typeface="+mn-lt"/>
                          <a:ea typeface="+mn-ea"/>
                          <a:cs typeface="+mn-cs"/>
                        </a:rPr>
                        <a:t>+534 </a:t>
                      </a:r>
                      <a:r>
                        <a:rPr lang="en-US" sz="800" b="0" i="0" u="none" strike="noStrike" kern="1200">
                          <a:solidFill>
                            <a:srgbClr val="000000"/>
                          </a:solidFill>
                          <a:effectLst/>
                          <a:latin typeface="+mn-lt"/>
                          <a:ea typeface="+mn-ea"/>
                          <a:cs typeface="+mn-cs"/>
                        </a:rPr>
                        <a:t>(</a:t>
                      </a:r>
                      <a:r>
                        <a:rPr lang="en-US" sz="800" b="0" i="0" u="none" strike="noStrike">
                          <a:solidFill>
                            <a:srgbClr val="000000"/>
                          </a:solidFill>
                          <a:effectLst/>
                          <a:latin typeface="+mj-lt"/>
                        </a:rPr>
                        <a:t>100)</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3E6E1"/>
                    </a:solidFill>
                  </a:tcPr>
                </a:tc>
                <a:extLst>
                  <a:ext uri="{0D108BD9-81ED-4DB2-BD59-A6C34878D82A}">
                    <a16:rowId xmlns:a16="http://schemas.microsoft.com/office/drawing/2014/main" val="3905194484"/>
                  </a:ext>
                </a:extLst>
              </a:tr>
              <a:tr h="228600">
                <a:tc vMerge="1">
                  <a:txBody>
                    <a:bodyPr/>
                    <a:lstStyle/>
                    <a:p>
                      <a:pPr algn="ctr" rtl="0" fontAlgn="ctr"/>
                      <a:endParaRPr lang="de-CH" sz="800" b="1" i="0" u="none" strike="noStrike">
                        <a:solidFill>
                          <a:srgbClr val="000000"/>
                        </a:solidFill>
                        <a:effectLst/>
                        <a:latin typeface="+mj-lt"/>
                      </a:endParaRPr>
                    </a:p>
                  </a:txBody>
                  <a:tcPr marL="36000" marR="6350" marT="6350" marB="0" anchor="ctr">
                    <a:lnL w="12700" cap="flat" cmpd="sng" algn="ctr">
                      <a:no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de-CH" sz="800" b="0" i="0" u="none" strike="noStrike">
                          <a:solidFill>
                            <a:srgbClr val="000000"/>
                          </a:solidFill>
                          <a:effectLst/>
                          <a:latin typeface="+mj-lt"/>
                        </a:rPr>
                        <a:t>Control</a:t>
                      </a: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8D8D8"/>
                    </a:solidFill>
                  </a:tcPr>
                </a:tc>
                <a:tc>
                  <a:txBody>
                    <a:bodyPr/>
                    <a:lstStyle/>
                    <a:p>
                      <a:pPr algn="l" rtl="0" fontAlgn="ctr"/>
                      <a:r>
                        <a:rPr lang="de-CH" sz="800" b="0" i="0" u="none" strike="noStrike">
                          <a:solidFill>
                            <a:srgbClr val="000000"/>
                          </a:solidFill>
                          <a:effectLst/>
                          <a:latin typeface="+mj-lt"/>
                        </a:rPr>
                        <a:t>Vehicle</a:t>
                      </a:r>
                    </a:p>
                  </a:txBody>
                  <a:tcPr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8D8D8"/>
                    </a:solidFill>
                  </a:tcPr>
                </a:tc>
                <a:tc>
                  <a:txBody>
                    <a:bodyPr/>
                    <a:lstStyle/>
                    <a:p>
                      <a:pPr algn="l" rtl="0" fontAlgn="ctr"/>
                      <a:r>
                        <a:rPr lang="en-US" sz="800" b="0" i="0" u="none" strike="noStrike">
                          <a:solidFill>
                            <a:srgbClr val="000000"/>
                          </a:solidFill>
                          <a:effectLst/>
                          <a:latin typeface="+mj-lt"/>
                        </a:rPr>
                        <a:t>n.d.</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8D8D8"/>
                    </a:solidFill>
                  </a:tcPr>
                </a:tc>
                <a:tc>
                  <a:txBody>
                    <a:bodyPr/>
                    <a:lstStyle/>
                    <a:p>
                      <a:pPr algn="ctr" fontAlgn="ctr"/>
                      <a:r>
                        <a:rPr lang="en-US" sz="800" b="0" i="0" u="none" strike="noStrike">
                          <a:solidFill>
                            <a:srgbClr val="000000"/>
                          </a:solidFill>
                          <a:effectLst/>
                          <a:latin typeface="+mj-lt"/>
                        </a:rPr>
                        <a:t>n.d.</a:t>
                      </a:r>
                      <a:endParaRPr lang="en-CH" sz="800" b="0" i="0" u="none" strike="noStrike">
                        <a:solidFill>
                          <a:srgbClr val="000000"/>
                        </a:solidFill>
                        <a:effectLst/>
                        <a:latin typeface="+mj-lt"/>
                      </a:endParaRPr>
                    </a:p>
                  </a:txBody>
                  <a:tcPr marL="635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8D8D8"/>
                    </a:solidFill>
                  </a:tcPr>
                </a:tc>
                <a:tc>
                  <a:txBody>
                    <a:bodyPr/>
                    <a:lstStyle/>
                    <a:p>
                      <a:pPr algn="ctr" rtl="0" fontAlgn="ctr"/>
                      <a:r>
                        <a:rPr lang="en-US" sz="800" b="0" i="0" u="none" strike="noStrike">
                          <a:solidFill>
                            <a:srgbClr val="000000"/>
                          </a:solidFill>
                          <a:effectLst/>
                          <a:latin typeface="+mj-lt"/>
                        </a:rPr>
                        <a:t>0 (27)</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8D8D8"/>
                    </a:solidFill>
                  </a:tcPr>
                </a:tc>
                <a:tc>
                  <a:txBody>
                    <a:bodyPr/>
                    <a:lstStyle/>
                    <a:p>
                      <a:pPr algn="ctr" rtl="0" fontAlgn="ctr"/>
                      <a:r>
                        <a:rPr lang="en-US" sz="800" b="0" i="0" u="none" strike="noStrike">
                          <a:solidFill>
                            <a:srgbClr val="000000"/>
                          </a:solidFill>
                          <a:effectLst/>
                          <a:latin typeface="+mj-lt"/>
                        </a:rPr>
                        <a:t>0 (32)</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8D8D8"/>
                    </a:solidFill>
                  </a:tcPr>
                </a:tc>
                <a:tc>
                  <a:txBody>
                    <a:bodyPr/>
                    <a:lstStyle/>
                    <a:p>
                      <a:pPr algn="ctr" rtl="0" fontAlgn="ctr"/>
                      <a:r>
                        <a:rPr lang="en-US" sz="800" b="0" i="0" u="none" strike="noStrike">
                          <a:solidFill>
                            <a:srgbClr val="000000"/>
                          </a:solidFill>
                          <a:effectLst/>
                          <a:latin typeface="+mj-lt"/>
                        </a:rPr>
                        <a:t>0 (16)</a:t>
                      </a:r>
                      <a:endParaRPr lang="en-CH" sz="800" b="0" i="0" u="none" strike="noStrike">
                        <a:solidFill>
                          <a:srgbClr val="000000"/>
                        </a:solidFill>
                        <a:effectLst/>
                        <a:latin typeface="+mj-lt"/>
                      </a:endParaRPr>
                    </a:p>
                  </a:txBody>
                  <a:tcPr marL="36000" marR="6350" marT="6350" marB="0" anchor="ctr">
                    <a:lnL w="3175"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8D8D8"/>
                    </a:solidFill>
                  </a:tcPr>
                </a:tc>
                <a:extLst>
                  <a:ext uri="{0D108BD9-81ED-4DB2-BD59-A6C34878D82A}">
                    <a16:rowId xmlns:a16="http://schemas.microsoft.com/office/drawing/2014/main" val="1300519941"/>
                  </a:ext>
                </a:extLst>
              </a:tr>
            </a:tbl>
          </a:graphicData>
        </a:graphic>
      </p:graphicFrame>
      <p:sp>
        <p:nvSpPr>
          <p:cNvPr id="9" name="TextBox 8">
            <a:extLst>
              <a:ext uri="{FF2B5EF4-FFF2-40B4-BE49-F238E27FC236}">
                <a16:creationId xmlns:a16="http://schemas.microsoft.com/office/drawing/2014/main" id="{E89D7C52-59AA-51B3-B27F-FD1025837E71}"/>
              </a:ext>
            </a:extLst>
          </p:cNvPr>
          <p:cNvSpPr txBox="1"/>
          <p:nvPr/>
        </p:nvSpPr>
        <p:spPr>
          <a:xfrm>
            <a:off x="8432701" y="1381346"/>
            <a:ext cx="3550752" cy="487313"/>
          </a:xfrm>
          <a:prstGeom prst="rect">
            <a:avLst/>
          </a:prstGeom>
          <a:noFill/>
        </p:spPr>
        <p:txBody>
          <a:bodyPr wrap="square">
            <a:spAutoFit/>
          </a:bodyPr>
          <a:lstStyle/>
          <a:p>
            <a:pPr marL="171450" lvl="0" indent="-171450">
              <a:spcAft>
                <a:spcPts val="200"/>
              </a:spcAft>
              <a:buClr>
                <a:srgbClr val="F08B1F"/>
              </a:buClr>
              <a:buSzPct val="150000"/>
              <a:buFont typeface="Arial" panose="020B0604020202020204" pitchFamily="34" charset="0"/>
              <a:buChar char="•"/>
            </a:pPr>
            <a:r>
              <a:rPr lang="en-GB" altLang="en-NL" sz="1200" b="1" i="1" kern="1200" err="1"/>
              <a:t>Cutibacterium</a:t>
            </a:r>
            <a:r>
              <a:rPr lang="en-GB" altLang="en-NL" sz="1200" b="1" i="1" kern="1200"/>
              <a:t> acnes  </a:t>
            </a:r>
          </a:p>
          <a:p>
            <a:pPr lvl="0">
              <a:spcAft>
                <a:spcPts val="200"/>
              </a:spcAft>
              <a:buClr>
                <a:srgbClr val="F08B1F"/>
              </a:buClr>
              <a:buSzPct val="150000"/>
            </a:pPr>
            <a:r>
              <a:rPr lang="en-GB" altLang="en-NL" sz="1200" b="1" i="1">
                <a:solidFill>
                  <a:schemeClr val="accent5"/>
                </a:solidFill>
                <a:latin typeface="Aptos" panose="020B0004020202020204" pitchFamily="34" charset="0"/>
              </a:rPr>
              <a:t>→ </a:t>
            </a:r>
            <a:r>
              <a:rPr lang="en-GB" altLang="en-NL" sz="1200" b="1" i="1">
                <a:solidFill>
                  <a:schemeClr val="accent5"/>
                </a:solidFill>
                <a:latin typeface="Lora" pitchFamily="2" charset="0"/>
              </a:rPr>
              <a:t>Keep in check but not to kill</a:t>
            </a:r>
            <a:endParaRPr lang="en-GB" altLang="en-NL" sz="1200" b="1" kern="1200"/>
          </a:p>
        </p:txBody>
      </p:sp>
      <p:sp>
        <p:nvSpPr>
          <p:cNvPr id="10" name="TextBox 9">
            <a:extLst>
              <a:ext uri="{FF2B5EF4-FFF2-40B4-BE49-F238E27FC236}">
                <a16:creationId xmlns:a16="http://schemas.microsoft.com/office/drawing/2014/main" id="{807EDC25-84BA-5A0D-FA9B-2830632AB977}"/>
              </a:ext>
            </a:extLst>
          </p:cNvPr>
          <p:cNvSpPr txBox="1"/>
          <p:nvPr/>
        </p:nvSpPr>
        <p:spPr>
          <a:xfrm>
            <a:off x="8432701" y="2157081"/>
            <a:ext cx="3550752" cy="487313"/>
          </a:xfrm>
          <a:prstGeom prst="rect">
            <a:avLst/>
          </a:prstGeom>
          <a:noFill/>
        </p:spPr>
        <p:txBody>
          <a:bodyPr wrap="square">
            <a:spAutoFit/>
          </a:bodyPr>
          <a:lstStyle/>
          <a:p>
            <a:pPr marL="171450" indent="-171450">
              <a:spcAft>
                <a:spcPts val="200"/>
              </a:spcAft>
              <a:buClr>
                <a:srgbClr val="F08B1F"/>
              </a:buClr>
              <a:buSzPct val="150000"/>
              <a:buFont typeface="Arial" panose="020B0604020202020204" pitchFamily="34" charset="0"/>
              <a:buChar char="•"/>
            </a:pPr>
            <a:r>
              <a:rPr lang="en-GB" altLang="en-NL" sz="1200" b="1" i="1"/>
              <a:t>Lactobacillus </a:t>
            </a:r>
            <a:r>
              <a:rPr lang="en-GB" altLang="en-NL" sz="1200" b="1" i="1" err="1"/>
              <a:t>crispatus</a:t>
            </a:r>
            <a:r>
              <a:rPr lang="en-GB" altLang="en-NL" sz="1200" i="1"/>
              <a:t> </a:t>
            </a:r>
          </a:p>
          <a:p>
            <a:pPr>
              <a:spcAft>
                <a:spcPts val="200"/>
              </a:spcAft>
              <a:buClr>
                <a:srgbClr val="F08B1F"/>
              </a:buClr>
              <a:buSzPct val="150000"/>
            </a:pPr>
            <a:r>
              <a:rPr lang="en-GB" altLang="en-NL" sz="1200" b="1" i="1">
                <a:solidFill>
                  <a:schemeClr val="accent5"/>
                </a:solidFill>
                <a:latin typeface="Aptos" panose="020B0004020202020204" pitchFamily="34" charset="0"/>
              </a:rPr>
              <a:t>→ </a:t>
            </a:r>
            <a:r>
              <a:rPr lang="en-GB" altLang="en-NL" sz="1200" b="1" i="1">
                <a:solidFill>
                  <a:schemeClr val="accent5"/>
                </a:solidFill>
                <a:latin typeface="Lora" pitchFamily="2" charset="0"/>
              </a:rPr>
              <a:t>Protect and promote</a:t>
            </a:r>
          </a:p>
        </p:txBody>
      </p:sp>
      <p:sp>
        <p:nvSpPr>
          <p:cNvPr id="11" name="TextBox 10">
            <a:extLst>
              <a:ext uri="{FF2B5EF4-FFF2-40B4-BE49-F238E27FC236}">
                <a16:creationId xmlns:a16="http://schemas.microsoft.com/office/drawing/2014/main" id="{78BF92DE-53B5-1C63-1019-6A96A3D68A6B}"/>
              </a:ext>
            </a:extLst>
          </p:cNvPr>
          <p:cNvSpPr txBox="1"/>
          <p:nvPr/>
        </p:nvSpPr>
        <p:spPr>
          <a:xfrm>
            <a:off x="8432701" y="2998345"/>
            <a:ext cx="3550752" cy="487313"/>
          </a:xfrm>
          <a:prstGeom prst="rect">
            <a:avLst/>
          </a:prstGeom>
          <a:noFill/>
        </p:spPr>
        <p:txBody>
          <a:bodyPr wrap="square">
            <a:spAutoFit/>
          </a:bodyPr>
          <a:lstStyle/>
          <a:p>
            <a:pPr marL="171450" indent="-171450">
              <a:spcAft>
                <a:spcPts val="200"/>
              </a:spcAft>
              <a:buClr>
                <a:srgbClr val="F08B1F"/>
              </a:buClr>
              <a:buSzPct val="150000"/>
              <a:buFont typeface="Arial" panose="020B0604020202020204" pitchFamily="34" charset="0"/>
              <a:buChar char="•"/>
            </a:pPr>
            <a:r>
              <a:rPr lang="en-GB" altLang="en-NL" sz="1200" b="1" i="1"/>
              <a:t>Staphylococcus epidermidis </a:t>
            </a:r>
          </a:p>
          <a:p>
            <a:pPr>
              <a:spcAft>
                <a:spcPts val="200"/>
              </a:spcAft>
              <a:buClr>
                <a:srgbClr val="F08B1F"/>
              </a:buClr>
              <a:buSzPct val="150000"/>
            </a:pPr>
            <a:r>
              <a:rPr lang="en-GB" altLang="en-NL" sz="1200" b="1" i="1">
                <a:solidFill>
                  <a:schemeClr val="accent5"/>
                </a:solidFill>
                <a:latin typeface="Aptos" panose="020B0004020202020204" pitchFamily="34" charset="0"/>
              </a:rPr>
              <a:t>→ </a:t>
            </a:r>
            <a:r>
              <a:rPr lang="en-GB" altLang="en-NL" sz="1200" b="1" i="1">
                <a:solidFill>
                  <a:schemeClr val="accent5"/>
                </a:solidFill>
                <a:latin typeface="Lora" pitchFamily="2" charset="0"/>
              </a:rPr>
              <a:t>Protect and promote</a:t>
            </a:r>
          </a:p>
        </p:txBody>
      </p:sp>
      <p:sp>
        <p:nvSpPr>
          <p:cNvPr id="12" name="TextBox 11">
            <a:extLst>
              <a:ext uri="{FF2B5EF4-FFF2-40B4-BE49-F238E27FC236}">
                <a16:creationId xmlns:a16="http://schemas.microsoft.com/office/drawing/2014/main" id="{4C8FFE10-D149-1286-633D-0D2449853C65}"/>
              </a:ext>
            </a:extLst>
          </p:cNvPr>
          <p:cNvSpPr txBox="1"/>
          <p:nvPr/>
        </p:nvSpPr>
        <p:spPr>
          <a:xfrm>
            <a:off x="8432701" y="897636"/>
            <a:ext cx="2249334" cy="369332"/>
          </a:xfrm>
          <a:prstGeom prst="rect">
            <a:avLst/>
          </a:prstGeom>
          <a:noFill/>
        </p:spPr>
        <p:txBody>
          <a:bodyPr wrap="none" rtlCol="0">
            <a:spAutoFit/>
          </a:bodyPr>
          <a:lstStyle/>
          <a:p>
            <a:r>
              <a:rPr lang="en-US" b="1"/>
              <a:t>Evaluation Criteria</a:t>
            </a:r>
          </a:p>
        </p:txBody>
      </p:sp>
      <p:graphicFrame>
        <p:nvGraphicFramePr>
          <p:cNvPr id="4" name="Table 3">
            <a:extLst>
              <a:ext uri="{FF2B5EF4-FFF2-40B4-BE49-F238E27FC236}">
                <a16:creationId xmlns:a16="http://schemas.microsoft.com/office/drawing/2014/main" id="{D4884DA7-8976-CFAC-EAE9-966CDB13E8D8}"/>
              </a:ext>
            </a:extLst>
          </p:cNvPr>
          <p:cNvGraphicFramePr>
            <a:graphicFrameLocks noGrp="1"/>
          </p:cNvGraphicFramePr>
          <p:nvPr>
            <p:extLst>
              <p:ext uri="{D42A27DB-BD31-4B8C-83A1-F6EECF244321}">
                <p14:modId xmlns:p14="http://schemas.microsoft.com/office/powerpoint/2010/main" val="610693396"/>
              </p:ext>
            </p:extLst>
          </p:nvPr>
        </p:nvGraphicFramePr>
        <p:xfrm>
          <a:off x="8432701" y="4863084"/>
          <a:ext cx="3033165" cy="1097280"/>
        </p:xfrm>
        <a:graphic>
          <a:graphicData uri="http://schemas.openxmlformats.org/drawingml/2006/table">
            <a:tbl>
              <a:tblPr firstRow="1" firstCol="1" bandRow="1">
                <a:tableStyleId>{2D5ABB26-0587-4C30-8999-92F81FD0307C}</a:tableStyleId>
              </a:tblPr>
              <a:tblGrid>
                <a:gridCol w="816176">
                  <a:extLst>
                    <a:ext uri="{9D8B030D-6E8A-4147-A177-3AD203B41FA5}">
                      <a16:colId xmlns:a16="http://schemas.microsoft.com/office/drawing/2014/main" val="2609707385"/>
                    </a:ext>
                  </a:extLst>
                </a:gridCol>
                <a:gridCol w="2216989">
                  <a:extLst>
                    <a:ext uri="{9D8B030D-6E8A-4147-A177-3AD203B41FA5}">
                      <a16:colId xmlns:a16="http://schemas.microsoft.com/office/drawing/2014/main" val="4125437485"/>
                    </a:ext>
                  </a:extLst>
                </a:gridCol>
              </a:tblGrid>
              <a:tr h="70519">
                <a:tc>
                  <a:txBody>
                    <a:bodyPr/>
                    <a:lstStyle/>
                    <a:p>
                      <a:pPr algn="just">
                        <a:lnSpc>
                          <a:spcPct val="100000"/>
                        </a:lnSpc>
                        <a:spcAft>
                          <a:spcPts val="0"/>
                        </a:spcAft>
                      </a:pPr>
                      <a:r>
                        <a:rPr lang="en-US" sz="600" b="1">
                          <a:effectLst/>
                          <a:latin typeface="+mn-lt"/>
                          <a:ea typeface="Fira Sans" panose="020B0503050000020004" pitchFamily="34" charset="0"/>
                        </a:rPr>
                        <a:t>Abbreviation</a:t>
                      </a:r>
                      <a:endParaRPr lang="en-CH" sz="600">
                        <a:effectLst/>
                        <a:latin typeface="+mn-lt"/>
                        <a:ea typeface="Fira Sans" panose="020B05030500000200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600" b="1">
                          <a:effectLst/>
                          <a:latin typeface="+mn-lt"/>
                          <a:ea typeface="Fira Sans" panose="020B0503050000020004" pitchFamily="34" charset="0"/>
                        </a:rPr>
                        <a:t>INCI Name</a:t>
                      </a:r>
                      <a:endParaRPr lang="en-CH" sz="600">
                        <a:effectLst/>
                        <a:latin typeface="+mn-lt"/>
                        <a:ea typeface="Fira Sans" panose="020B05030500000200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13444090"/>
                  </a:ext>
                </a:extLst>
              </a:tr>
              <a:tr h="70519">
                <a:tc>
                  <a:txBody>
                    <a:bodyPr/>
                    <a:lstStyle/>
                    <a:p>
                      <a:pPr algn="just">
                        <a:lnSpc>
                          <a:spcPct val="100000"/>
                        </a:lnSpc>
                        <a:spcAft>
                          <a:spcPts val="0"/>
                        </a:spcAft>
                      </a:pPr>
                      <a:r>
                        <a:rPr lang="en-US" sz="600">
                          <a:effectLst/>
                          <a:latin typeface="+mn-lt"/>
                          <a:ea typeface="Fira Sans" panose="020B0503050000020004" pitchFamily="34" charset="0"/>
                        </a:rPr>
                        <a:t>BMDBM</a:t>
                      </a:r>
                      <a:endParaRPr lang="en-CH" sz="600">
                        <a:effectLst/>
                        <a:latin typeface="+mn-lt"/>
                        <a:ea typeface="Fira Sans" panose="020B05030500000200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600">
                          <a:effectLst/>
                          <a:latin typeface="+mn-lt"/>
                          <a:ea typeface="Fira Sans" panose="020B0503050000020004" pitchFamily="34" charset="0"/>
                        </a:rPr>
                        <a:t>Butyl Methoxydibenzoylmethane</a:t>
                      </a:r>
                      <a:endParaRPr lang="en-CH" sz="600">
                        <a:effectLst/>
                        <a:latin typeface="+mn-lt"/>
                        <a:ea typeface="Fira Sans" panose="020B05030500000200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98357421"/>
                  </a:ext>
                </a:extLst>
              </a:tr>
              <a:tr h="70519">
                <a:tc>
                  <a:txBody>
                    <a:bodyPr/>
                    <a:lstStyle/>
                    <a:p>
                      <a:pPr algn="just">
                        <a:lnSpc>
                          <a:spcPct val="100000"/>
                        </a:lnSpc>
                        <a:spcAft>
                          <a:spcPts val="0"/>
                        </a:spcAft>
                      </a:pPr>
                      <a:r>
                        <a:rPr lang="en-US" sz="600">
                          <a:effectLst/>
                          <a:latin typeface="+mn-lt"/>
                          <a:ea typeface="Fira Sans" panose="020B0503050000020004" pitchFamily="34" charset="0"/>
                        </a:rPr>
                        <a:t>BEMT</a:t>
                      </a:r>
                      <a:endParaRPr lang="en-CH" sz="600">
                        <a:effectLst/>
                        <a:latin typeface="+mn-lt"/>
                        <a:ea typeface="Fira Sans" panose="020B05030500000200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CH" sz="600">
                          <a:effectLst/>
                          <a:latin typeface="+mn-lt"/>
                          <a:ea typeface="Fira Sans" panose="020B0503050000020004" pitchFamily="34" charset="0"/>
                        </a:rPr>
                        <a:t>Bis-Ethylhexyloxyphenol Methoxyphenyl Triazine</a:t>
                      </a:r>
                      <a:endParaRPr lang="en-CH" sz="600">
                        <a:effectLst/>
                        <a:latin typeface="+mn-lt"/>
                        <a:ea typeface="Fira Sans" panose="020B05030500000200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7290998"/>
                  </a:ext>
                </a:extLst>
              </a:tr>
              <a:tr h="70519">
                <a:tc>
                  <a:txBody>
                    <a:bodyPr/>
                    <a:lstStyle/>
                    <a:p>
                      <a:pPr algn="just">
                        <a:lnSpc>
                          <a:spcPct val="100000"/>
                        </a:lnSpc>
                        <a:spcAft>
                          <a:spcPts val="0"/>
                        </a:spcAft>
                      </a:pPr>
                      <a:r>
                        <a:rPr lang="en-US" sz="600">
                          <a:effectLst/>
                          <a:latin typeface="+mn-lt"/>
                          <a:ea typeface="Fira Sans" panose="020B0503050000020004" pitchFamily="34" charset="0"/>
                        </a:rPr>
                        <a:t>DHHB</a:t>
                      </a:r>
                      <a:endParaRPr lang="en-CH" sz="600">
                        <a:effectLst/>
                        <a:latin typeface="+mn-lt"/>
                        <a:ea typeface="Fira Sans" panose="020B05030500000200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CH" sz="600">
                          <a:effectLst/>
                          <a:latin typeface="+mn-lt"/>
                          <a:ea typeface="Fira Sans" panose="020B0503050000020004" pitchFamily="34" charset="0"/>
                        </a:rPr>
                        <a:t>Diethylamino Hydroxybenzoyl Hexyl Benzoate</a:t>
                      </a:r>
                      <a:endParaRPr lang="en-CH" sz="600">
                        <a:effectLst/>
                        <a:latin typeface="+mn-lt"/>
                        <a:ea typeface="Fira Sans" panose="020B05030500000200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29832232"/>
                  </a:ext>
                </a:extLst>
              </a:tr>
              <a:tr h="70519">
                <a:tc>
                  <a:txBody>
                    <a:bodyPr/>
                    <a:lstStyle/>
                    <a:p>
                      <a:pPr algn="just">
                        <a:lnSpc>
                          <a:spcPct val="100000"/>
                        </a:lnSpc>
                        <a:spcAft>
                          <a:spcPts val="0"/>
                        </a:spcAft>
                      </a:pPr>
                      <a:r>
                        <a:rPr lang="en-US" sz="600">
                          <a:effectLst/>
                          <a:latin typeface="+mn-lt"/>
                          <a:ea typeface="Fira Sans" panose="020B0503050000020004" pitchFamily="34" charset="0"/>
                        </a:rPr>
                        <a:t>EHS</a:t>
                      </a:r>
                      <a:endParaRPr lang="en-CH" sz="600">
                        <a:effectLst/>
                        <a:latin typeface="+mn-lt"/>
                        <a:ea typeface="Fira Sans" panose="020B05030500000200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CH" sz="600">
                          <a:effectLst/>
                          <a:latin typeface="+mn-lt"/>
                          <a:ea typeface="Fira Sans" panose="020B0503050000020004" pitchFamily="34" charset="0"/>
                        </a:rPr>
                        <a:t>Ethylhexyl Salicylate</a:t>
                      </a:r>
                      <a:endParaRPr lang="en-CH" sz="600">
                        <a:effectLst/>
                        <a:latin typeface="+mn-lt"/>
                        <a:ea typeface="Fira Sans" panose="020B05030500000200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11072151"/>
                  </a:ext>
                </a:extLst>
              </a:tr>
              <a:tr h="70519">
                <a:tc>
                  <a:txBody>
                    <a:bodyPr/>
                    <a:lstStyle/>
                    <a:p>
                      <a:pPr algn="just">
                        <a:lnSpc>
                          <a:spcPct val="100000"/>
                        </a:lnSpc>
                        <a:spcAft>
                          <a:spcPts val="0"/>
                        </a:spcAft>
                      </a:pPr>
                      <a:r>
                        <a:rPr lang="en-US" sz="600">
                          <a:effectLst/>
                          <a:latin typeface="+mn-lt"/>
                          <a:ea typeface="Fira Sans" panose="020B0503050000020004" pitchFamily="34" charset="0"/>
                        </a:rPr>
                        <a:t>EHT</a:t>
                      </a:r>
                      <a:endParaRPr lang="en-CH" sz="600">
                        <a:effectLst/>
                        <a:latin typeface="+mn-lt"/>
                        <a:ea typeface="Fira Sans" panose="020B05030500000200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CH" sz="600">
                          <a:effectLst/>
                          <a:latin typeface="+mn-lt"/>
                          <a:ea typeface="Fira Sans" panose="020B0503050000020004" pitchFamily="34" charset="0"/>
                        </a:rPr>
                        <a:t>Ethylhexyl Triazone</a:t>
                      </a:r>
                      <a:endParaRPr lang="en-CH" sz="600">
                        <a:effectLst/>
                        <a:latin typeface="+mn-lt"/>
                        <a:ea typeface="Fira Sans" panose="020B05030500000200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56886092"/>
                  </a:ext>
                </a:extLst>
              </a:tr>
              <a:tr h="70519">
                <a:tc>
                  <a:txBody>
                    <a:bodyPr/>
                    <a:lstStyle/>
                    <a:p>
                      <a:pPr algn="just">
                        <a:lnSpc>
                          <a:spcPct val="100000"/>
                        </a:lnSpc>
                        <a:spcAft>
                          <a:spcPts val="0"/>
                        </a:spcAft>
                      </a:pPr>
                      <a:r>
                        <a:rPr lang="en-US" sz="600">
                          <a:effectLst/>
                          <a:latin typeface="+mn-lt"/>
                          <a:ea typeface="Fira Sans" panose="020B0503050000020004" pitchFamily="34" charset="0"/>
                        </a:rPr>
                        <a:t>OC</a:t>
                      </a:r>
                      <a:endParaRPr lang="en-CH" sz="600">
                        <a:effectLst/>
                        <a:latin typeface="+mn-lt"/>
                        <a:ea typeface="Fira Sans" panose="020B05030500000200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600">
                          <a:effectLst/>
                          <a:latin typeface="+mn-lt"/>
                          <a:ea typeface="Fira Sans" panose="020B0503050000020004" pitchFamily="34" charset="0"/>
                        </a:rPr>
                        <a:t>Octocrylene</a:t>
                      </a:r>
                      <a:endParaRPr lang="en-CH" sz="600">
                        <a:effectLst/>
                        <a:latin typeface="+mn-lt"/>
                        <a:ea typeface="Fira Sans" panose="020B05030500000200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57388341"/>
                  </a:ext>
                </a:extLst>
              </a:tr>
              <a:tr h="70519">
                <a:tc>
                  <a:txBody>
                    <a:bodyPr/>
                    <a:lstStyle/>
                    <a:p>
                      <a:pPr algn="just">
                        <a:lnSpc>
                          <a:spcPct val="100000"/>
                        </a:lnSpc>
                        <a:spcAft>
                          <a:spcPts val="0"/>
                        </a:spcAft>
                      </a:pPr>
                      <a:r>
                        <a:rPr lang="en-US" sz="600">
                          <a:effectLst/>
                          <a:latin typeface="+mn-lt"/>
                          <a:ea typeface="Fira Sans" panose="020B0503050000020004" pitchFamily="34" charset="0"/>
                        </a:rPr>
                        <a:t>OMC</a:t>
                      </a:r>
                      <a:endParaRPr lang="en-CH" sz="600">
                        <a:effectLst/>
                        <a:latin typeface="+mn-lt"/>
                        <a:ea typeface="Fira Sans" panose="020B05030500000200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CH" sz="600">
                          <a:effectLst/>
                          <a:latin typeface="+mn-lt"/>
                          <a:ea typeface="Fira Sans" panose="020B0503050000020004" pitchFamily="34" charset="0"/>
                        </a:rPr>
                        <a:t>Ethylhexyl methoxycinnamate</a:t>
                      </a:r>
                      <a:endParaRPr lang="en-CH" sz="600">
                        <a:effectLst/>
                        <a:latin typeface="+mn-lt"/>
                        <a:ea typeface="Fira Sans" panose="020B05030500000200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80851608"/>
                  </a:ext>
                </a:extLst>
              </a:tr>
              <a:tr h="70519">
                <a:tc>
                  <a:txBody>
                    <a:bodyPr/>
                    <a:lstStyle/>
                    <a:p>
                      <a:pPr algn="just">
                        <a:lnSpc>
                          <a:spcPct val="100000"/>
                        </a:lnSpc>
                        <a:spcAft>
                          <a:spcPts val="0"/>
                        </a:spcAft>
                      </a:pPr>
                      <a:r>
                        <a:rPr lang="en-US" sz="600">
                          <a:effectLst/>
                          <a:latin typeface="+mn-lt"/>
                          <a:ea typeface="Fira Sans" panose="020B0503050000020004" pitchFamily="34" charset="0"/>
                          <a:cs typeface="Times New Roman" panose="02020603050405020304" pitchFamily="18" charset="0"/>
                        </a:rPr>
                        <a:t>PBSA</a:t>
                      </a:r>
                    </a:p>
                  </a:txBody>
                  <a:tcPr marL="68580" marR="68580" marT="0" marB="0"/>
                </a:tc>
                <a:tc>
                  <a:txBody>
                    <a:bodyPr/>
                    <a:lstStyle/>
                    <a:p>
                      <a:pPr algn="just">
                        <a:lnSpc>
                          <a:spcPct val="100000"/>
                        </a:lnSpc>
                        <a:spcAft>
                          <a:spcPts val="0"/>
                        </a:spcAft>
                      </a:pPr>
                      <a:r>
                        <a:rPr lang="en-CH" sz="600">
                          <a:effectLst/>
                          <a:latin typeface="+mn-lt"/>
                          <a:ea typeface="Fira Sans" panose="020B0503050000020004" pitchFamily="34" charset="0"/>
                        </a:rPr>
                        <a:t>Phenylbenzimidazole Sulfonic Acid</a:t>
                      </a:r>
                      <a:endParaRPr lang="en-US" sz="600">
                        <a:effectLst/>
                        <a:latin typeface="+mn-lt"/>
                        <a:ea typeface="Fira Sans" panose="020B0503050000020004" pitchFamily="34" charset="0"/>
                      </a:endParaRPr>
                    </a:p>
                  </a:txBody>
                  <a:tcPr marL="68580" marR="68580" marT="0" marB="0"/>
                </a:tc>
                <a:extLst>
                  <a:ext uri="{0D108BD9-81ED-4DB2-BD59-A6C34878D82A}">
                    <a16:rowId xmlns:a16="http://schemas.microsoft.com/office/drawing/2014/main" val="4273141123"/>
                  </a:ext>
                </a:extLst>
              </a:tr>
              <a:tr h="70519">
                <a:tc>
                  <a:txBody>
                    <a:bodyPr/>
                    <a:lstStyle/>
                    <a:p>
                      <a:pPr algn="just">
                        <a:lnSpc>
                          <a:spcPct val="100000"/>
                        </a:lnSpc>
                        <a:spcAft>
                          <a:spcPts val="0"/>
                        </a:spcAft>
                      </a:pPr>
                      <a:r>
                        <a:rPr lang="en-US" sz="600">
                          <a:effectLst/>
                          <a:latin typeface="+mn-lt"/>
                          <a:ea typeface="Fira Sans" panose="020B0503050000020004" pitchFamily="34" charset="0"/>
                          <a:cs typeface="Times New Roman" panose="02020603050405020304" pitchFamily="18" charset="0"/>
                        </a:rPr>
                        <a:t>PS-15</a:t>
                      </a:r>
                      <a:endParaRPr lang="en-CH" sz="600">
                        <a:effectLst/>
                        <a:latin typeface="+mn-lt"/>
                        <a:ea typeface="Fira Sans" panose="020B05030500000200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600">
                          <a:effectLst/>
                          <a:latin typeface="+mn-lt"/>
                          <a:ea typeface="Fira Sans" panose="020B0503050000020004" pitchFamily="34" charset="0"/>
                          <a:cs typeface="Times New Roman" panose="02020603050405020304" pitchFamily="18" charset="0"/>
                        </a:rPr>
                        <a:t>Polysilicone-15</a:t>
                      </a:r>
                      <a:endParaRPr lang="en-CH" sz="600">
                        <a:effectLst/>
                        <a:latin typeface="+mn-lt"/>
                        <a:ea typeface="Fira Sans" panose="020B05030500000200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37186891"/>
                  </a:ext>
                </a:extLst>
              </a:tr>
              <a:tr h="70519">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600">
                          <a:effectLst/>
                          <a:latin typeface="+mn-lt"/>
                          <a:ea typeface="Fira Sans" panose="020B0503050000020004" pitchFamily="34" charset="0"/>
                          <a:cs typeface="Times New Roman" panose="02020603050405020304" pitchFamily="18" charset="0"/>
                        </a:rPr>
                        <a:t>MBBT</a:t>
                      </a:r>
                    </a:p>
                  </a:txBody>
                  <a:tcPr marL="68580" marR="68580" marT="0" marB="0"/>
                </a:tc>
                <a:tc>
                  <a:txBody>
                    <a:bodyPr/>
                    <a:lstStyle/>
                    <a:p>
                      <a:pPr algn="just">
                        <a:lnSpc>
                          <a:spcPct val="100000"/>
                        </a:lnSpc>
                        <a:spcAft>
                          <a:spcPts val="0"/>
                        </a:spcAft>
                      </a:pPr>
                      <a:r>
                        <a:rPr lang="en-US" sz="600">
                          <a:effectLst/>
                          <a:latin typeface="+mn-lt"/>
                          <a:ea typeface="Fira Sans" panose="020B0503050000020004" pitchFamily="34" charset="0"/>
                        </a:rPr>
                        <a:t>Methylene Bis-Benzotriazolyl Tetramethylbutylphenol</a:t>
                      </a:r>
                    </a:p>
                  </a:txBody>
                  <a:tcPr marL="68580" marR="68580" marT="0" marB="0"/>
                </a:tc>
                <a:extLst>
                  <a:ext uri="{0D108BD9-81ED-4DB2-BD59-A6C34878D82A}">
                    <a16:rowId xmlns:a16="http://schemas.microsoft.com/office/drawing/2014/main" val="1857867975"/>
                  </a:ext>
                </a:extLst>
              </a:tr>
              <a:tr h="70519">
                <a:tc>
                  <a:txBody>
                    <a:bodyPr/>
                    <a:lstStyle/>
                    <a:p>
                      <a:pPr algn="just">
                        <a:lnSpc>
                          <a:spcPct val="100000"/>
                        </a:lnSpc>
                        <a:spcAft>
                          <a:spcPts val="0"/>
                        </a:spcAft>
                      </a:pPr>
                      <a:r>
                        <a:rPr lang="en-US" sz="600">
                          <a:effectLst/>
                          <a:latin typeface="+mn-lt"/>
                          <a:ea typeface="Fira Sans" panose="020B0503050000020004" pitchFamily="34" charset="0"/>
                        </a:rPr>
                        <a:t>ZnO Tecs</a:t>
                      </a:r>
                      <a:endParaRPr lang="en-CH" sz="600">
                        <a:effectLst/>
                        <a:latin typeface="+mn-lt"/>
                        <a:ea typeface="Fira Sans" panose="020B05030500000200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600">
                          <a:effectLst/>
                          <a:latin typeface="+mn-lt"/>
                          <a:ea typeface="Fira Sans" panose="020B0503050000020004" pitchFamily="34" charset="0"/>
                        </a:rPr>
                        <a:t>Zinc Oxide, </a:t>
                      </a:r>
                      <a:r>
                        <a:rPr lang="en-CH" sz="600">
                          <a:effectLst/>
                          <a:latin typeface="+mn-lt"/>
                          <a:ea typeface="Fira Sans" panose="020B0503050000020004" pitchFamily="34" charset="0"/>
                        </a:rPr>
                        <a:t>Triethoxycaprilylsilane</a:t>
                      </a:r>
                      <a:endParaRPr lang="en-CH" sz="600">
                        <a:effectLst/>
                        <a:latin typeface="+mn-lt"/>
                        <a:ea typeface="Fira Sans" panose="020B05030500000200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597387"/>
                  </a:ext>
                </a:extLst>
              </a:tr>
            </a:tbl>
          </a:graphicData>
        </a:graphic>
      </p:graphicFrame>
      <p:sp>
        <p:nvSpPr>
          <p:cNvPr id="5" name="Rectangle 4">
            <a:extLst>
              <a:ext uri="{FF2B5EF4-FFF2-40B4-BE49-F238E27FC236}">
                <a16:creationId xmlns:a16="http://schemas.microsoft.com/office/drawing/2014/main" id="{5A3B610D-B01C-F446-ACC8-E789FC014459}"/>
              </a:ext>
            </a:extLst>
          </p:cNvPr>
          <p:cNvSpPr/>
          <p:nvPr/>
        </p:nvSpPr>
        <p:spPr>
          <a:xfrm>
            <a:off x="9757198" y="-7044"/>
            <a:ext cx="2434801" cy="47141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a:latin typeface="Lora" pitchFamily="2" charset="0"/>
              </a:rPr>
              <a:t>The Sunny Skin Microbiome 2.0</a:t>
            </a:r>
          </a:p>
          <a:p>
            <a:pPr algn="ctr"/>
            <a:r>
              <a:rPr lang="en-US" sz="1200" b="1"/>
              <a:t>SCIENTIFIC DEEPDIVE</a:t>
            </a:r>
          </a:p>
        </p:txBody>
      </p:sp>
      <p:grpSp>
        <p:nvGrpSpPr>
          <p:cNvPr id="13" name="Group 12">
            <a:extLst>
              <a:ext uri="{FF2B5EF4-FFF2-40B4-BE49-F238E27FC236}">
                <a16:creationId xmlns:a16="http://schemas.microsoft.com/office/drawing/2014/main" id="{6BBD71D0-46E6-4391-88D3-291F2F905908}"/>
              </a:ext>
            </a:extLst>
          </p:cNvPr>
          <p:cNvGrpSpPr/>
          <p:nvPr/>
        </p:nvGrpSpPr>
        <p:grpSpPr>
          <a:xfrm>
            <a:off x="2533650" y="3613996"/>
            <a:ext cx="7124700" cy="1352324"/>
            <a:chOff x="6004797" y="1096468"/>
            <a:chExt cx="5618242" cy="2728772"/>
          </a:xfrm>
        </p:grpSpPr>
        <p:sp>
          <p:nvSpPr>
            <p:cNvPr id="14" name="Rectangle: Rounded Corners 13">
              <a:extLst>
                <a:ext uri="{FF2B5EF4-FFF2-40B4-BE49-F238E27FC236}">
                  <a16:creationId xmlns:a16="http://schemas.microsoft.com/office/drawing/2014/main" id="{B587CF39-A20D-B3EA-F353-861811DA48AA}"/>
                </a:ext>
              </a:extLst>
            </p:cNvPr>
            <p:cNvSpPr/>
            <p:nvPr/>
          </p:nvSpPr>
          <p:spPr>
            <a:xfrm>
              <a:off x="6128338" y="1128691"/>
              <a:ext cx="5494701" cy="2696549"/>
            </a:xfrm>
            <a:prstGeom prst="roundRect">
              <a:avLst/>
            </a:prstGeom>
            <a:solidFill>
              <a:srgbClr val="F589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72B5F207-1A82-1BF5-9C7D-61054ADE4BB1}"/>
                </a:ext>
              </a:extLst>
            </p:cNvPr>
            <p:cNvSpPr/>
            <p:nvPr/>
          </p:nvSpPr>
          <p:spPr>
            <a:xfrm>
              <a:off x="6004797" y="1096468"/>
              <a:ext cx="5494701" cy="2696549"/>
            </a:xfrm>
            <a:prstGeom prst="roundRect">
              <a:avLst/>
            </a:prstGeom>
            <a:solidFill>
              <a:srgbClr val="F5D8B8"/>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14300">
                <a:spcBef>
                  <a:spcPts val="600"/>
                </a:spcBef>
              </a:pPr>
              <a:r>
                <a:rPr lang="en-US" altLang="zh-CN">
                  <a:solidFill>
                    <a:schemeClr val="tx1"/>
                  </a:solidFill>
                </a:rPr>
                <a:t>Specific </a:t>
              </a:r>
              <a:r>
                <a:rPr lang="en-US" altLang="zh-CN" b="1">
                  <a:solidFill>
                    <a:schemeClr val="tx1"/>
                  </a:solidFill>
                </a:rPr>
                <a:t>UV filters protected beneficial skin bacteria </a:t>
              </a:r>
              <a:r>
                <a:rPr lang="en-US" altLang="zh-CN">
                  <a:solidFill>
                    <a:schemeClr val="tx1"/>
                  </a:solidFill>
                </a:rPr>
                <a:t>such as </a:t>
              </a:r>
              <a:r>
                <a:rPr lang="en-US" altLang="zh-CN" i="1">
                  <a:solidFill>
                    <a:schemeClr val="tx1"/>
                  </a:solidFill>
                </a:rPr>
                <a:t>Lactobacillus </a:t>
              </a:r>
              <a:r>
                <a:rPr lang="en-US" altLang="zh-CN" i="1" err="1">
                  <a:solidFill>
                    <a:schemeClr val="tx1"/>
                  </a:solidFill>
                </a:rPr>
                <a:t>crispatus</a:t>
              </a:r>
              <a:r>
                <a:rPr lang="en-US" altLang="zh-CN" i="1">
                  <a:solidFill>
                    <a:schemeClr val="tx1"/>
                  </a:solidFill>
                </a:rPr>
                <a:t> </a:t>
              </a:r>
              <a:r>
                <a:rPr lang="en-US" altLang="zh-CN">
                  <a:solidFill>
                    <a:schemeClr val="tx1"/>
                  </a:solidFill>
                </a:rPr>
                <a:t>and </a:t>
              </a:r>
              <a:r>
                <a:rPr lang="en-US" altLang="zh-CN" b="1">
                  <a:solidFill>
                    <a:schemeClr val="tx1"/>
                  </a:solidFill>
                </a:rPr>
                <a:t>reduced the proliferation of opportunistic pathogen </a:t>
              </a:r>
              <a:r>
                <a:rPr lang="en-US" altLang="zh-CN" i="1" err="1">
                  <a:solidFill>
                    <a:schemeClr val="tx1"/>
                  </a:solidFill>
                </a:rPr>
                <a:t>Cutibacterium</a:t>
              </a:r>
              <a:r>
                <a:rPr lang="en-US" altLang="zh-CN" i="1">
                  <a:solidFill>
                    <a:schemeClr val="tx1"/>
                  </a:solidFill>
                </a:rPr>
                <a:t> acnes</a:t>
              </a:r>
            </a:p>
          </p:txBody>
        </p:sp>
      </p:grpSp>
      <p:sp>
        <p:nvSpPr>
          <p:cNvPr id="7" name="TextBox 6">
            <a:extLst>
              <a:ext uri="{FF2B5EF4-FFF2-40B4-BE49-F238E27FC236}">
                <a16:creationId xmlns:a16="http://schemas.microsoft.com/office/drawing/2014/main" id="{E3B0D8FC-9C91-ECD7-F945-23ADB77B4359}"/>
              </a:ext>
            </a:extLst>
          </p:cNvPr>
          <p:cNvSpPr txBox="1"/>
          <p:nvPr/>
        </p:nvSpPr>
        <p:spPr>
          <a:xfrm>
            <a:off x="996950" y="6127640"/>
            <a:ext cx="4349750" cy="215444"/>
          </a:xfrm>
          <a:prstGeom prst="rect">
            <a:avLst/>
          </a:prstGeom>
          <a:noFill/>
        </p:spPr>
        <p:txBody>
          <a:bodyPr wrap="square">
            <a:spAutoFit/>
          </a:bodyPr>
          <a:lstStyle/>
          <a:p>
            <a:pPr>
              <a:buClr>
                <a:srgbClr val="F08B1F"/>
              </a:buClr>
              <a:buSzPct val="150000"/>
            </a:pPr>
            <a:r>
              <a:rPr lang="en-GB" altLang="en-NL" sz="800"/>
              <a:t>*Survival ratio (%) vs. non-irradiated control; **Protection ratio (%) vs. irradiated control</a:t>
            </a:r>
            <a:endParaRPr lang="en-US" sz="800"/>
          </a:p>
        </p:txBody>
      </p:sp>
    </p:spTree>
    <p:extLst>
      <p:ext uri="{BB962C8B-B14F-4D97-AF65-F5344CB8AC3E}">
        <p14:creationId xmlns:p14="http://schemas.microsoft.com/office/powerpoint/2010/main" val="1523181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1E42F9-C84C-712F-4871-EA0B63EB0722}"/>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A4FD0933-526C-DA59-3275-226284756E98}"/>
              </a:ext>
            </a:extLst>
          </p:cNvPr>
          <p:cNvSpPr>
            <a:spLocks noGrp="1"/>
          </p:cNvSpPr>
          <p:nvPr>
            <p:ph type="title"/>
          </p:nvPr>
        </p:nvSpPr>
        <p:spPr/>
        <p:txBody>
          <a:bodyPr/>
          <a:lstStyle/>
          <a:p>
            <a:r>
              <a:rPr lang="en-US" sz="2800"/>
              <a:t>Clinical Study Test Design</a:t>
            </a:r>
          </a:p>
        </p:txBody>
      </p:sp>
      <p:sp>
        <p:nvSpPr>
          <p:cNvPr id="19" name="Text Placeholder 18">
            <a:extLst>
              <a:ext uri="{FF2B5EF4-FFF2-40B4-BE49-F238E27FC236}">
                <a16:creationId xmlns:a16="http://schemas.microsoft.com/office/drawing/2014/main" id="{6E3E069C-4FE6-B43F-EA92-4E667930337D}"/>
              </a:ext>
            </a:extLst>
          </p:cNvPr>
          <p:cNvSpPr>
            <a:spLocks noGrp="1"/>
          </p:cNvSpPr>
          <p:nvPr>
            <p:ph type="body" idx="11"/>
          </p:nvPr>
        </p:nvSpPr>
        <p:spPr/>
        <p:txBody>
          <a:bodyPr/>
          <a:lstStyle/>
          <a:p>
            <a:r>
              <a:rPr lang="en-US"/>
              <a:t>Placebo-controlled study for </a:t>
            </a:r>
            <a:r>
              <a:rPr lang="en-US" altLang="zh-CN"/>
              <a:t>a</a:t>
            </a:r>
            <a:r>
              <a:rPr lang="en-US"/>
              <a:t>cne-prone Asian skin</a:t>
            </a:r>
          </a:p>
        </p:txBody>
      </p:sp>
      <p:graphicFrame>
        <p:nvGraphicFramePr>
          <p:cNvPr id="5" name="Table 4">
            <a:extLst>
              <a:ext uri="{FF2B5EF4-FFF2-40B4-BE49-F238E27FC236}">
                <a16:creationId xmlns:a16="http://schemas.microsoft.com/office/drawing/2014/main" id="{B6822E87-037D-1085-D179-774D6A5C5250}"/>
              </a:ext>
            </a:extLst>
          </p:cNvPr>
          <p:cNvGraphicFramePr>
            <a:graphicFrameLocks noGrp="1"/>
          </p:cNvGraphicFramePr>
          <p:nvPr>
            <p:extLst>
              <p:ext uri="{D42A27DB-BD31-4B8C-83A1-F6EECF244321}">
                <p14:modId xmlns:p14="http://schemas.microsoft.com/office/powerpoint/2010/main" val="950165593"/>
              </p:ext>
            </p:extLst>
          </p:nvPr>
        </p:nvGraphicFramePr>
        <p:xfrm>
          <a:off x="302401" y="1095872"/>
          <a:ext cx="7190219" cy="5473120"/>
        </p:xfrm>
        <a:graphic>
          <a:graphicData uri="http://schemas.openxmlformats.org/drawingml/2006/table">
            <a:tbl>
              <a:tblPr firstRow="1" bandRow="1"/>
              <a:tblGrid>
                <a:gridCol w="7190219">
                  <a:extLst>
                    <a:ext uri="{9D8B030D-6E8A-4147-A177-3AD203B41FA5}">
                      <a16:colId xmlns:a16="http://schemas.microsoft.com/office/drawing/2014/main" val="4085817082"/>
                    </a:ext>
                  </a:extLst>
                </a:gridCol>
              </a:tblGrid>
              <a:tr h="238725">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indent="92075">
                        <a:buClr>
                          <a:srgbClr val="EB6E00"/>
                        </a:buClr>
                        <a:buFont typeface="Arial" panose="020B0604020202020204" pitchFamily="34" charset="0"/>
                        <a:buNone/>
                      </a:pPr>
                      <a:r>
                        <a:rPr lang="en-GB" sz="1400" b="1">
                          <a:solidFill>
                            <a:schemeClr val="bg1"/>
                          </a:solidFill>
                          <a:latin typeface="+mj-lt"/>
                          <a:ea typeface="Fira Sans" panose="020B0503050000020004" pitchFamily="34" charset="0"/>
                        </a:rPr>
                        <a:t>TEST PRODUCTS:</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9B672">
                        <a:lumMod val="75000"/>
                      </a:srgbClr>
                    </a:solidFill>
                  </a:tcPr>
                </a:tc>
                <a:extLst>
                  <a:ext uri="{0D108BD9-81ED-4DB2-BD59-A6C34878D82A}">
                    <a16:rowId xmlns:a16="http://schemas.microsoft.com/office/drawing/2014/main" val="3962348832"/>
                  </a:ext>
                </a:extLst>
              </a:tr>
              <a:tr h="433804">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228600" indent="-228600">
                        <a:spcBef>
                          <a:spcPts val="100"/>
                        </a:spcBef>
                        <a:spcAft>
                          <a:spcPts val="100"/>
                        </a:spcAft>
                        <a:buClr>
                          <a:srgbClr val="EB6E00"/>
                        </a:buClr>
                        <a:buFont typeface="Arial" panose="020B0604020202020204" pitchFamily="34" charset="0"/>
                        <a:buChar char="•"/>
                      </a:pPr>
                      <a:r>
                        <a:rPr lang="en-GB" sz="1400" b="1">
                          <a:solidFill>
                            <a:schemeClr val="tx1">
                              <a:lumMod val="50000"/>
                            </a:schemeClr>
                          </a:solidFill>
                          <a:latin typeface="+mj-lt"/>
                          <a:ea typeface="Fira Sans" panose="020B0503050000020004" pitchFamily="34" charset="0"/>
                        </a:rPr>
                        <a:t>SUNSCREEN: </a:t>
                      </a:r>
                      <a:r>
                        <a:rPr lang="en-GB" sz="1400" b="0">
                          <a:solidFill>
                            <a:schemeClr val="tx1">
                              <a:lumMod val="50000"/>
                            </a:schemeClr>
                          </a:solidFill>
                          <a:latin typeface="+mj-lt"/>
                          <a:ea typeface="Fira Sans" panose="020B0503050000020004" pitchFamily="34" charset="0"/>
                        </a:rPr>
                        <a:t>Asian SPF 50 formulation (PARSOL® 1798, Shield, EHT, EHS, SLX, HS)</a:t>
                      </a:r>
                    </a:p>
                    <a:p>
                      <a:pPr marL="228600" indent="-228600">
                        <a:spcBef>
                          <a:spcPts val="100"/>
                        </a:spcBef>
                        <a:spcAft>
                          <a:spcPts val="100"/>
                        </a:spcAft>
                        <a:buClr>
                          <a:srgbClr val="EB6E00"/>
                        </a:buClr>
                        <a:buFont typeface="Arial" panose="020B0604020202020204" pitchFamily="34" charset="0"/>
                        <a:buChar char="•"/>
                      </a:pPr>
                      <a:r>
                        <a:rPr lang="en-GB" sz="1400" b="1">
                          <a:solidFill>
                            <a:schemeClr val="tx1">
                              <a:lumMod val="50000"/>
                            </a:schemeClr>
                          </a:solidFill>
                          <a:latin typeface="+mj-lt"/>
                          <a:ea typeface="Fira Sans" panose="020B0503050000020004" pitchFamily="34" charset="0"/>
                        </a:rPr>
                        <a:t>PLACEBO: </a:t>
                      </a:r>
                      <a:r>
                        <a:rPr lang="en-GB" sz="1400" b="0">
                          <a:solidFill>
                            <a:schemeClr val="tx1">
                              <a:lumMod val="50000"/>
                            </a:schemeClr>
                          </a:solidFill>
                          <a:latin typeface="+mj-lt"/>
                          <a:ea typeface="Fira Sans" panose="020B0503050000020004" pitchFamily="34" charset="0"/>
                        </a:rPr>
                        <a:t>chassis without UV filters</a:t>
                      </a:r>
                      <a:endParaRPr lang="en-GB" sz="1400" b="0" strike="sngStrike" baseline="0">
                        <a:solidFill>
                          <a:schemeClr val="tx1">
                            <a:lumMod val="50000"/>
                          </a:schemeClr>
                        </a:solidFill>
                        <a:highlight>
                          <a:srgbClr val="FFFF00"/>
                        </a:highlight>
                        <a:latin typeface="+mj-lt"/>
                        <a:ea typeface="Fira Sans" panose="020B0503050000020004" pitchFamily="34" charset="0"/>
                      </a:endParaRP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923415537"/>
                  </a:ext>
                </a:extLst>
              </a:tr>
              <a:tr h="238725">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indent="92075">
                        <a:spcBef>
                          <a:spcPts val="100"/>
                        </a:spcBef>
                        <a:spcAft>
                          <a:spcPts val="100"/>
                        </a:spcAft>
                        <a:buClr>
                          <a:srgbClr val="EB6E00"/>
                        </a:buClr>
                        <a:buFont typeface="Arial" panose="020B0604020202020204" pitchFamily="34" charset="0"/>
                        <a:buNone/>
                      </a:pPr>
                      <a:r>
                        <a:rPr lang="en-GB" sz="1400" b="1" kern="1200">
                          <a:solidFill>
                            <a:schemeClr val="bg1"/>
                          </a:solidFill>
                          <a:latin typeface="+mj-lt"/>
                          <a:ea typeface="Fira Sans" panose="020B0503050000020004" pitchFamily="34" charset="0"/>
                          <a:cs typeface="+mn-cs"/>
                        </a:rPr>
                        <a:t>STUDY POPULATION:</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9B672">
                        <a:lumMod val="75000"/>
                      </a:srgbClr>
                    </a:solidFill>
                  </a:tcPr>
                </a:tc>
                <a:extLst>
                  <a:ext uri="{0D108BD9-81ED-4DB2-BD59-A6C34878D82A}">
                    <a16:rowId xmlns:a16="http://schemas.microsoft.com/office/drawing/2014/main" val="567389091"/>
                  </a:ext>
                </a:extLst>
              </a:tr>
              <a:tr h="713277">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171450" indent="-171450">
                        <a:spcBef>
                          <a:spcPts val="100"/>
                        </a:spcBef>
                        <a:spcAft>
                          <a:spcPts val="100"/>
                        </a:spcAft>
                        <a:buClr>
                          <a:srgbClr val="EB6E00"/>
                        </a:buClr>
                        <a:buFont typeface="Arial" panose="020B0604020202020204" pitchFamily="34" charset="0"/>
                        <a:buChar char="•"/>
                      </a:pPr>
                      <a:r>
                        <a:rPr lang="en-US" sz="1400" b="1" u="none">
                          <a:solidFill>
                            <a:schemeClr val="tx1"/>
                          </a:solidFill>
                          <a:latin typeface="+mj-lt"/>
                          <a:ea typeface="Fira Sans" panose="020B0503050000020004" pitchFamily="34" charset="0"/>
                        </a:rPr>
                        <a:t>Min. 30</a:t>
                      </a:r>
                      <a:r>
                        <a:rPr lang="en-US" sz="1400" b="1">
                          <a:solidFill>
                            <a:schemeClr val="tx1"/>
                          </a:solidFill>
                          <a:latin typeface="+mj-lt"/>
                          <a:ea typeface="Fira Sans" panose="020B0503050000020004" pitchFamily="34" charset="0"/>
                        </a:rPr>
                        <a:t> participants </a:t>
                      </a:r>
                      <a:r>
                        <a:rPr lang="en-US" sz="1400">
                          <a:solidFill>
                            <a:schemeClr val="tx1">
                              <a:lumMod val="50000"/>
                            </a:schemeClr>
                          </a:solidFill>
                          <a:latin typeface="+mj-lt"/>
                          <a:ea typeface="Fira Sans" panose="020B0503050000020004" pitchFamily="34" charset="0"/>
                        </a:rPr>
                        <a:t>between 25 and 45 years of age (start n= 33)</a:t>
                      </a:r>
                      <a:endParaRPr lang="en-US" sz="1400">
                        <a:solidFill>
                          <a:schemeClr val="tx1">
                            <a:lumMod val="50000"/>
                          </a:schemeClr>
                        </a:solidFill>
                        <a:highlight>
                          <a:srgbClr val="FFFF00"/>
                        </a:highlight>
                        <a:latin typeface="+mj-lt"/>
                        <a:ea typeface="Fira Sans" panose="020B0503050000020004" pitchFamily="34" charset="0"/>
                      </a:endParaRPr>
                    </a:p>
                    <a:p>
                      <a:pPr marL="171450" indent="-171450">
                        <a:spcBef>
                          <a:spcPts val="100"/>
                        </a:spcBef>
                        <a:spcAft>
                          <a:spcPts val="100"/>
                        </a:spcAft>
                        <a:buClr>
                          <a:srgbClr val="EB6E00"/>
                        </a:buClr>
                        <a:buFont typeface="Arial" panose="020B0604020202020204" pitchFamily="34" charset="0"/>
                        <a:buChar char="•"/>
                      </a:pPr>
                      <a:r>
                        <a:rPr lang="en-US" sz="1400" b="1">
                          <a:solidFill>
                            <a:schemeClr val="tx1">
                              <a:lumMod val="50000"/>
                            </a:schemeClr>
                          </a:solidFill>
                          <a:latin typeface="+mj-lt"/>
                          <a:ea typeface="Fira Sans" panose="020B0503050000020004" pitchFamily="34" charset="0"/>
                        </a:rPr>
                        <a:t>Asian skin</a:t>
                      </a:r>
                      <a:r>
                        <a:rPr lang="en-US" sz="1400">
                          <a:solidFill>
                            <a:schemeClr val="tx1">
                              <a:lumMod val="50000"/>
                            </a:schemeClr>
                          </a:solidFill>
                          <a:latin typeface="+mj-lt"/>
                          <a:ea typeface="Fira Sans" panose="020B0503050000020004" pitchFamily="34" charset="0"/>
                        </a:rPr>
                        <a:t>, type II-III (MED determination)</a:t>
                      </a:r>
                    </a:p>
                    <a:p>
                      <a:pPr marL="171450" indent="-171450">
                        <a:spcBef>
                          <a:spcPts val="100"/>
                        </a:spcBef>
                        <a:spcAft>
                          <a:spcPts val="100"/>
                        </a:spcAft>
                        <a:buClr>
                          <a:srgbClr val="EB6E00"/>
                        </a:buClr>
                        <a:buFont typeface="Arial" panose="020B0604020202020204" pitchFamily="34" charset="0"/>
                        <a:buChar char="•"/>
                      </a:pPr>
                      <a:r>
                        <a:rPr lang="en-US" sz="1400" b="1">
                          <a:solidFill>
                            <a:schemeClr val="tx1">
                              <a:lumMod val="50000"/>
                            </a:schemeClr>
                          </a:solidFill>
                          <a:latin typeface="+mj-lt"/>
                          <a:ea typeface="Fira Sans" panose="020B0503050000020004" pitchFamily="34" charset="0"/>
                        </a:rPr>
                        <a:t>Acne-prone skin</a:t>
                      </a:r>
                      <a:r>
                        <a:rPr lang="en-US" sz="1400">
                          <a:solidFill>
                            <a:schemeClr val="tx1">
                              <a:lumMod val="50000"/>
                            </a:schemeClr>
                          </a:solidFill>
                          <a:latin typeface="+mj-lt"/>
                          <a:ea typeface="Fira Sans" panose="020B0503050000020004" pitchFamily="34" charset="0"/>
                        </a:rPr>
                        <a:t>, manifesting acne on back and/or face</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27029161"/>
                  </a:ext>
                </a:extLst>
              </a:tr>
              <a:tr h="248191">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indent="92075">
                        <a:buClr>
                          <a:srgbClr val="EB6E00"/>
                        </a:buClr>
                        <a:buFont typeface="Arial" panose="020B0604020202020204" pitchFamily="34" charset="0"/>
                        <a:buNone/>
                      </a:pPr>
                      <a:r>
                        <a:rPr lang="en-GB" sz="1400" b="1">
                          <a:solidFill>
                            <a:schemeClr val="bg1"/>
                          </a:solidFill>
                          <a:latin typeface="+mj-lt"/>
                          <a:ea typeface="Fira Sans" panose="020B0503050000020004" pitchFamily="34" charset="0"/>
                        </a:rPr>
                        <a:t>OVERALL STUDY DESIGN:</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9B672">
                        <a:lumMod val="75000"/>
                      </a:srgbClr>
                    </a:solidFill>
                  </a:tcPr>
                </a:tc>
                <a:extLst>
                  <a:ext uri="{0D108BD9-81ED-4DB2-BD59-A6C34878D82A}">
                    <a16:rowId xmlns:a16="http://schemas.microsoft.com/office/drawing/2014/main" val="1713379330"/>
                  </a:ext>
                </a:extLst>
              </a:tr>
              <a:tr h="1019039">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171450" indent="-171450">
                        <a:lnSpc>
                          <a:spcPct val="100000"/>
                        </a:lnSpc>
                        <a:spcBef>
                          <a:spcPts val="100"/>
                        </a:spcBef>
                        <a:spcAft>
                          <a:spcPts val="100"/>
                        </a:spcAft>
                        <a:buClr>
                          <a:srgbClr val="EB6E00"/>
                        </a:buClr>
                        <a:buFont typeface="Arial" panose="020B0604020202020204" pitchFamily="34" charset="0"/>
                        <a:buChar char="•"/>
                        <a:tabLst>
                          <a:tab pos="2152650" algn="l"/>
                        </a:tabLst>
                      </a:pPr>
                      <a:r>
                        <a:rPr lang="en-US" sz="1400" b="1">
                          <a:solidFill>
                            <a:schemeClr val="tx1"/>
                          </a:solidFill>
                          <a:latin typeface="+mj-lt"/>
                          <a:ea typeface="Fira Sans" panose="020B0503050000020004" pitchFamily="34" charset="0"/>
                        </a:rPr>
                        <a:t>Wash-out phase: </a:t>
                      </a:r>
                      <a:r>
                        <a:rPr lang="en-US" sz="1400">
                          <a:solidFill>
                            <a:schemeClr val="tx1"/>
                          </a:solidFill>
                          <a:latin typeface="+mj-lt"/>
                          <a:ea typeface="Fira Sans" panose="020B0503050000020004" pitchFamily="34" charset="0"/>
                        </a:rPr>
                        <a:t>gentle Crème </a:t>
                      </a:r>
                      <a:r>
                        <a:rPr lang="en-US" sz="1400" err="1">
                          <a:solidFill>
                            <a:schemeClr val="tx1"/>
                          </a:solidFill>
                          <a:latin typeface="+mj-lt"/>
                          <a:ea typeface="Fira Sans" panose="020B0503050000020004" pitchFamily="34" charset="0"/>
                        </a:rPr>
                        <a:t>lavante</a:t>
                      </a:r>
                      <a:r>
                        <a:rPr lang="en-US" sz="1400">
                          <a:solidFill>
                            <a:schemeClr val="tx1"/>
                          </a:solidFill>
                          <a:latin typeface="+mj-lt"/>
                          <a:ea typeface="Fira Sans" panose="020B0503050000020004" pitchFamily="34" charset="0"/>
                        </a:rPr>
                        <a:t> (</a:t>
                      </a:r>
                      <a:r>
                        <a:rPr lang="fr-FR" sz="1400">
                          <a:solidFill>
                            <a:schemeClr val="tx1"/>
                          </a:solidFill>
                          <a:latin typeface="+mj-lt"/>
                          <a:ea typeface="Fira Sans" panose="020B0503050000020004" pitchFamily="34" charset="0"/>
                        </a:rPr>
                        <a:t>La Roche Posay </a:t>
                      </a:r>
                      <a:r>
                        <a:rPr lang="fr-FR" sz="1400" err="1">
                          <a:solidFill>
                            <a:schemeClr val="tx1"/>
                          </a:solidFill>
                          <a:latin typeface="+mj-lt"/>
                          <a:ea typeface="Fira Sans" panose="020B0503050000020004" pitchFamily="34" charset="0"/>
                        </a:rPr>
                        <a:t>Effaclar</a:t>
                      </a:r>
                      <a:r>
                        <a:rPr lang="fr-FR" sz="1400">
                          <a:solidFill>
                            <a:schemeClr val="tx1"/>
                          </a:solidFill>
                          <a:latin typeface="+mj-lt"/>
                          <a:ea typeface="Fira Sans" panose="020B0503050000020004" pitchFamily="34" charset="0"/>
                        </a:rPr>
                        <a:t> H </a:t>
                      </a:r>
                      <a:r>
                        <a:rPr lang="fr-FR" sz="1400" err="1">
                          <a:solidFill>
                            <a:schemeClr val="tx1"/>
                          </a:solidFill>
                          <a:latin typeface="+mj-lt"/>
                          <a:ea typeface="Fira Sans" panose="020B0503050000020004" pitchFamily="34" charset="0"/>
                        </a:rPr>
                        <a:t>IsoBiome</a:t>
                      </a:r>
                      <a:r>
                        <a:rPr lang="en-US" sz="1400">
                          <a:solidFill>
                            <a:schemeClr val="tx1"/>
                          </a:solidFill>
                          <a:latin typeface="+mj-lt"/>
                          <a:ea typeface="Fira Sans" panose="020B0503050000020004" pitchFamily="34" charset="0"/>
                        </a:rPr>
                        <a:t>), 1x/day, 7 days</a:t>
                      </a:r>
                    </a:p>
                    <a:p>
                      <a:pPr marL="171450" marR="0" lvl="0" indent="-171450" algn="l" rtl="0" eaLnBrk="1" fontAlgn="auto" latinLnBrk="0" hangingPunct="1">
                        <a:lnSpc>
                          <a:spcPct val="100000"/>
                        </a:lnSpc>
                        <a:spcBef>
                          <a:spcPts val="100"/>
                        </a:spcBef>
                        <a:spcAft>
                          <a:spcPts val="100"/>
                        </a:spcAft>
                        <a:buClr>
                          <a:srgbClr val="EB6E00"/>
                        </a:buClr>
                        <a:buSzTx/>
                        <a:buFont typeface="Arial" panose="020B0604020202020204" pitchFamily="34" charset="0"/>
                        <a:buChar char="•"/>
                      </a:pPr>
                      <a:r>
                        <a:rPr lang="en-US" sz="1400" b="1">
                          <a:solidFill>
                            <a:schemeClr val="tx1"/>
                          </a:solidFill>
                          <a:latin typeface="+mj-lt"/>
                          <a:ea typeface="Fira Sans" panose="020B0503050000020004" pitchFamily="34" charset="0"/>
                        </a:rPr>
                        <a:t>Standardized application</a:t>
                      </a:r>
                      <a:r>
                        <a:rPr lang="en-US" sz="1400">
                          <a:solidFill>
                            <a:schemeClr val="tx1"/>
                          </a:solidFill>
                          <a:latin typeface="+mj-lt"/>
                          <a:ea typeface="Fira Sans" panose="020B0503050000020004" pitchFamily="34" charset="0"/>
                        </a:rPr>
                        <a:t>: </a:t>
                      </a:r>
                      <a:r>
                        <a:rPr lang="en-US" sz="1400" kern="1200">
                          <a:solidFill>
                            <a:schemeClr val="tx1"/>
                          </a:solidFill>
                          <a:latin typeface="+mj-lt"/>
                          <a:ea typeface="Fira Sans" panose="020B0503050000020004" pitchFamily="34" charset="0"/>
                          <a:cs typeface="+mn-cs"/>
                        </a:rPr>
                        <a:t>Test products to be applied on upper mid </a:t>
                      </a:r>
                      <a:r>
                        <a:rPr lang="en-US" sz="1400" b="1" kern="1200">
                          <a:solidFill>
                            <a:schemeClr val="tx1"/>
                          </a:solidFill>
                          <a:latin typeface="+mj-lt"/>
                          <a:ea typeface="Fira Sans" panose="020B0503050000020004" pitchFamily="34" charset="0"/>
                          <a:cs typeface="+mn-cs"/>
                        </a:rPr>
                        <a:t>back</a:t>
                      </a:r>
                      <a:r>
                        <a:rPr lang="en-US" sz="1400">
                          <a:solidFill>
                            <a:schemeClr val="tx1"/>
                          </a:solidFill>
                          <a:latin typeface="+mj-lt"/>
                          <a:ea typeface="Fira Sans" panose="020B0503050000020004" pitchFamily="34" charset="0"/>
                        </a:rPr>
                        <a:t>, </a:t>
                      </a:r>
                      <a:r>
                        <a:rPr lang="de-CH" sz="1400">
                          <a:solidFill>
                            <a:schemeClr val="tx1"/>
                          </a:solidFill>
                          <a:latin typeface="+mj-lt"/>
                          <a:ea typeface="Fira Sans" panose="020B0503050000020004" pitchFamily="34" charset="0"/>
                        </a:rPr>
                        <a:t>2 mg/cm</a:t>
                      </a:r>
                      <a:r>
                        <a:rPr lang="de-CH" sz="1400" baseline="30000">
                          <a:solidFill>
                            <a:schemeClr val="tx1"/>
                          </a:solidFill>
                          <a:latin typeface="+mj-lt"/>
                          <a:ea typeface="Fira Sans" panose="020B0503050000020004" pitchFamily="34" charset="0"/>
                        </a:rPr>
                        <a:t>2</a:t>
                      </a:r>
                      <a:r>
                        <a:rPr lang="en-US" sz="1400" kern="1200">
                          <a:solidFill>
                            <a:schemeClr val="tx1"/>
                          </a:solidFill>
                          <a:latin typeface="+mj-lt"/>
                          <a:ea typeface="Fira Sans" panose="020B0503050000020004" pitchFamily="34" charset="0"/>
                          <a:cs typeface="+mn-cs"/>
                        </a:rPr>
                        <a:t> on 2.5 cm x 10 cm dedicated zones (Z1 to Z4, right) </a:t>
                      </a:r>
                    </a:p>
                    <a:p>
                      <a:pPr marL="171450" marR="0" lvl="0" indent="-171450" algn="l" defTabSz="914400" rtl="0" eaLnBrk="1" fontAlgn="auto" latinLnBrk="0" hangingPunct="1">
                        <a:lnSpc>
                          <a:spcPct val="100000"/>
                        </a:lnSpc>
                        <a:spcBef>
                          <a:spcPts val="100"/>
                        </a:spcBef>
                        <a:spcAft>
                          <a:spcPts val="100"/>
                        </a:spcAft>
                        <a:buClr>
                          <a:srgbClr val="EB6E00"/>
                        </a:buClr>
                        <a:buSzTx/>
                        <a:buFont typeface="Arial" panose="020B0604020202020204" pitchFamily="34" charset="0"/>
                        <a:buChar char="•"/>
                        <a:tabLst>
                          <a:tab pos="2152650" algn="l"/>
                        </a:tabLst>
                        <a:defRPr/>
                      </a:pPr>
                      <a:r>
                        <a:rPr lang="en-US" sz="1400" b="1">
                          <a:solidFill>
                            <a:schemeClr val="tx1"/>
                          </a:solidFill>
                          <a:latin typeface="+mj-lt"/>
                          <a:ea typeface="Fira Sans" panose="020B0503050000020004" pitchFamily="34" charset="0"/>
                        </a:rPr>
                        <a:t>Exposure: cumulative 2 MED </a:t>
                      </a:r>
                      <a:r>
                        <a:rPr lang="en-US" sz="1400" b="0">
                          <a:solidFill>
                            <a:schemeClr val="tx1"/>
                          </a:solidFill>
                          <a:latin typeface="+mj-lt"/>
                          <a:ea typeface="Fira Sans" panose="020B0503050000020004" pitchFamily="34" charset="0"/>
                        </a:rPr>
                        <a:t>(Minimal Erythema Dose) </a:t>
                      </a:r>
                      <a:r>
                        <a:rPr lang="en-US" sz="1400">
                          <a:solidFill>
                            <a:schemeClr val="tx1"/>
                          </a:solidFill>
                          <a:latin typeface="+mj-lt"/>
                          <a:ea typeface="Fira Sans" panose="020B0503050000020004" pitchFamily="34" charset="0"/>
                        </a:rPr>
                        <a:t>UVA/B from solar simulator, 4 x 0.5 MED per day on D0-D3</a:t>
                      </a:r>
                    </a:p>
                    <a:p>
                      <a:pPr marL="171450" marR="0" lvl="0" indent="-171450" algn="l" defTabSz="914400" rtl="0" eaLnBrk="1" fontAlgn="auto" latinLnBrk="0" hangingPunct="1">
                        <a:lnSpc>
                          <a:spcPct val="100000"/>
                        </a:lnSpc>
                        <a:spcBef>
                          <a:spcPts val="100"/>
                        </a:spcBef>
                        <a:spcAft>
                          <a:spcPts val="100"/>
                        </a:spcAft>
                        <a:buClr>
                          <a:srgbClr val="EB6E00"/>
                        </a:buClr>
                        <a:buSzTx/>
                        <a:buFont typeface="Arial" panose="020B0604020202020204" pitchFamily="34" charset="0"/>
                        <a:buChar char="•"/>
                        <a:tabLst>
                          <a:tab pos="2152650" algn="l"/>
                        </a:tabLst>
                        <a:defRPr/>
                      </a:pPr>
                      <a:r>
                        <a:rPr lang="en-GB" sz="1400" b="1">
                          <a:solidFill>
                            <a:schemeClr val="tx1"/>
                          </a:solidFill>
                          <a:latin typeface="+mj-lt"/>
                          <a:ea typeface="Fira Sans" panose="020B0503050000020004" pitchFamily="34" charset="0"/>
                        </a:rPr>
                        <a:t>Time Points: D0 </a:t>
                      </a:r>
                      <a:r>
                        <a:rPr lang="en-GB" sz="1400" b="0">
                          <a:solidFill>
                            <a:schemeClr val="tx1"/>
                          </a:solidFill>
                          <a:latin typeface="+mj-lt"/>
                          <a:ea typeface="Fira Sans" panose="020B0503050000020004" pitchFamily="34" charset="0"/>
                        </a:rPr>
                        <a:t>(</a:t>
                      </a:r>
                      <a:r>
                        <a:rPr lang="en-GB" sz="1400">
                          <a:solidFill>
                            <a:schemeClr val="tx1"/>
                          </a:solidFill>
                          <a:latin typeface="+mj-lt"/>
                          <a:ea typeface="Fira Sans" panose="020B0503050000020004" pitchFamily="34" charset="0"/>
                        </a:rPr>
                        <a:t>Baseline), </a:t>
                      </a:r>
                      <a:r>
                        <a:rPr lang="en-GB" sz="1400" b="1">
                          <a:solidFill>
                            <a:schemeClr val="tx1"/>
                          </a:solidFill>
                          <a:latin typeface="+mj-lt"/>
                          <a:ea typeface="Fira Sans" panose="020B0503050000020004" pitchFamily="34" charset="0"/>
                        </a:rPr>
                        <a:t>D1, D2, D3 </a:t>
                      </a:r>
                      <a:r>
                        <a:rPr lang="en-GB" sz="1400">
                          <a:solidFill>
                            <a:schemeClr val="tx1"/>
                          </a:solidFill>
                          <a:latin typeface="+mj-lt"/>
                          <a:ea typeface="Fira Sans" panose="020B0503050000020004" pitchFamily="34" charset="0"/>
                        </a:rPr>
                        <a:t>(</a:t>
                      </a:r>
                      <a:r>
                        <a:rPr lang="en-GB" sz="1400" b="0">
                          <a:solidFill>
                            <a:schemeClr val="tx1"/>
                          </a:solidFill>
                          <a:latin typeface="+mj-lt"/>
                          <a:ea typeface="Fira Sans" panose="020B0503050000020004" pitchFamily="34" charset="0"/>
                        </a:rPr>
                        <a:t>2-hour </a:t>
                      </a:r>
                      <a:r>
                        <a:rPr lang="en-GB" sz="1400">
                          <a:solidFill>
                            <a:schemeClr val="tx1"/>
                          </a:solidFill>
                          <a:latin typeface="+mj-lt"/>
                          <a:ea typeface="Fira Sans" panose="020B0503050000020004" pitchFamily="34" charset="0"/>
                        </a:rPr>
                        <a:t>post-exposure, microbiome), </a:t>
                      </a:r>
                      <a:r>
                        <a:rPr lang="en-GB" sz="1400" b="1">
                          <a:solidFill>
                            <a:schemeClr val="tx1"/>
                          </a:solidFill>
                          <a:latin typeface="+mj-lt"/>
                          <a:ea typeface="Fira Sans" panose="020B0503050000020004" pitchFamily="34" charset="0"/>
                        </a:rPr>
                        <a:t>D4</a:t>
                      </a:r>
                      <a:r>
                        <a:rPr lang="en-GB" sz="1400">
                          <a:solidFill>
                            <a:schemeClr val="tx1"/>
                          </a:solidFill>
                          <a:latin typeface="+mj-lt"/>
                          <a:ea typeface="Fira Sans" panose="020B0503050000020004" pitchFamily="34" charset="0"/>
                        </a:rPr>
                        <a:t> (lipids/porphyrins)</a:t>
                      </a:r>
                    </a:p>
                    <a:p>
                      <a:pPr marL="171450" marR="0" lvl="0" indent="-171450" algn="l" rtl="0" eaLnBrk="1" fontAlgn="auto" latinLnBrk="0" hangingPunct="1">
                        <a:lnSpc>
                          <a:spcPct val="100000"/>
                        </a:lnSpc>
                        <a:spcBef>
                          <a:spcPts val="100"/>
                        </a:spcBef>
                        <a:spcAft>
                          <a:spcPts val="100"/>
                        </a:spcAft>
                        <a:buClr>
                          <a:srgbClr val="EB6E00"/>
                        </a:buClr>
                        <a:buSzTx/>
                        <a:buFont typeface="Arial" panose="020B0604020202020204" pitchFamily="34" charset="0"/>
                        <a:buChar char="•"/>
                      </a:pPr>
                      <a:r>
                        <a:rPr lang="en-GB" sz="1400" b="1">
                          <a:solidFill>
                            <a:schemeClr val="tx1"/>
                          </a:solidFill>
                          <a:latin typeface="+mj-lt"/>
                          <a:ea typeface="Fira Sans" panose="020B0503050000020004" pitchFamily="34" charset="0"/>
                        </a:rPr>
                        <a:t>Swabbing/Tape Stripping: </a:t>
                      </a:r>
                      <a:r>
                        <a:rPr lang="en-GB" sz="1400" b="0">
                          <a:solidFill>
                            <a:schemeClr val="tx1"/>
                          </a:solidFill>
                          <a:latin typeface="+mj-lt"/>
                          <a:ea typeface="Fira Sans" panose="020B0503050000020004" pitchFamily="34" charset="0"/>
                        </a:rPr>
                        <a:t>132 </a:t>
                      </a:r>
                      <a:r>
                        <a:rPr lang="en-GB" sz="1400">
                          <a:solidFill>
                            <a:schemeClr val="tx1"/>
                          </a:solidFill>
                          <a:latin typeface="+mj-lt"/>
                          <a:ea typeface="Fira Sans" panose="020B0503050000020004" pitchFamily="34" charset="0"/>
                        </a:rPr>
                        <a:t>samples from 32 participants                                </a:t>
                      </a:r>
                    </a:p>
                  </a:txBody>
                  <a:tcPr marL="36000" marR="36000" marT="36000" marB="36000">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99308155"/>
                  </a:ext>
                </a:extLst>
              </a:tr>
              <a:tr h="238725">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indent="92075">
                        <a:buClr>
                          <a:srgbClr val="EB6E00"/>
                        </a:buClr>
                        <a:buFont typeface="Arial" panose="020B0604020202020204" pitchFamily="34" charset="0"/>
                        <a:buNone/>
                      </a:pPr>
                      <a:r>
                        <a:rPr lang="en-GB" sz="1400" b="1">
                          <a:solidFill>
                            <a:schemeClr val="bg1"/>
                          </a:solidFill>
                          <a:latin typeface="+mj-lt"/>
                          <a:ea typeface="Fira Sans" panose="020B0503050000020004" pitchFamily="34" charset="0"/>
                        </a:rPr>
                        <a:t>SKIN MICROBIOME and BIOPHYSICAL PARAMETERS:</a:t>
                      </a:r>
                      <a:r>
                        <a:rPr lang="en-GB" sz="1400">
                          <a:solidFill>
                            <a:schemeClr val="bg1"/>
                          </a:solidFill>
                          <a:latin typeface="+mj-lt"/>
                          <a:ea typeface="Fira Sans" panose="020B0503050000020004" pitchFamily="34" charset="0"/>
                        </a:rPr>
                        <a:t> </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9B672">
                        <a:lumMod val="75000"/>
                      </a:srgbClr>
                    </a:solidFill>
                  </a:tcPr>
                </a:tc>
                <a:extLst>
                  <a:ext uri="{0D108BD9-81ED-4DB2-BD59-A6C34878D82A}">
                    <a16:rowId xmlns:a16="http://schemas.microsoft.com/office/drawing/2014/main" val="1644531158"/>
                  </a:ext>
                </a:extLst>
              </a:tr>
              <a:tr h="437007">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171450" marR="0" lvl="0" indent="-171450" algn="l" defTabSz="914400" rtl="0" eaLnBrk="1" fontAlgn="auto" latinLnBrk="0" hangingPunct="1">
                        <a:lnSpc>
                          <a:spcPct val="100000"/>
                        </a:lnSpc>
                        <a:spcBef>
                          <a:spcPts val="100"/>
                        </a:spcBef>
                        <a:spcAft>
                          <a:spcPts val="100"/>
                        </a:spcAft>
                        <a:buClr>
                          <a:srgbClr val="EB6E00"/>
                        </a:buClr>
                        <a:buSzTx/>
                        <a:buFont typeface="Arial" panose="020B0604020202020204" pitchFamily="34" charset="0"/>
                        <a:buChar char="•"/>
                        <a:tabLst/>
                        <a:defRPr/>
                      </a:pPr>
                      <a:r>
                        <a:rPr lang="en-GB" sz="1400" b="0" kern="1200">
                          <a:solidFill>
                            <a:schemeClr val="tx1">
                              <a:lumMod val="50000"/>
                            </a:schemeClr>
                          </a:solidFill>
                          <a:latin typeface="+mj-lt"/>
                          <a:ea typeface="Fira Sans" panose="020B0503050000020004" pitchFamily="34" charset="0"/>
                          <a:cs typeface="+mn-cs"/>
                        </a:rPr>
                        <a:t>Targeted </a:t>
                      </a:r>
                      <a:r>
                        <a:rPr lang="en-GB" sz="1400" b="0" kern="1200">
                          <a:solidFill>
                            <a:schemeClr val="tx1"/>
                          </a:solidFill>
                          <a:latin typeface="+mj-lt"/>
                          <a:ea typeface="Fira Sans" panose="020B0503050000020004" pitchFamily="34" charset="0"/>
                          <a:cs typeface="+mn-cs"/>
                        </a:rPr>
                        <a:t>analysis: </a:t>
                      </a:r>
                      <a:r>
                        <a:rPr lang="en-GB" sz="1400" b="1" kern="1200">
                          <a:solidFill>
                            <a:schemeClr val="tx1"/>
                          </a:solidFill>
                          <a:latin typeface="+mj-lt"/>
                          <a:ea typeface="Fira Sans" panose="020B0503050000020004" pitchFamily="34" charset="0"/>
                          <a:cs typeface="+mn-cs"/>
                        </a:rPr>
                        <a:t>Long-read 16S rRNA gene sequencing </a:t>
                      </a:r>
                      <a:r>
                        <a:rPr lang="en-GB" sz="1400" b="0" kern="1200">
                          <a:solidFill>
                            <a:schemeClr val="tx1"/>
                          </a:solidFill>
                          <a:latin typeface="Fira Sans"/>
                          <a:ea typeface="Fira Sans" panose="020B0503050000020004" pitchFamily="34" charset="0"/>
                          <a:cs typeface="+mn-cs"/>
                        </a:rPr>
                        <a:t>and </a:t>
                      </a:r>
                      <a:r>
                        <a:rPr lang="en-GB" sz="1400" b="1" kern="1200">
                          <a:solidFill>
                            <a:schemeClr val="tx1"/>
                          </a:solidFill>
                          <a:latin typeface="+mj-lt"/>
                          <a:ea typeface="Fira Sans" panose="020B0503050000020004" pitchFamily="34" charset="0"/>
                          <a:cs typeface="+mn-cs"/>
                        </a:rPr>
                        <a:t>Single Locus Sequence typing (SLST)</a:t>
                      </a:r>
                      <a:endParaRPr lang="en-GB" sz="1400" i="1" kern="1200">
                        <a:solidFill>
                          <a:srgbClr val="FF0000"/>
                        </a:solidFill>
                        <a:latin typeface="+mj-lt"/>
                        <a:ea typeface="Fira Sans" panose="020B0503050000020004" pitchFamily="34" charset="0"/>
                        <a:cs typeface="+mn-cs"/>
                      </a:endParaRPr>
                    </a:p>
                    <a:p>
                      <a:pPr marL="171450" marR="0" lvl="0" indent="-171450" algn="l" defTabSz="914400" rtl="0" eaLnBrk="1" fontAlgn="auto" latinLnBrk="0" hangingPunct="1">
                        <a:lnSpc>
                          <a:spcPct val="100000"/>
                        </a:lnSpc>
                        <a:spcBef>
                          <a:spcPts val="100"/>
                        </a:spcBef>
                        <a:spcAft>
                          <a:spcPts val="100"/>
                        </a:spcAft>
                        <a:buClr>
                          <a:srgbClr val="EB6E00"/>
                        </a:buClr>
                        <a:buSzTx/>
                        <a:buFont typeface="Arial" panose="020B0604020202020204" pitchFamily="34" charset="0"/>
                        <a:buChar char="•"/>
                        <a:tabLst/>
                        <a:defRPr/>
                      </a:pPr>
                      <a:r>
                        <a:rPr lang="de-CH" sz="1400" b="1" kern="1200">
                          <a:solidFill>
                            <a:schemeClr val="tx1">
                              <a:lumMod val="50000"/>
                            </a:schemeClr>
                          </a:solidFill>
                          <a:latin typeface="+mj-lt"/>
                          <a:ea typeface="Fira Sans" panose="020B0503050000020004" pitchFamily="34" charset="0"/>
                          <a:cs typeface="+mn-cs"/>
                        </a:rPr>
                        <a:t>Lipid </a:t>
                      </a:r>
                      <a:r>
                        <a:rPr lang="de-CH" sz="1400" b="1" kern="1200" err="1">
                          <a:solidFill>
                            <a:schemeClr val="tx1">
                              <a:lumMod val="50000"/>
                            </a:schemeClr>
                          </a:solidFill>
                          <a:latin typeface="+mj-lt"/>
                          <a:ea typeface="Fira Sans" panose="020B0503050000020004" pitchFamily="34" charset="0"/>
                          <a:cs typeface="+mn-cs"/>
                        </a:rPr>
                        <a:t>analysis</a:t>
                      </a:r>
                      <a:r>
                        <a:rPr lang="de-CH" sz="1400" b="1" kern="1200">
                          <a:solidFill>
                            <a:schemeClr val="tx1">
                              <a:lumMod val="50000"/>
                            </a:schemeClr>
                          </a:solidFill>
                          <a:latin typeface="+mj-lt"/>
                          <a:ea typeface="Fira Sans" panose="020B0503050000020004" pitchFamily="34" charset="0"/>
                          <a:cs typeface="+mn-cs"/>
                        </a:rPr>
                        <a:t> </a:t>
                      </a:r>
                      <a:r>
                        <a:rPr lang="de-CH" sz="1400" kern="1200">
                          <a:solidFill>
                            <a:schemeClr val="tx1">
                              <a:lumMod val="50000"/>
                            </a:schemeClr>
                          </a:solidFill>
                          <a:latin typeface="+mj-lt"/>
                          <a:ea typeface="Fira Sans" panose="020B0503050000020004" pitchFamily="34" charset="0"/>
                          <a:cs typeface="+mn-cs"/>
                        </a:rPr>
                        <a:t>(</a:t>
                      </a:r>
                      <a:r>
                        <a:rPr lang="de-CH" sz="1400" kern="1200" err="1">
                          <a:solidFill>
                            <a:schemeClr val="tx1">
                              <a:lumMod val="50000"/>
                            </a:schemeClr>
                          </a:solidFill>
                          <a:latin typeface="+mj-lt"/>
                          <a:ea typeface="Fira Sans" panose="020B0503050000020004" pitchFamily="34" charset="0"/>
                          <a:cs typeface="+mn-cs"/>
                        </a:rPr>
                        <a:t>Sebutape</a:t>
                      </a:r>
                      <a:r>
                        <a:rPr lang="de-CH" sz="1400" kern="1200">
                          <a:solidFill>
                            <a:schemeClr val="tx1">
                              <a:lumMod val="50000"/>
                            </a:schemeClr>
                          </a:solidFill>
                          <a:latin typeface="+mj-lt"/>
                          <a:ea typeface="Fira Sans" panose="020B0503050000020004" pitchFamily="34" charset="0"/>
                          <a:cs typeface="+mn-cs"/>
                        </a:rPr>
                        <a:t>/D-</a:t>
                      </a:r>
                      <a:r>
                        <a:rPr lang="de-CH" sz="1400" kern="1200" err="1">
                          <a:solidFill>
                            <a:schemeClr val="tx1">
                              <a:lumMod val="50000"/>
                            </a:schemeClr>
                          </a:solidFill>
                          <a:latin typeface="+mj-lt"/>
                          <a:ea typeface="Fira Sans" panose="020B0503050000020004" pitchFamily="34" charset="0"/>
                          <a:cs typeface="+mn-cs"/>
                        </a:rPr>
                        <a:t>Squame</a:t>
                      </a:r>
                      <a:r>
                        <a:rPr lang="de-CH" sz="1400" kern="1200">
                          <a:solidFill>
                            <a:schemeClr val="tx1">
                              <a:lumMod val="50000"/>
                            </a:schemeClr>
                          </a:solidFill>
                          <a:latin typeface="+mj-lt"/>
                          <a:ea typeface="Fira Sans" panose="020B0503050000020004" pitchFamily="34" charset="0"/>
                          <a:cs typeface="+mn-cs"/>
                        </a:rPr>
                        <a:t> tape; LC/ESI-MS/MS),</a:t>
                      </a:r>
                      <a:r>
                        <a:rPr lang="de-CH" sz="1400" strike="noStrike" kern="1200">
                          <a:solidFill>
                            <a:schemeClr val="tx1"/>
                          </a:solidFill>
                          <a:latin typeface="+mj-lt"/>
                          <a:ea typeface="Fira Sans" panose="020B0503050000020004" pitchFamily="34" charset="0"/>
                          <a:cs typeface="+mn-cs"/>
                        </a:rPr>
                        <a:t> </a:t>
                      </a:r>
                      <a:r>
                        <a:rPr lang="de-CH" sz="1400" b="1" strike="noStrike" kern="1200">
                          <a:solidFill>
                            <a:schemeClr val="tx1"/>
                          </a:solidFill>
                          <a:latin typeface="+mj-lt"/>
                          <a:ea typeface="Fira Sans" panose="020B0503050000020004" pitchFamily="34" charset="0"/>
                          <a:cs typeface="+mn-cs"/>
                        </a:rPr>
                        <a:t>Porphyrin </a:t>
                      </a:r>
                      <a:r>
                        <a:rPr lang="de-CH" sz="1400" b="1" strike="noStrike" kern="1200" err="1">
                          <a:solidFill>
                            <a:schemeClr val="tx1"/>
                          </a:solidFill>
                          <a:latin typeface="+mj-lt"/>
                          <a:ea typeface="Fira Sans" panose="020B0503050000020004" pitchFamily="34" charset="0"/>
                          <a:cs typeface="+mn-cs"/>
                        </a:rPr>
                        <a:t>analysis</a:t>
                      </a:r>
                      <a:r>
                        <a:rPr lang="de-CH" sz="1400" b="1" strike="noStrike" kern="1200">
                          <a:solidFill>
                            <a:schemeClr val="tx1"/>
                          </a:solidFill>
                          <a:latin typeface="+mj-lt"/>
                          <a:ea typeface="Fira Sans" panose="020B0503050000020004" pitchFamily="34" charset="0"/>
                          <a:cs typeface="+mn-cs"/>
                        </a:rPr>
                        <a:t> </a:t>
                      </a:r>
                      <a:r>
                        <a:rPr lang="de-CH" sz="1400" strike="noStrike" kern="1200">
                          <a:solidFill>
                            <a:schemeClr val="tx1"/>
                          </a:solidFill>
                          <a:latin typeface="+mj-lt"/>
                          <a:ea typeface="Fira Sans" panose="020B0503050000020004" pitchFamily="34" charset="0"/>
                          <a:cs typeface="+mn-cs"/>
                        </a:rPr>
                        <a:t>(VISIOPOR </a:t>
                      </a:r>
                      <a:r>
                        <a:rPr lang="de-CH" sz="1400" strike="noStrike" kern="1200" err="1">
                          <a:solidFill>
                            <a:schemeClr val="tx1"/>
                          </a:solidFill>
                          <a:latin typeface="+mj-lt"/>
                          <a:ea typeface="Fira Sans" panose="020B0503050000020004" pitchFamily="34" charset="0"/>
                          <a:cs typeface="+mn-cs"/>
                        </a:rPr>
                        <a:t>device</a:t>
                      </a:r>
                      <a:r>
                        <a:rPr lang="de-CH" sz="1400" strike="noStrike" kern="1200">
                          <a:solidFill>
                            <a:schemeClr val="tx1"/>
                          </a:solidFill>
                          <a:latin typeface="+mj-lt"/>
                          <a:ea typeface="Fira Sans" panose="020B0503050000020004" pitchFamily="34" charset="0"/>
                          <a:cs typeface="+mn-cs"/>
                        </a:rPr>
                        <a:t>), </a:t>
                      </a:r>
                      <a:r>
                        <a:rPr lang="de-CH" sz="1400" b="1" strike="noStrike" kern="1200" err="1">
                          <a:solidFill>
                            <a:schemeClr val="tx1"/>
                          </a:solidFill>
                          <a:latin typeface="+mj-lt"/>
                          <a:ea typeface="Fira Sans" panose="020B0503050000020004" pitchFamily="34" charset="0"/>
                          <a:cs typeface="+mn-cs"/>
                        </a:rPr>
                        <a:t>Photos</a:t>
                      </a:r>
                      <a:r>
                        <a:rPr lang="de-CH" sz="1400" strike="noStrike" kern="1200">
                          <a:solidFill>
                            <a:schemeClr val="tx1"/>
                          </a:solidFill>
                          <a:latin typeface="+mj-lt"/>
                          <a:ea typeface="Fira Sans" panose="020B0503050000020004" pitchFamily="34" charset="0"/>
                          <a:cs typeface="+mn-cs"/>
                        </a:rPr>
                        <a:t> (DSLR </a:t>
                      </a:r>
                      <a:r>
                        <a:rPr lang="de-CH" sz="1400" strike="noStrike" kern="1200" err="1">
                          <a:solidFill>
                            <a:schemeClr val="tx1"/>
                          </a:solidFill>
                          <a:latin typeface="+mj-lt"/>
                          <a:ea typeface="Fira Sans" panose="020B0503050000020004" pitchFamily="34" charset="0"/>
                          <a:cs typeface="+mn-cs"/>
                        </a:rPr>
                        <a:t>camera</a:t>
                      </a:r>
                      <a:r>
                        <a:rPr lang="de-CH" sz="1400" strike="noStrike" kern="1200">
                          <a:solidFill>
                            <a:schemeClr val="tx1"/>
                          </a:solidFill>
                          <a:latin typeface="+mj-lt"/>
                          <a:ea typeface="Fira Sans" panose="020B0503050000020004" pitchFamily="34" charset="0"/>
                          <a:cs typeface="+mn-cs"/>
                        </a:rPr>
                        <a:t>)</a:t>
                      </a:r>
                      <a:endParaRPr lang="en-GB" sz="1400" strike="noStrike">
                        <a:solidFill>
                          <a:schemeClr val="tx1"/>
                        </a:solidFill>
                        <a:latin typeface="+mj-lt"/>
                        <a:ea typeface="Fira Sans" panose="020B0503050000020004" pitchFamily="34" charset="0"/>
                      </a:endParaRPr>
                    </a:p>
                  </a:txBody>
                  <a:tcPr marL="36000" marR="36000" marT="36000" marB="36000">
                    <a:lnL w="12700" cmpd="sng">
                      <a:noFill/>
                    </a:lnL>
                    <a:lnR w="63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07750359"/>
                  </a:ext>
                </a:extLst>
              </a:tr>
            </a:tbl>
          </a:graphicData>
        </a:graphic>
      </p:graphicFrame>
      <p:sp>
        <p:nvSpPr>
          <p:cNvPr id="38" name="TextBox 37">
            <a:extLst>
              <a:ext uri="{FF2B5EF4-FFF2-40B4-BE49-F238E27FC236}">
                <a16:creationId xmlns:a16="http://schemas.microsoft.com/office/drawing/2014/main" id="{69653C19-AC1B-105C-F68C-2D59B97690C2}"/>
              </a:ext>
            </a:extLst>
          </p:cNvPr>
          <p:cNvSpPr txBox="1"/>
          <p:nvPr/>
        </p:nvSpPr>
        <p:spPr>
          <a:xfrm>
            <a:off x="8267596" y="5514690"/>
            <a:ext cx="3193401" cy="451406"/>
          </a:xfrm>
          <a:prstGeom prst="rect">
            <a:avLst/>
          </a:prstGeom>
          <a:noFill/>
        </p:spPr>
        <p:txBody>
          <a:bodyPr wrap="square">
            <a:spAutoFit/>
          </a:bodyPr>
          <a:lstStyle/>
          <a:p>
            <a:pPr>
              <a:spcBef>
                <a:spcPts val="200"/>
              </a:spcBef>
              <a:spcAft>
                <a:spcPts val="200"/>
              </a:spcAft>
              <a:buClr>
                <a:srgbClr val="F08B1F"/>
              </a:buClr>
              <a:buSzPct val="150000"/>
            </a:pPr>
            <a:r>
              <a:rPr lang="en-GB" altLang="en-NL" sz="1000" b="1" i="1">
                <a:latin typeface="Lora" pitchFamily="2" charset="0"/>
              </a:rPr>
              <a:t>Conditions used for microbiome swabbing and</a:t>
            </a:r>
          </a:p>
          <a:p>
            <a:pPr>
              <a:spcBef>
                <a:spcPts val="200"/>
              </a:spcBef>
              <a:spcAft>
                <a:spcPts val="200"/>
              </a:spcAft>
              <a:buClr>
                <a:srgbClr val="F08B1F"/>
              </a:buClr>
              <a:buSzPct val="150000"/>
            </a:pPr>
            <a:r>
              <a:rPr lang="en-GB" altLang="en-NL" sz="1000" b="1" i="1">
                <a:latin typeface="Lora" pitchFamily="2" charset="0"/>
              </a:rPr>
              <a:t>lipid tape stripping.</a:t>
            </a:r>
            <a:endParaRPr lang="en-NL" altLang="en-NL" sz="1000" b="1" i="1">
              <a:latin typeface="Lora" pitchFamily="2" charset="0"/>
            </a:endParaRPr>
          </a:p>
        </p:txBody>
      </p:sp>
      <p:sp>
        <p:nvSpPr>
          <p:cNvPr id="16" name="Rectangle 15">
            <a:extLst>
              <a:ext uri="{FF2B5EF4-FFF2-40B4-BE49-F238E27FC236}">
                <a16:creationId xmlns:a16="http://schemas.microsoft.com/office/drawing/2014/main" id="{246582CE-5DB4-0E2D-42A4-2F1C15DD2F11}"/>
              </a:ext>
            </a:extLst>
          </p:cNvPr>
          <p:cNvSpPr/>
          <p:nvPr/>
        </p:nvSpPr>
        <p:spPr>
          <a:xfrm>
            <a:off x="9757198" y="-7044"/>
            <a:ext cx="2434801" cy="47141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a:latin typeface="Lora" pitchFamily="2" charset="0"/>
              </a:rPr>
              <a:t>The Sunny Skin Microbiome 2.0</a:t>
            </a:r>
          </a:p>
          <a:p>
            <a:pPr algn="ctr"/>
            <a:r>
              <a:rPr lang="en-US" sz="1200" b="1"/>
              <a:t>SCIENTIFIC DEEPDIVE</a:t>
            </a:r>
          </a:p>
        </p:txBody>
      </p:sp>
      <p:grpSp>
        <p:nvGrpSpPr>
          <p:cNvPr id="8" name="Group 7">
            <a:extLst>
              <a:ext uri="{FF2B5EF4-FFF2-40B4-BE49-F238E27FC236}">
                <a16:creationId xmlns:a16="http://schemas.microsoft.com/office/drawing/2014/main" id="{E30CD14B-A139-638C-D2C8-8A067A820DBA}"/>
              </a:ext>
            </a:extLst>
          </p:cNvPr>
          <p:cNvGrpSpPr/>
          <p:nvPr/>
        </p:nvGrpSpPr>
        <p:grpSpPr>
          <a:xfrm>
            <a:off x="7976596" y="1095872"/>
            <a:ext cx="3740121" cy="4457722"/>
            <a:chOff x="8317560" y="1197589"/>
            <a:chExt cx="3073558" cy="3562533"/>
          </a:xfrm>
        </p:grpSpPr>
        <p:pic>
          <p:nvPicPr>
            <p:cNvPr id="7" name="Picture 6">
              <a:extLst>
                <a:ext uri="{FF2B5EF4-FFF2-40B4-BE49-F238E27FC236}">
                  <a16:creationId xmlns:a16="http://schemas.microsoft.com/office/drawing/2014/main" id="{F3BE9F90-65B9-43A6-C214-E4045D4B2700}"/>
                </a:ext>
              </a:extLst>
            </p:cNvPr>
            <p:cNvPicPr>
              <a:picLocks noChangeAspect="1"/>
            </p:cNvPicPr>
            <p:nvPr/>
          </p:nvPicPr>
          <p:blipFill>
            <a:blip r:embed="rId3"/>
            <a:stretch>
              <a:fillRect/>
            </a:stretch>
          </p:blipFill>
          <p:spPr>
            <a:xfrm>
              <a:off x="8317560" y="1197589"/>
              <a:ext cx="3073558" cy="3562533"/>
            </a:xfrm>
            <a:prstGeom prst="rect">
              <a:avLst/>
            </a:prstGeom>
          </p:spPr>
        </p:pic>
        <p:sp>
          <p:nvSpPr>
            <p:cNvPr id="3" name="Rectangle: Rounded Corners 2">
              <a:extLst>
                <a:ext uri="{FF2B5EF4-FFF2-40B4-BE49-F238E27FC236}">
                  <a16:creationId xmlns:a16="http://schemas.microsoft.com/office/drawing/2014/main" id="{5E619E0D-4557-B982-F56D-858B893A6A26}"/>
                </a:ext>
              </a:extLst>
            </p:cNvPr>
            <p:cNvSpPr/>
            <p:nvPr/>
          </p:nvSpPr>
          <p:spPr>
            <a:xfrm>
              <a:off x="9867296" y="3615283"/>
              <a:ext cx="639451" cy="840730"/>
            </a:xfrm>
            <a:prstGeom prst="roundRect">
              <a:avLst/>
            </a:prstGeom>
            <a:solidFill>
              <a:srgbClr val="CC7414"/>
            </a:solidFill>
            <a:ln w="3175">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a:solidFill>
                    <a:schemeClr val="tx2">
                      <a:lumMod val="50000"/>
                    </a:schemeClr>
                  </a:solidFill>
                </a:rPr>
                <a:t>SPF50</a:t>
              </a:r>
            </a:p>
            <a:p>
              <a:pPr algn="ctr"/>
              <a:r>
                <a:rPr lang="en-US" sz="800">
                  <a:solidFill>
                    <a:schemeClr val="tx2">
                      <a:lumMod val="50000"/>
                    </a:schemeClr>
                  </a:solidFill>
                </a:rPr>
                <a:t>(+UV/</a:t>
              </a:r>
            </a:p>
            <a:p>
              <a:pPr algn="ctr"/>
              <a:r>
                <a:rPr lang="en-US" sz="800">
                  <a:solidFill>
                    <a:schemeClr val="tx2">
                      <a:lumMod val="50000"/>
                    </a:schemeClr>
                  </a:solidFill>
                </a:rPr>
                <a:t>+appl.)</a:t>
              </a:r>
            </a:p>
          </p:txBody>
        </p:sp>
        <p:sp>
          <p:nvSpPr>
            <p:cNvPr id="9" name="Rectangle: Rounded Corners 8">
              <a:extLst>
                <a:ext uri="{FF2B5EF4-FFF2-40B4-BE49-F238E27FC236}">
                  <a16:creationId xmlns:a16="http://schemas.microsoft.com/office/drawing/2014/main" id="{4F36ACE4-0C7B-E9AD-CFAD-4B1613CDA578}"/>
                </a:ext>
              </a:extLst>
            </p:cNvPr>
            <p:cNvSpPr/>
            <p:nvPr/>
          </p:nvSpPr>
          <p:spPr>
            <a:xfrm>
              <a:off x="9867295" y="2758699"/>
              <a:ext cx="639452" cy="840730"/>
            </a:xfrm>
            <a:prstGeom prst="roundRect">
              <a:avLst/>
            </a:prstGeom>
            <a:solidFill>
              <a:srgbClr val="F5D8B8"/>
            </a:solidFill>
            <a:ln w="3175">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a:solidFill>
                    <a:schemeClr val="tx2">
                      <a:lumMod val="50000"/>
                    </a:schemeClr>
                  </a:solidFill>
                </a:rPr>
                <a:t>Control</a:t>
              </a:r>
            </a:p>
            <a:p>
              <a:pPr algn="ctr"/>
              <a:r>
                <a:rPr lang="en-US" sz="800">
                  <a:solidFill>
                    <a:schemeClr val="tx2">
                      <a:lumMod val="50000"/>
                    </a:schemeClr>
                  </a:solidFill>
                </a:rPr>
                <a:t>(+UV/ </a:t>
              </a:r>
            </a:p>
            <a:p>
              <a:pPr algn="ctr"/>
              <a:r>
                <a:rPr lang="en-US" sz="800">
                  <a:solidFill>
                    <a:schemeClr val="tx2">
                      <a:lumMod val="50000"/>
                    </a:schemeClr>
                  </a:solidFill>
                </a:rPr>
                <a:t>no appl.)</a:t>
              </a:r>
            </a:p>
          </p:txBody>
        </p:sp>
        <p:sp>
          <p:nvSpPr>
            <p:cNvPr id="6" name="Rectangle: Rounded Corners 5">
              <a:extLst>
                <a:ext uri="{FF2B5EF4-FFF2-40B4-BE49-F238E27FC236}">
                  <a16:creationId xmlns:a16="http://schemas.microsoft.com/office/drawing/2014/main" id="{12AA5F0C-DC14-BA56-D7FB-CD95B2F22609}"/>
                </a:ext>
              </a:extLst>
            </p:cNvPr>
            <p:cNvSpPr/>
            <p:nvPr/>
          </p:nvSpPr>
          <p:spPr>
            <a:xfrm>
              <a:off x="9189110" y="3615283"/>
              <a:ext cx="658100" cy="840729"/>
            </a:xfrm>
            <a:prstGeom prst="roundRect">
              <a:avLst/>
            </a:prstGeom>
            <a:solidFill>
              <a:srgbClr val="B3978F"/>
            </a:solidFill>
            <a:ln w="3175">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a:solidFill>
                    <a:schemeClr val="tx2">
                      <a:lumMod val="50000"/>
                    </a:schemeClr>
                  </a:solidFill>
                </a:rPr>
                <a:t>Placebo</a:t>
              </a:r>
            </a:p>
            <a:p>
              <a:pPr algn="ctr"/>
              <a:r>
                <a:rPr lang="en-US" sz="800">
                  <a:solidFill>
                    <a:schemeClr val="tx2">
                      <a:lumMod val="50000"/>
                    </a:schemeClr>
                  </a:solidFill>
                </a:rPr>
                <a:t>(+UV/</a:t>
              </a:r>
            </a:p>
            <a:p>
              <a:pPr algn="ctr"/>
              <a:r>
                <a:rPr lang="en-US" sz="800">
                  <a:solidFill>
                    <a:schemeClr val="tx2">
                      <a:lumMod val="50000"/>
                    </a:schemeClr>
                  </a:solidFill>
                </a:rPr>
                <a:t>+appl.)</a:t>
              </a:r>
            </a:p>
          </p:txBody>
        </p:sp>
        <p:sp>
          <p:nvSpPr>
            <p:cNvPr id="13" name="Rectangle: Rounded Corners 12">
              <a:extLst>
                <a:ext uri="{FF2B5EF4-FFF2-40B4-BE49-F238E27FC236}">
                  <a16:creationId xmlns:a16="http://schemas.microsoft.com/office/drawing/2014/main" id="{6132A76C-D788-5AD4-2980-5D43D9789F43}"/>
                </a:ext>
              </a:extLst>
            </p:cNvPr>
            <p:cNvSpPr/>
            <p:nvPr/>
          </p:nvSpPr>
          <p:spPr>
            <a:xfrm>
              <a:off x="9194802" y="2758699"/>
              <a:ext cx="652407" cy="840729"/>
            </a:xfrm>
            <a:prstGeom prst="roundRect">
              <a:avLst/>
            </a:prstGeom>
            <a:solidFill>
              <a:srgbClr val="F0F0F0"/>
            </a:solidFill>
            <a:ln w="3175">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a:solidFill>
                    <a:schemeClr val="tx2">
                      <a:lumMod val="50000"/>
                    </a:schemeClr>
                  </a:solidFill>
                </a:rPr>
                <a:t>Baseline</a:t>
              </a:r>
            </a:p>
            <a:p>
              <a:pPr algn="ctr"/>
              <a:r>
                <a:rPr lang="en-US" sz="800">
                  <a:solidFill>
                    <a:schemeClr val="tx2">
                      <a:lumMod val="50000"/>
                    </a:schemeClr>
                  </a:solidFill>
                </a:rPr>
                <a:t>(no UV/ </a:t>
              </a:r>
            </a:p>
            <a:p>
              <a:pPr algn="ctr"/>
              <a:r>
                <a:rPr lang="en-US" sz="800">
                  <a:solidFill>
                    <a:schemeClr val="tx2">
                      <a:lumMod val="50000"/>
                    </a:schemeClr>
                  </a:solidFill>
                </a:rPr>
                <a:t>no appl.)</a:t>
              </a:r>
            </a:p>
          </p:txBody>
        </p:sp>
      </p:grpSp>
    </p:spTree>
    <p:extLst>
      <p:ext uri="{BB962C8B-B14F-4D97-AF65-F5344CB8AC3E}">
        <p14:creationId xmlns:p14="http://schemas.microsoft.com/office/powerpoint/2010/main" val="3259438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D8FF8-8FE7-9F5F-3DE7-86A375449F74}"/>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340DE6C1-F3C5-ECBA-700B-5C940985BA7F}"/>
              </a:ext>
            </a:extLst>
          </p:cNvPr>
          <p:cNvSpPr/>
          <p:nvPr/>
        </p:nvSpPr>
        <p:spPr>
          <a:xfrm>
            <a:off x="9468853" y="6232358"/>
            <a:ext cx="2599556" cy="50532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Placeholder 11" descr="A group of people in lab coats looking at a computer&#10;&#10;AI-generated content may be incorrect.">
            <a:extLst>
              <a:ext uri="{FF2B5EF4-FFF2-40B4-BE49-F238E27FC236}">
                <a16:creationId xmlns:a16="http://schemas.microsoft.com/office/drawing/2014/main" id="{0CA594CE-0FBA-A715-DF0A-4B9C1D7470DD}"/>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7524922" y="1490"/>
            <a:ext cx="4667078" cy="6856510"/>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p:spPr>
      </p:pic>
      <p:sp>
        <p:nvSpPr>
          <p:cNvPr id="2" name="Title 1">
            <a:extLst>
              <a:ext uri="{FF2B5EF4-FFF2-40B4-BE49-F238E27FC236}">
                <a16:creationId xmlns:a16="http://schemas.microsoft.com/office/drawing/2014/main" id="{A25E1005-8691-1C18-DA63-6E69878C8886}"/>
              </a:ext>
            </a:extLst>
          </p:cNvPr>
          <p:cNvSpPr>
            <a:spLocks noGrp="1"/>
          </p:cNvSpPr>
          <p:nvPr>
            <p:ph type="title"/>
          </p:nvPr>
        </p:nvSpPr>
        <p:spPr/>
        <p:txBody>
          <a:bodyPr/>
          <a:lstStyle/>
          <a:p>
            <a:r>
              <a:rPr lang="en-US" sz="2800"/>
              <a:t>Participant Demographics</a:t>
            </a:r>
          </a:p>
        </p:txBody>
      </p:sp>
      <p:sp>
        <p:nvSpPr>
          <p:cNvPr id="3" name="Slide Number Placeholder 2">
            <a:extLst>
              <a:ext uri="{FF2B5EF4-FFF2-40B4-BE49-F238E27FC236}">
                <a16:creationId xmlns:a16="http://schemas.microsoft.com/office/drawing/2014/main" id="{49D4C57F-4017-B6F9-7105-0A6D29F8C097}"/>
              </a:ext>
            </a:extLst>
          </p:cNvPr>
          <p:cNvSpPr>
            <a:spLocks noGrp="1"/>
          </p:cNvSpPr>
          <p:nvPr>
            <p:ph type="sldNum" sz="quarter" idx="10"/>
          </p:nvPr>
        </p:nvSpPr>
        <p:spPr/>
        <p:txBody>
          <a:bodyPr/>
          <a:lstStyle/>
          <a:p>
            <a:fld id="{5BA3E189-2F3A-42E5-B572-3520703B6186}" type="slidenum">
              <a:rPr lang="en-GB" smtClean="0"/>
              <a:pPr/>
              <a:t>25</a:t>
            </a:fld>
            <a:endParaRPr lang="en-GB"/>
          </a:p>
        </p:txBody>
      </p:sp>
      <p:sp>
        <p:nvSpPr>
          <p:cNvPr id="4" name="Rectangle 3">
            <a:extLst>
              <a:ext uri="{FF2B5EF4-FFF2-40B4-BE49-F238E27FC236}">
                <a16:creationId xmlns:a16="http://schemas.microsoft.com/office/drawing/2014/main" id="{BA977F1D-E7BC-0BD9-3C9C-4ACF7F52EB95}"/>
              </a:ext>
            </a:extLst>
          </p:cNvPr>
          <p:cNvSpPr/>
          <p:nvPr/>
        </p:nvSpPr>
        <p:spPr>
          <a:xfrm>
            <a:off x="9757198" y="-7044"/>
            <a:ext cx="2434801" cy="47141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a:latin typeface="Lora" pitchFamily="2" charset="0"/>
              </a:rPr>
              <a:t>The Sunny Skin Microbiome 2.0</a:t>
            </a:r>
          </a:p>
          <a:p>
            <a:pPr algn="ctr"/>
            <a:r>
              <a:rPr lang="en-US" sz="1200" b="1"/>
              <a:t>SCIENTIFIC DEEPDIVE</a:t>
            </a:r>
          </a:p>
        </p:txBody>
      </p:sp>
      <p:graphicFrame>
        <p:nvGraphicFramePr>
          <p:cNvPr id="6" name="Table 5">
            <a:extLst>
              <a:ext uri="{FF2B5EF4-FFF2-40B4-BE49-F238E27FC236}">
                <a16:creationId xmlns:a16="http://schemas.microsoft.com/office/drawing/2014/main" id="{6E21B9B8-03AF-7B81-E438-B89997704C83}"/>
              </a:ext>
            </a:extLst>
          </p:cNvPr>
          <p:cNvGraphicFramePr>
            <a:graphicFrameLocks noGrp="1"/>
          </p:cNvGraphicFramePr>
          <p:nvPr>
            <p:extLst>
              <p:ext uri="{D42A27DB-BD31-4B8C-83A1-F6EECF244321}">
                <p14:modId xmlns:p14="http://schemas.microsoft.com/office/powerpoint/2010/main" val="3103749320"/>
              </p:ext>
            </p:extLst>
          </p:nvPr>
        </p:nvGraphicFramePr>
        <p:xfrm>
          <a:off x="302400" y="794301"/>
          <a:ext cx="6735476" cy="2834640"/>
        </p:xfrm>
        <a:graphic>
          <a:graphicData uri="http://schemas.openxmlformats.org/drawingml/2006/table">
            <a:tbl>
              <a:tblPr firstRow="1" bandRow="1">
                <a:tableStyleId>{2D5ABB26-0587-4C30-8999-92F81FD0307C}</a:tableStyleId>
              </a:tblPr>
              <a:tblGrid>
                <a:gridCol w="2670399">
                  <a:extLst>
                    <a:ext uri="{9D8B030D-6E8A-4147-A177-3AD203B41FA5}">
                      <a16:colId xmlns:a16="http://schemas.microsoft.com/office/drawing/2014/main" val="3124602439"/>
                    </a:ext>
                  </a:extLst>
                </a:gridCol>
                <a:gridCol w="4065077">
                  <a:extLst>
                    <a:ext uri="{9D8B030D-6E8A-4147-A177-3AD203B41FA5}">
                      <a16:colId xmlns:a16="http://schemas.microsoft.com/office/drawing/2014/main" val="3410508469"/>
                    </a:ext>
                  </a:extLst>
                </a:gridCol>
              </a:tblGrid>
              <a:tr h="283922">
                <a:tc gridSpan="2">
                  <a:txBody>
                    <a:bodyPr/>
                    <a:lstStyle/>
                    <a:p>
                      <a:pPr algn="ctr"/>
                      <a:r>
                        <a:rPr lang="en-US" sz="1800" b="1"/>
                        <a:t>Demographics (n=32, completed)</a:t>
                      </a:r>
                    </a:p>
                  </a:txBody>
                  <a:tcP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282758862"/>
                  </a:ext>
                </a:extLst>
              </a:tr>
              <a:tr h="321129">
                <a:tc>
                  <a:txBody>
                    <a:bodyPr/>
                    <a:lstStyle/>
                    <a:p>
                      <a:r>
                        <a:rPr lang="en-US" sz="1800" b="0"/>
                        <a:t>Age range</a:t>
                      </a:r>
                    </a:p>
                  </a:txBody>
                  <a:tcP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r>
                        <a:rPr lang="en-US" sz="1800"/>
                        <a:t>18-46 years (mean 29±1) </a:t>
                      </a:r>
                    </a:p>
                  </a:txBody>
                  <a:tcP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711030460"/>
                  </a:ext>
                </a:extLst>
              </a:tr>
              <a:tr h="321129">
                <a:tc>
                  <a:txBody>
                    <a:bodyPr/>
                    <a:lstStyle/>
                    <a:p>
                      <a:r>
                        <a:rPr lang="en-US" sz="1800" b="0"/>
                        <a:t>Sex Distribution</a:t>
                      </a:r>
                    </a:p>
                  </a:txBody>
                  <a:tcP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r>
                        <a:rPr lang="en-US" sz="1800"/>
                        <a:t>Female: 59% (19)/Male: 41% (13) </a:t>
                      </a:r>
                    </a:p>
                  </a:txBody>
                  <a:tcP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48217600"/>
                  </a:ext>
                </a:extLst>
              </a:tr>
              <a:tr h="321129">
                <a:tc>
                  <a:txBody>
                    <a:bodyPr/>
                    <a:lstStyle/>
                    <a:p>
                      <a:r>
                        <a:rPr lang="en-US" sz="1800" b="0"/>
                        <a:t>Ethnicity</a:t>
                      </a:r>
                    </a:p>
                  </a:txBody>
                  <a:tcP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r>
                        <a:rPr lang="en-US" sz="1800"/>
                        <a:t>Chinese (69%), mixed Asian (31%)</a:t>
                      </a:r>
                    </a:p>
                  </a:txBody>
                  <a:tcP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76386927"/>
                  </a:ext>
                </a:extLst>
              </a:tr>
              <a:tr h="321129">
                <a:tc>
                  <a:txBody>
                    <a:bodyPr/>
                    <a:lstStyle/>
                    <a:p>
                      <a:r>
                        <a:rPr lang="en-US" sz="1800" b="0"/>
                        <a:t>Acne-prone Skin</a:t>
                      </a:r>
                    </a:p>
                  </a:txBody>
                  <a:tcP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r>
                        <a:rPr lang="en-US" sz="1800"/>
                        <a:t>100% (face or/and back)</a:t>
                      </a:r>
                    </a:p>
                  </a:txBody>
                  <a:tcP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3003041735"/>
                  </a:ext>
                </a:extLst>
              </a:tr>
              <a:tr h="321129">
                <a:tc>
                  <a:txBody>
                    <a:bodyPr/>
                    <a:lstStyle/>
                    <a:p>
                      <a:r>
                        <a:rPr lang="en-US" sz="1800" b="0"/>
                        <a:t>Skin type (Fitzpatrick)</a:t>
                      </a:r>
                    </a:p>
                  </a:txBody>
                  <a:tcP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r>
                        <a:rPr lang="en-US" sz="1800"/>
                        <a:t>III (66%), II (25%), IV (9%)</a:t>
                      </a:r>
                    </a:p>
                  </a:txBody>
                  <a:tcP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680574905"/>
                  </a:ext>
                </a:extLst>
              </a:tr>
              <a:tr h="321129">
                <a:tc>
                  <a:txBody>
                    <a:bodyPr/>
                    <a:lstStyle/>
                    <a:p>
                      <a:r>
                        <a:rPr lang="en-US" sz="1800" b="0"/>
                        <a:t>Skin Tone  range</a:t>
                      </a:r>
                    </a:p>
                  </a:txBody>
                  <a:tcP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r>
                        <a:rPr lang="en-GB" sz="1800" b="0" kern="100">
                          <a:solidFill>
                            <a:schemeClr val="dk1"/>
                          </a:solidFill>
                          <a:effectLst/>
                        </a:rPr>
                        <a:t>20.9–52.3 </a:t>
                      </a:r>
                      <a:r>
                        <a:rPr lang="en-US" sz="1800" b="0"/>
                        <a:t>ITA° </a:t>
                      </a:r>
                      <a:r>
                        <a:rPr lang="en-GB" sz="1800" b="0" kern="100">
                          <a:solidFill>
                            <a:schemeClr val="dk1"/>
                          </a:solidFill>
                          <a:effectLst/>
                        </a:rPr>
                        <a:t>(mean </a:t>
                      </a:r>
                      <a:r>
                        <a:rPr lang="en-US" sz="1800"/>
                        <a:t>36.6±1.2 </a:t>
                      </a:r>
                      <a:r>
                        <a:rPr lang="en-GB" sz="1800" kern="100">
                          <a:solidFill>
                            <a:schemeClr val="tx1"/>
                          </a:solidFill>
                          <a:effectLst/>
                        </a:rPr>
                        <a:t>intermediate)</a:t>
                      </a:r>
                      <a:endParaRPr lang="en-US" sz="1800"/>
                    </a:p>
                  </a:txBody>
                  <a:tcP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54300285"/>
                  </a:ext>
                </a:extLst>
              </a:tr>
            </a:tbl>
          </a:graphicData>
        </a:graphic>
      </p:graphicFrame>
      <p:grpSp>
        <p:nvGrpSpPr>
          <p:cNvPr id="16" name="Group 15">
            <a:extLst>
              <a:ext uri="{FF2B5EF4-FFF2-40B4-BE49-F238E27FC236}">
                <a16:creationId xmlns:a16="http://schemas.microsoft.com/office/drawing/2014/main" id="{A3E37A74-3513-3EB3-1E71-E317C5F7E782}"/>
              </a:ext>
            </a:extLst>
          </p:cNvPr>
          <p:cNvGrpSpPr/>
          <p:nvPr/>
        </p:nvGrpSpPr>
        <p:grpSpPr>
          <a:xfrm>
            <a:off x="285538" y="3926690"/>
            <a:ext cx="6904155" cy="2186429"/>
            <a:chOff x="6004797" y="1096468"/>
            <a:chExt cx="5618242" cy="2728772"/>
          </a:xfrm>
        </p:grpSpPr>
        <p:sp>
          <p:nvSpPr>
            <p:cNvPr id="18" name="Rectangle: Rounded Corners 17">
              <a:extLst>
                <a:ext uri="{FF2B5EF4-FFF2-40B4-BE49-F238E27FC236}">
                  <a16:creationId xmlns:a16="http://schemas.microsoft.com/office/drawing/2014/main" id="{CB805835-3237-568A-A1FF-92F3F958212A}"/>
                </a:ext>
              </a:extLst>
            </p:cNvPr>
            <p:cNvSpPr/>
            <p:nvPr/>
          </p:nvSpPr>
          <p:spPr>
            <a:xfrm>
              <a:off x="6128338" y="1128691"/>
              <a:ext cx="5494701" cy="2696549"/>
            </a:xfrm>
            <a:prstGeom prst="roundRect">
              <a:avLst/>
            </a:prstGeom>
            <a:solidFill>
              <a:srgbClr val="F589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1DBF6DDA-F880-C799-B125-38EF00A05585}"/>
                </a:ext>
              </a:extLst>
            </p:cNvPr>
            <p:cNvSpPr/>
            <p:nvPr/>
          </p:nvSpPr>
          <p:spPr>
            <a:xfrm>
              <a:off x="6004797" y="1096468"/>
              <a:ext cx="5494701" cy="2696549"/>
            </a:xfrm>
            <a:prstGeom prst="roundRect">
              <a:avLst/>
            </a:prstGeom>
            <a:solidFill>
              <a:srgbClr val="F5D8B8"/>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600"/>
                </a:spcBef>
              </a:pPr>
              <a:r>
                <a:rPr lang="en-US" altLang="zh-CN" b="1">
                  <a:solidFill>
                    <a:schemeClr val="tx1"/>
                  </a:solidFill>
                </a:rPr>
                <a:t>Key Observations</a:t>
              </a:r>
            </a:p>
            <a:p>
              <a:pPr marL="285750" indent="-285750">
                <a:spcBef>
                  <a:spcPts val="600"/>
                </a:spcBef>
                <a:buFont typeface="Arial" panose="020B0604020202020204" pitchFamily="34" charset="0"/>
                <a:buChar char="•"/>
              </a:pPr>
              <a:r>
                <a:rPr lang="en-US" altLang="zh-CN">
                  <a:solidFill>
                    <a:schemeClr val="tx1"/>
                  </a:solidFill>
                </a:rPr>
                <a:t>All participants successfully completed the study without early termination.</a:t>
              </a:r>
            </a:p>
            <a:p>
              <a:pPr marL="285750" indent="-285750">
                <a:spcBef>
                  <a:spcPts val="600"/>
                </a:spcBef>
                <a:buFont typeface="Arial" panose="020B0604020202020204" pitchFamily="34" charset="0"/>
                <a:buChar char="•"/>
              </a:pPr>
              <a:r>
                <a:rPr lang="en-US" altLang="zh-CN">
                  <a:solidFill>
                    <a:schemeClr val="tx1"/>
                  </a:solidFill>
                </a:rPr>
                <a:t>The demographics ensure good representation of the acne-prone Asian cohort relevant to the study.</a:t>
              </a:r>
            </a:p>
            <a:p>
              <a:pPr marL="285750" indent="-285750">
                <a:spcBef>
                  <a:spcPts val="600"/>
                </a:spcBef>
                <a:buFont typeface="Arial" panose="020B0604020202020204" pitchFamily="34" charset="0"/>
                <a:buChar char="•"/>
              </a:pPr>
              <a:r>
                <a:rPr lang="en-US" altLang="zh-CN">
                  <a:solidFill>
                    <a:schemeClr val="tx1"/>
                  </a:solidFill>
                </a:rPr>
                <a:t>No observed or reported AE’s in the study</a:t>
              </a:r>
            </a:p>
          </p:txBody>
        </p:sp>
      </p:grpSp>
    </p:spTree>
    <p:extLst>
      <p:ext uri="{BB962C8B-B14F-4D97-AF65-F5344CB8AC3E}">
        <p14:creationId xmlns:p14="http://schemas.microsoft.com/office/powerpoint/2010/main" val="1146210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1059A-5052-BFA1-9C8F-8A20CE5682DE}"/>
              </a:ext>
            </a:extLst>
          </p:cNvPr>
          <p:cNvSpPr>
            <a:spLocks noGrp="1"/>
          </p:cNvSpPr>
          <p:nvPr>
            <p:ph type="title"/>
          </p:nvPr>
        </p:nvSpPr>
        <p:spPr/>
        <p:txBody>
          <a:bodyPr/>
          <a:lstStyle/>
          <a:p>
            <a:r>
              <a:rPr lang="en-US" sz="2800"/>
              <a:t>Test Zones and Participant Photo</a:t>
            </a:r>
          </a:p>
        </p:txBody>
      </p:sp>
      <p:sp>
        <p:nvSpPr>
          <p:cNvPr id="3" name="Slide Number Placeholder 2">
            <a:extLst>
              <a:ext uri="{FF2B5EF4-FFF2-40B4-BE49-F238E27FC236}">
                <a16:creationId xmlns:a16="http://schemas.microsoft.com/office/drawing/2014/main" id="{7C47B534-8DCF-F695-3C7E-A5A1AE963532}"/>
              </a:ext>
            </a:extLst>
          </p:cNvPr>
          <p:cNvSpPr>
            <a:spLocks noGrp="1"/>
          </p:cNvSpPr>
          <p:nvPr>
            <p:ph type="sldNum" sz="quarter" idx="10"/>
          </p:nvPr>
        </p:nvSpPr>
        <p:spPr/>
        <p:txBody>
          <a:bodyPr/>
          <a:lstStyle/>
          <a:p>
            <a:fld id="{5BA3E189-2F3A-42E5-B572-3520703B6186}" type="slidenum">
              <a:rPr lang="en-GB" smtClean="0"/>
              <a:pPr/>
              <a:t>26</a:t>
            </a:fld>
            <a:endParaRPr lang="en-GB"/>
          </a:p>
        </p:txBody>
      </p:sp>
      <p:grpSp>
        <p:nvGrpSpPr>
          <p:cNvPr id="7" name="Group 6">
            <a:extLst>
              <a:ext uri="{FF2B5EF4-FFF2-40B4-BE49-F238E27FC236}">
                <a16:creationId xmlns:a16="http://schemas.microsoft.com/office/drawing/2014/main" id="{66B65252-D061-8309-9280-DC62FA20535E}"/>
              </a:ext>
            </a:extLst>
          </p:cNvPr>
          <p:cNvGrpSpPr/>
          <p:nvPr/>
        </p:nvGrpSpPr>
        <p:grpSpPr>
          <a:xfrm>
            <a:off x="6594764" y="794301"/>
            <a:ext cx="5383773" cy="5318819"/>
            <a:chOff x="448420" y="1028913"/>
            <a:chExt cx="5146185" cy="5080400"/>
          </a:xfrm>
        </p:grpSpPr>
        <p:pic>
          <p:nvPicPr>
            <p:cNvPr id="9" name="Picture 8" descr="A person's back with a color chart&#10;&#10;AI-generated content may be incorrect.">
              <a:extLst>
                <a:ext uri="{FF2B5EF4-FFF2-40B4-BE49-F238E27FC236}">
                  <a16:creationId xmlns:a16="http://schemas.microsoft.com/office/drawing/2014/main" id="{7B696E46-D5F6-F44F-FBC7-F9FC903848D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48420" y="1028913"/>
              <a:ext cx="5077290" cy="5080400"/>
            </a:xfrm>
            <a:prstGeom prst="rect">
              <a:avLst/>
            </a:prstGeom>
            <a:ln w="19050">
              <a:solidFill>
                <a:schemeClr val="tx1"/>
              </a:solidFill>
            </a:ln>
          </p:spPr>
        </p:pic>
        <p:sp>
          <p:nvSpPr>
            <p:cNvPr id="10" name="TextBox 9">
              <a:extLst>
                <a:ext uri="{FF2B5EF4-FFF2-40B4-BE49-F238E27FC236}">
                  <a16:creationId xmlns:a16="http://schemas.microsoft.com/office/drawing/2014/main" id="{617F9777-9B39-91B9-4F08-5106C1333D96}"/>
                </a:ext>
              </a:extLst>
            </p:cNvPr>
            <p:cNvSpPr txBox="1"/>
            <p:nvPr/>
          </p:nvSpPr>
          <p:spPr>
            <a:xfrm>
              <a:off x="448420" y="5801536"/>
              <a:ext cx="5077290" cy="276999"/>
            </a:xfrm>
            <a:prstGeom prst="rect">
              <a:avLst/>
            </a:prstGeom>
            <a:solidFill>
              <a:schemeClr val="accent6">
                <a:lumMod val="50000"/>
              </a:schemeClr>
            </a:solidFill>
          </p:spPr>
          <p:txBody>
            <a:bodyPr wrap="square" rtlCol="0">
              <a:spAutoFit/>
            </a:bodyPr>
            <a:lstStyle/>
            <a:p>
              <a:pPr algn="ctr"/>
              <a:r>
                <a:rPr lang="en-US" sz="1200" b="1">
                  <a:solidFill>
                    <a:schemeClr val="bg1"/>
                  </a:solidFill>
                </a:rPr>
                <a:t>Upper back photo of participant RD008 at day 3</a:t>
              </a:r>
            </a:p>
          </p:txBody>
        </p:sp>
        <p:sp>
          <p:nvSpPr>
            <p:cNvPr id="5" name="TextBox 4">
              <a:extLst>
                <a:ext uri="{FF2B5EF4-FFF2-40B4-BE49-F238E27FC236}">
                  <a16:creationId xmlns:a16="http://schemas.microsoft.com/office/drawing/2014/main" id="{CF23DDCD-0BBD-7ECA-0205-734357CB56AF}"/>
                </a:ext>
              </a:extLst>
            </p:cNvPr>
            <p:cNvSpPr txBox="1"/>
            <p:nvPr/>
          </p:nvSpPr>
          <p:spPr>
            <a:xfrm>
              <a:off x="477999" y="1114186"/>
              <a:ext cx="943652" cy="246221"/>
            </a:xfrm>
            <a:prstGeom prst="rect">
              <a:avLst/>
            </a:prstGeom>
            <a:noFill/>
          </p:spPr>
          <p:txBody>
            <a:bodyPr wrap="square">
              <a:spAutoFit/>
            </a:bodyPr>
            <a:lstStyle/>
            <a:p>
              <a:r>
                <a:rPr lang="en-US" sz="1000" b="1" i="0" u="none" strike="noStrike" baseline="0">
                  <a:solidFill>
                    <a:srgbClr val="000000"/>
                  </a:solidFill>
                  <a:latin typeface="+mj-lt"/>
                </a:rPr>
                <a:t>Z1: Baseline</a:t>
              </a:r>
              <a:endParaRPr lang="en-US" sz="1000" b="1"/>
            </a:p>
          </p:txBody>
        </p:sp>
        <p:sp>
          <p:nvSpPr>
            <p:cNvPr id="11" name="TextBox 10">
              <a:extLst>
                <a:ext uri="{FF2B5EF4-FFF2-40B4-BE49-F238E27FC236}">
                  <a16:creationId xmlns:a16="http://schemas.microsoft.com/office/drawing/2014/main" id="{989C12E3-9B53-F595-0969-AA1672F931B7}"/>
                </a:ext>
              </a:extLst>
            </p:cNvPr>
            <p:cNvSpPr txBox="1"/>
            <p:nvPr/>
          </p:nvSpPr>
          <p:spPr>
            <a:xfrm>
              <a:off x="1343167" y="1114186"/>
              <a:ext cx="1400539" cy="235184"/>
            </a:xfrm>
            <a:prstGeom prst="rect">
              <a:avLst/>
            </a:prstGeom>
            <a:noFill/>
          </p:spPr>
          <p:txBody>
            <a:bodyPr wrap="square">
              <a:spAutoFit/>
            </a:bodyPr>
            <a:lstStyle/>
            <a:p>
              <a:r>
                <a:rPr lang="en-US" sz="1000" b="1" i="0" u="none" strike="noStrike" baseline="0">
                  <a:solidFill>
                    <a:srgbClr val="000000"/>
                  </a:solidFill>
                  <a:latin typeface="+mj-lt"/>
                </a:rPr>
                <a:t>Z2: UV-</a:t>
              </a:r>
              <a:r>
                <a:rPr lang="en-US" sz="1000" b="1">
                  <a:solidFill>
                    <a:srgbClr val="000000"/>
                  </a:solidFill>
                  <a:latin typeface="+mj-lt"/>
                </a:rPr>
                <a:t>Control</a:t>
              </a:r>
              <a:endParaRPr lang="en-US" sz="1000" b="1"/>
            </a:p>
          </p:txBody>
        </p:sp>
        <p:sp>
          <p:nvSpPr>
            <p:cNvPr id="12" name="TextBox 11">
              <a:extLst>
                <a:ext uri="{FF2B5EF4-FFF2-40B4-BE49-F238E27FC236}">
                  <a16:creationId xmlns:a16="http://schemas.microsoft.com/office/drawing/2014/main" id="{A1B3ADC6-0F50-F9DD-C0C6-A87C7563FA4F}"/>
                </a:ext>
              </a:extLst>
            </p:cNvPr>
            <p:cNvSpPr txBox="1"/>
            <p:nvPr/>
          </p:nvSpPr>
          <p:spPr>
            <a:xfrm>
              <a:off x="3617795" y="1114186"/>
              <a:ext cx="1033826" cy="246221"/>
            </a:xfrm>
            <a:prstGeom prst="rect">
              <a:avLst/>
            </a:prstGeom>
            <a:noFill/>
          </p:spPr>
          <p:txBody>
            <a:bodyPr wrap="square">
              <a:spAutoFit/>
            </a:bodyPr>
            <a:lstStyle/>
            <a:p>
              <a:r>
                <a:rPr lang="en-US" sz="1000" b="1" i="0" u="none" strike="noStrike" baseline="0">
                  <a:solidFill>
                    <a:srgbClr val="000000"/>
                  </a:solidFill>
                  <a:latin typeface="+mj-lt"/>
                </a:rPr>
                <a:t>Z3: </a:t>
              </a:r>
              <a:r>
                <a:rPr lang="en-US" sz="1000" b="1">
                  <a:solidFill>
                    <a:srgbClr val="000000"/>
                  </a:solidFill>
                  <a:latin typeface="+mj-lt"/>
                </a:rPr>
                <a:t>Placebo</a:t>
              </a:r>
              <a:endParaRPr lang="en-US" sz="1000" b="1"/>
            </a:p>
          </p:txBody>
        </p:sp>
        <p:sp>
          <p:nvSpPr>
            <p:cNvPr id="13" name="TextBox 12">
              <a:extLst>
                <a:ext uri="{FF2B5EF4-FFF2-40B4-BE49-F238E27FC236}">
                  <a16:creationId xmlns:a16="http://schemas.microsoft.com/office/drawing/2014/main" id="{CF52C3D4-A237-B3B5-6E41-B0751A561F6C}"/>
                </a:ext>
              </a:extLst>
            </p:cNvPr>
            <p:cNvSpPr txBox="1"/>
            <p:nvPr/>
          </p:nvSpPr>
          <p:spPr>
            <a:xfrm>
              <a:off x="4501867" y="1114186"/>
              <a:ext cx="1092738" cy="246221"/>
            </a:xfrm>
            <a:prstGeom prst="rect">
              <a:avLst/>
            </a:prstGeom>
            <a:noFill/>
          </p:spPr>
          <p:txBody>
            <a:bodyPr wrap="square">
              <a:spAutoFit/>
            </a:bodyPr>
            <a:lstStyle/>
            <a:p>
              <a:r>
                <a:rPr lang="en-US" sz="1000" b="1" i="0" u="none" strike="noStrike" baseline="0">
                  <a:solidFill>
                    <a:srgbClr val="000000"/>
                  </a:solidFill>
                  <a:latin typeface="+mj-lt"/>
                </a:rPr>
                <a:t>Z4: </a:t>
              </a:r>
              <a:r>
                <a:rPr lang="en-US" sz="1000" b="1">
                  <a:solidFill>
                    <a:srgbClr val="000000"/>
                  </a:solidFill>
                  <a:latin typeface="+mj-lt"/>
                </a:rPr>
                <a:t>Sunscreen</a:t>
              </a:r>
              <a:endParaRPr lang="en-US" sz="1000" b="1"/>
            </a:p>
          </p:txBody>
        </p:sp>
      </p:grpSp>
      <p:sp>
        <p:nvSpPr>
          <p:cNvPr id="4" name="Rectangle 3">
            <a:extLst>
              <a:ext uri="{FF2B5EF4-FFF2-40B4-BE49-F238E27FC236}">
                <a16:creationId xmlns:a16="http://schemas.microsoft.com/office/drawing/2014/main" id="{0A4C246E-8B51-DE21-5CAA-5B69966AC611}"/>
              </a:ext>
            </a:extLst>
          </p:cNvPr>
          <p:cNvSpPr/>
          <p:nvPr/>
        </p:nvSpPr>
        <p:spPr>
          <a:xfrm>
            <a:off x="9757198" y="-7044"/>
            <a:ext cx="2434801" cy="47141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a:latin typeface="Lora" pitchFamily="2" charset="0"/>
              </a:rPr>
              <a:t>The Sunny Skin Microbiome 2.0</a:t>
            </a:r>
          </a:p>
          <a:p>
            <a:pPr algn="ctr"/>
            <a:r>
              <a:rPr lang="en-US" sz="1200" b="1"/>
              <a:t>SCIENTIFIC DEEPDIVE</a:t>
            </a:r>
          </a:p>
        </p:txBody>
      </p:sp>
      <p:grpSp>
        <p:nvGrpSpPr>
          <p:cNvPr id="16" name="Group 15">
            <a:extLst>
              <a:ext uri="{FF2B5EF4-FFF2-40B4-BE49-F238E27FC236}">
                <a16:creationId xmlns:a16="http://schemas.microsoft.com/office/drawing/2014/main" id="{EB5C6360-84E9-E500-2BCC-33DE986A710E}"/>
              </a:ext>
            </a:extLst>
          </p:cNvPr>
          <p:cNvGrpSpPr/>
          <p:nvPr/>
        </p:nvGrpSpPr>
        <p:grpSpPr>
          <a:xfrm>
            <a:off x="557038" y="710093"/>
            <a:ext cx="5008741" cy="4976323"/>
            <a:chOff x="7426522" y="382943"/>
            <a:chExt cx="5008741" cy="4976323"/>
          </a:xfrm>
        </p:grpSpPr>
        <p:pic>
          <p:nvPicPr>
            <p:cNvPr id="17" name="Picture 16" descr="A diagram of a person's back&#10;&#10;AI-generated content may be incorrect.">
              <a:extLst>
                <a:ext uri="{FF2B5EF4-FFF2-40B4-BE49-F238E27FC236}">
                  <a16:creationId xmlns:a16="http://schemas.microsoft.com/office/drawing/2014/main" id="{22E88AFF-ADCC-017C-FF57-E5F20F49354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426522" y="382943"/>
              <a:ext cx="5008741" cy="4976323"/>
            </a:xfrm>
            <a:prstGeom prst="rect">
              <a:avLst/>
            </a:prstGeom>
          </p:spPr>
        </p:pic>
        <p:sp>
          <p:nvSpPr>
            <p:cNvPr id="18" name="Rectangle 17">
              <a:extLst>
                <a:ext uri="{FF2B5EF4-FFF2-40B4-BE49-F238E27FC236}">
                  <a16:creationId xmlns:a16="http://schemas.microsoft.com/office/drawing/2014/main" id="{67CB1A9D-42D7-E47B-A7B8-E7A14727C05B}"/>
                </a:ext>
              </a:extLst>
            </p:cNvPr>
            <p:cNvSpPr/>
            <p:nvPr/>
          </p:nvSpPr>
          <p:spPr>
            <a:xfrm>
              <a:off x="10536640" y="2618566"/>
              <a:ext cx="146304" cy="504825"/>
            </a:xfrm>
            <a:prstGeom prst="rect">
              <a:avLst/>
            </a:prstGeom>
            <a:solidFill>
              <a:srgbClr val="CC7414"/>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E74546B-2423-2001-AD06-AAA9FBA8A341}"/>
                </a:ext>
              </a:extLst>
            </p:cNvPr>
            <p:cNvSpPr/>
            <p:nvPr/>
          </p:nvSpPr>
          <p:spPr>
            <a:xfrm>
              <a:off x="10135383" y="2618566"/>
              <a:ext cx="146304" cy="504825"/>
            </a:xfrm>
            <a:prstGeom prst="rect">
              <a:avLst/>
            </a:prstGeom>
            <a:solidFill>
              <a:srgbClr val="B3978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E55937E-2DD9-3443-4C38-150C57E1AA71}"/>
                </a:ext>
              </a:extLst>
            </p:cNvPr>
            <p:cNvSpPr/>
            <p:nvPr/>
          </p:nvSpPr>
          <p:spPr>
            <a:xfrm>
              <a:off x="9481488" y="2625442"/>
              <a:ext cx="146304" cy="497949"/>
            </a:xfrm>
            <a:prstGeom prst="rect">
              <a:avLst/>
            </a:prstGeom>
            <a:solidFill>
              <a:srgbClr val="F5D8B8"/>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5E79A2B3-B0AC-597D-C1B1-1E48C3625BE3}"/>
                </a:ext>
              </a:extLst>
            </p:cNvPr>
            <p:cNvSpPr/>
            <p:nvPr/>
          </p:nvSpPr>
          <p:spPr>
            <a:xfrm>
              <a:off x="9077325" y="2618566"/>
              <a:ext cx="146304" cy="504825"/>
            </a:xfrm>
            <a:prstGeom prst="rect">
              <a:avLst/>
            </a:prstGeom>
            <a:solidFill>
              <a:srgbClr val="F0F0F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TextBox 21">
            <a:extLst>
              <a:ext uri="{FF2B5EF4-FFF2-40B4-BE49-F238E27FC236}">
                <a16:creationId xmlns:a16="http://schemas.microsoft.com/office/drawing/2014/main" id="{844B8A90-61CA-44FA-075B-2EA0D502532B}"/>
              </a:ext>
            </a:extLst>
          </p:cNvPr>
          <p:cNvSpPr txBox="1"/>
          <p:nvPr/>
        </p:nvSpPr>
        <p:spPr>
          <a:xfrm>
            <a:off x="946638" y="5790899"/>
            <a:ext cx="3981638" cy="707886"/>
          </a:xfrm>
          <a:prstGeom prst="rect">
            <a:avLst/>
          </a:prstGeom>
          <a:noFill/>
        </p:spPr>
        <p:txBody>
          <a:bodyPr wrap="square">
            <a:spAutoFit/>
          </a:bodyPr>
          <a:lstStyle/>
          <a:p>
            <a:pPr>
              <a:spcBef>
                <a:spcPts val="200"/>
              </a:spcBef>
              <a:spcAft>
                <a:spcPts val="200"/>
              </a:spcAft>
              <a:buClr>
                <a:srgbClr val="F08B1F"/>
              </a:buClr>
              <a:buSzPct val="150000"/>
            </a:pPr>
            <a:r>
              <a:rPr lang="en-GB" altLang="en-NL" sz="1000" b="1" i="1">
                <a:latin typeface="Lora" pitchFamily="2" charset="0"/>
              </a:rPr>
              <a:t>Dedicated test zones (Z1-Z4) included for microbiome swabbing and lipid tape stripping. Conditions were randomized by zones per subject to minimize local bias. Incremental doses for MED determination were used on 6 separate sites. </a:t>
            </a:r>
            <a:endParaRPr lang="en-NL" altLang="en-NL" sz="1000" b="1" i="1">
              <a:latin typeface="Lora" pitchFamily="2" charset="0"/>
            </a:endParaRPr>
          </a:p>
        </p:txBody>
      </p:sp>
      <p:grpSp>
        <p:nvGrpSpPr>
          <p:cNvPr id="8" name="Group 7">
            <a:extLst>
              <a:ext uri="{FF2B5EF4-FFF2-40B4-BE49-F238E27FC236}">
                <a16:creationId xmlns:a16="http://schemas.microsoft.com/office/drawing/2014/main" id="{F72B93A5-9D3E-54F3-EBBF-D5B0DBFAACEC}"/>
              </a:ext>
            </a:extLst>
          </p:cNvPr>
          <p:cNvGrpSpPr/>
          <p:nvPr/>
        </p:nvGrpSpPr>
        <p:grpSpPr>
          <a:xfrm>
            <a:off x="3061408" y="4390958"/>
            <a:ext cx="6080414" cy="2413396"/>
            <a:chOff x="6004797" y="1096468"/>
            <a:chExt cx="5618242" cy="2728772"/>
          </a:xfrm>
        </p:grpSpPr>
        <p:sp>
          <p:nvSpPr>
            <p:cNvPr id="14" name="Rectangle: Rounded Corners 13">
              <a:extLst>
                <a:ext uri="{FF2B5EF4-FFF2-40B4-BE49-F238E27FC236}">
                  <a16:creationId xmlns:a16="http://schemas.microsoft.com/office/drawing/2014/main" id="{D8EB6F6D-9D21-3155-47F7-1C5498509CE1}"/>
                </a:ext>
              </a:extLst>
            </p:cNvPr>
            <p:cNvSpPr/>
            <p:nvPr/>
          </p:nvSpPr>
          <p:spPr>
            <a:xfrm>
              <a:off x="6128338" y="1128691"/>
              <a:ext cx="5494701" cy="2696549"/>
            </a:xfrm>
            <a:prstGeom prst="roundRect">
              <a:avLst/>
            </a:prstGeom>
            <a:solidFill>
              <a:srgbClr val="F589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03353DCC-FDE1-1857-E4DD-F5F4B58AEC32}"/>
                </a:ext>
              </a:extLst>
            </p:cNvPr>
            <p:cNvSpPr/>
            <p:nvPr/>
          </p:nvSpPr>
          <p:spPr>
            <a:xfrm>
              <a:off x="6004797" y="1096468"/>
              <a:ext cx="5494701" cy="2696549"/>
            </a:xfrm>
            <a:prstGeom prst="roundRect">
              <a:avLst/>
            </a:prstGeom>
            <a:solidFill>
              <a:srgbClr val="F5D8B8"/>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spcBef>
                  <a:spcPts val="600"/>
                </a:spcBef>
                <a:buFont typeface="Arial" panose="020B0604020202020204" pitchFamily="34" charset="0"/>
                <a:buChar char="•"/>
              </a:pPr>
              <a:r>
                <a:rPr lang="en-US" altLang="zh-CN" b="1">
                  <a:solidFill>
                    <a:schemeClr val="tx1"/>
                  </a:solidFill>
                </a:rPr>
                <a:t>Minimal Erythema Dose (MED) </a:t>
              </a:r>
              <a:r>
                <a:rPr lang="en-US" altLang="zh-CN">
                  <a:solidFill>
                    <a:schemeClr val="tx1"/>
                  </a:solidFill>
                </a:rPr>
                <a:t>was determined individually before treatment.</a:t>
              </a:r>
            </a:p>
            <a:p>
              <a:pPr marL="285750" indent="-285750">
                <a:spcBef>
                  <a:spcPts val="600"/>
                </a:spcBef>
                <a:buFont typeface="Arial" panose="020B0604020202020204" pitchFamily="34" charset="0"/>
                <a:buChar char="•"/>
              </a:pPr>
              <a:r>
                <a:rPr lang="en-US" altLang="zh-CN" b="1">
                  <a:solidFill>
                    <a:schemeClr val="tx1"/>
                  </a:solidFill>
                </a:rPr>
                <a:t>Erythema</a:t>
              </a:r>
              <a:r>
                <a:rPr lang="en-US" altLang="zh-CN">
                  <a:solidFill>
                    <a:schemeClr val="tx1"/>
                  </a:solidFill>
                </a:rPr>
                <a:t> can be observed after repetitive, sub-erythemal UV exposure on unprotected skin (irradiated control and placebo treated)</a:t>
              </a:r>
            </a:p>
            <a:p>
              <a:pPr marL="285750" indent="-285750">
                <a:spcBef>
                  <a:spcPts val="600"/>
                </a:spcBef>
                <a:buFont typeface="Arial" panose="020B0604020202020204" pitchFamily="34" charset="0"/>
                <a:buChar char="•"/>
              </a:pPr>
              <a:r>
                <a:rPr lang="en-US" altLang="zh-CN" b="1">
                  <a:solidFill>
                    <a:schemeClr val="tx1"/>
                  </a:solidFill>
                </a:rPr>
                <a:t>SPF 50 Sunscreen </a:t>
              </a:r>
              <a:r>
                <a:rPr lang="en-US" altLang="zh-CN">
                  <a:solidFill>
                    <a:schemeClr val="tx1"/>
                  </a:solidFill>
                </a:rPr>
                <a:t>provided effective photoprotection</a:t>
              </a:r>
            </a:p>
          </p:txBody>
        </p:sp>
      </p:grpSp>
      <p:sp>
        <p:nvSpPr>
          <p:cNvPr id="6" name="TextBox 5">
            <a:extLst>
              <a:ext uri="{FF2B5EF4-FFF2-40B4-BE49-F238E27FC236}">
                <a16:creationId xmlns:a16="http://schemas.microsoft.com/office/drawing/2014/main" id="{6127B00D-2187-7B1F-043C-28121D17F7EC}"/>
              </a:ext>
            </a:extLst>
          </p:cNvPr>
          <p:cNvSpPr txBox="1"/>
          <p:nvPr/>
        </p:nvSpPr>
        <p:spPr>
          <a:xfrm>
            <a:off x="3756950" y="3541027"/>
            <a:ext cx="760144" cy="230832"/>
          </a:xfrm>
          <a:prstGeom prst="rect">
            <a:avLst/>
          </a:prstGeom>
          <a:noFill/>
          <a:ln>
            <a:noFill/>
          </a:ln>
        </p:spPr>
        <p:txBody>
          <a:bodyPr wrap="none" lIns="91440" tIns="45720" rIns="91440" bIns="45720" rtlCol="0" anchor="t">
            <a:spAutoFit/>
          </a:bodyPr>
          <a:lstStyle/>
          <a:p>
            <a:r>
              <a:rPr lang="en-US" sz="900">
                <a:solidFill>
                  <a:schemeClr val="bg2">
                    <a:lumMod val="10000"/>
                  </a:schemeClr>
                </a:solidFill>
                <a:latin typeface="DM Sans 14pt"/>
                <a:cs typeface="Arial"/>
              </a:rPr>
              <a:t>Porphyrins</a:t>
            </a:r>
          </a:p>
        </p:txBody>
      </p:sp>
    </p:spTree>
    <p:extLst>
      <p:ext uri="{BB962C8B-B14F-4D97-AF65-F5344CB8AC3E}">
        <p14:creationId xmlns:p14="http://schemas.microsoft.com/office/powerpoint/2010/main" val="1458699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44D6D31A-B7AA-BE84-93FC-0121C73D3494}"/>
              </a:ext>
            </a:extLst>
          </p:cNvPr>
          <p:cNvSpPr/>
          <p:nvPr/>
        </p:nvSpPr>
        <p:spPr>
          <a:xfrm>
            <a:off x="6202680" y="1583857"/>
            <a:ext cx="5686920" cy="3503232"/>
          </a:xfrm>
          <a:prstGeom prst="roundRect">
            <a:avLst/>
          </a:prstGeom>
          <a:solidFill>
            <a:srgbClr val="F589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20ED3B58-30A8-ECA6-48DE-730930B5512E}"/>
              </a:ext>
            </a:extLst>
          </p:cNvPr>
          <p:cNvSpPr/>
          <p:nvPr/>
        </p:nvSpPr>
        <p:spPr>
          <a:xfrm>
            <a:off x="6096000" y="1484079"/>
            <a:ext cx="5686920" cy="3503232"/>
          </a:xfrm>
          <a:prstGeom prst="roundRect">
            <a:avLst/>
          </a:prstGeom>
          <a:solidFill>
            <a:srgbClr val="F5D8B8"/>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b="1">
                <a:solidFill>
                  <a:schemeClr val="tx1"/>
                </a:solidFill>
              </a:rPr>
              <a:t>Repeated low intensity </a:t>
            </a:r>
            <a:r>
              <a:rPr lang="en-US">
                <a:solidFill>
                  <a:schemeClr val="tx1"/>
                </a:solidFill>
              </a:rPr>
              <a:t>exposure to UV has a </a:t>
            </a:r>
            <a:r>
              <a:rPr lang="en-US" b="1">
                <a:solidFill>
                  <a:schemeClr val="tx1"/>
                </a:solidFill>
              </a:rPr>
              <a:t>low</a:t>
            </a:r>
            <a:r>
              <a:rPr lang="en-US">
                <a:solidFill>
                  <a:schemeClr val="tx1"/>
                </a:solidFill>
              </a:rPr>
              <a:t> (</a:t>
            </a:r>
            <a:r>
              <a:rPr lang="en-US" b="1">
                <a:solidFill>
                  <a:schemeClr val="tx1"/>
                </a:solidFill>
              </a:rPr>
              <a:t>non-significant) impact </a:t>
            </a:r>
            <a:r>
              <a:rPr lang="en-US">
                <a:solidFill>
                  <a:schemeClr val="tx1"/>
                </a:solidFill>
              </a:rPr>
              <a:t>on overall skin microbiome community (alpha diversity)</a:t>
            </a:r>
          </a:p>
          <a:p>
            <a:pPr marL="285750" indent="-285750">
              <a:buFont typeface="Arial" panose="020B0604020202020204" pitchFamily="34" charset="0"/>
              <a:buChar char="•"/>
            </a:pPr>
            <a:r>
              <a:rPr lang="en-US" b="1">
                <a:solidFill>
                  <a:schemeClr val="tx1"/>
                </a:solidFill>
              </a:rPr>
              <a:t>Sunscreen treatment </a:t>
            </a:r>
            <a:r>
              <a:rPr lang="en-US">
                <a:solidFill>
                  <a:schemeClr val="tx1"/>
                </a:solidFill>
              </a:rPr>
              <a:t>keeps the resident skin microbiome intact (</a:t>
            </a:r>
            <a:r>
              <a:rPr lang="en-US" i="1">
                <a:solidFill>
                  <a:schemeClr val="tx1"/>
                </a:solidFill>
              </a:rPr>
              <a:t>in vivo </a:t>
            </a:r>
            <a:r>
              <a:rPr lang="en-US">
                <a:solidFill>
                  <a:schemeClr val="tx1"/>
                </a:solidFill>
              </a:rPr>
              <a:t>evidence!)</a:t>
            </a:r>
          </a:p>
          <a:p>
            <a:pPr marL="285750" indent="-285750">
              <a:buFont typeface="Arial" panose="020B0604020202020204" pitchFamily="34" charset="0"/>
              <a:buChar char="•"/>
            </a:pPr>
            <a:r>
              <a:rPr lang="en-US" b="1">
                <a:solidFill>
                  <a:schemeClr val="tx1"/>
                </a:solidFill>
              </a:rPr>
              <a:t>Proper sunscreen use keeps UV exposure low, helping protect your skin without noticeably affecting its natural microbiome</a:t>
            </a:r>
          </a:p>
        </p:txBody>
      </p:sp>
      <p:sp>
        <p:nvSpPr>
          <p:cNvPr id="2" name="Title 1">
            <a:extLst>
              <a:ext uri="{FF2B5EF4-FFF2-40B4-BE49-F238E27FC236}">
                <a16:creationId xmlns:a16="http://schemas.microsoft.com/office/drawing/2014/main" id="{B928BBEC-1F44-F5EA-D66C-A257E469F880}"/>
              </a:ext>
            </a:extLst>
          </p:cNvPr>
          <p:cNvSpPr>
            <a:spLocks noGrp="1"/>
          </p:cNvSpPr>
          <p:nvPr>
            <p:ph type="title"/>
          </p:nvPr>
        </p:nvSpPr>
        <p:spPr/>
        <p:txBody>
          <a:bodyPr/>
          <a:lstStyle/>
          <a:p>
            <a:r>
              <a:rPr lang="es-ES" sz="2800" err="1"/>
              <a:t>Microbiome</a:t>
            </a:r>
            <a:r>
              <a:rPr lang="es-ES" sz="2800"/>
              <a:t> </a:t>
            </a:r>
            <a:r>
              <a:rPr lang="es-ES" sz="2800" err="1"/>
              <a:t>Analysis</a:t>
            </a:r>
            <a:r>
              <a:rPr lang="es-ES" sz="2800"/>
              <a:t> (1)</a:t>
            </a:r>
            <a:endParaRPr lang="en-US" sz="2800"/>
          </a:p>
        </p:txBody>
      </p:sp>
      <p:sp>
        <p:nvSpPr>
          <p:cNvPr id="3" name="Slide Number Placeholder 2">
            <a:extLst>
              <a:ext uri="{FF2B5EF4-FFF2-40B4-BE49-F238E27FC236}">
                <a16:creationId xmlns:a16="http://schemas.microsoft.com/office/drawing/2014/main" id="{A1A50728-D952-322A-A913-D37744B0B661}"/>
              </a:ext>
            </a:extLst>
          </p:cNvPr>
          <p:cNvSpPr>
            <a:spLocks noGrp="1"/>
          </p:cNvSpPr>
          <p:nvPr>
            <p:ph type="sldNum" sz="quarter" idx="10"/>
          </p:nvPr>
        </p:nvSpPr>
        <p:spPr/>
        <p:txBody>
          <a:bodyPr/>
          <a:lstStyle/>
          <a:p>
            <a:fld id="{5BA3E189-2F3A-42E5-B572-3520703B6186}" type="slidenum">
              <a:rPr lang="en-GB" smtClean="0"/>
              <a:pPr/>
              <a:t>27</a:t>
            </a:fld>
            <a:endParaRPr lang="en-GB"/>
          </a:p>
        </p:txBody>
      </p:sp>
      <p:sp>
        <p:nvSpPr>
          <p:cNvPr id="4" name="Text Placeholder 3">
            <a:extLst>
              <a:ext uri="{FF2B5EF4-FFF2-40B4-BE49-F238E27FC236}">
                <a16:creationId xmlns:a16="http://schemas.microsoft.com/office/drawing/2014/main" id="{E702D1CD-A7F8-7496-DB37-4F6A7CE26272}"/>
              </a:ext>
            </a:extLst>
          </p:cNvPr>
          <p:cNvSpPr>
            <a:spLocks noGrp="1"/>
          </p:cNvSpPr>
          <p:nvPr>
            <p:ph type="body" idx="11"/>
          </p:nvPr>
        </p:nvSpPr>
        <p:spPr>
          <a:xfrm>
            <a:off x="302400" y="637695"/>
            <a:ext cx="11587200" cy="288767"/>
          </a:xfrm>
        </p:spPr>
        <p:txBody>
          <a:bodyPr/>
          <a:lstStyle/>
          <a:p>
            <a:r>
              <a:rPr lang="en-US"/>
              <a:t>Microbiome diversity is stable by treatment and repeated sub-erythemal UV exposure</a:t>
            </a:r>
            <a:r>
              <a:rPr lang="es-ES">
                <a:latin typeface="DM Sans (Body)"/>
              </a:rPr>
              <a:t>*</a:t>
            </a:r>
            <a:endParaRPr lang="en-US"/>
          </a:p>
        </p:txBody>
      </p:sp>
      <p:sp>
        <p:nvSpPr>
          <p:cNvPr id="23" name="TextBox 42">
            <a:extLst>
              <a:ext uri="{FF2B5EF4-FFF2-40B4-BE49-F238E27FC236}">
                <a16:creationId xmlns:a16="http://schemas.microsoft.com/office/drawing/2014/main" id="{E1A15A3E-9189-2AC3-6126-E6F37EF16C81}"/>
              </a:ext>
            </a:extLst>
          </p:cNvPr>
          <p:cNvSpPr txBox="1"/>
          <p:nvPr/>
        </p:nvSpPr>
        <p:spPr>
          <a:xfrm>
            <a:off x="860979" y="5149657"/>
            <a:ext cx="5141634"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000" b="1"/>
              <a:t>*Shannon Index: </a:t>
            </a:r>
            <a:r>
              <a:rPr lang="en-US" altLang="zh-CN" sz="1000"/>
              <a:t>the quantitative measure for richness and evenness of microbiome composition. Differences between conditions non-significant.</a:t>
            </a:r>
            <a:endParaRPr lang="en-US" altLang="zh-CN" sz="1000">
              <a:solidFill>
                <a:srgbClr val="FF0000"/>
              </a:solidFill>
            </a:endParaRPr>
          </a:p>
          <a:p>
            <a:r>
              <a:rPr lang="en-US" sz="1000"/>
              <a:t>                 Median value of total counts</a:t>
            </a:r>
          </a:p>
          <a:p>
            <a:r>
              <a:rPr lang="en-US" sz="1000"/>
              <a:t>                 </a:t>
            </a:r>
            <a:r>
              <a:rPr lang="en-US" altLang="zh-CN" sz="1000"/>
              <a:t>Refers to single subject data</a:t>
            </a:r>
            <a:r>
              <a:rPr lang="en-US" sz="1000"/>
              <a:t>  </a:t>
            </a:r>
          </a:p>
        </p:txBody>
      </p:sp>
      <p:cxnSp>
        <p:nvCxnSpPr>
          <p:cNvPr id="24" name="Straight Connector 23">
            <a:extLst>
              <a:ext uri="{FF2B5EF4-FFF2-40B4-BE49-F238E27FC236}">
                <a16:creationId xmlns:a16="http://schemas.microsoft.com/office/drawing/2014/main" id="{C6E0B464-5FE9-179A-C1EF-6821E7E74143}"/>
              </a:ext>
            </a:extLst>
          </p:cNvPr>
          <p:cNvCxnSpPr/>
          <p:nvPr/>
        </p:nvCxnSpPr>
        <p:spPr>
          <a:xfrm>
            <a:off x="942354" y="5585757"/>
            <a:ext cx="46074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BCB712D2-E9F4-8A94-AD16-54C32C3E32A7}"/>
              </a:ext>
            </a:extLst>
          </p:cNvPr>
          <p:cNvSpPr>
            <a:spLocks noChangeAspect="1"/>
          </p:cNvSpPr>
          <p:nvPr/>
        </p:nvSpPr>
        <p:spPr>
          <a:xfrm>
            <a:off x="1137674" y="5697774"/>
            <a:ext cx="73152" cy="73152"/>
          </a:xfrm>
          <a:prstGeom prst="ellipse">
            <a:avLst/>
          </a:prstGeom>
          <a:solidFill>
            <a:srgbClr val="CE78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26" name="Group 25">
            <a:extLst>
              <a:ext uri="{FF2B5EF4-FFF2-40B4-BE49-F238E27FC236}">
                <a16:creationId xmlns:a16="http://schemas.microsoft.com/office/drawing/2014/main" id="{3CD493A2-B08A-BEC8-0634-64BCEF5114E8}"/>
              </a:ext>
            </a:extLst>
          </p:cNvPr>
          <p:cNvGrpSpPr/>
          <p:nvPr/>
        </p:nvGrpSpPr>
        <p:grpSpPr>
          <a:xfrm>
            <a:off x="302400" y="1487641"/>
            <a:ext cx="5280009" cy="3467019"/>
            <a:chOff x="6408716" y="2367401"/>
            <a:chExt cx="5280009" cy="3467019"/>
          </a:xfrm>
        </p:grpSpPr>
        <p:sp>
          <p:nvSpPr>
            <p:cNvPr id="27" name="TextBox 33">
              <a:extLst>
                <a:ext uri="{FF2B5EF4-FFF2-40B4-BE49-F238E27FC236}">
                  <a16:creationId xmlns:a16="http://schemas.microsoft.com/office/drawing/2014/main" id="{F4D35D00-A89E-5B14-0227-5421070A8581}"/>
                </a:ext>
              </a:extLst>
            </p:cNvPr>
            <p:cNvSpPr txBox="1"/>
            <p:nvPr/>
          </p:nvSpPr>
          <p:spPr>
            <a:xfrm>
              <a:off x="7385996" y="5403533"/>
              <a:ext cx="760144" cy="43088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b="1"/>
                <a:t>Baseline</a:t>
              </a:r>
            </a:p>
            <a:p>
              <a:pPr algn="ctr"/>
              <a:r>
                <a:rPr lang="en-US" sz="1100" b="1"/>
                <a:t>w/o UV</a:t>
              </a:r>
            </a:p>
          </p:txBody>
        </p:sp>
        <p:sp>
          <p:nvSpPr>
            <p:cNvPr id="28" name="TextBox 34">
              <a:extLst>
                <a:ext uri="{FF2B5EF4-FFF2-40B4-BE49-F238E27FC236}">
                  <a16:creationId xmlns:a16="http://schemas.microsoft.com/office/drawing/2014/main" id="{73DFFCFA-6CEF-D35C-1693-67570152B770}"/>
                </a:ext>
              </a:extLst>
            </p:cNvPr>
            <p:cNvSpPr txBox="1"/>
            <p:nvPr/>
          </p:nvSpPr>
          <p:spPr>
            <a:xfrm>
              <a:off x="8461017" y="5403533"/>
              <a:ext cx="697627" cy="43088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b="1"/>
                <a:t>Control</a:t>
              </a:r>
            </a:p>
            <a:p>
              <a:pPr algn="ctr"/>
              <a:r>
                <a:rPr lang="en-US" sz="1100" b="1"/>
                <a:t>w/t UV</a:t>
              </a:r>
            </a:p>
          </p:txBody>
        </p:sp>
        <p:sp>
          <p:nvSpPr>
            <p:cNvPr id="29" name="TextBox 35">
              <a:extLst>
                <a:ext uri="{FF2B5EF4-FFF2-40B4-BE49-F238E27FC236}">
                  <a16:creationId xmlns:a16="http://schemas.microsoft.com/office/drawing/2014/main" id="{FADBF471-43AE-A980-738C-AC816F015F15}"/>
                </a:ext>
              </a:extLst>
            </p:cNvPr>
            <p:cNvSpPr txBox="1"/>
            <p:nvPr/>
          </p:nvSpPr>
          <p:spPr>
            <a:xfrm>
              <a:off x="9602194" y="5403533"/>
              <a:ext cx="734496" cy="43088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b="1"/>
                <a:t>Placebo</a:t>
              </a:r>
            </a:p>
            <a:p>
              <a:pPr algn="ctr"/>
              <a:r>
                <a:rPr lang="en-US" sz="1100" b="1"/>
                <a:t>w/t UV</a:t>
              </a:r>
            </a:p>
          </p:txBody>
        </p:sp>
        <p:sp>
          <p:nvSpPr>
            <p:cNvPr id="30" name="TextBox 36">
              <a:extLst>
                <a:ext uri="{FF2B5EF4-FFF2-40B4-BE49-F238E27FC236}">
                  <a16:creationId xmlns:a16="http://schemas.microsoft.com/office/drawing/2014/main" id="{2DEC1BFF-2C60-44E0-7A3E-0B0C2097224F}"/>
                </a:ext>
              </a:extLst>
            </p:cNvPr>
            <p:cNvSpPr txBox="1"/>
            <p:nvPr/>
          </p:nvSpPr>
          <p:spPr>
            <a:xfrm>
              <a:off x="10651567" y="5403533"/>
              <a:ext cx="914033" cy="43088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b="1"/>
                <a:t>Sunscreen</a:t>
              </a:r>
            </a:p>
            <a:p>
              <a:pPr algn="ctr"/>
              <a:r>
                <a:rPr lang="en-US" sz="1100" b="1"/>
                <a:t>w/t UV</a:t>
              </a:r>
            </a:p>
          </p:txBody>
        </p:sp>
        <p:pic>
          <p:nvPicPr>
            <p:cNvPr id="31" name="Picture 30" descr="A graph showing different colored squares&#10;&#10;AI-generated content may be incorrect.">
              <a:extLst>
                <a:ext uri="{FF2B5EF4-FFF2-40B4-BE49-F238E27FC236}">
                  <a16:creationId xmlns:a16="http://schemas.microsoft.com/office/drawing/2014/main" id="{7A4F24D5-74BA-D15F-0BB2-6F3F808854F3}"/>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950836" y="2367401"/>
              <a:ext cx="4737889" cy="2969731"/>
            </a:xfrm>
            <a:prstGeom prst="rect">
              <a:avLst/>
            </a:prstGeom>
            <a:ln w="6350">
              <a:noFill/>
            </a:ln>
          </p:spPr>
        </p:pic>
        <p:sp>
          <p:nvSpPr>
            <p:cNvPr id="32" name="TextBox 41">
              <a:extLst>
                <a:ext uri="{FF2B5EF4-FFF2-40B4-BE49-F238E27FC236}">
                  <a16:creationId xmlns:a16="http://schemas.microsoft.com/office/drawing/2014/main" id="{06B815F5-B848-5F50-F7A9-EDC95B7E3830}"/>
                </a:ext>
              </a:extLst>
            </p:cNvPr>
            <p:cNvSpPr txBox="1"/>
            <p:nvPr/>
          </p:nvSpPr>
          <p:spPr>
            <a:xfrm rot="16200000">
              <a:off x="5970776" y="3467968"/>
              <a:ext cx="1306768" cy="43088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100" b="1"/>
                <a:t> Alpha Diversity</a:t>
              </a:r>
            </a:p>
            <a:p>
              <a:pPr algn="ctr"/>
              <a:r>
                <a:rPr lang="en-US" sz="1100" b="1"/>
                <a:t>(Shannon Index)</a:t>
              </a:r>
            </a:p>
          </p:txBody>
        </p:sp>
        <p:sp>
          <p:nvSpPr>
            <p:cNvPr id="33" name="Rectangle 32">
              <a:extLst>
                <a:ext uri="{FF2B5EF4-FFF2-40B4-BE49-F238E27FC236}">
                  <a16:creationId xmlns:a16="http://schemas.microsoft.com/office/drawing/2014/main" id="{1F4EDDD4-D93A-5F9A-7B01-A1798D0D694B}"/>
                </a:ext>
              </a:extLst>
            </p:cNvPr>
            <p:cNvSpPr/>
            <p:nvPr/>
          </p:nvSpPr>
          <p:spPr>
            <a:xfrm>
              <a:off x="7079998" y="2367403"/>
              <a:ext cx="4608727" cy="2969730"/>
            </a:xfrm>
            <a:prstGeom prst="rect">
              <a:avLst/>
            </a:prstGeom>
            <a:no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sp>
        <p:nvSpPr>
          <p:cNvPr id="7" name="Rectangle 6">
            <a:extLst>
              <a:ext uri="{FF2B5EF4-FFF2-40B4-BE49-F238E27FC236}">
                <a16:creationId xmlns:a16="http://schemas.microsoft.com/office/drawing/2014/main" id="{54EA0111-68F4-3448-F15F-50587CECEF98}"/>
              </a:ext>
            </a:extLst>
          </p:cNvPr>
          <p:cNvSpPr/>
          <p:nvPr/>
        </p:nvSpPr>
        <p:spPr>
          <a:xfrm>
            <a:off x="9757198" y="-7044"/>
            <a:ext cx="2434801" cy="47141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a:latin typeface="Lora" pitchFamily="2" charset="0"/>
              </a:rPr>
              <a:t>The Sunny Skin Microbiome 2.0</a:t>
            </a:r>
          </a:p>
          <a:p>
            <a:pPr algn="ctr"/>
            <a:r>
              <a:rPr lang="en-US" sz="1200" b="1"/>
              <a:t>SCIENTIFIC DEEPDIVE</a:t>
            </a:r>
          </a:p>
        </p:txBody>
      </p:sp>
    </p:spTree>
    <p:extLst>
      <p:ext uri="{BB962C8B-B14F-4D97-AF65-F5344CB8AC3E}">
        <p14:creationId xmlns:p14="http://schemas.microsoft.com/office/powerpoint/2010/main" val="1073293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2F005-E66C-5A93-D191-9030A3BBB507}"/>
              </a:ext>
            </a:extLst>
          </p:cNvPr>
          <p:cNvSpPr>
            <a:spLocks noGrp="1"/>
          </p:cNvSpPr>
          <p:nvPr>
            <p:ph type="title"/>
          </p:nvPr>
        </p:nvSpPr>
        <p:spPr/>
        <p:txBody>
          <a:bodyPr/>
          <a:lstStyle/>
          <a:p>
            <a:r>
              <a:rPr lang="es-ES" sz="2800" err="1"/>
              <a:t>Microbiome</a:t>
            </a:r>
            <a:r>
              <a:rPr lang="es-ES" sz="2800"/>
              <a:t> </a:t>
            </a:r>
            <a:r>
              <a:rPr lang="es-ES" sz="2800" err="1"/>
              <a:t>Analysis</a:t>
            </a:r>
            <a:r>
              <a:rPr lang="es-ES" sz="2800"/>
              <a:t> (2)</a:t>
            </a:r>
            <a:endParaRPr lang="en-US" sz="2800"/>
          </a:p>
        </p:txBody>
      </p:sp>
      <p:sp>
        <p:nvSpPr>
          <p:cNvPr id="3" name="Slide Number Placeholder 2">
            <a:extLst>
              <a:ext uri="{FF2B5EF4-FFF2-40B4-BE49-F238E27FC236}">
                <a16:creationId xmlns:a16="http://schemas.microsoft.com/office/drawing/2014/main" id="{7D4C33E4-B7B7-6974-D345-6B8C9BBE4AAF}"/>
              </a:ext>
            </a:extLst>
          </p:cNvPr>
          <p:cNvSpPr>
            <a:spLocks noGrp="1"/>
          </p:cNvSpPr>
          <p:nvPr>
            <p:ph type="sldNum" sz="quarter" idx="10"/>
          </p:nvPr>
        </p:nvSpPr>
        <p:spPr/>
        <p:txBody>
          <a:bodyPr/>
          <a:lstStyle/>
          <a:p>
            <a:fld id="{5BA3E189-2F3A-42E5-B572-3520703B6186}" type="slidenum">
              <a:rPr lang="en-GB" smtClean="0"/>
              <a:pPr/>
              <a:t>28</a:t>
            </a:fld>
            <a:endParaRPr lang="en-GB"/>
          </a:p>
        </p:txBody>
      </p:sp>
      <p:sp>
        <p:nvSpPr>
          <p:cNvPr id="4" name="Text Placeholder 3">
            <a:extLst>
              <a:ext uri="{FF2B5EF4-FFF2-40B4-BE49-F238E27FC236}">
                <a16:creationId xmlns:a16="http://schemas.microsoft.com/office/drawing/2014/main" id="{9E0B068D-3987-5735-9AC5-5CFB746DDB50}"/>
              </a:ext>
            </a:extLst>
          </p:cNvPr>
          <p:cNvSpPr>
            <a:spLocks noGrp="1"/>
          </p:cNvSpPr>
          <p:nvPr>
            <p:ph type="body" idx="11"/>
          </p:nvPr>
        </p:nvSpPr>
        <p:spPr>
          <a:xfrm>
            <a:off x="302400" y="653737"/>
            <a:ext cx="11587200" cy="288767"/>
          </a:xfrm>
        </p:spPr>
        <p:txBody>
          <a:bodyPr anchor="t"/>
          <a:lstStyle/>
          <a:p>
            <a:r>
              <a:rPr lang="en-US"/>
              <a:t>Significant upregulation of </a:t>
            </a:r>
            <a:r>
              <a:rPr lang="en-US" i="1" u="sng" err="1"/>
              <a:t>Cutibacterium</a:t>
            </a:r>
            <a:r>
              <a:rPr lang="en-US" i="1" u="sng"/>
              <a:t> acnes </a:t>
            </a:r>
            <a:r>
              <a:rPr lang="en-US"/>
              <a:t>population by repeated UV irradiation </a:t>
            </a:r>
          </a:p>
          <a:p>
            <a:r>
              <a:rPr lang="en-US"/>
              <a:t>can be prevented by SPF 50 sunscreen</a:t>
            </a:r>
          </a:p>
        </p:txBody>
      </p:sp>
      <p:sp>
        <p:nvSpPr>
          <p:cNvPr id="31" name="TextBox 30">
            <a:extLst>
              <a:ext uri="{FF2B5EF4-FFF2-40B4-BE49-F238E27FC236}">
                <a16:creationId xmlns:a16="http://schemas.microsoft.com/office/drawing/2014/main" id="{B4CFB913-C678-DE75-1A57-F1B922783570}"/>
              </a:ext>
            </a:extLst>
          </p:cNvPr>
          <p:cNvSpPr txBox="1"/>
          <p:nvPr/>
        </p:nvSpPr>
        <p:spPr>
          <a:xfrm>
            <a:off x="924806" y="5356378"/>
            <a:ext cx="4717710" cy="861774"/>
          </a:xfrm>
          <a:prstGeom prst="rect">
            <a:avLst/>
          </a:prstGeom>
          <a:noFill/>
        </p:spPr>
        <p:txBody>
          <a:bodyPr wrap="square" rtlCol="0">
            <a:spAutoFit/>
          </a:bodyPr>
          <a:lstStyle/>
          <a:p>
            <a:r>
              <a:rPr lang="en-US" sz="1000" b="1"/>
              <a:t>Relative abundance:</a:t>
            </a:r>
            <a:r>
              <a:rPr lang="en-US" sz="1000"/>
              <a:t> the percent composition of an organism of a particular kind relative to the total number of organisms in the area</a:t>
            </a:r>
          </a:p>
          <a:p>
            <a:r>
              <a:rPr lang="en-US" sz="1000"/>
              <a:t>                 Median value of total counts</a:t>
            </a:r>
          </a:p>
          <a:p>
            <a:r>
              <a:rPr lang="en-US" sz="1000"/>
              <a:t>                 </a:t>
            </a:r>
            <a:r>
              <a:rPr lang="en-US" altLang="zh-CN" sz="1000"/>
              <a:t>Refers to 1 subject data</a:t>
            </a:r>
            <a:r>
              <a:rPr lang="en-US" sz="1000"/>
              <a:t> </a:t>
            </a:r>
          </a:p>
          <a:p>
            <a:r>
              <a:rPr lang="en-US" sz="1000"/>
              <a:t>      *         Significance p&lt;0.05, linear mixed model </a:t>
            </a:r>
          </a:p>
        </p:txBody>
      </p:sp>
      <p:grpSp>
        <p:nvGrpSpPr>
          <p:cNvPr id="32" name="Group 31">
            <a:extLst>
              <a:ext uri="{FF2B5EF4-FFF2-40B4-BE49-F238E27FC236}">
                <a16:creationId xmlns:a16="http://schemas.microsoft.com/office/drawing/2014/main" id="{62DB6FDD-2CCB-D2F3-C521-E240F0DD5961}"/>
              </a:ext>
            </a:extLst>
          </p:cNvPr>
          <p:cNvGrpSpPr/>
          <p:nvPr/>
        </p:nvGrpSpPr>
        <p:grpSpPr>
          <a:xfrm>
            <a:off x="302400" y="1580336"/>
            <a:ext cx="5340116" cy="3697327"/>
            <a:chOff x="6402304" y="2270760"/>
            <a:chExt cx="5340116" cy="3697327"/>
          </a:xfrm>
        </p:grpSpPr>
        <p:pic>
          <p:nvPicPr>
            <p:cNvPr id="33" name="Picture 32" descr="A diagram of different colored rectangular shapes&#10;&#10;AI-generated content may be incorrect.">
              <a:extLst>
                <a:ext uri="{FF2B5EF4-FFF2-40B4-BE49-F238E27FC236}">
                  <a16:creationId xmlns:a16="http://schemas.microsoft.com/office/drawing/2014/main" id="{692A88C2-16B8-0011-CD63-EA9CE6859E2C}"/>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833191" y="2270760"/>
              <a:ext cx="4909229" cy="3227542"/>
            </a:xfrm>
            <a:prstGeom prst="rect">
              <a:avLst/>
            </a:prstGeom>
          </p:spPr>
        </p:pic>
        <p:sp>
          <p:nvSpPr>
            <p:cNvPr id="34" name="TextBox 33">
              <a:extLst>
                <a:ext uri="{FF2B5EF4-FFF2-40B4-BE49-F238E27FC236}">
                  <a16:creationId xmlns:a16="http://schemas.microsoft.com/office/drawing/2014/main" id="{EF53EA2D-092B-88BF-D617-2FC58BC09771}"/>
                </a:ext>
              </a:extLst>
            </p:cNvPr>
            <p:cNvSpPr txBox="1"/>
            <p:nvPr/>
          </p:nvSpPr>
          <p:spPr>
            <a:xfrm>
              <a:off x="7340674" y="5529941"/>
              <a:ext cx="760144" cy="430887"/>
            </a:xfrm>
            <a:prstGeom prst="rect">
              <a:avLst/>
            </a:prstGeom>
            <a:noFill/>
          </p:spPr>
          <p:txBody>
            <a:bodyPr wrap="none" rtlCol="0">
              <a:spAutoFit/>
            </a:bodyPr>
            <a:lstStyle/>
            <a:p>
              <a:pPr algn="ctr"/>
              <a:r>
                <a:rPr lang="en-US" sz="1100" b="1"/>
                <a:t>Baseline</a:t>
              </a:r>
            </a:p>
            <a:p>
              <a:pPr algn="ctr"/>
              <a:r>
                <a:rPr lang="en-US" sz="1100" b="1"/>
                <a:t>w/o UV</a:t>
              </a:r>
            </a:p>
          </p:txBody>
        </p:sp>
        <p:sp>
          <p:nvSpPr>
            <p:cNvPr id="35" name="TextBox 34">
              <a:extLst>
                <a:ext uri="{FF2B5EF4-FFF2-40B4-BE49-F238E27FC236}">
                  <a16:creationId xmlns:a16="http://schemas.microsoft.com/office/drawing/2014/main" id="{FB8B611B-CA8E-4C9B-3294-DCC14377BF61}"/>
                </a:ext>
              </a:extLst>
            </p:cNvPr>
            <p:cNvSpPr txBox="1"/>
            <p:nvPr/>
          </p:nvSpPr>
          <p:spPr>
            <a:xfrm>
              <a:off x="8461017" y="5537200"/>
              <a:ext cx="697627" cy="430887"/>
            </a:xfrm>
            <a:prstGeom prst="rect">
              <a:avLst/>
            </a:prstGeom>
            <a:noFill/>
          </p:spPr>
          <p:txBody>
            <a:bodyPr wrap="none" rtlCol="0">
              <a:spAutoFit/>
            </a:bodyPr>
            <a:lstStyle/>
            <a:p>
              <a:pPr algn="ctr"/>
              <a:r>
                <a:rPr lang="en-US" sz="1100" b="1"/>
                <a:t>Control</a:t>
              </a:r>
            </a:p>
            <a:p>
              <a:pPr algn="ctr"/>
              <a:r>
                <a:rPr lang="en-US" sz="1100" b="1"/>
                <a:t>w/t UV</a:t>
              </a:r>
            </a:p>
          </p:txBody>
        </p:sp>
        <p:sp>
          <p:nvSpPr>
            <p:cNvPr id="36" name="TextBox 35">
              <a:extLst>
                <a:ext uri="{FF2B5EF4-FFF2-40B4-BE49-F238E27FC236}">
                  <a16:creationId xmlns:a16="http://schemas.microsoft.com/office/drawing/2014/main" id="{53D34214-8269-F322-7874-D3DB26832676}"/>
                </a:ext>
              </a:extLst>
            </p:cNvPr>
            <p:cNvSpPr txBox="1"/>
            <p:nvPr/>
          </p:nvSpPr>
          <p:spPr>
            <a:xfrm>
              <a:off x="9602194" y="5537200"/>
              <a:ext cx="734496" cy="430887"/>
            </a:xfrm>
            <a:prstGeom prst="rect">
              <a:avLst/>
            </a:prstGeom>
            <a:noFill/>
          </p:spPr>
          <p:txBody>
            <a:bodyPr wrap="none" rtlCol="0">
              <a:spAutoFit/>
            </a:bodyPr>
            <a:lstStyle/>
            <a:p>
              <a:pPr algn="ctr"/>
              <a:r>
                <a:rPr lang="en-US" sz="1100" b="1"/>
                <a:t>Placebo</a:t>
              </a:r>
            </a:p>
            <a:p>
              <a:pPr algn="ctr"/>
              <a:r>
                <a:rPr lang="en-US" sz="1100" b="1"/>
                <a:t>w/t UV</a:t>
              </a:r>
            </a:p>
          </p:txBody>
        </p:sp>
        <p:sp>
          <p:nvSpPr>
            <p:cNvPr id="37" name="TextBox 36">
              <a:extLst>
                <a:ext uri="{FF2B5EF4-FFF2-40B4-BE49-F238E27FC236}">
                  <a16:creationId xmlns:a16="http://schemas.microsoft.com/office/drawing/2014/main" id="{32311D41-D3CB-CF25-C0BF-49F6E5D9B3D3}"/>
                </a:ext>
              </a:extLst>
            </p:cNvPr>
            <p:cNvSpPr txBox="1"/>
            <p:nvPr/>
          </p:nvSpPr>
          <p:spPr>
            <a:xfrm>
              <a:off x="10651567" y="5529941"/>
              <a:ext cx="914033" cy="430887"/>
            </a:xfrm>
            <a:prstGeom prst="rect">
              <a:avLst/>
            </a:prstGeom>
            <a:noFill/>
          </p:spPr>
          <p:txBody>
            <a:bodyPr wrap="none" rtlCol="0">
              <a:spAutoFit/>
            </a:bodyPr>
            <a:lstStyle/>
            <a:p>
              <a:pPr algn="ctr"/>
              <a:r>
                <a:rPr lang="en-US" sz="1100" b="1"/>
                <a:t>Sunscreen</a:t>
              </a:r>
            </a:p>
            <a:p>
              <a:pPr algn="ctr"/>
              <a:r>
                <a:rPr lang="en-US" sz="1100" b="1"/>
                <a:t>w/t UV</a:t>
              </a:r>
            </a:p>
          </p:txBody>
        </p:sp>
        <p:sp>
          <p:nvSpPr>
            <p:cNvPr id="38" name="TextBox 37">
              <a:extLst>
                <a:ext uri="{FF2B5EF4-FFF2-40B4-BE49-F238E27FC236}">
                  <a16:creationId xmlns:a16="http://schemas.microsoft.com/office/drawing/2014/main" id="{516F24C2-7DA1-CDE3-4F5B-0D6A30518D3A}"/>
                </a:ext>
              </a:extLst>
            </p:cNvPr>
            <p:cNvSpPr txBox="1"/>
            <p:nvPr/>
          </p:nvSpPr>
          <p:spPr>
            <a:xfrm rot="16200000">
              <a:off x="5788835" y="3633196"/>
              <a:ext cx="1657826" cy="430887"/>
            </a:xfrm>
            <a:prstGeom prst="rect">
              <a:avLst/>
            </a:prstGeom>
            <a:noFill/>
          </p:spPr>
          <p:txBody>
            <a:bodyPr wrap="none" rtlCol="0">
              <a:spAutoFit/>
            </a:bodyPr>
            <a:lstStyle/>
            <a:p>
              <a:pPr algn="ctr"/>
              <a:r>
                <a:rPr lang="en-US" sz="1100" b="1" i="1" err="1"/>
                <a:t>Cutibacterium</a:t>
              </a:r>
              <a:r>
                <a:rPr lang="en-US" sz="1100" b="1" i="1"/>
                <a:t> acnes</a:t>
              </a:r>
            </a:p>
            <a:p>
              <a:pPr algn="ctr"/>
              <a:r>
                <a:rPr lang="en-US" sz="1100" b="1"/>
                <a:t>(Relative abundance)</a:t>
              </a:r>
            </a:p>
          </p:txBody>
        </p:sp>
      </p:grpSp>
      <p:cxnSp>
        <p:nvCxnSpPr>
          <p:cNvPr id="39" name="Straight Connector 38">
            <a:extLst>
              <a:ext uri="{FF2B5EF4-FFF2-40B4-BE49-F238E27FC236}">
                <a16:creationId xmlns:a16="http://schemas.microsoft.com/office/drawing/2014/main" id="{EBA9565B-9863-B806-7698-9C215392353B}"/>
              </a:ext>
            </a:extLst>
          </p:cNvPr>
          <p:cNvCxnSpPr/>
          <p:nvPr/>
        </p:nvCxnSpPr>
        <p:spPr>
          <a:xfrm>
            <a:off x="1014394" y="5778169"/>
            <a:ext cx="46074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Oval 39">
            <a:extLst>
              <a:ext uri="{FF2B5EF4-FFF2-40B4-BE49-F238E27FC236}">
                <a16:creationId xmlns:a16="http://schemas.microsoft.com/office/drawing/2014/main" id="{3911B6F9-CBCE-CD23-AB91-93D7E0EAE8A3}"/>
              </a:ext>
            </a:extLst>
          </p:cNvPr>
          <p:cNvSpPr>
            <a:spLocks noChangeAspect="1"/>
          </p:cNvSpPr>
          <p:nvPr/>
        </p:nvSpPr>
        <p:spPr>
          <a:xfrm>
            <a:off x="1203364" y="5877486"/>
            <a:ext cx="73152" cy="73152"/>
          </a:xfrm>
          <a:prstGeom prst="ellipse">
            <a:avLst/>
          </a:prstGeom>
          <a:solidFill>
            <a:srgbClr val="CE78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2FB0E441-14AD-BFD1-7D1F-9147DACF55B1}"/>
              </a:ext>
            </a:extLst>
          </p:cNvPr>
          <p:cNvSpPr/>
          <p:nvPr/>
        </p:nvSpPr>
        <p:spPr>
          <a:xfrm>
            <a:off x="6202680" y="1677384"/>
            <a:ext cx="5686920" cy="3503232"/>
          </a:xfrm>
          <a:prstGeom prst="roundRect">
            <a:avLst/>
          </a:prstGeom>
          <a:solidFill>
            <a:srgbClr val="F589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B61B5C57-424C-8E21-82A8-92A9FEDF92A5}"/>
              </a:ext>
            </a:extLst>
          </p:cNvPr>
          <p:cNvSpPr/>
          <p:nvPr/>
        </p:nvSpPr>
        <p:spPr>
          <a:xfrm>
            <a:off x="6096000" y="1577606"/>
            <a:ext cx="5686920" cy="3503232"/>
          </a:xfrm>
          <a:prstGeom prst="roundRect">
            <a:avLst/>
          </a:prstGeom>
          <a:solidFill>
            <a:srgbClr val="F5D8B8"/>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b="1">
                <a:solidFill>
                  <a:schemeClr val="tx1"/>
                </a:solidFill>
              </a:rPr>
              <a:t>Significant increase of </a:t>
            </a:r>
            <a:r>
              <a:rPr lang="en-US" b="1" i="1">
                <a:solidFill>
                  <a:schemeClr val="tx1"/>
                </a:solidFill>
              </a:rPr>
              <a:t>C. acnes </a:t>
            </a:r>
            <a:r>
              <a:rPr lang="en-US" b="1">
                <a:solidFill>
                  <a:schemeClr val="tx1"/>
                </a:solidFill>
              </a:rPr>
              <a:t>population with UV exposure</a:t>
            </a:r>
          </a:p>
          <a:p>
            <a:pPr marL="285750" indent="-285750">
              <a:buFont typeface="Arial" panose="020B0604020202020204" pitchFamily="34" charset="0"/>
              <a:buChar char="•"/>
            </a:pPr>
            <a:r>
              <a:rPr lang="en-US">
                <a:solidFill>
                  <a:schemeClr val="tx1"/>
                </a:solidFill>
              </a:rPr>
              <a:t>Similar increase of </a:t>
            </a:r>
            <a:r>
              <a:rPr lang="en-US" i="1">
                <a:solidFill>
                  <a:schemeClr val="tx1"/>
                </a:solidFill>
              </a:rPr>
              <a:t>C. acnes </a:t>
            </a:r>
            <a:r>
              <a:rPr lang="en-US">
                <a:solidFill>
                  <a:schemeClr val="tx1"/>
                </a:solidFill>
              </a:rPr>
              <a:t>abundance by placebo treatment</a:t>
            </a:r>
          </a:p>
          <a:p>
            <a:pPr marL="285750" indent="-285750">
              <a:buFont typeface="Arial" panose="020B0604020202020204" pitchFamily="34" charset="0"/>
              <a:buChar char="•"/>
            </a:pPr>
            <a:r>
              <a:rPr lang="en-US" b="1">
                <a:solidFill>
                  <a:schemeClr val="tx1"/>
                </a:solidFill>
              </a:rPr>
              <a:t>SPF50 sunscreen treatment decreased overpopulation </a:t>
            </a:r>
            <a:r>
              <a:rPr lang="en-US">
                <a:solidFill>
                  <a:schemeClr val="tx1"/>
                </a:solidFill>
              </a:rPr>
              <a:t>in the direction of baseline</a:t>
            </a:r>
          </a:p>
          <a:p>
            <a:pPr marL="285750" indent="-285750">
              <a:buFont typeface="Arial" panose="020B0604020202020204" pitchFamily="34" charset="0"/>
              <a:buChar char="•"/>
            </a:pPr>
            <a:r>
              <a:rPr lang="en-US">
                <a:solidFill>
                  <a:schemeClr val="tx1"/>
                </a:solidFill>
              </a:rPr>
              <a:t>Sub-erythemal UV irradiation resulted in significant overpopulation of </a:t>
            </a:r>
            <a:r>
              <a:rPr lang="en-US" i="1">
                <a:solidFill>
                  <a:schemeClr val="tx1"/>
                </a:solidFill>
              </a:rPr>
              <a:t>C. acnes </a:t>
            </a:r>
            <a:r>
              <a:rPr lang="en-US">
                <a:solidFill>
                  <a:schemeClr val="tx1"/>
                </a:solidFill>
              </a:rPr>
              <a:t>that can be controlled by SPF50 treatment</a:t>
            </a:r>
            <a:endParaRPr lang="en-US">
              <a:solidFill>
                <a:schemeClr val="tx1"/>
              </a:solidFill>
              <a:highlight>
                <a:srgbClr val="FFFF00"/>
              </a:highlight>
            </a:endParaRPr>
          </a:p>
        </p:txBody>
      </p:sp>
      <p:sp>
        <p:nvSpPr>
          <p:cNvPr id="5" name="Rectangle 4">
            <a:extLst>
              <a:ext uri="{FF2B5EF4-FFF2-40B4-BE49-F238E27FC236}">
                <a16:creationId xmlns:a16="http://schemas.microsoft.com/office/drawing/2014/main" id="{279C7611-33EC-FDF7-3D11-8C4DAC4970C1}"/>
              </a:ext>
            </a:extLst>
          </p:cNvPr>
          <p:cNvSpPr/>
          <p:nvPr/>
        </p:nvSpPr>
        <p:spPr>
          <a:xfrm>
            <a:off x="9757198" y="-7044"/>
            <a:ext cx="2434801" cy="47141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a:latin typeface="Lora" pitchFamily="2" charset="0"/>
              </a:rPr>
              <a:t>The Sunny Skin Microbiome 2.0</a:t>
            </a:r>
          </a:p>
          <a:p>
            <a:pPr algn="ctr"/>
            <a:r>
              <a:rPr lang="en-US" sz="1200" b="1"/>
              <a:t>SCIENTIFIC DEEPDIVE</a:t>
            </a:r>
          </a:p>
        </p:txBody>
      </p:sp>
      <p:cxnSp>
        <p:nvCxnSpPr>
          <p:cNvPr id="9" name="Straight Arrow Connector 8">
            <a:extLst>
              <a:ext uri="{FF2B5EF4-FFF2-40B4-BE49-F238E27FC236}">
                <a16:creationId xmlns:a16="http://schemas.microsoft.com/office/drawing/2014/main" id="{101DBA08-D851-A495-FF85-4B7131333FD2}"/>
              </a:ext>
            </a:extLst>
          </p:cNvPr>
          <p:cNvCxnSpPr>
            <a:cxnSpLocks/>
          </p:cNvCxnSpPr>
          <p:nvPr/>
        </p:nvCxnSpPr>
        <p:spPr>
          <a:xfrm flipV="1">
            <a:off x="2089416" y="2075431"/>
            <a:ext cx="195564" cy="453457"/>
          </a:xfrm>
          <a:prstGeom prst="straightConnector1">
            <a:avLst/>
          </a:prstGeom>
          <a:ln w="254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A38AD612-5ECB-8884-1DB8-12DC7C8B0EBA}"/>
              </a:ext>
            </a:extLst>
          </p:cNvPr>
          <p:cNvCxnSpPr>
            <a:cxnSpLocks/>
          </p:cNvCxnSpPr>
          <p:nvPr/>
        </p:nvCxnSpPr>
        <p:spPr>
          <a:xfrm>
            <a:off x="3216477" y="2075431"/>
            <a:ext cx="1284087" cy="310582"/>
          </a:xfrm>
          <a:prstGeom prst="straightConnector1">
            <a:avLst/>
          </a:prstGeom>
          <a:ln w="254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9737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333C3-E49D-ADBC-38DF-C0D6C179E229}"/>
              </a:ext>
            </a:extLst>
          </p:cNvPr>
          <p:cNvSpPr>
            <a:spLocks noGrp="1"/>
          </p:cNvSpPr>
          <p:nvPr>
            <p:ph type="title"/>
          </p:nvPr>
        </p:nvSpPr>
        <p:spPr>
          <a:xfrm>
            <a:off x="400814" y="394129"/>
            <a:ext cx="9536428" cy="300355"/>
          </a:xfrm>
        </p:spPr>
        <p:txBody>
          <a:bodyPr/>
          <a:lstStyle/>
          <a:p>
            <a:r>
              <a:rPr lang="en-US" sz="2200" i="1"/>
              <a:t>C. acnes</a:t>
            </a:r>
            <a:r>
              <a:rPr lang="en-US" sz="2200"/>
              <a:t> subspecies and the correlation with healthy and </a:t>
            </a:r>
            <a:r>
              <a:rPr lang="en-US" sz="2200" err="1"/>
              <a:t>acneic</a:t>
            </a:r>
            <a:r>
              <a:rPr lang="en-US" sz="2200"/>
              <a:t> skin</a:t>
            </a:r>
          </a:p>
        </p:txBody>
      </p:sp>
      <p:sp>
        <p:nvSpPr>
          <p:cNvPr id="3" name="Slide Number Placeholder 2">
            <a:extLst>
              <a:ext uri="{FF2B5EF4-FFF2-40B4-BE49-F238E27FC236}">
                <a16:creationId xmlns:a16="http://schemas.microsoft.com/office/drawing/2014/main" id="{97AE29CB-33A1-AD54-D223-7A91E91117BE}"/>
              </a:ext>
            </a:extLst>
          </p:cNvPr>
          <p:cNvSpPr>
            <a:spLocks noGrp="1"/>
          </p:cNvSpPr>
          <p:nvPr>
            <p:ph type="sldNum" sz="quarter" idx="10"/>
          </p:nvPr>
        </p:nvSpPr>
        <p:spPr/>
        <p:txBody>
          <a:bodyPr/>
          <a:lstStyle/>
          <a:p>
            <a:fld id="{5BA3E189-2F3A-42E5-B572-3520703B6186}" type="slidenum">
              <a:rPr lang="en-GB" smtClean="0"/>
              <a:pPr/>
              <a:t>29</a:t>
            </a:fld>
            <a:endParaRPr lang="en-GB"/>
          </a:p>
        </p:txBody>
      </p:sp>
      <p:sp>
        <p:nvSpPr>
          <p:cNvPr id="18" name="TextBox 17">
            <a:extLst>
              <a:ext uri="{FF2B5EF4-FFF2-40B4-BE49-F238E27FC236}">
                <a16:creationId xmlns:a16="http://schemas.microsoft.com/office/drawing/2014/main" id="{E5E4380D-8E5A-C273-15C2-5B61D9BF00AB}"/>
              </a:ext>
            </a:extLst>
          </p:cNvPr>
          <p:cNvSpPr txBox="1"/>
          <p:nvPr/>
        </p:nvSpPr>
        <p:spPr>
          <a:xfrm>
            <a:off x="301437" y="731631"/>
            <a:ext cx="10077003" cy="523220"/>
          </a:xfrm>
          <a:prstGeom prst="rect">
            <a:avLst/>
          </a:prstGeom>
          <a:noFill/>
        </p:spPr>
        <p:txBody>
          <a:bodyPr wrap="square">
            <a:spAutoFit/>
          </a:bodyPr>
          <a:lstStyle/>
          <a:p>
            <a:pPr algn="l"/>
            <a:r>
              <a:rPr lang="en-US" sz="1400" b="1" i="1" u="none" strike="noStrike" baseline="0">
                <a:solidFill>
                  <a:srgbClr val="F08B1F"/>
                </a:solidFill>
                <a:latin typeface="Lora" pitchFamily="2" charset="0"/>
              </a:rPr>
              <a:t>Phylotypes: C. acnes </a:t>
            </a:r>
            <a:r>
              <a:rPr lang="en-US" sz="1400" b="1" i="0" u="none" strike="noStrike" baseline="0">
                <a:solidFill>
                  <a:srgbClr val="F08B1F"/>
                </a:solidFill>
                <a:latin typeface="Lora" pitchFamily="2" charset="0"/>
              </a:rPr>
              <a:t>is grouped into </a:t>
            </a:r>
            <a:r>
              <a:rPr lang="en-US" sz="1400" i="0" u="none" strike="noStrike" baseline="0">
                <a:solidFill>
                  <a:srgbClr val="F08B1F"/>
                </a:solidFill>
                <a:latin typeface="Lora" pitchFamily="2" charset="0"/>
              </a:rPr>
              <a:t>three phylotypes I–III. Type I is </a:t>
            </a:r>
            <a:r>
              <a:rPr lang="en-US" sz="1400" b="0" i="0" u="none" strike="noStrike" baseline="0">
                <a:solidFill>
                  <a:srgbClr val="F08B1F"/>
                </a:solidFill>
                <a:latin typeface="Lora" pitchFamily="2" charset="0"/>
              </a:rPr>
              <a:t>further subdivided </a:t>
            </a:r>
            <a:r>
              <a:rPr lang="en-US" sz="1400" i="0" u="none" strike="noStrike" baseline="0">
                <a:solidFill>
                  <a:srgbClr val="F08B1F"/>
                </a:solidFill>
                <a:latin typeface="Lora" pitchFamily="2" charset="0"/>
              </a:rPr>
              <a:t>by whole-genome sequencing </a:t>
            </a:r>
            <a:r>
              <a:rPr lang="en-US" sz="1400" b="0" i="0" u="none" strike="noStrike" baseline="0">
                <a:solidFill>
                  <a:srgbClr val="F08B1F"/>
                </a:solidFill>
                <a:latin typeface="Lora" pitchFamily="2" charset="0"/>
              </a:rPr>
              <a:t>into the major type I clade encompassing </a:t>
            </a:r>
            <a:r>
              <a:rPr lang="en-US" sz="1400" b="1" i="0" u="none" strike="noStrike" baseline="0">
                <a:solidFill>
                  <a:srgbClr val="F08B1F"/>
                </a:solidFill>
                <a:latin typeface="Lora" pitchFamily="2" charset="0"/>
              </a:rPr>
              <a:t>IA1, IA2, IB, IC, II and III</a:t>
            </a:r>
            <a:r>
              <a:rPr lang="en-US" sz="1400" b="0" i="0" u="none" strike="noStrike" baseline="0">
                <a:solidFill>
                  <a:srgbClr val="F08B1F"/>
                </a:solidFill>
                <a:latin typeface="Lora" pitchFamily="2" charset="0"/>
              </a:rPr>
              <a:t>.</a:t>
            </a:r>
          </a:p>
        </p:txBody>
      </p:sp>
      <p:sp>
        <p:nvSpPr>
          <p:cNvPr id="21" name="TextBox 20">
            <a:extLst>
              <a:ext uri="{FF2B5EF4-FFF2-40B4-BE49-F238E27FC236}">
                <a16:creationId xmlns:a16="http://schemas.microsoft.com/office/drawing/2014/main" id="{5C5A996F-E48B-956B-53F6-30D3BDDD10C2}"/>
              </a:ext>
            </a:extLst>
          </p:cNvPr>
          <p:cNvSpPr txBox="1"/>
          <p:nvPr/>
        </p:nvSpPr>
        <p:spPr>
          <a:xfrm>
            <a:off x="742633" y="6389920"/>
            <a:ext cx="9194609" cy="230832"/>
          </a:xfrm>
          <a:prstGeom prst="rect">
            <a:avLst/>
          </a:prstGeom>
          <a:noFill/>
        </p:spPr>
        <p:txBody>
          <a:bodyPr wrap="square">
            <a:spAutoFit/>
          </a:bodyPr>
          <a:lstStyle/>
          <a:p>
            <a:r>
              <a:rPr lang="en-US" sz="900"/>
              <a:t>*</a:t>
            </a:r>
            <a:r>
              <a:rPr lang="en-US" sz="900" err="1"/>
              <a:t>Dagnelie</a:t>
            </a:r>
            <a:r>
              <a:rPr lang="en-US" sz="900"/>
              <a:t>, M.-A., et al (2017). Decrease in Diversity of Propionibacterium acnes Phylotypes in Patients with Severe Acne on the Back. </a:t>
            </a:r>
            <a:r>
              <a:rPr lang="en-US" sz="900" i="1"/>
              <a:t>Acta Derm.-Vener.</a:t>
            </a:r>
            <a:r>
              <a:rPr lang="en-US" sz="900"/>
              <a:t>, </a:t>
            </a:r>
            <a:r>
              <a:rPr lang="en-US" sz="900" i="1"/>
              <a:t>98</a:t>
            </a:r>
            <a:r>
              <a:rPr lang="en-US" sz="900"/>
              <a:t>(2), 262 </a:t>
            </a:r>
            <a:endParaRPr lang="en-US" sz="900">
              <a:solidFill>
                <a:srgbClr val="FF0000"/>
              </a:solidFill>
            </a:endParaRPr>
          </a:p>
        </p:txBody>
      </p:sp>
      <p:sp>
        <p:nvSpPr>
          <p:cNvPr id="27" name="TextBox 26">
            <a:extLst>
              <a:ext uri="{FF2B5EF4-FFF2-40B4-BE49-F238E27FC236}">
                <a16:creationId xmlns:a16="http://schemas.microsoft.com/office/drawing/2014/main" id="{4E783916-DCDC-B6F8-0A9F-D868BC2CF341}"/>
              </a:ext>
            </a:extLst>
          </p:cNvPr>
          <p:cNvSpPr txBox="1"/>
          <p:nvPr/>
        </p:nvSpPr>
        <p:spPr>
          <a:xfrm>
            <a:off x="302399" y="1361405"/>
            <a:ext cx="4924921" cy="954107"/>
          </a:xfrm>
          <a:prstGeom prst="rect">
            <a:avLst/>
          </a:prstGeom>
          <a:noFill/>
        </p:spPr>
        <p:txBody>
          <a:bodyPr wrap="square" rtlCol="0">
            <a:spAutoFit/>
          </a:bodyPr>
          <a:lstStyle/>
          <a:p>
            <a:r>
              <a:rPr lang="en-US" sz="1400"/>
              <a:t>A clinical study by looking into 36 </a:t>
            </a:r>
            <a:r>
              <a:rPr lang="en-US" sz="1400" b="1"/>
              <a:t>healthy and acne </a:t>
            </a:r>
            <a:r>
              <a:rPr lang="en-US" sz="1400"/>
              <a:t>participants, </a:t>
            </a:r>
            <a:r>
              <a:rPr lang="en-US" sz="1400" b="1"/>
              <a:t>IA1 phylotypes </a:t>
            </a:r>
            <a:r>
              <a:rPr lang="en-US" sz="1400"/>
              <a:t>are identified as predominantly</a:t>
            </a:r>
            <a:r>
              <a:rPr lang="en-US" sz="1400" b="1"/>
              <a:t> in acne lesions, </a:t>
            </a:r>
            <a:r>
              <a:rPr lang="en-US" sz="1400"/>
              <a:t>whereas </a:t>
            </a:r>
            <a:r>
              <a:rPr lang="en-US" sz="1400" b="1"/>
              <a:t>phylotypes II and III </a:t>
            </a:r>
            <a:r>
              <a:rPr lang="en-US" sz="1400"/>
              <a:t>mostly present </a:t>
            </a:r>
            <a:r>
              <a:rPr lang="en-US" sz="1400" b="1"/>
              <a:t>in healthy skin*.</a:t>
            </a:r>
          </a:p>
        </p:txBody>
      </p:sp>
      <p:pic>
        <p:nvPicPr>
          <p:cNvPr id="29" name="Picture 28">
            <a:extLst>
              <a:ext uri="{FF2B5EF4-FFF2-40B4-BE49-F238E27FC236}">
                <a16:creationId xmlns:a16="http://schemas.microsoft.com/office/drawing/2014/main" id="{43C904BB-E4F2-3D98-D7B0-54B0AD6F4A67}"/>
              </a:ext>
            </a:extLst>
          </p:cNvPr>
          <p:cNvPicPr>
            <a:picLocks noChangeAspect="1"/>
          </p:cNvPicPr>
          <p:nvPr/>
        </p:nvPicPr>
        <p:blipFill>
          <a:blip r:embed="rId3"/>
          <a:stretch>
            <a:fillRect/>
          </a:stretch>
        </p:blipFill>
        <p:spPr>
          <a:xfrm>
            <a:off x="670682" y="2404285"/>
            <a:ext cx="3856336" cy="3271564"/>
          </a:xfrm>
          <a:prstGeom prst="rect">
            <a:avLst/>
          </a:prstGeom>
        </p:spPr>
      </p:pic>
      <p:sp>
        <p:nvSpPr>
          <p:cNvPr id="31" name="TextBox 30">
            <a:extLst>
              <a:ext uri="{FF2B5EF4-FFF2-40B4-BE49-F238E27FC236}">
                <a16:creationId xmlns:a16="http://schemas.microsoft.com/office/drawing/2014/main" id="{BB799779-9056-2596-CECA-719BC908FC76}"/>
              </a:ext>
            </a:extLst>
          </p:cNvPr>
          <p:cNvSpPr txBox="1"/>
          <p:nvPr/>
        </p:nvSpPr>
        <p:spPr>
          <a:xfrm>
            <a:off x="999706" y="5707897"/>
            <a:ext cx="3856336" cy="584775"/>
          </a:xfrm>
          <a:prstGeom prst="rect">
            <a:avLst/>
          </a:prstGeom>
          <a:noFill/>
        </p:spPr>
        <p:txBody>
          <a:bodyPr wrap="square">
            <a:spAutoFit/>
          </a:bodyPr>
          <a:lstStyle/>
          <a:p>
            <a:pPr algn="l"/>
            <a:r>
              <a:rPr lang="en-US" sz="800" b="1" i="1" u="none" strike="noStrike" baseline="0" err="1">
                <a:latin typeface="+mj-lt"/>
              </a:rPr>
              <a:t>Cutibacterium</a:t>
            </a:r>
            <a:r>
              <a:rPr lang="en-US" sz="800" b="1" i="1" u="none" strike="noStrike" baseline="0">
                <a:latin typeface="+mj-lt"/>
              </a:rPr>
              <a:t> acnes </a:t>
            </a:r>
            <a:r>
              <a:rPr lang="en-US" sz="800" b="1" u="none" strike="noStrike" baseline="0">
                <a:latin typeface="+mj-lt"/>
              </a:rPr>
              <a:t>phylotype distribution on 2 sites on</a:t>
            </a:r>
          </a:p>
          <a:p>
            <a:pPr algn="l"/>
            <a:r>
              <a:rPr lang="en-US" sz="800" b="1" u="none" strike="noStrike" baseline="0">
                <a:latin typeface="+mj-lt"/>
              </a:rPr>
              <a:t>healthy volunteers and acne patients </a:t>
            </a:r>
            <a:r>
              <a:rPr lang="en-US" sz="800" b="0" u="none" strike="noStrike" baseline="0">
                <a:latin typeface="+mj-lt"/>
              </a:rPr>
              <a:t>(n = 12 and n = 24, respectively).</a:t>
            </a:r>
          </a:p>
          <a:p>
            <a:pPr algn="l"/>
            <a:r>
              <a:rPr lang="en-US" sz="800" b="0" u="none" strike="noStrike" baseline="0">
                <a:latin typeface="+mj-lt"/>
              </a:rPr>
              <a:t>Categories “Healthy” and “Acne” represent the percentages of phylotypes</a:t>
            </a:r>
          </a:p>
          <a:p>
            <a:pPr algn="l"/>
            <a:r>
              <a:rPr lang="en-US" sz="800" b="0" u="none" strike="noStrike" baseline="0">
                <a:latin typeface="+mj-lt"/>
              </a:rPr>
              <a:t>found on the back and the face, respectively.</a:t>
            </a:r>
            <a:endParaRPr lang="en-US">
              <a:latin typeface="+mj-lt"/>
            </a:endParaRPr>
          </a:p>
        </p:txBody>
      </p:sp>
      <p:pic>
        <p:nvPicPr>
          <p:cNvPr id="33" name="Picture 32">
            <a:extLst>
              <a:ext uri="{FF2B5EF4-FFF2-40B4-BE49-F238E27FC236}">
                <a16:creationId xmlns:a16="http://schemas.microsoft.com/office/drawing/2014/main" id="{0A2FDDB7-14F7-457A-4716-B0C387BDC42A}"/>
              </a:ext>
            </a:extLst>
          </p:cNvPr>
          <p:cNvPicPr>
            <a:picLocks noChangeAspect="1"/>
          </p:cNvPicPr>
          <p:nvPr/>
        </p:nvPicPr>
        <p:blipFill>
          <a:blip r:embed="rId4"/>
          <a:stretch>
            <a:fillRect/>
          </a:stretch>
        </p:blipFill>
        <p:spPr>
          <a:xfrm>
            <a:off x="5227320" y="2402701"/>
            <a:ext cx="4188459" cy="3273148"/>
          </a:xfrm>
          <a:prstGeom prst="rect">
            <a:avLst/>
          </a:prstGeom>
        </p:spPr>
      </p:pic>
      <p:sp>
        <p:nvSpPr>
          <p:cNvPr id="35" name="TextBox 34">
            <a:extLst>
              <a:ext uri="{FF2B5EF4-FFF2-40B4-BE49-F238E27FC236}">
                <a16:creationId xmlns:a16="http://schemas.microsoft.com/office/drawing/2014/main" id="{6FE3B63E-0818-1D70-B6FB-790D82B1BAFD}"/>
              </a:ext>
            </a:extLst>
          </p:cNvPr>
          <p:cNvSpPr txBox="1"/>
          <p:nvPr/>
        </p:nvSpPr>
        <p:spPr>
          <a:xfrm>
            <a:off x="5512061" y="5707897"/>
            <a:ext cx="5236622" cy="707886"/>
          </a:xfrm>
          <a:prstGeom prst="rect">
            <a:avLst/>
          </a:prstGeom>
          <a:noFill/>
        </p:spPr>
        <p:txBody>
          <a:bodyPr wrap="square">
            <a:spAutoFit/>
          </a:bodyPr>
          <a:lstStyle/>
          <a:p>
            <a:pPr algn="l"/>
            <a:r>
              <a:rPr lang="en-US" sz="800" b="1" i="1" u="none" strike="noStrike" baseline="0" err="1">
                <a:latin typeface="+mj-lt"/>
              </a:rPr>
              <a:t>Cutibacterium</a:t>
            </a:r>
            <a:r>
              <a:rPr lang="en-US" sz="800" b="1" i="1" u="none" strike="noStrike" baseline="0">
                <a:latin typeface="+mj-lt"/>
              </a:rPr>
              <a:t> acnes </a:t>
            </a:r>
            <a:r>
              <a:rPr lang="en-US" sz="800" b="1" u="none" strike="noStrike" baseline="0">
                <a:latin typeface="+mj-lt"/>
              </a:rPr>
              <a:t>single-locus sequence typing (SLST) type distribution according to 2 body sites on healthy volunteers and patients with acne </a:t>
            </a:r>
            <a:r>
              <a:rPr lang="en-US" sz="800" b="0" u="none" strike="noStrike" baseline="0">
                <a:latin typeface="+mj-lt"/>
              </a:rPr>
              <a:t>(n = 12 and n = 24, respectively). Categories “Healthy” and “Acne” represent the percentages of the different SLST types found on back and on face in either the healthy group or the acne group. “ND” category represents the other species found instead of </a:t>
            </a:r>
            <a:r>
              <a:rPr lang="en-US" sz="800" b="0" i="1" u="none" strike="noStrike" baseline="0">
                <a:latin typeface="+mj-lt"/>
              </a:rPr>
              <a:t>C. acnes</a:t>
            </a:r>
            <a:r>
              <a:rPr lang="en-US" sz="800" b="0" u="none" strike="noStrike" baseline="0">
                <a:latin typeface="+mj-lt"/>
              </a:rPr>
              <a:t>, where typing was not possible.</a:t>
            </a:r>
            <a:endParaRPr lang="en-US">
              <a:latin typeface="+mj-lt"/>
            </a:endParaRPr>
          </a:p>
        </p:txBody>
      </p:sp>
      <p:sp>
        <p:nvSpPr>
          <p:cNvPr id="41" name="TextBox 40">
            <a:extLst>
              <a:ext uri="{FF2B5EF4-FFF2-40B4-BE49-F238E27FC236}">
                <a16:creationId xmlns:a16="http://schemas.microsoft.com/office/drawing/2014/main" id="{2B85FC0D-0330-0ABA-CE8D-CDAF2974E5C1}"/>
              </a:ext>
            </a:extLst>
          </p:cNvPr>
          <p:cNvSpPr txBox="1"/>
          <p:nvPr/>
        </p:nvSpPr>
        <p:spPr>
          <a:xfrm>
            <a:off x="5307330" y="1361405"/>
            <a:ext cx="5269230" cy="738664"/>
          </a:xfrm>
          <a:prstGeom prst="rect">
            <a:avLst/>
          </a:prstGeom>
          <a:noFill/>
        </p:spPr>
        <p:txBody>
          <a:bodyPr wrap="square">
            <a:spAutoFit/>
          </a:bodyPr>
          <a:lstStyle/>
          <a:p>
            <a:pPr algn="l"/>
            <a:r>
              <a:rPr lang="en-US" sz="1400">
                <a:latin typeface="+mj-lt"/>
              </a:rPr>
              <a:t>By </a:t>
            </a:r>
            <a:r>
              <a:rPr lang="en-US" sz="1400" b="0" i="0" u="none" strike="noStrike" baseline="0">
                <a:latin typeface="+mj-lt"/>
              </a:rPr>
              <a:t>additional molecular typing methods, a higher diversity of </a:t>
            </a:r>
            <a:r>
              <a:rPr lang="en-US" sz="1400" i="0" u="none" strike="noStrike" baseline="0">
                <a:latin typeface="+mj-lt"/>
              </a:rPr>
              <a:t>SLST-types</a:t>
            </a:r>
            <a:r>
              <a:rPr lang="en-US" sz="1400" b="0" i="0" u="none" strike="noStrike" baseline="0">
                <a:latin typeface="+mj-lt"/>
              </a:rPr>
              <a:t> associated with known phylotypes (IA1 and II) with </a:t>
            </a:r>
            <a:r>
              <a:rPr lang="en-US" sz="1400" b="1" i="0" u="none" strike="noStrike" baseline="0">
                <a:latin typeface="+mj-lt"/>
              </a:rPr>
              <a:t>new SLST-types</a:t>
            </a:r>
            <a:r>
              <a:rPr lang="en-US" sz="1400" b="0" i="0" u="none" strike="noStrike" baseline="0">
                <a:latin typeface="+mj-lt"/>
              </a:rPr>
              <a:t> was noted:</a:t>
            </a:r>
            <a:endParaRPr lang="en-US" sz="1400">
              <a:latin typeface="+mj-lt"/>
            </a:endParaRPr>
          </a:p>
        </p:txBody>
      </p:sp>
      <p:sp>
        <p:nvSpPr>
          <p:cNvPr id="42" name="Rectangle 41">
            <a:extLst>
              <a:ext uri="{FF2B5EF4-FFF2-40B4-BE49-F238E27FC236}">
                <a16:creationId xmlns:a16="http://schemas.microsoft.com/office/drawing/2014/main" id="{ADCD11FD-9990-A73D-9A5E-C51DFF6A6A73}"/>
              </a:ext>
            </a:extLst>
          </p:cNvPr>
          <p:cNvSpPr/>
          <p:nvPr/>
        </p:nvSpPr>
        <p:spPr>
          <a:xfrm>
            <a:off x="2700338" y="5496595"/>
            <a:ext cx="826544" cy="21130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A70D30C5-9DCA-B35D-F7C3-D816E3096481}"/>
              </a:ext>
            </a:extLst>
          </p:cNvPr>
          <p:cNvSpPr/>
          <p:nvPr/>
        </p:nvSpPr>
        <p:spPr>
          <a:xfrm>
            <a:off x="3574470" y="5496595"/>
            <a:ext cx="701040" cy="17925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C00C7176-C8F8-A7EB-1912-99C49341DE01}"/>
              </a:ext>
            </a:extLst>
          </p:cNvPr>
          <p:cNvSpPr/>
          <p:nvPr/>
        </p:nvSpPr>
        <p:spPr>
          <a:xfrm>
            <a:off x="6569371" y="5505250"/>
            <a:ext cx="660103" cy="17059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a:extLst>
              <a:ext uri="{FF2B5EF4-FFF2-40B4-BE49-F238E27FC236}">
                <a16:creationId xmlns:a16="http://schemas.microsoft.com/office/drawing/2014/main" id="{8A2BD234-82B5-106B-BEC8-FC611AEFB973}"/>
              </a:ext>
            </a:extLst>
          </p:cNvPr>
          <p:cNvSpPr txBox="1"/>
          <p:nvPr/>
        </p:nvSpPr>
        <p:spPr>
          <a:xfrm>
            <a:off x="9311272" y="3064136"/>
            <a:ext cx="858659" cy="215444"/>
          </a:xfrm>
          <a:prstGeom prst="rect">
            <a:avLst/>
          </a:prstGeom>
          <a:noFill/>
        </p:spPr>
        <p:txBody>
          <a:bodyPr wrap="square">
            <a:spAutoFit/>
          </a:bodyPr>
          <a:lstStyle/>
          <a:p>
            <a:r>
              <a:rPr lang="en-US" sz="800" b="0" i="0" u="none" strike="noStrike" baseline="0">
                <a:latin typeface="+mj-lt"/>
              </a:rPr>
              <a:t>(phylotype II) </a:t>
            </a:r>
            <a:endParaRPr lang="en-US" sz="800">
              <a:latin typeface="+mj-lt"/>
            </a:endParaRPr>
          </a:p>
        </p:txBody>
      </p:sp>
      <p:sp>
        <p:nvSpPr>
          <p:cNvPr id="51" name="TextBox 50">
            <a:extLst>
              <a:ext uri="{FF2B5EF4-FFF2-40B4-BE49-F238E27FC236}">
                <a16:creationId xmlns:a16="http://schemas.microsoft.com/office/drawing/2014/main" id="{4150166D-014B-523A-6FE9-0051033AAA35}"/>
              </a:ext>
            </a:extLst>
          </p:cNvPr>
          <p:cNvSpPr txBox="1"/>
          <p:nvPr/>
        </p:nvSpPr>
        <p:spPr>
          <a:xfrm>
            <a:off x="9311272" y="2732901"/>
            <a:ext cx="858659" cy="215444"/>
          </a:xfrm>
          <a:prstGeom prst="rect">
            <a:avLst/>
          </a:prstGeom>
          <a:noFill/>
        </p:spPr>
        <p:txBody>
          <a:bodyPr wrap="square">
            <a:spAutoFit/>
          </a:bodyPr>
          <a:lstStyle/>
          <a:p>
            <a:r>
              <a:rPr lang="en-US" sz="800" b="0" i="0" u="none" strike="noStrike" baseline="0">
                <a:latin typeface="+mj-lt"/>
              </a:rPr>
              <a:t>(phylotype III) </a:t>
            </a:r>
            <a:endParaRPr lang="en-US" sz="800">
              <a:latin typeface="+mj-lt"/>
            </a:endParaRPr>
          </a:p>
        </p:txBody>
      </p:sp>
      <p:sp>
        <p:nvSpPr>
          <p:cNvPr id="52" name="TextBox 51">
            <a:extLst>
              <a:ext uri="{FF2B5EF4-FFF2-40B4-BE49-F238E27FC236}">
                <a16:creationId xmlns:a16="http://schemas.microsoft.com/office/drawing/2014/main" id="{08196829-533C-4F7E-43E5-E53F45871B9C}"/>
              </a:ext>
            </a:extLst>
          </p:cNvPr>
          <p:cNvSpPr txBox="1"/>
          <p:nvPr/>
        </p:nvSpPr>
        <p:spPr>
          <a:xfrm>
            <a:off x="9311272" y="2559664"/>
            <a:ext cx="1067168" cy="215444"/>
          </a:xfrm>
          <a:prstGeom prst="rect">
            <a:avLst/>
          </a:prstGeom>
          <a:noFill/>
        </p:spPr>
        <p:txBody>
          <a:bodyPr wrap="square">
            <a:spAutoFit/>
          </a:bodyPr>
          <a:lstStyle/>
          <a:p>
            <a:r>
              <a:rPr lang="en-US" sz="800" b="0" i="0" u="none" strike="noStrike" baseline="0">
                <a:latin typeface="+mj-lt"/>
              </a:rPr>
              <a:t>(phylotype IA1) </a:t>
            </a:r>
            <a:endParaRPr lang="en-US" sz="800">
              <a:latin typeface="+mj-lt"/>
            </a:endParaRPr>
          </a:p>
        </p:txBody>
      </p:sp>
      <p:sp>
        <p:nvSpPr>
          <p:cNvPr id="53" name="TextBox 52">
            <a:extLst>
              <a:ext uri="{FF2B5EF4-FFF2-40B4-BE49-F238E27FC236}">
                <a16:creationId xmlns:a16="http://schemas.microsoft.com/office/drawing/2014/main" id="{7C595D67-6C8B-5E93-E973-FA4290E3129A}"/>
              </a:ext>
            </a:extLst>
          </p:cNvPr>
          <p:cNvSpPr txBox="1"/>
          <p:nvPr/>
        </p:nvSpPr>
        <p:spPr>
          <a:xfrm>
            <a:off x="9311272" y="4561925"/>
            <a:ext cx="1067168" cy="215444"/>
          </a:xfrm>
          <a:prstGeom prst="rect">
            <a:avLst/>
          </a:prstGeom>
          <a:noFill/>
        </p:spPr>
        <p:txBody>
          <a:bodyPr wrap="square">
            <a:spAutoFit/>
          </a:bodyPr>
          <a:lstStyle/>
          <a:p>
            <a:r>
              <a:rPr lang="en-US" sz="800" b="0" i="0" u="none" strike="noStrike" baseline="0">
                <a:latin typeface="+mj-lt"/>
              </a:rPr>
              <a:t>(phylotype IA1) </a:t>
            </a:r>
            <a:endParaRPr lang="en-US" sz="800">
              <a:latin typeface="+mj-lt"/>
            </a:endParaRPr>
          </a:p>
        </p:txBody>
      </p:sp>
      <p:sp>
        <p:nvSpPr>
          <p:cNvPr id="54" name="TextBox 53">
            <a:extLst>
              <a:ext uri="{FF2B5EF4-FFF2-40B4-BE49-F238E27FC236}">
                <a16:creationId xmlns:a16="http://schemas.microsoft.com/office/drawing/2014/main" id="{62B239C5-5923-61C0-B442-F99DD790EA45}"/>
              </a:ext>
            </a:extLst>
          </p:cNvPr>
          <p:cNvSpPr txBox="1"/>
          <p:nvPr/>
        </p:nvSpPr>
        <p:spPr>
          <a:xfrm>
            <a:off x="9311272" y="2394046"/>
            <a:ext cx="1067168" cy="215444"/>
          </a:xfrm>
          <a:prstGeom prst="rect">
            <a:avLst/>
          </a:prstGeom>
          <a:noFill/>
        </p:spPr>
        <p:txBody>
          <a:bodyPr wrap="square">
            <a:spAutoFit/>
          </a:bodyPr>
          <a:lstStyle/>
          <a:p>
            <a:r>
              <a:rPr lang="en-US" sz="800" b="0" i="0" u="none" strike="noStrike" baseline="0">
                <a:latin typeface="+mj-lt"/>
              </a:rPr>
              <a:t>(phylotype IA2) </a:t>
            </a:r>
            <a:endParaRPr lang="en-US" sz="800">
              <a:latin typeface="+mj-lt"/>
            </a:endParaRPr>
          </a:p>
        </p:txBody>
      </p:sp>
      <p:sp>
        <p:nvSpPr>
          <p:cNvPr id="55" name="TextBox 54">
            <a:extLst>
              <a:ext uri="{FF2B5EF4-FFF2-40B4-BE49-F238E27FC236}">
                <a16:creationId xmlns:a16="http://schemas.microsoft.com/office/drawing/2014/main" id="{69924201-4F9C-BF7A-044C-086611D2263D}"/>
              </a:ext>
            </a:extLst>
          </p:cNvPr>
          <p:cNvSpPr txBox="1"/>
          <p:nvPr/>
        </p:nvSpPr>
        <p:spPr>
          <a:xfrm>
            <a:off x="9311272" y="2901182"/>
            <a:ext cx="1067168" cy="215444"/>
          </a:xfrm>
          <a:prstGeom prst="rect">
            <a:avLst/>
          </a:prstGeom>
          <a:noFill/>
        </p:spPr>
        <p:txBody>
          <a:bodyPr wrap="square">
            <a:spAutoFit/>
          </a:bodyPr>
          <a:lstStyle/>
          <a:p>
            <a:r>
              <a:rPr lang="en-US" sz="800" b="0" i="0" u="none" strike="noStrike" baseline="0">
                <a:latin typeface="+mj-lt"/>
              </a:rPr>
              <a:t>(phylotype II) </a:t>
            </a:r>
            <a:endParaRPr lang="en-US" sz="800">
              <a:latin typeface="+mj-lt"/>
            </a:endParaRPr>
          </a:p>
        </p:txBody>
      </p:sp>
      <p:sp>
        <p:nvSpPr>
          <p:cNvPr id="57" name="Arrow: Pentagon 56">
            <a:extLst>
              <a:ext uri="{FF2B5EF4-FFF2-40B4-BE49-F238E27FC236}">
                <a16:creationId xmlns:a16="http://schemas.microsoft.com/office/drawing/2014/main" id="{17D2B647-37C3-A715-1395-740EA8389E00}"/>
              </a:ext>
            </a:extLst>
          </p:cNvPr>
          <p:cNvSpPr/>
          <p:nvPr/>
        </p:nvSpPr>
        <p:spPr>
          <a:xfrm>
            <a:off x="0" y="1658"/>
            <a:ext cx="2353456" cy="303211"/>
          </a:xfrm>
          <a:prstGeom prst="homePlate">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a:extLst>
              <a:ext uri="{FF2B5EF4-FFF2-40B4-BE49-F238E27FC236}">
                <a16:creationId xmlns:a16="http://schemas.microsoft.com/office/drawing/2014/main" id="{0A18631A-0A4A-EB84-CFAD-2970BE2F04A6}"/>
              </a:ext>
            </a:extLst>
          </p:cNvPr>
          <p:cNvSpPr txBox="1"/>
          <p:nvPr/>
        </p:nvSpPr>
        <p:spPr>
          <a:xfrm>
            <a:off x="52465" y="52278"/>
            <a:ext cx="2103461" cy="215444"/>
          </a:xfrm>
          <a:prstGeom prst="rect">
            <a:avLst/>
          </a:prstGeom>
          <a:noFill/>
        </p:spPr>
        <p:txBody>
          <a:bodyPr wrap="none" tIns="0" bIns="0" rtlCol="0" anchor="ctr">
            <a:spAutoFit/>
          </a:bodyPr>
          <a:lstStyle/>
          <a:p>
            <a:r>
              <a:rPr lang="en-US" altLang="zh-CN" sz="1400" b="1">
                <a:solidFill>
                  <a:schemeClr val="bg1"/>
                </a:solidFill>
              </a:rPr>
              <a:t>Publication Reference</a:t>
            </a:r>
            <a:endParaRPr lang="en-US" sz="1400" b="1">
              <a:solidFill>
                <a:schemeClr val="bg1"/>
              </a:solidFill>
            </a:endParaRPr>
          </a:p>
        </p:txBody>
      </p:sp>
      <p:sp>
        <p:nvSpPr>
          <p:cNvPr id="4" name="Rectangle 3">
            <a:extLst>
              <a:ext uri="{FF2B5EF4-FFF2-40B4-BE49-F238E27FC236}">
                <a16:creationId xmlns:a16="http://schemas.microsoft.com/office/drawing/2014/main" id="{8E29EF7B-FEB4-4EFA-15D3-B04A93D754F5}"/>
              </a:ext>
            </a:extLst>
          </p:cNvPr>
          <p:cNvSpPr/>
          <p:nvPr/>
        </p:nvSpPr>
        <p:spPr>
          <a:xfrm>
            <a:off x="9757198" y="-7044"/>
            <a:ext cx="2434801" cy="47141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a:latin typeface="Lora" pitchFamily="2" charset="0"/>
              </a:rPr>
              <a:t>The Sunny Skin Microbiome 2.0</a:t>
            </a:r>
          </a:p>
          <a:p>
            <a:pPr algn="ctr"/>
            <a:r>
              <a:rPr lang="en-US" sz="1200" b="1"/>
              <a:t>SCIENTIFIC DEEPDIVE</a:t>
            </a:r>
          </a:p>
        </p:txBody>
      </p:sp>
      <p:sp>
        <p:nvSpPr>
          <p:cNvPr id="5" name="Rectangle 4">
            <a:extLst>
              <a:ext uri="{FF2B5EF4-FFF2-40B4-BE49-F238E27FC236}">
                <a16:creationId xmlns:a16="http://schemas.microsoft.com/office/drawing/2014/main" id="{0EE02DCC-E5E3-32E1-5A14-D3C95331ABDE}"/>
              </a:ext>
            </a:extLst>
          </p:cNvPr>
          <p:cNvSpPr/>
          <p:nvPr/>
        </p:nvSpPr>
        <p:spPr>
          <a:xfrm>
            <a:off x="8265320" y="5505250"/>
            <a:ext cx="734382" cy="17059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7696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18B94-F70B-4BB5-8DD4-6A55373D8CC6}"/>
              </a:ext>
            </a:extLst>
          </p:cNvPr>
          <p:cNvSpPr>
            <a:spLocks noGrp="1"/>
          </p:cNvSpPr>
          <p:nvPr>
            <p:ph type="title"/>
          </p:nvPr>
        </p:nvSpPr>
        <p:spPr/>
        <p:txBody>
          <a:bodyPr/>
          <a:lstStyle/>
          <a:p>
            <a:r>
              <a:rPr lang="en-US" sz="2800"/>
              <a:t>Microbiome Analysis (3)</a:t>
            </a:r>
          </a:p>
        </p:txBody>
      </p:sp>
      <p:sp>
        <p:nvSpPr>
          <p:cNvPr id="3" name="Slide Number Placeholder 2">
            <a:extLst>
              <a:ext uri="{FF2B5EF4-FFF2-40B4-BE49-F238E27FC236}">
                <a16:creationId xmlns:a16="http://schemas.microsoft.com/office/drawing/2014/main" id="{1D6279E5-B97F-1769-3DC7-4BE5DF998A24}"/>
              </a:ext>
            </a:extLst>
          </p:cNvPr>
          <p:cNvSpPr>
            <a:spLocks noGrp="1"/>
          </p:cNvSpPr>
          <p:nvPr>
            <p:ph type="sldNum" sz="quarter" idx="10"/>
          </p:nvPr>
        </p:nvSpPr>
        <p:spPr/>
        <p:txBody>
          <a:bodyPr/>
          <a:lstStyle/>
          <a:p>
            <a:fld id="{5BA3E189-2F3A-42E5-B572-3520703B6186}" type="slidenum">
              <a:rPr lang="en-GB" smtClean="0"/>
              <a:pPr/>
              <a:t>30</a:t>
            </a:fld>
            <a:endParaRPr lang="en-GB"/>
          </a:p>
        </p:txBody>
      </p:sp>
      <p:pic>
        <p:nvPicPr>
          <p:cNvPr id="8" name="Picture 7">
            <a:extLst>
              <a:ext uri="{FF2B5EF4-FFF2-40B4-BE49-F238E27FC236}">
                <a16:creationId xmlns:a16="http://schemas.microsoft.com/office/drawing/2014/main" id="{C873E86F-699A-7D63-B256-9C56F8534E86}"/>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475084" y="1434735"/>
            <a:ext cx="5170314" cy="4194540"/>
          </a:xfrm>
          <a:prstGeom prst="rect">
            <a:avLst/>
          </a:prstGeom>
        </p:spPr>
      </p:pic>
      <p:pic>
        <p:nvPicPr>
          <p:cNvPr id="9" name="Picture 8">
            <a:extLst>
              <a:ext uri="{FF2B5EF4-FFF2-40B4-BE49-F238E27FC236}">
                <a16:creationId xmlns:a16="http://schemas.microsoft.com/office/drawing/2014/main" id="{BC9286FF-55E7-7CD7-0459-83B09600877A}"/>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5818682" y="1492300"/>
            <a:ext cx="5062654" cy="4136976"/>
          </a:xfrm>
          <a:prstGeom prst="rect">
            <a:avLst/>
          </a:prstGeom>
        </p:spPr>
      </p:pic>
      <p:sp>
        <p:nvSpPr>
          <p:cNvPr id="5" name="Rectangle 4">
            <a:extLst>
              <a:ext uri="{FF2B5EF4-FFF2-40B4-BE49-F238E27FC236}">
                <a16:creationId xmlns:a16="http://schemas.microsoft.com/office/drawing/2014/main" id="{9A5FE836-CFA5-BB31-A2A4-5DA5BE500451}"/>
              </a:ext>
            </a:extLst>
          </p:cNvPr>
          <p:cNvSpPr/>
          <p:nvPr/>
        </p:nvSpPr>
        <p:spPr>
          <a:xfrm>
            <a:off x="9757198" y="-7044"/>
            <a:ext cx="2434801" cy="47141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a:latin typeface="Lora" pitchFamily="2" charset="0"/>
              </a:rPr>
              <a:t>The Sunny Skin Microbiome 2.0</a:t>
            </a:r>
          </a:p>
          <a:p>
            <a:pPr algn="ctr"/>
            <a:r>
              <a:rPr lang="en-US" sz="1200" b="1"/>
              <a:t>SCIENTIFIC DEEPDIVE</a:t>
            </a:r>
          </a:p>
        </p:txBody>
      </p:sp>
      <p:sp>
        <p:nvSpPr>
          <p:cNvPr id="10" name="Text Placeholder 9">
            <a:extLst>
              <a:ext uri="{FF2B5EF4-FFF2-40B4-BE49-F238E27FC236}">
                <a16:creationId xmlns:a16="http://schemas.microsoft.com/office/drawing/2014/main" id="{D2F12590-5537-BEC2-AB0D-4297969921C8}"/>
              </a:ext>
            </a:extLst>
          </p:cNvPr>
          <p:cNvSpPr>
            <a:spLocks noGrp="1"/>
          </p:cNvSpPr>
          <p:nvPr>
            <p:ph type="body" idx="11"/>
          </p:nvPr>
        </p:nvSpPr>
        <p:spPr>
          <a:xfrm>
            <a:off x="307125" y="656880"/>
            <a:ext cx="11587200" cy="288767"/>
          </a:xfrm>
        </p:spPr>
        <p:txBody>
          <a:bodyPr/>
          <a:lstStyle/>
          <a:p>
            <a:r>
              <a:rPr lang="en-US" i="1"/>
              <a:t>Is there any shift towards healthy or </a:t>
            </a:r>
            <a:r>
              <a:rPr lang="en-US" i="1" err="1"/>
              <a:t>acneic</a:t>
            </a:r>
            <a:r>
              <a:rPr lang="en-US" i="1"/>
              <a:t> strains?</a:t>
            </a:r>
            <a:endParaRPr lang="en-US"/>
          </a:p>
        </p:txBody>
      </p:sp>
      <p:grpSp>
        <p:nvGrpSpPr>
          <p:cNvPr id="13" name="Group 12">
            <a:extLst>
              <a:ext uri="{FF2B5EF4-FFF2-40B4-BE49-F238E27FC236}">
                <a16:creationId xmlns:a16="http://schemas.microsoft.com/office/drawing/2014/main" id="{8D8E45EF-721D-5B64-6A64-5689A833086A}"/>
              </a:ext>
            </a:extLst>
          </p:cNvPr>
          <p:cNvGrpSpPr/>
          <p:nvPr/>
        </p:nvGrpSpPr>
        <p:grpSpPr>
          <a:xfrm>
            <a:off x="3602246" y="1492299"/>
            <a:ext cx="4086303" cy="1504950"/>
            <a:chOff x="6112745" y="1576807"/>
            <a:chExt cx="5776855" cy="3603010"/>
          </a:xfrm>
        </p:grpSpPr>
        <p:sp>
          <p:nvSpPr>
            <p:cNvPr id="14" name="Rectangle: Rounded Corners 13">
              <a:extLst>
                <a:ext uri="{FF2B5EF4-FFF2-40B4-BE49-F238E27FC236}">
                  <a16:creationId xmlns:a16="http://schemas.microsoft.com/office/drawing/2014/main" id="{21C71B99-1045-3666-1ED5-F1CBE62022DA}"/>
                </a:ext>
              </a:extLst>
            </p:cNvPr>
            <p:cNvSpPr/>
            <p:nvPr/>
          </p:nvSpPr>
          <p:spPr>
            <a:xfrm>
              <a:off x="6202680" y="1676585"/>
              <a:ext cx="5686920" cy="3503232"/>
            </a:xfrm>
            <a:prstGeom prst="roundRect">
              <a:avLst/>
            </a:prstGeom>
            <a:solidFill>
              <a:srgbClr val="F589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D94F58DA-7ADF-5BD1-0797-3211006FBB60}"/>
                </a:ext>
              </a:extLst>
            </p:cNvPr>
            <p:cNvSpPr/>
            <p:nvPr/>
          </p:nvSpPr>
          <p:spPr>
            <a:xfrm>
              <a:off x="6112745" y="1576807"/>
              <a:ext cx="5686920" cy="3503232"/>
            </a:xfrm>
            <a:prstGeom prst="roundRect">
              <a:avLst/>
            </a:prstGeom>
            <a:solidFill>
              <a:srgbClr val="F5D8B8"/>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i="1">
                  <a:solidFill>
                    <a:schemeClr val="tx1"/>
                  </a:solidFill>
                </a:rPr>
                <a:t>C. acnes</a:t>
              </a:r>
              <a:r>
                <a:rPr lang="en-US">
                  <a:solidFill>
                    <a:schemeClr val="tx1"/>
                  </a:solidFill>
                </a:rPr>
                <a:t> type distribution is individual and remains stable in the same subject by condition</a:t>
              </a:r>
            </a:p>
          </p:txBody>
        </p:sp>
      </p:grpSp>
      <p:sp>
        <p:nvSpPr>
          <p:cNvPr id="19" name="TextBox 18">
            <a:extLst>
              <a:ext uri="{FF2B5EF4-FFF2-40B4-BE49-F238E27FC236}">
                <a16:creationId xmlns:a16="http://schemas.microsoft.com/office/drawing/2014/main" id="{D02D4A57-D3D0-F2C5-ED23-55B35DF8F280}"/>
              </a:ext>
            </a:extLst>
          </p:cNvPr>
          <p:cNvSpPr txBox="1"/>
          <p:nvPr/>
        </p:nvSpPr>
        <p:spPr>
          <a:xfrm>
            <a:off x="681235" y="5619809"/>
            <a:ext cx="4995970" cy="707886"/>
          </a:xfrm>
          <a:prstGeom prst="rect">
            <a:avLst/>
          </a:prstGeom>
          <a:noFill/>
        </p:spPr>
        <p:txBody>
          <a:bodyPr wrap="square">
            <a:spAutoFit/>
          </a:bodyPr>
          <a:lstStyle/>
          <a:p>
            <a:pPr algn="l"/>
            <a:r>
              <a:rPr lang="en-US" sz="1000" b="0" i="1" u="none" strike="noStrike" baseline="0" err="1"/>
              <a:t>Cutibacterium</a:t>
            </a:r>
            <a:r>
              <a:rPr lang="en-US" sz="1000" b="0" i="1" u="none" strike="noStrike" baseline="0"/>
              <a:t> acnes </a:t>
            </a:r>
            <a:r>
              <a:rPr lang="en-US" sz="1000" b="0" i="0" u="none" strike="noStrike" baseline="0"/>
              <a:t>sequence type profiles using traditional classification grouped into </a:t>
            </a:r>
            <a:r>
              <a:rPr lang="en-US" sz="1000" b="1" i="0" u="none" strike="noStrike" baseline="0"/>
              <a:t>phylotypes (IA1, IA2, IB, IC, II, III</a:t>
            </a:r>
            <a:r>
              <a:rPr lang="en-US" sz="1000" b="0" i="0" u="none" strike="noStrike" baseline="0"/>
              <a:t>). ASVs not annotated to a known clade are pooled into ‘Other’. Plots are facetted by subject, with the x-axis denoting treatment.</a:t>
            </a:r>
            <a:endParaRPr lang="en-US" sz="1000"/>
          </a:p>
        </p:txBody>
      </p:sp>
      <p:sp>
        <p:nvSpPr>
          <p:cNvPr id="21" name="TextBox 20">
            <a:extLst>
              <a:ext uri="{FF2B5EF4-FFF2-40B4-BE49-F238E27FC236}">
                <a16:creationId xmlns:a16="http://schemas.microsoft.com/office/drawing/2014/main" id="{4E4128C9-5594-DB76-E343-295BAA0F3A44}"/>
              </a:ext>
            </a:extLst>
          </p:cNvPr>
          <p:cNvSpPr txBox="1"/>
          <p:nvPr/>
        </p:nvSpPr>
        <p:spPr>
          <a:xfrm>
            <a:off x="6068117" y="5629275"/>
            <a:ext cx="4813219" cy="400110"/>
          </a:xfrm>
          <a:prstGeom prst="rect">
            <a:avLst/>
          </a:prstGeom>
          <a:noFill/>
        </p:spPr>
        <p:txBody>
          <a:bodyPr wrap="square">
            <a:spAutoFit/>
          </a:bodyPr>
          <a:lstStyle/>
          <a:p>
            <a:pPr algn="l"/>
            <a:r>
              <a:rPr lang="en-US" sz="1000" b="0" i="1" u="none" strike="noStrike" baseline="0" err="1"/>
              <a:t>Cutibacterium</a:t>
            </a:r>
            <a:r>
              <a:rPr lang="en-US" sz="1000" b="0" i="1" u="none" strike="noStrike" baseline="0"/>
              <a:t> acnes </a:t>
            </a:r>
            <a:r>
              <a:rPr lang="en-US" sz="1000" b="0" i="0" u="none" strike="noStrike" baseline="0"/>
              <a:t>sequence type profiles. The 11 most abundant sequence types are highlighted. </a:t>
            </a:r>
            <a:endParaRPr lang="en-US" sz="1000"/>
          </a:p>
        </p:txBody>
      </p:sp>
    </p:spTree>
    <p:extLst>
      <p:ext uri="{BB962C8B-B14F-4D97-AF65-F5344CB8AC3E}">
        <p14:creationId xmlns:p14="http://schemas.microsoft.com/office/powerpoint/2010/main" val="339694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6A1CA-863D-4CBA-5156-8ED741A50E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FABD45-D895-8D82-BA51-5BCDDBA3A0E2}"/>
              </a:ext>
            </a:extLst>
          </p:cNvPr>
          <p:cNvSpPr>
            <a:spLocks noGrp="1"/>
          </p:cNvSpPr>
          <p:nvPr>
            <p:ph type="title"/>
          </p:nvPr>
        </p:nvSpPr>
        <p:spPr/>
        <p:txBody>
          <a:bodyPr/>
          <a:lstStyle/>
          <a:p>
            <a:r>
              <a:rPr lang="en-US" sz="2800"/>
              <a:t>Microbiome Analysis (3)</a:t>
            </a:r>
          </a:p>
        </p:txBody>
      </p:sp>
      <p:sp>
        <p:nvSpPr>
          <p:cNvPr id="3" name="Slide Number Placeholder 2">
            <a:extLst>
              <a:ext uri="{FF2B5EF4-FFF2-40B4-BE49-F238E27FC236}">
                <a16:creationId xmlns:a16="http://schemas.microsoft.com/office/drawing/2014/main" id="{DAB51BFE-3E3A-0173-9E62-6A76B31EF564}"/>
              </a:ext>
            </a:extLst>
          </p:cNvPr>
          <p:cNvSpPr>
            <a:spLocks noGrp="1"/>
          </p:cNvSpPr>
          <p:nvPr>
            <p:ph type="sldNum" sz="quarter" idx="10"/>
          </p:nvPr>
        </p:nvSpPr>
        <p:spPr/>
        <p:txBody>
          <a:bodyPr/>
          <a:lstStyle/>
          <a:p>
            <a:fld id="{5BA3E189-2F3A-42E5-B572-3520703B6186}" type="slidenum">
              <a:rPr lang="en-GB" smtClean="0"/>
              <a:pPr/>
              <a:t>31</a:t>
            </a:fld>
            <a:endParaRPr lang="en-GB"/>
          </a:p>
        </p:txBody>
      </p:sp>
      <p:sp>
        <p:nvSpPr>
          <p:cNvPr id="4" name="Text Placeholder 3">
            <a:extLst>
              <a:ext uri="{FF2B5EF4-FFF2-40B4-BE49-F238E27FC236}">
                <a16:creationId xmlns:a16="http://schemas.microsoft.com/office/drawing/2014/main" id="{11A7D3E8-4749-9C52-14CD-DA46753EEED1}"/>
              </a:ext>
            </a:extLst>
          </p:cNvPr>
          <p:cNvSpPr>
            <a:spLocks noGrp="1"/>
          </p:cNvSpPr>
          <p:nvPr>
            <p:ph type="body" idx="11"/>
          </p:nvPr>
        </p:nvSpPr>
        <p:spPr>
          <a:xfrm>
            <a:off x="302400" y="653737"/>
            <a:ext cx="11587200" cy="288767"/>
          </a:xfrm>
        </p:spPr>
        <p:txBody>
          <a:bodyPr anchor="t"/>
          <a:lstStyle/>
          <a:p>
            <a:r>
              <a:rPr lang="en-US"/>
              <a:t>Conclusion: </a:t>
            </a:r>
            <a:r>
              <a:rPr lang="en-US" i="1"/>
              <a:t>C. acnes </a:t>
            </a:r>
            <a:r>
              <a:rPr lang="en-US"/>
              <a:t>strain composition is very similar to baseline after SPF 50 treatment</a:t>
            </a:r>
          </a:p>
        </p:txBody>
      </p:sp>
      <p:grpSp>
        <p:nvGrpSpPr>
          <p:cNvPr id="20" name="Group 19">
            <a:extLst>
              <a:ext uri="{FF2B5EF4-FFF2-40B4-BE49-F238E27FC236}">
                <a16:creationId xmlns:a16="http://schemas.microsoft.com/office/drawing/2014/main" id="{F6F7A67D-3F85-81E7-1DB9-62266819AEAE}"/>
              </a:ext>
            </a:extLst>
          </p:cNvPr>
          <p:cNvGrpSpPr/>
          <p:nvPr/>
        </p:nvGrpSpPr>
        <p:grpSpPr>
          <a:xfrm>
            <a:off x="7869476" y="1641777"/>
            <a:ext cx="4086303" cy="4428432"/>
            <a:chOff x="6112745" y="1576807"/>
            <a:chExt cx="5776855" cy="3603010"/>
          </a:xfrm>
        </p:grpSpPr>
        <p:sp>
          <p:nvSpPr>
            <p:cNvPr id="6" name="Rectangle: Rounded Corners 5">
              <a:extLst>
                <a:ext uri="{FF2B5EF4-FFF2-40B4-BE49-F238E27FC236}">
                  <a16:creationId xmlns:a16="http://schemas.microsoft.com/office/drawing/2014/main" id="{1118F125-027B-FDB2-DB62-D620E8AB7C34}"/>
                </a:ext>
              </a:extLst>
            </p:cNvPr>
            <p:cNvSpPr/>
            <p:nvPr/>
          </p:nvSpPr>
          <p:spPr>
            <a:xfrm>
              <a:off x="6202680" y="1676585"/>
              <a:ext cx="5686920" cy="3503232"/>
            </a:xfrm>
            <a:prstGeom prst="roundRect">
              <a:avLst/>
            </a:prstGeom>
            <a:solidFill>
              <a:srgbClr val="F589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FF1F00A9-6838-99BF-F63D-8B0881DE2A65}"/>
                </a:ext>
              </a:extLst>
            </p:cNvPr>
            <p:cNvSpPr/>
            <p:nvPr/>
          </p:nvSpPr>
          <p:spPr>
            <a:xfrm>
              <a:off x="6112745" y="1576807"/>
              <a:ext cx="5686920" cy="3503232"/>
            </a:xfrm>
            <a:prstGeom prst="roundRect">
              <a:avLst/>
            </a:prstGeom>
            <a:solidFill>
              <a:srgbClr val="F5D8B8"/>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spcBef>
                  <a:spcPts val="600"/>
                </a:spcBef>
                <a:buFont typeface="Arial" panose="020B0604020202020204" pitchFamily="34" charset="0"/>
                <a:buChar char="•"/>
              </a:pPr>
              <a:r>
                <a:rPr lang="en-US">
                  <a:solidFill>
                    <a:schemeClr val="tx1"/>
                  </a:solidFill>
                </a:rPr>
                <a:t>All conditions show </a:t>
              </a:r>
              <a:r>
                <a:rPr lang="en-US" b="1">
                  <a:solidFill>
                    <a:schemeClr val="tx1"/>
                  </a:solidFill>
                </a:rPr>
                <a:t>high consistency</a:t>
              </a:r>
              <a:r>
                <a:rPr lang="en-US">
                  <a:solidFill>
                    <a:schemeClr val="tx1"/>
                  </a:solidFill>
                </a:rPr>
                <a:t> for strain types in both classifications (phylotype/SLST). </a:t>
              </a:r>
            </a:p>
            <a:p>
              <a:pPr marL="285750" indent="-285750">
                <a:spcBef>
                  <a:spcPts val="600"/>
                </a:spcBef>
                <a:buFont typeface="Arial" panose="020B0604020202020204" pitchFamily="34" charset="0"/>
                <a:buChar char="•"/>
              </a:pPr>
              <a:r>
                <a:rPr lang="en-US" i="1" err="1">
                  <a:solidFill>
                    <a:schemeClr val="tx1"/>
                  </a:solidFill>
                </a:rPr>
                <a:t>Cutibacterium</a:t>
              </a:r>
              <a:r>
                <a:rPr lang="en-US" i="1">
                  <a:solidFill>
                    <a:schemeClr val="tx1"/>
                  </a:solidFill>
                </a:rPr>
                <a:t> acnes</a:t>
              </a:r>
              <a:r>
                <a:rPr lang="en-US">
                  <a:solidFill>
                    <a:schemeClr val="tx1"/>
                  </a:solidFill>
                </a:rPr>
                <a:t> strains are stable per person and largely </a:t>
              </a:r>
              <a:r>
                <a:rPr lang="en-US" b="1">
                  <a:solidFill>
                    <a:schemeClr val="tx1"/>
                  </a:solidFill>
                </a:rPr>
                <a:t>unaffected by UV or treatment</a:t>
              </a:r>
            </a:p>
            <a:p>
              <a:pPr marL="285750" indent="-285750">
                <a:spcBef>
                  <a:spcPts val="600"/>
                </a:spcBef>
                <a:buFont typeface="Arial" panose="020B0604020202020204" pitchFamily="34" charset="0"/>
                <a:buChar char="•"/>
              </a:pPr>
              <a:r>
                <a:rPr lang="en-US" b="1">
                  <a:solidFill>
                    <a:schemeClr val="tx1"/>
                  </a:solidFill>
                </a:rPr>
                <a:t>SPF50 treatment </a:t>
              </a:r>
              <a:r>
                <a:rPr lang="en-US">
                  <a:solidFill>
                    <a:schemeClr val="tx1"/>
                  </a:solidFill>
                </a:rPr>
                <a:t>preserves the original </a:t>
              </a:r>
              <a:r>
                <a:rPr lang="en-US" i="1">
                  <a:solidFill>
                    <a:schemeClr val="tx1"/>
                  </a:solidFill>
                </a:rPr>
                <a:t>C. acnes </a:t>
              </a:r>
              <a:r>
                <a:rPr lang="en-US">
                  <a:solidFill>
                    <a:schemeClr val="tx1"/>
                  </a:solidFill>
                </a:rPr>
                <a:t>strain patterns</a:t>
              </a:r>
            </a:p>
            <a:p>
              <a:pPr marL="285750" indent="-285750">
                <a:spcBef>
                  <a:spcPts val="600"/>
                </a:spcBef>
                <a:buFont typeface="Arial" panose="020B0604020202020204" pitchFamily="34" charset="0"/>
                <a:buChar char="•"/>
              </a:pPr>
              <a:r>
                <a:rPr lang="en-US">
                  <a:solidFill>
                    <a:schemeClr val="tx1"/>
                  </a:solidFill>
                </a:rPr>
                <a:t>No shift towards more </a:t>
              </a:r>
              <a:r>
                <a:rPr lang="en-US" b="1" err="1">
                  <a:solidFill>
                    <a:schemeClr val="tx1"/>
                  </a:solidFill>
                </a:rPr>
                <a:t>acneic</a:t>
              </a:r>
              <a:r>
                <a:rPr lang="en-US">
                  <a:solidFill>
                    <a:schemeClr val="tx1"/>
                  </a:solidFill>
                </a:rPr>
                <a:t> </a:t>
              </a:r>
              <a:r>
                <a:rPr lang="en-US" b="1">
                  <a:solidFill>
                    <a:schemeClr val="tx1"/>
                  </a:solidFill>
                </a:rPr>
                <a:t>strain</a:t>
              </a:r>
              <a:r>
                <a:rPr lang="en-US">
                  <a:solidFill>
                    <a:schemeClr val="tx1"/>
                  </a:solidFill>
                </a:rPr>
                <a:t> types detected</a:t>
              </a:r>
            </a:p>
          </p:txBody>
        </p:sp>
      </p:grpSp>
      <p:sp>
        <p:nvSpPr>
          <p:cNvPr id="5" name="Rectangle 4">
            <a:extLst>
              <a:ext uri="{FF2B5EF4-FFF2-40B4-BE49-F238E27FC236}">
                <a16:creationId xmlns:a16="http://schemas.microsoft.com/office/drawing/2014/main" id="{C3608DC2-8A8D-4C63-6BFC-7BA7BDC631AD}"/>
              </a:ext>
            </a:extLst>
          </p:cNvPr>
          <p:cNvSpPr/>
          <p:nvPr/>
        </p:nvSpPr>
        <p:spPr>
          <a:xfrm>
            <a:off x="9757198" y="-7044"/>
            <a:ext cx="2434801" cy="47141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a:latin typeface="Lora" pitchFamily="2" charset="0"/>
              </a:rPr>
              <a:t>The Sunny Skin Microbiome 2.0</a:t>
            </a:r>
          </a:p>
          <a:p>
            <a:pPr algn="ctr"/>
            <a:r>
              <a:rPr lang="en-US" sz="1200" b="1"/>
              <a:t>SCIENTIFIC DEEPDIVE</a:t>
            </a:r>
          </a:p>
        </p:txBody>
      </p:sp>
      <p:sp>
        <p:nvSpPr>
          <p:cNvPr id="8" name="TextBox 7">
            <a:extLst>
              <a:ext uri="{FF2B5EF4-FFF2-40B4-BE49-F238E27FC236}">
                <a16:creationId xmlns:a16="http://schemas.microsoft.com/office/drawing/2014/main" id="{135A42B9-626A-8D85-DF28-0AF062CF7B76}"/>
              </a:ext>
            </a:extLst>
          </p:cNvPr>
          <p:cNvSpPr txBox="1"/>
          <p:nvPr/>
        </p:nvSpPr>
        <p:spPr>
          <a:xfrm>
            <a:off x="721304" y="1114189"/>
            <a:ext cx="3117271" cy="307777"/>
          </a:xfrm>
          <a:prstGeom prst="rect">
            <a:avLst/>
          </a:prstGeom>
          <a:solidFill>
            <a:schemeClr val="bg1"/>
          </a:solidFill>
        </p:spPr>
        <p:txBody>
          <a:bodyPr wrap="square" rtlCol="0">
            <a:spAutoFit/>
          </a:bodyPr>
          <a:lstStyle/>
          <a:p>
            <a:r>
              <a:rPr lang="en-US" sz="1400"/>
              <a:t>Classification: </a:t>
            </a:r>
          </a:p>
        </p:txBody>
      </p:sp>
      <p:pic>
        <p:nvPicPr>
          <p:cNvPr id="24" name="Picture 23">
            <a:extLst>
              <a:ext uri="{FF2B5EF4-FFF2-40B4-BE49-F238E27FC236}">
                <a16:creationId xmlns:a16="http://schemas.microsoft.com/office/drawing/2014/main" id="{A769E324-FB2E-EB40-994C-5A32E2DFFBE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36221" y="1394952"/>
            <a:ext cx="7567076" cy="5044717"/>
          </a:xfrm>
          <a:prstGeom prst="rect">
            <a:avLst/>
          </a:prstGeom>
        </p:spPr>
      </p:pic>
    </p:spTree>
    <p:extLst>
      <p:ext uri="{BB962C8B-B14F-4D97-AF65-F5344CB8AC3E}">
        <p14:creationId xmlns:p14="http://schemas.microsoft.com/office/powerpoint/2010/main" val="2251030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B5D60-0795-02BA-7564-C8CFF3B033F8}"/>
              </a:ext>
            </a:extLst>
          </p:cNvPr>
          <p:cNvSpPr>
            <a:spLocks noGrp="1"/>
          </p:cNvSpPr>
          <p:nvPr>
            <p:ph type="title"/>
          </p:nvPr>
        </p:nvSpPr>
        <p:spPr/>
        <p:txBody>
          <a:bodyPr/>
          <a:lstStyle/>
          <a:p>
            <a:r>
              <a:rPr lang="en-US" sz="2800"/>
              <a:t>Lipid Analysis</a:t>
            </a:r>
          </a:p>
        </p:txBody>
      </p:sp>
      <p:sp>
        <p:nvSpPr>
          <p:cNvPr id="4" name="Text Placeholder 3">
            <a:extLst>
              <a:ext uri="{FF2B5EF4-FFF2-40B4-BE49-F238E27FC236}">
                <a16:creationId xmlns:a16="http://schemas.microsoft.com/office/drawing/2014/main" id="{2D29DDC1-E4FF-DA72-5BC1-83423F23E0B6}"/>
              </a:ext>
            </a:extLst>
          </p:cNvPr>
          <p:cNvSpPr>
            <a:spLocks noGrp="1"/>
          </p:cNvSpPr>
          <p:nvPr>
            <p:ph type="body" idx="11"/>
          </p:nvPr>
        </p:nvSpPr>
        <p:spPr>
          <a:xfrm>
            <a:off x="302400" y="653738"/>
            <a:ext cx="9884337" cy="192926"/>
          </a:xfrm>
        </p:spPr>
        <p:txBody>
          <a:bodyPr anchor="t"/>
          <a:lstStyle/>
          <a:p>
            <a:r>
              <a:rPr lang="en-US"/>
              <a:t>All 9 short-chain fatty acid (SC-FA) degradation products (of </a:t>
            </a:r>
            <a:r>
              <a:rPr lang="en-US" i="1"/>
              <a:t>C. acnes</a:t>
            </a:r>
            <a:r>
              <a:rPr lang="en-US"/>
              <a:t>) are unaffected by UV and sunscreens</a:t>
            </a:r>
          </a:p>
        </p:txBody>
      </p:sp>
      <p:pic>
        <p:nvPicPr>
          <p:cNvPr id="18" name="Picture 17">
            <a:extLst>
              <a:ext uri="{FF2B5EF4-FFF2-40B4-BE49-F238E27FC236}">
                <a16:creationId xmlns:a16="http://schemas.microsoft.com/office/drawing/2014/main" id="{AE2217EA-85F0-086E-1317-C9F993F0BE6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2400" y="1197589"/>
            <a:ext cx="7682372" cy="5121582"/>
          </a:xfrm>
          <a:prstGeom prst="rect">
            <a:avLst/>
          </a:prstGeom>
        </p:spPr>
      </p:pic>
      <p:sp>
        <p:nvSpPr>
          <p:cNvPr id="7" name="Rectangle 6">
            <a:extLst>
              <a:ext uri="{FF2B5EF4-FFF2-40B4-BE49-F238E27FC236}">
                <a16:creationId xmlns:a16="http://schemas.microsoft.com/office/drawing/2014/main" id="{D490C607-6E2D-C687-568A-EDDC7C361562}"/>
              </a:ext>
            </a:extLst>
          </p:cNvPr>
          <p:cNvSpPr/>
          <p:nvPr/>
        </p:nvSpPr>
        <p:spPr>
          <a:xfrm>
            <a:off x="9757198" y="-7044"/>
            <a:ext cx="2434801" cy="47141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a:latin typeface="Lora" pitchFamily="2" charset="0"/>
              </a:rPr>
              <a:t>The Sunny Skin Microbiome 2.0</a:t>
            </a:r>
          </a:p>
          <a:p>
            <a:pPr algn="ctr"/>
            <a:r>
              <a:rPr lang="en-US" sz="1200" b="1"/>
              <a:t>SCIENTIFIC DEEPDIVE</a:t>
            </a:r>
          </a:p>
        </p:txBody>
      </p:sp>
      <p:sp>
        <p:nvSpPr>
          <p:cNvPr id="3" name="Slide Number Placeholder 2">
            <a:extLst>
              <a:ext uri="{FF2B5EF4-FFF2-40B4-BE49-F238E27FC236}">
                <a16:creationId xmlns:a16="http://schemas.microsoft.com/office/drawing/2014/main" id="{79C170BF-DD49-4482-A37C-149AB01F5336}"/>
              </a:ext>
            </a:extLst>
          </p:cNvPr>
          <p:cNvSpPr>
            <a:spLocks noGrp="1"/>
          </p:cNvSpPr>
          <p:nvPr>
            <p:ph type="sldNum" sz="quarter" idx="10"/>
          </p:nvPr>
        </p:nvSpPr>
        <p:spPr/>
        <p:txBody>
          <a:bodyPr/>
          <a:lstStyle/>
          <a:p>
            <a:fld id="{5BA3E189-2F3A-42E5-B572-3520703B6186}" type="slidenum">
              <a:rPr lang="en-GB" smtClean="0"/>
              <a:pPr/>
              <a:t>32</a:t>
            </a:fld>
            <a:endParaRPr lang="en-GB"/>
          </a:p>
        </p:txBody>
      </p:sp>
      <p:grpSp>
        <p:nvGrpSpPr>
          <p:cNvPr id="8" name="Group 7">
            <a:extLst>
              <a:ext uri="{FF2B5EF4-FFF2-40B4-BE49-F238E27FC236}">
                <a16:creationId xmlns:a16="http://schemas.microsoft.com/office/drawing/2014/main" id="{D7DF70DB-A96C-F625-DA98-1B0A9821599C}"/>
              </a:ext>
            </a:extLst>
          </p:cNvPr>
          <p:cNvGrpSpPr/>
          <p:nvPr/>
        </p:nvGrpSpPr>
        <p:grpSpPr>
          <a:xfrm>
            <a:off x="8303941" y="1616528"/>
            <a:ext cx="3585659" cy="4185557"/>
            <a:chOff x="8303940" y="1288208"/>
            <a:chExt cx="3585659" cy="4807791"/>
          </a:xfrm>
        </p:grpSpPr>
        <p:sp>
          <p:nvSpPr>
            <p:cNvPr id="5" name="Rectangle: Rounded Corners 4">
              <a:extLst>
                <a:ext uri="{FF2B5EF4-FFF2-40B4-BE49-F238E27FC236}">
                  <a16:creationId xmlns:a16="http://schemas.microsoft.com/office/drawing/2014/main" id="{DACC3EC5-C261-6D92-649F-E771F43DDBB4}"/>
                </a:ext>
              </a:extLst>
            </p:cNvPr>
            <p:cNvSpPr/>
            <p:nvPr/>
          </p:nvSpPr>
          <p:spPr>
            <a:xfrm>
              <a:off x="8410620" y="1387986"/>
              <a:ext cx="3478979" cy="4708013"/>
            </a:xfrm>
            <a:prstGeom prst="roundRect">
              <a:avLst/>
            </a:prstGeom>
            <a:solidFill>
              <a:srgbClr val="F589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45725978-B8B7-ECA4-D7AF-66833FA7EF95}"/>
                </a:ext>
              </a:extLst>
            </p:cNvPr>
            <p:cNvSpPr/>
            <p:nvPr/>
          </p:nvSpPr>
          <p:spPr>
            <a:xfrm>
              <a:off x="8303940" y="1288208"/>
              <a:ext cx="3478979" cy="4708013"/>
            </a:xfrm>
            <a:prstGeom prst="roundRect">
              <a:avLst/>
            </a:prstGeom>
            <a:solidFill>
              <a:srgbClr val="F5D8B8"/>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spcAft>
                  <a:spcPts val="600"/>
                </a:spcAft>
                <a:buFont typeface="Arial" panose="020B0604020202020204" pitchFamily="34" charset="0"/>
                <a:buChar char="•"/>
              </a:pPr>
              <a:r>
                <a:rPr lang="en-US">
                  <a:solidFill>
                    <a:schemeClr val="tx1"/>
                  </a:solidFill>
                </a:rPr>
                <a:t>Essentially </a:t>
              </a:r>
              <a:r>
                <a:rPr lang="en-US" b="1">
                  <a:solidFill>
                    <a:schemeClr val="tx1"/>
                  </a:solidFill>
                </a:rPr>
                <a:t>no significant differences </a:t>
              </a:r>
              <a:r>
                <a:rPr lang="en-US">
                  <a:solidFill>
                    <a:schemeClr val="tx1"/>
                  </a:solidFill>
                </a:rPr>
                <a:t>between the conditions</a:t>
              </a:r>
            </a:p>
            <a:p>
              <a:pPr marL="285750" indent="-285750">
                <a:spcAft>
                  <a:spcPts val="600"/>
                </a:spcAft>
                <a:buFont typeface="Arial" panose="020B0604020202020204" pitchFamily="34" charset="0"/>
                <a:buChar char="•"/>
              </a:pPr>
              <a:r>
                <a:rPr lang="en-US">
                  <a:solidFill>
                    <a:schemeClr val="tx1"/>
                  </a:solidFill>
                </a:rPr>
                <a:t>Acetic acid by far most abundant </a:t>
              </a:r>
            </a:p>
            <a:p>
              <a:pPr marL="285750" indent="-285750">
                <a:spcAft>
                  <a:spcPts val="600"/>
                </a:spcAft>
                <a:buFont typeface="Arial" panose="020B0604020202020204" pitchFamily="34" charset="0"/>
                <a:buChar char="•"/>
              </a:pPr>
              <a:r>
                <a:rPr lang="en-US" b="1">
                  <a:solidFill>
                    <a:schemeClr val="tx1"/>
                  </a:solidFill>
                </a:rPr>
                <a:t>Sunscreen treatment keeps the resident skin microbiome and lipid metabolites intact</a:t>
              </a:r>
            </a:p>
          </p:txBody>
        </p:sp>
        <p:sp>
          <p:nvSpPr>
            <p:cNvPr id="9" name="TextBox 8">
              <a:extLst>
                <a:ext uri="{FF2B5EF4-FFF2-40B4-BE49-F238E27FC236}">
                  <a16:creationId xmlns:a16="http://schemas.microsoft.com/office/drawing/2014/main" id="{C96C7949-A435-DC58-D767-A96B9FF0C8CD}"/>
                </a:ext>
              </a:extLst>
            </p:cNvPr>
            <p:cNvSpPr txBox="1"/>
            <p:nvPr/>
          </p:nvSpPr>
          <p:spPr>
            <a:xfrm>
              <a:off x="8489795" y="5346903"/>
              <a:ext cx="3085171" cy="246221"/>
            </a:xfrm>
            <a:prstGeom prst="rect">
              <a:avLst/>
            </a:prstGeom>
            <a:noFill/>
          </p:spPr>
          <p:txBody>
            <a:bodyPr wrap="square">
              <a:spAutoFit/>
            </a:bodyPr>
            <a:lstStyle/>
            <a:p>
              <a:pPr>
                <a:spcAft>
                  <a:spcPts val="600"/>
                </a:spcAft>
              </a:pPr>
              <a:r>
                <a:rPr lang="en-US" sz="1000" i="1"/>
                <a:t>*Fur</a:t>
              </a:r>
              <a:r>
                <a:rPr lang="en-US" altLang="zh-CN" sz="1000" i="1"/>
                <a:t>ther study is ongoing about FFA and sebum</a:t>
              </a:r>
            </a:p>
          </p:txBody>
        </p:sp>
      </p:grpSp>
    </p:spTree>
    <p:extLst>
      <p:ext uri="{BB962C8B-B14F-4D97-AF65-F5344CB8AC3E}">
        <p14:creationId xmlns:p14="http://schemas.microsoft.com/office/powerpoint/2010/main" val="1253737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
            <a:extLst>
              <a:ext uri="{FF2B5EF4-FFF2-40B4-BE49-F238E27FC236}">
                <a16:creationId xmlns:a16="http://schemas.microsoft.com/office/drawing/2014/main" id="{7DCD27E9-13EC-F03A-C74E-DBD676D875C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6312167" y="0"/>
            <a:ext cx="5879833" cy="6858000"/>
          </a:xfrm>
          <a:prstGeom prst="rect">
            <a:avLst/>
          </a:prstGeom>
        </p:spPr>
      </p:pic>
      <p:sp>
        <p:nvSpPr>
          <p:cNvPr id="2" name="Title 1">
            <a:extLst>
              <a:ext uri="{FF2B5EF4-FFF2-40B4-BE49-F238E27FC236}">
                <a16:creationId xmlns:a16="http://schemas.microsoft.com/office/drawing/2014/main" id="{956917C0-406F-BC1F-BA0E-169C2732E337}"/>
              </a:ext>
            </a:extLst>
          </p:cNvPr>
          <p:cNvSpPr>
            <a:spLocks noGrp="1"/>
          </p:cNvSpPr>
          <p:nvPr>
            <p:ph type="title"/>
          </p:nvPr>
        </p:nvSpPr>
        <p:spPr/>
        <p:txBody>
          <a:bodyPr/>
          <a:lstStyle/>
          <a:p>
            <a:r>
              <a:rPr lang="en-US" sz="2800"/>
              <a:t>Porphyrin Analysis</a:t>
            </a:r>
          </a:p>
        </p:txBody>
      </p:sp>
      <p:sp>
        <p:nvSpPr>
          <p:cNvPr id="3" name="Slide Number Placeholder 2">
            <a:extLst>
              <a:ext uri="{FF2B5EF4-FFF2-40B4-BE49-F238E27FC236}">
                <a16:creationId xmlns:a16="http://schemas.microsoft.com/office/drawing/2014/main" id="{B372361E-1493-0A8A-2F77-B0D4A1579220}"/>
              </a:ext>
            </a:extLst>
          </p:cNvPr>
          <p:cNvSpPr>
            <a:spLocks noGrp="1"/>
          </p:cNvSpPr>
          <p:nvPr>
            <p:ph type="sldNum" sz="quarter" idx="10"/>
          </p:nvPr>
        </p:nvSpPr>
        <p:spPr/>
        <p:txBody>
          <a:bodyPr/>
          <a:lstStyle/>
          <a:p>
            <a:fld id="{5BA3E189-2F3A-42E5-B572-3520703B6186}" type="slidenum">
              <a:rPr lang="en-GB" smtClean="0"/>
              <a:pPr/>
              <a:t>33</a:t>
            </a:fld>
            <a:endParaRPr lang="en-GB"/>
          </a:p>
        </p:txBody>
      </p:sp>
      <p:grpSp>
        <p:nvGrpSpPr>
          <p:cNvPr id="10" name="Group 9">
            <a:extLst>
              <a:ext uri="{FF2B5EF4-FFF2-40B4-BE49-F238E27FC236}">
                <a16:creationId xmlns:a16="http://schemas.microsoft.com/office/drawing/2014/main" id="{2E2D260B-9417-1BEB-3F95-D21FC991458D}"/>
              </a:ext>
            </a:extLst>
          </p:cNvPr>
          <p:cNvGrpSpPr/>
          <p:nvPr/>
        </p:nvGrpSpPr>
        <p:grpSpPr>
          <a:xfrm>
            <a:off x="302400" y="1637077"/>
            <a:ext cx="4511150" cy="3753230"/>
            <a:chOff x="6715650" y="1759907"/>
            <a:chExt cx="4511150" cy="3753230"/>
          </a:xfrm>
        </p:grpSpPr>
        <p:sp>
          <p:nvSpPr>
            <p:cNvPr id="11" name="tx218">
              <a:extLst>
                <a:ext uri="{FF2B5EF4-FFF2-40B4-BE49-F238E27FC236}">
                  <a16:creationId xmlns:a16="http://schemas.microsoft.com/office/drawing/2014/main" id="{E4CA26B4-CB1E-9957-09B4-16543BD78337}"/>
                </a:ext>
              </a:extLst>
            </p:cNvPr>
            <p:cNvSpPr/>
            <p:nvPr/>
          </p:nvSpPr>
          <p:spPr>
            <a:xfrm rot="16200000">
              <a:off x="5972545" y="3342576"/>
              <a:ext cx="1635953" cy="149744"/>
            </a:xfrm>
            <a:prstGeom prst="rect">
              <a:avLst/>
            </a:prstGeom>
            <a:noFill/>
          </p:spPr>
          <p:txBody>
            <a:bodyPr wrap="none" lIns="0" tIns="0" rIns="0" bIns="0" anchor="ctr" anchorCtr="1"/>
            <a:lstStyle/>
            <a:p>
              <a:pPr marL="0" marR="0" indent="0" algn="l">
                <a:lnSpc>
                  <a:spcPts val="1100"/>
                </a:lnSpc>
                <a:spcBef>
                  <a:spcPts val="0"/>
                </a:spcBef>
                <a:spcAft>
                  <a:spcPts val="0"/>
                </a:spcAft>
              </a:pPr>
              <a:r>
                <a:rPr sz="1100" b="1">
                  <a:solidFill>
                    <a:srgbClr val="000000">
                      <a:alpha val="100000"/>
                    </a:srgbClr>
                  </a:solidFill>
                  <a:latin typeface="+mj-lt"/>
                  <a:cs typeface="DejaVu Sans"/>
                </a:rPr>
                <a:t>Porphyrin signal counts</a:t>
              </a:r>
            </a:p>
          </p:txBody>
        </p:sp>
        <p:sp>
          <p:nvSpPr>
            <p:cNvPr id="12" name="TextBox 11">
              <a:extLst>
                <a:ext uri="{FF2B5EF4-FFF2-40B4-BE49-F238E27FC236}">
                  <a16:creationId xmlns:a16="http://schemas.microsoft.com/office/drawing/2014/main" id="{59C40477-8188-B341-F14E-F04CFEE6C693}"/>
                </a:ext>
              </a:extLst>
            </p:cNvPr>
            <p:cNvSpPr txBox="1"/>
            <p:nvPr/>
          </p:nvSpPr>
          <p:spPr>
            <a:xfrm>
              <a:off x="7395574" y="5074991"/>
              <a:ext cx="760144" cy="430887"/>
            </a:xfrm>
            <a:prstGeom prst="rect">
              <a:avLst/>
            </a:prstGeom>
            <a:noFill/>
          </p:spPr>
          <p:txBody>
            <a:bodyPr wrap="none" rtlCol="0">
              <a:spAutoFit/>
            </a:bodyPr>
            <a:lstStyle/>
            <a:p>
              <a:pPr algn="ctr"/>
              <a:r>
                <a:rPr lang="en-US" sz="1100" b="1"/>
                <a:t>Baseline</a:t>
              </a:r>
            </a:p>
            <a:p>
              <a:pPr algn="ctr"/>
              <a:r>
                <a:rPr lang="en-US" sz="1100" b="1"/>
                <a:t>w/o UV</a:t>
              </a:r>
            </a:p>
          </p:txBody>
        </p:sp>
        <p:sp>
          <p:nvSpPr>
            <p:cNvPr id="13" name="TextBox 12">
              <a:extLst>
                <a:ext uri="{FF2B5EF4-FFF2-40B4-BE49-F238E27FC236}">
                  <a16:creationId xmlns:a16="http://schemas.microsoft.com/office/drawing/2014/main" id="{EA66CCD4-D087-A6E2-D2D5-AFD1E5E88879}"/>
                </a:ext>
              </a:extLst>
            </p:cNvPr>
            <p:cNvSpPr txBox="1"/>
            <p:nvPr/>
          </p:nvSpPr>
          <p:spPr>
            <a:xfrm>
              <a:off x="8381695" y="5082250"/>
              <a:ext cx="697627" cy="430887"/>
            </a:xfrm>
            <a:prstGeom prst="rect">
              <a:avLst/>
            </a:prstGeom>
            <a:noFill/>
          </p:spPr>
          <p:txBody>
            <a:bodyPr wrap="none" rtlCol="0">
              <a:spAutoFit/>
            </a:bodyPr>
            <a:lstStyle/>
            <a:p>
              <a:pPr algn="ctr"/>
              <a:r>
                <a:rPr lang="en-US" sz="1100" b="1"/>
                <a:t>Control</a:t>
              </a:r>
            </a:p>
            <a:p>
              <a:pPr algn="ctr"/>
              <a:r>
                <a:rPr lang="en-US" sz="1100" b="1"/>
                <a:t>w/t UV</a:t>
              </a:r>
            </a:p>
          </p:txBody>
        </p:sp>
        <p:sp>
          <p:nvSpPr>
            <p:cNvPr id="14" name="TextBox 13">
              <a:extLst>
                <a:ext uri="{FF2B5EF4-FFF2-40B4-BE49-F238E27FC236}">
                  <a16:creationId xmlns:a16="http://schemas.microsoft.com/office/drawing/2014/main" id="{FF89095D-65D4-BE58-2A2A-E727860FED68}"/>
                </a:ext>
              </a:extLst>
            </p:cNvPr>
            <p:cNvSpPr txBox="1"/>
            <p:nvPr/>
          </p:nvSpPr>
          <p:spPr>
            <a:xfrm>
              <a:off x="9269744" y="5082250"/>
              <a:ext cx="734496" cy="430887"/>
            </a:xfrm>
            <a:prstGeom prst="rect">
              <a:avLst/>
            </a:prstGeom>
            <a:noFill/>
          </p:spPr>
          <p:txBody>
            <a:bodyPr wrap="none" rtlCol="0">
              <a:spAutoFit/>
            </a:bodyPr>
            <a:lstStyle/>
            <a:p>
              <a:pPr algn="ctr"/>
              <a:r>
                <a:rPr lang="en-US" sz="1100" b="1"/>
                <a:t>Placebo</a:t>
              </a:r>
            </a:p>
            <a:p>
              <a:pPr algn="ctr"/>
              <a:r>
                <a:rPr lang="en-US" sz="1100" b="1"/>
                <a:t>w/t UV</a:t>
              </a:r>
            </a:p>
          </p:txBody>
        </p:sp>
        <p:sp>
          <p:nvSpPr>
            <p:cNvPr id="15" name="TextBox 14">
              <a:extLst>
                <a:ext uri="{FF2B5EF4-FFF2-40B4-BE49-F238E27FC236}">
                  <a16:creationId xmlns:a16="http://schemas.microsoft.com/office/drawing/2014/main" id="{D147EF1E-0532-27E4-7C3F-536C60518260}"/>
                </a:ext>
              </a:extLst>
            </p:cNvPr>
            <p:cNvSpPr txBox="1"/>
            <p:nvPr/>
          </p:nvSpPr>
          <p:spPr>
            <a:xfrm>
              <a:off x="10103217" y="5074991"/>
              <a:ext cx="914033" cy="430887"/>
            </a:xfrm>
            <a:prstGeom prst="rect">
              <a:avLst/>
            </a:prstGeom>
            <a:noFill/>
          </p:spPr>
          <p:txBody>
            <a:bodyPr wrap="none" rtlCol="0">
              <a:spAutoFit/>
            </a:bodyPr>
            <a:lstStyle/>
            <a:p>
              <a:pPr algn="ctr"/>
              <a:r>
                <a:rPr lang="en-US" sz="1100" b="1"/>
                <a:t>Sunscreen</a:t>
              </a:r>
            </a:p>
            <a:p>
              <a:pPr algn="ctr"/>
              <a:r>
                <a:rPr lang="en-US" sz="1100" b="1"/>
                <a:t>w/t UV</a:t>
              </a:r>
            </a:p>
          </p:txBody>
        </p:sp>
        <p:pic>
          <p:nvPicPr>
            <p:cNvPr id="16" name="Picture 15">
              <a:extLst>
                <a:ext uri="{FF2B5EF4-FFF2-40B4-BE49-F238E27FC236}">
                  <a16:creationId xmlns:a16="http://schemas.microsoft.com/office/drawing/2014/main" id="{2CBB3E95-2D7D-EC2A-FDE8-5FB07B25777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65393" y="1759907"/>
              <a:ext cx="4361407" cy="3315084"/>
            </a:xfrm>
            <a:prstGeom prst="rect">
              <a:avLst/>
            </a:prstGeom>
          </p:spPr>
        </p:pic>
      </p:grpSp>
      <p:sp>
        <p:nvSpPr>
          <p:cNvPr id="17" name="TextBox 16">
            <a:extLst>
              <a:ext uri="{FF2B5EF4-FFF2-40B4-BE49-F238E27FC236}">
                <a16:creationId xmlns:a16="http://schemas.microsoft.com/office/drawing/2014/main" id="{209477DD-D673-4316-9CEB-43E17821F751}"/>
              </a:ext>
            </a:extLst>
          </p:cNvPr>
          <p:cNvSpPr txBox="1"/>
          <p:nvPr/>
        </p:nvSpPr>
        <p:spPr>
          <a:xfrm>
            <a:off x="593837" y="5530186"/>
            <a:ext cx="4219713" cy="400110"/>
          </a:xfrm>
          <a:prstGeom prst="rect">
            <a:avLst/>
          </a:prstGeom>
          <a:noFill/>
        </p:spPr>
        <p:txBody>
          <a:bodyPr wrap="square" rtlCol="0">
            <a:spAutoFit/>
          </a:bodyPr>
          <a:lstStyle/>
          <a:p>
            <a:r>
              <a:rPr lang="en-US" sz="1000"/>
              <a:t>                 Median value of total counts</a:t>
            </a:r>
          </a:p>
          <a:p>
            <a:r>
              <a:rPr lang="en-US" sz="1000"/>
              <a:t>                 </a:t>
            </a:r>
            <a:r>
              <a:rPr lang="en-US" altLang="zh-CN" sz="1000"/>
              <a:t>Refers to single porphyrin signal counts</a:t>
            </a:r>
            <a:endParaRPr lang="en-US" sz="1000"/>
          </a:p>
        </p:txBody>
      </p:sp>
      <p:cxnSp>
        <p:nvCxnSpPr>
          <p:cNvPr id="18" name="Straight Connector 17">
            <a:extLst>
              <a:ext uri="{FF2B5EF4-FFF2-40B4-BE49-F238E27FC236}">
                <a16:creationId xmlns:a16="http://schemas.microsoft.com/office/drawing/2014/main" id="{65CA03F1-59E4-9691-E056-F8A387442B80}"/>
              </a:ext>
            </a:extLst>
          </p:cNvPr>
          <p:cNvCxnSpPr>
            <a:cxnSpLocks/>
          </p:cNvCxnSpPr>
          <p:nvPr/>
        </p:nvCxnSpPr>
        <p:spPr>
          <a:xfrm>
            <a:off x="683425" y="5640827"/>
            <a:ext cx="4121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62B47B07-ECB0-9CFB-F28C-1AD64560E070}"/>
              </a:ext>
            </a:extLst>
          </p:cNvPr>
          <p:cNvSpPr>
            <a:spLocks noChangeAspect="1"/>
          </p:cNvSpPr>
          <p:nvPr/>
        </p:nvSpPr>
        <p:spPr>
          <a:xfrm>
            <a:off x="872395" y="5765544"/>
            <a:ext cx="65430" cy="73152"/>
          </a:xfrm>
          <a:prstGeom prst="ellipse">
            <a:avLst/>
          </a:prstGeom>
          <a:solidFill>
            <a:srgbClr val="CE78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073D818-E6EF-8AC5-9E50-37B3C0DAD498}"/>
              </a:ext>
            </a:extLst>
          </p:cNvPr>
          <p:cNvSpPr/>
          <p:nvPr/>
        </p:nvSpPr>
        <p:spPr>
          <a:xfrm>
            <a:off x="9757198" y="-7044"/>
            <a:ext cx="2434801" cy="47141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a:latin typeface="Lora" pitchFamily="2" charset="0"/>
              </a:rPr>
              <a:t>The Sunny Skin Microbiome 2.0</a:t>
            </a:r>
          </a:p>
          <a:p>
            <a:pPr algn="ctr"/>
            <a:r>
              <a:rPr lang="en-US" sz="1200" b="1"/>
              <a:t>SCIENTIFIC DEEPDIVE</a:t>
            </a:r>
          </a:p>
        </p:txBody>
      </p:sp>
      <p:sp>
        <p:nvSpPr>
          <p:cNvPr id="33" name="TextBox 32">
            <a:extLst>
              <a:ext uri="{FF2B5EF4-FFF2-40B4-BE49-F238E27FC236}">
                <a16:creationId xmlns:a16="http://schemas.microsoft.com/office/drawing/2014/main" id="{83B6A830-4CE7-AED9-D0F3-A950F5894353}"/>
              </a:ext>
            </a:extLst>
          </p:cNvPr>
          <p:cNvSpPr txBox="1"/>
          <p:nvPr/>
        </p:nvSpPr>
        <p:spPr>
          <a:xfrm>
            <a:off x="569664" y="6366836"/>
            <a:ext cx="5622052" cy="276999"/>
          </a:xfrm>
          <a:prstGeom prst="rect">
            <a:avLst/>
          </a:prstGeom>
          <a:noFill/>
        </p:spPr>
        <p:txBody>
          <a:bodyPr wrap="none" rtlCol="0">
            <a:spAutoFit/>
          </a:bodyPr>
          <a:lstStyle/>
          <a:p>
            <a:r>
              <a:rPr lang="en-US" sz="1200"/>
              <a:t>*: p &lt; 0.01; odds ratio = 0.15 (SE = 0.59, 95% CI -3.35 to -0.46, </a:t>
            </a:r>
            <a:r>
              <a:rPr lang="en-US" sz="1200" err="1"/>
              <a:t>P</a:t>
            </a:r>
            <a:r>
              <a:rPr lang="en-US" sz="1200" baseline="-25000" err="1"/>
              <a:t>adj</a:t>
            </a:r>
            <a:r>
              <a:rPr lang="en-US" sz="1200"/>
              <a:t> = 4.9</a:t>
            </a:r>
            <a:r>
              <a:rPr lang="en-GB" sz="1200"/>
              <a:t>×</a:t>
            </a:r>
            <a:r>
              <a:rPr lang="en-US" sz="1200"/>
              <a:t>10</a:t>
            </a:r>
            <a:r>
              <a:rPr lang="en-US" sz="1200" baseline="30000"/>
              <a:t>-3</a:t>
            </a:r>
            <a:r>
              <a:rPr lang="en-US" sz="1200"/>
              <a:t>)</a:t>
            </a:r>
          </a:p>
        </p:txBody>
      </p:sp>
      <p:sp>
        <p:nvSpPr>
          <p:cNvPr id="40" name="Rectangle 39">
            <a:extLst>
              <a:ext uri="{FF2B5EF4-FFF2-40B4-BE49-F238E27FC236}">
                <a16:creationId xmlns:a16="http://schemas.microsoft.com/office/drawing/2014/main" id="{B3ED2107-A19D-1072-B8F7-DDA12CBA2B2F}"/>
              </a:ext>
            </a:extLst>
          </p:cNvPr>
          <p:cNvSpPr/>
          <p:nvPr/>
        </p:nvSpPr>
        <p:spPr>
          <a:xfrm>
            <a:off x="6298397" y="0"/>
            <a:ext cx="5858468" cy="6858000"/>
          </a:xfrm>
          <a:prstGeom prst="rect">
            <a:avLst/>
          </a:prstGeom>
          <a:gradFill flip="none" rotWithShape="1">
            <a:gsLst>
              <a:gs pos="0">
                <a:schemeClr val="bg1"/>
              </a:gs>
              <a:gs pos="35000">
                <a:srgbClr val="FFFFFF">
                  <a:alpha val="0"/>
                </a:srgbClr>
              </a:gs>
              <a:gs pos="13000">
                <a:schemeClr val="bg1">
                  <a:alpha val="90000"/>
                </a:schemeClr>
              </a:gs>
              <a:gs pos="100000">
                <a:schemeClr val="bg1">
                  <a:alpha val="0"/>
                </a:schemeClr>
              </a:gs>
              <a:gs pos="0">
                <a:schemeClr val="bg1"/>
              </a:gs>
            </a:gsLst>
            <a:lin ang="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C174063B-A792-A45D-E06A-AA267001B479}"/>
              </a:ext>
            </a:extLst>
          </p:cNvPr>
          <p:cNvSpPr>
            <a:spLocks noGrp="1"/>
          </p:cNvSpPr>
          <p:nvPr>
            <p:ph type="body" idx="11"/>
          </p:nvPr>
        </p:nvSpPr>
        <p:spPr>
          <a:xfrm>
            <a:off x="302400" y="701863"/>
            <a:ext cx="11587200" cy="288767"/>
          </a:xfrm>
        </p:spPr>
        <p:txBody>
          <a:bodyPr anchor="t"/>
          <a:lstStyle/>
          <a:p>
            <a:r>
              <a:rPr lang="en-US"/>
              <a:t>SPF 50 Sunscreen Treatment shows less </a:t>
            </a:r>
            <a:r>
              <a:rPr lang="en-US" err="1"/>
              <a:t>Phorphyrin</a:t>
            </a:r>
            <a:r>
              <a:rPr lang="en-US"/>
              <a:t> as Biomarker for </a:t>
            </a:r>
            <a:r>
              <a:rPr lang="en-US" i="1"/>
              <a:t>C. acnes </a:t>
            </a:r>
            <a:r>
              <a:rPr lang="en-US"/>
              <a:t>Activity</a:t>
            </a:r>
          </a:p>
        </p:txBody>
      </p:sp>
      <p:sp>
        <p:nvSpPr>
          <p:cNvPr id="9" name="TextBox 8">
            <a:extLst>
              <a:ext uri="{FF2B5EF4-FFF2-40B4-BE49-F238E27FC236}">
                <a16:creationId xmlns:a16="http://schemas.microsoft.com/office/drawing/2014/main" id="{94C81265-8640-84D6-7A31-107080926727}"/>
              </a:ext>
            </a:extLst>
          </p:cNvPr>
          <p:cNvSpPr txBox="1"/>
          <p:nvPr/>
        </p:nvSpPr>
        <p:spPr>
          <a:xfrm>
            <a:off x="5450411" y="1628057"/>
            <a:ext cx="6236344" cy="923330"/>
          </a:xfrm>
          <a:prstGeom prst="homePlate">
            <a:avLst/>
          </a:prstGeom>
          <a:solidFill>
            <a:schemeClr val="accent5">
              <a:lumMod val="20000"/>
              <a:lumOff val="80000"/>
            </a:schemeClr>
          </a:solidFill>
          <a:effectLst>
            <a:outerShdw blurRad="50800" dist="38100" dir="2700000" algn="tl" rotWithShape="0">
              <a:prstClr val="black">
                <a:alpha val="40000"/>
              </a:prstClr>
            </a:outerShdw>
          </a:effectLst>
        </p:spPr>
        <p:txBody>
          <a:bodyPr wrap="square">
            <a:spAutoFit/>
          </a:bodyPr>
          <a:lstStyle/>
          <a:p>
            <a:r>
              <a:rPr lang="en-US" b="1"/>
              <a:t>Acne-associated </a:t>
            </a:r>
            <a:r>
              <a:rPr lang="en-US" b="1" i="1"/>
              <a:t>C. acnes </a:t>
            </a:r>
            <a:r>
              <a:rPr lang="en-US" b="1"/>
              <a:t>strains produce more porphyrins </a:t>
            </a:r>
            <a:r>
              <a:rPr lang="en-US"/>
              <a:t>than non-</a:t>
            </a:r>
            <a:r>
              <a:rPr lang="en-US" err="1"/>
              <a:t>acneic</a:t>
            </a:r>
            <a:r>
              <a:rPr lang="en-US"/>
              <a:t> strains, activating inflammation process (Muñoz-</a:t>
            </a:r>
            <a:r>
              <a:rPr lang="en-US" err="1"/>
              <a:t>Planillo</a:t>
            </a:r>
            <a:r>
              <a:rPr lang="en-US"/>
              <a:t> et al., 2013) </a:t>
            </a:r>
          </a:p>
        </p:txBody>
      </p:sp>
      <p:grpSp>
        <p:nvGrpSpPr>
          <p:cNvPr id="20" name="Group 19">
            <a:extLst>
              <a:ext uri="{FF2B5EF4-FFF2-40B4-BE49-F238E27FC236}">
                <a16:creationId xmlns:a16="http://schemas.microsoft.com/office/drawing/2014/main" id="{0CFA27CA-2DAF-BFBE-28E8-7DF70BBD8904}"/>
              </a:ext>
            </a:extLst>
          </p:cNvPr>
          <p:cNvGrpSpPr/>
          <p:nvPr/>
        </p:nvGrpSpPr>
        <p:grpSpPr>
          <a:xfrm>
            <a:off x="5450411" y="3147784"/>
            <a:ext cx="6070770" cy="2229432"/>
            <a:chOff x="5343731" y="1617913"/>
            <a:chExt cx="6652549" cy="4443834"/>
          </a:xfrm>
        </p:grpSpPr>
        <p:sp>
          <p:nvSpPr>
            <p:cNvPr id="5" name="Rectangle: Rounded Corners 4">
              <a:extLst>
                <a:ext uri="{FF2B5EF4-FFF2-40B4-BE49-F238E27FC236}">
                  <a16:creationId xmlns:a16="http://schemas.microsoft.com/office/drawing/2014/main" id="{1057F075-9F07-8539-E3D5-91D8BC5B9FD0}"/>
                </a:ext>
              </a:extLst>
            </p:cNvPr>
            <p:cNvSpPr/>
            <p:nvPr/>
          </p:nvSpPr>
          <p:spPr>
            <a:xfrm>
              <a:off x="5450411" y="1717691"/>
              <a:ext cx="6545869" cy="4344056"/>
            </a:xfrm>
            <a:prstGeom prst="roundRect">
              <a:avLst/>
            </a:prstGeom>
            <a:solidFill>
              <a:srgbClr val="F589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A66BA481-F5D8-D3E2-6A5C-F5FE1A47F9D6}"/>
                </a:ext>
              </a:extLst>
            </p:cNvPr>
            <p:cNvSpPr/>
            <p:nvPr/>
          </p:nvSpPr>
          <p:spPr>
            <a:xfrm>
              <a:off x="5343731" y="1617913"/>
              <a:ext cx="6545869" cy="4344056"/>
            </a:xfrm>
            <a:prstGeom prst="roundRect">
              <a:avLst/>
            </a:prstGeom>
            <a:solidFill>
              <a:srgbClr val="F5D8B8"/>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Aft>
                  <a:spcPts val="600"/>
                </a:spcAft>
              </a:pPr>
              <a:r>
                <a:rPr lang="en-US" b="1">
                  <a:solidFill>
                    <a:schemeClr val="tx1"/>
                  </a:solidFill>
                </a:rPr>
                <a:t>Porphyrins in skin pores were significantly reduced in counts and intensity by SPF 50 </a:t>
              </a:r>
              <a:r>
                <a:rPr lang="en-US">
                  <a:solidFill>
                    <a:schemeClr val="tx1"/>
                  </a:solidFill>
                </a:rPr>
                <a:t>sunscreen vs controls, pointing towards mitigation of </a:t>
              </a:r>
              <a:r>
                <a:rPr lang="en-US" i="1">
                  <a:solidFill>
                    <a:schemeClr val="tx1"/>
                  </a:solidFill>
                </a:rPr>
                <a:t>C. acnes </a:t>
              </a:r>
              <a:r>
                <a:rPr lang="en-US">
                  <a:solidFill>
                    <a:schemeClr val="tx1"/>
                  </a:solidFill>
                </a:rPr>
                <a:t>activity (and abundance)</a:t>
              </a:r>
            </a:p>
          </p:txBody>
        </p:sp>
      </p:grpSp>
      <p:pic>
        <p:nvPicPr>
          <p:cNvPr id="41" name="Picture 40">
            <a:extLst>
              <a:ext uri="{FF2B5EF4-FFF2-40B4-BE49-F238E27FC236}">
                <a16:creationId xmlns:a16="http://schemas.microsoft.com/office/drawing/2014/main" id="{D92BAE5C-9165-589C-D22B-059D40F86E5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grpSp>
        <p:nvGrpSpPr>
          <p:cNvPr id="7" name="Group 6">
            <a:extLst>
              <a:ext uri="{FF2B5EF4-FFF2-40B4-BE49-F238E27FC236}">
                <a16:creationId xmlns:a16="http://schemas.microsoft.com/office/drawing/2014/main" id="{267C07F9-909B-C30E-AFAA-207C142697FE}"/>
              </a:ext>
            </a:extLst>
          </p:cNvPr>
          <p:cNvGrpSpPr/>
          <p:nvPr/>
        </p:nvGrpSpPr>
        <p:grpSpPr>
          <a:xfrm>
            <a:off x="2317258" y="1355167"/>
            <a:ext cx="1838060" cy="378468"/>
            <a:chOff x="8730508" y="1492909"/>
            <a:chExt cx="1838060" cy="378468"/>
          </a:xfrm>
        </p:grpSpPr>
        <p:sp>
          <p:nvSpPr>
            <p:cNvPr id="21" name="TextBox 20">
              <a:extLst>
                <a:ext uri="{FF2B5EF4-FFF2-40B4-BE49-F238E27FC236}">
                  <a16:creationId xmlns:a16="http://schemas.microsoft.com/office/drawing/2014/main" id="{B246E0DD-A669-D7CF-C812-03EF1BBC3796}"/>
                </a:ext>
              </a:extLst>
            </p:cNvPr>
            <p:cNvSpPr txBox="1"/>
            <p:nvPr/>
          </p:nvSpPr>
          <p:spPr>
            <a:xfrm>
              <a:off x="9486149" y="1492909"/>
              <a:ext cx="301686" cy="369332"/>
            </a:xfrm>
            <a:prstGeom prst="rect">
              <a:avLst/>
            </a:prstGeom>
            <a:noFill/>
          </p:spPr>
          <p:txBody>
            <a:bodyPr wrap="none" rtlCol="0">
              <a:spAutoFit/>
            </a:bodyPr>
            <a:lstStyle/>
            <a:p>
              <a:r>
                <a:rPr lang="en-US" b="1">
                  <a:solidFill>
                    <a:schemeClr val="accent6"/>
                  </a:solidFill>
                </a:rPr>
                <a:t>*</a:t>
              </a:r>
            </a:p>
          </p:txBody>
        </p:sp>
        <p:sp>
          <p:nvSpPr>
            <p:cNvPr id="22" name="Left Bracket 21">
              <a:extLst>
                <a:ext uri="{FF2B5EF4-FFF2-40B4-BE49-F238E27FC236}">
                  <a16:creationId xmlns:a16="http://schemas.microsoft.com/office/drawing/2014/main" id="{547B324E-4FBD-10D9-C913-A2B2136AEB10}"/>
                </a:ext>
              </a:extLst>
            </p:cNvPr>
            <p:cNvSpPr/>
            <p:nvPr/>
          </p:nvSpPr>
          <p:spPr>
            <a:xfrm rot="5400000">
              <a:off x="9564749" y="867559"/>
              <a:ext cx="169577" cy="1838060"/>
            </a:xfrm>
            <a:prstGeom prst="leftBracket">
              <a:avLst/>
            </a:prstGeom>
            <a:ln w="127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4196500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26F2BD-988A-F292-966C-929A2391AF31}"/>
            </a:ext>
          </a:extLst>
        </p:cNvPr>
        <p:cNvGrpSpPr/>
        <p:nvPr/>
      </p:nvGrpSpPr>
      <p:grpSpPr>
        <a:xfrm>
          <a:off x="0" y="0"/>
          <a:ext cx="0" cy="0"/>
          <a:chOff x="0" y="0"/>
          <a:chExt cx="0" cy="0"/>
        </a:xfrm>
      </p:grpSpPr>
      <p:pic>
        <p:nvPicPr>
          <p:cNvPr id="5" name="Picture Placeholder 4" descr="Close-up of a microscope and a person in a lab coat&#10;&#10;AI-generated content may be incorrect.">
            <a:extLst>
              <a:ext uri="{FF2B5EF4-FFF2-40B4-BE49-F238E27FC236}">
                <a16:creationId xmlns:a16="http://schemas.microsoft.com/office/drawing/2014/main" id="{2A7A0A9C-ADA6-4E33-AD55-F0EC84DF8F4B}"/>
              </a:ext>
            </a:extLst>
          </p:cNvPr>
          <p:cNvPicPr>
            <a:picLocks noGrp="1" noChangeAspect="1"/>
          </p:cNvPicPr>
          <p:nvPr>
            <p:ph type="pic" sz="quarter" idx="25"/>
          </p:nvPr>
        </p:nvPicPr>
        <p:blipFill>
          <a:blip r:embed="rId3" cstate="screen">
            <a:alphaModFix amt="50000"/>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a:fillRect/>
          </a:stretch>
        </p:blipFill>
        <p:spPr>
          <a:xfrm>
            <a:off x="0" y="0"/>
            <a:ext cx="12191999" cy="6858000"/>
          </a:xfrm>
        </p:spPr>
      </p:pic>
      <p:sp>
        <p:nvSpPr>
          <p:cNvPr id="3" name="Slide Number Placeholder 2">
            <a:extLst>
              <a:ext uri="{FF2B5EF4-FFF2-40B4-BE49-F238E27FC236}">
                <a16:creationId xmlns:a16="http://schemas.microsoft.com/office/drawing/2014/main" id="{D36898BF-912A-4C53-FFCC-7D2D18F4FD05}"/>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a:defRPr sz="1300"/>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GB" smtClean="0"/>
              <a:pPr/>
              <a:t>34</a:t>
            </a:fld>
            <a:endParaRPr lang="en-GB"/>
          </a:p>
        </p:txBody>
      </p:sp>
      <p:sp>
        <p:nvSpPr>
          <p:cNvPr id="4" name="Text Placeholder 10">
            <a:extLst>
              <a:ext uri="{FF2B5EF4-FFF2-40B4-BE49-F238E27FC236}">
                <a16:creationId xmlns:a16="http://schemas.microsoft.com/office/drawing/2014/main" id="{D77C0258-FC88-C37F-6DD2-C8DE110AC57D}"/>
              </a:ext>
            </a:extLst>
          </p:cNvPr>
          <p:cNvSpPr txBox="1">
            <a:spLocks/>
          </p:cNvSpPr>
          <p:nvPr/>
        </p:nvSpPr>
        <p:spPr>
          <a:xfrm>
            <a:off x="302399" y="346242"/>
            <a:ext cx="10348667" cy="1717180"/>
          </a:xfrm>
          <a:prstGeom prst="rect">
            <a:avLst/>
          </a:prstGeom>
        </p:spPr>
        <p:txBody>
          <a:bodyPr vert="horz" wrap="square" lIns="0" tIns="288000" rIns="0" bIns="0" rtlCol="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1400" b="0" kern="0" spc="0" baseline="0">
                <a:solidFill>
                  <a:schemeClr val="tx1"/>
                </a:solidFill>
                <a:latin typeface="Lora" pitchFamily="2" charset="77"/>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14pt"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800" b="1">
                <a:solidFill>
                  <a:srgbClr val="F08B1F"/>
                </a:solidFill>
              </a:rPr>
              <a:t>Daily application of an SPF 50 sunscreen provides measurable, science‑backed protection for acne‑prone skin – actively mitigating UV‑induced microbiome disturbances.</a:t>
            </a:r>
            <a:endParaRPr lang="en-US" sz="2800">
              <a:solidFill>
                <a:srgbClr val="F08B1F"/>
              </a:solidFill>
            </a:endParaRPr>
          </a:p>
        </p:txBody>
      </p:sp>
      <p:sp>
        <p:nvSpPr>
          <p:cNvPr id="6" name="Text Placeholder 10">
            <a:extLst>
              <a:ext uri="{FF2B5EF4-FFF2-40B4-BE49-F238E27FC236}">
                <a16:creationId xmlns:a16="http://schemas.microsoft.com/office/drawing/2014/main" id="{6E0724CE-2DDB-2E17-3FDD-2E2F419CE907}"/>
              </a:ext>
            </a:extLst>
          </p:cNvPr>
          <p:cNvSpPr txBox="1">
            <a:spLocks/>
          </p:cNvSpPr>
          <p:nvPr/>
        </p:nvSpPr>
        <p:spPr>
          <a:xfrm>
            <a:off x="302399" y="1793962"/>
            <a:ext cx="7667006" cy="1231404"/>
          </a:xfrm>
          <a:prstGeom prst="rect">
            <a:avLst/>
          </a:prstGeom>
        </p:spPr>
        <p:txBody>
          <a:bodyPr vert="horz" wrap="square" lIns="0" tIns="288000" rIns="0" bIns="0" rtlCol="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1400" b="0" kern="0" spc="0" baseline="0">
                <a:solidFill>
                  <a:schemeClr val="tx1"/>
                </a:solidFill>
                <a:latin typeface="Lora" pitchFamily="2" charset="77"/>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14pt"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GB" sz="1800" b="1">
                <a:latin typeface="+mj-lt"/>
              </a:rPr>
              <a:t>The latest clinical study by </a:t>
            </a:r>
            <a:r>
              <a:rPr lang="en-GB" sz="1800" b="1" err="1">
                <a:latin typeface="+mj-lt"/>
              </a:rPr>
              <a:t>dsm-firmenich</a:t>
            </a:r>
            <a:r>
              <a:rPr lang="en-GB" sz="1800" b="1">
                <a:latin typeface="+mj-lt"/>
              </a:rPr>
              <a:t> </a:t>
            </a:r>
            <a:r>
              <a:rPr lang="en-US" sz="1800" b="1">
                <a:latin typeface="+mj-lt"/>
              </a:rPr>
              <a:t>demonstrate</a:t>
            </a:r>
            <a:r>
              <a:rPr lang="en-US" altLang="zh-CN" sz="1800" b="1">
                <a:latin typeface="+mj-lt"/>
              </a:rPr>
              <a:t>s</a:t>
            </a:r>
            <a:r>
              <a:rPr lang="en-US" sz="1800" b="1">
                <a:latin typeface="+mj-lt"/>
              </a:rPr>
              <a:t> that an SPF 50 sunscreen not only preserves the structural integrity of the skin microbiome but also prevents key biological shifts associated with increased acne risk:</a:t>
            </a:r>
            <a:endParaRPr lang="en-GB" sz="1800" b="1">
              <a:latin typeface="+mj-lt"/>
            </a:endParaRPr>
          </a:p>
        </p:txBody>
      </p:sp>
      <p:sp>
        <p:nvSpPr>
          <p:cNvPr id="7" name="TextBox 6">
            <a:extLst>
              <a:ext uri="{FF2B5EF4-FFF2-40B4-BE49-F238E27FC236}">
                <a16:creationId xmlns:a16="http://schemas.microsoft.com/office/drawing/2014/main" id="{1142FE1F-9110-2A94-58EF-D8A8976FE5C4}"/>
              </a:ext>
            </a:extLst>
          </p:cNvPr>
          <p:cNvSpPr txBox="1"/>
          <p:nvPr/>
        </p:nvSpPr>
        <p:spPr>
          <a:xfrm>
            <a:off x="302399" y="3312416"/>
            <a:ext cx="7724077" cy="3123932"/>
          </a:xfrm>
          <a:prstGeom prst="rect">
            <a:avLst/>
          </a:prstGeom>
          <a:noFill/>
        </p:spPr>
        <p:txBody>
          <a:bodyPr wrap="square">
            <a:spAutoFit/>
          </a:bodyPr>
          <a:lstStyle/>
          <a:p>
            <a:pPr marL="342900" indent="-342900">
              <a:spcBef>
                <a:spcPts val="300"/>
              </a:spcBef>
              <a:spcAft>
                <a:spcPts val="300"/>
              </a:spcAft>
              <a:buFont typeface="+mj-lt"/>
              <a:buAutoNum type="arabicPeriod"/>
            </a:pPr>
            <a:r>
              <a:rPr lang="en-US" sz="1400" b="1">
                <a:latin typeface="+mj-lt"/>
              </a:rPr>
              <a:t>Stabilizes overall skin microbiome diversity:</a:t>
            </a:r>
            <a:r>
              <a:rPr lang="zh-CN" altLang="en-US" sz="1400">
                <a:latin typeface="+mj-lt"/>
              </a:rPr>
              <a:t> </a:t>
            </a:r>
            <a:r>
              <a:rPr lang="en-US" sz="1400">
                <a:latin typeface="+mj-lt"/>
              </a:rPr>
              <a:t>SPF 50 preserves diversity (</a:t>
            </a:r>
            <a:r>
              <a:rPr lang="en-US" sz="1400"/>
              <a:t>Shannon </a:t>
            </a:r>
            <a:r>
              <a:rPr lang="en-US" sz="1400">
                <a:latin typeface="+mj-lt"/>
              </a:rPr>
              <a:t>indices) under repeated sub‑erythemal UV exposure, indicating no disruption of the native microbial community.</a:t>
            </a:r>
          </a:p>
          <a:p>
            <a:pPr marL="342900" indent="-342900">
              <a:spcBef>
                <a:spcPts val="300"/>
              </a:spcBef>
              <a:spcAft>
                <a:spcPts val="300"/>
              </a:spcAft>
              <a:buFont typeface="+mj-lt"/>
              <a:buAutoNum type="arabicPeriod"/>
            </a:pPr>
            <a:r>
              <a:rPr lang="en-US" sz="1400" b="1">
                <a:latin typeface="+mj-lt"/>
              </a:rPr>
              <a:t>Prevents UV‑induced </a:t>
            </a:r>
            <a:r>
              <a:rPr lang="en-US" sz="1400" b="1" i="1" err="1">
                <a:latin typeface="+mj-lt"/>
              </a:rPr>
              <a:t>Cutibacterium</a:t>
            </a:r>
            <a:r>
              <a:rPr lang="en-US" sz="1400" b="1" i="1">
                <a:latin typeface="+mj-lt"/>
              </a:rPr>
              <a:t> acnes </a:t>
            </a:r>
            <a:r>
              <a:rPr lang="en-US" sz="1400" b="1">
                <a:latin typeface="+mj-lt"/>
              </a:rPr>
              <a:t>overgrowth: </a:t>
            </a:r>
            <a:r>
              <a:rPr lang="en-US" sz="1400">
                <a:latin typeface="+mj-lt"/>
              </a:rPr>
              <a:t>UV irradiation significantly increased </a:t>
            </a:r>
            <a:r>
              <a:rPr lang="en-US" sz="1400" i="1">
                <a:latin typeface="+mj-lt"/>
              </a:rPr>
              <a:t>C. acnes</a:t>
            </a:r>
            <a:r>
              <a:rPr lang="en-US" sz="1400">
                <a:latin typeface="+mj-lt"/>
              </a:rPr>
              <a:t> abundance in untreated and placebo zones, whereas SPF 50 maintained levels close to baseline, reducing the key acne‑associated microbial shift.</a:t>
            </a:r>
            <a:endParaRPr lang="en-US" sz="1400" b="1">
              <a:latin typeface="+mj-lt"/>
            </a:endParaRPr>
          </a:p>
          <a:p>
            <a:pPr marL="342900" indent="-342900">
              <a:spcBef>
                <a:spcPts val="300"/>
              </a:spcBef>
              <a:spcAft>
                <a:spcPts val="300"/>
              </a:spcAft>
              <a:buFont typeface="+mj-lt"/>
              <a:buAutoNum type="arabicPeriod"/>
            </a:pPr>
            <a:r>
              <a:rPr lang="en-US" sz="1400" b="1">
                <a:latin typeface="+mj-lt"/>
              </a:rPr>
              <a:t>Preserves </a:t>
            </a:r>
            <a:r>
              <a:rPr lang="en-US" sz="1400" b="1" i="1">
                <a:latin typeface="+mj-lt"/>
              </a:rPr>
              <a:t>C. acnes </a:t>
            </a:r>
            <a:r>
              <a:rPr lang="en-US" sz="1400" b="1">
                <a:latin typeface="+mj-lt"/>
              </a:rPr>
              <a:t>strain‑level and lipid metabolite composition:</a:t>
            </a:r>
            <a:r>
              <a:rPr lang="en-US" sz="1400">
                <a:latin typeface="+mj-lt"/>
              </a:rPr>
              <a:t> Novel SLST analysis confirmed that SPF 50 maintains the individual's original </a:t>
            </a:r>
            <a:r>
              <a:rPr lang="en-US" sz="1400" i="1">
                <a:latin typeface="+mj-lt"/>
              </a:rPr>
              <a:t>C. acnes</a:t>
            </a:r>
            <a:r>
              <a:rPr lang="en-US" sz="1400">
                <a:latin typeface="+mj-lt"/>
              </a:rPr>
              <a:t> phylotype profile, supporting the native strain state as well as the short-chain fatty acids.</a:t>
            </a:r>
            <a:endParaRPr lang="en-GB" sz="1400">
              <a:latin typeface="+mj-lt"/>
            </a:endParaRPr>
          </a:p>
          <a:p>
            <a:pPr marL="342900" indent="-342900">
              <a:spcBef>
                <a:spcPts val="300"/>
              </a:spcBef>
              <a:spcAft>
                <a:spcPts val="300"/>
              </a:spcAft>
              <a:buFont typeface="+mj-lt"/>
              <a:buAutoNum type="arabicPeriod"/>
            </a:pPr>
            <a:r>
              <a:rPr lang="en-US" sz="1400" b="1">
                <a:latin typeface="+mj-lt"/>
              </a:rPr>
              <a:t>Reduces porphyrins, biomarkers of (pathogenic) </a:t>
            </a:r>
            <a:r>
              <a:rPr lang="en-US" sz="1400" b="1" i="1">
                <a:latin typeface="+mj-lt"/>
              </a:rPr>
              <a:t>C. acnes </a:t>
            </a:r>
            <a:r>
              <a:rPr lang="en-US" sz="1400" b="1">
                <a:latin typeface="+mj-lt"/>
              </a:rPr>
              <a:t>activity:</a:t>
            </a:r>
            <a:r>
              <a:rPr lang="en-US" sz="1400">
                <a:latin typeface="+mj-lt"/>
              </a:rPr>
              <a:t> Sunscreen‑treated sites showed substantially lower porphyrin signals versus UV‑exposed controls, reflecting decreased metabolic activity of acne‑associated strains.</a:t>
            </a:r>
          </a:p>
        </p:txBody>
      </p:sp>
      <p:sp>
        <p:nvSpPr>
          <p:cNvPr id="8" name="Rectangle 7">
            <a:extLst>
              <a:ext uri="{FF2B5EF4-FFF2-40B4-BE49-F238E27FC236}">
                <a16:creationId xmlns:a16="http://schemas.microsoft.com/office/drawing/2014/main" id="{CD94A766-FD32-DE06-E779-FC562885E7F7}"/>
              </a:ext>
            </a:extLst>
          </p:cNvPr>
          <p:cNvSpPr/>
          <p:nvPr/>
        </p:nvSpPr>
        <p:spPr>
          <a:xfrm>
            <a:off x="9757198" y="-7044"/>
            <a:ext cx="2434801" cy="47141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a:latin typeface="Lora" pitchFamily="2" charset="0"/>
              </a:rPr>
              <a:t>The Sunny Skin Microbiome 2.0</a:t>
            </a:r>
          </a:p>
          <a:p>
            <a:pPr algn="ctr"/>
            <a:r>
              <a:rPr lang="en-US" sz="1200" b="1"/>
              <a:t>SCIENTIFIC DEEPDIVE</a:t>
            </a:r>
          </a:p>
        </p:txBody>
      </p:sp>
      <p:grpSp>
        <p:nvGrpSpPr>
          <p:cNvPr id="2" name="Group 1">
            <a:extLst>
              <a:ext uri="{FF2B5EF4-FFF2-40B4-BE49-F238E27FC236}">
                <a16:creationId xmlns:a16="http://schemas.microsoft.com/office/drawing/2014/main" id="{E83B5DB9-910A-1450-3B30-07FBF42890AC}"/>
              </a:ext>
            </a:extLst>
          </p:cNvPr>
          <p:cNvGrpSpPr/>
          <p:nvPr/>
        </p:nvGrpSpPr>
        <p:grpSpPr>
          <a:xfrm>
            <a:off x="8026476" y="2102197"/>
            <a:ext cx="4165522" cy="1274887"/>
            <a:chOff x="8026476" y="2063421"/>
            <a:chExt cx="4165522" cy="961945"/>
          </a:xfrm>
          <a:effectLst>
            <a:outerShdw blurRad="50800" dist="38100" dir="8100000" algn="tr" rotWithShape="0">
              <a:prstClr val="black">
                <a:alpha val="40000"/>
              </a:prstClr>
            </a:outerShdw>
          </a:effectLst>
        </p:grpSpPr>
        <p:sp>
          <p:nvSpPr>
            <p:cNvPr id="11" name="Arrow: Pentagon 10">
              <a:extLst>
                <a:ext uri="{FF2B5EF4-FFF2-40B4-BE49-F238E27FC236}">
                  <a16:creationId xmlns:a16="http://schemas.microsoft.com/office/drawing/2014/main" id="{9148D4C1-794F-3D5A-14A5-19386B7C9C53}"/>
                </a:ext>
              </a:extLst>
            </p:cNvPr>
            <p:cNvSpPr/>
            <p:nvPr/>
          </p:nvSpPr>
          <p:spPr>
            <a:xfrm flipH="1">
              <a:off x="8026476" y="2063421"/>
              <a:ext cx="4165522" cy="961945"/>
            </a:xfrm>
            <a:prstGeom prst="homePlate">
              <a:avLst>
                <a:gd name="adj" fmla="val 34506"/>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0" name="TextBox 9">
              <a:extLst>
                <a:ext uri="{FF2B5EF4-FFF2-40B4-BE49-F238E27FC236}">
                  <a16:creationId xmlns:a16="http://schemas.microsoft.com/office/drawing/2014/main" id="{90335A3F-9EAB-5C60-1211-A583B11364DB}"/>
                </a:ext>
              </a:extLst>
            </p:cNvPr>
            <p:cNvSpPr txBox="1"/>
            <p:nvPr/>
          </p:nvSpPr>
          <p:spPr>
            <a:xfrm>
              <a:off x="8363415" y="2230886"/>
              <a:ext cx="3828583" cy="627015"/>
            </a:xfrm>
            <a:prstGeom prst="rect">
              <a:avLst/>
            </a:prstGeom>
            <a:noFill/>
          </p:spPr>
          <p:txBody>
            <a:bodyPr wrap="square" anchor="ctr">
              <a:spAutoFit/>
            </a:bodyPr>
            <a:lstStyle/>
            <a:p>
              <a:r>
                <a:rPr lang="en-US" sz="1200">
                  <a:solidFill>
                    <a:schemeClr val="accent6">
                      <a:lumMod val="50000"/>
                    </a:schemeClr>
                  </a:solidFill>
                  <a:latin typeface="Lora" pitchFamily="2" charset="0"/>
                </a:rPr>
                <a:t>This study provides the </a:t>
              </a:r>
              <a:r>
                <a:rPr lang="en-US" sz="1200" b="1">
                  <a:solidFill>
                    <a:schemeClr val="accent6">
                      <a:lumMod val="50000"/>
                    </a:schemeClr>
                  </a:solidFill>
                  <a:latin typeface="Lora" pitchFamily="2" charset="0"/>
                </a:rPr>
                <a:t>first </a:t>
              </a:r>
              <a:r>
                <a:rPr lang="en-US" sz="1200" b="1" i="1">
                  <a:solidFill>
                    <a:schemeClr val="accent6">
                      <a:lumMod val="50000"/>
                    </a:schemeClr>
                  </a:solidFill>
                  <a:latin typeface="Lora" pitchFamily="2" charset="0"/>
                </a:rPr>
                <a:t>in‑vivo</a:t>
              </a:r>
              <a:r>
                <a:rPr lang="en-US" sz="1200" b="1">
                  <a:solidFill>
                    <a:schemeClr val="accent6">
                      <a:lumMod val="50000"/>
                    </a:schemeClr>
                  </a:solidFill>
                  <a:latin typeface="Lora" pitchFamily="2" charset="0"/>
                </a:rPr>
                <a:t> evidence </a:t>
              </a:r>
              <a:r>
                <a:rPr lang="en-US" sz="1200">
                  <a:solidFill>
                    <a:schemeClr val="accent6">
                      <a:lumMod val="50000"/>
                    </a:schemeClr>
                  </a:solidFill>
                  <a:latin typeface="Lora" pitchFamily="2" charset="0"/>
                </a:rPr>
                <a:t>that a daily-use </a:t>
              </a:r>
              <a:r>
                <a:rPr lang="en-US" sz="1200" b="1">
                  <a:solidFill>
                    <a:schemeClr val="accent6">
                      <a:lumMod val="50000"/>
                    </a:schemeClr>
                  </a:solidFill>
                  <a:latin typeface="Lora" pitchFamily="2" charset="0"/>
                </a:rPr>
                <a:t>high‑SPF </a:t>
              </a:r>
              <a:r>
                <a:rPr lang="en-US" sz="1200">
                  <a:solidFill>
                    <a:schemeClr val="accent6">
                      <a:lumMod val="50000"/>
                    </a:schemeClr>
                  </a:solidFill>
                  <a:latin typeface="Lora" pitchFamily="2" charset="0"/>
                </a:rPr>
                <a:t>sunscreen positioning SPF 50 as </a:t>
              </a:r>
              <a:r>
                <a:rPr lang="en-US" sz="1200" b="1">
                  <a:solidFill>
                    <a:schemeClr val="accent6">
                      <a:lumMod val="50000"/>
                    </a:schemeClr>
                  </a:solidFill>
                  <a:latin typeface="Lora" pitchFamily="2" charset="0"/>
                </a:rPr>
                <a:t>a proactive, microbiome‑compatible strategy for managing acne‑prone skin.</a:t>
              </a:r>
            </a:p>
          </p:txBody>
        </p:sp>
      </p:grpSp>
      <p:sp>
        <p:nvSpPr>
          <p:cNvPr id="12" name="TextBox 11">
            <a:extLst>
              <a:ext uri="{FF2B5EF4-FFF2-40B4-BE49-F238E27FC236}">
                <a16:creationId xmlns:a16="http://schemas.microsoft.com/office/drawing/2014/main" id="{D1AECB30-5276-D660-BAC4-7BF3035A6F50}"/>
              </a:ext>
            </a:extLst>
          </p:cNvPr>
          <p:cNvSpPr txBox="1"/>
          <p:nvPr/>
        </p:nvSpPr>
        <p:spPr>
          <a:xfrm>
            <a:off x="5012098" y="6375201"/>
            <a:ext cx="3182847" cy="369332"/>
          </a:xfrm>
          <a:prstGeom prst="rect">
            <a:avLst/>
          </a:prstGeom>
          <a:noFill/>
        </p:spPr>
        <p:txBody>
          <a:bodyPr wrap="square">
            <a:spAutoFit/>
          </a:bodyPr>
          <a:lstStyle/>
          <a:p>
            <a:r>
              <a:rPr lang="en-US" sz="1800" b="1">
                <a:solidFill>
                  <a:schemeClr val="accent5">
                    <a:lumMod val="75000"/>
                  </a:schemeClr>
                </a:solidFill>
                <a:latin typeface="Arial" panose="020B0604020202020204" pitchFamily="34" charset="0"/>
                <a:ea typeface="Times New Roman" panose="02020603050405020304" pitchFamily="18" charset="0"/>
                <a:cs typeface="Arial" panose="020B0604020202020204" pitchFamily="34" charset="0"/>
              </a:rPr>
              <a:t>novel – simple - powerful</a:t>
            </a:r>
            <a:endParaRPr lang="en-US">
              <a:solidFill>
                <a:schemeClr val="accent5">
                  <a:lumMod val="75000"/>
                </a:schemeClr>
              </a:solidFill>
            </a:endParaRPr>
          </a:p>
        </p:txBody>
      </p:sp>
    </p:spTree>
    <p:extLst>
      <p:ext uri="{BB962C8B-B14F-4D97-AF65-F5344CB8AC3E}">
        <p14:creationId xmlns:p14="http://schemas.microsoft.com/office/powerpoint/2010/main" val="2821285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2CFB4-BA94-96C8-FF86-C39CB06AADAB}"/>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E6F1B80C-120E-936E-A061-88DA0796661A}"/>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 y="1"/>
            <a:ext cx="12192000" cy="6858000"/>
          </a:xfrm>
          <a:prstGeom prst="rect">
            <a:avLst/>
          </a:prstGeom>
        </p:spPr>
      </p:pic>
      <p:sp>
        <p:nvSpPr>
          <p:cNvPr id="2" name="Slide Number Placeholder 1">
            <a:extLst>
              <a:ext uri="{FF2B5EF4-FFF2-40B4-BE49-F238E27FC236}">
                <a16:creationId xmlns:a16="http://schemas.microsoft.com/office/drawing/2014/main" id="{BC7EC8AE-5510-DA71-E5BA-12FB8FD7C242}"/>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35</a:t>
            </a:fld>
            <a:endParaRPr lang="en-GB"/>
          </a:p>
        </p:txBody>
      </p:sp>
      <p:sp>
        <p:nvSpPr>
          <p:cNvPr id="11" name="Text Placeholder 10">
            <a:extLst>
              <a:ext uri="{FF2B5EF4-FFF2-40B4-BE49-F238E27FC236}">
                <a16:creationId xmlns:a16="http://schemas.microsoft.com/office/drawing/2014/main" id="{39DAB705-A686-9F4C-B4A1-5C8CC88D830D}"/>
              </a:ext>
            </a:extLst>
          </p:cNvPr>
          <p:cNvSpPr>
            <a:spLocks noGrp="1"/>
          </p:cNvSpPr>
          <p:nvPr>
            <p:ph type="body" idx="11"/>
          </p:nvPr>
        </p:nvSpPr>
        <p:spPr>
          <a:xfrm>
            <a:off x="302400" y="1199385"/>
            <a:ext cx="5488800" cy="1572273"/>
          </a:xfrm>
        </p:spPr>
        <p:txBody>
          <a:bodyPr/>
          <a:lstStyle/>
          <a:p>
            <a:r>
              <a:rPr lang="en-GB" sz="1800">
                <a:solidFill>
                  <a:srgbClr val="F08B1F"/>
                </a:solidFill>
              </a:rPr>
              <a:t>My sunscreen to protect the skin and microbiome, professionally.​</a:t>
            </a:r>
            <a:endParaRPr lang="en-US" sz="1800">
              <a:solidFill>
                <a:srgbClr val="F08B1F"/>
              </a:solidFill>
            </a:endParaRPr>
          </a:p>
        </p:txBody>
      </p:sp>
      <p:sp>
        <p:nvSpPr>
          <p:cNvPr id="18" name="Text Placeholder 11">
            <a:extLst>
              <a:ext uri="{FF2B5EF4-FFF2-40B4-BE49-F238E27FC236}">
                <a16:creationId xmlns:a16="http://schemas.microsoft.com/office/drawing/2014/main" id="{0DC2CF42-7413-7B00-6345-F6081DD1530E}"/>
              </a:ext>
            </a:extLst>
          </p:cNvPr>
          <p:cNvSpPr>
            <a:spLocks noGrp="1"/>
          </p:cNvSpPr>
          <p:nvPr>
            <p:ph type="body" sz="quarter" idx="12"/>
          </p:nvPr>
        </p:nvSpPr>
        <p:spPr>
          <a:xfrm>
            <a:off x="302399" y="2322947"/>
            <a:ext cx="5420483" cy="3926239"/>
          </a:xfrm>
        </p:spPr>
        <p:txBody>
          <a:bodyPr/>
          <a:lstStyle/>
          <a:p>
            <a:r>
              <a:rPr lang="en-GB" b="1"/>
              <a:t>Science-backed insights</a:t>
            </a:r>
          </a:p>
          <a:p>
            <a:r>
              <a:rPr lang="en-GB"/>
              <a:t>Latest clinical study by </a:t>
            </a:r>
            <a:r>
              <a:rPr lang="en-GB" err="1"/>
              <a:t>dsm-firmenich</a:t>
            </a:r>
            <a:r>
              <a:rPr lang="en-GB"/>
              <a:t> confirms that wearing an SPF 50 sunscreen helps mitigate the potential of UV-induced acne while maintain an undisturbed skin microbiome.  </a:t>
            </a:r>
          </a:p>
          <a:p>
            <a:endParaRPr lang="en-GB"/>
          </a:p>
          <a:p>
            <a:r>
              <a:rPr lang="en-GB" b="1"/>
              <a:t>From insights to innovation</a:t>
            </a:r>
          </a:p>
          <a:p>
            <a:r>
              <a:rPr lang="en-GB"/>
              <a:t>Our research highlights the importance of daily sunscreens as the essential first step in effective skin protection. Building on this evidence, we designed three SPF 50 formulations that fit naturally into everyday routine.  </a:t>
            </a:r>
          </a:p>
          <a:p>
            <a:endParaRPr lang="en-GB"/>
          </a:p>
          <a:p>
            <a:r>
              <a:rPr lang="en-GB" b="1"/>
              <a:t>Our formulation philosophy</a:t>
            </a:r>
          </a:p>
          <a:p>
            <a:pPr marL="171450" indent="-171450">
              <a:spcBef>
                <a:spcPts val="200"/>
              </a:spcBef>
              <a:spcAft>
                <a:spcPts val="200"/>
              </a:spcAft>
              <a:buClr>
                <a:srgbClr val="F08B1F"/>
              </a:buClr>
              <a:buSzPct val="120000"/>
              <a:buFont typeface="Arial" panose="020B0604020202020204" pitchFamily="34" charset="0"/>
              <a:buChar char="•"/>
            </a:pPr>
            <a:r>
              <a:rPr lang="en-GB"/>
              <a:t>Broad-spectrum </a:t>
            </a:r>
            <a:r>
              <a:rPr lang="en-GB" err="1"/>
              <a:t>defense</a:t>
            </a:r>
            <a:endParaRPr lang="en-GB">
              <a:solidFill>
                <a:srgbClr val="FF0000"/>
              </a:solidFill>
            </a:endParaRPr>
          </a:p>
          <a:p>
            <a:pPr marL="171450" indent="-171450">
              <a:spcBef>
                <a:spcPts val="200"/>
              </a:spcBef>
              <a:spcAft>
                <a:spcPts val="200"/>
              </a:spcAft>
              <a:buClr>
                <a:srgbClr val="F08B1F"/>
              </a:buClr>
              <a:buSzPct val="120000"/>
              <a:buFont typeface="Arial" panose="020B0604020202020204" pitchFamily="34" charset="0"/>
              <a:buChar char="•"/>
            </a:pPr>
            <a:r>
              <a:rPr lang="en-GB"/>
              <a:t>Lightweight textures: light touch without extra burden for the skin, ideal for daily wear</a:t>
            </a:r>
          </a:p>
          <a:p>
            <a:pPr marL="171450" indent="-171450">
              <a:spcBef>
                <a:spcPts val="200"/>
              </a:spcBef>
              <a:spcAft>
                <a:spcPts val="200"/>
              </a:spcAft>
              <a:buClr>
                <a:srgbClr val="F08B1F"/>
              </a:buClr>
              <a:buSzPct val="120000"/>
              <a:buFont typeface="Arial" panose="020B0604020202020204" pitchFamily="34" charset="0"/>
              <a:buChar char="•"/>
            </a:pPr>
            <a:r>
              <a:rPr lang="en-GB"/>
              <a:t>Simplified yet potent targeted </a:t>
            </a:r>
            <a:r>
              <a:rPr lang="en-GB" err="1"/>
              <a:t>bioactives</a:t>
            </a:r>
            <a:r>
              <a:rPr lang="en-GB"/>
              <a:t> that elevate essential skin benefits</a:t>
            </a:r>
          </a:p>
          <a:p>
            <a:pPr marL="171450" indent="-171450">
              <a:spcBef>
                <a:spcPts val="200"/>
              </a:spcBef>
              <a:spcAft>
                <a:spcPts val="200"/>
              </a:spcAft>
              <a:buClr>
                <a:srgbClr val="F08B1F"/>
              </a:buClr>
              <a:buSzPct val="120000"/>
              <a:buFont typeface="Arial" panose="020B0604020202020204" pitchFamily="34" charset="0"/>
              <a:buChar char="•"/>
            </a:pPr>
            <a:r>
              <a:rPr lang="en-GB"/>
              <a:t>Microbiome-supportive: developed to help in keeping the skin microbiome healthy and balanced </a:t>
            </a:r>
          </a:p>
        </p:txBody>
      </p:sp>
      <p:sp>
        <p:nvSpPr>
          <p:cNvPr id="23" name="TextBox 22">
            <a:extLst>
              <a:ext uri="{FF2B5EF4-FFF2-40B4-BE49-F238E27FC236}">
                <a16:creationId xmlns:a16="http://schemas.microsoft.com/office/drawing/2014/main" id="{45ECC577-3360-B2DC-CDF1-6A846860DC7B}"/>
              </a:ext>
            </a:extLst>
          </p:cNvPr>
          <p:cNvSpPr txBox="1"/>
          <p:nvPr/>
        </p:nvSpPr>
        <p:spPr>
          <a:xfrm>
            <a:off x="6440214" y="-1418897"/>
            <a:ext cx="184731" cy="369332"/>
          </a:xfrm>
          <a:prstGeom prst="rect">
            <a:avLst/>
          </a:prstGeom>
          <a:noFill/>
        </p:spPr>
        <p:txBody>
          <a:bodyPr wrap="none" rtlCol="0">
            <a:spAutoFit/>
          </a:bodyPr>
          <a:lstStyle/>
          <a:p>
            <a:endParaRPr lang="en-NL"/>
          </a:p>
        </p:txBody>
      </p:sp>
      <p:pic>
        <p:nvPicPr>
          <p:cNvPr id="4" name="Picture 3">
            <a:extLst>
              <a:ext uri="{FF2B5EF4-FFF2-40B4-BE49-F238E27FC236}">
                <a16:creationId xmlns:a16="http://schemas.microsoft.com/office/drawing/2014/main" id="{C6E2AC5B-A9BF-5732-D1AE-5C0304412F2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2399" y="553682"/>
            <a:ext cx="4081744" cy="889820"/>
          </a:xfrm>
          <a:prstGeom prst="rect">
            <a:avLst/>
          </a:prstGeom>
        </p:spPr>
      </p:pic>
      <p:sp>
        <p:nvSpPr>
          <p:cNvPr id="5" name="TextBox 4">
            <a:extLst>
              <a:ext uri="{FF2B5EF4-FFF2-40B4-BE49-F238E27FC236}">
                <a16:creationId xmlns:a16="http://schemas.microsoft.com/office/drawing/2014/main" id="{2E874A19-DBEE-2BE9-6D33-2EC7192C5671}"/>
              </a:ext>
            </a:extLst>
          </p:cNvPr>
          <p:cNvSpPr txBox="1"/>
          <p:nvPr/>
        </p:nvSpPr>
        <p:spPr>
          <a:xfrm>
            <a:off x="6284339" y="6505336"/>
            <a:ext cx="3554055" cy="339645"/>
          </a:xfrm>
          <a:prstGeom prst="rect">
            <a:avLst/>
          </a:prstGeom>
          <a:noFill/>
        </p:spPr>
        <p:txBody>
          <a:bodyPr wrap="square" lIns="72000" tIns="46800" r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800" u="none" strike="noStrike" kern="1200" cap="none" spc="0" normalizeH="0" baseline="0" noProof="0">
                <a:ln>
                  <a:noFill/>
                </a:ln>
                <a:effectLst/>
                <a:uLnTx/>
                <a:uFillTx/>
                <a:latin typeface="DM Sans" pitchFamily="2" charset="77"/>
                <a:ea typeface="Fira Sans" panose="020B0503050000020004" pitchFamily="34" charset="0"/>
                <a:cs typeface="Arial" panose="020B0604020202020204" pitchFamily="34" charset="0"/>
              </a:rPr>
              <a:t>Products are for experimental use only and are not for</a:t>
            </a:r>
            <a:r>
              <a:rPr kumimoji="0" lang="en-GB" sz="800" u="none" strike="noStrike" kern="1200" cap="none" spc="0" normalizeH="0" baseline="0" noProof="0">
                <a:ln>
                  <a:noFill/>
                </a:ln>
                <a:effectLst/>
                <a:uLnTx/>
                <a:uFillTx/>
                <a:latin typeface="DM Sans" pitchFamily="2" charset="77"/>
                <a:ea typeface="Fira Sans" panose="020B0503050000020004" pitchFamily="34" charset="0"/>
                <a:cs typeface="Arial" panose="020B0604020202020204" pitchFamily="34" charset="0"/>
              </a:rPr>
              <a:t> </a:t>
            </a:r>
            <a:r>
              <a:rPr kumimoji="0" lang="en-CH" sz="800" u="none" strike="noStrike" kern="1200" cap="none" spc="0" normalizeH="0" baseline="0" noProof="0">
                <a:ln>
                  <a:noFill/>
                </a:ln>
                <a:effectLst/>
                <a:uLnTx/>
                <a:uFillTx/>
                <a:latin typeface="DM Sans" pitchFamily="2" charset="77"/>
                <a:ea typeface="Fira Sans" panose="020B0503050000020004" pitchFamily="34" charset="0"/>
                <a:cs typeface="Arial" panose="020B0604020202020204" pitchFamily="34" charset="0"/>
              </a:rPr>
              <a:t>sale.</a:t>
            </a:r>
            <a:r>
              <a:rPr kumimoji="0" lang="en-US" sz="800" u="none" strike="noStrike" kern="1200" cap="none" spc="0" normalizeH="0" baseline="0" noProof="0">
                <a:ln>
                  <a:noFill/>
                </a:ln>
                <a:effectLst/>
                <a:uLnTx/>
                <a:uFillTx/>
                <a:latin typeface="DM Sans" pitchFamily="2" charset="77"/>
                <a:ea typeface="Fira Sans" panose="020B0503050000020004" pitchFamily="34" charset="0"/>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800">
                <a:latin typeface="DM Sans" pitchFamily="2" charset="77"/>
                <a:ea typeface="Fira Sans" panose="020B0503050000020004" pitchFamily="34" charset="0"/>
                <a:cs typeface="Arial" panose="020B0604020202020204" pitchFamily="34" charset="0"/>
              </a:rPr>
              <a:t>d</a:t>
            </a:r>
            <a:r>
              <a:rPr kumimoji="0" lang="en-GB" sz="800" u="none" strike="noStrike" kern="1200" cap="none" spc="0" normalizeH="0" baseline="0" noProof="0" err="1">
                <a:ln>
                  <a:noFill/>
                </a:ln>
                <a:effectLst/>
                <a:uLnTx/>
                <a:uFillTx/>
                <a:latin typeface="DM Sans" pitchFamily="2" charset="77"/>
                <a:ea typeface="Fira Sans" panose="020B0503050000020004" pitchFamily="34" charset="0"/>
                <a:cs typeface="Arial" panose="020B0604020202020204" pitchFamily="34" charset="0"/>
              </a:rPr>
              <a:t>sm-firmenich</a:t>
            </a:r>
            <a:r>
              <a:rPr kumimoji="0" lang="en-CH" sz="800" u="none" strike="noStrike" kern="1200" cap="none" spc="0" normalizeH="0" baseline="0" noProof="0">
                <a:ln>
                  <a:noFill/>
                </a:ln>
                <a:effectLst/>
                <a:uLnTx/>
                <a:uFillTx/>
                <a:latin typeface="DM Sans" pitchFamily="2" charset="77"/>
                <a:ea typeface="Fira Sans" panose="020B0503050000020004" pitchFamily="34" charset="0"/>
                <a:cs typeface="Arial" panose="020B0604020202020204" pitchFamily="34" charset="0"/>
              </a:rPr>
              <a:t> is not responsible for final products claims</a:t>
            </a:r>
            <a:endParaRPr kumimoji="0" lang="en-US" sz="800" u="none" strike="noStrike" kern="1200" cap="none" spc="0" normalizeH="0" baseline="0" noProof="0">
              <a:ln>
                <a:noFill/>
              </a:ln>
              <a:effectLst/>
              <a:uLnTx/>
              <a:uFillTx/>
              <a:latin typeface="DM Sans" pitchFamily="2" charset="77"/>
              <a:ea typeface="Fira Sans" panose="020B0503050000020004" pitchFamily="34" charset="0"/>
              <a:cs typeface="Arial" panose="020B0604020202020204" pitchFamily="34" charset="0"/>
            </a:endParaRPr>
          </a:p>
        </p:txBody>
      </p:sp>
    </p:spTree>
    <p:extLst>
      <p:ext uri="{BB962C8B-B14F-4D97-AF65-F5344CB8AC3E}">
        <p14:creationId xmlns:p14="http://schemas.microsoft.com/office/powerpoint/2010/main" val="1027737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903764-3398-E820-F6B4-A7DC52DC8E6C}"/>
            </a:ext>
          </a:extLst>
        </p:cNvPr>
        <p:cNvGrpSpPr/>
        <p:nvPr/>
      </p:nvGrpSpPr>
      <p:grpSpPr>
        <a:xfrm>
          <a:off x="0" y="0"/>
          <a:ext cx="0" cy="0"/>
          <a:chOff x="0" y="0"/>
          <a:chExt cx="0" cy="0"/>
        </a:xfrm>
      </p:grpSpPr>
      <p:pic>
        <p:nvPicPr>
          <p:cNvPr id="52" name="Picture 51">
            <a:extLst>
              <a:ext uri="{FF2B5EF4-FFF2-40B4-BE49-F238E27FC236}">
                <a16:creationId xmlns:a16="http://schemas.microsoft.com/office/drawing/2014/main" id="{ABEA40F1-7593-4A99-9011-52197C72066B}"/>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5422" y="3048"/>
            <a:ext cx="12186581" cy="6854952"/>
          </a:xfrm>
          <a:prstGeom prst="rect">
            <a:avLst/>
          </a:prstGeom>
        </p:spPr>
      </p:pic>
      <p:pic>
        <p:nvPicPr>
          <p:cNvPr id="4" name="Picture 3">
            <a:extLst>
              <a:ext uri="{FF2B5EF4-FFF2-40B4-BE49-F238E27FC236}">
                <a16:creationId xmlns:a16="http://schemas.microsoft.com/office/drawing/2014/main" id="{C340D564-2C2B-BD8C-6580-6C954D63057B}"/>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2" y="1"/>
            <a:ext cx="5110474" cy="6858000"/>
          </a:xfrm>
          <a:prstGeom prst="rect">
            <a:avLst/>
          </a:prstGeom>
        </p:spPr>
      </p:pic>
      <p:sp>
        <p:nvSpPr>
          <p:cNvPr id="2" name="Slide Number Placeholder 1">
            <a:extLst>
              <a:ext uri="{FF2B5EF4-FFF2-40B4-BE49-F238E27FC236}">
                <a16:creationId xmlns:a16="http://schemas.microsoft.com/office/drawing/2014/main" id="{B0A7280A-1FB8-7CC7-D36D-2BF98681F257}"/>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36</a:t>
            </a:fld>
            <a:endParaRPr lang="en-GB"/>
          </a:p>
        </p:txBody>
      </p:sp>
      <p:sp>
        <p:nvSpPr>
          <p:cNvPr id="23" name="TextBox 22">
            <a:extLst>
              <a:ext uri="{FF2B5EF4-FFF2-40B4-BE49-F238E27FC236}">
                <a16:creationId xmlns:a16="http://schemas.microsoft.com/office/drawing/2014/main" id="{7C3DFB49-E80F-4EE8-417E-230642C3E377}"/>
              </a:ext>
            </a:extLst>
          </p:cNvPr>
          <p:cNvSpPr txBox="1"/>
          <p:nvPr/>
        </p:nvSpPr>
        <p:spPr>
          <a:xfrm>
            <a:off x="6440214" y="-1418897"/>
            <a:ext cx="184731" cy="369332"/>
          </a:xfrm>
          <a:prstGeom prst="rect">
            <a:avLst/>
          </a:prstGeom>
          <a:noFill/>
        </p:spPr>
        <p:txBody>
          <a:bodyPr wrap="none" rtlCol="0">
            <a:spAutoFit/>
          </a:bodyPr>
          <a:lstStyle/>
          <a:p>
            <a:endParaRPr lang="en-NL"/>
          </a:p>
        </p:txBody>
      </p:sp>
      <p:sp>
        <p:nvSpPr>
          <p:cNvPr id="6" name="Text Placeholder 15">
            <a:extLst>
              <a:ext uri="{FF2B5EF4-FFF2-40B4-BE49-F238E27FC236}">
                <a16:creationId xmlns:a16="http://schemas.microsoft.com/office/drawing/2014/main" id="{A07DD9DA-5E5D-539D-31C0-9672C46849B4}"/>
              </a:ext>
            </a:extLst>
          </p:cNvPr>
          <p:cNvSpPr txBox="1">
            <a:spLocks/>
          </p:cNvSpPr>
          <p:nvPr/>
        </p:nvSpPr>
        <p:spPr>
          <a:xfrm>
            <a:off x="302398" y="1408351"/>
            <a:ext cx="8064500" cy="391360"/>
          </a:xfrm>
          <a:prstGeom prst="rect">
            <a:avLst/>
          </a:prstGeom>
        </p:spPr>
        <p:txBody>
          <a:bodyPr vert="horz" wrap="square" lIns="0" tIns="0" rIns="0" bIns="360000" rtlCol="0">
            <a:noAutofit/>
          </a:bodyPr>
          <a:lstStyle>
            <a:lvl1pPr marL="0" indent="0" algn="l" defTabSz="914400" rtl="0" eaLnBrk="1" latinLnBrk="0" hangingPunct="1">
              <a:lnSpc>
                <a:spcPct val="100000"/>
              </a:lnSpc>
              <a:spcBef>
                <a:spcPts val="0"/>
              </a:spcBef>
              <a:buFont typeface="Arial" panose="020B0604020202020204" pitchFamily="34" charset="0"/>
              <a:buNone/>
              <a:defRPr sz="1400" kern="0" spc="0" baseline="0">
                <a:solidFill>
                  <a:srgbClr val="F08B1F"/>
                </a:solidFill>
                <a:latin typeface="+mn-lt"/>
                <a:ea typeface="+mn-ea"/>
                <a:cs typeface="+mn-cs"/>
              </a:defRPr>
            </a:lvl1pPr>
            <a:lvl2pPr marL="361950" indent="-36195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3"/>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CBD93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altLang="en-NL" b="1">
                <a:solidFill>
                  <a:srgbClr val="277E6E"/>
                </a:solidFill>
                <a:latin typeface="Lora" pitchFamily="2" charset="0"/>
              </a:rPr>
              <a:t>Hydrating Sun Cream SPF 50 </a:t>
            </a:r>
            <a:endParaRPr lang="en-NL" altLang="en-NL" b="1">
              <a:solidFill>
                <a:srgbClr val="277E6E"/>
              </a:solidFill>
              <a:latin typeface="Lora" pitchFamily="2" charset="0"/>
            </a:endParaRPr>
          </a:p>
        </p:txBody>
      </p:sp>
      <p:sp>
        <p:nvSpPr>
          <p:cNvPr id="7" name="Text Placeholder 11">
            <a:extLst>
              <a:ext uri="{FF2B5EF4-FFF2-40B4-BE49-F238E27FC236}">
                <a16:creationId xmlns:a16="http://schemas.microsoft.com/office/drawing/2014/main" id="{048D28EF-E01A-0947-3C62-1C4A581E5024}"/>
              </a:ext>
            </a:extLst>
          </p:cNvPr>
          <p:cNvSpPr>
            <a:spLocks noGrp="1"/>
          </p:cNvSpPr>
          <p:nvPr>
            <p:ph type="body" sz="quarter" idx="12"/>
          </p:nvPr>
        </p:nvSpPr>
        <p:spPr>
          <a:xfrm>
            <a:off x="302400" y="1454207"/>
            <a:ext cx="4468794" cy="970538"/>
          </a:xfrm>
        </p:spPr>
        <p:txBody>
          <a:bodyPr lIns="0"/>
          <a:lstStyle/>
          <a:p>
            <a:r>
              <a:rPr lang="en-GB">
                <a:latin typeface="Lora" pitchFamily="2" charset="77"/>
              </a:rPr>
              <a:t>Hydration is one of the skin’s most essential needs. This watery yet dry-touch formula provides intense moisture, promoting a fresh, dewy-looking complexion contributed by </a:t>
            </a:r>
            <a:r>
              <a:rPr lang="en-US">
                <a:latin typeface="Lora" pitchFamily="2" charset="77"/>
              </a:rPr>
              <a:t>two</a:t>
            </a:r>
            <a:r>
              <a:rPr lang="zh-CN" altLang="en-US">
                <a:latin typeface="Lora" pitchFamily="2" charset="77"/>
              </a:rPr>
              <a:t> </a:t>
            </a:r>
            <a:r>
              <a:rPr lang="en-US" altLang="zh-CN">
                <a:latin typeface="Lora" pitchFamily="2" charset="77"/>
              </a:rPr>
              <a:t>complementary</a:t>
            </a:r>
            <a:r>
              <a:rPr lang="zh-CN" altLang="en-US">
                <a:latin typeface="Lora" pitchFamily="2" charset="77"/>
              </a:rPr>
              <a:t> </a:t>
            </a:r>
            <a:r>
              <a:rPr lang="en-US" altLang="zh-CN">
                <a:latin typeface="Lora" pitchFamily="2" charset="77"/>
              </a:rPr>
              <a:t>hyaluronic</a:t>
            </a:r>
            <a:r>
              <a:rPr lang="zh-CN" altLang="en-US">
                <a:latin typeface="Lora" pitchFamily="2" charset="77"/>
              </a:rPr>
              <a:t> </a:t>
            </a:r>
            <a:r>
              <a:rPr lang="en-US" altLang="zh-CN">
                <a:latin typeface="Lora" pitchFamily="2" charset="77"/>
              </a:rPr>
              <a:t>acids.</a:t>
            </a:r>
            <a:endParaRPr lang="en-GB">
              <a:latin typeface="Lora" pitchFamily="2" charset="77"/>
            </a:endParaRPr>
          </a:p>
        </p:txBody>
      </p:sp>
      <p:pic>
        <p:nvPicPr>
          <p:cNvPr id="24" name="Picture 23">
            <a:extLst>
              <a:ext uri="{FF2B5EF4-FFF2-40B4-BE49-F238E27FC236}">
                <a16:creationId xmlns:a16="http://schemas.microsoft.com/office/drawing/2014/main" id="{1D83846B-48DB-DB34-77E5-2D8A05A5A24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2678" y="4225338"/>
            <a:ext cx="534819" cy="549274"/>
          </a:xfrm>
          <a:prstGeom prst="rect">
            <a:avLst/>
          </a:prstGeom>
        </p:spPr>
      </p:pic>
      <p:sp>
        <p:nvSpPr>
          <p:cNvPr id="29" name="Text Placeholder 11">
            <a:extLst>
              <a:ext uri="{FF2B5EF4-FFF2-40B4-BE49-F238E27FC236}">
                <a16:creationId xmlns:a16="http://schemas.microsoft.com/office/drawing/2014/main" id="{8F8E4840-2909-853D-6563-91EC44EBE40A}"/>
              </a:ext>
            </a:extLst>
          </p:cNvPr>
          <p:cNvSpPr txBox="1">
            <a:spLocks/>
          </p:cNvSpPr>
          <p:nvPr/>
        </p:nvSpPr>
        <p:spPr>
          <a:xfrm>
            <a:off x="5347867" y="1609871"/>
            <a:ext cx="4237422" cy="3569149"/>
          </a:xfrm>
          <a:prstGeom prst="rect">
            <a:avLst/>
          </a:prstGeom>
        </p:spPr>
        <p:txBody>
          <a:bodyPr vert="horz" wrap="square" lIns="72000" tIns="36000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2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3"/>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CBD93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spcBef>
                <a:spcPts val="200"/>
              </a:spcBef>
              <a:spcAft>
                <a:spcPts val="200"/>
              </a:spcAft>
            </a:pPr>
            <a:r>
              <a:rPr lang="en-GB" sz="900"/>
              <a:t>UV FILTERS</a:t>
            </a:r>
          </a:p>
          <a:p>
            <a:pPr>
              <a:spcBef>
                <a:spcPts val="200"/>
              </a:spcBef>
              <a:spcAft>
                <a:spcPts val="200"/>
              </a:spcAft>
            </a:pPr>
            <a:r>
              <a:rPr lang="en-GB" sz="900" b="1"/>
              <a:t>PARSOL® DHHB | </a:t>
            </a:r>
            <a:r>
              <a:rPr lang="en-GB" sz="900"/>
              <a:t>DIETHYLAMINO HYDROXYBENZOYL HEXYL BENZOATE </a:t>
            </a:r>
          </a:p>
          <a:p>
            <a:pPr>
              <a:spcBef>
                <a:spcPts val="200"/>
              </a:spcBef>
              <a:spcAft>
                <a:spcPts val="200"/>
              </a:spcAft>
            </a:pPr>
            <a:r>
              <a:rPr lang="en-GB" sz="900" b="1"/>
              <a:t>PARSOL® Shield |</a:t>
            </a:r>
            <a:r>
              <a:rPr lang="en-GB" sz="900"/>
              <a:t> BIS-ETHYLHEXYLOXYPHENOL METHOXYPHENYL TRIAZINE </a:t>
            </a:r>
          </a:p>
          <a:p>
            <a:pPr>
              <a:spcBef>
                <a:spcPts val="200"/>
              </a:spcBef>
              <a:spcAft>
                <a:spcPts val="200"/>
              </a:spcAft>
            </a:pPr>
            <a:r>
              <a:rPr lang="en-GB" sz="900" b="1"/>
              <a:t>PARSOL® EHT | </a:t>
            </a:r>
            <a:r>
              <a:rPr lang="en-GB" sz="900"/>
              <a:t>ETHYLHEXYL TRIAZONE </a:t>
            </a:r>
          </a:p>
          <a:p>
            <a:pPr>
              <a:spcBef>
                <a:spcPts val="200"/>
              </a:spcBef>
              <a:spcAft>
                <a:spcPts val="200"/>
              </a:spcAft>
            </a:pPr>
            <a:r>
              <a:rPr lang="en-GB" sz="900" b="1"/>
              <a:t>PARSOL® SLX | </a:t>
            </a:r>
            <a:r>
              <a:rPr lang="en-GB" sz="900"/>
              <a:t>POLYSILICONE-15 </a:t>
            </a:r>
          </a:p>
          <a:p>
            <a:pPr>
              <a:spcBef>
                <a:spcPts val="200"/>
              </a:spcBef>
              <a:spcAft>
                <a:spcPts val="200"/>
              </a:spcAft>
            </a:pPr>
            <a:r>
              <a:rPr lang="en-GB" sz="900" b="1"/>
              <a:t>PARSOL® MCX | </a:t>
            </a:r>
            <a:r>
              <a:rPr lang="en-GB" sz="900"/>
              <a:t>ETHYLHEXYL METHOXYCINNAMATE</a:t>
            </a:r>
          </a:p>
          <a:p>
            <a:pPr>
              <a:spcBef>
                <a:spcPts val="200"/>
              </a:spcBef>
              <a:spcAft>
                <a:spcPts val="200"/>
              </a:spcAft>
            </a:pPr>
            <a:r>
              <a:rPr lang="en-GB" sz="900" b="1"/>
              <a:t>PARSOL® EHS | </a:t>
            </a:r>
            <a:r>
              <a:rPr lang="en-GB" sz="900"/>
              <a:t>ETHYLHEXYL SALICYLATE  </a:t>
            </a:r>
          </a:p>
          <a:p>
            <a:pPr>
              <a:spcBef>
                <a:spcPts val="200"/>
              </a:spcBef>
              <a:spcAft>
                <a:spcPts val="200"/>
              </a:spcAft>
            </a:pPr>
            <a:endParaRPr lang="en-GB" sz="900"/>
          </a:p>
          <a:p>
            <a:pPr>
              <a:spcBef>
                <a:spcPts val="200"/>
              </a:spcBef>
              <a:spcAft>
                <a:spcPts val="200"/>
              </a:spcAft>
            </a:pPr>
            <a:r>
              <a:rPr lang="en-GB" sz="900"/>
              <a:t>SKIN ACTIVE</a:t>
            </a:r>
          </a:p>
          <a:p>
            <a:pPr>
              <a:spcBef>
                <a:spcPts val="200"/>
              </a:spcBef>
              <a:spcAft>
                <a:spcPts val="200"/>
              </a:spcAft>
            </a:pPr>
            <a:r>
              <a:rPr lang="en-GB" sz="900" b="1"/>
              <a:t>HYALLURONIC ACID-BT | </a:t>
            </a:r>
            <a:r>
              <a:rPr lang="en-GB" sz="900"/>
              <a:t>SODIUM HYALURONATE </a:t>
            </a:r>
          </a:p>
          <a:p>
            <a:pPr>
              <a:spcBef>
                <a:spcPts val="200"/>
              </a:spcBef>
              <a:spcAft>
                <a:spcPts val="200"/>
              </a:spcAft>
            </a:pPr>
            <a:r>
              <a:rPr lang="en-GB" sz="900" b="1"/>
              <a:t>HYA-ACT</a:t>
            </a:r>
            <a:r>
              <a:rPr lang="en-GB" sz="900" b="1" baseline="30000"/>
              <a:t>TM</a:t>
            </a:r>
            <a:r>
              <a:rPr lang="en-GB" sz="900" b="1"/>
              <a:t> M | </a:t>
            </a:r>
            <a:r>
              <a:rPr lang="en-GB" sz="900"/>
              <a:t>SODIUM HYALURONATE </a:t>
            </a:r>
          </a:p>
          <a:p>
            <a:pPr>
              <a:spcBef>
                <a:spcPts val="200"/>
              </a:spcBef>
              <a:spcAft>
                <a:spcPts val="200"/>
              </a:spcAft>
            </a:pPr>
            <a:endParaRPr lang="en-GB" sz="900"/>
          </a:p>
          <a:p>
            <a:pPr>
              <a:spcBef>
                <a:spcPts val="200"/>
              </a:spcBef>
              <a:spcAft>
                <a:spcPts val="200"/>
              </a:spcAft>
            </a:pPr>
            <a:r>
              <a:rPr lang="en-GB" sz="900"/>
              <a:t>FRAGRANCE</a:t>
            </a:r>
          </a:p>
          <a:p>
            <a:pPr>
              <a:spcBef>
                <a:spcPts val="200"/>
              </a:spcBef>
              <a:spcAft>
                <a:spcPts val="200"/>
              </a:spcAft>
            </a:pPr>
            <a:r>
              <a:rPr lang="en-GB" sz="900" b="1"/>
              <a:t>BIOME GENTLE BLOOM</a:t>
            </a:r>
            <a:endParaRPr lang="en-GB" sz="900"/>
          </a:p>
        </p:txBody>
      </p:sp>
      <p:sp>
        <p:nvSpPr>
          <p:cNvPr id="32" name="Text Placeholder 11">
            <a:extLst>
              <a:ext uri="{FF2B5EF4-FFF2-40B4-BE49-F238E27FC236}">
                <a16:creationId xmlns:a16="http://schemas.microsoft.com/office/drawing/2014/main" id="{83078571-805D-B018-2C2F-216F891FB417}"/>
              </a:ext>
            </a:extLst>
          </p:cNvPr>
          <p:cNvSpPr txBox="1">
            <a:spLocks/>
          </p:cNvSpPr>
          <p:nvPr/>
        </p:nvSpPr>
        <p:spPr>
          <a:xfrm>
            <a:off x="6139596" y="4743444"/>
            <a:ext cx="2864052" cy="72847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2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3"/>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CBD93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spcAft>
                <a:spcPts val="600"/>
              </a:spcAft>
            </a:pPr>
            <a:r>
              <a:rPr lang="en-GB" sz="800" b="1"/>
              <a:t>TOP   </a:t>
            </a:r>
            <a:r>
              <a:rPr lang="en-GB" sz="800">
                <a:latin typeface="Lora" pitchFamily="2" charset="77"/>
              </a:rPr>
              <a:t>apple-pear-green </a:t>
            </a:r>
          </a:p>
          <a:p>
            <a:pPr marL="91440">
              <a:spcAft>
                <a:spcPts val="600"/>
              </a:spcAft>
            </a:pPr>
            <a:r>
              <a:rPr lang="en-GB" sz="800" b="1"/>
              <a:t>HEART   </a:t>
            </a:r>
            <a:r>
              <a:rPr lang="en-GB" sz="800">
                <a:latin typeface="Lora" pitchFamily="2" charset="77"/>
              </a:rPr>
              <a:t>rose-white flowers-</a:t>
            </a:r>
            <a:r>
              <a:rPr lang="en-GB" sz="800" err="1">
                <a:latin typeface="Lora" pitchFamily="2" charset="77"/>
              </a:rPr>
              <a:t>muguet</a:t>
            </a:r>
            <a:endParaRPr lang="en-GB" sz="800">
              <a:latin typeface="Lora" pitchFamily="2" charset="77"/>
            </a:endParaRPr>
          </a:p>
          <a:p>
            <a:pPr marL="182880">
              <a:spcAft>
                <a:spcPts val="600"/>
              </a:spcAft>
            </a:pPr>
            <a:r>
              <a:rPr lang="en-GB" sz="800" b="1"/>
              <a:t>FOND    </a:t>
            </a:r>
            <a:r>
              <a:rPr lang="en-GB" sz="800">
                <a:latin typeface="Lora" pitchFamily="2" charset="77"/>
              </a:rPr>
              <a:t>musk-oak-vetiver</a:t>
            </a:r>
          </a:p>
        </p:txBody>
      </p:sp>
      <p:sp>
        <p:nvSpPr>
          <p:cNvPr id="42" name="Teardrop 41">
            <a:extLst>
              <a:ext uri="{FF2B5EF4-FFF2-40B4-BE49-F238E27FC236}">
                <a16:creationId xmlns:a16="http://schemas.microsoft.com/office/drawing/2014/main" id="{499CDC75-CB15-DADD-6318-4D8BB882B838}"/>
              </a:ext>
            </a:extLst>
          </p:cNvPr>
          <p:cNvSpPr/>
          <p:nvPr/>
        </p:nvSpPr>
        <p:spPr>
          <a:xfrm rot="13500000">
            <a:off x="5686664" y="4986479"/>
            <a:ext cx="375221" cy="375221"/>
          </a:xfrm>
          <a:prstGeom prst="teardrop">
            <a:avLst/>
          </a:prstGeom>
          <a:solidFill>
            <a:srgbClr val="CCBCB8"/>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3" name="Teardrop 42">
            <a:extLst>
              <a:ext uri="{FF2B5EF4-FFF2-40B4-BE49-F238E27FC236}">
                <a16:creationId xmlns:a16="http://schemas.microsoft.com/office/drawing/2014/main" id="{5BA5F19C-B5F5-9C79-4AA8-122491481DA6}"/>
              </a:ext>
            </a:extLst>
          </p:cNvPr>
          <p:cNvSpPr/>
          <p:nvPr/>
        </p:nvSpPr>
        <p:spPr>
          <a:xfrm rot="10800000">
            <a:off x="5606998" y="4794784"/>
            <a:ext cx="375221" cy="375221"/>
          </a:xfrm>
          <a:prstGeom prst="teardrop">
            <a:avLst/>
          </a:prstGeom>
          <a:solidFill>
            <a:srgbClr val="F5D0C9"/>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4" name="Teardrop 43">
            <a:extLst>
              <a:ext uri="{FF2B5EF4-FFF2-40B4-BE49-F238E27FC236}">
                <a16:creationId xmlns:a16="http://schemas.microsoft.com/office/drawing/2014/main" id="{6ECB366D-A79C-B7BF-237D-8971618EC6A2}"/>
              </a:ext>
            </a:extLst>
          </p:cNvPr>
          <p:cNvSpPr/>
          <p:nvPr/>
        </p:nvSpPr>
        <p:spPr>
          <a:xfrm rot="8100000">
            <a:off x="5422062" y="4717235"/>
            <a:ext cx="375221" cy="375221"/>
          </a:xfrm>
          <a:prstGeom prst="teardrop">
            <a:avLst/>
          </a:prstGeom>
          <a:solidFill>
            <a:srgbClr val="D0ECE8"/>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3" name="Rectangle 1">
            <a:extLst>
              <a:ext uri="{FF2B5EF4-FFF2-40B4-BE49-F238E27FC236}">
                <a16:creationId xmlns:a16="http://schemas.microsoft.com/office/drawing/2014/main" id="{57142E10-3CBD-C3DC-0E49-C37A15061DA7}"/>
              </a:ext>
            </a:extLst>
          </p:cNvPr>
          <p:cNvSpPr txBox="1">
            <a:spLocks noChangeArrowheads="1"/>
          </p:cNvSpPr>
          <p:nvPr/>
        </p:nvSpPr>
        <p:spPr bwMode="auto">
          <a:xfrm>
            <a:off x="8808643" y="368742"/>
            <a:ext cx="2965822" cy="391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noAutofit/>
          </a:bodyPr>
          <a:lstStyle>
            <a:lvl1pPr marL="0" indent="0" algn="l" defTabSz="914400" rtl="0" eaLnBrk="0" fontAlgn="base" latinLnBrk="0" hangingPunct="0">
              <a:lnSpc>
                <a:spcPct val="100000"/>
              </a:lnSpc>
              <a:spcBef>
                <a:spcPct val="0"/>
              </a:spcBef>
              <a:spcAft>
                <a:spcPct val="0"/>
              </a:spcAft>
              <a:buFont typeface="Arial" panose="020B0604020202020204" pitchFamily="34" charset="0"/>
              <a:buNone/>
              <a:defRPr sz="2850" kern="0" spc="0" baseline="0">
                <a:solidFill>
                  <a:schemeClr val="tx1"/>
                </a:solidFill>
                <a:latin typeface="Arial" panose="020B0604020202020204" pitchFamily="34" charset="0"/>
                <a:ea typeface="+mn-ea"/>
                <a:cs typeface="+mn-cs"/>
              </a:defRPr>
            </a:lvl1pPr>
            <a:lvl2pPr marL="361950" indent="-361950" algn="l" defTabSz="914400" rtl="0" eaLnBrk="0" fontAlgn="base" latinLnBrk="0" hangingPunct="0">
              <a:lnSpc>
                <a:spcPct val="90000"/>
              </a:lnSpc>
              <a:spcBef>
                <a:spcPct val="0"/>
              </a:spcBef>
              <a:spcAft>
                <a:spcPct val="0"/>
              </a:spcAft>
              <a:buClr>
                <a:schemeClr val="accent4"/>
              </a:buClr>
              <a:buSzPct val="90000"/>
              <a:buFont typeface="Wingdings" panose="05000000000000000000" pitchFamily="2" charset="2"/>
              <a:buChar char=""/>
              <a:defRPr sz="2850" kern="1200">
                <a:solidFill>
                  <a:schemeClr val="tx1"/>
                </a:solidFill>
                <a:latin typeface="Arial" panose="020B0604020202020204" pitchFamily="34" charset="0"/>
                <a:ea typeface="+mn-ea"/>
                <a:cs typeface="+mn-cs"/>
              </a:defRPr>
            </a:lvl2pPr>
            <a:lvl3pPr marL="806450" indent="-355600" algn="l" defTabSz="914400" rtl="0" eaLnBrk="0" fontAlgn="base" latinLnBrk="0" hangingPunct="0">
              <a:lnSpc>
                <a:spcPct val="90000"/>
              </a:lnSpc>
              <a:spcBef>
                <a:spcPct val="0"/>
              </a:spcBef>
              <a:spcAft>
                <a:spcPct val="0"/>
              </a:spcAft>
              <a:buClr>
                <a:schemeClr val="accent3"/>
              </a:buClr>
              <a:buSzPct val="90000"/>
              <a:buFont typeface="Wingdings" panose="05000000000000000000" pitchFamily="2" charset="2"/>
              <a:buChar char="l"/>
              <a:defRPr sz="2850" kern="1200">
                <a:solidFill>
                  <a:schemeClr val="tx1"/>
                </a:solidFill>
                <a:latin typeface="Arial" panose="020B0604020202020204" pitchFamily="34" charset="0"/>
                <a:ea typeface="+mn-ea"/>
                <a:cs typeface="+mn-cs"/>
              </a:defRPr>
            </a:lvl3pPr>
            <a:lvl4pPr marL="1257300" indent="-361950" algn="l" defTabSz="914400" rtl="0" eaLnBrk="0" fontAlgn="base" latinLnBrk="0" hangingPunct="0">
              <a:lnSpc>
                <a:spcPct val="90000"/>
              </a:lnSpc>
              <a:spcBef>
                <a:spcPct val="0"/>
              </a:spcBef>
              <a:spcAft>
                <a:spcPct val="0"/>
              </a:spcAft>
              <a:buClr>
                <a:srgbClr val="CBD938"/>
              </a:buClr>
              <a:buSzPct val="90000"/>
              <a:buFont typeface="Wingdings" panose="05000000000000000000" pitchFamily="2" charset="2"/>
              <a:buChar char="l"/>
              <a:defRPr sz="2850" kern="1200">
                <a:solidFill>
                  <a:schemeClr val="tx1"/>
                </a:solidFill>
                <a:latin typeface="Arial" panose="020B0604020202020204" pitchFamily="34" charset="0"/>
                <a:ea typeface="+mn-ea"/>
                <a:cs typeface="+mn-cs"/>
              </a:defRPr>
            </a:lvl4pPr>
            <a:lvl5pPr marL="0" indent="0" algn="l" defTabSz="914400" rtl="0" eaLnBrk="0" fontAlgn="base" latinLnBrk="0" hangingPunct="0">
              <a:lnSpc>
                <a:spcPct val="100000"/>
              </a:lnSpc>
              <a:spcBef>
                <a:spcPct val="0"/>
              </a:spcBef>
              <a:spcAft>
                <a:spcPct val="0"/>
              </a:spcAft>
              <a:buClr>
                <a:schemeClr val="accent4"/>
              </a:buClr>
              <a:buSzPct val="80000"/>
              <a:buFontTx/>
              <a:buNone/>
              <a:defRPr sz="800" kern="1200">
                <a:solidFill>
                  <a:schemeClr val="tx1"/>
                </a:solidFill>
                <a:latin typeface="Arial" panose="020B0604020202020204" pitchFamily="34" charset="0"/>
                <a:ea typeface="+mn-ea"/>
                <a:cs typeface="+mn-cs"/>
              </a:defRPr>
            </a:lvl5pPr>
            <a:lvl6pPr marL="447675" indent="0" algn="l" defTabSz="914400" rtl="0" eaLnBrk="0" fontAlgn="base" latinLnBrk="0" hangingPunct="0">
              <a:lnSpc>
                <a:spcPct val="90000"/>
              </a:lnSpc>
              <a:spcBef>
                <a:spcPct val="0"/>
              </a:spcBef>
              <a:spcAft>
                <a:spcPct val="0"/>
              </a:spcAft>
              <a:buClr>
                <a:schemeClr val="accent4"/>
              </a:buClr>
              <a:buSzPct val="80000"/>
              <a:buFontTx/>
              <a:buNone/>
              <a:defRPr sz="2800" kern="1200">
                <a:solidFill>
                  <a:schemeClr val="tx1"/>
                </a:solidFill>
                <a:latin typeface="Arial" panose="020B0604020202020204" pitchFamily="34" charset="0"/>
                <a:ea typeface="+mn-ea"/>
                <a:cs typeface="+mn-cs"/>
              </a:defRPr>
            </a:lvl6pPr>
            <a:lvl7pPr marL="895350" indent="0" algn="l" defTabSz="914400" rtl="0" eaLnBrk="0" fontAlgn="base" latinLnBrk="0" hangingPunct="0">
              <a:lnSpc>
                <a:spcPct val="90000"/>
              </a:lnSpc>
              <a:spcBef>
                <a:spcPct val="0"/>
              </a:spcBef>
              <a:spcAft>
                <a:spcPct val="0"/>
              </a:spcAft>
              <a:buSzPct val="80000"/>
              <a:buFontTx/>
              <a:buNone/>
              <a:defRPr sz="2800" kern="1200">
                <a:solidFill>
                  <a:schemeClr val="tx1"/>
                </a:solidFill>
                <a:latin typeface="Arial" panose="020B0604020202020204" pitchFamily="34" charset="0"/>
                <a:ea typeface="+mn-ea"/>
                <a:cs typeface="+mn-cs"/>
              </a:defRPr>
            </a:lvl7pPr>
            <a:lvl8pPr marL="3200400" indent="0" algn="l" defTabSz="914400" rtl="0" eaLnBrk="0" fontAlgn="base" latinLnBrk="0" hangingPunct="0">
              <a:lnSpc>
                <a:spcPct val="90000"/>
              </a:lnSpc>
              <a:spcBef>
                <a:spcPct val="0"/>
              </a:spcBef>
              <a:spcAft>
                <a:spcPct val="0"/>
              </a:spcAft>
              <a:buFont typeface="Arial" panose="020B0604020202020204" pitchFamily="34" charset="0"/>
              <a:buNone/>
              <a:defRPr sz="2800" kern="1200">
                <a:solidFill>
                  <a:schemeClr val="tx1"/>
                </a:solidFill>
                <a:latin typeface="Arial" panose="020B0604020202020204" pitchFamily="34" charset="0"/>
                <a:ea typeface="+mn-ea"/>
                <a:cs typeface="+mn-cs"/>
              </a:defRPr>
            </a:lvl8pPr>
            <a:lvl9pPr marL="3943350" indent="-285750" algn="l" defTabSz="914400" rtl="0" eaLnBrk="0" fontAlgn="base" latinLnBrk="0" hangingPunct="0">
              <a:lnSpc>
                <a:spcPct val="90000"/>
              </a:lnSpc>
              <a:spcBef>
                <a:spcPct val="0"/>
              </a:spcBef>
              <a:spcAft>
                <a:spcPct val="0"/>
              </a:spcAft>
              <a:buFont typeface="Arial" panose="020B0604020202020204" pitchFamily="34" charset="0"/>
              <a:buChar char="•"/>
              <a:defRPr sz="2800" kern="1200">
                <a:solidFill>
                  <a:schemeClr val="tx1"/>
                </a:solidFill>
                <a:latin typeface="Arial" panose="020B0604020202020204" pitchFamily="34" charset="0"/>
                <a:ea typeface="+mn-ea"/>
                <a:cs typeface="+mn-cs"/>
              </a:defRPr>
            </a:lvl9pPr>
          </a:lstStyle>
          <a:p>
            <a:pPr algn="r"/>
            <a:r>
              <a:rPr lang="en-GB" sz="900" b="1" i="1">
                <a:solidFill>
                  <a:srgbClr val="F08B1F"/>
                </a:solidFill>
                <a:latin typeface="+mn-lt"/>
              </a:rPr>
              <a:t>confidential</a:t>
            </a:r>
            <a:endParaRPr lang="en-NL" altLang="en-NL" sz="900" b="1" i="1">
              <a:solidFill>
                <a:srgbClr val="F08B1F"/>
              </a:solidFill>
              <a:latin typeface="+mn-lt"/>
            </a:endParaRPr>
          </a:p>
        </p:txBody>
      </p:sp>
      <p:pic>
        <p:nvPicPr>
          <p:cNvPr id="5" name="Picture 4">
            <a:extLst>
              <a:ext uri="{FF2B5EF4-FFF2-40B4-BE49-F238E27FC236}">
                <a16:creationId xmlns:a16="http://schemas.microsoft.com/office/drawing/2014/main" id="{F96349CC-CA38-3793-2047-FE27FE7A2D0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02399" y="553682"/>
            <a:ext cx="4081744" cy="889820"/>
          </a:xfrm>
          <a:prstGeom prst="rect">
            <a:avLst/>
          </a:prstGeom>
        </p:spPr>
      </p:pic>
      <p:sp>
        <p:nvSpPr>
          <p:cNvPr id="8" name="TextBox 7">
            <a:extLst>
              <a:ext uri="{FF2B5EF4-FFF2-40B4-BE49-F238E27FC236}">
                <a16:creationId xmlns:a16="http://schemas.microsoft.com/office/drawing/2014/main" id="{9C14ED4E-E3F7-B884-8CA5-980E40E843A8}"/>
              </a:ext>
            </a:extLst>
          </p:cNvPr>
          <p:cNvSpPr txBox="1"/>
          <p:nvPr/>
        </p:nvSpPr>
        <p:spPr>
          <a:xfrm>
            <a:off x="5347867" y="1023031"/>
            <a:ext cx="2520485" cy="601320"/>
          </a:xfrm>
          <a:prstGeom prst="rect">
            <a:avLst/>
          </a:prstGeom>
        </p:spPr>
        <p:txBody>
          <a:bodyPr vert="horz" wrap="square" lIns="72000" tIns="360000" rIns="0" bIns="0" rtlCol="0">
            <a:noAutofit/>
          </a:bodyPr>
          <a:lstStyle>
            <a:defPPr>
              <a:defRPr lang="en-US"/>
            </a:defPPr>
            <a:lvl1pPr indent="0">
              <a:lnSpc>
                <a:spcPct val="100000"/>
              </a:lnSpc>
              <a:spcBef>
                <a:spcPts val="200"/>
              </a:spcBef>
              <a:spcAft>
                <a:spcPts val="200"/>
              </a:spcAft>
              <a:buFont typeface="Arial" panose="020B0604020202020204" pitchFamily="34" charset="0"/>
              <a:buNone/>
              <a:defRPr sz="900" b="1" kern="0" spc="0" baseline="0"/>
            </a:lvl1pPr>
            <a:lvl2pPr marL="361950" indent="-361950">
              <a:lnSpc>
                <a:spcPct val="90000"/>
              </a:lnSpc>
              <a:spcBef>
                <a:spcPts val="500"/>
              </a:spcBef>
              <a:spcAft>
                <a:spcPts val="400"/>
              </a:spcAft>
              <a:buClr>
                <a:schemeClr val="accent4"/>
              </a:buClr>
              <a:buSzPct val="90000"/>
              <a:buFont typeface="Wingdings" panose="05000000000000000000" pitchFamily="2" charset="2"/>
              <a:buChar char=""/>
              <a:defRPr sz="2850"/>
            </a:lvl2pPr>
            <a:lvl3pPr marL="806450" indent="-355600">
              <a:lnSpc>
                <a:spcPct val="90000"/>
              </a:lnSpc>
              <a:spcBef>
                <a:spcPts val="500"/>
              </a:spcBef>
              <a:spcAft>
                <a:spcPts val="400"/>
              </a:spcAft>
              <a:buClr>
                <a:schemeClr val="accent3"/>
              </a:buClr>
              <a:buSzPct val="90000"/>
              <a:buFont typeface="Wingdings" panose="05000000000000000000" pitchFamily="2" charset="2"/>
              <a:buChar char="l"/>
              <a:defRPr sz="2850"/>
            </a:lvl3pPr>
            <a:lvl4pPr marL="1257300" indent="-361950">
              <a:lnSpc>
                <a:spcPct val="90000"/>
              </a:lnSpc>
              <a:spcBef>
                <a:spcPts val="500"/>
              </a:spcBef>
              <a:buClr>
                <a:srgbClr val="CBD938"/>
              </a:buClr>
              <a:buSzPct val="90000"/>
              <a:buFont typeface="Wingdings" panose="05000000000000000000" pitchFamily="2" charset="2"/>
              <a:buChar char="l"/>
              <a:defRPr sz="2850"/>
            </a:lvl4pPr>
            <a:lvl5pPr marL="0" indent="0">
              <a:lnSpc>
                <a:spcPct val="100000"/>
              </a:lnSpc>
              <a:spcBef>
                <a:spcPts val="0"/>
              </a:spcBef>
              <a:spcAft>
                <a:spcPts val="0"/>
              </a:spcAft>
              <a:buClr>
                <a:schemeClr val="accent4"/>
              </a:buClr>
              <a:buSzPct val="80000"/>
              <a:buFontTx/>
              <a:buNone/>
              <a:defRPr sz="800">
                <a:solidFill>
                  <a:schemeClr val="bg1"/>
                </a:solidFill>
                <a:latin typeface="DM Sans 14pt" pitchFamily="2" charset="0"/>
              </a:defRPr>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r>
              <a:rPr lang="en-US" sz="1200"/>
              <a:t>KEY INGREDIENTS</a:t>
            </a:r>
          </a:p>
        </p:txBody>
      </p:sp>
      <p:sp>
        <p:nvSpPr>
          <p:cNvPr id="27" name="TextBox 26">
            <a:extLst>
              <a:ext uri="{FF2B5EF4-FFF2-40B4-BE49-F238E27FC236}">
                <a16:creationId xmlns:a16="http://schemas.microsoft.com/office/drawing/2014/main" id="{CF2AA25B-86D3-B80C-0C95-5B50C8973AF7}"/>
              </a:ext>
            </a:extLst>
          </p:cNvPr>
          <p:cNvSpPr txBox="1"/>
          <p:nvPr/>
        </p:nvSpPr>
        <p:spPr>
          <a:xfrm>
            <a:off x="5906106" y="6195282"/>
            <a:ext cx="3616646" cy="230832"/>
          </a:xfrm>
          <a:prstGeom prst="rect">
            <a:avLst/>
          </a:prstGeom>
          <a:noFill/>
        </p:spPr>
        <p:txBody>
          <a:bodyPr wrap="square" rtlCol="0">
            <a:spAutoFit/>
          </a:bodyPr>
          <a:lstStyle/>
          <a:p>
            <a:r>
              <a:rPr lang="en-US" sz="900"/>
              <a:t>An </a:t>
            </a:r>
            <a:r>
              <a:rPr lang="en-US" sz="900" b="1"/>
              <a:t>Eco Class B</a:t>
            </a:r>
            <a:r>
              <a:rPr lang="en-US" sz="900"/>
              <a:t> formulation by </a:t>
            </a:r>
            <a:r>
              <a:rPr lang="en-US" sz="900" b="1"/>
              <a:t>Sunscreen </a:t>
            </a:r>
            <a:r>
              <a:rPr lang="en-US" sz="900" b="1" err="1"/>
              <a:t>Optimizer</a:t>
            </a:r>
            <a:r>
              <a:rPr lang="en-US" sz="900" b="1" baseline="30000" err="1"/>
              <a:t>TM</a:t>
            </a:r>
            <a:endParaRPr lang="en-US" sz="900" b="1"/>
          </a:p>
        </p:txBody>
      </p:sp>
      <p:pic>
        <p:nvPicPr>
          <p:cNvPr id="30" name="Picture 29">
            <a:extLst>
              <a:ext uri="{FF2B5EF4-FFF2-40B4-BE49-F238E27FC236}">
                <a16:creationId xmlns:a16="http://schemas.microsoft.com/office/drawing/2014/main" id="{024CFD70-1DFE-B25E-4E99-9908B17AF98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32679" y="4890660"/>
            <a:ext cx="537135" cy="534820"/>
          </a:xfrm>
          <a:prstGeom prst="rect">
            <a:avLst/>
          </a:prstGeom>
        </p:spPr>
      </p:pic>
      <p:pic>
        <p:nvPicPr>
          <p:cNvPr id="31" name="Picture 30">
            <a:extLst>
              <a:ext uri="{FF2B5EF4-FFF2-40B4-BE49-F238E27FC236}">
                <a16:creationId xmlns:a16="http://schemas.microsoft.com/office/drawing/2014/main" id="{8B08E397-1D26-0D83-6688-271A1CD8318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34147" y="3576105"/>
            <a:ext cx="534819" cy="534819"/>
          </a:xfrm>
          <a:prstGeom prst="rect">
            <a:avLst/>
          </a:prstGeom>
        </p:spPr>
      </p:pic>
      <p:pic>
        <p:nvPicPr>
          <p:cNvPr id="33" name="Picture 32">
            <a:extLst>
              <a:ext uri="{FF2B5EF4-FFF2-40B4-BE49-F238E27FC236}">
                <a16:creationId xmlns:a16="http://schemas.microsoft.com/office/drawing/2014/main" id="{FBE21639-5BCF-536C-E509-01FE32930EB9}"/>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35305" y="2918013"/>
            <a:ext cx="534819" cy="534819"/>
          </a:xfrm>
          <a:prstGeom prst="rect">
            <a:avLst/>
          </a:prstGeom>
        </p:spPr>
      </p:pic>
      <p:sp>
        <p:nvSpPr>
          <p:cNvPr id="35" name="TextBox 34">
            <a:extLst>
              <a:ext uri="{FF2B5EF4-FFF2-40B4-BE49-F238E27FC236}">
                <a16:creationId xmlns:a16="http://schemas.microsoft.com/office/drawing/2014/main" id="{403E047E-45EE-FA58-5E19-D15E7D2B3B18}"/>
              </a:ext>
            </a:extLst>
          </p:cNvPr>
          <p:cNvSpPr txBox="1"/>
          <p:nvPr/>
        </p:nvSpPr>
        <p:spPr>
          <a:xfrm>
            <a:off x="959982" y="3041034"/>
            <a:ext cx="4017645" cy="276999"/>
          </a:xfrm>
          <a:prstGeom prst="rect">
            <a:avLst/>
          </a:prstGeom>
          <a:noFill/>
        </p:spPr>
        <p:txBody>
          <a:bodyPr wrap="square">
            <a:spAutoFit/>
          </a:bodyPr>
          <a:lstStyle/>
          <a:p>
            <a:r>
              <a:rPr lang="en-GB" sz="1200"/>
              <a:t>Formulated for </a:t>
            </a:r>
            <a:r>
              <a:rPr lang="en-GB" sz="1200" b="1"/>
              <a:t>daily application</a:t>
            </a:r>
          </a:p>
        </p:txBody>
      </p:sp>
      <p:sp>
        <p:nvSpPr>
          <p:cNvPr id="36" name="TextBox 35">
            <a:extLst>
              <a:ext uri="{FF2B5EF4-FFF2-40B4-BE49-F238E27FC236}">
                <a16:creationId xmlns:a16="http://schemas.microsoft.com/office/drawing/2014/main" id="{3F361A9D-676E-243F-2770-114FEBB442A6}"/>
              </a:ext>
            </a:extLst>
          </p:cNvPr>
          <p:cNvSpPr txBox="1"/>
          <p:nvPr/>
        </p:nvSpPr>
        <p:spPr>
          <a:xfrm>
            <a:off x="958824" y="3611659"/>
            <a:ext cx="4017645" cy="461665"/>
          </a:xfrm>
          <a:prstGeom prst="rect">
            <a:avLst/>
          </a:prstGeom>
          <a:noFill/>
        </p:spPr>
        <p:txBody>
          <a:bodyPr wrap="square">
            <a:spAutoFit/>
          </a:bodyPr>
          <a:lstStyle/>
          <a:p>
            <a:r>
              <a:rPr lang="en-GB" sz="1200"/>
              <a:t>Film-forming technology by </a:t>
            </a:r>
            <a:r>
              <a:rPr lang="en-GB" sz="1200" b="1"/>
              <a:t>PARSOL® SLX </a:t>
            </a:r>
            <a:r>
              <a:rPr lang="en-GB" sz="1200"/>
              <a:t>for an even UV protection</a:t>
            </a:r>
          </a:p>
        </p:txBody>
      </p:sp>
      <p:sp>
        <p:nvSpPr>
          <p:cNvPr id="38" name="TextBox 37">
            <a:extLst>
              <a:ext uri="{FF2B5EF4-FFF2-40B4-BE49-F238E27FC236}">
                <a16:creationId xmlns:a16="http://schemas.microsoft.com/office/drawing/2014/main" id="{3008F1C8-4E4E-E2F2-A94F-D988EF235CBE}"/>
              </a:ext>
            </a:extLst>
          </p:cNvPr>
          <p:cNvSpPr txBox="1"/>
          <p:nvPr/>
        </p:nvSpPr>
        <p:spPr>
          <a:xfrm>
            <a:off x="958824" y="4361477"/>
            <a:ext cx="4153731" cy="276999"/>
          </a:xfrm>
          <a:prstGeom prst="rect">
            <a:avLst/>
          </a:prstGeom>
          <a:noFill/>
        </p:spPr>
        <p:txBody>
          <a:bodyPr wrap="square">
            <a:spAutoFit/>
          </a:bodyPr>
          <a:lstStyle/>
          <a:p>
            <a:r>
              <a:rPr lang="en-GB" sz="1200" b="1"/>
              <a:t>Dual hyaluronic acids </a:t>
            </a:r>
            <a:r>
              <a:rPr lang="en-GB" sz="1200"/>
              <a:t>to attract and retain moisture</a:t>
            </a:r>
          </a:p>
        </p:txBody>
      </p:sp>
      <p:sp>
        <p:nvSpPr>
          <p:cNvPr id="39" name="TextBox 38">
            <a:extLst>
              <a:ext uri="{FF2B5EF4-FFF2-40B4-BE49-F238E27FC236}">
                <a16:creationId xmlns:a16="http://schemas.microsoft.com/office/drawing/2014/main" id="{DE783B8F-631C-B1EB-66C2-40DE64453256}"/>
              </a:ext>
            </a:extLst>
          </p:cNvPr>
          <p:cNvSpPr txBox="1"/>
          <p:nvPr/>
        </p:nvSpPr>
        <p:spPr>
          <a:xfrm>
            <a:off x="958824" y="5023414"/>
            <a:ext cx="4017335" cy="276999"/>
          </a:xfrm>
          <a:prstGeom prst="rect">
            <a:avLst/>
          </a:prstGeom>
          <a:noFill/>
        </p:spPr>
        <p:txBody>
          <a:bodyPr wrap="square">
            <a:spAutoFit/>
          </a:bodyPr>
          <a:lstStyle/>
          <a:p>
            <a:r>
              <a:rPr lang="en-GB" sz="1200"/>
              <a:t>Certified </a:t>
            </a:r>
            <a:r>
              <a:rPr lang="en-GB" sz="1200" b="1"/>
              <a:t>Microbiome-Friendly*</a:t>
            </a:r>
          </a:p>
        </p:txBody>
      </p:sp>
      <p:sp>
        <p:nvSpPr>
          <p:cNvPr id="9" name="TextBox 8">
            <a:extLst>
              <a:ext uri="{FF2B5EF4-FFF2-40B4-BE49-F238E27FC236}">
                <a16:creationId xmlns:a16="http://schemas.microsoft.com/office/drawing/2014/main" id="{3A90F216-8431-E549-02E2-A702A6A41ED8}"/>
              </a:ext>
            </a:extLst>
          </p:cNvPr>
          <p:cNvSpPr txBox="1"/>
          <p:nvPr/>
        </p:nvSpPr>
        <p:spPr>
          <a:xfrm>
            <a:off x="9585289" y="6272134"/>
            <a:ext cx="2304311" cy="585866"/>
          </a:xfrm>
          <a:prstGeom prst="rect">
            <a:avLst/>
          </a:prstGeom>
          <a:noFill/>
        </p:spPr>
        <p:txBody>
          <a:bodyPr wrap="square" lIns="72000" tIns="46800" r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800" u="none" strike="noStrike" kern="1200" cap="none" spc="0" normalizeH="0" baseline="0" noProof="0">
                <a:ln>
                  <a:noFill/>
                </a:ln>
                <a:effectLst/>
                <a:uLnTx/>
                <a:uFillTx/>
                <a:latin typeface="DM Sans" pitchFamily="2" charset="77"/>
                <a:ea typeface="Fira Sans" panose="020B0503050000020004" pitchFamily="34" charset="0"/>
                <a:cs typeface="Arial" panose="020B0604020202020204" pitchFamily="34" charset="0"/>
              </a:rPr>
              <a:t>Products are for experimental use only and are not for</a:t>
            </a:r>
            <a:r>
              <a:rPr kumimoji="0" lang="en-GB" sz="800" u="none" strike="noStrike" kern="1200" cap="none" spc="0" normalizeH="0" baseline="0" noProof="0">
                <a:ln>
                  <a:noFill/>
                </a:ln>
                <a:effectLst/>
                <a:uLnTx/>
                <a:uFillTx/>
                <a:latin typeface="DM Sans" pitchFamily="2" charset="77"/>
                <a:ea typeface="Fira Sans" panose="020B0503050000020004" pitchFamily="34" charset="0"/>
                <a:cs typeface="Arial" panose="020B0604020202020204" pitchFamily="34" charset="0"/>
              </a:rPr>
              <a:t> </a:t>
            </a:r>
            <a:r>
              <a:rPr kumimoji="0" lang="en-CH" sz="800" u="none" strike="noStrike" kern="1200" cap="none" spc="0" normalizeH="0" baseline="0" noProof="0">
                <a:ln>
                  <a:noFill/>
                </a:ln>
                <a:effectLst/>
                <a:uLnTx/>
                <a:uFillTx/>
                <a:latin typeface="DM Sans" pitchFamily="2" charset="77"/>
                <a:ea typeface="Fira Sans" panose="020B0503050000020004" pitchFamily="34" charset="0"/>
                <a:cs typeface="Arial" panose="020B0604020202020204" pitchFamily="34" charset="0"/>
              </a:rPr>
              <a:t>sale.</a:t>
            </a:r>
            <a:r>
              <a:rPr kumimoji="0" lang="en-US" sz="800" u="none" strike="noStrike" kern="1200" cap="none" spc="0" normalizeH="0" baseline="0" noProof="0">
                <a:ln>
                  <a:noFill/>
                </a:ln>
                <a:effectLst/>
                <a:uLnTx/>
                <a:uFillTx/>
                <a:latin typeface="DM Sans" pitchFamily="2" charset="77"/>
                <a:ea typeface="Fira Sans" panose="020B0503050000020004" pitchFamily="34" charset="0"/>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800">
                <a:latin typeface="DM Sans" pitchFamily="2" charset="77"/>
                <a:ea typeface="Fira Sans" panose="020B0503050000020004" pitchFamily="34" charset="0"/>
                <a:cs typeface="Arial" panose="020B0604020202020204" pitchFamily="34" charset="0"/>
              </a:rPr>
              <a:t>d</a:t>
            </a:r>
            <a:r>
              <a:rPr kumimoji="0" lang="en-GB" sz="800" u="none" strike="noStrike" kern="1200" cap="none" spc="0" normalizeH="0" baseline="0" noProof="0" err="1">
                <a:ln>
                  <a:noFill/>
                </a:ln>
                <a:effectLst/>
                <a:uLnTx/>
                <a:uFillTx/>
                <a:latin typeface="DM Sans" pitchFamily="2" charset="77"/>
                <a:ea typeface="Fira Sans" panose="020B0503050000020004" pitchFamily="34" charset="0"/>
                <a:cs typeface="Arial" panose="020B0604020202020204" pitchFamily="34" charset="0"/>
              </a:rPr>
              <a:t>sm-firmenich</a:t>
            </a:r>
            <a:r>
              <a:rPr kumimoji="0" lang="en-CH" sz="800" u="none" strike="noStrike" kern="1200" cap="none" spc="0" normalizeH="0" baseline="0" noProof="0">
                <a:ln>
                  <a:noFill/>
                </a:ln>
                <a:effectLst/>
                <a:uLnTx/>
                <a:uFillTx/>
                <a:latin typeface="DM Sans" pitchFamily="2" charset="77"/>
                <a:ea typeface="Fira Sans" panose="020B0503050000020004" pitchFamily="34" charset="0"/>
                <a:cs typeface="Arial" panose="020B0604020202020204" pitchFamily="34" charset="0"/>
              </a:rPr>
              <a:t> is not responsible for final products claims</a:t>
            </a:r>
            <a:endParaRPr kumimoji="0" lang="en-US" sz="800" u="none" strike="noStrike" kern="1200" cap="none" spc="0" normalizeH="0" baseline="0" noProof="0">
              <a:ln>
                <a:noFill/>
              </a:ln>
              <a:effectLst/>
              <a:uLnTx/>
              <a:uFillTx/>
              <a:latin typeface="DM Sans" pitchFamily="2" charset="77"/>
              <a:ea typeface="Fira Sans" panose="020B0503050000020004" pitchFamily="34" charset="0"/>
              <a:cs typeface="Arial" panose="020B0604020202020204" pitchFamily="34" charset="0"/>
            </a:endParaRPr>
          </a:p>
        </p:txBody>
      </p:sp>
      <p:pic>
        <p:nvPicPr>
          <p:cNvPr id="14" name="Grafik 14" descr="Ein Bild, das Grafiken, Logo, Clipart, Design enthält.&#10;&#10;KI-generierte Inhalte können fehlerhaft sein.">
            <a:extLst>
              <a:ext uri="{FF2B5EF4-FFF2-40B4-BE49-F238E27FC236}">
                <a16:creationId xmlns:a16="http://schemas.microsoft.com/office/drawing/2014/main" id="{EF5E2228-2DFF-9ACA-30ED-A8596ACE2F21}"/>
              </a:ext>
            </a:extLst>
          </p:cNvPr>
          <p:cNvPicPr>
            <a:picLocks noChangeAspect="1"/>
          </p:cNvPicPr>
          <p:nvPr/>
        </p:nvPicPr>
        <p:blipFill rotWithShape="1">
          <a:blip r:embed="rId10"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a:xfrm>
            <a:off x="5344351" y="5786034"/>
            <a:ext cx="640080" cy="640080"/>
          </a:xfrm>
          <a:prstGeom prst="rect">
            <a:avLst/>
          </a:prstGeom>
        </p:spPr>
      </p:pic>
      <p:sp>
        <p:nvSpPr>
          <p:cNvPr id="3" name="TextBox 2">
            <a:extLst>
              <a:ext uri="{FF2B5EF4-FFF2-40B4-BE49-F238E27FC236}">
                <a16:creationId xmlns:a16="http://schemas.microsoft.com/office/drawing/2014/main" id="{F760D905-728A-7CCA-78A6-F8EF24EFA2DF}"/>
              </a:ext>
            </a:extLst>
          </p:cNvPr>
          <p:cNvSpPr txBox="1"/>
          <p:nvPr/>
        </p:nvSpPr>
        <p:spPr>
          <a:xfrm>
            <a:off x="695362" y="6397614"/>
            <a:ext cx="4153731" cy="338554"/>
          </a:xfrm>
          <a:prstGeom prst="rect">
            <a:avLst/>
          </a:prstGeom>
          <a:noFill/>
        </p:spPr>
        <p:txBody>
          <a:bodyPr wrap="square" rtlCol="0">
            <a:spAutoFit/>
          </a:bodyPr>
          <a:lstStyle/>
          <a:p>
            <a:r>
              <a:rPr lang="en-US" sz="800"/>
              <a:t>*The certified formulation is identical to the presented formulations, except for the absence of fragrance.</a:t>
            </a:r>
          </a:p>
        </p:txBody>
      </p:sp>
    </p:spTree>
    <p:extLst>
      <p:ext uri="{BB962C8B-B14F-4D97-AF65-F5344CB8AC3E}">
        <p14:creationId xmlns:p14="http://schemas.microsoft.com/office/powerpoint/2010/main" val="2159974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937F635C-7A3E-276B-BAA2-487EE3E6A5C6}"/>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5422" y="3048"/>
            <a:ext cx="12186581" cy="6854952"/>
          </a:xfrm>
          <a:prstGeom prst="rect">
            <a:avLst/>
          </a:prstGeom>
        </p:spPr>
      </p:pic>
      <p:pic>
        <p:nvPicPr>
          <p:cNvPr id="21" name="Picture 20">
            <a:extLst>
              <a:ext uri="{FF2B5EF4-FFF2-40B4-BE49-F238E27FC236}">
                <a16:creationId xmlns:a16="http://schemas.microsoft.com/office/drawing/2014/main" id="{B7E44BE6-825E-F345-A435-24DF25EC5675}"/>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3" y="0"/>
            <a:ext cx="1707639" cy="6858000"/>
          </a:xfrm>
          <a:prstGeom prst="rect">
            <a:avLst/>
          </a:prstGeom>
        </p:spPr>
      </p:pic>
      <p:sp>
        <p:nvSpPr>
          <p:cNvPr id="9" name="Text Placeholder 15">
            <a:extLst>
              <a:ext uri="{FF2B5EF4-FFF2-40B4-BE49-F238E27FC236}">
                <a16:creationId xmlns:a16="http://schemas.microsoft.com/office/drawing/2014/main" id="{7E8B7F4F-357A-4B12-1881-5B0FE3BED6C9}"/>
              </a:ext>
            </a:extLst>
          </p:cNvPr>
          <p:cNvSpPr txBox="1">
            <a:spLocks/>
          </p:cNvSpPr>
          <p:nvPr/>
        </p:nvSpPr>
        <p:spPr>
          <a:xfrm>
            <a:off x="1899827" y="436530"/>
            <a:ext cx="5917427" cy="391360"/>
          </a:xfrm>
          <a:prstGeom prst="rect">
            <a:avLst/>
          </a:prstGeom>
        </p:spPr>
        <p:txBody>
          <a:bodyPr vert="horz" wrap="square" lIns="0" tIns="0" rIns="0" bIns="36000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1400" kern="0" spc="0" baseline="0">
                <a:solidFill>
                  <a:srgbClr val="F08B1F"/>
                </a:solidFill>
                <a:latin typeface="+mn-lt"/>
                <a:ea typeface="+mn-ea"/>
                <a:cs typeface="+mn-cs"/>
              </a:defRPr>
            </a:lvl1pPr>
            <a:lvl2pPr marL="361950" indent="-36195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3"/>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CBD93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altLang="en-NL" sz="1800" b="1" err="1">
                <a:solidFill>
                  <a:srgbClr val="277E6E"/>
                </a:solidFill>
                <a:latin typeface="Lora" pitchFamily="2" charset="0"/>
              </a:rPr>
              <a:t>MyPro</a:t>
            </a:r>
            <a:r>
              <a:rPr lang="en-GB" altLang="en-NL" sz="1800" err="1">
                <a:solidFill>
                  <a:srgbClr val="277E6E"/>
                </a:solidFill>
                <a:latin typeface="Lora" pitchFamily="2" charset="0"/>
              </a:rPr>
              <a:t>Biome</a:t>
            </a:r>
            <a:r>
              <a:rPr lang="en-GB" altLang="en-NL" sz="1800">
                <a:solidFill>
                  <a:srgbClr val="277E6E"/>
                </a:solidFill>
                <a:latin typeface="Lora" pitchFamily="2" charset="0"/>
              </a:rPr>
              <a:t> | </a:t>
            </a:r>
            <a:r>
              <a:rPr lang="en-GB" altLang="en-NL" sz="1800" b="1">
                <a:solidFill>
                  <a:srgbClr val="277E6E"/>
                </a:solidFill>
                <a:latin typeface="Lora" pitchFamily="2" charset="0"/>
              </a:rPr>
              <a:t>Hydrating Sun Cream SPF 50 </a:t>
            </a:r>
            <a:endParaRPr lang="en-NL" altLang="en-NL" sz="1800" b="1">
              <a:solidFill>
                <a:srgbClr val="277E6E"/>
              </a:solidFill>
              <a:latin typeface="Lora" pitchFamily="2" charset="0"/>
            </a:endParaRPr>
          </a:p>
        </p:txBody>
      </p:sp>
      <p:pic>
        <p:nvPicPr>
          <p:cNvPr id="10" name="Picture 9">
            <a:extLst>
              <a:ext uri="{FF2B5EF4-FFF2-40B4-BE49-F238E27FC236}">
                <a16:creationId xmlns:a16="http://schemas.microsoft.com/office/drawing/2014/main" id="{4FA1F892-751A-98A7-8C29-C72E64BD16E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6200000">
            <a:off x="-1122585" y="3972033"/>
            <a:ext cx="4081744" cy="889820"/>
          </a:xfrm>
          <a:prstGeom prst="rect">
            <a:avLst/>
          </a:prstGeom>
        </p:spPr>
      </p:pic>
      <p:graphicFrame>
        <p:nvGraphicFramePr>
          <p:cNvPr id="12" name="Table 11">
            <a:extLst>
              <a:ext uri="{FF2B5EF4-FFF2-40B4-BE49-F238E27FC236}">
                <a16:creationId xmlns:a16="http://schemas.microsoft.com/office/drawing/2014/main" id="{F7482787-837A-C18C-3C6C-69AB1E13EE46}"/>
              </a:ext>
            </a:extLst>
          </p:cNvPr>
          <p:cNvGraphicFramePr>
            <a:graphicFrameLocks noGrp="1"/>
          </p:cNvGraphicFramePr>
          <p:nvPr>
            <p:extLst>
              <p:ext uri="{D42A27DB-BD31-4B8C-83A1-F6EECF244321}">
                <p14:modId xmlns:p14="http://schemas.microsoft.com/office/powerpoint/2010/main" val="2607690228"/>
              </p:ext>
            </p:extLst>
          </p:nvPr>
        </p:nvGraphicFramePr>
        <p:xfrm>
          <a:off x="1899828" y="827890"/>
          <a:ext cx="5917427" cy="4289885"/>
        </p:xfrm>
        <a:graphic>
          <a:graphicData uri="http://schemas.openxmlformats.org/drawingml/2006/table">
            <a:tbl>
              <a:tblPr firstRow="1" bandRow="1">
                <a:tableStyleId>{5C22544A-7EE6-4342-B048-85BDC9FD1C3A}</a:tableStyleId>
              </a:tblPr>
              <a:tblGrid>
                <a:gridCol w="312594">
                  <a:extLst>
                    <a:ext uri="{9D8B030D-6E8A-4147-A177-3AD203B41FA5}">
                      <a16:colId xmlns:a16="http://schemas.microsoft.com/office/drawing/2014/main" val="308123835"/>
                    </a:ext>
                  </a:extLst>
                </a:gridCol>
                <a:gridCol w="4233233">
                  <a:extLst>
                    <a:ext uri="{9D8B030D-6E8A-4147-A177-3AD203B41FA5}">
                      <a16:colId xmlns:a16="http://schemas.microsoft.com/office/drawing/2014/main" val="2278081631"/>
                    </a:ext>
                  </a:extLst>
                </a:gridCol>
                <a:gridCol w="1371600">
                  <a:extLst>
                    <a:ext uri="{9D8B030D-6E8A-4147-A177-3AD203B41FA5}">
                      <a16:colId xmlns:a16="http://schemas.microsoft.com/office/drawing/2014/main" val="2829503571"/>
                    </a:ext>
                  </a:extLst>
                </a:gridCol>
              </a:tblGrid>
              <a:tr h="295861">
                <a:tc>
                  <a:txBody>
                    <a:bodyPr/>
                    <a:lstStyle/>
                    <a:p>
                      <a:pPr algn="ctr">
                        <a:lnSpc>
                          <a:spcPts val="1200"/>
                        </a:lnSpc>
                      </a:pPr>
                      <a:endParaRPr lang="en-GB" sz="1000" b="0" i="0">
                        <a:solidFill>
                          <a:schemeClr val="bg1"/>
                        </a:solidFill>
                        <a:effectLst/>
                        <a:latin typeface="+mj-lt"/>
                        <a:ea typeface="Trebuchet MS" panose="020B0703020202090204" pitchFamily="34" charset="0"/>
                        <a:cs typeface="Times New Roman" panose="02020603050405020304" pitchFamily="18" charset="0"/>
                      </a:endParaRPr>
                    </a:p>
                  </a:txBody>
                  <a:tcPr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a:lnSpc>
                          <a:spcPts val="1200"/>
                        </a:lnSpc>
                      </a:pPr>
                      <a:r>
                        <a:rPr lang="en-GB" sz="1000" b="1" i="0">
                          <a:solidFill>
                            <a:schemeClr val="bg1"/>
                          </a:solidFill>
                          <a:effectLst/>
                          <a:latin typeface="+mj-lt"/>
                          <a:ea typeface="Trebuchet MS" panose="020B0703020202090204" pitchFamily="34" charset="0"/>
                          <a:cs typeface="Times New Roman" panose="02020603050405020304" pitchFamily="18" charset="0"/>
                        </a:rPr>
                        <a:t>INGREDIENTS</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algn="ctr">
                        <a:lnSpc>
                          <a:spcPts val="1200"/>
                        </a:lnSpc>
                      </a:pPr>
                      <a:r>
                        <a:rPr lang="en-GB" sz="1000" b="1" i="0">
                          <a:solidFill>
                            <a:schemeClr val="bg1"/>
                          </a:solidFill>
                          <a:effectLst/>
                          <a:latin typeface="+mj-lt"/>
                          <a:ea typeface="Trebuchet MS" panose="020B0703020202090204" pitchFamily="34" charset="0"/>
                          <a:cs typeface="Times New Roman" panose="02020603050405020304" pitchFamily="18" charset="0"/>
                        </a:rPr>
                        <a:t>% w/w</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extLst>
                  <a:ext uri="{0D108BD9-81ED-4DB2-BD59-A6C34878D82A}">
                    <a16:rowId xmlns:a16="http://schemas.microsoft.com/office/drawing/2014/main" val="4180935130"/>
                  </a:ext>
                </a:extLst>
              </a:tr>
              <a:tr h="197010">
                <a:tc>
                  <a:txBody>
                    <a:bodyPr/>
                    <a:lstStyle/>
                    <a:p>
                      <a:pPr algn="ctr">
                        <a:lnSpc>
                          <a:spcPct val="100000"/>
                        </a:lnSpc>
                      </a:pPr>
                      <a:r>
                        <a:rPr lang="en-GB" sz="800" b="1" i="0">
                          <a:solidFill>
                            <a:schemeClr val="bg1"/>
                          </a:solidFill>
                          <a:effectLst/>
                          <a:latin typeface="+mj-lt"/>
                          <a:ea typeface="Trebuchet MS" panose="020B0703020202090204" pitchFamily="34" charset="0"/>
                          <a:cs typeface="Times New Roman" panose="02020603050405020304" pitchFamily="18" charset="0"/>
                        </a:rPr>
                        <a:t>A</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tabLst>
                          <a:tab pos="623570" algn="l"/>
                        </a:tabLst>
                      </a:pPr>
                      <a:r>
                        <a:rPr lang="en-GB" sz="800" b="1" kern="100">
                          <a:effectLst/>
                          <a:latin typeface="+mj-lt"/>
                        </a:rPr>
                        <a:t>PARSOL® MCX</a:t>
                      </a:r>
                      <a:r>
                        <a:rPr lang="en-GB" sz="800" kern="100">
                          <a:effectLst/>
                          <a:latin typeface="+mj-lt"/>
                        </a:rPr>
                        <a:t> (ETHYLHEXYL METHOXYCINNAMATE)</a:t>
                      </a:r>
                      <a:endParaRPr lang="en-US" sz="800" kern="100">
                        <a:effectLst/>
                        <a:latin typeface="+mj-lt"/>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tc>
                  <a:txBody>
                    <a:bodyPr/>
                    <a:lstStyle/>
                    <a:p>
                      <a:pPr algn="ctr" fontAlgn="ctr"/>
                      <a:r>
                        <a:rPr lang="en-US" sz="800" b="1">
                          <a:latin typeface="+mj-lt"/>
                        </a:rPr>
                        <a:t>7.5</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extLst>
                  <a:ext uri="{0D108BD9-81ED-4DB2-BD59-A6C34878D82A}">
                    <a16:rowId xmlns:a16="http://schemas.microsoft.com/office/drawing/2014/main" val="2744825183"/>
                  </a:ext>
                </a:extLst>
              </a:tr>
              <a:tr h="197010">
                <a:tc>
                  <a:txBody>
                    <a:bodyPr/>
                    <a:lstStyle/>
                    <a:p>
                      <a:pPr algn="ctr">
                        <a:lnSpc>
                          <a:spcPct val="100000"/>
                        </a:lnSpc>
                      </a:pPr>
                      <a:endParaRPr lang="en-GB" sz="800" b="1" i="0">
                        <a:solidFill>
                          <a:schemeClr val="bg1"/>
                        </a:solidFill>
                        <a:effectLst/>
                        <a:latin typeface="+mj-lt"/>
                        <a:ea typeface="Trebuchet MS" panose="020B0703020202090204" pitchFamily="34"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tabLst>
                          <a:tab pos="623570" algn="l"/>
                        </a:tabLst>
                      </a:pPr>
                      <a:r>
                        <a:rPr lang="en-GB" sz="800" b="1" kern="100">
                          <a:effectLst/>
                          <a:latin typeface="+mj-lt"/>
                        </a:rPr>
                        <a:t>PARSOL® EHS</a:t>
                      </a:r>
                      <a:r>
                        <a:rPr lang="en-GB" sz="800" kern="100">
                          <a:effectLst/>
                          <a:latin typeface="+mj-lt"/>
                        </a:rPr>
                        <a:t> (ETHYLHEXYL SALICYLATE)</a:t>
                      </a:r>
                      <a:endParaRPr lang="en-US" sz="800" kern="100">
                        <a:effectLst/>
                        <a:latin typeface="+mj-lt"/>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tc>
                  <a:txBody>
                    <a:bodyPr/>
                    <a:lstStyle/>
                    <a:p>
                      <a:pPr algn="ctr" fontAlgn="ctr"/>
                      <a:r>
                        <a:rPr lang="en-US" sz="800" b="1">
                          <a:latin typeface="+mj-lt"/>
                        </a:rPr>
                        <a:t>5</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extLst>
                  <a:ext uri="{0D108BD9-81ED-4DB2-BD59-A6C34878D82A}">
                    <a16:rowId xmlns:a16="http://schemas.microsoft.com/office/drawing/2014/main" val="930111241"/>
                  </a:ext>
                </a:extLst>
              </a:tr>
              <a:tr h="197010">
                <a:tc>
                  <a:txBody>
                    <a:bodyPr/>
                    <a:lstStyle/>
                    <a:p>
                      <a:pPr algn="ctr">
                        <a:lnSpc>
                          <a:spcPct val="100000"/>
                        </a:lnSpc>
                      </a:pPr>
                      <a:endParaRPr lang="en-GB" sz="800" b="1" i="0">
                        <a:solidFill>
                          <a:schemeClr val="bg1"/>
                        </a:solidFill>
                        <a:effectLst/>
                        <a:latin typeface="+mj-lt"/>
                        <a:ea typeface="Trebuchet MS" panose="020B0703020202090204" pitchFamily="34"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tabLst>
                          <a:tab pos="623570" algn="l"/>
                        </a:tabLst>
                      </a:pPr>
                      <a:r>
                        <a:rPr lang="en-GB" sz="800" b="1" kern="100">
                          <a:effectLst/>
                          <a:latin typeface="+mj-lt"/>
                        </a:rPr>
                        <a:t>PARSOL® SLX</a:t>
                      </a:r>
                      <a:r>
                        <a:rPr lang="en-GB" sz="800" kern="100">
                          <a:effectLst/>
                          <a:latin typeface="+mj-lt"/>
                        </a:rPr>
                        <a:t> (POLYSILICONE-15)</a:t>
                      </a:r>
                      <a:endParaRPr lang="en-US" sz="800" kern="100">
                        <a:effectLst/>
                        <a:latin typeface="+mj-lt"/>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tc>
                  <a:txBody>
                    <a:bodyPr/>
                    <a:lstStyle/>
                    <a:p>
                      <a:pPr algn="ctr" fontAlgn="ctr"/>
                      <a:r>
                        <a:rPr lang="en-US" sz="800" b="1">
                          <a:latin typeface="+mj-lt"/>
                        </a:rPr>
                        <a:t>3</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extLst>
                  <a:ext uri="{0D108BD9-81ED-4DB2-BD59-A6C34878D82A}">
                    <a16:rowId xmlns:a16="http://schemas.microsoft.com/office/drawing/2014/main" val="3224205056"/>
                  </a:ext>
                </a:extLst>
              </a:tr>
              <a:tr h="197010">
                <a:tc>
                  <a:txBody>
                    <a:bodyPr/>
                    <a:lstStyle/>
                    <a:p>
                      <a:pPr algn="ctr">
                        <a:lnSpc>
                          <a:spcPct val="100000"/>
                        </a:lnSpc>
                      </a:pPr>
                      <a:endParaRPr lang="en-GB" sz="800" b="1" i="0">
                        <a:solidFill>
                          <a:schemeClr val="bg1"/>
                        </a:solidFill>
                        <a:effectLst/>
                        <a:latin typeface="+mj-lt"/>
                        <a:ea typeface="Trebuchet MS" panose="020B0703020202090204" pitchFamily="34"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tabLst>
                          <a:tab pos="623570" algn="l"/>
                        </a:tabLst>
                      </a:pPr>
                      <a:r>
                        <a:rPr lang="en-GB" sz="800" b="1" kern="100">
                          <a:effectLst/>
                          <a:latin typeface="+mj-lt"/>
                        </a:rPr>
                        <a:t>PARSOL® DHHB</a:t>
                      </a:r>
                      <a:r>
                        <a:rPr lang="en-GB" sz="800" kern="100">
                          <a:effectLst/>
                          <a:latin typeface="+mj-lt"/>
                        </a:rPr>
                        <a:t> (DIETHYLAMINO HYDROXYBENZOYL HEXYL BENZOATE)</a:t>
                      </a:r>
                      <a:endParaRPr lang="en-US" sz="800" kern="100">
                        <a:effectLst/>
                        <a:latin typeface="+mj-lt"/>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tc>
                  <a:txBody>
                    <a:bodyPr/>
                    <a:lstStyle/>
                    <a:p>
                      <a:pPr algn="ctr" fontAlgn="ctr"/>
                      <a:r>
                        <a:rPr lang="en-US" sz="800" b="1">
                          <a:latin typeface="+mj-lt"/>
                        </a:rPr>
                        <a:t>3</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extLst>
                  <a:ext uri="{0D108BD9-81ED-4DB2-BD59-A6C34878D82A}">
                    <a16:rowId xmlns:a16="http://schemas.microsoft.com/office/drawing/2014/main" val="3365577303"/>
                  </a:ext>
                </a:extLst>
              </a:tr>
              <a:tr h="197010">
                <a:tc>
                  <a:txBody>
                    <a:bodyPr/>
                    <a:lstStyle/>
                    <a:p>
                      <a:pPr algn="ctr">
                        <a:lnSpc>
                          <a:spcPct val="100000"/>
                        </a:lnSpc>
                      </a:pPr>
                      <a:endParaRPr lang="en-GB" sz="800" b="1" i="0">
                        <a:solidFill>
                          <a:schemeClr val="bg1"/>
                        </a:solidFill>
                        <a:effectLst/>
                        <a:latin typeface="+mj-lt"/>
                        <a:ea typeface="Trebuchet MS" panose="020B0703020202090204" pitchFamily="34"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tabLst>
                          <a:tab pos="623570" algn="l"/>
                        </a:tabLst>
                      </a:pPr>
                      <a:r>
                        <a:rPr lang="en-GB" sz="800" b="1" kern="100">
                          <a:effectLst/>
                          <a:latin typeface="+mj-lt"/>
                        </a:rPr>
                        <a:t>PARSOL® Shield</a:t>
                      </a:r>
                      <a:r>
                        <a:rPr lang="en-GB" sz="800" kern="100">
                          <a:effectLst/>
                          <a:latin typeface="+mj-lt"/>
                        </a:rPr>
                        <a:t> (BIS-ETHYLHEXYLOXYPHENOL METHOXYPHENYL TRIAZINE)</a:t>
                      </a:r>
                      <a:endParaRPr lang="en-US" sz="800" kern="100">
                        <a:effectLst/>
                        <a:latin typeface="+mj-lt"/>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tc>
                  <a:txBody>
                    <a:bodyPr/>
                    <a:lstStyle/>
                    <a:p>
                      <a:pPr algn="ctr" fontAlgn="ctr"/>
                      <a:r>
                        <a:rPr lang="en-US" sz="800" b="1">
                          <a:latin typeface="+mj-lt"/>
                        </a:rPr>
                        <a:t>2.5</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extLst>
                  <a:ext uri="{0D108BD9-81ED-4DB2-BD59-A6C34878D82A}">
                    <a16:rowId xmlns:a16="http://schemas.microsoft.com/office/drawing/2014/main" val="151053593"/>
                  </a:ext>
                </a:extLst>
              </a:tr>
              <a:tr h="197010">
                <a:tc>
                  <a:txBody>
                    <a:bodyPr/>
                    <a:lstStyle/>
                    <a:p>
                      <a:pPr algn="ctr">
                        <a:lnSpc>
                          <a:spcPct val="100000"/>
                        </a:lnSpc>
                      </a:pPr>
                      <a:endParaRPr lang="en-GB" sz="800" b="1" i="0">
                        <a:solidFill>
                          <a:schemeClr val="bg1"/>
                        </a:solidFill>
                        <a:effectLst/>
                        <a:latin typeface="+mj-lt"/>
                        <a:ea typeface="Trebuchet MS" panose="020B0703020202090204" pitchFamily="34"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tabLst>
                          <a:tab pos="623570" algn="l"/>
                        </a:tabLst>
                      </a:pPr>
                      <a:r>
                        <a:rPr lang="en-GB" sz="800" kern="100">
                          <a:effectLst/>
                          <a:latin typeface="+mj-lt"/>
                        </a:rPr>
                        <a:t>PROPYLENE GLYCOL DICAPRYLATE/DICAPRATE</a:t>
                      </a:r>
                      <a:endParaRPr lang="en-US" sz="800" kern="100">
                        <a:effectLst/>
                        <a:latin typeface="+mj-lt"/>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tc>
                  <a:txBody>
                    <a:bodyPr/>
                    <a:lstStyle/>
                    <a:p>
                      <a:pPr algn="ctr" fontAlgn="ctr"/>
                      <a:r>
                        <a:rPr lang="en-US" sz="800">
                          <a:latin typeface="+mj-lt"/>
                        </a:rPr>
                        <a:t>2</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extLst>
                  <a:ext uri="{0D108BD9-81ED-4DB2-BD59-A6C34878D82A}">
                    <a16:rowId xmlns:a16="http://schemas.microsoft.com/office/drawing/2014/main" val="2597419856"/>
                  </a:ext>
                </a:extLst>
              </a:tr>
              <a:tr h="197010">
                <a:tc>
                  <a:txBody>
                    <a:bodyPr/>
                    <a:lstStyle/>
                    <a:p>
                      <a:pPr algn="ctr">
                        <a:lnSpc>
                          <a:spcPct val="100000"/>
                        </a:lnSpc>
                      </a:pPr>
                      <a:endParaRPr lang="en-GB" sz="800" b="1" i="0">
                        <a:solidFill>
                          <a:schemeClr val="bg1"/>
                        </a:solidFill>
                        <a:effectLst/>
                        <a:latin typeface="+mj-lt"/>
                        <a:ea typeface="Trebuchet MS" panose="020B0703020202090204" pitchFamily="34"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tabLst>
                          <a:tab pos="623570" algn="l"/>
                        </a:tabLst>
                      </a:pPr>
                      <a:r>
                        <a:rPr lang="en-GB" sz="800" kern="100">
                          <a:effectLst/>
                          <a:latin typeface="+mj-lt"/>
                        </a:rPr>
                        <a:t>ARACHIDYL ALCOHOL, BEHENYL ALCOHOL, ARACHIDYL GLUCOSIDE</a:t>
                      </a:r>
                      <a:endParaRPr lang="en-US" sz="800" kern="100">
                        <a:effectLst/>
                        <a:latin typeface="+mj-lt"/>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tc>
                  <a:txBody>
                    <a:bodyPr/>
                    <a:lstStyle/>
                    <a:p>
                      <a:pPr algn="ctr" fontAlgn="ctr"/>
                      <a:r>
                        <a:rPr lang="en-GB" sz="800" b="0" i="0" u="none" strike="noStrike">
                          <a:solidFill>
                            <a:srgbClr val="000000"/>
                          </a:solidFill>
                          <a:effectLst/>
                          <a:latin typeface="+mj-lt"/>
                        </a:rPr>
                        <a:t>2.1</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extLst>
                  <a:ext uri="{0D108BD9-81ED-4DB2-BD59-A6C34878D82A}">
                    <a16:rowId xmlns:a16="http://schemas.microsoft.com/office/drawing/2014/main" val="971047409"/>
                  </a:ext>
                </a:extLst>
              </a:tr>
              <a:tr h="197010">
                <a:tc>
                  <a:txBody>
                    <a:bodyPr/>
                    <a:lstStyle/>
                    <a:p>
                      <a:pPr algn="ctr">
                        <a:lnSpc>
                          <a:spcPct val="100000"/>
                        </a:lnSpc>
                      </a:pPr>
                      <a:endParaRPr lang="en-GB" sz="800" b="1" i="0">
                        <a:solidFill>
                          <a:schemeClr val="bg1"/>
                        </a:solidFill>
                        <a:effectLst/>
                        <a:latin typeface="+mj-lt"/>
                        <a:ea typeface="Trebuchet MS" panose="020B0703020202090204" pitchFamily="34"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tabLst>
                          <a:tab pos="623570" algn="l"/>
                        </a:tabLst>
                      </a:pPr>
                      <a:r>
                        <a:rPr lang="en-GB" sz="800" kern="100">
                          <a:effectLst/>
                          <a:latin typeface="+mj-lt"/>
                        </a:rPr>
                        <a:t>POLYSORBATE 60</a:t>
                      </a:r>
                      <a:endParaRPr lang="en-US" sz="800" kern="100">
                        <a:effectLst/>
                        <a:latin typeface="+mj-lt"/>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tc>
                  <a:txBody>
                    <a:bodyPr/>
                    <a:lstStyle/>
                    <a:p>
                      <a:pPr algn="ctr" fontAlgn="ctr"/>
                      <a:r>
                        <a:rPr lang="en-GB" sz="800" b="0" i="0" u="none" strike="noStrike">
                          <a:solidFill>
                            <a:srgbClr val="000000"/>
                          </a:solidFill>
                          <a:effectLst/>
                          <a:latin typeface="+mj-lt"/>
                        </a:rPr>
                        <a:t>0.55</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extLst>
                  <a:ext uri="{0D108BD9-81ED-4DB2-BD59-A6C34878D82A}">
                    <a16:rowId xmlns:a16="http://schemas.microsoft.com/office/drawing/2014/main" val="2041633182"/>
                  </a:ext>
                </a:extLst>
              </a:tr>
              <a:tr h="197010">
                <a:tc>
                  <a:txBody>
                    <a:bodyPr/>
                    <a:lstStyle/>
                    <a:p>
                      <a:pPr algn="ctr">
                        <a:lnSpc>
                          <a:spcPct val="100000"/>
                        </a:lnSpc>
                      </a:pPr>
                      <a:endParaRPr lang="en-GB" sz="800" b="1" i="0">
                        <a:solidFill>
                          <a:schemeClr val="bg1"/>
                        </a:solidFill>
                        <a:effectLst/>
                        <a:latin typeface="+mj-lt"/>
                        <a:ea typeface="Trebuchet MS" panose="020B0703020202090204" pitchFamily="34"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tabLst>
                          <a:tab pos="623570" algn="l"/>
                        </a:tabLst>
                      </a:pPr>
                      <a:r>
                        <a:rPr lang="en-GB" sz="800" b="1" kern="100">
                          <a:effectLst/>
                          <a:latin typeface="+mj-lt"/>
                        </a:rPr>
                        <a:t>VALVANCE® </a:t>
                      </a:r>
                      <a:r>
                        <a:rPr lang="en-GB" sz="800" b="1" i="1" kern="100">
                          <a:effectLst/>
                          <a:latin typeface="+mj-lt"/>
                        </a:rPr>
                        <a:t>Touch</a:t>
                      </a:r>
                      <a:r>
                        <a:rPr lang="en-GB" sz="800" b="1" kern="100">
                          <a:effectLst/>
                          <a:latin typeface="+mj-lt"/>
                        </a:rPr>
                        <a:t> 210</a:t>
                      </a:r>
                      <a:r>
                        <a:rPr lang="zh-CN" altLang="en-US" sz="800" kern="100">
                          <a:effectLst/>
                          <a:latin typeface="+mj-lt"/>
                        </a:rPr>
                        <a:t> </a:t>
                      </a:r>
                      <a:r>
                        <a:rPr lang="en-US" altLang="zh-CN" sz="800" kern="100">
                          <a:effectLst/>
                          <a:latin typeface="+mj-lt"/>
                        </a:rPr>
                        <a:t>(</a:t>
                      </a:r>
                      <a:r>
                        <a:rPr lang="en-GB" sz="800" kern="100">
                          <a:effectLst/>
                          <a:latin typeface="+mj-lt"/>
                        </a:rPr>
                        <a:t>SILICA)</a:t>
                      </a:r>
                      <a:endParaRPr lang="en-US" sz="800" kern="100">
                        <a:effectLst/>
                        <a:latin typeface="+mj-lt"/>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tc>
                  <a:txBody>
                    <a:bodyPr/>
                    <a:lstStyle/>
                    <a:p>
                      <a:pPr algn="ctr" fontAlgn="ctr"/>
                      <a:r>
                        <a:rPr lang="en-GB" sz="800" b="1" i="0" u="none" strike="noStrike">
                          <a:solidFill>
                            <a:srgbClr val="000000"/>
                          </a:solidFill>
                          <a:effectLst/>
                          <a:latin typeface="+mj-lt"/>
                        </a:rPr>
                        <a:t>2</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extLst>
                  <a:ext uri="{0D108BD9-81ED-4DB2-BD59-A6C34878D82A}">
                    <a16:rowId xmlns:a16="http://schemas.microsoft.com/office/drawing/2014/main" val="2457284373"/>
                  </a:ext>
                </a:extLst>
              </a:tr>
              <a:tr h="197010">
                <a:tc>
                  <a:txBody>
                    <a:bodyPr/>
                    <a:lstStyle/>
                    <a:p>
                      <a:pPr algn="ctr">
                        <a:lnSpc>
                          <a:spcPct val="100000"/>
                        </a:lnSpc>
                      </a:pPr>
                      <a:endParaRPr lang="en-GB" sz="800" b="1" i="0">
                        <a:solidFill>
                          <a:schemeClr val="bg1"/>
                        </a:solidFill>
                        <a:effectLst/>
                        <a:latin typeface="+mj-lt"/>
                        <a:ea typeface="Trebuchet MS" panose="020B0703020202090204" pitchFamily="34"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tabLst>
                          <a:tab pos="623570" algn="l"/>
                        </a:tabLst>
                      </a:pPr>
                      <a:r>
                        <a:rPr lang="en-GB" sz="800" b="1" kern="100">
                          <a:effectLst/>
                          <a:latin typeface="+mj-lt"/>
                        </a:rPr>
                        <a:t>PARSOL® EHT</a:t>
                      </a:r>
                      <a:r>
                        <a:rPr lang="en-GB" sz="800" kern="100">
                          <a:effectLst/>
                          <a:latin typeface="+mj-lt"/>
                        </a:rPr>
                        <a:t> (ETHYLHEXYL TRIAZONE)</a:t>
                      </a:r>
                      <a:endParaRPr lang="en-US" sz="800" kern="100">
                        <a:effectLst/>
                        <a:latin typeface="+mj-lt"/>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tc>
                  <a:txBody>
                    <a:bodyPr/>
                    <a:lstStyle/>
                    <a:p>
                      <a:pPr algn="ctr" fontAlgn="ctr"/>
                      <a:r>
                        <a:rPr lang="en-GB" sz="800" b="1" i="0" u="none" strike="noStrike">
                          <a:solidFill>
                            <a:srgbClr val="000000"/>
                          </a:solidFill>
                          <a:effectLst/>
                          <a:latin typeface="+mj-lt"/>
                        </a:rPr>
                        <a:t>1.5</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extLst>
                  <a:ext uri="{0D108BD9-81ED-4DB2-BD59-A6C34878D82A}">
                    <a16:rowId xmlns:a16="http://schemas.microsoft.com/office/drawing/2014/main" val="1563789706"/>
                  </a:ext>
                </a:extLst>
              </a:tr>
              <a:tr h="197010">
                <a:tc>
                  <a:txBody>
                    <a:bodyPr/>
                    <a:lstStyle/>
                    <a:p>
                      <a:pPr algn="ctr">
                        <a:lnSpc>
                          <a:spcPct val="100000"/>
                        </a:lnSpc>
                      </a:pPr>
                      <a:endParaRPr lang="en-GB" sz="800" b="1" i="0">
                        <a:solidFill>
                          <a:schemeClr val="bg1"/>
                        </a:solidFill>
                        <a:effectLst/>
                        <a:latin typeface="+mj-lt"/>
                        <a:ea typeface="Trebuchet MS" panose="020B0703020202090204" pitchFamily="34"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tabLst>
                          <a:tab pos="623570" algn="l"/>
                        </a:tabLst>
                      </a:pPr>
                      <a:r>
                        <a:rPr lang="en-GB" sz="800" kern="100">
                          <a:effectLst/>
                          <a:latin typeface="+mj-lt"/>
                        </a:rPr>
                        <a:t>PHENOXYETHANOL, ETHYLHEXYLGLYCERIN</a:t>
                      </a:r>
                      <a:endParaRPr lang="en-US" sz="800" kern="100">
                        <a:effectLst/>
                        <a:latin typeface="+mj-lt"/>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tc>
                  <a:txBody>
                    <a:bodyPr/>
                    <a:lstStyle/>
                    <a:p>
                      <a:pPr algn="ctr" fontAlgn="ctr"/>
                      <a:r>
                        <a:rPr lang="en-GB" sz="800" b="0" i="0" u="none" strike="noStrike">
                          <a:solidFill>
                            <a:srgbClr val="000000"/>
                          </a:solidFill>
                          <a:effectLst/>
                          <a:latin typeface="+mj-lt"/>
                        </a:rPr>
                        <a:t>0.8</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extLst>
                  <a:ext uri="{0D108BD9-81ED-4DB2-BD59-A6C34878D82A}">
                    <a16:rowId xmlns:a16="http://schemas.microsoft.com/office/drawing/2014/main" val="98406892"/>
                  </a:ext>
                </a:extLst>
              </a:tr>
              <a:tr h="197010">
                <a:tc>
                  <a:txBody>
                    <a:bodyPr/>
                    <a:lstStyle/>
                    <a:p>
                      <a:pPr algn="ctr">
                        <a:lnSpc>
                          <a:spcPct val="100000"/>
                        </a:lnSpc>
                      </a:pPr>
                      <a:endParaRPr lang="en-GB" sz="800" b="1" i="0">
                        <a:solidFill>
                          <a:schemeClr val="bg1"/>
                        </a:solidFill>
                        <a:effectLst/>
                        <a:latin typeface="+mj-lt"/>
                        <a:ea typeface="Trebuchet MS" panose="020B0703020202090204" pitchFamily="34"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tabLst>
                          <a:tab pos="623570" algn="l"/>
                        </a:tabLst>
                      </a:pPr>
                      <a:r>
                        <a:rPr lang="en-GB" sz="800" kern="100">
                          <a:effectLst/>
                          <a:latin typeface="+mj-lt"/>
                        </a:rPr>
                        <a:t>POLYACRYLATE CROSSPOLYMER-6</a:t>
                      </a:r>
                      <a:endParaRPr lang="en-US" sz="800" kern="100">
                        <a:effectLst/>
                        <a:latin typeface="+mj-lt"/>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tc>
                  <a:txBody>
                    <a:bodyPr/>
                    <a:lstStyle/>
                    <a:p>
                      <a:pPr algn="ctr" fontAlgn="ctr"/>
                      <a:r>
                        <a:rPr lang="en-GB" sz="800" b="0" i="0" u="none" strike="noStrike">
                          <a:solidFill>
                            <a:srgbClr val="000000"/>
                          </a:solidFill>
                          <a:effectLst/>
                          <a:latin typeface="+mj-lt"/>
                        </a:rPr>
                        <a:t>0.15</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extLst>
                  <a:ext uri="{0D108BD9-81ED-4DB2-BD59-A6C34878D82A}">
                    <a16:rowId xmlns:a16="http://schemas.microsoft.com/office/drawing/2014/main" val="1647669561"/>
                  </a:ext>
                </a:extLst>
              </a:tr>
              <a:tr h="197010">
                <a:tc>
                  <a:txBody>
                    <a:bodyPr/>
                    <a:lstStyle/>
                    <a:p>
                      <a:pPr algn="ctr">
                        <a:lnSpc>
                          <a:spcPct val="100000"/>
                        </a:lnSpc>
                      </a:pPr>
                      <a:r>
                        <a:rPr lang="en-GB" sz="800" b="1" i="0">
                          <a:solidFill>
                            <a:schemeClr val="bg1"/>
                          </a:solidFill>
                          <a:effectLst/>
                          <a:latin typeface="+mj-lt"/>
                          <a:ea typeface="Trebuchet MS" panose="020B0703020202090204" pitchFamily="34" charset="0"/>
                          <a:cs typeface="Times New Roman" panose="02020603050405020304" pitchFamily="18" charset="0"/>
                        </a:rPr>
                        <a:t>B</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tabLst>
                          <a:tab pos="623570" algn="l"/>
                        </a:tabLst>
                      </a:pPr>
                      <a:r>
                        <a:rPr lang="en-GB" sz="800" kern="100">
                          <a:effectLst/>
                          <a:latin typeface="+mj-lt"/>
                        </a:rPr>
                        <a:t>AQUA</a:t>
                      </a:r>
                      <a:endParaRPr lang="en-US" sz="800" kern="100">
                        <a:effectLst/>
                        <a:latin typeface="+mj-lt"/>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800" b="0" i="0" u="none" strike="noStrike">
                          <a:solidFill>
                            <a:srgbClr val="000000"/>
                          </a:solidFill>
                          <a:effectLst/>
                          <a:latin typeface="+mj-lt"/>
                        </a:rPr>
                        <a:t>57.25</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30948711"/>
                  </a:ext>
                </a:extLst>
              </a:tr>
              <a:tr h="197010">
                <a:tc>
                  <a:txBody>
                    <a:bodyPr/>
                    <a:lstStyle/>
                    <a:p>
                      <a:pPr algn="ctr">
                        <a:lnSpc>
                          <a:spcPct val="100000"/>
                        </a:lnSpc>
                      </a:pPr>
                      <a:r>
                        <a:rPr lang="en-GB" sz="800" b="1" i="0">
                          <a:solidFill>
                            <a:schemeClr val="bg1"/>
                          </a:solidFill>
                          <a:effectLst/>
                          <a:latin typeface="+mj-lt"/>
                          <a:ea typeface="Trebuchet MS" panose="020B0703020202090204" pitchFamily="34" charset="0"/>
                          <a:cs typeface="Times New Roman"/>
                        </a:rPr>
                        <a:t>C</a:t>
                      </a:r>
                      <a:endParaRPr lang="en-GB" sz="800" b="1" i="0">
                        <a:solidFill>
                          <a:schemeClr val="bg1"/>
                        </a:solidFill>
                        <a:effectLst/>
                        <a:latin typeface="+mj-lt"/>
                        <a:ea typeface="Trebuchet MS" panose="020B0703020202090204" pitchFamily="34"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tabLst>
                          <a:tab pos="623570" algn="l"/>
                        </a:tabLst>
                      </a:pPr>
                      <a:r>
                        <a:rPr lang="en-GB" sz="800" kern="100">
                          <a:effectLst/>
                          <a:latin typeface="+mj-lt"/>
                        </a:rPr>
                        <a:t>PROPANEDIOL</a:t>
                      </a:r>
                      <a:endParaRPr lang="en-US" sz="800" kern="100">
                        <a:effectLst/>
                        <a:latin typeface="+mj-lt"/>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FEEEC"/>
                    </a:solidFill>
                  </a:tcPr>
                </a:tc>
                <a:tc>
                  <a:txBody>
                    <a:bodyPr/>
                    <a:lstStyle/>
                    <a:p>
                      <a:pPr algn="ctr" fontAlgn="ctr"/>
                      <a:r>
                        <a:rPr lang="en-GB" sz="800" b="0" i="0" u="none" strike="noStrike">
                          <a:solidFill>
                            <a:srgbClr val="000000"/>
                          </a:solidFill>
                          <a:effectLst/>
                          <a:latin typeface="+mj-lt"/>
                        </a:rPr>
                        <a:t>2</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FEEEC"/>
                    </a:solidFill>
                  </a:tcPr>
                </a:tc>
                <a:extLst>
                  <a:ext uri="{0D108BD9-81ED-4DB2-BD59-A6C34878D82A}">
                    <a16:rowId xmlns:a16="http://schemas.microsoft.com/office/drawing/2014/main" val="1797021849"/>
                  </a:ext>
                </a:extLst>
              </a:tr>
              <a:tr h="197010">
                <a:tc>
                  <a:txBody>
                    <a:bodyPr/>
                    <a:lstStyle/>
                    <a:p>
                      <a:pPr algn="ctr">
                        <a:lnSpc>
                          <a:spcPct val="100000"/>
                        </a:lnSpc>
                      </a:pPr>
                      <a:endParaRPr lang="en-GB" sz="800" b="1" i="0">
                        <a:solidFill>
                          <a:schemeClr val="bg1"/>
                        </a:solidFill>
                        <a:effectLst/>
                        <a:latin typeface="+mj-lt"/>
                        <a:ea typeface="Trebuchet MS" panose="020B0703020202090204" pitchFamily="34"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tabLst>
                          <a:tab pos="623570" algn="l"/>
                        </a:tabLst>
                      </a:pPr>
                      <a:r>
                        <a:rPr lang="en-GB" sz="800" kern="100">
                          <a:effectLst/>
                          <a:latin typeface="+mj-lt"/>
                        </a:rPr>
                        <a:t>XANTHAN GUM</a:t>
                      </a:r>
                      <a:endParaRPr lang="en-US" sz="800" kern="100">
                        <a:effectLst/>
                        <a:latin typeface="+mj-lt"/>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FEEEC"/>
                    </a:solidFill>
                  </a:tcPr>
                </a:tc>
                <a:tc>
                  <a:txBody>
                    <a:bodyPr/>
                    <a:lstStyle/>
                    <a:p>
                      <a:pPr algn="ctr" fontAlgn="ctr"/>
                      <a:r>
                        <a:rPr lang="en-GB" sz="800" b="0" i="0" u="none" strike="noStrike">
                          <a:solidFill>
                            <a:srgbClr val="000000"/>
                          </a:solidFill>
                          <a:effectLst/>
                          <a:latin typeface="+mj-lt"/>
                        </a:rPr>
                        <a:t>0.25</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FEEEC"/>
                    </a:solidFill>
                  </a:tcPr>
                </a:tc>
                <a:extLst>
                  <a:ext uri="{0D108BD9-81ED-4DB2-BD59-A6C34878D82A}">
                    <a16:rowId xmlns:a16="http://schemas.microsoft.com/office/drawing/2014/main" val="1256809731"/>
                  </a:ext>
                </a:extLst>
              </a:tr>
              <a:tr h="197010">
                <a:tc>
                  <a:txBody>
                    <a:bodyPr/>
                    <a:lstStyle/>
                    <a:p>
                      <a:pPr algn="ctr">
                        <a:lnSpc>
                          <a:spcPct val="100000"/>
                        </a:lnSpc>
                      </a:pPr>
                      <a:endParaRPr lang="en-GB" sz="800" b="1" i="0">
                        <a:solidFill>
                          <a:schemeClr val="bg1"/>
                        </a:solidFill>
                        <a:effectLst/>
                        <a:latin typeface="+mj-lt"/>
                        <a:ea typeface="Trebuchet MS" panose="020B0703020202090204" pitchFamily="34"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tabLst>
                          <a:tab pos="623570" algn="l"/>
                        </a:tabLst>
                      </a:pPr>
                      <a:r>
                        <a:rPr lang="en-GB" sz="800" b="1" kern="100">
                          <a:effectLst/>
                          <a:latin typeface="+mj-lt"/>
                        </a:rPr>
                        <a:t>HYALLURONIC ACID-BT</a:t>
                      </a:r>
                      <a:r>
                        <a:rPr lang="en-GB" sz="800" kern="100">
                          <a:effectLst/>
                          <a:latin typeface="+mj-lt"/>
                        </a:rPr>
                        <a:t> (SODIUM HYALURONATE)</a:t>
                      </a:r>
                      <a:endParaRPr lang="en-US" sz="800" kern="100">
                        <a:effectLst/>
                        <a:latin typeface="+mj-lt"/>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FEEEC"/>
                    </a:solidFill>
                  </a:tcPr>
                </a:tc>
                <a:tc>
                  <a:txBody>
                    <a:bodyPr/>
                    <a:lstStyle/>
                    <a:p>
                      <a:pPr algn="ctr" fontAlgn="ctr"/>
                      <a:r>
                        <a:rPr lang="en-GB" sz="800" b="1" i="0" u="none" strike="noStrike">
                          <a:solidFill>
                            <a:srgbClr val="000000"/>
                          </a:solidFill>
                          <a:effectLst/>
                          <a:latin typeface="+mj-lt"/>
                        </a:rPr>
                        <a:t>0.15</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FEEEC"/>
                    </a:solidFill>
                  </a:tcPr>
                </a:tc>
                <a:extLst>
                  <a:ext uri="{0D108BD9-81ED-4DB2-BD59-A6C34878D82A}">
                    <a16:rowId xmlns:a16="http://schemas.microsoft.com/office/drawing/2014/main" val="3615668087"/>
                  </a:ext>
                </a:extLst>
              </a:tr>
              <a:tr h="197010">
                <a:tc>
                  <a:txBody>
                    <a:bodyPr/>
                    <a:lstStyle/>
                    <a:p>
                      <a:pPr algn="ctr">
                        <a:lnSpc>
                          <a:spcPct val="100000"/>
                        </a:lnSpc>
                      </a:pPr>
                      <a:endParaRPr lang="en-GB" sz="800" b="1" i="0">
                        <a:solidFill>
                          <a:schemeClr val="bg1"/>
                        </a:solidFill>
                        <a:effectLst/>
                        <a:latin typeface="+mj-lt"/>
                        <a:ea typeface="Trebuchet MS" panose="020B0703020202090204" pitchFamily="34"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tabLst>
                          <a:tab pos="623570" algn="l"/>
                        </a:tabLst>
                      </a:pPr>
                      <a:r>
                        <a:rPr lang="en-GB" sz="800" b="1" kern="100">
                          <a:effectLst/>
                          <a:latin typeface="+mj-lt"/>
                        </a:rPr>
                        <a:t>HYA-ACT</a:t>
                      </a:r>
                      <a:r>
                        <a:rPr lang="en-GB" sz="800" b="1" kern="100" baseline="30000">
                          <a:effectLst/>
                          <a:latin typeface="+mj-lt"/>
                        </a:rPr>
                        <a:t>TM</a:t>
                      </a:r>
                      <a:r>
                        <a:rPr lang="en-GB" sz="800" b="1" kern="100">
                          <a:effectLst/>
                          <a:latin typeface="+mj-lt"/>
                        </a:rPr>
                        <a:t> M</a:t>
                      </a:r>
                      <a:r>
                        <a:rPr lang="en-GB" sz="800" kern="100">
                          <a:effectLst/>
                          <a:latin typeface="+mj-lt"/>
                        </a:rPr>
                        <a:t> (SODIUM HYALURONATE)</a:t>
                      </a:r>
                      <a:endParaRPr lang="en-US" sz="800" kern="100">
                        <a:effectLst/>
                        <a:latin typeface="+mj-lt"/>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FEEEC"/>
                    </a:solidFill>
                  </a:tcPr>
                </a:tc>
                <a:tc>
                  <a:txBody>
                    <a:bodyPr/>
                    <a:lstStyle/>
                    <a:p>
                      <a:pPr algn="ctr" fontAlgn="ctr"/>
                      <a:r>
                        <a:rPr lang="en-GB" sz="800" b="1" i="0" u="none" strike="noStrike">
                          <a:solidFill>
                            <a:srgbClr val="000000"/>
                          </a:solidFill>
                          <a:effectLst/>
                          <a:latin typeface="+mj-lt"/>
                        </a:rPr>
                        <a:t>0.05</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FEEEC"/>
                    </a:solidFill>
                  </a:tcPr>
                </a:tc>
                <a:extLst>
                  <a:ext uri="{0D108BD9-81ED-4DB2-BD59-A6C34878D82A}">
                    <a16:rowId xmlns:a16="http://schemas.microsoft.com/office/drawing/2014/main" val="1858174752"/>
                  </a:ext>
                </a:extLst>
              </a:tr>
              <a:tr h="197010">
                <a:tc>
                  <a:txBody>
                    <a:bodyPr/>
                    <a:lstStyle/>
                    <a:p>
                      <a:pPr algn="ctr">
                        <a:lnSpc>
                          <a:spcPct val="100000"/>
                        </a:lnSpc>
                      </a:pPr>
                      <a:r>
                        <a:rPr lang="en-GB" sz="800" b="1" i="0">
                          <a:solidFill>
                            <a:schemeClr val="bg1"/>
                          </a:solidFill>
                          <a:effectLst/>
                          <a:latin typeface="+mj-lt"/>
                          <a:ea typeface="Trebuchet MS" panose="020B0703020202090204" pitchFamily="34" charset="0"/>
                          <a:cs typeface="Times New Roman"/>
                        </a:rPr>
                        <a:t>D</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tabLst>
                          <a:tab pos="623570" algn="l"/>
                        </a:tabLst>
                      </a:pPr>
                      <a:r>
                        <a:rPr lang="en-GB" sz="800" kern="100">
                          <a:effectLst/>
                          <a:latin typeface="+mj-lt"/>
                        </a:rPr>
                        <a:t>CYCLOPENTASILOXANE</a:t>
                      </a:r>
                      <a:endParaRPr lang="en-US" sz="800" kern="100">
                        <a:effectLst/>
                        <a:latin typeface="+mj-lt"/>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pPr algn="ctr" fontAlgn="ctr"/>
                      <a:r>
                        <a:rPr lang="en-GB" sz="800" b="0" i="0" u="none" strike="noStrike">
                          <a:solidFill>
                            <a:srgbClr val="000000"/>
                          </a:solidFill>
                          <a:effectLst/>
                          <a:latin typeface="+mj-lt"/>
                        </a:rPr>
                        <a:t>2</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7F7F7"/>
                    </a:solidFill>
                  </a:tcPr>
                </a:tc>
                <a:extLst>
                  <a:ext uri="{0D108BD9-81ED-4DB2-BD59-A6C34878D82A}">
                    <a16:rowId xmlns:a16="http://schemas.microsoft.com/office/drawing/2014/main" val="611375468"/>
                  </a:ext>
                </a:extLst>
              </a:tr>
              <a:tr h="197010">
                <a:tc>
                  <a:txBody>
                    <a:bodyPr/>
                    <a:lstStyle/>
                    <a:p>
                      <a:pPr algn="ctr">
                        <a:lnSpc>
                          <a:spcPct val="100000"/>
                        </a:lnSpc>
                      </a:pPr>
                      <a:endParaRPr lang="en-GB" sz="800" b="1" i="0">
                        <a:solidFill>
                          <a:schemeClr val="bg1"/>
                        </a:solidFill>
                        <a:effectLst/>
                        <a:latin typeface="+mj-lt"/>
                        <a:ea typeface="Trebuchet MS" panose="020B0703020202090204" pitchFamily="34"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tabLst>
                          <a:tab pos="623570" algn="l"/>
                        </a:tabLst>
                      </a:pPr>
                      <a:r>
                        <a:rPr lang="en-GB" sz="800" kern="100">
                          <a:effectLst/>
                          <a:latin typeface="+mj-lt"/>
                        </a:rPr>
                        <a:t>ALCOHOL</a:t>
                      </a:r>
                      <a:endParaRPr lang="en-US" sz="800" kern="100">
                        <a:effectLst/>
                        <a:latin typeface="+mj-lt"/>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pPr algn="ctr" fontAlgn="ctr"/>
                      <a:r>
                        <a:rPr lang="en-GB" sz="800" b="0" i="0" u="none" strike="noStrike">
                          <a:solidFill>
                            <a:srgbClr val="000000"/>
                          </a:solidFill>
                          <a:effectLst/>
                          <a:latin typeface="+mj-lt"/>
                        </a:rPr>
                        <a:t>8</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7F7F7"/>
                    </a:solidFill>
                  </a:tcPr>
                </a:tc>
                <a:extLst>
                  <a:ext uri="{0D108BD9-81ED-4DB2-BD59-A6C34878D82A}">
                    <a16:rowId xmlns:a16="http://schemas.microsoft.com/office/drawing/2014/main" val="1629458786"/>
                  </a:ext>
                </a:extLst>
              </a:tr>
              <a:tr h="250834">
                <a:tc>
                  <a:txBody>
                    <a:bodyPr/>
                    <a:lstStyle/>
                    <a:p>
                      <a:pPr algn="ctr">
                        <a:lnSpc>
                          <a:spcPct val="100000"/>
                        </a:lnSpc>
                      </a:pPr>
                      <a:endParaRPr lang="en-GB" sz="800" b="1" i="0">
                        <a:solidFill>
                          <a:schemeClr val="bg1"/>
                        </a:solidFill>
                        <a:effectLst/>
                        <a:latin typeface="+mj-lt"/>
                        <a:ea typeface="Trebuchet MS" panose="020B0703020202090204" pitchFamily="34" charset="0"/>
                        <a:cs typeface="Times New Roman"/>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tabLst>
                          <a:tab pos="623570" algn="l"/>
                        </a:tabLst>
                      </a:pPr>
                      <a:r>
                        <a:rPr lang="en-GB" sz="800" b="1" kern="100">
                          <a:effectLst/>
                          <a:latin typeface="+mj-lt"/>
                        </a:rPr>
                        <a:t>BIOME GENTLE BLOOM</a:t>
                      </a:r>
                      <a:r>
                        <a:rPr lang="en-GB" sz="800" kern="100">
                          <a:effectLst/>
                          <a:latin typeface="+mj-lt"/>
                        </a:rPr>
                        <a:t> (PARFUM)</a:t>
                      </a:r>
                      <a:endParaRPr lang="en-US" sz="800" kern="100">
                        <a:effectLst/>
                        <a:latin typeface="+mj-lt"/>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800" b="1" i="0" u="none" strike="noStrike">
                          <a:solidFill>
                            <a:srgbClr val="000000"/>
                          </a:solidFill>
                          <a:effectLst/>
                          <a:latin typeface="+mj-lt"/>
                        </a:rPr>
                        <a:t>0.2</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64300404"/>
                  </a:ext>
                </a:extLst>
              </a:tr>
            </a:tbl>
          </a:graphicData>
        </a:graphic>
      </p:graphicFrame>
      <p:sp>
        <p:nvSpPr>
          <p:cNvPr id="16" name="TextBox 15">
            <a:extLst>
              <a:ext uri="{FF2B5EF4-FFF2-40B4-BE49-F238E27FC236}">
                <a16:creationId xmlns:a16="http://schemas.microsoft.com/office/drawing/2014/main" id="{84436F4B-0B8B-D0A8-F233-97EFB3C312E1}"/>
              </a:ext>
            </a:extLst>
          </p:cNvPr>
          <p:cNvSpPr txBox="1"/>
          <p:nvPr/>
        </p:nvSpPr>
        <p:spPr>
          <a:xfrm>
            <a:off x="1899827" y="5117775"/>
            <a:ext cx="5890383" cy="263598"/>
          </a:xfrm>
          <a:prstGeom prst="rect">
            <a:avLst/>
          </a:prstGeom>
          <a:noFill/>
        </p:spPr>
        <p:txBody>
          <a:bodyPr wrap="square">
            <a:spAutoFit/>
          </a:bodyPr>
          <a:lstStyle/>
          <a:p>
            <a:pPr marL="0" marR="0" algn="r">
              <a:lnSpc>
                <a:spcPts val="1440"/>
              </a:lnSpc>
              <a:buNone/>
              <a:tabLst>
                <a:tab pos="623570" algn="l"/>
              </a:tabLst>
            </a:pPr>
            <a:r>
              <a:rPr lang="en-GB" sz="800" b="1" kern="100">
                <a:solidFill>
                  <a:srgbClr val="000000"/>
                </a:solidFill>
                <a:effectLst/>
                <a:latin typeface="DM Sans" pitchFamily="2" charset="0"/>
                <a:ea typeface="DM Sans" pitchFamily="2" charset="0"/>
                <a:cs typeface="Times New Roman" panose="02020603050405020304" pitchFamily="18" charset="0"/>
              </a:rPr>
              <a:t>SU-E-102757-11</a:t>
            </a:r>
            <a:endParaRPr lang="en-US" sz="800" b="1" kern="100">
              <a:effectLst/>
              <a:latin typeface="DM Sans" pitchFamily="2" charset="0"/>
              <a:ea typeface="DM Sans" pitchFamily="2" charset="0"/>
              <a:cs typeface="Times New Roman" panose="02020603050405020304" pitchFamily="18" charset="0"/>
            </a:endParaRPr>
          </a:p>
        </p:txBody>
      </p:sp>
      <p:sp>
        <p:nvSpPr>
          <p:cNvPr id="18" name="TextBox 17">
            <a:extLst>
              <a:ext uri="{FF2B5EF4-FFF2-40B4-BE49-F238E27FC236}">
                <a16:creationId xmlns:a16="http://schemas.microsoft.com/office/drawing/2014/main" id="{E4C9CC2F-1269-867F-35A3-EABDAE8584BB}"/>
              </a:ext>
            </a:extLst>
          </p:cNvPr>
          <p:cNvSpPr txBox="1"/>
          <p:nvPr/>
        </p:nvSpPr>
        <p:spPr>
          <a:xfrm>
            <a:off x="1899827" y="5381373"/>
            <a:ext cx="4498201" cy="461665"/>
          </a:xfrm>
          <a:prstGeom prst="rect">
            <a:avLst/>
          </a:prstGeom>
          <a:noFill/>
        </p:spPr>
        <p:txBody>
          <a:bodyPr wrap="square">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a:latin typeface="+mj-lt"/>
              </a:rPr>
              <a:t>SPF value tested in vivo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a:latin typeface="+mj-lt"/>
                <a:ea typeface="+mn-lt"/>
                <a:cs typeface="+mn-lt"/>
              </a:rPr>
              <a:t>The formulation fulfils the 6 weeks stability at 50°C and the 3 months stability at 4°C, room temperature, 40°C.</a:t>
            </a:r>
          </a:p>
        </p:txBody>
      </p:sp>
      <p:sp>
        <p:nvSpPr>
          <p:cNvPr id="24" name="TextBox 23">
            <a:extLst>
              <a:ext uri="{FF2B5EF4-FFF2-40B4-BE49-F238E27FC236}">
                <a16:creationId xmlns:a16="http://schemas.microsoft.com/office/drawing/2014/main" id="{9C193E46-3BE6-F8CA-1C44-AD9486141A19}"/>
              </a:ext>
            </a:extLst>
          </p:cNvPr>
          <p:cNvSpPr txBox="1"/>
          <p:nvPr/>
        </p:nvSpPr>
        <p:spPr>
          <a:xfrm rot="16200000">
            <a:off x="-1636990" y="3255358"/>
            <a:ext cx="6097136" cy="307777"/>
          </a:xfrm>
          <a:prstGeom prst="rect">
            <a:avLst/>
          </a:prstGeom>
          <a:noFill/>
        </p:spPr>
        <p:txBody>
          <a:bodyPr wrap="square">
            <a:spAutoFit/>
          </a:bodyPr>
          <a:lstStyle/>
          <a:p>
            <a:r>
              <a:rPr lang="en-GB" sz="1400">
                <a:solidFill>
                  <a:schemeClr val="bg1"/>
                </a:solidFill>
                <a:latin typeface="Lora" pitchFamily="2" charset="0"/>
              </a:rPr>
              <a:t>My sunscreen to protect the skin and microbiome, professionally.​</a:t>
            </a:r>
            <a:endParaRPr lang="en-US" sz="1400">
              <a:solidFill>
                <a:schemeClr val="bg1"/>
              </a:solidFill>
              <a:latin typeface="Lora" pitchFamily="2" charset="0"/>
            </a:endParaRPr>
          </a:p>
        </p:txBody>
      </p:sp>
      <p:sp>
        <p:nvSpPr>
          <p:cNvPr id="2" name="TextBox 1">
            <a:extLst>
              <a:ext uri="{FF2B5EF4-FFF2-40B4-BE49-F238E27FC236}">
                <a16:creationId xmlns:a16="http://schemas.microsoft.com/office/drawing/2014/main" id="{4F8DDDD4-5A29-457B-1A70-577465E57182}"/>
              </a:ext>
            </a:extLst>
          </p:cNvPr>
          <p:cNvSpPr txBox="1"/>
          <p:nvPr/>
        </p:nvSpPr>
        <p:spPr>
          <a:xfrm>
            <a:off x="9585289" y="6272134"/>
            <a:ext cx="2304311" cy="585866"/>
          </a:xfrm>
          <a:prstGeom prst="rect">
            <a:avLst/>
          </a:prstGeom>
          <a:noFill/>
        </p:spPr>
        <p:txBody>
          <a:bodyPr wrap="square" lIns="72000" tIns="46800" r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800" u="none" strike="noStrike" kern="1200" cap="none" spc="0" normalizeH="0" baseline="0" noProof="0">
                <a:ln>
                  <a:noFill/>
                </a:ln>
                <a:effectLst/>
                <a:uLnTx/>
                <a:uFillTx/>
                <a:latin typeface="DM Sans" pitchFamily="2" charset="77"/>
                <a:ea typeface="Fira Sans" panose="020B0503050000020004" pitchFamily="34" charset="0"/>
                <a:cs typeface="Arial" panose="020B0604020202020204" pitchFamily="34" charset="0"/>
              </a:rPr>
              <a:t>Products are for experimental use only and are not for</a:t>
            </a:r>
            <a:r>
              <a:rPr kumimoji="0" lang="en-GB" sz="800" u="none" strike="noStrike" kern="1200" cap="none" spc="0" normalizeH="0" baseline="0" noProof="0">
                <a:ln>
                  <a:noFill/>
                </a:ln>
                <a:effectLst/>
                <a:uLnTx/>
                <a:uFillTx/>
                <a:latin typeface="DM Sans" pitchFamily="2" charset="77"/>
                <a:ea typeface="Fira Sans" panose="020B0503050000020004" pitchFamily="34" charset="0"/>
                <a:cs typeface="Arial" panose="020B0604020202020204" pitchFamily="34" charset="0"/>
              </a:rPr>
              <a:t> </a:t>
            </a:r>
            <a:r>
              <a:rPr kumimoji="0" lang="en-CH" sz="800" u="none" strike="noStrike" kern="1200" cap="none" spc="0" normalizeH="0" baseline="0" noProof="0">
                <a:ln>
                  <a:noFill/>
                </a:ln>
                <a:effectLst/>
                <a:uLnTx/>
                <a:uFillTx/>
                <a:latin typeface="DM Sans" pitchFamily="2" charset="77"/>
                <a:ea typeface="Fira Sans" panose="020B0503050000020004" pitchFamily="34" charset="0"/>
                <a:cs typeface="Arial" panose="020B0604020202020204" pitchFamily="34" charset="0"/>
              </a:rPr>
              <a:t>sale.</a:t>
            </a:r>
            <a:r>
              <a:rPr kumimoji="0" lang="en-US" sz="800" u="none" strike="noStrike" kern="1200" cap="none" spc="0" normalizeH="0" baseline="0" noProof="0">
                <a:ln>
                  <a:noFill/>
                </a:ln>
                <a:effectLst/>
                <a:uLnTx/>
                <a:uFillTx/>
                <a:latin typeface="DM Sans" pitchFamily="2" charset="77"/>
                <a:ea typeface="Fira Sans" panose="020B0503050000020004" pitchFamily="34" charset="0"/>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800">
                <a:latin typeface="DM Sans" pitchFamily="2" charset="77"/>
                <a:ea typeface="Fira Sans" panose="020B0503050000020004" pitchFamily="34" charset="0"/>
                <a:cs typeface="Arial" panose="020B0604020202020204" pitchFamily="34" charset="0"/>
              </a:rPr>
              <a:t>d</a:t>
            </a:r>
            <a:r>
              <a:rPr kumimoji="0" lang="en-GB" sz="800" u="none" strike="noStrike" kern="1200" cap="none" spc="0" normalizeH="0" baseline="0" noProof="0" err="1">
                <a:ln>
                  <a:noFill/>
                </a:ln>
                <a:effectLst/>
                <a:uLnTx/>
                <a:uFillTx/>
                <a:latin typeface="DM Sans" pitchFamily="2" charset="77"/>
                <a:ea typeface="Fira Sans" panose="020B0503050000020004" pitchFamily="34" charset="0"/>
                <a:cs typeface="Arial" panose="020B0604020202020204" pitchFamily="34" charset="0"/>
              </a:rPr>
              <a:t>sm-firmenich</a:t>
            </a:r>
            <a:r>
              <a:rPr kumimoji="0" lang="en-CH" sz="800" u="none" strike="noStrike" kern="1200" cap="none" spc="0" normalizeH="0" baseline="0" noProof="0">
                <a:ln>
                  <a:noFill/>
                </a:ln>
                <a:effectLst/>
                <a:uLnTx/>
                <a:uFillTx/>
                <a:latin typeface="DM Sans" pitchFamily="2" charset="77"/>
                <a:ea typeface="Fira Sans" panose="020B0503050000020004" pitchFamily="34" charset="0"/>
                <a:cs typeface="Arial" panose="020B0604020202020204" pitchFamily="34" charset="0"/>
              </a:rPr>
              <a:t> is not responsible for final products claims</a:t>
            </a:r>
            <a:endParaRPr kumimoji="0" lang="en-US" sz="800" u="none" strike="noStrike" kern="1200" cap="none" spc="0" normalizeH="0" baseline="0" noProof="0">
              <a:ln>
                <a:noFill/>
              </a:ln>
              <a:effectLst/>
              <a:uLnTx/>
              <a:uFillTx/>
              <a:latin typeface="DM Sans" pitchFamily="2" charset="77"/>
              <a:ea typeface="Fira Sans" panose="020B0503050000020004" pitchFamily="34" charset="0"/>
              <a:cs typeface="Arial" panose="020B0604020202020204" pitchFamily="34" charset="0"/>
            </a:endParaRPr>
          </a:p>
        </p:txBody>
      </p:sp>
      <p:pic>
        <p:nvPicPr>
          <p:cNvPr id="3" name="Grafik 14" descr="Ein Bild, das Grafiken, Logo, Clipart, Design enthält.&#10;&#10;KI-generierte Inhalte können fehlerhaft sein.">
            <a:extLst>
              <a:ext uri="{FF2B5EF4-FFF2-40B4-BE49-F238E27FC236}">
                <a16:creationId xmlns:a16="http://schemas.microsoft.com/office/drawing/2014/main" id="{7CAFFEE1-2E7A-5468-28E7-C07D63E6E63A}"/>
              </a:ext>
            </a:extLst>
          </p:cNvPr>
          <p:cNvPicPr>
            <a:picLocks noChangeAspect="1"/>
          </p:cNvPicPr>
          <p:nvPr/>
        </p:nvPicPr>
        <p:blipFill rotWithShape="1">
          <a:blip r:embed="rId6"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a:xfrm>
            <a:off x="7177175" y="187810"/>
            <a:ext cx="640080" cy="640080"/>
          </a:xfrm>
          <a:prstGeom prst="rect">
            <a:avLst/>
          </a:prstGeom>
        </p:spPr>
      </p:pic>
    </p:spTree>
    <p:extLst>
      <p:ext uri="{BB962C8B-B14F-4D97-AF65-F5344CB8AC3E}">
        <p14:creationId xmlns:p14="http://schemas.microsoft.com/office/powerpoint/2010/main" val="1774801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5499C-9361-2E3A-DDCC-E553806D8A40}"/>
            </a:ext>
          </a:extLst>
        </p:cNvPr>
        <p:cNvGrpSpPr/>
        <p:nvPr/>
      </p:nvGrpSpPr>
      <p:grpSpPr>
        <a:xfrm>
          <a:off x="0" y="0"/>
          <a:ext cx="0" cy="0"/>
          <a:chOff x="0" y="0"/>
          <a:chExt cx="0" cy="0"/>
        </a:xfrm>
      </p:grpSpPr>
      <p:pic>
        <p:nvPicPr>
          <p:cNvPr id="18" name="Picture 17">
            <a:extLst>
              <a:ext uri="{FF2B5EF4-FFF2-40B4-BE49-F238E27FC236}">
                <a16:creationId xmlns:a16="http://schemas.microsoft.com/office/drawing/2014/main" id="{EC0905AE-E282-9F50-DF80-9427174299C2}"/>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5420" y="3047"/>
            <a:ext cx="12181160" cy="6851903"/>
          </a:xfrm>
          <a:prstGeom prst="rect">
            <a:avLst/>
          </a:prstGeom>
        </p:spPr>
      </p:pic>
      <p:pic>
        <p:nvPicPr>
          <p:cNvPr id="4" name="Picture 3">
            <a:extLst>
              <a:ext uri="{FF2B5EF4-FFF2-40B4-BE49-F238E27FC236}">
                <a16:creationId xmlns:a16="http://schemas.microsoft.com/office/drawing/2014/main" id="{89EA5F5B-1350-329E-9821-8116828972B8}"/>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2" y="1"/>
            <a:ext cx="5110474" cy="6858000"/>
          </a:xfrm>
          <a:prstGeom prst="rect">
            <a:avLst/>
          </a:prstGeom>
        </p:spPr>
      </p:pic>
      <p:sp>
        <p:nvSpPr>
          <p:cNvPr id="2" name="Slide Number Placeholder 1">
            <a:extLst>
              <a:ext uri="{FF2B5EF4-FFF2-40B4-BE49-F238E27FC236}">
                <a16:creationId xmlns:a16="http://schemas.microsoft.com/office/drawing/2014/main" id="{7C187FE3-8F41-E615-4EE4-6781DF75B888}"/>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38</a:t>
            </a:fld>
            <a:endParaRPr lang="en-GB"/>
          </a:p>
        </p:txBody>
      </p:sp>
      <p:sp>
        <p:nvSpPr>
          <p:cNvPr id="23" name="TextBox 22">
            <a:extLst>
              <a:ext uri="{FF2B5EF4-FFF2-40B4-BE49-F238E27FC236}">
                <a16:creationId xmlns:a16="http://schemas.microsoft.com/office/drawing/2014/main" id="{10F50545-7408-945D-E9F5-ECC6E4D9B866}"/>
              </a:ext>
            </a:extLst>
          </p:cNvPr>
          <p:cNvSpPr txBox="1"/>
          <p:nvPr/>
        </p:nvSpPr>
        <p:spPr>
          <a:xfrm>
            <a:off x="6440214" y="-1418897"/>
            <a:ext cx="184731" cy="369332"/>
          </a:xfrm>
          <a:prstGeom prst="rect">
            <a:avLst/>
          </a:prstGeom>
          <a:noFill/>
        </p:spPr>
        <p:txBody>
          <a:bodyPr wrap="none" rtlCol="0">
            <a:spAutoFit/>
          </a:bodyPr>
          <a:lstStyle/>
          <a:p>
            <a:endParaRPr lang="en-NL"/>
          </a:p>
        </p:txBody>
      </p:sp>
      <p:sp>
        <p:nvSpPr>
          <p:cNvPr id="6" name="Text Placeholder 15">
            <a:extLst>
              <a:ext uri="{FF2B5EF4-FFF2-40B4-BE49-F238E27FC236}">
                <a16:creationId xmlns:a16="http://schemas.microsoft.com/office/drawing/2014/main" id="{928743C4-AA3D-AACD-8190-931A27AC1E9F}"/>
              </a:ext>
            </a:extLst>
          </p:cNvPr>
          <p:cNvSpPr txBox="1">
            <a:spLocks/>
          </p:cNvSpPr>
          <p:nvPr/>
        </p:nvSpPr>
        <p:spPr>
          <a:xfrm>
            <a:off x="302398" y="1408351"/>
            <a:ext cx="8064500" cy="391360"/>
          </a:xfrm>
          <a:prstGeom prst="rect">
            <a:avLst/>
          </a:prstGeom>
        </p:spPr>
        <p:txBody>
          <a:bodyPr vert="horz" wrap="square" lIns="0" tIns="0" rIns="0" bIns="360000" rtlCol="0">
            <a:noAutofit/>
          </a:bodyPr>
          <a:lstStyle>
            <a:lvl1pPr marL="0" indent="0" algn="l" defTabSz="914400" rtl="0" eaLnBrk="1" latinLnBrk="0" hangingPunct="1">
              <a:lnSpc>
                <a:spcPct val="100000"/>
              </a:lnSpc>
              <a:spcBef>
                <a:spcPts val="0"/>
              </a:spcBef>
              <a:buFont typeface="Arial" panose="020B0604020202020204" pitchFamily="34" charset="0"/>
              <a:buNone/>
              <a:defRPr sz="1400" kern="0" spc="0" baseline="0">
                <a:solidFill>
                  <a:srgbClr val="F08B1F"/>
                </a:solidFill>
                <a:latin typeface="+mn-lt"/>
                <a:ea typeface="+mn-ea"/>
                <a:cs typeface="+mn-cs"/>
              </a:defRPr>
            </a:lvl1pPr>
            <a:lvl2pPr marL="361950" indent="-36195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3"/>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CBD93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altLang="en-NL" b="1">
                <a:solidFill>
                  <a:srgbClr val="277E6E"/>
                </a:solidFill>
                <a:latin typeface="Lora" pitchFamily="2" charset="0"/>
              </a:rPr>
              <a:t>Lightening Sun Cream SPF 50</a:t>
            </a:r>
            <a:endParaRPr lang="en-NL" altLang="en-NL" b="1">
              <a:solidFill>
                <a:srgbClr val="277E6E"/>
              </a:solidFill>
              <a:latin typeface="Lora" pitchFamily="2" charset="0"/>
            </a:endParaRPr>
          </a:p>
        </p:txBody>
      </p:sp>
      <p:sp>
        <p:nvSpPr>
          <p:cNvPr id="7" name="Text Placeholder 11">
            <a:extLst>
              <a:ext uri="{FF2B5EF4-FFF2-40B4-BE49-F238E27FC236}">
                <a16:creationId xmlns:a16="http://schemas.microsoft.com/office/drawing/2014/main" id="{4F7E5EB4-289E-D6BA-5722-5722A3D2783D}"/>
              </a:ext>
            </a:extLst>
          </p:cNvPr>
          <p:cNvSpPr>
            <a:spLocks noGrp="1"/>
          </p:cNvSpPr>
          <p:nvPr>
            <p:ph type="body" sz="quarter" idx="12"/>
          </p:nvPr>
        </p:nvSpPr>
        <p:spPr>
          <a:xfrm>
            <a:off x="302400" y="1454207"/>
            <a:ext cx="4468794" cy="970538"/>
          </a:xfrm>
        </p:spPr>
        <p:txBody>
          <a:bodyPr lIns="0"/>
          <a:lstStyle/>
          <a:p>
            <a:r>
              <a:rPr lang="en-US">
                <a:latin typeface="Lora" pitchFamily="2" charset="77"/>
              </a:rPr>
              <a:t>Healthy-looking skin begins with a natural, radiant glow.</a:t>
            </a:r>
            <a:r>
              <a:rPr lang="en-GB">
                <a:latin typeface="Lora" pitchFamily="2" charset="77"/>
              </a:rPr>
              <a:t> This formula helps promote a more even skin tone by preventing – and visibly reducing – pigmentation triggered by UV and visible light. </a:t>
            </a:r>
          </a:p>
        </p:txBody>
      </p:sp>
      <p:pic>
        <p:nvPicPr>
          <p:cNvPr id="19" name="Picture 18">
            <a:extLst>
              <a:ext uri="{FF2B5EF4-FFF2-40B4-BE49-F238E27FC236}">
                <a16:creationId xmlns:a16="http://schemas.microsoft.com/office/drawing/2014/main" id="{837DC8A5-1A6B-C025-4C5B-15424DC066E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2679" y="4890660"/>
            <a:ext cx="537135" cy="534820"/>
          </a:xfrm>
          <a:prstGeom prst="rect">
            <a:avLst/>
          </a:prstGeom>
        </p:spPr>
      </p:pic>
      <p:pic>
        <p:nvPicPr>
          <p:cNvPr id="26" name="Picture 25">
            <a:extLst>
              <a:ext uri="{FF2B5EF4-FFF2-40B4-BE49-F238E27FC236}">
                <a16:creationId xmlns:a16="http://schemas.microsoft.com/office/drawing/2014/main" id="{E95DE3AB-90F4-8960-346E-CDF25059CC7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34147" y="3576105"/>
            <a:ext cx="534819" cy="534819"/>
          </a:xfrm>
          <a:prstGeom prst="rect">
            <a:avLst/>
          </a:prstGeom>
        </p:spPr>
      </p:pic>
      <p:pic>
        <p:nvPicPr>
          <p:cNvPr id="28" name="Picture 27">
            <a:extLst>
              <a:ext uri="{FF2B5EF4-FFF2-40B4-BE49-F238E27FC236}">
                <a16:creationId xmlns:a16="http://schemas.microsoft.com/office/drawing/2014/main" id="{0BDF886A-407E-FBCB-2681-FBCEC88BECA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35305" y="2918013"/>
            <a:ext cx="534819" cy="534819"/>
          </a:xfrm>
          <a:prstGeom prst="rect">
            <a:avLst/>
          </a:prstGeom>
        </p:spPr>
      </p:pic>
      <p:sp>
        <p:nvSpPr>
          <p:cNvPr id="29" name="Text Placeholder 11">
            <a:extLst>
              <a:ext uri="{FF2B5EF4-FFF2-40B4-BE49-F238E27FC236}">
                <a16:creationId xmlns:a16="http://schemas.microsoft.com/office/drawing/2014/main" id="{453A6535-6A63-5C13-8FE2-78D345ED3147}"/>
              </a:ext>
            </a:extLst>
          </p:cNvPr>
          <p:cNvSpPr txBox="1">
            <a:spLocks/>
          </p:cNvSpPr>
          <p:nvPr/>
        </p:nvSpPr>
        <p:spPr>
          <a:xfrm>
            <a:off x="5347867" y="1606603"/>
            <a:ext cx="4231907" cy="3104502"/>
          </a:xfrm>
          <a:prstGeom prst="rect">
            <a:avLst/>
          </a:prstGeom>
        </p:spPr>
        <p:txBody>
          <a:bodyPr vert="horz" wrap="square" lIns="72000" tIns="36000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2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3"/>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CBD93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spcBef>
                <a:spcPts val="200"/>
              </a:spcBef>
              <a:spcAft>
                <a:spcPts val="200"/>
              </a:spcAft>
            </a:pPr>
            <a:r>
              <a:rPr lang="en-GB" sz="900"/>
              <a:t>UV FILTERS</a:t>
            </a:r>
          </a:p>
          <a:p>
            <a:pPr>
              <a:spcBef>
                <a:spcPts val="200"/>
              </a:spcBef>
              <a:spcAft>
                <a:spcPts val="200"/>
              </a:spcAft>
            </a:pPr>
            <a:r>
              <a:rPr lang="en-GB" sz="900" b="1"/>
              <a:t>PARSOL® DHHB | </a:t>
            </a:r>
            <a:r>
              <a:rPr lang="en-GB" sz="900"/>
              <a:t>DIETHYLAMINO HYDROXYBENZOYL HEXYL BENZOATE </a:t>
            </a:r>
          </a:p>
          <a:p>
            <a:pPr>
              <a:spcBef>
                <a:spcPts val="200"/>
              </a:spcBef>
              <a:spcAft>
                <a:spcPts val="200"/>
              </a:spcAft>
            </a:pPr>
            <a:r>
              <a:rPr lang="en-GB" sz="900" b="1"/>
              <a:t>PARSOL® Shield |</a:t>
            </a:r>
            <a:r>
              <a:rPr lang="en-GB" sz="900"/>
              <a:t> BIS-ETHYLHEXYLOXYPHENOL METHOXYPHENYL TRIAZINE </a:t>
            </a:r>
          </a:p>
          <a:p>
            <a:pPr>
              <a:spcBef>
                <a:spcPts val="200"/>
              </a:spcBef>
              <a:spcAft>
                <a:spcPts val="200"/>
              </a:spcAft>
            </a:pPr>
            <a:r>
              <a:rPr lang="en-GB" sz="900" b="1"/>
              <a:t>PARSOL® EHT | </a:t>
            </a:r>
            <a:r>
              <a:rPr lang="en-GB" sz="900"/>
              <a:t>ETHYLHEXYL TRIAZONE </a:t>
            </a:r>
          </a:p>
          <a:p>
            <a:pPr>
              <a:spcBef>
                <a:spcPts val="200"/>
              </a:spcBef>
              <a:spcAft>
                <a:spcPts val="200"/>
              </a:spcAft>
            </a:pPr>
            <a:r>
              <a:rPr lang="en-GB" sz="900" b="1"/>
              <a:t>PARSOL® SLX | </a:t>
            </a:r>
            <a:r>
              <a:rPr lang="en-GB" sz="900"/>
              <a:t>POLYSILICONE-15 </a:t>
            </a:r>
          </a:p>
          <a:p>
            <a:pPr>
              <a:spcBef>
                <a:spcPts val="200"/>
              </a:spcBef>
              <a:spcAft>
                <a:spcPts val="200"/>
              </a:spcAft>
            </a:pPr>
            <a:r>
              <a:rPr lang="en-GB" sz="900" b="1"/>
              <a:t>PARSOL® TX | </a:t>
            </a:r>
            <a:r>
              <a:rPr lang="en-GB" sz="900"/>
              <a:t>TITANIUM DIOXIDE, SILICA, DIMETHICONE </a:t>
            </a:r>
          </a:p>
          <a:p>
            <a:pPr>
              <a:spcBef>
                <a:spcPts val="200"/>
              </a:spcBef>
              <a:spcAft>
                <a:spcPts val="200"/>
              </a:spcAft>
            </a:pPr>
            <a:r>
              <a:rPr lang="en-GB" sz="900" b="1"/>
              <a:t>PARSOL® HS | </a:t>
            </a:r>
            <a:r>
              <a:rPr lang="en-GB" sz="900"/>
              <a:t>PHENYLBENZIMIDAZOLE SULFONIC ACID</a:t>
            </a:r>
          </a:p>
          <a:p>
            <a:pPr>
              <a:spcBef>
                <a:spcPts val="200"/>
              </a:spcBef>
              <a:spcAft>
                <a:spcPts val="200"/>
              </a:spcAft>
            </a:pPr>
            <a:endParaRPr lang="en-GB" sz="900"/>
          </a:p>
          <a:p>
            <a:pPr>
              <a:spcBef>
                <a:spcPts val="200"/>
              </a:spcBef>
              <a:spcAft>
                <a:spcPts val="200"/>
              </a:spcAft>
            </a:pPr>
            <a:r>
              <a:rPr lang="en-GB" sz="900"/>
              <a:t>SKIN ACTIVE </a:t>
            </a:r>
          </a:p>
          <a:p>
            <a:pPr>
              <a:spcBef>
                <a:spcPts val="200"/>
              </a:spcBef>
              <a:spcAft>
                <a:spcPts val="200"/>
              </a:spcAft>
            </a:pPr>
            <a:r>
              <a:rPr lang="en-GB" sz="900" b="1"/>
              <a:t>NIACINAMIDE PC |</a:t>
            </a:r>
            <a:r>
              <a:rPr lang="en-GB" sz="900"/>
              <a:t> NIACINAMIDE </a:t>
            </a:r>
          </a:p>
          <a:p>
            <a:pPr>
              <a:spcBef>
                <a:spcPts val="200"/>
              </a:spcBef>
              <a:spcAft>
                <a:spcPts val="200"/>
              </a:spcAft>
            </a:pPr>
            <a:r>
              <a:rPr lang="en-GB" sz="900" b="1"/>
              <a:t>Mixed Tocopherols 95 | </a:t>
            </a:r>
            <a:r>
              <a:rPr lang="en-GB" sz="900"/>
              <a:t>TOCOPHEROL</a:t>
            </a:r>
          </a:p>
          <a:p>
            <a:pPr>
              <a:spcBef>
                <a:spcPts val="200"/>
              </a:spcBef>
              <a:spcAft>
                <a:spcPts val="200"/>
              </a:spcAft>
            </a:pPr>
            <a:endParaRPr lang="en-GB" sz="900"/>
          </a:p>
          <a:p>
            <a:pPr>
              <a:spcBef>
                <a:spcPts val="200"/>
              </a:spcBef>
              <a:spcAft>
                <a:spcPts val="200"/>
              </a:spcAft>
            </a:pPr>
            <a:r>
              <a:rPr lang="en-GB" sz="900"/>
              <a:t>FRAGRANCE</a:t>
            </a:r>
          </a:p>
          <a:p>
            <a:pPr>
              <a:spcBef>
                <a:spcPts val="200"/>
              </a:spcBef>
              <a:spcAft>
                <a:spcPts val="200"/>
              </a:spcAft>
            </a:pPr>
            <a:r>
              <a:rPr lang="en-GB" sz="900" b="1"/>
              <a:t>BIOME GENTLE BLOOM</a:t>
            </a:r>
            <a:endParaRPr lang="en-GB" sz="900"/>
          </a:p>
        </p:txBody>
      </p:sp>
      <p:pic>
        <p:nvPicPr>
          <p:cNvPr id="9" name="Picture 8">
            <a:extLst>
              <a:ext uri="{FF2B5EF4-FFF2-40B4-BE49-F238E27FC236}">
                <a16:creationId xmlns:a16="http://schemas.microsoft.com/office/drawing/2014/main" id="{86B5546E-CFE5-72CE-6717-FADEBE5D12B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78439" y="4275838"/>
            <a:ext cx="446234" cy="446234"/>
          </a:xfrm>
          <a:prstGeom prst="rect">
            <a:avLst/>
          </a:prstGeom>
        </p:spPr>
      </p:pic>
      <p:sp>
        <p:nvSpPr>
          <p:cNvPr id="20" name="Rectangle 1">
            <a:extLst>
              <a:ext uri="{FF2B5EF4-FFF2-40B4-BE49-F238E27FC236}">
                <a16:creationId xmlns:a16="http://schemas.microsoft.com/office/drawing/2014/main" id="{B9AA8EA0-8010-547A-4EA7-C3DB52846664}"/>
              </a:ext>
            </a:extLst>
          </p:cNvPr>
          <p:cNvSpPr txBox="1">
            <a:spLocks noChangeArrowheads="1"/>
          </p:cNvSpPr>
          <p:nvPr/>
        </p:nvSpPr>
        <p:spPr bwMode="auto">
          <a:xfrm>
            <a:off x="8808643" y="368742"/>
            <a:ext cx="2965822" cy="391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noAutofit/>
          </a:bodyPr>
          <a:lstStyle>
            <a:lvl1pPr marL="0" indent="0" algn="l" defTabSz="914400" rtl="0" eaLnBrk="0" fontAlgn="base" latinLnBrk="0" hangingPunct="0">
              <a:lnSpc>
                <a:spcPct val="100000"/>
              </a:lnSpc>
              <a:spcBef>
                <a:spcPct val="0"/>
              </a:spcBef>
              <a:spcAft>
                <a:spcPct val="0"/>
              </a:spcAft>
              <a:buFont typeface="Arial" panose="020B0604020202020204" pitchFamily="34" charset="0"/>
              <a:buNone/>
              <a:defRPr sz="2850" kern="0" spc="0" baseline="0">
                <a:solidFill>
                  <a:schemeClr val="tx1"/>
                </a:solidFill>
                <a:latin typeface="Arial" panose="020B0604020202020204" pitchFamily="34" charset="0"/>
                <a:ea typeface="+mn-ea"/>
                <a:cs typeface="+mn-cs"/>
              </a:defRPr>
            </a:lvl1pPr>
            <a:lvl2pPr marL="361950" indent="-361950" algn="l" defTabSz="914400" rtl="0" eaLnBrk="0" fontAlgn="base" latinLnBrk="0" hangingPunct="0">
              <a:lnSpc>
                <a:spcPct val="90000"/>
              </a:lnSpc>
              <a:spcBef>
                <a:spcPct val="0"/>
              </a:spcBef>
              <a:spcAft>
                <a:spcPct val="0"/>
              </a:spcAft>
              <a:buClr>
                <a:schemeClr val="accent4"/>
              </a:buClr>
              <a:buSzPct val="90000"/>
              <a:buFont typeface="Wingdings" panose="05000000000000000000" pitchFamily="2" charset="2"/>
              <a:buChar char=""/>
              <a:defRPr sz="2850" kern="1200">
                <a:solidFill>
                  <a:schemeClr val="tx1"/>
                </a:solidFill>
                <a:latin typeface="Arial" panose="020B0604020202020204" pitchFamily="34" charset="0"/>
                <a:ea typeface="+mn-ea"/>
                <a:cs typeface="+mn-cs"/>
              </a:defRPr>
            </a:lvl2pPr>
            <a:lvl3pPr marL="806450" indent="-355600" algn="l" defTabSz="914400" rtl="0" eaLnBrk="0" fontAlgn="base" latinLnBrk="0" hangingPunct="0">
              <a:lnSpc>
                <a:spcPct val="90000"/>
              </a:lnSpc>
              <a:spcBef>
                <a:spcPct val="0"/>
              </a:spcBef>
              <a:spcAft>
                <a:spcPct val="0"/>
              </a:spcAft>
              <a:buClr>
                <a:schemeClr val="accent3"/>
              </a:buClr>
              <a:buSzPct val="90000"/>
              <a:buFont typeface="Wingdings" panose="05000000000000000000" pitchFamily="2" charset="2"/>
              <a:buChar char="l"/>
              <a:defRPr sz="2850" kern="1200">
                <a:solidFill>
                  <a:schemeClr val="tx1"/>
                </a:solidFill>
                <a:latin typeface="Arial" panose="020B0604020202020204" pitchFamily="34" charset="0"/>
                <a:ea typeface="+mn-ea"/>
                <a:cs typeface="+mn-cs"/>
              </a:defRPr>
            </a:lvl3pPr>
            <a:lvl4pPr marL="1257300" indent="-361950" algn="l" defTabSz="914400" rtl="0" eaLnBrk="0" fontAlgn="base" latinLnBrk="0" hangingPunct="0">
              <a:lnSpc>
                <a:spcPct val="90000"/>
              </a:lnSpc>
              <a:spcBef>
                <a:spcPct val="0"/>
              </a:spcBef>
              <a:spcAft>
                <a:spcPct val="0"/>
              </a:spcAft>
              <a:buClr>
                <a:srgbClr val="CBD938"/>
              </a:buClr>
              <a:buSzPct val="90000"/>
              <a:buFont typeface="Wingdings" panose="05000000000000000000" pitchFamily="2" charset="2"/>
              <a:buChar char="l"/>
              <a:defRPr sz="2850" kern="1200">
                <a:solidFill>
                  <a:schemeClr val="tx1"/>
                </a:solidFill>
                <a:latin typeface="Arial" panose="020B0604020202020204" pitchFamily="34" charset="0"/>
                <a:ea typeface="+mn-ea"/>
                <a:cs typeface="+mn-cs"/>
              </a:defRPr>
            </a:lvl4pPr>
            <a:lvl5pPr marL="0" indent="0" algn="l" defTabSz="914400" rtl="0" eaLnBrk="0" fontAlgn="base" latinLnBrk="0" hangingPunct="0">
              <a:lnSpc>
                <a:spcPct val="100000"/>
              </a:lnSpc>
              <a:spcBef>
                <a:spcPct val="0"/>
              </a:spcBef>
              <a:spcAft>
                <a:spcPct val="0"/>
              </a:spcAft>
              <a:buClr>
                <a:schemeClr val="accent4"/>
              </a:buClr>
              <a:buSzPct val="80000"/>
              <a:buFontTx/>
              <a:buNone/>
              <a:defRPr sz="800" kern="1200">
                <a:solidFill>
                  <a:schemeClr val="tx1"/>
                </a:solidFill>
                <a:latin typeface="Arial" panose="020B0604020202020204" pitchFamily="34" charset="0"/>
                <a:ea typeface="+mn-ea"/>
                <a:cs typeface="+mn-cs"/>
              </a:defRPr>
            </a:lvl5pPr>
            <a:lvl6pPr marL="447675" indent="0" algn="l" defTabSz="914400" rtl="0" eaLnBrk="0" fontAlgn="base" latinLnBrk="0" hangingPunct="0">
              <a:lnSpc>
                <a:spcPct val="90000"/>
              </a:lnSpc>
              <a:spcBef>
                <a:spcPct val="0"/>
              </a:spcBef>
              <a:spcAft>
                <a:spcPct val="0"/>
              </a:spcAft>
              <a:buClr>
                <a:schemeClr val="accent4"/>
              </a:buClr>
              <a:buSzPct val="80000"/>
              <a:buFontTx/>
              <a:buNone/>
              <a:defRPr sz="2800" kern="1200">
                <a:solidFill>
                  <a:schemeClr val="tx1"/>
                </a:solidFill>
                <a:latin typeface="Arial" panose="020B0604020202020204" pitchFamily="34" charset="0"/>
                <a:ea typeface="+mn-ea"/>
                <a:cs typeface="+mn-cs"/>
              </a:defRPr>
            </a:lvl6pPr>
            <a:lvl7pPr marL="895350" indent="0" algn="l" defTabSz="914400" rtl="0" eaLnBrk="0" fontAlgn="base" latinLnBrk="0" hangingPunct="0">
              <a:lnSpc>
                <a:spcPct val="90000"/>
              </a:lnSpc>
              <a:spcBef>
                <a:spcPct val="0"/>
              </a:spcBef>
              <a:spcAft>
                <a:spcPct val="0"/>
              </a:spcAft>
              <a:buSzPct val="80000"/>
              <a:buFontTx/>
              <a:buNone/>
              <a:defRPr sz="2800" kern="1200">
                <a:solidFill>
                  <a:schemeClr val="tx1"/>
                </a:solidFill>
                <a:latin typeface="Arial" panose="020B0604020202020204" pitchFamily="34" charset="0"/>
                <a:ea typeface="+mn-ea"/>
                <a:cs typeface="+mn-cs"/>
              </a:defRPr>
            </a:lvl7pPr>
            <a:lvl8pPr marL="3200400" indent="0" algn="l" defTabSz="914400" rtl="0" eaLnBrk="0" fontAlgn="base" latinLnBrk="0" hangingPunct="0">
              <a:lnSpc>
                <a:spcPct val="90000"/>
              </a:lnSpc>
              <a:spcBef>
                <a:spcPct val="0"/>
              </a:spcBef>
              <a:spcAft>
                <a:spcPct val="0"/>
              </a:spcAft>
              <a:buFont typeface="Arial" panose="020B0604020202020204" pitchFamily="34" charset="0"/>
              <a:buNone/>
              <a:defRPr sz="2800" kern="1200">
                <a:solidFill>
                  <a:schemeClr val="tx1"/>
                </a:solidFill>
                <a:latin typeface="Arial" panose="020B0604020202020204" pitchFamily="34" charset="0"/>
                <a:ea typeface="+mn-ea"/>
                <a:cs typeface="+mn-cs"/>
              </a:defRPr>
            </a:lvl8pPr>
            <a:lvl9pPr marL="3943350" indent="-285750" algn="l" defTabSz="914400" rtl="0" eaLnBrk="0" fontAlgn="base" latinLnBrk="0" hangingPunct="0">
              <a:lnSpc>
                <a:spcPct val="90000"/>
              </a:lnSpc>
              <a:spcBef>
                <a:spcPct val="0"/>
              </a:spcBef>
              <a:spcAft>
                <a:spcPct val="0"/>
              </a:spcAft>
              <a:buFont typeface="Arial" panose="020B0604020202020204" pitchFamily="34" charset="0"/>
              <a:buChar char="•"/>
              <a:defRPr sz="2800" kern="1200">
                <a:solidFill>
                  <a:schemeClr val="tx1"/>
                </a:solidFill>
                <a:latin typeface="Arial" panose="020B0604020202020204" pitchFamily="34" charset="0"/>
                <a:ea typeface="+mn-ea"/>
                <a:cs typeface="+mn-cs"/>
              </a:defRPr>
            </a:lvl9pPr>
          </a:lstStyle>
          <a:p>
            <a:pPr algn="r"/>
            <a:r>
              <a:rPr lang="en-GB" sz="900" b="1" i="1">
                <a:solidFill>
                  <a:srgbClr val="F08B1F"/>
                </a:solidFill>
                <a:latin typeface="+mn-lt"/>
              </a:rPr>
              <a:t>confidential</a:t>
            </a:r>
            <a:endParaRPr lang="en-NL" altLang="en-NL" sz="900" b="1" i="1">
              <a:solidFill>
                <a:srgbClr val="F08B1F"/>
              </a:solidFill>
              <a:latin typeface="+mn-lt"/>
            </a:endParaRPr>
          </a:p>
        </p:txBody>
      </p:sp>
      <p:pic>
        <p:nvPicPr>
          <p:cNvPr id="5" name="Picture 4">
            <a:extLst>
              <a:ext uri="{FF2B5EF4-FFF2-40B4-BE49-F238E27FC236}">
                <a16:creationId xmlns:a16="http://schemas.microsoft.com/office/drawing/2014/main" id="{0D076C97-9DBF-00E3-D7B0-6864064927C7}"/>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02399" y="553682"/>
            <a:ext cx="4081744" cy="889820"/>
          </a:xfrm>
          <a:prstGeom prst="rect">
            <a:avLst/>
          </a:prstGeom>
        </p:spPr>
      </p:pic>
      <p:sp>
        <p:nvSpPr>
          <p:cNvPr id="16" name="Text Placeholder 11">
            <a:extLst>
              <a:ext uri="{FF2B5EF4-FFF2-40B4-BE49-F238E27FC236}">
                <a16:creationId xmlns:a16="http://schemas.microsoft.com/office/drawing/2014/main" id="{50BF5BB5-5D5B-AFDC-1AD2-6CB86E0ACDFC}"/>
              </a:ext>
            </a:extLst>
          </p:cNvPr>
          <p:cNvSpPr txBox="1">
            <a:spLocks/>
          </p:cNvSpPr>
          <p:nvPr/>
        </p:nvSpPr>
        <p:spPr>
          <a:xfrm>
            <a:off x="6148530" y="4738007"/>
            <a:ext cx="2864052" cy="72847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2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3"/>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CBD93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spcAft>
                <a:spcPts val="600"/>
              </a:spcAft>
            </a:pPr>
            <a:r>
              <a:rPr lang="en-GB" sz="800" b="1"/>
              <a:t>TOP   </a:t>
            </a:r>
            <a:r>
              <a:rPr lang="en-GB" sz="800">
                <a:latin typeface="Lora" pitchFamily="2" charset="77"/>
              </a:rPr>
              <a:t>apple-pear-green </a:t>
            </a:r>
          </a:p>
          <a:p>
            <a:pPr marL="91440">
              <a:spcAft>
                <a:spcPts val="600"/>
              </a:spcAft>
            </a:pPr>
            <a:r>
              <a:rPr lang="en-GB" sz="800" b="1"/>
              <a:t>HEART   </a:t>
            </a:r>
            <a:r>
              <a:rPr lang="en-GB" sz="800">
                <a:latin typeface="Lora" pitchFamily="2" charset="77"/>
              </a:rPr>
              <a:t>rose-white flowers-</a:t>
            </a:r>
            <a:r>
              <a:rPr lang="en-GB" sz="800" err="1">
                <a:latin typeface="Lora" pitchFamily="2" charset="77"/>
              </a:rPr>
              <a:t>muguet</a:t>
            </a:r>
            <a:endParaRPr lang="en-GB" sz="800">
              <a:latin typeface="Lora" pitchFamily="2" charset="77"/>
            </a:endParaRPr>
          </a:p>
          <a:p>
            <a:pPr marL="182880">
              <a:spcAft>
                <a:spcPts val="600"/>
              </a:spcAft>
            </a:pPr>
            <a:r>
              <a:rPr lang="en-GB" sz="800" b="1"/>
              <a:t>FOND    </a:t>
            </a:r>
            <a:r>
              <a:rPr lang="en-GB" sz="800">
                <a:latin typeface="Lora" pitchFamily="2" charset="77"/>
              </a:rPr>
              <a:t>musk-oak-vetiver</a:t>
            </a:r>
          </a:p>
        </p:txBody>
      </p:sp>
      <p:sp>
        <p:nvSpPr>
          <p:cNvPr id="17" name="Teardrop 16">
            <a:extLst>
              <a:ext uri="{FF2B5EF4-FFF2-40B4-BE49-F238E27FC236}">
                <a16:creationId xmlns:a16="http://schemas.microsoft.com/office/drawing/2014/main" id="{0954F55A-6A87-88F7-41B5-94241618CE72}"/>
              </a:ext>
            </a:extLst>
          </p:cNvPr>
          <p:cNvSpPr/>
          <p:nvPr/>
        </p:nvSpPr>
        <p:spPr>
          <a:xfrm rot="13500000">
            <a:off x="5690180" y="4979138"/>
            <a:ext cx="375221" cy="375221"/>
          </a:xfrm>
          <a:prstGeom prst="teardrop">
            <a:avLst/>
          </a:prstGeom>
          <a:solidFill>
            <a:srgbClr val="CCBCB8"/>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 name="Teardrop 21">
            <a:extLst>
              <a:ext uri="{FF2B5EF4-FFF2-40B4-BE49-F238E27FC236}">
                <a16:creationId xmlns:a16="http://schemas.microsoft.com/office/drawing/2014/main" id="{22A36ACE-71B4-8311-8826-F5569DD1B681}"/>
              </a:ext>
            </a:extLst>
          </p:cNvPr>
          <p:cNvSpPr/>
          <p:nvPr/>
        </p:nvSpPr>
        <p:spPr>
          <a:xfrm rot="10800000">
            <a:off x="5610514" y="4787443"/>
            <a:ext cx="375221" cy="375221"/>
          </a:xfrm>
          <a:prstGeom prst="teardrop">
            <a:avLst/>
          </a:prstGeom>
          <a:solidFill>
            <a:srgbClr val="F5D0C9"/>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4" name="Teardrop 23">
            <a:extLst>
              <a:ext uri="{FF2B5EF4-FFF2-40B4-BE49-F238E27FC236}">
                <a16:creationId xmlns:a16="http://schemas.microsoft.com/office/drawing/2014/main" id="{9F426998-609C-2055-09D5-A012EF430B34}"/>
              </a:ext>
            </a:extLst>
          </p:cNvPr>
          <p:cNvSpPr/>
          <p:nvPr/>
        </p:nvSpPr>
        <p:spPr>
          <a:xfrm rot="8100000">
            <a:off x="5425578" y="4709894"/>
            <a:ext cx="375221" cy="375221"/>
          </a:xfrm>
          <a:prstGeom prst="teardrop">
            <a:avLst/>
          </a:prstGeom>
          <a:solidFill>
            <a:srgbClr val="D0ECE8"/>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 name="TextBox 32">
            <a:extLst>
              <a:ext uri="{FF2B5EF4-FFF2-40B4-BE49-F238E27FC236}">
                <a16:creationId xmlns:a16="http://schemas.microsoft.com/office/drawing/2014/main" id="{FA2C4E2E-12D5-EC56-43FF-67B6958A37D6}"/>
              </a:ext>
            </a:extLst>
          </p:cNvPr>
          <p:cNvSpPr txBox="1"/>
          <p:nvPr/>
        </p:nvSpPr>
        <p:spPr>
          <a:xfrm>
            <a:off x="959982" y="3041034"/>
            <a:ext cx="4017645" cy="276999"/>
          </a:xfrm>
          <a:prstGeom prst="rect">
            <a:avLst/>
          </a:prstGeom>
          <a:noFill/>
        </p:spPr>
        <p:txBody>
          <a:bodyPr wrap="square">
            <a:spAutoFit/>
          </a:bodyPr>
          <a:lstStyle/>
          <a:p>
            <a:r>
              <a:rPr lang="en-GB" sz="1200"/>
              <a:t>Formulated for </a:t>
            </a:r>
            <a:r>
              <a:rPr lang="en-GB" sz="1200" b="1"/>
              <a:t>daily application</a:t>
            </a:r>
          </a:p>
        </p:txBody>
      </p:sp>
      <p:sp>
        <p:nvSpPr>
          <p:cNvPr id="34" name="TextBox 33">
            <a:extLst>
              <a:ext uri="{FF2B5EF4-FFF2-40B4-BE49-F238E27FC236}">
                <a16:creationId xmlns:a16="http://schemas.microsoft.com/office/drawing/2014/main" id="{0E8AC8B1-A70F-7216-3876-DEB9E2898881}"/>
              </a:ext>
            </a:extLst>
          </p:cNvPr>
          <p:cNvSpPr txBox="1"/>
          <p:nvPr/>
        </p:nvSpPr>
        <p:spPr>
          <a:xfrm>
            <a:off x="958824" y="3611659"/>
            <a:ext cx="4017645" cy="461665"/>
          </a:xfrm>
          <a:prstGeom prst="rect">
            <a:avLst/>
          </a:prstGeom>
          <a:noFill/>
        </p:spPr>
        <p:txBody>
          <a:bodyPr wrap="square">
            <a:spAutoFit/>
          </a:bodyPr>
          <a:lstStyle/>
          <a:p>
            <a:r>
              <a:rPr lang="en-GB" sz="1200"/>
              <a:t>Film-forming technology by </a:t>
            </a:r>
            <a:r>
              <a:rPr lang="en-GB" sz="1200" b="1"/>
              <a:t>PARSOL® SLX </a:t>
            </a:r>
            <a:r>
              <a:rPr lang="en-GB" sz="1200"/>
              <a:t>for an even UV protection</a:t>
            </a:r>
          </a:p>
        </p:txBody>
      </p:sp>
      <p:sp>
        <p:nvSpPr>
          <p:cNvPr id="35" name="TextBox 34">
            <a:extLst>
              <a:ext uri="{FF2B5EF4-FFF2-40B4-BE49-F238E27FC236}">
                <a16:creationId xmlns:a16="http://schemas.microsoft.com/office/drawing/2014/main" id="{9CB5AE15-191E-0ECC-5F55-A4EF60801259}"/>
              </a:ext>
            </a:extLst>
          </p:cNvPr>
          <p:cNvSpPr txBox="1"/>
          <p:nvPr/>
        </p:nvSpPr>
        <p:spPr>
          <a:xfrm>
            <a:off x="958824" y="4268123"/>
            <a:ext cx="4153731" cy="461665"/>
          </a:xfrm>
          <a:prstGeom prst="rect">
            <a:avLst/>
          </a:prstGeom>
          <a:noFill/>
        </p:spPr>
        <p:txBody>
          <a:bodyPr wrap="square">
            <a:spAutoFit/>
          </a:bodyPr>
          <a:lstStyle/>
          <a:p>
            <a:r>
              <a:rPr lang="en-GB" sz="1200" b="1"/>
              <a:t>Vitamin B3 </a:t>
            </a:r>
            <a:r>
              <a:rPr lang="en-GB" sz="1200"/>
              <a:t>to prevent skin from hyper-pigmentation and encourage an even skin tone even under UV stress</a:t>
            </a:r>
          </a:p>
        </p:txBody>
      </p:sp>
      <p:sp>
        <p:nvSpPr>
          <p:cNvPr id="36" name="TextBox 35">
            <a:extLst>
              <a:ext uri="{FF2B5EF4-FFF2-40B4-BE49-F238E27FC236}">
                <a16:creationId xmlns:a16="http://schemas.microsoft.com/office/drawing/2014/main" id="{E2F1141A-8A81-DD44-DDC0-12280D0151B3}"/>
              </a:ext>
            </a:extLst>
          </p:cNvPr>
          <p:cNvSpPr txBox="1"/>
          <p:nvPr/>
        </p:nvSpPr>
        <p:spPr>
          <a:xfrm>
            <a:off x="5906106" y="6195282"/>
            <a:ext cx="3616646" cy="230832"/>
          </a:xfrm>
          <a:prstGeom prst="rect">
            <a:avLst/>
          </a:prstGeom>
          <a:noFill/>
        </p:spPr>
        <p:txBody>
          <a:bodyPr wrap="square" rtlCol="0">
            <a:spAutoFit/>
          </a:bodyPr>
          <a:lstStyle/>
          <a:p>
            <a:r>
              <a:rPr lang="en-US" sz="900"/>
              <a:t>An </a:t>
            </a:r>
            <a:r>
              <a:rPr lang="en-US" sz="900" b="1"/>
              <a:t>Eco Class A</a:t>
            </a:r>
            <a:r>
              <a:rPr lang="en-US" sz="900"/>
              <a:t> formulation by </a:t>
            </a:r>
            <a:r>
              <a:rPr lang="en-US" sz="900" b="1"/>
              <a:t>Sunscreen </a:t>
            </a:r>
            <a:r>
              <a:rPr lang="en-US" sz="900" b="1" err="1"/>
              <a:t>Optimizer</a:t>
            </a:r>
            <a:r>
              <a:rPr lang="en-US" sz="900" b="1" baseline="30000" err="1"/>
              <a:t>TM</a:t>
            </a:r>
            <a:endParaRPr lang="en-US" sz="900" b="1"/>
          </a:p>
        </p:txBody>
      </p:sp>
      <p:sp>
        <p:nvSpPr>
          <p:cNvPr id="39" name="TextBox 38">
            <a:extLst>
              <a:ext uri="{FF2B5EF4-FFF2-40B4-BE49-F238E27FC236}">
                <a16:creationId xmlns:a16="http://schemas.microsoft.com/office/drawing/2014/main" id="{70822B84-34AD-5722-3CDF-1842E9926AE0}"/>
              </a:ext>
            </a:extLst>
          </p:cNvPr>
          <p:cNvSpPr txBox="1"/>
          <p:nvPr/>
        </p:nvSpPr>
        <p:spPr>
          <a:xfrm>
            <a:off x="958824" y="5023414"/>
            <a:ext cx="4017335" cy="276999"/>
          </a:xfrm>
          <a:prstGeom prst="rect">
            <a:avLst/>
          </a:prstGeom>
          <a:noFill/>
        </p:spPr>
        <p:txBody>
          <a:bodyPr wrap="square">
            <a:spAutoFit/>
          </a:bodyPr>
          <a:lstStyle/>
          <a:p>
            <a:r>
              <a:rPr lang="en-GB" sz="1200"/>
              <a:t>Certified </a:t>
            </a:r>
            <a:r>
              <a:rPr lang="en-GB" sz="1200" b="1"/>
              <a:t>Microbiome-Friendly*</a:t>
            </a:r>
          </a:p>
        </p:txBody>
      </p:sp>
      <p:sp>
        <p:nvSpPr>
          <p:cNvPr id="45" name="TextBox 44">
            <a:extLst>
              <a:ext uri="{FF2B5EF4-FFF2-40B4-BE49-F238E27FC236}">
                <a16:creationId xmlns:a16="http://schemas.microsoft.com/office/drawing/2014/main" id="{3262FC4F-1984-DF9B-D4D1-9C987E4A7492}"/>
              </a:ext>
            </a:extLst>
          </p:cNvPr>
          <p:cNvSpPr txBox="1"/>
          <p:nvPr/>
        </p:nvSpPr>
        <p:spPr>
          <a:xfrm>
            <a:off x="5347867" y="1023031"/>
            <a:ext cx="2520485" cy="601320"/>
          </a:xfrm>
          <a:prstGeom prst="rect">
            <a:avLst/>
          </a:prstGeom>
        </p:spPr>
        <p:txBody>
          <a:bodyPr vert="horz" wrap="square" lIns="72000" tIns="360000" rIns="0" bIns="0" rtlCol="0">
            <a:noAutofit/>
          </a:bodyPr>
          <a:lstStyle>
            <a:defPPr>
              <a:defRPr lang="en-US"/>
            </a:defPPr>
            <a:lvl1pPr indent="0">
              <a:lnSpc>
                <a:spcPct val="100000"/>
              </a:lnSpc>
              <a:spcBef>
                <a:spcPts val="200"/>
              </a:spcBef>
              <a:spcAft>
                <a:spcPts val="200"/>
              </a:spcAft>
              <a:buFont typeface="Arial" panose="020B0604020202020204" pitchFamily="34" charset="0"/>
              <a:buNone/>
              <a:defRPr sz="900" b="1" kern="0" spc="0" baseline="0"/>
            </a:lvl1pPr>
            <a:lvl2pPr marL="361950" indent="-361950">
              <a:lnSpc>
                <a:spcPct val="90000"/>
              </a:lnSpc>
              <a:spcBef>
                <a:spcPts val="500"/>
              </a:spcBef>
              <a:spcAft>
                <a:spcPts val="400"/>
              </a:spcAft>
              <a:buClr>
                <a:schemeClr val="accent4"/>
              </a:buClr>
              <a:buSzPct val="90000"/>
              <a:buFont typeface="Wingdings" panose="05000000000000000000" pitchFamily="2" charset="2"/>
              <a:buChar char=""/>
              <a:defRPr sz="2850"/>
            </a:lvl2pPr>
            <a:lvl3pPr marL="806450" indent="-355600">
              <a:lnSpc>
                <a:spcPct val="90000"/>
              </a:lnSpc>
              <a:spcBef>
                <a:spcPts val="500"/>
              </a:spcBef>
              <a:spcAft>
                <a:spcPts val="400"/>
              </a:spcAft>
              <a:buClr>
                <a:schemeClr val="accent3"/>
              </a:buClr>
              <a:buSzPct val="90000"/>
              <a:buFont typeface="Wingdings" panose="05000000000000000000" pitchFamily="2" charset="2"/>
              <a:buChar char="l"/>
              <a:defRPr sz="2850"/>
            </a:lvl3pPr>
            <a:lvl4pPr marL="1257300" indent="-361950">
              <a:lnSpc>
                <a:spcPct val="90000"/>
              </a:lnSpc>
              <a:spcBef>
                <a:spcPts val="500"/>
              </a:spcBef>
              <a:buClr>
                <a:srgbClr val="CBD938"/>
              </a:buClr>
              <a:buSzPct val="90000"/>
              <a:buFont typeface="Wingdings" panose="05000000000000000000" pitchFamily="2" charset="2"/>
              <a:buChar char="l"/>
              <a:defRPr sz="2850"/>
            </a:lvl4pPr>
            <a:lvl5pPr marL="0" indent="0">
              <a:lnSpc>
                <a:spcPct val="100000"/>
              </a:lnSpc>
              <a:spcBef>
                <a:spcPts val="0"/>
              </a:spcBef>
              <a:spcAft>
                <a:spcPts val="0"/>
              </a:spcAft>
              <a:buClr>
                <a:schemeClr val="accent4"/>
              </a:buClr>
              <a:buSzPct val="80000"/>
              <a:buFontTx/>
              <a:buNone/>
              <a:defRPr sz="800">
                <a:solidFill>
                  <a:schemeClr val="bg1"/>
                </a:solidFill>
                <a:latin typeface="DM Sans 14pt" pitchFamily="2" charset="0"/>
              </a:defRPr>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r>
              <a:rPr lang="en-US" sz="1200"/>
              <a:t>KEY INGREDIENTS</a:t>
            </a:r>
          </a:p>
        </p:txBody>
      </p:sp>
      <p:sp>
        <p:nvSpPr>
          <p:cNvPr id="3" name="TextBox 2">
            <a:extLst>
              <a:ext uri="{FF2B5EF4-FFF2-40B4-BE49-F238E27FC236}">
                <a16:creationId xmlns:a16="http://schemas.microsoft.com/office/drawing/2014/main" id="{7E7182B2-F4AC-31BA-B22C-3C2AB1A25B12}"/>
              </a:ext>
            </a:extLst>
          </p:cNvPr>
          <p:cNvSpPr txBox="1"/>
          <p:nvPr/>
        </p:nvSpPr>
        <p:spPr>
          <a:xfrm>
            <a:off x="9585289" y="6272134"/>
            <a:ext cx="2304311" cy="585866"/>
          </a:xfrm>
          <a:prstGeom prst="rect">
            <a:avLst/>
          </a:prstGeom>
          <a:noFill/>
        </p:spPr>
        <p:txBody>
          <a:bodyPr wrap="square" lIns="72000" tIns="46800" r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800" u="none" strike="noStrike" kern="1200" cap="none" spc="0" normalizeH="0" baseline="0" noProof="0">
                <a:ln>
                  <a:noFill/>
                </a:ln>
                <a:effectLst/>
                <a:uLnTx/>
                <a:uFillTx/>
                <a:latin typeface="DM Sans" pitchFamily="2" charset="77"/>
                <a:ea typeface="Fira Sans" panose="020B0503050000020004" pitchFamily="34" charset="0"/>
                <a:cs typeface="Arial" panose="020B0604020202020204" pitchFamily="34" charset="0"/>
              </a:rPr>
              <a:t>Products are for experimental use only and are not for</a:t>
            </a:r>
            <a:r>
              <a:rPr kumimoji="0" lang="en-GB" sz="800" u="none" strike="noStrike" kern="1200" cap="none" spc="0" normalizeH="0" baseline="0" noProof="0">
                <a:ln>
                  <a:noFill/>
                </a:ln>
                <a:effectLst/>
                <a:uLnTx/>
                <a:uFillTx/>
                <a:latin typeface="DM Sans" pitchFamily="2" charset="77"/>
                <a:ea typeface="Fira Sans" panose="020B0503050000020004" pitchFamily="34" charset="0"/>
                <a:cs typeface="Arial" panose="020B0604020202020204" pitchFamily="34" charset="0"/>
              </a:rPr>
              <a:t> </a:t>
            </a:r>
            <a:r>
              <a:rPr kumimoji="0" lang="en-CH" sz="800" u="none" strike="noStrike" kern="1200" cap="none" spc="0" normalizeH="0" baseline="0" noProof="0">
                <a:ln>
                  <a:noFill/>
                </a:ln>
                <a:effectLst/>
                <a:uLnTx/>
                <a:uFillTx/>
                <a:latin typeface="DM Sans" pitchFamily="2" charset="77"/>
                <a:ea typeface="Fira Sans" panose="020B0503050000020004" pitchFamily="34" charset="0"/>
                <a:cs typeface="Arial" panose="020B0604020202020204" pitchFamily="34" charset="0"/>
              </a:rPr>
              <a:t>sale.</a:t>
            </a:r>
            <a:r>
              <a:rPr kumimoji="0" lang="en-US" sz="800" u="none" strike="noStrike" kern="1200" cap="none" spc="0" normalizeH="0" baseline="0" noProof="0">
                <a:ln>
                  <a:noFill/>
                </a:ln>
                <a:effectLst/>
                <a:uLnTx/>
                <a:uFillTx/>
                <a:latin typeface="DM Sans" pitchFamily="2" charset="77"/>
                <a:ea typeface="Fira Sans" panose="020B0503050000020004" pitchFamily="34" charset="0"/>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800">
                <a:latin typeface="DM Sans" pitchFamily="2" charset="77"/>
                <a:ea typeface="Fira Sans" panose="020B0503050000020004" pitchFamily="34" charset="0"/>
                <a:cs typeface="Arial" panose="020B0604020202020204" pitchFamily="34" charset="0"/>
              </a:rPr>
              <a:t>d</a:t>
            </a:r>
            <a:r>
              <a:rPr kumimoji="0" lang="en-GB" sz="800" u="none" strike="noStrike" kern="1200" cap="none" spc="0" normalizeH="0" baseline="0" noProof="0" err="1">
                <a:ln>
                  <a:noFill/>
                </a:ln>
                <a:effectLst/>
                <a:uLnTx/>
                <a:uFillTx/>
                <a:latin typeface="DM Sans" pitchFamily="2" charset="77"/>
                <a:ea typeface="Fira Sans" panose="020B0503050000020004" pitchFamily="34" charset="0"/>
                <a:cs typeface="Arial" panose="020B0604020202020204" pitchFamily="34" charset="0"/>
              </a:rPr>
              <a:t>sm-firmenich</a:t>
            </a:r>
            <a:r>
              <a:rPr kumimoji="0" lang="en-CH" sz="800" u="none" strike="noStrike" kern="1200" cap="none" spc="0" normalizeH="0" baseline="0" noProof="0">
                <a:ln>
                  <a:noFill/>
                </a:ln>
                <a:effectLst/>
                <a:uLnTx/>
                <a:uFillTx/>
                <a:latin typeface="DM Sans" pitchFamily="2" charset="77"/>
                <a:ea typeface="Fira Sans" panose="020B0503050000020004" pitchFamily="34" charset="0"/>
                <a:cs typeface="Arial" panose="020B0604020202020204" pitchFamily="34" charset="0"/>
              </a:rPr>
              <a:t> is not responsible for final products claims</a:t>
            </a:r>
            <a:endParaRPr kumimoji="0" lang="en-US" sz="800" u="none" strike="noStrike" kern="1200" cap="none" spc="0" normalizeH="0" baseline="0" noProof="0">
              <a:ln>
                <a:noFill/>
              </a:ln>
              <a:effectLst/>
              <a:uLnTx/>
              <a:uFillTx/>
              <a:latin typeface="DM Sans" pitchFamily="2" charset="77"/>
              <a:ea typeface="Fira Sans" panose="020B0503050000020004" pitchFamily="34" charset="0"/>
              <a:cs typeface="Arial" panose="020B0604020202020204" pitchFamily="34" charset="0"/>
            </a:endParaRPr>
          </a:p>
        </p:txBody>
      </p:sp>
      <p:pic>
        <p:nvPicPr>
          <p:cNvPr id="14" name="Grafik 14" descr="Ein Bild, das Grafiken, Logo, Clipart, Design enthält.&#10;&#10;KI-generierte Inhalte können fehlerhaft sein.">
            <a:extLst>
              <a:ext uri="{FF2B5EF4-FFF2-40B4-BE49-F238E27FC236}">
                <a16:creationId xmlns:a16="http://schemas.microsoft.com/office/drawing/2014/main" id="{E79DE8C4-1BC8-AC72-D694-9B0C6ACAB495}"/>
              </a:ext>
            </a:extLst>
          </p:cNvPr>
          <p:cNvPicPr>
            <a:picLocks noChangeAspect="1"/>
          </p:cNvPicPr>
          <p:nvPr/>
        </p:nvPicPr>
        <p:blipFill rotWithShape="1">
          <a:blip r:embed="rId10" cstate="screen">
            <a:clrChange>
              <a:clrFrom>
                <a:srgbClr val="FFFFFE"/>
              </a:clrFrom>
              <a:clrTo>
                <a:srgbClr val="FFFFFE">
                  <a:alpha val="0"/>
                </a:srgbClr>
              </a:clrTo>
            </a:clrChange>
            <a:extLst>
              <a:ext uri="{28A0092B-C50C-407E-A947-70E740481C1C}">
                <a14:useLocalDpi xmlns:a14="http://schemas.microsoft.com/office/drawing/2010/main"/>
              </a:ext>
            </a:extLst>
          </a:blip>
          <a:srcRect b="-350"/>
          <a:stretch>
            <a:fillRect/>
          </a:stretch>
        </p:blipFill>
        <p:spPr>
          <a:xfrm>
            <a:off x="5347867" y="5786034"/>
            <a:ext cx="640080" cy="640080"/>
          </a:xfrm>
          <a:prstGeom prst="rect">
            <a:avLst/>
          </a:prstGeom>
        </p:spPr>
      </p:pic>
      <p:sp>
        <p:nvSpPr>
          <p:cNvPr id="10" name="TextBox 9">
            <a:extLst>
              <a:ext uri="{FF2B5EF4-FFF2-40B4-BE49-F238E27FC236}">
                <a16:creationId xmlns:a16="http://schemas.microsoft.com/office/drawing/2014/main" id="{382CB384-E8D4-CFB5-7054-8A4B132BCF0E}"/>
              </a:ext>
            </a:extLst>
          </p:cNvPr>
          <p:cNvSpPr txBox="1"/>
          <p:nvPr/>
        </p:nvSpPr>
        <p:spPr>
          <a:xfrm>
            <a:off x="695362" y="6397614"/>
            <a:ext cx="4153731" cy="338554"/>
          </a:xfrm>
          <a:prstGeom prst="rect">
            <a:avLst/>
          </a:prstGeom>
          <a:noFill/>
        </p:spPr>
        <p:txBody>
          <a:bodyPr wrap="square" rtlCol="0">
            <a:spAutoFit/>
          </a:bodyPr>
          <a:lstStyle/>
          <a:p>
            <a:r>
              <a:rPr lang="en-US" sz="800"/>
              <a:t>*The certified formulation is identical to the presented formulations, except for the absence of fragrance.</a:t>
            </a:r>
          </a:p>
        </p:txBody>
      </p:sp>
    </p:spTree>
    <p:extLst>
      <p:ext uri="{BB962C8B-B14F-4D97-AF65-F5344CB8AC3E}">
        <p14:creationId xmlns:p14="http://schemas.microsoft.com/office/powerpoint/2010/main" val="4091341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7752AF3-5E43-84C8-7594-1F2E9F8F7A69}"/>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07A83053-E73D-ADC4-6DBE-B29401BFF95B}"/>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5420" y="3047"/>
            <a:ext cx="12181160" cy="6851903"/>
          </a:xfrm>
          <a:prstGeom prst="rect">
            <a:avLst/>
          </a:prstGeom>
        </p:spPr>
      </p:pic>
      <p:graphicFrame>
        <p:nvGraphicFramePr>
          <p:cNvPr id="12" name="Table 11">
            <a:extLst>
              <a:ext uri="{FF2B5EF4-FFF2-40B4-BE49-F238E27FC236}">
                <a16:creationId xmlns:a16="http://schemas.microsoft.com/office/drawing/2014/main" id="{07D38356-F8EA-7154-1B88-030650227EAC}"/>
              </a:ext>
            </a:extLst>
          </p:cNvPr>
          <p:cNvGraphicFramePr>
            <a:graphicFrameLocks noGrp="1"/>
          </p:cNvGraphicFramePr>
          <p:nvPr>
            <p:extLst>
              <p:ext uri="{D42A27DB-BD31-4B8C-83A1-F6EECF244321}">
                <p14:modId xmlns:p14="http://schemas.microsoft.com/office/powerpoint/2010/main" val="1308522405"/>
              </p:ext>
            </p:extLst>
          </p:nvPr>
        </p:nvGraphicFramePr>
        <p:xfrm>
          <a:off x="1899826" y="823257"/>
          <a:ext cx="5917427" cy="4880915"/>
        </p:xfrm>
        <a:graphic>
          <a:graphicData uri="http://schemas.openxmlformats.org/drawingml/2006/table">
            <a:tbl>
              <a:tblPr firstRow="1" bandRow="1">
                <a:tableStyleId>{5C22544A-7EE6-4342-B048-85BDC9FD1C3A}</a:tableStyleId>
              </a:tblPr>
              <a:tblGrid>
                <a:gridCol w="312594">
                  <a:extLst>
                    <a:ext uri="{9D8B030D-6E8A-4147-A177-3AD203B41FA5}">
                      <a16:colId xmlns:a16="http://schemas.microsoft.com/office/drawing/2014/main" val="308123835"/>
                    </a:ext>
                  </a:extLst>
                </a:gridCol>
                <a:gridCol w="4233233">
                  <a:extLst>
                    <a:ext uri="{9D8B030D-6E8A-4147-A177-3AD203B41FA5}">
                      <a16:colId xmlns:a16="http://schemas.microsoft.com/office/drawing/2014/main" val="2278081631"/>
                    </a:ext>
                  </a:extLst>
                </a:gridCol>
                <a:gridCol w="1371600">
                  <a:extLst>
                    <a:ext uri="{9D8B030D-6E8A-4147-A177-3AD203B41FA5}">
                      <a16:colId xmlns:a16="http://schemas.microsoft.com/office/drawing/2014/main" val="2829503571"/>
                    </a:ext>
                  </a:extLst>
                </a:gridCol>
              </a:tblGrid>
              <a:tr h="295861">
                <a:tc>
                  <a:txBody>
                    <a:bodyPr/>
                    <a:lstStyle/>
                    <a:p>
                      <a:pPr algn="ctr">
                        <a:lnSpc>
                          <a:spcPts val="1200"/>
                        </a:lnSpc>
                      </a:pPr>
                      <a:endParaRPr lang="en-GB" sz="1000" b="0" i="0">
                        <a:solidFill>
                          <a:schemeClr val="bg1"/>
                        </a:solidFill>
                        <a:effectLst/>
                        <a:latin typeface="+mj-lt"/>
                        <a:ea typeface="Trebuchet MS" panose="020B0703020202090204" pitchFamily="34" charset="0"/>
                        <a:cs typeface="Times New Roman" panose="02020603050405020304" pitchFamily="18" charset="0"/>
                      </a:endParaRPr>
                    </a:p>
                  </a:txBody>
                  <a:tcPr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a:lnSpc>
                          <a:spcPts val="1200"/>
                        </a:lnSpc>
                      </a:pPr>
                      <a:r>
                        <a:rPr lang="en-GB" sz="1000" b="1" i="0">
                          <a:solidFill>
                            <a:schemeClr val="bg1"/>
                          </a:solidFill>
                          <a:effectLst/>
                          <a:latin typeface="+mj-lt"/>
                          <a:ea typeface="Trebuchet MS" panose="020B0703020202090204" pitchFamily="34" charset="0"/>
                          <a:cs typeface="Times New Roman"/>
                        </a:rPr>
                        <a:t>INGREDIENTS</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algn="ctr">
                        <a:lnSpc>
                          <a:spcPts val="1200"/>
                        </a:lnSpc>
                      </a:pPr>
                      <a:r>
                        <a:rPr lang="en-GB" sz="1000" b="1" i="0">
                          <a:solidFill>
                            <a:schemeClr val="bg1"/>
                          </a:solidFill>
                          <a:effectLst/>
                          <a:latin typeface="+mj-lt"/>
                          <a:ea typeface="Trebuchet MS" panose="020B0703020202090204" pitchFamily="34" charset="0"/>
                          <a:cs typeface="Times New Roman"/>
                        </a:rPr>
                        <a:t>% w/w</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extLst>
                  <a:ext uri="{0D108BD9-81ED-4DB2-BD59-A6C34878D82A}">
                    <a16:rowId xmlns:a16="http://schemas.microsoft.com/office/drawing/2014/main" val="4180935130"/>
                  </a:ext>
                </a:extLst>
              </a:tr>
              <a:tr h="197010">
                <a:tc>
                  <a:txBody>
                    <a:bodyPr/>
                    <a:lstStyle/>
                    <a:p>
                      <a:pPr algn="ctr">
                        <a:lnSpc>
                          <a:spcPct val="100000"/>
                        </a:lnSpc>
                      </a:pPr>
                      <a:r>
                        <a:rPr lang="en-GB" sz="800" b="1" i="0">
                          <a:solidFill>
                            <a:schemeClr val="bg1"/>
                          </a:solidFill>
                          <a:effectLst/>
                          <a:latin typeface="+mj-lt"/>
                          <a:ea typeface="Trebuchet MS" panose="020B0703020202090204" pitchFamily="34" charset="0"/>
                          <a:cs typeface="Times New Roman"/>
                        </a:rPr>
                        <a:t>A</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pPr>
                      <a:r>
                        <a:rPr lang="en-GB" sz="800" b="1" kern="100">
                          <a:effectLst/>
                        </a:rPr>
                        <a:t>PARSOL® DHHB</a:t>
                      </a:r>
                      <a:r>
                        <a:rPr lang="en-GB" sz="800" kern="100">
                          <a:effectLst/>
                        </a:rPr>
                        <a:t> (DIETHYLAMINO HYDROXYBENZOYL HEXYL BENZOATE)</a:t>
                      </a:r>
                      <a:endParaRPr lang="en-US" sz="800" kern="100">
                        <a:effectLst/>
                        <a:latin typeface="DM Sans" pitchFamily="2" charset="0"/>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tc>
                  <a:txBody>
                    <a:bodyPr/>
                    <a:lstStyle/>
                    <a:p>
                      <a:pPr algn="ctr" fontAlgn="ctr"/>
                      <a:r>
                        <a:rPr lang="en-US" sz="800" b="1">
                          <a:latin typeface="+mj-lt"/>
                        </a:rPr>
                        <a:t>3</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extLst>
                  <a:ext uri="{0D108BD9-81ED-4DB2-BD59-A6C34878D82A}">
                    <a16:rowId xmlns:a16="http://schemas.microsoft.com/office/drawing/2014/main" val="2744825183"/>
                  </a:ext>
                </a:extLst>
              </a:tr>
              <a:tr h="197010">
                <a:tc>
                  <a:txBody>
                    <a:bodyPr/>
                    <a:lstStyle/>
                    <a:p>
                      <a:pPr algn="ctr">
                        <a:lnSpc>
                          <a:spcPct val="100000"/>
                        </a:lnSpc>
                      </a:pPr>
                      <a:endParaRPr lang="en-GB" sz="800" b="1" i="0">
                        <a:solidFill>
                          <a:schemeClr val="bg1"/>
                        </a:solidFill>
                        <a:effectLst/>
                        <a:latin typeface="+mj-lt"/>
                        <a:ea typeface="Trebuchet MS" panose="020B0703020202090204" pitchFamily="34"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pPr>
                      <a:r>
                        <a:rPr lang="en-GB" sz="800" b="1" kern="100">
                          <a:effectLst/>
                        </a:rPr>
                        <a:t>PARSOL® S</a:t>
                      </a:r>
                      <a:r>
                        <a:rPr lang="en-US" altLang="zh-CN" sz="800" b="1" kern="100" err="1">
                          <a:effectLst/>
                        </a:rPr>
                        <a:t>hield</a:t>
                      </a:r>
                      <a:r>
                        <a:rPr lang="en-US" altLang="zh-CN" sz="800" b="1" kern="100">
                          <a:effectLst/>
                        </a:rPr>
                        <a:t> </a:t>
                      </a:r>
                      <a:r>
                        <a:rPr lang="en-US" altLang="zh-CN" sz="800" kern="100">
                          <a:effectLst/>
                        </a:rPr>
                        <a:t>(</a:t>
                      </a:r>
                      <a:r>
                        <a:rPr lang="en-GB" sz="800" kern="100">
                          <a:effectLst/>
                        </a:rPr>
                        <a:t>BIS-ETHYLHEXYLOXYPHENOL METHOXYPHENYL TRIAZINE)</a:t>
                      </a:r>
                      <a:endParaRPr lang="en-US" sz="800" kern="100">
                        <a:effectLst/>
                        <a:latin typeface="DM Sans" pitchFamily="2" charset="0"/>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tc>
                  <a:txBody>
                    <a:bodyPr/>
                    <a:lstStyle/>
                    <a:p>
                      <a:pPr algn="ctr" fontAlgn="ctr"/>
                      <a:r>
                        <a:rPr lang="en-US" sz="800" b="1">
                          <a:latin typeface="+mj-lt"/>
                        </a:rPr>
                        <a:t>1.5</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extLst>
                  <a:ext uri="{0D108BD9-81ED-4DB2-BD59-A6C34878D82A}">
                    <a16:rowId xmlns:a16="http://schemas.microsoft.com/office/drawing/2014/main" val="1267414346"/>
                  </a:ext>
                </a:extLst>
              </a:tr>
              <a:tr h="197010">
                <a:tc>
                  <a:txBody>
                    <a:bodyPr/>
                    <a:lstStyle/>
                    <a:p>
                      <a:pPr algn="ctr">
                        <a:lnSpc>
                          <a:spcPct val="100000"/>
                        </a:lnSpc>
                      </a:pPr>
                      <a:endParaRPr lang="en-GB" sz="800" b="1" i="0">
                        <a:solidFill>
                          <a:schemeClr val="bg1"/>
                        </a:solidFill>
                        <a:effectLst/>
                        <a:latin typeface="+mj-lt"/>
                        <a:ea typeface="Trebuchet MS" panose="020B0703020202090204" pitchFamily="34"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pPr>
                      <a:r>
                        <a:rPr lang="en-GB" sz="800" kern="100">
                          <a:effectLst/>
                        </a:rPr>
                        <a:t>GLYCERYL STEARATE</a:t>
                      </a:r>
                      <a:endParaRPr lang="en-US" sz="800" kern="100">
                        <a:effectLst/>
                        <a:latin typeface="DM Sans" pitchFamily="2" charset="0"/>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tc>
                  <a:txBody>
                    <a:bodyPr/>
                    <a:lstStyle/>
                    <a:p>
                      <a:pPr algn="ctr" fontAlgn="ctr"/>
                      <a:r>
                        <a:rPr lang="en-US" sz="800" b="0">
                          <a:latin typeface="+mj-lt"/>
                        </a:rPr>
                        <a:t>1.5</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extLst>
                  <a:ext uri="{0D108BD9-81ED-4DB2-BD59-A6C34878D82A}">
                    <a16:rowId xmlns:a16="http://schemas.microsoft.com/office/drawing/2014/main" val="4111110736"/>
                  </a:ext>
                </a:extLst>
              </a:tr>
              <a:tr h="197010">
                <a:tc>
                  <a:txBody>
                    <a:bodyPr/>
                    <a:lstStyle/>
                    <a:p>
                      <a:pPr algn="ctr">
                        <a:lnSpc>
                          <a:spcPct val="100000"/>
                        </a:lnSpc>
                      </a:pPr>
                      <a:endParaRPr lang="en-GB" sz="800" b="1" i="0">
                        <a:solidFill>
                          <a:schemeClr val="bg1"/>
                        </a:solidFill>
                        <a:effectLst/>
                        <a:latin typeface="+mj-lt"/>
                        <a:ea typeface="Trebuchet MS" panose="020B0703020202090204" pitchFamily="34"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pPr>
                      <a:r>
                        <a:rPr lang="en-GB" sz="800" kern="100">
                          <a:effectLst/>
                        </a:rPr>
                        <a:t>GLYCERYL STEARATE SE</a:t>
                      </a:r>
                      <a:endParaRPr lang="en-US" sz="800" kern="100">
                        <a:effectLst/>
                        <a:latin typeface="DM Sans" pitchFamily="2" charset="0"/>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tc>
                  <a:txBody>
                    <a:bodyPr/>
                    <a:lstStyle/>
                    <a:p>
                      <a:pPr algn="ctr" fontAlgn="ctr"/>
                      <a:r>
                        <a:rPr lang="en-US" sz="800" b="0">
                          <a:latin typeface="+mj-lt"/>
                        </a:rPr>
                        <a:t>1.5</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extLst>
                  <a:ext uri="{0D108BD9-81ED-4DB2-BD59-A6C34878D82A}">
                    <a16:rowId xmlns:a16="http://schemas.microsoft.com/office/drawing/2014/main" val="99986293"/>
                  </a:ext>
                </a:extLst>
              </a:tr>
              <a:tr h="197010">
                <a:tc>
                  <a:txBody>
                    <a:bodyPr/>
                    <a:lstStyle/>
                    <a:p>
                      <a:pPr algn="ctr">
                        <a:lnSpc>
                          <a:spcPct val="100000"/>
                        </a:lnSpc>
                      </a:pPr>
                      <a:endParaRPr lang="en-GB" sz="800" b="1" i="0">
                        <a:solidFill>
                          <a:schemeClr val="bg1"/>
                        </a:solidFill>
                        <a:effectLst/>
                        <a:latin typeface="+mj-lt"/>
                        <a:ea typeface="Trebuchet MS" panose="020B0703020202090204" pitchFamily="34"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pPr>
                      <a:r>
                        <a:rPr lang="en-GB" sz="800" kern="100">
                          <a:effectLst/>
                        </a:rPr>
                        <a:t>CETYL ALCOHOL</a:t>
                      </a:r>
                      <a:endParaRPr lang="en-US" sz="800" kern="100">
                        <a:effectLst/>
                        <a:latin typeface="DM Sans" pitchFamily="2" charset="0"/>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tc>
                  <a:txBody>
                    <a:bodyPr/>
                    <a:lstStyle/>
                    <a:p>
                      <a:pPr algn="ctr" fontAlgn="ctr"/>
                      <a:r>
                        <a:rPr lang="en-US" sz="800" b="0">
                          <a:latin typeface="+mj-lt"/>
                        </a:rPr>
                        <a:t>1.2</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extLst>
                  <a:ext uri="{0D108BD9-81ED-4DB2-BD59-A6C34878D82A}">
                    <a16:rowId xmlns:a16="http://schemas.microsoft.com/office/drawing/2014/main" val="402162556"/>
                  </a:ext>
                </a:extLst>
              </a:tr>
              <a:tr h="197010">
                <a:tc>
                  <a:txBody>
                    <a:bodyPr/>
                    <a:lstStyle/>
                    <a:p>
                      <a:pPr algn="ctr">
                        <a:lnSpc>
                          <a:spcPct val="100000"/>
                        </a:lnSpc>
                      </a:pPr>
                      <a:endParaRPr lang="en-GB" sz="800" b="1" i="0">
                        <a:solidFill>
                          <a:schemeClr val="bg1"/>
                        </a:solidFill>
                        <a:effectLst/>
                        <a:latin typeface="+mj-lt"/>
                        <a:ea typeface="Trebuchet MS" panose="020B0703020202090204" pitchFamily="34"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pPr>
                      <a:r>
                        <a:rPr lang="en-GB" sz="800" b="1" kern="100">
                          <a:effectLst/>
                        </a:rPr>
                        <a:t>PARSOL® SLX </a:t>
                      </a:r>
                      <a:r>
                        <a:rPr lang="en-GB" sz="800" kern="100">
                          <a:effectLst/>
                        </a:rPr>
                        <a:t>(POLYSILICONE-15)</a:t>
                      </a:r>
                      <a:endParaRPr lang="en-US" sz="800" kern="100">
                        <a:effectLst/>
                        <a:latin typeface="DM Sans" pitchFamily="2" charset="0"/>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tc>
                  <a:txBody>
                    <a:bodyPr/>
                    <a:lstStyle/>
                    <a:p>
                      <a:pPr algn="ctr" fontAlgn="ctr"/>
                      <a:r>
                        <a:rPr lang="en-US" sz="800" b="1">
                          <a:latin typeface="+mj-lt"/>
                        </a:rPr>
                        <a:t>3</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extLst>
                  <a:ext uri="{0D108BD9-81ED-4DB2-BD59-A6C34878D82A}">
                    <a16:rowId xmlns:a16="http://schemas.microsoft.com/office/drawing/2014/main" val="637617764"/>
                  </a:ext>
                </a:extLst>
              </a:tr>
              <a:tr h="197010">
                <a:tc>
                  <a:txBody>
                    <a:bodyPr/>
                    <a:lstStyle/>
                    <a:p>
                      <a:pPr algn="ctr">
                        <a:lnSpc>
                          <a:spcPct val="100000"/>
                        </a:lnSpc>
                      </a:pPr>
                      <a:endParaRPr lang="en-GB" sz="800" b="1" i="0">
                        <a:solidFill>
                          <a:schemeClr val="bg1"/>
                        </a:solidFill>
                        <a:effectLst/>
                        <a:latin typeface="+mj-lt"/>
                        <a:ea typeface="Trebuchet MS" panose="020B0703020202090204" pitchFamily="34"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pPr>
                      <a:r>
                        <a:rPr lang="en-GB" sz="800" b="1" kern="100">
                          <a:effectLst/>
                        </a:rPr>
                        <a:t>PARSOL® EHT</a:t>
                      </a:r>
                      <a:r>
                        <a:rPr lang="en-GB" sz="800" kern="100">
                          <a:effectLst/>
                        </a:rPr>
                        <a:t> (ETHYLHEXYL TRIAZONE)</a:t>
                      </a:r>
                      <a:endParaRPr lang="en-US" sz="800" kern="100">
                        <a:effectLst/>
                        <a:latin typeface="DM Sans" pitchFamily="2" charset="0"/>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tc>
                  <a:txBody>
                    <a:bodyPr/>
                    <a:lstStyle/>
                    <a:p>
                      <a:pPr algn="ctr" fontAlgn="ctr"/>
                      <a:r>
                        <a:rPr lang="en-US" sz="800" b="1">
                          <a:latin typeface="+mj-lt"/>
                        </a:rPr>
                        <a:t>2</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extLst>
                  <a:ext uri="{0D108BD9-81ED-4DB2-BD59-A6C34878D82A}">
                    <a16:rowId xmlns:a16="http://schemas.microsoft.com/office/drawing/2014/main" val="2192075621"/>
                  </a:ext>
                </a:extLst>
              </a:tr>
              <a:tr h="197010">
                <a:tc>
                  <a:txBody>
                    <a:bodyPr/>
                    <a:lstStyle/>
                    <a:p>
                      <a:pPr algn="ctr">
                        <a:lnSpc>
                          <a:spcPct val="100000"/>
                        </a:lnSpc>
                      </a:pPr>
                      <a:endParaRPr lang="en-GB" sz="800" b="1" i="0">
                        <a:solidFill>
                          <a:schemeClr val="bg1"/>
                        </a:solidFill>
                        <a:effectLst/>
                        <a:latin typeface="+mj-lt"/>
                        <a:ea typeface="Trebuchet MS" panose="020B0703020202090204" pitchFamily="34"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pPr>
                      <a:r>
                        <a:rPr lang="en-GB" sz="800" kern="100">
                          <a:effectLst/>
                        </a:rPr>
                        <a:t>C12-15 ALKYL BENZOATE</a:t>
                      </a:r>
                      <a:endParaRPr lang="en-US" sz="800" kern="100">
                        <a:effectLst/>
                        <a:latin typeface="DM Sans" pitchFamily="2" charset="0"/>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tc>
                  <a:txBody>
                    <a:bodyPr/>
                    <a:lstStyle/>
                    <a:p>
                      <a:pPr algn="ctr" fontAlgn="ctr"/>
                      <a:r>
                        <a:rPr lang="en-US" sz="800" b="0">
                          <a:latin typeface="+mj-lt"/>
                        </a:rPr>
                        <a:t>3</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extLst>
                  <a:ext uri="{0D108BD9-81ED-4DB2-BD59-A6C34878D82A}">
                    <a16:rowId xmlns:a16="http://schemas.microsoft.com/office/drawing/2014/main" val="4273166046"/>
                  </a:ext>
                </a:extLst>
              </a:tr>
              <a:tr h="197010">
                <a:tc>
                  <a:txBody>
                    <a:bodyPr/>
                    <a:lstStyle/>
                    <a:p>
                      <a:pPr algn="ctr">
                        <a:lnSpc>
                          <a:spcPct val="100000"/>
                        </a:lnSpc>
                      </a:pPr>
                      <a:endParaRPr lang="en-GB" sz="800" b="1" i="0">
                        <a:solidFill>
                          <a:schemeClr val="bg1"/>
                        </a:solidFill>
                        <a:effectLst/>
                        <a:latin typeface="+mj-lt"/>
                        <a:ea typeface="Trebuchet MS" panose="020B0703020202090204" pitchFamily="34"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pPr>
                      <a:r>
                        <a:rPr lang="en-GB" sz="800" kern="100">
                          <a:effectLst/>
                        </a:rPr>
                        <a:t>DIBUTYL ADIPATE</a:t>
                      </a:r>
                      <a:endParaRPr lang="en-US" sz="800" kern="100">
                        <a:effectLst/>
                        <a:latin typeface="DM Sans" pitchFamily="2" charset="0"/>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tc>
                  <a:txBody>
                    <a:bodyPr/>
                    <a:lstStyle/>
                    <a:p>
                      <a:pPr algn="ctr" fontAlgn="ctr"/>
                      <a:r>
                        <a:rPr lang="en-US" sz="800" b="0">
                          <a:latin typeface="+mj-lt"/>
                        </a:rPr>
                        <a:t>10</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extLst>
                  <a:ext uri="{0D108BD9-81ED-4DB2-BD59-A6C34878D82A}">
                    <a16:rowId xmlns:a16="http://schemas.microsoft.com/office/drawing/2014/main" val="1429320927"/>
                  </a:ext>
                </a:extLst>
              </a:tr>
              <a:tr h="197010">
                <a:tc>
                  <a:txBody>
                    <a:bodyPr/>
                    <a:lstStyle/>
                    <a:p>
                      <a:pPr algn="ctr">
                        <a:lnSpc>
                          <a:spcPct val="100000"/>
                        </a:lnSpc>
                      </a:pPr>
                      <a:endParaRPr lang="en-GB" sz="800" b="1" i="0">
                        <a:solidFill>
                          <a:schemeClr val="bg1"/>
                        </a:solidFill>
                        <a:effectLst/>
                        <a:latin typeface="+mj-lt"/>
                        <a:ea typeface="Trebuchet MS" panose="020B0703020202090204" pitchFamily="34"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pPr>
                      <a:r>
                        <a:rPr lang="en-GB" sz="800" kern="100">
                          <a:effectLst/>
                        </a:rPr>
                        <a:t>PHENOXYETHANOL, ETHYLHEXYLGLYCERIN</a:t>
                      </a:r>
                      <a:endParaRPr lang="en-US" sz="800" kern="100">
                        <a:effectLst/>
                        <a:latin typeface="DM Sans" pitchFamily="2" charset="0"/>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tc>
                  <a:txBody>
                    <a:bodyPr/>
                    <a:lstStyle/>
                    <a:p>
                      <a:pPr algn="ctr" fontAlgn="ctr"/>
                      <a:r>
                        <a:rPr lang="en-US" sz="800" b="0">
                          <a:latin typeface="+mj-lt"/>
                        </a:rPr>
                        <a:t>0.5</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extLst>
                  <a:ext uri="{0D108BD9-81ED-4DB2-BD59-A6C34878D82A}">
                    <a16:rowId xmlns:a16="http://schemas.microsoft.com/office/drawing/2014/main" val="1445837833"/>
                  </a:ext>
                </a:extLst>
              </a:tr>
              <a:tr h="197010">
                <a:tc>
                  <a:txBody>
                    <a:bodyPr/>
                    <a:lstStyle/>
                    <a:p>
                      <a:pPr algn="ctr">
                        <a:lnSpc>
                          <a:spcPct val="100000"/>
                        </a:lnSpc>
                      </a:pPr>
                      <a:endParaRPr lang="en-GB" sz="800" b="1" i="0">
                        <a:solidFill>
                          <a:schemeClr val="bg1"/>
                        </a:solidFill>
                        <a:effectLst/>
                        <a:latin typeface="+mj-lt"/>
                        <a:ea typeface="Trebuchet MS" panose="020B0703020202090204" pitchFamily="34"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pPr>
                      <a:r>
                        <a:rPr lang="en-GB" sz="800" kern="100">
                          <a:effectLst/>
                        </a:rPr>
                        <a:t>CAPRYLYL GLYCOL</a:t>
                      </a:r>
                      <a:endParaRPr lang="en-US" sz="800" kern="100">
                        <a:effectLst/>
                        <a:latin typeface="DM Sans" pitchFamily="2" charset="0"/>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tc>
                  <a:txBody>
                    <a:bodyPr/>
                    <a:lstStyle/>
                    <a:p>
                      <a:pPr algn="ctr" fontAlgn="ctr"/>
                      <a:r>
                        <a:rPr lang="en-US" sz="800" b="0">
                          <a:latin typeface="+mj-lt"/>
                        </a:rPr>
                        <a:t>0.2</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extLst>
                  <a:ext uri="{0D108BD9-81ED-4DB2-BD59-A6C34878D82A}">
                    <a16:rowId xmlns:a16="http://schemas.microsoft.com/office/drawing/2014/main" val="600931198"/>
                  </a:ext>
                </a:extLst>
              </a:tr>
              <a:tr h="197010">
                <a:tc>
                  <a:txBody>
                    <a:bodyPr/>
                    <a:lstStyle/>
                    <a:p>
                      <a:pPr algn="ctr">
                        <a:lnSpc>
                          <a:spcPct val="100000"/>
                        </a:lnSpc>
                      </a:pPr>
                      <a:r>
                        <a:rPr lang="en-GB" sz="800" b="1" i="0">
                          <a:solidFill>
                            <a:schemeClr val="bg1"/>
                          </a:solidFill>
                          <a:effectLst/>
                          <a:latin typeface="+mj-lt"/>
                          <a:ea typeface="Trebuchet MS" panose="020B0703020202090204" pitchFamily="34" charset="0"/>
                          <a:cs typeface="Times New Roman"/>
                        </a:rPr>
                        <a:t>B</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pPr>
                      <a:r>
                        <a:rPr lang="en-GB" sz="800" b="1" kern="100">
                          <a:effectLst/>
                        </a:rPr>
                        <a:t>PARSOL® TX </a:t>
                      </a:r>
                      <a:r>
                        <a:rPr lang="en-GB" sz="800" kern="100">
                          <a:effectLst/>
                        </a:rPr>
                        <a:t>(TITANIUM DIOXIDE, SILICA, DIMETHICONE)</a:t>
                      </a:r>
                      <a:endParaRPr lang="en-US" sz="800" kern="100">
                        <a:effectLst/>
                        <a:latin typeface="DM Sans" pitchFamily="2" charset="0"/>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800" b="1">
                          <a:latin typeface="+mj-lt"/>
                        </a:rPr>
                        <a:t>2.7</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24205056"/>
                  </a:ext>
                </a:extLst>
              </a:tr>
              <a:tr h="197010">
                <a:tc>
                  <a:txBody>
                    <a:bodyPr/>
                    <a:lstStyle/>
                    <a:p>
                      <a:pPr algn="ctr">
                        <a:lnSpc>
                          <a:spcPct val="100000"/>
                        </a:lnSpc>
                      </a:pPr>
                      <a:r>
                        <a:rPr lang="en-GB" sz="800" b="1" i="0">
                          <a:solidFill>
                            <a:schemeClr val="bg1"/>
                          </a:solidFill>
                          <a:effectLst/>
                          <a:latin typeface="+mj-lt"/>
                          <a:ea typeface="Trebuchet MS" panose="020B0703020202090204" pitchFamily="34" charset="0"/>
                          <a:cs typeface="Times New Roman"/>
                        </a:rPr>
                        <a:t>C</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pPr>
                      <a:r>
                        <a:rPr lang="en-GB" sz="800" kern="100">
                          <a:effectLst/>
                        </a:rPr>
                        <a:t>AQUA</a:t>
                      </a:r>
                      <a:endParaRPr lang="en-US" sz="800" kern="100">
                        <a:effectLst/>
                        <a:latin typeface="DM Sans" pitchFamily="2" charset="0"/>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tc>
                  <a:txBody>
                    <a:bodyPr/>
                    <a:lstStyle/>
                    <a:p>
                      <a:pPr algn="ctr" fontAlgn="ctr"/>
                      <a:r>
                        <a:rPr lang="en-US" sz="800" b="0">
                          <a:latin typeface="+mj-lt"/>
                        </a:rPr>
                        <a:t>48.8</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extLst>
                  <a:ext uri="{0D108BD9-81ED-4DB2-BD59-A6C34878D82A}">
                    <a16:rowId xmlns:a16="http://schemas.microsoft.com/office/drawing/2014/main" val="151053593"/>
                  </a:ext>
                </a:extLst>
              </a:tr>
              <a:tr h="197010">
                <a:tc>
                  <a:txBody>
                    <a:bodyPr/>
                    <a:lstStyle/>
                    <a:p>
                      <a:pPr algn="ctr">
                        <a:lnSpc>
                          <a:spcPct val="100000"/>
                        </a:lnSpc>
                      </a:pPr>
                      <a:endParaRPr lang="en-GB" sz="800" b="1" i="0">
                        <a:solidFill>
                          <a:schemeClr val="bg1"/>
                        </a:solidFill>
                        <a:effectLst/>
                        <a:latin typeface="+mj-lt"/>
                        <a:ea typeface="Trebuchet MS" panose="020B0703020202090204" pitchFamily="34"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pPr>
                      <a:r>
                        <a:rPr lang="en-GB" sz="800" kern="100">
                          <a:effectLst/>
                        </a:rPr>
                        <a:t>TROMETHAMINE</a:t>
                      </a:r>
                      <a:endParaRPr lang="en-US" sz="800" kern="100">
                        <a:effectLst/>
                        <a:latin typeface="DM Sans" pitchFamily="2" charset="0"/>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tc>
                  <a:txBody>
                    <a:bodyPr/>
                    <a:lstStyle/>
                    <a:p>
                      <a:pPr algn="ctr" fontAlgn="ctr"/>
                      <a:r>
                        <a:rPr lang="en-US" sz="800">
                          <a:latin typeface="+mj-lt"/>
                        </a:rPr>
                        <a:t>1.4</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extLst>
                  <a:ext uri="{0D108BD9-81ED-4DB2-BD59-A6C34878D82A}">
                    <a16:rowId xmlns:a16="http://schemas.microsoft.com/office/drawing/2014/main" val="2597419856"/>
                  </a:ext>
                </a:extLst>
              </a:tr>
              <a:tr h="197010">
                <a:tc>
                  <a:txBody>
                    <a:bodyPr/>
                    <a:lstStyle/>
                    <a:p>
                      <a:pPr algn="ctr">
                        <a:lnSpc>
                          <a:spcPct val="100000"/>
                        </a:lnSpc>
                      </a:pPr>
                      <a:endParaRPr lang="en-GB" sz="800" b="1" i="0">
                        <a:solidFill>
                          <a:schemeClr val="bg1"/>
                        </a:solidFill>
                        <a:effectLst/>
                        <a:latin typeface="+mj-lt"/>
                        <a:ea typeface="Trebuchet MS" panose="020B0703020202090204" pitchFamily="34"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pPr>
                      <a:r>
                        <a:rPr lang="en-GB" sz="800" b="1" kern="100">
                          <a:effectLst/>
                        </a:rPr>
                        <a:t>PARSOL® HS </a:t>
                      </a:r>
                      <a:r>
                        <a:rPr lang="en-GB" sz="800" kern="100">
                          <a:effectLst/>
                        </a:rPr>
                        <a:t>(PHENYLBENZIMIDAZOLE SULFONIC ACID)</a:t>
                      </a:r>
                      <a:endParaRPr lang="en-US" sz="800" kern="100">
                        <a:effectLst/>
                        <a:latin typeface="DM Sans" pitchFamily="2" charset="0"/>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tc>
                  <a:txBody>
                    <a:bodyPr/>
                    <a:lstStyle/>
                    <a:p>
                      <a:pPr algn="ctr" fontAlgn="ctr"/>
                      <a:r>
                        <a:rPr lang="en-GB" sz="800" b="1" i="0" u="none" strike="noStrike">
                          <a:solidFill>
                            <a:srgbClr val="000000"/>
                          </a:solidFill>
                          <a:effectLst/>
                          <a:latin typeface="+mj-lt"/>
                        </a:rPr>
                        <a:t>2.8</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extLst>
                  <a:ext uri="{0D108BD9-81ED-4DB2-BD59-A6C34878D82A}">
                    <a16:rowId xmlns:a16="http://schemas.microsoft.com/office/drawing/2014/main" val="971047409"/>
                  </a:ext>
                </a:extLst>
              </a:tr>
              <a:tr h="197010">
                <a:tc>
                  <a:txBody>
                    <a:bodyPr/>
                    <a:lstStyle/>
                    <a:p>
                      <a:pPr algn="ctr">
                        <a:lnSpc>
                          <a:spcPct val="100000"/>
                        </a:lnSpc>
                      </a:pPr>
                      <a:endParaRPr lang="en-GB" sz="800" b="1" i="0">
                        <a:solidFill>
                          <a:schemeClr val="bg1"/>
                        </a:solidFill>
                        <a:effectLst/>
                        <a:latin typeface="+mj-lt"/>
                        <a:ea typeface="Trebuchet MS" panose="020B0703020202090204" pitchFamily="34"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pPr>
                      <a:r>
                        <a:rPr lang="en-GB" sz="800" b="1" kern="100">
                          <a:effectLst/>
                        </a:rPr>
                        <a:t>NIACINAMIDE PC</a:t>
                      </a:r>
                      <a:r>
                        <a:rPr lang="en-GB" sz="800" kern="100">
                          <a:effectLst/>
                        </a:rPr>
                        <a:t> (NIACINAMIDE)</a:t>
                      </a:r>
                      <a:endParaRPr lang="en-US" sz="800" kern="100">
                        <a:effectLst/>
                        <a:latin typeface="DM Sans" pitchFamily="2" charset="0"/>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tc>
                  <a:txBody>
                    <a:bodyPr/>
                    <a:lstStyle/>
                    <a:p>
                      <a:pPr algn="ctr" fontAlgn="ctr"/>
                      <a:r>
                        <a:rPr lang="en-GB" sz="800" b="1" i="0" u="none" strike="noStrike">
                          <a:solidFill>
                            <a:srgbClr val="000000"/>
                          </a:solidFill>
                          <a:effectLst/>
                          <a:latin typeface="+mj-lt"/>
                        </a:rPr>
                        <a:t>2</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extLst>
                  <a:ext uri="{0D108BD9-81ED-4DB2-BD59-A6C34878D82A}">
                    <a16:rowId xmlns:a16="http://schemas.microsoft.com/office/drawing/2014/main" val="2041633182"/>
                  </a:ext>
                </a:extLst>
              </a:tr>
              <a:tr h="197010">
                <a:tc>
                  <a:txBody>
                    <a:bodyPr/>
                    <a:lstStyle/>
                    <a:p>
                      <a:pPr algn="ctr">
                        <a:lnSpc>
                          <a:spcPct val="100000"/>
                        </a:lnSpc>
                      </a:pPr>
                      <a:r>
                        <a:rPr lang="en-GB" sz="800" b="1" i="0">
                          <a:solidFill>
                            <a:schemeClr val="bg1"/>
                          </a:solidFill>
                          <a:effectLst/>
                          <a:latin typeface="+mj-lt"/>
                          <a:ea typeface="Trebuchet MS" panose="020B0703020202090204" pitchFamily="34" charset="0"/>
                          <a:cs typeface="Times New Roman"/>
                        </a:rPr>
                        <a:t>D</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pPr>
                      <a:r>
                        <a:rPr lang="en-GB" sz="800" kern="100">
                          <a:effectLst/>
                        </a:rPr>
                        <a:t>BUTYLENE GLYCOL</a:t>
                      </a:r>
                      <a:endParaRPr lang="en-US" sz="800" kern="100">
                        <a:effectLst/>
                        <a:latin typeface="DM Sans" pitchFamily="2" charset="0"/>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800" b="0" i="0" u="none" strike="noStrike">
                          <a:solidFill>
                            <a:srgbClr val="000000"/>
                          </a:solidFill>
                          <a:effectLst/>
                          <a:latin typeface="+mj-lt"/>
                        </a:rPr>
                        <a:t>9</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63789706"/>
                  </a:ext>
                </a:extLst>
              </a:tr>
              <a:tr h="197010">
                <a:tc>
                  <a:txBody>
                    <a:bodyPr/>
                    <a:lstStyle/>
                    <a:p>
                      <a:pPr algn="ctr">
                        <a:lnSpc>
                          <a:spcPct val="100000"/>
                        </a:lnSpc>
                      </a:pPr>
                      <a:endParaRPr lang="en-GB" sz="800" b="1" i="0">
                        <a:solidFill>
                          <a:schemeClr val="bg1"/>
                        </a:solidFill>
                        <a:effectLst/>
                        <a:latin typeface="+mj-lt"/>
                        <a:ea typeface="Trebuchet MS" panose="020B0703020202090204" pitchFamily="34"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pPr>
                      <a:r>
                        <a:rPr lang="en-GB" sz="800" kern="100">
                          <a:effectLst/>
                        </a:rPr>
                        <a:t>XANTHAN GUM</a:t>
                      </a:r>
                      <a:endParaRPr lang="en-US" sz="800" kern="100">
                        <a:effectLst/>
                        <a:latin typeface="DM Sans" pitchFamily="2" charset="0"/>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800" b="0" i="0" u="none" strike="noStrike">
                          <a:solidFill>
                            <a:srgbClr val="000000"/>
                          </a:solidFill>
                          <a:effectLst/>
                          <a:latin typeface="+mj-lt"/>
                        </a:rPr>
                        <a:t>0.1</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8406892"/>
                  </a:ext>
                </a:extLst>
              </a:tr>
              <a:tr h="197010">
                <a:tc>
                  <a:txBody>
                    <a:bodyPr/>
                    <a:lstStyle/>
                    <a:p>
                      <a:pPr algn="ctr">
                        <a:lnSpc>
                          <a:spcPct val="100000"/>
                        </a:lnSpc>
                      </a:pPr>
                      <a:r>
                        <a:rPr lang="en-GB" sz="800" b="1" i="0">
                          <a:solidFill>
                            <a:schemeClr val="bg1"/>
                          </a:solidFill>
                          <a:effectLst/>
                          <a:latin typeface="+mj-lt"/>
                          <a:ea typeface="Trebuchet MS" panose="020B0703020202090204" pitchFamily="34" charset="0"/>
                          <a:cs typeface="Times New Roman"/>
                        </a:rPr>
                        <a:t>E</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pPr>
                      <a:r>
                        <a:rPr lang="en-GB" sz="800" kern="100">
                          <a:effectLst/>
                        </a:rPr>
                        <a:t>AQUA, ACRYLATES COPOLYMER</a:t>
                      </a:r>
                      <a:endParaRPr lang="en-US" sz="800" kern="100">
                        <a:effectLst/>
                        <a:latin typeface="DM Sans" pitchFamily="2" charset="0"/>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tc>
                  <a:txBody>
                    <a:bodyPr/>
                    <a:lstStyle/>
                    <a:p>
                      <a:pPr algn="ctr" fontAlgn="ctr"/>
                      <a:r>
                        <a:rPr lang="en-GB" sz="800" b="0" i="0" u="none" strike="noStrike">
                          <a:solidFill>
                            <a:srgbClr val="000000"/>
                          </a:solidFill>
                          <a:effectLst/>
                          <a:latin typeface="+mj-lt"/>
                        </a:rPr>
                        <a:t>1</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extLst>
                  <a:ext uri="{0D108BD9-81ED-4DB2-BD59-A6C34878D82A}">
                    <a16:rowId xmlns:a16="http://schemas.microsoft.com/office/drawing/2014/main" val="1530948711"/>
                  </a:ext>
                </a:extLst>
              </a:tr>
              <a:tr h="197010">
                <a:tc>
                  <a:txBody>
                    <a:bodyPr/>
                    <a:lstStyle/>
                    <a:p>
                      <a:pPr algn="ctr">
                        <a:lnSpc>
                          <a:spcPct val="100000"/>
                        </a:lnSpc>
                      </a:pPr>
                      <a:r>
                        <a:rPr lang="en-GB" sz="800" b="1" i="0">
                          <a:solidFill>
                            <a:schemeClr val="bg1"/>
                          </a:solidFill>
                          <a:effectLst/>
                          <a:latin typeface="+mj-lt"/>
                          <a:ea typeface="Trebuchet MS" panose="020B0703020202090204" pitchFamily="34" charset="0"/>
                          <a:cs typeface="Times New Roman"/>
                        </a:rPr>
                        <a:t>F</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pPr>
                      <a:r>
                        <a:rPr lang="en-GB" sz="800" kern="100">
                          <a:effectLst/>
                        </a:rPr>
                        <a:t>METHYL METHACRYLATE CROSSPOLYMER</a:t>
                      </a:r>
                      <a:endParaRPr lang="en-US" sz="800" kern="100">
                        <a:effectLst/>
                        <a:latin typeface="DM Sans" pitchFamily="2" charset="0"/>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800" b="0" i="0" u="none" strike="noStrike">
                          <a:solidFill>
                            <a:srgbClr val="000000"/>
                          </a:solidFill>
                          <a:effectLst/>
                          <a:latin typeface="+mj-lt"/>
                        </a:rPr>
                        <a:t>1.5</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56809731"/>
                  </a:ext>
                </a:extLst>
              </a:tr>
              <a:tr h="197010">
                <a:tc>
                  <a:txBody>
                    <a:bodyPr/>
                    <a:lstStyle/>
                    <a:p>
                      <a:pPr algn="ctr">
                        <a:lnSpc>
                          <a:spcPct val="100000"/>
                        </a:lnSpc>
                      </a:pPr>
                      <a:endParaRPr lang="en-GB" sz="800" b="1" i="0">
                        <a:solidFill>
                          <a:schemeClr val="bg1"/>
                        </a:solidFill>
                        <a:effectLst/>
                        <a:latin typeface="+mj-lt"/>
                        <a:ea typeface="Trebuchet MS" panose="020B0703020202090204" pitchFamily="34"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pPr>
                      <a:r>
                        <a:rPr lang="en-GB" sz="800" kern="100">
                          <a:effectLst/>
                        </a:rPr>
                        <a:t>CYCLOPENTASILOXANE</a:t>
                      </a:r>
                      <a:endParaRPr lang="en-US" sz="800" kern="100">
                        <a:effectLst/>
                        <a:latin typeface="DM Sans" pitchFamily="2" charset="0"/>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800" b="0" i="0" u="none" strike="noStrike">
                          <a:solidFill>
                            <a:srgbClr val="000000"/>
                          </a:solidFill>
                          <a:effectLst/>
                          <a:latin typeface="+mj-lt"/>
                        </a:rPr>
                        <a:t>3</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15668087"/>
                  </a:ext>
                </a:extLst>
              </a:tr>
              <a:tr h="197010">
                <a:tc>
                  <a:txBody>
                    <a:bodyPr/>
                    <a:lstStyle/>
                    <a:p>
                      <a:pPr algn="ctr">
                        <a:lnSpc>
                          <a:spcPct val="100000"/>
                        </a:lnSpc>
                      </a:pPr>
                      <a:r>
                        <a:rPr lang="en-GB" sz="800" b="1" i="0">
                          <a:solidFill>
                            <a:schemeClr val="bg1"/>
                          </a:solidFill>
                          <a:effectLst/>
                          <a:latin typeface="+mj-lt"/>
                          <a:ea typeface="Trebuchet MS" panose="020B0703020202090204" pitchFamily="34" charset="0"/>
                          <a:cs typeface="Times New Roman"/>
                        </a:rPr>
                        <a:t>G</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pPr>
                      <a:r>
                        <a:rPr lang="en-GB" sz="800" b="1" kern="100">
                          <a:effectLst/>
                        </a:rPr>
                        <a:t>Mixed Tocopherols 95</a:t>
                      </a:r>
                      <a:r>
                        <a:rPr lang="en-GB" sz="800" kern="100">
                          <a:effectLst/>
                        </a:rPr>
                        <a:t> (TOCOPHEROL)</a:t>
                      </a:r>
                      <a:endParaRPr lang="en-US" sz="800" kern="100">
                        <a:effectLst/>
                        <a:latin typeface="DM Sans" pitchFamily="2" charset="0"/>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tc>
                  <a:txBody>
                    <a:bodyPr/>
                    <a:lstStyle/>
                    <a:p>
                      <a:pPr algn="ctr" fontAlgn="ctr"/>
                      <a:r>
                        <a:rPr lang="en-GB" sz="800" b="1" i="0" u="none" strike="noStrike">
                          <a:solidFill>
                            <a:srgbClr val="000000"/>
                          </a:solidFill>
                          <a:effectLst/>
                          <a:latin typeface="+mj-lt"/>
                        </a:rPr>
                        <a:t>0.1</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extLst>
                  <a:ext uri="{0D108BD9-81ED-4DB2-BD59-A6C34878D82A}">
                    <a16:rowId xmlns:a16="http://schemas.microsoft.com/office/drawing/2014/main" val="611375468"/>
                  </a:ext>
                </a:extLst>
              </a:tr>
              <a:tr h="250834">
                <a:tc>
                  <a:txBody>
                    <a:bodyPr/>
                    <a:lstStyle/>
                    <a:p>
                      <a:pPr algn="ctr">
                        <a:lnSpc>
                          <a:spcPct val="100000"/>
                        </a:lnSpc>
                      </a:pPr>
                      <a:endParaRPr lang="en-US" altLang="zh-CN" sz="800" b="1" i="0">
                        <a:solidFill>
                          <a:schemeClr val="bg1"/>
                        </a:solidFill>
                        <a:effectLst/>
                        <a:latin typeface="+mj-lt"/>
                        <a:ea typeface="Trebuchet MS" panose="020B0703020202090204" pitchFamily="34" charset="0"/>
                        <a:cs typeface="Times New Roman"/>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pPr>
                      <a:r>
                        <a:rPr lang="en-GB" sz="800" b="1" kern="100">
                          <a:effectLst/>
                        </a:rPr>
                        <a:t>BIOME GENTLE BLOOM </a:t>
                      </a:r>
                      <a:r>
                        <a:rPr lang="en-GB" sz="800" kern="100">
                          <a:effectLst/>
                        </a:rPr>
                        <a:t>(PARFUM)</a:t>
                      </a:r>
                      <a:endParaRPr lang="en-US" sz="800" kern="100">
                        <a:effectLst/>
                        <a:latin typeface="DM Sans" pitchFamily="2" charset="0"/>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FEEEC"/>
                    </a:solidFill>
                  </a:tcPr>
                </a:tc>
                <a:tc>
                  <a:txBody>
                    <a:bodyPr/>
                    <a:lstStyle/>
                    <a:p>
                      <a:pPr algn="ctr" fontAlgn="ctr"/>
                      <a:r>
                        <a:rPr lang="en-GB" sz="800" b="1" i="0" u="none" strike="noStrike">
                          <a:solidFill>
                            <a:srgbClr val="000000"/>
                          </a:solidFill>
                          <a:effectLst/>
                          <a:latin typeface="+mj-lt"/>
                        </a:rPr>
                        <a:t>0.2</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FEEEC"/>
                    </a:solidFill>
                  </a:tcPr>
                </a:tc>
                <a:extLst>
                  <a:ext uri="{0D108BD9-81ED-4DB2-BD59-A6C34878D82A}">
                    <a16:rowId xmlns:a16="http://schemas.microsoft.com/office/drawing/2014/main" val="1164300404"/>
                  </a:ext>
                </a:extLst>
              </a:tr>
            </a:tbl>
          </a:graphicData>
        </a:graphic>
      </p:graphicFrame>
      <p:sp>
        <p:nvSpPr>
          <p:cNvPr id="16" name="TextBox 15">
            <a:extLst>
              <a:ext uri="{FF2B5EF4-FFF2-40B4-BE49-F238E27FC236}">
                <a16:creationId xmlns:a16="http://schemas.microsoft.com/office/drawing/2014/main" id="{86A2B5DF-DAFB-DC07-E517-8C6ADAA1EE5E}"/>
              </a:ext>
            </a:extLst>
          </p:cNvPr>
          <p:cNvSpPr txBox="1"/>
          <p:nvPr/>
        </p:nvSpPr>
        <p:spPr>
          <a:xfrm>
            <a:off x="1899826" y="5704172"/>
            <a:ext cx="5917427" cy="263598"/>
          </a:xfrm>
          <a:prstGeom prst="rect">
            <a:avLst/>
          </a:prstGeom>
          <a:noFill/>
        </p:spPr>
        <p:txBody>
          <a:bodyPr wrap="square">
            <a:spAutoFit/>
          </a:bodyPr>
          <a:lstStyle/>
          <a:p>
            <a:pPr marL="0" marR="0" algn="r">
              <a:lnSpc>
                <a:spcPts val="1440"/>
              </a:lnSpc>
              <a:buNone/>
              <a:tabLst>
                <a:tab pos="623570" algn="l"/>
              </a:tabLst>
            </a:pPr>
            <a:r>
              <a:rPr lang="en-GB" sz="800" b="1" kern="100">
                <a:solidFill>
                  <a:srgbClr val="000000"/>
                </a:solidFill>
                <a:effectLst/>
                <a:latin typeface="DM Sans" pitchFamily="2" charset="0"/>
                <a:ea typeface="DM Sans" pitchFamily="2" charset="0"/>
                <a:cs typeface="Times New Roman" panose="02020603050405020304" pitchFamily="18" charset="0"/>
              </a:rPr>
              <a:t>SU-E-102743-6</a:t>
            </a:r>
          </a:p>
        </p:txBody>
      </p:sp>
      <p:sp>
        <p:nvSpPr>
          <p:cNvPr id="13" name="Text Placeholder 15">
            <a:extLst>
              <a:ext uri="{FF2B5EF4-FFF2-40B4-BE49-F238E27FC236}">
                <a16:creationId xmlns:a16="http://schemas.microsoft.com/office/drawing/2014/main" id="{DBC15ED7-BD20-1112-7E19-15A171EC4629}"/>
              </a:ext>
            </a:extLst>
          </p:cNvPr>
          <p:cNvSpPr txBox="1">
            <a:spLocks/>
          </p:cNvSpPr>
          <p:nvPr/>
        </p:nvSpPr>
        <p:spPr>
          <a:xfrm>
            <a:off x="1899827" y="436530"/>
            <a:ext cx="5917427" cy="391360"/>
          </a:xfrm>
          <a:prstGeom prst="rect">
            <a:avLst/>
          </a:prstGeom>
        </p:spPr>
        <p:txBody>
          <a:bodyPr vert="horz" wrap="square" lIns="0" tIns="0" rIns="0" bIns="36000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1400" kern="0" spc="0" baseline="0">
                <a:solidFill>
                  <a:srgbClr val="F08B1F"/>
                </a:solidFill>
                <a:latin typeface="+mn-lt"/>
                <a:ea typeface="+mn-ea"/>
                <a:cs typeface="+mn-cs"/>
              </a:defRPr>
            </a:lvl1pPr>
            <a:lvl2pPr marL="361950" indent="-36195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3"/>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CBD93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altLang="en-NL" sz="1800" b="1" err="1">
                <a:solidFill>
                  <a:srgbClr val="277E6E"/>
                </a:solidFill>
                <a:latin typeface="Lora" pitchFamily="2" charset="0"/>
              </a:rPr>
              <a:t>MyPro</a:t>
            </a:r>
            <a:r>
              <a:rPr lang="en-GB" altLang="en-NL" sz="1800" err="1">
                <a:solidFill>
                  <a:srgbClr val="277E6E"/>
                </a:solidFill>
                <a:latin typeface="Lora" pitchFamily="2" charset="0"/>
              </a:rPr>
              <a:t>Biome</a:t>
            </a:r>
            <a:r>
              <a:rPr lang="en-GB" altLang="en-NL" sz="1800">
                <a:solidFill>
                  <a:srgbClr val="277E6E"/>
                </a:solidFill>
                <a:latin typeface="Lora" pitchFamily="2" charset="0"/>
              </a:rPr>
              <a:t> | </a:t>
            </a:r>
            <a:r>
              <a:rPr lang="en-GB" altLang="en-NL" sz="1800" b="1">
                <a:solidFill>
                  <a:srgbClr val="277E6E"/>
                </a:solidFill>
                <a:latin typeface="Lora" pitchFamily="2" charset="0"/>
              </a:rPr>
              <a:t>Lightening Sun Cream SPF 50 </a:t>
            </a:r>
            <a:endParaRPr lang="en-NL" altLang="en-NL" sz="1800" b="1">
              <a:solidFill>
                <a:srgbClr val="277E6E"/>
              </a:solidFill>
              <a:latin typeface="Lora" pitchFamily="2" charset="0"/>
            </a:endParaRPr>
          </a:p>
        </p:txBody>
      </p:sp>
      <p:sp>
        <p:nvSpPr>
          <p:cNvPr id="15" name="TextBox 14">
            <a:extLst>
              <a:ext uri="{FF2B5EF4-FFF2-40B4-BE49-F238E27FC236}">
                <a16:creationId xmlns:a16="http://schemas.microsoft.com/office/drawing/2014/main" id="{159E003D-C1D8-88F2-682E-96E5CC0A10C7}"/>
              </a:ext>
            </a:extLst>
          </p:cNvPr>
          <p:cNvSpPr txBox="1"/>
          <p:nvPr/>
        </p:nvSpPr>
        <p:spPr>
          <a:xfrm>
            <a:off x="1899826" y="5967770"/>
            <a:ext cx="4498201" cy="461665"/>
          </a:xfrm>
          <a:prstGeom prst="rect">
            <a:avLst/>
          </a:prstGeom>
          <a:noFill/>
        </p:spPr>
        <p:txBody>
          <a:bodyPr wrap="square">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a:latin typeface="+mj-lt"/>
              </a:rPr>
              <a:t>SPF value tested in vivo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a:latin typeface="+mj-lt"/>
                <a:ea typeface="+mn-lt"/>
                <a:cs typeface="+mn-lt"/>
              </a:rPr>
              <a:t>The formulation fulfils the 6 weeks stability at 50°C and the 3 months stability at 4°C, room temperature, 40°C.</a:t>
            </a:r>
          </a:p>
        </p:txBody>
      </p:sp>
      <p:pic>
        <p:nvPicPr>
          <p:cNvPr id="22" name="Picture 21">
            <a:extLst>
              <a:ext uri="{FF2B5EF4-FFF2-40B4-BE49-F238E27FC236}">
                <a16:creationId xmlns:a16="http://schemas.microsoft.com/office/drawing/2014/main" id="{E3B9F5A5-4977-F305-A72E-EF2806E82825}"/>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3" y="0"/>
            <a:ext cx="1707639" cy="6858000"/>
          </a:xfrm>
          <a:prstGeom prst="rect">
            <a:avLst/>
          </a:prstGeom>
        </p:spPr>
      </p:pic>
      <p:pic>
        <p:nvPicPr>
          <p:cNvPr id="23" name="Picture 22">
            <a:extLst>
              <a:ext uri="{FF2B5EF4-FFF2-40B4-BE49-F238E27FC236}">
                <a16:creationId xmlns:a16="http://schemas.microsoft.com/office/drawing/2014/main" id="{39AD00C2-1F21-0BF7-A496-B2C01E0DA56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6200000">
            <a:off x="-1122585" y="3972033"/>
            <a:ext cx="4081744" cy="889820"/>
          </a:xfrm>
          <a:prstGeom prst="rect">
            <a:avLst/>
          </a:prstGeom>
        </p:spPr>
      </p:pic>
      <p:sp>
        <p:nvSpPr>
          <p:cNvPr id="24" name="TextBox 23">
            <a:extLst>
              <a:ext uri="{FF2B5EF4-FFF2-40B4-BE49-F238E27FC236}">
                <a16:creationId xmlns:a16="http://schemas.microsoft.com/office/drawing/2014/main" id="{C4B0367B-0541-A428-DDE8-42BFF01608EE}"/>
              </a:ext>
            </a:extLst>
          </p:cNvPr>
          <p:cNvSpPr txBox="1"/>
          <p:nvPr/>
        </p:nvSpPr>
        <p:spPr>
          <a:xfrm rot="16200000">
            <a:off x="-1636990" y="3255358"/>
            <a:ext cx="6097136" cy="307777"/>
          </a:xfrm>
          <a:prstGeom prst="rect">
            <a:avLst/>
          </a:prstGeom>
          <a:noFill/>
        </p:spPr>
        <p:txBody>
          <a:bodyPr wrap="square">
            <a:spAutoFit/>
          </a:bodyPr>
          <a:lstStyle/>
          <a:p>
            <a:r>
              <a:rPr lang="en-GB" sz="1400">
                <a:solidFill>
                  <a:schemeClr val="bg1"/>
                </a:solidFill>
                <a:latin typeface="Lora" pitchFamily="2" charset="0"/>
              </a:rPr>
              <a:t>My sunscreen to protect the skin and microbiome, professionally.​</a:t>
            </a:r>
            <a:endParaRPr lang="en-US" sz="1400">
              <a:solidFill>
                <a:schemeClr val="bg1"/>
              </a:solidFill>
              <a:latin typeface="Lora" pitchFamily="2" charset="0"/>
            </a:endParaRPr>
          </a:p>
        </p:txBody>
      </p:sp>
      <p:sp>
        <p:nvSpPr>
          <p:cNvPr id="2" name="TextBox 1">
            <a:extLst>
              <a:ext uri="{FF2B5EF4-FFF2-40B4-BE49-F238E27FC236}">
                <a16:creationId xmlns:a16="http://schemas.microsoft.com/office/drawing/2014/main" id="{7EB10517-C29C-B536-3B7C-377ABA3B6C4D}"/>
              </a:ext>
            </a:extLst>
          </p:cNvPr>
          <p:cNvSpPr txBox="1"/>
          <p:nvPr/>
        </p:nvSpPr>
        <p:spPr>
          <a:xfrm>
            <a:off x="9585289" y="6272134"/>
            <a:ext cx="2304311" cy="585866"/>
          </a:xfrm>
          <a:prstGeom prst="rect">
            <a:avLst/>
          </a:prstGeom>
          <a:noFill/>
        </p:spPr>
        <p:txBody>
          <a:bodyPr wrap="square" lIns="72000" tIns="46800" r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800" u="none" strike="noStrike" kern="1200" cap="none" spc="0" normalizeH="0" baseline="0" noProof="0">
                <a:ln>
                  <a:noFill/>
                </a:ln>
                <a:effectLst/>
                <a:uLnTx/>
                <a:uFillTx/>
                <a:latin typeface="DM Sans" pitchFamily="2" charset="77"/>
                <a:ea typeface="Fira Sans" panose="020B0503050000020004" pitchFamily="34" charset="0"/>
                <a:cs typeface="Arial" panose="020B0604020202020204" pitchFamily="34" charset="0"/>
              </a:rPr>
              <a:t>Products are for experimental use only and are not for</a:t>
            </a:r>
            <a:r>
              <a:rPr kumimoji="0" lang="en-GB" sz="800" u="none" strike="noStrike" kern="1200" cap="none" spc="0" normalizeH="0" baseline="0" noProof="0">
                <a:ln>
                  <a:noFill/>
                </a:ln>
                <a:effectLst/>
                <a:uLnTx/>
                <a:uFillTx/>
                <a:latin typeface="DM Sans" pitchFamily="2" charset="77"/>
                <a:ea typeface="Fira Sans" panose="020B0503050000020004" pitchFamily="34" charset="0"/>
                <a:cs typeface="Arial" panose="020B0604020202020204" pitchFamily="34" charset="0"/>
              </a:rPr>
              <a:t> </a:t>
            </a:r>
            <a:r>
              <a:rPr kumimoji="0" lang="en-CH" sz="800" u="none" strike="noStrike" kern="1200" cap="none" spc="0" normalizeH="0" baseline="0" noProof="0">
                <a:ln>
                  <a:noFill/>
                </a:ln>
                <a:effectLst/>
                <a:uLnTx/>
                <a:uFillTx/>
                <a:latin typeface="DM Sans" pitchFamily="2" charset="77"/>
                <a:ea typeface="Fira Sans" panose="020B0503050000020004" pitchFamily="34" charset="0"/>
                <a:cs typeface="Arial" panose="020B0604020202020204" pitchFamily="34" charset="0"/>
              </a:rPr>
              <a:t>sale.</a:t>
            </a:r>
            <a:r>
              <a:rPr kumimoji="0" lang="en-US" sz="800" u="none" strike="noStrike" kern="1200" cap="none" spc="0" normalizeH="0" baseline="0" noProof="0">
                <a:ln>
                  <a:noFill/>
                </a:ln>
                <a:effectLst/>
                <a:uLnTx/>
                <a:uFillTx/>
                <a:latin typeface="DM Sans" pitchFamily="2" charset="77"/>
                <a:ea typeface="Fira Sans" panose="020B0503050000020004" pitchFamily="34" charset="0"/>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800">
                <a:latin typeface="DM Sans" pitchFamily="2" charset="77"/>
                <a:ea typeface="Fira Sans" panose="020B0503050000020004" pitchFamily="34" charset="0"/>
                <a:cs typeface="Arial" panose="020B0604020202020204" pitchFamily="34" charset="0"/>
              </a:rPr>
              <a:t>d</a:t>
            </a:r>
            <a:r>
              <a:rPr kumimoji="0" lang="en-GB" sz="800" u="none" strike="noStrike" kern="1200" cap="none" spc="0" normalizeH="0" baseline="0" noProof="0" err="1">
                <a:ln>
                  <a:noFill/>
                </a:ln>
                <a:effectLst/>
                <a:uLnTx/>
                <a:uFillTx/>
                <a:latin typeface="DM Sans" pitchFamily="2" charset="77"/>
                <a:ea typeface="Fira Sans" panose="020B0503050000020004" pitchFamily="34" charset="0"/>
                <a:cs typeface="Arial" panose="020B0604020202020204" pitchFamily="34" charset="0"/>
              </a:rPr>
              <a:t>sm-firmenich</a:t>
            </a:r>
            <a:r>
              <a:rPr kumimoji="0" lang="en-CH" sz="800" u="none" strike="noStrike" kern="1200" cap="none" spc="0" normalizeH="0" baseline="0" noProof="0">
                <a:ln>
                  <a:noFill/>
                </a:ln>
                <a:effectLst/>
                <a:uLnTx/>
                <a:uFillTx/>
                <a:latin typeface="DM Sans" pitchFamily="2" charset="77"/>
                <a:ea typeface="Fira Sans" panose="020B0503050000020004" pitchFamily="34" charset="0"/>
                <a:cs typeface="Arial" panose="020B0604020202020204" pitchFamily="34" charset="0"/>
              </a:rPr>
              <a:t> is not responsible for final products claims</a:t>
            </a:r>
            <a:endParaRPr kumimoji="0" lang="en-US" sz="800" u="none" strike="noStrike" kern="1200" cap="none" spc="0" normalizeH="0" baseline="0" noProof="0">
              <a:ln>
                <a:noFill/>
              </a:ln>
              <a:effectLst/>
              <a:uLnTx/>
              <a:uFillTx/>
              <a:latin typeface="DM Sans" pitchFamily="2" charset="77"/>
              <a:ea typeface="Fira Sans" panose="020B0503050000020004" pitchFamily="34" charset="0"/>
              <a:cs typeface="Arial" panose="020B0604020202020204" pitchFamily="34" charset="0"/>
            </a:endParaRPr>
          </a:p>
        </p:txBody>
      </p:sp>
      <p:pic>
        <p:nvPicPr>
          <p:cNvPr id="8" name="Grafik 14" descr="Ein Bild, das Grafiken, Logo, Clipart, Design enthält.&#10;&#10;KI-generierte Inhalte können fehlerhaft sein.">
            <a:extLst>
              <a:ext uri="{FF2B5EF4-FFF2-40B4-BE49-F238E27FC236}">
                <a16:creationId xmlns:a16="http://schemas.microsoft.com/office/drawing/2014/main" id="{E09BC1E8-FA5E-D32E-DF1D-E60F569885E8}"/>
              </a:ext>
            </a:extLst>
          </p:cNvPr>
          <p:cNvPicPr>
            <a:picLocks noChangeAspect="1"/>
          </p:cNvPicPr>
          <p:nvPr/>
        </p:nvPicPr>
        <p:blipFill rotWithShape="1">
          <a:blip r:embed="rId6" cstate="screen">
            <a:clrChange>
              <a:clrFrom>
                <a:srgbClr val="FFFFFE"/>
              </a:clrFrom>
              <a:clrTo>
                <a:srgbClr val="FFFFFE">
                  <a:alpha val="0"/>
                </a:srgbClr>
              </a:clrTo>
            </a:clrChange>
            <a:extLst>
              <a:ext uri="{28A0092B-C50C-407E-A947-70E740481C1C}">
                <a14:useLocalDpi xmlns:a14="http://schemas.microsoft.com/office/drawing/2010/main"/>
              </a:ext>
            </a:extLst>
          </a:blip>
          <a:srcRect b="-350"/>
          <a:stretch>
            <a:fillRect/>
          </a:stretch>
        </p:blipFill>
        <p:spPr>
          <a:xfrm>
            <a:off x="7177174" y="180127"/>
            <a:ext cx="640080" cy="640080"/>
          </a:xfrm>
          <a:prstGeom prst="rect">
            <a:avLst/>
          </a:prstGeom>
        </p:spPr>
      </p:pic>
    </p:spTree>
    <p:extLst>
      <p:ext uri="{BB962C8B-B14F-4D97-AF65-F5344CB8AC3E}">
        <p14:creationId xmlns:p14="http://schemas.microsoft.com/office/powerpoint/2010/main" val="2904412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824EB-BB62-0DA1-F9C9-291EAE2A5DD1}"/>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E0F5F62E-553A-2D5A-4F77-BB59FEDFEC8A}"/>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5420" y="3047"/>
            <a:ext cx="12181160" cy="6851903"/>
          </a:xfrm>
          <a:prstGeom prst="rect">
            <a:avLst/>
          </a:prstGeom>
        </p:spPr>
      </p:pic>
      <p:pic>
        <p:nvPicPr>
          <p:cNvPr id="4" name="Picture 3">
            <a:extLst>
              <a:ext uri="{FF2B5EF4-FFF2-40B4-BE49-F238E27FC236}">
                <a16:creationId xmlns:a16="http://schemas.microsoft.com/office/drawing/2014/main" id="{2FCCEB73-F7EF-6D14-5150-CDBD661FFCCE}"/>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2" y="1"/>
            <a:ext cx="5110474" cy="6858000"/>
          </a:xfrm>
          <a:prstGeom prst="rect">
            <a:avLst/>
          </a:prstGeom>
        </p:spPr>
      </p:pic>
      <p:sp>
        <p:nvSpPr>
          <p:cNvPr id="2" name="Slide Number Placeholder 1">
            <a:extLst>
              <a:ext uri="{FF2B5EF4-FFF2-40B4-BE49-F238E27FC236}">
                <a16:creationId xmlns:a16="http://schemas.microsoft.com/office/drawing/2014/main" id="{0308B38A-7EAE-6B23-14D0-5F0DD82988FA}"/>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40</a:t>
            </a:fld>
            <a:endParaRPr lang="en-GB"/>
          </a:p>
        </p:txBody>
      </p:sp>
      <p:sp>
        <p:nvSpPr>
          <p:cNvPr id="23" name="TextBox 22">
            <a:extLst>
              <a:ext uri="{FF2B5EF4-FFF2-40B4-BE49-F238E27FC236}">
                <a16:creationId xmlns:a16="http://schemas.microsoft.com/office/drawing/2014/main" id="{B4EEF4CD-B790-02DA-BB3B-77B326A7CAFA}"/>
              </a:ext>
            </a:extLst>
          </p:cNvPr>
          <p:cNvSpPr txBox="1"/>
          <p:nvPr/>
        </p:nvSpPr>
        <p:spPr>
          <a:xfrm>
            <a:off x="6440214" y="-1418897"/>
            <a:ext cx="184731" cy="369332"/>
          </a:xfrm>
          <a:prstGeom prst="rect">
            <a:avLst/>
          </a:prstGeom>
          <a:noFill/>
        </p:spPr>
        <p:txBody>
          <a:bodyPr wrap="none" rtlCol="0">
            <a:spAutoFit/>
          </a:bodyPr>
          <a:lstStyle/>
          <a:p>
            <a:endParaRPr lang="en-NL"/>
          </a:p>
        </p:txBody>
      </p:sp>
      <p:sp>
        <p:nvSpPr>
          <p:cNvPr id="6" name="Text Placeholder 15">
            <a:extLst>
              <a:ext uri="{FF2B5EF4-FFF2-40B4-BE49-F238E27FC236}">
                <a16:creationId xmlns:a16="http://schemas.microsoft.com/office/drawing/2014/main" id="{7F3644D6-C5F9-BFC1-C57E-C218C5B23F39}"/>
              </a:ext>
            </a:extLst>
          </p:cNvPr>
          <p:cNvSpPr txBox="1">
            <a:spLocks/>
          </p:cNvSpPr>
          <p:nvPr/>
        </p:nvSpPr>
        <p:spPr>
          <a:xfrm>
            <a:off x="302398" y="1408351"/>
            <a:ext cx="8064500" cy="391360"/>
          </a:xfrm>
          <a:prstGeom prst="rect">
            <a:avLst/>
          </a:prstGeom>
        </p:spPr>
        <p:txBody>
          <a:bodyPr vert="horz" wrap="square" lIns="0" tIns="0" rIns="0" bIns="360000" rtlCol="0">
            <a:noAutofit/>
          </a:bodyPr>
          <a:lstStyle>
            <a:lvl1pPr marL="0" indent="0" algn="l" defTabSz="914400" rtl="0" eaLnBrk="1" latinLnBrk="0" hangingPunct="1">
              <a:lnSpc>
                <a:spcPct val="100000"/>
              </a:lnSpc>
              <a:spcBef>
                <a:spcPts val="0"/>
              </a:spcBef>
              <a:buFont typeface="Arial" panose="020B0604020202020204" pitchFamily="34" charset="0"/>
              <a:buNone/>
              <a:defRPr sz="1400" kern="0" spc="0" baseline="0">
                <a:solidFill>
                  <a:srgbClr val="F08B1F"/>
                </a:solidFill>
                <a:latin typeface="+mn-lt"/>
                <a:ea typeface="+mn-ea"/>
                <a:cs typeface="+mn-cs"/>
              </a:defRPr>
            </a:lvl1pPr>
            <a:lvl2pPr marL="361950" indent="-36195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3"/>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CBD93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altLang="en-NL" b="1">
                <a:solidFill>
                  <a:srgbClr val="277E6E"/>
                </a:solidFill>
                <a:latin typeface="Lora" pitchFamily="2" charset="0"/>
              </a:rPr>
              <a:t>Resilience Sun Cream SPF 50+ </a:t>
            </a:r>
            <a:endParaRPr lang="en-NL" altLang="en-NL" b="1">
              <a:solidFill>
                <a:srgbClr val="277E6E"/>
              </a:solidFill>
              <a:latin typeface="Lora" pitchFamily="2" charset="0"/>
            </a:endParaRPr>
          </a:p>
        </p:txBody>
      </p:sp>
      <p:sp>
        <p:nvSpPr>
          <p:cNvPr id="7" name="Text Placeholder 11">
            <a:extLst>
              <a:ext uri="{FF2B5EF4-FFF2-40B4-BE49-F238E27FC236}">
                <a16:creationId xmlns:a16="http://schemas.microsoft.com/office/drawing/2014/main" id="{7A4BB2F3-236A-6C91-FA7E-1EC3264E5868}"/>
              </a:ext>
            </a:extLst>
          </p:cNvPr>
          <p:cNvSpPr>
            <a:spLocks noGrp="1"/>
          </p:cNvSpPr>
          <p:nvPr>
            <p:ph type="body" sz="quarter" idx="12"/>
          </p:nvPr>
        </p:nvSpPr>
        <p:spPr>
          <a:xfrm>
            <a:off x="302400" y="1454207"/>
            <a:ext cx="4468794" cy="970538"/>
          </a:xfrm>
        </p:spPr>
        <p:txBody>
          <a:bodyPr lIns="0"/>
          <a:lstStyle/>
          <a:p>
            <a:r>
              <a:rPr lang="en-GB">
                <a:latin typeface="Lora" pitchFamily="2" charset="77"/>
              </a:rPr>
              <a:t>Tired-looking skin, meet your match. Daily UV and visible light can take their toll on the skin, but with two broad-spectrum filters and the potent dipeptide SYN-UP</a:t>
            </a:r>
            <a:r>
              <a:rPr lang="en-GB" baseline="30000">
                <a:latin typeface="Lora" pitchFamily="2" charset="77"/>
              </a:rPr>
              <a:t>®</a:t>
            </a:r>
            <a:r>
              <a:rPr lang="en-GB">
                <a:latin typeface="Lora" pitchFamily="2" charset="77"/>
              </a:rPr>
              <a:t>, this formula helps skin to bounce back and stay resilient against everyday stressors. </a:t>
            </a:r>
          </a:p>
        </p:txBody>
      </p:sp>
      <p:sp>
        <p:nvSpPr>
          <p:cNvPr id="29" name="Text Placeholder 11">
            <a:extLst>
              <a:ext uri="{FF2B5EF4-FFF2-40B4-BE49-F238E27FC236}">
                <a16:creationId xmlns:a16="http://schemas.microsoft.com/office/drawing/2014/main" id="{4EC0DCF7-9C77-B68C-6FF8-02361EA77E88}"/>
              </a:ext>
            </a:extLst>
          </p:cNvPr>
          <p:cNvSpPr txBox="1">
            <a:spLocks/>
          </p:cNvSpPr>
          <p:nvPr/>
        </p:nvSpPr>
        <p:spPr>
          <a:xfrm>
            <a:off x="5347867" y="1628299"/>
            <a:ext cx="4263966" cy="3358386"/>
          </a:xfrm>
          <a:prstGeom prst="rect">
            <a:avLst/>
          </a:prstGeom>
        </p:spPr>
        <p:txBody>
          <a:bodyPr vert="horz" wrap="square" lIns="72000" tIns="36000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2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3"/>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CBD93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spcBef>
                <a:spcPts val="200"/>
              </a:spcBef>
              <a:spcAft>
                <a:spcPts val="200"/>
              </a:spcAft>
            </a:pPr>
            <a:r>
              <a:rPr lang="en-GB" sz="900"/>
              <a:t>UV FILTERS</a:t>
            </a:r>
          </a:p>
          <a:p>
            <a:pPr>
              <a:spcBef>
                <a:spcPts val="200"/>
              </a:spcBef>
              <a:spcAft>
                <a:spcPts val="200"/>
              </a:spcAft>
            </a:pPr>
            <a:r>
              <a:rPr lang="en-GB" sz="900" b="1"/>
              <a:t>PARSOL® 1789 | </a:t>
            </a:r>
            <a:r>
              <a:rPr lang="en-GB" sz="900"/>
              <a:t>BUTYL METHOXYDIBENZOYLMETHANE</a:t>
            </a:r>
          </a:p>
          <a:p>
            <a:pPr>
              <a:spcBef>
                <a:spcPts val="200"/>
              </a:spcBef>
              <a:spcAft>
                <a:spcPts val="200"/>
              </a:spcAft>
            </a:pPr>
            <a:r>
              <a:rPr lang="en-GB" sz="900" b="1"/>
              <a:t>PARSOL® Shield |</a:t>
            </a:r>
            <a:r>
              <a:rPr lang="en-GB" sz="900"/>
              <a:t> BIS-ETHYLHEXYLOXYPHENOL METHOXYPHENYL TRIAZINE </a:t>
            </a:r>
          </a:p>
          <a:p>
            <a:pPr>
              <a:spcBef>
                <a:spcPts val="200"/>
              </a:spcBef>
              <a:spcAft>
                <a:spcPts val="200"/>
              </a:spcAft>
            </a:pPr>
            <a:r>
              <a:rPr lang="en-GB" sz="900" b="1"/>
              <a:t>PARSOL® MAX | </a:t>
            </a:r>
            <a:r>
              <a:rPr lang="en-GB" sz="900"/>
              <a:t>METHYLENE BIS-BENZOTRIAZOLYL TETRAMETHYLBUTYLPHENOL, AQUA, DECYL GLUCOSIDE, PROPYLENE GLYCOL, XANTHAN GUM</a:t>
            </a:r>
          </a:p>
          <a:p>
            <a:pPr>
              <a:spcBef>
                <a:spcPts val="200"/>
              </a:spcBef>
              <a:spcAft>
                <a:spcPts val="200"/>
              </a:spcAft>
            </a:pPr>
            <a:r>
              <a:rPr lang="en-GB" sz="900" b="1"/>
              <a:t>PARSOL® EHT | </a:t>
            </a:r>
            <a:r>
              <a:rPr lang="en-GB" sz="900"/>
              <a:t>ETHYLHEXYL TRIAZONE</a:t>
            </a:r>
          </a:p>
          <a:p>
            <a:pPr>
              <a:spcBef>
                <a:spcPts val="200"/>
              </a:spcBef>
              <a:spcAft>
                <a:spcPts val="200"/>
              </a:spcAft>
            </a:pPr>
            <a:r>
              <a:rPr lang="en-GB" sz="900" b="1"/>
              <a:t>PARSOL® HS | </a:t>
            </a:r>
            <a:r>
              <a:rPr lang="en-GB" sz="900"/>
              <a:t>PHENYLBENZIMIDAZOLE SULFONIC ACID</a:t>
            </a:r>
          </a:p>
          <a:p>
            <a:pPr>
              <a:spcBef>
                <a:spcPts val="200"/>
              </a:spcBef>
              <a:spcAft>
                <a:spcPts val="200"/>
              </a:spcAft>
            </a:pPr>
            <a:endParaRPr lang="en-GB" sz="900"/>
          </a:p>
          <a:p>
            <a:pPr>
              <a:spcBef>
                <a:spcPts val="200"/>
              </a:spcBef>
              <a:spcAft>
                <a:spcPts val="200"/>
              </a:spcAft>
            </a:pPr>
            <a:r>
              <a:rPr lang="en-GB" sz="900"/>
              <a:t>SKIN ACTIVE</a:t>
            </a:r>
          </a:p>
          <a:p>
            <a:pPr>
              <a:spcBef>
                <a:spcPts val="200"/>
              </a:spcBef>
              <a:spcAft>
                <a:spcPts val="200"/>
              </a:spcAft>
            </a:pPr>
            <a:r>
              <a:rPr lang="en-GB" sz="900" b="1"/>
              <a:t>SYN-UP® | </a:t>
            </a:r>
            <a:r>
              <a:rPr lang="en-GB" sz="900"/>
              <a:t>AMIDINOBENZYL BENZYLSULFONYL D-SERYL HOMOPHENYLALANINAMIDE ACETATE, GLYCERIN, AQUA, CITRIC ACID, SODIUM HYDROXIDE | </a:t>
            </a:r>
          </a:p>
          <a:p>
            <a:pPr>
              <a:spcBef>
                <a:spcPts val="200"/>
              </a:spcBef>
              <a:spcAft>
                <a:spcPts val="200"/>
              </a:spcAft>
            </a:pPr>
            <a:r>
              <a:rPr lang="en-GB" sz="900" b="1"/>
              <a:t>HYA-ACT</a:t>
            </a:r>
            <a:r>
              <a:rPr lang="en-GB" sz="900" b="1" baseline="30000"/>
              <a:t>TM</a:t>
            </a:r>
            <a:r>
              <a:rPr lang="en-GB" sz="900" b="1"/>
              <a:t> M </a:t>
            </a:r>
            <a:r>
              <a:rPr lang="en-GB" sz="900"/>
              <a:t>| SODIUM HYALURONATE</a:t>
            </a:r>
          </a:p>
          <a:p>
            <a:pPr>
              <a:spcBef>
                <a:spcPts val="200"/>
              </a:spcBef>
              <a:spcAft>
                <a:spcPts val="200"/>
              </a:spcAft>
            </a:pPr>
            <a:endParaRPr lang="en-GB" sz="900"/>
          </a:p>
          <a:p>
            <a:pPr>
              <a:spcBef>
                <a:spcPts val="200"/>
              </a:spcBef>
              <a:spcAft>
                <a:spcPts val="200"/>
              </a:spcAft>
            </a:pPr>
            <a:r>
              <a:rPr lang="en-GB" sz="900"/>
              <a:t>FRAGRANCE</a:t>
            </a:r>
          </a:p>
          <a:p>
            <a:pPr>
              <a:spcBef>
                <a:spcPts val="200"/>
              </a:spcBef>
              <a:spcAft>
                <a:spcPts val="200"/>
              </a:spcAft>
            </a:pPr>
            <a:r>
              <a:rPr lang="en-GB" sz="900" b="1"/>
              <a:t>BIOME GENTLE GLOW </a:t>
            </a:r>
            <a:endParaRPr lang="en-GB" sz="900"/>
          </a:p>
        </p:txBody>
      </p:sp>
      <p:sp>
        <p:nvSpPr>
          <p:cNvPr id="32" name="Text Placeholder 11">
            <a:extLst>
              <a:ext uri="{FF2B5EF4-FFF2-40B4-BE49-F238E27FC236}">
                <a16:creationId xmlns:a16="http://schemas.microsoft.com/office/drawing/2014/main" id="{0239DFCC-839E-1035-5DFC-0991A7D57EA9}"/>
              </a:ext>
            </a:extLst>
          </p:cNvPr>
          <p:cNvSpPr txBox="1">
            <a:spLocks/>
          </p:cNvSpPr>
          <p:nvPr/>
        </p:nvSpPr>
        <p:spPr>
          <a:xfrm>
            <a:off x="6148530" y="5106492"/>
            <a:ext cx="2864052" cy="72847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2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3"/>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CBD93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spcAft>
                <a:spcPts val="600"/>
              </a:spcAft>
            </a:pPr>
            <a:r>
              <a:rPr lang="en-GB" sz="800" b="1"/>
              <a:t>TOP   </a:t>
            </a:r>
            <a:r>
              <a:rPr lang="en-GB" sz="800">
                <a:latin typeface="Lora" pitchFamily="2" charset="77"/>
              </a:rPr>
              <a:t>bergamot-orange blossom-</a:t>
            </a:r>
            <a:r>
              <a:rPr lang="en-GB" sz="800" err="1">
                <a:latin typeface="Lora" pitchFamily="2" charset="77"/>
              </a:rPr>
              <a:t>lactonic</a:t>
            </a:r>
            <a:r>
              <a:rPr lang="en-GB" sz="800">
                <a:latin typeface="Lora" pitchFamily="2" charset="77"/>
              </a:rPr>
              <a:t> fruits </a:t>
            </a:r>
          </a:p>
          <a:p>
            <a:pPr marL="91440">
              <a:spcAft>
                <a:spcPts val="600"/>
              </a:spcAft>
            </a:pPr>
            <a:r>
              <a:rPr lang="en-GB" sz="800" b="1"/>
              <a:t>HEART   </a:t>
            </a:r>
            <a:r>
              <a:rPr lang="en-GB" sz="800" err="1">
                <a:latin typeface="Lora" pitchFamily="2" charset="77"/>
              </a:rPr>
              <a:t>tiare</a:t>
            </a:r>
            <a:r>
              <a:rPr lang="en-GB" sz="800">
                <a:latin typeface="Lora" pitchFamily="2" charset="77"/>
              </a:rPr>
              <a:t>-white flowers-ylang </a:t>
            </a:r>
          </a:p>
          <a:p>
            <a:pPr marL="182880">
              <a:spcAft>
                <a:spcPts val="600"/>
              </a:spcAft>
            </a:pPr>
            <a:r>
              <a:rPr lang="en-GB" sz="800" b="1"/>
              <a:t>FOND    </a:t>
            </a:r>
            <a:r>
              <a:rPr lang="en-GB" sz="800">
                <a:latin typeface="Lora" pitchFamily="2" charset="77"/>
              </a:rPr>
              <a:t>musk-sandalwood-tonka </a:t>
            </a:r>
          </a:p>
        </p:txBody>
      </p:sp>
      <p:sp>
        <p:nvSpPr>
          <p:cNvPr id="42" name="Teardrop 41">
            <a:extLst>
              <a:ext uri="{FF2B5EF4-FFF2-40B4-BE49-F238E27FC236}">
                <a16:creationId xmlns:a16="http://schemas.microsoft.com/office/drawing/2014/main" id="{AAB2AAB9-9914-250B-1E10-D6B980E2D013}"/>
              </a:ext>
            </a:extLst>
          </p:cNvPr>
          <p:cNvSpPr/>
          <p:nvPr/>
        </p:nvSpPr>
        <p:spPr>
          <a:xfrm rot="13500000">
            <a:off x="5690180" y="5336691"/>
            <a:ext cx="375221" cy="375221"/>
          </a:xfrm>
          <a:prstGeom prst="teardrop">
            <a:avLst/>
          </a:prstGeom>
          <a:solidFill>
            <a:srgbClr val="897974"/>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3" name="Teardrop 42">
            <a:extLst>
              <a:ext uri="{FF2B5EF4-FFF2-40B4-BE49-F238E27FC236}">
                <a16:creationId xmlns:a16="http://schemas.microsoft.com/office/drawing/2014/main" id="{A6D47B4F-DF86-AEFA-0777-948FB3960880}"/>
              </a:ext>
            </a:extLst>
          </p:cNvPr>
          <p:cNvSpPr/>
          <p:nvPr/>
        </p:nvSpPr>
        <p:spPr>
          <a:xfrm rot="10800000">
            <a:off x="5610514" y="5144996"/>
            <a:ext cx="375221" cy="375221"/>
          </a:xfrm>
          <a:prstGeom prst="teardrop">
            <a:avLst/>
          </a:prstGeom>
          <a:solidFill>
            <a:srgbClr val="FFFFFF"/>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4" name="Teardrop 43">
            <a:extLst>
              <a:ext uri="{FF2B5EF4-FFF2-40B4-BE49-F238E27FC236}">
                <a16:creationId xmlns:a16="http://schemas.microsoft.com/office/drawing/2014/main" id="{56D3A0F3-6EF8-B286-1A3E-C3C097B51A70}"/>
              </a:ext>
            </a:extLst>
          </p:cNvPr>
          <p:cNvSpPr/>
          <p:nvPr/>
        </p:nvSpPr>
        <p:spPr>
          <a:xfrm rot="8100000">
            <a:off x="5425578" y="5067447"/>
            <a:ext cx="375221" cy="375221"/>
          </a:xfrm>
          <a:prstGeom prst="teardrop">
            <a:avLst/>
          </a:prstGeom>
          <a:solidFill>
            <a:srgbClr val="F4D978"/>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5" name="Picture 4">
            <a:extLst>
              <a:ext uri="{FF2B5EF4-FFF2-40B4-BE49-F238E27FC236}">
                <a16:creationId xmlns:a16="http://schemas.microsoft.com/office/drawing/2014/main" id="{E192DFAB-7D5A-A6BE-E7A1-C44A5F7FF92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3992" y="4229807"/>
            <a:ext cx="534819" cy="534819"/>
          </a:xfrm>
          <a:prstGeom prst="rect">
            <a:avLst/>
          </a:prstGeom>
        </p:spPr>
      </p:pic>
      <p:sp>
        <p:nvSpPr>
          <p:cNvPr id="12" name="Rectangle 1">
            <a:extLst>
              <a:ext uri="{FF2B5EF4-FFF2-40B4-BE49-F238E27FC236}">
                <a16:creationId xmlns:a16="http://schemas.microsoft.com/office/drawing/2014/main" id="{DF4873CF-A793-E136-B552-90E7A81971DD}"/>
              </a:ext>
            </a:extLst>
          </p:cNvPr>
          <p:cNvSpPr txBox="1">
            <a:spLocks noChangeArrowheads="1"/>
          </p:cNvSpPr>
          <p:nvPr/>
        </p:nvSpPr>
        <p:spPr bwMode="auto">
          <a:xfrm>
            <a:off x="8808643" y="368742"/>
            <a:ext cx="2965822" cy="391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noAutofit/>
          </a:bodyPr>
          <a:lstStyle>
            <a:lvl1pPr marL="0" indent="0" algn="l" defTabSz="914400" rtl="0" eaLnBrk="0" fontAlgn="base" latinLnBrk="0" hangingPunct="0">
              <a:lnSpc>
                <a:spcPct val="100000"/>
              </a:lnSpc>
              <a:spcBef>
                <a:spcPct val="0"/>
              </a:spcBef>
              <a:spcAft>
                <a:spcPct val="0"/>
              </a:spcAft>
              <a:buFont typeface="Arial" panose="020B0604020202020204" pitchFamily="34" charset="0"/>
              <a:buNone/>
              <a:defRPr sz="2850" kern="0" spc="0" baseline="0">
                <a:solidFill>
                  <a:schemeClr val="tx1"/>
                </a:solidFill>
                <a:latin typeface="Arial" panose="020B0604020202020204" pitchFamily="34" charset="0"/>
                <a:ea typeface="+mn-ea"/>
                <a:cs typeface="+mn-cs"/>
              </a:defRPr>
            </a:lvl1pPr>
            <a:lvl2pPr marL="361950" indent="-361950" algn="l" defTabSz="914400" rtl="0" eaLnBrk="0" fontAlgn="base" latinLnBrk="0" hangingPunct="0">
              <a:lnSpc>
                <a:spcPct val="90000"/>
              </a:lnSpc>
              <a:spcBef>
                <a:spcPct val="0"/>
              </a:spcBef>
              <a:spcAft>
                <a:spcPct val="0"/>
              </a:spcAft>
              <a:buClr>
                <a:schemeClr val="accent4"/>
              </a:buClr>
              <a:buSzPct val="90000"/>
              <a:buFont typeface="Wingdings" panose="05000000000000000000" pitchFamily="2" charset="2"/>
              <a:buChar char=""/>
              <a:defRPr sz="2850" kern="1200">
                <a:solidFill>
                  <a:schemeClr val="tx1"/>
                </a:solidFill>
                <a:latin typeface="Arial" panose="020B0604020202020204" pitchFamily="34" charset="0"/>
                <a:ea typeface="+mn-ea"/>
                <a:cs typeface="+mn-cs"/>
              </a:defRPr>
            </a:lvl2pPr>
            <a:lvl3pPr marL="806450" indent="-355600" algn="l" defTabSz="914400" rtl="0" eaLnBrk="0" fontAlgn="base" latinLnBrk="0" hangingPunct="0">
              <a:lnSpc>
                <a:spcPct val="90000"/>
              </a:lnSpc>
              <a:spcBef>
                <a:spcPct val="0"/>
              </a:spcBef>
              <a:spcAft>
                <a:spcPct val="0"/>
              </a:spcAft>
              <a:buClr>
                <a:schemeClr val="accent3"/>
              </a:buClr>
              <a:buSzPct val="90000"/>
              <a:buFont typeface="Wingdings" panose="05000000000000000000" pitchFamily="2" charset="2"/>
              <a:buChar char="l"/>
              <a:defRPr sz="2850" kern="1200">
                <a:solidFill>
                  <a:schemeClr val="tx1"/>
                </a:solidFill>
                <a:latin typeface="Arial" panose="020B0604020202020204" pitchFamily="34" charset="0"/>
                <a:ea typeface="+mn-ea"/>
                <a:cs typeface="+mn-cs"/>
              </a:defRPr>
            </a:lvl3pPr>
            <a:lvl4pPr marL="1257300" indent="-361950" algn="l" defTabSz="914400" rtl="0" eaLnBrk="0" fontAlgn="base" latinLnBrk="0" hangingPunct="0">
              <a:lnSpc>
                <a:spcPct val="90000"/>
              </a:lnSpc>
              <a:spcBef>
                <a:spcPct val="0"/>
              </a:spcBef>
              <a:spcAft>
                <a:spcPct val="0"/>
              </a:spcAft>
              <a:buClr>
                <a:srgbClr val="CBD938"/>
              </a:buClr>
              <a:buSzPct val="90000"/>
              <a:buFont typeface="Wingdings" panose="05000000000000000000" pitchFamily="2" charset="2"/>
              <a:buChar char="l"/>
              <a:defRPr sz="2850" kern="1200">
                <a:solidFill>
                  <a:schemeClr val="tx1"/>
                </a:solidFill>
                <a:latin typeface="Arial" panose="020B0604020202020204" pitchFamily="34" charset="0"/>
                <a:ea typeface="+mn-ea"/>
                <a:cs typeface="+mn-cs"/>
              </a:defRPr>
            </a:lvl4pPr>
            <a:lvl5pPr marL="0" indent="0" algn="l" defTabSz="914400" rtl="0" eaLnBrk="0" fontAlgn="base" latinLnBrk="0" hangingPunct="0">
              <a:lnSpc>
                <a:spcPct val="100000"/>
              </a:lnSpc>
              <a:spcBef>
                <a:spcPct val="0"/>
              </a:spcBef>
              <a:spcAft>
                <a:spcPct val="0"/>
              </a:spcAft>
              <a:buClr>
                <a:schemeClr val="accent4"/>
              </a:buClr>
              <a:buSzPct val="80000"/>
              <a:buFontTx/>
              <a:buNone/>
              <a:defRPr sz="800" kern="1200">
                <a:solidFill>
                  <a:schemeClr val="tx1"/>
                </a:solidFill>
                <a:latin typeface="Arial" panose="020B0604020202020204" pitchFamily="34" charset="0"/>
                <a:ea typeface="+mn-ea"/>
                <a:cs typeface="+mn-cs"/>
              </a:defRPr>
            </a:lvl5pPr>
            <a:lvl6pPr marL="447675" indent="0" algn="l" defTabSz="914400" rtl="0" eaLnBrk="0" fontAlgn="base" latinLnBrk="0" hangingPunct="0">
              <a:lnSpc>
                <a:spcPct val="90000"/>
              </a:lnSpc>
              <a:spcBef>
                <a:spcPct val="0"/>
              </a:spcBef>
              <a:spcAft>
                <a:spcPct val="0"/>
              </a:spcAft>
              <a:buClr>
                <a:schemeClr val="accent4"/>
              </a:buClr>
              <a:buSzPct val="80000"/>
              <a:buFontTx/>
              <a:buNone/>
              <a:defRPr sz="2800" kern="1200">
                <a:solidFill>
                  <a:schemeClr val="tx1"/>
                </a:solidFill>
                <a:latin typeface="Arial" panose="020B0604020202020204" pitchFamily="34" charset="0"/>
                <a:ea typeface="+mn-ea"/>
                <a:cs typeface="+mn-cs"/>
              </a:defRPr>
            </a:lvl6pPr>
            <a:lvl7pPr marL="895350" indent="0" algn="l" defTabSz="914400" rtl="0" eaLnBrk="0" fontAlgn="base" latinLnBrk="0" hangingPunct="0">
              <a:lnSpc>
                <a:spcPct val="90000"/>
              </a:lnSpc>
              <a:spcBef>
                <a:spcPct val="0"/>
              </a:spcBef>
              <a:spcAft>
                <a:spcPct val="0"/>
              </a:spcAft>
              <a:buSzPct val="80000"/>
              <a:buFontTx/>
              <a:buNone/>
              <a:defRPr sz="2800" kern="1200">
                <a:solidFill>
                  <a:schemeClr val="tx1"/>
                </a:solidFill>
                <a:latin typeface="Arial" panose="020B0604020202020204" pitchFamily="34" charset="0"/>
                <a:ea typeface="+mn-ea"/>
                <a:cs typeface="+mn-cs"/>
              </a:defRPr>
            </a:lvl7pPr>
            <a:lvl8pPr marL="3200400" indent="0" algn="l" defTabSz="914400" rtl="0" eaLnBrk="0" fontAlgn="base" latinLnBrk="0" hangingPunct="0">
              <a:lnSpc>
                <a:spcPct val="90000"/>
              </a:lnSpc>
              <a:spcBef>
                <a:spcPct val="0"/>
              </a:spcBef>
              <a:spcAft>
                <a:spcPct val="0"/>
              </a:spcAft>
              <a:buFont typeface="Arial" panose="020B0604020202020204" pitchFamily="34" charset="0"/>
              <a:buNone/>
              <a:defRPr sz="2800" kern="1200">
                <a:solidFill>
                  <a:schemeClr val="tx1"/>
                </a:solidFill>
                <a:latin typeface="Arial" panose="020B0604020202020204" pitchFamily="34" charset="0"/>
                <a:ea typeface="+mn-ea"/>
                <a:cs typeface="+mn-cs"/>
              </a:defRPr>
            </a:lvl8pPr>
            <a:lvl9pPr marL="3943350" indent="-285750" algn="l" defTabSz="914400" rtl="0" eaLnBrk="0" fontAlgn="base" latinLnBrk="0" hangingPunct="0">
              <a:lnSpc>
                <a:spcPct val="90000"/>
              </a:lnSpc>
              <a:spcBef>
                <a:spcPct val="0"/>
              </a:spcBef>
              <a:spcAft>
                <a:spcPct val="0"/>
              </a:spcAft>
              <a:buFont typeface="Arial" panose="020B0604020202020204" pitchFamily="34" charset="0"/>
              <a:buChar char="•"/>
              <a:defRPr sz="2800" kern="1200">
                <a:solidFill>
                  <a:schemeClr val="tx1"/>
                </a:solidFill>
                <a:latin typeface="Arial" panose="020B0604020202020204" pitchFamily="34" charset="0"/>
                <a:ea typeface="+mn-ea"/>
                <a:cs typeface="+mn-cs"/>
              </a:defRPr>
            </a:lvl9pPr>
          </a:lstStyle>
          <a:p>
            <a:pPr algn="r"/>
            <a:r>
              <a:rPr lang="en-GB" sz="900" b="1" i="1">
                <a:solidFill>
                  <a:srgbClr val="F08B1F"/>
                </a:solidFill>
                <a:latin typeface="+mn-lt"/>
              </a:rPr>
              <a:t>confidential</a:t>
            </a:r>
            <a:endParaRPr lang="en-NL" altLang="en-NL" sz="900" b="1" i="1">
              <a:solidFill>
                <a:srgbClr val="F08B1F"/>
              </a:solidFill>
              <a:latin typeface="+mn-lt"/>
            </a:endParaRPr>
          </a:p>
        </p:txBody>
      </p:sp>
      <p:pic>
        <p:nvPicPr>
          <p:cNvPr id="8" name="Picture 7">
            <a:extLst>
              <a:ext uri="{FF2B5EF4-FFF2-40B4-BE49-F238E27FC236}">
                <a16:creationId xmlns:a16="http://schemas.microsoft.com/office/drawing/2014/main" id="{E6FB4EEB-8A03-0CC6-F1FD-F7C86E089A8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02399" y="553682"/>
            <a:ext cx="4081744" cy="889820"/>
          </a:xfrm>
          <a:prstGeom prst="rect">
            <a:avLst/>
          </a:prstGeom>
        </p:spPr>
      </p:pic>
      <p:sp>
        <p:nvSpPr>
          <p:cNvPr id="22" name="TextBox 21">
            <a:extLst>
              <a:ext uri="{FF2B5EF4-FFF2-40B4-BE49-F238E27FC236}">
                <a16:creationId xmlns:a16="http://schemas.microsoft.com/office/drawing/2014/main" id="{368533F7-F2E3-FDF6-D35D-AE81232609BC}"/>
              </a:ext>
            </a:extLst>
          </p:cNvPr>
          <p:cNvSpPr txBox="1"/>
          <p:nvPr/>
        </p:nvSpPr>
        <p:spPr>
          <a:xfrm>
            <a:off x="5347867" y="1023031"/>
            <a:ext cx="2520485" cy="601320"/>
          </a:xfrm>
          <a:prstGeom prst="rect">
            <a:avLst/>
          </a:prstGeom>
        </p:spPr>
        <p:txBody>
          <a:bodyPr vert="horz" wrap="square" lIns="72000" tIns="360000" rIns="0" bIns="0" rtlCol="0">
            <a:noAutofit/>
          </a:bodyPr>
          <a:lstStyle>
            <a:defPPr>
              <a:defRPr lang="en-US"/>
            </a:defPPr>
            <a:lvl1pPr indent="0">
              <a:lnSpc>
                <a:spcPct val="100000"/>
              </a:lnSpc>
              <a:spcBef>
                <a:spcPts val="200"/>
              </a:spcBef>
              <a:spcAft>
                <a:spcPts val="200"/>
              </a:spcAft>
              <a:buFont typeface="Arial" panose="020B0604020202020204" pitchFamily="34" charset="0"/>
              <a:buNone/>
              <a:defRPr sz="900" b="1" kern="0" spc="0" baseline="0"/>
            </a:lvl1pPr>
            <a:lvl2pPr marL="361950" indent="-361950">
              <a:lnSpc>
                <a:spcPct val="90000"/>
              </a:lnSpc>
              <a:spcBef>
                <a:spcPts val="500"/>
              </a:spcBef>
              <a:spcAft>
                <a:spcPts val="400"/>
              </a:spcAft>
              <a:buClr>
                <a:schemeClr val="accent4"/>
              </a:buClr>
              <a:buSzPct val="90000"/>
              <a:buFont typeface="Wingdings" panose="05000000000000000000" pitchFamily="2" charset="2"/>
              <a:buChar char=""/>
              <a:defRPr sz="2850"/>
            </a:lvl2pPr>
            <a:lvl3pPr marL="806450" indent="-355600">
              <a:lnSpc>
                <a:spcPct val="90000"/>
              </a:lnSpc>
              <a:spcBef>
                <a:spcPts val="500"/>
              </a:spcBef>
              <a:spcAft>
                <a:spcPts val="400"/>
              </a:spcAft>
              <a:buClr>
                <a:schemeClr val="accent3"/>
              </a:buClr>
              <a:buSzPct val="90000"/>
              <a:buFont typeface="Wingdings" panose="05000000000000000000" pitchFamily="2" charset="2"/>
              <a:buChar char="l"/>
              <a:defRPr sz="2850"/>
            </a:lvl3pPr>
            <a:lvl4pPr marL="1257300" indent="-361950">
              <a:lnSpc>
                <a:spcPct val="90000"/>
              </a:lnSpc>
              <a:spcBef>
                <a:spcPts val="500"/>
              </a:spcBef>
              <a:buClr>
                <a:srgbClr val="CBD938"/>
              </a:buClr>
              <a:buSzPct val="90000"/>
              <a:buFont typeface="Wingdings" panose="05000000000000000000" pitchFamily="2" charset="2"/>
              <a:buChar char="l"/>
              <a:defRPr sz="2850"/>
            </a:lvl4pPr>
            <a:lvl5pPr marL="0" indent="0">
              <a:lnSpc>
                <a:spcPct val="100000"/>
              </a:lnSpc>
              <a:spcBef>
                <a:spcPts val="0"/>
              </a:spcBef>
              <a:spcAft>
                <a:spcPts val="0"/>
              </a:spcAft>
              <a:buClr>
                <a:schemeClr val="accent4"/>
              </a:buClr>
              <a:buSzPct val="80000"/>
              <a:buFontTx/>
              <a:buNone/>
              <a:defRPr sz="800">
                <a:solidFill>
                  <a:schemeClr val="bg1"/>
                </a:solidFill>
                <a:latin typeface="DM Sans 14pt" pitchFamily="2" charset="0"/>
              </a:defRPr>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r>
              <a:rPr lang="en-US" sz="1200"/>
              <a:t>KEY INGREDIENTS</a:t>
            </a:r>
          </a:p>
        </p:txBody>
      </p:sp>
      <p:sp>
        <p:nvSpPr>
          <p:cNvPr id="25" name="TextBox 24">
            <a:extLst>
              <a:ext uri="{FF2B5EF4-FFF2-40B4-BE49-F238E27FC236}">
                <a16:creationId xmlns:a16="http://schemas.microsoft.com/office/drawing/2014/main" id="{5020D577-9786-43BA-D375-13AD8E5D66E6}"/>
              </a:ext>
            </a:extLst>
          </p:cNvPr>
          <p:cNvSpPr txBox="1"/>
          <p:nvPr/>
        </p:nvSpPr>
        <p:spPr>
          <a:xfrm>
            <a:off x="5906106" y="6195282"/>
            <a:ext cx="3616646" cy="230832"/>
          </a:xfrm>
          <a:prstGeom prst="rect">
            <a:avLst/>
          </a:prstGeom>
          <a:noFill/>
        </p:spPr>
        <p:txBody>
          <a:bodyPr wrap="square" rtlCol="0">
            <a:spAutoFit/>
          </a:bodyPr>
          <a:lstStyle/>
          <a:p>
            <a:r>
              <a:rPr lang="en-US" sz="900"/>
              <a:t>An </a:t>
            </a:r>
            <a:r>
              <a:rPr lang="en-US" sz="900" b="1"/>
              <a:t>Eco Class A</a:t>
            </a:r>
            <a:r>
              <a:rPr lang="en-US" sz="900"/>
              <a:t> formulation by </a:t>
            </a:r>
            <a:r>
              <a:rPr lang="en-US" sz="900" b="1"/>
              <a:t>Sunscreen </a:t>
            </a:r>
            <a:r>
              <a:rPr lang="en-US" sz="900" b="1" err="1"/>
              <a:t>Optimizer</a:t>
            </a:r>
            <a:r>
              <a:rPr lang="en-US" sz="900" b="1" baseline="30000" err="1"/>
              <a:t>TM</a:t>
            </a:r>
            <a:endParaRPr lang="en-US" sz="900" b="1"/>
          </a:p>
        </p:txBody>
      </p:sp>
      <p:pic>
        <p:nvPicPr>
          <p:cNvPr id="27" name="Picture 26">
            <a:extLst>
              <a:ext uri="{FF2B5EF4-FFF2-40B4-BE49-F238E27FC236}">
                <a16:creationId xmlns:a16="http://schemas.microsoft.com/office/drawing/2014/main" id="{01B21E18-9429-2692-C9AA-40B1F307664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32834" y="4890660"/>
            <a:ext cx="537135" cy="534820"/>
          </a:xfrm>
          <a:prstGeom prst="rect">
            <a:avLst/>
          </a:prstGeom>
        </p:spPr>
      </p:pic>
      <p:pic>
        <p:nvPicPr>
          <p:cNvPr id="30" name="Picture 29">
            <a:extLst>
              <a:ext uri="{FF2B5EF4-FFF2-40B4-BE49-F238E27FC236}">
                <a16:creationId xmlns:a16="http://schemas.microsoft.com/office/drawing/2014/main" id="{AB2C49B0-18CE-E797-E27E-F57A508DE51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33992" y="3576105"/>
            <a:ext cx="534819" cy="534819"/>
          </a:xfrm>
          <a:prstGeom prst="rect">
            <a:avLst/>
          </a:prstGeom>
        </p:spPr>
      </p:pic>
      <p:pic>
        <p:nvPicPr>
          <p:cNvPr id="31" name="Picture 30">
            <a:extLst>
              <a:ext uri="{FF2B5EF4-FFF2-40B4-BE49-F238E27FC236}">
                <a16:creationId xmlns:a16="http://schemas.microsoft.com/office/drawing/2014/main" id="{8BF321F7-066B-46F4-0638-EA52B8B53D14}"/>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33992" y="2918013"/>
            <a:ext cx="534819" cy="534819"/>
          </a:xfrm>
          <a:prstGeom prst="rect">
            <a:avLst/>
          </a:prstGeom>
        </p:spPr>
      </p:pic>
      <p:sp>
        <p:nvSpPr>
          <p:cNvPr id="34" name="TextBox 33">
            <a:extLst>
              <a:ext uri="{FF2B5EF4-FFF2-40B4-BE49-F238E27FC236}">
                <a16:creationId xmlns:a16="http://schemas.microsoft.com/office/drawing/2014/main" id="{82A96454-C855-C44B-8E37-1526566899D6}"/>
              </a:ext>
            </a:extLst>
          </p:cNvPr>
          <p:cNvSpPr txBox="1"/>
          <p:nvPr/>
        </p:nvSpPr>
        <p:spPr>
          <a:xfrm>
            <a:off x="959982" y="3041034"/>
            <a:ext cx="4017645" cy="276999"/>
          </a:xfrm>
          <a:prstGeom prst="rect">
            <a:avLst/>
          </a:prstGeom>
          <a:noFill/>
        </p:spPr>
        <p:txBody>
          <a:bodyPr wrap="square">
            <a:spAutoFit/>
          </a:bodyPr>
          <a:lstStyle/>
          <a:p>
            <a:r>
              <a:rPr lang="en-GB" sz="1200"/>
              <a:t>Formulated for </a:t>
            </a:r>
            <a:r>
              <a:rPr lang="en-GB" sz="1200" b="1"/>
              <a:t>daily application</a:t>
            </a:r>
          </a:p>
        </p:txBody>
      </p:sp>
      <p:sp>
        <p:nvSpPr>
          <p:cNvPr id="36" name="TextBox 35">
            <a:extLst>
              <a:ext uri="{FF2B5EF4-FFF2-40B4-BE49-F238E27FC236}">
                <a16:creationId xmlns:a16="http://schemas.microsoft.com/office/drawing/2014/main" id="{F4DE3FA5-F796-18FD-537D-C4CA7123CABE}"/>
              </a:ext>
            </a:extLst>
          </p:cNvPr>
          <p:cNvSpPr txBox="1"/>
          <p:nvPr/>
        </p:nvSpPr>
        <p:spPr>
          <a:xfrm>
            <a:off x="958824" y="4268123"/>
            <a:ext cx="4017335" cy="461665"/>
          </a:xfrm>
          <a:prstGeom prst="rect">
            <a:avLst/>
          </a:prstGeom>
          <a:noFill/>
        </p:spPr>
        <p:txBody>
          <a:bodyPr wrap="square">
            <a:spAutoFit/>
          </a:bodyPr>
          <a:lstStyle/>
          <a:p>
            <a:r>
              <a:rPr lang="en-US" sz="1200"/>
              <a:t>Patented </a:t>
            </a:r>
            <a:r>
              <a:rPr lang="en-US" sz="1200" b="1"/>
              <a:t>dipeptide SYN-UP® </a:t>
            </a:r>
            <a:r>
              <a:rPr lang="en-US" sz="1200"/>
              <a:t>enabling skin longevity by fighting against UV induced stressor – plasmin.</a:t>
            </a:r>
          </a:p>
        </p:txBody>
      </p:sp>
      <p:sp>
        <p:nvSpPr>
          <p:cNvPr id="38" name="TextBox 37">
            <a:extLst>
              <a:ext uri="{FF2B5EF4-FFF2-40B4-BE49-F238E27FC236}">
                <a16:creationId xmlns:a16="http://schemas.microsoft.com/office/drawing/2014/main" id="{84C0C543-6439-F2C2-6028-E50633CF6ACD}"/>
              </a:ext>
            </a:extLst>
          </p:cNvPr>
          <p:cNvSpPr txBox="1"/>
          <p:nvPr/>
        </p:nvSpPr>
        <p:spPr>
          <a:xfrm>
            <a:off x="958824" y="5023414"/>
            <a:ext cx="4017335" cy="276999"/>
          </a:xfrm>
          <a:prstGeom prst="rect">
            <a:avLst/>
          </a:prstGeom>
          <a:noFill/>
        </p:spPr>
        <p:txBody>
          <a:bodyPr wrap="square">
            <a:spAutoFit/>
          </a:bodyPr>
          <a:lstStyle/>
          <a:p>
            <a:r>
              <a:rPr lang="en-GB" sz="1200"/>
              <a:t>Certified </a:t>
            </a:r>
            <a:r>
              <a:rPr lang="en-GB" sz="1200" b="1"/>
              <a:t>Microbiome-Friendly*</a:t>
            </a:r>
          </a:p>
        </p:txBody>
      </p:sp>
      <p:sp>
        <p:nvSpPr>
          <p:cNvPr id="3" name="TextBox 2">
            <a:extLst>
              <a:ext uri="{FF2B5EF4-FFF2-40B4-BE49-F238E27FC236}">
                <a16:creationId xmlns:a16="http://schemas.microsoft.com/office/drawing/2014/main" id="{E05FF54D-75D5-C1AF-5ED1-F1F482ACCE4B}"/>
              </a:ext>
            </a:extLst>
          </p:cNvPr>
          <p:cNvSpPr txBox="1"/>
          <p:nvPr/>
        </p:nvSpPr>
        <p:spPr>
          <a:xfrm>
            <a:off x="9585289" y="6272134"/>
            <a:ext cx="2304311" cy="585866"/>
          </a:xfrm>
          <a:prstGeom prst="rect">
            <a:avLst/>
          </a:prstGeom>
          <a:noFill/>
        </p:spPr>
        <p:txBody>
          <a:bodyPr wrap="square" lIns="72000" tIns="46800" r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800" u="none" strike="noStrike" kern="1200" cap="none" spc="0" normalizeH="0" baseline="0" noProof="0">
                <a:ln>
                  <a:noFill/>
                </a:ln>
                <a:effectLst/>
                <a:uLnTx/>
                <a:uFillTx/>
                <a:latin typeface="DM Sans" pitchFamily="2" charset="77"/>
                <a:ea typeface="Fira Sans" panose="020B0503050000020004" pitchFamily="34" charset="0"/>
                <a:cs typeface="Arial" panose="020B0604020202020204" pitchFamily="34" charset="0"/>
              </a:rPr>
              <a:t>Products are for experimental use only and are not for</a:t>
            </a:r>
            <a:r>
              <a:rPr kumimoji="0" lang="en-GB" sz="800" u="none" strike="noStrike" kern="1200" cap="none" spc="0" normalizeH="0" baseline="0" noProof="0">
                <a:ln>
                  <a:noFill/>
                </a:ln>
                <a:effectLst/>
                <a:uLnTx/>
                <a:uFillTx/>
                <a:latin typeface="DM Sans" pitchFamily="2" charset="77"/>
                <a:ea typeface="Fira Sans" panose="020B0503050000020004" pitchFamily="34" charset="0"/>
                <a:cs typeface="Arial" panose="020B0604020202020204" pitchFamily="34" charset="0"/>
              </a:rPr>
              <a:t> </a:t>
            </a:r>
            <a:r>
              <a:rPr kumimoji="0" lang="en-CH" sz="800" u="none" strike="noStrike" kern="1200" cap="none" spc="0" normalizeH="0" baseline="0" noProof="0">
                <a:ln>
                  <a:noFill/>
                </a:ln>
                <a:effectLst/>
                <a:uLnTx/>
                <a:uFillTx/>
                <a:latin typeface="DM Sans" pitchFamily="2" charset="77"/>
                <a:ea typeface="Fira Sans" panose="020B0503050000020004" pitchFamily="34" charset="0"/>
                <a:cs typeface="Arial" panose="020B0604020202020204" pitchFamily="34" charset="0"/>
              </a:rPr>
              <a:t>sale.</a:t>
            </a:r>
            <a:r>
              <a:rPr kumimoji="0" lang="en-US" sz="800" u="none" strike="noStrike" kern="1200" cap="none" spc="0" normalizeH="0" baseline="0" noProof="0">
                <a:ln>
                  <a:noFill/>
                </a:ln>
                <a:effectLst/>
                <a:uLnTx/>
                <a:uFillTx/>
                <a:latin typeface="DM Sans" pitchFamily="2" charset="77"/>
                <a:ea typeface="Fira Sans" panose="020B0503050000020004" pitchFamily="34" charset="0"/>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800">
                <a:latin typeface="DM Sans" pitchFamily="2" charset="77"/>
                <a:ea typeface="Fira Sans" panose="020B0503050000020004" pitchFamily="34" charset="0"/>
                <a:cs typeface="Arial" panose="020B0604020202020204" pitchFamily="34" charset="0"/>
              </a:rPr>
              <a:t>d</a:t>
            </a:r>
            <a:r>
              <a:rPr kumimoji="0" lang="en-GB" sz="800" u="none" strike="noStrike" kern="1200" cap="none" spc="0" normalizeH="0" baseline="0" noProof="0" err="1">
                <a:ln>
                  <a:noFill/>
                </a:ln>
                <a:effectLst/>
                <a:uLnTx/>
                <a:uFillTx/>
                <a:latin typeface="DM Sans" pitchFamily="2" charset="77"/>
                <a:ea typeface="Fira Sans" panose="020B0503050000020004" pitchFamily="34" charset="0"/>
                <a:cs typeface="Arial" panose="020B0604020202020204" pitchFamily="34" charset="0"/>
              </a:rPr>
              <a:t>sm-firmenich</a:t>
            </a:r>
            <a:r>
              <a:rPr kumimoji="0" lang="en-CH" sz="800" u="none" strike="noStrike" kern="1200" cap="none" spc="0" normalizeH="0" baseline="0" noProof="0">
                <a:ln>
                  <a:noFill/>
                </a:ln>
                <a:effectLst/>
                <a:uLnTx/>
                <a:uFillTx/>
                <a:latin typeface="DM Sans" pitchFamily="2" charset="77"/>
                <a:ea typeface="Fira Sans" panose="020B0503050000020004" pitchFamily="34" charset="0"/>
                <a:cs typeface="Arial" panose="020B0604020202020204" pitchFamily="34" charset="0"/>
              </a:rPr>
              <a:t> is not responsible for final products claims</a:t>
            </a:r>
            <a:endParaRPr kumimoji="0" lang="en-US" sz="800" u="none" strike="noStrike" kern="1200" cap="none" spc="0" normalizeH="0" baseline="0" noProof="0">
              <a:ln>
                <a:noFill/>
              </a:ln>
              <a:effectLst/>
              <a:uLnTx/>
              <a:uFillTx/>
              <a:latin typeface="DM Sans" pitchFamily="2" charset="77"/>
              <a:ea typeface="Fira Sans" panose="020B0503050000020004" pitchFamily="34" charset="0"/>
              <a:cs typeface="Arial" panose="020B0604020202020204" pitchFamily="34" charset="0"/>
            </a:endParaRPr>
          </a:p>
        </p:txBody>
      </p:sp>
      <p:pic>
        <p:nvPicPr>
          <p:cNvPr id="15" name="Grafik 14" descr="Ein Bild, das Grafiken, Logo, Clipart, Design enthält.&#10;&#10;KI-generierte Inhalte können fehlerhaft sein.">
            <a:extLst>
              <a:ext uri="{FF2B5EF4-FFF2-40B4-BE49-F238E27FC236}">
                <a16:creationId xmlns:a16="http://schemas.microsoft.com/office/drawing/2014/main" id="{0D5B477C-62B5-F436-1D27-39BE91895931}"/>
              </a:ext>
            </a:extLst>
          </p:cNvPr>
          <p:cNvPicPr>
            <a:picLocks noChangeAspect="1"/>
          </p:cNvPicPr>
          <p:nvPr/>
        </p:nvPicPr>
        <p:blipFill rotWithShape="1">
          <a:blip r:embed="rId10" cstate="screen">
            <a:clrChange>
              <a:clrFrom>
                <a:srgbClr val="FFFFFE"/>
              </a:clrFrom>
              <a:clrTo>
                <a:srgbClr val="FFFFFE">
                  <a:alpha val="0"/>
                </a:srgbClr>
              </a:clrTo>
            </a:clrChange>
            <a:extLst>
              <a:ext uri="{28A0092B-C50C-407E-A947-70E740481C1C}">
                <a14:useLocalDpi xmlns:a14="http://schemas.microsoft.com/office/drawing/2010/main"/>
              </a:ext>
            </a:extLst>
          </a:blip>
          <a:srcRect b="-350"/>
          <a:stretch>
            <a:fillRect/>
          </a:stretch>
        </p:blipFill>
        <p:spPr>
          <a:xfrm>
            <a:off x="5347867" y="5786034"/>
            <a:ext cx="640080" cy="640080"/>
          </a:xfrm>
          <a:prstGeom prst="rect">
            <a:avLst/>
          </a:prstGeom>
        </p:spPr>
      </p:pic>
      <p:sp>
        <p:nvSpPr>
          <p:cNvPr id="17" name="TextBox 16">
            <a:extLst>
              <a:ext uri="{FF2B5EF4-FFF2-40B4-BE49-F238E27FC236}">
                <a16:creationId xmlns:a16="http://schemas.microsoft.com/office/drawing/2014/main" id="{8BF8DA9D-D977-2692-067E-4AF72FB60649}"/>
              </a:ext>
            </a:extLst>
          </p:cNvPr>
          <p:cNvSpPr txBox="1"/>
          <p:nvPr/>
        </p:nvSpPr>
        <p:spPr>
          <a:xfrm>
            <a:off x="958824" y="3611659"/>
            <a:ext cx="4017645" cy="461665"/>
          </a:xfrm>
          <a:prstGeom prst="rect">
            <a:avLst/>
          </a:prstGeom>
          <a:noFill/>
        </p:spPr>
        <p:txBody>
          <a:bodyPr wrap="square" lIns="91440" tIns="45720" rIns="91440" bIns="45720" anchor="t">
            <a:spAutoFit/>
          </a:bodyPr>
          <a:lstStyle/>
          <a:p>
            <a:r>
              <a:rPr lang="en-GB" sz="1200" b="1">
                <a:ea typeface="+mn-lt"/>
                <a:cs typeface="+mn-lt"/>
              </a:rPr>
              <a:t>Broad spectrum protection </a:t>
            </a:r>
            <a:r>
              <a:rPr lang="en-GB" sz="1200">
                <a:ea typeface="+mn-lt"/>
                <a:cs typeface="+mn-lt"/>
              </a:rPr>
              <a:t>thanks to PARSOL® Max &amp; PARSOL® SHIELD</a:t>
            </a:r>
            <a:endParaRPr lang="en-US"/>
          </a:p>
        </p:txBody>
      </p:sp>
      <p:sp>
        <p:nvSpPr>
          <p:cNvPr id="10" name="TextBox 9">
            <a:extLst>
              <a:ext uri="{FF2B5EF4-FFF2-40B4-BE49-F238E27FC236}">
                <a16:creationId xmlns:a16="http://schemas.microsoft.com/office/drawing/2014/main" id="{5F092740-A70E-EA8E-CA8B-E149D356D59B}"/>
              </a:ext>
            </a:extLst>
          </p:cNvPr>
          <p:cNvSpPr txBox="1"/>
          <p:nvPr/>
        </p:nvSpPr>
        <p:spPr>
          <a:xfrm>
            <a:off x="695362" y="6397614"/>
            <a:ext cx="4153731" cy="338554"/>
          </a:xfrm>
          <a:prstGeom prst="rect">
            <a:avLst/>
          </a:prstGeom>
          <a:noFill/>
        </p:spPr>
        <p:txBody>
          <a:bodyPr wrap="square" rtlCol="0">
            <a:spAutoFit/>
          </a:bodyPr>
          <a:lstStyle/>
          <a:p>
            <a:r>
              <a:rPr lang="en-US" sz="800"/>
              <a:t>*The certified formulation is identical to the presented formulations, except for the absence of fragrance.</a:t>
            </a:r>
          </a:p>
        </p:txBody>
      </p:sp>
    </p:spTree>
    <p:extLst>
      <p:ext uri="{BB962C8B-B14F-4D97-AF65-F5344CB8AC3E}">
        <p14:creationId xmlns:p14="http://schemas.microsoft.com/office/powerpoint/2010/main" val="3123787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807299C-3A61-734B-4356-FD527E6C660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9805891-7523-0EC0-2C27-3877921BB081}"/>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5420" y="3047"/>
            <a:ext cx="12181160" cy="6851903"/>
          </a:xfrm>
          <a:prstGeom prst="rect">
            <a:avLst/>
          </a:prstGeom>
        </p:spPr>
      </p:pic>
      <p:graphicFrame>
        <p:nvGraphicFramePr>
          <p:cNvPr id="12" name="Table 11">
            <a:extLst>
              <a:ext uri="{FF2B5EF4-FFF2-40B4-BE49-F238E27FC236}">
                <a16:creationId xmlns:a16="http://schemas.microsoft.com/office/drawing/2014/main" id="{578FFB5A-8822-484C-D293-3F418252F84D}"/>
              </a:ext>
            </a:extLst>
          </p:cNvPr>
          <p:cNvGraphicFramePr>
            <a:graphicFrameLocks noGrp="1"/>
          </p:cNvGraphicFramePr>
          <p:nvPr>
            <p:extLst>
              <p:ext uri="{D42A27DB-BD31-4B8C-83A1-F6EECF244321}">
                <p14:modId xmlns:p14="http://schemas.microsoft.com/office/powerpoint/2010/main" val="2732677708"/>
              </p:ext>
            </p:extLst>
          </p:nvPr>
        </p:nvGraphicFramePr>
        <p:xfrm>
          <a:off x="1899826" y="833670"/>
          <a:ext cx="5917427" cy="5507463"/>
        </p:xfrm>
        <a:graphic>
          <a:graphicData uri="http://schemas.openxmlformats.org/drawingml/2006/table">
            <a:tbl>
              <a:tblPr firstRow="1" bandRow="1">
                <a:tableStyleId>{5C22544A-7EE6-4342-B048-85BDC9FD1C3A}</a:tableStyleId>
              </a:tblPr>
              <a:tblGrid>
                <a:gridCol w="312594">
                  <a:extLst>
                    <a:ext uri="{9D8B030D-6E8A-4147-A177-3AD203B41FA5}">
                      <a16:colId xmlns:a16="http://schemas.microsoft.com/office/drawing/2014/main" val="308123835"/>
                    </a:ext>
                  </a:extLst>
                </a:gridCol>
                <a:gridCol w="4233233">
                  <a:extLst>
                    <a:ext uri="{9D8B030D-6E8A-4147-A177-3AD203B41FA5}">
                      <a16:colId xmlns:a16="http://schemas.microsoft.com/office/drawing/2014/main" val="2278081631"/>
                    </a:ext>
                  </a:extLst>
                </a:gridCol>
                <a:gridCol w="1371600">
                  <a:extLst>
                    <a:ext uri="{9D8B030D-6E8A-4147-A177-3AD203B41FA5}">
                      <a16:colId xmlns:a16="http://schemas.microsoft.com/office/drawing/2014/main" val="2829503571"/>
                    </a:ext>
                  </a:extLst>
                </a:gridCol>
              </a:tblGrid>
              <a:tr h="295861">
                <a:tc>
                  <a:txBody>
                    <a:bodyPr/>
                    <a:lstStyle/>
                    <a:p>
                      <a:pPr algn="ctr">
                        <a:lnSpc>
                          <a:spcPts val="1200"/>
                        </a:lnSpc>
                      </a:pPr>
                      <a:endParaRPr lang="en-GB" sz="1000" b="0" i="0">
                        <a:solidFill>
                          <a:schemeClr val="bg1"/>
                        </a:solidFill>
                        <a:effectLst/>
                        <a:latin typeface="+mj-lt"/>
                        <a:ea typeface="Trebuchet MS" panose="020B0703020202090204" pitchFamily="34" charset="0"/>
                        <a:cs typeface="Times New Roman" panose="02020603050405020304" pitchFamily="18" charset="0"/>
                      </a:endParaRPr>
                    </a:p>
                  </a:txBody>
                  <a:tcPr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a:lnSpc>
                          <a:spcPts val="1200"/>
                        </a:lnSpc>
                      </a:pPr>
                      <a:r>
                        <a:rPr lang="en-GB" sz="1000" b="1" i="0">
                          <a:solidFill>
                            <a:schemeClr val="bg1"/>
                          </a:solidFill>
                          <a:effectLst/>
                          <a:latin typeface="+mj-lt"/>
                          <a:ea typeface="Trebuchet MS" panose="020B0703020202090204" pitchFamily="34" charset="0"/>
                          <a:cs typeface="Times New Roman"/>
                        </a:rPr>
                        <a:t>INGREDIENTS</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algn="ctr">
                        <a:lnSpc>
                          <a:spcPts val="1200"/>
                        </a:lnSpc>
                      </a:pPr>
                      <a:r>
                        <a:rPr lang="en-GB" sz="1000" b="1" i="0">
                          <a:solidFill>
                            <a:schemeClr val="bg1"/>
                          </a:solidFill>
                          <a:effectLst/>
                          <a:latin typeface="+mj-lt"/>
                          <a:ea typeface="Trebuchet MS" panose="020B0703020202090204" pitchFamily="34" charset="0"/>
                          <a:cs typeface="Times New Roman"/>
                        </a:rPr>
                        <a:t>% w/w</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extLst>
                  <a:ext uri="{0D108BD9-81ED-4DB2-BD59-A6C34878D82A}">
                    <a16:rowId xmlns:a16="http://schemas.microsoft.com/office/drawing/2014/main" val="4180935130"/>
                  </a:ext>
                </a:extLst>
              </a:tr>
              <a:tr h="197010">
                <a:tc>
                  <a:txBody>
                    <a:bodyPr/>
                    <a:lstStyle/>
                    <a:p>
                      <a:pPr algn="ctr">
                        <a:lnSpc>
                          <a:spcPct val="100000"/>
                        </a:lnSpc>
                      </a:pPr>
                      <a:r>
                        <a:rPr lang="en-GB" sz="800" b="1" i="0">
                          <a:solidFill>
                            <a:schemeClr val="bg1"/>
                          </a:solidFill>
                          <a:effectLst/>
                          <a:latin typeface="+mj-lt"/>
                          <a:ea typeface="Trebuchet MS" panose="020B0703020202090204" pitchFamily="34" charset="0"/>
                          <a:cs typeface="Times New Roman"/>
                        </a:rPr>
                        <a:t>A</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tabLst>
                          <a:tab pos="623570" algn="l"/>
                        </a:tabLst>
                      </a:pPr>
                      <a:r>
                        <a:rPr lang="en-GB" sz="800" b="1" kern="100">
                          <a:effectLst/>
                        </a:rPr>
                        <a:t>PARSOL® 1789 </a:t>
                      </a:r>
                      <a:r>
                        <a:rPr lang="en-GB" sz="800" kern="100">
                          <a:effectLst/>
                        </a:rPr>
                        <a:t>(BUTYL METHOXYDIBENZOYLMETHANE)</a:t>
                      </a:r>
                      <a:endParaRPr lang="en-US" sz="800" kern="100">
                        <a:effectLst/>
                        <a:latin typeface="DM Sans" pitchFamily="2" charset="0"/>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tc>
                  <a:txBody>
                    <a:bodyPr/>
                    <a:lstStyle/>
                    <a:p>
                      <a:pPr algn="ctr" fontAlgn="ctr"/>
                      <a:r>
                        <a:rPr lang="en-US" sz="800" b="1">
                          <a:latin typeface="+mj-lt"/>
                        </a:rPr>
                        <a:t>4.7</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extLst>
                  <a:ext uri="{0D108BD9-81ED-4DB2-BD59-A6C34878D82A}">
                    <a16:rowId xmlns:a16="http://schemas.microsoft.com/office/drawing/2014/main" val="2744825183"/>
                  </a:ext>
                </a:extLst>
              </a:tr>
              <a:tr h="197010">
                <a:tc>
                  <a:txBody>
                    <a:bodyPr/>
                    <a:lstStyle/>
                    <a:p>
                      <a:pPr algn="ctr">
                        <a:lnSpc>
                          <a:spcPct val="100000"/>
                        </a:lnSpc>
                      </a:pPr>
                      <a:endParaRPr lang="en-GB" sz="800" b="1" i="0">
                        <a:solidFill>
                          <a:schemeClr val="bg1"/>
                        </a:solidFill>
                        <a:effectLst/>
                        <a:latin typeface="+mj-lt"/>
                        <a:ea typeface="Trebuchet MS" panose="020B0703020202090204" pitchFamily="34"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tabLst>
                          <a:tab pos="623570" algn="l"/>
                        </a:tabLst>
                      </a:pPr>
                      <a:r>
                        <a:rPr lang="en-GB" sz="800" b="1" kern="100">
                          <a:effectLst/>
                        </a:rPr>
                        <a:t>PARSOL® Shield</a:t>
                      </a:r>
                      <a:r>
                        <a:rPr lang="en-GB" sz="800" kern="100">
                          <a:effectLst/>
                        </a:rPr>
                        <a:t> (BIS-ETHYLHEXYLOXYPHENOL METHOXYPHENYL TRIAZINE)</a:t>
                      </a:r>
                      <a:endParaRPr lang="en-US" sz="800" kern="100">
                        <a:effectLst/>
                        <a:latin typeface="DM Sans" pitchFamily="2" charset="0"/>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tc>
                  <a:txBody>
                    <a:bodyPr/>
                    <a:lstStyle/>
                    <a:p>
                      <a:pPr algn="ctr" fontAlgn="ctr"/>
                      <a:r>
                        <a:rPr lang="en-US" sz="800" b="1">
                          <a:latin typeface="+mj-lt"/>
                        </a:rPr>
                        <a:t>3.3</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extLst>
                  <a:ext uri="{0D108BD9-81ED-4DB2-BD59-A6C34878D82A}">
                    <a16:rowId xmlns:a16="http://schemas.microsoft.com/office/drawing/2014/main" val="659126531"/>
                  </a:ext>
                </a:extLst>
              </a:tr>
              <a:tr h="197010">
                <a:tc>
                  <a:txBody>
                    <a:bodyPr/>
                    <a:lstStyle/>
                    <a:p>
                      <a:pPr algn="ctr">
                        <a:lnSpc>
                          <a:spcPct val="100000"/>
                        </a:lnSpc>
                      </a:pPr>
                      <a:endParaRPr lang="en-GB" sz="800" b="1" i="0">
                        <a:solidFill>
                          <a:schemeClr val="bg1"/>
                        </a:solidFill>
                        <a:effectLst/>
                        <a:latin typeface="+mj-lt"/>
                        <a:ea typeface="Trebuchet MS" panose="020B0703020202090204" pitchFamily="34"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tabLst>
                          <a:tab pos="623570" algn="l"/>
                        </a:tabLst>
                      </a:pPr>
                      <a:r>
                        <a:rPr lang="en-GB" sz="800" kern="100">
                          <a:effectLst/>
                        </a:rPr>
                        <a:t>C12-15 ALKYL BENZOATE</a:t>
                      </a:r>
                      <a:endParaRPr lang="en-US" sz="800" kern="100">
                        <a:effectLst/>
                        <a:latin typeface="DM Sans" pitchFamily="2" charset="0"/>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tc>
                  <a:txBody>
                    <a:bodyPr/>
                    <a:lstStyle/>
                    <a:p>
                      <a:pPr algn="ctr" fontAlgn="ctr"/>
                      <a:r>
                        <a:rPr lang="en-US" sz="800" b="0">
                          <a:latin typeface="+mj-lt"/>
                        </a:rPr>
                        <a:t>7</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extLst>
                  <a:ext uri="{0D108BD9-81ED-4DB2-BD59-A6C34878D82A}">
                    <a16:rowId xmlns:a16="http://schemas.microsoft.com/office/drawing/2014/main" val="1267414346"/>
                  </a:ext>
                </a:extLst>
              </a:tr>
              <a:tr h="197010">
                <a:tc>
                  <a:txBody>
                    <a:bodyPr/>
                    <a:lstStyle/>
                    <a:p>
                      <a:pPr algn="ctr">
                        <a:lnSpc>
                          <a:spcPct val="100000"/>
                        </a:lnSpc>
                      </a:pPr>
                      <a:endParaRPr lang="en-GB" sz="800" b="1" i="0">
                        <a:solidFill>
                          <a:schemeClr val="bg1"/>
                        </a:solidFill>
                        <a:effectLst/>
                        <a:latin typeface="+mj-lt"/>
                        <a:ea typeface="Trebuchet MS" panose="020B0703020202090204" pitchFamily="34"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tabLst>
                          <a:tab pos="623570" algn="l"/>
                        </a:tabLst>
                      </a:pPr>
                      <a:r>
                        <a:rPr lang="en-GB" sz="800" kern="100">
                          <a:effectLst/>
                        </a:rPr>
                        <a:t>DIBUTYL ADIPATE</a:t>
                      </a:r>
                      <a:endParaRPr lang="en-US" sz="800" kern="100">
                        <a:effectLst/>
                        <a:latin typeface="DM Sans" pitchFamily="2" charset="0"/>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tc>
                  <a:txBody>
                    <a:bodyPr/>
                    <a:lstStyle/>
                    <a:p>
                      <a:pPr algn="ctr" fontAlgn="ctr"/>
                      <a:r>
                        <a:rPr lang="en-US" sz="800" b="0">
                          <a:latin typeface="+mj-lt"/>
                        </a:rPr>
                        <a:t>8.5</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extLst>
                  <a:ext uri="{0D108BD9-81ED-4DB2-BD59-A6C34878D82A}">
                    <a16:rowId xmlns:a16="http://schemas.microsoft.com/office/drawing/2014/main" val="4111110736"/>
                  </a:ext>
                </a:extLst>
              </a:tr>
              <a:tr h="197010">
                <a:tc>
                  <a:txBody>
                    <a:bodyPr/>
                    <a:lstStyle/>
                    <a:p>
                      <a:pPr algn="ctr">
                        <a:lnSpc>
                          <a:spcPct val="100000"/>
                        </a:lnSpc>
                      </a:pPr>
                      <a:endParaRPr lang="en-GB" sz="800" b="1" i="0">
                        <a:solidFill>
                          <a:schemeClr val="bg1"/>
                        </a:solidFill>
                        <a:effectLst/>
                        <a:latin typeface="+mj-lt"/>
                        <a:ea typeface="Trebuchet MS" panose="020B0703020202090204" pitchFamily="34"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tabLst>
                          <a:tab pos="623570" algn="l"/>
                        </a:tabLst>
                      </a:pPr>
                      <a:r>
                        <a:rPr lang="en-GB" sz="800" b="1" kern="100">
                          <a:solidFill>
                            <a:schemeClr val="tx1"/>
                          </a:solidFill>
                          <a:effectLst/>
                        </a:rPr>
                        <a:t>SOLVIENCE</a:t>
                      </a:r>
                      <a:r>
                        <a:rPr lang="en-GB" sz="800" b="1" kern="100" baseline="30000">
                          <a:solidFill>
                            <a:schemeClr val="tx1"/>
                          </a:solidFill>
                          <a:effectLst/>
                        </a:rPr>
                        <a:t>TM</a:t>
                      </a:r>
                      <a:r>
                        <a:rPr lang="en-GB" sz="800" b="1" kern="100">
                          <a:solidFill>
                            <a:schemeClr val="tx1"/>
                          </a:solidFill>
                          <a:effectLst/>
                        </a:rPr>
                        <a:t> DCC </a:t>
                      </a:r>
                      <a:r>
                        <a:rPr lang="en-GB" sz="800" kern="100">
                          <a:solidFill>
                            <a:schemeClr val="tx1"/>
                          </a:solidFill>
                          <a:effectLst/>
                        </a:rPr>
                        <a:t>(DICAPRYLYL CARBONATE, TOCOPHEROL)</a:t>
                      </a:r>
                      <a:endParaRPr lang="en-US" sz="800" kern="100">
                        <a:solidFill>
                          <a:schemeClr val="tx1"/>
                        </a:solidFill>
                        <a:effectLst/>
                        <a:latin typeface="DM Sans" pitchFamily="2" charset="0"/>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tc>
                  <a:txBody>
                    <a:bodyPr/>
                    <a:lstStyle/>
                    <a:p>
                      <a:pPr algn="ctr" fontAlgn="ctr"/>
                      <a:r>
                        <a:rPr lang="en-US" sz="800" b="1">
                          <a:latin typeface="+mj-lt"/>
                        </a:rPr>
                        <a:t>7</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extLst>
                  <a:ext uri="{0D108BD9-81ED-4DB2-BD59-A6C34878D82A}">
                    <a16:rowId xmlns:a16="http://schemas.microsoft.com/office/drawing/2014/main" val="99986293"/>
                  </a:ext>
                </a:extLst>
              </a:tr>
              <a:tr h="197068">
                <a:tc>
                  <a:txBody>
                    <a:bodyPr/>
                    <a:lstStyle/>
                    <a:p>
                      <a:pPr algn="ctr">
                        <a:lnSpc>
                          <a:spcPct val="100000"/>
                        </a:lnSpc>
                      </a:pPr>
                      <a:endParaRPr lang="en-GB" sz="800" b="1" i="0">
                        <a:solidFill>
                          <a:schemeClr val="bg1"/>
                        </a:solidFill>
                        <a:effectLst/>
                        <a:latin typeface="+mj-lt"/>
                        <a:ea typeface="Trebuchet MS" panose="020B0703020202090204" pitchFamily="34"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tabLst>
                          <a:tab pos="623570" algn="l"/>
                        </a:tabLst>
                      </a:pPr>
                      <a:r>
                        <a:rPr lang="en-GB" sz="800" kern="100">
                          <a:effectLst/>
                        </a:rPr>
                        <a:t>ISOPROPYL LAUROYL SARCOSINATE</a:t>
                      </a:r>
                      <a:endParaRPr lang="en-US" sz="800" kern="100">
                        <a:effectLst/>
                        <a:latin typeface="DM Sans" pitchFamily="2" charset="0"/>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tc>
                  <a:txBody>
                    <a:bodyPr/>
                    <a:lstStyle/>
                    <a:p>
                      <a:pPr algn="ctr" fontAlgn="ctr"/>
                      <a:r>
                        <a:rPr lang="en-US" sz="800" b="0">
                          <a:latin typeface="+mj-lt"/>
                        </a:rPr>
                        <a:t>1.5</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extLst>
                  <a:ext uri="{0D108BD9-81ED-4DB2-BD59-A6C34878D82A}">
                    <a16:rowId xmlns:a16="http://schemas.microsoft.com/office/drawing/2014/main" val="402162556"/>
                  </a:ext>
                </a:extLst>
              </a:tr>
              <a:tr h="197010">
                <a:tc>
                  <a:txBody>
                    <a:bodyPr/>
                    <a:lstStyle/>
                    <a:p>
                      <a:pPr algn="ctr">
                        <a:lnSpc>
                          <a:spcPct val="100000"/>
                        </a:lnSpc>
                      </a:pPr>
                      <a:endParaRPr lang="en-GB" sz="800" b="1" i="0">
                        <a:solidFill>
                          <a:schemeClr val="bg1"/>
                        </a:solidFill>
                        <a:effectLst/>
                        <a:latin typeface="+mj-lt"/>
                        <a:ea typeface="Trebuchet MS" panose="020B0703020202090204" pitchFamily="34"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tabLst>
                          <a:tab pos="623570" algn="l"/>
                        </a:tabLst>
                      </a:pPr>
                      <a:r>
                        <a:rPr lang="en-GB" sz="800" kern="100">
                          <a:effectLst/>
                        </a:rPr>
                        <a:t>ISOPROPYL PALMITATE</a:t>
                      </a:r>
                      <a:endParaRPr lang="en-US" sz="800" kern="100">
                        <a:effectLst/>
                        <a:latin typeface="DM Sans" pitchFamily="2" charset="0"/>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tc>
                  <a:txBody>
                    <a:bodyPr/>
                    <a:lstStyle/>
                    <a:p>
                      <a:pPr algn="ctr" fontAlgn="ctr"/>
                      <a:r>
                        <a:rPr lang="en-US" sz="800" b="0">
                          <a:latin typeface="+mj-lt"/>
                        </a:rPr>
                        <a:t>2</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extLst>
                  <a:ext uri="{0D108BD9-81ED-4DB2-BD59-A6C34878D82A}">
                    <a16:rowId xmlns:a16="http://schemas.microsoft.com/office/drawing/2014/main" val="637617764"/>
                  </a:ext>
                </a:extLst>
              </a:tr>
              <a:tr h="197010">
                <a:tc>
                  <a:txBody>
                    <a:bodyPr/>
                    <a:lstStyle/>
                    <a:p>
                      <a:pPr algn="ctr">
                        <a:lnSpc>
                          <a:spcPct val="100000"/>
                        </a:lnSpc>
                      </a:pPr>
                      <a:endParaRPr lang="en-GB" sz="800" b="1" i="0">
                        <a:solidFill>
                          <a:schemeClr val="bg1"/>
                        </a:solidFill>
                        <a:effectLst/>
                        <a:latin typeface="+mj-lt"/>
                        <a:ea typeface="Trebuchet MS" panose="020B0703020202090204" pitchFamily="34"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tabLst>
                          <a:tab pos="623570" algn="l"/>
                        </a:tabLst>
                      </a:pPr>
                      <a:r>
                        <a:rPr lang="en-GB" sz="800" b="1" kern="100">
                          <a:effectLst/>
                        </a:rPr>
                        <a:t>PARSOL® EHT</a:t>
                      </a:r>
                      <a:r>
                        <a:rPr lang="en-GB" sz="800" kern="100">
                          <a:effectLst/>
                        </a:rPr>
                        <a:t> (ETHYLHEXYL TRIAZONE)</a:t>
                      </a:r>
                      <a:endParaRPr lang="en-US" sz="800" kern="100">
                        <a:effectLst/>
                        <a:latin typeface="DM Sans" pitchFamily="2" charset="0"/>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tc>
                  <a:txBody>
                    <a:bodyPr/>
                    <a:lstStyle/>
                    <a:p>
                      <a:pPr algn="ctr" fontAlgn="ctr"/>
                      <a:r>
                        <a:rPr lang="en-US" sz="800" b="1">
                          <a:latin typeface="+mj-lt"/>
                        </a:rPr>
                        <a:t>4.5</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extLst>
                  <a:ext uri="{0D108BD9-81ED-4DB2-BD59-A6C34878D82A}">
                    <a16:rowId xmlns:a16="http://schemas.microsoft.com/office/drawing/2014/main" val="2192075621"/>
                  </a:ext>
                </a:extLst>
              </a:tr>
              <a:tr h="197010">
                <a:tc>
                  <a:txBody>
                    <a:bodyPr/>
                    <a:lstStyle/>
                    <a:p>
                      <a:pPr algn="ctr">
                        <a:lnSpc>
                          <a:spcPct val="100000"/>
                        </a:lnSpc>
                      </a:pPr>
                      <a:endParaRPr lang="en-GB" sz="800" b="1" i="0">
                        <a:solidFill>
                          <a:schemeClr val="bg1"/>
                        </a:solidFill>
                        <a:effectLst/>
                        <a:latin typeface="+mj-lt"/>
                        <a:ea typeface="Trebuchet MS" panose="020B0703020202090204" pitchFamily="34"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tabLst>
                          <a:tab pos="623570" algn="l"/>
                        </a:tabLst>
                      </a:pPr>
                      <a:r>
                        <a:rPr lang="en-GB" sz="800" kern="100">
                          <a:effectLst/>
                        </a:rPr>
                        <a:t>BEHENYL ALCOHOL</a:t>
                      </a:r>
                      <a:endParaRPr lang="en-US" sz="800" kern="100">
                        <a:effectLst/>
                        <a:latin typeface="DM Sans" pitchFamily="2" charset="0"/>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tc>
                  <a:txBody>
                    <a:bodyPr/>
                    <a:lstStyle/>
                    <a:p>
                      <a:pPr algn="ctr" fontAlgn="ctr"/>
                      <a:r>
                        <a:rPr lang="en-US" sz="800" b="0">
                          <a:latin typeface="+mj-lt"/>
                        </a:rPr>
                        <a:t>1</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extLst>
                  <a:ext uri="{0D108BD9-81ED-4DB2-BD59-A6C34878D82A}">
                    <a16:rowId xmlns:a16="http://schemas.microsoft.com/office/drawing/2014/main" val="4273166046"/>
                  </a:ext>
                </a:extLst>
              </a:tr>
              <a:tr h="197010">
                <a:tc>
                  <a:txBody>
                    <a:bodyPr/>
                    <a:lstStyle/>
                    <a:p>
                      <a:pPr algn="ctr">
                        <a:lnSpc>
                          <a:spcPct val="100000"/>
                        </a:lnSpc>
                      </a:pPr>
                      <a:endParaRPr lang="en-GB" sz="800" b="1" i="0">
                        <a:solidFill>
                          <a:schemeClr val="bg1"/>
                        </a:solidFill>
                        <a:effectLst/>
                        <a:latin typeface="+mj-lt"/>
                        <a:ea typeface="Trebuchet MS" panose="020B0703020202090204" pitchFamily="34"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tabLst>
                          <a:tab pos="623570" algn="l"/>
                        </a:tabLst>
                      </a:pPr>
                      <a:r>
                        <a:rPr lang="en-GB" sz="800" kern="100">
                          <a:effectLst/>
                        </a:rPr>
                        <a:t>CETEARYL ALCOHOL, GLYCERYL STEARATE, JOJOBA ESTERS, HELIANTHUS ANNUUS SEED CERA, SODIUM STEAROYL GLUTAMATE, AQUA, POLYGLYCERIN-3</a:t>
                      </a:r>
                      <a:endParaRPr lang="en-US" sz="800" kern="100">
                        <a:effectLst/>
                        <a:latin typeface="DM Sans" pitchFamily="2" charset="0"/>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tc>
                  <a:txBody>
                    <a:bodyPr/>
                    <a:lstStyle/>
                    <a:p>
                      <a:pPr algn="ctr" fontAlgn="ctr"/>
                      <a:r>
                        <a:rPr lang="en-US" sz="800" b="0">
                          <a:latin typeface="+mj-lt"/>
                        </a:rPr>
                        <a:t>5</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extLst>
                  <a:ext uri="{0D108BD9-81ED-4DB2-BD59-A6C34878D82A}">
                    <a16:rowId xmlns:a16="http://schemas.microsoft.com/office/drawing/2014/main" val="1429320927"/>
                  </a:ext>
                </a:extLst>
              </a:tr>
              <a:tr h="197010">
                <a:tc>
                  <a:txBody>
                    <a:bodyPr/>
                    <a:lstStyle/>
                    <a:p>
                      <a:pPr algn="ctr">
                        <a:lnSpc>
                          <a:spcPct val="100000"/>
                        </a:lnSpc>
                      </a:pPr>
                      <a:endParaRPr lang="en-GB" sz="800" b="1" i="0">
                        <a:solidFill>
                          <a:schemeClr val="bg1"/>
                        </a:solidFill>
                        <a:effectLst/>
                        <a:latin typeface="+mj-lt"/>
                        <a:ea typeface="Trebuchet MS" panose="020B0703020202090204" pitchFamily="34"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tabLst>
                          <a:tab pos="623570" algn="l"/>
                        </a:tabLst>
                      </a:pPr>
                      <a:r>
                        <a:rPr lang="en-GB" sz="800" kern="100">
                          <a:effectLst/>
                        </a:rPr>
                        <a:t>CAPRYLYL GLYCOL</a:t>
                      </a:r>
                      <a:endParaRPr lang="en-US" sz="800" kern="100">
                        <a:effectLst/>
                        <a:latin typeface="DM Sans" pitchFamily="2" charset="0"/>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tc>
                  <a:txBody>
                    <a:bodyPr/>
                    <a:lstStyle/>
                    <a:p>
                      <a:pPr algn="ctr" fontAlgn="ctr"/>
                      <a:r>
                        <a:rPr lang="en-US" sz="800" b="0">
                          <a:latin typeface="+mj-lt"/>
                        </a:rPr>
                        <a:t>0.20</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extLst>
                  <a:ext uri="{0D108BD9-81ED-4DB2-BD59-A6C34878D82A}">
                    <a16:rowId xmlns:a16="http://schemas.microsoft.com/office/drawing/2014/main" val="1445837833"/>
                  </a:ext>
                </a:extLst>
              </a:tr>
              <a:tr h="197010">
                <a:tc>
                  <a:txBody>
                    <a:bodyPr/>
                    <a:lstStyle/>
                    <a:p>
                      <a:pPr algn="ctr">
                        <a:lnSpc>
                          <a:spcPct val="100000"/>
                        </a:lnSpc>
                      </a:pPr>
                      <a:endParaRPr lang="en-GB" sz="800" b="1" i="0">
                        <a:solidFill>
                          <a:schemeClr val="bg1"/>
                        </a:solidFill>
                        <a:effectLst/>
                        <a:latin typeface="+mj-lt"/>
                        <a:ea typeface="Trebuchet MS" panose="020B0703020202090204" pitchFamily="34"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tabLst>
                          <a:tab pos="623570" algn="l"/>
                        </a:tabLst>
                      </a:pPr>
                      <a:r>
                        <a:rPr lang="en-GB" sz="800" b="1" kern="100">
                          <a:effectLst/>
                        </a:rPr>
                        <a:t>VALVANCE® </a:t>
                      </a:r>
                      <a:r>
                        <a:rPr lang="en-GB" sz="800" b="1" i="1" kern="100">
                          <a:effectLst/>
                        </a:rPr>
                        <a:t>Touch</a:t>
                      </a:r>
                      <a:r>
                        <a:rPr lang="en-GB" sz="800" b="1" kern="100">
                          <a:effectLst/>
                        </a:rPr>
                        <a:t> 210 </a:t>
                      </a:r>
                      <a:r>
                        <a:rPr lang="en-GB" sz="800" kern="100">
                          <a:effectLst/>
                        </a:rPr>
                        <a:t>(SILICA)</a:t>
                      </a:r>
                      <a:endParaRPr lang="en-US" sz="800" kern="100">
                        <a:effectLst/>
                        <a:latin typeface="DM Sans" pitchFamily="2" charset="0"/>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tc>
                  <a:txBody>
                    <a:bodyPr/>
                    <a:lstStyle/>
                    <a:p>
                      <a:pPr algn="ctr" fontAlgn="ctr"/>
                      <a:r>
                        <a:rPr lang="en-US" sz="800" b="1">
                          <a:latin typeface="+mj-lt"/>
                        </a:rPr>
                        <a:t>2</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extLst>
                  <a:ext uri="{0D108BD9-81ED-4DB2-BD59-A6C34878D82A}">
                    <a16:rowId xmlns:a16="http://schemas.microsoft.com/office/drawing/2014/main" val="600931198"/>
                  </a:ext>
                </a:extLst>
              </a:tr>
              <a:tr h="197010">
                <a:tc>
                  <a:txBody>
                    <a:bodyPr/>
                    <a:lstStyle/>
                    <a:p>
                      <a:pPr algn="ctr">
                        <a:lnSpc>
                          <a:spcPct val="100000"/>
                        </a:lnSpc>
                      </a:pPr>
                      <a:endParaRPr lang="en-GB" sz="800" b="1" i="0">
                        <a:solidFill>
                          <a:schemeClr val="bg1"/>
                        </a:solidFill>
                        <a:effectLst/>
                        <a:latin typeface="+mj-lt"/>
                        <a:ea typeface="Trebuchet MS" panose="020B0703020202090204" pitchFamily="34"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tabLst>
                          <a:tab pos="623570" algn="l"/>
                        </a:tabLst>
                      </a:pPr>
                      <a:r>
                        <a:rPr lang="en-GB" sz="800" kern="100">
                          <a:effectLst/>
                        </a:rPr>
                        <a:t>ETHYLHEXYLGLYCERIN</a:t>
                      </a:r>
                      <a:endParaRPr lang="en-US" sz="800" kern="100">
                        <a:effectLst/>
                        <a:latin typeface="DM Sans" pitchFamily="2" charset="0"/>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FEEEC"/>
                    </a:solidFill>
                  </a:tcPr>
                </a:tc>
                <a:tc>
                  <a:txBody>
                    <a:bodyPr/>
                    <a:lstStyle/>
                    <a:p>
                      <a:pPr algn="ctr" fontAlgn="ctr"/>
                      <a:r>
                        <a:rPr lang="en-US" sz="800" b="0">
                          <a:latin typeface="+mj-lt"/>
                        </a:rPr>
                        <a:t>0.2</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FEEEC"/>
                    </a:solidFill>
                  </a:tcPr>
                </a:tc>
                <a:extLst>
                  <a:ext uri="{0D108BD9-81ED-4DB2-BD59-A6C34878D82A}">
                    <a16:rowId xmlns:a16="http://schemas.microsoft.com/office/drawing/2014/main" val="3224205056"/>
                  </a:ext>
                </a:extLst>
              </a:tr>
              <a:tr h="197010">
                <a:tc>
                  <a:txBody>
                    <a:bodyPr/>
                    <a:lstStyle/>
                    <a:p>
                      <a:pPr algn="ctr">
                        <a:lnSpc>
                          <a:spcPct val="100000"/>
                        </a:lnSpc>
                      </a:pPr>
                      <a:r>
                        <a:rPr lang="en-GB" sz="800" b="1" i="0">
                          <a:solidFill>
                            <a:schemeClr val="bg1"/>
                          </a:solidFill>
                          <a:effectLst/>
                          <a:latin typeface="+mj-lt"/>
                          <a:ea typeface="Trebuchet MS" panose="020B0703020202090204" pitchFamily="34" charset="0"/>
                          <a:cs typeface="Times New Roman"/>
                        </a:rPr>
                        <a:t>B</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tabLst>
                          <a:tab pos="623570" algn="l"/>
                        </a:tabLst>
                      </a:pPr>
                      <a:r>
                        <a:rPr lang="en-GB" sz="800" kern="100">
                          <a:effectLst/>
                        </a:rPr>
                        <a:t>AQUA</a:t>
                      </a:r>
                      <a:endParaRPr lang="en-US" sz="800" kern="100">
                        <a:effectLst/>
                        <a:latin typeface="DM Sans" pitchFamily="2" charset="0"/>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pPr algn="ctr" fontAlgn="ctr"/>
                      <a:r>
                        <a:rPr lang="en-US" sz="800" b="0">
                          <a:latin typeface="+mj-lt"/>
                        </a:rPr>
                        <a:t>41.75</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7F7F7"/>
                    </a:solidFill>
                  </a:tcPr>
                </a:tc>
                <a:extLst>
                  <a:ext uri="{0D108BD9-81ED-4DB2-BD59-A6C34878D82A}">
                    <a16:rowId xmlns:a16="http://schemas.microsoft.com/office/drawing/2014/main" val="151053593"/>
                  </a:ext>
                </a:extLst>
              </a:tr>
              <a:tr h="197010">
                <a:tc>
                  <a:txBody>
                    <a:bodyPr/>
                    <a:lstStyle/>
                    <a:p>
                      <a:pPr algn="ctr">
                        <a:lnSpc>
                          <a:spcPct val="100000"/>
                        </a:lnSpc>
                      </a:pPr>
                      <a:endParaRPr lang="en-GB" sz="800" b="1" i="0">
                        <a:solidFill>
                          <a:schemeClr val="bg1"/>
                        </a:solidFill>
                        <a:effectLst/>
                        <a:latin typeface="+mj-lt"/>
                        <a:ea typeface="Trebuchet MS" panose="020B0703020202090204" pitchFamily="34"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tabLst>
                          <a:tab pos="623570" algn="l"/>
                        </a:tabLst>
                      </a:pPr>
                      <a:r>
                        <a:rPr lang="en-GB" sz="800" kern="100">
                          <a:effectLst/>
                        </a:rPr>
                        <a:t>SODIUM POLYPHOSPHATE</a:t>
                      </a:r>
                      <a:endParaRPr lang="en-US" sz="800" kern="100">
                        <a:effectLst/>
                        <a:latin typeface="DM Sans" pitchFamily="2" charset="0"/>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pPr algn="ctr" fontAlgn="ctr"/>
                      <a:r>
                        <a:rPr lang="en-US" sz="800">
                          <a:latin typeface="+mj-lt"/>
                        </a:rPr>
                        <a:t>0.1</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7F7F7"/>
                    </a:solidFill>
                  </a:tcPr>
                </a:tc>
                <a:extLst>
                  <a:ext uri="{0D108BD9-81ED-4DB2-BD59-A6C34878D82A}">
                    <a16:rowId xmlns:a16="http://schemas.microsoft.com/office/drawing/2014/main" val="2597419856"/>
                  </a:ext>
                </a:extLst>
              </a:tr>
              <a:tr h="197010">
                <a:tc>
                  <a:txBody>
                    <a:bodyPr/>
                    <a:lstStyle/>
                    <a:p>
                      <a:pPr algn="ctr">
                        <a:lnSpc>
                          <a:spcPct val="100000"/>
                        </a:lnSpc>
                      </a:pPr>
                      <a:endParaRPr lang="en-GB" sz="800" b="1" i="0">
                        <a:solidFill>
                          <a:schemeClr val="bg1"/>
                        </a:solidFill>
                        <a:effectLst/>
                        <a:latin typeface="+mj-lt"/>
                        <a:ea typeface="Trebuchet MS" panose="020B0703020202090204" pitchFamily="34"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tabLst>
                          <a:tab pos="623570" algn="l"/>
                        </a:tabLst>
                      </a:pPr>
                      <a:r>
                        <a:rPr lang="en-GB" sz="800" b="1" kern="100">
                          <a:effectLst/>
                        </a:rPr>
                        <a:t>PARSOL® HS </a:t>
                      </a:r>
                      <a:r>
                        <a:rPr lang="en-GB" sz="800" kern="100">
                          <a:effectLst/>
                        </a:rPr>
                        <a:t>(PHENYLBENZIMIDAZOLE SULFONIC ACID)</a:t>
                      </a:r>
                      <a:endParaRPr lang="en-US" sz="800" kern="100">
                        <a:effectLst/>
                        <a:latin typeface="DM Sans" pitchFamily="2" charset="0"/>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pPr algn="ctr" fontAlgn="ctr"/>
                      <a:r>
                        <a:rPr lang="en-GB" sz="800" b="1" i="0" u="none" strike="noStrike">
                          <a:solidFill>
                            <a:srgbClr val="000000"/>
                          </a:solidFill>
                          <a:effectLst/>
                          <a:latin typeface="+mj-lt"/>
                        </a:rPr>
                        <a:t>1</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7F7F7"/>
                    </a:solidFill>
                  </a:tcPr>
                </a:tc>
                <a:extLst>
                  <a:ext uri="{0D108BD9-81ED-4DB2-BD59-A6C34878D82A}">
                    <a16:rowId xmlns:a16="http://schemas.microsoft.com/office/drawing/2014/main" val="971047409"/>
                  </a:ext>
                </a:extLst>
              </a:tr>
              <a:tr h="197010">
                <a:tc>
                  <a:txBody>
                    <a:bodyPr/>
                    <a:lstStyle/>
                    <a:p>
                      <a:pPr algn="ctr">
                        <a:lnSpc>
                          <a:spcPct val="100000"/>
                        </a:lnSpc>
                      </a:pPr>
                      <a:endParaRPr lang="en-GB" sz="800" b="1" i="0">
                        <a:solidFill>
                          <a:schemeClr val="bg1"/>
                        </a:solidFill>
                        <a:effectLst/>
                        <a:latin typeface="+mj-lt"/>
                        <a:ea typeface="Trebuchet MS" panose="020B0703020202090204" pitchFamily="34"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tabLst>
                          <a:tab pos="623570" algn="l"/>
                        </a:tabLst>
                      </a:pPr>
                      <a:r>
                        <a:rPr lang="en-GB" sz="800" kern="100">
                          <a:effectLst/>
                        </a:rPr>
                        <a:t>SODIUM HYDROXIDE</a:t>
                      </a:r>
                      <a:endParaRPr lang="en-US" sz="800" kern="100">
                        <a:effectLst/>
                        <a:latin typeface="DM Sans" pitchFamily="2" charset="0"/>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pPr algn="ctr" fontAlgn="ctr"/>
                      <a:r>
                        <a:rPr lang="en-GB" sz="800" b="0" i="0" u="none" strike="noStrike">
                          <a:solidFill>
                            <a:srgbClr val="000000"/>
                          </a:solidFill>
                          <a:effectLst/>
                          <a:latin typeface="+mj-lt"/>
                        </a:rPr>
                        <a:t>0.15</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7F7F7"/>
                    </a:solidFill>
                  </a:tcPr>
                </a:tc>
                <a:extLst>
                  <a:ext uri="{0D108BD9-81ED-4DB2-BD59-A6C34878D82A}">
                    <a16:rowId xmlns:a16="http://schemas.microsoft.com/office/drawing/2014/main" val="2041633182"/>
                  </a:ext>
                </a:extLst>
              </a:tr>
              <a:tr h="197010">
                <a:tc>
                  <a:txBody>
                    <a:bodyPr/>
                    <a:lstStyle/>
                    <a:p>
                      <a:pPr algn="ctr">
                        <a:lnSpc>
                          <a:spcPct val="100000"/>
                        </a:lnSpc>
                      </a:pPr>
                      <a:r>
                        <a:rPr lang="en-GB" sz="800" b="1" i="0">
                          <a:solidFill>
                            <a:schemeClr val="bg1"/>
                          </a:solidFill>
                          <a:effectLst/>
                          <a:latin typeface="+mj-lt"/>
                          <a:ea typeface="Trebuchet MS" panose="020B0703020202090204" pitchFamily="34" charset="0"/>
                          <a:cs typeface="Times New Roman"/>
                        </a:rPr>
                        <a:t>C</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tabLst>
                          <a:tab pos="623570" algn="l"/>
                        </a:tabLst>
                      </a:pPr>
                      <a:r>
                        <a:rPr lang="en-GB" sz="800" kern="100">
                          <a:effectLst/>
                        </a:rPr>
                        <a:t>XANTHAN GUM</a:t>
                      </a:r>
                      <a:endParaRPr lang="en-US" sz="800" kern="100">
                        <a:effectLst/>
                        <a:latin typeface="DM Sans" pitchFamily="2" charset="0"/>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FEEEC"/>
                    </a:solidFill>
                  </a:tcPr>
                </a:tc>
                <a:tc>
                  <a:txBody>
                    <a:bodyPr/>
                    <a:lstStyle/>
                    <a:p>
                      <a:pPr algn="ctr" fontAlgn="ctr"/>
                      <a:r>
                        <a:rPr lang="en-GB" sz="800" b="1" i="0" u="none" strike="noStrike">
                          <a:solidFill>
                            <a:srgbClr val="000000"/>
                          </a:solidFill>
                          <a:effectLst/>
                          <a:latin typeface="+mj-lt"/>
                        </a:rPr>
                        <a:t>0.3</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FEEEC"/>
                    </a:solidFill>
                  </a:tcPr>
                </a:tc>
                <a:extLst>
                  <a:ext uri="{0D108BD9-81ED-4DB2-BD59-A6C34878D82A}">
                    <a16:rowId xmlns:a16="http://schemas.microsoft.com/office/drawing/2014/main" val="1563789706"/>
                  </a:ext>
                </a:extLst>
              </a:tr>
              <a:tr h="197010">
                <a:tc>
                  <a:txBody>
                    <a:bodyPr/>
                    <a:lstStyle/>
                    <a:p>
                      <a:pPr algn="ctr">
                        <a:lnSpc>
                          <a:spcPct val="100000"/>
                        </a:lnSpc>
                      </a:pPr>
                      <a:endParaRPr lang="en-GB" sz="800" b="1" i="0">
                        <a:solidFill>
                          <a:schemeClr val="bg1"/>
                        </a:solidFill>
                        <a:effectLst/>
                        <a:latin typeface="+mj-lt"/>
                        <a:ea typeface="Trebuchet MS" panose="020B0703020202090204" pitchFamily="34"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tabLst>
                          <a:tab pos="623570" algn="l"/>
                        </a:tabLst>
                      </a:pPr>
                      <a:r>
                        <a:rPr lang="en-GB" sz="800" kern="100">
                          <a:effectLst/>
                        </a:rPr>
                        <a:t>PROPANEDIOL</a:t>
                      </a:r>
                      <a:endParaRPr lang="en-US" sz="800" kern="100">
                        <a:effectLst/>
                        <a:latin typeface="DM Sans" pitchFamily="2" charset="0"/>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FEEEC"/>
                    </a:solidFill>
                  </a:tcPr>
                </a:tc>
                <a:tc>
                  <a:txBody>
                    <a:bodyPr/>
                    <a:lstStyle/>
                    <a:p>
                      <a:pPr algn="ctr" fontAlgn="ctr"/>
                      <a:r>
                        <a:rPr lang="en-GB" sz="800" b="0" i="0" u="none" strike="noStrike">
                          <a:solidFill>
                            <a:srgbClr val="000000"/>
                          </a:solidFill>
                          <a:effectLst/>
                          <a:latin typeface="+mj-lt"/>
                        </a:rPr>
                        <a:t>3</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FEEEC"/>
                    </a:solidFill>
                  </a:tcPr>
                </a:tc>
                <a:extLst>
                  <a:ext uri="{0D108BD9-81ED-4DB2-BD59-A6C34878D82A}">
                    <a16:rowId xmlns:a16="http://schemas.microsoft.com/office/drawing/2014/main" val="98406892"/>
                  </a:ext>
                </a:extLst>
              </a:tr>
              <a:tr h="197010">
                <a:tc>
                  <a:txBody>
                    <a:bodyPr/>
                    <a:lstStyle/>
                    <a:p>
                      <a:pPr algn="ctr">
                        <a:lnSpc>
                          <a:spcPct val="100000"/>
                        </a:lnSpc>
                      </a:pPr>
                      <a:endParaRPr lang="en-GB" sz="800" b="1" i="0">
                        <a:solidFill>
                          <a:schemeClr val="bg1"/>
                        </a:solidFill>
                        <a:effectLst/>
                        <a:latin typeface="+mj-lt"/>
                        <a:ea typeface="Trebuchet MS" panose="020B0703020202090204" pitchFamily="34"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tabLst>
                          <a:tab pos="623570" algn="l"/>
                        </a:tabLst>
                      </a:pPr>
                      <a:r>
                        <a:rPr lang="en-GB" sz="800" kern="100">
                          <a:effectLst/>
                        </a:rPr>
                        <a:t>PENTYLENE GLYCOL</a:t>
                      </a:r>
                      <a:endParaRPr lang="en-US" sz="800" kern="100">
                        <a:effectLst/>
                        <a:latin typeface="DM Sans" pitchFamily="2" charset="0"/>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tc>
                  <a:txBody>
                    <a:bodyPr/>
                    <a:lstStyle/>
                    <a:p>
                      <a:pPr algn="ctr" fontAlgn="ctr"/>
                      <a:r>
                        <a:rPr lang="en-GB" sz="800" b="0" i="0" u="none" strike="noStrike">
                          <a:solidFill>
                            <a:srgbClr val="000000"/>
                          </a:solidFill>
                          <a:effectLst/>
                          <a:latin typeface="+mj-lt"/>
                        </a:rPr>
                        <a:t>2</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alpha val="50196"/>
                      </a:srgbClr>
                    </a:solidFill>
                  </a:tcPr>
                </a:tc>
                <a:extLst>
                  <a:ext uri="{0D108BD9-81ED-4DB2-BD59-A6C34878D82A}">
                    <a16:rowId xmlns:a16="http://schemas.microsoft.com/office/drawing/2014/main" val="1530948711"/>
                  </a:ext>
                </a:extLst>
              </a:tr>
              <a:tr h="197010">
                <a:tc>
                  <a:txBody>
                    <a:bodyPr/>
                    <a:lstStyle/>
                    <a:p>
                      <a:pPr algn="ctr">
                        <a:lnSpc>
                          <a:spcPct val="100000"/>
                        </a:lnSpc>
                      </a:pPr>
                      <a:endParaRPr lang="en-GB" sz="800" b="1" i="0">
                        <a:solidFill>
                          <a:schemeClr val="bg1"/>
                        </a:solidFill>
                        <a:effectLst/>
                        <a:latin typeface="+mj-lt"/>
                        <a:ea typeface="Trebuchet MS" panose="020B0703020202090204" pitchFamily="34"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tabLst>
                          <a:tab pos="623570" algn="l"/>
                        </a:tabLst>
                      </a:pPr>
                      <a:r>
                        <a:rPr lang="en-GB" sz="800" b="1" kern="100">
                          <a:effectLst/>
                        </a:rPr>
                        <a:t>HYA-ACT</a:t>
                      </a:r>
                      <a:r>
                        <a:rPr lang="en-GB" sz="800" b="1" kern="100" baseline="30000">
                          <a:effectLst/>
                        </a:rPr>
                        <a:t>TM</a:t>
                      </a:r>
                      <a:r>
                        <a:rPr lang="en-GB" sz="800" b="1" kern="100">
                          <a:effectLst/>
                        </a:rPr>
                        <a:t> </a:t>
                      </a:r>
                      <a:r>
                        <a:rPr lang="en-US" altLang="zh-CN" sz="800" b="1" kern="100">
                          <a:effectLst/>
                        </a:rPr>
                        <a:t>M </a:t>
                      </a:r>
                      <a:r>
                        <a:rPr lang="en-US" altLang="zh-CN" sz="800" kern="100">
                          <a:effectLst/>
                        </a:rPr>
                        <a:t>(</a:t>
                      </a:r>
                      <a:r>
                        <a:rPr lang="en-GB" sz="800" kern="100">
                          <a:effectLst/>
                        </a:rPr>
                        <a:t>SODIUM HYALURONATE)</a:t>
                      </a:r>
                      <a:endParaRPr lang="en-US" sz="800" kern="100">
                        <a:effectLst/>
                        <a:latin typeface="DM Sans" pitchFamily="2" charset="0"/>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FEEEC"/>
                    </a:solidFill>
                  </a:tcPr>
                </a:tc>
                <a:tc>
                  <a:txBody>
                    <a:bodyPr/>
                    <a:lstStyle/>
                    <a:p>
                      <a:pPr algn="ctr" fontAlgn="ctr"/>
                      <a:r>
                        <a:rPr lang="en-GB" sz="800" b="1" i="0" u="none" strike="noStrike">
                          <a:solidFill>
                            <a:srgbClr val="000000"/>
                          </a:solidFill>
                          <a:effectLst/>
                          <a:latin typeface="+mj-lt"/>
                        </a:rPr>
                        <a:t>0.1</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FEEEC"/>
                    </a:solidFill>
                  </a:tcPr>
                </a:tc>
                <a:extLst>
                  <a:ext uri="{0D108BD9-81ED-4DB2-BD59-A6C34878D82A}">
                    <a16:rowId xmlns:a16="http://schemas.microsoft.com/office/drawing/2014/main" val="1256809731"/>
                  </a:ext>
                </a:extLst>
              </a:tr>
              <a:tr h="197010">
                <a:tc>
                  <a:txBody>
                    <a:bodyPr/>
                    <a:lstStyle/>
                    <a:p>
                      <a:pPr algn="ctr">
                        <a:lnSpc>
                          <a:spcPct val="100000"/>
                        </a:lnSpc>
                      </a:pPr>
                      <a:r>
                        <a:rPr lang="en-GB" sz="800" b="1" i="0">
                          <a:solidFill>
                            <a:schemeClr val="bg1"/>
                          </a:solidFill>
                          <a:effectLst/>
                          <a:latin typeface="+mj-lt"/>
                          <a:ea typeface="Trebuchet MS" panose="020B0703020202090204" pitchFamily="34" charset="0"/>
                          <a:cs typeface="Times New Roman"/>
                        </a:rPr>
                        <a:t>D</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tabLst>
                          <a:tab pos="623570" algn="l"/>
                        </a:tabLst>
                      </a:pPr>
                      <a:r>
                        <a:rPr lang="en-GB" sz="800" b="1" kern="100">
                          <a:effectLst/>
                        </a:rPr>
                        <a:t>SYN-UP® </a:t>
                      </a:r>
                      <a:r>
                        <a:rPr lang="en-GB" sz="800" kern="100">
                          <a:effectLst/>
                        </a:rPr>
                        <a:t>(AMIDINOBENZYL BENZYLSULFONYL D-SERYL HOMOPHENYLALANINAMIDE ACETATE, GLYCERIN, AQUA, CITRIC ACID, SODIUM HYDROXIDE)</a:t>
                      </a:r>
                      <a:endParaRPr lang="en-US" sz="800" kern="100">
                        <a:effectLst/>
                        <a:latin typeface="DM Sans" pitchFamily="2" charset="0"/>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pPr algn="ctr" fontAlgn="ctr"/>
                      <a:r>
                        <a:rPr lang="en-GB" sz="800" b="1" i="0" u="none" strike="noStrike">
                          <a:solidFill>
                            <a:srgbClr val="000000"/>
                          </a:solidFill>
                          <a:effectLst/>
                          <a:latin typeface="+mj-lt"/>
                        </a:rPr>
                        <a:t>1</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7F7F7"/>
                    </a:solidFill>
                  </a:tcPr>
                </a:tc>
                <a:extLst>
                  <a:ext uri="{0D108BD9-81ED-4DB2-BD59-A6C34878D82A}">
                    <a16:rowId xmlns:a16="http://schemas.microsoft.com/office/drawing/2014/main" val="3615668087"/>
                  </a:ext>
                </a:extLst>
              </a:tr>
              <a:tr h="197010">
                <a:tc>
                  <a:txBody>
                    <a:bodyPr/>
                    <a:lstStyle/>
                    <a:p>
                      <a:pPr algn="ctr">
                        <a:lnSpc>
                          <a:spcPct val="100000"/>
                        </a:lnSpc>
                      </a:pPr>
                      <a:endParaRPr lang="en-GB" sz="800" b="1" i="0">
                        <a:solidFill>
                          <a:schemeClr val="bg1"/>
                        </a:solidFill>
                        <a:effectLst/>
                        <a:latin typeface="+mj-lt"/>
                        <a:ea typeface="Trebuchet MS" panose="020B0703020202090204" pitchFamily="34"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tabLst>
                          <a:tab pos="623570" algn="l"/>
                        </a:tabLst>
                      </a:pPr>
                      <a:r>
                        <a:rPr lang="en-GB" sz="800" b="1" kern="100">
                          <a:effectLst/>
                        </a:rPr>
                        <a:t>PARSOL® MAX</a:t>
                      </a:r>
                      <a:r>
                        <a:rPr lang="en-GB" sz="800" kern="100">
                          <a:effectLst/>
                        </a:rPr>
                        <a:t> (METHYLENE BIS-BENZOTRIAZOLYL TETRAMETHYLBUTYLPHENOL, AQUA, DECYL GLUCOSIDE, PROPYLENE GLYCOL, XANTHAN GUM)</a:t>
                      </a:r>
                      <a:endParaRPr lang="en-US" sz="800" kern="100">
                        <a:effectLst/>
                        <a:latin typeface="DM Sans" pitchFamily="2" charset="0"/>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pPr algn="ctr" fontAlgn="ctr"/>
                      <a:r>
                        <a:rPr lang="en-GB" sz="800" b="1" i="0" u="none" strike="noStrike">
                          <a:solidFill>
                            <a:srgbClr val="000000"/>
                          </a:solidFill>
                          <a:effectLst/>
                          <a:latin typeface="+mj-lt"/>
                        </a:rPr>
                        <a:t>3.4</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7F7F7"/>
                    </a:solidFill>
                  </a:tcPr>
                </a:tc>
                <a:extLst>
                  <a:ext uri="{0D108BD9-81ED-4DB2-BD59-A6C34878D82A}">
                    <a16:rowId xmlns:a16="http://schemas.microsoft.com/office/drawing/2014/main" val="611375468"/>
                  </a:ext>
                </a:extLst>
              </a:tr>
              <a:tr h="250834">
                <a:tc>
                  <a:txBody>
                    <a:bodyPr/>
                    <a:lstStyle/>
                    <a:p>
                      <a:pPr algn="ctr">
                        <a:lnSpc>
                          <a:spcPct val="100000"/>
                        </a:lnSpc>
                      </a:pPr>
                      <a:endParaRPr lang="en-GB" sz="800" b="1" i="0">
                        <a:solidFill>
                          <a:schemeClr val="bg1"/>
                        </a:solidFill>
                        <a:effectLst/>
                        <a:latin typeface="+mj-lt"/>
                        <a:ea typeface="Trebuchet MS" panose="020B0703020202090204" pitchFamily="34" charset="0"/>
                        <a:cs typeface="Times New Roman"/>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nSpc>
                          <a:spcPts val="1440"/>
                        </a:lnSpc>
                        <a:buNone/>
                        <a:tabLst>
                          <a:tab pos="623570" algn="l"/>
                        </a:tabLst>
                      </a:pPr>
                      <a:r>
                        <a:rPr lang="en-GB" sz="800" b="1" kern="100">
                          <a:effectLst/>
                        </a:rPr>
                        <a:t>BIOME GENTLE GLOW</a:t>
                      </a:r>
                      <a:r>
                        <a:rPr lang="en-GB" sz="800" kern="100">
                          <a:effectLst/>
                        </a:rPr>
                        <a:t> (PARFUM)</a:t>
                      </a:r>
                      <a:endParaRPr lang="en-US" sz="800" kern="100">
                        <a:effectLst/>
                        <a:latin typeface="DM Sans" pitchFamily="2" charset="0"/>
                        <a:ea typeface="DM Sans" pitchFamily="2" charset="0"/>
                        <a:cs typeface="Times New Roman" panose="02020603050405020304" pitchFamily="18" charset="0"/>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FEEEC"/>
                    </a:solidFill>
                  </a:tcPr>
                </a:tc>
                <a:tc>
                  <a:txBody>
                    <a:bodyPr/>
                    <a:lstStyle/>
                    <a:p>
                      <a:pPr algn="ctr" fontAlgn="ctr"/>
                      <a:r>
                        <a:rPr lang="en-GB" sz="800" b="1" i="0" u="none" strike="noStrike">
                          <a:solidFill>
                            <a:srgbClr val="000000"/>
                          </a:solidFill>
                          <a:effectLst/>
                          <a:latin typeface="+mj-lt"/>
                        </a:rPr>
                        <a:t>0.3</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FEEEC"/>
                    </a:solidFill>
                  </a:tcPr>
                </a:tc>
                <a:extLst>
                  <a:ext uri="{0D108BD9-81ED-4DB2-BD59-A6C34878D82A}">
                    <a16:rowId xmlns:a16="http://schemas.microsoft.com/office/drawing/2014/main" val="1164300404"/>
                  </a:ext>
                </a:extLst>
              </a:tr>
            </a:tbl>
          </a:graphicData>
        </a:graphic>
      </p:graphicFrame>
      <p:sp>
        <p:nvSpPr>
          <p:cNvPr id="16" name="TextBox 15">
            <a:extLst>
              <a:ext uri="{FF2B5EF4-FFF2-40B4-BE49-F238E27FC236}">
                <a16:creationId xmlns:a16="http://schemas.microsoft.com/office/drawing/2014/main" id="{6CB6A06D-83B6-E238-EB60-1E76D0E65F97}"/>
              </a:ext>
            </a:extLst>
          </p:cNvPr>
          <p:cNvSpPr txBox="1"/>
          <p:nvPr/>
        </p:nvSpPr>
        <p:spPr>
          <a:xfrm>
            <a:off x="1899827" y="6381865"/>
            <a:ext cx="5917427" cy="263598"/>
          </a:xfrm>
          <a:prstGeom prst="rect">
            <a:avLst/>
          </a:prstGeom>
          <a:noFill/>
        </p:spPr>
        <p:txBody>
          <a:bodyPr wrap="square">
            <a:spAutoFit/>
          </a:bodyPr>
          <a:lstStyle/>
          <a:p>
            <a:pPr marL="0" marR="0" algn="r">
              <a:lnSpc>
                <a:spcPts val="1440"/>
              </a:lnSpc>
              <a:buNone/>
              <a:tabLst>
                <a:tab pos="623570" algn="l"/>
              </a:tabLst>
            </a:pPr>
            <a:r>
              <a:rPr lang="en-GB" sz="800" b="1" kern="100">
                <a:solidFill>
                  <a:srgbClr val="000000"/>
                </a:solidFill>
                <a:effectLst/>
                <a:latin typeface="DM Sans" pitchFamily="2" charset="0"/>
                <a:ea typeface="DM Sans" pitchFamily="2" charset="0"/>
                <a:cs typeface="Times New Roman" panose="02020603050405020304" pitchFamily="18" charset="0"/>
              </a:rPr>
              <a:t>SU-E-102711-2</a:t>
            </a:r>
          </a:p>
        </p:txBody>
      </p:sp>
      <p:sp>
        <p:nvSpPr>
          <p:cNvPr id="5" name="TextBox 4">
            <a:extLst>
              <a:ext uri="{FF2B5EF4-FFF2-40B4-BE49-F238E27FC236}">
                <a16:creationId xmlns:a16="http://schemas.microsoft.com/office/drawing/2014/main" id="{BC585BE7-29E6-44D9-E3EF-E30891A16717}"/>
              </a:ext>
            </a:extLst>
          </p:cNvPr>
          <p:cNvSpPr txBox="1"/>
          <p:nvPr/>
        </p:nvSpPr>
        <p:spPr>
          <a:xfrm>
            <a:off x="1899827" y="6423765"/>
            <a:ext cx="4306016" cy="461665"/>
          </a:xfrm>
          <a:prstGeom prst="rect">
            <a:avLst/>
          </a:prstGeom>
          <a:noFill/>
        </p:spPr>
        <p:txBody>
          <a:bodyPr wrap="square">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a:latin typeface="+mj-lt"/>
              </a:rPr>
              <a:t>SPF value tested in vivo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a:latin typeface="+mj-lt"/>
                <a:ea typeface="+mn-lt"/>
                <a:cs typeface="+mn-lt"/>
              </a:rPr>
              <a:t>The formulation fulfils the 6 weeks stability at 50°C and the 3 months stability at 4°C, room temperature, 40°C.</a:t>
            </a:r>
          </a:p>
        </p:txBody>
      </p:sp>
      <p:sp>
        <p:nvSpPr>
          <p:cNvPr id="13" name="Text Placeholder 15">
            <a:extLst>
              <a:ext uri="{FF2B5EF4-FFF2-40B4-BE49-F238E27FC236}">
                <a16:creationId xmlns:a16="http://schemas.microsoft.com/office/drawing/2014/main" id="{4F1FA217-2294-8D08-2B9C-17DBFB27C74D}"/>
              </a:ext>
            </a:extLst>
          </p:cNvPr>
          <p:cNvSpPr txBox="1">
            <a:spLocks/>
          </p:cNvSpPr>
          <p:nvPr/>
        </p:nvSpPr>
        <p:spPr>
          <a:xfrm>
            <a:off x="1899827" y="436530"/>
            <a:ext cx="5917427" cy="391360"/>
          </a:xfrm>
          <a:prstGeom prst="rect">
            <a:avLst/>
          </a:prstGeom>
        </p:spPr>
        <p:txBody>
          <a:bodyPr vert="horz" wrap="square" lIns="0" tIns="0" rIns="0" bIns="36000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1400" kern="0" spc="0" baseline="0">
                <a:solidFill>
                  <a:srgbClr val="F08B1F"/>
                </a:solidFill>
                <a:latin typeface="+mn-lt"/>
                <a:ea typeface="+mn-ea"/>
                <a:cs typeface="+mn-cs"/>
              </a:defRPr>
            </a:lvl1pPr>
            <a:lvl2pPr marL="361950" indent="-36195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3"/>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CBD93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altLang="en-NL" sz="1800" b="1" err="1">
                <a:solidFill>
                  <a:srgbClr val="277E6E"/>
                </a:solidFill>
                <a:latin typeface="Lora" pitchFamily="2" charset="0"/>
              </a:rPr>
              <a:t>MyPro</a:t>
            </a:r>
            <a:r>
              <a:rPr lang="en-GB" altLang="en-NL" sz="1800" err="1">
                <a:solidFill>
                  <a:srgbClr val="277E6E"/>
                </a:solidFill>
                <a:latin typeface="Lora" pitchFamily="2" charset="0"/>
              </a:rPr>
              <a:t>Biome</a:t>
            </a:r>
            <a:r>
              <a:rPr lang="en-GB" altLang="en-NL" sz="1800">
                <a:solidFill>
                  <a:srgbClr val="277E6E"/>
                </a:solidFill>
                <a:latin typeface="Lora" pitchFamily="2" charset="0"/>
              </a:rPr>
              <a:t> | </a:t>
            </a:r>
            <a:r>
              <a:rPr lang="en-GB" altLang="en-NL" sz="1800" b="1">
                <a:solidFill>
                  <a:srgbClr val="277E6E"/>
                </a:solidFill>
                <a:latin typeface="Lora" pitchFamily="2" charset="0"/>
              </a:rPr>
              <a:t>Resilience Sun Cream SPF 50+ </a:t>
            </a:r>
            <a:endParaRPr lang="en-NL" altLang="en-NL" sz="1800" b="1">
              <a:solidFill>
                <a:srgbClr val="277E6E"/>
              </a:solidFill>
              <a:latin typeface="Lora" pitchFamily="2" charset="0"/>
            </a:endParaRPr>
          </a:p>
        </p:txBody>
      </p:sp>
      <p:pic>
        <p:nvPicPr>
          <p:cNvPr id="20" name="Picture 19">
            <a:extLst>
              <a:ext uri="{FF2B5EF4-FFF2-40B4-BE49-F238E27FC236}">
                <a16:creationId xmlns:a16="http://schemas.microsoft.com/office/drawing/2014/main" id="{D69AEAD2-DDBD-AA7B-828A-DF3254FED01D}"/>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3" y="0"/>
            <a:ext cx="1707639" cy="6858000"/>
          </a:xfrm>
          <a:prstGeom prst="rect">
            <a:avLst/>
          </a:prstGeom>
        </p:spPr>
      </p:pic>
      <p:pic>
        <p:nvPicPr>
          <p:cNvPr id="21" name="Picture 20">
            <a:extLst>
              <a:ext uri="{FF2B5EF4-FFF2-40B4-BE49-F238E27FC236}">
                <a16:creationId xmlns:a16="http://schemas.microsoft.com/office/drawing/2014/main" id="{ABE376C4-5752-824A-A404-404CDB78A2A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6200000">
            <a:off x="-1122585" y="3972033"/>
            <a:ext cx="4081744" cy="889820"/>
          </a:xfrm>
          <a:prstGeom prst="rect">
            <a:avLst/>
          </a:prstGeom>
        </p:spPr>
      </p:pic>
      <p:sp>
        <p:nvSpPr>
          <p:cNvPr id="22" name="TextBox 21">
            <a:extLst>
              <a:ext uri="{FF2B5EF4-FFF2-40B4-BE49-F238E27FC236}">
                <a16:creationId xmlns:a16="http://schemas.microsoft.com/office/drawing/2014/main" id="{E15AF926-1B34-B60B-C415-8A88F9F0A088}"/>
              </a:ext>
            </a:extLst>
          </p:cNvPr>
          <p:cNvSpPr txBox="1"/>
          <p:nvPr/>
        </p:nvSpPr>
        <p:spPr>
          <a:xfrm rot="16200000">
            <a:off x="-1636990" y="3255358"/>
            <a:ext cx="6097136" cy="307777"/>
          </a:xfrm>
          <a:prstGeom prst="rect">
            <a:avLst/>
          </a:prstGeom>
          <a:noFill/>
        </p:spPr>
        <p:txBody>
          <a:bodyPr wrap="square">
            <a:spAutoFit/>
          </a:bodyPr>
          <a:lstStyle/>
          <a:p>
            <a:r>
              <a:rPr lang="en-GB" sz="1400">
                <a:solidFill>
                  <a:schemeClr val="bg1"/>
                </a:solidFill>
                <a:latin typeface="Lora" pitchFamily="2" charset="0"/>
              </a:rPr>
              <a:t>My sunscreen to protect the skin and microbiome, professionally.​</a:t>
            </a:r>
            <a:endParaRPr lang="en-US" sz="1400">
              <a:solidFill>
                <a:schemeClr val="bg1"/>
              </a:solidFill>
              <a:latin typeface="Lora" pitchFamily="2" charset="0"/>
            </a:endParaRPr>
          </a:p>
        </p:txBody>
      </p:sp>
      <p:sp>
        <p:nvSpPr>
          <p:cNvPr id="2" name="TextBox 1">
            <a:extLst>
              <a:ext uri="{FF2B5EF4-FFF2-40B4-BE49-F238E27FC236}">
                <a16:creationId xmlns:a16="http://schemas.microsoft.com/office/drawing/2014/main" id="{B14E0A04-9137-D0A7-579F-38DF4EF25BC1}"/>
              </a:ext>
            </a:extLst>
          </p:cNvPr>
          <p:cNvSpPr txBox="1"/>
          <p:nvPr/>
        </p:nvSpPr>
        <p:spPr>
          <a:xfrm>
            <a:off x="9585289" y="6272134"/>
            <a:ext cx="2304311" cy="585866"/>
          </a:xfrm>
          <a:prstGeom prst="rect">
            <a:avLst/>
          </a:prstGeom>
          <a:noFill/>
        </p:spPr>
        <p:txBody>
          <a:bodyPr wrap="square" lIns="72000" tIns="46800" r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800" u="none" strike="noStrike" kern="1200" cap="none" spc="0" normalizeH="0" baseline="0" noProof="0">
                <a:ln>
                  <a:noFill/>
                </a:ln>
                <a:effectLst/>
                <a:uLnTx/>
                <a:uFillTx/>
                <a:latin typeface="DM Sans" pitchFamily="2" charset="77"/>
                <a:ea typeface="Fira Sans" panose="020B0503050000020004" pitchFamily="34" charset="0"/>
                <a:cs typeface="Arial" panose="020B0604020202020204" pitchFamily="34" charset="0"/>
              </a:rPr>
              <a:t>Products are for experimental use only and are not for</a:t>
            </a:r>
            <a:r>
              <a:rPr kumimoji="0" lang="en-GB" sz="800" u="none" strike="noStrike" kern="1200" cap="none" spc="0" normalizeH="0" baseline="0" noProof="0">
                <a:ln>
                  <a:noFill/>
                </a:ln>
                <a:effectLst/>
                <a:uLnTx/>
                <a:uFillTx/>
                <a:latin typeface="DM Sans" pitchFamily="2" charset="77"/>
                <a:ea typeface="Fira Sans" panose="020B0503050000020004" pitchFamily="34" charset="0"/>
                <a:cs typeface="Arial" panose="020B0604020202020204" pitchFamily="34" charset="0"/>
              </a:rPr>
              <a:t> </a:t>
            </a:r>
            <a:r>
              <a:rPr kumimoji="0" lang="en-CH" sz="800" u="none" strike="noStrike" kern="1200" cap="none" spc="0" normalizeH="0" baseline="0" noProof="0">
                <a:ln>
                  <a:noFill/>
                </a:ln>
                <a:effectLst/>
                <a:uLnTx/>
                <a:uFillTx/>
                <a:latin typeface="DM Sans" pitchFamily="2" charset="77"/>
                <a:ea typeface="Fira Sans" panose="020B0503050000020004" pitchFamily="34" charset="0"/>
                <a:cs typeface="Arial" panose="020B0604020202020204" pitchFamily="34" charset="0"/>
              </a:rPr>
              <a:t>sale.</a:t>
            </a:r>
            <a:r>
              <a:rPr kumimoji="0" lang="en-US" sz="800" u="none" strike="noStrike" kern="1200" cap="none" spc="0" normalizeH="0" baseline="0" noProof="0">
                <a:ln>
                  <a:noFill/>
                </a:ln>
                <a:effectLst/>
                <a:uLnTx/>
                <a:uFillTx/>
                <a:latin typeface="DM Sans" pitchFamily="2" charset="77"/>
                <a:ea typeface="Fira Sans" panose="020B0503050000020004" pitchFamily="34" charset="0"/>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800">
                <a:latin typeface="DM Sans" pitchFamily="2" charset="77"/>
                <a:ea typeface="Fira Sans" panose="020B0503050000020004" pitchFamily="34" charset="0"/>
                <a:cs typeface="Arial" panose="020B0604020202020204" pitchFamily="34" charset="0"/>
              </a:rPr>
              <a:t>d</a:t>
            </a:r>
            <a:r>
              <a:rPr kumimoji="0" lang="en-GB" sz="800" u="none" strike="noStrike" kern="1200" cap="none" spc="0" normalizeH="0" baseline="0" noProof="0" err="1">
                <a:ln>
                  <a:noFill/>
                </a:ln>
                <a:effectLst/>
                <a:uLnTx/>
                <a:uFillTx/>
                <a:latin typeface="DM Sans" pitchFamily="2" charset="77"/>
                <a:ea typeface="Fira Sans" panose="020B0503050000020004" pitchFamily="34" charset="0"/>
                <a:cs typeface="Arial" panose="020B0604020202020204" pitchFamily="34" charset="0"/>
              </a:rPr>
              <a:t>sm-firmenich</a:t>
            </a:r>
            <a:r>
              <a:rPr kumimoji="0" lang="en-CH" sz="800" u="none" strike="noStrike" kern="1200" cap="none" spc="0" normalizeH="0" baseline="0" noProof="0">
                <a:ln>
                  <a:noFill/>
                </a:ln>
                <a:effectLst/>
                <a:uLnTx/>
                <a:uFillTx/>
                <a:latin typeface="DM Sans" pitchFamily="2" charset="77"/>
                <a:ea typeface="Fira Sans" panose="020B0503050000020004" pitchFamily="34" charset="0"/>
                <a:cs typeface="Arial" panose="020B0604020202020204" pitchFamily="34" charset="0"/>
              </a:rPr>
              <a:t> is not responsible for final products claims</a:t>
            </a:r>
            <a:endParaRPr kumimoji="0" lang="en-US" sz="800" u="none" strike="noStrike" kern="1200" cap="none" spc="0" normalizeH="0" baseline="0" noProof="0">
              <a:ln>
                <a:noFill/>
              </a:ln>
              <a:effectLst/>
              <a:uLnTx/>
              <a:uFillTx/>
              <a:latin typeface="DM Sans" pitchFamily="2" charset="77"/>
              <a:ea typeface="Fira Sans" panose="020B0503050000020004" pitchFamily="34" charset="0"/>
              <a:cs typeface="Arial" panose="020B0604020202020204" pitchFamily="34" charset="0"/>
            </a:endParaRPr>
          </a:p>
        </p:txBody>
      </p:sp>
      <p:pic>
        <p:nvPicPr>
          <p:cNvPr id="17" name="Grafik 14" descr="Ein Bild, das Grafiken, Logo, Clipart, Design enthält.&#10;&#10;KI-generierte Inhalte können fehlerhaft sein.">
            <a:extLst>
              <a:ext uri="{FF2B5EF4-FFF2-40B4-BE49-F238E27FC236}">
                <a16:creationId xmlns:a16="http://schemas.microsoft.com/office/drawing/2014/main" id="{BB7F6BDB-FF5B-175B-AE99-2C78580E2296}"/>
              </a:ext>
            </a:extLst>
          </p:cNvPr>
          <p:cNvPicPr>
            <a:picLocks noChangeAspect="1"/>
          </p:cNvPicPr>
          <p:nvPr/>
        </p:nvPicPr>
        <p:blipFill rotWithShape="1">
          <a:blip r:embed="rId6" cstate="screen">
            <a:clrChange>
              <a:clrFrom>
                <a:srgbClr val="FFFFFE"/>
              </a:clrFrom>
              <a:clrTo>
                <a:srgbClr val="FFFFFE">
                  <a:alpha val="0"/>
                </a:srgbClr>
              </a:clrTo>
            </a:clrChange>
            <a:extLst>
              <a:ext uri="{28A0092B-C50C-407E-A947-70E740481C1C}">
                <a14:useLocalDpi xmlns:a14="http://schemas.microsoft.com/office/drawing/2010/main"/>
              </a:ext>
            </a:extLst>
          </a:blip>
          <a:srcRect b="-350"/>
          <a:stretch>
            <a:fillRect/>
          </a:stretch>
        </p:blipFill>
        <p:spPr>
          <a:xfrm>
            <a:off x="7177174" y="180127"/>
            <a:ext cx="640080" cy="640080"/>
          </a:xfrm>
          <a:prstGeom prst="rect">
            <a:avLst/>
          </a:prstGeom>
        </p:spPr>
      </p:pic>
    </p:spTree>
    <p:extLst>
      <p:ext uri="{BB962C8B-B14F-4D97-AF65-F5344CB8AC3E}">
        <p14:creationId xmlns:p14="http://schemas.microsoft.com/office/powerpoint/2010/main" val="2154920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0F9E985F-A3F0-ECBB-998D-80FC7E5CB97D}"/>
              </a:ext>
            </a:extLst>
          </p:cNvPr>
          <p:cNvSpPr txBox="1">
            <a:spLocks/>
          </p:cNvSpPr>
          <p:nvPr/>
        </p:nvSpPr>
        <p:spPr>
          <a:xfrm>
            <a:off x="302400" y="4248000"/>
            <a:ext cx="11595600" cy="1979625"/>
          </a:xfrm>
          <a:prstGeom prst="rect">
            <a:avLst/>
          </a:prstGeom>
        </p:spPr>
        <p:txBody>
          <a:bodyPr lIns="0" tIns="0" rIns="0" bIns="0" anchor="t"/>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endParaRPr kumimoji="0" lang="en-US" sz="1600" b="0" i="0" u="none" strike="sngStrike" kern="1200" cap="none" spc="0" normalizeH="0" baseline="0" noProof="0">
              <a:ln>
                <a:noFill/>
              </a:ln>
              <a:solidFill>
                <a:prstClr val="black"/>
              </a:solidFill>
              <a:effectLst/>
              <a:uLnTx/>
              <a:uFillTx/>
              <a:latin typeface="DM Sans"/>
              <a:ea typeface="+mn-ea"/>
              <a:cs typeface="+mn-cs"/>
            </a:endParaRPr>
          </a:p>
        </p:txBody>
      </p:sp>
      <p:sp>
        <p:nvSpPr>
          <p:cNvPr id="13" name="Title 2">
            <a:extLst>
              <a:ext uri="{FF2B5EF4-FFF2-40B4-BE49-F238E27FC236}">
                <a16:creationId xmlns:a16="http://schemas.microsoft.com/office/drawing/2014/main" id="{9D5BED00-5074-3B29-7A81-5B5FD9F7FEB7}"/>
              </a:ext>
            </a:extLst>
          </p:cNvPr>
          <p:cNvSpPr>
            <a:spLocks noGrp="1"/>
          </p:cNvSpPr>
          <p:nvPr>
            <p:ph type="ctrTitle"/>
          </p:nvPr>
        </p:nvSpPr>
        <p:spPr>
          <a:xfrm>
            <a:off x="302399" y="302400"/>
            <a:ext cx="11589563" cy="1978342"/>
          </a:xfrm>
        </p:spPr>
        <p:txBody>
          <a:bodyPr>
            <a:normAutofit/>
          </a:bodyPr>
          <a:lstStyle/>
          <a:p>
            <a:r>
              <a:rPr lang="en-US"/>
              <a:t>Disclaimer</a:t>
            </a:r>
          </a:p>
        </p:txBody>
      </p:sp>
      <p:sp>
        <p:nvSpPr>
          <p:cNvPr id="14" name="Text Placeholder 3">
            <a:extLst>
              <a:ext uri="{FF2B5EF4-FFF2-40B4-BE49-F238E27FC236}">
                <a16:creationId xmlns:a16="http://schemas.microsoft.com/office/drawing/2014/main" id="{F9509CD5-AD2C-6CEE-E0D4-DA112B6044A1}"/>
              </a:ext>
            </a:extLst>
          </p:cNvPr>
          <p:cNvSpPr>
            <a:spLocks noGrp="1"/>
          </p:cNvSpPr>
          <p:nvPr>
            <p:ph type="body" sz="quarter" idx="11"/>
          </p:nvPr>
        </p:nvSpPr>
        <p:spPr>
          <a:xfrm>
            <a:off x="300036" y="1121578"/>
            <a:ext cx="11589563" cy="1069976"/>
          </a:xfrm>
        </p:spPr>
        <p:txBody>
          <a:bodyPr anchor="t" anchorCtr="0"/>
          <a:lstStyle/>
          <a:p>
            <a:r>
              <a:rPr lang="en-US" sz="1200"/>
              <a:t>Copyright © dsm-firmenich Switzerland AG, 2026, 4002 Basel, Switzerland. </a:t>
            </a:r>
          </a:p>
          <a:p>
            <a:r>
              <a:rPr lang="en-US" sz="1200"/>
              <a:t>www.dsm-firmenich.com. All rights reserved.</a:t>
            </a:r>
          </a:p>
        </p:txBody>
      </p:sp>
      <p:sp>
        <p:nvSpPr>
          <p:cNvPr id="18" name="Text Placeholder 3">
            <a:extLst>
              <a:ext uri="{FF2B5EF4-FFF2-40B4-BE49-F238E27FC236}">
                <a16:creationId xmlns:a16="http://schemas.microsoft.com/office/drawing/2014/main" id="{22C41E01-EABC-C70F-EBA1-EB771EEA9E38}"/>
              </a:ext>
            </a:extLst>
          </p:cNvPr>
          <p:cNvSpPr txBox="1">
            <a:spLocks/>
          </p:cNvSpPr>
          <p:nvPr/>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schemeClr val="bg1"/>
                </a:solidFill>
                <a:effectLst/>
                <a:uLnTx/>
                <a:uFillTx/>
                <a:ea typeface="+mn-ea"/>
                <a:cs typeface="+mn-cs"/>
              </a:rPr>
              <a:t>dsm-firmenich has used diligent care to ensure that the information provided herein is accurate and </a:t>
            </a:r>
            <a:r>
              <a:rPr lang="en-GB" sz="1200">
                <a:solidFill>
                  <a:schemeClr val="bg1"/>
                </a:solidFill>
              </a:rPr>
              <a:t>up-to-date to the best of its knowledge. However</a:t>
            </a:r>
            <a:r>
              <a:rPr kumimoji="0" lang="en-GB" sz="1200" b="0" i="0" u="none" strike="noStrike" kern="0" cap="none" spc="0" normalizeH="0" baseline="0" noProof="0">
                <a:ln>
                  <a:noFill/>
                </a:ln>
                <a:solidFill>
                  <a:schemeClr val="bg1"/>
                </a:solidFill>
                <a:effectLst/>
                <a:uLnTx/>
                <a:uFillTx/>
                <a:ea typeface="+mn-ea"/>
                <a:cs typeface="+mn-cs"/>
              </a:rPr>
              <a:t>, dsm-firmenich makes no representation or warranty, either expressly or implied, of the accuracy, reliability, completeness, </a:t>
            </a:r>
            <a:r>
              <a:rPr lang="en-GB" sz="1200">
                <a:solidFill>
                  <a:schemeClr val="bg1"/>
                </a:solidFill>
              </a:rPr>
              <a:t>or suitability </a:t>
            </a:r>
            <a:r>
              <a:rPr kumimoji="0" lang="en-GB" sz="1200" b="0" i="0" u="none" strike="noStrike" kern="0" cap="none" spc="0" normalizeH="0" baseline="0" noProof="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a:solidFill>
                  <a:schemeClr val="bg1"/>
                </a:solidFill>
              </a:rPr>
              <a:t>options</a:t>
            </a:r>
            <a:r>
              <a:rPr kumimoji="0" lang="en-GB" sz="1200" b="0" i="0" u="none" strike="noStrike" kern="0" cap="none" spc="0" normalizeH="0" baseline="0" noProof="0">
                <a:ln>
                  <a:noFill/>
                </a:ln>
                <a:solidFill>
                  <a:schemeClr val="bg1"/>
                </a:solidFill>
                <a:effectLst/>
                <a:uLnTx/>
                <a:uFillTx/>
                <a:ea typeface="+mn-ea"/>
                <a:cs typeface="+mn-cs"/>
              </a:rPr>
              <a:t>. Country or region-specific information should be considered when labelling or advertising to final consumer. In no event shall dsm-firmenich be liable for any </a:t>
            </a:r>
            <a:r>
              <a:rPr lang="en-GB" sz="1200">
                <a:solidFill>
                  <a:schemeClr val="bg1"/>
                </a:solidFill>
              </a:rPr>
              <a:t>direct or indirect </a:t>
            </a:r>
            <a:r>
              <a:rPr kumimoji="0" lang="en-GB" sz="1200" b="0" i="0" u="none" strike="noStrike" kern="0" cap="none" spc="0" normalizeH="0" baseline="0" noProof="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a:solidFill>
                  <a:schemeClr val="bg1"/>
                </a:solidFill>
              </a:rPr>
              <a:t>the latest information</a:t>
            </a:r>
            <a:r>
              <a:rPr kumimoji="0" lang="en-GB" sz="1200" b="0" i="0" u="none" strike="noStrike" kern="0" cap="none" spc="0" normalizeH="0" baseline="0" noProof="0">
                <a:ln>
                  <a:noFill/>
                </a:ln>
                <a:solidFill>
                  <a:schemeClr val="bg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19" name="Title 2">
            <a:extLst>
              <a:ext uri="{FF2B5EF4-FFF2-40B4-BE49-F238E27FC236}">
                <a16:creationId xmlns:a16="http://schemas.microsoft.com/office/drawing/2014/main" id="{3E7FEA32-015C-FBB7-062E-065D650F5F68}"/>
              </a:ext>
            </a:extLst>
          </p:cNvPr>
          <p:cNvSpPr txBox="1">
            <a:spLocks/>
          </p:cNvSpPr>
          <p:nvPr/>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20" name="Text Placeholder 1">
            <a:extLst>
              <a:ext uri="{FF2B5EF4-FFF2-40B4-BE49-F238E27FC236}">
                <a16:creationId xmlns:a16="http://schemas.microsoft.com/office/drawing/2014/main" id="{CC0294DB-A1AA-D89F-2C9F-103055BB7EE0}"/>
              </a:ext>
            </a:extLst>
          </p:cNvPr>
          <p:cNvSpPr>
            <a:spLocks noGrp="1"/>
          </p:cNvSpPr>
          <p:nvPr/>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a:solidFill>
                  <a:schemeClr val="bg1"/>
                </a:solidFill>
              </a:rPr>
              <a:t>The information provided herein is provided for information purposes only and has been prepared by dsm-firmenich in accordance with its own methodology. </a:t>
            </a:r>
          </a:p>
          <a:p>
            <a:r>
              <a:rPr lang="en-US" sz="1200">
                <a:solidFill>
                  <a:schemeClr val="bg1"/>
                </a:solidFill>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a:t>
            </a:r>
            <a:r>
              <a:rPr lang="en-US" sz="1200" err="1">
                <a:solidFill>
                  <a:schemeClr val="bg1"/>
                </a:solidFill>
              </a:rPr>
              <a:t>dsm-firmenich</a:t>
            </a:r>
            <a:r>
              <a:rPr lang="en-US" sz="1200">
                <a:solidFill>
                  <a:schemeClr val="bg1"/>
                </a:solidFill>
              </a:rPr>
              <a:t> Switzerland AG, 2026.</a:t>
            </a:r>
          </a:p>
          <a:p>
            <a:endParaRPr lang="en-US" sz="1200">
              <a:solidFill>
                <a:schemeClr val="bg1"/>
              </a:solidFill>
            </a:endParaRPr>
          </a:p>
        </p:txBody>
      </p:sp>
      <p:grpSp>
        <p:nvGrpSpPr>
          <p:cNvPr id="2" name="Group 1">
            <a:extLst>
              <a:ext uri="{FF2B5EF4-FFF2-40B4-BE49-F238E27FC236}">
                <a16:creationId xmlns:a16="http://schemas.microsoft.com/office/drawing/2014/main" id="{FD5D15C6-71A2-83E7-C3FA-461151A5A468}"/>
              </a:ext>
            </a:extLst>
          </p:cNvPr>
          <p:cNvGrpSpPr/>
          <p:nvPr/>
        </p:nvGrpSpPr>
        <p:grpSpPr>
          <a:xfrm>
            <a:off x="17183" y="6402918"/>
            <a:ext cx="1783497" cy="230832"/>
            <a:chOff x="17183" y="6402918"/>
            <a:chExt cx="1783497" cy="230832"/>
          </a:xfrm>
        </p:grpSpPr>
        <p:grpSp>
          <p:nvGrpSpPr>
            <p:cNvPr id="3" name="Graphic 14">
              <a:extLst>
                <a:ext uri="{FF2B5EF4-FFF2-40B4-BE49-F238E27FC236}">
                  <a16:creationId xmlns:a16="http://schemas.microsoft.com/office/drawing/2014/main" id="{E9FCDE37-7723-3390-5244-89A8FBB55808}"/>
                </a:ext>
              </a:extLst>
            </p:cNvPr>
            <p:cNvGrpSpPr/>
            <p:nvPr userDrawn="1"/>
          </p:nvGrpSpPr>
          <p:grpSpPr>
            <a:xfrm>
              <a:off x="302398" y="6478560"/>
              <a:ext cx="1498282" cy="101280"/>
              <a:chOff x="7116965" y="5198681"/>
              <a:chExt cx="1418939" cy="95916"/>
            </a:xfrm>
            <a:solidFill>
              <a:srgbClr val="FFFFFF"/>
            </a:solidFill>
          </p:grpSpPr>
          <p:grpSp>
            <p:nvGrpSpPr>
              <p:cNvPr id="5" name="Graphic 14">
                <a:extLst>
                  <a:ext uri="{FF2B5EF4-FFF2-40B4-BE49-F238E27FC236}">
                    <a16:creationId xmlns:a16="http://schemas.microsoft.com/office/drawing/2014/main" id="{7D78CCFF-5722-03EB-7720-ACBDD82C0038}"/>
                  </a:ext>
                </a:extLst>
              </p:cNvPr>
              <p:cNvGrpSpPr/>
              <p:nvPr/>
            </p:nvGrpSpPr>
            <p:grpSpPr>
              <a:xfrm>
                <a:off x="7116965" y="5204587"/>
                <a:ext cx="305466" cy="68960"/>
                <a:chOff x="7116965" y="5204587"/>
                <a:chExt cx="305466" cy="68960"/>
              </a:xfrm>
              <a:grpFill/>
            </p:grpSpPr>
            <p:sp>
              <p:nvSpPr>
                <p:cNvPr id="38" name="Freeform: Shape 37">
                  <a:extLst>
                    <a:ext uri="{FF2B5EF4-FFF2-40B4-BE49-F238E27FC236}">
                      <a16:creationId xmlns:a16="http://schemas.microsoft.com/office/drawing/2014/main" id="{27789544-8127-E59B-756F-3E8FC79439CF}"/>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3835148C-C64B-C111-546D-D900B97F8B7E}"/>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83500401-432D-A12B-32EB-96E279516A2B}"/>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9076A515-4172-A506-0ABB-8516AE1BFA77}"/>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4379A6A4-C27A-62A8-740C-F325021763F2}"/>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6" name="Freeform: Shape 5">
                <a:extLst>
                  <a:ext uri="{FF2B5EF4-FFF2-40B4-BE49-F238E27FC236}">
                    <a16:creationId xmlns:a16="http://schemas.microsoft.com/office/drawing/2014/main" id="{E8E95056-6FD7-DD0D-F6E6-D8F11439CCC4}"/>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8" name="Graphic 14">
                <a:extLst>
                  <a:ext uri="{FF2B5EF4-FFF2-40B4-BE49-F238E27FC236}">
                    <a16:creationId xmlns:a16="http://schemas.microsoft.com/office/drawing/2014/main" id="{878861DD-AB84-CC4A-A6C3-BFB10A99703C}"/>
                  </a:ext>
                </a:extLst>
              </p:cNvPr>
              <p:cNvGrpSpPr/>
              <p:nvPr/>
            </p:nvGrpSpPr>
            <p:grpSpPr>
              <a:xfrm>
                <a:off x="7447578" y="5198681"/>
                <a:ext cx="270319" cy="73723"/>
                <a:chOff x="7447578" y="5198681"/>
                <a:chExt cx="270319" cy="73723"/>
              </a:xfrm>
              <a:grpFill/>
            </p:grpSpPr>
            <p:sp>
              <p:nvSpPr>
                <p:cNvPr id="35" name="Freeform: Shape 34">
                  <a:extLst>
                    <a:ext uri="{FF2B5EF4-FFF2-40B4-BE49-F238E27FC236}">
                      <a16:creationId xmlns:a16="http://schemas.microsoft.com/office/drawing/2014/main" id="{4468131E-AF32-AFB9-5F16-F0DCA12F700F}"/>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B17D4C00-81D3-ECD5-460F-85A164FE1CD8}"/>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40587D2D-1F86-7A4C-0510-55F5AC0A6F18}"/>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9" name="Freeform: Shape 8">
                <a:extLst>
                  <a:ext uri="{FF2B5EF4-FFF2-40B4-BE49-F238E27FC236}">
                    <a16:creationId xmlns:a16="http://schemas.microsoft.com/office/drawing/2014/main" id="{B5B5C557-7253-48E0-043C-85171BB7F43D}"/>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10" name="Graphic 14">
                <a:extLst>
                  <a:ext uri="{FF2B5EF4-FFF2-40B4-BE49-F238E27FC236}">
                    <a16:creationId xmlns:a16="http://schemas.microsoft.com/office/drawing/2014/main" id="{CE09A7D6-CC42-FDBE-8F30-421FA43EFF66}"/>
                  </a:ext>
                </a:extLst>
              </p:cNvPr>
              <p:cNvGrpSpPr/>
              <p:nvPr/>
            </p:nvGrpSpPr>
            <p:grpSpPr>
              <a:xfrm>
                <a:off x="7505300" y="5198681"/>
                <a:ext cx="578453" cy="73723"/>
                <a:chOff x="7505300" y="5198681"/>
                <a:chExt cx="578453" cy="73723"/>
              </a:xfrm>
              <a:grpFill/>
            </p:grpSpPr>
            <p:sp>
              <p:nvSpPr>
                <p:cNvPr id="27" name="Freeform: Shape 26">
                  <a:extLst>
                    <a:ext uri="{FF2B5EF4-FFF2-40B4-BE49-F238E27FC236}">
                      <a16:creationId xmlns:a16="http://schemas.microsoft.com/office/drawing/2014/main" id="{3F6733CE-E99B-A61C-09E6-062B46F8D485}"/>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4A0CE9D0-C1F4-46F0-8348-1F7766B35E0C}"/>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67540146-7FF5-61E8-CE87-316048785107}"/>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1170C216-B51F-03DB-4FA1-B5915C6163FB}"/>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D267A954-557B-ECAF-4CC9-4BD0D5711CA2}"/>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BD69F64E-3CFF-785C-6CD0-E7D3030C084A}"/>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24CFBFBB-C2CE-90C9-F11A-6DF3A7632016}"/>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C727A9E5-CDB5-8277-6733-5DDD738F46AD}"/>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11" name="Freeform: Shape 10">
                <a:extLst>
                  <a:ext uri="{FF2B5EF4-FFF2-40B4-BE49-F238E27FC236}">
                    <a16:creationId xmlns:a16="http://schemas.microsoft.com/office/drawing/2014/main" id="{6C3C81EF-7AFD-77D9-2096-4A6502090F37}"/>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12" name="Graphic 14">
                <a:extLst>
                  <a:ext uri="{FF2B5EF4-FFF2-40B4-BE49-F238E27FC236}">
                    <a16:creationId xmlns:a16="http://schemas.microsoft.com/office/drawing/2014/main" id="{5CCBD138-2B8E-6424-22E5-23A49A8EEEB1}"/>
                  </a:ext>
                </a:extLst>
              </p:cNvPr>
              <p:cNvGrpSpPr/>
              <p:nvPr/>
            </p:nvGrpSpPr>
            <p:grpSpPr>
              <a:xfrm>
                <a:off x="7905540" y="5220017"/>
                <a:ext cx="352043" cy="52387"/>
                <a:chOff x="7905540" y="5220017"/>
                <a:chExt cx="352043" cy="52387"/>
              </a:xfrm>
              <a:grpFill/>
            </p:grpSpPr>
            <p:sp>
              <p:nvSpPr>
                <p:cNvPr id="25" name="Freeform: Shape 24">
                  <a:extLst>
                    <a:ext uri="{FF2B5EF4-FFF2-40B4-BE49-F238E27FC236}">
                      <a16:creationId xmlns:a16="http://schemas.microsoft.com/office/drawing/2014/main" id="{94FD6DE1-6E68-ABD6-5933-6DA191369F73}"/>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64FFC34D-1C54-83C9-74B5-7E3965623455}"/>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15" name="Graphic 14">
                <a:extLst>
                  <a:ext uri="{FF2B5EF4-FFF2-40B4-BE49-F238E27FC236}">
                    <a16:creationId xmlns:a16="http://schemas.microsoft.com/office/drawing/2014/main" id="{7C35C307-4648-99E3-18BD-2DEC604A0815}"/>
                  </a:ext>
                </a:extLst>
              </p:cNvPr>
              <p:cNvGrpSpPr/>
              <p:nvPr/>
            </p:nvGrpSpPr>
            <p:grpSpPr>
              <a:xfrm>
                <a:off x="8280920" y="5223256"/>
                <a:ext cx="254984" cy="71342"/>
                <a:chOff x="8280920" y="5223256"/>
                <a:chExt cx="254984" cy="71342"/>
              </a:xfrm>
              <a:grpFill/>
            </p:grpSpPr>
            <p:sp>
              <p:nvSpPr>
                <p:cNvPr id="16" name="Freeform: Shape 15">
                  <a:extLst>
                    <a:ext uri="{FF2B5EF4-FFF2-40B4-BE49-F238E27FC236}">
                      <a16:creationId xmlns:a16="http://schemas.microsoft.com/office/drawing/2014/main" id="{308DC416-0552-8ED9-3ABC-E13F8E4AD881}"/>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4589B844-5B94-8862-09B6-0D7EE335CD23}"/>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1BFE0423-6803-F14F-C764-437BB65BA878}"/>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9C15CAA0-0B54-F5E5-84DA-C714CBE29101}"/>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8E66EF61-3637-8486-1DE1-732ED6352001}"/>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9CC0FB25-4056-486E-376A-8A941F5D011D}"/>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
          <p:nvSpPr>
            <p:cNvPr id="4" name="TextBox 3">
              <a:extLst>
                <a:ext uri="{FF2B5EF4-FFF2-40B4-BE49-F238E27FC236}">
                  <a16:creationId xmlns:a16="http://schemas.microsoft.com/office/drawing/2014/main" id="{AF096F48-4598-864C-2085-7F1CF4D3F9EE}"/>
                </a:ext>
              </a:extLst>
            </p:cNvPr>
            <p:cNvSpPr txBox="1"/>
            <p:nvPr userDrawn="1"/>
          </p:nvSpPr>
          <p:spPr>
            <a:xfrm>
              <a:off x="17183" y="6402918"/>
              <a:ext cx="613514" cy="230832"/>
            </a:xfrm>
            <a:prstGeom prst="rect">
              <a:avLst/>
            </a:prstGeom>
            <a:solidFill>
              <a:srgbClr val="CC7414"/>
            </a:solidFill>
            <a:ln>
              <a:noFill/>
            </a:ln>
          </p:spPr>
          <p:txBody>
            <a:bodyPr wrap="square" rtlCol="0">
              <a:spAutoFit/>
            </a:bodyPr>
            <a:lstStyle/>
            <a:p>
              <a:pPr algn="r"/>
              <a:r>
                <a:rPr lang="en-GB" sz="900">
                  <a:solidFill>
                    <a:schemeClr val="bg1"/>
                  </a:solidFill>
                </a:rPr>
                <a:t>©</a:t>
              </a:r>
              <a:r>
                <a:rPr lang="en-GB" sz="700">
                  <a:solidFill>
                    <a:schemeClr val="bg1"/>
                  </a:solidFill>
                </a:rPr>
                <a:t> 2026</a:t>
              </a:r>
            </a:p>
          </p:txBody>
        </p:sp>
      </p:grpSp>
    </p:spTree>
    <p:extLst>
      <p:ext uri="{BB962C8B-B14F-4D97-AF65-F5344CB8AC3E}">
        <p14:creationId xmlns:p14="http://schemas.microsoft.com/office/powerpoint/2010/main" val="1598320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2336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8A9FDD87-5883-109B-A598-EB1B18914EF8}"/>
              </a:ext>
            </a:extLst>
          </p:cNvPr>
          <p:cNvSpPr/>
          <p:nvPr/>
        </p:nvSpPr>
        <p:spPr>
          <a:xfrm>
            <a:off x="302400" y="3293468"/>
            <a:ext cx="6626779" cy="2248107"/>
          </a:xfrm>
          <a:prstGeom prst="rect">
            <a:avLst/>
          </a:prstGeom>
          <a:solidFill>
            <a:srgbClr val="76D0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rrow: Pentagon 2">
            <a:extLst>
              <a:ext uri="{FF2B5EF4-FFF2-40B4-BE49-F238E27FC236}">
                <a16:creationId xmlns:a16="http://schemas.microsoft.com/office/drawing/2014/main" id="{E80A1E8E-3B49-A193-F484-E072DF69ABC0}"/>
              </a:ext>
            </a:extLst>
          </p:cNvPr>
          <p:cNvSpPr/>
          <p:nvPr/>
        </p:nvSpPr>
        <p:spPr>
          <a:xfrm rot="5400000">
            <a:off x="2829518" y="38565"/>
            <a:ext cx="1572541" cy="6626779"/>
          </a:xfrm>
          <a:prstGeom prst="homePlate">
            <a:avLst/>
          </a:prstGeom>
          <a:solidFill>
            <a:srgbClr val="C4E3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948130E3-6872-E92D-30E4-DB1ACE51502F}"/>
              </a:ext>
            </a:extLst>
          </p:cNvPr>
          <p:cNvSpPr>
            <a:spLocks noGrp="1"/>
          </p:cNvSpPr>
          <p:nvPr>
            <p:ph type="sldNum" sz="quarter" idx="10"/>
          </p:nvPr>
        </p:nvSpPr>
        <p:spPr/>
        <p:txBody>
          <a:bodyPr/>
          <a:lstStyle/>
          <a:p>
            <a:fld id="{5BA3E189-2F3A-42E5-B572-3520703B6186}" type="slidenum">
              <a:rPr lang="en-GB" smtClean="0"/>
              <a:pPr/>
              <a:t>44</a:t>
            </a:fld>
            <a:endParaRPr lang="en-GB"/>
          </a:p>
        </p:txBody>
      </p:sp>
      <p:sp>
        <p:nvSpPr>
          <p:cNvPr id="5" name="Title 4">
            <a:extLst>
              <a:ext uri="{FF2B5EF4-FFF2-40B4-BE49-F238E27FC236}">
                <a16:creationId xmlns:a16="http://schemas.microsoft.com/office/drawing/2014/main" id="{B32E8B0D-5904-9649-4A7E-A76C4397B1A3}"/>
              </a:ext>
            </a:extLst>
          </p:cNvPr>
          <p:cNvSpPr>
            <a:spLocks noGrp="1"/>
          </p:cNvSpPr>
          <p:nvPr>
            <p:ph type="title"/>
          </p:nvPr>
        </p:nvSpPr>
        <p:spPr>
          <a:xfrm>
            <a:off x="302401" y="904280"/>
            <a:ext cx="8064500" cy="393441"/>
          </a:xfrm>
        </p:spPr>
        <p:txBody>
          <a:bodyPr>
            <a:spAutoFit/>
          </a:bodyPr>
          <a:lstStyle/>
          <a:p>
            <a:r>
              <a:rPr lang="en-US" sz="2800"/>
              <a:t>The Sunny Skin Microbiome 1.0 Overview</a:t>
            </a:r>
          </a:p>
        </p:txBody>
      </p:sp>
      <p:sp>
        <p:nvSpPr>
          <p:cNvPr id="13" name="TextBox 12">
            <a:extLst>
              <a:ext uri="{FF2B5EF4-FFF2-40B4-BE49-F238E27FC236}">
                <a16:creationId xmlns:a16="http://schemas.microsoft.com/office/drawing/2014/main" id="{11878CE6-7963-0049-3E4D-C3F7858EAF55}"/>
              </a:ext>
            </a:extLst>
          </p:cNvPr>
          <p:cNvSpPr txBox="1"/>
          <p:nvPr/>
        </p:nvSpPr>
        <p:spPr>
          <a:xfrm>
            <a:off x="8951133" y="4967420"/>
            <a:ext cx="3076520" cy="784830"/>
          </a:xfrm>
          <a:prstGeom prst="rect">
            <a:avLst/>
          </a:prstGeom>
          <a:noFill/>
        </p:spPr>
        <p:txBody>
          <a:bodyPr wrap="square" rtlCol="0">
            <a:spAutoFit/>
          </a:bodyPr>
          <a:lstStyle/>
          <a:p>
            <a:r>
              <a:rPr lang="en-US" sz="1000" b="1"/>
              <a:t>Microbiome-friendly* Sunscreen</a:t>
            </a:r>
          </a:p>
          <a:p>
            <a:pPr marL="171450" indent="-171450">
              <a:buFont typeface="Arial" panose="020B0604020202020204" pitchFamily="34" charset="0"/>
              <a:buChar char="•"/>
            </a:pPr>
            <a:r>
              <a:rPr lang="en-US" sz="1000" err="1"/>
              <a:t>Flor’Active</a:t>
            </a:r>
            <a:r>
              <a:rPr lang="en-US" sz="1000"/>
              <a:t> Defense</a:t>
            </a:r>
            <a:r>
              <a:rPr lang="en-US" sz="1000" baseline="30000"/>
              <a:t>1</a:t>
            </a:r>
            <a:r>
              <a:rPr lang="en-US" sz="1000"/>
              <a:t> Hydrating Cream SPF 30</a:t>
            </a:r>
          </a:p>
          <a:p>
            <a:pPr>
              <a:spcBef>
                <a:spcPts val="600"/>
              </a:spcBef>
            </a:pPr>
            <a:r>
              <a:rPr lang="en-US" sz="1000" b="1"/>
              <a:t>Microbiome-friendly* PARSOL® UV Filters</a:t>
            </a:r>
          </a:p>
          <a:p>
            <a:pPr marL="171450" indent="-171450">
              <a:buFont typeface="Arial" panose="020B0604020202020204" pitchFamily="34" charset="0"/>
              <a:buChar char="•"/>
            </a:pPr>
            <a:r>
              <a:rPr lang="en-US" sz="1000"/>
              <a:t>PARSOL® EHT, PARSOL® 1789, PARSOL® Shield</a:t>
            </a:r>
          </a:p>
        </p:txBody>
      </p:sp>
      <p:sp>
        <p:nvSpPr>
          <p:cNvPr id="26" name="TextBox 25">
            <a:extLst>
              <a:ext uri="{FF2B5EF4-FFF2-40B4-BE49-F238E27FC236}">
                <a16:creationId xmlns:a16="http://schemas.microsoft.com/office/drawing/2014/main" id="{8C92D4D1-A2B2-1F65-B7E8-3C785967AFFE}"/>
              </a:ext>
            </a:extLst>
          </p:cNvPr>
          <p:cNvSpPr txBox="1"/>
          <p:nvPr/>
        </p:nvSpPr>
        <p:spPr>
          <a:xfrm>
            <a:off x="10797066" y="0"/>
            <a:ext cx="1414170" cy="246221"/>
          </a:xfrm>
          <a:prstGeom prst="rect">
            <a:avLst/>
          </a:prstGeom>
          <a:noFill/>
        </p:spPr>
        <p:txBody>
          <a:bodyPr wrap="none" rtlCol="0">
            <a:spAutoFit/>
          </a:bodyPr>
          <a:lstStyle/>
          <a:p>
            <a:r>
              <a:rPr lang="en-US" sz="1000"/>
              <a:t>Go </a:t>
            </a:r>
            <a:r>
              <a:rPr lang="en-US" sz="1000" b="1">
                <a:hlinkClick r:id="rId2" action="ppaction://hlinksldjump"/>
              </a:rPr>
              <a:t>back</a:t>
            </a:r>
            <a:r>
              <a:rPr lang="en-US" sz="1000"/>
              <a:t> to continue</a:t>
            </a:r>
          </a:p>
        </p:txBody>
      </p:sp>
      <p:sp>
        <p:nvSpPr>
          <p:cNvPr id="32" name="TextBox 31">
            <a:extLst>
              <a:ext uri="{FF2B5EF4-FFF2-40B4-BE49-F238E27FC236}">
                <a16:creationId xmlns:a16="http://schemas.microsoft.com/office/drawing/2014/main" id="{11DF6EF5-846D-1805-452A-5F8F6CF24603}"/>
              </a:ext>
            </a:extLst>
          </p:cNvPr>
          <p:cNvSpPr txBox="1"/>
          <p:nvPr/>
        </p:nvSpPr>
        <p:spPr>
          <a:xfrm>
            <a:off x="8991276" y="5857788"/>
            <a:ext cx="303992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600">
                <a:ea typeface="+mn-lt"/>
                <a:cs typeface="+mn-lt"/>
              </a:rPr>
              <a:t>*Certified by </a:t>
            </a:r>
            <a:r>
              <a:rPr lang="en-US" sz="600" err="1">
                <a:ea typeface="+mn-lt"/>
                <a:cs typeface="+mn-lt"/>
              </a:rPr>
              <a:t>MyMicrobiome</a:t>
            </a:r>
            <a:r>
              <a:rPr lang="en-US" sz="600">
                <a:ea typeface="+mn-lt"/>
                <a:cs typeface="+mn-lt"/>
              </a:rPr>
              <a:t>, www.microbiome-friendly.com a Worldwide leading and only registered certification mark for Microbiome-friendly cosmetics and care products</a:t>
            </a:r>
          </a:p>
          <a:p>
            <a:r>
              <a:rPr lang="en-US" sz="600">
                <a:ea typeface="+mn-lt"/>
                <a:cs typeface="+mn-lt"/>
              </a:rPr>
              <a:t>*Logo usage for final formulation to be requested by customer at </a:t>
            </a:r>
            <a:r>
              <a:rPr lang="en-US" sz="600" err="1">
                <a:ea typeface="+mn-lt"/>
                <a:cs typeface="+mn-lt"/>
              </a:rPr>
              <a:t>MyMicrobiome</a:t>
            </a:r>
            <a:endParaRPr lang="en-US" sz="600">
              <a:cs typeface="Calibri"/>
            </a:endParaRPr>
          </a:p>
        </p:txBody>
      </p:sp>
      <p:sp>
        <p:nvSpPr>
          <p:cNvPr id="33" name="Title 9">
            <a:extLst>
              <a:ext uri="{FF2B5EF4-FFF2-40B4-BE49-F238E27FC236}">
                <a16:creationId xmlns:a16="http://schemas.microsoft.com/office/drawing/2014/main" id="{2196271E-4C3B-DBBE-A819-D96287E9327C}"/>
              </a:ext>
            </a:extLst>
          </p:cNvPr>
          <p:cNvSpPr txBox="1">
            <a:spLocks/>
          </p:cNvSpPr>
          <p:nvPr/>
        </p:nvSpPr>
        <p:spPr>
          <a:xfrm>
            <a:off x="302400" y="1316425"/>
            <a:ext cx="9248000" cy="789411"/>
          </a:xfrm>
          <a:prstGeom prst="rect">
            <a:avLst/>
          </a:prstGeom>
        </p:spPr>
        <p:txBody>
          <a:bodyPr vert="horz" wrap="square" lIns="0" tIns="288000" rIns="0" bIns="0" rtlCol="0" anchor="t">
            <a:spAutoFit/>
          </a:bodyPr>
          <a:lstStyle>
            <a:lvl1pPr algn="l" defTabSz="914400" rtl="0" eaLnBrk="1" latinLnBrk="0" hangingPunct="1">
              <a:lnSpc>
                <a:spcPct val="90000"/>
              </a:lnSpc>
              <a:spcBef>
                <a:spcPct val="0"/>
              </a:spcBef>
              <a:buNone/>
              <a:defRPr sz="2400" b="1" kern="1200">
                <a:solidFill>
                  <a:schemeClr val="tx1"/>
                </a:solidFill>
                <a:latin typeface="+mj-lt"/>
                <a:ea typeface="+mj-ea"/>
                <a:cs typeface="+mj-cs"/>
              </a:defRPr>
            </a:lvl1pPr>
          </a:lstStyle>
          <a:p>
            <a:r>
              <a:rPr lang="en-US" sz="1800" b="0">
                <a:solidFill>
                  <a:srgbClr val="F08B1F"/>
                </a:solidFill>
                <a:latin typeface="Lora" pitchFamily="2" charset="77"/>
              </a:rPr>
              <a:t>In 2023 </a:t>
            </a:r>
            <a:r>
              <a:rPr lang="en-US" sz="1800" b="0" err="1">
                <a:solidFill>
                  <a:srgbClr val="F08B1F"/>
                </a:solidFill>
                <a:latin typeface="Lora" pitchFamily="2" charset="77"/>
              </a:rPr>
              <a:t>dsm-firmenich</a:t>
            </a:r>
            <a:r>
              <a:rPr lang="en-US" sz="1800" b="0">
                <a:solidFill>
                  <a:srgbClr val="F08B1F"/>
                </a:solidFill>
                <a:latin typeface="Lora" pitchFamily="2" charset="77"/>
              </a:rPr>
              <a:t> conducted the 1st exploratory study on Skin Microbiome &amp; UV exposure that showed an active benefit of sunscreen application.</a:t>
            </a:r>
          </a:p>
        </p:txBody>
      </p:sp>
      <p:pic>
        <p:nvPicPr>
          <p:cNvPr id="34" name="Picture 33">
            <a:hlinkClick r:id="rId3"/>
            <a:extLst>
              <a:ext uri="{FF2B5EF4-FFF2-40B4-BE49-F238E27FC236}">
                <a16:creationId xmlns:a16="http://schemas.microsoft.com/office/drawing/2014/main" id="{3F8CF016-AD35-03DF-4489-86B3855F809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91276" y="4612943"/>
            <a:ext cx="964218" cy="346445"/>
          </a:xfrm>
          <a:prstGeom prst="rect">
            <a:avLst/>
          </a:prstGeom>
        </p:spPr>
      </p:pic>
      <p:sp>
        <p:nvSpPr>
          <p:cNvPr id="4" name="TextBox 3">
            <a:extLst>
              <a:ext uri="{FF2B5EF4-FFF2-40B4-BE49-F238E27FC236}">
                <a16:creationId xmlns:a16="http://schemas.microsoft.com/office/drawing/2014/main" id="{D4808CD1-E63A-D326-A1FE-161137597380}"/>
              </a:ext>
            </a:extLst>
          </p:cNvPr>
          <p:cNvSpPr txBox="1"/>
          <p:nvPr/>
        </p:nvSpPr>
        <p:spPr>
          <a:xfrm>
            <a:off x="465608" y="4093900"/>
            <a:ext cx="6322546" cy="1323439"/>
          </a:xfrm>
          <a:prstGeom prst="rect">
            <a:avLst/>
          </a:prstGeom>
          <a:noFill/>
        </p:spPr>
        <p:txBody>
          <a:bodyPr wrap="square" rtlCol="0">
            <a:spAutoFit/>
          </a:bodyPr>
          <a:lstStyle/>
          <a:p>
            <a:r>
              <a:rPr lang="en-US" sz="1200"/>
              <a:t>Conclusion:</a:t>
            </a:r>
          </a:p>
          <a:p>
            <a:r>
              <a:rPr lang="en-US" sz="1400" b="1"/>
              <a:t>UV protection of microbiome by UV filters can result in more resilient cutaneous defense.</a:t>
            </a:r>
          </a:p>
          <a:p>
            <a:pPr marL="171450" indent="-171450">
              <a:buFont typeface="Arial" panose="020B0604020202020204" pitchFamily="34" charset="0"/>
              <a:buChar char="•"/>
            </a:pPr>
            <a:r>
              <a:rPr lang="en-US" sz="1000"/>
              <a:t>Specific UV-filters or combinations protect beneficial skin bacteria such as </a:t>
            </a:r>
            <a:r>
              <a:rPr lang="en-US" sz="1000" i="1"/>
              <a:t>Lactobacillus </a:t>
            </a:r>
            <a:r>
              <a:rPr lang="en-US" sz="1000" i="1" err="1"/>
              <a:t>crispatus</a:t>
            </a:r>
            <a:r>
              <a:rPr lang="en-US" sz="1000" i="1"/>
              <a:t> </a:t>
            </a:r>
            <a:r>
              <a:rPr lang="en-US" sz="1000"/>
              <a:t>and reduce the proliferation of opportunistic pathogens such as </a:t>
            </a:r>
            <a:r>
              <a:rPr lang="en-US" sz="1000" i="1" err="1"/>
              <a:t>Cutibacterium</a:t>
            </a:r>
            <a:r>
              <a:rPr lang="en-US" sz="1000" i="1"/>
              <a:t> acnes in vitro.</a:t>
            </a:r>
            <a:endParaRPr lang="en-US" sz="1000"/>
          </a:p>
          <a:p>
            <a:pPr marL="171450" indent="-171450">
              <a:buFont typeface="Arial" panose="020B0604020202020204" pitchFamily="34" charset="0"/>
              <a:buChar char="•"/>
            </a:pPr>
            <a:r>
              <a:rPr lang="en-US" sz="1000"/>
              <a:t>An SPF 20 sunscreen supports the abundance of </a:t>
            </a:r>
            <a:r>
              <a:rPr lang="en-US" sz="1000" i="1"/>
              <a:t>Lactobacillus </a:t>
            </a:r>
            <a:r>
              <a:rPr lang="en-US" sz="1000" i="1" err="1"/>
              <a:t>crispatus</a:t>
            </a:r>
            <a:r>
              <a:rPr lang="en-US" sz="1000"/>
              <a:t>, a key player for UV-irradiated skin microbiome </a:t>
            </a:r>
            <a:r>
              <a:rPr lang="en-US" sz="1000" i="1"/>
              <a:t>in vivo</a:t>
            </a:r>
            <a:r>
              <a:rPr lang="en-US" sz="1000"/>
              <a:t>.</a:t>
            </a:r>
            <a:endParaRPr lang="en-US" sz="1400" b="1"/>
          </a:p>
        </p:txBody>
      </p:sp>
      <p:sp>
        <p:nvSpPr>
          <p:cNvPr id="6" name="TextBox 5">
            <a:extLst>
              <a:ext uri="{FF2B5EF4-FFF2-40B4-BE49-F238E27FC236}">
                <a16:creationId xmlns:a16="http://schemas.microsoft.com/office/drawing/2014/main" id="{354307D1-D8A1-487F-1ABC-8332A5C82BE0}"/>
              </a:ext>
            </a:extLst>
          </p:cNvPr>
          <p:cNvSpPr txBox="1"/>
          <p:nvPr/>
        </p:nvSpPr>
        <p:spPr>
          <a:xfrm>
            <a:off x="871287" y="2680288"/>
            <a:ext cx="5811455" cy="954107"/>
          </a:xfrm>
          <a:prstGeom prst="rect">
            <a:avLst/>
          </a:prstGeom>
          <a:noFill/>
        </p:spPr>
        <p:txBody>
          <a:bodyPr wrap="square" rtlCol="0">
            <a:spAutoFit/>
          </a:bodyPr>
          <a:lstStyle/>
          <a:p>
            <a:pPr algn="ctr"/>
            <a:r>
              <a:rPr lang="en-US" sz="1400" b="1"/>
              <a:t>Pioneering studies </a:t>
            </a:r>
            <a:r>
              <a:rPr lang="en-US" sz="1400"/>
              <a:t>investigate </a:t>
            </a:r>
            <a:r>
              <a:rPr lang="en-US" sz="1400" b="1"/>
              <a:t>the impact of erythemal UV exposure on the skin microbiome</a:t>
            </a:r>
            <a:r>
              <a:rPr lang="en-US" sz="1400"/>
              <a:t> and determine </a:t>
            </a:r>
            <a:r>
              <a:rPr lang="en-US" sz="1400" b="1"/>
              <a:t>the protective effect of an SPF 20 sunscreen</a:t>
            </a:r>
            <a:r>
              <a:rPr lang="en-US" sz="1400"/>
              <a:t> versus placebo </a:t>
            </a:r>
            <a:r>
              <a:rPr lang="en-US" sz="1400" b="1"/>
              <a:t>on the UV-exposed skin microbiome</a:t>
            </a:r>
          </a:p>
        </p:txBody>
      </p:sp>
      <p:sp>
        <p:nvSpPr>
          <p:cNvPr id="38" name="Right Triangle 37">
            <a:extLst>
              <a:ext uri="{FF2B5EF4-FFF2-40B4-BE49-F238E27FC236}">
                <a16:creationId xmlns:a16="http://schemas.microsoft.com/office/drawing/2014/main" id="{44312A8E-10E8-28A9-D356-290F7231A7FC}"/>
              </a:ext>
            </a:extLst>
          </p:cNvPr>
          <p:cNvSpPr/>
          <p:nvPr/>
        </p:nvSpPr>
        <p:spPr>
          <a:xfrm rot="13564319">
            <a:off x="6719569" y="3634388"/>
            <a:ext cx="593404" cy="568697"/>
          </a:xfrm>
          <a:prstGeom prst="rtTriangle">
            <a:avLst/>
          </a:prstGeom>
          <a:solidFill>
            <a:schemeClr val="bg1"/>
          </a:solidFill>
          <a:ln w="28575">
            <a:solidFill>
              <a:srgbClr val="76D0C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1" name="Group 70">
            <a:extLst>
              <a:ext uri="{FF2B5EF4-FFF2-40B4-BE49-F238E27FC236}">
                <a16:creationId xmlns:a16="http://schemas.microsoft.com/office/drawing/2014/main" id="{DDAD5121-47A9-A646-474B-B746316F9F2A}"/>
              </a:ext>
            </a:extLst>
          </p:cNvPr>
          <p:cNvGrpSpPr/>
          <p:nvPr/>
        </p:nvGrpSpPr>
        <p:grpSpPr>
          <a:xfrm>
            <a:off x="7521402" y="2333504"/>
            <a:ext cx="2093649" cy="2098772"/>
            <a:chOff x="7521402" y="2333504"/>
            <a:chExt cx="2093649" cy="2098772"/>
          </a:xfrm>
        </p:grpSpPr>
        <p:sp>
          <p:nvSpPr>
            <p:cNvPr id="59" name="TextBox 58">
              <a:extLst>
                <a:ext uri="{FF2B5EF4-FFF2-40B4-BE49-F238E27FC236}">
                  <a16:creationId xmlns:a16="http://schemas.microsoft.com/office/drawing/2014/main" id="{41EC545D-8E93-556C-91D6-E9DEA1940C14}"/>
                </a:ext>
              </a:extLst>
            </p:cNvPr>
            <p:cNvSpPr txBox="1"/>
            <p:nvPr/>
          </p:nvSpPr>
          <p:spPr>
            <a:xfrm>
              <a:off x="8250125" y="2790027"/>
              <a:ext cx="1364926" cy="246221"/>
            </a:xfrm>
            <a:prstGeom prst="rect">
              <a:avLst/>
            </a:prstGeom>
            <a:solidFill>
              <a:srgbClr val="F88C19"/>
            </a:solidFill>
            <a:ln>
              <a:noFill/>
            </a:ln>
          </p:spPr>
          <p:txBody>
            <a:bodyPr wrap="square" lIns="91440" tIns="45720" rIns="91440" bIns="45720" rtlCol="0" anchor="ctr">
              <a:spAutoFit/>
            </a:bodyPr>
            <a:lstStyle/>
            <a:p>
              <a:pPr algn="r">
                <a:defRPr/>
              </a:pPr>
              <a:r>
                <a:rPr lang="en-US" sz="1000" b="1">
                  <a:solidFill>
                    <a:schemeClr val="bg1"/>
                  </a:solidFill>
                  <a:latin typeface="+mj-lt"/>
                  <a:ea typeface="Fira Sans" panose="020B0503050000020004" pitchFamily="34" charset="0"/>
                </a:rPr>
                <a:t>PARSOL® EHT</a:t>
              </a:r>
              <a:endParaRPr lang="en-US" sz="1000" b="1">
                <a:solidFill>
                  <a:schemeClr val="bg1"/>
                </a:solidFill>
              </a:endParaRPr>
            </a:p>
          </p:txBody>
        </p:sp>
        <p:sp>
          <p:nvSpPr>
            <p:cNvPr id="60" name="TextBox 59">
              <a:extLst>
                <a:ext uri="{FF2B5EF4-FFF2-40B4-BE49-F238E27FC236}">
                  <a16:creationId xmlns:a16="http://schemas.microsoft.com/office/drawing/2014/main" id="{F8E98D74-3A3B-14A9-7918-F099866AB822}"/>
                </a:ext>
              </a:extLst>
            </p:cNvPr>
            <p:cNvSpPr txBox="1"/>
            <p:nvPr/>
          </p:nvSpPr>
          <p:spPr>
            <a:xfrm>
              <a:off x="8250125" y="3079633"/>
              <a:ext cx="1364926" cy="246221"/>
            </a:xfrm>
            <a:prstGeom prst="rect">
              <a:avLst/>
            </a:prstGeom>
            <a:solidFill>
              <a:srgbClr val="D37710"/>
            </a:solidFill>
            <a:ln>
              <a:noFill/>
            </a:ln>
          </p:spPr>
          <p:txBody>
            <a:bodyPr wrap="square" lIns="91440" tIns="45720" rIns="91440" bIns="45720" rtlCol="0" anchor="ctr">
              <a:spAutoFit/>
            </a:bodyPr>
            <a:lstStyle/>
            <a:p>
              <a:pPr algn="r">
                <a:defRPr/>
              </a:pPr>
              <a:r>
                <a:rPr lang="en-US" sz="1000" b="1">
                  <a:solidFill>
                    <a:schemeClr val="bg1"/>
                  </a:solidFill>
                  <a:latin typeface="+mj-lt"/>
                  <a:ea typeface="Fira Sans" panose="020B0503050000020004" pitchFamily="34" charset="0"/>
                </a:rPr>
                <a:t>PARSOL® Shield</a:t>
              </a:r>
              <a:endParaRPr lang="en-US" sz="1000" b="1">
                <a:solidFill>
                  <a:schemeClr val="bg1"/>
                </a:solidFill>
              </a:endParaRPr>
            </a:p>
          </p:txBody>
        </p:sp>
        <p:sp>
          <p:nvSpPr>
            <p:cNvPr id="61" name="TextBox 60">
              <a:extLst>
                <a:ext uri="{FF2B5EF4-FFF2-40B4-BE49-F238E27FC236}">
                  <a16:creationId xmlns:a16="http://schemas.microsoft.com/office/drawing/2014/main" id="{2E97190A-28A3-729E-4BF8-FAD4F8303601}"/>
                </a:ext>
              </a:extLst>
            </p:cNvPr>
            <p:cNvSpPr txBox="1"/>
            <p:nvPr/>
          </p:nvSpPr>
          <p:spPr>
            <a:xfrm>
              <a:off x="8250125" y="3369239"/>
              <a:ext cx="1364926" cy="246221"/>
            </a:xfrm>
            <a:prstGeom prst="rect">
              <a:avLst/>
            </a:prstGeom>
            <a:solidFill>
              <a:srgbClr val="9E5100"/>
            </a:solidFill>
            <a:ln>
              <a:noFill/>
            </a:ln>
          </p:spPr>
          <p:txBody>
            <a:bodyPr wrap="square" lIns="91440" tIns="45720" rIns="91440" bIns="45720" rtlCol="0" anchor="ctr">
              <a:spAutoFit/>
            </a:bodyPr>
            <a:lstStyle/>
            <a:p>
              <a:pPr algn="r">
                <a:defRPr/>
              </a:pPr>
              <a:r>
                <a:rPr lang="en-US" sz="1000" b="1">
                  <a:solidFill>
                    <a:schemeClr val="bg1"/>
                  </a:solidFill>
                  <a:latin typeface="+mj-lt"/>
                  <a:ea typeface="Fira Sans" panose="020B0503050000020004" pitchFamily="34" charset="0"/>
                </a:rPr>
                <a:t>PARSOL® 1789</a:t>
              </a:r>
              <a:endParaRPr lang="en-US" sz="1000" b="1">
                <a:solidFill>
                  <a:schemeClr val="bg1"/>
                </a:solidFill>
              </a:endParaRPr>
            </a:p>
          </p:txBody>
        </p:sp>
        <p:pic>
          <p:nvPicPr>
            <p:cNvPr id="63" name="Picture 62">
              <a:extLst>
                <a:ext uri="{FF2B5EF4-FFF2-40B4-BE49-F238E27FC236}">
                  <a16:creationId xmlns:a16="http://schemas.microsoft.com/office/drawing/2014/main" id="{C7FEA2B5-414C-0231-DB17-142A2216F7F0}"/>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7521402" y="2333504"/>
              <a:ext cx="1041985" cy="2098772"/>
            </a:xfrm>
            <a:prstGeom prst="rect">
              <a:avLst/>
            </a:prstGeom>
          </p:spPr>
        </p:pic>
        <p:sp>
          <p:nvSpPr>
            <p:cNvPr id="65" name="TextBox 64">
              <a:extLst>
                <a:ext uri="{FF2B5EF4-FFF2-40B4-BE49-F238E27FC236}">
                  <a16:creationId xmlns:a16="http://schemas.microsoft.com/office/drawing/2014/main" id="{9EE18F44-D67E-37DC-55AB-FE8A3CB8666F}"/>
                </a:ext>
              </a:extLst>
            </p:cNvPr>
            <p:cNvSpPr txBox="1"/>
            <p:nvPr/>
          </p:nvSpPr>
          <p:spPr>
            <a:xfrm>
              <a:off x="7598331" y="3439268"/>
              <a:ext cx="888126" cy="766533"/>
            </a:xfrm>
            <a:prstGeom prst="rect">
              <a:avLst/>
            </a:prstGeom>
            <a:noFill/>
          </p:spPr>
          <p:txBody>
            <a:bodyPr wrap="square" lIns="91440" tIns="180000" rIns="91440" bIns="45720" anchor="t">
              <a:spAutoFit/>
            </a:bodyPr>
            <a:lstStyle/>
            <a:p>
              <a:pPr algn="ctr">
                <a:defRPr/>
              </a:pPr>
              <a:r>
                <a:rPr kumimoji="0" lang="en-US" sz="700" b="1" i="0" u="none" strike="noStrike" kern="1200" cap="none" spc="0" normalizeH="0" baseline="0" noProof="0">
                  <a:ln>
                    <a:noFill/>
                  </a:ln>
                  <a:solidFill>
                    <a:srgbClr val="EB6E00"/>
                  </a:solidFill>
                  <a:effectLst/>
                  <a:uLnTx/>
                  <a:uFillTx/>
                  <a:latin typeface="+mj-lt"/>
                  <a:ea typeface="Fira Sans" panose="020B0503050000020004" pitchFamily="34" charset="0"/>
                  <a:cs typeface="+mn-cs"/>
                </a:rPr>
                <a:t>Mitigate Acne propagation</a:t>
              </a:r>
              <a:br>
                <a:rPr lang="en-US" sz="700" b="1" i="0" u="none" strike="noStrike" kern="1200" cap="none" spc="0" normalizeH="0" baseline="0" noProof="0">
                  <a:ln>
                    <a:noFill/>
                  </a:ln>
                  <a:effectLst/>
                  <a:uLnTx/>
                  <a:uFillTx/>
                  <a:latin typeface="+mj-lt"/>
                  <a:ea typeface="Fira Sans" panose="020B0503050000020004" pitchFamily="34" charset="0"/>
                </a:rPr>
              </a:br>
              <a:r>
                <a:rPr kumimoji="0" lang="en-US" sz="700" b="1" i="0" u="none" strike="noStrike" kern="1200" cap="none" spc="0" normalizeH="0" baseline="0" noProof="0">
                  <a:ln>
                    <a:noFill/>
                  </a:ln>
                  <a:solidFill>
                    <a:srgbClr val="000000"/>
                  </a:solidFill>
                  <a:effectLst/>
                  <a:uLnTx/>
                  <a:uFillTx/>
                  <a:latin typeface="+mj-lt"/>
                  <a:ea typeface="Fira Sans" panose="020B0503050000020004" pitchFamily="34" charset="0"/>
                  <a:cs typeface="+mn-cs"/>
                </a:rPr>
                <a:t>in the context</a:t>
              </a:r>
              <a:br>
                <a:rPr lang="en-US" sz="700" b="1">
                  <a:latin typeface="+mj-lt"/>
                  <a:ea typeface="Fira Sans" panose="020B0503050000020004" pitchFamily="34" charset="0"/>
                </a:rPr>
              </a:br>
              <a:r>
                <a:rPr kumimoji="0" lang="en-US" sz="700" b="1" i="0" u="none" strike="noStrike" kern="1200" cap="none" spc="0" normalizeH="0" baseline="0" noProof="0">
                  <a:ln>
                    <a:noFill/>
                  </a:ln>
                  <a:solidFill>
                    <a:srgbClr val="000000"/>
                  </a:solidFill>
                  <a:effectLst/>
                  <a:uLnTx/>
                  <a:uFillTx/>
                  <a:latin typeface="+mj-lt"/>
                  <a:ea typeface="Fira Sans" panose="020B0503050000020004" pitchFamily="34" charset="0"/>
                  <a:cs typeface="+mn-cs"/>
                </a:rPr>
                <a:t>of sunscreen application</a:t>
              </a:r>
            </a:p>
          </p:txBody>
        </p:sp>
      </p:grpSp>
      <p:grpSp>
        <p:nvGrpSpPr>
          <p:cNvPr id="79" name="Group 78">
            <a:extLst>
              <a:ext uri="{FF2B5EF4-FFF2-40B4-BE49-F238E27FC236}">
                <a16:creationId xmlns:a16="http://schemas.microsoft.com/office/drawing/2014/main" id="{B0107560-ECD2-F3C6-16C9-35DEFBD3E035}"/>
              </a:ext>
            </a:extLst>
          </p:cNvPr>
          <p:cNvGrpSpPr/>
          <p:nvPr/>
        </p:nvGrpSpPr>
        <p:grpSpPr>
          <a:xfrm>
            <a:off x="9792905" y="2330941"/>
            <a:ext cx="2093649" cy="2098772"/>
            <a:chOff x="9760901" y="2333504"/>
            <a:chExt cx="2093649" cy="2098772"/>
          </a:xfrm>
        </p:grpSpPr>
        <p:sp>
          <p:nvSpPr>
            <p:cNvPr id="78" name="TextBox 77">
              <a:extLst>
                <a:ext uri="{FF2B5EF4-FFF2-40B4-BE49-F238E27FC236}">
                  <a16:creationId xmlns:a16="http://schemas.microsoft.com/office/drawing/2014/main" id="{33775B73-F576-9499-BD51-6919530DB512}"/>
                </a:ext>
              </a:extLst>
            </p:cNvPr>
            <p:cNvSpPr txBox="1"/>
            <p:nvPr/>
          </p:nvSpPr>
          <p:spPr>
            <a:xfrm>
              <a:off x="10489624" y="3657332"/>
              <a:ext cx="1364926" cy="246221"/>
            </a:xfrm>
            <a:prstGeom prst="rect">
              <a:avLst/>
            </a:prstGeom>
            <a:solidFill>
              <a:srgbClr val="F88C19"/>
            </a:solidFill>
            <a:ln>
              <a:noFill/>
            </a:ln>
          </p:spPr>
          <p:txBody>
            <a:bodyPr wrap="square" lIns="91440" tIns="45720" rIns="91440" bIns="45720" rtlCol="0" anchor="ctr">
              <a:spAutoFit/>
            </a:bodyPr>
            <a:lstStyle/>
            <a:p>
              <a:pPr algn="r">
                <a:defRPr/>
              </a:pPr>
              <a:r>
                <a:rPr lang="en-US" sz="1000" b="1">
                  <a:solidFill>
                    <a:schemeClr val="bg1"/>
                  </a:solidFill>
                  <a:latin typeface="+mj-lt"/>
                  <a:ea typeface="Fira Sans" panose="020B0503050000020004" pitchFamily="34" charset="0"/>
                </a:rPr>
                <a:t>PARSOL® ZX</a:t>
              </a:r>
              <a:endParaRPr lang="en-US" sz="1000" b="1">
                <a:solidFill>
                  <a:schemeClr val="bg1"/>
                </a:solidFill>
              </a:endParaRPr>
            </a:p>
          </p:txBody>
        </p:sp>
        <p:sp>
          <p:nvSpPr>
            <p:cNvPr id="73" name="TextBox 72">
              <a:extLst>
                <a:ext uri="{FF2B5EF4-FFF2-40B4-BE49-F238E27FC236}">
                  <a16:creationId xmlns:a16="http://schemas.microsoft.com/office/drawing/2014/main" id="{5BD079B6-D40B-1B93-ABBF-E2D3263F1C09}"/>
                </a:ext>
              </a:extLst>
            </p:cNvPr>
            <p:cNvSpPr txBox="1"/>
            <p:nvPr/>
          </p:nvSpPr>
          <p:spPr>
            <a:xfrm>
              <a:off x="10489624" y="2790027"/>
              <a:ext cx="1364926" cy="246221"/>
            </a:xfrm>
            <a:prstGeom prst="rect">
              <a:avLst/>
            </a:prstGeom>
            <a:solidFill>
              <a:srgbClr val="F88C19"/>
            </a:solidFill>
            <a:ln>
              <a:noFill/>
            </a:ln>
          </p:spPr>
          <p:txBody>
            <a:bodyPr wrap="square" lIns="91440" tIns="45720" rIns="91440" bIns="45720" rtlCol="0" anchor="ctr">
              <a:spAutoFit/>
            </a:bodyPr>
            <a:lstStyle/>
            <a:p>
              <a:pPr algn="r">
                <a:defRPr/>
              </a:pPr>
              <a:r>
                <a:rPr lang="en-US" sz="1000" b="1">
                  <a:solidFill>
                    <a:schemeClr val="bg1"/>
                  </a:solidFill>
                  <a:latin typeface="+mj-lt"/>
                  <a:ea typeface="Fira Sans" panose="020B0503050000020004" pitchFamily="34" charset="0"/>
                </a:rPr>
                <a:t>PARSOL® EHT</a:t>
              </a:r>
              <a:endParaRPr lang="en-US" sz="1000" b="1">
                <a:solidFill>
                  <a:schemeClr val="bg1"/>
                </a:solidFill>
              </a:endParaRPr>
            </a:p>
          </p:txBody>
        </p:sp>
        <p:sp>
          <p:nvSpPr>
            <p:cNvPr id="74" name="TextBox 73">
              <a:extLst>
                <a:ext uri="{FF2B5EF4-FFF2-40B4-BE49-F238E27FC236}">
                  <a16:creationId xmlns:a16="http://schemas.microsoft.com/office/drawing/2014/main" id="{CADD2566-76A8-473F-AA23-290329BD5A5D}"/>
                </a:ext>
              </a:extLst>
            </p:cNvPr>
            <p:cNvSpPr txBox="1"/>
            <p:nvPr/>
          </p:nvSpPr>
          <p:spPr>
            <a:xfrm>
              <a:off x="10489624" y="3079633"/>
              <a:ext cx="1364926" cy="246221"/>
            </a:xfrm>
            <a:prstGeom prst="rect">
              <a:avLst/>
            </a:prstGeom>
            <a:solidFill>
              <a:srgbClr val="D37710"/>
            </a:solidFill>
            <a:ln>
              <a:noFill/>
            </a:ln>
          </p:spPr>
          <p:txBody>
            <a:bodyPr wrap="square" lIns="91440" tIns="45720" rIns="91440" bIns="45720" rtlCol="0" anchor="ctr">
              <a:spAutoFit/>
            </a:bodyPr>
            <a:lstStyle/>
            <a:p>
              <a:pPr algn="r">
                <a:defRPr/>
              </a:pPr>
              <a:r>
                <a:rPr lang="en-US" sz="1000" b="1">
                  <a:solidFill>
                    <a:schemeClr val="bg1"/>
                  </a:solidFill>
                  <a:latin typeface="+mj-lt"/>
                  <a:ea typeface="Fira Sans" panose="020B0503050000020004" pitchFamily="34" charset="0"/>
                </a:rPr>
                <a:t>PARSOL® 340</a:t>
              </a:r>
              <a:endParaRPr lang="en-US" sz="1000" b="1">
                <a:solidFill>
                  <a:schemeClr val="bg1"/>
                </a:solidFill>
              </a:endParaRPr>
            </a:p>
          </p:txBody>
        </p:sp>
        <p:sp>
          <p:nvSpPr>
            <p:cNvPr id="75" name="TextBox 74">
              <a:extLst>
                <a:ext uri="{FF2B5EF4-FFF2-40B4-BE49-F238E27FC236}">
                  <a16:creationId xmlns:a16="http://schemas.microsoft.com/office/drawing/2014/main" id="{B05ABC08-774B-CE21-60CB-1F0A52E8171E}"/>
                </a:ext>
              </a:extLst>
            </p:cNvPr>
            <p:cNvSpPr txBox="1"/>
            <p:nvPr/>
          </p:nvSpPr>
          <p:spPr>
            <a:xfrm>
              <a:off x="10489624" y="3369239"/>
              <a:ext cx="1364926" cy="246221"/>
            </a:xfrm>
            <a:prstGeom prst="rect">
              <a:avLst/>
            </a:prstGeom>
            <a:solidFill>
              <a:srgbClr val="9E5100"/>
            </a:solidFill>
            <a:ln>
              <a:noFill/>
            </a:ln>
          </p:spPr>
          <p:txBody>
            <a:bodyPr wrap="square" lIns="91440" tIns="45720" rIns="91440" bIns="45720" rtlCol="0" anchor="ctr">
              <a:spAutoFit/>
            </a:bodyPr>
            <a:lstStyle/>
            <a:p>
              <a:pPr algn="r">
                <a:defRPr/>
              </a:pPr>
              <a:r>
                <a:rPr lang="en-US" sz="1000" b="1">
                  <a:solidFill>
                    <a:schemeClr val="bg1"/>
                  </a:solidFill>
                  <a:latin typeface="+mj-lt"/>
                  <a:ea typeface="Fira Sans" panose="020B0503050000020004" pitchFamily="34" charset="0"/>
                </a:rPr>
                <a:t>PARSOL® 1789</a:t>
              </a:r>
              <a:endParaRPr lang="en-US" sz="1000" b="1">
                <a:solidFill>
                  <a:schemeClr val="bg1"/>
                </a:solidFill>
              </a:endParaRPr>
            </a:p>
          </p:txBody>
        </p:sp>
        <p:pic>
          <p:nvPicPr>
            <p:cNvPr id="76" name="Picture 75">
              <a:extLst>
                <a:ext uri="{FF2B5EF4-FFF2-40B4-BE49-F238E27FC236}">
                  <a16:creationId xmlns:a16="http://schemas.microsoft.com/office/drawing/2014/main" id="{84D8132A-7586-0D3A-8ECF-7580F20960D5}"/>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9760901" y="2333504"/>
              <a:ext cx="1041985" cy="2098772"/>
            </a:xfrm>
            <a:prstGeom prst="rect">
              <a:avLst/>
            </a:prstGeom>
          </p:spPr>
        </p:pic>
        <p:sp>
          <p:nvSpPr>
            <p:cNvPr id="77" name="TextBox 76">
              <a:extLst>
                <a:ext uri="{FF2B5EF4-FFF2-40B4-BE49-F238E27FC236}">
                  <a16:creationId xmlns:a16="http://schemas.microsoft.com/office/drawing/2014/main" id="{46EDD6BF-2CA3-4DC3-90E5-4AA71D092D16}"/>
                </a:ext>
              </a:extLst>
            </p:cNvPr>
            <p:cNvSpPr txBox="1"/>
            <p:nvPr/>
          </p:nvSpPr>
          <p:spPr>
            <a:xfrm>
              <a:off x="9837830" y="3439268"/>
              <a:ext cx="888126" cy="874255"/>
            </a:xfrm>
            <a:prstGeom prst="rect">
              <a:avLst/>
            </a:prstGeom>
            <a:noFill/>
          </p:spPr>
          <p:txBody>
            <a:bodyPr wrap="square" lIns="91440" tIns="180000" rIns="91440" bIns="45720" anchor="t">
              <a:spAutoFit/>
            </a:bodyPr>
            <a:lstStyle/>
            <a:p>
              <a:pPr algn="ctr">
                <a:defRPr/>
              </a:pPr>
              <a:r>
                <a:rPr kumimoji="0" lang="en-US" sz="700" b="1" i="0" u="none" strike="noStrike" kern="1200" cap="none" spc="0" normalizeH="0" baseline="0" noProof="0">
                  <a:ln>
                    <a:noFill/>
                  </a:ln>
                  <a:solidFill>
                    <a:srgbClr val="EB6E00"/>
                  </a:solidFill>
                  <a:effectLst/>
                  <a:uLnTx/>
                  <a:uFillTx/>
                  <a:latin typeface="+mj-lt"/>
                  <a:ea typeface="Fira Sans" panose="020B0503050000020004" pitchFamily="34" charset="0"/>
                  <a:cs typeface="+mn-cs"/>
                </a:rPr>
                <a:t>Maintain skin resilience </a:t>
              </a:r>
              <a:r>
                <a:rPr kumimoji="0" lang="en-US" sz="700" b="1" i="0" u="none" strike="noStrike" kern="1200" cap="none" spc="0" normalizeH="0" baseline="0" noProof="0">
                  <a:ln>
                    <a:noFill/>
                  </a:ln>
                  <a:effectLst/>
                  <a:uLnTx/>
                  <a:uFillTx/>
                  <a:latin typeface="+mj-lt"/>
                  <a:ea typeface="Fira Sans" panose="020B0503050000020004" pitchFamily="34" charset="0"/>
                  <a:cs typeface="+mn-cs"/>
                </a:rPr>
                <a:t>upon UV stress by preserving a healthy Skin Microbiome</a:t>
              </a:r>
            </a:p>
          </p:txBody>
        </p:sp>
      </p:grpSp>
      <p:pic>
        <p:nvPicPr>
          <p:cNvPr id="80" name="Picture 79">
            <a:extLst>
              <a:ext uri="{FF2B5EF4-FFF2-40B4-BE49-F238E27FC236}">
                <a16:creationId xmlns:a16="http://schemas.microsoft.com/office/drawing/2014/main" id="{B2F56795-E5FD-BA72-B3FC-39AF0A0F333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021781" y="4502305"/>
            <a:ext cx="929351" cy="1843289"/>
          </a:xfrm>
          <a:prstGeom prst="rect">
            <a:avLst/>
          </a:prstGeom>
        </p:spPr>
      </p:pic>
    </p:spTree>
    <p:extLst>
      <p:ext uri="{BB962C8B-B14F-4D97-AF65-F5344CB8AC3E}">
        <p14:creationId xmlns:p14="http://schemas.microsoft.com/office/powerpoint/2010/main" val="29670944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F0B0077-8A43-02AF-98A4-98FF01A3F144}"/>
              </a:ext>
            </a:extLst>
          </p:cNvPr>
          <p:cNvSpPr/>
          <p:nvPr/>
        </p:nvSpPr>
        <p:spPr>
          <a:xfrm>
            <a:off x="8065799" y="1638029"/>
            <a:ext cx="3200400" cy="3786953"/>
          </a:xfrm>
          <a:prstGeom prst="rect">
            <a:avLst/>
          </a:prstGeom>
          <a:solidFill>
            <a:srgbClr val="C4E3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ED1A3DB2-C9B3-36F3-0C72-2D0B3BCB7AF1}"/>
              </a:ext>
            </a:extLst>
          </p:cNvPr>
          <p:cNvSpPr/>
          <p:nvPr/>
        </p:nvSpPr>
        <p:spPr>
          <a:xfrm>
            <a:off x="4184098" y="1638029"/>
            <a:ext cx="3200400" cy="3786953"/>
          </a:xfrm>
          <a:prstGeom prst="rect">
            <a:avLst/>
          </a:prstGeom>
          <a:solidFill>
            <a:srgbClr val="C4E3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5EA88866-F5F2-E156-0924-C86F77634E40}"/>
              </a:ext>
            </a:extLst>
          </p:cNvPr>
          <p:cNvSpPr/>
          <p:nvPr/>
        </p:nvSpPr>
        <p:spPr>
          <a:xfrm>
            <a:off x="302398" y="1638031"/>
            <a:ext cx="3200400" cy="3786953"/>
          </a:xfrm>
          <a:prstGeom prst="rect">
            <a:avLst/>
          </a:prstGeom>
          <a:solidFill>
            <a:srgbClr val="C4E3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6E2E1F0E-E32F-AE53-14EA-E6EDA17C50D0}"/>
              </a:ext>
            </a:extLst>
          </p:cNvPr>
          <p:cNvSpPr>
            <a:spLocks noGrp="1"/>
          </p:cNvSpPr>
          <p:nvPr>
            <p:ph type="sldNum" sz="quarter" idx="10"/>
          </p:nvPr>
        </p:nvSpPr>
        <p:spPr/>
        <p:txBody>
          <a:bodyPr/>
          <a:lstStyle/>
          <a:p>
            <a:fld id="{5BA3E189-2F3A-42E5-B572-3520703B6186}" type="slidenum">
              <a:rPr lang="en-GB" smtClean="0"/>
              <a:pPr/>
              <a:t>45</a:t>
            </a:fld>
            <a:endParaRPr lang="en-GB"/>
          </a:p>
        </p:txBody>
      </p:sp>
      <p:sp>
        <p:nvSpPr>
          <p:cNvPr id="5" name="Title 4">
            <a:extLst>
              <a:ext uri="{FF2B5EF4-FFF2-40B4-BE49-F238E27FC236}">
                <a16:creationId xmlns:a16="http://schemas.microsoft.com/office/drawing/2014/main" id="{C25EF6F5-B309-CB02-64EE-36AAD0DE4BE3}"/>
              </a:ext>
            </a:extLst>
          </p:cNvPr>
          <p:cNvSpPr>
            <a:spLocks noGrp="1"/>
          </p:cNvSpPr>
          <p:nvPr>
            <p:ph type="title"/>
          </p:nvPr>
        </p:nvSpPr>
        <p:spPr/>
        <p:txBody>
          <a:bodyPr/>
          <a:lstStyle/>
          <a:p>
            <a:r>
              <a:rPr lang="en-US" sz="2800"/>
              <a:t>Microbiome Strains Recap</a:t>
            </a:r>
          </a:p>
        </p:txBody>
      </p:sp>
      <p:sp>
        <p:nvSpPr>
          <p:cNvPr id="12" name="TextBox 11">
            <a:extLst>
              <a:ext uri="{FF2B5EF4-FFF2-40B4-BE49-F238E27FC236}">
                <a16:creationId xmlns:a16="http://schemas.microsoft.com/office/drawing/2014/main" id="{0E266796-A6F1-659C-526C-2E1550220FDC}"/>
              </a:ext>
            </a:extLst>
          </p:cNvPr>
          <p:cNvSpPr txBox="1"/>
          <p:nvPr/>
        </p:nvSpPr>
        <p:spPr>
          <a:xfrm>
            <a:off x="393838" y="2485441"/>
            <a:ext cx="3108960" cy="2021955"/>
          </a:xfrm>
          <a:prstGeom prst="rect">
            <a:avLst/>
          </a:prstGeom>
          <a:noFill/>
        </p:spPr>
        <p:txBody>
          <a:bodyPr wrap="square" lIns="0" tIns="72000" rIns="0" bIns="0" rtlCol="0">
            <a:spAutoFit/>
          </a:bodyPr>
          <a:lstStyle/>
          <a:p>
            <a:pPr marL="180000" indent="-180000">
              <a:spcAft>
                <a:spcPts val="400"/>
              </a:spcAft>
              <a:buClr>
                <a:srgbClr val="EE7203"/>
              </a:buClr>
              <a:buFont typeface="Arial" panose="020B0604020202020204" pitchFamily="34" charset="0"/>
              <a:buChar char="•"/>
            </a:pPr>
            <a:r>
              <a:rPr lang="en-GB" sz="1200" i="1">
                <a:latin typeface="+mj-lt"/>
              </a:rPr>
              <a:t>C. acnes </a:t>
            </a:r>
            <a:r>
              <a:rPr lang="en-GB" sz="1200">
                <a:latin typeface="+mj-lt"/>
              </a:rPr>
              <a:t>is the most prevalent bacteria on oily skin, anaerobic and lipophilic commensal</a:t>
            </a:r>
          </a:p>
          <a:p>
            <a:pPr marL="180000" indent="-180000">
              <a:spcAft>
                <a:spcPts val="400"/>
              </a:spcAft>
              <a:buClr>
                <a:srgbClr val="EE7203"/>
              </a:buClr>
              <a:buFont typeface="Arial" panose="020B0604020202020204" pitchFamily="34" charset="0"/>
              <a:buChar char="•"/>
            </a:pPr>
            <a:r>
              <a:rPr lang="en-GB" sz="1200">
                <a:latin typeface="+mj-lt"/>
              </a:rPr>
              <a:t>The majority of strains are commensal and non-pathogenic, help to maintain low pH by releasing free fatty acids, blocking pathogens (acts as skin sentinel). </a:t>
            </a:r>
          </a:p>
          <a:p>
            <a:pPr marL="180000" indent="-180000">
              <a:spcAft>
                <a:spcPts val="400"/>
              </a:spcAft>
              <a:buClr>
                <a:srgbClr val="EE7203"/>
              </a:buClr>
              <a:buFont typeface="Arial" panose="020B0604020202020204" pitchFamily="34" charset="0"/>
              <a:buChar char="•"/>
            </a:pPr>
            <a:r>
              <a:rPr lang="en-GB" sz="1200">
                <a:latin typeface="+mj-lt"/>
              </a:rPr>
              <a:t>Only few strains are known to be pathogenic related to acne.</a:t>
            </a:r>
          </a:p>
        </p:txBody>
      </p:sp>
      <p:sp>
        <p:nvSpPr>
          <p:cNvPr id="13" name="TextBox 12">
            <a:extLst>
              <a:ext uri="{FF2B5EF4-FFF2-40B4-BE49-F238E27FC236}">
                <a16:creationId xmlns:a16="http://schemas.microsoft.com/office/drawing/2014/main" id="{E6D5FA44-1830-79D1-CE5F-0B114A03D445}"/>
              </a:ext>
            </a:extLst>
          </p:cNvPr>
          <p:cNvSpPr txBox="1"/>
          <p:nvPr/>
        </p:nvSpPr>
        <p:spPr>
          <a:xfrm>
            <a:off x="8065799" y="2485441"/>
            <a:ext cx="3108960" cy="1601327"/>
          </a:xfrm>
          <a:prstGeom prst="rect">
            <a:avLst/>
          </a:prstGeom>
          <a:noFill/>
        </p:spPr>
        <p:txBody>
          <a:bodyPr wrap="square" lIns="0" tIns="72000" rIns="0" bIns="0" rtlCol="0">
            <a:spAutoFit/>
          </a:bodyPr>
          <a:lstStyle/>
          <a:p>
            <a:pPr marL="180000" indent="-180000">
              <a:spcAft>
                <a:spcPts val="400"/>
              </a:spcAft>
              <a:buClr>
                <a:srgbClr val="EE7203"/>
              </a:buClr>
              <a:buFont typeface="Arial" panose="020B0604020202020204" pitchFamily="34" charset="0"/>
              <a:buChar char="•"/>
            </a:pPr>
            <a:r>
              <a:rPr lang="en-GB" sz="1200">
                <a:latin typeface="+mj-lt"/>
              </a:rPr>
              <a:t>A lipophilic commensal bacteria, typically part of healthy human skin microbiome, acts as sentinel of skin microbiota (protects and prevents microbial disequilibrium by fighting pathogens)</a:t>
            </a:r>
          </a:p>
          <a:p>
            <a:pPr marL="180000" indent="-180000">
              <a:spcAft>
                <a:spcPts val="400"/>
              </a:spcAft>
              <a:buClr>
                <a:srgbClr val="EE7203"/>
              </a:buClr>
              <a:buFont typeface="Arial" panose="020B0604020202020204" pitchFamily="34" charset="0"/>
              <a:buChar char="•"/>
            </a:pPr>
            <a:r>
              <a:rPr lang="en-GB" sz="1200">
                <a:latin typeface="+mj-lt"/>
              </a:rPr>
              <a:t>Helps to prevent acne and limits inflammation (production of bacteriocin - antimicrobial peptide)</a:t>
            </a:r>
          </a:p>
        </p:txBody>
      </p:sp>
      <p:sp>
        <p:nvSpPr>
          <p:cNvPr id="14" name="TextBox 13">
            <a:extLst>
              <a:ext uri="{FF2B5EF4-FFF2-40B4-BE49-F238E27FC236}">
                <a16:creationId xmlns:a16="http://schemas.microsoft.com/office/drawing/2014/main" id="{E7ADE50B-0129-A87E-D28A-2F849090CA92}"/>
              </a:ext>
            </a:extLst>
          </p:cNvPr>
          <p:cNvSpPr txBox="1"/>
          <p:nvPr/>
        </p:nvSpPr>
        <p:spPr>
          <a:xfrm>
            <a:off x="4275538" y="2485440"/>
            <a:ext cx="3108960" cy="2410916"/>
          </a:xfrm>
          <a:prstGeom prst="rect">
            <a:avLst/>
          </a:prstGeom>
          <a:noFill/>
        </p:spPr>
        <p:txBody>
          <a:bodyPr wrap="square">
            <a:spAutoFit/>
          </a:bodyPr>
          <a:lstStyle/>
          <a:p>
            <a:pPr marL="180000" indent="-180000">
              <a:spcAft>
                <a:spcPts val="400"/>
              </a:spcAft>
              <a:buClr>
                <a:srgbClr val="EE7203"/>
              </a:buClr>
              <a:buFont typeface="Arial" panose="020B0604020202020204" pitchFamily="34" charset="0"/>
              <a:buChar char="•"/>
            </a:pPr>
            <a:r>
              <a:rPr lang="en-US" sz="1200" i="1">
                <a:latin typeface="+mj-lt"/>
              </a:rPr>
              <a:t>L. </a:t>
            </a:r>
            <a:r>
              <a:rPr lang="en-US" sz="1200" i="1" err="1">
                <a:latin typeface="+mj-lt"/>
              </a:rPr>
              <a:t>crispatus</a:t>
            </a:r>
            <a:r>
              <a:rPr lang="en-US" sz="1200" i="1">
                <a:latin typeface="+mj-lt"/>
              </a:rPr>
              <a:t> </a:t>
            </a:r>
            <a:r>
              <a:rPr lang="en-US" sz="1200">
                <a:latin typeface="+mj-lt"/>
              </a:rPr>
              <a:t>has a key function in vaginal microflora (</a:t>
            </a:r>
            <a:r>
              <a:rPr lang="en-US" sz="1200">
                <a:latin typeface="+mj-lt"/>
                <a:ea typeface="Fira Sans" panose="020B0503050000020004" pitchFamily="34" charset="0"/>
              </a:rPr>
              <a:t>but also present in skin)</a:t>
            </a:r>
            <a:r>
              <a:rPr lang="en-US" sz="1200">
                <a:latin typeface="+mj-lt"/>
              </a:rPr>
              <a:t> and is commonly used in probiotic treatment.</a:t>
            </a:r>
          </a:p>
          <a:p>
            <a:pPr marL="180000" indent="-180000">
              <a:spcAft>
                <a:spcPts val="400"/>
              </a:spcAft>
              <a:buClr>
                <a:srgbClr val="EE7203"/>
              </a:buClr>
              <a:buFont typeface="Arial" panose="020B0604020202020204" pitchFamily="34" charset="0"/>
              <a:buChar char="•"/>
            </a:pPr>
            <a:r>
              <a:rPr lang="en-US" sz="1200">
                <a:latin typeface="+mj-lt"/>
              </a:rPr>
              <a:t>It preserves the balance of microbe populations, prevents skin pathogens and infections.</a:t>
            </a:r>
            <a:endParaRPr lang="en-US" sz="1200" strike="sngStrike">
              <a:latin typeface="+mj-lt"/>
            </a:endParaRPr>
          </a:p>
          <a:p>
            <a:pPr marL="180000" indent="-180000">
              <a:spcAft>
                <a:spcPts val="400"/>
              </a:spcAft>
              <a:buClr>
                <a:srgbClr val="EE7203"/>
              </a:buClr>
              <a:buFont typeface="Arial" panose="020B0604020202020204" pitchFamily="34" charset="0"/>
              <a:buChar char="•"/>
            </a:pPr>
            <a:r>
              <a:rPr lang="en-US" sz="1200" i="1">
                <a:latin typeface="+mj-lt"/>
              </a:rPr>
              <a:t>L. </a:t>
            </a:r>
            <a:r>
              <a:rPr lang="en-US" sz="1200" i="1" err="1">
                <a:latin typeface="+mj-lt"/>
              </a:rPr>
              <a:t>crispatus</a:t>
            </a:r>
            <a:r>
              <a:rPr lang="en-US" sz="1200" i="1">
                <a:latin typeface="+mj-lt"/>
              </a:rPr>
              <a:t> </a:t>
            </a:r>
            <a:r>
              <a:rPr lang="en-US" sz="1200">
                <a:latin typeface="+mj-lt"/>
              </a:rPr>
              <a:t>is a component of the innate immune response, protecting the microbiome and skin by fostering skin’s self defense and the symbiosis of microbiome.</a:t>
            </a:r>
          </a:p>
        </p:txBody>
      </p:sp>
      <p:sp>
        <p:nvSpPr>
          <p:cNvPr id="6" name="Rectangle 5">
            <a:extLst>
              <a:ext uri="{FF2B5EF4-FFF2-40B4-BE49-F238E27FC236}">
                <a16:creationId xmlns:a16="http://schemas.microsoft.com/office/drawing/2014/main" id="{0F0F13B7-0BD4-84CC-CF09-C6DA7584D6EF}"/>
              </a:ext>
            </a:extLst>
          </p:cNvPr>
          <p:cNvSpPr/>
          <p:nvPr/>
        </p:nvSpPr>
        <p:spPr>
          <a:xfrm>
            <a:off x="210957" y="1757089"/>
            <a:ext cx="3200400" cy="460875"/>
          </a:xfrm>
          <a:prstGeom prst="rect">
            <a:avLst/>
          </a:prstGeom>
          <a:solidFill>
            <a:srgbClr val="EAF6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07124F1-09A7-2CE9-1696-76B710D34C25}"/>
              </a:ext>
            </a:extLst>
          </p:cNvPr>
          <p:cNvSpPr txBox="1"/>
          <p:nvPr/>
        </p:nvSpPr>
        <p:spPr>
          <a:xfrm>
            <a:off x="302397" y="1522954"/>
            <a:ext cx="3108960" cy="345287"/>
          </a:xfrm>
          <a:prstGeom prst="rect">
            <a:avLst/>
          </a:prstGeom>
        </p:spPr>
        <p:txBody>
          <a:bodyPr vert="horz" lIns="0" tIns="288000" rIns="0" bIns="0" rtlCol="0" anchor="t">
            <a:noAutofit/>
          </a:bodyPr>
          <a:lstStyle>
            <a:defPPr>
              <a:defRPr lang="en-US"/>
            </a:defPPr>
            <a:lvl1pPr>
              <a:lnSpc>
                <a:spcPct val="90000"/>
              </a:lnSpc>
              <a:spcBef>
                <a:spcPct val="0"/>
              </a:spcBef>
              <a:buNone/>
              <a:defRPr b="0">
                <a:solidFill>
                  <a:srgbClr val="F08B1F"/>
                </a:solidFill>
                <a:latin typeface="Lora" pitchFamily="2" charset="77"/>
                <a:ea typeface="+mj-ea"/>
                <a:cs typeface="+mj-cs"/>
              </a:defRPr>
            </a:lvl1pPr>
          </a:lstStyle>
          <a:p>
            <a:r>
              <a:rPr lang="de-CH" b="1" i="1" err="1"/>
              <a:t>Cutibacterium</a:t>
            </a:r>
            <a:r>
              <a:rPr lang="de-CH" b="1" i="1"/>
              <a:t> </a:t>
            </a:r>
            <a:r>
              <a:rPr lang="de-CH" b="1" i="1" err="1"/>
              <a:t>acnes</a:t>
            </a:r>
            <a:endParaRPr lang="de-CH" b="1" i="1"/>
          </a:p>
        </p:txBody>
      </p:sp>
      <p:sp>
        <p:nvSpPr>
          <p:cNvPr id="7" name="Rectangle 6">
            <a:extLst>
              <a:ext uri="{FF2B5EF4-FFF2-40B4-BE49-F238E27FC236}">
                <a16:creationId xmlns:a16="http://schemas.microsoft.com/office/drawing/2014/main" id="{8C64DD0B-3B46-8F0A-D5B5-F68A3884DFAC}"/>
              </a:ext>
            </a:extLst>
          </p:cNvPr>
          <p:cNvSpPr/>
          <p:nvPr/>
        </p:nvSpPr>
        <p:spPr>
          <a:xfrm>
            <a:off x="4092657" y="1752878"/>
            <a:ext cx="3200400" cy="460875"/>
          </a:xfrm>
          <a:prstGeom prst="rect">
            <a:avLst/>
          </a:prstGeom>
          <a:solidFill>
            <a:srgbClr val="EAF6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543491A-0F87-0279-544C-44B0856E84CD}"/>
              </a:ext>
            </a:extLst>
          </p:cNvPr>
          <p:cNvSpPr txBox="1"/>
          <p:nvPr/>
        </p:nvSpPr>
        <p:spPr>
          <a:xfrm>
            <a:off x="4184098" y="1522953"/>
            <a:ext cx="3108960" cy="345287"/>
          </a:xfrm>
          <a:prstGeom prst="rect">
            <a:avLst/>
          </a:prstGeom>
        </p:spPr>
        <p:txBody>
          <a:bodyPr vert="horz" lIns="0" tIns="288000" rIns="0" bIns="0" rtlCol="0" anchor="t">
            <a:noAutofit/>
          </a:bodyPr>
          <a:lstStyle>
            <a:defPPr>
              <a:defRPr lang="en-US"/>
            </a:defPPr>
            <a:lvl1pPr>
              <a:lnSpc>
                <a:spcPct val="90000"/>
              </a:lnSpc>
              <a:spcBef>
                <a:spcPct val="0"/>
              </a:spcBef>
              <a:buNone/>
              <a:defRPr b="1" i="1">
                <a:solidFill>
                  <a:srgbClr val="F08B1F"/>
                </a:solidFill>
                <a:latin typeface="Lora" pitchFamily="2" charset="77"/>
                <a:ea typeface="+mj-ea"/>
                <a:cs typeface="+mj-cs"/>
              </a:defRPr>
            </a:lvl1pPr>
          </a:lstStyle>
          <a:p>
            <a:r>
              <a:rPr lang="en-US"/>
              <a:t>Lactobacillus </a:t>
            </a:r>
            <a:r>
              <a:rPr lang="en-US" err="1"/>
              <a:t>crispatus</a:t>
            </a:r>
            <a:endParaRPr lang="en-US"/>
          </a:p>
        </p:txBody>
      </p:sp>
      <p:sp>
        <p:nvSpPr>
          <p:cNvPr id="15" name="Rectangle 14">
            <a:extLst>
              <a:ext uri="{FF2B5EF4-FFF2-40B4-BE49-F238E27FC236}">
                <a16:creationId xmlns:a16="http://schemas.microsoft.com/office/drawing/2014/main" id="{8E8781E9-3367-9A47-EAE8-AC102EC74BB6}"/>
              </a:ext>
            </a:extLst>
          </p:cNvPr>
          <p:cNvSpPr/>
          <p:nvPr/>
        </p:nvSpPr>
        <p:spPr>
          <a:xfrm>
            <a:off x="7974358" y="1752879"/>
            <a:ext cx="3200400" cy="460875"/>
          </a:xfrm>
          <a:prstGeom prst="rect">
            <a:avLst/>
          </a:prstGeom>
          <a:solidFill>
            <a:srgbClr val="EAF6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75D8B3B8-F7B1-EE68-D984-E4BC81069C78}"/>
              </a:ext>
            </a:extLst>
          </p:cNvPr>
          <p:cNvSpPr txBox="1"/>
          <p:nvPr/>
        </p:nvSpPr>
        <p:spPr>
          <a:xfrm>
            <a:off x="8065799" y="1522954"/>
            <a:ext cx="3108960" cy="345287"/>
          </a:xfrm>
          <a:prstGeom prst="rect">
            <a:avLst/>
          </a:prstGeom>
        </p:spPr>
        <p:txBody>
          <a:bodyPr vert="horz" lIns="0" tIns="288000" rIns="0" bIns="0" rtlCol="0" anchor="t">
            <a:noAutofit/>
          </a:bodyPr>
          <a:lstStyle>
            <a:defPPr>
              <a:defRPr lang="en-US"/>
            </a:defPPr>
            <a:lvl1pPr>
              <a:lnSpc>
                <a:spcPct val="90000"/>
              </a:lnSpc>
              <a:spcBef>
                <a:spcPct val="0"/>
              </a:spcBef>
              <a:buNone/>
              <a:defRPr b="1" i="1">
                <a:solidFill>
                  <a:srgbClr val="F08B1F"/>
                </a:solidFill>
                <a:latin typeface="Lora" pitchFamily="2" charset="77"/>
                <a:ea typeface="+mj-ea"/>
                <a:cs typeface="+mj-cs"/>
              </a:defRPr>
            </a:lvl1pPr>
          </a:lstStyle>
          <a:p>
            <a:r>
              <a:rPr lang="de-CH" err="1"/>
              <a:t>Staphylococcus</a:t>
            </a:r>
            <a:r>
              <a:rPr lang="de-CH"/>
              <a:t> epidermidis</a:t>
            </a:r>
          </a:p>
        </p:txBody>
      </p:sp>
    </p:spTree>
    <p:extLst>
      <p:ext uri="{BB962C8B-B14F-4D97-AF65-F5344CB8AC3E}">
        <p14:creationId xmlns:p14="http://schemas.microsoft.com/office/powerpoint/2010/main" val="14323321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07997-4E4E-55DD-7F6F-6A0178921AFA}"/>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708F6D8E-CCBC-6C69-5179-4925F31969F9}"/>
              </a:ext>
            </a:extLst>
          </p:cNvPr>
          <p:cNvSpPr>
            <a:spLocks noGrp="1"/>
          </p:cNvSpPr>
          <p:nvPr>
            <p:ph type="title"/>
          </p:nvPr>
        </p:nvSpPr>
        <p:spPr>
          <a:xfrm>
            <a:off x="302401" y="246221"/>
            <a:ext cx="8064500" cy="393441"/>
          </a:xfrm>
        </p:spPr>
        <p:txBody>
          <a:bodyPr>
            <a:spAutoFit/>
          </a:bodyPr>
          <a:lstStyle/>
          <a:p>
            <a:r>
              <a:rPr lang="en-GB" sz="2800"/>
              <a:t>Test Formulations</a:t>
            </a:r>
            <a:endParaRPr lang="en-US" sz="2800"/>
          </a:p>
        </p:txBody>
      </p:sp>
      <p:graphicFrame>
        <p:nvGraphicFramePr>
          <p:cNvPr id="25" name="Table 11">
            <a:extLst>
              <a:ext uri="{FF2B5EF4-FFF2-40B4-BE49-F238E27FC236}">
                <a16:creationId xmlns:a16="http://schemas.microsoft.com/office/drawing/2014/main" id="{70345683-BB8E-484D-C569-5FDEC69ED303}"/>
              </a:ext>
            </a:extLst>
          </p:cNvPr>
          <p:cNvGraphicFramePr>
            <a:graphicFrameLocks noGrp="1"/>
          </p:cNvGraphicFramePr>
          <p:nvPr>
            <p:extLst>
              <p:ext uri="{D42A27DB-BD31-4B8C-83A1-F6EECF244321}">
                <p14:modId xmlns:p14="http://schemas.microsoft.com/office/powerpoint/2010/main" val="1654320824"/>
              </p:ext>
            </p:extLst>
          </p:nvPr>
        </p:nvGraphicFramePr>
        <p:xfrm>
          <a:off x="302401" y="123110"/>
          <a:ext cx="7704188" cy="6498419"/>
        </p:xfrm>
        <a:graphic>
          <a:graphicData uri="http://schemas.openxmlformats.org/drawingml/2006/table">
            <a:tbl>
              <a:tblPr firstRow="1" bandRow="1">
                <a:tableStyleId>{5C22544A-7EE6-4342-B048-85BDC9FD1C3A}</a:tableStyleId>
              </a:tblPr>
              <a:tblGrid>
                <a:gridCol w="384727">
                  <a:extLst>
                    <a:ext uri="{9D8B030D-6E8A-4147-A177-3AD203B41FA5}">
                      <a16:colId xmlns:a16="http://schemas.microsoft.com/office/drawing/2014/main" val="308123835"/>
                    </a:ext>
                  </a:extLst>
                </a:gridCol>
                <a:gridCol w="4561840">
                  <a:extLst>
                    <a:ext uri="{9D8B030D-6E8A-4147-A177-3AD203B41FA5}">
                      <a16:colId xmlns:a16="http://schemas.microsoft.com/office/drawing/2014/main" val="2278081631"/>
                    </a:ext>
                  </a:extLst>
                </a:gridCol>
                <a:gridCol w="1069513">
                  <a:extLst>
                    <a:ext uri="{9D8B030D-6E8A-4147-A177-3AD203B41FA5}">
                      <a16:colId xmlns:a16="http://schemas.microsoft.com/office/drawing/2014/main" val="2106719936"/>
                    </a:ext>
                  </a:extLst>
                </a:gridCol>
                <a:gridCol w="1688108">
                  <a:extLst>
                    <a:ext uri="{9D8B030D-6E8A-4147-A177-3AD203B41FA5}">
                      <a16:colId xmlns:a16="http://schemas.microsoft.com/office/drawing/2014/main" val="2829503571"/>
                    </a:ext>
                  </a:extLst>
                </a:gridCol>
              </a:tblGrid>
              <a:tr h="590093">
                <a:tc>
                  <a:txBody>
                    <a:bodyPr/>
                    <a:lstStyle/>
                    <a:p>
                      <a:pPr algn="ctr">
                        <a:lnSpc>
                          <a:spcPts val="1200"/>
                        </a:lnSpc>
                      </a:pPr>
                      <a:endParaRPr lang="en-GB" sz="1000" b="1" i="0">
                        <a:solidFill>
                          <a:schemeClr val="tx1"/>
                        </a:solidFill>
                        <a:effectLst/>
                        <a:latin typeface="+mj-lt"/>
                        <a:ea typeface="Trebuchet MS" panose="020B0703020202090204" pitchFamily="34" charset="0"/>
                        <a:cs typeface="Times New Roman" panose="02020603050405020304" pitchFamily="18" charset="0"/>
                      </a:endParaRPr>
                    </a:p>
                  </a:txBody>
                  <a:tcPr marL="72000" marR="72000" marT="54000" marB="54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200"/>
                        </a:lnSpc>
                      </a:pPr>
                      <a:endParaRPr lang="en-GB" sz="1000" b="1" i="0">
                        <a:solidFill>
                          <a:schemeClr val="tx1"/>
                        </a:solidFill>
                        <a:effectLst/>
                        <a:latin typeface="+mj-lt"/>
                        <a:ea typeface="Trebuchet MS" panose="020B0703020202090204" pitchFamily="34" charset="0"/>
                        <a:cs typeface="Times New Roman" panose="02020603050405020304" pitchFamily="18" charset="0"/>
                      </a:endParaRPr>
                    </a:p>
                  </a:txBody>
                  <a:tcPr marL="72000" marR="72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200"/>
                        </a:lnSpc>
                      </a:pPr>
                      <a:r>
                        <a:rPr lang="en-GB" sz="1000" b="1" i="0">
                          <a:solidFill>
                            <a:schemeClr val="tx1"/>
                          </a:solidFill>
                          <a:effectLst/>
                          <a:latin typeface="+mj-lt"/>
                          <a:ea typeface="Trebuchet MS" panose="020B0703020202090204" pitchFamily="34" charset="0"/>
                          <a:cs typeface="Times New Roman" panose="02020603050405020304" pitchFamily="18" charset="0"/>
                        </a:rPr>
                        <a:t>PLACEBO</a:t>
                      </a:r>
                    </a:p>
                    <a:p>
                      <a:pPr algn="ctr">
                        <a:lnSpc>
                          <a:spcPts val="1200"/>
                        </a:lnSpc>
                      </a:pPr>
                      <a:r>
                        <a:rPr lang="en-GB" sz="1000" b="1" i="0">
                          <a:solidFill>
                            <a:schemeClr val="tx1"/>
                          </a:solidFill>
                          <a:effectLst/>
                          <a:latin typeface="+mj-lt"/>
                          <a:ea typeface="Trebuchet MS" panose="020B0703020202090204" pitchFamily="34" charset="0"/>
                          <a:cs typeface="Times New Roman" panose="02020603050405020304" pitchFamily="18" charset="0"/>
                        </a:rPr>
                        <a:t>SU E 102683 14</a:t>
                      </a:r>
                    </a:p>
                  </a:txBody>
                  <a:tcPr marL="72000" marR="72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200"/>
                        </a:lnSpc>
                      </a:pPr>
                      <a:r>
                        <a:rPr lang="en-GB" sz="1000" b="1" i="0">
                          <a:solidFill>
                            <a:schemeClr val="tx1"/>
                          </a:solidFill>
                          <a:effectLst/>
                          <a:latin typeface="+mj-lt"/>
                          <a:ea typeface="Trebuchet MS" panose="020B0703020202090204" pitchFamily="34" charset="0"/>
                          <a:cs typeface="Times New Roman" panose="02020603050405020304" pitchFamily="18" charset="0"/>
                        </a:rPr>
                        <a:t>SUNSCREEN SPF 50</a:t>
                      </a:r>
                    </a:p>
                    <a:p>
                      <a:pPr algn="ctr">
                        <a:lnSpc>
                          <a:spcPts val="1200"/>
                        </a:lnSpc>
                      </a:pPr>
                      <a:r>
                        <a:rPr lang="en-GB" sz="1000" b="1" i="0">
                          <a:solidFill>
                            <a:schemeClr val="tx1"/>
                          </a:solidFill>
                          <a:effectLst/>
                          <a:latin typeface="+mj-lt"/>
                          <a:ea typeface="Trebuchet MS" panose="020B0703020202090204" pitchFamily="34" charset="0"/>
                          <a:cs typeface="Times New Roman" panose="02020603050405020304" pitchFamily="18" charset="0"/>
                        </a:rPr>
                        <a:t>SU E 102683 15</a:t>
                      </a:r>
                    </a:p>
                  </a:txBody>
                  <a:tcPr marL="72000" marR="72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10414611"/>
                  </a:ext>
                </a:extLst>
              </a:tr>
              <a:tr h="234086">
                <a:tc>
                  <a:txBody>
                    <a:bodyPr/>
                    <a:lstStyle/>
                    <a:p>
                      <a:pPr algn="ctr">
                        <a:lnSpc>
                          <a:spcPts val="1200"/>
                        </a:lnSpc>
                      </a:pPr>
                      <a:endParaRPr lang="en-GB" sz="1000" b="0" i="0">
                        <a:solidFill>
                          <a:schemeClr val="bg1"/>
                        </a:solidFill>
                        <a:effectLst/>
                        <a:latin typeface="+mj-lt"/>
                        <a:ea typeface="Trebuchet MS" panose="020B070302020209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AA4D"/>
                    </a:solidFill>
                  </a:tcPr>
                </a:tc>
                <a:tc>
                  <a:txBody>
                    <a:bodyPr/>
                    <a:lstStyle/>
                    <a:p>
                      <a:pPr>
                        <a:lnSpc>
                          <a:spcPts val="1200"/>
                        </a:lnSpc>
                      </a:pPr>
                      <a:r>
                        <a:rPr lang="en-GB" sz="1000" b="1" i="0">
                          <a:solidFill>
                            <a:schemeClr val="bg1"/>
                          </a:solidFill>
                          <a:effectLst/>
                          <a:latin typeface="+mj-lt"/>
                          <a:ea typeface="Trebuchet MS" panose="020B0703020202090204" pitchFamily="34" charset="0"/>
                          <a:cs typeface="Times New Roman" panose="02020603050405020304" pitchFamily="18" charset="0"/>
                        </a:rPr>
                        <a:t>INGREDIENTS</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AA4D"/>
                    </a:solidFill>
                  </a:tcPr>
                </a:tc>
                <a:tc gridSpan="2">
                  <a:txBody>
                    <a:bodyPr/>
                    <a:lstStyle/>
                    <a:p>
                      <a:pPr algn="ctr">
                        <a:lnSpc>
                          <a:spcPts val="1200"/>
                        </a:lnSpc>
                      </a:pPr>
                      <a:r>
                        <a:rPr lang="en-GB" sz="1000" b="1" i="0">
                          <a:solidFill>
                            <a:schemeClr val="bg1"/>
                          </a:solidFill>
                          <a:effectLst/>
                          <a:latin typeface="+mj-lt"/>
                          <a:ea typeface="Trebuchet MS" panose="020B0703020202090204" pitchFamily="34" charset="0"/>
                          <a:cs typeface="Times New Roman" panose="02020603050405020304" pitchFamily="18" charset="0"/>
                        </a:rPr>
                        <a:t>% w/w</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AA4D"/>
                    </a:solidFill>
                  </a:tcPr>
                </a:tc>
                <a:tc hMerge="1">
                  <a:txBody>
                    <a:bodyPr/>
                    <a:lstStyle/>
                    <a:p>
                      <a:pPr algn="ctr">
                        <a:lnSpc>
                          <a:spcPts val="1200"/>
                        </a:lnSpc>
                      </a:pPr>
                      <a:endParaRPr lang="en-GB" sz="1000" b="1" i="0">
                        <a:solidFill>
                          <a:schemeClr val="bg1"/>
                        </a:solidFill>
                        <a:effectLst/>
                        <a:latin typeface="+mj-lt"/>
                        <a:ea typeface="Trebuchet MS" panose="020B0703020202090204" pitchFamily="34" charset="0"/>
                        <a:cs typeface="Times New Roman" panose="02020603050405020304" pitchFamily="18"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AA4D"/>
                    </a:solidFill>
                  </a:tcPr>
                </a:tc>
                <a:extLst>
                  <a:ext uri="{0D108BD9-81ED-4DB2-BD59-A6C34878D82A}">
                    <a16:rowId xmlns:a16="http://schemas.microsoft.com/office/drawing/2014/main" val="4180935130"/>
                  </a:ext>
                </a:extLst>
              </a:tr>
              <a:tr h="246282">
                <a:tc>
                  <a:txBody>
                    <a:bodyPr/>
                    <a:lstStyle/>
                    <a:p>
                      <a:pPr algn="ctr">
                        <a:lnSpc>
                          <a:spcPct val="100000"/>
                        </a:lnSpc>
                      </a:pPr>
                      <a:r>
                        <a:rPr lang="en-GB" sz="1000" b="0" i="0">
                          <a:solidFill>
                            <a:schemeClr val="bg1"/>
                          </a:solidFill>
                          <a:effectLst/>
                          <a:latin typeface="+mj-lt"/>
                          <a:ea typeface="Trebuchet MS" panose="020B0703020202090204" pitchFamily="34" charset="0"/>
                          <a:cs typeface="Times New Roman" panose="02020603050405020304" pitchFamily="18" charset="0"/>
                        </a:rPr>
                        <a:t>A</a:t>
                      </a: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AA4D"/>
                    </a:solidFill>
                  </a:tcPr>
                </a:tc>
                <a:tc>
                  <a:txBody>
                    <a:bodyPr/>
                    <a:lstStyle/>
                    <a:p>
                      <a:pPr algn="l" fontAlgn="ctr">
                        <a:buNone/>
                      </a:pPr>
                      <a:r>
                        <a:rPr lang="en-US" sz="1000" b="1" i="0" u="none" strike="noStrike" baseline="0">
                          <a:effectLst/>
                        </a:rPr>
                        <a:t>PARSOL® EHS</a:t>
                      </a:r>
                      <a:r>
                        <a:rPr lang="en-US" sz="1000" b="0" i="0" u="none" strike="noStrike" baseline="0">
                          <a:effectLst/>
                        </a:rPr>
                        <a:t> (ETHYLHEXYL SALICYLATE)</a:t>
                      </a:r>
                      <a:endParaRPr lang="en-US" sz="1000" b="0" i="0" u="none" strike="noStrike" baseline="0">
                        <a:solidFill>
                          <a:srgbClr val="000000"/>
                        </a:solidFill>
                        <a:effectLst/>
                        <a:latin typeface="Calibri" panose="020F050202020403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D8B8">
                        <a:alpha val="40000"/>
                      </a:srgbClr>
                    </a:solidFill>
                  </a:tcPr>
                </a:tc>
                <a:tc>
                  <a:txBody>
                    <a:bodyPr/>
                    <a:lstStyle/>
                    <a:p>
                      <a:pPr algn="ctr" fontAlgn="ctr"/>
                      <a:r>
                        <a:rPr lang="en-US" sz="1000">
                          <a:latin typeface="+mj-lt"/>
                        </a:rPr>
                        <a:t>-</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D8B8">
                        <a:alpha val="40000"/>
                      </a:srgbClr>
                    </a:solidFill>
                  </a:tcPr>
                </a:tc>
                <a:tc>
                  <a:txBody>
                    <a:bodyPr/>
                    <a:lstStyle/>
                    <a:p>
                      <a:pPr algn="ctr" fontAlgn="ctr"/>
                      <a:r>
                        <a:rPr lang="en-GB" sz="1000" b="1" i="0">
                          <a:solidFill>
                            <a:srgbClr val="000000"/>
                          </a:solidFill>
                          <a:effectLst/>
                          <a:latin typeface="+mj-lt"/>
                          <a:ea typeface="Trebuchet MS" panose="020B0703020202090204" pitchFamily="34" charset="0"/>
                          <a:cs typeface="Times New Roman" panose="02020603050405020304" pitchFamily="18" charset="0"/>
                        </a:rPr>
                        <a:t>5</a:t>
                      </a:r>
                      <a:endParaRPr lang="en-US" sz="1000">
                        <a:latin typeface="+mj-lt"/>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D8B8">
                        <a:alpha val="40000"/>
                      </a:srgbClr>
                    </a:solidFill>
                  </a:tcPr>
                </a:tc>
                <a:extLst>
                  <a:ext uri="{0D108BD9-81ED-4DB2-BD59-A6C34878D82A}">
                    <a16:rowId xmlns:a16="http://schemas.microsoft.com/office/drawing/2014/main" val="2744825183"/>
                  </a:ext>
                </a:extLst>
              </a:tr>
              <a:tr h="246282">
                <a:tc>
                  <a:txBody>
                    <a:bodyPr/>
                    <a:lstStyle/>
                    <a:p>
                      <a:pPr algn="ctr">
                        <a:lnSpc>
                          <a:spcPct val="100000"/>
                        </a:lnSpc>
                      </a:pPr>
                      <a:endParaRPr lang="en-GB" sz="1000" b="0" i="0">
                        <a:solidFill>
                          <a:schemeClr val="bg1"/>
                        </a:solidFill>
                        <a:effectLst/>
                        <a:latin typeface="+mj-lt"/>
                        <a:ea typeface="Trebuchet MS" panose="020B070302020209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AA4D"/>
                    </a:solidFill>
                  </a:tcPr>
                </a:tc>
                <a:tc>
                  <a:txBody>
                    <a:bodyPr/>
                    <a:lstStyle/>
                    <a:p>
                      <a:pPr algn="l" fontAlgn="ctr">
                        <a:buNone/>
                      </a:pPr>
                      <a:r>
                        <a:rPr lang="en-US" sz="1000" b="1" i="0" u="none" strike="noStrike" baseline="0">
                          <a:effectLst/>
                        </a:rPr>
                        <a:t>PARSOL® EHT</a:t>
                      </a:r>
                      <a:r>
                        <a:rPr lang="en-US" sz="1000" b="0" i="0" u="none" strike="noStrike" baseline="0">
                          <a:effectLst/>
                        </a:rPr>
                        <a:t> (ETHYLHEXYL TRIAZONE)</a:t>
                      </a:r>
                      <a:endParaRPr lang="en-US" sz="1000" b="0" i="0" u="none" strike="noStrike" baseline="0">
                        <a:solidFill>
                          <a:srgbClr val="000000"/>
                        </a:solidFill>
                        <a:effectLst/>
                        <a:latin typeface="Calibri" panose="020F050202020403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D8B8">
                        <a:alpha val="40000"/>
                      </a:srgbClr>
                    </a:solidFill>
                  </a:tcPr>
                </a:tc>
                <a:tc>
                  <a:txBody>
                    <a:bodyPr/>
                    <a:lstStyle/>
                    <a:p>
                      <a:pPr algn="ctr" fontAlgn="ctr"/>
                      <a:r>
                        <a:rPr lang="en-US" sz="1000">
                          <a:latin typeface="+mj-lt"/>
                        </a:rPr>
                        <a:t>-</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D8B8">
                        <a:alpha val="40000"/>
                      </a:srgbClr>
                    </a:solidFill>
                  </a:tcPr>
                </a:tc>
                <a:tc>
                  <a:txBody>
                    <a:bodyPr/>
                    <a:lstStyle/>
                    <a:p>
                      <a:pPr algn="ctr" fontAlgn="ctr"/>
                      <a:r>
                        <a:rPr lang="en-GB" sz="1000" b="1" i="0">
                          <a:solidFill>
                            <a:srgbClr val="000000"/>
                          </a:solidFill>
                          <a:effectLst/>
                          <a:latin typeface="+mj-lt"/>
                          <a:ea typeface="Trebuchet MS" panose="020B0703020202090204" pitchFamily="34" charset="0"/>
                          <a:cs typeface="Times New Roman" panose="02020603050405020304" pitchFamily="18" charset="0"/>
                        </a:rPr>
                        <a:t>3</a:t>
                      </a:r>
                      <a:endParaRPr lang="en-US" sz="1000">
                        <a:latin typeface="+mj-lt"/>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D8B8">
                        <a:alpha val="40000"/>
                      </a:srgbClr>
                    </a:solidFill>
                  </a:tcPr>
                </a:tc>
                <a:extLst>
                  <a:ext uri="{0D108BD9-81ED-4DB2-BD59-A6C34878D82A}">
                    <a16:rowId xmlns:a16="http://schemas.microsoft.com/office/drawing/2014/main" val="930111241"/>
                  </a:ext>
                </a:extLst>
              </a:tr>
              <a:tr h="246282">
                <a:tc>
                  <a:txBody>
                    <a:bodyPr/>
                    <a:lstStyle/>
                    <a:p>
                      <a:pPr algn="ctr">
                        <a:lnSpc>
                          <a:spcPct val="100000"/>
                        </a:lnSpc>
                      </a:pPr>
                      <a:endParaRPr lang="en-GB" sz="1000" b="0" i="0">
                        <a:solidFill>
                          <a:schemeClr val="bg1"/>
                        </a:solidFill>
                        <a:effectLst/>
                        <a:latin typeface="+mj-lt"/>
                        <a:ea typeface="Trebuchet MS" panose="020B070302020209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AA4D"/>
                    </a:solidFill>
                  </a:tcPr>
                </a:tc>
                <a:tc>
                  <a:txBody>
                    <a:bodyPr/>
                    <a:lstStyle/>
                    <a:p>
                      <a:pPr algn="l" fontAlgn="ctr">
                        <a:buNone/>
                      </a:pPr>
                      <a:r>
                        <a:rPr lang="en-US" sz="1000" b="1" i="0" u="none" strike="noStrike" baseline="0">
                          <a:effectLst/>
                        </a:rPr>
                        <a:t>PARSOL® SLX</a:t>
                      </a:r>
                      <a:r>
                        <a:rPr lang="en-US" sz="1000" b="0" i="0" u="none" strike="noStrike" baseline="0">
                          <a:effectLst/>
                        </a:rPr>
                        <a:t> (POLYSILICONE-15)</a:t>
                      </a:r>
                      <a:endParaRPr lang="en-US" sz="1000" b="0" i="0" u="none" strike="noStrike" baseline="0">
                        <a:solidFill>
                          <a:srgbClr val="000000"/>
                        </a:solidFill>
                        <a:effectLst/>
                        <a:latin typeface="Calibri" panose="020F050202020403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D8B8">
                        <a:alpha val="40000"/>
                      </a:srgbClr>
                    </a:solidFill>
                  </a:tcPr>
                </a:tc>
                <a:tc>
                  <a:txBody>
                    <a:bodyPr/>
                    <a:lstStyle/>
                    <a:p>
                      <a:pPr algn="ctr" fontAlgn="ctr"/>
                      <a:r>
                        <a:rPr lang="en-US" sz="1000">
                          <a:latin typeface="+mj-lt"/>
                        </a:rPr>
                        <a:t>-</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D8B8">
                        <a:alpha val="40000"/>
                      </a:srgbClr>
                    </a:solidFill>
                  </a:tcPr>
                </a:tc>
                <a:tc>
                  <a:txBody>
                    <a:bodyPr/>
                    <a:lstStyle/>
                    <a:p>
                      <a:pPr algn="ctr" fontAlgn="ctr"/>
                      <a:r>
                        <a:rPr lang="en-GB" sz="1000" b="1" i="0">
                          <a:solidFill>
                            <a:srgbClr val="000000"/>
                          </a:solidFill>
                          <a:effectLst/>
                          <a:latin typeface="+mj-lt"/>
                          <a:ea typeface="Trebuchet MS" panose="020B0703020202090204" pitchFamily="34" charset="0"/>
                          <a:cs typeface="Times New Roman" panose="02020603050405020304" pitchFamily="18" charset="0"/>
                        </a:rPr>
                        <a:t>3</a:t>
                      </a:r>
                      <a:endParaRPr lang="en-US" sz="1000">
                        <a:latin typeface="+mj-lt"/>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D8B8">
                        <a:alpha val="40000"/>
                      </a:srgbClr>
                    </a:solidFill>
                  </a:tcPr>
                </a:tc>
                <a:extLst>
                  <a:ext uri="{0D108BD9-81ED-4DB2-BD59-A6C34878D82A}">
                    <a16:rowId xmlns:a16="http://schemas.microsoft.com/office/drawing/2014/main" val="3224205056"/>
                  </a:ext>
                </a:extLst>
              </a:tr>
              <a:tr h="246282">
                <a:tc>
                  <a:txBody>
                    <a:bodyPr/>
                    <a:lstStyle/>
                    <a:p>
                      <a:pPr algn="ctr">
                        <a:lnSpc>
                          <a:spcPct val="100000"/>
                        </a:lnSpc>
                      </a:pPr>
                      <a:endParaRPr lang="en-GB" sz="1000" b="0" i="0">
                        <a:solidFill>
                          <a:schemeClr val="bg1"/>
                        </a:solidFill>
                        <a:effectLst/>
                        <a:latin typeface="+mj-lt"/>
                        <a:ea typeface="Trebuchet MS" panose="020B070302020209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AA4D"/>
                    </a:solidFill>
                  </a:tcPr>
                </a:tc>
                <a:tc>
                  <a:txBody>
                    <a:bodyPr/>
                    <a:lstStyle/>
                    <a:p>
                      <a:pPr algn="l" fontAlgn="ctr">
                        <a:buNone/>
                      </a:pPr>
                      <a:r>
                        <a:rPr lang="en-US" sz="1000" b="1" i="0" u="none" strike="noStrike" baseline="0">
                          <a:effectLst/>
                        </a:rPr>
                        <a:t>PARSOL® 1789</a:t>
                      </a:r>
                      <a:r>
                        <a:rPr lang="en-US" sz="1000" b="0" i="0" u="none" strike="noStrike" baseline="0">
                          <a:effectLst/>
                        </a:rPr>
                        <a:t> (BUTYL METHOXYDIBENZOYLMETHANE)</a:t>
                      </a:r>
                      <a:endParaRPr lang="en-US" sz="1000" b="0" i="0" u="none" strike="noStrike" baseline="0">
                        <a:solidFill>
                          <a:srgbClr val="000000"/>
                        </a:solidFill>
                        <a:effectLst/>
                        <a:latin typeface="Calibri" panose="020F050202020403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D8B8">
                        <a:alpha val="40000"/>
                      </a:srgbClr>
                    </a:solidFill>
                  </a:tcPr>
                </a:tc>
                <a:tc>
                  <a:txBody>
                    <a:bodyPr/>
                    <a:lstStyle/>
                    <a:p>
                      <a:pPr algn="ctr" fontAlgn="ctr"/>
                      <a:r>
                        <a:rPr lang="en-US" sz="1000">
                          <a:latin typeface="+mj-lt"/>
                        </a:rPr>
                        <a:t>-</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D8B8">
                        <a:alpha val="40000"/>
                      </a:srgbClr>
                    </a:solidFill>
                  </a:tcPr>
                </a:tc>
                <a:tc>
                  <a:txBody>
                    <a:bodyPr/>
                    <a:lstStyle/>
                    <a:p>
                      <a:pPr algn="ctr" fontAlgn="ctr"/>
                      <a:r>
                        <a:rPr lang="en-GB" sz="1000" b="1" i="0">
                          <a:solidFill>
                            <a:srgbClr val="000000"/>
                          </a:solidFill>
                          <a:effectLst/>
                          <a:latin typeface="+mj-lt"/>
                          <a:ea typeface="Trebuchet MS" panose="020B0703020202090204" pitchFamily="34" charset="0"/>
                          <a:cs typeface="Times New Roman" panose="02020603050405020304" pitchFamily="18" charset="0"/>
                        </a:rPr>
                        <a:t>4</a:t>
                      </a:r>
                      <a:endParaRPr lang="en-US" sz="1000">
                        <a:latin typeface="+mj-lt"/>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D8B8">
                        <a:alpha val="40000"/>
                      </a:srgbClr>
                    </a:solidFill>
                  </a:tcPr>
                </a:tc>
                <a:extLst>
                  <a:ext uri="{0D108BD9-81ED-4DB2-BD59-A6C34878D82A}">
                    <a16:rowId xmlns:a16="http://schemas.microsoft.com/office/drawing/2014/main" val="3365577303"/>
                  </a:ext>
                </a:extLst>
              </a:tr>
              <a:tr h="246282">
                <a:tc>
                  <a:txBody>
                    <a:bodyPr/>
                    <a:lstStyle/>
                    <a:p>
                      <a:pPr algn="ctr">
                        <a:lnSpc>
                          <a:spcPct val="100000"/>
                        </a:lnSpc>
                      </a:pPr>
                      <a:endParaRPr lang="en-GB" sz="1000" b="0" i="0">
                        <a:solidFill>
                          <a:schemeClr val="bg1"/>
                        </a:solidFill>
                        <a:effectLst/>
                        <a:latin typeface="+mj-lt"/>
                        <a:ea typeface="Trebuchet MS" panose="020B070302020209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AA4D"/>
                    </a:solidFill>
                  </a:tcPr>
                </a:tc>
                <a:tc>
                  <a:txBody>
                    <a:bodyPr/>
                    <a:lstStyle/>
                    <a:p>
                      <a:pPr algn="l" fontAlgn="b">
                        <a:buNone/>
                      </a:pPr>
                      <a:r>
                        <a:rPr lang="en-US" sz="1000" b="1" i="0" u="none" strike="noStrike" baseline="0">
                          <a:effectLst/>
                        </a:rPr>
                        <a:t>PARSOL® Shield</a:t>
                      </a:r>
                      <a:r>
                        <a:rPr lang="en-US" sz="1000" b="0" i="0" u="none" strike="noStrike" baseline="0">
                          <a:effectLst/>
                        </a:rPr>
                        <a:t> (BIS-ETHYLHEXYLOXYPHENOL METHOXYPHENYL TRIAZINE)</a:t>
                      </a:r>
                      <a:endParaRPr lang="en-US" sz="1000" b="0" i="0" u="none" strike="noStrike" baseline="0">
                        <a:solidFill>
                          <a:srgbClr val="000000"/>
                        </a:solidFill>
                        <a:effectLst/>
                        <a:latin typeface="Calibri" panose="020F0502020204030204" pitchFamily="34" charset="0"/>
                      </a:endParaRPr>
                    </a:p>
                  </a:txBody>
                  <a:tcPr marL="45720" marR="4572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D8B8">
                        <a:alpha val="40000"/>
                      </a:srgbClr>
                    </a:solidFill>
                  </a:tcPr>
                </a:tc>
                <a:tc>
                  <a:txBody>
                    <a:bodyPr/>
                    <a:lstStyle/>
                    <a:p>
                      <a:pPr algn="ctr" fontAlgn="ctr"/>
                      <a:r>
                        <a:rPr lang="en-US" sz="1000">
                          <a:latin typeface="+mj-lt"/>
                        </a:rPr>
                        <a:t>-</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D8B8">
                        <a:alpha val="40000"/>
                      </a:srgbClr>
                    </a:solidFill>
                  </a:tcPr>
                </a:tc>
                <a:tc>
                  <a:txBody>
                    <a:bodyPr/>
                    <a:lstStyle/>
                    <a:p>
                      <a:pPr algn="ctr" fontAlgn="ctr"/>
                      <a:r>
                        <a:rPr lang="en-GB" sz="1000" b="1" i="0">
                          <a:solidFill>
                            <a:srgbClr val="000000"/>
                          </a:solidFill>
                          <a:effectLst/>
                          <a:latin typeface="+mj-lt"/>
                          <a:ea typeface="Trebuchet MS" panose="020B0703020202090204" pitchFamily="34" charset="0"/>
                          <a:cs typeface="Times New Roman" panose="02020603050405020304" pitchFamily="18" charset="0"/>
                        </a:rPr>
                        <a:t>2.8</a:t>
                      </a:r>
                      <a:endParaRPr lang="en-US" sz="1000">
                        <a:latin typeface="+mj-lt"/>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D8B8">
                        <a:alpha val="40000"/>
                      </a:srgbClr>
                    </a:solidFill>
                  </a:tcPr>
                </a:tc>
                <a:extLst>
                  <a:ext uri="{0D108BD9-81ED-4DB2-BD59-A6C34878D82A}">
                    <a16:rowId xmlns:a16="http://schemas.microsoft.com/office/drawing/2014/main" val="151053593"/>
                  </a:ext>
                </a:extLst>
              </a:tr>
              <a:tr h="246282">
                <a:tc>
                  <a:txBody>
                    <a:bodyPr/>
                    <a:lstStyle/>
                    <a:p>
                      <a:pPr algn="ctr">
                        <a:lnSpc>
                          <a:spcPct val="100000"/>
                        </a:lnSpc>
                      </a:pPr>
                      <a:endParaRPr lang="en-GB" sz="1000" b="0" i="0">
                        <a:solidFill>
                          <a:schemeClr val="bg1"/>
                        </a:solidFill>
                        <a:effectLst/>
                        <a:latin typeface="+mj-lt"/>
                        <a:ea typeface="Trebuchet MS" panose="020B070302020209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AA4D"/>
                    </a:solidFill>
                  </a:tcPr>
                </a:tc>
                <a:tc>
                  <a:txBody>
                    <a:bodyPr/>
                    <a:lstStyle/>
                    <a:p>
                      <a:pPr algn="l" fontAlgn="ctr">
                        <a:buNone/>
                      </a:pPr>
                      <a:r>
                        <a:rPr lang="en-US" sz="1000" b="0" i="0" u="none" strike="noStrike" baseline="0">
                          <a:effectLst/>
                        </a:rPr>
                        <a:t>C12-15 ALKYL BENZOATE</a:t>
                      </a:r>
                      <a:endParaRPr lang="en-US" sz="1000" b="0" i="0" u="none" strike="noStrike" baseline="0">
                        <a:solidFill>
                          <a:srgbClr val="000000"/>
                        </a:solidFill>
                        <a:effectLst/>
                        <a:latin typeface="Calibri" panose="020F050202020403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D8B8">
                        <a:alpha val="40000"/>
                      </a:srgbClr>
                    </a:solidFill>
                  </a:tcPr>
                </a:tc>
                <a:tc>
                  <a:txBody>
                    <a:bodyPr/>
                    <a:lstStyle/>
                    <a:p>
                      <a:pPr algn="ctr" fontAlgn="ctr"/>
                      <a:r>
                        <a:rPr lang="en-US" sz="1000">
                          <a:latin typeface="+mj-lt"/>
                        </a:rPr>
                        <a:t>10</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D8B8">
                        <a:alpha val="40000"/>
                      </a:srgbClr>
                    </a:solidFill>
                  </a:tcPr>
                </a:tc>
                <a:tc>
                  <a:txBody>
                    <a:bodyPr/>
                    <a:lstStyle/>
                    <a:p>
                      <a:pPr algn="ctr" fontAlgn="ctr"/>
                      <a:r>
                        <a:rPr lang="en-GB" sz="1000" b="0" i="0">
                          <a:solidFill>
                            <a:srgbClr val="000000"/>
                          </a:solidFill>
                          <a:effectLst/>
                          <a:latin typeface="+mj-lt"/>
                          <a:ea typeface="Trebuchet MS" panose="020B0703020202090204" pitchFamily="34" charset="0"/>
                          <a:cs typeface="Times New Roman" panose="02020603050405020304" pitchFamily="18" charset="0"/>
                        </a:rPr>
                        <a:t>4</a:t>
                      </a:r>
                      <a:endParaRPr lang="en-US" sz="1000">
                        <a:latin typeface="+mj-lt"/>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D8B8">
                        <a:alpha val="40000"/>
                      </a:srgbClr>
                    </a:solidFill>
                  </a:tcPr>
                </a:tc>
                <a:extLst>
                  <a:ext uri="{0D108BD9-81ED-4DB2-BD59-A6C34878D82A}">
                    <a16:rowId xmlns:a16="http://schemas.microsoft.com/office/drawing/2014/main" val="2597419856"/>
                  </a:ext>
                </a:extLst>
              </a:tr>
              <a:tr h="246282">
                <a:tc>
                  <a:txBody>
                    <a:bodyPr/>
                    <a:lstStyle/>
                    <a:p>
                      <a:pPr algn="ctr">
                        <a:lnSpc>
                          <a:spcPct val="100000"/>
                        </a:lnSpc>
                      </a:pPr>
                      <a:r>
                        <a:rPr lang="en-GB" sz="1000" b="0" i="0">
                          <a:solidFill>
                            <a:schemeClr val="bg1"/>
                          </a:solidFill>
                          <a:effectLst/>
                          <a:latin typeface="+mj-lt"/>
                          <a:ea typeface="Trebuchet MS" panose="020B0703020202090204" pitchFamily="34" charset="0"/>
                          <a:cs typeface="Times New Roman" panose="02020603050405020304" pitchFamily="18" charset="0"/>
                        </a:rPr>
                        <a:t> </a:t>
                      </a: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AA4D"/>
                    </a:solidFill>
                  </a:tcPr>
                </a:tc>
                <a:tc>
                  <a:txBody>
                    <a:bodyPr/>
                    <a:lstStyle/>
                    <a:p>
                      <a:pPr algn="l" fontAlgn="ctr">
                        <a:buNone/>
                      </a:pPr>
                      <a:r>
                        <a:rPr lang="en-US" sz="1000" b="0" i="0" u="none" strike="noStrike" baseline="0">
                          <a:effectLst/>
                        </a:rPr>
                        <a:t>DIBUTYL ADIPATE</a:t>
                      </a:r>
                      <a:endParaRPr lang="en-US" sz="1000" b="0" i="0" u="none" strike="noStrike" baseline="0">
                        <a:solidFill>
                          <a:srgbClr val="000000"/>
                        </a:solidFill>
                        <a:effectLst/>
                        <a:latin typeface="Calibri" panose="020F050202020403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D8B8">
                        <a:alpha val="40000"/>
                      </a:srgbClr>
                    </a:solidFill>
                  </a:tcPr>
                </a:tc>
                <a:tc>
                  <a:txBody>
                    <a:bodyPr/>
                    <a:lstStyle/>
                    <a:p>
                      <a:pPr algn="ctr" fontAlgn="ctr"/>
                      <a:r>
                        <a:rPr lang="en-GB" sz="1000" b="0" i="0" u="none" strike="noStrike">
                          <a:solidFill>
                            <a:srgbClr val="000000"/>
                          </a:solidFill>
                          <a:effectLst/>
                          <a:latin typeface="+mj-lt"/>
                        </a:rPr>
                        <a:t>13</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D8B8">
                        <a:alpha val="40000"/>
                      </a:srgbClr>
                    </a:solidFill>
                  </a:tcPr>
                </a:tc>
                <a:tc>
                  <a:txBody>
                    <a:bodyPr/>
                    <a:lstStyle/>
                    <a:p>
                      <a:pPr algn="ctr" fontAlgn="ctr"/>
                      <a:r>
                        <a:rPr lang="en-GB" sz="1000" b="0" i="0">
                          <a:solidFill>
                            <a:srgbClr val="000000"/>
                          </a:solidFill>
                          <a:effectLst/>
                          <a:latin typeface="+mj-lt"/>
                          <a:ea typeface="Trebuchet MS" panose="020B0703020202090204" pitchFamily="34" charset="0"/>
                          <a:cs typeface="Times New Roman" panose="02020603050405020304" pitchFamily="18" charset="0"/>
                        </a:rPr>
                        <a:t>12</a:t>
                      </a:r>
                      <a:endParaRPr lang="en-GB" sz="1000" b="0" i="0" u="none" strike="noStrike">
                        <a:solidFill>
                          <a:srgbClr val="000000"/>
                        </a:solidFill>
                        <a:effectLst/>
                        <a:latin typeface="+mj-lt"/>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D8B8">
                        <a:alpha val="40000"/>
                      </a:srgbClr>
                    </a:solidFill>
                  </a:tcPr>
                </a:tc>
                <a:extLst>
                  <a:ext uri="{0D108BD9-81ED-4DB2-BD59-A6C34878D82A}">
                    <a16:rowId xmlns:a16="http://schemas.microsoft.com/office/drawing/2014/main" val="971047409"/>
                  </a:ext>
                </a:extLst>
              </a:tr>
              <a:tr h="246282">
                <a:tc>
                  <a:txBody>
                    <a:bodyPr/>
                    <a:lstStyle/>
                    <a:p>
                      <a:pPr algn="ctr">
                        <a:lnSpc>
                          <a:spcPct val="100000"/>
                        </a:lnSpc>
                      </a:pPr>
                      <a:r>
                        <a:rPr lang="en-GB" sz="1000" b="0" i="0">
                          <a:solidFill>
                            <a:schemeClr val="bg1"/>
                          </a:solidFill>
                          <a:effectLst/>
                          <a:latin typeface="+mj-lt"/>
                          <a:ea typeface="Trebuchet MS" panose="020B0703020202090204" pitchFamily="34" charset="0"/>
                          <a:cs typeface="Times New Roman" panose="02020603050405020304" pitchFamily="18" charset="0"/>
                        </a:rPr>
                        <a:t> </a:t>
                      </a: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AA4D"/>
                    </a:solidFill>
                  </a:tcPr>
                </a:tc>
                <a:tc>
                  <a:txBody>
                    <a:bodyPr/>
                    <a:lstStyle/>
                    <a:p>
                      <a:pPr algn="l" fontAlgn="ctr">
                        <a:buNone/>
                      </a:pPr>
                      <a:r>
                        <a:rPr lang="en-US" sz="1000" b="1" i="0" u="none" strike="noStrike" baseline="0">
                          <a:solidFill>
                            <a:schemeClr val="tx1"/>
                          </a:solidFill>
                          <a:effectLst/>
                        </a:rPr>
                        <a:t>SOLVIENCE</a:t>
                      </a:r>
                      <a:r>
                        <a:rPr lang="en-US" sz="1000" b="1" i="0" u="none" strike="noStrike" baseline="30000">
                          <a:solidFill>
                            <a:schemeClr val="tx1"/>
                          </a:solidFill>
                          <a:effectLst/>
                        </a:rPr>
                        <a:t>TM</a:t>
                      </a:r>
                      <a:r>
                        <a:rPr lang="en-US" sz="1000" b="1" i="0" u="none" strike="noStrike" baseline="0">
                          <a:solidFill>
                            <a:schemeClr val="tx1"/>
                          </a:solidFill>
                          <a:effectLst/>
                        </a:rPr>
                        <a:t> DCC</a:t>
                      </a:r>
                      <a:r>
                        <a:rPr lang="en-US" sz="1000" b="0" i="0" u="none" strike="noStrike" baseline="0">
                          <a:solidFill>
                            <a:schemeClr val="tx1"/>
                          </a:solidFill>
                          <a:effectLst/>
                        </a:rPr>
                        <a:t> (DICAPRYLYL CARBONATE, TOCOPHEROL)</a:t>
                      </a:r>
                      <a:endParaRPr lang="en-US" sz="1000" b="0" i="0" u="none" strike="noStrike" baseline="0">
                        <a:solidFill>
                          <a:schemeClr val="tx1"/>
                        </a:solidFill>
                        <a:effectLst/>
                        <a:latin typeface="Calibri" panose="020F050202020403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D8B8">
                        <a:alpha val="40000"/>
                      </a:srgbClr>
                    </a:solidFill>
                  </a:tcPr>
                </a:tc>
                <a:tc>
                  <a:txBody>
                    <a:bodyPr/>
                    <a:lstStyle/>
                    <a:p>
                      <a:pPr algn="ctr" fontAlgn="ctr"/>
                      <a:r>
                        <a:rPr lang="en-GB" sz="1000" b="0" i="0" u="none" strike="noStrike">
                          <a:solidFill>
                            <a:srgbClr val="000000"/>
                          </a:solidFill>
                          <a:effectLst/>
                          <a:latin typeface="+mj-lt"/>
                        </a:rPr>
                        <a:t>20</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D8B8">
                        <a:alpha val="40000"/>
                      </a:srgbClr>
                    </a:solidFill>
                  </a:tcPr>
                </a:tc>
                <a:tc>
                  <a:txBody>
                    <a:bodyPr/>
                    <a:lstStyle/>
                    <a:p>
                      <a:pPr algn="ctr" fontAlgn="ctr"/>
                      <a:r>
                        <a:rPr lang="en-GB" sz="1000" b="0" i="0">
                          <a:solidFill>
                            <a:srgbClr val="000000"/>
                          </a:solidFill>
                          <a:effectLst/>
                          <a:latin typeface="+mj-lt"/>
                          <a:ea typeface="Trebuchet MS" panose="020B0703020202090204" pitchFamily="34" charset="0"/>
                          <a:cs typeface="Times New Roman" panose="02020603050405020304" pitchFamily="18" charset="0"/>
                        </a:rPr>
                        <a:t>6</a:t>
                      </a:r>
                      <a:endParaRPr lang="en-GB" sz="1000" b="0" i="0" u="none" strike="noStrike">
                        <a:solidFill>
                          <a:srgbClr val="000000"/>
                        </a:solidFill>
                        <a:effectLst/>
                        <a:latin typeface="+mj-lt"/>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D8B8">
                        <a:alpha val="40000"/>
                      </a:srgbClr>
                    </a:solidFill>
                  </a:tcPr>
                </a:tc>
                <a:extLst>
                  <a:ext uri="{0D108BD9-81ED-4DB2-BD59-A6C34878D82A}">
                    <a16:rowId xmlns:a16="http://schemas.microsoft.com/office/drawing/2014/main" val="2041633182"/>
                  </a:ext>
                </a:extLst>
              </a:tr>
              <a:tr h="246282">
                <a:tc>
                  <a:txBody>
                    <a:bodyPr/>
                    <a:lstStyle/>
                    <a:p>
                      <a:pPr algn="ctr">
                        <a:lnSpc>
                          <a:spcPct val="100000"/>
                        </a:lnSpc>
                      </a:pPr>
                      <a:endParaRPr lang="en-GB" sz="1000" b="0" i="0">
                        <a:solidFill>
                          <a:schemeClr val="bg1"/>
                        </a:solidFill>
                        <a:effectLst/>
                        <a:latin typeface="+mj-lt"/>
                        <a:ea typeface="Trebuchet MS" panose="020B0703020202090204" pitchFamily="34" charset="0"/>
                        <a:cs typeface="Times New Roman" panose="02020603050405020304" pitchFamily="18"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AA4D"/>
                    </a:solidFill>
                  </a:tcPr>
                </a:tc>
                <a:tc>
                  <a:txBody>
                    <a:bodyPr/>
                    <a:lstStyle/>
                    <a:p>
                      <a:pPr algn="l" fontAlgn="ctr">
                        <a:buNone/>
                      </a:pPr>
                      <a:r>
                        <a:rPr lang="en-US" sz="1000" b="0" i="0" u="none" strike="noStrike" baseline="0">
                          <a:effectLst/>
                        </a:rPr>
                        <a:t>STEARYL ALCOHOL</a:t>
                      </a:r>
                      <a:endParaRPr lang="en-US" sz="1000" b="0" i="0" u="none" strike="noStrike" baseline="0">
                        <a:solidFill>
                          <a:srgbClr val="000000"/>
                        </a:solidFill>
                        <a:effectLst/>
                        <a:latin typeface="Calibri" panose="020F050202020403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D8B8">
                        <a:alpha val="40000"/>
                      </a:srgbClr>
                    </a:solidFill>
                  </a:tcPr>
                </a:tc>
                <a:tc>
                  <a:txBody>
                    <a:bodyPr/>
                    <a:lstStyle/>
                    <a:p>
                      <a:pPr algn="ctr" fontAlgn="ctr"/>
                      <a:r>
                        <a:rPr lang="en-GB" sz="1000" b="0" i="0" u="none" strike="noStrike">
                          <a:solidFill>
                            <a:srgbClr val="000000"/>
                          </a:solidFill>
                          <a:effectLst/>
                          <a:latin typeface="+mj-lt"/>
                        </a:rPr>
                        <a:t>2</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D8B8">
                        <a:alpha val="40000"/>
                      </a:srgbClr>
                    </a:solidFill>
                  </a:tcPr>
                </a:tc>
                <a:tc>
                  <a:txBody>
                    <a:bodyPr/>
                    <a:lstStyle/>
                    <a:p>
                      <a:pPr algn="ctr" fontAlgn="ctr"/>
                      <a:r>
                        <a:rPr lang="en-US" sz="1000" b="0" i="0" kern="1200">
                          <a:solidFill>
                            <a:srgbClr val="000000"/>
                          </a:solidFill>
                          <a:effectLst/>
                          <a:latin typeface="+mj-lt"/>
                          <a:ea typeface="+mn-ea"/>
                          <a:cs typeface="Times New Roman"/>
                        </a:rPr>
                        <a:t>2</a:t>
                      </a:r>
                      <a:endParaRPr lang="en-GB" sz="1000" b="0" i="0" u="none" strike="noStrike">
                        <a:solidFill>
                          <a:srgbClr val="000000"/>
                        </a:solidFill>
                        <a:effectLst/>
                        <a:latin typeface="+mj-lt"/>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D8B8">
                        <a:alpha val="40000"/>
                      </a:srgbClr>
                    </a:solidFill>
                  </a:tcPr>
                </a:tc>
                <a:extLst>
                  <a:ext uri="{0D108BD9-81ED-4DB2-BD59-A6C34878D82A}">
                    <a16:rowId xmlns:a16="http://schemas.microsoft.com/office/drawing/2014/main" val="2457284373"/>
                  </a:ext>
                </a:extLst>
              </a:tr>
              <a:tr h="246282">
                <a:tc>
                  <a:txBody>
                    <a:bodyPr/>
                    <a:lstStyle/>
                    <a:p>
                      <a:pPr algn="ctr">
                        <a:lnSpc>
                          <a:spcPct val="100000"/>
                        </a:lnSpc>
                      </a:pPr>
                      <a:endParaRPr lang="en-GB" sz="1000" b="0" i="0">
                        <a:solidFill>
                          <a:schemeClr val="bg1"/>
                        </a:solidFill>
                        <a:effectLst/>
                        <a:latin typeface="+mj-lt"/>
                        <a:ea typeface="Trebuchet MS" panose="020B070302020209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AA4D"/>
                    </a:solidFill>
                  </a:tcPr>
                </a:tc>
                <a:tc>
                  <a:txBody>
                    <a:bodyPr/>
                    <a:lstStyle/>
                    <a:p>
                      <a:pPr algn="l" fontAlgn="ctr">
                        <a:buNone/>
                      </a:pPr>
                      <a:r>
                        <a:rPr lang="en-US" sz="1000" b="1" i="0" u="none" strike="noStrike" baseline="0">
                          <a:effectLst/>
                        </a:rPr>
                        <a:t>AMPHISOL® K</a:t>
                      </a:r>
                      <a:r>
                        <a:rPr lang="en-US" sz="1000" b="0" i="0" u="none" strike="noStrike" baseline="0">
                          <a:effectLst/>
                        </a:rPr>
                        <a:t> (POTASSIUM CETYL PHOSPHATE)</a:t>
                      </a:r>
                      <a:endParaRPr lang="en-US" sz="1000" b="0" i="0" u="none" strike="noStrike" baseline="0">
                        <a:solidFill>
                          <a:srgbClr val="000000"/>
                        </a:solidFill>
                        <a:effectLst/>
                        <a:latin typeface="Calibri" panose="020F050202020403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D8B8">
                        <a:alpha val="40000"/>
                      </a:srgbClr>
                    </a:solidFill>
                  </a:tcPr>
                </a:tc>
                <a:tc>
                  <a:txBody>
                    <a:bodyPr/>
                    <a:lstStyle/>
                    <a:p>
                      <a:pPr algn="ctr" fontAlgn="ctr"/>
                      <a:r>
                        <a:rPr lang="en-GB" sz="1000" b="0" i="0" u="none" strike="noStrike">
                          <a:solidFill>
                            <a:srgbClr val="000000"/>
                          </a:solidFill>
                          <a:effectLst/>
                          <a:latin typeface="+mj-lt"/>
                        </a:rPr>
                        <a:t>2</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D8B8">
                        <a:alpha val="40000"/>
                      </a:srgbClr>
                    </a:solidFill>
                  </a:tcPr>
                </a:tc>
                <a:tc>
                  <a:txBody>
                    <a:bodyPr/>
                    <a:lstStyle/>
                    <a:p>
                      <a:pPr algn="ctr" fontAlgn="ctr"/>
                      <a:r>
                        <a:rPr lang="en-GB" sz="1000" b="0" i="0">
                          <a:solidFill>
                            <a:srgbClr val="000000"/>
                          </a:solidFill>
                          <a:effectLst/>
                          <a:latin typeface="+mj-lt"/>
                          <a:ea typeface="Trebuchet MS" panose="020B0703020202090204" pitchFamily="34" charset="0"/>
                          <a:cs typeface="Times New Roman" panose="02020603050405020304" pitchFamily="18" charset="0"/>
                        </a:rPr>
                        <a:t>2</a:t>
                      </a:r>
                      <a:endParaRPr lang="en-GB" sz="1000" b="0" i="0" u="none" strike="noStrike">
                        <a:solidFill>
                          <a:srgbClr val="000000"/>
                        </a:solidFill>
                        <a:effectLst/>
                        <a:latin typeface="+mj-lt"/>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D8B8">
                        <a:alpha val="40000"/>
                      </a:srgbClr>
                    </a:solidFill>
                  </a:tcPr>
                </a:tc>
                <a:extLst>
                  <a:ext uri="{0D108BD9-81ED-4DB2-BD59-A6C34878D82A}">
                    <a16:rowId xmlns:a16="http://schemas.microsoft.com/office/drawing/2014/main" val="1563789706"/>
                  </a:ext>
                </a:extLst>
              </a:tr>
              <a:tr h="246282">
                <a:tc>
                  <a:txBody>
                    <a:bodyPr/>
                    <a:lstStyle/>
                    <a:p>
                      <a:pPr algn="ctr">
                        <a:lnSpc>
                          <a:spcPct val="100000"/>
                        </a:lnSpc>
                      </a:pPr>
                      <a:endParaRPr lang="en-GB" sz="1000" b="0" i="0">
                        <a:solidFill>
                          <a:schemeClr val="bg1"/>
                        </a:solidFill>
                        <a:effectLst/>
                        <a:latin typeface="+mj-lt"/>
                        <a:ea typeface="Trebuchet MS" panose="020B070302020209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AA4D"/>
                    </a:solidFill>
                  </a:tcPr>
                </a:tc>
                <a:tc>
                  <a:txBody>
                    <a:bodyPr/>
                    <a:lstStyle/>
                    <a:p>
                      <a:pPr algn="l" fontAlgn="ctr">
                        <a:buNone/>
                      </a:pPr>
                      <a:r>
                        <a:rPr lang="en-US" sz="1000" b="0" i="0" u="none" strike="noStrike" baseline="0">
                          <a:effectLst/>
                        </a:rPr>
                        <a:t>TOCOPHERYL ACETATE</a:t>
                      </a:r>
                      <a:endParaRPr lang="en-US" sz="1000" b="0" i="0" u="none" strike="noStrike" baseline="0">
                        <a:solidFill>
                          <a:srgbClr val="000000"/>
                        </a:solidFill>
                        <a:effectLst/>
                        <a:latin typeface="Calibri" panose="020F050202020403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D8B8">
                        <a:alpha val="40000"/>
                      </a:srgbClr>
                    </a:solidFill>
                  </a:tcPr>
                </a:tc>
                <a:tc>
                  <a:txBody>
                    <a:bodyPr/>
                    <a:lstStyle/>
                    <a:p>
                      <a:pPr algn="ctr" fontAlgn="ctr"/>
                      <a:r>
                        <a:rPr lang="en-GB" sz="1000" b="0" i="0" u="none" strike="noStrike">
                          <a:solidFill>
                            <a:srgbClr val="000000"/>
                          </a:solidFill>
                          <a:effectLst/>
                          <a:latin typeface="+mj-lt"/>
                        </a:rPr>
                        <a:t>0.5</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D8B8">
                        <a:alpha val="40000"/>
                      </a:srgbClr>
                    </a:solidFill>
                  </a:tcPr>
                </a:tc>
                <a:tc>
                  <a:txBody>
                    <a:bodyPr/>
                    <a:lstStyle/>
                    <a:p>
                      <a:pPr algn="ctr" fontAlgn="ctr"/>
                      <a:r>
                        <a:rPr lang="en-GB" sz="1000" b="0" i="0">
                          <a:solidFill>
                            <a:srgbClr val="000000"/>
                          </a:solidFill>
                          <a:effectLst/>
                          <a:latin typeface="+mj-lt"/>
                          <a:ea typeface="Trebuchet MS" panose="020B0703020202090204" pitchFamily="34" charset="0"/>
                          <a:cs typeface="Times New Roman" panose="02020603050405020304" pitchFamily="18" charset="0"/>
                        </a:rPr>
                        <a:t>0.5</a:t>
                      </a:r>
                      <a:endParaRPr lang="en-GB" sz="1000" b="0" i="0" u="none" strike="noStrike">
                        <a:solidFill>
                          <a:srgbClr val="000000"/>
                        </a:solidFill>
                        <a:effectLst/>
                        <a:latin typeface="+mj-lt"/>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D8B8">
                        <a:alpha val="40000"/>
                      </a:srgbClr>
                    </a:solidFill>
                  </a:tcPr>
                </a:tc>
                <a:extLst>
                  <a:ext uri="{0D108BD9-81ED-4DB2-BD59-A6C34878D82A}">
                    <a16:rowId xmlns:a16="http://schemas.microsoft.com/office/drawing/2014/main" val="98406892"/>
                  </a:ext>
                </a:extLst>
              </a:tr>
              <a:tr h="246282">
                <a:tc>
                  <a:txBody>
                    <a:bodyPr/>
                    <a:lstStyle/>
                    <a:p>
                      <a:pPr algn="ctr">
                        <a:lnSpc>
                          <a:spcPct val="100000"/>
                        </a:lnSpc>
                      </a:pPr>
                      <a:endParaRPr lang="en-GB" sz="1000" b="0" i="0">
                        <a:solidFill>
                          <a:schemeClr val="bg1"/>
                        </a:solidFill>
                        <a:effectLst/>
                        <a:latin typeface="+mj-lt"/>
                        <a:ea typeface="Trebuchet MS" panose="020B070302020209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AA4D"/>
                    </a:solidFill>
                  </a:tcPr>
                </a:tc>
                <a:tc>
                  <a:txBody>
                    <a:bodyPr/>
                    <a:lstStyle/>
                    <a:p>
                      <a:pPr algn="l" fontAlgn="ctr">
                        <a:buNone/>
                      </a:pPr>
                      <a:r>
                        <a:rPr lang="en-US" sz="1000" b="1" i="0" u="none" strike="noStrike" baseline="0">
                          <a:effectLst/>
                        </a:rPr>
                        <a:t>VALVANCE® Touch 210</a:t>
                      </a:r>
                      <a:r>
                        <a:rPr lang="en-US" sz="1000" b="0" i="0" u="none" strike="noStrike" baseline="0">
                          <a:effectLst/>
                        </a:rPr>
                        <a:t> (SILICA)</a:t>
                      </a:r>
                      <a:endParaRPr lang="en-US" sz="1000" b="0" i="0" u="none" strike="noStrike" baseline="0">
                        <a:solidFill>
                          <a:srgbClr val="000000"/>
                        </a:solidFill>
                        <a:effectLst/>
                        <a:latin typeface="Calibri" panose="020F050202020403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D8B8">
                        <a:alpha val="40000"/>
                      </a:srgbClr>
                    </a:solidFill>
                  </a:tcPr>
                </a:tc>
                <a:tc>
                  <a:txBody>
                    <a:bodyPr/>
                    <a:lstStyle/>
                    <a:p>
                      <a:pPr algn="ctr" fontAlgn="ctr"/>
                      <a:r>
                        <a:rPr lang="en-GB" sz="1000" b="0" i="0" u="none" strike="noStrike">
                          <a:solidFill>
                            <a:srgbClr val="000000"/>
                          </a:solidFill>
                          <a:effectLst/>
                          <a:latin typeface="+mj-lt"/>
                        </a:rPr>
                        <a:t>2</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D8B8">
                        <a:alpha val="40000"/>
                      </a:srgbClr>
                    </a:solidFill>
                  </a:tcPr>
                </a:tc>
                <a:tc>
                  <a:txBody>
                    <a:bodyPr/>
                    <a:lstStyle/>
                    <a:p>
                      <a:pPr algn="ctr" fontAlgn="ctr"/>
                      <a:r>
                        <a:rPr lang="en-GB" sz="1000" b="0" i="0">
                          <a:solidFill>
                            <a:srgbClr val="000000"/>
                          </a:solidFill>
                          <a:effectLst/>
                          <a:latin typeface="+mj-lt"/>
                          <a:ea typeface="Trebuchet MS" panose="020B0703020202090204" pitchFamily="34" charset="0"/>
                          <a:cs typeface="Times New Roman" panose="02020603050405020304" pitchFamily="18" charset="0"/>
                        </a:rPr>
                        <a:t>2</a:t>
                      </a:r>
                      <a:endParaRPr lang="en-GB" sz="1000" b="0" i="0" u="none" strike="noStrike">
                        <a:solidFill>
                          <a:srgbClr val="000000"/>
                        </a:solidFill>
                        <a:effectLst/>
                        <a:latin typeface="+mj-lt"/>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D8B8">
                        <a:alpha val="40000"/>
                      </a:srgbClr>
                    </a:solidFill>
                  </a:tcPr>
                </a:tc>
                <a:extLst>
                  <a:ext uri="{0D108BD9-81ED-4DB2-BD59-A6C34878D82A}">
                    <a16:rowId xmlns:a16="http://schemas.microsoft.com/office/drawing/2014/main" val="1647669561"/>
                  </a:ext>
                </a:extLst>
              </a:tr>
              <a:tr h="246282">
                <a:tc>
                  <a:txBody>
                    <a:bodyPr/>
                    <a:lstStyle/>
                    <a:p>
                      <a:pPr algn="ctr">
                        <a:lnSpc>
                          <a:spcPct val="100000"/>
                        </a:lnSpc>
                      </a:pPr>
                      <a:endParaRPr lang="en-GB" sz="1000" b="0" i="0">
                        <a:solidFill>
                          <a:schemeClr val="bg1"/>
                        </a:solidFill>
                        <a:effectLst/>
                        <a:latin typeface="+mj-lt"/>
                        <a:ea typeface="Trebuchet MS" panose="020B070302020209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AA4D"/>
                    </a:solidFill>
                  </a:tcPr>
                </a:tc>
                <a:tc>
                  <a:txBody>
                    <a:bodyPr/>
                    <a:lstStyle/>
                    <a:p>
                      <a:pPr algn="l" fontAlgn="ctr">
                        <a:buNone/>
                      </a:pPr>
                      <a:r>
                        <a:rPr lang="en-US" sz="1000" b="0" i="0" u="none" strike="noStrike" baseline="0">
                          <a:effectLst/>
                        </a:rPr>
                        <a:t>CAPRYLYL GLYCOL</a:t>
                      </a:r>
                      <a:endParaRPr lang="en-US" sz="1000" b="0" i="0" u="none" strike="noStrike" baseline="0">
                        <a:solidFill>
                          <a:srgbClr val="000000"/>
                        </a:solidFill>
                        <a:effectLst/>
                        <a:latin typeface="Calibri" panose="020F050202020403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D8B8">
                        <a:alpha val="40000"/>
                      </a:srgbClr>
                    </a:solidFill>
                  </a:tcPr>
                </a:tc>
                <a:tc>
                  <a:txBody>
                    <a:bodyPr/>
                    <a:lstStyle/>
                    <a:p>
                      <a:pPr algn="ctr" fontAlgn="ctr"/>
                      <a:r>
                        <a:rPr lang="en-GB" sz="1000" b="0" i="0" u="none" strike="noStrike">
                          <a:solidFill>
                            <a:srgbClr val="000000"/>
                          </a:solidFill>
                          <a:effectLst/>
                          <a:latin typeface="+mj-lt"/>
                        </a:rPr>
                        <a:t>0.2</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D8B8">
                        <a:alpha val="40000"/>
                      </a:srgbClr>
                    </a:solidFill>
                  </a:tcPr>
                </a:tc>
                <a:tc>
                  <a:txBody>
                    <a:bodyPr/>
                    <a:lstStyle/>
                    <a:p>
                      <a:pPr algn="ctr" fontAlgn="ctr"/>
                      <a:r>
                        <a:rPr lang="en-GB" sz="1000" b="0" i="0">
                          <a:solidFill>
                            <a:srgbClr val="000000"/>
                          </a:solidFill>
                          <a:effectLst/>
                          <a:latin typeface="+mj-lt"/>
                          <a:ea typeface="Trebuchet MS" panose="020B0703020202090204" pitchFamily="34" charset="0"/>
                          <a:cs typeface="Times New Roman" panose="02020603050405020304" pitchFamily="18" charset="0"/>
                        </a:rPr>
                        <a:t>0.2</a:t>
                      </a:r>
                      <a:endParaRPr lang="en-GB" sz="1000" b="0" i="0" u="none" strike="noStrike">
                        <a:solidFill>
                          <a:srgbClr val="000000"/>
                        </a:solidFill>
                        <a:effectLst/>
                        <a:latin typeface="+mj-lt"/>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D8B8">
                        <a:alpha val="40000"/>
                      </a:srgbClr>
                    </a:solidFill>
                  </a:tcPr>
                </a:tc>
                <a:extLst>
                  <a:ext uri="{0D108BD9-81ED-4DB2-BD59-A6C34878D82A}">
                    <a16:rowId xmlns:a16="http://schemas.microsoft.com/office/drawing/2014/main" val="3326301556"/>
                  </a:ext>
                </a:extLst>
              </a:tr>
              <a:tr h="246282">
                <a:tc>
                  <a:txBody>
                    <a:bodyPr/>
                    <a:lstStyle/>
                    <a:p>
                      <a:pPr algn="ctr">
                        <a:lnSpc>
                          <a:spcPct val="100000"/>
                        </a:lnSpc>
                      </a:pPr>
                      <a:endParaRPr lang="en-GB" sz="1000" b="0" i="0">
                        <a:solidFill>
                          <a:schemeClr val="bg1"/>
                        </a:solidFill>
                        <a:effectLst/>
                        <a:latin typeface="+mj-lt"/>
                        <a:ea typeface="Trebuchet MS" panose="020B070302020209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AA4D"/>
                    </a:solidFill>
                  </a:tcPr>
                </a:tc>
                <a:tc>
                  <a:txBody>
                    <a:bodyPr/>
                    <a:lstStyle/>
                    <a:p>
                      <a:pPr algn="l" fontAlgn="ctr">
                        <a:buNone/>
                      </a:pPr>
                      <a:r>
                        <a:rPr lang="en-US" sz="1000" b="0" i="0" u="none" strike="noStrike" baseline="0">
                          <a:effectLst/>
                        </a:rPr>
                        <a:t>ETHYLHEXYLGLYCERIN</a:t>
                      </a:r>
                      <a:endParaRPr lang="en-US" sz="1000" b="0" i="0" u="none" strike="noStrike" baseline="0">
                        <a:solidFill>
                          <a:srgbClr val="000000"/>
                        </a:solidFill>
                        <a:effectLst/>
                        <a:latin typeface="Calibri" panose="020F050202020403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D8B8">
                        <a:alpha val="40000"/>
                      </a:srgbClr>
                    </a:solidFill>
                  </a:tcPr>
                </a:tc>
                <a:tc>
                  <a:txBody>
                    <a:bodyPr/>
                    <a:lstStyle/>
                    <a:p>
                      <a:pPr algn="ctr" fontAlgn="ctr"/>
                      <a:r>
                        <a:rPr lang="en-GB" sz="1000" b="0" i="0" u="none" strike="noStrike">
                          <a:solidFill>
                            <a:srgbClr val="000000"/>
                          </a:solidFill>
                          <a:effectLst/>
                          <a:latin typeface="+mj-lt"/>
                        </a:rPr>
                        <a:t>0.2</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D8B8">
                        <a:alpha val="40000"/>
                      </a:srgbClr>
                    </a:solidFill>
                  </a:tcPr>
                </a:tc>
                <a:tc>
                  <a:txBody>
                    <a:bodyPr/>
                    <a:lstStyle/>
                    <a:p>
                      <a:pPr algn="ctr" fontAlgn="ctr"/>
                      <a:r>
                        <a:rPr lang="en-GB" sz="1000" b="0" i="0">
                          <a:solidFill>
                            <a:srgbClr val="000000"/>
                          </a:solidFill>
                          <a:effectLst/>
                          <a:latin typeface="+mj-lt"/>
                          <a:ea typeface="Trebuchet MS" panose="020B0703020202090204" pitchFamily="34" charset="0"/>
                          <a:cs typeface="Times New Roman" panose="02020603050405020304" pitchFamily="18" charset="0"/>
                        </a:rPr>
                        <a:t>0.2</a:t>
                      </a:r>
                      <a:endParaRPr lang="en-GB" sz="1000" b="0" i="0" u="none" strike="noStrike">
                        <a:solidFill>
                          <a:srgbClr val="000000"/>
                        </a:solidFill>
                        <a:effectLst/>
                        <a:latin typeface="+mj-lt"/>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D8B8">
                        <a:alpha val="40000"/>
                      </a:srgbClr>
                    </a:solidFill>
                  </a:tcPr>
                </a:tc>
                <a:extLst>
                  <a:ext uri="{0D108BD9-81ED-4DB2-BD59-A6C34878D82A}">
                    <a16:rowId xmlns:a16="http://schemas.microsoft.com/office/drawing/2014/main" val="1530948711"/>
                  </a:ext>
                </a:extLst>
              </a:tr>
              <a:tr h="246282">
                <a:tc>
                  <a:txBody>
                    <a:bodyPr/>
                    <a:lstStyle/>
                    <a:p>
                      <a:pPr algn="ctr">
                        <a:lnSpc>
                          <a:spcPct val="100000"/>
                        </a:lnSpc>
                      </a:pPr>
                      <a:r>
                        <a:rPr lang="en-GB" sz="1000" b="0" i="0">
                          <a:solidFill>
                            <a:schemeClr val="bg1"/>
                          </a:solidFill>
                          <a:effectLst/>
                          <a:latin typeface="+mj-lt"/>
                          <a:ea typeface="Trebuchet MS" panose="020B0703020202090204" pitchFamily="34" charset="0"/>
                          <a:cs typeface="Times New Roman" panose="02020603050405020304" pitchFamily="18" charset="0"/>
                        </a:rPr>
                        <a:t>B</a:t>
                      </a: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AA4D"/>
                    </a:solidFill>
                  </a:tcPr>
                </a:tc>
                <a:tc>
                  <a:txBody>
                    <a:bodyPr/>
                    <a:lstStyle/>
                    <a:p>
                      <a:pPr algn="l" fontAlgn="ctr">
                        <a:buNone/>
                      </a:pPr>
                      <a:r>
                        <a:rPr lang="en-US" sz="1000" b="0" i="0" u="none" strike="noStrike" baseline="0">
                          <a:effectLst/>
                        </a:rPr>
                        <a:t>AQUA</a:t>
                      </a:r>
                      <a:endParaRPr lang="en-US" sz="1000" b="0" i="0" u="none" strike="noStrike" baseline="0">
                        <a:solidFill>
                          <a:srgbClr val="000000"/>
                        </a:solidFill>
                        <a:effectLst/>
                        <a:latin typeface="Calibri" panose="020F050202020403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mj-lt"/>
                        </a:rPr>
                        <a:t>24.41</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a:solidFill>
                            <a:srgbClr val="000000"/>
                          </a:solidFill>
                          <a:effectLst/>
                          <a:latin typeface="+mj-lt"/>
                          <a:ea typeface="Trebuchet MS" panose="020B0703020202090204" pitchFamily="34" charset="0"/>
                          <a:cs typeface="Times New Roman" panose="02020603050405020304" pitchFamily="18" charset="0"/>
                        </a:rPr>
                        <a:t>24.55</a:t>
                      </a:r>
                      <a:endParaRPr lang="en-GB" sz="1000" b="0" i="0" u="none" strike="noStrike">
                        <a:solidFill>
                          <a:srgbClr val="000000"/>
                        </a:solidFill>
                        <a:effectLst/>
                        <a:latin typeface="+mj-lt"/>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97021849"/>
                  </a:ext>
                </a:extLst>
              </a:tr>
              <a:tr h="246282">
                <a:tc>
                  <a:txBody>
                    <a:bodyPr/>
                    <a:lstStyle/>
                    <a:p>
                      <a:pPr algn="ctr">
                        <a:lnSpc>
                          <a:spcPct val="100000"/>
                        </a:lnSpc>
                      </a:pPr>
                      <a:endParaRPr lang="en-GB" sz="1000" b="0" i="0">
                        <a:solidFill>
                          <a:schemeClr val="bg1"/>
                        </a:solidFill>
                        <a:effectLst/>
                        <a:latin typeface="+mj-lt"/>
                        <a:ea typeface="Trebuchet MS" panose="020B070302020209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AA4D"/>
                    </a:solidFill>
                  </a:tcPr>
                </a:tc>
                <a:tc>
                  <a:txBody>
                    <a:bodyPr/>
                    <a:lstStyle/>
                    <a:p>
                      <a:pPr algn="l" fontAlgn="ctr">
                        <a:buNone/>
                      </a:pPr>
                      <a:r>
                        <a:rPr lang="en-US" sz="1000" b="0" i="0" u="none" strike="noStrike" baseline="0">
                          <a:effectLst/>
                        </a:rPr>
                        <a:t>ACRYLATES/C10-30 ALKYL ACRYLATE CROSSPOLMER</a:t>
                      </a:r>
                      <a:endParaRPr lang="en-US" sz="1000" b="0" i="0" u="none" strike="noStrike" baseline="0">
                        <a:solidFill>
                          <a:srgbClr val="000000"/>
                        </a:solidFill>
                        <a:effectLst/>
                        <a:latin typeface="Calibri" panose="020F050202020403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mj-lt"/>
                        </a:rPr>
                        <a:t>0.2</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kern="1200">
                          <a:solidFill>
                            <a:srgbClr val="000000"/>
                          </a:solidFill>
                          <a:effectLst/>
                          <a:latin typeface="+mj-lt"/>
                          <a:ea typeface="+mn-ea"/>
                          <a:cs typeface="Times New Roman" panose="02020603050405020304" pitchFamily="18" charset="0"/>
                        </a:rPr>
                        <a:t>0.2</a:t>
                      </a:r>
                      <a:endParaRPr lang="en-GB" sz="1000" b="0" i="0" u="none" strike="noStrike">
                        <a:solidFill>
                          <a:srgbClr val="000000"/>
                        </a:solidFill>
                        <a:effectLst/>
                        <a:latin typeface="+mj-lt"/>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56809731"/>
                  </a:ext>
                </a:extLst>
              </a:tr>
              <a:tr h="246282">
                <a:tc>
                  <a:txBody>
                    <a:bodyPr/>
                    <a:lstStyle/>
                    <a:p>
                      <a:pPr algn="ctr">
                        <a:lnSpc>
                          <a:spcPct val="100000"/>
                        </a:lnSpc>
                      </a:pPr>
                      <a:endParaRPr lang="en-GB" sz="1000" b="0" i="0">
                        <a:solidFill>
                          <a:schemeClr val="bg1"/>
                        </a:solidFill>
                        <a:effectLst/>
                        <a:latin typeface="+mj-lt"/>
                        <a:ea typeface="Trebuchet MS" panose="020B070302020209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AA4D"/>
                    </a:solidFill>
                  </a:tcPr>
                </a:tc>
                <a:tc>
                  <a:txBody>
                    <a:bodyPr/>
                    <a:lstStyle/>
                    <a:p>
                      <a:pPr algn="l" fontAlgn="ctr">
                        <a:buNone/>
                      </a:pPr>
                      <a:r>
                        <a:rPr lang="en-US" sz="1000" b="0" i="0" u="none" strike="noStrike" baseline="0">
                          <a:effectLst/>
                        </a:rPr>
                        <a:t>SODIUM POLYPHOSPHATE</a:t>
                      </a:r>
                      <a:endParaRPr lang="en-US" sz="1000" b="0" i="0" u="none" strike="noStrike" baseline="0">
                        <a:solidFill>
                          <a:srgbClr val="000000"/>
                        </a:solidFill>
                        <a:effectLst/>
                        <a:latin typeface="Calibri" panose="020F050202020403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mj-lt"/>
                        </a:rPr>
                        <a:t>0.1</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kern="1200">
                          <a:solidFill>
                            <a:srgbClr val="000000"/>
                          </a:solidFill>
                          <a:effectLst/>
                          <a:latin typeface="+mj-lt"/>
                          <a:ea typeface="+mn-ea"/>
                          <a:cs typeface="Times New Roman" panose="02020603050405020304" pitchFamily="18" charset="0"/>
                        </a:rPr>
                        <a:t>0.1</a:t>
                      </a:r>
                      <a:endParaRPr lang="en-GB" sz="1000" b="0" i="0" u="none" strike="noStrike">
                        <a:solidFill>
                          <a:srgbClr val="000000"/>
                        </a:solidFill>
                        <a:effectLst/>
                        <a:latin typeface="+mj-lt"/>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15668087"/>
                  </a:ext>
                </a:extLst>
              </a:tr>
              <a:tr h="246282">
                <a:tc>
                  <a:txBody>
                    <a:bodyPr/>
                    <a:lstStyle/>
                    <a:p>
                      <a:pPr algn="ctr">
                        <a:lnSpc>
                          <a:spcPct val="100000"/>
                        </a:lnSpc>
                      </a:pPr>
                      <a:r>
                        <a:rPr lang="en-GB" sz="1000" b="0" i="0">
                          <a:solidFill>
                            <a:schemeClr val="bg1"/>
                          </a:solidFill>
                          <a:effectLst/>
                          <a:latin typeface="+mj-lt"/>
                          <a:ea typeface="Trebuchet MS" panose="020B0703020202090204" pitchFamily="34" charset="0"/>
                          <a:cs typeface="Times New Roman" panose="02020603050405020304" pitchFamily="18" charset="0"/>
                        </a:rPr>
                        <a:t>C</a:t>
                      </a: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AA4D"/>
                    </a:solidFill>
                  </a:tcPr>
                </a:tc>
                <a:tc>
                  <a:txBody>
                    <a:bodyPr/>
                    <a:lstStyle/>
                    <a:p>
                      <a:pPr algn="l" fontAlgn="ctr">
                        <a:buNone/>
                      </a:pPr>
                      <a:r>
                        <a:rPr lang="en-US" sz="1000" b="0" i="0" u="none" strike="noStrike" baseline="0">
                          <a:effectLst/>
                        </a:rPr>
                        <a:t>XANTHAN GUM</a:t>
                      </a:r>
                      <a:endParaRPr lang="en-US" sz="1000" b="0" i="0" u="none" strike="noStrike" baseline="0">
                        <a:solidFill>
                          <a:srgbClr val="000000"/>
                        </a:solidFill>
                        <a:effectLst/>
                        <a:latin typeface="Calibri" panose="020F050202020403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D8B8">
                        <a:alpha val="40000"/>
                      </a:srgbClr>
                    </a:solidFill>
                  </a:tcPr>
                </a:tc>
                <a:tc>
                  <a:txBody>
                    <a:bodyPr/>
                    <a:lstStyle/>
                    <a:p>
                      <a:pPr algn="ctr" fontAlgn="ctr"/>
                      <a:r>
                        <a:rPr lang="en-GB" sz="1000" b="0" i="0" u="none" strike="noStrike">
                          <a:solidFill>
                            <a:srgbClr val="000000"/>
                          </a:solidFill>
                          <a:effectLst/>
                          <a:latin typeface="+mj-lt"/>
                        </a:rPr>
                        <a:t>0.15</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D8B8">
                        <a:alpha val="40000"/>
                      </a:srgbClr>
                    </a:solidFill>
                  </a:tcPr>
                </a:tc>
                <a:tc>
                  <a:txBody>
                    <a:bodyPr/>
                    <a:lstStyle/>
                    <a:p>
                      <a:pPr algn="ctr" fontAlgn="ctr"/>
                      <a:r>
                        <a:rPr lang="en-GB" sz="1000" b="0" i="0">
                          <a:solidFill>
                            <a:srgbClr val="000000"/>
                          </a:solidFill>
                          <a:effectLst/>
                          <a:latin typeface="+mj-lt"/>
                          <a:ea typeface="Trebuchet MS" panose="020B0703020202090204" pitchFamily="34" charset="0"/>
                          <a:cs typeface="Times New Roman" panose="02020603050405020304" pitchFamily="18" charset="0"/>
                        </a:rPr>
                        <a:t>0.15</a:t>
                      </a:r>
                      <a:endParaRPr lang="en-GB" sz="1000" b="0" i="0" u="none" strike="noStrike">
                        <a:solidFill>
                          <a:srgbClr val="000000"/>
                        </a:solidFill>
                        <a:effectLst/>
                        <a:latin typeface="+mj-lt"/>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D8B8">
                        <a:alpha val="40000"/>
                      </a:srgbClr>
                    </a:solidFill>
                  </a:tcPr>
                </a:tc>
                <a:extLst>
                  <a:ext uri="{0D108BD9-81ED-4DB2-BD59-A6C34878D82A}">
                    <a16:rowId xmlns:a16="http://schemas.microsoft.com/office/drawing/2014/main" val="1858174752"/>
                  </a:ext>
                </a:extLst>
              </a:tr>
              <a:tr h="246282">
                <a:tc>
                  <a:txBody>
                    <a:bodyPr/>
                    <a:lstStyle/>
                    <a:p>
                      <a:pPr algn="ctr">
                        <a:lnSpc>
                          <a:spcPct val="100000"/>
                        </a:lnSpc>
                      </a:pPr>
                      <a:endParaRPr lang="en-GB" sz="1000" b="0" i="0">
                        <a:solidFill>
                          <a:schemeClr val="bg1"/>
                        </a:solidFill>
                        <a:effectLst/>
                        <a:latin typeface="+mj-lt"/>
                        <a:ea typeface="Trebuchet MS" panose="020B070302020209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AA4D"/>
                    </a:solidFill>
                  </a:tcPr>
                </a:tc>
                <a:tc>
                  <a:txBody>
                    <a:bodyPr/>
                    <a:lstStyle/>
                    <a:p>
                      <a:pPr algn="l" fontAlgn="ctr">
                        <a:buNone/>
                      </a:pPr>
                      <a:r>
                        <a:rPr lang="en-US" sz="1000" b="0" i="0" u="none" strike="noStrike" baseline="0">
                          <a:effectLst/>
                        </a:rPr>
                        <a:t>PENTYLENE GLYCOL</a:t>
                      </a:r>
                      <a:endParaRPr lang="en-US" sz="1000" b="0" i="0" u="none" strike="noStrike" baseline="0">
                        <a:solidFill>
                          <a:srgbClr val="000000"/>
                        </a:solidFill>
                        <a:effectLst/>
                        <a:latin typeface="Calibri" panose="020F050202020403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D8B8">
                        <a:alpha val="40000"/>
                      </a:srgbClr>
                    </a:solidFill>
                  </a:tcPr>
                </a:tc>
                <a:tc>
                  <a:txBody>
                    <a:bodyPr/>
                    <a:lstStyle/>
                    <a:p>
                      <a:pPr algn="ctr" fontAlgn="ctr"/>
                      <a:r>
                        <a:rPr lang="en-GB" sz="1000" b="0" i="0" u="none" strike="noStrike">
                          <a:solidFill>
                            <a:srgbClr val="000000"/>
                          </a:solidFill>
                          <a:effectLst/>
                          <a:latin typeface="+mj-lt"/>
                        </a:rPr>
                        <a:t>2</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D8B8">
                        <a:alpha val="40000"/>
                      </a:srgbClr>
                    </a:solidFill>
                  </a:tcPr>
                </a:tc>
                <a:tc>
                  <a:txBody>
                    <a:bodyPr/>
                    <a:lstStyle/>
                    <a:p>
                      <a:pPr algn="ctr" fontAlgn="ctr"/>
                      <a:r>
                        <a:rPr lang="en-GB" sz="1000" b="0" i="0" kern="1200">
                          <a:solidFill>
                            <a:srgbClr val="000000"/>
                          </a:solidFill>
                          <a:effectLst/>
                          <a:latin typeface="+mj-lt"/>
                          <a:ea typeface="+mn-ea"/>
                          <a:cs typeface="Times New Roman" panose="02020603050405020304" pitchFamily="18" charset="0"/>
                        </a:rPr>
                        <a:t>2</a:t>
                      </a:r>
                      <a:endParaRPr lang="en-GB" sz="1000" b="0" i="0" u="none" strike="noStrike">
                        <a:solidFill>
                          <a:srgbClr val="000000"/>
                        </a:solidFill>
                        <a:effectLst/>
                        <a:latin typeface="+mj-lt"/>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D8B8">
                        <a:alpha val="40000"/>
                      </a:srgbClr>
                    </a:solidFill>
                  </a:tcPr>
                </a:tc>
                <a:extLst>
                  <a:ext uri="{0D108BD9-81ED-4DB2-BD59-A6C34878D82A}">
                    <a16:rowId xmlns:a16="http://schemas.microsoft.com/office/drawing/2014/main" val="356853415"/>
                  </a:ext>
                </a:extLst>
              </a:tr>
              <a:tr h="246282">
                <a:tc>
                  <a:txBody>
                    <a:bodyPr/>
                    <a:lstStyle/>
                    <a:p>
                      <a:pPr algn="ctr">
                        <a:lnSpc>
                          <a:spcPct val="100000"/>
                        </a:lnSpc>
                      </a:pPr>
                      <a:endParaRPr lang="en-GB" sz="1000" b="0" i="0">
                        <a:solidFill>
                          <a:schemeClr val="bg1"/>
                        </a:solidFill>
                        <a:effectLst/>
                        <a:latin typeface="+mj-lt"/>
                        <a:ea typeface="Trebuchet MS" panose="020B070302020209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AA4D"/>
                    </a:solidFill>
                  </a:tcPr>
                </a:tc>
                <a:tc>
                  <a:txBody>
                    <a:bodyPr/>
                    <a:lstStyle/>
                    <a:p>
                      <a:pPr algn="l" fontAlgn="ctr">
                        <a:buNone/>
                      </a:pPr>
                      <a:r>
                        <a:rPr lang="en-US" sz="1000" b="0" i="0" u="none" strike="noStrike" baseline="0">
                          <a:effectLst/>
                        </a:rPr>
                        <a:t>PROPANEDIOL</a:t>
                      </a:r>
                      <a:endParaRPr lang="en-US" sz="1000" b="0" i="0" u="none" strike="noStrike" baseline="0">
                        <a:solidFill>
                          <a:srgbClr val="000000"/>
                        </a:solidFill>
                        <a:effectLst/>
                        <a:latin typeface="Calibri" panose="020F050202020403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D8B8">
                        <a:alpha val="40000"/>
                      </a:srgbClr>
                    </a:solidFill>
                  </a:tcPr>
                </a:tc>
                <a:tc>
                  <a:txBody>
                    <a:bodyPr/>
                    <a:lstStyle/>
                    <a:p>
                      <a:pPr algn="ctr" fontAlgn="ctr"/>
                      <a:r>
                        <a:rPr lang="en-GB" sz="1000" b="0" i="0" u="none" strike="noStrike">
                          <a:solidFill>
                            <a:srgbClr val="000000"/>
                          </a:solidFill>
                          <a:effectLst/>
                          <a:latin typeface="+mj-lt"/>
                        </a:rPr>
                        <a:t>3</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D8B8">
                        <a:alpha val="40000"/>
                      </a:srgbClr>
                    </a:solidFill>
                  </a:tcPr>
                </a:tc>
                <a:tc>
                  <a:txBody>
                    <a:bodyPr/>
                    <a:lstStyle/>
                    <a:p>
                      <a:pPr algn="ctr" fontAlgn="ctr"/>
                      <a:r>
                        <a:rPr lang="en-GB" sz="1000" b="0" i="0" kern="1200">
                          <a:solidFill>
                            <a:srgbClr val="000000"/>
                          </a:solidFill>
                          <a:effectLst/>
                          <a:latin typeface="+mj-lt"/>
                          <a:ea typeface="+mn-ea"/>
                          <a:cs typeface="Times New Roman" panose="02020603050405020304" pitchFamily="18" charset="0"/>
                        </a:rPr>
                        <a:t>3</a:t>
                      </a:r>
                      <a:endParaRPr lang="en-GB" sz="1000" b="0" i="0" u="none" strike="noStrike">
                        <a:solidFill>
                          <a:srgbClr val="000000"/>
                        </a:solidFill>
                        <a:effectLst/>
                        <a:latin typeface="+mj-lt"/>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D8B8">
                        <a:alpha val="40000"/>
                      </a:srgbClr>
                    </a:solidFill>
                  </a:tcPr>
                </a:tc>
                <a:extLst>
                  <a:ext uri="{0D108BD9-81ED-4DB2-BD59-A6C34878D82A}">
                    <a16:rowId xmlns:a16="http://schemas.microsoft.com/office/drawing/2014/main" val="611375468"/>
                  </a:ext>
                </a:extLst>
              </a:tr>
              <a:tr h="246282">
                <a:tc>
                  <a:txBody>
                    <a:bodyPr/>
                    <a:lstStyle/>
                    <a:p>
                      <a:pPr algn="ctr">
                        <a:lnSpc>
                          <a:spcPct val="100000"/>
                        </a:lnSpc>
                      </a:pPr>
                      <a:r>
                        <a:rPr lang="en-GB" sz="1000" b="0" i="0">
                          <a:solidFill>
                            <a:schemeClr val="bg1"/>
                          </a:solidFill>
                          <a:effectLst/>
                          <a:latin typeface="+mj-lt"/>
                          <a:ea typeface="Trebuchet MS" panose="020B0703020202090204" pitchFamily="34" charset="0"/>
                          <a:cs typeface="Times New Roman" panose="02020603050405020304" pitchFamily="18" charset="0"/>
                        </a:rPr>
                        <a:t>D</a:t>
                      </a: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AA4D"/>
                    </a:solidFill>
                  </a:tcPr>
                </a:tc>
                <a:tc>
                  <a:txBody>
                    <a:bodyPr/>
                    <a:lstStyle/>
                    <a:p>
                      <a:pPr algn="l" fontAlgn="ctr">
                        <a:buNone/>
                      </a:pPr>
                      <a:r>
                        <a:rPr lang="en-US" sz="1000" b="0" i="0" u="none" strike="noStrike" baseline="0">
                          <a:effectLst/>
                        </a:rPr>
                        <a:t>AQUA</a:t>
                      </a:r>
                      <a:endParaRPr lang="en-US" sz="1000" b="0" i="0" u="none" strike="noStrike" baseline="0">
                        <a:solidFill>
                          <a:srgbClr val="000000"/>
                        </a:solidFill>
                        <a:effectLst/>
                        <a:latin typeface="Calibri" panose="020F050202020403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mj-lt"/>
                        </a:rPr>
                        <a:t>20</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kern="1200">
                          <a:solidFill>
                            <a:srgbClr val="000000"/>
                          </a:solidFill>
                          <a:effectLst/>
                          <a:latin typeface="+mj-lt"/>
                          <a:ea typeface="+mn-ea"/>
                          <a:cs typeface="Times New Roman" panose="02020603050405020304" pitchFamily="18" charset="0"/>
                        </a:rPr>
                        <a:t>20</a:t>
                      </a:r>
                      <a:endParaRPr lang="en-GB" sz="1000" b="0" i="0" u="none" strike="noStrike">
                        <a:solidFill>
                          <a:srgbClr val="000000"/>
                        </a:solidFill>
                        <a:effectLst/>
                        <a:latin typeface="+mj-lt"/>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29458786"/>
                  </a:ext>
                </a:extLst>
              </a:tr>
              <a:tr h="246282">
                <a:tc>
                  <a:txBody>
                    <a:bodyPr/>
                    <a:lstStyle/>
                    <a:p>
                      <a:pPr algn="ctr">
                        <a:lnSpc>
                          <a:spcPct val="100000"/>
                        </a:lnSpc>
                      </a:pPr>
                      <a:endParaRPr lang="en-GB" sz="1000" b="0" i="0">
                        <a:solidFill>
                          <a:schemeClr val="bg1"/>
                        </a:solidFill>
                        <a:effectLst/>
                        <a:latin typeface="+mj-lt"/>
                        <a:ea typeface="Trebuchet MS" panose="020B070302020209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AA4D"/>
                    </a:solidFill>
                  </a:tcPr>
                </a:tc>
                <a:tc>
                  <a:txBody>
                    <a:bodyPr/>
                    <a:lstStyle/>
                    <a:p>
                      <a:pPr algn="l" fontAlgn="ctr">
                        <a:buNone/>
                      </a:pPr>
                      <a:r>
                        <a:rPr lang="en-US" sz="1000" b="1" i="0" u="none" strike="noStrike" baseline="0">
                          <a:effectLst/>
                        </a:rPr>
                        <a:t>PARSOL® HS</a:t>
                      </a:r>
                      <a:r>
                        <a:rPr lang="en-US" sz="1000" b="0" i="0" u="none" strike="noStrike" baseline="0">
                          <a:effectLst/>
                        </a:rPr>
                        <a:t> (PHENYLBENZIMIDAZOLE SULFONIC ACID)</a:t>
                      </a:r>
                      <a:endParaRPr lang="en-US" sz="1000" b="0" i="0" u="none" strike="noStrike" baseline="0">
                        <a:solidFill>
                          <a:srgbClr val="000000"/>
                        </a:solidFill>
                        <a:effectLst/>
                        <a:latin typeface="Calibri" panose="020F050202020403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mj-lt"/>
                        </a:rPr>
                        <a:t>-</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1" i="0" kern="1200">
                          <a:solidFill>
                            <a:srgbClr val="000000"/>
                          </a:solidFill>
                          <a:effectLst/>
                          <a:latin typeface="+mj-lt"/>
                          <a:ea typeface="+mn-ea"/>
                          <a:cs typeface="Times New Roman" panose="02020603050405020304" pitchFamily="18" charset="0"/>
                        </a:rPr>
                        <a:t>2</a:t>
                      </a:r>
                      <a:endParaRPr lang="en-GB" sz="1000" b="0" i="0" u="none" strike="noStrike">
                        <a:solidFill>
                          <a:srgbClr val="000000"/>
                        </a:solidFill>
                        <a:effectLst/>
                        <a:latin typeface="+mj-lt"/>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85008088"/>
                  </a:ext>
                </a:extLst>
              </a:tr>
              <a:tr h="246282">
                <a:tc>
                  <a:txBody>
                    <a:bodyPr/>
                    <a:lstStyle/>
                    <a:p>
                      <a:pPr algn="ctr">
                        <a:lnSpc>
                          <a:spcPct val="100000"/>
                        </a:lnSpc>
                      </a:pPr>
                      <a:endParaRPr lang="en-GB" sz="1000" b="0" i="0">
                        <a:solidFill>
                          <a:schemeClr val="bg1"/>
                        </a:solidFill>
                        <a:effectLst/>
                        <a:latin typeface="+mj-lt"/>
                        <a:ea typeface="Trebuchet MS" panose="020B0703020202090204" pitchFamily="34" charset="0"/>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AA4D"/>
                    </a:solidFill>
                  </a:tcPr>
                </a:tc>
                <a:tc>
                  <a:txBody>
                    <a:bodyPr/>
                    <a:lstStyle/>
                    <a:p>
                      <a:pPr algn="l" fontAlgn="ctr">
                        <a:buNone/>
                      </a:pPr>
                      <a:r>
                        <a:rPr lang="en-US" sz="1000" b="0" i="0" u="none" strike="noStrike" baseline="0">
                          <a:effectLst/>
                        </a:rPr>
                        <a:t>TROMETHAMINE</a:t>
                      </a:r>
                      <a:endParaRPr lang="en-US" sz="1000" b="0" i="0" u="none" strike="noStrike" baseline="0">
                        <a:solidFill>
                          <a:srgbClr val="000000"/>
                        </a:solidFill>
                        <a:effectLst/>
                        <a:latin typeface="Calibri" panose="020F050202020403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u="none" strike="noStrike">
                          <a:solidFill>
                            <a:srgbClr val="000000"/>
                          </a:solidFill>
                          <a:effectLst/>
                          <a:latin typeface="+mj-lt"/>
                        </a:rPr>
                        <a:t>0.24</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000" b="0" i="0">
                          <a:solidFill>
                            <a:srgbClr val="000000"/>
                          </a:solidFill>
                          <a:effectLst/>
                          <a:latin typeface="+mj-lt"/>
                          <a:ea typeface="Trebuchet MS" panose="020B0703020202090204" pitchFamily="34" charset="0"/>
                          <a:cs typeface="Times New Roman" panose="02020603050405020304" pitchFamily="18" charset="0"/>
                        </a:rPr>
                        <a:t>1.3</a:t>
                      </a:r>
                      <a:endParaRPr lang="en-GB" sz="1000" b="0" i="0" u="none" strike="noStrike">
                        <a:solidFill>
                          <a:srgbClr val="000000"/>
                        </a:solidFill>
                        <a:effectLst/>
                        <a:latin typeface="+mj-lt"/>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64300404"/>
                  </a:ext>
                </a:extLst>
              </a:tr>
            </a:tbl>
          </a:graphicData>
        </a:graphic>
      </p:graphicFrame>
      <p:sp>
        <p:nvSpPr>
          <p:cNvPr id="43" name="TextBox 42">
            <a:extLst>
              <a:ext uri="{FF2B5EF4-FFF2-40B4-BE49-F238E27FC236}">
                <a16:creationId xmlns:a16="http://schemas.microsoft.com/office/drawing/2014/main" id="{67AB003C-07B2-90F0-BCF8-68440CCC5347}"/>
              </a:ext>
            </a:extLst>
          </p:cNvPr>
          <p:cNvSpPr txBox="1"/>
          <p:nvPr/>
        </p:nvSpPr>
        <p:spPr>
          <a:xfrm>
            <a:off x="8210672" y="1876258"/>
            <a:ext cx="3856410" cy="2009061"/>
          </a:xfrm>
          <a:prstGeom prst="roundRect">
            <a:avLst/>
          </a:prstGeom>
          <a:solidFill>
            <a:schemeClr val="accent6">
              <a:lumMod val="40000"/>
              <a:lumOff val="60000"/>
            </a:schemeClr>
          </a:solidFill>
        </p:spPr>
        <p:txBody>
          <a:bodyPr wrap="square">
            <a:spAutoFit/>
          </a:bodyPr>
          <a:lstStyle/>
          <a:p>
            <a:pPr fontAlgn="ctr"/>
            <a:r>
              <a:rPr lang="en-US" sz="1400" b="1">
                <a:latin typeface="+mj-lt"/>
              </a:rPr>
              <a:t>SUNSCREEN SPF 50</a:t>
            </a:r>
          </a:p>
          <a:p>
            <a:pPr marL="285750" indent="-285750" fontAlgn="ctr">
              <a:buFontTx/>
              <a:buChar char="-"/>
            </a:pPr>
            <a:r>
              <a:rPr lang="en-US" sz="1400" i="1">
                <a:latin typeface="+mj-lt"/>
              </a:rPr>
              <a:t>in silico </a:t>
            </a:r>
            <a:r>
              <a:rPr lang="en-US" sz="1400">
                <a:latin typeface="+mj-lt"/>
              </a:rPr>
              <a:t>SPF 46 (expected to achieve SPF 50)</a:t>
            </a:r>
          </a:p>
          <a:p>
            <a:pPr marL="285750" indent="-285750" fontAlgn="ctr">
              <a:buFontTx/>
              <a:buChar char="-"/>
            </a:pPr>
            <a:r>
              <a:rPr lang="it-IT" sz="1400" i="1">
                <a:latin typeface="+mj-lt"/>
              </a:rPr>
              <a:t>in </a:t>
            </a:r>
            <a:r>
              <a:rPr lang="it-IT" sz="1400" i="1" err="1">
                <a:latin typeface="+mj-lt"/>
              </a:rPr>
              <a:t>silico</a:t>
            </a:r>
            <a:r>
              <a:rPr lang="it-IT" sz="1400" i="1">
                <a:latin typeface="+mj-lt"/>
              </a:rPr>
              <a:t> </a:t>
            </a:r>
            <a:r>
              <a:rPr lang="it-IT" sz="1400">
                <a:latin typeface="+mj-lt"/>
              </a:rPr>
              <a:t>in vitro UVA-PF </a:t>
            </a:r>
            <a:r>
              <a:rPr lang="en-US" sz="1400">
                <a:latin typeface="+mj-lt"/>
              </a:rPr>
              <a:t>17.6</a:t>
            </a:r>
          </a:p>
          <a:p>
            <a:pPr marL="285750" indent="-285750" fontAlgn="ctr">
              <a:buFontTx/>
              <a:buChar char="-"/>
            </a:pPr>
            <a:r>
              <a:rPr lang="it-IT" sz="1400" i="1">
                <a:latin typeface="+mj-lt"/>
              </a:rPr>
              <a:t>in </a:t>
            </a:r>
            <a:r>
              <a:rPr lang="it-IT" sz="1400" i="1" err="1">
                <a:latin typeface="+mj-lt"/>
              </a:rPr>
              <a:t>silico</a:t>
            </a:r>
            <a:r>
              <a:rPr lang="it-IT" sz="1400" i="1">
                <a:latin typeface="+mj-lt"/>
              </a:rPr>
              <a:t> </a:t>
            </a:r>
            <a:r>
              <a:rPr lang="it-IT" sz="1400">
                <a:latin typeface="+mj-lt"/>
              </a:rPr>
              <a:t>UVA/SPF </a:t>
            </a:r>
            <a:r>
              <a:rPr lang="en-US" sz="1400">
                <a:latin typeface="+mj-lt"/>
              </a:rPr>
              <a:t>0.35 (0.33)</a:t>
            </a:r>
          </a:p>
          <a:p>
            <a:pPr fontAlgn="ctr"/>
            <a:endParaRPr lang="en-US" sz="1400">
              <a:latin typeface="+mj-lt"/>
            </a:endParaRPr>
          </a:p>
          <a:p>
            <a:r>
              <a:rPr lang="en-US" sz="1400">
                <a:latin typeface="+mj-lt"/>
              </a:rPr>
              <a:t>B</a:t>
            </a:r>
            <a:r>
              <a:rPr lang="en-US" sz="1400"/>
              <a:t>y </a:t>
            </a:r>
            <a:r>
              <a:rPr lang="en-US" sz="1400" err="1"/>
              <a:t>dsm-firmenich</a:t>
            </a:r>
            <a:r>
              <a:rPr lang="en-US" sz="1400"/>
              <a:t> Sunscreen Optimizer™ </a:t>
            </a:r>
            <a:br>
              <a:rPr lang="en-US" sz="1400"/>
            </a:br>
            <a:r>
              <a:rPr lang="en-US" sz="1400"/>
              <a:t>(www. sunscreen-optimizer.com)</a:t>
            </a:r>
            <a:endParaRPr lang="en-US" sz="1400">
              <a:latin typeface="+mj-lt"/>
            </a:endParaRPr>
          </a:p>
        </p:txBody>
      </p:sp>
      <p:sp>
        <p:nvSpPr>
          <p:cNvPr id="45" name="TextBox 44">
            <a:extLst>
              <a:ext uri="{FF2B5EF4-FFF2-40B4-BE49-F238E27FC236}">
                <a16:creationId xmlns:a16="http://schemas.microsoft.com/office/drawing/2014/main" id="{B2BC4C98-B0FF-ACD8-FCB7-EBD75DEDC22C}"/>
              </a:ext>
            </a:extLst>
          </p:cNvPr>
          <p:cNvSpPr txBox="1"/>
          <p:nvPr/>
        </p:nvSpPr>
        <p:spPr>
          <a:xfrm>
            <a:off x="10797066" y="0"/>
            <a:ext cx="1414170" cy="246221"/>
          </a:xfrm>
          <a:prstGeom prst="rect">
            <a:avLst/>
          </a:prstGeom>
          <a:noFill/>
        </p:spPr>
        <p:txBody>
          <a:bodyPr wrap="none" rtlCol="0">
            <a:spAutoFit/>
          </a:bodyPr>
          <a:lstStyle/>
          <a:p>
            <a:r>
              <a:rPr lang="en-US" sz="1000"/>
              <a:t>Go </a:t>
            </a:r>
            <a:r>
              <a:rPr lang="en-US" sz="1000" b="1">
                <a:highlight>
                  <a:srgbClr val="FFFF00"/>
                </a:highlight>
                <a:hlinkClick r:id="rId2" action="ppaction://hlinksldjump"/>
              </a:rPr>
              <a:t>back</a:t>
            </a:r>
            <a:r>
              <a:rPr lang="en-US" sz="1000"/>
              <a:t> to continue</a:t>
            </a:r>
          </a:p>
        </p:txBody>
      </p:sp>
    </p:spTree>
    <p:extLst>
      <p:ext uri="{BB962C8B-B14F-4D97-AF65-F5344CB8AC3E}">
        <p14:creationId xmlns:p14="http://schemas.microsoft.com/office/powerpoint/2010/main" val="42735564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CCDBA19-FB2E-D77C-3DA0-B426780356DB}"/>
              </a:ext>
            </a:extLst>
          </p:cNvPr>
          <p:cNvSpPr>
            <a:spLocks noGrp="1"/>
          </p:cNvSpPr>
          <p:nvPr>
            <p:ph type="sldNum" sz="quarter" idx="10"/>
          </p:nvPr>
        </p:nvSpPr>
        <p:spPr/>
        <p:txBody>
          <a:bodyPr/>
          <a:lstStyle/>
          <a:p>
            <a:fld id="{5BA3E189-2F3A-42E5-B572-3520703B6186}" type="slidenum">
              <a:rPr lang="en-GB" smtClean="0"/>
              <a:pPr/>
              <a:t>47</a:t>
            </a:fld>
            <a:endParaRPr lang="en-GB"/>
          </a:p>
        </p:txBody>
      </p:sp>
      <p:sp>
        <p:nvSpPr>
          <p:cNvPr id="5" name="Title 4">
            <a:extLst>
              <a:ext uri="{FF2B5EF4-FFF2-40B4-BE49-F238E27FC236}">
                <a16:creationId xmlns:a16="http://schemas.microsoft.com/office/drawing/2014/main" id="{AFC397A2-A36B-2D74-6D44-E5F68C80750C}"/>
              </a:ext>
            </a:extLst>
          </p:cNvPr>
          <p:cNvSpPr>
            <a:spLocks noGrp="1"/>
          </p:cNvSpPr>
          <p:nvPr>
            <p:ph type="title"/>
          </p:nvPr>
        </p:nvSpPr>
        <p:spPr/>
        <p:txBody>
          <a:bodyPr/>
          <a:lstStyle/>
          <a:p>
            <a:r>
              <a:rPr lang="en-US"/>
              <a:t>Microbiome-Friendly Certified PARSOL® UV Filters</a:t>
            </a:r>
          </a:p>
        </p:txBody>
      </p:sp>
      <p:graphicFrame>
        <p:nvGraphicFramePr>
          <p:cNvPr id="9" name="Table 8">
            <a:extLst>
              <a:ext uri="{FF2B5EF4-FFF2-40B4-BE49-F238E27FC236}">
                <a16:creationId xmlns:a16="http://schemas.microsoft.com/office/drawing/2014/main" id="{7B0D29A6-16B2-AA63-679B-027C1F02C114}"/>
              </a:ext>
            </a:extLst>
          </p:cNvPr>
          <p:cNvGraphicFramePr>
            <a:graphicFrameLocks noGrp="1"/>
          </p:cNvGraphicFramePr>
          <p:nvPr>
            <p:extLst>
              <p:ext uri="{D42A27DB-BD31-4B8C-83A1-F6EECF244321}">
                <p14:modId xmlns:p14="http://schemas.microsoft.com/office/powerpoint/2010/main" val="3920514764"/>
              </p:ext>
            </p:extLst>
          </p:nvPr>
        </p:nvGraphicFramePr>
        <p:xfrm>
          <a:off x="302400" y="1439194"/>
          <a:ext cx="8128000" cy="3337560"/>
        </p:xfrm>
        <a:graphic>
          <a:graphicData uri="http://schemas.openxmlformats.org/drawingml/2006/table">
            <a:tbl>
              <a:tblPr firstRow="1" bandRow="1">
                <a:tableStyleId>{2D5ABB26-0587-4C30-8999-92F81FD0307C}</a:tableStyleId>
              </a:tblPr>
              <a:tblGrid>
                <a:gridCol w="2868020">
                  <a:extLst>
                    <a:ext uri="{9D8B030D-6E8A-4147-A177-3AD203B41FA5}">
                      <a16:colId xmlns:a16="http://schemas.microsoft.com/office/drawing/2014/main" val="2567603869"/>
                    </a:ext>
                  </a:extLst>
                </a:gridCol>
                <a:gridCol w="5259980">
                  <a:extLst>
                    <a:ext uri="{9D8B030D-6E8A-4147-A177-3AD203B41FA5}">
                      <a16:colId xmlns:a16="http://schemas.microsoft.com/office/drawing/2014/main" val="874953344"/>
                    </a:ext>
                  </a:extLst>
                </a:gridCol>
              </a:tblGrid>
              <a:tr h="370840">
                <a:tc>
                  <a:txBody>
                    <a:bodyPr/>
                    <a:lstStyle/>
                    <a:p>
                      <a:endParaRPr lang="en-US" b="1"/>
                    </a:p>
                  </a:txBody>
                  <a:tcPr/>
                </a:tc>
                <a:tc>
                  <a:txBody>
                    <a:bodyPr/>
                    <a:lstStyle/>
                    <a:p>
                      <a:endParaRPr lang="en-US"/>
                    </a:p>
                  </a:txBody>
                  <a:tcPr/>
                </a:tc>
                <a:extLst>
                  <a:ext uri="{0D108BD9-81ED-4DB2-BD59-A6C34878D82A}">
                    <a16:rowId xmlns:a16="http://schemas.microsoft.com/office/drawing/2014/main" val="4089083150"/>
                  </a:ext>
                </a:extLst>
              </a:tr>
              <a:tr h="370840">
                <a:tc>
                  <a:txBody>
                    <a:bodyPr/>
                    <a:lstStyle/>
                    <a:p>
                      <a:r>
                        <a:rPr lang="en-US" b="1"/>
                        <a:t>PARSOL® 1789</a:t>
                      </a:r>
                    </a:p>
                  </a:txBody>
                  <a:tcPr/>
                </a:tc>
                <a:tc>
                  <a:txBody>
                    <a:bodyPr/>
                    <a:lstStyle/>
                    <a:p>
                      <a:r>
                        <a:rPr lang="en-US" altLang="zh-CN"/>
                        <a:t>Face/Body Leave on</a:t>
                      </a:r>
                      <a:endParaRPr lang="en-US"/>
                    </a:p>
                  </a:txBody>
                  <a:tcPr/>
                </a:tc>
                <a:extLst>
                  <a:ext uri="{0D108BD9-81ED-4DB2-BD59-A6C34878D82A}">
                    <a16:rowId xmlns:a16="http://schemas.microsoft.com/office/drawing/2014/main" val="1743287243"/>
                  </a:ext>
                </a:extLst>
              </a:tr>
              <a:tr h="370840">
                <a:tc>
                  <a:txBody>
                    <a:bodyPr/>
                    <a:lstStyle/>
                    <a:p>
                      <a:r>
                        <a:rPr lang="en-US" b="1"/>
                        <a:t>PARSOL® Shield</a:t>
                      </a:r>
                    </a:p>
                  </a:txBody>
                  <a:tcPr/>
                </a:tc>
                <a:tc>
                  <a:txBody>
                    <a:bodyPr/>
                    <a:lstStyle/>
                    <a:p>
                      <a:r>
                        <a:rPr lang="en-US" altLang="zh-CN"/>
                        <a:t>Face/Body Leave on</a:t>
                      </a:r>
                      <a:endParaRPr lang="en-US"/>
                    </a:p>
                  </a:txBody>
                  <a:tcPr/>
                </a:tc>
                <a:extLst>
                  <a:ext uri="{0D108BD9-81ED-4DB2-BD59-A6C34878D82A}">
                    <a16:rowId xmlns:a16="http://schemas.microsoft.com/office/drawing/2014/main" val="1696140477"/>
                  </a:ext>
                </a:extLst>
              </a:tr>
              <a:tr h="370840">
                <a:tc>
                  <a:txBody>
                    <a:bodyPr/>
                    <a:lstStyle/>
                    <a:p>
                      <a:r>
                        <a:rPr lang="en-US" b="1"/>
                        <a:t>PARSOL® EHT</a:t>
                      </a:r>
                    </a:p>
                  </a:txBody>
                  <a:tcPr/>
                </a:tc>
                <a:tc>
                  <a:txBody>
                    <a:bodyPr/>
                    <a:lstStyle/>
                    <a:p>
                      <a:r>
                        <a:rPr lang="en-US" altLang="zh-CN"/>
                        <a:t>Face/Body Leave on</a:t>
                      </a:r>
                      <a:endParaRPr lang="en-US"/>
                    </a:p>
                  </a:txBody>
                  <a:tcPr/>
                </a:tc>
                <a:extLst>
                  <a:ext uri="{0D108BD9-81ED-4DB2-BD59-A6C34878D82A}">
                    <a16:rowId xmlns:a16="http://schemas.microsoft.com/office/drawing/2014/main" val="3412560384"/>
                  </a:ext>
                </a:extLst>
              </a:tr>
              <a:tr h="370840">
                <a:tc>
                  <a:txBody>
                    <a:bodyPr/>
                    <a:lstStyle/>
                    <a:p>
                      <a:r>
                        <a:rPr lang="en-US" b="1"/>
                        <a:t>PARSOL® SLX</a:t>
                      </a:r>
                    </a:p>
                  </a:txBody>
                  <a:tcPr/>
                </a:tc>
                <a:tc>
                  <a:txBody>
                    <a:bodyPr/>
                    <a:lstStyle/>
                    <a:p>
                      <a:r>
                        <a:rPr lang="en-US" altLang="zh-CN"/>
                        <a:t>Face/Body Leave on, Scalp Leave on</a:t>
                      </a:r>
                      <a:endParaRPr lang="en-US"/>
                    </a:p>
                  </a:txBody>
                  <a:tcPr/>
                </a:tc>
                <a:extLst>
                  <a:ext uri="{0D108BD9-81ED-4DB2-BD59-A6C34878D82A}">
                    <a16:rowId xmlns:a16="http://schemas.microsoft.com/office/drawing/2014/main" val="1155218627"/>
                  </a:ext>
                </a:extLst>
              </a:tr>
              <a:tr h="370840">
                <a:tc>
                  <a:txBody>
                    <a:bodyPr/>
                    <a:lstStyle/>
                    <a:p>
                      <a:r>
                        <a:rPr lang="en-US" b="1"/>
                        <a:t>PARSOL® DHHB</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a:t>Face/Body Leave on</a:t>
                      </a:r>
                      <a:endParaRPr lang="en-US"/>
                    </a:p>
                  </a:txBody>
                  <a:tcPr/>
                </a:tc>
                <a:extLst>
                  <a:ext uri="{0D108BD9-81ED-4DB2-BD59-A6C34878D82A}">
                    <a16:rowId xmlns:a16="http://schemas.microsoft.com/office/drawing/2014/main" val="777123996"/>
                  </a:ext>
                </a:extLst>
              </a:tr>
              <a:tr h="370840">
                <a:tc>
                  <a:txBody>
                    <a:bodyPr/>
                    <a:lstStyle/>
                    <a:p>
                      <a:r>
                        <a:rPr lang="en-US" b="1"/>
                        <a:t>PARSOL® HS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a:t>Face/Body Leave on</a:t>
                      </a:r>
                      <a:endParaRPr lang="en-US"/>
                    </a:p>
                  </a:txBody>
                  <a:tcPr/>
                </a:tc>
                <a:extLst>
                  <a:ext uri="{0D108BD9-81ED-4DB2-BD59-A6C34878D82A}">
                    <a16:rowId xmlns:a16="http://schemas.microsoft.com/office/drawing/2014/main" val="54211857"/>
                  </a:ext>
                </a:extLst>
              </a:tr>
              <a:tr h="370840">
                <a:tc>
                  <a:txBody>
                    <a:bodyPr/>
                    <a:lstStyle/>
                    <a:p>
                      <a:r>
                        <a:rPr lang="en-US" b="1"/>
                        <a:t>PARSOL® MAX</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a:t>Face/Body Leave on</a:t>
                      </a:r>
                      <a:endParaRPr lang="en-US"/>
                    </a:p>
                  </a:txBody>
                  <a:tcPr/>
                </a:tc>
                <a:extLst>
                  <a:ext uri="{0D108BD9-81ED-4DB2-BD59-A6C34878D82A}">
                    <a16:rowId xmlns:a16="http://schemas.microsoft.com/office/drawing/2014/main" val="121373706"/>
                  </a:ext>
                </a:extLst>
              </a:tr>
              <a:tr h="370840">
                <a:tc>
                  <a:txBody>
                    <a:bodyPr/>
                    <a:lstStyle/>
                    <a:p>
                      <a:endParaRPr lang="en-US" b="1"/>
                    </a:p>
                  </a:txBody>
                  <a:tcPr/>
                </a:tc>
                <a:tc>
                  <a:txBody>
                    <a:bodyPr/>
                    <a:lstStyle/>
                    <a:p>
                      <a:endParaRPr lang="en-US"/>
                    </a:p>
                  </a:txBody>
                  <a:tcPr/>
                </a:tc>
                <a:extLst>
                  <a:ext uri="{0D108BD9-81ED-4DB2-BD59-A6C34878D82A}">
                    <a16:rowId xmlns:a16="http://schemas.microsoft.com/office/drawing/2014/main" val="2267795504"/>
                  </a:ext>
                </a:extLst>
              </a:tr>
            </a:tbl>
          </a:graphicData>
        </a:graphic>
      </p:graphicFrame>
      <p:sp>
        <p:nvSpPr>
          <p:cNvPr id="10" name="TextBox 9">
            <a:extLst>
              <a:ext uri="{FF2B5EF4-FFF2-40B4-BE49-F238E27FC236}">
                <a16:creationId xmlns:a16="http://schemas.microsoft.com/office/drawing/2014/main" id="{1EDB5334-10F5-CF2A-BCAD-DD39C9E209ED}"/>
              </a:ext>
            </a:extLst>
          </p:cNvPr>
          <p:cNvSpPr txBox="1"/>
          <p:nvPr/>
        </p:nvSpPr>
        <p:spPr>
          <a:xfrm>
            <a:off x="302400" y="5418806"/>
            <a:ext cx="8549291"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ea typeface="+mn-lt"/>
                <a:cs typeface="+mn-lt"/>
              </a:rPr>
              <a:t>*Logo usage for final formulation to be requested by customer at </a:t>
            </a:r>
            <a:r>
              <a:rPr lang="en-US" sz="1200" err="1">
                <a:ea typeface="+mn-lt"/>
                <a:cs typeface="+mn-lt"/>
              </a:rPr>
              <a:t>MyMicrobiome</a:t>
            </a:r>
            <a:endParaRPr lang="en-US" sz="1200" err="1"/>
          </a:p>
          <a:p>
            <a:r>
              <a:rPr lang="en-US" sz="1200">
                <a:ea typeface="+mn-lt"/>
                <a:cs typeface="+mn-lt"/>
              </a:rPr>
              <a:t>**www.microbiome-friendly.com a Worldwide leading and only registered certification mark for Microbiome-friendly cosmetics and care products</a:t>
            </a:r>
            <a:endParaRPr lang="en-US" sz="1200"/>
          </a:p>
          <a:p>
            <a:pPr algn="l"/>
            <a:endParaRPr lang="en-US" sz="1200">
              <a:cs typeface="Calibri"/>
            </a:endParaRPr>
          </a:p>
        </p:txBody>
      </p:sp>
      <p:pic>
        <p:nvPicPr>
          <p:cNvPr id="11" name="Picture 10">
            <a:hlinkClick r:id="rId2"/>
            <a:extLst>
              <a:ext uri="{FF2B5EF4-FFF2-40B4-BE49-F238E27FC236}">
                <a16:creationId xmlns:a16="http://schemas.microsoft.com/office/drawing/2014/main" id="{D827C43A-4583-3E9E-2A7A-04519A634FB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06783" y="904280"/>
            <a:ext cx="1884721" cy="677182"/>
          </a:xfrm>
          <a:prstGeom prst="rect">
            <a:avLst/>
          </a:prstGeom>
        </p:spPr>
      </p:pic>
    </p:spTree>
    <p:extLst>
      <p:ext uri="{BB962C8B-B14F-4D97-AF65-F5344CB8AC3E}">
        <p14:creationId xmlns:p14="http://schemas.microsoft.com/office/powerpoint/2010/main" val="12129989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9F09535B-8A5C-5470-E86A-39DB2AE59DC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bwMode="auto">
          <a:xfrm>
            <a:off x="7182270" y="1585499"/>
            <a:ext cx="4814640" cy="527250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Placeholder 3" descr="A picture containing bell jar&#10;&#10;Description automatically generated">
            <a:extLst>
              <a:ext uri="{FF2B5EF4-FFF2-40B4-BE49-F238E27FC236}">
                <a16:creationId xmlns:a16="http://schemas.microsoft.com/office/drawing/2014/main" id="{A8E14282-D7D7-C138-4E6B-30BB72B1864C}"/>
              </a:ext>
            </a:extLst>
          </p:cNvPr>
          <p:cNvPicPr>
            <a:picLocks noChangeAspect="1"/>
          </p:cNvPicPr>
          <p:nvPr/>
        </p:nvPicPr>
        <p:blipFill rotWithShape="1">
          <a:blip r:embed="rId4" cstate="screen">
            <a:extLst>
              <a:ext uri="{BEBA8EAE-BF5A-486C-A8C5-ECC9F3942E4B}">
                <a14:imgProps xmlns:a14="http://schemas.microsoft.com/office/drawing/2010/main">
                  <a14:imgLayer r:embed="rId5">
                    <a14:imgEffect>
                      <a14:colorTemperature colorTemp="5900"/>
                    </a14:imgEffect>
                  </a14:imgLayer>
                </a14:imgProps>
              </a:ext>
              <a:ext uri="{28A0092B-C50C-407E-A947-70E740481C1C}">
                <a14:useLocalDpi xmlns:a14="http://schemas.microsoft.com/office/drawing/2010/main"/>
              </a:ext>
            </a:extLst>
          </a:blip>
          <a:srcRect l="44366" t="5205" r="892" b="30437"/>
          <a:stretch/>
        </p:blipFill>
        <p:spPr>
          <a:xfrm>
            <a:off x="-971590" y="1585500"/>
            <a:ext cx="8079108" cy="5276832"/>
          </a:xfrm>
          <a:prstGeom prst="rect">
            <a:avLst/>
          </a:prstGeom>
          <a:solidFill>
            <a:schemeClr val="bg1">
              <a:lumMod val="50000"/>
            </a:schemeClr>
          </a:solidFill>
        </p:spPr>
      </p:pic>
      <p:sp>
        <p:nvSpPr>
          <p:cNvPr id="5" name="TextBox 4">
            <a:extLst>
              <a:ext uri="{FF2B5EF4-FFF2-40B4-BE49-F238E27FC236}">
                <a16:creationId xmlns:a16="http://schemas.microsoft.com/office/drawing/2014/main" id="{BFDB9949-2F15-9781-0872-E94ADF76A3BE}"/>
              </a:ext>
            </a:extLst>
          </p:cNvPr>
          <p:cNvSpPr txBox="1"/>
          <p:nvPr/>
        </p:nvSpPr>
        <p:spPr>
          <a:xfrm>
            <a:off x="3203532" y="1935935"/>
            <a:ext cx="3663028" cy="762068"/>
          </a:xfrm>
          <a:prstGeom prst="rect">
            <a:avLst/>
          </a:prstGeom>
          <a:noFill/>
        </p:spPr>
        <p:txBody>
          <a:bodyPr wrap="square">
            <a:spAutoFit/>
          </a:bodyPr>
          <a:lstStyle/>
          <a:p>
            <a:pPr marL="0" marR="0" lvl="0" indent="0" algn="r" defTabSz="914400" rtl="0" eaLnBrk="1" fontAlgn="auto" latinLnBrk="0" hangingPunct="1">
              <a:lnSpc>
                <a:spcPct val="80000"/>
              </a:lnSpc>
              <a:spcBef>
                <a:spcPts val="0"/>
              </a:spcBef>
              <a:spcAft>
                <a:spcPts val="0"/>
              </a:spcAft>
              <a:buClrTx/>
              <a:buSzTx/>
              <a:buFontTx/>
              <a:buNone/>
              <a:tabLst/>
              <a:defRPr/>
            </a:pPr>
            <a:r>
              <a:rPr kumimoji="0" lang="en-US" sz="5400" b="1" i="0" u="none" strike="noStrike" kern="1200" cap="none" spc="0" normalizeH="0" baseline="0" noProof="0">
                <a:ln>
                  <a:noFill/>
                </a:ln>
                <a:solidFill>
                  <a:srgbClr val="000000"/>
                </a:solidFill>
                <a:effectLst/>
                <a:uLnTx/>
                <a:uFillTx/>
                <a:latin typeface="Montserrat" pitchFamily="2" charset="77"/>
                <a:ea typeface="Abril Fatface" charset="0"/>
                <a:cs typeface="Abril Fatface" charset="0"/>
              </a:rPr>
              <a:t>35 YEARS</a:t>
            </a:r>
          </a:p>
        </p:txBody>
      </p:sp>
      <p:sp>
        <p:nvSpPr>
          <p:cNvPr id="7" name="TextBox 6">
            <a:extLst>
              <a:ext uri="{FF2B5EF4-FFF2-40B4-BE49-F238E27FC236}">
                <a16:creationId xmlns:a16="http://schemas.microsoft.com/office/drawing/2014/main" id="{6EC35F8D-592B-AC5B-E827-D92E6B6D7FBA}"/>
              </a:ext>
            </a:extLst>
          </p:cNvPr>
          <p:cNvSpPr txBox="1"/>
          <p:nvPr/>
        </p:nvSpPr>
        <p:spPr>
          <a:xfrm>
            <a:off x="3203532" y="2525352"/>
            <a:ext cx="3663028" cy="1301382"/>
          </a:xfrm>
          <a:prstGeom prst="rect">
            <a:avLst/>
          </a:prstGeom>
          <a:noFill/>
        </p:spPr>
        <p:txBody>
          <a:bodyPr wrap="square">
            <a:spAutoFit/>
          </a:bodyPr>
          <a:lstStyle/>
          <a:p>
            <a:pPr marL="0" marR="0" lvl="0" indent="0" algn="r" defTabSz="914400" rtl="0" eaLnBrk="1" fontAlgn="auto" latinLnBrk="0" hangingPunct="1">
              <a:lnSpc>
                <a:spcPct val="80000"/>
              </a:lnSpc>
              <a:spcBef>
                <a:spcPts val="0"/>
              </a:spcBef>
              <a:spcAft>
                <a:spcPts val="0"/>
              </a:spcAft>
              <a:buClrTx/>
              <a:buSzTx/>
              <a:buFontTx/>
              <a:buNone/>
              <a:tabLst/>
              <a:defRPr/>
            </a:pPr>
            <a:r>
              <a:rPr kumimoji="0" lang="en-US" sz="2800" b="1" i="0" u="none" strike="noStrike" kern="1200" cap="none" spc="0" normalizeH="0" baseline="0" noProof="0">
                <a:ln>
                  <a:noFill/>
                </a:ln>
                <a:solidFill>
                  <a:srgbClr val="000000"/>
                </a:solidFill>
                <a:effectLst/>
                <a:uLnTx/>
                <a:uFillTx/>
                <a:latin typeface="Montserrat" pitchFamily="2" charset="77"/>
                <a:ea typeface="Abril Fatface" charset="0"/>
                <a:cs typeface="Abril Fatface" charset="0"/>
              </a:rPr>
              <a:t>OF EXPERTISE</a:t>
            </a:r>
          </a:p>
          <a:p>
            <a:pPr lvl="0" algn="r">
              <a:lnSpc>
                <a:spcPct val="80000"/>
              </a:lnSpc>
              <a:defRPr/>
            </a:pPr>
            <a:endParaRPr lang="en-US" sz="1000">
              <a:solidFill>
                <a:srgbClr val="000000"/>
              </a:solidFill>
              <a:latin typeface="Montserrat" pitchFamily="2" charset="77"/>
              <a:ea typeface="Noto Sans" panose="020B0502040504020204" pitchFamily="34" charset="0"/>
              <a:cs typeface="Prompt" pitchFamily="2" charset="-34"/>
            </a:endParaRPr>
          </a:p>
          <a:p>
            <a:pPr lvl="0" algn="r">
              <a:lnSpc>
                <a:spcPct val="80000"/>
              </a:lnSpc>
              <a:defRPr/>
            </a:pPr>
            <a:r>
              <a:rPr lang="en-US" sz="2800">
                <a:solidFill>
                  <a:srgbClr val="000000"/>
                </a:solidFill>
                <a:latin typeface="Montserrat" pitchFamily="2" charset="77"/>
                <a:ea typeface="Noto Sans" panose="020B0502040504020204" pitchFamily="34" charset="0"/>
                <a:cs typeface="Prompt" pitchFamily="2" charset="-34"/>
              </a:rPr>
              <a:t>in bacterial understanding</a:t>
            </a:r>
            <a:endParaRPr kumimoji="0" lang="en-US" sz="2800" b="1" i="0" u="none" strike="noStrike" kern="1200" cap="none" spc="0" normalizeH="0" baseline="0" noProof="0">
              <a:ln>
                <a:noFill/>
              </a:ln>
              <a:solidFill>
                <a:srgbClr val="000000"/>
              </a:solidFill>
              <a:effectLst/>
              <a:uLnTx/>
              <a:uFillTx/>
              <a:latin typeface="Montserrat" pitchFamily="2" charset="77"/>
              <a:ea typeface="Abril Fatface" charset="0"/>
              <a:cs typeface="Abril Fatface" charset="0"/>
            </a:endParaRPr>
          </a:p>
        </p:txBody>
      </p:sp>
      <p:sp>
        <p:nvSpPr>
          <p:cNvPr id="6" name="TextBox 5">
            <a:extLst>
              <a:ext uri="{FF2B5EF4-FFF2-40B4-BE49-F238E27FC236}">
                <a16:creationId xmlns:a16="http://schemas.microsoft.com/office/drawing/2014/main" id="{0D6F0F1E-3032-8641-F15B-2E2329DD5C34}"/>
              </a:ext>
            </a:extLst>
          </p:cNvPr>
          <p:cNvSpPr txBox="1"/>
          <p:nvPr/>
        </p:nvSpPr>
        <p:spPr>
          <a:xfrm>
            <a:off x="2347609" y="4098462"/>
            <a:ext cx="4699599" cy="584775"/>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ontserrat" pitchFamily="2" charset="77"/>
                <a:ea typeface="Noto Sans" panose="020B0502040504020204" pitchFamily="34" charset="0"/>
                <a:cs typeface="Prompt" pitchFamily="2" charset="-34"/>
              </a:rPr>
              <a:t>Several patents in the field of bacteria</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ontserrat" pitchFamily="2" charset="77"/>
                <a:ea typeface="Noto Sans" panose="020B0502040504020204" pitchFamily="34" charset="0"/>
                <a:cs typeface="Prompt" pitchFamily="2" charset="-34"/>
              </a:rPr>
              <a:t>Microbiological labs in San Diego &amp; China</a:t>
            </a:r>
          </a:p>
        </p:txBody>
      </p:sp>
      <p:sp>
        <p:nvSpPr>
          <p:cNvPr id="14" name="TextBox 13">
            <a:extLst>
              <a:ext uri="{FF2B5EF4-FFF2-40B4-BE49-F238E27FC236}">
                <a16:creationId xmlns:a16="http://schemas.microsoft.com/office/drawing/2014/main" id="{365F497E-B496-267D-E651-3012C800989D}"/>
              </a:ext>
            </a:extLst>
          </p:cNvPr>
          <p:cNvSpPr txBox="1"/>
          <p:nvPr/>
        </p:nvSpPr>
        <p:spPr>
          <a:xfrm>
            <a:off x="308472" y="257706"/>
            <a:ext cx="11666863" cy="1077218"/>
          </a:xfrm>
          <a:prstGeom prst="rect">
            <a:avLst/>
          </a:prstGeom>
          <a:noFill/>
        </p:spPr>
        <p:txBody>
          <a:bodyPr wrap="square" rtlCol="0">
            <a:spAutoFit/>
          </a:bodyPr>
          <a:lstStyle/>
          <a:p>
            <a:r>
              <a:rPr lang="en-US" sz="4000">
                <a:latin typeface="DM Sans" pitchFamily="2" charset="0"/>
              </a:rPr>
              <a:t>The dsm-firmenich expertise</a:t>
            </a:r>
          </a:p>
          <a:p>
            <a:r>
              <a:rPr lang="en-US" sz="2400" i="1">
                <a:latin typeface="DM Sans" pitchFamily="2" charset="0"/>
              </a:rPr>
              <a:t>Strong credentials in bacterial research &amp; extensive capabilities  </a:t>
            </a:r>
          </a:p>
        </p:txBody>
      </p:sp>
      <p:sp>
        <p:nvSpPr>
          <p:cNvPr id="67" name="Rectangle 15">
            <a:extLst>
              <a:ext uri="{FF2B5EF4-FFF2-40B4-BE49-F238E27FC236}">
                <a16:creationId xmlns:a16="http://schemas.microsoft.com/office/drawing/2014/main" id="{144A9E1D-B3D3-4EBD-B87D-DECB5E78C247}"/>
              </a:ext>
            </a:extLst>
          </p:cNvPr>
          <p:cNvSpPr>
            <a:spLocks noChangeArrowheads="1"/>
          </p:cNvSpPr>
          <p:nvPr/>
        </p:nvSpPr>
        <p:spPr bwMode="auto">
          <a:xfrm>
            <a:off x="2339741" y="4697873"/>
            <a:ext cx="7604323" cy="660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lumMod val="85000"/>
                    <a:lumOff val="15000"/>
                  </a:srgbClr>
                </a:solidFill>
                <a:effectLst/>
                <a:uLnTx/>
                <a:uFillTx/>
                <a:latin typeface="Raleway" pitchFamily="2" charset="0"/>
                <a:ea typeface="+mn-ea"/>
                <a:cs typeface="+mn-cs"/>
              </a:rPr>
              <a:t>Leading to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lumMod val="85000"/>
                    <a:lumOff val="15000"/>
                  </a:srgbClr>
                </a:solidFill>
                <a:effectLst/>
                <a:uLnTx/>
                <a:uFillTx/>
                <a:latin typeface="Raleway" pitchFamily="2" charset="0"/>
                <a:ea typeface="+mn-ea"/>
                <a:cs typeface="+mn-cs"/>
              </a:rPr>
              <a:t>Identification of the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lumMod val="85000"/>
                    <a:lumOff val="15000"/>
                  </a:srgbClr>
                </a:solidFill>
                <a:effectLst/>
                <a:uLnTx/>
                <a:uFillTx/>
                <a:latin typeface="Raleway" pitchFamily="2" charset="0"/>
                <a:ea typeface="+mn-ea"/>
                <a:cs typeface="+mn-cs"/>
              </a:rPr>
              <a:t>4 MOST COMMON SKIN BACTERIA</a:t>
            </a:r>
            <a:r>
              <a:rPr kumimoji="0" lang="en-US" sz="1400" b="0" i="0" u="none" strike="noStrike" kern="1200" cap="none" spc="0" normalizeH="0" baseline="0" noProof="0">
                <a:ln>
                  <a:noFill/>
                </a:ln>
                <a:solidFill>
                  <a:srgbClr val="000000">
                    <a:lumMod val="85000"/>
                    <a:lumOff val="15000"/>
                  </a:srgbClr>
                </a:solidFill>
                <a:effectLst/>
                <a:uLnTx/>
                <a:uFillTx/>
                <a:latin typeface="Raleway" pitchFamily="2" charset="0"/>
                <a:ea typeface="+mn-ea"/>
                <a:cs typeface="+mn-cs"/>
              </a:rPr>
              <a:t>,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lumMod val="85000"/>
                    <a:lumOff val="15000"/>
                  </a:srgbClr>
                </a:solidFill>
                <a:effectLst/>
                <a:uLnTx/>
                <a:uFillTx/>
                <a:latin typeface="Raleway" pitchFamily="2" charset="0"/>
                <a:ea typeface="+mn-ea"/>
                <a:cs typeface="+mn-cs"/>
              </a:rPr>
              <a:t>representing </a:t>
            </a:r>
            <a:r>
              <a:rPr kumimoji="0" lang="en-US" sz="1400" b="1" i="0" u="none" strike="noStrike" kern="1200" cap="none" spc="0" normalizeH="0" baseline="0" noProof="0">
                <a:ln>
                  <a:noFill/>
                </a:ln>
                <a:solidFill>
                  <a:srgbClr val="000000">
                    <a:lumMod val="85000"/>
                    <a:lumOff val="15000"/>
                  </a:srgbClr>
                </a:solidFill>
                <a:effectLst/>
                <a:uLnTx/>
                <a:uFillTx/>
                <a:latin typeface="Raleway" pitchFamily="2" charset="0"/>
                <a:ea typeface="+mn-ea"/>
                <a:cs typeface="+mn-cs"/>
              </a:rPr>
              <a:t>&gt;90% OF THE SKIN MICROBIOME</a:t>
            </a:r>
            <a:endParaRPr kumimoji="0" lang="en-US" sz="1400" b="0" i="0" u="none" strike="noStrike" kern="1200" cap="none" spc="0" normalizeH="0" baseline="0" noProof="0">
              <a:ln>
                <a:noFill/>
              </a:ln>
              <a:solidFill>
                <a:srgbClr val="000000">
                  <a:lumMod val="85000"/>
                  <a:lumOff val="15000"/>
                </a:srgbClr>
              </a:solidFill>
              <a:effectLst/>
              <a:uLnTx/>
              <a:uFillTx/>
              <a:latin typeface="Raleway" pitchFamily="2" charset="0"/>
              <a:ea typeface="+mn-ea"/>
              <a:cs typeface="+mn-cs"/>
            </a:endParaRPr>
          </a:p>
        </p:txBody>
      </p:sp>
      <p:pic>
        <p:nvPicPr>
          <p:cNvPr id="15" name="Picture 14">
            <a:extLst>
              <a:ext uri="{FF2B5EF4-FFF2-40B4-BE49-F238E27FC236}">
                <a16:creationId xmlns:a16="http://schemas.microsoft.com/office/drawing/2014/main" id="{BEA2FF81-F957-88BE-E980-133A041C2C2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357021" y="5818511"/>
            <a:ext cx="660838" cy="660839"/>
          </a:xfrm>
          <a:prstGeom prst="flowChartConnector">
            <a:avLst/>
          </a:prstGeom>
        </p:spPr>
      </p:pic>
      <p:pic>
        <p:nvPicPr>
          <p:cNvPr id="16" name="Picture 15">
            <a:extLst>
              <a:ext uri="{FF2B5EF4-FFF2-40B4-BE49-F238E27FC236}">
                <a16:creationId xmlns:a16="http://schemas.microsoft.com/office/drawing/2014/main" id="{A391F3D0-F015-97DF-0E42-EF586926F1D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100273" y="5825574"/>
            <a:ext cx="660838" cy="660838"/>
          </a:xfrm>
          <a:prstGeom prst="flowChartConnector">
            <a:avLst/>
          </a:prstGeom>
        </p:spPr>
      </p:pic>
      <p:pic>
        <p:nvPicPr>
          <p:cNvPr id="17" name="Picture 16">
            <a:extLst>
              <a:ext uri="{FF2B5EF4-FFF2-40B4-BE49-F238E27FC236}">
                <a16:creationId xmlns:a16="http://schemas.microsoft.com/office/drawing/2014/main" id="{671856CE-A3FF-E55E-7534-24972839E98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835863" y="5807106"/>
            <a:ext cx="660226" cy="660226"/>
          </a:xfrm>
          <a:prstGeom prst="flowChartConnector">
            <a:avLst/>
          </a:prstGeom>
        </p:spPr>
      </p:pic>
      <p:pic>
        <p:nvPicPr>
          <p:cNvPr id="18" name="Picture 17">
            <a:extLst>
              <a:ext uri="{FF2B5EF4-FFF2-40B4-BE49-F238E27FC236}">
                <a16:creationId xmlns:a16="http://schemas.microsoft.com/office/drawing/2014/main" id="{DB26F2D8-712B-5568-943B-3422ECF02381}"/>
              </a:ext>
            </a:extLst>
          </p:cNvPr>
          <p:cNvPicPr>
            <a:picLocks/>
          </p:cNvPicPr>
          <p:nvPr/>
        </p:nvPicPr>
        <p:blipFill>
          <a:blip r:embed="rId9" cstate="screen">
            <a:extLst>
              <a:ext uri="{28A0092B-C50C-407E-A947-70E740481C1C}">
                <a14:useLocalDpi xmlns:a14="http://schemas.microsoft.com/office/drawing/2010/main"/>
              </a:ext>
            </a:extLst>
          </a:blip>
          <a:stretch>
            <a:fillRect/>
          </a:stretch>
        </p:blipFill>
        <p:spPr>
          <a:xfrm>
            <a:off x="4578503" y="5832637"/>
            <a:ext cx="630775" cy="646713"/>
          </a:xfrm>
          <a:prstGeom prst="flowChartConnector">
            <a:avLst/>
          </a:prstGeom>
        </p:spPr>
      </p:pic>
      <p:pic>
        <p:nvPicPr>
          <p:cNvPr id="8" name="Picture 7">
            <a:extLst>
              <a:ext uri="{FF2B5EF4-FFF2-40B4-BE49-F238E27FC236}">
                <a16:creationId xmlns:a16="http://schemas.microsoft.com/office/drawing/2014/main" id="{D6261A6E-4B61-8052-42E0-DE61875B26EE}"/>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1192162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48A5E6FF-105D-1CBB-CD9F-946628F43082}"/>
              </a:ext>
            </a:extLst>
          </p:cNvPr>
          <p:cNvSpPr/>
          <p:nvPr/>
        </p:nvSpPr>
        <p:spPr>
          <a:xfrm>
            <a:off x="8416037" y="1445545"/>
            <a:ext cx="3775963" cy="4441691"/>
          </a:xfrm>
          <a:prstGeom prst="rect">
            <a:avLst/>
          </a:prstGeom>
          <a:solidFill>
            <a:srgbClr val="F2E6EA">
              <a:alpha val="7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29BD2B5-3B69-4584-F0A2-E82C015DFC5C}"/>
              </a:ext>
            </a:extLst>
          </p:cNvPr>
          <p:cNvSpPr txBox="1"/>
          <p:nvPr/>
        </p:nvSpPr>
        <p:spPr>
          <a:xfrm>
            <a:off x="308472" y="226994"/>
            <a:ext cx="12086099" cy="1015663"/>
          </a:xfrm>
          <a:prstGeom prst="rect">
            <a:avLst/>
          </a:prstGeom>
          <a:noFill/>
        </p:spPr>
        <p:txBody>
          <a:bodyPr wrap="square" rtlCol="0">
            <a:spAutoFit/>
          </a:bodyPr>
          <a:lstStyle/>
          <a:p>
            <a:r>
              <a:rPr lang="en-US" sz="3600">
                <a:latin typeface="DM Sans" pitchFamily="2" charset="0"/>
              </a:rPr>
              <a:t>Targeted healthy bacteria for skin balance</a:t>
            </a:r>
          </a:p>
          <a:p>
            <a:r>
              <a:rPr lang="en-US" sz="2400" i="1">
                <a:solidFill>
                  <a:srgbClr val="000000"/>
                </a:solidFill>
                <a:latin typeface="DM Sans" pitchFamily="2" charset="0"/>
              </a:rPr>
              <a:t>Comprehensive skin microbiome knowledge</a:t>
            </a:r>
          </a:p>
        </p:txBody>
      </p:sp>
      <p:sp>
        <p:nvSpPr>
          <p:cNvPr id="3" name="Rectangle 2">
            <a:extLst>
              <a:ext uri="{FF2B5EF4-FFF2-40B4-BE49-F238E27FC236}">
                <a16:creationId xmlns:a16="http://schemas.microsoft.com/office/drawing/2014/main" id="{23C7544C-71CB-615D-7DB8-921195971F04}"/>
              </a:ext>
            </a:extLst>
          </p:cNvPr>
          <p:cNvSpPr/>
          <p:nvPr/>
        </p:nvSpPr>
        <p:spPr>
          <a:xfrm>
            <a:off x="129160" y="1445546"/>
            <a:ext cx="8214877" cy="4441690"/>
          </a:xfrm>
          <a:prstGeom prst="rect">
            <a:avLst/>
          </a:prstGeom>
          <a:solidFill>
            <a:srgbClr val="F2E6EA">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DINPro-Light"/>
              <a:ea typeface="+mn-ea"/>
              <a:cs typeface="+mn-cs"/>
            </a:endParaRPr>
          </a:p>
        </p:txBody>
      </p:sp>
      <p:sp>
        <p:nvSpPr>
          <p:cNvPr id="4" name="TextBox 3">
            <a:extLst>
              <a:ext uri="{FF2B5EF4-FFF2-40B4-BE49-F238E27FC236}">
                <a16:creationId xmlns:a16="http://schemas.microsoft.com/office/drawing/2014/main" id="{7FF9648F-9198-3CFC-EBFA-ADEE1DD5DCDD}"/>
              </a:ext>
            </a:extLst>
          </p:cNvPr>
          <p:cNvSpPr txBox="1"/>
          <p:nvPr/>
        </p:nvSpPr>
        <p:spPr>
          <a:xfrm>
            <a:off x="8416037" y="1587082"/>
            <a:ext cx="3408569" cy="4185761"/>
          </a:xfrm>
          <a:prstGeom prst="rect">
            <a:avLst/>
          </a:prstGeom>
          <a:noFill/>
        </p:spPr>
        <p:txBody>
          <a:bodyPr wrap="square">
            <a:spAutoFit/>
          </a:bodyPr>
          <a:lstStyle/>
          <a:p>
            <a:pPr marL="285750" marR="0" lvl="0" indent="-2857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effectLst/>
                <a:uLnTx/>
                <a:uFillTx/>
                <a:latin typeface="DM Sans" pitchFamily="2" charset="0"/>
              </a:rPr>
              <a:t>Skin microbiome includes prokaryotic and eukaryotic unicellular organisms, as well as viruses. </a:t>
            </a:r>
            <a:r>
              <a:rPr kumimoji="0" lang="en-US" sz="1400" b="1" i="0" u="none" strike="noStrike" kern="1200" cap="none" spc="0" normalizeH="0" baseline="0" noProof="0">
                <a:ln>
                  <a:noFill/>
                </a:ln>
                <a:effectLst/>
                <a:uLnTx/>
                <a:uFillTx/>
                <a:latin typeface="DM Sans" pitchFamily="2" charset="0"/>
              </a:rPr>
              <a:t>Bacteria are however the most abundant </a:t>
            </a:r>
          </a:p>
          <a:p>
            <a:pPr marL="285750" marR="0" lvl="0" indent="-2857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a:ln>
                <a:noFill/>
              </a:ln>
              <a:effectLst/>
              <a:uLnTx/>
              <a:uFillTx/>
              <a:latin typeface="DM Sans" pitchFamily="2" charset="0"/>
            </a:endParaRPr>
          </a:p>
          <a:p>
            <a:pPr marL="285750" marR="0" lvl="0" indent="-2857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err="1">
                <a:latin typeface="DM Sans" pitchFamily="2" charset="0"/>
              </a:rPr>
              <a:t>dsm-firmenich’s</a:t>
            </a:r>
            <a:r>
              <a:rPr lang="en-US" sz="1400">
                <a:latin typeface="DM Sans" pitchFamily="2" charset="0"/>
              </a:rPr>
              <a:t> scientists</a:t>
            </a:r>
            <a:r>
              <a:rPr kumimoji="0" lang="en-US" sz="1400" b="0" i="0" u="none" strike="noStrike" kern="1200" cap="none" spc="0" normalizeH="0" baseline="0" noProof="0">
                <a:ln>
                  <a:noFill/>
                </a:ln>
                <a:effectLst/>
                <a:uLnTx/>
                <a:uFillTx/>
                <a:latin typeface="DM Sans" pitchFamily="2" charset="0"/>
              </a:rPr>
              <a:t> studied relevant bacterial species </a:t>
            </a:r>
          </a:p>
          <a:p>
            <a:pPr marL="285750" marR="0" lvl="0" indent="-2857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a:ln>
                <a:noFill/>
              </a:ln>
              <a:effectLst/>
              <a:uLnTx/>
              <a:uFillTx/>
              <a:latin typeface="DM Sans" pitchFamily="2" charset="0"/>
            </a:endParaRPr>
          </a:p>
          <a:p>
            <a:pPr marL="285750" marR="0" lvl="0" indent="-2857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a:ln>
                  <a:noFill/>
                </a:ln>
                <a:effectLst/>
                <a:uLnTx/>
                <a:uFillTx/>
                <a:latin typeface="DM Sans" pitchFamily="2" charset="0"/>
              </a:rPr>
              <a:t>These microorganisms’ role in skin health and disease are beyond “good” or “bad”, it is all about balance.</a:t>
            </a:r>
          </a:p>
          <a:p>
            <a:pPr marL="285750" marR="0" lvl="0" indent="-2857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a:ln>
                <a:noFill/>
              </a:ln>
              <a:effectLst/>
              <a:uLnTx/>
              <a:uFillTx/>
              <a:latin typeface="DM Sans" pitchFamily="2" charset="0"/>
            </a:endParaRPr>
          </a:p>
          <a:p>
            <a:pPr marL="285750" marR="0" lvl="0" indent="-2857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effectLst/>
                <a:uLnTx/>
                <a:uFillTx/>
                <a:latin typeface="DM Sans" pitchFamily="2" charset="0"/>
              </a:rPr>
              <a:t>For microbiome-gentle applications, the aim is to </a:t>
            </a:r>
            <a:r>
              <a:rPr kumimoji="0" lang="en-US" sz="1400" b="1" i="0" u="sng" strike="noStrike" kern="1200" cap="none" spc="0" normalizeH="0" baseline="0" noProof="0">
                <a:ln>
                  <a:noFill/>
                </a:ln>
                <a:effectLst/>
                <a:uLnTx/>
                <a:uFillTx/>
                <a:latin typeface="DM Sans" pitchFamily="2" charset="0"/>
              </a:rPr>
              <a:t>minimize the impact of our fragrances on bacterial populations naturally present on skin</a:t>
            </a:r>
          </a:p>
        </p:txBody>
      </p:sp>
      <p:sp>
        <p:nvSpPr>
          <p:cNvPr id="5" name="Rectangle 4">
            <a:extLst>
              <a:ext uri="{FF2B5EF4-FFF2-40B4-BE49-F238E27FC236}">
                <a16:creationId xmlns:a16="http://schemas.microsoft.com/office/drawing/2014/main" id="{2C377059-156F-16E8-BEB1-1824511B05F4}"/>
              </a:ext>
            </a:extLst>
          </p:cNvPr>
          <p:cNvSpPr/>
          <p:nvPr/>
        </p:nvSpPr>
        <p:spPr>
          <a:xfrm>
            <a:off x="160356" y="5628882"/>
            <a:ext cx="8876632" cy="21544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chemeClr val="tx1">
                    <a:lumMod val="95000"/>
                    <a:lumOff val="5000"/>
                  </a:schemeClr>
                </a:solidFill>
                <a:effectLst/>
                <a:uLnTx/>
                <a:uFillTx/>
                <a:latin typeface="Raleway" pitchFamily="2" charset="77"/>
                <a:ea typeface="+mn-ea"/>
                <a:cs typeface="+mn-cs"/>
              </a:rPr>
              <a:t>Byrd, A., Belkaid, Y. &amp; Segre, J. The human skin microbiome. Nat Rev </a:t>
            </a:r>
            <a:r>
              <a:rPr kumimoji="0" lang="en-GB" sz="800" b="0" i="0" u="none" strike="noStrike" kern="1200" cap="none" spc="0" normalizeH="0" baseline="0" noProof="0" err="1">
                <a:ln>
                  <a:noFill/>
                </a:ln>
                <a:solidFill>
                  <a:schemeClr val="tx1">
                    <a:lumMod val="95000"/>
                    <a:lumOff val="5000"/>
                  </a:schemeClr>
                </a:solidFill>
                <a:effectLst/>
                <a:uLnTx/>
                <a:uFillTx/>
                <a:latin typeface="Raleway" pitchFamily="2" charset="77"/>
                <a:ea typeface="+mn-ea"/>
                <a:cs typeface="+mn-cs"/>
              </a:rPr>
              <a:t>Microbiol</a:t>
            </a:r>
            <a:r>
              <a:rPr kumimoji="0" lang="en-GB" sz="800" b="0" i="0" u="none" strike="noStrike" kern="1200" cap="none" spc="0" normalizeH="0" baseline="0" noProof="0">
                <a:ln>
                  <a:noFill/>
                </a:ln>
                <a:solidFill>
                  <a:schemeClr val="tx1">
                    <a:lumMod val="95000"/>
                    <a:lumOff val="5000"/>
                  </a:schemeClr>
                </a:solidFill>
                <a:effectLst/>
                <a:uLnTx/>
                <a:uFillTx/>
                <a:latin typeface="Raleway" pitchFamily="2" charset="77"/>
                <a:ea typeface="+mn-ea"/>
                <a:cs typeface="+mn-cs"/>
              </a:rPr>
              <a:t> 16, 143–155 (2018). https://doi.org/10.1038/nrmicro.2017.157</a:t>
            </a:r>
          </a:p>
        </p:txBody>
      </p:sp>
      <p:sp>
        <p:nvSpPr>
          <p:cNvPr id="6" name="Rectangle 5">
            <a:extLst>
              <a:ext uri="{FF2B5EF4-FFF2-40B4-BE49-F238E27FC236}">
                <a16:creationId xmlns:a16="http://schemas.microsoft.com/office/drawing/2014/main" id="{F925CA76-E92D-8A8D-5977-17F3ADEDEBAB}"/>
              </a:ext>
            </a:extLst>
          </p:cNvPr>
          <p:cNvSpPr/>
          <p:nvPr/>
        </p:nvSpPr>
        <p:spPr>
          <a:xfrm>
            <a:off x="160356" y="3174992"/>
            <a:ext cx="8109474" cy="2099800"/>
          </a:xfrm>
          <a:prstGeom prst="rect">
            <a:avLst/>
          </a:prstGeom>
          <a:solidFill>
            <a:srgbClr val="9D28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E9BD0EEE-AE39-B402-2193-03ADDBD17209}"/>
              </a:ext>
            </a:extLst>
          </p:cNvPr>
          <p:cNvSpPr txBox="1">
            <a:spLocks noChangeArrowheads="1"/>
          </p:cNvSpPr>
          <p:nvPr/>
        </p:nvSpPr>
        <p:spPr bwMode="auto">
          <a:xfrm>
            <a:off x="6231230" y="4737785"/>
            <a:ext cx="19577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800">
                <a:solidFill>
                  <a:srgbClr val="FFFFFF"/>
                </a:solidFill>
                <a:latin typeface="+mn-lt"/>
              </a:rPr>
              <a:t>M</a:t>
            </a:r>
            <a:r>
              <a:rPr kumimoji="0" lang="fr-FR" sz="800" b="0" i="0" u="none" strike="noStrike" kern="1200" cap="none" spc="0" normalizeH="0" baseline="0" noProof="0">
                <a:ln>
                  <a:noFill/>
                </a:ln>
                <a:solidFill>
                  <a:srgbClr val="FFFFFF"/>
                </a:solidFill>
                <a:effectLst/>
                <a:uLnTx/>
                <a:uFillTx/>
                <a:latin typeface="+mn-lt"/>
              </a:rPr>
              <a:t>ost </a:t>
            </a:r>
            <a:r>
              <a:rPr kumimoji="0" lang="fr-FR" sz="800" b="0" i="0" u="none" strike="noStrike" kern="1200" cap="none" spc="0" normalizeH="0" baseline="0" noProof="0" err="1">
                <a:ln>
                  <a:noFill/>
                </a:ln>
                <a:solidFill>
                  <a:srgbClr val="FFFFFF"/>
                </a:solidFill>
                <a:effectLst/>
                <a:uLnTx/>
                <a:uFillTx/>
                <a:latin typeface="+mn-lt"/>
              </a:rPr>
              <a:t>abund</a:t>
            </a:r>
            <a:r>
              <a:rPr lang="fr-FR" sz="800">
                <a:solidFill>
                  <a:srgbClr val="FFFFFF"/>
                </a:solidFill>
                <a:latin typeface="+mn-lt"/>
              </a:rPr>
              <a:t>a</a:t>
            </a:r>
            <a:r>
              <a:rPr kumimoji="0" lang="fr-FR" sz="800" b="0" i="0" u="none" strike="noStrike" kern="1200" cap="none" spc="0" normalizeH="0" baseline="0" noProof="0">
                <a:ln>
                  <a:noFill/>
                </a:ln>
                <a:solidFill>
                  <a:srgbClr val="FFFFFF"/>
                </a:solidFill>
                <a:effectLst/>
                <a:uLnTx/>
                <a:uFillTx/>
                <a:latin typeface="+mn-lt"/>
              </a:rPr>
              <a:t>nt in </a:t>
            </a:r>
            <a:r>
              <a:rPr kumimoji="0" lang="en-US" sz="800" b="0" i="0" u="none" strike="noStrike" kern="1200" cap="none" spc="0" normalizeH="0" baseline="0" noProof="0">
                <a:ln>
                  <a:noFill/>
                </a:ln>
                <a:solidFill>
                  <a:srgbClr val="FFFFFF"/>
                </a:solidFill>
                <a:effectLst/>
                <a:uLnTx/>
                <a:uFillTx/>
                <a:latin typeface="+mn-lt"/>
              </a:rPr>
              <a:t>the </a:t>
            </a:r>
            <a:r>
              <a:rPr kumimoji="0" lang="en-US" sz="800" b="1" i="0" u="none" strike="noStrike" kern="1200" cap="none" spc="0" normalizeH="0" baseline="0" noProof="0">
                <a:ln>
                  <a:noFill/>
                </a:ln>
                <a:solidFill>
                  <a:srgbClr val="FFFFFF"/>
                </a:solidFill>
                <a:effectLst/>
                <a:uLnTx/>
                <a:uFillTx/>
                <a:latin typeface="+mn-lt"/>
              </a:rPr>
              <a:t>REGIONS OF THE HEAD, LEGS, AND ARMS. </a:t>
            </a:r>
            <a:endParaRPr kumimoji="0" lang="en-GB" sz="800" b="1" i="0" u="none" strike="noStrike" kern="1200" cap="none" spc="0" normalizeH="0" baseline="0" noProof="0">
              <a:ln>
                <a:noFill/>
              </a:ln>
              <a:solidFill>
                <a:srgbClr val="FFFFFF"/>
              </a:solidFill>
              <a:effectLst/>
              <a:uLnTx/>
              <a:uFillTx/>
              <a:latin typeface="+mn-lt"/>
            </a:endParaRPr>
          </a:p>
        </p:txBody>
      </p:sp>
      <p:sp>
        <p:nvSpPr>
          <p:cNvPr id="8" name="TextBox 7">
            <a:extLst>
              <a:ext uri="{FF2B5EF4-FFF2-40B4-BE49-F238E27FC236}">
                <a16:creationId xmlns:a16="http://schemas.microsoft.com/office/drawing/2014/main" id="{CEE09925-E231-9B28-8F55-888B1746C06D}"/>
              </a:ext>
            </a:extLst>
          </p:cNvPr>
          <p:cNvSpPr txBox="1">
            <a:spLocks noChangeArrowheads="1"/>
          </p:cNvSpPr>
          <p:nvPr/>
        </p:nvSpPr>
        <p:spPr bwMode="auto">
          <a:xfrm>
            <a:off x="6231230" y="3128519"/>
            <a:ext cx="18000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marL="0" marR="0" lvl="0" indent="0" algn="ctr" defTabSz="228600" rtl="0" eaLnBrk="1" fontAlgn="auto" latinLnBrk="0" hangingPunct="1">
              <a:lnSpc>
                <a:spcPct val="100000"/>
              </a:lnSpc>
              <a:spcBef>
                <a:spcPts val="0"/>
              </a:spcBef>
              <a:spcAft>
                <a:spcPts val="0"/>
              </a:spcAft>
              <a:buClrTx/>
              <a:buSzTx/>
              <a:buFontTx/>
              <a:buNone/>
              <a:tabLst/>
              <a:defRPr/>
            </a:pPr>
            <a:r>
              <a:rPr kumimoji="0" lang="en-US" altLang="en-US" sz="1100" b="0" i="1" u="none" strike="noStrike" kern="1200" cap="none" spc="0" normalizeH="0" baseline="0" noProof="0">
                <a:ln>
                  <a:noFill/>
                </a:ln>
                <a:solidFill>
                  <a:srgbClr val="FFFFFF"/>
                </a:solidFill>
                <a:effectLst/>
                <a:uLnTx/>
                <a:uFillTx/>
                <a:latin typeface="+mn-lt"/>
                <a:ea typeface="Noto Sans" panose="020B0502040504020204" pitchFamily="34" charset="0"/>
                <a:cs typeface="Prompt"/>
              </a:rPr>
              <a:t>M. luteus </a:t>
            </a:r>
          </a:p>
        </p:txBody>
      </p:sp>
      <p:sp>
        <p:nvSpPr>
          <p:cNvPr id="9" name="TextBox 31">
            <a:extLst>
              <a:ext uri="{FF2B5EF4-FFF2-40B4-BE49-F238E27FC236}">
                <a16:creationId xmlns:a16="http://schemas.microsoft.com/office/drawing/2014/main" id="{E29180C8-1365-4F81-258D-0B38B492B6DF}"/>
              </a:ext>
            </a:extLst>
          </p:cNvPr>
          <p:cNvSpPr txBox="1">
            <a:spLocks noChangeArrowheads="1"/>
          </p:cNvSpPr>
          <p:nvPr/>
        </p:nvSpPr>
        <p:spPr bwMode="auto">
          <a:xfrm>
            <a:off x="4203278" y="4744985"/>
            <a:ext cx="21182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marL="0" marR="0" lvl="0" indent="0" algn="ctr" defTabSz="228600" rtl="0" eaLnBrk="1" fontAlgn="auto" latinLnBrk="0" hangingPunct="1">
              <a:lnSpc>
                <a:spcPct val="100000"/>
              </a:lnSpc>
              <a:spcBef>
                <a:spcPts val="0"/>
              </a:spcBef>
              <a:spcAft>
                <a:spcPts val="0"/>
              </a:spcAft>
              <a:buClrTx/>
              <a:buSzTx/>
              <a:buFontTx/>
              <a:buNone/>
              <a:tabLst/>
              <a:defRPr/>
            </a:pPr>
            <a:r>
              <a:rPr kumimoji="0" lang="en-US" altLang="en-US" sz="800" b="0" i="0" u="none" strike="noStrike" kern="1200" cap="none" spc="0" normalizeH="0" baseline="0" noProof="0">
                <a:ln>
                  <a:noFill/>
                </a:ln>
                <a:solidFill>
                  <a:srgbClr val="FFFFFF"/>
                </a:solidFill>
                <a:effectLst/>
                <a:uLnTx/>
                <a:uFillTx/>
                <a:latin typeface="+mn-lt"/>
                <a:ea typeface="Noto Sans" panose="020B0502040504020204" pitchFamily="34" charset="0"/>
                <a:cs typeface="Prompt"/>
              </a:rPr>
              <a:t>Major component of bacteria that colonize </a:t>
            </a:r>
          </a:p>
          <a:p>
            <a:pPr marL="0" marR="0" lvl="0" indent="0" algn="ctr" defTabSz="228600" rtl="0" eaLnBrk="1" fontAlgn="auto" latinLnBrk="0" hangingPunct="1">
              <a:lnSpc>
                <a:spcPct val="100000"/>
              </a:lnSpc>
              <a:spcBef>
                <a:spcPts val="0"/>
              </a:spcBef>
              <a:spcAft>
                <a:spcPts val="0"/>
              </a:spcAft>
              <a:buClrTx/>
              <a:buSzTx/>
              <a:buFontTx/>
              <a:buNone/>
              <a:tabLst/>
              <a:defRPr/>
            </a:pPr>
            <a:r>
              <a:rPr kumimoji="0" lang="en-US" altLang="en-US" sz="800" b="0" i="0" u="none" strike="noStrike" kern="1200" cap="none" spc="0" normalizeH="0" baseline="0" noProof="0">
                <a:ln>
                  <a:noFill/>
                </a:ln>
                <a:solidFill>
                  <a:srgbClr val="FFFFFF"/>
                </a:solidFill>
                <a:effectLst/>
                <a:uLnTx/>
                <a:uFillTx/>
                <a:latin typeface="+mn-lt"/>
                <a:ea typeface="Noto Sans" panose="020B0502040504020204" pitchFamily="34" charset="0"/>
                <a:cs typeface="Prompt"/>
              </a:rPr>
              <a:t>a </a:t>
            </a:r>
            <a:r>
              <a:rPr kumimoji="0" lang="en-US" altLang="en-US" sz="800" b="1" i="0" u="none" strike="noStrike" kern="1200" cap="none" spc="0" normalizeH="0" baseline="0" noProof="0">
                <a:ln>
                  <a:noFill/>
                </a:ln>
                <a:solidFill>
                  <a:srgbClr val="FFFFFF"/>
                </a:solidFill>
                <a:effectLst/>
                <a:uLnTx/>
                <a:uFillTx/>
                <a:latin typeface="+mn-lt"/>
                <a:ea typeface="Noto Sans" panose="020B0502040504020204" pitchFamily="34" charset="0"/>
                <a:cs typeface="Prompt"/>
              </a:rPr>
              <a:t>VARIETY OF SKIN ENVIRONMENTS </a:t>
            </a:r>
          </a:p>
          <a:p>
            <a:pPr marL="0" marR="0" lvl="0" indent="0" algn="ctr" defTabSz="228600" rtl="0" eaLnBrk="1" fontAlgn="auto" latinLnBrk="0" hangingPunct="1">
              <a:lnSpc>
                <a:spcPct val="100000"/>
              </a:lnSpc>
              <a:spcBef>
                <a:spcPts val="0"/>
              </a:spcBef>
              <a:spcAft>
                <a:spcPts val="0"/>
              </a:spcAft>
              <a:buClrTx/>
              <a:buSzTx/>
              <a:buFontTx/>
              <a:buNone/>
              <a:tabLst/>
              <a:defRPr/>
            </a:pPr>
            <a:r>
              <a:rPr kumimoji="0" lang="en-US" altLang="en-US" sz="800" b="0" i="0" u="none" strike="noStrike" kern="1200" cap="none" spc="0" normalizeH="0" baseline="0" noProof="0">
                <a:ln>
                  <a:noFill/>
                </a:ln>
                <a:solidFill>
                  <a:srgbClr val="FFFFFF"/>
                </a:solidFill>
                <a:effectLst/>
                <a:uLnTx/>
                <a:uFillTx/>
                <a:latin typeface="+mn-lt"/>
                <a:ea typeface="Noto Sans" panose="020B0502040504020204" pitchFamily="34" charset="0"/>
                <a:cs typeface="Prompt"/>
              </a:rPr>
              <a:t>(dry, moist, and sebaceous regions)</a:t>
            </a:r>
          </a:p>
        </p:txBody>
      </p:sp>
      <p:sp>
        <p:nvSpPr>
          <p:cNvPr id="10" name="TextBox 32">
            <a:extLst>
              <a:ext uri="{FF2B5EF4-FFF2-40B4-BE49-F238E27FC236}">
                <a16:creationId xmlns:a16="http://schemas.microsoft.com/office/drawing/2014/main" id="{6ED52C58-C2E7-EBA9-0ECD-60F758E07CE9}"/>
              </a:ext>
            </a:extLst>
          </p:cNvPr>
          <p:cNvSpPr txBox="1">
            <a:spLocks noChangeArrowheads="1"/>
          </p:cNvSpPr>
          <p:nvPr/>
        </p:nvSpPr>
        <p:spPr bwMode="auto">
          <a:xfrm>
            <a:off x="4329532" y="3128519"/>
            <a:ext cx="18000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marL="0" marR="0" lvl="0" indent="0" algn="ctr" defTabSz="228600" rtl="0" eaLnBrk="1" fontAlgn="auto" latinLnBrk="0" hangingPunct="1">
              <a:lnSpc>
                <a:spcPct val="100000"/>
              </a:lnSpc>
              <a:spcBef>
                <a:spcPts val="0"/>
              </a:spcBef>
              <a:spcAft>
                <a:spcPts val="0"/>
              </a:spcAft>
              <a:buClrTx/>
              <a:buSzTx/>
              <a:buFontTx/>
              <a:buNone/>
              <a:tabLst/>
              <a:defRPr/>
            </a:pPr>
            <a:r>
              <a:rPr kumimoji="0" lang="en-US" altLang="en-US" sz="1100" b="0" i="1" u="none" strike="noStrike" kern="1200" cap="none" spc="0" normalizeH="0" baseline="0" noProof="0">
                <a:ln>
                  <a:noFill/>
                </a:ln>
                <a:solidFill>
                  <a:srgbClr val="FFFFFF"/>
                </a:solidFill>
                <a:effectLst/>
                <a:uLnTx/>
                <a:uFillTx/>
                <a:latin typeface="+mn-lt"/>
                <a:ea typeface="Noto Sans" panose="020B0502040504020204" pitchFamily="34" charset="0"/>
                <a:cs typeface="Prompt"/>
              </a:rPr>
              <a:t>C. </a:t>
            </a:r>
            <a:r>
              <a:rPr kumimoji="0" lang="en-US" altLang="en-US" sz="1100" b="0" i="1" u="none" strike="noStrike" kern="1200" cap="none" spc="0" normalizeH="0" baseline="0" noProof="0" err="1">
                <a:ln>
                  <a:noFill/>
                </a:ln>
                <a:solidFill>
                  <a:srgbClr val="FFFFFF"/>
                </a:solidFill>
                <a:effectLst/>
                <a:uLnTx/>
                <a:uFillTx/>
                <a:latin typeface="+mn-lt"/>
                <a:ea typeface="Noto Sans" panose="020B0502040504020204" pitchFamily="34" charset="0"/>
                <a:cs typeface="Prompt"/>
              </a:rPr>
              <a:t>tuberculostearicum</a:t>
            </a:r>
            <a:r>
              <a:rPr kumimoji="0" lang="en-US" altLang="en-US" sz="1100" b="0" i="1" u="none" strike="noStrike" kern="1200" cap="none" spc="0" normalizeH="0" baseline="0" noProof="0">
                <a:ln>
                  <a:noFill/>
                </a:ln>
                <a:solidFill>
                  <a:srgbClr val="FFFFFF"/>
                </a:solidFill>
                <a:effectLst/>
                <a:uLnTx/>
                <a:uFillTx/>
                <a:latin typeface="+mn-lt"/>
                <a:ea typeface="Noto Sans" panose="020B0502040504020204" pitchFamily="34" charset="0"/>
                <a:cs typeface="Prompt"/>
              </a:rPr>
              <a:t> </a:t>
            </a:r>
          </a:p>
        </p:txBody>
      </p:sp>
      <p:sp>
        <p:nvSpPr>
          <p:cNvPr id="11" name="TextBox 34">
            <a:extLst>
              <a:ext uri="{FF2B5EF4-FFF2-40B4-BE49-F238E27FC236}">
                <a16:creationId xmlns:a16="http://schemas.microsoft.com/office/drawing/2014/main" id="{45A5713F-12A2-63FF-88FD-58814DAC2447}"/>
              </a:ext>
            </a:extLst>
          </p:cNvPr>
          <p:cNvSpPr txBox="1">
            <a:spLocks noChangeArrowheads="1"/>
          </p:cNvSpPr>
          <p:nvPr/>
        </p:nvSpPr>
        <p:spPr bwMode="auto">
          <a:xfrm>
            <a:off x="339266" y="4739961"/>
            <a:ext cx="194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a:ln>
                  <a:noFill/>
                </a:ln>
                <a:solidFill>
                  <a:srgbClr val="FFFFFF"/>
                </a:solidFill>
                <a:effectLst/>
                <a:uLnTx/>
                <a:uFillTx/>
                <a:latin typeface="+mn-lt"/>
              </a:rPr>
              <a:t>The </a:t>
            </a:r>
            <a:r>
              <a:rPr kumimoji="0" lang="fr-FR" sz="800" b="0" i="0" u="none" strike="noStrike" kern="1200" cap="none" spc="0" normalizeH="0" baseline="0" noProof="0" err="1">
                <a:ln>
                  <a:noFill/>
                </a:ln>
                <a:solidFill>
                  <a:srgbClr val="FFFFFF"/>
                </a:solidFill>
                <a:effectLst/>
                <a:uLnTx/>
                <a:uFillTx/>
                <a:latin typeface="+mn-lt"/>
              </a:rPr>
              <a:t>most</a:t>
            </a:r>
            <a:r>
              <a:rPr kumimoji="0" lang="fr-FR" sz="800" b="0" i="0" u="none" strike="noStrike" kern="1200" cap="none" spc="0" normalizeH="0" baseline="0" noProof="0">
                <a:ln>
                  <a:noFill/>
                </a:ln>
                <a:solidFill>
                  <a:srgbClr val="FFFFFF"/>
                </a:solidFill>
                <a:effectLst/>
                <a:uLnTx/>
                <a:uFillTx/>
                <a:latin typeface="+mn-lt"/>
              </a:rPr>
              <a:t> </a:t>
            </a:r>
            <a:r>
              <a:rPr kumimoji="0" lang="fr-FR" sz="800" b="0" i="0" u="none" strike="noStrike" kern="1200" cap="none" spc="0" normalizeH="0" baseline="0" noProof="0" err="1">
                <a:ln>
                  <a:noFill/>
                </a:ln>
                <a:solidFill>
                  <a:srgbClr val="FFFFFF"/>
                </a:solidFill>
                <a:effectLst/>
                <a:uLnTx/>
                <a:uFillTx/>
                <a:latin typeface="+mn-lt"/>
              </a:rPr>
              <a:t>abundant</a:t>
            </a:r>
            <a:r>
              <a:rPr kumimoji="0" lang="fr-FR" sz="800" b="0" i="0" u="none" strike="noStrike" kern="1200" cap="none" spc="0" normalizeH="0" baseline="0" noProof="0">
                <a:ln>
                  <a:noFill/>
                </a:ln>
                <a:solidFill>
                  <a:srgbClr val="FFFFFF"/>
                </a:solidFill>
                <a:effectLst/>
                <a:uLnTx/>
                <a:uFillTx/>
                <a:latin typeface="+mn-lt"/>
              </a:rPr>
              <a:t> in the </a:t>
            </a:r>
            <a:r>
              <a:rPr kumimoji="0" lang="fr-FR" sz="800" b="1" i="0" u="none" strike="noStrike" kern="1200" cap="none" spc="0" normalizeH="0" baseline="0" noProof="0">
                <a:ln>
                  <a:noFill/>
                </a:ln>
                <a:solidFill>
                  <a:srgbClr val="FFFFFF"/>
                </a:solidFill>
                <a:effectLst/>
                <a:uLnTx/>
                <a:uFillTx/>
                <a:latin typeface="+mn-lt"/>
              </a:rPr>
              <a:t>SKIN MICROFLORA</a:t>
            </a:r>
          </a:p>
        </p:txBody>
      </p:sp>
      <p:sp>
        <p:nvSpPr>
          <p:cNvPr id="12" name="TextBox 34">
            <a:extLst>
              <a:ext uri="{FF2B5EF4-FFF2-40B4-BE49-F238E27FC236}">
                <a16:creationId xmlns:a16="http://schemas.microsoft.com/office/drawing/2014/main" id="{614BE785-3967-A91D-B881-3D1CA0679BB2}"/>
              </a:ext>
            </a:extLst>
          </p:cNvPr>
          <p:cNvSpPr txBox="1">
            <a:spLocks noChangeArrowheads="1"/>
          </p:cNvSpPr>
          <p:nvPr/>
        </p:nvSpPr>
        <p:spPr bwMode="auto">
          <a:xfrm>
            <a:off x="2211267" y="4741321"/>
            <a:ext cx="211826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800">
                <a:solidFill>
                  <a:srgbClr val="FFFFFF"/>
                </a:solidFill>
                <a:latin typeface="+mn-lt"/>
              </a:rPr>
              <a:t>M</a:t>
            </a:r>
            <a:r>
              <a:rPr kumimoji="0" lang="fr-FR" sz="800" b="0" i="0" u="none" strike="noStrike" kern="1200" cap="none" spc="0" normalizeH="0" baseline="0" noProof="0">
                <a:ln>
                  <a:noFill/>
                </a:ln>
                <a:solidFill>
                  <a:srgbClr val="FFFFFF"/>
                </a:solidFill>
                <a:effectLst/>
                <a:uLnTx/>
                <a:uFillTx/>
                <a:latin typeface="+mn-lt"/>
              </a:rPr>
              <a:t>ost </a:t>
            </a:r>
            <a:r>
              <a:rPr kumimoji="0" lang="fr-FR" sz="800" b="0" i="0" u="none" strike="noStrike" kern="1200" cap="none" spc="0" normalizeH="0" baseline="0" noProof="0" err="1">
                <a:ln>
                  <a:noFill/>
                </a:ln>
                <a:solidFill>
                  <a:srgbClr val="FFFFFF"/>
                </a:solidFill>
                <a:effectLst/>
                <a:uLnTx/>
                <a:uFillTx/>
                <a:latin typeface="+mn-lt"/>
              </a:rPr>
              <a:t>abund</a:t>
            </a:r>
            <a:r>
              <a:rPr lang="fr-FR" sz="800">
                <a:solidFill>
                  <a:srgbClr val="FFFFFF"/>
                </a:solidFill>
                <a:latin typeface="+mn-lt"/>
              </a:rPr>
              <a:t>a</a:t>
            </a:r>
            <a:r>
              <a:rPr kumimoji="0" lang="fr-FR" sz="800" b="0" i="0" u="none" strike="noStrike" kern="1200" cap="none" spc="0" normalizeH="0" baseline="0" noProof="0">
                <a:ln>
                  <a:noFill/>
                </a:ln>
                <a:solidFill>
                  <a:srgbClr val="FFFFFF"/>
                </a:solidFill>
                <a:effectLst/>
                <a:uLnTx/>
                <a:uFillTx/>
                <a:latin typeface="+mn-lt"/>
              </a:rPr>
              <a:t>nt in </a:t>
            </a:r>
            <a:r>
              <a:rPr kumimoji="0" lang="en-US" sz="800" b="0" i="0" u="none" strike="noStrike" kern="1200" cap="none" spc="0" normalizeH="0" baseline="0" noProof="0">
                <a:ln>
                  <a:noFill/>
                </a:ln>
                <a:solidFill>
                  <a:srgbClr val="FFFFFF"/>
                </a:solidFill>
                <a:effectLst/>
                <a:uLnTx/>
                <a:uFillTx/>
                <a:latin typeface="+mn-lt"/>
              </a:rPr>
              <a:t>the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mn-lt"/>
              </a:rPr>
              <a:t>SEBACEOUS GLAND-RICH SITES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mn-lt"/>
              </a:rPr>
              <a:t>(forehead, upper trunk)</a:t>
            </a:r>
            <a:endParaRPr kumimoji="0" lang="en-GB" sz="800" b="0" i="0" u="none" strike="noStrike" kern="1200" cap="none" spc="0" normalizeH="0" baseline="0" noProof="0">
              <a:ln>
                <a:noFill/>
              </a:ln>
              <a:solidFill>
                <a:srgbClr val="FFFFFF"/>
              </a:solidFill>
              <a:effectLst/>
              <a:uLnTx/>
              <a:uFillTx/>
              <a:latin typeface="+mn-lt"/>
            </a:endParaRPr>
          </a:p>
        </p:txBody>
      </p:sp>
      <p:sp>
        <p:nvSpPr>
          <p:cNvPr id="13" name="TextBox 35">
            <a:extLst>
              <a:ext uri="{FF2B5EF4-FFF2-40B4-BE49-F238E27FC236}">
                <a16:creationId xmlns:a16="http://schemas.microsoft.com/office/drawing/2014/main" id="{5DEB273E-8A28-0842-706B-51E3F089B49A}"/>
              </a:ext>
            </a:extLst>
          </p:cNvPr>
          <p:cNvSpPr txBox="1">
            <a:spLocks noChangeArrowheads="1"/>
          </p:cNvSpPr>
          <p:nvPr/>
        </p:nvSpPr>
        <p:spPr bwMode="auto">
          <a:xfrm>
            <a:off x="2357261" y="3128519"/>
            <a:ext cx="18000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marL="0" marR="0" lvl="0" indent="0" algn="ctr" defTabSz="228600" rtl="0" eaLnBrk="1" fontAlgn="auto" latinLnBrk="0" hangingPunct="1">
              <a:lnSpc>
                <a:spcPct val="100000"/>
              </a:lnSpc>
              <a:spcBef>
                <a:spcPts val="0"/>
              </a:spcBef>
              <a:spcAft>
                <a:spcPts val="0"/>
              </a:spcAft>
              <a:buClrTx/>
              <a:buSzTx/>
              <a:buFontTx/>
              <a:buNone/>
              <a:tabLst/>
              <a:defRPr/>
            </a:pPr>
            <a:r>
              <a:rPr kumimoji="0" lang="en-US" altLang="en-US" sz="1100" b="0" i="1" u="none" strike="noStrike" kern="1200" cap="none" spc="0" normalizeH="0" baseline="0" noProof="0">
                <a:ln>
                  <a:noFill/>
                </a:ln>
                <a:solidFill>
                  <a:srgbClr val="FFFFFF"/>
                </a:solidFill>
                <a:effectLst/>
                <a:uLnTx/>
                <a:uFillTx/>
                <a:latin typeface="+mn-lt"/>
                <a:ea typeface="Noto Sans" panose="020B0502040504020204" pitchFamily="34" charset="0"/>
                <a:cs typeface="Prompt"/>
              </a:rPr>
              <a:t>C. acnes </a:t>
            </a:r>
          </a:p>
        </p:txBody>
      </p:sp>
      <p:sp>
        <p:nvSpPr>
          <p:cNvPr id="14" name="TextBox 35">
            <a:extLst>
              <a:ext uri="{FF2B5EF4-FFF2-40B4-BE49-F238E27FC236}">
                <a16:creationId xmlns:a16="http://schemas.microsoft.com/office/drawing/2014/main" id="{F3D6B8A6-1ACB-8547-8479-88E73B934844}"/>
              </a:ext>
            </a:extLst>
          </p:cNvPr>
          <p:cNvSpPr txBox="1">
            <a:spLocks noChangeArrowheads="1"/>
          </p:cNvSpPr>
          <p:nvPr/>
        </p:nvSpPr>
        <p:spPr bwMode="auto">
          <a:xfrm>
            <a:off x="411267" y="3128519"/>
            <a:ext cx="18000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marL="0" marR="0" lvl="0" indent="0" algn="ctr" defTabSz="228600" rtl="0" eaLnBrk="1" fontAlgn="auto" latinLnBrk="0" hangingPunct="1">
              <a:lnSpc>
                <a:spcPct val="100000"/>
              </a:lnSpc>
              <a:spcBef>
                <a:spcPts val="0"/>
              </a:spcBef>
              <a:spcAft>
                <a:spcPts val="0"/>
              </a:spcAft>
              <a:buClrTx/>
              <a:buSzTx/>
              <a:buFontTx/>
              <a:buNone/>
              <a:tabLst/>
              <a:defRPr/>
            </a:pPr>
            <a:r>
              <a:rPr kumimoji="0" lang="en-US" altLang="en-US" sz="1100" b="0" i="1" u="none" strike="noStrike" kern="1200" cap="none" spc="0" normalizeH="0" baseline="0" noProof="0">
                <a:ln>
                  <a:noFill/>
                </a:ln>
                <a:solidFill>
                  <a:srgbClr val="FFFFFF"/>
                </a:solidFill>
                <a:effectLst/>
                <a:uLnTx/>
                <a:uFillTx/>
                <a:latin typeface="+mn-lt"/>
                <a:ea typeface="Noto Sans" panose="020B0502040504020204" pitchFamily="34" charset="0"/>
                <a:cs typeface="Prompt"/>
              </a:rPr>
              <a:t>S. epidermidis </a:t>
            </a:r>
          </a:p>
        </p:txBody>
      </p:sp>
      <p:pic>
        <p:nvPicPr>
          <p:cNvPr id="15" name="Picture 14">
            <a:extLst>
              <a:ext uri="{FF2B5EF4-FFF2-40B4-BE49-F238E27FC236}">
                <a16:creationId xmlns:a16="http://schemas.microsoft.com/office/drawing/2014/main" id="{4F573D16-E0BA-5ED1-E9EB-B6B804F427D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1053" y="3391680"/>
            <a:ext cx="1020429" cy="1020430"/>
          </a:xfrm>
          <a:prstGeom prst="flowChartConnector">
            <a:avLst/>
          </a:prstGeom>
        </p:spPr>
      </p:pic>
      <p:pic>
        <p:nvPicPr>
          <p:cNvPr id="16" name="Picture 15">
            <a:extLst>
              <a:ext uri="{FF2B5EF4-FFF2-40B4-BE49-F238E27FC236}">
                <a16:creationId xmlns:a16="http://schemas.microsoft.com/office/drawing/2014/main" id="{DFD1786C-1938-C531-8C3A-5CAE5861FA9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747047" y="3391680"/>
            <a:ext cx="1020429" cy="1020429"/>
          </a:xfrm>
          <a:prstGeom prst="flowChartConnector">
            <a:avLst/>
          </a:prstGeom>
        </p:spPr>
      </p:pic>
      <p:pic>
        <p:nvPicPr>
          <p:cNvPr id="17" name="Picture 16">
            <a:extLst>
              <a:ext uri="{FF2B5EF4-FFF2-40B4-BE49-F238E27FC236}">
                <a16:creationId xmlns:a16="http://schemas.microsoft.com/office/drawing/2014/main" id="{84C0415D-7B21-E3FD-7032-3C9F839C559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719790" y="3391680"/>
            <a:ext cx="1019484" cy="1019484"/>
          </a:xfrm>
          <a:prstGeom prst="flowChartConnector">
            <a:avLst/>
          </a:prstGeom>
        </p:spPr>
      </p:pic>
      <p:pic>
        <p:nvPicPr>
          <p:cNvPr id="18" name="Picture 17">
            <a:extLst>
              <a:ext uri="{FF2B5EF4-FFF2-40B4-BE49-F238E27FC236}">
                <a16:creationId xmlns:a16="http://schemas.microsoft.com/office/drawing/2014/main" id="{A6C9DB46-A26F-91AE-22B2-FE644C6DF6E4}"/>
              </a:ext>
            </a:extLst>
          </p:cNvPr>
          <p:cNvPicPr>
            <a:picLocks/>
          </p:cNvPicPr>
          <p:nvPr/>
        </p:nvPicPr>
        <p:blipFill>
          <a:blip r:embed="rId6" cstate="screen">
            <a:extLst>
              <a:ext uri="{28A0092B-C50C-407E-A947-70E740481C1C}">
                <a14:useLocalDpi xmlns:a14="http://schemas.microsoft.com/office/drawing/2010/main"/>
              </a:ext>
            </a:extLst>
          </a:blip>
          <a:stretch>
            <a:fillRect/>
          </a:stretch>
        </p:blipFill>
        <p:spPr>
          <a:xfrm>
            <a:off x="6685496" y="3391680"/>
            <a:ext cx="1019484" cy="1019484"/>
          </a:xfrm>
          <a:prstGeom prst="flowChartConnector">
            <a:avLst/>
          </a:prstGeom>
        </p:spPr>
      </p:pic>
      <p:sp>
        <p:nvSpPr>
          <p:cNvPr id="20" name="TextBox 19">
            <a:extLst>
              <a:ext uri="{FF2B5EF4-FFF2-40B4-BE49-F238E27FC236}">
                <a16:creationId xmlns:a16="http://schemas.microsoft.com/office/drawing/2014/main" id="{53234107-F795-FF10-89BD-D58BDAE3B34F}"/>
              </a:ext>
            </a:extLst>
          </p:cNvPr>
          <p:cNvSpPr txBox="1"/>
          <p:nvPr/>
        </p:nvSpPr>
        <p:spPr>
          <a:xfrm>
            <a:off x="580337" y="1807222"/>
            <a:ext cx="7363288" cy="101566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i="0" u="none" strike="noStrike" kern="1200" cap="none" spc="0" normalizeH="0" baseline="0" noProof="0" err="1">
                <a:ln>
                  <a:noFill/>
                </a:ln>
                <a:solidFill>
                  <a:srgbClr val="000000">
                    <a:lumMod val="85000"/>
                    <a:lumOff val="15000"/>
                  </a:srgbClr>
                </a:solidFill>
                <a:effectLst/>
                <a:uLnTx/>
                <a:uFillTx/>
                <a:latin typeface="DM Sans" pitchFamily="2" charset="0"/>
              </a:rPr>
              <a:t>dsm-firmenich</a:t>
            </a:r>
            <a:r>
              <a:rPr kumimoji="0" lang="en-US" sz="2000" i="0" u="none" strike="noStrike" kern="1200" cap="none" spc="0" normalizeH="0" baseline="0" noProof="0">
                <a:ln>
                  <a:noFill/>
                </a:ln>
                <a:solidFill>
                  <a:srgbClr val="000000">
                    <a:lumMod val="85000"/>
                    <a:lumOff val="15000"/>
                  </a:srgbClr>
                </a:solidFill>
                <a:effectLst/>
                <a:uLnTx/>
                <a:uFillTx/>
                <a:latin typeface="DM Sans" pitchFamily="2" charset="0"/>
              </a:rPr>
              <a:t> has identified the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0000">
                    <a:lumMod val="85000"/>
                    <a:lumOff val="15000"/>
                  </a:srgbClr>
                </a:solidFill>
                <a:effectLst/>
                <a:uLnTx/>
                <a:uFillTx/>
                <a:latin typeface="DM Sans" pitchFamily="2" charset="0"/>
              </a:rPr>
              <a:t>4 most common skin bacteria</a:t>
            </a:r>
            <a:r>
              <a:rPr kumimoji="0" lang="en-US" sz="2000" b="0" i="0" u="none" strike="noStrike" kern="1200" cap="none" spc="0" normalizeH="0" baseline="0" noProof="0">
                <a:ln>
                  <a:noFill/>
                </a:ln>
                <a:solidFill>
                  <a:srgbClr val="000000">
                    <a:lumMod val="85000"/>
                    <a:lumOff val="15000"/>
                  </a:srgbClr>
                </a:solidFill>
                <a:effectLst/>
                <a:uLnTx/>
                <a:uFillTx/>
                <a:latin typeface="DM Sans" pitchFamily="2"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lumMod val="85000"/>
                    <a:lumOff val="15000"/>
                  </a:srgbClr>
                </a:solidFill>
                <a:effectLst/>
                <a:uLnTx/>
                <a:uFillTx/>
                <a:latin typeface="DM Sans" pitchFamily="2" charset="0"/>
              </a:rPr>
              <a:t>Representing more than </a:t>
            </a:r>
            <a:r>
              <a:rPr kumimoji="0" lang="en-US" sz="2000" b="1" i="0" u="none" strike="noStrike" kern="1200" cap="none" spc="0" normalizeH="0" baseline="0" noProof="0">
                <a:ln>
                  <a:noFill/>
                </a:ln>
                <a:solidFill>
                  <a:srgbClr val="000000">
                    <a:lumMod val="85000"/>
                    <a:lumOff val="15000"/>
                  </a:srgbClr>
                </a:solidFill>
                <a:effectLst/>
                <a:uLnTx/>
                <a:uFillTx/>
                <a:latin typeface="DM Sans" pitchFamily="2" charset="0"/>
              </a:rPr>
              <a:t>90% of the skin microbiome </a:t>
            </a:r>
            <a:endParaRPr kumimoji="0" lang="en-US" sz="2000" b="0" i="0" u="none" strike="noStrike" kern="1200" cap="none" spc="0" normalizeH="0" baseline="0" noProof="0">
              <a:ln>
                <a:noFill/>
              </a:ln>
              <a:solidFill>
                <a:srgbClr val="000000">
                  <a:lumMod val="85000"/>
                  <a:lumOff val="15000"/>
                </a:srgbClr>
              </a:solidFill>
              <a:effectLst/>
              <a:uLnTx/>
              <a:uFillTx/>
              <a:latin typeface="DM Sans" pitchFamily="2" charset="0"/>
            </a:endParaRPr>
          </a:p>
        </p:txBody>
      </p:sp>
      <p:sp>
        <p:nvSpPr>
          <p:cNvPr id="21" name="TextBox 20">
            <a:extLst>
              <a:ext uri="{FF2B5EF4-FFF2-40B4-BE49-F238E27FC236}">
                <a16:creationId xmlns:a16="http://schemas.microsoft.com/office/drawing/2014/main" id="{24DB6371-BB8F-2050-3001-B1A2EE671813}"/>
              </a:ext>
            </a:extLst>
          </p:cNvPr>
          <p:cNvSpPr txBox="1"/>
          <p:nvPr/>
        </p:nvSpPr>
        <p:spPr>
          <a:xfrm>
            <a:off x="26575" y="4401028"/>
            <a:ext cx="2542637" cy="400110"/>
          </a:xfrm>
          <a:prstGeom prst="rect">
            <a:avLst/>
          </a:prstGeom>
          <a:noFill/>
        </p:spPr>
        <p:txBody>
          <a:bodyPr wrap="square">
            <a:spAutoFit/>
          </a:bodyPr>
          <a:lstStyle/>
          <a:p>
            <a:pPr algn="ctr"/>
            <a:r>
              <a:rPr lang="en-US" sz="1000" b="1">
                <a:solidFill>
                  <a:schemeClr val="bg1"/>
                </a:solidFill>
              </a:rPr>
              <a:t>Supports skin barrier &amp; </a:t>
            </a:r>
          </a:p>
          <a:p>
            <a:pPr algn="ctr"/>
            <a:r>
              <a:rPr lang="en-US" sz="1000" b="1">
                <a:solidFill>
                  <a:schemeClr val="bg1"/>
                </a:solidFill>
              </a:rPr>
              <a:t>immune balance</a:t>
            </a:r>
            <a:endParaRPr lang="en-US" sz="1000">
              <a:solidFill>
                <a:schemeClr val="bg1"/>
              </a:solidFill>
            </a:endParaRPr>
          </a:p>
        </p:txBody>
      </p:sp>
      <p:sp>
        <p:nvSpPr>
          <p:cNvPr id="23" name="TextBox 22">
            <a:extLst>
              <a:ext uri="{FF2B5EF4-FFF2-40B4-BE49-F238E27FC236}">
                <a16:creationId xmlns:a16="http://schemas.microsoft.com/office/drawing/2014/main" id="{908143D6-417D-C4F5-4F4B-07634C037AF1}"/>
              </a:ext>
            </a:extLst>
          </p:cNvPr>
          <p:cNvSpPr txBox="1"/>
          <p:nvPr/>
        </p:nvSpPr>
        <p:spPr>
          <a:xfrm>
            <a:off x="1982078" y="4390651"/>
            <a:ext cx="2542637" cy="369332"/>
          </a:xfrm>
          <a:prstGeom prst="rect">
            <a:avLst/>
          </a:prstGeom>
          <a:noFill/>
        </p:spPr>
        <p:txBody>
          <a:bodyPr wrap="square">
            <a:spAutoFit/>
          </a:bodyPr>
          <a:lstStyle/>
          <a:p>
            <a:pPr algn="ctr"/>
            <a:r>
              <a:rPr lang="en-US" sz="1000" b="1">
                <a:solidFill>
                  <a:schemeClr val="bg1"/>
                </a:solidFill>
              </a:rPr>
              <a:t>Controls skin pH and microbial balance</a:t>
            </a:r>
          </a:p>
          <a:p>
            <a:pPr algn="ctr"/>
            <a:r>
              <a:rPr lang="en-US" sz="800">
                <a:solidFill>
                  <a:schemeClr val="bg1"/>
                </a:solidFill>
              </a:rPr>
              <a:t>(strain dependent)</a:t>
            </a:r>
          </a:p>
        </p:txBody>
      </p:sp>
      <p:sp>
        <p:nvSpPr>
          <p:cNvPr id="24" name="TextBox 23">
            <a:extLst>
              <a:ext uri="{FF2B5EF4-FFF2-40B4-BE49-F238E27FC236}">
                <a16:creationId xmlns:a16="http://schemas.microsoft.com/office/drawing/2014/main" id="{0AB05FBC-A6EE-98AD-BF4B-1DCC6211C036}"/>
              </a:ext>
            </a:extLst>
          </p:cNvPr>
          <p:cNvSpPr txBox="1"/>
          <p:nvPr/>
        </p:nvSpPr>
        <p:spPr>
          <a:xfrm>
            <a:off x="3952226" y="4401028"/>
            <a:ext cx="2542637" cy="369332"/>
          </a:xfrm>
          <a:prstGeom prst="rect">
            <a:avLst/>
          </a:prstGeom>
          <a:noFill/>
        </p:spPr>
        <p:txBody>
          <a:bodyPr wrap="square">
            <a:spAutoFit/>
          </a:bodyPr>
          <a:lstStyle/>
          <a:p>
            <a:pPr algn="ctr"/>
            <a:r>
              <a:rPr lang="en-US" sz="1000" b="1">
                <a:solidFill>
                  <a:schemeClr val="bg1"/>
                </a:solidFill>
              </a:rPr>
              <a:t>Colonization resistance</a:t>
            </a:r>
          </a:p>
          <a:p>
            <a:pPr algn="ctr"/>
            <a:r>
              <a:rPr lang="en-US" sz="800">
                <a:solidFill>
                  <a:schemeClr val="bg1"/>
                </a:solidFill>
              </a:rPr>
              <a:t>(deters pathogen colonization)</a:t>
            </a:r>
          </a:p>
        </p:txBody>
      </p:sp>
      <p:sp>
        <p:nvSpPr>
          <p:cNvPr id="25" name="TextBox 24">
            <a:extLst>
              <a:ext uri="{FF2B5EF4-FFF2-40B4-BE49-F238E27FC236}">
                <a16:creationId xmlns:a16="http://schemas.microsoft.com/office/drawing/2014/main" id="{1F1F55ED-5886-AE12-9F08-A50ACF2770DC}"/>
              </a:ext>
            </a:extLst>
          </p:cNvPr>
          <p:cNvSpPr txBox="1"/>
          <p:nvPr/>
        </p:nvSpPr>
        <p:spPr>
          <a:xfrm>
            <a:off x="5922268" y="4385639"/>
            <a:ext cx="2542637" cy="400110"/>
          </a:xfrm>
          <a:prstGeom prst="rect">
            <a:avLst/>
          </a:prstGeom>
          <a:noFill/>
        </p:spPr>
        <p:txBody>
          <a:bodyPr wrap="square">
            <a:spAutoFit/>
          </a:bodyPr>
          <a:lstStyle/>
          <a:p>
            <a:pPr algn="ctr"/>
            <a:r>
              <a:rPr lang="en-US" sz="1000" b="1">
                <a:solidFill>
                  <a:schemeClr val="bg1"/>
                </a:solidFill>
              </a:rPr>
              <a:t>Environmental protection &amp; </a:t>
            </a:r>
          </a:p>
          <a:p>
            <a:pPr algn="ctr"/>
            <a:r>
              <a:rPr lang="en-US" sz="1000" b="1">
                <a:solidFill>
                  <a:schemeClr val="bg1"/>
                </a:solidFill>
              </a:rPr>
              <a:t>oxidative stress defense</a:t>
            </a:r>
          </a:p>
        </p:txBody>
      </p:sp>
    </p:spTree>
    <p:extLst>
      <p:ext uri="{BB962C8B-B14F-4D97-AF65-F5344CB8AC3E}">
        <p14:creationId xmlns:p14="http://schemas.microsoft.com/office/powerpoint/2010/main" val="4141154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Placeholder 3" descr="A picture containing bell jar&#10;&#10;Description automatically generated">
            <a:extLst>
              <a:ext uri="{FF2B5EF4-FFF2-40B4-BE49-F238E27FC236}">
                <a16:creationId xmlns:a16="http://schemas.microsoft.com/office/drawing/2014/main" id="{D3526F28-9EDA-C0C0-FA14-3C17E5D4E6A4}"/>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colorTemperature colorTemp="5900"/>
                    </a14:imgEffect>
                    <a14:imgEffect>
                      <a14:brightnessContrast contrast="40000"/>
                    </a14:imgEffect>
                  </a14:imgLayer>
                </a14:imgProps>
              </a:ext>
              <a:ext uri="{28A0092B-C50C-407E-A947-70E740481C1C}">
                <a14:useLocalDpi xmlns:a14="http://schemas.microsoft.com/office/drawing/2010/main"/>
              </a:ext>
            </a:extLst>
          </a:blip>
          <a:srcRect/>
          <a:stretch>
            <a:fillRect/>
          </a:stretch>
        </p:blipFill>
        <p:spPr>
          <a:xfrm>
            <a:off x="-55084" y="1475063"/>
            <a:ext cx="8409407" cy="4809654"/>
          </a:xfrm>
          <a:prstGeom prst="rect">
            <a:avLst/>
          </a:prstGeom>
          <a:solidFill>
            <a:schemeClr val="bg1">
              <a:lumMod val="50000"/>
            </a:schemeClr>
          </a:solidFill>
        </p:spPr>
      </p:pic>
      <p:sp>
        <p:nvSpPr>
          <p:cNvPr id="21" name="TextBox 20">
            <a:extLst>
              <a:ext uri="{FF2B5EF4-FFF2-40B4-BE49-F238E27FC236}">
                <a16:creationId xmlns:a16="http://schemas.microsoft.com/office/drawing/2014/main" id="{7694F05E-9546-F019-ACA4-A82B1801910A}"/>
              </a:ext>
            </a:extLst>
          </p:cNvPr>
          <p:cNvSpPr txBox="1"/>
          <p:nvPr/>
        </p:nvSpPr>
        <p:spPr>
          <a:xfrm>
            <a:off x="308472" y="226994"/>
            <a:ext cx="12086099" cy="1015663"/>
          </a:xfrm>
          <a:prstGeom prst="rect">
            <a:avLst/>
          </a:prstGeom>
          <a:noFill/>
        </p:spPr>
        <p:txBody>
          <a:bodyPr wrap="square" rtlCol="0">
            <a:spAutoFit/>
          </a:bodyPr>
          <a:lstStyle/>
          <a:p>
            <a:r>
              <a:rPr lang="en-US" sz="3600">
                <a:latin typeface="DM Sans" pitchFamily="2" charset="0"/>
              </a:rPr>
              <a:t>The dsm-firmenich solution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i="1">
                <a:solidFill>
                  <a:srgbClr val="000000"/>
                </a:solidFill>
                <a:latin typeface="DM Sans" pitchFamily="2" charset="0"/>
              </a:rPr>
              <a:t>Preserving the balance of the skin microbiome </a:t>
            </a:r>
            <a:endParaRPr lang="en-US" sz="3600">
              <a:latin typeface="DM Sans" pitchFamily="2" charset="0"/>
            </a:endParaRPr>
          </a:p>
        </p:txBody>
      </p:sp>
      <p:sp>
        <p:nvSpPr>
          <p:cNvPr id="19" name="TextBox 18">
            <a:extLst>
              <a:ext uri="{FF2B5EF4-FFF2-40B4-BE49-F238E27FC236}">
                <a16:creationId xmlns:a16="http://schemas.microsoft.com/office/drawing/2014/main" id="{5BD83171-271C-D1BB-8E43-C6050021D4D8}"/>
              </a:ext>
            </a:extLst>
          </p:cNvPr>
          <p:cNvSpPr txBox="1"/>
          <p:nvPr/>
        </p:nvSpPr>
        <p:spPr>
          <a:xfrm>
            <a:off x="168707" y="2295004"/>
            <a:ext cx="7930418" cy="584775"/>
          </a:xfrm>
          <a:prstGeom prst="rect">
            <a:avLst/>
          </a:prstGeom>
          <a:noFill/>
        </p:spPr>
        <p:txBody>
          <a:bodyPr wrap="square">
            <a:spAutoFit/>
          </a:bodyPr>
          <a:lstStyle/>
          <a:p>
            <a:pPr algn="ctr" defTabSz="1219170">
              <a:defRPr/>
            </a:pPr>
            <a:r>
              <a:rPr kumimoji="0" lang="en-US" sz="1600" i="0" u="none" strike="noStrike" kern="1200" cap="none" spc="0" normalizeH="0" baseline="0" noProof="0">
                <a:ln>
                  <a:noFill/>
                </a:ln>
                <a:effectLst/>
                <a:uLnTx/>
                <a:uFillTx/>
                <a:latin typeface="DM Sans" pitchFamily="2" charset="0"/>
              </a:rPr>
              <a:t>dsm-firmenich fragrance design model to create </a:t>
            </a:r>
          </a:p>
          <a:p>
            <a:pPr algn="ctr" defTabSz="1219170">
              <a:defRPr/>
            </a:pPr>
            <a:r>
              <a:rPr lang="en-US" sz="1600" b="1">
                <a:latin typeface="DM Sans" pitchFamily="2" charset="0"/>
              </a:rPr>
              <a:t>micro</a:t>
            </a:r>
            <a:r>
              <a:rPr kumimoji="0" lang="en-US" sz="1600" b="1" i="0" u="none" strike="noStrike" kern="1200" cap="none" spc="0" normalizeH="0" baseline="0" noProof="0">
                <a:ln>
                  <a:noFill/>
                </a:ln>
                <a:effectLst/>
                <a:uLnTx/>
                <a:uFillTx/>
                <a:latin typeface="DM Sans" pitchFamily="2" charset="0"/>
              </a:rPr>
              <a:t>biome-gentle</a:t>
            </a:r>
            <a:r>
              <a:rPr lang="en-US" sz="1600" b="1">
                <a:latin typeface="DM Sans" pitchFamily="2" charset="0"/>
              </a:rPr>
              <a:t> </a:t>
            </a:r>
            <a:r>
              <a:rPr kumimoji="0" lang="en-US" sz="1600" b="1" i="0" u="none" strike="noStrike" kern="1200" cap="none" spc="0" normalizeH="0" baseline="0" noProof="0">
                <a:ln>
                  <a:noFill/>
                </a:ln>
                <a:effectLst/>
                <a:uLnTx/>
                <a:uFillTx/>
                <a:latin typeface="DM Sans" pitchFamily="2" charset="0"/>
              </a:rPr>
              <a:t>fragrances</a:t>
            </a:r>
            <a:r>
              <a:rPr kumimoji="0" lang="en-US" sz="1600" b="0" i="0" u="none" strike="noStrike" kern="1200" cap="none" spc="0" normalizeH="0" baseline="0" noProof="0">
                <a:ln>
                  <a:noFill/>
                </a:ln>
                <a:effectLst/>
                <a:uLnTx/>
                <a:uFillTx/>
                <a:latin typeface="DM Sans" pitchFamily="2" charset="0"/>
              </a:rPr>
              <a:t> </a:t>
            </a:r>
            <a:r>
              <a:rPr kumimoji="0" lang="en-US" sz="1600" i="0" u="none" strike="noStrike" kern="1200" cap="none" spc="0" normalizeH="0" baseline="0" noProof="0">
                <a:ln>
                  <a:noFill/>
                </a:ln>
                <a:effectLst/>
                <a:uLnTx/>
                <a:uFillTx/>
                <a:latin typeface="DM Sans" pitchFamily="2" charset="0"/>
              </a:rPr>
              <a:t>with 100% confidence</a:t>
            </a:r>
            <a:endParaRPr lang="en-US" sz="1600" b="1">
              <a:solidFill>
                <a:schemeClr val="bg1"/>
              </a:solidFill>
              <a:latin typeface="Raleway" pitchFamily="2" charset="0"/>
            </a:endParaRPr>
          </a:p>
        </p:txBody>
      </p:sp>
      <p:sp>
        <p:nvSpPr>
          <p:cNvPr id="3" name="TextBox 2">
            <a:extLst>
              <a:ext uri="{FF2B5EF4-FFF2-40B4-BE49-F238E27FC236}">
                <a16:creationId xmlns:a16="http://schemas.microsoft.com/office/drawing/2014/main" id="{E46969CE-AEE7-F669-87E5-6E9963BD32F0}"/>
              </a:ext>
            </a:extLst>
          </p:cNvPr>
          <p:cNvSpPr txBox="1"/>
          <p:nvPr/>
        </p:nvSpPr>
        <p:spPr>
          <a:xfrm>
            <a:off x="1895499" y="1584115"/>
            <a:ext cx="6209414" cy="707886"/>
          </a:xfrm>
          <a:prstGeom prst="rect">
            <a:avLst/>
          </a:prstGeom>
          <a:noFill/>
        </p:spPr>
        <p:txBody>
          <a:bodyPr wrap="square" rtlCol="0">
            <a:spAutoFit/>
          </a:bodyPr>
          <a:lstStyle/>
          <a:p>
            <a:r>
              <a:rPr lang="en-US" sz="4000" b="1" err="1">
                <a:latin typeface="DM Sans  "/>
              </a:rPr>
              <a:t>skin</a:t>
            </a:r>
            <a:r>
              <a:rPr lang="en-US" sz="4000" err="1">
                <a:latin typeface="DM Sans  "/>
              </a:rPr>
              <a:t>positive</a:t>
            </a:r>
            <a:r>
              <a:rPr lang="en-US" sz="4000">
                <a:latin typeface="DM Sans  "/>
              </a:rPr>
              <a:t>™ biome</a:t>
            </a:r>
          </a:p>
        </p:txBody>
      </p:sp>
      <p:sp>
        <p:nvSpPr>
          <p:cNvPr id="45" name="TextBox 44">
            <a:extLst>
              <a:ext uri="{FF2B5EF4-FFF2-40B4-BE49-F238E27FC236}">
                <a16:creationId xmlns:a16="http://schemas.microsoft.com/office/drawing/2014/main" id="{0C8EC623-AF70-656F-B026-71D26083E8D0}"/>
              </a:ext>
            </a:extLst>
          </p:cNvPr>
          <p:cNvSpPr txBox="1"/>
          <p:nvPr/>
        </p:nvSpPr>
        <p:spPr>
          <a:xfrm>
            <a:off x="1373259" y="5030001"/>
            <a:ext cx="5521315" cy="338554"/>
          </a:xfrm>
          <a:prstGeom prst="rect">
            <a:avLst/>
          </a:prstGeom>
          <a:noFill/>
        </p:spPr>
        <p:txBody>
          <a:bodyPr wrap="squar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sz="1600">
                <a:latin typeface="DM Sans" pitchFamily="2" charset="0"/>
              </a:rPr>
              <a:t>N</a:t>
            </a:r>
            <a:r>
              <a:rPr kumimoji="0" lang="en-US" sz="1600" b="0" u="none" strike="noStrike" kern="1200" cap="none" spc="0" normalizeH="0" baseline="0" noProof="0">
                <a:ln>
                  <a:noFill/>
                </a:ln>
                <a:effectLst/>
                <a:uLnTx/>
                <a:uFillTx/>
                <a:latin typeface="DM Sans" pitchFamily="2" charset="0"/>
              </a:rPr>
              <a:t>ow available for 3 beauty categories :</a:t>
            </a:r>
          </a:p>
        </p:txBody>
      </p:sp>
      <p:sp>
        <p:nvSpPr>
          <p:cNvPr id="46" name="TextBox 45">
            <a:extLst>
              <a:ext uri="{FF2B5EF4-FFF2-40B4-BE49-F238E27FC236}">
                <a16:creationId xmlns:a16="http://schemas.microsoft.com/office/drawing/2014/main" id="{E5E296E8-B1C7-BBFE-6A6B-8E865655632B}"/>
              </a:ext>
            </a:extLst>
          </p:cNvPr>
          <p:cNvSpPr txBox="1"/>
          <p:nvPr/>
        </p:nvSpPr>
        <p:spPr>
          <a:xfrm>
            <a:off x="4354068" y="5898770"/>
            <a:ext cx="836464" cy="18466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a:ln>
                  <a:noFill/>
                </a:ln>
                <a:solidFill>
                  <a:prstClr val="black"/>
                </a:solidFill>
                <a:effectLst/>
                <a:uLnTx/>
                <a:uFillTx/>
                <a:latin typeface="Raleway" pitchFamily="2" charset="0"/>
                <a:ea typeface="+mn-ea"/>
                <a:cs typeface="+mn-cs"/>
              </a:rPr>
              <a:t>BATH &amp; SHOWER</a:t>
            </a:r>
          </a:p>
        </p:txBody>
      </p:sp>
      <p:pic>
        <p:nvPicPr>
          <p:cNvPr id="47" name="Picture 46">
            <a:extLst>
              <a:ext uri="{FF2B5EF4-FFF2-40B4-BE49-F238E27FC236}">
                <a16:creationId xmlns:a16="http://schemas.microsoft.com/office/drawing/2014/main" id="{B4C963AE-4FA2-EE3F-6DE7-C63087B7BE4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292454" y="5341815"/>
            <a:ext cx="620332" cy="650155"/>
          </a:xfrm>
          <a:prstGeom prst="rect">
            <a:avLst/>
          </a:prstGeom>
        </p:spPr>
      </p:pic>
      <p:pic>
        <p:nvPicPr>
          <p:cNvPr id="48" name="Picture 47" descr="A black background with a black square&#10;&#10;Description automatically generated with medium confidence">
            <a:extLst>
              <a:ext uri="{FF2B5EF4-FFF2-40B4-BE49-F238E27FC236}">
                <a16:creationId xmlns:a16="http://schemas.microsoft.com/office/drawing/2014/main" id="{CA501756-A79F-39EF-3A8B-CBAEFFC339C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602737" y="5407821"/>
            <a:ext cx="575356" cy="575356"/>
          </a:xfrm>
          <a:prstGeom prst="rect">
            <a:avLst/>
          </a:prstGeom>
        </p:spPr>
      </p:pic>
      <p:sp>
        <p:nvSpPr>
          <p:cNvPr id="49" name="TextBox 48">
            <a:extLst>
              <a:ext uri="{FF2B5EF4-FFF2-40B4-BE49-F238E27FC236}">
                <a16:creationId xmlns:a16="http://schemas.microsoft.com/office/drawing/2014/main" id="{F079C8BE-AF61-5ECA-7F08-E7587A727E5B}"/>
              </a:ext>
            </a:extLst>
          </p:cNvPr>
          <p:cNvSpPr txBox="1"/>
          <p:nvPr/>
        </p:nvSpPr>
        <p:spPr>
          <a:xfrm>
            <a:off x="3911599" y="5898770"/>
            <a:ext cx="399830" cy="18466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a:ln>
                  <a:noFill/>
                </a:ln>
                <a:solidFill>
                  <a:prstClr val="black"/>
                </a:solidFill>
                <a:effectLst/>
                <a:uLnTx/>
                <a:uFillTx/>
                <a:latin typeface="Raleway" pitchFamily="2" charset="0"/>
                <a:ea typeface="+mn-ea"/>
                <a:cs typeface="+mn-cs"/>
              </a:rPr>
              <a:t>DEO</a:t>
            </a:r>
          </a:p>
        </p:txBody>
      </p:sp>
      <p:pic>
        <p:nvPicPr>
          <p:cNvPr id="50" name="Picture 49" descr="A black background with a black square&#10;&#10;Description automatically generated with medium confidence">
            <a:extLst>
              <a:ext uri="{FF2B5EF4-FFF2-40B4-BE49-F238E27FC236}">
                <a16:creationId xmlns:a16="http://schemas.microsoft.com/office/drawing/2014/main" id="{826F9D11-267B-0DD3-D718-4F1F9F9FAD0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228868" y="5335577"/>
            <a:ext cx="690292" cy="690292"/>
          </a:xfrm>
          <a:prstGeom prst="rect">
            <a:avLst/>
          </a:prstGeom>
        </p:spPr>
      </p:pic>
      <p:sp>
        <p:nvSpPr>
          <p:cNvPr id="51" name="TextBox 50">
            <a:extLst>
              <a:ext uri="{FF2B5EF4-FFF2-40B4-BE49-F238E27FC236}">
                <a16:creationId xmlns:a16="http://schemas.microsoft.com/office/drawing/2014/main" id="{15ABCE3F-E50A-6DB3-1829-BB56AE2623AA}"/>
              </a:ext>
            </a:extLst>
          </p:cNvPr>
          <p:cNvSpPr txBox="1"/>
          <p:nvPr/>
        </p:nvSpPr>
        <p:spPr>
          <a:xfrm>
            <a:off x="3220756" y="5898770"/>
            <a:ext cx="701216" cy="18466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00" b="0" i="0" u="none" strike="noStrike" kern="1200" cap="none" spc="0" normalizeH="0" baseline="0" noProof="0">
                <a:ln>
                  <a:noFill/>
                </a:ln>
                <a:solidFill>
                  <a:prstClr val="black"/>
                </a:solidFill>
                <a:effectLst/>
                <a:uLnTx/>
                <a:uFillTx/>
                <a:latin typeface="Raleway" pitchFamily="2" charset="0"/>
                <a:ea typeface="+mn-ea"/>
                <a:cs typeface="+mn-cs"/>
              </a:rPr>
              <a:t>SKINCARE</a:t>
            </a:r>
          </a:p>
        </p:txBody>
      </p:sp>
      <p:pic>
        <p:nvPicPr>
          <p:cNvPr id="52" name="Picture 51" descr="A black background with a black square&#10;&#10;Description automatically generated with medium confidence">
            <a:extLst>
              <a:ext uri="{FF2B5EF4-FFF2-40B4-BE49-F238E27FC236}">
                <a16:creationId xmlns:a16="http://schemas.microsoft.com/office/drawing/2014/main" id="{BAD30ADE-DE2E-E4C5-1C1B-EA4CE5499F02}"/>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4127736" y="5429057"/>
            <a:ext cx="221308" cy="517657"/>
          </a:xfrm>
          <a:prstGeom prst="rect">
            <a:avLst/>
          </a:prstGeom>
        </p:spPr>
      </p:pic>
      <p:pic>
        <p:nvPicPr>
          <p:cNvPr id="53" name="Picture 52" descr="A black background with a black square&#10;&#10;Description automatically generated with medium confidence">
            <a:extLst>
              <a:ext uri="{FF2B5EF4-FFF2-40B4-BE49-F238E27FC236}">
                <a16:creationId xmlns:a16="http://schemas.microsoft.com/office/drawing/2014/main" id="{575203CB-98C0-E050-49E5-FBA0A4BA47A2}"/>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3897387" y="5405875"/>
            <a:ext cx="280943" cy="542624"/>
          </a:xfrm>
          <a:prstGeom prst="rect">
            <a:avLst/>
          </a:prstGeom>
        </p:spPr>
      </p:pic>
      <p:sp>
        <p:nvSpPr>
          <p:cNvPr id="38" name="TextBox 37">
            <a:extLst>
              <a:ext uri="{FF2B5EF4-FFF2-40B4-BE49-F238E27FC236}">
                <a16:creationId xmlns:a16="http://schemas.microsoft.com/office/drawing/2014/main" id="{16A7FDB3-AE43-3D35-DB0D-74783FA95267}"/>
              </a:ext>
            </a:extLst>
          </p:cNvPr>
          <p:cNvSpPr txBox="1"/>
          <p:nvPr/>
        </p:nvSpPr>
        <p:spPr>
          <a:xfrm>
            <a:off x="133204" y="3073860"/>
            <a:ext cx="8420100" cy="1815882"/>
          </a:xfrm>
          <a:prstGeom prst="rect">
            <a:avLst/>
          </a:prstGeom>
          <a:noFill/>
        </p:spPr>
        <p:txBody>
          <a:bodyPr wrap="square">
            <a:spAutoFit/>
          </a:bodyPr>
          <a:lstStyle/>
          <a:p>
            <a:pPr algn="ctr" defTabSz="1219170">
              <a:defRPr/>
            </a:pPr>
            <a:r>
              <a:rPr lang="en-US" sz="1600" b="1">
                <a:latin typeface="DM Sans" pitchFamily="2" charset="0"/>
              </a:rPr>
              <a:t>&gt; 900 fragrance ingredients assessed </a:t>
            </a:r>
          </a:p>
          <a:p>
            <a:pPr algn="ctr" defTabSz="1219170">
              <a:defRPr/>
            </a:pPr>
            <a:r>
              <a:rPr lang="en-US" sz="1600">
                <a:latin typeface="DM Sans" pitchFamily="2" charset="0"/>
              </a:rPr>
              <a:t>Allowing perfumers to create fragrances that</a:t>
            </a:r>
            <a:r>
              <a:rPr lang="en-US" sz="1600" b="1">
                <a:latin typeface="DM Sans" pitchFamily="2" charset="0"/>
              </a:rPr>
              <a:t> </a:t>
            </a:r>
            <a:r>
              <a:rPr lang="en-US" sz="1600">
                <a:latin typeface="DM Sans" pitchFamily="2" charset="0"/>
              </a:rPr>
              <a:t>help </a:t>
            </a:r>
            <a:r>
              <a:rPr lang="en-US" sz="1600" b="1">
                <a:latin typeface="DM Sans" pitchFamily="2" charset="0"/>
              </a:rPr>
              <a:t>keep the natural balance of the skin microbiome </a:t>
            </a:r>
            <a:r>
              <a:rPr lang="en-US" sz="1600">
                <a:latin typeface="DM Sans" pitchFamily="2" charset="0"/>
              </a:rPr>
              <a:t>while</a:t>
            </a:r>
            <a:r>
              <a:rPr lang="en-US" sz="1600" b="1">
                <a:latin typeface="DM Sans" pitchFamily="2" charset="0"/>
              </a:rPr>
              <a:t> delighting consumers</a:t>
            </a:r>
          </a:p>
          <a:p>
            <a:pPr algn="ctr" defTabSz="1219170">
              <a:defRPr/>
            </a:pPr>
            <a:endParaRPr lang="en-US" sz="1600">
              <a:latin typeface="DM Sans" pitchFamily="2" charset="0"/>
            </a:endParaRPr>
          </a:p>
          <a:p>
            <a:pPr algn="ctr" defTabSz="1219170">
              <a:defRPr/>
            </a:pPr>
            <a:r>
              <a:rPr lang="en-US" sz="1600">
                <a:latin typeface="DM Sans" pitchFamily="2" charset="0"/>
                <a:ea typeface="Noto Sans" panose="020B0502040504020204" pitchFamily="34" charset="0"/>
                <a:cs typeface="Prompt" pitchFamily="2" charset="-34"/>
              </a:rPr>
              <a:t>Minimizing impact on </a:t>
            </a:r>
            <a:r>
              <a:rPr lang="en-US" sz="1600" b="1">
                <a:latin typeface="DM Sans" pitchFamily="2" charset="0"/>
                <a:ea typeface="Noto Sans" panose="020B0502040504020204" pitchFamily="34" charset="0"/>
                <a:cs typeface="Prompt" pitchFamily="2" charset="-34"/>
              </a:rPr>
              <a:t>4 main commensal skin bacteria </a:t>
            </a:r>
          </a:p>
          <a:p>
            <a:pPr algn="ctr" defTabSz="1219170">
              <a:defRPr/>
            </a:pPr>
            <a:r>
              <a:rPr lang="en-US" sz="1600">
                <a:latin typeface="DM Sans" pitchFamily="2" charset="0"/>
                <a:ea typeface="Noto Sans" panose="020B0502040504020204" pitchFamily="34" charset="0"/>
                <a:cs typeface="Prompt" pitchFamily="2" charset="-34"/>
              </a:rPr>
              <a:t>representing more than 90% of the skin microbiome </a:t>
            </a:r>
          </a:p>
          <a:p>
            <a:pPr algn="ctr" defTabSz="1219170">
              <a:defRPr/>
            </a:pPr>
            <a:r>
              <a:rPr lang="en-US" sz="1600">
                <a:latin typeface="DM Sans" pitchFamily="2" charset="0"/>
                <a:ea typeface="Noto Sans" panose="020B0502040504020204" pitchFamily="34" charset="0"/>
                <a:cs typeface="Prompt" pitchFamily="2" charset="-34"/>
              </a:rPr>
              <a:t>Comprehensive &amp; accurate </a:t>
            </a:r>
            <a:r>
              <a:rPr lang="en-US" sz="1600" b="1">
                <a:latin typeface="DM Sans" pitchFamily="2" charset="0"/>
                <a:ea typeface="Noto Sans" panose="020B0502040504020204" pitchFamily="34" charset="0"/>
                <a:cs typeface="Prompt" pitchFamily="2" charset="-34"/>
              </a:rPr>
              <a:t>in-vitro validation</a:t>
            </a:r>
          </a:p>
        </p:txBody>
      </p:sp>
      <p:pic>
        <p:nvPicPr>
          <p:cNvPr id="2" name="Image 13">
            <a:extLst>
              <a:ext uri="{FF2B5EF4-FFF2-40B4-BE49-F238E27FC236}">
                <a16:creationId xmlns:a16="http://schemas.microsoft.com/office/drawing/2014/main" id="{77C742B0-43A2-56C3-6511-2AFC9C457904}"/>
              </a:ext>
            </a:extLst>
          </p:cNvPr>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a:xfrm>
            <a:off x="8409408" y="1475064"/>
            <a:ext cx="3782592" cy="4809654"/>
          </a:xfrm>
          <a:prstGeom prst="rect">
            <a:avLst/>
          </a:prstGeom>
        </p:spPr>
      </p:pic>
    </p:spTree>
    <p:extLst>
      <p:ext uri="{BB962C8B-B14F-4D97-AF65-F5344CB8AC3E}">
        <p14:creationId xmlns:p14="http://schemas.microsoft.com/office/powerpoint/2010/main" val="1256814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541C8-9A0F-90EC-E1E4-27E667C9B1C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A77DC9A-66CB-9490-7FE6-2F9374FCD394}"/>
              </a:ext>
            </a:extLst>
          </p:cNvPr>
          <p:cNvSpPr txBox="1"/>
          <p:nvPr/>
        </p:nvSpPr>
        <p:spPr>
          <a:xfrm>
            <a:off x="308472" y="226994"/>
            <a:ext cx="12086099" cy="646331"/>
          </a:xfrm>
          <a:prstGeom prst="rect">
            <a:avLst/>
          </a:prstGeom>
          <a:noFill/>
        </p:spPr>
        <p:txBody>
          <a:bodyPr wrap="square" rtlCol="0">
            <a:spAutoFit/>
          </a:bodyPr>
          <a:lstStyle/>
          <a:p>
            <a:r>
              <a:rPr lang="en-US" sz="3600" b="1">
                <a:latin typeface="DM Sans" pitchFamily="2" charset="0"/>
              </a:rPr>
              <a:t>BIOME GENTLE BLOOM</a:t>
            </a:r>
            <a:endParaRPr lang="en-US" sz="2400" b="1" i="1">
              <a:solidFill>
                <a:srgbClr val="000000"/>
              </a:solidFill>
              <a:latin typeface="DM Sans" pitchFamily="2" charset="0"/>
            </a:endParaRPr>
          </a:p>
        </p:txBody>
      </p:sp>
      <p:sp>
        <p:nvSpPr>
          <p:cNvPr id="19" name="Triangle isocèle 13">
            <a:extLst>
              <a:ext uri="{FF2B5EF4-FFF2-40B4-BE49-F238E27FC236}">
                <a16:creationId xmlns:a16="http://schemas.microsoft.com/office/drawing/2014/main" id="{D086B187-EA3D-CEEB-58DC-5F9FDDE37797}"/>
              </a:ext>
            </a:extLst>
          </p:cNvPr>
          <p:cNvSpPr/>
          <p:nvPr/>
        </p:nvSpPr>
        <p:spPr>
          <a:xfrm>
            <a:off x="8389553" y="1386298"/>
            <a:ext cx="642028" cy="4085403"/>
          </a:xfrm>
          <a:prstGeom prst="triangle">
            <a:avLst>
              <a:gd name="adj" fmla="val 45782"/>
            </a:avLst>
          </a:prstGeom>
          <a:noFill/>
          <a:ln w="38100">
            <a:solidFill>
              <a:srgbClr val="CC74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latin typeface="+mj-lt"/>
            </a:endParaRPr>
          </a:p>
        </p:txBody>
      </p:sp>
      <p:sp>
        <p:nvSpPr>
          <p:cNvPr id="26" name="Rectangle : coins arrondis 6">
            <a:extLst>
              <a:ext uri="{FF2B5EF4-FFF2-40B4-BE49-F238E27FC236}">
                <a16:creationId xmlns:a16="http://schemas.microsoft.com/office/drawing/2014/main" id="{A3DC9C6B-592F-EF07-449E-8DE75902AEF4}"/>
              </a:ext>
            </a:extLst>
          </p:cNvPr>
          <p:cNvSpPr/>
          <p:nvPr/>
        </p:nvSpPr>
        <p:spPr>
          <a:xfrm>
            <a:off x="461080" y="1245102"/>
            <a:ext cx="5137483" cy="2432945"/>
          </a:xfrm>
          <a:prstGeom prst="roundRect">
            <a:avLst/>
          </a:prstGeom>
          <a:noFill/>
          <a:ln w="28575">
            <a:solidFill>
              <a:schemeClr val="accent5"/>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6">
                  <a:lumMod val="75000"/>
                </a:schemeClr>
              </a:solidFill>
              <a:latin typeface="+mj-lt"/>
            </a:endParaRPr>
          </a:p>
        </p:txBody>
      </p:sp>
      <p:sp>
        <p:nvSpPr>
          <p:cNvPr id="27" name="Rectangle : coins arrondis 11">
            <a:extLst>
              <a:ext uri="{FF2B5EF4-FFF2-40B4-BE49-F238E27FC236}">
                <a16:creationId xmlns:a16="http://schemas.microsoft.com/office/drawing/2014/main" id="{7C06CEB0-4D86-E765-D891-6A0362F3F983}"/>
              </a:ext>
            </a:extLst>
          </p:cNvPr>
          <p:cNvSpPr/>
          <p:nvPr/>
        </p:nvSpPr>
        <p:spPr>
          <a:xfrm>
            <a:off x="461079" y="3860265"/>
            <a:ext cx="5137482" cy="1292282"/>
          </a:xfrm>
          <a:prstGeom prst="roundRect">
            <a:avLst/>
          </a:prstGeom>
          <a:noFill/>
          <a:ln w="28575">
            <a:solidFill>
              <a:schemeClr val="accent5"/>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6">
                  <a:lumMod val="75000"/>
                </a:schemeClr>
              </a:solidFill>
              <a:latin typeface="+mj-lt"/>
            </a:endParaRPr>
          </a:p>
        </p:txBody>
      </p:sp>
      <p:sp>
        <p:nvSpPr>
          <p:cNvPr id="28" name="Rectangle 27">
            <a:extLst>
              <a:ext uri="{FF2B5EF4-FFF2-40B4-BE49-F238E27FC236}">
                <a16:creationId xmlns:a16="http://schemas.microsoft.com/office/drawing/2014/main" id="{CA061BFB-3DAF-13BD-C6DC-E2FF2386C0A9}"/>
              </a:ext>
            </a:extLst>
          </p:cNvPr>
          <p:cNvSpPr/>
          <p:nvPr/>
        </p:nvSpPr>
        <p:spPr>
          <a:xfrm>
            <a:off x="9183951" y="1767005"/>
            <a:ext cx="2521812" cy="3385542"/>
          </a:xfrm>
          <a:prstGeom prst="rect">
            <a:avLst/>
          </a:prstGeom>
        </p:spPr>
        <p:txBody>
          <a:bodyPr wrap="square" lIns="91440" tIns="45720" rIns="91440" bIns="4572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a:solidFill>
                  <a:schemeClr val="accent6">
                    <a:lumMod val="75000"/>
                  </a:schemeClr>
                </a:solidFill>
                <a:latin typeface="+mj-lt"/>
                <a:ea typeface="Calibri" panose="020F0502020204030204" pitchFamily="34" charset="0"/>
                <a:cs typeface="Biome Light" panose="020B0502040204020203" pitchFamily="34" charset="0"/>
              </a:rPr>
              <a:t>TOP</a:t>
            </a:r>
          </a:p>
          <a:p>
            <a:r>
              <a:rPr lang="en-US" sz="1400">
                <a:solidFill>
                  <a:schemeClr val="accent6">
                    <a:lumMod val="75000"/>
                  </a:schemeClr>
                </a:solidFill>
                <a:latin typeface="+mj-lt"/>
                <a:ea typeface="Calibri" panose="020F0502020204030204" pitchFamily="34" charset="0"/>
                <a:cs typeface="Biome Light" panose="020B0502040204020203" pitchFamily="34" charset="0"/>
              </a:rPr>
              <a:t>APPLE - PEAR - GREEN</a:t>
            </a:r>
          </a:p>
          <a:p>
            <a:br>
              <a:rPr lang="en-US" sz="1600">
                <a:solidFill>
                  <a:schemeClr val="accent6">
                    <a:lumMod val="75000"/>
                  </a:schemeClr>
                </a:solidFill>
                <a:latin typeface="+mj-lt"/>
                <a:ea typeface="Calibri" panose="020F0502020204030204" pitchFamily="34" charset="0"/>
                <a:cs typeface="Biome Light" panose="020B0502040204020203" pitchFamily="34" charset="0"/>
              </a:rPr>
            </a:br>
            <a:endParaRPr lang="en-US" sz="1600">
              <a:solidFill>
                <a:schemeClr val="accent6">
                  <a:lumMod val="75000"/>
                </a:schemeClr>
              </a:solidFill>
              <a:latin typeface="+mj-lt"/>
              <a:ea typeface="Calibri" panose="020F0502020204030204" pitchFamily="34" charset="0"/>
              <a:cs typeface="Biome Light" panose="020B0502040204020203" pitchFamily="34" charset="0"/>
            </a:endParaRPr>
          </a:p>
          <a:p>
            <a:endParaRPr lang="en-US" sz="1600">
              <a:solidFill>
                <a:schemeClr val="accent6">
                  <a:lumMod val="75000"/>
                </a:schemeClr>
              </a:solidFill>
              <a:latin typeface="+mj-lt"/>
              <a:ea typeface="Calibri" panose="020F0502020204030204" pitchFamily="34" charset="0"/>
              <a:cs typeface="Biome Light" panose="020B0502040204020203" pitchFamily="34" charset="0"/>
            </a:endParaRPr>
          </a:p>
          <a:p>
            <a:r>
              <a:rPr lang="en-US" sz="1600" b="1">
                <a:solidFill>
                  <a:schemeClr val="accent6">
                    <a:lumMod val="75000"/>
                  </a:schemeClr>
                </a:solidFill>
                <a:latin typeface="+mj-lt"/>
                <a:ea typeface="Calibri" panose="020F0502020204030204" pitchFamily="34" charset="0"/>
                <a:cs typeface="Biome Light" panose="020B0502040204020203" pitchFamily="34" charset="0"/>
              </a:rPr>
              <a:t>HEART</a:t>
            </a:r>
          </a:p>
          <a:p>
            <a:r>
              <a:rPr lang="en-US" sz="1400">
                <a:solidFill>
                  <a:schemeClr val="accent6">
                    <a:lumMod val="75000"/>
                  </a:schemeClr>
                </a:solidFill>
                <a:latin typeface="+mj-lt"/>
                <a:ea typeface="Calibri" panose="020F0502020204030204" pitchFamily="34" charset="0"/>
                <a:cs typeface="Biome Light" panose="020B0502040204020203" pitchFamily="34" charset="0"/>
              </a:rPr>
              <a:t>ROSE - WHITE FLOWERS - MUGUET</a:t>
            </a:r>
            <a:endParaRPr lang="en-US" sz="1600">
              <a:solidFill>
                <a:schemeClr val="accent6">
                  <a:lumMod val="75000"/>
                </a:schemeClr>
              </a:solidFill>
              <a:latin typeface="+mj-lt"/>
              <a:ea typeface="Calibri" panose="020F0502020204030204" pitchFamily="34" charset="0"/>
              <a:cs typeface="Biome Light" panose="020B0502040204020203" pitchFamily="34" charset="0"/>
            </a:endParaRPr>
          </a:p>
          <a:p>
            <a:endParaRPr lang="en-US" sz="1600">
              <a:solidFill>
                <a:schemeClr val="accent6">
                  <a:lumMod val="75000"/>
                </a:schemeClr>
              </a:solidFill>
              <a:latin typeface="+mj-lt"/>
              <a:ea typeface="Calibri" panose="020F0502020204030204" pitchFamily="34" charset="0"/>
              <a:cs typeface="Biome Light" panose="020B0502040204020203" pitchFamily="34" charset="0"/>
            </a:endParaRPr>
          </a:p>
          <a:p>
            <a:endParaRPr lang="en-US" sz="1600">
              <a:solidFill>
                <a:schemeClr val="accent6">
                  <a:lumMod val="75000"/>
                </a:schemeClr>
              </a:solidFill>
              <a:latin typeface="+mj-lt"/>
              <a:ea typeface="Calibri" panose="020F0502020204030204" pitchFamily="34" charset="0"/>
              <a:cs typeface="Biome Light" panose="020B0502040204020203" pitchFamily="34" charset="0"/>
            </a:endParaRPr>
          </a:p>
          <a:p>
            <a:br>
              <a:rPr lang="en-US" sz="1600">
                <a:solidFill>
                  <a:schemeClr val="accent6">
                    <a:lumMod val="75000"/>
                  </a:schemeClr>
                </a:solidFill>
                <a:latin typeface="+mj-lt"/>
                <a:ea typeface="Calibri" panose="020F0502020204030204" pitchFamily="34" charset="0"/>
                <a:cs typeface="Biome Light" panose="020B0502040204020203" pitchFamily="34" charset="0"/>
              </a:rPr>
            </a:br>
            <a:r>
              <a:rPr lang="en-US" sz="1600" b="1">
                <a:solidFill>
                  <a:schemeClr val="accent6">
                    <a:lumMod val="75000"/>
                  </a:schemeClr>
                </a:solidFill>
                <a:latin typeface="+mj-lt"/>
                <a:ea typeface="Calibri" panose="020F0502020204030204" pitchFamily="34" charset="0"/>
                <a:cs typeface="Biome Light" panose="020B0502040204020203" pitchFamily="34" charset="0"/>
              </a:rPr>
              <a:t>FOND</a:t>
            </a:r>
          </a:p>
          <a:p>
            <a:r>
              <a:rPr lang="en-US" sz="1400">
                <a:solidFill>
                  <a:schemeClr val="accent6">
                    <a:lumMod val="75000"/>
                  </a:schemeClr>
                </a:solidFill>
                <a:latin typeface="+mj-lt"/>
                <a:ea typeface="Calibri" panose="020F0502020204030204" pitchFamily="34" charset="0"/>
                <a:cs typeface="Biome Light" panose="020B0502040204020203" pitchFamily="34" charset="0"/>
              </a:rPr>
              <a:t>MUSK – OAK - MOSS - VETIVER</a:t>
            </a:r>
          </a:p>
        </p:txBody>
      </p:sp>
      <p:sp>
        <p:nvSpPr>
          <p:cNvPr id="29" name="Rectangle 28">
            <a:extLst>
              <a:ext uri="{FF2B5EF4-FFF2-40B4-BE49-F238E27FC236}">
                <a16:creationId xmlns:a16="http://schemas.microsoft.com/office/drawing/2014/main" id="{32CD0EF1-43A2-6F12-ABBB-E8C44C22A771}"/>
              </a:ext>
            </a:extLst>
          </p:cNvPr>
          <p:cNvSpPr/>
          <p:nvPr/>
        </p:nvSpPr>
        <p:spPr>
          <a:xfrm>
            <a:off x="660044" y="1360726"/>
            <a:ext cx="4374916" cy="369332"/>
          </a:xfrm>
          <a:prstGeom prst="rect">
            <a:avLst/>
          </a:prstGeom>
          <a:ln>
            <a:noFill/>
          </a:ln>
        </p:spPr>
        <p:txBody>
          <a:bodyPr wrap="non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chemeClr val="accent6">
                    <a:lumMod val="75000"/>
                  </a:schemeClr>
                </a:solidFill>
                <a:latin typeface="+mj-lt"/>
                <a:ea typeface="Calibri" panose="020F0502020204030204" pitchFamily="34" charset="0"/>
              </a:rPr>
              <a:t>Our </a:t>
            </a:r>
            <a:r>
              <a:rPr lang="en-US" b="1" i="1">
                <a:solidFill>
                  <a:schemeClr val="accent6">
                    <a:lumMod val="75000"/>
                  </a:schemeClr>
                </a:solidFill>
                <a:latin typeface="+mj-lt"/>
                <a:ea typeface="Calibri" panose="020F0502020204030204" pitchFamily="34" charset="0"/>
              </a:rPr>
              <a:t>fragrance design manager </a:t>
            </a:r>
            <a:r>
              <a:rPr lang="en-US" b="1">
                <a:solidFill>
                  <a:schemeClr val="accent6">
                    <a:lumMod val="75000"/>
                  </a:schemeClr>
                </a:solidFill>
                <a:latin typeface="+mj-lt"/>
                <a:ea typeface="Calibri" panose="020F0502020204030204" pitchFamily="34" charset="0"/>
              </a:rPr>
              <a:t>notes: </a:t>
            </a:r>
            <a:endParaRPr lang="fr-FR" b="1">
              <a:solidFill>
                <a:schemeClr val="accent6">
                  <a:lumMod val="75000"/>
                </a:schemeClr>
              </a:solidFill>
              <a:latin typeface="+mj-lt"/>
            </a:endParaRPr>
          </a:p>
        </p:txBody>
      </p:sp>
      <p:sp>
        <p:nvSpPr>
          <p:cNvPr id="30" name="Rectangle 29">
            <a:extLst>
              <a:ext uri="{FF2B5EF4-FFF2-40B4-BE49-F238E27FC236}">
                <a16:creationId xmlns:a16="http://schemas.microsoft.com/office/drawing/2014/main" id="{08C4A9FA-6A72-49A9-07BB-5F0C79C2D1C5}"/>
              </a:ext>
            </a:extLst>
          </p:cNvPr>
          <p:cNvSpPr/>
          <p:nvPr/>
        </p:nvSpPr>
        <p:spPr>
          <a:xfrm>
            <a:off x="660044" y="1723013"/>
            <a:ext cx="4739554" cy="1708160"/>
          </a:xfrm>
          <a:prstGeom prst="rect">
            <a:avLst/>
          </a:prstGeom>
        </p:spPr>
        <p:txBody>
          <a:bodyPr wrap="square" lIns="91440" tIns="45720" rIns="91440" bIns="4572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1500" i="1">
                <a:latin typeface="+mj-lt"/>
                <a:ea typeface="Calibri"/>
                <a:cs typeface="Biome Light"/>
              </a:rPr>
              <a:t>Biome-gentle scent for suncare cream</a:t>
            </a:r>
          </a:p>
          <a:p>
            <a:pPr algn="just"/>
            <a:endParaRPr lang="en-US" sz="1500">
              <a:latin typeface="+mj-lt"/>
              <a:ea typeface="Calibri"/>
              <a:cs typeface="Biome Light"/>
            </a:endParaRPr>
          </a:p>
          <a:p>
            <a:r>
              <a:rPr lang="en-US" sz="1500">
                <a:latin typeface="+mj-lt"/>
                <a:ea typeface="Calibri"/>
                <a:cs typeface="Biome Light"/>
              </a:rPr>
              <a:t>A </a:t>
            </a:r>
            <a:r>
              <a:rPr lang="en-US" sz="1500">
                <a:latin typeface="+mj-lt"/>
                <a:ea typeface="+mn-lt"/>
                <a:cs typeface="+mn-lt"/>
              </a:rPr>
              <a:t>lush green bouquet where creamy white blossoms and rosy petals intertwine with juicy apple and pear. This blooming bouquet unfolding into a sophisticated base of soft woods and white musk. </a:t>
            </a:r>
          </a:p>
        </p:txBody>
      </p:sp>
      <p:sp>
        <p:nvSpPr>
          <p:cNvPr id="31" name="TextBox 27">
            <a:extLst>
              <a:ext uri="{FF2B5EF4-FFF2-40B4-BE49-F238E27FC236}">
                <a16:creationId xmlns:a16="http://schemas.microsoft.com/office/drawing/2014/main" id="{85A3F310-6458-FBE8-85E9-5D52F9A9FEE7}"/>
              </a:ext>
            </a:extLst>
          </p:cNvPr>
          <p:cNvSpPr txBox="1"/>
          <p:nvPr/>
        </p:nvSpPr>
        <p:spPr>
          <a:xfrm>
            <a:off x="660044" y="4300595"/>
            <a:ext cx="4739554" cy="784830"/>
          </a:xfrm>
          <a:prstGeom prst="rect">
            <a:avLst/>
          </a:prstGeom>
          <a:noFill/>
        </p:spPr>
        <p:txBody>
          <a:bodyPr wrap="square" lIns="91440" tIns="45720" rIns="91440" bIns="4572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latin typeface="+mj-lt"/>
                <a:ea typeface="Calibri"/>
                <a:cs typeface="Biome Light"/>
              </a:rPr>
              <a:t>90% Biodegradable</a:t>
            </a:r>
          </a:p>
          <a:p>
            <a:r>
              <a:rPr lang="en-US" sz="1500">
                <a:latin typeface="+mj-lt"/>
                <a:ea typeface="Calibri"/>
                <a:cs typeface="Biome Light"/>
              </a:rPr>
              <a:t>Vegan</a:t>
            </a:r>
          </a:p>
          <a:p>
            <a:r>
              <a:rPr lang="en-US" sz="1500">
                <a:latin typeface="+mj-lt"/>
                <a:ea typeface="Calibri"/>
                <a:cs typeface="Biome Light"/>
              </a:rPr>
              <a:t>Clean label 83</a:t>
            </a:r>
          </a:p>
        </p:txBody>
      </p:sp>
      <p:sp>
        <p:nvSpPr>
          <p:cNvPr id="32" name="TextBox 9">
            <a:extLst>
              <a:ext uri="{FF2B5EF4-FFF2-40B4-BE49-F238E27FC236}">
                <a16:creationId xmlns:a16="http://schemas.microsoft.com/office/drawing/2014/main" id="{AD33BCA2-1507-624E-B0F6-AE4302EDBDAC}"/>
              </a:ext>
            </a:extLst>
          </p:cNvPr>
          <p:cNvSpPr txBox="1"/>
          <p:nvPr/>
        </p:nvSpPr>
        <p:spPr>
          <a:xfrm>
            <a:off x="736250" y="3952405"/>
            <a:ext cx="3632808" cy="400110"/>
          </a:xfrm>
          <a:prstGeom prst="rect">
            <a:avLst/>
          </a:prstGeom>
          <a:noFill/>
          <a:ln>
            <a:noFill/>
          </a:ln>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accent6">
                    <a:lumMod val="75000"/>
                  </a:schemeClr>
                </a:solidFill>
                <a:latin typeface="+mj-lt"/>
              </a:rPr>
              <a:t>Claims </a:t>
            </a:r>
            <a:r>
              <a:rPr lang="en-US" b="1">
                <a:solidFill>
                  <a:schemeClr val="accent6">
                    <a:lumMod val="75000"/>
                  </a:schemeClr>
                </a:solidFill>
                <a:latin typeface="+mj-lt"/>
                <a:ea typeface="Calibri" panose="020F0502020204030204" pitchFamily="34" charset="0"/>
              </a:rPr>
              <a:t>substantiation</a:t>
            </a:r>
            <a:endParaRPr lang="fr-FR" b="1">
              <a:solidFill>
                <a:schemeClr val="accent6">
                  <a:lumMod val="75000"/>
                </a:schemeClr>
              </a:solidFill>
              <a:latin typeface="+mj-lt"/>
              <a:ea typeface="Calibri" panose="020F0502020204030204" pitchFamily="34" charset="0"/>
            </a:endParaRPr>
          </a:p>
        </p:txBody>
      </p:sp>
      <p:pic>
        <p:nvPicPr>
          <p:cNvPr id="33" name="Image 1">
            <a:extLst>
              <a:ext uri="{FF2B5EF4-FFF2-40B4-BE49-F238E27FC236}">
                <a16:creationId xmlns:a16="http://schemas.microsoft.com/office/drawing/2014/main" id="{97479E97-4275-7679-C12C-BF4F3E5ED155}"/>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360958" y="1412521"/>
            <a:ext cx="1346631" cy="1354348"/>
          </a:xfrm>
          <a:prstGeom prst="ellipse">
            <a:avLst/>
          </a:prstGeom>
        </p:spPr>
      </p:pic>
      <p:pic>
        <p:nvPicPr>
          <p:cNvPr id="34" name="Image 4">
            <a:extLst>
              <a:ext uri="{FF2B5EF4-FFF2-40B4-BE49-F238E27FC236}">
                <a16:creationId xmlns:a16="http://schemas.microsoft.com/office/drawing/2014/main" id="{F2D470B0-71D2-E399-8486-119DD35431CD}"/>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6272898" y="2389021"/>
            <a:ext cx="1522752" cy="1510782"/>
          </a:xfrm>
          <a:prstGeom prst="ellipse">
            <a:avLst/>
          </a:prstGeom>
        </p:spPr>
      </p:pic>
      <p:pic>
        <p:nvPicPr>
          <p:cNvPr id="35" name="Image 10">
            <a:extLst>
              <a:ext uri="{FF2B5EF4-FFF2-40B4-BE49-F238E27FC236}">
                <a16:creationId xmlns:a16="http://schemas.microsoft.com/office/drawing/2014/main" id="{60FF4F54-E5B8-C8BB-BAD1-8A085902447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149334" y="3582296"/>
            <a:ext cx="1850917" cy="1850917"/>
          </a:xfrm>
          <a:prstGeom prst="ellipse">
            <a:avLst/>
          </a:prstGeom>
        </p:spPr>
      </p:pic>
      <p:sp>
        <p:nvSpPr>
          <p:cNvPr id="36" name="ZoneTexte 18">
            <a:extLst>
              <a:ext uri="{FF2B5EF4-FFF2-40B4-BE49-F238E27FC236}">
                <a16:creationId xmlns:a16="http://schemas.microsoft.com/office/drawing/2014/main" id="{AD2DA305-CD09-3785-319B-E28B1CE5B282}"/>
              </a:ext>
            </a:extLst>
          </p:cNvPr>
          <p:cNvSpPr txBox="1"/>
          <p:nvPr/>
        </p:nvSpPr>
        <p:spPr>
          <a:xfrm>
            <a:off x="573505" y="6430951"/>
            <a:ext cx="6097772" cy="400110"/>
          </a:xfrm>
          <a:prstGeom prst="rect">
            <a:avLst/>
          </a:prstGeom>
          <a:noFill/>
        </p:spPr>
        <p:txBody>
          <a:bodyPr wrap="square">
            <a:spAutoFit/>
          </a:bodyPr>
          <a:lstStyle/>
          <a:p>
            <a:r>
              <a:rPr lang="en-US" sz="1000">
                <a:solidFill>
                  <a:schemeClr val="bg1"/>
                </a:solidFill>
                <a:effectLst/>
                <a:latin typeface="DM Sans" pitchFamily="2" charset="0"/>
                <a:ea typeface="Aptos" panose="020B0004020202020204" pitchFamily="34" charset="0"/>
                <a:cs typeface="Aptos" panose="020B0004020202020204" pitchFamily="34" charset="0"/>
              </a:rPr>
              <a:t>Claims are for inspiration only. Clients are solely responsible </a:t>
            </a:r>
          </a:p>
          <a:p>
            <a:r>
              <a:rPr lang="en-US" sz="1000">
                <a:solidFill>
                  <a:schemeClr val="bg1"/>
                </a:solidFill>
                <a:effectLst/>
                <a:latin typeface="DM Sans" pitchFamily="2" charset="0"/>
                <a:ea typeface="Aptos" panose="020B0004020202020204" pitchFamily="34" charset="0"/>
                <a:cs typeface="Aptos" panose="020B0004020202020204" pitchFamily="34" charset="0"/>
              </a:rPr>
              <a:t>for the use of any proposed marketing claim on their final product.</a:t>
            </a:r>
            <a:endParaRPr lang="fr-FR" sz="1000">
              <a:solidFill>
                <a:schemeClr val="bg1"/>
              </a:solidFill>
            </a:endParaRPr>
          </a:p>
        </p:txBody>
      </p:sp>
    </p:spTree>
    <p:extLst>
      <p:ext uri="{BB962C8B-B14F-4D97-AF65-F5344CB8AC3E}">
        <p14:creationId xmlns:p14="http://schemas.microsoft.com/office/powerpoint/2010/main" val="2989877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639FF70-794E-B2CD-9568-ED5BBFD2A0AF}"/>
              </a:ext>
            </a:extLst>
          </p:cNvPr>
          <p:cNvSpPr txBox="1"/>
          <p:nvPr/>
        </p:nvSpPr>
        <p:spPr>
          <a:xfrm>
            <a:off x="308472" y="226994"/>
            <a:ext cx="12086099" cy="646331"/>
          </a:xfrm>
          <a:prstGeom prst="rect">
            <a:avLst/>
          </a:prstGeom>
          <a:noFill/>
        </p:spPr>
        <p:txBody>
          <a:bodyPr wrap="square" rtlCol="0">
            <a:spAutoFit/>
          </a:bodyPr>
          <a:lstStyle/>
          <a:p>
            <a:r>
              <a:rPr lang="en-US" sz="3600" b="1">
                <a:latin typeface="DM Sans" pitchFamily="2" charset="0"/>
              </a:rPr>
              <a:t>BIOME GENTLE GLOW</a:t>
            </a:r>
            <a:endParaRPr lang="en-US" sz="2400" b="1" i="1">
              <a:solidFill>
                <a:srgbClr val="000000"/>
              </a:solidFill>
              <a:latin typeface="DM Sans" pitchFamily="2" charset="0"/>
            </a:endParaRPr>
          </a:p>
        </p:txBody>
      </p:sp>
      <p:sp>
        <p:nvSpPr>
          <p:cNvPr id="3" name="Triangle isocèle 13">
            <a:extLst>
              <a:ext uri="{FF2B5EF4-FFF2-40B4-BE49-F238E27FC236}">
                <a16:creationId xmlns:a16="http://schemas.microsoft.com/office/drawing/2014/main" id="{30B01D37-3AFE-CFCE-BBD2-A11A898D3043}"/>
              </a:ext>
            </a:extLst>
          </p:cNvPr>
          <p:cNvSpPr/>
          <p:nvPr/>
        </p:nvSpPr>
        <p:spPr>
          <a:xfrm>
            <a:off x="8386848" y="1388285"/>
            <a:ext cx="642028" cy="4085403"/>
          </a:xfrm>
          <a:prstGeom prst="triangle">
            <a:avLst>
              <a:gd name="adj" fmla="val 45782"/>
            </a:avLst>
          </a:prstGeom>
          <a:noFill/>
          <a:ln w="38100">
            <a:solidFill>
              <a:srgbClr val="CC74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sp>
        <p:nvSpPr>
          <p:cNvPr id="4" name="Rectangle : coins arrondis 6">
            <a:extLst>
              <a:ext uri="{FF2B5EF4-FFF2-40B4-BE49-F238E27FC236}">
                <a16:creationId xmlns:a16="http://schemas.microsoft.com/office/drawing/2014/main" id="{3C2AF1F0-B1DB-C717-07D5-016E9A7E6779}"/>
              </a:ext>
            </a:extLst>
          </p:cNvPr>
          <p:cNvSpPr/>
          <p:nvPr/>
        </p:nvSpPr>
        <p:spPr>
          <a:xfrm>
            <a:off x="458375" y="1247089"/>
            <a:ext cx="5137483" cy="2432945"/>
          </a:xfrm>
          <a:prstGeom prst="roundRect">
            <a:avLst/>
          </a:prstGeom>
          <a:noFill/>
          <a:ln w="28575">
            <a:solidFill>
              <a:schemeClr val="accent5"/>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6">
                  <a:lumMod val="75000"/>
                </a:schemeClr>
              </a:solidFill>
            </a:endParaRPr>
          </a:p>
        </p:txBody>
      </p:sp>
      <p:sp>
        <p:nvSpPr>
          <p:cNvPr id="5" name="Rectangle : coins arrondis 11">
            <a:extLst>
              <a:ext uri="{FF2B5EF4-FFF2-40B4-BE49-F238E27FC236}">
                <a16:creationId xmlns:a16="http://schemas.microsoft.com/office/drawing/2014/main" id="{41559CFC-65E5-E91E-DF8B-B5BEE24D0795}"/>
              </a:ext>
            </a:extLst>
          </p:cNvPr>
          <p:cNvSpPr/>
          <p:nvPr/>
        </p:nvSpPr>
        <p:spPr>
          <a:xfrm>
            <a:off x="458374" y="3862252"/>
            <a:ext cx="5137482" cy="1732654"/>
          </a:xfrm>
          <a:prstGeom prst="roundRect">
            <a:avLst/>
          </a:prstGeom>
          <a:noFill/>
          <a:ln w="28575">
            <a:solidFill>
              <a:schemeClr val="accent5"/>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6">
                  <a:lumMod val="75000"/>
                </a:schemeClr>
              </a:solidFill>
            </a:endParaRPr>
          </a:p>
        </p:txBody>
      </p:sp>
      <p:sp>
        <p:nvSpPr>
          <p:cNvPr id="6" name="Rectangle 5">
            <a:extLst>
              <a:ext uri="{FF2B5EF4-FFF2-40B4-BE49-F238E27FC236}">
                <a16:creationId xmlns:a16="http://schemas.microsoft.com/office/drawing/2014/main" id="{11F9A1F3-55A7-0E0D-B543-5EB845F0CA27}"/>
              </a:ext>
            </a:extLst>
          </p:cNvPr>
          <p:cNvSpPr/>
          <p:nvPr/>
        </p:nvSpPr>
        <p:spPr>
          <a:xfrm>
            <a:off x="9173751" y="1768992"/>
            <a:ext cx="2521812" cy="3323987"/>
          </a:xfrm>
          <a:prstGeom prst="rect">
            <a:avLst/>
          </a:prstGeom>
        </p:spPr>
        <p:txBody>
          <a:bodyPr wrap="square" lIns="91440" tIns="45720" rIns="91440" bIns="4572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a:solidFill>
                  <a:schemeClr val="accent6">
                    <a:lumMod val="75000"/>
                  </a:schemeClr>
                </a:solidFill>
                <a:latin typeface="DM Sans" pitchFamily="2" charset="0"/>
                <a:ea typeface="Calibri" panose="020F0502020204030204" pitchFamily="34" charset="0"/>
                <a:cs typeface="Biome Light" panose="020B0502040204020203" pitchFamily="34" charset="0"/>
              </a:rPr>
              <a:t>TOP</a:t>
            </a:r>
          </a:p>
          <a:p>
            <a:r>
              <a:rPr lang="en-US" sz="1400">
                <a:solidFill>
                  <a:schemeClr val="accent6">
                    <a:lumMod val="75000"/>
                  </a:schemeClr>
                </a:solidFill>
                <a:latin typeface="DM Sans" pitchFamily="2" charset="0"/>
                <a:ea typeface="Calibri" panose="020F0502020204030204" pitchFamily="34" charset="0"/>
                <a:cs typeface="Biome Light" panose="020B0502040204020203" pitchFamily="34" charset="0"/>
              </a:rPr>
              <a:t>BERGAMOT - ORANGE BLOSSOM - LACTONIC FRUITS</a:t>
            </a:r>
          </a:p>
          <a:p>
            <a:br>
              <a:rPr lang="en-US" sz="1600">
                <a:solidFill>
                  <a:schemeClr val="accent6">
                    <a:lumMod val="75000"/>
                  </a:schemeClr>
                </a:solidFill>
                <a:latin typeface="DM Sans" pitchFamily="2" charset="0"/>
                <a:ea typeface="Calibri" panose="020F0502020204030204" pitchFamily="34" charset="0"/>
                <a:cs typeface="Biome Light" panose="020B0502040204020203" pitchFamily="34" charset="0"/>
              </a:rPr>
            </a:br>
            <a:endParaRPr lang="en-US" sz="1600">
              <a:solidFill>
                <a:schemeClr val="accent6">
                  <a:lumMod val="75000"/>
                </a:schemeClr>
              </a:solidFill>
              <a:latin typeface="DM Sans" pitchFamily="2" charset="0"/>
              <a:ea typeface="Calibri" panose="020F0502020204030204" pitchFamily="34" charset="0"/>
              <a:cs typeface="Biome Light" panose="020B0502040204020203" pitchFamily="34" charset="0"/>
            </a:endParaRPr>
          </a:p>
          <a:p>
            <a:r>
              <a:rPr lang="en-US" sz="1600" b="1">
                <a:solidFill>
                  <a:schemeClr val="accent6">
                    <a:lumMod val="75000"/>
                  </a:schemeClr>
                </a:solidFill>
                <a:latin typeface="DM Sans" pitchFamily="2" charset="0"/>
                <a:ea typeface="Calibri" panose="020F0502020204030204" pitchFamily="34" charset="0"/>
                <a:cs typeface="Biome Light" panose="020B0502040204020203" pitchFamily="34" charset="0"/>
              </a:rPr>
              <a:t>HEART</a:t>
            </a:r>
          </a:p>
          <a:p>
            <a:r>
              <a:rPr lang="en-US" sz="1400">
                <a:solidFill>
                  <a:schemeClr val="accent6">
                    <a:lumMod val="75000"/>
                  </a:schemeClr>
                </a:solidFill>
                <a:latin typeface="DM Sans" pitchFamily="2" charset="0"/>
                <a:ea typeface="Calibri" panose="020F0502020204030204" pitchFamily="34" charset="0"/>
                <a:cs typeface="Biome Light" panose="020B0502040204020203" pitchFamily="34" charset="0"/>
              </a:rPr>
              <a:t>TIARE - WHITE FLOWERS - YLANG</a:t>
            </a:r>
          </a:p>
          <a:p>
            <a:endParaRPr lang="en-US" sz="1600">
              <a:solidFill>
                <a:schemeClr val="accent6">
                  <a:lumMod val="75000"/>
                </a:schemeClr>
              </a:solidFill>
              <a:latin typeface="DM Sans" pitchFamily="2" charset="0"/>
              <a:ea typeface="Calibri" panose="020F0502020204030204" pitchFamily="34" charset="0"/>
              <a:cs typeface="Biome Light" panose="020B0502040204020203" pitchFamily="34" charset="0"/>
            </a:endParaRPr>
          </a:p>
          <a:p>
            <a:br>
              <a:rPr lang="en-US" sz="1600">
                <a:solidFill>
                  <a:schemeClr val="accent6">
                    <a:lumMod val="75000"/>
                  </a:schemeClr>
                </a:solidFill>
                <a:latin typeface="DM Sans" pitchFamily="2" charset="0"/>
                <a:ea typeface="Calibri" panose="020F0502020204030204" pitchFamily="34" charset="0"/>
                <a:cs typeface="Biome Light" panose="020B0502040204020203" pitchFamily="34" charset="0"/>
              </a:rPr>
            </a:br>
            <a:r>
              <a:rPr lang="en-US" sz="1600" b="1">
                <a:solidFill>
                  <a:schemeClr val="accent6">
                    <a:lumMod val="75000"/>
                  </a:schemeClr>
                </a:solidFill>
                <a:latin typeface="DM Sans" pitchFamily="2" charset="0"/>
                <a:ea typeface="Calibri" panose="020F0502020204030204" pitchFamily="34" charset="0"/>
                <a:cs typeface="Biome Light" panose="020B0502040204020203" pitchFamily="34" charset="0"/>
              </a:rPr>
              <a:t>FOND</a:t>
            </a:r>
          </a:p>
          <a:p>
            <a:r>
              <a:rPr lang="en-US" sz="1400">
                <a:solidFill>
                  <a:schemeClr val="accent6">
                    <a:lumMod val="75000"/>
                  </a:schemeClr>
                </a:solidFill>
                <a:latin typeface="DM Sans" pitchFamily="2" charset="0"/>
                <a:ea typeface="Calibri" panose="020F0502020204030204" pitchFamily="34" charset="0"/>
                <a:cs typeface="Biome Light" panose="020B0502040204020203" pitchFamily="34" charset="0"/>
              </a:rPr>
              <a:t>MUSK - SANDALWOOD - TONKA</a:t>
            </a:r>
          </a:p>
        </p:txBody>
      </p:sp>
      <p:sp>
        <p:nvSpPr>
          <p:cNvPr id="7" name="Rectangle 6">
            <a:extLst>
              <a:ext uri="{FF2B5EF4-FFF2-40B4-BE49-F238E27FC236}">
                <a16:creationId xmlns:a16="http://schemas.microsoft.com/office/drawing/2014/main" id="{2A843FBA-E3A3-F362-4ACA-0B0F8AE491BB}"/>
              </a:ext>
            </a:extLst>
          </p:cNvPr>
          <p:cNvSpPr/>
          <p:nvPr/>
        </p:nvSpPr>
        <p:spPr>
          <a:xfrm>
            <a:off x="657339" y="1725000"/>
            <a:ext cx="4739554" cy="1708160"/>
          </a:xfrm>
          <a:prstGeom prst="rect">
            <a:avLst/>
          </a:prstGeom>
        </p:spPr>
        <p:txBody>
          <a:bodyPr wrap="square" lIns="91440" tIns="45720" rIns="91440" bIns="4572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1500" i="1">
                <a:latin typeface="DM Sans"/>
                <a:ea typeface="Calibri"/>
                <a:cs typeface="Biome Light"/>
              </a:rPr>
              <a:t>Biome-gentle scent for suncare cream</a:t>
            </a:r>
          </a:p>
          <a:p>
            <a:pPr algn="just"/>
            <a:endParaRPr lang="en-US" sz="1500">
              <a:latin typeface="DM Sans"/>
              <a:ea typeface="Calibri"/>
              <a:cs typeface="Biome Light"/>
            </a:endParaRPr>
          </a:p>
          <a:p>
            <a:r>
              <a:rPr lang="en-US" sz="1500">
                <a:latin typeface="DM Sans"/>
                <a:ea typeface="Calibri"/>
                <a:cs typeface="Biome Light"/>
              </a:rPr>
              <a:t>A glowing solar bouquet of </a:t>
            </a:r>
            <a:r>
              <a:rPr lang="en-US" sz="1500" err="1">
                <a:latin typeface="DM Sans"/>
                <a:ea typeface="Calibri"/>
                <a:cs typeface="Biome Light"/>
              </a:rPr>
              <a:t>tiare</a:t>
            </a:r>
            <a:r>
              <a:rPr lang="en-US" sz="1500">
                <a:latin typeface="DM Sans"/>
                <a:ea typeface="Calibri"/>
                <a:cs typeface="Biome Light"/>
              </a:rPr>
              <a:t> flowers, ylang and orange blossom enveloped by delicate creamy touches of fruits. The warm base of musk, sandalwood and tonka helps recreate </a:t>
            </a:r>
            <a:r>
              <a:rPr lang="en-US" sz="1500">
                <a:ea typeface="+mn-lt"/>
                <a:cs typeface="+mn-lt"/>
              </a:rPr>
              <a:t>the sensation of summer sunshine. </a:t>
            </a:r>
            <a:endParaRPr lang="en-US" sz="1500">
              <a:latin typeface="DM Sans"/>
              <a:ea typeface="Calibri"/>
              <a:cs typeface="Biome Light"/>
            </a:endParaRPr>
          </a:p>
        </p:txBody>
      </p:sp>
      <p:sp>
        <p:nvSpPr>
          <p:cNvPr id="8" name="TextBox 27">
            <a:extLst>
              <a:ext uri="{FF2B5EF4-FFF2-40B4-BE49-F238E27FC236}">
                <a16:creationId xmlns:a16="http://schemas.microsoft.com/office/drawing/2014/main" id="{D7F3183D-9072-71FF-4356-B631024BBCF8}"/>
              </a:ext>
            </a:extLst>
          </p:cNvPr>
          <p:cNvSpPr txBox="1"/>
          <p:nvPr/>
        </p:nvSpPr>
        <p:spPr>
          <a:xfrm>
            <a:off x="557856" y="4354502"/>
            <a:ext cx="4938518" cy="323165"/>
          </a:xfrm>
          <a:prstGeom prst="rect">
            <a:avLst/>
          </a:prstGeom>
          <a:noFill/>
        </p:spPr>
        <p:txBody>
          <a:bodyPr wrap="square" lIns="91440" tIns="45720" rIns="91440" bIns="4572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latin typeface="DM Sans"/>
                <a:ea typeface="Calibri"/>
                <a:cs typeface="Biome Light"/>
              </a:rPr>
              <a:t>99.5% Biodegradable, Vegan, Clean label 83</a:t>
            </a:r>
          </a:p>
        </p:txBody>
      </p:sp>
      <p:sp>
        <p:nvSpPr>
          <p:cNvPr id="9" name="TextBox 9">
            <a:extLst>
              <a:ext uri="{FF2B5EF4-FFF2-40B4-BE49-F238E27FC236}">
                <a16:creationId xmlns:a16="http://schemas.microsoft.com/office/drawing/2014/main" id="{B3D97DF3-9A02-B183-AC0A-DA1DF8FCFEDF}"/>
              </a:ext>
            </a:extLst>
          </p:cNvPr>
          <p:cNvSpPr txBox="1"/>
          <p:nvPr/>
        </p:nvSpPr>
        <p:spPr>
          <a:xfrm>
            <a:off x="733545" y="3954392"/>
            <a:ext cx="3632808" cy="400110"/>
          </a:xfrm>
          <a:prstGeom prst="rect">
            <a:avLst/>
          </a:prstGeom>
          <a:noFill/>
          <a:ln>
            <a:noFill/>
          </a:ln>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accent6">
                    <a:lumMod val="75000"/>
                  </a:schemeClr>
                </a:solidFill>
                <a:latin typeface="DM Sans" pitchFamily="2" charset="0"/>
              </a:rPr>
              <a:t>Claims </a:t>
            </a:r>
            <a:r>
              <a:rPr lang="en-US" b="1">
                <a:solidFill>
                  <a:schemeClr val="accent6">
                    <a:lumMod val="75000"/>
                  </a:schemeClr>
                </a:solidFill>
                <a:latin typeface="DM Sans" pitchFamily="2" charset="0"/>
                <a:ea typeface="Calibri" panose="020F0502020204030204" pitchFamily="34" charset="0"/>
              </a:rPr>
              <a:t>substantiation</a:t>
            </a:r>
            <a:endParaRPr lang="fr-FR" b="1">
              <a:solidFill>
                <a:schemeClr val="accent6">
                  <a:lumMod val="75000"/>
                </a:schemeClr>
              </a:solidFill>
              <a:latin typeface="DM Sans" pitchFamily="2" charset="0"/>
              <a:ea typeface="Calibri" panose="020F0502020204030204" pitchFamily="34" charset="0"/>
            </a:endParaRPr>
          </a:p>
        </p:txBody>
      </p:sp>
      <p:pic>
        <p:nvPicPr>
          <p:cNvPr id="10" name="Image 19">
            <a:extLst>
              <a:ext uri="{FF2B5EF4-FFF2-40B4-BE49-F238E27FC236}">
                <a16:creationId xmlns:a16="http://schemas.microsoft.com/office/drawing/2014/main" id="{91238378-8426-72F3-4CC8-B1DA19041A07}"/>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rot="8816808">
            <a:off x="6388336" y="1557062"/>
            <a:ext cx="1372780" cy="1358294"/>
          </a:xfrm>
          <a:prstGeom prst="ellipse">
            <a:avLst/>
          </a:prstGeom>
        </p:spPr>
      </p:pic>
      <p:pic>
        <p:nvPicPr>
          <p:cNvPr id="11" name="Image 20">
            <a:extLst>
              <a:ext uri="{FF2B5EF4-FFF2-40B4-BE49-F238E27FC236}">
                <a16:creationId xmlns:a16="http://schemas.microsoft.com/office/drawing/2014/main" id="{C957C47E-4EE3-E504-8E79-7AC817150E97}"/>
              </a:ext>
            </a:extLst>
          </p:cNvPr>
          <p:cNvPicPr>
            <a:picLocks noChangeAspect="1"/>
          </p:cNvPicPr>
          <p:nvPr/>
        </p:nvPicPr>
        <p:blipFill>
          <a:blip r:embed="rId3" cstate="screen">
            <a:extLst>
              <a:ext uri="{28A0092B-C50C-407E-A947-70E740481C1C}">
                <a14:useLocalDpi xmlns:a14="http://schemas.microsoft.com/office/drawing/2010/main"/>
              </a:ext>
            </a:extLst>
          </a:blip>
          <a:srcRect l="-365"/>
          <a:stretch/>
        </p:blipFill>
        <p:spPr>
          <a:xfrm>
            <a:off x="6297250" y="2621840"/>
            <a:ext cx="1510139" cy="1532032"/>
          </a:xfrm>
          <a:prstGeom prst="ellipse">
            <a:avLst/>
          </a:prstGeom>
        </p:spPr>
      </p:pic>
      <p:pic>
        <p:nvPicPr>
          <p:cNvPr id="12" name="Image 21">
            <a:extLst>
              <a:ext uri="{FF2B5EF4-FFF2-40B4-BE49-F238E27FC236}">
                <a16:creationId xmlns:a16="http://schemas.microsoft.com/office/drawing/2014/main" id="{1CF47F68-18ED-9661-8C93-AD098DD18978}"/>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6197654" y="3651117"/>
            <a:ext cx="1754147" cy="1752815"/>
          </a:xfrm>
          <a:prstGeom prst="ellipse">
            <a:avLst/>
          </a:prstGeom>
        </p:spPr>
      </p:pic>
      <p:sp>
        <p:nvSpPr>
          <p:cNvPr id="13" name="Rectangle 12">
            <a:extLst>
              <a:ext uri="{FF2B5EF4-FFF2-40B4-BE49-F238E27FC236}">
                <a16:creationId xmlns:a16="http://schemas.microsoft.com/office/drawing/2014/main" id="{531B2E7B-05A2-F5B7-39B1-5E3387EC52BD}"/>
              </a:ext>
            </a:extLst>
          </p:cNvPr>
          <p:cNvSpPr/>
          <p:nvPr/>
        </p:nvSpPr>
        <p:spPr>
          <a:xfrm>
            <a:off x="657339" y="1362713"/>
            <a:ext cx="4374916" cy="369332"/>
          </a:xfrm>
          <a:prstGeom prst="rect">
            <a:avLst/>
          </a:prstGeom>
          <a:ln>
            <a:noFill/>
          </a:ln>
        </p:spPr>
        <p:txBody>
          <a:bodyPr wrap="non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chemeClr val="accent6">
                    <a:lumMod val="75000"/>
                  </a:schemeClr>
                </a:solidFill>
                <a:latin typeface="DM Sans" pitchFamily="2" charset="0"/>
                <a:ea typeface="Calibri" panose="020F0502020204030204" pitchFamily="34" charset="0"/>
              </a:rPr>
              <a:t>Our </a:t>
            </a:r>
            <a:r>
              <a:rPr lang="en-US" b="1" i="1">
                <a:solidFill>
                  <a:schemeClr val="accent6">
                    <a:lumMod val="75000"/>
                  </a:schemeClr>
                </a:solidFill>
                <a:latin typeface="DM Sans" pitchFamily="2" charset="0"/>
                <a:ea typeface="Calibri" panose="020F0502020204030204" pitchFamily="34" charset="0"/>
              </a:rPr>
              <a:t>fragrance design manager </a:t>
            </a:r>
            <a:r>
              <a:rPr lang="en-US" b="1">
                <a:solidFill>
                  <a:schemeClr val="accent6">
                    <a:lumMod val="75000"/>
                  </a:schemeClr>
                </a:solidFill>
                <a:latin typeface="DM Sans" pitchFamily="2" charset="0"/>
                <a:ea typeface="Calibri" panose="020F0502020204030204" pitchFamily="34" charset="0"/>
              </a:rPr>
              <a:t>notes: </a:t>
            </a:r>
            <a:endParaRPr lang="fr-FR" b="1">
              <a:solidFill>
                <a:schemeClr val="accent6">
                  <a:lumMod val="75000"/>
                </a:schemeClr>
              </a:solidFill>
              <a:latin typeface="DM Sans" pitchFamily="2" charset="0"/>
            </a:endParaRPr>
          </a:p>
        </p:txBody>
      </p:sp>
      <p:sp>
        <p:nvSpPr>
          <p:cNvPr id="14" name="ZoneTexte 18">
            <a:extLst>
              <a:ext uri="{FF2B5EF4-FFF2-40B4-BE49-F238E27FC236}">
                <a16:creationId xmlns:a16="http://schemas.microsoft.com/office/drawing/2014/main" id="{99388678-DF55-D284-B88C-6859A631CEE0}"/>
              </a:ext>
            </a:extLst>
          </p:cNvPr>
          <p:cNvSpPr txBox="1"/>
          <p:nvPr/>
        </p:nvSpPr>
        <p:spPr>
          <a:xfrm>
            <a:off x="1875697" y="4764027"/>
            <a:ext cx="3521196" cy="646331"/>
          </a:xfrm>
          <a:prstGeom prst="rect">
            <a:avLst/>
          </a:prstGeom>
          <a:noFill/>
        </p:spPr>
        <p:txBody>
          <a:bodyPr wrap="square" lIns="91440" tIns="45720" rIns="91440" bIns="45720" anchor="t">
            <a:spAutoFit/>
          </a:bodyPr>
          <a:lstStyle/>
          <a:p>
            <a:r>
              <a:rPr lang="en-US" sz="1200" b="1">
                <a:latin typeface="DM Sans"/>
                <a:ea typeface="Calibri"/>
                <a:cs typeface="Biome Light"/>
              </a:rPr>
              <a:t>Designed with a scientifically proven technology that activates happy and joyful feelings.</a:t>
            </a:r>
          </a:p>
        </p:txBody>
      </p:sp>
      <p:sp>
        <p:nvSpPr>
          <p:cNvPr id="15" name="ZoneTexte 17">
            <a:extLst>
              <a:ext uri="{FF2B5EF4-FFF2-40B4-BE49-F238E27FC236}">
                <a16:creationId xmlns:a16="http://schemas.microsoft.com/office/drawing/2014/main" id="{FCF4D642-D062-BD88-598E-B181C3A7C2EC}"/>
              </a:ext>
            </a:extLst>
          </p:cNvPr>
          <p:cNvSpPr txBox="1"/>
          <p:nvPr/>
        </p:nvSpPr>
        <p:spPr>
          <a:xfrm>
            <a:off x="567000" y="4839995"/>
            <a:ext cx="6094476" cy="307777"/>
          </a:xfrm>
          <a:prstGeom prst="rect">
            <a:avLst/>
          </a:prstGeom>
          <a:noFill/>
        </p:spPr>
        <p:txBody>
          <a:bodyPr wrap="square" lIns="91440" tIns="45720" rIns="91440" bIns="45720" anchor="t">
            <a:spAutoFit/>
          </a:bodyPr>
          <a:lstStyle/>
          <a:p>
            <a:r>
              <a:rPr lang="en-US" sz="1400" b="1" err="1">
                <a:effectLst/>
                <a:latin typeface="DM Sans"/>
                <a:ea typeface="Aptos" panose="020B0004020202020204" pitchFamily="34" charset="0"/>
                <a:cs typeface="Times New Roman"/>
              </a:rPr>
              <a:t>emoti</a:t>
            </a:r>
            <a:r>
              <a:rPr lang="en-US" sz="1400" err="1">
                <a:effectLst/>
                <a:latin typeface="DM Sans"/>
                <a:ea typeface="Aptos" panose="020B0004020202020204" pitchFamily="34" charset="0"/>
                <a:cs typeface="Times New Roman"/>
              </a:rPr>
              <a:t>waves</a:t>
            </a:r>
            <a:r>
              <a:rPr lang="en-US" sz="1400">
                <a:effectLst/>
                <a:latin typeface="DM Sans"/>
                <a:ea typeface="Aptos" panose="020B0004020202020204" pitchFamily="34" charset="0"/>
                <a:cs typeface="Times New Roman"/>
              </a:rPr>
              <a:t>®</a:t>
            </a:r>
            <a:endParaRPr lang="fr-FR" sz="1400">
              <a:latin typeface="DM Sans"/>
              <a:cs typeface="Times New Roman"/>
            </a:endParaRPr>
          </a:p>
        </p:txBody>
      </p:sp>
    </p:spTree>
    <p:extLst>
      <p:ext uri="{BB962C8B-B14F-4D97-AF65-F5344CB8AC3E}">
        <p14:creationId xmlns:p14="http://schemas.microsoft.com/office/powerpoint/2010/main" val="2950541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D309D90-3BA8-4081-9932-396A5818FC2E}"/>
              </a:ext>
            </a:extLst>
          </p:cNvPr>
          <p:cNvSpPr>
            <a:spLocks noGrp="1"/>
          </p:cNvSpPr>
          <p:nvPr>
            <p:ph type="sldNum" sz="quarter" idx="10"/>
          </p:nvPr>
        </p:nvSpPr>
        <p:spPr/>
        <p:txBody>
          <a:bodyPr/>
          <a:lstStyle/>
          <a:p>
            <a:fld id="{5BA3E189-2F3A-42E5-B572-3520703B6186}" type="slidenum">
              <a:rPr lang="en-GB" smtClean="0"/>
              <a:pPr/>
              <a:t>53</a:t>
            </a:fld>
            <a:endParaRPr lang="en-GB"/>
          </a:p>
        </p:txBody>
      </p:sp>
      <p:sp>
        <p:nvSpPr>
          <p:cNvPr id="5" name="Title 4">
            <a:extLst>
              <a:ext uri="{FF2B5EF4-FFF2-40B4-BE49-F238E27FC236}">
                <a16:creationId xmlns:a16="http://schemas.microsoft.com/office/drawing/2014/main" id="{EACD2AC8-1DCB-3500-EC81-D9A4329B1E48}"/>
              </a:ext>
            </a:extLst>
          </p:cNvPr>
          <p:cNvSpPr>
            <a:spLocks noGrp="1"/>
          </p:cNvSpPr>
          <p:nvPr>
            <p:ph type="title"/>
          </p:nvPr>
        </p:nvSpPr>
        <p:spPr>
          <a:xfrm>
            <a:off x="302400" y="904280"/>
            <a:ext cx="8705121" cy="235609"/>
          </a:xfrm>
        </p:spPr>
        <p:txBody>
          <a:bodyPr/>
          <a:lstStyle/>
          <a:p>
            <a:r>
              <a:rPr lang="de-CH" sz="2800"/>
              <a:t>Low </a:t>
            </a:r>
            <a:r>
              <a:rPr lang="de-CH" sz="2800" err="1"/>
              <a:t>doses</a:t>
            </a:r>
            <a:r>
              <a:rPr lang="de-CH" sz="2800"/>
              <a:t> </a:t>
            </a:r>
            <a:r>
              <a:rPr lang="de-CH" sz="2800" err="1"/>
              <a:t>of</a:t>
            </a:r>
            <a:r>
              <a:rPr lang="de-CH" sz="2800"/>
              <a:t> UV </a:t>
            </a:r>
            <a:r>
              <a:rPr lang="de-CH" sz="2800" err="1"/>
              <a:t>radiation</a:t>
            </a:r>
            <a:r>
              <a:rPr lang="de-CH" sz="2800"/>
              <a:t> </a:t>
            </a:r>
            <a:r>
              <a:rPr lang="de-CH" sz="2800" err="1"/>
              <a:t>accumulate</a:t>
            </a:r>
            <a:r>
              <a:rPr lang="de-CH" sz="2800"/>
              <a:t> </a:t>
            </a:r>
            <a:r>
              <a:rPr lang="de-CH" sz="2800" err="1"/>
              <a:t>over</a:t>
            </a:r>
            <a:r>
              <a:rPr lang="de-CH" sz="2800"/>
              <a:t> time</a:t>
            </a:r>
            <a:endParaRPr lang="en-US" sz="2800"/>
          </a:p>
        </p:txBody>
      </p:sp>
      <p:sp>
        <p:nvSpPr>
          <p:cNvPr id="9" name="Rectangle 8">
            <a:extLst>
              <a:ext uri="{FF2B5EF4-FFF2-40B4-BE49-F238E27FC236}">
                <a16:creationId xmlns:a16="http://schemas.microsoft.com/office/drawing/2014/main" id="{B637C95F-8C49-DB46-9B25-76B275ABC725}"/>
              </a:ext>
            </a:extLst>
          </p:cNvPr>
          <p:cNvSpPr/>
          <p:nvPr/>
        </p:nvSpPr>
        <p:spPr>
          <a:xfrm>
            <a:off x="492412" y="6397614"/>
            <a:ext cx="6913614"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a:ln>
                  <a:noFill/>
                </a:ln>
                <a:effectLst/>
                <a:uLnTx/>
                <a:uFillTx/>
                <a:latin typeface="+mj-lt"/>
                <a:ea typeface="Fira Sans" panose="020B0503050000020004" pitchFamily="34" charset="0"/>
                <a:cs typeface="+mn-cs"/>
              </a:rPr>
              <a:t>Young et al.</a:t>
            </a:r>
            <a:r>
              <a:rPr kumimoji="0" lang="en-US" sz="800" b="0" u="none" strike="noStrike" kern="1200" cap="none" spc="0" normalizeH="0" baseline="0" noProof="0">
                <a:ln>
                  <a:noFill/>
                </a:ln>
                <a:effectLst/>
                <a:uLnTx/>
                <a:uFillTx/>
                <a:latin typeface="+mj-lt"/>
                <a:cs typeface="+mn-cs"/>
              </a:rPr>
              <a:t> The Detrimental Effects of Daily Sub-Erythemal Exposure on Human Skin In Vivo Can be Prevented by a Daily-Care Broad-Spectrum Sunscreen</a:t>
            </a:r>
            <a:r>
              <a:rPr kumimoji="0" lang="en-US" sz="800" b="0" i="1" u="none" strike="noStrike" kern="1200" cap="none" spc="0" normalizeH="0" baseline="0" noProof="0">
                <a:ln>
                  <a:noFill/>
                </a:ln>
                <a:effectLst/>
                <a:uLnTx/>
                <a:uFillTx/>
                <a:latin typeface="+mj-lt"/>
                <a:ea typeface="Fira Sans" panose="020B0503050000020004" pitchFamily="34" charset="0"/>
                <a:cs typeface="+mn-cs"/>
              </a:rPr>
              <a:t> </a:t>
            </a:r>
            <a:r>
              <a:rPr kumimoji="0" lang="en-US" sz="800" b="0" u="none" strike="noStrike" kern="1200" cap="none" spc="0" normalizeH="0" baseline="0" noProof="0">
                <a:ln>
                  <a:noFill/>
                </a:ln>
                <a:effectLst/>
                <a:uLnTx/>
                <a:uFillTx/>
                <a:latin typeface="+mj-lt"/>
                <a:cs typeface="+mn-cs"/>
              </a:rPr>
              <a:t>Journal of Investigative Dermatology (2007) 127, 975–978</a:t>
            </a:r>
            <a:r>
              <a:rPr kumimoji="0" lang="en-US" sz="800" b="0" u="none" strike="noStrike" kern="1200" cap="none" spc="0" normalizeH="0" baseline="0" noProof="0">
                <a:ln>
                  <a:noFill/>
                </a:ln>
                <a:effectLst/>
                <a:uLnTx/>
                <a:uFillTx/>
                <a:latin typeface="+mj-lt"/>
                <a:ea typeface="Fira Sans" panose="020B0503050000020004" pitchFamily="34" charset="0"/>
                <a:cs typeface="+mn-cs"/>
              </a:rPr>
              <a:t>.</a:t>
            </a:r>
            <a:endParaRPr kumimoji="0" lang="en-US" sz="1800" b="0" u="none" strike="noStrike" kern="1200" cap="none" spc="0" normalizeH="0" baseline="0" noProof="0">
              <a:ln>
                <a:noFill/>
              </a:ln>
              <a:effectLst/>
              <a:uLnTx/>
              <a:uFillTx/>
              <a:latin typeface="+mj-lt"/>
              <a:ea typeface="Fira Sans" panose="020B0503050000020004" pitchFamily="34" charset="0"/>
              <a:cs typeface="+mn-cs"/>
            </a:endParaRPr>
          </a:p>
        </p:txBody>
      </p:sp>
      <p:sp>
        <p:nvSpPr>
          <p:cNvPr id="11" name="Text Placeholder 2">
            <a:extLst>
              <a:ext uri="{FF2B5EF4-FFF2-40B4-BE49-F238E27FC236}">
                <a16:creationId xmlns:a16="http://schemas.microsoft.com/office/drawing/2014/main" id="{D5BE8DFB-12B8-3204-4B0D-A79A76C9E402}"/>
              </a:ext>
            </a:extLst>
          </p:cNvPr>
          <p:cNvSpPr txBox="1">
            <a:spLocks/>
          </p:cNvSpPr>
          <p:nvPr/>
        </p:nvSpPr>
        <p:spPr>
          <a:xfrm>
            <a:off x="8366712" y="2230747"/>
            <a:ext cx="3636494" cy="4108998"/>
          </a:xfrm>
          <a:prstGeom prst="roundRect">
            <a:avLst>
              <a:gd name="adj" fmla="val 2469"/>
            </a:avLst>
          </a:prstGeom>
          <a:gradFill>
            <a:gsLst>
              <a:gs pos="16000">
                <a:schemeClr val="bg2">
                  <a:alpha val="14973"/>
                </a:schemeClr>
              </a:gs>
              <a:gs pos="70000">
                <a:schemeClr val="bg2">
                  <a:alpha val="0"/>
                </a:schemeClr>
              </a:gs>
            </a:gsLst>
            <a:lin ang="3600000" scaled="0"/>
          </a:gradFill>
        </p:spPr>
        <p:txBody>
          <a:bodyPr lIns="72000" tIns="72000" rIns="72000" bIns="144000" anchor="t"/>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None/>
            </a:pPr>
            <a:r>
              <a:rPr lang="de-CH" sz="1200" b="1" err="1">
                <a:solidFill>
                  <a:schemeClr val="tx1"/>
                </a:solidFill>
                <a:latin typeface="+mj-lt"/>
              </a:rPr>
              <a:t>Objective</a:t>
            </a:r>
            <a:endParaRPr lang="de-CH" sz="1200" b="1">
              <a:solidFill>
                <a:schemeClr val="tx1"/>
              </a:solidFill>
              <a:latin typeface="+mj-lt"/>
            </a:endParaRPr>
          </a:p>
          <a:p>
            <a:pPr marL="171450" indent="-171450">
              <a:lnSpc>
                <a:spcPct val="100000"/>
              </a:lnSpc>
              <a:spcBef>
                <a:spcPts val="0"/>
              </a:spcBef>
              <a:spcAft>
                <a:spcPts val="600"/>
              </a:spcAft>
              <a:buClr>
                <a:srgbClr val="F08B1F"/>
              </a:buClr>
              <a:buSzPct val="150000"/>
            </a:pPr>
            <a:r>
              <a:rPr lang="de-CH" sz="1000" kern="0" err="1">
                <a:solidFill>
                  <a:schemeClr val="tx1"/>
                </a:solidFill>
                <a:latin typeface="+mn-lt"/>
              </a:rPr>
              <a:t>To</a:t>
            </a:r>
            <a:r>
              <a:rPr lang="de-CH" sz="1000" kern="0">
                <a:solidFill>
                  <a:schemeClr val="tx1"/>
                </a:solidFill>
                <a:latin typeface="+mn-lt"/>
              </a:rPr>
              <a:t> </a:t>
            </a:r>
            <a:r>
              <a:rPr lang="de-CH" sz="1000" kern="0" err="1">
                <a:solidFill>
                  <a:schemeClr val="tx1"/>
                </a:solidFill>
                <a:latin typeface="+mn-lt"/>
              </a:rPr>
              <a:t>investigate</a:t>
            </a:r>
            <a:r>
              <a:rPr lang="de-CH" sz="1000" kern="0">
                <a:solidFill>
                  <a:schemeClr val="tx1"/>
                </a:solidFill>
                <a:latin typeface="+mn-lt"/>
              </a:rPr>
              <a:t> </a:t>
            </a:r>
            <a:r>
              <a:rPr lang="de-CH" sz="1000" kern="0" err="1">
                <a:solidFill>
                  <a:schemeClr val="tx1"/>
                </a:solidFill>
                <a:latin typeface="+mn-lt"/>
              </a:rPr>
              <a:t>the</a:t>
            </a:r>
            <a:r>
              <a:rPr lang="de-CH" sz="1000" kern="0">
                <a:solidFill>
                  <a:schemeClr val="tx1"/>
                </a:solidFill>
                <a:latin typeface="+mn-lt"/>
              </a:rPr>
              <a:t> </a:t>
            </a:r>
            <a:r>
              <a:rPr lang="de-CH" sz="1000" kern="0" err="1">
                <a:solidFill>
                  <a:schemeClr val="tx1"/>
                </a:solidFill>
                <a:latin typeface="+mn-lt"/>
              </a:rPr>
              <a:t>effects</a:t>
            </a:r>
            <a:r>
              <a:rPr lang="de-CH" sz="1000" kern="0">
                <a:solidFill>
                  <a:schemeClr val="tx1"/>
                </a:solidFill>
                <a:latin typeface="+mn-lt"/>
              </a:rPr>
              <a:t> </a:t>
            </a:r>
            <a:r>
              <a:rPr lang="de-CH" sz="1000" kern="0" err="1">
                <a:solidFill>
                  <a:schemeClr val="tx1"/>
                </a:solidFill>
                <a:latin typeface="+mn-lt"/>
              </a:rPr>
              <a:t>of</a:t>
            </a:r>
            <a:r>
              <a:rPr lang="de-CH" sz="1000" kern="0">
                <a:solidFill>
                  <a:schemeClr val="tx1"/>
                </a:solidFill>
                <a:latin typeface="+mn-lt"/>
              </a:rPr>
              <a:t> sub-</a:t>
            </a:r>
            <a:r>
              <a:rPr lang="de-CH" sz="1000" kern="0" err="1">
                <a:solidFill>
                  <a:schemeClr val="tx1"/>
                </a:solidFill>
                <a:latin typeface="+mn-lt"/>
              </a:rPr>
              <a:t>erythemal</a:t>
            </a:r>
            <a:r>
              <a:rPr lang="de-CH" sz="1000" kern="0">
                <a:solidFill>
                  <a:schemeClr val="tx1"/>
                </a:solidFill>
                <a:latin typeface="+mn-lt"/>
              </a:rPr>
              <a:t> UV </a:t>
            </a:r>
            <a:r>
              <a:rPr lang="de-CH" sz="1000" kern="0" err="1">
                <a:solidFill>
                  <a:schemeClr val="tx1"/>
                </a:solidFill>
                <a:latin typeface="+mn-lt"/>
              </a:rPr>
              <a:t>radiation</a:t>
            </a:r>
            <a:endParaRPr lang="de-CH" sz="1000" kern="0">
              <a:solidFill>
                <a:schemeClr val="tx1"/>
              </a:solidFill>
              <a:latin typeface="+mn-lt"/>
            </a:endParaRPr>
          </a:p>
          <a:p>
            <a:pPr marL="0" indent="0">
              <a:lnSpc>
                <a:spcPct val="100000"/>
              </a:lnSpc>
              <a:spcBef>
                <a:spcPts val="0"/>
              </a:spcBef>
              <a:spcAft>
                <a:spcPts val="600"/>
              </a:spcAft>
              <a:buSzPct val="150000"/>
              <a:buNone/>
            </a:pPr>
            <a:r>
              <a:rPr lang="de-CH" sz="1200" b="1" err="1">
                <a:solidFill>
                  <a:schemeClr val="tx1"/>
                </a:solidFill>
                <a:latin typeface="+mj-lt"/>
              </a:rPr>
              <a:t>Participants</a:t>
            </a:r>
            <a:r>
              <a:rPr lang="de-CH" sz="1200" b="1">
                <a:solidFill>
                  <a:schemeClr val="tx1"/>
                </a:solidFill>
                <a:latin typeface="+mj-lt"/>
              </a:rPr>
              <a:t> and Methods</a:t>
            </a:r>
          </a:p>
          <a:p>
            <a:pPr marL="171450" indent="-171450">
              <a:lnSpc>
                <a:spcPct val="100000"/>
              </a:lnSpc>
              <a:spcBef>
                <a:spcPts val="0"/>
              </a:spcBef>
              <a:spcAft>
                <a:spcPts val="600"/>
              </a:spcAft>
              <a:buClr>
                <a:srgbClr val="F08B1F"/>
              </a:buClr>
              <a:buSzPct val="150000"/>
            </a:pPr>
            <a:r>
              <a:rPr lang="de-CH" sz="1000" kern="0">
                <a:solidFill>
                  <a:schemeClr val="tx1"/>
                </a:solidFill>
                <a:latin typeface="+mn-lt"/>
              </a:rPr>
              <a:t>Six </a:t>
            </a:r>
            <a:r>
              <a:rPr lang="de-CH" sz="1000" kern="0" err="1">
                <a:solidFill>
                  <a:schemeClr val="tx1"/>
                </a:solidFill>
                <a:latin typeface="+mn-lt"/>
              </a:rPr>
              <a:t>volunteers</a:t>
            </a:r>
            <a:r>
              <a:rPr lang="de-CH" sz="1000" kern="0">
                <a:solidFill>
                  <a:schemeClr val="tx1"/>
                </a:solidFill>
                <a:latin typeface="+mn-lt"/>
              </a:rPr>
              <a:t> </a:t>
            </a:r>
            <a:r>
              <a:rPr lang="de-CH" sz="1000" kern="0" err="1">
                <a:solidFill>
                  <a:schemeClr val="tx1"/>
                </a:solidFill>
                <a:latin typeface="+mn-lt"/>
              </a:rPr>
              <a:t>with</a:t>
            </a:r>
            <a:r>
              <a:rPr lang="de-CH" sz="1000" kern="0">
                <a:solidFill>
                  <a:schemeClr val="tx1"/>
                </a:solidFill>
                <a:latin typeface="+mn-lt"/>
              </a:rPr>
              <a:t> </a:t>
            </a:r>
            <a:r>
              <a:rPr lang="de-CH" sz="1000" kern="0" err="1">
                <a:solidFill>
                  <a:schemeClr val="tx1"/>
                </a:solidFill>
                <a:latin typeface="+mn-lt"/>
              </a:rPr>
              <a:t>skin</a:t>
            </a:r>
            <a:r>
              <a:rPr lang="de-CH" sz="1000" kern="0">
                <a:solidFill>
                  <a:schemeClr val="tx1"/>
                </a:solidFill>
                <a:latin typeface="+mn-lt"/>
              </a:rPr>
              <a:t> type I </a:t>
            </a:r>
            <a:r>
              <a:rPr lang="de-CH" sz="1000" kern="0" err="1">
                <a:solidFill>
                  <a:schemeClr val="tx1"/>
                </a:solidFill>
                <a:latin typeface="+mn-lt"/>
              </a:rPr>
              <a:t>or</a:t>
            </a:r>
            <a:r>
              <a:rPr lang="de-CH" sz="1000" kern="0">
                <a:solidFill>
                  <a:schemeClr val="tx1"/>
                </a:solidFill>
                <a:latin typeface="+mn-lt"/>
              </a:rPr>
              <a:t> II</a:t>
            </a:r>
          </a:p>
          <a:p>
            <a:pPr marL="171450" indent="-171450">
              <a:lnSpc>
                <a:spcPct val="100000"/>
              </a:lnSpc>
              <a:spcBef>
                <a:spcPts val="0"/>
              </a:spcBef>
              <a:spcAft>
                <a:spcPts val="600"/>
              </a:spcAft>
              <a:buClr>
                <a:srgbClr val="F08B1F"/>
              </a:buClr>
              <a:buSzPct val="150000"/>
            </a:pPr>
            <a:r>
              <a:rPr lang="de-CH" sz="1000" kern="0">
                <a:solidFill>
                  <a:schemeClr val="tx1"/>
                </a:solidFill>
                <a:latin typeface="+mn-lt"/>
              </a:rPr>
              <a:t>1x / </a:t>
            </a:r>
            <a:r>
              <a:rPr lang="de-CH" sz="1000" kern="0" err="1">
                <a:solidFill>
                  <a:schemeClr val="tx1"/>
                </a:solidFill>
                <a:latin typeface="+mn-lt"/>
              </a:rPr>
              <a:t>day</a:t>
            </a:r>
            <a:r>
              <a:rPr lang="de-CH" sz="1000" kern="0">
                <a:solidFill>
                  <a:schemeClr val="tx1"/>
                </a:solidFill>
                <a:latin typeface="+mn-lt"/>
              </a:rPr>
              <a:t> </a:t>
            </a:r>
            <a:r>
              <a:rPr lang="de-CH" sz="1000" kern="0" err="1">
                <a:solidFill>
                  <a:schemeClr val="tx1"/>
                </a:solidFill>
                <a:latin typeface="+mn-lt"/>
              </a:rPr>
              <a:t>application</a:t>
            </a:r>
            <a:r>
              <a:rPr lang="de-CH" sz="1000" kern="0">
                <a:solidFill>
                  <a:schemeClr val="tx1"/>
                </a:solidFill>
                <a:latin typeface="+mn-lt"/>
              </a:rPr>
              <a:t> </a:t>
            </a:r>
            <a:r>
              <a:rPr lang="de-CH" sz="1000" kern="0" err="1">
                <a:solidFill>
                  <a:schemeClr val="tx1"/>
                </a:solidFill>
                <a:latin typeface="+mn-lt"/>
              </a:rPr>
              <a:t>of</a:t>
            </a:r>
            <a:r>
              <a:rPr lang="de-CH" sz="1000" kern="0">
                <a:solidFill>
                  <a:schemeClr val="tx1"/>
                </a:solidFill>
                <a:latin typeface="+mn-lt"/>
              </a:rPr>
              <a:t> </a:t>
            </a:r>
            <a:r>
              <a:rPr lang="de-CH" sz="1000" kern="0" err="1">
                <a:solidFill>
                  <a:schemeClr val="tx1"/>
                </a:solidFill>
                <a:latin typeface="+mn-lt"/>
              </a:rPr>
              <a:t>formulation</a:t>
            </a:r>
            <a:r>
              <a:rPr lang="de-CH" sz="1000" kern="0">
                <a:solidFill>
                  <a:schemeClr val="tx1"/>
                </a:solidFill>
                <a:latin typeface="+mn-lt"/>
              </a:rPr>
              <a:t> at 2 different </a:t>
            </a:r>
            <a:r>
              <a:rPr lang="de-CH" sz="1000" kern="0" err="1">
                <a:solidFill>
                  <a:schemeClr val="tx1"/>
                </a:solidFill>
                <a:latin typeface="+mn-lt"/>
              </a:rPr>
              <a:t>sites</a:t>
            </a:r>
            <a:r>
              <a:rPr lang="de-CH" sz="1000" kern="0">
                <a:solidFill>
                  <a:schemeClr val="tx1"/>
                </a:solidFill>
                <a:latin typeface="+mn-lt"/>
              </a:rPr>
              <a:t> in </a:t>
            </a:r>
            <a:r>
              <a:rPr lang="de-CH" sz="1000" kern="0" err="1">
                <a:solidFill>
                  <a:schemeClr val="tx1"/>
                </a:solidFill>
                <a:latin typeface="+mn-lt"/>
              </a:rPr>
              <a:t>lower</a:t>
            </a:r>
            <a:r>
              <a:rPr lang="de-CH" sz="1000" kern="0">
                <a:solidFill>
                  <a:schemeClr val="tx1"/>
                </a:solidFill>
                <a:latin typeface="+mn-lt"/>
              </a:rPr>
              <a:t> back</a:t>
            </a:r>
          </a:p>
          <a:p>
            <a:pPr lvl="1">
              <a:lnSpc>
                <a:spcPct val="100000"/>
              </a:lnSpc>
              <a:spcBef>
                <a:spcPts val="0"/>
              </a:spcBef>
              <a:spcAft>
                <a:spcPts val="600"/>
              </a:spcAft>
            </a:pPr>
            <a:r>
              <a:rPr lang="de-CH" sz="1000">
                <a:solidFill>
                  <a:schemeClr val="tx1"/>
                </a:solidFill>
                <a:latin typeface="+mj-lt"/>
              </a:rPr>
              <a:t>Control (</a:t>
            </a:r>
            <a:r>
              <a:rPr lang="de-CH" sz="1000" err="1">
                <a:solidFill>
                  <a:schemeClr val="tx1"/>
                </a:solidFill>
                <a:latin typeface="+mj-lt"/>
              </a:rPr>
              <a:t>no</a:t>
            </a:r>
            <a:r>
              <a:rPr lang="de-CH" sz="1000">
                <a:solidFill>
                  <a:schemeClr val="tx1"/>
                </a:solidFill>
                <a:latin typeface="+mj-lt"/>
              </a:rPr>
              <a:t> UV </a:t>
            </a:r>
            <a:r>
              <a:rPr lang="de-CH" sz="1000" err="1">
                <a:solidFill>
                  <a:schemeClr val="tx1"/>
                </a:solidFill>
                <a:latin typeface="+mj-lt"/>
              </a:rPr>
              <a:t>filters</a:t>
            </a:r>
            <a:r>
              <a:rPr lang="de-CH" sz="1000">
                <a:solidFill>
                  <a:schemeClr val="tx1"/>
                </a:solidFill>
                <a:latin typeface="+mj-lt"/>
              </a:rPr>
              <a:t>)</a:t>
            </a:r>
          </a:p>
          <a:p>
            <a:pPr lvl="1">
              <a:lnSpc>
                <a:spcPct val="100000"/>
              </a:lnSpc>
              <a:spcBef>
                <a:spcPts val="0"/>
              </a:spcBef>
              <a:spcAft>
                <a:spcPts val="600"/>
              </a:spcAft>
            </a:pPr>
            <a:r>
              <a:rPr lang="de-CH" sz="1000" err="1">
                <a:solidFill>
                  <a:schemeClr val="tx1"/>
                </a:solidFill>
                <a:latin typeface="+mj-lt"/>
              </a:rPr>
              <a:t>Sunscreen</a:t>
            </a:r>
            <a:r>
              <a:rPr lang="de-CH" sz="1000">
                <a:solidFill>
                  <a:schemeClr val="tx1"/>
                </a:solidFill>
                <a:latin typeface="+mj-lt"/>
              </a:rPr>
              <a:t> (SPF ~7.5) </a:t>
            </a:r>
          </a:p>
          <a:p>
            <a:pPr marL="171450" indent="-171450">
              <a:lnSpc>
                <a:spcPct val="100000"/>
              </a:lnSpc>
              <a:spcBef>
                <a:spcPts val="0"/>
              </a:spcBef>
              <a:spcAft>
                <a:spcPts val="600"/>
              </a:spcAft>
              <a:buClr>
                <a:srgbClr val="F08B1F"/>
              </a:buClr>
              <a:buSzPct val="150000"/>
            </a:pPr>
            <a:r>
              <a:rPr lang="de-CH" sz="1000" kern="0">
                <a:solidFill>
                  <a:schemeClr val="tx1"/>
                </a:solidFill>
                <a:latin typeface="+mn-lt"/>
              </a:rPr>
              <a:t>11 </a:t>
            </a:r>
            <a:r>
              <a:rPr lang="de-CH" sz="1000" kern="0" err="1">
                <a:solidFill>
                  <a:schemeClr val="tx1"/>
                </a:solidFill>
                <a:latin typeface="+mn-lt"/>
              </a:rPr>
              <a:t>consecutive</a:t>
            </a:r>
            <a:r>
              <a:rPr lang="de-CH" sz="1000" kern="0">
                <a:solidFill>
                  <a:schemeClr val="tx1"/>
                </a:solidFill>
                <a:latin typeface="+mn-lt"/>
              </a:rPr>
              <a:t> </a:t>
            </a:r>
            <a:r>
              <a:rPr lang="de-CH" sz="1000" kern="0" err="1">
                <a:solidFill>
                  <a:schemeClr val="tx1"/>
                </a:solidFill>
                <a:latin typeface="+mn-lt"/>
              </a:rPr>
              <a:t>days</a:t>
            </a:r>
            <a:r>
              <a:rPr lang="de-CH" sz="1000" kern="0">
                <a:solidFill>
                  <a:schemeClr val="tx1"/>
                </a:solidFill>
                <a:latin typeface="+mn-lt"/>
              </a:rPr>
              <a:t> </a:t>
            </a:r>
            <a:r>
              <a:rPr lang="de-CH" sz="1000" kern="0" err="1">
                <a:solidFill>
                  <a:schemeClr val="tx1"/>
                </a:solidFill>
                <a:latin typeface="+mn-lt"/>
              </a:rPr>
              <a:t>of</a:t>
            </a:r>
            <a:r>
              <a:rPr lang="de-CH" sz="1000" kern="0">
                <a:solidFill>
                  <a:schemeClr val="tx1"/>
                </a:solidFill>
                <a:latin typeface="+mn-lt"/>
              </a:rPr>
              <a:t> 0.6 MED Solar </a:t>
            </a:r>
            <a:r>
              <a:rPr lang="de-CH" sz="1000" kern="0" err="1">
                <a:solidFill>
                  <a:schemeClr val="tx1"/>
                </a:solidFill>
                <a:latin typeface="+mn-lt"/>
              </a:rPr>
              <a:t>Simulated</a:t>
            </a:r>
            <a:r>
              <a:rPr lang="de-CH" sz="1000" kern="0">
                <a:solidFill>
                  <a:schemeClr val="tx1"/>
                </a:solidFill>
                <a:latin typeface="+mn-lt"/>
              </a:rPr>
              <a:t> Radiation (SSR)</a:t>
            </a:r>
          </a:p>
          <a:p>
            <a:pPr marL="171450" indent="-171450">
              <a:lnSpc>
                <a:spcPct val="100000"/>
              </a:lnSpc>
              <a:spcBef>
                <a:spcPts val="0"/>
              </a:spcBef>
              <a:spcAft>
                <a:spcPts val="600"/>
              </a:spcAft>
              <a:buClr>
                <a:srgbClr val="F08B1F"/>
              </a:buClr>
              <a:buSzPct val="150000"/>
              <a:tabLst>
                <a:tab pos="271463" algn="l"/>
                <a:tab pos="541338" algn="l"/>
              </a:tabLst>
            </a:pPr>
            <a:r>
              <a:rPr lang="de-DE" sz="1000" kern="0">
                <a:solidFill>
                  <a:schemeClr val="tx1"/>
                </a:solidFill>
                <a:latin typeface="+mn-lt"/>
              </a:rPr>
              <a:t>Quantitative </a:t>
            </a:r>
            <a:r>
              <a:rPr lang="de-DE" sz="1000" kern="0" err="1">
                <a:solidFill>
                  <a:schemeClr val="tx1"/>
                </a:solidFill>
                <a:latin typeface="+mn-lt"/>
              </a:rPr>
              <a:t>daily</a:t>
            </a:r>
            <a:r>
              <a:rPr lang="de-DE" sz="1000" kern="0">
                <a:solidFill>
                  <a:schemeClr val="tx1"/>
                </a:solidFill>
                <a:latin typeface="+mn-lt"/>
              </a:rPr>
              <a:t> </a:t>
            </a:r>
            <a:r>
              <a:rPr lang="de-DE" sz="1000" kern="0" err="1">
                <a:solidFill>
                  <a:schemeClr val="tx1"/>
                </a:solidFill>
                <a:latin typeface="+mn-lt"/>
              </a:rPr>
              <a:t>assessment</a:t>
            </a:r>
            <a:r>
              <a:rPr lang="de-DE" sz="1000" kern="0">
                <a:solidFill>
                  <a:schemeClr val="tx1"/>
                </a:solidFill>
                <a:latin typeface="+mn-lt"/>
              </a:rPr>
              <a:t> </a:t>
            </a:r>
            <a:r>
              <a:rPr lang="de-DE" sz="1000" kern="0" err="1">
                <a:solidFill>
                  <a:schemeClr val="tx1"/>
                </a:solidFill>
                <a:latin typeface="+mn-lt"/>
              </a:rPr>
              <a:t>of</a:t>
            </a:r>
            <a:r>
              <a:rPr lang="de-DE" sz="1000" kern="0">
                <a:solidFill>
                  <a:schemeClr val="tx1"/>
                </a:solidFill>
                <a:latin typeface="+mn-lt"/>
              </a:rPr>
              <a:t> </a:t>
            </a:r>
            <a:r>
              <a:rPr lang="de-DE" sz="1000" kern="0" err="1">
                <a:solidFill>
                  <a:schemeClr val="tx1"/>
                </a:solidFill>
                <a:latin typeface="+mn-lt"/>
              </a:rPr>
              <a:t>skin</a:t>
            </a:r>
            <a:r>
              <a:rPr lang="de-DE" sz="1000" kern="0">
                <a:solidFill>
                  <a:schemeClr val="tx1"/>
                </a:solidFill>
                <a:latin typeface="+mn-lt"/>
              </a:rPr>
              <a:t> </a:t>
            </a:r>
            <a:r>
              <a:rPr lang="de-DE" sz="1000" kern="0" err="1">
                <a:solidFill>
                  <a:schemeClr val="tx1"/>
                </a:solidFill>
                <a:latin typeface="+mn-lt"/>
              </a:rPr>
              <a:t>reflectance</a:t>
            </a:r>
            <a:r>
              <a:rPr lang="de-DE" sz="1000" kern="0">
                <a:solidFill>
                  <a:schemeClr val="tx1"/>
                </a:solidFill>
                <a:latin typeface="+mn-lt"/>
              </a:rPr>
              <a:t> </a:t>
            </a:r>
            <a:r>
              <a:rPr lang="de-DE" sz="1000" kern="0" err="1">
                <a:solidFill>
                  <a:schemeClr val="tx1"/>
                </a:solidFill>
                <a:latin typeface="+mn-lt"/>
              </a:rPr>
              <a:t>for</a:t>
            </a:r>
            <a:r>
              <a:rPr lang="de-DE" sz="1000" kern="0">
                <a:solidFill>
                  <a:schemeClr val="tx1"/>
                </a:solidFill>
                <a:latin typeface="+mn-lt"/>
              </a:rPr>
              <a:t> </a:t>
            </a:r>
            <a:r>
              <a:rPr lang="de-DE" sz="1000" kern="0" err="1">
                <a:solidFill>
                  <a:schemeClr val="tx1"/>
                </a:solidFill>
                <a:latin typeface="+mn-lt"/>
              </a:rPr>
              <a:t>red</a:t>
            </a:r>
            <a:r>
              <a:rPr lang="de-DE" sz="1000" kern="0">
                <a:solidFill>
                  <a:schemeClr val="tx1"/>
                </a:solidFill>
                <a:latin typeface="+mn-lt"/>
              </a:rPr>
              <a:t> light </a:t>
            </a:r>
            <a:r>
              <a:rPr lang="de-DE" sz="1000" kern="0" err="1">
                <a:solidFill>
                  <a:schemeClr val="tx1"/>
                </a:solidFill>
                <a:latin typeface="+mn-lt"/>
              </a:rPr>
              <a:t>expressed</a:t>
            </a:r>
            <a:r>
              <a:rPr lang="de-DE" sz="1000" kern="0">
                <a:solidFill>
                  <a:schemeClr val="tx1"/>
                </a:solidFill>
                <a:latin typeface="+mn-lt"/>
              </a:rPr>
              <a:t> </a:t>
            </a:r>
            <a:r>
              <a:rPr lang="de-DE" sz="1000" kern="0" err="1">
                <a:solidFill>
                  <a:schemeClr val="tx1"/>
                </a:solidFill>
                <a:latin typeface="+mn-lt"/>
              </a:rPr>
              <a:t>as</a:t>
            </a:r>
            <a:r>
              <a:rPr lang="de-DE" sz="1000" kern="0">
                <a:solidFill>
                  <a:schemeClr val="tx1"/>
                </a:solidFill>
                <a:latin typeface="+mn-lt"/>
              </a:rPr>
              <a:t> </a:t>
            </a:r>
            <a:r>
              <a:rPr lang="de-DE" sz="1000" kern="0" err="1">
                <a:solidFill>
                  <a:schemeClr val="tx1"/>
                </a:solidFill>
                <a:latin typeface="+mn-lt"/>
              </a:rPr>
              <a:t>erythemal</a:t>
            </a:r>
            <a:r>
              <a:rPr lang="de-DE" sz="1000" kern="0">
                <a:solidFill>
                  <a:schemeClr val="tx1"/>
                </a:solidFill>
                <a:latin typeface="+mn-lt"/>
              </a:rPr>
              <a:t> </a:t>
            </a:r>
            <a:r>
              <a:rPr lang="de-DE" sz="1000" kern="0" err="1">
                <a:solidFill>
                  <a:schemeClr val="tx1"/>
                </a:solidFill>
                <a:latin typeface="+mn-lt"/>
              </a:rPr>
              <a:t>index</a:t>
            </a:r>
            <a:endParaRPr lang="de-DE" sz="1000" kern="0">
              <a:solidFill>
                <a:schemeClr val="tx1"/>
              </a:solidFill>
              <a:latin typeface="+mn-lt"/>
            </a:endParaRPr>
          </a:p>
          <a:p>
            <a:pPr marL="0" indent="0">
              <a:lnSpc>
                <a:spcPct val="100000"/>
              </a:lnSpc>
              <a:spcBef>
                <a:spcPts val="0"/>
              </a:spcBef>
              <a:spcAft>
                <a:spcPts val="600"/>
              </a:spcAft>
              <a:buNone/>
            </a:pPr>
            <a:endParaRPr lang="de-CH" sz="1050">
              <a:solidFill>
                <a:schemeClr val="tx1"/>
              </a:solidFill>
              <a:latin typeface="+mj-lt"/>
            </a:endParaRPr>
          </a:p>
          <a:p>
            <a:pPr marL="0" indent="0">
              <a:lnSpc>
                <a:spcPct val="100000"/>
              </a:lnSpc>
              <a:spcBef>
                <a:spcPts val="0"/>
              </a:spcBef>
              <a:buNone/>
            </a:pPr>
            <a:r>
              <a:rPr lang="de-CH" sz="800" b="1">
                <a:solidFill>
                  <a:schemeClr val="tx1"/>
                </a:solidFill>
                <a:latin typeface="+mj-lt"/>
              </a:rPr>
              <a:t>Reference</a:t>
            </a:r>
          </a:p>
          <a:p>
            <a:pPr marL="0" indent="0">
              <a:lnSpc>
                <a:spcPct val="100000"/>
              </a:lnSpc>
              <a:spcBef>
                <a:spcPts val="0"/>
              </a:spcBef>
              <a:buNone/>
            </a:pPr>
            <a:r>
              <a:rPr lang="en-US" sz="800">
                <a:solidFill>
                  <a:schemeClr val="tx1"/>
                </a:solidFill>
                <a:latin typeface="+mj-lt"/>
              </a:rPr>
              <a:t>Young et al. Journal of Investigative Dermatology (2007) 127, 975–978.</a:t>
            </a:r>
          </a:p>
        </p:txBody>
      </p:sp>
      <p:sp>
        <p:nvSpPr>
          <p:cNvPr id="13" name="Text Placeholder 2">
            <a:extLst>
              <a:ext uri="{FF2B5EF4-FFF2-40B4-BE49-F238E27FC236}">
                <a16:creationId xmlns:a16="http://schemas.microsoft.com/office/drawing/2014/main" id="{5B04CF9F-C378-ED26-1B64-04A84B39A57B}"/>
              </a:ext>
            </a:extLst>
          </p:cNvPr>
          <p:cNvSpPr txBox="1">
            <a:spLocks/>
          </p:cNvSpPr>
          <p:nvPr/>
        </p:nvSpPr>
        <p:spPr>
          <a:xfrm>
            <a:off x="324274" y="2403199"/>
            <a:ext cx="5830866" cy="674570"/>
          </a:xfrm>
          <a:prstGeom prst="rect">
            <a:avLst/>
          </a:prstGeom>
        </p:spPr>
        <p:txBody>
          <a:bodyPr lIns="0" tIns="0" rIns="0" bIns="0"/>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90000"/>
              </a:lnSpc>
              <a:spcBef>
                <a:spcPts val="1000"/>
              </a:spcBef>
              <a:spcAft>
                <a:spcPts val="0"/>
              </a:spcAft>
              <a:buClr>
                <a:srgbClr val="808282"/>
              </a:buClr>
              <a:buSzTx/>
              <a:buFont typeface="Arial" panose="020B0604020202020204" pitchFamily="34" charset="0"/>
              <a:buNone/>
              <a:tabLst/>
              <a:defRPr/>
            </a:pPr>
            <a:r>
              <a:rPr kumimoji="0" lang="en-US" sz="1400" b="1" i="0" u="none" strike="noStrike" kern="1200" cap="none" spc="0" normalizeH="0" baseline="0" noProof="0">
                <a:ln>
                  <a:noFill/>
                </a:ln>
                <a:solidFill>
                  <a:schemeClr val="tx1"/>
                </a:solidFill>
                <a:effectLst/>
                <a:uLnTx/>
                <a:uFillTx/>
                <a:latin typeface="+mj-lt"/>
                <a:ea typeface="+mn-ea"/>
                <a:cs typeface="+mn-cs"/>
              </a:rPr>
              <a:t>Daily, low doses of UV radiation (sub-erythemal SSR) cause significant clinical, cellular, and molecular damage in skin types I/II.  </a:t>
            </a:r>
          </a:p>
          <a:p>
            <a:pPr marL="0" marR="0" lvl="0" indent="0" defTabSz="914400" rtl="0" eaLnBrk="1" fontAlgn="auto" latinLnBrk="0" hangingPunct="1">
              <a:lnSpc>
                <a:spcPct val="90000"/>
              </a:lnSpc>
              <a:spcBef>
                <a:spcPts val="1000"/>
              </a:spcBef>
              <a:spcAft>
                <a:spcPts val="0"/>
              </a:spcAft>
              <a:buClr>
                <a:srgbClr val="808282"/>
              </a:buClr>
              <a:buSzTx/>
              <a:buFont typeface="Arial" panose="020B0604020202020204" pitchFamily="34" charset="0"/>
              <a:buNone/>
              <a:tabLst/>
              <a:defRPr/>
            </a:pPr>
            <a:endParaRPr kumimoji="0" lang="en-US" sz="1400" b="1" i="0" u="none" strike="noStrike" kern="1200" cap="none" spc="0" normalizeH="0" baseline="0" noProof="0">
              <a:ln>
                <a:noFill/>
              </a:ln>
              <a:solidFill>
                <a:schemeClr val="tx1"/>
              </a:solidFill>
              <a:effectLst/>
              <a:uLnTx/>
              <a:uFillTx/>
              <a:latin typeface="+mj-lt"/>
              <a:ea typeface="+mn-ea"/>
              <a:cs typeface="+mn-cs"/>
            </a:endParaRPr>
          </a:p>
        </p:txBody>
      </p:sp>
      <p:grpSp>
        <p:nvGrpSpPr>
          <p:cNvPr id="14" name="Group 13">
            <a:extLst>
              <a:ext uri="{FF2B5EF4-FFF2-40B4-BE49-F238E27FC236}">
                <a16:creationId xmlns:a16="http://schemas.microsoft.com/office/drawing/2014/main" id="{C6487244-48A0-D3E6-F99A-96F00CA838A7}"/>
              </a:ext>
            </a:extLst>
          </p:cNvPr>
          <p:cNvGrpSpPr/>
          <p:nvPr/>
        </p:nvGrpSpPr>
        <p:grpSpPr>
          <a:xfrm>
            <a:off x="302400" y="3052105"/>
            <a:ext cx="7204285" cy="2812822"/>
            <a:chOff x="6384444" y="3596414"/>
            <a:chExt cx="5563512" cy="2440773"/>
          </a:xfrm>
        </p:grpSpPr>
        <p:cxnSp>
          <p:nvCxnSpPr>
            <p:cNvPr id="15" name="Straight Connector 14">
              <a:extLst>
                <a:ext uri="{FF2B5EF4-FFF2-40B4-BE49-F238E27FC236}">
                  <a16:creationId xmlns:a16="http://schemas.microsoft.com/office/drawing/2014/main" id="{E3027F17-7720-CC39-0FAC-E90FE635AF48}"/>
                </a:ext>
              </a:extLst>
            </p:cNvPr>
            <p:cNvCxnSpPr>
              <a:cxnSpLocks/>
            </p:cNvCxnSpPr>
            <p:nvPr/>
          </p:nvCxnSpPr>
          <p:spPr>
            <a:xfrm>
              <a:off x="6843429" y="4790982"/>
              <a:ext cx="3675215" cy="0"/>
            </a:xfrm>
            <a:prstGeom prst="line">
              <a:avLst/>
            </a:prstGeom>
            <a:ln w="31750">
              <a:solidFill>
                <a:schemeClr val="accent1">
                  <a:alpha val="64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5B26C88C-DA6B-1A14-4562-53523B1A0E8B}"/>
                </a:ext>
              </a:extLst>
            </p:cNvPr>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384444" y="3596414"/>
              <a:ext cx="3824572" cy="2440773"/>
            </a:xfrm>
            <a:prstGeom prst="rect">
              <a:avLst/>
            </a:prstGeom>
          </p:spPr>
        </p:pic>
        <p:sp>
          <p:nvSpPr>
            <p:cNvPr id="17" name="TextBox 16">
              <a:extLst>
                <a:ext uri="{FF2B5EF4-FFF2-40B4-BE49-F238E27FC236}">
                  <a16:creationId xmlns:a16="http://schemas.microsoft.com/office/drawing/2014/main" id="{C22A1552-6827-5839-8C4A-9E55FEBD9BF3}"/>
                </a:ext>
              </a:extLst>
            </p:cNvPr>
            <p:cNvSpPr txBox="1"/>
            <p:nvPr/>
          </p:nvSpPr>
          <p:spPr>
            <a:xfrm>
              <a:off x="10630199" y="4443523"/>
              <a:ext cx="1317757" cy="81455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1100" b="1" i="0" u="none" strike="noStrike" kern="1200" cap="none" spc="0" normalizeH="0" baseline="0" noProof="0">
                  <a:ln>
                    <a:noFill/>
                  </a:ln>
                  <a:effectLst/>
                  <a:uLnTx/>
                  <a:uFillTx/>
                  <a:latin typeface="+mj-lt"/>
                  <a:ea typeface="Fira Sans" panose="020B0503050000020004" pitchFamily="34" charset="0"/>
                  <a:cs typeface="+mn-cs"/>
                </a:rPr>
                <a:t>Erythema Index ~50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1100" b="1" i="0" u="none" strike="noStrike" kern="1200" cap="none" spc="0" normalizeH="0" baseline="0" noProof="0">
                  <a:ln>
                    <a:noFill/>
                  </a:ln>
                  <a:effectLst/>
                  <a:uLnTx/>
                  <a:uFillTx/>
                  <a:latin typeface="+mj-lt"/>
                  <a:ea typeface="Fira Sans" panose="020B0503050000020004" pitchFamily="34" charset="0"/>
                  <a:cs typeface="+mn-cs"/>
                </a:rPr>
                <a:t>Level at </a:t>
              </a:r>
              <a:r>
                <a:rPr kumimoji="0" lang="de-CH" sz="1100" b="1" i="0" u="none" strike="noStrike" kern="1200" cap="none" spc="0" normalizeH="0" baseline="0" noProof="0" err="1">
                  <a:ln>
                    <a:noFill/>
                  </a:ln>
                  <a:effectLst/>
                  <a:uLnTx/>
                  <a:uFillTx/>
                  <a:latin typeface="+mj-lt"/>
                  <a:ea typeface="Fira Sans" panose="020B0503050000020004" pitchFamily="34" charset="0"/>
                  <a:cs typeface="+mn-cs"/>
                </a:rPr>
                <a:t>which</a:t>
              </a:r>
              <a:r>
                <a:rPr kumimoji="0" lang="de-CH" sz="1100" b="1" i="0" u="none" strike="noStrike" kern="1200" cap="none" spc="0" normalizeH="0" baseline="0" noProof="0">
                  <a:ln>
                    <a:noFill/>
                  </a:ln>
                  <a:effectLst/>
                  <a:uLnTx/>
                  <a:uFillTx/>
                  <a:latin typeface="+mj-lt"/>
                  <a:ea typeface="Fira Sans" panose="020B0503050000020004" pitchFamily="34" charset="0"/>
                  <a:cs typeface="+mn-cs"/>
                </a:rPr>
                <a:t> </a:t>
              </a:r>
              <a:r>
                <a:rPr kumimoji="0" lang="de-CH" sz="1100" b="1" i="0" u="none" strike="noStrike" kern="1200" cap="none" spc="0" normalizeH="0" baseline="0" noProof="0" err="1">
                  <a:ln>
                    <a:noFill/>
                  </a:ln>
                  <a:effectLst/>
                  <a:uLnTx/>
                  <a:uFillTx/>
                  <a:latin typeface="+mj-lt"/>
                  <a:ea typeface="Fira Sans" panose="020B0503050000020004" pitchFamily="34" charset="0"/>
                  <a:cs typeface="+mn-cs"/>
                </a:rPr>
                <a:t>erythema</a:t>
              </a:r>
              <a:r>
                <a:rPr kumimoji="0" lang="de-CH" sz="1100" b="1" i="0" u="none" strike="noStrike" kern="1200" cap="none" spc="0" normalizeH="0" baseline="0" noProof="0">
                  <a:ln>
                    <a:noFill/>
                  </a:ln>
                  <a:effectLst/>
                  <a:uLnTx/>
                  <a:uFillTx/>
                  <a:latin typeface="+mj-lt"/>
                  <a:ea typeface="Fira Sans" panose="020B0503050000020004" pitchFamily="34" charset="0"/>
                  <a:cs typeface="+mn-cs"/>
                </a:rPr>
                <a:t> (</a:t>
              </a:r>
              <a:r>
                <a:rPr kumimoji="0" lang="de-CH" sz="1100" b="1" i="0" u="none" strike="noStrike" kern="1200" cap="none" spc="0" normalizeH="0" baseline="0" noProof="0" err="1">
                  <a:ln>
                    <a:noFill/>
                  </a:ln>
                  <a:effectLst/>
                  <a:uLnTx/>
                  <a:uFillTx/>
                  <a:latin typeface="+mj-lt"/>
                  <a:ea typeface="Fira Sans" panose="020B0503050000020004" pitchFamily="34" charset="0"/>
                  <a:cs typeface="+mn-cs"/>
                </a:rPr>
                <a:t>redness</a:t>
              </a:r>
              <a:r>
                <a:rPr kumimoji="0" lang="de-CH" sz="1100" b="1" i="0" u="none" strike="noStrike" kern="1200" cap="none" spc="0" normalizeH="0" baseline="0" noProof="0">
                  <a:ln>
                    <a:noFill/>
                  </a:ln>
                  <a:effectLst/>
                  <a:uLnTx/>
                  <a:uFillTx/>
                  <a:latin typeface="+mj-lt"/>
                  <a:ea typeface="Fira Sans" panose="020B0503050000020004" pitchFamily="34" charset="0"/>
                  <a:cs typeface="+mn-cs"/>
                </a:rPr>
                <a:t>) </a:t>
              </a:r>
              <a:r>
                <a:rPr kumimoji="0" lang="de-CH" sz="1100" b="1" i="0" u="none" strike="noStrike" kern="1200" cap="none" spc="0" normalizeH="0" baseline="0" noProof="0" err="1">
                  <a:ln>
                    <a:noFill/>
                  </a:ln>
                  <a:effectLst/>
                  <a:uLnTx/>
                  <a:uFillTx/>
                  <a:latin typeface="+mj-lt"/>
                  <a:ea typeface="Fira Sans" panose="020B0503050000020004" pitchFamily="34" charset="0"/>
                  <a:cs typeface="+mn-cs"/>
                </a:rPr>
                <a:t>can</a:t>
              </a:r>
              <a:r>
                <a:rPr kumimoji="0" lang="de-CH" sz="1100" b="1" i="0" u="none" strike="noStrike" kern="1200" cap="none" spc="0" normalizeH="0" baseline="0" noProof="0">
                  <a:ln>
                    <a:noFill/>
                  </a:ln>
                  <a:effectLst/>
                  <a:uLnTx/>
                  <a:uFillTx/>
                  <a:latin typeface="+mj-lt"/>
                  <a:ea typeface="Fira Sans" panose="020B0503050000020004" pitchFamily="34" charset="0"/>
                  <a:cs typeface="+mn-cs"/>
                </a:rPr>
                <a:t> </a:t>
              </a:r>
              <a:r>
                <a:rPr kumimoji="0" lang="de-CH" sz="1100" b="1" i="0" u="none" strike="noStrike" kern="1200" cap="none" spc="0" normalizeH="0" baseline="0" noProof="0" err="1">
                  <a:ln>
                    <a:noFill/>
                  </a:ln>
                  <a:effectLst/>
                  <a:uLnTx/>
                  <a:uFillTx/>
                  <a:latin typeface="+mj-lt"/>
                  <a:ea typeface="Fira Sans" panose="020B0503050000020004" pitchFamily="34" charset="0"/>
                  <a:cs typeface="+mn-cs"/>
                </a:rPr>
                <a:t>be</a:t>
              </a:r>
              <a:r>
                <a:rPr kumimoji="0" lang="de-CH" sz="1100" b="1" i="0" u="none" strike="noStrike" kern="1200" cap="none" spc="0" normalizeH="0" baseline="0" noProof="0">
                  <a:ln>
                    <a:noFill/>
                  </a:ln>
                  <a:effectLst/>
                  <a:uLnTx/>
                  <a:uFillTx/>
                  <a:latin typeface="+mj-lt"/>
                  <a:ea typeface="Fira Sans" panose="020B0503050000020004" pitchFamily="34" charset="0"/>
                  <a:cs typeface="+mn-cs"/>
                </a:rPr>
                <a:t> </a:t>
              </a:r>
              <a:r>
                <a:rPr kumimoji="0" lang="de-CH" sz="1100" b="1" i="0" u="none" strike="noStrike" kern="1200" cap="none" spc="0" normalizeH="0" baseline="0" noProof="0" err="1">
                  <a:ln>
                    <a:noFill/>
                  </a:ln>
                  <a:effectLst/>
                  <a:uLnTx/>
                  <a:uFillTx/>
                  <a:latin typeface="+mj-lt"/>
                  <a:ea typeface="Fira Sans" panose="020B0503050000020004" pitchFamily="34" charset="0"/>
                  <a:cs typeface="+mn-cs"/>
                </a:rPr>
                <a:t>preceived</a:t>
              </a:r>
              <a:r>
                <a:rPr kumimoji="0" lang="de-CH" sz="1100" b="1" i="0" u="none" strike="noStrike" kern="1200" cap="none" spc="0" normalizeH="0" baseline="0" noProof="0">
                  <a:ln>
                    <a:noFill/>
                  </a:ln>
                  <a:effectLst/>
                  <a:uLnTx/>
                  <a:uFillTx/>
                  <a:latin typeface="+mj-lt"/>
                  <a:ea typeface="Fira Sans" panose="020B0503050000020004" pitchFamily="34" charset="0"/>
                  <a:cs typeface="+mn-cs"/>
                </a:rPr>
                <a:t> </a:t>
              </a:r>
              <a:r>
                <a:rPr kumimoji="0" lang="de-CH" sz="1100" b="1" i="0" u="none" strike="noStrike" kern="1200" cap="none" spc="0" normalizeH="0" baseline="0" noProof="0" err="1">
                  <a:ln>
                    <a:noFill/>
                  </a:ln>
                  <a:effectLst/>
                  <a:uLnTx/>
                  <a:uFillTx/>
                  <a:latin typeface="+mj-lt"/>
                  <a:ea typeface="Fira Sans" panose="020B0503050000020004" pitchFamily="34" charset="0"/>
                  <a:cs typeface="+mn-cs"/>
                </a:rPr>
                <a:t>with</a:t>
              </a:r>
              <a:r>
                <a:rPr kumimoji="0" lang="de-CH" sz="1100" b="1" i="0" u="none" strike="noStrike" kern="1200" cap="none" spc="0" normalizeH="0" baseline="0" noProof="0">
                  <a:ln>
                    <a:noFill/>
                  </a:ln>
                  <a:effectLst/>
                  <a:uLnTx/>
                  <a:uFillTx/>
                  <a:latin typeface="+mj-lt"/>
                  <a:ea typeface="Fira Sans" panose="020B0503050000020004" pitchFamily="34" charset="0"/>
                  <a:cs typeface="+mn-cs"/>
                </a:rPr>
                <a:t> </a:t>
              </a:r>
              <a:r>
                <a:rPr kumimoji="0" lang="de-CH" sz="1100" b="1" i="0" u="none" strike="noStrike" kern="1200" cap="none" spc="0" normalizeH="0" baseline="0" noProof="0" err="1">
                  <a:ln>
                    <a:noFill/>
                  </a:ln>
                  <a:effectLst/>
                  <a:uLnTx/>
                  <a:uFillTx/>
                  <a:latin typeface="+mj-lt"/>
                  <a:ea typeface="Fira Sans" panose="020B0503050000020004" pitchFamily="34" charset="0"/>
                  <a:cs typeface="+mn-cs"/>
                </a:rPr>
                <a:t>the</a:t>
              </a:r>
              <a:r>
                <a:rPr kumimoji="0" lang="de-CH" sz="1100" b="1" i="0" u="none" strike="noStrike" kern="1200" cap="none" spc="0" normalizeH="0" baseline="0" noProof="0">
                  <a:ln>
                    <a:noFill/>
                  </a:ln>
                  <a:effectLst/>
                  <a:uLnTx/>
                  <a:uFillTx/>
                  <a:latin typeface="+mj-lt"/>
                  <a:ea typeface="Fira Sans" panose="020B0503050000020004" pitchFamily="34" charset="0"/>
                  <a:cs typeface="+mn-cs"/>
                </a:rPr>
                <a:t> </a:t>
              </a:r>
              <a:r>
                <a:rPr kumimoji="0" lang="de-CH" sz="1100" b="1" i="0" u="none" strike="noStrike" kern="1200" cap="none" spc="0" normalizeH="0" baseline="0" noProof="0" err="1">
                  <a:ln>
                    <a:noFill/>
                  </a:ln>
                  <a:effectLst/>
                  <a:uLnTx/>
                  <a:uFillTx/>
                  <a:latin typeface="+mj-lt"/>
                  <a:ea typeface="Fira Sans" panose="020B0503050000020004" pitchFamily="34" charset="0"/>
                  <a:cs typeface="+mn-cs"/>
                </a:rPr>
                <a:t>naked</a:t>
              </a:r>
              <a:r>
                <a:rPr kumimoji="0" lang="de-CH" sz="1100" b="1" i="0" u="none" strike="noStrike" kern="1200" cap="none" spc="0" normalizeH="0" baseline="0" noProof="0">
                  <a:ln>
                    <a:noFill/>
                  </a:ln>
                  <a:effectLst/>
                  <a:uLnTx/>
                  <a:uFillTx/>
                  <a:latin typeface="+mj-lt"/>
                  <a:ea typeface="Fira Sans" panose="020B0503050000020004" pitchFamily="34" charset="0"/>
                  <a:cs typeface="+mn-cs"/>
                </a:rPr>
                <a:t> </a:t>
              </a:r>
              <a:r>
                <a:rPr kumimoji="0" lang="de-CH" sz="1100" b="1" i="0" u="none" strike="noStrike" kern="1200" cap="none" spc="0" normalizeH="0" baseline="0" noProof="0" err="1">
                  <a:ln>
                    <a:noFill/>
                  </a:ln>
                  <a:effectLst/>
                  <a:uLnTx/>
                  <a:uFillTx/>
                  <a:latin typeface="+mj-lt"/>
                  <a:ea typeface="Fira Sans" panose="020B0503050000020004" pitchFamily="34" charset="0"/>
                  <a:cs typeface="+mn-cs"/>
                </a:rPr>
                <a:t>eye</a:t>
              </a:r>
              <a:endParaRPr kumimoji="0" lang="en-US" sz="1100" b="1" i="0" u="none" strike="noStrike" kern="1200" cap="none" spc="0" normalizeH="0" baseline="0" noProof="0">
                <a:ln>
                  <a:noFill/>
                </a:ln>
                <a:effectLst/>
                <a:uLnTx/>
                <a:uFillTx/>
                <a:latin typeface="+mj-lt"/>
                <a:ea typeface="Fira Sans" panose="020B0503050000020004" pitchFamily="34" charset="0"/>
                <a:cs typeface="+mn-cs"/>
              </a:endParaRPr>
            </a:p>
          </p:txBody>
        </p:sp>
      </p:grpSp>
      <p:sp>
        <p:nvSpPr>
          <p:cNvPr id="18" name="Rectangle 17">
            <a:extLst>
              <a:ext uri="{FF2B5EF4-FFF2-40B4-BE49-F238E27FC236}">
                <a16:creationId xmlns:a16="http://schemas.microsoft.com/office/drawing/2014/main" id="{EE143D24-F2B0-099E-0A20-FA66BB456593}"/>
              </a:ext>
            </a:extLst>
          </p:cNvPr>
          <p:cNvSpPr/>
          <p:nvPr/>
        </p:nvSpPr>
        <p:spPr>
          <a:xfrm>
            <a:off x="324274" y="1264923"/>
            <a:ext cx="7081752" cy="593047"/>
          </a:xfrm>
          <a:prstGeom prst="rect">
            <a:avLst/>
          </a:prstGeom>
        </p:spPr>
        <p:txBody>
          <a:bodyPr vert="horz" lIns="0" tIns="288000" rIns="0" bIns="0" rtlCol="0" anchor="t">
            <a:noAutofit/>
          </a:bodyPr>
          <a:lstStyle/>
          <a:p>
            <a:pPr>
              <a:lnSpc>
                <a:spcPct val="90000"/>
              </a:lnSpc>
              <a:spcBef>
                <a:spcPct val="0"/>
              </a:spcBef>
            </a:pPr>
            <a:r>
              <a:rPr lang="en-US">
                <a:solidFill>
                  <a:srgbClr val="F08B1F"/>
                </a:solidFill>
                <a:latin typeface="Lora" pitchFamily="2" charset="77"/>
                <a:ea typeface="+mj-ea"/>
                <a:cs typeface="+mj-cs"/>
              </a:rPr>
              <a:t>Repeated low doses of UV radiation accumulate overtime and lead to sunburn, which can be prevented by the use of sunscreen.</a:t>
            </a:r>
          </a:p>
        </p:txBody>
      </p:sp>
      <p:grpSp>
        <p:nvGrpSpPr>
          <p:cNvPr id="27" name="Group 26">
            <a:extLst>
              <a:ext uri="{FF2B5EF4-FFF2-40B4-BE49-F238E27FC236}">
                <a16:creationId xmlns:a16="http://schemas.microsoft.com/office/drawing/2014/main" id="{E1626C43-734B-692D-4742-4F43E76E168F}"/>
              </a:ext>
            </a:extLst>
          </p:cNvPr>
          <p:cNvGrpSpPr/>
          <p:nvPr/>
        </p:nvGrpSpPr>
        <p:grpSpPr>
          <a:xfrm>
            <a:off x="8366712" y="1563030"/>
            <a:ext cx="3798566" cy="294940"/>
            <a:chOff x="8393434" y="1563030"/>
            <a:chExt cx="3798566" cy="294940"/>
          </a:xfrm>
        </p:grpSpPr>
        <p:sp>
          <p:nvSpPr>
            <p:cNvPr id="20" name="Rectangle 19">
              <a:extLst>
                <a:ext uri="{FF2B5EF4-FFF2-40B4-BE49-F238E27FC236}">
                  <a16:creationId xmlns:a16="http://schemas.microsoft.com/office/drawing/2014/main" id="{A9021C42-60EA-E4B2-6294-91AF03ADBE4E}"/>
                </a:ext>
              </a:extLst>
            </p:cNvPr>
            <p:cNvSpPr/>
            <p:nvPr/>
          </p:nvSpPr>
          <p:spPr>
            <a:xfrm>
              <a:off x="8393434" y="1563030"/>
              <a:ext cx="3798566" cy="29494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a:p>
          </p:txBody>
        </p:sp>
        <p:sp>
          <p:nvSpPr>
            <p:cNvPr id="23" name="TextBox 22">
              <a:extLst>
                <a:ext uri="{FF2B5EF4-FFF2-40B4-BE49-F238E27FC236}">
                  <a16:creationId xmlns:a16="http://schemas.microsoft.com/office/drawing/2014/main" id="{B09674C0-3616-BA39-3DFB-CBFD13354197}"/>
                </a:ext>
              </a:extLst>
            </p:cNvPr>
            <p:cNvSpPr txBox="1"/>
            <p:nvPr/>
          </p:nvSpPr>
          <p:spPr>
            <a:xfrm>
              <a:off x="10475015" y="1587390"/>
              <a:ext cx="1710725" cy="246221"/>
            </a:xfrm>
            <a:prstGeom prst="rect">
              <a:avLst/>
            </a:prstGeom>
            <a:noFill/>
          </p:spPr>
          <p:txBody>
            <a:bodyPr wrap="none" rtlCol="0">
              <a:spAutoFit/>
            </a:bodyPr>
            <a:lstStyle/>
            <a:p>
              <a:r>
                <a:rPr lang="en-US" sz="1000" b="1">
                  <a:solidFill>
                    <a:schemeClr val="bg1"/>
                  </a:solidFill>
                </a:rPr>
                <a:t>Study by </a:t>
              </a:r>
              <a:r>
                <a:rPr lang="en-US" sz="1000" b="1" err="1">
                  <a:solidFill>
                    <a:schemeClr val="bg1"/>
                  </a:solidFill>
                </a:rPr>
                <a:t>dsm-firmenich</a:t>
              </a:r>
              <a:endParaRPr lang="en-US" sz="1000" b="1">
                <a:solidFill>
                  <a:schemeClr val="bg1"/>
                </a:solidFill>
              </a:endParaRPr>
            </a:p>
          </p:txBody>
        </p:sp>
      </p:grpSp>
      <p:sp>
        <p:nvSpPr>
          <p:cNvPr id="12" name="Text Placeholder 2">
            <a:extLst>
              <a:ext uri="{FF2B5EF4-FFF2-40B4-BE49-F238E27FC236}">
                <a16:creationId xmlns:a16="http://schemas.microsoft.com/office/drawing/2014/main" id="{94BF3F14-884C-2B27-2587-2D73B9672BF1}"/>
              </a:ext>
            </a:extLst>
          </p:cNvPr>
          <p:cNvSpPr txBox="1">
            <a:spLocks/>
          </p:cNvSpPr>
          <p:nvPr/>
        </p:nvSpPr>
        <p:spPr>
          <a:xfrm>
            <a:off x="8366712" y="1975648"/>
            <a:ext cx="3233396" cy="255099"/>
          </a:xfrm>
          <a:prstGeom prst="rect">
            <a:avLst/>
          </a:prstGeom>
        </p:spPr>
        <p:txBody>
          <a:bodyPr lIns="72000" tIns="0" rIns="0" bIns="0" anchor="ct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Tx/>
              <a:buFont typeface="Arial" panose="020B0604020202020204" pitchFamily="34" charset="0"/>
              <a:buNone/>
              <a:defRPr/>
            </a:pPr>
            <a:r>
              <a:rPr lang="en-US" sz="1200" b="1">
                <a:solidFill>
                  <a:schemeClr val="tx1"/>
                </a:solidFill>
                <a:latin typeface="+mj-lt"/>
                <a:ea typeface="Fira Sans" panose="020B0503050000020004" pitchFamily="34" charset="0"/>
              </a:rPr>
              <a:t>Study description</a:t>
            </a:r>
          </a:p>
        </p:txBody>
      </p:sp>
    </p:spTree>
    <p:extLst>
      <p:ext uri="{BB962C8B-B14F-4D97-AF65-F5344CB8AC3E}">
        <p14:creationId xmlns:p14="http://schemas.microsoft.com/office/powerpoint/2010/main" val="7195507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312CDEC-7C5E-1EC0-7A00-4F80CA6F3D2F}"/>
              </a:ext>
            </a:extLst>
          </p:cNvPr>
          <p:cNvSpPr>
            <a:spLocks noGrp="1"/>
          </p:cNvSpPr>
          <p:nvPr>
            <p:ph type="sldNum" sz="quarter" idx="10"/>
          </p:nvPr>
        </p:nvSpPr>
        <p:spPr/>
        <p:txBody>
          <a:bodyPr/>
          <a:lstStyle/>
          <a:p>
            <a:fld id="{5BA3E189-2F3A-42E5-B572-3520703B6186}" type="slidenum">
              <a:rPr lang="en-GB" smtClean="0"/>
              <a:pPr/>
              <a:t>54</a:t>
            </a:fld>
            <a:endParaRPr lang="en-GB"/>
          </a:p>
        </p:txBody>
      </p:sp>
      <p:sp>
        <p:nvSpPr>
          <p:cNvPr id="11" name="TextBox 10">
            <a:extLst>
              <a:ext uri="{FF2B5EF4-FFF2-40B4-BE49-F238E27FC236}">
                <a16:creationId xmlns:a16="http://schemas.microsoft.com/office/drawing/2014/main" id="{A4593003-EBB5-C786-1673-93D53200A375}"/>
              </a:ext>
            </a:extLst>
          </p:cNvPr>
          <p:cNvSpPr txBox="1"/>
          <p:nvPr/>
        </p:nvSpPr>
        <p:spPr>
          <a:xfrm>
            <a:off x="492898" y="1478317"/>
            <a:ext cx="5336402" cy="4524315"/>
          </a:xfrm>
          <a:prstGeom prst="rect">
            <a:avLst/>
          </a:prstGeom>
          <a:noFill/>
        </p:spPr>
        <p:txBody>
          <a:bodyPr wrap="square">
            <a:spAutoFit/>
          </a:bodyPr>
          <a:lstStyle/>
          <a:p>
            <a:r>
              <a:rPr lang="en-US" sz="1600"/>
              <a:t>Long‑read 16S rRNA sequencing captures the entire ~1500 bp 16S rRNA gene, including all nine hypervariable regions (V1–V9), allowing much more accurate bacterial identification than short‑read methods, which sequence only small fragments (usually 150–300 bp). Long‑read platforms such as PacBio and Oxford Nanopore generate continuous, full‑length reads, eliminating the need for computational reconstruction and enabling scientists to distinguish closely related species and sub‑species that short‑read data often merge together.</a:t>
            </a:r>
          </a:p>
          <a:p>
            <a:endParaRPr lang="en-US" sz="1600"/>
          </a:p>
          <a:p>
            <a:r>
              <a:rPr lang="en-US" sz="1200" b="1"/>
              <a:t>Why it matters:</a:t>
            </a:r>
          </a:p>
          <a:p>
            <a:r>
              <a:rPr lang="en-US" sz="1200"/>
              <a:t>Because skin microbiomes contain many bacteria with extremely similar 16S regions, short‑read sequencing often lacks the resolution to separate them, leading to incomplete or ambiguous taxonomic profiles. Full‑length long‑read sequencing provides a much sharper picture of microbial diversity, revealing species‑level shifts linked to health, inflammation, or dysbiosis and offering deeper insights into microbial behavior on skin and wounds.</a:t>
            </a:r>
          </a:p>
        </p:txBody>
      </p:sp>
      <p:sp>
        <p:nvSpPr>
          <p:cNvPr id="17" name="TextBox 16">
            <a:extLst>
              <a:ext uri="{FF2B5EF4-FFF2-40B4-BE49-F238E27FC236}">
                <a16:creationId xmlns:a16="http://schemas.microsoft.com/office/drawing/2014/main" id="{20BA7FD2-8988-C71D-6EC1-AB87532EEF5A}"/>
              </a:ext>
            </a:extLst>
          </p:cNvPr>
          <p:cNvSpPr txBox="1"/>
          <p:nvPr/>
        </p:nvSpPr>
        <p:spPr>
          <a:xfrm>
            <a:off x="492898" y="646237"/>
            <a:ext cx="5603102" cy="345287"/>
          </a:xfrm>
          <a:prstGeom prst="rect">
            <a:avLst/>
          </a:prstGeom>
        </p:spPr>
        <p:txBody>
          <a:bodyPr vert="horz" lIns="0" tIns="288000" rIns="0" bIns="0" rtlCol="0" anchor="t">
            <a:noAutofit/>
          </a:bodyPr>
          <a:lstStyle>
            <a:defPPr>
              <a:defRPr lang="en-US"/>
            </a:defPPr>
            <a:lvl1pPr>
              <a:lnSpc>
                <a:spcPct val="90000"/>
              </a:lnSpc>
              <a:spcBef>
                <a:spcPct val="0"/>
              </a:spcBef>
              <a:buNone/>
              <a:defRPr b="0">
                <a:solidFill>
                  <a:srgbClr val="F08B1F"/>
                </a:solidFill>
                <a:latin typeface="Lora" pitchFamily="2" charset="77"/>
                <a:ea typeface="+mj-ea"/>
                <a:cs typeface="+mj-cs"/>
              </a:defRPr>
            </a:lvl1pPr>
          </a:lstStyle>
          <a:p>
            <a:r>
              <a:rPr lang="en-US" b="1"/>
              <a:t>Long-read 16S rRNA sequencing</a:t>
            </a:r>
            <a:endParaRPr lang="de-CH" b="1"/>
          </a:p>
        </p:txBody>
      </p:sp>
      <p:sp>
        <p:nvSpPr>
          <p:cNvPr id="20" name="TextBox 19">
            <a:extLst>
              <a:ext uri="{FF2B5EF4-FFF2-40B4-BE49-F238E27FC236}">
                <a16:creationId xmlns:a16="http://schemas.microsoft.com/office/drawing/2014/main" id="{B852D8E5-90C2-C575-7963-E8B1C62EEEA0}"/>
              </a:ext>
            </a:extLst>
          </p:cNvPr>
          <p:cNvSpPr txBox="1"/>
          <p:nvPr/>
        </p:nvSpPr>
        <p:spPr>
          <a:xfrm>
            <a:off x="6636682" y="646237"/>
            <a:ext cx="4679018" cy="345287"/>
          </a:xfrm>
          <a:prstGeom prst="rect">
            <a:avLst/>
          </a:prstGeom>
        </p:spPr>
        <p:txBody>
          <a:bodyPr vert="horz" lIns="0" tIns="288000" rIns="0" bIns="0" rtlCol="0" anchor="t">
            <a:noAutofit/>
          </a:bodyPr>
          <a:lstStyle>
            <a:defPPr>
              <a:defRPr lang="en-US"/>
            </a:defPPr>
            <a:lvl1pPr>
              <a:lnSpc>
                <a:spcPct val="90000"/>
              </a:lnSpc>
              <a:spcBef>
                <a:spcPct val="0"/>
              </a:spcBef>
              <a:buNone/>
              <a:defRPr b="0">
                <a:solidFill>
                  <a:srgbClr val="F08B1F"/>
                </a:solidFill>
                <a:latin typeface="Lora" pitchFamily="2" charset="77"/>
                <a:ea typeface="+mj-ea"/>
                <a:cs typeface="+mj-cs"/>
              </a:defRPr>
            </a:lvl1pPr>
          </a:lstStyle>
          <a:p>
            <a:r>
              <a:rPr lang="en-US" b="1"/>
              <a:t>Single Locus Sequence Typing (SLST)</a:t>
            </a:r>
            <a:endParaRPr lang="de-CH" b="1"/>
          </a:p>
        </p:txBody>
      </p:sp>
      <p:sp>
        <p:nvSpPr>
          <p:cNvPr id="21" name="TextBox 20">
            <a:extLst>
              <a:ext uri="{FF2B5EF4-FFF2-40B4-BE49-F238E27FC236}">
                <a16:creationId xmlns:a16="http://schemas.microsoft.com/office/drawing/2014/main" id="{0D2B0B2C-B962-5F28-829C-2C7BAAD33990}"/>
              </a:ext>
            </a:extLst>
          </p:cNvPr>
          <p:cNvSpPr txBox="1"/>
          <p:nvPr/>
        </p:nvSpPr>
        <p:spPr>
          <a:xfrm>
            <a:off x="6636681" y="1478317"/>
            <a:ext cx="5336401" cy="3877985"/>
          </a:xfrm>
          <a:prstGeom prst="rect">
            <a:avLst/>
          </a:prstGeom>
          <a:noFill/>
        </p:spPr>
        <p:txBody>
          <a:bodyPr wrap="square">
            <a:spAutoFit/>
          </a:bodyPr>
          <a:lstStyle/>
          <a:p>
            <a:r>
              <a:rPr lang="en-US" altLang="zh-CN" sz="1600"/>
              <a:t>A</a:t>
            </a:r>
            <a:r>
              <a:rPr lang="en-US" sz="1600"/>
              <a:t> high‑resolution method that sequences one carefully selected, highly variable genetic region to distinguish strains within a bacterial species—providing finer discrimination than broad markers like the 16S rRNA gene. Because it captures small but meaningful genetic differences, SLST helps researchers map strain‑level diversity with strong accuracy while remaining far more scalable and cost‑efficient than whole‑genome sequencing.</a:t>
            </a:r>
          </a:p>
          <a:p>
            <a:endParaRPr lang="en-US" sz="1600"/>
          </a:p>
          <a:p>
            <a:r>
              <a:rPr lang="en-US" sz="1200" b="1"/>
              <a:t>Why it matters:</a:t>
            </a:r>
          </a:p>
          <a:p>
            <a:r>
              <a:rPr lang="en-US" sz="1200"/>
              <a:t>Strain‑level differences often determine whether bacteria behave as harmless commensals or contribute to dysbiosis, inflammation, or disease. SLST offers a practical and reproducible way to uncover these functional differences, making it particularly valuable in fields such as dermatology, where different </a:t>
            </a:r>
            <a:r>
              <a:rPr lang="en-US" sz="1200" i="1"/>
              <a:t>C. acnes </a:t>
            </a:r>
            <a:r>
              <a:rPr lang="en-US" sz="1200"/>
              <a:t>strains play distinct roles in healthy vs. acne‑prone skin.</a:t>
            </a:r>
          </a:p>
        </p:txBody>
      </p:sp>
      <p:sp>
        <p:nvSpPr>
          <p:cNvPr id="24" name="TextBox 23">
            <a:extLst>
              <a:ext uri="{FF2B5EF4-FFF2-40B4-BE49-F238E27FC236}">
                <a16:creationId xmlns:a16="http://schemas.microsoft.com/office/drawing/2014/main" id="{EEE211EE-BDB7-F3ED-CDCE-102641ACA8B3}"/>
              </a:ext>
            </a:extLst>
          </p:cNvPr>
          <p:cNvSpPr txBox="1"/>
          <p:nvPr/>
        </p:nvSpPr>
        <p:spPr>
          <a:xfrm>
            <a:off x="492898" y="6002632"/>
            <a:ext cx="3673466" cy="338554"/>
          </a:xfrm>
          <a:prstGeom prst="rect">
            <a:avLst/>
          </a:prstGeom>
          <a:noFill/>
        </p:spPr>
        <p:txBody>
          <a:bodyPr wrap="square">
            <a:spAutoFit/>
          </a:bodyPr>
          <a:lstStyle/>
          <a:p>
            <a:r>
              <a:rPr lang="en-US" altLang="zh-CN" sz="800"/>
              <a:t>Zhang</a:t>
            </a:r>
            <a:r>
              <a:rPr lang="en-US" sz="800"/>
              <a:t> H. </a:t>
            </a:r>
            <a:r>
              <a:rPr lang="en-US" sz="800" i="1"/>
              <a:t>et al.,</a:t>
            </a:r>
            <a:r>
              <a:rPr lang="en-US" sz="800"/>
              <a:t> ASM Journeys, 2024</a:t>
            </a:r>
          </a:p>
          <a:p>
            <a:r>
              <a:rPr lang="en-US" sz="800"/>
              <a:t>Paisleigh Smythe, Holly Wilkinson, British Journal of Dermatology, 2024</a:t>
            </a:r>
          </a:p>
        </p:txBody>
      </p:sp>
      <p:sp>
        <p:nvSpPr>
          <p:cNvPr id="25" name="Title 9">
            <a:extLst>
              <a:ext uri="{FF2B5EF4-FFF2-40B4-BE49-F238E27FC236}">
                <a16:creationId xmlns:a16="http://schemas.microsoft.com/office/drawing/2014/main" id="{A6A15132-E766-71D8-F674-062E51BAADF1}"/>
              </a:ext>
            </a:extLst>
          </p:cNvPr>
          <p:cNvSpPr>
            <a:spLocks noGrp="1"/>
          </p:cNvSpPr>
          <p:nvPr>
            <p:ph type="title"/>
          </p:nvPr>
        </p:nvSpPr>
        <p:spPr>
          <a:xfrm>
            <a:off x="302400" y="302400"/>
            <a:ext cx="11591925" cy="303211"/>
          </a:xfrm>
        </p:spPr>
        <p:txBody>
          <a:bodyPr/>
          <a:lstStyle/>
          <a:p>
            <a:r>
              <a:rPr lang="en-US"/>
              <a:t>Targeted Skin Microbiome Analysis Methods</a:t>
            </a:r>
          </a:p>
        </p:txBody>
      </p:sp>
      <p:sp>
        <p:nvSpPr>
          <p:cNvPr id="6" name="TextBox 5">
            <a:extLst>
              <a:ext uri="{FF2B5EF4-FFF2-40B4-BE49-F238E27FC236}">
                <a16:creationId xmlns:a16="http://schemas.microsoft.com/office/drawing/2014/main" id="{71A32AAE-FF82-91EE-1BF2-00495DA6EBB1}"/>
              </a:ext>
            </a:extLst>
          </p:cNvPr>
          <p:cNvSpPr txBox="1"/>
          <p:nvPr/>
        </p:nvSpPr>
        <p:spPr>
          <a:xfrm>
            <a:off x="6636681" y="5356302"/>
            <a:ext cx="3673466" cy="215444"/>
          </a:xfrm>
          <a:prstGeom prst="rect">
            <a:avLst/>
          </a:prstGeom>
          <a:noFill/>
        </p:spPr>
        <p:txBody>
          <a:bodyPr wrap="square">
            <a:spAutoFit/>
          </a:bodyPr>
          <a:lstStyle/>
          <a:p>
            <a:r>
              <a:rPr lang="en-US" sz="800"/>
              <a:t>Paetzold B. </a:t>
            </a:r>
            <a:r>
              <a:rPr lang="en-US" sz="800" i="1"/>
              <a:t>et al. </a:t>
            </a:r>
            <a:r>
              <a:rPr lang="en-US" sz="800"/>
              <a:t>Microbiome, 2019</a:t>
            </a:r>
          </a:p>
        </p:txBody>
      </p:sp>
    </p:spTree>
    <p:extLst>
      <p:ext uri="{BB962C8B-B14F-4D97-AF65-F5344CB8AC3E}">
        <p14:creationId xmlns:p14="http://schemas.microsoft.com/office/powerpoint/2010/main" val="9289483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38814FC-61F6-F3B7-3301-D1DBE32A1E73}"/>
              </a:ext>
            </a:extLst>
          </p:cNvPr>
          <p:cNvSpPr>
            <a:spLocks noGrp="1"/>
          </p:cNvSpPr>
          <p:nvPr>
            <p:ph type="sldNum" sz="quarter" idx="10"/>
          </p:nvPr>
        </p:nvSpPr>
        <p:spPr/>
        <p:txBody>
          <a:bodyPr/>
          <a:lstStyle/>
          <a:p>
            <a:fld id="{5BA3E189-2F3A-42E5-B572-3520703B6186}" type="slidenum">
              <a:rPr lang="en-GB" smtClean="0"/>
              <a:pPr/>
              <a:t>55</a:t>
            </a:fld>
            <a:endParaRPr lang="en-GB"/>
          </a:p>
        </p:txBody>
      </p:sp>
      <p:sp>
        <p:nvSpPr>
          <p:cNvPr id="3" name="Text Placeholder 2">
            <a:extLst>
              <a:ext uri="{FF2B5EF4-FFF2-40B4-BE49-F238E27FC236}">
                <a16:creationId xmlns:a16="http://schemas.microsoft.com/office/drawing/2014/main" id="{4C025B13-367D-D291-C212-AA39E7D70058}"/>
              </a:ext>
            </a:extLst>
          </p:cNvPr>
          <p:cNvSpPr>
            <a:spLocks noGrp="1"/>
          </p:cNvSpPr>
          <p:nvPr>
            <p:ph type="body" sz="quarter" idx="12"/>
          </p:nvPr>
        </p:nvSpPr>
        <p:spPr>
          <a:xfrm>
            <a:off x="302399" y="1679391"/>
            <a:ext cx="8999729" cy="4297362"/>
          </a:xfrm>
        </p:spPr>
        <p:txBody>
          <a:bodyPr/>
          <a:lstStyle/>
          <a:p>
            <a:pPr>
              <a:spcBef>
                <a:spcPts val="600"/>
              </a:spcBef>
              <a:spcAft>
                <a:spcPts val="600"/>
              </a:spcAft>
            </a:pPr>
            <a:r>
              <a:rPr lang="en-US" sz="1400" b="1">
                <a:solidFill>
                  <a:srgbClr val="FFAB49"/>
                </a:solidFill>
                <a:ea typeface="Fira Sans" panose="020B0503050000020004" pitchFamily="34" charset="0"/>
              </a:rPr>
              <a:t>Relative abundance: </a:t>
            </a:r>
            <a:r>
              <a:rPr lang="en-US" sz="1400">
                <a:solidFill>
                  <a:srgbClr val="202124"/>
                </a:solidFill>
                <a:ea typeface="Fira Sans" panose="020B0503050000020004" pitchFamily="34" charset="0"/>
              </a:rPr>
              <a:t>The percent composition of an organism of a particular kind relative to the total number of organisms in the area  </a:t>
            </a:r>
          </a:p>
          <a:p>
            <a:pPr>
              <a:spcBef>
                <a:spcPts val="600"/>
              </a:spcBef>
              <a:spcAft>
                <a:spcPts val="600"/>
              </a:spcAft>
            </a:pPr>
            <a:r>
              <a:rPr lang="en-US" sz="1400" b="1">
                <a:solidFill>
                  <a:srgbClr val="FFAB49"/>
                </a:solidFill>
                <a:ea typeface="Fira Sans" panose="020B0503050000020004" pitchFamily="34" charset="0"/>
              </a:rPr>
              <a:t>Richness</a:t>
            </a:r>
            <a:r>
              <a:rPr lang="en-US" sz="1400">
                <a:solidFill>
                  <a:srgbClr val="000000"/>
                </a:solidFill>
                <a:ea typeface="Fira Sans" panose="020B0503050000020004" pitchFamily="34" charset="0"/>
              </a:rPr>
              <a:t>: </a:t>
            </a:r>
            <a:r>
              <a:rPr lang="en-US" sz="1400">
                <a:solidFill>
                  <a:srgbClr val="202124"/>
                </a:solidFill>
                <a:ea typeface="Fira Sans" panose="020B0503050000020004" pitchFamily="34" charset="0"/>
              </a:rPr>
              <a:t>The total number of species in a microbiome</a:t>
            </a:r>
          </a:p>
          <a:p>
            <a:pPr>
              <a:spcBef>
                <a:spcPts val="600"/>
              </a:spcBef>
              <a:spcAft>
                <a:spcPts val="600"/>
              </a:spcAft>
            </a:pPr>
            <a:r>
              <a:rPr lang="en-US" sz="1400" b="1">
                <a:solidFill>
                  <a:srgbClr val="FFAB49"/>
                </a:solidFill>
                <a:ea typeface="Fira Sans" panose="020B0503050000020004" pitchFamily="34" charset="0"/>
              </a:rPr>
              <a:t>Evenness: </a:t>
            </a:r>
            <a:r>
              <a:rPr lang="en-US" sz="1400">
                <a:solidFill>
                  <a:srgbClr val="000000"/>
                </a:solidFill>
                <a:ea typeface="Fira Sans" panose="020B0503050000020004" pitchFamily="34" charset="0"/>
              </a:rPr>
              <a:t>H</a:t>
            </a:r>
            <a:r>
              <a:rPr lang="en-US" sz="1400">
                <a:solidFill>
                  <a:srgbClr val="3D3935"/>
                </a:solidFill>
                <a:ea typeface="Fira Sans" panose="020B0503050000020004" pitchFamily="34" charset="0"/>
              </a:rPr>
              <a:t>ow well represented each species is relative to others (relative abundance)</a:t>
            </a:r>
            <a:endParaRPr lang="en-US" sz="1400">
              <a:solidFill>
                <a:srgbClr val="000000"/>
              </a:solidFill>
              <a:ea typeface="Fira Sans" panose="020B0503050000020004" pitchFamily="34" charset="0"/>
            </a:endParaRPr>
          </a:p>
          <a:p>
            <a:pPr>
              <a:spcBef>
                <a:spcPts val="600"/>
              </a:spcBef>
              <a:spcAft>
                <a:spcPts val="600"/>
              </a:spcAft>
            </a:pPr>
            <a:r>
              <a:rPr lang="en-US" sz="1400" b="1">
                <a:solidFill>
                  <a:srgbClr val="FFAB49"/>
                </a:solidFill>
                <a:ea typeface="Fira Sans" panose="020B0503050000020004" pitchFamily="34" charset="0"/>
              </a:rPr>
              <a:t>Diversity: </a:t>
            </a:r>
            <a:r>
              <a:rPr lang="en-US" sz="1400">
                <a:solidFill>
                  <a:srgbClr val="202124"/>
                </a:solidFill>
                <a:ea typeface="Fira Sans" panose="020B0503050000020004" pitchFamily="34" charset="0"/>
              </a:rPr>
              <a:t>How many different species are present in a microbiome and to what extend (richness + evenness)</a:t>
            </a:r>
          </a:p>
          <a:p>
            <a:pPr>
              <a:spcBef>
                <a:spcPts val="600"/>
              </a:spcBef>
              <a:spcAft>
                <a:spcPts val="600"/>
              </a:spcAft>
            </a:pPr>
            <a:r>
              <a:rPr lang="en-US" sz="1400" b="1">
                <a:solidFill>
                  <a:srgbClr val="FFAB49"/>
                </a:solidFill>
                <a:ea typeface="Fira Sans" panose="020B0503050000020004" pitchFamily="34" charset="0"/>
              </a:rPr>
              <a:t>Shannon Index: </a:t>
            </a:r>
            <a:r>
              <a:rPr lang="en-US" sz="1400">
                <a:solidFill>
                  <a:srgbClr val="202124"/>
                </a:solidFill>
                <a:ea typeface="Fira Sans" panose="020B0503050000020004" pitchFamily="34" charset="0"/>
              </a:rPr>
              <a:t>A popular metric used in ecology and estimates species diversity. The index considers the number of species living in a habitat (richness) and their relative abundance (evenness).</a:t>
            </a:r>
          </a:p>
          <a:p>
            <a:pPr>
              <a:spcBef>
                <a:spcPts val="600"/>
              </a:spcBef>
              <a:spcAft>
                <a:spcPts val="600"/>
              </a:spcAft>
            </a:pPr>
            <a:endParaRPr lang="en-US" sz="1400">
              <a:solidFill>
                <a:srgbClr val="202124"/>
              </a:solidFill>
              <a:ea typeface="Fira Sans" panose="020B0503050000020004" pitchFamily="34" charset="0"/>
            </a:endParaRPr>
          </a:p>
        </p:txBody>
      </p:sp>
      <p:sp>
        <p:nvSpPr>
          <p:cNvPr id="4" name="Text Placeholder 3">
            <a:extLst>
              <a:ext uri="{FF2B5EF4-FFF2-40B4-BE49-F238E27FC236}">
                <a16:creationId xmlns:a16="http://schemas.microsoft.com/office/drawing/2014/main" id="{9A6A6B6F-F106-A6BC-8ECA-11E6EE58E5B5}"/>
              </a:ext>
            </a:extLst>
          </p:cNvPr>
          <p:cNvSpPr>
            <a:spLocks noGrp="1"/>
          </p:cNvSpPr>
          <p:nvPr>
            <p:ph type="body" idx="11"/>
          </p:nvPr>
        </p:nvSpPr>
        <p:spPr/>
        <p:txBody>
          <a:bodyPr/>
          <a:lstStyle/>
          <a:p>
            <a:r>
              <a:rPr lang="en-US"/>
              <a:t>Key definitions</a:t>
            </a:r>
          </a:p>
        </p:txBody>
      </p:sp>
      <p:sp>
        <p:nvSpPr>
          <p:cNvPr id="5" name="Title 4">
            <a:extLst>
              <a:ext uri="{FF2B5EF4-FFF2-40B4-BE49-F238E27FC236}">
                <a16:creationId xmlns:a16="http://schemas.microsoft.com/office/drawing/2014/main" id="{1D506AC1-2E38-00C9-9DD5-B954FCE9BB2C}"/>
              </a:ext>
            </a:extLst>
          </p:cNvPr>
          <p:cNvSpPr>
            <a:spLocks noGrp="1"/>
          </p:cNvSpPr>
          <p:nvPr>
            <p:ph type="title"/>
          </p:nvPr>
        </p:nvSpPr>
        <p:spPr/>
        <p:txBody>
          <a:bodyPr/>
          <a:lstStyle/>
          <a:p>
            <a:r>
              <a:rPr lang="en-US"/>
              <a:t>Glossary</a:t>
            </a:r>
          </a:p>
        </p:txBody>
      </p:sp>
    </p:spTree>
    <p:extLst>
      <p:ext uri="{BB962C8B-B14F-4D97-AF65-F5344CB8AC3E}">
        <p14:creationId xmlns:p14="http://schemas.microsoft.com/office/powerpoint/2010/main" val="3110862900"/>
      </p:ext>
    </p:extLst>
  </p:cSld>
  <p:clrMapOvr>
    <a:masterClrMapping/>
  </p:clrMapOvr>
</p:sld>
</file>

<file path=ppt/theme/theme1.xml><?xml version="1.0" encoding="utf-8"?>
<a:theme xmlns:a="http://schemas.openxmlformats.org/drawingml/2006/main" name="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light-ppt-template_04112024" id="{8F998813-2B73-4243-8582-8A9876812F2C}" vid="{A4E2C099-39E9-4F39-BBDD-F915A2FBC67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A165892B6C05D4182809F9FEE12DD6A" ma:contentTypeVersion="17" ma:contentTypeDescription="Create a new document." ma:contentTypeScope="" ma:versionID="ca483a94bf9b1791717c4d89a2e14e60">
  <xsd:schema xmlns:xsd="http://www.w3.org/2001/XMLSchema" xmlns:xs="http://www.w3.org/2001/XMLSchema" xmlns:p="http://schemas.microsoft.com/office/2006/metadata/properties" xmlns:ns2="5a2251cd-bd5e-462d-8f0e-b8d48ef43808" xmlns:ns3="bcfbf75d-7e6c-463e-9135-7f47c6067b30" xmlns:ns4="b90a2e66-408a-4fa2-a9cf-bd33f75e05e3" targetNamespace="http://schemas.microsoft.com/office/2006/metadata/properties" ma:root="true" ma:fieldsID="4d8affcf7ec70d395204f087e68c94f9" ns2:_="" ns3:_="" ns4:_="">
    <xsd:import namespace="5a2251cd-bd5e-462d-8f0e-b8d48ef43808"/>
    <xsd:import namespace="bcfbf75d-7e6c-463e-9135-7f47c6067b30"/>
    <xsd:import namespace="b90a2e66-408a-4fa2-a9cf-bd33f75e05e3"/>
    <xsd:element name="properties">
      <xsd:complexType>
        <xsd:sequence>
          <xsd:element name="documentManagement">
            <xsd:complexType>
              <xsd:all>
                <xsd:element ref="ns2:TaxCatchAll" minOccurs="0"/>
                <xsd:element ref="ns2:TaxCatchAllLabel" minOccurs="0"/>
                <xsd:element ref="ns2:DSMClassification" minOccurs="0"/>
                <xsd:element ref="ns3:MediaServiceFastMetadata" minOccurs="0"/>
                <xsd:element ref="ns3:MediaService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lcf76f155ced4ddcb4097134ff3c332f" minOccurs="0"/>
                <xsd:element ref="ns4:SharedWithUsers" minOccurs="0"/>
                <xsd:element ref="ns4:SharedWithDetails" minOccurs="0"/>
                <xsd:element ref="ns3:MediaServiceObjectDetectorVersions" minOccurs="0"/>
                <xsd:element ref="ns3:MediaServiceSearchProperties" minOccurs="0"/>
                <xsd:element ref="ns3:MediaServiceBillingMetadata"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9936f3c4-3e6b-4024-84c1-f03156b6eba9}" ma:internalName="TaxCatchAll" ma:showField="CatchAllData"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9936f3c4-3e6b-4024-84c1-f03156b6eba9}" ma:internalName="TaxCatchAllLabel" ma:readOnly="true" ma:showField="CatchAllDataLabel"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bcfbf75d-7e6c-463e-9135-7f47c6067b30" elementFormDefault="qualified">
    <xsd:import namespace="http://schemas.microsoft.com/office/2006/documentManagement/types"/>
    <xsd:import namespace="http://schemas.microsoft.com/office/infopath/2007/PartnerControls"/>
    <xsd:element name="MediaServiceFastMetadata" ma:index="11" nillable="true" ma:displayName="MediaServiceFastMetadata" ma:hidden="true" ma:internalName="MediaServiceFastMetadata" ma:readOnly="true">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element name="MediaServiceOCR" ma:index="2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90a2e66-408a-4fa2-a9cf-bd33f75e05e3"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haredContentType xmlns="Microsoft.SharePoint.Taxonomy.ContentTypeSync" SourceId="1e82cb03-88f0-48bb-a65d-3e95f13147ee" ContentTypeId="0x0101" PreviousValue="false"/>
</file>

<file path=customXml/item4.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lcf76f155ced4ddcb4097134ff3c332f xmlns="bcfbf75d-7e6c-463e-9135-7f47c6067b3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7864003-2007-427C-B7ED-F957F8754913}">
  <ds:schemaRefs>
    <ds:schemaRef ds:uri="http://schemas.microsoft.com/sharepoint/v3/contenttype/forms"/>
  </ds:schemaRefs>
</ds:datastoreItem>
</file>

<file path=customXml/itemProps2.xml><?xml version="1.0" encoding="utf-8"?>
<ds:datastoreItem xmlns:ds="http://schemas.openxmlformats.org/officeDocument/2006/customXml" ds:itemID="{79510653-1B15-44A0-BB3B-A287F5DC3B7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2251cd-bd5e-462d-8f0e-b8d48ef43808"/>
    <ds:schemaRef ds:uri="bcfbf75d-7e6c-463e-9135-7f47c6067b30"/>
    <ds:schemaRef ds:uri="b90a2e66-408a-4fa2-a9cf-bd33f75e05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C2A9C74-E7A1-443F-92E6-46D6A387B662}">
  <ds:schemaRefs>
    <ds:schemaRef ds:uri="Microsoft.SharePoint.Taxonomy.ContentTypeSync"/>
  </ds:schemaRefs>
</ds:datastoreItem>
</file>

<file path=customXml/itemProps4.xml><?xml version="1.0" encoding="utf-8"?>
<ds:datastoreItem xmlns:ds="http://schemas.openxmlformats.org/officeDocument/2006/customXml" ds:itemID="{7D192AB7-E55D-4C62-9017-90AD644F626D}">
  <ds:schemaRefs>
    <ds:schemaRef ds:uri="http://purl.org/dc/terms/"/>
    <ds:schemaRef ds:uri="http://schemas.openxmlformats.org/package/2006/metadata/core-properties"/>
    <ds:schemaRef ds:uri="bcfbf75d-7e6c-463e-9135-7f47c6067b30"/>
    <ds:schemaRef ds:uri="http://purl.org/dc/dcmitype/"/>
    <ds:schemaRef ds:uri="http://purl.org/dc/elements/1.1/"/>
    <ds:schemaRef ds:uri="http://schemas.microsoft.com/office/2006/metadata/properties"/>
    <ds:schemaRef ds:uri="http://schemas.microsoft.com/office/2006/documentManagement/types"/>
    <ds:schemaRef ds:uri="http://schemas.microsoft.com/office/infopath/2007/PartnerControls"/>
    <ds:schemaRef ds:uri="b90a2e66-408a-4fa2-a9cf-bd33f75e05e3"/>
    <ds:schemaRef ds:uri="5a2251cd-bd5e-462d-8f0e-b8d48ef43808"/>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light-ppt-template_04112024</Template>
  <TotalTime>4</TotalTime>
  <Words>15442</Words>
  <Application>Microsoft Office PowerPoint</Application>
  <PresentationFormat>Widescreen</PresentationFormat>
  <Paragraphs>1613</Paragraphs>
  <Slides>55</Slides>
  <Notes>48</Notes>
  <HiddenSlides>3</HiddenSlides>
  <MMClips>0</MMClips>
  <ScaleCrop>false</ScaleCrop>
  <HeadingPairs>
    <vt:vector size="6" baseType="variant">
      <vt:variant>
        <vt:lpstr>Fonts Used</vt:lpstr>
      </vt:variant>
      <vt:variant>
        <vt:i4>18</vt:i4>
      </vt:variant>
      <vt:variant>
        <vt:lpstr>Theme</vt:lpstr>
      </vt:variant>
      <vt:variant>
        <vt:i4>1</vt:i4>
      </vt:variant>
      <vt:variant>
        <vt:lpstr>Slide Titles</vt:lpstr>
      </vt:variant>
      <vt:variant>
        <vt:i4>55</vt:i4>
      </vt:variant>
    </vt:vector>
  </HeadingPairs>
  <TitlesOfParts>
    <vt:vector size="74" baseType="lpstr">
      <vt:lpstr>Fira Sans</vt:lpstr>
      <vt:lpstr>DM Sans</vt:lpstr>
      <vt:lpstr>DM Sans  </vt:lpstr>
      <vt:lpstr>DM Sans 14pt Medium</vt:lpstr>
      <vt:lpstr>DINPro-Light</vt:lpstr>
      <vt:lpstr>DM Sans Bold</vt:lpstr>
      <vt:lpstr>Calibri</vt:lpstr>
      <vt:lpstr>Lora</vt:lpstr>
      <vt:lpstr>Raleway</vt:lpstr>
      <vt:lpstr>DM Sans 14pt</vt:lpstr>
      <vt:lpstr>Symbol</vt:lpstr>
      <vt:lpstr>DM Sans </vt:lpstr>
      <vt:lpstr>Fira Sans Book</vt:lpstr>
      <vt:lpstr>Wingdings</vt:lpstr>
      <vt:lpstr>DM Sans (Body)</vt:lpstr>
      <vt:lpstr>Arial</vt:lpstr>
      <vt:lpstr>Montserrat</vt:lpstr>
      <vt:lpstr>Aptos</vt:lpstr>
      <vt:lpstr>dsm-firmenich</vt:lpstr>
      <vt:lpstr>PowerPoint Presentation</vt:lpstr>
      <vt:lpstr>How we use ‘Acne’ in this presentation</vt:lpstr>
      <vt:lpstr>Beauty is undergoing a fundamental shift</vt:lpstr>
      <vt:lpstr>The microscopic guardian is vital to skin resilience</vt:lpstr>
      <vt:lpstr>The interaction between UV exposure and skin microbiome has been explored</vt:lpstr>
      <vt:lpstr>Acne is noticeably rising as a concern</vt:lpstr>
      <vt:lpstr>The SPF–acne dilemma</vt:lpstr>
      <vt:lpstr>Brands are making efforts to alleviate the dilemma</vt:lpstr>
      <vt:lpstr>Closing the gap with microbiome insights</vt:lpstr>
      <vt:lpstr>The Sunny Skin Microbiome 2.0: targeted daily sun protection for acne-prone skin</vt:lpstr>
      <vt:lpstr>Clinical study on acne-prone Asian skin</vt:lpstr>
      <vt:lpstr>The results validate that:</vt:lpstr>
      <vt:lpstr>Breaking it down:  1. effects on general microbiome biodiversity </vt:lpstr>
      <vt:lpstr>Breaking it down:  2. influences on C. acnes population</vt:lpstr>
      <vt:lpstr>Breaking it down:  3. decoding porphyrins </vt:lpstr>
      <vt:lpstr>PowerPoint Presentation</vt:lpstr>
      <vt:lpstr>PowerPoint Presentation</vt:lpstr>
      <vt:lpstr>From Sterile Thinking to Symbiotic Beauty: Advancing the Science of the Skin Microbiome</vt:lpstr>
      <vt:lpstr>PowerPoint Presentation</vt:lpstr>
      <vt:lpstr>Micro(biome), but MEGA-important!</vt:lpstr>
      <vt:lpstr>Factors triggering acne-prone skin</vt:lpstr>
      <vt:lpstr>In vitro Bacterial Survival UV-Model</vt:lpstr>
      <vt:lpstr>In Vitro Study results - comprehensive overview</vt:lpstr>
      <vt:lpstr>Clinical Study Test Design</vt:lpstr>
      <vt:lpstr>Participant Demographics</vt:lpstr>
      <vt:lpstr>Test Zones and Participant Photo</vt:lpstr>
      <vt:lpstr>Microbiome Analysis (1)</vt:lpstr>
      <vt:lpstr>Microbiome Analysis (2)</vt:lpstr>
      <vt:lpstr>C. acnes subspecies and the correlation with healthy and acneic skin</vt:lpstr>
      <vt:lpstr>Microbiome Analysis (3)</vt:lpstr>
      <vt:lpstr>Microbiome Analysis (3)</vt:lpstr>
      <vt:lpstr>Lipid Analysis</vt:lpstr>
      <vt:lpstr>Porphyrin Analysis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Disclaimer</vt:lpstr>
      <vt:lpstr>PowerPoint Presentation</vt:lpstr>
      <vt:lpstr>The Sunny Skin Microbiome 1.0 Overview</vt:lpstr>
      <vt:lpstr>Microbiome Strains Recap</vt:lpstr>
      <vt:lpstr>Test Formulations</vt:lpstr>
      <vt:lpstr>Microbiome-Friendly Certified PARSOL® UV Filters</vt:lpstr>
      <vt:lpstr>PowerPoint Presentation</vt:lpstr>
      <vt:lpstr>PowerPoint Presentation</vt:lpstr>
      <vt:lpstr>PowerPoint Presentation</vt:lpstr>
      <vt:lpstr>PowerPoint Presentation</vt:lpstr>
      <vt:lpstr>PowerPoint Presentation</vt:lpstr>
      <vt:lpstr>Low doses of UV radiation accumulate over time</vt:lpstr>
      <vt:lpstr>Targeted Skin Microbiome Analysis Methods</vt:lpstr>
      <vt:lpstr>Glossary</vt:lpstr>
    </vt:vector>
  </TitlesOfParts>
  <Company>dsm-firmenich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sunny skin microbiome 2.0_master presentation_2026-03</dc:title>
  <dc:creator>Jina Kim</dc:creator>
  <cp:lastModifiedBy>Marie-Sophie Meisinger</cp:lastModifiedBy>
  <cp:revision>2</cp:revision>
  <cp:lastPrinted>2026-02-11T07:37:22Z</cp:lastPrinted>
  <dcterms:created xsi:type="dcterms:W3CDTF">2025-01-22T13:21:13Z</dcterms:created>
  <dcterms:modified xsi:type="dcterms:W3CDTF">2026-03-18T15:12:06Z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0x0101000A165892B6C05D4182809F9FEE12DD6A</vt:lpwstr>
  </property>
  <property fmtid="{D5CDD505-2E9C-101B-9397-08002B2CF9AE}" pid="3" name="MediaServiceImageTags">
    <vt:lpwstr/>
  </property>
  <property fmtid="{D5CDD505-2E9C-101B-9397-08002B2CF9AE}" pid="4" name="MSIP_Label_2ff753fd-faf2-4608-9b59-553f003adcdf_Enabled">
    <vt:lpwstr>true</vt:lpwstr>
  </property>
  <property fmtid="{D5CDD505-2E9C-101B-9397-08002B2CF9AE}" pid="5" name="MSIP_Label_2ff753fd-faf2-4608-9b59-553f003adcdf_SetDate">
    <vt:lpwstr>2026-03-04T10:43:08Z</vt:lpwstr>
  </property>
  <property fmtid="{D5CDD505-2E9C-101B-9397-08002B2CF9AE}" pid="6" name="MSIP_Label_2ff753fd-faf2-4608-9b59-553f003adcdf_Method">
    <vt:lpwstr>Privileged</vt:lpwstr>
  </property>
  <property fmtid="{D5CDD505-2E9C-101B-9397-08002B2CF9AE}" pid="7" name="MSIP_Label_2ff753fd-faf2-4608-9b59-553f003adcdf_Name">
    <vt:lpwstr>2ff753fd-faf2-4608-9b59-553f003adcdf</vt:lpwstr>
  </property>
  <property fmtid="{D5CDD505-2E9C-101B-9397-08002B2CF9AE}" pid="8" name="MSIP_Label_2ff753fd-faf2-4608-9b59-553f003adcdf_SiteId">
    <vt:lpwstr>49618402-6ea3-441d-957d-7df8773fee54</vt:lpwstr>
  </property>
  <property fmtid="{D5CDD505-2E9C-101B-9397-08002B2CF9AE}" pid="9" name="MSIP_Label_2ff753fd-faf2-4608-9b59-553f003adcdf_ActionId">
    <vt:lpwstr>0bd6ac4c-4b41-4e7d-bc56-dd10e9d1b70b</vt:lpwstr>
  </property>
  <property fmtid="{D5CDD505-2E9C-101B-9397-08002B2CF9AE}" pid="10" name="MSIP_Label_2ff753fd-faf2-4608-9b59-553f003adcdf_ContentBits">
    <vt:lpwstr>0</vt:lpwstr>
  </property>
  <property fmtid="{D5CDD505-2E9C-101B-9397-08002B2CF9AE}" pid="11" name="MSIP_Label_2ff753fd-faf2-4608-9b59-553f003adcdf_Tag">
    <vt:lpwstr>10, 0, 1, 1</vt:lpwstr>
  </property>
</Properties>
</file>