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7.xml" ContentType="application/vnd.openxmlformats-officedocument.theme+xml"/>
  <Override PartName="/ppt/slideLayouts/slideLayout3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xml" ContentType="application/vnd.openxmlformats-officedocument.presentationml.tags+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5"/>
    <p:sldMasterId id="2147483759" r:id="rId6"/>
    <p:sldMasterId id="2147484062" r:id="rId7"/>
    <p:sldMasterId id="2147484167" r:id="rId8"/>
    <p:sldMasterId id="2147484344" r:id="rId9"/>
    <p:sldMasterId id="2147484368" r:id="rId10"/>
    <p:sldMasterId id="2147484407" r:id="rId11"/>
    <p:sldMasterId id="2147484456" r:id="rId12"/>
  </p:sldMasterIdLst>
  <p:notesMasterIdLst>
    <p:notesMasterId r:id="rId93"/>
  </p:notesMasterIdLst>
  <p:handoutMasterIdLst>
    <p:handoutMasterId r:id="rId94"/>
  </p:handoutMasterIdLst>
  <p:sldIdLst>
    <p:sldId id="2147472820" r:id="rId13"/>
    <p:sldId id="2147472871" r:id="rId14"/>
    <p:sldId id="2147472967" r:id="rId15"/>
    <p:sldId id="2147472834" r:id="rId16"/>
    <p:sldId id="2147472835" r:id="rId17"/>
    <p:sldId id="2147472836" r:id="rId18"/>
    <p:sldId id="2147472873" r:id="rId19"/>
    <p:sldId id="2147472837" r:id="rId20"/>
    <p:sldId id="2147472838" r:id="rId21"/>
    <p:sldId id="2147472839" r:id="rId22"/>
    <p:sldId id="2147472893" r:id="rId23"/>
    <p:sldId id="2147472899" r:id="rId24"/>
    <p:sldId id="2147472846" r:id="rId25"/>
    <p:sldId id="2147472842" r:id="rId26"/>
    <p:sldId id="2147472895" r:id="rId27"/>
    <p:sldId id="2147472843" r:id="rId28"/>
    <p:sldId id="2147472845" r:id="rId29"/>
    <p:sldId id="2147472847" r:id="rId30"/>
    <p:sldId id="2147472872" r:id="rId31"/>
    <p:sldId id="2147472849" r:id="rId32"/>
    <p:sldId id="2147472850" r:id="rId33"/>
    <p:sldId id="2147472851" r:id="rId34"/>
    <p:sldId id="2147472852" r:id="rId35"/>
    <p:sldId id="2147472892" r:id="rId36"/>
    <p:sldId id="2147472855" r:id="rId37"/>
    <p:sldId id="2147472856" r:id="rId38"/>
    <p:sldId id="2147472857" r:id="rId39"/>
    <p:sldId id="2147472858" r:id="rId40"/>
    <p:sldId id="2147472966" r:id="rId41"/>
    <p:sldId id="2147472956" r:id="rId42"/>
    <p:sldId id="2147472952" r:id="rId43"/>
    <p:sldId id="2147472953" r:id="rId44"/>
    <p:sldId id="2147472935" r:id="rId45"/>
    <p:sldId id="2147472950" r:id="rId46"/>
    <p:sldId id="2134808492" r:id="rId47"/>
    <p:sldId id="2147472917" r:id="rId48"/>
    <p:sldId id="2147472969" r:id="rId49"/>
    <p:sldId id="2147472968" r:id="rId50"/>
    <p:sldId id="2147472970" r:id="rId51"/>
    <p:sldId id="2147472958" r:id="rId52"/>
    <p:sldId id="2134808494" r:id="rId53"/>
    <p:sldId id="2134808495" r:id="rId54"/>
    <p:sldId id="2147472984" r:id="rId55"/>
    <p:sldId id="2147472983" r:id="rId56"/>
    <p:sldId id="2147472918" r:id="rId57"/>
    <p:sldId id="2147472823" r:id="rId58"/>
    <p:sldId id="2147472976" r:id="rId59"/>
    <p:sldId id="2147472975" r:id="rId60"/>
    <p:sldId id="2134808496" r:id="rId61"/>
    <p:sldId id="2134808497" r:id="rId62"/>
    <p:sldId id="2147472978" r:id="rId63"/>
    <p:sldId id="2147472977" r:id="rId64"/>
    <p:sldId id="2147472829" r:id="rId65"/>
    <p:sldId id="2147472830" r:id="rId66"/>
    <p:sldId id="2147472972" r:id="rId67"/>
    <p:sldId id="2147472971" r:id="rId68"/>
    <p:sldId id="2147472974" r:id="rId69"/>
    <p:sldId id="2147472973" r:id="rId70"/>
    <p:sldId id="2134808502" r:id="rId71"/>
    <p:sldId id="2134808503" r:id="rId72"/>
    <p:sldId id="2147472989" r:id="rId73"/>
    <p:sldId id="2147472990" r:id="rId74"/>
    <p:sldId id="2147472991" r:id="rId75"/>
    <p:sldId id="2147472992" r:id="rId76"/>
    <p:sldId id="2134808504" r:id="rId77"/>
    <p:sldId id="2147472964" r:id="rId78"/>
    <p:sldId id="2147472993" r:id="rId79"/>
    <p:sldId id="2147472994" r:id="rId80"/>
    <p:sldId id="2134808506" r:id="rId81"/>
    <p:sldId id="2147472832" r:id="rId82"/>
    <p:sldId id="2147472995" r:id="rId83"/>
    <p:sldId id="2147472988" r:id="rId84"/>
    <p:sldId id="2147483137" r:id="rId85"/>
    <p:sldId id="2147483138" r:id="rId86"/>
    <p:sldId id="2147472982" r:id="rId87"/>
    <p:sldId id="2147472981" r:id="rId88"/>
    <p:sldId id="2147472980" r:id="rId89"/>
    <p:sldId id="2147472979" r:id="rId90"/>
    <p:sldId id="2147472889" r:id="rId91"/>
    <p:sldId id="2147472890" r:id="rId9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147A59A-FA77-442E-BED4-27B5F68686CA}">
          <p14:sldIdLst>
            <p14:sldId id="2147472820"/>
            <p14:sldId id="2147472871"/>
            <p14:sldId id="2147472967"/>
            <p14:sldId id="2147472834"/>
            <p14:sldId id="2147472835"/>
            <p14:sldId id="2147472836"/>
            <p14:sldId id="2147472873"/>
            <p14:sldId id="2147472837"/>
            <p14:sldId id="2147472838"/>
            <p14:sldId id="2147472839"/>
            <p14:sldId id="2147472893"/>
            <p14:sldId id="2147472899"/>
            <p14:sldId id="2147472846"/>
            <p14:sldId id="2147472842"/>
            <p14:sldId id="2147472895"/>
            <p14:sldId id="2147472843"/>
            <p14:sldId id="2147472845"/>
            <p14:sldId id="2147472847"/>
            <p14:sldId id="2147472872"/>
            <p14:sldId id="2147472849"/>
            <p14:sldId id="2147472850"/>
            <p14:sldId id="2147472851"/>
            <p14:sldId id="2147472852"/>
            <p14:sldId id="2147472892"/>
            <p14:sldId id="2147472855"/>
            <p14:sldId id="2147472856"/>
            <p14:sldId id="2147472857"/>
            <p14:sldId id="2147472858"/>
            <p14:sldId id="2147472966"/>
            <p14:sldId id="2147472956"/>
            <p14:sldId id="2147472952"/>
            <p14:sldId id="2147472953"/>
            <p14:sldId id="2147472935"/>
            <p14:sldId id="2147472950"/>
            <p14:sldId id="2134808492"/>
            <p14:sldId id="2147472917"/>
            <p14:sldId id="2147472969"/>
            <p14:sldId id="2147472968"/>
            <p14:sldId id="2147472970"/>
            <p14:sldId id="2147472958"/>
            <p14:sldId id="2134808494"/>
            <p14:sldId id="2134808495"/>
            <p14:sldId id="2147472984"/>
            <p14:sldId id="2147472983"/>
            <p14:sldId id="2147472918"/>
            <p14:sldId id="2147472823"/>
            <p14:sldId id="2147472976"/>
            <p14:sldId id="2147472975"/>
            <p14:sldId id="2134808496"/>
            <p14:sldId id="2134808497"/>
            <p14:sldId id="2147472978"/>
            <p14:sldId id="2147472977"/>
            <p14:sldId id="2147472829"/>
            <p14:sldId id="2147472830"/>
            <p14:sldId id="2147472972"/>
            <p14:sldId id="2147472971"/>
            <p14:sldId id="2147472974"/>
            <p14:sldId id="2147472973"/>
            <p14:sldId id="2134808502"/>
            <p14:sldId id="2134808503"/>
            <p14:sldId id="2147472989"/>
            <p14:sldId id="2147472990"/>
            <p14:sldId id="2147472991"/>
            <p14:sldId id="2147472992"/>
            <p14:sldId id="2134808504"/>
            <p14:sldId id="2147472964"/>
            <p14:sldId id="2147472993"/>
            <p14:sldId id="2147472994"/>
            <p14:sldId id="2134808506"/>
            <p14:sldId id="2147472832"/>
            <p14:sldId id="2147472995"/>
            <p14:sldId id="2147472988"/>
            <p14:sldId id="2147483137"/>
            <p14:sldId id="2147483138"/>
          </p14:sldIdLst>
        </p14:section>
        <p14:section name="Additonal solutions fitted for menopause" id="{B422B236-40A2-42A6-A2E4-027D19C21C46}">
          <p14:sldIdLst>
            <p14:sldId id="2147472982"/>
            <p14:sldId id="2147472981"/>
            <p14:sldId id="2147472980"/>
            <p14:sldId id="2147472979"/>
          </p14:sldIdLst>
        </p14:section>
        <p14:section name="Addiitonal matifying formulation" id="{F4F9E90B-6E43-4548-999C-A3D84A901F35}">
          <p14:sldIdLst>
            <p14:sldId id="2147472889"/>
            <p14:sldId id="2147472890"/>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A6EB06-6AAF-E092-4449-5E442C4BEC33}" name="Berg, Katja" initials="BK" userId="S::katja.berg@dsm.com::fdad4b6f-f914-482c-ae2f-31f2fa7ec3dd" providerId="AD"/>
  <p188:author id="{360D4F2E-3B55-6ACA-DB62-D30F557E0157}" name="Moulin, Mathieu" initials="MM" userId="S::Mathieu.Moulin@dsm.com::8a3c87ec-8a02-4479-8891-5886153d3357" providerId="AD"/>
  <p188:author id="{7009F737-8C39-34DD-8AA8-1713F8A39F9D}" name="Campiche, Remo" initials="CR" userId="S::remo.campiche@dsm.com::1288666b-e9c4-4df0-8c2c-ee14c972c4a3" providerId="AD"/>
  <p188:author id="{0CC0FC60-AF8A-578B-6E67-E352759C74C3}" name="Martin, Emmanuel" initials="ME" userId="S::Emmanuel.Martin@dsm.com::4f3fe258-26e6-4043-866e-5643ffcb8ec1" providerId="AD"/>
  <p188:author id="{DCAFDE65-CC24-63CA-6D43-3BC87AC225AB}" name="Paul, Francois" initials="PF" userId="S::francois.paul@dsm.com::cd345e1b-5b33-44e8-b09c-75307eac9781" providerId="AD"/>
  <p188:author id="{851EB7C6-5EC3-A94B-B2DC-3AEEA96B8CFB}" name="Guillien, Caroline" initials="GC" userId="S::Caroline.Guillien@dsm.com::3e4c10c0-1ee2-48be-9d78-4d6ed773945d" providerId="AD"/>
  <p188:author id="{23DD77CD-9080-A391-4FB0-8A671AA42BEB}" name="Garet, Olivier" initials="GO" userId="S::olivier.garet@dsm.com::a8f094c5-ae1d-4b82-8b32-79910b916d32" providerId="AD"/>
  <p188:author id="{0324AAFB-D431-C56A-68CE-2B3FB2F6485D}" name="Vinogradova, Lana" initials="VL" userId="S::lana.vinogradova@dsm.com::366ce9ac-9d53-45ea-b91a-cf48d06980f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4847F"/>
    <a:srgbClr val="CFAED3"/>
    <a:srgbClr val="94CEEB"/>
    <a:srgbClr val="9D2835"/>
    <a:srgbClr val="E67F7C"/>
    <a:srgbClr val="F29622"/>
    <a:srgbClr val="B1BF11"/>
    <a:srgbClr val="7BC6BC"/>
    <a:srgbClr val="7D4392"/>
    <a:srgbClr val="8979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1521BD-F79B-43F5-A0E5-3F97E3A2D060}" v="2" dt="2025-05-12T15:30:54.97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15" autoAdjust="0"/>
  </p:normalViewPr>
  <p:slideViewPr>
    <p:cSldViewPr snapToGrid="0">
      <p:cViewPr varScale="1">
        <p:scale>
          <a:sx n="135" d="100"/>
          <a:sy n="135" d="100"/>
        </p:scale>
        <p:origin x="3402" y="114"/>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slide" Target="slides/slide64.xml"/><Relationship Id="rId84" Type="http://schemas.openxmlformats.org/officeDocument/2006/relationships/slide" Target="slides/slide72.xml"/><Relationship Id="rId89" Type="http://schemas.openxmlformats.org/officeDocument/2006/relationships/slide" Target="slides/slide77.xml"/><Relationship Id="rId97" Type="http://schemas.openxmlformats.org/officeDocument/2006/relationships/theme" Target="theme/theme1.xml"/><Relationship Id="rId7" Type="http://schemas.openxmlformats.org/officeDocument/2006/relationships/slideMaster" Target="slideMasters/slideMaster3.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5" Type="http://schemas.openxmlformats.org/officeDocument/2006/relationships/slideMaster" Target="slideMasters/slideMaster1.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presProps" Target="presProp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6.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handoutMaster" Target="handoutMasters/handoutMaster1.xml"/><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ita Jakaj" userId="05d8e7e6-4bde-4180-a449-7f59447b0060" providerId="ADAL" clId="{B8588732-1166-42BE-A80F-C22CD98CB899}"/>
    <pc:docChg chg="undo custSel addSld delSld modSld modMainMaster modSection">
      <pc:chgData name="Merita Jakaj" userId="05d8e7e6-4bde-4180-a449-7f59447b0060" providerId="ADAL" clId="{B8588732-1166-42BE-A80F-C22CD98CB899}" dt="2025-03-31T08:26:21.591" v="65" actId="20577"/>
      <pc:docMkLst>
        <pc:docMk/>
      </pc:docMkLst>
      <pc:sldChg chg="modSp mod">
        <pc:chgData name="Merita Jakaj" userId="05d8e7e6-4bde-4180-a449-7f59447b0060" providerId="ADAL" clId="{B8588732-1166-42BE-A80F-C22CD98CB899}" dt="2025-03-31T08:26:21.591" v="65" actId="20577"/>
        <pc:sldMkLst>
          <pc:docMk/>
          <pc:sldMk cId="834098440" sldId="2147472820"/>
        </pc:sldMkLst>
        <pc:spChg chg="mod">
          <ac:chgData name="Merita Jakaj" userId="05d8e7e6-4bde-4180-a449-7f59447b0060" providerId="ADAL" clId="{B8588732-1166-42BE-A80F-C22CD98CB899}" dt="2025-03-31T08:26:21.591" v="65" actId="20577"/>
          <ac:spMkLst>
            <pc:docMk/>
            <pc:sldMk cId="834098440" sldId="2147472820"/>
            <ac:spMk id="4" creationId="{2BD3886C-130C-AE03-A6CE-70E1D6FD57B5}"/>
          </ac:spMkLst>
        </pc:spChg>
      </pc:sldChg>
      <pc:sldChg chg="addSp delSp modSp mod modClrScheme chgLayout">
        <pc:chgData name="Merita Jakaj" userId="05d8e7e6-4bde-4180-a449-7f59447b0060" providerId="ADAL" clId="{B8588732-1166-42BE-A80F-C22CD98CB899}" dt="2025-03-28T09:52:21.789" v="46" actId="478"/>
        <pc:sldMkLst>
          <pc:docMk/>
          <pc:sldMk cId="1978482245" sldId="2147483137"/>
        </pc:sldMkLst>
      </pc:sldChg>
      <pc:sldChg chg="new">
        <pc:chgData name="Merita Jakaj" userId="05d8e7e6-4bde-4180-a449-7f59447b0060" providerId="ADAL" clId="{B8588732-1166-42BE-A80F-C22CD98CB899}" dt="2025-03-28T09:53:52.504" v="53" actId="680"/>
        <pc:sldMkLst>
          <pc:docMk/>
          <pc:sldMk cId="1342981983" sldId="2147483138"/>
        </pc:sldMkLst>
      </pc:sldChg>
      <pc:sldChg chg="new del">
        <pc:chgData name="Merita Jakaj" userId="05d8e7e6-4bde-4180-a449-7f59447b0060" providerId="ADAL" clId="{B8588732-1166-42BE-A80F-C22CD98CB899}" dt="2025-03-28T09:53:43.327" v="52" actId="47"/>
        <pc:sldMkLst>
          <pc:docMk/>
          <pc:sldMk cId="3611531184" sldId="2147483138"/>
        </pc:sldMkLst>
      </pc:sldChg>
      <pc:sldMasterChg chg="modSldLayout">
        <pc:chgData name="Merita Jakaj" userId="05d8e7e6-4bde-4180-a449-7f59447b0060" providerId="ADAL" clId="{B8588732-1166-42BE-A80F-C22CD98CB899}" dt="2025-03-28T09:50:32.304" v="33"/>
        <pc:sldMasterMkLst>
          <pc:docMk/>
          <pc:sldMasterMk cId="4246833939" sldId="2147484368"/>
        </pc:sldMasterMkLst>
        <pc:sldLayoutChg chg="addSp delSp modSp mod">
          <pc:chgData name="Merita Jakaj" userId="05d8e7e6-4bde-4180-a449-7f59447b0060" providerId="ADAL" clId="{B8588732-1166-42BE-A80F-C22CD98CB899}" dt="2025-03-28T09:50:21.258" v="29"/>
          <pc:sldLayoutMkLst>
            <pc:docMk/>
            <pc:sldMasterMk cId="4246833939" sldId="2147484368"/>
            <pc:sldLayoutMk cId="2663456328" sldId="2147484400"/>
          </pc:sldLayoutMkLst>
        </pc:sldLayoutChg>
        <pc:sldLayoutChg chg="addSp modSp">
          <pc:chgData name="Merita Jakaj" userId="05d8e7e6-4bde-4180-a449-7f59447b0060" providerId="ADAL" clId="{B8588732-1166-42BE-A80F-C22CD98CB899}" dt="2025-03-28T09:50:29.616" v="30"/>
          <pc:sldLayoutMkLst>
            <pc:docMk/>
            <pc:sldMasterMk cId="4246833939" sldId="2147484368"/>
            <pc:sldLayoutMk cId="2891458455" sldId="2147484403"/>
          </pc:sldLayoutMkLst>
          <pc:spChg chg="add mod">
            <ac:chgData name="Merita Jakaj" userId="05d8e7e6-4bde-4180-a449-7f59447b0060" providerId="ADAL" clId="{B8588732-1166-42BE-A80F-C22CD98CB899}" dt="2025-03-28T09:50:29.616" v="30"/>
            <ac:spMkLst>
              <pc:docMk/>
              <pc:sldMasterMk cId="4246833939" sldId="2147484368"/>
              <pc:sldLayoutMk cId="2891458455" sldId="2147484403"/>
              <ac:spMk id="2" creationId="{74397C13-5698-2C7A-AEE4-5F292F1B5F82}"/>
            </ac:spMkLst>
          </pc:spChg>
        </pc:sldLayoutChg>
        <pc:sldLayoutChg chg="addSp modSp">
          <pc:chgData name="Merita Jakaj" userId="05d8e7e6-4bde-4180-a449-7f59447b0060" providerId="ADAL" clId="{B8588732-1166-42BE-A80F-C22CD98CB899}" dt="2025-03-28T09:50:30.699" v="31"/>
          <pc:sldLayoutMkLst>
            <pc:docMk/>
            <pc:sldMasterMk cId="4246833939" sldId="2147484368"/>
            <pc:sldLayoutMk cId="4127701213" sldId="2147484404"/>
          </pc:sldLayoutMkLst>
        </pc:sldLayoutChg>
        <pc:sldLayoutChg chg="addSp modSp">
          <pc:chgData name="Merita Jakaj" userId="05d8e7e6-4bde-4180-a449-7f59447b0060" providerId="ADAL" clId="{B8588732-1166-42BE-A80F-C22CD98CB899}" dt="2025-03-28T09:50:31.784" v="32"/>
          <pc:sldLayoutMkLst>
            <pc:docMk/>
            <pc:sldMasterMk cId="4246833939" sldId="2147484368"/>
            <pc:sldLayoutMk cId="2416757602" sldId="2147484405"/>
          </pc:sldLayoutMkLst>
        </pc:sldLayoutChg>
        <pc:sldLayoutChg chg="addSp modSp">
          <pc:chgData name="Merita Jakaj" userId="05d8e7e6-4bde-4180-a449-7f59447b0060" providerId="ADAL" clId="{B8588732-1166-42BE-A80F-C22CD98CB899}" dt="2025-03-28T09:50:32.304" v="33"/>
          <pc:sldLayoutMkLst>
            <pc:docMk/>
            <pc:sldMasterMk cId="4246833939" sldId="2147484368"/>
            <pc:sldLayoutMk cId="1190045795" sldId="2147484406"/>
          </pc:sldLayoutMkLst>
        </pc:sldLayoutChg>
      </pc:sldMasterChg>
      <pc:sldMasterChg chg="modSldLayout">
        <pc:chgData name="Merita Jakaj" userId="05d8e7e6-4bde-4180-a449-7f59447b0060" providerId="ADAL" clId="{B8588732-1166-42BE-A80F-C22CD98CB899}" dt="2025-03-28T09:53:11.860" v="50" actId="208"/>
        <pc:sldMasterMkLst>
          <pc:docMk/>
          <pc:sldMasterMk cId="292199696" sldId="2147484456"/>
        </pc:sldMasterMkLst>
        <pc:sldLayoutChg chg="modSp mod">
          <pc:chgData name="Merita Jakaj" userId="05d8e7e6-4bde-4180-a449-7f59447b0060" providerId="ADAL" clId="{B8588732-1166-42BE-A80F-C22CD98CB899}" dt="2025-03-28T09:53:11.860" v="50" actId="208"/>
          <pc:sldLayoutMkLst>
            <pc:docMk/>
            <pc:sldMasterMk cId="292199696" sldId="2147484456"/>
            <pc:sldLayoutMk cId="2627988703" sldId="2147484484"/>
          </pc:sldLayoutMkLst>
        </pc:sldLayoutChg>
        <pc:sldLayoutChg chg="modSp mod">
          <pc:chgData name="Merita Jakaj" userId="05d8e7e6-4bde-4180-a449-7f59447b0060" providerId="ADAL" clId="{B8588732-1166-42BE-A80F-C22CD98CB899}" dt="2025-03-28T09:49:41.327" v="24" actId="20577"/>
          <pc:sldLayoutMkLst>
            <pc:docMk/>
            <pc:sldMasterMk cId="292199696" sldId="2147484456"/>
            <pc:sldLayoutMk cId="2958089383" sldId="2147484485"/>
          </pc:sldLayoutMkLst>
        </pc:sldLayoutChg>
        <pc:sldLayoutChg chg="addSp delSp modSp mod setBg">
          <pc:chgData name="Merita Jakaj" userId="05d8e7e6-4bde-4180-a449-7f59447b0060" providerId="ADAL" clId="{B8588732-1166-42BE-A80F-C22CD98CB899}" dt="2025-03-28T09:52:53.438" v="47"/>
          <pc:sldLayoutMkLst>
            <pc:docMk/>
            <pc:sldMasterMk cId="292199696" sldId="2147484456"/>
            <pc:sldLayoutMk cId="1152130621" sldId="2147484487"/>
          </pc:sldLayoutMkLst>
          <pc:spChg chg="add mod">
            <ac:chgData name="Merita Jakaj" userId="05d8e7e6-4bde-4180-a449-7f59447b0060" providerId="ADAL" clId="{B8588732-1166-42BE-A80F-C22CD98CB899}" dt="2025-03-28T09:51:49.045" v="43"/>
            <ac:spMkLst>
              <pc:docMk/>
              <pc:sldMasterMk cId="292199696" sldId="2147484456"/>
              <pc:sldLayoutMk cId="1152130621" sldId="2147484487"/>
              <ac:spMk id="6" creationId="{818644B7-6368-476F-2B56-6DC1F5420A64}"/>
            </ac:spMkLst>
          </pc:spChg>
          <pc:spChg chg="add mod">
            <ac:chgData name="Merita Jakaj" userId="05d8e7e6-4bde-4180-a449-7f59447b0060" providerId="ADAL" clId="{B8588732-1166-42BE-A80F-C22CD98CB899}" dt="2025-03-28T09:51:49.045" v="43"/>
            <ac:spMkLst>
              <pc:docMk/>
              <pc:sldMasterMk cId="292199696" sldId="2147484456"/>
              <pc:sldLayoutMk cId="1152130621" sldId="2147484487"/>
              <ac:spMk id="7" creationId="{E4E8040D-A0D9-67F6-DDCF-87EF9C58AD97}"/>
            </ac:spMkLst>
          </pc:spChg>
          <pc:spChg chg="add mod">
            <ac:chgData name="Merita Jakaj" userId="05d8e7e6-4bde-4180-a449-7f59447b0060" providerId="ADAL" clId="{B8588732-1166-42BE-A80F-C22CD98CB899}" dt="2025-03-28T09:51:49.045" v="43"/>
            <ac:spMkLst>
              <pc:docMk/>
              <pc:sldMasterMk cId="292199696" sldId="2147484456"/>
              <pc:sldLayoutMk cId="1152130621" sldId="2147484487"/>
              <ac:spMk id="8" creationId="{D44A2B26-D351-DCA5-2537-799ABFB7E181}"/>
            </ac:spMkLst>
          </pc:spChg>
          <pc:spChg chg="add mod">
            <ac:chgData name="Merita Jakaj" userId="05d8e7e6-4bde-4180-a449-7f59447b0060" providerId="ADAL" clId="{B8588732-1166-42BE-A80F-C22CD98CB899}" dt="2025-03-28T09:51:49.045" v="43"/>
            <ac:spMkLst>
              <pc:docMk/>
              <pc:sldMasterMk cId="292199696" sldId="2147484456"/>
              <pc:sldLayoutMk cId="1152130621" sldId="2147484487"/>
              <ac:spMk id="12" creationId="{B3018992-0A1F-7A96-2ABF-23834B807593}"/>
            </ac:spMkLst>
          </pc:spChg>
          <pc:spChg chg="add mod">
            <ac:chgData name="Merita Jakaj" userId="05d8e7e6-4bde-4180-a449-7f59447b0060" providerId="ADAL" clId="{B8588732-1166-42BE-A80F-C22CD98CB899}" dt="2025-03-28T09:51:49.045" v="43"/>
            <ac:spMkLst>
              <pc:docMk/>
              <pc:sldMasterMk cId="292199696" sldId="2147484456"/>
              <pc:sldLayoutMk cId="1152130621" sldId="2147484487"/>
              <ac:spMk id="15" creationId="{7983535B-2725-C9DF-060E-E6E843B85C66}"/>
            </ac:spMkLst>
          </pc:spChg>
        </pc:sldLayoutChg>
      </pc:sldMasterChg>
    </pc:docChg>
  </pc:docChgLst>
  <pc:docChgLst>
    <pc:chgData name="Marie-Sophie Meisinger" userId="286e1ad8-c636-4702-a91e-982a33a1b0e7" providerId="ADAL" clId="{B31521BD-F79B-43F5-A0E5-3F97E3A2D060}"/>
    <pc:docChg chg="custSel modSld">
      <pc:chgData name="Marie-Sophie Meisinger" userId="286e1ad8-c636-4702-a91e-982a33a1b0e7" providerId="ADAL" clId="{B31521BD-F79B-43F5-A0E5-3F97E3A2D060}" dt="2025-05-12T15:44:48.250" v="24" actId="790"/>
      <pc:docMkLst>
        <pc:docMk/>
      </pc:docMkLst>
      <pc:sldChg chg="modSp mod">
        <pc:chgData name="Marie-Sophie Meisinger" userId="286e1ad8-c636-4702-a91e-982a33a1b0e7" providerId="ADAL" clId="{B31521BD-F79B-43F5-A0E5-3F97E3A2D060}" dt="2025-05-12T15:33:42.475" v="6" actId="790"/>
        <pc:sldMkLst>
          <pc:docMk/>
          <pc:sldMk cId="2499595083" sldId="2134808492"/>
        </pc:sldMkLst>
        <pc:spChg chg="mod">
          <ac:chgData name="Marie-Sophie Meisinger" userId="286e1ad8-c636-4702-a91e-982a33a1b0e7" providerId="ADAL" clId="{B31521BD-F79B-43F5-A0E5-3F97E3A2D060}" dt="2025-05-12T15:33:42.475" v="6" actId="790"/>
          <ac:spMkLst>
            <pc:docMk/>
            <pc:sldMk cId="2499595083" sldId="2134808492"/>
            <ac:spMk id="3" creationId="{2B5238A0-AA7A-09F4-D724-1860AD993642}"/>
          </ac:spMkLst>
        </pc:spChg>
        <pc:spChg chg="mod">
          <ac:chgData name="Marie-Sophie Meisinger" userId="286e1ad8-c636-4702-a91e-982a33a1b0e7" providerId="ADAL" clId="{B31521BD-F79B-43F5-A0E5-3F97E3A2D060}" dt="2025-05-12T15:33:42.475" v="6" actId="790"/>
          <ac:spMkLst>
            <pc:docMk/>
            <pc:sldMk cId="2499595083" sldId="2134808492"/>
            <ac:spMk id="4" creationId="{D754339A-7038-C8A8-96F4-01541DBECD57}"/>
          </ac:spMkLst>
        </pc:spChg>
        <pc:spChg chg="mod">
          <ac:chgData name="Marie-Sophie Meisinger" userId="286e1ad8-c636-4702-a91e-982a33a1b0e7" providerId="ADAL" clId="{B31521BD-F79B-43F5-A0E5-3F97E3A2D060}" dt="2025-05-12T15:33:42.475" v="6" actId="790"/>
          <ac:spMkLst>
            <pc:docMk/>
            <pc:sldMk cId="2499595083" sldId="2134808492"/>
            <ac:spMk id="8" creationId="{A9C60F03-E734-32CD-7D4E-1D87E44188D8}"/>
          </ac:spMkLst>
        </pc:spChg>
        <pc:spChg chg="mod">
          <ac:chgData name="Marie-Sophie Meisinger" userId="286e1ad8-c636-4702-a91e-982a33a1b0e7" providerId="ADAL" clId="{B31521BD-F79B-43F5-A0E5-3F97E3A2D060}" dt="2025-05-12T15:33:42.475" v="6" actId="790"/>
          <ac:spMkLst>
            <pc:docMk/>
            <pc:sldMk cId="2499595083" sldId="2134808492"/>
            <ac:spMk id="11" creationId="{4F868D2E-D312-54A2-4C4F-C64A456413EA}"/>
          </ac:spMkLst>
        </pc:spChg>
        <pc:spChg chg="mod">
          <ac:chgData name="Marie-Sophie Meisinger" userId="286e1ad8-c636-4702-a91e-982a33a1b0e7" providerId="ADAL" clId="{B31521BD-F79B-43F5-A0E5-3F97E3A2D060}" dt="2025-05-12T15:33:42.475" v="6" actId="790"/>
          <ac:spMkLst>
            <pc:docMk/>
            <pc:sldMk cId="2499595083" sldId="2134808492"/>
            <ac:spMk id="12" creationId="{61A0C593-7F49-9649-AA58-733C6F6112C9}"/>
          </ac:spMkLst>
        </pc:spChg>
      </pc:sldChg>
      <pc:sldChg chg="modSp mod">
        <pc:chgData name="Marie-Sophie Meisinger" userId="286e1ad8-c636-4702-a91e-982a33a1b0e7" providerId="ADAL" clId="{B31521BD-F79B-43F5-A0E5-3F97E3A2D060}" dt="2025-05-12T15:34:12.913" v="7" actId="790"/>
        <pc:sldMkLst>
          <pc:docMk/>
          <pc:sldMk cId="580164536" sldId="2134808494"/>
        </pc:sldMkLst>
        <pc:spChg chg="mod">
          <ac:chgData name="Marie-Sophie Meisinger" userId="286e1ad8-c636-4702-a91e-982a33a1b0e7" providerId="ADAL" clId="{B31521BD-F79B-43F5-A0E5-3F97E3A2D060}" dt="2025-05-12T15:34:12.913" v="7" actId="790"/>
          <ac:spMkLst>
            <pc:docMk/>
            <pc:sldMk cId="580164536" sldId="2134808494"/>
            <ac:spMk id="4" creationId="{041B36B6-9632-434D-A439-E15BBC6E37FC}"/>
          </ac:spMkLst>
        </pc:spChg>
        <pc:spChg chg="mod">
          <ac:chgData name="Marie-Sophie Meisinger" userId="286e1ad8-c636-4702-a91e-982a33a1b0e7" providerId="ADAL" clId="{B31521BD-F79B-43F5-A0E5-3F97E3A2D060}" dt="2025-05-12T15:34:12.913" v="7" actId="790"/>
          <ac:spMkLst>
            <pc:docMk/>
            <pc:sldMk cId="580164536" sldId="2134808494"/>
            <ac:spMk id="5" creationId="{1062588D-1BBD-C78E-D119-ABA84220AA0A}"/>
          </ac:spMkLst>
        </pc:spChg>
        <pc:spChg chg="mod">
          <ac:chgData name="Marie-Sophie Meisinger" userId="286e1ad8-c636-4702-a91e-982a33a1b0e7" providerId="ADAL" clId="{B31521BD-F79B-43F5-A0E5-3F97E3A2D060}" dt="2025-05-12T15:34:12.913" v="7" actId="790"/>
          <ac:spMkLst>
            <pc:docMk/>
            <pc:sldMk cId="580164536" sldId="2134808494"/>
            <ac:spMk id="11" creationId="{760011F0-22FB-799A-7ED8-E785FDDE0E73}"/>
          </ac:spMkLst>
        </pc:spChg>
        <pc:spChg chg="mod">
          <ac:chgData name="Marie-Sophie Meisinger" userId="286e1ad8-c636-4702-a91e-982a33a1b0e7" providerId="ADAL" clId="{B31521BD-F79B-43F5-A0E5-3F97E3A2D060}" dt="2025-05-12T15:34:12.913" v="7" actId="790"/>
          <ac:spMkLst>
            <pc:docMk/>
            <pc:sldMk cId="580164536" sldId="2134808494"/>
            <ac:spMk id="12" creationId="{2964BD77-8269-E801-5A38-6BCE79C069EF}"/>
          </ac:spMkLst>
        </pc:spChg>
      </pc:sldChg>
      <pc:sldChg chg="modSp mod">
        <pc:chgData name="Marie-Sophie Meisinger" userId="286e1ad8-c636-4702-a91e-982a33a1b0e7" providerId="ADAL" clId="{B31521BD-F79B-43F5-A0E5-3F97E3A2D060}" dt="2025-05-12T15:34:39.887" v="9" actId="790"/>
        <pc:sldMkLst>
          <pc:docMk/>
          <pc:sldMk cId="2416895859" sldId="2134808496"/>
        </pc:sldMkLst>
        <pc:spChg chg="mod">
          <ac:chgData name="Marie-Sophie Meisinger" userId="286e1ad8-c636-4702-a91e-982a33a1b0e7" providerId="ADAL" clId="{B31521BD-F79B-43F5-A0E5-3F97E3A2D060}" dt="2025-05-12T15:34:39.887" v="9" actId="790"/>
          <ac:spMkLst>
            <pc:docMk/>
            <pc:sldMk cId="2416895859" sldId="2134808496"/>
            <ac:spMk id="2" creationId="{365DA823-0D70-09BB-CC08-F0FB4171C607}"/>
          </ac:spMkLst>
        </pc:spChg>
        <pc:spChg chg="mod">
          <ac:chgData name="Marie-Sophie Meisinger" userId="286e1ad8-c636-4702-a91e-982a33a1b0e7" providerId="ADAL" clId="{B31521BD-F79B-43F5-A0E5-3F97E3A2D060}" dt="2025-05-12T15:34:39.887" v="9" actId="790"/>
          <ac:spMkLst>
            <pc:docMk/>
            <pc:sldMk cId="2416895859" sldId="2134808496"/>
            <ac:spMk id="3" creationId="{2D029BC7-EBF4-304A-9049-D9E431CD51FB}"/>
          </ac:spMkLst>
        </pc:spChg>
        <pc:spChg chg="mod">
          <ac:chgData name="Marie-Sophie Meisinger" userId="286e1ad8-c636-4702-a91e-982a33a1b0e7" providerId="ADAL" clId="{B31521BD-F79B-43F5-A0E5-3F97E3A2D060}" dt="2025-05-12T15:34:39.887" v="9" actId="790"/>
          <ac:spMkLst>
            <pc:docMk/>
            <pc:sldMk cId="2416895859" sldId="2134808496"/>
            <ac:spMk id="5" creationId="{309ED2D1-BE4D-4077-C0A6-975DA2A0E844}"/>
          </ac:spMkLst>
        </pc:spChg>
        <pc:spChg chg="mod">
          <ac:chgData name="Marie-Sophie Meisinger" userId="286e1ad8-c636-4702-a91e-982a33a1b0e7" providerId="ADAL" clId="{B31521BD-F79B-43F5-A0E5-3F97E3A2D060}" dt="2025-05-12T15:34:39.887" v="9" actId="790"/>
          <ac:spMkLst>
            <pc:docMk/>
            <pc:sldMk cId="2416895859" sldId="2134808496"/>
            <ac:spMk id="7" creationId="{5A604248-A69F-00EF-90D8-CC872229C966}"/>
          </ac:spMkLst>
        </pc:spChg>
      </pc:sldChg>
      <pc:sldChg chg="modSp mod">
        <pc:chgData name="Marie-Sophie Meisinger" userId="286e1ad8-c636-4702-a91e-982a33a1b0e7" providerId="ADAL" clId="{B31521BD-F79B-43F5-A0E5-3F97E3A2D060}" dt="2025-05-12T15:35:24.896" v="13" actId="790"/>
        <pc:sldMkLst>
          <pc:docMk/>
          <pc:sldMk cId="1278596790" sldId="2134808502"/>
        </pc:sldMkLst>
        <pc:spChg chg="mod">
          <ac:chgData name="Marie-Sophie Meisinger" userId="286e1ad8-c636-4702-a91e-982a33a1b0e7" providerId="ADAL" clId="{B31521BD-F79B-43F5-A0E5-3F97E3A2D060}" dt="2025-05-12T15:35:24.896" v="13" actId="790"/>
          <ac:spMkLst>
            <pc:docMk/>
            <pc:sldMk cId="1278596790" sldId="2134808502"/>
            <ac:spMk id="2" creationId="{5088A3B8-561D-F2AE-605F-28E0AF9DB010}"/>
          </ac:spMkLst>
        </pc:spChg>
        <pc:spChg chg="mod">
          <ac:chgData name="Marie-Sophie Meisinger" userId="286e1ad8-c636-4702-a91e-982a33a1b0e7" providerId="ADAL" clId="{B31521BD-F79B-43F5-A0E5-3F97E3A2D060}" dt="2025-05-12T15:35:24.896" v="13" actId="790"/>
          <ac:spMkLst>
            <pc:docMk/>
            <pc:sldMk cId="1278596790" sldId="2134808502"/>
            <ac:spMk id="13" creationId="{86DA23BB-DDD9-73A2-F4C9-F4E784E03110}"/>
          </ac:spMkLst>
        </pc:spChg>
        <pc:spChg chg="mod">
          <ac:chgData name="Marie-Sophie Meisinger" userId="286e1ad8-c636-4702-a91e-982a33a1b0e7" providerId="ADAL" clId="{B31521BD-F79B-43F5-A0E5-3F97E3A2D060}" dt="2025-05-12T15:35:24.896" v="13" actId="790"/>
          <ac:spMkLst>
            <pc:docMk/>
            <pc:sldMk cId="1278596790" sldId="2134808502"/>
            <ac:spMk id="14" creationId="{722ABC5B-DD27-0114-7F1E-FE59F81ABEE1}"/>
          </ac:spMkLst>
        </pc:spChg>
        <pc:spChg chg="mod">
          <ac:chgData name="Marie-Sophie Meisinger" userId="286e1ad8-c636-4702-a91e-982a33a1b0e7" providerId="ADAL" clId="{B31521BD-F79B-43F5-A0E5-3F97E3A2D060}" dt="2025-05-12T15:35:24.896" v="13" actId="790"/>
          <ac:spMkLst>
            <pc:docMk/>
            <pc:sldMk cId="1278596790" sldId="2134808502"/>
            <ac:spMk id="16" creationId="{9ECDF0FA-945A-1BF8-949B-F26DA697C72E}"/>
          </ac:spMkLst>
        </pc:spChg>
        <pc:spChg chg="mod">
          <ac:chgData name="Marie-Sophie Meisinger" userId="286e1ad8-c636-4702-a91e-982a33a1b0e7" providerId="ADAL" clId="{B31521BD-F79B-43F5-A0E5-3F97E3A2D060}" dt="2025-05-12T15:35:24.896" v="13" actId="790"/>
          <ac:spMkLst>
            <pc:docMk/>
            <pc:sldMk cId="1278596790" sldId="2134808502"/>
            <ac:spMk id="21" creationId="{C6165EF9-9A9D-4DF7-32EA-86F43583C0C3}"/>
          </ac:spMkLst>
        </pc:spChg>
      </pc:sldChg>
      <pc:sldChg chg="modSp mod">
        <pc:chgData name="Marie-Sophie Meisinger" userId="286e1ad8-c636-4702-a91e-982a33a1b0e7" providerId="ADAL" clId="{B31521BD-F79B-43F5-A0E5-3F97E3A2D060}" dt="2025-05-12T15:36:31.895" v="16" actId="790"/>
        <pc:sldMkLst>
          <pc:docMk/>
          <pc:sldMk cId="2571966823" sldId="2134808504"/>
        </pc:sldMkLst>
        <pc:spChg chg="mod">
          <ac:chgData name="Marie-Sophie Meisinger" userId="286e1ad8-c636-4702-a91e-982a33a1b0e7" providerId="ADAL" clId="{B31521BD-F79B-43F5-A0E5-3F97E3A2D060}" dt="2025-05-12T15:36:31.895" v="16" actId="790"/>
          <ac:spMkLst>
            <pc:docMk/>
            <pc:sldMk cId="2571966823" sldId="2134808504"/>
            <ac:spMk id="2" creationId="{77BA1538-3E14-19A0-4CD3-C57DB0957BE6}"/>
          </ac:spMkLst>
        </pc:spChg>
        <pc:spChg chg="mod">
          <ac:chgData name="Marie-Sophie Meisinger" userId="286e1ad8-c636-4702-a91e-982a33a1b0e7" providerId="ADAL" clId="{B31521BD-F79B-43F5-A0E5-3F97E3A2D060}" dt="2025-05-12T15:36:31.895" v="16" actId="790"/>
          <ac:spMkLst>
            <pc:docMk/>
            <pc:sldMk cId="2571966823" sldId="2134808504"/>
            <ac:spMk id="3" creationId="{6DC07EFF-40F1-5746-06AE-7B1A0AE90855}"/>
          </ac:spMkLst>
        </pc:spChg>
        <pc:spChg chg="mod">
          <ac:chgData name="Marie-Sophie Meisinger" userId="286e1ad8-c636-4702-a91e-982a33a1b0e7" providerId="ADAL" clId="{B31521BD-F79B-43F5-A0E5-3F97E3A2D060}" dt="2025-05-12T15:36:31.895" v="16" actId="790"/>
          <ac:spMkLst>
            <pc:docMk/>
            <pc:sldMk cId="2571966823" sldId="2134808504"/>
            <ac:spMk id="5" creationId="{58541EB8-21CE-3F8D-CAA8-302B5A17619E}"/>
          </ac:spMkLst>
        </pc:spChg>
        <pc:spChg chg="mod">
          <ac:chgData name="Marie-Sophie Meisinger" userId="286e1ad8-c636-4702-a91e-982a33a1b0e7" providerId="ADAL" clId="{B31521BD-F79B-43F5-A0E5-3F97E3A2D060}" dt="2025-05-12T15:36:31.895" v="16" actId="790"/>
          <ac:spMkLst>
            <pc:docMk/>
            <pc:sldMk cId="2571966823" sldId="2134808504"/>
            <ac:spMk id="10" creationId="{D6BA3E13-F6B9-391F-4E98-67396C9EE100}"/>
          </ac:spMkLst>
        </pc:spChg>
        <pc:spChg chg="mod">
          <ac:chgData name="Marie-Sophie Meisinger" userId="286e1ad8-c636-4702-a91e-982a33a1b0e7" providerId="ADAL" clId="{B31521BD-F79B-43F5-A0E5-3F97E3A2D060}" dt="2025-05-12T15:36:31.895" v="16" actId="790"/>
          <ac:spMkLst>
            <pc:docMk/>
            <pc:sldMk cId="2571966823" sldId="2134808504"/>
            <ac:spMk id="12" creationId="{E9A1A4CD-509A-C9B9-150B-114FC2A95CF3}"/>
          </ac:spMkLst>
        </pc:spChg>
      </pc:sldChg>
      <pc:sldChg chg="modSp mod">
        <pc:chgData name="Marie-Sophie Meisinger" userId="286e1ad8-c636-4702-a91e-982a33a1b0e7" providerId="ADAL" clId="{B31521BD-F79B-43F5-A0E5-3F97E3A2D060}" dt="2025-05-12T15:36:45.836" v="17" actId="790"/>
        <pc:sldMkLst>
          <pc:docMk/>
          <pc:sldMk cId="3016613053" sldId="2134808506"/>
        </pc:sldMkLst>
        <pc:spChg chg="mod">
          <ac:chgData name="Marie-Sophie Meisinger" userId="286e1ad8-c636-4702-a91e-982a33a1b0e7" providerId="ADAL" clId="{B31521BD-F79B-43F5-A0E5-3F97E3A2D060}" dt="2025-05-12T15:36:45.836" v="17" actId="790"/>
          <ac:spMkLst>
            <pc:docMk/>
            <pc:sldMk cId="3016613053" sldId="2134808506"/>
            <ac:spMk id="2" creationId="{18AD87CF-FDB9-D4E1-7269-85EFA3633EE2}"/>
          </ac:spMkLst>
        </pc:spChg>
        <pc:spChg chg="mod">
          <ac:chgData name="Marie-Sophie Meisinger" userId="286e1ad8-c636-4702-a91e-982a33a1b0e7" providerId="ADAL" clId="{B31521BD-F79B-43F5-A0E5-3F97E3A2D060}" dt="2025-05-12T15:36:45.836" v="17" actId="790"/>
          <ac:spMkLst>
            <pc:docMk/>
            <pc:sldMk cId="3016613053" sldId="2134808506"/>
            <ac:spMk id="3" creationId="{02636668-D3B1-1063-22E6-41241B4A3540}"/>
          </ac:spMkLst>
        </pc:spChg>
        <pc:spChg chg="mod">
          <ac:chgData name="Marie-Sophie Meisinger" userId="286e1ad8-c636-4702-a91e-982a33a1b0e7" providerId="ADAL" clId="{B31521BD-F79B-43F5-A0E5-3F97E3A2D060}" dt="2025-05-12T15:36:45.836" v="17" actId="790"/>
          <ac:spMkLst>
            <pc:docMk/>
            <pc:sldMk cId="3016613053" sldId="2134808506"/>
            <ac:spMk id="7" creationId="{7FE18D1B-1545-0706-8421-29A0CE50B955}"/>
          </ac:spMkLst>
        </pc:spChg>
        <pc:spChg chg="mod">
          <ac:chgData name="Marie-Sophie Meisinger" userId="286e1ad8-c636-4702-a91e-982a33a1b0e7" providerId="ADAL" clId="{B31521BD-F79B-43F5-A0E5-3F97E3A2D060}" dt="2025-05-12T15:36:45.836" v="17" actId="790"/>
          <ac:spMkLst>
            <pc:docMk/>
            <pc:sldMk cId="3016613053" sldId="2134808506"/>
            <ac:spMk id="8" creationId="{5CA263E9-1B58-43D6-3CAB-058547BD3E8B}"/>
          </ac:spMkLst>
        </pc:spChg>
        <pc:spChg chg="mod">
          <ac:chgData name="Marie-Sophie Meisinger" userId="286e1ad8-c636-4702-a91e-982a33a1b0e7" providerId="ADAL" clId="{B31521BD-F79B-43F5-A0E5-3F97E3A2D060}" dt="2025-05-12T15:36:45.836" v="17" actId="790"/>
          <ac:spMkLst>
            <pc:docMk/>
            <pc:sldMk cId="3016613053" sldId="2134808506"/>
            <ac:spMk id="10" creationId="{F5AE84B7-8215-1B4C-8183-3878AAE7C67B}"/>
          </ac:spMkLst>
        </pc:spChg>
      </pc:sldChg>
      <pc:sldChg chg="modSp mod">
        <pc:chgData name="Marie-Sophie Meisinger" userId="286e1ad8-c636-4702-a91e-982a33a1b0e7" providerId="ADAL" clId="{B31521BD-F79B-43F5-A0E5-3F97E3A2D060}" dt="2025-05-12T15:34:54.194" v="10" actId="790"/>
        <pc:sldMkLst>
          <pc:docMk/>
          <pc:sldMk cId="1287915046" sldId="2147472829"/>
        </pc:sldMkLst>
        <pc:spChg chg="mod">
          <ac:chgData name="Marie-Sophie Meisinger" userId="286e1ad8-c636-4702-a91e-982a33a1b0e7" providerId="ADAL" clId="{B31521BD-F79B-43F5-A0E5-3F97E3A2D060}" dt="2025-05-12T15:34:54.194" v="10" actId="790"/>
          <ac:spMkLst>
            <pc:docMk/>
            <pc:sldMk cId="1287915046" sldId="2147472829"/>
            <ac:spMk id="2" creationId="{D089E93F-AD05-0CEB-7F85-C11E6823ACCF}"/>
          </ac:spMkLst>
        </pc:spChg>
        <pc:spChg chg="mod">
          <ac:chgData name="Marie-Sophie Meisinger" userId="286e1ad8-c636-4702-a91e-982a33a1b0e7" providerId="ADAL" clId="{B31521BD-F79B-43F5-A0E5-3F97E3A2D060}" dt="2025-05-12T15:34:54.194" v="10" actId="790"/>
          <ac:spMkLst>
            <pc:docMk/>
            <pc:sldMk cId="1287915046" sldId="2147472829"/>
            <ac:spMk id="3" creationId="{2446F112-333F-AF48-97F8-B4CBE032E999}"/>
          </ac:spMkLst>
        </pc:spChg>
        <pc:spChg chg="mod">
          <ac:chgData name="Marie-Sophie Meisinger" userId="286e1ad8-c636-4702-a91e-982a33a1b0e7" providerId="ADAL" clId="{B31521BD-F79B-43F5-A0E5-3F97E3A2D060}" dt="2025-05-12T15:34:54.194" v="10" actId="790"/>
          <ac:spMkLst>
            <pc:docMk/>
            <pc:sldMk cId="1287915046" sldId="2147472829"/>
            <ac:spMk id="4" creationId="{A74E750D-BB59-F80D-352F-E1B5C160660F}"/>
          </ac:spMkLst>
        </pc:spChg>
        <pc:spChg chg="mod">
          <ac:chgData name="Marie-Sophie Meisinger" userId="286e1ad8-c636-4702-a91e-982a33a1b0e7" providerId="ADAL" clId="{B31521BD-F79B-43F5-A0E5-3F97E3A2D060}" dt="2025-05-12T15:34:54.194" v="10" actId="790"/>
          <ac:spMkLst>
            <pc:docMk/>
            <pc:sldMk cId="1287915046" sldId="2147472829"/>
            <ac:spMk id="6" creationId="{9B5F4E7E-A6CD-9181-E0D4-D9EBB4E2A3FA}"/>
          </ac:spMkLst>
        </pc:spChg>
      </pc:sldChg>
      <pc:sldChg chg="modSp mod modNotesTx">
        <pc:chgData name="Marie-Sophie Meisinger" userId="286e1ad8-c636-4702-a91e-982a33a1b0e7" providerId="ADAL" clId="{B31521BD-F79B-43F5-A0E5-3F97E3A2D060}" dt="2025-05-12T15:44:48.250" v="24" actId="790"/>
        <pc:sldMkLst>
          <pc:docMk/>
          <pc:sldMk cId="381028285" sldId="2147472856"/>
        </pc:sldMkLst>
        <pc:spChg chg="mod">
          <ac:chgData name="Marie-Sophie Meisinger" userId="286e1ad8-c636-4702-a91e-982a33a1b0e7" providerId="ADAL" clId="{B31521BD-F79B-43F5-A0E5-3F97E3A2D060}" dt="2025-05-12T15:44:48.250" v="24" actId="790"/>
          <ac:spMkLst>
            <pc:docMk/>
            <pc:sldMk cId="381028285" sldId="2147472856"/>
            <ac:spMk id="13" creationId="{EDB81C32-2A8C-1FC2-7B99-38FC49701EDF}"/>
          </ac:spMkLst>
        </pc:spChg>
      </pc:sldChg>
      <pc:sldChg chg="modSp mod">
        <pc:chgData name="Marie-Sophie Meisinger" userId="286e1ad8-c636-4702-a91e-982a33a1b0e7" providerId="ADAL" clId="{B31521BD-F79B-43F5-A0E5-3F97E3A2D060}" dt="2025-05-12T15:37:20.644" v="21" actId="790"/>
        <pc:sldMkLst>
          <pc:docMk/>
          <pc:sldMk cId="1645013981" sldId="2147472889"/>
        </pc:sldMkLst>
        <pc:spChg chg="mod">
          <ac:chgData name="Marie-Sophie Meisinger" userId="286e1ad8-c636-4702-a91e-982a33a1b0e7" providerId="ADAL" clId="{B31521BD-F79B-43F5-A0E5-3F97E3A2D060}" dt="2025-05-12T15:37:20.644" v="21" actId="790"/>
          <ac:spMkLst>
            <pc:docMk/>
            <pc:sldMk cId="1645013981" sldId="2147472889"/>
            <ac:spMk id="4" creationId="{041B36B6-9632-434D-A439-E15BBC6E37FC}"/>
          </ac:spMkLst>
        </pc:spChg>
        <pc:spChg chg="mod">
          <ac:chgData name="Marie-Sophie Meisinger" userId="286e1ad8-c636-4702-a91e-982a33a1b0e7" providerId="ADAL" clId="{B31521BD-F79B-43F5-A0E5-3F97E3A2D060}" dt="2025-05-12T15:37:20.644" v="21" actId="790"/>
          <ac:spMkLst>
            <pc:docMk/>
            <pc:sldMk cId="1645013981" sldId="2147472889"/>
            <ac:spMk id="5" creationId="{1062588D-1BBD-C78E-D119-ABA84220AA0A}"/>
          </ac:spMkLst>
        </pc:spChg>
        <pc:spChg chg="mod">
          <ac:chgData name="Marie-Sophie Meisinger" userId="286e1ad8-c636-4702-a91e-982a33a1b0e7" providerId="ADAL" clId="{B31521BD-F79B-43F5-A0E5-3F97E3A2D060}" dt="2025-05-12T15:37:20.644" v="21" actId="790"/>
          <ac:spMkLst>
            <pc:docMk/>
            <pc:sldMk cId="1645013981" sldId="2147472889"/>
            <ac:spMk id="6" creationId="{E1BA9C14-BF9B-BEB3-DC83-4A522CB0E608}"/>
          </ac:spMkLst>
        </pc:spChg>
      </pc:sldChg>
      <pc:sldChg chg="modSp mod">
        <pc:chgData name="Marie-Sophie Meisinger" userId="286e1ad8-c636-4702-a91e-982a33a1b0e7" providerId="ADAL" clId="{B31521BD-F79B-43F5-A0E5-3F97E3A2D060}" dt="2025-05-12T15:34:27.500" v="8" actId="790"/>
        <pc:sldMkLst>
          <pc:docMk/>
          <pc:sldMk cId="1399623947" sldId="2147472918"/>
        </pc:sldMkLst>
        <pc:spChg chg="mod">
          <ac:chgData name="Marie-Sophie Meisinger" userId="286e1ad8-c636-4702-a91e-982a33a1b0e7" providerId="ADAL" clId="{B31521BD-F79B-43F5-A0E5-3F97E3A2D060}" dt="2025-05-12T15:34:27.500" v="8" actId="790"/>
          <ac:spMkLst>
            <pc:docMk/>
            <pc:sldMk cId="1399623947" sldId="2147472918"/>
            <ac:spMk id="2" creationId="{17ECB4B4-CD14-2CEF-622B-CD5C341A8708}"/>
          </ac:spMkLst>
        </pc:spChg>
        <pc:spChg chg="mod">
          <ac:chgData name="Marie-Sophie Meisinger" userId="286e1ad8-c636-4702-a91e-982a33a1b0e7" providerId="ADAL" clId="{B31521BD-F79B-43F5-A0E5-3F97E3A2D060}" dt="2025-05-12T15:34:27.500" v="8" actId="790"/>
          <ac:spMkLst>
            <pc:docMk/>
            <pc:sldMk cId="1399623947" sldId="2147472918"/>
            <ac:spMk id="4" creationId="{041B36B6-9632-434D-A439-E15BBC6E37FC}"/>
          </ac:spMkLst>
        </pc:spChg>
        <pc:spChg chg="mod">
          <ac:chgData name="Marie-Sophie Meisinger" userId="286e1ad8-c636-4702-a91e-982a33a1b0e7" providerId="ADAL" clId="{B31521BD-F79B-43F5-A0E5-3F97E3A2D060}" dt="2025-05-12T15:34:27.500" v="8" actId="790"/>
          <ac:spMkLst>
            <pc:docMk/>
            <pc:sldMk cId="1399623947" sldId="2147472918"/>
            <ac:spMk id="5" creationId="{1062588D-1BBD-C78E-D119-ABA84220AA0A}"/>
          </ac:spMkLst>
        </pc:spChg>
        <pc:spChg chg="mod">
          <ac:chgData name="Marie-Sophie Meisinger" userId="286e1ad8-c636-4702-a91e-982a33a1b0e7" providerId="ADAL" clId="{B31521BD-F79B-43F5-A0E5-3F97E3A2D060}" dt="2025-05-12T15:34:27.500" v="8" actId="790"/>
          <ac:spMkLst>
            <pc:docMk/>
            <pc:sldMk cId="1399623947" sldId="2147472918"/>
            <ac:spMk id="6" creationId="{39E77EED-0F68-FD96-608F-021B154FA21E}"/>
          </ac:spMkLst>
        </pc:spChg>
      </pc:sldChg>
      <pc:sldChg chg="modNotesTx">
        <pc:chgData name="Marie-Sophie Meisinger" userId="286e1ad8-c636-4702-a91e-982a33a1b0e7" providerId="ADAL" clId="{B31521BD-F79B-43F5-A0E5-3F97E3A2D060}" dt="2025-05-12T15:33:22.135" v="5" actId="20577"/>
        <pc:sldMkLst>
          <pc:docMk/>
          <pc:sldMk cId="1172624979" sldId="2147472953"/>
        </pc:sldMkLst>
      </pc:sldChg>
      <pc:sldChg chg="modNotesTx">
        <pc:chgData name="Marie-Sophie Meisinger" userId="286e1ad8-c636-4702-a91e-982a33a1b0e7" providerId="ADAL" clId="{B31521BD-F79B-43F5-A0E5-3F97E3A2D060}" dt="2025-05-12T15:35:07.765" v="12" actId="33524"/>
        <pc:sldMkLst>
          <pc:docMk/>
          <pc:sldMk cId="2915348260" sldId="2147472971"/>
        </pc:sldMkLst>
      </pc:sldChg>
      <pc:sldChg chg="modNotesTx">
        <pc:chgData name="Marie-Sophie Meisinger" userId="286e1ad8-c636-4702-a91e-982a33a1b0e7" providerId="ADAL" clId="{B31521BD-F79B-43F5-A0E5-3F97E3A2D060}" dt="2025-05-12T15:35:02.111" v="11" actId="33524"/>
        <pc:sldMkLst>
          <pc:docMk/>
          <pc:sldMk cId="2083146196" sldId="2147472972"/>
        </pc:sldMkLst>
      </pc:sldChg>
      <pc:sldChg chg="modSp mod modNotesTx">
        <pc:chgData name="Marie-Sophie Meisinger" userId="286e1ad8-c636-4702-a91e-982a33a1b0e7" providerId="ADAL" clId="{B31521BD-F79B-43F5-A0E5-3F97E3A2D060}" dt="2025-05-12T15:37:10.202" v="20" actId="33524"/>
        <pc:sldMkLst>
          <pc:docMk/>
          <pc:sldMk cId="3478980115" sldId="2147472980"/>
        </pc:sldMkLst>
        <pc:spChg chg="mod">
          <ac:chgData name="Marie-Sophie Meisinger" userId="286e1ad8-c636-4702-a91e-982a33a1b0e7" providerId="ADAL" clId="{B31521BD-F79B-43F5-A0E5-3F97E3A2D060}" dt="2025-05-12T15:20:51.161" v="1" actId="1076"/>
          <ac:spMkLst>
            <pc:docMk/>
            <pc:sldMk cId="3478980115" sldId="2147472980"/>
            <ac:spMk id="10" creationId="{526C68BF-1A74-1F11-3479-394E906B4547}"/>
          </ac:spMkLst>
        </pc:spChg>
      </pc:sldChg>
      <pc:sldChg chg="modSp mod">
        <pc:chgData name="Marie-Sophie Meisinger" userId="286e1ad8-c636-4702-a91e-982a33a1b0e7" providerId="ADAL" clId="{B31521BD-F79B-43F5-A0E5-3F97E3A2D060}" dt="2025-05-12T15:35:37.364" v="14" actId="790"/>
        <pc:sldMkLst>
          <pc:docMk/>
          <pc:sldMk cId="2011156354" sldId="2147472989"/>
        </pc:sldMkLst>
        <pc:spChg chg="mod">
          <ac:chgData name="Marie-Sophie Meisinger" userId="286e1ad8-c636-4702-a91e-982a33a1b0e7" providerId="ADAL" clId="{B31521BD-F79B-43F5-A0E5-3F97E3A2D060}" dt="2025-05-12T15:35:37.364" v="14" actId="790"/>
          <ac:spMkLst>
            <pc:docMk/>
            <pc:sldMk cId="2011156354" sldId="2147472989"/>
            <ac:spMk id="2" creationId="{C94C8577-6DFD-06FF-18B6-7648F7A5C8F3}"/>
          </ac:spMkLst>
        </pc:spChg>
        <pc:spChg chg="mod">
          <ac:chgData name="Marie-Sophie Meisinger" userId="286e1ad8-c636-4702-a91e-982a33a1b0e7" providerId="ADAL" clId="{B31521BD-F79B-43F5-A0E5-3F97E3A2D060}" dt="2025-05-12T15:35:37.364" v="14" actId="790"/>
          <ac:spMkLst>
            <pc:docMk/>
            <pc:sldMk cId="2011156354" sldId="2147472989"/>
            <ac:spMk id="10" creationId="{526C68BF-1A74-1F11-3479-394E906B4547}"/>
          </ac:spMkLst>
        </pc:spChg>
        <pc:spChg chg="mod">
          <ac:chgData name="Marie-Sophie Meisinger" userId="286e1ad8-c636-4702-a91e-982a33a1b0e7" providerId="ADAL" clId="{B31521BD-F79B-43F5-A0E5-3F97E3A2D060}" dt="2025-05-12T15:35:37.364" v="14" actId="790"/>
          <ac:spMkLst>
            <pc:docMk/>
            <pc:sldMk cId="2011156354" sldId="2147472989"/>
            <ac:spMk id="14" creationId="{DB1BD4C5-074F-2645-1B35-F87A09B1B1FD}"/>
          </ac:spMkLst>
        </pc:spChg>
        <pc:spChg chg="mod">
          <ac:chgData name="Marie-Sophie Meisinger" userId="286e1ad8-c636-4702-a91e-982a33a1b0e7" providerId="ADAL" clId="{B31521BD-F79B-43F5-A0E5-3F97E3A2D060}" dt="2025-05-12T15:35:37.364" v="14" actId="790"/>
          <ac:spMkLst>
            <pc:docMk/>
            <pc:sldMk cId="2011156354" sldId="2147472989"/>
            <ac:spMk id="15" creationId="{54135D65-F542-FAB9-2725-1E35BF862DE2}"/>
          </ac:spMkLst>
        </pc:spChg>
        <pc:spChg chg="mod">
          <ac:chgData name="Marie-Sophie Meisinger" userId="286e1ad8-c636-4702-a91e-982a33a1b0e7" providerId="ADAL" clId="{B31521BD-F79B-43F5-A0E5-3F97E3A2D060}" dt="2025-05-12T15:35:37.364" v="14" actId="790"/>
          <ac:spMkLst>
            <pc:docMk/>
            <pc:sldMk cId="2011156354" sldId="2147472989"/>
            <ac:spMk id="17" creationId="{7602D0CE-232C-8026-58F6-E9D05F9317EB}"/>
          </ac:spMkLst>
        </pc:spChg>
        <pc:spChg chg="mod">
          <ac:chgData name="Marie-Sophie Meisinger" userId="286e1ad8-c636-4702-a91e-982a33a1b0e7" providerId="ADAL" clId="{B31521BD-F79B-43F5-A0E5-3F97E3A2D060}" dt="2025-05-12T15:35:37.364" v="14" actId="790"/>
          <ac:spMkLst>
            <pc:docMk/>
            <pc:sldMk cId="2011156354" sldId="2147472989"/>
            <ac:spMk id="18" creationId="{2120D1F0-9771-6515-64A1-8748BA44D0CA}"/>
          </ac:spMkLst>
        </pc:spChg>
        <pc:spChg chg="mod">
          <ac:chgData name="Marie-Sophie Meisinger" userId="286e1ad8-c636-4702-a91e-982a33a1b0e7" providerId="ADAL" clId="{B31521BD-F79B-43F5-A0E5-3F97E3A2D060}" dt="2025-05-12T15:35:37.364" v="14" actId="790"/>
          <ac:spMkLst>
            <pc:docMk/>
            <pc:sldMk cId="2011156354" sldId="2147472989"/>
            <ac:spMk id="20" creationId="{D050FD0F-B6BB-D7E8-120C-63F549C687ED}"/>
          </ac:spMkLst>
        </pc:spChg>
        <pc:spChg chg="mod">
          <ac:chgData name="Marie-Sophie Meisinger" userId="286e1ad8-c636-4702-a91e-982a33a1b0e7" providerId="ADAL" clId="{B31521BD-F79B-43F5-A0E5-3F97E3A2D060}" dt="2025-05-12T15:35:37.364" v="14" actId="790"/>
          <ac:spMkLst>
            <pc:docMk/>
            <pc:sldMk cId="2011156354" sldId="2147472989"/>
            <ac:spMk id="23" creationId="{F6F3E463-2F4A-8B28-7F6C-CDA3283C0AAD}"/>
          </ac:spMkLst>
        </pc:spChg>
        <pc:spChg chg="mod">
          <ac:chgData name="Marie-Sophie Meisinger" userId="286e1ad8-c636-4702-a91e-982a33a1b0e7" providerId="ADAL" clId="{B31521BD-F79B-43F5-A0E5-3F97E3A2D060}" dt="2025-05-12T15:35:37.364" v="14" actId="790"/>
          <ac:spMkLst>
            <pc:docMk/>
            <pc:sldMk cId="2011156354" sldId="2147472989"/>
            <ac:spMk id="24" creationId="{012181C5-46C8-1656-FCEF-8DC12F029601}"/>
          </ac:spMkLst>
        </pc:spChg>
        <pc:spChg chg="mod">
          <ac:chgData name="Marie-Sophie Meisinger" userId="286e1ad8-c636-4702-a91e-982a33a1b0e7" providerId="ADAL" clId="{B31521BD-F79B-43F5-A0E5-3F97E3A2D060}" dt="2025-05-12T15:35:37.364" v="14" actId="790"/>
          <ac:spMkLst>
            <pc:docMk/>
            <pc:sldMk cId="2011156354" sldId="2147472989"/>
            <ac:spMk id="25" creationId="{2F6643CD-6F6D-FCC5-521A-C10580D9203D}"/>
          </ac:spMkLst>
        </pc:spChg>
      </pc:sldChg>
      <pc:sldChg chg="modSp mod">
        <pc:chgData name="Marie-Sophie Meisinger" userId="286e1ad8-c636-4702-a91e-982a33a1b0e7" providerId="ADAL" clId="{B31521BD-F79B-43F5-A0E5-3F97E3A2D060}" dt="2025-05-12T15:36:16.620" v="15" actId="790"/>
        <pc:sldMkLst>
          <pc:docMk/>
          <pc:sldMk cId="3325362443" sldId="2147472990"/>
        </pc:sldMkLst>
        <pc:spChg chg="mod">
          <ac:chgData name="Marie-Sophie Meisinger" userId="286e1ad8-c636-4702-a91e-982a33a1b0e7" providerId="ADAL" clId="{B31521BD-F79B-43F5-A0E5-3F97E3A2D060}" dt="2025-05-12T15:36:16.620" v="15" actId="790"/>
          <ac:spMkLst>
            <pc:docMk/>
            <pc:sldMk cId="3325362443" sldId="2147472990"/>
            <ac:spMk id="5" creationId="{F0801D3D-06B8-5893-E9FB-A381A4E0E924}"/>
          </ac:spMkLst>
        </pc:spChg>
        <pc:spChg chg="mod">
          <ac:chgData name="Marie-Sophie Meisinger" userId="286e1ad8-c636-4702-a91e-982a33a1b0e7" providerId="ADAL" clId="{B31521BD-F79B-43F5-A0E5-3F97E3A2D060}" dt="2025-05-12T15:36:16.620" v="15" actId="790"/>
          <ac:spMkLst>
            <pc:docMk/>
            <pc:sldMk cId="3325362443" sldId="2147472990"/>
            <ac:spMk id="6" creationId="{00629390-7736-4F03-791C-22122E070792}"/>
          </ac:spMkLst>
        </pc:spChg>
        <pc:spChg chg="mod">
          <ac:chgData name="Marie-Sophie Meisinger" userId="286e1ad8-c636-4702-a91e-982a33a1b0e7" providerId="ADAL" clId="{B31521BD-F79B-43F5-A0E5-3F97E3A2D060}" dt="2025-05-12T15:36:16.620" v="15" actId="790"/>
          <ac:spMkLst>
            <pc:docMk/>
            <pc:sldMk cId="3325362443" sldId="2147472990"/>
            <ac:spMk id="8" creationId="{8B2B80AB-1F7E-FB74-81AF-6B8086A16AEE}"/>
          </ac:spMkLst>
        </pc:spChg>
        <pc:spChg chg="mod">
          <ac:chgData name="Marie-Sophie Meisinger" userId="286e1ad8-c636-4702-a91e-982a33a1b0e7" providerId="ADAL" clId="{B31521BD-F79B-43F5-A0E5-3F97E3A2D060}" dt="2025-05-12T15:36:16.620" v="15" actId="790"/>
          <ac:spMkLst>
            <pc:docMk/>
            <pc:sldMk cId="3325362443" sldId="2147472990"/>
            <ac:spMk id="9" creationId="{6CBA24B8-2CBF-9968-E981-7DA6427F761B}"/>
          </ac:spMkLst>
        </pc:spChg>
        <pc:spChg chg="mod">
          <ac:chgData name="Marie-Sophie Meisinger" userId="286e1ad8-c636-4702-a91e-982a33a1b0e7" providerId="ADAL" clId="{B31521BD-F79B-43F5-A0E5-3F97E3A2D060}" dt="2025-05-12T15:36:16.620" v="15" actId="790"/>
          <ac:spMkLst>
            <pc:docMk/>
            <pc:sldMk cId="3325362443" sldId="2147472990"/>
            <ac:spMk id="10" creationId="{526C68BF-1A74-1F11-3479-394E906B4547}"/>
          </ac:spMkLst>
        </pc:spChg>
        <pc:spChg chg="mod">
          <ac:chgData name="Marie-Sophie Meisinger" userId="286e1ad8-c636-4702-a91e-982a33a1b0e7" providerId="ADAL" clId="{B31521BD-F79B-43F5-A0E5-3F97E3A2D060}" dt="2025-05-12T15:36:16.620" v="15" actId="790"/>
          <ac:spMkLst>
            <pc:docMk/>
            <pc:sldMk cId="3325362443" sldId="2147472990"/>
            <ac:spMk id="11" creationId="{DFD0BB95-55BB-656D-9FC9-D65F579CEFA1}"/>
          </ac:spMkLst>
        </pc:spChg>
        <pc:spChg chg="mod">
          <ac:chgData name="Marie-Sophie Meisinger" userId="286e1ad8-c636-4702-a91e-982a33a1b0e7" providerId="ADAL" clId="{B31521BD-F79B-43F5-A0E5-3F97E3A2D060}" dt="2025-05-12T15:36:16.620" v="15" actId="790"/>
          <ac:spMkLst>
            <pc:docMk/>
            <pc:sldMk cId="3325362443" sldId="2147472990"/>
            <ac:spMk id="18" creationId="{2120D1F0-9771-6515-64A1-8748BA44D0CA}"/>
          </ac:spMkLst>
        </pc:spChg>
        <pc:spChg chg="mod">
          <ac:chgData name="Marie-Sophie Meisinger" userId="286e1ad8-c636-4702-a91e-982a33a1b0e7" providerId="ADAL" clId="{B31521BD-F79B-43F5-A0E5-3F97E3A2D060}" dt="2025-05-12T15:36:16.620" v="15" actId="790"/>
          <ac:spMkLst>
            <pc:docMk/>
            <pc:sldMk cId="3325362443" sldId="2147472990"/>
            <ac:spMk id="36" creationId="{C49216AD-B5A8-762B-4405-F525BC8C22FF}"/>
          </ac:spMkLst>
        </pc:spChg>
        <pc:spChg chg="mod">
          <ac:chgData name="Marie-Sophie Meisinger" userId="286e1ad8-c636-4702-a91e-982a33a1b0e7" providerId="ADAL" clId="{B31521BD-F79B-43F5-A0E5-3F97E3A2D060}" dt="2025-05-12T15:36:16.620" v="15" actId="790"/>
          <ac:spMkLst>
            <pc:docMk/>
            <pc:sldMk cId="3325362443" sldId="2147472990"/>
            <ac:spMk id="37" creationId="{247D15CC-86AE-E03A-BF45-B13030017C15}"/>
          </ac:spMkLst>
        </pc:spChg>
        <pc:spChg chg="mod">
          <ac:chgData name="Marie-Sophie Meisinger" userId="286e1ad8-c636-4702-a91e-982a33a1b0e7" providerId="ADAL" clId="{B31521BD-F79B-43F5-A0E5-3F97E3A2D060}" dt="2025-05-12T15:36:16.620" v="15" actId="790"/>
          <ac:spMkLst>
            <pc:docMk/>
            <pc:sldMk cId="3325362443" sldId="2147472990"/>
            <ac:spMk id="46" creationId="{500E7697-DB89-4D56-A393-2B36E5C5FEE1}"/>
          </ac:spMkLst>
        </pc:spChg>
      </pc:sldChg>
      <pc:sldChg chg="modNotesTx">
        <pc:chgData name="Marie-Sophie Meisinger" userId="286e1ad8-c636-4702-a91e-982a33a1b0e7" providerId="ADAL" clId="{B31521BD-F79B-43F5-A0E5-3F97E3A2D060}" dt="2025-05-12T15:36:59.950" v="19" actId="790"/>
        <pc:sldMkLst>
          <pc:docMk/>
          <pc:sldMk cId="2071154743" sldId="2147472995"/>
        </pc:sldMkLst>
      </pc:sldChg>
    </pc:docChg>
  </pc:docChgLst>
  <pc:docChgLst>
    <pc:chgData name="Mathieu Moulin" userId="8a3c87ec-8a02-4479-8891-5886153d3357" providerId="ADAL" clId="{AE3C5821-5EEC-47DF-B566-B7D3AFFBEE1A}"/>
    <pc:docChg chg="undo custSel addSld delSld modSld modMainMaster addSection modSection">
      <pc:chgData name="Mathieu Moulin" userId="8a3c87ec-8a02-4479-8891-5886153d3357" providerId="ADAL" clId="{AE3C5821-5EEC-47DF-B566-B7D3AFFBEE1A}" dt="2024-08-09T08:02:33.460" v="332" actId="47"/>
      <pc:docMkLst>
        <pc:docMk/>
      </pc:docMkLst>
      <pc:sldChg chg="del">
        <pc:chgData name="Mathieu Moulin" userId="8a3c87ec-8a02-4479-8891-5886153d3357" providerId="ADAL" clId="{AE3C5821-5EEC-47DF-B566-B7D3AFFBEE1A}" dt="2024-08-09T07:52:13.396" v="90" actId="47"/>
        <pc:sldMkLst>
          <pc:docMk/>
          <pc:sldMk cId="3368004952" sldId="2134808500"/>
        </pc:sldMkLst>
      </pc:sldChg>
      <pc:sldChg chg="del">
        <pc:chgData name="Mathieu Moulin" userId="8a3c87ec-8a02-4479-8891-5886153d3357" providerId="ADAL" clId="{AE3C5821-5EEC-47DF-B566-B7D3AFFBEE1A}" dt="2024-08-09T07:52:13.396" v="90" actId="47"/>
        <pc:sldMkLst>
          <pc:docMk/>
          <pc:sldMk cId="3983510817" sldId="2134808501"/>
        </pc:sldMkLst>
      </pc:sldChg>
      <pc:sldChg chg="del">
        <pc:chgData name="Mathieu Moulin" userId="8a3c87ec-8a02-4479-8891-5886153d3357" providerId="ADAL" clId="{AE3C5821-5EEC-47DF-B566-B7D3AFFBEE1A}" dt="2024-08-09T07:58:56.407" v="330" actId="47"/>
        <pc:sldMkLst>
          <pc:docMk/>
          <pc:sldMk cId="3278602995" sldId="2147472860"/>
        </pc:sldMkLst>
      </pc:sldChg>
      <pc:sldChg chg="add del">
        <pc:chgData name="Mathieu Moulin" userId="8a3c87ec-8a02-4479-8891-5886153d3357" providerId="ADAL" clId="{AE3C5821-5EEC-47DF-B566-B7D3AFFBEE1A}" dt="2024-08-09T07:57:49.769" v="326"/>
        <pc:sldMkLst>
          <pc:docMk/>
          <pc:sldMk cId="3875932637" sldId="2147472861"/>
        </pc:sldMkLst>
      </pc:sldChg>
      <pc:sldChg chg="delSp modSp mod">
        <pc:chgData name="Mathieu Moulin" userId="8a3c87ec-8a02-4479-8891-5886153d3357" providerId="ADAL" clId="{AE3C5821-5EEC-47DF-B566-B7D3AFFBEE1A}" dt="2024-08-09T07:55:34.021" v="323" actId="1036"/>
        <pc:sldMkLst>
          <pc:docMk/>
          <pc:sldMk cId="3603889994" sldId="2147472935"/>
        </pc:sldMkLst>
      </pc:sldChg>
      <pc:sldChg chg="addSp delSp modSp mod">
        <pc:chgData name="Mathieu Moulin" userId="8a3c87ec-8a02-4479-8891-5886153d3357" providerId="ADAL" clId="{AE3C5821-5EEC-47DF-B566-B7D3AFFBEE1A}" dt="2024-08-09T07:53:47.288" v="186" actId="1036"/>
        <pc:sldMkLst>
          <pc:docMk/>
          <pc:sldMk cId="2685474891" sldId="2147472950"/>
        </pc:sldMkLst>
      </pc:sldChg>
      <pc:sldChg chg="modNotesTx">
        <pc:chgData name="Mathieu Moulin" userId="8a3c87ec-8a02-4479-8891-5886153d3357" providerId="ADAL" clId="{AE3C5821-5EEC-47DF-B566-B7D3AFFBEE1A}" dt="2024-08-09T07:55:12.384" v="311" actId="113"/>
        <pc:sldMkLst>
          <pc:docMk/>
          <pc:sldMk cId="1172624979" sldId="2147472953"/>
        </pc:sldMkLst>
      </pc:sldChg>
      <pc:sldChg chg="del">
        <pc:chgData name="Mathieu Moulin" userId="8a3c87ec-8a02-4479-8891-5886153d3357" providerId="ADAL" clId="{AE3C5821-5EEC-47DF-B566-B7D3AFFBEE1A}" dt="2024-08-09T08:02:33.460" v="332" actId="47"/>
        <pc:sldMkLst>
          <pc:docMk/>
          <pc:sldMk cId="3032319242" sldId="2147472965"/>
        </pc:sldMkLst>
      </pc:sldChg>
      <pc:sldChg chg="add del">
        <pc:chgData name="Mathieu Moulin" userId="8a3c87ec-8a02-4479-8891-5886153d3357" providerId="ADAL" clId="{AE3C5821-5EEC-47DF-B566-B7D3AFFBEE1A}" dt="2024-08-09T07:50:52.802" v="81"/>
        <pc:sldMkLst>
          <pc:docMk/>
          <pc:sldMk cId="49960289" sldId="2147472979"/>
        </pc:sldMkLst>
      </pc:sldChg>
      <pc:sldChg chg="del">
        <pc:chgData name="Mathieu Moulin" userId="8a3c87ec-8a02-4479-8891-5886153d3357" providerId="ADAL" clId="{AE3C5821-5EEC-47DF-B566-B7D3AFFBEE1A}" dt="2024-08-09T07:50:45.868" v="79" actId="2696"/>
        <pc:sldMkLst>
          <pc:docMk/>
          <pc:sldMk cId="1345139210" sldId="2147472979"/>
        </pc:sldMkLst>
      </pc:sldChg>
      <pc:sldChg chg="add">
        <pc:chgData name="Mathieu Moulin" userId="8a3c87ec-8a02-4479-8891-5886153d3357" providerId="ADAL" clId="{AE3C5821-5EEC-47DF-B566-B7D3AFFBEE1A}" dt="2024-08-09T07:50:52.834" v="82"/>
        <pc:sldMkLst>
          <pc:docMk/>
          <pc:sldMk cId="3278133571" sldId="2147472979"/>
        </pc:sldMkLst>
      </pc:sldChg>
      <pc:sldChg chg="del">
        <pc:chgData name="Mathieu Moulin" userId="8a3c87ec-8a02-4479-8891-5886153d3357" providerId="ADAL" clId="{AE3C5821-5EEC-47DF-B566-B7D3AFFBEE1A}" dt="2024-08-09T07:50:45.868" v="79" actId="2696"/>
        <pc:sldMkLst>
          <pc:docMk/>
          <pc:sldMk cId="311986325" sldId="2147472980"/>
        </pc:sldMkLst>
      </pc:sldChg>
      <pc:sldChg chg="add del">
        <pc:chgData name="Mathieu Moulin" userId="8a3c87ec-8a02-4479-8891-5886153d3357" providerId="ADAL" clId="{AE3C5821-5EEC-47DF-B566-B7D3AFFBEE1A}" dt="2024-08-09T07:50:52.802" v="81"/>
        <pc:sldMkLst>
          <pc:docMk/>
          <pc:sldMk cId="651099374" sldId="2147472980"/>
        </pc:sldMkLst>
      </pc:sldChg>
      <pc:sldChg chg="add">
        <pc:chgData name="Mathieu Moulin" userId="8a3c87ec-8a02-4479-8891-5886153d3357" providerId="ADAL" clId="{AE3C5821-5EEC-47DF-B566-B7D3AFFBEE1A}" dt="2024-08-09T07:50:52.834" v="82"/>
        <pc:sldMkLst>
          <pc:docMk/>
          <pc:sldMk cId="3478980115" sldId="2147472980"/>
        </pc:sldMkLst>
      </pc:sldChg>
      <pc:sldChg chg="add">
        <pc:chgData name="Mathieu Moulin" userId="8a3c87ec-8a02-4479-8891-5886153d3357" providerId="ADAL" clId="{AE3C5821-5EEC-47DF-B566-B7D3AFFBEE1A}" dt="2024-08-09T07:48:11.751" v="5"/>
        <pc:sldMkLst>
          <pc:docMk/>
          <pc:sldMk cId="1375880534" sldId="2147472981"/>
        </pc:sldMkLst>
      </pc:sldChg>
      <pc:sldChg chg="del">
        <pc:chgData name="Mathieu Moulin" userId="8a3c87ec-8a02-4479-8891-5886153d3357" providerId="ADAL" clId="{AE3C5821-5EEC-47DF-B566-B7D3AFFBEE1A}" dt="2024-08-09T07:48:00.264" v="2" actId="2696"/>
        <pc:sldMkLst>
          <pc:docMk/>
          <pc:sldMk cId="3363498973" sldId="2147472981"/>
        </pc:sldMkLst>
      </pc:sldChg>
      <pc:sldChg chg="add del">
        <pc:chgData name="Mathieu Moulin" userId="8a3c87ec-8a02-4479-8891-5886153d3357" providerId="ADAL" clId="{AE3C5821-5EEC-47DF-B566-B7D3AFFBEE1A}" dt="2024-08-09T07:48:11.710" v="4"/>
        <pc:sldMkLst>
          <pc:docMk/>
          <pc:sldMk cId="3646007592" sldId="2147472981"/>
        </pc:sldMkLst>
      </pc:sldChg>
      <pc:sldChg chg="add del">
        <pc:chgData name="Mathieu Moulin" userId="8a3c87ec-8a02-4479-8891-5886153d3357" providerId="ADAL" clId="{AE3C5821-5EEC-47DF-B566-B7D3AFFBEE1A}" dt="2024-08-09T07:48:11.710" v="4"/>
        <pc:sldMkLst>
          <pc:docMk/>
          <pc:sldMk cId="684244354" sldId="2147472982"/>
        </pc:sldMkLst>
      </pc:sldChg>
      <pc:sldChg chg="add">
        <pc:chgData name="Mathieu Moulin" userId="8a3c87ec-8a02-4479-8891-5886153d3357" providerId="ADAL" clId="{AE3C5821-5EEC-47DF-B566-B7D3AFFBEE1A}" dt="2024-08-09T07:48:11.751" v="5"/>
        <pc:sldMkLst>
          <pc:docMk/>
          <pc:sldMk cId="1137029364" sldId="2147472982"/>
        </pc:sldMkLst>
      </pc:sldChg>
      <pc:sldChg chg="del">
        <pc:chgData name="Mathieu Moulin" userId="8a3c87ec-8a02-4479-8891-5886153d3357" providerId="ADAL" clId="{AE3C5821-5EEC-47DF-B566-B7D3AFFBEE1A}" dt="2024-08-09T07:48:00.264" v="2" actId="2696"/>
        <pc:sldMkLst>
          <pc:docMk/>
          <pc:sldMk cId="1972744540" sldId="2147472982"/>
        </pc:sldMkLst>
      </pc:sldChg>
      <pc:sldChg chg="new del">
        <pc:chgData name="Mathieu Moulin" userId="8a3c87ec-8a02-4479-8891-5886153d3357" providerId="ADAL" clId="{AE3C5821-5EEC-47DF-B566-B7D3AFFBEE1A}" dt="2024-08-09T07:51:20.358" v="86" actId="680"/>
        <pc:sldMkLst>
          <pc:docMk/>
          <pc:sldMk cId="1584992419" sldId="2147472995"/>
        </pc:sldMkLst>
      </pc:sldChg>
      <pc:sldChg chg="add">
        <pc:chgData name="Mathieu Moulin" userId="8a3c87ec-8a02-4479-8891-5886153d3357" providerId="ADAL" clId="{AE3C5821-5EEC-47DF-B566-B7D3AFFBEE1A}" dt="2024-08-09T08:02:29.933" v="331"/>
        <pc:sldMkLst>
          <pc:docMk/>
          <pc:sldMk cId="2071154743" sldId="2147472995"/>
        </pc:sldMkLst>
      </pc:sldChg>
      <pc:sldMasterChg chg="modSldLayout">
        <pc:chgData name="Mathieu Moulin" userId="8a3c87ec-8a02-4479-8891-5886153d3357" providerId="ADAL" clId="{AE3C5821-5EEC-47DF-B566-B7D3AFFBEE1A}" dt="2024-08-09T07:58:34.154" v="329" actId="207"/>
        <pc:sldMasterMkLst>
          <pc:docMk/>
          <pc:sldMasterMk cId="2562215154" sldId="2147484412"/>
        </pc:sldMasterMkLst>
        <pc:sldLayoutChg chg="delSp modSp mod">
          <pc:chgData name="Mathieu Moulin" userId="8a3c87ec-8a02-4479-8891-5886153d3357" providerId="ADAL" clId="{AE3C5821-5EEC-47DF-B566-B7D3AFFBEE1A}" dt="2024-08-09T07:58:34.154" v="329" actId="207"/>
          <pc:sldLayoutMkLst>
            <pc:docMk/>
            <pc:sldMasterMk cId="2562215154" sldId="2147484412"/>
            <pc:sldLayoutMk cId="4229483822" sldId="2147484453"/>
          </pc:sldLayoutMkLst>
        </pc:sldLayoutChg>
      </pc:sldMasterChg>
    </pc:docChg>
  </pc:docChgLst>
  <pc:docChgLst>
    <pc:chgData name="Mathieu Moulin" userId="8a3c87ec-8a02-4479-8891-5886153d3357" providerId="ADAL" clId="{FF273F5A-0D68-4209-AD96-D50C221150F6}"/>
    <pc:docChg chg="addSld delSld modSld delMainMaster modSection">
      <pc:chgData name="Mathieu Moulin" userId="8a3c87ec-8a02-4479-8891-5886153d3357" providerId="ADAL" clId="{FF273F5A-0D68-4209-AD96-D50C221150F6}" dt="2025-03-27T10:28:24.703" v="3" actId="47"/>
      <pc:docMkLst>
        <pc:docMk/>
      </pc:docMkLst>
      <pc:sldChg chg="del">
        <pc:chgData name="Mathieu Moulin" userId="8a3c87ec-8a02-4479-8891-5886153d3357" providerId="ADAL" clId="{FF273F5A-0D68-4209-AD96-D50C221150F6}" dt="2025-03-27T10:28:24.703" v="3" actId="47"/>
        <pc:sldMkLst>
          <pc:docMk/>
          <pc:sldMk cId="3875932637" sldId="2147472861"/>
        </pc:sldMkLst>
      </pc:sldChg>
      <pc:sldChg chg="add del">
        <pc:chgData name="Mathieu Moulin" userId="8a3c87ec-8a02-4479-8891-5886153d3357" providerId="ADAL" clId="{FF273F5A-0D68-4209-AD96-D50C221150F6}" dt="2025-03-27T10:28:21.363" v="2"/>
        <pc:sldMkLst>
          <pc:docMk/>
          <pc:sldMk cId="1978482245" sldId="2147483137"/>
        </pc:sldMkLst>
      </pc:sldChg>
      <pc:sldMasterChg chg="del delSldLayout">
        <pc:chgData name="Mathieu Moulin" userId="8a3c87ec-8a02-4479-8891-5886153d3357" providerId="ADAL" clId="{FF273F5A-0D68-4209-AD96-D50C221150F6}" dt="2025-03-27T10:28:24.703" v="3" actId="47"/>
        <pc:sldMasterMkLst>
          <pc:docMk/>
          <pc:sldMasterMk cId="2562215154" sldId="2147484412"/>
        </pc:sldMasterMkLst>
        <pc:sldLayoutChg chg="del">
          <pc:chgData name="Mathieu Moulin" userId="8a3c87ec-8a02-4479-8891-5886153d3357" providerId="ADAL" clId="{FF273F5A-0D68-4209-AD96-D50C221150F6}" dt="2025-03-27T10:28:24.703" v="3" actId="47"/>
          <pc:sldLayoutMkLst>
            <pc:docMk/>
            <pc:sldMasterMk cId="2562215154" sldId="2147484412"/>
            <pc:sldLayoutMk cId="2144258863" sldId="2147484413"/>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537760714" sldId="2147484414"/>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856053104" sldId="2147484415"/>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174599638" sldId="2147484416"/>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662485941" sldId="2147484417"/>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322647431" sldId="2147484418"/>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76882537" sldId="2147484419"/>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654592420" sldId="2147484420"/>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968618057" sldId="2147484421"/>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446603795" sldId="2147484422"/>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205250401" sldId="2147484423"/>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592824034" sldId="2147484424"/>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608289014" sldId="2147484425"/>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848353560" sldId="2147484426"/>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516035246" sldId="2147484427"/>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264885827" sldId="2147484428"/>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715095737" sldId="2147484429"/>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2491369623" sldId="2147484430"/>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384245550" sldId="2147484431"/>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780641138" sldId="2147484432"/>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500873720" sldId="2147484433"/>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2354366539" sldId="2147484434"/>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194717322" sldId="2147484435"/>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59628650" sldId="2147484436"/>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2869648646" sldId="2147484437"/>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2015646033" sldId="2147484438"/>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478054559" sldId="2147484439"/>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48400038" sldId="2147484440"/>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2058781843" sldId="2147484441"/>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134114710" sldId="2147484442"/>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488306599" sldId="2147484443"/>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3560545911" sldId="2147484444"/>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862813486" sldId="2147484445"/>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803144180" sldId="2147484446"/>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533932380" sldId="2147484447"/>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2970682745" sldId="2147484448"/>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281936784" sldId="2147484449"/>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232707473" sldId="2147484450"/>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1188896529" sldId="2147484451"/>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488363744" sldId="2147484452"/>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4229483822" sldId="2147484453"/>
          </pc:sldLayoutMkLst>
        </pc:sldLayoutChg>
        <pc:sldLayoutChg chg="del">
          <pc:chgData name="Mathieu Moulin" userId="8a3c87ec-8a02-4479-8891-5886153d3357" providerId="ADAL" clId="{FF273F5A-0D68-4209-AD96-D50C221150F6}" dt="2025-03-27T10:28:24.703" v="3" actId="47"/>
          <pc:sldLayoutMkLst>
            <pc:docMk/>
            <pc:sldMasterMk cId="2562215154" sldId="2147484412"/>
            <pc:sldLayoutMk cId="2652274526" sldId="2147484454"/>
          </pc:sldLayoutMkLst>
        </pc:sldLayoutChg>
      </pc:sldMasterChg>
    </pc:docChg>
  </pc:docChgLst>
  <pc:docChgLst>
    <pc:chgData name="Melanie Waeckel" userId="3221d8ab-2eff-439f-85d4-718cbb958075" providerId="ADAL" clId="{5C2C6011-7C4C-40CA-BD1E-DB9A9CE4A058}"/>
    <pc:docChg chg="undo custSel delSld modSld">
      <pc:chgData name="Melanie Waeckel" userId="3221d8ab-2eff-439f-85d4-718cbb958075" providerId="ADAL" clId="{5C2C6011-7C4C-40CA-BD1E-DB9A9CE4A058}" dt="2024-07-25T08:28:01.965" v="174" actId="47"/>
      <pc:docMkLst>
        <pc:docMk/>
      </pc:docMkLst>
      <pc:sldChg chg="delSp modSp mod">
        <pc:chgData name="Melanie Waeckel" userId="3221d8ab-2eff-439f-85d4-718cbb958075" providerId="ADAL" clId="{5C2C6011-7C4C-40CA-BD1E-DB9A9CE4A058}" dt="2024-07-25T08:20:55.787" v="173" actId="1037"/>
        <pc:sldMkLst>
          <pc:docMk/>
          <pc:sldMk cId="2685474891" sldId="2147472950"/>
        </pc:sldMkLst>
      </pc:sldChg>
      <pc:sldChg chg="del">
        <pc:chgData name="Melanie Waeckel" userId="3221d8ab-2eff-439f-85d4-718cbb958075" providerId="ADAL" clId="{5C2C6011-7C4C-40CA-BD1E-DB9A9CE4A058}" dt="2024-07-25T08:28:01.965" v="174" actId="47"/>
        <pc:sldMkLst>
          <pc:docMk/>
          <pc:sldMk cId="400057276" sldId="214747299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spPr>
            <a:solidFill>
              <a:srgbClr val="377DA1"/>
            </a:solidFill>
            <a:ln>
              <a:solidFill>
                <a:schemeClr val="bg1"/>
              </a:solidFill>
            </a:ln>
          </c:spPr>
          <c:dPt>
            <c:idx val="0"/>
            <c:bubble3D val="0"/>
            <c:spPr>
              <a:solidFill>
                <a:srgbClr val="377DA1"/>
              </a:solidFill>
              <a:ln w="19050">
                <a:solidFill>
                  <a:schemeClr val="bg1"/>
                </a:solidFill>
              </a:ln>
              <a:effectLst/>
            </c:spPr>
            <c:extLst>
              <c:ext xmlns:c16="http://schemas.microsoft.com/office/drawing/2014/chart" uri="{C3380CC4-5D6E-409C-BE32-E72D297353CC}">
                <c16:uniqueId val="{00000001-38FF-44C5-A728-C3FD556261F5}"/>
              </c:ext>
            </c:extLst>
          </c:dPt>
          <c:dPt>
            <c:idx val="1"/>
            <c:bubble3D val="0"/>
            <c:spPr>
              <a:solidFill>
                <a:schemeClr val="accent2">
                  <a:lumMod val="10000"/>
                  <a:lumOff val="90000"/>
                </a:schemeClr>
              </a:solidFill>
              <a:ln w="19050">
                <a:solidFill>
                  <a:schemeClr val="bg1"/>
                </a:solidFill>
              </a:ln>
              <a:effectLst/>
            </c:spPr>
            <c:extLst>
              <c:ext xmlns:c16="http://schemas.microsoft.com/office/drawing/2014/chart" uri="{C3380CC4-5D6E-409C-BE32-E72D297353CC}">
                <c16:uniqueId val="{00000002-38FF-44C5-A728-C3FD556261F5}"/>
              </c:ext>
            </c:extLst>
          </c:dPt>
          <c:cat>
            <c:strRef>
              <c:f>Feuil1!$A$2:$A$3</c:f>
              <c:strCache>
                <c:ptCount val="2"/>
                <c:pt idx="0">
                  <c:v>1er trim.</c:v>
                </c:pt>
                <c:pt idx="1">
                  <c:v>2e trim.</c:v>
                </c:pt>
              </c:strCache>
            </c:strRef>
          </c:cat>
          <c:val>
            <c:numRef>
              <c:f>Feuil1!$B$2:$B$3</c:f>
              <c:numCache>
                <c:formatCode>General</c:formatCode>
                <c:ptCount val="2"/>
                <c:pt idx="0">
                  <c:v>61</c:v>
                </c:pt>
                <c:pt idx="1">
                  <c:v>39</c:v>
                </c:pt>
              </c:numCache>
            </c:numRef>
          </c:val>
          <c:extLst>
            <c:ext xmlns:c16="http://schemas.microsoft.com/office/drawing/2014/chart" uri="{C3380CC4-5D6E-409C-BE32-E72D297353CC}">
              <c16:uniqueId val="{00000000-38FF-44C5-A728-C3FD556261F5}"/>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Feuil1!$B$1</c:f>
              <c:strCache>
                <c:ptCount val="1"/>
                <c:pt idx="0">
                  <c:v>Colonne1</c:v>
                </c:pt>
              </c:strCache>
            </c:strRef>
          </c:tx>
          <c:spPr>
            <a:solidFill>
              <a:srgbClr val="377DA1"/>
            </a:solidFill>
            <a:ln>
              <a:solidFill>
                <a:schemeClr val="bg1"/>
              </a:solidFill>
            </a:ln>
          </c:spPr>
          <c:dPt>
            <c:idx val="0"/>
            <c:bubble3D val="0"/>
            <c:spPr>
              <a:solidFill>
                <a:srgbClr val="F29622"/>
              </a:solidFill>
              <a:ln w="19050">
                <a:solidFill>
                  <a:schemeClr val="bg1"/>
                </a:solidFill>
              </a:ln>
              <a:effectLst/>
            </c:spPr>
            <c:extLst>
              <c:ext xmlns:c16="http://schemas.microsoft.com/office/drawing/2014/chart" uri="{C3380CC4-5D6E-409C-BE32-E72D297353CC}">
                <c16:uniqueId val="{00000001-24E7-4D0C-B4CD-E10685A09D46}"/>
              </c:ext>
            </c:extLst>
          </c:dPt>
          <c:dPt>
            <c:idx val="1"/>
            <c:bubble3D val="0"/>
            <c:spPr>
              <a:solidFill>
                <a:schemeClr val="accent6">
                  <a:lumMod val="20000"/>
                  <a:lumOff val="80000"/>
                </a:schemeClr>
              </a:solidFill>
              <a:ln w="19050">
                <a:solidFill>
                  <a:schemeClr val="bg1"/>
                </a:solidFill>
              </a:ln>
              <a:effectLst/>
            </c:spPr>
            <c:extLst>
              <c:ext xmlns:c16="http://schemas.microsoft.com/office/drawing/2014/chart" uri="{C3380CC4-5D6E-409C-BE32-E72D297353CC}">
                <c16:uniqueId val="{00000003-24E7-4D0C-B4CD-E10685A09D46}"/>
              </c:ext>
            </c:extLst>
          </c:dPt>
          <c:cat>
            <c:strRef>
              <c:f>Feuil1!$A$2:$A$3</c:f>
              <c:strCache>
                <c:ptCount val="2"/>
                <c:pt idx="0">
                  <c:v>1er trim.</c:v>
                </c:pt>
                <c:pt idx="1">
                  <c:v>2e trim.</c:v>
                </c:pt>
              </c:strCache>
            </c:strRef>
          </c:cat>
          <c:val>
            <c:numRef>
              <c:f>Feuil1!$B$2:$B$3</c:f>
              <c:numCache>
                <c:formatCode>General</c:formatCode>
                <c:ptCount val="2"/>
                <c:pt idx="0">
                  <c:v>58</c:v>
                </c:pt>
                <c:pt idx="1">
                  <c:v>42</c:v>
                </c:pt>
              </c:numCache>
            </c:numRef>
          </c:val>
          <c:extLst>
            <c:ext xmlns:c16="http://schemas.microsoft.com/office/drawing/2014/chart" uri="{C3380CC4-5D6E-409C-BE32-E72D297353CC}">
              <c16:uniqueId val="{00000004-24E7-4D0C-B4CD-E10685A09D46}"/>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6E7482-35CC-B9DE-7EE9-00B1A613675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15ADF3F-78C7-2AC2-5009-193F13C9130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0CC3DC1D-FCEF-774D-88BD-1E145A43B1FE}" type="datetimeFigureOut">
              <a:rPr lang="en-US" smtClean="0"/>
              <a:t>5/12/2025</a:t>
            </a:fld>
            <a:endParaRPr lang="en-US"/>
          </a:p>
        </p:txBody>
      </p:sp>
      <p:sp>
        <p:nvSpPr>
          <p:cNvPr id="4" name="Footer Placeholder 3">
            <a:extLst>
              <a:ext uri="{FF2B5EF4-FFF2-40B4-BE49-F238E27FC236}">
                <a16:creationId xmlns:a16="http://schemas.microsoft.com/office/drawing/2014/main" id="{DAEA58BD-9DE1-5159-3958-F2768C763F8A}"/>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608B1D8-B249-394B-5C16-62A3091E6D33}"/>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7D0C44C-5D41-8D47-995A-5A2A5CCFFE99}" type="slidenum">
              <a:rPr lang="en-US" smtClean="0"/>
              <a:t>‹#›</a:t>
            </a:fld>
            <a:endParaRPr lang="en-US"/>
          </a:p>
        </p:txBody>
      </p:sp>
    </p:spTree>
    <p:extLst>
      <p:ext uri="{BB962C8B-B14F-4D97-AF65-F5344CB8AC3E}">
        <p14:creationId xmlns:p14="http://schemas.microsoft.com/office/powerpoint/2010/main" val="912968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DD1FD3C-CBAF-4FF0-9A46-05FD8252ACFE}" type="datetimeFigureOut">
              <a:rPr lang="en-GB" smtClean="0"/>
              <a:t>12/05/2025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who.int/news-room/fact-sheets/detail/menopause" TargetMode="External"/><Relationship Id="rId7" Type="http://schemas.openxmlformats.org/officeDocument/2006/relationships/hyperlink" Target="https://www.fawcettsociety.org.uk/Handlers/Download.ashx?IDMF=9672cf45-5f13-4b69-8882-1e5e643ac8a6"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hbr.org/2022/12/research-workplace-stigma-around-menopause-is-real" TargetMode="External"/><Relationship Id="rId5" Type="http://schemas.openxmlformats.org/officeDocument/2006/relationships/hyperlink" Target="https://www.mymenopausecentre.com/knowledge/menopause-symptoms/" TargetMode="External"/><Relationship Id="rId4" Type="http://schemas.openxmlformats.org/officeDocument/2006/relationships/hyperlink" Target="https://www.nia.nih.gov/health/what-menopause"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ww.avonworldwide.com/beauty-innovation/innovation-blog/we-all-get-periods-until-we-dont" TargetMode="External"/><Relationship Id="rId3" Type="http://schemas.openxmlformats.org/officeDocument/2006/relationships/hyperlink" Target="https://www.bia.care/" TargetMode="External"/><Relationship Id="rId7" Type="http://schemas.openxmlformats.org/officeDocument/2006/relationships/hyperlink" Target="https://womaness.com/"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tena-me.com/en/women/age-of-despair" TargetMode="External"/><Relationship Id="rId5" Type="http://schemas.openxmlformats.org/officeDocument/2006/relationships/hyperlink" Target="https://promo.allbrightcollective.com/en-gb/digital/lets-not-pause-summit/" TargetMode="External"/><Relationship Id="rId4" Type="http://schemas.openxmlformats.org/officeDocument/2006/relationships/hyperlink" Target="https://www.loreal.com/en/press-release/group/loreal-partners-with-clue/"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ciencedirect.com/science/article/abs/pii/S0960076013001532?via%3Dihub"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3411705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MrsEaves"/>
                <a:ea typeface="+mn-ea"/>
                <a:cs typeface="+mn-cs"/>
              </a:rPr>
              <a:t>1): The American College of Obstetricians and Gynecologists. FAQ047: The Menopause Years [internet]. Washington DC: American College of Obstetricians and Gynecologists; 2018. [cited 2021 Feb 10]. Available from https://www.acog.org/womens-health/faqs/the-menopause-years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srgbClr val="000000"/>
              </a:solidFill>
              <a:effectLst/>
              <a:uLnTx/>
              <a:uFillTx/>
              <a:latin typeface="MrsEave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rPr>
              <a:t>Pre-menopause is the time between a woman's first period and the onset of perimenopause.</a:t>
            </a:r>
            <a:r>
              <a:rPr lang="it-IT" sz="1800">
                <a:effectLst/>
                <a:latin typeface="Calibri" panose="020F0502020204030204" pitchFamily="34" charset="0"/>
                <a:ea typeface="Calibri" panose="020F0502020204030204" pitchFamily="34" charset="0"/>
              </a:rPr>
              <a:t> </a:t>
            </a:r>
            <a:r>
              <a:rPr lang="en-US" sz="1800">
                <a:effectLst/>
                <a:latin typeface="Calibri" panose="020F0502020204030204" pitchFamily="34" charset="0"/>
                <a:ea typeface="Calibri" panose="020F0502020204030204" pitchFamily="34" charset="0"/>
              </a:rPr>
              <a:t>In other words, the term </a:t>
            </a:r>
            <a:r>
              <a:rPr lang="en-US" sz="1800" err="1">
                <a:effectLst/>
                <a:latin typeface="Calibri" panose="020F0502020204030204" pitchFamily="34" charset="0"/>
                <a:ea typeface="Calibri" panose="020F0502020204030204" pitchFamily="34" charset="0"/>
              </a:rPr>
              <a:t>premenopause</a:t>
            </a:r>
            <a:r>
              <a:rPr lang="en-US" sz="1800">
                <a:effectLst/>
                <a:latin typeface="Calibri" panose="020F0502020204030204" pitchFamily="34" charset="0"/>
                <a:ea typeface="Calibri" panose="020F0502020204030204" pitchFamily="34" charset="0"/>
              </a:rPr>
              <a:t> is only used to describe the phase in a women's life where menstrual cycles are normal. </a:t>
            </a:r>
            <a:endParaRPr lang="fr-FR" sz="1800">
              <a:effectLst/>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Peri-menopause is the transition phase into menopause that typically lasts about six years</a:t>
            </a:r>
            <a:r>
              <a:rPr lang="it-IT" sz="1800">
                <a:effectLst/>
                <a:latin typeface="Calibri" panose="020F0502020204030204" pitchFamily="34" charset="0"/>
                <a:ea typeface="Calibri" panose="020F0502020204030204" pitchFamily="34" charset="0"/>
              </a:rPr>
              <a:t>.</a:t>
            </a:r>
            <a:endParaRPr lang="fr-FR" sz="180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srgbClr val="000000"/>
              </a:solidFill>
              <a:effectLst/>
              <a:uLnTx/>
              <a:uFillTx/>
              <a:latin typeface="MrsEaves"/>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235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Adapted from: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 https://www.who.int/news-room/fact-sheets/detail/ageing-and-health;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 https://www.statista.com/statistics/672546/projected-world-population-distribution-by-age-group/ (82 years 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3. https://mailchimp.com/courier/article/older-adults-buying-power/; USA 50%, Japan 67%, Germany 86% in 2030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4. https://www.pewresearch.org/fact-tank/2022/01/13/share-of-those-65-and-older-who-are-tech-users-has-grown-in-the-past-decade/: smartphone from 13% to 61%, tablet 6% to 44%; social media 11% to 45%;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5. https://www.fastcompany.com/90341477/why-marketing-to-seniors-is-so-terrible#:~:text=According%20to%20Havas%20Group%2C%20only,growth%20between%202015%20and%202030.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6. https://www.aarp.org/work/age-discrimination/ageism-in-advertising/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Other 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https://www.pewresearch.org/fact-tank/2022/01/13/share-of-those-65-and-older-who-are-tech-users-has-grown-in-the-past-decade/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https://academic.oup.com/gerontologist/article/59/1/34/5108474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https://www.sciencedirect.com/science/article/pii/S2405844022000536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https://www.aarp.org/work/age-discrimination/ageism-in-advertising/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680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Adapted from: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 https://www.who.int/news-room/fact-sheets/detail/ageing-and-health;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 https://www.statista.com/statistics/672546/projected-world-population-distribution-by-age-group/ (82 years 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3. https://mailchimp.com/courier/article/older-adults-buying-power/; USA 50%, Japan 67%, Germany 86% in 2030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4. https://www.pewresearch.org/fact-tank/2022/01/13/share-of-those-65-and-older-who-are-tech-users-has-grown-in-the-past-decade/: smartphone from 13% to 61%, tablet 6% to 44%; social media 11% to 45%;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5. https://www.fastcompany.com/90341477/why-marketing-to-seniors-is-so-terrible#:~:text=According%20to%20Havas%20Group%2C%20only,growth%20between%202015%20and%202030.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6. https://www.aarp.org/work/age-discrimination/ageism-in-advertising/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Other 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https://www.pewresearch.org/fact-tank/2022/01/13/share-of-those-65-and-older-who-are-tech-users-has-grown-in-the-past-decade/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https://academic.oup.com/gerontologist/article/59/1/34/5108474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https://www.sciencedirect.com/science/article/pii/S2405844022000536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https://www.aarp.org/work/age-discrimination/ageism-in-advertising/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122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Adapted from: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 https://bmcwomenshealth.biomedcentral.com/articles/10.1186/s12905-015-0217-y#:~:text=With%20the%20aging%20of%20the,the%20year%202030%20%5B1%5D.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 https://www.forbes.com/sites/debgordon/2021/07/13/73-of-women-dont-treat-their-menopause-symptoms-new-survey-shows/?sh=d269e67454f1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3. https://www.openaccessgovernment.org/menopause-the-last-great-taboo/100976/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4. https://hbr.org/2020/02/is-menopause-a-taboo-in-your-organization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Other 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https://www.mckinsey.com/industries/healthcare-systems-and-services/our-insights/the-dawn-of-the-femtech-revolution</a:t>
            </a:r>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130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400"/>
              </a:spcAft>
              <a:defRPr/>
            </a:pPr>
            <a:r>
              <a:rPr lang="en-US" sz="1000">
                <a:solidFill>
                  <a:prstClr val="black"/>
                </a:solidFill>
              </a:rPr>
              <a:t>(1): Menopause, WHO (</a:t>
            </a:r>
            <a:r>
              <a:rPr lang="fr-FR" sz="1000" err="1">
                <a:hlinkClick r:id="rId3"/>
              </a:rPr>
              <a:t>Menopause</a:t>
            </a:r>
            <a:r>
              <a:rPr lang="fr-FR" sz="1000">
                <a:hlinkClick r:id="rId3"/>
              </a:rPr>
              <a:t> (who.int)</a:t>
            </a:r>
            <a:r>
              <a:rPr lang="en-US" sz="1000">
                <a:solidFill>
                  <a:prstClr val="black"/>
                </a:solidFill>
              </a:rPr>
              <a:t>)</a:t>
            </a:r>
          </a:p>
          <a:p>
            <a:pPr>
              <a:spcAft>
                <a:spcPts val="400"/>
              </a:spcAft>
              <a:defRPr/>
            </a:pPr>
            <a:r>
              <a:rPr lang="en-US" sz="1000">
                <a:solidFill>
                  <a:prstClr val="black"/>
                </a:solidFill>
              </a:rPr>
              <a:t>(2): National institute on ageing (</a:t>
            </a:r>
            <a:r>
              <a:rPr lang="en-US" sz="1000">
                <a:hlinkClick r:id="rId4"/>
              </a:rPr>
              <a:t>What Is Menopause? | National Institute on Aging (nih.gov)</a:t>
            </a:r>
            <a:r>
              <a:rPr lang="de-CH" sz="1000"/>
              <a:t>)</a:t>
            </a:r>
          </a:p>
          <a:p>
            <a:pPr>
              <a:spcAft>
                <a:spcPts val="400"/>
              </a:spcAft>
              <a:defRPr/>
            </a:pPr>
            <a:r>
              <a:rPr lang="de-CH" sz="1000"/>
              <a:t>(3): </a:t>
            </a:r>
            <a:r>
              <a:rPr lang="de-CH" sz="1000" err="1"/>
              <a:t>My</a:t>
            </a:r>
            <a:r>
              <a:rPr lang="de-CH" sz="1000"/>
              <a:t> </a:t>
            </a:r>
            <a:r>
              <a:rPr lang="de-CH" sz="1000" err="1"/>
              <a:t>menopause</a:t>
            </a:r>
            <a:r>
              <a:rPr lang="de-CH" sz="1000"/>
              <a:t> </a:t>
            </a:r>
            <a:r>
              <a:rPr lang="de-CH" sz="1000" err="1"/>
              <a:t>centre</a:t>
            </a:r>
            <a:r>
              <a:rPr lang="de-CH" sz="1000"/>
              <a:t> (</a:t>
            </a:r>
            <a:r>
              <a:rPr lang="en-US" sz="1000">
                <a:hlinkClick r:id="rId5"/>
              </a:rPr>
              <a:t>Menopause signs and symptoms | My Menopause Centre</a:t>
            </a:r>
            <a:r>
              <a:rPr lang="de-CH" sz="1000"/>
              <a:t>)</a:t>
            </a:r>
          </a:p>
          <a:p>
            <a:pPr>
              <a:spcAft>
                <a:spcPts val="400"/>
              </a:spcAft>
              <a:defRPr/>
            </a:pPr>
            <a:r>
              <a:rPr lang="de-CH" sz="1000"/>
              <a:t>(4): HBR (</a:t>
            </a:r>
            <a:r>
              <a:rPr lang="en-US" sz="1000">
                <a:hlinkClick r:id="rId6"/>
              </a:rPr>
              <a:t>Research: Workplace Stigma Around Menopause Is Real (hbr.org)</a:t>
            </a:r>
            <a:r>
              <a:rPr lang="en-US" sz="1000"/>
              <a:t> )</a:t>
            </a:r>
          </a:p>
          <a:p>
            <a:pPr>
              <a:spcAft>
                <a:spcPts val="400"/>
              </a:spcAft>
              <a:defRPr/>
            </a:pPr>
            <a:r>
              <a:rPr lang="en-US" sz="1000"/>
              <a:t>(5): Menopause and the workplace (</a:t>
            </a:r>
            <a:r>
              <a:rPr lang="en-CH" sz="1000">
                <a:hlinkClick r:id="rId7"/>
              </a:rPr>
              <a:t>https://www.fawcettsociety.org.uk/Handlers/Download.ashx?IDMF=9672cf45-5f13-4b69-8882-1e5e643ac8a6</a:t>
            </a:r>
            <a:r>
              <a:rPr lang="de-CH" sz="1000"/>
              <a:t> )</a:t>
            </a:r>
          </a:p>
          <a:p>
            <a:pPr>
              <a:spcAft>
                <a:spcPts val="400"/>
              </a:spcAft>
              <a:defRPr/>
            </a:pPr>
            <a:endParaRPr lang="de-CH" sz="1000"/>
          </a:p>
          <a:p>
            <a:pPr>
              <a:spcAft>
                <a:spcPts val="400"/>
              </a:spcAft>
              <a:defRPr/>
            </a:pPr>
            <a:endParaRPr lang="en-US" sz="1000"/>
          </a:p>
          <a:p>
            <a:pPr>
              <a:spcAft>
                <a:spcPts val="400"/>
              </a:spcAft>
              <a:defRPr/>
            </a:pPr>
            <a:endParaRPr lang="en-US" sz="1000"/>
          </a:p>
          <a:p>
            <a:pPr>
              <a:spcAft>
                <a:spcPts val="400"/>
              </a:spcAft>
              <a:defRPr/>
            </a:pPr>
            <a:r>
              <a:rPr lang="en-US" sz="1000"/>
              <a:t>(5).</a:t>
            </a:r>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de-CH" sz="10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106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err="1">
                <a:ln>
                  <a:noFill/>
                </a:ln>
                <a:solidFill>
                  <a:prstClr val="black"/>
                </a:solidFill>
                <a:effectLst/>
                <a:uLnTx/>
                <a:uFillTx/>
                <a:latin typeface="Calibri" panose="020F0502020204030204"/>
                <a:ea typeface="+mn-ea"/>
                <a:cs typeface="+mn-cs"/>
              </a:rPr>
              <a:t>Source</a:t>
            </a:r>
            <a:r>
              <a:rPr kumimoji="0" lang="pt-BR" sz="1200" b="0" i="0" u="none" strike="noStrike" kern="1200" cap="none" spc="0" normalizeH="0" baseline="0" noProof="0">
                <a:ln>
                  <a:noFill/>
                </a:ln>
                <a:solidFill>
                  <a:prstClr val="black"/>
                </a:solidFill>
                <a:effectLst/>
                <a:uLnTx/>
                <a:uFillTx/>
                <a:latin typeface="Calibri" panose="020F0502020204030204"/>
                <a:ea typeface="+mn-ea"/>
                <a:cs typeface="+mn-cs"/>
              </a:rPr>
              <a:t>: trendwatching.com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A menopause-focused health company announced in February 2022 that it has extended its partnership with the UK’s NHS to help expand its digital clinic for women’s health.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3"/>
              </a:rPr>
              <a:t>Bia Care</a:t>
            </a:r>
            <a:r>
              <a:rPr kumimoji="0" lang="en-US" sz="1200" b="0" i="0" u="none" strike="noStrike" kern="1200" cap="none" spc="0" normalizeH="0" baseline="0" noProof="0">
                <a:ln>
                  <a:noFill/>
                </a:ln>
                <a:solidFill>
                  <a:srgbClr val="636982"/>
                </a:solidFill>
                <a:effectLst/>
                <a:uLnTx/>
                <a:uFillTx/>
                <a:latin typeface="Avenir LT"/>
                <a:ea typeface="+mn-ea"/>
                <a:cs typeface="+mn-cs"/>
              </a:rPr>
              <a:t> was the first of its kind to partner with the NHS in 2021; additional funding will allow the company to expand the availability of its digitally-enabled women’s health clinic. Bia Care connects women to menopause specialist doctors using group consultations, which improves the doctor to patient ratio and means up to six times more patients are treated. Results from the NHS pilot trial showed that the service model delivered clinically effective services at a fraction of the cost of a traditional menopause clinic. https://linktr.ee/biacare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In August 2021, France-based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4"/>
              </a:rPr>
              <a:t>L’Oréal </a:t>
            </a:r>
            <a:r>
              <a:rPr kumimoji="0" lang="en-US" sz="1200" b="0" i="0" u="none" strike="noStrike" kern="1200" cap="none" spc="0" normalizeH="0" baseline="0" noProof="0">
                <a:ln>
                  <a:noFill/>
                </a:ln>
                <a:solidFill>
                  <a:srgbClr val="636982"/>
                </a:solidFill>
                <a:effectLst/>
                <a:uLnTx/>
                <a:uFillTx/>
                <a:latin typeface="Avenir LT"/>
                <a:ea typeface="+mn-ea"/>
                <a:cs typeface="+mn-cs"/>
              </a:rPr>
              <a:t>partnered with period-tracking app Clue to research how the skin is affected by the menstrual cycle. With over 12 million users in 190 countries, Clue will deploy voluntary surveys to be studied by L’Oréal’s research and development teams and Active Cosmetic Division. L’Oréal will share its findings in Clue’s reproductive health encyclopedia, found on Clue’s website, and hopes to develop science-backed personalized skincare routines that take into account menstrual cycles from puberty to menopause. Clue is based in Germany.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France-based skincare brand Vichy is aiming to alleviate the stigma surrounding working women’s menopause. In partnership with </a:t>
            </a:r>
            <a:r>
              <a:rPr kumimoji="0" lang="en-US" sz="1200" b="0" i="0" u="none" strike="noStrike" kern="1200" cap="none" spc="0" normalizeH="0" baseline="0" noProof="0" err="1">
                <a:ln>
                  <a:noFill/>
                </a:ln>
                <a:solidFill>
                  <a:srgbClr val="636982"/>
                </a:solidFill>
                <a:effectLst/>
                <a:uLnTx/>
                <a:uFillTx/>
                <a:latin typeface="Avenir LT"/>
                <a:ea typeface="+mn-ea"/>
                <a:cs typeface="+mn-cs"/>
              </a:rPr>
              <a:t>Allbright</a:t>
            </a:r>
            <a:r>
              <a:rPr kumimoji="0" lang="en-US" sz="1200" b="0" i="0" u="none" strike="noStrike" kern="1200" cap="none" spc="0" normalizeH="0" baseline="0" noProof="0">
                <a:ln>
                  <a:noFill/>
                </a:ln>
                <a:solidFill>
                  <a:srgbClr val="636982"/>
                </a:solidFill>
                <a:effectLst/>
                <a:uLnTx/>
                <a:uFillTx/>
                <a:latin typeface="Avenir LT"/>
                <a:ea typeface="+mn-ea"/>
                <a:cs typeface="+mn-cs"/>
              </a:rPr>
              <a:t>, a club created by women, for women, Vichy hosted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5"/>
              </a:rPr>
              <a:t>Let’s not Pause</a:t>
            </a:r>
            <a:r>
              <a:rPr kumimoji="0" lang="en-US" sz="1200" b="0" i="0" u="none" strike="noStrike" kern="1200" cap="none" spc="0" normalizeH="0" baseline="0" noProof="0">
                <a:ln>
                  <a:noFill/>
                </a:ln>
                <a:solidFill>
                  <a:srgbClr val="636982"/>
                </a:solidFill>
                <a:effectLst/>
                <a:uLnTx/>
                <a:uFillTx/>
                <a:latin typeface="Avenir LT"/>
                <a:ea typeface="+mn-ea"/>
                <a:cs typeface="+mn-cs"/>
              </a:rPr>
              <a:t> for two days in May 2021. The virtual summit discussed the impact of menopause on working women’s lives, ways to address under-reporting of the topic, and how businesses can be demystified to its influence. Four women hosted the panel, sharing details of their experiences.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In Arabic, menopause literally translates as “the age of despair”. Upon discovering that 81% of Saudi Arabian women believe the phrase needed changing, the incontinence brand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6"/>
              </a:rPr>
              <a:t>Tena</a:t>
            </a:r>
            <a:r>
              <a:rPr kumimoji="0" lang="en-US" sz="1200" b="0" i="0" u="none" strike="noStrike" kern="1200" cap="none" spc="0" normalizeH="0" baseline="0" noProof="0">
                <a:ln>
                  <a:noFill/>
                </a:ln>
                <a:solidFill>
                  <a:srgbClr val="636982"/>
                </a:solidFill>
                <a:effectLst/>
                <a:uLnTx/>
                <a:uFillTx/>
                <a:latin typeface="Avenir LT"/>
                <a:ea typeface="+mn-ea"/>
                <a:cs typeface="+mn-cs"/>
              </a:rPr>
              <a:t> launched a video campaign with the hashtag #DespairNoMore. The video depicts women sharing their positive experiences of menopause in a bid to destigmatize it and, ultimately, eradicate the Arabic translation for good. Consumers are invited to share their suggestions for a replacement phrase via Tena’s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srgbClr val="454A65"/>
                </a:solidFill>
                <a:effectLst/>
                <a:uLnTx/>
                <a:uFillTx/>
                <a:latin typeface="Avenir LT"/>
                <a:ea typeface="+mn-ea"/>
                <a:cs typeface="+mn-cs"/>
                <a:hlinkClick r:id="rId7"/>
              </a:rPr>
              <a:t>Womaness</a:t>
            </a:r>
            <a:r>
              <a:rPr kumimoji="0" lang="en-US" sz="1200" b="0" i="0" u="none" strike="noStrike" kern="1200" cap="none" spc="0" normalizeH="0" baseline="0" noProof="0">
                <a:ln>
                  <a:noFill/>
                </a:ln>
                <a:solidFill>
                  <a:srgbClr val="636982"/>
                </a:solidFill>
                <a:effectLst/>
                <a:uLnTx/>
                <a:uFillTx/>
                <a:latin typeface="Avenir LT"/>
                <a:ea typeface="+mn-ea"/>
                <a:cs typeface="+mn-cs"/>
              </a:rPr>
              <a:t> is a consumer products brand created to serve the needs of women at all stages of the menopause. In Q1 2021 it launched its first range of products at US supermarket giant, Target. The products include a dietary supplement, a sexual wellness kit, and cosmetics designed to target menopause-induced skincare issues, with prices starting at USD 8.99 for a packet of sanitary towels. The brand’s overarching aim is to promote ‘</a:t>
            </a:r>
            <a:r>
              <a:rPr kumimoji="0" lang="en-US" sz="1200" b="0" i="0" u="none" strike="noStrike" kern="1200" cap="none" spc="0" normalizeH="0" baseline="0" noProof="0" err="1">
                <a:ln>
                  <a:noFill/>
                </a:ln>
                <a:solidFill>
                  <a:srgbClr val="636982"/>
                </a:solidFill>
                <a:effectLst/>
                <a:uLnTx/>
                <a:uFillTx/>
                <a:latin typeface="Avenir LT"/>
                <a:ea typeface="+mn-ea"/>
                <a:cs typeface="+mn-cs"/>
              </a:rPr>
              <a:t>menopositivity</a:t>
            </a:r>
            <a:r>
              <a:rPr kumimoji="0" lang="en-US" sz="1200" b="0" i="0" u="none" strike="noStrike" kern="1200" cap="none" spc="0" normalizeH="0" baseline="0" noProof="0">
                <a:ln>
                  <a:noFill/>
                </a:ln>
                <a:solidFill>
                  <a:srgbClr val="636982"/>
                </a:solidFill>
                <a:effectLst/>
                <a:uLnTx/>
                <a:uFillTx/>
                <a:latin typeface="Avenir LT"/>
                <a:ea typeface="+mn-ea"/>
                <a:cs typeface="+mn-cs"/>
              </a:rPr>
              <a:t>’ and to address the needs of a largely underserved demographic.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August 2020 saw UK-headquartered beauty brand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8"/>
              </a:rPr>
              <a:t>Avon</a:t>
            </a:r>
            <a:r>
              <a:rPr kumimoji="0" lang="en-US" sz="1200" b="0" i="0" u="none" strike="noStrike" kern="1200" cap="none" spc="0" normalizeH="0" baseline="0" noProof="0">
                <a:ln>
                  <a:noFill/>
                </a:ln>
                <a:solidFill>
                  <a:srgbClr val="636982"/>
                </a:solidFill>
                <a:effectLst/>
                <a:uLnTx/>
                <a:uFillTx/>
                <a:latin typeface="Avenir LT"/>
                <a:ea typeface="+mn-ea"/>
                <a:cs typeface="+mn-cs"/>
              </a:rPr>
              <a:t> announce the launch of adapt Sync: a skincare collection for women experiencing menopause and perimenopause. The range was created in response to Avon’s Too Little Information report, which revealed approximately 44% of women globally were unaware of perimenopause and the effects on the body. Offering holistic solutions for menopausal skin issues, the collection is formulated with soothing botanical adaptogens, such as turmeric, with anti-inflammatory and antioxidant properties, and Avon’s patented </a:t>
            </a:r>
            <a:r>
              <a:rPr kumimoji="0" lang="en-US" sz="1200" b="0" i="0" u="none" strike="noStrike" kern="1200" cap="none" spc="0" normalizeH="0" baseline="0" noProof="0" err="1">
                <a:ln>
                  <a:noFill/>
                </a:ln>
                <a:solidFill>
                  <a:srgbClr val="636982"/>
                </a:solidFill>
                <a:effectLst/>
                <a:uLnTx/>
                <a:uFillTx/>
                <a:latin typeface="Avenir LT"/>
                <a:ea typeface="+mn-ea"/>
                <a:cs typeface="+mn-cs"/>
              </a:rPr>
              <a:t>tiliacora</a:t>
            </a:r>
            <a:r>
              <a:rPr kumimoji="0" lang="en-US" sz="1200" b="0" i="0" u="none" strike="noStrike" kern="1200" cap="none" spc="0" normalizeH="0" baseline="0" noProof="0">
                <a:ln>
                  <a:noFill/>
                </a:ln>
                <a:solidFill>
                  <a:srgbClr val="636982"/>
                </a:solidFill>
                <a:effectLst/>
                <a:uLnTx/>
                <a:uFillTx/>
                <a:latin typeface="Avenir LT"/>
                <a:ea typeface="+mn-ea"/>
                <a:cs typeface="+mn-cs"/>
              </a:rPr>
              <a:t>, helping to cool the skin and increase hydration and firmness. Included in the range, which  are an Icy Cooling Elixir Facial Mist, Dream Cream Night Cream and Hydra Rescue On The Go Serum.</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7453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381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443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12</a:t>
            </a:fld>
            <a:endParaRPr lang="en-GB"/>
          </a:p>
        </p:txBody>
      </p:sp>
    </p:spTree>
    <p:extLst>
      <p:ext uri="{BB962C8B-B14F-4D97-AF65-F5344CB8AC3E}">
        <p14:creationId xmlns:p14="http://schemas.microsoft.com/office/powerpoint/2010/main" val="1255422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rPr>
              <a:t>Pre-menopause is the time between a woman's first period and the onset of perimenopause.</a:t>
            </a:r>
            <a:r>
              <a:rPr lang="it-IT" sz="1200">
                <a:effectLst/>
                <a:latin typeface="Calibri" panose="020F0502020204030204" pitchFamily="34" charset="0"/>
                <a:ea typeface="Calibri" panose="020F0502020204030204" pitchFamily="34" charset="0"/>
              </a:rPr>
              <a:t> </a:t>
            </a:r>
            <a:r>
              <a:rPr lang="en-US" sz="1200">
                <a:effectLst/>
                <a:latin typeface="Calibri" panose="020F0502020204030204" pitchFamily="34" charset="0"/>
                <a:ea typeface="Calibri" panose="020F0502020204030204" pitchFamily="34" charset="0"/>
              </a:rPr>
              <a:t>In other words, the term </a:t>
            </a:r>
            <a:r>
              <a:rPr lang="en-US" sz="1200" err="1">
                <a:effectLst/>
                <a:latin typeface="Calibri" panose="020F0502020204030204" pitchFamily="34" charset="0"/>
                <a:ea typeface="Calibri" panose="020F0502020204030204" pitchFamily="34" charset="0"/>
              </a:rPr>
              <a:t>premenopause</a:t>
            </a:r>
            <a:r>
              <a:rPr lang="en-US" sz="1200">
                <a:effectLst/>
                <a:latin typeface="Calibri" panose="020F0502020204030204" pitchFamily="34" charset="0"/>
                <a:ea typeface="Calibri" panose="020F0502020204030204" pitchFamily="34" charset="0"/>
              </a:rPr>
              <a:t> is only used to describe the phase in a women's life where menstrual cycles are normal. </a:t>
            </a:r>
            <a:endParaRPr lang="fr-FR" sz="1200">
              <a:effectLst/>
              <a:latin typeface="Calibri" panose="020F0502020204030204" pitchFamily="34" charset="0"/>
              <a:ea typeface="Calibri" panose="020F0502020204030204" pitchFamily="34" charset="0"/>
            </a:endParaRPr>
          </a:p>
          <a:p>
            <a:r>
              <a:rPr lang="en-US" sz="1200">
                <a:effectLst/>
                <a:latin typeface="Calibri" panose="020F0502020204030204" pitchFamily="34" charset="0"/>
                <a:ea typeface="Calibri" panose="020F0502020204030204" pitchFamily="34" charset="0"/>
              </a:rPr>
              <a:t>Peri-menopause is the transition phase into menopause that typically lasts about six years</a:t>
            </a:r>
            <a:r>
              <a:rPr lang="it-IT" sz="1200">
                <a:effectLst/>
                <a:latin typeface="Calibri" panose="020F0502020204030204" pitchFamily="34" charset="0"/>
                <a:ea typeface="Calibri" panose="020F0502020204030204" pitchFamily="34" charset="0"/>
              </a:rPr>
              <a:t>.</a:t>
            </a:r>
            <a:endParaRPr lang="fr-FR" sz="1200">
              <a:effectLst/>
              <a:latin typeface="Calibri" panose="020F0502020204030204" pitchFamily="34" charset="0"/>
              <a:ea typeface="Calibri" panose="020F0502020204030204" pitchFamily="34" charset="0"/>
            </a:endParaRPr>
          </a:p>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89530E-8A49-3243-ADF5-B2F2DDFCFDB8}"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794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89530E-8A49-3243-ADF5-B2F2DDFCFDB8}"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7338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Luteinizing hormone</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LH helps control the menstrual cycle and triggers the ovulation.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LH levels in menopause increase because estrogen levels decrease.</a:t>
            </a:r>
            <a:endParaRPr lang="fr-FR" sz="1800">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endParaRPr lang="en-US" sz="1800">
              <a:effectLst/>
              <a:latin typeface="Calibri" panose="020F0502020204030204" pitchFamily="34"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Cortisol</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The stress hormone and has many damaging effects.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Cortisol levels rise in menopause due to the decline of estrogens</a:t>
            </a:r>
          </a:p>
          <a:p>
            <a:pPr marL="0" lvl="0" indent="0">
              <a:buSzPts val="1000"/>
              <a:buFont typeface="Symbol" panose="05050102010706020507" pitchFamily="18" charset="2"/>
              <a:buNone/>
              <a:tabLst>
                <a:tab pos="457200" algn="l"/>
              </a:tabLst>
            </a:pPr>
            <a:endParaRPr lang="fr-FR" sz="1800">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Estrogens</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For the menstrual cycle, they regulate the build up of the endometrium preparing the uterus for pregnancy along with a variety of additional functions.</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Estrogen dramatically decreases in menopause.  The decrease in estrogen levels is one reason for hot flashes.</a:t>
            </a:r>
          </a:p>
          <a:p>
            <a:pPr marL="342900" lvl="0" indent="-342900">
              <a:buSzPts val="1000"/>
              <a:buFont typeface="Symbol" panose="05050102010706020507" pitchFamily="18" charset="2"/>
              <a:buChar char=""/>
              <a:tabLst>
                <a:tab pos="457200" algn="l"/>
              </a:tabLst>
            </a:pPr>
            <a:endParaRPr lang="fr-FR" sz="1800">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Progesterone</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Similar function in menstrual cycle as estrogen.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The decline of progesterone in menopause is also one of the main reasons for menopause symptoms, such as hot flashes, night sweats etc.</a:t>
            </a:r>
          </a:p>
          <a:p>
            <a:pPr marL="457200" lvl="1" indent="0">
              <a:buSzPts val="1000"/>
              <a:buFont typeface="Symbol" panose="05050102010706020507" pitchFamily="18" charset="2"/>
              <a:buNone/>
              <a:tabLst>
                <a:tab pos="457200" algn="l"/>
              </a:tabLst>
            </a:pPr>
            <a:endParaRPr lang="en-US" sz="1800">
              <a:effectLst/>
              <a:latin typeface="Calibri" panose="020F0502020204030204" pitchFamily="34" charset="0"/>
              <a:ea typeface="Times New Roman" panose="02020603050405020304" pitchFamily="18" charset="0"/>
            </a:endParaRPr>
          </a:p>
          <a:p>
            <a:pPr marL="0" lvl="0" indent="0">
              <a:buSzPts val="1000"/>
              <a:buFont typeface="Symbol" panose="05050102010706020507" pitchFamily="18" charset="2"/>
              <a:buNone/>
              <a:tabLst>
                <a:tab pos="457200" algn="l"/>
              </a:tabLst>
            </a:pPr>
            <a:r>
              <a:rPr lang="en-US" sz="1800">
                <a:effectLst/>
                <a:latin typeface="Calibri" panose="020F0502020204030204" pitchFamily="34" charset="0"/>
                <a:ea typeface="Times New Roman" panose="02020603050405020304" pitchFamily="18" charset="0"/>
              </a:rPr>
              <a:t>Progesterone and estrogens can be prescribed to lower the symptoms of menopause.</a:t>
            </a:r>
            <a:endParaRPr lang="fr-FR" sz="1800">
              <a:effectLst/>
              <a:latin typeface="Calibri" panose="020F0502020204030204" pitchFamily="34" charset="0"/>
              <a:ea typeface="Calibri" panose="020F0502020204030204" pitchFamily="34" charset="0"/>
            </a:endParaRPr>
          </a:p>
          <a:p>
            <a:endParaRPr lang="fr-FR"/>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25</a:t>
            </a:fld>
            <a:endParaRPr lang="en-GB"/>
          </a:p>
        </p:txBody>
      </p:sp>
    </p:spTree>
    <p:extLst>
      <p:ext uri="{BB962C8B-B14F-4D97-AF65-F5344CB8AC3E}">
        <p14:creationId xmlns:p14="http://schemas.microsoft.com/office/powerpoint/2010/main" val="475297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Age spots:</a:t>
            </a:r>
          </a:p>
          <a:p>
            <a:pPr algn="l">
              <a:defRPr/>
            </a:pPr>
            <a:r>
              <a:rPr lang="en-GB" sz="1800" dirty="0">
                <a:latin typeface="DM Sans"/>
              </a:rPr>
              <a:t>D</a:t>
            </a:r>
            <a:r>
              <a:rPr kumimoji="0" lang="en-GB" sz="1800" b="0" i="0" u="none" strike="noStrike" kern="1200" cap="none" spc="0" normalizeH="0" baseline="0" noProof="0" dirty="0" err="1">
                <a:ln>
                  <a:noFill/>
                </a:ln>
                <a:effectLst/>
                <a:uLnTx/>
                <a:uFillTx/>
                <a:latin typeface="DM Sans"/>
                <a:ea typeface="+mn-ea"/>
                <a:cs typeface="+mn-cs"/>
              </a:rPr>
              <a:t>ue</a:t>
            </a:r>
            <a:r>
              <a:rPr kumimoji="0" lang="en-GB" sz="1800" b="0" i="0" u="none" strike="noStrike" kern="1200" cap="none" spc="0" normalizeH="0" baseline="0" noProof="0" dirty="0">
                <a:ln>
                  <a:noFill/>
                </a:ln>
                <a:effectLst/>
                <a:uLnTx/>
                <a:uFillTx/>
                <a:latin typeface="DM Sans"/>
                <a:ea typeface="+mn-ea"/>
                <a:cs typeface="+mn-cs"/>
              </a:rPr>
              <a:t> to age &amp; lower </a:t>
            </a:r>
            <a:r>
              <a:rPr kumimoji="0" lang="en-GB" sz="1800" b="0" i="0" u="none" strike="noStrike" kern="1200" cap="none" spc="0" normalizeH="0" baseline="0" noProof="0" dirty="0" err="1">
                <a:ln>
                  <a:noFill/>
                </a:ln>
                <a:effectLst/>
                <a:uLnTx/>
                <a:uFillTx/>
                <a:latin typeface="DM Sans"/>
                <a:ea typeface="+mn-ea"/>
                <a:cs typeface="+mn-cs"/>
              </a:rPr>
              <a:t>estrogen</a:t>
            </a:r>
            <a:r>
              <a:rPr kumimoji="0" lang="en-GB" sz="1800" b="0" i="0" u="none" strike="noStrike" kern="1200" cap="none" spc="0" normalizeH="0" baseline="0" noProof="0" dirty="0">
                <a:ln>
                  <a:noFill/>
                </a:ln>
                <a:effectLst/>
                <a:uLnTx/>
                <a:uFillTx/>
                <a:latin typeface="DM Sans"/>
                <a:ea typeface="+mn-ea"/>
                <a:cs typeface="+mn-cs"/>
              </a:rPr>
              <a:t> levels:</a:t>
            </a:r>
          </a:p>
          <a:p>
            <a:pPr algn="l">
              <a:defRPr/>
            </a:pPr>
            <a:r>
              <a:rPr kumimoji="0" lang="en-GB" sz="1800" b="0" i="0" u="none" strike="noStrike" kern="1200" cap="none" spc="0" normalizeH="0" baseline="0" noProof="0" dirty="0">
                <a:ln>
                  <a:noFill/>
                </a:ln>
                <a:effectLst/>
                <a:uLnTx/>
                <a:uFillTx/>
                <a:latin typeface="DM Sans"/>
                <a:ea typeface="+mn-ea"/>
                <a:cs typeface="+mn-cs"/>
              </a:rPr>
              <a:t>Vitamin D synthesis,  skin natural photoprotection is reduced.</a:t>
            </a:r>
          </a:p>
          <a:p>
            <a:pPr algn="l">
              <a:defRPr/>
            </a:pPr>
            <a:r>
              <a:rPr lang="en-GB" sz="1800" dirty="0">
                <a:latin typeface="DM Sans"/>
              </a:rPr>
              <a:t>O</a:t>
            </a:r>
            <a:r>
              <a:rPr kumimoji="0" lang="en-GB" sz="1800" b="0" i="0" u="none" strike="noStrike" kern="1200" cap="none" spc="0" normalizeH="0" baseline="0" noProof="0" dirty="0" err="1">
                <a:ln>
                  <a:noFill/>
                </a:ln>
                <a:effectLst/>
                <a:uLnTx/>
                <a:uFillTx/>
                <a:latin typeface="DM Sans"/>
                <a:ea typeface="+mn-ea"/>
                <a:cs typeface="+mn-cs"/>
              </a:rPr>
              <a:t>verall</a:t>
            </a:r>
            <a:r>
              <a:rPr kumimoji="0" lang="en-GB" sz="1800" b="0" i="0" u="none" strike="noStrike" kern="1200" cap="none" spc="0" normalizeH="0" baseline="0" noProof="0" dirty="0">
                <a:ln>
                  <a:noFill/>
                </a:ln>
                <a:effectLst/>
                <a:uLnTx/>
                <a:uFillTx/>
                <a:latin typeface="DM Sans"/>
                <a:ea typeface="+mn-ea"/>
                <a:cs typeface="+mn-cs"/>
              </a:rPr>
              <a:t> melanin synthesis decreases, </a:t>
            </a:r>
            <a:r>
              <a:rPr lang="en-GB" sz="1800" dirty="0">
                <a:latin typeface="DM Sans"/>
              </a:rPr>
              <a:t>transfer to skin cells becomes less efficient.</a:t>
            </a:r>
          </a:p>
          <a:p>
            <a:pPr algn="l">
              <a:defRPr/>
            </a:pPr>
            <a:r>
              <a:rPr kumimoji="0" lang="en-GB" sz="1800" b="0" i="0" u="none" strike="noStrike" kern="1200" cap="none" spc="0" normalizeH="0" baseline="0" noProof="0" dirty="0">
                <a:ln>
                  <a:noFill/>
                </a:ln>
                <a:effectLst/>
                <a:uLnTx/>
                <a:uFillTx/>
                <a:latin typeface="DM Sans"/>
                <a:ea typeface="+mn-ea"/>
                <a:cs typeface="+mn-cs"/>
              </a:rPr>
              <a:t>Both leading to </a:t>
            </a:r>
            <a:r>
              <a:rPr lang="en-GB" sz="1800" dirty="0">
                <a:latin typeface="DM Sans"/>
              </a:rPr>
              <a:t>uneven complexion and localized hyperpigmentation</a:t>
            </a:r>
            <a:r>
              <a:rPr kumimoji="0" lang="en-GB" sz="1800" b="0" i="0" u="none" strike="noStrike" kern="1200" cap="none" spc="0" normalizeH="0" baseline="0" noProof="0" dirty="0">
                <a:ln>
                  <a:noFill/>
                </a:ln>
                <a:effectLst/>
                <a:uLnTx/>
                <a:uFillTx/>
                <a:latin typeface="DM Sans"/>
                <a:ea typeface="+mn-ea"/>
                <a:cs typeface="+mn-cs"/>
              </a:rPr>
              <a:t>.</a:t>
            </a:r>
            <a:endParaRPr lang="en-GB" sz="1800" b="0" i="0" u="none" strike="noStrike" kern="1200" cap="none" spc="0" normalizeH="0" baseline="0" noProof="0" dirty="0">
              <a:ln>
                <a:noFill/>
              </a:ln>
              <a:effectLst/>
              <a:uLnTx/>
              <a:uFillTx/>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Hot flushes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It is linked to the change in hormonal status, specifically the decline in estrogens and progesterone.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Most research suggests that hot flashes occur when decreased estrogen levels cause body's thermostat (hypothalamus) to become more sensitive to slight changes in body temperature.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When the hypothalamus thinks the body is too warm, it starts a chain of events — a hot flash — to cool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See for example Freedman 2014: </a:t>
            </a:r>
            <a:r>
              <a:rPr kumimoji="0" lang="en-US" sz="18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mn-cs"/>
                <a:hlinkClick r:id="rId3"/>
              </a:rPr>
              <a:t>Menopausal hot flashes: Mechanisms, endocrinology, treatment - ScienceDirect</a:t>
            </a:r>
            <a:endPar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26</a:t>
            </a:fld>
            <a:endParaRPr lang="en-GB"/>
          </a:p>
        </p:txBody>
      </p:sp>
    </p:spTree>
    <p:extLst>
      <p:ext uri="{BB962C8B-B14F-4D97-AF65-F5344CB8AC3E}">
        <p14:creationId xmlns:p14="http://schemas.microsoft.com/office/powerpoint/2010/main" val="1478297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a:t>References:</a:t>
            </a:r>
          </a:p>
          <a:p>
            <a:r>
              <a:rPr lang="de-CH" err="1"/>
              <a:t>Grymowicz</a:t>
            </a:r>
            <a:r>
              <a:rPr lang="de-CH"/>
              <a:t> et al. (2020) Hormonal </a:t>
            </a:r>
            <a:r>
              <a:rPr lang="de-CH" err="1"/>
              <a:t>Effects</a:t>
            </a:r>
            <a:r>
              <a:rPr lang="de-CH"/>
              <a:t> on Hair </a:t>
            </a:r>
            <a:r>
              <a:rPr lang="de-CH" err="1"/>
              <a:t>Follicles</a:t>
            </a:r>
            <a:r>
              <a:rPr lang="de-CH"/>
              <a:t>: </a:t>
            </a:r>
            <a:r>
              <a:rPr lang="de-CH" err="1"/>
              <a:t>Int</a:t>
            </a:r>
            <a:r>
              <a:rPr lang="de-CH"/>
              <a:t> J Mol </a:t>
            </a:r>
            <a:r>
              <a:rPr lang="de-CH" err="1"/>
              <a:t>Sci</a:t>
            </a:r>
            <a:r>
              <a:rPr lang="de-CH"/>
              <a:t> 21:5342</a:t>
            </a:r>
          </a:p>
          <a:p>
            <a:r>
              <a:rPr lang="de-CH"/>
              <a:t>Kamp et al. (2022) Menopause, </a:t>
            </a:r>
            <a:r>
              <a:rPr lang="de-CH" err="1"/>
              <a:t>skin</a:t>
            </a:r>
            <a:r>
              <a:rPr lang="de-CH"/>
              <a:t> and </a:t>
            </a:r>
            <a:r>
              <a:rPr lang="de-CH" err="1"/>
              <a:t>common</a:t>
            </a:r>
            <a:r>
              <a:rPr lang="de-CH"/>
              <a:t> </a:t>
            </a:r>
            <a:r>
              <a:rPr lang="de-CH" err="1"/>
              <a:t>dermatoses</a:t>
            </a:r>
            <a:r>
              <a:rPr lang="de-CH"/>
              <a:t>. Part 1. </a:t>
            </a:r>
            <a:r>
              <a:rPr lang="de-CH" err="1"/>
              <a:t>hair</a:t>
            </a:r>
            <a:r>
              <a:rPr lang="de-CH"/>
              <a:t> </a:t>
            </a:r>
            <a:r>
              <a:rPr lang="de-CH" err="1"/>
              <a:t>disorders</a:t>
            </a:r>
            <a:r>
              <a:rPr lang="de-CH"/>
              <a:t>. Clinical and Experimental Dermatology 47:2110-2116</a:t>
            </a:r>
          </a:p>
          <a:p>
            <a:r>
              <a:rPr lang="de-CH" err="1"/>
              <a:t>Duvel</a:t>
            </a:r>
            <a:r>
              <a:rPr lang="de-CH"/>
              <a:t> et al. (2019) </a:t>
            </a:r>
            <a:r>
              <a:rPr lang="en-US"/>
              <a:t>Age, lifestyle and self-perceptions of hair: Is there an association with hair diameter and tensile properties?</a:t>
            </a:r>
            <a:r>
              <a:rPr lang="de-CH"/>
              <a:t> </a:t>
            </a:r>
            <a:r>
              <a:rPr lang="de-CH" err="1"/>
              <a:t>Int</a:t>
            </a:r>
            <a:r>
              <a:rPr lang="de-CH"/>
              <a:t> J </a:t>
            </a:r>
            <a:r>
              <a:rPr lang="de-CH" err="1"/>
              <a:t>Cosmet</a:t>
            </a:r>
            <a:r>
              <a:rPr lang="de-CH"/>
              <a:t> </a:t>
            </a:r>
            <a:r>
              <a:rPr lang="de-CH" err="1"/>
              <a:t>Sci</a:t>
            </a:r>
            <a:r>
              <a:rPr lang="de-CH"/>
              <a:t> 41:509-515</a:t>
            </a:r>
          </a:p>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237852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283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t">
              <a:spcBef>
                <a:spcPts val="0"/>
              </a:spcBef>
              <a:spcAft>
                <a:spcPts val="0"/>
              </a:spcAft>
            </a:pPr>
            <a:r>
              <a:rPr kumimoji="0" lang="en-US" sz="12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TIME FREEZE EYE SERUM </a:t>
            </a:r>
            <a:r>
              <a:rPr kumimoji="0" lang="en-US" sz="1200" b="0"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formulation removed due to phase out of VALVANCE® Look 100. </a:t>
            </a:r>
            <a:r>
              <a:rPr lang="en-US" sz="1200" b="0" dirty="0">
                <a:solidFill>
                  <a:srgbClr val="897974"/>
                </a:solidFill>
                <a:effectLst/>
                <a:latin typeface="DM Sans (Corps)"/>
                <a:cs typeface="Calibri" panose="020F0502020204030204" pitchFamily="34" charset="0"/>
              </a:rPr>
              <a:t>SYN®-AKE &amp; PEPHA®-AGE CB are still fitted solutions for menopause concerns you can find in the back-up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686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34</a:t>
            </a:fld>
            <a:endParaRPr lang="en-GB"/>
          </a:p>
        </p:txBody>
      </p:sp>
    </p:spTree>
    <p:extLst>
      <p:ext uri="{BB962C8B-B14F-4D97-AF65-F5344CB8AC3E}">
        <p14:creationId xmlns:p14="http://schemas.microsoft.com/office/powerpoint/2010/main" val="1113085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36</a:t>
            </a:fld>
            <a:endParaRPr lang="en-GB"/>
          </a:p>
        </p:txBody>
      </p:sp>
    </p:spTree>
    <p:extLst>
      <p:ext uri="{BB962C8B-B14F-4D97-AF65-F5344CB8AC3E}">
        <p14:creationId xmlns:p14="http://schemas.microsoft.com/office/powerpoint/2010/main" val="1318589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37</a:t>
            </a:fld>
            <a:endParaRPr lang="en-GB">
              <a:solidFill>
                <a:prstClr val="black"/>
              </a:solidFill>
              <a:latin typeface="Calibri" panose="020F0502020204030204"/>
            </a:endParaRPr>
          </a:p>
        </p:txBody>
      </p:sp>
    </p:spTree>
    <p:extLst>
      <p:ext uri="{BB962C8B-B14F-4D97-AF65-F5344CB8AC3E}">
        <p14:creationId xmlns:p14="http://schemas.microsoft.com/office/powerpoint/2010/main" val="3060956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38</a:t>
            </a:fld>
            <a:endParaRPr lang="en-GB">
              <a:solidFill>
                <a:prstClr val="black"/>
              </a:solidFill>
              <a:latin typeface="Calibri" panose="020F0502020204030204"/>
            </a:endParaRPr>
          </a:p>
        </p:txBody>
      </p:sp>
    </p:spTree>
    <p:extLst>
      <p:ext uri="{BB962C8B-B14F-4D97-AF65-F5344CB8AC3E}">
        <p14:creationId xmlns:p14="http://schemas.microsoft.com/office/powerpoint/2010/main" val="3939300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39</a:t>
            </a:fld>
            <a:endParaRPr lang="en-GB">
              <a:solidFill>
                <a:prstClr val="black"/>
              </a:solidFill>
              <a:latin typeface="Calibri" panose="020F0502020204030204"/>
            </a:endParaRPr>
          </a:p>
        </p:txBody>
      </p:sp>
    </p:spTree>
    <p:extLst>
      <p:ext uri="{BB962C8B-B14F-4D97-AF65-F5344CB8AC3E}">
        <p14:creationId xmlns:p14="http://schemas.microsoft.com/office/powerpoint/2010/main" val="3930047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40</a:t>
            </a:fld>
            <a:endParaRPr lang="en-GB">
              <a:solidFill>
                <a:prstClr val="black"/>
              </a:solidFill>
              <a:latin typeface="Calibri" panose="020F0502020204030204"/>
            </a:endParaRPr>
          </a:p>
        </p:txBody>
      </p:sp>
    </p:spTree>
    <p:extLst>
      <p:ext uri="{BB962C8B-B14F-4D97-AF65-F5344CB8AC3E}">
        <p14:creationId xmlns:p14="http://schemas.microsoft.com/office/powerpoint/2010/main" val="3887607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43</a:t>
            </a:fld>
            <a:endParaRPr lang="en-GB">
              <a:solidFill>
                <a:prstClr val="black"/>
              </a:solidFill>
              <a:latin typeface="Calibri" panose="020F0502020204030204"/>
            </a:endParaRPr>
          </a:p>
        </p:txBody>
      </p:sp>
    </p:spTree>
    <p:extLst>
      <p:ext uri="{BB962C8B-B14F-4D97-AF65-F5344CB8AC3E}">
        <p14:creationId xmlns:p14="http://schemas.microsoft.com/office/powerpoint/2010/main" val="3028223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SYN-UP® is now allowed to be used in skincare formulations in the China market with its successful notification as a New Cosmetic Ingredient (NCI) under the country’s new cosmetic legislation</a:t>
            </a:r>
          </a:p>
          <a:p>
            <a:endParaRPr lang="fr-FR"/>
          </a:p>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44</a:t>
            </a:fld>
            <a:endParaRPr lang="en-GB">
              <a:solidFill>
                <a:prstClr val="black"/>
              </a:solidFill>
              <a:latin typeface="Calibri" panose="020F0502020204030204"/>
            </a:endParaRPr>
          </a:p>
        </p:txBody>
      </p:sp>
    </p:spTree>
    <p:extLst>
      <p:ext uri="{BB962C8B-B14F-4D97-AF65-F5344CB8AC3E}">
        <p14:creationId xmlns:p14="http://schemas.microsoft.com/office/powerpoint/2010/main" val="29885460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9027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46</a:t>
            </a:fld>
            <a:endParaRPr lang="en-GB"/>
          </a:p>
        </p:txBody>
      </p:sp>
    </p:spTree>
    <p:extLst>
      <p:ext uri="{BB962C8B-B14F-4D97-AF65-F5344CB8AC3E}">
        <p14:creationId xmlns:p14="http://schemas.microsoft.com/office/powerpoint/2010/main" val="2482897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47</a:t>
            </a:fld>
            <a:endParaRPr lang="en-GB">
              <a:solidFill>
                <a:prstClr val="black"/>
              </a:solidFill>
              <a:latin typeface="Calibri" panose="020F0502020204030204"/>
            </a:endParaRPr>
          </a:p>
        </p:txBody>
      </p:sp>
    </p:spTree>
    <p:extLst>
      <p:ext uri="{BB962C8B-B14F-4D97-AF65-F5344CB8AC3E}">
        <p14:creationId xmlns:p14="http://schemas.microsoft.com/office/powerpoint/2010/main" val="2776522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48</a:t>
            </a:fld>
            <a:endParaRPr lang="en-GB">
              <a:solidFill>
                <a:prstClr val="black"/>
              </a:solidFill>
              <a:latin typeface="Calibri" panose="020F0502020204030204"/>
            </a:endParaRPr>
          </a:p>
        </p:txBody>
      </p:sp>
    </p:spTree>
    <p:extLst>
      <p:ext uri="{BB962C8B-B14F-4D97-AF65-F5344CB8AC3E}">
        <p14:creationId xmlns:p14="http://schemas.microsoft.com/office/powerpoint/2010/main" val="3759450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49</a:t>
            </a:fld>
            <a:endParaRPr lang="en-GB"/>
          </a:p>
        </p:txBody>
      </p:sp>
    </p:spTree>
    <p:extLst>
      <p:ext uri="{BB962C8B-B14F-4D97-AF65-F5344CB8AC3E}">
        <p14:creationId xmlns:p14="http://schemas.microsoft.com/office/powerpoint/2010/main" val="10695930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51</a:t>
            </a:fld>
            <a:endParaRPr lang="en-GB">
              <a:solidFill>
                <a:prstClr val="black"/>
              </a:solidFill>
              <a:latin typeface="Calibri" panose="020F0502020204030204"/>
            </a:endParaRPr>
          </a:p>
        </p:txBody>
      </p:sp>
    </p:spTree>
    <p:extLst>
      <p:ext uri="{BB962C8B-B14F-4D97-AF65-F5344CB8AC3E}">
        <p14:creationId xmlns:p14="http://schemas.microsoft.com/office/powerpoint/2010/main" val="10762647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52</a:t>
            </a:fld>
            <a:endParaRPr lang="en-GB">
              <a:solidFill>
                <a:prstClr val="black"/>
              </a:solidFill>
              <a:latin typeface="Calibri" panose="020F0502020204030204"/>
            </a:endParaRPr>
          </a:p>
        </p:txBody>
      </p:sp>
    </p:spTree>
    <p:extLst>
      <p:ext uri="{BB962C8B-B14F-4D97-AF65-F5344CB8AC3E}">
        <p14:creationId xmlns:p14="http://schemas.microsoft.com/office/powerpoint/2010/main" val="8389492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90752">
              <a:defRPr/>
            </a:pPr>
            <a:r>
              <a:rPr lang="en-US" sz="1300" dirty="0">
                <a:solidFill>
                  <a:srgbClr val="222222"/>
                </a:solidFill>
                <a:latin typeface="Segoe UI" panose="020B0502040204020203" pitchFamily="34" charset="0"/>
                <a:ea typeface="Calibri" panose="020F0502020204030204" pitchFamily="34" charset="0"/>
              </a:rPr>
              <a:t>Long lasting 12h</a:t>
            </a:r>
          </a:p>
          <a:p>
            <a:pPr defTabSz="990752">
              <a:defRPr/>
            </a:pPr>
            <a:r>
              <a:rPr lang="en-US" sz="1300" dirty="0">
                <a:solidFill>
                  <a:srgbClr val="222222"/>
                </a:solidFill>
                <a:latin typeface="Segoe UI" panose="020B0502040204020203" pitchFamily="34" charset="0"/>
                <a:ea typeface="Calibri" panose="020F0502020204030204" pitchFamily="34" charset="0"/>
              </a:rPr>
              <a:t>Long term after 2-month treatment</a:t>
            </a:r>
          </a:p>
          <a:p>
            <a:pPr defTabSz="990752">
              <a:defRPr/>
            </a:pPr>
            <a:endParaRPr lang="en-US" sz="1300" dirty="0">
              <a:solidFill>
                <a:srgbClr val="222222"/>
              </a:solidFill>
              <a:latin typeface="Segoe UI" panose="020B0502040204020203" pitchFamily="34" charset="0"/>
              <a:ea typeface="Calibri" panose="020F0502020204030204" pitchFamily="34" charset="0"/>
            </a:endParaRPr>
          </a:p>
          <a:p>
            <a:pPr defTabSz="990752">
              <a:defRPr/>
            </a:pPr>
            <a:r>
              <a:rPr lang="en-US" sz="1300" dirty="0">
                <a:solidFill>
                  <a:srgbClr val="222222"/>
                </a:solidFill>
                <a:latin typeface="Segoe UI" panose="020B0502040204020203" pitchFamily="34" charset="0"/>
                <a:ea typeface="Calibri" panose="020F0502020204030204" pitchFamily="34" charset="0"/>
              </a:rPr>
              <a:t>For China “</a:t>
            </a:r>
            <a:r>
              <a:rPr lang="en-CH" sz="1300" dirty="0">
                <a:solidFill>
                  <a:srgbClr val="222222"/>
                </a:solidFill>
                <a:latin typeface="Segoe UI" panose="020B0502040204020203" pitchFamily="34" charset="0"/>
                <a:ea typeface="Calibri" panose="020F0502020204030204" pitchFamily="34" charset="0"/>
              </a:rPr>
              <a:t>quick or fast</a:t>
            </a:r>
            <a:r>
              <a:rPr lang="en-US" sz="1300" dirty="0">
                <a:solidFill>
                  <a:srgbClr val="222222"/>
                </a:solidFill>
                <a:latin typeface="Segoe UI" panose="020B0502040204020203" pitchFamily="34" charset="0"/>
                <a:ea typeface="Calibri" panose="020F0502020204030204" pitchFamily="34" charset="0"/>
              </a:rPr>
              <a:t>”</a:t>
            </a:r>
            <a:r>
              <a:rPr lang="en-CH" sz="1300" dirty="0">
                <a:solidFill>
                  <a:srgbClr val="222222"/>
                </a:solidFill>
                <a:latin typeface="Segoe UI" panose="020B0502040204020203" pitchFamily="34" charset="0"/>
                <a:ea typeface="Calibri" panose="020F0502020204030204" pitchFamily="34" charset="0"/>
              </a:rPr>
              <a:t>, </a:t>
            </a:r>
            <a:r>
              <a:rPr lang="en-US" sz="1300" dirty="0">
                <a:solidFill>
                  <a:srgbClr val="222222"/>
                </a:solidFill>
                <a:latin typeface="Segoe UI" panose="020B0502040204020203" pitchFamily="34" charset="0"/>
                <a:ea typeface="Calibri" panose="020F0502020204030204" pitchFamily="34" charset="0"/>
              </a:rPr>
              <a:t>better than </a:t>
            </a:r>
            <a:r>
              <a:rPr lang="en-CH" sz="1300" dirty="0">
                <a:solidFill>
                  <a:srgbClr val="222222"/>
                </a:solidFill>
                <a:latin typeface="Segoe UI" panose="020B0502040204020203" pitchFamily="34" charset="0"/>
                <a:ea typeface="Calibri" panose="020F0502020204030204" pitchFamily="34" charset="0"/>
              </a:rPr>
              <a:t>immediate</a:t>
            </a:r>
            <a:r>
              <a:rPr lang="en-US" sz="1300" dirty="0">
                <a:solidFill>
                  <a:srgbClr val="222222"/>
                </a:solidFill>
                <a:latin typeface="Segoe UI" panose="020B0502040204020203" pitchFamily="34" charset="0"/>
                <a:ea typeface="Calibri" panose="020F0502020204030204" pitchFamily="34" charset="0"/>
              </a:rPr>
              <a:t>.</a:t>
            </a:r>
            <a:r>
              <a:rPr lang="en-CH" sz="1300" dirty="0">
                <a:solidFill>
                  <a:srgbClr val="222222"/>
                </a:solidFill>
                <a:latin typeface="Segoe UI" panose="020B0502040204020203" pitchFamily="34" charset="0"/>
                <a:ea typeface="Calibri" panose="020F0502020204030204" pitchFamily="34" charset="0"/>
              </a:rPr>
              <a:t> may be regarded as exaggerate wording</a:t>
            </a:r>
            <a:endParaRPr lang="en-CH" dirty="0"/>
          </a:p>
          <a:p>
            <a:endParaRPr lang="fr-FR" dirty="0"/>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55</a:t>
            </a:fld>
            <a:endParaRPr lang="en-GB">
              <a:solidFill>
                <a:prstClr val="black"/>
              </a:solidFill>
              <a:latin typeface="Calibri" panose="020F0502020204030204"/>
            </a:endParaRPr>
          </a:p>
        </p:txBody>
      </p:sp>
    </p:spTree>
    <p:extLst>
      <p:ext uri="{BB962C8B-B14F-4D97-AF65-F5344CB8AC3E}">
        <p14:creationId xmlns:p14="http://schemas.microsoft.com/office/powerpoint/2010/main" val="8022316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90752">
              <a:defRPr/>
            </a:pPr>
            <a:r>
              <a:rPr lang="en-US" sz="1300" dirty="0">
                <a:solidFill>
                  <a:srgbClr val="222222"/>
                </a:solidFill>
                <a:latin typeface="Segoe UI" panose="020B0502040204020203" pitchFamily="34" charset="0"/>
                <a:ea typeface="Calibri" panose="020F0502020204030204" pitchFamily="34" charset="0"/>
              </a:rPr>
              <a:t>Long lasting 12h</a:t>
            </a:r>
          </a:p>
          <a:p>
            <a:pPr defTabSz="990752">
              <a:defRPr/>
            </a:pPr>
            <a:r>
              <a:rPr lang="en-US" sz="1300" dirty="0">
                <a:solidFill>
                  <a:srgbClr val="222222"/>
                </a:solidFill>
                <a:latin typeface="Segoe UI" panose="020B0502040204020203" pitchFamily="34" charset="0"/>
                <a:ea typeface="Calibri" panose="020F0502020204030204" pitchFamily="34" charset="0"/>
              </a:rPr>
              <a:t>Long term after 2-month treatment</a:t>
            </a:r>
          </a:p>
          <a:p>
            <a:pPr defTabSz="990752">
              <a:defRPr/>
            </a:pPr>
            <a:endParaRPr lang="en-US" sz="1300" dirty="0">
              <a:solidFill>
                <a:srgbClr val="222222"/>
              </a:solidFill>
              <a:latin typeface="Segoe UI" panose="020B0502040204020203" pitchFamily="34" charset="0"/>
              <a:ea typeface="Calibri" panose="020F0502020204030204" pitchFamily="34" charset="0"/>
            </a:endParaRPr>
          </a:p>
          <a:p>
            <a:pPr defTabSz="990752">
              <a:defRPr/>
            </a:pPr>
            <a:r>
              <a:rPr lang="en-US" sz="1300" dirty="0">
                <a:solidFill>
                  <a:srgbClr val="222222"/>
                </a:solidFill>
                <a:latin typeface="Segoe UI" panose="020B0502040204020203" pitchFamily="34" charset="0"/>
                <a:ea typeface="Calibri" panose="020F0502020204030204" pitchFamily="34" charset="0"/>
              </a:rPr>
              <a:t>For China “</a:t>
            </a:r>
            <a:r>
              <a:rPr lang="en-CH" sz="1300" dirty="0">
                <a:solidFill>
                  <a:srgbClr val="222222"/>
                </a:solidFill>
                <a:latin typeface="Segoe UI" panose="020B0502040204020203" pitchFamily="34" charset="0"/>
                <a:ea typeface="Calibri" panose="020F0502020204030204" pitchFamily="34" charset="0"/>
              </a:rPr>
              <a:t>quick or fast</a:t>
            </a:r>
            <a:r>
              <a:rPr lang="en-US" sz="1300" dirty="0">
                <a:solidFill>
                  <a:srgbClr val="222222"/>
                </a:solidFill>
                <a:latin typeface="Segoe UI" panose="020B0502040204020203" pitchFamily="34" charset="0"/>
                <a:ea typeface="Calibri" panose="020F0502020204030204" pitchFamily="34" charset="0"/>
              </a:rPr>
              <a:t>”</a:t>
            </a:r>
            <a:r>
              <a:rPr lang="en-CH" sz="1300" dirty="0">
                <a:solidFill>
                  <a:srgbClr val="222222"/>
                </a:solidFill>
                <a:latin typeface="Segoe UI" panose="020B0502040204020203" pitchFamily="34" charset="0"/>
                <a:ea typeface="Calibri" panose="020F0502020204030204" pitchFamily="34" charset="0"/>
              </a:rPr>
              <a:t>, </a:t>
            </a:r>
            <a:r>
              <a:rPr lang="en-US" sz="1300" dirty="0">
                <a:solidFill>
                  <a:srgbClr val="222222"/>
                </a:solidFill>
                <a:latin typeface="Segoe UI" panose="020B0502040204020203" pitchFamily="34" charset="0"/>
                <a:ea typeface="Calibri" panose="020F0502020204030204" pitchFamily="34" charset="0"/>
              </a:rPr>
              <a:t>better than </a:t>
            </a:r>
            <a:r>
              <a:rPr lang="en-CH" sz="1300" dirty="0">
                <a:solidFill>
                  <a:srgbClr val="222222"/>
                </a:solidFill>
                <a:latin typeface="Segoe UI" panose="020B0502040204020203" pitchFamily="34" charset="0"/>
                <a:ea typeface="Calibri" panose="020F0502020204030204" pitchFamily="34" charset="0"/>
              </a:rPr>
              <a:t>immediate</a:t>
            </a:r>
            <a:r>
              <a:rPr lang="en-US" sz="1300" dirty="0">
                <a:solidFill>
                  <a:srgbClr val="222222"/>
                </a:solidFill>
                <a:latin typeface="Segoe UI" panose="020B0502040204020203" pitchFamily="34" charset="0"/>
                <a:ea typeface="Calibri" panose="020F0502020204030204" pitchFamily="34" charset="0"/>
              </a:rPr>
              <a:t>.</a:t>
            </a:r>
            <a:r>
              <a:rPr lang="en-CH" sz="1300" dirty="0">
                <a:solidFill>
                  <a:srgbClr val="222222"/>
                </a:solidFill>
                <a:latin typeface="Segoe UI" panose="020B0502040204020203" pitchFamily="34" charset="0"/>
                <a:ea typeface="Calibri" panose="020F0502020204030204" pitchFamily="34" charset="0"/>
              </a:rPr>
              <a:t> may be regarded as exaggerate wording</a:t>
            </a:r>
            <a:endParaRPr lang="en-CH" dirty="0"/>
          </a:p>
          <a:p>
            <a:endParaRPr lang="fr-FR" dirty="0"/>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56</a:t>
            </a:fld>
            <a:endParaRPr lang="en-GB">
              <a:solidFill>
                <a:prstClr val="black"/>
              </a:solidFill>
              <a:latin typeface="Calibri" panose="020F0502020204030204"/>
            </a:endParaRPr>
          </a:p>
        </p:txBody>
      </p:sp>
    </p:spTree>
    <p:extLst>
      <p:ext uri="{BB962C8B-B14F-4D97-AF65-F5344CB8AC3E}">
        <p14:creationId xmlns:p14="http://schemas.microsoft.com/office/powerpoint/2010/main" val="11578232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57</a:t>
            </a:fld>
            <a:endParaRPr lang="en-GB">
              <a:solidFill>
                <a:prstClr val="black"/>
              </a:solidFill>
              <a:latin typeface="Calibri" panose="020F0502020204030204"/>
            </a:endParaRPr>
          </a:p>
        </p:txBody>
      </p:sp>
    </p:spTree>
    <p:extLst>
      <p:ext uri="{BB962C8B-B14F-4D97-AF65-F5344CB8AC3E}">
        <p14:creationId xmlns:p14="http://schemas.microsoft.com/office/powerpoint/2010/main" val="32625567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defTabSz="990752">
              <a:defRPr/>
            </a:pPr>
            <a:fld id="{B05EFF53-B5E9-4C67-9F80-34173122F7DF}" type="slidenum">
              <a:rPr lang="en-GB">
                <a:solidFill>
                  <a:prstClr val="black"/>
                </a:solidFill>
                <a:latin typeface="Calibri" panose="020F0502020204030204"/>
              </a:rPr>
              <a:pPr defTabSz="990752">
                <a:defRPr/>
              </a:pPr>
              <a:t>58</a:t>
            </a:fld>
            <a:endParaRPr lang="en-GB">
              <a:solidFill>
                <a:prstClr val="black"/>
              </a:solidFill>
              <a:latin typeface="Calibri" panose="020F0502020204030204"/>
            </a:endParaRPr>
          </a:p>
        </p:txBody>
      </p:sp>
    </p:spTree>
    <p:extLst>
      <p:ext uri="{BB962C8B-B14F-4D97-AF65-F5344CB8AC3E}">
        <p14:creationId xmlns:p14="http://schemas.microsoft.com/office/powerpoint/2010/main" val="1335861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9759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4618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4200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1705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2432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2104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t">
              <a:spcBef>
                <a:spcPts val="0"/>
              </a:spcBef>
              <a:spcAft>
                <a:spcPts val="0"/>
              </a:spcAft>
            </a:pPr>
            <a:r>
              <a:rPr kumimoji="0" lang="en-US" sz="12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TIME FREEZE EYE SERUM </a:t>
            </a:r>
            <a:r>
              <a:rPr kumimoji="0" lang="en-US" sz="1200" b="0"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formulation removed due to phase out of VALVANCE® Look 100. </a:t>
            </a:r>
            <a:r>
              <a:rPr lang="en-US" sz="1200" b="0" dirty="0">
                <a:solidFill>
                  <a:srgbClr val="897974"/>
                </a:solidFill>
                <a:effectLst/>
                <a:latin typeface="DM Sans (Corps)"/>
                <a:cs typeface="Calibri" panose="020F0502020204030204" pitchFamily="34" charset="0"/>
              </a:rPr>
              <a:t>SYN®-AKE &amp; PEPHA®-AGE CB are still fitted solutions for menopause concerns you can find in the back-up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7652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1109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5982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90752">
              <a:defRPr/>
            </a:pPr>
            <a:r>
              <a:rPr lang="en-US" sz="1300" dirty="0">
                <a:solidFill>
                  <a:srgbClr val="222222"/>
                </a:solidFill>
                <a:latin typeface="Segoe UI" panose="020B0502040204020203" pitchFamily="34" charset="0"/>
                <a:ea typeface="Calibri" panose="020F0502020204030204" pitchFamily="34" charset="0"/>
              </a:rPr>
              <a:t>Long lasting 12h</a:t>
            </a:r>
          </a:p>
          <a:p>
            <a:pPr defTabSz="990752">
              <a:defRPr/>
            </a:pPr>
            <a:r>
              <a:rPr lang="en-US" sz="1300" dirty="0">
                <a:solidFill>
                  <a:srgbClr val="222222"/>
                </a:solidFill>
                <a:latin typeface="Segoe UI" panose="020B0502040204020203" pitchFamily="34" charset="0"/>
                <a:ea typeface="Calibri" panose="020F0502020204030204" pitchFamily="34" charset="0"/>
              </a:rPr>
              <a:t>Long term after 2-month treatment</a:t>
            </a:r>
          </a:p>
          <a:p>
            <a:pPr defTabSz="990752">
              <a:defRPr/>
            </a:pPr>
            <a:endParaRPr lang="en-US" sz="1300" dirty="0">
              <a:solidFill>
                <a:srgbClr val="222222"/>
              </a:solidFill>
              <a:latin typeface="Segoe UI" panose="020B0502040204020203" pitchFamily="34" charset="0"/>
              <a:ea typeface="Calibri" panose="020F0502020204030204" pitchFamily="34" charset="0"/>
            </a:endParaRPr>
          </a:p>
          <a:p>
            <a:pPr defTabSz="990752">
              <a:defRPr/>
            </a:pPr>
            <a:r>
              <a:rPr lang="en-US" sz="1300" dirty="0">
                <a:solidFill>
                  <a:srgbClr val="222222"/>
                </a:solidFill>
                <a:latin typeface="Segoe UI" panose="020B0502040204020203" pitchFamily="34" charset="0"/>
                <a:ea typeface="Calibri" panose="020F0502020204030204" pitchFamily="34" charset="0"/>
              </a:rPr>
              <a:t>For China “</a:t>
            </a:r>
            <a:r>
              <a:rPr lang="en-CH" sz="1300" dirty="0">
                <a:solidFill>
                  <a:srgbClr val="222222"/>
                </a:solidFill>
                <a:latin typeface="Segoe UI" panose="020B0502040204020203" pitchFamily="34" charset="0"/>
                <a:ea typeface="Calibri" panose="020F0502020204030204" pitchFamily="34" charset="0"/>
              </a:rPr>
              <a:t>quick or fast</a:t>
            </a:r>
            <a:r>
              <a:rPr lang="en-US" sz="1300" dirty="0">
                <a:solidFill>
                  <a:srgbClr val="222222"/>
                </a:solidFill>
                <a:latin typeface="Segoe UI" panose="020B0502040204020203" pitchFamily="34" charset="0"/>
                <a:ea typeface="Calibri" panose="020F0502020204030204" pitchFamily="34" charset="0"/>
              </a:rPr>
              <a:t>”</a:t>
            </a:r>
            <a:r>
              <a:rPr lang="en-CH" sz="1300" dirty="0">
                <a:solidFill>
                  <a:srgbClr val="222222"/>
                </a:solidFill>
                <a:latin typeface="Segoe UI" panose="020B0502040204020203" pitchFamily="34" charset="0"/>
                <a:ea typeface="Calibri" panose="020F0502020204030204" pitchFamily="34" charset="0"/>
              </a:rPr>
              <a:t>, </a:t>
            </a:r>
            <a:r>
              <a:rPr lang="en-US" sz="1300" dirty="0">
                <a:solidFill>
                  <a:srgbClr val="222222"/>
                </a:solidFill>
                <a:latin typeface="Segoe UI" panose="020B0502040204020203" pitchFamily="34" charset="0"/>
                <a:ea typeface="Calibri" panose="020F0502020204030204" pitchFamily="34" charset="0"/>
              </a:rPr>
              <a:t>better than </a:t>
            </a:r>
            <a:r>
              <a:rPr lang="en-CH" sz="1300" dirty="0">
                <a:solidFill>
                  <a:srgbClr val="222222"/>
                </a:solidFill>
                <a:latin typeface="Segoe UI" panose="020B0502040204020203" pitchFamily="34" charset="0"/>
                <a:ea typeface="Calibri" panose="020F0502020204030204" pitchFamily="34" charset="0"/>
              </a:rPr>
              <a:t>immediate</a:t>
            </a:r>
            <a:r>
              <a:rPr lang="en-US" sz="1300" dirty="0">
                <a:solidFill>
                  <a:srgbClr val="222222"/>
                </a:solidFill>
                <a:latin typeface="Segoe UI" panose="020B0502040204020203" pitchFamily="34" charset="0"/>
                <a:ea typeface="Calibri" panose="020F0502020204030204" pitchFamily="34" charset="0"/>
              </a:rPr>
              <a:t>.</a:t>
            </a:r>
            <a:r>
              <a:rPr lang="en-CH" sz="1300" dirty="0">
                <a:solidFill>
                  <a:srgbClr val="222222"/>
                </a:solidFill>
                <a:latin typeface="Segoe UI" panose="020B0502040204020203" pitchFamily="34" charset="0"/>
                <a:ea typeface="Calibri" panose="020F0502020204030204" pitchFamily="34" charset="0"/>
              </a:rPr>
              <a:t> may be regarded as exaggerate wording</a:t>
            </a:r>
            <a:endParaRPr lang="en-CH"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77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43044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4711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12-5-2025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3563752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3120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3385806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2875871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125284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4292961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 and 2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EBD270-4E40-094A-B32D-A98341733D6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erson blowing a kiss&#10;&#10;Description automatically generated">
            <a:extLst>
              <a:ext uri="{FF2B5EF4-FFF2-40B4-BE49-F238E27FC236}">
                <a16:creationId xmlns:a16="http://schemas.microsoft.com/office/drawing/2014/main" id="{24CB5A30-CBCA-D37C-36D3-427C906E23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9"/>
          <a:stretch/>
        </p:blipFill>
        <p:spPr>
          <a:xfrm>
            <a:off x="6972300" y="0"/>
            <a:ext cx="52197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97230"/>
            <a:ext cx="6537671" cy="3131538"/>
          </a:xfrm>
        </p:spPr>
        <p:txBody>
          <a:bodyPr tIns="0"/>
          <a:lstStyle>
            <a:lvl1pPr>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62643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Rectangle 4">
            <a:extLst>
              <a:ext uri="{FF2B5EF4-FFF2-40B4-BE49-F238E27FC236}">
                <a16:creationId xmlns:a16="http://schemas.microsoft.com/office/drawing/2014/main" id="{5C4A9276-A0F7-C280-99B8-6826E3C44BC8}"/>
              </a:ext>
            </a:extLst>
          </p:cNvPr>
          <p:cNvSpPr/>
          <p:nvPr/>
        </p:nvSpPr>
        <p:spPr>
          <a:xfrm>
            <a:off x="6972299" y="318"/>
            <a:ext cx="5219701"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9" name="Text Placeholder 2">
            <a:extLst>
              <a:ext uri="{FF2B5EF4-FFF2-40B4-BE49-F238E27FC236}">
                <a16:creationId xmlns:a16="http://schemas.microsoft.com/office/drawing/2014/main" id="{33E5336E-466C-A820-89D4-8044807C09AF}"/>
              </a:ext>
            </a:extLst>
          </p:cNvPr>
          <p:cNvSpPr>
            <a:spLocks noGrp="1"/>
          </p:cNvSpPr>
          <p:nvPr>
            <p:ph type="body" idx="11" hasCustomPrompt="1"/>
          </p:nvPr>
        </p:nvSpPr>
        <p:spPr>
          <a:xfrm>
            <a:off x="302400" y="679057"/>
            <a:ext cx="653767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0" name="Title 1">
            <a:extLst>
              <a:ext uri="{FF2B5EF4-FFF2-40B4-BE49-F238E27FC236}">
                <a16:creationId xmlns:a16="http://schemas.microsoft.com/office/drawing/2014/main" id="{E8F74E79-F53E-4296-C295-0F6ABE87ECA8}"/>
              </a:ext>
            </a:extLst>
          </p:cNvPr>
          <p:cNvSpPr>
            <a:spLocks noGrp="1"/>
          </p:cNvSpPr>
          <p:nvPr>
            <p:ph type="title"/>
          </p:nvPr>
        </p:nvSpPr>
        <p:spPr>
          <a:xfrm>
            <a:off x="302401" y="302400"/>
            <a:ext cx="6537669" cy="371829"/>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3369720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9138B0"/>
              </a:buClr>
              <a:buFont typeface="DM Sans" pitchFamily="2" charset="0"/>
              <a:buChar char="•"/>
              <a:defRPr sz="1600"/>
            </a:lvl2pPr>
            <a:lvl3pPr marL="806450" indent="-355600">
              <a:buClr>
                <a:srgbClr val="9138B0"/>
              </a:buClr>
              <a:buFont typeface="DM Sans" pitchFamily="2" charset="0"/>
              <a:buChar char="•"/>
              <a:defRPr sz="1600"/>
            </a:lvl3pPr>
            <a:lvl4pPr marL="1257300" indent="-361950">
              <a:buClr>
                <a:srgbClr val="9138B0"/>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solidFill>
                  <a:srgbClr val="5816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9138B0"/>
                </a:solidFill>
              </a:defRPr>
            </a:lvl1pPr>
          </a:lstStyle>
          <a:p>
            <a:r>
              <a:rPr lang="en-US"/>
              <a:t>Click to edit Master title style</a:t>
            </a:r>
            <a:endParaRPr lang="en-GB"/>
          </a:p>
        </p:txBody>
      </p:sp>
    </p:spTree>
    <p:extLst>
      <p:ext uri="{BB962C8B-B14F-4D97-AF65-F5344CB8AC3E}">
        <p14:creationId xmlns:p14="http://schemas.microsoft.com/office/powerpoint/2010/main" val="1194986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F08B1F"/>
              </a:buClr>
              <a:buFont typeface="DM Sans" pitchFamily="2" charset="0"/>
              <a:buChar char="•"/>
              <a:defRPr sz="1600"/>
            </a:lvl2pPr>
            <a:lvl3pPr marL="806450" indent="-355600">
              <a:buClr>
                <a:srgbClr val="F08B1F"/>
              </a:buClr>
              <a:buFont typeface="DM Sans" pitchFamily="2" charset="0"/>
              <a:buChar char="•"/>
              <a:defRPr sz="1600"/>
            </a:lvl3pPr>
            <a:lvl4pPr marL="1257300" indent="-361950">
              <a:buClr>
                <a:srgbClr val="F08B1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solidFill>
                  <a:srgbClr val="994F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F08B1F"/>
                </a:solidFill>
              </a:defRPr>
            </a:lvl1pPr>
          </a:lstStyle>
          <a:p>
            <a:r>
              <a:rPr lang="en-US"/>
              <a:t>Click to edit Master title style</a:t>
            </a:r>
            <a:endParaRPr lang="en-GB"/>
          </a:p>
        </p:txBody>
      </p:sp>
    </p:spTree>
    <p:extLst>
      <p:ext uri="{BB962C8B-B14F-4D97-AF65-F5344CB8AC3E}">
        <p14:creationId xmlns:p14="http://schemas.microsoft.com/office/powerpoint/2010/main" val="368813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Somente Título">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5324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684895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Soment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04ED33C-919A-7544-816C-78744D2A49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958" y="0"/>
            <a:ext cx="12184083" cy="6858000"/>
          </a:xfrm>
          <a:prstGeom prst="rect">
            <a:avLst/>
          </a:prstGeom>
        </p:spPr>
      </p:pic>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876035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654DD42-C11D-4A48-8903-35CF7A15016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Imagem 1">
            <a:extLst>
              <a:ext uri="{FF2B5EF4-FFF2-40B4-BE49-F238E27FC236}">
                <a16:creationId xmlns:a16="http://schemas.microsoft.com/office/drawing/2014/main" id="{CFE7A42A-D98D-6D85-7D79-7E5CD0D350D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620261" y="1847891"/>
            <a:ext cx="4301715" cy="3394960"/>
          </a:xfrm>
          <a:prstGeom prst="rect">
            <a:avLst/>
          </a:prstGeom>
        </p:spPr>
      </p:pic>
      <p:pic>
        <p:nvPicPr>
          <p:cNvPr id="3" name="Picture 12">
            <a:extLst>
              <a:ext uri="{FF2B5EF4-FFF2-40B4-BE49-F238E27FC236}">
                <a16:creationId xmlns:a16="http://schemas.microsoft.com/office/drawing/2014/main" id="{C537F284-610F-1615-0609-29DA7C9060F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191623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1CCB9F5-8EEB-7E42-A2FC-D3EDC38719A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77B39263-F665-F943-70A0-BF749785F46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7" name="Imagem 6">
            <a:extLst>
              <a:ext uri="{FF2B5EF4-FFF2-40B4-BE49-F238E27FC236}">
                <a16:creationId xmlns:a16="http://schemas.microsoft.com/office/drawing/2014/main" id="{DF773115-0D8B-2251-4D02-F334C87B2C9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7155148" y="2578141"/>
            <a:ext cx="3231942" cy="2550684"/>
          </a:xfrm>
          <a:prstGeom prst="rect">
            <a:avLst/>
          </a:prstGeom>
        </p:spPr>
      </p:pic>
    </p:spTree>
    <p:extLst>
      <p:ext uri="{BB962C8B-B14F-4D97-AF65-F5344CB8AC3E}">
        <p14:creationId xmlns:p14="http://schemas.microsoft.com/office/powerpoint/2010/main" val="1766650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480BC96E-EA7E-B54A-BE4E-83B916FF41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Picture 12">
            <a:extLst>
              <a:ext uri="{FF2B5EF4-FFF2-40B4-BE49-F238E27FC236}">
                <a16:creationId xmlns:a16="http://schemas.microsoft.com/office/drawing/2014/main" id="{C537F284-610F-1615-0609-29DA7C9060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8" name="Imagem 7">
            <a:extLst>
              <a:ext uri="{FF2B5EF4-FFF2-40B4-BE49-F238E27FC236}">
                <a16:creationId xmlns:a16="http://schemas.microsoft.com/office/drawing/2014/main" id="{8E7F5369-D2C0-6846-AAF5-84C98FC150B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620260" y="1847892"/>
            <a:ext cx="4301715" cy="3394960"/>
          </a:xfrm>
          <a:prstGeom prst="rect">
            <a:avLst/>
          </a:prstGeom>
        </p:spPr>
      </p:pic>
    </p:spTree>
    <p:extLst>
      <p:ext uri="{BB962C8B-B14F-4D97-AF65-F5344CB8AC3E}">
        <p14:creationId xmlns:p14="http://schemas.microsoft.com/office/powerpoint/2010/main" val="1738902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Slide d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33321D1-A918-1711-4241-21F50CFEDB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m 4">
            <a:extLst>
              <a:ext uri="{FF2B5EF4-FFF2-40B4-BE49-F238E27FC236}">
                <a16:creationId xmlns:a16="http://schemas.microsoft.com/office/drawing/2014/main" id="{4A97722D-63CB-C4EA-318A-3762A313AF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698217" y="815001"/>
            <a:ext cx="1988912" cy="5227999"/>
          </a:xfrm>
          <a:prstGeom prst="rect">
            <a:avLst/>
          </a:prstGeom>
        </p:spPr>
      </p:pic>
      <p:pic>
        <p:nvPicPr>
          <p:cNvPr id="2" name="Picture 12">
            <a:extLst>
              <a:ext uri="{FF2B5EF4-FFF2-40B4-BE49-F238E27FC236}">
                <a16:creationId xmlns:a16="http://schemas.microsoft.com/office/drawing/2014/main" id="{6B15D5CC-CAC4-BD4B-A90A-99D641B53E1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817877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Slide d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33321D1-A918-1711-4241-21F50CFEDB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6B15D5CC-CAC4-BD4B-A90A-99D641B53E1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6" name="Imagem 5">
            <a:extLst>
              <a:ext uri="{FF2B5EF4-FFF2-40B4-BE49-F238E27FC236}">
                <a16:creationId xmlns:a16="http://schemas.microsoft.com/office/drawing/2014/main" id="{F6F637BB-AF7B-C94C-80E7-C28D4524A70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459020" y="420224"/>
            <a:ext cx="4533946" cy="6045262"/>
          </a:xfrm>
          <a:prstGeom prst="rect">
            <a:avLst/>
          </a:prstGeom>
        </p:spPr>
      </p:pic>
    </p:spTree>
    <p:extLst>
      <p:ext uri="{BB962C8B-B14F-4D97-AF65-F5344CB8AC3E}">
        <p14:creationId xmlns:p14="http://schemas.microsoft.com/office/powerpoint/2010/main" val="865343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5A61045-258E-3A4C-94FD-997A8E60A40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id="{5B28BD20-FACE-CB0B-6173-82E29E2164F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49595" y="838877"/>
            <a:ext cx="3886155" cy="5180244"/>
          </a:xfrm>
          <a:prstGeom prst="rect">
            <a:avLst/>
          </a:prstGeom>
        </p:spPr>
      </p:pic>
      <p:pic>
        <p:nvPicPr>
          <p:cNvPr id="2" name="Picture 12">
            <a:extLst>
              <a:ext uri="{FF2B5EF4-FFF2-40B4-BE49-F238E27FC236}">
                <a16:creationId xmlns:a16="http://schemas.microsoft.com/office/drawing/2014/main" id="{B96039F1-86E4-2F87-14B4-6ED2AFF6661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058564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lide d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DC3CC7E7-C245-3A0B-0D11-8969D06A2DF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m 4">
            <a:extLst>
              <a:ext uri="{FF2B5EF4-FFF2-40B4-BE49-F238E27FC236}">
                <a16:creationId xmlns:a16="http://schemas.microsoft.com/office/drawing/2014/main" id="{4A97722D-63CB-C4EA-318A-3762A313AF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077434" y="941925"/>
            <a:ext cx="6256323" cy="5751411"/>
          </a:xfrm>
          <a:prstGeom prst="rect">
            <a:avLst/>
          </a:prstGeom>
        </p:spPr>
      </p:pic>
      <p:pic>
        <p:nvPicPr>
          <p:cNvPr id="2" name="Picture 12">
            <a:extLst>
              <a:ext uri="{FF2B5EF4-FFF2-40B4-BE49-F238E27FC236}">
                <a16:creationId xmlns:a16="http://schemas.microsoft.com/office/drawing/2014/main" id="{6B15D5CC-CAC4-BD4B-A90A-99D641B53E1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07370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Slide de Títul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782B541-640B-F2DB-F70A-04E9DA91B6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Imagem 6">
            <a:extLst>
              <a:ext uri="{FF2B5EF4-FFF2-40B4-BE49-F238E27FC236}">
                <a16:creationId xmlns:a16="http://schemas.microsoft.com/office/drawing/2014/main" id="{B0D1AFF3-DB1D-BB72-5085-40BAFFE5962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73362" y="94105"/>
            <a:ext cx="4838621" cy="6449883"/>
          </a:xfrm>
          <a:prstGeom prst="rect">
            <a:avLst/>
          </a:prstGeom>
        </p:spPr>
      </p:pic>
      <p:pic>
        <p:nvPicPr>
          <p:cNvPr id="2" name="Picture 12">
            <a:extLst>
              <a:ext uri="{FF2B5EF4-FFF2-40B4-BE49-F238E27FC236}">
                <a16:creationId xmlns:a16="http://schemas.microsoft.com/office/drawing/2014/main" id="{6A4C1283-9668-F68B-E603-FB079C972FA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645415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9D2959D-8FE3-7D41-B4A2-1FE2B0E134B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id="{9CA75430-65AA-D81F-3819-6154341789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73362" y="94105"/>
            <a:ext cx="4838621" cy="6449883"/>
          </a:xfrm>
          <a:prstGeom prst="rect">
            <a:avLst/>
          </a:prstGeom>
        </p:spPr>
      </p:pic>
      <p:pic>
        <p:nvPicPr>
          <p:cNvPr id="2" name="Picture 12">
            <a:extLst>
              <a:ext uri="{FF2B5EF4-FFF2-40B4-BE49-F238E27FC236}">
                <a16:creationId xmlns:a16="http://schemas.microsoft.com/office/drawing/2014/main" id="{D40F4F72-9293-26B8-D87F-C16E0D9215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06144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Slide de Títul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8641F60-E7D1-73C1-C98F-C8303486BBB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m 4">
            <a:extLst>
              <a:ext uri="{FF2B5EF4-FFF2-40B4-BE49-F238E27FC236}">
                <a16:creationId xmlns:a16="http://schemas.microsoft.com/office/drawing/2014/main" id="{7889BDC7-A059-0E3E-CD68-6311D1DAF9F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618969" y="664751"/>
            <a:ext cx="4147409" cy="5528496"/>
          </a:xfrm>
          <a:prstGeom prst="rect">
            <a:avLst/>
          </a:prstGeom>
        </p:spPr>
      </p:pic>
      <p:pic>
        <p:nvPicPr>
          <p:cNvPr id="2" name="Picture 12">
            <a:extLst>
              <a:ext uri="{FF2B5EF4-FFF2-40B4-BE49-F238E27FC236}">
                <a16:creationId xmlns:a16="http://schemas.microsoft.com/office/drawing/2014/main" id="{5D4F9630-2214-94B6-311C-A447D66F3CF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179566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Slide de Títul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7D1BA61-985D-CB80-57FC-0F4B71BE832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48E6D151-2C4F-75A3-9C1B-22571E5EBF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91004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E8B5B0A-EC31-2C4C-A5F4-C6062DE4C48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639" y="3172"/>
            <a:ext cx="12180722" cy="6851656"/>
          </a:xfrm>
          <a:prstGeom prst="rect">
            <a:avLst/>
          </a:prstGeom>
        </p:spPr>
      </p:pic>
      <p:pic>
        <p:nvPicPr>
          <p:cNvPr id="2" name="Picture 12">
            <a:extLst>
              <a:ext uri="{FF2B5EF4-FFF2-40B4-BE49-F238E27FC236}">
                <a16:creationId xmlns:a16="http://schemas.microsoft.com/office/drawing/2014/main" id="{AB713CBF-8E66-4DDB-1D29-D5889EA44BE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354189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
        <p:cNvGrpSpPr/>
        <p:nvPr/>
      </p:nvGrpSpPr>
      <p:grpSpPr>
        <a:xfrm>
          <a:off x="0" y="0"/>
          <a:ext cx="0" cy="0"/>
          <a:chOff x="0" y="0"/>
          <a:chExt cx="0" cy="0"/>
        </a:xfrm>
      </p:grpSpPr>
      <p:pic>
        <p:nvPicPr>
          <p:cNvPr id="4" name="Imagem 3" descr="Mulher com vestido branco&#10;&#10;Descrição gerada automaticamente">
            <a:extLst>
              <a:ext uri="{FF2B5EF4-FFF2-40B4-BE49-F238E27FC236}">
                <a16:creationId xmlns:a16="http://schemas.microsoft.com/office/drawing/2014/main" id="{E04ED33C-919A-7544-816C-78744D2A49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861680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12-5-2025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0573649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12-5-2025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058510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
        <p:nvSpPr>
          <p:cNvPr id="2" name="TextBox 1">
            <a:extLst>
              <a:ext uri="{FF2B5EF4-FFF2-40B4-BE49-F238E27FC236}">
                <a16:creationId xmlns:a16="http://schemas.microsoft.com/office/drawing/2014/main" id="{74397C13-5698-2C7A-AEE4-5F292F1B5F8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914584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4554733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Somente Título">
    <p:spTree>
      <p:nvGrpSpPr>
        <p:cNvPr id="1" name=""/>
        <p:cNvGrpSpPr/>
        <p:nvPr/>
      </p:nvGrpSpPr>
      <p:grpSpPr>
        <a:xfrm>
          <a:off x="0" y="0"/>
          <a:ext cx="0" cy="0"/>
          <a:chOff x="0" y="0"/>
          <a:chExt cx="0" cy="0"/>
        </a:xfrm>
      </p:grpSpPr>
      <p:pic>
        <p:nvPicPr>
          <p:cNvPr id="4" name="Imagem 3" descr="Mulher com vestido branco&#10;&#10;Descrição gerada automaticamente">
            <a:extLst>
              <a:ext uri="{FF2B5EF4-FFF2-40B4-BE49-F238E27FC236}">
                <a16:creationId xmlns:a16="http://schemas.microsoft.com/office/drawing/2014/main" id="{E04ED33C-919A-7544-816C-78744D2A49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7597489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2_End Slide 1">
    <p:bg>
      <p:bgPr>
        <a:solidFill>
          <a:srgbClr val="307297"/>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6" name="Text Placeholder 3">
            <a:extLst>
              <a:ext uri="{FF2B5EF4-FFF2-40B4-BE49-F238E27FC236}">
                <a16:creationId xmlns:a16="http://schemas.microsoft.com/office/drawing/2014/main" id="{818644B7-6368-476F-2B56-6DC1F5420A64}"/>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7" name="Title 2">
            <a:extLst>
              <a:ext uri="{FF2B5EF4-FFF2-40B4-BE49-F238E27FC236}">
                <a16:creationId xmlns:a16="http://schemas.microsoft.com/office/drawing/2014/main" id="{E4E8040D-A0D9-67F6-DDCF-87EF9C58AD97}"/>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8" name="Text Placeholder 1">
            <a:extLst>
              <a:ext uri="{FF2B5EF4-FFF2-40B4-BE49-F238E27FC236}">
                <a16:creationId xmlns:a16="http://schemas.microsoft.com/office/drawing/2014/main" id="{D44A2B26-D351-DCA5-2537-799ABFB7E181}"/>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DSM Nutritional Products AG, 2025.</a:t>
            </a:r>
          </a:p>
          <a:p>
            <a:endParaRPr lang="en-US" sz="1200">
              <a:solidFill>
                <a:schemeClr val="bg1"/>
              </a:solidFill>
            </a:endParaRPr>
          </a:p>
        </p:txBody>
      </p:sp>
      <p:sp>
        <p:nvSpPr>
          <p:cNvPr id="12" name="Text Placeholder 3">
            <a:extLst>
              <a:ext uri="{FF2B5EF4-FFF2-40B4-BE49-F238E27FC236}">
                <a16:creationId xmlns:a16="http://schemas.microsoft.com/office/drawing/2014/main" id="{B3018992-0A1F-7A96-2ABF-23834B807593}"/>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15" name="Text Placeholder 3">
            <a:extLst>
              <a:ext uri="{FF2B5EF4-FFF2-40B4-BE49-F238E27FC236}">
                <a16:creationId xmlns:a16="http://schemas.microsoft.com/office/drawing/2014/main" id="{7983535B-2725-C9DF-060E-E6E843B85C66}"/>
              </a:ext>
            </a:extLst>
          </p:cNvPr>
          <p:cNvSpPr txBox="1">
            <a:spLocks/>
          </p:cNvSpPr>
          <p:nvPr userDrawn="1"/>
        </p:nvSpPr>
        <p:spPr>
          <a:xfrm>
            <a:off x="302401" y="60750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spTree>
    <p:extLst>
      <p:ext uri="{BB962C8B-B14F-4D97-AF65-F5344CB8AC3E}">
        <p14:creationId xmlns:p14="http://schemas.microsoft.com/office/powerpoint/2010/main" val="11521306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5.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983584842"/>
      </p:ext>
    </p:extLst>
  </p:cSld>
  <p:clrMap bg1="lt1" tx1="dk1" bg2="lt2" tx2="dk2" accent1="accent1" accent2="accent2" accent3="accent3" accent4="accent4" accent5="accent5" accent6="accent6" hlink="hlink" folHlink="folHlink"/>
  <p:sldLayoutIdLst>
    <p:sldLayoutId id="2147483731"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802284906"/>
      </p:ext>
    </p:extLst>
  </p:cSld>
  <p:clrMap bg1="lt1" tx1="dk1" bg2="lt2" tx2="dk2" accent1="accent1" accent2="accent2" accent3="accent3" accent4="accent4" accent5="accent5" accent6="accent6" hlink="hlink" folHlink="folHlink"/>
  <p:sldLayoutIdLst>
    <p:sldLayoutId id="2147483782" r:id="rId1"/>
    <p:sldLayoutId id="2147483784" r:id="rId2"/>
    <p:sldLayoutId id="2147483789" r:id="rId3"/>
    <p:sldLayoutId id="2147483790" r:id="rId4"/>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16675815"/>
      </p:ext>
    </p:extLst>
  </p:cSld>
  <p:clrMap bg1="lt1" tx1="dk1" bg2="lt2" tx2="dk2" accent1="accent1" accent2="accent2" accent3="accent3" accent4="accent4" accent5="accent5" accent6="accent6" hlink="hlink" folHlink="folHlink"/>
  <p:sldLayoutIdLst>
    <p:sldLayoutId id="2147484105" r:id="rId1"/>
    <p:sldLayoutId id="2147484110" r:id="rId2"/>
    <p:sldLayoutId id="2147484119" r:id="rId3"/>
    <p:sldLayoutId id="2147484132" r:id="rId4"/>
    <p:sldLayoutId id="2147484411" r:id="rId5"/>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71785261"/>
      </p:ext>
    </p:extLst>
  </p:cSld>
  <p:clrMap bg1="lt1" tx1="dk1" bg2="lt2" tx2="dk2" accent1="accent1" accent2="accent2" accent3="accent3" accent4="accent4" accent5="accent5" accent6="accent6" hlink="hlink" folHlink="folHlink"/>
  <p:sldLayoutIdLst>
    <p:sldLayoutId id="2147484194"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095446E-9711-2D46-8D0D-2D189273D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F34D03B-D0A1-3F46-82B1-D02A0F381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04A064-6809-8C42-BD47-0B5412B374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4A4D0-6D18-BB47-B437-9742F23C6F14}" type="datetimeFigureOut">
              <a:rPr lang="pt-BR" smtClean="0"/>
              <a:t>12/05/2025</a:t>
            </a:fld>
            <a:endParaRPr lang="pt-BR"/>
          </a:p>
        </p:txBody>
      </p:sp>
      <p:sp>
        <p:nvSpPr>
          <p:cNvPr id="5" name="Espaço Reservado para Rodapé 4">
            <a:extLst>
              <a:ext uri="{FF2B5EF4-FFF2-40B4-BE49-F238E27FC236}">
                <a16:creationId xmlns:a16="http://schemas.microsoft.com/office/drawing/2014/main" id="{ECE03189-2AC2-AE4C-8FA9-787E37D60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CCFCDDA-4D22-E84E-B049-58E041D5E5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03E287-788B-BC4F-AEC7-D0F08DF34886}" type="slidenum">
              <a:rPr lang="pt-BR" smtClean="0"/>
              <a:t>‹#›</a:t>
            </a:fld>
            <a:endParaRPr lang="pt-BR"/>
          </a:p>
        </p:txBody>
      </p:sp>
    </p:spTree>
    <p:extLst>
      <p:ext uri="{BB962C8B-B14F-4D97-AF65-F5344CB8AC3E}">
        <p14:creationId xmlns:p14="http://schemas.microsoft.com/office/powerpoint/2010/main" val="2525399376"/>
      </p:ext>
    </p:extLst>
  </p:cSld>
  <p:clrMap bg1="lt1" tx1="dk1" bg2="lt2" tx2="dk2" accent1="accent1" accent2="accent2" accent3="accent3" accent4="accent4" accent5="accent5" accent6="accent6" hlink="hlink" folHlink="folHlink"/>
  <p:sldLayoutIdLst>
    <p:sldLayoutId id="2147484319" r:id="rId1"/>
    <p:sldLayoutId id="2147484345" r:id="rId2"/>
    <p:sldLayoutId id="2147484346" r:id="rId3"/>
    <p:sldLayoutId id="2147484347" r:id="rId4"/>
    <p:sldLayoutId id="2147484348" r:id="rId5"/>
    <p:sldLayoutId id="2147484349" r:id="rId6"/>
    <p:sldLayoutId id="2147484350" r:id="rId7"/>
    <p:sldLayoutId id="2147484351" r:id="rId8"/>
    <p:sldLayoutId id="2147484352" r:id="rId9"/>
    <p:sldLayoutId id="2147484353" r:id="rId10"/>
    <p:sldLayoutId id="2147484354" r:id="rId11"/>
    <p:sldLayoutId id="2147484355" r:id="rId12"/>
    <p:sldLayoutId id="2147484356" r:id="rId13"/>
    <p:sldLayoutId id="2147484358" r:id="rId14"/>
    <p:sldLayoutId id="214748445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246833939"/>
      </p:ext>
    </p:extLst>
  </p:cSld>
  <p:clrMap bg1="lt1" tx1="dk1" bg2="lt2" tx2="dk2" accent1="accent1" accent2="accent2" accent3="accent3" accent4="accent4" accent5="accent5" accent6="accent6" hlink="hlink" folHlink="folHlink"/>
  <p:sldLayoutIdLst>
    <p:sldLayoutId id="2147484381" r:id="rId1"/>
    <p:sldLayoutId id="2147484403" r:id="rId2"/>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095446E-9711-2D46-8D0D-2D189273D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F34D03B-D0A1-3F46-82B1-D02A0F381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04A064-6809-8C42-BD47-0B5412B374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4A4D0-6D18-BB47-B437-9742F23C6F14}" type="datetimeFigureOut">
              <a:rPr lang="pt-BR" smtClean="0"/>
              <a:t>12/05/2025</a:t>
            </a:fld>
            <a:endParaRPr lang="pt-BR"/>
          </a:p>
        </p:txBody>
      </p:sp>
      <p:sp>
        <p:nvSpPr>
          <p:cNvPr id="5" name="Espaço Reservado para Rodapé 4">
            <a:extLst>
              <a:ext uri="{FF2B5EF4-FFF2-40B4-BE49-F238E27FC236}">
                <a16:creationId xmlns:a16="http://schemas.microsoft.com/office/drawing/2014/main" id="{ECE03189-2AC2-AE4C-8FA9-787E37D60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CCFCDDA-4D22-E84E-B049-58E041D5E5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03E287-788B-BC4F-AEC7-D0F08DF34886}" type="slidenum">
              <a:rPr lang="pt-BR" smtClean="0"/>
              <a:t>‹#›</a:t>
            </a:fld>
            <a:endParaRPr lang="pt-BR"/>
          </a:p>
        </p:txBody>
      </p:sp>
    </p:spTree>
    <p:extLst>
      <p:ext uri="{BB962C8B-B14F-4D97-AF65-F5344CB8AC3E}">
        <p14:creationId xmlns:p14="http://schemas.microsoft.com/office/powerpoint/2010/main" val="4136396394"/>
      </p:ext>
    </p:extLst>
  </p:cSld>
  <p:clrMap bg1="lt1" tx1="dk1" bg2="lt2" tx2="dk2" accent1="accent1" accent2="accent2" accent3="accent3" accent4="accent4" accent5="accent5" accent6="accent6" hlink="hlink" folHlink="folHlink"/>
  <p:sldLayoutIdLst>
    <p:sldLayoutId id="2147484408" r:id="rId1"/>
    <p:sldLayoutId id="214748440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D4324EB0-F5E1-474F-941A-3DDE540B133F}" type="slidenum">
              <a:rPr lang="en-GB" smtClean="0"/>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199696"/>
      </p:ext>
    </p:extLst>
  </p:cSld>
  <p:clrMap bg1="lt1" tx1="dk1" bg2="lt2" tx2="dk2" accent1="accent1" accent2="accent2" accent3="accent3" accent4="accent4" accent5="accent5" accent6="accent6" hlink="hlink" folHlink="folHlink"/>
  <p:sldLayoutIdLst>
    <p:sldLayoutId id="2147484487" r:id="rId1"/>
  </p:sldLayoutIdLst>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38.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s://www.who.int/news-room/fact-sheets/detail/menopause" TargetMode="External"/><Relationship Id="rId7" Type="http://schemas.openxmlformats.org/officeDocument/2006/relationships/hyperlink" Target="https://www.fawcettsociety.org.uk/Handlers/Download.ashx?IDMF=9672cf45-5f13-4b69-8882-1e5e643ac8a6"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hbr.org/2022/12/research-workplace-stigma-around-menopause-is-real" TargetMode="External"/><Relationship Id="rId5" Type="http://schemas.openxmlformats.org/officeDocument/2006/relationships/hyperlink" Target="https://www.mymenopausecentre.com/knowledge/menopause-symptoms/" TargetMode="External"/><Relationship Id="rId4" Type="http://schemas.openxmlformats.org/officeDocument/2006/relationships/hyperlink" Target="https://www.nia.nih.gov/health/what-menopause" TargetMode="External"/><Relationship Id="rId9" Type="http://schemas.openxmlformats.org/officeDocument/2006/relationships/image" Target="../media/image41.jpe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https://promo.allbrightcollective.com/en-gb/digital/lets-not-pause-summit/" TargetMode="External"/><Relationship Id="rId3" Type="http://schemas.openxmlformats.org/officeDocument/2006/relationships/hyperlink" Target="https://www.avonworldwide.com/dam/jcr:fcc532e4-f580-4c2e-9eb5-fa93b1290f2e/menopause-too-little-information-report.pdf" TargetMode="External"/><Relationship Id="rId7" Type="http://schemas.openxmlformats.org/officeDocument/2006/relationships/hyperlink" Target="https://www.loreal.com/en/press-release/group/loreal-partners-with-clue/" TargetMode="External"/><Relationship Id="rId12"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3.png"/><Relationship Id="rId11" Type="http://schemas.openxmlformats.org/officeDocument/2006/relationships/hyperlink" Target="https://womaness.com/" TargetMode="External"/><Relationship Id="rId5" Type="http://schemas.openxmlformats.org/officeDocument/2006/relationships/hyperlink" Target="https://linktr.ee/biacare" TargetMode="External"/><Relationship Id="rId10" Type="http://schemas.openxmlformats.org/officeDocument/2006/relationships/image" Target="../media/image45.jpeg"/><Relationship Id="rId4" Type="http://schemas.openxmlformats.org/officeDocument/2006/relationships/image" Target="../media/image42.jpeg"/><Relationship Id="rId9" Type="http://schemas.openxmlformats.org/officeDocument/2006/relationships/hyperlink" Target="https://www.tena-me.com/en/women/age-of-despair" TargetMode="External"/><Relationship Id="rId14" Type="http://schemas.openxmlformats.org/officeDocument/2006/relationships/image" Target="../media/image47.jpeg"/></Relationships>
</file>

<file path=ppt/slides/_rels/slide9.xml.rels><?xml version="1.0" encoding="UTF-8" standalone="yes"?>
<Relationships xmlns="http://schemas.openxmlformats.org/package/2006/relationships"><Relationship Id="rId3" Type="http://schemas.openxmlformats.org/officeDocument/2006/relationships/hyperlink" Target="https://www.boots.com/no7/discover-no7-menopause-skincare-range"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hyperlink" Target="https://www.pantene.co.uk/en-gb/product-collections/hair-biology/menopause-revitalize-collection/" TargetMode="External"/><Relationship Id="rId4" Type="http://schemas.openxmlformats.org/officeDocument/2006/relationships/image" Target="../media/image48.jpe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hyperlink" Target="https://estroven.com/"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www.myphenology.com/" TargetMode="External"/><Relationship Id="rId5" Type="http://schemas.openxmlformats.org/officeDocument/2006/relationships/image" Target="../media/image52.jpeg"/><Relationship Id="rId4" Type="http://schemas.openxmlformats.org/officeDocument/2006/relationships/image" Target="../media/image51.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jpeg"/><Relationship Id="rId7"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1.png"/><Relationship Id="rId9"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notesSlide" Target="../notesSlides/notesSlide11.xml"/><Relationship Id="rId7" Type="http://schemas.openxmlformats.org/officeDocument/2006/relationships/image" Target="../media/image61.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66.png"/><Relationship Id="rId5" Type="http://schemas.openxmlformats.org/officeDocument/2006/relationships/image" Target="../media/image65.emf"/><Relationship Id="rId10" Type="http://schemas.openxmlformats.org/officeDocument/2006/relationships/image" Target="../media/image67.png"/><Relationship Id="rId4" Type="http://schemas.openxmlformats.org/officeDocument/2006/relationships/oleObject" Target="../embeddings/oleObject1.bin"/><Relationship Id="rId9" Type="http://schemas.openxmlformats.org/officeDocument/2006/relationships/chart" Target="../charts/chart2.xml"/></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8.jpeg"/><Relationship Id="rId7" Type="http://schemas.openxmlformats.org/officeDocument/2006/relationships/image" Target="../media/image70.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69.png"/><Relationship Id="rId5" Type="http://schemas.openxmlformats.org/officeDocument/2006/relationships/image" Target="../media/image65.emf"/><Relationship Id="rId4" Type="http://schemas.openxmlformats.org/officeDocument/2006/relationships/oleObject" Target="../embeddings/oleObject2.bin"/><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notesSlide" Target="../notesSlides/notesSlide12.xml"/><Relationship Id="rId7" Type="http://schemas.openxmlformats.org/officeDocument/2006/relationships/image" Target="../media/image63.pn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60.png"/><Relationship Id="rId5" Type="http://schemas.openxmlformats.org/officeDocument/2006/relationships/image" Target="../media/image65.emf"/><Relationship Id="rId4" Type="http://schemas.openxmlformats.org/officeDocument/2006/relationships/oleObject" Target="../embeddings/oleObject3.bin"/><Relationship Id="rId9"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oleObject" Target="../embeddings/oleObject4.bin"/><Relationship Id="rId7" Type="http://schemas.openxmlformats.org/officeDocument/2006/relationships/image" Target="../media/image62.png"/><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60.png"/><Relationship Id="rId5" Type="http://schemas.openxmlformats.org/officeDocument/2006/relationships/image" Target="../media/image64.png"/><Relationship Id="rId10" Type="http://schemas.openxmlformats.org/officeDocument/2006/relationships/image" Target="../media/image75.png"/><Relationship Id="rId4" Type="http://schemas.openxmlformats.org/officeDocument/2006/relationships/image" Target="../media/image65.emf"/><Relationship Id="rId9" Type="http://schemas.openxmlformats.org/officeDocument/2006/relationships/image" Target="../media/image74.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6.png"/><Relationship Id="rId7" Type="http://schemas.openxmlformats.org/officeDocument/2006/relationships/image" Target="../media/image80.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8.xml"/><Relationship Id="rId4" Type="http://schemas.openxmlformats.org/officeDocument/2006/relationships/image" Target="../media/image83.png"/></Relationships>
</file>

<file path=ppt/slides/_rels/slide2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slideLayout" Target="../slideLayouts/slideLayout3.xml"/><Relationship Id="rId7" Type="http://schemas.openxmlformats.org/officeDocument/2006/relationships/image" Target="../media/image87.png"/><Relationship Id="rId12" Type="http://schemas.openxmlformats.org/officeDocument/2006/relationships/image" Target="../media/image8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6.png"/><Relationship Id="rId11" Type="http://schemas.openxmlformats.org/officeDocument/2006/relationships/image" Target="../media/image83.png"/><Relationship Id="rId5" Type="http://schemas.openxmlformats.org/officeDocument/2006/relationships/image" Target="../media/image85.png"/><Relationship Id="rId10" Type="http://schemas.openxmlformats.org/officeDocument/2006/relationships/image" Target="../media/image82.png"/><Relationship Id="rId4" Type="http://schemas.openxmlformats.org/officeDocument/2006/relationships/image" Target="../media/image84.png"/><Relationship Id="rId9"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1.jpeg"/><Relationship Id="rId4" Type="http://schemas.openxmlformats.org/officeDocument/2006/relationships/image" Target="../media/image90.png"/></Relationships>
</file>

<file path=ppt/slides/_rels/slide2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93.png"/></Relationships>
</file>

<file path=ppt/slides/_rels/slide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3.xml"/><Relationship Id="rId5" Type="http://schemas.openxmlformats.org/officeDocument/2006/relationships/image" Target="../media/image97.png"/><Relationship Id="rId4" Type="http://schemas.openxmlformats.org/officeDocument/2006/relationships/image" Target="../media/image96.png"/></Relationships>
</file>

<file path=ppt/slides/_rels/slide2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2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09.png"/><Relationship Id="rId7" Type="http://schemas.openxmlformats.org/officeDocument/2006/relationships/image" Target="../media/image62.png"/><Relationship Id="rId2" Type="http://schemas.openxmlformats.org/officeDocument/2006/relationships/image" Target="../media/image108.png"/><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64.png"/><Relationship Id="rId4" Type="http://schemas.openxmlformats.org/officeDocument/2006/relationships/image" Target="../media/image110.png"/><Relationship Id="rId9" Type="http://schemas.openxmlformats.org/officeDocument/2006/relationships/image" Target="../media/image111.png"/></Relationships>
</file>

<file path=ppt/slides/_rels/slide2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 Id="rId9" Type="http://schemas.openxmlformats.org/officeDocument/2006/relationships/image" Target="../media/image119.png"/></Relationships>
</file>

<file path=ppt/slides/_rels/slide3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24.jpeg"/><Relationship Id="rId1" Type="http://schemas.openxmlformats.org/officeDocument/2006/relationships/slideLayout" Target="../slideLayouts/slideLayout27.xml"/><Relationship Id="rId4" Type="http://schemas.openxmlformats.org/officeDocument/2006/relationships/image" Target="../media/image121.svg"/></Relationships>
</file>

<file path=ppt/slides/_rels/slide31.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20.png"/><Relationship Id="rId1" Type="http://schemas.openxmlformats.org/officeDocument/2006/relationships/slideLayout" Target="../slideLayouts/slideLayout29.xml"/><Relationship Id="rId5" Type="http://schemas.openxmlformats.org/officeDocument/2006/relationships/image" Target="../media/image6.png"/><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22.png"/><Relationship Id="rId4" Type="http://schemas.openxmlformats.org/officeDocument/2006/relationships/image" Target="../media/image121.svg"/></Relationships>
</file>

<file path=ppt/slides/_rels/slide33.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12.xml"/><Relationship Id="rId6" Type="http://schemas.openxmlformats.org/officeDocument/2006/relationships/image" Target="../media/image127.png"/><Relationship Id="rId5" Type="http://schemas.openxmlformats.org/officeDocument/2006/relationships/image" Target="../media/image126.png"/><Relationship Id="rId10" Type="http://schemas.openxmlformats.org/officeDocument/2006/relationships/image" Target="../media/image121.svg"/><Relationship Id="rId4" Type="http://schemas.openxmlformats.org/officeDocument/2006/relationships/image" Target="../media/image125.png"/><Relationship Id="rId9" Type="http://schemas.openxmlformats.org/officeDocument/2006/relationships/image" Target="../media/image120.png"/></Relationships>
</file>

<file path=ppt/slides/_rels/slide34.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31.png"/><Relationship Id="rId3" Type="http://schemas.openxmlformats.org/officeDocument/2006/relationships/image" Target="../media/image123.png"/><Relationship Id="rId7" Type="http://schemas.openxmlformats.org/officeDocument/2006/relationships/image" Target="../media/image127.png"/><Relationship Id="rId12" Type="http://schemas.openxmlformats.org/officeDocument/2006/relationships/image" Target="../media/image130.png"/><Relationship Id="rId17" Type="http://schemas.openxmlformats.org/officeDocument/2006/relationships/image" Target="../media/image135.png"/><Relationship Id="rId2" Type="http://schemas.openxmlformats.org/officeDocument/2006/relationships/notesSlide" Target="../notesSlides/notesSlide18.xml"/><Relationship Id="rId16" Type="http://schemas.openxmlformats.org/officeDocument/2006/relationships/image" Target="../media/image134.png"/><Relationship Id="rId1" Type="http://schemas.openxmlformats.org/officeDocument/2006/relationships/slideLayout" Target="../slideLayouts/slideLayout12.xml"/><Relationship Id="rId6" Type="http://schemas.openxmlformats.org/officeDocument/2006/relationships/image" Target="../media/image126.png"/><Relationship Id="rId11" Type="http://schemas.openxmlformats.org/officeDocument/2006/relationships/image" Target="../media/image121.svg"/><Relationship Id="rId5" Type="http://schemas.openxmlformats.org/officeDocument/2006/relationships/image" Target="../media/image125.png"/><Relationship Id="rId15" Type="http://schemas.openxmlformats.org/officeDocument/2006/relationships/image" Target="../media/image133.png"/><Relationship Id="rId10" Type="http://schemas.openxmlformats.org/officeDocument/2006/relationships/image" Target="../media/image120.png"/><Relationship Id="rId4" Type="http://schemas.openxmlformats.org/officeDocument/2006/relationships/image" Target="../media/image124.png"/><Relationship Id="rId9" Type="http://schemas.openxmlformats.org/officeDocument/2006/relationships/image" Target="../media/image129.png"/><Relationship Id="rId14" Type="http://schemas.openxmlformats.org/officeDocument/2006/relationships/image" Target="../media/image132.png"/></Relationships>
</file>

<file path=ppt/slides/_rels/slide35.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60.png"/><Relationship Id="rId7" Type="http://schemas.openxmlformats.org/officeDocument/2006/relationships/image" Target="../media/image121.svg"/><Relationship Id="rId2" Type="http://schemas.openxmlformats.org/officeDocument/2006/relationships/image" Target="../media/image64.png"/><Relationship Id="rId1" Type="http://schemas.openxmlformats.org/officeDocument/2006/relationships/slideLayout" Target="../slideLayouts/slideLayout13.xml"/><Relationship Id="rId6" Type="http://schemas.openxmlformats.org/officeDocument/2006/relationships/image" Target="../media/image120.png"/><Relationship Id="rId5" Type="http://schemas.openxmlformats.org/officeDocument/2006/relationships/image" Target="../media/image63.png"/><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136.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60.png"/><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8" Type="http://schemas.openxmlformats.org/officeDocument/2006/relationships/image" Target="../media/image139.svg"/><Relationship Id="rId13" Type="http://schemas.openxmlformats.org/officeDocument/2006/relationships/image" Target="../media/image144.png"/><Relationship Id="rId18" Type="http://schemas.openxmlformats.org/officeDocument/2006/relationships/image" Target="../media/image149.svg"/><Relationship Id="rId3" Type="http://schemas.openxmlformats.org/officeDocument/2006/relationships/image" Target="../media/image137.jpeg"/><Relationship Id="rId21" Type="http://schemas.openxmlformats.org/officeDocument/2006/relationships/image" Target="../media/image152.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48.png"/><Relationship Id="rId2" Type="http://schemas.openxmlformats.org/officeDocument/2006/relationships/notesSlide" Target="../notesSlides/notesSlide21.xml"/><Relationship Id="rId16" Type="http://schemas.openxmlformats.org/officeDocument/2006/relationships/image" Target="../media/image147.svg"/><Relationship Id="rId20" Type="http://schemas.openxmlformats.org/officeDocument/2006/relationships/image" Target="../media/image151.svg"/><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image" Target="../media/image142.svg"/><Relationship Id="rId24" Type="http://schemas.openxmlformats.org/officeDocument/2006/relationships/image" Target="../media/image155.png"/><Relationship Id="rId5" Type="http://schemas.openxmlformats.org/officeDocument/2006/relationships/image" Target="../media/image60.png"/><Relationship Id="rId15" Type="http://schemas.openxmlformats.org/officeDocument/2006/relationships/image" Target="../media/image146.png"/><Relationship Id="rId23" Type="http://schemas.openxmlformats.org/officeDocument/2006/relationships/image" Target="../media/image154.png"/><Relationship Id="rId10" Type="http://schemas.openxmlformats.org/officeDocument/2006/relationships/image" Target="../media/image141.svg"/><Relationship Id="rId19" Type="http://schemas.openxmlformats.org/officeDocument/2006/relationships/image" Target="../media/image150.png"/><Relationship Id="rId4" Type="http://schemas.openxmlformats.org/officeDocument/2006/relationships/image" Target="../media/image64.png"/><Relationship Id="rId9" Type="http://schemas.openxmlformats.org/officeDocument/2006/relationships/image" Target="../media/image140.png"/><Relationship Id="rId14" Type="http://schemas.openxmlformats.org/officeDocument/2006/relationships/image" Target="../media/image145.svg"/><Relationship Id="rId22" Type="http://schemas.openxmlformats.org/officeDocument/2006/relationships/image" Target="../media/image153.svg"/></Relationships>
</file>

<file path=ppt/slides/_rels/slide3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56.jpeg"/><Relationship Id="rId7"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64.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139.svg"/><Relationship Id="rId18" Type="http://schemas.openxmlformats.org/officeDocument/2006/relationships/image" Target="../media/image145.svg"/><Relationship Id="rId26" Type="http://schemas.openxmlformats.org/officeDocument/2006/relationships/image" Target="../media/image153.svg"/><Relationship Id="rId3" Type="http://schemas.openxmlformats.org/officeDocument/2006/relationships/image" Target="../media/image156.jpeg"/><Relationship Id="rId21" Type="http://schemas.openxmlformats.org/officeDocument/2006/relationships/image" Target="../media/image148.png"/><Relationship Id="rId7" Type="http://schemas.openxmlformats.org/officeDocument/2006/relationships/image" Target="../media/image62.png"/><Relationship Id="rId12" Type="http://schemas.openxmlformats.org/officeDocument/2006/relationships/image" Target="../media/image138.png"/><Relationship Id="rId17" Type="http://schemas.openxmlformats.org/officeDocument/2006/relationships/image" Target="../media/image144.png"/><Relationship Id="rId25" Type="http://schemas.openxmlformats.org/officeDocument/2006/relationships/image" Target="../media/image152.png"/><Relationship Id="rId2" Type="http://schemas.openxmlformats.org/officeDocument/2006/relationships/notesSlide" Target="../notesSlides/notesSlide23.xml"/><Relationship Id="rId16" Type="http://schemas.openxmlformats.org/officeDocument/2006/relationships/image" Target="../media/image142.svg"/><Relationship Id="rId20" Type="http://schemas.openxmlformats.org/officeDocument/2006/relationships/image" Target="../media/image147.svg"/><Relationship Id="rId29" Type="http://schemas.openxmlformats.org/officeDocument/2006/relationships/image" Target="../media/image143.png"/><Relationship Id="rId1" Type="http://schemas.openxmlformats.org/officeDocument/2006/relationships/slideLayout" Target="../slideLayouts/slideLayout6.xml"/><Relationship Id="rId6" Type="http://schemas.openxmlformats.org/officeDocument/2006/relationships/image" Target="../media/image60.png"/><Relationship Id="rId11" Type="http://schemas.microsoft.com/office/2007/relationships/hdphoto" Target="../media/hdphoto1.wdp"/><Relationship Id="rId24" Type="http://schemas.openxmlformats.org/officeDocument/2006/relationships/image" Target="../media/image151.svg"/><Relationship Id="rId5" Type="http://schemas.openxmlformats.org/officeDocument/2006/relationships/image" Target="../media/image64.png"/><Relationship Id="rId15" Type="http://schemas.openxmlformats.org/officeDocument/2006/relationships/image" Target="../media/image141.svg"/><Relationship Id="rId23" Type="http://schemas.openxmlformats.org/officeDocument/2006/relationships/image" Target="../media/image150.png"/><Relationship Id="rId28" Type="http://schemas.openxmlformats.org/officeDocument/2006/relationships/image" Target="../media/image160.png"/><Relationship Id="rId10" Type="http://schemas.openxmlformats.org/officeDocument/2006/relationships/image" Target="../media/image158.png"/><Relationship Id="rId19" Type="http://schemas.openxmlformats.org/officeDocument/2006/relationships/image" Target="../media/image146.png"/><Relationship Id="rId4" Type="http://schemas.openxmlformats.org/officeDocument/2006/relationships/image" Target="../media/image1.png"/><Relationship Id="rId9" Type="http://schemas.openxmlformats.org/officeDocument/2006/relationships/image" Target="../media/image157.png"/><Relationship Id="rId14" Type="http://schemas.openxmlformats.org/officeDocument/2006/relationships/image" Target="../media/image140.png"/><Relationship Id="rId22" Type="http://schemas.openxmlformats.org/officeDocument/2006/relationships/image" Target="../media/image149.svg"/><Relationship Id="rId27" Type="http://schemas.openxmlformats.org/officeDocument/2006/relationships/image" Target="../media/image159.png"/></Relationships>
</file>

<file path=ppt/slides/_rels/slide41.xml.rels><?xml version="1.0" encoding="UTF-8" standalone="yes"?>
<Relationships xmlns="http://schemas.openxmlformats.org/package/2006/relationships"><Relationship Id="rId3" Type="http://schemas.openxmlformats.org/officeDocument/2006/relationships/image" Target="../media/image121.svg"/><Relationship Id="rId7" Type="http://schemas.openxmlformats.org/officeDocument/2006/relationships/image" Target="../media/image63.png"/><Relationship Id="rId2" Type="http://schemas.openxmlformats.org/officeDocument/2006/relationships/image" Target="../media/image120.png"/><Relationship Id="rId1" Type="http://schemas.openxmlformats.org/officeDocument/2006/relationships/slideLayout" Target="../slideLayouts/slideLayout14.xml"/><Relationship Id="rId6" Type="http://schemas.openxmlformats.org/officeDocument/2006/relationships/image" Target="../media/image62.png"/><Relationship Id="rId5" Type="http://schemas.openxmlformats.org/officeDocument/2006/relationships/image" Target="../media/image60.pn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4.png"/><Relationship Id="rId1" Type="http://schemas.openxmlformats.org/officeDocument/2006/relationships/slideLayout" Target="../slideLayouts/slideLayout14.xml"/><Relationship Id="rId5" Type="http://schemas.openxmlformats.org/officeDocument/2006/relationships/image" Target="../media/image63.png"/><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image" Target="../media/image161.jpe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0.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8" Type="http://schemas.openxmlformats.org/officeDocument/2006/relationships/image" Target="../media/image142.svg"/><Relationship Id="rId13" Type="http://schemas.openxmlformats.org/officeDocument/2006/relationships/image" Target="../media/image148.png"/><Relationship Id="rId18" Type="http://schemas.openxmlformats.org/officeDocument/2006/relationships/image" Target="../media/image153.svg"/><Relationship Id="rId3" Type="http://schemas.openxmlformats.org/officeDocument/2006/relationships/image" Target="../media/image161.jpeg"/><Relationship Id="rId21" Type="http://schemas.openxmlformats.org/officeDocument/2006/relationships/image" Target="../media/image163.png"/><Relationship Id="rId7" Type="http://schemas.openxmlformats.org/officeDocument/2006/relationships/image" Target="../media/image141.svg"/><Relationship Id="rId12" Type="http://schemas.openxmlformats.org/officeDocument/2006/relationships/image" Target="../media/image147.svg"/><Relationship Id="rId17" Type="http://schemas.openxmlformats.org/officeDocument/2006/relationships/image" Target="../media/image152.png"/><Relationship Id="rId25" Type="http://schemas.openxmlformats.org/officeDocument/2006/relationships/image" Target="../media/image6.png"/><Relationship Id="rId2" Type="http://schemas.openxmlformats.org/officeDocument/2006/relationships/notesSlide" Target="../notesSlides/notesSlide25.xml"/><Relationship Id="rId16" Type="http://schemas.openxmlformats.org/officeDocument/2006/relationships/image" Target="../media/image151.svg"/><Relationship Id="rId20" Type="http://schemas.openxmlformats.org/officeDocument/2006/relationships/image" Target="../media/image159.png"/><Relationship Id="rId1" Type="http://schemas.openxmlformats.org/officeDocument/2006/relationships/slideLayout" Target="../slideLayouts/slideLayout6.xml"/><Relationship Id="rId6" Type="http://schemas.openxmlformats.org/officeDocument/2006/relationships/image" Target="../media/image140.png"/><Relationship Id="rId11" Type="http://schemas.openxmlformats.org/officeDocument/2006/relationships/image" Target="../media/image146.png"/><Relationship Id="rId24" Type="http://schemas.openxmlformats.org/officeDocument/2006/relationships/image" Target="../media/image63.png"/><Relationship Id="rId5" Type="http://schemas.openxmlformats.org/officeDocument/2006/relationships/image" Target="../media/image139.svg"/><Relationship Id="rId15" Type="http://schemas.openxmlformats.org/officeDocument/2006/relationships/image" Target="../media/image150.png"/><Relationship Id="rId23" Type="http://schemas.openxmlformats.org/officeDocument/2006/relationships/image" Target="../media/image60.png"/><Relationship Id="rId10" Type="http://schemas.openxmlformats.org/officeDocument/2006/relationships/image" Target="../media/image145.svg"/><Relationship Id="rId19" Type="http://schemas.openxmlformats.org/officeDocument/2006/relationships/image" Target="../media/image162.png"/><Relationship Id="rId4" Type="http://schemas.openxmlformats.org/officeDocument/2006/relationships/image" Target="../media/image138.png"/><Relationship Id="rId9" Type="http://schemas.openxmlformats.org/officeDocument/2006/relationships/image" Target="../media/image144.png"/><Relationship Id="rId14" Type="http://schemas.openxmlformats.org/officeDocument/2006/relationships/image" Target="../media/image149.svg"/><Relationship Id="rId22"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5.xml"/><Relationship Id="rId6" Type="http://schemas.openxmlformats.org/officeDocument/2006/relationships/image" Target="../media/image64.png"/><Relationship Id="rId5" Type="http://schemas.openxmlformats.org/officeDocument/2006/relationships/image" Target="../media/image61.png"/><Relationship Id="rId4" Type="http://schemas.openxmlformats.org/officeDocument/2006/relationships/image" Target="../media/image121.svg"/></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15.xml"/><Relationship Id="rId5" Type="http://schemas.openxmlformats.org/officeDocument/2006/relationships/image" Target="../media/image63.png"/><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4.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8" Type="http://schemas.openxmlformats.org/officeDocument/2006/relationships/image" Target="../media/image158.png"/><Relationship Id="rId13" Type="http://schemas.openxmlformats.org/officeDocument/2006/relationships/image" Target="../media/image141.svg"/><Relationship Id="rId18" Type="http://schemas.openxmlformats.org/officeDocument/2006/relationships/image" Target="../media/image147.svg"/><Relationship Id="rId26" Type="http://schemas.openxmlformats.org/officeDocument/2006/relationships/image" Target="../media/image163.png"/><Relationship Id="rId3" Type="http://schemas.openxmlformats.org/officeDocument/2006/relationships/image" Target="../media/image156.jpeg"/><Relationship Id="rId21" Type="http://schemas.openxmlformats.org/officeDocument/2006/relationships/image" Target="../media/image150.png"/><Relationship Id="rId7" Type="http://schemas.openxmlformats.org/officeDocument/2006/relationships/image" Target="../media/image157.png"/><Relationship Id="rId12" Type="http://schemas.openxmlformats.org/officeDocument/2006/relationships/image" Target="../media/image140.png"/><Relationship Id="rId17" Type="http://schemas.openxmlformats.org/officeDocument/2006/relationships/image" Target="../media/image146.png"/><Relationship Id="rId25" Type="http://schemas.openxmlformats.org/officeDocument/2006/relationships/image" Target="../media/image159.png"/><Relationship Id="rId2" Type="http://schemas.openxmlformats.org/officeDocument/2006/relationships/notesSlide" Target="../notesSlides/notesSlide29.xml"/><Relationship Id="rId16" Type="http://schemas.openxmlformats.org/officeDocument/2006/relationships/image" Target="../media/image145.svg"/><Relationship Id="rId20" Type="http://schemas.openxmlformats.org/officeDocument/2006/relationships/image" Target="../media/image149.svg"/><Relationship Id="rId1" Type="http://schemas.openxmlformats.org/officeDocument/2006/relationships/slideLayout" Target="../slideLayouts/slideLayout6.xml"/><Relationship Id="rId6" Type="http://schemas.openxmlformats.org/officeDocument/2006/relationships/image" Target="../media/image63.png"/><Relationship Id="rId11" Type="http://schemas.openxmlformats.org/officeDocument/2006/relationships/image" Target="../media/image139.svg"/><Relationship Id="rId24" Type="http://schemas.openxmlformats.org/officeDocument/2006/relationships/image" Target="../media/image164.svg"/><Relationship Id="rId5" Type="http://schemas.openxmlformats.org/officeDocument/2006/relationships/image" Target="../media/image64.png"/><Relationship Id="rId15" Type="http://schemas.openxmlformats.org/officeDocument/2006/relationships/image" Target="../media/image144.png"/><Relationship Id="rId23" Type="http://schemas.openxmlformats.org/officeDocument/2006/relationships/image" Target="../media/image152.png"/><Relationship Id="rId28" Type="http://schemas.openxmlformats.org/officeDocument/2006/relationships/image" Target="../media/image160.png"/><Relationship Id="rId10" Type="http://schemas.openxmlformats.org/officeDocument/2006/relationships/image" Target="../media/image138.png"/><Relationship Id="rId19" Type="http://schemas.openxmlformats.org/officeDocument/2006/relationships/image" Target="../media/image148.png"/><Relationship Id="rId4" Type="http://schemas.openxmlformats.org/officeDocument/2006/relationships/image" Target="../media/image1.png"/><Relationship Id="rId9" Type="http://schemas.microsoft.com/office/2007/relationships/hdphoto" Target="../media/hdphoto1.wdp"/><Relationship Id="rId14" Type="http://schemas.openxmlformats.org/officeDocument/2006/relationships/image" Target="../media/image142.svg"/><Relationship Id="rId22" Type="http://schemas.openxmlformats.org/officeDocument/2006/relationships/image" Target="../media/image151.svg"/><Relationship Id="rId27" Type="http://schemas.openxmlformats.org/officeDocument/2006/relationships/image" Target="../media/image165.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121.svg"/><Relationship Id="rId2" Type="http://schemas.openxmlformats.org/officeDocument/2006/relationships/notesSlide" Target="../notesSlides/notesSlide30.xml"/><Relationship Id="rId1" Type="http://schemas.openxmlformats.org/officeDocument/2006/relationships/slideLayout" Target="../slideLayouts/slideLayout18.xml"/><Relationship Id="rId6" Type="http://schemas.openxmlformats.org/officeDocument/2006/relationships/image" Target="../media/image120.png"/><Relationship Id="rId5" Type="http://schemas.openxmlformats.org/officeDocument/2006/relationships/image" Target="../media/image63.pn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4.png"/><Relationship Id="rId1" Type="http://schemas.openxmlformats.org/officeDocument/2006/relationships/slideLayout" Target="../slideLayouts/slideLayout18.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0.png"/><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8" Type="http://schemas.openxmlformats.org/officeDocument/2006/relationships/image" Target="../media/image139.svg"/><Relationship Id="rId13" Type="http://schemas.openxmlformats.org/officeDocument/2006/relationships/image" Target="../media/image145.svg"/><Relationship Id="rId18" Type="http://schemas.openxmlformats.org/officeDocument/2006/relationships/image" Target="../media/image150.png"/><Relationship Id="rId26" Type="http://schemas.openxmlformats.org/officeDocument/2006/relationships/image" Target="../media/image170.png"/><Relationship Id="rId3" Type="http://schemas.openxmlformats.org/officeDocument/2006/relationships/image" Target="../media/image137.jpeg"/><Relationship Id="rId21" Type="http://schemas.openxmlformats.org/officeDocument/2006/relationships/image" Target="../media/image153.svg"/><Relationship Id="rId7" Type="http://schemas.openxmlformats.org/officeDocument/2006/relationships/image" Target="../media/image138.png"/><Relationship Id="rId12" Type="http://schemas.openxmlformats.org/officeDocument/2006/relationships/image" Target="../media/image144.png"/><Relationship Id="rId17" Type="http://schemas.openxmlformats.org/officeDocument/2006/relationships/image" Target="../media/image149.svg"/><Relationship Id="rId25" Type="http://schemas.openxmlformats.org/officeDocument/2006/relationships/image" Target="../media/image169.png"/><Relationship Id="rId2" Type="http://schemas.openxmlformats.org/officeDocument/2006/relationships/notesSlide" Target="../notesSlides/notesSlide32.xml"/><Relationship Id="rId16" Type="http://schemas.openxmlformats.org/officeDocument/2006/relationships/image" Target="../media/image148.png"/><Relationship Id="rId20" Type="http://schemas.openxmlformats.org/officeDocument/2006/relationships/image" Target="../media/image152.png"/><Relationship Id="rId1" Type="http://schemas.openxmlformats.org/officeDocument/2006/relationships/slideLayout" Target="../slideLayouts/slideLayout6.xml"/><Relationship Id="rId6" Type="http://schemas.openxmlformats.org/officeDocument/2006/relationships/image" Target="../media/image63.png"/><Relationship Id="rId11" Type="http://schemas.openxmlformats.org/officeDocument/2006/relationships/image" Target="../media/image142.svg"/><Relationship Id="rId24" Type="http://schemas.openxmlformats.org/officeDocument/2006/relationships/image" Target="../media/image168.png"/><Relationship Id="rId5" Type="http://schemas.openxmlformats.org/officeDocument/2006/relationships/image" Target="../media/image60.png"/><Relationship Id="rId15" Type="http://schemas.openxmlformats.org/officeDocument/2006/relationships/image" Target="../media/image147.svg"/><Relationship Id="rId23" Type="http://schemas.openxmlformats.org/officeDocument/2006/relationships/image" Target="../media/image167.png"/><Relationship Id="rId10" Type="http://schemas.openxmlformats.org/officeDocument/2006/relationships/image" Target="../media/image141.svg"/><Relationship Id="rId19" Type="http://schemas.openxmlformats.org/officeDocument/2006/relationships/image" Target="../media/image151.svg"/><Relationship Id="rId4" Type="http://schemas.openxmlformats.org/officeDocument/2006/relationships/image" Target="../media/image1.png"/><Relationship Id="rId9" Type="http://schemas.openxmlformats.org/officeDocument/2006/relationships/image" Target="../media/image140.png"/><Relationship Id="rId14" Type="http://schemas.openxmlformats.org/officeDocument/2006/relationships/image" Target="../media/image146.png"/><Relationship Id="rId22" Type="http://schemas.openxmlformats.org/officeDocument/2006/relationships/image" Target="../media/image166.png"/><Relationship Id="rId27" Type="http://schemas.openxmlformats.org/officeDocument/2006/relationships/image" Target="../media/image160.png"/></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6.xml"/><Relationship Id="rId6" Type="http://schemas.openxmlformats.org/officeDocument/2006/relationships/image" Target="../media/image121.svg"/><Relationship Id="rId5" Type="http://schemas.openxmlformats.org/officeDocument/2006/relationships/image" Target="../media/image120.png"/><Relationship Id="rId4" Type="http://schemas.openxmlformats.org/officeDocument/2006/relationships/image" Target="../media/image62.png"/></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6.xml"/><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6.png"/><Relationship Id="rId18" Type="http://schemas.openxmlformats.org/officeDocument/2006/relationships/image" Target="../media/image151.svg"/><Relationship Id="rId3" Type="http://schemas.openxmlformats.org/officeDocument/2006/relationships/image" Target="../media/image171.jpeg"/><Relationship Id="rId21" Type="http://schemas.openxmlformats.org/officeDocument/2006/relationships/image" Target="../media/image168.png"/><Relationship Id="rId7" Type="http://schemas.openxmlformats.org/officeDocument/2006/relationships/image" Target="../media/image139.svg"/><Relationship Id="rId12" Type="http://schemas.openxmlformats.org/officeDocument/2006/relationships/image" Target="../media/image145.svg"/><Relationship Id="rId17" Type="http://schemas.openxmlformats.org/officeDocument/2006/relationships/image" Target="../media/image150.png"/><Relationship Id="rId2" Type="http://schemas.openxmlformats.org/officeDocument/2006/relationships/notesSlide" Target="../notesSlides/notesSlide34.xml"/><Relationship Id="rId16" Type="http://schemas.openxmlformats.org/officeDocument/2006/relationships/image" Target="../media/image149.svg"/><Relationship Id="rId20" Type="http://schemas.openxmlformats.org/officeDocument/2006/relationships/image" Target="../media/image153.svg"/><Relationship Id="rId1" Type="http://schemas.openxmlformats.org/officeDocument/2006/relationships/slideLayout" Target="../slideLayouts/slideLayout6.xml"/><Relationship Id="rId6" Type="http://schemas.openxmlformats.org/officeDocument/2006/relationships/image" Target="../media/image138.png"/><Relationship Id="rId11" Type="http://schemas.openxmlformats.org/officeDocument/2006/relationships/image" Target="../media/image144.png"/><Relationship Id="rId24" Type="http://schemas.openxmlformats.org/officeDocument/2006/relationships/image" Target="../media/image160.png"/><Relationship Id="rId5" Type="http://schemas.openxmlformats.org/officeDocument/2006/relationships/image" Target="../media/image1.png"/><Relationship Id="rId15" Type="http://schemas.openxmlformats.org/officeDocument/2006/relationships/image" Target="../media/image148.png"/><Relationship Id="rId23" Type="http://schemas.openxmlformats.org/officeDocument/2006/relationships/image" Target="../media/image172.png"/><Relationship Id="rId10" Type="http://schemas.openxmlformats.org/officeDocument/2006/relationships/image" Target="../media/image142.svg"/><Relationship Id="rId19" Type="http://schemas.openxmlformats.org/officeDocument/2006/relationships/image" Target="../media/image152.png"/><Relationship Id="rId4" Type="http://schemas.openxmlformats.org/officeDocument/2006/relationships/image" Target="../media/image60.png"/><Relationship Id="rId9" Type="http://schemas.openxmlformats.org/officeDocument/2006/relationships/image" Target="../media/image141.svg"/><Relationship Id="rId14" Type="http://schemas.openxmlformats.org/officeDocument/2006/relationships/image" Target="../media/image147.svg"/><Relationship Id="rId22" Type="http://schemas.openxmlformats.org/officeDocument/2006/relationships/image" Target="../media/image166.png"/></Relationships>
</file>

<file path=ppt/slides/_rels/slide57.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1.png"/></Relationships>
</file>

<file path=ppt/slides/_rels/slide58.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6.png"/><Relationship Id="rId18" Type="http://schemas.openxmlformats.org/officeDocument/2006/relationships/image" Target="../media/image151.svg"/><Relationship Id="rId3" Type="http://schemas.openxmlformats.org/officeDocument/2006/relationships/image" Target="../media/image171.jpeg"/><Relationship Id="rId21" Type="http://schemas.openxmlformats.org/officeDocument/2006/relationships/image" Target="../media/image168.png"/><Relationship Id="rId7" Type="http://schemas.openxmlformats.org/officeDocument/2006/relationships/image" Target="../media/image139.svg"/><Relationship Id="rId12" Type="http://schemas.openxmlformats.org/officeDocument/2006/relationships/image" Target="../media/image145.svg"/><Relationship Id="rId17" Type="http://schemas.openxmlformats.org/officeDocument/2006/relationships/image" Target="../media/image150.png"/><Relationship Id="rId25" Type="http://schemas.openxmlformats.org/officeDocument/2006/relationships/image" Target="../media/image160.png"/><Relationship Id="rId2" Type="http://schemas.openxmlformats.org/officeDocument/2006/relationships/notesSlide" Target="../notesSlides/notesSlide36.xml"/><Relationship Id="rId16" Type="http://schemas.openxmlformats.org/officeDocument/2006/relationships/image" Target="../media/image149.svg"/><Relationship Id="rId20" Type="http://schemas.openxmlformats.org/officeDocument/2006/relationships/image" Target="../media/image153.svg"/><Relationship Id="rId1" Type="http://schemas.openxmlformats.org/officeDocument/2006/relationships/slideLayout" Target="../slideLayouts/slideLayout6.xml"/><Relationship Id="rId6" Type="http://schemas.openxmlformats.org/officeDocument/2006/relationships/image" Target="../media/image138.png"/><Relationship Id="rId11" Type="http://schemas.openxmlformats.org/officeDocument/2006/relationships/image" Target="../media/image144.png"/><Relationship Id="rId24" Type="http://schemas.openxmlformats.org/officeDocument/2006/relationships/image" Target="../media/image174.png"/><Relationship Id="rId5" Type="http://schemas.openxmlformats.org/officeDocument/2006/relationships/image" Target="../media/image62.png"/><Relationship Id="rId15" Type="http://schemas.openxmlformats.org/officeDocument/2006/relationships/image" Target="../media/image148.png"/><Relationship Id="rId23" Type="http://schemas.openxmlformats.org/officeDocument/2006/relationships/image" Target="../media/image173.png"/><Relationship Id="rId10" Type="http://schemas.openxmlformats.org/officeDocument/2006/relationships/image" Target="../media/image142.svg"/><Relationship Id="rId19" Type="http://schemas.openxmlformats.org/officeDocument/2006/relationships/image" Target="../media/image152.png"/><Relationship Id="rId4" Type="http://schemas.openxmlformats.org/officeDocument/2006/relationships/image" Target="../media/image1.png"/><Relationship Id="rId9" Type="http://schemas.openxmlformats.org/officeDocument/2006/relationships/image" Target="../media/image141.svg"/><Relationship Id="rId14" Type="http://schemas.openxmlformats.org/officeDocument/2006/relationships/image" Target="../media/image147.svg"/><Relationship Id="rId22" Type="http://schemas.openxmlformats.org/officeDocument/2006/relationships/image" Target="../media/image166.png"/></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0.xml"/><Relationship Id="rId6" Type="http://schemas.openxmlformats.org/officeDocument/2006/relationships/image" Target="../media/image121.svg"/><Relationship Id="rId5" Type="http://schemas.openxmlformats.org/officeDocument/2006/relationships/image" Target="../media/image120.png"/><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0.xml"/><Relationship Id="rId4" Type="http://schemas.openxmlformats.org/officeDocument/2006/relationships/image" Target="../media/image83.png"/></Relationships>
</file>

<file path=ppt/slides/_rels/slide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75.jpeg"/><Relationship Id="rId7"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image" Target="../media/image177.svg"/><Relationship Id="rId4" Type="http://schemas.openxmlformats.org/officeDocument/2006/relationships/image" Target="../media/image176.png"/></Relationships>
</file>

<file path=ppt/slides/_rels/slide6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83.png"/><Relationship Id="rId3" Type="http://schemas.openxmlformats.org/officeDocument/2006/relationships/image" Target="../media/image175.jpeg"/><Relationship Id="rId7" Type="http://schemas.openxmlformats.org/officeDocument/2006/relationships/image" Target="../media/image178.png"/><Relationship Id="rId12" Type="http://schemas.openxmlformats.org/officeDocument/2006/relationships/image" Target="../media/image182.png"/><Relationship Id="rId2" Type="http://schemas.openxmlformats.org/officeDocument/2006/relationships/notesSlide" Target="../notesSlides/notesSlide38.xml"/><Relationship Id="rId16" Type="http://schemas.openxmlformats.org/officeDocument/2006/relationships/image" Target="../media/image186.png"/><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81.png"/><Relationship Id="rId5" Type="http://schemas.openxmlformats.org/officeDocument/2006/relationships/image" Target="../media/image82.png"/><Relationship Id="rId15" Type="http://schemas.openxmlformats.org/officeDocument/2006/relationships/image" Target="../media/image185.tiff"/><Relationship Id="rId10" Type="http://schemas.openxmlformats.org/officeDocument/2006/relationships/image" Target="../media/image180.png"/><Relationship Id="rId4" Type="http://schemas.openxmlformats.org/officeDocument/2006/relationships/image" Target="../media/image81.png"/><Relationship Id="rId9" Type="http://schemas.openxmlformats.org/officeDocument/2006/relationships/image" Target="../media/image179.png"/><Relationship Id="rId14" Type="http://schemas.openxmlformats.org/officeDocument/2006/relationships/image" Target="../media/image184.png"/></Relationships>
</file>

<file path=ppt/slides/_rels/slide6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75.jpeg"/><Relationship Id="rId7" Type="http://schemas.openxmlformats.org/officeDocument/2006/relationships/image" Target="../media/image177.sv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176.png"/><Relationship Id="rId5" Type="http://schemas.openxmlformats.org/officeDocument/2006/relationships/image" Target="../media/image187.png"/><Relationship Id="rId4" Type="http://schemas.openxmlformats.org/officeDocument/2006/relationships/image" Target="../media/image6.png"/></Relationships>
</file>

<file path=ppt/slides/_rels/slide64.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92.tiff"/><Relationship Id="rId3" Type="http://schemas.openxmlformats.org/officeDocument/2006/relationships/image" Target="../media/image175.jpeg"/><Relationship Id="rId7" Type="http://schemas.openxmlformats.org/officeDocument/2006/relationships/image" Target="../media/image188.png"/><Relationship Id="rId12" Type="http://schemas.openxmlformats.org/officeDocument/2006/relationships/image" Target="../media/image83.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191.png"/><Relationship Id="rId5" Type="http://schemas.openxmlformats.org/officeDocument/2006/relationships/image" Target="../media/image178.png"/><Relationship Id="rId10" Type="http://schemas.openxmlformats.org/officeDocument/2006/relationships/image" Target="../media/image190.png"/><Relationship Id="rId4" Type="http://schemas.openxmlformats.org/officeDocument/2006/relationships/image" Target="../media/image6.png"/><Relationship Id="rId9" Type="http://schemas.openxmlformats.org/officeDocument/2006/relationships/image" Target="../media/image189.png"/><Relationship Id="rId14" Type="http://schemas.openxmlformats.org/officeDocument/2006/relationships/image" Target="../media/image186.png"/></Relationships>
</file>

<file path=ppt/slides/_rels/slide6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1.xml"/><Relationship Id="rId6" Type="http://schemas.openxmlformats.org/officeDocument/2006/relationships/image" Target="../media/image121.svg"/><Relationship Id="rId5" Type="http://schemas.openxmlformats.org/officeDocument/2006/relationships/image" Target="../media/image120.png"/><Relationship Id="rId4" Type="http://schemas.openxmlformats.org/officeDocument/2006/relationships/image" Target="../media/image83.png"/></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1.xml"/><Relationship Id="rId4" Type="http://schemas.openxmlformats.org/officeDocument/2006/relationships/image" Target="../media/image83.png"/></Relationships>
</file>

<file path=ppt/slides/_rels/slide67.xml.rels><?xml version="1.0" encoding="UTF-8" standalone="yes"?>
<Relationships xmlns="http://schemas.openxmlformats.org/package/2006/relationships"><Relationship Id="rId8" Type="http://schemas.openxmlformats.org/officeDocument/2006/relationships/image" Target="../media/image177.svg"/><Relationship Id="rId3" Type="http://schemas.openxmlformats.org/officeDocument/2006/relationships/image" Target="../media/image175.jpeg"/><Relationship Id="rId7" Type="http://schemas.openxmlformats.org/officeDocument/2006/relationships/image" Target="../media/image176.pn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microsoft.com/office/2007/relationships/hdphoto" Target="../media/hdphoto3.wdp"/><Relationship Id="rId11" Type="http://schemas.openxmlformats.org/officeDocument/2006/relationships/image" Target="../media/image83.png"/><Relationship Id="rId5" Type="http://schemas.openxmlformats.org/officeDocument/2006/relationships/image" Target="../media/image193.png"/><Relationship Id="rId10" Type="http://schemas.openxmlformats.org/officeDocument/2006/relationships/image" Target="../media/image82.png"/><Relationship Id="rId4" Type="http://schemas.openxmlformats.org/officeDocument/2006/relationships/image" Target="../media/image6.png"/><Relationship Id="rId9" Type="http://schemas.openxmlformats.org/officeDocument/2006/relationships/image" Target="../media/image81.png"/></Relationships>
</file>

<file path=ppt/slides/_rels/slide68.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181.png"/><Relationship Id="rId3" Type="http://schemas.openxmlformats.org/officeDocument/2006/relationships/image" Target="../media/image175.jpeg"/><Relationship Id="rId7" Type="http://schemas.openxmlformats.org/officeDocument/2006/relationships/image" Target="../media/image83.png"/><Relationship Id="rId12" Type="http://schemas.openxmlformats.org/officeDocument/2006/relationships/image" Target="../media/image192.tiff"/><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82.png"/><Relationship Id="rId11" Type="http://schemas.microsoft.com/office/2007/relationships/hdphoto" Target="../media/hdphoto4.wdp"/><Relationship Id="rId5" Type="http://schemas.openxmlformats.org/officeDocument/2006/relationships/image" Target="../media/image81.png"/><Relationship Id="rId10" Type="http://schemas.openxmlformats.org/officeDocument/2006/relationships/image" Target="../media/image194.png"/><Relationship Id="rId4" Type="http://schemas.openxmlformats.org/officeDocument/2006/relationships/image" Target="../media/image6.png"/><Relationship Id="rId9" Type="http://schemas.microsoft.com/office/2007/relationships/hdphoto" Target="../media/hdphoto2.wdp"/><Relationship Id="rId14" Type="http://schemas.openxmlformats.org/officeDocument/2006/relationships/image" Target="../media/image189.png"/></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2.xml"/><Relationship Id="rId5" Type="http://schemas.openxmlformats.org/officeDocument/2006/relationships/image" Target="../media/image121.svg"/><Relationship Id="rId4" Type="http://schemas.openxmlformats.org/officeDocument/2006/relationships/image" Target="../media/image120.png"/></Relationships>
</file>

<file path=ppt/slides/_rels/slide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3.xml"/><Relationship Id="rId1" Type="http://schemas.openxmlformats.org/officeDocument/2006/relationships/slideLayout" Target="../slideLayouts/slideLayout26.xml"/><Relationship Id="rId6" Type="http://schemas.openxmlformats.org/officeDocument/2006/relationships/image" Target="../media/image1.png"/><Relationship Id="rId5" Type="http://schemas.openxmlformats.org/officeDocument/2006/relationships/image" Target="../media/image122.png"/><Relationship Id="rId4" Type="http://schemas.openxmlformats.org/officeDocument/2006/relationships/image" Target="../media/image121.svg"/></Relationships>
</file>

<file path=ppt/slides/_rels/slide7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121.sv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8" Type="http://schemas.openxmlformats.org/officeDocument/2006/relationships/image" Target="../media/image141.svg"/><Relationship Id="rId13" Type="http://schemas.openxmlformats.org/officeDocument/2006/relationships/image" Target="../media/image147.svg"/><Relationship Id="rId18" Type="http://schemas.openxmlformats.org/officeDocument/2006/relationships/image" Target="../media/image152.png"/><Relationship Id="rId3" Type="http://schemas.openxmlformats.org/officeDocument/2006/relationships/image" Target="../media/image161.jpeg"/><Relationship Id="rId21" Type="http://schemas.openxmlformats.org/officeDocument/2006/relationships/image" Target="../media/image170.png"/><Relationship Id="rId7" Type="http://schemas.openxmlformats.org/officeDocument/2006/relationships/image" Target="../media/image140.png"/><Relationship Id="rId12" Type="http://schemas.openxmlformats.org/officeDocument/2006/relationships/image" Target="../media/image146.png"/><Relationship Id="rId17" Type="http://schemas.openxmlformats.org/officeDocument/2006/relationships/image" Target="../media/image151.svg"/><Relationship Id="rId2" Type="http://schemas.openxmlformats.org/officeDocument/2006/relationships/notesSlide" Target="../notesSlides/notesSlide45.xml"/><Relationship Id="rId16" Type="http://schemas.openxmlformats.org/officeDocument/2006/relationships/image" Target="../media/image150.png"/><Relationship Id="rId20" Type="http://schemas.openxmlformats.org/officeDocument/2006/relationships/image" Target="../media/image195.png"/><Relationship Id="rId1" Type="http://schemas.openxmlformats.org/officeDocument/2006/relationships/slideLayout" Target="../slideLayouts/slideLayout6.xml"/><Relationship Id="rId6" Type="http://schemas.openxmlformats.org/officeDocument/2006/relationships/image" Target="../media/image139.svg"/><Relationship Id="rId11" Type="http://schemas.openxmlformats.org/officeDocument/2006/relationships/image" Target="../media/image145.svg"/><Relationship Id="rId24" Type="http://schemas.openxmlformats.org/officeDocument/2006/relationships/image" Target="../media/image6.png"/><Relationship Id="rId5" Type="http://schemas.openxmlformats.org/officeDocument/2006/relationships/image" Target="../media/image138.png"/><Relationship Id="rId15" Type="http://schemas.openxmlformats.org/officeDocument/2006/relationships/image" Target="../media/image149.svg"/><Relationship Id="rId23" Type="http://schemas.openxmlformats.org/officeDocument/2006/relationships/image" Target="../media/image160.png"/><Relationship Id="rId10" Type="http://schemas.openxmlformats.org/officeDocument/2006/relationships/image" Target="../media/image144.png"/><Relationship Id="rId19" Type="http://schemas.openxmlformats.org/officeDocument/2006/relationships/image" Target="../media/image153.svg"/><Relationship Id="rId4" Type="http://schemas.openxmlformats.org/officeDocument/2006/relationships/image" Target="../media/image60.png"/><Relationship Id="rId9" Type="http://schemas.openxmlformats.org/officeDocument/2006/relationships/image" Target="../media/image142.svg"/><Relationship Id="rId14" Type="http://schemas.openxmlformats.org/officeDocument/2006/relationships/image" Target="../media/image148.png"/><Relationship Id="rId22" Type="http://schemas.openxmlformats.org/officeDocument/2006/relationships/image" Target="../media/image169.png"/></Relationships>
</file>

<file path=ppt/slides/_rels/slide77.xml.rels><?xml version="1.0" encoding="UTF-8" standalone="yes"?>
<Relationships xmlns="http://schemas.openxmlformats.org/package/2006/relationships"><Relationship Id="rId3" Type="http://schemas.openxmlformats.org/officeDocument/2006/relationships/image" Target="../media/image171.jpeg"/><Relationship Id="rId7"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62.png"/><Relationship Id="rId5" Type="http://schemas.openxmlformats.org/officeDocument/2006/relationships/image" Target="../media/image60.png"/><Relationship Id="rId4" Type="http://schemas.openxmlformats.org/officeDocument/2006/relationships/image" Target="../media/image1.png"/></Relationships>
</file>

<file path=ppt/slides/_rels/slide78.xml.rels><?xml version="1.0" encoding="UTF-8" standalone="yes"?>
<Relationships xmlns="http://schemas.openxmlformats.org/package/2006/relationships"><Relationship Id="rId8" Type="http://schemas.openxmlformats.org/officeDocument/2006/relationships/image" Target="../media/image138.png"/><Relationship Id="rId13" Type="http://schemas.openxmlformats.org/officeDocument/2006/relationships/image" Target="../media/image144.png"/><Relationship Id="rId18" Type="http://schemas.openxmlformats.org/officeDocument/2006/relationships/image" Target="../media/image149.svg"/><Relationship Id="rId26" Type="http://schemas.openxmlformats.org/officeDocument/2006/relationships/image" Target="../media/image160.png"/><Relationship Id="rId3" Type="http://schemas.openxmlformats.org/officeDocument/2006/relationships/image" Target="../media/image171.jpeg"/><Relationship Id="rId21" Type="http://schemas.openxmlformats.org/officeDocument/2006/relationships/image" Target="../media/image152.png"/><Relationship Id="rId7" Type="http://schemas.openxmlformats.org/officeDocument/2006/relationships/image" Target="../media/image64.png"/><Relationship Id="rId12" Type="http://schemas.openxmlformats.org/officeDocument/2006/relationships/image" Target="../media/image142.svg"/><Relationship Id="rId17" Type="http://schemas.openxmlformats.org/officeDocument/2006/relationships/image" Target="../media/image148.png"/><Relationship Id="rId25" Type="http://schemas.openxmlformats.org/officeDocument/2006/relationships/image" Target="../media/image174.png"/><Relationship Id="rId2" Type="http://schemas.openxmlformats.org/officeDocument/2006/relationships/notesSlide" Target="../notesSlides/notesSlide47.xml"/><Relationship Id="rId16" Type="http://schemas.openxmlformats.org/officeDocument/2006/relationships/image" Target="../media/image147.svg"/><Relationship Id="rId20" Type="http://schemas.openxmlformats.org/officeDocument/2006/relationships/image" Target="../media/image151.svg"/><Relationship Id="rId1" Type="http://schemas.openxmlformats.org/officeDocument/2006/relationships/slideLayout" Target="../slideLayouts/slideLayout6.xml"/><Relationship Id="rId6" Type="http://schemas.openxmlformats.org/officeDocument/2006/relationships/image" Target="../media/image62.png"/><Relationship Id="rId11" Type="http://schemas.openxmlformats.org/officeDocument/2006/relationships/image" Target="../media/image141.svg"/><Relationship Id="rId24" Type="http://schemas.openxmlformats.org/officeDocument/2006/relationships/image" Target="../media/image196.png"/><Relationship Id="rId5" Type="http://schemas.openxmlformats.org/officeDocument/2006/relationships/image" Target="../media/image60.png"/><Relationship Id="rId15" Type="http://schemas.openxmlformats.org/officeDocument/2006/relationships/image" Target="../media/image146.png"/><Relationship Id="rId23" Type="http://schemas.openxmlformats.org/officeDocument/2006/relationships/image" Target="../media/image166.png"/><Relationship Id="rId10" Type="http://schemas.openxmlformats.org/officeDocument/2006/relationships/image" Target="../media/image140.png"/><Relationship Id="rId19" Type="http://schemas.openxmlformats.org/officeDocument/2006/relationships/image" Target="../media/image150.png"/><Relationship Id="rId4" Type="http://schemas.openxmlformats.org/officeDocument/2006/relationships/image" Target="../media/image1.png"/><Relationship Id="rId9" Type="http://schemas.openxmlformats.org/officeDocument/2006/relationships/image" Target="../media/image139.svg"/><Relationship Id="rId14" Type="http://schemas.openxmlformats.org/officeDocument/2006/relationships/image" Target="../media/image145.svg"/><Relationship Id="rId22" Type="http://schemas.openxmlformats.org/officeDocument/2006/relationships/image" Target="../media/image153.svg"/></Relationships>
</file>

<file path=ppt/slides/_rels/slide7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97.png"/><Relationship Id="rId1" Type="http://schemas.openxmlformats.org/officeDocument/2006/relationships/slideLayout" Target="../slideLayouts/slideLayout19.xml"/><Relationship Id="rId5" Type="http://schemas.openxmlformats.org/officeDocument/2006/relationships/image" Target="../media/image121.svg"/><Relationship Id="rId4" Type="http://schemas.openxmlformats.org/officeDocument/2006/relationships/image" Target="../media/image120.png"/></Relationships>
</file>

<file path=ppt/slides/_rels/slide8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97.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6445602-2C69-2850-1B98-C8688C2082C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p:pic>
      <p:sp>
        <p:nvSpPr>
          <p:cNvPr id="3" name="Title 2">
            <a:extLst>
              <a:ext uri="{FF2B5EF4-FFF2-40B4-BE49-F238E27FC236}">
                <a16:creationId xmlns:a16="http://schemas.microsoft.com/office/drawing/2014/main" id="{9D0C5D69-9980-430D-2F95-E834B983AFB8}"/>
              </a:ext>
            </a:extLst>
          </p:cNvPr>
          <p:cNvSpPr>
            <a:spLocks noGrp="1"/>
          </p:cNvSpPr>
          <p:nvPr>
            <p:ph type="ctrTitle"/>
          </p:nvPr>
        </p:nvSpPr>
        <p:spPr>
          <a:xfrm>
            <a:off x="301218" y="887642"/>
            <a:ext cx="11589563" cy="1978342"/>
          </a:xfrm>
        </p:spPr>
        <p:txBody>
          <a:bodyPr/>
          <a:lstStyle/>
          <a:p>
            <a:r>
              <a:rPr lang="en-GB"/>
              <a:t>WONDER YOU</a:t>
            </a:r>
          </a:p>
        </p:txBody>
      </p:sp>
      <p:sp>
        <p:nvSpPr>
          <p:cNvPr id="4" name="Date Placeholder 3">
            <a:extLst>
              <a:ext uri="{FF2B5EF4-FFF2-40B4-BE49-F238E27FC236}">
                <a16:creationId xmlns:a16="http://schemas.microsoft.com/office/drawing/2014/main" id="{2BD3886C-130C-AE03-A6CE-70E1D6FD57B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white"/>
                </a:solidFill>
                <a:effectLst/>
                <a:uLnTx/>
                <a:uFillTx/>
                <a:latin typeface="DM Sans"/>
                <a:ea typeface="+mn-ea"/>
                <a:cs typeface="+mn-cs"/>
              </a:rPr>
              <a:t>April 2025</a:t>
            </a:r>
          </a:p>
        </p:txBody>
      </p:sp>
      <p:grpSp>
        <p:nvGrpSpPr>
          <p:cNvPr id="33" name="Group 32">
            <a:extLst>
              <a:ext uri="{FF2B5EF4-FFF2-40B4-BE49-F238E27FC236}">
                <a16:creationId xmlns:a16="http://schemas.microsoft.com/office/drawing/2014/main" id="{86C4E114-AA00-7FCE-C312-CF586CC80BF9}"/>
              </a:ext>
            </a:extLst>
          </p:cNvPr>
          <p:cNvGrpSpPr/>
          <p:nvPr/>
        </p:nvGrpSpPr>
        <p:grpSpPr>
          <a:xfrm>
            <a:off x="1" y="3051424"/>
            <a:ext cx="12191996" cy="3056480"/>
            <a:chOff x="1" y="3051424"/>
            <a:chExt cx="12191996" cy="3056480"/>
          </a:xfrm>
        </p:grpSpPr>
        <p:sp>
          <p:nvSpPr>
            <p:cNvPr id="9" name="Freeform: Shape 9">
              <a:extLst>
                <a:ext uri="{FF2B5EF4-FFF2-40B4-BE49-F238E27FC236}">
                  <a16:creationId xmlns:a16="http://schemas.microsoft.com/office/drawing/2014/main" id="{23F5C5EC-42CC-8E7E-E715-D5FE4239D6DC}"/>
                </a:ext>
              </a:extLst>
            </p:cNvPr>
            <p:cNvSpPr>
              <a:spLocks noChangeAspect="1"/>
            </p:cNvSpPr>
            <p:nvPr/>
          </p:nvSpPr>
          <p:spPr>
            <a:xfrm>
              <a:off x="9888071" y="3052140"/>
              <a:ext cx="2303926" cy="3055764"/>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89C7E8"/>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A183017D-6452-8DE8-42A0-9B737738ABCD}"/>
                </a:ext>
              </a:extLst>
            </p:cNvPr>
            <p:cNvSpPr>
              <a:spLocks noChangeAspect="1"/>
            </p:cNvSpPr>
            <p:nvPr/>
          </p:nvSpPr>
          <p:spPr>
            <a:xfrm>
              <a:off x="1239337" y="3051424"/>
              <a:ext cx="3055764" cy="3055764"/>
            </a:xfrm>
            <a:prstGeom prst="ellipse">
              <a:avLst/>
            </a:prstGeom>
            <a:solidFill>
              <a:srgbClr val="89C7E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DM Sans"/>
                <a:ea typeface="+mn-ea"/>
                <a:cs typeface="+mn-cs"/>
              </a:endParaRPr>
            </a:p>
          </p:txBody>
        </p:sp>
        <p:sp>
          <p:nvSpPr>
            <p:cNvPr id="11" name="Freeform: Shape 6">
              <a:extLst>
                <a:ext uri="{FF2B5EF4-FFF2-40B4-BE49-F238E27FC236}">
                  <a16:creationId xmlns:a16="http://schemas.microsoft.com/office/drawing/2014/main" id="{58051534-D08A-0679-880C-5945EC286FFC}"/>
                </a:ext>
              </a:extLst>
            </p:cNvPr>
            <p:cNvSpPr>
              <a:spLocks noChangeAspect="1"/>
            </p:cNvSpPr>
            <p:nvPr/>
          </p:nvSpPr>
          <p:spPr>
            <a:xfrm>
              <a:off x="1" y="3051424"/>
              <a:ext cx="1979890" cy="3055764"/>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89C7E8"/>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DM Sans"/>
                <a:ea typeface="+mn-ea"/>
                <a:cs typeface="+mn-cs"/>
              </a:endParaRPr>
            </a:p>
          </p:txBody>
        </p:sp>
      </p:grpSp>
      <p:sp>
        <p:nvSpPr>
          <p:cNvPr id="5" name="Text Placeholder 4">
            <a:extLst>
              <a:ext uri="{FF2B5EF4-FFF2-40B4-BE49-F238E27FC236}">
                <a16:creationId xmlns:a16="http://schemas.microsoft.com/office/drawing/2014/main" id="{5A768777-065B-9EE0-EC79-3883276500FA}"/>
              </a:ext>
            </a:extLst>
          </p:cNvPr>
          <p:cNvSpPr>
            <a:spLocks noGrp="1"/>
          </p:cNvSpPr>
          <p:nvPr>
            <p:ph type="body" sz="quarter" idx="11"/>
          </p:nvPr>
        </p:nvSpPr>
        <p:spPr>
          <a:xfrm>
            <a:off x="300037" y="1664632"/>
            <a:ext cx="11589563" cy="931862"/>
          </a:xfrm>
        </p:spPr>
        <p:txBody>
          <a:bodyPr/>
          <a:lstStyle/>
          <a:p>
            <a:r>
              <a:rPr lang="en-GB"/>
              <a:t>Menopause </a:t>
            </a:r>
            <a:r>
              <a:rPr lang="en-GB" err="1"/>
              <a:t>BeautyCare</a:t>
            </a:r>
            <a:endParaRPr lang="en-GB"/>
          </a:p>
        </p:txBody>
      </p:sp>
      <p:sp>
        <p:nvSpPr>
          <p:cNvPr id="6" name="TextBox 5">
            <a:extLst>
              <a:ext uri="{FF2B5EF4-FFF2-40B4-BE49-F238E27FC236}">
                <a16:creationId xmlns:a16="http://schemas.microsoft.com/office/drawing/2014/main" id="{1FAF451E-989B-9B06-D704-937D352BF41D}"/>
              </a:ext>
            </a:extLst>
          </p:cNvPr>
          <p:cNvSpPr txBox="1"/>
          <p:nvPr/>
        </p:nvSpPr>
        <p:spPr>
          <a:xfrm>
            <a:off x="1673999" y="6454855"/>
            <a:ext cx="514134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DM Sans" pitchFamily="2" charset="77"/>
                <a:ea typeface="+mn-ea"/>
                <a:cs typeface="+mn-cs"/>
              </a:rPr>
              <a:t>Products are for illustration only, not for sale. </a:t>
            </a:r>
            <a:r>
              <a:rPr kumimoji="0" lang="en-GB" sz="800" b="0" i="0" u="none" strike="noStrike" kern="1200" cap="none" spc="0" normalizeH="0" baseline="0" noProof="0" err="1">
                <a:ln>
                  <a:noFill/>
                </a:ln>
                <a:solidFill>
                  <a:prstClr val="white"/>
                </a:solidFill>
                <a:effectLst/>
                <a:uLnTx/>
                <a:uFillTx/>
                <a:latin typeface="DM Sans" pitchFamily="2" charset="77"/>
                <a:ea typeface="+mn-ea"/>
                <a:cs typeface="+mn-cs"/>
              </a:rPr>
              <a:t>dsm-firmenich</a:t>
            </a:r>
            <a:r>
              <a:rPr kumimoji="0" lang="en-GB" sz="800" b="0" i="0" u="none" strike="noStrike" kern="1200" cap="none" spc="0" normalizeH="0" baseline="0" noProof="0">
                <a:ln>
                  <a:noFill/>
                </a:ln>
                <a:solidFill>
                  <a:prstClr val="white"/>
                </a:solidFill>
                <a:effectLst/>
                <a:uLnTx/>
                <a:uFillTx/>
                <a:latin typeface="DM Sans" pitchFamily="2" charset="77"/>
                <a:ea typeface="+mn-ea"/>
                <a:cs typeface="+mn-cs"/>
              </a:rPr>
              <a:t> is not responsible for final products claims.</a:t>
            </a:r>
            <a:endParaRPr kumimoji="0" lang="en-US" sz="8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grpSp>
        <p:nvGrpSpPr>
          <p:cNvPr id="32" name="Group 31">
            <a:extLst>
              <a:ext uri="{FF2B5EF4-FFF2-40B4-BE49-F238E27FC236}">
                <a16:creationId xmlns:a16="http://schemas.microsoft.com/office/drawing/2014/main" id="{21408B24-CAB6-3885-813F-2119CB4C9F81}"/>
              </a:ext>
            </a:extLst>
          </p:cNvPr>
          <p:cNvGrpSpPr>
            <a:grpSpLocks noChangeAspect="1"/>
          </p:cNvGrpSpPr>
          <p:nvPr/>
        </p:nvGrpSpPr>
        <p:grpSpPr>
          <a:xfrm>
            <a:off x="3226229" y="2921330"/>
            <a:ext cx="8746222" cy="3350456"/>
            <a:chOff x="167935" y="2095500"/>
            <a:chExt cx="10256844" cy="3929138"/>
          </a:xfrm>
        </p:grpSpPr>
        <p:pic>
          <p:nvPicPr>
            <p:cNvPr id="14" name="Picture 13">
              <a:extLst>
                <a:ext uri="{FF2B5EF4-FFF2-40B4-BE49-F238E27FC236}">
                  <a16:creationId xmlns:a16="http://schemas.microsoft.com/office/drawing/2014/main" id="{FEEA1F2F-8BF3-5508-B4E4-74CC324A2C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03667" y="2095500"/>
              <a:ext cx="1300218" cy="3929138"/>
            </a:xfrm>
            <a:prstGeom prst="rect">
              <a:avLst/>
            </a:prstGeom>
          </p:spPr>
        </p:pic>
        <p:pic>
          <p:nvPicPr>
            <p:cNvPr id="28" name="Picture 27">
              <a:extLst>
                <a:ext uri="{FF2B5EF4-FFF2-40B4-BE49-F238E27FC236}">
                  <a16:creationId xmlns:a16="http://schemas.microsoft.com/office/drawing/2014/main" id="{E5270510-D04F-D79D-024A-2C6261FF00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72361" y="3200400"/>
              <a:ext cx="852418" cy="2696956"/>
            </a:xfrm>
            <a:prstGeom prst="rect">
              <a:avLst/>
            </a:prstGeom>
          </p:spPr>
        </p:pic>
        <p:pic>
          <p:nvPicPr>
            <p:cNvPr id="16" name="Picture 15">
              <a:extLst>
                <a:ext uri="{FF2B5EF4-FFF2-40B4-BE49-F238E27FC236}">
                  <a16:creationId xmlns:a16="http://schemas.microsoft.com/office/drawing/2014/main" id="{A91FA7A3-2772-53DD-77E3-5064745ABC2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67935" y="3982466"/>
              <a:ext cx="2006074" cy="1923616"/>
            </a:xfrm>
            <a:prstGeom prst="rect">
              <a:avLst/>
            </a:prstGeom>
          </p:spPr>
        </p:pic>
        <p:pic>
          <p:nvPicPr>
            <p:cNvPr id="26" name="Picture 25">
              <a:extLst>
                <a:ext uri="{FF2B5EF4-FFF2-40B4-BE49-F238E27FC236}">
                  <a16:creationId xmlns:a16="http://schemas.microsoft.com/office/drawing/2014/main" id="{9A7C5BB7-72F6-7F96-0883-396B8887735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052862" y="3974668"/>
              <a:ext cx="2006074" cy="1923616"/>
            </a:xfrm>
            <a:prstGeom prst="rect">
              <a:avLst/>
            </a:prstGeom>
          </p:spPr>
        </p:pic>
        <p:pic>
          <p:nvPicPr>
            <p:cNvPr id="24" name="Picture 23">
              <a:extLst>
                <a:ext uri="{FF2B5EF4-FFF2-40B4-BE49-F238E27FC236}">
                  <a16:creationId xmlns:a16="http://schemas.microsoft.com/office/drawing/2014/main" id="{805AC020-94C4-FC4B-B4D6-8D7E64E9A7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06681" y="4351950"/>
              <a:ext cx="1619918" cy="1525792"/>
            </a:xfrm>
            <a:prstGeom prst="rect">
              <a:avLst/>
            </a:prstGeom>
          </p:spPr>
        </p:pic>
        <p:pic>
          <p:nvPicPr>
            <p:cNvPr id="20" name="Picture 19">
              <a:extLst>
                <a:ext uri="{FF2B5EF4-FFF2-40B4-BE49-F238E27FC236}">
                  <a16:creationId xmlns:a16="http://schemas.microsoft.com/office/drawing/2014/main" id="{430E0EAC-D131-D6D5-EB70-FAFB84F1256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111745" y="3086188"/>
              <a:ext cx="813344" cy="2785204"/>
            </a:xfrm>
            <a:prstGeom prst="rect">
              <a:avLst/>
            </a:prstGeom>
          </p:spPr>
        </p:pic>
        <p:pic>
          <p:nvPicPr>
            <p:cNvPr id="18" name="Picture 17">
              <a:extLst>
                <a:ext uri="{FF2B5EF4-FFF2-40B4-BE49-F238E27FC236}">
                  <a16:creationId xmlns:a16="http://schemas.microsoft.com/office/drawing/2014/main" id="{2135B945-B0DE-E1A0-318F-DBE21605021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836631" y="2888731"/>
              <a:ext cx="813344" cy="3082500"/>
            </a:xfrm>
            <a:prstGeom prst="rect">
              <a:avLst/>
            </a:prstGeom>
          </p:spPr>
        </p:pic>
        <p:pic>
          <p:nvPicPr>
            <p:cNvPr id="22" name="Picture 21">
              <a:extLst>
                <a:ext uri="{FF2B5EF4-FFF2-40B4-BE49-F238E27FC236}">
                  <a16:creationId xmlns:a16="http://schemas.microsoft.com/office/drawing/2014/main" id="{4AFC464F-AAEF-B169-B682-2BAEFAC24CCC}"/>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648659" y="3148586"/>
              <a:ext cx="550637" cy="2594229"/>
            </a:xfrm>
            <a:prstGeom prst="rect">
              <a:avLst/>
            </a:prstGeom>
          </p:spPr>
        </p:pic>
        <p:pic>
          <p:nvPicPr>
            <p:cNvPr id="30" name="Picture 29">
              <a:extLst>
                <a:ext uri="{FF2B5EF4-FFF2-40B4-BE49-F238E27FC236}">
                  <a16:creationId xmlns:a16="http://schemas.microsoft.com/office/drawing/2014/main" id="{EABB6AA6-3103-FC05-E465-5833DABC36E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217487" y="2095500"/>
              <a:ext cx="1300218" cy="3929138"/>
            </a:xfrm>
            <a:prstGeom prst="rect">
              <a:avLst/>
            </a:prstGeom>
          </p:spPr>
        </p:pic>
      </p:grpSp>
    </p:spTree>
    <p:extLst>
      <p:ext uri="{BB962C8B-B14F-4D97-AF65-F5344CB8AC3E}">
        <p14:creationId xmlns:p14="http://schemas.microsoft.com/office/powerpoint/2010/main" val="834098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56B94E-4384-A87D-442D-9EDB4D7B8E5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62156" y="1391478"/>
            <a:ext cx="4227444" cy="4227444"/>
          </a:xfrm>
          <a:prstGeom prst="rect">
            <a:avLst/>
          </a:prstGeom>
        </p:spPr>
      </p:pic>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0" name="Text Placeholder 2">
            <a:extLst>
              <a:ext uri="{FF2B5EF4-FFF2-40B4-BE49-F238E27FC236}">
                <a16:creationId xmlns:a16="http://schemas.microsoft.com/office/drawing/2014/main" id="{6C7F16DE-2F94-964A-A868-9C98FADA1FE3}"/>
              </a:ext>
            </a:extLst>
          </p:cNvPr>
          <p:cNvSpPr>
            <a:spLocks noGrp="1"/>
          </p:cNvSpPr>
          <p:nvPr>
            <p:ph type="body" sz="quarter" idx="12"/>
          </p:nvPr>
        </p:nvSpPr>
        <p:spPr>
          <a:xfrm>
            <a:off x="394391" y="1653789"/>
            <a:ext cx="6878844" cy="3816429"/>
          </a:xfrm>
        </p:spPr>
        <p:txBody>
          <a:bodyPr wrap="square">
            <a:spAutoFit/>
          </a:bodyPr>
          <a:lstStyle/>
          <a:p>
            <a:pPr>
              <a:spcAft>
                <a:spcPts val="200"/>
              </a:spcAft>
            </a:pPr>
            <a:r>
              <a:rPr lang="en-US" sz="2200" b="1">
                <a:solidFill>
                  <a:srgbClr val="4D3C35"/>
                </a:solidFill>
              </a:rPr>
              <a:t>Peri-menopause</a:t>
            </a:r>
          </a:p>
          <a:p>
            <a:pPr>
              <a:spcAft>
                <a:spcPts val="600"/>
              </a:spcAft>
            </a:pPr>
            <a:r>
              <a:rPr lang="en-US" sz="1800"/>
              <a:t>The initial signs of peri-menopause usually begin with </a:t>
            </a:r>
            <a:r>
              <a:rPr lang="en-US" sz="1800" b="1"/>
              <a:t>menstrual cycle changes</a:t>
            </a:r>
            <a:r>
              <a:rPr lang="en-US" sz="1800"/>
              <a:t>. Some women might notice much longer cycles and heavier periods, while others might notice cycles that are shorter than usual.</a:t>
            </a:r>
            <a:r>
              <a:rPr lang="en-US" sz="1800" baseline="30000"/>
              <a:t>1</a:t>
            </a:r>
          </a:p>
          <a:p>
            <a:pPr>
              <a:spcAft>
                <a:spcPts val="200"/>
              </a:spcAft>
            </a:pPr>
            <a:r>
              <a:rPr lang="en-US" sz="2200" b="1">
                <a:solidFill>
                  <a:srgbClr val="897974"/>
                </a:solidFill>
              </a:rPr>
              <a:t>Menopause</a:t>
            </a:r>
          </a:p>
          <a:p>
            <a:pPr>
              <a:spcAft>
                <a:spcPts val="1200"/>
              </a:spcAft>
            </a:pPr>
            <a:r>
              <a:rPr lang="en-US" sz="1800"/>
              <a:t>It is the experience of </a:t>
            </a:r>
            <a:r>
              <a:rPr lang="en-US" sz="1800" b="1"/>
              <a:t>no longer having menstrual periods. </a:t>
            </a:r>
            <a:r>
              <a:rPr lang="en-US" sz="1800"/>
              <a:t>Menopause marks the end of the reproductive years.</a:t>
            </a:r>
            <a:r>
              <a:rPr lang="en-US" sz="1800" baseline="30000"/>
              <a:t>1</a:t>
            </a:r>
          </a:p>
          <a:p>
            <a:pPr>
              <a:spcAft>
                <a:spcPts val="200"/>
              </a:spcAft>
            </a:pPr>
            <a:r>
              <a:rPr lang="en-US" sz="2200" b="1">
                <a:solidFill>
                  <a:srgbClr val="B3978F"/>
                </a:solidFill>
                <a:latin typeface="+mj-lt"/>
              </a:rPr>
              <a:t>Post-menopause</a:t>
            </a:r>
          </a:p>
          <a:p>
            <a:pPr>
              <a:spcAft>
                <a:spcPts val="1200"/>
              </a:spcAft>
            </a:pPr>
            <a:r>
              <a:rPr lang="en-US" sz="1800"/>
              <a:t>It is the time after menopause has occurred when </a:t>
            </a:r>
            <a:r>
              <a:rPr lang="en-US" sz="1800" b="1"/>
              <a:t>women have been without a menstrual period for 12 months.</a:t>
            </a:r>
            <a:r>
              <a:rPr lang="en-US" sz="1800"/>
              <a:t> Once this happens, women are in post-menopause for the rest of their life.</a:t>
            </a:r>
            <a:r>
              <a:rPr lang="en-US" sz="1800" baseline="30000"/>
              <a:t>1</a:t>
            </a:r>
          </a:p>
        </p:txBody>
      </p:sp>
      <p:sp>
        <p:nvSpPr>
          <p:cNvPr id="4" name="Text Placeholder 3">
            <a:extLst>
              <a:ext uri="{FF2B5EF4-FFF2-40B4-BE49-F238E27FC236}">
                <a16:creationId xmlns:a16="http://schemas.microsoft.com/office/drawing/2014/main" id="{EF84562E-25D4-EC40-28FF-845117857601}"/>
              </a:ext>
            </a:extLst>
          </p:cNvPr>
          <p:cNvSpPr>
            <a:spLocks noGrp="1"/>
          </p:cNvSpPr>
          <p:nvPr>
            <p:ph type="body" idx="11"/>
          </p:nvPr>
        </p:nvSpPr>
        <p:spPr>
          <a:xfrm>
            <a:off x="302399" y="679057"/>
            <a:ext cx="10082155" cy="400384"/>
          </a:xfrm>
        </p:spPr>
        <p:txBody>
          <a:bodyPr/>
          <a:lstStyle/>
          <a:p>
            <a:r>
              <a:rPr lang="en-US" sz="2500">
                <a:solidFill>
                  <a:srgbClr val="897974"/>
                </a:solidFill>
              </a:rPr>
              <a:t>Menopause vocabulary</a:t>
            </a:r>
          </a:p>
        </p:txBody>
      </p:sp>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p:txBody>
          <a:bodyPr/>
          <a:lstStyle/>
          <a:p>
            <a:r>
              <a:rPr lang="en-US" sz="3200">
                <a:solidFill>
                  <a:srgbClr val="4D3C35"/>
                </a:solidFill>
                <a:latin typeface="+mj-lt"/>
              </a:rPr>
              <a:t>Let’s talk about menopause</a:t>
            </a:r>
          </a:p>
        </p:txBody>
      </p:sp>
      <p:sp>
        <p:nvSpPr>
          <p:cNvPr id="6" name="TextBox 5">
            <a:extLst>
              <a:ext uri="{FF2B5EF4-FFF2-40B4-BE49-F238E27FC236}">
                <a16:creationId xmlns:a16="http://schemas.microsoft.com/office/drawing/2014/main" id="{48A22748-2835-23FB-F79F-67C3F604F192}"/>
              </a:ext>
            </a:extLst>
          </p:cNvPr>
          <p:cNvSpPr txBox="1"/>
          <p:nvPr/>
        </p:nvSpPr>
        <p:spPr>
          <a:xfrm>
            <a:off x="302399" y="6133637"/>
            <a:ext cx="8526461" cy="724363"/>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u="none" strike="noStrike" kern="1200" cap="none" spc="0" normalizeH="0" baseline="0" noProof="0">
                <a:ln>
                  <a:noFill/>
                </a:ln>
                <a:solidFill>
                  <a:srgbClr val="000000"/>
                </a:solidFill>
                <a:effectLst/>
                <a:uLnTx/>
                <a:uFillTx/>
                <a:ea typeface="+mn-ea"/>
                <a:cs typeface="+mn-cs"/>
              </a:rPr>
              <a:t>1.</a:t>
            </a:r>
            <a:r>
              <a:rPr kumimoji="0" lang="en-US" sz="700" b="0" u="none" strike="noStrike" kern="1200" cap="none" spc="0" normalizeH="0" baseline="0" noProof="0">
                <a:ln>
                  <a:noFill/>
                </a:ln>
                <a:solidFill>
                  <a:srgbClr val="000000"/>
                </a:solidFill>
                <a:effectLst/>
                <a:uLnTx/>
                <a:uFillTx/>
                <a:ea typeface="+mn-ea"/>
                <a:cs typeface="+mn-cs"/>
              </a:rPr>
              <a:t> The American College of Obstetricians and Gynecologists. FAQ047: The Menopause Years [internet]. Washington DC: American College of Obstetricians and Gynecologists; 2018. [cited 2021 Feb 10]. Available from https://www.acog.org/womens-health/faqs/the-menopause-years and helloclue.com</a:t>
            </a:r>
          </a:p>
        </p:txBody>
      </p:sp>
      <p:sp>
        <p:nvSpPr>
          <p:cNvPr id="8" name="TextBox 7">
            <a:extLst>
              <a:ext uri="{FF2B5EF4-FFF2-40B4-BE49-F238E27FC236}">
                <a16:creationId xmlns:a16="http://schemas.microsoft.com/office/drawing/2014/main" id="{3FF44D09-7FF4-93FC-52D4-47D73F695A9B}"/>
              </a:ext>
            </a:extLst>
          </p:cNvPr>
          <p:cNvSpPr txBox="1"/>
          <p:nvPr/>
        </p:nvSpPr>
        <p:spPr>
          <a:xfrm>
            <a:off x="220080" y="5956664"/>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2794106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CEA438A-A03B-4E65-C991-992E3A8D4D05}"/>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descr="Une image contenant Visage humain, personne, habits, plein air&#10;&#10;Description générée automatiquement">
            <a:extLst>
              <a:ext uri="{FF2B5EF4-FFF2-40B4-BE49-F238E27FC236}">
                <a16:creationId xmlns:a16="http://schemas.microsoft.com/office/drawing/2014/main" id="{717D1E95-2D49-AE5F-5099-8AB418F67ED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16486" y="0"/>
            <a:ext cx="5375513" cy="6858000"/>
          </a:xfrm>
          <a:prstGeom prst="rect">
            <a:avLst/>
          </a:prstGeom>
        </p:spPr>
      </p:pic>
      <p:pic>
        <p:nvPicPr>
          <p:cNvPr id="10" name="Picture 6">
            <a:extLst>
              <a:ext uri="{FF2B5EF4-FFF2-40B4-BE49-F238E27FC236}">
                <a16:creationId xmlns:a16="http://schemas.microsoft.com/office/drawing/2014/main" id="{84DFB430-CF23-D80E-AA5A-1F8398A5E2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8">
            <a:extLst>
              <a:ext uri="{FF2B5EF4-FFF2-40B4-BE49-F238E27FC236}">
                <a16:creationId xmlns:a16="http://schemas.microsoft.com/office/drawing/2014/main" id="{B3B2CAA8-F5BF-C4B5-C7FA-33BC019176F0}"/>
              </a:ext>
            </a:extLst>
          </p:cNvPr>
          <p:cNvSpPr txBox="1">
            <a:spLocks/>
          </p:cNvSpPr>
          <p:nvPr/>
        </p:nvSpPr>
        <p:spPr>
          <a:xfrm>
            <a:off x="249982" y="1482263"/>
            <a:ext cx="5889561" cy="467041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indent="-342900">
              <a:buFont typeface="Arial" panose="020B0604020202020204" pitchFamily="34" charset="0"/>
              <a:buAutoNum type="arabicPeriod"/>
            </a:pPr>
            <a:r>
              <a:rPr lang="en-GB" sz="2000" b="1">
                <a:solidFill>
                  <a:srgbClr val="897974"/>
                </a:solidFill>
                <a:ea typeface="Times New Roman" panose="02020603050405020304" pitchFamily="18" charset="0"/>
              </a:rPr>
              <a:t> </a:t>
            </a:r>
            <a:r>
              <a:rPr lang="en-GB" sz="2000" kern="1200"/>
              <a:t>Why Menopause?</a:t>
            </a:r>
          </a:p>
          <a:p>
            <a:pPr marL="895350" lvl="3" indent="-342900">
              <a:spcBef>
                <a:spcPts val="0"/>
              </a:spcBef>
              <a:buFont typeface="Arial" panose="020B0604020202020204" pitchFamily="34" charset="0"/>
              <a:buChar char="•"/>
            </a:pPr>
            <a:r>
              <a:rPr lang="en-GB" sz="1800"/>
              <a:t>Demographic</a:t>
            </a:r>
          </a:p>
          <a:p>
            <a:pPr marL="552450" lvl="3" indent="0">
              <a:spcBef>
                <a:spcPts val="0"/>
              </a:spcBef>
              <a:buFont typeface="Wingdings" panose="05000000000000000000" pitchFamily="2" charset="2"/>
              <a:buNone/>
            </a:pPr>
            <a:r>
              <a:rPr lang="en-GB" sz="1800" i="1">
                <a:solidFill>
                  <a:schemeClr val="tx2"/>
                </a:solidFill>
              </a:rPr>
              <a:t>	  </a:t>
            </a:r>
            <a:r>
              <a:rPr lang="en-GB" i="1">
                <a:solidFill>
                  <a:srgbClr val="94847F"/>
                </a:solidFill>
              </a:rPr>
              <a:t>Touching half of </a:t>
            </a:r>
            <a:r>
              <a:rPr lang="en-US" i="1">
                <a:solidFill>
                  <a:srgbClr val="94847F"/>
                </a:solidFill>
              </a:rPr>
              <a:t>world population</a:t>
            </a:r>
          </a:p>
          <a:p>
            <a:pPr marL="552450" lvl="3" indent="0">
              <a:spcBef>
                <a:spcPts val="0"/>
              </a:spcBef>
              <a:buFont typeface="Wingdings" panose="05000000000000000000" pitchFamily="2" charset="2"/>
              <a:buNone/>
            </a:pPr>
            <a:endParaRPr lang="en-GB" sz="1800" i="1">
              <a:solidFill>
                <a:srgbClr val="94847F"/>
              </a:solidFill>
            </a:endParaRPr>
          </a:p>
          <a:p>
            <a:pPr marL="895350" lvl="3" indent="-342900">
              <a:spcBef>
                <a:spcPts val="0"/>
              </a:spcBef>
              <a:buFont typeface="Arial" panose="020B0604020202020204" pitchFamily="34" charset="0"/>
              <a:buChar char="•"/>
            </a:pPr>
            <a:r>
              <a:rPr lang="en-GB" sz="1800"/>
              <a:t>Market view</a:t>
            </a:r>
          </a:p>
          <a:p>
            <a:pPr lvl="4" indent="-806450"/>
            <a:r>
              <a:rPr lang="en-GB" sz="1800" i="1">
                <a:solidFill>
                  <a:schemeClr val="tx2"/>
                </a:solidFill>
              </a:rPr>
              <a:t>	  </a:t>
            </a:r>
            <a:r>
              <a:rPr lang="en-GB" sz="1600" i="1">
                <a:solidFill>
                  <a:srgbClr val="94847F"/>
                </a:solidFill>
              </a:rPr>
              <a:t>A taboo some are starting to smash</a:t>
            </a:r>
          </a:p>
          <a:p>
            <a:pPr marL="0" lvl="2" indent="0">
              <a:spcBef>
                <a:spcPts val="0"/>
              </a:spcBef>
              <a:buFont typeface="Wingdings" panose="05000000000000000000" pitchFamily="2" charset="2"/>
              <a:buNone/>
            </a:pPr>
            <a:endParaRPr lang="en-GB" sz="2000">
              <a:ea typeface="Times New Roman" panose="02020603050405020304" pitchFamily="18" charset="0"/>
            </a:endParaRPr>
          </a:p>
          <a:p>
            <a:pPr indent="-342900">
              <a:buFont typeface="Arial" panose="020B0604020202020204" pitchFamily="34" charset="0"/>
              <a:buAutoNum type="arabicPeriod"/>
            </a:pPr>
            <a:r>
              <a:rPr lang="en-GB" sz="2000" b="1">
                <a:solidFill>
                  <a:srgbClr val="897974"/>
                </a:solidFill>
                <a:ea typeface="Times New Roman" panose="02020603050405020304" pitchFamily="18" charset="0"/>
              </a:rPr>
              <a:t> </a:t>
            </a:r>
            <a:r>
              <a:rPr lang="en-GB" sz="2000"/>
              <a:t>Understanding the menopause consumers</a:t>
            </a:r>
          </a:p>
          <a:p>
            <a:pPr marL="895350" lvl="3" indent="-342900">
              <a:spcBef>
                <a:spcPts val="0"/>
              </a:spcBef>
              <a:buFont typeface="Arial" panose="020B0604020202020204" pitchFamily="34" charset="0"/>
              <a:buChar char="•"/>
            </a:pPr>
            <a:r>
              <a:rPr lang="en-GB" sz="1800"/>
              <a:t>The voice of consumers </a:t>
            </a:r>
          </a:p>
          <a:p>
            <a:pPr marL="0" lvl="2" indent="0">
              <a:spcBef>
                <a:spcPts val="0"/>
              </a:spcBef>
              <a:buFont typeface="Wingdings" panose="05000000000000000000" pitchFamily="2" charset="2"/>
              <a:buNone/>
            </a:pPr>
            <a:r>
              <a:rPr lang="en-GB" sz="1800" i="1">
                <a:solidFill>
                  <a:schemeClr val="tx2"/>
                </a:solidFill>
              </a:rPr>
              <a:t>	  </a:t>
            </a:r>
            <a:r>
              <a:rPr lang="en-GB" i="1">
                <a:solidFill>
                  <a:srgbClr val="94847F"/>
                </a:solidFill>
              </a:rPr>
              <a:t>Diverse life changing experience</a:t>
            </a:r>
          </a:p>
          <a:p>
            <a:pPr marL="0" lvl="2" indent="0">
              <a:spcBef>
                <a:spcPts val="0"/>
              </a:spcBef>
              <a:buFont typeface="Wingdings" panose="05000000000000000000" pitchFamily="2" charset="2"/>
              <a:buNone/>
            </a:pPr>
            <a:endParaRPr lang="en-GB" i="1">
              <a:solidFill>
                <a:srgbClr val="94847F"/>
              </a:solidFill>
            </a:endParaRPr>
          </a:p>
          <a:p>
            <a:pPr marL="895350" lvl="3" indent="-342900">
              <a:spcBef>
                <a:spcPts val="0"/>
              </a:spcBef>
              <a:buFont typeface="Arial" panose="020B0604020202020204" pitchFamily="34" charset="0"/>
              <a:buChar char="•"/>
            </a:pPr>
            <a:r>
              <a:rPr lang="en-GB" sz="1800"/>
              <a:t>The skin and hair science behind menopause</a:t>
            </a:r>
          </a:p>
          <a:p>
            <a:pPr lvl="4" indent="-806450"/>
            <a:r>
              <a:rPr lang="en-GB" sz="1800" i="1">
                <a:solidFill>
                  <a:schemeClr val="tx2"/>
                </a:solidFill>
              </a:rPr>
              <a:t>	  </a:t>
            </a:r>
            <a:r>
              <a:rPr lang="en-GB" sz="1600" i="1">
                <a:solidFill>
                  <a:srgbClr val="94847F"/>
                </a:solidFill>
              </a:rPr>
              <a:t>A significant transformation</a:t>
            </a:r>
          </a:p>
          <a:p>
            <a:pPr marL="0" lvl="2" indent="0">
              <a:spcBef>
                <a:spcPts val="0"/>
              </a:spcBef>
              <a:buFont typeface="Wingdings" panose="05000000000000000000" pitchFamily="2" charset="2"/>
              <a:buNone/>
            </a:pPr>
            <a:endParaRPr lang="en-GB" sz="2000">
              <a:ea typeface="Times New Roman" panose="02020603050405020304" pitchFamily="18" charset="0"/>
            </a:endParaRPr>
          </a:p>
          <a:p>
            <a:pPr indent="-342900">
              <a:buFont typeface="Arial" panose="020B0604020202020204" pitchFamily="34" charset="0"/>
              <a:buAutoNum type="arabicPeriod"/>
            </a:pPr>
            <a:r>
              <a:rPr lang="en-GB" sz="2000" b="1">
                <a:solidFill>
                  <a:srgbClr val="897974"/>
                </a:solidFill>
                <a:ea typeface="Times New Roman" panose="02020603050405020304" pitchFamily="18" charset="0"/>
              </a:rPr>
              <a:t> </a:t>
            </a:r>
            <a:r>
              <a:rPr lang="en-GB" sz="2000"/>
              <a:t>Our solution </a:t>
            </a:r>
            <a:r>
              <a:rPr lang="en-GB" sz="2000" b="1">
                <a:ea typeface="Times New Roman" panose="02020603050405020304" pitchFamily="18" charset="0"/>
              </a:rPr>
              <a:t>WONDER YOU</a:t>
            </a:r>
          </a:p>
          <a:p>
            <a:pPr marL="0" lvl="2" indent="0">
              <a:spcBef>
                <a:spcPts val="0"/>
              </a:spcBef>
              <a:buFont typeface="Wingdings" panose="05000000000000000000" pitchFamily="2" charset="2"/>
              <a:buNone/>
            </a:pPr>
            <a:r>
              <a:rPr lang="en-GB" sz="1800" i="1">
                <a:solidFill>
                  <a:schemeClr val="tx2"/>
                </a:solidFill>
              </a:rPr>
              <a:t>	  </a:t>
            </a:r>
            <a:r>
              <a:rPr lang="en-GB" i="1">
                <a:solidFill>
                  <a:srgbClr val="94847F"/>
                </a:solidFill>
              </a:rPr>
              <a:t>Menopausal </a:t>
            </a:r>
            <a:r>
              <a:rPr lang="en-GB" i="1" err="1">
                <a:solidFill>
                  <a:srgbClr val="94847F"/>
                </a:solidFill>
              </a:rPr>
              <a:t>BeautyCare</a:t>
            </a:r>
            <a:r>
              <a:rPr lang="en-GB" i="1">
                <a:solidFill>
                  <a:srgbClr val="94847F"/>
                </a:solidFill>
              </a:rPr>
              <a:t> solutions</a:t>
            </a:r>
          </a:p>
          <a:p>
            <a:pPr marL="0" lvl="2" indent="-342900">
              <a:spcBef>
                <a:spcPts val="0"/>
              </a:spcBef>
              <a:buFont typeface="Wingdings" panose="05000000000000000000" pitchFamily="2" charset="2"/>
              <a:buAutoNum type="arabicPeriod"/>
            </a:pPr>
            <a:endParaRPr lang="en-US" sz="1800"/>
          </a:p>
        </p:txBody>
      </p:sp>
      <p:sp>
        <p:nvSpPr>
          <p:cNvPr id="11" name="Titre 25">
            <a:extLst>
              <a:ext uri="{FF2B5EF4-FFF2-40B4-BE49-F238E27FC236}">
                <a16:creationId xmlns:a16="http://schemas.microsoft.com/office/drawing/2014/main" id="{753383E8-DC72-91A5-128E-A76A9EC6D4C5}"/>
              </a:ext>
            </a:extLst>
          </p:cNvPr>
          <p:cNvSpPr txBox="1">
            <a:spLocks/>
          </p:cNvSpPr>
          <p:nvPr/>
        </p:nvSpPr>
        <p:spPr>
          <a:xfrm>
            <a:off x="302400" y="304134"/>
            <a:ext cx="11591925"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rgbClr val="48A2CF"/>
                </a:solidFill>
                <a:latin typeface="+mj-lt"/>
                <a:ea typeface="+mj-ea"/>
                <a:cs typeface="+mj-cs"/>
              </a:defRPr>
            </a:lvl1pPr>
          </a:lstStyle>
          <a:p>
            <a:r>
              <a:rPr lang="en-US">
                <a:solidFill>
                  <a:srgbClr val="4D3C35"/>
                </a:solidFill>
              </a:rPr>
              <a:t>Agenda</a:t>
            </a:r>
            <a:endParaRPr lang="fr-FR"/>
          </a:p>
        </p:txBody>
      </p:sp>
      <p:sp>
        <p:nvSpPr>
          <p:cNvPr id="12" name="Espace réservé du texte 26">
            <a:extLst>
              <a:ext uri="{FF2B5EF4-FFF2-40B4-BE49-F238E27FC236}">
                <a16:creationId xmlns:a16="http://schemas.microsoft.com/office/drawing/2014/main" id="{796E118B-ACDF-F69B-1A55-494DE43F8232}"/>
              </a:ext>
            </a:extLst>
          </p:cNvPr>
          <p:cNvSpPr txBox="1">
            <a:spLocks/>
          </p:cNvSpPr>
          <p:nvPr/>
        </p:nvSpPr>
        <p:spPr>
          <a:xfrm>
            <a:off x="302400" y="680790"/>
            <a:ext cx="6477091" cy="45049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500">
                <a:solidFill>
                  <a:srgbClr val="897974"/>
                </a:solidFill>
              </a:rPr>
              <a:t>Menopause journey</a:t>
            </a:r>
          </a:p>
        </p:txBody>
      </p:sp>
    </p:spTree>
    <p:extLst>
      <p:ext uri="{BB962C8B-B14F-4D97-AF65-F5344CB8AC3E}">
        <p14:creationId xmlns:p14="http://schemas.microsoft.com/office/powerpoint/2010/main" val="500268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6B591BB3-B3FA-1A34-80EE-FECFA36F2778}"/>
              </a:ext>
            </a:extLst>
          </p:cNvPr>
          <p:cNvGrpSpPr/>
          <p:nvPr/>
        </p:nvGrpSpPr>
        <p:grpSpPr>
          <a:xfrm>
            <a:off x="4376284" y="3720210"/>
            <a:ext cx="1615178" cy="1390845"/>
            <a:chOff x="684499" y="4334608"/>
            <a:chExt cx="1615178" cy="1390845"/>
          </a:xfrm>
        </p:grpSpPr>
        <p:sp>
          <p:nvSpPr>
            <p:cNvPr id="9" name="Oval 8">
              <a:extLst>
                <a:ext uri="{FF2B5EF4-FFF2-40B4-BE49-F238E27FC236}">
                  <a16:creationId xmlns:a16="http://schemas.microsoft.com/office/drawing/2014/main" id="{743B74FB-B8B6-4B32-6120-27A98EF7EBDC}"/>
                </a:ext>
              </a:extLst>
            </p:cNvPr>
            <p:cNvSpPr>
              <a:spLocks noChangeAspect="1"/>
            </p:cNvSpPr>
            <p:nvPr/>
          </p:nvSpPr>
          <p:spPr>
            <a:xfrm>
              <a:off x="684499" y="4334608"/>
              <a:ext cx="1390845" cy="1390845"/>
            </a:xfrm>
            <a:prstGeom prst="ellipse">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Oval 11">
              <a:extLst>
                <a:ext uri="{FF2B5EF4-FFF2-40B4-BE49-F238E27FC236}">
                  <a16:creationId xmlns:a16="http://schemas.microsoft.com/office/drawing/2014/main" id="{7D24F35B-66A8-910E-4273-37AAAE7BCDF2}"/>
                </a:ext>
              </a:extLst>
            </p:cNvPr>
            <p:cNvSpPr>
              <a:spLocks noChangeAspect="1"/>
            </p:cNvSpPr>
            <p:nvPr/>
          </p:nvSpPr>
          <p:spPr>
            <a:xfrm>
              <a:off x="784912" y="4597533"/>
              <a:ext cx="972000" cy="972000"/>
            </a:xfrm>
            <a:prstGeom prst="ellipse">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0" name="Group 9">
              <a:extLst>
                <a:ext uri="{FF2B5EF4-FFF2-40B4-BE49-F238E27FC236}">
                  <a16:creationId xmlns:a16="http://schemas.microsoft.com/office/drawing/2014/main" id="{F30CA7B9-BD7E-CF7F-65B9-9ACC172571E7}"/>
                </a:ext>
              </a:extLst>
            </p:cNvPr>
            <p:cNvGrpSpPr/>
            <p:nvPr/>
          </p:nvGrpSpPr>
          <p:grpSpPr>
            <a:xfrm>
              <a:off x="1270697" y="4620925"/>
              <a:ext cx="1028980" cy="449629"/>
              <a:chOff x="834290" y="4371373"/>
              <a:chExt cx="1287310" cy="562511"/>
            </a:xfrm>
          </p:grpSpPr>
          <p:sp>
            <p:nvSpPr>
              <p:cNvPr id="13" name="TextBox 12">
                <a:extLst>
                  <a:ext uri="{FF2B5EF4-FFF2-40B4-BE49-F238E27FC236}">
                    <a16:creationId xmlns:a16="http://schemas.microsoft.com/office/drawing/2014/main" id="{4CB9477B-553D-849B-B906-2EA3EAD19CBC}"/>
                  </a:ext>
                </a:extLst>
              </p:cNvPr>
              <p:cNvSpPr txBox="1"/>
              <p:nvPr/>
            </p:nvSpPr>
            <p:spPr>
              <a:xfrm>
                <a:off x="1314132" y="4371373"/>
                <a:ext cx="807468" cy="42355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70%</a:t>
                </a:r>
              </a:p>
            </p:txBody>
          </p:sp>
          <p:cxnSp>
            <p:nvCxnSpPr>
              <p:cNvPr id="15" name="Elbow Connector 14">
                <a:extLst>
                  <a:ext uri="{FF2B5EF4-FFF2-40B4-BE49-F238E27FC236}">
                    <a16:creationId xmlns:a16="http://schemas.microsoft.com/office/drawing/2014/main" id="{7B8D7363-5E1F-AA81-1029-D71CEB9B2A3A}"/>
                  </a:ext>
                </a:extLst>
              </p:cNvPr>
              <p:cNvCxnSpPr>
                <a:cxnSpLocks/>
              </p:cNvCxnSpPr>
              <p:nvPr/>
            </p:nvCxnSpPr>
            <p:spPr>
              <a:xfrm rot="10800000" flipV="1">
                <a:off x="834290" y="4788155"/>
                <a:ext cx="883574" cy="145729"/>
              </a:xfrm>
              <a:prstGeom prst="bentConnector3">
                <a:avLst>
                  <a:gd name="adj1" fmla="val 1275"/>
                </a:avLst>
              </a:prstGeom>
              <a:ln w="25400">
                <a:solidFill>
                  <a:srgbClr val="4D3C35"/>
                </a:solidFill>
                <a:headEnd type="none"/>
                <a:tailEnd type="oval"/>
              </a:ln>
            </p:spPr>
            <p:style>
              <a:lnRef idx="1">
                <a:schemeClr val="accent1"/>
              </a:lnRef>
              <a:fillRef idx="0">
                <a:schemeClr val="accent1"/>
              </a:fillRef>
              <a:effectRef idx="0">
                <a:schemeClr val="accent1"/>
              </a:effectRef>
              <a:fontRef idx="minor">
                <a:schemeClr val="tx1"/>
              </a:fontRef>
            </p:style>
          </p:cxnSp>
        </p:grpSp>
      </p:grpSp>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C0EECD8F-B5BC-4158-369F-1E67C9320DF6}"/>
              </a:ext>
            </a:extLst>
          </p:cNvPr>
          <p:cNvSpPr>
            <a:spLocks noGrp="1"/>
          </p:cNvSpPr>
          <p:nvPr>
            <p:ph type="body" sz="quarter" idx="12"/>
          </p:nvPr>
        </p:nvSpPr>
        <p:spPr>
          <a:xfrm>
            <a:off x="302400" y="1656461"/>
            <a:ext cx="11591925" cy="3185809"/>
          </a:xfrm>
        </p:spPr>
        <p:txBody>
          <a:bodyPr wrap="square">
            <a:spAutoFit/>
          </a:bodyPr>
          <a:lstStyle/>
          <a:p>
            <a:pPr lvl="1">
              <a:spcAft>
                <a:spcPts val="2400"/>
              </a:spcAft>
              <a:buClr>
                <a:srgbClr val="897974"/>
              </a:buClr>
            </a:pPr>
            <a:r>
              <a:rPr lang="en-US" sz="2200"/>
              <a:t>The elderly global population</a:t>
            </a:r>
            <a:br>
              <a:rPr lang="en-US" sz="2200"/>
            </a:br>
            <a:r>
              <a:rPr lang="en-US" sz="2200"/>
              <a:t>will reach </a:t>
            </a:r>
            <a:r>
              <a:rPr lang="en-US" sz="2200" b="1">
                <a:solidFill>
                  <a:srgbClr val="897974"/>
                </a:solidFill>
              </a:rPr>
              <a:t>1.6 billion in 2050</a:t>
            </a:r>
            <a:r>
              <a:rPr lang="en-US" sz="2200"/>
              <a:t>.</a:t>
            </a:r>
            <a:br>
              <a:rPr lang="en-US" sz="2200"/>
            </a:br>
            <a:r>
              <a:rPr lang="en-US" sz="2200" i="1"/>
              <a:t>22% of projected global population</a:t>
            </a:r>
            <a:r>
              <a:rPr lang="en-US" sz="2200" i="1" baseline="30000"/>
              <a:t>2</a:t>
            </a:r>
            <a:endParaRPr lang="en-US" sz="2200" i="1"/>
          </a:p>
          <a:p>
            <a:pPr lvl="1">
              <a:spcAft>
                <a:spcPts val="2400"/>
              </a:spcAft>
              <a:buClr>
                <a:srgbClr val="897974"/>
              </a:buClr>
            </a:pPr>
            <a:r>
              <a:rPr lang="en-US" sz="2200"/>
              <a:t>They will be living </a:t>
            </a:r>
            <a:r>
              <a:rPr lang="en-US" sz="2200" b="1">
                <a:solidFill>
                  <a:srgbClr val="897974"/>
                </a:solidFill>
              </a:rPr>
              <a:t>10 years </a:t>
            </a:r>
            <a:br>
              <a:rPr lang="en-US" sz="2200" b="1">
                <a:solidFill>
                  <a:srgbClr val="897974"/>
                </a:solidFill>
              </a:rPr>
            </a:br>
            <a:r>
              <a:rPr lang="en-US" sz="2200" b="1">
                <a:solidFill>
                  <a:srgbClr val="897974"/>
                </a:solidFill>
              </a:rPr>
              <a:t>more</a:t>
            </a:r>
            <a:r>
              <a:rPr lang="en-US" sz="2200">
                <a:solidFill>
                  <a:srgbClr val="897974"/>
                </a:solidFill>
              </a:rPr>
              <a:t> </a:t>
            </a:r>
            <a:r>
              <a:rPr lang="en-US" sz="2200"/>
              <a:t>than they live today</a:t>
            </a:r>
            <a:r>
              <a:rPr lang="en-US" sz="2200" baseline="30000"/>
              <a:t>3</a:t>
            </a:r>
            <a:endParaRPr lang="en-US" sz="2200"/>
          </a:p>
          <a:p>
            <a:pPr lvl="1">
              <a:spcAft>
                <a:spcPts val="2400"/>
              </a:spcAft>
              <a:buClr>
                <a:srgbClr val="897974"/>
              </a:buClr>
            </a:pPr>
            <a:r>
              <a:rPr lang="en-US" sz="2200"/>
              <a:t>They are set to control </a:t>
            </a:r>
            <a:br>
              <a:rPr lang="en-US" sz="2200"/>
            </a:br>
            <a:r>
              <a:rPr lang="en-US" sz="2200"/>
              <a:t>around </a:t>
            </a:r>
            <a:r>
              <a:rPr lang="en-US" sz="2200" b="1">
                <a:solidFill>
                  <a:srgbClr val="897974"/>
                </a:solidFill>
              </a:rPr>
              <a:t>70% of disposable</a:t>
            </a:r>
            <a:br>
              <a:rPr lang="en-US" sz="2200" b="1">
                <a:solidFill>
                  <a:srgbClr val="897974"/>
                </a:solidFill>
              </a:rPr>
            </a:br>
            <a:r>
              <a:rPr lang="en-US" sz="2200" b="1">
                <a:solidFill>
                  <a:srgbClr val="897974"/>
                </a:solidFill>
              </a:rPr>
              <a:t>income worldwide</a:t>
            </a:r>
            <a:r>
              <a:rPr lang="en-US" sz="2200" baseline="30000">
                <a:solidFill>
                  <a:srgbClr val="897974"/>
                </a:solidFill>
              </a:rPr>
              <a:t>4</a:t>
            </a:r>
            <a:endParaRPr lang="en-US" sz="2200">
              <a:solidFill>
                <a:srgbClr val="897974"/>
              </a:solidFill>
            </a:endParaRPr>
          </a:p>
        </p:txBody>
      </p:sp>
      <p:sp>
        <p:nvSpPr>
          <p:cNvPr id="4" name="Text Placeholder 3">
            <a:extLst>
              <a:ext uri="{FF2B5EF4-FFF2-40B4-BE49-F238E27FC236}">
                <a16:creationId xmlns:a16="http://schemas.microsoft.com/office/drawing/2014/main" id="{EF84562E-25D4-EC40-28FF-845117857601}"/>
              </a:ext>
            </a:extLst>
          </p:cNvPr>
          <p:cNvSpPr>
            <a:spLocks noGrp="1"/>
          </p:cNvSpPr>
          <p:nvPr>
            <p:ph type="body" idx="11"/>
          </p:nvPr>
        </p:nvSpPr>
        <p:spPr>
          <a:xfrm>
            <a:off x="302400" y="679057"/>
            <a:ext cx="9936550" cy="400384"/>
          </a:xfrm>
        </p:spPr>
        <p:txBody>
          <a:bodyPr/>
          <a:lstStyle/>
          <a:p>
            <a:r>
              <a:rPr lang="en-US" sz="2500">
                <a:solidFill>
                  <a:srgbClr val="897974"/>
                </a:solidFill>
              </a:rPr>
              <a:t>Growing population category with high purchasing power</a:t>
            </a:r>
            <a:r>
              <a:rPr lang="en-US"/>
              <a:t>…</a:t>
            </a:r>
          </a:p>
        </p:txBody>
      </p:sp>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p:txBody>
          <a:bodyPr/>
          <a:lstStyle/>
          <a:p>
            <a:r>
              <a:rPr lang="en-US">
                <a:solidFill>
                  <a:srgbClr val="4D3C35"/>
                </a:solidFill>
              </a:rPr>
              <a:t>Silver </a:t>
            </a:r>
            <a:r>
              <a:rPr lang="en-US" sz="3200">
                <a:solidFill>
                  <a:srgbClr val="4D3C35"/>
                </a:solidFill>
                <a:latin typeface="+mj-lt"/>
              </a:rPr>
              <a:t>global population: the longevity economy</a:t>
            </a:r>
          </a:p>
        </p:txBody>
      </p:sp>
      <p:grpSp>
        <p:nvGrpSpPr>
          <p:cNvPr id="21" name="Group 20">
            <a:extLst>
              <a:ext uri="{FF2B5EF4-FFF2-40B4-BE49-F238E27FC236}">
                <a16:creationId xmlns:a16="http://schemas.microsoft.com/office/drawing/2014/main" id="{517D7573-BF61-3401-D09C-7946DBFFFD3F}"/>
              </a:ext>
            </a:extLst>
          </p:cNvPr>
          <p:cNvGrpSpPr/>
          <p:nvPr/>
        </p:nvGrpSpPr>
        <p:grpSpPr>
          <a:xfrm>
            <a:off x="7893687" y="1379586"/>
            <a:ext cx="3702691" cy="4398379"/>
            <a:chOff x="6999610" y="1197589"/>
            <a:chExt cx="3867993" cy="5010687"/>
          </a:xfrm>
        </p:grpSpPr>
        <p:pic>
          <p:nvPicPr>
            <p:cNvPr id="8" name="Picture 6" descr="Why advertisers should target older consumers">
              <a:extLst>
                <a:ext uri="{FF2B5EF4-FFF2-40B4-BE49-F238E27FC236}">
                  <a16:creationId xmlns:a16="http://schemas.microsoft.com/office/drawing/2014/main" id="{B94B0B50-E837-32C3-757E-768AF7F3003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32"/>
            <a:stretch/>
          </p:blipFill>
          <p:spPr bwMode="auto">
            <a:xfrm>
              <a:off x="6999610" y="1919706"/>
              <a:ext cx="3867993" cy="415961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8F57739-79F8-F7CF-8F8D-FF3051DACA4D}"/>
                </a:ext>
              </a:extLst>
            </p:cNvPr>
            <p:cNvSpPr txBox="1"/>
            <p:nvPr/>
          </p:nvSpPr>
          <p:spPr>
            <a:xfrm>
              <a:off x="6999610" y="1197589"/>
              <a:ext cx="3867993" cy="796770"/>
            </a:xfrm>
            <a:prstGeom prst="rect">
              <a:avLst/>
            </a:prstGeom>
            <a:solidFill>
              <a:srgbClr val="B3978F"/>
            </a:solidFill>
            <a:ln>
              <a:noFill/>
            </a:ln>
          </p:spPr>
          <p:txBody>
            <a:bodyPr wrap="square" tIns="72000" b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Bold"/>
                  <a:ea typeface="+mn-ea"/>
                  <a:cs typeface="+mn-cs"/>
                </a:rPr>
                <a:t>AARP’s new print and online campaign emphasizes the purchasing power of the organization’s audience of people over 50.</a:t>
              </a:r>
            </a:p>
          </p:txBody>
        </p:sp>
        <p:sp>
          <p:nvSpPr>
            <p:cNvPr id="20" name="Rectangle 19">
              <a:extLst>
                <a:ext uri="{FF2B5EF4-FFF2-40B4-BE49-F238E27FC236}">
                  <a16:creationId xmlns:a16="http://schemas.microsoft.com/office/drawing/2014/main" id="{9B7BC058-E183-CDFE-5082-A87C0A6A4F8E}"/>
                </a:ext>
              </a:extLst>
            </p:cNvPr>
            <p:cNvSpPr/>
            <p:nvPr/>
          </p:nvSpPr>
          <p:spPr>
            <a:xfrm>
              <a:off x="6999610" y="1197589"/>
              <a:ext cx="3867993" cy="5010687"/>
            </a:xfrm>
            <a:prstGeom prst="rect">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7" name="TextBox 6">
            <a:extLst>
              <a:ext uri="{FF2B5EF4-FFF2-40B4-BE49-F238E27FC236}">
                <a16:creationId xmlns:a16="http://schemas.microsoft.com/office/drawing/2014/main" id="{B4A4766A-4A9A-AA6C-1776-3DC1CA917A55}"/>
              </a:ext>
            </a:extLst>
          </p:cNvPr>
          <p:cNvSpPr txBox="1"/>
          <p:nvPr/>
        </p:nvSpPr>
        <p:spPr>
          <a:xfrm>
            <a:off x="302401" y="6133637"/>
            <a:ext cx="6885800" cy="724363"/>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DM Sans"/>
                <a:ea typeface="+mn-ea"/>
                <a:cs typeface="+mn-cs"/>
              </a:rPr>
              <a:t>2. </a:t>
            </a:r>
            <a:r>
              <a:rPr kumimoji="0" lang="en-US" sz="700" b="0" i="0" u="none" strike="noStrike" kern="1200" cap="none" spc="0" normalizeH="0" baseline="0" noProof="0">
                <a:ln>
                  <a:noFill/>
                </a:ln>
                <a:solidFill>
                  <a:prstClr val="black"/>
                </a:solidFill>
                <a:effectLst/>
                <a:uLnTx/>
                <a:uFillTx/>
                <a:latin typeface="DM Sans"/>
                <a:ea typeface="+mn-ea"/>
                <a:cs typeface="+mn-cs"/>
              </a:rPr>
              <a:t>https://www.who.int/news-room/fact-sheets/detail/ageing-and-health; </a:t>
            </a:r>
            <a:r>
              <a:rPr kumimoji="0" lang="en-US" sz="700" b="1" i="0" u="none" strike="noStrike" kern="1200" cap="none" spc="0" normalizeH="0" baseline="0" noProof="0">
                <a:ln>
                  <a:noFill/>
                </a:ln>
                <a:solidFill>
                  <a:prstClr val="black"/>
                </a:solidFill>
                <a:effectLst/>
                <a:uLnTx/>
                <a:uFillTx/>
                <a:latin typeface="DM Sans"/>
                <a:ea typeface="+mn-ea"/>
                <a:cs typeface="+mn-cs"/>
              </a:rPr>
              <a:t>3. </a:t>
            </a:r>
            <a:r>
              <a:rPr kumimoji="0" lang="en-US" sz="700" b="0" i="0" u="none" strike="noStrike" kern="1200" cap="none" spc="0" normalizeH="0" baseline="0" noProof="0">
                <a:ln>
                  <a:noFill/>
                </a:ln>
                <a:solidFill>
                  <a:prstClr val="black"/>
                </a:solidFill>
                <a:effectLst/>
                <a:uLnTx/>
                <a:uFillTx/>
                <a:latin typeface="DM Sans"/>
                <a:ea typeface="+mn-ea"/>
                <a:cs typeface="+mn-cs"/>
              </a:rPr>
              <a:t>https://www.statista.com/statistics/672546/projected-world-population-distribution-by-age-group/ (82 years old); </a:t>
            </a:r>
            <a:r>
              <a:rPr kumimoji="0" lang="en-US" sz="700" b="1" i="0" u="none" strike="noStrike" kern="1200" cap="none" spc="0" normalizeH="0" baseline="0" noProof="0">
                <a:ln>
                  <a:noFill/>
                </a:ln>
                <a:solidFill>
                  <a:prstClr val="black"/>
                </a:solidFill>
                <a:effectLst/>
                <a:uLnTx/>
                <a:uFillTx/>
                <a:latin typeface="DM Sans"/>
                <a:ea typeface="+mn-ea"/>
                <a:cs typeface="+mn-cs"/>
              </a:rPr>
              <a:t>4. </a:t>
            </a:r>
            <a:r>
              <a:rPr kumimoji="0" lang="en-US" sz="700" b="0" i="0" u="none" strike="noStrike" kern="1200" cap="none" spc="0" normalizeH="0" baseline="0" noProof="0">
                <a:ln>
                  <a:noFill/>
                </a:ln>
                <a:solidFill>
                  <a:prstClr val="black"/>
                </a:solidFill>
                <a:effectLst/>
                <a:uLnTx/>
                <a:uFillTx/>
                <a:latin typeface="DM Sans"/>
                <a:ea typeface="+mn-ea"/>
                <a:cs typeface="+mn-cs"/>
              </a:rPr>
              <a:t>https://mailchimp.com/courier/article/older-adults-buying-power/; USA 50%, Japan 67%, Germany 86% in 2030</a:t>
            </a:r>
          </a:p>
        </p:txBody>
      </p:sp>
      <p:sp>
        <p:nvSpPr>
          <p:cNvPr id="14" name="TextBox 13">
            <a:extLst>
              <a:ext uri="{FF2B5EF4-FFF2-40B4-BE49-F238E27FC236}">
                <a16:creationId xmlns:a16="http://schemas.microsoft.com/office/drawing/2014/main" id="{ABAD1388-D1CD-365C-0CDB-223CB1747D3C}"/>
              </a:ext>
            </a:extLst>
          </p:cNvPr>
          <p:cNvSpPr txBox="1"/>
          <p:nvPr/>
        </p:nvSpPr>
        <p:spPr>
          <a:xfrm>
            <a:off x="220080" y="5956664"/>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30500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8199-D27C-0D96-B955-91789050A2C1}"/>
              </a:ext>
            </a:extLst>
          </p:cNvPr>
          <p:cNvSpPr>
            <a:spLocks noGrp="1"/>
          </p:cNvSpPr>
          <p:nvPr>
            <p:ph type="title"/>
          </p:nvPr>
        </p:nvSpPr>
        <p:spPr>
          <a:xfrm>
            <a:off x="302398" y="302400"/>
            <a:ext cx="5793601" cy="303211"/>
          </a:xfrm>
        </p:spPr>
        <p:txBody>
          <a:bodyPr/>
          <a:lstStyle/>
          <a:p>
            <a:r>
              <a:rPr lang="en-US" sz="3200">
                <a:solidFill>
                  <a:srgbClr val="4D3C35"/>
                </a:solidFill>
                <a:latin typeface="+mj-lt"/>
              </a:rPr>
              <a:t>Silver global population</a:t>
            </a:r>
          </a:p>
        </p:txBody>
      </p:sp>
      <p:sp>
        <p:nvSpPr>
          <p:cNvPr id="3" name="Slide Number Placeholder 2">
            <a:extLst>
              <a:ext uri="{FF2B5EF4-FFF2-40B4-BE49-F238E27FC236}">
                <a16:creationId xmlns:a16="http://schemas.microsoft.com/office/drawing/2014/main" id="{2A91F089-C4AB-0AA4-3BF4-96CB799AE18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7" name="Text Placeholder 6">
            <a:extLst>
              <a:ext uri="{FF2B5EF4-FFF2-40B4-BE49-F238E27FC236}">
                <a16:creationId xmlns:a16="http://schemas.microsoft.com/office/drawing/2014/main" id="{26C4850E-745E-9769-EAC2-26257C3F2B63}"/>
              </a:ext>
            </a:extLst>
          </p:cNvPr>
          <p:cNvSpPr>
            <a:spLocks noGrp="1"/>
          </p:cNvSpPr>
          <p:nvPr>
            <p:ph type="body" idx="11"/>
          </p:nvPr>
        </p:nvSpPr>
        <p:spPr>
          <a:xfrm>
            <a:off x="302399" y="1806693"/>
            <a:ext cx="5357866" cy="1231106"/>
          </a:xfrm>
        </p:spPr>
        <p:txBody>
          <a:bodyPr anchor="t" anchorCtr="0">
            <a:spAutoFit/>
          </a:bodyPr>
          <a:lstStyle/>
          <a:p>
            <a:pPr>
              <a:spcAft>
                <a:spcPts val="1200"/>
              </a:spcAft>
            </a:pPr>
            <a:r>
              <a:rPr lang="en-US" sz="2000"/>
              <a:t>Their </a:t>
            </a:r>
            <a:r>
              <a:rPr lang="en-US" sz="2000" b="1">
                <a:solidFill>
                  <a:srgbClr val="897974"/>
                </a:solidFill>
              </a:rPr>
              <a:t>digitalization adoption</a:t>
            </a:r>
            <a:r>
              <a:rPr lang="en-US" sz="2000" b="1" baseline="30000">
                <a:solidFill>
                  <a:srgbClr val="897974"/>
                </a:solidFill>
              </a:rPr>
              <a:t>*</a:t>
            </a:r>
            <a:r>
              <a:rPr lang="en-US" sz="2000" b="1">
                <a:solidFill>
                  <a:srgbClr val="897974"/>
                </a:solidFill>
              </a:rPr>
              <a:t> has tripled </a:t>
            </a:r>
            <a:r>
              <a:rPr lang="en-US" sz="2000"/>
              <a:t>over the last 10 years</a:t>
            </a:r>
            <a:r>
              <a:rPr lang="en-US" sz="2000" baseline="30000"/>
              <a:t>5</a:t>
            </a:r>
            <a:r>
              <a:rPr lang="en-US" sz="2000"/>
              <a:t>… </a:t>
            </a:r>
            <a:br>
              <a:rPr lang="en-US" sz="2000"/>
            </a:br>
            <a:r>
              <a:rPr lang="en-US" sz="2000" i="1"/>
              <a:t>b</a:t>
            </a:r>
            <a:r>
              <a:rPr lang="en-US" sz="2000" b="0" i="1"/>
              <a:t>ut… </a:t>
            </a:r>
            <a:r>
              <a:rPr lang="en-US" sz="2000"/>
              <a:t>only </a:t>
            </a:r>
            <a:r>
              <a:rPr lang="en-US" sz="2000" b="1">
                <a:solidFill>
                  <a:srgbClr val="897974"/>
                </a:solidFill>
              </a:rPr>
              <a:t>5% of advertisement</a:t>
            </a:r>
            <a:r>
              <a:rPr lang="en-US" sz="2000">
                <a:solidFill>
                  <a:srgbClr val="897974"/>
                </a:solidFill>
              </a:rPr>
              <a:t> </a:t>
            </a:r>
            <a:r>
              <a:rPr lang="en-US" sz="2000"/>
              <a:t>is aimed at the elderly</a:t>
            </a:r>
            <a:r>
              <a:rPr lang="en-US" sz="2000" baseline="30000"/>
              <a:t>6</a:t>
            </a:r>
            <a:r>
              <a:rPr lang="en-US" sz="2000"/>
              <a:t>… </a:t>
            </a:r>
            <a:r>
              <a:rPr lang="en-US" sz="2000" b="0" i="1"/>
              <a:t>therefore…</a:t>
            </a:r>
          </a:p>
        </p:txBody>
      </p:sp>
      <p:sp>
        <p:nvSpPr>
          <p:cNvPr id="9" name="Text Placeholder 4">
            <a:extLst>
              <a:ext uri="{FF2B5EF4-FFF2-40B4-BE49-F238E27FC236}">
                <a16:creationId xmlns:a16="http://schemas.microsoft.com/office/drawing/2014/main" id="{DC915566-26A5-2418-1443-ABE3D054B9E4}"/>
              </a:ext>
            </a:extLst>
          </p:cNvPr>
          <p:cNvSpPr txBox="1">
            <a:spLocks/>
          </p:cNvSpPr>
          <p:nvPr/>
        </p:nvSpPr>
        <p:spPr>
          <a:xfrm>
            <a:off x="302397" y="700690"/>
            <a:ext cx="5719829" cy="762126"/>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R="0" lvl="0" fontAlgn="auto">
              <a:spcAft>
                <a:spcPts val="0"/>
              </a:spcAft>
              <a:buClrTx/>
              <a:buSzTx/>
              <a:tabLst/>
              <a:defRPr/>
            </a:pPr>
            <a:r>
              <a:rPr lang="en-US" sz="2500" b="0">
                <a:solidFill>
                  <a:srgbClr val="897974"/>
                </a:solidFill>
              </a:rPr>
              <a:t>Have high digital adoption but feel not represented</a:t>
            </a:r>
          </a:p>
        </p:txBody>
      </p:sp>
      <p:sp>
        <p:nvSpPr>
          <p:cNvPr id="13" name="Text Placeholder 6">
            <a:extLst>
              <a:ext uri="{FF2B5EF4-FFF2-40B4-BE49-F238E27FC236}">
                <a16:creationId xmlns:a16="http://schemas.microsoft.com/office/drawing/2014/main" id="{39162093-54FD-4877-9DA9-0B2752CC4C80}"/>
              </a:ext>
            </a:extLst>
          </p:cNvPr>
          <p:cNvSpPr txBox="1">
            <a:spLocks/>
          </p:cNvSpPr>
          <p:nvPr/>
        </p:nvSpPr>
        <p:spPr>
          <a:xfrm>
            <a:off x="302399" y="2166289"/>
            <a:ext cx="4552176"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0" cap="none" spc="0" normalizeH="0" baseline="0" noProof="0">
              <a:ln>
                <a:noFill/>
              </a:ln>
              <a:solidFill>
                <a:prstClr val="black"/>
              </a:solidFill>
              <a:effectLst/>
              <a:uLnTx/>
              <a:uFillTx/>
              <a:latin typeface="DM Sans"/>
              <a:ea typeface="+mn-ea"/>
              <a:cs typeface="+mn-cs"/>
            </a:endParaRPr>
          </a:p>
        </p:txBody>
      </p:sp>
      <p:sp>
        <p:nvSpPr>
          <p:cNvPr id="23" name="Picture Placeholder 4">
            <a:extLst>
              <a:ext uri="{FF2B5EF4-FFF2-40B4-BE49-F238E27FC236}">
                <a16:creationId xmlns:a16="http://schemas.microsoft.com/office/drawing/2014/main" id="{46121D4B-4EB9-92F8-E1CF-85F9265A3F13}"/>
              </a:ext>
            </a:extLst>
          </p:cNvPr>
          <p:cNvSpPr txBox="1">
            <a:spLocks/>
          </p:cNvSpPr>
          <p:nvPr/>
        </p:nvSpPr>
        <p:spPr>
          <a:xfrm>
            <a:off x="6096000" y="0"/>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blipFill dpi="0" rotWithShape="1">
            <a:blip r:embed="rId3" cstate="screen">
              <a:extLst>
                <a:ext uri="{28A0092B-C50C-407E-A947-70E740481C1C}">
                  <a14:useLocalDpi xmlns:a14="http://schemas.microsoft.com/office/drawing/2010/main"/>
                </a:ext>
              </a:extLst>
            </a:blip>
            <a:srcRect/>
            <a:stretch>
              <a:fillRect b="2"/>
            </a:stretch>
          </a:blipFill>
        </p:spPr>
        <p:txBody>
          <a:bodyPr vert="horz" wrap="square" lIns="0" tIns="0" rIns="0" bIns="0" rtlCol="0">
            <a:noAutofit/>
          </a:bodyPr>
          <a:lstStyle>
            <a:lvl1pPr marL="0" indent="0" algn="ctr"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850" b="0" i="0" u="none" strike="noStrike" kern="0" cap="none" spc="0" normalizeH="0" baseline="0" noProof="0">
                <a:ln>
                  <a:noFill/>
                </a:ln>
                <a:solidFill>
                  <a:prstClr val="black"/>
                </a:solidFill>
                <a:effectLst/>
                <a:uLnTx/>
                <a:uFillTx/>
                <a:latin typeface="DM Sans"/>
                <a:ea typeface="+mn-ea"/>
                <a:cs typeface="+mn-cs"/>
              </a:rPr>
              <a:t> </a:t>
            </a:r>
          </a:p>
        </p:txBody>
      </p:sp>
      <p:pic>
        <p:nvPicPr>
          <p:cNvPr id="28" name="Picture 27">
            <a:extLst>
              <a:ext uri="{FF2B5EF4-FFF2-40B4-BE49-F238E27FC236}">
                <a16:creationId xmlns:a16="http://schemas.microsoft.com/office/drawing/2014/main" id="{F24EA173-C159-0255-4BCC-C60F96F0FC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Oval 5">
            <a:extLst>
              <a:ext uri="{FF2B5EF4-FFF2-40B4-BE49-F238E27FC236}">
                <a16:creationId xmlns:a16="http://schemas.microsoft.com/office/drawing/2014/main" id="{06FCD0CC-80C9-D165-5277-3B4529E6367E}"/>
              </a:ext>
            </a:extLst>
          </p:cNvPr>
          <p:cNvSpPr>
            <a:spLocks noChangeAspect="1"/>
          </p:cNvSpPr>
          <p:nvPr/>
        </p:nvSpPr>
        <p:spPr>
          <a:xfrm>
            <a:off x="1204151" y="3306809"/>
            <a:ext cx="570801" cy="570801"/>
          </a:xfrm>
          <a:prstGeom prst="ellipse">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Oval 4">
            <a:extLst>
              <a:ext uri="{FF2B5EF4-FFF2-40B4-BE49-F238E27FC236}">
                <a16:creationId xmlns:a16="http://schemas.microsoft.com/office/drawing/2014/main" id="{EFB402F2-C5B2-EA14-1671-17CB558B22AC}"/>
              </a:ext>
            </a:extLst>
          </p:cNvPr>
          <p:cNvSpPr>
            <a:spLocks noChangeAspect="1"/>
          </p:cNvSpPr>
          <p:nvPr/>
        </p:nvSpPr>
        <p:spPr>
          <a:xfrm>
            <a:off x="738527" y="3306809"/>
            <a:ext cx="570801" cy="570801"/>
          </a:xfrm>
          <a:prstGeom prst="ellipse">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 name="Oval 3">
            <a:extLst>
              <a:ext uri="{FF2B5EF4-FFF2-40B4-BE49-F238E27FC236}">
                <a16:creationId xmlns:a16="http://schemas.microsoft.com/office/drawing/2014/main" id="{A694A374-FD53-8414-2B1C-8394C8069D60}"/>
              </a:ext>
            </a:extLst>
          </p:cNvPr>
          <p:cNvSpPr>
            <a:spLocks noChangeAspect="1"/>
          </p:cNvSpPr>
          <p:nvPr/>
        </p:nvSpPr>
        <p:spPr>
          <a:xfrm>
            <a:off x="272903" y="3306809"/>
            <a:ext cx="570801" cy="570801"/>
          </a:xfrm>
          <a:prstGeom prst="ellipse">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 name="Text Placeholder 6">
            <a:extLst>
              <a:ext uri="{FF2B5EF4-FFF2-40B4-BE49-F238E27FC236}">
                <a16:creationId xmlns:a16="http://schemas.microsoft.com/office/drawing/2014/main" id="{B30E8584-9827-4058-0BC4-EED2374F0839}"/>
              </a:ext>
            </a:extLst>
          </p:cNvPr>
          <p:cNvSpPr txBox="1">
            <a:spLocks/>
          </p:cNvSpPr>
          <p:nvPr/>
        </p:nvSpPr>
        <p:spPr>
          <a:xfrm>
            <a:off x="1979561" y="3442737"/>
            <a:ext cx="3880465" cy="281039"/>
          </a:xfrm>
          <a:prstGeom prst="rect">
            <a:avLst/>
          </a:prstGeom>
        </p:spPr>
        <p:txBody>
          <a:bodyPr vert="horz" wrap="square" lIns="0" tIns="0" rIns="0" bIns="0" rtlCol="0" anchor="t" anchorCtr="0">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9525" marR="0" lvl="2" indent="0" algn="l" defTabSz="914400" rtl="0" eaLnBrk="1" fontAlgn="auto" latinLnBrk="0" hangingPunct="1">
              <a:lnSpc>
                <a:spcPct val="90000"/>
              </a:lnSpc>
              <a:spcBef>
                <a:spcPts val="500"/>
              </a:spcBef>
              <a:spcAft>
                <a:spcPts val="1200"/>
              </a:spcAft>
              <a:buClr>
                <a:srgbClr val="9138B0"/>
              </a:buClr>
              <a:buSzPct val="90000"/>
              <a:buFont typeface="Wingdings" panose="05000000000000000000" pitchFamily="2" charset="2"/>
              <a:buNone/>
              <a:tabLst/>
              <a:defRPr/>
            </a:pPr>
            <a:r>
              <a:rPr kumimoji="0" lang="en-US" sz="2000" b="1" i="0" u="none" strike="noStrike" kern="1200" cap="none" spc="0" normalizeH="0" baseline="0" noProof="0">
                <a:ln>
                  <a:noFill/>
                </a:ln>
                <a:solidFill>
                  <a:srgbClr val="897974"/>
                </a:solidFill>
                <a:effectLst/>
                <a:uLnTx/>
                <a:uFillTx/>
                <a:latin typeface="DM Sans Bold"/>
                <a:ea typeface="+mn-ea"/>
                <a:cs typeface="+mn-cs"/>
              </a:rPr>
              <a:t>2 in 3 </a:t>
            </a:r>
            <a:r>
              <a:rPr kumimoji="0" lang="en-US" sz="2000" b="0" i="0" u="none" strike="noStrike" kern="1200" cap="none" spc="0" normalizeH="0" baseline="0" noProof="0">
                <a:ln>
                  <a:noFill/>
                </a:ln>
                <a:solidFill>
                  <a:prstClr val="black"/>
                </a:solidFill>
                <a:effectLst/>
                <a:uLnTx/>
                <a:uFillTx/>
                <a:latin typeface="DM Sans"/>
                <a:ea typeface="+mn-ea"/>
                <a:cs typeface="+mn-cs"/>
              </a:rPr>
              <a:t>do not feel </a:t>
            </a:r>
            <a:r>
              <a:rPr kumimoji="0" lang="en-US" sz="2000" b="1" i="0" u="none" strike="noStrike" kern="1200" cap="none" spc="0" normalizeH="0" baseline="0" noProof="0">
                <a:ln>
                  <a:noFill/>
                </a:ln>
                <a:solidFill>
                  <a:srgbClr val="897974"/>
                </a:solidFill>
                <a:effectLst/>
                <a:uLnTx/>
                <a:uFillTx/>
                <a:latin typeface="DM Sans"/>
                <a:ea typeface="+mn-ea"/>
                <a:cs typeface="+mn-cs"/>
              </a:rPr>
              <a:t>included</a:t>
            </a:r>
            <a:endParaRPr kumimoji="0" lang="en-US" sz="2000" b="1" i="0" u="none" strike="noStrike" kern="1200" cap="none" spc="0" normalizeH="0" baseline="30000" noProof="0">
              <a:ln>
                <a:noFill/>
              </a:ln>
              <a:solidFill>
                <a:srgbClr val="897974"/>
              </a:solidFill>
              <a:effectLst/>
              <a:uLnTx/>
              <a:uFillTx/>
              <a:latin typeface="DM Sans"/>
              <a:ea typeface="+mn-ea"/>
              <a:cs typeface="+mn-cs"/>
            </a:endParaRPr>
          </a:p>
        </p:txBody>
      </p:sp>
      <p:sp>
        <p:nvSpPr>
          <p:cNvPr id="10" name="Text Placeholder 6">
            <a:extLst>
              <a:ext uri="{FF2B5EF4-FFF2-40B4-BE49-F238E27FC236}">
                <a16:creationId xmlns:a16="http://schemas.microsoft.com/office/drawing/2014/main" id="{CEE97759-8838-6F3F-07BC-DC402F44D8A1}"/>
              </a:ext>
            </a:extLst>
          </p:cNvPr>
          <p:cNvSpPr txBox="1">
            <a:spLocks/>
          </p:cNvSpPr>
          <p:nvPr/>
        </p:nvSpPr>
        <p:spPr>
          <a:xfrm>
            <a:off x="1979560" y="4321687"/>
            <a:ext cx="3880465" cy="558038"/>
          </a:xfrm>
          <a:prstGeom prst="rect">
            <a:avLst/>
          </a:prstGeom>
        </p:spPr>
        <p:txBody>
          <a:bodyPr vert="horz" wrap="square" lIns="0" tIns="0" rIns="0" bIns="0" rtlCol="0" anchor="t" anchorCtr="0">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9525" marR="0" lvl="2" indent="0" algn="l" defTabSz="914400" rtl="0" eaLnBrk="1" fontAlgn="auto" latinLnBrk="0" hangingPunct="1">
              <a:lnSpc>
                <a:spcPct val="90000"/>
              </a:lnSpc>
              <a:spcBef>
                <a:spcPts val="500"/>
              </a:spcBef>
              <a:spcAft>
                <a:spcPts val="1200"/>
              </a:spcAft>
              <a:buClr>
                <a:srgbClr val="9138B0"/>
              </a:buClr>
              <a:buSzPct val="90000"/>
              <a:buFont typeface="Wingdings" panose="05000000000000000000" pitchFamily="2" charset="2"/>
              <a:buNone/>
              <a:tabLst/>
              <a:defRPr/>
            </a:pPr>
            <a:r>
              <a:rPr kumimoji="0" lang="en-US" sz="2000" b="1" i="0" u="none" strike="noStrike" kern="1200" cap="none" spc="0" normalizeH="0" baseline="0" noProof="0">
                <a:ln>
                  <a:noFill/>
                </a:ln>
                <a:solidFill>
                  <a:srgbClr val="897974"/>
                </a:solidFill>
                <a:effectLst/>
                <a:uLnTx/>
                <a:uFillTx/>
                <a:latin typeface="DM Sans"/>
                <a:ea typeface="+mn-ea"/>
                <a:cs typeface="+mn-cs"/>
              </a:rPr>
              <a:t>1 in 2 </a:t>
            </a:r>
            <a:r>
              <a:rPr kumimoji="0" lang="en-US" sz="2000" b="0" i="0" u="none" strike="noStrike" kern="1200" cap="none" spc="0" normalizeH="0" baseline="0" noProof="0">
                <a:ln>
                  <a:noFill/>
                </a:ln>
                <a:solidFill>
                  <a:prstClr val="black"/>
                </a:solidFill>
                <a:effectLst/>
                <a:uLnTx/>
                <a:uFillTx/>
                <a:latin typeface="DM Sans"/>
                <a:ea typeface="+mn-ea"/>
                <a:cs typeface="+mn-cs"/>
              </a:rPr>
              <a:t>concur that</a:t>
            </a:r>
            <a:r>
              <a:rPr kumimoji="0" lang="en-US" sz="2000" b="0" i="0" u="none" strike="noStrike" kern="1200" cap="none" spc="0" normalizeH="0" baseline="0" noProof="0">
                <a:ln>
                  <a:noFill/>
                </a:ln>
                <a:solidFill>
                  <a:srgbClr val="9138B0"/>
                </a:solidFill>
                <a:effectLst/>
                <a:uLnTx/>
                <a:uFillTx/>
                <a:latin typeface="DM Sans"/>
                <a:ea typeface="+mn-ea"/>
                <a:cs typeface="+mn-cs"/>
              </a:rPr>
              <a:t> </a:t>
            </a:r>
            <a:r>
              <a:rPr kumimoji="0" lang="en-US" sz="2000" b="1" i="0" u="none" strike="noStrike" kern="1200" cap="none" spc="0" normalizeH="0" baseline="0" noProof="0">
                <a:ln>
                  <a:noFill/>
                </a:ln>
                <a:solidFill>
                  <a:srgbClr val="897974"/>
                </a:solidFill>
                <a:effectLst/>
                <a:uLnTx/>
                <a:uFillTx/>
                <a:latin typeface="DM Sans"/>
                <a:ea typeface="+mn-ea"/>
                <a:cs typeface="+mn-cs"/>
              </a:rPr>
              <a:t>ads reinforce outdated stereotypes</a:t>
            </a:r>
            <a:r>
              <a:rPr kumimoji="0" lang="en-US" sz="2000" b="0" i="0" u="none" strike="noStrike" kern="1200" cap="none" spc="0" normalizeH="0" baseline="30000" noProof="0">
                <a:ln>
                  <a:noFill/>
                </a:ln>
                <a:solidFill>
                  <a:prstClr val="black"/>
                </a:solidFill>
                <a:effectLst/>
                <a:uLnTx/>
                <a:uFillTx/>
                <a:latin typeface="DM Sans"/>
                <a:ea typeface="+mn-ea"/>
                <a:cs typeface="+mn-cs"/>
              </a:rPr>
              <a:t>7</a:t>
            </a:r>
          </a:p>
        </p:txBody>
      </p:sp>
      <p:sp>
        <p:nvSpPr>
          <p:cNvPr id="11" name="Oval 10">
            <a:extLst>
              <a:ext uri="{FF2B5EF4-FFF2-40B4-BE49-F238E27FC236}">
                <a16:creationId xmlns:a16="http://schemas.microsoft.com/office/drawing/2014/main" id="{4EDA20A9-FCE3-0EA6-B7BF-0F01897DA20B}"/>
              </a:ext>
            </a:extLst>
          </p:cNvPr>
          <p:cNvSpPr>
            <a:spLocks noChangeAspect="1"/>
          </p:cNvSpPr>
          <p:nvPr/>
        </p:nvSpPr>
        <p:spPr>
          <a:xfrm>
            <a:off x="911097" y="4152382"/>
            <a:ext cx="863855" cy="863855"/>
          </a:xfrm>
          <a:prstGeom prst="ellipse">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4" name="Oval 13">
            <a:extLst>
              <a:ext uri="{FF2B5EF4-FFF2-40B4-BE49-F238E27FC236}">
                <a16:creationId xmlns:a16="http://schemas.microsoft.com/office/drawing/2014/main" id="{F99BEC57-2663-8649-CFBB-B95B1BFBB7A4}"/>
              </a:ext>
            </a:extLst>
          </p:cNvPr>
          <p:cNvSpPr>
            <a:spLocks noChangeAspect="1"/>
          </p:cNvSpPr>
          <p:nvPr/>
        </p:nvSpPr>
        <p:spPr>
          <a:xfrm>
            <a:off x="272902" y="4152382"/>
            <a:ext cx="863855" cy="863855"/>
          </a:xfrm>
          <a:prstGeom prst="ellipse">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58627E0B-E0A5-0AD6-494B-36FB2ECC9DCB}"/>
              </a:ext>
            </a:extLst>
          </p:cNvPr>
          <p:cNvSpPr txBox="1"/>
          <p:nvPr/>
        </p:nvSpPr>
        <p:spPr>
          <a:xfrm>
            <a:off x="302400" y="5881839"/>
            <a:ext cx="5557626" cy="976161"/>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DM Sans"/>
                <a:ea typeface="+mn-ea"/>
                <a:cs typeface="+mn-cs"/>
              </a:rPr>
              <a:t>5. </a:t>
            </a:r>
            <a:r>
              <a:rPr kumimoji="0" lang="en-US" sz="700" b="0" i="0" u="none" strike="noStrike" kern="1200" cap="none" spc="0" normalizeH="0" baseline="0" noProof="0">
                <a:ln>
                  <a:noFill/>
                </a:ln>
                <a:solidFill>
                  <a:prstClr val="black"/>
                </a:solidFill>
                <a:effectLst/>
                <a:uLnTx/>
                <a:uFillTx/>
                <a:latin typeface="DM Sans"/>
                <a:ea typeface="+mn-ea"/>
                <a:cs typeface="+mn-cs"/>
              </a:rPr>
              <a:t>https://www.pewresearch.org/fact-tank/2022/01/13/share-of-those-65-and-older-who-are-tech-users-has-grown-in-the-past-decade/: smartphone from 13% to 61%, tablet 6% to 44%; social media 11% to 45%; </a:t>
            </a:r>
            <a:r>
              <a:rPr kumimoji="0" lang="en-US" sz="700" b="1" i="0" u="none" strike="noStrike" kern="1200" cap="none" spc="0" normalizeH="0" baseline="0" noProof="0">
                <a:ln>
                  <a:noFill/>
                </a:ln>
                <a:solidFill>
                  <a:prstClr val="black"/>
                </a:solidFill>
                <a:effectLst/>
                <a:uLnTx/>
                <a:uFillTx/>
                <a:latin typeface="DM Sans"/>
                <a:ea typeface="+mn-ea"/>
                <a:cs typeface="+mn-cs"/>
              </a:rPr>
              <a:t>6. </a:t>
            </a:r>
            <a:r>
              <a:rPr kumimoji="0" lang="en-US" sz="700" b="0" i="0" u="none" strike="noStrike" kern="1200" cap="none" spc="0" normalizeH="0" baseline="0" noProof="0">
                <a:ln>
                  <a:noFill/>
                </a:ln>
                <a:solidFill>
                  <a:prstClr val="black"/>
                </a:solidFill>
                <a:effectLst/>
                <a:uLnTx/>
                <a:uFillTx/>
                <a:latin typeface="DM Sans"/>
                <a:ea typeface="+mn-ea"/>
                <a:cs typeface="+mn-cs"/>
              </a:rPr>
              <a:t>https://www.fastcompany.com/90341477/</a:t>
            </a:r>
            <a:r>
              <a:rPr kumimoji="0" lang="en-US" sz="700" b="0" i="0" u="none" strike="noStrike" kern="1200" cap="none" spc="-30" normalizeH="0" baseline="0" noProof="0">
                <a:ln>
                  <a:noFill/>
                </a:ln>
                <a:solidFill>
                  <a:prstClr val="black"/>
                </a:solidFill>
                <a:effectLst/>
                <a:uLnTx/>
                <a:uFillTx/>
                <a:latin typeface="DM Sans"/>
                <a:ea typeface="+mn-ea"/>
                <a:cs typeface="+mn-cs"/>
              </a:rPr>
              <a:t>why-marketing-to-seniors-is-so-terrible#:~:text=According%20to%20Havas%20Group%2C%20only,growth%20between%202015%20and%202030;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DM Sans"/>
                <a:ea typeface="+mn-ea"/>
                <a:cs typeface="+mn-cs"/>
              </a:rPr>
              <a:t>7. </a:t>
            </a:r>
            <a:r>
              <a:rPr kumimoji="0" lang="en-US" sz="700" b="0" i="0" u="none" strike="noStrike" kern="1200" cap="none" spc="0" normalizeH="0" baseline="0" noProof="0">
                <a:ln>
                  <a:noFill/>
                </a:ln>
                <a:solidFill>
                  <a:prstClr val="black"/>
                </a:solidFill>
                <a:effectLst/>
                <a:uLnTx/>
                <a:uFillTx/>
                <a:latin typeface="DM Sans"/>
                <a:ea typeface="+mn-ea"/>
                <a:cs typeface="+mn-cs"/>
              </a:rPr>
              <a:t>https://www.aarp.org/work/age-discrimination/ageism-in-advertising/</a:t>
            </a:r>
          </a:p>
        </p:txBody>
      </p:sp>
      <p:pic>
        <p:nvPicPr>
          <p:cNvPr id="12" name="Picture Placeholder 29" descr="A picture containing clothing, person, outdoor, sky&#10;&#10;Description automatically generated">
            <a:extLst>
              <a:ext uri="{FF2B5EF4-FFF2-40B4-BE49-F238E27FC236}">
                <a16:creationId xmlns:a16="http://schemas.microsoft.com/office/drawing/2014/main" id="{07BA97C5-0F0B-C392-880C-3A338DBFB04A}"/>
              </a:ext>
            </a:extLst>
          </p:cNvPr>
          <p:cNvPicPr>
            <a:picLocks noGrp="1" noChangeAspect="1"/>
          </p:cNvPicPr>
          <p:nvPr>
            <p:ph type="pic" sz="quarter" idx="22"/>
          </p:nvPr>
        </p:nvPicPr>
        <p:blipFill rotWithShape="1">
          <a:blip r:embed="rId5" cstate="screen">
            <a:extLst>
              <a:ext uri="{28A0092B-C50C-407E-A947-70E740481C1C}">
                <a14:useLocalDpi xmlns:a14="http://schemas.microsoft.com/office/drawing/2010/main"/>
              </a:ext>
            </a:extLst>
          </a:blip>
          <a:srcRect/>
          <a:stretch/>
        </p:blipFill>
        <p:spPr>
          <a:xfrm>
            <a:off x="6096000" y="2"/>
            <a:ext cx="6096000" cy="6857998"/>
          </a:xfrm>
        </p:spPr>
      </p:pic>
      <p:sp>
        <p:nvSpPr>
          <p:cNvPr id="15" name="TextBox 14">
            <a:extLst>
              <a:ext uri="{FF2B5EF4-FFF2-40B4-BE49-F238E27FC236}">
                <a16:creationId xmlns:a16="http://schemas.microsoft.com/office/drawing/2014/main" id="{E75C43C2-F0F5-AD61-A437-4F80393F1FB8}"/>
              </a:ext>
            </a:extLst>
          </p:cNvPr>
          <p:cNvSpPr txBox="1"/>
          <p:nvPr/>
        </p:nvSpPr>
        <p:spPr>
          <a:xfrm>
            <a:off x="220080" y="5763549"/>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3631896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C31BDD-2785-F580-EC21-2962B5C0234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6BA2A5B6-395D-E2D6-E7D7-34CE2E03D8E2}"/>
              </a:ext>
            </a:extLst>
          </p:cNvPr>
          <p:cNvSpPr>
            <a:spLocks noGrp="1"/>
          </p:cNvSpPr>
          <p:nvPr>
            <p:ph type="body" idx="11"/>
          </p:nvPr>
        </p:nvSpPr>
        <p:spPr>
          <a:xfrm>
            <a:off x="302399" y="679057"/>
            <a:ext cx="11264469" cy="400384"/>
          </a:xfrm>
        </p:spPr>
        <p:txBody>
          <a:bodyPr/>
          <a:lstStyle/>
          <a:p>
            <a:pPr>
              <a:defRPr/>
            </a:pPr>
            <a:r>
              <a:rPr lang="en-US">
                <a:solidFill>
                  <a:srgbClr val="897974"/>
                </a:solidFill>
              </a:rPr>
              <a:t>Who is the</a:t>
            </a:r>
            <a:r>
              <a:rPr lang="en-US" sz="2500">
                <a:solidFill>
                  <a:srgbClr val="897974"/>
                </a:solidFill>
              </a:rPr>
              <a:t> next generation of women approaching menopause?</a:t>
            </a:r>
          </a:p>
        </p:txBody>
      </p:sp>
      <p:sp>
        <p:nvSpPr>
          <p:cNvPr id="2" name="Title 1">
            <a:extLst>
              <a:ext uri="{FF2B5EF4-FFF2-40B4-BE49-F238E27FC236}">
                <a16:creationId xmlns:a16="http://schemas.microsoft.com/office/drawing/2014/main" id="{21A0C0BE-91FB-AB00-A615-C07AE3BC36DA}"/>
              </a:ext>
            </a:extLst>
          </p:cNvPr>
          <p:cNvSpPr>
            <a:spLocks noGrp="1"/>
          </p:cNvSpPr>
          <p:nvPr>
            <p:ph type="title"/>
          </p:nvPr>
        </p:nvSpPr>
        <p:spPr/>
        <p:txBody>
          <a:bodyPr/>
          <a:lstStyle/>
          <a:p>
            <a:r>
              <a:rPr lang="en-US" sz="3200">
                <a:solidFill>
                  <a:srgbClr val="4D3C35"/>
                </a:solidFill>
                <a:latin typeface="+mj-lt"/>
              </a:rPr>
              <a:t>Menopause: a taboo to smash</a:t>
            </a:r>
          </a:p>
        </p:txBody>
      </p:sp>
      <p:sp>
        <p:nvSpPr>
          <p:cNvPr id="9" name="TextBox 8">
            <a:extLst>
              <a:ext uri="{FF2B5EF4-FFF2-40B4-BE49-F238E27FC236}">
                <a16:creationId xmlns:a16="http://schemas.microsoft.com/office/drawing/2014/main" id="{88233341-A610-EEB3-08A8-E0A4578CC887}"/>
              </a:ext>
            </a:extLst>
          </p:cNvPr>
          <p:cNvSpPr txBox="1"/>
          <p:nvPr/>
        </p:nvSpPr>
        <p:spPr>
          <a:xfrm>
            <a:off x="8065850" y="4401459"/>
            <a:ext cx="3185911" cy="1105663"/>
          </a:xfrm>
          <a:prstGeom prst="rect">
            <a:avLst/>
          </a:prstGeom>
          <a:solidFill>
            <a:srgbClr val="897974"/>
          </a:solidFill>
        </p:spPr>
        <p:txBody>
          <a:bodyPr wrap="square" lIns="288000" tIns="108000" rIns="108000" bIns="108000">
            <a:noAutofit/>
          </a:bodyPr>
          <a:lstStyle/>
          <a:p>
            <a:pPr marL="0" marR="0" lvl="0" indent="0" algn="l"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Menopause: unmuted is a podcast sponsored by </a:t>
            </a:r>
            <a:r>
              <a:rPr kumimoji="0" lang="en-US" sz="1600" b="1" i="0" u="none" strike="noStrike" kern="1200" cap="none" spc="0" normalizeH="0" baseline="0" noProof="0">
                <a:ln>
                  <a:noFill/>
                </a:ln>
                <a:solidFill>
                  <a:prstClr val="white"/>
                </a:solidFill>
                <a:effectLst/>
                <a:uLnTx/>
                <a:uFillTx/>
                <a:latin typeface="DM Sans Bold"/>
                <a:ea typeface="+mn-ea"/>
                <a:cs typeface="+mn-cs"/>
              </a:rPr>
              <a:t>Pfizer</a:t>
            </a:r>
            <a:r>
              <a:rPr kumimoji="0" lang="en-US" sz="1600" b="0" i="0" u="none" strike="noStrike" kern="1200" cap="none" spc="0" normalizeH="0" baseline="0" noProof="0">
                <a:ln>
                  <a:noFill/>
                </a:ln>
                <a:solidFill>
                  <a:prstClr val="white"/>
                </a:solidFill>
                <a:effectLst/>
                <a:uLnTx/>
                <a:uFillTx/>
                <a:latin typeface="DM Sans"/>
                <a:ea typeface="+mn-ea"/>
                <a:cs typeface="+mn-cs"/>
              </a:rPr>
              <a:t> series exploring first-hand experiences of this life stage.</a:t>
            </a:r>
            <a:endParaRPr kumimoji="0" lang="en-US" sz="1600" b="0" i="0" u="none" strike="noStrike" kern="1200" cap="none" spc="0" normalizeH="0" baseline="30000" noProof="0">
              <a:ln>
                <a:noFill/>
              </a:ln>
              <a:solidFill>
                <a:prstClr val="white"/>
              </a:solidFill>
              <a:effectLst/>
              <a:uLnTx/>
              <a:uFillTx/>
              <a:latin typeface="DM Sans"/>
              <a:ea typeface="+mn-ea"/>
              <a:cs typeface="+mn-cs"/>
            </a:endParaRPr>
          </a:p>
        </p:txBody>
      </p:sp>
      <p:pic>
        <p:nvPicPr>
          <p:cNvPr id="7" name="Picture 4" descr="Amazon.com: menopause: unmuted : Pfizer: Audible Books &amp; Originals">
            <a:extLst>
              <a:ext uri="{FF2B5EF4-FFF2-40B4-BE49-F238E27FC236}">
                <a16:creationId xmlns:a16="http://schemas.microsoft.com/office/drawing/2014/main" id="{961364E8-72CC-8D3B-EC71-06AE1257ADE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38139" y="4122350"/>
            <a:ext cx="1671505" cy="167150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E5DD555-EDA9-FDB7-9E20-FFAC7C572F61}"/>
              </a:ext>
            </a:extLst>
          </p:cNvPr>
          <p:cNvSpPr txBox="1"/>
          <p:nvPr/>
        </p:nvSpPr>
        <p:spPr>
          <a:xfrm>
            <a:off x="302400" y="5918193"/>
            <a:ext cx="7605467" cy="939807"/>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DM Sans"/>
                <a:ea typeface="+mn-ea"/>
                <a:cs typeface="+mn-cs"/>
              </a:rPr>
              <a:t>1. </a:t>
            </a:r>
            <a:r>
              <a:rPr kumimoji="0" lang="en-US" sz="700" b="0" i="0" u="none" strike="noStrike" kern="1200" cap="none" spc="0" normalizeH="0" baseline="0" noProof="0">
                <a:ln>
                  <a:noFill/>
                </a:ln>
                <a:solidFill>
                  <a:prstClr val="black"/>
                </a:solidFill>
                <a:effectLst/>
                <a:uLnTx/>
                <a:uFillTx/>
                <a:latin typeface="DM Sans"/>
                <a:ea typeface="+mn-ea"/>
                <a:cs typeface="+mn-cs"/>
              </a:rPr>
              <a:t>https://bmcwomenshealth.biomedcentral.com/articles/10.1186/s12905-015-0217-y#:~:text=With%20the%20aging%20of%20the,the%20year% 202030%20%5B1%5D.</a:t>
            </a:r>
            <a:r>
              <a:rPr kumimoji="0" lang="en-US" sz="700" b="1" i="0" u="none" strike="noStrike" kern="1200" cap="none" spc="0" normalizeH="0" baseline="0" noProof="0">
                <a:ln>
                  <a:noFill/>
                </a:ln>
                <a:solidFill>
                  <a:prstClr val="black"/>
                </a:solidFill>
                <a:effectLst/>
                <a:uLnTx/>
                <a:uFillTx/>
                <a:latin typeface="DM Sans"/>
                <a:ea typeface="+mn-ea"/>
                <a:cs typeface="+mn-cs"/>
              </a:rPr>
              <a:t>; </a:t>
            </a:r>
            <a:br>
              <a:rPr kumimoji="0" lang="en-US" sz="700" b="1" i="0" u="none" strike="noStrike" kern="1200" cap="none" spc="0" normalizeH="0" baseline="0" noProof="0">
                <a:ln>
                  <a:noFill/>
                </a:ln>
                <a:solidFill>
                  <a:prstClr val="black"/>
                </a:solidFill>
                <a:effectLst/>
                <a:uLnTx/>
                <a:uFillTx/>
                <a:latin typeface="DM Sans"/>
                <a:ea typeface="+mn-ea"/>
                <a:cs typeface="+mn-cs"/>
              </a:rPr>
            </a:br>
            <a:r>
              <a:rPr kumimoji="0" lang="en-US" sz="700" b="1" i="0" u="none" strike="noStrike" kern="1200" cap="none" spc="0" normalizeH="0" baseline="0" noProof="0">
                <a:ln>
                  <a:noFill/>
                </a:ln>
                <a:solidFill>
                  <a:prstClr val="black"/>
                </a:solidFill>
                <a:effectLst/>
                <a:uLnTx/>
                <a:uFillTx/>
                <a:latin typeface="DM Sans"/>
                <a:ea typeface="+mn-ea"/>
                <a:cs typeface="+mn-cs"/>
              </a:rPr>
              <a:t>2. </a:t>
            </a:r>
            <a:r>
              <a:rPr kumimoji="0" lang="en-US" sz="700" b="0" i="0" u="none" strike="noStrike" kern="1200" cap="none" spc="0" normalizeH="0" baseline="0" noProof="0">
                <a:ln>
                  <a:noFill/>
                </a:ln>
                <a:solidFill>
                  <a:prstClr val="black"/>
                </a:solidFill>
                <a:effectLst/>
                <a:uLnTx/>
                <a:uFillTx/>
                <a:latin typeface="DM Sans"/>
                <a:ea typeface="+mn-ea"/>
                <a:cs typeface="+mn-cs"/>
              </a:rPr>
              <a:t>https://www.forbes.com/sites/debgordon/2021/07/13/73-of-women-dont-treat-their-menopause-symptoms-new-survey-shows/?sh=d269e67454f1</a:t>
            </a:r>
            <a:r>
              <a:rPr kumimoji="0" lang="en-US" sz="700" b="1" i="0" u="none" strike="noStrike" kern="1200" cap="none" spc="0" normalizeH="0" baseline="0" noProof="0">
                <a:ln>
                  <a:noFill/>
                </a:ln>
                <a:solidFill>
                  <a:prstClr val="black"/>
                </a:solidFill>
                <a:effectLst/>
                <a:uLnTx/>
                <a:uFillTx/>
                <a:latin typeface="DM Sans"/>
                <a:ea typeface="+mn-ea"/>
                <a:cs typeface="+mn-cs"/>
              </a:rPr>
              <a:t>; </a:t>
            </a:r>
            <a:br>
              <a:rPr kumimoji="0" lang="en-US" sz="700" b="1" i="0" u="none" strike="noStrike" kern="1200" cap="none" spc="0" normalizeH="0" baseline="0" noProof="0">
                <a:ln>
                  <a:noFill/>
                </a:ln>
                <a:solidFill>
                  <a:prstClr val="black"/>
                </a:solidFill>
                <a:effectLst/>
                <a:uLnTx/>
                <a:uFillTx/>
                <a:latin typeface="DM Sans"/>
                <a:ea typeface="+mn-ea"/>
                <a:cs typeface="+mn-cs"/>
              </a:rPr>
            </a:br>
            <a:r>
              <a:rPr kumimoji="0" lang="en-US" sz="700" b="1" i="0" u="none" strike="noStrike" kern="1200" cap="none" spc="0" normalizeH="0" baseline="0" noProof="0">
                <a:ln>
                  <a:noFill/>
                </a:ln>
                <a:solidFill>
                  <a:prstClr val="black"/>
                </a:solidFill>
                <a:effectLst/>
                <a:uLnTx/>
                <a:uFillTx/>
                <a:latin typeface="DM Sans"/>
                <a:ea typeface="+mn-ea"/>
                <a:cs typeface="+mn-cs"/>
              </a:rPr>
              <a:t>3. </a:t>
            </a:r>
            <a:r>
              <a:rPr kumimoji="0" lang="en-US" sz="700" b="0" i="0" u="none" strike="noStrike" kern="1200" cap="none" spc="0" normalizeH="0" baseline="0" noProof="0">
                <a:ln>
                  <a:noFill/>
                </a:ln>
                <a:solidFill>
                  <a:prstClr val="black"/>
                </a:solidFill>
                <a:effectLst/>
                <a:uLnTx/>
                <a:uFillTx/>
                <a:latin typeface="DM Sans"/>
                <a:ea typeface="+mn-ea"/>
                <a:cs typeface="+mn-cs"/>
              </a:rPr>
              <a:t>https://www.openaccessgovernment.org/menopause-the-last-great-taboo/100976/</a:t>
            </a:r>
            <a:r>
              <a:rPr kumimoji="0" lang="en-US" sz="700" b="1" i="0" u="none" strike="noStrike" kern="1200" cap="none" spc="0" normalizeH="0" baseline="0" noProof="0">
                <a:ln>
                  <a:noFill/>
                </a:ln>
                <a:solidFill>
                  <a:prstClr val="black"/>
                </a:solidFill>
                <a:effectLst/>
                <a:uLnTx/>
                <a:uFillTx/>
                <a:latin typeface="DM Sans"/>
                <a:ea typeface="+mn-ea"/>
                <a:cs typeface="+mn-cs"/>
              </a:rPr>
              <a:t>; 4. </a:t>
            </a:r>
            <a:r>
              <a:rPr kumimoji="0" lang="en-US" sz="700" b="0" i="0" u="none" strike="noStrike" kern="1200" cap="none" spc="0" normalizeH="0" baseline="0" noProof="0">
                <a:ln>
                  <a:noFill/>
                </a:ln>
                <a:solidFill>
                  <a:prstClr val="black"/>
                </a:solidFill>
                <a:effectLst/>
                <a:uLnTx/>
                <a:uFillTx/>
                <a:latin typeface="DM Sans"/>
                <a:ea typeface="+mn-ea"/>
                <a:cs typeface="+mn-cs"/>
              </a:rPr>
              <a:t>https://hbr.org/2020/02/is-menopause-a-taboo-in-your-organization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prstClr val="black"/>
              </a:solidFill>
              <a:effectLst/>
              <a:uLnTx/>
              <a:uFillTx/>
              <a:latin typeface="DM Sans"/>
              <a:ea typeface="+mn-ea"/>
              <a:cs typeface="+mn-cs"/>
            </a:endParaRPr>
          </a:p>
        </p:txBody>
      </p:sp>
      <p:sp>
        <p:nvSpPr>
          <p:cNvPr id="18" name="Text Placeholder 5">
            <a:extLst>
              <a:ext uri="{FF2B5EF4-FFF2-40B4-BE49-F238E27FC236}">
                <a16:creationId xmlns:a16="http://schemas.microsoft.com/office/drawing/2014/main" id="{D8660AA6-E987-34F9-B891-4DF4ED2D22BB}"/>
              </a:ext>
            </a:extLst>
          </p:cNvPr>
          <p:cNvSpPr txBox="1">
            <a:spLocks/>
          </p:cNvSpPr>
          <p:nvPr/>
        </p:nvSpPr>
        <p:spPr>
          <a:xfrm>
            <a:off x="6538139" y="1541050"/>
            <a:ext cx="5246687" cy="2372444"/>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lnSpc>
                <a:spcPct val="100000"/>
              </a:lnSpc>
              <a:spcAft>
                <a:spcPts val="1200"/>
              </a:spcAft>
              <a:buClr>
                <a:schemeClr val="tx2"/>
              </a:buClr>
            </a:pPr>
            <a:r>
              <a:rPr lang="en-US" sz="2000" b="1">
                <a:solidFill>
                  <a:srgbClr val="897974"/>
                </a:solidFill>
              </a:rPr>
              <a:t>1 in 4 women </a:t>
            </a:r>
            <a:r>
              <a:rPr lang="en-US" sz="2000"/>
              <a:t>says they struggle to cope with life due to symptoms of the menopause and 1 in 3 significantly loses self-confidence</a:t>
            </a:r>
            <a:r>
              <a:rPr lang="en-US" sz="2000" baseline="30000"/>
              <a:t>3</a:t>
            </a:r>
            <a:endParaRPr lang="en-US" sz="2000"/>
          </a:p>
          <a:p>
            <a:pPr lvl="1">
              <a:lnSpc>
                <a:spcPct val="100000"/>
              </a:lnSpc>
              <a:spcAft>
                <a:spcPts val="1200"/>
              </a:spcAft>
              <a:buClr>
                <a:schemeClr val="tx2"/>
              </a:buClr>
            </a:pPr>
            <a:r>
              <a:rPr lang="en-US" sz="2000"/>
              <a:t>Being </a:t>
            </a:r>
            <a:r>
              <a:rPr lang="en-US" sz="2000" b="1">
                <a:solidFill>
                  <a:srgbClr val="897974"/>
                </a:solidFill>
              </a:rPr>
              <a:t>ridiculed</a:t>
            </a:r>
            <a:r>
              <a:rPr lang="en-US" sz="2000"/>
              <a:t>, </a:t>
            </a:r>
            <a:r>
              <a:rPr lang="en-US" sz="2000" b="1">
                <a:solidFill>
                  <a:srgbClr val="897974"/>
                </a:solidFill>
              </a:rPr>
              <a:t>harassed</a:t>
            </a:r>
            <a:r>
              <a:rPr lang="en-US" sz="2000"/>
              <a:t>, or </a:t>
            </a:r>
            <a:r>
              <a:rPr lang="en-US" sz="2000" b="1">
                <a:solidFill>
                  <a:srgbClr val="897974"/>
                </a:solidFill>
              </a:rPr>
              <a:t>stereotyped </a:t>
            </a:r>
            <a:r>
              <a:rPr lang="en-US" sz="2000"/>
              <a:t>are some of the fears towards not speaking up</a:t>
            </a:r>
            <a:r>
              <a:rPr lang="en-US" sz="2000" baseline="30000"/>
              <a:t>4</a:t>
            </a:r>
          </a:p>
        </p:txBody>
      </p:sp>
      <p:sp>
        <p:nvSpPr>
          <p:cNvPr id="19" name="Text Placeholder 4">
            <a:extLst>
              <a:ext uri="{FF2B5EF4-FFF2-40B4-BE49-F238E27FC236}">
                <a16:creationId xmlns:a16="http://schemas.microsoft.com/office/drawing/2014/main" id="{D3AC18EF-1C0E-45F1-D7E4-3EE0669BDC25}"/>
              </a:ext>
            </a:extLst>
          </p:cNvPr>
          <p:cNvSpPr txBox="1">
            <a:spLocks/>
          </p:cNvSpPr>
          <p:nvPr/>
        </p:nvSpPr>
        <p:spPr>
          <a:xfrm>
            <a:off x="302399" y="1471671"/>
            <a:ext cx="5351463" cy="4196020"/>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lnSpc>
                <a:spcPct val="100000"/>
              </a:lnSpc>
              <a:spcBef>
                <a:spcPts val="0"/>
              </a:spcBef>
              <a:spcAft>
                <a:spcPts val="2000"/>
              </a:spcAft>
              <a:buClr>
                <a:schemeClr val="tx2"/>
              </a:buClr>
            </a:pPr>
            <a:r>
              <a:rPr lang="en-US" sz="2000" b="1">
                <a:solidFill>
                  <a:srgbClr val="897974"/>
                </a:solidFill>
              </a:rPr>
              <a:t>1.2 billion women </a:t>
            </a:r>
            <a:r>
              <a:rPr lang="en-US" sz="2000"/>
              <a:t>(nearly the Indian population) worldwide will be menopausal or postmenopausal by the year </a:t>
            </a:r>
            <a:r>
              <a:rPr lang="en-US" sz="2000" b="1">
                <a:solidFill>
                  <a:srgbClr val="897974"/>
                </a:solidFill>
              </a:rPr>
              <a:t>2030</a:t>
            </a:r>
            <a:r>
              <a:rPr lang="en-US" sz="2000" baseline="30000">
                <a:solidFill>
                  <a:srgbClr val="897974"/>
                </a:solidFill>
              </a:rPr>
              <a:t>1</a:t>
            </a:r>
          </a:p>
          <a:p>
            <a:pPr lvl="1">
              <a:lnSpc>
                <a:spcPct val="100000"/>
              </a:lnSpc>
              <a:spcBef>
                <a:spcPts val="0"/>
              </a:spcBef>
              <a:spcAft>
                <a:spcPts val="2000"/>
              </a:spcAft>
              <a:buClr>
                <a:schemeClr val="tx2"/>
              </a:buClr>
            </a:pPr>
            <a:endParaRPr lang="en-US" sz="600">
              <a:solidFill>
                <a:srgbClr val="897974"/>
              </a:solidFill>
            </a:endParaRPr>
          </a:p>
          <a:p>
            <a:pPr marL="1620000" lvl="1" indent="0">
              <a:lnSpc>
                <a:spcPct val="100000"/>
              </a:lnSpc>
              <a:spcBef>
                <a:spcPts val="0"/>
              </a:spcBef>
              <a:spcAft>
                <a:spcPts val="2000"/>
              </a:spcAft>
              <a:buClr>
                <a:schemeClr val="tx2"/>
              </a:buClr>
              <a:buNone/>
            </a:pPr>
            <a:r>
              <a:rPr lang="en-US" sz="2000" b="1">
                <a:solidFill>
                  <a:srgbClr val="897974"/>
                </a:solidFill>
              </a:rPr>
              <a:t>of women </a:t>
            </a:r>
            <a:r>
              <a:rPr lang="en-US" sz="2000"/>
              <a:t>don’t treat their menopause symptoms</a:t>
            </a:r>
            <a:r>
              <a:rPr lang="en-US" sz="2000" baseline="30000"/>
              <a:t>2</a:t>
            </a:r>
          </a:p>
          <a:p>
            <a:pPr marL="1620000" lvl="1" indent="0">
              <a:lnSpc>
                <a:spcPct val="100000"/>
              </a:lnSpc>
              <a:spcBef>
                <a:spcPts val="0"/>
              </a:spcBef>
              <a:spcAft>
                <a:spcPts val="2000"/>
              </a:spcAft>
              <a:buClr>
                <a:schemeClr val="tx2"/>
              </a:buClr>
              <a:buNone/>
            </a:pPr>
            <a:endParaRPr lang="en-US" sz="2000" baseline="30000">
              <a:solidFill>
                <a:srgbClr val="897974"/>
              </a:solidFill>
            </a:endParaRPr>
          </a:p>
          <a:p>
            <a:pPr lvl="1">
              <a:lnSpc>
                <a:spcPct val="100000"/>
              </a:lnSpc>
              <a:spcBef>
                <a:spcPts val="0"/>
              </a:spcBef>
              <a:spcAft>
                <a:spcPts val="2000"/>
              </a:spcAft>
              <a:buClr>
                <a:schemeClr val="tx2"/>
              </a:buClr>
            </a:pPr>
            <a:r>
              <a:rPr lang="en-US" sz="2000"/>
              <a:t>Most </a:t>
            </a:r>
            <a:r>
              <a:rPr lang="en-US" sz="2000" b="1">
                <a:solidFill>
                  <a:srgbClr val="897974"/>
                </a:solidFill>
              </a:rPr>
              <a:t>women from Generation X</a:t>
            </a:r>
            <a:r>
              <a:rPr lang="en-US" sz="2000"/>
              <a:t>, who are now in their late 40s and </a:t>
            </a:r>
            <a:r>
              <a:rPr lang="en-US" sz="2000" b="1">
                <a:solidFill>
                  <a:srgbClr val="897974"/>
                </a:solidFill>
              </a:rPr>
              <a:t>approaching menopause</a:t>
            </a:r>
            <a:r>
              <a:rPr lang="en-US" sz="2000"/>
              <a:t>, are technologically proficient and digitally literate</a:t>
            </a:r>
            <a:r>
              <a:rPr lang="en-US" sz="2000" baseline="30000"/>
              <a:t>2</a:t>
            </a:r>
            <a:endParaRPr lang="en-US" sz="2000"/>
          </a:p>
        </p:txBody>
      </p:sp>
      <p:grpSp>
        <p:nvGrpSpPr>
          <p:cNvPr id="20" name="Group 7">
            <a:extLst>
              <a:ext uri="{FF2B5EF4-FFF2-40B4-BE49-F238E27FC236}">
                <a16:creationId xmlns:a16="http://schemas.microsoft.com/office/drawing/2014/main" id="{6F559E09-E521-F889-CC76-E089F7845F50}"/>
              </a:ext>
            </a:extLst>
          </p:cNvPr>
          <p:cNvGrpSpPr/>
          <p:nvPr/>
        </p:nvGrpSpPr>
        <p:grpSpPr>
          <a:xfrm>
            <a:off x="743491" y="2732667"/>
            <a:ext cx="1065915" cy="1065915"/>
            <a:chOff x="684499" y="4334608"/>
            <a:chExt cx="1390845" cy="1459791"/>
          </a:xfrm>
        </p:grpSpPr>
        <p:sp>
          <p:nvSpPr>
            <p:cNvPr id="21" name="Oval 9">
              <a:extLst>
                <a:ext uri="{FF2B5EF4-FFF2-40B4-BE49-F238E27FC236}">
                  <a16:creationId xmlns:a16="http://schemas.microsoft.com/office/drawing/2014/main" id="{FD19AFC9-0B99-F2B8-52AD-DAA4B3F89D66}"/>
                </a:ext>
              </a:extLst>
            </p:cNvPr>
            <p:cNvSpPr>
              <a:spLocks noChangeAspect="1"/>
            </p:cNvSpPr>
            <p:nvPr/>
          </p:nvSpPr>
          <p:spPr>
            <a:xfrm>
              <a:off x="684499" y="4334608"/>
              <a:ext cx="1390845" cy="1390845"/>
            </a:xfrm>
            <a:prstGeom prst="ellipse">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2" name="Oval 10">
              <a:extLst>
                <a:ext uri="{FF2B5EF4-FFF2-40B4-BE49-F238E27FC236}">
                  <a16:creationId xmlns:a16="http://schemas.microsoft.com/office/drawing/2014/main" id="{A98831C9-B483-F422-1556-522C10FEFE6D}"/>
                </a:ext>
              </a:extLst>
            </p:cNvPr>
            <p:cNvSpPr>
              <a:spLocks noChangeAspect="1"/>
            </p:cNvSpPr>
            <p:nvPr/>
          </p:nvSpPr>
          <p:spPr>
            <a:xfrm>
              <a:off x="793495" y="4608185"/>
              <a:ext cx="972000" cy="972000"/>
            </a:xfrm>
            <a:prstGeom prst="ellipse">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TextBox 12">
              <a:extLst>
                <a:ext uri="{FF2B5EF4-FFF2-40B4-BE49-F238E27FC236}">
                  <a16:creationId xmlns:a16="http://schemas.microsoft.com/office/drawing/2014/main" id="{6826557C-4ADB-71B2-5BF9-9DCBF3A7BECC}"/>
                </a:ext>
              </a:extLst>
            </p:cNvPr>
            <p:cNvSpPr txBox="1"/>
            <p:nvPr/>
          </p:nvSpPr>
          <p:spPr>
            <a:xfrm>
              <a:off x="827538" y="4892299"/>
              <a:ext cx="903916" cy="90210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mn-ea"/>
                  <a:cs typeface="+mn-cs"/>
                </a:rPr>
                <a:t>73%</a:t>
              </a:r>
            </a:p>
          </p:txBody>
        </p:sp>
      </p:grpSp>
      <p:sp>
        <p:nvSpPr>
          <p:cNvPr id="5" name="TextBox 4">
            <a:extLst>
              <a:ext uri="{FF2B5EF4-FFF2-40B4-BE49-F238E27FC236}">
                <a16:creationId xmlns:a16="http://schemas.microsoft.com/office/drawing/2014/main" id="{7FE4A3AB-500F-F1FB-17AB-DB4ACF4E5869}"/>
              </a:ext>
            </a:extLst>
          </p:cNvPr>
          <p:cNvSpPr txBox="1"/>
          <p:nvPr/>
        </p:nvSpPr>
        <p:spPr>
          <a:xfrm>
            <a:off x="220080" y="5746516"/>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1203536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6C7F16DE-2F94-964A-A868-9C98FADA1FE3}"/>
              </a:ext>
            </a:extLst>
          </p:cNvPr>
          <p:cNvSpPr>
            <a:spLocks noGrp="1"/>
          </p:cNvSpPr>
          <p:nvPr>
            <p:ph type="body" sz="quarter" idx="12"/>
          </p:nvPr>
        </p:nvSpPr>
        <p:spPr>
          <a:xfrm>
            <a:off x="418069" y="2752348"/>
            <a:ext cx="5080000" cy="2464777"/>
          </a:xfr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100" b="0" i="0" u="none" strike="noStrike" kern="0" cap="none" spc="0" normalizeH="0" baseline="0" noProof="0">
                <a:ln>
                  <a:noFill/>
                </a:ln>
                <a:solidFill>
                  <a:prstClr val="black"/>
                </a:solidFill>
                <a:effectLst/>
                <a:uLnTx/>
                <a:uFillTx/>
                <a:ea typeface="+mn-ea"/>
                <a:cs typeface="+mn-cs"/>
              </a:rPr>
              <a:t>The symptoms of menopause vary among women, impacting their </a:t>
            </a:r>
            <a:r>
              <a:rPr kumimoji="0" lang="en-US" sz="1100" b="1" i="0" u="none" strike="noStrike" kern="0" cap="none" spc="0" normalizeH="0" baseline="0" noProof="0">
                <a:ln>
                  <a:noFill/>
                </a:ln>
                <a:solidFill>
                  <a:prstClr val="black"/>
                </a:solidFill>
                <a:effectLst/>
                <a:uLnTx/>
                <a:uFillTx/>
                <a:ea typeface="+mn-ea"/>
                <a:cs typeface="+mn-cs"/>
              </a:rPr>
              <a:t>physical, emotional, mental, and social well-being</a:t>
            </a:r>
            <a:r>
              <a:rPr lang="en-US" sz="1100" b="0" i="0">
                <a:solidFill>
                  <a:srgbClr val="3C4245"/>
                </a:solidFill>
                <a:effectLst/>
              </a:rPr>
              <a:t>(1)</a:t>
            </a:r>
            <a:r>
              <a:rPr kumimoji="0" lang="en-US" sz="1100" b="0" i="0" u="none" strike="noStrike" kern="0" cap="none" spc="0" normalizeH="0" baseline="0" noProof="0">
                <a:ln>
                  <a:noFill/>
                </a:ln>
                <a:solidFill>
                  <a:prstClr val="black"/>
                </a:solidFill>
                <a:effectLst/>
                <a:uLnTx/>
                <a:uFillTx/>
                <a:ea typeface="+mn-ea"/>
                <a:cs typeface="+mn-cs"/>
              </a:rPr>
              <a:t>. Some commonly experienced symptoms include</a:t>
            </a:r>
            <a:r>
              <a:rPr lang="en-US" sz="1100">
                <a:solidFill>
                  <a:prstClr val="black"/>
                </a:solidFill>
              </a:rPr>
              <a:t>(2,3): </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Hot flushes and night sweats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Insomnia</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Mood changes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Weight gain</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Low energy levels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Difficulty with memory/concentration</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Skin changes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Hair changes</a:t>
            </a:r>
          </a:p>
        </p:txBody>
      </p:sp>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p:txBody>
          <a:bodyPr/>
          <a:lstStyle/>
          <a:p>
            <a:r>
              <a:rPr lang="en-US" sz="3200">
                <a:solidFill>
                  <a:srgbClr val="4D3C35"/>
                </a:solidFill>
                <a:latin typeface="+mj-lt"/>
              </a:rPr>
              <a:t>Menopause: a taboo addressed through 2 SDGs</a:t>
            </a:r>
          </a:p>
        </p:txBody>
      </p:sp>
      <p:sp>
        <p:nvSpPr>
          <p:cNvPr id="22" name="TextBox 21">
            <a:extLst>
              <a:ext uri="{FF2B5EF4-FFF2-40B4-BE49-F238E27FC236}">
                <a16:creationId xmlns:a16="http://schemas.microsoft.com/office/drawing/2014/main" id="{126E38D9-9C06-324F-5F57-C0C3DD907517}"/>
              </a:ext>
            </a:extLst>
          </p:cNvPr>
          <p:cNvSpPr txBox="1"/>
          <p:nvPr/>
        </p:nvSpPr>
        <p:spPr>
          <a:xfrm>
            <a:off x="6569486" y="2752348"/>
            <a:ext cx="5135417"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82828"/>
                </a:solidFill>
                <a:effectLst/>
                <a:uLnTx/>
                <a:uFillTx/>
                <a:latin typeface="DM Sans"/>
                <a:ea typeface="+mn-ea"/>
                <a:cs typeface="+mn-cs"/>
              </a:rPr>
              <a:t>Menopause extends beyond individual health concerns and has far-reaching impacts.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282828"/>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282828"/>
                </a:solidFill>
                <a:effectLst/>
                <a:uLnTx/>
                <a:uFillTx/>
                <a:latin typeface="DM Sans"/>
                <a:ea typeface="+mn-ea"/>
                <a:cs typeface="+mn-cs"/>
              </a:rPr>
              <a:t>Taking place typically between the ages of 45 and 55, menopause coincides with a critical period for women's </a:t>
            </a:r>
            <a:r>
              <a:rPr kumimoji="0" lang="en-US" sz="1100" b="1" i="0" u="none" strike="noStrike" kern="1200" cap="none" spc="0" normalizeH="0" baseline="0" noProof="0">
                <a:ln>
                  <a:noFill/>
                </a:ln>
                <a:solidFill>
                  <a:srgbClr val="282828"/>
                </a:solidFill>
                <a:effectLst/>
                <a:uLnTx/>
                <a:uFillTx/>
                <a:latin typeface="DM Sans"/>
                <a:ea typeface="+mn-ea"/>
                <a:cs typeface="+mn-cs"/>
              </a:rPr>
              <a:t>career development </a:t>
            </a:r>
            <a:r>
              <a:rPr kumimoji="0" lang="en-US" sz="1100" b="0" i="0" u="none" strike="noStrike" kern="1200" cap="none" spc="0" normalizeH="0" baseline="0" noProof="0">
                <a:ln>
                  <a:noFill/>
                </a:ln>
                <a:solidFill>
                  <a:srgbClr val="282828"/>
                </a:solidFill>
                <a:effectLst/>
                <a:uLnTx/>
                <a:uFillTx/>
                <a:latin typeface="DM Sans"/>
                <a:ea typeface="+mn-ea"/>
                <a:cs typeface="+mn-cs"/>
              </a:rPr>
              <a:t>and their pursuit of top leadership positions.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a:ln>
                <a:noFill/>
              </a:ln>
              <a:solidFill>
                <a:srgbClr val="282828"/>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solidFill>
                  <a:srgbClr val="282828"/>
                </a:solidFill>
                <a:latin typeface="DM Sans"/>
              </a:rPr>
              <a:t>M</a:t>
            </a:r>
            <a:r>
              <a:rPr kumimoji="0" lang="en-US" sz="1100" b="0" i="0" u="none" strike="noStrike" kern="1200" cap="none" spc="0" normalizeH="0" baseline="0" noProof="0" err="1">
                <a:ln>
                  <a:noFill/>
                </a:ln>
                <a:solidFill>
                  <a:srgbClr val="282828"/>
                </a:solidFill>
                <a:effectLst/>
                <a:uLnTx/>
                <a:uFillTx/>
                <a:latin typeface="DM Sans"/>
                <a:ea typeface="+mn-ea"/>
                <a:cs typeface="+mn-cs"/>
              </a:rPr>
              <a:t>enopause</a:t>
            </a:r>
            <a:r>
              <a:rPr kumimoji="0" lang="en-US" sz="1100" b="0" i="0" u="none" strike="noStrike" kern="1200" cap="none" spc="0" normalizeH="0" baseline="0" noProof="0">
                <a:ln>
                  <a:noFill/>
                </a:ln>
                <a:solidFill>
                  <a:srgbClr val="282828"/>
                </a:solidFill>
                <a:effectLst/>
                <a:uLnTx/>
                <a:uFillTx/>
                <a:latin typeface="DM Sans"/>
                <a:ea typeface="+mn-ea"/>
                <a:cs typeface="+mn-cs"/>
              </a:rPr>
              <a:t> remains a taboo subject, leading many women to feel uncomfortable discussing their symptoms openly at work. Additionally, menopausal women may be unfairly perceived as </a:t>
            </a:r>
            <a:r>
              <a:rPr kumimoji="0" lang="en-US" sz="1100" b="1" i="0" u="none" strike="noStrike" kern="1200" cap="none" spc="0" normalizeH="0" baseline="0" noProof="0">
                <a:ln>
                  <a:noFill/>
                </a:ln>
                <a:solidFill>
                  <a:srgbClr val="282828"/>
                </a:solidFill>
                <a:effectLst/>
                <a:uLnTx/>
                <a:uFillTx/>
                <a:latin typeface="DM Sans"/>
                <a:ea typeface="+mn-ea"/>
                <a:cs typeface="+mn-cs"/>
              </a:rPr>
              <a:t>lacking confidence and emotional stability </a:t>
            </a:r>
            <a:r>
              <a:rPr kumimoji="0" lang="en-US" sz="1100" b="0" i="0" u="none" strike="noStrike" kern="1200" cap="none" spc="0" normalizeH="0" baseline="0" noProof="0">
                <a:ln>
                  <a:noFill/>
                </a:ln>
                <a:solidFill>
                  <a:srgbClr val="282828"/>
                </a:solidFill>
                <a:effectLst/>
                <a:uLnTx/>
                <a:uFillTx/>
                <a:latin typeface="DM Sans"/>
                <a:ea typeface="+mn-ea"/>
                <a:cs typeface="+mn-cs"/>
              </a:rPr>
              <a:t>(4).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a:ln>
                <a:noFill/>
              </a:ln>
              <a:solidFill>
                <a:srgbClr val="282828"/>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282828"/>
                </a:solidFill>
                <a:effectLst/>
                <a:uLnTx/>
                <a:uFillTx/>
                <a:latin typeface="DM Sans"/>
                <a:ea typeface="+mn-ea"/>
                <a:cs typeface="+mn-cs"/>
              </a:rPr>
              <a:t>Women often experience negative consequences such as </a:t>
            </a:r>
            <a:r>
              <a:rPr kumimoji="0" lang="en-US" sz="1100" b="1" i="0" u="none" strike="noStrike" kern="1200" cap="none" spc="0" normalizeH="0" baseline="0" noProof="0">
                <a:ln>
                  <a:noFill/>
                </a:ln>
                <a:solidFill>
                  <a:srgbClr val="282828"/>
                </a:solidFill>
                <a:effectLst/>
                <a:uLnTx/>
                <a:uFillTx/>
                <a:latin typeface="DM Sans"/>
                <a:ea typeface="+mn-ea"/>
                <a:cs typeface="+mn-cs"/>
              </a:rPr>
              <a:t>diminished motivation, reduced working hours, reluctance to seek promotion, </a:t>
            </a:r>
            <a:r>
              <a:rPr kumimoji="0" lang="en-US" sz="1100" b="0" i="0" u="none" strike="noStrike" kern="1200" cap="none" spc="0" normalizeH="0" baseline="0" noProof="0">
                <a:ln>
                  <a:noFill/>
                </a:ln>
                <a:solidFill>
                  <a:srgbClr val="282828"/>
                </a:solidFill>
                <a:effectLst/>
                <a:uLnTx/>
                <a:uFillTx/>
                <a:latin typeface="DM Sans"/>
                <a:ea typeface="+mn-ea"/>
                <a:cs typeface="+mn-cs"/>
              </a:rPr>
              <a:t>and, in some cases, even </a:t>
            </a:r>
            <a:r>
              <a:rPr kumimoji="0" lang="en-US" sz="1100" b="1" i="0" u="none" strike="noStrike" kern="1200" cap="none" spc="0" normalizeH="0" baseline="0" noProof="0">
                <a:ln>
                  <a:noFill/>
                </a:ln>
                <a:solidFill>
                  <a:srgbClr val="282828"/>
                </a:solidFill>
                <a:effectLst/>
                <a:uLnTx/>
                <a:uFillTx/>
                <a:latin typeface="DM Sans"/>
                <a:ea typeface="+mn-ea"/>
                <a:cs typeface="+mn-cs"/>
              </a:rPr>
              <a:t>leaving their jobs</a:t>
            </a:r>
            <a:r>
              <a:rPr kumimoji="0" lang="en-US" sz="1100" b="0" i="0" u="none" strike="noStrike" kern="1200" cap="none" spc="0" normalizeH="0" baseline="0" noProof="0">
                <a:ln>
                  <a:noFill/>
                </a:ln>
                <a:solidFill>
                  <a:srgbClr val="282828"/>
                </a:solidFill>
                <a:effectLst/>
                <a:uLnTx/>
                <a:uFillTx/>
                <a:latin typeface="DM Sans"/>
                <a:ea typeface="+mn-ea"/>
                <a:cs typeface="+mn-cs"/>
              </a:rPr>
              <a:t> due to the challenges posed by menopausal symptoms (5).</a:t>
            </a:r>
          </a:p>
        </p:txBody>
      </p:sp>
      <p:sp>
        <p:nvSpPr>
          <p:cNvPr id="30" name="Text Placeholder 2">
            <a:extLst>
              <a:ext uri="{FF2B5EF4-FFF2-40B4-BE49-F238E27FC236}">
                <a16:creationId xmlns:a16="http://schemas.microsoft.com/office/drawing/2014/main" id="{91E03D4D-70ED-E2C4-0272-BE4509ADCB5C}"/>
              </a:ext>
            </a:extLst>
          </p:cNvPr>
          <p:cNvSpPr txBox="1">
            <a:spLocks/>
          </p:cNvSpPr>
          <p:nvPr/>
        </p:nvSpPr>
        <p:spPr>
          <a:xfrm>
            <a:off x="523033" y="6097141"/>
            <a:ext cx="12688659" cy="718145"/>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48A2CF"/>
              </a:buClr>
              <a:buSzPct val="90000"/>
              <a:buFont typeface="DM Sans" pitchFamily="2" charset="0"/>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rgbClr val="48A2CF"/>
              </a:buClr>
              <a:buSzPct val="90000"/>
              <a:buFont typeface="DM Sans" pitchFamily="2" charset="0"/>
              <a:buChar char="•"/>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48A2CF"/>
              </a:buClr>
              <a:buSzPct val="90000"/>
              <a:buFont typeface="DM Sans" pitchFamily="2"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 Menopause, WHO (</a:t>
            </a:r>
            <a:r>
              <a:rPr kumimoji="0" lang="fr-FR" sz="800" b="0" i="0" u="none" strike="noStrike" kern="0" cap="none" spc="0" normalizeH="0" baseline="0" noProof="0" err="1">
                <a:ln>
                  <a:noFill/>
                </a:ln>
                <a:solidFill>
                  <a:prstClr val="black"/>
                </a:solidFill>
                <a:effectLst/>
                <a:uLnTx/>
                <a:uFillTx/>
                <a:latin typeface="DM Sans"/>
                <a:ea typeface="+mn-ea"/>
                <a:cs typeface="+mn-cs"/>
                <a:hlinkClick r:id="rId3"/>
              </a:rPr>
              <a:t>Menopause</a:t>
            </a:r>
            <a:r>
              <a:rPr kumimoji="0" lang="fr-FR" sz="800" b="0" i="0" u="none" strike="noStrike" kern="0" cap="none" spc="0" normalizeH="0" baseline="0" noProof="0">
                <a:ln>
                  <a:noFill/>
                </a:ln>
                <a:solidFill>
                  <a:prstClr val="black"/>
                </a:solidFill>
                <a:effectLst/>
                <a:uLnTx/>
                <a:uFillTx/>
                <a:latin typeface="DM Sans"/>
                <a:ea typeface="+mn-ea"/>
                <a:cs typeface="+mn-cs"/>
                <a:hlinkClick r:id="rId3"/>
              </a:rPr>
              <a:t> (who.int)</a:t>
            </a:r>
            <a:r>
              <a:rPr kumimoji="0" lang="en-US" sz="800" b="0"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(2): National institute on ageing (</a:t>
            </a:r>
            <a:r>
              <a:rPr kumimoji="0" lang="en-US" sz="800" b="0" i="0" u="none" strike="noStrike" kern="0" cap="none" spc="0" normalizeH="0" baseline="0" noProof="0">
                <a:ln>
                  <a:noFill/>
                </a:ln>
                <a:solidFill>
                  <a:prstClr val="black"/>
                </a:solidFill>
                <a:effectLst/>
                <a:uLnTx/>
                <a:uFillTx/>
                <a:latin typeface="DM Sans"/>
                <a:ea typeface="+mn-ea"/>
                <a:cs typeface="+mn-cs"/>
                <a:hlinkClick r:id="rId4"/>
              </a:rPr>
              <a:t>What Is Menopause? | National Institute on Aging (nih.gov)</a:t>
            </a:r>
            <a:r>
              <a:rPr kumimoji="0" lang="de-CH" sz="800" b="0"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de-CH" sz="800" b="0" i="0" u="none" strike="noStrike" kern="0" cap="none" spc="0" normalizeH="0" baseline="0" noProof="0">
                <a:ln>
                  <a:noFill/>
                </a:ln>
                <a:solidFill>
                  <a:prstClr val="black"/>
                </a:solidFill>
                <a:effectLst/>
                <a:uLnTx/>
                <a:uFillTx/>
                <a:latin typeface="DM Sans"/>
                <a:ea typeface="+mn-ea"/>
                <a:cs typeface="+mn-cs"/>
              </a:rPr>
              <a:t>(3): My </a:t>
            </a:r>
            <a:r>
              <a:rPr kumimoji="0" lang="de-CH" sz="800" b="0" i="0" u="none" strike="noStrike" kern="0" cap="none" spc="0" normalizeH="0" baseline="0" noProof="0" err="1">
                <a:ln>
                  <a:noFill/>
                </a:ln>
                <a:solidFill>
                  <a:prstClr val="black"/>
                </a:solidFill>
                <a:effectLst/>
                <a:uLnTx/>
                <a:uFillTx/>
                <a:latin typeface="DM Sans"/>
                <a:ea typeface="+mn-ea"/>
                <a:cs typeface="+mn-cs"/>
              </a:rPr>
              <a:t>menopause</a:t>
            </a:r>
            <a:r>
              <a:rPr kumimoji="0" lang="de-CH" sz="800" b="0" i="0" u="none" strike="noStrike" kern="0" cap="none" spc="0" normalizeH="0" baseline="0" noProof="0">
                <a:ln>
                  <a:noFill/>
                </a:ln>
                <a:solidFill>
                  <a:prstClr val="black"/>
                </a:solidFill>
                <a:effectLst/>
                <a:uLnTx/>
                <a:uFillTx/>
                <a:latin typeface="DM Sans"/>
                <a:ea typeface="+mn-ea"/>
                <a:cs typeface="+mn-cs"/>
              </a:rPr>
              <a:t> </a:t>
            </a:r>
            <a:r>
              <a:rPr kumimoji="0" lang="de-CH" sz="800" b="0" i="0" u="none" strike="noStrike" kern="0" cap="none" spc="0" normalizeH="0" baseline="0" noProof="0" err="1">
                <a:ln>
                  <a:noFill/>
                </a:ln>
                <a:solidFill>
                  <a:prstClr val="black"/>
                </a:solidFill>
                <a:effectLst/>
                <a:uLnTx/>
                <a:uFillTx/>
                <a:latin typeface="DM Sans"/>
                <a:ea typeface="+mn-ea"/>
                <a:cs typeface="+mn-cs"/>
              </a:rPr>
              <a:t>centre</a:t>
            </a:r>
            <a:r>
              <a:rPr kumimoji="0" lang="de-CH" sz="800" b="0" i="0" u="none" strike="noStrike" kern="0" cap="none" spc="0" normalizeH="0" baseline="0" noProof="0">
                <a:ln>
                  <a:noFill/>
                </a:ln>
                <a:solidFill>
                  <a:prstClr val="black"/>
                </a:solidFill>
                <a:effectLst/>
                <a:uLnTx/>
                <a:uFillTx/>
                <a:latin typeface="DM Sans"/>
                <a:ea typeface="+mn-ea"/>
                <a:cs typeface="+mn-cs"/>
              </a:rPr>
              <a:t> (</a:t>
            </a:r>
            <a:r>
              <a:rPr kumimoji="0" lang="en-US" sz="800" b="0" i="0" u="none" strike="noStrike" kern="0" cap="none" spc="0" normalizeH="0" baseline="0" noProof="0">
                <a:ln>
                  <a:noFill/>
                </a:ln>
                <a:solidFill>
                  <a:prstClr val="black"/>
                </a:solidFill>
                <a:effectLst/>
                <a:uLnTx/>
                <a:uFillTx/>
                <a:latin typeface="DM Sans"/>
                <a:ea typeface="+mn-ea"/>
                <a:cs typeface="+mn-cs"/>
                <a:hlinkClick r:id="rId5"/>
              </a:rPr>
              <a:t>Menopause signs and symptoms | My Menopause Centre</a:t>
            </a:r>
            <a:r>
              <a:rPr kumimoji="0" lang="de-CH" sz="800" b="0"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de-CH" sz="800" b="0" i="0" u="none" strike="noStrike" kern="0" cap="none" spc="0" normalizeH="0" baseline="0" noProof="0">
                <a:ln>
                  <a:noFill/>
                </a:ln>
                <a:solidFill>
                  <a:prstClr val="black"/>
                </a:solidFill>
                <a:effectLst/>
                <a:uLnTx/>
                <a:uFillTx/>
                <a:latin typeface="DM Sans"/>
                <a:ea typeface="+mn-ea"/>
                <a:cs typeface="+mn-cs"/>
              </a:rPr>
              <a:t>(4): HBR (</a:t>
            </a:r>
            <a:r>
              <a:rPr kumimoji="0" lang="en-US" sz="800" b="0" i="0" u="none" strike="noStrike" kern="0" cap="none" spc="0" normalizeH="0" baseline="0" noProof="0">
                <a:ln>
                  <a:noFill/>
                </a:ln>
                <a:solidFill>
                  <a:prstClr val="black"/>
                </a:solidFill>
                <a:effectLst/>
                <a:uLnTx/>
                <a:uFillTx/>
                <a:latin typeface="DM Sans"/>
                <a:ea typeface="+mn-ea"/>
                <a:cs typeface="+mn-cs"/>
                <a:hlinkClick r:id="rId6"/>
              </a:rPr>
              <a:t>Research: Workplace Stigma Around Menopause Is Real (hbr.org)</a:t>
            </a:r>
            <a:r>
              <a:rPr kumimoji="0" lang="en-US" sz="800" b="0" i="0" u="none" strike="noStrike" kern="0" cap="none" spc="0" normalizeH="0" baseline="0" noProof="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(5): Menopause and the workplace (</a:t>
            </a:r>
            <a:r>
              <a:rPr kumimoji="0" lang="en-CH" sz="800" b="0" i="0" u="none" strike="noStrike" kern="0" cap="none" spc="0" normalizeH="0" baseline="0" noProof="0">
                <a:ln>
                  <a:noFill/>
                </a:ln>
                <a:solidFill>
                  <a:prstClr val="black"/>
                </a:solidFill>
                <a:effectLst/>
                <a:uLnTx/>
                <a:uFillTx/>
                <a:latin typeface="DM Sans"/>
                <a:ea typeface="+mn-ea"/>
                <a:cs typeface="+mn-cs"/>
                <a:hlinkClick r:id="rId7"/>
              </a:rPr>
              <a:t>https://www.fawcettsociety.org.uk/Handlers/Download.ashx?IDMF=9672cf45-5f13-4b69-8882-1e5e643ac8a6</a:t>
            </a:r>
            <a:r>
              <a:rPr kumimoji="0" lang="de-CH" sz="800" b="0" i="0" u="none" strike="noStrike" kern="0" cap="none" spc="0" normalizeH="0" baseline="0" noProof="0">
                <a:ln>
                  <a:noFill/>
                </a:ln>
                <a:solidFill>
                  <a:prstClr val="black"/>
                </a:solidFill>
                <a:effectLst/>
                <a:uLnTx/>
                <a:uFillTx/>
                <a:latin typeface="DM Sans"/>
                <a:ea typeface="+mn-ea"/>
                <a:cs typeface="+mn-cs"/>
              </a:rPr>
              <a:t> )</a:t>
            </a:r>
          </a:p>
        </p:txBody>
      </p:sp>
      <p:pic>
        <p:nvPicPr>
          <p:cNvPr id="38" name="Picture 37" descr="A green line with a heart and a symbol&#10;&#10;Description automatically generated">
            <a:extLst>
              <a:ext uri="{FF2B5EF4-FFF2-40B4-BE49-F238E27FC236}">
                <a16:creationId xmlns:a16="http://schemas.microsoft.com/office/drawing/2014/main" id="{2DDD1171-A859-8B41-1503-AD2CE7A44C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35134" y="1544536"/>
            <a:ext cx="1080000" cy="1080000"/>
          </a:xfrm>
          <a:prstGeom prst="rect">
            <a:avLst/>
          </a:prstGeom>
        </p:spPr>
      </p:pic>
      <p:pic>
        <p:nvPicPr>
          <p:cNvPr id="40" name="Picture 39" descr="A red symbol with a male and female symbol&#10;&#10;Description automatically generated">
            <a:extLst>
              <a:ext uri="{FF2B5EF4-FFF2-40B4-BE49-F238E27FC236}">
                <a16:creationId xmlns:a16="http://schemas.microsoft.com/office/drawing/2014/main" id="{4D42F6C9-A60E-A74B-8B18-98552198F90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643568" y="1516569"/>
            <a:ext cx="1080000" cy="1080000"/>
          </a:xfrm>
          <a:prstGeom prst="rect">
            <a:avLst/>
          </a:prstGeom>
        </p:spPr>
      </p:pic>
      <p:sp>
        <p:nvSpPr>
          <p:cNvPr id="3" name="Rectangle 2">
            <a:extLst>
              <a:ext uri="{FF2B5EF4-FFF2-40B4-BE49-F238E27FC236}">
                <a16:creationId xmlns:a16="http://schemas.microsoft.com/office/drawing/2014/main" id="{1953605C-ECAB-FC8F-FB74-D61C1A442733}"/>
              </a:ext>
            </a:extLst>
          </p:cNvPr>
          <p:cNvSpPr/>
          <p:nvPr/>
        </p:nvSpPr>
        <p:spPr>
          <a:xfrm>
            <a:off x="6445530" y="1517195"/>
            <a:ext cx="5345471" cy="4141565"/>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9629B07C-16C9-0A01-8114-49579AD7E79E}"/>
              </a:ext>
            </a:extLst>
          </p:cNvPr>
          <p:cNvSpPr/>
          <p:nvPr/>
        </p:nvSpPr>
        <p:spPr>
          <a:xfrm>
            <a:off x="302399" y="1517195"/>
            <a:ext cx="5345471" cy="4141565"/>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Slide Number Placeholder 2">
            <a:extLst>
              <a:ext uri="{FF2B5EF4-FFF2-40B4-BE49-F238E27FC236}">
                <a16:creationId xmlns:a16="http://schemas.microsoft.com/office/drawing/2014/main" id="{4EAA1016-5995-B503-8D7F-C010335A7440}"/>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 Placeholder 3">
            <a:extLst>
              <a:ext uri="{FF2B5EF4-FFF2-40B4-BE49-F238E27FC236}">
                <a16:creationId xmlns:a16="http://schemas.microsoft.com/office/drawing/2014/main" id="{85CA4156-4849-6080-13DF-E318472939E9}"/>
              </a:ext>
            </a:extLst>
          </p:cNvPr>
          <p:cNvSpPr txBox="1">
            <a:spLocks/>
          </p:cNvSpPr>
          <p:nvPr/>
        </p:nvSpPr>
        <p:spPr>
          <a:xfrm>
            <a:off x="302399" y="679057"/>
            <a:ext cx="11972728" cy="40038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500">
                <a:solidFill>
                  <a:srgbClr val="897974"/>
                </a:solidFill>
              </a:rPr>
              <a:t>The Impact of Menopausal Symptoms on Women's Health and Gender Equity</a:t>
            </a:r>
          </a:p>
        </p:txBody>
      </p:sp>
    </p:spTree>
    <p:extLst>
      <p:ext uri="{BB962C8B-B14F-4D97-AF65-F5344CB8AC3E}">
        <p14:creationId xmlns:p14="http://schemas.microsoft.com/office/powerpoint/2010/main" val="955096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71FF8A-DF39-6987-B619-3638A9B0868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7CCC8550-577B-5270-3A07-5DCB57F09F8B}"/>
              </a:ext>
            </a:extLst>
          </p:cNvPr>
          <p:cNvSpPr>
            <a:spLocks noGrp="1"/>
          </p:cNvSpPr>
          <p:nvPr>
            <p:ph type="body" idx="11"/>
          </p:nvPr>
        </p:nvSpPr>
        <p:spPr/>
        <p:txBody>
          <a:bodyPr/>
          <a:lstStyle/>
          <a:p>
            <a:r>
              <a:rPr lang="en-US" sz="2500">
                <a:solidFill>
                  <a:srgbClr val="897974"/>
                </a:solidFill>
              </a:rPr>
              <a:t>Innovations tapping into menopause worldwide</a:t>
            </a:r>
          </a:p>
        </p:txBody>
      </p:sp>
      <p:sp>
        <p:nvSpPr>
          <p:cNvPr id="2" name="Title 1">
            <a:extLst>
              <a:ext uri="{FF2B5EF4-FFF2-40B4-BE49-F238E27FC236}">
                <a16:creationId xmlns:a16="http://schemas.microsoft.com/office/drawing/2014/main" id="{C62F0E91-8AEB-16C3-BF63-CF01D344663C}"/>
              </a:ext>
            </a:extLst>
          </p:cNvPr>
          <p:cNvSpPr>
            <a:spLocks noGrp="1"/>
          </p:cNvSpPr>
          <p:nvPr>
            <p:ph type="title"/>
          </p:nvPr>
        </p:nvSpPr>
        <p:spPr/>
        <p:txBody>
          <a:bodyPr/>
          <a:lstStyle/>
          <a:p>
            <a:r>
              <a:rPr lang="en-US" sz="3200">
                <a:solidFill>
                  <a:srgbClr val="4D3C35"/>
                </a:solidFill>
                <a:latin typeface="+mj-lt"/>
              </a:rPr>
              <a:t>From products to campaigns, the taboo is being spoken up</a:t>
            </a:r>
          </a:p>
        </p:txBody>
      </p:sp>
      <p:pic>
        <p:nvPicPr>
          <p:cNvPr id="18" name="Picture 16">
            <a:hlinkClick r:id="rId3"/>
            <a:extLst>
              <a:ext uri="{FF2B5EF4-FFF2-40B4-BE49-F238E27FC236}">
                <a16:creationId xmlns:a16="http://schemas.microsoft.com/office/drawing/2014/main" id="{8876781D-C9C7-1D43-A010-54976E90C53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8285999" y="3814465"/>
            <a:ext cx="3600000" cy="19217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hlinkClick r:id="rId5"/>
            <a:extLst>
              <a:ext uri="{FF2B5EF4-FFF2-40B4-BE49-F238E27FC236}">
                <a16:creationId xmlns:a16="http://schemas.microsoft.com/office/drawing/2014/main" id="{4C6597F1-3D6A-CCF9-8AC3-260A52F9EB06}"/>
              </a:ext>
            </a:extLst>
          </p:cNvPr>
          <p:cNvPicPr>
            <a:picLocks noChangeAspect="1"/>
          </p:cNvPicPr>
          <p:nvPr/>
        </p:nvPicPr>
        <p:blipFill>
          <a:blip r:embed="rId6" cstate="screen">
            <a:extLst>
              <a:ext uri="{28A0092B-C50C-407E-A947-70E740481C1C}">
                <a14:useLocalDpi xmlns:a14="http://schemas.microsoft.com/office/drawing/2010/main"/>
              </a:ext>
            </a:extLst>
          </a:blip>
          <a:srcRect t="2238" b="2238"/>
          <a:stretch/>
        </p:blipFill>
        <p:spPr>
          <a:xfrm>
            <a:off x="302400" y="1237253"/>
            <a:ext cx="3600000" cy="1889501"/>
          </a:xfrm>
          <a:prstGeom prst="rect">
            <a:avLst/>
          </a:prstGeom>
        </p:spPr>
      </p:pic>
      <p:pic>
        <p:nvPicPr>
          <p:cNvPr id="9" name="Picture 10">
            <a:hlinkClick r:id="rId7"/>
            <a:extLst>
              <a:ext uri="{FF2B5EF4-FFF2-40B4-BE49-F238E27FC236}">
                <a16:creationId xmlns:a16="http://schemas.microsoft.com/office/drawing/2014/main" id="{805B3EF0-D415-FAD0-B504-F042D4CF186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p:blipFill>
        <p:spPr bwMode="auto">
          <a:xfrm>
            <a:off x="4296000" y="1238585"/>
            <a:ext cx="3600000" cy="17973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UNFPA Arabstates | United Nations Population Fund and TENA bring empowering  theme of 'Age of Renewal' to EXPO 2020">
            <a:hlinkClick r:id="rId9"/>
            <a:extLst>
              <a:ext uri="{FF2B5EF4-FFF2-40B4-BE49-F238E27FC236}">
                <a16:creationId xmlns:a16="http://schemas.microsoft.com/office/drawing/2014/main" id="{A8B9E3A8-AA6F-5A85-45F7-F36A08554DE8}"/>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309490" y="3814465"/>
            <a:ext cx="3600000" cy="180889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a:hlinkClick r:id="rId11"/>
            <a:extLst>
              <a:ext uri="{FF2B5EF4-FFF2-40B4-BE49-F238E27FC236}">
                <a16:creationId xmlns:a16="http://schemas.microsoft.com/office/drawing/2014/main" id="{292D92E0-7155-F219-2817-1261043FE7BA}"/>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l="-50" b="-12598"/>
          <a:stretch/>
        </p:blipFill>
        <p:spPr bwMode="auto">
          <a:xfrm>
            <a:off x="4296000" y="3814465"/>
            <a:ext cx="3600000" cy="19824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13"/>
            <a:extLst>
              <a:ext uri="{FF2B5EF4-FFF2-40B4-BE49-F238E27FC236}">
                <a16:creationId xmlns:a16="http://schemas.microsoft.com/office/drawing/2014/main" id="{04FFF1C1-7439-8130-3AE8-1073272E3189}"/>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b="-8304"/>
          <a:stretch/>
        </p:blipFill>
        <p:spPr>
          <a:xfrm>
            <a:off x="8280711" y="1237252"/>
            <a:ext cx="3600000" cy="2020802"/>
          </a:xfrm>
          <a:prstGeom prst="rect">
            <a:avLst/>
          </a:prstGeom>
        </p:spPr>
      </p:pic>
      <p:sp>
        <p:nvSpPr>
          <p:cNvPr id="19" name="Rectangle 18">
            <a:extLst>
              <a:ext uri="{FF2B5EF4-FFF2-40B4-BE49-F238E27FC236}">
                <a16:creationId xmlns:a16="http://schemas.microsoft.com/office/drawing/2014/main" id="{26C7EA82-2609-7ABE-7A2C-8C1CBBA5B73E}"/>
              </a:ext>
            </a:extLst>
          </p:cNvPr>
          <p:cNvSpPr/>
          <p:nvPr/>
        </p:nvSpPr>
        <p:spPr>
          <a:xfrm>
            <a:off x="309489" y="1237252"/>
            <a:ext cx="3600001" cy="2385055"/>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Rectangle 19">
            <a:extLst>
              <a:ext uri="{FF2B5EF4-FFF2-40B4-BE49-F238E27FC236}">
                <a16:creationId xmlns:a16="http://schemas.microsoft.com/office/drawing/2014/main" id="{57119260-26A0-14BA-328B-5551F9B79F4D}"/>
              </a:ext>
            </a:extLst>
          </p:cNvPr>
          <p:cNvSpPr/>
          <p:nvPr/>
        </p:nvSpPr>
        <p:spPr>
          <a:xfrm>
            <a:off x="309489" y="3814465"/>
            <a:ext cx="3600001" cy="2385055"/>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1" name="Rectangle 20">
            <a:extLst>
              <a:ext uri="{FF2B5EF4-FFF2-40B4-BE49-F238E27FC236}">
                <a16:creationId xmlns:a16="http://schemas.microsoft.com/office/drawing/2014/main" id="{70509C4D-7B70-6590-E29B-0D4AB10EC5FE}"/>
              </a:ext>
            </a:extLst>
          </p:cNvPr>
          <p:cNvSpPr/>
          <p:nvPr/>
        </p:nvSpPr>
        <p:spPr>
          <a:xfrm>
            <a:off x="4296000" y="1237252"/>
            <a:ext cx="3600001" cy="2385055"/>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2" name="Rectangle 21">
            <a:extLst>
              <a:ext uri="{FF2B5EF4-FFF2-40B4-BE49-F238E27FC236}">
                <a16:creationId xmlns:a16="http://schemas.microsoft.com/office/drawing/2014/main" id="{BA60AAF8-84A9-81B4-5FCA-2AB0AA7508E3}"/>
              </a:ext>
            </a:extLst>
          </p:cNvPr>
          <p:cNvSpPr/>
          <p:nvPr/>
        </p:nvSpPr>
        <p:spPr>
          <a:xfrm>
            <a:off x="4296000" y="3814465"/>
            <a:ext cx="3600001" cy="2385055"/>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3D521391-D8E0-767F-4836-6D7658C3A5F0}"/>
              </a:ext>
            </a:extLst>
          </p:cNvPr>
          <p:cNvSpPr txBox="1"/>
          <p:nvPr/>
        </p:nvSpPr>
        <p:spPr>
          <a:xfrm>
            <a:off x="8278911" y="2964239"/>
            <a:ext cx="3603600" cy="663053"/>
          </a:xfrm>
          <a:prstGeom prst="rect">
            <a:avLst/>
          </a:prstGeom>
          <a:solidFill>
            <a:srgbClr val="CCBCB8"/>
          </a:solidFill>
          <a:ln>
            <a:solidFill>
              <a:srgbClr val="CCBCB8"/>
            </a:solidFill>
          </a:ln>
        </p:spPr>
        <p:txBody>
          <a:bodyPr wrap="square" lIns="72000" tIns="54000" rIns="72000" bIns="540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In partnership with </a:t>
            </a:r>
            <a:r>
              <a:rPr kumimoji="0" lang="en-US" sz="12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Allbright</a:t>
            </a: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a club created by women, for women, Vichy hosted Let’s not Pause for two days in May 2021</a:t>
            </a:r>
          </a:p>
        </p:txBody>
      </p:sp>
      <p:sp>
        <p:nvSpPr>
          <p:cNvPr id="7" name="TextBox 6">
            <a:extLst>
              <a:ext uri="{FF2B5EF4-FFF2-40B4-BE49-F238E27FC236}">
                <a16:creationId xmlns:a16="http://schemas.microsoft.com/office/drawing/2014/main" id="{64BDC127-2769-79E2-15B4-1F41F6CD97D1}"/>
              </a:ext>
            </a:extLst>
          </p:cNvPr>
          <p:cNvSpPr txBox="1"/>
          <p:nvPr/>
        </p:nvSpPr>
        <p:spPr>
          <a:xfrm>
            <a:off x="309489" y="2959253"/>
            <a:ext cx="3603600" cy="666000"/>
          </a:xfrm>
          <a:prstGeom prst="rect">
            <a:avLst/>
          </a:prstGeom>
          <a:solidFill>
            <a:srgbClr val="897974"/>
          </a:solidFill>
          <a:ln>
            <a:solidFill>
              <a:srgbClr val="897974"/>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Bia Care: Menopause-focused company extends NHS partnership and expands digital clinic</a:t>
            </a:r>
          </a:p>
        </p:txBody>
      </p:sp>
      <p:sp>
        <p:nvSpPr>
          <p:cNvPr id="10" name="TextBox 9">
            <a:extLst>
              <a:ext uri="{FF2B5EF4-FFF2-40B4-BE49-F238E27FC236}">
                <a16:creationId xmlns:a16="http://schemas.microsoft.com/office/drawing/2014/main" id="{D9391EC2-6F10-64B9-0E6C-F6E70E7ED95D}"/>
              </a:ext>
            </a:extLst>
          </p:cNvPr>
          <p:cNvSpPr txBox="1"/>
          <p:nvPr/>
        </p:nvSpPr>
        <p:spPr>
          <a:xfrm>
            <a:off x="4296000" y="2959253"/>
            <a:ext cx="3603600" cy="666000"/>
          </a:xfrm>
          <a:prstGeom prst="rect">
            <a:avLst/>
          </a:prstGeom>
          <a:solidFill>
            <a:srgbClr val="B3978F"/>
          </a:solidFill>
          <a:ln>
            <a:solidFill>
              <a:srgbClr val="B3978F"/>
            </a:solidFill>
          </a:ln>
        </p:spPr>
        <p:txBody>
          <a:bodyPr wrap="square" lIns="72000" tIns="54000" rIns="72000" bIns="540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L’Oréal partnered with period-tracking app Clue to research how the skin is affected by the menstrual cycle</a:t>
            </a:r>
          </a:p>
        </p:txBody>
      </p:sp>
      <p:sp>
        <p:nvSpPr>
          <p:cNvPr id="13" name="TextBox 12">
            <a:extLst>
              <a:ext uri="{FF2B5EF4-FFF2-40B4-BE49-F238E27FC236}">
                <a16:creationId xmlns:a16="http://schemas.microsoft.com/office/drawing/2014/main" id="{34BBFF6F-0DBF-A728-56DD-5AA813372D0A}"/>
              </a:ext>
            </a:extLst>
          </p:cNvPr>
          <p:cNvSpPr txBox="1"/>
          <p:nvPr/>
        </p:nvSpPr>
        <p:spPr>
          <a:xfrm>
            <a:off x="309489" y="5536467"/>
            <a:ext cx="3603600" cy="666000"/>
          </a:xfrm>
          <a:prstGeom prst="rect">
            <a:avLst/>
          </a:prstGeom>
          <a:solidFill>
            <a:srgbClr val="CCBCB8"/>
          </a:solidFill>
          <a:ln>
            <a:solidFill>
              <a:srgbClr val="CCBCB8"/>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In Arabic, menopause means “the age of despair”. Tena launched campaign addressing this stigma #DespairNoMore</a:t>
            </a:r>
          </a:p>
        </p:txBody>
      </p:sp>
      <p:sp>
        <p:nvSpPr>
          <p:cNvPr id="14" name="TextBox 13">
            <a:extLst>
              <a:ext uri="{FF2B5EF4-FFF2-40B4-BE49-F238E27FC236}">
                <a16:creationId xmlns:a16="http://schemas.microsoft.com/office/drawing/2014/main" id="{93A1C8F6-BE89-9A84-D084-42A828F356F9}"/>
              </a:ext>
            </a:extLst>
          </p:cNvPr>
          <p:cNvSpPr txBox="1"/>
          <p:nvPr/>
        </p:nvSpPr>
        <p:spPr>
          <a:xfrm>
            <a:off x="4296000" y="5536467"/>
            <a:ext cx="3603600" cy="666000"/>
          </a:xfrm>
          <a:prstGeom prst="rect">
            <a:avLst/>
          </a:prstGeom>
          <a:solidFill>
            <a:srgbClr val="897974"/>
          </a:solidFill>
          <a:ln>
            <a:solidFill>
              <a:srgbClr val="897974"/>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t>
            </a:r>
            <a:r>
              <a:rPr kumimoji="0" lang="en-US" sz="12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Menopositive</a:t>
            </a: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products for menopausal women debut at US supermarket giant, Target</a:t>
            </a:r>
          </a:p>
        </p:txBody>
      </p:sp>
      <p:sp>
        <p:nvSpPr>
          <p:cNvPr id="15" name="TextBox 14">
            <a:extLst>
              <a:ext uri="{FF2B5EF4-FFF2-40B4-BE49-F238E27FC236}">
                <a16:creationId xmlns:a16="http://schemas.microsoft.com/office/drawing/2014/main" id="{ABE6A81A-16DE-E7B0-AF62-A68610350296}"/>
              </a:ext>
            </a:extLst>
          </p:cNvPr>
          <p:cNvSpPr txBox="1"/>
          <p:nvPr/>
        </p:nvSpPr>
        <p:spPr>
          <a:xfrm>
            <a:off x="8289600" y="5536467"/>
            <a:ext cx="3591111" cy="663053"/>
          </a:xfrm>
          <a:prstGeom prst="rect">
            <a:avLst/>
          </a:prstGeom>
          <a:solidFill>
            <a:srgbClr val="B3978F"/>
          </a:solidFill>
          <a:ln>
            <a:solidFill>
              <a:srgbClr val="B3978F"/>
            </a:solidFill>
          </a:ln>
        </p:spPr>
        <p:txBody>
          <a:bodyPr wrap="square" lIns="72000" tIns="54000" rIns="72000" bIns="540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Avon announce the launch of adapt Sync: a skincare collection for women experiencing menopause and perimenopause</a:t>
            </a:r>
          </a:p>
        </p:txBody>
      </p:sp>
      <p:sp>
        <p:nvSpPr>
          <p:cNvPr id="23" name="Rectangle 22">
            <a:extLst>
              <a:ext uri="{FF2B5EF4-FFF2-40B4-BE49-F238E27FC236}">
                <a16:creationId xmlns:a16="http://schemas.microsoft.com/office/drawing/2014/main" id="{5BD88AFC-7607-80AE-456F-B91BDC02E764}"/>
              </a:ext>
            </a:extLst>
          </p:cNvPr>
          <p:cNvSpPr/>
          <p:nvPr/>
        </p:nvSpPr>
        <p:spPr>
          <a:xfrm>
            <a:off x="8280711" y="1237252"/>
            <a:ext cx="3600001" cy="2385055"/>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4" name="Rectangle 23">
            <a:extLst>
              <a:ext uri="{FF2B5EF4-FFF2-40B4-BE49-F238E27FC236}">
                <a16:creationId xmlns:a16="http://schemas.microsoft.com/office/drawing/2014/main" id="{4BD56FD2-4CB1-93AB-08EE-FA3539A9BB38}"/>
              </a:ext>
            </a:extLst>
          </p:cNvPr>
          <p:cNvSpPr/>
          <p:nvPr/>
        </p:nvSpPr>
        <p:spPr>
          <a:xfrm>
            <a:off x="8280711" y="3814465"/>
            <a:ext cx="3600001" cy="2385055"/>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extBox 5">
            <a:extLst>
              <a:ext uri="{FF2B5EF4-FFF2-40B4-BE49-F238E27FC236}">
                <a16:creationId xmlns:a16="http://schemas.microsoft.com/office/drawing/2014/main" id="{1298DDCB-ADC5-AC54-1347-59A35B69843D}"/>
              </a:ext>
            </a:extLst>
          </p:cNvPr>
          <p:cNvSpPr txBox="1"/>
          <p:nvPr/>
        </p:nvSpPr>
        <p:spPr>
          <a:xfrm>
            <a:off x="302400" y="6225970"/>
            <a:ext cx="2865938" cy="632030"/>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 trendwatching.com</a:t>
            </a:r>
            <a:endParaRPr kumimoji="0" lang="en-US" sz="7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639402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FF34F5-D6E0-4FB7-CEB3-A0231BDF78B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4BD5761F-29F3-0CF0-8C60-902D92DC8650}"/>
              </a:ext>
            </a:extLst>
          </p:cNvPr>
          <p:cNvSpPr>
            <a:spLocks noGrp="1"/>
          </p:cNvSpPr>
          <p:nvPr>
            <p:ph type="body" idx="11"/>
          </p:nvPr>
        </p:nvSpPr>
        <p:spPr/>
        <p:txBody>
          <a:bodyPr/>
          <a:lstStyle/>
          <a:p>
            <a:r>
              <a:rPr lang="en-US" sz="2500">
                <a:solidFill>
                  <a:srgbClr val="897974"/>
                </a:solidFill>
              </a:rPr>
              <a:t>Innovations tapping into menopause worldwide</a:t>
            </a:r>
          </a:p>
        </p:txBody>
      </p:sp>
      <p:sp>
        <p:nvSpPr>
          <p:cNvPr id="2" name="Title 1">
            <a:extLst>
              <a:ext uri="{FF2B5EF4-FFF2-40B4-BE49-F238E27FC236}">
                <a16:creationId xmlns:a16="http://schemas.microsoft.com/office/drawing/2014/main" id="{6071C8E8-0303-F3C6-23E0-072DFD69B65B}"/>
              </a:ext>
            </a:extLst>
          </p:cNvPr>
          <p:cNvSpPr>
            <a:spLocks noGrp="1"/>
          </p:cNvSpPr>
          <p:nvPr>
            <p:ph type="title"/>
          </p:nvPr>
        </p:nvSpPr>
        <p:spPr/>
        <p:txBody>
          <a:bodyPr/>
          <a:lstStyle/>
          <a:p>
            <a:r>
              <a:rPr lang="en-US" sz="3200">
                <a:solidFill>
                  <a:srgbClr val="4D3C35"/>
                </a:solidFill>
                <a:latin typeface="+mj-lt"/>
              </a:rPr>
              <a:t>From products to campaigns, the taboo is being spoken up</a:t>
            </a:r>
          </a:p>
        </p:txBody>
      </p:sp>
      <p:pic>
        <p:nvPicPr>
          <p:cNvPr id="7" name="Picture 2">
            <a:hlinkClick r:id="rId3"/>
            <a:extLst>
              <a:ext uri="{FF2B5EF4-FFF2-40B4-BE49-F238E27FC236}">
                <a16:creationId xmlns:a16="http://schemas.microsoft.com/office/drawing/2014/main" id="{55712D0C-738B-0A2C-E072-AFC5C2F35D8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302400" y="1368767"/>
            <a:ext cx="5345471" cy="3960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0505F89-FDF6-9AF2-BE63-1F57746180FD}"/>
              </a:ext>
            </a:extLst>
          </p:cNvPr>
          <p:cNvSpPr txBox="1"/>
          <p:nvPr/>
        </p:nvSpPr>
        <p:spPr>
          <a:xfrm>
            <a:off x="304036" y="5305845"/>
            <a:ext cx="5345471" cy="460404"/>
          </a:xfrm>
          <a:prstGeom prst="rect">
            <a:avLst/>
          </a:prstGeom>
          <a:solidFill>
            <a:srgbClr val="B3978F"/>
          </a:solidFill>
          <a:ln>
            <a:solidFill>
              <a:srgbClr val="B3978F"/>
            </a:solidFill>
          </a:ln>
        </p:spPr>
        <p:txBody>
          <a:bodyPr wrap="square" lIns="72000" tIns="54000" rIns="72000" bIns="54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Bold"/>
                <a:ea typeface="Fira Sans" panose="020B0503050000020004" pitchFamily="34" charset="0"/>
                <a:cs typeface="+mn-cs"/>
              </a:rPr>
              <a:t>Boots N°7 Menopause Skincare co-created with over 7,000 menopausal women and dermatologist approved for menopausal skin. *</a:t>
            </a:r>
          </a:p>
        </p:txBody>
      </p:sp>
      <p:pic>
        <p:nvPicPr>
          <p:cNvPr id="10" name="Picture 9">
            <a:hlinkClick r:id="rId5"/>
            <a:extLst>
              <a:ext uri="{FF2B5EF4-FFF2-40B4-BE49-F238E27FC236}">
                <a16:creationId xmlns:a16="http://schemas.microsoft.com/office/drawing/2014/main" id="{40745BA6-3466-05E6-7D47-0E34FD3ADD7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447167" y="1389332"/>
            <a:ext cx="5345471" cy="4397483"/>
          </a:xfrm>
          <a:prstGeom prst="rect">
            <a:avLst/>
          </a:prstGeom>
        </p:spPr>
      </p:pic>
      <p:sp>
        <p:nvSpPr>
          <p:cNvPr id="11" name="TextBox 10">
            <a:extLst>
              <a:ext uri="{FF2B5EF4-FFF2-40B4-BE49-F238E27FC236}">
                <a16:creationId xmlns:a16="http://schemas.microsoft.com/office/drawing/2014/main" id="{573ACBAC-67A2-7643-E17C-27E6ECC91E12}"/>
              </a:ext>
            </a:extLst>
          </p:cNvPr>
          <p:cNvSpPr txBox="1"/>
          <p:nvPr/>
        </p:nvSpPr>
        <p:spPr>
          <a:xfrm>
            <a:off x="6447167" y="5305845"/>
            <a:ext cx="5345471" cy="460404"/>
          </a:xfrm>
          <a:prstGeom prst="rect">
            <a:avLst/>
          </a:prstGeom>
          <a:solidFill>
            <a:srgbClr val="897974"/>
          </a:solidFill>
          <a:ln>
            <a:solidFill>
              <a:srgbClr val="897974"/>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Bold"/>
                <a:ea typeface="Fira Sans" panose="020B0503050000020004" pitchFamily="34" charset="0"/>
                <a:cs typeface="+mn-cs"/>
              </a:rPr>
              <a:t>Pantene Pro V Hair Biology Menopause: a range to help manage the changes brought about by age and hormone imbalance.**</a:t>
            </a:r>
          </a:p>
        </p:txBody>
      </p:sp>
      <p:sp>
        <p:nvSpPr>
          <p:cNvPr id="5" name="Rectangle 4">
            <a:extLst>
              <a:ext uri="{FF2B5EF4-FFF2-40B4-BE49-F238E27FC236}">
                <a16:creationId xmlns:a16="http://schemas.microsoft.com/office/drawing/2014/main" id="{40F5FCB6-EDCE-37FE-F074-06BA59B3B55C}"/>
              </a:ext>
            </a:extLst>
          </p:cNvPr>
          <p:cNvSpPr/>
          <p:nvPr/>
        </p:nvSpPr>
        <p:spPr>
          <a:xfrm>
            <a:off x="6447167" y="1368767"/>
            <a:ext cx="5345471" cy="4397482"/>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A0235383-87AC-5172-65ED-6E70C3DD584D}"/>
              </a:ext>
            </a:extLst>
          </p:cNvPr>
          <p:cNvSpPr/>
          <p:nvPr/>
        </p:nvSpPr>
        <p:spPr>
          <a:xfrm>
            <a:off x="304036" y="1368767"/>
            <a:ext cx="5345471" cy="4397482"/>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88612E01-B4DB-25F8-80E1-7E7974AD1112}"/>
              </a:ext>
            </a:extLst>
          </p:cNvPr>
          <p:cNvSpPr txBox="1"/>
          <p:nvPr/>
        </p:nvSpPr>
        <p:spPr>
          <a:xfrm>
            <a:off x="302400" y="6144800"/>
            <a:ext cx="5781368" cy="616642"/>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DM Sans"/>
                <a:ea typeface="+mn-ea"/>
                <a:cs typeface="+mn-cs"/>
                <a:hlinkClick r:id="rId3">
                  <a:extLst>
                    <a:ext uri="{A12FA001-AC4F-418D-AE19-62706E023703}">
                      <ahyp:hlinkClr xmlns:ahyp="http://schemas.microsoft.com/office/drawing/2018/hyperlinkcolor" val="tx"/>
                    </a:ext>
                  </a:extLst>
                </a:hlinkClick>
              </a:rPr>
              <a:t>*</a:t>
            </a:r>
            <a:r>
              <a:rPr kumimoji="0" lang="en-US" sz="700" b="0" i="0" u="none" strike="noStrike" kern="1200" cap="none" spc="0" normalizeH="0" baseline="0" noProof="0">
                <a:ln>
                  <a:noFill/>
                </a:ln>
                <a:solidFill>
                  <a:prstClr val="black"/>
                </a:solidFill>
                <a:effectLst/>
                <a:uLnTx/>
                <a:uFillTx/>
                <a:latin typeface="DM Sans"/>
                <a:ea typeface="+mn-ea"/>
                <a:cs typeface="+mn-cs"/>
                <a:hlinkClick r:id="rId3">
                  <a:extLst>
                    <a:ext uri="{A12FA001-AC4F-418D-AE19-62706E023703}">
                      <ahyp:hlinkClr xmlns:ahyp="http://schemas.microsoft.com/office/drawing/2018/hyperlinkcolor" val="tx"/>
                    </a:ext>
                  </a:extLst>
                </a:hlinkClick>
              </a:rPr>
              <a:t>No7 | NEW No7 Menopause Skincare – Boots</a:t>
            </a:r>
            <a:r>
              <a:rPr kumimoji="0" lang="en-US" sz="700" b="0" i="0" u="none" strike="noStrike" kern="1200" cap="none" spc="0" normalizeH="0" baseline="0" noProof="0">
                <a:ln>
                  <a:noFill/>
                </a:ln>
                <a:solidFill>
                  <a:prstClr val="black"/>
                </a:solidFill>
                <a:effectLst/>
                <a:uLnTx/>
                <a:uFillTx/>
                <a:latin typeface="DM Sans"/>
                <a:ea typeface="+mn-ea"/>
                <a:cs typeface="+mn-cs"/>
              </a:rPr>
              <a:t>;  ** </a:t>
            </a:r>
            <a:r>
              <a:rPr kumimoji="0" lang="it-IT" sz="700" b="0" i="0" u="none" strike="noStrike" kern="1200" cap="none" spc="0" normalizeH="0" baseline="0" noProof="0">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Menopause </a:t>
            </a:r>
            <a:r>
              <a:rPr kumimoji="0" lang="it-IT" sz="700" b="0" i="0" u="none" strike="noStrike" kern="1200" cap="none" spc="0" normalizeH="0" baseline="0" noProof="0" err="1">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Revitalize</a:t>
            </a:r>
            <a:r>
              <a:rPr kumimoji="0" lang="it-IT" sz="700" b="0" i="0" u="none" strike="noStrike" kern="1200" cap="none" spc="0" normalizeH="0" baseline="0" noProof="0">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 Care Series | </a:t>
            </a:r>
            <a:r>
              <a:rPr kumimoji="0" lang="it-IT" sz="700" b="0" i="0" u="none" strike="noStrike" kern="1200" cap="none" spc="0" normalizeH="0" baseline="0" noProof="0" err="1">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Pantene</a:t>
            </a:r>
            <a:r>
              <a:rPr kumimoji="0" lang="it-IT" sz="700" b="0" i="0" u="none" strike="noStrike" kern="1200" cap="none" spc="0" normalizeH="0" baseline="0" noProof="0">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 UK</a:t>
            </a:r>
            <a:endParaRPr kumimoji="0" lang="en-US" sz="7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Box 7">
            <a:extLst>
              <a:ext uri="{FF2B5EF4-FFF2-40B4-BE49-F238E27FC236}">
                <a16:creationId xmlns:a16="http://schemas.microsoft.com/office/drawing/2014/main" id="{0DDAD5FA-6740-40B6-A20B-A68ACF80E541}"/>
              </a:ext>
            </a:extLst>
          </p:cNvPr>
          <p:cNvSpPr txBox="1"/>
          <p:nvPr/>
        </p:nvSpPr>
        <p:spPr>
          <a:xfrm>
            <a:off x="220080" y="5956664"/>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1848368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487A69-F394-5C33-717E-C484507F614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7149" y="1079998"/>
            <a:ext cx="5361450" cy="4336641"/>
          </a:xfrm>
          <a:prstGeom prst="rect">
            <a:avLst/>
          </a:prstGeom>
        </p:spPr>
      </p:pic>
      <p:pic>
        <p:nvPicPr>
          <p:cNvPr id="11" name="Picture 10" descr="Text, letter&#10;&#10;Description automatically generated">
            <a:extLst>
              <a:ext uri="{FF2B5EF4-FFF2-40B4-BE49-F238E27FC236}">
                <a16:creationId xmlns:a16="http://schemas.microsoft.com/office/drawing/2014/main" id="{CCCFD634-65E5-22DC-E944-5FE7ABE002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45998" y="1089854"/>
            <a:ext cx="5500655" cy="4135441"/>
          </a:xfrm>
          <a:prstGeom prst="rect">
            <a:avLst/>
          </a:prstGeom>
        </p:spPr>
      </p:pic>
      <p:sp>
        <p:nvSpPr>
          <p:cNvPr id="16" name="Rectangle 15">
            <a:extLst>
              <a:ext uri="{FF2B5EF4-FFF2-40B4-BE49-F238E27FC236}">
                <a16:creationId xmlns:a16="http://schemas.microsoft.com/office/drawing/2014/main" id="{1231EE9A-38B6-326F-63CA-F7C6ECAB6A53}"/>
              </a:ext>
            </a:extLst>
          </p:cNvPr>
          <p:cNvSpPr/>
          <p:nvPr/>
        </p:nvSpPr>
        <p:spPr>
          <a:xfrm>
            <a:off x="6246000" y="1079999"/>
            <a:ext cx="5495595" cy="4144207"/>
          </a:xfrm>
          <a:prstGeom prst="rect">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5B20E3A6-AB68-B86D-365A-96A057636303}"/>
              </a:ext>
            </a:extLst>
          </p:cNvPr>
          <p:cNvSpPr txBox="1"/>
          <p:nvPr/>
        </p:nvSpPr>
        <p:spPr>
          <a:xfrm>
            <a:off x="317149" y="5224208"/>
            <a:ext cx="5361450" cy="678441"/>
          </a:xfrm>
          <a:prstGeom prst="rect">
            <a:avLst/>
          </a:prstGeom>
          <a:solidFill>
            <a:srgbClr val="CCBCB8"/>
          </a:solidFill>
          <a:ln>
            <a:solidFill>
              <a:srgbClr val="CCBCB8"/>
            </a:solidFill>
          </a:ln>
        </p:spPr>
        <p:txBody>
          <a:bodyPr wrap="square" lIns="72000" tIns="54000" rIns="72000" bIns="5400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Bold"/>
                <a:ea typeface="Fira Sans" panose="020B0503050000020004" pitchFamily="34" charset="0"/>
                <a:cs typeface="+mn-cs"/>
              </a:rPr>
              <a:t>Phenology: </a:t>
            </a:r>
            <a:r>
              <a:rPr kumimoji="0" lang="en-US" sz="1200" b="0" i="0" u="none" strike="noStrike" kern="1200" cap="none" spc="0" normalizeH="0" baseline="0" noProof="0">
                <a:ln>
                  <a:noFill/>
                </a:ln>
                <a:solidFill>
                  <a:prstClr val="black"/>
                </a:solidFill>
                <a:effectLst/>
                <a:uLnTx/>
                <a:uFillTx/>
                <a:latin typeface="DM Sans Bold"/>
                <a:ea typeface="Fira Sans" panose="020B0503050000020004" pitchFamily="34" charset="0"/>
                <a:cs typeface="+mn-cs"/>
              </a:rPr>
              <a:t>gummies for changing menopause symptoms*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err="1">
                <a:ln>
                  <a:noFill/>
                </a:ln>
                <a:solidFill>
                  <a:prstClr val="black"/>
                </a:solidFill>
                <a:effectLst/>
                <a:uLnTx/>
                <a:uFillTx/>
                <a:latin typeface="DM Sans Bold"/>
                <a:ea typeface="Fira Sans" panose="020B0503050000020004" pitchFamily="34" charset="0"/>
                <a:cs typeface="+mn-cs"/>
              </a:rPr>
              <a:t>Inne</a:t>
            </a:r>
            <a:r>
              <a:rPr kumimoji="0" lang="en-US" sz="1000" b="1" i="0" u="none" strike="noStrike" kern="1200" cap="none" spc="0" normalizeH="0" baseline="0" noProof="0">
                <a:ln>
                  <a:noFill/>
                </a:ln>
                <a:solidFill>
                  <a:prstClr val="black"/>
                </a:solidFill>
                <a:effectLst/>
                <a:uLnTx/>
                <a:uFillTx/>
                <a:latin typeface="DM Sans Bold"/>
                <a:ea typeface="Fira Sans" panose="020B0503050000020004" pitchFamily="34" charset="0"/>
                <a:cs typeface="+mn-cs"/>
              </a:rPr>
              <a:t> Reader: </a:t>
            </a: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at-home hormone monitoring system to give an easy, convenient way to measure the progesterone levels with a few drops of saliva.</a:t>
            </a:r>
          </a:p>
        </p:txBody>
      </p:sp>
      <p:sp>
        <p:nvSpPr>
          <p:cNvPr id="17" name="Rectangle 16">
            <a:extLst>
              <a:ext uri="{FF2B5EF4-FFF2-40B4-BE49-F238E27FC236}">
                <a16:creationId xmlns:a16="http://schemas.microsoft.com/office/drawing/2014/main" id="{B46A8C64-8AD5-5878-6C25-EA8BDC4752B8}"/>
              </a:ext>
            </a:extLst>
          </p:cNvPr>
          <p:cNvSpPr/>
          <p:nvPr/>
        </p:nvSpPr>
        <p:spPr>
          <a:xfrm>
            <a:off x="317149" y="1079999"/>
            <a:ext cx="5361450" cy="4822649"/>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 name="Slide Number Placeholder 2">
            <a:extLst>
              <a:ext uri="{FF2B5EF4-FFF2-40B4-BE49-F238E27FC236}">
                <a16:creationId xmlns:a16="http://schemas.microsoft.com/office/drawing/2014/main" id="{182AE40D-E6D9-9E20-E5C2-BDE6EA9ADFC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DEEAA934-DE15-1AD2-78B3-3D050B0091D8}"/>
              </a:ext>
            </a:extLst>
          </p:cNvPr>
          <p:cNvSpPr>
            <a:spLocks noGrp="1"/>
          </p:cNvSpPr>
          <p:nvPr>
            <p:ph type="body" idx="11"/>
          </p:nvPr>
        </p:nvSpPr>
        <p:spPr/>
        <p:txBody>
          <a:bodyPr/>
          <a:lstStyle/>
          <a:p>
            <a:r>
              <a:rPr lang="en-US" sz="2500">
                <a:solidFill>
                  <a:srgbClr val="897974"/>
                </a:solidFill>
              </a:rPr>
              <a:t>As well in the supplements area</a:t>
            </a:r>
          </a:p>
        </p:txBody>
      </p:sp>
      <p:sp>
        <p:nvSpPr>
          <p:cNvPr id="2" name="Title 1">
            <a:extLst>
              <a:ext uri="{FF2B5EF4-FFF2-40B4-BE49-F238E27FC236}">
                <a16:creationId xmlns:a16="http://schemas.microsoft.com/office/drawing/2014/main" id="{F7F390B8-6AAB-A416-ABA3-BC949D6B6B02}"/>
              </a:ext>
            </a:extLst>
          </p:cNvPr>
          <p:cNvSpPr>
            <a:spLocks noGrp="1"/>
          </p:cNvSpPr>
          <p:nvPr>
            <p:ph type="title"/>
          </p:nvPr>
        </p:nvSpPr>
        <p:spPr/>
        <p:txBody>
          <a:bodyPr/>
          <a:lstStyle/>
          <a:p>
            <a:r>
              <a:rPr lang="en-US" sz="3200">
                <a:solidFill>
                  <a:srgbClr val="4D3C35"/>
                </a:solidFill>
                <a:latin typeface="+mj-lt"/>
              </a:rPr>
              <a:t>From products to campaigns, the taboo is being spoken up</a:t>
            </a:r>
          </a:p>
        </p:txBody>
      </p:sp>
      <p:pic>
        <p:nvPicPr>
          <p:cNvPr id="21" name="Picture 20" descr="A person in a green shirt&#10;&#10;Description automatically generated with medium confidence">
            <a:extLst>
              <a:ext uri="{FF2B5EF4-FFF2-40B4-BE49-F238E27FC236}">
                <a16:creationId xmlns:a16="http://schemas.microsoft.com/office/drawing/2014/main" id="{5F392315-67B5-3AA5-EC5B-9008953FEDE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1857"/>
          <a:stretch/>
        </p:blipFill>
        <p:spPr>
          <a:xfrm>
            <a:off x="6453797" y="3306815"/>
            <a:ext cx="3096768" cy="1671639"/>
          </a:xfrm>
          <a:prstGeom prst="rect">
            <a:avLst/>
          </a:prstGeom>
          <a:solidFill>
            <a:srgbClr val="F4F5F0"/>
          </a:solidFill>
        </p:spPr>
      </p:pic>
      <p:sp>
        <p:nvSpPr>
          <p:cNvPr id="15" name="TextBox 14">
            <a:extLst>
              <a:ext uri="{FF2B5EF4-FFF2-40B4-BE49-F238E27FC236}">
                <a16:creationId xmlns:a16="http://schemas.microsoft.com/office/drawing/2014/main" id="{9D2B9A2D-04F6-AF28-E768-E96F2A4AFC16}"/>
              </a:ext>
            </a:extLst>
          </p:cNvPr>
          <p:cNvSpPr txBox="1"/>
          <p:nvPr/>
        </p:nvSpPr>
        <p:spPr>
          <a:xfrm>
            <a:off x="6245999" y="5235287"/>
            <a:ext cx="5495595" cy="678441"/>
          </a:xfrm>
          <a:prstGeom prst="rect">
            <a:avLst/>
          </a:prstGeom>
          <a:solidFill>
            <a:srgbClr val="4D3C35"/>
          </a:solidFill>
          <a:ln>
            <a:solidFill>
              <a:srgbClr val="4D3C35"/>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Estroven</a:t>
            </a: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Fira Sans" panose="020B0503050000020004" pitchFamily="34" charset="0"/>
                <a:cs typeface="Calibri" panose="020F0502020204030204" pitchFamily="34" charset="0"/>
              </a:rPr>
              <a:t>®</a:t>
            </a:r>
            <a:r>
              <a:rPr kumimoji="0" lang="en-US" sz="12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Menopause Relief**: </a:t>
            </a: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Multi-symptoms and Targeted symptoms relief.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Ex: Pre-Menopause for Body and Cycle changes –  “Meet our expert” link</a:t>
            </a:r>
          </a:p>
        </p:txBody>
      </p:sp>
      <p:sp>
        <p:nvSpPr>
          <p:cNvPr id="7" name="TextBox 6">
            <a:extLst>
              <a:ext uri="{FF2B5EF4-FFF2-40B4-BE49-F238E27FC236}">
                <a16:creationId xmlns:a16="http://schemas.microsoft.com/office/drawing/2014/main" id="{385C8FE9-8698-7FBB-0D4F-9F4CA42FC3A6}"/>
              </a:ext>
            </a:extLst>
          </p:cNvPr>
          <p:cNvSpPr txBox="1"/>
          <p:nvPr/>
        </p:nvSpPr>
        <p:spPr>
          <a:xfrm>
            <a:off x="388634" y="6085521"/>
            <a:ext cx="7433187" cy="523220"/>
          </a:xfrm>
          <a:prstGeom prst="rect">
            <a:avLst/>
          </a:prstGeom>
          <a:noFill/>
        </p:spPr>
        <p:txBody>
          <a:bodyPr wrap="square" rtlCol="0">
            <a:spAutoFit/>
          </a:bodyPr>
          <a:lstStyle/>
          <a:p>
            <a:r>
              <a:rPr lang="en-US" sz="700">
                <a:hlinkClick r:id="rId6">
                  <a:extLst>
                    <a:ext uri="{A12FA001-AC4F-418D-AE19-62706E023703}">
                      <ahyp:hlinkClr xmlns:ahyp="http://schemas.microsoft.com/office/drawing/2018/hyperlinkcolor" val="tx"/>
                    </a:ext>
                  </a:extLst>
                </a:hlinkClick>
              </a:rPr>
              <a:t>* Homepage | Phenology (myphenology.com)</a:t>
            </a:r>
            <a:endParaRPr lang="en-US" sz="700"/>
          </a:p>
          <a:p>
            <a:r>
              <a:rPr lang="en-US" sz="700"/>
              <a:t>The </a:t>
            </a:r>
            <a:r>
              <a:rPr lang="en-US" sz="700" err="1"/>
              <a:t>Phenology</a:t>
            </a:r>
            <a:r>
              <a:rPr lang="en-US" sz="700" baseline="30000" err="1"/>
              <a:t>TM</a:t>
            </a:r>
            <a:r>
              <a:rPr lang="en-US" sz="700"/>
              <a:t> brand is owned by Hologram Sciences, an independent subsidiary of </a:t>
            </a:r>
            <a:r>
              <a:rPr lang="en-US" sz="700" err="1"/>
              <a:t>dsm-firmenich</a:t>
            </a:r>
            <a:r>
              <a:rPr lang="en-US" sz="700"/>
              <a:t>.</a:t>
            </a:r>
            <a:endParaRPr lang="en-US" sz="700">
              <a:highlight>
                <a:srgbClr val="FFFF00"/>
              </a:highlight>
            </a:endParaRPr>
          </a:p>
          <a:p>
            <a:r>
              <a:rPr lang="en-US" sz="700"/>
              <a:t>** </a:t>
            </a:r>
            <a:r>
              <a:rPr lang="en-US" sz="700">
                <a:hlinkClick r:id="rId7">
                  <a:extLst>
                    <a:ext uri="{A12FA001-AC4F-418D-AE19-62706E023703}">
                      <ahyp:hlinkClr xmlns:ahyp="http://schemas.microsoft.com/office/drawing/2018/hyperlinkcolor" val="tx"/>
                    </a:ext>
                  </a:extLst>
                </a:hlinkClick>
              </a:rPr>
              <a:t>https://estroven.com/</a:t>
            </a:r>
            <a:endParaRPr lang="en-US" sz="700"/>
          </a:p>
          <a:p>
            <a:r>
              <a:rPr lang="en-US" sz="700" err="1"/>
              <a:t>Estroven</a:t>
            </a:r>
            <a:r>
              <a:rPr lang="en-US" sz="700">
                <a:cs typeface="Calibri" panose="020F0502020204030204" pitchFamily="34" charset="0"/>
              </a:rPr>
              <a:t>®</a:t>
            </a:r>
            <a:r>
              <a:rPr lang="en-US" sz="700"/>
              <a:t> is a brand from </a:t>
            </a:r>
            <a:r>
              <a:rPr lang="en-US" sz="700" err="1"/>
              <a:t>i</a:t>
            </a:r>
            <a:r>
              <a:rPr lang="en-US" sz="700"/>
              <a:t>-Health, Inc. – a wholly owned subsidiary of </a:t>
            </a:r>
            <a:r>
              <a:rPr lang="en-US" sz="700" err="1"/>
              <a:t>dsm-firmenich</a:t>
            </a:r>
            <a:endParaRPr lang="en-US" sz="700"/>
          </a:p>
        </p:txBody>
      </p:sp>
      <p:sp>
        <p:nvSpPr>
          <p:cNvPr id="5" name="TextBox 4">
            <a:extLst>
              <a:ext uri="{FF2B5EF4-FFF2-40B4-BE49-F238E27FC236}">
                <a16:creationId xmlns:a16="http://schemas.microsoft.com/office/drawing/2014/main" id="{0A568439-51F1-0AAE-5D7D-7151A6F6A3CF}"/>
              </a:ext>
            </a:extLst>
          </p:cNvPr>
          <p:cNvSpPr txBox="1"/>
          <p:nvPr/>
        </p:nvSpPr>
        <p:spPr>
          <a:xfrm>
            <a:off x="388634" y="5944302"/>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239042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0A413B09-E7FE-41CC-8742-CCF6A02BE173}"/>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4" name="Slide Number Placeholder 3">
            <a:extLst>
              <a:ext uri="{FF2B5EF4-FFF2-40B4-BE49-F238E27FC236}">
                <a16:creationId xmlns:a16="http://schemas.microsoft.com/office/drawing/2014/main" id="{B3B3767A-6886-BA5A-7EBD-2419206334C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8" name="Title 1">
            <a:extLst>
              <a:ext uri="{FF2B5EF4-FFF2-40B4-BE49-F238E27FC236}">
                <a16:creationId xmlns:a16="http://schemas.microsoft.com/office/drawing/2014/main" id="{71565662-5CF0-FD7E-1679-CEFF1A08A0EA}"/>
              </a:ext>
            </a:extLst>
          </p:cNvPr>
          <p:cNvSpPr txBox="1">
            <a:spLocks/>
          </p:cNvSpPr>
          <p:nvPr/>
        </p:nvSpPr>
        <p:spPr>
          <a:xfrm>
            <a:off x="300038" y="298133"/>
            <a:ext cx="4068433" cy="19245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4D3C35"/>
                </a:solidFill>
                <a:effectLst/>
                <a:uLnTx/>
                <a:uFillTx/>
                <a:latin typeface="DM Sans Bold"/>
                <a:ea typeface="+mj-ea"/>
                <a:cs typeface="+mj-cs"/>
              </a:rPr>
              <a:t>Menopause: The voice of Consumers</a:t>
            </a:r>
          </a:p>
        </p:txBody>
      </p:sp>
      <p:sp>
        <p:nvSpPr>
          <p:cNvPr id="3" name="TextBox 2">
            <a:extLst>
              <a:ext uri="{FF2B5EF4-FFF2-40B4-BE49-F238E27FC236}">
                <a16:creationId xmlns:a16="http://schemas.microsoft.com/office/drawing/2014/main" id="{A2D2885F-E3E1-D826-F22E-7182F9CF9D3B}"/>
              </a:ext>
            </a:extLst>
          </p:cNvPr>
          <p:cNvSpPr txBox="1"/>
          <p:nvPr/>
        </p:nvSpPr>
        <p:spPr>
          <a:xfrm>
            <a:off x="300038" y="2529303"/>
            <a:ext cx="3121186"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97974"/>
                </a:solidFill>
                <a:effectLst/>
                <a:uLnTx/>
                <a:uFillTx/>
                <a:latin typeface="DM Sans"/>
                <a:ea typeface="+mn-ea"/>
                <a:cs typeface="+mn-cs"/>
              </a:rPr>
              <a:t>Symptoms and </a:t>
            </a:r>
            <a:r>
              <a:rPr lang="en-US" sz="2000" b="1">
                <a:solidFill>
                  <a:srgbClr val="897974"/>
                </a:solidFill>
                <a:latin typeface="DM Sans"/>
              </a:rPr>
              <a:t>effects</a:t>
            </a:r>
            <a:r>
              <a:rPr kumimoji="0" lang="en-US" sz="2000" b="1" i="0" u="none" strike="noStrike" kern="1200" cap="none" spc="0" normalizeH="0" baseline="0" noProof="0">
                <a:ln>
                  <a:noFill/>
                </a:ln>
                <a:solidFill>
                  <a:srgbClr val="897974"/>
                </a:solidFill>
                <a:effectLst/>
                <a:uLnTx/>
                <a:uFillTx/>
                <a:latin typeface="DM Sans"/>
                <a:ea typeface="+mn-ea"/>
                <a:cs typeface="+mn-cs"/>
              </a:rPr>
              <a:t> on the skin and hair</a:t>
            </a:r>
            <a:endParaRPr kumimoji="0" lang="en-US" sz="3600" b="1" i="0" u="none" strike="noStrike" kern="1200" cap="none" spc="0" normalizeH="0" baseline="0" noProof="0">
              <a:ln>
                <a:noFill/>
              </a:ln>
              <a:solidFill>
                <a:srgbClr val="897974"/>
              </a:solidFill>
              <a:effectLst/>
              <a:uLnTx/>
              <a:uFillTx/>
              <a:latin typeface="DM Sans"/>
              <a:ea typeface="+mn-ea"/>
              <a:cs typeface="+mn-cs"/>
            </a:endParaRPr>
          </a:p>
        </p:txBody>
      </p:sp>
    </p:spTree>
    <p:extLst>
      <p:ext uri="{BB962C8B-B14F-4D97-AF65-F5344CB8AC3E}">
        <p14:creationId xmlns:p14="http://schemas.microsoft.com/office/powerpoint/2010/main" val="3667900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F5140DBA-7474-F6A2-BA29-0B7FD06DED00}"/>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6096000" y="0"/>
            <a:ext cx="6096000" cy="6858000"/>
          </a:xfrm>
        </p:spPr>
      </p:pic>
      <p:sp>
        <p:nvSpPr>
          <p:cNvPr id="2" name="Slide Number Placeholder 1">
            <a:extLst>
              <a:ext uri="{FF2B5EF4-FFF2-40B4-BE49-F238E27FC236}">
                <a16:creationId xmlns:a16="http://schemas.microsoft.com/office/drawing/2014/main" id="{FE4E2FF0-EC1F-4CE4-9051-7889A4F151D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6" name="Text Placeholder 5">
            <a:extLst>
              <a:ext uri="{FF2B5EF4-FFF2-40B4-BE49-F238E27FC236}">
                <a16:creationId xmlns:a16="http://schemas.microsoft.com/office/drawing/2014/main" id="{B3ACA603-9E3A-45FA-D905-87B0C2430169}"/>
              </a:ext>
            </a:extLst>
          </p:cNvPr>
          <p:cNvSpPr>
            <a:spLocks noGrp="1"/>
          </p:cNvSpPr>
          <p:nvPr>
            <p:ph type="body" idx="11"/>
          </p:nvPr>
        </p:nvSpPr>
        <p:spPr/>
        <p:txBody>
          <a:bodyPr/>
          <a:lstStyle/>
          <a:p>
            <a:r>
              <a:rPr lang="en-US"/>
              <a:t>Online survey scope and key concerns</a:t>
            </a:r>
          </a:p>
        </p:txBody>
      </p:sp>
      <p:sp>
        <p:nvSpPr>
          <p:cNvPr id="18" name="Text Placeholder 11">
            <a:extLst>
              <a:ext uri="{FF2B5EF4-FFF2-40B4-BE49-F238E27FC236}">
                <a16:creationId xmlns:a16="http://schemas.microsoft.com/office/drawing/2014/main" id="{EC6DBA3B-C13D-9C69-1BA5-59E5DF75898E}"/>
              </a:ext>
            </a:extLst>
          </p:cNvPr>
          <p:cNvSpPr txBox="1">
            <a:spLocks/>
          </p:cNvSpPr>
          <p:nvPr/>
        </p:nvSpPr>
        <p:spPr>
          <a:xfrm>
            <a:off x="302398" y="1397230"/>
            <a:ext cx="5098809" cy="112446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defRPr/>
            </a:pPr>
            <a:r>
              <a:rPr lang="en-US" sz="1800" b="1">
                <a:solidFill>
                  <a:srgbClr val="377DA1"/>
                </a:solidFill>
                <a:latin typeface="DM Sans"/>
              </a:rPr>
              <a:t>600 participants </a:t>
            </a:r>
          </a:p>
          <a:p>
            <a:pPr>
              <a:defRPr/>
            </a:pPr>
            <a:r>
              <a:rPr lang="en-US" b="1">
                <a:solidFill>
                  <a:srgbClr val="377DA1"/>
                </a:solidFill>
                <a:latin typeface="DM Sans"/>
              </a:rPr>
              <a:t>S</a:t>
            </a:r>
            <a:r>
              <a:rPr lang="en-US" sz="1800" b="1">
                <a:solidFill>
                  <a:srgbClr val="377DA1"/>
                </a:solidFill>
                <a:latin typeface="DM Sans"/>
              </a:rPr>
              <a:t>elf-identified in a menopausal stage</a:t>
            </a:r>
          </a:p>
          <a:p>
            <a:pPr>
              <a:defRPr/>
            </a:pPr>
            <a:r>
              <a:rPr lang="en-US">
                <a:solidFill>
                  <a:prstClr val="black"/>
                </a:solidFill>
                <a:latin typeface="DM Sans"/>
              </a:rPr>
              <a:t>Countries: USA, China and France</a:t>
            </a:r>
          </a:p>
          <a:p>
            <a:pPr>
              <a:defRPr/>
            </a:pPr>
            <a:r>
              <a:rPr lang="en-US">
                <a:solidFill>
                  <a:prstClr val="black"/>
                </a:solidFill>
                <a:latin typeface="DM Sans"/>
              </a:rPr>
              <a:t>Age: 45 to 60 years old</a:t>
            </a:r>
          </a:p>
          <a:p>
            <a:endParaRPr lang="en-GB"/>
          </a:p>
        </p:txBody>
      </p:sp>
      <p:sp>
        <p:nvSpPr>
          <p:cNvPr id="19" name="Text Placeholder 12">
            <a:extLst>
              <a:ext uri="{FF2B5EF4-FFF2-40B4-BE49-F238E27FC236}">
                <a16:creationId xmlns:a16="http://schemas.microsoft.com/office/drawing/2014/main" id="{19895EC5-6941-5FAD-1FB5-F99E7EB18354}"/>
              </a:ext>
            </a:extLst>
          </p:cNvPr>
          <p:cNvSpPr txBox="1">
            <a:spLocks/>
          </p:cNvSpPr>
          <p:nvPr/>
        </p:nvSpPr>
        <p:spPr>
          <a:xfrm>
            <a:off x="302398" y="2367161"/>
            <a:ext cx="5212354" cy="414155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GB"/>
          </a:p>
          <a:p>
            <a:endParaRPr lang="en-GB"/>
          </a:p>
          <a:p>
            <a:r>
              <a:rPr lang="en-US">
                <a:solidFill>
                  <a:prstClr val="black"/>
                </a:solidFill>
                <a:latin typeface="DM Sans"/>
              </a:rPr>
              <a:t>Revealing </a:t>
            </a:r>
            <a:r>
              <a:rPr lang="en-US" b="1">
                <a:solidFill>
                  <a:prstClr val="black"/>
                </a:solidFill>
                <a:latin typeface="DM Sans"/>
              </a:rPr>
              <a:t>5 main concerns </a:t>
            </a:r>
            <a:r>
              <a:rPr lang="en-US">
                <a:solidFill>
                  <a:prstClr val="black"/>
                </a:solidFill>
                <a:latin typeface="DM Sans"/>
              </a:rPr>
              <a:t>on </a:t>
            </a:r>
            <a:r>
              <a:rPr lang="en-US" b="1">
                <a:solidFill>
                  <a:prstClr val="black"/>
                </a:solidFill>
                <a:latin typeface="DM Sans"/>
              </a:rPr>
              <a:t>skin </a:t>
            </a:r>
            <a:r>
              <a:rPr lang="en-US">
                <a:solidFill>
                  <a:prstClr val="black"/>
                </a:solidFill>
                <a:latin typeface="DM Sans"/>
              </a:rPr>
              <a:t>experimented by women</a:t>
            </a: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r>
              <a:rPr lang="en-US">
                <a:solidFill>
                  <a:prstClr val="black"/>
                </a:solidFill>
                <a:latin typeface="DM Sans"/>
              </a:rPr>
              <a:t>And confirming the will to smash the taboo with </a:t>
            </a:r>
            <a:r>
              <a:rPr lang="en-US" b="1">
                <a:solidFill>
                  <a:prstClr val="black"/>
                </a:solidFill>
                <a:latin typeface="DM Sans"/>
              </a:rPr>
              <a:t>their gynecologist </a:t>
            </a:r>
            <a:r>
              <a:rPr lang="en-US">
                <a:solidFill>
                  <a:prstClr val="black"/>
                </a:solidFill>
                <a:latin typeface="DM Sans"/>
              </a:rPr>
              <a:t>remaining their most trusted advisor</a:t>
            </a:r>
          </a:p>
          <a:p>
            <a:endParaRPr lang="en-GB"/>
          </a:p>
        </p:txBody>
      </p:sp>
      <p:pic>
        <p:nvPicPr>
          <p:cNvPr id="8" name="Picture 12">
            <a:extLst>
              <a:ext uri="{FF2B5EF4-FFF2-40B4-BE49-F238E27FC236}">
                <a16:creationId xmlns:a16="http://schemas.microsoft.com/office/drawing/2014/main" id="{770E2D82-5851-D842-436F-3DA60B9301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26" name="Groupe 25">
            <a:extLst>
              <a:ext uri="{FF2B5EF4-FFF2-40B4-BE49-F238E27FC236}">
                <a16:creationId xmlns:a16="http://schemas.microsoft.com/office/drawing/2014/main" id="{911A0B81-5D6E-2306-9405-E74BF58B8224}"/>
              </a:ext>
            </a:extLst>
          </p:cNvPr>
          <p:cNvGrpSpPr/>
          <p:nvPr/>
        </p:nvGrpSpPr>
        <p:grpSpPr>
          <a:xfrm>
            <a:off x="356396" y="3615205"/>
            <a:ext cx="4990811" cy="1800000"/>
            <a:chOff x="500634" y="5128276"/>
            <a:chExt cx="4990811" cy="1800000"/>
          </a:xfrm>
        </p:grpSpPr>
        <p:pic>
          <p:nvPicPr>
            <p:cNvPr id="11" name="Picture 7">
              <a:extLst>
                <a:ext uri="{FF2B5EF4-FFF2-40B4-BE49-F238E27FC236}">
                  <a16:creationId xmlns:a16="http://schemas.microsoft.com/office/drawing/2014/main" id="{CD958977-D94A-FB39-73A6-FD6505AAAE3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456040" y="5848276"/>
              <a:ext cx="1080000" cy="1080000"/>
            </a:xfrm>
            <a:prstGeom prst="rect">
              <a:avLst/>
            </a:prstGeom>
          </p:spPr>
        </p:pic>
        <p:pic>
          <p:nvPicPr>
            <p:cNvPr id="12" name="Picture 8">
              <a:extLst>
                <a:ext uri="{FF2B5EF4-FFF2-40B4-BE49-F238E27FC236}">
                  <a16:creationId xmlns:a16="http://schemas.microsoft.com/office/drawing/2014/main" id="{D2EF24D4-ACC2-3A3A-C7D7-31C1487DE87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496666" y="5128276"/>
              <a:ext cx="1080000" cy="1080000"/>
            </a:xfrm>
            <a:prstGeom prst="rect">
              <a:avLst/>
            </a:prstGeom>
          </p:spPr>
        </p:pic>
        <p:pic>
          <p:nvPicPr>
            <p:cNvPr id="15" name="Picture 11" descr="A thermometer in a circle&#10;&#10;Description automatically generated with low confidence">
              <a:extLst>
                <a:ext uri="{FF2B5EF4-FFF2-40B4-BE49-F238E27FC236}">
                  <a16:creationId xmlns:a16="http://schemas.microsoft.com/office/drawing/2014/main" id="{84CAB19A-CBB2-6CF0-C678-4218C9002B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0634" y="5848276"/>
              <a:ext cx="1080000" cy="1080000"/>
            </a:xfrm>
            <a:prstGeom prst="rect">
              <a:avLst/>
            </a:prstGeom>
          </p:spPr>
        </p:pic>
        <p:pic>
          <p:nvPicPr>
            <p:cNvPr id="16" name="Picture 13">
              <a:extLst>
                <a:ext uri="{FF2B5EF4-FFF2-40B4-BE49-F238E27FC236}">
                  <a16:creationId xmlns:a16="http://schemas.microsoft.com/office/drawing/2014/main" id="{D433088F-8BDE-6C97-ACD6-3FB25CB41F2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411445" y="5848276"/>
              <a:ext cx="1080000" cy="1080000"/>
            </a:xfrm>
            <a:prstGeom prst="rect">
              <a:avLst/>
            </a:prstGeom>
          </p:spPr>
        </p:pic>
        <p:pic>
          <p:nvPicPr>
            <p:cNvPr id="20" name="Picture 14" descr="A picture containing graphics, clipart, circle, logo&#10;&#10;Description automatically generated">
              <a:extLst>
                <a:ext uri="{FF2B5EF4-FFF2-40B4-BE49-F238E27FC236}">
                  <a16:creationId xmlns:a16="http://schemas.microsoft.com/office/drawing/2014/main" id="{5AF1D17E-E450-E125-8DB2-DBD0512E7B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39572" y="5128276"/>
              <a:ext cx="1080000" cy="1080000"/>
            </a:xfrm>
            <a:prstGeom prst="rect">
              <a:avLst/>
            </a:prstGeom>
          </p:spPr>
        </p:pic>
      </p:grpSp>
      <p:sp>
        <p:nvSpPr>
          <p:cNvPr id="29" name="Espace réservé du numéro de diapositive 1">
            <a:extLst>
              <a:ext uri="{FF2B5EF4-FFF2-40B4-BE49-F238E27FC236}">
                <a16:creationId xmlns:a16="http://schemas.microsoft.com/office/drawing/2014/main" id="{1A106718-41C0-3A91-6A44-217187D78A7A}"/>
              </a:ext>
            </a:extLst>
          </p:cNvPr>
          <p:cNvSpPr txBox="1">
            <a:spLocks/>
          </p:cNvSpPr>
          <p:nvPr/>
        </p:nvSpPr>
        <p:spPr>
          <a:xfrm>
            <a:off x="454800" y="6603206"/>
            <a:ext cx="1040625" cy="109061"/>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12</a:t>
            </a:fld>
            <a:endParaRPr lang="en-US" sz="1300">
              <a:solidFill>
                <a:prstClr val="black"/>
              </a:solidFill>
              <a:latin typeface="DM Sans"/>
            </a:endParaRPr>
          </a:p>
        </p:txBody>
      </p:sp>
      <p:sp>
        <p:nvSpPr>
          <p:cNvPr id="32" name="Title 2">
            <a:extLst>
              <a:ext uri="{FF2B5EF4-FFF2-40B4-BE49-F238E27FC236}">
                <a16:creationId xmlns:a16="http://schemas.microsoft.com/office/drawing/2014/main" id="{A18D076B-8638-208F-DCA8-C979D2F80C1A}"/>
              </a:ext>
            </a:extLst>
          </p:cNvPr>
          <p:cNvSpPr>
            <a:spLocks noGrp="1"/>
          </p:cNvSpPr>
          <p:nvPr>
            <p:ph type="title"/>
          </p:nvPr>
        </p:nvSpPr>
        <p:spPr>
          <a:xfrm>
            <a:off x="301625" y="301625"/>
            <a:ext cx="11591925" cy="303213"/>
          </a:xfrm>
        </p:spPr>
        <p:txBody>
          <a:bodyPr vert="horz"/>
          <a:lstStyle/>
          <a:p>
            <a:r>
              <a:rPr lang="en-US" sz="3200" b="0">
                <a:solidFill>
                  <a:srgbClr val="47A2D0"/>
                </a:solidFill>
                <a:latin typeface="DM Sans Bold"/>
                <a:ea typeface="+mn-ea"/>
                <a:cs typeface="+mn-cs"/>
              </a:rPr>
              <a:t>Skin care consumer survey </a:t>
            </a:r>
            <a:endParaRPr lang="en-CH"/>
          </a:p>
        </p:txBody>
      </p:sp>
    </p:spTree>
    <p:extLst>
      <p:ext uri="{BB962C8B-B14F-4D97-AF65-F5344CB8AC3E}">
        <p14:creationId xmlns:p14="http://schemas.microsoft.com/office/powerpoint/2010/main" val="3522371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C4A78E6-C83A-C109-677E-38CC30E36ED5}"/>
              </a:ext>
            </a:extLst>
          </p:cNvPr>
          <p:cNvGrpSpPr/>
          <p:nvPr/>
        </p:nvGrpSpPr>
        <p:grpSpPr>
          <a:xfrm>
            <a:off x="11207589" y="93908"/>
            <a:ext cx="795600" cy="4080156"/>
            <a:chOff x="11084400" y="302400"/>
            <a:chExt cx="795600" cy="4080156"/>
          </a:xfrm>
        </p:grpSpPr>
        <p:pic>
          <p:nvPicPr>
            <p:cNvPr id="19" name="Picture 18" descr="A picture containing graphics, clipart, circle, logo&#10;&#10;Description automatically generated">
              <a:extLst>
                <a:ext uri="{FF2B5EF4-FFF2-40B4-BE49-F238E27FC236}">
                  <a16:creationId xmlns:a16="http://schemas.microsoft.com/office/drawing/2014/main" id="{CAA2B55C-3B06-4B23-87D0-BE9BA73224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6" name="Picture 15" descr="A thermometer in a circle&#10;&#10;Description automatically generated with low confidence">
              <a:extLst>
                <a:ext uri="{FF2B5EF4-FFF2-40B4-BE49-F238E27FC236}">
                  <a16:creationId xmlns:a16="http://schemas.microsoft.com/office/drawing/2014/main" id="{1615F1EB-CB93-36E7-E1DA-B2DC8DC598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2767617"/>
              <a:ext cx="792000" cy="792000"/>
            </a:xfrm>
            <a:prstGeom prst="rect">
              <a:avLst/>
            </a:prstGeom>
          </p:spPr>
        </p:pic>
        <p:pic>
          <p:nvPicPr>
            <p:cNvPr id="11" name="Picture 10">
              <a:extLst>
                <a:ext uri="{FF2B5EF4-FFF2-40B4-BE49-F238E27FC236}">
                  <a16:creationId xmlns:a16="http://schemas.microsoft.com/office/drawing/2014/main" id="{69D0DE77-8692-0F95-0820-F46ABE051C0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2" name="Picture 11">
              <a:extLst>
                <a:ext uri="{FF2B5EF4-FFF2-40B4-BE49-F238E27FC236}">
                  <a16:creationId xmlns:a16="http://schemas.microsoft.com/office/drawing/2014/main" id="{DE241F34-650A-EB20-C07E-756CDFBEFF7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pic>
          <p:nvPicPr>
            <p:cNvPr id="20" name="Picture 19">
              <a:extLst>
                <a:ext uri="{FF2B5EF4-FFF2-40B4-BE49-F238E27FC236}">
                  <a16:creationId xmlns:a16="http://schemas.microsoft.com/office/drawing/2014/main" id="{A448949A-D024-EE02-4597-080D8DE292F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586956"/>
              <a:ext cx="795600" cy="795600"/>
            </a:xfrm>
            <a:prstGeom prst="rect">
              <a:avLst/>
            </a:prstGeom>
          </p:spPr>
        </p:pic>
      </p:grpSp>
      <p:sp>
        <p:nvSpPr>
          <p:cNvPr id="2" name="Espace réservé du numéro de diapositive 1">
            <a:extLst>
              <a:ext uri="{FF2B5EF4-FFF2-40B4-BE49-F238E27FC236}">
                <a16:creationId xmlns:a16="http://schemas.microsoft.com/office/drawing/2014/main" id="{4F3F6E36-6FE8-C273-7FD1-A757EC0B3C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Espace réservé du texte 4">
            <a:extLst>
              <a:ext uri="{FF2B5EF4-FFF2-40B4-BE49-F238E27FC236}">
                <a16:creationId xmlns:a16="http://schemas.microsoft.com/office/drawing/2014/main" id="{17306CE2-EF1A-5A17-353E-EB93FF81ECFC}"/>
              </a:ext>
            </a:extLst>
          </p:cNvPr>
          <p:cNvSpPr>
            <a:spLocks noGrp="1"/>
          </p:cNvSpPr>
          <p:nvPr>
            <p:ph type="body" sz="quarter" idx="12"/>
          </p:nvPr>
        </p:nvSpPr>
        <p:spPr>
          <a:xfrm>
            <a:off x="302399" y="1342800"/>
            <a:ext cx="10676081" cy="4538230"/>
          </a:xfrm>
        </p:spPr>
        <p:txBody>
          <a:bodyPr wrap="square">
            <a:spAutoFit/>
          </a:bodyPr>
          <a:lstStyle/>
          <a:p>
            <a:pPr marL="0" indent="0">
              <a:spcAft>
                <a:spcPts val="1000"/>
              </a:spcAft>
              <a:buClr>
                <a:srgbClr val="307297"/>
              </a:buClr>
              <a:buNone/>
            </a:pPr>
            <a:r>
              <a:rPr lang="en-US" sz="2400"/>
              <a:t>Menopause is a very personal experience and each women experiments and deserves her own skincare solution. </a:t>
            </a:r>
          </a:p>
          <a:p>
            <a:pPr marL="0" indent="0">
              <a:spcBef>
                <a:spcPts val="1000"/>
              </a:spcBef>
              <a:spcAft>
                <a:spcPts val="1000"/>
              </a:spcAft>
              <a:buClr>
                <a:srgbClr val="307297"/>
              </a:buClr>
              <a:buNone/>
            </a:pPr>
            <a:r>
              <a:rPr lang="en-US" sz="1800" b="1"/>
              <a:t>Although we can still underline some key insights:</a:t>
            </a:r>
          </a:p>
          <a:p>
            <a:pPr lvl="1">
              <a:spcBef>
                <a:spcPts val="0"/>
              </a:spcBef>
              <a:spcAft>
                <a:spcPts val="1000"/>
              </a:spcAft>
              <a:buClr>
                <a:srgbClr val="307297"/>
              </a:buClr>
            </a:pPr>
            <a:r>
              <a:rPr lang="en-US" sz="1800" b="1">
                <a:solidFill>
                  <a:srgbClr val="377DA1"/>
                </a:solidFill>
              </a:rPr>
              <a:t>Change in skin </a:t>
            </a:r>
            <a:r>
              <a:rPr lang="en-US" sz="1800"/>
              <a:t>is a key symptom experimented during menopause by </a:t>
            </a:r>
            <a:r>
              <a:rPr lang="en-US" sz="1800" b="1"/>
              <a:t>60% of women </a:t>
            </a:r>
            <a:r>
              <a:rPr lang="en-US" sz="1800"/>
              <a:t>(Up to 80% in China)</a:t>
            </a:r>
          </a:p>
          <a:p>
            <a:pPr lvl="1">
              <a:spcBef>
                <a:spcPts val="0"/>
              </a:spcBef>
              <a:spcAft>
                <a:spcPts val="1000"/>
              </a:spcAft>
              <a:buClr>
                <a:srgbClr val="307297"/>
              </a:buClr>
            </a:pPr>
            <a:r>
              <a:rPr lang="en-US" sz="1800"/>
              <a:t>58% of consumers experiment </a:t>
            </a:r>
            <a:r>
              <a:rPr lang="en-US" sz="1800" b="1">
                <a:solidFill>
                  <a:srgbClr val="EF8A1D"/>
                </a:solidFill>
              </a:rPr>
              <a:t>hot flushes </a:t>
            </a:r>
            <a:r>
              <a:rPr lang="en-US" sz="1800"/>
              <a:t>(Top 1 concern in France / 76%)</a:t>
            </a:r>
          </a:p>
          <a:p>
            <a:pPr lvl="1">
              <a:spcBef>
                <a:spcPts val="0"/>
              </a:spcBef>
              <a:spcAft>
                <a:spcPts val="1000"/>
              </a:spcAft>
              <a:buClr>
                <a:srgbClr val="307297"/>
              </a:buClr>
            </a:pPr>
            <a:r>
              <a:rPr lang="en-US" sz="1800"/>
              <a:t>Women are </a:t>
            </a:r>
            <a:r>
              <a:rPr lang="en-US" sz="1800" b="1"/>
              <a:t>willing to speak </a:t>
            </a:r>
            <a:r>
              <a:rPr lang="en-US" sz="1800"/>
              <a:t>about menopause across the world, their </a:t>
            </a:r>
            <a:r>
              <a:rPr lang="en-US" sz="1800" b="1"/>
              <a:t>gynecologist</a:t>
            </a:r>
            <a:r>
              <a:rPr lang="en-US" sz="1800"/>
              <a:t> remaining their first trusted source of information</a:t>
            </a:r>
          </a:p>
          <a:p>
            <a:pPr lvl="1">
              <a:spcBef>
                <a:spcPts val="0"/>
              </a:spcBef>
              <a:spcAft>
                <a:spcPts val="1000"/>
              </a:spcAft>
              <a:buClr>
                <a:srgbClr val="307297"/>
              </a:buClr>
            </a:pPr>
            <a:r>
              <a:rPr lang="en-US" sz="1800"/>
              <a:t>Consumers are using </a:t>
            </a:r>
            <a:r>
              <a:rPr lang="en-US" sz="1800" b="1"/>
              <a:t>high variety of skincare solutions</a:t>
            </a:r>
            <a:r>
              <a:rPr lang="en-US" sz="1800"/>
              <a:t>, with preference for </a:t>
            </a:r>
            <a:r>
              <a:rPr lang="en-US" sz="1800" b="1">
                <a:solidFill>
                  <a:srgbClr val="E67F7C"/>
                </a:solidFill>
              </a:rPr>
              <a:t>moisturizers</a:t>
            </a:r>
            <a:r>
              <a:rPr lang="en-US" sz="1800"/>
              <a:t> (USA) and </a:t>
            </a:r>
            <a:r>
              <a:rPr lang="en-US" sz="1800" b="1">
                <a:solidFill>
                  <a:srgbClr val="7BC6BC"/>
                </a:solidFill>
              </a:rPr>
              <a:t>aging related solutions </a:t>
            </a:r>
            <a:r>
              <a:rPr lang="en-US" sz="1800"/>
              <a:t>(France and China)</a:t>
            </a:r>
          </a:p>
          <a:p>
            <a:pPr lvl="1">
              <a:spcBef>
                <a:spcPts val="0"/>
              </a:spcBef>
              <a:spcAft>
                <a:spcPts val="1000"/>
              </a:spcAft>
              <a:buClr>
                <a:srgbClr val="307297"/>
              </a:buClr>
            </a:pPr>
            <a:r>
              <a:rPr lang="en-US" sz="1800"/>
              <a:t>Regarding menopause-related skin symptoms, </a:t>
            </a:r>
            <a:r>
              <a:rPr lang="en-US" sz="1800" b="1">
                <a:solidFill>
                  <a:srgbClr val="7BC6BC"/>
                </a:solidFill>
              </a:rPr>
              <a:t>wrinkles and sagging  </a:t>
            </a:r>
            <a:r>
              <a:rPr lang="en-US" sz="1800"/>
              <a:t>are top concern in USA and France although secondary in China focusing on </a:t>
            </a:r>
            <a:r>
              <a:rPr lang="en-US" sz="1800" b="1">
                <a:solidFill>
                  <a:srgbClr val="B1BF11"/>
                </a:solidFill>
              </a:rPr>
              <a:t>skin pigmentation</a:t>
            </a:r>
            <a:r>
              <a:rPr lang="en-US" sz="1800" b="1">
                <a:solidFill>
                  <a:srgbClr val="307297"/>
                </a:solidFill>
              </a:rPr>
              <a:t> </a:t>
            </a:r>
            <a:r>
              <a:rPr lang="en-US" sz="1800"/>
              <a:t>and </a:t>
            </a:r>
            <a:r>
              <a:rPr lang="en-US" sz="1800" b="1">
                <a:solidFill>
                  <a:srgbClr val="9D2835"/>
                </a:solidFill>
              </a:rPr>
              <a:t>skin sensitivity</a:t>
            </a:r>
          </a:p>
          <a:p>
            <a:pPr lvl="1">
              <a:spcBef>
                <a:spcPts val="0"/>
              </a:spcBef>
              <a:spcAft>
                <a:spcPts val="1000"/>
              </a:spcAft>
              <a:buClr>
                <a:srgbClr val="307297"/>
              </a:buClr>
            </a:pPr>
            <a:r>
              <a:rPr lang="en-US" sz="1800" b="1">
                <a:solidFill>
                  <a:srgbClr val="47A2D0"/>
                </a:solidFill>
              </a:rPr>
              <a:t>Acne and oily skin </a:t>
            </a:r>
            <a:r>
              <a:rPr lang="en-US" sz="1800"/>
              <a:t>is a concern for specific consumers (15%)</a:t>
            </a:r>
          </a:p>
        </p:txBody>
      </p:sp>
      <p:sp>
        <p:nvSpPr>
          <p:cNvPr id="4" name="Espace réservé du texte 3">
            <a:extLst>
              <a:ext uri="{FF2B5EF4-FFF2-40B4-BE49-F238E27FC236}">
                <a16:creationId xmlns:a16="http://schemas.microsoft.com/office/drawing/2014/main" id="{7625D6AD-9012-713E-0DCD-07BF16A31860}"/>
              </a:ext>
            </a:extLst>
          </p:cNvPr>
          <p:cNvSpPr>
            <a:spLocks noGrp="1"/>
          </p:cNvSpPr>
          <p:nvPr>
            <p:ph type="body" idx="11"/>
          </p:nvPr>
        </p:nvSpPr>
        <p:spPr/>
        <p:txBody>
          <a:bodyPr/>
          <a:lstStyle/>
          <a:p>
            <a:r>
              <a:rPr lang="en-US"/>
              <a:t>Key take aways</a:t>
            </a:r>
          </a:p>
        </p:txBody>
      </p:sp>
      <p:sp>
        <p:nvSpPr>
          <p:cNvPr id="3" name="Titre 2">
            <a:extLst>
              <a:ext uri="{FF2B5EF4-FFF2-40B4-BE49-F238E27FC236}">
                <a16:creationId xmlns:a16="http://schemas.microsoft.com/office/drawing/2014/main" id="{3D3D02D7-F179-F368-631B-91D6A026B3D9}"/>
              </a:ext>
            </a:extLst>
          </p:cNvPr>
          <p:cNvSpPr>
            <a:spLocks noGrp="1"/>
          </p:cNvSpPr>
          <p:nvPr>
            <p:ph type="title"/>
          </p:nvPr>
        </p:nvSpPr>
        <p:spPr/>
        <p:txBody>
          <a:bodyPr/>
          <a:lstStyle/>
          <a:p>
            <a:r>
              <a:rPr lang="en-US"/>
              <a:t>Skin care consumer survey</a:t>
            </a:r>
          </a:p>
        </p:txBody>
      </p:sp>
    </p:spTree>
    <p:extLst>
      <p:ext uri="{BB962C8B-B14F-4D97-AF65-F5344CB8AC3E}">
        <p14:creationId xmlns:p14="http://schemas.microsoft.com/office/powerpoint/2010/main" val="871506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3C1CF7D3-5060-4B6C-9EA3-E1B2DB57085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3" name="Object 12" hidden="1">
                        <a:extLst>
                          <a:ext uri="{FF2B5EF4-FFF2-40B4-BE49-F238E27FC236}">
                            <a16:creationId xmlns:a16="http://schemas.microsoft.com/office/drawing/2014/main" id="{3C1CF7D3-5060-4B6C-9EA3-E1B2DB57085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0" name="Espace réservé du numéro de diapositive 1">
            <a:extLst>
              <a:ext uri="{FF2B5EF4-FFF2-40B4-BE49-F238E27FC236}">
                <a16:creationId xmlns:a16="http://schemas.microsoft.com/office/drawing/2014/main" id="{EBDEAD30-A7C6-CD4B-9947-86C81546889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Espace réservé du texte 14">
            <a:extLst>
              <a:ext uri="{FF2B5EF4-FFF2-40B4-BE49-F238E27FC236}">
                <a16:creationId xmlns:a16="http://schemas.microsoft.com/office/drawing/2014/main" id="{6935DB8C-C4AF-D637-79DE-6053DCA7F961}"/>
              </a:ext>
            </a:extLst>
          </p:cNvPr>
          <p:cNvSpPr>
            <a:spLocks noGrp="1"/>
          </p:cNvSpPr>
          <p:nvPr>
            <p:ph type="body" idx="11"/>
          </p:nvPr>
        </p:nvSpPr>
        <p:spPr>
          <a:xfrm>
            <a:off x="302399" y="712732"/>
            <a:ext cx="10070794" cy="599201"/>
          </a:xfrm>
        </p:spPr>
        <p:txBody>
          <a:bodyPr/>
          <a:lstStyle/>
          <a:p>
            <a:r>
              <a:rPr lang="en-US" sz="2000"/>
              <a:t>“Changes in Skin” are within Top 3 main perceived symptoms of Menopause globally, with over 60% of women concerned</a:t>
            </a:r>
          </a:p>
        </p:txBody>
      </p:sp>
      <p:sp>
        <p:nvSpPr>
          <p:cNvPr id="3" name="Title 2">
            <a:extLst>
              <a:ext uri="{FF2B5EF4-FFF2-40B4-BE49-F238E27FC236}">
                <a16:creationId xmlns:a16="http://schemas.microsoft.com/office/drawing/2014/main" id="{CE9138F9-2B67-453D-8007-1E79D2D18F9E}"/>
              </a:ext>
            </a:extLst>
          </p:cNvPr>
          <p:cNvSpPr>
            <a:spLocks noGrp="1"/>
          </p:cNvSpPr>
          <p:nvPr>
            <p:ph type="title"/>
          </p:nvPr>
        </p:nvSpPr>
        <p:spPr>
          <a:xfrm>
            <a:off x="302400" y="302400"/>
            <a:ext cx="11591925" cy="353909"/>
          </a:xfrm>
        </p:spPr>
        <p:txBody>
          <a:bodyPr vert="horz"/>
          <a:lstStyle/>
          <a:p>
            <a:r>
              <a:rPr lang="en-US" sz="2400">
                <a:solidFill>
                  <a:srgbClr val="47A2D0"/>
                </a:solidFill>
                <a:latin typeface="DM Sans Bold"/>
                <a:ea typeface="+mn-ea"/>
                <a:cs typeface="+mn-cs"/>
              </a:rPr>
              <a:t>Do </a:t>
            </a:r>
            <a:r>
              <a:rPr lang="en-US" sz="2400" b="0">
                <a:solidFill>
                  <a:srgbClr val="47A2D0"/>
                </a:solidFill>
                <a:latin typeface="DM Sans Bold"/>
                <a:ea typeface="+mn-ea"/>
                <a:cs typeface="+mn-cs"/>
              </a:rPr>
              <a:t>you relate to listed menopause symptoms?</a:t>
            </a:r>
            <a:endParaRPr lang="en-CH" sz="2400"/>
          </a:p>
        </p:txBody>
      </p:sp>
      <p:sp>
        <p:nvSpPr>
          <p:cNvPr id="317" name="TextBox 316">
            <a:extLst>
              <a:ext uri="{FF2B5EF4-FFF2-40B4-BE49-F238E27FC236}">
                <a16:creationId xmlns:a16="http://schemas.microsoft.com/office/drawing/2014/main" id="{1B2750EB-DF6D-456D-AF7F-18A92F0BFCE5}"/>
              </a:ext>
            </a:extLst>
          </p:cNvPr>
          <p:cNvSpPr txBox="1"/>
          <p:nvPr/>
        </p:nvSpPr>
        <p:spPr>
          <a:xfrm>
            <a:off x="648000" y="6454855"/>
            <a:ext cx="514134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Q. Would you relate to any of the stages below?</a:t>
            </a:r>
          </a:p>
        </p:txBody>
      </p:sp>
      <p:pic>
        <p:nvPicPr>
          <p:cNvPr id="8" name="Picture 7">
            <a:extLst>
              <a:ext uri="{FF2B5EF4-FFF2-40B4-BE49-F238E27FC236}">
                <a16:creationId xmlns:a16="http://schemas.microsoft.com/office/drawing/2014/main" id="{CCBA0C65-3D84-9A4A-9AC4-AF91813A561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92199" y="1401608"/>
            <a:ext cx="7923060" cy="1974372"/>
          </a:xfrm>
          <a:prstGeom prst="rect">
            <a:avLst/>
          </a:prstGeom>
        </p:spPr>
      </p:pic>
      <p:pic>
        <p:nvPicPr>
          <p:cNvPr id="5" name="Picture 15" descr="A thermometer in a circle&#10;&#10;Description automatically generated with low confidence">
            <a:extLst>
              <a:ext uri="{FF2B5EF4-FFF2-40B4-BE49-F238E27FC236}">
                <a16:creationId xmlns:a16="http://schemas.microsoft.com/office/drawing/2014/main" id="{B04DDF49-DD0B-CBA8-E99D-FC5000C913B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211189" y="87249"/>
            <a:ext cx="792000" cy="792000"/>
          </a:xfrm>
          <a:prstGeom prst="rect">
            <a:avLst/>
          </a:prstGeom>
        </p:spPr>
      </p:pic>
      <p:sp>
        <p:nvSpPr>
          <p:cNvPr id="2" name="Text Placeholder 3">
            <a:extLst>
              <a:ext uri="{FF2B5EF4-FFF2-40B4-BE49-F238E27FC236}">
                <a16:creationId xmlns:a16="http://schemas.microsoft.com/office/drawing/2014/main" id="{608C624F-275C-006E-80F4-6ABD371EB66D}"/>
              </a:ext>
            </a:extLst>
          </p:cNvPr>
          <p:cNvSpPr txBox="1">
            <a:spLocks/>
          </p:cNvSpPr>
          <p:nvPr/>
        </p:nvSpPr>
        <p:spPr>
          <a:xfrm>
            <a:off x="8642944" y="2253661"/>
            <a:ext cx="3156857" cy="738664"/>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prstClr val="black"/>
                </a:solidFill>
                <a:latin typeface="DM Sans"/>
              </a:rPr>
              <a:t>Focusing on the </a:t>
            </a:r>
            <a:r>
              <a:rPr lang="en-US" sz="1600">
                <a:latin typeface="DM Sans"/>
              </a:rPr>
              <a:t>voice of the </a:t>
            </a:r>
            <a:r>
              <a:rPr kumimoji="0" lang="en-US" sz="1600" i="0" u="none" strike="noStrike" kern="1200" cap="none" spc="0" normalizeH="0" baseline="0" noProof="0">
                <a:ln>
                  <a:noFill/>
                </a:ln>
                <a:effectLst/>
                <a:uLnTx/>
                <a:uFillTx/>
                <a:latin typeface="DM Sans"/>
                <a:ea typeface="+mn-ea"/>
                <a:cs typeface="+mn-cs"/>
              </a:rPr>
              <a:t>600 participants </a:t>
            </a:r>
            <a:r>
              <a:rPr lang="en-US" sz="1600" b="0">
                <a:solidFill>
                  <a:prstClr val="black"/>
                </a:solidFill>
                <a:latin typeface="DM Sans"/>
              </a:rPr>
              <a:t>self</a:t>
            </a:r>
            <a:r>
              <a:rPr kumimoji="0" lang="en-US" sz="1600" b="0" i="0" u="none" strike="noStrike" kern="1200" cap="none" spc="0" normalizeH="0" baseline="0" noProof="0">
                <a:ln>
                  <a:noFill/>
                </a:ln>
                <a:solidFill>
                  <a:prstClr val="black"/>
                </a:solidFill>
                <a:effectLst/>
                <a:uLnTx/>
                <a:uFillTx/>
                <a:latin typeface="DM Sans"/>
                <a:ea typeface="+mn-ea"/>
                <a:cs typeface="+mn-cs"/>
              </a:rPr>
              <a:t>-identified in a menopausal stage</a:t>
            </a:r>
          </a:p>
        </p:txBody>
      </p:sp>
      <p:grpSp>
        <p:nvGrpSpPr>
          <p:cNvPr id="25" name="Groupe 24">
            <a:extLst>
              <a:ext uri="{FF2B5EF4-FFF2-40B4-BE49-F238E27FC236}">
                <a16:creationId xmlns:a16="http://schemas.microsoft.com/office/drawing/2014/main" id="{9AC9335D-7808-4B7B-1AAC-CACD549E8E1B}"/>
              </a:ext>
            </a:extLst>
          </p:cNvPr>
          <p:cNvGrpSpPr/>
          <p:nvPr/>
        </p:nvGrpSpPr>
        <p:grpSpPr>
          <a:xfrm>
            <a:off x="978629" y="3554258"/>
            <a:ext cx="4037233" cy="1762639"/>
            <a:chOff x="699659" y="3300282"/>
            <a:chExt cx="4037233" cy="1762639"/>
          </a:xfrm>
        </p:grpSpPr>
        <p:sp>
          <p:nvSpPr>
            <p:cNvPr id="9" name="Text Placeholder 3">
              <a:extLst>
                <a:ext uri="{FF2B5EF4-FFF2-40B4-BE49-F238E27FC236}">
                  <a16:creationId xmlns:a16="http://schemas.microsoft.com/office/drawing/2014/main" id="{71DD8613-B683-057E-F5DA-0145048A1546}"/>
                </a:ext>
              </a:extLst>
            </p:cNvPr>
            <p:cNvSpPr txBox="1">
              <a:spLocks/>
            </p:cNvSpPr>
            <p:nvPr/>
          </p:nvSpPr>
          <p:spPr>
            <a:xfrm>
              <a:off x="1780466" y="3958224"/>
              <a:ext cx="2956426" cy="461665"/>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Experimented </a:t>
              </a:r>
              <a:r>
                <a:rPr kumimoji="0" lang="en-US" sz="1600" i="0" u="none" strike="noStrike" kern="0" cap="none" spc="0" normalizeH="0" baseline="0" noProof="0">
                  <a:ln>
                    <a:noFill/>
                  </a:ln>
                  <a:solidFill>
                    <a:prstClr val="black"/>
                  </a:solidFill>
                  <a:effectLst/>
                  <a:uLnTx/>
                  <a:uFillTx/>
                  <a:latin typeface="DM Sans"/>
                  <a:ea typeface="+mn-ea"/>
                  <a:cs typeface="+mn-cs"/>
                </a:rPr>
                <a:t>changes in skin</a:t>
              </a:r>
            </a:p>
            <a:p>
              <a:pPr>
                <a:defRPr/>
              </a:pPr>
              <a:r>
                <a:rPr kumimoji="0" lang="en-US" sz="1400" b="0" i="1" u="none" strike="noStrike" kern="1200" cap="none" spc="0" normalizeH="0" baseline="0" noProof="0">
                  <a:ln>
                    <a:noFill/>
                  </a:ln>
                  <a:solidFill>
                    <a:prstClr val="black"/>
                  </a:solidFill>
                  <a:effectLst/>
                  <a:uLnTx/>
                  <a:uFillTx/>
                  <a:latin typeface="DM Sans"/>
                  <a:ea typeface="+mn-ea"/>
                  <a:cs typeface="+mn-cs"/>
                </a:rPr>
                <a:t>Top 1 concern in China / 80%</a:t>
              </a:r>
              <a:endParaRPr kumimoji="0" lang="en-US" sz="1400" i="1" u="none" strike="noStrike" kern="0" cap="none" spc="0" normalizeH="0" baseline="0" noProof="0">
                <a:ln>
                  <a:noFill/>
                </a:ln>
                <a:solidFill>
                  <a:prstClr val="black"/>
                </a:solidFill>
                <a:effectLst/>
                <a:uLnTx/>
                <a:uFillTx/>
                <a:latin typeface="DM Sans"/>
                <a:ea typeface="+mn-ea"/>
                <a:cs typeface="+mn-cs"/>
              </a:endParaRPr>
            </a:p>
          </p:txBody>
        </p:sp>
        <p:graphicFrame>
          <p:nvGraphicFramePr>
            <p:cNvPr id="16" name="Graphique 15">
              <a:extLst>
                <a:ext uri="{FF2B5EF4-FFF2-40B4-BE49-F238E27FC236}">
                  <a16:creationId xmlns:a16="http://schemas.microsoft.com/office/drawing/2014/main" id="{2DFA2EC8-AA69-412D-E729-7194BF45DD5D}"/>
                </a:ext>
              </a:extLst>
            </p:cNvPr>
            <p:cNvGraphicFramePr/>
            <p:nvPr>
              <p:extLst>
                <p:ext uri="{D42A27DB-BD31-4B8C-83A1-F6EECF244321}">
                  <p14:modId xmlns:p14="http://schemas.microsoft.com/office/powerpoint/2010/main" val="2096487764"/>
                </p:ext>
              </p:extLst>
            </p:nvPr>
          </p:nvGraphicFramePr>
          <p:xfrm>
            <a:off x="699659" y="3300282"/>
            <a:ext cx="1083632" cy="1762639"/>
          </p:xfrm>
          <a:graphic>
            <a:graphicData uri="http://schemas.openxmlformats.org/drawingml/2006/chart">
              <c:chart xmlns:c="http://schemas.openxmlformats.org/drawingml/2006/chart" xmlns:r="http://schemas.openxmlformats.org/officeDocument/2006/relationships" r:id="rId8"/>
            </a:graphicData>
          </a:graphic>
        </p:graphicFrame>
        <p:sp>
          <p:nvSpPr>
            <p:cNvPr id="23" name="Text Placeholder 3">
              <a:extLst>
                <a:ext uri="{FF2B5EF4-FFF2-40B4-BE49-F238E27FC236}">
                  <a16:creationId xmlns:a16="http://schemas.microsoft.com/office/drawing/2014/main" id="{13989082-AA1E-0624-A84C-032EC1D23673}"/>
                </a:ext>
              </a:extLst>
            </p:cNvPr>
            <p:cNvSpPr txBox="1">
              <a:spLocks/>
            </p:cNvSpPr>
            <p:nvPr/>
          </p:nvSpPr>
          <p:spPr>
            <a:xfrm>
              <a:off x="1046528" y="4050749"/>
              <a:ext cx="471928" cy="276999"/>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i="0" u="none" strike="noStrike" kern="0" cap="none" spc="0" normalizeH="0" baseline="0" noProof="0">
                  <a:ln>
                    <a:noFill/>
                  </a:ln>
                  <a:solidFill>
                    <a:prstClr val="black"/>
                  </a:solidFill>
                  <a:effectLst/>
                  <a:uLnTx/>
                  <a:uFillTx/>
                  <a:latin typeface="DM Sans"/>
                  <a:ea typeface="+mn-ea"/>
                  <a:cs typeface="+mn-cs"/>
                </a:rPr>
                <a:t>61%</a:t>
              </a:r>
            </a:p>
          </p:txBody>
        </p:sp>
      </p:grpSp>
      <p:grpSp>
        <p:nvGrpSpPr>
          <p:cNvPr id="26" name="Groupe 25">
            <a:extLst>
              <a:ext uri="{FF2B5EF4-FFF2-40B4-BE49-F238E27FC236}">
                <a16:creationId xmlns:a16="http://schemas.microsoft.com/office/drawing/2014/main" id="{EDF84FDF-E537-F63E-DA20-46D08F606466}"/>
              </a:ext>
            </a:extLst>
          </p:cNvPr>
          <p:cNvGrpSpPr/>
          <p:nvPr/>
        </p:nvGrpSpPr>
        <p:grpSpPr>
          <a:xfrm>
            <a:off x="978629" y="4623949"/>
            <a:ext cx="4251332" cy="1762639"/>
            <a:chOff x="696834" y="4317400"/>
            <a:chExt cx="4251332" cy="1762639"/>
          </a:xfrm>
        </p:grpSpPr>
        <p:graphicFrame>
          <p:nvGraphicFramePr>
            <p:cNvPr id="18" name="Graphique 17">
              <a:extLst>
                <a:ext uri="{FF2B5EF4-FFF2-40B4-BE49-F238E27FC236}">
                  <a16:creationId xmlns:a16="http://schemas.microsoft.com/office/drawing/2014/main" id="{07510EE7-6131-E2FE-5D30-1831975EA7C7}"/>
                </a:ext>
              </a:extLst>
            </p:cNvPr>
            <p:cNvGraphicFramePr/>
            <p:nvPr>
              <p:extLst>
                <p:ext uri="{D42A27DB-BD31-4B8C-83A1-F6EECF244321}">
                  <p14:modId xmlns:p14="http://schemas.microsoft.com/office/powerpoint/2010/main" val="1122641782"/>
                </p:ext>
              </p:extLst>
            </p:nvPr>
          </p:nvGraphicFramePr>
          <p:xfrm>
            <a:off x="696834" y="4317400"/>
            <a:ext cx="1083632" cy="1762639"/>
          </p:xfrm>
          <a:graphic>
            <a:graphicData uri="http://schemas.openxmlformats.org/drawingml/2006/chart">
              <c:chart xmlns:c="http://schemas.openxmlformats.org/drawingml/2006/chart" xmlns:r="http://schemas.openxmlformats.org/officeDocument/2006/relationships" r:id="rId9"/>
            </a:graphicData>
          </a:graphic>
        </p:graphicFrame>
        <p:sp>
          <p:nvSpPr>
            <p:cNvPr id="22" name="Text Placeholder 3">
              <a:extLst>
                <a:ext uri="{FF2B5EF4-FFF2-40B4-BE49-F238E27FC236}">
                  <a16:creationId xmlns:a16="http://schemas.microsoft.com/office/drawing/2014/main" id="{15E0C65B-D3A9-42BC-472A-C2EE48239E6B}"/>
                </a:ext>
              </a:extLst>
            </p:cNvPr>
            <p:cNvSpPr txBox="1">
              <a:spLocks/>
            </p:cNvSpPr>
            <p:nvPr/>
          </p:nvSpPr>
          <p:spPr>
            <a:xfrm>
              <a:off x="1780466" y="4976258"/>
              <a:ext cx="3167700" cy="707886"/>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Experimented </a:t>
              </a:r>
              <a:r>
                <a:rPr kumimoji="0" lang="en-US" sz="1600" i="0" u="none" strike="noStrike" kern="0" cap="none" spc="0" normalizeH="0" baseline="0" noProof="0">
                  <a:ln>
                    <a:noFill/>
                  </a:ln>
                  <a:solidFill>
                    <a:prstClr val="black"/>
                  </a:solidFill>
                  <a:effectLst/>
                  <a:uLnTx/>
                  <a:uFillTx/>
                  <a:latin typeface="DM Sans"/>
                  <a:ea typeface="+mn-ea"/>
                  <a:cs typeface="+mn-cs"/>
                </a:rPr>
                <a:t>hot flushes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1" u="none" strike="noStrike" kern="1200" cap="none" spc="0" normalizeH="0" baseline="0" noProof="0">
                  <a:ln>
                    <a:noFill/>
                  </a:ln>
                  <a:solidFill>
                    <a:prstClr val="black"/>
                  </a:solidFill>
                  <a:effectLst/>
                  <a:uLnTx/>
                  <a:uFillTx/>
                  <a:latin typeface="DM Sans"/>
                  <a:ea typeface="+mn-ea"/>
                  <a:cs typeface="+mn-cs"/>
                </a:rPr>
                <a:t>Top 1 concern in France / 76%</a:t>
              </a:r>
              <a:endParaRPr kumimoji="0" lang="en-US" sz="1400" i="1"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i="0" u="none" strike="noStrike" kern="0" cap="none" spc="0" normalizeH="0" baseline="0" noProof="0">
                <a:ln>
                  <a:noFill/>
                </a:ln>
                <a:solidFill>
                  <a:prstClr val="black"/>
                </a:solidFill>
                <a:effectLst/>
                <a:uLnTx/>
                <a:uFillTx/>
                <a:latin typeface="DM Sans"/>
                <a:ea typeface="+mn-ea"/>
                <a:cs typeface="+mn-cs"/>
              </a:endParaRPr>
            </a:p>
          </p:txBody>
        </p:sp>
        <p:sp>
          <p:nvSpPr>
            <p:cNvPr id="24" name="Text Placeholder 3">
              <a:extLst>
                <a:ext uri="{FF2B5EF4-FFF2-40B4-BE49-F238E27FC236}">
                  <a16:creationId xmlns:a16="http://schemas.microsoft.com/office/drawing/2014/main" id="{193F84EC-916C-94D4-0D21-74C278582A9D}"/>
                </a:ext>
              </a:extLst>
            </p:cNvPr>
            <p:cNvSpPr txBox="1">
              <a:spLocks/>
            </p:cNvSpPr>
            <p:nvPr/>
          </p:nvSpPr>
          <p:spPr>
            <a:xfrm>
              <a:off x="1009757" y="5066844"/>
              <a:ext cx="594895" cy="276999"/>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solidFill>
                    <a:prstClr val="black"/>
                  </a:solidFill>
                  <a:latin typeface="DM Sans"/>
                </a:rPr>
                <a:t>58%</a:t>
              </a:r>
              <a:endParaRPr kumimoji="0" lang="en-US" i="0" u="none" strike="noStrike" kern="0" cap="none" spc="0" normalizeH="0" baseline="0" noProof="0">
                <a:ln>
                  <a:noFill/>
                </a:ln>
                <a:solidFill>
                  <a:prstClr val="black"/>
                </a:solidFill>
                <a:effectLst/>
                <a:uLnTx/>
                <a:uFillTx/>
                <a:latin typeface="DM Sans"/>
                <a:ea typeface="+mn-ea"/>
                <a:cs typeface="+mn-cs"/>
              </a:endParaRPr>
            </a:p>
          </p:txBody>
        </p:sp>
      </p:grpSp>
      <p:pic>
        <p:nvPicPr>
          <p:cNvPr id="4" name="Picture 9">
            <a:extLst>
              <a:ext uri="{FF2B5EF4-FFF2-40B4-BE49-F238E27FC236}">
                <a16:creationId xmlns:a16="http://schemas.microsoft.com/office/drawing/2014/main" id="{8409EABA-CA9C-C2CE-520F-1B649B506C5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5405775" y="3664719"/>
            <a:ext cx="4335122" cy="2837442"/>
          </a:xfrm>
          <a:prstGeom prst="rect">
            <a:avLst/>
          </a:prstGeom>
        </p:spPr>
      </p:pic>
    </p:spTree>
    <p:extLst>
      <p:ext uri="{BB962C8B-B14F-4D97-AF65-F5344CB8AC3E}">
        <p14:creationId xmlns:p14="http://schemas.microsoft.com/office/powerpoint/2010/main" val="1435393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A person talking to a doctor&#10;&#10;Description automatically generated with low confidence">
            <a:extLst>
              <a:ext uri="{FF2B5EF4-FFF2-40B4-BE49-F238E27FC236}">
                <a16:creationId xmlns:a16="http://schemas.microsoft.com/office/drawing/2014/main" id="{1B335C7E-2687-C198-C3C8-148023176139}"/>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7337425" y="0"/>
            <a:ext cx="4854575" cy="6858000"/>
          </a:xfrm>
        </p:spPr>
      </p:pic>
      <p:graphicFrame>
        <p:nvGraphicFramePr>
          <p:cNvPr id="18" name="Object 17" hidden="1">
            <a:extLst>
              <a:ext uri="{FF2B5EF4-FFF2-40B4-BE49-F238E27FC236}">
                <a16:creationId xmlns:a16="http://schemas.microsoft.com/office/drawing/2014/main" id="{4C1EA803-9598-4C01-AB83-549D9E92497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8" name="Object 17" hidden="1">
                        <a:extLst>
                          <a:ext uri="{FF2B5EF4-FFF2-40B4-BE49-F238E27FC236}">
                            <a16:creationId xmlns:a16="http://schemas.microsoft.com/office/drawing/2014/main" id="{4C1EA803-9598-4C01-AB83-549D9E92497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 Placeholder 3">
            <a:extLst>
              <a:ext uri="{FF2B5EF4-FFF2-40B4-BE49-F238E27FC236}">
                <a16:creationId xmlns:a16="http://schemas.microsoft.com/office/drawing/2014/main" id="{864FD9EB-4185-4E56-A921-D1607984DCE3}"/>
              </a:ext>
            </a:extLst>
          </p:cNvPr>
          <p:cNvSpPr>
            <a:spLocks noGrp="1"/>
          </p:cNvSpPr>
          <p:nvPr>
            <p:ph type="body" idx="11"/>
          </p:nvPr>
        </p:nvSpPr>
        <p:spPr>
          <a:xfrm>
            <a:off x="302400" y="1063691"/>
            <a:ext cx="6690511" cy="909900"/>
          </a:xfrm>
        </p:spPr>
        <p:txBody>
          <a:bodyPr anchor="t" anchorCtr="0"/>
          <a:lstStyle/>
          <a:p>
            <a:r>
              <a:rPr lang="en-US" sz="2000"/>
              <a:t>Women are ready to smash the taboo with their most trusted advisor being their gynecologist</a:t>
            </a:r>
          </a:p>
        </p:txBody>
      </p:sp>
      <p:sp>
        <p:nvSpPr>
          <p:cNvPr id="3" name="Title 2">
            <a:extLst>
              <a:ext uri="{FF2B5EF4-FFF2-40B4-BE49-F238E27FC236}">
                <a16:creationId xmlns:a16="http://schemas.microsoft.com/office/drawing/2014/main" id="{5309149A-C628-4423-94EE-247BFCE2487D}"/>
              </a:ext>
            </a:extLst>
          </p:cNvPr>
          <p:cNvSpPr>
            <a:spLocks noGrp="1"/>
          </p:cNvSpPr>
          <p:nvPr>
            <p:ph type="title"/>
          </p:nvPr>
        </p:nvSpPr>
        <p:spPr>
          <a:xfrm>
            <a:off x="302401" y="298134"/>
            <a:ext cx="6885384" cy="896296"/>
          </a:xfrm>
        </p:spPr>
        <p:txBody>
          <a:bodyPr vert="horz"/>
          <a:lstStyle/>
          <a:p>
            <a:r>
              <a:rPr lang="en-US" sz="2400" b="0">
                <a:solidFill>
                  <a:srgbClr val="47A2D0"/>
                </a:solidFill>
                <a:latin typeface="DM Sans Bold"/>
                <a:ea typeface="+mn-ea"/>
                <a:cs typeface="+mn-cs"/>
              </a:rPr>
              <a:t>Who is your go-to person</a:t>
            </a:r>
            <a:r>
              <a:rPr lang="en-US" sz="2400">
                <a:solidFill>
                  <a:srgbClr val="47A2D0"/>
                </a:solidFill>
                <a:latin typeface="DM Sans Bold"/>
                <a:ea typeface="+mn-ea"/>
                <a:cs typeface="+mn-cs"/>
              </a:rPr>
              <a:t> for menopause information?</a:t>
            </a:r>
            <a:endParaRPr lang="en-US" sz="2400"/>
          </a:p>
        </p:txBody>
      </p:sp>
      <p:graphicFrame>
        <p:nvGraphicFramePr>
          <p:cNvPr id="13" name="Table 12">
            <a:extLst>
              <a:ext uri="{FF2B5EF4-FFF2-40B4-BE49-F238E27FC236}">
                <a16:creationId xmlns:a16="http://schemas.microsoft.com/office/drawing/2014/main" id="{6D3A0126-5A19-4F14-9CC2-40C3EB48D4C3}"/>
              </a:ext>
            </a:extLst>
          </p:cNvPr>
          <p:cNvGraphicFramePr>
            <a:graphicFrameLocks noGrp="1"/>
          </p:cNvGraphicFramePr>
          <p:nvPr>
            <p:extLst>
              <p:ext uri="{D42A27DB-BD31-4B8C-83A1-F6EECF244321}">
                <p14:modId xmlns:p14="http://schemas.microsoft.com/office/powerpoint/2010/main" val="1748206330"/>
              </p:ext>
            </p:extLst>
          </p:nvPr>
        </p:nvGraphicFramePr>
        <p:xfrm>
          <a:off x="302400" y="2370620"/>
          <a:ext cx="6610520" cy="3583320"/>
        </p:xfrm>
        <a:graphic>
          <a:graphicData uri="http://schemas.openxmlformats.org/drawingml/2006/table">
            <a:tbl>
              <a:tblPr>
                <a:tableStyleId>{5FD0F851-EC5A-4D38-B0AD-8093EC10F338}</a:tableStyleId>
              </a:tblPr>
              <a:tblGrid>
                <a:gridCol w="3812400">
                  <a:extLst>
                    <a:ext uri="{9D8B030D-6E8A-4147-A177-3AD203B41FA5}">
                      <a16:colId xmlns:a16="http://schemas.microsoft.com/office/drawing/2014/main" val="34549735"/>
                    </a:ext>
                  </a:extLst>
                </a:gridCol>
                <a:gridCol w="699530">
                  <a:extLst>
                    <a:ext uri="{9D8B030D-6E8A-4147-A177-3AD203B41FA5}">
                      <a16:colId xmlns:a16="http://schemas.microsoft.com/office/drawing/2014/main" val="1855721393"/>
                    </a:ext>
                  </a:extLst>
                </a:gridCol>
                <a:gridCol w="699530">
                  <a:extLst>
                    <a:ext uri="{9D8B030D-6E8A-4147-A177-3AD203B41FA5}">
                      <a16:colId xmlns:a16="http://schemas.microsoft.com/office/drawing/2014/main" val="2526611064"/>
                    </a:ext>
                  </a:extLst>
                </a:gridCol>
                <a:gridCol w="699530">
                  <a:extLst>
                    <a:ext uri="{9D8B030D-6E8A-4147-A177-3AD203B41FA5}">
                      <a16:colId xmlns:a16="http://schemas.microsoft.com/office/drawing/2014/main" val="2718969838"/>
                    </a:ext>
                  </a:extLst>
                </a:gridCol>
                <a:gridCol w="699530">
                  <a:extLst>
                    <a:ext uri="{9D8B030D-6E8A-4147-A177-3AD203B41FA5}">
                      <a16:colId xmlns:a16="http://schemas.microsoft.com/office/drawing/2014/main" val="2495721535"/>
                    </a:ext>
                  </a:extLst>
                </a:gridCol>
              </a:tblGrid>
              <a:tr h="164682">
                <a:tc>
                  <a:txBody>
                    <a:bodyPr/>
                    <a:lstStyle/>
                    <a:p>
                      <a:pPr algn="ctr" fontAlgn="b"/>
                      <a:endParaRPr lang="en-US" sz="1100" b="1" i="0" u="none" strike="noStrike" noProof="0">
                        <a:solidFill>
                          <a:srgbClr val="333333"/>
                        </a:solidFill>
                        <a:effectLst/>
                        <a:latin typeface="+mn-lt"/>
                        <a:ea typeface="Fira Sans" panose="020B0503050000020004" pitchFamily="34" charset="0"/>
                      </a:endParaRPr>
                    </a:p>
                  </a:txBody>
                  <a:tcPr marL="64800" marR="64800" marT="54000" marB="54000" anchor="ctr">
                    <a:lnT w="12700" cap="flat" cmpd="sng" algn="ctr">
                      <a:noFill/>
                      <a:prstDash val="solid"/>
                      <a:round/>
                      <a:headEnd type="none" w="med" len="med"/>
                      <a:tailEnd type="none" w="med" len="med"/>
                    </a:lnT>
                    <a:lnB w="28575" cap="flat" cmpd="sng" algn="ctr">
                      <a:solidFill>
                        <a:srgbClr val="377DA1"/>
                      </a:solidFill>
                      <a:prstDash val="solid"/>
                      <a:round/>
                      <a:headEnd type="none" w="med" len="med"/>
                      <a:tailEnd type="none" w="med" len="med"/>
                    </a:lnB>
                  </a:tcPr>
                </a:tc>
                <a:tc>
                  <a:txBody>
                    <a:bodyPr/>
                    <a:lstStyle/>
                    <a:p>
                      <a:pPr algn="ctr" fontAlgn="b"/>
                      <a:r>
                        <a:rPr lang="en-US" sz="1100" b="1" u="none" strike="noStrike" noProof="0">
                          <a:solidFill>
                            <a:schemeClr val="tx2">
                              <a:lumMod val="75000"/>
                            </a:schemeClr>
                          </a:solidFill>
                          <a:effectLst/>
                          <a:latin typeface="+mn-lt"/>
                          <a:ea typeface="Fira Sans" panose="020B0503050000020004" pitchFamily="34" charset="0"/>
                        </a:rPr>
                        <a:t>Global</a:t>
                      </a:r>
                      <a:endParaRPr lang="en-US" sz="1100" b="1" i="0" u="none" strike="noStrike" noProof="0">
                        <a:solidFill>
                          <a:schemeClr val="tx2">
                            <a:lumMod val="75000"/>
                          </a:schemeClr>
                        </a:solidFill>
                        <a:effectLst/>
                        <a:latin typeface="+mn-lt"/>
                        <a:ea typeface="Fira Sans" panose="020B0503050000020004" pitchFamily="34" charset="0"/>
                      </a:endParaRPr>
                    </a:p>
                  </a:txBody>
                  <a:tcPr marL="36000" marR="36000" marT="54000" marB="54000" anchor="ctr">
                    <a:lnT w="12700" cap="flat" cmpd="sng" algn="ctr">
                      <a:noFill/>
                      <a:prstDash val="solid"/>
                      <a:round/>
                      <a:headEnd type="none" w="med" len="med"/>
                      <a:tailEnd type="none" w="med" len="med"/>
                    </a:lnT>
                    <a:lnB w="28575" cap="flat" cmpd="sng" algn="ctr">
                      <a:solidFill>
                        <a:srgbClr val="377DA1"/>
                      </a:solidFill>
                      <a:prstDash val="solid"/>
                      <a:round/>
                      <a:headEnd type="none" w="med" len="med"/>
                      <a:tailEnd type="none" w="med" len="med"/>
                    </a:lnB>
                  </a:tcPr>
                </a:tc>
                <a:tc>
                  <a:txBody>
                    <a:bodyPr/>
                    <a:lstStyle/>
                    <a:p>
                      <a:pPr algn="ctr" fontAlgn="b"/>
                      <a:r>
                        <a:rPr lang="en-US" sz="1100" b="1" u="none" strike="noStrike" noProof="0">
                          <a:solidFill>
                            <a:schemeClr val="tx2">
                              <a:lumMod val="75000"/>
                            </a:schemeClr>
                          </a:solidFill>
                          <a:effectLst/>
                          <a:latin typeface="+mn-lt"/>
                          <a:ea typeface="Fira Sans" panose="020B0503050000020004" pitchFamily="34" charset="0"/>
                        </a:rPr>
                        <a:t>USA</a:t>
                      </a:r>
                      <a:endParaRPr lang="en-US" sz="1100" b="1" i="0" u="none" strike="noStrike" noProof="0">
                        <a:solidFill>
                          <a:schemeClr val="tx2">
                            <a:lumMod val="75000"/>
                          </a:schemeClr>
                        </a:solidFill>
                        <a:effectLst/>
                        <a:latin typeface="+mn-lt"/>
                        <a:ea typeface="Fira Sans" panose="020B0503050000020004" pitchFamily="34" charset="0"/>
                      </a:endParaRPr>
                    </a:p>
                  </a:txBody>
                  <a:tcPr marL="36000" marR="36000" marT="54000" marB="54000" anchor="ctr">
                    <a:lnT w="12700" cap="flat" cmpd="sng" algn="ctr">
                      <a:noFill/>
                      <a:prstDash val="solid"/>
                      <a:round/>
                      <a:headEnd type="none" w="med" len="med"/>
                      <a:tailEnd type="none" w="med" len="med"/>
                    </a:lnT>
                    <a:lnB w="28575" cap="flat" cmpd="sng" algn="ctr">
                      <a:solidFill>
                        <a:srgbClr val="377DA1"/>
                      </a:solidFill>
                      <a:prstDash val="solid"/>
                      <a:round/>
                      <a:headEnd type="none" w="med" len="med"/>
                      <a:tailEnd type="none" w="med" len="med"/>
                    </a:lnB>
                  </a:tcPr>
                </a:tc>
                <a:tc>
                  <a:txBody>
                    <a:bodyPr/>
                    <a:lstStyle/>
                    <a:p>
                      <a:pPr algn="ctr" fontAlgn="b"/>
                      <a:r>
                        <a:rPr lang="en-US" sz="1100" b="1" u="none" strike="noStrike" noProof="0">
                          <a:solidFill>
                            <a:schemeClr val="tx2">
                              <a:lumMod val="75000"/>
                            </a:schemeClr>
                          </a:solidFill>
                          <a:effectLst/>
                          <a:latin typeface="+mn-lt"/>
                          <a:ea typeface="Fira Sans" panose="020B0503050000020004" pitchFamily="34" charset="0"/>
                        </a:rPr>
                        <a:t>France</a:t>
                      </a:r>
                      <a:endParaRPr lang="en-US" sz="1100" b="1" i="0" u="none" strike="noStrike" noProof="0">
                        <a:solidFill>
                          <a:schemeClr val="tx2">
                            <a:lumMod val="75000"/>
                          </a:schemeClr>
                        </a:solidFill>
                        <a:effectLst/>
                        <a:latin typeface="+mn-lt"/>
                        <a:ea typeface="Fira Sans" panose="020B0503050000020004" pitchFamily="34" charset="0"/>
                      </a:endParaRPr>
                    </a:p>
                  </a:txBody>
                  <a:tcPr marL="36000" marR="36000" marT="54000" marB="54000" anchor="ctr">
                    <a:lnT w="12700" cap="flat" cmpd="sng" algn="ctr">
                      <a:noFill/>
                      <a:prstDash val="solid"/>
                      <a:round/>
                      <a:headEnd type="none" w="med" len="med"/>
                      <a:tailEnd type="none" w="med" len="med"/>
                    </a:lnT>
                    <a:lnB w="28575" cap="flat" cmpd="sng" algn="ctr">
                      <a:solidFill>
                        <a:srgbClr val="377DA1"/>
                      </a:solidFill>
                      <a:prstDash val="solid"/>
                      <a:round/>
                      <a:headEnd type="none" w="med" len="med"/>
                      <a:tailEnd type="none" w="med" len="med"/>
                    </a:lnB>
                  </a:tcPr>
                </a:tc>
                <a:tc>
                  <a:txBody>
                    <a:bodyPr/>
                    <a:lstStyle/>
                    <a:p>
                      <a:pPr algn="ctr" fontAlgn="b"/>
                      <a:r>
                        <a:rPr lang="en-US" sz="1100" b="1" u="none" strike="noStrike" noProof="0">
                          <a:solidFill>
                            <a:schemeClr val="tx2">
                              <a:lumMod val="75000"/>
                            </a:schemeClr>
                          </a:solidFill>
                          <a:effectLst/>
                          <a:latin typeface="+mn-lt"/>
                          <a:ea typeface="Fira Sans" panose="020B0503050000020004" pitchFamily="34" charset="0"/>
                        </a:rPr>
                        <a:t>China</a:t>
                      </a:r>
                      <a:endParaRPr lang="en-US" sz="1100" b="1" i="0" u="none" strike="noStrike" noProof="0">
                        <a:solidFill>
                          <a:schemeClr val="tx2">
                            <a:lumMod val="75000"/>
                          </a:schemeClr>
                        </a:solidFill>
                        <a:effectLst/>
                        <a:latin typeface="+mn-lt"/>
                        <a:ea typeface="Fira Sans" panose="020B0503050000020004" pitchFamily="34" charset="0"/>
                      </a:endParaRPr>
                    </a:p>
                  </a:txBody>
                  <a:tcPr marL="36000" marR="36000" marT="54000" marB="54000" anchor="ctr">
                    <a:lnT w="12700" cap="flat" cmpd="sng" algn="ctr">
                      <a:noFill/>
                      <a:prstDash val="solid"/>
                      <a:round/>
                      <a:headEnd type="none" w="med" len="med"/>
                      <a:tailEnd type="none" w="med" len="med"/>
                    </a:lnT>
                    <a:lnB w="28575" cap="flat" cmpd="sng" algn="ctr">
                      <a:solidFill>
                        <a:srgbClr val="377DA1"/>
                      </a:solidFill>
                      <a:prstDash val="solid"/>
                      <a:round/>
                      <a:headEnd type="none" w="med" len="med"/>
                      <a:tailEnd type="none" w="med" len="med"/>
                    </a:lnB>
                  </a:tcPr>
                </a:tc>
                <a:extLst>
                  <a:ext uri="{0D108BD9-81ED-4DB2-BD59-A6C34878D82A}">
                    <a16:rowId xmlns:a16="http://schemas.microsoft.com/office/drawing/2014/main" val="3582889458"/>
                  </a:ext>
                </a:extLst>
              </a:tr>
              <a:tr h="164682">
                <a:tc>
                  <a:txBody>
                    <a:bodyPr/>
                    <a:lstStyle/>
                    <a:p>
                      <a:pPr algn="l" fontAlgn="b"/>
                      <a:r>
                        <a:rPr lang="en-US" sz="1100" b="1" u="none" strike="noStrike" noProof="0">
                          <a:solidFill>
                            <a:srgbClr val="377DA1"/>
                          </a:solidFill>
                          <a:effectLst/>
                          <a:latin typeface="+mn-lt"/>
                          <a:ea typeface="Fira Sans" panose="020B0503050000020004" pitchFamily="34" charset="0"/>
                        </a:rPr>
                        <a:t>Gynecologist</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28575" cap="flat" cmpd="sng" algn="ctr">
                      <a:solidFill>
                        <a:srgbClr val="377DA1"/>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1</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1</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1</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1</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28575" cap="flat" cmpd="sng" algn="ctr">
                      <a:solidFill>
                        <a:srgbClr val="377DA1"/>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extLst>
                  <a:ext uri="{0D108BD9-81ED-4DB2-BD59-A6C34878D82A}">
                    <a16:rowId xmlns:a16="http://schemas.microsoft.com/office/drawing/2014/main" val="2694668725"/>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Friends</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2</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2</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2</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4</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1745019888"/>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Companion</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3</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3</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4</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2</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3311112726"/>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Family members nearby</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4</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4</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3</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5</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3036592368"/>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Endocrinologist</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5</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7</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6</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3</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1416560776"/>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Communication vehicles (sites, programs...)</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6</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6</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5</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10</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3747326171"/>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Nutritionist</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7</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9</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7</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7</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3872926016"/>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Dermatologist</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8</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5</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9</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6</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1762626391"/>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Brands (sites, social media...)</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9</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11</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8</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8</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3976008116"/>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Psychologist</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10</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10</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11</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9</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12700" cap="flat" cmpd="sng" algn="ctr">
                      <a:solidFill>
                        <a:srgbClr val="B3978F"/>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extLst>
                  <a:ext uri="{0D108BD9-81ED-4DB2-BD59-A6C34878D82A}">
                    <a16:rowId xmlns:a16="http://schemas.microsoft.com/office/drawing/2014/main" val="1848392739"/>
                  </a:ext>
                </a:extLst>
              </a:tr>
              <a:tr h="164682">
                <a:tc>
                  <a:txBody>
                    <a:bodyPr/>
                    <a:lstStyle/>
                    <a:p>
                      <a:pPr algn="l" fontAlgn="b"/>
                      <a:r>
                        <a:rPr lang="en-US" sz="1100" b="1" u="none" strike="noStrike" noProof="0">
                          <a:solidFill>
                            <a:srgbClr val="377DA1"/>
                          </a:solidFill>
                          <a:effectLst/>
                          <a:latin typeface="+mn-lt"/>
                          <a:ea typeface="Fira Sans" panose="020B0503050000020004" pitchFamily="34" charset="0"/>
                        </a:rPr>
                        <a:t>Prefer not to talk with others about the topic</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28575" cap="flat" cmpd="sng" algn="ctr">
                      <a:solidFill>
                        <a:srgbClr val="377DA1"/>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11</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8</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10</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tc>
                  <a:txBody>
                    <a:bodyPr/>
                    <a:lstStyle/>
                    <a:p>
                      <a:pPr algn="ctr" fontAlgn="b"/>
                      <a:r>
                        <a:rPr lang="en-US" sz="1100" b="1" u="none" strike="noStrike" noProof="0">
                          <a:solidFill>
                            <a:srgbClr val="377DA1"/>
                          </a:solidFill>
                          <a:effectLst/>
                          <a:latin typeface="+mn-lt"/>
                          <a:ea typeface="Fira Sans" panose="020B0503050000020004" pitchFamily="34" charset="0"/>
                        </a:rPr>
                        <a:t>12</a:t>
                      </a:r>
                      <a:endParaRPr lang="en-US" sz="1100" b="1" i="0" u="none" strike="noStrike" noProof="0">
                        <a:solidFill>
                          <a:srgbClr val="377DA1"/>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28575" cap="flat" cmpd="sng" algn="ctr">
                      <a:solidFill>
                        <a:srgbClr val="377DA1"/>
                      </a:solidFill>
                      <a:prstDash val="solid"/>
                      <a:round/>
                      <a:headEnd type="none" w="med" len="med"/>
                      <a:tailEnd type="none" w="med" len="med"/>
                    </a:lnR>
                    <a:lnT w="28575" cap="flat" cmpd="sng" algn="ctr">
                      <a:solidFill>
                        <a:srgbClr val="377DA1"/>
                      </a:solidFill>
                      <a:prstDash val="solid"/>
                      <a:round/>
                      <a:headEnd type="none" w="med" len="med"/>
                      <a:tailEnd type="none" w="med" len="med"/>
                    </a:lnT>
                    <a:lnB w="28575" cap="flat" cmpd="sng" algn="ctr">
                      <a:solidFill>
                        <a:srgbClr val="377DA1"/>
                      </a:solidFill>
                      <a:prstDash val="solid"/>
                      <a:round/>
                      <a:headEnd type="none" w="med" len="med"/>
                      <a:tailEnd type="none" w="med" len="med"/>
                    </a:lnB>
                    <a:solidFill>
                      <a:schemeClr val="bg1"/>
                    </a:solidFill>
                  </a:tcPr>
                </a:tc>
                <a:extLst>
                  <a:ext uri="{0D108BD9-81ED-4DB2-BD59-A6C34878D82A}">
                    <a16:rowId xmlns:a16="http://schemas.microsoft.com/office/drawing/2014/main" val="1153393596"/>
                  </a:ext>
                </a:extLst>
              </a:tr>
              <a:tr h="164682">
                <a:tc>
                  <a:txBody>
                    <a:bodyPr/>
                    <a:lstStyle/>
                    <a:p>
                      <a:pPr algn="l" fontAlgn="b"/>
                      <a:r>
                        <a:rPr lang="en-US" sz="1100" b="1" u="none" strike="noStrike" noProof="0">
                          <a:solidFill>
                            <a:schemeClr val="tx2">
                              <a:lumMod val="75000"/>
                            </a:schemeClr>
                          </a:solidFill>
                          <a:effectLst/>
                          <a:latin typeface="+mn-lt"/>
                          <a:ea typeface="Fira Sans" panose="020B0503050000020004" pitchFamily="34" charset="0"/>
                        </a:rPr>
                        <a:t>Influencers or social media pages</a:t>
                      </a:r>
                      <a:endParaRPr lang="en-US" sz="1100" b="1"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12</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13</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12</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tc>
                  <a:txBody>
                    <a:bodyPr/>
                    <a:lstStyle/>
                    <a:p>
                      <a:pPr algn="ctr" fontAlgn="b"/>
                      <a:r>
                        <a:rPr lang="en-US" sz="1100" b="0" u="none" strike="noStrike" noProof="0">
                          <a:solidFill>
                            <a:schemeClr val="tx2">
                              <a:lumMod val="75000"/>
                            </a:schemeClr>
                          </a:solidFill>
                          <a:effectLst/>
                          <a:latin typeface="+mn-lt"/>
                          <a:ea typeface="Fira Sans" panose="020B0503050000020004" pitchFamily="34" charset="0"/>
                        </a:rPr>
                        <a:t>11</a:t>
                      </a:r>
                      <a:endParaRPr lang="en-US" sz="1100" b="0" i="0" u="none" strike="noStrike" noProof="0">
                        <a:solidFill>
                          <a:schemeClr val="tx2">
                            <a:lumMod val="75000"/>
                          </a:schemeClr>
                        </a:solidFill>
                        <a:effectLst/>
                        <a:latin typeface="+mn-lt"/>
                        <a:ea typeface="Fira Sans" panose="020B0503050000020004" pitchFamily="34" charset="0"/>
                      </a:endParaRPr>
                    </a:p>
                  </a:txBody>
                  <a:tcPr marL="64800" marR="64800" marT="54000" marB="54000" anchor="ctr">
                    <a:lnL w="12700" cap="flat" cmpd="sng" algn="ctr">
                      <a:solidFill>
                        <a:srgbClr val="B3978F"/>
                      </a:solidFill>
                      <a:prstDash val="solid"/>
                      <a:round/>
                      <a:headEnd type="none" w="med" len="med"/>
                      <a:tailEnd type="none" w="med" len="med"/>
                    </a:lnL>
                    <a:lnR w="12700" cap="flat" cmpd="sng" algn="ctr">
                      <a:solidFill>
                        <a:srgbClr val="B3978F"/>
                      </a:solidFill>
                      <a:prstDash val="solid"/>
                      <a:round/>
                      <a:headEnd type="none" w="med" len="med"/>
                      <a:tailEnd type="none" w="med" len="med"/>
                    </a:lnR>
                    <a:lnT w="28575" cap="flat" cmpd="sng" algn="ctr">
                      <a:solidFill>
                        <a:srgbClr val="377DA1"/>
                      </a:solidFill>
                      <a:prstDash val="solid"/>
                      <a:round/>
                      <a:headEnd type="none" w="med" len="med"/>
                      <a:tailEnd type="none" w="med" len="med"/>
                    </a:lnT>
                    <a:lnB w="12700" cap="flat" cmpd="sng" algn="ctr">
                      <a:solidFill>
                        <a:srgbClr val="B3978F"/>
                      </a:solidFill>
                      <a:prstDash val="solid"/>
                      <a:round/>
                      <a:headEnd type="none" w="med" len="med"/>
                      <a:tailEnd type="none" w="med" len="med"/>
                    </a:lnB>
                    <a:solidFill>
                      <a:schemeClr val="bg1"/>
                    </a:solidFill>
                  </a:tcPr>
                </a:tc>
                <a:extLst>
                  <a:ext uri="{0D108BD9-81ED-4DB2-BD59-A6C34878D82A}">
                    <a16:rowId xmlns:a16="http://schemas.microsoft.com/office/drawing/2014/main" val="3668356007"/>
                  </a:ext>
                </a:extLst>
              </a:tr>
            </a:tbl>
          </a:graphicData>
        </a:graphic>
      </p:graphicFrame>
      <p:sp>
        <p:nvSpPr>
          <p:cNvPr id="5" name="TextBox 4">
            <a:extLst>
              <a:ext uri="{FF2B5EF4-FFF2-40B4-BE49-F238E27FC236}">
                <a16:creationId xmlns:a16="http://schemas.microsoft.com/office/drawing/2014/main" id="{D9A281C1-A475-38CC-BE22-CCBE7BCBAF17}"/>
              </a:ext>
            </a:extLst>
          </p:cNvPr>
          <p:cNvSpPr txBox="1"/>
          <p:nvPr/>
        </p:nvSpPr>
        <p:spPr>
          <a:xfrm>
            <a:off x="648000" y="6381169"/>
            <a:ext cx="5141343" cy="24622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Q: Who do you talk to and/or search for menopause information? Please rank them in order of importance from the most important to the least important. SurveyMonkey</a:t>
            </a:r>
          </a:p>
        </p:txBody>
      </p:sp>
      <p:pic>
        <p:nvPicPr>
          <p:cNvPr id="8" name="Picture 7" descr="A red circle with yellow stars and a black background&#10;&#10;Description automatically generated with low confidence">
            <a:extLst>
              <a:ext uri="{FF2B5EF4-FFF2-40B4-BE49-F238E27FC236}">
                <a16:creationId xmlns:a16="http://schemas.microsoft.com/office/drawing/2014/main" id="{E15AFB2A-8B5D-1433-BE45-FED678B2CA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47384" y="1896790"/>
            <a:ext cx="432000" cy="432000"/>
          </a:xfrm>
          <a:prstGeom prst="rect">
            <a:avLst/>
          </a:prstGeom>
        </p:spPr>
      </p:pic>
      <p:pic>
        <p:nvPicPr>
          <p:cNvPr id="10" name="Picture 9" descr="A flag in a circle&#10;&#10;Description automatically generated with medium confidence">
            <a:extLst>
              <a:ext uri="{FF2B5EF4-FFF2-40B4-BE49-F238E27FC236}">
                <a16:creationId xmlns:a16="http://schemas.microsoft.com/office/drawing/2014/main" id="{B264B8AF-3FE5-336C-C8B7-5ADE5B30C56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64000" y="1906143"/>
            <a:ext cx="432000" cy="432000"/>
          </a:xfrm>
          <a:prstGeom prst="rect">
            <a:avLst/>
          </a:prstGeom>
        </p:spPr>
      </p:pic>
      <p:pic>
        <p:nvPicPr>
          <p:cNvPr id="12" name="Picture 11" descr="A flag in a circle&#10;&#10;Description automatically generated with low confidence">
            <a:extLst>
              <a:ext uri="{FF2B5EF4-FFF2-40B4-BE49-F238E27FC236}">
                <a16:creationId xmlns:a16="http://schemas.microsoft.com/office/drawing/2014/main" id="{6BDF4853-7EFC-FD46-D22A-93486E656B8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52980" y="1892666"/>
            <a:ext cx="432000" cy="432000"/>
          </a:xfrm>
          <a:prstGeom prst="rect">
            <a:avLst/>
          </a:prstGeom>
        </p:spPr>
      </p:pic>
      <p:pic>
        <p:nvPicPr>
          <p:cNvPr id="7" name="Picture 6">
            <a:extLst>
              <a:ext uri="{FF2B5EF4-FFF2-40B4-BE49-F238E27FC236}">
                <a16:creationId xmlns:a16="http://schemas.microsoft.com/office/drawing/2014/main" id="{3104C659-B7BF-7EA1-5BC5-93236E75614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Espace réservé du numéro de diapositive 1">
            <a:extLst>
              <a:ext uri="{FF2B5EF4-FFF2-40B4-BE49-F238E27FC236}">
                <a16:creationId xmlns:a16="http://schemas.microsoft.com/office/drawing/2014/main" id="{2C4BA4BE-2DC8-F299-982B-C46D35FD4BE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 name="ZoneTexte 1">
            <a:extLst>
              <a:ext uri="{FF2B5EF4-FFF2-40B4-BE49-F238E27FC236}">
                <a16:creationId xmlns:a16="http://schemas.microsoft.com/office/drawing/2014/main" id="{770E42DC-79C9-DA33-1038-E85A241F9D18}"/>
              </a:ext>
            </a:extLst>
          </p:cNvPr>
          <p:cNvSpPr txBox="1"/>
          <p:nvPr/>
        </p:nvSpPr>
        <p:spPr>
          <a:xfrm>
            <a:off x="261515" y="2338143"/>
            <a:ext cx="772969" cy="276999"/>
          </a:xfrm>
          <a:prstGeom prst="rect">
            <a:avLst/>
          </a:prstGeom>
          <a:noFill/>
        </p:spPr>
        <p:txBody>
          <a:bodyPr wrap="none" rtlCol="0">
            <a:spAutoFit/>
          </a:bodyPr>
          <a:lstStyle/>
          <a:p>
            <a:r>
              <a:rPr lang="fr-FR" sz="1200" b="1" err="1">
                <a:solidFill>
                  <a:schemeClr val="tx2">
                    <a:lumMod val="75000"/>
                  </a:schemeClr>
                </a:solidFill>
              </a:rPr>
              <a:t>Ranking</a:t>
            </a:r>
            <a:endParaRPr lang="fr-FR" sz="1200" b="1">
              <a:solidFill>
                <a:schemeClr val="tx2">
                  <a:lumMod val="75000"/>
                </a:schemeClr>
              </a:solidFill>
            </a:endParaRPr>
          </a:p>
        </p:txBody>
      </p:sp>
    </p:spTree>
    <p:extLst>
      <p:ext uri="{BB962C8B-B14F-4D97-AF65-F5344CB8AC3E}">
        <p14:creationId xmlns:p14="http://schemas.microsoft.com/office/powerpoint/2010/main" val="133615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hidden="1">
            <a:extLst>
              <a:ext uri="{FF2B5EF4-FFF2-40B4-BE49-F238E27FC236}">
                <a16:creationId xmlns:a16="http://schemas.microsoft.com/office/drawing/2014/main" id="{4C1EA803-9598-4C01-AB83-549D9E92497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18" name="Object 17" hidden="1">
                        <a:extLst>
                          <a:ext uri="{FF2B5EF4-FFF2-40B4-BE49-F238E27FC236}">
                            <a16:creationId xmlns:a16="http://schemas.microsoft.com/office/drawing/2014/main" id="{4C1EA803-9598-4C01-AB83-549D9E92497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Espace réservé du numéro de diapositive 1">
            <a:extLst>
              <a:ext uri="{FF2B5EF4-FFF2-40B4-BE49-F238E27FC236}">
                <a16:creationId xmlns:a16="http://schemas.microsoft.com/office/drawing/2014/main" id="{A4EA56E9-FE2C-9B47-8BDE-E24A18E15A8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86" name="TextBox 185">
            <a:extLst>
              <a:ext uri="{FF2B5EF4-FFF2-40B4-BE49-F238E27FC236}">
                <a16:creationId xmlns:a16="http://schemas.microsoft.com/office/drawing/2014/main" id="{7C3F0366-F2EC-4736-82FF-0205F6312F08}"/>
              </a:ext>
            </a:extLst>
          </p:cNvPr>
          <p:cNvSpPr txBox="1"/>
          <p:nvPr/>
        </p:nvSpPr>
        <p:spPr>
          <a:xfrm>
            <a:off x="648000" y="6381169"/>
            <a:ext cx="5141343" cy="24622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Q: Now let's talk about your skincare routine. Which of the products below have you used in the last 30 days? Please choose at most 5 options. SurveyMonkey</a:t>
            </a:r>
          </a:p>
        </p:txBody>
      </p:sp>
      <p:grpSp>
        <p:nvGrpSpPr>
          <p:cNvPr id="8" name="Groupe 7">
            <a:extLst>
              <a:ext uri="{FF2B5EF4-FFF2-40B4-BE49-F238E27FC236}">
                <a16:creationId xmlns:a16="http://schemas.microsoft.com/office/drawing/2014/main" id="{AB511280-CDF2-906F-7B98-4D775EFE8B6F}"/>
              </a:ext>
            </a:extLst>
          </p:cNvPr>
          <p:cNvGrpSpPr/>
          <p:nvPr/>
        </p:nvGrpSpPr>
        <p:grpSpPr>
          <a:xfrm>
            <a:off x="11202103" y="89222"/>
            <a:ext cx="801086" cy="1630153"/>
            <a:chOff x="11084400" y="302400"/>
            <a:chExt cx="801086" cy="1630153"/>
          </a:xfrm>
        </p:grpSpPr>
        <p:pic>
          <p:nvPicPr>
            <p:cNvPr id="10" name="Picture 18" descr="A picture containing graphics, clipart, circle, logo&#10;&#10;Description automatically generated">
              <a:extLst>
                <a:ext uri="{FF2B5EF4-FFF2-40B4-BE49-F238E27FC236}">
                  <a16:creationId xmlns:a16="http://schemas.microsoft.com/office/drawing/2014/main" id="{5B321D2C-AF1B-93C3-AFB8-B85F93889B6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93486" y="1140553"/>
              <a:ext cx="792000" cy="792000"/>
            </a:xfrm>
            <a:prstGeom prst="rect">
              <a:avLst/>
            </a:prstGeom>
          </p:spPr>
        </p:pic>
        <p:pic>
          <p:nvPicPr>
            <p:cNvPr id="13" name="Picture 11">
              <a:extLst>
                <a:ext uri="{FF2B5EF4-FFF2-40B4-BE49-F238E27FC236}">
                  <a16:creationId xmlns:a16="http://schemas.microsoft.com/office/drawing/2014/main" id="{8B8FFBE5-AF85-43B9-634F-C58D2D48F80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2" name="Espace réservé du texte 14">
            <a:extLst>
              <a:ext uri="{FF2B5EF4-FFF2-40B4-BE49-F238E27FC236}">
                <a16:creationId xmlns:a16="http://schemas.microsoft.com/office/drawing/2014/main" id="{BB67F3E5-2571-8A52-BE6D-42B5CB90FD02}"/>
              </a:ext>
            </a:extLst>
          </p:cNvPr>
          <p:cNvSpPr txBox="1">
            <a:spLocks/>
          </p:cNvSpPr>
          <p:nvPr/>
        </p:nvSpPr>
        <p:spPr>
          <a:xfrm>
            <a:off x="302399" y="712732"/>
            <a:ext cx="10384154" cy="59920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a:t>Consumers are using high variety of skincare solutions…</a:t>
            </a:r>
          </a:p>
          <a:p>
            <a:r>
              <a:rPr lang="en-US" sz="2000"/>
              <a:t>…with preference for moisturizers (USA) and aging related solutions (France and China)</a:t>
            </a:r>
          </a:p>
        </p:txBody>
      </p:sp>
      <p:sp>
        <p:nvSpPr>
          <p:cNvPr id="6" name="Title 2">
            <a:extLst>
              <a:ext uri="{FF2B5EF4-FFF2-40B4-BE49-F238E27FC236}">
                <a16:creationId xmlns:a16="http://schemas.microsoft.com/office/drawing/2014/main" id="{ECE60173-3D14-7490-2D0E-9B25379B935B}"/>
              </a:ext>
            </a:extLst>
          </p:cNvPr>
          <p:cNvSpPr txBox="1">
            <a:spLocks/>
          </p:cNvSpPr>
          <p:nvPr/>
        </p:nvSpPr>
        <p:spPr>
          <a:xfrm>
            <a:off x="302400" y="302400"/>
            <a:ext cx="11591925" cy="35390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rgbClr val="48A2CF"/>
                </a:solidFill>
                <a:latin typeface="+mj-lt"/>
                <a:ea typeface="+mj-ea"/>
                <a:cs typeface="+mj-cs"/>
              </a:defRPr>
            </a:lvl1pPr>
          </a:lstStyle>
          <a:p>
            <a:r>
              <a:rPr lang="en-US" sz="2400"/>
              <a:t>Which products are part of your skincare routine?</a:t>
            </a:r>
            <a:endParaRPr lang="en-CH" sz="2400"/>
          </a:p>
        </p:txBody>
      </p:sp>
      <p:grpSp>
        <p:nvGrpSpPr>
          <p:cNvPr id="7" name="Groupe 6">
            <a:extLst>
              <a:ext uri="{FF2B5EF4-FFF2-40B4-BE49-F238E27FC236}">
                <a16:creationId xmlns:a16="http://schemas.microsoft.com/office/drawing/2014/main" id="{A77EF314-72C0-BF99-C203-69E149347BC7}"/>
              </a:ext>
            </a:extLst>
          </p:cNvPr>
          <p:cNvGrpSpPr/>
          <p:nvPr/>
        </p:nvGrpSpPr>
        <p:grpSpPr>
          <a:xfrm>
            <a:off x="507593" y="1381570"/>
            <a:ext cx="9700768" cy="4775213"/>
            <a:chOff x="507593" y="1381570"/>
            <a:chExt cx="9700768" cy="4775213"/>
          </a:xfrm>
        </p:grpSpPr>
        <p:pic>
          <p:nvPicPr>
            <p:cNvPr id="11" name="Picture 10">
              <a:extLst>
                <a:ext uri="{FF2B5EF4-FFF2-40B4-BE49-F238E27FC236}">
                  <a16:creationId xmlns:a16="http://schemas.microsoft.com/office/drawing/2014/main" id="{58EB3ACD-E07F-1E49-A9E0-B3FDBE793D3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97081" y="1403652"/>
              <a:ext cx="4511280" cy="4515488"/>
            </a:xfrm>
            <a:prstGeom prst="rect">
              <a:avLst/>
            </a:prstGeom>
          </p:spPr>
        </p:pic>
        <p:pic>
          <p:nvPicPr>
            <p:cNvPr id="3" name="Picture 10">
              <a:extLst>
                <a:ext uri="{FF2B5EF4-FFF2-40B4-BE49-F238E27FC236}">
                  <a16:creationId xmlns:a16="http://schemas.microsoft.com/office/drawing/2014/main" id="{782748BE-8DBF-7008-34D1-2F380F71243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30022" y="1381570"/>
              <a:ext cx="3609748" cy="4515488"/>
            </a:xfrm>
            <a:prstGeom prst="rect">
              <a:avLst/>
            </a:prstGeom>
          </p:spPr>
        </p:pic>
        <p:sp>
          <p:nvSpPr>
            <p:cNvPr id="4" name="TextBox 185">
              <a:extLst>
                <a:ext uri="{FF2B5EF4-FFF2-40B4-BE49-F238E27FC236}">
                  <a16:creationId xmlns:a16="http://schemas.microsoft.com/office/drawing/2014/main" id="{CF95B3B1-99C2-0BF8-7F9E-B0B83775D115}"/>
                </a:ext>
              </a:extLst>
            </p:cNvPr>
            <p:cNvSpPr txBox="1"/>
            <p:nvPr/>
          </p:nvSpPr>
          <p:spPr>
            <a:xfrm>
              <a:off x="507593" y="6018284"/>
              <a:ext cx="3832177" cy="138499"/>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Global average answer for 600 participants</a:t>
              </a:r>
            </a:p>
          </p:txBody>
        </p:sp>
        <p:sp>
          <p:nvSpPr>
            <p:cNvPr id="5" name="TextBox 185">
              <a:extLst>
                <a:ext uri="{FF2B5EF4-FFF2-40B4-BE49-F238E27FC236}">
                  <a16:creationId xmlns:a16="http://schemas.microsoft.com/office/drawing/2014/main" id="{EB20879E-C412-BB0D-8D85-8A26B405F38A}"/>
                </a:ext>
              </a:extLst>
            </p:cNvPr>
            <p:cNvSpPr txBox="1"/>
            <p:nvPr/>
          </p:nvSpPr>
          <p:spPr>
            <a:xfrm>
              <a:off x="5697081" y="6018284"/>
              <a:ext cx="4511280" cy="138499"/>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Country average difference versus Global average</a:t>
              </a:r>
            </a:p>
          </p:txBody>
        </p:sp>
      </p:grpSp>
    </p:spTree>
    <p:extLst>
      <p:ext uri="{BB962C8B-B14F-4D97-AF65-F5344CB8AC3E}">
        <p14:creationId xmlns:p14="http://schemas.microsoft.com/office/powerpoint/2010/main" val="62374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hidden="1">
            <a:extLst>
              <a:ext uri="{FF2B5EF4-FFF2-40B4-BE49-F238E27FC236}">
                <a16:creationId xmlns:a16="http://schemas.microsoft.com/office/drawing/2014/main" id="{4C1EA803-9598-4C01-AB83-549D9E92497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18" name="Object 17" hidden="1">
                        <a:extLst>
                          <a:ext uri="{FF2B5EF4-FFF2-40B4-BE49-F238E27FC236}">
                            <a16:creationId xmlns:a16="http://schemas.microsoft.com/office/drawing/2014/main" id="{4C1EA803-9598-4C01-AB83-549D9E92497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2" name="Espace réservé du numéro de diapositive 1">
            <a:extLst>
              <a:ext uri="{FF2B5EF4-FFF2-40B4-BE49-F238E27FC236}">
                <a16:creationId xmlns:a16="http://schemas.microsoft.com/office/drawing/2014/main" id="{93AB0B2A-4778-E648-9730-14D1708FFA0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86" name="TextBox 185">
            <a:extLst>
              <a:ext uri="{FF2B5EF4-FFF2-40B4-BE49-F238E27FC236}">
                <a16:creationId xmlns:a16="http://schemas.microsoft.com/office/drawing/2014/main" id="{7C3F0366-F2EC-4736-82FF-0205F6312F08}"/>
              </a:ext>
            </a:extLst>
          </p:cNvPr>
          <p:cNvSpPr txBox="1"/>
          <p:nvPr/>
        </p:nvSpPr>
        <p:spPr>
          <a:xfrm>
            <a:off x="648000" y="6382800"/>
            <a:ext cx="4597879"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Q: Now, thinking about menopause-related skin symptoms, which of them most bother you? Please choose the top 3 ones.</a:t>
            </a:r>
          </a:p>
        </p:txBody>
      </p:sp>
      <p:grpSp>
        <p:nvGrpSpPr>
          <p:cNvPr id="17" name="Groupe 16">
            <a:extLst>
              <a:ext uri="{FF2B5EF4-FFF2-40B4-BE49-F238E27FC236}">
                <a16:creationId xmlns:a16="http://schemas.microsoft.com/office/drawing/2014/main" id="{1E85EA43-0196-9890-7404-56953FB3DDDD}"/>
              </a:ext>
            </a:extLst>
          </p:cNvPr>
          <p:cNvGrpSpPr/>
          <p:nvPr/>
        </p:nvGrpSpPr>
        <p:grpSpPr>
          <a:xfrm>
            <a:off x="11207589" y="98527"/>
            <a:ext cx="795600" cy="3257217"/>
            <a:chOff x="11298461" y="135311"/>
            <a:chExt cx="795600" cy="3257217"/>
          </a:xfrm>
        </p:grpSpPr>
        <p:pic>
          <p:nvPicPr>
            <p:cNvPr id="15" name="Picture 19">
              <a:extLst>
                <a:ext uri="{FF2B5EF4-FFF2-40B4-BE49-F238E27FC236}">
                  <a16:creationId xmlns:a16="http://schemas.microsoft.com/office/drawing/2014/main" id="{3D84AA09-41BC-BA90-4357-6409F711EE9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98461" y="2596928"/>
              <a:ext cx="795600" cy="795600"/>
            </a:xfrm>
            <a:prstGeom prst="rect">
              <a:avLst/>
            </a:prstGeom>
          </p:spPr>
        </p:pic>
        <p:grpSp>
          <p:nvGrpSpPr>
            <p:cNvPr id="2" name="Groupe 1">
              <a:extLst>
                <a:ext uri="{FF2B5EF4-FFF2-40B4-BE49-F238E27FC236}">
                  <a16:creationId xmlns:a16="http://schemas.microsoft.com/office/drawing/2014/main" id="{47D7003F-1939-A2CF-E2E4-37FB35A6EF0E}"/>
                </a:ext>
              </a:extLst>
            </p:cNvPr>
            <p:cNvGrpSpPr/>
            <p:nvPr/>
          </p:nvGrpSpPr>
          <p:grpSpPr>
            <a:xfrm>
              <a:off x="11298461" y="135311"/>
              <a:ext cx="795600" cy="2437878"/>
              <a:chOff x="11084400" y="302400"/>
              <a:chExt cx="795600" cy="2437878"/>
            </a:xfrm>
          </p:grpSpPr>
          <p:pic>
            <p:nvPicPr>
              <p:cNvPr id="8" name="Picture 18" descr="A picture containing graphics, clipart, circle, logo&#10;&#10;Description automatically generated">
                <a:extLst>
                  <a:ext uri="{FF2B5EF4-FFF2-40B4-BE49-F238E27FC236}">
                    <a16:creationId xmlns:a16="http://schemas.microsoft.com/office/drawing/2014/main" id="{55C3C22A-9C65-7BDA-FAD2-F27DB352715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2" name="Picture 10">
                <a:extLst>
                  <a:ext uri="{FF2B5EF4-FFF2-40B4-BE49-F238E27FC236}">
                    <a16:creationId xmlns:a16="http://schemas.microsoft.com/office/drawing/2014/main" id="{0F91E19C-0B3F-0BE4-727D-30F21405547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3" name="Picture 11">
                <a:extLst>
                  <a:ext uri="{FF2B5EF4-FFF2-40B4-BE49-F238E27FC236}">
                    <a16:creationId xmlns:a16="http://schemas.microsoft.com/office/drawing/2014/main" id="{95713589-4F34-82FF-8C04-FDC95712D8D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grpSp>
      <p:sp>
        <p:nvSpPr>
          <p:cNvPr id="5" name="Espace réservé du texte 14">
            <a:extLst>
              <a:ext uri="{FF2B5EF4-FFF2-40B4-BE49-F238E27FC236}">
                <a16:creationId xmlns:a16="http://schemas.microsoft.com/office/drawing/2014/main" id="{810D4836-CBFD-843A-EC91-0C29F3CEBBFD}"/>
              </a:ext>
            </a:extLst>
          </p:cNvPr>
          <p:cNvSpPr txBox="1">
            <a:spLocks/>
          </p:cNvSpPr>
          <p:nvPr/>
        </p:nvSpPr>
        <p:spPr>
          <a:xfrm>
            <a:off x="302399" y="712732"/>
            <a:ext cx="10384154" cy="59920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a:t>Wrinkles and sagging  are top concern in USA and France …</a:t>
            </a:r>
          </a:p>
          <a:p>
            <a:r>
              <a:rPr lang="en-US" sz="2000"/>
              <a:t>… although secondary in China focusing on skin pigmentation and skin sensitivity</a:t>
            </a:r>
          </a:p>
        </p:txBody>
      </p:sp>
      <p:sp>
        <p:nvSpPr>
          <p:cNvPr id="6" name="Title 2">
            <a:extLst>
              <a:ext uri="{FF2B5EF4-FFF2-40B4-BE49-F238E27FC236}">
                <a16:creationId xmlns:a16="http://schemas.microsoft.com/office/drawing/2014/main" id="{C5782C0A-3893-1793-B4BA-B8A212A13B2F}"/>
              </a:ext>
            </a:extLst>
          </p:cNvPr>
          <p:cNvSpPr txBox="1">
            <a:spLocks/>
          </p:cNvSpPr>
          <p:nvPr/>
        </p:nvSpPr>
        <p:spPr>
          <a:xfrm>
            <a:off x="302400" y="302400"/>
            <a:ext cx="11591925" cy="35390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rgbClr val="48A2CF"/>
                </a:solidFill>
                <a:latin typeface="+mj-lt"/>
                <a:ea typeface="+mj-ea"/>
                <a:cs typeface="+mj-cs"/>
              </a:defRPr>
            </a:lvl1pPr>
          </a:lstStyle>
          <a:p>
            <a:r>
              <a:rPr lang="en-US" sz="2400"/>
              <a:t>Which menopause related skin symptoms bother you?</a:t>
            </a:r>
            <a:endParaRPr lang="en-CH" sz="2400"/>
          </a:p>
        </p:txBody>
      </p:sp>
      <p:grpSp>
        <p:nvGrpSpPr>
          <p:cNvPr id="9" name="Groupe 8">
            <a:extLst>
              <a:ext uri="{FF2B5EF4-FFF2-40B4-BE49-F238E27FC236}">
                <a16:creationId xmlns:a16="http://schemas.microsoft.com/office/drawing/2014/main" id="{459745CA-C1FF-AEA0-8C57-12B6044EB3F5}"/>
              </a:ext>
            </a:extLst>
          </p:cNvPr>
          <p:cNvGrpSpPr/>
          <p:nvPr/>
        </p:nvGrpSpPr>
        <p:grpSpPr>
          <a:xfrm>
            <a:off x="158576" y="1695199"/>
            <a:ext cx="11446813" cy="3990564"/>
            <a:chOff x="158576" y="1695199"/>
            <a:chExt cx="11446813" cy="3990564"/>
          </a:xfrm>
        </p:grpSpPr>
        <p:pic>
          <p:nvPicPr>
            <p:cNvPr id="54" name="Picture 53">
              <a:extLst>
                <a:ext uri="{FF2B5EF4-FFF2-40B4-BE49-F238E27FC236}">
                  <a16:creationId xmlns:a16="http://schemas.microsoft.com/office/drawing/2014/main" id="{AD6E62AD-FDA2-0049-BA4E-7062AC52DE1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r="-2"/>
            <a:stretch/>
          </p:blipFill>
          <p:spPr>
            <a:xfrm>
              <a:off x="6096000" y="1695199"/>
              <a:ext cx="5509389" cy="3764937"/>
            </a:xfrm>
            <a:prstGeom prst="rect">
              <a:avLst/>
            </a:prstGeom>
          </p:spPr>
        </p:pic>
        <p:pic>
          <p:nvPicPr>
            <p:cNvPr id="16" name="Picture 53">
              <a:extLst>
                <a:ext uri="{FF2B5EF4-FFF2-40B4-BE49-F238E27FC236}">
                  <a16:creationId xmlns:a16="http://schemas.microsoft.com/office/drawing/2014/main" id="{7DB44038-6357-B03E-C39F-C75A55D3E6E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58576" y="1695200"/>
              <a:ext cx="5295600" cy="3764937"/>
            </a:xfrm>
            <a:prstGeom prst="rect">
              <a:avLst/>
            </a:prstGeom>
          </p:spPr>
        </p:pic>
        <p:sp>
          <p:nvSpPr>
            <p:cNvPr id="4" name="TextBox 185">
              <a:extLst>
                <a:ext uri="{FF2B5EF4-FFF2-40B4-BE49-F238E27FC236}">
                  <a16:creationId xmlns:a16="http://schemas.microsoft.com/office/drawing/2014/main" id="{81B428F2-B782-8A7D-1B7D-674408A09103}"/>
                </a:ext>
              </a:extLst>
            </p:cNvPr>
            <p:cNvSpPr txBox="1"/>
            <p:nvPr/>
          </p:nvSpPr>
          <p:spPr>
            <a:xfrm>
              <a:off x="158576" y="5547264"/>
              <a:ext cx="5295600" cy="138499"/>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Global average answer for 600 participants</a:t>
              </a:r>
            </a:p>
          </p:txBody>
        </p:sp>
        <p:sp>
          <p:nvSpPr>
            <p:cNvPr id="7" name="TextBox 185">
              <a:extLst>
                <a:ext uri="{FF2B5EF4-FFF2-40B4-BE49-F238E27FC236}">
                  <a16:creationId xmlns:a16="http://schemas.microsoft.com/office/drawing/2014/main" id="{F189375A-E98F-574B-CA29-DF5DB639A8E3}"/>
                </a:ext>
              </a:extLst>
            </p:cNvPr>
            <p:cNvSpPr txBox="1"/>
            <p:nvPr/>
          </p:nvSpPr>
          <p:spPr>
            <a:xfrm>
              <a:off x="6095999" y="5547264"/>
              <a:ext cx="5509389" cy="138499"/>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Country average difference versus Global average</a:t>
              </a:r>
            </a:p>
          </p:txBody>
        </p:sp>
      </p:grpSp>
    </p:spTree>
    <p:extLst>
      <p:ext uri="{BB962C8B-B14F-4D97-AF65-F5344CB8AC3E}">
        <p14:creationId xmlns:p14="http://schemas.microsoft.com/office/powerpoint/2010/main" val="1665365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23868F-EDF9-A8F7-B2D3-639253F2B86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A208C95D-CFAA-EF3B-063F-CA42118760ED}"/>
              </a:ext>
            </a:extLst>
          </p:cNvPr>
          <p:cNvSpPr>
            <a:spLocks noGrp="1"/>
          </p:cNvSpPr>
          <p:nvPr>
            <p:ph type="body" sz="quarter" idx="12"/>
          </p:nvPr>
        </p:nvSpPr>
        <p:spPr/>
        <p:txBody>
          <a:bodyPr/>
          <a:lstStyle/>
          <a:p>
            <a:r>
              <a:rPr lang="en-US" sz="2000" err="1">
                <a:solidFill>
                  <a:srgbClr val="9138B0"/>
                </a:solidFill>
              </a:rPr>
              <a:t>dsm-firmenich</a:t>
            </a:r>
            <a:r>
              <a:rPr lang="en-US" sz="2000">
                <a:solidFill>
                  <a:srgbClr val="9138B0"/>
                </a:solidFill>
              </a:rPr>
              <a:t> Consumer Insights Hub*</a:t>
            </a:r>
          </a:p>
        </p:txBody>
      </p:sp>
      <p:sp>
        <p:nvSpPr>
          <p:cNvPr id="5" name="Text Placeholder 4">
            <a:extLst>
              <a:ext uri="{FF2B5EF4-FFF2-40B4-BE49-F238E27FC236}">
                <a16:creationId xmlns:a16="http://schemas.microsoft.com/office/drawing/2014/main" id="{EAD30B81-7DA0-1F63-3EAC-266DA584C6B1}"/>
              </a:ext>
            </a:extLst>
          </p:cNvPr>
          <p:cNvSpPr>
            <a:spLocks noGrp="1"/>
          </p:cNvSpPr>
          <p:nvPr>
            <p:ph type="body" idx="11"/>
          </p:nvPr>
        </p:nvSpPr>
        <p:spPr/>
        <p:txBody>
          <a:bodyPr/>
          <a:lstStyle/>
          <a:p>
            <a:pPr>
              <a:defRPr/>
            </a:pPr>
            <a:r>
              <a:rPr lang="en-US" sz="2500">
                <a:solidFill>
                  <a:srgbClr val="58166D"/>
                </a:solidFill>
                <a:latin typeface="DM Sans"/>
                <a:ea typeface="+mj-ea"/>
                <a:cs typeface="+mj-cs"/>
              </a:rPr>
              <a:t>Consumer survey</a:t>
            </a:r>
          </a:p>
        </p:txBody>
      </p:sp>
      <p:sp>
        <p:nvSpPr>
          <p:cNvPr id="2" name="Title 1">
            <a:extLst>
              <a:ext uri="{FF2B5EF4-FFF2-40B4-BE49-F238E27FC236}">
                <a16:creationId xmlns:a16="http://schemas.microsoft.com/office/drawing/2014/main" id="{0BE068C8-0719-B436-19D5-1C795A7D81EA}"/>
              </a:ext>
            </a:extLst>
          </p:cNvPr>
          <p:cNvSpPr>
            <a:spLocks noGrp="1"/>
          </p:cNvSpPr>
          <p:nvPr>
            <p:ph type="title"/>
          </p:nvPr>
        </p:nvSpPr>
        <p:spPr/>
        <p:txBody>
          <a:bodyPr/>
          <a:lstStyle/>
          <a:p>
            <a:r>
              <a:rPr lang="en-US" sz="3200" b="0">
                <a:solidFill>
                  <a:srgbClr val="9138B0"/>
                </a:solidFill>
                <a:latin typeface="DM Sans Bold"/>
                <a:ea typeface="+mn-ea"/>
                <a:cs typeface="+mn-cs"/>
              </a:rPr>
              <a:t>Hair Care </a:t>
            </a:r>
          </a:p>
        </p:txBody>
      </p:sp>
      <p:sp>
        <p:nvSpPr>
          <p:cNvPr id="14" name="Text Placeholder 5">
            <a:extLst>
              <a:ext uri="{FF2B5EF4-FFF2-40B4-BE49-F238E27FC236}">
                <a16:creationId xmlns:a16="http://schemas.microsoft.com/office/drawing/2014/main" id="{5C315FDF-F9C1-3BDC-10E9-93E985B743E3}"/>
              </a:ext>
            </a:extLst>
          </p:cNvPr>
          <p:cNvSpPr txBox="1">
            <a:spLocks/>
          </p:cNvSpPr>
          <p:nvPr/>
        </p:nvSpPr>
        <p:spPr>
          <a:xfrm>
            <a:off x="304186" y="1761098"/>
            <a:ext cx="5474961" cy="646331"/>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solidFill>
                  <a:prstClr val="black"/>
                </a:solidFill>
                <a:effectLst/>
                <a:uLnTx/>
                <a:uFillTx/>
                <a:latin typeface="DM Sans"/>
                <a:ea typeface="+mn-ea"/>
                <a:cs typeface="+mn-cs"/>
              </a:rPr>
              <a:t>113-115 consumers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Countries: Australia, USA, and UK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Age: 45 to 60 years old</a:t>
            </a:r>
          </a:p>
        </p:txBody>
      </p:sp>
      <p:pic>
        <p:nvPicPr>
          <p:cNvPr id="33" name="Picture 32">
            <a:extLst>
              <a:ext uri="{FF2B5EF4-FFF2-40B4-BE49-F238E27FC236}">
                <a16:creationId xmlns:a16="http://schemas.microsoft.com/office/drawing/2014/main" id="{3C4253E6-F1F2-A8BC-82AE-23F360B2C6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7" name="TextBox 6">
            <a:extLst>
              <a:ext uri="{FF2B5EF4-FFF2-40B4-BE49-F238E27FC236}">
                <a16:creationId xmlns:a16="http://schemas.microsoft.com/office/drawing/2014/main" id="{022D8AD9-3996-2D75-E066-260E743F7589}"/>
              </a:ext>
            </a:extLst>
          </p:cNvPr>
          <p:cNvSpPr txBox="1"/>
          <p:nvPr/>
        </p:nvSpPr>
        <p:spPr>
          <a:xfrm>
            <a:off x="302400" y="2675675"/>
            <a:ext cx="5200820"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Revealing </a:t>
            </a:r>
            <a:r>
              <a:rPr kumimoji="0" lang="en-US" sz="2000" b="1" i="0" u="none" strike="noStrike" kern="0" cap="none" spc="0" normalizeH="0" baseline="0" noProof="0">
                <a:ln>
                  <a:noFill/>
                </a:ln>
                <a:solidFill>
                  <a:prstClr val="black"/>
                </a:solidFill>
                <a:effectLst/>
                <a:uLnTx/>
                <a:uFillTx/>
                <a:latin typeface="DM Sans"/>
                <a:ea typeface="+mn-ea"/>
                <a:cs typeface="+mn-cs"/>
              </a:rPr>
              <a:t>3 main concerns </a:t>
            </a:r>
            <a:r>
              <a:rPr kumimoji="0" lang="en-US" sz="2000" b="0" i="0" u="none" strike="noStrike" kern="0" cap="none" spc="0" normalizeH="0" baseline="0" noProof="0">
                <a:ln>
                  <a:noFill/>
                </a:ln>
                <a:solidFill>
                  <a:prstClr val="black"/>
                </a:solidFill>
                <a:effectLst/>
                <a:uLnTx/>
                <a:uFillTx/>
                <a:latin typeface="DM Sans"/>
                <a:ea typeface="+mn-ea"/>
                <a:cs typeface="+mn-cs"/>
              </a:rPr>
              <a:t>on the </a:t>
            </a:r>
            <a:br>
              <a:rPr kumimoji="0" lang="en-US" sz="2000" b="0" i="0" u="none" strike="noStrike" kern="0" cap="none" spc="0" normalizeH="0" baseline="0" noProof="0">
                <a:ln>
                  <a:noFill/>
                </a:ln>
                <a:solidFill>
                  <a:prstClr val="black"/>
                </a:solidFill>
                <a:effectLst/>
                <a:uLnTx/>
                <a:uFillTx/>
                <a:latin typeface="DM Sans"/>
                <a:ea typeface="+mn-ea"/>
                <a:cs typeface="+mn-cs"/>
              </a:rPr>
            </a:br>
            <a:r>
              <a:rPr kumimoji="0" lang="en-US" sz="2000" b="1" i="0" u="none" strike="noStrike" kern="0" cap="none" spc="0" normalizeH="0" baseline="0" noProof="0">
                <a:ln>
                  <a:noFill/>
                </a:ln>
                <a:solidFill>
                  <a:prstClr val="black"/>
                </a:solidFill>
                <a:effectLst/>
                <a:uLnTx/>
                <a:uFillTx/>
                <a:latin typeface="DM Sans"/>
                <a:ea typeface="+mn-ea"/>
                <a:cs typeface="+mn-cs"/>
              </a:rPr>
              <a:t>hair and scalp </a:t>
            </a:r>
            <a:r>
              <a:rPr kumimoji="0" lang="en-US" sz="2000" b="0" i="0" u="none" strike="noStrike" kern="0" cap="none" spc="0" normalizeH="0" baseline="0" noProof="0">
                <a:ln>
                  <a:noFill/>
                </a:ln>
                <a:solidFill>
                  <a:prstClr val="black"/>
                </a:solidFill>
                <a:effectLst/>
                <a:uLnTx/>
                <a:uFillTx/>
                <a:latin typeface="DM Sans"/>
                <a:ea typeface="+mn-ea"/>
                <a:cs typeface="+mn-cs"/>
              </a:rPr>
              <a:t>experimented by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11F3FCEF-1DE4-7E27-F4F6-CF7280A1C276}"/>
              </a:ext>
            </a:extLst>
          </p:cNvPr>
          <p:cNvSpPr txBox="1"/>
          <p:nvPr/>
        </p:nvSpPr>
        <p:spPr>
          <a:xfrm>
            <a:off x="302400" y="4688233"/>
            <a:ext cx="5578234" cy="123110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Key partner: </a:t>
            </a:r>
            <a:r>
              <a:rPr kumimoji="0" lang="en-US" sz="2000" b="1" i="0" u="none" strike="noStrike" kern="0" cap="none" spc="0" normalizeH="0" baseline="0" noProof="0">
                <a:ln>
                  <a:noFill/>
                </a:ln>
                <a:solidFill>
                  <a:prstClr val="black"/>
                </a:solidFill>
                <a:effectLst/>
                <a:uLnTx/>
                <a:uFillTx/>
                <a:latin typeface="DM Sans"/>
                <a:ea typeface="+mn-ea"/>
                <a:cs typeface="+mn-cs"/>
              </a:rPr>
              <a:t>the hairdresser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Key dedicated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products:</a:t>
            </a: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pic>
        <p:nvPicPr>
          <p:cNvPr id="19" name="Picture 18">
            <a:extLst>
              <a:ext uri="{FF2B5EF4-FFF2-40B4-BE49-F238E27FC236}">
                <a16:creationId xmlns:a16="http://schemas.microsoft.com/office/drawing/2014/main" id="{CFCA8BE4-2B66-DF7E-8DAD-D9A423EDCF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9213" y="5149899"/>
            <a:ext cx="3157492" cy="1058377"/>
          </a:xfrm>
          <a:prstGeom prst="rect">
            <a:avLst/>
          </a:prstGeom>
        </p:spPr>
      </p:pic>
      <p:pic>
        <p:nvPicPr>
          <p:cNvPr id="8" name="Picture 7">
            <a:extLst>
              <a:ext uri="{FF2B5EF4-FFF2-40B4-BE49-F238E27FC236}">
                <a16:creationId xmlns:a16="http://schemas.microsoft.com/office/drawing/2014/main" id="{883BCC20-2E64-DCC6-E1B0-B4CC195F218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069891" y="3448768"/>
            <a:ext cx="1080000" cy="1080000"/>
          </a:xfrm>
          <a:prstGeom prst="rect">
            <a:avLst/>
          </a:prstGeom>
        </p:spPr>
      </p:pic>
      <p:pic>
        <p:nvPicPr>
          <p:cNvPr id="9" name="Picture 8">
            <a:extLst>
              <a:ext uri="{FF2B5EF4-FFF2-40B4-BE49-F238E27FC236}">
                <a16:creationId xmlns:a16="http://schemas.microsoft.com/office/drawing/2014/main" id="{48FB3D37-2805-815F-D870-5D2E80270A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219104" y="3448768"/>
            <a:ext cx="1080000" cy="1080000"/>
          </a:xfrm>
          <a:prstGeom prst="rect">
            <a:avLst/>
          </a:prstGeom>
        </p:spPr>
      </p:pic>
      <p:pic>
        <p:nvPicPr>
          <p:cNvPr id="12" name="Picture 17">
            <a:extLst>
              <a:ext uri="{FF2B5EF4-FFF2-40B4-BE49-F238E27FC236}">
                <a16:creationId xmlns:a16="http://schemas.microsoft.com/office/drawing/2014/main" id="{A58DE2C6-FCB6-A39A-30D0-0A7E31EA5A5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20678" y="3448768"/>
            <a:ext cx="1080000" cy="1080000"/>
          </a:xfrm>
          <a:prstGeom prst="rect">
            <a:avLst/>
          </a:prstGeom>
        </p:spPr>
      </p:pic>
      <p:pic>
        <p:nvPicPr>
          <p:cNvPr id="10" name="Picture Placeholder 26" descr="A picture containing person, hairstyle, skin, long hair&#10;&#10;Description automatically generated">
            <a:extLst>
              <a:ext uri="{FF2B5EF4-FFF2-40B4-BE49-F238E27FC236}">
                <a16:creationId xmlns:a16="http://schemas.microsoft.com/office/drawing/2014/main" id="{2989FE81-1B26-E393-EDA7-2D909AFC0BF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96000" y="2"/>
            <a:ext cx="6096000" cy="6857998"/>
          </a:xfrm>
          <a:prstGeom prst="rect">
            <a:avLst/>
          </a:prstGeom>
        </p:spPr>
      </p:pic>
      <p:pic>
        <p:nvPicPr>
          <p:cNvPr id="4" name="Picture 6">
            <a:extLst>
              <a:ext uri="{FF2B5EF4-FFF2-40B4-BE49-F238E27FC236}">
                <a16:creationId xmlns:a16="http://schemas.microsoft.com/office/drawing/2014/main" id="{C990D719-4881-4F44-9671-5635D26C48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6" name="TextBox 15">
            <a:extLst>
              <a:ext uri="{FF2B5EF4-FFF2-40B4-BE49-F238E27FC236}">
                <a16:creationId xmlns:a16="http://schemas.microsoft.com/office/drawing/2014/main" id="{9A34F109-5CBB-64FA-B3D7-26D5BA909F25}"/>
              </a:ext>
            </a:extLst>
          </p:cNvPr>
          <p:cNvSpPr txBox="1"/>
          <p:nvPr/>
        </p:nvSpPr>
        <p:spPr>
          <a:xfrm>
            <a:off x="302400" y="6144800"/>
            <a:ext cx="5781368" cy="616642"/>
          </a:xfrm>
          <a:prstGeom prst="rect">
            <a:avLst/>
          </a:prstGeom>
          <a:noFill/>
        </p:spPr>
        <p:txBody>
          <a:bodyPr wrap="square" lIns="0" tIns="0" rIns="0" bIns="503998" rtlCol="0" anchor="b" anchorCtr="0">
            <a:spAutoFit/>
          </a:bodyPr>
          <a:lstStyle/>
          <a:p>
            <a:pPr>
              <a:defRPr/>
            </a:pPr>
            <a:r>
              <a:rPr lang="en-US" sz="700">
                <a:solidFill>
                  <a:prstClr val="black"/>
                </a:solidFill>
                <a:latin typeface="DM Sans"/>
              </a:rPr>
              <a:t>*Q4 2022</a:t>
            </a:r>
          </a:p>
        </p:txBody>
      </p:sp>
    </p:spTree>
    <p:extLst>
      <p:ext uri="{BB962C8B-B14F-4D97-AF65-F5344CB8AC3E}">
        <p14:creationId xmlns:p14="http://schemas.microsoft.com/office/powerpoint/2010/main" val="93275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F3F6E36-6FE8-C273-7FD1-A757EC0B3C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Espace réservé du texte 4">
            <a:extLst>
              <a:ext uri="{FF2B5EF4-FFF2-40B4-BE49-F238E27FC236}">
                <a16:creationId xmlns:a16="http://schemas.microsoft.com/office/drawing/2014/main" id="{17306CE2-EF1A-5A17-353E-EB93FF81ECFC}"/>
              </a:ext>
            </a:extLst>
          </p:cNvPr>
          <p:cNvSpPr>
            <a:spLocks noGrp="1"/>
          </p:cNvSpPr>
          <p:nvPr>
            <p:ph type="body" sz="quarter" idx="12"/>
          </p:nvPr>
        </p:nvSpPr>
        <p:spPr>
          <a:xfrm>
            <a:off x="302400" y="1342800"/>
            <a:ext cx="11591925" cy="4434034"/>
          </a:xfrm>
        </p:spPr>
        <p:txBody>
          <a:bodyPr wrap="square">
            <a:spAutoFit/>
          </a:bodyPr>
          <a:lstStyle/>
          <a:p>
            <a:pPr marL="0" indent="0">
              <a:spcAft>
                <a:spcPts val="1000"/>
              </a:spcAft>
              <a:buClr>
                <a:srgbClr val="307297"/>
              </a:buClr>
              <a:buNone/>
            </a:pPr>
            <a:r>
              <a:rPr lang="en-US" sz="2400"/>
              <a:t>Menopause is a very personal experience and each women experiments and deserves her own hair care solution. </a:t>
            </a:r>
          </a:p>
          <a:p>
            <a:pPr marL="0" indent="0">
              <a:spcBef>
                <a:spcPts val="1000"/>
              </a:spcBef>
              <a:spcAft>
                <a:spcPts val="1000"/>
              </a:spcAft>
              <a:buClr>
                <a:srgbClr val="307297"/>
              </a:buClr>
              <a:buNone/>
            </a:pPr>
            <a:r>
              <a:rPr lang="en-US" sz="1800" b="1"/>
              <a:t>Although we can still underline some key insights:</a:t>
            </a:r>
          </a:p>
          <a:p>
            <a:pPr lvl="1">
              <a:spcBef>
                <a:spcPts val="0"/>
              </a:spcBef>
              <a:spcAft>
                <a:spcPts val="1000"/>
              </a:spcAft>
              <a:buClr>
                <a:srgbClr val="7030A0"/>
              </a:buClr>
            </a:pPr>
            <a:r>
              <a:rPr lang="en-US" sz="1800">
                <a:latin typeface="DM Sans"/>
                <a:ea typeface="+mj-ea"/>
                <a:cs typeface="+mj-cs"/>
              </a:rPr>
              <a:t>The </a:t>
            </a:r>
            <a:r>
              <a:rPr lang="en-US" sz="1800" b="1">
                <a:latin typeface="DM Sans"/>
                <a:ea typeface="+mj-ea"/>
                <a:cs typeface="+mj-cs"/>
              </a:rPr>
              <a:t>main hair symptoms related to menopause </a:t>
            </a:r>
            <a:r>
              <a:rPr lang="en-US" sz="1800">
                <a:latin typeface="DM Sans"/>
                <a:ea typeface="+mj-ea"/>
                <a:cs typeface="+mj-cs"/>
              </a:rPr>
              <a:t>are </a:t>
            </a:r>
            <a:r>
              <a:rPr lang="en-US" sz="1800" b="1">
                <a:solidFill>
                  <a:srgbClr val="CFAED3"/>
                </a:solidFill>
                <a:latin typeface="DM Sans"/>
                <a:ea typeface="+mj-ea"/>
                <a:cs typeface="+mj-cs"/>
              </a:rPr>
              <a:t>hair loss for </a:t>
            </a:r>
            <a:r>
              <a:rPr lang="en-US" sz="1800">
                <a:latin typeface="DM Sans"/>
                <a:ea typeface="+mj-ea"/>
                <a:cs typeface="+mj-cs"/>
              </a:rPr>
              <a:t>29% of the consumers* and </a:t>
            </a:r>
            <a:r>
              <a:rPr lang="en-US" sz="1800" b="1">
                <a:solidFill>
                  <a:srgbClr val="7030A0"/>
                </a:solidFill>
                <a:latin typeface="DM Sans"/>
                <a:ea typeface="+mj-ea"/>
                <a:cs typeface="+mj-cs"/>
              </a:rPr>
              <a:t>hair thinning </a:t>
            </a:r>
            <a:r>
              <a:rPr lang="en-US" sz="1800">
                <a:latin typeface="DM Sans"/>
                <a:ea typeface="+mj-ea"/>
                <a:cs typeface="+mj-cs"/>
              </a:rPr>
              <a:t>(25% of the consumers*) followed by </a:t>
            </a:r>
            <a:r>
              <a:rPr lang="en-US" sz="1800" b="1">
                <a:solidFill>
                  <a:srgbClr val="E67F7C"/>
                </a:solidFill>
                <a:latin typeface="DM Sans"/>
                <a:ea typeface="+mj-ea"/>
                <a:cs typeface="+mj-cs"/>
              </a:rPr>
              <a:t>scalp and hair dryness sensation.</a:t>
            </a:r>
          </a:p>
          <a:p>
            <a:pPr lvl="1">
              <a:spcBef>
                <a:spcPts val="0"/>
              </a:spcBef>
              <a:spcAft>
                <a:spcPts val="1000"/>
              </a:spcAft>
              <a:buClr>
                <a:srgbClr val="7030A0"/>
              </a:buClr>
            </a:pPr>
            <a:r>
              <a:rPr lang="en-US" sz="1800">
                <a:latin typeface="DM Sans"/>
                <a:ea typeface="+mj-ea"/>
                <a:cs typeface="+mj-cs"/>
              </a:rPr>
              <a:t>The hair concerns related to menopause are very </a:t>
            </a:r>
            <a:r>
              <a:rPr lang="en-US" sz="1800" b="1">
                <a:latin typeface="DM Sans"/>
                <a:ea typeface="+mj-ea"/>
                <a:cs typeface="+mj-cs"/>
              </a:rPr>
              <a:t>emotional</a:t>
            </a:r>
            <a:r>
              <a:rPr lang="en-US" sz="1800">
                <a:latin typeface="DM Sans"/>
                <a:ea typeface="+mj-ea"/>
                <a:cs typeface="+mj-cs"/>
              </a:rPr>
              <a:t> and can lead to a </a:t>
            </a:r>
            <a:r>
              <a:rPr lang="en-US" sz="1800" b="1">
                <a:latin typeface="DM Sans"/>
                <a:ea typeface="+mj-ea"/>
                <a:cs typeface="+mj-cs"/>
              </a:rPr>
              <a:t>loss of self-confidence and to sadness.</a:t>
            </a:r>
            <a:endParaRPr lang="en-US" sz="1800" b="1"/>
          </a:p>
          <a:p>
            <a:pPr lvl="1">
              <a:spcBef>
                <a:spcPts val="0"/>
              </a:spcBef>
              <a:spcAft>
                <a:spcPts val="1000"/>
              </a:spcAft>
              <a:buClr>
                <a:srgbClr val="7030A0"/>
              </a:buClr>
            </a:pPr>
            <a:r>
              <a:rPr lang="en-US" sz="1800" b="1"/>
              <a:t>Hairdresser is the most preferred partner to talk to </a:t>
            </a:r>
            <a:r>
              <a:rPr lang="en-US" sz="1800"/>
              <a:t>when it comes to hair and scalp symptoms related to menopause for 43% of the consumers*.</a:t>
            </a:r>
          </a:p>
          <a:p>
            <a:pPr lvl="1">
              <a:spcBef>
                <a:spcPts val="0"/>
              </a:spcBef>
              <a:spcAft>
                <a:spcPts val="1000"/>
              </a:spcAft>
              <a:buClr>
                <a:srgbClr val="7030A0"/>
              </a:buClr>
            </a:pPr>
            <a:r>
              <a:rPr lang="en-US" sz="1800"/>
              <a:t>When consumers experience hair concerns related to menopause, they start to look for </a:t>
            </a:r>
            <a:r>
              <a:rPr lang="en-US" sz="1800" b="1"/>
              <a:t>dedicated solutions to their own symptoms.</a:t>
            </a:r>
            <a:r>
              <a:rPr lang="en-US" sz="1800"/>
              <a:t> </a:t>
            </a:r>
            <a:r>
              <a:rPr lang="en-US" sz="1800" b="1"/>
              <a:t>Shampoo is the main preferred product</a:t>
            </a:r>
            <a:r>
              <a:rPr lang="en-US" sz="1800"/>
              <a:t> for 58% of the consumers* followed by conditioner and leave-on for the scalp.</a:t>
            </a:r>
          </a:p>
          <a:p>
            <a:pPr marL="0" indent="0">
              <a:spcAft>
                <a:spcPts val="1000"/>
              </a:spcAft>
              <a:buClr>
                <a:srgbClr val="307297"/>
              </a:buClr>
              <a:buNone/>
            </a:pPr>
            <a:endParaRPr lang="en-US" sz="1800"/>
          </a:p>
        </p:txBody>
      </p:sp>
      <p:sp>
        <p:nvSpPr>
          <p:cNvPr id="4" name="Espace réservé du texte 3">
            <a:extLst>
              <a:ext uri="{FF2B5EF4-FFF2-40B4-BE49-F238E27FC236}">
                <a16:creationId xmlns:a16="http://schemas.microsoft.com/office/drawing/2014/main" id="{7625D6AD-9012-713E-0DCD-07BF16A31860}"/>
              </a:ext>
            </a:extLst>
          </p:cNvPr>
          <p:cNvSpPr>
            <a:spLocks noGrp="1"/>
          </p:cNvSpPr>
          <p:nvPr>
            <p:ph type="body" idx="11"/>
          </p:nvPr>
        </p:nvSpPr>
        <p:spPr/>
        <p:txBody>
          <a:bodyPr/>
          <a:lstStyle/>
          <a:p>
            <a:r>
              <a:rPr lang="en-US"/>
              <a:t>Key take aways</a:t>
            </a:r>
          </a:p>
        </p:txBody>
      </p:sp>
      <p:sp>
        <p:nvSpPr>
          <p:cNvPr id="3" name="Titre 2">
            <a:extLst>
              <a:ext uri="{FF2B5EF4-FFF2-40B4-BE49-F238E27FC236}">
                <a16:creationId xmlns:a16="http://schemas.microsoft.com/office/drawing/2014/main" id="{3D3D02D7-F179-F368-631B-91D6A026B3D9}"/>
              </a:ext>
            </a:extLst>
          </p:cNvPr>
          <p:cNvSpPr>
            <a:spLocks noGrp="1"/>
          </p:cNvSpPr>
          <p:nvPr>
            <p:ph type="title"/>
          </p:nvPr>
        </p:nvSpPr>
        <p:spPr/>
        <p:txBody>
          <a:bodyPr/>
          <a:lstStyle/>
          <a:p>
            <a:r>
              <a:rPr lang="en-US"/>
              <a:t>Hair care consumer survey</a:t>
            </a:r>
          </a:p>
        </p:txBody>
      </p:sp>
      <p:grpSp>
        <p:nvGrpSpPr>
          <p:cNvPr id="6" name="Groupe 5">
            <a:extLst>
              <a:ext uri="{FF2B5EF4-FFF2-40B4-BE49-F238E27FC236}">
                <a16:creationId xmlns:a16="http://schemas.microsoft.com/office/drawing/2014/main" id="{46091481-98AD-05EB-D5DC-7F659094F6FD}"/>
              </a:ext>
            </a:extLst>
          </p:cNvPr>
          <p:cNvGrpSpPr/>
          <p:nvPr/>
        </p:nvGrpSpPr>
        <p:grpSpPr>
          <a:xfrm>
            <a:off x="11294861" y="75663"/>
            <a:ext cx="799200" cy="2488846"/>
            <a:chOff x="11294861" y="75663"/>
            <a:chExt cx="799200" cy="2488846"/>
          </a:xfrm>
        </p:grpSpPr>
        <p:pic>
          <p:nvPicPr>
            <p:cNvPr id="7" name="Picture 7">
              <a:extLst>
                <a:ext uri="{FF2B5EF4-FFF2-40B4-BE49-F238E27FC236}">
                  <a16:creationId xmlns:a16="http://schemas.microsoft.com/office/drawing/2014/main" id="{8E07DA5C-7AD8-9971-BA1F-CCC8AEFA6C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8" name="Picture 8">
              <a:extLst>
                <a:ext uri="{FF2B5EF4-FFF2-40B4-BE49-F238E27FC236}">
                  <a16:creationId xmlns:a16="http://schemas.microsoft.com/office/drawing/2014/main" id="{3BD4A2C1-5298-63E0-CC69-959ABB2014D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9" name="Picture 17">
              <a:extLst>
                <a:ext uri="{FF2B5EF4-FFF2-40B4-BE49-F238E27FC236}">
                  <a16:creationId xmlns:a16="http://schemas.microsoft.com/office/drawing/2014/main" id="{122E430F-ADBD-6E81-BB32-16A30646BE1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10" name="TextBox 9">
            <a:extLst>
              <a:ext uri="{FF2B5EF4-FFF2-40B4-BE49-F238E27FC236}">
                <a16:creationId xmlns:a16="http://schemas.microsoft.com/office/drawing/2014/main" id="{7AEDF760-BEF7-1517-1020-420332BB034A}"/>
              </a:ext>
            </a:extLst>
          </p:cNvPr>
          <p:cNvSpPr txBox="1"/>
          <p:nvPr/>
        </p:nvSpPr>
        <p:spPr>
          <a:xfrm>
            <a:off x="302400" y="6021690"/>
            <a:ext cx="5781368" cy="739752"/>
          </a:xfrm>
          <a:prstGeom prst="rect">
            <a:avLst/>
          </a:prstGeom>
          <a:noFill/>
        </p:spPr>
        <p:txBody>
          <a:bodyPr wrap="square" lIns="0" tIns="0" rIns="0" bIns="503998" rtlCol="0" anchor="b" anchorCtr="0">
            <a:spAutoFit/>
          </a:bodyPr>
          <a:lstStyle/>
          <a:p>
            <a:pPr>
              <a:defRPr/>
            </a:pPr>
            <a:r>
              <a:rPr kumimoji="0" lang="en-US" sz="700" b="0" i="0" u="none" strike="noStrike" kern="1200" cap="none" spc="0" normalizeH="0" baseline="0" noProof="0">
                <a:ln>
                  <a:noFill/>
                </a:ln>
                <a:solidFill>
                  <a:prstClr val="black"/>
                </a:solidFill>
                <a:effectLst/>
                <a:uLnTx/>
                <a:uFillTx/>
                <a:latin typeface="DM Sans"/>
                <a:ea typeface="+mn-ea"/>
                <a:cs typeface="+mn-cs"/>
              </a:rPr>
              <a:t>* From the </a:t>
            </a:r>
            <a:r>
              <a:rPr lang="en-US" sz="700" err="1">
                <a:solidFill>
                  <a:prstClr val="black"/>
                </a:solidFill>
                <a:latin typeface="DM Sans"/>
              </a:rPr>
              <a:t>dsm-firmenich</a:t>
            </a:r>
            <a:r>
              <a:rPr lang="en-US" sz="700">
                <a:solidFill>
                  <a:prstClr val="black"/>
                </a:solidFill>
                <a:latin typeface="DM Sans"/>
              </a:rPr>
              <a:t> Consumer Insights Hub survey Q4 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prstClr val="black"/>
                </a:solidFill>
                <a:latin typeface="DM Sans"/>
              </a:rPr>
              <a:t> </a:t>
            </a:r>
          </a:p>
        </p:txBody>
      </p:sp>
    </p:spTree>
    <p:extLst>
      <p:ext uri="{BB962C8B-B14F-4D97-AF65-F5344CB8AC3E}">
        <p14:creationId xmlns:p14="http://schemas.microsoft.com/office/powerpoint/2010/main" val="1509796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B3EBB24F-2882-DFFD-B6FA-DB34191ACB09}"/>
              </a:ext>
            </a:extLst>
          </p:cNvPr>
          <p:cNvSpPr>
            <a:spLocks noGrp="1"/>
          </p:cNvSpPr>
          <p:nvPr>
            <p:ph type="body" idx="11"/>
          </p:nvPr>
        </p:nvSpPr>
        <p:spPr/>
        <p:txBody>
          <a:bodyPr/>
          <a:lstStyle/>
          <a:p>
            <a:pPr>
              <a:defRPr/>
            </a:pPr>
            <a:r>
              <a:rPr lang="en-US" sz="2000">
                <a:solidFill>
                  <a:srgbClr val="58166D"/>
                </a:solidFill>
                <a:latin typeface="DM Sans"/>
                <a:ea typeface="+mj-ea"/>
                <a:cs typeface="+mj-cs"/>
              </a:rPr>
              <a:t>Hair loss and hair thinning as well as scalp and hair dryness sensation are the main symptoms</a:t>
            </a:r>
          </a:p>
        </p:txBody>
      </p:sp>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p:txBody>
          <a:bodyPr/>
          <a:lstStyle/>
          <a:p>
            <a:r>
              <a:rPr lang="en-US" sz="2400" b="0">
                <a:solidFill>
                  <a:srgbClr val="9138B0"/>
                </a:solidFill>
                <a:latin typeface="DM Sans Bold"/>
                <a:ea typeface="+mn-ea"/>
                <a:cs typeface="+mn-cs"/>
              </a:rPr>
              <a:t>Did you notice any scalp and hair symptoms related to menopause?</a:t>
            </a:r>
          </a:p>
        </p:txBody>
      </p:sp>
      <p:pic>
        <p:nvPicPr>
          <p:cNvPr id="16" name="Menopause Symptoms Showreel">
            <a:hlinkClick r:id="" action="ppaction://media"/>
            <a:extLst>
              <a:ext uri="{FF2B5EF4-FFF2-40B4-BE49-F238E27FC236}">
                <a16:creationId xmlns:a16="http://schemas.microsoft.com/office/drawing/2014/main" id="{F09F77BD-7CCE-E5D3-AA22-5787FA3618F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38192" y="2383594"/>
            <a:ext cx="3618954" cy="3618954"/>
          </a:xfrm>
          <a:prstGeom prst="rect">
            <a:avLst/>
          </a:prstGeom>
        </p:spPr>
      </p:pic>
      <p:sp>
        <p:nvSpPr>
          <p:cNvPr id="10" name="TextBox 9">
            <a:extLst>
              <a:ext uri="{FF2B5EF4-FFF2-40B4-BE49-F238E27FC236}">
                <a16:creationId xmlns:a16="http://schemas.microsoft.com/office/drawing/2014/main" id="{C729E5F8-C730-79FC-F77D-17A85804CDF7}"/>
              </a:ext>
            </a:extLst>
          </p:cNvPr>
          <p:cNvSpPr txBox="1"/>
          <p:nvPr/>
        </p:nvSpPr>
        <p:spPr>
          <a:xfrm>
            <a:off x="4538192" y="1581221"/>
            <a:ext cx="3618954" cy="707886"/>
          </a:xfrm>
          <a:prstGeom prst="rect">
            <a:avLst/>
          </a:prstGeom>
          <a:solidFill>
            <a:srgbClr val="9138B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My scalp is getting more dried out, getting more dandruff, and my hair is getting brittle…. a load of hair in my brush… My hair is thinning, and my scalp is itchy and irritated all because I'm going through menopause. </a:t>
            </a:r>
          </a:p>
        </p:txBody>
      </p:sp>
      <p:pic>
        <p:nvPicPr>
          <p:cNvPr id="28" name="Picture 27" descr="A purple pie chart with black text&#10;&#10;Description automatically generated with low confidence">
            <a:extLst>
              <a:ext uri="{FF2B5EF4-FFF2-40B4-BE49-F238E27FC236}">
                <a16:creationId xmlns:a16="http://schemas.microsoft.com/office/drawing/2014/main" id="{116B37D4-7FBF-E7B4-A74D-06D3155E7F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62005" y="1584793"/>
            <a:ext cx="799467" cy="799467"/>
          </a:xfrm>
          <a:prstGeom prst="rect">
            <a:avLst/>
          </a:prstGeom>
        </p:spPr>
      </p:pic>
      <p:sp>
        <p:nvSpPr>
          <p:cNvPr id="23" name="Text Placeholder 3">
            <a:extLst>
              <a:ext uri="{FF2B5EF4-FFF2-40B4-BE49-F238E27FC236}">
                <a16:creationId xmlns:a16="http://schemas.microsoft.com/office/drawing/2014/main" id="{D7941EE1-C1B6-B2DE-3B23-0D9E7F3B0652}"/>
              </a:ext>
            </a:extLst>
          </p:cNvPr>
          <p:cNvSpPr txBox="1">
            <a:spLocks/>
          </p:cNvSpPr>
          <p:nvPr/>
        </p:nvSpPr>
        <p:spPr>
          <a:xfrm>
            <a:off x="9376405" y="1738305"/>
            <a:ext cx="1411200" cy="492443"/>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Experienced</a:t>
            </a:r>
            <a:br>
              <a:rPr kumimoji="0" lang="en-US" sz="1600" b="0" i="0" u="none" strike="noStrike" kern="0" cap="none" spc="0" normalizeH="0" baseline="0" noProof="0">
                <a:ln>
                  <a:noFill/>
                </a:ln>
                <a:solidFill>
                  <a:prstClr val="black"/>
                </a:solidFill>
                <a:effectLst/>
                <a:uLnTx/>
                <a:uFillTx/>
                <a:latin typeface="DM Sans"/>
                <a:ea typeface="+mn-ea"/>
                <a:cs typeface="+mn-cs"/>
              </a:rPr>
            </a:br>
            <a:r>
              <a:rPr kumimoji="0" lang="en-US" sz="1600" b="1" i="0" u="none" strike="noStrike" kern="0" cap="none" spc="0" normalizeH="0" baseline="0" noProof="0">
                <a:ln>
                  <a:noFill/>
                </a:ln>
                <a:solidFill>
                  <a:prstClr val="black"/>
                </a:solidFill>
                <a:effectLst/>
                <a:uLnTx/>
                <a:uFillTx/>
                <a:latin typeface="DM Sans"/>
                <a:ea typeface="+mn-ea"/>
                <a:cs typeface="+mn-cs"/>
              </a:rPr>
              <a:t>hair loss</a:t>
            </a:r>
          </a:p>
        </p:txBody>
      </p:sp>
      <p:pic>
        <p:nvPicPr>
          <p:cNvPr id="29" name="Picture 28">
            <a:extLst>
              <a:ext uri="{FF2B5EF4-FFF2-40B4-BE49-F238E27FC236}">
                <a16:creationId xmlns:a16="http://schemas.microsoft.com/office/drawing/2014/main" id="{F0E4BBA5-F002-EB3F-C53F-30C73680A71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462005" y="2601797"/>
            <a:ext cx="799467" cy="799467"/>
          </a:xfrm>
          <a:prstGeom prst="rect">
            <a:avLst/>
          </a:prstGeom>
        </p:spPr>
      </p:pic>
      <p:sp>
        <p:nvSpPr>
          <p:cNvPr id="24" name="Text Placeholder 3">
            <a:extLst>
              <a:ext uri="{FF2B5EF4-FFF2-40B4-BE49-F238E27FC236}">
                <a16:creationId xmlns:a16="http://schemas.microsoft.com/office/drawing/2014/main" id="{10A7A6AF-2601-8530-5A7A-80D106D4FD97}"/>
              </a:ext>
            </a:extLst>
          </p:cNvPr>
          <p:cNvSpPr txBox="1">
            <a:spLocks/>
          </p:cNvSpPr>
          <p:nvPr/>
        </p:nvSpPr>
        <p:spPr>
          <a:xfrm>
            <a:off x="9376405" y="2755309"/>
            <a:ext cx="1411200" cy="492443"/>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Experienced</a:t>
            </a:r>
            <a:r>
              <a:rPr kumimoji="0" lang="en-US" sz="1600" b="1" i="0" u="none" strike="noStrike" kern="0" cap="none" spc="0" normalizeH="0" baseline="0" noProof="0">
                <a:ln>
                  <a:noFill/>
                </a:ln>
                <a:solidFill>
                  <a:prstClr val="black"/>
                </a:solidFill>
                <a:effectLst/>
                <a:uLnTx/>
                <a:uFillTx/>
                <a:latin typeface="DM Sans"/>
                <a:ea typeface="+mn-ea"/>
                <a:cs typeface="+mn-cs"/>
              </a:rPr>
              <a:t> hair thinning</a:t>
            </a:r>
          </a:p>
        </p:txBody>
      </p:sp>
      <p:pic>
        <p:nvPicPr>
          <p:cNvPr id="30" name="Picture 29">
            <a:extLst>
              <a:ext uri="{FF2B5EF4-FFF2-40B4-BE49-F238E27FC236}">
                <a16:creationId xmlns:a16="http://schemas.microsoft.com/office/drawing/2014/main" id="{61D627FB-B071-A831-F60E-14C35053DBC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462005" y="3618801"/>
            <a:ext cx="799467" cy="799467"/>
          </a:xfrm>
          <a:prstGeom prst="rect">
            <a:avLst/>
          </a:prstGeom>
        </p:spPr>
      </p:pic>
      <p:sp>
        <p:nvSpPr>
          <p:cNvPr id="25" name="Text Placeholder 3">
            <a:extLst>
              <a:ext uri="{FF2B5EF4-FFF2-40B4-BE49-F238E27FC236}">
                <a16:creationId xmlns:a16="http://schemas.microsoft.com/office/drawing/2014/main" id="{3260108B-E1C7-7581-B1A8-1CBA43AC2630}"/>
              </a:ext>
            </a:extLst>
          </p:cNvPr>
          <p:cNvSpPr txBox="1">
            <a:spLocks/>
          </p:cNvSpPr>
          <p:nvPr/>
        </p:nvSpPr>
        <p:spPr>
          <a:xfrm>
            <a:off x="9376405" y="3772313"/>
            <a:ext cx="1411200" cy="492443"/>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Experienced</a:t>
            </a:r>
            <a:r>
              <a:rPr kumimoji="0" lang="en-US" sz="1600" b="1" i="0" u="none" strike="noStrike" kern="0" cap="none" spc="0" normalizeH="0" baseline="0" noProof="0">
                <a:ln>
                  <a:noFill/>
                </a:ln>
                <a:solidFill>
                  <a:prstClr val="black"/>
                </a:solidFill>
                <a:effectLst/>
                <a:uLnTx/>
                <a:uFillTx/>
                <a:latin typeface="DM Sans"/>
                <a:ea typeface="+mn-ea"/>
                <a:cs typeface="+mn-cs"/>
              </a:rPr>
              <a:t> scalp dryness</a:t>
            </a:r>
          </a:p>
        </p:txBody>
      </p:sp>
      <p:pic>
        <p:nvPicPr>
          <p:cNvPr id="31" name="Picture 30">
            <a:extLst>
              <a:ext uri="{FF2B5EF4-FFF2-40B4-BE49-F238E27FC236}">
                <a16:creationId xmlns:a16="http://schemas.microsoft.com/office/drawing/2014/main" id="{E39E81EF-C817-20D3-E720-EDFEA43B2697}"/>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462005" y="4635807"/>
            <a:ext cx="799467" cy="799467"/>
          </a:xfrm>
          <a:prstGeom prst="rect">
            <a:avLst/>
          </a:prstGeom>
        </p:spPr>
      </p:pic>
      <p:sp>
        <p:nvSpPr>
          <p:cNvPr id="26" name="Text Placeholder 3">
            <a:extLst>
              <a:ext uri="{FF2B5EF4-FFF2-40B4-BE49-F238E27FC236}">
                <a16:creationId xmlns:a16="http://schemas.microsoft.com/office/drawing/2014/main" id="{3F1CF880-E74D-D4EC-E9D1-750315671633}"/>
              </a:ext>
            </a:extLst>
          </p:cNvPr>
          <p:cNvSpPr txBox="1">
            <a:spLocks/>
          </p:cNvSpPr>
          <p:nvPr/>
        </p:nvSpPr>
        <p:spPr>
          <a:xfrm>
            <a:off x="9376405" y="4666208"/>
            <a:ext cx="1411200" cy="738664"/>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Experienced</a:t>
            </a:r>
            <a:br>
              <a:rPr kumimoji="0" lang="en-US" sz="1600" b="0" i="0" u="none" strike="noStrike" kern="0" cap="none" spc="0" normalizeH="0" baseline="0" noProof="0">
                <a:ln>
                  <a:noFill/>
                </a:ln>
                <a:solidFill>
                  <a:prstClr val="black"/>
                </a:solidFill>
                <a:effectLst/>
                <a:uLnTx/>
                <a:uFillTx/>
                <a:latin typeface="DM Sans"/>
                <a:ea typeface="+mn-ea"/>
                <a:cs typeface="+mn-cs"/>
              </a:rPr>
            </a:br>
            <a:r>
              <a:rPr kumimoji="0" lang="en-US" sz="1600" b="1" i="0" u="none" strike="noStrike" kern="0" cap="none" spc="0" normalizeH="0" baseline="0" noProof="0">
                <a:ln>
                  <a:noFill/>
                </a:ln>
                <a:solidFill>
                  <a:prstClr val="black"/>
                </a:solidFill>
                <a:effectLst/>
                <a:uLnTx/>
                <a:uFillTx/>
                <a:latin typeface="DM Sans"/>
                <a:ea typeface="+mn-ea"/>
                <a:cs typeface="+mn-cs"/>
              </a:rPr>
              <a:t>‘hair dryness’ sensation</a:t>
            </a:r>
          </a:p>
        </p:txBody>
      </p:sp>
      <p:grpSp>
        <p:nvGrpSpPr>
          <p:cNvPr id="6" name="Groupe 5">
            <a:extLst>
              <a:ext uri="{FF2B5EF4-FFF2-40B4-BE49-F238E27FC236}">
                <a16:creationId xmlns:a16="http://schemas.microsoft.com/office/drawing/2014/main" id="{3057EAA3-7FF3-77AF-2086-F54BB0EF4C22}"/>
              </a:ext>
            </a:extLst>
          </p:cNvPr>
          <p:cNvGrpSpPr/>
          <p:nvPr/>
        </p:nvGrpSpPr>
        <p:grpSpPr>
          <a:xfrm>
            <a:off x="11294861" y="75663"/>
            <a:ext cx="799200" cy="2488846"/>
            <a:chOff x="11294861" y="75663"/>
            <a:chExt cx="799200" cy="2488846"/>
          </a:xfrm>
        </p:grpSpPr>
        <p:pic>
          <p:nvPicPr>
            <p:cNvPr id="9" name="Picture 7">
              <a:extLst>
                <a:ext uri="{FF2B5EF4-FFF2-40B4-BE49-F238E27FC236}">
                  <a16:creationId xmlns:a16="http://schemas.microsoft.com/office/drawing/2014/main" id="{31B11059-070A-FDF5-0BCA-0C954EF57D68}"/>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11" name="Picture 8">
              <a:extLst>
                <a:ext uri="{FF2B5EF4-FFF2-40B4-BE49-F238E27FC236}">
                  <a16:creationId xmlns:a16="http://schemas.microsoft.com/office/drawing/2014/main" id="{0EAA6222-1245-2C85-0CF6-C1F9BD7F487F}"/>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12" name="Picture 17">
              <a:extLst>
                <a:ext uri="{FF2B5EF4-FFF2-40B4-BE49-F238E27FC236}">
                  <a16:creationId xmlns:a16="http://schemas.microsoft.com/office/drawing/2014/main" id="{A0EE382E-89DC-31CB-977C-1BCC093F15D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pic>
        <p:nvPicPr>
          <p:cNvPr id="8" name="Picture 7" descr="A graph with purple rectangular shapes&#10;&#10;Description automatically generated">
            <a:extLst>
              <a:ext uri="{FF2B5EF4-FFF2-40B4-BE49-F238E27FC236}">
                <a16:creationId xmlns:a16="http://schemas.microsoft.com/office/drawing/2014/main" id="{BEDBE3D5-F10B-B71E-9383-D6E029EB660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26743" y="1581221"/>
            <a:ext cx="4196516" cy="4427355"/>
          </a:xfrm>
          <a:prstGeom prst="rect">
            <a:avLst/>
          </a:prstGeom>
        </p:spPr>
      </p:pic>
    </p:spTree>
    <p:extLst>
      <p:ext uri="{BB962C8B-B14F-4D97-AF65-F5344CB8AC3E}">
        <p14:creationId xmlns:p14="http://schemas.microsoft.com/office/powerpoint/2010/main" val="768924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77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p:cTn id="12" fill="hold" display="0">
                  <p:stCondLst>
                    <p:cond delay="indefinite"/>
                  </p:stCondLst>
                </p:cTn>
                <p:tgtEl>
                  <p:spTgt spid="1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enopause Feelings Showreel">
            <a:hlinkClick r:id="" action="ppaction://media"/>
            <a:extLst>
              <a:ext uri="{FF2B5EF4-FFF2-40B4-BE49-F238E27FC236}">
                <a16:creationId xmlns:a16="http://schemas.microsoft.com/office/drawing/2014/main" id="{951C1B44-CE83-9182-15B7-A4E22A5EDED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1596" y="2512434"/>
            <a:ext cx="3850482" cy="3850480"/>
          </a:xfrm>
          <a:prstGeom prst="rect">
            <a:avLst/>
          </a:prstGeom>
        </p:spPr>
      </p:pic>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a:xfrm>
            <a:off x="302398" y="302400"/>
            <a:ext cx="5498633" cy="303211"/>
          </a:xfrm>
        </p:spPr>
        <p:txBody>
          <a:bodyPr/>
          <a:lstStyle/>
          <a:p>
            <a:r>
              <a:rPr lang="en-US" sz="2400" b="0">
                <a:solidFill>
                  <a:srgbClr val="9138B0"/>
                </a:solidFill>
                <a:latin typeface="DM Sans Bold"/>
                <a:ea typeface="+mn-ea"/>
                <a:cs typeface="+mn-cs"/>
              </a:rPr>
              <a:t>If thinning hair is one of your symptoms, could you explain us more what it means for you?</a:t>
            </a:r>
          </a:p>
        </p:txBody>
      </p:sp>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1DDA4866-9285-6C2B-7E36-FF1CDCE168F5}"/>
              </a:ext>
            </a:extLst>
          </p:cNvPr>
          <p:cNvSpPr>
            <a:spLocks noGrp="1"/>
          </p:cNvSpPr>
          <p:nvPr>
            <p:ph type="body" idx="11"/>
          </p:nvPr>
        </p:nvSpPr>
        <p:spPr>
          <a:xfrm>
            <a:off x="302397" y="1324961"/>
            <a:ext cx="5498633" cy="288767"/>
          </a:xfrm>
        </p:spPr>
        <p:txBody>
          <a:bodyPr anchor="t" anchorCtr="0"/>
          <a:lstStyle/>
          <a:p>
            <a:r>
              <a:rPr lang="en-US" sz="2000">
                <a:solidFill>
                  <a:srgbClr val="58166D"/>
                </a:solidFill>
                <a:latin typeface="DM Sans"/>
                <a:ea typeface="+mj-ea"/>
                <a:cs typeface="+mj-cs"/>
              </a:rPr>
              <a:t>The hair physical symptoms related to Menopause also lead to a loss of self-confidence and to sadness.</a:t>
            </a:r>
          </a:p>
        </p:txBody>
      </p:sp>
      <p:sp>
        <p:nvSpPr>
          <p:cNvPr id="9" name="Picture Placeholder 8">
            <a:extLst>
              <a:ext uri="{FF2B5EF4-FFF2-40B4-BE49-F238E27FC236}">
                <a16:creationId xmlns:a16="http://schemas.microsoft.com/office/drawing/2014/main" id="{C1B76DCB-F243-830F-B9D2-608D1F7D09DC}"/>
              </a:ext>
            </a:extLst>
          </p:cNvPr>
          <p:cNvSpPr>
            <a:spLocks noGrp="1"/>
          </p:cNvSpPr>
          <p:nvPr>
            <p:ph type="pic" sz="quarter" idx="22"/>
          </p:nvPr>
        </p:nvSpPr>
        <p:spPr/>
        <p:txBody>
          <a:bodyPr/>
          <a:lstStyle/>
          <a:p>
            <a:endParaRPr lang="en-US"/>
          </a:p>
        </p:txBody>
      </p:sp>
      <p:pic>
        <p:nvPicPr>
          <p:cNvPr id="10" name="Picture Placeholder 18">
            <a:extLst>
              <a:ext uri="{FF2B5EF4-FFF2-40B4-BE49-F238E27FC236}">
                <a16:creationId xmlns:a16="http://schemas.microsoft.com/office/drawing/2014/main" id="{10E2D409-C9E4-6C62-28B9-909036C7BD5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pic>
    </p:spTree>
    <p:extLst>
      <p:ext uri="{BB962C8B-B14F-4D97-AF65-F5344CB8AC3E}">
        <p14:creationId xmlns:p14="http://schemas.microsoft.com/office/powerpoint/2010/main" val="356864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5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D77A23DF-5A8D-4AF1-2620-D4914A0E3CAB}"/>
              </a:ext>
            </a:extLst>
          </p:cNvPr>
          <p:cNvGrpSpPr/>
          <p:nvPr/>
        </p:nvGrpSpPr>
        <p:grpSpPr>
          <a:xfrm>
            <a:off x="286972" y="5418888"/>
            <a:ext cx="1047139" cy="1044000"/>
            <a:chOff x="3531917" y="6004800"/>
            <a:chExt cx="1047139" cy="1044000"/>
          </a:xfrm>
        </p:grpSpPr>
        <p:sp>
          <p:nvSpPr>
            <p:cNvPr id="4" name="Oval 3">
              <a:extLst>
                <a:ext uri="{FF2B5EF4-FFF2-40B4-BE49-F238E27FC236}">
                  <a16:creationId xmlns:a16="http://schemas.microsoft.com/office/drawing/2014/main" id="{D763712C-8B81-1049-1A11-FCCE087B46F9}"/>
                </a:ext>
              </a:extLst>
            </p:cNvPr>
            <p:cNvSpPr>
              <a:spLocks noChangeAspect="1"/>
            </p:cNvSpPr>
            <p:nvPr/>
          </p:nvSpPr>
          <p:spPr>
            <a:xfrm>
              <a:off x="3531917" y="6004800"/>
              <a:ext cx="1044000" cy="1044000"/>
            </a:xfrm>
            <a:prstGeom prst="ellipse">
              <a:avLst/>
            </a:prstGeom>
            <a:solidFill>
              <a:srgbClr val="EED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Oval 4">
              <a:extLst>
                <a:ext uri="{FF2B5EF4-FFF2-40B4-BE49-F238E27FC236}">
                  <a16:creationId xmlns:a16="http://schemas.microsoft.com/office/drawing/2014/main" id="{3487A276-BF22-DAFD-1EEE-3D77E9A1D4E0}"/>
                </a:ext>
              </a:extLst>
            </p:cNvPr>
            <p:cNvSpPr>
              <a:spLocks noChangeAspect="1"/>
            </p:cNvSpPr>
            <p:nvPr/>
          </p:nvSpPr>
          <p:spPr>
            <a:xfrm>
              <a:off x="3656892" y="6433367"/>
              <a:ext cx="450000" cy="450000"/>
            </a:xfrm>
            <a:prstGeom prst="ellipse">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TextBox 6">
              <a:extLst>
                <a:ext uri="{FF2B5EF4-FFF2-40B4-BE49-F238E27FC236}">
                  <a16:creationId xmlns:a16="http://schemas.microsoft.com/office/drawing/2014/main" id="{07D451A2-A0E1-585F-E4DF-5A76261258B2}"/>
                </a:ext>
              </a:extLst>
            </p:cNvPr>
            <p:cNvSpPr txBox="1"/>
            <p:nvPr/>
          </p:nvSpPr>
          <p:spPr>
            <a:xfrm>
              <a:off x="3933626" y="6208740"/>
              <a:ext cx="645430" cy="338554"/>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8166D"/>
                  </a:solidFill>
                  <a:effectLst/>
                  <a:uLnTx/>
                  <a:uFillTx/>
                  <a:latin typeface="DM Sans"/>
                  <a:ea typeface="+mn-ea"/>
                  <a:cs typeface="+mn-cs"/>
                </a:rPr>
                <a:t>43%</a:t>
              </a:r>
            </a:p>
          </p:txBody>
        </p:sp>
        <p:cxnSp>
          <p:nvCxnSpPr>
            <p:cNvPr id="8" name="Elbow Connector 7">
              <a:extLst>
                <a:ext uri="{FF2B5EF4-FFF2-40B4-BE49-F238E27FC236}">
                  <a16:creationId xmlns:a16="http://schemas.microsoft.com/office/drawing/2014/main" id="{93863D7E-5D29-8182-0639-F19147C881F9}"/>
                </a:ext>
              </a:extLst>
            </p:cNvPr>
            <p:cNvCxnSpPr>
              <a:cxnSpLocks/>
            </p:cNvCxnSpPr>
            <p:nvPr/>
          </p:nvCxnSpPr>
          <p:spPr>
            <a:xfrm rot="10800000" flipV="1">
              <a:off x="3879788" y="6533870"/>
              <a:ext cx="453309" cy="124497"/>
            </a:xfrm>
            <a:prstGeom prst="bentConnector3">
              <a:avLst>
                <a:gd name="adj1" fmla="val 2416"/>
              </a:avLst>
            </a:prstGeom>
            <a:ln w="25400">
              <a:solidFill>
                <a:srgbClr val="58166D"/>
              </a:solidFill>
              <a:headEnd type="none"/>
              <a:tailEnd type="ova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2FD1490-8F5C-C1C6-650C-E041A799E631}"/>
              </a:ext>
            </a:extLst>
          </p:cNvPr>
          <p:cNvSpPr>
            <a:spLocks noGrp="1"/>
          </p:cNvSpPr>
          <p:nvPr>
            <p:ph type="title"/>
          </p:nvPr>
        </p:nvSpPr>
        <p:spPr>
          <a:xfrm>
            <a:off x="302400" y="302400"/>
            <a:ext cx="6865843" cy="303211"/>
          </a:xfrm>
        </p:spPr>
        <p:txBody>
          <a:bodyPr/>
          <a:lstStyle/>
          <a:p>
            <a:r>
              <a:rPr lang="en-US" sz="2400" b="0">
                <a:solidFill>
                  <a:srgbClr val="9138B0"/>
                </a:solidFill>
                <a:latin typeface="DM Sans Bold"/>
                <a:ea typeface="+mn-ea"/>
                <a:cs typeface="+mn-cs"/>
              </a:rPr>
              <a:t>Who is the most trusted source of information that you talk to when it comes to hair/scalp symptoms due to menopause?</a:t>
            </a:r>
          </a:p>
        </p:txBody>
      </p:sp>
      <p:sp>
        <p:nvSpPr>
          <p:cNvPr id="9" name="Text Placeholder 5">
            <a:extLst>
              <a:ext uri="{FF2B5EF4-FFF2-40B4-BE49-F238E27FC236}">
                <a16:creationId xmlns:a16="http://schemas.microsoft.com/office/drawing/2014/main" id="{15EE482F-7701-F90F-4742-7A894541802F}"/>
              </a:ext>
            </a:extLst>
          </p:cNvPr>
          <p:cNvSpPr txBox="1">
            <a:spLocks/>
          </p:cNvSpPr>
          <p:nvPr/>
        </p:nvSpPr>
        <p:spPr>
          <a:xfrm>
            <a:off x="302400" y="1302010"/>
            <a:ext cx="6537671"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0">
                <a:solidFill>
                  <a:srgbClr val="58166D"/>
                </a:solidFill>
                <a:latin typeface="DM Sans"/>
                <a:ea typeface="+mj-ea"/>
                <a:cs typeface="+mj-cs"/>
              </a:rPr>
              <a:t>Hairdresser, doctor and friends play a key role</a:t>
            </a:r>
          </a:p>
        </p:txBody>
      </p:sp>
      <p:sp>
        <p:nvSpPr>
          <p:cNvPr id="42" name="Text Placeholder 3">
            <a:extLst>
              <a:ext uri="{FF2B5EF4-FFF2-40B4-BE49-F238E27FC236}">
                <a16:creationId xmlns:a16="http://schemas.microsoft.com/office/drawing/2014/main" id="{2B936D18-C102-C522-7693-29E854A0981F}"/>
              </a:ext>
            </a:extLst>
          </p:cNvPr>
          <p:cNvSpPr txBox="1">
            <a:spLocks/>
          </p:cNvSpPr>
          <p:nvPr/>
        </p:nvSpPr>
        <p:spPr>
          <a:xfrm>
            <a:off x="1470381" y="5582425"/>
            <a:ext cx="5179392" cy="738664"/>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of the consumers in our panel test will </a:t>
            </a:r>
            <a:r>
              <a:rPr kumimoji="0" lang="en-US" sz="1600" b="1" i="0" u="none" strike="noStrike" kern="0" cap="none" spc="0" normalizeH="0" baseline="0" noProof="0">
                <a:ln>
                  <a:noFill/>
                </a:ln>
                <a:solidFill>
                  <a:srgbClr val="9138B0"/>
                </a:solidFill>
                <a:effectLst/>
                <a:uLnTx/>
                <a:uFillTx/>
                <a:latin typeface="DM Sans"/>
                <a:ea typeface="+mn-ea"/>
                <a:cs typeface="+mn-cs"/>
              </a:rPr>
              <a:t>talk to their hairdresser about their hair menopause symptoms </a:t>
            </a:r>
            <a:r>
              <a:rPr kumimoji="0" lang="en-US" sz="1600" b="0" i="0" u="none" strike="noStrike" kern="0" cap="none" spc="0" normalizeH="0" baseline="0" noProof="0">
                <a:ln>
                  <a:noFill/>
                </a:ln>
                <a:solidFill>
                  <a:prstClr val="black"/>
                </a:solidFill>
                <a:effectLst/>
                <a:uLnTx/>
                <a:uFillTx/>
                <a:latin typeface="DM Sans"/>
                <a:ea typeface="+mn-ea"/>
                <a:cs typeface="+mn-cs"/>
              </a:rPr>
              <a:t>and will consider them a trusted source of information</a:t>
            </a:r>
            <a:endParaRPr kumimoji="0" lang="en-US" sz="1600" b="1" i="0" u="none" strike="noStrike" kern="0" cap="none" spc="0" normalizeH="0" baseline="0" noProof="0">
              <a:ln>
                <a:noFill/>
              </a:ln>
              <a:solidFill>
                <a:prstClr val="black"/>
              </a:solidFill>
              <a:effectLst/>
              <a:uLnTx/>
              <a:uFillTx/>
              <a:latin typeface="DM Sans"/>
              <a:ea typeface="+mn-ea"/>
              <a:cs typeface="+mn-cs"/>
            </a:endParaRPr>
          </a:p>
        </p:txBody>
      </p:sp>
      <p:pic>
        <p:nvPicPr>
          <p:cNvPr id="50" name="Picture 49">
            <a:extLst>
              <a:ext uri="{FF2B5EF4-FFF2-40B4-BE49-F238E27FC236}">
                <a16:creationId xmlns:a16="http://schemas.microsoft.com/office/drawing/2014/main" id="{6BA9B5BF-13E0-F0BA-EFE2-FB7335420A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0" name="Slide Number Placeholder 1">
            <a:extLst>
              <a:ext uri="{FF2B5EF4-FFF2-40B4-BE49-F238E27FC236}">
                <a16:creationId xmlns:a16="http://schemas.microsoft.com/office/drawing/2014/main" id="{539A9AD4-77B2-2089-420D-18BF5A41C61D}"/>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solidFill>
                  <a:prstClr val="black"/>
                </a:solidFill>
                <a:latin typeface="DM Sans"/>
              </a:rPr>
              <a:pPr>
                <a:defRPr/>
              </a:pPr>
              <a:t>22</a:t>
            </a:fld>
            <a:endParaRPr lang="en-GB">
              <a:solidFill>
                <a:prstClr val="black"/>
              </a:solidFill>
              <a:latin typeface="DM Sans"/>
            </a:endParaRPr>
          </a:p>
        </p:txBody>
      </p:sp>
      <p:pic>
        <p:nvPicPr>
          <p:cNvPr id="3" name="Picture Placeholder 14" descr="A picture containing human face, person, clothing, wall&#10;&#10;Description automatically generated">
            <a:extLst>
              <a:ext uri="{FF2B5EF4-FFF2-40B4-BE49-F238E27FC236}">
                <a16:creationId xmlns:a16="http://schemas.microsoft.com/office/drawing/2014/main" id="{830BDC36-DF59-F413-DCBE-CAB5D14B32FF}"/>
              </a:ext>
            </a:extLst>
          </p:cNvPr>
          <p:cNvPicPr>
            <a:picLocks noGrp="1" noChangeAspect="1"/>
          </p:cNvPicPr>
          <p:nvPr>
            <p:ph type="pic" sz="quarter" idx="21"/>
          </p:nvPr>
        </p:nvPicPr>
        <p:blipFill rotWithShape="1">
          <a:blip r:embed="rId3" cstate="screen">
            <a:extLst>
              <a:ext uri="{28A0092B-C50C-407E-A947-70E740481C1C}">
                <a14:useLocalDpi xmlns:a14="http://schemas.microsoft.com/office/drawing/2010/main"/>
              </a:ext>
            </a:extLst>
          </a:blip>
          <a:srcRect/>
          <a:stretch/>
        </p:blipFill>
        <p:spPr>
          <a:xfrm>
            <a:off x="7337427" y="2"/>
            <a:ext cx="4854573" cy="6857998"/>
          </a:xfrm>
        </p:spPr>
      </p:pic>
      <p:pic>
        <p:nvPicPr>
          <p:cNvPr id="6" name="Picture 5">
            <a:extLst>
              <a:ext uri="{FF2B5EF4-FFF2-40B4-BE49-F238E27FC236}">
                <a16:creationId xmlns:a16="http://schemas.microsoft.com/office/drawing/2014/main" id="{F54B0F9C-2190-986A-4D91-951B7483398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02399" y="1692902"/>
            <a:ext cx="5927688" cy="3723255"/>
          </a:xfrm>
          <a:prstGeom prst="rect">
            <a:avLst/>
          </a:prstGeom>
        </p:spPr>
      </p:pic>
    </p:spTree>
    <p:extLst>
      <p:ext uri="{BB962C8B-B14F-4D97-AF65-F5344CB8AC3E}">
        <p14:creationId xmlns:p14="http://schemas.microsoft.com/office/powerpoint/2010/main" val="1384036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B148437E-54EB-1BA3-D51B-0AE8EE6CAF47}"/>
              </a:ext>
            </a:extLst>
          </p:cNvPr>
          <p:cNvSpPr>
            <a:spLocks noGrp="1"/>
          </p:cNvSpPr>
          <p:nvPr>
            <p:ph type="body" idx="11"/>
          </p:nvPr>
        </p:nvSpPr>
        <p:spPr>
          <a:xfrm>
            <a:off x="302400" y="949242"/>
            <a:ext cx="11595600" cy="288767"/>
          </a:xfrm>
        </p:spPr>
        <p:txBody>
          <a:bodyPr anchor="t" anchorCtr="0"/>
          <a:lstStyle/>
          <a:p>
            <a:r>
              <a:rPr lang="en-US" sz="2000">
                <a:solidFill>
                  <a:srgbClr val="58166D"/>
                </a:solidFill>
                <a:latin typeface="DM Sans"/>
                <a:ea typeface="+mj-ea"/>
                <a:cs typeface="+mj-cs"/>
              </a:rPr>
              <a:t>Dedicated shampoo and conditioners are the main preferred products followed by an additional special treatment like leave-on, oil or mask..</a:t>
            </a:r>
          </a:p>
        </p:txBody>
      </p:sp>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p:txBody>
          <a:bodyPr/>
          <a:lstStyle/>
          <a:p>
            <a:r>
              <a:rPr lang="en-US" sz="2400" b="0">
                <a:solidFill>
                  <a:srgbClr val="9138B0"/>
                </a:solidFill>
                <a:latin typeface="DM Sans Bold"/>
                <a:ea typeface="+mn-ea"/>
                <a:cs typeface="+mn-cs"/>
              </a:rPr>
              <a:t>What type of hair/scalp care products do you prefer to use to tackle the menopause effects?</a:t>
            </a:r>
          </a:p>
        </p:txBody>
      </p:sp>
      <p:sp>
        <p:nvSpPr>
          <p:cNvPr id="29" name="Rounded Rectangular Callout 28">
            <a:extLst>
              <a:ext uri="{FF2B5EF4-FFF2-40B4-BE49-F238E27FC236}">
                <a16:creationId xmlns:a16="http://schemas.microsoft.com/office/drawing/2014/main" id="{F51D3DCD-5B89-A31F-EB1C-CF8F220B6B93}"/>
              </a:ext>
            </a:extLst>
          </p:cNvPr>
          <p:cNvSpPr/>
          <p:nvPr/>
        </p:nvSpPr>
        <p:spPr>
          <a:xfrm>
            <a:off x="6907620" y="1806594"/>
            <a:ext cx="2942490" cy="1206421"/>
          </a:xfrm>
          <a:prstGeom prst="wedgeRoundRectCallout">
            <a:avLst>
              <a:gd name="adj1" fmla="val -21516"/>
              <a:gd name="adj2" fmla="val 64965"/>
              <a:gd name="adj3" fmla="val 16667"/>
            </a:avLst>
          </a:prstGeom>
          <a:solidFill>
            <a:srgbClr val="D9B0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Text Placeholder 3">
            <a:extLst>
              <a:ext uri="{FF2B5EF4-FFF2-40B4-BE49-F238E27FC236}">
                <a16:creationId xmlns:a16="http://schemas.microsoft.com/office/drawing/2014/main" id="{D7941EE1-C1B6-B2DE-3B23-0D9E7F3B0652}"/>
              </a:ext>
            </a:extLst>
          </p:cNvPr>
          <p:cNvSpPr txBox="1">
            <a:spLocks/>
          </p:cNvSpPr>
          <p:nvPr/>
        </p:nvSpPr>
        <p:spPr>
          <a:xfrm>
            <a:off x="6907619" y="1806594"/>
            <a:ext cx="2942489" cy="1130291"/>
          </a:xfrm>
          <a:prstGeom prst="rect">
            <a:avLst/>
          </a:prstGeom>
        </p:spPr>
        <p:txBody>
          <a:bodyPr vert="horz" wrap="square" lIns="108000" tIns="72000" rIns="108000" bIns="7200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I'd just use maybe a shampoo and a conditioner; I always find that starting at the beginning will help. </a:t>
            </a:r>
          </a:p>
        </p:txBody>
      </p:sp>
      <p:sp>
        <p:nvSpPr>
          <p:cNvPr id="30" name="Rounded Rectangular Callout 29">
            <a:extLst>
              <a:ext uri="{FF2B5EF4-FFF2-40B4-BE49-F238E27FC236}">
                <a16:creationId xmlns:a16="http://schemas.microsoft.com/office/drawing/2014/main" id="{8D13B2C7-8B6C-1F38-CB48-4C7DB008DE60}"/>
              </a:ext>
            </a:extLst>
          </p:cNvPr>
          <p:cNvSpPr/>
          <p:nvPr/>
        </p:nvSpPr>
        <p:spPr>
          <a:xfrm>
            <a:off x="8136459" y="3325866"/>
            <a:ext cx="2506825" cy="1231106"/>
          </a:xfrm>
          <a:prstGeom prst="wedgeRoundRectCallout">
            <a:avLst>
              <a:gd name="adj1" fmla="val 24444"/>
              <a:gd name="adj2" fmla="val 66350"/>
              <a:gd name="adj3" fmla="val 16667"/>
            </a:avLst>
          </a:prstGeom>
          <a:solidFill>
            <a:srgbClr val="BD6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1" name="Text Placeholder 3">
            <a:extLst>
              <a:ext uri="{FF2B5EF4-FFF2-40B4-BE49-F238E27FC236}">
                <a16:creationId xmlns:a16="http://schemas.microsoft.com/office/drawing/2014/main" id="{4816B70D-7BCC-28C2-E111-95994674C231}"/>
              </a:ext>
            </a:extLst>
          </p:cNvPr>
          <p:cNvSpPr txBox="1">
            <a:spLocks/>
          </p:cNvSpPr>
          <p:nvPr/>
        </p:nvSpPr>
        <p:spPr>
          <a:xfrm>
            <a:off x="8136459" y="3325866"/>
            <a:ext cx="2506825" cy="1130291"/>
          </a:xfrm>
          <a:prstGeom prst="rect">
            <a:avLst/>
          </a:prstGeom>
        </p:spPr>
        <p:txBody>
          <a:bodyPr vert="horz" wrap="square" lIns="108000" tIns="72000" rIns="108000" bIns="7200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I use a topical hair loss liquid serum that I applied directly onto my head, my scalp. </a:t>
            </a:r>
          </a:p>
        </p:txBody>
      </p:sp>
      <p:sp>
        <p:nvSpPr>
          <p:cNvPr id="32" name="Rounded Rectangular Callout 31">
            <a:extLst>
              <a:ext uri="{FF2B5EF4-FFF2-40B4-BE49-F238E27FC236}">
                <a16:creationId xmlns:a16="http://schemas.microsoft.com/office/drawing/2014/main" id="{4BC54B58-1458-1FEF-39A6-C64EFB1F964E}"/>
              </a:ext>
            </a:extLst>
          </p:cNvPr>
          <p:cNvSpPr/>
          <p:nvPr/>
        </p:nvSpPr>
        <p:spPr>
          <a:xfrm>
            <a:off x="6907621" y="4890547"/>
            <a:ext cx="4192862" cy="666156"/>
          </a:xfrm>
          <a:prstGeom prst="wedgeRoundRectCallout">
            <a:avLst>
              <a:gd name="adj1" fmla="val -22811"/>
              <a:gd name="adj2" fmla="val -85074"/>
              <a:gd name="adj3" fmla="val 16667"/>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5" name="Text Placeholder 3">
            <a:extLst>
              <a:ext uri="{FF2B5EF4-FFF2-40B4-BE49-F238E27FC236}">
                <a16:creationId xmlns:a16="http://schemas.microsoft.com/office/drawing/2014/main" id="{38FECB37-55EC-1665-1435-56C41598F92C}"/>
              </a:ext>
            </a:extLst>
          </p:cNvPr>
          <p:cNvSpPr txBox="1">
            <a:spLocks/>
          </p:cNvSpPr>
          <p:nvPr/>
        </p:nvSpPr>
        <p:spPr>
          <a:xfrm>
            <a:off x="6907619" y="4890547"/>
            <a:ext cx="4192862" cy="637849"/>
          </a:xfrm>
          <a:prstGeom prst="rect">
            <a:avLst/>
          </a:prstGeom>
        </p:spPr>
        <p:txBody>
          <a:bodyPr vert="horz" wrap="square" lIns="108000" tIns="72000" rIns="108000" bIns="7200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I do think it's a good idea to use products that are meant for menopausal hair. </a:t>
            </a:r>
          </a:p>
        </p:txBody>
      </p:sp>
      <p:pic>
        <p:nvPicPr>
          <p:cNvPr id="6" name="Picture 5">
            <a:extLst>
              <a:ext uri="{FF2B5EF4-FFF2-40B4-BE49-F238E27FC236}">
                <a16:creationId xmlns:a16="http://schemas.microsoft.com/office/drawing/2014/main" id="{A2792788-6536-D2CC-4447-FE390EE43CC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795064" y="3272257"/>
            <a:ext cx="1157641" cy="1157641"/>
          </a:xfrm>
          <a:prstGeom prst="rect">
            <a:avLst/>
          </a:prstGeom>
        </p:spPr>
      </p:pic>
      <p:pic>
        <p:nvPicPr>
          <p:cNvPr id="7" name="Picture 6">
            <a:extLst>
              <a:ext uri="{FF2B5EF4-FFF2-40B4-BE49-F238E27FC236}">
                <a16:creationId xmlns:a16="http://schemas.microsoft.com/office/drawing/2014/main" id="{46091E17-6455-C764-01BF-60A634CAF6A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748270" y="3175468"/>
            <a:ext cx="1231106" cy="1231106"/>
          </a:xfrm>
          <a:prstGeom prst="rect">
            <a:avLst/>
          </a:prstGeom>
        </p:spPr>
      </p:pic>
      <p:pic>
        <p:nvPicPr>
          <p:cNvPr id="8" name="Picture 7">
            <a:extLst>
              <a:ext uri="{FF2B5EF4-FFF2-40B4-BE49-F238E27FC236}">
                <a16:creationId xmlns:a16="http://schemas.microsoft.com/office/drawing/2014/main" id="{268976A4-C477-669C-3FCE-68430E052B2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531358" y="1638118"/>
            <a:ext cx="1239932" cy="1239932"/>
          </a:xfrm>
          <a:prstGeom prst="rect">
            <a:avLst/>
          </a:prstGeom>
        </p:spPr>
      </p:pic>
      <p:pic>
        <p:nvPicPr>
          <p:cNvPr id="4" name="Picture 3">
            <a:extLst>
              <a:ext uri="{FF2B5EF4-FFF2-40B4-BE49-F238E27FC236}">
                <a16:creationId xmlns:a16="http://schemas.microsoft.com/office/drawing/2014/main" id="{FCFCEEA4-4E89-F5B9-A614-55C534344F1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2887" y="1603394"/>
            <a:ext cx="6298423" cy="4552096"/>
          </a:xfrm>
          <a:prstGeom prst="rect">
            <a:avLst/>
          </a:prstGeom>
        </p:spPr>
      </p:pic>
    </p:spTree>
    <p:extLst>
      <p:ext uri="{BB962C8B-B14F-4D97-AF65-F5344CB8AC3E}">
        <p14:creationId xmlns:p14="http://schemas.microsoft.com/office/powerpoint/2010/main" val="2850885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947A33D-17C8-18C4-197A-3E4156422F42}"/>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4" y="2"/>
            <a:ext cx="12191997" cy="6857998"/>
          </a:xfrm>
        </p:spPr>
      </p:pic>
      <p:sp>
        <p:nvSpPr>
          <p:cNvPr id="8" name="Title 1">
            <a:extLst>
              <a:ext uri="{FF2B5EF4-FFF2-40B4-BE49-F238E27FC236}">
                <a16:creationId xmlns:a16="http://schemas.microsoft.com/office/drawing/2014/main" id="{71565662-5CF0-FD7E-1679-CEFF1A08A0EA}"/>
              </a:ext>
            </a:extLst>
          </p:cNvPr>
          <p:cNvSpPr txBox="1">
            <a:spLocks/>
          </p:cNvSpPr>
          <p:nvPr/>
        </p:nvSpPr>
        <p:spPr>
          <a:xfrm>
            <a:off x="302399" y="302399"/>
            <a:ext cx="6030668" cy="19245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4D3C35"/>
                </a:solidFill>
                <a:effectLst/>
                <a:uLnTx/>
                <a:uFillTx/>
                <a:latin typeface="DM Sans Bold"/>
                <a:ea typeface="+mj-ea"/>
                <a:cs typeface="+mj-cs"/>
              </a:rPr>
              <a:t>The science behind Menopause: </a:t>
            </a:r>
          </a:p>
        </p:txBody>
      </p:sp>
      <p:sp>
        <p:nvSpPr>
          <p:cNvPr id="4" name="Slide Number Placeholder 3">
            <a:extLst>
              <a:ext uri="{FF2B5EF4-FFF2-40B4-BE49-F238E27FC236}">
                <a16:creationId xmlns:a16="http://schemas.microsoft.com/office/drawing/2014/main" id="{B3B3767A-6886-BA5A-7EBD-2419206334C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86595043-3E63-562A-DCF9-34B49C4D4975}"/>
              </a:ext>
            </a:extLst>
          </p:cNvPr>
          <p:cNvSpPr txBox="1"/>
          <p:nvPr/>
        </p:nvSpPr>
        <p:spPr>
          <a:xfrm>
            <a:off x="300038" y="1851970"/>
            <a:ext cx="3121186"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97974"/>
                </a:solidFill>
                <a:effectLst/>
                <a:uLnTx/>
                <a:uFillTx/>
                <a:latin typeface="DM Sans"/>
                <a:ea typeface="+mn-ea"/>
                <a:cs typeface="+mn-cs"/>
              </a:rPr>
              <a:t>Symptoms and </a:t>
            </a:r>
            <a:r>
              <a:rPr lang="en-US" sz="2000" b="1">
                <a:solidFill>
                  <a:srgbClr val="897974"/>
                </a:solidFill>
                <a:latin typeface="DM Sans"/>
              </a:rPr>
              <a:t>effects</a:t>
            </a:r>
            <a:r>
              <a:rPr kumimoji="0" lang="en-US" sz="2000" b="1" i="0" u="none" strike="noStrike" kern="1200" cap="none" spc="0" normalizeH="0" baseline="0" noProof="0">
                <a:ln>
                  <a:noFill/>
                </a:ln>
                <a:solidFill>
                  <a:srgbClr val="897974"/>
                </a:solidFill>
                <a:effectLst/>
                <a:uLnTx/>
                <a:uFillTx/>
                <a:latin typeface="DM Sans"/>
                <a:ea typeface="+mn-ea"/>
                <a:cs typeface="+mn-cs"/>
              </a:rPr>
              <a:t> on the skin and hair</a:t>
            </a:r>
            <a:endParaRPr kumimoji="0" lang="en-US" sz="3600" b="1" i="0" u="none" strike="noStrike" kern="1200" cap="none" spc="0" normalizeH="0" baseline="0" noProof="0">
              <a:ln>
                <a:noFill/>
              </a:ln>
              <a:solidFill>
                <a:srgbClr val="897974"/>
              </a:solidFill>
              <a:effectLst/>
              <a:uLnTx/>
              <a:uFillTx/>
              <a:latin typeface="DM Sans"/>
              <a:ea typeface="+mn-ea"/>
              <a:cs typeface="+mn-cs"/>
            </a:endParaRPr>
          </a:p>
        </p:txBody>
      </p:sp>
    </p:spTree>
    <p:extLst>
      <p:ext uri="{BB962C8B-B14F-4D97-AF65-F5344CB8AC3E}">
        <p14:creationId xmlns:p14="http://schemas.microsoft.com/office/powerpoint/2010/main" val="873697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9F70D6-A3B9-AF34-94CD-4E6D96B9D55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E29B53FF-FBCD-CD54-DFE0-F0BFA4C0E755}"/>
              </a:ext>
            </a:extLst>
          </p:cNvPr>
          <p:cNvSpPr>
            <a:spLocks noGrp="1"/>
          </p:cNvSpPr>
          <p:nvPr>
            <p:ph type="body" idx="11"/>
          </p:nvPr>
        </p:nvSpPr>
        <p:spPr>
          <a:xfrm>
            <a:off x="302400" y="679057"/>
            <a:ext cx="10827654" cy="400384"/>
          </a:xfrm>
        </p:spPr>
        <p:txBody>
          <a:bodyPr/>
          <a:lstStyle/>
          <a:p>
            <a:r>
              <a:rPr lang="en-US" sz="2500">
                <a:solidFill>
                  <a:srgbClr val="897974"/>
                </a:solidFill>
              </a:rPr>
              <a:t>Natural loss of Estrogens and Progesterone, and in increase in Cortisol </a:t>
            </a:r>
          </a:p>
        </p:txBody>
      </p:sp>
      <p:sp>
        <p:nvSpPr>
          <p:cNvPr id="5" name="Title 4">
            <a:extLst>
              <a:ext uri="{FF2B5EF4-FFF2-40B4-BE49-F238E27FC236}">
                <a16:creationId xmlns:a16="http://schemas.microsoft.com/office/drawing/2014/main" id="{22BFE86D-E471-7CDC-8AE5-2838E8BA928B}"/>
              </a:ext>
            </a:extLst>
          </p:cNvPr>
          <p:cNvSpPr>
            <a:spLocks noGrp="1"/>
          </p:cNvSpPr>
          <p:nvPr>
            <p:ph type="title"/>
          </p:nvPr>
        </p:nvSpPr>
        <p:spPr/>
        <p:txBody>
          <a:bodyPr/>
          <a:lstStyle/>
          <a:p>
            <a:r>
              <a:rPr lang="en-US" sz="3200">
                <a:solidFill>
                  <a:srgbClr val="4D3C35"/>
                </a:solidFill>
                <a:latin typeface="+mj-lt"/>
              </a:rPr>
              <a:t>Menopause: Hormonal Changes</a:t>
            </a:r>
          </a:p>
        </p:txBody>
      </p:sp>
      <p:pic>
        <p:nvPicPr>
          <p:cNvPr id="21" name="Picture 20" descr="A diagram of menopause and menopause&#10;&#10;Description automatically generated with medium confidence">
            <a:extLst>
              <a:ext uri="{FF2B5EF4-FFF2-40B4-BE49-F238E27FC236}">
                <a16:creationId xmlns:a16="http://schemas.microsoft.com/office/drawing/2014/main" id="{57EE0265-6598-D60C-9D9F-5FA8953E8C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400" y="1404833"/>
            <a:ext cx="9085819" cy="4572143"/>
          </a:xfrm>
          <a:prstGeom prst="rect">
            <a:avLst/>
          </a:prstGeom>
        </p:spPr>
      </p:pic>
      <p:sp>
        <p:nvSpPr>
          <p:cNvPr id="3" name="Text Placeholder 3">
            <a:extLst>
              <a:ext uri="{FF2B5EF4-FFF2-40B4-BE49-F238E27FC236}">
                <a16:creationId xmlns:a16="http://schemas.microsoft.com/office/drawing/2014/main" id="{8D9693FE-6967-7174-DC1D-05D02E749F76}"/>
              </a:ext>
            </a:extLst>
          </p:cNvPr>
          <p:cNvSpPr txBox="1">
            <a:spLocks/>
          </p:cNvSpPr>
          <p:nvPr/>
        </p:nvSpPr>
        <p:spPr>
          <a:xfrm>
            <a:off x="9675160" y="2952240"/>
            <a:ext cx="2359966" cy="1477328"/>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The drop in </a:t>
            </a:r>
            <a:r>
              <a:rPr kumimoji="0" lang="en-US" sz="1600" i="0" u="none" strike="noStrike" kern="1200" cap="none" spc="0" normalizeH="0" baseline="0" noProof="0">
                <a:ln>
                  <a:noFill/>
                </a:ln>
                <a:solidFill>
                  <a:srgbClr val="94CEEB"/>
                </a:solidFill>
                <a:effectLst/>
                <a:uLnTx/>
                <a:uFillTx/>
                <a:latin typeface="DM Sans"/>
                <a:ea typeface="+mn-ea"/>
                <a:cs typeface="+mn-cs"/>
              </a:rPr>
              <a:t>Estrogen and Progesterone </a:t>
            </a:r>
            <a:r>
              <a:rPr kumimoji="0" lang="en-US" sz="1600" b="0" i="0" u="none" strike="noStrike" kern="1200" cap="none" spc="0" normalizeH="0" baseline="0" noProof="0">
                <a:ln>
                  <a:noFill/>
                </a:ln>
                <a:solidFill>
                  <a:prstClr val="black"/>
                </a:solidFill>
                <a:effectLst/>
                <a:uLnTx/>
                <a:uFillTx/>
                <a:latin typeface="DM Sans"/>
                <a:ea typeface="+mn-ea"/>
                <a:cs typeface="+mn-cs"/>
              </a:rPr>
              <a:t>levels, in addition to high </a:t>
            </a:r>
            <a:r>
              <a:rPr kumimoji="0" lang="en-US" sz="1600" i="0" u="none" strike="noStrike" kern="1200" cap="none" spc="0" normalizeH="0" baseline="0" noProof="0">
                <a:ln>
                  <a:noFill/>
                </a:ln>
                <a:solidFill>
                  <a:srgbClr val="94847F"/>
                </a:solidFill>
                <a:effectLst/>
                <a:uLnTx/>
                <a:uFillTx/>
                <a:latin typeface="DM Sans"/>
                <a:ea typeface="+mn-ea"/>
                <a:cs typeface="+mn-cs"/>
              </a:rPr>
              <a:t>Cortisol</a:t>
            </a:r>
            <a:r>
              <a:rPr kumimoji="0" lang="en-US" sz="1600" b="0" i="0" u="none" strike="noStrike" kern="1200" cap="none" spc="0" normalizeH="0" baseline="0" noProof="0">
                <a:ln>
                  <a:noFill/>
                </a:ln>
                <a:solidFill>
                  <a:prstClr val="black"/>
                </a:solidFill>
                <a:effectLst/>
                <a:uLnTx/>
                <a:uFillTx/>
                <a:latin typeface="DM Sans"/>
                <a:ea typeface="+mn-ea"/>
                <a:cs typeface="+mn-cs"/>
              </a:rPr>
              <a:t> levels, lead to important changes in the body. </a:t>
            </a:r>
          </a:p>
        </p:txBody>
      </p:sp>
    </p:spTree>
    <p:extLst>
      <p:ext uri="{BB962C8B-B14F-4D97-AF65-F5344CB8AC3E}">
        <p14:creationId xmlns:p14="http://schemas.microsoft.com/office/powerpoint/2010/main" val="3922289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0D36D6-442F-8714-2662-1A8A12DFEFA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88775" y="1439810"/>
            <a:ext cx="5073669" cy="4819986"/>
          </a:xfrm>
          <a:prstGeom prst="rect">
            <a:avLst/>
          </a:prstGeom>
        </p:spPr>
      </p:pic>
      <p:sp>
        <p:nvSpPr>
          <p:cNvPr id="15" name="TextBox 14">
            <a:extLst>
              <a:ext uri="{FF2B5EF4-FFF2-40B4-BE49-F238E27FC236}">
                <a16:creationId xmlns:a16="http://schemas.microsoft.com/office/drawing/2014/main" id="{6A74778E-87C5-DEAA-19F0-F18F3CAE9BDE}"/>
              </a:ext>
            </a:extLst>
          </p:cNvPr>
          <p:cNvSpPr txBox="1"/>
          <p:nvPr/>
        </p:nvSpPr>
        <p:spPr>
          <a:xfrm>
            <a:off x="8513086" y="5313599"/>
            <a:ext cx="3369854" cy="723275"/>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897974"/>
                </a:solidFill>
                <a:effectLst/>
                <a:uLnTx/>
                <a:uFillTx/>
                <a:latin typeface="DM Sans Bold"/>
                <a:ea typeface="+mn-ea"/>
                <a:cs typeface="+mn-cs"/>
              </a:rPr>
              <a:t>Oily skin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Some women experience oily skin and acne breakouts. This is due to decreased </a:t>
            </a:r>
            <a:r>
              <a:rPr kumimoji="0" lang="en-GB" sz="1100" b="0" i="0" u="none" strike="noStrike" kern="1200" cap="none" spc="0" normalizeH="0" baseline="0" noProof="0" err="1">
                <a:ln>
                  <a:noFill/>
                </a:ln>
                <a:solidFill>
                  <a:prstClr val="black"/>
                </a:solidFill>
                <a:effectLst/>
                <a:uLnTx/>
                <a:uFillTx/>
                <a:latin typeface="DM Sans"/>
                <a:ea typeface="+mn-ea"/>
                <a:cs typeface="+mn-cs"/>
              </a:rPr>
              <a:t>estrogen</a:t>
            </a:r>
            <a:r>
              <a:rPr kumimoji="0" lang="en-GB" sz="1100" b="0" i="0" u="none" strike="noStrike" kern="1200" cap="none" spc="0" normalizeH="0" baseline="0" noProof="0">
                <a:ln>
                  <a:noFill/>
                </a:ln>
                <a:solidFill>
                  <a:prstClr val="black"/>
                </a:solidFill>
                <a:effectLst/>
                <a:uLnTx/>
                <a:uFillTx/>
                <a:latin typeface="DM Sans"/>
                <a:ea typeface="+mn-ea"/>
                <a:cs typeface="+mn-cs"/>
              </a:rPr>
              <a:t> levels unmasking testosterone.</a:t>
            </a:r>
          </a:p>
        </p:txBody>
      </p:sp>
      <p:sp>
        <p:nvSpPr>
          <p:cNvPr id="17" name="TextBox 16">
            <a:extLst>
              <a:ext uri="{FF2B5EF4-FFF2-40B4-BE49-F238E27FC236}">
                <a16:creationId xmlns:a16="http://schemas.microsoft.com/office/drawing/2014/main" id="{F73F3D34-F692-B7D0-0C8A-28E45FE5B4F2}"/>
              </a:ext>
            </a:extLst>
          </p:cNvPr>
          <p:cNvSpPr txBox="1"/>
          <p:nvPr/>
        </p:nvSpPr>
        <p:spPr>
          <a:xfrm>
            <a:off x="8513085" y="3266476"/>
            <a:ext cx="3369854" cy="892552"/>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9D2835"/>
                </a:solidFill>
                <a:effectLst/>
                <a:uLnTx/>
                <a:uFillTx/>
                <a:latin typeface="DM Sans Bold"/>
                <a:ea typeface="+mn-ea"/>
                <a:cs typeface="+mn-cs"/>
              </a:rPr>
              <a:t>Itchy or red skin and scalp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Due to hormonal changes and becoming drier, skin gets itchy and slightly inflamed leading to skin redness. Consumers can also experience itchy scalp.*</a:t>
            </a:r>
          </a:p>
        </p:txBody>
      </p:sp>
      <p:pic>
        <p:nvPicPr>
          <p:cNvPr id="26" name="Picture 25">
            <a:extLst>
              <a:ext uri="{FF2B5EF4-FFF2-40B4-BE49-F238E27FC236}">
                <a16:creationId xmlns:a16="http://schemas.microsoft.com/office/drawing/2014/main" id="{FD0D71AB-E82B-FEB6-32AA-F6252F8F2C1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307267" y="3078150"/>
            <a:ext cx="630000" cy="630000"/>
          </a:xfrm>
          <a:prstGeom prst="rect">
            <a:avLst/>
          </a:prstGeom>
        </p:spPr>
      </p:pic>
      <p:pic>
        <p:nvPicPr>
          <p:cNvPr id="31" name="Picture 30">
            <a:extLst>
              <a:ext uri="{FF2B5EF4-FFF2-40B4-BE49-F238E27FC236}">
                <a16:creationId xmlns:a16="http://schemas.microsoft.com/office/drawing/2014/main" id="{43E7F7A9-D96F-E85E-1D1C-ABE5C65F0D0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98291" y="3728437"/>
            <a:ext cx="630000" cy="630000"/>
          </a:xfrm>
          <a:prstGeom prst="rect">
            <a:avLst/>
          </a:prstGeom>
        </p:spPr>
      </p:pic>
      <p:pic>
        <p:nvPicPr>
          <p:cNvPr id="7" name="Picture 6">
            <a:extLst>
              <a:ext uri="{FF2B5EF4-FFF2-40B4-BE49-F238E27FC236}">
                <a16:creationId xmlns:a16="http://schemas.microsoft.com/office/drawing/2014/main" id="{6E4E4156-DD91-6BF8-C92A-7C1AAE84246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114553" y="3713755"/>
            <a:ext cx="630000" cy="630000"/>
          </a:xfrm>
          <a:prstGeom prst="rect">
            <a:avLst/>
          </a:prstGeom>
        </p:spPr>
      </p:pic>
      <p:pic>
        <p:nvPicPr>
          <p:cNvPr id="9" name="Picture 8">
            <a:extLst>
              <a:ext uri="{FF2B5EF4-FFF2-40B4-BE49-F238E27FC236}">
                <a16:creationId xmlns:a16="http://schemas.microsoft.com/office/drawing/2014/main" id="{0309FB2E-06E8-8851-9B33-A3334E787BD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116884" y="2011985"/>
            <a:ext cx="630000" cy="630000"/>
          </a:xfrm>
          <a:prstGeom prst="rect">
            <a:avLst/>
          </a:prstGeom>
        </p:spPr>
      </p:pic>
      <p:pic>
        <p:nvPicPr>
          <p:cNvPr id="18" name="Picture 17">
            <a:extLst>
              <a:ext uri="{FF2B5EF4-FFF2-40B4-BE49-F238E27FC236}">
                <a16:creationId xmlns:a16="http://schemas.microsoft.com/office/drawing/2014/main" id="{94A927EA-A77A-2DD9-8717-22A4373DDCC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116884" y="1363961"/>
            <a:ext cx="630000" cy="630000"/>
          </a:xfrm>
          <a:prstGeom prst="rect">
            <a:avLst/>
          </a:prstGeom>
        </p:spPr>
      </p:pic>
      <p:sp>
        <p:nvSpPr>
          <p:cNvPr id="2" name="Slide Number Placeholder 1">
            <a:extLst>
              <a:ext uri="{FF2B5EF4-FFF2-40B4-BE49-F238E27FC236}">
                <a16:creationId xmlns:a16="http://schemas.microsoft.com/office/drawing/2014/main" id="{D22A92B8-A3D9-9A3F-EC81-33FCD2AFBD3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D46408CC-F7BC-9B10-6870-DCC37E3E778E}"/>
              </a:ext>
            </a:extLst>
          </p:cNvPr>
          <p:cNvSpPr>
            <a:spLocks noGrp="1"/>
          </p:cNvSpPr>
          <p:nvPr>
            <p:ph type="body" idx="11"/>
          </p:nvPr>
        </p:nvSpPr>
        <p:spPr>
          <a:xfrm>
            <a:off x="302399" y="679057"/>
            <a:ext cx="11580539" cy="400384"/>
          </a:xfrm>
        </p:spPr>
        <p:txBody>
          <a:bodyPr anchor="t" anchorCtr="0"/>
          <a:lstStyle/>
          <a:p>
            <a:r>
              <a:rPr lang="en-US" sz="2000">
                <a:solidFill>
                  <a:srgbClr val="897974"/>
                </a:solidFill>
              </a:rPr>
              <a:t>The natural loss of estrogen and progesterone, and an increase in cortisol during the menopause has an effect on skin and hair cell function leading to visible signs of aging.</a:t>
            </a:r>
          </a:p>
        </p:txBody>
      </p:sp>
      <p:sp>
        <p:nvSpPr>
          <p:cNvPr id="5" name="Title 4">
            <a:extLst>
              <a:ext uri="{FF2B5EF4-FFF2-40B4-BE49-F238E27FC236}">
                <a16:creationId xmlns:a16="http://schemas.microsoft.com/office/drawing/2014/main" id="{097BD358-2816-EF55-1083-82AA91091B30}"/>
              </a:ext>
            </a:extLst>
          </p:cNvPr>
          <p:cNvSpPr>
            <a:spLocks noGrp="1"/>
          </p:cNvSpPr>
          <p:nvPr>
            <p:ph type="title"/>
          </p:nvPr>
        </p:nvSpPr>
        <p:spPr/>
        <p:txBody>
          <a:bodyPr/>
          <a:lstStyle/>
          <a:p>
            <a:r>
              <a:rPr lang="en-US" sz="3200">
                <a:solidFill>
                  <a:srgbClr val="4D3C35"/>
                </a:solidFill>
                <a:latin typeface="+mj-lt"/>
              </a:rPr>
              <a:t>Menopause: Symptoms and </a:t>
            </a:r>
            <a:r>
              <a:rPr lang="en-US">
                <a:solidFill>
                  <a:srgbClr val="4D3C35"/>
                </a:solidFill>
              </a:rPr>
              <a:t>effects</a:t>
            </a:r>
            <a:r>
              <a:rPr lang="en-US" sz="3200">
                <a:solidFill>
                  <a:srgbClr val="4D3C35"/>
                </a:solidFill>
                <a:latin typeface="+mj-lt"/>
              </a:rPr>
              <a:t> on the skin and hair</a:t>
            </a:r>
          </a:p>
        </p:txBody>
      </p:sp>
      <p:sp>
        <p:nvSpPr>
          <p:cNvPr id="10" name="TextBox 9">
            <a:extLst>
              <a:ext uri="{FF2B5EF4-FFF2-40B4-BE49-F238E27FC236}">
                <a16:creationId xmlns:a16="http://schemas.microsoft.com/office/drawing/2014/main" id="{5AA593F3-0DAE-9E10-85B0-64E2E2CAADA1}"/>
              </a:ext>
            </a:extLst>
          </p:cNvPr>
          <p:cNvSpPr txBox="1"/>
          <p:nvPr/>
        </p:nvSpPr>
        <p:spPr>
          <a:xfrm>
            <a:off x="648000" y="6382800"/>
            <a:ext cx="8526461"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Reference</a:t>
            </a:r>
            <a:r>
              <a:rPr kumimoji="0" lang="en-US" sz="800" b="1" u="none" strike="noStrike" kern="1200" cap="none" spc="0" normalizeH="0" baseline="0" noProof="0">
                <a:ln>
                  <a:noFill/>
                </a:ln>
                <a:solidFill>
                  <a:srgbClr val="000000"/>
                </a:solidFill>
                <a:effectLst/>
                <a:uLnTx/>
                <a:uFillTx/>
                <a:latin typeface="DM Sans"/>
                <a:ea typeface="+mn-ea"/>
                <a:cs typeface="+mn-cs"/>
              </a:rPr>
              <a:t>:</a:t>
            </a:r>
            <a:r>
              <a:rPr kumimoji="0" lang="en-US" sz="800" b="0" u="none" strike="noStrike" kern="1200" cap="none" spc="0" normalizeH="0" baseline="0" noProof="0">
                <a:ln>
                  <a:noFill/>
                </a:ln>
                <a:solidFill>
                  <a:srgbClr val="000000"/>
                </a:solidFill>
                <a:effectLst/>
                <a:uLnTx/>
                <a:uFillTx/>
                <a:latin typeface="DM Sans"/>
                <a:ea typeface="+mn-ea"/>
                <a:cs typeface="+mn-cs"/>
              </a:rPr>
              <a:t> </a:t>
            </a:r>
            <a:r>
              <a:rPr kumimoji="0" lang="en-US" sz="800" b="0" u="none" strike="noStrike" kern="1200" cap="none" spc="0" normalizeH="0" baseline="0" noProof="0" err="1">
                <a:ln>
                  <a:noFill/>
                </a:ln>
                <a:solidFill>
                  <a:srgbClr val="000000"/>
                </a:solidFill>
                <a:effectLst/>
                <a:uLnTx/>
                <a:uFillTx/>
                <a:latin typeface="DM Sans"/>
                <a:ea typeface="+mn-ea"/>
                <a:cs typeface="+mn-cs"/>
              </a:rPr>
              <a:t>Zouboulis</a:t>
            </a:r>
            <a:r>
              <a:rPr kumimoji="0" lang="en-US" sz="800" b="0" u="none" strike="noStrike" kern="1200" cap="none" spc="0" normalizeH="0" baseline="0" noProof="0">
                <a:ln>
                  <a:noFill/>
                </a:ln>
                <a:solidFill>
                  <a:srgbClr val="000000"/>
                </a:solidFill>
                <a:effectLst/>
                <a:uLnTx/>
                <a:uFillTx/>
                <a:latin typeface="DM Sans"/>
                <a:ea typeface="+mn-ea"/>
                <a:cs typeface="+mn-cs"/>
              </a:rPr>
              <a:t> et al. (2022) Skin, hair and beyond: the impact of menopause. Climacteric 25(5):424-442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u="none" strike="noStrike" kern="1200" cap="none" spc="0" normalizeH="0" baseline="0" noProof="0">
                <a:ln>
                  <a:noFill/>
                </a:ln>
                <a:solidFill>
                  <a:srgbClr val="000000"/>
                </a:solidFill>
                <a:effectLst/>
                <a:uLnTx/>
                <a:uFillTx/>
                <a:latin typeface="DM Sans"/>
                <a:ea typeface="+mn-ea"/>
                <a:cs typeface="+mn-cs"/>
              </a:rPr>
              <a:t>* </a:t>
            </a:r>
            <a:r>
              <a:rPr lang="en-US" sz="800" err="1">
                <a:solidFill>
                  <a:srgbClr val="000000"/>
                </a:solidFill>
                <a:latin typeface="DM Sans"/>
              </a:rPr>
              <a:t>dsm-firmenich</a:t>
            </a:r>
            <a:r>
              <a:rPr kumimoji="0" lang="en-US" sz="800" b="0" u="none" strike="noStrike" kern="1200" cap="none" spc="0" normalizeH="0" baseline="0" noProof="0">
                <a:ln>
                  <a:noFill/>
                </a:ln>
                <a:solidFill>
                  <a:srgbClr val="000000"/>
                </a:solidFill>
                <a:effectLst/>
                <a:uLnTx/>
                <a:uFillTx/>
                <a:latin typeface="DM Sans"/>
                <a:ea typeface="+mn-ea"/>
                <a:cs typeface="+mn-cs"/>
              </a:rPr>
              <a:t> Consumer Insights Hub </a:t>
            </a:r>
          </a:p>
        </p:txBody>
      </p:sp>
      <p:sp>
        <p:nvSpPr>
          <p:cNvPr id="12" name="TextBox 11">
            <a:extLst>
              <a:ext uri="{FF2B5EF4-FFF2-40B4-BE49-F238E27FC236}">
                <a16:creationId xmlns:a16="http://schemas.microsoft.com/office/drawing/2014/main" id="{7ADF12B7-F80C-7917-E65D-BFFD87C158FD}"/>
              </a:ext>
            </a:extLst>
          </p:cNvPr>
          <p:cNvSpPr txBox="1"/>
          <p:nvPr/>
        </p:nvSpPr>
        <p:spPr>
          <a:xfrm>
            <a:off x="302400" y="1477022"/>
            <a:ext cx="3236335" cy="1061829"/>
          </a:xfrm>
          <a:prstGeom prst="rect">
            <a:avLst/>
          </a:prstGeom>
          <a:noFill/>
        </p:spPr>
        <p:txBody>
          <a:bodyPr wrap="square" lIns="0" tIns="0" rIns="468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7D4392"/>
                </a:solidFill>
                <a:effectLst/>
                <a:uLnTx/>
                <a:uFillTx/>
                <a:latin typeface="DM Sans Bold"/>
                <a:ea typeface="+mn-ea"/>
                <a:cs typeface="+mn-cs"/>
              </a:rPr>
              <a:t>Thinning scalp hair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Hair grows slower and becomes thinner due to increased hair fall. Hair becomes to look drier, too. On the opposite, there may be an increase in facial hair due to menopause.</a:t>
            </a:r>
          </a:p>
        </p:txBody>
      </p:sp>
      <p:sp>
        <p:nvSpPr>
          <p:cNvPr id="13" name="TextBox 12">
            <a:extLst>
              <a:ext uri="{FF2B5EF4-FFF2-40B4-BE49-F238E27FC236}">
                <a16:creationId xmlns:a16="http://schemas.microsoft.com/office/drawing/2014/main" id="{EDB81C32-2A8C-1FC2-7B99-38FC49701EDF}"/>
              </a:ext>
            </a:extLst>
          </p:cNvPr>
          <p:cNvSpPr txBox="1"/>
          <p:nvPr/>
        </p:nvSpPr>
        <p:spPr>
          <a:xfrm>
            <a:off x="302399" y="2921840"/>
            <a:ext cx="3236336" cy="1995418"/>
          </a:xfrm>
          <a:prstGeom prst="rect">
            <a:avLst/>
          </a:prstGeom>
          <a:noFill/>
        </p:spPr>
        <p:txBody>
          <a:bodyPr wrap="square" lIns="0" tIns="0" rIns="46800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BC6BC"/>
                </a:solidFill>
                <a:effectLst/>
                <a:uLnTx/>
                <a:uFillTx/>
                <a:latin typeface="DM Sans Bold"/>
                <a:ea typeface="+mn-ea"/>
                <a:cs typeface="+mn-cs"/>
              </a:rPr>
              <a:t>Wrinkles</a:t>
            </a:r>
            <a:r>
              <a:rPr kumimoji="0" lang="en-US" sz="1400" b="0" i="0" u="none" strike="noStrike" kern="1200" cap="none" spc="0" normalizeH="0" baseline="0" noProof="0">
                <a:ln>
                  <a:noFill/>
                </a:ln>
                <a:solidFill>
                  <a:srgbClr val="897974"/>
                </a:solidFill>
                <a:effectLst/>
                <a:uLnTx/>
                <a:uFillTx/>
                <a:latin typeface="DM Sans Bold"/>
                <a:ea typeface="+mn-ea"/>
                <a:cs typeface="+mn-cs"/>
              </a:rPr>
              <a:t> </a:t>
            </a:r>
            <a:r>
              <a:rPr kumimoji="0" lang="en-US" sz="1400" b="0" i="0" u="none" strike="noStrike" kern="1200" cap="none" spc="0" normalizeH="0" baseline="0" noProof="0">
                <a:ln>
                  <a:noFill/>
                </a:ln>
                <a:solidFill>
                  <a:srgbClr val="897974"/>
                </a:solidFill>
                <a:effectLst/>
                <a:uLnTx/>
                <a:uFillTx/>
                <a:latin typeface="DM Sans"/>
                <a:ea typeface="+mn-ea"/>
                <a:cs typeface="+mn-cs"/>
              </a:rPr>
              <a:t>and</a:t>
            </a:r>
            <a:r>
              <a:rPr kumimoji="0" lang="en-US" sz="1400" b="0" i="0" u="none" strike="noStrike" kern="1200" cap="none" spc="0" normalizeH="0" baseline="0" noProof="0">
                <a:ln>
                  <a:noFill/>
                </a:ln>
                <a:solidFill>
                  <a:srgbClr val="897974"/>
                </a:solidFill>
                <a:effectLst/>
                <a:uLnTx/>
                <a:uFillTx/>
                <a:latin typeface="DM Sans Bold"/>
                <a:ea typeface="+mn-ea"/>
                <a:cs typeface="+mn-cs"/>
              </a:rPr>
              <a:t> </a:t>
            </a:r>
            <a:r>
              <a:rPr kumimoji="0" lang="en-US" sz="1400" b="0" i="0" u="none" strike="noStrike" kern="1200" cap="none" spc="0" normalizeH="0" baseline="0" noProof="0">
                <a:ln>
                  <a:noFill/>
                </a:ln>
                <a:solidFill>
                  <a:srgbClr val="B1BF11"/>
                </a:solidFill>
                <a:effectLst/>
                <a:uLnTx/>
                <a:uFillTx/>
                <a:latin typeface="DM Sans Bold"/>
                <a:ea typeface="+mn-ea"/>
                <a:cs typeface="+mn-cs"/>
              </a:rPr>
              <a:t>age spots</a:t>
            </a:r>
          </a:p>
          <a:p>
            <a:pPr marL="0" marR="0" lvl="0" indent="0" algn="r" defTabSz="914400" rtl="0" eaLnBrk="1" fontAlgn="auto" latinLnBrk="0" hangingPunct="1">
              <a:lnSpc>
                <a:spcPct val="100000"/>
              </a:lnSpc>
              <a:spcBef>
                <a:spcPts val="0"/>
              </a:spcBef>
              <a:spcAft>
                <a:spcPts val="1000"/>
              </a:spcAft>
              <a:buClrTx/>
              <a:buSzTx/>
              <a:buFontTx/>
              <a:buNone/>
              <a:tabLst/>
              <a:defRPr/>
            </a:pPr>
            <a:r>
              <a:rPr lang="en-US" sz="1100" dirty="0">
                <a:latin typeface="DM Sans"/>
              </a:rPr>
              <a:t>D</a:t>
            </a:r>
            <a:r>
              <a:rPr kumimoji="0" lang="en-US" sz="1100" b="0" i="0" u="none" strike="noStrike" kern="1200" cap="none" spc="0" normalizeH="0" baseline="0" noProof="0" dirty="0" err="1">
                <a:ln>
                  <a:noFill/>
                </a:ln>
                <a:effectLst/>
                <a:uLnTx/>
                <a:uFillTx/>
                <a:latin typeface="DM Sans"/>
                <a:ea typeface="+mn-ea"/>
                <a:cs typeface="+mn-cs"/>
              </a:rPr>
              <a:t>ue</a:t>
            </a:r>
            <a:r>
              <a:rPr kumimoji="0" lang="en-US" sz="1100" b="0" i="0" u="none" strike="noStrike" kern="1200" cap="none" spc="0" normalizeH="0" baseline="0" noProof="0" dirty="0">
                <a:ln>
                  <a:noFill/>
                </a:ln>
                <a:effectLst/>
                <a:uLnTx/>
                <a:uFillTx/>
                <a:latin typeface="DM Sans"/>
                <a:ea typeface="+mn-ea"/>
                <a:cs typeface="+mn-cs"/>
              </a:rPr>
              <a:t> to age &amp; lower estrogen levels:</a:t>
            </a:r>
          </a:p>
          <a:p>
            <a:pPr marR="0" lvl="0" algn="r" defTabSz="914400" rtl="0" eaLnBrk="1" fontAlgn="auto" latinLnBrk="0" hangingPunct="1">
              <a:lnSpc>
                <a:spcPct val="100000"/>
              </a:lnSpc>
              <a:spcBef>
                <a:spcPts val="0"/>
              </a:spcBef>
              <a:spcAft>
                <a:spcPts val="1000"/>
              </a:spcAft>
              <a:buClrTx/>
              <a:buSzTx/>
              <a:tabLst/>
              <a:defRPr/>
            </a:pPr>
            <a:r>
              <a:rPr kumimoji="0" lang="en-US" sz="1100" b="0" i="0" u="none" strike="noStrike" kern="1200" cap="none" spc="0" normalizeH="0" baseline="0" noProof="0" dirty="0">
                <a:ln>
                  <a:noFill/>
                </a:ln>
                <a:effectLst/>
                <a:uLnTx/>
                <a:uFillTx/>
                <a:latin typeface="DM Sans"/>
                <a:ea typeface="+mn-ea"/>
                <a:cs typeface="+mn-cs"/>
              </a:rPr>
              <a:t>Collagen synthesis is reduced. Collagen and elastin levels decrease about 30% in the first five years of menopause. Skin also loses elasticity.</a:t>
            </a:r>
            <a:endParaRPr lang="en-US" sz="1100" b="0" i="0" u="none" strike="noStrike" kern="1200" cap="none" spc="0" normalizeH="0" baseline="0" noProof="0" dirty="0">
              <a:ln>
                <a:noFill/>
              </a:ln>
              <a:effectLst/>
              <a:uLnTx/>
              <a:uFillTx/>
              <a:latin typeface="DM Sans"/>
            </a:endParaRPr>
          </a:p>
          <a:p>
            <a:pPr algn="r">
              <a:defRPr/>
            </a:pPr>
            <a:r>
              <a:rPr kumimoji="0" lang="en-US" sz="1100" b="0" i="0" u="none" strike="noStrike" kern="1200" cap="none" spc="0" normalizeH="0" baseline="0" noProof="0" dirty="0">
                <a:ln>
                  <a:noFill/>
                </a:ln>
                <a:effectLst/>
                <a:uLnTx/>
                <a:uFillTx/>
                <a:latin typeface="DM Sans"/>
                <a:ea typeface="+mn-ea"/>
                <a:cs typeface="+mn-cs"/>
              </a:rPr>
              <a:t> Overall melanin synthesis is reduced</a:t>
            </a:r>
            <a:r>
              <a:rPr lang="en-US" sz="1100" dirty="0">
                <a:latin typeface="DM Sans"/>
              </a:rPr>
              <a:t> </a:t>
            </a:r>
            <a:r>
              <a:rPr kumimoji="0" lang="en-US" sz="1100" b="0" i="0" u="none" strike="noStrike" kern="1200" cap="none" spc="0" normalizeH="0" baseline="0" noProof="0" dirty="0">
                <a:ln>
                  <a:noFill/>
                </a:ln>
                <a:effectLst/>
                <a:uLnTx/>
                <a:uFillTx/>
                <a:latin typeface="DM Sans"/>
                <a:ea typeface="+mn-ea"/>
                <a:cs typeface="+mn-cs"/>
              </a:rPr>
              <a:t>making its </a:t>
            </a:r>
            <a:r>
              <a:rPr lang="en-US" sz="1100" dirty="0">
                <a:latin typeface="DM Sans"/>
              </a:rPr>
              <a:t>transfer to skin cells less efficient ultimately </a:t>
            </a:r>
            <a:r>
              <a:rPr kumimoji="0" lang="en-US" sz="1100" b="0" i="0" u="none" strike="noStrike" kern="1200" cap="none" spc="0" normalizeH="0" baseline="0" noProof="0" dirty="0">
                <a:ln>
                  <a:noFill/>
                </a:ln>
                <a:effectLst/>
                <a:uLnTx/>
                <a:uFillTx/>
                <a:latin typeface="DM Sans"/>
                <a:ea typeface="+mn-ea"/>
                <a:cs typeface="+mn-cs"/>
              </a:rPr>
              <a:t>leading to </a:t>
            </a:r>
            <a:r>
              <a:rPr lang="en-US" sz="1100" dirty="0">
                <a:latin typeface="DM Sans"/>
              </a:rPr>
              <a:t>uneven complexion and age spots</a:t>
            </a:r>
            <a:r>
              <a:rPr kumimoji="0" lang="en-US" sz="1100" b="0" i="0" u="none" strike="noStrike" kern="1200" cap="none" spc="0" normalizeH="0" baseline="0" noProof="0" dirty="0">
                <a:ln>
                  <a:noFill/>
                </a:ln>
                <a:effectLst/>
                <a:uLnTx/>
                <a:uFillTx/>
                <a:latin typeface="DM Sans"/>
                <a:ea typeface="+mn-ea"/>
                <a:cs typeface="+mn-cs"/>
              </a:rPr>
              <a:t>.</a:t>
            </a:r>
            <a:endParaRPr lang="en-US" sz="1100" b="0" i="0" u="none" strike="noStrike" kern="1200" cap="none" spc="0" normalizeH="0" baseline="0" noProof="0" dirty="0">
              <a:ln>
                <a:noFill/>
              </a:ln>
              <a:effectLst/>
              <a:uLnTx/>
              <a:uFillTx/>
              <a:latin typeface="DM Sans"/>
            </a:endParaRPr>
          </a:p>
        </p:txBody>
      </p:sp>
      <p:sp>
        <p:nvSpPr>
          <p:cNvPr id="14" name="TextBox 13">
            <a:extLst>
              <a:ext uri="{FF2B5EF4-FFF2-40B4-BE49-F238E27FC236}">
                <a16:creationId xmlns:a16="http://schemas.microsoft.com/office/drawing/2014/main" id="{229FC5A5-1AEE-151D-6EA1-2AAA5B76106A}"/>
              </a:ext>
            </a:extLst>
          </p:cNvPr>
          <p:cNvSpPr txBox="1"/>
          <p:nvPr/>
        </p:nvSpPr>
        <p:spPr>
          <a:xfrm>
            <a:off x="302400" y="5313599"/>
            <a:ext cx="3236335" cy="723275"/>
          </a:xfrm>
          <a:prstGeom prst="rect">
            <a:avLst/>
          </a:prstGeom>
          <a:noFill/>
        </p:spPr>
        <p:txBody>
          <a:bodyPr wrap="square" lIns="0" tIns="0" rIns="468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29622"/>
                </a:solidFill>
                <a:effectLst/>
                <a:uLnTx/>
                <a:uFillTx/>
                <a:latin typeface="DM Sans Bold"/>
                <a:ea typeface="+mn-ea"/>
                <a:cs typeface="+mn-cs"/>
              </a:rPr>
              <a:t>Hot flushes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Can go along with heavy sweating. They can lead to sleepless nights. Lack of sleep hampers the skin's ability to repair itself.</a:t>
            </a:r>
          </a:p>
        </p:txBody>
      </p:sp>
      <p:sp>
        <p:nvSpPr>
          <p:cNvPr id="16" name="TextBox 15">
            <a:extLst>
              <a:ext uri="{FF2B5EF4-FFF2-40B4-BE49-F238E27FC236}">
                <a16:creationId xmlns:a16="http://schemas.microsoft.com/office/drawing/2014/main" id="{8BC921EC-E598-2913-2588-54B732748D4C}"/>
              </a:ext>
            </a:extLst>
          </p:cNvPr>
          <p:cNvSpPr txBox="1"/>
          <p:nvPr/>
        </p:nvSpPr>
        <p:spPr>
          <a:xfrm>
            <a:off x="8519746" y="1514573"/>
            <a:ext cx="3369854" cy="1061829"/>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E67F7C"/>
                </a:solidFill>
                <a:effectLst/>
                <a:uLnTx/>
                <a:uFillTx/>
                <a:latin typeface="DM Sans Bold"/>
                <a:ea typeface="+mn-ea"/>
                <a:cs typeface="+mn-cs"/>
              </a:rPr>
              <a:t>Dry skin and scalp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Thinning of the skin and impaired barrier. Hyaluronic acid levels also decrease. Skin becomes visibly drier. The main symptom of menopause skin. Consumers can also experience dry scalp.*</a:t>
            </a:r>
          </a:p>
        </p:txBody>
      </p:sp>
      <p:pic>
        <p:nvPicPr>
          <p:cNvPr id="25" name="Picture 36" descr="A thermometer in a circle&#10;&#10;Description automatically generated with low confidence">
            <a:extLst>
              <a:ext uri="{FF2B5EF4-FFF2-40B4-BE49-F238E27FC236}">
                <a16:creationId xmlns:a16="http://schemas.microsoft.com/office/drawing/2014/main" id="{6AC5954E-97CF-E4BD-A676-5E80055F46F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20484" y="5362036"/>
            <a:ext cx="626400" cy="626400"/>
          </a:xfrm>
          <a:prstGeom prst="rect">
            <a:avLst/>
          </a:prstGeom>
        </p:spPr>
      </p:pic>
      <p:pic>
        <p:nvPicPr>
          <p:cNvPr id="28" name="Picture 42" descr="A picture containing graphics, clipart, circle, logo&#10;&#10;Description automatically generated">
            <a:extLst>
              <a:ext uri="{FF2B5EF4-FFF2-40B4-BE49-F238E27FC236}">
                <a16:creationId xmlns:a16="http://schemas.microsoft.com/office/drawing/2014/main" id="{E942FC79-F713-B11E-0FA3-29EEF3CB348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120484" y="3062988"/>
            <a:ext cx="626400" cy="626400"/>
          </a:xfrm>
          <a:prstGeom prst="rect">
            <a:avLst/>
          </a:prstGeom>
        </p:spPr>
      </p:pic>
      <p:pic>
        <p:nvPicPr>
          <p:cNvPr id="8" name="Picture 7">
            <a:extLst>
              <a:ext uri="{FF2B5EF4-FFF2-40B4-BE49-F238E27FC236}">
                <a16:creationId xmlns:a16="http://schemas.microsoft.com/office/drawing/2014/main" id="{C5A5E299-8323-EA69-5C35-6C2B45E0716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98291" y="1692904"/>
            <a:ext cx="630000" cy="630000"/>
          </a:xfrm>
          <a:prstGeom prst="rect">
            <a:avLst/>
          </a:prstGeom>
        </p:spPr>
      </p:pic>
    </p:spTree>
    <p:extLst>
      <p:ext uri="{BB962C8B-B14F-4D97-AF65-F5344CB8AC3E}">
        <p14:creationId xmlns:p14="http://schemas.microsoft.com/office/powerpoint/2010/main" val="381028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ight Arrow 33">
            <a:extLst>
              <a:ext uri="{FF2B5EF4-FFF2-40B4-BE49-F238E27FC236}">
                <a16:creationId xmlns:a16="http://schemas.microsoft.com/office/drawing/2014/main" id="{5B0BA424-F6AF-AF1F-E63E-06FF25D3C87E}"/>
              </a:ext>
            </a:extLst>
          </p:cNvPr>
          <p:cNvSpPr/>
          <p:nvPr/>
        </p:nvSpPr>
        <p:spPr>
          <a:xfrm>
            <a:off x="396217" y="2513820"/>
            <a:ext cx="10691784" cy="627587"/>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Rectangle 17">
            <a:extLst>
              <a:ext uri="{FF2B5EF4-FFF2-40B4-BE49-F238E27FC236}">
                <a16:creationId xmlns:a16="http://schemas.microsoft.com/office/drawing/2014/main" id="{6F7B3EC4-5968-FA86-FE98-9D2143BA29B2}"/>
              </a:ext>
            </a:extLst>
          </p:cNvPr>
          <p:cNvSpPr/>
          <p:nvPr/>
        </p:nvSpPr>
        <p:spPr>
          <a:xfrm>
            <a:off x="396217" y="2665613"/>
            <a:ext cx="2365946" cy="324000"/>
          </a:xfrm>
          <a:prstGeom prst="rect">
            <a:avLst/>
          </a:prstGeom>
          <a:solidFill>
            <a:srgbClr val="89C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20s</a:t>
            </a:r>
          </a:p>
        </p:txBody>
      </p:sp>
      <p:sp>
        <p:nvSpPr>
          <p:cNvPr id="19" name="Rectangle 18">
            <a:extLst>
              <a:ext uri="{FF2B5EF4-FFF2-40B4-BE49-F238E27FC236}">
                <a16:creationId xmlns:a16="http://schemas.microsoft.com/office/drawing/2014/main" id="{6C57903A-F726-F9DA-56B8-500E218B9650}"/>
              </a:ext>
            </a:extLst>
          </p:cNvPr>
          <p:cNvSpPr/>
          <p:nvPr/>
        </p:nvSpPr>
        <p:spPr>
          <a:xfrm>
            <a:off x="2762788" y="2665613"/>
            <a:ext cx="4032000" cy="324000"/>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40s (pre-menopause)</a:t>
            </a:r>
          </a:p>
        </p:txBody>
      </p:sp>
      <p:sp>
        <p:nvSpPr>
          <p:cNvPr id="20" name="Rectangle 19">
            <a:extLst>
              <a:ext uri="{FF2B5EF4-FFF2-40B4-BE49-F238E27FC236}">
                <a16:creationId xmlns:a16="http://schemas.microsoft.com/office/drawing/2014/main" id="{CDC23A18-884B-70D9-E361-C439E29B8DFB}"/>
              </a:ext>
            </a:extLst>
          </p:cNvPr>
          <p:cNvSpPr/>
          <p:nvPr/>
        </p:nvSpPr>
        <p:spPr>
          <a:xfrm>
            <a:off x="6795067" y="2665613"/>
            <a:ext cx="4032000"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50s+ (post-menopause)</a:t>
            </a:r>
          </a:p>
        </p:txBody>
      </p:sp>
      <p:sp>
        <p:nvSpPr>
          <p:cNvPr id="2" name="Slide Number Placeholder 1">
            <a:extLst>
              <a:ext uri="{FF2B5EF4-FFF2-40B4-BE49-F238E27FC236}">
                <a16:creationId xmlns:a16="http://schemas.microsoft.com/office/drawing/2014/main" id="{E2B2CE8D-4061-94DC-D499-3F391EDCCC2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81F2CA10-9A65-3E28-3A9C-69DCF1954750}"/>
              </a:ext>
            </a:extLst>
          </p:cNvPr>
          <p:cNvSpPr>
            <a:spLocks noGrp="1"/>
          </p:cNvSpPr>
          <p:nvPr>
            <p:ph type="body" idx="11"/>
          </p:nvPr>
        </p:nvSpPr>
        <p:spPr/>
        <p:txBody>
          <a:bodyPr/>
          <a:lstStyle/>
          <a:p>
            <a:r>
              <a:rPr lang="en-US" sz="2500">
                <a:solidFill>
                  <a:srgbClr val="897974"/>
                </a:solidFill>
              </a:rPr>
              <a:t>Focus on </a:t>
            </a:r>
            <a:r>
              <a:rPr lang="en-US" sz="2500">
                <a:solidFill>
                  <a:srgbClr val="307297"/>
                </a:solidFill>
              </a:rPr>
              <a:t>skin changes</a:t>
            </a:r>
          </a:p>
        </p:txBody>
      </p:sp>
      <p:sp>
        <p:nvSpPr>
          <p:cNvPr id="5" name="Title 4">
            <a:extLst>
              <a:ext uri="{FF2B5EF4-FFF2-40B4-BE49-F238E27FC236}">
                <a16:creationId xmlns:a16="http://schemas.microsoft.com/office/drawing/2014/main" id="{4EECBB7D-5DA9-EC1C-6F2A-367F71AB377D}"/>
              </a:ext>
            </a:extLst>
          </p:cNvPr>
          <p:cNvSpPr>
            <a:spLocks noGrp="1"/>
          </p:cNvSpPr>
          <p:nvPr>
            <p:ph type="title"/>
          </p:nvPr>
        </p:nvSpPr>
        <p:spPr/>
        <p:txBody>
          <a:bodyPr/>
          <a:lstStyle/>
          <a:p>
            <a:r>
              <a:rPr lang="en-US" sz="3200">
                <a:solidFill>
                  <a:srgbClr val="4D3C35"/>
                </a:solidFill>
                <a:latin typeface="+mj-lt"/>
              </a:rPr>
              <a:t>Menopause</a:t>
            </a:r>
          </a:p>
        </p:txBody>
      </p:sp>
      <p:sp>
        <p:nvSpPr>
          <p:cNvPr id="9" name="TextBox 8">
            <a:extLst>
              <a:ext uri="{FF2B5EF4-FFF2-40B4-BE49-F238E27FC236}">
                <a16:creationId xmlns:a16="http://schemas.microsoft.com/office/drawing/2014/main" id="{DF7A38B6-AC5A-2C10-0B5F-474B752037AD}"/>
              </a:ext>
            </a:extLst>
          </p:cNvPr>
          <p:cNvSpPr txBox="1"/>
          <p:nvPr/>
        </p:nvSpPr>
        <p:spPr>
          <a:xfrm>
            <a:off x="2762510" y="5465850"/>
            <a:ext cx="4032557" cy="677108"/>
          </a:xfrm>
          <a:prstGeom prst="rect">
            <a:avLst/>
          </a:prstGeom>
          <a:noFill/>
        </p:spPr>
        <p:txBody>
          <a:bodyPr wrap="square" lIns="108000" tIns="0" rIns="108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Up to our 40s, signs of collagen and elastin degradation become visible</a:t>
            </a: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a:t>
            </a:r>
            <a:r>
              <a:rPr kumimoji="0" lang="en-US" sz="1100" b="1" i="0" u="none" strike="noStrike" kern="1200" cap="none" spc="0" normalizeH="0" baseline="0" noProof="0">
                <a:ln>
                  <a:noFill/>
                </a:ln>
                <a:solidFill>
                  <a:srgbClr val="9D2835"/>
                </a:solidFill>
                <a:effectLst/>
                <a:uLnTx/>
                <a:uFillTx/>
                <a:latin typeface="DM Sans"/>
                <a:ea typeface="Fira Sans" panose="020B0503050000020004" pitchFamily="34" charset="0"/>
                <a:cs typeface="+mn-cs"/>
              </a:rPr>
              <a:t>Environmental stressors</a:t>
            </a:r>
            <a:r>
              <a:rPr kumimoji="0" lang="en-US" sz="1100" b="0" i="0" u="none" strike="noStrike" kern="1200" cap="none" spc="0" normalizeH="0" baseline="0" noProof="0">
                <a:ln>
                  <a:noFill/>
                </a:ln>
                <a:solidFill>
                  <a:srgbClr val="9D2835"/>
                </a:solidFill>
                <a:effectLst/>
                <a:uLnTx/>
                <a:uFillTx/>
                <a:latin typeface="DM Sans"/>
                <a:ea typeface="Fira Sans" panose="020B0503050000020004" pitchFamily="34" charset="0"/>
                <a:cs typeface="+mn-cs"/>
              </a:rPr>
              <a:t> </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take their toll, we see the first appearance of </a:t>
            </a:r>
            <a:r>
              <a:rPr kumimoji="0" lang="en-US" sz="1100" b="1" i="0" u="none" strike="noStrike" kern="1200" cap="none" spc="0" normalizeH="0" baseline="0" noProof="0">
                <a:ln>
                  <a:noFill/>
                </a:ln>
                <a:solidFill>
                  <a:srgbClr val="44B4A1"/>
                </a:solidFill>
                <a:effectLst/>
                <a:uLnTx/>
                <a:uFillTx/>
                <a:latin typeface="DM Sans"/>
                <a:ea typeface="Fira Sans" panose="020B0503050000020004" pitchFamily="34" charset="0"/>
                <a:cs typeface="+mn-cs"/>
              </a:rPr>
              <a:t>fine lines</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and skin starts showing an </a:t>
            </a:r>
            <a:r>
              <a:rPr kumimoji="0" lang="en-US" sz="1100" b="1" i="0" u="none" strike="noStrike" kern="1200" cap="none" spc="0" normalizeH="0" baseline="0" noProof="0">
                <a:ln>
                  <a:noFill/>
                </a:ln>
                <a:solidFill>
                  <a:srgbClr val="B1BF11"/>
                </a:solidFill>
                <a:effectLst/>
                <a:uLnTx/>
                <a:uFillTx/>
                <a:latin typeface="DM Sans"/>
                <a:ea typeface="Fira Sans" panose="020B0503050000020004" pitchFamily="34" charset="0"/>
                <a:cs typeface="+mn-cs"/>
              </a:rPr>
              <a:t>uneven tone</a:t>
            </a:r>
            <a:r>
              <a:rPr kumimoji="0" lang="en-US" sz="1100" b="0" i="0" u="none" strike="noStrike" kern="1200" cap="none" spc="0" normalizeH="0" baseline="0" noProof="0">
                <a:ln>
                  <a:noFill/>
                </a:ln>
                <a:solidFill>
                  <a:srgbClr val="9138B0"/>
                </a:solidFill>
                <a:effectLst/>
                <a:uLnTx/>
                <a:uFillTx/>
                <a:latin typeface="DM Sans"/>
                <a:ea typeface="Fira Sans" panose="020B0503050000020004" pitchFamily="34" charset="0"/>
                <a:cs typeface="+mn-cs"/>
              </a:rPr>
              <a:t>.</a:t>
            </a:r>
          </a:p>
        </p:txBody>
      </p:sp>
      <p:sp>
        <p:nvSpPr>
          <p:cNvPr id="32" name="TextBox 31">
            <a:extLst>
              <a:ext uri="{FF2B5EF4-FFF2-40B4-BE49-F238E27FC236}">
                <a16:creationId xmlns:a16="http://schemas.microsoft.com/office/drawing/2014/main" id="{744750C8-6CC3-EB0B-1FF5-4A1DD4C8AAFD}"/>
              </a:ext>
            </a:extLst>
          </p:cNvPr>
          <p:cNvSpPr txBox="1"/>
          <p:nvPr/>
        </p:nvSpPr>
        <p:spPr>
          <a:xfrm>
            <a:off x="6794722" y="5460205"/>
            <a:ext cx="4293280" cy="846386"/>
          </a:xfrm>
          <a:prstGeom prst="rect">
            <a:avLst/>
          </a:prstGeom>
          <a:noFill/>
        </p:spPr>
        <p:txBody>
          <a:bodyPr wrap="square" lIns="108000" tIns="0" rIns="108000" bIns="0" rtlCol="0" anchor="t">
            <a:spAutoFit/>
          </a:bodyPr>
          <a:lstStyle/>
          <a:p>
            <a:pPr algn="ctr">
              <a:defRPr/>
            </a:pPr>
            <a:r>
              <a:rPr kumimoji="0" lang="en-US" sz="1100" b="0" i="0" u="none" strike="noStrike" kern="1200" cap="none" spc="0" normalizeH="0" baseline="0" noProof="0">
                <a:ln>
                  <a:noFill/>
                </a:ln>
                <a:effectLst/>
                <a:uLnTx/>
                <a:uFillTx/>
                <a:latin typeface="DM Sans"/>
                <a:ea typeface="Fira Sans" panose="020B0503050000020004" pitchFamily="34" charset="0"/>
                <a:cs typeface="+mn-cs"/>
              </a:rPr>
              <a:t>In our 50s and beyond, </a:t>
            </a:r>
            <a:r>
              <a:rPr kumimoji="0" lang="en-US" sz="1100" b="1" i="0" u="none" strike="noStrike" kern="1200" cap="none" spc="0" normalizeH="0" baseline="0" noProof="0">
                <a:ln>
                  <a:noFill/>
                </a:ln>
                <a:solidFill>
                  <a:srgbClr val="9D2835"/>
                </a:solidFill>
                <a:effectLst/>
                <a:uLnTx/>
                <a:uFillTx/>
                <a:latin typeface="DM Sans"/>
                <a:ea typeface="Fira Sans" panose="020B0503050000020004" pitchFamily="34" charset="0"/>
                <a:cs typeface="+mn-cs"/>
              </a:rPr>
              <a:t>skin becomes even thinner</a:t>
            </a:r>
            <a:r>
              <a:rPr kumimoji="0" lang="en-US" sz="1100" b="0" i="0" u="none" strike="noStrike" kern="1200" cap="none" spc="0" normalizeH="0" baseline="0" noProof="0">
                <a:ln>
                  <a:noFill/>
                </a:ln>
                <a:effectLst/>
                <a:uLnTx/>
                <a:uFillTx/>
                <a:latin typeface="DM Sans"/>
                <a:ea typeface="Fira Sans" panose="020B0503050000020004" pitchFamily="34" charset="0"/>
                <a:cs typeface="+mn-cs"/>
              </a:rPr>
              <a:t>. Hormonal decline such as in </a:t>
            </a:r>
            <a:r>
              <a:rPr kumimoji="0" lang="en-US" sz="1100" b="1" i="0" u="none" strike="noStrike" kern="1200" cap="none" spc="0" normalizeH="0" baseline="0" noProof="0">
                <a:ln>
                  <a:noFill/>
                </a:ln>
                <a:effectLst/>
                <a:uLnTx/>
                <a:uFillTx/>
                <a:latin typeface="DM Sans"/>
                <a:ea typeface="Fira Sans" panose="020B0503050000020004" pitchFamily="34" charset="0"/>
                <a:cs typeface="+mn-cs"/>
              </a:rPr>
              <a:t>menopause</a:t>
            </a:r>
            <a:r>
              <a:rPr kumimoji="0" lang="en-US" sz="1100" b="0" i="0" u="none" strike="noStrike" kern="1200" cap="none" spc="0" normalizeH="0" baseline="0" noProof="0">
                <a:ln>
                  <a:noFill/>
                </a:ln>
                <a:effectLst/>
                <a:uLnTx/>
                <a:uFillTx/>
                <a:latin typeface="DM Sans"/>
                <a:ea typeface="Fira Sans" panose="020B0503050000020004" pitchFamily="34" charset="0"/>
                <a:cs typeface="+mn-cs"/>
              </a:rPr>
              <a:t> takes its toll drastically on the skin. Collagen is now significantly degraded; </a:t>
            </a:r>
            <a:r>
              <a:rPr kumimoji="0" lang="en-US" sz="1100" b="1" i="0" u="none" strike="noStrike" kern="1200" cap="none" spc="0" normalizeH="0" baseline="0" noProof="0">
                <a:ln>
                  <a:noFill/>
                </a:ln>
                <a:solidFill>
                  <a:srgbClr val="7BC6BC"/>
                </a:solidFill>
                <a:effectLst/>
                <a:uLnTx/>
                <a:uFillTx/>
                <a:latin typeface="DM Sans"/>
                <a:ea typeface="Fira Sans" panose="020B0503050000020004" pitchFamily="34" charset="0"/>
                <a:cs typeface="+mn-cs"/>
              </a:rPr>
              <a:t>deep wrinkles </a:t>
            </a:r>
            <a:r>
              <a:rPr kumimoji="0" lang="en-US" sz="1100" b="0" i="0" u="none" strike="noStrike" kern="1200" cap="none" spc="0" normalizeH="0" baseline="0" noProof="0">
                <a:ln>
                  <a:noFill/>
                </a:ln>
                <a:effectLst/>
                <a:uLnTx/>
                <a:uFillTx/>
                <a:latin typeface="DM Sans"/>
                <a:ea typeface="Fira Sans" panose="020B0503050000020004" pitchFamily="34" charset="0"/>
                <a:cs typeface="+mn-cs"/>
              </a:rPr>
              <a:t>and</a:t>
            </a:r>
            <a:r>
              <a:rPr kumimoji="0" lang="en-US" sz="1100" b="0" i="0" u="none" strike="noStrike" kern="1200" cap="none" spc="0" normalizeH="0" baseline="0" noProof="0">
                <a:ln>
                  <a:noFill/>
                </a:ln>
                <a:solidFill>
                  <a:srgbClr val="58166D"/>
                </a:solidFill>
                <a:effectLst/>
                <a:uLnTx/>
                <a:uFillTx/>
                <a:latin typeface="DM Sans"/>
                <a:ea typeface="Fira Sans" panose="020B0503050000020004" pitchFamily="34" charset="0"/>
                <a:cs typeface="+mn-cs"/>
              </a:rPr>
              <a:t> </a:t>
            </a:r>
            <a:r>
              <a:rPr kumimoji="0" lang="en-US" sz="1100" b="1" i="0" u="none" strike="noStrike" kern="1200" cap="none" spc="0" normalizeH="0" baseline="0" noProof="0">
                <a:ln>
                  <a:noFill/>
                </a:ln>
                <a:solidFill>
                  <a:srgbClr val="887974"/>
                </a:solidFill>
                <a:effectLst/>
                <a:uLnTx/>
                <a:uFillTx/>
                <a:latin typeface="DM Sans"/>
                <a:ea typeface="Fira Sans" panose="020B0503050000020004" pitchFamily="34" charset="0"/>
                <a:cs typeface="+mn-cs"/>
              </a:rPr>
              <a:t>age spots </a:t>
            </a:r>
            <a:r>
              <a:rPr kumimoji="0" lang="en-US" sz="1100" b="0" i="0" u="none" strike="noStrike" kern="1200" cap="none" spc="0" normalizeH="0" baseline="0" noProof="0">
                <a:ln>
                  <a:noFill/>
                </a:ln>
                <a:effectLst/>
                <a:uLnTx/>
                <a:uFillTx/>
                <a:latin typeface="DM Sans"/>
                <a:ea typeface="Fira Sans" panose="020B0503050000020004" pitchFamily="34" charset="0"/>
                <a:cs typeface="+mn-cs"/>
              </a:rPr>
              <a:t>form and </a:t>
            </a:r>
            <a:r>
              <a:rPr kumimoji="0" lang="en-US" sz="1100" b="1" i="0" u="none" strike="noStrike" kern="1200" cap="none" spc="0" normalizeH="0" baseline="0" noProof="0">
                <a:ln>
                  <a:noFill/>
                </a:ln>
                <a:solidFill>
                  <a:srgbClr val="E67F7C"/>
                </a:solidFill>
                <a:effectLst/>
                <a:uLnTx/>
                <a:uFillTx/>
                <a:latin typeface="DM Sans"/>
                <a:ea typeface="Fira Sans" panose="020B0503050000020004" pitchFamily="34" charset="0"/>
                <a:cs typeface="+mn-cs"/>
              </a:rPr>
              <a:t>skin loses water and becomes dry</a:t>
            </a:r>
            <a:r>
              <a:rPr kumimoji="0" lang="en-US" sz="1100" b="0" i="0" u="none" strike="noStrike" kern="1200" cap="none" spc="0" normalizeH="0" baseline="0" noProof="0">
                <a:ln>
                  <a:noFill/>
                </a:ln>
                <a:solidFill>
                  <a:srgbClr val="58166D"/>
                </a:solidFill>
                <a:effectLst/>
                <a:uLnTx/>
                <a:uFillTx/>
                <a:latin typeface="DM Sans"/>
                <a:ea typeface="Fira Sans" panose="020B0503050000020004" pitchFamily="34" charset="0"/>
                <a:cs typeface="+mn-cs"/>
              </a:rPr>
              <a:t>.</a:t>
            </a:r>
            <a:r>
              <a:rPr lang="en-US" sz="1100">
                <a:solidFill>
                  <a:srgbClr val="58166D"/>
                </a:solidFill>
                <a:latin typeface="DM Sans"/>
                <a:ea typeface="Fira Sans" panose="020B0503050000020004" pitchFamily="34" charset="0"/>
              </a:rPr>
              <a:t> </a:t>
            </a:r>
            <a:r>
              <a:rPr lang="en-US" sz="1100">
                <a:latin typeface="DM Sans"/>
                <a:ea typeface="Fira Sans" panose="020B0503050000020004" pitchFamily="34" charset="0"/>
              </a:rPr>
              <a:t>Skin microbial composition does change, too.</a:t>
            </a:r>
            <a:endParaRPr lang="en-US" sz="1100" b="0" i="0" u="none" strike="noStrike" kern="1200" cap="none" spc="0" normalizeH="0" baseline="0" noProof="0">
              <a:ln>
                <a:noFill/>
              </a:ln>
              <a:effectLst/>
              <a:uLnTx/>
              <a:uFillTx/>
              <a:latin typeface="DM Sans"/>
              <a:ea typeface="Fira Sans" panose="020B0503050000020004" pitchFamily="34" charset="0"/>
            </a:endParaRPr>
          </a:p>
        </p:txBody>
      </p:sp>
      <p:pic>
        <p:nvPicPr>
          <p:cNvPr id="60" name="Picture 59">
            <a:extLst>
              <a:ext uri="{FF2B5EF4-FFF2-40B4-BE49-F238E27FC236}">
                <a16:creationId xmlns:a16="http://schemas.microsoft.com/office/drawing/2014/main" id="{3D97569F-C5A3-BCC7-F3AA-148A4BAB1B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6216" y="3018272"/>
            <a:ext cx="2367523" cy="2367523"/>
          </a:xfrm>
          <a:prstGeom prst="rect">
            <a:avLst/>
          </a:prstGeom>
        </p:spPr>
      </p:pic>
      <p:pic>
        <p:nvPicPr>
          <p:cNvPr id="61" name="Picture 60">
            <a:extLst>
              <a:ext uri="{FF2B5EF4-FFF2-40B4-BE49-F238E27FC236}">
                <a16:creationId xmlns:a16="http://schemas.microsoft.com/office/drawing/2014/main" id="{4B03F699-5074-2AD2-B7A8-547E9BE3A8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95027" y="3018272"/>
            <a:ext cx="2367523" cy="2367523"/>
          </a:xfrm>
          <a:prstGeom prst="rect">
            <a:avLst/>
          </a:prstGeom>
        </p:spPr>
      </p:pic>
      <p:pic>
        <p:nvPicPr>
          <p:cNvPr id="62" name="Picture 61">
            <a:extLst>
              <a:ext uri="{FF2B5EF4-FFF2-40B4-BE49-F238E27FC236}">
                <a16:creationId xmlns:a16="http://schemas.microsoft.com/office/drawing/2014/main" id="{C583B273-F408-2EAE-38FE-B2F7FC5B1A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7306" y="3018272"/>
            <a:ext cx="2367523" cy="2367523"/>
          </a:xfrm>
          <a:prstGeom prst="rect">
            <a:avLst/>
          </a:prstGeom>
        </p:spPr>
      </p:pic>
      <p:cxnSp>
        <p:nvCxnSpPr>
          <p:cNvPr id="23" name="Straight Arrow Connector 22">
            <a:extLst>
              <a:ext uri="{FF2B5EF4-FFF2-40B4-BE49-F238E27FC236}">
                <a16:creationId xmlns:a16="http://schemas.microsoft.com/office/drawing/2014/main" id="{188C0EF1-C0A4-46B5-19FC-DBAB8044896D}"/>
              </a:ext>
            </a:extLst>
          </p:cNvPr>
          <p:cNvCxnSpPr>
            <a:cxnSpLocks/>
          </p:cNvCxnSpPr>
          <p:nvPr/>
        </p:nvCxnSpPr>
        <p:spPr>
          <a:xfrm flipH="1">
            <a:off x="6794721" y="2155835"/>
            <a:ext cx="1" cy="651517"/>
          </a:xfrm>
          <a:prstGeom prst="straightConnector1">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13" name="Bulle narrative : rectangle 12">
            <a:extLst>
              <a:ext uri="{FF2B5EF4-FFF2-40B4-BE49-F238E27FC236}">
                <a16:creationId xmlns:a16="http://schemas.microsoft.com/office/drawing/2014/main" id="{81584C6A-23C6-F1B6-6507-D5EC2E14E8E5}"/>
              </a:ext>
            </a:extLst>
          </p:cNvPr>
          <p:cNvSpPr/>
          <p:nvPr/>
        </p:nvSpPr>
        <p:spPr>
          <a:xfrm>
            <a:off x="3886325" y="189377"/>
            <a:ext cx="5816792" cy="2157315"/>
          </a:xfrm>
          <a:prstGeom prst="rect">
            <a:avLst/>
          </a:prstGeom>
          <a:solidFill>
            <a:schemeClr val="bg1"/>
          </a:solidFill>
          <a:ln w="25400">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3" name="Groupe 2">
            <a:extLst>
              <a:ext uri="{FF2B5EF4-FFF2-40B4-BE49-F238E27FC236}">
                <a16:creationId xmlns:a16="http://schemas.microsoft.com/office/drawing/2014/main" id="{0B4619BA-0B40-F19D-DBD0-A2BE03EBFA43}"/>
              </a:ext>
            </a:extLst>
          </p:cNvPr>
          <p:cNvGrpSpPr/>
          <p:nvPr/>
        </p:nvGrpSpPr>
        <p:grpSpPr>
          <a:xfrm>
            <a:off x="11207589" y="92108"/>
            <a:ext cx="795600" cy="3257217"/>
            <a:chOff x="11298461" y="135311"/>
            <a:chExt cx="795600" cy="3257217"/>
          </a:xfrm>
        </p:grpSpPr>
        <p:pic>
          <p:nvPicPr>
            <p:cNvPr id="7" name="Picture 19">
              <a:extLst>
                <a:ext uri="{FF2B5EF4-FFF2-40B4-BE49-F238E27FC236}">
                  <a16:creationId xmlns:a16="http://schemas.microsoft.com/office/drawing/2014/main" id="{168F15DC-4ACD-BDE0-04AF-AEE348BBE35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98461" y="2596928"/>
              <a:ext cx="795600" cy="795600"/>
            </a:xfrm>
            <a:prstGeom prst="rect">
              <a:avLst/>
            </a:prstGeom>
          </p:spPr>
        </p:pic>
        <p:grpSp>
          <p:nvGrpSpPr>
            <p:cNvPr id="8" name="Groupe 7">
              <a:extLst>
                <a:ext uri="{FF2B5EF4-FFF2-40B4-BE49-F238E27FC236}">
                  <a16:creationId xmlns:a16="http://schemas.microsoft.com/office/drawing/2014/main" id="{CE9593AD-D4A4-EF94-2319-19C218A7492C}"/>
                </a:ext>
              </a:extLst>
            </p:cNvPr>
            <p:cNvGrpSpPr/>
            <p:nvPr/>
          </p:nvGrpSpPr>
          <p:grpSpPr>
            <a:xfrm>
              <a:off x="11298461" y="135311"/>
              <a:ext cx="795600" cy="2437878"/>
              <a:chOff x="11084400" y="302400"/>
              <a:chExt cx="795600" cy="2437878"/>
            </a:xfrm>
          </p:grpSpPr>
          <p:pic>
            <p:nvPicPr>
              <p:cNvPr id="10" name="Picture 18" descr="A picture containing graphics, clipart, circle, logo&#10;&#10;Description automatically generated">
                <a:extLst>
                  <a:ext uri="{FF2B5EF4-FFF2-40B4-BE49-F238E27FC236}">
                    <a16:creationId xmlns:a16="http://schemas.microsoft.com/office/drawing/2014/main" id="{987893CF-DA7D-2318-2F34-0C4CCA212E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6" name="Picture 10">
                <a:extLst>
                  <a:ext uri="{FF2B5EF4-FFF2-40B4-BE49-F238E27FC236}">
                    <a16:creationId xmlns:a16="http://schemas.microsoft.com/office/drawing/2014/main" id="{59DE5E89-6B81-279D-6597-24FD5DCF1CC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7" name="Picture 11">
                <a:extLst>
                  <a:ext uri="{FF2B5EF4-FFF2-40B4-BE49-F238E27FC236}">
                    <a16:creationId xmlns:a16="http://schemas.microsoft.com/office/drawing/2014/main" id="{8478526B-4074-B89E-2427-7095BDF1F23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grpSp>
      <p:pic>
        <p:nvPicPr>
          <p:cNvPr id="6" name="Picture 62">
            <a:extLst>
              <a:ext uri="{FF2B5EF4-FFF2-40B4-BE49-F238E27FC236}">
                <a16:creationId xmlns:a16="http://schemas.microsoft.com/office/drawing/2014/main" id="{4796DC46-32CC-706D-1C25-3B1A5F17A60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060314" y="257001"/>
            <a:ext cx="5468814" cy="1822938"/>
          </a:xfrm>
          <a:prstGeom prst="rect">
            <a:avLst/>
          </a:prstGeom>
        </p:spPr>
      </p:pic>
      <p:sp>
        <p:nvSpPr>
          <p:cNvPr id="11" name="TextBox 8">
            <a:extLst>
              <a:ext uri="{FF2B5EF4-FFF2-40B4-BE49-F238E27FC236}">
                <a16:creationId xmlns:a16="http://schemas.microsoft.com/office/drawing/2014/main" id="{AA4FC087-4752-12AC-89CF-0745926F1CDD}"/>
              </a:ext>
            </a:extLst>
          </p:cNvPr>
          <p:cNvSpPr txBox="1"/>
          <p:nvPr/>
        </p:nvSpPr>
        <p:spPr>
          <a:xfrm>
            <a:off x="4140326" y="2116996"/>
            <a:ext cx="5177846" cy="169277"/>
          </a:xfrm>
          <a:prstGeom prst="rect">
            <a:avLst/>
          </a:prstGeom>
          <a:noFill/>
        </p:spPr>
        <p:txBody>
          <a:bodyPr wrap="square" lIns="108000" tIns="0" rIns="108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Major drop in collagen I and III levels levels during menopause</a:t>
            </a:r>
            <a:endParaRPr kumimoji="0" lang="en-US" sz="1100" b="1" i="0" u="none" strike="noStrike" kern="1200" cap="none" spc="0" normalizeH="0" baseline="0" noProof="0">
              <a:ln>
                <a:noFill/>
              </a:ln>
              <a:solidFill>
                <a:srgbClr val="9138B0"/>
              </a:solidFill>
              <a:effectLst/>
              <a:uLnTx/>
              <a:uFillTx/>
              <a:latin typeface="DM Sans"/>
              <a:ea typeface="Fira Sans" panose="020B0503050000020004" pitchFamily="34" charset="0"/>
              <a:cs typeface="+mn-cs"/>
            </a:endParaRPr>
          </a:p>
        </p:txBody>
      </p:sp>
    </p:spTree>
    <p:extLst>
      <p:ext uri="{BB962C8B-B14F-4D97-AF65-F5344CB8AC3E}">
        <p14:creationId xmlns:p14="http://schemas.microsoft.com/office/powerpoint/2010/main" val="283829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7B6C69-EEAE-AD53-7F48-7EF78EBB2183}"/>
              </a:ext>
            </a:extLst>
          </p:cNvPr>
          <p:cNvSpPr>
            <a:spLocks noGrp="1"/>
          </p:cNvSpPr>
          <p:nvPr>
            <p:ph type="body" idx="11"/>
          </p:nvPr>
        </p:nvSpPr>
        <p:spPr/>
        <p:txBody>
          <a:bodyPr/>
          <a:lstStyle/>
          <a:p>
            <a:r>
              <a:rPr lang="en-US" sz="2500">
                <a:solidFill>
                  <a:srgbClr val="897974"/>
                </a:solidFill>
              </a:rPr>
              <a:t>Focus on </a:t>
            </a:r>
            <a:r>
              <a:rPr lang="en-US" sz="2500">
                <a:solidFill>
                  <a:srgbClr val="BD69D7"/>
                </a:solidFill>
              </a:rPr>
              <a:t>hair changes</a:t>
            </a:r>
          </a:p>
        </p:txBody>
      </p:sp>
      <p:sp>
        <p:nvSpPr>
          <p:cNvPr id="25" name="Title 3">
            <a:extLst>
              <a:ext uri="{FF2B5EF4-FFF2-40B4-BE49-F238E27FC236}">
                <a16:creationId xmlns:a16="http://schemas.microsoft.com/office/drawing/2014/main" id="{360FF3F0-1F8E-F0D7-58C4-B5A0D6A439C1}"/>
              </a:ext>
            </a:extLst>
          </p:cNvPr>
          <p:cNvSpPr>
            <a:spLocks noGrp="1"/>
          </p:cNvSpPr>
          <p:nvPr>
            <p:ph type="title"/>
          </p:nvPr>
        </p:nvSpPr>
        <p:spPr/>
        <p:txBody>
          <a:bodyPr/>
          <a:lstStyle/>
          <a:p>
            <a:r>
              <a:rPr lang="en-US" sz="3200">
                <a:solidFill>
                  <a:srgbClr val="4D3C35"/>
                </a:solidFill>
                <a:latin typeface="+mj-lt"/>
              </a:rPr>
              <a:t>Menopause</a:t>
            </a:r>
          </a:p>
        </p:txBody>
      </p:sp>
      <p:sp>
        <p:nvSpPr>
          <p:cNvPr id="11" name="Text Box 15">
            <a:extLst>
              <a:ext uri="{FF2B5EF4-FFF2-40B4-BE49-F238E27FC236}">
                <a16:creationId xmlns:a16="http://schemas.microsoft.com/office/drawing/2014/main" id="{F88E6F77-8F3D-B78B-4CFC-46B90DFE6C5F}"/>
              </a:ext>
            </a:extLst>
          </p:cNvPr>
          <p:cNvSpPr txBox="1">
            <a:spLocks noChangeArrowheads="1"/>
          </p:cNvSpPr>
          <p:nvPr/>
        </p:nvSpPr>
        <p:spPr bwMode="auto">
          <a:xfrm>
            <a:off x="7917304" y="4771793"/>
            <a:ext cx="2023697"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0" cap="none" spc="0" normalizeH="0" baseline="0" noProof="0">
                <a:ln>
                  <a:noFill/>
                </a:ln>
                <a:solidFill>
                  <a:srgbClr val="58166D"/>
                </a:solidFill>
                <a:effectLst/>
                <a:uLnTx/>
                <a:uFillTx/>
                <a:latin typeface="DM Sans"/>
                <a:ea typeface="+mn-ea"/>
                <a:cs typeface="Arial" charset="0"/>
              </a:rPr>
              <a:t>Follicles continue </a:t>
            </a:r>
            <a:br>
              <a:rPr kumimoji="0" lang="en-US" sz="1300" b="0" i="0" u="none" strike="noStrike" kern="0" cap="none" spc="0" normalizeH="0" baseline="0" noProof="0">
                <a:ln>
                  <a:noFill/>
                </a:ln>
                <a:solidFill>
                  <a:srgbClr val="58166D"/>
                </a:solidFill>
                <a:effectLst/>
                <a:uLnTx/>
                <a:uFillTx/>
                <a:latin typeface="DM Sans"/>
                <a:ea typeface="+mn-ea"/>
                <a:cs typeface="Arial" charset="0"/>
              </a:rPr>
            </a:br>
            <a:r>
              <a:rPr kumimoji="0" lang="en-US" sz="1300" b="0" i="0" u="none" strike="noStrike" kern="0" cap="none" spc="0" normalizeH="0" baseline="0" noProof="0">
                <a:ln>
                  <a:noFill/>
                </a:ln>
                <a:solidFill>
                  <a:srgbClr val="58166D"/>
                </a:solidFill>
                <a:effectLst/>
                <a:uLnTx/>
                <a:uFillTx/>
                <a:latin typeface="DM Sans"/>
                <a:ea typeface="+mn-ea"/>
                <a:cs typeface="Arial" charset="0"/>
              </a:rPr>
              <a:t>to shrink leaving hair thinner and thinner </a:t>
            </a:r>
          </a:p>
        </p:txBody>
      </p:sp>
      <p:pic>
        <p:nvPicPr>
          <p:cNvPr id="1026" name="Picture 2">
            <a:extLst>
              <a:ext uri="{FF2B5EF4-FFF2-40B4-BE49-F238E27FC236}">
                <a16:creationId xmlns:a16="http://schemas.microsoft.com/office/drawing/2014/main" id="{AB408EE8-6CB9-81A1-CBF2-2CCEF4DC10A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p:blipFill>
        <p:spPr bwMode="auto">
          <a:xfrm>
            <a:off x="4747431" y="649861"/>
            <a:ext cx="5193570" cy="3028660"/>
          </a:xfrm>
          <a:prstGeom prst="rect">
            <a:avLst/>
          </a:prstGeom>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8E64A1E6-88A5-742D-373C-9440FD5D7665}"/>
              </a:ext>
            </a:extLst>
          </p:cNvPr>
          <p:cNvSpPr txBox="1"/>
          <p:nvPr/>
        </p:nvSpPr>
        <p:spPr>
          <a:xfrm>
            <a:off x="302400" y="1440000"/>
            <a:ext cx="3808046" cy="169277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During the menopause, hair grows slower and becomes thinner due to increased hair fall. Woman can experience as well dry and itchy scalp.</a:t>
            </a:r>
            <a:endParaRPr kumimoji="0" lang="en-US" sz="2200" b="0" i="0" u="none" strike="noStrike" kern="1200" cap="none" spc="0" normalizeH="0" baseline="0" noProof="0">
              <a:ln>
                <a:noFill/>
              </a:ln>
              <a:solidFill>
                <a:srgbClr val="7C807E"/>
              </a:solidFill>
              <a:effectLst/>
              <a:uLnTx/>
              <a:uFillTx/>
              <a:latin typeface="DM Sans"/>
              <a:ea typeface="Fira Sans" panose="020B0503050000020004" pitchFamily="34" charset="0"/>
              <a:cs typeface="+mn-cs"/>
            </a:endParaRPr>
          </a:p>
        </p:txBody>
      </p:sp>
      <p:sp>
        <p:nvSpPr>
          <p:cNvPr id="5" name="Arrow: Right 4">
            <a:extLst>
              <a:ext uri="{FF2B5EF4-FFF2-40B4-BE49-F238E27FC236}">
                <a16:creationId xmlns:a16="http://schemas.microsoft.com/office/drawing/2014/main" id="{640661F6-090C-AD40-F420-C47C4AA9D405}"/>
              </a:ext>
            </a:extLst>
          </p:cNvPr>
          <p:cNvSpPr/>
          <p:nvPr/>
        </p:nvSpPr>
        <p:spPr>
          <a:xfrm>
            <a:off x="5076668" y="4078707"/>
            <a:ext cx="3290341" cy="942532"/>
          </a:xfrm>
          <a:prstGeom prst="rightArrow">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DM Sans"/>
                <a:ea typeface="+mn-ea"/>
                <a:cs typeface="+mn-cs"/>
              </a:rPr>
              <a:t>Menopause</a:t>
            </a:r>
          </a:p>
        </p:txBody>
      </p:sp>
      <p:sp>
        <p:nvSpPr>
          <p:cNvPr id="14" name="Text Placeholder 5">
            <a:extLst>
              <a:ext uri="{FF2B5EF4-FFF2-40B4-BE49-F238E27FC236}">
                <a16:creationId xmlns:a16="http://schemas.microsoft.com/office/drawing/2014/main" id="{52EB3A50-FAD8-66BE-3195-BB99291FA17D}"/>
              </a:ext>
            </a:extLst>
          </p:cNvPr>
          <p:cNvSpPr txBox="1">
            <a:spLocks/>
          </p:cNvSpPr>
          <p:nvPr/>
        </p:nvSpPr>
        <p:spPr>
          <a:xfrm>
            <a:off x="5076669" y="3722771"/>
            <a:ext cx="2038661" cy="2198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Normal hair follicle</a:t>
            </a:r>
          </a:p>
        </p:txBody>
      </p:sp>
      <p:sp>
        <p:nvSpPr>
          <p:cNvPr id="15" name="Text Placeholder 5">
            <a:extLst>
              <a:ext uri="{FF2B5EF4-FFF2-40B4-BE49-F238E27FC236}">
                <a16:creationId xmlns:a16="http://schemas.microsoft.com/office/drawing/2014/main" id="{5C15274F-D8ED-D573-508B-DA12B0DA0422}"/>
              </a:ext>
            </a:extLst>
          </p:cNvPr>
          <p:cNvSpPr txBox="1">
            <a:spLocks/>
          </p:cNvSpPr>
          <p:nvPr/>
        </p:nvSpPr>
        <p:spPr>
          <a:xfrm>
            <a:off x="7917304" y="3722771"/>
            <a:ext cx="2023697" cy="2198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Small hair follicle </a:t>
            </a:r>
            <a:br>
              <a:rPr kumimoji="0" lang="en-US" sz="1200" b="0" i="0" u="none" strike="noStrike" kern="0" cap="none" spc="0" normalizeH="0" baseline="0" noProof="0">
                <a:ln>
                  <a:noFill/>
                </a:ln>
                <a:solidFill>
                  <a:prstClr val="black"/>
                </a:solidFill>
                <a:effectLst/>
                <a:uLnTx/>
                <a:uFillTx/>
                <a:latin typeface="DM Sans"/>
                <a:ea typeface="+mn-ea"/>
                <a:cs typeface="+mn-cs"/>
              </a:rPr>
            </a:br>
            <a:r>
              <a:rPr kumimoji="0" lang="en-US" sz="1200" b="0" i="0" u="none" strike="noStrike" kern="0" cap="none" spc="0" normalizeH="0" baseline="0" noProof="0">
                <a:ln>
                  <a:noFill/>
                </a:ln>
                <a:solidFill>
                  <a:prstClr val="black"/>
                </a:solidFill>
                <a:effectLst/>
                <a:uLnTx/>
                <a:uFillTx/>
                <a:latin typeface="DM Sans"/>
                <a:ea typeface="+mn-ea"/>
                <a:cs typeface="+mn-cs"/>
              </a:rPr>
              <a:t>resulting in baldness</a:t>
            </a:r>
          </a:p>
        </p:txBody>
      </p:sp>
      <p:grpSp>
        <p:nvGrpSpPr>
          <p:cNvPr id="4" name="Groupe 3">
            <a:extLst>
              <a:ext uri="{FF2B5EF4-FFF2-40B4-BE49-F238E27FC236}">
                <a16:creationId xmlns:a16="http://schemas.microsoft.com/office/drawing/2014/main" id="{8796B31F-ACD2-D336-B5CD-05BAD24418FA}"/>
              </a:ext>
            </a:extLst>
          </p:cNvPr>
          <p:cNvGrpSpPr/>
          <p:nvPr/>
        </p:nvGrpSpPr>
        <p:grpSpPr>
          <a:xfrm>
            <a:off x="11294861" y="75663"/>
            <a:ext cx="799200" cy="2488846"/>
            <a:chOff x="11294861" y="75663"/>
            <a:chExt cx="799200" cy="2488846"/>
          </a:xfrm>
        </p:grpSpPr>
        <p:pic>
          <p:nvPicPr>
            <p:cNvPr id="9" name="Picture 7">
              <a:extLst>
                <a:ext uri="{FF2B5EF4-FFF2-40B4-BE49-F238E27FC236}">
                  <a16:creationId xmlns:a16="http://schemas.microsoft.com/office/drawing/2014/main" id="{CAA25953-6951-3544-D030-D85B20DC44F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12" name="Picture 8">
              <a:extLst>
                <a:ext uri="{FF2B5EF4-FFF2-40B4-BE49-F238E27FC236}">
                  <a16:creationId xmlns:a16="http://schemas.microsoft.com/office/drawing/2014/main" id="{FE8A86E9-6B05-FBBD-FE02-C0E8805B561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13" name="Picture 17">
              <a:extLst>
                <a:ext uri="{FF2B5EF4-FFF2-40B4-BE49-F238E27FC236}">
                  <a16:creationId xmlns:a16="http://schemas.microsoft.com/office/drawing/2014/main" id="{D55FEBB8-E583-CB48-13CF-919F9D3EE85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16" name="Espace réservé du numéro de diapositive 1">
            <a:extLst>
              <a:ext uri="{FF2B5EF4-FFF2-40B4-BE49-F238E27FC236}">
                <a16:creationId xmlns:a16="http://schemas.microsoft.com/office/drawing/2014/main" id="{BCDF50E6-BE20-5FE8-88C8-44A43307C417}"/>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005590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F3F6E36-6FE8-C273-7FD1-A757EC0B3C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Espace réservé du texte 4">
            <a:extLst>
              <a:ext uri="{FF2B5EF4-FFF2-40B4-BE49-F238E27FC236}">
                <a16:creationId xmlns:a16="http://schemas.microsoft.com/office/drawing/2014/main" id="{17306CE2-EF1A-5A17-353E-EB93FF81ECFC}"/>
              </a:ext>
            </a:extLst>
          </p:cNvPr>
          <p:cNvSpPr>
            <a:spLocks noGrp="1"/>
          </p:cNvSpPr>
          <p:nvPr>
            <p:ph type="body" sz="quarter" idx="12"/>
          </p:nvPr>
        </p:nvSpPr>
        <p:spPr>
          <a:xfrm>
            <a:off x="302399" y="1342800"/>
            <a:ext cx="11591925" cy="1661993"/>
          </a:xfrm>
        </p:spPr>
        <p:txBody>
          <a:bodyPr>
            <a:spAutoFit/>
          </a:bodyPr>
          <a:lstStyle/>
          <a:p>
            <a:pPr marL="0" indent="0">
              <a:buNone/>
            </a:pPr>
            <a:r>
              <a:rPr lang="en-US" sz="1800"/>
              <a:t>We recognize that menopause is a transformative stage that brings about changes in both body and mind, and we are here to support and empower women every step of the way. </a:t>
            </a:r>
          </a:p>
          <a:p>
            <a:pPr marL="0" indent="0">
              <a:buNone/>
            </a:pPr>
            <a:endParaRPr lang="en-US" sz="1800"/>
          </a:p>
          <a:p>
            <a:pPr marL="0" indent="0">
              <a:buNone/>
            </a:pPr>
            <a:r>
              <a:rPr lang="en-US" sz="1800"/>
              <a:t>By tackling possible skin, scalp and hair discomforts, we seek to encourage women to embrace their beauty and celebrate their individuality.</a:t>
            </a:r>
          </a:p>
          <a:p>
            <a:pPr marL="0" indent="0">
              <a:buNone/>
            </a:pPr>
            <a:endParaRPr lang="en-US" sz="1800"/>
          </a:p>
        </p:txBody>
      </p:sp>
      <p:sp>
        <p:nvSpPr>
          <p:cNvPr id="4" name="Espace réservé du texte 3">
            <a:extLst>
              <a:ext uri="{FF2B5EF4-FFF2-40B4-BE49-F238E27FC236}">
                <a16:creationId xmlns:a16="http://schemas.microsoft.com/office/drawing/2014/main" id="{7625D6AD-9012-713E-0DCD-07BF16A31860}"/>
              </a:ext>
            </a:extLst>
          </p:cNvPr>
          <p:cNvSpPr>
            <a:spLocks noGrp="1"/>
          </p:cNvSpPr>
          <p:nvPr>
            <p:ph type="body" idx="11"/>
          </p:nvPr>
        </p:nvSpPr>
        <p:spPr/>
        <p:txBody>
          <a:bodyPr/>
          <a:lstStyle/>
          <a:p>
            <a:r>
              <a:rPr lang="en-US" sz="2500">
                <a:solidFill>
                  <a:srgbClr val="897974"/>
                </a:solidFill>
              </a:rPr>
              <a:t>Main Skin and Hair menopause concerns </a:t>
            </a:r>
          </a:p>
        </p:txBody>
      </p:sp>
      <p:sp>
        <p:nvSpPr>
          <p:cNvPr id="3" name="Titre 2">
            <a:extLst>
              <a:ext uri="{FF2B5EF4-FFF2-40B4-BE49-F238E27FC236}">
                <a16:creationId xmlns:a16="http://schemas.microsoft.com/office/drawing/2014/main" id="{3D3D02D7-F179-F368-631B-91D6A026B3D9}"/>
              </a:ext>
            </a:extLst>
          </p:cNvPr>
          <p:cNvSpPr>
            <a:spLocks noGrp="1"/>
          </p:cNvSpPr>
          <p:nvPr>
            <p:ph type="title"/>
          </p:nvPr>
        </p:nvSpPr>
        <p:spPr/>
        <p:txBody>
          <a:bodyPr/>
          <a:lstStyle/>
          <a:p>
            <a:r>
              <a:rPr lang="en-US">
                <a:solidFill>
                  <a:srgbClr val="4D3C35"/>
                </a:solidFill>
              </a:rPr>
              <a:t>Where consumer’s voice meets the science</a:t>
            </a:r>
            <a:endParaRPr lang="en-US" sz="3200">
              <a:solidFill>
                <a:srgbClr val="4D3C35"/>
              </a:solidFill>
              <a:latin typeface="+mj-lt"/>
            </a:endParaRPr>
          </a:p>
        </p:txBody>
      </p:sp>
      <p:grpSp>
        <p:nvGrpSpPr>
          <p:cNvPr id="6" name="Groupe 5">
            <a:extLst>
              <a:ext uri="{FF2B5EF4-FFF2-40B4-BE49-F238E27FC236}">
                <a16:creationId xmlns:a16="http://schemas.microsoft.com/office/drawing/2014/main" id="{F4D12443-0972-2179-97A6-726A1E6A91A0}"/>
              </a:ext>
            </a:extLst>
          </p:cNvPr>
          <p:cNvGrpSpPr/>
          <p:nvPr/>
        </p:nvGrpSpPr>
        <p:grpSpPr>
          <a:xfrm>
            <a:off x="1084422" y="2888622"/>
            <a:ext cx="10023156" cy="2160000"/>
            <a:chOff x="892871" y="2888622"/>
            <a:chExt cx="10023156" cy="2160000"/>
          </a:xfrm>
        </p:grpSpPr>
        <p:pic>
          <p:nvPicPr>
            <p:cNvPr id="8" name="Picture 7">
              <a:extLst>
                <a:ext uri="{FF2B5EF4-FFF2-40B4-BE49-F238E27FC236}">
                  <a16:creationId xmlns:a16="http://schemas.microsoft.com/office/drawing/2014/main" id="{931622CE-F4C1-855A-6C31-E666E10E669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753923" y="3608622"/>
              <a:ext cx="1440000" cy="1440000"/>
            </a:xfrm>
            <a:prstGeom prst="rect">
              <a:avLst/>
            </a:prstGeom>
          </p:spPr>
        </p:pic>
        <p:pic>
          <p:nvPicPr>
            <p:cNvPr id="9" name="Picture 8">
              <a:extLst>
                <a:ext uri="{FF2B5EF4-FFF2-40B4-BE49-F238E27FC236}">
                  <a16:creationId xmlns:a16="http://schemas.microsoft.com/office/drawing/2014/main" id="{8BA5A86D-0C67-5C93-8DC5-0E5A27C13CB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332871" y="2888622"/>
              <a:ext cx="1440000" cy="1440000"/>
            </a:xfrm>
            <a:prstGeom prst="rect">
              <a:avLst/>
            </a:prstGeom>
          </p:spPr>
        </p:pic>
        <p:pic>
          <p:nvPicPr>
            <p:cNvPr id="10" name="Picture 9">
              <a:extLst>
                <a:ext uri="{FF2B5EF4-FFF2-40B4-BE49-F238E27FC236}">
                  <a16:creationId xmlns:a16="http://schemas.microsoft.com/office/drawing/2014/main" id="{A2B5BD66-D77B-2E2B-86C7-DCEF9ECC1F7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036027" y="2888622"/>
              <a:ext cx="1440000" cy="1440000"/>
            </a:xfrm>
            <a:prstGeom prst="rect">
              <a:avLst/>
            </a:prstGeom>
          </p:spPr>
        </p:pic>
        <p:pic>
          <p:nvPicPr>
            <p:cNvPr id="11" name="Picture 10">
              <a:extLst>
                <a:ext uri="{FF2B5EF4-FFF2-40B4-BE49-F238E27FC236}">
                  <a16:creationId xmlns:a16="http://schemas.microsoft.com/office/drawing/2014/main" id="{43B21D54-169C-0F19-69C1-F8DAE993643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476027" y="3608622"/>
              <a:ext cx="1440000" cy="1440000"/>
            </a:xfrm>
            <a:prstGeom prst="rect">
              <a:avLst/>
            </a:prstGeom>
          </p:spPr>
        </p:pic>
        <p:pic>
          <p:nvPicPr>
            <p:cNvPr id="12" name="Picture 11" descr="A thermometer in a circle&#10;&#10;Description automatically generated with low confidence">
              <a:extLst>
                <a:ext uri="{FF2B5EF4-FFF2-40B4-BE49-F238E27FC236}">
                  <a16:creationId xmlns:a16="http://schemas.microsoft.com/office/drawing/2014/main" id="{2E6B5EFC-8A56-AE30-28CB-9D2B8C21B9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2871" y="3608622"/>
              <a:ext cx="1440000" cy="1440000"/>
            </a:xfrm>
            <a:prstGeom prst="rect">
              <a:avLst/>
            </a:prstGeom>
          </p:spPr>
        </p:pic>
        <p:pic>
          <p:nvPicPr>
            <p:cNvPr id="14" name="Picture 13">
              <a:extLst>
                <a:ext uri="{FF2B5EF4-FFF2-40B4-BE49-F238E27FC236}">
                  <a16:creationId xmlns:a16="http://schemas.microsoft.com/office/drawing/2014/main" id="{E5FCF521-D92D-7BC4-65BB-7A983851CC8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614975" y="3608622"/>
              <a:ext cx="1440000" cy="1440000"/>
            </a:xfrm>
            <a:prstGeom prst="rect">
              <a:avLst/>
            </a:prstGeom>
          </p:spPr>
        </p:pic>
        <p:pic>
          <p:nvPicPr>
            <p:cNvPr id="15" name="Picture 14" descr="A picture containing graphics, clipart, circle, logo&#10;&#10;Description automatically generated">
              <a:extLst>
                <a:ext uri="{FF2B5EF4-FFF2-40B4-BE49-F238E27FC236}">
                  <a16:creationId xmlns:a16="http://schemas.microsoft.com/office/drawing/2014/main" id="{B90330CB-2C30-0664-A324-0C99AE8DD84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84449" y="2888622"/>
              <a:ext cx="1440000" cy="1440000"/>
            </a:xfrm>
            <a:prstGeom prst="rect">
              <a:avLst/>
            </a:prstGeom>
          </p:spPr>
        </p:pic>
      </p:grpSp>
      <p:sp>
        <p:nvSpPr>
          <p:cNvPr id="16" name="ZoneTexte 15">
            <a:extLst>
              <a:ext uri="{FF2B5EF4-FFF2-40B4-BE49-F238E27FC236}">
                <a16:creationId xmlns:a16="http://schemas.microsoft.com/office/drawing/2014/main" id="{97DA2818-F91B-8C72-439F-AD3FD25C07C7}"/>
              </a:ext>
            </a:extLst>
          </p:cNvPr>
          <p:cNvSpPr txBox="1"/>
          <p:nvPr/>
        </p:nvSpPr>
        <p:spPr>
          <a:xfrm>
            <a:off x="396165" y="5294069"/>
            <a:ext cx="1149815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Introducing </a:t>
            </a:r>
            <a:r>
              <a:rPr kumimoji="0" lang="en-GB" sz="1800" b="1" i="0" u="none" strike="noStrike" kern="1200" cap="none" spc="0" normalizeH="0" baseline="0" noProof="0">
                <a:ln>
                  <a:noFill/>
                </a:ln>
                <a:solidFill>
                  <a:prstClr val="black"/>
                </a:solidFill>
                <a:effectLst/>
                <a:uLnTx/>
                <a:uFillTx/>
                <a:latin typeface="DM Sans"/>
                <a:ea typeface="+mn-ea"/>
                <a:cs typeface="+mn-cs"/>
              </a:rPr>
              <a:t>W</a:t>
            </a:r>
            <a:r>
              <a:rPr kumimoji="0" lang="en-GB" sz="1800" b="1" i="1" u="none" strike="noStrike" kern="1200" cap="none" spc="0" normalizeH="0" baseline="0" noProof="0">
                <a:ln>
                  <a:noFill/>
                </a:ln>
                <a:solidFill>
                  <a:prstClr val="black"/>
                </a:solidFill>
                <a:effectLst/>
                <a:uLnTx/>
                <a:uFillTx/>
                <a:latin typeface="DM Sans"/>
                <a:ea typeface="+mn-ea"/>
                <a:cs typeface="+mn-cs"/>
              </a:rPr>
              <a:t>onder You</a:t>
            </a:r>
            <a:r>
              <a:rPr kumimoji="0" lang="en-GB" sz="1800" b="0" i="0" u="none" strike="noStrike" kern="1200" cap="none" spc="0" normalizeH="0" baseline="0" noProof="0">
                <a:ln>
                  <a:noFill/>
                </a:ln>
                <a:solidFill>
                  <a:prstClr val="black"/>
                </a:solidFill>
                <a:effectLst/>
                <a:uLnTx/>
                <a:uFillTx/>
                <a:latin typeface="DM Sans"/>
                <a:ea typeface="+mn-ea"/>
                <a:cs typeface="+mn-cs"/>
              </a:rPr>
              <a:t>, a palette of solutions </a:t>
            </a:r>
            <a:r>
              <a:rPr kumimoji="0" lang="en-GB" sz="1800" b="0" i="0" u="none" strike="noStrike" kern="1200" cap="none" spc="0" normalizeH="0" baseline="0" noProof="0">
                <a:ln>
                  <a:noFill/>
                </a:ln>
                <a:solidFill>
                  <a:prstClr val="black"/>
                </a:solidFill>
                <a:effectLst/>
                <a:uLnTx/>
                <a:uFillTx/>
                <a:latin typeface="DM Sans"/>
                <a:ea typeface="Times New Roman" panose="02020603050405020304" pitchFamily="18" charset="0"/>
                <a:cs typeface="+mn-cs"/>
              </a:rPr>
              <a:t>designed exclusively for menopausal women, </a:t>
            </a:r>
            <a:r>
              <a:rPr kumimoji="0" lang="en-GB" sz="1800" b="0" i="0" u="none" strike="noStrike" kern="1200" cap="none" spc="0" normalizeH="0" baseline="0" noProof="0">
                <a:ln>
                  <a:noFill/>
                </a:ln>
                <a:solidFill>
                  <a:prstClr val="black"/>
                </a:solidFill>
                <a:effectLst/>
                <a:uLnTx/>
                <a:uFillTx/>
                <a:latin typeface="DM Sans"/>
                <a:ea typeface="+mn-ea"/>
                <a:cs typeface="+mn-cs"/>
              </a:rPr>
              <a:t>understanding and embracing their unique emotional, skin and hair journey.</a:t>
            </a:r>
          </a:p>
        </p:txBody>
      </p:sp>
    </p:spTree>
    <p:extLst>
      <p:ext uri="{BB962C8B-B14F-4D97-AF65-F5344CB8AC3E}">
        <p14:creationId xmlns:p14="http://schemas.microsoft.com/office/powerpoint/2010/main" val="3429005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6445602-2C69-2850-1B98-C8688C2082CA}"/>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pic>
        <p:nvPicPr>
          <p:cNvPr id="2" name="Gráfico 9">
            <a:extLst>
              <a:ext uri="{FF2B5EF4-FFF2-40B4-BE49-F238E27FC236}">
                <a16:creationId xmlns:a16="http://schemas.microsoft.com/office/drawing/2014/main" id="{B4A23B43-05B1-307D-28D3-BD76E877768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8181" y="2769335"/>
            <a:ext cx="5350243" cy="868066"/>
          </a:xfrm>
          <a:prstGeom prst="rect">
            <a:avLst/>
          </a:prstGeom>
        </p:spPr>
      </p:pic>
    </p:spTree>
    <p:extLst>
      <p:ext uri="{BB962C8B-B14F-4D97-AF65-F5344CB8AC3E}">
        <p14:creationId xmlns:p14="http://schemas.microsoft.com/office/powerpoint/2010/main" val="3676534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3A67EA0D-F1D0-E872-493F-E2529033C05F}"/>
              </a:ext>
            </a:extLst>
          </p:cNvPr>
          <p:cNvSpPr txBox="1"/>
          <p:nvPr/>
        </p:nvSpPr>
        <p:spPr>
          <a:xfrm>
            <a:off x="720487" y="1939704"/>
            <a:ext cx="5375513" cy="4081630"/>
          </a:xfrm>
          <a:prstGeom prst="rect">
            <a:avLst/>
          </a:prstGeom>
        </p:spPr>
        <p:txBody>
          <a:bodyPr vert="horz" wrap="square" lIns="0" tIns="13335" rIns="0" bIns="0" rtlCol="0">
            <a:spAutoFit/>
          </a:bodyPr>
          <a:lstStyle/>
          <a:p>
            <a:pPr marL="12700" marR="0" lvl="0" indent="0" algn="just" defTabSz="914400" rtl="0" eaLnBrk="1" fontAlgn="auto" latinLnBrk="0" hangingPunct="1">
              <a:lnSpc>
                <a:spcPct val="150000"/>
              </a:lnSpc>
              <a:spcBef>
                <a:spcPts val="105"/>
              </a:spcBef>
              <a:spcAft>
                <a:spcPts val="0"/>
              </a:spcAft>
              <a:buClrTx/>
              <a:buSzTx/>
              <a:buFontTx/>
              <a:buNone/>
              <a:tabLst/>
              <a:defRPr/>
            </a:pPr>
            <a:r>
              <a:rPr kumimoji="0"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rPr>
              <a:t>So many stages, so many changes</a:t>
            </a:r>
            <a:r>
              <a:rPr kumimoji="0" lang="fr-FR"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rPr>
              <a:t> </a:t>
            </a:r>
            <a:r>
              <a:rPr kumimoji="0"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rPr>
              <a:t>...</a:t>
            </a:r>
          </a:p>
          <a:p>
            <a:pPr marL="0" marR="0" lvl="0" indent="0" algn="just" defTabSz="914400" rtl="0" eaLnBrk="1" fontAlgn="auto" latinLnBrk="0" hangingPunct="1">
              <a:lnSpc>
                <a:spcPct val="150000"/>
              </a:lnSpc>
              <a:spcBef>
                <a:spcPts val="25"/>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endParaRP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The passing of the years brings many challenges, but it also brings one thing that makes all the difference: Maturity to deal with all that comes ahead. </a:t>
            </a: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That is why menopause goes far beyond from being another phase of physical transformation, to become one of the best chapters of women’s lives. </a:t>
            </a: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a:ln>
                  <a:noFill/>
                </a:ln>
                <a:solidFill>
                  <a:prstClr val="black"/>
                </a:solidFill>
                <a:effectLst/>
                <a:uLnTx/>
                <a:uFillTx/>
                <a:latin typeface="DM Sans" pitchFamily="2" charset="77"/>
                <a:ea typeface="MS Mincho" panose="02020609040205080304" pitchFamily="49" charset="-128"/>
                <a:cs typeface="Times New Roman" panose="02020603050405020304" pitchFamily="18" charset="0"/>
              </a:rPr>
              <a:t>Introducing </a:t>
            </a:r>
            <a:r>
              <a:rPr kumimoji="0" lang="en-US" sz="1200" b="1" i="0" u="none" strike="noStrike" kern="100" cap="none" spc="0" normalizeH="0" baseline="0" noProof="0">
                <a:ln>
                  <a:noFill/>
                </a:ln>
                <a:solidFill>
                  <a:prstClr val="black"/>
                </a:solidFill>
                <a:effectLst/>
                <a:uLnTx/>
                <a:uFillTx/>
                <a:latin typeface="DM Sans" pitchFamily="2" charset="77"/>
                <a:ea typeface="MS Mincho" panose="02020609040205080304" pitchFamily="49" charset="-128"/>
                <a:cs typeface="Times New Roman" panose="02020603050405020304" pitchFamily="18" charset="0"/>
              </a:rPr>
              <a:t>Wonder You</a:t>
            </a:r>
            <a:r>
              <a:rPr kumimoji="0" lang="en-US" sz="1200" b="0" i="0" u="none" strike="noStrike" kern="100" cap="none" spc="0" normalizeH="0" baseline="0" noProof="0">
                <a:ln>
                  <a:noFill/>
                </a:ln>
                <a:solidFill>
                  <a:prstClr val="black"/>
                </a:solidFill>
                <a:effectLst/>
                <a:uLnTx/>
                <a:uFillTx/>
                <a:latin typeface="DM Sans" pitchFamily="2" charset="77"/>
                <a:ea typeface="MS Mincho" panose="02020609040205080304" pitchFamily="49" charset="-128"/>
                <a:cs typeface="Times New Roman" panose="02020603050405020304" pitchFamily="18" charset="0"/>
              </a:rPr>
              <a:t>, a pallet of solutions designed with an exclusive combination of technological assets backed by skin &amp; hair science. </a:t>
            </a: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err="1">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dsm-firmenich</a:t>
            </a:r>
            <a:r>
              <a:rPr kumimoji="0" lang="en-US" sz="1200" b="0" i="0" u="none" strike="noStrike" kern="100" cap="none" spc="0" normalizeH="0" baseline="0" noProof="0">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 has developed innovative solutions helping to better deal with the effects of menopause on skin and hair and empowering you to embrace everything that makes you a unique woman.</a:t>
            </a:r>
            <a:endParaRPr kumimoji="0"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endParaRPr>
          </a:p>
        </p:txBody>
      </p:sp>
      <p:pic>
        <p:nvPicPr>
          <p:cNvPr id="8" name="Gráfico 7">
            <a:extLst>
              <a:ext uri="{FF2B5EF4-FFF2-40B4-BE49-F238E27FC236}">
                <a16:creationId xmlns:a16="http://schemas.microsoft.com/office/drawing/2014/main" id="{56AC8404-0A9B-4D83-FAB5-34991EE961B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1058" y="890266"/>
            <a:ext cx="3950217" cy="640914"/>
          </a:xfrm>
          <a:prstGeom prst="rect">
            <a:avLst/>
          </a:prstGeom>
        </p:spPr>
      </p:pic>
      <p:sp>
        <p:nvSpPr>
          <p:cNvPr id="2" name="Espace réservé du numéro de diapositive 1">
            <a:extLst>
              <a:ext uri="{FF2B5EF4-FFF2-40B4-BE49-F238E27FC236}">
                <a16:creationId xmlns:a16="http://schemas.microsoft.com/office/drawing/2014/main" id="{6CEA438A-A03B-4E65-C991-992E3A8D4D05}"/>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descr="Une image contenant Visage humain, personne, habits, plein air&#10;&#10;Description générée automatiquement">
            <a:extLst>
              <a:ext uri="{FF2B5EF4-FFF2-40B4-BE49-F238E27FC236}">
                <a16:creationId xmlns:a16="http://schemas.microsoft.com/office/drawing/2014/main" id="{717D1E95-2D49-AE5F-5099-8AB418F67ED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16486" y="0"/>
            <a:ext cx="5375513" cy="6858000"/>
          </a:xfrm>
          <a:prstGeom prst="rect">
            <a:avLst/>
          </a:prstGeom>
        </p:spPr>
      </p:pic>
      <p:pic>
        <p:nvPicPr>
          <p:cNvPr id="10" name="Picture 6">
            <a:extLst>
              <a:ext uri="{FF2B5EF4-FFF2-40B4-BE49-F238E27FC236}">
                <a16:creationId xmlns:a16="http://schemas.microsoft.com/office/drawing/2014/main" id="{84DFB430-CF23-D80E-AA5A-1F8398A5E25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43210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85FA75-E1B8-8C29-EBF7-AB7BAA7D7861}"/>
              </a:ext>
            </a:extLst>
          </p:cNvPr>
          <p:cNvSpPr/>
          <p:nvPr/>
        </p:nvSpPr>
        <p:spPr>
          <a:xfrm>
            <a:off x="8367252" y="6115665"/>
            <a:ext cx="3608438" cy="5997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ZoneTexte 1">
            <a:extLst>
              <a:ext uri="{FF2B5EF4-FFF2-40B4-BE49-F238E27FC236}">
                <a16:creationId xmlns:a16="http://schemas.microsoft.com/office/drawing/2014/main" id="{08ADCF98-97E0-224C-A951-C07E7DFF2D44}"/>
              </a:ext>
            </a:extLst>
          </p:cNvPr>
          <p:cNvSpPr txBox="1"/>
          <p:nvPr/>
        </p:nvSpPr>
        <p:spPr>
          <a:xfrm>
            <a:off x="8476488" y="1746504"/>
            <a:ext cx="32608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highlight>
                  <a:srgbClr val="FFFF00"/>
                </a:highlight>
                <a:uLnTx/>
                <a:uFillTx/>
                <a:latin typeface="DM Sans"/>
                <a:ea typeface="+mn-ea"/>
                <a:cs typeface="+mn-cs"/>
              </a:rPr>
              <a:t>Move WONDER YOU to black</a:t>
            </a:r>
          </a:p>
        </p:txBody>
      </p:sp>
      <p:pic>
        <p:nvPicPr>
          <p:cNvPr id="10" name="Gráfico 9">
            <a:extLst>
              <a:ext uri="{FF2B5EF4-FFF2-40B4-BE49-F238E27FC236}">
                <a16:creationId xmlns:a16="http://schemas.microsoft.com/office/drawing/2014/main" id="{64EB46AF-BDA3-8E37-B7DC-ACC34CFA439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00343" y="2987928"/>
            <a:ext cx="5437009" cy="882143"/>
          </a:xfrm>
          <a:prstGeom prst="rect">
            <a:avLst/>
          </a:prstGeom>
        </p:spPr>
      </p:pic>
      <p:pic>
        <p:nvPicPr>
          <p:cNvPr id="7" name="Espaço Reservado para Imagem 6">
            <a:extLst>
              <a:ext uri="{FF2B5EF4-FFF2-40B4-BE49-F238E27FC236}">
                <a16:creationId xmlns:a16="http://schemas.microsoft.com/office/drawing/2014/main" id="{C4DC5AAC-2A49-1040-8AC1-C555B41BC899}"/>
              </a:ext>
            </a:extLst>
          </p:cNvPr>
          <p:cNvPicPr>
            <a:picLocks noGrp="1" noChangeAspect="1"/>
          </p:cNvPicPr>
          <p:nvPr>
            <p:ph type="pic" sz="quarter" idx="12"/>
          </p:nvPr>
        </p:nvPicPr>
        <p:blipFill>
          <a:blip r:embed="rId5">
            <a:extLst>
              <a:ext uri="{28A0092B-C50C-407E-A947-70E740481C1C}">
                <a14:useLocalDpi xmlns:a14="http://schemas.microsoft.com/office/drawing/2010/main"/>
              </a:ext>
            </a:extLst>
          </a:blip>
          <a:srcRect/>
          <a:stretch/>
        </p:blipFill>
        <p:spPr>
          <a:xfrm>
            <a:off x="0" y="3"/>
            <a:ext cx="12191994" cy="6857997"/>
          </a:xfrm>
          <a:prstGeom prst="rect">
            <a:avLst/>
          </a:prstGeom>
        </p:spPr>
      </p:pic>
      <p:pic>
        <p:nvPicPr>
          <p:cNvPr id="11" name="Gráfico 10">
            <a:extLst>
              <a:ext uri="{FF2B5EF4-FFF2-40B4-BE49-F238E27FC236}">
                <a16:creationId xmlns:a16="http://schemas.microsoft.com/office/drawing/2014/main" id="{721B0F72-9EB4-9B4E-B0A7-4F272A9D877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20892" y="890266"/>
            <a:ext cx="3950217" cy="640914"/>
          </a:xfrm>
          <a:prstGeom prst="rect">
            <a:avLst/>
          </a:prstGeom>
        </p:spPr>
      </p:pic>
      <p:cxnSp>
        <p:nvCxnSpPr>
          <p:cNvPr id="12" name="Conector Reto 11">
            <a:extLst>
              <a:ext uri="{FF2B5EF4-FFF2-40B4-BE49-F238E27FC236}">
                <a16:creationId xmlns:a16="http://schemas.microsoft.com/office/drawing/2014/main" id="{2B80AE59-2540-3C4F-98C3-A86320799B4F}"/>
              </a:ext>
            </a:extLst>
          </p:cNvPr>
          <p:cNvCxnSpPr>
            <a:cxnSpLocks/>
          </p:cNvCxnSpPr>
          <p:nvPr/>
        </p:nvCxnSpPr>
        <p:spPr>
          <a:xfrm>
            <a:off x="618460" y="5549900"/>
            <a:ext cx="7322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BBB6DD62-E00D-A340-BD2C-AB53D88523F3}"/>
              </a:ext>
            </a:extLst>
          </p:cNvPr>
          <p:cNvCxnSpPr>
            <a:cxnSpLocks/>
          </p:cNvCxnSpPr>
          <p:nvPr/>
        </p:nvCxnSpPr>
        <p:spPr>
          <a:xfrm flipV="1">
            <a:off x="618460"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to 19">
            <a:extLst>
              <a:ext uri="{FF2B5EF4-FFF2-40B4-BE49-F238E27FC236}">
                <a16:creationId xmlns:a16="http://schemas.microsoft.com/office/drawing/2014/main" id="{B4633865-2F4D-FD40-A5FD-5FAC757D9BB8}"/>
              </a:ext>
            </a:extLst>
          </p:cNvPr>
          <p:cNvCxnSpPr>
            <a:cxnSpLocks/>
          </p:cNvCxnSpPr>
          <p:nvPr/>
        </p:nvCxnSpPr>
        <p:spPr>
          <a:xfrm flipV="1">
            <a:off x="7940979"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to 20">
            <a:extLst>
              <a:ext uri="{FF2B5EF4-FFF2-40B4-BE49-F238E27FC236}">
                <a16:creationId xmlns:a16="http://schemas.microsoft.com/office/drawing/2014/main" id="{E967578A-A71F-2C44-9DF0-9A2697B1C42A}"/>
              </a:ext>
            </a:extLst>
          </p:cNvPr>
          <p:cNvCxnSpPr>
            <a:cxnSpLocks/>
          </p:cNvCxnSpPr>
          <p:nvPr/>
        </p:nvCxnSpPr>
        <p:spPr>
          <a:xfrm>
            <a:off x="8160327" y="5549900"/>
            <a:ext cx="34659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to 21">
            <a:extLst>
              <a:ext uri="{FF2B5EF4-FFF2-40B4-BE49-F238E27FC236}">
                <a16:creationId xmlns:a16="http://schemas.microsoft.com/office/drawing/2014/main" id="{3438F7A1-2B06-744E-9D41-2191E66CF68D}"/>
              </a:ext>
            </a:extLst>
          </p:cNvPr>
          <p:cNvCxnSpPr>
            <a:cxnSpLocks/>
          </p:cNvCxnSpPr>
          <p:nvPr/>
        </p:nvCxnSpPr>
        <p:spPr>
          <a:xfrm flipV="1">
            <a:off x="8155332"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to 23">
            <a:extLst>
              <a:ext uri="{FF2B5EF4-FFF2-40B4-BE49-F238E27FC236}">
                <a16:creationId xmlns:a16="http://schemas.microsoft.com/office/drawing/2014/main" id="{6B1E9B44-7969-F44A-B6F2-3346A6ADEAD9}"/>
              </a:ext>
            </a:extLst>
          </p:cNvPr>
          <p:cNvCxnSpPr>
            <a:cxnSpLocks/>
          </p:cNvCxnSpPr>
          <p:nvPr/>
        </p:nvCxnSpPr>
        <p:spPr>
          <a:xfrm flipV="1">
            <a:off x="11626288"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tângulo 24">
            <a:extLst>
              <a:ext uri="{FF2B5EF4-FFF2-40B4-BE49-F238E27FC236}">
                <a16:creationId xmlns:a16="http://schemas.microsoft.com/office/drawing/2014/main" id="{525009A1-0B49-FF46-88C5-3D5DD0C0E9CF}"/>
              </a:ext>
            </a:extLst>
          </p:cNvPr>
          <p:cNvSpPr/>
          <p:nvPr/>
        </p:nvSpPr>
        <p:spPr>
          <a:xfrm>
            <a:off x="3634197" y="5541818"/>
            <a:ext cx="1291045" cy="344069"/>
          </a:xfrm>
          <a:prstGeom prst="rect">
            <a:avLst/>
          </a:prstGeom>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DM Sans" pitchFamily="2" charset="77"/>
                <a:ea typeface="+mn-ea"/>
                <a:cs typeface="Futura Medium" panose="020B0602020204020303" pitchFamily="34" charset="-79"/>
              </a:rPr>
              <a:t>FACIAL LINE</a:t>
            </a:r>
          </a:p>
        </p:txBody>
      </p:sp>
      <p:sp>
        <p:nvSpPr>
          <p:cNvPr id="28" name="Retângulo 27">
            <a:extLst>
              <a:ext uri="{FF2B5EF4-FFF2-40B4-BE49-F238E27FC236}">
                <a16:creationId xmlns:a16="http://schemas.microsoft.com/office/drawing/2014/main" id="{15734633-5127-BE47-9895-6941BA380478}"/>
              </a:ext>
            </a:extLst>
          </p:cNvPr>
          <p:cNvSpPr/>
          <p:nvPr/>
        </p:nvSpPr>
        <p:spPr>
          <a:xfrm>
            <a:off x="9025601" y="5541818"/>
            <a:ext cx="1735412" cy="344069"/>
          </a:xfrm>
          <a:prstGeom prst="rect">
            <a:avLst/>
          </a:prstGeom>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DM Sans" pitchFamily="2" charset="77"/>
                <a:ea typeface="+mn-ea"/>
                <a:cs typeface="Futura Medium" panose="020B0602020204020303" pitchFamily="34" charset="-79"/>
              </a:rPr>
              <a:t>CAPILLARY LINE</a:t>
            </a:r>
          </a:p>
        </p:txBody>
      </p:sp>
      <p:pic>
        <p:nvPicPr>
          <p:cNvPr id="15" name="Picture 12">
            <a:extLst>
              <a:ext uri="{FF2B5EF4-FFF2-40B4-BE49-F238E27FC236}">
                <a16:creationId xmlns:a16="http://schemas.microsoft.com/office/drawing/2014/main" id="{584F274A-5EC2-3644-8126-89D584A608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2AFDD148-8B46-611A-C1EE-8BFB855C2BD6}"/>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1172624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ela 6">
            <a:extLst>
              <a:ext uri="{FF2B5EF4-FFF2-40B4-BE49-F238E27FC236}">
                <a16:creationId xmlns:a16="http://schemas.microsoft.com/office/drawing/2014/main" id="{94974BB7-58DE-BC6C-EE80-29123D8E1865}"/>
              </a:ext>
            </a:extLst>
          </p:cNvPr>
          <p:cNvGraphicFramePr>
            <a:graphicFrameLocks noGrp="1"/>
          </p:cNvGraphicFramePr>
          <p:nvPr>
            <p:extLst>
              <p:ext uri="{D42A27DB-BD31-4B8C-83A1-F6EECF244321}">
                <p14:modId xmlns:p14="http://schemas.microsoft.com/office/powerpoint/2010/main" val="1029625319"/>
              </p:ext>
            </p:extLst>
          </p:nvPr>
        </p:nvGraphicFramePr>
        <p:xfrm>
          <a:off x="170230" y="1446529"/>
          <a:ext cx="11813258" cy="4467219"/>
        </p:xfrm>
        <a:graphic>
          <a:graphicData uri="http://schemas.openxmlformats.org/drawingml/2006/table">
            <a:tbl>
              <a:tblPr>
                <a:tableStyleId>{5C22544A-7EE6-4342-B048-85BDC9FD1C3A}</a:tableStyleId>
              </a:tblPr>
              <a:tblGrid>
                <a:gridCol w="1412901">
                  <a:extLst>
                    <a:ext uri="{9D8B030D-6E8A-4147-A177-3AD203B41FA5}">
                      <a16:colId xmlns:a16="http://schemas.microsoft.com/office/drawing/2014/main" val="699249639"/>
                    </a:ext>
                  </a:extLst>
                </a:gridCol>
                <a:gridCol w="1989055">
                  <a:extLst>
                    <a:ext uri="{9D8B030D-6E8A-4147-A177-3AD203B41FA5}">
                      <a16:colId xmlns:a16="http://schemas.microsoft.com/office/drawing/2014/main" val="4215447957"/>
                    </a:ext>
                  </a:extLst>
                </a:gridCol>
                <a:gridCol w="3494951">
                  <a:extLst>
                    <a:ext uri="{9D8B030D-6E8A-4147-A177-3AD203B41FA5}">
                      <a16:colId xmlns:a16="http://schemas.microsoft.com/office/drawing/2014/main" val="3174222161"/>
                    </a:ext>
                  </a:extLst>
                </a:gridCol>
                <a:gridCol w="4916351">
                  <a:extLst>
                    <a:ext uri="{9D8B030D-6E8A-4147-A177-3AD203B41FA5}">
                      <a16:colId xmlns:a16="http://schemas.microsoft.com/office/drawing/2014/main" val="3413443101"/>
                    </a:ext>
                  </a:extLst>
                </a:gridCol>
              </a:tblGrid>
              <a:tr h="459050">
                <a:tc>
                  <a:txBody>
                    <a:bodyPr/>
                    <a:lstStyle/>
                    <a:p>
                      <a:pPr algn="ctr">
                        <a:lnSpc>
                          <a:spcPts val="1200"/>
                        </a:lnSpc>
                      </a:pPr>
                      <a:r>
                        <a:rPr lang="en-GB" sz="1100" b="1" kern="1200">
                          <a:solidFill>
                            <a:srgbClr val="897974"/>
                          </a:solidFill>
                          <a:effectLst/>
                          <a:latin typeface="DM Sans (Corps)"/>
                          <a:ea typeface="Fira Sans" panose="020B0503050000020004" pitchFamily="34" charset="0"/>
                          <a:cs typeface="+mn-cs"/>
                        </a:rPr>
                        <a:t>Formula</a:t>
                      </a:r>
                      <a:endParaRPr lang="pt-BR" sz="1100" b="1" kern="1200">
                        <a:solidFill>
                          <a:srgbClr val="897974"/>
                        </a:solidFill>
                        <a:effectLst/>
                        <a:latin typeface="DM Sans (Corps)"/>
                        <a:ea typeface="Fira Sans" panose="020B0503050000020004" pitchFamily="34" charset="0"/>
                        <a:cs typeface="+mn-cs"/>
                      </a:endParaRPr>
                    </a:p>
                  </a:txBody>
                  <a:tcPr marL="44450" marR="44450" marT="0" marB="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100" b="1">
                          <a:solidFill>
                            <a:srgbClr val="897974"/>
                          </a:solidFill>
                          <a:effectLst/>
                          <a:latin typeface="DM Sans (Corps)"/>
                          <a:ea typeface="Fira Sans" panose="020B0503050000020004" pitchFamily="34" charset="0"/>
                        </a:rPr>
                        <a:t>Highlighted Ingredients</a:t>
                      </a:r>
                      <a:endParaRPr lang="pt-BR" sz="1100" b="1">
                        <a:solidFill>
                          <a:srgbClr val="897974"/>
                        </a:solidFill>
                        <a:effectLst/>
                        <a:latin typeface="DM Sans (Corps)"/>
                        <a:ea typeface="Fira Sans" panose="020B05030500000200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100" b="1">
                          <a:solidFill>
                            <a:srgbClr val="897974"/>
                          </a:solidFill>
                          <a:effectLst/>
                          <a:latin typeface="DM Sans (Corps)"/>
                          <a:ea typeface="Fira Sans" panose="020B0503050000020004" pitchFamily="34" charset="0"/>
                        </a:rPr>
                        <a:t>Claim</a:t>
                      </a:r>
                      <a:endParaRPr lang="pt-BR" sz="1100" b="1">
                        <a:solidFill>
                          <a:srgbClr val="897974"/>
                        </a:solidFill>
                        <a:effectLst/>
                        <a:latin typeface="DM Sans (Corps)"/>
                        <a:ea typeface="Fira Sans" panose="020B05030500000200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100" b="1">
                          <a:solidFill>
                            <a:srgbClr val="897974"/>
                          </a:solidFill>
                          <a:effectLst/>
                          <a:latin typeface="DM Sans (Corps)"/>
                          <a:ea typeface="Fira Sans" panose="020B0503050000020004" pitchFamily="34" charset="0"/>
                        </a:rPr>
                        <a:t>Formulation helping to better deal with…</a:t>
                      </a:r>
                      <a:endParaRPr lang="pt-BR" sz="1100" b="1">
                        <a:solidFill>
                          <a:srgbClr val="897974"/>
                        </a:solidFill>
                        <a:effectLst/>
                        <a:latin typeface="DM Sans (Corps)"/>
                        <a:ea typeface="Fira Sans" panose="020B05030500000200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569744"/>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DAY CARE </a:t>
                      </a:r>
                    </a:p>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CREAM SPF 50</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BEL-EVEN®</a:t>
                      </a:r>
                    </a:p>
                    <a:p>
                      <a:pPr marL="0" marR="0" fontAlgn="t">
                        <a:spcBef>
                          <a:spcPts val="0"/>
                        </a:spcBef>
                        <a:spcAft>
                          <a:spcPts val="0"/>
                        </a:spcAft>
                      </a:pPr>
                      <a:r>
                        <a:rPr lang="en-US" sz="900" b="1">
                          <a:solidFill>
                            <a:srgbClr val="897974"/>
                          </a:solidFill>
                          <a:effectLst/>
                          <a:latin typeface="DM Sans (Corps)"/>
                        </a:rPr>
                        <a:t>Niacinamide PC</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Improves collagen levels and rebalances the skin’s cortisol level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006398"/>
                  </a:ext>
                </a:extLst>
              </a:tr>
              <a:tr h="502695">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MERINGUE NIGHT CREAM</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SYN-UP®</a:t>
                      </a:r>
                    </a:p>
                    <a:p>
                      <a:pPr marL="0" marR="0" fontAlgn="t">
                        <a:spcBef>
                          <a:spcPts val="0"/>
                        </a:spcBef>
                        <a:spcAft>
                          <a:spcPts val="0"/>
                        </a:spcAft>
                      </a:pPr>
                      <a:r>
                        <a:rPr lang="en-US" sz="900" b="1">
                          <a:solidFill>
                            <a:srgbClr val="897974"/>
                          </a:solidFill>
                          <a:effectLst/>
                          <a:latin typeface="DM Sans (Corps)"/>
                        </a:rPr>
                        <a:t>Niacinamide PC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Increases skin resilience by reducing sensitivity to daily stressors</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320689"/>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SOOTHING POLAR CREAM</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Vitamin B12 </a:t>
                      </a:r>
                      <a:r>
                        <a:rPr lang="en-US" sz="900" b="1" err="1">
                          <a:solidFill>
                            <a:srgbClr val="897974"/>
                          </a:solidFill>
                          <a:effectLst/>
                          <a:latin typeface="DM Sans (Corps)"/>
                        </a:rPr>
                        <a:t>cryst</a:t>
                      </a:r>
                      <a:endParaRPr lang="en-US" sz="900" b="1">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Delivers an immediate cooling and a long-lasting soothing and hydrating effect</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821252"/>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IN&amp;ON WRINKLE FILLER SERUM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3 molecular weights HYA-ACT™</a:t>
                      </a:r>
                    </a:p>
                    <a:p>
                      <a:pPr marL="0" marR="0" fontAlgn="t">
                        <a:spcBef>
                          <a:spcPts val="0"/>
                        </a:spcBef>
                        <a:spcAft>
                          <a:spcPts val="0"/>
                        </a:spcAft>
                      </a:pPr>
                      <a:r>
                        <a:rPr lang="en-US" sz="900" b="1">
                          <a:solidFill>
                            <a:srgbClr val="897974"/>
                          </a:solidFill>
                          <a:effectLst/>
                          <a:latin typeface="DM Sans (Corps)"/>
                        </a:rPr>
                        <a:t>Vitamin B12 </a:t>
                      </a:r>
                      <a:r>
                        <a:rPr lang="en-US" sz="900" b="1" err="1">
                          <a:solidFill>
                            <a:srgbClr val="897974"/>
                          </a:solidFill>
                          <a:effectLst/>
                          <a:latin typeface="DM Sans (Corps)"/>
                        </a:rPr>
                        <a:t>cryst</a:t>
                      </a:r>
                      <a:endParaRPr lang="en-US" sz="900" b="1">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Plumps tired skin and delivers intense hydration</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6778703"/>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2IN1 MILKY LOTION </a:t>
                      </a:r>
                    </a:p>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ON-THE-GO</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PEPHA®-TIGHT CB</a:t>
                      </a:r>
                    </a:p>
                    <a:p>
                      <a:pPr marL="0" marR="0" fontAlgn="t">
                        <a:spcBef>
                          <a:spcPts val="0"/>
                        </a:spcBef>
                        <a:spcAft>
                          <a:spcPts val="0"/>
                        </a:spcAft>
                      </a:pPr>
                      <a:r>
                        <a:rPr lang="en-US" sz="900" b="1">
                          <a:solidFill>
                            <a:srgbClr val="897974"/>
                          </a:solidFill>
                          <a:effectLst/>
                          <a:latin typeface="DM Sans (Corps)"/>
                        </a:rPr>
                        <a:t>PEPHA®-CTIVE CB</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Remodels and firms neck and face contours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688625"/>
                  </a:ext>
                </a:extLst>
              </a:tr>
              <a:tr h="500782">
                <a:tc>
                  <a:txBody>
                    <a:bodyPr/>
                    <a:lstStyle/>
                    <a:p>
                      <a:pPr marL="0" marR="0" fontAlgn="t">
                        <a:spcBef>
                          <a:spcPts val="0"/>
                        </a:spcBef>
                        <a:spcAft>
                          <a:spcPts val="0"/>
                        </a:spcAft>
                      </a:pPr>
                      <a:r>
                        <a:rPr kumimoji="0" lang="en-US" sz="900" b="1" i="0" u="none" strike="noStrike" kern="1200" cap="none" spc="0" normalizeH="0" baseline="0">
                          <a:ln>
                            <a:noFill/>
                          </a:ln>
                          <a:solidFill>
                            <a:srgbClr val="CFAED3"/>
                          </a:solidFill>
                          <a:effectLst/>
                          <a:uLnTx/>
                          <a:uFillTx/>
                          <a:latin typeface="DM Sans (Corps)"/>
                          <a:ea typeface="+mn-ea"/>
                          <a:cs typeface="FUTURA MEDIUM" panose="020B0602020204020303" pitchFamily="34" charset="-79"/>
                        </a:rPr>
                        <a:t>HAIR &amp; SCALP CARE SHAMPOO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ALPAFLOR® EDELWEISS CB</a:t>
                      </a:r>
                    </a:p>
                    <a:p>
                      <a:pPr marL="0" marR="0" fontAlgn="t">
                        <a:spcBef>
                          <a:spcPts val="0"/>
                        </a:spcBef>
                        <a:spcAft>
                          <a:spcPts val="0"/>
                        </a:spcAft>
                      </a:pPr>
                      <a:r>
                        <a:rPr lang="en-US" sz="900" b="1">
                          <a:solidFill>
                            <a:srgbClr val="897974"/>
                          </a:solidFill>
                          <a:effectLst/>
                          <a:latin typeface="DM Sans (Corps)"/>
                        </a:rPr>
                        <a:t>PENTAVITIN®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Helps to improve hair density and scalp moisturization</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386658"/>
                  </a:ext>
                </a:extLst>
              </a:tr>
              <a:tr h="500782">
                <a:tc>
                  <a:txBody>
                    <a:bodyPr/>
                    <a:lstStyle/>
                    <a:p>
                      <a:pPr marL="0" marR="0" fontAlgn="t">
                        <a:spcBef>
                          <a:spcPts val="0"/>
                        </a:spcBef>
                        <a:spcAft>
                          <a:spcPts val="0"/>
                        </a:spcAft>
                      </a:pPr>
                      <a:r>
                        <a:rPr kumimoji="0" lang="en-US" sz="900" b="1" i="0" u="none" strike="noStrike" kern="1200" cap="none" spc="0" normalizeH="0" baseline="0">
                          <a:ln>
                            <a:noFill/>
                          </a:ln>
                          <a:solidFill>
                            <a:srgbClr val="CFAED3"/>
                          </a:solidFill>
                          <a:effectLst/>
                          <a:uLnTx/>
                          <a:uFillTx/>
                          <a:latin typeface="DM Sans (Corps)"/>
                          <a:ea typeface="+mn-ea"/>
                          <a:cs typeface="FUTURA MEDIUM" panose="020B0602020204020303" pitchFamily="34" charset="-79"/>
                        </a:rPr>
                        <a:t>HAIR &amp; SCALP CARE CONDITIONER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BeauPlex® VH</a:t>
                      </a:r>
                    </a:p>
                    <a:p>
                      <a:pPr marL="0" marR="0" fontAlgn="t">
                        <a:spcBef>
                          <a:spcPts val="0"/>
                        </a:spcBef>
                        <a:spcAft>
                          <a:spcPts val="0"/>
                        </a:spcAft>
                      </a:pPr>
                      <a:r>
                        <a:rPr lang="en-US" sz="900" b="1">
                          <a:solidFill>
                            <a:srgbClr val="897974"/>
                          </a:solidFill>
                          <a:effectLst/>
                          <a:latin typeface="DM Sans (Corps)"/>
                        </a:rPr>
                        <a:t>PENTAVITIN®</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Helps to improve hair density and scalp moisturization</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3440845"/>
                  </a:ext>
                </a:extLst>
              </a:tr>
              <a:tr h="500782">
                <a:tc>
                  <a:txBody>
                    <a:bodyPr/>
                    <a:lstStyle/>
                    <a:p>
                      <a:pPr marL="0" marR="0" fontAlgn="t">
                        <a:spcBef>
                          <a:spcPts val="0"/>
                        </a:spcBef>
                        <a:spcAft>
                          <a:spcPts val="0"/>
                        </a:spcAft>
                      </a:pPr>
                      <a:r>
                        <a:rPr kumimoji="0" lang="en-US" sz="900" b="1" i="0" u="none" strike="noStrike" kern="1200" cap="none" spc="0" normalizeH="0" baseline="0">
                          <a:ln>
                            <a:noFill/>
                          </a:ln>
                          <a:solidFill>
                            <a:srgbClr val="CFAED3"/>
                          </a:solidFill>
                          <a:effectLst/>
                          <a:uLnTx/>
                          <a:uFillTx/>
                          <a:latin typeface="DM Sans (Corps)"/>
                          <a:ea typeface="+mn-ea"/>
                          <a:cs typeface="FUTURA MEDIUM" panose="020B0602020204020303" pitchFamily="34" charset="-79"/>
                        </a:rPr>
                        <a:t>SCALP SERUM</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ALPAFLOR® EDELWEISS CB</a:t>
                      </a:r>
                    </a:p>
                    <a:p>
                      <a:pPr marL="0" marR="0" fontAlgn="t">
                        <a:spcBef>
                          <a:spcPts val="0"/>
                        </a:spcBef>
                        <a:spcAft>
                          <a:spcPts val="0"/>
                        </a:spcAft>
                      </a:pPr>
                      <a:r>
                        <a:rPr lang="en-US" sz="900" b="1">
                          <a:solidFill>
                            <a:srgbClr val="897974"/>
                          </a:solidFill>
                          <a:effectLst/>
                          <a:latin typeface="DM Sans (Corps)"/>
                        </a:rPr>
                        <a:t>BeauPlex® VH</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Helps to improve hair density</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4995210"/>
                  </a:ext>
                </a:extLst>
              </a:tr>
            </a:tbl>
          </a:graphicData>
        </a:graphic>
      </p:graphicFrame>
      <p:grpSp>
        <p:nvGrpSpPr>
          <p:cNvPr id="169" name="Groupe 168">
            <a:extLst>
              <a:ext uri="{FF2B5EF4-FFF2-40B4-BE49-F238E27FC236}">
                <a16:creationId xmlns:a16="http://schemas.microsoft.com/office/drawing/2014/main" id="{FFC88C8C-2D8F-6617-4FCB-D15537C9E9E0}"/>
              </a:ext>
            </a:extLst>
          </p:cNvPr>
          <p:cNvGrpSpPr/>
          <p:nvPr/>
        </p:nvGrpSpPr>
        <p:grpSpPr>
          <a:xfrm>
            <a:off x="4146817" y="99359"/>
            <a:ext cx="3898367" cy="1167916"/>
            <a:chOff x="3813939" y="108595"/>
            <a:chExt cx="3898367" cy="1167916"/>
          </a:xfrm>
        </p:grpSpPr>
        <p:grpSp>
          <p:nvGrpSpPr>
            <p:cNvPr id="65" name="Groupe 64">
              <a:extLst>
                <a:ext uri="{FF2B5EF4-FFF2-40B4-BE49-F238E27FC236}">
                  <a16:creationId xmlns:a16="http://schemas.microsoft.com/office/drawing/2014/main" id="{94A7E6D8-75BC-D5D4-46AC-04457BA42159}"/>
                </a:ext>
              </a:extLst>
            </p:cNvPr>
            <p:cNvGrpSpPr/>
            <p:nvPr/>
          </p:nvGrpSpPr>
          <p:grpSpPr>
            <a:xfrm>
              <a:off x="3839865" y="808511"/>
              <a:ext cx="3846515" cy="468000"/>
              <a:chOff x="7730352" y="592553"/>
              <a:chExt cx="3846515" cy="468000"/>
            </a:xfrm>
          </p:grpSpPr>
          <p:pic>
            <p:nvPicPr>
              <p:cNvPr id="10" name="Picture 18" descr="A picture containing graphics, clipart, circle, logo&#10;&#10;Description automatically generated">
                <a:extLst>
                  <a:ext uri="{FF2B5EF4-FFF2-40B4-BE49-F238E27FC236}">
                    <a16:creationId xmlns:a16="http://schemas.microsoft.com/office/drawing/2014/main" id="{93B95EE5-DE56-C6FA-44E9-7C96034C52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1" name="Picture 15" descr="A thermometer in a circle&#10;&#10;Description automatically generated with low confidence">
                <a:extLst>
                  <a:ext uri="{FF2B5EF4-FFF2-40B4-BE49-F238E27FC236}">
                    <a16:creationId xmlns:a16="http://schemas.microsoft.com/office/drawing/2014/main" id="{25CCF392-F6B7-BF1D-52DC-943DD091AB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13" name="Picture 10">
                <a:extLst>
                  <a:ext uri="{FF2B5EF4-FFF2-40B4-BE49-F238E27FC236}">
                    <a16:creationId xmlns:a16="http://schemas.microsoft.com/office/drawing/2014/main" id="{81D65EF9-49A3-FF8E-30F9-B0298F3E9BF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4" name="Picture 11">
                <a:extLst>
                  <a:ext uri="{FF2B5EF4-FFF2-40B4-BE49-F238E27FC236}">
                    <a16:creationId xmlns:a16="http://schemas.microsoft.com/office/drawing/2014/main" id="{55DC84EF-5F4D-2FD1-F346-D296B016F22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5" name="Picture 19">
                <a:extLst>
                  <a:ext uri="{FF2B5EF4-FFF2-40B4-BE49-F238E27FC236}">
                    <a16:creationId xmlns:a16="http://schemas.microsoft.com/office/drawing/2014/main" id="{D7D96E8E-2C3E-2614-4015-FDE6B5792E4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pic>
            <p:nvPicPr>
              <p:cNvPr id="29" name="Picture 7">
                <a:extLst>
                  <a:ext uri="{FF2B5EF4-FFF2-40B4-BE49-F238E27FC236}">
                    <a16:creationId xmlns:a16="http://schemas.microsoft.com/office/drawing/2014/main" id="{ACD06D1F-2861-ACB6-FD3E-53D08CF0345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30" name="Picture 8">
                <a:extLst>
                  <a:ext uri="{FF2B5EF4-FFF2-40B4-BE49-F238E27FC236}">
                    <a16:creationId xmlns:a16="http://schemas.microsoft.com/office/drawing/2014/main" id="{6743FC27-43FE-57CA-4100-0B175CFF8F0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pic>
          <p:nvPicPr>
            <p:cNvPr id="18" name="Gráfico 10">
              <a:extLst>
                <a:ext uri="{FF2B5EF4-FFF2-40B4-BE49-F238E27FC236}">
                  <a16:creationId xmlns:a16="http://schemas.microsoft.com/office/drawing/2014/main" id="{49FEE5C6-2E1F-BE08-2C2C-270DA459B092}"/>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813939" y="108595"/>
              <a:ext cx="3898367" cy="632502"/>
            </a:xfrm>
            <a:prstGeom prst="rect">
              <a:avLst/>
            </a:prstGeom>
          </p:spPr>
        </p:pic>
      </p:grpSp>
      <p:grpSp>
        <p:nvGrpSpPr>
          <p:cNvPr id="66" name="Groupe 65">
            <a:extLst>
              <a:ext uri="{FF2B5EF4-FFF2-40B4-BE49-F238E27FC236}">
                <a16:creationId xmlns:a16="http://schemas.microsoft.com/office/drawing/2014/main" id="{3386A937-1C12-70B8-3545-BC3E49063FE6}"/>
              </a:ext>
            </a:extLst>
          </p:cNvPr>
          <p:cNvGrpSpPr/>
          <p:nvPr/>
        </p:nvGrpSpPr>
        <p:grpSpPr>
          <a:xfrm>
            <a:off x="7738903" y="2930917"/>
            <a:ext cx="2720344" cy="468000"/>
            <a:chOff x="7730352" y="592553"/>
            <a:chExt cx="2720344" cy="468000"/>
          </a:xfrm>
        </p:grpSpPr>
        <p:pic>
          <p:nvPicPr>
            <p:cNvPr id="68" name="Picture 15" descr="A thermometer in a circle&#10;&#10;Description automatically generated with low confidence">
              <a:extLst>
                <a:ext uri="{FF2B5EF4-FFF2-40B4-BE49-F238E27FC236}">
                  <a16:creationId xmlns:a16="http://schemas.microsoft.com/office/drawing/2014/main" id="{95D12178-C5B4-E003-D130-A6013FEB6F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72" name="Picture 11">
              <a:extLst>
                <a:ext uri="{FF2B5EF4-FFF2-40B4-BE49-F238E27FC236}">
                  <a16:creationId xmlns:a16="http://schemas.microsoft.com/office/drawing/2014/main" id="{B4688FA6-628B-E6C0-635F-ACAD5176F72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78" name="Picture 19">
              <a:extLst>
                <a:ext uri="{FF2B5EF4-FFF2-40B4-BE49-F238E27FC236}">
                  <a16:creationId xmlns:a16="http://schemas.microsoft.com/office/drawing/2014/main" id="{BB840788-4277-A772-2AF6-63902300957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grpSp>
        <p:nvGrpSpPr>
          <p:cNvPr id="86" name="Groupe 85">
            <a:extLst>
              <a:ext uri="{FF2B5EF4-FFF2-40B4-BE49-F238E27FC236}">
                <a16:creationId xmlns:a16="http://schemas.microsoft.com/office/drawing/2014/main" id="{5589637F-9D35-3A36-F8D7-591E07726BF4}"/>
              </a:ext>
            </a:extLst>
          </p:cNvPr>
          <p:cNvGrpSpPr/>
          <p:nvPr/>
        </p:nvGrpSpPr>
        <p:grpSpPr>
          <a:xfrm>
            <a:off x="8301989" y="3936858"/>
            <a:ext cx="1594172" cy="468000"/>
            <a:chOff x="8293438" y="592553"/>
            <a:chExt cx="1594172" cy="468000"/>
          </a:xfrm>
        </p:grpSpPr>
        <p:pic>
          <p:nvPicPr>
            <p:cNvPr id="90" name="Picture 18" descr="A picture containing graphics, clipart, circle, logo&#10;&#10;Description automatically generated">
              <a:extLst>
                <a:ext uri="{FF2B5EF4-FFF2-40B4-BE49-F238E27FC236}">
                  <a16:creationId xmlns:a16="http://schemas.microsoft.com/office/drawing/2014/main" id="{1BD5CF36-4201-32E2-A671-7CF95FBF6B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91" name="Picture 15" descr="A thermometer in a circle&#10;&#10;Description automatically generated with low confidence">
              <a:extLst>
                <a:ext uri="{FF2B5EF4-FFF2-40B4-BE49-F238E27FC236}">
                  <a16:creationId xmlns:a16="http://schemas.microsoft.com/office/drawing/2014/main" id="{7B8AF90B-FEEE-83F0-2F71-FAF7C4BD51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96" name="Picture 10">
              <a:extLst>
                <a:ext uri="{FF2B5EF4-FFF2-40B4-BE49-F238E27FC236}">
                  <a16:creationId xmlns:a16="http://schemas.microsoft.com/office/drawing/2014/main" id="{AB42A53F-8B9E-2102-BE2D-C523CF7A40A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grpSp>
      <p:grpSp>
        <p:nvGrpSpPr>
          <p:cNvPr id="103" name="Groupe 102">
            <a:extLst>
              <a:ext uri="{FF2B5EF4-FFF2-40B4-BE49-F238E27FC236}">
                <a16:creationId xmlns:a16="http://schemas.microsoft.com/office/drawing/2014/main" id="{A6911E8E-1694-8763-C316-D7A721E7A9AC}"/>
              </a:ext>
            </a:extLst>
          </p:cNvPr>
          <p:cNvGrpSpPr/>
          <p:nvPr/>
        </p:nvGrpSpPr>
        <p:grpSpPr>
          <a:xfrm>
            <a:off x="7738903" y="4430974"/>
            <a:ext cx="3846515" cy="468000"/>
            <a:chOff x="7730352" y="592553"/>
            <a:chExt cx="3846515" cy="468000"/>
          </a:xfrm>
        </p:grpSpPr>
        <p:pic>
          <p:nvPicPr>
            <p:cNvPr id="111" name="Picture 11">
              <a:extLst>
                <a:ext uri="{FF2B5EF4-FFF2-40B4-BE49-F238E27FC236}">
                  <a16:creationId xmlns:a16="http://schemas.microsoft.com/office/drawing/2014/main" id="{8F787771-C1CB-F273-DE0F-F04150C97A6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13" name="Picture 7">
              <a:extLst>
                <a:ext uri="{FF2B5EF4-FFF2-40B4-BE49-F238E27FC236}">
                  <a16:creationId xmlns:a16="http://schemas.microsoft.com/office/drawing/2014/main" id="{8A7B0363-D823-D271-8146-BA8F07648C4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114" name="Picture 8">
              <a:extLst>
                <a:ext uri="{FF2B5EF4-FFF2-40B4-BE49-F238E27FC236}">
                  <a16:creationId xmlns:a16="http://schemas.microsoft.com/office/drawing/2014/main" id="{A2FF3895-FB0A-9139-E601-1067E38002C3}"/>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grpSp>
        <p:nvGrpSpPr>
          <p:cNvPr id="115" name="Groupe 114">
            <a:extLst>
              <a:ext uri="{FF2B5EF4-FFF2-40B4-BE49-F238E27FC236}">
                <a16:creationId xmlns:a16="http://schemas.microsoft.com/office/drawing/2014/main" id="{E0229B3F-3519-2A52-6F8C-AD4C1A6AAAFD}"/>
              </a:ext>
            </a:extLst>
          </p:cNvPr>
          <p:cNvGrpSpPr/>
          <p:nvPr/>
        </p:nvGrpSpPr>
        <p:grpSpPr>
          <a:xfrm>
            <a:off x="10554333" y="5433136"/>
            <a:ext cx="1031085" cy="468000"/>
            <a:chOff x="10545782" y="592553"/>
            <a:chExt cx="1031085" cy="468000"/>
          </a:xfrm>
        </p:grpSpPr>
        <p:pic>
          <p:nvPicPr>
            <p:cNvPr id="121" name="Picture 7">
              <a:extLst>
                <a:ext uri="{FF2B5EF4-FFF2-40B4-BE49-F238E27FC236}">
                  <a16:creationId xmlns:a16="http://schemas.microsoft.com/office/drawing/2014/main" id="{E3D823C9-41F8-0344-623E-3344C106A54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122" name="Picture 8">
              <a:extLst>
                <a:ext uri="{FF2B5EF4-FFF2-40B4-BE49-F238E27FC236}">
                  <a16:creationId xmlns:a16="http://schemas.microsoft.com/office/drawing/2014/main" id="{775CE16F-D737-294A-499A-FFAF4ACF48B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grpSp>
        <p:nvGrpSpPr>
          <p:cNvPr id="123" name="Groupe 122">
            <a:extLst>
              <a:ext uri="{FF2B5EF4-FFF2-40B4-BE49-F238E27FC236}">
                <a16:creationId xmlns:a16="http://schemas.microsoft.com/office/drawing/2014/main" id="{596655AC-73AF-A32B-C2F9-11B919BB95FB}"/>
              </a:ext>
            </a:extLst>
          </p:cNvPr>
          <p:cNvGrpSpPr/>
          <p:nvPr/>
        </p:nvGrpSpPr>
        <p:grpSpPr>
          <a:xfrm>
            <a:off x="7738903" y="4934517"/>
            <a:ext cx="3846515" cy="468000"/>
            <a:chOff x="7730352" y="592553"/>
            <a:chExt cx="3846515" cy="468000"/>
          </a:xfrm>
        </p:grpSpPr>
        <p:pic>
          <p:nvPicPr>
            <p:cNvPr id="127" name="Picture 11">
              <a:extLst>
                <a:ext uri="{FF2B5EF4-FFF2-40B4-BE49-F238E27FC236}">
                  <a16:creationId xmlns:a16="http://schemas.microsoft.com/office/drawing/2014/main" id="{D953390A-94A2-924D-0A0B-8C59694BD86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29" name="Picture 7">
              <a:extLst>
                <a:ext uri="{FF2B5EF4-FFF2-40B4-BE49-F238E27FC236}">
                  <a16:creationId xmlns:a16="http://schemas.microsoft.com/office/drawing/2014/main" id="{F7BEEEBB-9496-2C10-8C74-479D23EDF16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130" name="Picture 8">
              <a:extLst>
                <a:ext uri="{FF2B5EF4-FFF2-40B4-BE49-F238E27FC236}">
                  <a16:creationId xmlns:a16="http://schemas.microsoft.com/office/drawing/2014/main" id="{DBA59210-DCC4-285E-AAFF-F03C2DB2B3A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grpSp>
        <p:nvGrpSpPr>
          <p:cNvPr id="139" name="Groupe 138">
            <a:extLst>
              <a:ext uri="{FF2B5EF4-FFF2-40B4-BE49-F238E27FC236}">
                <a16:creationId xmlns:a16="http://schemas.microsoft.com/office/drawing/2014/main" id="{9E78E9DF-AD96-F4F0-085D-C86B21B28B25}"/>
              </a:ext>
            </a:extLst>
          </p:cNvPr>
          <p:cNvGrpSpPr/>
          <p:nvPr/>
        </p:nvGrpSpPr>
        <p:grpSpPr>
          <a:xfrm>
            <a:off x="7738903" y="3425033"/>
            <a:ext cx="2720344" cy="468000"/>
            <a:chOff x="7730352" y="592553"/>
            <a:chExt cx="2720344" cy="468000"/>
          </a:xfrm>
        </p:grpSpPr>
        <p:pic>
          <p:nvPicPr>
            <p:cNvPr id="140" name="Picture 18" descr="A picture containing graphics, clipart, circle, logo&#10;&#10;Description automatically generated">
              <a:extLst>
                <a:ext uri="{FF2B5EF4-FFF2-40B4-BE49-F238E27FC236}">
                  <a16:creationId xmlns:a16="http://schemas.microsoft.com/office/drawing/2014/main" id="{C3EA5290-39B8-E0B3-148F-51987672491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43" name="Picture 11">
              <a:extLst>
                <a:ext uri="{FF2B5EF4-FFF2-40B4-BE49-F238E27FC236}">
                  <a16:creationId xmlns:a16="http://schemas.microsoft.com/office/drawing/2014/main" id="{3B4FEC95-4FC6-B057-3273-B15F4C2335D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44" name="Picture 19">
              <a:extLst>
                <a:ext uri="{FF2B5EF4-FFF2-40B4-BE49-F238E27FC236}">
                  <a16:creationId xmlns:a16="http://schemas.microsoft.com/office/drawing/2014/main" id="{B9603C3C-23F4-AD1D-0040-69210CEF8F7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grpSp>
        <p:nvGrpSpPr>
          <p:cNvPr id="147" name="Groupe 146">
            <a:extLst>
              <a:ext uri="{FF2B5EF4-FFF2-40B4-BE49-F238E27FC236}">
                <a16:creationId xmlns:a16="http://schemas.microsoft.com/office/drawing/2014/main" id="{7189ECC2-CD7D-4EBD-7DA6-5D8343B74E4C}"/>
              </a:ext>
            </a:extLst>
          </p:cNvPr>
          <p:cNvGrpSpPr/>
          <p:nvPr/>
        </p:nvGrpSpPr>
        <p:grpSpPr>
          <a:xfrm>
            <a:off x="7733076" y="2427088"/>
            <a:ext cx="2720344" cy="468000"/>
            <a:chOff x="7730352" y="592553"/>
            <a:chExt cx="2720344" cy="468000"/>
          </a:xfrm>
        </p:grpSpPr>
        <p:pic>
          <p:nvPicPr>
            <p:cNvPr id="148" name="Picture 18" descr="A picture containing graphics, clipart, circle, logo&#10;&#10;Description automatically generated">
              <a:extLst>
                <a:ext uri="{FF2B5EF4-FFF2-40B4-BE49-F238E27FC236}">
                  <a16:creationId xmlns:a16="http://schemas.microsoft.com/office/drawing/2014/main" id="{7E779293-040F-02AD-7A4E-B787D7C934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50" name="Picture 10">
              <a:extLst>
                <a:ext uri="{FF2B5EF4-FFF2-40B4-BE49-F238E27FC236}">
                  <a16:creationId xmlns:a16="http://schemas.microsoft.com/office/drawing/2014/main" id="{137BF516-1318-82E9-E20C-B8EB9AB363D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51" name="Picture 11">
              <a:extLst>
                <a:ext uri="{FF2B5EF4-FFF2-40B4-BE49-F238E27FC236}">
                  <a16:creationId xmlns:a16="http://schemas.microsoft.com/office/drawing/2014/main" id="{0E0B30E9-C413-9332-38AE-F7A9E8F22A6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52" name="Picture 19">
              <a:extLst>
                <a:ext uri="{FF2B5EF4-FFF2-40B4-BE49-F238E27FC236}">
                  <a16:creationId xmlns:a16="http://schemas.microsoft.com/office/drawing/2014/main" id="{39E80B9B-8AE3-881B-F1BA-990611338B6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grpSp>
        <p:nvGrpSpPr>
          <p:cNvPr id="155" name="Groupe 154">
            <a:extLst>
              <a:ext uri="{FF2B5EF4-FFF2-40B4-BE49-F238E27FC236}">
                <a16:creationId xmlns:a16="http://schemas.microsoft.com/office/drawing/2014/main" id="{C967289D-B1F7-9E75-6AAC-7582FEE8B839}"/>
              </a:ext>
            </a:extLst>
          </p:cNvPr>
          <p:cNvGrpSpPr/>
          <p:nvPr/>
        </p:nvGrpSpPr>
        <p:grpSpPr>
          <a:xfrm>
            <a:off x="7740014" y="1920621"/>
            <a:ext cx="2720344" cy="468000"/>
            <a:chOff x="7730352" y="592553"/>
            <a:chExt cx="2720344" cy="468000"/>
          </a:xfrm>
        </p:grpSpPr>
        <p:pic>
          <p:nvPicPr>
            <p:cNvPr id="156" name="Picture 18" descr="A picture containing graphics, clipart, circle, logo&#10;&#10;Description automatically generated">
              <a:extLst>
                <a:ext uri="{FF2B5EF4-FFF2-40B4-BE49-F238E27FC236}">
                  <a16:creationId xmlns:a16="http://schemas.microsoft.com/office/drawing/2014/main" id="{9D78F88E-90B8-6C7B-4B2B-1412E29E68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58" name="Picture 10">
              <a:extLst>
                <a:ext uri="{FF2B5EF4-FFF2-40B4-BE49-F238E27FC236}">
                  <a16:creationId xmlns:a16="http://schemas.microsoft.com/office/drawing/2014/main" id="{CC5C04CE-E5BB-3BF1-E41C-39DBD11A8EB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59" name="Picture 11">
              <a:extLst>
                <a:ext uri="{FF2B5EF4-FFF2-40B4-BE49-F238E27FC236}">
                  <a16:creationId xmlns:a16="http://schemas.microsoft.com/office/drawing/2014/main" id="{1DD8B7FE-2A79-3E4D-E7ED-11383489A16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60" name="Picture 19">
              <a:extLst>
                <a:ext uri="{FF2B5EF4-FFF2-40B4-BE49-F238E27FC236}">
                  <a16:creationId xmlns:a16="http://schemas.microsoft.com/office/drawing/2014/main" id="{C80AAC32-5BB6-3F52-87C8-A38FB325F7D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sp>
        <p:nvSpPr>
          <p:cNvPr id="3" name="Espace réservé du numéro de diapositive 1">
            <a:extLst>
              <a:ext uri="{FF2B5EF4-FFF2-40B4-BE49-F238E27FC236}">
                <a16:creationId xmlns:a16="http://schemas.microsoft.com/office/drawing/2014/main" id="{A434ACCC-1D57-9624-29C1-877C4CC092F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603889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ela 6">
            <a:extLst>
              <a:ext uri="{FF2B5EF4-FFF2-40B4-BE49-F238E27FC236}">
                <a16:creationId xmlns:a16="http://schemas.microsoft.com/office/drawing/2014/main" id="{94974BB7-58DE-BC6C-EE80-29123D8E1865}"/>
              </a:ext>
            </a:extLst>
          </p:cNvPr>
          <p:cNvGraphicFramePr>
            <a:graphicFrameLocks noGrp="1"/>
          </p:cNvGraphicFramePr>
          <p:nvPr>
            <p:extLst>
              <p:ext uri="{D42A27DB-BD31-4B8C-83A1-F6EECF244321}">
                <p14:modId xmlns:p14="http://schemas.microsoft.com/office/powerpoint/2010/main" val="4275111733"/>
              </p:ext>
            </p:extLst>
          </p:nvPr>
        </p:nvGraphicFramePr>
        <p:xfrm>
          <a:off x="849716" y="1602878"/>
          <a:ext cx="10530215" cy="3880800"/>
        </p:xfrm>
        <a:graphic>
          <a:graphicData uri="http://schemas.openxmlformats.org/drawingml/2006/table">
            <a:tbl>
              <a:tblPr>
                <a:tableStyleId>{5C22544A-7EE6-4342-B048-85BDC9FD1C3A}</a:tableStyleId>
              </a:tblPr>
              <a:tblGrid>
                <a:gridCol w="1890215">
                  <a:extLst>
                    <a:ext uri="{9D8B030D-6E8A-4147-A177-3AD203B41FA5}">
                      <a16:colId xmlns:a16="http://schemas.microsoft.com/office/drawing/2014/main" val="699249639"/>
                    </a:ext>
                  </a:extLst>
                </a:gridCol>
                <a:gridCol w="1440000">
                  <a:extLst>
                    <a:ext uri="{9D8B030D-6E8A-4147-A177-3AD203B41FA5}">
                      <a16:colId xmlns:a16="http://schemas.microsoft.com/office/drawing/2014/main" val="3413443101"/>
                    </a:ext>
                  </a:extLst>
                </a:gridCol>
                <a:gridCol w="1440000">
                  <a:extLst>
                    <a:ext uri="{9D8B030D-6E8A-4147-A177-3AD203B41FA5}">
                      <a16:colId xmlns:a16="http://schemas.microsoft.com/office/drawing/2014/main" val="2216757023"/>
                    </a:ext>
                  </a:extLst>
                </a:gridCol>
                <a:gridCol w="1440000">
                  <a:extLst>
                    <a:ext uri="{9D8B030D-6E8A-4147-A177-3AD203B41FA5}">
                      <a16:colId xmlns:a16="http://schemas.microsoft.com/office/drawing/2014/main" val="3161797923"/>
                    </a:ext>
                  </a:extLst>
                </a:gridCol>
                <a:gridCol w="1440000">
                  <a:extLst>
                    <a:ext uri="{9D8B030D-6E8A-4147-A177-3AD203B41FA5}">
                      <a16:colId xmlns:a16="http://schemas.microsoft.com/office/drawing/2014/main" val="3419831944"/>
                    </a:ext>
                  </a:extLst>
                </a:gridCol>
                <a:gridCol w="1440000">
                  <a:extLst>
                    <a:ext uri="{9D8B030D-6E8A-4147-A177-3AD203B41FA5}">
                      <a16:colId xmlns:a16="http://schemas.microsoft.com/office/drawing/2014/main" val="3796840978"/>
                    </a:ext>
                  </a:extLst>
                </a:gridCol>
                <a:gridCol w="1440000">
                  <a:extLst>
                    <a:ext uri="{9D8B030D-6E8A-4147-A177-3AD203B41FA5}">
                      <a16:colId xmlns:a16="http://schemas.microsoft.com/office/drawing/2014/main" val="828529464"/>
                    </a:ext>
                  </a:extLst>
                </a:gridCol>
              </a:tblGrid>
              <a:tr h="352800">
                <a:tc>
                  <a:txBody>
                    <a:body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0" lang="en-GB" sz="1100" b="1" i="0" u="none" strike="noStrike" kern="1200" cap="none" spc="0" normalizeH="0" baseline="0" noProof="0">
                          <a:ln>
                            <a:noFill/>
                          </a:ln>
                          <a:solidFill>
                            <a:srgbClr val="897974"/>
                          </a:solidFill>
                          <a:effectLst/>
                          <a:uLnTx/>
                          <a:uFillTx/>
                          <a:latin typeface="DM Sans (Corps)"/>
                          <a:ea typeface="Fira Sans" panose="020B0503050000020004" pitchFamily="34" charset="0"/>
                          <a:cs typeface="+mn-cs"/>
                        </a:rPr>
                        <a:t>Ingredients helping to better deal with…</a:t>
                      </a:r>
                      <a:endParaRPr lang="fr-FR" sz="1100"/>
                    </a:p>
                  </a:txBody>
                  <a:tcPr marL="44450" marR="44450" marT="0" marB="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E67F7C"/>
                          </a:solidFill>
                          <a:effectLst/>
                          <a:latin typeface="DM Sans (Corps)"/>
                          <a:ea typeface="Fira Sans" panose="020B0503050000020004" pitchFamily="34" charset="0"/>
                          <a:cs typeface="Times New Roman" panose="02020603050405020304" pitchFamily="18" charset="0"/>
                        </a:rPr>
                        <a:t>DRY, ITCHY </a:t>
                      </a:r>
                    </a:p>
                    <a:p>
                      <a:pPr algn="ctr">
                        <a:lnSpc>
                          <a:spcPts val="1200"/>
                        </a:lnSpc>
                      </a:pPr>
                      <a:r>
                        <a:rPr lang="pt-BR" sz="1100" b="1">
                          <a:solidFill>
                            <a:srgbClr val="E67F7C"/>
                          </a:solidFill>
                          <a:effectLst/>
                          <a:latin typeface="DM Sans (Corps)"/>
                          <a:ea typeface="Fira Sans" panose="020B0503050000020004" pitchFamily="34" charset="0"/>
                          <a:cs typeface="Times New Roman" panose="02020603050405020304" pitchFamily="18" charset="0"/>
                        </a:rPr>
                        <a:t>SKIN AND SCALP</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B1BF11"/>
                          </a:solidFill>
                          <a:effectLst/>
                          <a:latin typeface="DM Sans (Corps)"/>
                          <a:ea typeface="Fira Sans" panose="020B0503050000020004" pitchFamily="34" charset="0"/>
                          <a:cs typeface="Times New Roman" panose="02020603050405020304" pitchFamily="18" charset="0"/>
                        </a:rPr>
                        <a:t>AGE SPOTS</a:t>
                      </a:r>
                    </a:p>
                    <a:p>
                      <a:pPr algn="ctr">
                        <a:lnSpc>
                          <a:spcPts val="1200"/>
                        </a:lnSpc>
                      </a:pPr>
                      <a:r>
                        <a:rPr lang="pt-BR" sz="1100" b="1">
                          <a:solidFill>
                            <a:srgbClr val="B1BF11"/>
                          </a:solidFill>
                          <a:effectLst/>
                          <a:latin typeface="DM Sans (Corps)"/>
                          <a:ea typeface="Fira Sans" panose="020B0503050000020004" pitchFamily="34" charset="0"/>
                          <a:cs typeface="Times New Roman" panose="02020603050405020304" pitchFamily="18" charset="0"/>
                        </a:rPr>
                        <a:t>SKIN TONE</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7BC6BC"/>
                          </a:solidFill>
                          <a:effectLst/>
                          <a:latin typeface="DM Sans (Corps)"/>
                          <a:ea typeface="Fira Sans" panose="020B0503050000020004" pitchFamily="34" charset="0"/>
                          <a:cs typeface="Times New Roman" panose="02020603050405020304" pitchFamily="18" charset="0"/>
                        </a:rPr>
                        <a:t>LINES, WRINKLES</a:t>
                      </a:r>
                    </a:p>
                    <a:p>
                      <a:pPr algn="ctr">
                        <a:lnSpc>
                          <a:spcPts val="1200"/>
                        </a:lnSpc>
                      </a:pPr>
                      <a:r>
                        <a:rPr lang="pt-BR" sz="1100" b="1">
                          <a:solidFill>
                            <a:srgbClr val="7BC6BC"/>
                          </a:solidFill>
                          <a:effectLst/>
                          <a:latin typeface="DM Sans (Corps)"/>
                          <a:ea typeface="Fira Sans" panose="020B0503050000020004" pitchFamily="34" charset="0"/>
                          <a:cs typeface="Times New Roman" panose="02020603050405020304" pitchFamily="18" charset="0"/>
                        </a:rPr>
                        <a:t>&amp; SAGGING</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9D2835"/>
                          </a:solidFill>
                          <a:effectLst/>
                          <a:latin typeface="DM Sans (Corps)"/>
                          <a:ea typeface="Fira Sans" panose="020B0503050000020004" pitchFamily="34" charset="0"/>
                          <a:cs typeface="Times New Roman" panose="02020603050405020304" pitchFamily="18" charset="0"/>
                        </a:rPr>
                        <a:t>SKIN SENSITIVITY</a:t>
                      </a:r>
                    </a:p>
                    <a:p>
                      <a:pPr algn="ctr">
                        <a:lnSpc>
                          <a:spcPts val="1200"/>
                        </a:lnSpc>
                      </a:pPr>
                      <a:r>
                        <a:rPr lang="pt-BR" sz="1100" b="1">
                          <a:solidFill>
                            <a:srgbClr val="9D2835"/>
                          </a:solidFill>
                          <a:effectLst/>
                          <a:latin typeface="DM Sans (Corps)"/>
                          <a:ea typeface="Fira Sans" panose="020B0503050000020004" pitchFamily="34" charset="0"/>
                          <a:cs typeface="Times New Roman" panose="02020603050405020304" pitchFamily="18" charset="0"/>
                        </a:rPr>
                        <a:t>&amp; REDNESS</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7D4392"/>
                          </a:solidFill>
                          <a:effectLst/>
                          <a:latin typeface="DM Sans (Corps)"/>
                          <a:ea typeface="Fira Sans" panose="020B0503050000020004" pitchFamily="34" charset="0"/>
                          <a:cs typeface="Times New Roman" panose="02020603050405020304" pitchFamily="18" charset="0"/>
                        </a:rPr>
                        <a:t>HAIR THINNING</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CFAED3"/>
                          </a:solidFill>
                          <a:effectLst/>
                          <a:latin typeface="DM Sans (Corps)"/>
                          <a:ea typeface="Fira Sans" panose="020B0503050000020004" pitchFamily="34" charset="0"/>
                          <a:cs typeface="Times New Roman" panose="02020603050405020304" pitchFamily="18" charset="0"/>
                        </a:rPr>
                        <a:t>HAIR LOSS</a:t>
                      </a:r>
                    </a:p>
                  </a:txBody>
                  <a:tcPr marL="44450" marR="44450" marT="0" marB="0" anchor="ctr">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4330412"/>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BEL-EVEN®</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006398"/>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Niacinamide PC</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320689"/>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SYN-UP®</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821252"/>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Vitamin B12 cryst</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6778703"/>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HYA-ACT™</a:t>
                      </a:r>
                    </a:p>
                  </a:txBody>
                  <a:tcPr marL="50800" marR="50800" marT="50800" marB="5080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1878272"/>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PEPHA®-TIGHT CB</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386658"/>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PEPHA®-CTIVE CB</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3440845"/>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ALPAFLOR® EDELWEISS CB</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4995210"/>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PENTAVITIN®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7710685"/>
                  </a:ext>
                </a:extLst>
              </a:tr>
              <a:tr h="3528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1" kern="1200" err="1">
                          <a:solidFill>
                            <a:srgbClr val="897974"/>
                          </a:solidFill>
                          <a:effectLst/>
                          <a:latin typeface="DM Sans (Corps)"/>
                          <a:ea typeface="Fira Sans" panose="020B0503050000020004" pitchFamily="34" charset="0"/>
                          <a:cs typeface="+mn-cs"/>
                        </a:rPr>
                        <a:t>BeauPlex</a:t>
                      </a:r>
                      <a:r>
                        <a:rPr lang="en-US" sz="1100" b="1" kern="1200">
                          <a:solidFill>
                            <a:srgbClr val="897974"/>
                          </a:solidFill>
                          <a:effectLst/>
                          <a:latin typeface="DM Sans (Corps)"/>
                          <a:ea typeface="Fira Sans" panose="020B0503050000020004" pitchFamily="34" charset="0"/>
                          <a:cs typeface="+mn-cs"/>
                        </a:rPr>
                        <a:t>® VH</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325493"/>
                  </a:ext>
                </a:extLst>
              </a:tr>
            </a:tbl>
          </a:graphicData>
        </a:graphic>
      </p:graphicFrame>
      <p:grpSp>
        <p:nvGrpSpPr>
          <p:cNvPr id="65" name="Groupe 64">
            <a:extLst>
              <a:ext uri="{FF2B5EF4-FFF2-40B4-BE49-F238E27FC236}">
                <a16:creationId xmlns:a16="http://schemas.microsoft.com/office/drawing/2014/main" id="{94A7E6D8-75BC-D5D4-46AC-04457BA42159}"/>
              </a:ext>
            </a:extLst>
          </p:cNvPr>
          <p:cNvGrpSpPr/>
          <p:nvPr/>
        </p:nvGrpSpPr>
        <p:grpSpPr>
          <a:xfrm>
            <a:off x="4172743" y="771979"/>
            <a:ext cx="3846515" cy="468000"/>
            <a:chOff x="7730352" y="592553"/>
            <a:chExt cx="3846515" cy="468000"/>
          </a:xfrm>
        </p:grpSpPr>
        <p:pic>
          <p:nvPicPr>
            <p:cNvPr id="10" name="Picture 18" descr="A picture containing graphics, clipart, circle, logo&#10;&#10;Description automatically generated">
              <a:extLst>
                <a:ext uri="{FF2B5EF4-FFF2-40B4-BE49-F238E27FC236}">
                  <a16:creationId xmlns:a16="http://schemas.microsoft.com/office/drawing/2014/main" id="{93B95EE5-DE56-C6FA-44E9-7C96034C52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1" name="Picture 15" descr="A thermometer in a circle&#10;&#10;Description automatically generated with low confidence">
              <a:extLst>
                <a:ext uri="{FF2B5EF4-FFF2-40B4-BE49-F238E27FC236}">
                  <a16:creationId xmlns:a16="http://schemas.microsoft.com/office/drawing/2014/main" id="{25CCF392-F6B7-BF1D-52DC-943DD091AB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13" name="Picture 10">
              <a:extLst>
                <a:ext uri="{FF2B5EF4-FFF2-40B4-BE49-F238E27FC236}">
                  <a16:creationId xmlns:a16="http://schemas.microsoft.com/office/drawing/2014/main" id="{81D65EF9-49A3-FF8E-30F9-B0298F3E9B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4" name="Picture 11">
              <a:extLst>
                <a:ext uri="{FF2B5EF4-FFF2-40B4-BE49-F238E27FC236}">
                  <a16:creationId xmlns:a16="http://schemas.microsoft.com/office/drawing/2014/main" id="{55DC84EF-5F4D-2FD1-F346-D296B016F22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5" name="Picture 19">
              <a:extLst>
                <a:ext uri="{FF2B5EF4-FFF2-40B4-BE49-F238E27FC236}">
                  <a16:creationId xmlns:a16="http://schemas.microsoft.com/office/drawing/2014/main" id="{D7D96E8E-2C3E-2614-4015-FDE6B5792E4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pic>
          <p:nvPicPr>
            <p:cNvPr id="29" name="Picture 7">
              <a:extLst>
                <a:ext uri="{FF2B5EF4-FFF2-40B4-BE49-F238E27FC236}">
                  <a16:creationId xmlns:a16="http://schemas.microsoft.com/office/drawing/2014/main" id="{ACD06D1F-2861-ACB6-FD3E-53D08CF0345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30" name="Picture 8">
              <a:extLst>
                <a:ext uri="{FF2B5EF4-FFF2-40B4-BE49-F238E27FC236}">
                  <a16:creationId xmlns:a16="http://schemas.microsoft.com/office/drawing/2014/main" id="{6743FC27-43FE-57CA-4100-0B175CFF8F0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pic>
        <p:nvPicPr>
          <p:cNvPr id="18" name="Gráfico 10">
            <a:extLst>
              <a:ext uri="{FF2B5EF4-FFF2-40B4-BE49-F238E27FC236}">
                <a16:creationId xmlns:a16="http://schemas.microsoft.com/office/drawing/2014/main" id="{49FEE5C6-2E1F-BE08-2C2C-270DA459B092}"/>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146817" y="72063"/>
            <a:ext cx="3898367" cy="632502"/>
          </a:xfrm>
          <a:prstGeom prst="rect">
            <a:avLst/>
          </a:prstGeom>
        </p:spPr>
      </p:pic>
      <p:sp>
        <p:nvSpPr>
          <p:cNvPr id="3" name="Espace réservé du numéro de diapositive 1">
            <a:extLst>
              <a:ext uri="{FF2B5EF4-FFF2-40B4-BE49-F238E27FC236}">
                <a16:creationId xmlns:a16="http://schemas.microsoft.com/office/drawing/2014/main" id="{A434ACCC-1D57-9624-29C1-877C4CC092F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18" descr="A picture containing graphics, clipart, circle, logo&#10;&#10;Description automatically generated">
            <a:extLst>
              <a:ext uri="{FF2B5EF4-FFF2-40B4-BE49-F238E27FC236}">
                <a16:creationId xmlns:a16="http://schemas.microsoft.com/office/drawing/2014/main" id="{CD0A887A-7891-9C43-1CEA-908BC734E22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1963314"/>
            <a:ext cx="324000" cy="324000"/>
          </a:xfrm>
          <a:prstGeom prst="rect">
            <a:avLst/>
          </a:prstGeom>
        </p:spPr>
      </p:pic>
      <p:pic>
        <p:nvPicPr>
          <p:cNvPr id="8" name="Picture 19">
            <a:extLst>
              <a:ext uri="{FF2B5EF4-FFF2-40B4-BE49-F238E27FC236}">
                <a16:creationId xmlns:a16="http://schemas.microsoft.com/office/drawing/2014/main" id="{A06DE8B9-EA18-DEAC-769A-EEE213AFDCB5}"/>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1963314"/>
            <a:ext cx="324000" cy="324000"/>
          </a:xfrm>
          <a:prstGeom prst="rect">
            <a:avLst/>
          </a:prstGeom>
        </p:spPr>
      </p:pic>
      <p:pic>
        <p:nvPicPr>
          <p:cNvPr id="19" name="Picture 18" descr="A picture containing graphics, clipart, circle, logo&#10;&#10;Description automatically generated">
            <a:extLst>
              <a:ext uri="{FF2B5EF4-FFF2-40B4-BE49-F238E27FC236}">
                <a16:creationId xmlns:a16="http://schemas.microsoft.com/office/drawing/2014/main" id="{79E03631-B398-C614-42A3-2ADCBB89C62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2316366"/>
            <a:ext cx="324000" cy="324000"/>
          </a:xfrm>
          <a:prstGeom prst="rect">
            <a:avLst/>
          </a:prstGeom>
        </p:spPr>
      </p:pic>
      <p:pic>
        <p:nvPicPr>
          <p:cNvPr id="22" name="Picture 10">
            <a:extLst>
              <a:ext uri="{FF2B5EF4-FFF2-40B4-BE49-F238E27FC236}">
                <a16:creationId xmlns:a16="http://schemas.microsoft.com/office/drawing/2014/main" id="{0D8D6078-DC23-4315-432A-AD0A85652D3A}"/>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718209" y="2316366"/>
            <a:ext cx="324000" cy="324000"/>
          </a:xfrm>
          <a:prstGeom prst="rect">
            <a:avLst/>
          </a:prstGeom>
        </p:spPr>
      </p:pic>
      <p:pic>
        <p:nvPicPr>
          <p:cNvPr id="23" name="Picture 11">
            <a:extLst>
              <a:ext uri="{FF2B5EF4-FFF2-40B4-BE49-F238E27FC236}">
                <a16:creationId xmlns:a16="http://schemas.microsoft.com/office/drawing/2014/main" id="{44B65517-3111-575D-2A5C-207CF69C172A}"/>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2316366"/>
            <a:ext cx="324000" cy="324000"/>
          </a:xfrm>
          <a:prstGeom prst="rect">
            <a:avLst/>
          </a:prstGeom>
        </p:spPr>
      </p:pic>
      <p:pic>
        <p:nvPicPr>
          <p:cNvPr id="24" name="Picture 19">
            <a:extLst>
              <a:ext uri="{FF2B5EF4-FFF2-40B4-BE49-F238E27FC236}">
                <a16:creationId xmlns:a16="http://schemas.microsoft.com/office/drawing/2014/main" id="{573CD616-EF7C-44FB-BD95-2A85A1C98D5F}"/>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2316366"/>
            <a:ext cx="324000" cy="324000"/>
          </a:xfrm>
          <a:prstGeom prst="rect">
            <a:avLst/>
          </a:prstGeom>
        </p:spPr>
      </p:pic>
      <p:pic>
        <p:nvPicPr>
          <p:cNvPr id="67" name="Picture 11">
            <a:extLst>
              <a:ext uri="{FF2B5EF4-FFF2-40B4-BE49-F238E27FC236}">
                <a16:creationId xmlns:a16="http://schemas.microsoft.com/office/drawing/2014/main" id="{EB2C048B-43B3-433C-690A-8AABA913C049}"/>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3022470"/>
            <a:ext cx="324000" cy="324000"/>
          </a:xfrm>
          <a:prstGeom prst="rect">
            <a:avLst/>
          </a:prstGeom>
        </p:spPr>
      </p:pic>
      <p:pic>
        <p:nvPicPr>
          <p:cNvPr id="69" name="Picture 19">
            <a:extLst>
              <a:ext uri="{FF2B5EF4-FFF2-40B4-BE49-F238E27FC236}">
                <a16:creationId xmlns:a16="http://schemas.microsoft.com/office/drawing/2014/main" id="{A081AB91-AF8E-DBD3-F57F-AA8078D14CB7}"/>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3022470"/>
            <a:ext cx="324000" cy="324000"/>
          </a:xfrm>
          <a:prstGeom prst="rect">
            <a:avLst/>
          </a:prstGeom>
        </p:spPr>
      </p:pic>
      <p:pic>
        <p:nvPicPr>
          <p:cNvPr id="83" name="Picture 18" descr="A picture containing graphics, clipart, circle, logo&#10;&#10;Description automatically generated">
            <a:extLst>
              <a:ext uri="{FF2B5EF4-FFF2-40B4-BE49-F238E27FC236}">
                <a16:creationId xmlns:a16="http://schemas.microsoft.com/office/drawing/2014/main" id="{0CE87AB7-9E6D-E8B9-1BDC-C78B31B6AB4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3740716"/>
            <a:ext cx="324000" cy="324000"/>
          </a:xfrm>
          <a:prstGeom prst="rect">
            <a:avLst/>
          </a:prstGeom>
        </p:spPr>
      </p:pic>
      <p:grpSp>
        <p:nvGrpSpPr>
          <p:cNvPr id="1053" name="Groupe 1052">
            <a:extLst>
              <a:ext uri="{FF2B5EF4-FFF2-40B4-BE49-F238E27FC236}">
                <a16:creationId xmlns:a16="http://schemas.microsoft.com/office/drawing/2014/main" id="{41C71C99-594C-D5BF-D0F0-C187E7162617}"/>
              </a:ext>
            </a:extLst>
          </p:cNvPr>
          <p:cNvGrpSpPr/>
          <p:nvPr/>
        </p:nvGrpSpPr>
        <p:grpSpPr>
          <a:xfrm>
            <a:off x="9099672" y="4446820"/>
            <a:ext cx="1765483" cy="324000"/>
            <a:chOff x="9648073" y="5167584"/>
            <a:chExt cx="1765483" cy="324000"/>
          </a:xfrm>
        </p:grpSpPr>
        <p:pic>
          <p:nvPicPr>
            <p:cNvPr id="100" name="Picture 7">
              <a:extLst>
                <a:ext uri="{FF2B5EF4-FFF2-40B4-BE49-F238E27FC236}">
                  <a16:creationId xmlns:a16="http://schemas.microsoft.com/office/drawing/2014/main" id="{99D92520-A002-D952-65CC-6D38ED91DE69}"/>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11089556" y="5167584"/>
              <a:ext cx="324000" cy="324000"/>
            </a:xfrm>
            <a:prstGeom prst="rect">
              <a:avLst/>
            </a:prstGeom>
          </p:spPr>
        </p:pic>
        <p:pic>
          <p:nvPicPr>
            <p:cNvPr id="101" name="Picture 8">
              <a:extLst>
                <a:ext uri="{FF2B5EF4-FFF2-40B4-BE49-F238E27FC236}">
                  <a16:creationId xmlns:a16="http://schemas.microsoft.com/office/drawing/2014/main" id="{21D9B3C2-0CC0-7005-A6BB-3384EC8E3BC8}"/>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9648073" y="5167584"/>
              <a:ext cx="324000" cy="324000"/>
            </a:xfrm>
            <a:prstGeom prst="rect">
              <a:avLst/>
            </a:prstGeom>
          </p:spPr>
        </p:pic>
      </p:grpSp>
      <p:pic>
        <p:nvPicPr>
          <p:cNvPr id="104" name="Picture 18" descr="A picture containing graphics, clipart, circle, logo&#10;&#10;Description automatically generated">
            <a:extLst>
              <a:ext uri="{FF2B5EF4-FFF2-40B4-BE49-F238E27FC236}">
                <a16:creationId xmlns:a16="http://schemas.microsoft.com/office/drawing/2014/main" id="{6A214661-42BF-8B3E-0FE3-786DA73A707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2669418"/>
            <a:ext cx="324000" cy="324000"/>
          </a:xfrm>
          <a:prstGeom prst="rect">
            <a:avLst/>
          </a:prstGeom>
        </p:spPr>
      </p:pic>
      <p:pic>
        <p:nvPicPr>
          <p:cNvPr id="107" name="Picture 11">
            <a:extLst>
              <a:ext uri="{FF2B5EF4-FFF2-40B4-BE49-F238E27FC236}">
                <a16:creationId xmlns:a16="http://schemas.microsoft.com/office/drawing/2014/main" id="{821D9DF7-6B40-96F3-99B6-DE16C471365E}"/>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2669418"/>
            <a:ext cx="324000" cy="324000"/>
          </a:xfrm>
          <a:prstGeom prst="rect">
            <a:avLst/>
          </a:prstGeom>
        </p:spPr>
      </p:pic>
      <p:pic>
        <p:nvPicPr>
          <p:cNvPr id="108" name="Picture 19">
            <a:extLst>
              <a:ext uri="{FF2B5EF4-FFF2-40B4-BE49-F238E27FC236}">
                <a16:creationId xmlns:a16="http://schemas.microsoft.com/office/drawing/2014/main" id="{E5CCB0AC-B02D-45DA-D85E-490CDFE34FF7}"/>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2669418"/>
            <a:ext cx="324000" cy="324000"/>
          </a:xfrm>
          <a:prstGeom prst="rect">
            <a:avLst/>
          </a:prstGeom>
        </p:spPr>
      </p:pic>
      <p:grpSp>
        <p:nvGrpSpPr>
          <p:cNvPr id="1048" name="Groupe 1047">
            <a:extLst>
              <a:ext uri="{FF2B5EF4-FFF2-40B4-BE49-F238E27FC236}">
                <a16:creationId xmlns:a16="http://schemas.microsoft.com/office/drawing/2014/main" id="{8A15D184-5D6E-8359-FF95-7ED90A52FBEF}"/>
              </a:ext>
            </a:extLst>
          </p:cNvPr>
          <p:cNvGrpSpPr/>
          <p:nvPr/>
        </p:nvGrpSpPr>
        <p:grpSpPr>
          <a:xfrm>
            <a:off x="3276726" y="3383448"/>
            <a:ext cx="3206966" cy="324000"/>
            <a:chOff x="2440658" y="3375114"/>
            <a:chExt cx="3206966" cy="324000"/>
          </a:xfrm>
        </p:grpSpPr>
        <p:pic>
          <p:nvPicPr>
            <p:cNvPr id="116" name="Picture 18" descr="A picture containing graphics, clipart, circle, logo&#10;&#10;Description automatically generated">
              <a:extLst>
                <a:ext uri="{FF2B5EF4-FFF2-40B4-BE49-F238E27FC236}">
                  <a16:creationId xmlns:a16="http://schemas.microsoft.com/office/drawing/2014/main" id="{4B80C128-14A9-0BFD-6F1C-19863DF1A3B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323624" y="3375114"/>
              <a:ext cx="324000" cy="324000"/>
            </a:xfrm>
            <a:prstGeom prst="rect">
              <a:avLst/>
            </a:prstGeom>
          </p:spPr>
        </p:pic>
        <p:pic>
          <p:nvPicPr>
            <p:cNvPr id="119" name="Picture 11">
              <a:extLst>
                <a:ext uri="{FF2B5EF4-FFF2-40B4-BE49-F238E27FC236}">
                  <a16:creationId xmlns:a16="http://schemas.microsoft.com/office/drawing/2014/main" id="{8878B8F2-32D7-F37E-79F4-93FD46BA7F75}"/>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2440658" y="3375114"/>
              <a:ext cx="324000" cy="324000"/>
            </a:xfrm>
            <a:prstGeom prst="rect">
              <a:avLst/>
            </a:prstGeom>
          </p:spPr>
        </p:pic>
      </p:grpSp>
      <p:pic>
        <p:nvPicPr>
          <p:cNvPr id="153" name="Picture 10">
            <a:extLst>
              <a:ext uri="{FF2B5EF4-FFF2-40B4-BE49-F238E27FC236}">
                <a16:creationId xmlns:a16="http://schemas.microsoft.com/office/drawing/2014/main" id="{67700DD9-7396-71F3-2C4D-2C72C291C617}"/>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718209" y="4093768"/>
            <a:ext cx="324000" cy="324000"/>
          </a:xfrm>
          <a:prstGeom prst="rect">
            <a:avLst/>
          </a:prstGeom>
        </p:spPr>
      </p:pic>
      <p:pic>
        <p:nvPicPr>
          <p:cNvPr id="1031" name="Picture 11">
            <a:extLst>
              <a:ext uri="{FF2B5EF4-FFF2-40B4-BE49-F238E27FC236}">
                <a16:creationId xmlns:a16="http://schemas.microsoft.com/office/drawing/2014/main" id="{AD0F76A7-40FC-72ED-AB15-2AB9A701ADDC}"/>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4799872"/>
            <a:ext cx="324000" cy="324000"/>
          </a:xfrm>
          <a:prstGeom prst="rect">
            <a:avLst/>
          </a:prstGeom>
        </p:spPr>
      </p:pic>
      <p:grpSp>
        <p:nvGrpSpPr>
          <p:cNvPr id="1043" name="Groupe 1042">
            <a:extLst>
              <a:ext uri="{FF2B5EF4-FFF2-40B4-BE49-F238E27FC236}">
                <a16:creationId xmlns:a16="http://schemas.microsoft.com/office/drawing/2014/main" id="{C51BED66-C5D3-7F41-167C-7E890C3B19EE}"/>
              </a:ext>
            </a:extLst>
          </p:cNvPr>
          <p:cNvGrpSpPr/>
          <p:nvPr/>
        </p:nvGrpSpPr>
        <p:grpSpPr>
          <a:xfrm>
            <a:off x="9099672" y="5152921"/>
            <a:ext cx="1765483" cy="324000"/>
            <a:chOff x="9648073" y="5911865"/>
            <a:chExt cx="1765483" cy="324000"/>
          </a:xfrm>
        </p:grpSpPr>
        <p:pic>
          <p:nvPicPr>
            <p:cNvPr id="1041" name="Picture 7">
              <a:extLst>
                <a:ext uri="{FF2B5EF4-FFF2-40B4-BE49-F238E27FC236}">
                  <a16:creationId xmlns:a16="http://schemas.microsoft.com/office/drawing/2014/main" id="{D224B1B6-17C7-4743-A099-56CE24673248}"/>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11089556" y="5911865"/>
              <a:ext cx="324000" cy="324000"/>
            </a:xfrm>
            <a:prstGeom prst="rect">
              <a:avLst/>
            </a:prstGeom>
          </p:spPr>
        </p:pic>
        <p:pic>
          <p:nvPicPr>
            <p:cNvPr id="1042" name="Picture 8">
              <a:extLst>
                <a:ext uri="{FF2B5EF4-FFF2-40B4-BE49-F238E27FC236}">
                  <a16:creationId xmlns:a16="http://schemas.microsoft.com/office/drawing/2014/main" id="{E6A786AE-2A20-03A1-6F65-B7995DEF1FDA}"/>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9648073" y="5911865"/>
              <a:ext cx="324000" cy="324000"/>
            </a:xfrm>
            <a:prstGeom prst="rect">
              <a:avLst/>
            </a:prstGeom>
          </p:spPr>
        </p:pic>
      </p:grpSp>
    </p:spTree>
    <p:extLst>
      <p:ext uri="{BB962C8B-B14F-4D97-AF65-F5344CB8AC3E}">
        <p14:creationId xmlns:p14="http://schemas.microsoft.com/office/powerpoint/2010/main" val="2685474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2B5238A0-AA7A-09F4-D724-1860AD993642}"/>
              </a:ext>
            </a:extLst>
          </p:cNvPr>
          <p:cNvSpPr/>
          <p:nvPr/>
        </p:nvSpPr>
        <p:spPr>
          <a:xfrm>
            <a:off x="822712" y="3011856"/>
            <a:ext cx="4632402" cy="3370090"/>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During menopause</a:t>
            </a:r>
            <a:r>
              <a:rPr lang="en-US" sz="1100" dirty="0">
                <a:solidFill>
                  <a:prstClr val="black"/>
                </a:solidFill>
                <a:latin typeface="DM Sans" pitchFamily="2" charset="77"/>
              </a:rPr>
              <a:t>, the increase in cortisol impacts skin cell functions leading to visible signs of aging and lower skin resilience to daily stress factors . </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sz="1100" dirty="0">
                <a:solidFill>
                  <a:prstClr val="black"/>
                </a:solidFill>
                <a:latin typeface="DM Sans" pitchFamily="2" charset="77"/>
              </a:rPr>
              <a:t>The </a:t>
            </a:r>
            <a:r>
              <a:rPr lang="en-US" sz="1100" b="1" dirty="0">
                <a:solidFill>
                  <a:prstClr val="black"/>
                </a:solidFill>
                <a:latin typeface="DM Sans" pitchFamily="2" charset="77"/>
              </a:rPr>
              <a:t>Wonder You Day Care Cream SPF 50 </a:t>
            </a:r>
            <a:r>
              <a:rPr lang="en-US" sz="1100" dirty="0">
                <a:solidFill>
                  <a:prstClr val="black"/>
                </a:solidFill>
                <a:latin typeface="DM Sans" pitchFamily="2" charset="77"/>
              </a:rPr>
              <a:t>provides a complete </a:t>
            </a:r>
            <a:r>
              <a:rPr lang="en-US" sz="1100" dirty="0" err="1">
                <a:solidFill>
                  <a:prstClr val="black"/>
                </a:solidFill>
                <a:latin typeface="DM Sans" pitchFamily="2" charset="77"/>
              </a:rPr>
              <a:t>hollistic</a:t>
            </a:r>
            <a:r>
              <a:rPr lang="en-US" sz="1100" dirty="0">
                <a:solidFill>
                  <a:prstClr val="black"/>
                </a:solidFill>
                <a:latin typeface="DM Sans" pitchFamily="2" charset="77"/>
              </a:rPr>
              <a:t> solution  for your daily protection.</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sz="1100" dirty="0">
                <a:solidFill>
                  <a:prstClr val="black"/>
                </a:solidFill>
                <a:latin typeface="DM Sans" pitchFamily="2" charset="77"/>
              </a:rPr>
              <a:t>It combines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BEL-EVEN® </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technology that will rebalance </a:t>
            </a:r>
            <a:r>
              <a:rPr lang="en-US" sz="1100" dirty="0">
                <a:solidFill>
                  <a:prstClr val="black"/>
                </a:solidFill>
                <a:latin typeface="DM Sans" pitchFamily="2" charset="77"/>
              </a:rPr>
              <a:t>your</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skin’s cortisol level and improve collagen levels for a firmer and strengthened skin along with the powerhouse Vitamin B3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Niacinamide PC</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for a flawless, resilient skin.</a:t>
            </a:r>
            <a:endParaRPr kumimoji="0" lang="en-US" sz="1100" b="0" i="0" u="none" strike="noStrike" kern="1200" cap="none" spc="0" normalizeH="0" baseline="0" noProof="0" dirty="0">
              <a:ln>
                <a:noFill/>
              </a:ln>
              <a:solidFill>
                <a:prstClr val="black"/>
              </a:solidFill>
              <a:effectLst/>
              <a:highlight>
                <a:srgbClr val="FFFF00"/>
              </a:highlight>
              <a:uLnTx/>
              <a:uFillTx/>
              <a:latin typeface="DM Sans" pitchFamily="2" charset="77"/>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This daily cream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SPF 50</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also provides a high solar protection for your daily exposure.</a:t>
            </a:r>
          </a:p>
        </p:txBody>
      </p:sp>
      <p:sp>
        <p:nvSpPr>
          <p:cNvPr id="12" name="Retângulo 11">
            <a:extLst>
              <a:ext uri="{FF2B5EF4-FFF2-40B4-BE49-F238E27FC236}">
                <a16:creationId xmlns:a16="http://schemas.microsoft.com/office/drawing/2014/main" id="{61A0C593-7F49-9649-AA58-733C6F6112C9}"/>
              </a:ext>
            </a:extLst>
          </p:cNvPr>
          <p:cNvSpPr/>
          <p:nvPr/>
        </p:nvSpPr>
        <p:spPr>
          <a:xfrm>
            <a:off x="825599" y="1983166"/>
            <a:ext cx="4055319" cy="99039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DAY CARE CREAM SPF 50</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with </a:t>
            </a:r>
            <a:r>
              <a:rPr kumimoji="0" lang="en-US" sz="1300" b="1" i="0" u="none" strike="noStrike" kern="1200" cap="none" spc="0" normalizeH="0" baseline="0" noProof="0" dirty="0">
                <a:ln>
                  <a:noFill/>
                </a:ln>
                <a:solidFill>
                  <a:prstClr val="black"/>
                </a:solidFill>
                <a:effectLst/>
                <a:uLnTx/>
                <a:uFillTx/>
                <a:latin typeface="DM Sans" pitchFamily="2" charset="77"/>
                <a:ea typeface="+mn-ea"/>
                <a:cs typeface="+mn-cs"/>
              </a:rPr>
              <a:t>BEL-EVEN® and Niacinamide PC</a:t>
            </a:r>
          </a:p>
          <a:p>
            <a:pPr>
              <a:lnSpc>
                <a:spcPct val="150000"/>
              </a:lnSpc>
              <a:defRPr/>
            </a:pPr>
            <a:r>
              <a:rPr lang="en-US" sz="1200" b="1" i="1" dirty="0">
                <a:solidFill>
                  <a:srgbClr val="75C1E3"/>
                </a:solidFill>
                <a:latin typeface="DM Sans" pitchFamily="2" charset="77"/>
                <a:cs typeface="FUTURA MEDIUM" panose="020B0602020204020303" pitchFamily="34" charset="-79"/>
              </a:rPr>
              <a:t>Eco Class B</a:t>
            </a:r>
            <a:endParaRPr kumimoji="0" lang="en-US" sz="12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endParaRPr>
          </a:p>
        </p:txBody>
      </p:sp>
      <p:sp>
        <p:nvSpPr>
          <p:cNvPr id="4" name="CaixaDeTexto 3">
            <a:extLst>
              <a:ext uri="{FF2B5EF4-FFF2-40B4-BE49-F238E27FC236}">
                <a16:creationId xmlns:a16="http://schemas.microsoft.com/office/drawing/2014/main" id="{D754339A-7038-C8A8-96F4-01541DBECD57}"/>
              </a:ext>
            </a:extLst>
          </p:cNvPr>
          <p:cNvSpPr txBox="1"/>
          <p:nvPr/>
        </p:nvSpPr>
        <p:spPr>
          <a:xfrm>
            <a:off x="1762812" y="638194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 name="Groupe 1">
            <a:extLst>
              <a:ext uri="{FF2B5EF4-FFF2-40B4-BE49-F238E27FC236}">
                <a16:creationId xmlns:a16="http://schemas.microsoft.com/office/drawing/2014/main" id="{45F2FEA0-FD16-3E7E-CF0E-B0764F190A2C}"/>
              </a:ext>
            </a:extLst>
          </p:cNvPr>
          <p:cNvGrpSpPr/>
          <p:nvPr/>
        </p:nvGrpSpPr>
        <p:grpSpPr>
          <a:xfrm>
            <a:off x="11207589" y="75677"/>
            <a:ext cx="795600" cy="3267360"/>
            <a:chOff x="11084400" y="302400"/>
            <a:chExt cx="795600" cy="3267360"/>
          </a:xfrm>
        </p:grpSpPr>
        <p:pic>
          <p:nvPicPr>
            <p:cNvPr id="6" name="Picture 19">
              <a:extLst>
                <a:ext uri="{FF2B5EF4-FFF2-40B4-BE49-F238E27FC236}">
                  <a16:creationId xmlns:a16="http://schemas.microsoft.com/office/drawing/2014/main" id="{FDE9C4B1-96E8-A097-CE9A-1189CDF1928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084400" y="2774160"/>
              <a:ext cx="795600" cy="795600"/>
            </a:xfrm>
            <a:prstGeom prst="rect">
              <a:avLst/>
            </a:prstGeom>
          </p:spPr>
        </p:pic>
        <p:pic>
          <p:nvPicPr>
            <p:cNvPr id="7" name="Picture 18" descr="A picture containing graphics, clipart, circle, logo&#10;&#10;Description automatically generated">
              <a:extLst>
                <a:ext uri="{FF2B5EF4-FFF2-40B4-BE49-F238E27FC236}">
                  <a16:creationId xmlns:a16="http://schemas.microsoft.com/office/drawing/2014/main" id="{857E201D-5B69-9C7B-E46A-C5F67E97D7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9" name="Picture 10">
              <a:extLst>
                <a:ext uri="{FF2B5EF4-FFF2-40B4-BE49-F238E27FC236}">
                  <a16:creationId xmlns:a16="http://schemas.microsoft.com/office/drawing/2014/main" id="{90CFEE92-C9CC-E03E-9D2B-4BF763387AC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0" name="Picture 11">
              <a:extLst>
                <a:ext uri="{FF2B5EF4-FFF2-40B4-BE49-F238E27FC236}">
                  <a16:creationId xmlns:a16="http://schemas.microsoft.com/office/drawing/2014/main" id="{B6DF3DEE-99A1-B347-DE10-C3C77589E0C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11" name="Espace réservé du numéro de diapositive 1">
            <a:extLst>
              <a:ext uri="{FF2B5EF4-FFF2-40B4-BE49-F238E27FC236}">
                <a16:creationId xmlns:a16="http://schemas.microsoft.com/office/drawing/2014/main" id="{4F868D2E-D312-54A2-4C4F-C64A456413EA}"/>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35</a:t>
            </a:fld>
            <a:endParaRPr lang="en-US" sz="1300" dirty="0">
              <a:solidFill>
                <a:prstClr val="black"/>
              </a:solidFill>
              <a:latin typeface="DM Sans"/>
            </a:endParaRPr>
          </a:p>
        </p:txBody>
      </p:sp>
      <p:pic>
        <p:nvPicPr>
          <p:cNvPr id="15" name="Gráfico 5">
            <a:extLst>
              <a:ext uri="{FF2B5EF4-FFF2-40B4-BE49-F238E27FC236}">
                <a16:creationId xmlns:a16="http://schemas.microsoft.com/office/drawing/2014/main" id="{03EF3C73-A366-9067-4BD5-1ADF457755B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63804" y="882637"/>
            <a:ext cx="3950217" cy="640914"/>
          </a:xfrm>
          <a:prstGeom prst="rect">
            <a:avLst/>
          </a:prstGeom>
        </p:spPr>
      </p:pic>
      <p:pic>
        <p:nvPicPr>
          <p:cNvPr id="13" name="Picture 18">
            <a:extLst>
              <a:ext uri="{FF2B5EF4-FFF2-40B4-BE49-F238E27FC236}">
                <a16:creationId xmlns:a16="http://schemas.microsoft.com/office/drawing/2014/main" id="{6ECEB560-D280-775B-3BCA-0BEC191FC919}"/>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669937" y="1944875"/>
            <a:ext cx="785177" cy="795600"/>
          </a:xfrm>
          <a:prstGeom prst="rect">
            <a:avLst/>
          </a:prstGeom>
        </p:spPr>
      </p:pic>
      <p:sp>
        <p:nvSpPr>
          <p:cNvPr id="8" name="TextBox 7">
            <a:extLst>
              <a:ext uri="{FF2B5EF4-FFF2-40B4-BE49-F238E27FC236}">
                <a16:creationId xmlns:a16="http://schemas.microsoft.com/office/drawing/2014/main" id="{A9C60F03-E734-32CD-7D4E-1D87E44188D8}"/>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2499595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id="{61A0C593-7F49-9649-AA58-733C6F6112C9}"/>
              </a:ext>
            </a:extLst>
          </p:cNvPr>
          <p:cNvSpPr/>
          <p:nvPr/>
        </p:nvSpPr>
        <p:spPr>
          <a:xfrm>
            <a:off x="744319" y="677268"/>
            <a:ext cx="4055319"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a:ln>
                  <a:noFill/>
                </a:ln>
                <a:solidFill>
                  <a:srgbClr val="75C1E3"/>
                </a:solidFill>
                <a:effectLst/>
                <a:uLnTx/>
                <a:uFillTx/>
                <a:latin typeface="DM Sans" pitchFamily="2" charset="77"/>
                <a:ea typeface="+mn-ea"/>
                <a:cs typeface="FUTURA MEDIUM" panose="020B0602020204020303" pitchFamily="34" charset="-79"/>
              </a:rPr>
              <a:t>DAY CARE CREAM SPF 50</a:t>
            </a:r>
          </a:p>
        </p:txBody>
      </p:sp>
      <p:sp>
        <p:nvSpPr>
          <p:cNvPr id="6" name="CaixaDeTexto 10">
            <a:extLst>
              <a:ext uri="{FF2B5EF4-FFF2-40B4-BE49-F238E27FC236}">
                <a16:creationId xmlns:a16="http://schemas.microsoft.com/office/drawing/2014/main" id="{163ABE4E-D0E9-4C42-B8E4-7821B4E09D83}"/>
              </a:ext>
            </a:extLst>
          </p:cNvPr>
          <p:cNvSpPr txBox="1"/>
          <p:nvPr/>
        </p:nvSpPr>
        <p:spPr>
          <a:xfrm>
            <a:off x="4956312" y="784990"/>
            <a:ext cx="1139688" cy="20005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SK-E-102455-1 </a:t>
            </a:r>
          </a:p>
        </p:txBody>
      </p:sp>
      <p:sp>
        <p:nvSpPr>
          <p:cNvPr id="15" name="Retângulo 14">
            <a:extLst>
              <a:ext uri="{FF2B5EF4-FFF2-40B4-BE49-F238E27FC236}">
                <a16:creationId xmlns:a16="http://schemas.microsoft.com/office/drawing/2014/main" id="{BBF277F6-2765-A247-9B69-86683A9E41A7}"/>
              </a:ext>
            </a:extLst>
          </p:cNvPr>
          <p:cNvSpPr/>
          <p:nvPr/>
        </p:nvSpPr>
        <p:spPr>
          <a:xfrm>
            <a:off x="744319" y="6242089"/>
            <a:ext cx="545216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7" name="Tabela 6">
            <a:extLst>
              <a:ext uri="{FF2B5EF4-FFF2-40B4-BE49-F238E27FC236}">
                <a16:creationId xmlns:a16="http://schemas.microsoft.com/office/drawing/2014/main" id="{BF05B8AC-3D73-4D4D-BD4E-8624774ED638}"/>
              </a:ext>
            </a:extLst>
          </p:cNvPr>
          <p:cNvGraphicFramePr>
            <a:graphicFrameLocks noGrp="1"/>
          </p:cNvGraphicFramePr>
          <p:nvPr>
            <p:extLst>
              <p:ext uri="{D42A27DB-BD31-4B8C-83A1-F6EECF244321}">
                <p14:modId xmlns:p14="http://schemas.microsoft.com/office/powerpoint/2010/main" val="4101453990"/>
              </p:ext>
            </p:extLst>
          </p:nvPr>
        </p:nvGraphicFramePr>
        <p:xfrm>
          <a:off x="874820" y="1273144"/>
          <a:ext cx="5452163" cy="4338303"/>
        </p:xfrm>
        <a:graphic>
          <a:graphicData uri="http://schemas.openxmlformats.org/drawingml/2006/table">
            <a:tbl>
              <a:tblPr>
                <a:tableStyleId>{2D5ABB26-0587-4C30-8999-92F81FD0307C}</a:tableStyleId>
              </a:tblPr>
              <a:tblGrid>
                <a:gridCol w="473513">
                  <a:extLst>
                    <a:ext uri="{9D8B030D-6E8A-4147-A177-3AD203B41FA5}">
                      <a16:colId xmlns:a16="http://schemas.microsoft.com/office/drawing/2014/main" val="4024616310"/>
                    </a:ext>
                  </a:extLst>
                </a:gridCol>
                <a:gridCol w="1562622">
                  <a:extLst>
                    <a:ext uri="{9D8B030D-6E8A-4147-A177-3AD203B41FA5}">
                      <a16:colId xmlns:a16="http://schemas.microsoft.com/office/drawing/2014/main" val="376239386"/>
                    </a:ext>
                  </a:extLst>
                </a:gridCol>
                <a:gridCol w="2628808">
                  <a:extLst>
                    <a:ext uri="{9D8B030D-6E8A-4147-A177-3AD203B41FA5}">
                      <a16:colId xmlns:a16="http://schemas.microsoft.com/office/drawing/2014/main" val="1637821665"/>
                    </a:ext>
                  </a:extLst>
                </a:gridCol>
                <a:gridCol w="787220">
                  <a:extLst>
                    <a:ext uri="{9D8B030D-6E8A-4147-A177-3AD203B41FA5}">
                      <a16:colId xmlns:a16="http://schemas.microsoft.com/office/drawing/2014/main" val="1229859442"/>
                    </a:ext>
                  </a:extLst>
                </a:gridCol>
              </a:tblGrid>
              <a:tr h="155850">
                <a:tc>
                  <a:txBody>
                    <a:bodyPr/>
                    <a:lstStyle/>
                    <a:p>
                      <a:pPr algn="l">
                        <a:lnSpc>
                          <a:spcPts val="1200"/>
                        </a:lnSpc>
                      </a:pPr>
                      <a:r>
                        <a:rPr lang="en-GB" sz="700" b="1">
                          <a:effectLst/>
                          <a:latin typeface="DM Sans" pitchFamily="2" charset="77"/>
                          <a:ea typeface="Fira Sans" panose="020B0503050000020004" pitchFamily="34" charset="0"/>
                        </a:rPr>
                        <a:t>PHASE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INGREDIENTS</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INCI NAME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 W / W</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01771470"/>
                  </a:ext>
                </a:extLst>
              </a:tr>
              <a:tr h="102011">
                <a:tc>
                  <a:txBody>
                    <a:bodyPr/>
                    <a:lstStyle/>
                    <a:p>
                      <a:pPr algn="l"/>
                      <a:r>
                        <a:rPr lang="en-US" sz="600">
                          <a:effectLst/>
                          <a:latin typeface="DM Sans" pitchFamily="2" charset="77"/>
                        </a:rPr>
                        <a:t>A</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PARSOL® EHS</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ETHYLHEXYL SALICYLATE</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5,00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95779357"/>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err="1">
                          <a:effectLst/>
                          <a:latin typeface="DM Sans" pitchFamily="2" charset="77"/>
                        </a:rPr>
                        <a:t>UVAsorb</a:t>
                      </a:r>
                      <a:r>
                        <a:rPr lang="en-US" sz="600">
                          <a:effectLst/>
                          <a:latin typeface="DM Sans" pitchFamily="2" charset="77"/>
                        </a:rPr>
                        <a:t> HEB</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DIETHYLHEXYL BUTAMIDO TRIAZONE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1,80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41289030"/>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81283160"/>
                  </a:ext>
                </a:extLst>
              </a:tr>
              <a:tr h="102011">
                <a:tc>
                  <a:txBody>
                    <a:bodyPr/>
                    <a:lstStyle/>
                    <a:p>
                      <a:pPr algn="l"/>
                      <a:r>
                        <a:rPr lang="en-US" sz="600">
                          <a:effectLst/>
                          <a:latin typeface="DM Sans" pitchFamily="2" charset="77"/>
                        </a:rPr>
                        <a:t>B</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err="1">
                          <a:effectLst/>
                          <a:latin typeface="DM Sans" pitchFamily="2" charset="77"/>
                        </a:rPr>
                        <a:t>Cetiol</a:t>
                      </a:r>
                      <a:r>
                        <a:rPr lang="en-US" sz="600">
                          <a:effectLst/>
                          <a:latin typeface="DM Sans" pitchFamily="2" charset="77"/>
                        </a:rPr>
                        <a:t>® B</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DIBUTYL ADIPATE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7,00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84738653"/>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err="1">
                          <a:effectLst/>
                          <a:latin typeface="DM Sans" pitchFamily="2" charset="77"/>
                        </a:rPr>
                        <a:t>Tegosoft</a:t>
                      </a:r>
                      <a:r>
                        <a:rPr lang="en-US" sz="600">
                          <a:effectLst/>
                          <a:latin typeface="DM Sans" pitchFamily="2" charset="77"/>
                        </a:rPr>
                        <a:t> XC MB</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PHENOXYETHYL CAPRYLATE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4,00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9220151"/>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Finsolv® TN</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C12-15 ALKYL BENZOATE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4,00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678763218"/>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err="1">
                          <a:effectLst/>
                          <a:latin typeface="DM Sans" pitchFamily="2" charset="77"/>
                        </a:rPr>
                        <a:t>Eldew</a:t>
                      </a:r>
                      <a:r>
                        <a:rPr lang="en-US" sz="600">
                          <a:effectLst/>
                          <a:latin typeface="DM Sans" pitchFamily="2" charset="77"/>
                        </a:rPr>
                        <a:t> SL-205</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ISOPROPYL LAUROYL SARCOSINATE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2,00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728639431"/>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MIGLYOL® Coco 810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COCO-CAPRYLATE/CAPRATE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1,00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330262598"/>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Xiameter PMX-200 Sil Fluid 100 CS</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DIMETHICONE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1,00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68263179"/>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PARSOL® EHT</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ETHYLHEXYL TRIAZONE</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2,90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74862370"/>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PARSOL® 1789</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BUTYL METHOXYDIBENZOYLMETHANE</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4,50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54888126"/>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PARSOL® Shield</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BIS-ETHYLHEXYLOXYPHENOL METHOXYPHENYL TRIAZINE</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2,50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466668324"/>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AMPHISOL® K</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POTASSIUM CETYL PHOSPHATE</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1,80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79412795"/>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TEGO CARE PBS 6 MB</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POLYGLYCERYL-6 STEARATE, POLYGLYCERYL-6 BEHENATE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3,00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562305037"/>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VALVANCE® </a:t>
                      </a:r>
                      <a:r>
                        <a:rPr lang="en-US" sz="600" b="1" i="1">
                          <a:effectLst/>
                          <a:latin typeface="DM Sans" pitchFamily="2" charset="77"/>
                        </a:rPr>
                        <a:t>Touch</a:t>
                      </a:r>
                      <a:r>
                        <a:rPr lang="en-US" sz="600" b="1">
                          <a:effectLst/>
                          <a:latin typeface="DM Sans" pitchFamily="2" charset="77"/>
                        </a:rPr>
                        <a:t> 210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SILICA</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1,00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888283284"/>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Dermosoft® Octiol</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CAPRYLYL GLYCOL</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0,50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73226247"/>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Lanette® 18</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STEARYL ALCOHOL</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1,50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435309276"/>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31852648"/>
                  </a:ext>
                </a:extLst>
              </a:tr>
              <a:tr h="102011">
                <a:tc>
                  <a:txBody>
                    <a:bodyPr/>
                    <a:lstStyle/>
                    <a:p>
                      <a:pPr algn="l"/>
                      <a:r>
                        <a:rPr lang="en-US" sz="600">
                          <a:effectLst/>
                          <a:latin typeface="DM Sans" pitchFamily="2" charset="77"/>
                        </a:rPr>
                        <a:t>C</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Water Dem</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AQUA</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33,05</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11763279"/>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Dermofeel® PA-3</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SODIUM PHYTATE, AQUA, ALCOHOL</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0,10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564914840"/>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Niacinamide PC</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NIACINAMIDE</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1,00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282236404"/>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err="1">
                          <a:effectLst/>
                          <a:latin typeface="DM Sans" pitchFamily="2" charset="77"/>
                        </a:rPr>
                        <a:t>Sensiva</a:t>
                      </a:r>
                      <a:r>
                        <a:rPr lang="en-US" sz="600">
                          <a:effectLst/>
                          <a:latin typeface="DM Sans" pitchFamily="2" charset="77"/>
                        </a:rPr>
                        <a:t> SC 50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ETHYLHEXYLGLYCERIN</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0,50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869687946"/>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272833505"/>
                  </a:ext>
                </a:extLst>
              </a:tr>
              <a:tr h="204023">
                <a:tc>
                  <a:txBody>
                    <a:bodyPr/>
                    <a:lstStyle/>
                    <a:p>
                      <a:pPr algn="l"/>
                      <a:r>
                        <a:rPr lang="en-US" sz="600">
                          <a:effectLst/>
                          <a:latin typeface="DM Sans" pitchFamily="2" charset="77"/>
                        </a:rPr>
                        <a:t>D</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Sucrathix VX</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MICROCRYSTALLINE CELLULOSE, CELLULOSE GUM, XANTHAN GUM</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1,50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237130525"/>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SEPIMAX ZEN</a:t>
                      </a:r>
                      <a:r>
                        <a:rPr lang="en-US" sz="600" baseline="30000">
                          <a:effectLst/>
                          <a:latin typeface="DM Sans" pitchFamily="2" charset="77"/>
                        </a:rPr>
                        <a:t>TM</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POLYACRYLATE CROSSPOLYMER-6</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0,25</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377104325"/>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Cosphaderm® Pentiol natural</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PENTYLENE GLYCOL</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3,00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951957827"/>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HYA-ACT</a:t>
                      </a:r>
                      <a:r>
                        <a:rPr lang="en-US" sz="600" b="1" baseline="30000">
                          <a:effectLst/>
                          <a:latin typeface="DM Sans" pitchFamily="2" charset="77"/>
                        </a:rPr>
                        <a:t>TM</a:t>
                      </a:r>
                      <a:r>
                        <a:rPr lang="en-US" sz="600" b="1">
                          <a:effectLst/>
                          <a:latin typeface="DM Sans" pitchFamily="2" charset="77"/>
                        </a:rPr>
                        <a:t> XS</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HYDROLYZED HYALURONIC ACID</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0,05</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666180168"/>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DM Sans" pitchFamily="2" charset="77"/>
                          <a:ea typeface="+mn-ea"/>
                          <a:cs typeface="+mn-cs"/>
                        </a:rPr>
                        <a:t>Propanediol</a:t>
                      </a:r>
                      <a:endParaRPr kumimoji="0" lang="pt-BR" sz="900" b="0" i="0" u="none" strike="noStrike" kern="1200" cap="none" spc="0" normalizeH="0" baseline="0" noProof="0">
                        <a:ln>
                          <a:noFill/>
                        </a:ln>
                        <a:solidFill>
                          <a:prstClr val="black"/>
                        </a:solidFill>
                        <a:effectLst/>
                        <a:uLnTx/>
                        <a:uFillTx/>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0">
                          <a:effectLst/>
                          <a:latin typeface="DM Sans" pitchFamily="2" charset="77"/>
                        </a:rPr>
                        <a:t>PROPANEDIOL</a:t>
                      </a:r>
                      <a:endParaRPr lang="pt-BR" sz="900" b="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0">
                          <a:effectLst/>
                          <a:latin typeface="DM Sans" pitchFamily="2" charset="77"/>
                        </a:rPr>
                        <a:t>2,00</a:t>
                      </a:r>
                      <a:endParaRPr lang="pt-BR" sz="900" b="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42880221"/>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173264446"/>
                  </a:ext>
                </a:extLst>
              </a:tr>
              <a:tr h="102011">
                <a:tc>
                  <a:txBody>
                    <a:bodyPr/>
                    <a:lstStyle/>
                    <a:p>
                      <a:pPr algn="l"/>
                      <a:r>
                        <a:rPr lang="en-US" sz="600">
                          <a:effectLst/>
                          <a:latin typeface="DM Sans" pitchFamily="2" charset="77"/>
                        </a:rPr>
                        <a:t>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Water Dem</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AQUA</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10,00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16201117"/>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PARSOL® HS</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PHENYLBENZIMIDAZOLE SULFONIC ACID</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1,50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24066719"/>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Sodium Hydroxide Pellets Emprove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SODIUM HYDROXIDE</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0,40</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820664639"/>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827704817"/>
                  </a:ext>
                </a:extLst>
              </a:tr>
              <a:tr h="306034">
                <a:tc>
                  <a:txBody>
                    <a:bodyPr/>
                    <a:lstStyle/>
                    <a:p>
                      <a:pPr algn="l"/>
                      <a:r>
                        <a:rPr lang="en-US" sz="600">
                          <a:effectLst/>
                          <a:latin typeface="DM Sans" pitchFamily="2" charset="77"/>
                        </a:rPr>
                        <a:t>F</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PARSOL® Max</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METHYLENE BIS-BENZOTRIAZOLYL TETRAMETHYLBUTYLPHENOL, AQUA, DECYL GLUCOSIDE, PROPYLENE GLYCOL, XANTHAN GUM</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2,00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294985985"/>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 </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 </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 </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263017843"/>
                  </a:ext>
                </a:extLst>
              </a:tr>
              <a:tr h="102011">
                <a:tc>
                  <a:txBody>
                    <a:bodyPr/>
                    <a:lstStyle/>
                    <a:p>
                      <a:pPr algn="l"/>
                      <a:r>
                        <a:rPr lang="en-US" sz="600">
                          <a:effectLst/>
                          <a:latin typeface="DM Sans" pitchFamily="2" charset="77"/>
                        </a:rPr>
                        <a:t>G</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BEL-EVEN®</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BIPHENYL AZEPANYL METHANONE, PROPANEDIOL</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b="1">
                          <a:effectLst/>
                          <a:latin typeface="DM Sans" pitchFamily="2" charset="77"/>
                        </a:rPr>
                        <a:t>1,00</a:t>
                      </a:r>
                      <a:endParaRPr lang="pt-BR" sz="900" b="1">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71082280"/>
                  </a:ext>
                </a:extLst>
              </a:tr>
              <a:tr h="102011">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 </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41902796"/>
                  </a:ext>
                </a:extLst>
              </a:tr>
              <a:tr h="102011">
                <a:tc>
                  <a:txBody>
                    <a:bodyPr/>
                    <a:lstStyle/>
                    <a:p>
                      <a:pPr algn="l"/>
                      <a:r>
                        <a:rPr lang="en-US" sz="600">
                          <a:effectLst/>
                          <a:latin typeface="DM Sans" pitchFamily="2" charset="77"/>
                        </a:rPr>
                        <a:t>H</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PARFUM</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PARFUM</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r>
                        <a:rPr lang="en-US" sz="600">
                          <a:effectLst/>
                          <a:latin typeface="DM Sans" pitchFamily="2" charset="77"/>
                        </a:rPr>
                        <a:t>0,15</a:t>
                      </a:r>
                      <a:endParaRPr lang="pt-BR" sz="900">
                        <a:effectLst/>
                        <a:latin typeface="DM Sans" pitchFamily="2" charset="77"/>
                        <a:ea typeface="Times New Roman" panose="02020603050405020304" pitchFamily="18" charset="0"/>
                        <a:cs typeface="Times New Roman" panose="02020603050405020304" pitchFamily="18" charset="0"/>
                      </a:endParaRPr>
                    </a:p>
                  </a:txBody>
                  <a:tcPr marL="34394" marR="34394" marT="0" marB="0" anchor="ctr">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30201238"/>
                  </a:ext>
                </a:extLst>
              </a:tr>
            </a:tbl>
          </a:graphicData>
        </a:graphic>
      </p:graphicFrame>
      <p:graphicFrame>
        <p:nvGraphicFramePr>
          <p:cNvPr id="10" name="Table 13">
            <a:extLst>
              <a:ext uri="{FF2B5EF4-FFF2-40B4-BE49-F238E27FC236}">
                <a16:creationId xmlns:a16="http://schemas.microsoft.com/office/drawing/2014/main" id="{1FC4FCBE-E9C5-072E-497A-C91C1023FA95}"/>
              </a:ext>
            </a:extLst>
          </p:cNvPr>
          <p:cNvGraphicFramePr>
            <a:graphicFrameLocks noGrp="1"/>
          </p:cNvGraphicFramePr>
          <p:nvPr>
            <p:extLst>
              <p:ext uri="{D42A27DB-BD31-4B8C-83A1-F6EECF244321}">
                <p14:modId xmlns:p14="http://schemas.microsoft.com/office/powerpoint/2010/main" val="3256834984"/>
              </p:ext>
            </p:extLst>
          </p:nvPr>
        </p:nvGraphicFramePr>
        <p:xfrm>
          <a:off x="825598" y="5940894"/>
          <a:ext cx="4102958" cy="292100"/>
        </p:xfrm>
        <a:graphic>
          <a:graphicData uri="http://schemas.openxmlformats.org/drawingml/2006/table">
            <a:tbl>
              <a:tblPr>
                <a:tableStyleId>{5C22544A-7EE6-4342-B048-85BDC9FD1C3A}</a:tableStyleId>
              </a:tblPr>
              <a:tblGrid>
                <a:gridCol w="439610">
                  <a:extLst>
                    <a:ext uri="{9D8B030D-6E8A-4147-A177-3AD203B41FA5}">
                      <a16:colId xmlns:a16="http://schemas.microsoft.com/office/drawing/2014/main" val="1424810015"/>
                    </a:ext>
                  </a:extLst>
                </a:gridCol>
                <a:gridCol w="1972573">
                  <a:extLst>
                    <a:ext uri="{9D8B030D-6E8A-4147-A177-3AD203B41FA5}">
                      <a16:colId xmlns:a16="http://schemas.microsoft.com/office/drawing/2014/main" val="2004835667"/>
                    </a:ext>
                  </a:extLst>
                </a:gridCol>
                <a:gridCol w="1690775">
                  <a:extLst>
                    <a:ext uri="{9D8B030D-6E8A-4147-A177-3AD203B41FA5}">
                      <a16:colId xmlns:a16="http://schemas.microsoft.com/office/drawing/2014/main" val="126321726"/>
                    </a:ext>
                  </a:extLst>
                </a:gridCol>
              </a:tblGrid>
              <a:tr h="239838">
                <a:tc>
                  <a:txBody>
                    <a:bodyPr/>
                    <a:lstStyle/>
                    <a:p>
                      <a:pPr marL="0" marR="0">
                        <a:lnSpc>
                          <a:spcPts val="1200"/>
                        </a:lnSpc>
                        <a:spcBef>
                          <a:spcPts val="0"/>
                        </a:spcBef>
                        <a:spcAft>
                          <a:spcPts val="0"/>
                        </a:spcAft>
                      </a:pPr>
                      <a:r>
                        <a:rPr lang="en-GB" sz="700">
                          <a:effectLst/>
                          <a:latin typeface="DM Sans" pitchFamily="2" charset="0"/>
                        </a:rPr>
                        <a:t>pH:  7.4</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GB" sz="700">
                          <a:effectLst/>
                          <a:latin typeface="DM Sans" pitchFamily="2" charset="0"/>
                        </a:rPr>
                        <a:t>Viscosity (spindle 4 / 10 rpm): 8000 mPa.s </a:t>
                      </a:r>
                    </a:p>
                    <a:p>
                      <a:pPr marL="0" marR="0">
                        <a:lnSpc>
                          <a:spcPts val="1200"/>
                        </a:lnSpc>
                        <a:spcBef>
                          <a:spcPts val="0"/>
                        </a:spcBef>
                        <a:spcAft>
                          <a:spcPts val="0"/>
                        </a:spcAft>
                      </a:pPr>
                      <a:endParaRPr lang="en-GB" sz="700">
                        <a:effectLst/>
                        <a:latin typeface="DM Sans" pitchFamily="2"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a:effectLst/>
                          <a:latin typeface="DM Sans" pitchFamily="2" charset="0"/>
                        </a:rPr>
                        <a:t>In vivo SPF according to ISO 24444</a:t>
                      </a: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11" name="Rectangle 2">
            <a:extLst>
              <a:ext uri="{FF2B5EF4-FFF2-40B4-BE49-F238E27FC236}">
                <a16:creationId xmlns:a16="http://schemas.microsoft.com/office/drawing/2014/main" id="{AFF9CB6D-E08E-D3A3-3B69-6D5B65B7ADB3}"/>
              </a:ext>
            </a:extLst>
          </p:cNvPr>
          <p:cNvSpPr>
            <a:spLocks noChangeArrowheads="1"/>
          </p:cNvSpPr>
          <p:nvPr/>
        </p:nvSpPr>
        <p:spPr bwMode="auto">
          <a:xfrm>
            <a:off x="783395" y="5745596"/>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grpSp>
        <p:nvGrpSpPr>
          <p:cNvPr id="13" name="Groupe 12">
            <a:extLst>
              <a:ext uri="{FF2B5EF4-FFF2-40B4-BE49-F238E27FC236}">
                <a16:creationId xmlns:a16="http://schemas.microsoft.com/office/drawing/2014/main" id="{FF8F26E9-6BA4-8D7F-0411-6ECC4F0D390C}"/>
              </a:ext>
            </a:extLst>
          </p:cNvPr>
          <p:cNvGrpSpPr/>
          <p:nvPr/>
        </p:nvGrpSpPr>
        <p:grpSpPr>
          <a:xfrm>
            <a:off x="11207589" y="75677"/>
            <a:ext cx="795600" cy="3267360"/>
            <a:chOff x="11084400" y="302400"/>
            <a:chExt cx="795600" cy="3267360"/>
          </a:xfrm>
        </p:grpSpPr>
        <p:pic>
          <p:nvPicPr>
            <p:cNvPr id="14" name="Picture 19">
              <a:extLst>
                <a:ext uri="{FF2B5EF4-FFF2-40B4-BE49-F238E27FC236}">
                  <a16:creationId xmlns:a16="http://schemas.microsoft.com/office/drawing/2014/main" id="{0D998DE0-124D-EC95-0E38-FCCE92CC4AA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84400" y="2774160"/>
              <a:ext cx="795600" cy="795600"/>
            </a:xfrm>
            <a:prstGeom prst="rect">
              <a:avLst/>
            </a:prstGeom>
          </p:spPr>
        </p:pic>
        <p:pic>
          <p:nvPicPr>
            <p:cNvPr id="16" name="Picture 18" descr="A picture containing graphics, clipart, circle, logo&#10;&#10;Description automatically generated">
              <a:extLst>
                <a:ext uri="{FF2B5EF4-FFF2-40B4-BE49-F238E27FC236}">
                  <a16:creationId xmlns:a16="http://schemas.microsoft.com/office/drawing/2014/main" id="{EC70AAF7-1465-BCF0-589E-CCBD7A1506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7" name="Picture 10">
              <a:extLst>
                <a:ext uri="{FF2B5EF4-FFF2-40B4-BE49-F238E27FC236}">
                  <a16:creationId xmlns:a16="http://schemas.microsoft.com/office/drawing/2014/main" id="{F3A0739C-7864-4744-9BD6-C31FB40DAF3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8" name="Picture 11">
              <a:extLst>
                <a:ext uri="{FF2B5EF4-FFF2-40B4-BE49-F238E27FC236}">
                  <a16:creationId xmlns:a16="http://schemas.microsoft.com/office/drawing/2014/main" id="{B28071D4-B06A-F926-E832-27F20E9EFC1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2" name="Espace réservé du numéro de diapositive 1">
            <a:extLst>
              <a:ext uri="{FF2B5EF4-FFF2-40B4-BE49-F238E27FC236}">
                <a16:creationId xmlns:a16="http://schemas.microsoft.com/office/drawing/2014/main" id="{59297F00-BC13-4BE2-2D8D-62C12DE4BAE5}"/>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36</a:t>
            </a:fld>
            <a:endParaRPr lang="en-US" sz="1300">
              <a:solidFill>
                <a:prstClr val="black"/>
              </a:solidFill>
              <a:latin typeface="DM Sans"/>
            </a:endParaRPr>
          </a:p>
        </p:txBody>
      </p:sp>
      <p:pic>
        <p:nvPicPr>
          <p:cNvPr id="4" name="Picture 18">
            <a:extLst>
              <a:ext uri="{FF2B5EF4-FFF2-40B4-BE49-F238E27FC236}">
                <a16:creationId xmlns:a16="http://schemas.microsoft.com/office/drawing/2014/main" id="{A40C5022-820B-7399-304D-AA9BEE334B80}"/>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014461" y="379895"/>
            <a:ext cx="785177" cy="795600"/>
          </a:xfrm>
          <a:prstGeom prst="rect">
            <a:avLst/>
          </a:prstGeom>
        </p:spPr>
      </p:pic>
      <p:sp>
        <p:nvSpPr>
          <p:cNvPr id="5" name="TextBox 4">
            <a:extLst>
              <a:ext uri="{FF2B5EF4-FFF2-40B4-BE49-F238E27FC236}">
                <a16:creationId xmlns:a16="http://schemas.microsoft.com/office/drawing/2014/main" id="{810B4BD9-1FE5-29E2-87A2-E3A8926A8F29}"/>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789376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59E72F4A-E0B5-945C-30B8-9D03AF56063A}"/>
              </a:ext>
            </a:extLst>
          </p:cNvPr>
          <p:cNvSpPr txBox="1"/>
          <p:nvPr/>
        </p:nvSpPr>
        <p:spPr>
          <a:xfrm>
            <a:off x="302402" y="1685819"/>
            <a:ext cx="6002864" cy="440120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BEL-EVEN® is  a patented low molecular weight synthetic molecule, produced in a sustainable way.</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800" b="1" i="0" u="none" strike="noStrike" kern="1200" cap="none" spc="0" normalizeH="0" baseline="0" noProof="0">
              <a:ln>
                <a:noFill/>
              </a:ln>
              <a:solidFill>
                <a:srgbClr val="2660A5"/>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Skin Cortisol levels regulation -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Inhibits conversion of cortisone into cortisol rebalancing Cortisol levels*</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Stress negative impact prevention</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Prevents from UV-induced Collagen degradation**</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Prevents from C</a:t>
            </a:r>
            <a:r>
              <a:rPr kumimoji="0" lang="en-US" sz="1600" b="0" i="0" u="none" strike="noStrike" kern="1200" cap="none" spc="0" normalizeH="0" baseline="0" noProof="0" err="1">
                <a:ln>
                  <a:noFill/>
                </a:ln>
                <a:solidFill>
                  <a:srgbClr val="FFFFFF">
                    <a:lumMod val="50000"/>
                  </a:srgbClr>
                </a:solidFill>
                <a:effectLst/>
                <a:uLnTx/>
                <a:uFillTx/>
                <a:latin typeface="DM Sans" pitchFamily="2" charset="0"/>
                <a:ea typeface="Fira Sans" panose="020B0503050000020004" pitchFamily="34" charset="0"/>
                <a:cs typeface="+mn-cs"/>
              </a:rPr>
              <a:t>ortisol</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induced Collagen degradation**</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Visibly relieves the premature signs of stress-induced skin ageing***</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9138B0"/>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Firming and smoothing</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Significantly improves skin elasticity and strengthens skin barrier functionality***</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V</a:t>
            </a:r>
            <a:r>
              <a:rPr kumimoji="0" lang="en-US" sz="1600" b="0" i="0" u="none" strike="noStrike" kern="1200" cap="none" spc="0" normalizeH="0" baseline="0" noProof="0" err="1">
                <a:ln>
                  <a:noFill/>
                </a:ln>
                <a:solidFill>
                  <a:srgbClr val="FFFFFF">
                    <a:lumMod val="50000"/>
                  </a:srgbClr>
                </a:solidFill>
                <a:effectLst/>
                <a:uLnTx/>
                <a:uFillTx/>
                <a:latin typeface="DM Sans" pitchFamily="2" charset="0"/>
                <a:ea typeface="Fira Sans" panose="020B0503050000020004" pitchFamily="34" charset="0"/>
                <a:cs typeface="+mn-cs"/>
              </a:rPr>
              <a:t>isibly</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relieves the premature signs  of stress-induced skin ageing***</a:t>
            </a: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7" name="Espace réservé du texte 26">
            <a:extLst>
              <a:ext uri="{FF2B5EF4-FFF2-40B4-BE49-F238E27FC236}">
                <a16:creationId xmlns:a16="http://schemas.microsoft.com/office/drawing/2014/main" id="{9A929885-F5F0-6AEC-6C5E-41B5DC23A02C}"/>
              </a:ext>
            </a:extLst>
          </p:cNvPr>
          <p:cNvSpPr>
            <a:spLocks noGrp="1"/>
          </p:cNvSpPr>
          <p:nvPr>
            <p:ph type="body" idx="11"/>
          </p:nvPr>
        </p:nvSpPr>
        <p:spPr>
          <a:xfrm>
            <a:off x="302400" y="679056"/>
            <a:ext cx="6477091" cy="792000"/>
          </a:xfrm>
        </p:spPr>
        <p:txBody>
          <a:bodyPr/>
          <a:lstStyle/>
          <a:p>
            <a:r>
              <a:rPr lang="en-US"/>
              <a:t>Key benefits to help better deal with the effects of the menopause on skin  </a:t>
            </a: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BEL-EVEN®</a:t>
            </a:r>
          </a:p>
        </p:txBody>
      </p:sp>
      <p:sp>
        <p:nvSpPr>
          <p:cNvPr id="9" name="CaixaDeTexto 47">
            <a:extLst>
              <a:ext uri="{FF2B5EF4-FFF2-40B4-BE49-F238E27FC236}">
                <a16:creationId xmlns:a16="http://schemas.microsoft.com/office/drawing/2014/main" id="{CCBB55D1-9646-D503-88D9-1180B4B7F7A7}"/>
              </a:ext>
            </a:extLst>
          </p:cNvPr>
          <p:cNvSpPr txBox="1"/>
          <p:nvPr/>
        </p:nvSpPr>
        <p:spPr>
          <a:xfrm>
            <a:off x="537673" y="6382225"/>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In-Vitro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Ex-Vivo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In-Vivo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p>
        </p:txBody>
      </p:sp>
      <p:sp>
        <p:nvSpPr>
          <p:cNvPr id="6" name="Espace réservé du numéro de diapositive 1">
            <a:extLst>
              <a:ext uri="{FF2B5EF4-FFF2-40B4-BE49-F238E27FC236}">
                <a16:creationId xmlns:a16="http://schemas.microsoft.com/office/drawing/2014/main" id="{0C11671F-6B74-AE40-4185-5229BAAEF99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Image 6">
            <a:extLst>
              <a:ext uri="{FF2B5EF4-FFF2-40B4-BE49-F238E27FC236}">
                <a16:creationId xmlns:a16="http://schemas.microsoft.com/office/drawing/2014/main" id="{D9094A94-DB08-E5E8-8537-0A76D6276D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0619" y="0"/>
            <a:ext cx="5191381" cy="6858000"/>
          </a:xfrm>
          <a:prstGeom prst="rect">
            <a:avLst/>
          </a:prstGeom>
        </p:spPr>
      </p:pic>
      <p:sp>
        <p:nvSpPr>
          <p:cNvPr id="8" name="Rectangle 7">
            <a:extLst>
              <a:ext uri="{FF2B5EF4-FFF2-40B4-BE49-F238E27FC236}">
                <a16:creationId xmlns:a16="http://schemas.microsoft.com/office/drawing/2014/main" id="{612FE5B8-53E5-9474-AA32-3438E9435B87}"/>
              </a:ext>
            </a:extLst>
          </p:cNvPr>
          <p:cNvSpPr/>
          <p:nvPr/>
        </p:nvSpPr>
        <p:spPr>
          <a:xfrm>
            <a:off x="7000619" y="-6336"/>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A2B62F10-9BB9-527F-E2AE-55E84D4F6DDD}"/>
              </a:ext>
            </a:extLst>
          </p:cNvPr>
          <p:cNvGrpSpPr/>
          <p:nvPr/>
        </p:nvGrpSpPr>
        <p:grpSpPr>
          <a:xfrm>
            <a:off x="11207586" y="72356"/>
            <a:ext cx="795600" cy="1616177"/>
            <a:chOff x="11084400" y="301921"/>
            <a:chExt cx="795600" cy="1616177"/>
          </a:xfrm>
        </p:grpSpPr>
        <p:pic>
          <p:nvPicPr>
            <p:cNvPr id="11" name="Picture 19">
              <a:extLst>
                <a:ext uri="{FF2B5EF4-FFF2-40B4-BE49-F238E27FC236}">
                  <a16:creationId xmlns:a16="http://schemas.microsoft.com/office/drawing/2014/main" id="{9D8ED01F-1D94-0F20-732B-41AC8FF0D6D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122498"/>
              <a:ext cx="795600" cy="795600"/>
            </a:xfrm>
            <a:prstGeom prst="rect">
              <a:avLst/>
            </a:prstGeom>
          </p:spPr>
        </p:pic>
        <p:pic>
          <p:nvPicPr>
            <p:cNvPr id="13" name="Picture 18" descr="A picture containing graphics, clipart, circle, logo&#10;&#10;Description automatically generated">
              <a:extLst>
                <a:ext uri="{FF2B5EF4-FFF2-40B4-BE49-F238E27FC236}">
                  <a16:creationId xmlns:a16="http://schemas.microsoft.com/office/drawing/2014/main" id="{FEF2DC41-4065-5B4E-D409-659C82C354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4400" y="301921"/>
              <a:ext cx="792000" cy="792000"/>
            </a:xfrm>
            <a:prstGeom prst="rect">
              <a:avLst/>
            </a:prstGeom>
          </p:spPr>
        </p:pic>
      </p:grpSp>
      <p:pic>
        <p:nvPicPr>
          <p:cNvPr id="14" name="Picture 12">
            <a:extLst>
              <a:ext uri="{FF2B5EF4-FFF2-40B4-BE49-F238E27FC236}">
                <a16:creationId xmlns:a16="http://schemas.microsoft.com/office/drawing/2014/main" id="{C145410E-0ADD-D9BC-E51A-8758865FAC9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9414666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7" name="Espace réservé du texte 26">
            <a:extLst>
              <a:ext uri="{FF2B5EF4-FFF2-40B4-BE49-F238E27FC236}">
                <a16:creationId xmlns:a16="http://schemas.microsoft.com/office/drawing/2014/main" id="{9A929885-F5F0-6AEC-6C5E-41B5DC23A02C}"/>
              </a:ext>
            </a:extLst>
          </p:cNvPr>
          <p:cNvSpPr>
            <a:spLocks noGrp="1"/>
          </p:cNvSpPr>
          <p:nvPr>
            <p:ph type="body" idx="11"/>
          </p:nvPr>
        </p:nvSpPr>
        <p:spPr>
          <a:xfrm>
            <a:off x="302400" y="679056"/>
            <a:ext cx="6477091" cy="792000"/>
          </a:xfrm>
        </p:spPr>
        <p:txBody>
          <a:bodyPr/>
          <a:lstStyle/>
          <a:p>
            <a:r>
              <a:rPr lang="en-US"/>
              <a:t>Future-proof your skin from the effects of daily stress</a:t>
            </a: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BEL-EVEN®</a:t>
            </a:r>
          </a:p>
        </p:txBody>
      </p:sp>
      <p:sp>
        <p:nvSpPr>
          <p:cNvPr id="6" name="Espace réservé du numéro de diapositive 1">
            <a:extLst>
              <a:ext uri="{FF2B5EF4-FFF2-40B4-BE49-F238E27FC236}">
                <a16:creationId xmlns:a16="http://schemas.microsoft.com/office/drawing/2014/main" id="{0C11671F-6B74-AE40-4185-5229BAAEF99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Image 6">
            <a:extLst>
              <a:ext uri="{FF2B5EF4-FFF2-40B4-BE49-F238E27FC236}">
                <a16:creationId xmlns:a16="http://schemas.microsoft.com/office/drawing/2014/main" id="{D9094A94-DB08-E5E8-8537-0A76D6276D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0619" y="0"/>
            <a:ext cx="5191381" cy="6858000"/>
          </a:xfrm>
          <a:prstGeom prst="rect">
            <a:avLst/>
          </a:prstGeom>
        </p:spPr>
      </p:pic>
      <p:sp>
        <p:nvSpPr>
          <p:cNvPr id="8" name="Rectangle 7">
            <a:extLst>
              <a:ext uri="{FF2B5EF4-FFF2-40B4-BE49-F238E27FC236}">
                <a16:creationId xmlns:a16="http://schemas.microsoft.com/office/drawing/2014/main" id="{612FE5B8-53E5-9474-AA32-3438E9435B87}"/>
              </a:ext>
            </a:extLst>
          </p:cNvPr>
          <p:cNvSpPr/>
          <p:nvPr/>
        </p:nvSpPr>
        <p:spPr>
          <a:xfrm>
            <a:off x="7000619" y="-6336"/>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0" name="Groupe 9">
            <a:extLst>
              <a:ext uri="{FF2B5EF4-FFF2-40B4-BE49-F238E27FC236}">
                <a16:creationId xmlns:a16="http://schemas.microsoft.com/office/drawing/2014/main" id="{A2B62F10-9BB9-527F-E2AE-55E84D4F6DDD}"/>
              </a:ext>
            </a:extLst>
          </p:cNvPr>
          <p:cNvGrpSpPr/>
          <p:nvPr/>
        </p:nvGrpSpPr>
        <p:grpSpPr>
          <a:xfrm>
            <a:off x="11207586" y="72356"/>
            <a:ext cx="795600" cy="1616177"/>
            <a:chOff x="11084400" y="301921"/>
            <a:chExt cx="795600" cy="1616177"/>
          </a:xfrm>
        </p:grpSpPr>
        <p:pic>
          <p:nvPicPr>
            <p:cNvPr id="11" name="Picture 19">
              <a:extLst>
                <a:ext uri="{FF2B5EF4-FFF2-40B4-BE49-F238E27FC236}">
                  <a16:creationId xmlns:a16="http://schemas.microsoft.com/office/drawing/2014/main" id="{9D8ED01F-1D94-0F20-732B-41AC8FF0D6D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122498"/>
              <a:ext cx="795600" cy="795600"/>
            </a:xfrm>
            <a:prstGeom prst="rect">
              <a:avLst/>
            </a:prstGeom>
          </p:spPr>
        </p:pic>
        <p:pic>
          <p:nvPicPr>
            <p:cNvPr id="13" name="Picture 18" descr="A picture containing graphics, clipart, circle, logo&#10;&#10;Description automatically generated">
              <a:extLst>
                <a:ext uri="{FF2B5EF4-FFF2-40B4-BE49-F238E27FC236}">
                  <a16:creationId xmlns:a16="http://schemas.microsoft.com/office/drawing/2014/main" id="{FEF2DC41-4065-5B4E-D409-659C82C354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4400" y="301921"/>
              <a:ext cx="792000" cy="792000"/>
            </a:xfrm>
            <a:prstGeom prst="rect">
              <a:avLst/>
            </a:prstGeom>
          </p:spPr>
        </p:pic>
      </p:grpSp>
      <p:pic>
        <p:nvPicPr>
          <p:cNvPr id="14" name="Picture 12">
            <a:extLst>
              <a:ext uri="{FF2B5EF4-FFF2-40B4-BE49-F238E27FC236}">
                <a16:creationId xmlns:a16="http://schemas.microsoft.com/office/drawing/2014/main" id="{C145410E-0ADD-D9BC-E51A-8758865FAC9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4" name="Groupe 3">
            <a:extLst>
              <a:ext uri="{FF2B5EF4-FFF2-40B4-BE49-F238E27FC236}">
                <a16:creationId xmlns:a16="http://schemas.microsoft.com/office/drawing/2014/main" id="{49FE38A2-00BA-B928-EE48-693648D041A3}"/>
              </a:ext>
            </a:extLst>
          </p:cNvPr>
          <p:cNvGrpSpPr/>
          <p:nvPr/>
        </p:nvGrpSpPr>
        <p:grpSpPr>
          <a:xfrm>
            <a:off x="302400" y="1538798"/>
            <a:ext cx="6626584" cy="4671202"/>
            <a:chOff x="468000" y="1522956"/>
            <a:chExt cx="8640000" cy="4671202"/>
          </a:xfrm>
        </p:grpSpPr>
        <p:sp>
          <p:nvSpPr>
            <p:cNvPr id="12" name="Rectangle: Rounded Corners 56">
              <a:extLst>
                <a:ext uri="{FF2B5EF4-FFF2-40B4-BE49-F238E27FC236}">
                  <a16:creationId xmlns:a16="http://schemas.microsoft.com/office/drawing/2014/main" id="{BB9AFE1D-6A6A-5A51-E2E8-3F7116B2100C}"/>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15" name="Rectangle: Rounded Corners 55">
              <a:extLst>
                <a:ext uri="{FF2B5EF4-FFF2-40B4-BE49-F238E27FC236}">
                  <a16:creationId xmlns:a16="http://schemas.microsoft.com/office/drawing/2014/main" id="{C8940D06-F45A-F493-4FB1-BF9495EE43C0}"/>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16" name="CasellaDiTesto 36">
              <a:extLst>
                <a:ext uri="{FF2B5EF4-FFF2-40B4-BE49-F238E27FC236}">
                  <a16:creationId xmlns:a16="http://schemas.microsoft.com/office/drawing/2014/main" id="{E93470B5-DBC4-57BA-CCD5-0539C38EBF54}"/>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17" name="Graphic 18" descr="Caret Right with solid fill">
              <a:extLst>
                <a:ext uri="{FF2B5EF4-FFF2-40B4-BE49-F238E27FC236}">
                  <a16:creationId xmlns:a16="http://schemas.microsoft.com/office/drawing/2014/main" id="{382B77A1-499C-AD70-FFB4-9CBA96AE7D67}"/>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673579" y="5492200"/>
              <a:ext cx="699646" cy="699646"/>
            </a:xfrm>
            <a:prstGeom prst="rect">
              <a:avLst/>
            </a:prstGeom>
          </p:spPr>
        </p:pic>
        <p:pic>
          <p:nvPicPr>
            <p:cNvPr id="19" name="Graphic 19" descr="Caret Right with solid fill">
              <a:extLst>
                <a:ext uri="{FF2B5EF4-FFF2-40B4-BE49-F238E27FC236}">
                  <a16:creationId xmlns:a16="http://schemas.microsoft.com/office/drawing/2014/main" id="{AF35E549-B5DE-B71E-1EF1-E880B0C89077}"/>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6221" y="5492200"/>
              <a:ext cx="699646" cy="699646"/>
            </a:xfrm>
            <a:prstGeom prst="rect">
              <a:avLst/>
            </a:prstGeom>
          </p:spPr>
        </p:pic>
        <p:sp>
          <p:nvSpPr>
            <p:cNvPr id="20" name="Rectangle 19">
              <a:extLst>
                <a:ext uri="{FF2B5EF4-FFF2-40B4-BE49-F238E27FC236}">
                  <a16:creationId xmlns:a16="http://schemas.microsoft.com/office/drawing/2014/main" id="{7E194145-CFF8-7D77-B909-B4A498D60F60}"/>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21" name="Rectangle: Rounded Corners 2">
              <a:extLst>
                <a:ext uri="{FF2B5EF4-FFF2-40B4-BE49-F238E27FC236}">
                  <a16:creationId xmlns:a16="http://schemas.microsoft.com/office/drawing/2014/main" id="{79530720-1A6D-88BE-A756-DAA4EFAB8BC6}"/>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2" name="Rectangle: Rounded Corners 55">
              <a:extLst>
                <a:ext uri="{FF2B5EF4-FFF2-40B4-BE49-F238E27FC236}">
                  <a16:creationId xmlns:a16="http://schemas.microsoft.com/office/drawing/2014/main" id="{EC22359F-7266-BAC7-6104-B76E3161CABF}"/>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3" name="Rectangle: Rounded Corners 51">
              <a:extLst>
                <a:ext uri="{FF2B5EF4-FFF2-40B4-BE49-F238E27FC236}">
                  <a16:creationId xmlns:a16="http://schemas.microsoft.com/office/drawing/2014/main" id="{7143559A-6DDF-A08C-DAB6-F253799F6A43}"/>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4" name="CasellaDiTesto 32">
              <a:extLst>
                <a:ext uri="{FF2B5EF4-FFF2-40B4-BE49-F238E27FC236}">
                  <a16:creationId xmlns:a16="http://schemas.microsoft.com/office/drawing/2014/main" id="{89C19505-22AD-97B1-9760-789770DDAFF7}"/>
                </a:ext>
              </a:extLst>
            </p:cNvPr>
            <p:cNvSpPr txBox="1"/>
            <p:nvPr/>
          </p:nvSpPr>
          <p:spPr>
            <a:xfrm>
              <a:off x="563399" y="1794017"/>
              <a:ext cx="1073711"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25" name="Graphic 30" descr="Caret Right with solid fill">
              <a:extLst>
                <a:ext uri="{FF2B5EF4-FFF2-40B4-BE49-F238E27FC236}">
                  <a16:creationId xmlns:a16="http://schemas.microsoft.com/office/drawing/2014/main" id="{D1835AFB-7047-598A-F341-CC5151BB0C2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673579" y="1522956"/>
              <a:ext cx="699646" cy="699646"/>
            </a:xfrm>
            <a:prstGeom prst="rect">
              <a:avLst/>
            </a:prstGeom>
          </p:spPr>
        </p:pic>
        <p:pic>
          <p:nvPicPr>
            <p:cNvPr id="28" name="Graphic 31" descr="Caret Right with solid fill">
              <a:extLst>
                <a:ext uri="{FF2B5EF4-FFF2-40B4-BE49-F238E27FC236}">
                  <a16:creationId xmlns:a16="http://schemas.microsoft.com/office/drawing/2014/main" id="{CD9463B1-F6E5-B78E-B7F5-31FB7D418508}"/>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6221" y="1522956"/>
              <a:ext cx="699646" cy="699646"/>
            </a:xfrm>
            <a:prstGeom prst="rect">
              <a:avLst/>
            </a:prstGeom>
          </p:spPr>
        </p:pic>
        <p:sp>
          <p:nvSpPr>
            <p:cNvPr id="29" name="Rectangle: Rounded Corners 47">
              <a:extLst>
                <a:ext uri="{FF2B5EF4-FFF2-40B4-BE49-F238E27FC236}">
                  <a16:creationId xmlns:a16="http://schemas.microsoft.com/office/drawing/2014/main" id="{B697644B-34D1-7790-B541-0266EF5CEAD5}"/>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0" name="CasellaDiTesto 32">
              <a:extLst>
                <a:ext uri="{FF2B5EF4-FFF2-40B4-BE49-F238E27FC236}">
                  <a16:creationId xmlns:a16="http://schemas.microsoft.com/office/drawing/2014/main" id="{C6392D2A-08DD-4B33-4877-710237585386}"/>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1" name="Graphic 36" descr="Caret Right with solid fill">
              <a:extLst>
                <a:ext uri="{FF2B5EF4-FFF2-40B4-BE49-F238E27FC236}">
                  <a16:creationId xmlns:a16="http://schemas.microsoft.com/office/drawing/2014/main" id="{BBD5B241-8377-9544-05CD-FD423713227F}"/>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73577" y="2250967"/>
              <a:ext cx="699646" cy="699646"/>
            </a:xfrm>
            <a:prstGeom prst="rect">
              <a:avLst/>
            </a:prstGeom>
          </p:spPr>
        </p:pic>
        <p:pic>
          <p:nvPicPr>
            <p:cNvPr id="32" name="Graphic 37" descr="Caret Right with solid fill">
              <a:extLst>
                <a:ext uri="{FF2B5EF4-FFF2-40B4-BE49-F238E27FC236}">
                  <a16:creationId xmlns:a16="http://schemas.microsoft.com/office/drawing/2014/main" id="{38F3BFDB-4503-1518-40A7-AC77A071E580}"/>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646221" y="2250967"/>
              <a:ext cx="699646" cy="699646"/>
            </a:xfrm>
            <a:prstGeom prst="rect">
              <a:avLst/>
            </a:prstGeom>
          </p:spPr>
        </p:pic>
        <p:sp>
          <p:nvSpPr>
            <p:cNvPr id="33" name="CasellaDiTesto 19">
              <a:extLst>
                <a:ext uri="{FF2B5EF4-FFF2-40B4-BE49-F238E27FC236}">
                  <a16:creationId xmlns:a16="http://schemas.microsoft.com/office/drawing/2014/main" id="{53FED049-34D9-0A4C-455C-D9A110F849C1}"/>
                </a:ext>
              </a:extLst>
            </p:cNvPr>
            <p:cNvSpPr txBox="1"/>
            <p:nvPr/>
          </p:nvSpPr>
          <p:spPr>
            <a:xfrm>
              <a:off x="2318330" y="3101883"/>
              <a:ext cx="5187710" cy="923330"/>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Rebalances the negative impact of daily stress on skin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Prevents from UV- and Cortisol induced Collagen degradation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Visibly relieves the premature signs  of stress-induced skin ageing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Significantly improves skin elasticity and strengthens skin barrier functionality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Visible effects on the reduction of wrinkles </a:t>
              </a:r>
            </a:p>
          </p:txBody>
        </p:sp>
        <p:sp>
          <p:nvSpPr>
            <p:cNvPr id="34" name="CasellaDiTesto 32">
              <a:extLst>
                <a:ext uri="{FF2B5EF4-FFF2-40B4-BE49-F238E27FC236}">
                  <a16:creationId xmlns:a16="http://schemas.microsoft.com/office/drawing/2014/main" id="{F4413799-40D0-61D9-AD1E-AF8506476C8E}"/>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5" name="Graphic 40" descr="Caret Right with solid fill">
              <a:extLst>
                <a:ext uri="{FF2B5EF4-FFF2-40B4-BE49-F238E27FC236}">
                  <a16:creationId xmlns:a16="http://schemas.microsoft.com/office/drawing/2014/main" id="{633CF780-D3AB-C7CB-3A5B-BDD2BBF4515B}"/>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73579" y="3213725"/>
              <a:ext cx="699646" cy="699646"/>
            </a:xfrm>
            <a:prstGeom prst="rect">
              <a:avLst/>
            </a:prstGeom>
          </p:spPr>
        </p:pic>
        <p:pic>
          <p:nvPicPr>
            <p:cNvPr id="36" name="Graphic 41" descr="Caret Right with solid fill">
              <a:extLst>
                <a:ext uri="{FF2B5EF4-FFF2-40B4-BE49-F238E27FC236}">
                  <a16:creationId xmlns:a16="http://schemas.microsoft.com/office/drawing/2014/main" id="{19769B4D-2712-AEE4-B0B0-D4F2CEFAEAAB}"/>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46221" y="3213725"/>
              <a:ext cx="699646" cy="699646"/>
            </a:xfrm>
            <a:prstGeom prst="rect">
              <a:avLst/>
            </a:prstGeom>
          </p:spPr>
        </p:pic>
        <p:sp>
          <p:nvSpPr>
            <p:cNvPr id="37" name="CasellaDiTesto 32">
              <a:extLst>
                <a:ext uri="{FF2B5EF4-FFF2-40B4-BE49-F238E27FC236}">
                  <a16:creationId xmlns:a16="http://schemas.microsoft.com/office/drawing/2014/main" id="{EEEA920F-08BB-1DFB-8B45-F0C09D96F846}"/>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8" name="Graphic 44" descr="Caret Right with solid fill">
              <a:extLst>
                <a:ext uri="{FF2B5EF4-FFF2-40B4-BE49-F238E27FC236}">
                  <a16:creationId xmlns:a16="http://schemas.microsoft.com/office/drawing/2014/main" id="{41DEB152-1F7D-B081-904B-77854F20399E}"/>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73579" y="4419407"/>
              <a:ext cx="699646" cy="699646"/>
            </a:xfrm>
            <a:prstGeom prst="rect">
              <a:avLst/>
            </a:prstGeom>
          </p:spPr>
        </p:pic>
        <p:pic>
          <p:nvPicPr>
            <p:cNvPr id="39" name="Graphic 45" descr="Caret Right with solid fill">
              <a:extLst>
                <a:ext uri="{FF2B5EF4-FFF2-40B4-BE49-F238E27FC236}">
                  <a16:creationId xmlns:a16="http://schemas.microsoft.com/office/drawing/2014/main" id="{BBEC2A96-C19E-406C-8070-F1E5BD0F757D}"/>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46221" y="4419407"/>
              <a:ext cx="699646" cy="699646"/>
            </a:xfrm>
            <a:prstGeom prst="rect">
              <a:avLst/>
            </a:prstGeom>
          </p:spPr>
        </p:pic>
        <p:sp>
          <p:nvSpPr>
            <p:cNvPr id="40" name="CasellaDiTesto 16">
              <a:extLst>
                <a:ext uri="{FF2B5EF4-FFF2-40B4-BE49-F238E27FC236}">
                  <a16:creationId xmlns:a16="http://schemas.microsoft.com/office/drawing/2014/main" id="{6B19006E-BFD9-DC7D-6AA7-42675764419E}"/>
                </a:ext>
              </a:extLst>
            </p:cNvPr>
            <p:cNvSpPr txBox="1"/>
            <p:nvPr/>
          </p:nvSpPr>
          <p:spPr>
            <a:xfrm>
              <a:off x="2318329" y="1812158"/>
              <a:ext cx="4481604" cy="153888"/>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Propanediol (and) Biphenyl </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Azepanyl</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Methanone</a:t>
              </a:r>
              <a:endPar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endParaRPr>
            </a:p>
          </p:txBody>
        </p:sp>
        <p:sp>
          <p:nvSpPr>
            <p:cNvPr id="41" name="CasellaDiTesto 19">
              <a:extLst>
                <a:ext uri="{FF2B5EF4-FFF2-40B4-BE49-F238E27FC236}">
                  <a16:creationId xmlns:a16="http://schemas.microsoft.com/office/drawing/2014/main" id="{DE0729CA-61E5-1398-9864-16297D83523C}"/>
                </a:ext>
              </a:extLst>
            </p:cNvPr>
            <p:cNvSpPr txBox="1"/>
            <p:nvPr/>
          </p:nvSpPr>
          <p:spPr>
            <a:xfrm>
              <a:off x="2318329" y="2311256"/>
              <a:ext cx="5408620" cy="615553"/>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Patented low molecular weight synthetic molecule, produced in a sustainable 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Visualized with molecular modelling BEL-EVEN® reversibly inhibits 11β-HSD1 that builds cortisol in skin.</a:t>
              </a:r>
            </a:p>
          </p:txBody>
        </p:sp>
      </p:grpSp>
      <p:pic>
        <p:nvPicPr>
          <p:cNvPr id="42" name="Picture 11" descr="Logo&#10;&#10;Description automatically generated">
            <a:extLst>
              <a:ext uri="{FF2B5EF4-FFF2-40B4-BE49-F238E27FC236}">
                <a16:creationId xmlns:a16="http://schemas.microsoft.com/office/drawing/2014/main" id="{E363374B-B2B9-E522-3585-A4E64433CF5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462033" y="5601306"/>
            <a:ext cx="593246" cy="468000"/>
          </a:xfrm>
          <a:prstGeom prst="rect">
            <a:avLst/>
          </a:prstGeom>
          <a:ln>
            <a:noFill/>
          </a:ln>
          <a:effectLst/>
        </p:spPr>
      </p:pic>
      <p:sp>
        <p:nvSpPr>
          <p:cNvPr id="43" name="CasellaDiTesto 20">
            <a:extLst>
              <a:ext uri="{FF2B5EF4-FFF2-40B4-BE49-F238E27FC236}">
                <a16:creationId xmlns:a16="http://schemas.microsoft.com/office/drawing/2014/main" id="{CAE9D47B-6449-E373-1451-2B08523542BF}"/>
              </a:ext>
            </a:extLst>
          </p:cNvPr>
          <p:cNvSpPr txBox="1"/>
          <p:nvPr/>
        </p:nvSpPr>
        <p:spPr>
          <a:xfrm>
            <a:off x="1721539" y="4584862"/>
            <a:ext cx="1325007"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b="0"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Liquid</a:t>
            </a:r>
            <a:endParaRPr kumimoji="0" lang="fr-FR"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1%</a:t>
            </a:r>
          </a:p>
        </p:txBody>
      </p:sp>
      <p:sp>
        <p:nvSpPr>
          <p:cNvPr id="44" name="CasellaDiTesto 21">
            <a:extLst>
              <a:ext uri="{FF2B5EF4-FFF2-40B4-BE49-F238E27FC236}">
                <a16:creationId xmlns:a16="http://schemas.microsoft.com/office/drawing/2014/main" id="{E38F4B32-A693-2C67-7A98-0A713E8F34AF}"/>
              </a:ext>
            </a:extLst>
          </p:cNvPr>
          <p:cNvSpPr txBox="1"/>
          <p:nvPr/>
        </p:nvSpPr>
        <p:spPr>
          <a:xfrm>
            <a:off x="4433075" y="4619006"/>
            <a:ext cx="1609289" cy="30777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Solubility:</a:t>
            </a:r>
            <a:br>
              <a:rPr kumimoji="0" lang="pl-PL"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b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M</a:t>
            </a:r>
            <a:r>
              <a:rPr kumimoji="0" lang="en-US" sz="1000" b="0"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iscible</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in water</a:t>
            </a:r>
          </a:p>
        </p:txBody>
      </p:sp>
      <p:sp>
        <p:nvSpPr>
          <p:cNvPr id="45" name="CasellaDiTesto 20">
            <a:extLst>
              <a:ext uri="{FF2B5EF4-FFF2-40B4-BE49-F238E27FC236}">
                <a16:creationId xmlns:a16="http://schemas.microsoft.com/office/drawing/2014/main" id="{5A4D8073-7C64-44AC-0AC7-2169D21C369B}"/>
              </a:ext>
            </a:extLst>
          </p:cNvPr>
          <p:cNvSpPr txBox="1"/>
          <p:nvPr/>
        </p:nvSpPr>
        <p:spPr>
          <a:xfrm>
            <a:off x="2886940" y="4605357"/>
            <a:ext cx="1325007" cy="58990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3,5 – 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Free</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p:txBody>
      </p:sp>
      <p:pic>
        <p:nvPicPr>
          <p:cNvPr id="46" name="Picture 61">
            <a:extLst>
              <a:ext uri="{FF2B5EF4-FFF2-40B4-BE49-F238E27FC236}">
                <a16:creationId xmlns:a16="http://schemas.microsoft.com/office/drawing/2014/main" id="{D970C84B-23DB-83E7-599A-7EE4F5A017C5}"/>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6290986" y="1640360"/>
            <a:ext cx="531244" cy="468000"/>
          </a:xfrm>
          <a:prstGeom prst="rect">
            <a:avLst/>
          </a:prstGeom>
        </p:spPr>
      </p:pic>
      <p:pic>
        <p:nvPicPr>
          <p:cNvPr id="47" name="Picture 65">
            <a:extLst>
              <a:ext uri="{FF2B5EF4-FFF2-40B4-BE49-F238E27FC236}">
                <a16:creationId xmlns:a16="http://schemas.microsoft.com/office/drawing/2014/main" id="{F2FC6757-73B2-3C4B-56A1-967829B23800}"/>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6355108" y="3353206"/>
            <a:ext cx="403000" cy="468000"/>
          </a:xfrm>
          <a:prstGeom prst="rect">
            <a:avLst/>
          </a:prstGeom>
        </p:spPr>
      </p:pic>
      <p:pic>
        <p:nvPicPr>
          <p:cNvPr id="48" name="Picture 67">
            <a:extLst>
              <a:ext uri="{FF2B5EF4-FFF2-40B4-BE49-F238E27FC236}">
                <a16:creationId xmlns:a16="http://schemas.microsoft.com/office/drawing/2014/main" id="{B9567E53-1B78-56E8-98D5-6949ED05494B}"/>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6248298" y="4599091"/>
            <a:ext cx="616621" cy="411081"/>
          </a:xfrm>
          <a:prstGeom prst="rect">
            <a:avLst/>
          </a:prstGeom>
        </p:spPr>
      </p:pic>
      <p:pic>
        <p:nvPicPr>
          <p:cNvPr id="49" name="Picture 63">
            <a:extLst>
              <a:ext uri="{FF2B5EF4-FFF2-40B4-BE49-F238E27FC236}">
                <a16:creationId xmlns:a16="http://schemas.microsoft.com/office/drawing/2014/main" id="{E56D8F9D-238D-501F-324A-70F21590AC37}"/>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6355108" y="2379783"/>
            <a:ext cx="403000" cy="468000"/>
          </a:xfrm>
          <a:prstGeom prst="rect">
            <a:avLst/>
          </a:prstGeom>
        </p:spPr>
      </p:pic>
      <p:pic>
        <p:nvPicPr>
          <p:cNvPr id="50" name="Picture 69">
            <a:extLst>
              <a:ext uri="{FF2B5EF4-FFF2-40B4-BE49-F238E27FC236}">
                <a16:creationId xmlns:a16="http://schemas.microsoft.com/office/drawing/2014/main" id="{2B451560-6A02-3ACC-D9B0-59031479863D}"/>
              </a:ext>
            </a:extLst>
          </p:cNvPr>
          <p:cNvPicPr>
            <a:picLocks noChangeAspect="1"/>
          </p:cNvPicPr>
          <p:nvPr/>
        </p:nvPicPr>
        <p:blipFill>
          <a:blip r:embed="rId21">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6379527" y="5606511"/>
            <a:ext cx="354162" cy="468000"/>
          </a:xfrm>
          <a:prstGeom prst="rect">
            <a:avLst/>
          </a:prstGeom>
        </p:spPr>
      </p:pic>
      <p:sp>
        <p:nvSpPr>
          <p:cNvPr id="51" name="CaixaDeTexto 47">
            <a:extLst>
              <a:ext uri="{FF2B5EF4-FFF2-40B4-BE49-F238E27FC236}">
                <a16:creationId xmlns:a16="http://schemas.microsoft.com/office/drawing/2014/main" id="{4B096C49-260A-3D2F-688D-3108BF30DF1C}"/>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 Halal BPJPH, Halal HCS</a:t>
            </a:r>
          </a:p>
        </p:txBody>
      </p:sp>
      <p:sp>
        <p:nvSpPr>
          <p:cNvPr id="52" name="ZoneTexte 51">
            <a:extLst>
              <a:ext uri="{FF2B5EF4-FFF2-40B4-BE49-F238E27FC236}">
                <a16:creationId xmlns:a16="http://schemas.microsoft.com/office/drawing/2014/main" id="{9702D437-0457-EEC8-6A86-EC14A485EA19}"/>
              </a:ext>
            </a:extLst>
          </p:cNvPr>
          <p:cNvSpPr txBox="1"/>
          <p:nvPr/>
        </p:nvSpPr>
        <p:spPr>
          <a:xfrm>
            <a:off x="2189719" y="5516019"/>
            <a:ext cx="291137" cy="369332"/>
          </a:xfrm>
          <a:prstGeom prst="rect">
            <a:avLst/>
          </a:prstGeom>
          <a:noFill/>
        </p:spPr>
        <p:txBody>
          <a:bodyPr wrap="square">
            <a:spAutoFit/>
          </a:bodyPr>
          <a:lstStyle/>
          <a:p>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lang="fr-FR" b="1"/>
          </a:p>
        </p:txBody>
      </p:sp>
      <p:grpSp>
        <p:nvGrpSpPr>
          <p:cNvPr id="53" name="Groupe 52">
            <a:extLst>
              <a:ext uri="{FF2B5EF4-FFF2-40B4-BE49-F238E27FC236}">
                <a16:creationId xmlns:a16="http://schemas.microsoft.com/office/drawing/2014/main" id="{8450EF15-35F2-035F-A980-5E6372BCAAD7}"/>
              </a:ext>
            </a:extLst>
          </p:cNvPr>
          <p:cNvGrpSpPr/>
          <p:nvPr/>
        </p:nvGrpSpPr>
        <p:grpSpPr>
          <a:xfrm>
            <a:off x="1857955" y="5508042"/>
            <a:ext cx="615285" cy="568943"/>
            <a:chOff x="1857955" y="5508042"/>
            <a:chExt cx="615285" cy="568943"/>
          </a:xfrm>
        </p:grpSpPr>
        <p:pic>
          <p:nvPicPr>
            <p:cNvPr id="54" name="Picture 15" descr="Logo&#10;&#10;Description automatically generated">
              <a:extLst>
                <a:ext uri="{FF2B5EF4-FFF2-40B4-BE49-F238E27FC236}">
                  <a16:creationId xmlns:a16="http://schemas.microsoft.com/office/drawing/2014/main" id="{8BAC4137-25D5-71C5-E77D-436E9055A0FF}"/>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1857955" y="5608985"/>
              <a:ext cx="436036" cy="468000"/>
            </a:xfrm>
            <a:prstGeom prst="rect">
              <a:avLst/>
            </a:prstGeom>
          </p:spPr>
        </p:pic>
        <p:sp>
          <p:nvSpPr>
            <p:cNvPr id="55" name="ZoneTexte 54">
              <a:extLst>
                <a:ext uri="{FF2B5EF4-FFF2-40B4-BE49-F238E27FC236}">
                  <a16:creationId xmlns:a16="http://schemas.microsoft.com/office/drawing/2014/main" id="{566DCCAE-7FA7-09A9-A582-C36D9AAF8954}"/>
                </a:ext>
              </a:extLst>
            </p:cNvPr>
            <p:cNvSpPr txBox="1"/>
            <p:nvPr/>
          </p:nvSpPr>
          <p:spPr>
            <a:xfrm>
              <a:off x="2182103" y="5508042"/>
              <a:ext cx="291137" cy="369332"/>
            </a:xfrm>
            <a:prstGeom prst="rect">
              <a:avLst/>
            </a:prstGeom>
            <a:noFill/>
          </p:spPr>
          <p:txBody>
            <a:bodyPr wrap="square">
              <a:spAutoFit/>
            </a:bodyPr>
            <a:lstStyle/>
            <a:p>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lang="fr-FR" b="1"/>
            </a:p>
          </p:txBody>
        </p:sp>
      </p:grpSp>
      <p:pic>
        <p:nvPicPr>
          <p:cNvPr id="56" name="Image 55" descr="Une image contenant texte, Graphique, Police, logo&#10;&#10;Description générée automatiquement">
            <a:extLst>
              <a:ext uri="{FF2B5EF4-FFF2-40B4-BE49-F238E27FC236}">
                <a16:creationId xmlns:a16="http://schemas.microsoft.com/office/drawing/2014/main" id="{B2615998-71E3-1A69-C0F6-CE59340C2877}"/>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5223321" y="5608985"/>
            <a:ext cx="593908" cy="468000"/>
          </a:xfrm>
          <a:prstGeom prst="rect">
            <a:avLst/>
          </a:prstGeom>
        </p:spPr>
      </p:pic>
    </p:spTree>
    <p:extLst>
      <p:ext uri="{BB962C8B-B14F-4D97-AF65-F5344CB8AC3E}">
        <p14:creationId xmlns:p14="http://schemas.microsoft.com/office/powerpoint/2010/main" val="3910281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308C52D-ACBE-7C46-E18D-90F4C92C48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589"/>
          <a:stretch/>
        </p:blipFill>
        <p:spPr>
          <a:xfrm>
            <a:off x="7008324" y="6370"/>
            <a:ext cx="5183676" cy="6879492"/>
          </a:xfrm>
          <a:prstGeom prst="rect">
            <a:avLst/>
          </a:prstGeom>
        </p:spPr>
      </p:pic>
      <p:sp>
        <p:nvSpPr>
          <p:cNvPr id="2" name="Rectangle 1">
            <a:extLst>
              <a:ext uri="{FF2B5EF4-FFF2-40B4-BE49-F238E27FC236}">
                <a16:creationId xmlns:a16="http://schemas.microsoft.com/office/drawing/2014/main" id="{43363F4F-591D-B33D-2514-B119A1911DF4}"/>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pic>
        <p:nvPicPr>
          <p:cNvPr id="12" name="Picture 12">
            <a:extLst>
              <a:ext uri="{FF2B5EF4-FFF2-40B4-BE49-F238E27FC236}">
                <a16:creationId xmlns:a16="http://schemas.microsoft.com/office/drawing/2014/main" id="{6731F36E-32FD-9D4C-924A-3FCC0A16B0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Espace réservé du numéro de diapositive 1">
            <a:extLst>
              <a:ext uri="{FF2B5EF4-FFF2-40B4-BE49-F238E27FC236}">
                <a16:creationId xmlns:a16="http://schemas.microsoft.com/office/drawing/2014/main" id="{B8EEACEA-E523-9EF1-4391-0ECA3106DD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3" name="Groupe 2">
            <a:extLst>
              <a:ext uri="{FF2B5EF4-FFF2-40B4-BE49-F238E27FC236}">
                <a16:creationId xmlns:a16="http://schemas.microsoft.com/office/drawing/2014/main" id="{44FB3A95-0771-F0EC-1A20-9869C1D2C83E}"/>
              </a:ext>
            </a:extLst>
          </p:cNvPr>
          <p:cNvGrpSpPr/>
          <p:nvPr/>
        </p:nvGrpSpPr>
        <p:grpSpPr>
          <a:xfrm>
            <a:off x="11207584" y="84191"/>
            <a:ext cx="795600" cy="3267360"/>
            <a:chOff x="11084400" y="302400"/>
            <a:chExt cx="795600" cy="3267360"/>
          </a:xfrm>
        </p:grpSpPr>
        <p:pic>
          <p:nvPicPr>
            <p:cNvPr id="7" name="Picture 19">
              <a:extLst>
                <a:ext uri="{FF2B5EF4-FFF2-40B4-BE49-F238E27FC236}">
                  <a16:creationId xmlns:a16="http://schemas.microsoft.com/office/drawing/2014/main" id="{A4C83B54-F19D-5C75-C47E-2839C23CB33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2774160"/>
              <a:ext cx="795600" cy="795600"/>
            </a:xfrm>
            <a:prstGeom prst="rect">
              <a:avLst/>
            </a:prstGeom>
          </p:spPr>
        </p:pic>
        <p:pic>
          <p:nvPicPr>
            <p:cNvPr id="8" name="Picture 18" descr="A picture containing graphics, clipart, circle, logo&#10;&#10;Description automatically generated">
              <a:extLst>
                <a:ext uri="{FF2B5EF4-FFF2-40B4-BE49-F238E27FC236}">
                  <a16:creationId xmlns:a16="http://schemas.microsoft.com/office/drawing/2014/main" id="{477991B9-4B59-9E2F-FEFD-1691170EAA8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5" name="Picture 10">
              <a:extLst>
                <a:ext uri="{FF2B5EF4-FFF2-40B4-BE49-F238E27FC236}">
                  <a16:creationId xmlns:a16="http://schemas.microsoft.com/office/drawing/2014/main" id="{E088A7F7-BADC-BDB4-6CC3-540AA360C1C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6" name="Picture 11">
              <a:extLst>
                <a:ext uri="{FF2B5EF4-FFF2-40B4-BE49-F238E27FC236}">
                  <a16:creationId xmlns:a16="http://schemas.microsoft.com/office/drawing/2014/main" id="{38E66F51-727B-85DC-8C5C-D0AEBC938C9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20" name="TextBox 9">
            <a:extLst>
              <a:ext uri="{FF2B5EF4-FFF2-40B4-BE49-F238E27FC236}">
                <a16:creationId xmlns:a16="http://schemas.microsoft.com/office/drawing/2014/main" id="{A07FF00B-4BAE-8A6F-A765-75A1E774D8F3}"/>
              </a:ext>
            </a:extLst>
          </p:cNvPr>
          <p:cNvSpPr txBox="1"/>
          <p:nvPr/>
        </p:nvSpPr>
        <p:spPr>
          <a:xfrm>
            <a:off x="302402" y="1685819"/>
            <a:ext cx="6722116" cy="470898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Vitamin B3 cosmetic grade guaranteed to contain max 100 ppm residual nicotinic acid, making it exceptionally well tolerated. Fully raw material backward integrated (Intermediate picoline from natural origin)</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800" b="1" i="0" u="none" strike="noStrike" kern="1200" cap="none" spc="0" normalizeH="0" baseline="0" noProof="0">
              <a:ln>
                <a:noFill/>
              </a:ln>
              <a:solidFill>
                <a:srgbClr val="2660A5"/>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Skin Resilience - </a:t>
            </a: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Strengthens skin barrier</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stimulates ceramides and lipids in stratum corneum***, increases hydration***</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Environmental stress protection</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Protection from urban pollutants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damage * &amp; **</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Helps </a:t>
            </a: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protect from UV and blue light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damage*  &amp; *** </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Even skin tone -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Rebalances uneven skin tone ** &amp; *** </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Lines and wrinkles improvement</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Stimulates collagen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synthesis* </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Improves the </a:t>
            </a: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appearance of lines, wrinkles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and skin elasticity*** </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endParaRPr>
          </a:p>
        </p:txBody>
      </p:sp>
      <p:sp>
        <p:nvSpPr>
          <p:cNvPr id="21" name="Titre 25">
            <a:extLst>
              <a:ext uri="{FF2B5EF4-FFF2-40B4-BE49-F238E27FC236}">
                <a16:creationId xmlns:a16="http://schemas.microsoft.com/office/drawing/2014/main" id="{447590A2-20E0-E92F-1EDF-0AC0B474A192}"/>
              </a:ext>
            </a:extLst>
          </p:cNvPr>
          <p:cNvSpPr>
            <a:spLocks noGrp="1"/>
          </p:cNvSpPr>
          <p:nvPr>
            <p:ph type="title"/>
          </p:nvPr>
        </p:nvSpPr>
        <p:spPr>
          <a:xfrm>
            <a:off x="302400" y="302400"/>
            <a:ext cx="11591925" cy="303211"/>
          </a:xfrm>
        </p:spPr>
        <p:txBody>
          <a:bodyPr/>
          <a:lstStyle/>
          <a:p>
            <a:r>
              <a:rPr lang="fr-FR"/>
              <a:t>Niacinamide PC</a:t>
            </a:r>
          </a:p>
        </p:txBody>
      </p:sp>
      <p:sp>
        <p:nvSpPr>
          <p:cNvPr id="22" name="CaixaDeTexto 47">
            <a:extLst>
              <a:ext uri="{FF2B5EF4-FFF2-40B4-BE49-F238E27FC236}">
                <a16:creationId xmlns:a16="http://schemas.microsoft.com/office/drawing/2014/main" id="{07A4F6F3-F103-C577-B106-7FC5366D1415}"/>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*In-Vitro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Ex-Vivo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In-Vivo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p>
        </p:txBody>
      </p:sp>
      <p:sp>
        <p:nvSpPr>
          <p:cNvPr id="23" name="Espace réservé du texte 26">
            <a:extLst>
              <a:ext uri="{FF2B5EF4-FFF2-40B4-BE49-F238E27FC236}">
                <a16:creationId xmlns:a16="http://schemas.microsoft.com/office/drawing/2014/main" id="{3D0A21E2-1988-130D-FA0D-4612E76E8657}"/>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Key benefits to help better deal with the effects of the menopause on skin  </a:t>
            </a:r>
          </a:p>
        </p:txBody>
      </p:sp>
    </p:spTree>
    <p:extLst>
      <p:ext uri="{BB962C8B-B14F-4D97-AF65-F5344CB8AC3E}">
        <p14:creationId xmlns:p14="http://schemas.microsoft.com/office/powerpoint/2010/main" val="1417700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308C52D-ACBE-7C46-E18D-90F4C92C48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589"/>
          <a:stretch/>
        </p:blipFill>
        <p:spPr>
          <a:xfrm>
            <a:off x="7008324" y="6370"/>
            <a:ext cx="5183676" cy="6879492"/>
          </a:xfrm>
          <a:prstGeom prst="rect">
            <a:avLst/>
          </a:prstGeom>
        </p:spPr>
      </p:pic>
      <p:sp>
        <p:nvSpPr>
          <p:cNvPr id="2" name="Rectangle 1">
            <a:extLst>
              <a:ext uri="{FF2B5EF4-FFF2-40B4-BE49-F238E27FC236}">
                <a16:creationId xmlns:a16="http://schemas.microsoft.com/office/drawing/2014/main" id="{43363F4F-591D-B33D-2514-B119A1911DF4}"/>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pic>
        <p:nvPicPr>
          <p:cNvPr id="12" name="Picture 12">
            <a:extLst>
              <a:ext uri="{FF2B5EF4-FFF2-40B4-BE49-F238E27FC236}">
                <a16:creationId xmlns:a16="http://schemas.microsoft.com/office/drawing/2014/main" id="{6731F36E-32FD-9D4C-924A-3FCC0A16B0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Espace réservé du numéro de diapositive 1">
            <a:extLst>
              <a:ext uri="{FF2B5EF4-FFF2-40B4-BE49-F238E27FC236}">
                <a16:creationId xmlns:a16="http://schemas.microsoft.com/office/drawing/2014/main" id="{B8EEACEA-E523-9EF1-4391-0ECA3106DD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3" name="Groupe 2">
            <a:extLst>
              <a:ext uri="{FF2B5EF4-FFF2-40B4-BE49-F238E27FC236}">
                <a16:creationId xmlns:a16="http://schemas.microsoft.com/office/drawing/2014/main" id="{44FB3A95-0771-F0EC-1A20-9869C1D2C83E}"/>
              </a:ext>
            </a:extLst>
          </p:cNvPr>
          <p:cNvGrpSpPr/>
          <p:nvPr/>
        </p:nvGrpSpPr>
        <p:grpSpPr>
          <a:xfrm>
            <a:off x="11207584" y="84191"/>
            <a:ext cx="795600" cy="3267360"/>
            <a:chOff x="11084400" y="302400"/>
            <a:chExt cx="795600" cy="3267360"/>
          </a:xfrm>
        </p:grpSpPr>
        <p:pic>
          <p:nvPicPr>
            <p:cNvPr id="7" name="Picture 19">
              <a:extLst>
                <a:ext uri="{FF2B5EF4-FFF2-40B4-BE49-F238E27FC236}">
                  <a16:creationId xmlns:a16="http://schemas.microsoft.com/office/drawing/2014/main" id="{A4C83B54-F19D-5C75-C47E-2839C23CB33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2774160"/>
              <a:ext cx="795600" cy="795600"/>
            </a:xfrm>
            <a:prstGeom prst="rect">
              <a:avLst/>
            </a:prstGeom>
          </p:spPr>
        </p:pic>
        <p:pic>
          <p:nvPicPr>
            <p:cNvPr id="8" name="Picture 18" descr="A picture containing graphics, clipart, circle, logo&#10;&#10;Description automatically generated">
              <a:extLst>
                <a:ext uri="{FF2B5EF4-FFF2-40B4-BE49-F238E27FC236}">
                  <a16:creationId xmlns:a16="http://schemas.microsoft.com/office/drawing/2014/main" id="{477991B9-4B59-9E2F-FEFD-1691170EAA8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5" name="Picture 10">
              <a:extLst>
                <a:ext uri="{FF2B5EF4-FFF2-40B4-BE49-F238E27FC236}">
                  <a16:creationId xmlns:a16="http://schemas.microsoft.com/office/drawing/2014/main" id="{E088A7F7-BADC-BDB4-6CC3-540AA360C1C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6" name="Picture 11">
              <a:extLst>
                <a:ext uri="{FF2B5EF4-FFF2-40B4-BE49-F238E27FC236}">
                  <a16:creationId xmlns:a16="http://schemas.microsoft.com/office/drawing/2014/main" id="{38E66F51-727B-85DC-8C5C-D0AEBC938C9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21" name="Titre 25">
            <a:extLst>
              <a:ext uri="{FF2B5EF4-FFF2-40B4-BE49-F238E27FC236}">
                <a16:creationId xmlns:a16="http://schemas.microsoft.com/office/drawing/2014/main" id="{447590A2-20E0-E92F-1EDF-0AC0B474A192}"/>
              </a:ext>
            </a:extLst>
          </p:cNvPr>
          <p:cNvSpPr>
            <a:spLocks noGrp="1"/>
          </p:cNvSpPr>
          <p:nvPr>
            <p:ph type="title"/>
          </p:nvPr>
        </p:nvSpPr>
        <p:spPr>
          <a:xfrm>
            <a:off x="302400" y="302400"/>
            <a:ext cx="11591925" cy="303211"/>
          </a:xfrm>
        </p:spPr>
        <p:txBody>
          <a:bodyPr/>
          <a:lstStyle/>
          <a:p>
            <a:r>
              <a:rPr lang="fr-FR"/>
              <a:t>Niacinamide PC</a:t>
            </a:r>
          </a:p>
        </p:txBody>
      </p:sp>
      <p:sp>
        <p:nvSpPr>
          <p:cNvPr id="23" name="Espace réservé du texte 26">
            <a:extLst>
              <a:ext uri="{FF2B5EF4-FFF2-40B4-BE49-F238E27FC236}">
                <a16:creationId xmlns:a16="http://schemas.microsoft.com/office/drawing/2014/main" id="{3D0A21E2-1988-130D-FA0D-4612E76E8657}"/>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For flawless, resilient skin</a:t>
            </a:r>
            <a:br>
              <a:rPr lang="en-US"/>
            </a:br>
            <a:r>
              <a:rPr lang="en-US"/>
              <a:t>and a radiant complexion</a:t>
            </a:r>
          </a:p>
        </p:txBody>
      </p:sp>
      <p:grpSp>
        <p:nvGrpSpPr>
          <p:cNvPr id="24" name="Groupe 23">
            <a:extLst>
              <a:ext uri="{FF2B5EF4-FFF2-40B4-BE49-F238E27FC236}">
                <a16:creationId xmlns:a16="http://schemas.microsoft.com/office/drawing/2014/main" id="{B09A427D-8930-D1D5-7C86-91895BF44E1A}"/>
              </a:ext>
            </a:extLst>
          </p:cNvPr>
          <p:cNvGrpSpPr/>
          <p:nvPr/>
        </p:nvGrpSpPr>
        <p:grpSpPr>
          <a:xfrm>
            <a:off x="5220755" y="269879"/>
            <a:ext cx="1666444" cy="1078882"/>
            <a:chOff x="5220755" y="269879"/>
            <a:chExt cx="1666444" cy="1078882"/>
          </a:xfrm>
        </p:grpSpPr>
        <p:pic>
          <p:nvPicPr>
            <p:cNvPr id="25" name="Picture 51" descr="logo_QUALI-B.png">
              <a:extLst>
                <a:ext uri="{FF2B5EF4-FFF2-40B4-BE49-F238E27FC236}">
                  <a16:creationId xmlns:a16="http://schemas.microsoft.com/office/drawing/2014/main" id="{4003F098-7E44-B411-1951-42DF64860F3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722034"/>
              <a:ext cx="791199" cy="255638"/>
            </a:xfrm>
            <a:prstGeom prst="rect">
              <a:avLst/>
            </a:prstGeom>
          </p:spPr>
        </p:pic>
        <p:pic>
          <p:nvPicPr>
            <p:cNvPr id="27" name="Immagine 18" descr="ico Q.png">
              <a:extLst>
                <a:ext uri="{FF2B5EF4-FFF2-40B4-BE49-F238E27FC236}">
                  <a16:creationId xmlns:a16="http://schemas.microsoft.com/office/drawing/2014/main" id="{14746135-862F-8905-7D9D-AE2E0245D7AF}"/>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5220755" y="269879"/>
              <a:ext cx="875245" cy="1078882"/>
            </a:xfrm>
            <a:prstGeom prst="rect">
              <a:avLst/>
            </a:prstGeom>
          </p:spPr>
        </p:pic>
      </p:grpSp>
      <p:grpSp>
        <p:nvGrpSpPr>
          <p:cNvPr id="28" name="Groupe 27">
            <a:extLst>
              <a:ext uri="{FF2B5EF4-FFF2-40B4-BE49-F238E27FC236}">
                <a16:creationId xmlns:a16="http://schemas.microsoft.com/office/drawing/2014/main" id="{AED715AF-2FCF-DB3F-4F9A-65CBE06C3DDF}"/>
              </a:ext>
            </a:extLst>
          </p:cNvPr>
          <p:cNvGrpSpPr/>
          <p:nvPr/>
        </p:nvGrpSpPr>
        <p:grpSpPr>
          <a:xfrm>
            <a:off x="302400" y="1538798"/>
            <a:ext cx="6626584" cy="4671202"/>
            <a:chOff x="468000" y="1522956"/>
            <a:chExt cx="8640000" cy="4671202"/>
          </a:xfrm>
        </p:grpSpPr>
        <p:sp>
          <p:nvSpPr>
            <p:cNvPr id="29" name="Rectangle: Rounded Corners 56">
              <a:extLst>
                <a:ext uri="{FF2B5EF4-FFF2-40B4-BE49-F238E27FC236}">
                  <a16:creationId xmlns:a16="http://schemas.microsoft.com/office/drawing/2014/main" id="{7EDEA4B2-C9BB-BA21-3A27-02EE7B10CA7F}"/>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30" name="Rectangle: Rounded Corners 55">
              <a:extLst>
                <a:ext uri="{FF2B5EF4-FFF2-40B4-BE49-F238E27FC236}">
                  <a16:creationId xmlns:a16="http://schemas.microsoft.com/office/drawing/2014/main" id="{D2B93EC8-261D-5ECC-E1AE-8F8BCC7F35F4}"/>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1" name="CasellaDiTesto 36">
              <a:extLst>
                <a:ext uri="{FF2B5EF4-FFF2-40B4-BE49-F238E27FC236}">
                  <a16:creationId xmlns:a16="http://schemas.microsoft.com/office/drawing/2014/main" id="{958F88A4-16C8-3C3B-32F9-674CD140277C}"/>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32" name="Graphic 18" descr="Caret Right with solid fill">
              <a:extLst>
                <a:ext uri="{FF2B5EF4-FFF2-40B4-BE49-F238E27FC236}">
                  <a16:creationId xmlns:a16="http://schemas.microsoft.com/office/drawing/2014/main" id="{0A64ED77-231A-BBED-987E-AEF31CF8494D}"/>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673579" y="5492200"/>
              <a:ext cx="699646" cy="699646"/>
            </a:xfrm>
            <a:prstGeom prst="rect">
              <a:avLst/>
            </a:prstGeom>
          </p:spPr>
        </p:pic>
        <p:pic>
          <p:nvPicPr>
            <p:cNvPr id="33" name="Graphic 19" descr="Caret Right with solid fill">
              <a:extLst>
                <a:ext uri="{FF2B5EF4-FFF2-40B4-BE49-F238E27FC236}">
                  <a16:creationId xmlns:a16="http://schemas.microsoft.com/office/drawing/2014/main" id="{5E5F8423-35AE-6561-8AF3-7B81EA059BD6}"/>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646221" y="5492200"/>
              <a:ext cx="699646" cy="699646"/>
            </a:xfrm>
            <a:prstGeom prst="rect">
              <a:avLst/>
            </a:prstGeom>
          </p:spPr>
        </p:pic>
        <p:sp>
          <p:nvSpPr>
            <p:cNvPr id="34" name="Rectangle 33">
              <a:extLst>
                <a:ext uri="{FF2B5EF4-FFF2-40B4-BE49-F238E27FC236}">
                  <a16:creationId xmlns:a16="http://schemas.microsoft.com/office/drawing/2014/main" id="{CEF46A21-8193-64F7-4BD9-7C41D8EE4D28}"/>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35" name="Rectangle: Rounded Corners 2">
              <a:extLst>
                <a:ext uri="{FF2B5EF4-FFF2-40B4-BE49-F238E27FC236}">
                  <a16:creationId xmlns:a16="http://schemas.microsoft.com/office/drawing/2014/main" id="{1A435EA5-9BD4-1658-35C2-D1D529A72E16}"/>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6" name="Rectangle: Rounded Corners 55">
              <a:extLst>
                <a:ext uri="{FF2B5EF4-FFF2-40B4-BE49-F238E27FC236}">
                  <a16:creationId xmlns:a16="http://schemas.microsoft.com/office/drawing/2014/main" id="{ACCE1AA3-1E89-E972-F805-99D585F606B5}"/>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7" name="Rectangle: Rounded Corners 51">
              <a:extLst>
                <a:ext uri="{FF2B5EF4-FFF2-40B4-BE49-F238E27FC236}">
                  <a16:creationId xmlns:a16="http://schemas.microsoft.com/office/drawing/2014/main" id="{FD478257-9CB0-1C41-7FD1-F73FFFC3048C}"/>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8" name="CasellaDiTesto 32">
              <a:extLst>
                <a:ext uri="{FF2B5EF4-FFF2-40B4-BE49-F238E27FC236}">
                  <a16:creationId xmlns:a16="http://schemas.microsoft.com/office/drawing/2014/main" id="{4AEC9483-6EAA-2219-B3F9-6192425A9E7B}"/>
                </a:ext>
              </a:extLst>
            </p:cNvPr>
            <p:cNvSpPr txBox="1"/>
            <p:nvPr/>
          </p:nvSpPr>
          <p:spPr>
            <a:xfrm>
              <a:off x="563399" y="1794017"/>
              <a:ext cx="1073711"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39" name="Graphic 30" descr="Caret Right with solid fill">
              <a:extLst>
                <a:ext uri="{FF2B5EF4-FFF2-40B4-BE49-F238E27FC236}">
                  <a16:creationId xmlns:a16="http://schemas.microsoft.com/office/drawing/2014/main" id="{5BB1C818-F5DD-0773-54AD-606EE61B6E75}"/>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673579" y="1522956"/>
              <a:ext cx="699646" cy="699646"/>
            </a:xfrm>
            <a:prstGeom prst="rect">
              <a:avLst/>
            </a:prstGeom>
          </p:spPr>
        </p:pic>
        <p:pic>
          <p:nvPicPr>
            <p:cNvPr id="40" name="Graphic 31" descr="Caret Right with solid fill">
              <a:extLst>
                <a:ext uri="{FF2B5EF4-FFF2-40B4-BE49-F238E27FC236}">
                  <a16:creationId xmlns:a16="http://schemas.microsoft.com/office/drawing/2014/main" id="{41E25D4B-FFD0-3169-BF0B-382F5F123F96}"/>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646221" y="1522956"/>
              <a:ext cx="699646" cy="699646"/>
            </a:xfrm>
            <a:prstGeom prst="rect">
              <a:avLst/>
            </a:prstGeom>
          </p:spPr>
        </p:pic>
        <p:sp>
          <p:nvSpPr>
            <p:cNvPr id="41" name="Rectangle: Rounded Corners 47">
              <a:extLst>
                <a:ext uri="{FF2B5EF4-FFF2-40B4-BE49-F238E27FC236}">
                  <a16:creationId xmlns:a16="http://schemas.microsoft.com/office/drawing/2014/main" id="{5D9A2185-9CAA-3AE3-9C6E-67E528D8B75E}"/>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42" name="CasellaDiTesto 32">
              <a:extLst>
                <a:ext uri="{FF2B5EF4-FFF2-40B4-BE49-F238E27FC236}">
                  <a16:creationId xmlns:a16="http://schemas.microsoft.com/office/drawing/2014/main" id="{9F3E791D-B0E9-F4AD-7C99-B978C32BC852}"/>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43" name="Graphic 36" descr="Caret Right with solid fill">
              <a:extLst>
                <a:ext uri="{FF2B5EF4-FFF2-40B4-BE49-F238E27FC236}">
                  <a16:creationId xmlns:a16="http://schemas.microsoft.com/office/drawing/2014/main" id="{272A593F-3284-9DD3-A15C-A581B4CE8D62}"/>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673577" y="2250967"/>
              <a:ext cx="699646" cy="699646"/>
            </a:xfrm>
            <a:prstGeom prst="rect">
              <a:avLst/>
            </a:prstGeom>
          </p:spPr>
        </p:pic>
        <p:pic>
          <p:nvPicPr>
            <p:cNvPr id="44" name="Graphic 37" descr="Caret Right with solid fill">
              <a:extLst>
                <a:ext uri="{FF2B5EF4-FFF2-40B4-BE49-F238E27FC236}">
                  <a16:creationId xmlns:a16="http://schemas.microsoft.com/office/drawing/2014/main" id="{52F4527E-5BBD-77CC-D090-DE1EF90A3FE8}"/>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646221" y="2250967"/>
              <a:ext cx="699646" cy="699646"/>
            </a:xfrm>
            <a:prstGeom prst="rect">
              <a:avLst/>
            </a:prstGeom>
          </p:spPr>
        </p:pic>
        <p:sp>
          <p:nvSpPr>
            <p:cNvPr id="45" name="CasellaDiTesto 19">
              <a:extLst>
                <a:ext uri="{FF2B5EF4-FFF2-40B4-BE49-F238E27FC236}">
                  <a16:creationId xmlns:a16="http://schemas.microsoft.com/office/drawing/2014/main" id="{E8EBB573-0632-5216-847A-608720895AA8}"/>
                </a:ext>
              </a:extLst>
            </p:cNvPr>
            <p:cNvSpPr txBox="1"/>
            <p:nvPr/>
          </p:nvSpPr>
          <p:spPr>
            <a:xfrm>
              <a:off x="2318330" y="3024939"/>
              <a:ext cx="5818633" cy="1077218"/>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For flawless, resilient skin and a radiant complexion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Helps protect from UV and blue light damage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Helps protect from urban pollutants damage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Skin is more resilient to external damage + reduced skin sensitivity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Rebalances  uneven skin tone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Reduces the appearance of lines and wrinkles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Prevents UV-induced ATP decline </a:t>
              </a:r>
            </a:p>
          </p:txBody>
        </p:sp>
        <p:sp>
          <p:nvSpPr>
            <p:cNvPr id="46" name="CasellaDiTesto 32">
              <a:extLst>
                <a:ext uri="{FF2B5EF4-FFF2-40B4-BE49-F238E27FC236}">
                  <a16:creationId xmlns:a16="http://schemas.microsoft.com/office/drawing/2014/main" id="{1C154981-C563-D300-4A1C-ABEA5427EA2C}"/>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47" name="Graphic 40" descr="Caret Right with solid fill">
              <a:extLst>
                <a:ext uri="{FF2B5EF4-FFF2-40B4-BE49-F238E27FC236}">
                  <a16:creationId xmlns:a16="http://schemas.microsoft.com/office/drawing/2014/main" id="{2FBBE667-2FFB-361A-967E-2ADB8D4FA869}"/>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673579" y="3213725"/>
              <a:ext cx="699646" cy="699646"/>
            </a:xfrm>
            <a:prstGeom prst="rect">
              <a:avLst/>
            </a:prstGeom>
          </p:spPr>
        </p:pic>
        <p:pic>
          <p:nvPicPr>
            <p:cNvPr id="48" name="Graphic 41" descr="Caret Right with solid fill">
              <a:extLst>
                <a:ext uri="{FF2B5EF4-FFF2-40B4-BE49-F238E27FC236}">
                  <a16:creationId xmlns:a16="http://schemas.microsoft.com/office/drawing/2014/main" id="{F8C5F02D-F638-DEE5-80F5-F47F7984FA4E}"/>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7646221" y="3213725"/>
              <a:ext cx="699646" cy="699646"/>
            </a:xfrm>
            <a:prstGeom prst="rect">
              <a:avLst/>
            </a:prstGeom>
          </p:spPr>
        </p:pic>
        <p:sp>
          <p:nvSpPr>
            <p:cNvPr id="49" name="CasellaDiTesto 32">
              <a:extLst>
                <a:ext uri="{FF2B5EF4-FFF2-40B4-BE49-F238E27FC236}">
                  <a16:creationId xmlns:a16="http://schemas.microsoft.com/office/drawing/2014/main" id="{BF978FF0-DFCC-2D58-171D-322890FA0DFD}"/>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50" name="Graphic 44" descr="Caret Right with solid fill">
              <a:extLst>
                <a:ext uri="{FF2B5EF4-FFF2-40B4-BE49-F238E27FC236}">
                  <a16:creationId xmlns:a16="http://schemas.microsoft.com/office/drawing/2014/main" id="{ECA140F9-0C59-A363-9DD5-C575F70B42D9}"/>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673579" y="4419407"/>
              <a:ext cx="699646" cy="699646"/>
            </a:xfrm>
            <a:prstGeom prst="rect">
              <a:avLst/>
            </a:prstGeom>
          </p:spPr>
        </p:pic>
        <p:pic>
          <p:nvPicPr>
            <p:cNvPr id="51" name="Graphic 45" descr="Caret Right with solid fill">
              <a:extLst>
                <a:ext uri="{FF2B5EF4-FFF2-40B4-BE49-F238E27FC236}">
                  <a16:creationId xmlns:a16="http://schemas.microsoft.com/office/drawing/2014/main" id="{F9B2FE9C-BC2A-86D1-004B-864B2BB37C52}"/>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7646221" y="4419407"/>
              <a:ext cx="699646" cy="699646"/>
            </a:xfrm>
            <a:prstGeom prst="rect">
              <a:avLst/>
            </a:prstGeom>
          </p:spPr>
        </p:pic>
        <p:sp>
          <p:nvSpPr>
            <p:cNvPr id="52" name="CasellaDiTesto 16">
              <a:extLst>
                <a:ext uri="{FF2B5EF4-FFF2-40B4-BE49-F238E27FC236}">
                  <a16:creationId xmlns:a16="http://schemas.microsoft.com/office/drawing/2014/main" id="{42D71545-CCBA-ADED-8AC8-88EAACD15C45}"/>
                </a:ext>
              </a:extLst>
            </p:cNvPr>
            <p:cNvSpPr txBox="1"/>
            <p:nvPr/>
          </p:nvSpPr>
          <p:spPr>
            <a:xfrm>
              <a:off x="2318329" y="1812158"/>
              <a:ext cx="4481604" cy="153888"/>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Niacinamide</a:t>
              </a:r>
            </a:p>
          </p:txBody>
        </p:sp>
        <p:sp>
          <p:nvSpPr>
            <p:cNvPr id="53" name="CasellaDiTesto 19">
              <a:extLst>
                <a:ext uri="{FF2B5EF4-FFF2-40B4-BE49-F238E27FC236}">
                  <a16:creationId xmlns:a16="http://schemas.microsoft.com/office/drawing/2014/main" id="{AAE43AA4-9A10-AF4B-28FB-AAB72B2D362E}"/>
                </a:ext>
              </a:extLst>
            </p:cNvPr>
            <p:cNvSpPr txBox="1"/>
            <p:nvPr/>
          </p:nvSpPr>
          <p:spPr>
            <a:xfrm>
              <a:off x="2318329" y="2388200"/>
              <a:ext cx="5408620" cy="46166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Niacinamide PC (Vitamin B3) is a special cosmetic proprietary grade of DSM, which has a low guaranteed level of residual nicotinic acid to address any concerns about unpleasant skin sensations.</a:t>
              </a:r>
            </a:p>
          </p:txBody>
        </p:sp>
      </p:grpSp>
      <p:pic>
        <p:nvPicPr>
          <p:cNvPr id="54" name="Picture 61">
            <a:extLst>
              <a:ext uri="{FF2B5EF4-FFF2-40B4-BE49-F238E27FC236}">
                <a16:creationId xmlns:a16="http://schemas.microsoft.com/office/drawing/2014/main" id="{DB9B7D12-A84A-9507-51F9-AE7730CF6A7F}"/>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6290986" y="1640360"/>
            <a:ext cx="531244" cy="468000"/>
          </a:xfrm>
          <a:prstGeom prst="rect">
            <a:avLst/>
          </a:prstGeom>
        </p:spPr>
      </p:pic>
      <p:pic>
        <p:nvPicPr>
          <p:cNvPr id="55" name="Picture 65">
            <a:extLst>
              <a:ext uri="{FF2B5EF4-FFF2-40B4-BE49-F238E27FC236}">
                <a16:creationId xmlns:a16="http://schemas.microsoft.com/office/drawing/2014/main" id="{D4A00C8F-BB24-AA35-1C3F-4FEFB0DB0FAE}"/>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6355108" y="3353206"/>
            <a:ext cx="403000" cy="468000"/>
          </a:xfrm>
          <a:prstGeom prst="rect">
            <a:avLst/>
          </a:prstGeom>
        </p:spPr>
      </p:pic>
      <p:pic>
        <p:nvPicPr>
          <p:cNvPr id="56" name="Picture 67">
            <a:extLst>
              <a:ext uri="{FF2B5EF4-FFF2-40B4-BE49-F238E27FC236}">
                <a16:creationId xmlns:a16="http://schemas.microsoft.com/office/drawing/2014/main" id="{42B723CE-1720-1C2D-C017-8920754F70CD}"/>
              </a:ext>
            </a:extLst>
          </p:cNvPr>
          <p:cNvPicPr>
            <a:picLocks noChangeAspect="1"/>
          </p:cNvPicPr>
          <p:nvPr/>
        </p:nvPicPr>
        <p:blipFill>
          <a:blip r:embed="rId21">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6248298" y="4599091"/>
            <a:ext cx="616621" cy="411081"/>
          </a:xfrm>
          <a:prstGeom prst="rect">
            <a:avLst/>
          </a:prstGeom>
        </p:spPr>
      </p:pic>
      <p:pic>
        <p:nvPicPr>
          <p:cNvPr id="57" name="Picture 63">
            <a:extLst>
              <a:ext uri="{FF2B5EF4-FFF2-40B4-BE49-F238E27FC236}">
                <a16:creationId xmlns:a16="http://schemas.microsoft.com/office/drawing/2014/main" id="{19FD2E48-0DBE-B697-8A95-4C147D1B47B2}"/>
              </a:ext>
            </a:extLst>
          </p:cNvPr>
          <p:cNvPicPr>
            <a:picLocks noChangeAspect="1"/>
          </p:cNvPicPr>
          <p:nvPr/>
        </p:nvPicPr>
        <p:blipFill>
          <a:blip r:embed="rId23">
            <a:extLst>
              <a:ext uri="{28A0092B-C50C-407E-A947-70E740481C1C}">
                <a14:useLocalDpi xmlns:a14="http://schemas.microsoft.com/office/drawing/2010/main"/>
              </a:ext>
              <a:ext uri="{96DAC541-7B7A-43D3-8B79-37D633B846F1}">
                <asvg:svgBlip xmlns:asvg="http://schemas.microsoft.com/office/drawing/2016/SVG/main" r:embed="rId24"/>
              </a:ext>
            </a:extLst>
          </a:blip>
          <a:srcRect/>
          <a:stretch/>
        </p:blipFill>
        <p:spPr>
          <a:xfrm>
            <a:off x="6355108" y="2379783"/>
            <a:ext cx="403000" cy="468000"/>
          </a:xfrm>
          <a:prstGeom prst="rect">
            <a:avLst/>
          </a:prstGeom>
        </p:spPr>
      </p:pic>
      <p:pic>
        <p:nvPicPr>
          <p:cNvPr id="58" name="Picture 69">
            <a:extLst>
              <a:ext uri="{FF2B5EF4-FFF2-40B4-BE49-F238E27FC236}">
                <a16:creationId xmlns:a16="http://schemas.microsoft.com/office/drawing/2014/main" id="{9BE43032-2C5C-2AF9-B0AD-E583639A7B8C}"/>
              </a:ext>
            </a:extLst>
          </p:cNvPr>
          <p:cNvPicPr>
            <a:picLocks noChangeAspect="1"/>
          </p:cNvPicPr>
          <p:nvPr/>
        </p:nvPicPr>
        <p:blipFill>
          <a:blip r:embed="rId25">
            <a:extLst>
              <a:ext uri="{28A0092B-C50C-407E-A947-70E740481C1C}">
                <a14:useLocalDpi xmlns:a14="http://schemas.microsoft.com/office/drawing/2010/main"/>
              </a:ext>
              <a:ext uri="{96DAC541-7B7A-43D3-8B79-37D633B846F1}">
                <asvg:svgBlip xmlns:asvg="http://schemas.microsoft.com/office/drawing/2016/SVG/main" r:embed="rId26"/>
              </a:ext>
            </a:extLst>
          </a:blip>
          <a:srcRect/>
          <a:stretch/>
        </p:blipFill>
        <p:spPr>
          <a:xfrm>
            <a:off x="6379527" y="5606511"/>
            <a:ext cx="354162" cy="468000"/>
          </a:xfrm>
          <a:prstGeom prst="rect">
            <a:avLst/>
          </a:prstGeom>
        </p:spPr>
      </p:pic>
      <p:sp>
        <p:nvSpPr>
          <p:cNvPr id="59" name="CasellaDiTesto 21">
            <a:extLst>
              <a:ext uri="{FF2B5EF4-FFF2-40B4-BE49-F238E27FC236}">
                <a16:creationId xmlns:a16="http://schemas.microsoft.com/office/drawing/2014/main" id="{C6E6197D-B72A-E39A-0040-8DD42748BFCD}"/>
              </a:ext>
            </a:extLst>
          </p:cNvPr>
          <p:cNvSpPr txBox="1"/>
          <p:nvPr/>
        </p:nvSpPr>
        <p:spPr>
          <a:xfrm>
            <a:off x="4885578" y="4582167"/>
            <a:ext cx="984188" cy="30777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a:t>
            </a:r>
            <a:br>
              <a:rPr kumimoji="0" lang="pl-PL"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b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Soluble in water</a:t>
            </a:r>
          </a:p>
        </p:txBody>
      </p:sp>
      <p:sp>
        <p:nvSpPr>
          <p:cNvPr id="60" name="CasellaDiTesto 20">
            <a:extLst>
              <a:ext uri="{FF2B5EF4-FFF2-40B4-BE49-F238E27FC236}">
                <a16:creationId xmlns:a16="http://schemas.microsoft.com/office/drawing/2014/main" id="{0404DE93-456A-0542-CA7D-BB0D4E94994A}"/>
              </a:ext>
            </a:extLst>
          </p:cNvPr>
          <p:cNvSpPr txBox="1"/>
          <p:nvPr/>
        </p:nvSpPr>
        <p:spPr>
          <a:xfrm>
            <a:off x="1640212" y="4565243"/>
            <a:ext cx="1153788"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2475" algn="l"/>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Form</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Powder</a:t>
            </a:r>
          </a:p>
          <a:p>
            <a:pPr marL="0" marR="0" lvl="0" indent="0" algn="l" defTabSz="914400" rtl="0" eaLnBrk="1" fontAlgn="auto" latinLnBrk="0" hangingPunct="1">
              <a:lnSpc>
                <a:spcPct val="100000"/>
              </a:lnSpc>
              <a:spcBef>
                <a:spcPts val="0"/>
              </a:spcBef>
              <a:spcAft>
                <a:spcPts val="500"/>
              </a:spcAft>
              <a:buClrTx/>
              <a:buSzTx/>
              <a:buFontTx/>
              <a:buNone/>
              <a:tabLst>
                <a:tab pos="752475" algn="l"/>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1 to 10%</a:t>
            </a:r>
          </a:p>
        </p:txBody>
      </p:sp>
      <p:sp>
        <p:nvSpPr>
          <p:cNvPr id="61" name="CasellaDiTesto 21">
            <a:extLst>
              <a:ext uri="{FF2B5EF4-FFF2-40B4-BE49-F238E27FC236}">
                <a16:creationId xmlns:a16="http://schemas.microsoft.com/office/drawing/2014/main" id="{306ABF35-A64F-2A84-D01A-D3E50332C2F9}"/>
              </a:ext>
            </a:extLst>
          </p:cNvPr>
          <p:cNvSpPr txBox="1"/>
          <p:nvPr/>
        </p:nvSpPr>
        <p:spPr>
          <a:xfrm>
            <a:off x="3221338" y="4565243"/>
            <a:ext cx="1236902"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1016000" algn="l"/>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lang="en-US" sz="1000">
                <a:solidFill>
                  <a:srgbClr val="FFFFFF"/>
                </a:solidFill>
                <a:latin typeface="DM Sans"/>
                <a:ea typeface="Fira Sans" panose="020B0503050000020004" pitchFamily="34" charset="0"/>
              </a:rPr>
              <a:t>4,0–</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lang="en-US" sz="1000">
                <a:solidFill>
                  <a:srgbClr val="FFFFFF"/>
                </a:solidFill>
                <a:latin typeface="DM Sans"/>
                <a:ea typeface="Fira Sans" panose="020B0503050000020004" pitchFamily="34" charset="0"/>
              </a:rPr>
              <a:t>8,0</a:t>
            </a:r>
            <a:endPar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tab pos="1016000" algn="l"/>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Free</a:t>
            </a:r>
            <a:endParaRPr lang="en-US" sz="1000" b="0" i="0" u="none" strike="noStrike" kern="1200" cap="none" spc="0" normalizeH="0" baseline="0" noProof="0">
              <a:ln>
                <a:noFill/>
              </a:ln>
              <a:solidFill>
                <a:srgbClr val="FFFFFF"/>
              </a:solidFill>
              <a:effectLst/>
              <a:uLnTx/>
              <a:uFillTx/>
              <a:latin typeface="DM Sans"/>
              <a:ea typeface="Fira Sans" panose="020B0503050000020004" pitchFamily="34" charset="0"/>
            </a:endParaRPr>
          </a:p>
        </p:txBody>
      </p:sp>
      <p:pic>
        <p:nvPicPr>
          <p:cNvPr id="62" name="Picture 50" descr="A picture containing text, sign&#10;&#10;Description automatically generated">
            <a:extLst>
              <a:ext uri="{FF2B5EF4-FFF2-40B4-BE49-F238E27FC236}">
                <a16:creationId xmlns:a16="http://schemas.microsoft.com/office/drawing/2014/main" id="{D6FF593C-9643-6D4B-7DB5-53BA5C0E5002}"/>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1649859" y="5612174"/>
            <a:ext cx="618526" cy="468000"/>
          </a:xfrm>
          <a:prstGeom prst="rect">
            <a:avLst/>
          </a:prstGeom>
        </p:spPr>
      </p:pic>
      <p:sp>
        <p:nvSpPr>
          <p:cNvPr id="63" name="CaixaDeTexto 47">
            <a:extLst>
              <a:ext uri="{FF2B5EF4-FFF2-40B4-BE49-F238E27FC236}">
                <a16:creationId xmlns:a16="http://schemas.microsoft.com/office/drawing/2014/main" id="{7D4394A8-532B-C648-9EBD-91D08C7F3FE9}"/>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 Halal MUI</a:t>
            </a:r>
          </a:p>
        </p:txBody>
      </p:sp>
      <p:grpSp>
        <p:nvGrpSpPr>
          <p:cNvPr id="64" name="Groupe 63">
            <a:extLst>
              <a:ext uri="{FF2B5EF4-FFF2-40B4-BE49-F238E27FC236}">
                <a16:creationId xmlns:a16="http://schemas.microsoft.com/office/drawing/2014/main" id="{EA147DD4-2829-D6FE-99C7-D2222F52C23E}"/>
              </a:ext>
            </a:extLst>
          </p:cNvPr>
          <p:cNvGrpSpPr/>
          <p:nvPr/>
        </p:nvGrpSpPr>
        <p:grpSpPr>
          <a:xfrm>
            <a:off x="3440157" y="5544303"/>
            <a:ext cx="659143" cy="537470"/>
            <a:chOff x="2809794" y="5514162"/>
            <a:chExt cx="659143" cy="537470"/>
          </a:xfrm>
        </p:grpSpPr>
        <p:pic>
          <p:nvPicPr>
            <p:cNvPr id="65" name="Picture 49" descr="Logo&#10;&#10;Description automatically generated">
              <a:extLst>
                <a:ext uri="{FF2B5EF4-FFF2-40B4-BE49-F238E27FC236}">
                  <a16:creationId xmlns:a16="http://schemas.microsoft.com/office/drawing/2014/main" id="{82F16DA5-7EAB-7207-64FE-D29C3FCE1AD3}"/>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66" name="ZoneTexte 65">
              <a:extLst>
                <a:ext uri="{FF2B5EF4-FFF2-40B4-BE49-F238E27FC236}">
                  <a16:creationId xmlns:a16="http://schemas.microsoft.com/office/drawing/2014/main" id="{8F63E83C-E773-1A46-5C64-0E2E35C9F41C}"/>
                </a:ext>
              </a:extLst>
            </p:cNvPr>
            <p:cNvSpPr txBox="1"/>
            <p:nvPr/>
          </p:nvSpPr>
          <p:spPr>
            <a:xfrm>
              <a:off x="3177800" y="5514162"/>
              <a:ext cx="291137" cy="369332"/>
            </a:xfrm>
            <a:prstGeom prst="rect">
              <a:avLst/>
            </a:prstGeom>
            <a:noFill/>
          </p:spPr>
          <p:txBody>
            <a:bodyPr wrap="square">
              <a:spAutoFit/>
            </a:bodyPr>
            <a:lstStyle/>
            <a:p>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lang="fr-FR" b="1"/>
            </a:p>
          </p:txBody>
        </p:sp>
      </p:grpSp>
      <p:pic>
        <p:nvPicPr>
          <p:cNvPr id="67" name="Picture 11" descr="Logo&#10;&#10;Description automatically generated">
            <a:extLst>
              <a:ext uri="{FF2B5EF4-FFF2-40B4-BE49-F238E27FC236}">
                <a16:creationId xmlns:a16="http://schemas.microsoft.com/office/drawing/2014/main" id="{F656842F-E18A-4D33-46AB-B9D28CF3609B}"/>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5276519" y="5606511"/>
            <a:ext cx="593246" cy="468000"/>
          </a:xfrm>
          <a:prstGeom prst="rect">
            <a:avLst/>
          </a:prstGeom>
          <a:ln>
            <a:noFill/>
          </a:ln>
          <a:effectLst/>
        </p:spPr>
      </p:pic>
      <p:sp>
        <p:nvSpPr>
          <p:cNvPr id="68" name="Rectangle 67">
            <a:extLst>
              <a:ext uri="{FF2B5EF4-FFF2-40B4-BE49-F238E27FC236}">
                <a16:creationId xmlns:a16="http://schemas.microsoft.com/office/drawing/2014/main" id="{ADCDD2AC-8B98-869B-4A79-163F7F478EE7}"/>
              </a:ext>
            </a:extLst>
          </p:cNvPr>
          <p:cNvSpPr/>
          <p:nvPr/>
        </p:nvSpPr>
        <p:spPr>
          <a:xfrm>
            <a:off x="527030" y="6233639"/>
            <a:ext cx="7468679"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noProof="0">
                <a:ln>
                  <a:noFill/>
                </a:ln>
                <a:solidFill>
                  <a:schemeClr val="tx1">
                    <a:lumMod val="65000"/>
                    <a:lumOff val="35000"/>
                  </a:schemeClr>
                </a:solidFill>
                <a:uLnTx/>
                <a:uFillTx/>
                <a:latin typeface="DM Sans"/>
                <a:ea typeface="Fira Sans" panose="020B0503050000020004" pitchFamily="34" charset="0"/>
                <a:cs typeface="+mn-cs"/>
              </a:rPr>
              <a:t>Quality for Life™ seal that guarantees the highest standards for Quality, Reliability, Traceability, and Sustainability.</a:t>
            </a:r>
          </a:p>
        </p:txBody>
      </p:sp>
    </p:spTree>
    <p:extLst>
      <p:ext uri="{BB962C8B-B14F-4D97-AF65-F5344CB8AC3E}">
        <p14:creationId xmlns:p14="http://schemas.microsoft.com/office/powerpoint/2010/main" val="3091470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1062588D-1BBD-C78E-D119-ABA84220AA0A}"/>
              </a:ext>
            </a:extLst>
          </p:cNvPr>
          <p:cNvSpPr/>
          <p:nvPr/>
        </p:nvSpPr>
        <p:spPr>
          <a:xfrm>
            <a:off x="822712" y="3008494"/>
            <a:ext cx="4632403" cy="3370090"/>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Going though your menopause journey, you and your skin also deserves pampering moments to build resilience against the </a:t>
            </a:r>
            <a:r>
              <a:rPr lang="en-US" sz="1100" dirty="0">
                <a:solidFill>
                  <a:prstClr val="black"/>
                </a:solidFill>
                <a:latin typeface="DM Sans" pitchFamily="2" charset="77"/>
              </a:rPr>
              <a:t>challenges of the day ahead.</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sz="1100" dirty="0">
                <a:solidFill>
                  <a:prstClr val="black"/>
                </a:solidFill>
                <a:latin typeface="DM Sans" pitchFamily="2" charset="77"/>
              </a:rPr>
              <a:t>We invite you to a recovering gourmet experience with the </a:t>
            </a:r>
            <a:r>
              <a:rPr lang="en-US" sz="1100" b="1" dirty="0">
                <a:solidFill>
                  <a:prstClr val="black"/>
                </a:solidFill>
                <a:latin typeface="DM Sans" pitchFamily="2" charset="77"/>
              </a:rPr>
              <a:t>Wonder You Meringue Night Cream </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that will leave you with a unique feeling of comfort and wellbeing.</a:t>
            </a: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This lush cream will restore and build your skin resilience thanks to </a:t>
            </a:r>
            <a:r>
              <a:rPr lang="en-US" sz="1100" dirty="0">
                <a:solidFill>
                  <a:prstClr val="black"/>
                </a:solidFill>
                <a:latin typeface="DM Sans" pitchFamily="2" charset="77"/>
              </a:rPr>
              <a:t>the</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selected combination of a peptide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SYN-UP®</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and a vitamin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N</a:t>
            </a:r>
            <a:r>
              <a:rPr lang="en-US" sz="1100" b="1" dirty="0" err="1">
                <a:solidFill>
                  <a:prstClr val="black"/>
                </a:solidFill>
                <a:latin typeface="DM Sans" pitchFamily="2" charset="77"/>
              </a:rPr>
              <a:t>iacinamide</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 PC</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that will strengthen your skin’s barriers, making it more resilient while preparing your skin against daily stressors like UV rays, pollution and chemicals</a:t>
            </a:r>
            <a:r>
              <a:rPr lang="en-US" sz="1100" dirty="0">
                <a:solidFill>
                  <a:prstClr val="black"/>
                </a:solidFill>
                <a:latin typeface="DM Sans" pitchFamily="2" charset="77"/>
              </a:rPr>
              <a:t>.</a:t>
            </a:r>
            <a:endPar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4" name="Retângulo 3">
            <a:extLst>
              <a:ext uri="{FF2B5EF4-FFF2-40B4-BE49-F238E27FC236}">
                <a16:creationId xmlns:a16="http://schemas.microsoft.com/office/drawing/2014/main" id="{041B36B6-9632-434D-A439-E15BBC6E37FC}"/>
              </a:ext>
            </a:extLst>
          </p:cNvPr>
          <p:cNvSpPr/>
          <p:nvPr/>
        </p:nvSpPr>
        <p:spPr>
          <a:xfrm>
            <a:off x="825599" y="1983166"/>
            <a:ext cx="4055319" cy="130933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MERINGUE NIGHT CREAM</a:t>
            </a:r>
            <a:br>
              <a:rPr kumimoji="0" lang="en-US" sz="1400" b="1" i="0" u="none" strike="noStrike" kern="1200" cap="none" spc="0" normalizeH="0" baseline="0" noProof="0" dirty="0">
                <a:ln>
                  <a:noFill/>
                </a:ln>
                <a:solidFill>
                  <a:srgbClr val="2CC6C8"/>
                </a:solidFill>
                <a:effectLst/>
                <a:uLnTx/>
                <a:uFillTx/>
                <a:latin typeface="DM Sans" pitchFamily="2" charset="77"/>
                <a:ea typeface="+mn-ea"/>
                <a:cs typeface="FUTURA MEDIUM" panose="020B0602020204020303" pitchFamily="34" charset="-79"/>
              </a:rPr>
            </a:br>
            <a:r>
              <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with SYN-UP® and Niacinamide PC</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1" i="1" dirty="0">
                <a:solidFill>
                  <a:srgbClr val="75C1E3"/>
                </a:solidFill>
                <a:latin typeface="DM Sans" pitchFamily="2" charset="77"/>
                <a:cs typeface="FUTURA MEDIUM" panose="020B0602020204020303" pitchFamily="34" charset="-79"/>
              </a:rPr>
              <a:t>96,8% natural origin ISO 16128</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endParaRPr>
          </a:p>
        </p:txBody>
      </p:sp>
      <p:pic>
        <p:nvPicPr>
          <p:cNvPr id="6" name="Gráfico 5">
            <a:extLst>
              <a:ext uri="{FF2B5EF4-FFF2-40B4-BE49-F238E27FC236}">
                <a16:creationId xmlns:a16="http://schemas.microsoft.com/office/drawing/2014/main" id="{EE257FBC-6160-1349-9074-78BA2A119F5A}"/>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3804" y="882637"/>
            <a:ext cx="3950217" cy="640914"/>
          </a:xfrm>
          <a:prstGeom prst="rect">
            <a:avLst/>
          </a:prstGeom>
        </p:spPr>
      </p:pic>
      <p:grpSp>
        <p:nvGrpSpPr>
          <p:cNvPr id="2" name="Groupe 1">
            <a:extLst>
              <a:ext uri="{FF2B5EF4-FFF2-40B4-BE49-F238E27FC236}">
                <a16:creationId xmlns:a16="http://schemas.microsoft.com/office/drawing/2014/main" id="{47DA8218-8B48-46DE-7DBD-075272686007}"/>
              </a:ext>
            </a:extLst>
          </p:cNvPr>
          <p:cNvGrpSpPr/>
          <p:nvPr/>
        </p:nvGrpSpPr>
        <p:grpSpPr>
          <a:xfrm>
            <a:off x="11207589" y="87037"/>
            <a:ext cx="795600" cy="3267360"/>
            <a:chOff x="11084400" y="302400"/>
            <a:chExt cx="795600" cy="3267360"/>
          </a:xfrm>
        </p:grpSpPr>
        <p:pic>
          <p:nvPicPr>
            <p:cNvPr id="7" name="Picture 19">
              <a:extLst>
                <a:ext uri="{FF2B5EF4-FFF2-40B4-BE49-F238E27FC236}">
                  <a16:creationId xmlns:a16="http://schemas.microsoft.com/office/drawing/2014/main" id="{709CE9C5-7C5C-0FEF-3BC7-A29F687758F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2774160"/>
              <a:ext cx="795600" cy="795600"/>
            </a:xfrm>
            <a:prstGeom prst="rect">
              <a:avLst/>
            </a:prstGeom>
          </p:spPr>
        </p:pic>
        <p:pic>
          <p:nvPicPr>
            <p:cNvPr id="8" name="Picture 18" descr="A picture containing graphics, clipart, circle, logo&#10;&#10;Description automatically generated">
              <a:extLst>
                <a:ext uri="{FF2B5EF4-FFF2-40B4-BE49-F238E27FC236}">
                  <a16:creationId xmlns:a16="http://schemas.microsoft.com/office/drawing/2014/main" id="{E57E31C7-E9CF-8D22-F752-D2A847D300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9" name="Picture 10">
              <a:extLst>
                <a:ext uri="{FF2B5EF4-FFF2-40B4-BE49-F238E27FC236}">
                  <a16:creationId xmlns:a16="http://schemas.microsoft.com/office/drawing/2014/main" id="{FA2453AA-44CF-35D8-F5DD-B29C74CAA83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0" name="Picture 11">
              <a:extLst>
                <a:ext uri="{FF2B5EF4-FFF2-40B4-BE49-F238E27FC236}">
                  <a16:creationId xmlns:a16="http://schemas.microsoft.com/office/drawing/2014/main" id="{2A4387D8-864D-719F-21C7-E94A9A1F511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12" name="Espace réservé du numéro de diapositive 1">
            <a:extLst>
              <a:ext uri="{FF2B5EF4-FFF2-40B4-BE49-F238E27FC236}">
                <a16:creationId xmlns:a16="http://schemas.microsoft.com/office/drawing/2014/main" id="{2964BD77-8269-E801-5A38-6BCE79C069E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41</a:t>
            </a:fld>
            <a:endParaRPr lang="en-US" sz="1300" dirty="0">
              <a:solidFill>
                <a:prstClr val="black"/>
              </a:solidFill>
              <a:latin typeface="DM Sans"/>
            </a:endParaRPr>
          </a:p>
        </p:txBody>
      </p:sp>
      <p:sp>
        <p:nvSpPr>
          <p:cNvPr id="11" name="TextBox 10">
            <a:extLst>
              <a:ext uri="{FF2B5EF4-FFF2-40B4-BE49-F238E27FC236}">
                <a16:creationId xmlns:a16="http://schemas.microsoft.com/office/drawing/2014/main" id="{760011F0-22FB-799A-7ED8-E785FDDE0E73}"/>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580164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2BF50240-809A-4040-851F-AA07C7B28943}"/>
              </a:ext>
            </a:extLst>
          </p:cNvPr>
          <p:cNvSpPr/>
          <p:nvPr/>
        </p:nvSpPr>
        <p:spPr>
          <a:xfrm>
            <a:off x="825599" y="6013903"/>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2" name="Tabela 1">
            <a:extLst>
              <a:ext uri="{FF2B5EF4-FFF2-40B4-BE49-F238E27FC236}">
                <a16:creationId xmlns:a16="http://schemas.microsoft.com/office/drawing/2014/main" id="{4DC76610-7382-67C4-5CE4-344A7C3E8400}"/>
              </a:ext>
            </a:extLst>
          </p:cNvPr>
          <p:cNvGraphicFramePr>
            <a:graphicFrameLocks noGrp="1"/>
          </p:cNvGraphicFramePr>
          <p:nvPr>
            <p:extLst>
              <p:ext uri="{D42A27DB-BD31-4B8C-83A1-F6EECF244321}">
                <p14:modId xmlns:p14="http://schemas.microsoft.com/office/powerpoint/2010/main" val="805038286"/>
              </p:ext>
            </p:extLst>
          </p:nvPr>
        </p:nvGraphicFramePr>
        <p:xfrm>
          <a:off x="934455" y="1925411"/>
          <a:ext cx="5262026" cy="3130919"/>
        </p:xfrm>
        <a:graphic>
          <a:graphicData uri="http://schemas.openxmlformats.org/drawingml/2006/table">
            <a:tbl>
              <a:tblPr>
                <a:tableStyleId>{5C22544A-7EE6-4342-B048-85BDC9FD1C3A}</a:tableStyleId>
              </a:tblPr>
              <a:tblGrid>
                <a:gridCol w="451885">
                  <a:extLst>
                    <a:ext uri="{9D8B030D-6E8A-4147-A177-3AD203B41FA5}">
                      <a16:colId xmlns:a16="http://schemas.microsoft.com/office/drawing/2014/main" val="699249639"/>
                    </a:ext>
                  </a:extLst>
                </a:gridCol>
                <a:gridCol w="1506985">
                  <a:extLst>
                    <a:ext uri="{9D8B030D-6E8A-4147-A177-3AD203B41FA5}">
                      <a16:colId xmlns:a16="http://schemas.microsoft.com/office/drawing/2014/main" val="4215447957"/>
                    </a:ext>
                  </a:extLst>
                </a:gridCol>
                <a:gridCol w="2748083">
                  <a:extLst>
                    <a:ext uri="{9D8B030D-6E8A-4147-A177-3AD203B41FA5}">
                      <a16:colId xmlns:a16="http://schemas.microsoft.com/office/drawing/2014/main" val="3174222161"/>
                    </a:ext>
                  </a:extLst>
                </a:gridCol>
                <a:gridCol w="555073">
                  <a:extLst>
                    <a:ext uri="{9D8B030D-6E8A-4147-A177-3AD203B41FA5}">
                      <a16:colId xmlns:a16="http://schemas.microsoft.com/office/drawing/2014/main" val="3413443101"/>
                    </a:ext>
                  </a:extLst>
                </a:gridCol>
              </a:tblGrid>
              <a:tr h="136800">
                <a:tc>
                  <a:txBody>
                    <a:bodyPr/>
                    <a:lstStyle/>
                    <a:p>
                      <a:pPr algn="l">
                        <a:lnSpc>
                          <a:spcPts val="1200"/>
                        </a:lnSpc>
                      </a:pPr>
                      <a:r>
                        <a:rPr lang="en-GB" sz="700" b="1">
                          <a:effectLst/>
                          <a:latin typeface="DM Sans" pitchFamily="2" charset="77"/>
                          <a:ea typeface="Fira Sans" panose="020B0503050000020004" pitchFamily="34" charset="0"/>
                        </a:rPr>
                        <a:t>PHASE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INGREDIENTS</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INCI NAME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 W / W</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54569744"/>
                  </a:ext>
                </a:extLst>
              </a:tr>
              <a:tr h="144000">
                <a:tc>
                  <a:txBody>
                    <a:bodyPr/>
                    <a:lstStyle/>
                    <a:p>
                      <a:pPr>
                        <a:lnSpc>
                          <a:spcPts val="1200"/>
                        </a:lnSpc>
                      </a:pPr>
                      <a:r>
                        <a:rPr lang="en-GB" sz="700">
                          <a:effectLst/>
                          <a:latin typeface="DM Sans" pitchFamily="2" charset="77"/>
                          <a:ea typeface="Fira Sans" panose="020B0503050000020004" pitchFamily="34" charset="0"/>
                        </a:rPr>
                        <a:t>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Water Dem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AQUA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67,35</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9006398"/>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err="1">
                          <a:effectLst/>
                          <a:latin typeface="DM Sans" pitchFamily="2" charset="77"/>
                          <a:ea typeface="Fira Sans" panose="020B0503050000020004" pitchFamily="34" charset="0"/>
                        </a:rPr>
                        <a:t>Dermosoft</a:t>
                      </a:r>
                      <a:r>
                        <a:rPr lang="en-GB" sz="700">
                          <a:effectLst/>
                          <a:latin typeface="DM Sans" pitchFamily="2" charset="77"/>
                          <a:ea typeface="Fira Sans" panose="020B0503050000020004" pitchFamily="34" charset="0"/>
                        </a:rPr>
                        <a:t>® </a:t>
                      </a:r>
                      <a:r>
                        <a:rPr lang="en-GB" sz="700" err="1">
                          <a:effectLst/>
                          <a:latin typeface="DM Sans" pitchFamily="2" charset="77"/>
                          <a:ea typeface="Fira Sans" panose="020B0503050000020004" pitchFamily="34" charset="0"/>
                        </a:rPr>
                        <a:t>Octiol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CAPRYLYL GLYCOL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0,50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27262580"/>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STRUCTURE® XL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HYDROXYPROPYL STARCH PHOSPHATE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3,00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5688625"/>
                  </a:ext>
                </a:extLst>
              </a:tr>
              <a:tr h="140465">
                <a:tc>
                  <a:txBody>
                    <a:bodyPr/>
                    <a:lstStyle/>
                    <a:p>
                      <a:pPr>
                        <a:lnSpc>
                          <a:spcPts val="1200"/>
                        </a:lnSpc>
                      </a:pPr>
                      <a:r>
                        <a:rPr lang="en-GB" sz="700">
                          <a:effectLst/>
                          <a:latin typeface="DM Sans" pitchFamily="2" charset="77"/>
                          <a:ea typeface="Fira Sans" panose="020B0503050000020004" pitchFamily="34" charset="0"/>
                        </a:rPr>
                        <a:t>B</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a:effectLst/>
                          <a:latin typeface="DM Sans" pitchFamily="2" charset="77"/>
                        </a:rPr>
                        <a:t>Propanediol</a:t>
                      </a:r>
                      <a:endParaRPr lang="pt-BR" sz="1000" b="0">
                        <a:effectLst/>
                        <a:latin typeface="DM Sans" pitchFamily="2" charset="77"/>
                        <a:ea typeface="Times New Roman" panose="02020603050405020304" pitchFamily="18"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0">
                          <a:effectLst/>
                          <a:latin typeface="DM Sans" pitchFamily="2" charset="77"/>
                          <a:ea typeface="Fira Sans" panose="020B0503050000020004" pitchFamily="34" charset="0"/>
                        </a:rPr>
                        <a:t>PROPANEDIOL</a:t>
                      </a:r>
                      <a:endParaRPr lang="pt-BR" sz="700" b="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0">
                          <a:effectLst/>
                          <a:latin typeface="DM Sans" pitchFamily="2" charset="77"/>
                          <a:ea typeface="Fira Sans" panose="020B0503050000020004" pitchFamily="34" charset="0"/>
                        </a:rPr>
                        <a:t>5,00</a:t>
                      </a:r>
                      <a:endParaRPr lang="pt-BR" sz="700" b="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5386658"/>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err="1">
                          <a:effectLst/>
                          <a:latin typeface="DM Sans" pitchFamily="2" charset="77"/>
                          <a:ea typeface="Fira Sans" panose="020B0503050000020004" pitchFamily="34" charset="0"/>
                        </a:rPr>
                        <a:t>Keltrol</a:t>
                      </a:r>
                      <a:r>
                        <a:rPr lang="en-GB" sz="700">
                          <a:effectLst/>
                          <a:latin typeface="DM Sans" pitchFamily="2" charset="77"/>
                          <a:ea typeface="Fira Sans" panose="020B0503050000020004" pitchFamily="34" charset="0"/>
                        </a:rPr>
                        <a:t>® CG-T</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XANTHAN GUM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0,30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3440845"/>
                  </a:ext>
                </a:extLst>
              </a:tr>
              <a:tr h="140465">
                <a:tc>
                  <a:txBody>
                    <a:bodyPr/>
                    <a:lstStyle/>
                    <a:p>
                      <a:pPr>
                        <a:lnSpc>
                          <a:spcPts val="1200"/>
                        </a:lnSpc>
                      </a:pPr>
                      <a:r>
                        <a:rPr lang="en-GB" sz="700">
                          <a:effectLst/>
                          <a:latin typeface="DM Sans" pitchFamily="2" charset="77"/>
                          <a:ea typeface="Fira Sans" panose="020B0503050000020004" pitchFamily="34" charset="0"/>
                        </a:rPr>
                        <a:t>C</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err="1">
                          <a:effectLst/>
                          <a:latin typeface="DM Sans" pitchFamily="2" charset="77"/>
                          <a:ea typeface="Fira Sans" panose="020B0503050000020004" pitchFamily="34" charset="0"/>
                        </a:rPr>
                        <a:t>Olivem</a:t>
                      </a:r>
                      <a:r>
                        <a:rPr lang="en-GB" sz="700">
                          <a:effectLst/>
                          <a:latin typeface="DM Sans" pitchFamily="2" charset="77"/>
                          <a:ea typeface="Fira Sans" panose="020B0503050000020004" pitchFamily="34" charset="0"/>
                        </a:rPr>
                        <a:t>® 1000 MB</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CETEARYL OLIVATE, SORBITAN OLIVATE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5,00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4995210"/>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err="1">
                          <a:effectLst/>
                          <a:latin typeface="DM Sans" pitchFamily="2" charset="77"/>
                          <a:ea typeface="Fira Sans" panose="020B0503050000020004" pitchFamily="34" charset="0"/>
                        </a:rPr>
                        <a:t>Cetiol</a:t>
                      </a:r>
                      <a:r>
                        <a:rPr lang="en-GB" sz="700">
                          <a:effectLst/>
                          <a:latin typeface="DM Sans" pitchFamily="2" charset="77"/>
                          <a:ea typeface="Fira Sans" panose="020B0503050000020004" pitchFamily="34" charset="0"/>
                        </a:rPr>
                        <a:t>® LC</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COCO-CAPRYLATE/CAPRATE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5,00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6001318"/>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err="1">
                          <a:effectLst/>
                          <a:latin typeface="DM Sans" pitchFamily="2" charset="77"/>
                          <a:ea typeface="Fira Sans" panose="020B0503050000020004" pitchFamily="34" charset="0"/>
                        </a:rPr>
                        <a:t>Cosphaderm</a:t>
                      </a:r>
                      <a:r>
                        <a:rPr lang="en-GB" sz="700">
                          <a:effectLst/>
                          <a:latin typeface="DM Sans" pitchFamily="2" charset="77"/>
                          <a:ea typeface="Fira Sans" panose="020B0503050000020004" pitchFamily="34" charset="0"/>
                        </a:rPr>
                        <a:t>® Feel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TRIHEPTANOIN</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5,00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47383929"/>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err="1">
                          <a:effectLst/>
                          <a:latin typeface="DM Sans" pitchFamily="2" charset="77"/>
                          <a:ea typeface="Fira Sans" panose="020B0503050000020004" pitchFamily="34" charset="0"/>
                        </a:rPr>
                        <a:t>Cutina</a:t>
                      </a:r>
                      <a:r>
                        <a:rPr lang="en-GB" sz="700">
                          <a:effectLst/>
                          <a:latin typeface="DM Sans" pitchFamily="2" charset="77"/>
                          <a:ea typeface="Fira Sans" panose="020B0503050000020004" pitchFamily="34" charset="0"/>
                        </a:rPr>
                        <a:t>® FS 45</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STEARIC ACID, PALMITIC ACID</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0,75</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5538205"/>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err="1">
                          <a:effectLst/>
                          <a:latin typeface="DM Sans" pitchFamily="2" charset="77"/>
                          <a:ea typeface="Fira Sans" panose="020B0503050000020004" pitchFamily="34" charset="0"/>
                        </a:rPr>
                        <a:t>Dermosoft</a:t>
                      </a:r>
                      <a:r>
                        <a:rPr lang="en-GB" sz="700">
                          <a:effectLst/>
                          <a:latin typeface="DM Sans" pitchFamily="2" charset="77"/>
                          <a:ea typeface="Fira Sans" panose="020B0503050000020004" pitchFamily="34" charset="0"/>
                        </a:rPr>
                        <a:t>® GMCY MB</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GLYCERYL CAPRYLATE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0,25</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59270748"/>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DL-alpha-</a:t>
                      </a:r>
                      <a:r>
                        <a:rPr lang="en-GB" sz="700" b="1" err="1">
                          <a:effectLst/>
                          <a:latin typeface="DM Sans" pitchFamily="2" charset="77"/>
                          <a:ea typeface="Fira Sans" panose="020B0503050000020004" pitchFamily="34" charset="0"/>
                        </a:rPr>
                        <a:t>Tocopheryl</a:t>
                      </a:r>
                      <a:r>
                        <a:rPr lang="en-GB" sz="700" b="1">
                          <a:effectLst/>
                          <a:latin typeface="DM Sans" pitchFamily="2" charset="77"/>
                          <a:ea typeface="Fira Sans" panose="020B0503050000020004" pitchFamily="34" charset="0"/>
                        </a:rPr>
                        <a:t> Acetate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TOCOPHERYL ACETATE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0,50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40027304"/>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Mixed Tocopherols 95</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TOCOPHEROL</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0,10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31148125"/>
                  </a:ext>
                </a:extLst>
              </a:tr>
              <a:tr h="140465">
                <a:tc>
                  <a:txBody>
                    <a:bodyPr/>
                    <a:lstStyle/>
                    <a:p>
                      <a:pPr>
                        <a:lnSpc>
                          <a:spcPts val="1200"/>
                        </a:lnSpc>
                      </a:pPr>
                      <a:r>
                        <a:rPr lang="en-GB" sz="700">
                          <a:effectLst/>
                          <a:latin typeface="DM Sans" pitchFamily="2" charset="77"/>
                          <a:ea typeface="Fira Sans" panose="020B0503050000020004" pitchFamily="34" charset="0"/>
                        </a:rPr>
                        <a:t>D</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Water Dem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AQUA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3,00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2424870"/>
                  </a:ext>
                </a:extLst>
              </a:tr>
              <a:tr h="324000">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SYN-UP®</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AMIDINOBENZYL BENZYLSULFONYL D-SERYL HOMOPHENYLALANINAMIDE ACETATE, GLYCERIN, AQUA, CITRIC ACID</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1,00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07616749"/>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D-Panthenol 75 L</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PANTHENOL, AQUA</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1,00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6805956"/>
                  </a:ext>
                </a:extLst>
              </a:tr>
              <a:tr h="140465">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Niacinamide PC</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NIACINAMIDE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1,00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36347312"/>
                  </a:ext>
                </a:extLst>
              </a:tr>
              <a:tr h="295744">
                <a:tc>
                  <a:txBody>
                    <a:bodyPr/>
                    <a:lstStyle/>
                    <a:p>
                      <a:pPr>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ALPAFLOR® EDELWEISS CB</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b="1">
                          <a:effectLst/>
                          <a:latin typeface="DM Sans" pitchFamily="2" charset="77"/>
                          <a:ea typeface="Fira Sans" panose="020B0503050000020004" pitchFamily="34" charset="0"/>
                        </a:rPr>
                        <a:t>LEONTOPODIUM ALPINUM FLOWER/LEAF EXTRACT, GLYCERIN, AQUA, CITRIC ACID</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77"/>
                          <a:ea typeface="Fira Sans" panose="020B0503050000020004" pitchFamily="34" charset="0"/>
                        </a:rPr>
                        <a:t>1,00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9959"/>
                  </a:ext>
                </a:extLst>
              </a:tr>
              <a:tr h="140465">
                <a:tc>
                  <a:txBody>
                    <a:bodyPr/>
                    <a:lstStyle/>
                    <a:p>
                      <a:pPr>
                        <a:lnSpc>
                          <a:spcPts val="1200"/>
                        </a:lnSpc>
                      </a:pPr>
                      <a:r>
                        <a:rPr lang="en-GB" sz="700">
                          <a:effectLst/>
                          <a:latin typeface="DM Sans" pitchFamily="2" charset="77"/>
                          <a:ea typeface="Fira Sans" panose="020B0503050000020004" pitchFamily="34" charset="0"/>
                        </a:rPr>
                        <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PARFUM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nSpc>
                          <a:spcPts val="1200"/>
                        </a:lnSpc>
                      </a:pPr>
                      <a:r>
                        <a:rPr lang="en-GB" sz="700">
                          <a:effectLst/>
                          <a:latin typeface="DM Sans" pitchFamily="2" charset="77"/>
                          <a:ea typeface="Fira Sans" panose="020B0503050000020004" pitchFamily="34" charset="0"/>
                        </a:rPr>
                        <a:t>PARFUM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77"/>
                          <a:ea typeface="Fira Sans" panose="020B0503050000020004" pitchFamily="34" charset="0"/>
                        </a:rPr>
                        <a:t>0,25</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36649470"/>
                  </a:ext>
                </a:extLst>
              </a:tr>
            </a:tbl>
          </a:graphicData>
        </a:graphic>
      </p:graphicFrame>
      <p:sp>
        <p:nvSpPr>
          <p:cNvPr id="3" name="Retângulo 2">
            <a:extLst>
              <a:ext uri="{FF2B5EF4-FFF2-40B4-BE49-F238E27FC236}">
                <a16:creationId xmlns:a16="http://schemas.microsoft.com/office/drawing/2014/main" id="{4CE1A315-D328-0747-DF43-7F1BA8A3A2AC}"/>
              </a:ext>
            </a:extLst>
          </p:cNvPr>
          <p:cNvSpPr/>
          <p:nvPr/>
        </p:nvSpPr>
        <p:spPr>
          <a:xfrm>
            <a:off x="825599" y="1307277"/>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a:ln>
                  <a:noFill/>
                </a:ln>
                <a:solidFill>
                  <a:srgbClr val="75C1E3"/>
                </a:solidFill>
                <a:effectLst/>
                <a:uLnTx/>
                <a:uFillTx/>
                <a:latin typeface="DM Sans" pitchFamily="2" charset="77"/>
                <a:ea typeface="+mn-ea"/>
                <a:cs typeface="FUTURA MEDIUM" panose="020B0602020204020303" pitchFamily="34" charset="-79"/>
              </a:rPr>
              <a:t>MERINGUE NIGHT CREAM</a:t>
            </a:r>
          </a:p>
        </p:txBody>
      </p:sp>
      <p:sp>
        <p:nvSpPr>
          <p:cNvPr id="4" name="CaixaDeTexto 10">
            <a:extLst>
              <a:ext uri="{FF2B5EF4-FFF2-40B4-BE49-F238E27FC236}">
                <a16:creationId xmlns:a16="http://schemas.microsoft.com/office/drawing/2014/main" id="{8CB1EFE1-87F1-53DE-86B8-83005ECCDDD4}"/>
              </a:ext>
            </a:extLst>
          </p:cNvPr>
          <p:cNvSpPr txBox="1"/>
          <p:nvPr/>
        </p:nvSpPr>
        <p:spPr>
          <a:xfrm>
            <a:off x="5366191" y="1497457"/>
            <a:ext cx="869216" cy="29751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SK-E-102019-27</a:t>
            </a:r>
            <a:endParaRPr kumimoji="0" lang="pt-BR" sz="1000" b="1" i="0" u="none" strike="noStrike" kern="1200" cap="none" spc="0" normalizeH="0" baseline="30000" noProof="0">
              <a:ln>
                <a:noFill/>
              </a:ln>
              <a:solidFill>
                <a:srgbClr val="BB609D"/>
              </a:solidFill>
              <a:effectLst/>
              <a:uLnTx/>
              <a:uFillTx/>
              <a:latin typeface="DM Sans" pitchFamily="2" charset="77"/>
              <a:ea typeface="Fira Sans" charset="0"/>
              <a:cs typeface="Fira Sans"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30000" noProof="0">
              <a:ln>
                <a:noFill/>
              </a:ln>
              <a:solidFill>
                <a:srgbClr val="BB609D"/>
              </a:solidFill>
              <a:effectLst/>
              <a:uLnTx/>
              <a:uFillTx/>
              <a:latin typeface="DM Sans" pitchFamily="2" charset="77"/>
              <a:ea typeface="Fira Sans" charset="0"/>
              <a:cs typeface="Fira Sans" charset="0"/>
            </a:endParaRPr>
          </a:p>
        </p:txBody>
      </p:sp>
      <p:graphicFrame>
        <p:nvGraphicFramePr>
          <p:cNvPr id="12" name="Table 13">
            <a:extLst>
              <a:ext uri="{FF2B5EF4-FFF2-40B4-BE49-F238E27FC236}">
                <a16:creationId xmlns:a16="http://schemas.microsoft.com/office/drawing/2014/main" id="{EC32970E-B7DD-28F9-8DB0-BBEA1B0E96F6}"/>
              </a:ext>
            </a:extLst>
          </p:cNvPr>
          <p:cNvGraphicFramePr>
            <a:graphicFrameLocks noGrp="1"/>
          </p:cNvGraphicFramePr>
          <p:nvPr>
            <p:extLst>
              <p:ext uri="{D42A27DB-BD31-4B8C-83A1-F6EECF244321}">
                <p14:modId xmlns:p14="http://schemas.microsoft.com/office/powerpoint/2010/main" val="32759682"/>
              </p:ext>
            </p:extLst>
          </p:nvPr>
        </p:nvGraphicFramePr>
        <p:xfrm>
          <a:off x="909088" y="5642326"/>
          <a:ext cx="3405207" cy="200056"/>
        </p:xfrm>
        <a:graphic>
          <a:graphicData uri="http://schemas.openxmlformats.org/drawingml/2006/table">
            <a:tbl>
              <a:tblPr>
                <a:tableStyleId>{5C22544A-7EE6-4342-B048-85BDC9FD1C3A}</a:tableStyleId>
              </a:tblPr>
              <a:tblGrid>
                <a:gridCol w="577099">
                  <a:extLst>
                    <a:ext uri="{9D8B030D-6E8A-4147-A177-3AD203B41FA5}">
                      <a16:colId xmlns:a16="http://schemas.microsoft.com/office/drawing/2014/main" val="1424810015"/>
                    </a:ext>
                  </a:extLst>
                </a:gridCol>
                <a:gridCol w="2828108">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5.5</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US" sz="700">
                          <a:effectLst/>
                          <a:latin typeface="DM Sans" pitchFamily="2" charset="0"/>
                        </a:rPr>
                        <a:t>Viscosity (spindle RV-5 / 10 rpm): </a:t>
                      </a:r>
                      <a:r>
                        <a:rPr lang="en-GB" sz="700">
                          <a:effectLst/>
                          <a:latin typeface="DM Sans" pitchFamily="2" charset="0"/>
                        </a:rPr>
                        <a:t>31480 </a:t>
                      </a:r>
                      <a:r>
                        <a:rPr lang="en-GB" sz="700" err="1">
                          <a:effectLst/>
                          <a:latin typeface="DM Sans" pitchFamily="2" charset="0"/>
                        </a:rPr>
                        <a:t>mPa.s</a:t>
                      </a:r>
                      <a:endParaRPr lang="en-GB" sz="700">
                        <a:effectLst/>
                        <a:latin typeface="DM Sans" pitchFamily="2"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13" name="Rectangle 2">
            <a:extLst>
              <a:ext uri="{FF2B5EF4-FFF2-40B4-BE49-F238E27FC236}">
                <a16:creationId xmlns:a16="http://schemas.microsoft.com/office/drawing/2014/main" id="{03E3D8CE-0EF6-10B8-E345-F2456A67B06C}"/>
              </a:ext>
            </a:extLst>
          </p:cNvPr>
          <p:cNvSpPr>
            <a:spLocks noChangeArrowheads="1"/>
          </p:cNvSpPr>
          <p:nvPr/>
        </p:nvSpPr>
        <p:spPr bwMode="auto">
          <a:xfrm>
            <a:off x="866884" y="5447028"/>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grpSp>
        <p:nvGrpSpPr>
          <p:cNvPr id="14" name="Groupe 13">
            <a:extLst>
              <a:ext uri="{FF2B5EF4-FFF2-40B4-BE49-F238E27FC236}">
                <a16:creationId xmlns:a16="http://schemas.microsoft.com/office/drawing/2014/main" id="{3BFA35C5-E969-D33A-CDF9-B49E3EB7518E}"/>
              </a:ext>
            </a:extLst>
          </p:cNvPr>
          <p:cNvGrpSpPr/>
          <p:nvPr/>
        </p:nvGrpSpPr>
        <p:grpSpPr>
          <a:xfrm>
            <a:off x="11207589" y="87037"/>
            <a:ext cx="795600" cy="3267360"/>
            <a:chOff x="11084400" y="302400"/>
            <a:chExt cx="795600" cy="3267360"/>
          </a:xfrm>
        </p:grpSpPr>
        <p:pic>
          <p:nvPicPr>
            <p:cNvPr id="15" name="Picture 19">
              <a:extLst>
                <a:ext uri="{FF2B5EF4-FFF2-40B4-BE49-F238E27FC236}">
                  <a16:creationId xmlns:a16="http://schemas.microsoft.com/office/drawing/2014/main" id="{32A354E4-A09C-C82C-170B-289E0DCFD8D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084400" y="2774160"/>
              <a:ext cx="795600" cy="795600"/>
            </a:xfrm>
            <a:prstGeom prst="rect">
              <a:avLst/>
            </a:prstGeom>
          </p:spPr>
        </p:pic>
        <p:pic>
          <p:nvPicPr>
            <p:cNvPr id="16" name="Picture 18" descr="A picture containing graphics, clipart, circle, logo&#10;&#10;Description automatically generated">
              <a:extLst>
                <a:ext uri="{FF2B5EF4-FFF2-40B4-BE49-F238E27FC236}">
                  <a16:creationId xmlns:a16="http://schemas.microsoft.com/office/drawing/2014/main" id="{08D1003B-9C0E-748B-A3D5-F0BB3192F3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7" name="Picture 10">
              <a:extLst>
                <a:ext uri="{FF2B5EF4-FFF2-40B4-BE49-F238E27FC236}">
                  <a16:creationId xmlns:a16="http://schemas.microsoft.com/office/drawing/2014/main" id="{C834C4AE-9354-8061-7151-51BC268D98D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8" name="Picture 11">
              <a:extLst>
                <a:ext uri="{FF2B5EF4-FFF2-40B4-BE49-F238E27FC236}">
                  <a16:creationId xmlns:a16="http://schemas.microsoft.com/office/drawing/2014/main" id="{BB50C760-2041-0821-04BC-DB0B91AE9DA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5" name="Espace réservé du numéro de diapositive 1">
            <a:extLst>
              <a:ext uri="{FF2B5EF4-FFF2-40B4-BE49-F238E27FC236}">
                <a16:creationId xmlns:a16="http://schemas.microsoft.com/office/drawing/2014/main" id="{1344EBCC-339F-221F-1E55-13D51A74E91E}"/>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42</a:t>
            </a:fld>
            <a:endParaRPr lang="en-US" sz="1300">
              <a:solidFill>
                <a:prstClr val="black"/>
              </a:solidFill>
              <a:latin typeface="DM Sans"/>
            </a:endParaRPr>
          </a:p>
        </p:txBody>
      </p:sp>
      <p:sp>
        <p:nvSpPr>
          <p:cNvPr id="7" name="TextBox 6">
            <a:extLst>
              <a:ext uri="{FF2B5EF4-FFF2-40B4-BE49-F238E27FC236}">
                <a16:creationId xmlns:a16="http://schemas.microsoft.com/office/drawing/2014/main" id="{59383F2A-DD75-3DD8-980C-DE3390FC00BB}"/>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3959074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personne, Visage humain, habits, intérieur&#10;&#10;Description générée automatiquement">
            <a:extLst>
              <a:ext uri="{FF2B5EF4-FFF2-40B4-BE49-F238E27FC236}">
                <a16:creationId xmlns:a16="http://schemas.microsoft.com/office/drawing/2014/main" id="{944AD263-F903-1B3A-D9C4-BE3C6BB329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6416" y="6370"/>
            <a:ext cx="5205727"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SYN-UP®</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Espace réservé du texte 26">
            <a:extLst>
              <a:ext uri="{FF2B5EF4-FFF2-40B4-BE49-F238E27FC236}">
                <a16:creationId xmlns:a16="http://schemas.microsoft.com/office/drawing/2014/main" id="{2ADE583F-07A5-51E6-00CE-CB9BA234A4BA}"/>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Key benefits to help better deal with the effects of the menopause on skin  </a:t>
            </a:r>
          </a:p>
        </p:txBody>
      </p:sp>
      <p:grpSp>
        <p:nvGrpSpPr>
          <p:cNvPr id="8" name="Groupe 7">
            <a:extLst>
              <a:ext uri="{FF2B5EF4-FFF2-40B4-BE49-F238E27FC236}">
                <a16:creationId xmlns:a16="http://schemas.microsoft.com/office/drawing/2014/main" id="{3CE27558-54E2-35B5-E37E-E70ECDF12D66}"/>
              </a:ext>
            </a:extLst>
          </p:cNvPr>
          <p:cNvGrpSpPr/>
          <p:nvPr/>
        </p:nvGrpSpPr>
        <p:grpSpPr>
          <a:xfrm>
            <a:off x="11207589" y="87037"/>
            <a:ext cx="795600" cy="2445326"/>
            <a:chOff x="11084400" y="302400"/>
            <a:chExt cx="795600" cy="2445326"/>
          </a:xfrm>
        </p:grpSpPr>
        <p:pic>
          <p:nvPicPr>
            <p:cNvPr id="9" name="Picture 19">
              <a:extLst>
                <a:ext uri="{FF2B5EF4-FFF2-40B4-BE49-F238E27FC236}">
                  <a16:creationId xmlns:a16="http://schemas.microsoft.com/office/drawing/2014/main" id="{4311573C-5F53-56C6-6974-957EB9626D8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952126"/>
              <a:ext cx="795600" cy="795600"/>
            </a:xfrm>
            <a:prstGeom prst="rect">
              <a:avLst/>
            </a:prstGeom>
          </p:spPr>
        </p:pic>
        <p:pic>
          <p:nvPicPr>
            <p:cNvPr id="11" name="Picture 18" descr="A picture containing graphics, clipart, circle, logo&#10;&#10;Description automatically generated">
              <a:extLst>
                <a:ext uri="{FF2B5EF4-FFF2-40B4-BE49-F238E27FC236}">
                  <a16:creationId xmlns:a16="http://schemas.microsoft.com/office/drawing/2014/main" id="{9EEA62E2-F499-4D49-40B9-C27D23D175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8000" y="1126244"/>
              <a:ext cx="792000" cy="792000"/>
            </a:xfrm>
            <a:prstGeom prst="rect">
              <a:avLst/>
            </a:prstGeom>
          </p:spPr>
        </p:pic>
        <p:pic>
          <p:nvPicPr>
            <p:cNvPr id="13" name="Picture 11">
              <a:extLst>
                <a:ext uri="{FF2B5EF4-FFF2-40B4-BE49-F238E27FC236}">
                  <a16:creationId xmlns:a16="http://schemas.microsoft.com/office/drawing/2014/main" id="{175456B7-008E-452C-F098-62ADC55E3F1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14" name="TextBox 9">
            <a:extLst>
              <a:ext uri="{FF2B5EF4-FFF2-40B4-BE49-F238E27FC236}">
                <a16:creationId xmlns:a16="http://schemas.microsoft.com/office/drawing/2014/main" id="{480565AF-DE86-9B89-5CF6-6A3DB3A3D5A5}"/>
              </a:ext>
            </a:extLst>
          </p:cNvPr>
          <p:cNvSpPr txBox="1"/>
          <p:nvPr/>
        </p:nvSpPr>
        <p:spPr>
          <a:xfrm>
            <a:off x="302402" y="1685819"/>
            <a:ext cx="6002864" cy="464742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The smart dipeptide to long term healthy &amp; youthful looking skin. Unlock skin’s longevity thanks to one biological target (Plasmin) to drive improvement across all skin layers</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R="0" lvl="0" algn="l" defTabSz="914400" rtl="0" eaLnBrk="1" fontAlgn="auto" latinLnBrk="0" hangingPunct="1">
              <a:lnSpc>
                <a:spcPct val="100000"/>
              </a:lnSpc>
              <a:spcBef>
                <a:spcPts val="0"/>
              </a:spcBef>
              <a:spcAft>
                <a:spcPts val="0"/>
              </a:spcAft>
              <a:buClr>
                <a:srgbClr val="2660A5"/>
              </a:buClr>
              <a:buSzTx/>
              <a:tabLst/>
              <a:defRPr/>
            </a:pPr>
            <a:r>
              <a:rPr lang="en-US" b="1">
                <a:solidFill>
                  <a:srgbClr val="578CA9"/>
                </a:solidFill>
                <a:latin typeface="DM Sans" pitchFamily="2" charset="0"/>
                <a:ea typeface="Fira Sans" panose="020B0503050000020004" pitchFamily="34" charset="0"/>
              </a:rPr>
              <a:t>Promotes healthy-looking skin*** - </a:t>
            </a:r>
            <a:r>
              <a:rPr lang="en-US" sz="1600">
                <a:solidFill>
                  <a:srgbClr val="FFFFFF">
                    <a:lumMod val="50000"/>
                  </a:srgbClr>
                </a:solidFill>
                <a:latin typeface="DM Sans" pitchFamily="2" charset="0"/>
                <a:ea typeface="Fira Sans" panose="020B0503050000020004" pitchFamily="34" charset="0"/>
              </a:rPr>
              <a:t>Inhibits Plasmin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and Urokinase* activities and balancing key bacteria S. Aureus* and S. Epidermidis***</a:t>
            </a:r>
          </a:p>
          <a:p>
            <a:pPr marR="0" lvl="0" algn="l" defTabSz="914400" rtl="0" eaLnBrk="1" fontAlgn="auto" latinLnBrk="0" hangingPunct="1">
              <a:lnSpc>
                <a:spcPct val="100000"/>
              </a:lnSpc>
              <a:spcBef>
                <a:spcPts val="0"/>
              </a:spcBef>
              <a:spcAft>
                <a:spcPts val="0"/>
              </a:spcAft>
              <a:buClr>
                <a:srgbClr val="2660A5"/>
              </a:buClr>
              <a:buSzTx/>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R="0" lvl="0" algn="l" defTabSz="914400" rtl="0" eaLnBrk="1" fontAlgn="auto" latinLnBrk="0" hangingPunct="1">
              <a:lnSpc>
                <a:spcPct val="100000"/>
              </a:lnSpc>
              <a:spcBef>
                <a:spcPts val="0"/>
              </a:spcBef>
              <a:spcAft>
                <a:spcPts val="0"/>
              </a:spcAft>
              <a:buClr>
                <a:srgbClr val="2660A5"/>
              </a:buClr>
              <a:buSzTx/>
              <a:tabLst/>
              <a:defRPr/>
            </a:pPr>
            <a:r>
              <a:rPr lang="en-US" b="1">
                <a:solidFill>
                  <a:srgbClr val="578CA9"/>
                </a:solidFill>
                <a:latin typeface="DM Sans" pitchFamily="2" charset="0"/>
                <a:ea typeface="Fira Sans" panose="020B0503050000020004" pitchFamily="34" charset="0"/>
              </a:rPr>
              <a:t>Reduces skin sensitivity*** and redness - </a:t>
            </a:r>
            <a:r>
              <a:rPr lang="en-US" sz="1600">
                <a:solidFill>
                  <a:srgbClr val="FFFFFF">
                    <a:lumMod val="50000"/>
                  </a:srgbClr>
                </a:solidFill>
                <a:latin typeface="DM Sans" pitchFamily="2" charset="0"/>
                <a:ea typeface="Fira Sans" panose="020B0503050000020004" pitchFamily="34" charset="0"/>
              </a:rPr>
              <a:t>Modulates MMP 9, CXCL5 and IL-8 activities*</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R="0" lvl="0" algn="l" defTabSz="914400" rtl="0" eaLnBrk="1" fontAlgn="auto" latinLnBrk="0" hangingPunct="1">
              <a:lnSpc>
                <a:spcPct val="100000"/>
              </a:lnSpc>
              <a:spcBef>
                <a:spcPts val="0"/>
              </a:spcBef>
              <a:spcAft>
                <a:spcPts val="0"/>
              </a:spcAft>
              <a:buClr>
                <a:srgbClr val="2660A5"/>
              </a:buClr>
              <a:buSzTx/>
              <a:tabLst/>
              <a:defRPr/>
            </a:pPr>
            <a:r>
              <a:rPr lang="en-US" b="1">
                <a:solidFill>
                  <a:srgbClr val="578CA9"/>
                </a:solidFill>
                <a:latin typeface="DM Sans" pitchFamily="2" charset="0"/>
                <a:ea typeface="Fira Sans" panose="020B0503050000020004" pitchFamily="34" charset="0"/>
              </a:rPr>
              <a:t>Increases skin barrier functionality</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lang="en-US" sz="1600">
                <a:solidFill>
                  <a:srgbClr val="FFFFFF">
                    <a:lumMod val="50000"/>
                  </a:srgbClr>
                </a:solidFill>
                <a:latin typeface="DM Sans" pitchFamily="2" charset="0"/>
                <a:ea typeface="Fira Sans" panose="020B0503050000020004" pitchFamily="34" charset="0"/>
              </a:rPr>
              <a:t>U</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p-regulation of Transglutaminase 1 (TGase1)*</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lang="en-US" sz="1600">
                <a:solidFill>
                  <a:srgbClr val="FFFFFF">
                    <a:lumMod val="50000"/>
                  </a:srgbClr>
                </a:solidFill>
                <a:latin typeface="DM Sans" pitchFamily="2" charset="0"/>
                <a:ea typeface="Fira Sans" panose="020B0503050000020004" pitchFamily="34" charset="0"/>
              </a:rPr>
              <a:t>Visible improvement of dry skin conditions***</a:t>
            </a: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R="0" lvl="0" algn="l" defTabSz="914400" rtl="0" eaLnBrk="1" fontAlgn="auto" latinLnBrk="0" hangingPunct="1">
              <a:lnSpc>
                <a:spcPct val="100000"/>
              </a:lnSpc>
              <a:spcBef>
                <a:spcPts val="0"/>
              </a:spcBef>
              <a:spcAft>
                <a:spcPts val="0"/>
              </a:spcAft>
              <a:buClr>
                <a:srgbClr val="2660A5"/>
              </a:buClr>
              <a:buSzTx/>
              <a:tabLst/>
              <a:defRPr/>
            </a:pPr>
            <a:r>
              <a:rPr lang="en-US" b="1">
                <a:solidFill>
                  <a:srgbClr val="578CA9"/>
                </a:solidFill>
                <a:latin typeface="DM Sans" pitchFamily="2" charset="0"/>
                <a:ea typeface="Fira Sans" panose="020B0503050000020004" pitchFamily="34" charset="0"/>
              </a:rPr>
              <a:t>Smooth and firm the skin*** - </a:t>
            </a:r>
            <a:r>
              <a:rPr lang="en-US" sz="1600">
                <a:solidFill>
                  <a:srgbClr val="FFFFFF">
                    <a:lumMod val="50000"/>
                  </a:srgbClr>
                </a:solidFill>
                <a:latin typeface="DM Sans" pitchFamily="2" charset="0"/>
                <a:ea typeface="Fira Sans" panose="020B0503050000020004" pitchFamily="34" charset="0"/>
              </a:rPr>
              <a:t>Prevents degradation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of type IV Collagen** and by stimulating type I Collagen*</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mn-cs"/>
            </a:endParaRPr>
          </a:p>
        </p:txBody>
      </p:sp>
      <p:sp>
        <p:nvSpPr>
          <p:cNvPr id="15" name="CaixaDeTexto 47">
            <a:extLst>
              <a:ext uri="{FF2B5EF4-FFF2-40B4-BE49-F238E27FC236}">
                <a16:creationId xmlns:a16="http://schemas.microsoft.com/office/drawing/2014/main" id="{7EBF1F03-B2CC-DCCE-A2ED-7832B1492533}"/>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In-Vitro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Ex-Vivo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In-Vivo</a:t>
            </a:r>
            <a:endPar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endParaRPr>
          </a:p>
        </p:txBody>
      </p:sp>
      <p:pic>
        <p:nvPicPr>
          <p:cNvPr id="5" name="Picture 6">
            <a:extLst>
              <a:ext uri="{FF2B5EF4-FFF2-40B4-BE49-F238E27FC236}">
                <a16:creationId xmlns:a16="http://schemas.microsoft.com/office/drawing/2014/main" id="{0355D9F3-2375-660B-8BC3-86A3BFB6BD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652077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personne, Visage humain, habits, intérieur&#10;&#10;Description générée automatiquement">
            <a:extLst>
              <a:ext uri="{FF2B5EF4-FFF2-40B4-BE49-F238E27FC236}">
                <a16:creationId xmlns:a16="http://schemas.microsoft.com/office/drawing/2014/main" id="{944AD263-F903-1B3A-D9C4-BE3C6BB329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6416" y="6370"/>
            <a:ext cx="5205727"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SYN-UP® </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Espace réservé du texte 26">
            <a:extLst>
              <a:ext uri="{FF2B5EF4-FFF2-40B4-BE49-F238E27FC236}">
                <a16:creationId xmlns:a16="http://schemas.microsoft.com/office/drawing/2014/main" id="{3132E400-55A4-5A2B-466A-3183BA17F293}"/>
              </a:ext>
            </a:extLst>
          </p:cNvPr>
          <p:cNvSpPr txBox="1">
            <a:spLocks/>
          </p:cNvSpPr>
          <p:nvPr/>
        </p:nvSpPr>
        <p:spPr>
          <a:xfrm>
            <a:off x="302400" y="679056"/>
            <a:ext cx="6477091" cy="48280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Unlock your skin’s longevity</a:t>
            </a:r>
          </a:p>
        </p:txBody>
      </p:sp>
      <p:grpSp>
        <p:nvGrpSpPr>
          <p:cNvPr id="3" name="Groupe 2">
            <a:extLst>
              <a:ext uri="{FF2B5EF4-FFF2-40B4-BE49-F238E27FC236}">
                <a16:creationId xmlns:a16="http://schemas.microsoft.com/office/drawing/2014/main" id="{9351AF74-8DEE-7468-A2E7-7763B336BE98}"/>
              </a:ext>
            </a:extLst>
          </p:cNvPr>
          <p:cNvGrpSpPr/>
          <p:nvPr/>
        </p:nvGrpSpPr>
        <p:grpSpPr>
          <a:xfrm>
            <a:off x="302400" y="1538798"/>
            <a:ext cx="6626584" cy="4671202"/>
            <a:chOff x="468000" y="1522956"/>
            <a:chExt cx="8640000" cy="4671202"/>
          </a:xfrm>
        </p:grpSpPr>
        <p:sp>
          <p:nvSpPr>
            <p:cNvPr id="5" name="Rectangle: Rounded Corners 56">
              <a:extLst>
                <a:ext uri="{FF2B5EF4-FFF2-40B4-BE49-F238E27FC236}">
                  <a16:creationId xmlns:a16="http://schemas.microsoft.com/office/drawing/2014/main" id="{B3E6B435-2861-226A-1329-24BF86B9C2B7}"/>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6" name="Rectangle: Rounded Corners 55">
              <a:extLst>
                <a:ext uri="{FF2B5EF4-FFF2-40B4-BE49-F238E27FC236}">
                  <a16:creationId xmlns:a16="http://schemas.microsoft.com/office/drawing/2014/main" id="{DC7E4F10-A80A-1B67-074A-276314C42617}"/>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9" name="CasellaDiTesto 36">
              <a:extLst>
                <a:ext uri="{FF2B5EF4-FFF2-40B4-BE49-F238E27FC236}">
                  <a16:creationId xmlns:a16="http://schemas.microsoft.com/office/drawing/2014/main" id="{B559D2A3-9305-669F-E3E4-0476C1ED3085}"/>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20" name="Graphic 18" descr="Caret Right with solid fill">
              <a:extLst>
                <a:ext uri="{FF2B5EF4-FFF2-40B4-BE49-F238E27FC236}">
                  <a16:creationId xmlns:a16="http://schemas.microsoft.com/office/drawing/2014/main" id="{CB7ECEAA-95F8-C649-62BC-241B23EFCA2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73579" y="5492200"/>
              <a:ext cx="699646" cy="699646"/>
            </a:xfrm>
            <a:prstGeom prst="rect">
              <a:avLst/>
            </a:prstGeom>
          </p:spPr>
        </p:pic>
        <p:pic>
          <p:nvPicPr>
            <p:cNvPr id="53" name="Graphic 19" descr="Caret Right with solid fill">
              <a:extLst>
                <a:ext uri="{FF2B5EF4-FFF2-40B4-BE49-F238E27FC236}">
                  <a16:creationId xmlns:a16="http://schemas.microsoft.com/office/drawing/2014/main" id="{3EAF95D6-F00B-23C5-0B35-3C0EF0AF250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646221" y="5492200"/>
              <a:ext cx="699646" cy="699646"/>
            </a:xfrm>
            <a:prstGeom prst="rect">
              <a:avLst/>
            </a:prstGeom>
          </p:spPr>
        </p:pic>
        <p:sp>
          <p:nvSpPr>
            <p:cNvPr id="54" name="Rectangle 53">
              <a:extLst>
                <a:ext uri="{FF2B5EF4-FFF2-40B4-BE49-F238E27FC236}">
                  <a16:creationId xmlns:a16="http://schemas.microsoft.com/office/drawing/2014/main" id="{D315C0B5-2495-C526-4548-8180E9614253}"/>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55" name="Rectangle: Rounded Corners 2">
              <a:extLst>
                <a:ext uri="{FF2B5EF4-FFF2-40B4-BE49-F238E27FC236}">
                  <a16:creationId xmlns:a16="http://schemas.microsoft.com/office/drawing/2014/main" id="{AFD21C3A-0AEB-604F-F201-09B2A0999B52}"/>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56" name="Rectangle: Rounded Corners 55">
              <a:extLst>
                <a:ext uri="{FF2B5EF4-FFF2-40B4-BE49-F238E27FC236}">
                  <a16:creationId xmlns:a16="http://schemas.microsoft.com/office/drawing/2014/main" id="{548AF8CA-F481-AA33-1964-C6026399CA0E}"/>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57" name="Rectangle: Rounded Corners 51">
              <a:extLst>
                <a:ext uri="{FF2B5EF4-FFF2-40B4-BE49-F238E27FC236}">
                  <a16:creationId xmlns:a16="http://schemas.microsoft.com/office/drawing/2014/main" id="{F44B168D-BEE3-A2DD-047A-F5820952F856}"/>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58" name="CasellaDiTesto 32">
              <a:extLst>
                <a:ext uri="{FF2B5EF4-FFF2-40B4-BE49-F238E27FC236}">
                  <a16:creationId xmlns:a16="http://schemas.microsoft.com/office/drawing/2014/main" id="{7FBF72B2-70DD-E64C-EDAB-DF729EDE90F9}"/>
                </a:ext>
              </a:extLst>
            </p:cNvPr>
            <p:cNvSpPr txBox="1"/>
            <p:nvPr/>
          </p:nvSpPr>
          <p:spPr>
            <a:xfrm>
              <a:off x="563399" y="1794017"/>
              <a:ext cx="1073711"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59" name="Graphic 30" descr="Caret Right with solid fill">
              <a:extLst>
                <a:ext uri="{FF2B5EF4-FFF2-40B4-BE49-F238E27FC236}">
                  <a16:creationId xmlns:a16="http://schemas.microsoft.com/office/drawing/2014/main" id="{411B3F14-18E8-6D71-D65E-E40DE5DAB0D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73579" y="1522956"/>
              <a:ext cx="699646" cy="699646"/>
            </a:xfrm>
            <a:prstGeom prst="rect">
              <a:avLst/>
            </a:prstGeom>
          </p:spPr>
        </p:pic>
        <p:pic>
          <p:nvPicPr>
            <p:cNvPr id="60" name="Graphic 31" descr="Caret Right with solid fill">
              <a:extLst>
                <a:ext uri="{FF2B5EF4-FFF2-40B4-BE49-F238E27FC236}">
                  <a16:creationId xmlns:a16="http://schemas.microsoft.com/office/drawing/2014/main" id="{8886AE8B-6919-28CA-64C0-7E23313ADD5A}"/>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646221" y="1522956"/>
              <a:ext cx="699646" cy="699646"/>
            </a:xfrm>
            <a:prstGeom prst="rect">
              <a:avLst/>
            </a:prstGeom>
          </p:spPr>
        </p:pic>
        <p:sp>
          <p:nvSpPr>
            <p:cNvPr id="61" name="Rectangle: Rounded Corners 47">
              <a:extLst>
                <a:ext uri="{FF2B5EF4-FFF2-40B4-BE49-F238E27FC236}">
                  <a16:creationId xmlns:a16="http://schemas.microsoft.com/office/drawing/2014/main" id="{A3D63FBD-8798-5C80-426F-D356D949F447}"/>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2" name="CasellaDiTesto 32">
              <a:extLst>
                <a:ext uri="{FF2B5EF4-FFF2-40B4-BE49-F238E27FC236}">
                  <a16:creationId xmlns:a16="http://schemas.microsoft.com/office/drawing/2014/main" id="{F120B768-D48B-FAAD-445E-B056B000137B}"/>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63" name="Graphic 36" descr="Caret Right with solid fill">
              <a:extLst>
                <a:ext uri="{FF2B5EF4-FFF2-40B4-BE49-F238E27FC236}">
                  <a16:creationId xmlns:a16="http://schemas.microsoft.com/office/drawing/2014/main" id="{15F6FD11-7BE6-5FC9-57B0-A5869FB1FF8B}"/>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73577" y="2250967"/>
              <a:ext cx="699646" cy="699646"/>
            </a:xfrm>
            <a:prstGeom prst="rect">
              <a:avLst/>
            </a:prstGeom>
          </p:spPr>
        </p:pic>
        <p:pic>
          <p:nvPicPr>
            <p:cNvPr id="100" name="Graphic 37" descr="Caret Right with solid fill">
              <a:extLst>
                <a:ext uri="{FF2B5EF4-FFF2-40B4-BE49-F238E27FC236}">
                  <a16:creationId xmlns:a16="http://schemas.microsoft.com/office/drawing/2014/main" id="{B4802B51-42A9-E5AD-248D-7925E2CAED77}"/>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646221" y="2250967"/>
              <a:ext cx="699646" cy="699646"/>
            </a:xfrm>
            <a:prstGeom prst="rect">
              <a:avLst/>
            </a:prstGeom>
          </p:spPr>
        </p:pic>
        <p:sp>
          <p:nvSpPr>
            <p:cNvPr id="101" name="CasellaDiTesto 19">
              <a:extLst>
                <a:ext uri="{FF2B5EF4-FFF2-40B4-BE49-F238E27FC236}">
                  <a16:creationId xmlns:a16="http://schemas.microsoft.com/office/drawing/2014/main" id="{896CA704-5DF9-3A44-EBFB-655D17DE9E46}"/>
                </a:ext>
              </a:extLst>
            </p:cNvPr>
            <p:cNvSpPr txBox="1"/>
            <p:nvPr/>
          </p:nvSpPr>
          <p:spPr>
            <a:xfrm>
              <a:off x="2318330" y="3101883"/>
              <a:ext cx="5818633" cy="923330"/>
            </a:xfrm>
            <a:prstGeom prst="rect">
              <a:avLst/>
            </a:prstGeom>
            <a:noFill/>
          </p:spPr>
          <p:txBody>
            <a:bodyPr wrap="square" lIns="0" tIns="0" rIns="0" bIns="0" rtlCol="0" anchor="ctr" anchorCtr="0">
              <a:spAutoFit/>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Promotes healthy-looking skin for longer by inhibiting Plasmin activities and by interacting with the skin microbiome</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Makes the skin more resilient against stress attacks day- by- day </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Real, significant prevention of dry skin conditions</a:t>
              </a:r>
              <a:endParaRPr lang="en-US" sz="1000" kern="0">
                <a:solidFill>
                  <a:srgbClr val="FFFFFF"/>
                </a:solidFill>
                <a:latin typeface="DM Sans"/>
                <a:ea typeface="Fira Sans" panose="020B0503050000020004" pitchFamily="34" charset="0"/>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Reduces redness and unpleasant skin sensations</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Helps to smooth and firm the skin</a:t>
              </a:r>
            </a:p>
          </p:txBody>
        </p:sp>
        <p:sp>
          <p:nvSpPr>
            <p:cNvPr id="102" name="CasellaDiTesto 32">
              <a:extLst>
                <a:ext uri="{FF2B5EF4-FFF2-40B4-BE49-F238E27FC236}">
                  <a16:creationId xmlns:a16="http://schemas.microsoft.com/office/drawing/2014/main" id="{C9F3EE0C-79F0-010A-7DD9-A1B80D024E1C}"/>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103" name="Graphic 40" descr="Caret Right with solid fill">
              <a:extLst>
                <a:ext uri="{FF2B5EF4-FFF2-40B4-BE49-F238E27FC236}">
                  <a16:creationId xmlns:a16="http://schemas.microsoft.com/office/drawing/2014/main" id="{A015120E-DA89-7296-796F-7092F095EF2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673579" y="3213725"/>
              <a:ext cx="699646" cy="699646"/>
            </a:xfrm>
            <a:prstGeom prst="rect">
              <a:avLst/>
            </a:prstGeom>
          </p:spPr>
        </p:pic>
        <p:pic>
          <p:nvPicPr>
            <p:cNvPr id="104" name="Graphic 41" descr="Caret Right with solid fill">
              <a:extLst>
                <a:ext uri="{FF2B5EF4-FFF2-40B4-BE49-F238E27FC236}">
                  <a16:creationId xmlns:a16="http://schemas.microsoft.com/office/drawing/2014/main" id="{8AC7F5FD-02F8-3F36-1C96-FBBBE6ECEA9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6221" y="3213725"/>
              <a:ext cx="699646" cy="699646"/>
            </a:xfrm>
            <a:prstGeom prst="rect">
              <a:avLst/>
            </a:prstGeom>
          </p:spPr>
        </p:pic>
        <p:sp>
          <p:nvSpPr>
            <p:cNvPr id="105" name="CasellaDiTesto 32">
              <a:extLst>
                <a:ext uri="{FF2B5EF4-FFF2-40B4-BE49-F238E27FC236}">
                  <a16:creationId xmlns:a16="http://schemas.microsoft.com/office/drawing/2014/main" id="{F04C2D44-E2CE-6C67-360F-6F9FB90F26C1}"/>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106" name="Graphic 44" descr="Caret Right with solid fill">
              <a:extLst>
                <a:ext uri="{FF2B5EF4-FFF2-40B4-BE49-F238E27FC236}">
                  <a16:creationId xmlns:a16="http://schemas.microsoft.com/office/drawing/2014/main" id="{CE99821E-5B94-8150-2392-DFCD871607D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673579" y="4419407"/>
              <a:ext cx="699646" cy="699646"/>
            </a:xfrm>
            <a:prstGeom prst="rect">
              <a:avLst/>
            </a:prstGeom>
          </p:spPr>
        </p:pic>
        <p:pic>
          <p:nvPicPr>
            <p:cNvPr id="107" name="Graphic 45" descr="Caret Right with solid fill">
              <a:extLst>
                <a:ext uri="{FF2B5EF4-FFF2-40B4-BE49-F238E27FC236}">
                  <a16:creationId xmlns:a16="http://schemas.microsoft.com/office/drawing/2014/main" id="{A47847FE-C45D-3E70-2AA3-16FC596E82C6}"/>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6221" y="4419407"/>
              <a:ext cx="699646" cy="699646"/>
            </a:xfrm>
            <a:prstGeom prst="rect">
              <a:avLst/>
            </a:prstGeom>
          </p:spPr>
        </p:pic>
        <p:sp>
          <p:nvSpPr>
            <p:cNvPr id="108" name="CasellaDiTesto 16">
              <a:extLst>
                <a:ext uri="{FF2B5EF4-FFF2-40B4-BE49-F238E27FC236}">
                  <a16:creationId xmlns:a16="http://schemas.microsoft.com/office/drawing/2014/main" id="{ADD5F699-5D64-927C-D291-82019ED1CA0D}"/>
                </a:ext>
              </a:extLst>
            </p:cNvPr>
            <p:cNvSpPr txBox="1"/>
            <p:nvPr/>
          </p:nvSpPr>
          <p:spPr>
            <a:xfrm>
              <a:off x="2318329" y="1715978"/>
              <a:ext cx="4481604" cy="346249"/>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Glycerin (and) Aqua (and) </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Amidinobenzyl</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Benzylsulfonyl</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a:t>
              </a:r>
            </a:p>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D-</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Seryl</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Homophenylalaninamide</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Acetate</a:t>
              </a:r>
            </a:p>
          </p:txBody>
        </p:sp>
        <p:sp>
          <p:nvSpPr>
            <p:cNvPr id="109" name="CasellaDiTesto 19">
              <a:extLst>
                <a:ext uri="{FF2B5EF4-FFF2-40B4-BE49-F238E27FC236}">
                  <a16:creationId xmlns:a16="http://schemas.microsoft.com/office/drawing/2014/main" id="{74D52A1F-2374-0389-7397-76A46C28FD3A}"/>
                </a:ext>
              </a:extLst>
            </p:cNvPr>
            <p:cNvSpPr txBox="1"/>
            <p:nvPr/>
          </p:nvSpPr>
          <p:spPr>
            <a:xfrm>
              <a:off x="2318328" y="2234312"/>
              <a:ext cx="5552200" cy="769441"/>
            </a:xfrm>
            <a:prstGeom prst="rect">
              <a:avLst/>
            </a:prstGeom>
            <a:noFill/>
          </p:spPr>
          <p:txBody>
            <a:bodyPr wrap="square" lIns="0" tIns="0" rIns="0" bIns="0" rtlCol="0" anchor="ctr" anchorCtr="0">
              <a:spAutoFit/>
            </a:bodyPr>
            <a:lstStyle/>
            <a:p>
              <a:pPr marL="171450" indent="-171450">
                <a:buFont typeface="Arial" panose="020B0604020202020204" pitchFamily="34" charset="0"/>
                <a:buChar char="•"/>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Low-molecular-weight dipeptide derivative, made by cutting-edge technology based on two amino acids D-Serine and Homophenylalanine</a:t>
              </a:r>
              <a:r>
                <a:rPr lang="en-US" sz="1000" kern="0">
                  <a:solidFill>
                    <a:srgbClr val="FFFFFF"/>
                  </a:solidFill>
                  <a:latin typeface="DM Sans"/>
                  <a:ea typeface="Fira Sans" panose="020B0503050000020004" pitchFamily="34" charset="0"/>
                </a:rPr>
                <a:t> </a:t>
              </a:r>
              <a:endPar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a:p>
              <a:pPr marL="171450" indent="-171450">
                <a:buFont typeface="Arial" panose="020B0604020202020204" pitchFamily="34" charset="0"/>
                <a:buChar char="•"/>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Artificial intelligence (AI) and molecular modelling approach provides accurate prediction of the mode of action</a:t>
              </a:r>
              <a:r>
                <a:rPr lang="en-US" sz="1000" kern="0">
                  <a:solidFill>
                    <a:srgbClr val="FFFFFF"/>
                  </a:solidFill>
                  <a:latin typeface="DM Sans"/>
                  <a:ea typeface="Fira Sans" panose="020B0503050000020004" pitchFamily="34" charset="0"/>
                </a:rPr>
                <a:t> </a:t>
              </a:r>
              <a:endParaRPr lang="en-US" sz="1000" b="0" i="0" u="none" strike="noStrike" kern="0" cap="none" spc="0" normalizeH="0" baseline="0" noProof="0">
                <a:ln>
                  <a:noFill/>
                </a:ln>
                <a:solidFill>
                  <a:srgbClr val="FFFFFF"/>
                </a:solidFill>
                <a:effectLst/>
                <a:uLnTx/>
                <a:uFillTx/>
                <a:latin typeface="DM Sans"/>
                <a:ea typeface="Fira Sans" panose="020B0503050000020004" pitchFamily="34" charset="0"/>
              </a:endParaRPr>
            </a:p>
          </p:txBody>
        </p:sp>
      </p:grpSp>
      <p:pic>
        <p:nvPicPr>
          <p:cNvPr id="110" name="Picture 61">
            <a:extLst>
              <a:ext uri="{FF2B5EF4-FFF2-40B4-BE49-F238E27FC236}">
                <a16:creationId xmlns:a16="http://schemas.microsoft.com/office/drawing/2014/main" id="{892C470F-BD62-C0F4-A485-34AC2C3ABBC0}"/>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6290986" y="1640360"/>
            <a:ext cx="531244" cy="468000"/>
          </a:xfrm>
          <a:prstGeom prst="rect">
            <a:avLst/>
          </a:prstGeom>
        </p:spPr>
      </p:pic>
      <p:pic>
        <p:nvPicPr>
          <p:cNvPr id="111" name="Picture 65">
            <a:extLst>
              <a:ext uri="{FF2B5EF4-FFF2-40B4-BE49-F238E27FC236}">
                <a16:creationId xmlns:a16="http://schemas.microsoft.com/office/drawing/2014/main" id="{C0CA0E69-9A2C-AABF-69A8-39FAF9EFA0B7}"/>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a:xfrm>
            <a:off x="6355108" y="3353206"/>
            <a:ext cx="403000" cy="468000"/>
          </a:xfrm>
          <a:prstGeom prst="rect">
            <a:avLst/>
          </a:prstGeom>
        </p:spPr>
      </p:pic>
      <p:pic>
        <p:nvPicPr>
          <p:cNvPr id="112" name="Picture 67">
            <a:extLst>
              <a:ext uri="{FF2B5EF4-FFF2-40B4-BE49-F238E27FC236}">
                <a16:creationId xmlns:a16="http://schemas.microsoft.com/office/drawing/2014/main" id="{539615A7-D655-8CF5-2010-A17AF635836E}"/>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6248298" y="4599091"/>
            <a:ext cx="616621" cy="411081"/>
          </a:xfrm>
          <a:prstGeom prst="rect">
            <a:avLst/>
          </a:prstGeom>
        </p:spPr>
      </p:pic>
      <p:pic>
        <p:nvPicPr>
          <p:cNvPr id="113" name="Picture 63">
            <a:extLst>
              <a:ext uri="{FF2B5EF4-FFF2-40B4-BE49-F238E27FC236}">
                <a16:creationId xmlns:a16="http://schemas.microsoft.com/office/drawing/2014/main" id="{4631B6F2-0D7A-8168-063C-9DE6B3452C10}"/>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6355108" y="2379783"/>
            <a:ext cx="403000" cy="468000"/>
          </a:xfrm>
          <a:prstGeom prst="rect">
            <a:avLst/>
          </a:prstGeom>
        </p:spPr>
      </p:pic>
      <p:pic>
        <p:nvPicPr>
          <p:cNvPr id="114" name="Picture 69">
            <a:extLst>
              <a:ext uri="{FF2B5EF4-FFF2-40B4-BE49-F238E27FC236}">
                <a16:creationId xmlns:a16="http://schemas.microsoft.com/office/drawing/2014/main" id="{11A65E41-1689-53DB-F498-47F535F8D07E}"/>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6379527" y="5606511"/>
            <a:ext cx="354162" cy="468000"/>
          </a:xfrm>
          <a:prstGeom prst="rect">
            <a:avLst/>
          </a:prstGeom>
        </p:spPr>
      </p:pic>
      <p:grpSp>
        <p:nvGrpSpPr>
          <p:cNvPr id="115" name="Group 39">
            <a:extLst>
              <a:ext uri="{FF2B5EF4-FFF2-40B4-BE49-F238E27FC236}">
                <a16:creationId xmlns:a16="http://schemas.microsoft.com/office/drawing/2014/main" id="{4BDDF334-750C-6C21-AF01-D8BF09029E99}"/>
              </a:ext>
            </a:extLst>
          </p:cNvPr>
          <p:cNvGrpSpPr/>
          <p:nvPr/>
        </p:nvGrpSpPr>
        <p:grpSpPr>
          <a:xfrm>
            <a:off x="1905337" y="4587457"/>
            <a:ext cx="4547578" cy="377430"/>
            <a:chOff x="2196296" y="4761498"/>
            <a:chExt cx="4547578" cy="377430"/>
          </a:xfrm>
        </p:grpSpPr>
        <p:sp>
          <p:nvSpPr>
            <p:cNvPr id="116" name="CasellaDiTesto 20">
              <a:extLst>
                <a:ext uri="{FF2B5EF4-FFF2-40B4-BE49-F238E27FC236}">
                  <a16:creationId xmlns:a16="http://schemas.microsoft.com/office/drawing/2014/main" id="{9A2389CA-78C7-0BC6-6D97-5801ED8771C3}"/>
                </a:ext>
              </a:extLst>
            </p:cNvPr>
            <p:cNvSpPr txBox="1"/>
            <p:nvPr/>
          </p:nvSpPr>
          <p:spPr>
            <a:xfrm>
              <a:off x="2196296" y="4761498"/>
              <a:ext cx="114266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b="0"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Liquid</a:t>
              </a:r>
              <a:endParaRPr kumimoji="0" lang="fr-FR"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1%</a:t>
              </a:r>
            </a:p>
          </p:txBody>
        </p:sp>
        <p:sp>
          <p:nvSpPr>
            <p:cNvPr id="117" name="CasellaDiTesto 21">
              <a:extLst>
                <a:ext uri="{FF2B5EF4-FFF2-40B4-BE49-F238E27FC236}">
                  <a16:creationId xmlns:a16="http://schemas.microsoft.com/office/drawing/2014/main" id="{4CF44458-2B9D-4387-7F8D-FA695450F59C}"/>
                </a:ext>
              </a:extLst>
            </p:cNvPr>
            <p:cNvSpPr txBox="1"/>
            <p:nvPr/>
          </p:nvSpPr>
          <p:spPr>
            <a:xfrm>
              <a:off x="4915554" y="4767031"/>
              <a:ext cx="182832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endPar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Water soluble</a:t>
              </a:r>
            </a:p>
          </p:txBody>
        </p:sp>
        <p:sp>
          <p:nvSpPr>
            <p:cNvPr id="118" name="CasellaDiTesto 20">
              <a:extLst>
                <a:ext uri="{FF2B5EF4-FFF2-40B4-BE49-F238E27FC236}">
                  <a16:creationId xmlns:a16="http://schemas.microsoft.com/office/drawing/2014/main" id="{65579EE1-7C8A-C027-1364-F25F7627C3F2}"/>
                </a:ext>
              </a:extLst>
            </p:cNvPr>
            <p:cNvSpPr txBox="1"/>
            <p:nvPr/>
          </p:nvSpPr>
          <p:spPr>
            <a:xfrm>
              <a:off x="3338956" y="4761498"/>
              <a:ext cx="1299281"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3,0–7,5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Free</a:t>
              </a:r>
            </a:p>
          </p:txBody>
        </p:sp>
      </p:grpSp>
      <p:pic>
        <p:nvPicPr>
          <p:cNvPr id="119" name="Picture 5" descr="A close up of a sign&#10;&#10;Description automatically generated">
            <a:extLst>
              <a:ext uri="{FF2B5EF4-FFF2-40B4-BE49-F238E27FC236}">
                <a16:creationId xmlns:a16="http://schemas.microsoft.com/office/drawing/2014/main" id="{1BE95B86-703C-C2B4-CE5B-BDAFAC0074BF}"/>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rot="273749">
            <a:off x="3055757" y="5449064"/>
            <a:ext cx="347474" cy="327874"/>
          </a:xfrm>
          <a:prstGeom prst="rect">
            <a:avLst/>
          </a:prstGeom>
        </p:spPr>
      </p:pic>
      <p:pic>
        <p:nvPicPr>
          <p:cNvPr id="120" name="Picture 23" descr="A picture containing text, sign&#10;&#10;Description automatically generated">
            <a:extLst>
              <a:ext uri="{FF2B5EF4-FFF2-40B4-BE49-F238E27FC236}">
                <a16:creationId xmlns:a16="http://schemas.microsoft.com/office/drawing/2014/main" id="{244C113A-1A5D-9D39-6E40-1892DCEB5D48}"/>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473040" y="5601293"/>
            <a:ext cx="618526" cy="468000"/>
          </a:xfrm>
          <a:prstGeom prst="rect">
            <a:avLst/>
          </a:prstGeom>
        </p:spPr>
      </p:pic>
      <p:pic>
        <p:nvPicPr>
          <p:cNvPr id="121" name="Picture 50" descr="Logo&#10;&#10;Description automatically generated">
            <a:extLst>
              <a:ext uri="{FF2B5EF4-FFF2-40B4-BE49-F238E27FC236}">
                <a16:creationId xmlns:a16="http://schemas.microsoft.com/office/drawing/2014/main" id="{DA7398B0-EEFD-B32A-1487-09638387F23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4329050" y="5601293"/>
            <a:ext cx="636734" cy="468000"/>
          </a:xfrm>
          <a:prstGeom prst="rect">
            <a:avLst/>
          </a:prstGeom>
          <a:ln>
            <a:noFill/>
          </a:ln>
          <a:effectLst/>
        </p:spPr>
      </p:pic>
      <p:grpSp>
        <p:nvGrpSpPr>
          <p:cNvPr id="122" name="Groupe 121">
            <a:extLst>
              <a:ext uri="{FF2B5EF4-FFF2-40B4-BE49-F238E27FC236}">
                <a16:creationId xmlns:a16="http://schemas.microsoft.com/office/drawing/2014/main" id="{5EC6F2ED-1C6C-B97F-DD63-3563F4786B30}"/>
              </a:ext>
            </a:extLst>
          </p:cNvPr>
          <p:cNvGrpSpPr/>
          <p:nvPr/>
        </p:nvGrpSpPr>
        <p:grpSpPr>
          <a:xfrm>
            <a:off x="11207589" y="87037"/>
            <a:ext cx="795600" cy="2445326"/>
            <a:chOff x="11084400" y="302400"/>
            <a:chExt cx="795600" cy="2445326"/>
          </a:xfrm>
        </p:grpSpPr>
        <p:pic>
          <p:nvPicPr>
            <p:cNvPr id="123" name="Picture 19">
              <a:extLst>
                <a:ext uri="{FF2B5EF4-FFF2-40B4-BE49-F238E27FC236}">
                  <a16:creationId xmlns:a16="http://schemas.microsoft.com/office/drawing/2014/main" id="{B0808911-7F99-016D-81C7-EE18F3410CB2}"/>
                </a:ext>
              </a:extLst>
            </p:cNvPr>
            <p:cNvPicPr>
              <a:picLocks noChangeAspect="1"/>
            </p:cNvPicPr>
            <p:nvPr/>
          </p:nvPicPr>
          <p:blipFill>
            <a:blip r:embed="rId22" cstate="screen">
              <a:extLst>
                <a:ext uri="{28A0092B-C50C-407E-A947-70E740481C1C}">
                  <a14:useLocalDpi xmlns:a14="http://schemas.microsoft.com/office/drawing/2010/main"/>
                </a:ext>
              </a:extLst>
            </a:blip>
            <a:srcRect/>
            <a:stretch/>
          </p:blipFill>
          <p:spPr>
            <a:xfrm>
              <a:off x="11084400" y="1952126"/>
              <a:ext cx="795600" cy="795600"/>
            </a:xfrm>
            <a:prstGeom prst="rect">
              <a:avLst/>
            </a:prstGeom>
          </p:spPr>
        </p:pic>
        <p:pic>
          <p:nvPicPr>
            <p:cNvPr id="124" name="Picture 18" descr="A picture containing graphics, clipart, circle, logo&#10;&#10;Description automatically generated">
              <a:extLst>
                <a:ext uri="{FF2B5EF4-FFF2-40B4-BE49-F238E27FC236}">
                  <a16:creationId xmlns:a16="http://schemas.microsoft.com/office/drawing/2014/main" id="{23B67243-1CAC-E566-972D-DC420E075F73}"/>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11088000" y="1126244"/>
              <a:ext cx="792000" cy="792000"/>
            </a:xfrm>
            <a:prstGeom prst="rect">
              <a:avLst/>
            </a:prstGeom>
          </p:spPr>
        </p:pic>
        <p:pic>
          <p:nvPicPr>
            <p:cNvPr id="125" name="Picture 11">
              <a:extLst>
                <a:ext uri="{FF2B5EF4-FFF2-40B4-BE49-F238E27FC236}">
                  <a16:creationId xmlns:a16="http://schemas.microsoft.com/office/drawing/2014/main" id="{E37C03ED-AD52-7BCF-FFAF-F72B67B0117F}"/>
                </a:ext>
              </a:extLst>
            </p:cNvPr>
            <p:cNvPicPr>
              <a:picLocks noChangeAspect="1"/>
            </p:cNvPicPr>
            <p:nvPr/>
          </p:nvPicPr>
          <p:blipFill>
            <a:blip r:embed="rId24"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pic>
        <p:nvPicPr>
          <p:cNvPr id="7" name="Picture 6">
            <a:extLst>
              <a:ext uri="{FF2B5EF4-FFF2-40B4-BE49-F238E27FC236}">
                <a16:creationId xmlns:a16="http://schemas.microsoft.com/office/drawing/2014/main" id="{B595CE5F-D44D-3DEA-9FF1-89FBB1E5FD5B}"/>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2" name="ZoneTexte 11">
            <a:extLst>
              <a:ext uri="{FF2B5EF4-FFF2-40B4-BE49-F238E27FC236}">
                <a16:creationId xmlns:a16="http://schemas.microsoft.com/office/drawing/2014/main" id="{69809FD5-3931-BBC1-31C4-14F8444CD5D5}"/>
              </a:ext>
            </a:extLst>
          </p:cNvPr>
          <p:cNvSpPr txBox="1"/>
          <p:nvPr/>
        </p:nvSpPr>
        <p:spPr>
          <a:xfrm>
            <a:off x="708510" y="6371475"/>
            <a:ext cx="611372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US" sz="1400">
                <a:solidFill>
                  <a:srgbClr val="0071BA"/>
                </a:solidFill>
                <a:latin typeface="DM Sans"/>
                <a:ea typeface="Fira Sans Medium" panose="020B0603050000020004" pitchFamily="34" charset="0"/>
              </a:rPr>
              <a:t>*</a:t>
            </a:r>
            <a:r>
              <a:rPr lang="en-US" sz="1000">
                <a:solidFill>
                  <a:srgbClr val="0071BA"/>
                </a:solidFill>
                <a:latin typeface="DM Sans"/>
                <a:ea typeface="Fira Sans Medium" panose="020B0603050000020004" pitchFamily="34" charset="0"/>
              </a:rPr>
              <a:t> SYN-UP® is now allowed to be used in skincare formulations in the China market with its successful notification as a New Cosmetic Ingredient (NCI) under the country’s new cosmetic legislation</a:t>
            </a:r>
          </a:p>
        </p:txBody>
      </p:sp>
      <p:sp>
        <p:nvSpPr>
          <p:cNvPr id="14" name="ZoneTexte 13">
            <a:extLst>
              <a:ext uri="{FF2B5EF4-FFF2-40B4-BE49-F238E27FC236}">
                <a16:creationId xmlns:a16="http://schemas.microsoft.com/office/drawing/2014/main" id="{B1F582EF-864C-A8A1-D89C-75E9162EAB64}"/>
              </a:ext>
            </a:extLst>
          </p:cNvPr>
          <p:cNvSpPr txBox="1"/>
          <p:nvPr/>
        </p:nvSpPr>
        <p:spPr>
          <a:xfrm>
            <a:off x="3326661" y="5439819"/>
            <a:ext cx="6113720" cy="307777"/>
          </a:xfrm>
          <a:prstGeom prst="rect">
            <a:avLst/>
          </a:prstGeom>
          <a:noFill/>
        </p:spPr>
        <p:txBody>
          <a:bodyPr wrap="square">
            <a:spAutoFit/>
          </a:bodyPr>
          <a:lstStyle/>
          <a:p>
            <a:r>
              <a:rPr lang="en-US" sz="1400">
                <a:solidFill>
                  <a:srgbClr val="0071BA"/>
                </a:solidFill>
                <a:latin typeface="DM Sans"/>
                <a:ea typeface="Fira Sans Medium" panose="020B0603050000020004" pitchFamily="34" charset="0"/>
              </a:rPr>
              <a:t>*</a:t>
            </a:r>
            <a:endParaRPr lang="fr-FR" sz="1400"/>
          </a:p>
        </p:txBody>
      </p:sp>
    </p:spTree>
    <p:extLst>
      <p:ext uri="{BB962C8B-B14F-4D97-AF65-F5344CB8AC3E}">
        <p14:creationId xmlns:p14="http://schemas.microsoft.com/office/powerpoint/2010/main" val="2440697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1062588D-1BBD-C78E-D119-ABA84220AA0A}"/>
              </a:ext>
            </a:extLst>
          </p:cNvPr>
          <p:cNvSpPr/>
          <p:nvPr/>
        </p:nvSpPr>
        <p:spPr>
          <a:xfrm>
            <a:off x="822709" y="3008494"/>
            <a:ext cx="4632403" cy="2862258"/>
          </a:xfrm>
          <a:prstGeom prst="rect">
            <a:avLst/>
          </a:prstGeom>
        </p:spPr>
        <p:txBody>
          <a:bodyPr wrap="square">
            <a:spAutoFit/>
          </a:bodyPr>
          <a:lstStyle/>
          <a:p>
            <a:pPr lvl="0" algn="just">
              <a:lnSpc>
                <a:spcPct val="150000"/>
              </a:lnSpc>
              <a:defRPr/>
            </a:pPr>
            <a:r>
              <a:rPr lang="en-US" sz="1100" dirty="0">
                <a:solidFill>
                  <a:prstClr val="black"/>
                </a:solidFill>
                <a:latin typeface="DM Sans" pitchFamily="2" charset="77"/>
              </a:rPr>
              <a:t>While maturity helps you navigate though the changes of menopause, hot flushes and an enhanced skin sensitivity might generate uncontrollable visible skin redness.</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sz="1100" dirty="0">
                <a:solidFill>
                  <a:prstClr val="black"/>
                </a:solidFill>
                <a:latin typeface="DM Sans" pitchFamily="2" charset="77"/>
              </a:rPr>
              <a:t>The </a:t>
            </a:r>
            <a:r>
              <a:rPr lang="en-US" sz="1100" b="1" dirty="0">
                <a:solidFill>
                  <a:prstClr val="black"/>
                </a:solidFill>
                <a:latin typeface="DM Sans" pitchFamily="2" charset="77"/>
              </a:rPr>
              <a:t>Wonder You Soothing Polar Cream </a:t>
            </a:r>
            <a:r>
              <a:rPr lang="en-US" sz="1100" dirty="0">
                <a:solidFill>
                  <a:prstClr val="black"/>
                </a:solidFill>
                <a:latin typeface="DM Sans" pitchFamily="2" charset="77"/>
              </a:rPr>
              <a:t>is a precious ally with its</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innovative trendy pink texture providing its efficacy along with an </a:t>
            </a:r>
            <a:r>
              <a:rPr lang="en-US" sz="1100" dirty="0">
                <a:solidFill>
                  <a:prstClr val="black"/>
                </a:solidFill>
                <a:latin typeface="DM Sans" pitchFamily="2" charset="77"/>
              </a:rPr>
              <a:t>immediate cooling effect..</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sz="1100" dirty="0">
                <a:solidFill>
                  <a:prstClr val="black"/>
                </a:solidFill>
                <a:latin typeface="DM Sans" pitchFamily="2" charset="77"/>
              </a:rPr>
              <a:t>Also bringing you a long-lasting effect, thanks to the pink </a:t>
            </a:r>
            <a:r>
              <a:rPr lang="en-US" sz="1100" b="1" dirty="0">
                <a:solidFill>
                  <a:prstClr val="black"/>
                </a:solidFill>
                <a:latin typeface="DM Sans" pitchFamily="2" charset="77"/>
              </a:rPr>
              <a:t>Vitamin B12 </a:t>
            </a:r>
            <a:r>
              <a:rPr lang="en-US" sz="1100" b="1" dirty="0" err="1">
                <a:solidFill>
                  <a:prstClr val="black"/>
                </a:solidFill>
                <a:latin typeface="DM Sans" pitchFamily="2" charset="77"/>
              </a:rPr>
              <a:t>cryst</a:t>
            </a:r>
            <a:r>
              <a:rPr lang="en-US" sz="1100" b="1" dirty="0">
                <a:solidFill>
                  <a:prstClr val="black"/>
                </a:solidFill>
                <a:latin typeface="DM Sans" pitchFamily="2" charset="77"/>
              </a:rPr>
              <a:t> </a:t>
            </a:r>
            <a:r>
              <a:rPr lang="en-US" sz="1100" dirty="0">
                <a:solidFill>
                  <a:prstClr val="black"/>
                </a:solidFill>
                <a:latin typeface="DM Sans" pitchFamily="2" charset="77"/>
              </a:rPr>
              <a:t>helping to sooth and hydrate dry, itchy, irritated, and cracked skin.</a:t>
            </a:r>
          </a:p>
        </p:txBody>
      </p:sp>
      <p:sp>
        <p:nvSpPr>
          <p:cNvPr id="4" name="Retângulo 3">
            <a:extLst>
              <a:ext uri="{FF2B5EF4-FFF2-40B4-BE49-F238E27FC236}">
                <a16:creationId xmlns:a16="http://schemas.microsoft.com/office/drawing/2014/main" id="{041B36B6-9632-434D-A439-E15BBC6E37FC}"/>
              </a:ext>
            </a:extLst>
          </p:cNvPr>
          <p:cNvSpPr/>
          <p:nvPr/>
        </p:nvSpPr>
        <p:spPr>
          <a:xfrm>
            <a:off x="825598" y="1989058"/>
            <a:ext cx="5989806" cy="128625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SOOTHING POLAR CREAM</a:t>
            </a:r>
            <a:br>
              <a:rPr kumimoji="0" lang="en-US" sz="1400" b="1" i="0" u="none" strike="noStrike" kern="1200" cap="none" spc="0" normalizeH="0" baseline="0" noProof="0" dirty="0">
                <a:ln>
                  <a:noFill/>
                </a:ln>
                <a:solidFill>
                  <a:srgbClr val="2CC6C8"/>
                </a:solidFill>
                <a:effectLst/>
                <a:uLnTx/>
                <a:uFillTx/>
                <a:latin typeface="DM Sans" pitchFamily="2" charset="77"/>
                <a:ea typeface="+mn-ea"/>
                <a:cs typeface="FUTURA MEDIUM" panose="020B0602020204020303" pitchFamily="34" charset="-79"/>
              </a:rPr>
            </a:br>
            <a:r>
              <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with Vitamin B12 </a:t>
            </a:r>
            <a:r>
              <a:rPr kumimoji="0" lang="en-US" sz="1300" b="1" i="0" u="none" strike="noStrike" kern="1200" cap="none" spc="0" normalizeH="0" baseline="0" noProof="0" dirty="0" err="1">
                <a:ln>
                  <a:noFill/>
                </a:ln>
                <a:solidFill>
                  <a:prstClr val="black"/>
                </a:solidFill>
                <a:effectLst/>
                <a:uLnTx/>
                <a:uFillTx/>
                <a:latin typeface="DM Sans" pitchFamily="2" charset="77"/>
                <a:ea typeface="+mn-ea"/>
                <a:cs typeface="Futura Medium" panose="020B0602020204020303" pitchFamily="34" charset="-79"/>
              </a:rPr>
              <a:t>cryst</a:t>
            </a:r>
            <a:r>
              <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1" i="1" dirty="0">
                <a:solidFill>
                  <a:srgbClr val="75C1E3"/>
                </a:solidFill>
                <a:latin typeface="DM Sans" pitchFamily="2" charset="77"/>
                <a:cs typeface="FUTURA MEDIUM" panose="020B0602020204020303" pitchFamily="34" charset="-79"/>
              </a:rPr>
              <a:t>89,8% natural origin ISO 16128</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endParaRPr>
          </a:p>
        </p:txBody>
      </p:sp>
      <p:pic>
        <p:nvPicPr>
          <p:cNvPr id="8" name="Gráfico 7">
            <a:extLst>
              <a:ext uri="{FF2B5EF4-FFF2-40B4-BE49-F238E27FC236}">
                <a16:creationId xmlns:a16="http://schemas.microsoft.com/office/drawing/2014/main" id="{136DF22B-DC39-0D49-BACB-0F51AD83D13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63803" y="866481"/>
            <a:ext cx="3950217" cy="640914"/>
          </a:xfrm>
          <a:prstGeom prst="rect">
            <a:avLst/>
          </a:prstGeom>
        </p:spPr>
      </p:pic>
      <p:grpSp>
        <p:nvGrpSpPr>
          <p:cNvPr id="22" name="Groupe 21">
            <a:extLst>
              <a:ext uri="{FF2B5EF4-FFF2-40B4-BE49-F238E27FC236}">
                <a16:creationId xmlns:a16="http://schemas.microsoft.com/office/drawing/2014/main" id="{1C5DBED8-F7AC-1772-DE25-BE4A6139F35B}"/>
              </a:ext>
            </a:extLst>
          </p:cNvPr>
          <p:cNvGrpSpPr/>
          <p:nvPr/>
        </p:nvGrpSpPr>
        <p:grpSpPr>
          <a:xfrm>
            <a:off x="11207589" y="75677"/>
            <a:ext cx="795600" cy="2439524"/>
            <a:chOff x="11207589" y="75677"/>
            <a:chExt cx="795600" cy="2439524"/>
          </a:xfrm>
        </p:grpSpPr>
        <p:grpSp>
          <p:nvGrpSpPr>
            <p:cNvPr id="3" name="Groupe 2">
              <a:extLst>
                <a:ext uri="{FF2B5EF4-FFF2-40B4-BE49-F238E27FC236}">
                  <a16:creationId xmlns:a16="http://schemas.microsoft.com/office/drawing/2014/main" id="{6C0DC0B3-D5DD-96B2-975A-1F507A778CC5}"/>
                </a:ext>
              </a:extLst>
            </p:cNvPr>
            <p:cNvGrpSpPr/>
            <p:nvPr/>
          </p:nvGrpSpPr>
          <p:grpSpPr>
            <a:xfrm>
              <a:off x="11207589" y="900262"/>
              <a:ext cx="795600" cy="1614939"/>
              <a:chOff x="11084400" y="310660"/>
              <a:chExt cx="795600" cy="1614939"/>
            </a:xfrm>
          </p:grpSpPr>
          <p:pic>
            <p:nvPicPr>
              <p:cNvPr id="7" name="Picture 15" descr="A thermometer in a circle&#10;&#10;Description automatically generated with low confidence">
                <a:extLst>
                  <a:ext uri="{FF2B5EF4-FFF2-40B4-BE49-F238E27FC236}">
                    <a16:creationId xmlns:a16="http://schemas.microsoft.com/office/drawing/2014/main" id="{E7481764-31DA-2C85-440F-CA288EA617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8000" y="310660"/>
                <a:ext cx="792000" cy="792000"/>
              </a:xfrm>
              <a:prstGeom prst="rect">
                <a:avLst/>
              </a:prstGeom>
            </p:spPr>
          </p:pic>
          <p:pic>
            <p:nvPicPr>
              <p:cNvPr id="11" name="Picture 19">
                <a:extLst>
                  <a:ext uri="{FF2B5EF4-FFF2-40B4-BE49-F238E27FC236}">
                    <a16:creationId xmlns:a16="http://schemas.microsoft.com/office/drawing/2014/main" id="{83940D79-79C1-6D7E-8AFB-C2357D0032F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1129999"/>
                <a:ext cx="795600" cy="795600"/>
              </a:xfrm>
              <a:prstGeom prst="rect">
                <a:avLst/>
              </a:prstGeom>
            </p:spPr>
          </p:pic>
        </p:grpSp>
        <p:pic>
          <p:nvPicPr>
            <p:cNvPr id="21" name="Picture 11">
              <a:extLst>
                <a:ext uri="{FF2B5EF4-FFF2-40B4-BE49-F238E27FC236}">
                  <a16:creationId xmlns:a16="http://schemas.microsoft.com/office/drawing/2014/main" id="{043D9147-E052-A553-3846-4896DDD7C1F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07589" y="75677"/>
              <a:ext cx="795600" cy="795600"/>
            </a:xfrm>
            <a:prstGeom prst="rect">
              <a:avLst/>
            </a:prstGeom>
          </p:spPr>
        </p:pic>
      </p:grpSp>
      <p:sp>
        <p:nvSpPr>
          <p:cNvPr id="6" name="Espace réservé du numéro de diapositive 1">
            <a:extLst>
              <a:ext uri="{FF2B5EF4-FFF2-40B4-BE49-F238E27FC236}">
                <a16:creationId xmlns:a16="http://schemas.microsoft.com/office/drawing/2014/main" id="{39E77EED-0F68-FD96-608F-021B154FA21E}"/>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45</a:t>
            </a:fld>
            <a:endParaRPr lang="en-US" sz="1300" dirty="0">
              <a:solidFill>
                <a:prstClr val="black"/>
              </a:solidFill>
              <a:latin typeface="DM Sans"/>
            </a:endParaRPr>
          </a:p>
        </p:txBody>
      </p:sp>
      <p:sp>
        <p:nvSpPr>
          <p:cNvPr id="2" name="TextBox 1">
            <a:extLst>
              <a:ext uri="{FF2B5EF4-FFF2-40B4-BE49-F238E27FC236}">
                <a16:creationId xmlns:a16="http://schemas.microsoft.com/office/drawing/2014/main" id="{17ECB4B4-CD14-2CEF-622B-CD5C341A8708}"/>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13996239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2BF50240-809A-4040-851F-AA07C7B28943}"/>
              </a:ext>
            </a:extLst>
          </p:cNvPr>
          <p:cNvSpPr/>
          <p:nvPr/>
        </p:nvSpPr>
        <p:spPr>
          <a:xfrm>
            <a:off x="825599" y="5675405"/>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3" name="Retângulo 2">
            <a:extLst>
              <a:ext uri="{FF2B5EF4-FFF2-40B4-BE49-F238E27FC236}">
                <a16:creationId xmlns:a16="http://schemas.microsoft.com/office/drawing/2014/main" id="{4CE1A315-D328-0747-DF43-7F1BA8A3A2AC}"/>
              </a:ext>
            </a:extLst>
          </p:cNvPr>
          <p:cNvSpPr/>
          <p:nvPr/>
        </p:nvSpPr>
        <p:spPr>
          <a:xfrm>
            <a:off x="825599" y="1022948"/>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a:ln>
                  <a:noFill/>
                </a:ln>
                <a:solidFill>
                  <a:srgbClr val="75C1E3"/>
                </a:solidFill>
                <a:effectLst/>
                <a:uLnTx/>
                <a:uFillTx/>
                <a:latin typeface="DM Sans" pitchFamily="2" charset="77"/>
                <a:ea typeface="+mn-ea"/>
                <a:cs typeface="FUTURA MEDIUM" panose="020B0602020204020303" pitchFamily="34" charset="-79"/>
              </a:rPr>
              <a:t>SOOTHING SOFT POLAR CREAM</a:t>
            </a:r>
          </a:p>
        </p:txBody>
      </p:sp>
      <p:sp>
        <p:nvSpPr>
          <p:cNvPr id="4" name="CaixaDeTexto 10">
            <a:extLst>
              <a:ext uri="{FF2B5EF4-FFF2-40B4-BE49-F238E27FC236}">
                <a16:creationId xmlns:a16="http://schemas.microsoft.com/office/drawing/2014/main" id="{8CB1EFE1-87F1-53DE-86B8-83005ECCDDD4}"/>
              </a:ext>
            </a:extLst>
          </p:cNvPr>
          <p:cNvSpPr txBox="1"/>
          <p:nvPr/>
        </p:nvSpPr>
        <p:spPr>
          <a:xfrm>
            <a:off x="5366191" y="1213128"/>
            <a:ext cx="869216" cy="19492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SK-E-101731-9</a:t>
            </a:r>
            <a:endParaRPr kumimoji="0" lang="pt-BR" sz="1000" b="1" i="0" u="none" strike="noStrike" kern="1200" cap="none" spc="0" normalizeH="0" baseline="30000" noProof="0">
              <a:ln>
                <a:noFill/>
              </a:ln>
              <a:solidFill>
                <a:srgbClr val="BB609D"/>
              </a:solidFill>
              <a:effectLst/>
              <a:uLnTx/>
              <a:uFillTx/>
              <a:latin typeface="DM Sans" pitchFamily="2" charset="77"/>
              <a:ea typeface="Fira Sans" charset="0"/>
              <a:cs typeface="Fira Sans" charset="0"/>
            </a:endParaRPr>
          </a:p>
        </p:txBody>
      </p:sp>
      <p:graphicFrame>
        <p:nvGraphicFramePr>
          <p:cNvPr id="10" name="Tabela 9">
            <a:extLst>
              <a:ext uri="{FF2B5EF4-FFF2-40B4-BE49-F238E27FC236}">
                <a16:creationId xmlns:a16="http://schemas.microsoft.com/office/drawing/2014/main" id="{8F88E4DE-781C-5E4F-8299-7F1D51C5A66C}"/>
              </a:ext>
            </a:extLst>
          </p:cNvPr>
          <p:cNvGraphicFramePr>
            <a:graphicFrameLocks noGrp="1"/>
          </p:cNvGraphicFramePr>
          <p:nvPr>
            <p:extLst>
              <p:ext uri="{D42A27DB-BD31-4B8C-83A1-F6EECF244321}">
                <p14:modId xmlns:p14="http://schemas.microsoft.com/office/powerpoint/2010/main" val="2176958118"/>
              </p:ext>
            </p:extLst>
          </p:nvPr>
        </p:nvGraphicFramePr>
        <p:xfrm>
          <a:off x="874821" y="1719913"/>
          <a:ext cx="5370882" cy="3148335"/>
        </p:xfrm>
        <a:graphic>
          <a:graphicData uri="http://schemas.openxmlformats.org/drawingml/2006/table">
            <a:tbl>
              <a:tblPr>
                <a:tableStyleId>{2D5ABB26-0587-4C30-8999-92F81FD0307C}</a:tableStyleId>
              </a:tblPr>
              <a:tblGrid>
                <a:gridCol w="466455">
                  <a:extLst>
                    <a:ext uri="{9D8B030D-6E8A-4147-A177-3AD203B41FA5}">
                      <a16:colId xmlns:a16="http://schemas.microsoft.com/office/drawing/2014/main" val="4024616310"/>
                    </a:ext>
                  </a:extLst>
                </a:gridCol>
                <a:gridCol w="1539326">
                  <a:extLst>
                    <a:ext uri="{9D8B030D-6E8A-4147-A177-3AD203B41FA5}">
                      <a16:colId xmlns:a16="http://schemas.microsoft.com/office/drawing/2014/main" val="376239386"/>
                    </a:ext>
                  </a:extLst>
                </a:gridCol>
                <a:gridCol w="2589618">
                  <a:extLst>
                    <a:ext uri="{9D8B030D-6E8A-4147-A177-3AD203B41FA5}">
                      <a16:colId xmlns:a16="http://schemas.microsoft.com/office/drawing/2014/main" val="1637821665"/>
                    </a:ext>
                  </a:extLst>
                </a:gridCol>
                <a:gridCol w="775483">
                  <a:extLst>
                    <a:ext uri="{9D8B030D-6E8A-4147-A177-3AD203B41FA5}">
                      <a16:colId xmlns:a16="http://schemas.microsoft.com/office/drawing/2014/main" val="1229859442"/>
                    </a:ext>
                  </a:extLst>
                </a:gridCol>
              </a:tblGrid>
              <a:tr h="130755">
                <a:tc>
                  <a:txBody>
                    <a:bodyPr/>
                    <a:lstStyle/>
                    <a:p>
                      <a:pPr algn="l">
                        <a:lnSpc>
                          <a:spcPts val="1200"/>
                        </a:lnSpc>
                      </a:pPr>
                      <a:r>
                        <a:rPr lang="en-GB" sz="700" b="1">
                          <a:effectLst/>
                          <a:latin typeface="DM Sans" pitchFamily="2" charset="77"/>
                          <a:ea typeface="Fira Sans" panose="020B0503050000020004" pitchFamily="34" charset="0"/>
                        </a:rPr>
                        <a:t>PHASE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INGREDIENTS</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INCI NAME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 W / W</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01771470"/>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A</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Water Dem</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AQUA</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42,46</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95779357"/>
                  </a:ext>
                </a:extLst>
              </a:tr>
              <a:tr h="211521">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SODIUM GLUCONATE GRANULAR</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SODIUM GLUCONATE</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0,20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41289030"/>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err="1">
                          <a:solidFill>
                            <a:srgbClr val="000000"/>
                          </a:solidFill>
                          <a:effectLst/>
                          <a:latin typeface="DM Sans" pitchFamily="2" charset="77"/>
                          <a:ea typeface="Trebuchet MS" panose="020B0703020202090204" pitchFamily="34" charset="0"/>
                          <a:cs typeface="Times New Roman" panose="02020603050405020304" pitchFamily="18" charset="0"/>
                        </a:rPr>
                        <a:t>Biomer</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POTATO STARCH MODIFIED</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0,50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81283160"/>
                  </a:ext>
                </a:extLst>
              </a:tr>
              <a:tr h="210693">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a:effectLst/>
                          <a:latin typeface="DM Sans" pitchFamily="2" charset="77"/>
                        </a:rPr>
                        <a:t>Propanediol</a:t>
                      </a:r>
                      <a:endParaRPr lang="pt-BR" sz="1000" b="0">
                        <a:effectLst/>
                        <a:latin typeface="DM Sans" pitchFamily="2" charset="77"/>
                        <a:ea typeface="Times New Roman" panose="02020603050405020304" pitchFamily="18"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0">
                          <a:solidFill>
                            <a:srgbClr val="000000"/>
                          </a:solidFill>
                          <a:effectLst/>
                          <a:latin typeface="DM Sans" pitchFamily="2" charset="77"/>
                          <a:ea typeface="Trebuchet MS" panose="020B0703020202090204" pitchFamily="34" charset="0"/>
                          <a:cs typeface="Times New Roman" panose="02020603050405020304" pitchFamily="18" charset="0"/>
                        </a:rPr>
                        <a:t>PROPANEDIOL</a:t>
                      </a:r>
                      <a:endParaRPr lang="pt-BR" sz="10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0">
                          <a:solidFill>
                            <a:srgbClr val="000000"/>
                          </a:solidFill>
                          <a:effectLst/>
                          <a:latin typeface="DM Sans" pitchFamily="2" charset="77"/>
                          <a:ea typeface="Trebuchet MS" panose="020B0703020202090204" pitchFamily="34" charset="0"/>
                          <a:cs typeface="Times New Roman" panose="02020603050405020304" pitchFamily="18" charset="0"/>
                        </a:rPr>
                        <a:t>30,00</a:t>
                      </a:r>
                      <a:endParaRPr lang="pt-BR" sz="10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84738653"/>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Dermosoft® Octiol</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CAPRYLYL GLYCOL</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0,20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9220151"/>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678763218"/>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B</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TEGO® CARE 450 MB</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POLYGLYCERYL-3 METHYLGLUCOSE DISTEARATE</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3,00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728639431"/>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TEGIN® M Pellets MB</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GLYCERYL STEARATE</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2,00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330262598"/>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Lanette® 18</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STEARYL ALCOHOL</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1,00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68263179"/>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Cetiol® 868</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ETHYLHEXYL STEARATE</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7,00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74862370"/>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Cetiol® SN</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CETEARYL ISONONANOATE</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7,00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54888126"/>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ARGAN OIL</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ARGANIA SPINOSA KERNEL OIL</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0,50</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466668324"/>
                  </a:ext>
                </a:extLst>
              </a:tr>
              <a:tr h="211521">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Xiameter PMX-200 Sil Fluid 100 CS</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DIMETHICONE</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2,00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79412795"/>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AMPHISOL® K</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POTASSIUM CETYL PHOSPHATE</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0,50</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562305037"/>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888283284"/>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C</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D-Panthenol 75 L</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PANTHENOL, AQUA</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3,00</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73226247"/>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Vitamin B12 cryst Food Grade</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CYANOCOBALAMIN</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solidFill>
                            <a:srgbClr val="000000"/>
                          </a:solidFill>
                          <a:effectLst/>
                          <a:latin typeface="DM Sans" pitchFamily="2" charset="77"/>
                          <a:ea typeface="Trebuchet MS" panose="020B0703020202090204" pitchFamily="34" charset="0"/>
                          <a:cs typeface="Times New Roman" panose="02020603050405020304" pitchFamily="18" charset="0"/>
                        </a:rPr>
                        <a:t>0,01</a:t>
                      </a:r>
                      <a:endParaRPr lang="pt-BR" sz="10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435309276"/>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PARFUM</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PARFUM</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0,50</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31852648"/>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 </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11763279"/>
                  </a:ext>
                </a:extLst>
              </a:tr>
              <a:tr h="101162">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D</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Citric Acid 10% Solution</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CITRIC ACID, AQUA</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solidFill>
                            <a:srgbClr val="000000"/>
                          </a:solidFill>
                          <a:effectLst/>
                          <a:latin typeface="DM Sans" pitchFamily="2" charset="77"/>
                          <a:ea typeface="Trebuchet MS" panose="020B0703020202090204" pitchFamily="34" charset="0"/>
                          <a:cs typeface="Times New Roman" panose="02020603050405020304" pitchFamily="18" charset="0"/>
                        </a:rPr>
                        <a:t>0,13</a:t>
                      </a:r>
                      <a:endParaRPr lang="pt-BR" sz="10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564914840"/>
                  </a:ext>
                </a:extLst>
              </a:tr>
            </a:tbl>
          </a:graphicData>
        </a:graphic>
      </p:graphicFrame>
      <p:graphicFrame>
        <p:nvGraphicFramePr>
          <p:cNvPr id="2" name="Table 13">
            <a:extLst>
              <a:ext uri="{FF2B5EF4-FFF2-40B4-BE49-F238E27FC236}">
                <a16:creationId xmlns:a16="http://schemas.microsoft.com/office/drawing/2014/main" id="{EE25F3F2-646D-AE7D-D0DC-58AE4201A00B}"/>
              </a:ext>
            </a:extLst>
          </p:cNvPr>
          <p:cNvGraphicFramePr>
            <a:graphicFrameLocks noGrp="1"/>
          </p:cNvGraphicFramePr>
          <p:nvPr>
            <p:extLst>
              <p:ext uri="{D42A27DB-BD31-4B8C-83A1-F6EECF244321}">
                <p14:modId xmlns:p14="http://schemas.microsoft.com/office/powerpoint/2010/main" val="3253169577"/>
              </p:ext>
            </p:extLst>
          </p:nvPr>
        </p:nvGraphicFramePr>
        <p:xfrm>
          <a:off x="917025" y="5275378"/>
          <a:ext cx="3405207" cy="200056"/>
        </p:xfrm>
        <a:graphic>
          <a:graphicData uri="http://schemas.openxmlformats.org/drawingml/2006/table">
            <a:tbl>
              <a:tblPr>
                <a:tableStyleId>{5C22544A-7EE6-4342-B048-85BDC9FD1C3A}</a:tableStyleId>
              </a:tblPr>
              <a:tblGrid>
                <a:gridCol w="577099">
                  <a:extLst>
                    <a:ext uri="{9D8B030D-6E8A-4147-A177-3AD203B41FA5}">
                      <a16:colId xmlns:a16="http://schemas.microsoft.com/office/drawing/2014/main" val="1424810015"/>
                    </a:ext>
                  </a:extLst>
                </a:gridCol>
                <a:gridCol w="2828108">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5.8</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US" sz="700">
                          <a:effectLst/>
                          <a:latin typeface="DM Sans" pitchFamily="2" charset="0"/>
                        </a:rPr>
                        <a:t>Viscosity (spindle RV-5 / 10 rpm): </a:t>
                      </a:r>
                      <a:r>
                        <a:rPr lang="en-GB" sz="700">
                          <a:effectLst/>
                          <a:latin typeface="DM Sans" pitchFamily="2" charset="0"/>
                        </a:rPr>
                        <a:t>26600 </a:t>
                      </a:r>
                      <a:r>
                        <a:rPr lang="en-GB" sz="700" err="1">
                          <a:effectLst/>
                          <a:latin typeface="DM Sans" pitchFamily="2" charset="0"/>
                        </a:rPr>
                        <a:t>mPa.s</a:t>
                      </a:r>
                      <a:endParaRPr lang="en-GB" sz="700">
                        <a:effectLst/>
                        <a:latin typeface="DM Sans" pitchFamily="2"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6" name="Rectangle 2">
            <a:extLst>
              <a:ext uri="{FF2B5EF4-FFF2-40B4-BE49-F238E27FC236}">
                <a16:creationId xmlns:a16="http://schemas.microsoft.com/office/drawing/2014/main" id="{0159E119-DAA7-E896-2351-87C6063AF9B7}"/>
              </a:ext>
            </a:extLst>
          </p:cNvPr>
          <p:cNvSpPr>
            <a:spLocks noChangeArrowheads="1"/>
          </p:cNvSpPr>
          <p:nvPr/>
        </p:nvSpPr>
        <p:spPr bwMode="auto">
          <a:xfrm>
            <a:off x="874821" y="5080080"/>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grpSp>
        <p:nvGrpSpPr>
          <p:cNvPr id="15" name="Groupe 14">
            <a:extLst>
              <a:ext uri="{FF2B5EF4-FFF2-40B4-BE49-F238E27FC236}">
                <a16:creationId xmlns:a16="http://schemas.microsoft.com/office/drawing/2014/main" id="{239912FB-957C-116C-2B8E-1ADFAF2F314A}"/>
              </a:ext>
            </a:extLst>
          </p:cNvPr>
          <p:cNvGrpSpPr/>
          <p:nvPr/>
        </p:nvGrpSpPr>
        <p:grpSpPr>
          <a:xfrm>
            <a:off x="11207589" y="75677"/>
            <a:ext cx="795600" cy="2439524"/>
            <a:chOff x="11207589" y="75677"/>
            <a:chExt cx="795600" cy="2439524"/>
          </a:xfrm>
        </p:grpSpPr>
        <p:grpSp>
          <p:nvGrpSpPr>
            <p:cNvPr id="16" name="Groupe 15">
              <a:extLst>
                <a:ext uri="{FF2B5EF4-FFF2-40B4-BE49-F238E27FC236}">
                  <a16:creationId xmlns:a16="http://schemas.microsoft.com/office/drawing/2014/main" id="{5D11816A-A202-7DB9-8E67-D2B19D12EF6C}"/>
                </a:ext>
              </a:extLst>
            </p:cNvPr>
            <p:cNvGrpSpPr/>
            <p:nvPr/>
          </p:nvGrpSpPr>
          <p:grpSpPr>
            <a:xfrm>
              <a:off x="11207589" y="900262"/>
              <a:ext cx="795600" cy="1614939"/>
              <a:chOff x="11084400" y="310660"/>
              <a:chExt cx="795600" cy="1614939"/>
            </a:xfrm>
          </p:grpSpPr>
          <p:pic>
            <p:nvPicPr>
              <p:cNvPr id="18" name="Picture 15" descr="A thermometer in a circle&#10;&#10;Description automatically generated with low confidence">
                <a:extLst>
                  <a:ext uri="{FF2B5EF4-FFF2-40B4-BE49-F238E27FC236}">
                    <a16:creationId xmlns:a16="http://schemas.microsoft.com/office/drawing/2014/main" id="{4B1A48A6-02FB-662E-42EF-049421F87B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310660"/>
                <a:ext cx="792000" cy="792000"/>
              </a:xfrm>
              <a:prstGeom prst="rect">
                <a:avLst/>
              </a:prstGeom>
            </p:spPr>
          </p:pic>
          <p:pic>
            <p:nvPicPr>
              <p:cNvPr id="19" name="Picture 19">
                <a:extLst>
                  <a:ext uri="{FF2B5EF4-FFF2-40B4-BE49-F238E27FC236}">
                    <a16:creationId xmlns:a16="http://schemas.microsoft.com/office/drawing/2014/main" id="{B9D75235-6898-F09E-89CC-4E7A6AEA1E9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129999"/>
                <a:ext cx="795600" cy="795600"/>
              </a:xfrm>
              <a:prstGeom prst="rect">
                <a:avLst/>
              </a:prstGeom>
            </p:spPr>
          </p:pic>
        </p:grpSp>
        <p:pic>
          <p:nvPicPr>
            <p:cNvPr id="17" name="Picture 11">
              <a:extLst>
                <a:ext uri="{FF2B5EF4-FFF2-40B4-BE49-F238E27FC236}">
                  <a16:creationId xmlns:a16="http://schemas.microsoft.com/office/drawing/2014/main" id="{813D73D6-DF3E-C50F-E5C3-A55CD105FC5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07589" y="75677"/>
              <a:ext cx="795600" cy="795600"/>
            </a:xfrm>
            <a:prstGeom prst="rect">
              <a:avLst/>
            </a:prstGeom>
          </p:spPr>
        </p:pic>
      </p:grpSp>
      <p:sp>
        <p:nvSpPr>
          <p:cNvPr id="7" name="Espace réservé du numéro de diapositive 1">
            <a:extLst>
              <a:ext uri="{FF2B5EF4-FFF2-40B4-BE49-F238E27FC236}">
                <a16:creationId xmlns:a16="http://schemas.microsoft.com/office/drawing/2014/main" id="{A97BB32B-75A0-C027-5D63-8DFC0D7921F9}"/>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46</a:t>
            </a:fld>
            <a:endParaRPr lang="en-US" sz="1300">
              <a:solidFill>
                <a:prstClr val="black"/>
              </a:solidFill>
              <a:latin typeface="DM Sans"/>
            </a:endParaRPr>
          </a:p>
        </p:txBody>
      </p:sp>
      <p:sp>
        <p:nvSpPr>
          <p:cNvPr id="9" name="TextBox 8">
            <a:extLst>
              <a:ext uri="{FF2B5EF4-FFF2-40B4-BE49-F238E27FC236}">
                <a16:creationId xmlns:a16="http://schemas.microsoft.com/office/drawing/2014/main" id="{5DCA9F93-5F2F-2320-AC3C-AF9EC0D03689}"/>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2082409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308C52D-ACBE-7C46-E18D-90F4C92C48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589"/>
          <a:stretch/>
        </p:blipFill>
        <p:spPr>
          <a:xfrm>
            <a:off x="7008324" y="6370"/>
            <a:ext cx="5183676" cy="6879492"/>
          </a:xfrm>
          <a:prstGeom prst="rect">
            <a:avLst/>
          </a:prstGeom>
        </p:spPr>
      </p:pic>
      <p:sp>
        <p:nvSpPr>
          <p:cNvPr id="2" name="Rectangle 1">
            <a:extLst>
              <a:ext uri="{FF2B5EF4-FFF2-40B4-BE49-F238E27FC236}">
                <a16:creationId xmlns:a16="http://schemas.microsoft.com/office/drawing/2014/main" id="{43363F4F-591D-B33D-2514-B119A1911DF4}"/>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pic>
        <p:nvPicPr>
          <p:cNvPr id="12" name="Picture 12">
            <a:extLst>
              <a:ext uri="{FF2B5EF4-FFF2-40B4-BE49-F238E27FC236}">
                <a16:creationId xmlns:a16="http://schemas.microsoft.com/office/drawing/2014/main" id="{6731F36E-32FD-9D4C-924A-3FCC0A16B0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Espace réservé du numéro de diapositive 1">
            <a:extLst>
              <a:ext uri="{FF2B5EF4-FFF2-40B4-BE49-F238E27FC236}">
                <a16:creationId xmlns:a16="http://schemas.microsoft.com/office/drawing/2014/main" id="{B8EEACEA-E523-9EF1-4391-0ECA3106DD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1" name="Titre 25">
            <a:extLst>
              <a:ext uri="{FF2B5EF4-FFF2-40B4-BE49-F238E27FC236}">
                <a16:creationId xmlns:a16="http://schemas.microsoft.com/office/drawing/2014/main" id="{447590A2-20E0-E92F-1EDF-0AC0B474A192}"/>
              </a:ext>
            </a:extLst>
          </p:cNvPr>
          <p:cNvSpPr>
            <a:spLocks noGrp="1"/>
          </p:cNvSpPr>
          <p:nvPr>
            <p:ph type="title"/>
          </p:nvPr>
        </p:nvSpPr>
        <p:spPr>
          <a:xfrm>
            <a:off x="302400" y="302400"/>
            <a:ext cx="11591925" cy="303211"/>
          </a:xfrm>
        </p:spPr>
        <p:txBody>
          <a:bodyPr/>
          <a:lstStyle/>
          <a:p>
            <a:r>
              <a:rPr lang="fr-FR" err="1"/>
              <a:t>Vitamin</a:t>
            </a:r>
            <a:r>
              <a:rPr lang="fr-FR"/>
              <a:t> B12 </a:t>
            </a:r>
            <a:r>
              <a:rPr lang="fr-FR" err="1"/>
              <a:t>cryst</a:t>
            </a:r>
            <a:endParaRPr lang="fr-FR"/>
          </a:p>
        </p:txBody>
      </p:sp>
      <p:sp>
        <p:nvSpPr>
          <p:cNvPr id="23" name="Espace réservé du texte 26">
            <a:extLst>
              <a:ext uri="{FF2B5EF4-FFF2-40B4-BE49-F238E27FC236}">
                <a16:creationId xmlns:a16="http://schemas.microsoft.com/office/drawing/2014/main" id="{3D0A21E2-1988-130D-FA0D-4612E76E8657}"/>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Key benefits to help better deal with the effects of the menopause on skin  </a:t>
            </a:r>
          </a:p>
        </p:txBody>
      </p:sp>
      <p:sp>
        <p:nvSpPr>
          <p:cNvPr id="5" name="TextBox 9">
            <a:extLst>
              <a:ext uri="{FF2B5EF4-FFF2-40B4-BE49-F238E27FC236}">
                <a16:creationId xmlns:a16="http://schemas.microsoft.com/office/drawing/2014/main" id="{1377467C-3BF6-8446-89AA-5DD7A2EBA49A}"/>
              </a:ext>
            </a:extLst>
          </p:cNvPr>
          <p:cNvSpPr txBox="1"/>
          <p:nvPr/>
        </p:nvSpPr>
        <p:spPr>
          <a:xfrm>
            <a:off x="302402" y="1685819"/>
            <a:ext cx="6002864" cy="470898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Biotech naturally derived pink vitamin. Cobalamin is one of the most complex vitamin, with Cobalt structure</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Relieves sensitive and stressed skin</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Prevents inflammation</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significant and strong reduction of inflammasome and inflammatory cytokines such IL1-ß</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Epigenetic regulation of inflammasome: over-expression by 61% of miR-22-3p with vitamin B12 at 0.01% leads to a </a:t>
            </a: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reduction of inflammasome</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Significantly reduction of Mast cell degranulation by 27%, </a:t>
            </a: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drops the histamine release</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Relieves dermatological skin conditions (itchy, dry, inflamed, red and cracked skin) - </a:t>
            </a:r>
            <a:r>
              <a:rPr lang="en-US" sz="1600">
                <a:solidFill>
                  <a:srgbClr val="FFFFFF">
                    <a:lumMod val="50000"/>
                  </a:srgbClr>
                </a:solidFill>
                <a:latin typeface="DM Sans" pitchFamily="2" charset="0"/>
                <a:ea typeface="Fira Sans" panose="020B0503050000020004" pitchFamily="34" charset="0"/>
              </a:rPr>
              <a:t>Active on atopic dermatitis, reducing erythema and pruritus***</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Maintains healthy skin microbiome -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Reducing pathogenic S. aureus vs beneficial bacteria*</a:t>
            </a:r>
            <a:endPar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mn-cs"/>
            </a:endParaRPr>
          </a:p>
        </p:txBody>
      </p:sp>
      <p:sp>
        <p:nvSpPr>
          <p:cNvPr id="9" name="CaixaDeTexto 47">
            <a:extLst>
              <a:ext uri="{FF2B5EF4-FFF2-40B4-BE49-F238E27FC236}">
                <a16:creationId xmlns:a16="http://schemas.microsoft.com/office/drawing/2014/main" id="{B1E71424-2D63-C431-4404-67674699518A}"/>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In-Vitro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Ex-Vivo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In-Vivo</a:t>
            </a:r>
            <a:endPar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endParaRPr>
          </a:p>
        </p:txBody>
      </p:sp>
      <p:grpSp>
        <p:nvGrpSpPr>
          <p:cNvPr id="10" name="Groupe 9">
            <a:extLst>
              <a:ext uri="{FF2B5EF4-FFF2-40B4-BE49-F238E27FC236}">
                <a16:creationId xmlns:a16="http://schemas.microsoft.com/office/drawing/2014/main" id="{9A27AAF2-AF92-28B4-358B-8156A4A8990B}"/>
              </a:ext>
            </a:extLst>
          </p:cNvPr>
          <p:cNvGrpSpPr/>
          <p:nvPr/>
        </p:nvGrpSpPr>
        <p:grpSpPr>
          <a:xfrm>
            <a:off x="11207589" y="69237"/>
            <a:ext cx="795600" cy="1620185"/>
            <a:chOff x="11207589" y="75677"/>
            <a:chExt cx="795600" cy="1620185"/>
          </a:xfrm>
        </p:grpSpPr>
        <p:pic>
          <p:nvPicPr>
            <p:cNvPr id="11" name="Picture 19">
              <a:extLst>
                <a:ext uri="{FF2B5EF4-FFF2-40B4-BE49-F238E27FC236}">
                  <a16:creationId xmlns:a16="http://schemas.microsoft.com/office/drawing/2014/main" id="{3504673F-8D53-F8AD-C9B9-822174264B6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07589" y="900262"/>
              <a:ext cx="795600" cy="795600"/>
            </a:xfrm>
            <a:prstGeom prst="rect">
              <a:avLst/>
            </a:prstGeom>
          </p:spPr>
        </p:pic>
        <p:pic>
          <p:nvPicPr>
            <p:cNvPr id="13" name="Picture 11">
              <a:extLst>
                <a:ext uri="{FF2B5EF4-FFF2-40B4-BE49-F238E27FC236}">
                  <a16:creationId xmlns:a16="http://schemas.microsoft.com/office/drawing/2014/main" id="{C90DCA79-06D2-DDA1-FF30-56334B31C7E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207589" y="75677"/>
              <a:ext cx="795600" cy="795600"/>
            </a:xfrm>
            <a:prstGeom prst="rect">
              <a:avLst/>
            </a:prstGeom>
          </p:spPr>
        </p:pic>
      </p:grpSp>
    </p:spTree>
    <p:extLst>
      <p:ext uri="{BB962C8B-B14F-4D97-AF65-F5344CB8AC3E}">
        <p14:creationId xmlns:p14="http://schemas.microsoft.com/office/powerpoint/2010/main" val="1973733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308C52D-ACBE-7C46-E18D-90F4C92C48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589"/>
          <a:stretch/>
        </p:blipFill>
        <p:spPr>
          <a:xfrm>
            <a:off x="7008324" y="6370"/>
            <a:ext cx="5183676" cy="6879492"/>
          </a:xfrm>
          <a:prstGeom prst="rect">
            <a:avLst/>
          </a:prstGeom>
        </p:spPr>
      </p:pic>
      <p:sp>
        <p:nvSpPr>
          <p:cNvPr id="2" name="Rectangle 1">
            <a:extLst>
              <a:ext uri="{FF2B5EF4-FFF2-40B4-BE49-F238E27FC236}">
                <a16:creationId xmlns:a16="http://schemas.microsoft.com/office/drawing/2014/main" id="{43363F4F-591D-B33D-2514-B119A1911DF4}"/>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pic>
        <p:nvPicPr>
          <p:cNvPr id="12" name="Picture 12">
            <a:extLst>
              <a:ext uri="{FF2B5EF4-FFF2-40B4-BE49-F238E27FC236}">
                <a16:creationId xmlns:a16="http://schemas.microsoft.com/office/drawing/2014/main" id="{6731F36E-32FD-9D4C-924A-3FCC0A16B0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Espace réservé du numéro de diapositive 1">
            <a:extLst>
              <a:ext uri="{FF2B5EF4-FFF2-40B4-BE49-F238E27FC236}">
                <a16:creationId xmlns:a16="http://schemas.microsoft.com/office/drawing/2014/main" id="{B8EEACEA-E523-9EF1-4391-0ECA3106DD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1" name="Titre 25">
            <a:extLst>
              <a:ext uri="{FF2B5EF4-FFF2-40B4-BE49-F238E27FC236}">
                <a16:creationId xmlns:a16="http://schemas.microsoft.com/office/drawing/2014/main" id="{447590A2-20E0-E92F-1EDF-0AC0B474A192}"/>
              </a:ext>
            </a:extLst>
          </p:cNvPr>
          <p:cNvSpPr>
            <a:spLocks noGrp="1"/>
          </p:cNvSpPr>
          <p:nvPr>
            <p:ph type="title"/>
          </p:nvPr>
        </p:nvSpPr>
        <p:spPr>
          <a:xfrm>
            <a:off x="302400" y="302400"/>
            <a:ext cx="11591925" cy="303211"/>
          </a:xfrm>
        </p:spPr>
        <p:txBody>
          <a:bodyPr/>
          <a:lstStyle/>
          <a:p>
            <a:r>
              <a:rPr lang="fr-FR" err="1"/>
              <a:t>Vitamin</a:t>
            </a:r>
            <a:r>
              <a:rPr lang="fr-FR"/>
              <a:t> B12 </a:t>
            </a:r>
            <a:r>
              <a:rPr lang="fr-FR" err="1"/>
              <a:t>cryst</a:t>
            </a:r>
            <a:endParaRPr lang="fr-FR"/>
          </a:p>
        </p:txBody>
      </p:sp>
      <p:grpSp>
        <p:nvGrpSpPr>
          <p:cNvPr id="10" name="Groupe 9">
            <a:extLst>
              <a:ext uri="{FF2B5EF4-FFF2-40B4-BE49-F238E27FC236}">
                <a16:creationId xmlns:a16="http://schemas.microsoft.com/office/drawing/2014/main" id="{9A27AAF2-AF92-28B4-358B-8156A4A8990B}"/>
              </a:ext>
            </a:extLst>
          </p:cNvPr>
          <p:cNvGrpSpPr/>
          <p:nvPr/>
        </p:nvGrpSpPr>
        <p:grpSpPr>
          <a:xfrm>
            <a:off x="11207589" y="69237"/>
            <a:ext cx="795600" cy="1620185"/>
            <a:chOff x="11207589" y="75677"/>
            <a:chExt cx="795600" cy="1620185"/>
          </a:xfrm>
        </p:grpSpPr>
        <p:pic>
          <p:nvPicPr>
            <p:cNvPr id="11" name="Picture 19">
              <a:extLst>
                <a:ext uri="{FF2B5EF4-FFF2-40B4-BE49-F238E27FC236}">
                  <a16:creationId xmlns:a16="http://schemas.microsoft.com/office/drawing/2014/main" id="{3504673F-8D53-F8AD-C9B9-822174264B6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07589" y="900262"/>
              <a:ext cx="795600" cy="795600"/>
            </a:xfrm>
            <a:prstGeom prst="rect">
              <a:avLst/>
            </a:prstGeom>
          </p:spPr>
        </p:pic>
        <p:pic>
          <p:nvPicPr>
            <p:cNvPr id="13" name="Picture 11">
              <a:extLst>
                <a:ext uri="{FF2B5EF4-FFF2-40B4-BE49-F238E27FC236}">
                  <a16:creationId xmlns:a16="http://schemas.microsoft.com/office/drawing/2014/main" id="{C90DCA79-06D2-DDA1-FF30-56334B31C7E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207589" y="75677"/>
              <a:ext cx="795600" cy="795600"/>
            </a:xfrm>
            <a:prstGeom prst="rect">
              <a:avLst/>
            </a:prstGeom>
          </p:spPr>
        </p:pic>
      </p:grpSp>
      <p:sp>
        <p:nvSpPr>
          <p:cNvPr id="19" name="Espace réservé du texte 26">
            <a:extLst>
              <a:ext uri="{FF2B5EF4-FFF2-40B4-BE49-F238E27FC236}">
                <a16:creationId xmlns:a16="http://schemas.microsoft.com/office/drawing/2014/main" id="{6955CCD3-1698-669D-2CC2-D534FEC73DAB}"/>
              </a:ext>
            </a:extLst>
          </p:cNvPr>
          <p:cNvSpPr txBox="1">
            <a:spLocks/>
          </p:cNvSpPr>
          <p:nvPr/>
        </p:nvSpPr>
        <p:spPr>
          <a:xfrm>
            <a:off x="302401" y="672616"/>
            <a:ext cx="5152738" cy="775232"/>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The biotech pink vitamin for sensitive and stressed skin</a:t>
            </a:r>
          </a:p>
        </p:txBody>
      </p:sp>
      <p:grpSp>
        <p:nvGrpSpPr>
          <p:cNvPr id="24" name="Groupe 23">
            <a:extLst>
              <a:ext uri="{FF2B5EF4-FFF2-40B4-BE49-F238E27FC236}">
                <a16:creationId xmlns:a16="http://schemas.microsoft.com/office/drawing/2014/main" id="{80B35059-298A-61E6-D73F-474B42774EFA}"/>
              </a:ext>
            </a:extLst>
          </p:cNvPr>
          <p:cNvGrpSpPr/>
          <p:nvPr/>
        </p:nvGrpSpPr>
        <p:grpSpPr>
          <a:xfrm>
            <a:off x="5220755" y="263439"/>
            <a:ext cx="1666444" cy="1078882"/>
            <a:chOff x="5220755" y="269879"/>
            <a:chExt cx="1666444" cy="1078882"/>
          </a:xfrm>
        </p:grpSpPr>
        <p:pic>
          <p:nvPicPr>
            <p:cNvPr id="25" name="Picture 51" descr="logo_QUALI-B.png">
              <a:extLst>
                <a:ext uri="{FF2B5EF4-FFF2-40B4-BE49-F238E27FC236}">
                  <a16:creationId xmlns:a16="http://schemas.microsoft.com/office/drawing/2014/main" id="{70CDF691-224A-121E-6E6F-1F8B9D1FAE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96000" y="722034"/>
              <a:ext cx="791199" cy="255638"/>
            </a:xfrm>
            <a:prstGeom prst="rect">
              <a:avLst/>
            </a:prstGeom>
          </p:spPr>
        </p:pic>
        <p:pic>
          <p:nvPicPr>
            <p:cNvPr id="26" name="Immagine 18" descr="ico Q.png">
              <a:extLst>
                <a:ext uri="{FF2B5EF4-FFF2-40B4-BE49-F238E27FC236}">
                  <a16:creationId xmlns:a16="http://schemas.microsoft.com/office/drawing/2014/main" id="{D1256D36-EF41-67D1-F155-63D0FB95FAEA}"/>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5220755" y="269879"/>
              <a:ext cx="875245" cy="1078882"/>
            </a:xfrm>
            <a:prstGeom prst="rect">
              <a:avLst/>
            </a:prstGeom>
          </p:spPr>
        </p:pic>
      </p:grpSp>
      <p:grpSp>
        <p:nvGrpSpPr>
          <p:cNvPr id="27" name="Groupe 26">
            <a:extLst>
              <a:ext uri="{FF2B5EF4-FFF2-40B4-BE49-F238E27FC236}">
                <a16:creationId xmlns:a16="http://schemas.microsoft.com/office/drawing/2014/main" id="{00D429ED-9445-8A95-898F-40BF2B265A58}"/>
              </a:ext>
            </a:extLst>
          </p:cNvPr>
          <p:cNvGrpSpPr/>
          <p:nvPr/>
        </p:nvGrpSpPr>
        <p:grpSpPr>
          <a:xfrm>
            <a:off x="302400" y="1538798"/>
            <a:ext cx="6626584" cy="4671202"/>
            <a:chOff x="468000" y="1522956"/>
            <a:chExt cx="8640000" cy="4671202"/>
          </a:xfrm>
        </p:grpSpPr>
        <p:sp>
          <p:nvSpPr>
            <p:cNvPr id="28" name="Rectangle: Rounded Corners 56">
              <a:extLst>
                <a:ext uri="{FF2B5EF4-FFF2-40B4-BE49-F238E27FC236}">
                  <a16:creationId xmlns:a16="http://schemas.microsoft.com/office/drawing/2014/main" id="{1290F412-11F4-18E7-137A-9606F61FED80}"/>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29" name="Rectangle: Rounded Corners 55">
              <a:extLst>
                <a:ext uri="{FF2B5EF4-FFF2-40B4-BE49-F238E27FC236}">
                  <a16:creationId xmlns:a16="http://schemas.microsoft.com/office/drawing/2014/main" id="{9E0E96BA-F3EF-6663-CE20-27DF79D911F1}"/>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0" name="CasellaDiTesto 36">
              <a:extLst>
                <a:ext uri="{FF2B5EF4-FFF2-40B4-BE49-F238E27FC236}">
                  <a16:creationId xmlns:a16="http://schemas.microsoft.com/office/drawing/2014/main" id="{36B3C443-EE45-914F-E138-82E6CA22913A}"/>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31" name="Graphic 18" descr="Caret Right with solid fill">
              <a:extLst>
                <a:ext uri="{FF2B5EF4-FFF2-40B4-BE49-F238E27FC236}">
                  <a16:creationId xmlns:a16="http://schemas.microsoft.com/office/drawing/2014/main" id="{B16F84A4-FAF2-2E5D-F93C-6474C01A8D8C}"/>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73579" y="5492200"/>
              <a:ext cx="699646" cy="699646"/>
            </a:xfrm>
            <a:prstGeom prst="rect">
              <a:avLst/>
            </a:prstGeom>
          </p:spPr>
        </p:pic>
        <p:pic>
          <p:nvPicPr>
            <p:cNvPr id="32" name="Graphic 19" descr="Caret Right with solid fill">
              <a:extLst>
                <a:ext uri="{FF2B5EF4-FFF2-40B4-BE49-F238E27FC236}">
                  <a16:creationId xmlns:a16="http://schemas.microsoft.com/office/drawing/2014/main" id="{1423F36A-78D1-AD88-462C-30E01EBE7897}"/>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46221" y="5492200"/>
              <a:ext cx="699646" cy="699646"/>
            </a:xfrm>
            <a:prstGeom prst="rect">
              <a:avLst/>
            </a:prstGeom>
          </p:spPr>
        </p:pic>
        <p:sp>
          <p:nvSpPr>
            <p:cNvPr id="33" name="Rectangle 32">
              <a:extLst>
                <a:ext uri="{FF2B5EF4-FFF2-40B4-BE49-F238E27FC236}">
                  <a16:creationId xmlns:a16="http://schemas.microsoft.com/office/drawing/2014/main" id="{795CF39E-E417-2070-DC61-7FA507A483EA}"/>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34" name="Rectangle: Rounded Corners 2">
              <a:extLst>
                <a:ext uri="{FF2B5EF4-FFF2-40B4-BE49-F238E27FC236}">
                  <a16:creationId xmlns:a16="http://schemas.microsoft.com/office/drawing/2014/main" id="{404D70B8-33E6-EFEA-2597-A5A39120B15B}"/>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5" name="Rectangle: Rounded Corners 55">
              <a:extLst>
                <a:ext uri="{FF2B5EF4-FFF2-40B4-BE49-F238E27FC236}">
                  <a16:creationId xmlns:a16="http://schemas.microsoft.com/office/drawing/2014/main" id="{653B5BC6-6F37-08A0-7265-0CBEC3BCCF49}"/>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6" name="Rectangle: Rounded Corners 51">
              <a:extLst>
                <a:ext uri="{FF2B5EF4-FFF2-40B4-BE49-F238E27FC236}">
                  <a16:creationId xmlns:a16="http://schemas.microsoft.com/office/drawing/2014/main" id="{95D8C4F3-FE57-827D-928D-7A49EBAFDD2C}"/>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37" name="CasellaDiTesto 32">
              <a:extLst>
                <a:ext uri="{FF2B5EF4-FFF2-40B4-BE49-F238E27FC236}">
                  <a16:creationId xmlns:a16="http://schemas.microsoft.com/office/drawing/2014/main" id="{590C55D8-0CC1-A625-A4AD-1D1DA9E3390E}"/>
                </a:ext>
              </a:extLst>
            </p:cNvPr>
            <p:cNvSpPr txBox="1"/>
            <p:nvPr/>
          </p:nvSpPr>
          <p:spPr>
            <a:xfrm>
              <a:off x="563399" y="1794017"/>
              <a:ext cx="1073711"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38" name="Graphic 30" descr="Caret Right with solid fill">
              <a:extLst>
                <a:ext uri="{FF2B5EF4-FFF2-40B4-BE49-F238E27FC236}">
                  <a16:creationId xmlns:a16="http://schemas.microsoft.com/office/drawing/2014/main" id="{54C588D8-25A6-44BA-13CF-6F0EDE6C89E4}"/>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73579" y="1522956"/>
              <a:ext cx="699646" cy="699646"/>
            </a:xfrm>
            <a:prstGeom prst="rect">
              <a:avLst/>
            </a:prstGeom>
          </p:spPr>
        </p:pic>
        <p:pic>
          <p:nvPicPr>
            <p:cNvPr id="39" name="Graphic 31" descr="Caret Right with solid fill">
              <a:extLst>
                <a:ext uri="{FF2B5EF4-FFF2-40B4-BE49-F238E27FC236}">
                  <a16:creationId xmlns:a16="http://schemas.microsoft.com/office/drawing/2014/main" id="{97D365A3-D9BC-B668-7D1E-AB4A6C7BAAE8}"/>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46221" y="1522956"/>
              <a:ext cx="699646" cy="699646"/>
            </a:xfrm>
            <a:prstGeom prst="rect">
              <a:avLst/>
            </a:prstGeom>
          </p:spPr>
        </p:pic>
        <p:sp>
          <p:nvSpPr>
            <p:cNvPr id="40" name="Rectangle: Rounded Corners 47">
              <a:extLst>
                <a:ext uri="{FF2B5EF4-FFF2-40B4-BE49-F238E27FC236}">
                  <a16:creationId xmlns:a16="http://schemas.microsoft.com/office/drawing/2014/main" id="{4C41B2C2-2403-1CFB-6FC7-3F3EAE2EBE79}"/>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41" name="CasellaDiTesto 32">
              <a:extLst>
                <a:ext uri="{FF2B5EF4-FFF2-40B4-BE49-F238E27FC236}">
                  <a16:creationId xmlns:a16="http://schemas.microsoft.com/office/drawing/2014/main" id="{9D5BCC03-71A1-A858-656A-67AF06A9557C}"/>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42" name="Graphic 36" descr="Caret Right with solid fill">
              <a:extLst>
                <a:ext uri="{FF2B5EF4-FFF2-40B4-BE49-F238E27FC236}">
                  <a16:creationId xmlns:a16="http://schemas.microsoft.com/office/drawing/2014/main" id="{CD60F067-9EBF-DE3D-5EDD-711F1CBCDFFD}"/>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673577" y="2250967"/>
              <a:ext cx="699646" cy="699646"/>
            </a:xfrm>
            <a:prstGeom prst="rect">
              <a:avLst/>
            </a:prstGeom>
          </p:spPr>
        </p:pic>
        <p:pic>
          <p:nvPicPr>
            <p:cNvPr id="43" name="Graphic 37" descr="Caret Right with solid fill">
              <a:extLst>
                <a:ext uri="{FF2B5EF4-FFF2-40B4-BE49-F238E27FC236}">
                  <a16:creationId xmlns:a16="http://schemas.microsoft.com/office/drawing/2014/main" id="{D3566D04-6238-02EF-E75B-D8BC13F31977}"/>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646221" y="2250967"/>
              <a:ext cx="699646" cy="699646"/>
            </a:xfrm>
            <a:prstGeom prst="rect">
              <a:avLst/>
            </a:prstGeom>
          </p:spPr>
        </p:pic>
        <p:sp>
          <p:nvSpPr>
            <p:cNvPr id="44" name="CasellaDiTesto 19">
              <a:extLst>
                <a:ext uri="{FF2B5EF4-FFF2-40B4-BE49-F238E27FC236}">
                  <a16:creationId xmlns:a16="http://schemas.microsoft.com/office/drawing/2014/main" id="{6FD326AD-2FE1-3D14-50B9-78861328D93E}"/>
                </a:ext>
              </a:extLst>
            </p:cNvPr>
            <p:cNvSpPr txBox="1"/>
            <p:nvPr/>
          </p:nvSpPr>
          <p:spPr>
            <a:xfrm>
              <a:off x="2318330" y="3178827"/>
              <a:ext cx="5389864" cy="769441"/>
            </a:xfrm>
            <a:prstGeom prst="rect">
              <a:avLst/>
            </a:prstGeom>
            <a:noFill/>
          </p:spPr>
          <p:txBody>
            <a:bodyPr wrap="square" lIns="0" tIns="0" rIns="0" bIns="0" rtlCol="0" anchor="ctr" anchorCtr="0">
              <a:spAutoFit/>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Relieves sensitive and stressed skin Helps prevent photo-damaged skin</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Protects the skin barrier damage induced by inflammation</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Maintains healthy skin microbiome</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Skin looks more vibrant</a:t>
              </a:r>
            </a:p>
          </p:txBody>
        </p:sp>
        <p:sp>
          <p:nvSpPr>
            <p:cNvPr id="45" name="CasellaDiTesto 32">
              <a:extLst>
                <a:ext uri="{FF2B5EF4-FFF2-40B4-BE49-F238E27FC236}">
                  <a16:creationId xmlns:a16="http://schemas.microsoft.com/office/drawing/2014/main" id="{7F95FDFB-2CEF-623A-B292-260AA319EFCC}"/>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46" name="Graphic 40" descr="Caret Right with solid fill">
              <a:extLst>
                <a:ext uri="{FF2B5EF4-FFF2-40B4-BE49-F238E27FC236}">
                  <a16:creationId xmlns:a16="http://schemas.microsoft.com/office/drawing/2014/main" id="{5C426D83-B1A9-7B4C-CA85-99FE2971EC13}"/>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673579" y="3213725"/>
              <a:ext cx="699646" cy="699646"/>
            </a:xfrm>
            <a:prstGeom prst="rect">
              <a:avLst/>
            </a:prstGeom>
          </p:spPr>
        </p:pic>
        <p:pic>
          <p:nvPicPr>
            <p:cNvPr id="47" name="Graphic 41" descr="Caret Right with solid fill">
              <a:extLst>
                <a:ext uri="{FF2B5EF4-FFF2-40B4-BE49-F238E27FC236}">
                  <a16:creationId xmlns:a16="http://schemas.microsoft.com/office/drawing/2014/main" id="{DA65A78C-3D26-38DF-C7FA-C3C403013874}"/>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646221" y="3213725"/>
              <a:ext cx="699646" cy="699646"/>
            </a:xfrm>
            <a:prstGeom prst="rect">
              <a:avLst/>
            </a:prstGeom>
          </p:spPr>
        </p:pic>
        <p:sp>
          <p:nvSpPr>
            <p:cNvPr id="48" name="CasellaDiTesto 32">
              <a:extLst>
                <a:ext uri="{FF2B5EF4-FFF2-40B4-BE49-F238E27FC236}">
                  <a16:creationId xmlns:a16="http://schemas.microsoft.com/office/drawing/2014/main" id="{5864A964-C315-9258-4E5A-E53F6C713D7B}"/>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49" name="Graphic 44" descr="Caret Right with solid fill">
              <a:extLst>
                <a:ext uri="{FF2B5EF4-FFF2-40B4-BE49-F238E27FC236}">
                  <a16:creationId xmlns:a16="http://schemas.microsoft.com/office/drawing/2014/main" id="{51B4B0A1-3BE4-4800-5657-9F1CE9CD6E96}"/>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673579" y="4419407"/>
              <a:ext cx="699646" cy="699646"/>
            </a:xfrm>
            <a:prstGeom prst="rect">
              <a:avLst/>
            </a:prstGeom>
          </p:spPr>
        </p:pic>
        <p:pic>
          <p:nvPicPr>
            <p:cNvPr id="50" name="Graphic 45" descr="Caret Right with solid fill">
              <a:extLst>
                <a:ext uri="{FF2B5EF4-FFF2-40B4-BE49-F238E27FC236}">
                  <a16:creationId xmlns:a16="http://schemas.microsoft.com/office/drawing/2014/main" id="{1BBC7216-235C-6269-84AC-102652EF03F3}"/>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646221" y="4419407"/>
              <a:ext cx="699646" cy="699646"/>
            </a:xfrm>
            <a:prstGeom prst="rect">
              <a:avLst/>
            </a:prstGeom>
          </p:spPr>
        </p:pic>
      </p:grpSp>
      <p:pic>
        <p:nvPicPr>
          <p:cNvPr id="51" name="Picture 61">
            <a:extLst>
              <a:ext uri="{FF2B5EF4-FFF2-40B4-BE49-F238E27FC236}">
                <a16:creationId xmlns:a16="http://schemas.microsoft.com/office/drawing/2014/main" id="{872AFCF2-27C9-FD51-F30A-06020FCE805D}"/>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6290986" y="1640360"/>
            <a:ext cx="531244" cy="468000"/>
          </a:xfrm>
          <a:prstGeom prst="rect">
            <a:avLst/>
          </a:prstGeom>
        </p:spPr>
      </p:pic>
      <p:pic>
        <p:nvPicPr>
          <p:cNvPr id="52" name="Picture 65">
            <a:extLst>
              <a:ext uri="{FF2B5EF4-FFF2-40B4-BE49-F238E27FC236}">
                <a16:creationId xmlns:a16="http://schemas.microsoft.com/office/drawing/2014/main" id="{DCF91B13-B57C-3C04-45E5-3B1A59562413}"/>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6355108" y="3353206"/>
            <a:ext cx="403000" cy="468000"/>
          </a:xfrm>
          <a:prstGeom prst="rect">
            <a:avLst/>
          </a:prstGeom>
        </p:spPr>
      </p:pic>
      <p:pic>
        <p:nvPicPr>
          <p:cNvPr id="53" name="Picture 67">
            <a:extLst>
              <a:ext uri="{FF2B5EF4-FFF2-40B4-BE49-F238E27FC236}">
                <a16:creationId xmlns:a16="http://schemas.microsoft.com/office/drawing/2014/main" id="{85423817-291A-CE9B-FD96-9F7824A7CA01}"/>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6248298" y="4599091"/>
            <a:ext cx="616621" cy="411081"/>
          </a:xfrm>
          <a:prstGeom prst="rect">
            <a:avLst/>
          </a:prstGeom>
        </p:spPr>
      </p:pic>
      <p:pic>
        <p:nvPicPr>
          <p:cNvPr id="54" name="Picture 63">
            <a:extLst>
              <a:ext uri="{FF2B5EF4-FFF2-40B4-BE49-F238E27FC236}">
                <a16:creationId xmlns:a16="http://schemas.microsoft.com/office/drawing/2014/main" id="{F6851CFC-AECE-0A2B-B28B-E16B11F7DF50}"/>
              </a:ext>
            </a:extLst>
          </p:cNvPr>
          <p:cNvPicPr>
            <a:picLocks noChangeAspect="1"/>
          </p:cNvPicPr>
          <p:nvPr/>
        </p:nvPicPr>
        <p:blipFill>
          <a:blip r:embed="rId21">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6355108" y="2379783"/>
            <a:ext cx="403000" cy="468000"/>
          </a:xfrm>
          <a:prstGeom prst="rect">
            <a:avLst/>
          </a:prstGeom>
        </p:spPr>
      </p:pic>
      <p:pic>
        <p:nvPicPr>
          <p:cNvPr id="55" name="Picture 69">
            <a:extLst>
              <a:ext uri="{FF2B5EF4-FFF2-40B4-BE49-F238E27FC236}">
                <a16:creationId xmlns:a16="http://schemas.microsoft.com/office/drawing/2014/main" id="{5670394B-CDFC-E80E-7E2D-5685F445E997}"/>
              </a:ext>
            </a:extLst>
          </p:cNvPr>
          <p:cNvPicPr>
            <a:picLocks noChangeAspect="1"/>
          </p:cNvPicPr>
          <p:nvPr/>
        </p:nvPicPr>
        <p:blipFill>
          <a:blip r:embed="rId23">
            <a:extLst>
              <a:ext uri="{28A0092B-C50C-407E-A947-70E740481C1C}">
                <a14:useLocalDpi xmlns:a14="http://schemas.microsoft.com/office/drawing/2010/main"/>
              </a:ext>
              <a:ext uri="{96DAC541-7B7A-43D3-8B79-37D633B846F1}">
                <asvg:svgBlip xmlns:asvg="http://schemas.microsoft.com/office/drawing/2016/SVG/main" r:embed="rId24"/>
              </a:ext>
            </a:extLst>
          </a:blip>
          <a:srcRect/>
          <a:stretch/>
        </p:blipFill>
        <p:spPr>
          <a:xfrm>
            <a:off x="6379527" y="5606511"/>
            <a:ext cx="354162" cy="468000"/>
          </a:xfrm>
          <a:prstGeom prst="rect">
            <a:avLst/>
          </a:prstGeom>
        </p:spPr>
      </p:pic>
      <p:grpSp>
        <p:nvGrpSpPr>
          <p:cNvPr id="56" name="Group 39">
            <a:extLst>
              <a:ext uri="{FF2B5EF4-FFF2-40B4-BE49-F238E27FC236}">
                <a16:creationId xmlns:a16="http://schemas.microsoft.com/office/drawing/2014/main" id="{6A030858-C33F-4002-AEE1-6C1266F29409}"/>
              </a:ext>
            </a:extLst>
          </p:cNvPr>
          <p:cNvGrpSpPr/>
          <p:nvPr/>
        </p:nvGrpSpPr>
        <p:grpSpPr>
          <a:xfrm>
            <a:off x="1721540" y="4464216"/>
            <a:ext cx="3994556" cy="589905"/>
            <a:chOff x="2287551" y="4822644"/>
            <a:chExt cx="3854559" cy="589905"/>
          </a:xfrm>
        </p:grpSpPr>
        <p:sp>
          <p:nvSpPr>
            <p:cNvPr id="57" name="CasellaDiTesto 20">
              <a:extLst>
                <a:ext uri="{FF2B5EF4-FFF2-40B4-BE49-F238E27FC236}">
                  <a16:creationId xmlns:a16="http://schemas.microsoft.com/office/drawing/2014/main" id="{D8445A25-4583-234E-663C-BB7ABAB83345}"/>
                </a:ext>
              </a:extLst>
            </p:cNvPr>
            <p:cNvSpPr txBox="1"/>
            <p:nvPr/>
          </p:nvSpPr>
          <p:spPr>
            <a:xfrm>
              <a:off x="2287551" y="4822644"/>
              <a:ext cx="1359451" cy="58990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Powder</a:t>
              </a:r>
            </a:p>
            <a:p>
              <a:pPr>
                <a:spcAft>
                  <a:spcPts val="500"/>
                </a:spcAf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p>
            <a:p>
              <a:pPr>
                <a:spcAft>
                  <a:spcPts val="500"/>
                </a:spcAft>
                <a:defRPr/>
              </a:pPr>
              <a:r>
                <a:rPr kumimoji="0" lang="en-US" sz="1000" b="0" i="0" u="none" strike="noStrike" kern="1200" cap="none" spc="0" normalizeH="0" baseline="0" noProof="0">
                  <a:ln>
                    <a:noFill/>
                  </a:ln>
                  <a:solidFill>
                    <a:srgbClr val="FFFFFF"/>
                  </a:solidFill>
                  <a:effectLst/>
                  <a:uLnTx/>
                  <a:uFillTx/>
                  <a:latin typeface="DM Sans (Corps)"/>
                  <a:ea typeface="Fira Sans" panose="020B0503050000020004" pitchFamily="34" charset="0"/>
                  <a:cs typeface="+mn-cs"/>
                </a:rPr>
                <a:t>0,001–0,5%</a:t>
              </a:r>
              <a:endPar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58" name="CasellaDiTesto 21">
              <a:extLst>
                <a:ext uri="{FF2B5EF4-FFF2-40B4-BE49-F238E27FC236}">
                  <a16:creationId xmlns:a16="http://schemas.microsoft.com/office/drawing/2014/main" id="{FEA05D34-740F-47C8-DE3C-B5D55EC237DD}"/>
                </a:ext>
              </a:extLst>
            </p:cNvPr>
            <p:cNvSpPr txBox="1"/>
            <p:nvPr/>
          </p:nvSpPr>
          <p:spPr>
            <a:xfrm>
              <a:off x="5480001" y="4931648"/>
              <a:ext cx="662109"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endPar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In water</a:t>
              </a:r>
            </a:p>
          </p:txBody>
        </p:sp>
        <p:sp>
          <p:nvSpPr>
            <p:cNvPr id="59" name="CasellaDiTesto 20">
              <a:extLst>
                <a:ext uri="{FF2B5EF4-FFF2-40B4-BE49-F238E27FC236}">
                  <a16:creationId xmlns:a16="http://schemas.microsoft.com/office/drawing/2014/main" id="{BAC1AB83-1BEC-401E-A972-E04272EAAEF3}"/>
                </a:ext>
              </a:extLst>
            </p:cNvPr>
            <p:cNvSpPr txBox="1"/>
            <p:nvPr/>
          </p:nvSpPr>
          <p:spPr>
            <a:xfrm>
              <a:off x="3977183" y="4931648"/>
              <a:ext cx="1172636"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3,5–7,5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Free</a:t>
              </a:r>
            </a:p>
          </p:txBody>
        </p:sp>
      </p:grpSp>
      <p:pic>
        <p:nvPicPr>
          <p:cNvPr id="60" name="Picture 23" descr="A picture containing text, sign&#10;&#10;Description automatically generated">
            <a:extLst>
              <a:ext uri="{FF2B5EF4-FFF2-40B4-BE49-F238E27FC236}">
                <a16:creationId xmlns:a16="http://schemas.microsoft.com/office/drawing/2014/main" id="{E5FAE4CD-C087-B794-0849-3EDF19F10507}"/>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1658619" y="5623865"/>
            <a:ext cx="618526" cy="468000"/>
          </a:xfrm>
          <a:prstGeom prst="rect">
            <a:avLst/>
          </a:prstGeom>
        </p:spPr>
      </p:pic>
      <p:pic>
        <p:nvPicPr>
          <p:cNvPr id="61" name="Picture 50" descr="Logo&#10;&#10;Description automatically generated">
            <a:extLst>
              <a:ext uri="{FF2B5EF4-FFF2-40B4-BE49-F238E27FC236}">
                <a16:creationId xmlns:a16="http://schemas.microsoft.com/office/drawing/2014/main" id="{B2E8566C-B554-E568-9FD7-55FF6DE0EF46}"/>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4142482" y="5623865"/>
            <a:ext cx="636734" cy="468000"/>
          </a:xfrm>
          <a:prstGeom prst="rect">
            <a:avLst/>
          </a:prstGeom>
          <a:ln>
            <a:noFill/>
          </a:ln>
          <a:effectLst/>
        </p:spPr>
      </p:pic>
      <p:pic>
        <p:nvPicPr>
          <p:cNvPr id="62" name="Picture 53" descr="Logo&#10;&#10;Description automatically generated">
            <a:extLst>
              <a:ext uri="{FF2B5EF4-FFF2-40B4-BE49-F238E27FC236}">
                <a16:creationId xmlns:a16="http://schemas.microsoft.com/office/drawing/2014/main" id="{67D6608E-9F07-F1AE-0498-C1CDE59EA1BB}"/>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5373017" y="5623865"/>
            <a:ext cx="593909" cy="468000"/>
          </a:xfrm>
          <a:prstGeom prst="rect">
            <a:avLst/>
          </a:prstGeom>
        </p:spPr>
      </p:pic>
      <p:sp>
        <p:nvSpPr>
          <p:cNvPr id="63" name="CasellaDiTesto 16">
            <a:extLst>
              <a:ext uri="{FF2B5EF4-FFF2-40B4-BE49-F238E27FC236}">
                <a16:creationId xmlns:a16="http://schemas.microsoft.com/office/drawing/2014/main" id="{54327160-6E9C-9DD2-20AD-830018A7DC75}"/>
              </a:ext>
            </a:extLst>
          </p:cNvPr>
          <p:cNvSpPr txBox="1"/>
          <p:nvPr/>
        </p:nvSpPr>
        <p:spPr>
          <a:xfrm>
            <a:off x="1721540" y="1812148"/>
            <a:ext cx="3689207" cy="153888"/>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Corps)"/>
                <a:ea typeface="Fira Sans Medium" panose="020B0603050000020004" pitchFamily="34" charset="0"/>
                <a:cs typeface="+mn-cs"/>
              </a:rPr>
              <a:t>Cyanocobalamin</a:t>
            </a:r>
          </a:p>
        </p:txBody>
      </p:sp>
      <p:sp>
        <p:nvSpPr>
          <p:cNvPr id="64" name="CasellaDiTesto 19">
            <a:extLst>
              <a:ext uri="{FF2B5EF4-FFF2-40B4-BE49-F238E27FC236}">
                <a16:creationId xmlns:a16="http://schemas.microsoft.com/office/drawing/2014/main" id="{7CD8490A-8B71-A140-02BE-1E0C5DE3A2ED}"/>
              </a:ext>
            </a:extLst>
          </p:cNvPr>
          <p:cNvSpPr txBox="1"/>
          <p:nvPr/>
        </p:nvSpPr>
        <p:spPr>
          <a:xfrm>
            <a:off x="1721540" y="2600870"/>
            <a:ext cx="3677391" cy="15388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Corps)"/>
                <a:ea typeface="Fira Sans" panose="020B0503050000020004" pitchFamily="34" charset="0"/>
                <a:cs typeface="Fira Sans Regular"/>
              </a:rPr>
              <a:t>Vitamin B12 is made by non-GMO bacterial fermentation</a:t>
            </a:r>
          </a:p>
        </p:txBody>
      </p:sp>
      <p:sp>
        <p:nvSpPr>
          <p:cNvPr id="65" name="CaixaDeTexto 47">
            <a:extLst>
              <a:ext uri="{FF2B5EF4-FFF2-40B4-BE49-F238E27FC236}">
                <a16:creationId xmlns:a16="http://schemas.microsoft.com/office/drawing/2014/main" id="{AF875A19-40F8-1BEB-09D5-64BD3515BBF7}"/>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a:t>
            </a:r>
          </a:p>
        </p:txBody>
      </p:sp>
      <p:grpSp>
        <p:nvGrpSpPr>
          <p:cNvPr id="66" name="Groupe 65">
            <a:extLst>
              <a:ext uri="{FF2B5EF4-FFF2-40B4-BE49-F238E27FC236}">
                <a16:creationId xmlns:a16="http://schemas.microsoft.com/office/drawing/2014/main" id="{388B686A-C8EB-3AE7-518C-32B510C1B9C8}"/>
              </a:ext>
            </a:extLst>
          </p:cNvPr>
          <p:cNvGrpSpPr/>
          <p:nvPr/>
        </p:nvGrpSpPr>
        <p:grpSpPr>
          <a:xfrm>
            <a:off x="2957081" y="5559544"/>
            <a:ext cx="659143" cy="537470"/>
            <a:chOff x="2809794" y="5514162"/>
            <a:chExt cx="659143" cy="537470"/>
          </a:xfrm>
        </p:grpSpPr>
        <p:pic>
          <p:nvPicPr>
            <p:cNvPr id="67" name="Picture 49" descr="Logo&#10;&#10;Description automatically generated">
              <a:extLst>
                <a:ext uri="{FF2B5EF4-FFF2-40B4-BE49-F238E27FC236}">
                  <a16:creationId xmlns:a16="http://schemas.microsoft.com/office/drawing/2014/main" id="{35616097-BE8B-890F-05F9-DCD9EEB12CE2}"/>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68" name="ZoneTexte 67">
              <a:extLst>
                <a:ext uri="{FF2B5EF4-FFF2-40B4-BE49-F238E27FC236}">
                  <a16:creationId xmlns:a16="http://schemas.microsoft.com/office/drawing/2014/main" id="{4A97BA08-676C-3A7D-C1FB-E14FCBB57959}"/>
                </a:ext>
              </a:extLst>
            </p:cNvPr>
            <p:cNvSpPr txBox="1"/>
            <p:nvPr/>
          </p:nvSpPr>
          <p:spPr>
            <a:xfrm>
              <a:off x="3177800" y="5514162"/>
              <a:ext cx="291137" cy="369332"/>
            </a:xfrm>
            <a:prstGeom prst="rect">
              <a:avLst/>
            </a:prstGeom>
            <a:noFill/>
          </p:spPr>
          <p:txBody>
            <a:bodyPr wrap="square">
              <a:spAutoFit/>
            </a:bodyPr>
            <a:lstStyle/>
            <a:p>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lang="fr-FR" b="1"/>
            </a:p>
          </p:txBody>
        </p:sp>
      </p:grpSp>
      <p:sp>
        <p:nvSpPr>
          <p:cNvPr id="69" name="Rectangle 68">
            <a:extLst>
              <a:ext uri="{FF2B5EF4-FFF2-40B4-BE49-F238E27FC236}">
                <a16:creationId xmlns:a16="http://schemas.microsoft.com/office/drawing/2014/main" id="{FAEE981B-DA6E-0F41-6B6E-B019ABB09536}"/>
              </a:ext>
            </a:extLst>
          </p:cNvPr>
          <p:cNvSpPr/>
          <p:nvPr/>
        </p:nvSpPr>
        <p:spPr>
          <a:xfrm>
            <a:off x="527030" y="6233639"/>
            <a:ext cx="7468679"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noProof="0">
                <a:ln>
                  <a:noFill/>
                </a:ln>
                <a:solidFill>
                  <a:schemeClr val="tx1">
                    <a:lumMod val="65000"/>
                    <a:lumOff val="35000"/>
                  </a:schemeClr>
                </a:solidFill>
                <a:uLnTx/>
                <a:uFillTx/>
                <a:latin typeface="DM Sans"/>
                <a:ea typeface="Fira Sans" panose="020B0503050000020004" pitchFamily="34" charset="0"/>
                <a:cs typeface="+mn-cs"/>
              </a:rPr>
              <a:t>Quality for Life™ seal that guarantees the highest standards for Quality, Reliability, Traceability, and Sustainability.</a:t>
            </a:r>
          </a:p>
        </p:txBody>
      </p:sp>
    </p:spTree>
    <p:extLst>
      <p:ext uri="{BB962C8B-B14F-4D97-AF65-F5344CB8AC3E}">
        <p14:creationId xmlns:p14="http://schemas.microsoft.com/office/powerpoint/2010/main" val="16050747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5A604248-A69F-00EF-90D8-CC872229C966}"/>
              </a:ext>
            </a:extLst>
          </p:cNvPr>
          <p:cNvSpPr/>
          <p:nvPr/>
        </p:nvSpPr>
        <p:spPr>
          <a:xfrm>
            <a:off x="822712" y="3000413"/>
            <a:ext cx="4632403" cy="3370090"/>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As you go through menopause, the hyaluronic acid within your skin will deplete and enhance </a:t>
            </a:r>
            <a:r>
              <a:rPr lang="en-US" sz="1100" dirty="0">
                <a:solidFill>
                  <a:prstClr val="black"/>
                </a:solidFill>
                <a:latin typeface="DM Sans" pitchFamily="2" charset="77"/>
              </a:rPr>
              <a:t>moisture depletion, loss in elasticity and  appearance of fine lines and wrinkles.</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sz="1100" dirty="0">
                <a:solidFill>
                  <a:prstClr val="black"/>
                </a:solidFill>
                <a:latin typeface="DM Sans" pitchFamily="2" charset="77"/>
              </a:rPr>
              <a:t>Bringing you t</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he ultimate beauty boost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IN&amp;ON WRINKLE FILLER SERUM, </a:t>
            </a:r>
            <a:r>
              <a:rPr kumimoji="0" lang="en-US" sz="1100" i="0" u="none" strike="noStrike" kern="1200" cap="none" spc="0" normalizeH="0" baseline="0" noProof="0" dirty="0">
                <a:ln>
                  <a:noFill/>
                </a:ln>
                <a:solidFill>
                  <a:prstClr val="black"/>
                </a:solidFill>
                <a:effectLst/>
                <a:uLnTx/>
                <a:uFillTx/>
                <a:latin typeface="DM Sans" pitchFamily="2" charset="77"/>
                <a:ea typeface="+mn-ea"/>
                <a:cs typeface="+mn-cs"/>
              </a:rPr>
              <a:t>hyaluronic acid concentrate that will melt into your skin with a subtle sheen and a vibrant pink color</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algn="just">
              <a:lnSpc>
                <a:spcPct val="150000"/>
              </a:lnSpc>
              <a:defRPr/>
            </a:pP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This serum contains a highly concentrated, well-balanced mix of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HYA-ACT™ M</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HYA-ACT™ S </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and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HYA-ACT™ XS </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working to plumps fine wrinkles and provide</a:t>
            </a:r>
            <a:r>
              <a:rPr lang="en-US" sz="1100" dirty="0">
                <a:solidFill>
                  <a:prstClr val="black"/>
                </a:solidFill>
                <a:latin typeface="DM Sans" pitchFamily="2" charset="77"/>
              </a:rPr>
              <a:t> intense and immediate hydration.</a:t>
            </a:r>
          </a:p>
          <a:p>
            <a:pPr algn="just">
              <a:lnSpc>
                <a:spcPct val="150000"/>
              </a:lnSpc>
              <a:defRPr/>
            </a:pPr>
            <a:r>
              <a:rPr lang="en-US" sz="1100" dirty="0">
                <a:solidFill>
                  <a:prstClr val="black"/>
                </a:solidFill>
                <a:latin typeface="DM Sans" pitchFamily="2" charset="77"/>
              </a:rPr>
              <a:t>This serum is boosted with the pink </a:t>
            </a:r>
            <a:r>
              <a:rPr lang="en-US" sz="1100" b="1" dirty="0">
                <a:solidFill>
                  <a:prstClr val="black"/>
                </a:solidFill>
                <a:latin typeface="DM Sans" pitchFamily="2" charset="77"/>
              </a:rPr>
              <a:t>Vitamin B12 </a:t>
            </a:r>
            <a:r>
              <a:rPr lang="en-US" sz="1100" b="1" dirty="0" err="1">
                <a:solidFill>
                  <a:prstClr val="black"/>
                </a:solidFill>
                <a:latin typeface="DM Sans" pitchFamily="2" charset="77"/>
              </a:rPr>
              <a:t>cryst</a:t>
            </a:r>
            <a:r>
              <a:rPr lang="en-US" sz="1100" b="1" dirty="0">
                <a:solidFill>
                  <a:prstClr val="black"/>
                </a:solidFill>
                <a:latin typeface="DM Sans" pitchFamily="2" charset="77"/>
              </a:rPr>
              <a:t> </a:t>
            </a:r>
            <a:r>
              <a:rPr lang="en-US" sz="1100" dirty="0">
                <a:solidFill>
                  <a:prstClr val="black"/>
                </a:solidFill>
                <a:latin typeface="DM Sans" pitchFamily="2" charset="77"/>
              </a:rPr>
              <a:t>to sooth and hydrate dry &amp; itchy skin.</a:t>
            </a:r>
          </a:p>
        </p:txBody>
      </p:sp>
      <p:grpSp>
        <p:nvGrpSpPr>
          <p:cNvPr id="9" name="Groupe 8">
            <a:extLst>
              <a:ext uri="{FF2B5EF4-FFF2-40B4-BE49-F238E27FC236}">
                <a16:creationId xmlns:a16="http://schemas.microsoft.com/office/drawing/2014/main" id="{18CA2008-898C-9178-FED4-E10771BCA781}"/>
              </a:ext>
            </a:extLst>
          </p:cNvPr>
          <p:cNvGrpSpPr/>
          <p:nvPr/>
        </p:nvGrpSpPr>
        <p:grpSpPr>
          <a:xfrm>
            <a:off x="11207589" y="90637"/>
            <a:ext cx="795600" cy="2448374"/>
            <a:chOff x="11084400" y="302400"/>
            <a:chExt cx="795600" cy="2448374"/>
          </a:xfrm>
        </p:grpSpPr>
        <p:pic>
          <p:nvPicPr>
            <p:cNvPr id="10" name="Picture 19">
              <a:extLst>
                <a:ext uri="{FF2B5EF4-FFF2-40B4-BE49-F238E27FC236}">
                  <a16:creationId xmlns:a16="http://schemas.microsoft.com/office/drawing/2014/main" id="{086FA71A-D913-8C2F-9F78-BD6004D86A5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84400" y="1955174"/>
              <a:ext cx="795600" cy="795600"/>
            </a:xfrm>
            <a:prstGeom prst="rect">
              <a:avLst/>
            </a:prstGeom>
          </p:spPr>
        </p:pic>
        <p:pic>
          <p:nvPicPr>
            <p:cNvPr id="11" name="Picture 18" descr="A picture containing graphics, clipart, circle, logo&#10;&#10;Description automatically generated">
              <a:extLst>
                <a:ext uri="{FF2B5EF4-FFF2-40B4-BE49-F238E27FC236}">
                  <a16:creationId xmlns:a16="http://schemas.microsoft.com/office/drawing/2014/main" id="{98A903BC-6BE3-6A86-ED59-77B7C60F33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88000" y="1129292"/>
              <a:ext cx="792000" cy="792000"/>
            </a:xfrm>
            <a:prstGeom prst="rect">
              <a:avLst/>
            </a:prstGeom>
          </p:spPr>
        </p:pic>
        <p:pic>
          <p:nvPicPr>
            <p:cNvPr id="13" name="Picture 11">
              <a:extLst>
                <a:ext uri="{FF2B5EF4-FFF2-40B4-BE49-F238E27FC236}">
                  <a16:creationId xmlns:a16="http://schemas.microsoft.com/office/drawing/2014/main" id="{2BEAF562-2036-D186-EACB-F4F8E00866C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3" name="Retângulo 2">
            <a:extLst>
              <a:ext uri="{FF2B5EF4-FFF2-40B4-BE49-F238E27FC236}">
                <a16:creationId xmlns:a16="http://schemas.microsoft.com/office/drawing/2014/main" id="{2D029BC7-EBF4-304A-9049-D9E431CD51FB}"/>
              </a:ext>
            </a:extLst>
          </p:cNvPr>
          <p:cNvSpPr/>
          <p:nvPr/>
        </p:nvSpPr>
        <p:spPr>
          <a:xfrm>
            <a:off x="825598" y="1983166"/>
            <a:ext cx="5394884" cy="130933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IN&amp;ON WRINKLE FILLER SERUM </a:t>
            </a:r>
            <a:br>
              <a:rPr kumimoji="0" lang="en-US" sz="1400" b="1" i="0" u="none" strike="noStrike" kern="1200" cap="none" spc="0" normalizeH="0" baseline="0" noProof="0" dirty="0">
                <a:ln>
                  <a:noFill/>
                </a:ln>
                <a:solidFill>
                  <a:srgbClr val="D3B8AD"/>
                </a:solidFill>
                <a:effectLst/>
                <a:uLnTx/>
                <a:uFillTx/>
                <a:latin typeface="DM Sans" pitchFamily="2" charset="77"/>
                <a:ea typeface="+mn-ea"/>
                <a:cs typeface="FUTURA MEDIUM" panose="020B0602020204020303" pitchFamily="34" charset="-79"/>
              </a:rPr>
            </a:br>
            <a:r>
              <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with 3 molecular weights HYA-ACT™ and Vitamin B12 </a:t>
            </a:r>
            <a:r>
              <a:rPr kumimoji="0" lang="en-US" sz="1300" b="1" i="0" u="none" strike="noStrike" kern="1200" cap="none" spc="0" normalizeH="0" baseline="0" noProof="0" dirty="0" err="1">
                <a:ln>
                  <a:noFill/>
                </a:ln>
                <a:solidFill>
                  <a:prstClr val="black"/>
                </a:solidFill>
                <a:effectLst/>
                <a:uLnTx/>
                <a:uFillTx/>
                <a:latin typeface="DM Sans" pitchFamily="2" charset="77"/>
                <a:ea typeface="+mn-ea"/>
                <a:cs typeface="Futura Medium" panose="020B0602020204020303" pitchFamily="34" charset="-79"/>
              </a:rPr>
              <a:t>cryst</a:t>
            </a:r>
            <a:endPar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1200" b="1" i="1" dirty="0">
                <a:solidFill>
                  <a:srgbClr val="75C1E3"/>
                </a:solidFill>
                <a:latin typeface="DM Sans" pitchFamily="2" charset="77"/>
                <a:cs typeface="FUTURA MEDIUM" panose="020B0602020204020303" pitchFamily="34" charset="-79"/>
              </a:rPr>
              <a:t>99,2% natural origin ISO 16128</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endParaRPr>
          </a:p>
        </p:txBody>
      </p:sp>
      <p:pic>
        <p:nvPicPr>
          <p:cNvPr id="6" name="Gráfico 5">
            <a:extLst>
              <a:ext uri="{FF2B5EF4-FFF2-40B4-BE49-F238E27FC236}">
                <a16:creationId xmlns:a16="http://schemas.microsoft.com/office/drawing/2014/main" id="{8912231B-BA78-F540-B522-EF89A400402A}"/>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63802" y="886237"/>
            <a:ext cx="3950217" cy="640914"/>
          </a:xfrm>
          <a:prstGeom prst="rect">
            <a:avLst/>
          </a:prstGeom>
        </p:spPr>
      </p:pic>
      <p:sp>
        <p:nvSpPr>
          <p:cNvPr id="2" name="Espace réservé du numéro de diapositive 1">
            <a:extLst>
              <a:ext uri="{FF2B5EF4-FFF2-40B4-BE49-F238E27FC236}">
                <a16:creationId xmlns:a16="http://schemas.microsoft.com/office/drawing/2014/main" id="{365DA823-0D70-09BB-CC08-F0FB4171C607}"/>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49</a:t>
            </a:fld>
            <a:endParaRPr lang="en-US" sz="1300" dirty="0">
              <a:solidFill>
                <a:prstClr val="black"/>
              </a:solidFill>
              <a:latin typeface="DM Sans"/>
            </a:endParaRPr>
          </a:p>
        </p:txBody>
      </p:sp>
      <p:sp>
        <p:nvSpPr>
          <p:cNvPr id="5" name="TextBox 4">
            <a:extLst>
              <a:ext uri="{FF2B5EF4-FFF2-40B4-BE49-F238E27FC236}">
                <a16:creationId xmlns:a16="http://schemas.microsoft.com/office/drawing/2014/main" id="{309ED2D1-BE4D-4077-C0A6-975DA2A0E844}"/>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2416895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074B1805-0ACC-714B-ADCD-2D3B41DB9A7A}"/>
              </a:ext>
            </a:extLst>
          </p:cNvPr>
          <p:cNvSpPr/>
          <p:nvPr/>
        </p:nvSpPr>
        <p:spPr>
          <a:xfrm>
            <a:off x="783395" y="1499038"/>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a:ln>
                  <a:noFill/>
                </a:ln>
                <a:solidFill>
                  <a:srgbClr val="75C1E3"/>
                </a:solidFill>
                <a:effectLst/>
                <a:uLnTx/>
                <a:uFillTx/>
                <a:latin typeface="DM Sans" pitchFamily="2" charset="77"/>
                <a:ea typeface="+mn-ea"/>
                <a:cs typeface="FUTURA MEDIUM" panose="020B0602020204020303" pitchFamily="34" charset="-79"/>
              </a:rPr>
              <a:t>IN&amp;ON WRINKLE FILLER SERUM </a:t>
            </a:r>
          </a:p>
        </p:txBody>
      </p:sp>
      <p:sp>
        <p:nvSpPr>
          <p:cNvPr id="6" name="CaixaDeTexto 10">
            <a:extLst>
              <a:ext uri="{FF2B5EF4-FFF2-40B4-BE49-F238E27FC236}">
                <a16:creationId xmlns:a16="http://schemas.microsoft.com/office/drawing/2014/main" id="{075B0AB8-0401-A543-8D35-5A78EDA12157}"/>
              </a:ext>
            </a:extLst>
          </p:cNvPr>
          <p:cNvSpPr txBox="1"/>
          <p:nvPr/>
        </p:nvSpPr>
        <p:spPr>
          <a:xfrm>
            <a:off x="5352123" y="1689218"/>
            <a:ext cx="869216" cy="19492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SK-E-101690-14</a:t>
            </a:r>
          </a:p>
        </p:txBody>
      </p:sp>
      <p:sp>
        <p:nvSpPr>
          <p:cNvPr id="8" name="Retângulo 7">
            <a:extLst>
              <a:ext uri="{FF2B5EF4-FFF2-40B4-BE49-F238E27FC236}">
                <a16:creationId xmlns:a16="http://schemas.microsoft.com/office/drawing/2014/main" id="{41987C94-802D-AF43-85FA-7D262E67E7CD}"/>
              </a:ext>
            </a:extLst>
          </p:cNvPr>
          <p:cNvSpPr/>
          <p:nvPr/>
        </p:nvSpPr>
        <p:spPr>
          <a:xfrm>
            <a:off x="825599" y="5675405"/>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7" name="Tabela 6">
            <a:extLst>
              <a:ext uri="{FF2B5EF4-FFF2-40B4-BE49-F238E27FC236}">
                <a16:creationId xmlns:a16="http://schemas.microsoft.com/office/drawing/2014/main" id="{0FD5B528-35DB-6443-BD82-C7E8A1C9C655}"/>
              </a:ext>
            </a:extLst>
          </p:cNvPr>
          <p:cNvGraphicFramePr>
            <a:graphicFrameLocks noGrp="1"/>
          </p:cNvGraphicFramePr>
          <p:nvPr>
            <p:extLst>
              <p:ext uri="{D42A27DB-BD31-4B8C-83A1-F6EECF244321}">
                <p14:modId xmlns:p14="http://schemas.microsoft.com/office/powerpoint/2010/main" val="1513663417"/>
              </p:ext>
            </p:extLst>
          </p:nvPr>
        </p:nvGraphicFramePr>
        <p:xfrm>
          <a:off x="874820" y="2200587"/>
          <a:ext cx="5475179" cy="2478855"/>
        </p:xfrm>
        <a:graphic>
          <a:graphicData uri="http://schemas.openxmlformats.org/drawingml/2006/table">
            <a:tbl>
              <a:tblPr>
                <a:tableStyleId>{2D5ABB26-0587-4C30-8999-92F81FD0307C}</a:tableStyleId>
              </a:tblPr>
              <a:tblGrid>
                <a:gridCol w="475513">
                  <a:extLst>
                    <a:ext uri="{9D8B030D-6E8A-4147-A177-3AD203B41FA5}">
                      <a16:colId xmlns:a16="http://schemas.microsoft.com/office/drawing/2014/main" val="4024616310"/>
                    </a:ext>
                  </a:extLst>
                </a:gridCol>
                <a:gridCol w="1569218">
                  <a:extLst>
                    <a:ext uri="{9D8B030D-6E8A-4147-A177-3AD203B41FA5}">
                      <a16:colId xmlns:a16="http://schemas.microsoft.com/office/drawing/2014/main" val="376239386"/>
                    </a:ext>
                  </a:extLst>
                </a:gridCol>
                <a:gridCol w="2639906">
                  <a:extLst>
                    <a:ext uri="{9D8B030D-6E8A-4147-A177-3AD203B41FA5}">
                      <a16:colId xmlns:a16="http://schemas.microsoft.com/office/drawing/2014/main" val="1637821665"/>
                    </a:ext>
                  </a:extLst>
                </a:gridCol>
                <a:gridCol w="790542">
                  <a:extLst>
                    <a:ext uri="{9D8B030D-6E8A-4147-A177-3AD203B41FA5}">
                      <a16:colId xmlns:a16="http://schemas.microsoft.com/office/drawing/2014/main" val="1229859442"/>
                    </a:ext>
                  </a:extLst>
                </a:gridCol>
              </a:tblGrid>
              <a:tr h="130755">
                <a:tc>
                  <a:txBody>
                    <a:bodyPr/>
                    <a:lstStyle/>
                    <a:p>
                      <a:pPr algn="l">
                        <a:lnSpc>
                          <a:spcPts val="1200"/>
                        </a:lnSpc>
                      </a:pPr>
                      <a:r>
                        <a:rPr lang="en-GB" sz="700" b="1">
                          <a:effectLst/>
                          <a:latin typeface="DM Sans" pitchFamily="2" charset="0"/>
                          <a:ea typeface="Fira Sans" panose="020B0503050000020004" pitchFamily="34" charset="0"/>
                        </a:rPr>
                        <a:t>PHASE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INGREDIENTS</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INCI NAME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 W / W</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01771470"/>
                  </a:ext>
                </a:extLst>
              </a:tr>
              <a:tr h="101162">
                <a:tc>
                  <a:txBody>
                    <a:bodyPr/>
                    <a:lstStyle/>
                    <a:p>
                      <a:pPr algn="l">
                        <a:lnSpc>
                          <a:spcPts val="1200"/>
                        </a:lnSpc>
                      </a:pPr>
                      <a:r>
                        <a:rPr lang="en-GB" sz="700">
                          <a:effectLst/>
                          <a:latin typeface="DM Sans" pitchFamily="2" charset="0"/>
                          <a:ea typeface="Fira Sans" panose="020B0503050000020004" pitchFamily="34" charset="0"/>
                        </a:rPr>
                        <a:t>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Water Dem</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AQUA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88,78</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95779357"/>
                  </a:ext>
                </a:extLst>
              </a:tr>
              <a:tr h="211521">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SODIUM GLUCONATE GRANULAR</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SODIUM GLUCONATE</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0,20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41289030"/>
                  </a:ext>
                </a:extLst>
              </a:tr>
              <a:tr h="101162">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Dermosoft</a:t>
                      </a:r>
                      <a:r>
                        <a:rPr lang="en-GB" sz="700" baseline="30000">
                          <a:effectLst/>
                          <a:latin typeface="DM Sans" pitchFamily="2" charset="0"/>
                          <a:ea typeface="Fira Sans" panose="020B0503050000020004" pitchFamily="34" charset="0"/>
                        </a:rPr>
                        <a:t>®</a:t>
                      </a:r>
                      <a:r>
                        <a:rPr lang="en-GB" sz="700">
                          <a:effectLst/>
                          <a:latin typeface="DM Sans" pitchFamily="2" charset="0"/>
                          <a:ea typeface="Fira Sans" panose="020B0503050000020004" pitchFamily="34" charset="0"/>
                        </a:rPr>
                        <a:t> Octiol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CAPRYLYL GLYCOL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0,20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81283160"/>
                  </a:ext>
                </a:extLst>
              </a:tr>
              <a:tr h="210693">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Eumulgin CO 60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PEG-60 HYDROGENATED CASTOR OIL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0,30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84738653"/>
                  </a:ext>
                </a:extLst>
              </a:tr>
              <a:tr h="101162">
                <a:tc>
                  <a:txBody>
                    <a:bodyPr/>
                    <a:lstStyle/>
                    <a:p>
                      <a:pPr algn="l">
                        <a:lnSpc>
                          <a:spcPts val="1200"/>
                        </a:lnSpc>
                      </a:pPr>
                      <a:r>
                        <a:rPr lang="en-GB" sz="700">
                          <a:effectLst/>
                          <a:latin typeface="DM Sans" pitchFamily="2" charset="0"/>
                          <a:ea typeface="Fira Sans" panose="020B0503050000020004" pitchFamily="34" charset="0"/>
                        </a:rPr>
                        <a:t>B</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800" b="0">
                          <a:effectLst/>
                          <a:latin typeface="DM Sans" pitchFamily="2" charset="77"/>
                        </a:rPr>
                        <a:t>Propanediol</a:t>
                      </a:r>
                      <a:endParaRPr lang="pt-BR" sz="1100" b="0">
                        <a:effectLst/>
                        <a:latin typeface="DM Sans" pitchFamily="2" charset="77"/>
                        <a:ea typeface="Times New Roman" panose="02020603050405020304" pitchFamily="18"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0">
                          <a:effectLst/>
                          <a:latin typeface="DM Sans" pitchFamily="2" charset="0"/>
                          <a:ea typeface="Fira Sans" panose="020B0503050000020004" pitchFamily="34" charset="0"/>
                        </a:rPr>
                        <a:t>PROPANEDIOL</a:t>
                      </a:r>
                      <a:endParaRPr lang="pt-BR" sz="700" b="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0">
                          <a:effectLst/>
                          <a:latin typeface="DM Sans" pitchFamily="2" charset="0"/>
                          <a:ea typeface="Fira Sans" panose="020B0503050000020004" pitchFamily="34" charset="0"/>
                        </a:rPr>
                        <a:t>3,00</a:t>
                      </a:r>
                      <a:endParaRPr lang="pt-BR" sz="700" b="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9220151"/>
                  </a:ext>
                </a:extLst>
              </a:tr>
              <a:tr h="101162">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Cosphaderm Pentiol natural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PENTYLENE GLYCOL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3,00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678763218"/>
                  </a:ext>
                </a:extLst>
              </a:tr>
              <a:tr h="101162">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SYN</a:t>
                      </a:r>
                      <a:r>
                        <a:rPr lang="en-GB" sz="700" b="1" baseline="30000">
                          <a:effectLst/>
                          <a:latin typeface="DM Sans" pitchFamily="2" charset="0"/>
                          <a:ea typeface="Fira Sans" panose="020B0503050000020004" pitchFamily="34" charset="0"/>
                        </a:rPr>
                        <a:t>®</a:t>
                      </a:r>
                      <a:r>
                        <a:rPr lang="en-GB" sz="700" b="1">
                          <a:effectLst/>
                          <a:latin typeface="DM Sans" pitchFamily="2" charset="0"/>
                          <a:ea typeface="Fira Sans" panose="020B0503050000020004" pitchFamily="34" charset="0"/>
                        </a:rPr>
                        <a:t>-HYCAN</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GLYCERIN, AQUA, MAGNESIUM CHLORIDE, TETRADECYL AMINOBUTYROYLVALYLAMINOBUTYRIC UREA TRIFLUOROACETATE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2,50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728639431"/>
                  </a:ext>
                </a:extLst>
              </a:tr>
              <a:tr h="101162">
                <a:tc>
                  <a:txBody>
                    <a:bodyPr/>
                    <a:lstStyle/>
                    <a:p>
                      <a:pPr algn="l">
                        <a:lnSpc>
                          <a:spcPts val="1200"/>
                        </a:lnSpc>
                      </a:pPr>
                      <a:r>
                        <a:rPr lang="en-GB" sz="700">
                          <a:effectLst/>
                          <a:latin typeface="DM Sans" pitchFamily="2" charset="0"/>
                          <a:ea typeface="Fira Sans" panose="020B0503050000020004" pitchFamily="34" charset="0"/>
                        </a:rPr>
                        <a:t>C</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de-CH" sz="700" b="1">
                          <a:effectLst/>
                          <a:latin typeface="DM Sans" pitchFamily="2" charset="0"/>
                          <a:ea typeface="Fira Sans" panose="020B0503050000020004" pitchFamily="34" charset="0"/>
                        </a:rPr>
                        <a:t>HYA-ACT™ XS</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HYDROLYZED HYALURONIC ACID</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0,50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330262598"/>
                  </a:ext>
                </a:extLst>
              </a:tr>
              <a:tr h="101162">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de-CH" sz="700" b="1">
                          <a:effectLst/>
                          <a:latin typeface="DM Sans" pitchFamily="2" charset="0"/>
                          <a:ea typeface="Fira Sans" panose="020B0503050000020004" pitchFamily="34" charset="0"/>
                        </a:rPr>
                        <a:t>HYA-ACT™ S</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SODIUM HYALURONATE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0,50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68263179"/>
                  </a:ext>
                </a:extLst>
              </a:tr>
              <a:tr h="101162">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de-CH" sz="700" b="1">
                          <a:effectLst/>
                          <a:latin typeface="DM Sans" pitchFamily="2" charset="0"/>
                          <a:ea typeface="Fira Sans" panose="020B0503050000020004" pitchFamily="34" charset="0"/>
                        </a:rPr>
                        <a:t>HYA-ACT™ M</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SODIUM HYALURONATE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0,50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74862370"/>
                  </a:ext>
                </a:extLst>
              </a:tr>
              <a:tr h="101162">
                <a:tc>
                  <a:txBody>
                    <a:bodyPr/>
                    <a:lstStyle/>
                    <a:p>
                      <a:pPr algn="l">
                        <a:lnSpc>
                          <a:spcPts val="1200"/>
                        </a:lnSpc>
                      </a:pPr>
                      <a:r>
                        <a:rPr lang="en-GB" sz="700">
                          <a:effectLst/>
                          <a:latin typeface="DM Sans" pitchFamily="2" charset="0"/>
                          <a:ea typeface="Fira Sans" panose="020B0503050000020004" pitchFamily="34" charset="0"/>
                        </a:rPr>
                        <a:t>D</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Vitamin B12 </a:t>
                      </a:r>
                      <a:r>
                        <a:rPr lang="en-GB" sz="700" b="1" err="1">
                          <a:effectLst/>
                          <a:latin typeface="DM Sans" pitchFamily="2" charset="0"/>
                          <a:ea typeface="Fira Sans" panose="020B0503050000020004" pitchFamily="34" charset="0"/>
                        </a:rPr>
                        <a:t>cryst</a:t>
                      </a:r>
                      <a:r>
                        <a:rPr lang="en-GB" sz="700" b="1">
                          <a:effectLst/>
                          <a:latin typeface="DM Sans" pitchFamily="2" charset="0"/>
                          <a:ea typeface="Fira Sans" panose="020B0503050000020004" pitchFamily="34" charset="0"/>
                        </a:rPr>
                        <a:t> Food Grade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CYANOCOBALAMIN</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b="1">
                          <a:effectLst/>
                          <a:latin typeface="DM Sans" pitchFamily="2" charset="0"/>
                          <a:ea typeface="Fira Sans" panose="020B0503050000020004" pitchFamily="34" charset="0"/>
                        </a:rPr>
                        <a:t>0,005</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54888126"/>
                  </a:ext>
                </a:extLst>
              </a:tr>
              <a:tr h="101162">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Water Dem</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AQUA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0,495</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466668324"/>
                  </a:ext>
                </a:extLst>
              </a:tr>
              <a:tr h="211521">
                <a:tc>
                  <a:txBody>
                    <a:bodyPr/>
                    <a:lstStyle/>
                    <a:p>
                      <a:pPr algn="l">
                        <a:lnSpc>
                          <a:spcPts val="1200"/>
                        </a:lnSpc>
                      </a:pPr>
                      <a:r>
                        <a:rPr lang="en-GB" sz="700">
                          <a:effectLst/>
                          <a:latin typeface="DM Sans" pitchFamily="2" charset="0"/>
                          <a:ea typeface="Fira Sans" panose="020B0503050000020004" pitchFamily="34" charset="0"/>
                        </a:rPr>
                        <a:t>E</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Citric Acid 10% Solution</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CITRIC ACID, AQUA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tcPr>
                </a:tc>
                <a:tc>
                  <a:txBody>
                    <a:bodyPr/>
                    <a:lstStyle/>
                    <a:p>
                      <a:pPr algn="l">
                        <a:lnSpc>
                          <a:spcPts val="1200"/>
                        </a:lnSpc>
                      </a:pPr>
                      <a:r>
                        <a:rPr lang="en-GB" sz="700">
                          <a:effectLst/>
                          <a:latin typeface="DM Sans" pitchFamily="2" charset="0"/>
                          <a:ea typeface="Fira Sans" panose="020B0503050000020004" pitchFamily="34" charset="0"/>
                        </a:rPr>
                        <a:t>0,02</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79412795"/>
                  </a:ext>
                </a:extLst>
              </a:tr>
            </a:tbl>
          </a:graphicData>
        </a:graphic>
      </p:graphicFrame>
      <p:graphicFrame>
        <p:nvGraphicFramePr>
          <p:cNvPr id="2" name="Table 13">
            <a:extLst>
              <a:ext uri="{FF2B5EF4-FFF2-40B4-BE49-F238E27FC236}">
                <a16:creationId xmlns:a16="http://schemas.microsoft.com/office/drawing/2014/main" id="{66317CE0-C8AD-B4F5-C2AD-443AADF30073}"/>
              </a:ext>
            </a:extLst>
          </p:cNvPr>
          <p:cNvGraphicFramePr>
            <a:graphicFrameLocks noGrp="1"/>
          </p:cNvGraphicFramePr>
          <p:nvPr>
            <p:extLst>
              <p:ext uri="{D42A27DB-BD31-4B8C-83A1-F6EECF244321}">
                <p14:modId xmlns:p14="http://schemas.microsoft.com/office/powerpoint/2010/main" val="1998671559"/>
              </p:ext>
            </p:extLst>
          </p:nvPr>
        </p:nvGraphicFramePr>
        <p:xfrm>
          <a:off x="917025" y="5275378"/>
          <a:ext cx="3405207" cy="200056"/>
        </p:xfrm>
        <a:graphic>
          <a:graphicData uri="http://schemas.openxmlformats.org/drawingml/2006/table">
            <a:tbl>
              <a:tblPr>
                <a:tableStyleId>{5C22544A-7EE6-4342-B048-85BDC9FD1C3A}</a:tableStyleId>
              </a:tblPr>
              <a:tblGrid>
                <a:gridCol w="577099">
                  <a:extLst>
                    <a:ext uri="{9D8B030D-6E8A-4147-A177-3AD203B41FA5}">
                      <a16:colId xmlns:a16="http://schemas.microsoft.com/office/drawing/2014/main" val="1424810015"/>
                    </a:ext>
                  </a:extLst>
                </a:gridCol>
                <a:gridCol w="2828108">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5.5</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US" sz="700">
                          <a:effectLst/>
                          <a:latin typeface="DM Sans" pitchFamily="2" charset="0"/>
                        </a:rPr>
                        <a:t>Viscosity (spindle RV-3 / 10 rpm): </a:t>
                      </a:r>
                      <a:r>
                        <a:rPr lang="en-GB" sz="700">
                          <a:effectLst/>
                          <a:latin typeface="DM Sans" pitchFamily="2" charset="0"/>
                        </a:rPr>
                        <a:t>1800 </a:t>
                      </a:r>
                      <a:r>
                        <a:rPr lang="en-GB" sz="700" err="1">
                          <a:effectLst/>
                          <a:latin typeface="DM Sans" pitchFamily="2" charset="0"/>
                        </a:rPr>
                        <a:t>mPa.s</a:t>
                      </a:r>
                      <a:endParaRPr lang="en-GB" sz="700">
                        <a:effectLst/>
                        <a:latin typeface="DM Sans" pitchFamily="2"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4" name="Rectangle 2">
            <a:extLst>
              <a:ext uri="{FF2B5EF4-FFF2-40B4-BE49-F238E27FC236}">
                <a16:creationId xmlns:a16="http://schemas.microsoft.com/office/drawing/2014/main" id="{D12D4FBF-1E34-0418-D768-EDE4B049B083}"/>
              </a:ext>
            </a:extLst>
          </p:cNvPr>
          <p:cNvSpPr>
            <a:spLocks noChangeArrowheads="1"/>
          </p:cNvSpPr>
          <p:nvPr/>
        </p:nvSpPr>
        <p:spPr bwMode="auto">
          <a:xfrm>
            <a:off x="874821" y="5080080"/>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grpSp>
        <p:nvGrpSpPr>
          <p:cNvPr id="9" name="Groupe 8">
            <a:extLst>
              <a:ext uri="{FF2B5EF4-FFF2-40B4-BE49-F238E27FC236}">
                <a16:creationId xmlns:a16="http://schemas.microsoft.com/office/drawing/2014/main" id="{DFA957D4-C481-3F28-99A5-82573D82F2A4}"/>
              </a:ext>
            </a:extLst>
          </p:cNvPr>
          <p:cNvGrpSpPr/>
          <p:nvPr/>
        </p:nvGrpSpPr>
        <p:grpSpPr>
          <a:xfrm>
            <a:off x="11207589" y="90637"/>
            <a:ext cx="795600" cy="2448374"/>
            <a:chOff x="11084400" y="302400"/>
            <a:chExt cx="795600" cy="2448374"/>
          </a:xfrm>
        </p:grpSpPr>
        <p:pic>
          <p:nvPicPr>
            <p:cNvPr id="14" name="Picture 19">
              <a:extLst>
                <a:ext uri="{FF2B5EF4-FFF2-40B4-BE49-F238E27FC236}">
                  <a16:creationId xmlns:a16="http://schemas.microsoft.com/office/drawing/2014/main" id="{B6205913-D3A9-22CF-85DF-4E124AB9C7F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084400" y="1955174"/>
              <a:ext cx="795600" cy="795600"/>
            </a:xfrm>
            <a:prstGeom prst="rect">
              <a:avLst/>
            </a:prstGeom>
          </p:spPr>
        </p:pic>
        <p:pic>
          <p:nvPicPr>
            <p:cNvPr id="15" name="Picture 18" descr="A picture containing graphics, clipart, circle, logo&#10;&#10;Description automatically generated">
              <a:extLst>
                <a:ext uri="{FF2B5EF4-FFF2-40B4-BE49-F238E27FC236}">
                  <a16:creationId xmlns:a16="http://schemas.microsoft.com/office/drawing/2014/main" id="{0600F7A9-DA47-78C0-81F3-CBA6EABE52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1129292"/>
              <a:ext cx="792000" cy="792000"/>
            </a:xfrm>
            <a:prstGeom prst="rect">
              <a:avLst/>
            </a:prstGeom>
          </p:spPr>
        </p:pic>
        <p:pic>
          <p:nvPicPr>
            <p:cNvPr id="16" name="Picture 11">
              <a:extLst>
                <a:ext uri="{FF2B5EF4-FFF2-40B4-BE49-F238E27FC236}">
                  <a16:creationId xmlns:a16="http://schemas.microsoft.com/office/drawing/2014/main" id="{D54021FD-0B17-7E64-EE33-A348D334F12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10" name="Espace réservé du numéro de diapositive 1">
            <a:extLst>
              <a:ext uri="{FF2B5EF4-FFF2-40B4-BE49-F238E27FC236}">
                <a16:creationId xmlns:a16="http://schemas.microsoft.com/office/drawing/2014/main" id="{9B6C0438-775E-41ED-54D4-DDD3BD4BDA9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50</a:t>
            </a:fld>
            <a:endParaRPr lang="en-US" sz="1300">
              <a:solidFill>
                <a:prstClr val="black"/>
              </a:solidFill>
              <a:latin typeface="DM Sans"/>
            </a:endParaRPr>
          </a:p>
        </p:txBody>
      </p:sp>
      <p:sp>
        <p:nvSpPr>
          <p:cNvPr id="11" name="TextBox 10">
            <a:extLst>
              <a:ext uri="{FF2B5EF4-FFF2-40B4-BE49-F238E27FC236}">
                <a16:creationId xmlns:a16="http://schemas.microsoft.com/office/drawing/2014/main" id="{5E37CF09-F36A-BA85-EB6D-6880A692358A}"/>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18301817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7" name="Espace réservé du texte 26">
            <a:extLst>
              <a:ext uri="{FF2B5EF4-FFF2-40B4-BE49-F238E27FC236}">
                <a16:creationId xmlns:a16="http://schemas.microsoft.com/office/drawing/2014/main" id="{9A929885-F5F0-6AEC-6C5E-41B5DC23A02C}"/>
              </a:ext>
            </a:extLst>
          </p:cNvPr>
          <p:cNvSpPr>
            <a:spLocks noGrp="1"/>
          </p:cNvSpPr>
          <p:nvPr>
            <p:ph type="body" idx="11"/>
          </p:nvPr>
        </p:nvSpPr>
        <p:spPr>
          <a:xfrm>
            <a:off x="302400" y="679056"/>
            <a:ext cx="6477091" cy="792000"/>
          </a:xfrm>
        </p:spPr>
        <p:txBody>
          <a:bodyPr/>
          <a:lstStyle/>
          <a:p>
            <a:r>
              <a:rPr lang="en-US"/>
              <a:t>Key benefits to help better deal with the effects of the menopause on skin  </a:t>
            </a: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HYA-ACT™</a:t>
            </a:r>
          </a:p>
        </p:txBody>
      </p:sp>
      <p:sp>
        <p:nvSpPr>
          <p:cNvPr id="6" name="Espace réservé du numéro de diapositive 1">
            <a:extLst>
              <a:ext uri="{FF2B5EF4-FFF2-40B4-BE49-F238E27FC236}">
                <a16:creationId xmlns:a16="http://schemas.microsoft.com/office/drawing/2014/main" id="{0C11671F-6B74-AE40-4185-5229BAAEF99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Image 6">
            <a:extLst>
              <a:ext uri="{FF2B5EF4-FFF2-40B4-BE49-F238E27FC236}">
                <a16:creationId xmlns:a16="http://schemas.microsoft.com/office/drawing/2014/main" id="{D9094A94-DB08-E5E8-8537-0A76D6276D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0619" y="0"/>
            <a:ext cx="5191381" cy="6858000"/>
          </a:xfrm>
          <a:prstGeom prst="rect">
            <a:avLst/>
          </a:prstGeom>
        </p:spPr>
      </p:pic>
      <p:sp>
        <p:nvSpPr>
          <p:cNvPr id="8" name="Rectangle 7">
            <a:extLst>
              <a:ext uri="{FF2B5EF4-FFF2-40B4-BE49-F238E27FC236}">
                <a16:creationId xmlns:a16="http://schemas.microsoft.com/office/drawing/2014/main" id="{612FE5B8-53E5-9474-AA32-3438E9435B87}"/>
              </a:ext>
            </a:extLst>
          </p:cNvPr>
          <p:cNvSpPr/>
          <p:nvPr/>
        </p:nvSpPr>
        <p:spPr>
          <a:xfrm>
            <a:off x="7000619" y="-6336"/>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 name="Picture 12">
            <a:extLst>
              <a:ext uri="{FF2B5EF4-FFF2-40B4-BE49-F238E27FC236}">
                <a16:creationId xmlns:a16="http://schemas.microsoft.com/office/drawing/2014/main" id="{C145410E-0ADD-D9BC-E51A-8758865FAC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2" name="Groupe 1">
            <a:extLst>
              <a:ext uri="{FF2B5EF4-FFF2-40B4-BE49-F238E27FC236}">
                <a16:creationId xmlns:a16="http://schemas.microsoft.com/office/drawing/2014/main" id="{43CBDD17-12B6-FB39-8511-6472B8ADD5A7}"/>
              </a:ext>
            </a:extLst>
          </p:cNvPr>
          <p:cNvGrpSpPr/>
          <p:nvPr/>
        </p:nvGrpSpPr>
        <p:grpSpPr>
          <a:xfrm>
            <a:off x="11207589" y="90637"/>
            <a:ext cx="795600" cy="1613128"/>
            <a:chOff x="11084400" y="302400"/>
            <a:chExt cx="795600" cy="1613128"/>
          </a:xfrm>
        </p:grpSpPr>
        <p:pic>
          <p:nvPicPr>
            <p:cNvPr id="3" name="Picture 18" descr="A picture containing graphics, clipart, circle, logo&#10;&#10;Description automatically generated">
              <a:extLst>
                <a:ext uri="{FF2B5EF4-FFF2-40B4-BE49-F238E27FC236}">
                  <a16:creationId xmlns:a16="http://schemas.microsoft.com/office/drawing/2014/main" id="{BA208E89-2A79-1ADE-4CC9-8DB555283D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8000" y="1123528"/>
              <a:ext cx="792000" cy="792000"/>
            </a:xfrm>
            <a:prstGeom prst="rect">
              <a:avLst/>
            </a:prstGeom>
          </p:spPr>
        </p:pic>
        <p:pic>
          <p:nvPicPr>
            <p:cNvPr id="4" name="Picture 11">
              <a:extLst>
                <a:ext uri="{FF2B5EF4-FFF2-40B4-BE49-F238E27FC236}">
                  <a16:creationId xmlns:a16="http://schemas.microsoft.com/office/drawing/2014/main" id="{AEF64FF0-6B6A-3DF4-9EC3-30A67A0DC6D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sp>
        <p:nvSpPr>
          <p:cNvPr id="12" name="TextBox 9">
            <a:extLst>
              <a:ext uri="{FF2B5EF4-FFF2-40B4-BE49-F238E27FC236}">
                <a16:creationId xmlns:a16="http://schemas.microsoft.com/office/drawing/2014/main" id="{31A65944-D04A-883D-E4C3-2A1873D75F01}"/>
              </a:ext>
            </a:extLst>
          </p:cNvPr>
          <p:cNvSpPr txBox="1"/>
          <p:nvPr/>
        </p:nvSpPr>
        <p:spPr>
          <a:xfrm>
            <a:off x="302402" y="1685819"/>
            <a:ext cx="6002864" cy="490903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The Hyaluronic acid line for the ultimate beauty boost. Obtained by bio-fermentation, derived from sweet corn seeds</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1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HYA-ACT™ M - Medium Molecular Weight</a:t>
            </a:r>
          </a:p>
          <a:p>
            <a:pPr marL="174625" marR="0" lvl="0" indent="-174625" algn="l" defTabSz="914400" rtl="0" eaLnBrk="1" fontAlgn="auto" latinLnBrk="0" hangingPunct="1">
              <a:lnSpc>
                <a:spcPct val="100000"/>
              </a:lnSpc>
              <a:spcBef>
                <a:spcPts val="600"/>
              </a:spcBef>
              <a:spcAft>
                <a:spcPts val="0"/>
              </a:spcAft>
              <a:buClr>
                <a:srgbClr val="0099FF"/>
              </a:buClr>
              <a:buSzTx/>
              <a:buFont typeface="Arial"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Provides immediate hydration and strengthens the protective skin barrier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by building a superior protecting film</a:t>
            </a:r>
            <a:endParaRPr kumimoji="0" lang="en-US" sz="16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05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HYA-ACT™ XS -Very Small Molecular Weight</a:t>
            </a:r>
          </a:p>
          <a:p>
            <a:pPr marL="174625" marR="0" lvl="0" indent="-174625" algn="l" defTabSz="914400" rtl="0" eaLnBrk="1" fontAlgn="auto" latinLnBrk="0" hangingPunct="1">
              <a:lnSpc>
                <a:spcPct val="100000"/>
              </a:lnSpc>
              <a:spcBef>
                <a:spcPts val="600"/>
              </a:spcBef>
              <a:spcAft>
                <a:spcPts val="0"/>
              </a:spcAft>
              <a:buClr>
                <a:srgbClr val="0099FF"/>
              </a:buClr>
              <a:buSzTx/>
              <a:buFont typeface="Arial"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Retains moisture from the inside</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Provides intense hydration and prevents water loss</a:t>
            </a:r>
          </a:p>
          <a:p>
            <a:pPr marL="174625" marR="0" lvl="0" indent="-174625" algn="l" defTabSz="914400" rtl="0" eaLnBrk="1" fontAlgn="auto" latinLnBrk="0" hangingPunct="1">
              <a:lnSpc>
                <a:spcPct val="100000"/>
              </a:lnSpc>
              <a:spcBef>
                <a:spcPts val="600"/>
              </a:spcBef>
              <a:spcAft>
                <a:spcPts val="0"/>
              </a:spcAft>
              <a:buClr>
                <a:srgbClr val="0099FF"/>
              </a:buClr>
              <a:buSzTx/>
              <a:buFont typeface="Arial"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Plumps out fine wrinkles</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Makes wrinkles inconspicuous &amp; improves skin elasticity</a:t>
            </a:r>
          </a:p>
          <a:p>
            <a:pPr marL="174625" marR="0" lvl="0" indent="-174625" algn="l" defTabSz="914400" rtl="0" eaLnBrk="1" fontAlgn="auto" latinLnBrk="0" hangingPunct="1">
              <a:lnSpc>
                <a:spcPct val="100000"/>
              </a:lnSpc>
              <a:spcBef>
                <a:spcPts val="600"/>
              </a:spcBef>
              <a:spcAft>
                <a:spcPts val="0"/>
              </a:spcAft>
              <a:buClr>
                <a:srgbClr val="0099FF"/>
              </a:buClr>
              <a:buSzTx/>
              <a:buFont typeface="Arial" pitchFamily="34" charset="0"/>
              <a:buChar char="•"/>
              <a:tabLst/>
              <a:defRPr/>
            </a:pPr>
            <a:endParaRPr kumimoji="0" lang="en-US" sz="10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HYA-ACT™ S - Small Molecular Weight</a:t>
            </a:r>
          </a:p>
          <a:p>
            <a:pPr marL="174625" marR="0" lvl="0" indent="-174625" algn="l" defTabSz="914400" rtl="0" eaLnBrk="1" fontAlgn="auto" latinLnBrk="0" hangingPunct="1">
              <a:lnSpc>
                <a:spcPct val="100000"/>
              </a:lnSpc>
              <a:spcBef>
                <a:spcPts val="600"/>
              </a:spcBef>
              <a:spcAft>
                <a:spcPts val="0"/>
              </a:spcAft>
              <a:buClr>
                <a:srgbClr val="0099FF"/>
              </a:buClr>
              <a:buSzTx/>
              <a:buFont typeface="Arial"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Lock in moisture for an even greater hydration boost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and calms reddened skin</a:t>
            </a:r>
          </a:p>
        </p:txBody>
      </p:sp>
      <p:sp>
        <p:nvSpPr>
          <p:cNvPr id="15" name="CaixaDeTexto 47">
            <a:extLst>
              <a:ext uri="{FF2B5EF4-FFF2-40B4-BE49-F238E27FC236}">
                <a16:creationId xmlns:a16="http://schemas.microsoft.com/office/drawing/2014/main" id="{62D68063-000D-7FAC-7FF1-AC5616705421}"/>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In-Vitro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Ex</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-Vivo</a:t>
            </a:r>
          </a:p>
        </p:txBody>
      </p:sp>
    </p:spTree>
    <p:extLst>
      <p:ext uri="{BB962C8B-B14F-4D97-AF65-F5344CB8AC3E}">
        <p14:creationId xmlns:p14="http://schemas.microsoft.com/office/powerpoint/2010/main" val="32730446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7" name="Espace réservé du texte 26">
            <a:extLst>
              <a:ext uri="{FF2B5EF4-FFF2-40B4-BE49-F238E27FC236}">
                <a16:creationId xmlns:a16="http://schemas.microsoft.com/office/drawing/2014/main" id="{9A929885-F5F0-6AEC-6C5E-41B5DC23A02C}"/>
              </a:ext>
            </a:extLst>
          </p:cNvPr>
          <p:cNvSpPr>
            <a:spLocks noGrp="1"/>
          </p:cNvSpPr>
          <p:nvPr>
            <p:ph type="body" idx="11"/>
          </p:nvPr>
        </p:nvSpPr>
        <p:spPr>
          <a:xfrm>
            <a:off x="302400" y="679056"/>
            <a:ext cx="6477091" cy="792000"/>
          </a:xfrm>
        </p:spPr>
        <p:txBody>
          <a:bodyPr/>
          <a:lstStyle/>
          <a:p>
            <a:r>
              <a:rPr lang="en-US"/>
              <a:t>The Hyaluronic acid line for the ultimate beauty boost</a:t>
            </a: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HYA-ACT™</a:t>
            </a:r>
          </a:p>
        </p:txBody>
      </p:sp>
      <p:sp>
        <p:nvSpPr>
          <p:cNvPr id="6" name="Espace réservé du numéro de diapositive 1">
            <a:extLst>
              <a:ext uri="{FF2B5EF4-FFF2-40B4-BE49-F238E27FC236}">
                <a16:creationId xmlns:a16="http://schemas.microsoft.com/office/drawing/2014/main" id="{0C11671F-6B74-AE40-4185-5229BAAEF99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Image 6">
            <a:extLst>
              <a:ext uri="{FF2B5EF4-FFF2-40B4-BE49-F238E27FC236}">
                <a16:creationId xmlns:a16="http://schemas.microsoft.com/office/drawing/2014/main" id="{D9094A94-DB08-E5E8-8537-0A76D6276D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0619" y="0"/>
            <a:ext cx="5191381" cy="6858000"/>
          </a:xfrm>
          <a:prstGeom prst="rect">
            <a:avLst/>
          </a:prstGeom>
        </p:spPr>
      </p:pic>
      <p:sp>
        <p:nvSpPr>
          <p:cNvPr id="8" name="Rectangle 7">
            <a:extLst>
              <a:ext uri="{FF2B5EF4-FFF2-40B4-BE49-F238E27FC236}">
                <a16:creationId xmlns:a16="http://schemas.microsoft.com/office/drawing/2014/main" id="{612FE5B8-53E5-9474-AA32-3438E9435B87}"/>
              </a:ext>
            </a:extLst>
          </p:cNvPr>
          <p:cNvSpPr/>
          <p:nvPr/>
        </p:nvSpPr>
        <p:spPr>
          <a:xfrm>
            <a:off x="7000619" y="-6336"/>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 name="Picture 12">
            <a:extLst>
              <a:ext uri="{FF2B5EF4-FFF2-40B4-BE49-F238E27FC236}">
                <a16:creationId xmlns:a16="http://schemas.microsoft.com/office/drawing/2014/main" id="{C145410E-0ADD-D9BC-E51A-8758865FAC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57" name="Groupe 56">
            <a:extLst>
              <a:ext uri="{FF2B5EF4-FFF2-40B4-BE49-F238E27FC236}">
                <a16:creationId xmlns:a16="http://schemas.microsoft.com/office/drawing/2014/main" id="{1F26ADD6-554B-4775-DB66-F8ABC0F4722A}"/>
              </a:ext>
            </a:extLst>
          </p:cNvPr>
          <p:cNvGrpSpPr/>
          <p:nvPr/>
        </p:nvGrpSpPr>
        <p:grpSpPr>
          <a:xfrm>
            <a:off x="11207589" y="90637"/>
            <a:ext cx="795600" cy="1613128"/>
            <a:chOff x="11084400" y="302400"/>
            <a:chExt cx="795600" cy="1613128"/>
          </a:xfrm>
        </p:grpSpPr>
        <p:pic>
          <p:nvPicPr>
            <p:cNvPr id="58" name="Picture 18" descr="A picture containing graphics, clipart, circle, logo&#10;&#10;Description automatically generated">
              <a:extLst>
                <a:ext uri="{FF2B5EF4-FFF2-40B4-BE49-F238E27FC236}">
                  <a16:creationId xmlns:a16="http://schemas.microsoft.com/office/drawing/2014/main" id="{4EB7AC4F-958B-7A89-21A6-F6FDFFFFA8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8000" y="1123528"/>
              <a:ext cx="792000" cy="792000"/>
            </a:xfrm>
            <a:prstGeom prst="rect">
              <a:avLst/>
            </a:prstGeom>
          </p:spPr>
        </p:pic>
        <p:pic>
          <p:nvPicPr>
            <p:cNvPr id="59" name="Picture 11">
              <a:extLst>
                <a:ext uri="{FF2B5EF4-FFF2-40B4-BE49-F238E27FC236}">
                  <a16:creationId xmlns:a16="http://schemas.microsoft.com/office/drawing/2014/main" id="{80D269BF-E87C-BD39-E074-7E78906A136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grpSp>
      <p:grpSp>
        <p:nvGrpSpPr>
          <p:cNvPr id="60" name="Groupe 59">
            <a:extLst>
              <a:ext uri="{FF2B5EF4-FFF2-40B4-BE49-F238E27FC236}">
                <a16:creationId xmlns:a16="http://schemas.microsoft.com/office/drawing/2014/main" id="{7A00DF47-D916-0126-7AB6-F58798952A78}"/>
              </a:ext>
            </a:extLst>
          </p:cNvPr>
          <p:cNvGrpSpPr/>
          <p:nvPr/>
        </p:nvGrpSpPr>
        <p:grpSpPr>
          <a:xfrm>
            <a:off x="302400" y="1538798"/>
            <a:ext cx="6626584" cy="4671202"/>
            <a:chOff x="468000" y="1522956"/>
            <a:chExt cx="8640000" cy="4671202"/>
          </a:xfrm>
        </p:grpSpPr>
        <p:sp>
          <p:nvSpPr>
            <p:cNvPr id="61" name="Rectangle: Rounded Corners 56">
              <a:extLst>
                <a:ext uri="{FF2B5EF4-FFF2-40B4-BE49-F238E27FC236}">
                  <a16:creationId xmlns:a16="http://schemas.microsoft.com/office/drawing/2014/main" id="{C4054D90-D60B-01FF-EF13-B2187780043D}"/>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62" name="Rectangle: Rounded Corners 55">
              <a:extLst>
                <a:ext uri="{FF2B5EF4-FFF2-40B4-BE49-F238E27FC236}">
                  <a16:creationId xmlns:a16="http://schemas.microsoft.com/office/drawing/2014/main" id="{2471833C-A144-624D-D838-B7BA616BB2A9}"/>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3" name="CasellaDiTesto 36">
              <a:extLst>
                <a:ext uri="{FF2B5EF4-FFF2-40B4-BE49-F238E27FC236}">
                  <a16:creationId xmlns:a16="http://schemas.microsoft.com/office/drawing/2014/main" id="{40AA72B2-17E8-0B67-847D-0C3C80DFE9E0}"/>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64" name="Graphic 18" descr="Caret Right with solid fill">
              <a:extLst>
                <a:ext uri="{FF2B5EF4-FFF2-40B4-BE49-F238E27FC236}">
                  <a16:creationId xmlns:a16="http://schemas.microsoft.com/office/drawing/2014/main" id="{2D9C20AB-5524-BDE3-D6EC-4F85EDE76BD3}"/>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673579" y="5492200"/>
              <a:ext cx="699646" cy="699646"/>
            </a:xfrm>
            <a:prstGeom prst="rect">
              <a:avLst/>
            </a:prstGeom>
          </p:spPr>
        </p:pic>
        <p:pic>
          <p:nvPicPr>
            <p:cNvPr id="65" name="Graphic 19" descr="Caret Right with solid fill">
              <a:extLst>
                <a:ext uri="{FF2B5EF4-FFF2-40B4-BE49-F238E27FC236}">
                  <a16:creationId xmlns:a16="http://schemas.microsoft.com/office/drawing/2014/main" id="{B85B486B-BEF6-72D3-4D25-12594D6BFDF2}"/>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6221" y="5492200"/>
              <a:ext cx="699646" cy="699646"/>
            </a:xfrm>
            <a:prstGeom prst="rect">
              <a:avLst/>
            </a:prstGeom>
          </p:spPr>
        </p:pic>
        <p:sp>
          <p:nvSpPr>
            <p:cNvPr id="66" name="Rectangle 65">
              <a:extLst>
                <a:ext uri="{FF2B5EF4-FFF2-40B4-BE49-F238E27FC236}">
                  <a16:creationId xmlns:a16="http://schemas.microsoft.com/office/drawing/2014/main" id="{E7DA3358-3C78-626B-9808-E94CAFE461E7}"/>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67" name="Rectangle: Rounded Corners 2">
              <a:extLst>
                <a:ext uri="{FF2B5EF4-FFF2-40B4-BE49-F238E27FC236}">
                  <a16:creationId xmlns:a16="http://schemas.microsoft.com/office/drawing/2014/main" id="{30E30AFD-088E-C023-BDF6-3185108A8F2F}"/>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8" name="Rectangle: Rounded Corners 55">
              <a:extLst>
                <a:ext uri="{FF2B5EF4-FFF2-40B4-BE49-F238E27FC236}">
                  <a16:creationId xmlns:a16="http://schemas.microsoft.com/office/drawing/2014/main" id="{EDF51DF2-209A-EF72-7A1E-81B62556EEB7}"/>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9" name="Rectangle: Rounded Corners 51">
              <a:extLst>
                <a:ext uri="{FF2B5EF4-FFF2-40B4-BE49-F238E27FC236}">
                  <a16:creationId xmlns:a16="http://schemas.microsoft.com/office/drawing/2014/main" id="{57C2C830-8E23-E12B-2BA3-DA114DB3E62B}"/>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70" name="CasellaDiTesto 32">
              <a:extLst>
                <a:ext uri="{FF2B5EF4-FFF2-40B4-BE49-F238E27FC236}">
                  <a16:creationId xmlns:a16="http://schemas.microsoft.com/office/drawing/2014/main" id="{1EF4099F-DDA6-FA4C-E294-00191AD87291}"/>
                </a:ext>
              </a:extLst>
            </p:cNvPr>
            <p:cNvSpPr txBox="1"/>
            <p:nvPr/>
          </p:nvSpPr>
          <p:spPr>
            <a:xfrm>
              <a:off x="563399" y="1794017"/>
              <a:ext cx="1073711"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71" name="Graphic 30" descr="Caret Right with solid fill">
              <a:extLst>
                <a:ext uri="{FF2B5EF4-FFF2-40B4-BE49-F238E27FC236}">
                  <a16:creationId xmlns:a16="http://schemas.microsoft.com/office/drawing/2014/main" id="{BEB1BCEF-8BE5-DB14-BAA5-018A740F91E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673579" y="1522956"/>
              <a:ext cx="699646" cy="699646"/>
            </a:xfrm>
            <a:prstGeom prst="rect">
              <a:avLst/>
            </a:prstGeom>
          </p:spPr>
        </p:pic>
        <p:pic>
          <p:nvPicPr>
            <p:cNvPr id="72" name="Graphic 31" descr="Caret Right with solid fill">
              <a:extLst>
                <a:ext uri="{FF2B5EF4-FFF2-40B4-BE49-F238E27FC236}">
                  <a16:creationId xmlns:a16="http://schemas.microsoft.com/office/drawing/2014/main" id="{E1548D85-1983-6630-EB83-7A698EE6A1B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6221" y="1522956"/>
              <a:ext cx="699646" cy="699646"/>
            </a:xfrm>
            <a:prstGeom prst="rect">
              <a:avLst/>
            </a:prstGeom>
          </p:spPr>
        </p:pic>
        <p:sp>
          <p:nvSpPr>
            <p:cNvPr id="73" name="Rectangle: Rounded Corners 47">
              <a:extLst>
                <a:ext uri="{FF2B5EF4-FFF2-40B4-BE49-F238E27FC236}">
                  <a16:creationId xmlns:a16="http://schemas.microsoft.com/office/drawing/2014/main" id="{454126C5-4679-2D8E-0C65-E8485F1E7A38}"/>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74" name="CasellaDiTesto 32">
              <a:extLst>
                <a:ext uri="{FF2B5EF4-FFF2-40B4-BE49-F238E27FC236}">
                  <a16:creationId xmlns:a16="http://schemas.microsoft.com/office/drawing/2014/main" id="{33D45A35-8107-E8F8-2696-96AE6600844E}"/>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75" name="Graphic 36" descr="Caret Right with solid fill">
              <a:extLst>
                <a:ext uri="{FF2B5EF4-FFF2-40B4-BE49-F238E27FC236}">
                  <a16:creationId xmlns:a16="http://schemas.microsoft.com/office/drawing/2014/main" id="{54DD73FB-DDC7-F892-4629-F6B41DB0C32C}"/>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73577" y="2250967"/>
              <a:ext cx="699646" cy="699646"/>
            </a:xfrm>
            <a:prstGeom prst="rect">
              <a:avLst/>
            </a:prstGeom>
          </p:spPr>
        </p:pic>
        <p:pic>
          <p:nvPicPr>
            <p:cNvPr id="76" name="Graphic 37" descr="Caret Right with solid fill">
              <a:extLst>
                <a:ext uri="{FF2B5EF4-FFF2-40B4-BE49-F238E27FC236}">
                  <a16:creationId xmlns:a16="http://schemas.microsoft.com/office/drawing/2014/main" id="{FB417F12-AF25-40F6-36BD-EDF2F1D583EF}"/>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646221" y="2250967"/>
              <a:ext cx="699646" cy="699646"/>
            </a:xfrm>
            <a:prstGeom prst="rect">
              <a:avLst/>
            </a:prstGeom>
          </p:spPr>
        </p:pic>
        <p:sp>
          <p:nvSpPr>
            <p:cNvPr id="77" name="CasellaDiTesto 19">
              <a:extLst>
                <a:ext uri="{FF2B5EF4-FFF2-40B4-BE49-F238E27FC236}">
                  <a16:creationId xmlns:a16="http://schemas.microsoft.com/office/drawing/2014/main" id="{6A724683-D108-E73A-7CD5-DA70A53C6C52}"/>
                </a:ext>
              </a:extLst>
            </p:cNvPr>
            <p:cNvSpPr txBox="1"/>
            <p:nvPr/>
          </p:nvSpPr>
          <p:spPr>
            <a:xfrm>
              <a:off x="2318330" y="3178827"/>
              <a:ext cx="5564764" cy="769441"/>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HYA-ACT™ M: Provides immediate hydration and strengthens the skin barrier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HYA-ACT™ S: Locks in moisture for an even greater hydrating boost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HYA-ACT™ XS: Retains moisture from the inside and plumps </a:t>
              </a:r>
              <a:b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b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out fine wrinkles </a:t>
              </a:r>
            </a:p>
          </p:txBody>
        </p:sp>
        <p:sp>
          <p:nvSpPr>
            <p:cNvPr id="78" name="CasellaDiTesto 32">
              <a:extLst>
                <a:ext uri="{FF2B5EF4-FFF2-40B4-BE49-F238E27FC236}">
                  <a16:creationId xmlns:a16="http://schemas.microsoft.com/office/drawing/2014/main" id="{E2C076DA-8B2E-684F-58FF-62FD104E9D5A}"/>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79" name="Graphic 40" descr="Caret Right with solid fill">
              <a:extLst>
                <a:ext uri="{FF2B5EF4-FFF2-40B4-BE49-F238E27FC236}">
                  <a16:creationId xmlns:a16="http://schemas.microsoft.com/office/drawing/2014/main" id="{2A327EBE-26E6-B6D2-53B2-A75E1F6B83BD}"/>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73579" y="3213725"/>
              <a:ext cx="699646" cy="699646"/>
            </a:xfrm>
            <a:prstGeom prst="rect">
              <a:avLst/>
            </a:prstGeom>
          </p:spPr>
        </p:pic>
        <p:pic>
          <p:nvPicPr>
            <p:cNvPr id="80" name="Graphic 41" descr="Caret Right with solid fill">
              <a:extLst>
                <a:ext uri="{FF2B5EF4-FFF2-40B4-BE49-F238E27FC236}">
                  <a16:creationId xmlns:a16="http://schemas.microsoft.com/office/drawing/2014/main" id="{E2C8B9B2-0D90-B75E-7176-5C44231EE699}"/>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46221" y="3213725"/>
              <a:ext cx="699646" cy="699646"/>
            </a:xfrm>
            <a:prstGeom prst="rect">
              <a:avLst/>
            </a:prstGeom>
          </p:spPr>
        </p:pic>
        <p:sp>
          <p:nvSpPr>
            <p:cNvPr id="81" name="CasellaDiTesto 32">
              <a:extLst>
                <a:ext uri="{FF2B5EF4-FFF2-40B4-BE49-F238E27FC236}">
                  <a16:creationId xmlns:a16="http://schemas.microsoft.com/office/drawing/2014/main" id="{26920278-8F33-3534-387E-B85B5FCC66DE}"/>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82" name="Graphic 44" descr="Caret Right with solid fill">
              <a:extLst>
                <a:ext uri="{FF2B5EF4-FFF2-40B4-BE49-F238E27FC236}">
                  <a16:creationId xmlns:a16="http://schemas.microsoft.com/office/drawing/2014/main" id="{215B90F2-C16F-E36D-C895-251D958E4B41}"/>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73579" y="4419407"/>
              <a:ext cx="699646" cy="699646"/>
            </a:xfrm>
            <a:prstGeom prst="rect">
              <a:avLst/>
            </a:prstGeom>
          </p:spPr>
        </p:pic>
        <p:pic>
          <p:nvPicPr>
            <p:cNvPr id="83" name="Graphic 45" descr="Caret Right with solid fill">
              <a:extLst>
                <a:ext uri="{FF2B5EF4-FFF2-40B4-BE49-F238E27FC236}">
                  <a16:creationId xmlns:a16="http://schemas.microsoft.com/office/drawing/2014/main" id="{076C639B-E7CE-645A-0492-55B0C42C0FCB}"/>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46221" y="4419407"/>
              <a:ext cx="699646" cy="699646"/>
            </a:xfrm>
            <a:prstGeom prst="rect">
              <a:avLst/>
            </a:prstGeom>
          </p:spPr>
        </p:pic>
        <p:sp>
          <p:nvSpPr>
            <p:cNvPr id="84" name="CasellaDiTesto 16">
              <a:extLst>
                <a:ext uri="{FF2B5EF4-FFF2-40B4-BE49-F238E27FC236}">
                  <a16:creationId xmlns:a16="http://schemas.microsoft.com/office/drawing/2014/main" id="{41A5365B-78D2-040D-DA22-2C464C9590BA}"/>
                </a:ext>
              </a:extLst>
            </p:cNvPr>
            <p:cNvSpPr txBox="1"/>
            <p:nvPr/>
          </p:nvSpPr>
          <p:spPr>
            <a:xfrm>
              <a:off x="2318329" y="1619798"/>
              <a:ext cx="4481604" cy="538609"/>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HYA-ACT™ M: Sodium Hyaluronate</a:t>
              </a:r>
            </a:p>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HYA-ACT™ S: Sodium Hyaluronate</a:t>
              </a:r>
            </a:p>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HYA-ACT™ XS: Hydrolyzed Hyaluronic acid</a:t>
              </a:r>
            </a:p>
          </p:txBody>
        </p:sp>
        <p:sp>
          <p:nvSpPr>
            <p:cNvPr id="85" name="CasellaDiTesto 19">
              <a:extLst>
                <a:ext uri="{FF2B5EF4-FFF2-40B4-BE49-F238E27FC236}">
                  <a16:creationId xmlns:a16="http://schemas.microsoft.com/office/drawing/2014/main" id="{B8E5495C-8F56-E21D-B3E3-A334954B2292}"/>
                </a:ext>
              </a:extLst>
            </p:cNvPr>
            <p:cNvSpPr txBox="1"/>
            <p:nvPr/>
          </p:nvSpPr>
          <p:spPr>
            <a:xfrm>
              <a:off x="2318328" y="2311256"/>
              <a:ext cx="5552200" cy="615553"/>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Obtained by bio-fermentation, derived from sweet corn seeds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HYA-ACT™ M: Medium molecular weight - 1.0–1.3 </a:t>
              </a:r>
              <a:r>
                <a:rPr kumimoji="0" lang="en-US" sz="1000" b="0" i="0" u="none" strike="noStrike" kern="0" cap="none" spc="0" normalizeH="0" baseline="0" noProof="0" err="1">
                  <a:ln>
                    <a:noFill/>
                  </a:ln>
                  <a:solidFill>
                    <a:srgbClr val="FFFFFF"/>
                  </a:solidFill>
                  <a:effectLst/>
                  <a:uLnTx/>
                  <a:uFillTx/>
                  <a:latin typeface="DM Sans"/>
                  <a:ea typeface="Fira Sans" panose="020B0503050000020004" pitchFamily="34" charset="0"/>
                  <a:cs typeface="+mn-cs"/>
                </a:rPr>
                <a:t>MDa</a:t>
              </a: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HYA-ACT™ S: Small molecular weight - 200 – 400 </a:t>
              </a:r>
              <a:r>
                <a:rPr kumimoji="0" lang="en-US" sz="1000" b="0" i="0" u="none" strike="noStrike" kern="0" cap="none" spc="0" normalizeH="0" baseline="0" noProof="0" err="1">
                  <a:ln>
                    <a:noFill/>
                  </a:ln>
                  <a:solidFill>
                    <a:srgbClr val="FFFFFF"/>
                  </a:solidFill>
                  <a:effectLst/>
                  <a:uLnTx/>
                  <a:uFillTx/>
                  <a:latin typeface="DM Sans"/>
                  <a:ea typeface="Fira Sans" panose="020B0503050000020004" pitchFamily="34" charset="0"/>
                  <a:cs typeface="+mn-cs"/>
                </a:rPr>
                <a:t>KDa</a:t>
              </a:r>
              <a:endPar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HYA-ACT™ XS: Very small molecular weight - 37 – 56 </a:t>
              </a:r>
              <a:r>
                <a:rPr kumimoji="0" lang="en-US" sz="1000" b="0" i="0" u="none" strike="noStrike" kern="0" cap="none" spc="0" normalizeH="0" baseline="0" noProof="0" err="1">
                  <a:ln>
                    <a:noFill/>
                  </a:ln>
                  <a:solidFill>
                    <a:srgbClr val="FFFFFF"/>
                  </a:solidFill>
                  <a:effectLst/>
                  <a:uLnTx/>
                  <a:uFillTx/>
                  <a:latin typeface="DM Sans"/>
                  <a:ea typeface="Fira Sans" panose="020B0503050000020004" pitchFamily="34" charset="0"/>
                  <a:cs typeface="+mn-cs"/>
                </a:rPr>
                <a:t>KDa</a:t>
              </a:r>
              <a:endPar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grpSp>
      <p:pic>
        <p:nvPicPr>
          <p:cNvPr id="86" name="Picture 61">
            <a:extLst>
              <a:ext uri="{FF2B5EF4-FFF2-40B4-BE49-F238E27FC236}">
                <a16:creationId xmlns:a16="http://schemas.microsoft.com/office/drawing/2014/main" id="{D153FAC5-4800-0EE4-5A0B-A5F4B0169E88}"/>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6290986" y="1640360"/>
            <a:ext cx="531244" cy="468000"/>
          </a:xfrm>
          <a:prstGeom prst="rect">
            <a:avLst/>
          </a:prstGeom>
        </p:spPr>
      </p:pic>
      <p:pic>
        <p:nvPicPr>
          <p:cNvPr id="87" name="Picture 65">
            <a:extLst>
              <a:ext uri="{FF2B5EF4-FFF2-40B4-BE49-F238E27FC236}">
                <a16:creationId xmlns:a16="http://schemas.microsoft.com/office/drawing/2014/main" id="{E256E298-D34D-32C0-33E7-42E0B5EC1275}"/>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6355108" y="3353206"/>
            <a:ext cx="403000" cy="468000"/>
          </a:xfrm>
          <a:prstGeom prst="rect">
            <a:avLst/>
          </a:prstGeom>
        </p:spPr>
      </p:pic>
      <p:pic>
        <p:nvPicPr>
          <p:cNvPr id="88" name="Picture 67">
            <a:extLst>
              <a:ext uri="{FF2B5EF4-FFF2-40B4-BE49-F238E27FC236}">
                <a16:creationId xmlns:a16="http://schemas.microsoft.com/office/drawing/2014/main" id="{6056AC77-532E-0C4C-8E4B-1A5D385CAF0E}"/>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6248298" y="4599091"/>
            <a:ext cx="616621" cy="411081"/>
          </a:xfrm>
          <a:prstGeom prst="rect">
            <a:avLst/>
          </a:prstGeom>
        </p:spPr>
      </p:pic>
      <p:pic>
        <p:nvPicPr>
          <p:cNvPr id="89" name="Picture 63">
            <a:extLst>
              <a:ext uri="{FF2B5EF4-FFF2-40B4-BE49-F238E27FC236}">
                <a16:creationId xmlns:a16="http://schemas.microsoft.com/office/drawing/2014/main" id="{1A49CFBE-301D-49C0-E12B-C168B48CEE0C}"/>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a:xfrm>
            <a:off x="6355108" y="2379783"/>
            <a:ext cx="403000" cy="468000"/>
          </a:xfrm>
          <a:prstGeom prst="rect">
            <a:avLst/>
          </a:prstGeom>
        </p:spPr>
      </p:pic>
      <p:pic>
        <p:nvPicPr>
          <p:cNvPr id="90" name="Picture 69">
            <a:extLst>
              <a:ext uri="{FF2B5EF4-FFF2-40B4-BE49-F238E27FC236}">
                <a16:creationId xmlns:a16="http://schemas.microsoft.com/office/drawing/2014/main" id="{A1A04F01-6F3E-2E74-4174-7FE773CD9102}"/>
              </a:ext>
            </a:extLst>
          </p:cNvPr>
          <p:cNvPicPr>
            <a:picLocks noChangeAspect="1"/>
          </p:cNvPicPr>
          <p:nvPr/>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rcRect/>
          <a:stretch/>
        </p:blipFill>
        <p:spPr>
          <a:xfrm>
            <a:off x="6379527" y="5606511"/>
            <a:ext cx="354162" cy="468000"/>
          </a:xfrm>
          <a:prstGeom prst="rect">
            <a:avLst/>
          </a:prstGeom>
        </p:spPr>
      </p:pic>
      <p:sp>
        <p:nvSpPr>
          <p:cNvPr id="91" name="CasellaDiTesto 20">
            <a:extLst>
              <a:ext uri="{FF2B5EF4-FFF2-40B4-BE49-F238E27FC236}">
                <a16:creationId xmlns:a16="http://schemas.microsoft.com/office/drawing/2014/main" id="{72481181-0AB4-FE64-5F7E-C57344D25E63}"/>
              </a:ext>
            </a:extLst>
          </p:cNvPr>
          <p:cNvSpPr txBox="1"/>
          <p:nvPr/>
        </p:nvSpPr>
        <p:spPr>
          <a:xfrm>
            <a:off x="1726432" y="4605035"/>
            <a:ext cx="114266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Pure Powder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r>
              <a:rPr kumimoji="0" lang="en-US" sz="100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0,01-1%</a:t>
            </a:r>
          </a:p>
        </p:txBody>
      </p:sp>
      <p:sp>
        <p:nvSpPr>
          <p:cNvPr id="92" name="CasellaDiTesto 21">
            <a:extLst>
              <a:ext uri="{FF2B5EF4-FFF2-40B4-BE49-F238E27FC236}">
                <a16:creationId xmlns:a16="http://schemas.microsoft.com/office/drawing/2014/main" id="{2B0AF6EB-0309-0B1B-9EC8-0DF980438190}"/>
              </a:ext>
            </a:extLst>
          </p:cNvPr>
          <p:cNvSpPr txBox="1"/>
          <p:nvPr/>
        </p:nvSpPr>
        <p:spPr>
          <a:xfrm>
            <a:off x="4960003" y="4605035"/>
            <a:ext cx="1074279"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endPar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Water soluble</a:t>
            </a:r>
          </a:p>
        </p:txBody>
      </p:sp>
      <p:sp>
        <p:nvSpPr>
          <p:cNvPr id="93" name="CasellaDiTesto 20">
            <a:extLst>
              <a:ext uri="{FF2B5EF4-FFF2-40B4-BE49-F238E27FC236}">
                <a16:creationId xmlns:a16="http://schemas.microsoft.com/office/drawing/2014/main" id="{8FF2D224-95FD-29C4-BAE0-6ED83EAE430E}"/>
              </a:ext>
            </a:extLst>
          </p:cNvPr>
          <p:cNvSpPr txBox="1"/>
          <p:nvPr/>
        </p:nvSpPr>
        <p:spPr>
          <a:xfrm>
            <a:off x="3290103" y="4586030"/>
            <a:ext cx="1248889"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pH of use: </a:t>
            </a:r>
            <a:r>
              <a:rPr kumimoji="0" lang="en-US" sz="100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4 - 11</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Free</a:t>
            </a:r>
          </a:p>
        </p:txBody>
      </p:sp>
      <p:pic>
        <p:nvPicPr>
          <p:cNvPr id="94" name="Picture 4" descr="Logo&#10;&#10;Description automatically generated">
            <a:extLst>
              <a:ext uri="{FF2B5EF4-FFF2-40B4-BE49-F238E27FC236}">
                <a16:creationId xmlns:a16="http://schemas.microsoft.com/office/drawing/2014/main" id="{194616E7-380F-DBDD-596D-51CE208C3E9B}"/>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2326225" y="5626382"/>
            <a:ext cx="403805" cy="468000"/>
          </a:xfrm>
          <a:prstGeom prst="rect">
            <a:avLst/>
          </a:prstGeom>
        </p:spPr>
      </p:pic>
      <p:pic>
        <p:nvPicPr>
          <p:cNvPr id="95" name="Picture 13">
            <a:extLst>
              <a:ext uri="{FF2B5EF4-FFF2-40B4-BE49-F238E27FC236}">
                <a16:creationId xmlns:a16="http://schemas.microsoft.com/office/drawing/2014/main" id="{A2A9D967-E3C2-C0ED-D76C-2F0003027659}"/>
              </a:ext>
            </a:extLst>
          </p:cNvPr>
          <p:cNvPicPr>
            <a:picLocks noChangeAspect="1"/>
          </p:cNvPicPr>
          <p:nvPr/>
        </p:nvPicPr>
        <p:blipFill>
          <a:blip r:embed="rId23">
            <a:extLst>
              <a:ext uri="{28A0092B-C50C-407E-A947-70E740481C1C}">
                <a14:useLocalDpi xmlns:a14="http://schemas.microsoft.com/office/drawing/2010/main"/>
              </a:ext>
            </a:extLst>
          </a:blip>
          <a:srcRect/>
          <a:stretch/>
        </p:blipFill>
        <p:spPr>
          <a:xfrm>
            <a:off x="4397720" y="5626382"/>
            <a:ext cx="583480" cy="468000"/>
          </a:xfrm>
          <a:prstGeom prst="rect">
            <a:avLst/>
          </a:prstGeom>
          <a:ln>
            <a:noFill/>
          </a:ln>
          <a:effectLst/>
        </p:spPr>
      </p:pic>
      <p:pic>
        <p:nvPicPr>
          <p:cNvPr id="96" name="Picture 15" descr="A close up of a sign&#10;&#10;Description automatically generated">
            <a:extLst>
              <a:ext uri="{FF2B5EF4-FFF2-40B4-BE49-F238E27FC236}">
                <a16:creationId xmlns:a16="http://schemas.microsoft.com/office/drawing/2014/main" id="{E94E75DF-98A1-5B10-9500-6C9E8507DA37}"/>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1639075" y="5626382"/>
            <a:ext cx="562223" cy="468000"/>
          </a:xfrm>
          <a:prstGeom prst="rect">
            <a:avLst/>
          </a:prstGeom>
          <a:ln>
            <a:noFill/>
          </a:ln>
          <a:effectLst/>
        </p:spPr>
      </p:pic>
      <p:pic>
        <p:nvPicPr>
          <p:cNvPr id="97" name="Picture 14" descr="A picture containing text&#10;&#10;Description automatically generated">
            <a:extLst>
              <a:ext uri="{FF2B5EF4-FFF2-40B4-BE49-F238E27FC236}">
                <a16:creationId xmlns:a16="http://schemas.microsoft.com/office/drawing/2014/main" id="{6B166801-6723-5E4B-259D-583826C5F15A}"/>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5106128" y="5680382"/>
            <a:ext cx="883395" cy="360000"/>
          </a:xfrm>
          <a:prstGeom prst="rect">
            <a:avLst/>
          </a:prstGeom>
        </p:spPr>
      </p:pic>
      <p:pic>
        <p:nvPicPr>
          <p:cNvPr id="98" name="Picture 57" descr="Logo&#10;&#10;Description automatically generated">
            <a:extLst>
              <a:ext uri="{FF2B5EF4-FFF2-40B4-BE49-F238E27FC236}">
                <a16:creationId xmlns:a16="http://schemas.microsoft.com/office/drawing/2014/main" id="{2DDE0E89-1B5C-AE50-EE74-144F1C9EC117}"/>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3639027" y="5626382"/>
            <a:ext cx="633766" cy="468000"/>
          </a:xfrm>
          <a:prstGeom prst="rect">
            <a:avLst/>
          </a:prstGeom>
        </p:spPr>
      </p:pic>
      <p:sp>
        <p:nvSpPr>
          <p:cNvPr id="99" name="CaixaDeTexto 47">
            <a:extLst>
              <a:ext uri="{FF2B5EF4-FFF2-40B4-BE49-F238E27FC236}">
                <a16:creationId xmlns:a16="http://schemas.microsoft.com/office/drawing/2014/main" id="{EBC39D62-AE6E-5941-42FA-C79DE7FE3862}"/>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a:t>
            </a:r>
          </a:p>
        </p:txBody>
      </p:sp>
      <p:grpSp>
        <p:nvGrpSpPr>
          <p:cNvPr id="100" name="Groupe 99">
            <a:extLst>
              <a:ext uri="{FF2B5EF4-FFF2-40B4-BE49-F238E27FC236}">
                <a16:creationId xmlns:a16="http://schemas.microsoft.com/office/drawing/2014/main" id="{F2FD804D-5AC6-6E91-EDD1-EE25C04CCA8C}"/>
              </a:ext>
            </a:extLst>
          </p:cNvPr>
          <p:cNvGrpSpPr/>
          <p:nvPr/>
        </p:nvGrpSpPr>
        <p:grpSpPr>
          <a:xfrm>
            <a:off x="2854957" y="5556912"/>
            <a:ext cx="659143" cy="537470"/>
            <a:chOff x="2809794" y="5514162"/>
            <a:chExt cx="659143" cy="537470"/>
          </a:xfrm>
        </p:grpSpPr>
        <p:pic>
          <p:nvPicPr>
            <p:cNvPr id="101" name="Picture 49" descr="Logo&#10;&#10;Description automatically generated">
              <a:extLst>
                <a:ext uri="{FF2B5EF4-FFF2-40B4-BE49-F238E27FC236}">
                  <a16:creationId xmlns:a16="http://schemas.microsoft.com/office/drawing/2014/main" id="{53235F6A-1C9C-70DA-AECA-56B082D8CC5F}"/>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102" name="ZoneTexte 101">
              <a:extLst>
                <a:ext uri="{FF2B5EF4-FFF2-40B4-BE49-F238E27FC236}">
                  <a16:creationId xmlns:a16="http://schemas.microsoft.com/office/drawing/2014/main" id="{F649BAAC-0621-7B43-9FCA-3E990B5973CA}"/>
                </a:ext>
              </a:extLst>
            </p:cNvPr>
            <p:cNvSpPr txBox="1"/>
            <p:nvPr/>
          </p:nvSpPr>
          <p:spPr>
            <a:xfrm>
              <a:off x="3177800" y="5514162"/>
              <a:ext cx="291137" cy="369332"/>
            </a:xfrm>
            <a:prstGeom prst="rect">
              <a:avLst/>
            </a:prstGeom>
            <a:noFill/>
          </p:spPr>
          <p:txBody>
            <a:bodyPr wrap="square">
              <a:spAutoFit/>
            </a:bodyPr>
            <a:lstStyle/>
            <a:p>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lang="fr-FR" b="1"/>
            </a:p>
          </p:txBody>
        </p:sp>
      </p:grpSp>
    </p:spTree>
    <p:extLst>
      <p:ext uri="{BB962C8B-B14F-4D97-AF65-F5344CB8AC3E}">
        <p14:creationId xmlns:p14="http://schemas.microsoft.com/office/powerpoint/2010/main" val="3930625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9B5F4E7E-A6CD-9181-E0D4-D9EBB4E2A3FA}"/>
              </a:ext>
            </a:extLst>
          </p:cNvPr>
          <p:cNvSpPr/>
          <p:nvPr/>
        </p:nvSpPr>
        <p:spPr>
          <a:xfrm>
            <a:off x="822712" y="3008494"/>
            <a:ext cx="4674947" cy="311617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Menopause won’t hinder your ability to conquer a busy day! With your wealth of experience, you’ve learned to listen to your body and can still thrive while embracing life.</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mn-cs"/>
              </a:rPr>
              <a:t>Wonder You 2in1 Milky Lotion On-The-Go</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 will bring to your skin an extra boost of nourishment on the go packed with a convenient dual application system: roll it over targeted zones for precision tightening or spray it for a </a:t>
            </a:r>
            <a:r>
              <a:rPr lang="en-US" sz="1100" dirty="0">
                <a:solidFill>
                  <a:prstClr val="black"/>
                </a:solidFill>
                <a:latin typeface="DM Sans" pitchFamily="2" charset="77"/>
              </a:rPr>
              <a:t>fresh </a:t>
            </a:r>
            <a:r>
              <a:rPr kumimoji="0" lang="en-US" sz="1100" b="0" i="0" u="none" strike="noStrike" kern="1200" cap="none" spc="0" normalizeH="0" baseline="0" noProof="0" dirty="0">
                <a:ln>
                  <a:noFill/>
                </a:ln>
                <a:solidFill>
                  <a:prstClr val="black"/>
                </a:solidFill>
                <a:effectLst/>
                <a:uLnTx/>
                <a:uFillTx/>
                <a:latin typeface="DM Sans" pitchFamily="2" charset="77"/>
                <a:ea typeface="+mn-ea"/>
                <a:cs typeface="+mn-cs"/>
              </a:rPr>
              <a:t>mist feeling.</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dirty="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US" sz="1100" dirty="0">
                <a:solidFill>
                  <a:prstClr val="black"/>
                </a:solidFill>
                <a:latin typeface="DM Sans" pitchFamily="2" charset="77"/>
              </a:rPr>
              <a:t>Discover the hidden power of blue technology with 2 algae: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PEPHA®-TIGHT CB </a:t>
            </a:r>
            <a:r>
              <a:rPr kumimoji="0" lang="en-US" sz="1100"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for an immediate and long</a:t>
            </a:r>
            <a:r>
              <a:rPr lang="en-US" sz="1100" dirty="0">
                <a:solidFill>
                  <a:prstClr val="black"/>
                </a:solidFill>
                <a:latin typeface="DM Sans" pitchFamily="2" charset="77"/>
                <a:cs typeface="Futura Medium" panose="020B0602020204020303" pitchFamily="34" charset="-79"/>
              </a:rPr>
              <a:t>-</a:t>
            </a:r>
            <a:r>
              <a:rPr kumimoji="0" lang="en-US" sz="1100"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lasting lifting effect and </a:t>
            </a:r>
            <a:r>
              <a:rPr kumimoji="0" lang="en-US" sz="11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PEPHA®-CTIVE CB </a:t>
            </a:r>
            <a:r>
              <a:rPr kumimoji="0" lang="en-US" sz="1100"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for a perfect luminous skin</a:t>
            </a:r>
            <a:r>
              <a:rPr lang="en-US" sz="1100" dirty="0">
                <a:solidFill>
                  <a:prstClr val="black"/>
                </a:solidFill>
                <a:latin typeface="DM Sans" pitchFamily="2" charset="77"/>
                <a:cs typeface="Futura Medium" panose="020B0602020204020303" pitchFamily="34" charset="-79"/>
              </a:rPr>
              <a:t>.</a:t>
            </a:r>
            <a:endParaRPr kumimoji="0" lang="en-US" sz="110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3" name="Retângulo 2">
            <a:extLst>
              <a:ext uri="{FF2B5EF4-FFF2-40B4-BE49-F238E27FC236}">
                <a16:creationId xmlns:a16="http://schemas.microsoft.com/office/drawing/2014/main" id="{2446F112-333F-AF48-97F8-B4CBE032E999}"/>
              </a:ext>
            </a:extLst>
          </p:cNvPr>
          <p:cNvSpPr/>
          <p:nvPr/>
        </p:nvSpPr>
        <p:spPr>
          <a:xfrm>
            <a:off x="825600" y="1983166"/>
            <a:ext cx="4143008" cy="128625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2IN1 MILKY LOTION ON-THE-GO</a:t>
            </a:r>
            <a:br>
              <a:rPr kumimoji="0" lang="en-US" sz="1400" b="1" i="0" u="none" strike="noStrike" kern="1200" cap="none" spc="0" normalizeH="0" baseline="0" noProof="0" dirty="0">
                <a:ln>
                  <a:noFill/>
                </a:ln>
                <a:solidFill>
                  <a:srgbClr val="D3B8AD"/>
                </a:solidFill>
                <a:effectLst/>
                <a:uLnTx/>
                <a:uFillTx/>
                <a:latin typeface="DM Sans" pitchFamily="2" charset="77"/>
                <a:ea typeface="+mn-ea"/>
                <a:cs typeface="FUTURA MEDIUM" panose="020B0602020204020303" pitchFamily="34" charset="-79"/>
              </a:rPr>
            </a:br>
            <a:r>
              <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with PEPHA®-TIGHT CB and PEPHA®-CTIVE CB</a:t>
            </a:r>
          </a:p>
          <a:p>
            <a:pPr>
              <a:lnSpc>
                <a:spcPct val="150000"/>
              </a:lnSpc>
              <a:defRPr/>
            </a:pPr>
            <a:r>
              <a:rPr lang="en-US" sz="1200" b="1" i="1" dirty="0">
                <a:solidFill>
                  <a:srgbClr val="75C1E3"/>
                </a:solidFill>
                <a:latin typeface="DM Sans" pitchFamily="2" charset="77"/>
                <a:cs typeface="FUTURA MEDIUM" panose="020B0602020204020303" pitchFamily="34" charset="-79"/>
              </a:rPr>
              <a:t>99,4% natural origin ISO 16128</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rPr>
              <a:t> </a:t>
            </a:r>
          </a:p>
        </p:txBody>
      </p:sp>
      <p:grpSp>
        <p:nvGrpSpPr>
          <p:cNvPr id="10" name="Groupe 9">
            <a:extLst>
              <a:ext uri="{FF2B5EF4-FFF2-40B4-BE49-F238E27FC236}">
                <a16:creationId xmlns:a16="http://schemas.microsoft.com/office/drawing/2014/main" id="{03C9D11D-C4D0-407E-9DF3-98094F4E70F7}"/>
              </a:ext>
            </a:extLst>
          </p:cNvPr>
          <p:cNvGrpSpPr/>
          <p:nvPr/>
        </p:nvGrpSpPr>
        <p:grpSpPr>
          <a:xfrm>
            <a:off x="11193028" y="92437"/>
            <a:ext cx="795600" cy="2434278"/>
            <a:chOff x="11084400" y="298401"/>
            <a:chExt cx="795600" cy="2434278"/>
          </a:xfrm>
        </p:grpSpPr>
        <p:pic>
          <p:nvPicPr>
            <p:cNvPr id="11" name="Picture 18" descr="A picture containing graphics, clipart, circle, logo&#10;&#10;Description automatically generated">
              <a:extLst>
                <a:ext uri="{FF2B5EF4-FFF2-40B4-BE49-F238E27FC236}">
                  <a16:creationId xmlns:a16="http://schemas.microsoft.com/office/drawing/2014/main" id="{DF57473C-34AD-0CDE-BF43-17ABC6016D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88000" y="1121340"/>
              <a:ext cx="792000" cy="792000"/>
            </a:xfrm>
            <a:prstGeom prst="rect">
              <a:avLst/>
            </a:prstGeom>
          </p:spPr>
        </p:pic>
        <p:pic>
          <p:nvPicPr>
            <p:cNvPr id="12" name="Picture 15" descr="A thermometer in a circle&#10;&#10;Description automatically generated with low confidence">
              <a:extLst>
                <a:ext uri="{FF2B5EF4-FFF2-40B4-BE49-F238E27FC236}">
                  <a16:creationId xmlns:a16="http://schemas.microsoft.com/office/drawing/2014/main" id="{7A7598FD-7516-D31E-290B-59E7C0090F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1940679"/>
              <a:ext cx="792000" cy="792000"/>
            </a:xfrm>
            <a:prstGeom prst="rect">
              <a:avLst/>
            </a:prstGeom>
          </p:spPr>
        </p:pic>
        <p:pic>
          <p:nvPicPr>
            <p:cNvPr id="13" name="Picture 10">
              <a:extLst>
                <a:ext uri="{FF2B5EF4-FFF2-40B4-BE49-F238E27FC236}">
                  <a16:creationId xmlns:a16="http://schemas.microsoft.com/office/drawing/2014/main" id="{310D572D-C939-D8F6-9508-6F7DFA0433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298401"/>
              <a:ext cx="795600" cy="795600"/>
            </a:xfrm>
            <a:prstGeom prst="rect">
              <a:avLst/>
            </a:prstGeom>
          </p:spPr>
        </p:pic>
      </p:grpSp>
      <p:sp>
        <p:nvSpPr>
          <p:cNvPr id="4" name="Espace réservé du numéro de diapositive 1">
            <a:extLst>
              <a:ext uri="{FF2B5EF4-FFF2-40B4-BE49-F238E27FC236}">
                <a16:creationId xmlns:a16="http://schemas.microsoft.com/office/drawing/2014/main" id="{A74E750D-BB59-F80D-352F-E1B5C160660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53</a:t>
            </a:fld>
            <a:endParaRPr lang="en-US" sz="1300" dirty="0">
              <a:solidFill>
                <a:prstClr val="black"/>
              </a:solidFill>
              <a:latin typeface="DM Sans"/>
            </a:endParaRPr>
          </a:p>
        </p:txBody>
      </p:sp>
      <p:pic>
        <p:nvPicPr>
          <p:cNvPr id="14" name="Gráfico 4">
            <a:extLst>
              <a:ext uri="{FF2B5EF4-FFF2-40B4-BE49-F238E27FC236}">
                <a16:creationId xmlns:a16="http://schemas.microsoft.com/office/drawing/2014/main" id="{0550555F-B302-309B-A4F1-30B01D3DAC03}"/>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65247" y="887032"/>
            <a:ext cx="3950217" cy="640914"/>
          </a:xfrm>
          <a:prstGeom prst="rect">
            <a:avLst/>
          </a:prstGeom>
        </p:spPr>
      </p:pic>
      <p:sp>
        <p:nvSpPr>
          <p:cNvPr id="2" name="TextBox 1">
            <a:extLst>
              <a:ext uri="{FF2B5EF4-FFF2-40B4-BE49-F238E27FC236}">
                <a16:creationId xmlns:a16="http://schemas.microsoft.com/office/drawing/2014/main" id="{D089E93F-AD05-0CEB-7F85-C11E6823ACCF}"/>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1287915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D2414EA1-1A67-7F45-BBF7-2F73B073465A}"/>
              </a:ext>
            </a:extLst>
          </p:cNvPr>
          <p:cNvSpPr/>
          <p:nvPr/>
        </p:nvSpPr>
        <p:spPr>
          <a:xfrm>
            <a:off x="825599" y="1367686"/>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a:ln>
                  <a:noFill/>
                </a:ln>
                <a:solidFill>
                  <a:srgbClr val="75C1E3"/>
                </a:solidFill>
                <a:effectLst/>
                <a:uLnTx/>
                <a:uFillTx/>
                <a:latin typeface="DM Sans" pitchFamily="2" charset="77"/>
                <a:ea typeface="+mn-ea"/>
                <a:cs typeface="FUTURA MEDIUM" panose="020B0602020204020303" pitchFamily="34" charset="-79"/>
              </a:rPr>
              <a:t>2IN1 MILKY LOTION ON-THE-GO</a:t>
            </a:r>
          </a:p>
        </p:txBody>
      </p:sp>
      <p:sp>
        <p:nvSpPr>
          <p:cNvPr id="6" name="CaixaDeTexto 10">
            <a:extLst>
              <a:ext uri="{FF2B5EF4-FFF2-40B4-BE49-F238E27FC236}">
                <a16:creationId xmlns:a16="http://schemas.microsoft.com/office/drawing/2014/main" id="{8DAC3EE7-CBAA-0C43-A997-A88699B8B646}"/>
              </a:ext>
            </a:extLst>
          </p:cNvPr>
          <p:cNvSpPr txBox="1"/>
          <p:nvPr/>
        </p:nvSpPr>
        <p:spPr>
          <a:xfrm>
            <a:off x="5337316" y="1557866"/>
            <a:ext cx="869216" cy="19492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SK-E-102022-36</a:t>
            </a:r>
          </a:p>
        </p:txBody>
      </p:sp>
      <p:sp>
        <p:nvSpPr>
          <p:cNvPr id="8" name="Retângulo 7">
            <a:extLst>
              <a:ext uri="{FF2B5EF4-FFF2-40B4-BE49-F238E27FC236}">
                <a16:creationId xmlns:a16="http://schemas.microsoft.com/office/drawing/2014/main" id="{FD6D0A84-8B76-EC4A-8E88-210B4A560902}"/>
              </a:ext>
            </a:extLst>
          </p:cNvPr>
          <p:cNvSpPr/>
          <p:nvPr/>
        </p:nvSpPr>
        <p:spPr>
          <a:xfrm>
            <a:off x="825599" y="5675405"/>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7" name="Tabela 6">
            <a:extLst>
              <a:ext uri="{FF2B5EF4-FFF2-40B4-BE49-F238E27FC236}">
                <a16:creationId xmlns:a16="http://schemas.microsoft.com/office/drawing/2014/main" id="{76DF48CA-688B-6345-AAD6-48405E65D12D}"/>
              </a:ext>
            </a:extLst>
          </p:cNvPr>
          <p:cNvGraphicFramePr>
            <a:graphicFrameLocks noGrp="1"/>
          </p:cNvGraphicFramePr>
          <p:nvPr>
            <p:extLst>
              <p:ext uri="{D42A27DB-BD31-4B8C-83A1-F6EECF244321}">
                <p14:modId xmlns:p14="http://schemas.microsoft.com/office/powerpoint/2010/main" val="2398067695"/>
              </p:ext>
            </p:extLst>
          </p:nvPr>
        </p:nvGraphicFramePr>
        <p:xfrm>
          <a:off x="934455" y="2179802"/>
          <a:ext cx="5457878" cy="2725845"/>
        </p:xfrm>
        <a:graphic>
          <a:graphicData uri="http://schemas.openxmlformats.org/drawingml/2006/table">
            <a:tbl>
              <a:tblPr>
                <a:tableStyleId>{5C22544A-7EE6-4342-B048-85BDC9FD1C3A}</a:tableStyleId>
              </a:tblPr>
              <a:tblGrid>
                <a:gridCol w="468704">
                  <a:extLst>
                    <a:ext uri="{9D8B030D-6E8A-4147-A177-3AD203B41FA5}">
                      <a16:colId xmlns:a16="http://schemas.microsoft.com/office/drawing/2014/main" val="699249639"/>
                    </a:ext>
                  </a:extLst>
                </a:gridCol>
                <a:gridCol w="1538004">
                  <a:extLst>
                    <a:ext uri="{9D8B030D-6E8A-4147-A177-3AD203B41FA5}">
                      <a16:colId xmlns:a16="http://schemas.microsoft.com/office/drawing/2014/main" val="4215447957"/>
                    </a:ext>
                  </a:extLst>
                </a:gridCol>
                <a:gridCol w="2875437">
                  <a:extLst>
                    <a:ext uri="{9D8B030D-6E8A-4147-A177-3AD203B41FA5}">
                      <a16:colId xmlns:a16="http://schemas.microsoft.com/office/drawing/2014/main" val="3174222161"/>
                    </a:ext>
                  </a:extLst>
                </a:gridCol>
                <a:gridCol w="575733">
                  <a:extLst>
                    <a:ext uri="{9D8B030D-6E8A-4147-A177-3AD203B41FA5}">
                      <a16:colId xmlns:a16="http://schemas.microsoft.com/office/drawing/2014/main" val="3413443101"/>
                    </a:ext>
                  </a:extLst>
                </a:gridCol>
              </a:tblGrid>
              <a:tr h="136800">
                <a:tc>
                  <a:txBody>
                    <a:bodyPr/>
                    <a:lstStyle/>
                    <a:p>
                      <a:pPr algn="l">
                        <a:lnSpc>
                          <a:spcPts val="1200"/>
                        </a:lnSpc>
                      </a:pPr>
                      <a:r>
                        <a:rPr lang="en-GB" sz="700" b="1">
                          <a:effectLst/>
                          <a:latin typeface="DM Sans" pitchFamily="2" charset="0"/>
                          <a:ea typeface="Fira Sans" panose="020B0503050000020004" pitchFamily="34" charset="0"/>
                        </a:rPr>
                        <a:t>PHASE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INGREDIENTS</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INCI NAME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 W / W</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54569744"/>
                  </a:ext>
                </a:extLst>
              </a:tr>
              <a:tr h="144000">
                <a:tc>
                  <a:txBody>
                    <a:bodyPr/>
                    <a:lstStyle/>
                    <a:p>
                      <a:pPr algn="l">
                        <a:lnSpc>
                          <a:spcPts val="1200"/>
                        </a:lnSpc>
                      </a:pPr>
                      <a:r>
                        <a:rPr lang="en-GB" sz="700">
                          <a:effectLst/>
                          <a:latin typeface="DM Sans" pitchFamily="2" charset="0"/>
                          <a:ea typeface="Fira Sans" panose="020B0503050000020004" pitchFamily="34" charset="0"/>
                        </a:rPr>
                        <a:t>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Water Dem</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AQUA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88,23</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9006398"/>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Cosphaderm® Pentiol natural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PENTYLENE GLYCOL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3,00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27262580"/>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Dermosoft® Octiol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CAPRYLYL GLYCOL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0,20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5688625"/>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Sucrathix VX</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MICROCRYSTALLINE CELLULOSE, CELLULOSE GUM, XANTHAN GUM</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1,00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5386658"/>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SOLAGUM™ AX</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ACACIA SENEGAL GUM, XANTHAN GUM</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0,20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3440845"/>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SUCRABLEND SP V2</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SUCROSE STEARATE, SUCROSE PALMITATE</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1,00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4995210"/>
                  </a:ext>
                </a:extLst>
              </a:tr>
              <a:tr h="140465">
                <a:tc>
                  <a:txBody>
                    <a:bodyPr/>
                    <a:lstStyle/>
                    <a:p>
                      <a:pPr algn="l">
                        <a:lnSpc>
                          <a:spcPts val="1200"/>
                        </a:lnSpc>
                      </a:pPr>
                      <a:r>
                        <a:rPr lang="en-GB" sz="700">
                          <a:effectLst/>
                          <a:latin typeface="DM Sans" pitchFamily="2" charset="0"/>
                          <a:ea typeface="Fira Sans" panose="020B0503050000020004" pitchFamily="34" charset="0"/>
                        </a:rPr>
                        <a:t>B</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Myritol® 331</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COCOGLYCERIDES</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2,75</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6001318"/>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Kokosoel raffiniert Ph. Eur.</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COCOS NUCIFERA OIL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1,00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47383929"/>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ARGAN OIL</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ARGANIA SPINOSA KERNEL OIL</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1,00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5538205"/>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Lanette® O</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CETEARYL ALCOHOL</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0,25</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59270748"/>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Mixed Tocopherols 95</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TOCOPHEROL</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0,10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40027304"/>
                  </a:ext>
                </a:extLst>
              </a:tr>
              <a:tr h="140465">
                <a:tc>
                  <a:txBody>
                    <a:bodyPr/>
                    <a:lstStyle/>
                    <a:p>
                      <a:pPr algn="l">
                        <a:lnSpc>
                          <a:spcPts val="1200"/>
                        </a:lnSpc>
                      </a:pPr>
                      <a:r>
                        <a:rPr lang="en-GB" sz="700">
                          <a:effectLst/>
                          <a:latin typeface="DM Sans" pitchFamily="2" charset="0"/>
                          <a:ea typeface="Fira Sans" panose="020B0503050000020004" pitchFamily="34" charset="0"/>
                        </a:rPr>
                        <a:t>C</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PEPHA®-TIGHT CB</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NANNOCHLOROPSIS OCULATA EXTRACT, PULLULAN,</a:t>
                      </a:r>
                      <a:br>
                        <a:rPr lang="en-GB" sz="700" b="1">
                          <a:effectLst/>
                          <a:latin typeface="DM Sans" pitchFamily="2" charset="0"/>
                          <a:ea typeface="Fira Sans" panose="020B0503050000020004" pitchFamily="34" charset="0"/>
                        </a:rPr>
                      </a:br>
                      <a:r>
                        <a:rPr lang="en-GB" sz="700" b="1">
                          <a:effectLst/>
                          <a:latin typeface="DM Sans" pitchFamily="2" charset="0"/>
                          <a:ea typeface="Fira Sans" panose="020B0503050000020004" pitchFamily="34" charset="0"/>
                        </a:rPr>
                        <a:t>AQUA, PENTYLENE GLYCOL, CITRIC ACID</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0,35</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31148125"/>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SYN®-COLL</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PALMITOYL TRIPEPTIDE-5, GLYCERIN, AQUA</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0,46</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2424870"/>
                  </a:ext>
                </a:extLst>
              </a:tr>
              <a:tr h="324000">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PEPHA®-CTIVE CB</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pt-BR" sz="700" b="1">
                          <a:effectLst/>
                          <a:latin typeface="DM Sans" pitchFamily="2" charset="0"/>
                          <a:ea typeface="Fira Sans" panose="020B0503050000020004" pitchFamily="34" charset="0"/>
                        </a:rPr>
                        <a:t>DUNALIELLA SALINA EXTRACT, AQUA, PENTYLENE</a:t>
                      </a:r>
                      <a:br>
                        <a:rPr lang="pt-BR" sz="700" b="1">
                          <a:effectLst/>
                          <a:latin typeface="DM Sans" pitchFamily="2" charset="0"/>
                          <a:ea typeface="Fira Sans" panose="020B0503050000020004" pitchFamily="34" charset="0"/>
                        </a:rPr>
                      </a:br>
                      <a:r>
                        <a:rPr lang="pt-BR" sz="700" b="1">
                          <a:effectLst/>
                          <a:latin typeface="DM Sans" pitchFamily="2" charset="0"/>
                          <a:ea typeface="Fira Sans" panose="020B0503050000020004" pitchFamily="34" charset="0"/>
                        </a:rPr>
                        <a:t>GLYCOL, CITRIC ACID</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0,30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07616749"/>
                  </a:ext>
                </a:extLst>
              </a:tr>
              <a:tr h="140465">
                <a:tc>
                  <a:txBody>
                    <a:bodyPr/>
                    <a:lstStyle/>
                    <a:p>
                      <a:pPr algn="l">
                        <a:lnSpc>
                          <a:spcPts val="1200"/>
                        </a:lnSpc>
                      </a:pPr>
                      <a:r>
                        <a:rPr lang="en-GB" sz="700">
                          <a:effectLst/>
                          <a:latin typeface="DM Sans" pitchFamily="2" charset="0"/>
                          <a:ea typeface="Fira Sans" panose="020B0503050000020004" pitchFamily="34"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D-Panthenol 75 L</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PANTHENOL, AQUA</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0,10</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6805956"/>
                  </a:ext>
                </a:extLst>
              </a:tr>
              <a:tr h="140465">
                <a:tc>
                  <a:txBody>
                    <a:bodyPr/>
                    <a:lstStyle/>
                    <a:p>
                      <a:pPr algn="l">
                        <a:lnSpc>
                          <a:spcPts val="1200"/>
                        </a:lnSpc>
                      </a:pPr>
                      <a:r>
                        <a:rPr lang="en-GB" sz="700">
                          <a:effectLst/>
                          <a:latin typeface="DM Sans" pitchFamily="2" charset="0"/>
                          <a:ea typeface="Fira Sans" panose="020B0503050000020004" pitchFamily="34" charset="0"/>
                        </a:rPr>
                        <a:t>D</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Citric Acid 10% Solution</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CITRIC ACID, AQUA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effectLst/>
                          <a:latin typeface="DM Sans" pitchFamily="2" charset="0"/>
                          <a:ea typeface="Fira Sans" panose="020B0503050000020004" pitchFamily="34" charset="0"/>
                        </a:rPr>
                        <a:t>0,06</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36347312"/>
                  </a:ext>
                </a:extLst>
              </a:tr>
            </a:tbl>
          </a:graphicData>
        </a:graphic>
      </p:graphicFrame>
      <p:graphicFrame>
        <p:nvGraphicFramePr>
          <p:cNvPr id="3" name="Table 13">
            <a:extLst>
              <a:ext uri="{FF2B5EF4-FFF2-40B4-BE49-F238E27FC236}">
                <a16:creationId xmlns:a16="http://schemas.microsoft.com/office/drawing/2014/main" id="{22F14A75-0F50-492F-5331-73E7E02F23E7}"/>
              </a:ext>
            </a:extLst>
          </p:cNvPr>
          <p:cNvGraphicFramePr>
            <a:graphicFrameLocks noGrp="1"/>
          </p:cNvGraphicFramePr>
          <p:nvPr>
            <p:extLst>
              <p:ext uri="{D42A27DB-BD31-4B8C-83A1-F6EECF244321}">
                <p14:modId xmlns:p14="http://schemas.microsoft.com/office/powerpoint/2010/main" val="1717378306"/>
              </p:ext>
            </p:extLst>
          </p:nvPr>
        </p:nvGraphicFramePr>
        <p:xfrm>
          <a:off x="917025" y="5323930"/>
          <a:ext cx="3405207" cy="200056"/>
        </p:xfrm>
        <a:graphic>
          <a:graphicData uri="http://schemas.openxmlformats.org/drawingml/2006/table">
            <a:tbl>
              <a:tblPr>
                <a:tableStyleId>{5C22544A-7EE6-4342-B048-85BDC9FD1C3A}</a:tableStyleId>
              </a:tblPr>
              <a:tblGrid>
                <a:gridCol w="577099">
                  <a:extLst>
                    <a:ext uri="{9D8B030D-6E8A-4147-A177-3AD203B41FA5}">
                      <a16:colId xmlns:a16="http://schemas.microsoft.com/office/drawing/2014/main" val="1424810015"/>
                    </a:ext>
                  </a:extLst>
                </a:gridCol>
                <a:gridCol w="2828108">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5.4</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US" sz="700">
                          <a:effectLst/>
                          <a:latin typeface="DM Sans" pitchFamily="2" charset="0"/>
                        </a:rPr>
                        <a:t>Viscosity (spindle RV-3 / 10 rpm): </a:t>
                      </a:r>
                      <a:r>
                        <a:rPr lang="en-GB" sz="700">
                          <a:effectLst/>
                          <a:latin typeface="DM Sans" pitchFamily="2" charset="0"/>
                        </a:rPr>
                        <a:t>1080 </a:t>
                      </a:r>
                      <a:r>
                        <a:rPr lang="en-GB" sz="700" err="1">
                          <a:effectLst/>
                          <a:latin typeface="DM Sans" pitchFamily="2" charset="0"/>
                        </a:rPr>
                        <a:t>mPa.s</a:t>
                      </a:r>
                      <a:endParaRPr lang="en-GB" sz="700">
                        <a:effectLst/>
                        <a:latin typeface="DM Sans" pitchFamily="2"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4" name="Rectangle 2">
            <a:extLst>
              <a:ext uri="{FF2B5EF4-FFF2-40B4-BE49-F238E27FC236}">
                <a16:creationId xmlns:a16="http://schemas.microsoft.com/office/drawing/2014/main" id="{2DADBCDF-6C46-1607-96B1-AE3862A6DF96}"/>
              </a:ext>
            </a:extLst>
          </p:cNvPr>
          <p:cNvSpPr>
            <a:spLocks noChangeArrowheads="1"/>
          </p:cNvSpPr>
          <p:nvPr/>
        </p:nvSpPr>
        <p:spPr bwMode="auto">
          <a:xfrm>
            <a:off x="874821" y="5128632"/>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grpSp>
        <p:nvGrpSpPr>
          <p:cNvPr id="2" name="Groupe 1">
            <a:extLst>
              <a:ext uri="{FF2B5EF4-FFF2-40B4-BE49-F238E27FC236}">
                <a16:creationId xmlns:a16="http://schemas.microsoft.com/office/drawing/2014/main" id="{86E132E3-E998-6D55-AEB5-52F0BA2B23C4}"/>
              </a:ext>
            </a:extLst>
          </p:cNvPr>
          <p:cNvGrpSpPr/>
          <p:nvPr/>
        </p:nvGrpSpPr>
        <p:grpSpPr>
          <a:xfrm>
            <a:off x="11193028" y="92437"/>
            <a:ext cx="795600" cy="2434278"/>
            <a:chOff x="11084400" y="298401"/>
            <a:chExt cx="795600" cy="2434278"/>
          </a:xfrm>
        </p:grpSpPr>
        <p:pic>
          <p:nvPicPr>
            <p:cNvPr id="9" name="Picture 18" descr="A picture containing graphics, clipart, circle, logo&#10;&#10;Description automatically generated">
              <a:extLst>
                <a:ext uri="{FF2B5EF4-FFF2-40B4-BE49-F238E27FC236}">
                  <a16:creationId xmlns:a16="http://schemas.microsoft.com/office/drawing/2014/main" id="{3F556251-DAB7-EB44-65D3-19BD501ACB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88000" y="1121340"/>
              <a:ext cx="792000" cy="792000"/>
            </a:xfrm>
            <a:prstGeom prst="rect">
              <a:avLst/>
            </a:prstGeom>
          </p:spPr>
        </p:pic>
        <p:pic>
          <p:nvPicPr>
            <p:cNvPr id="11" name="Picture 15" descr="A thermometer in a circle&#10;&#10;Description automatically generated with low confidence">
              <a:extLst>
                <a:ext uri="{FF2B5EF4-FFF2-40B4-BE49-F238E27FC236}">
                  <a16:creationId xmlns:a16="http://schemas.microsoft.com/office/drawing/2014/main" id="{8A1EC314-D438-0221-A532-356226DA51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1940679"/>
              <a:ext cx="792000" cy="792000"/>
            </a:xfrm>
            <a:prstGeom prst="rect">
              <a:avLst/>
            </a:prstGeom>
          </p:spPr>
        </p:pic>
        <p:pic>
          <p:nvPicPr>
            <p:cNvPr id="12" name="Picture 10">
              <a:extLst>
                <a:ext uri="{FF2B5EF4-FFF2-40B4-BE49-F238E27FC236}">
                  <a16:creationId xmlns:a16="http://schemas.microsoft.com/office/drawing/2014/main" id="{810C9A56-8E22-6299-7AC1-2DB5A07D3AF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298401"/>
              <a:ext cx="795600" cy="795600"/>
            </a:xfrm>
            <a:prstGeom prst="rect">
              <a:avLst/>
            </a:prstGeom>
          </p:spPr>
        </p:pic>
      </p:grpSp>
      <p:sp>
        <p:nvSpPr>
          <p:cNvPr id="13" name="Espace réservé du numéro de diapositive 1">
            <a:extLst>
              <a:ext uri="{FF2B5EF4-FFF2-40B4-BE49-F238E27FC236}">
                <a16:creationId xmlns:a16="http://schemas.microsoft.com/office/drawing/2014/main" id="{3B4D71FF-B6A7-781A-EEA2-20560B5EAB67}"/>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54</a:t>
            </a:fld>
            <a:endParaRPr lang="en-US" sz="1300">
              <a:solidFill>
                <a:prstClr val="black"/>
              </a:solidFill>
              <a:latin typeface="DM Sans"/>
            </a:endParaRPr>
          </a:p>
        </p:txBody>
      </p:sp>
      <p:sp>
        <p:nvSpPr>
          <p:cNvPr id="14" name="TextBox 13">
            <a:extLst>
              <a:ext uri="{FF2B5EF4-FFF2-40B4-BE49-F238E27FC236}">
                <a16:creationId xmlns:a16="http://schemas.microsoft.com/office/drawing/2014/main" id="{F738047F-37C1-793F-E92B-712D06F1E53E}"/>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2372228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59E72F4A-E0B5-945C-30B8-9D03AF56063A}"/>
              </a:ext>
            </a:extLst>
          </p:cNvPr>
          <p:cNvSpPr txBox="1"/>
          <p:nvPr/>
        </p:nvSpPr>
        <p:spPr>
          <a:xfrm>
            <a:off x="302402" y="1685819"/>
            <a:ext cx="6002864" cy="38779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Powerful combination of </a:t>
            </a:r>
            <a:r>
              <a:rPr lang="en-US" sz="1600">
                <a:solidFill>
                  <a:srgbClr val="FFFFFF">
                    <a:lumMod val="50000"/>
                  </a:srgbClr>
                </a:solidFill>
                <a:latin typeface="DM Sans" pitchFamily="2" charset="0"/>
                <a:ea typeface="Fira Sans" panose="020B0503050000020004" pitchFamily="34" charset="0"/>
              </a:rPr>
              <a:t>lifting</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effects, based on biological sources, processed with biotechnology and fitting in a net zero climate change policy</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Short-term tightening effect</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With just 1 application, flawless skin within minutes**</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Instant and long-lasting perceptible skin smoothing &amp; lifting effect up to 12hrs .**</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Long-term well-aging effect </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After multiple applications, long-term well-aging effect with wrinkles reduction by over -</a:t>
            </a:r>
            <a:r>
              <a:rPr lang="en-US" sz="1600">
                <a:solidFill>
                  <a:srgbClr val="FFFFFF">
                    <a:lumMod val="50000"/>
                  </a:srgbClr>
                </a:solidFill>
                <a:latin typeface="DM Sans" pitchFamily="2" charset="0"/>
                <a:ea typeface="Fira Sans" panose="020B0503050000020004" pitchFamily="34" charset="0"/>
              </a:rPr>
              <a:t>20%.**</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0" name="CaixaDeTexto 47">
            <a:extLst>
              <a:ext uri="{FF2B5EF4-FFF2-40B4-BE49-F238E27FC236}">
                <a16:creationId xmlns:a16="http://schemas.microsoft.com/office/drawing/2014/main" id="{CFA5091A-709E-F208-D330-DBF112784564}"/>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In-Vitro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In-Vivo</a:t>
            </a:r>
            <a:endPar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PEPHA®-TIGHT CB</a:t>
            </a:r>
          </a:p>
        </p:txBody>
      </p:sp>
      <p:sp>
        <p:nvSpPr>
          <p:cNvPr id="6" name="Espace réservé du texte 26">
            <a:extLst>
              <a:ext uri="{FF2B5EF4-FFF2-40B4-BE49-F238E27FC236}">
                <a16:creationId xmlns:a16="http://schemas.microsoft.com/office/drawing/2014/main" id="{18CBBD85-5223-A0E5-462C-92C94731031F}"/>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500" b="0" i="0" u="none" strike="noStrike" kern="0" cap="none" spc="0" normalizeH="0" baseline="0" noProof="0">
                <a:ln>
                  <a:noFill/>
                </a:ln>
                <a:solidFill>
                  <a:srgbClr val="307297"/>
                </a:solidFill>
                <a:effectLst/>
                <a:uLnTx/>
                <a:uFillTx/>
                <a:latin typeface="DM Sans"/>
                <a:ea typeface="+mn-ea"/>
                <a:cs typeface="+mn-cs"/>
              </a:rPr>
              <a:t>Key benefits to help better deal with the effects of the menopause on skin  </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a:extLst>
              <a:ext uri="{FF2B5EF4-FFF2-40B4-BE49-F238E27FC236}">
                <a16:creationId xmlns:a16="http://schemas.microsoft.com/office/drawing/2014/main" id="{204F297F-E01F-CDC6-4F56-289FA5B1A7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3942" y="0"/>
            <a:ext cx="5208201"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8" descr="A picture containing graphics, clipart, circle, logo&#10;&#10;Description automatically generated">
            <a:extLst>
              <a:ext uri="{FF2B5EF4-FFF2-40B4-BE49-F238E27FC236}">
                <a16:creationId xmlns:a16="http://schemas.microsoft.com/office/drawing/2014/main" id="{1DE9DDB0-FEF7-39D0-45D1-3DD26937FD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01106" y="92437"/>
            <a:ext cx="792000" cy="792000"/>
          </a:xfrm>
          <a:prstGeom prst="rect">
            <a:avLst/>
          </a:prstGeom>
        </p:spPr>
      </p:pic>
      <p:pic>
        <p:nvPicPr>
          <p:cNvPr id="12" name="Picture 12">
            <a:extLst>
              <a:ext uri="{FF2B5EF4-FFF2-40B4-BE49-F238E27FC236}">
                <a16:creationId xmlns:a16="http://schemas.microsoft.com/office/drawing/2014/main" id="{8A83293B-E250-55FA-3894-ABAD038000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0831461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PEPHA®-TIGHT CB</a:t>
            </a:r>
          </a:p>
        </p:txBody>
      </p:sp>
      <p:sp>
        <p:nvSpPr>
          <p:cNvPr id="6" name="Espace réservé du texte 26">
            <a:extLst>
              <a:ext uri="{FF2B5EF4-FFF2-40B4-BE49-F238E27FC236}">
                <a16:creationId xmlns:a16="http://schemas.microsoft.com/office/drawing/2014/main" id="{18CBBD85-5223-A0E5-462C-92C94731031F}"/>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The power of algae for superior skin tightening</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a:extLst>
              <a:ext uri="{FF2B5EF4-FFF2-40B4-BE49-F238E27FC236}">
                <a16:creationId xmlns:a16="http://schemas.microsoft.com/office/drawing/2014/main" id="{204F297F-E01F-CDC6-4F56-289FA5B1A7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3942" y="0"/>
            <a:ext cx="5208201"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8" descr="A picture containing graphics, clipart, circle, logo&#10;&#10;Description automatically generated">
            <a:extLst>
              <a:ext uri="{FF2B5EF4-FFF2-40B4-BE49-F238E27FC236}">
                <a16:creationId xmlns:a16="http://schemas.microsoft.com/office/drawing/2014/main" id="{1DE9DDB0-FEF7-39D0-45D1-3DD26937FD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01106" y="92437"/>
            <a:ext cx="792000" cy="792000"/>
          </a:xfrm>
          <a:prstGeom prst="rect">
            <a:avLst/>
          </a:prstGeom>
        </p:spPr>
      </p:pic>
      <p:pic>
        <p:nvPicPr>
          <p:cNvPr id="12" name="Picture 12">
            <a:extLst>
              <a:ext uri="{FF2B5EF4-FFF2-40B4-BE49-F238E27FC236}">
                <a16:creationId xmlns:a16="http://schemas.microsoft.com/office/drawing/2014/main" id="{8A83293B-E250-55FA-3894-ABAD038000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3" name="Groupe 2">
            <a:extLst>
              <a:ext uri="{FF2B5EF4-FFF2-40B4-BE49-F238E27FC236}">
                <a16:creationId xmlns:a16="http://schemas.microsoft.com/office/drawing/2014/main" id="{55B1E0F9-54F9-9B82-2B3F-F59EEB193260}"/>
              </a:ext>
            </a:extLst>
          </p:cNvPr>
          <p:cNvGrpSpPr/>
          <p:nvPr/>
        </p:nvGrpSpPr>
        <p:grpSpPr>
          <a:xfrm>
            <a:off x="302400" y="1538798"/>
            <a:ext cx="6626584" cy="4671202"/>
            <a:chOff x="468000" y="1522956"/>
            <a:chExt cx="8640000" cy="4671202"/>
          </a:xfrm>
        </p:grpSpPr>
        <p:sp>
          <p:nvSpPr>
            <p:cNvPr id="4" name="Rectangle: Rounded Corners 56">
              <a:extLst>
                <a:ext uri="{FF2B5EF4-FFF2-40B4-BE49-F238E27FC236}">
                  <a16:creationId xmlns:a16="http://schemas.microsoft.com/office/drawing/2014/main" id="{1E691190-10C5-4A43-595D-E0BF3809B6EF}"/>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7" name="Rectangle: Rounded Corners 55">
              <a:extLst>
                <a:ext uri="{FF2B5EF4-FFF2-40B4-BE49-F238E27FC236}">
                  <a16:creationId xmlns:a16="http://schemas.microsoft.com/office/drawing/2014/main" id="{2A67E9C4-0330-133D-DEA2-87339F715618}"/>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8" name="CasellaDiTesto 36">
              <a:extLst>
                <a:ext uri="{FF2B5EF4-FFF2-40B4-BE49-F238E27FC236}">
                  <a16:creationId xmlns:a16="http://schemas.microsoft.com/office/drawing/2014/main" id="{27F17FE8-253C-BF17-BB1B-8696753218D7}"/>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13" name="Graphic 18" descr="Caret Right with solid fill">
              <a:extLst>
                <a:ext uri="{FF2B5EF4-FFF2-40B4-BE49-F238E27FC236}">
                  <a16:creationId xmlns:a16="http://schemas.microsoft.com/office/drawing/2014/main" id="{6D4C3A8C-E5B8-0677-3E0D-824B87E4D09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73579" y="5492200"/>
              <a:ext cx="699646" cy="699646"/>
            </a:xfrm>
            <a:prstGeom prst="rect">
              <a:avLst/>
            </a:prstGeom>
          </p:spPr>
        </p:pic>
        <p:pic>
          <p:nvPicPr>
            <p:cNvPr id="14" name="Graphic 19" descr="Caret Right with solid fill">
              <a:extLst>
                <a:ext uri="{FF2B5EF4-FFF2-40B4-BE49-F238E27FC236}">
                  <a16:creationId xmlns:a16="http://schemas.microsoft.com/office/drawing/2014/main" id="{A6ADDB31-B6FE-38B7-E06D-9A7D4298AC4B}"/>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646221" y="5492200"/>
              <a:ext cx="699646" cy="699646"/>
            </a:xfrm>
            <a:prstGeom prst="rect">
              <a:avLst/>
            </a:prstGeom>
          </p:spPr>
        </p:pic>
        <p:sp>
          <p:nvSpPr>
            <p:cNvPr id="15" name="Rectangle 14">
              <a:extLst>
                <a:ext uri="{FF2B5EF4-FFF2-40B4-BE49-F238E27FC236}">
                  <a16:creationId xmlns:a16="http://schemas.microsoft.com/office/drawing/2014/main" id="{A2E4790D-A110-9E52-00CB-11DF49960996}"/>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16" name="Rectangle: Rounded Corners 2">
              <a:extLst>
                <a:ext uri="{FF2B5EF4-FFF2-40B4-BE49-F238E27FC236}">
                  <a16:creationId xmlns:a16="http://schemas.microsoft.com/office/drawing/2014/main" id="{363EFA95-74AE-20F5-9660-A3859B98D10D}"/>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17" name="Rectangle: Rounded Corners 55">
              <a:extLst>
                <a:ext uri="{FF2B5EF4-FFF2-40B4-BE49-F238E27FC236}">
                  <a16:creationId xmlns:a16="http://schemas.microsoft.com/office/drawing/2014/main" id="{007AD9E8-3D2D-B288-00DB-08958A0BA81C}"/>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19" name="Rectangle: Rounded Corners 51">
              <a:extLst>
                <a:ext uri="{FF2B5EF4-FFF2-40B4-BE49-F238E27FC236}">
                  <a16:creationId xmlns:a16="http://schemas.microsoft.com/office/drawing/2014/main" id="{16DD0417-94AE-2DAB-0397-8BF61E24436C}"/>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1" name="CasellaDiTesto 32">
              <a:extLst>
                <a:ext uri="{FF2B5EF4-FFF2-40B4-BE49-F238E27FC236}">
                  <a16:creationId xmlns:a16="http://schemas.microsoft.com/office/drawing/2014/main" id="{F45DF75A-68DD-60E5-313B-030C1FAC3233}"/>
                </a:ext>
              </a:extLst>
            </p:cNvPr>
            <p:cNvSpPr txBox="1"/>
            <p:nvPr/>
          </p:nvSpPr>
          <p:spPr>
            <a:xfrm>
              <a:off x="563399" y="1794017"/>
              <a:ext cx="1073712"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 (ACTIVE)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22" name="Graphic 30" descr="Caret Right with solid fill">
              <a:extLst>
                <a:ext uri="{FF2B5EF4-FFF2-40B4-BE49-F238E27FC236}">
                  <a16:creationId xmlns:a16="http://schemas.microsoft.com/office/drawing/2014/main" id="{B8875B8D-109E-C7E4-F4C2-A12A36A1283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73579" y="1522956"/>
              <a:ext cx="699646" cy="699646"/>
            </a:xfrm>
            <a:prstGeom prst="rect">
              <a:avLst/>
            </a:prstGeom>
          </p:spPr>
        </p:pic>
        <p:pic>
          <p:nvPicPr>
            <p:cNvPr id="23" name="Graphic 31" descr="Caret Right with solid fill">
              <a:extLst>
                <a:ext uri="{FF2B5EF4-FFF2-40B4-BE49-F238E27FC236}">
                  <a16:creationId xmlns:a16="http://schemas.microsoft.com/office/drawing/2014/main" id="{7FCD035E-3B43-65A6-B876-8CD4E2B3DC4D}"/>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646221" y="1522956"/>
              <a:ext cx="699646" cy="699646"/>
            </a:xfrm>
            <a:prstGeom prst="rect">
              <a:avLst/>
            </a:prstGeom>
          </p:spPr>
        </p:pic>
        <p:sp>
          <p:nvSpPr>
            <p:cNvPr id="24" name="Rectangle: Rounded Corners 47">
              <a:extLst>
                <a:ext uri="{FF2B5EF4-FFF2-40B4-BE49-F238E27FC236}">
                  <a16:creationId xmlns:a16="http://schemas.microsoft.com/office/drawing/2014/main" id="{4DF09D29-4A69-4399-3B4A-3CD9370D6DC9}"/>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5" name="CasellaDiTesto 32">
              <a:extLst>
                <a:ext uri="{FF2B5EF4-FFF2-40B4-BE49-F238E27FC236}">
                  <a16:creationId xmlns:a16="http://schemas.microsoft.com/office/drawing/2014/main" id="{D5AE447D-D232-6BCF-90E4-700FC8B29DA7}"/>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27" name="Graphic 36" descr="Caret Right with solid fill">
              <a:extLst>
                <a:ext uri="{FF2B5EF4-FFF2-40B4-BE49-F238E27FC236}">
                  <a16:creationId xmlns:a16="http://schemas.microsoft.com/office/drawing/2014/main" id="{E096D96E-E191-C7F6-FC38-6401ACFE5EF6}"/>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673577" y="2250967"/>
              <a:ext cx="699646" cy="699646"/>
            </a:xfrm>
            <a:prstGeom prst="rect">
              <a:avLst/>
            </a:prstGeom>
          </p:spPr>
        </p:pic>
        <p:pic>
          <p:nvPicPr>
            <p:cNvPr id="28" name="Graphic 37" descr="Caret Right with solid fill">
              <a:extLst>
                <a:ext uri="{FF2B5EF4-FFF2-40B4-BE49-F238E27FC236}">
                  <a16:creationId xmlns:a16="http://schemas.microsoft.com/office/drawing/2014/main" id="{DF9D57B2-8A5F-73D0-883A-E6AC29406228}"/>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46221" y="2250967"/>
              <a:ext cx="699646" cy="699646"/>
            </a:xfrm>
            <a:prstGeom prst="rect">
              <a:avLst/>
            </a:prstGeom>
          </p:spPr>
        </p:pic>
        <p:sp>
          <p:nvSpPr>
            <p:cNvPr id="29" name="CasellaDiTesto 19">
              <a:extLst>
                <a:ext uri="{FF2B5EF4-FFF2-40B4-BE49-F238E27FC236}">
                  <a16:creationId xmlns:a16="http://schemas.microsoft.com/office/drawing/2014/main" id="{745B8B24-A41A-0E1D-5008-84003F8B8563}"/>
                </a:ext>
              </a:extLst>
            </p:cNvPr>
            <p:cNvSpPr txBox="1"/>
            <p:nvPr/>
          </p:nvSpPr>
          <p:spPr>
            <a:xfrm>
              <a:off x="2318330" y="3024939"/>
              <a:ext cx="5510624" cy="1077218"/>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Flawless skin within minutes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With just 1 application, skin surface appears smoother and texture more homogeneous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Long-lasting lifting effect, up to 12hrs from last application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Skin gains elasticity in critical facial areas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After multiple applications, long-term well-aging effect with wrinkles reduction by over -20%</a:t>
              </a:r>
            </a:p>
          </p:txBody>
        </p:sp>
        <p:sp>
          <p:nvSpPr>
            <p:cNvPr id="30" name="CasellaDiTesto 32">
              <a:extLst>
                <a:ext uri="{FF2B5EF4-FFF2-40B4-BE49-F238E27FC236}">
                  <a16:creationId xmlns:a16="http://schemas.microsoft.com/office/drawing/2014/main" id="{7396E658-9D1E-953A-0357-A84851BCDDC5}"/>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1" name="Graphic 40" descr="Caret Right with solid fill">
              <a:extLst>
                <a:ext uri="{FF2B5EF4-FFF2-40B4-BE49-F238E27FC236}">
                  <a16:creationId xmlns:a16="http://schemas.microsoft.com/office/drawing/2014/main" id="{B3022184-C5CA-26F6-FE71-94DDF96373C5}"/>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73579" y="3213725"/>
              <a:ext cx="699646" cy="699646"/>
            </a:xfrm>
            <a:prstGeom prst="rect">
              <a:avLst/>
            </a:prstGeom>
          </p:spPr>
        </p:pic>
        <p:pic>
          <p:nvPicPr>
            <p:cNvPr id="32" name="Graphic 41" descr="Caret Right with solid fill">
              <a:extLst>
                <a:ext uri="{FF2B5EF4-FFF2-40B4-BE49-F238E27FC236}">
                  <a16:creationId xmlns:a16="http://schemas.microsoft.com/office/drawing/2014/main" id="{BE24B077-CF37-AB32-1DB6-2B661840CD2C}"/>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646221" y="3213725"/>
              <a:ext cx="699646" cy="699646"/>
            </a:xfrm>
            <a:prstGeom prst="rect">
              <a:avLst/>
            </a:prstGeom>
          </p:spPr>
        </p:pic>
        <p:sp>
          <p:nvSpPr>
            <p:cNvPr id="33" name="CasellaDiTesto 32">
              <a:extLst>
                <a:ext uri="{FF2B5EF4-FFF2-40B4-BE49-F238E27FC236}">
                  <a16:creationId xmlns:a16="http://schemas.microsoft.com/office/drawing/2014/main" id="{A4D49B9B-688D-FCD9-C464-A20D91854823}"/>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4" name="Graphic 44" descr="Caret Right with solid fill">
              <a:extLst>
                <a:ext uri="{FF2B5EF4-FFF2-40B4-BE49-F238E27FC236}">
                  <a16:creationId xmlns:a16="http://schemas.microsoft.com/office/drawing/2014/main" id="{05AB6A04-4CA8-5ED3-190F-BA50051ABC5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73579" y="4419407"/>
              <a:ext cx="699646" cy="699646"/>
            </a:xfrm>
            <a:prstGeom prst="rect">
              <a:avLst/>
            </a:prstGeom>
          </p:spPr>
        </p:pic>
        <p:pic>
          <p:nvPicPr>
            <p:cNvPr id="35" name="Graphic 45" descr="Caret Right with solid fill">
              <a:extLst>
                <a:ext uri="{FF2B5EF4-FFF2-40B4-BE49-F238E27FC236}">
                  <a16:creationId xmlns:a16="http://schemas.microsoft.com/office/drawing/2014/main" id="{19793CA8-0540-4A61-D7CD-C709CA40A36C}"/>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646221" y="4419407"/>
              <a:ext cx="699646" cy="699646"/>
            </a:xfrm>
            <a:prstGeom prst="rect">
              <a:avLst/>
            </a:prstGeom>
          </p:spPr>
        </p:pic>
        <p:sp>
          <p:nvSpPr>
            <p:cNvPr id="36" name="CasellaDiTesto 16">
              <a:extLst>
                <a:ext uri="{FF2B5EF4-FFF2-40B4-BE49-F238E27FC236}">
                  <a16:creationId xmlns:a16="http://schemas.microsoft.com/office/drawing/2014/main" id="{CFDD6B49-026E-41ED-0599-01660B5C3C8F}"/>
                </a:ext>
              </a:extLst>
            </p:cNvPr>
            <p:cNvSpPr txBox="1"/>
            <p:nvPr/>
          </p:nvSpPr>
          <p:spPr>
            <a:xfrm>
              <a:off x="2318329" y="1812158"/>
              <a:ext cx="4481604" cy="153888"/>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Nannochloropsis</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Oculata</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a:t>
              </a:r>
              <a:r>
                <a:rPr lang="en-US" sz="1000">
                  <a:solidFill>
                    <a:srgbClr val="0071BA"/>
                  </a:solidFill>
                  <a:latin typeface="DM Sans"/>
                  <a:ea typeface="Fira Sans Medium" panose="020B0603050000020004" pitchFamily="34" charset="0"/>
                </a:rPr>
                <a:t>E</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xtract</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Pullulan</a:t>
              </a:r>
            </a:p>
          </p:txBody>
        </p:sp>
        <p:sp>
          <p:nvSpPr>
            <p:cNvPr id="37" name="CasellaDiTesto 19">
              <a:extLst>
                <a:ext uri="{FF2B5EF4-FFF2-40B4-BE49-F238E27FC236}">
                  <a16:creationId xmlns:a16="http://schemas.microsoft.com/office/drawing/2014/main" id="{834C2A6D-8951-921F-87C6-0C9637F3806B}"/>
                </a:ext>
              </a:extLst>
            </p:cNvPr>
            <p:cNvSpPr txBox="1"/>
            <p:nvPr/>
          </p:nvSpPr>
          <p:spPr>
            <a:xfrm>
              <a:off x="2318328" y="2311256"/>
              <a:ext cx="5552200" cy="615553"/>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Produced from microalgae grown in closed photobioreactor and extracted by hot water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Polysaccharides obtained from natural fermentation </a:t>
              </a:r>
              <a:b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b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of starch syrup </a:t>
              </a:r>
            </a:p>
          </p:txBody>
        </p:sp>
      </p:grpSp>
      <p:pic>
        <p:nvPicPr>
          <p:cNvPr id="38" name="Picture 61">
            <a:extLst>
              <a:ext uri="{FF2B5EF4-FFF2-40B4-BE49-F238E27FC236}">
                <a16:creationId xmlns:a16="http://schemas.microsoft.com/office/drawing/2014/main" id="{A85FEADE-9D01-488C-32B3-3EACC033CAA2}"/>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a:xfrm>
            <a:off x="6290986" y="1640360"/>
            <a:ext cx="531244" cy="468000"/>
          </a:xfrm>
          <a:prstGeom prst="rect">
            <a:avLst/>
          </a:prstGeom>
        </p:spPr>
      </p:pic>
      <p:pic>
        <p:nvPicPr>
          <p:cNvPr id="39" name="Picture 65">
            <a:extLst>
              <a:ext uri="{FF2B5EF4-FFF2-40B4-BE49-F238E27FC236}">
                <a16:creationId xmlns:a16="http://schemas.microsoft.com/office/drawing/2014/main" id="{2A3608B2-2604-1D0C-C358-80E1E49340DA}"/>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6355108" y="3353206"/>
            <a:ext cx="403000" cy="468000"/>
          </a:xfrm>
          <a:prstGeom prst="rect">
            <a:avLst/>
          </a:prstGeom>
        </p:spPr>
      </p:pic>
      <p:pic>
        <p:nvPicPr>
          <p:cNvPr id="40" name="Picture 67">
            <a:extLst>
              <a:ext uri="{FF2B5EF4-FFF2-40B4-BE49-F238E27FC236}">
                <a16:creationId xmlns:a16="http://schemas.microsoft.com/office/drawing/2014/main" id="{F232CA67-B487-BB78-8E2C-87712CF5CC6C}"/>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6248298" y="4599091"/>
            <a:ext cx="616621" cy="411081"/>
          </a:xfrm>
          <a:prstGeom prst="rect">
            <a:avLst/>
          </a:prstGeom>
        </p:spPr>
      </p:pic>
      <p:pic>
        <p:nvPicPr>
          <p:cNvPr id="41" name="Picture 63">
            <a:extLst>
              <a:ext uri="{FF2B5EF4-FFF2-40B4-BE49-F238E27FC236}">
                <a16:creationId xmlns:a16="http://schemas.microsoft.com/office/drawing/2014/main" id="{20FB763F-C3AB-A945-3B5B-9CEAEE1A4141}"/>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6355108" y="2379783"/>
            <a:ext cx="403000" cy="468000"/>
          </a:xfrm>
          <a:prstGeom prst="rect">
            <a:avLst/>
          </a:prstGeom>
        </p:spPr>
      </p:pic>
      <p:pic>
        <p:nvPicPr>
          <p:cNvPr id="42" name="Picture 69">
            <a:extLst>
              <a:ext uri="{FF2B5EF4-FFF2-40B4-BE49-F238E27FC236}">
                <a16:creationId xmlns:a16="http://schemas.microsoft.com/office/drawing/2014/main" id="{0CBD43F3-D7A9-5724-902F-390DB6B4E9FA}"/>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6379527" y="5606511"/>
            <a:ext cx="354162" cy="468000"/>
          </a:xfrm>
          <a:prstGeom prst="rect">
            <a:avLst/>
          </a:prstGeom>
        </p:spPr>
      </p:pic>
      <p:sp>
        <p:nvSpPr>
          <p:cNvPr id="43" name="CasellaDiTesto 20">
            <a:extLst>
              <a:ext uri="{FF2B5EF4-FFF2-40B4-BE49-F238E27FC236}">
                <a16:creationId xmlns:a16="http://schemas.microsoft.com/office/drawing/2014/main" id="{1C1F6FAF-AEA3-6FDF-A524-3DCB78E9CC4A}"/>
              </a:ext>
            </a:extLst>
          </p:cNvPr>
          <p:cNvSpPr txBox="1"/>
          <p:nvPr/>
        </p:nvSpPr>
        <p:spPr>
          <a:xfrm>
            <a:off x="1721538" y="4600452"/>
            <a:ext cx="114266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b="0"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Liquid</a:t>
            </a:r>
            <a:endParaRPr kumimoji="0" lang="fr-FR"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1–5%</a:t>
            </a:r>
          </a:p>
        </p:txBody>
      </p:sp>
      <p:sp>
        <p:nvSpPr>
          <p:cNvPr id="44" name="CasellaDiTesto 21">
            <a:extLst>
              <a:ext uri="{FF2B5EF4-FFF2-40B4-BE49-F238E27FC236}">
                <a16:creationId xmlns:a16="http://schemas.microsoft.com/office/drawing/2014/main" id="{B801FE01-CA03-D4DF-DB7A-08DD053BA6F2}"/>
              </a:ext>
            </a:extLst>
          </p:cNvPr>
          <p:cNvSpPr txBox="1"/>
          <p:nvPr/>
        </p:nvSpPr>
        <p:spPr>
          <a:xfrm>
            <a:off x="4910616" y="4600452"/>
            <a:ext cx="1028154"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endPar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Water soluble</a:t>
            </a:r>
          </a:p>
        </p:txBody>
      </p:sp>
      <p:sp>
        <p:nvSpPr>
          <p:cNvPr id="45" name="CasellaDiTesto 20">
            <a:extLst>
              <a:ext uri="{FF2B5EF4-FFF2-40B4-BE49-F238E27FC236}">
                <a16:creationId xmlns:a16="http://schemas.microsoft.com/office/drawing/2014/main" id="{B20777F3-B83B-0C74-931A-079C5B5592EE}"/>
              </a:ext>
            </a:extLst>
          </p:cNvPr>
          <p:cNvSpPr txBox="1"/>
          <p:nvPr/>
        </p:nvSpPr>
        <p:spPr>
          <a:xfrm>
            <a:off x="3237767" y="4600452"/>
            <a:ext cx="1299281"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3,5 – 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Free</a:t>
            </a:r>
          </a:p>
        </p:txBody>
      </p:sp>
      <p:pic>
        <p:nvPicPr>
          <p:cNvPr id="46" name="Picture 18" descr="A close up of a sign&#10;&#10;Description automatically generated">
            <a:extLst>
              <a:ext uri="{FF2B5EF4-FFF2-40B4-BE49-F238E27FC236}">
                <a16:creationId xmlns:a16="http://schemas.microsoft.com/office/drawing/2014/main" id="{D550ECCE-5035-418B-41D5-3603A7F4CB57}"/>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721538" y="5601995"/>
            <a:ext cx="562223" cy="468000"/>
          </a:xfrm>
          <a:prstGeom prst="rect">
            <a:avLst/>
          </a:prstGeom>
          <a:ln>
            <a:noFill/>
          </a:ln>
          <a:effectLst/>
        </p:spPr>
      </p:pic>
      <p:pic>
        <p:nvPicPr>
          <p:cNvPr id="47" name="Picture 4" descr="Logo&#10;&#10;Description automatically generated">
            <a:extLst>
              <a:ext uri="{FF2B5EF4-FFF2-40B4-BE49-F238E27FC236}">
                <a16:creationId xmlns:a16="http://schemas.microsoft.com/office/drawing/2014/main" id="{0586C0C6-01D9-BD5F-3710-8CB0B42F074D}"/>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2949812" y="5601995"/>
            <a:ext cx="403805" cy="468000"/>
          </a:xfrm>
          <a:prstGeom prst="rect">
            <a:avLst/>
          </a:prstGeom>
        </p:spPr>
      </p:pic>
      <p:pic>
        <p:nvPicPr>
          <p:cNvPr id="48" name="Picture 13">
            <a:extLst>
              <a:ext uri="{FF2B5EF4-FFF2-40B4-BE49-F238E27FC236}">
                <a16:creationId xmlns:a16="http://schemas.microsoft.com/office/drawing/2014/main" id="{6D0292D0-C278-3D19-2C99-C563900D68C6}"/>
              </a:ext>
            </a:extLst>
          </p:cNvPr>
          <p:cNvPicPr>
            <a:picLocks noChangeAspect="1"/>
          </p:cNvPicPr>
          <p:nvPr/>
        </p:nvPicPr>
        <p:blipFill>
          <a:blip r:embed="rId23" cstate="screen">
            <a:extLst>
              <a:ext uri="{28A0092B-C50C-407E-A947-70E740481C1C}">
                <a14:useLocalDpi xmlns:a14="http://schemas.microsoft.com/office/drawing/2010/main"/>
              </a:ext>
            </a:extLst>
          </a:blip>
          <a:srcRect/>
          <a:stretch/>
        </p:blipFill>
        <p:spPr>
          <a:xfrm>
            <a:off x="5344862" y="5601995"/>
            <a:ext cx="593908" cy="468000"/>
          </a:xfrm>
          <a:prstGeom prst="rect">
            <a:avLst/>
          </a:prstGeom>
          <a:ln>
            <a:noFill/>
          </a:ln>
          <a:effectLst/>
        </p:spPr>
      </p:pic>
      <p:sp>
        <p:nvSpPr>
          <p:cNvPr id="49" name="CaixaDeTexto 47">
            <a:extLst>
              <a:ext uri="{FF2B5EF4-FFF2-40B4-BE49-F238E27FC236}">
                <a16:creationId xmlns:a16="http://schemas.microsoft.com/office/drawing/2014/main" id="{3676ADE6-5028-24A4-E9CB-84523EE4047D}"/>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a:t>
            </a:r>
          </a:p>
        </p:txBody>
      </p:sp>
      <p:grpSp>
        <p:nvGrpSpPr>
          <p:cNvPr id="50" name="Groupe 49">
            <a:extLst>
              <a:ext uri="{FF2B5EF4-FFF2-40B4-BE49-F238E27FC236}">
                <a16:creationId xmlns:a16="http://schemas.microsoft.com/office/drawing/2014/main" id="{D14A19E1-0BC9-E8C2-72CC-5216D1A2DA73}"/>
              </a:ext>
            </a:extLst>
          </p:cNvPr>
          <p:cNvGrpSpPr/>
          <p:nvPr/>
        </p:nvGrpSpPr>
        <p:grpSpPr>
          <a:xfrm>
            <a:off x="4019668" y="5537734"/>
            <a:ext cx="659143" cy="537470"/>
            <a:chOff x="2809794" y="5514162"/>
            <a:chExt cx="659143" cy="537470"/>
          </a:xfrm>
        </p:grpSpPr>
        <p:pic>
          <p:nvPicPr>
            <p:cNvPr id="51" name="Picture 49" descr="Logo&#10;&#10;Description automatically generated">
              <a:extLst>
                <a:ext uri="{FF2B5EF4-FFF2-40B4-BE49-F238E27FC236}">
                  <a16:creationId xmlns:a16="http://schemas.microsoft.com/office/drawing/2014/main" id="{B6AF45DE-448A-8DBB-488F-466643491745}"/>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52" name="ZoneTexte 51">
              <a:extLst>
                <a:ext uri="{FF2B5EF4-FFF2-40B4-BE49-F238E27FC236}">
                  <a16:creationId xmlns:a16="http://schemas.microsoft.com/office/drawing/2014/main" id="{12113ADA-8E43-357D-C3A2-1EC4C600DD71}"/>
                </a:ext>
              </a:extLst>
            </p:cNvPr>
            <p:cNvSpPr txBox="1"/>
            <p:nvPr/>
          </p:nvSpPr>
          <p:spPr>
            <a:xfrm>
              <a:off x="3177800" y="5514162"/>
              <a:ext cx="291137" cy="369332"/>
            </a:xfrm>
            <a:prstGeom prst="rect">
              <a:avLst/>
            </a:prstGeom>
            <a:noFill/>
          </p:spPr>
          <p:txBody>
            <a:bodyPr wrap="square">
              <a:spAutoFit/>
            </a:bodyPr>
            <a:lstStyle/>
            <a:p>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lang="fr-FR" b="1"/>
            </a:p>
          </p:txBody>
        </p:sp>
      </p:grpSp>
    </p:spTree>
    <p:extLst>
      <p:ext uri="{BB962C8B-B14F-4D97-AF65-F5344CB8AC3E}">
        <p14:creationId xmlns:p14="http://schemas.microsoft.com/office/powerpoint/2010/main" val="2915348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PEPHA®-CTIVE CB </a:t>
            </a:r>
          </a:p>
        </p:txBody>
      </p:sp>
      <p:sp>
        <p:nvSpPr>
          <p:cNvPr id="6" name="Espace réservé du texte 26">
            <a:extLst>
              <a:ext uri="{FF2B5EF4-FFF2-40B4-BE49-F238E27FC236}">
                <a16:creationId xmlns:a16="http://schemas.microsoft.com/office/drawing/2014/main" id="{18CBBD85-5223-A0E5-462C-92C94731031F}"/>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Key benefits to help better deal with the effects of the menopause on skin  </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a:extLst>
              <a:ext uri="{FF2B5EF4-FFF2-40B4-BE49-F238E27FC236}">
                <a16:creationId xmlns:a16="http://schemas.microsoft.com/office/drawing/2014/main" id="{204F297F-E01F-CDC6-4F56-289FA5B1A7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3942" y="0"/>
            <a:ext cx="5208201"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2">
            <a:extLst>
              <a:ext uri="{FF2B5EF4-FFF2-40B4-BE49-F238E27FC236}">
                <a16:creationId xmlns:a16="http://schemas.microsoft.com/office/drawing/2014/main" id="{8A83293B-E250-55FA-3894-ABAD038000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3" name="Picture 10">
            <a:extLst>
              <a:ext uri="{FF2B5EF4-FFF2-40B4-BE49-F238E27FC236}">
                <a16:creationId xmlns:a16="http://schemas.microsoft.com/office/drawing/2014/main" id="{C64C59C7-B934-1A18-DDFD-2365333872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194731" y="92437"/>
            <a:ext cx="795600" cy="795600"/>
          </a:xfrm>
          <a:prstGeom prst="rect">
            <a:avLst/>
          </a:prstGeom>
        </p:spPr>
      </p:pic>
      <p:sp>
        <p:nvSpPr>
          <p:cNvPr id="4" name="TextBox 9">
            <a:extLst>
              <a:ext uri="{FF2B5EF4-FFF2-40B4-BE49-F238E27FC236}">
                <a16:creationId xmlns:a16="http://schemas.microsoft.com/office/drawing/2014/main" id="{B09E986A-6EE0-FDA0-BA23-EBADE9DD446F}"/>
              </a:ext>
            </a:extLst>
          </p:cNvPr>
          <p:cNvSpPr txBox="1"/>
          <p:nvPr/>
        </p:nvSpPr>
        <p:spPr>
          <a:xfrm>
            <a:off x="302402" y="1685819"/>
            <a:ext cx="6002864" cy="423192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Highly purified extract from the powerful microalgae </a:t>
            </a:r>
            <a:r>
              <a:rPr kumimoji="0" lang="en-US" sz="1600" b="0" i="1" u="none" strike="noStrike" kern="1200" cap="none" spc="0" normalizeH="0" baseline="0" noProof="0" err="1">
                <a:ln>
                  <a:noFill/>
                </a:ln>
                <a:solidFill>
                  <a:srgbClr val="FFFFFF">
                    <a:lumMod val="50000"/>
                  </a:srgbClr>
                </a:solidFill>
                <a:effectLst/>
                <a:uLnTx/>
                <a:uFillTx/>
                <a:latin typeface="DM Sans" pitchFamily="2" charset="0"/>
                <a:ea typeface="Fira Sans" panose="020B0503050000020004" pitchFamily="34" charset="0"/>
                <a:cs typeface="+mn-cs"/>
              </a:rPr>
              <a:t>Dunaliella</a:t>
            </a:r>
            <a:r>
              <a:rPr kumimoji="0" lang="en-US" sz="1600" b="0" i="1"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salina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with unique composition in minerals, amino acids, carbohydrates, and vitamins</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Skin rejuvenation – Energized skin</a:t>
            </a:r>
          </a:p>
          <a:p>
            <a:pPr marL="285750" marR="0" lvl="0" indent="-285750" fontAlgn="auto">
              <a:lnSpc>
                <a:spcPct val="100000"/>
              </a:lnSpc>
              <a:spcBef>
                <a:spcPts val="600"/>
              </a:spcBef>
              <a:spcAft>
                <a:spcPts val="0"/>
              </a:spcAft>
              <a:buClr>
                <a:srgbClr val="2660A5"/>
              </a:buClr>
              <a:buSzTx/>
              <a:buFont typeface="Arial" pitchFamily="34" charset="0"/>
              <a:buChar char="•"/>
              <a:tabLst/>
              <a:defRPr/>
            </a:pPr>
            <a:r>
              <a:rPr lang="en-US" sz="1600">
                <a:solidFill>
                  <a:srgbClr val="FFFFFF">
                    <a:lumMod val="50000"/>
                  </a:srgbClr>
                </a:solidFill>
                <a:latin typeface="DM Sans" pitchFamily="2" charset="0"/>
                <a:ea typeface="Fira Sans" panose="020B0503050000020004" pitchFamily="34" charset="0"/>
              </a:rPr>
              <a:t>Protects mitochondria against oxidative stress*</a:t>
            </a:r>
          </a:p>
          <a:p>
            <a:pPr marL="285750" marR="0" lvl="0" indent="-285750" fontAlgn="auto">
              <a:lnSpc>
                <a:spcPct val="100000"/>
              </a:lnSpc>
              <a:spcBef>
                <a:spcPts val="600"/>
              </a:spcBef>
              <a:spcAft>
                <a:spcPts val="0"/>
              </a:spcAft>
              <a:buClr>
                <a:srgbClr val="2660A5"/>
              </a:buClr>
              <a:buSzTx/>
              <a:buFont typeface="Arial" pitchFamily="34" charset="0"/>
              <a:buChar char="•"/>
              <a:tabLst/>
              <a:defRPr/>
            </a:pPr>
            <a:r>
              <a:rPr lang="en-US" sz="1600">
                <a:solidFill>
                  <a:srgbClr val="FFFFFF">
                    <a:lumMod val="50000"/>
                  </a:srgbClr>
                </a:solidFill>
                <a:latin typeface="DM Sans" pitchFamily="2" charset="0"/>
                <a:ea typeface="Fira Sans" panose="020B0503050000020004" pitchFamily="34" charset="0"/>
              </a:rPr>
              <a:t>Significantly increases ATP production in mitochondria by up to 40%*</a:t>
            </a:r>
          </a:p>
          <a:p>
            <a:pPr marL="285750" indent="-285750">
              <a:spcBef>
                <a:spcPts val="600"/>
              </a:spcBef>
              <a:buClr>
                <a:srgbClr val="2660A5"/>
              </a:buClr>
              <a:buFont typeface="Arial" pitchFamily="34" charset="0"/>
              <a:buChar char="•"/>
              <a:defRPr/>
            </a:pPr>
            <a:r>
              <a:rPr lang="en-US" sz="1600">
                <a:solidFill>
                  <a:srgbClr val="FFFFFF">
                    <a:lumMod val="50000"/>
                  </a:srgbClr>
                </a:solidFill>
                <a:latin typeface="DM Sans" pitchFamily="2" charset="0"/>
                <a:ea typeface="Fira Sans" panose="020B0503050000020004" pitchFamily="34" charset="0"/>
              </a:rPr>
              <a:t>4- to 5-day acceleration of epithelial renewal** due to improved cell turnover – for fresh looking skin</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Revived, glowing skin complexion</a:t>
            </a:r>
          </a:p>
          <a:p>
            <a:pPr marL="285750" marR="0" lvl="0" indent="-285750" fontAlgn="auto">
              <a:lnSpc>
                <a:spcPct val="100000"/>
              </a:lnSpc>
              <a:spcBef>
                <a:spcPts val="600"/>
              </a:spcBef>
              <a:spcAft>
                <a:spcPts val="0"/>
              </a:spcAft>
              <a:buClr>
                <a:srgbClr val="2660A5"/>
              </a:buClr>
              <a:buSzTx/>
              <a:buFont typeface="Arial" pitchFamily="34" charset="0"/>
              <a:buChar char="•"/>
              <a:tabLst/>
              <a:defRPr/>
            </a:pPr>
            <a:r>
              <a:rPr lang="en-US" sz="1600" b="1">
                <a:solidFill>
                  <a:srgbClr val="FFFFFF">
                    <a:lumMod val="50000"/>
                  </a:srgbClr>
                </a:solidFill>
                <a:latin typeface="DM Sans" pitchFamily="2" charset="0"/>
                <a:ea typeface="Fira Sans" panose="020B0503050000020004" pitchFamily="34" charset="0"/>
              </a:rPr>
              <a:t>Visible improvement in skin brightness and luminosity** </a:t>
            </a:r>
          </a:p>
          <a:p>
            <a:pPr marL="285750" marR="0" lvl="0" indent="-285750" fontAlgn="auto">
              <a:lnSpc>
                <a:spcPct val="100000"/>
              </a:lnSpc>
              <a:spcBef>
                <a:spcPts val="600"/>
              </a:spcBef>
              <a:spcAft>
                <a:spcPts val="0"/>
              </a:spcAft>
              <a:buClr>
                <a:srgbClr val="2660A5"/>
              </a:buClr>
              <a:buSzTx/>
              <a:buFont typeface="Arial" pitchFamily="34" charset="0"/>
              <a:buChar char="•"/>
              <a:tabLst/>
              <a:defRPr/>
            </a:pPr>
            <a:r>
              <a:rPr lang="en-US" sz="1600" b="1">
                <a:solidFill>
                  <a:srgbClr val="FFFFFF">
                    <a:lumMod val="50000"/>
                  </a:srgbClr>
                </a:solidFill>
                <a:latin typeface="DM Sans" pitchFamily="2" charset="0"/>
                <a:ea typeface="Fira Sans" panose="020B0503050000020004" pitchFamily="34" charset="0"/>
              </a:rPr>
              <a:t>Significant improvement in skin complexion**</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p:txBody>
      </p:sp>
      <p:sp>
        <p:nvSpPr>
          <p:cNvPr id="7" name="CaixaDeTexto 47">
            <a:extLst>
              <a:ext uri="{FF2B5EF4-FFF2-40B4-BE49-F238E27FC236}">
                <a16:creationId xmlns:a16="http://schemas.microsoft.com/office/drawing/2014/main" id="{935DCBEB-636F-480C-0C54-403F3CA64E08}"/>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In-Vitro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In-Vivo</a:t>
            </a:r>
            <a:endPar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endParaRPr>
          </a:p>
        </p:txBody>
      </p:sp>
    </p:spTree>
    <p:extLst>
      <p:ext uri="{BB962C8B-B14F-4D97-AF65-F5344CB8AC3E}">
        <p14:creationId xmlns:p14="http://schemas.microsoft.com/office/powerpoint/2010/main" val="2234691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PEPHA®-CTIVE CB </a:t>
            </a:r>
          </a:p>
        </p:txBody>
      </p:sp>
      <p:sp>
        <p:nvSpPr>
          <p:cNvPr id="6" name="Espace réservé du texte 26">
            <a:extLst>
              <a:ext uri="{FF2B5EF4-FFF2-40B4-BE49-F238E27FC236}">
                <a16:creationId xmlns:a16="http://schemas.microsoft.com/office/drawing/2014/main" id="{18CBBD85-5223-A0E5-462C-92C94731031F}"/>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Perfect luminous skin with the power of microalgae</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a:extLst>
              <a:ext uri="{FF2B5EF4-FFF2-40B4-BE49-F238E27FC236}">
                <a16:creationId xmlns:a16="http://schemas.microsoft.com/office/drawing/2014/main" id="{204F297F-E01F-CDC6-4F56-289FA5B1A7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3942" y="0"/>
            <a:ext cx="5208201"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2">
            <a:extLst>
              <a:ext uri="{FF2B5EF4-FFF2-40B4-BE49-F238E27FC236}">
                <a16:creationId xmlns:a16="http://schemas.microsoft.com/office/drawing/2014/main" id="{8A83293B-E250-55FA-3894-ABAD038000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3" name="Picture 10">
            <a:extLst>
              <a:ext uri="{FF2B5EF4-FFF2-40B4-BE49-F238E27FC236}">
                <a16:creationId xmlns:a16="http://schemas.microsoft.com/office/drawing/2014/main" id="{C64C59C7-B934-1A18-DDFD-2365333872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194731" y="92437"/>
            <a:ext cx="795600" cy="795600"/>
          </a:xfrm>
          <a:prstGeom prst="rect">
            <a:avLst/>
          </a:prstGeom>
        </p:spPr>
      </p:pic>
      <p:grpSp>
        <p:nvGrpSpPr>
          <p:cNvPr id="8" name="Groupe 7">
            <a:extLst>
              <a:ext uri="{FF2B5EF4-FFF2-40B4-BE49-F238E27FC236}">
                <a16:creationId xmlns:a16="http://schemas.microsoft.com/office/drawing/2014/main" id="{20F4F6A1-DFEF-3BD9-4C90-CC427421C2BD}"/>
              </a:ext>
            </a:extLst>
          </p:cNvPr>
          <p:cNvGrpSpPr/>
          <p:nvPr/>
        </p:nvGrpSpPr>
        <p:grpSpPr>
          <a:xfrm>
            <a:off x="291513" y="1576099"/>
            <a:ext cx="6626584" cy="4671202"/>
            <a:chOff x="468000" y="1522956"/>
            <a:chExt cx="8640000" cy="4671202"/>
          </a:xfrm>
        </p:grpSpPr>
        <p:sp>
          <p:nvSpPr>
            <p:cNvPr id="13" name="Rectangle: Rounded Corners 56">
              <a:extLst>
                <a:ext uri="{FF2B5EF4-FFF2-40B4-BE49-F238E27FC236}">
                  <a16:creationId xmlns:a16="http://schemas.microsoft.com/office/drawing/2014/main" id="{8ED453F7-EB23-BE84-9763-019F27DBAD98}"/>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14" name="Rectangle: Rounded Corners 55">
              <a:extLst>
                <a:ext uri="{FF2B5EF4-FFF2-40B4-BE49-F238E27FC236}">
                  <a16:creationId xmlns:a16="http://schemas.microsoft.com/office/drawing/2014/main" id="{0488148D-EC01-EE34-5E02-359AA380F325}"/>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15" name="CasellaDiTesto 36">
              <a:extLst>
                <a:ext uri="{FF2B5EF4-FFF2-40B4-BE49-F238E27FC236}">
                  <a16:creationId xmlns:a16="http://schemas.microsoft.com/office/drawing/2014/main" id="{ABB34701-E213-9686-09F7-97AB23BA228A}"/>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16" name="Graphic 18" descr="Caret Right with solid fill">
              <a:extLst>
                <a:ext uri="{FF2B5EF4-FFF2-40B4-BE49-F238E27FC236}">
                  <a16:creationId xmlns:a16="http://schemas.microsoft.com/office/drawing/2014/main" id="{1079BBE7-3C6F-37D6-E0DD-98F69348E338}"/>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73579" y="5492200"/>
              <a:ext cx="699646" cy="699646"/>
            </a:xfrm>
            <a:prstGeom prst="rect">
              <a:avLst/>
            </a:prstGeom>
          </p:spPr>
        </p:pic>
        <p:pic>
          <p:nvPicPr>
            <p:cNvPr id="17" name="Graphic 19" descr="Caret Right with solid fill">
              <a:extLst>
                <a:ext uri="{FF2B5EF4-FFF2-40B4-BE49-F238E27FC236}">
                  <a16:creationId xmlns:a16="http://schemas.microsoft.com/office/drawing/2014/main" id="{4189FE80-A36A-9E27-8CD7-1C87313EF18A}"/>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646221" y="5492200"/>
              <a:ext cx="699646" cy="699646"/>
            </a:xfrm>
            <a:prstGeom prst="rect">
              <a:avLst/>
            </a:prstGeom>
          </p:spPr>
        </p:pic>
        <p:sp>
          <p:nvSpPr>
            <p:cNvPr id="19" name="Rectangle 18">
              <a:extLst>
                <a:ext uri="{FF2B5EF4-FFF2-40B4-BE49-F238E27FC236}">
                  <a16:creationId xmlns:a16="http://schemas.microsoft.com/office/drawing/2014/main" id="{27E91849-26AA-3FC1-46BE-6592D2D2BBF0}"/>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21" name="Rectangle: Rounded Corners 2">
              <a:extLst>
                <a:ext uri="{FF2B5EF4-FFF2-40B4-BE49-F238E27FC236}">
                  <a16:creationId xmlns:a16="http://schemas.microsoft.com/office/drawing/2014/main" id="{3BB7CDE8-00FE-97F5-F83D-2F252855E3F0}"/>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2" name="Rectangle: Rounded Corners 55">
              <a:extLst>
                <a:ext uri="{FF2B5EF4-FFF2-40B4-BE49-F238E27FC236}">
                  <a16:creationId xmlns:a16="http://schemas.microsoft.com/office/drawing/2014/main" id="{3E7DD5C0-ACC8-5F87-9E9C-73CE94C7C8B0}"/>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3" name="Rectangle: Rounded Corners 51">
              <a:extLst>
                <a:ext uri="{FF2B5EF4-FFF2-40B4-BE49-F238E27FC236}">
                  <a16:creationId xmlns:a16="http://schemas.microsoft.com/office/drawing/2014/main" id="{F1DC7B76-CC2D-8C9B-1E43-FF65BC70321E}"/>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4" name="CasellaDiTesto 32">
              <a:extLst>
                <a:ext uri="{FF2B5EF4-FFF2-40B4-BE49-F238E27FC236}">
                  <a16:creationId xmlns:a16="http://schemas.microsoft.com/office/drawing/2014/main" id="{35E9B79C-DADC-219A-E526-69F0B4A7C296}"/>
                </a:ext>
              </a:extLst>
            </p:cNvPr>
            <p:cNvSpPr txBox="1"/>
            <p:nvPr/>
          </p:nvSpPr>
          <p:spPr>
            <a:xfrm>
              <a:off x="563399" y="1794017"/>
              <a:ext cx="1073712"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 (ACTIVE)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25" name="Graphic 30" descr="Caret Right with solid fill">
              <a:extLst>
                <a:ext uri="{FF2B5EF4-FFF2-40B4-BE49-F238E27FC236}">
                  <a16:creationId xmlns:a16="http://schemas.microsoft.com/office/drawing/2014/main" id="{F2DD9A55-C0CB-9A93-452E-C55915004CF2}"/>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73579" y="1522956"/>
              <a:ext cx="699646" cy="699646"/>
            </a:xfrm>
            <a:prstGeom prst="rect">
              <a:avLst/>
            </a:prstGeom>
          </p:spPr>
        </p:pic>
        <p:pic>
          <p:nvPicPr>
            <p:cNvPr id="27" name="Graphic 31" descr="Caret Right with solid fill">
              <a:extLst>
                <a:ext uri="{FF2B5EF4-FFF2-40B4-BE49-F238E27FC236}">
                  <a16:creationId xmlns:a16="http://schemas.microsoft.com/office/drawing/2014/main" id="{6438112B-8DDC-0E95-E480-91D42A3B0DE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646221" y="1522956"/>
              <a:ext cx="699646" cy="699646"/>
            </a:xfrm>
            <a:prstGeom prst="rect">
              <a:avLst/>
            </a:prstGeom>
          </p:spPr>
        </p:pic>
        <p:sp>
          <p:nvSpPr>
            <p:cNvPr id="28" name="Rectangle: Rounded Corners 47">
              <a:extLst>
                <a:ext uri="{FF2B5EF4-FFF2-40B4-BE49-F238E27FC236}">
                  <a16:creationId xmlns:a16="http://schemas.microsoft.com/office/drawing/2014/main" id="{B0A40157-AD88-772E-FF17-622FA1ED2CC7}"/>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9" name="CasellaDiTesto 32">
              <a:extLst>
                <a:ext uri="{FF2B5EF4-FFF2-40B4-BE49-F238E27FC236}">
                  <a16:creationId xmlns:a16="http://schemas.microsoft.com/office/drawing/2014/main" id="{691D6C05-A8B8-C31A-A71B-AEF016FC2910}"/>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0" name="Graphic 36" descr="Caret Right with solid fill">
              <a:extLst>
                <a:ext uri="{FF2B5EF4-FFF2-40B4-BE49-F238E27FC236}">
                  <a16:creationId xmlns:a16="http://schemas.microsoft.com/office/drawing/2014/main" id="{A7AB8B24-2E1B-8990-5C99-857819C544F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673577" y="2250967"/>
              <a:ext cx="699646" cy="699646"/>
            </a:xfrm>
            <a:prstGeom prst="rect">
              <a:avLst/>
            </a:prstGeom>
          </p:spPr>
        </p:pic>
        <p:pic>
          <p:nvPicPr>
            <p:cNvPr id="31" name="Graphic 37" descr="Caret Right with solid fill">
              <a:extLst>
                <a:ext uri="{FF2B5EF4-FFF2-40B4-BE49-F238E27FC236}">
                  <a16:creationId xmlns:a16="http://schemas.microsoft.com/office/drawing/2014/main" id="{71B0F753-5972-40FD-3293-0844205C462E}"/>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46221" y="2250967"/>
              <a:ext cx="699646" cy="699646"/>
            </a:xfrm>
            <a:prstGeom prst="rect">
              <a:avLst/>
            </a:prstGeom>
          </p:spPr>
        </p:pic>
        <p:sp>
          <p:nvSpPr>
            <p:cNvPr id="32" name="CasellaDiTesto 19">
              <a:extLst>
                <a:ext uri="{FF2B5EF4-FFF2-40B4-BE49-F238E27FC236}">
                  <a16:creationId xmlns:a16="http://schemas.microsoft.com/office/drawing/2014/main" id="{49500226-4D6B-4401-8EF4-278F8D36FF2C}"/>
                </a:ext>
              </a:extLst>
            </p:cNvPr>
            <p:cNvSpPr txBox="1"/>
            <p:nvPr/>
          </p:nvSpPr>
          <p:spPr>
            <a:xfrm>
              <a:off x="2318330" y="3332715"/>
              <a:ext cx="5510624" cy="46166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Protects and stimulates mitochondria to recharge skin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Antioxidant properties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Increases cell turnover for a more luminous skin</a:t>
              </a:r>
            </a:p>
          </p:txBody>
        </p:sp>
        <p:sp>
          <p:nvSpPr>
            <p:cNvPr id="33" name="CasellaDiTesto 32">
              <a:extLst>
                <a:ext uri="{FF2B5EF4-FFF2-40B4-BE49-F238E27FC236}">
                  <a16:creationId xmlns:a16="http://schemas.microsoft.com/office/drawing/2014/main" id="{13958543-0930-0EA0-7578-CE1D707C53B9}"/>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4" name="Graphic 40" descr="Caret Right with solid fill">
              <a:extLst>
                <a:ext uri="{FF2B5EF4-FFF2-40B4-BE49-F238E27FC236}">
                  <a16:creationId xmlns:a16="http://schemas.microsoft.com/office/drawing/2014/main" id="{88D5B0DA-6DDE-9AF7-7141-AAF9432704C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73579" y="3213725"/>
              <a:ext cx="699646" cy="699646"/>
            </a:xfrm>
            <a:prstGeom prst="rect">
              <a:avLst/>
            </a:prstGeom>
          </p:spPr>
        </p:pic>
        <p:pic>
          <p:nvPicPr>
            <p:cNvPr id="35" name="Graphic 41" descr="Caret Right with solid fill">
              <a:extLst>
                <a:ext uri="{FF2B5EF4-FFF2-40B4-BE49-F238E27FC236}">
                  <a16:creationId xmlns:a16="http://schemas.microsoft.com/office/drawing/2014/main" id="{E4451F77-92AD-FE57-49D9-E4A70CEF77D8}"/>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646221" y="3213725"/>
              <a:ext cx="699646" cy="699646"/>
            </a:xfrm>
            <a:prstGeom prst="rect">
              <a:avLst/>
            </a:prstGeom>
          </p:spPr>
        </p:pic>
        <p:sp>
          <p:nvSpPr>
            <p:cNvPr id="36" name="CasellaDiTesto 32">
              <a:extLst>
                <a:ext uri="{FF2B5EF4-FFF2-40B4-BE49-F238E27FC236}">
                  <a16:creationId xmlns:a16="http://schemas.microsoft.com/office/drawing/2014/main" id="{B3DA6BCF-882B-9E5E-AC36-D328F59D970F}"/>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7" name="Graphic 44" descr="Caret Right with solid fill">
              <a:extLst>
                <a:ext uri="{FF2B5EF4-FFF2-40B4-BE49-F238E27FC236}">
                  <a16:creationId xmlns:a16="http://schemas.microsoft.com/office/drawing/2014/main" id="{4CBA34D5-4A6E-ADA5-7708-B48F6B614C4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673579" y="4419407"/>
              <a:ext cx="699646" cy="699646"/>
            </a:xfrm>
            <a:prstGeom prst="rect">
              <a:avLst/>
            </a:prstGeom>
          </p:spPr>
        </p:pic>
        <p:pic>
          <p:nvPicPr>
            <p:cNvPr id="38" name="Graphic 45" descr="Caret Right with solid fill">
              <a:extLst>
                <a:ext uri="{FF2B5EF4-FFF2-40B4-BE49-F238E27FC236}">
                  <a16:creationId xmlns:a16="http://schemas.microsoft.com/office/drawing/2014/main" id="{05CBA699-DAAA-1517-C985-B4C1D40B2C46}"/>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646221" y="4419407"/>
              <a:ext cx="699646" cy="699646"/>
            </a:xfrm>
            <a:prstGeom prst="rect">
              <a:avLst/>
            </a:prstGeom>
          </p:spPr>
        </p:pic>
        <p:sp>
          <p:nvSpPr>
            <p:cNvPr id="39" name="CasellaDiTesto 16">
              <a:extLst>
                <a:ext uri="{FF2B5EF4-FFF2-40B4-BE49-F238E27FC236}">
                  <a16:creationId xmlns:a16="http://schemas.microsoft.com/office/drawing/2014/main" id="{348458FE-7D33-B537-3E2E-FFEE80994CBB}"/>
                </a:ext>
              </a:extLst>
            </p:cNvPr>
            <p:cNvSpPr txBox="1"/>
            <p:nvPr/>
          </p:nvSpPr>
          <p:spPr>
            <a:xfrm>
              <a:off x="2318329" y="1812158"/>
              <a:ext cx="4481604" cy="153888"/>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Dunaliella</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Salina Extract</a:t>
              </a:r>
            </a:p>
          </p:txBody>
        </p:sp>
        <p:sp>
          <p:nvSpPr>
            <p:cNvPr id="40" name="CasellaDiTesto 19">
              <a:extLst>
                <a:ext uri="{FF2B5EF4-FFF2-40B4-BE49-F238E27FC236}">
                  <a16:creationId xmlns:a16="http://schemas.microsoft.com/office/drawing/2014/main" id="{0D2B3C4E-9267-F20C-8758-1B6B0941FCEC}"/>
                </a:ext>
              </a:extLst>
            </p:cNvPr>
            <p:cNvSpPr txBox="1"/>
            <p:nvPr/>
          </p:nvSpPr>
          <p:spPr>
            <a:xfrm>
              <a:off x="2318328" y="2465144"/>
              <a:ext cx="5552200" cy="30777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Marine derived from microalgae known to survive in the extreme environment of salt lakes. Produced via fermentation process.</a:t>
              </a:r>
            </a:p>
          </p:txBody>
        </p:sp>
      </p:grpSp>
      <p:pic>
        <p:nvPicPr>
          <p:cNvPr id="41" name="Picture 61">
            <a:extLst>
              <a:ext uri="{FF2B5EF4-FFF2-40B4-BE49-F238E27FC236}">
                <a16:creationId xmlns:a16="http://schemas.microsoft.com/office/drawing/2014/main" id="{F023AF37-5DE3-9B44-D521-7BB5C32AC9AE}"/>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a:xfrm>
            <a:off x="6290986" y="1640360"/>
            <a:ext cx="531244" cy="468000"/>
          </a:xfrm>
          <a:prstGeom prst="rect">
            <a:avLst/>
          </a:prstGeom>
        </p:spPr>
      </p:pic>
      <p:pic>
        <p:nvPicPr>
          <p:cNvPr id="42" name="Picture 65">
            <a:extLst>
              <a:ext uri="{FF2B5EF4-FFF2-40B4-BE49-F238E27FC236}">
                <a16:creationId xmlns:a16="http://schemas.microsoft.com/office/drawing/2014/main" id="{2570E910-351E-FBA9-B1E7-983BBE90955C}"/>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6355108" y="3353206"/>
            <a:ext cx="403000" cy="468000"/>
          </a:xfrm>
          <a:prstGeom prst="rect">
            <a:avLst/>
          </a:prstGeom>
        </p:spPr>
      </p:pic>
      <p:pic>
        <p:nvPicPr>
          <p:cNvPr id="43" name="Picture 67">
            <a:extLst>
              <a:ext uri="{FF2B5EF4-FFF2-40B4-BE49-F238E27FC236}">
                <a16:creationId xmlns:a16="http://schemas.microsoft.com/office/drawing/2014/main" id="{9CC24F4F-2069-8EC3-5751-52F3B4109584}"/>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6248298" y="4599091"/>
            <a:ext cx="616621" cy="411081"/>
          </a:xfrm>
          <a:prstGeom prst="rect">
            <a:avLst/>
          </a:prstGeom>
        </p:spPr>
      </p:pic>
      <p:pic>
        <p:nvPicPr>
          <p:cNvPr id="44" name="Picture 63">
            <a:extLst>
              <a:ext uri="{FF2B5EF4-FFF2-40B4-BE49-F238E27FC236}">
                <a16:creationId xmlns:a16="http://schemas.microsoft.com/office/drawing/2014/main" id="{753D4E6D-7A64-3DE5-2612-82EB8B380D85}"/>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6355108" y="2379783"/>
            <a:ext cx="403000" cy="468000"/>
          </a:xfrm>
          <a:prstGeom prst="rect">
            <a:avLst/>
          </a:prstGeom>
        </p:spPr>
      </p:pic>
      <p:pic>
        <p:nvPicPr>
          <p:cNvPr id="45" name="Picture 69">
            <a:extLst>
              <a:ext uri="{FF2B5EF4-FFF2-40B4-BE49-F238E27FC236}">
                <a16:creationId xmlns:a16="http://schemas.microsoft.com/office/drawing/2014/main" id="{24CE8FBC-8692-EC62-080C-F012E243149B}"/>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6379527" y="5606511"/>
            <a:ext cx="354162" cy="468000"/>
          </a:xfrm>
          <a:prstGeom prst="rect">
            <a:avLst/>
          </a:prstGeom>
        </p:spPr>
      </p:pic>
      <p:sp>
        <p:nvSpPr>
          <p:cNvPr id="46" name="CasellaDiTesto 20">
            <a:extLst>
              <a:ext uri="{FF2B5EF4-FFF2-40B4-BE49-F238E27FC236}">
                <a16:creationId xmlns:a16="http://schemas.microsoft.com/office/drawing/2014/main" id="{F093FA1A-C37E-0D8D-E909-A1F56ABECF5A}"/>
              </a:ext>
            </a:extLst>
          </p:cNvPr>
          <p:cNvSpPr txBox="1"/>
          <p:nvPr/>
        </p:nvSpPr>
        <p:spPr>
          <a:xfrm>
            <a:off x="1721538" y="4600452"/>
            <a:ext cx="114266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b="0"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Liquid</a:t>
            </a:r>
            <a:endParaRPr kumimoji="0" lang="fr-FR"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1–3%</a:t>
            </a:r>
          </a:p>
        </p:txBody>
      </p:sp>
      <p:sp>
        <p:nvSpPr>
          <p:cNvPr id="47" name="CasellaDiTesto 21">
            <a:extLst>
              <a:ext uri="{FF2B5EF4-FFF2-40B4-BE49-F238E27FC236}">
                <a16:creationId xmlns:a16="http://schemas.microsoft.com/office/drawing/2014/main" id="{1D20F196-D7C1-4DC0-9496-4ADEF67195EE}"/>
              </a:ext>
            </a:extLst>
          </p:cNvPr>
          <p:cNvSpPr txBox="1"/>
          <p:nvPr/>
        </p:nvSpPr>
        <p:spPr>
          <a:xfrm>
            <a:off x="4910616" y="4600452"/>
            <a:ext cx="1028154"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endPar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Water soluble</a:t>
            </a:r>
          </a:p>
        </p:txBody>
      </p:sp>
      <p:sp>
        <p:nvSpPr>
          <p:cNvPr id="48" name="CasellaDiTesto 20">
            <a:extLst>
              <a:ext uri="{FF2B5EF4-FFF2-40B4-BE49-F238E27FC236}">
                <a16:creationId xmlns:a16="http://schemas.microsoft.com/office/drawing/2014/main" id="{AA6433F0-8FB0-8BBD-C815-C15A9E38E589}"/>
              </a:ext>
            </a:extLst>
          </p:cNvPr>
          <p:cNvSpPr txBox="1"/>
          <p:nvPr/>
        </p:nvSpPr>
        <p:spPr>
          <a:xfrm>
            <a:off x="3237767" y="4600452"/>
            <a:ext cx="1299281"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3,0 – </a:t>
            </a:r>
            <a:r>
              <a:rPr lang="en-US" sz="1000">
                <a:solidFill>
                  <a:srgbClr val="FFFFFF"/>
                </a:solidFill>
                <a:latin typeface="DM Sans"/>
                <a:ea typeface="Fira Sans" panose="020B0503050000020004" pitchFamily="34" charset="0"/>
              </a:rPr>
              <a:t>6,0</a:t>
            </a:r>
            <a:endPar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Free</a:t>
            </a:r>
          </a:p>
        </p:txBody>
      </p:sp>
      <p:pic>
        <p:nvPicPr>
          <p:cNvPr id="49" name="Picture 18" descr="A close up of a sign&#10;&#10;Description automatically generated">
            <a:extLst>
              <a:ext uri="{FF2B5EF4-FFF2-40B4-BE49-F238E27FC236}">
                <a16:creationId xmlns:a16="http://schemas.microsoft.com/office/drawing/2014/main" id="{4B603D9E-C107-136F-F6BF-B554550BAB97}"/>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725353" y="5635340"/>
            <a:ext cx="562223" cy="468000"/>
          </a:xfrm>
          <a:prstGeom prst="rect">
            <a:avLst/>
          </a:prstGeom>
          <a:ln>
            <a:noFill/>
          </a:ln>
          <a:effectLst/>
        </p:spPr>
      </p:pic>
      <p:pic>
        <p:nvPicPr>
          <p:cNvPr id="50" name="Picture 4" descr="Logo&#10;&#10;Description automatically generated">
            <a:extLst>
              <a:ext uri="{FF2B5EF4-FFF2-40B4-BE49-F238E27FC236}">
                <a16:creationId xmlns:a16="http://schemas.microsoft.com/office/drawing/2014/main" id="{68CD4F81-5DA2-5EFA-B070-4C6C68530DB4}"/>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2636212" y="5635340"/>
            <a:ext cx="403805" cy="468000"/>
          </a:xfrm>
          <a:prstGeom prst="rect">
            <a:avLst/>
          </a:prstGeom>
        </p:spPr>
      </p:pic>
      <p:pic>
        <p:nvPicPr>
          <p:cNvPr id="51" name="Picture 13">
            <a:extLst>
              <a:ext uri="{FF2B5EF4-FFF2-40B4-BE49-F238E27FC236}">
                <a16:creationId xmlns:a16="http://schemas.microsoft.com/office/drawing/2014/main" id="{154FCA57-9F02-EFED-2376-D80A4C172458}"/>
              </a:ext>
            </a:extLst>
          </p:cNvPr>
          <p:cNvPicPr>
            <a:picLocks noChangeAspect="1"/>
          </p:cNvPicPr>
          <p:nvPr/>
        </p:nvPicPr>
        <p:blipFill>
          <a:blip r:embed="rId23">
            <a:extLst>
              <a:ext uri="{28A0092B-C50C-407E-A947-70E740481C1C}">
                <a14:useLocalDpi xmlns:a14="http://schemas.microsoft.com/office/drawing/2010/main"/>
              </a:ext>
            </a:extLst>
          </a:blip>
          <a:srcRect/>
          <a:stretch/>
        </p:blipFill>
        <p:spPr>
          <a:xfrm>
            <a:off x="5381802" y="5635340"/>
            <a:ext cx="560368" cy="468000"/>
          </a:xfrm>
          <a:prstGeom prst="rect">
            <a:avLst/>
          </a:prstGeom>
          <a:ln>
            <a:noFill/>
          </a:ln>
          <a:effectLst/>
        </p:spPr>
      </p:pic>
      <p:pic>
        <p:nvPicPr>
          <p:cNvPr id="52" name="Picture 11" descr="Logo&#10;&#10;Description automatically generated">
            <a:extLst>
              <a:ext uri="{FF2B5EF4-FFF2-40B4-BE49-F238E27FC236}">
                <a16:creationId xmlns:a16="http://schemas.microsoft.com/office/drawing/2014/main" id="{B30057F5-AC61-A126-E8CF-4DD18D188B2A}"/>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4396432" y="5635340"/>
            <a:ext cx="636734" cy="468000"/>
          </a:xfrm>
          <a:prstGeom prst="rect">
            <a:avLst/>
          </a:prstGeom>
          <a:ln>
            <a:noFill/>
          </a:ln>
          <a:effectLst/>
        </p:spPr>
      </p:pic>
      <p:sp>
        <p:nvSpPr>
          <p:cNvPr id="53" name="CaixaDeTexto 47">
            <a:extLst>
              <a:ext uri="{FF2B5EF4-FFF2-40B4-BE49-F238E27FC236}">
                <a16:creationId xmlns:a16="http://schemas.microsoft.com/office/drawing/2014/main" id="{AC4B4E4D-2340-F8CB-0076-29C9CC41E098}"/>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a:t>
            </a:r>
          </a:p>
        </p:txBody>
      </p:sp>
      <p:grpSp>
        <p:nvGrpSpPr>
          <p:cNvPr id="54" name="Groupe 53">
            <a:extLst>
              <a:ext uri="{FF2B5EF4-FFF2-40B4-BE49-F238E27FC236}">
                <a16:creationId xmlns:a16="http://schemas.microsoft.com/office/drawing/2014/main" id="{9BD1BCAB-FFBD-168D-A90F-5C0FA055FC71}"/>
              </a:ext>
            </a:extLst>
          </p:cNvPr>
          <p:cNvGrpSpPr/>
          <p:nvPr/>
        </p:nvGrpSpPr>
        <p:grpSpPr>
          <a:xfrm>
            <a:off x="3388653" y="5564086"/>
            <a:ext cx="659143" cy="537470"/>
            <a:chOff x="2809794" y="5514162"/>
            <a:chExt cx="659143" cy="537470"/>
          </a:xfrm>
        </p:grpSpPr>
        <p:pic>
          <p:nvPicPr>
            <p:cNvPr id="55" name="Picture 49" descr="Logo&#10;&#10;Description automatically generated">
              <a:extLst>
                <a:ext uri="{FF2B5EF4-FFF2-40B4-BE49-F238E27FC236}">
                  <a16:creationId xmlns:a16="http://schemas.microsoft.com/office/drawing/2014/main" id="{9E630994-9D04-3E9F-58EB-EEA34033A454}"/>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56" name="ZoneTexte 55">
              <a:extLst>
                <a:ext uri="{FF2B5EF4-FFF2-40B4-BE49-F238E27FC236}">
                  <a16:creationId xmlns:a16="http://schemas.microsoft.com/office/drawing/2014/main" id="{A453709C-2A89-F166-F759-3D235ADA8D4E}"/>
                </a:ext>
              </a:extLst>
            </p:cNvPr>
            <p:cNvSpPr txBox="1"/>
            <p:nvPr/>
          </p:nvSpPr>
          <p:spPr>
            <a:xfrm>
              <a:off x="3177800" y="5514162"/>
              <a:ext cx="291137" cy="369332"/>
            </a:xfrm>
            <a:prstGeom prst="rect">
              <a:avLst/>
            </a:prstGeom>
            <a:noFill/>
          </p:spPr>
          <p:txBody>
            <a:bodyPr wrap="square">
              <a:spAutoFit/>
            </a:bodyPr>
            <a:lstStyle/>
            <a:p>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lang="fr-FR" b="1"/>
            </a:p>
          </p:txBody>
        </p:sp>
      </p:grpSp>
    </p:spTree>
    <p:extLst>
      <p:ext uri="{BB962C8B-B14F-4D97-AF65-F5344CB8AC3E}">
        <p14:creationId xmlns:p14="http://schemas.microsoft.com/office/powerpoint/2010/main" val="34693992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5">
            <a:extLst>
              <a:ext uri="{FF2B5EF4-FFF2-40B4-BE49-F238E27FC236}">
                <a16:creationId xmlns:a16="http://schemas.microsoft.com/office/drawing/2014/main" id="{86DA23BB-DDD9-73A2-F4C9-F4E784E03110}"/>
              </a:ext>
            </a:extLst>
          </p:cNvPr>
          <p:cNvSpPr/>
          <p:nvPr/>
        </p:nvSpPr>
        <p:spPr>
          <a:xfrm>
            <a:off x="822712" y="3000971"/>
            <a:ext cx="4674947" cy="2862258"/>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In menopause, hair grows slower and becomes thinner due to increased hair fall. You can experience as well dry and itchy scalp. </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endParaRPr>
          </a:p>
          <a:p>
            <a:pPr marL="0" marR="0" lvl="0" indent="0" algn="justLow"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It’s time to live your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best Hair </a:t>
            </a: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with the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Wonder You Hair &amp; Scalp care Shampoo.</a:t>
            </a:r>
          </a:p>
          <a:p>
            <a:pPr marL="0" marR="0" lvl="0" indent="0" algn="justLow"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It contains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ALPAFLOR</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Calibri" panose="020F0502020204030204" pitchFamily="34" charset="0"/>
              </a:rPr>
              <a:t>®</a:t>
            </a:r>
            <a:r>
              <a:rPr lang="en-US" sz="1100" b="1" dirty="0">
                <a:solidFill>
                  <a:prstClr val="black"/>
                </a:solidFill>
                <a:latin typeface="DM Sans" pitchFamily="2" charset="0"/>
              </a:rPr>
              <a:t>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EDELWEISS CB</a:t>
            </a: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a 100% natural, sustainably and organically cultivated alpine flower which helps improve your hair density as well as PENTAVITIN</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Calibri" panose="020F0502020204030204" pitchFamily="34" charset="0"/>
              </a:rPr>
              <a:t>®, a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100% natural and biodegradable edible maize kernels derived, to visibly increase your scalp </a:t>
            </a:r>
            <a:r>
              <a:rPr lang="en-US" sz="1100" b="1" dirty="0">
                <a:solidFill>
                  <a:prstClr val="black"/>
                </a:solidFill>
                <a:latin typeface="DM Sans" pitchFamily="2" charset="0"/>
              </a:rPr>
              <a:t>moisturization</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 and reduce flaking.</a:t>
            </a:r>
          </a:p>
        </p:txBody>
      </p:sp>
      <p:sp>
        <p:nvSpPr>
          <p:cNvPr id="14" name="Retângulo 10">
            <a:extLst>
              <a:ext uri="{FF2B5EF4-FFF2-40B4-BE49-F238E27FC236}">
                <a16:creationId xmlns:a16="http://schemas.microsoft.com/office/drawing/2014/main" id="{722ABC5B-DD27-0114-7F1E-FE59F81ABEE1}"/>
              </a:ext>
            </a:extLst>
          </p:cNvPr>
          <p:cNvSpPr/>
          <p:nvPr/>
        </p:nvSpPr>
        <p:spPr>
          <a:xfrm>
            <a:off x="825599" y="1983166"/>
            <a:ext cx="5537101" cy="70916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AED3"/>
                </a:solidFill>
                <a:effectLst/>
                <a:uLnTx/>
                <a:uFillTx/>
                <a:latin typeface="DM Sans" pitchFamily="2" charset="77"/>
                <a:ea typeface="+mn-ea"/>
                <a:cs typeface="FUTURA MEDIUM" panose="020B0602020204020303" pitchFamily="34" charset="-79"/>
              </a:rPr>
              <a:t>HAIR &amp; SCALP CARE SHAMPOO</a:t>
            </a:r>
            <a:br>
              <a:rPr kumimoji="0" lang="en-US" sz="1400" b="1" i="0" u="none" strike="noStrike" kern="1200" cap="none" spc="0" normalizeH="0" baseline="0" noProof="0" dirty="0">
                <a:ln>
                  <a:noFill/>
                </a:ln>
                <a:solidFill>
                  <a:srgbClr val="2CC6C8"/>
                </a:solidFill>
                <a:effectLst/>
                <a:uLnTx/>
                <a:uFillTx/>
                <a:latin typeface="DM Sans" pitchFamily="2" charset="77"/>
                <a:ea typeface="+mn-ea"/>
                <a:cs typeface="FUTURA MEDIUM" panose="020B0602020204020303" pitchFamily="34" charset="-79"/>
              </a:rPr>
            </a:br>
            <a:r>
              <a:rPr kumimoji="0" lang="en-US" sz="1300" b="1" i="0" u="none" strike="noStrike" kern="1200" cap="none" spc="0" normalizeH="0" baseline="0" noProof="0" dirty="0">
                <a:ln>
                  <a:noFill/>
                </a:ln>
                <a:solidFill>
                  <a:prstClr val="black"/>
                </a:solidFill>
                <a:effectLst/>
                <a:uLnTx/>
                <a:uFillTx/>
                <a:latin typeface="DM Sans" pitchFamily="2" charset="0"/>
                <a:ea typeface="+mn-ea"/>
                <a:cs typeface="FUTURA MEDIUM" panose="020B0602020204020303" pitchFamily="34" charset="-79"/>
              </a:rPr>
              <a:t>with ALPAFLOR® EDELWEISS CB and PENTAVITIN®</a:t>
            </a:r>
            <a:endParaRPr kumimoji="0" lang="en-US" sz="1300" b="1" i="0" u="none" strike="noStrike" kern="1200" cap="none" spc="0" normalizeH="0" baseline="0" noProof="0" dirty="0">
              <a:ln>
                <a:noFill/>
              </a:ln>
              <a:solidFill>
                <a:prstClr val="black"/>
              </a:solidFill>
              <a:effectLst/>
              <a:uLnTx/>
              <a:uFillTx/>
              <a:latin typeface="DM Sans" pitchFamily="2" charset="77"/>
              <a:ea typeface="+mn-ea"/>
              <a:cs typeface="Futura Medium" panose="020B0602020204020303" pitchFamily="34" charset="-79"/>
            </a:endParaRPr>
          </a:p>
        </p:txBody>
      </p:sp>
      <p:sp>
        <p:nvSpPr>
          <p:cNvPr id="16" name="CaixaDeTexto 11">
            <a:extLst>
              <a:ext uri="{FF2B5EF4-FFF2-40B4-BE49-F238E27FC236}">
                <a16:creationId xmlns:a16="http://schemas.microsoft.com/office/drawing/2014/main" id="{9ECDF0FA-945A-1BF8-949B-F26DA697C72E}"/>
              </a:ext>
            </a:extLst>
          </p:cNvPr>
          <p:cNvSpPr txBox="1"/>
          <p:nvPr/>
        </p:nvSpPr>
        <p:spPr>
          <a:xfrm>
            <a:off x="822712" y="2693194"/>
            <a:ext cx="2904331" cy="276999"/>
          </a:xfrm>
          <a:prstGeom prst="rect">
            <a:avLst/>
          </a:prstGeom>
          <a:noFill/>
        </p:spPr>
        <p:txBody>
          <a:bodyPr wrap="square" lIns="91440" tIns="45720" rIns="91440" bIns="45720" anchor="t">
            <a:spAutoFit/>
          </a:bodyPr>
          <a:lstStyle/>
          <a:p>
            <a:r>
              <a:rPr lang="en-US" sz="1200" b="1" dirty="0">
                <a:solidFill>
                  <a:srgbClr val="CFAED3"/>
                </a:solidFill>
                <a:latin typeface="DM Sans" pitchFamily="2" charset="0"/>
              </a:rPr>
              <a:t>86,5% natural origin ISO 16128</a:t>
            </a:r>
          </a:p>
        </p:txBody>
      </p:sp>
      <p:grpSp>
        <p:nvGrpSpPr>
          <p:cNvPr id="17" name="Groupe 7">
            <a:extLst>
              <a:ext uri="{FF2B5EF4-FFF2-40B4-BE49-F238E27FC236}">
                <a16:creationId xmlns:a16="http://schemas.microsoft.com/office/drawing/2014/main" id="{8A9D4E7D-C4C6-9408-34E2-A2A2FFA7D862}"/>
              </a:ext>
            </a:extLst>
          </p:cNvPr>
          <p:cNvGrpSpPr/>
          <p:nvPr/>
        </p:nvGrpSpPr>
        <p:grpSpPr>
          <a:xfrm>
            <a:off x="11185745" y="92437"/>
            <a:ext cx="799200" cy="2488846"/>
            <a:chOff x="11294861" y="75663"/>
            <a:chExt cx="799200" cy="2488846"/>
          </a:xfrm>
        </p:grpSpPr>
        <p:pic>
          <p:nvPicPr>
            <p:cNvPr id="18" name="Picture 7">
              <a:extLst>
                <a:ext uri="{FF2B5EF4-FFF2-40B4-BE49-F238E27FC236}">
                  <a16:creationId xmlns:a16="http://schemas.microsoft.com/office/drawing/2014/main" id="{F874466E-8D5A-441B-A189-55BD3DA9C8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19" name="Picture 8">
              <a:extLst>
                <a:ext uri="{FF2B5EF4-FFF2-40B4-BE49-F238E27FC236}">
                  <a16:creationId xmlns:a16="http://schemas.microsoft.com/office/drawing/2014/main" id="{F390E5F9-C49D-9D20-AF2E-5F50DE2A3CE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20" name="Picture 17">
              <a:extLst>
                <a:ext uri="{FF2B5EF4-FFF2-40B4-BE49-F238E27FC236}">
                  <a16:creationId xmlns:a16="http://schemas.microsoft.com/office/drawing/2014/main" id="{1034B9FC-D22D-D957-6B83-DCCDFFE6A7C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21" name="Espace réservé du numéro de diapositive 1">
            <a:extLst>
              <a:ext uri="{FF2B5EF4-FFF2-40B4-BE49-F238E27FC236}">
                <a16:creationId xmlns:a16="http://schemas.microsoft.com/office/drawing/2014/main" id="{C6165EF9-9A9D-4DF7-32EA-86F43583C0C3}"/>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59</a:t>
            </a:fld>
            <a:endParaRPr lang="en-US" sz="1300" dirty="0">
              <a:solidFill>
                <a:prstClr val="black"/>
              </a:solidFill>
              <a:latin typeface="DM Sans"/>
            </a:endParaRPr>
          </a:p>
        </p:txBody>
      </p:sp>
      <p:pic>
        <p:nvPicPr>
          <p:cNvPr id="22" name="Gráfico 4">
            <a:extLst>
              <a:ext uri="{FF2B5EF4-FFF2-40B4-BE49-F238E27FC236}">
                <a16:creationId xmlns:a16="http://schemas.microsoft.com/office/drawing/2014/main" id="{6967D11F-6261-5349-259A-5DEAD0B2DBAF}"/>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65247" y="887032"/>
            <a:ext cx="3950217" cy="640914"/>
          </a:xfrm>
          <a:prstGeom prst="rect">
            <a:avLst/>
          </a:prstGeom>
        </p:spPr>
      </p:pic>
      <p:sp>
        <p:nvSpPr>
          <p:cNvPr id="2" name="TextBox 1">
            <a:extLst>
              <a:ext uri="{FF2B5EF4-FFF2-40B4-BE49-F238E27FC236}">
                <a16:creationId xmlns:a16="http://schemas.microsoft.com/office/drawing/2014/main" id="{5088A3B8-561D-F2AE-605F-28E0AF9DB010}"/>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12785967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2">
            <a:extLst>
              <a:ext uri="{FF2B5EF4-FFF2-40B4-BE49-F238E27FC236}">
                <a16:creationId xmlns:a16="http://schemas.microsoft.com/office/drawing/2014/main" id="{E48B7F7E-5D93-3AFF-3797-29C2EB6828D4}"/>
              </a:ext>
            </a:extLst>
          </p:cNvPr>
          <p:cNvGraphicFramePr>
            <a:graphicFrameLocks noGrp="1"/>
          </p:cNvGraphicFramePr>
          <p:nvPr>
            <p:extLst>
              <p:ext uri="{D42A27DB-BD31-4B8C-83A1-F6EECF244321}">
                <p14:modId xmlns:p14="http://schemas.microsoft.com/office/powerpoint/2010/main" val="1195729671"/>
              </p:ext>
            </p:extLst>
          </p:nvPr>
        </p:nvGraphicFramePr>
        <p:xfrm>
          <a:off x="934455" y="2193893"/>
          <a:ext cx="4772078" cy="2540000"/>
        </p:xfrm>
        <a:graphic>
          <a:graphicData uri="http://schemas.openxmlformats.org/drawingml/2006/table">
            <a:tbl>
              <a:tblPr>
                <a:tableStyleId>{2D5ABB26-0587-4C30-8999-92F81FD0307C}</a:tableStyleId>
              </a:tblPr>
              <a:tblGrid>
                <a:gridCol w="411745">
                  <a:extLst>
                    <a:ext uri="{9D8B030D-6E8A-4147-A177-3AD203B41FA5}">
                      <a16:colId xmlns:a16="http://schemas.microsoft.com/office/drawing/2014/main" val="3038907687"/>
                    </a:ext>
                  </a:extLst>
                </a:gridCol>
                <a:gridCol w="1266371">
                  <a:extLst>
                    <a:ext uri="{9D8B030D-6E8A-4147-A177-3AD203B41FA5}">
                      <a16:colId xmlns:a16="http://schemas.microsoft.com/office/drawing/2014/main" val="2618182639"/>
                    </a:ext>
                  </a:extLst>
                </a:gridCol>
                <a:gridCol w="2501296">
                  <a:extLst>
                    <a:ext uri="{9D8B030D-6E8A-4147-A177-3AD203B41FA5}">
                      <a16:colId xmlns:a16="http://schemas.microsoft.com/office/drawing/2014/main" val="1004672126"/>
                    </a:ext>
                  </a:extLst>
                </a:gridCol>
                <a:gridCol w="592666">
                  <a:extLst>
                    <a:ext uri="{9D8B030D-6E8A-4147-A177-3AD203B41FA5}">
                      <a16:colId xmlns:a16="http://schemas.microsoft.com/office/drawing/2014/main" val="2910009414"/>
                    </a:ext>
                  </a:extLst>
                </a:gridCol>
              </a:tblGrid>
              <a:tr h="0">
                <a:tc>
                  <a:txBody>
                    <a:bodyPr/>
                    <a:lstStyle/>
                    <a:p>
                      <a:pPr algn="l">
                        <a:lnSpc>
                          <a:spcPts val="1200"/>
                        </a:lnSpc>
                      </a:pPr>
                      <a:r>
                        <a:rPr lang="en-GB" sz="700" b="1">
                          <a:effectLst/>
                          <a:latin typeface="DM Sans" pitchFamily="2" charset="77"/>
                          <a:ea typeface="Fira Sans" panose="020B0503050000020004" pitchFamily="34" charset="0"/>
                        </a:rPr>
                        <a:t>PHASE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INGREDIENTS</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INCI NAME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 W / W</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237843182"/>
                  </a:ext>
                </a:extLst>
              </a:tr>
              <a:tr h="0">
                <a:tc>
                  <a:txBody>
                    <a:bodyPr/>
                    <a:lstStyle/>
                    <a:p>
                      <a:pPr algn="l">
                        <a:lnSpc>
                          <a:spcPts val="1200"/>
                        </a:lnSpc>
                      </a:pPr>
                      <a:r>
                        <a:rPr lang="en-GB" sz="700">
                          <a:effectLst/>
                          <a:latin typeface="DM Sans" pitchFamily="2" charset="77"/>
                          <a:ea typeface="Fira Sans" panose="020B0503050000020004" pitchFamily="34" charset="0"/>
                        </a:rPr>
                        <a:t>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Water Dem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AQUA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43,28</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23586040"/>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D-Biotin</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BIOTIN</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0,02</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79278788"/>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PENTAVITIN®</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SACCHARIDE ISOMERATE, AQUA, CITRIC ACID, SODIUM CITRATE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0,25</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354587503"/>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Ethyl  Panthenol</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PANTHENYL ETHYL ETHER</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0,50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790236235"/>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FD&amp;C Blue No.1</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CI 42090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0,00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974064889"/>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D&amp;C Red No.33 (K7057)</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CI 17200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0,00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206020426"/>
                  </a:ext>
                </a:extLst>
              </a:tr>
              <a:tr h="0">
                <a:tc>
                  <a:txBody>
                    <a:bodyPr/>
                    <a:lstStyle/>
                    <a:p>
                      <a:pPr algn="l">
                        <a:lnSpc>
                          <a:spcPts val="1200"/>
                        </a:lnSpc>
                      </a:pPr>
                      <a:r>
                        <a:rPr lang="en-GB" sz="700">
                          <a:effectLst/>
                          <a:latin typeface="DM Sans" pitchFamily="2" charset="77"/>
                          <a:ea typeface="Fira Sans" panose="020B0503050000020004" pitchFamily="34" charset="0"/>
                        </a:rPr>
                        <a:t>B</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TILAMAR® </a:t>
                      </a:r>
                      <a:r>
                        <a:rPr lang="en-GB" sz="700" b="1" i="1">
                          <a:effectLst/>
                          <a:latin typeface="DM Sans" pitchFamily="2" charset="77"/>
                          <a:ea typeface="Fira Sans" panose="020B0503050000020004" pitchFamily="34" charset="0"/>
                        </a:rPr>
                        <a:t>Quat</a:t>
                      </a:r>
                      <a:r>
                        <a:rPr lang="en-GB" sz="700" b="1">
                          <a:effectLst/>
                          <a:latin typeface="DM Sans" pitchFamily="2" charset="77"/>
                          <a:ea typeface="Fira Sans" panose="020B0503050000020004" pitchFamily="34" charset="0"/>
                        </a:rPr>
                        <a:t> 2240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POLYQUATERNIUM-22</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1,25</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338546595"/>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99512648"/>
                  </a:ext>
                </a:extLst>
              </a:tr>
              <a:tr h="0">
                <a:tc>
                  <a:txBody>
                    <a:bodyPr/>
                    <a:lstStyle/>
                    <a:p>
                      <a:pPr algn="l">
                        <a:lnSpc>
                          <a:spcPts val="1200"/>
                        </a:lnSpc>
                      </a:pPr>
                      <a:r>
                        <a:rPr lang="en-GB" sz="700">
                          <a:effectLst/>
                          <a:latin typeface="DM Sans" pitchFamily="2" charset="77"/>
                          <a:ea typeface="Fira Sans" panose="020B0503050000020004" pitchFamily="34" charset="0"/>
                        </a:rPr>
                        <a:t>C</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Texapon NSO® BZ</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SODIUM LAURETH SULFATE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40,00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33294367"/>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Hostapon CCG</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SODIUM COCOYL GLUTAMATE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4,50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693217715"/>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AMPHOSOL® CDB SPECIAL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CETYL BETAINE, AQUA, SODIUM CHLORIDE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6,00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591969842"/>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PARFUM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PARFUM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0,70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4111579071"/>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ALPAFLOR® EDELWEISS CB</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LEONTOPODIUM ALPINUM FLOWER/LEAF EXTRACT, GLYCERIN, AQUA, CITRIC ACID</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1,00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961367793"/>
                  </a:ext>
                </a:extLst>
              </a:tr>
              <a:tr h="0">
                <a:tc>
                  <a:txBody>
                    <a:bodyPr/>
                    <a:lstStyle/>
                    <a:p>
                      <a:pPr algn="l">
                        <a:lnSpc>
                          <a:spcPts val="1200"/>
                        </a:lnSpc>
                      </a:pPr>
                      <a:r>
                        <a:rPr lang="en-GB" sz="700">
                          <a:effectLst/>
                          <a:latin typeface="DM Sans" pitchFamily="2" charset="77"/>
                          <a:ea typeface="Fira Sans" panose="020B0503050000020004" pitchFamily="34" charset="0"/>
                        </a:rPr>
                        <a:t>D</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err="1">
                          <a:effectLst/>
                          <a:latin typeface="DM Sans" pitchFamily="2" charset="77"/>
                          <a:ea typeface="Fira Sans" panose="020B0503050000020004" pitchFamily="34" charset="0"/>
                        </a:rPr>
                        <a:t>Ninol</a:t>
                      </a:r>
                      <a:r>
                        <a:rPr lang="en-GB" sz="700">
                          <a:effectLst/>
                          <a:latin typeface="DM Sans" pitchFamily="2" charset="77"/>
                          <a:ea typeface="Fira Sans" panose="020B0503050000020004" pitchFamily="34" charset="0"/>
                        </a:rPr>
                        <a:t> CAA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DIMETHYL LAURAMIDE/MYRISTAMIDE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1,50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802935339"/>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Euxyl®K 900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BENZYL ALCOHOL, ETHYLHEXYLGLYCERIN, TOCOPHEROL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1,00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832565789"/>
                  </a:ext>
                </a:extLst>
              </a:tr>
            </a:tbl>
          </a:graphicData>
        </a:graphic>
      </p:graphicFrame>
      <p:sp>
        <p:nvSpPr>
          <p:cNvPr id="3" name="Retângulo 8">
            <a:extLst>
              <a:ext uri="{FF2B5EF4-FFF2-40B4-BE49-F238E27FC236}">
                <a16:creationId xmlns:a16="http://schemas.microsoft.com/office/drawing/2014/main" id="{CC9F4CA5-A459-0CE2-64C6-DBDC5917C4E3}"/>
              </a:ext>
            </a:extLst>
          </p:cNvPr>
          <p:cNvSpPr/>
          <p:nvPr/>
        </p:nvSpPr>
        <p:spPr>
          <a:xfrm>
            <a:off x="825599" y="1491922"/>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a:ln>
                  <a:noFill/>
                </a:ln>
                <a:solidFill>
                  <a:srgbClr val="CFAED3"/>
                </a:solidFill>
                <a:effectLst/>
                <a:uLnTx/>
                <a:uFillTx/>
                <a:latin typeface="DM Sans" pitchFamily="2" charset="0"/>
                <a:ea typeface="+mn-ea"/>
                <a:cs typeface="FUTURA MEDIUM" panose="020B0602020204020303" pitchFamily="34" charset="-79"/>
              </a:rPr>
              <a:t>HAIR &amp; SCALP CARE SHAMPOO</a:t>
            </a:r>
          </a:p>
        </p:txBody>
      </p:sp>
      <p:sp>
        <p:nvSpPr>
          <p:cNvPr id="4" name="CaixaDeTexto 10">
            <a:extLst>
              <a:ext uri="{FF2B5EF4-FFF2-40B4-BE49-F238E27FC236}">
                <a16:creationId xmlns:a16="http://schemas.microsoft.com/office/drawing/2014/main" id="{BB09C549-0154-36C8-927B-F61DA8BFC549}"/>
              </a:ext>
            </a:extLst>
          </p:cNvPr>
          <p:cNvSpPr txBox="1"/>
          <p:nvPr/>
        </p:nvSpPr>
        <p:spPr>
          <a:xfrm>
            <a:off x="4772728" y="1682102"/>
            <a:ext cx="869216" cy="50270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Fira Sans" charset="0"/>
                <a:ea typeface="Fira Sans" charset="0"/>
                <a:cs typeface="Fira Sans" charset="0"/>
              </a:rPr>
              <a:t>HC-E-100300-22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Fira Sans" charset="0"/>
                <a:ea typeface="Fira Sans" charset="0"/>
                <a:cs typeface="Fira Sans" charset="0"/>
              </a:rPr>
              <a:t>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30000" noProof="0">
              <a:ln>
                <a:noFill/>
              </a:ln>
              <a:solidFill>
                <a:prstClr val="black"/>
              </a:solidFill>
              <a:effectLst/>
              <a:uLnTx/>
              <a:uFillTx/>
              <a:latin typeface="Fira Sans" charset="0"/>
              <a:ea typeface="Fira Sans" charset="0"/>
              <a:cs typeface="Fira Sans"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30000" noProof="0">
              <a:ln>
                <a:noFill/>
              </a:ln>
              <a:solidFill>
                <a:prstClr val="black"/>
              </a:solidFill>
              <a:effectLst/>
              <a:uLnTx/>
              <a:uFillTx/>
              <a:latin typeface="Fira Sans" charset="0"/>
              <a:ea typeface="Fira Sans" charset="0"/>
              <a:cs typeface="Fira Sans" charset="0"/>
            </a:endParaRPr>
          </a:p>
        </p:txBody>
      </p:sp>
      <p:sp>
        <p:nvSpPr>
          <p:cNvPr id="5" name="Retângulo 6">
            <a:extLst>
              <a:ext uri="{FF2B5EF4-FFF2-40B4-BE49-F238E27FC236}">
                <a16:creationId xmlns:a16="http://schemas.microsoft.com/office/drawing/2014/main" id="{CD9AAA9A-0128-4F79-D448-A03CE7C3AD91}"/>
              </a:ext>
            </a:extLst>
          </p:cNvPr>
          <p:cNvSpPr/>
          <p:nvPr/>
        </p:nvSpPr>
        <p:spPr>
          <a:xfrm>
            <a:off x="825599" y="5675405"/>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7" name="Table 6">
            <a:extLst>
              <a:ext uri="{FF2B5EF4-FFF2-40B4-BE49-F238E27FC236}">
                <a16:creationId xmlns:a16="http://schemas.microsoft.com/office/drawing/2014/main" id="{6E1CEBCF-8B7F-7449-315A-A8B4E72509C7}"/>
              </a:ext>
            </a:extLst>
          </p:cNvPr>
          <p:cNvGraphicFramePr>
            <a:graphicFrameLocks noGrp="1"/>
          </p:cNvGraphicFramePr>
          <p:nvPr>
            <p:extLst>
              <p:ext uri="{D42A27DB-BD31-4B8C-83A1-F6EECF244321}">
                <p14:modId xmlns:p14="http://schemas.microsoft.com/office/powerpoint/2010/main" val="1945371988"/>
              </p:ext>
            </p:extLst>
          </p:nvPr>
        </p:nvGraphicFramePr>
        <p:xfrm>
          <a:off x="825599" y="5280050"/>
          <a:ext cx="3947129" cy="200056"/>
        </p:xfrm>
        <a:graphic>
          <a:graphicData uri="http://schemas.openxmlformats.org/drawingml/2006/table">
            <a:tbl>
              <a:tblPr>
                <a:tableStyleId>{5C22544A-7EE6-4342-B048-85BDC9FD1C3A}</a:tableStyleId>
              </a:tblPr>
              <a:tblGrid>
                <a:gridCol w="668941">
                  <a:extLst>
                    <a:ext uri="{9D8B030D-6E8A-4147-A177-3AD203B41FA5}">
                      <a16:colId xmlns:a16="http://schemas.microsoft.com/office/drawing/2014/main" val="1424810015"/>
                    </a:ext>
                  </a:extLst>
                </a:gridCol>
                <a:gridCol w="3278188">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6.4</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GB" sz="700">
                          <a:effectLst/>
                          <a:latin typeface="DM Sans" pitchFamily="2" charset="0"/>
                        </a:rPr>
                        <a:t>Viscosity (</a:t>
                      </a:r>
                      <a:r>
                        <a:rPr lang="en-GB" sz="800">
                          <a:effectLst/>
                        </a:rPr>
                        <a:t>Rheometer, </a:t>
                      </a:r>
                      <a:r>
                        <a:rPr lang="en-GB" sz="800" kern="1200">
                          <a:solidFill>
                            <a:schemeClr val="dk1"/>
                          </a:solidFill>
                          <a:effectLst/>
                          <a:latin typeface="+mn-lt"/>
                          <a:ea typeface="+mn-ea"/>
                          <a:cs typeface="+mn-cs"/>
                        </a:rPr>
                        <a:t>Parallel</a:t>
                      </a:r>
                      <a:r>
                        <a:rPr lang="en-GB" sz="800">
                          <a:solidFill>
                            <a:srgbClr val="000000"/>
                          </a:solidFill>
                          <a:effectLst/>
                          <a:latin typeface="Fira Sans" panose="020B0503050000020004" pitchFamily="34" charset="0"/>
                          <a:ea typeface="Trebuchet MS" panose="020B0603020202020204" pitchFamily="34" charset="0"/>
                          <a:cs typeface="Tahoma" panose="020B0604030504040204" pitchFamily="34" charset="0"/>
                        </a:rPr>
                        <a:t> </a:t>
                      </a:r>
                      <a:r>
                        <a:rPr lang="en-GB" sz="800">
                          <a:effectLst/>
                        </a:rPr>
                        <a:t>Plate, 40 mm, 10 s</a:t>
                      </a:r>
                      <a:r>
                        <a:rPr lang="en-GB" sz="800" baseline="30000">
                          <a:effectLst/>
                        </a:rPr>
                        <a:t>-1</a:t>
                      </a:r>
                      <a:r>
                        <a:rPr lang="en-GB" sz="800" kern="1200">
                          <a:solidFill>
                            <a:schemeClr val="dk1"/>
                          </a:solidFill>
                          <a:effectLst/>
                          <a:latin typeface="+mn-lt"/>
                          <a:ea typeface="+mn-ea"/>
                          <a:cs typeface="+mn-cs"/>
                        </a:rPr>
                        <a:t>, </a:t>
                      </a:r>
                      <a:r>
                        <a:rPr lang="en-GB" sz="800">
                          <a:effectLst/>
                        </a:rPr>
                        <a:t>25°C</a:t>
                      </a:r>
                      <a:r>
                        <a:rPr lang="en-GB" sz="800" baseline="30000">
                          <a:effectLst/>
                        </a:rPr>
                        <a:t> </a:t>
                      </a:r>
                      <a:r>
                        <a:rPr lang="en-GB" sz="700">
                          <a:effectLst/>
                          <a:latin typeface="DM Sans" pitchFamily="2" charset="0"/>
                        </a:rPr>
                        <a:t>): 1400 mPa*s </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8" name="Rectangle 2">
            <a:extLst>
              <a:ext uri="{FF2B5EF4-FFF2-40B4-BE49-F238E27FC236}">
                <a16:creationId xmlns:a16="http://schemas.microsoft.com/office/drawing/2014/main" id="{6C2965D2-D8DA-69C4-88DE-0411F072BC3B}"/>
              </a:ext>
            </a:extLst>
          </p:cNvPr>
          <p:cNvSpPr>
            <a:spLocks noChangeArrowheads="1"/>
          </p:cNvSpPr>
          <p:nvPr/>
        </p:nvSpPr>
        <p:spPr bwMode="auto">
          <a:xfrm>
            <a:off x="783395" y="5084752"/>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grpSp>
        <p:nvGrpSpPr>
          <p:cNvPr id="9" name="Groupe 16">
            <a:extLst>
              <a:ext uri="{FF2B5EF4-FFF2-40B4-BE49-F238E27FC236}">
                <a16:creationId xmlns:a16="http://schemas.microsoft.com/office/drawing/2014/main" id="{18839ED9-4A3E-17FD-AF92-AFDA60561398}"/>
              </a:ext>
            </a:extLst>
          </p:cNvPr>
          <p:cNvGrpSpPr/>
          <p:nvPr/>
        </p:nvGrpSpPr>
        <p:grpSpPr>
          <a:xfrm>
            <a:off x="11185745" y="92437"/>
            <a:ext cx="799200" cy="2488846"/>
            <a:chOff x="11294861" y="75663"/>
            <a:chExt cx="799200" cy="2488846"/>
          </a:xfrm>
        </p:grpSpPr>
        <p:pic>
          <p:nvPicPr>
            <p:cNvPr id="10" name="Picture 7">
              <a:extLst>
                <a:ext uri="{FF2B5EF4-FFF2-40B4-BE49-F238E27FC236}">
                  <a16:creationId xmlns:a16="http://schemas.microsoft.com/office/drawing/2014/main" id="{4386C29D-3FF8-84BA-B835-11818A687DB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11" name="Picture 8">
              <a:extLst>
                <a:ext uri="{FF2B5EF4-FFF2-40B4-BE49-F238E27FC236}">
                  <a16:creationId xmlns:a16="http://schemas.microsoft.com/office/drawing/2014/main" id="{63449A3C-9D5F-B19D-CA31-F1F043D3457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12" name="Picture 17">
              <a:extLst>
                <a:ext uri="{FF2B5EF4-FFF2-40B4-BE49-F238E27FC236}">
                  <a16:creationId xmlns:a16="http://schemas.microsoft.com/office/drawing/2014/main" id="{9005CFB3-0DCD-9734-9B3E-37D086F267F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13" name="Espace réservé du numéro de diapositive 1">
            <a:extLst>
              <a:ext uri="{FF2B5EF4-FFF2-40B4-BE49-F238E27FC236}">
                <a16:creationId xmlns:a16="http://schemas.microsoft.com/office/drawing/2014/main" id="{31A277AF-34BB-34E8-F227-38008067DEC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60</a:t>
            </a:fld>
            <a:endParaRPr lang="en-US" sz="1300">
              <a:solidFill>
                <a:prstClr val="black"/>
              </a:solidFill>
              <a:latin typeface="DM Sans"/>
            </a:endParaRPr>
          </a:p>
        </p:txBody>
      </p:sp>
      <p:sp>
        <p:nvSpPr>
          <p:cNvPr id="14" name="TextBox 13">
            <a:extLst>
              <a:ext uri="{FF2B5EF4-FFF2-40B4-BE49-F238E27FC236}">
                <a16:creationId xmlns:a16="http://schemas.microsoft.com/office/drawing/2014/main" id="{4EE812A1-C0C5-C608-50EA-DFD776C700E0}"/>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703104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descr="Une image contenant Visage humain, personne, habits, intérieur&#10;&#10;Description générée automatiquement">
            <a:extLst>
              <a:ext uri="{FF2B5EF4-FFF2-40B4-BE49-F238E27FC236}">
                <a16:creationId xmlns:a16="http://schemas.microsoft.com/office/drawing/2014/main" id="{C074DB30-BDF7-50D6-F6F2-F2C8884A7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8739" y="0"/>
            <a:ext cx="5213404"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dirty="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dirty="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dirty="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US" sz="1300" b="0" i="0" u="none" strike="noStrike" kern="1200" cap="none" spc="0" normalizeH="0" baseline="0" dirty="0">
              <a:ln>
                <a:noFill/>
              </a:ln>
              <a:solidFill>
                <a:prstClr val="black"/>
              </a:solidFill>
              <a:effectLst/>
              <a:uLnTx/>
              <a:uFillTx/>
              <a:latin typeface="DM Sans"/>
              <a:ea typeface="+mn-ea"/>
              <a:cs typeface="+mn-cs"/>
            </a:endParaRPr>
          </a:p>
        </p:txBody>
      </p:sp>
      <p:sp>
        <p:nvSpPr>
          <p:cNvPr id="14" name="TextBox 9">
            <a:extLst>
              <a:ext uri="{FF2B5EF4-FFF2-40B4-BE49-F238E27FC236}">
                <a16:creationId xmlns:a16="http://schemas.microsoft.com/office/drawing/2014/main" id="{DB1BD4C5-074F-2645-1B35-F87A09B1B1FD}"/>
              </a:ext>
            </a:extLst>
          </p:cNvPr>
          <p:cNvSpPr txBox="1"/>
          <p:nvPr/>
        </p:nvSpPr>
        <p:spPr>
          <a:xfrm>
            <a:off x="302402" y="1685819"/>
            <a:ext cx="6002864" cy="310854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dirty="0">
                <a:ln>
                  <a:noFill/>
                </a:ln>
                <a:solidFill>
                  <a:srgbClr val="FFFFFF">
                    <a:lumMod val="50000"/>
                  </a:srgbClr>
                </a:solidFill>
                <a:effectLst/>
                <a:uLnTx/>
                <a:uFillTx/>
                <a:latin typeface="DM Sans" pitchFamily="2" charset="0"/>
                <a:ea typeface="Fira Sans" panose="020B0503050000020004" pitchFamily="34" charset="0"/>
                <a:cs typeface="+mn-cs"/>
              </a:rPr>
              <a:t>Sustainably and organically cultivated according to Bio Suisse organic standards and fair-trade principles </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800" b="1" i="0" u="none" strike="noStrike" kern="1200" cap="none" spc="0" normalizeH="0" baseline="0" dirty="0">
              <a:ln>
                <a:noFill/>
              </a:ln>
              <a:solidFill>
                <a:srgbClr val="2660A5"/>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dirty="0">
                <a:ln>
                  <a:noFill/>
                </a:ln>
                <a:solidFill>
                  <a:srgbClr val="9138B0"/>
                </a:solidFill>
                <a:effectLst/>
                <a:uLnTx/>
                <a:uFillTx/>
                <a:latin typeface="DM Sans" pitchFamily="2" charset="0"/>
                <a:ea typeface="Fira Sans" panose="020B0503050000020004" pitchFamily="34" charset="0"/>
                <a:cs typeface="+mn-cs"/>
              </a:rPr>
              <a:t>Helps prevent hair loss* </a:t>
            </a:r>
            <a:r>
              <a:rPr kumimoji="0" lang="en-US" sz="1800" b="0" i="0" u="none" strike="noStrike" kern="1200" cap="none" spc="0" normalizeH="0" baseline="0" dirty="0">
                <a:ln>
                  <a:noFill/>
                </a:ln>
                <a:solidFill>
                  <a:srgbClr val="FFFFFF">
                    <a:lumMod val="50000"/>
                  </a:srgbClr>
                </a:solidFill>
                <a:effectLst/>
                <a:uLnTx/>
                <a:uFillTx/>
                <a:latin typeface="DM Sans" pitchFamily="2" charset="0"/>
                <a:ea typeface="Fira Sans" panose="020B0503050000020004" pitchFamily="34" charset="0"/>
                <a:cs typeface="+mn-cs"/>
              </a:rPr>
              <a:t>(improves hair density)</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Prolongs anagen </a:t>
            </a:r>
            <a:r>
              <a:rPr kumimoji="0" lang="en-US" sz="1600" b="0" i="1"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growing phase of hair. </a:t>
            </a:r>
            <a:r>
              <a:rPr kumimoji="0" lang="en-US" sz="1600" b="1"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1.8 x </a:t>
            </a: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more than placebo - </a:t>
            </a:r>
            <a:r>
              <a:rPr kumimoji="0" lang="en-US" sz="1600" b="0" i="1"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ex vivo</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1"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50% </a:t>
            </a: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increase of hair follicles keratinocytes proliferation - </a:t>
            </a:r>
            <a:r>
              <a:rPr kumimoji="0" lang="en-US" sz="1600" b="0" i="1"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ex vivo</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Increase by </a:t>
            </a:r>
            <a:r>
              <a:rPr kumimoji="0" lang="en-US" sz="1600" b="1"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43% </a:t>
            </a:r>
            <a:r>
              <a:rPr kumimoji="0" lang="en-US" sz="1600" b="0" i="0" u="none" strike="noStrike" kern="1200" cap="none" spc="0" normalizeH="0" baseline="0" dirty="0" err="1">
                <a:ln>
                  <a:noFill/>
                </a:ln>
                <a:solidFill>
                  <a:srgbClr val="7F7F7F"/>
                </a:solidFill>
                <a:effectLst/>
                <a:uLnTx/>
                <a:uFillTx/>
                <a:latin typeface="DM Sans" pitchFamily="2" charset="0"/>
                <a:ea typeface="Fira Sans" panose="020B0503050000020004" pitchFamily="34" charset="0"/>
                <a:cs typeface="+mn-cs"/>
              </a:rPr>
              <a:t>versican</a:t>
            </a: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 expression &amp; alkaline phosphatase activity - </a:t>
            </a:r>
            <a:r>
              <a:rPr kumimoji="0" lang="en-US" sz="1600" b="0" i="1"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ex vivo</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1"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13% </a:t>
            </a: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increase in hair density after 5 months – </a:t>
            </a:r>
            <a:r>
              <a:rPr kumimoji="0" lang="en-US" sz="1600" b="0" i="1"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in vivo </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Increase Anagen/Telogen ratio – </a:t>
            </a:r>
            <a:r>
              <a:rPr kumimoji="0" lang="en-US" sz="1600" b="0" i="1"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in vivo</a:t>
            </a:r>
            <a:r>
              <a:rPr kumimoji="0" lang="en-US" sz="1600" b="0" i="0" u="none" strike="noStrike" kern="1200" cap="none" spc="0" normalizeH="0" baseline="0" dirty="0">
                <a:ln>
                  <a:noFill/>
                </a:ln>
                <a:solidFill>
                  <a:srgbClr val="7F7F7F"/>
                </a:solidFill>
                <a:effectLst/>
                <a:uLnTx/>
                <a:uFillTx/>
                <a:latin typeface="DM Sans" pitchFamily="2" charset="0"/>
                <a:ea typeface="Fira Sans" panose="020B0503050000020004" pitchFamily="34" charset="0"/>
                <a:cs typeface="+mn-cs"/>
              </a:rPr>
              <a:t> </a:t>
            </a: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r>
              <a:rPr lang="en-US" sz="3200" dirty="0">
                <a:solidFill>
                  <a:srgbClr val="9138B0"/>
                </a:solidFill>
                <a:latin typeface="DM Sans Bold" pitchFamily="2" charset="0"/>
              </a:rPr>
              <a:t>ALPAFLOR® EDELWEISS CB</a:t>
            </a:r>
          </a:p>
        </p:txBody>
      </p:sp>
      <p:grpSp>
        <p:nvGrpSpPr>
          <p:cNvPr id="16" name="Group 23">
            <a:extLst>
              <a:ext uri="{FF2B5EF4-FFF2-40B4-BE49-F238E27FC236}">
                <a16:creationId xmlns:a16="http://schemas.microsoft.com/office/drawing/2014/main" id="{ADFE8FC0-1E59-DB3D-EED9-4A008648E065}"/>
              </a:ext>
            </a:extLst>
          </p:cNvPr>
          <p:cNvGrpSpPr/>
          <p:nvPr/>
        </p:nvGrpSpPr>
        <p:grpSpPr>
          <a:xfrm>
            <a:off x="302400" y="4900440"/>
            <a:ext cx="7827292" cy="1646102"/>
            <a:chOff x="302401" y="4870288"/>
            <a:chExt cx="7827292" cy="1646102"/>
          </a:xfrm>
        </p:grpSpPr>
        <p:sp>
          <p:nvSpPr>
            <p:cNvPr id="17" name="TextBox 2">
              <a:extLst>
                <a:ext uri="{FF2B5EF4-FFF2-40B4-BE49-F238E27FC236}">
                  <a16:creationId xmlns:a16="http://schemas.microsoft.com/office/drawing/2014/main" id="{7602D0CE-232C-8026-58F6-E9D05F9317EB}"/>
                </a:ext>
              </a:extLst>
            </p:cNvPr>
            <p:cNvSpPr txBox="1"/>
            <p:nvPr/>
          </p:nvSpPr>
          <p:spPr>
            <a:xfrm>
              <a:off x="1011795" y="5244459"/>
              <a:ext cx="559874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rgbClr val="7F7F7F"/>
                  </a:solidFill>
                  <a:effectLst/>
                  <a:uLnTx/>
                  <a:uFillTx/>
                  <a:latin typeface="DM Sans" pitchFamily="2" charset="0"/>
                  <a:ea typeface="+mn-ea"/>
                  <a:cs typeface="+mn-cs"/>
                </a:rPr>
                <a:t>90% </a:t>
              </a:r>
              <a:r>
                <a:rPr kumimoji="0" lang="en-US" sz="1600" b="0" i="0" u="none" strike="noStrike" kern="1200" cap="none" spc="0" normalizeH="0" baseline="0" dirty="0">
                  <a:ln>
                    <a:noFill/>
                  </a:ln>
                  <a:solidFill>
                    <a:srgbClr val="7F7F7F"/>
                  </a:solidFill>
                  <a:effectLst/>
                  <a:uLnTx/>
                  <a:uFillTx/>
                  <a:latin typeface="DM Sans" pitchFamily="2" charset="0"/>
                  <a:ea typeface="+mn-ea"/>
                  <a:cs typeface="+mn-cs"/>
                </a:rPr>
                <a:t>noticed an increase in hair density</a:t>
              </a:r>
            </a:p>
          </p:txBody>
        </p:sp>
        <p:sp>
          <p:nvSpPr>
            <p:cNvPr id="19" name="CaixaDeTexto 47">
              <a:extLst>
                <a:ext uri="{FF2B5EF4-FFF2-40B4-BE49-F238E27FC236}">
                  <a16:creationId xmlns:a16="http://schemas.microsoft.com/office/drawing/2014/main" id="{4C90B9AD-FED0-9555-0602-C9ECA3393D57}"/>
                </a:ext>
              </a:extLst>
            </p:cNvPr>
            <p:cNvSpPr txBox="1"/>
            <p:nvPr/>
          </p:nvSpPr>
          <p:spPr>
            <a:xfrm>
              <a:off x="681627" y="6147058"/>
              <a:ext cx="4557535" cy="369332"/>
            </a:xfrm>
            <a:prstGeom prst="rect">
              <a:avLst/>
            </a:prstGeom>
            <a:noFill/>
          </p:spPr>
          <p:txBody>
            <a:bodyPr wrap="square">
              <a:spAutoFit/>
            </a:bodyPr>
            <a:lstStyle/>
            <a:p>
              <a:pPr marR="0" lvl="0" indent="0" fontAlgn="auto">
                <a:lnSpc>
                  <a:spcPct val="100000"/>
                </a:lnSpc>
                <a:spcBef>
                  <a:spcPts val="0"/>
                </a:spcBef>
                <a:spcAft>
                  <a:spcPts val="0"/>
                </a:spcAft>
                <a:buClrTx/>
                <a:buSzTx/>
                <a:buFontTx/>
                <a:buNone/>
                <a:tabLst/>
                <a:defRPr/>
              </a:pPr>
              <a:r>
                <a:rPr lang="en-US" sz="900" dirty="0">
                  <a:solidFill>
                    <a:srgbClr val="FFFFFF">
                      <a:lumMod val="50000"/>
                    </a:srgbClr>
                  </a:solidFill>
                  <a:latin typeface="DM Sans" pitchFamily="2" charset="0"/>
                </a:rPr>
                <a:t>**Clinical study, 30 Volunteers, 18-65 years old, 3% ALPAFLOR® EDELWEISS CB applied daily in a leave-on</a:t>
              </a:r>
            </a:p>
          </p:txBody>
        </p:sp>
        <p:sp>
          <p:nvSpPr>
            <p:cNvPr id="20" name="Rectangle 19">
              <a:extLst>
                <a:ext uri="{FF2B5EF4-FFF2-40B4-BE49-F238E27FC236}">
                  <a16:creationId xmlns:a16="http://schemas.microsoft.com/office/drawing/2014/main" id="{D050FD0F-B6BB-D7E8-120C-63F549C687ED}"/>
                </a:ext>
              </a:extLst>
            </p:cNvPr>
            <p:cNvSpPr/>
            <p:nvPr/>
          </p:nvSpPr>
          <p:spPr>
            <a:xfrm>
              <a:off x="302401" y="4870288"/>
              <a:ext cx="782729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dirty="0">
                  <a:ln>
                    <a:noFill/>
                  </a:ln>
                  <a:solidFill>
                    <a:srgbClr val="9138B0"/>
                  </a:solidFill>
                  <a:effectLst/>
                  <a:uLnTx/>
                  <a:uFillTx/>
                  <a:latin typeface="DM Sans" pitchFamily="2" charset="0"/>
                  <a:ea typeface="Fira Sans" panose="020B0503050000020004" pitchFamily="34" charset="0"/>
                  <a:cs typeface="Arial" charset="0"/>
                </a:rPr>
                <a:t>Consumers confirm efficacy** </a:t>
              </a:r>
            </a:p>
          </p:txBody>
        </p:sp>
        <p:grpSp>
          <p:nvGrpSpPr>
            <p:cNvPr id="21" name="Group 6">
              <a:extLst>
                <a:ext uri="{FF2B5EF4-FFF2-40B4-BE49-F238E27FC236}">
                  <a16:creationId xmlns:a16="http://schemas.microsoft.com/office/drawing/2014/main" id="{1D0539F1-5C3E-E681-6F78-12E4C676F803}"/>
                </a:ext>
              </a:extLst>
            </p:cNvPr>
            <p:cNvGrpSpPr/>
            <p:nvPr/>
          </p:nvGrpSpPr>
          <p:grpSpPr>
            <a:xfrm>
              <a:off x="432204" y="5228255"/>
              <a:ext cx="498846" cy="523813"/>
              <a:chOff x="443852" y="4400718"/>
              <a:chExt cx="498846" cy="523813"/>
            </a:xfrm>
          </p:grpSpPr>
          <p:pic>
            <p:nvPicPr>
              <p:cNvPr id="22" name="Graphic 2" descr="User with solid fill">
                <a:extLst>
                  <a:ext uri="{FF2B5EF4-FFF2-40B4-BE49-F238E27FC236}">
                    <a16:creationId xmlns:a16="http://schemas.microsoft.com/office/drawing/2014/main" id="{CC8B9140-3A78-9432-C8B6-13F6B963398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68000" y="4400718"/>
                <a:ext cx="450551" cy="450551"/>
              </a:xfrm>
              <a:prstGeom prst="rect">
                <a:avLst/>
              </a:prstGeom>
            </p:spPr>
          </p:pic>
          <p:sp>
            <p:nvSpPr>
              <p:cNvPr id="23" name="Oval 3">
                <a:extLst>
                  <a:ext uri="{FF2B5EF4-FFF2-40B4-BE49-F238E27FC236}">
                    <a16:creationId xmlns:a16="http://schemas.microsoft.com/office/drawing/2014/main" id="{F6F3E463-2F4A-8B28-7F6C-CDA3283C0AAD}"/>
                  </a:ext>
                </a:extLst>
              </p:cNvPr>
              <p:cNvSpPr/>
              <p:nvPr/>
            </p:nvSpPr>
            <p:spPr>
              <a:xfrm>
                <a:off x="443852" y="4407461"/>
                <a:ext cx="498846" cy="517070"/>
              </a:xfrm>
              <a:prstGeom prst="ellipse">
                <a:avLst/>
              </a:prstGeom>
              <a:noFill/>
              <a:ln w="38100">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prstClr val="white"/>
                  </a:solidFill>
                  <a:effectLst/>
                  <a:uLnTx/>
                  <a:uFillTx/>
                  <a:latin typeface="DM Sans"/>
                  <a:ea typeface="+mn-ea"/>
                  <a:cs typeface="+mn-cs"/>
                </a:endParaRPr>
              </a:p>
            </p:txBody>
          </p:sp>
        </p:grpSp>
      </p:grpSp>
      <p:sp>
        <p:nvSpPr>
          <p:cNvPr id="24" name="Text Placeholder 4">
            <a:extLst>
              <a:ext uri="{FF2B5EF4-FFF2-40B4-BE49-F238E27FC236}">
                <a16:creationId xmlns:a16="http://schemas.microsoft.com/office/drawing/2014/main" id="{012181C5-46C8-1656-FCEF-8DC12F02960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dirty="0">
                <a:ln>
                  <a:noFill/>
                </a:ln>
                <a:solidFill>
                  <a:srgbClr val="58166D"/>
                </a:solidFill>
                <a:effectLst/>
                <a:uLnTx/>
                <a:uFillTx/>
                <a:latin typeface="DM Sans"/>
                <a:ea typeface="+mn-ea"/>
                <a:cs typeface="+mn-cs"/>
              </a:rPr>
              <a:t>Key benefits to help better deal with the effects of the menopause on hair </a:t>
            </a:r>
          </a:p>
        </p:txBody>
      </p:sp>
      <p:sp>
        <p:nvSpPr>
          <p:cNvPr id="25" name="CaixaDeTexto 11">
            <a:extLst>
              <a:ext uri="{FF2B5EF4-FFF2-40B4-BE49-F238E27FC236}">
                <a16:creationId xmlns:a16="http://schemas.microsoft.com/office/drawing/2014/main" id="{2F6643CD-6F6D-FCC5-521A-C10580D9203D}"/>
              </a:ext>
            </a:extLst>
          </p:cNvPr>
          <p:cNvSpPr txBox="1"/>
          <p:nvPr/>
        </p:nvSpPr>
        <p:spPr>
          <a:xfrm>
            <a:off x="644445" y="5979168"/>
            <a:ext cx="4668447" cy="230832"/>
          </a:xfrm>
          <a:prstGeom prst="rect">
            <a:avLst/>
          </a:prstGeom>
          <a:noFill/>
        </p:spPr>
        <p:txBody>
          <a:bodyPr wrap="square">
            <a:spAutoFit/>
          </a:bodyPr>
          <a:lstStyle/>
          <a:p>
            <a:pPr>
              <a:defRPr/>
            </a:pPr>
            <a:r>
              <a:rPr lang="en-US" sz="900" dirty="0">
                <a:solidFill>
                  <a:srgbClr val="FFFFFF">
                    <a:lumMod val="50000"/>
                  </a:srgbClr>
                </a:solidFill>
                <a:latin typeface="DM Sans" pitchFamily="2" charset="0"/>
              </a:rPr>
              <a:t>* Prevent hair loss is a drug claim in USA to use improves hair density</a:t>
            </a:r>
          </a:p>
        </p:txBody>
      </p:sp>
      <p:pic>
        <p:nvPicPr>
          <p:cNvPr id="27" name="Picture 7">
            <a:extLst>
              <a:ext uri="{FF2B5EF4-FFF2-40B4-BE49-F238E27FC236}">
                <a16:creationId xmlns:a16="http://schemas.microsoft.com/office/drawing/2014/main" id="{05740B44-4395-B427-1CE5-5F843F56F5E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203989" y="76514"/>
            <a:ext cx="799200" cy="799200"/>
          </a:xfrm>
          <a:prstGeom prst="rect">
            <a:avLst/>
          </a:prstGeom>
        </p:spPr>
      </p:pic>
      <p:pic>
        <p:nvPicPr>
          <p:cNvPr id="28" name="Picture 8">
            <a:extLst>
              <a:ext uri="{FF2B5EF4-FFF2-40B4-BE49-F238E27FC236}">
                <a16:creationId xmlns:a16="http://schemas.microsoft.com/office/drawing/2014/main" id="{A7F7EF02-DC93-B269-98E9-D7002DFF2D9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03989" y="910157"/>
            <a:ext cx="799200" cy="799200"/>
          </a:xfrm>
          <a:prstGeom prst="rect">
            <a:avLst/>
          </a:prstGeom>
        </p:spPr>
      </p:pic>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11156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descr="Une image contenant Visage humain, personne, habits, intérieur&#10;&#10;Description générée automatiquement">
            <a:extLst>
              <a:ext uri="{FF2B5EF4-FFF2-40B4-BE49-F238E27FC236}">
                <a16:creationId xmlns:a16="http://schemas.microsoft.com/office/drawing/2014/main" id="{C074DB30-BDF7-50D6-F6F2-F2C8884A7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8739" y="0"/>
            <a:ext cx="5213404"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dirty="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dirty="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dirty="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300" b="0" i="0" u="none" strike="noStrike" kern="1200" cap="none" spc="0" normalizeH="0" baseline="0" dirty="0">
              <a:ln>
                <a:noFill/>
              </a:ln>
              <a:solidFill>
                <a:prstClr val="black"/>
              </a:solidFill>
              <a:effectLst/>
              <a:uLnTx/>
              <a:uFillTx/>
              <a:latin typeface="DM Sans"/>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r>
              <a:rPr lang="en-US" sz="3200" dirty="0">
                <a:solidFill>
                  <a:srgbClr val="9138B0"/>
                </a:solidFill>
                <a:latin typeface="DM Sans Bold" pitchFamily="2" charset="0"/>
              </a:rPr>
              <a:t>ALPAFLOR® EDELWEISS CB</a:t>
            </a:r>
          </a:p>
        </p:txBody>
      </p:sp>
      <p:pic>
        <p:nvPicPr>
          <p:cNvPr id="27" name="Picture 7">
            <a:extLst>
              <a:ext uri="{FF2B5EF4-FFF2-40B4-BE49-F238E27FC236}">
                <a16:creationId xmlns:a16="http://schemas.microsoft.com/office/drawing/2014/main" id="{05740B44-4395-B427-1CE5-5F843F56F5E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03989" y="76514"/>
            <a:ext cx="799200" cy="799200"/>
          </a:xfrm>
          <a:prstGeom prst="rect">
            <a:avLst/>
          </a:prstGeom>
        </p:spPr>
      </p:pic>
      <p:pic>
        <p:nvPicPr>
          <p:cNvPr id="28" name="Picture 8">
            <a:extLst>
              <a:ext uri="{FF2B5EF4-FFF2-40B4-BE49-F238E27FC236}">
                <a16:creationId xmlns:a16="http://schemas.microsoft.com/office/drawing/2014/main" id="{A7F7EF02-DC93-B269-98E9-D7002DFF2D9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03989" y="910157"/>
            <a:ext cx="799200" cy="799200"/>
          </a:xfrm>
          <a:prstGeom prst="rect">
            <a:avLst/>
          </a:prstGeom>
        </p:spPr>
      </p:pic>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 name="Immagine 37" descr="id card vuota 2.png">
            <a:extLst>
              <a:ext uri="{FF2B5EF4-FFF2-40B4-BE49-F238E27FC236}">
                <a16:creationId xmlns:a16="http://schemas.microsoft.com/office/drawing/2014/main" id="{6C1A6DD0-B2DD-AB6F-1E2C-83D236B6C8F7}"/>
              </a:ext>
            </a:extLst>
          </p:cNvPr>
          <p:cNvPicPr>
            <a:picLocks noChangeAspect="1"/>
          </p:cNvPicPr>
          <p:nvPr/>
        </p:nvPicPr>
        <p:blipFill rotWithShape="1">
          <a:blip r:embed="rId7" cstate="screen">
            <a:alphaModFix amt="35000"/>
            <a:duotone>
              <a:prstClr val="black"/>
              <a:srgbClr val="418F2D">
                <a:tint val="45000"/>
                <a:satMod val="400000"/>
              </a:srgbClr>
            </a:duotone>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l="1615"/>
          <a:stretch/>
        </p:blipFill>
        <p:spPr>
          <a:xfrm>
            <a:off x="391314" y="1536538"/>
            <a:ext cx="6537670" cy="4410022"/>
          </a:xfrm>
          <a:prstGeom prst="roundRect">
            <a:avLst>
              <a:gd name="adj" fmla="val 6879"/>
            </a:avLst>
          </a:prstGeom>
          <a:solidFill>
            <a:srgbClr val="9138B0"/>
          </a:solidFill>
        </p:spPr>
      </p:pic>
      <p:sp>
        <p:nvSpPr>
          <p:cNvPr id="4" name="CasellaDiTesto 4">
            <a:extLst>
              <a:ext uri="{FF2B5EF4-FFF2-40B4-BE49-F238E27FC236}">
                <a16:creationId xmlns:a16="http://schemas.microsoft.com/office/drawing/2014/main" id="{9949CFF8-E98B-2B86-343A-2A551835E9C2}"/>
              </a:ext>
            </a:extLst>
          </p:cNvPr>
          <p:cNvSpPr txBox="1"/>
          <p:nvPr/>
        </p:nvSpPr>
        <p:spPr>
          <a:xfrm>
            <a:off x="1811191" y="3418637"/>
            <a:ext cx="3023264" cy="656590"/>
          </a:xfrm>
          <a:prstGeom prst="rect">
            <a:avLst/>
          </a:prstGeom>
          <a:noFill/>
        </p:spPr>
        <p:txBody>
          <a:bodyPr wrap="none" lIns="0" tIns="0" rIns="0" bIns="0" rtlCol="0">
            <a:spAutoFit/>
          </a:bodyPr>
          <a:lstStyle/>
          <a:p>
            <a:pPr>
              <a:defRPr/>
            </a:pPr>
            <a:r>
              <a:rPr lang="en-US" sz="1600" baseline="30000" dirty="0">
                <a:solidFill>
                  <a:prstClr val="white"/>
                </a:solidFill>
                <a:latin typeface="DM Sans"/>
              </a:rPr>
              <a:t>Helps prevent hair loss* (improves hair density)</a:t>
            </a:r>
          </a:p>
          <a:p>
            <a:pPr>
              <a:defRPr/>
            </a:pPr>
            <a:r>
              <a:rPr lang="en-US" sz="1600" baseline="30000" dirty="0">
                <a:solidFill>
                  <a:prstClr val="white"/>
                </a:solidFill>
                <a:latin typeface="DM Sans"/>
              </a:rPr>
              <a:t>Helps reduce the appearance of greying hair </a:t>
            </a:r>
          </a:p>
          <a:p>
            <a:pPr>
              <a:defRPr/>
            </a:pPr>
            <a:r>
              <a:rPr lang="en-US" sz="1600" baseline="30000" dirty="0">
                <a:solidFill>
                  <a:prstClr val="white"/>
                </a:solidFill>
                <a:latin typeface="DM Sans"/>
              </a:rPr>
              <a:t>Anti-aging (strong anti-oxidant properties)</a:t>
            </a:r>
          </a:p>
          <a:p>
            <a:pPr>
              <a:defRPr/>
            </a:pPr>
            <a:endParaRPr lang="en-US" sz="1600" baseline="30000" dirty="0">
              <a:solidFill>
                <a:prstClr val="white"/>
              </a:solidFill>
              <a:latin typeface="DM Sans"/>
            </a:endParaRPr>
          </a:p>
        </p:txBody>
      </p:sp>
      <p:sp>
        <p:nvSpPr>
          <p:cNvPr id="5" name="CasellaDiTesto 18">
            <a:extLst>
              <a:ext uri="{FF2B5EF4-FFF2-40B4-BE49-F238E27FC236}">
                <a16:creationId xmlns:a16="http://schemas.microsoft.com/office/drawing/2014/main" id="{F0801D3D-06B8-5893-E9FB-A381A4E0E924}"/>
              </a:ext>
            </a:extLst>
          </p:cNvPr>
          <p:cNvSpPr txBox="1"/>
          <p:nvPr/>
        </p:nvSpPr>
        <p:spPr>
          <a:xfrm>
            <a:off x="1813282" y="1966092"/>
            <a:ext cx="2753959" cy="164148"/>
          </a:xfrm>
          <a:prstGeom prst="rect">
            <a:avLst/>
          </a:prstGeom>
          <a:noFill/>
        </p:spPr>
        <p:txBody>
          <a:bodyPr wrap="none" lIns="0" tIns="0" rIns="0" bIns="0" rtlCol="0">
            <a:spAutoFit/>
          </a:bodyPr>
          <a:lstStyle/>
          <a:p>
            <a:pPr>
              <a:defRPr/>
            </a:pPr>
            <a:r>
              <a:rPr lang="en-US" sz="1600" baseline="30000" dirty="0">
                <a:solidFill>
                  <a:prstClr val="white"/>
                </a:solidFill>
                <a:latin typeface="DM Sans"/>
                <a:cs typeface="Fira Sans Regular"/>
              </a:rPr>
              <a:t>Leontopodium Alpinum Flower/Leaf Extract</a:t>
            </a:r>
          </a:p>
        </p:txBody>
      </p:sp>
      <p:sp>
        <p:nvSpPr>
          <p:cNvPr id="6" name="CasellaDiTesto 19">
            <a:extLst>
              <a:ext uri="{FF2B5EF4-FFF2-40B4-BE49-F238E27FC236}">
                <a16:creationId xmlns:a16="http://schemas.microsoft.com/office/drawing/2014/main" id="{00629390-7736-4F03-791C-22122E070792}"/>
              </a:ext>
            </a:extLst>
          </p:cNvPr>
          <p:cNvSpPr txBox="1"/>
          <p:nvPr/>
        </p:nvSpPr>
        <p:spPr>
          <a:xfrm>
            <a:off x="1862437" y="2763022"/>
            <a:ext cx="2174001" cy="164147"/>
          </a:xfrm>
          <a:prstGeom prst="rect">
            <a:avLst/>
          </a:prstGeom>
          <a:noFill/>
        </p:spPr>
        <p:txBody>
          <a:bodyPr wrap="none" lIns="0" tIns="0" rIns="0" bIns="0" rtlCol="0">
            <a:spAutoFit/>
          </a:bodyPr>
          <a:lstStyle/>
          <a:p>
            <a:pPr>
              <a:defRPr/>
            </a:pPr>
            <a:r>
              <a:rPr lang="en-US" sz="1600" baseline="30000" dirty="0">
                <a:solidFill>
                  <a:prstClr val="white"/>
                </a:solidFill>
                <a:latin typeface="DM Sans"/>
                <a:cs typeface="Fira Sans Regular"/>
              </a:rPr>
              <a:t>Plant extract organically cultivated</a:t>
            </a:r>
          </a:p>
        </p:txBody>
      </p:sp>
      <p:sp>
        <p:nvSpPr>
          <p:cNvPr id="8" name="CasellaDiTesto 21">
            <a:extLst>
              <a:ext uri="{FF2B5EF4-FFF2-40B4-BE49-F238E27FC236}">
                <a16:creationId xmlns:a16="http://schemas.microsoft.com/office/drawing/2014/main" id="{8B2B80AB-1F7E-FB74-81AF-6B8086A16AEE}"/>
              </a:ext>
            </a:extLst>
          </p:cNvPr>
          <p:cNvSpPr txBox="1"/>
          <p:nvPr/>
        </p:nvSpPr>
        <p:spPr>
          <a:xfrm>
            <a:off x="1824883" y="4147400"/>
            <a:ext cx="1280800" cy="716158"/>
          </a:xfrm>
          <a:prstGeom prst="rect">
            <a:avLst/>
          </a:prstGeom>
          <a:noFill/>
        </p:spPr>
        <p:txBody>
          <a:bodyPr wrap="none" lIns="0" tIns="0" rIns="0" bIns="0" rtlCol="0">
            <a:spAutoFit/>
          </a:bodyPr>
          <a:lstStyle/>
          <a:p>
            <a:pPr>
              <a:lnSpc>
                <a:spcPct val="150000"/>
              </a:lnSpc>
              <a:defRPr/>
            </a:pPr>
            <a:r>
              <a:rPr lang="en-US" sz="1600" b="1" baseline="30000" dirty="0">
                <a:solidFill>
                  <a:prstClr val="white"/>
                </a:solidFill>
                <a:latin typeface="DM Sans"/>
                <a:cs typeface="Fira Sans Regular"/>
              </a:rPr>
              <a:t>Form:</a:t>
            </a:r>
            <a:r>
              <a:rPr lang="en-US" sz="1600" baseline="30000" dirty="0">
                <a:solidFill>
                  <a:prstClr val="white"/>
                </a:solidFill>
                <a:latin typeface="DM Sans"/>
                <a:cs typeface="Fira Sans Regular"/>
              </a:rPr>
              <a:t> Liquid</a:t>
            </a:r>
          </a:p>
          <a:p>
            <a:pPr>
              <a:lnSpc>
                <a:spcPct val="150000"/>
              </a:lnSpc>
              <a:defRPr/>
            </a:pPr>
            <a:r>
              <a:rPr lang="en-US" sz="1600" b="1" baseline="30000" dirty="0">
                <a:solidFill>
                  <a:prstClr val="white"/>
                </a:solidFill>
                <a:latin typeface="DM Sans"/>
                <a:cs typeface="Fira Sans Regular"/>
              </a:rPr>
              <a:t>Use level:</a:t>
            </a:r>
            <a:r>
              <a:rPr lang="en-US" sz="1600" baseline="30000" dirty="0">
                <a:solidFill>
                  <a:prstClr val="white"/>
                </a:solidFill>
                <a:latin typeface="DM Sans"/>
                <a:cs typeface="Fira Sans Regular"/>
              </a:rPr>
              <a:t> Up to 3%</a:t>
            </a:r>
          </a:p>
          <a:p>
            <a:pPr>
              <a:lnSpc>
                <a:spcPct val="150000"/>
              </a:lnSpc>
              <a:defRPr/>
            </a:pPr>
            <a:r>
              <a:rPr lang="en-US" sz="1600" b="1" baseline="30000" dirty="0">
                <a:solidFill>
                  <a:prstClr val="white"/>
                </a:solidFill>
                <a:latin typeface="DM Sans"/>
                <a:cs typeface="Fira Sans Regular"/>
              </a:rPr>
              <a:t>pH of use:</a:t>
            </a:r>
            <a:r>
              <a:rPr lang="en-US" sz="1600" baseline="30000" dirty="0">
                <a:solidFill>
                  <a:prstClr val="white"/>
                </a:solidFill>
                <a:latin typeface="DM Sans"/>
                <a:cs typeface="Fira Sans Regular"/>
              </a:rPr>
              <a:t> 3,5 to 5,5</a:t>
            </a:r>
          </a:p>
        </p:txBody>
      </p:sp>
      <p:sp>
        <p:nvSpPr>
          <p:cNvPr id="9" name="CasellaDiTesto 22">
            <a:extLst>
              <a:ext uri="{FF2B5EF4-FFF2-40B4-BE49-F238E27FC236}">
                <a16:creationId xmlns:a16="http://schemas.microsoft.com/office/drawing/2014/main" id="{6CBA24B8-2CBF-9968-E981-7DA6427F761B}"/>
              </a:ext>
            </a:extLst>
          </p:cNvPr>
          <p:cNvSpPr txBox="1"/>
          <p:nvPr/>
        </p:nvSpPr>
        <p:spPr>
          <a:xfrm>
            <a:off x="3221081" y="4154156"/>
            <a:ext cx="1184620" cy="656590"/>
          </a:xfrm>
          <a:prstGeom prst="rect">
            <a:avLst/>
          </a:prstGeom>
          <a:noFill/>
        </p:spPr>
        <p:txBody>
          <a:bodyPr wrap="none" lIns="0" tIns="0" rIns="0" bIns="0" rtlCol="0">
            <a:spAutoFit/>
          </a:bodyPr>
          <a:lstStyle/>
          <a:p>
            <a:pPr>
              <a:lnSpc>
                <a:spcPct val="150000"/>
              </a:lnSpc>
              <a:defRPr/>
            </a:pPr>
            <a:r>
              <a:rPr lang="en-US" sz="1600" b="1" baseline="30000" dirty="0">
                <a:solidFill>
                  <a:prstClr val="white"/>
                </a:solidFill>
                <a:latin typeface="DM Sans"/>
                <a:cs typeface="Fira Sans Regular"/>
              </a:rPr>
              <a:t>Preservative:</a:t>
            </a:r>
            <a:r>
              <a:rPr lang="en-US" sz="1600" baseline="30000" dirty="0">
                <a:solidFill>
                  <a:prstClr val="white"/>
                </a:solidFill>
                <a:latin typeface="DM Sans"/>
                <a:cs typeface="Fira Sans Regular"/>
              </a:rPr>
              <a:t> Free</a:t>
            </a:r>
          </a:p>
          <a:p>
            <a:pPr>
              <a:lnSpc>
                <a:spcPct val="150000"/>
              </a:lnSpc>
              <a:defRPr/>
            </a:pPr>
            <a:r>
              <a:rPr lang="en-US" sz="1600" b="1" baseline="30000" dirty="0">
                <a:solidFill>
                  <a:prstClr val="white"/>
                </a:solidFill>
                <a:latin typeface="DM Sans"/>
                <a:cs typeface="Fira Sans Regular"/>
              </a:rPr>
              <a:t>Solubility: </a:t>
            </a:r>
            <a:r>
              <a:rPr lang="en-US" sz="1600" baseline="30000" dirty="0">
                <a:solidFill>
                  <a:prstClr val="white"/>
                </a:solidFill>
                <a:latin typeface="DM Sans"/>
                <a:cs typeface="Fira Sans Regular"/>
              </a:rPr>
              <a:t> </a:t>
            </a:r>
          </a:p>
          <a:p>
            <a:pPr>
              <a:defRPr/>
            </a:pPr>
            <a:r>
              <a:rPr lang="en-US" sz="1600" baseline="30000" dirty="0">
                <a:solidFill>
                  <a:prstClr val="white"/>
                </a:solidFill>
                <a:latin typeface="DM Sans"/>
                <a:cs typeface="Fira Sans Regular"/>
              </a:rPr>
              <a:t>Water soluble</a:t>
            </a:r>
          </a:p>
        </p:txBody>
      </p:sp>
      <p:sp>
        <p:nvSpPr>
          <p:cNvPr id="11" name="CasellaDiTesto 24">
            <a:extLst>
              <a:ext uri="{FF2B5EF4-FFF2-40B4-BE49-F238E27FC236}">
                <a16:creationId xmlns:a16="http://schemas.microsoft.com/office/drawing/2014/main" id="{DFD0BB95-55BB-656D-9FC9-D65F579CEFA1}"/>
              </a:ext>
            </a:extLst>
          </p:cNvPr>
          <p:cNvSpPr txBox="1"/>
          <p:nvPr/>
        </p:nvSpPr>
        <p:spPr>
          <a:xfrm>
            <a:off x="4539252" y="4157435"/>
            <a:ext cx="1480250" cy="820738"/>
          </a:xfrm>
          <a:prstGeom prst="rect">
            <a:avLst/>
          </a:prstGeom>
          <a:noFill/>
        </p:spPr>
        <p:txBody>
          <a:bodyPr wrap="square" lIns="0" tIns="0" rIns="0" bIns="0" rtlCol="0">
            <a:spAutoFit/>
          </a:bodyPr>
          <a:lstStyle/>
          <a:p>
            <a:pPr>
              <a:lnSpc>
                <a:spcPct val="150000"/>
              </a:lnSpc>
              <a:defRPr/>
            </a:pPr>
            <a:r>
              <a:rPr lang="en-US" sz="1600" b="1" baseline="30000" dirty="0">
                <a:solidFill>
                  <a:prstClr val="white"/>
                </a:solidFill>
                <a:latin typeface="DM Sans"/>
                <a:cs typeface="Fira Sans Regular"/>
              </a:rPr>
              <a:t>Target:</a:t>
            </a:r>
            <a:r>
              <a:rPr lang="en-US" sz="1600" baseline="30000" dirty="0">
                <a:solidFill>
                  <a:prstClr val="white"/>
                </a:solidFill>
                <a:latin typeface="DM Sans"/>
                <a:cs typeface="Fira Sans Regular"/>
              </a:rPr>
              <a:t> Scalp</a:t>
            </a:r>
          </a:p>
          <a:p>
            <a:pPr>
              <a:lnSpc>
                <a:spcPct val="150000"/>
              </a:lnSpc>
              <a:defRPr/>
            </a:pPr>
            <a:r>
              <a:rPr lang="en-US" sz="1600" b="1" baseline="30000" dirty="0">
                <a:solidFill>
                  <a:prstClr val="white"/>
                </a:solidFill>
                <a:latin typeface="DM Sans"/>
                <a:cs typeface="Fira Sans Regular"/>
              </a:rPr>
              <a:t>Biodegradability:</a:t>
            </a:r>
          </a:p>
          <a:p>
            <a:pPr>
              <a:defRPr/>
            </a:pPr>
            <a:r>
              <a:rPr lang="en-US" sz="1600" baseline="30000" dirty="0">
                <a:solidFill>
                  <a:prstClr val="white"/>
                </a:solidFill>
                <a:latin typeface="DM Sans"/>
              </a:rPr>
              <a:t>Organic components are biodegradable.</a:t>
            </a:r>
          </a:p>
        </p:txBody>
      </p:sp>
      <p:pic>
        <p:nvPicPr>
          <p:cNvPr id="12" name="Picture 41" descr="Logo&#10;&#10;Description automatically generated">
            <a:extLst>
              <a:ext uri="{FF2B5EF4-FFF2-40B4-BE49-F238E27FC236}">
                <a16:creationId xmlns:a16="http://schemas.microsoft.com/office/drawing/2014/main" id="{8075FA82-9DEA-F661-3965-5EA1FC98279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585263" y="5295458"/>
            <a:ext cx="593910" cy="468000"/>
          </a:xfrm>
          <a:prstGeom prst="rect">
            <a:avLst/>
          </a:prstGeom>
        </p:spPr>
      </p:pic>
      <p:pic>
        <p:nvPicPr>
          <p:cNvPr id="13" name="Picture 42" descr="A picture containing drawing, food, people, parked&#10;&#10;Description automatically generated">
            <a:extLst>
              <a:ext uri="{FF2B5EF4-FFF2-40B4-BE49-F238E27FC236}">
                <a16:creationId xmlns:a16="http://schemas.microsoft.com/office/drawing/2014/main" id="{70FC4969-6D09-D724-1AE8-09026650881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722798" y="5295458"/>
            <a:ext cx="393980" cy="468000"/>
          </a:xfrm>
          <a:prstGeom prst="rect">
            <a:avLst/>
          </a:prstGeom>
        </p:spPr>
      </p:pic>
      <p:pic>
        <p:nvPicPr>
          <p:cNvPr id="26" name="Picture 44">
            <a:extLst>
              <a:ext uri="{FF2B5EF4-FFF2-40B4-BE49-F238E27FC236}">
                <a16:creationId xmlns:a16="http://schemas.microsoft.com/office/drawing/2014/main" id="{1B08FF1D-862F-1E05-1197-9AEF28257EA5}"/>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702336" y="5295458"/>
            <a:ext cx="562224" cy="468000"/>
          </a:xfrm>
          <a:prstGeom prst="rect">
            <a:avLst/>
          </a:prstGeom>
        </p:spPr>
      </p:pic>
      <p:pic>
        <p:nvPicPr>
          <p:cNvPr id="29" name="Picture 46" descr="A picture containing drawing&#10;&#10;Description automatically generated">
            <a:extLst>
              <a:ext uri="{FF2B5EF4-FFF2-40B4-BE49-F238E27FC236}">
                <a16:creationId xmlns:a16="http://schemas.microsoft.com/office/drawing/2014/main" id="{48964BC9-9570-BEEE-4D22-ADC6909C6A9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899410" y="5295458"/>
            <a:ext cx="636734" cy="468000"/>
          </a:xfrm>
          <a:prstGeom prst="rect">
            <a:avLst/>
          </a:prstGeom>
        </p:spPr>
      </p:pic>
      <p:grpSp>
        <p:nvGrpSpPr>
          <p:cNvPr id="32" name="Groupe 31">
            <a:extLst>
              <a:ext uri="{FF2B5EF4-FFF2-40B4-BE49-F238E27FC236}">
                <a16:creationId xmlns:a16="http://schemas.microsoft.com/office/drawing/2014/main" id="{ABEE71B2-1F38-EA81-5B09-3A79E8E39F0F}"/>
              </a:ext>
            </a:extLst>
          </p:cNvPr>
          <p:cNvGrpSpPr/>
          <p:nvPr/>
        </p:nvGrpSpPr>
        <p:grpSpPr>
          <a:xfrm>
            <a:off x="2313679" y="5133086"/>
            <a:ext cx="360000" cy="792745"/>
            <a:chOff x="2273458" y="5136872"/>
            <a:chExt cx="360000" cy="792745"/>
          </a:xfrm>
        </p:grpSpPr>
        <p:pic>
          <p:nvPicPr>
            <p:cNvPr id="33" name="Picture 43" descr="A close up of a sign&#10;&#10;Description automatically generated">
              <a:extLst>
                <a:ext uri="{FF2B5EF4-FFF2-40B4-BE49-F238E27FC236}">
                  <a16:creationId xmlns:a16="http://schemas.microsoft.com/office/drawing/2014/main" id="{5D8670BE-C93A-72AD-25AC-9B4581F2A13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73458" y="5136872"/>
              <a:ext cx="360000" cy="360000"/>
            </a:xfrm>
            <a:prstGeom prst="rect">
              <a:avLst/>
            </a:prstGeom>
          </p:spPr>
        </p:pic>
        <p:pic>
          <p:nvPicPr>
            <p:cNvPr id="34" name="Picture 47" descr="A picture containing food&#10;&#10;Description automatically generated">
              <a:extLst>
                <a:ext uri="{FF2B5EF4-FFF2-40B4-BE49-F238E27FC236}">
                  <a16:creationId xmlns:a16="http://schemas.microsoft.com/office/drawing/2014/main" id="{FC762710-9F01-9D84-B417-5516E94EB03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293551" y="5569617"/>
              <a:ext cx="316080" cy="360000"/>
            </a:xfrm>
            <a:prstGeom prst="rect">
              <a:avLst/>
            </a:prstGeom>
          </p:spPr>
        </p:pic>
      </p:grpSp>
      <p:sp>
        <p:nvSpPr>
          <p:cNvPr id="35" name="CasellaDiTesto 32">
            <a:extLst>
              <a:ext uri="{FF2B5EF4-FFF2-40B4-BE49-F238E27FC236}">
                <a16:creationId xmlns:a16="http://schemas.microsoft.com/office/drawing/2014/main" id="{7FAB19CC-9CBA-88FD-1CC4-AD2FF085C1B2}"/>
              </a:ext>
            </a:extLst>
          </p:cNvPr>
          <p:cNvSpPr txBox="1"/>
          <p:nvPr/>
        </p:nvSpPr>
        <p:spPr>
          <a:xfrm>
            <a:off x="503330" y="3569144"/>
            <a:ext cx="819135" cy="246221"/>
          </a:xfrm>
          <a:prstGeom prst="rect">
            <a:avLst/>
          </a:prstGeom>
          <a:noFill/>
        </p:spPr>
        <p:txBody>
          <a:bodyPr wrap="none" lIns="0" tIns="0" rIns="0" bIns="0" rtlCol="0">
            <a:spAutoFit/>
          </a:bodyPr>
          <a:lstStyle/>
          <a:p>
            <a:pPr>
              <a:defRPr/>
            </a:pPr>
            <a:r>
              <a:rPr lang="en-US" sz="1600" b="1" baseline="30000" dirty="0">
                <a:solidFill>
                  <a:prstClr val="white"/>
                </a:solidFill>
                <a:latin typeface="DM Sans"/>
                <a:cs typeface="Fira Sans Regular"/>
              </a:rPr>
              <a:t>KEY BENEFIT</a:t>
            </a:r>
            <a:endParaRPr lang="en-US" sz="1600" b="1" dirty="0">
              <a:solidFill>
                <a:prstClr val="white"/>
              </a:solidFill>
              <a:latin typeface="DM Sans"/>
              <a:cs typeface="Fira Sans Regular"/>
            </a:endParaRPr>
          </a:p>
        </p:txBody>
      </p:sp>
      <p:sp>
        <p:nvSpPr>
          <p:cNvPr id="36" name="CasellaDiTesto 33">
            <a:extLst>
              <a:ext uri="{FF2B5EF4-FFF2-40B4-BE49-F238E27FC236}">
                <a16:creationId xmlns:a16="http://schemas.microsoft.com/office/drawing/2014/main" id="{C49216AD-B5A8-762B-4405-F525BC8C22FF}"/>
              </a:ext>
            </a:extLst>
          </p:cNvPr>
          <p:cNvSpPr txBox="1"/>
          <p:nvPr/>
        </p:nvSpPr>
        <p:spPr>
          <a:xfrm>
            <a:off x="534592" y="1983633"/>
            <a:ext cx="700513" cy="154466"/>
          </a:xfrm>
          <a:prstGeom prst="rect">
            <a:avLst/>
          </a:prstGeom>
          <a:noFill/>
        </p:spPr>
        <p:txBody>
          <a:bodyPr wrap="none" lIns="0" tIns="0" rIns="0" bIns="0" rtlCol="0">
            <a:spAutoFit/>
          </a:bodyPr>
          <a:lstStyle/>
          <a:p>
            <a:pPr>
              <a:lnSpc>
                <a:spcPts val="1220"/>
              </a:lnSpc>
              <a:defRPr/>
            </a:pPr>
            <a:r>
              <a:rPr lang="en-US" sz="1600" b="1" baseline="30000" dirty="0">
                <a:solidFill>
                  <a:prstClr val="white"/>
                </a:solidFill>
                <a:latin typeface="DM Sans"/>
                <a:cs typeface="Fira Sans Regular"/>
              </a:rPr>
              <a:t>INCI NAME</a:t>
            </a:r>
          </a:p>
        </p:txBody>
      </p:sp>
      <p:sp>
        <p:nvSpPr>
          <p:cNvPr id="37" name="CasellaDiTesto 34">
            <a:extLst>
              <a:ext uri="{FF2B5EF4-FFF2-40B4-BE49-F238E27FC236}">
                <a16:creationId xmlns:a16="http://schemas.microsoft.com/office/drawing/2014/main" id="{247D15CC-86AE-E03A-BF45-B13030017C15}"/>
              </a:ext>
            </a:extLst>
          </p:cNvPr>
          <p:cNvSpPr txBox="1"/>
          <p:nvPr/>
        </p:nvSpPr>
        <p:spPr>
          <a:xfrm>
            <a:off x="473201" y="2715138"/>
            <a:ext cx="888064" cy="246221"/>
          </a:xfrm>
          <a:prstGeom prst="rect">
            <a:avLst/>
          </a:prstGeom>
          <a:noFill/>
        </p:spPr>
        <p:txBody>
          <a:bodyPr wrap="none" lIns="0" tIns="0" rIns="0" bIns="0" rtlCol="0">
            <a:spAutoFit/>
          </a:bodyPr>
          <a:lstStyle/>
          <a:p>
            <a:pPr>
              <a:defRPr/>
            </a:pPr>
            <a:r>
              <a:rPr lang="en-US" sz="1600" b="1" baseline="30000" dirty="0">
                <a:solidFill>
                  <a:prstClr val="white"/>
                </a:solidFill>
                <a:latin typeface="DM Sans"/>
                <a:cs typeface="Fira Sans Regular"/>
              </a:rPr>
              <a:t>DESCRIPTION</a:t>
            </a:r>
            <a:endParaRPr lang="en-US" sz="1600" b="1" dirty="0">
              <a:solidFill>
                <a:prstClr val="white"/>
              </a:solidFill>
              <a:latin typeface="DM Sans"/>
              <a:cs typeface="Fira Sans Regular"/>
            </a:endParaRPr>
          </a:p>
        </p:txBody>
      </p:sp>
      <p:sp>
        <p:nvSpPr>
          <p:cNvPr id="38" name="CasellaDiTesto 35">
            <a:extLst>
              <a:ext uri="{FF2B5EF4-FFF2-40B4-BE49-F238E27FC236}">
                <a16:creationId xmlns:a16="http://schemas.microsoft.com/office/drawing/2014/main" id="{B5D381F2-FB7F-4AED-3A2B-0281EE0ADFF1}"/>
              </a:ext>
            </a:extLst>
          </p:cNvPr>
          <p:cNvSpPr txBox="1"/>
          <p:nvPr/>
        </p:nvSpPr>
        <p:spPr>
          <a:xfrm>
            <a:off x="419886" y="4515515"/>
            <a:ext cx="764633" cy="246221"/>
          </a:xfrm>
          <a:prstGeom prst="rect">
            <a:avLst/>
          </a:prstGeom>
          <a:noFill/>
        </p:spPr>
        <p:txBody>
          <a:bodyPr wrap="none" lIns="0" tIns="0" rIns="0" bIns="0" rtlCol="0">
            <a:spAutoFit/>
          </a:bodyPr>
          <a:lstStyle/>
          <a:p>
            <a:pPr>
              <a:defRPr/>
            </a:pPr>
            <a:r>
              <a:rPr lang="en-US" sz="1600" b="1" baseline="30000" dirty="0">
                <a:solidFill>
                  <a:prstClr val="white"/>
                </a:solidFill>
                <a:latin typeface="DM Sans"/>
                <a:cs typeface="Fira Sans Regular"/>
              </a:rPr>
              <a:t>TECHNICAL</a:t>
            </a:r>
            <a:endParaRPr lang="en-US" sz="1600" b="1" dirty="0">
              <a:solidFill>
                <a:prstClr val="white"/>
              </a:solidFill>
              <a:latin typeface="DM Sans"/>
              <a:cs typeface="Fira Sans Regular"/>
            </a:endParaRPr>
          </a:p>
        </p:txBody>
      </p:sp>
      <p:sp>
        <p:nvSpPr>
          <p:cNvPr id="39" name="CasellaDiTesto 36">
            <a:extLst>
              <a:ext uri="{FF2B5EF4-FFF2-40B4-BE49-F238E27FC236}">
                <a16:creationId xmlns:a16="http://schemas.microsoft.com/office/drawing/2014/main" id="{50B8CE57-09CD-D78B-4EDC-E83ACC7D9F46}"/>
              </a:ext>
            </a:extLst>
          </p:cNvPr>
          <p:cNvSpPr txBox="1"/>
          <p:nvPr/>
        </p:nvSpPr>
        <p:spPr>
          <a:xfrm>
            <a:off x="456644" y="5436338"/>
            <a:ext cx="1014701" cy="327910"/>
          </a:xfrm>
          <a:prstGeom prst="rect">
            <a:avLst/>
          </a:prstGeom>
          <a:noFill/>
        </p:spPr>
        <p:txBody>
          <a:bodyPr wrap="none" lIns="0" tIns="0" rIns="0" bIns="0" rtlCol="0">
            <a:spAutoFit/>
          </a:bodyPr>
          <a:lstStyle/>
          <a:p>
            <a:pPr>
              <a:lnSpc>
                <a:spcPts val="1220"/>
              </a:lnSpc>
              <a:defRPr/>
            </a:pPr>
            <a:r>
              <a:rPr lang="en-US" sz="1600" b="1" baseline="30000" dirty="0">
                <a:solidFill>
                  <a:prstClr val="white"/>
                </a:solidFill>
                <a:latin typeface="DM Sans"/>
                <a:cs typeface="Fira Sans Regular"/>
              </a:rPr>
              <a:t>REGISTRATION</a:t>
            </a:r>
          </a:p>
          <a:p>
            <a:pPr>
              <a:lnSpc>
                <a:spcPts val="1220"/>
              </a:lnSpc>
              <a:defRPr/>
            </a:pPr>
            <a:r>
              <a:rPr lang="en-US" sz="1600" b="1" baseline="30000" dirty="0">
                <a:solidFill>
                  <a:prstClr val="white"/>
                </a:solidFill>
                <a:latin typeface="DM Sans"/>
                <a:cs typeface="Fira Sans Regular"/>
              </a:rPr>
              <a:t>CERTIFICATION</a:t>
            </a:r>
            <a:endParaRPr lang="en-US" sz="1600" b="1" dirty="0">
              <a:solidFill>
                <a:prstClr val="white"/>
              </a:solidFill>
              <a:latin typeface="DM Sans"/>
              <a:cs typeface="Fira Sans Regular"/>
            </a:endParaRPr>
          </a:p>
        </p:txBody>
      </p:sp>
      <p:sp>
        <p:nvSpPr>
          <p:cNvPr id="40" name="CaixaDeTexto 11">
            <a:extLst>
              <a:ext uri="{FF2B5EF4-FFF2-40B4-BE49-F238E27FC236}">
                <a16:creationId xmlns:a16="http://schemas.microsoft.com/office/drawing/2014/main" id="{675B2168-C96C-F74D-EEEF-AEB6AC9FF940}"/>
              </a:ext>
            </a:extLst>
          </p:cNvPr>
          <p:cNvSpPr txBox="1"/>
          <p:nvPr/>
        </p:nvSpPr>
        <p:spPr>
          <a:xfrm>
            <a:off x="559847" y="6581908"/>
            <a:ext cx="4668447"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rgbClr val="FFFFFF">
                    <a:lumMod val="50000"/>
                  </a:srgbClr>
                </a:solidFill>
                <a:latin typeface="DM Sans" pitchFamily="2" charset="0"/>
              </a:rPr>
              <a:t>* Prevent hair loss is a drug claim in USA to use improves hair density</a:t>
            </a:r>
          </a:p>
        </p:txBody>
      </p:sp>
      <p:sp>
        <p:nvSpPr>
          <p:cNvPr id="41" name="CaixaDeTexto 47">
            <a:extLst>
              <a:ext uri="{FF2B5EF4-FFF2-40B4-BE49-F238E27FC236}">
                <a16:creationId xmlns:a16="http://schemas.microsoft.com/office/drawing/2014/main" id="{280AA1BB-4D87-594F-38EB-01CE28774537}"/>
              </a:ext>
            </a:extLst>
          </p:cNvPr>
          <p:cNvSpPr txBox="1"/>
          <p:nvPr/>
        </p:nvSpPr>
        <p:spPr>
          <a:xfrm>
            <a:off x="-40558" y="6337949"/>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dirty="0">
                <a:ln>
                  <a:noFill/>
                </a:ln>
                <a:solidFill>
                  <a:prstClr val="black">
                    <a:lumMod val="50000"/>
                    <a:lumOff val="50000"/>
                  </a:prstClr>
                </a:solidFill>
                <a:effectLst/>
                <a:uLnTx/>
                <a:uFillTx/>
                <a:latin typeface="DM Sans"/>
                <a:ea typeface="+mn-ea"/>
                <a:cs typeface="+mn-cs"/>
              </a:rPr>
              <a:t>** Halal HFCE</a:t>
            </a:r>
          </a:p>
        </p:txBody>
      </p:sp>
      <p:grpSp>
        <p:nvGrpSpPr>
          <p:cNvPr id="42" name="Groupe 41">
            <a:extLst>
              <a:ext uri="{FF2B5EF4-FFF2-40B4-BE49-F238E27FC236}">
                <a16:creationId xmlns:a16="http://schemas.microsoft.com/office/drawing/2014/main" id="{F6505E98-6ACC-58A8-9798-A2144BA281BA}"/>
              </a:ext>
            </a:extLst>
          </p:cNvPr>
          <p:cNvGrpSpPr/>
          <p:nvPr/>
        </p:nvGrpSpPr>
        <p:grpSpPr>
          <a:xfrm>
            <a:off x="3165897" y="5128420"/>
            <a:ext cx="684394" cy="635038"/>
            <a:chOff x="3086310" y="5128420"/>
            <a:chExt cx="684394" cy="635038"/>
          </a:xfrm>
        </p:grpSpPr>
        <p:pic>
          <p:nvPicPr>
            <p:cNvPr id="43" name="Picture 45">
              <a:extLst>
                <a:ext uri="{FF2B5EF4-FFF2-40B4-BE49-F238E27FC236}">
                  <a16:creationId xmlns:a16="http://schemas.microsoft.com/office/drawing/2014/main" id="{E07F0BB7-98A6-A361-EB96-1ED46DADDCD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1"/>
            <a:stretch/>
          </p:blipFill>
          <p:spPr>
            <a:xfrm>
              <a:off x="3086310" y="5295458"/>
              <a:ext cx="468000" cy="468000"/>
            </a:xfrm>
            <a:prstGeom prst="ellipse">
              <a:avLst/>
            </a:prstGeom>
            <a:ln>
              <a:noFill/>
            </a:ln>
            <a:effectLst>
              <a:softEdge rad="0"/>
            </a:effectLst>
          </p:spPr>
        </p:pic>
        <p:sp>
          <p:nvSpPr>
            <p:cNvPr id="44" name="ZoneTexte 43">
              <a:extLst>
                <a:ext uri="{FF2B5EF4-FFF2-40B4-BE49-F238E27FC236}">
                  <a16:creationId xmlns:a16="http://schemas.microsoft.com/office/drawing/2014/main" id="{2C575003-6DEC-9300-360A-08D97BEDB644}"/>
                </a:ext>
              </a:extLst>
            </p:cNvPr>
            <p:cNvSpPr txBox="1"/>
            <p:nvPr/>
          </p:nvSpPr>
          <p:spPr>
            <a:xfrm>
              <a:off x="3337915" y="5128420"/>
              <a:ext cx="432789" cy="369332"/>
            </a:xfrm>
            <a:prstGeom prst="rect">
              <a:avLst/>
            </a:prstGeom>
            <a:noFill/>
          </p:spPr>
          <p:txBody>
            <a:bodyPr wrap="square">
              <a:spAutoFit/>
            </a:bodyPr>
            <a:lstStyle/>
            <a:p>
              <a:r>
                <a:rPr kumimoji="0" lang="en-US" sz="1800" b="1" i="0" u="none" strike="noStrike" kern="1200" cap="none" spc="0" normalizeH="0" baseline="0" dirty="0">
                  <a:ln>
                    <a:noFill/>
                  </a:ln>
                  <a:solidFill>
                    <a:schemeClr val="bg1"/>
                  </a:solidFill>
                  <a:effectLst/>
                  <a:uLnTx/>
                  <a:uFillTx/>
                  <a:latin typeface="DM Sans"/>
                  <a:ea typeface="+mn-ea"/>
                  <a:cs typeface="+mn-cs"/>
                </a:rPr>
                <a:t>**</a:t>
              </a:r>
              <a:endParaRPr lang="en-US" b="1" dirty="0">
                <a:solidFill>
                  <a:schemeClr val="bg1"/>
                </a:solidFill>
              </a:endParaRPr>
            </a:p>
          </p:txBody>
        </p:sp>
      </p:grpSp>
      <p:pic>
        <p:nvPicPr>
          <p:cNvPr id="45" name="Picture 14" descr="A picture containing text&#10;&#10;Description automatically generated">
            <a:extLst>
              <a:ext uri="{FF2B5EF4-FFF2-40B4-BE49-F238E27FC236}">
                <a16:creationId xmlns:a16="http://schemas.microsoft.com/office/drawing/2014/main" id="{C3C12951-69BD-5717-F5CB-F765246E2E9B}"/>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228294" y="5360833"/>
            <a:ext cx="795054" cy="324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500" dirty="0">
                <a:solidFill>
                  <a:srgbClr val="58166D"/>
                </a:solidFill>
                <a:latin typeface="DM Sans"/>
              </a:rPr>
              <a:t>Organic alpine plant extract power</a:t>
            </a:r>
          </a:p>
        </p:txBody>
      </p:sp>
    </p:spTree>
    <p:extLst>
      <p:ext uri="{BB962C8B-B14F-4D97-AF65-F5344CB8AC3E}">
        <p14:creationId xmlns:p14="http://schemas.microsoft.com/office/powerpoint/2010/main" val="33253624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descr="Une image contenant Visage humain, personne, habits, intérieur&#10;&#10;Description générée automatiquement">
            <a:extLst>
              <a:ext uri="{FF2B5EF4-FFF2-40B4-BE49-F238E27FC236}">
                <a16:creationId xmlns:a16="http://schemas.microsoft.com/office/drawing/2014/main" id="{C074DB30-BDF7-50D6-F6F2-F2C8884A7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8739" y="0"/>
            <a:ext cx="5213404"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9138B0"/>
                </a:solidFill>
                <a:effectLst/>
                <a:uLnTx/>
                <a:uFillTx/>
                <a:latin typeface="DM Sans Bold" pitchFamily="2" charset="0"/>
                <a:ea typeface="+mj-ea"/>
                <a:cs typeface="+mj-cs"/>
              </a:rPr>
              <a:t>PENTAVITIN</a:t>
            </a:r>
            <a:r>
              <a:rPr kumimoji="0" lang="en-US" sz="3200" b="0" i="0" u="none" strike="noStrike" kern="1200" cap="none" spc="0" normalizeH="0" baseline="0" noProof="0">
                <a:ln>
                  <a:noFill/>
                </a:ln>
                <a:solidFill>
                  <a:srgbClr val="9138B0"/>
                </a:solidFill>
                <a:effectLst/>
                <a:uLnTx/>
                <a:uFillTx/>
                <a:latin typeface="Calibri" panose="020F0502020204030204" pitchFamily="34" charset="0"/>
                <a:ea typeface="+mj-ea"/>
                <a:cs typeface="Calibri" panose="020F0502020204030204" pitchFamily="34" charset="0"/>
              </a:rPr>
              <a:t>®</a:t>
            </a:r>
            <a:endParaRPr kumimoji="0" lang="en-US" sz="3200" b="0" i="0" u="none" strike="noStrike" kern="1200" cap="none" spc="0" normalizeH="0" baseline="0" noProof="0">
              <a:ln>
                <a:noFill/>
              </a:ln>
              <a:solidFill>
                <a:srgbClr val="9138B0"/>
              </a:solidFill>
              <a:effectLst/>
              <a:uLnTx/>
              <a:uFillTx/>
              <a:latin typeface="DM Sans Bold" pitchFamily="2" charset="0"/>
              <a:ea typeface="+mj-ea"/>
              <a:cs typeface="+mj-cs"/>
            </a:endParaRPr>
          </a:p>
        </p:txBody>
      </p:sp>
      <p:sp>
        <p:nvSpPr>
          <p:cNvPr id="24" name="Text Placeholder 4">
            <a:extLst>
              <a:ext uri="{FF2B5EF4-FFF2-40B4-BE49-F238E27FC236}">
                <a16:creationId xmlns:a16="http://schemas.microsoft.com/office/drawing/2014/main" id="{012181C5-46C8-1656-FCEF-8DC12F02960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a:ln>
                  <a:noFill/>
                </a:ln>
                <a:solidFill>
                  <a:srgbClr val="58166D"/>
                </a:solidFill>
                <a:effectLst/>
                <a:uLnTx/>
                <a:uFillTx/>
                <a:latin typeface="DM Sans"/>
                <a:ea typeface="+mn-ea"/>
                <a:cs typeface="+mn-cs"/>
              </a:rPr>
              <a:t>Key benefits to help better deal with the effects of the menopause on hair </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Rectangle 24">
            <a:extLst>
              <a:ext uri="{FF2B5EF4-FFF2-40B4-BE49-F238E27FC236}">
                <a16:creationId xmlns:a16="http://schemas.microsoft.com/office/drawing/2014/main" id="{B4561FFD-8F25-C9A0-1510-2457264E05A4}"/>
              </a:ext>
            </a:extLst>
          </p:cNvPr>
          <p:cNvSpPr/>
          <p:nvPr/>
        </p:nvSpPr>
        <p:spPr>
          <a:xfrm>
            <a:off x="347452" y="1546793"/>
            <a:ext cx="6778586" cy="1077218"/>
          </a:xfrm>
          <a:prstGeom prst="rect">
            <a:avLst/>
          </a:prstGeom>
        </p:spPr>
        <p:txBody>
          <a:bodyPr wrap="square" numCol="1">
            <a:spAutoFit/>
          </a:bodyPr>
          <a:lstStyle/>
          <a:p>
            <a:pPr marL="0" marR="0" lvl="0" indent="0" algn="l" defTabSz="914400" rtl="0" eaLnBrk="1" fontAlgn="auto" latinLnBrk="0" hangingPunct="1">
              <a:lnSpc>
                <a:spcPct val="100000"/>
              </a:lnSpc>
              <a:spcBef>
                <a:spcPts val="0"/>
              </a:spcBef>
              <a:spcAft>
                <a:spcPts val="0"/>
              </a:spcAft>
              <a:buClrTx/>
              <a:buSzTx/>
              <a:buFontTx/>
              <a:buNone/>
              <a:tabLst>
                <a:tab pos="3482975" algn="l"/>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rPr>
              <a:t>100% natural and biodegradable edible maize kernels derived. </a:t>
            </a:r>
          </a:p>
          <a:p>
            <a:pPr marL="0" marR="0" lvl="0" indent="0" algn="l" defTabSz="914400" rtl="0" eaLnBrk="1" fontAlgn="auto" latinLnBrk="0" hangingPunct="1">
              <a:lnSpc>
                <a:spcPct val="100000"/>
              </a:lnSpc>
              <a:spcBef>
                <a:spcPts val="0"/>
              </a:spcBef>
              <a:spcAft>
                <a:spcPts val="0"/>
              </a:spcAft>
              <a:buClrTx/>
              <a:buSzTx/>
              <a:buFontTx/>
              <a:buNone/>
              <a:tabLst>
                <a:tab pos="3482975" algn="l"/>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rPr>
              <a:t>It binds to scalp like a magnet.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DM Sans" pitchFamily="2" charset="0"/>
              <a:ea typeface="Fira Sans" panose="020B0503050000020004" pitchFamily="34" charset="0"/>
              <a:cs typeface="Fira Sans Bold"/>
            </a:endParaRPr>
          </a:p>
          <a:p>
            <a:pPr marL="0" marR="0" lvl="0" indent="0" algn="l" defTabSz="914400" rtl="0" eaLnBrk="1" fontAlgn="auto" latinLnBrk="0" hangingPunct="1">
              <a:lnSpc>
                <a:spcPct val="100000"/>
              </a:lnSpc>
              <a:spcBef>
                <a:spcPts val="0"/>
              </a:spcBef>
              <a:spcAft>
                <a:spcPts val="0"/>
              </a:spcAft>
              <a:buClr>
                <a:srgbClr val="0F8957"/>
              </a:buClr>
              <a:buSzTx/>
              <a:buFontTx/>
              <a:buNone/>
              <a:tabLst/>
              <a:defRPr/>
            </a:pPr>
            <a:r>
              <a:rPr kumimoji="0" lang="en-US" sz="1600" b="1" i="0" u="none" strike="noStrike" kern="1200" cap="none" spc="0" normalizeH="0" baseline="0" noProof="0">
                <a:ln>
                  <a:noFill/>
                </a:ln>
                <a:solidFill>
                  <a:srgbClr val="2A6A41"/>
                </a:solidFill>
                <a:effectLst/>
                <a:uLnTx/>
                <a:uFillTx/>
                <a:latin typeface="DM Sans" pitchFamily="2" charset="0"/>
                <a:ea typeface="Fira Sans" panose="020B0503050000020004" pitchFamily="34" charset="0"/>
                <a:cs typeface="Fira Sans Bold"/>
              </a:rPr>
              <a:t> </a:t>
            </a:r>
          </a:p>
        </p:txBody>
      </p:sp>
      <p:sp>
        <p:nvSpPr>
          <p:cNvPr id="4" name="Rectangle 3">
            <a:extLst>
              <a:ext uri="{FF2B5EF4-FFF2-40B4-BE49-F238E27FC236}">
                <a16:creationId xmlns:a16="http://schemas.microsoft.com/office/drawing/2014/main" id="{12CD0728-6327-52BB-8CCC-3A8518342DAE}"/>
              </a:ext>
            </a:extLst>
          </p:cNvPr>
          <p:cNvSpPr/>
          <p:nvPr/>
        </p:nvSpPr>
        <p:spPr>
          <a:xfrm>
            <a:off x="347452" y="2128834"/>
            <a:ext cx="6615507" cy="37856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9138B0"/>
                </a:solidFill>
                <a:effectLst/>
                <a:uLnTx/>
                <a:uFillTx/>
                <a:latin typeface="DM Sans" pitchFamily="2" charset="0"/>
              </a:rPr>
              <a:t>Moisturization (Reinforced scalp barrier)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 24 hour (D1) after one single application and even after 28 days of frequent showering, shampoos with  0.2% and 0.5% PENTAVITIN® reinforce the scalp barrier – </a:t>
            </a:r>
            <a:r>
              <a:rPr kumimoji="0" lang="en-US" sz="1600" b="0" i="1"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in vivo </a:t>
            </a:r>
            <a:endParaRPr kumimoji="0" lang="en-US" sz="1600" b="1" i="1" u="none" strike="noStrike" kern="1200" cap="none" spc="0" normalizeH="0" baseline="0" noProof="0">
              <a:ln>
                <a:noFill/>
              </a:ln>
              <a:solidFill>
                <a:srgbClr val="2660A5"/>
              </a:solidFill>
              <a:effectLst/>
              <a:uLnTx/>
              <a:uFillTx/>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2660A5"/>
              </a:solidFill>
              <a:effectLst/>
              <a:uLnTx/>
              <a:uFillTx/>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rgbClr val="9138B0"/>
                </a:solidFill>
                <a:effectLst/>
                <a:uLnTx/>
                <a:uFillTx/>
                <a:latin typeface="DM Sans" pitchFamily="2" charset="0"/>
              </a:rPr>
              <a:t>Flaking Reduction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Significant reduces flaking after one single application and after frequent showering with a shampoo containing PENTAVITIN® (0.2% -0.5%) - </a:t>
            </a:r>
            <a:r>
              <a:rPr kumimoji="0" lang="en-US" sz="1600" b="0" i="1"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in vivo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009999"/>
              </a:solidFill>
              <a:effectLst/>
              <a:uLnTx/>
              <a:uFillTx/>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9138B0"/>
                </a:solidFill>
                <a:effectLst/>
                <a:uLnTx/>
                <a:uFillTx/>
                <a:latin typeface="DM Sans" pitchFamily="2" charset="0"/>
              </a:rPr>
              <a:t>Balances scalp microbiome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Helps control Malassezia furfur known as a common cause of flaky scalp - </a:t>
            </a:r>
            <a:r>
              <a:rPr kumimoji="0" lang="en-US" sz="1600" b="0" i="1"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in vitro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2660A5"/>
              </a:solidFill>
              <a:effectLst/>
              <a:uLnTx/>
              <a:uFillTx/>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9138B0"/>
              </a:solidFill>
              <a:effectLst/>
              <a:uLnTx/>
              <a:uFillTx/>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100" normalizeH="0" baseline="0" noProof="0">
                <a:ln>
                  <a:noFill/>
                </a:ln>
                <a:solidFill>
                  <a:srgbClr val="9138B0"/>
                </a:solidFill>
                <a:effectLst/>
                <a:uLnTx/>
                <a:uFillTx/>
                <a:latin typeface="DM Sans" pitchFamily="2" charset="0"/>
                <a:ea typeface="Fira Sans" panose="020B0503050000020004" pitchFamily="34" charset="0"/>
                <a:cs typeface="Arial" charset="0"/>
              </a:rPr>
              <a:t>Consumers confirm efficacy**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9138B0"/>
              </a:solidFill>
              <a:effectLst/>
              <a:uLnTx/>
              <a:uFillTx/>
              <a:latin typeface="DM Sans" pitchFamily="2" charset="0"/>
            </a:endParaRPr>
          </a:p>
        </p:txBody>
      </p:sp>
      <p:pic>
        <p:nvPicPr>
          <p:cNvPr id="5" name="Picture 11">
            <a:extLst>
              <a:ext uri="{FF2B5EF4-FFF2-40B4-BE49-F238E27FC236}">
                <a16:creationId xmlns:a16="http://schemas.microsoft.com/office/drawing/2014/main" id="{4EE88954-9C66-CA74-6D0C-91654AF4DB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82992" y="4297330"/>
            <a:ext cx="4676809" cy="1971689"/>
          </a:xfrm>
          <a:prstGeom prst="rect">
            <a:avLst/>
          </a:prstGeom>
          <a:ln>
            <a:solidFill>
              <a:srgbClr val="9138B0"/>
            </a:solidFill>
          </a:ln>
        </p:spPr>
      </p:pic>
      <p:sp>
        <p:nvSpPr>
          <p:cNvPr id="6" name="CaixaDeTexto 29">
            <a:extLst>
              <a:ext uri="{FF2B5EF4-FFF2-40B4-BE49-F238E27FC236}">
                <a16:creationId xmlns:a16="http://schemas.microsoft.com/office/drawing/2014/main" id="{1DB3587A-2F7A-88D1-59EC-0F5CF64138A2}"/>
              </a:ext>
            </a:extLst>
          </p:cNvPr>
          <p:cNvSpPr txBox="1"/>
          <p:nvPr/>
        </p:nvSpPr>
        <p:spPr>
          <a:xfrm>
            <a:off x="790910" y="5746591"/>
            <a:ext cx="637248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60% </a:t>
            </a:r>
            <a:r>
              <a:rPr kumimoji="0" lang="en-GB"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rPr>
              <a:t>of consumers stated “my scalp feels hydrated and healthy”</a:t>
            </a:r>
          </a:p>
        </p:txBody>
      </p:sp>
      <p:grpSp>
        <p:nvGrpSpPr>
          <p:cNvPr id="8" name="Group 10">
            <a:extLst>
              <a:ext uri="{FF2B5EF4-FFF2-40B4-BE49-F238E27FC236}">
                <a16:creationId xmlns:a16="http://schemas.microsoft.com/office/drawing/2014/main" id="{1E6A32ED-2DA2-88EA-8081-EA0B72D80C92}"/>
              </a:ext>
            </a:extLst>
          </p:cNvPr>
          <p:cNvGrpSpPr/>
          <p:nvPr/>
        </p:nvGrpSpPr>
        <p:grpSpPr>
          <a:xfrm>
            <a:off x="365786" y="5717656"/>
            <a:ext cx="456926" cy="420827"/>
            <a:chOff x="438851" y="4409854"/>
            <a:chExt cx="498846" cy="517070"/>
          </a:xfrm>
        </p:grpSpPr>
        <p:pic>
          <p:nvPicPr>
            <p:cNvPr id="9" name="Graphic 12" descr="User with solid fill">
              <a:extLst>
                <a:ext uri="{FF2B5EF4-FFF2-40B4-BE49-F238E27FC236}">
                  <a16:creationId xmlns:a16="http://schemas.microsoft.com/office/drawing/2014/main" id="{1ECDBC03-7FDA-0644-9928-F22AC96CB2E9}"/>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68000" y="4409854"/>
              <a:ext cx="450551" cy="450551"/>
            </a:xfrm>
            <a:prstGeom prst="rect">
              <a:avLst/>
            </a:prstGeom>
          </p:spPr>
        </p:pic>
        <p:sp>
          <p:nvSpPr>
            <p:cNvPr id="11" name="Oval 13">
              <a:extLst>
                <a:ext uri="{FF2B5EF4-FFF2-40B4-BE49-F238E27FC236}">
                  <a16:creationId xmlns:a16="http://schemas.microsoft.com/office/drawing/2014/main" id="{8068C10D-52AA-F402-EDE5-1BAB58575A92}"/>
                </a:ext>
              </a:extLst>
            </p:cNvPr>
            <p:cNvSpPr/>
            <p:nvPr/>
          </p:nvSpPr>
          <p:spPr>
            <a:xfrm>
              <a:off x="438851" y="4409854"/>
              <a:ext cx="498846" cy="517070"/>
            </a:xfrm>
            <a:prstGeom prst="ellipse">
              <a:avLst/>
            </a:prstGeom>
            <a:noFill/>
            <a:ln w="38100">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 name="CaixaDeTexto 47">
            <a:extLst>
              <a:ext uri="{FF2B5EF4-FFF2-40B4-BE49-F238E27FC236}">
                <a16:creationId xmlns:a16="http://schemas.microsoft.com/office/drawing/2014/main" id="{9B8E3510-B81F-71A0-5C0B-95C57620B7D6}"/>
              </a:ext>
            </a:extLst>
          </p:cNvPr>
          <p:cNvSpPr txBox="1"/>
          <p:nvPr/>
        </p:nvSpPr>
        <p:spPr>
          <a:xfrm>
            <a:off x="123802" y="6480634"/>
            <a:ext cx="6716268" cy="369332"/>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lumMod val="50000"/>
                    <a:lumOff val="50000"/>
                  </a:prstClr>
                </a:solidFill>
                <a:effectLst/>
                <a:uLnTx/>
                <a:uFillTx/>
                <a:latin typeface="DM Sans" pitchFamily="2" charset="0"/>
              </a:rPr>
              <a:t>**Clinical study, 30 volunteers, 18 – 50 years old, self assessment, 0.5% PENTAVITIN®, 28 days​, rinse-off, </a:t>
            </a:r>
          </a:p>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lumMod val="50000"/>
                    <a:lumOff val="50000"/>
                  </a:prstClr>
                </a:solidFill>
                <a:effectLst/>
                <a:uLnTx/>
                <a:uFillTx/>
                <a:latin typeface="DM Sans" pitchFamily="2" charset="0"/>
              </a:rPr>
              <a:t>​standard liquid shampoo applied every 2 days</a:t>
            </a:r>
          </a:p>
        </p:txBody>
      </p:sp>
      <p:pic>
        <p:nvPicPr>
          <p:cNvPr id="13" name="Picture 17">
            <a:extLst>
              <a:ext uri="{FF2B5EF4-FFF2-40B4-BE49-F238E27FC236}">
                <a16:creationId xmlns:a16="http://schemas.microsoft.com/office/drawing/2014/main" id="{08FD691A-74E1-5BE0-AA5F-5C7B919F2F1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203989" y="73264"/>
            <a:ext cx="799200" cy="799200"/>
          </a:xfrm>
          <a:prstGeom prst="rect">
            <a:avLst/>
          </a:prstGeom>
        </p:spPr>
      </p:pic>
    </p:spTree>
    <p:extLst>
      <p:ext uri="{BB962C8B-B14F-4D97-AF65-F5344CB8AC3E}">
        <p14:creationId xmlns:p14="http://schemas.microsoft.com/office/powerpoint/2010/main" val="3738912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descr="Une image contenant Visage humain, personne, habits, intérieur&#10;&#10;Description générée automatiquement">
            <a:extLst>
              <a:ext uri="{FF2B5EF4-FFF2-40B4-BE49-F238E27FC236}">
                <a16:creationId xmlns:a16="http://schemas.microsoft.com/office/drawing/2014/main" id="{C074DB30-BDF7-50D6-F6F2-F2C8884A7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8739" y="0"/>
            <a:ext cx="5213404"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r>
              <a:rPr kumimoji="0" lang="en-US" sz="3200" b="0" i="0" u="none" strike="noStrike" kern="1200" cap="none" spc="0" normalizeH="0" baseline="0" noProof="0">
                <a:ln>
                  <a:noFill/>
                </a:ln>
                <a:solidFill>
                  <a:srgbClr val="9138B0"/>
                </a:solidFill>
                <a:effectLst/>
                <a:uLnTx/>
                <a:uFillTx/>
                <a:latin typeface="DM Sans Bold" pitchFamily="2" charset="0"/>
                <a:ea typeface="+mn-ea"/>
                <a:cs typeface="+mn-cs"/>
              </a:rPr>
              <a:t>PENTAVITIN</a:t>
            </a:r>
            <a:r>
              <a:rPr kumimoji="0" lang="en-US" sz="3200" b="0" i="0" u="none" strike="noStrike" kern="1200" cap="none" spc="0" normalizeH="0" baseline="0" noProof="0">
                <a:ln>
                  <a:noFill/>
                </a:ln>
                <a:solidFill>
                  <a:srgbClr val="9138B0"/>
                </a:solidFill>
                <a:effectLst/>
                <a:uLnTx/>
                <a:uFillTx/>
                <a:latin typeface="Calibri" panose="020F0502020204030204" pitchFamily="34" charset="0"/>
                <a:ea typeface="+mn-ea"/>
                <a:cs typeface="Calibri" panose="020F0502020204030204" pitchFamily="34" charset="0"/>
              </a:rPr>
              <a:t>®</a:t>
            </a:r>
            <a:endParaRPr lang="en-US" sz="3200">
              <a:solidFill>
                <a:srgbClr val="9138B0"/>
              </a:solidFill>
              <a:latin typeface="DM Sans Bold" pitchFamily="2" charset="0"/>
            </a:endParaRP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500">
                <a:solidFill>
                  <a:srgbClr val="58166D"/>
                </a:solidFill>
                <a:latin typeface="DM Sans"/>
              </a:rPr>
              <a:t>Sugar derived power</a:t>
            </a:r>
          </a:p>
        </p:txBody>
      </p:sp>
      <p:pic>
        <p:nvPicPr>
          <p:cNvPr id="7" name="Immagine 37" descr="id card vuota 2.png">
            <a:extLst>
              <a:ext uri="{FF2B5EF4-FFF2-40B4-BE49-F238E27FC236}">
                <a16:creationId xmlns:a16="http://schemas.microsoft.com/office/drawing/2014/main" id="{6B54B1F7-B03B-0E5D-B637-B85AD9DDEE93}"/>
              </a:ext>
            </a:extLst>
          </p:cNvPr>
          <p:cNvPicPr>
            <a:picLocks noChangeAspect="1"/>
          </p:cNvPicPr>
          <p:nvPr/>
        </p:nvPicPr>
        <p:blipFill rotWithShape="1">
          <a:blip r:embed="rId5" cstate="screen">
            <a:alphaModFix amt="35000"/>
            <a:duotone>
              <a:prstClr val="black"/>
              <a:srgbClr val="418F2D">
                <a:tint val="45000"/>
                <a:satMod val="400000"/>
              </a:srgbClr>
            </a:duotone>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l="1615"/>
          <a:stretch/>
        </p:blipFill>
        <p:spPr>
          <a:xfrm>
            <a:off x="391314" y="1536538"/>
            <a:ext cx="6537670" cy="4410022"/>
          </a:xfrm>
          <a:prstGeom prst="roundRect">
            <a:avLst>
              <a:gd name="adj" fmla="val 6879"/>
            </a:avLst>
          </a:prstGeom>
          <a:solidFill>
            <a:srgbClr val="9138B0"/>
          </a:solidFill>
        </p:spPr>
      </p:pic>
      <p:sp>
        <p:nvSpPr>
          <p:cNvPr id="14" name="CasellaDiTesto 32">
            <a:extLst>
              <a:ext uri="{FF2B5EF4-FFF2-40B4-BE49-F238E27FC236}">
                <a16:creationId xmlns:a16="http://schemas.microsoft.com/office/drawing/2014/main" id="{30364524-B1CE-7763-576C-01B0000C4D14}"/>
              </a:ext>
            </a:extLst>
          </p:cNvPr>
          <p:cNvSpPr txBox="1"/>
          <p:nvPr/>
        </p:nvSpPr>
        <p:spPr>
          <a:xfrm>
            <a:off x="600896" y="3567532"/>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KEY BENEFIT</a:t>
            </a:r>
            <a:endParaRPr kumimoji="0" lang="it-IT" sz="1600" b="1" i="0" u="none" strike="noStrike" kern="1200" cap="none" spc="0" normalizeH="0" baseline="0" noProof="0">
              <a:ln>
                <a:noFill/>
              </a:ln>
              <a:solidFill>
                <a:prstClr val="white"/>
              </a:solidFill>
              <a:effectLst/>
              <a:uLnTx/>
              <a:uFillTx/>
              <a:latin typeface="DM Sans" pitchFamily="2" charset="0"/>
              <a:ea typeface="+mn-ea"/>
              <a:cs typeface="Fira Sans Regular"/>
            </a:endParaRPr>
          </a:p>
        </p:txBody>
      </p:sp>
      <p:sp>
        <p:nvSpPr>
          <p:cNvPr id="16" name="CasellaDiTesto 33">
            <a:extLst>
              <a:ext uri="{FF2B5EF4-FFF2-40B4-BE49-F238E27FC236}">
                <a16:creationId xmlns:a16="http://schemas.microsoft.com/office/drawing/2014/main" id="{DDB53645-78E6-3C60-CC6C-125E0DB1859D}"/>
              </a:ext>
            </a:extLst>
          </p:cNvPr>
          <p:cNvSpPr txBox="1"/>
          <p:nvPr/>
        </p:nvSpPr>
        <p:spPr>
          <a:xfrm>
            <a:off x="596092" y="1978822"/>
            <a:ext cx="700513" cy="154466"/>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INCI NAME</a:t>
            </a:r>
          </a:p>
        </p:txBody>
      </p:sp>
      <p:sp>
        <p:nvSpPr>
          <p:cNvPr id="17" name="CasellaDiTesto 34">
            <a:extLst>
              <a:ext uri="{FF2B5EF4-FFF2-40B4-BE49-F238E27FC236}">
                <a16:creationId xmlns:a16="http://schemas.microsoft.com/office/drawing/2014/main" id="{35C29EF4-4B12-68F2-2B55-68A2DA85BEF0}"/>
              </a:ext>
            </a:extLst>
          </p:cNvPr>
          <p:cNvSpPr txBox="1"/>
          <p:nvPr/>
        </p:nvSpPr>
        <p:spPr>
          <a:xfrm>
            <a:off x="582829" y="2724735"/>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DESCRIPTION</a:t>
            </a:r>
            <a:endParaRPr kumimoji="0" lang="it-IT" sz="1600" b="1" i="0" u="none" strike="noStrike" kern="1200" cap="none" spc="0" normalizeH="0" baseline="0" noProof="0">
              <a:ln>
                <a:noFill/>
              </a:ln>
              <a:solidFill>
                <a:prstClr val="white"/>
              </a:solidFill>
              <a:effectLst/>
              <a:uLnTx/>
              <a:uFillTx/>
              <a:latin typeface="DM Sans" pitchFamily="2" charset="0"/>
              <a:ea typeface="+mn-ea"/>
              <a:cs typeface="Fira Sans Regular"/>
            </a:endParaRPr>
          </a:p>
        </p:txBody>
      </p:sp>
      <p:sp>
        <p:nvSpPr>
          <p:cNvPr id="19" name="CasellaDiTesto 35">
            <a:extLst>
              <a:ext uri="{FF2B5EF4-FFF2-40B4-BE49-F238E27FC236}">
                <a16:creationId xmlns:a16="http://schemas.microsoft.com/office/drawing/2014/main" id="{76F69CA9-779C-A409-A7F8-DDB7133B7F89}"/>
              </a:ext>
            </a:extLst>
          </p:cNvPr>
          <p:cNvSpPr txBox="1"/>
          <p:nvPr/>
        </p:nvSpPr>
        <p:spPr>
          <a:xfrm>
            <a:off x="527806" y="4482410"/>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TECHNICAL</a:t>
            </a:r>
            <a:endParaRPr kumimoji="0" lang="it-IT" sz="1600" b="1" i="0" u="none" strike="noStrike" kern="1200" cap="none" spc="0" normalizeH="0" baseline="0" noProof="0">
              <a:ln>
                <a:noFill/>
              </a:ln>
              <a:solidFill>
                <a:prstClr val="white"/>
              </a:solidFill>
              <a:effectLst/>
              <a:uLnTx/>
              <a:uFillTx/>
              <a:latin typeface="DM Sans" pitchFamily="2" charset="0"/>
              <a:ea typeface="+mn-ea"/>
              <a:cs typeface="Fira Sans Regular"/>
            </a:endParaRPr>
          </a:p>
        </p:txBody>
      </p:sp>
      <p:sp>
        <p:nvSpPr>
          <p:cNvPr id="20" name="CasellaDiTesto 36">
            <a:extLst>
              <a:ext uri="{FF2B5EF4-FFF2-40B4-BE49-F238E27FC236}">
                <a16:creationId xmlns:a16="http://schemas.microsoft.com/office/drawing/2014/main" id="{8293CFBC-96A3-126E-5146-476E4405CFE9}"/>
              </a:ext>
            </a:extLst>
          </p:cNvPr>
          <p:cNvSpPr txBox="1"/>
          <p:nvPr/>
        </p:nvSpPr>
        <p:spPr>
          <a:xfrm>
            <a:off x="454484" y="5374267"/>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CERTIFICATION</a:t>
            </a:r>
            <a:endParaRPr kumimoji="0" lang="it-IT" sz="1600" b="1" i="0" u="none" strike="noStrike" kern="1200" cap="none" spc="0" normalizeH="0" baseline="0" noProof="0">
              <a:ln>
                <a:noFill/>
              </a:ln>
              <a:solidFill>
                <a:prstClr val="white"/>
              </a:solidFill>
              <a:effectLst/>
              <a:uLnTx/>
              <a:uFillTx/>
              <a:latin typeface="DM Sans" pitchFamily="2" charset="0"/>
              <a:ea typeface="+mn-ea"/>
              <a:cs typeface="Fira Sans Regular"/>
            </a:endParaRPr>
          </a:p>
        </p:txBody>
      </p:sp>
      <p:sp>
        <p:nvSpPr>
          <p:cNvPr id="21" name="CasellaDiTesto 16">
            <a:extLst>
              <a:ext uri="{FF2B5EF4-FFF2-40B4-BE49-F238E27FC236}">
                <a16:creationId xmlns:a16="http://schemas.microsoft.com/office/drawing/2014/main" id="{4F2EBF58-910D-25E4-702A-65DA3734D764}"/>
              </a:ext>
            </a:extLst>
          </p:cNvPr>
          <p:cNvSpPr txBox="1"/>
          <p:nvPr/>
        </p:nvSpPr>
        <p:spPr>
          <a:xfrm>
            <a:off x="2093017" y="3372641"/>
            <a:ext cx="4068032" cy="49244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mn-cs"/>
              </a:rPr>
              <a:t>Moisturizes dry scalp / Strong scalp barrier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mn-cs"/>
              </a:rPr>
              <a:t>Provides visible reduction of scalp flaking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mn-cs"/>
              </a:rPr>
              <a:t>Reduces Sebum</a:t>
            </a:r>
          </a:p>
        </p:txBody>
      </p:sp>
      <p:sp>
        <p:nvSpPr>
          <p:cNvPr id="22" name="CasellaDiTesto 18">
            <a:extLst>
              <a:ext uri="{FF2B5EF4-FFF2-40B4-BE49-F238E27FC236}">
                <a16:creationId xmlns:a16="http://schemas.microsoft.com/office/drawing/2014/main" id="{A4C3C358-F0BA-3A59-DF3A-5F1F5BD0FBA0}"/>
              </a:ext>
            </a:extLst>
          </p:cNvPr>
          <p:cNvSpPr txBox="1"/>
          <p:nvPr/>
        </p:nvSpPr>
        <p:spPr>
          <a:xfrm>
            <a:off x="2106280" y="1923089"/>
            <a:ext cx="2218935" cy="16414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30000" noProof="0" err="1">
                <a:ln>
                  <a:noFill/>
                </a:ln>
                <a:solidFill>
                  <a:prstClr val="white"/>
                </a:solidFill>
                <a:effectLst/>
                <a:uLnTx/>
                <a:uFillTx/>
                <a:latin typeface="DM Sans" pitchFamily="2" charset="0"/>
                <a:ea typeface="+mn-ea"/>
                <a:cs typeface="Fira Sans Regular"/>
              </a:rPr>
              <a:t>Saccharide</a:t>
            </a:r>
            <a:r>
              <a:rPr kumimoji="0" lang="it-IT" sz="1600" b="1" i="0" u="none" strike="noStrike" kern="1200" cap="none" spc="0" normalizeH="0" baseline="30000" noProof="0">
                <a:ln>
                  <a:noFill/>
                </a:ln>
                <a:solidFill>
                  <a:prstClr val="white"/>
                </a:solidFill>
                <a:effectLst/>
                <a:uLnTx/>
                <a:uFillTx/>
                <a:latin typeface="DM Sans" pitchFamily="2" charset="0"/>
                <a:ea typeface="+mn-ea"/>
                <a:cs typeface="Fira Sans Regular"/>
              </a:rPr>
              <a:t> </a:t>
            </a:r>
            <a:r>
              <a:rPr kumimoji="0" lang="it-IT" sz="1600" b="1" i="0" u="none" strike="noStrike" kern="1200" cap="none" spc="0" normalizeH="0" baseline="30000" noProof="0" err="1">
                <a:ln>
                  <a:noFill/>
                </a:ln>
                <a:solidFill>
                  <a:prstClr val="white"/>
                </a:solidFill>
                <a:effectLst/>
                <a:uLnTx/>
                <a:uFillTx/>
                <a:latin typeface="DM Sans" pitchFamily="2" charset="0"/>
                <a:ea typeface="+mn-ea"/>
                <a:cs typeface="Fira Sans Regular"/>
              </a:rPr>
              <a:t>Isomerate</a:t>
            </a:r>
            <a:endParaRPr kumimoji="0" lang="it-IT" sz="1600" b="1" i="0" u="none" strike="noStrike" kern="1200" cap="none" spc="0" normalizeH="0" baseline="30000" noProof="0">
              <a:ln>
                <a:noFill/>
              </a:ln>
              <a:solidFill>
                <a:prstClr val="white"/>
              </a:solidFill>
              <a:effectLst/>
              <a:uLnTx/>
              <a:uFillTx/>
              <a:latin typeface="DM Sans" pitchFamily="2" charset="0"/>
              <a:ea typeface="+mn-ea"/>
              <a:cs typeface="Fira Sans Regular"/>
            </a:endParaRPr>
          </a:p>
        </p:txBody>
      </p:sp>
      <p:sp>
        <p:nvSpPr>
          <p:cNvPr id="23" name="CasellaDiTesto 19">
            <a:extLst>
              <a:ext uri="{FF2B5EF4-FFF2-40B4-BE49-F238E27FC236}">
                <a16:creationId xmlns:a16="http://schemas.microsoft.com/office/drawing/2014/main" id="{BC819B48-93B8-A017-86A0-29E1CC9BC0AD}"/>
              </a:ext>
            </a:extLst>
          </p:cNvPr>
          <p:cNvSpPr txBox="1"/>
          <p:nvPr/>
        </p:nvSpPr>
        <p:spPr>
          <a:xfrm>
            <a:off x="2093017" y="2666431"/>
            <a:ext cx="3749424" cy="32829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100% natural &amp; biodegradable edible maize kernels derived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It binds to scalp like a magnet. </a:t>
            </a:r>
          </a:p>
        </p:txBody>
      </p:sp>
      <p:sp>
        <p:nvSpPr>
          <p:cNvPr id="24" name="CasellaDiTesto 20">
            <a:extLst>
              <a:ext uri="{FF2B5EF4-FFF2-40B4-BE49-F238E27FC236}">
                <a16:creationId xmlns:a16="http://schemas.microsoft.com/office/drawing/2014/main" id="{E60B2CA5-BF12-50AE-175C-10DD14CB74ED}"/>
              </a:ext>
            </a:extLst>
          </p:cNvPr>
          <p:cNvSpPr txBox="1"/>
          <p:nvPr/>
        </p:nvSpPr>
        <p:spPr>
          <a:xfrm>
            <a:off x="2106280" y="4150577"/>
            <a:ext cx="1163780" cy="492443"/>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30000" noProof="0" err="1">
                <a:ln>
                  <a:noFill/>
                </a:ln>
                <a:solidFill>
                  <a:prstClr val="white"/>
                </a:solidFill>
                <a:effectLst/>
                <a:uLnTx/>
                <a:uFillTx/>
                <a:latin typeface="DM Sans" pitchFamily="2" charset="0"/>
                <a:ea typeface="+mn-ea"/>
                <a:cs typeface="Fira Sans Regular"/>
              </a:rPr>
              <a:t>Form</a:t>
            </a:r>
            <a:r>
              <a:rPr kumimoji="0" lang="fr-FR" sz="1600" b="1" i="0" u="none" strike="noStrike" kern="1200" cap="none" spc="0" normalizeH="0" baseline="30000" noProof="0">
                <a:ln>
                  <a:noFill/>
                </a:ln>
                <a:solidFill>
                  <a:prstClr val="white"/>
                </a:solidFill>
                <a:effectLst/>
                <a:uLnTx/>
                <a:uFillTx/>
                <a:latin typeface="DM Sans" pitchFamily="2" charset="0"/>
                <a:ea typeface="+mn-ea"/>
                <a:cs typeface="Fira Sans Regular"/>
              </a:rPr>
              <a:t>:</a:t>
            </a:r>
            <a:r>
              <a:rPr kumimoji="0" lang="fr-FR" sz="1600" b="0" i="0" u="none" strike="noStrike" kern="1200" cap="none" spc="0" normalizeH="0" baseline="30000" noProof="0">
                <a:ln>
                  <a:noFill/>
                </a:ln>
                <a:solidFill>
                  <a:prstClr val="white"/>
                </a:solidFill>
                <a:effectLst/>
                <a:uLnTx/>
                <a:uFillTx/>
                <a:latin typeface="DM Sans" pitchFamily="2" charset="0"/>
                <a:ea typeface="+mn-ea"/>
                <a:cs typeface="Fira Sans Regular"/>
              </a:rPr>
              <a:t> </a:t>
            </a:r>
            <a:r>
              <a:rPr kumimoji="0" lang="fr-FR" sz="1600" b="0" i="0" u="none" strike="noStrike" kern="1200" cap="none" spc="0" normalizeH="0" baseline="30000" noProof="0" err="1">
                <a:ln>
                  <a:noFill/>
                </a:ln>
                <a:solidFill>
                  <a:prstClr val="white"/>
                </a:solidFill>
                <a:effectLst/>
                <a:uLnTx/>
                <a:uFillTx/>
                <a:latin typeface="DM Sans" pitchFamily="2" charset="0"/>
                <a:ea typeface="+mn-ea"/>
                <a:cs typeface="Fira Sans Regular"/>
              </a:rPr>
              <a:t>Liquid</a:t>
            </a:r>
            <a:endParaRPr kumimoji="0" lang="fr-FR" sz="1600" b="0" i="0" u="none" strike="noStrike" kern="1200" cap="none" spc="0" normalizeH="0" baseline="30000" noProof="0">
              <a:ln>
                <a:noFill/>
              </a:ln>
              <a:solidFill>
                <a:prstClr val="white"/>
              </a:solidFill>
              <a:effectLst/>
              <a:uLnTx/>
              <a:uFillTx/>
              <a:latin typeface="DM Sans" pitchFamily="2" charset="0"/>
              <a:ea typeface="+mn-ea"/>
              <a:cs typeface="Fira Sans 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Use level:</a:t>
            </a: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 0,2 - 1%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pH of use:</a:t>
            </a: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 4 to </a:t>
            </a:r>
            <a:r>
              <a:rPr lang="en-US" sz="1600" baseline="30000">
                <a:solidFill>
                  <a:prstClr val="white"/>
                </a:solidFill>
                <a:latin typeface="DM Sans" pitchFamily="2" charset="0"/>
                <a:cs typeface="Fira Sans Regular"/>
              </a:rPr>
              <a:t>9</a:t>
            </a:r>
            <a:endPar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endParaRPr>
          </a:p>
        </p:txBody>
      </p:sp>
      <p:sp>
        <p:nvSpPr>
          <p:cNvPr id="25" name="CasellaDiTesto 21">
            <a:extLst>
              <a:ext uri="{FF2B5EF4-FFF2-40B4-BE49-F238E27FC236}">
                <a16:creationId xmlns:a16="http://schemas.microsoft.com/office/drawing/2014/main" id="{9876BE75-63A0-9977-A65D-186F41911756}"/>
              </a:ext>
            </a:extLst>
          </p:cNvPr>
          <p:cNvSpPr txBox="1"/>
          <p:nvPr/>
        </p:nvSpPr>
        <p:spPr>
          <a:xfrm>
            <a:off x="3296621" y="4090379"/>
            <a:ext cx="1133324" cy="574516"/>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Preservative-Free</a:t>
            </a:r>
            <a:endParaRPr kumimoji="0" lang="en-US" sz="1600" b="0" i="0" u="none" strike="noStrike" kern="120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600" b="1" i="0" u="none" strike="noStrike" kern="1200" cap="none" spc="0" normalizeH="0" baseline="30000" noProof="0" err="1">
                <a:ln>
                  <a:noFill/>
                </a:ln>
                <a:solidFill>
                  <a:prstClr val="white"/>
                </a:solidFill>
                <a:effectLst/>
                <a:uLnTx/>
                <a:uFillTx/>
                <a:latin typeface="DM Sans" pitchFamily="2" charset="0"/>
                <a:ea typeface="+mn-ea"/>
                <a:cs typeface="Fira Sans Regular"/>
              </a:rPr>
              <a:t>Solubility</a:t>
            </a:r>
            <a:r>
              <a:rPr kumimoji="0" lang="pl-PL" sz="1600" b="1" i="0" u="none" strike="noStrike" kern="1200" cap="none" spc="0" normalizeH="0" baseline="30000" noProof="0">
                <a:ln>
                  <a:noFill/>
                </a:ln>
                <a:solidFill>
                  <a:prstClr val="white"/>
                </a:solidFill>
                <a:effectLst/>
                <a:uLnTx/>
                <a:uFillTx/>
                <a:latin typeface="DM Sans" pitchFamily="2" charset="0"/>
                <a:ea typeface="+mn-ea"/>
                <a:cs typeface="Fira Sans Regular"/>
              </a:rPr>
              <a:t>: </a:t>
            </a:r>
            <a:r>
              <a:rPr kumimoji="0" lang="pl-PL" sz="1600" b="0" i="0" u="none" strike="noStrike" kern="1200" cap="none" spc="0" normalizeH="0" baseline="30000" noProof="0">
                <a:ln>
                  <a:noFill/>
                </a:ln>
                <a:solidFill>
                  <a:prstClr val="white"/>
                </a:solidFill>
                <a:effectLst/>
                <a:uLnTx/>
                <a:uFillTx/>
                <a:latin typeface="DM Sans" pitchFamily="2" charset="0"/>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Water soluble</a:t>
            </a:r>
          </a:p>
        </p:txBody>
      </p:sp>
      <p:sp>
        <p:nvSpPr>
          <p:cNvPr id="47" name="CasellaDiTesto 22">
            <a:extLst>
              <a:ext uri="{FF2B5EF4-FFF2-40B4-BE49-F238E27FC236}">
                <a16:creationId xmlns:a16="http://schemas.microsoft.com/office/drawing/2014/main" id="{D451355D-14B6-5F61-489F-8727D3B597B2}"/>
              </a:ext>
            </a:extLst>
          </p:cNvPr>
          <p:cNvSpPr txBox="1"/>
          <p:nvPr/>
        </p:nvSpPr>
        <p:spPr>
          <a:xfrm>
            <a:off x="4446005" y="4090621"/>
            <a:ext cx="1668472" cy="106695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pitchFamily="2" charset="0"/>
                <a:ea typeface="+mn-ea"/>
                <a:cs typeface="Fira Sans Regular"/>
              </a:rPr>
              <a:t>Target:</a:t>
            </a: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 </a:t>
            </a:r>
            <a:endParaRPr kumimoji="0" lang="en-US" sz="1600" b="0" i="0" u="none" strike="noStrike" kern="120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pitchFamily="2" charset="0"/>
                <a:ea typeface="+mn-ea"/>
                <a:cs typeface="Fira Sans Regular"/>
              </a:rPr>
              <a:t>Scalp and hair fiber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30000" noProof="0" err="1">
                <a:ln>
                  <a:noFill/>
                </a:ln>
                <a:solidFill>
                  <a:prstClr val="white"/>
                </a:solidFill>
                <a:effectLst/>
                <a:uLnTx/>
                <a:uFillTx/>
                <a:latin typeface="DM Sans"/>
                <a:ea typeface="+mn-ea"/>
                <a:cs typeface="Fira Sans Regular"/>
              </a:rPr>
              <a:t>Biodegradable</a:t>
            </a:r>
            <a:r>
              <a:rPr kumimoji="0" lang="it-IT" sz="1600" b="1" i="0" u="none" strike="noStrike" kern="1200" cap="none" spc="0" normalizeH="0" baseline="30000" noProof="0">
                <a:ln>
                  <a:noFill/>
                </a:ln>
                <a:solidFill>
                  <a:prstClr val="white"/>
                </a:solidFill>
                <a:effectLst/>
                <a:uLnTx/>
                <a:uFillTx/>
                <a:latin typeface="DM Sans"/>
                <a:ea typeface="+mn-ea"/>
                <a:cs typeface="Fira Sans Regular"/>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30000">
                <a:solidFill>
                  <a:prstClr val="white"/>
                </a:solidFill>
                <a:latin typeface="DM Sans" pitchFamily="2" charset="0"/>
              </a:rPr>
              <a:t>Estimated to be biodegradable according to OECD classification</a:t>
            </a:r>
          </a:p>
        </p:txBody>
      </p:sp>
      <p:pic>
        <p:nvPicPr>
          <p:cNvPr id="48" name="Picture 16" descr="Logo&#10;&#10;Description automatically generated">
            <a:extLst>
              <a:ext uri="{FF2B5EF4-FFF2-40B4-BE49-F238E27FC236}">
                <a16:creationId xmlns:a16="http://schemas.microsoft.com/office/drawing/2014/main" id="{0FAEFF8D-6E97-9035-3699-A569B5D8C14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47644" y="5305367"/>
            <a:ext cx="593910" cy="468000"/>
          </a:xfrm>
          <a:prstGeom prst="rect">
            <a:avLst/>
          </a:prstGeom>
        </p:spPr>
      </p:pic>
      <p:pic>
        <p:nvPicPr>
          <p:cNvPr id="49" name="Picture 19">
            <a:extLst>
              <a:ext uri="{FF2B5EF4-FFF2-40B4-BE49-F238E27FC236}">
                <a16:creationId xmlns:a16="http://schemas.microsoft.com/office/drawing/2014/main" id="{D5E163E8-E0D1-9D68-CC8D-4C3DF86FD5E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601203" y="5305367"/>
            <a:ext cx="562224" cy="468000"/>
          </a:xfrm>
          <a:prstGeom prst="rect">
            <a:avLst/>
          </a:prstGeom>
        </p:spPr>
      </p:pic>
      <p:pic>
        <p:nvPicPr>
          <p:cNvPr id="50" name="Picture 21" descr="A picture containing drawing&#10;&#10;Description automatically generated">
            <a:extLst>
              <a:ext uri="{FF2B5EF4-FFF2-40B4-BE49-F238E27FC236}">
                <a16:creationId xmlns:a16="http://schemas.microsoft.com/office/drawing/2014/main" id="{4C57F329-CF2E-BFF1-F2A9-17DD6093D79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78892" y="5305367"/>
            <a:ext cx="636734" cy="468000"/>
          </a:xfrm>
          <a:prstGeom prst="rect">
            <a:avLst/>
          </a:prstGeom>
        </p:spPr>
      </p:pic>
      <p:grpSp>
        <p:nvGrpSpPr>
          <p:cNvPr id="51" name="Groupe 50">
            <a:extLst>
              <a:ext uri="{FF2B5EF4-FFF2-40B4-BE49-F238E27FC236}">
                <a16:creationId xmlns:a16="http://schemas.microsoft.com/office/drawing/2014/main" id="{A9CEC5B9-B118-0670-1C3B-DA3E92B965A4}"/>
              </a:ext>
            </a:extLst>
          </p:cNvPr>
          <p:cNvGrpSpPr/>
          <p:nvPr/>
        </p:nvGrpSpPr>
        <p:grpSpPr>
          <a:xfrm>
            <a:off x="2295445" y="5169298"/>
            <a:ext cx="464142" cy="740138"/>
            <a:chOff x="2319133" y="5169298"/>
            <a:chExt cx="464142" cy="740138"/>
          </a:xfrm>
        </p:grpSpPr>
        <p:pic>
          <p:nvPicPr>
            <p:cNvPr id="52" name="Picture 22" descr="A close up of a sign&#10;&#10;Description automatically generated">
              <a:extLst>
                <a:ext uri="{FF2B5EF4-FFF2-40B4-BE49-F238E27FC236}">
                  <a16:creationId xmlns:a16="http://schemas.microsoft.com/office/drawing/2014/main" id="{5D18B488-B23C-3923-CEAF-702A2D80342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358522" y="5169298"/>
              <a:ext cx="374155" cy="360000"/>
            </a:xfrm>
            <a:prstGeom prst="rect">
              <a:avLst/>
            </a:prstGeom>
          </p:spPr>
        </p:pic>
        <p:pic>
          <p:nvPicPr>
            <p:cNvPr id="53" name="Picture 66" descr="Logo, company name&#10;&#10;Description automatically generated">
              <a:extLst>
                <a:ext uri="{FF2B5EF4-FFF2-40B4-BE49-F238E27FC236}">
                  <a16:creationId xmlns:a16="http://schemas.microsoft.com/office/drawing/2014/main" id="{4194D454-BCC0-B712-9C6D-6257459D2BFA}"/>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319133" y="5549436"/>
              <a:ext cx="464142" cy="360000"/>
            </a:xfrm>
            <a:prstGeom prst="rect">
              <a:avLst/>
            </a:prstGeom>
            <a:noFill/>
            <a:extLst>
              <a:ext uri="{909E8E84-426E-40DD-AFC4-6F175D3DCCD1}">
                <a14:hiddenFill xmlns:a14="http://schemas.microsoft.com/office/drawing/2010/main">
                  <a:solidFill>
                    <a:srgbClr val="FFFFFF"/>
                  </a:solidFill>
                </a14:hiddenFill>
              </a:ext>
            </a:extLst>
          </p:spPr>
        </p:pic>
      </p:grpSp>
      <p:pic>
        <p:nvPicPr>
          <p:cNvPr id="54" name="Picture 17">
            <a:extLst>
              <a:ext uri="{FF2B5EF4-FFF2-40B4-BE49-F238E27FC236}">
                <a16:creationId xmlns:a16="http://schemas.microsoft.com/office/drawing/2014/main" id="{4E4B62A5-87DB-9ABB-2ECB-FDEB0D4943F7}"/>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1203989" y="73264"/>
            <a:ext cx="799200" cy="799200"/>
          </a:xfrm>
          <a:prstGeom prst="rect">
            <a:avLst/>
          </a:prstGeom>
        </p:spPr>
      </p:pic>
      <p:sp>
        <p:nvSpPr>
          <p:cNvPr id="55" name="CaixaDeTexto 47">
            <a:extLst>
              <a:ext uri="{FF2B5EF4-FFF2-40B4-BE49-F238E27FC236}">
                <a16:creationId xmlns:a16="http://schemas.microsoft.com/office/drawing/2014/main" id="{4A8FB3EA-ADDB-807A-C76B-23D54A588464}"/>
              </a:ext>
            </a:extLst>
          </p:cNvPr>
          <p:cNvSpPr txBox="1"/>
          <p:nvPr/>
        </p:nvSpPr>
        <p:spPr>
          <a:xfrm>
            <a:off x="9706" y="6326698"/>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 MUI, BPJPH</a:t>
            </a:r>
          </a:p>
        </p:txBody>
      </p:sp>
      <p:grpSp>
        <p:nvGrpSpPr>
          <p:cNvPr id="56" name="Groupe 55">
            <a:extLst>
              <a:ext uri="{FF2B5EF4-FFF2-40B4-BE49-F238E27FC236}">
                <a16:creationId xmlns:a16="http://schemas.microsoft.com/office/drawing/2014/main" id="{2B58C6FD-55EF-3786-9C14-1EA679E84F07}"/>
              </a:ext>
            </a:extLst>
          </p:cNvPr>
          <p:cNvGrpSpPr/>
          <p:nvPr/>
        </p:nvGrpSpPr>
        <p:grpSpPr>
          <a:xfrm>
            <a:off x="2891605" y="5164632"/>
            <a:ext cx="755269" cy="608735"/>
            <a:chOff x="2851830" y="5164632"/>
            <a:chExt cx="755269" cy="608735"/>
          </a:xfrm>
        </p:grpSpPr>
        <p:pic>
          <p:nvPicPr>
            <p:cNvPr id="57" name="Picture 20">
              <a:extLst>
                <a:ext uri="{FF2B5EF4-FFF2-40B4-BE49-F238E27FC236}">
                  <a16:creationId xmlns:a16="http://schemas.microsoft.com/office/drawing/2014/main" id="{8C494C60-B08C-FAC2-F11D-896E9A382F2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1"/>
            <a:stretch/>
          </p:blipFill>
          <p:spPr>
            <a:xfrm>
              <a:off x="2851830" y="5305367"/>
              <a:ext cx="468000" cy="468000"/>
            </a:xfrm>
            <a:prstGeom prst="ellipse">
              <a:avLst/>
            </a:prstGeom>
            <a:ln>
              <a:noFill/>
            </a:ln>
            <a:effectLst>
              <a:softEdge rad="0"/>
            </a:effectLst>
          </p:spPr>
        </p:pic>
        <p:sp>
          <p:nvSpPr>
            <p:cNvPr id="58" name="ZoneTexte 57">
              <a:extLst>
                <a:ext uri="{FF2B5EF4-FFF2-40B4-BE49-F238E27FC236}">
                  <a16:creationId xmlns:a16="http://schemas.microsoft.com/office/drawing/2014/main" id="{7A3145B6-578E-E32C-0A98-C26062CAB4B3}"/>
                </a:ext>
              </a:extLst>
            </p:cNvPr>
            <p:cNvSpPr txBox="1"/>
            <p:nvPr/>
          </p:nvSpPr>
          <p:spPr>
            <a:xfrm>
              <a:off x="3174310" y="5164632"/>
              <a:ext cx="432789" cy="369332"/>
            </a:xfrm>
            <a:prstGeom prst="rect">
              <a:avLst/>
            </a:prstGeom>
            <a:noFill/>
          </p:spPr>
          <p:txBody>
            <a:bodyPr wrap="square">
              <a:spAutoFit/>
            </a:bodyPr>
            <a:lstStyle/>
            <a:p>
              <a:r>
                <a:rPr kumimoji="0" lang="pt-BR" sz="1800" b="1" i="0" u="none" strike="noStrike" kern="1200" cap="none" spc="0" normalizeH="0" baseline="0" noProof="0">
                  <a:ln>
                    <a:noFill/>
                  </a:ln>
                  <a:solidFill>
                    <a:schemeClr val="bg1"/>
                  </a:solidFill>
                  <a:effectLst/>
                  <a:uLnTx/>
                  <a:uFillTx/>
                  <a:latin typeface="DM Sans"/>
                  <a:ea typeface="+mn-ea"/>
                  <a:cs typeface="+mn-cs"/>
                </a:rPr>
                <a:t>*</a:t>
              </a:r>
              <a:endParaRPr lang="fr-FR" b="1">
                <a:solidFill>
                  <a:schemeClr val="bg1"/>
                </a:solidFill>
              </a:endParaRPr>
            </a:p>
          </p:txBody>
        </p:sp>
      </p:grpSp>
      <p:pic>
        <p:nvPicPr>
          <p:cNvPr id="59" name="Picture 14" descr="A picture containing text&#10;&#10;Description automatically generated">
            <a:extLst>
              <a:ext uri="{FF2B5EF4-FFF2-40B4-BE49-F238E27FC236}">
                <a16:creationId xmlns:a16="http://schemas.microsoft.com/office/drawing/2014/main" id="{FF44ACBA-957C-7395-B1AA-59F682C288D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273571" y="5377367"/>
            <a:ext cx="795054" cy="324000"/>
          </a:xfrm>
          <a:prstGeom prst="rect">
            <a:avLst/>
          </a:prstGeom>
        </p:spPr>
      </p:pic>
    </p:spTree>
    <p:extLst>
      <p:ext uri="{BB962C8B-B14F-4D97-AF65-F5344CB8AC3E}">
        <p14:creationId xmlns:p14="http://schemas.microsoft.com/office/powerpoint/2010/main" val="31228740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2">
            <a:extLst>
              <a:ext uri="{FF2B5EF4-FFF2-40B4-BE49-F238E27FC236}">
                <a16:creationId xmlns:a16="http://schemas.microsoft.com/office/drawing/2014/main" id="{77BA1538-3E14-19A0-4CD3-C57DB0957BE6}"/>
              </a:ext>
            </a:extLst>
          </p:cNvPr>
          <p:cNvSpPr/>
          <p:nvPr/>
        </p:nvSpPr>
        <p:spPr>
          <a:xfrm>
            <a:off x="825599" y="1951638"/>
            <a:ext cx="4764973" cy="70916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FAED3"/>
                </a:solidFill>
                <a:effectLst/>
                <a:uLnTx/>
                <a:uFillTx/>
                <a:latin typeface="DM Sans" pitchFamily="2" charset="0"/>
                <a:ea typeface="+mn-ea"/>
                <a:cs typeface="FUTURA MEDIUM" panose="020B0602020204020303" pitchFamily="34" charset="-79"/>
              </a:rPr>
              <a:t>HAIR &amp; SCALP CARE CONDITIONER</a:t>
            </a:r>
            <a:br>
              <a:rPr kumimoji="0" lang="en-US" sz="1400" b="1" i="0" u="none" strike="noStrike" kern="1200" cap="none" spc="0" normalizeH="0" baseline="0" noProof="0" dirty="0">
                <a:ln>
                  <a:noFill/>
                </a:ln>
                <a:solidFill>
                  <a:srgbClr val="D3B8AD"/>
                </a:solidFill>
                <a:effectLst/>
                <a:uLnTx/>
                <a:uFillTx/>
                <a:latin typeface="DM Sans" pitchFamily="2" charset="0"/>
                <a:ea typeface="+mn-ea"/>
                <a:cs typeface="FUTURA MEDIUM" panose="020B0602020204020303" pitchFamily="34" charset="-79"/>
              </a:rPr>
            </a:br>
            <a:r>
              <a:rPr kumimoji="0" lang="en-US" sz="1300" b="1" i="0" u="none" strike="noStrike" kern="1200" cap="none" spc="0" normalizeH="0" baseline="0" noProof="0" dirty="0">
                <a:ln>
                  <a:noFill/>
                </a:ln>
                <a:solidFill>
                  <a:prstClr val="black"/>
                </a:solidFill>
                <a:effectLst/>
                <a:uLnTx/>
                <a:uFillTx/>
                <a:latin typeface="DM Sans" pitchFamily="2" charset="0"/>
                <a:ea typeface="+mn-ea"/>
                <a:cs typeface="Futura Medium" panose="020B0602020204020303" pitchFamily="34" charset="-79"/>
              </a:rPr>
              <a:t>with </a:t>
            </a:r>
            <a:r>
              <a:rPr kumimoji="0" lang="en-US" sz="1300" b="1" i="0" u="none" strike="noStrike" kern="1200" cap="none" spc="0" normalizeH="0" baseline="0" noProof="0" dirty="0" err="1">
                <a:ln>
                  <a:noFill/>
                </a:ln>
                <a:solidFill>
                  <a:prstClr val="black"/>
                </a:solidFill>
                <a:effectLst/>
                <a:uLnTx/>
                <a:uFillTx/>
                <a:latin typeface="DM Sans" pitchFamily="2" charset="0"/>
                <a:ea typeface="+mn-ea"/>
                <a:cs typeface="Futura Medium" panose="020B0602020204020303" pitchFamily="34" charset="-79"/>
              </a:rPr>
              <a:t>BeauPlex</a:t>
            </a:r>
            <a:r>
              <a:rPr kumimoji="0" lang="en-US" sz="1300" b="1" i="0" u="none" strike="noStrike" kern="1200" cap="none" spc="0" normalizeH="0" baseline="30000" noProof="0" dirty="0">
                <a:ln>
                  <a:noFill/>
                </a:ln>
                <a:solidFill>
                  <a:prstClr val="black"/>
                </a:solidFill>
                <a:effectLst/>
                <a:uLnTx/>
                <a:uFillTx/>
                <a:latin typeface="DM Sans" pitchFamily="2" charset="0"/>
                <a:ea typeface="+mn-ea"/>
                <a:cs typeface="Futura Medium" panose="020B0602020204020303" pitchFamily="34" charset="-79"/>
              </a:rPr>
              <a:t>®</a:t>
            </a:r>
            <a:r>
              <a:rPr kumimoji="0" lang="en-US" sz="1300" b="1" i="0" u="none" strike="noStrike" kern="1200" cap="none" spc="0" normalizeH="0" baseline="0" noProof="0" dirty="0">
                <a:ln>
                  <a:noFill/>
                </a:ln>
                <a:solidFill>
                  <a:prstClr val="black"/>
                </a:solidFill>
                <a:effectLst/>
                <a:uLnTx/>
                <a:uFillTx/>
                <a:latin typeface="DM Sans" pitchFamily="2" charset="0"/>
                <a:ea typeface="+mn-ea"/>
                <a:cs typeface="Futura Medium" panose="020B0602020204020303" pitchFamily="34" charset="-79"/>
              </a:rPr>
              <a:t> VH and PENTAVITIN</a:t>
            </a:r>
            <a:r>
              <a:rPr kumimoji="0" lang="en-US" sz="1300" b="1" i="0" u="none" strike="noStrike" kern="1200" cap="none" spc="0" normalizeH="0" baseline="30000" noProof="0" dirty="0">
                <a:ln>
                  <a:noFill/>
                </a:ln>
                <a:solidFill>
                  <a:prstClr val="black"/>
                </a:solidFill>
                <a:effectLst/>
                <a:uLnTx/>
                <a:uFillTx/>
                <a:latin typeface="DM Sans" pitchFamily="2" charset="0"/>
                <a:ea typeface="+mn-ea"/>
                <a:cs typeface="Futura Medium" panose="020B0602020204020303" pitchFamily="34" charset="-79"/>
              </a:rPr>
              <a:t>®</a:t>
            </a:r>
            <a:endParaRPr kumimoji="0" lang="en-US" sz="1300" b="1" i="1" u="none" strike="noStrike" kern="1200" cap="none" spc="0" normalizeH="0" baseline="30000" noProof="0" dirty="0">
              <a:ln>
                <a:noFill/>
              </a:ln>
              <a:solidFill>
                <a:prstClr val="black"/>
              </a:solidFill>
              <a:effectLst/>
              <a:uLnTx/>
              <a:uFillTx/>
              <a:latin typeface="DM Sans" pitchFamily="2" charset="0"/>
              <a:ea typeface="+mn-ea"/>
              <a:cs typeface="Futura Medium" panose="020B0602020204020303" pitchFamily="34" charset="-79"/>
            </a:endParaRPr>
          </a:p>
        </p:txBody>
      </p:sp>
      <p:sp>
        <p:nvSpPr>
          <p:cNvPr id="3" name="TextBox 2">
            <a:extLst>
              <a:ext uri="{FF2B5EF4-FFF2-40B4-BE49-F238E27FC236}">
                <a16:creationId xmlns:a16="http://schemas.microsoft.com/office/drawing/2014/main" id="{6DC07EFF-40F1-5746-06AE-7B1A0AE90855}"/>
              </a:ext>
            </a:extLst>
          </p:cNvPr>
          <p:cNvSpPr txBox="1"/>
          <p:nvPr/>
        </p:nvSpPr>
        <p:spPr>
          <a:xfrm>
            <a:off x="825600" y="3008494"/>
            <a:ext cx="4672059" cy="2608343"/>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In menopause, your hair grows slower and becomes thinner due to increased hair fall. You can experience as well dry and itchy scalp.</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It’s time to live your best Hair </a:t>
            </a: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with the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Wonder You Hair </a:t>
            </a:r>
            <a:b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&amp; Scalp care Conditioner.        </a:t>
            </a:r>
            <a:endPar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b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It contains </a:t>
            </a:r>
            <a:r>
              <a:rPr kumimoji="0" lang="en-US" sz="1100" b="1" i="0" u="none" strike="noStrike" kern="1200" cap="none" spc="0" normalizeH="0" baseline="0" noProof="0" dirty="0" err="1">
                <a:ln>
                  <a:noFill/>
                </a:ln>
                <a:solidFill>
                  <a:prstClr val="black"/>
                </a:solidFill>
                <a:effectLst/>
                <a:uLnTx/>
                <a:uFillTx/>
                <a:latin typeface="DM Sans" pitchFamily="2" charset="0"/>
                <a:ea typeface="+mn-ea"/>
                <a:cs typeface="+mn-cs"/>
              </a:rPr>
              <a:t>BeauPlex</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Calibri" panose="020F0502020204030204" pitchFamily="34" charset="0"/>
              </a:rPr>
              <a:t>®</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 VH, a selected blend of vitamins which helps improve your hair density and thickness</a:t>
            </a:r>
            <a:r>
              <a:rPr kumimoji="0" lang="en-US" sz="1100" b="0" i="0" u="none" strike="noStrike" kern="1200" cap="none" spc="0" normalizeH="0" baseline="0" noProof="0" dirty="0">
                <a:ln>
                  <a:noFill/>
                </a:ln>
                <a:solidFill>
                  <a:prstClr val="black"/>
                </a:solidFill>
                <a:effectLst/>
                <a:uLnTx/>
                <a:uFillTx/>
                <a:latin typeface="DM Sans" pitchFamily="2" charset="0"/>
                <a:ea typeface="+mn-ea"/>
                <a:cs typeface="+mn-cs"/>
              </a:rPr>
              <a:t> as well as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PENTAVITIN</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Calibri" panose="020F0502020204030204" pitchFamily="34" charset="0"/>
              </a:rPr>
              <a:t>®, a </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100% natural and biodegradable edible maize kernels derived, to visibly increase your scalp </a:t>
            </a:r>
            <a:r>
              <a:rPr lang="en-US" sz="1100" b="1" dirty="0">
                <a:solidFill>
                  <a:prstClr val="black"/>
                </a:solidFill>
                <a:latin typeface="DM Sans" pitchFamily="2" charset="0"/>
              </a:rPr>
              <a:t>moisturization</a:t>
            </a:r>
            <a:r>
              <a:rPr kumimoji="0" lang="en-US" sz="1100" b="1" i="0" u="none" strike="noStrike" kern="1200" cap="none" spc="0" normalizeH="0" baseline="0" noProof="0" dirty="0">
                <a:ln>
                  <a:noFill/>
                </a:ln>
                <a:solidFill>
                  <a:prstClr val="black"/>
                </a:solidFill>
                <a:effectLst/>
                <a:uLnTx/>
                <a:uFillTx/>
                <a:latin typeface="DM Sans" pitchFamily="2" charset="0"/>
                <a:ea typeface="+mn-ea"/>
                <a:cs typeface="+mn-cs"/>
              </a:rPr>
              <a:t> and reduce flaking.</a:t>
            </a:r>
          </a:p>
        </p:txBody>
      </p:sp>
      <p:sp>
        <p:nvSpPr>
          <p:cNvPr id="5" name="CaixaDeTexto 11">
            <a:extLst>
              <a:ext uri="{FF2B5EF4-FFF2-40B4-BE49-F238E27FC236}">
                <a16:creationId xmlns:a16="http://schemas.microsoft.com/office/drawing/2014/main" id="{58541EB8-21CE-3F8D-CAA8-302B5A17619E}"/>
              </a:ext>
            </a:extLst>
          </p:cNvPr>
          <p:cNvSpPr txBox="1"/>
          <p:nvPr/>
        </p:nvSpPr>
        <p:spPr>
          <a:xfrm>
            <a:off x="822712" y="2711714"/>
            <a:ext cx="3345876" cy="276999"/>
          </a:xfrm>
          <a:prstGeom prst="rect">
            <a:avLst/>
          </a:prstGeom>
          <a:noFill/>
        </p:spPr>
        <p:txBody>
          <a:bodyPr wrap="square" lIns="91440" tIns="45720" rIns="91440" bIns="45720" anchor="t">
            <a:spAutoFit/>
          </a:bodyPr>
          <a:lstStyle/>
          <a:p>
            <a:r>
              <a:rPr lang="en-US" sz="1200" b="1" dirty="0">
                <a:solidFill>
                  <a:srgbClr val="CFAED3"/>
                </a:solidFill>
                <a:latin typeface="DM Sans" pitchFamily="2" charset="0"/>
                <a:cs typeface="FUTURA MEDIUM" panose="020B0602020204020303" pitchFamily="34" charset="-79"/>
              </a:rPr>
              <a:t>96,0% natural origin ISO 16128</a:t>
            </a:r>
          </a:p>
        </p:txBody>
      </p:sp>
      <p:grpSp>
        <p:nvGrpSpPr>
          <p:cNvPr id="6" name="Groupe 1">
            <a:extLst>
              <a:ext uri="{FF2B5EF4-FFF2-40B4-BE49-F238E27FC236}">
                <a16:creationId xmlns:a16="http://schemas.microsoft.com/office/drawing/2014/main" id="{B981DEB4-05FD-502E-4E34-619DEEE18482}"/>
              </a:ext>
            </a:extLst>
          </p:cNvPr>
          <p:cNvGrpSpPr/>
          <p:nvPr/>
        </p:nvGrpSpPr>
        <p:grpSpPr>
          <a:xfrm>
            <a:off x="11185745" y="92437"/>
            <a:ext cx="799200" cy="2488846"/>
            <a:chOff x="11294861" y="75663"/>
            <a:chExt cx="799200" cy="2488846"/>
          </a:xfrm>
        </p:grpSpPr>
        <p:pic>
          <p:nvPicPr>
            <p:cNvPr id="7" name="Picture 7">
              <a:extLst>
                <a:ext uri="{FF2B5EF4-FFF2-40B4-BE49-F238E27FC236}">
                  <a16:creationId xmlns:a16="http://schemas.microsoft.com/office/drawing/2014/main" id="{9A679BD8-9123-EE42-C20C-5E84E0255E5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8" name="Picture 8">
              <a:extLst>
                <a:ext uri="{FF2B5EF4-FFF2-40B4-BE49-F238E27FC236}">
                  <a16:creationId xmlns:a16="http://schemas.microsoft.com/office/drawing/2014/main" id="{34A3F709-3203-CD56-38BB-D3A62F386D5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9" name="Picture 17">
              <a:extLst>
                <a:ext uri="{FF2B5EF4-FFF2-40B4-BE49-F238E27FC236}">
                  <a16:creationId xmlns:a16="http://schemas.microsoft.com/office/drawing/2014/main" id="{A75214F3-EED1-F8B3-655E-81080D5C4C7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10" name="Espace réservé du numéro de diapositive 1">
            <a:extLst>
              <a:ext uri="{FF2B5EF4-FFF2-40B4-BE49-F238E27FC236}">
                <a16:creationId xmlns:a16="http://schemas.microsoft.com/office/drawing/2014/main" id="{D6BA3E13-F6B9-391F-4E98-67396C9EE100}"/>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65</a:t>
            </a:fld>
            <a:endParaRPr lang="en-US" sz="1300" dirty="0">
              <a:solidFill>
                <a:prstClr val="black"/>
              </a:solidFill>
              <a:latin typeface="DM Sans"/>
            </a:endParaRPr>
          </a:p>
        </p:txBody>
      </p:sp>
      <p:pic>
        <p:nvPicPr>
          <p:cNvPr id="11" name="Gráfico 4">
            <a:extLst>
              <a:ext uri="{FF2B5EF4-FFF2-40B4-BE49-F238E27FC236}">
                <a16:creationId xmlns:a16="http://schemas.microsoft.com/office/drawing/2014/main" id="{C849A680-50C4-A601-E953-6CAA1C12E113}"/>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65247" y="887032"/>
            <a:ext cx="3950217" cy="640914"/>
          </a:xfrm>
          <a:prstGeom prst="rect">
            <a:avLst/>
          </a:prstGeom>
        </p:spPr>
      </p:pic>
      <p:sp>
        <p:nvSpPr>
          <p:cNvPr id="12" name="TextBox 11">
            <a:extLst>
              <a:ext uri="{FF2B5EF4-FFF2-40B4-BE49-F238E27FC236}">
                <a16:creationId xmlns:a16="http://schemas.microsoft.com/office/drawing/2014/main" id="{E9A1A4CD-509A-C9B9-150B-114FC2A95CF3}"/>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25719668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4">
            <a:extLst>
              <a:ext uri="{FF2B5EF4-FFF2-40B4-BE49-F238E27FC236}">
                <a16:creationId xmlns:a16="http://schemas.microsoft.com/office/drawing/2014/main" id="{78C7AF90-79C8-5B7D-22AD-8110E02CC1BC}"/>
              </a:ext>
            </a:extLst>
          </p:cNvPr>
          <p:cNvSpPr/>
          <p:nvPr/>
        </p:nvSpPr>
        <p:spPr>
          <a:xfrm>
            <a:off x="825599" y="960249"/>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a:ln>
                  <a:noFill/>
                </a:ln>
                <a:solidFill>
                  <a:srgbClr val="CFAED3"/>
                </a:solidFill>
                <a:effectLst/>
                <a:uLnTx/>
                <a:uFillTx/>
                <a:latin typeface="DM Sans" pitchFamily="2" charset="77"/>
                <a:ea typeface="+mn-ea"/>
                <a:cs typeface="FUTURA MEDIUM" panose="020B0602020204020303" pitchFamily="34" charset="-79"/>
              </a:rPr>
              <a:t>HAIR &amp; SCALP CARE CONDITIONER</a:t>
            </a:r>
          </a:p>
        </p:txBody>
      </p:sp>
      <p:sp>
        <p:nvSpPr>
          <p:cNvPr id="13" name="CaixaDeTexto 10">
            <a:extLst>
              <a:ext uri="{FF2B5EF4-FFF2-40B4-BE49-F238E27FC236}">
                <a16:creationId xmlns:a16="http://schemas.microsoft.com/office/drawing/2014/main" id="{77E8CDA3-4DD6-A0C4-9E65-69677D3D2E6F}"/>
              </a:ext>
            </a:extLst>
          </p:cNvPr>
          <p:cNvSpPr txBox="1"/>
          <p:nvPr/>
        </p:nvSpPr>
        <p:spPr>
          <a:xfrm>
            <a:off x="4880918" y="1165232"/>
            <a:ext cx="869216" cy="19492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HC-E-100114-6</a:t>
            </a:r>
            <a:r>
              <a:rPr kumimoji="0" lang="pt-BR" sz="1000" b="1" i="0" u="none" strike="noStrike" kern="1200" cap="none" spc="0" normalizeH="0" baseline="30000" noProof="0">
                <a:ln>
                  <a:noFill/>
                </a:ln>
                <a:solidFill>
                  <a:srgbClr val="BB609D"/>
                </a:solidFill>
                <a:effectLst/>
                <a:uLnTx/>
                <a:uFillTx/>
                <a:latin typeface="DM Sans" pitchFamily="2" charset="77"/>
                <a:ea typeface="Fira Sans" charset="0"/>
                <a:cs typeface="Fira Sans" charset="0"/>
              </a:rPr>
              <a:t> </a:t>
            </a:r>
          </a:p>
        </p:txBody>
      </p:sp>
      <p:sp>
        <p:nvSpPr>
          <p:cNvPr id="14" name="Retângulo 6">
            <a:extLst>
              <a:ext uri="{FF2B5EF4-FFF2-40B4-BE49-F238E27FC236}">
                <a16:creationId xmlns:a16="http://schemas.microsoft.com/office/drawing/2014/main" id="{13A517B2-5885-2747-8869-D5BB9D0C80C0}"/>
              </a:ext>
            </a:extLst>
          </p:cNvPr>
          <p:cNvSpPr/>
          <p:nvPr/>
        </p:nvSpPr>
        <p:spPr>
          <a:xfrm>
            <a:off x="825599" y="5675405"/>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15" name="Tabela 8">
            <a:extLst>
              <a:ext uri="{FF2B5EF4-FFF2-40B4-BE49-F238E27FC236}">
                <a16:creationId xmlns:a16="http://schemas.microsoft.com/office/drawing/2014/main" id="{C833CA04-187D-7577-C96B-70C65B72207E}"/>
              </a:ext>
            </a:extLst>
          </p:cNvPr>
          <p:cNvGraphicFramePr>
            <a:graphicFrameLocks noGrp="1"/>
          </p:cNvGraphicFramePr>
          <p:nvPr>
            <p:extLst>
              <p:ext uri="{D42A27DB-BD31-4B8C-83A1-F6EECF244321}">
                <p14:modId xmlns:p14="http://schemas.microsoft.com/office/powerpoint/2010/main" val="2385244205"/>
              </p:ext>
            </p:extLst>
          </p:nvPr>
        </p:nvGraphicFramePr>
        <p:xfrm>
          <a:off x="934455" y="1586515"/>
          <a:ext cx="4853766" cy="3314700"/>
        </p:xfrm>
        <a:graphic>
          <a:graphicData uri="http://schemas.openxmlformats.org/drawingml/2006/table">
            <a:tbl>
              <a:tblPr>
                <a:tableStyleId>{2D5ABB26-0587-4C30-8999-92F81FD0307C}</a:tableStyleId>
              </a:tblPr>
              <a:tblGrid>
                <a:gridCol w="421543">
                  <a:extLst>
                    <a:ext uri="{9D8B030D-6E8A-4147-A177-3AD203B41FA5}">
                      <a16:colId xmlns:a16="http://schemas.microsoft.com/office/drawing/2014/main" val="1025004352"/>
                    </a:ext>
                  </a:extLst>
                </a:gridCol>
                <a:gridCol w="1642780">
                  <a:extLst>
                    <a:ext uri="{9D8B030D-6E8A-4147-A177-3AD203B41FA5}">
                      <a16:colId xmlns:a16="http://schemas.microsoft.com/office/drawing/2014/main" val="2362440043"/>
                    </a:ext>
                  </a:extLst>
                </a:gridCol>
                <a:gridCol w="2233622">
                  <a:extLst>
                    <a:ext uri="{9D8B030D-6E8A-4147-A177-3AD203B41FA5}">
                      <a16:colId xmlns:a16="http://schemas.microsoft.com/office/drawing/2014/main" val="1576333846"/>
                    </a:ext>
                  </a:extLst>
                </a:gridCol>
                <a:gridCol w="555821">
                  <a:extLst>
                    <a:ext uri="{9D8B030D-6E8A-4147-A177-3AD203B41FA5}">
                      <a16:colId xmlns:a16="http://schemas.microsoft.com/office/drawing/2014/main" val="1661065042"/>
                    </a:ext>
                  </a:extLst>
                </a:gridCol>
              </a:tblGrid>
              <a:tr h="0">
                <a:tc>
                  <a:txBody>
                    <a:bodyPr/>
                    <a:lstStyle/>
                    <a:p>
                      <a:pPr algn="l">
                        <a:lnSpc>
                          <a:spcPts val="1200"/>
                        </a:lnSpc>
                      </a:pPr>
                      <a:r>
                        <a:rPr lang="en-GB" sz="700" b="1">
                          <a:effectLst/>
                          <a:latin typeface="DM Sans" pitchFamily="2" charset="77"/>
                          <a:ea typeface="Fira Sans" panose="020B0503050000020004" pitchFamily="34" charset="0"/>
                        </a:rPr>
                        <a:t>PHASE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INGREDIENTS</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INCI NAME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 W / W</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2920898"/>
                  </a:ext>
                </a:extLst>
              </a:tr>
              <a:tr h="0">
                <a:tc>
                  <a:txBody>
                    <a:bodyPr/>
                    <a:lstStyle/>
                    <a:p>
                      <a:pPr algn="l">
                        <a:lnSpc>
                          <a:spcPts val="1200"/>
                        </a:lnSpc>
                      </a:pPr>
                      <a:r>
                        <a:rPr lang="en-GB" sz="700">
                          <a:effectLst/>
                          <a:latin typeface="DM Sans" pitchFamily="2" charset="77"/>
                          <a:ea typeface="Fira Sans" panose="020B0503050000020004" pitchFamily="34" charset="0"/>
                        </a:rPr>
                        <a:t>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Water Dem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AQUA</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76,05</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08303569"/>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L-Arginine Ph Eur, JP, USP</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ARGININE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0,20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530144355"/>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TILAMAR® </a:t>
                      </a:r>
                      <a:r>
                        <a:rPr lang="en-GB" sz="700" b="1" i="1">
                          <a:effectLst/>
                          <a:latin typeface="DM Sans" pitchFamily="2" charset="77"/>
                          <a:ea typeface="Fira Sans" panose="020B0503050000020004" pitchFamily="34" charset="0"/>
                        </a:rPr>
                        <a:t>Quat</a:t>
                      </a:r>
                      <a:r>
                        <a:rPr lang="en-GB" sz="700" b="1">
                          <a:effectLst/>
                          <a:latin typeface="DM Sans" pitchFamily="2" charset="77"/>
                          <a:ea typeface="Fira Sans" panose="020B0503050000020004" pitchFamily="34" charset="0"/>
                        </a:rPr>
                        <a:t> 2240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POLYQUATERNIUM-22</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2,00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604774533"/>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a:effectLst/>
                          <a:latin typeface="DM Sans" pitchFamily="2" charset="77"/>
                        </a:rPr>
                        <a:t>Propanediol</a:t>
                      </a:r>
                      <a:endParaRPr lang="pt-BR" sz="1000" b="0">
                        <a:effectLst/>
                        <a:latin typeface="DM Sans" pitchFamily="2" charset="77"/>
                        <a:ea typeface="Times New Roman" panose="02020603050405020304" pitchFamily="18"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0">
                          <a:effectLst/>
                          <a:latin typeface="DM Sans" pitchFamily="2" charset="77"/>
                          <a:ea typeface="Fira Sans" panose="020B0503050000020004" pitchFamily="34" charset="0"/>
                        </a:rPr>
                        <a:t>PROPANEDIOL</a:t>
                      </a:r>
                      <a:endParaRPr lang="pt-BR" sz="700" b="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0">
                          <a:effectLst/>
                          <a:latin typeface="DM Sans" pitchFamily="2" charset="77"/>
                          <a:ea typeface="Fira Sans" panose="020B0503050000020004" pitchFamily="34" charset="0"/>
                        </a:rPr>
                        <a:t>5,00</a:t>
                      </a:r>
                      <a:endParaRPr lang="pt-BR" sz="700" b="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06433520"/>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D-Biotin</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BIOTIN</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0,10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061051553"/>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STRUCTURE® XL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HYDROXYPROPYL STARCH PHOSPHATE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1,50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89519563"/>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Emulsense HC</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pt-BR" sz="700">
                          <a:effectLst/>
                          <a:latin typeface="DM Sans" pitchFamily="2" charset="77"/>
                          <a:ea typeface="Fira Sans" panose="020B0503050000020004" pitchFamily="34" charset="0"/>
                        </a:rPr>
                        <a:t>BRASSICYL ISOLEUCINATE ESYLATE, BRASSICA ALCOHOL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6,50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803323674"/>
                  </a:ext>
                </a:extLst>
              </a:tr>
              <a:tr h="0">
                <a:tc>
                  <a:txBody>
                    <a:bodyPr/>
                    <a:lstStyle/>
                    <a:p>
                      <a:pPr algn="l">
                        <a:lnSpc>
                          <a:spcPts val="1200"/>
                        </a:lnSpc>
                      </a:pPr>
                      <a:r>
                        <a:rPr lang="en-GB" sz="700">
                          <a:effectLst/>
                          <a:latin typeface="DM Sans" pitchFamily="2" charset="77"/>
                          <a:ea typeface="Fira Sans" panose="020B0503050000020004" pitchFamily="34" charset="0"/>
                        </a:rPr>
                        <a:t>B</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err="1">
                          <a:effectLst/>
                          <a:latin typeface="DM Sans" pitchFamily="2" charset="77"/>
                          <a:ea typeface="Fira Sans" panose="020B0503050000020004" pitchFamily="34" charset="0"/>
                        </a:rPr>
                        <a:t>LexFeel</a:t>
                      </a:r>
                      <a:r>
                        <a:rPr lang="en-GB" sz="700">
                          <a:effectLst/>
                          <a:latin typeface="DM Sans" pitchFamily="2" charset="77"/>
                          <a:ea typeface="Fira Sans" panose="020B0503050000020004" pitchFamily="34" charset="0"/>
                        </a:rPr>
                        <a:t>(TM) N5 MB</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CAPRYLOYL GLYCERIN/SEBACIC ACID COPOLYMER, DIHEPTYL SUCCINATE</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3,00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76906987"/>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err="1">
                          <a:effectLst/>
                          <a:latin typeface="DM Sans" pitchFamily="2" charset="77"/>
                          <a:ea typeface="Fira Sans" panose="020B0503050000020004" pitchFamily="34" charset="0"/>
                        </a:rPr>
                        <a:t>Phytantriol</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PHYTANTRIOL</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0,25</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5463552"/>
                  </a:ext>
                </a:extLst>
              </a:tr>
              <a:tr h="0">
                <a:tc>
                  <a:txBody>
                    <a:bodyPr/>
                    <a:lstStyle/>
                    <a:p>
                      <a:pPr algn="l">
                        <a:lnSpc>
                          <a:spcPts val="1200"/>
                        </a:lnSpc>
                      </a:pPr>
                      <a:r>
                        <a:rPr lang="en-GB" sz="700">
                          <a:effectLst/>
                          <a:latin typeface="DM Sans" pitchFamily="2" charset="77"/>
                          <a:ea typeface="Fira Sans" panose="020B0503050000020004" pitchFamily="34" charset="0"/>
                        </a:rPr>
                        <a:t>C</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PENTAVITIN®</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SACCHARIDE ISOMERATE, AQUA, CITRIC ACID, </a:t>
                      </a:r>
                      <a:br>
                        <a:rPr lang="en-GB" sz="700" b="1">
                          <a:effectLst/>
                          <a:latin typeface="DM Sans" pitchFamily="2" charset="77"/>
                          <a:ea typeface="Fira Sans" panose="020B0503050000020004" pitchFamily="34" charset="0"/>
                        </a:rPr>
                      </a:br>
                      <a:r>
                        <a:rPr lang="en-GB" sz="700" b="1">
                          <a:effectLst/>
                          <a:latin typeface="DM Sans" pitchFamily="2" charset="77"/>
                          <a:ea typeface="Fira Sans" panose="020B0503050000020004" pitchFamily="34" charset="0"/>
                        </a:rPr>
                        <a:t>SODIUM CITRATE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0,50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927999543"/>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PHYTALURONATE®PF</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pt-BR" sz="700" b="1">
                          <a:effectLst/>
                          <a:latin typeface="DM Sans" pitchFamily="2" charset="77"/>
                          <a:ea typeface="Fira Sans" panose="020B0503050000020004" pitchFamily="34" charset="0"/>
                        </a:rPr>
                        <a:t>CERATONIA SILIQUA GUM, AQUA, CITRIC ACID, PHENOXYETHANOL, ETHYLHEXYLGLYCERIN</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2,20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258522807"/>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PARFUM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PARFUM</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1,20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117914888"/>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err="1">
                          <a:effectLst/>
                          <a:latin typeface="DM Sans" pitchFamily="2" charset="77"/>
                          <a:ea typeface="Fira Sans" panose="020B0503050000020004" pitchFamily="34" charset="0"/>
                        </a:rPr>
                        <a:t>BeauPlex</a:t>
                      </a:r>
                      <a:r>
                        <a:rPr lang="en-GB" sz="700" b="1">
                          <a:effectLst/>
                          <a:latin typeface="DM Sans" pitchFamily="2" charset="77"/>
                          <a:ea typeface="Fira Sans" panose="020B0503050000020004" pitchFamily="34" charset="0"/>
                        </a:rPr>
                        <a:t>® VH</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NIACINAMIDE, CALCIUM PANTOTHENATE, SODIUM ASCORBYL PHOSPHATE, TOCOPHERYL ACETATE, PYRIDOXINE HCL, MALTODEXTRIN, SODIUM STARCH OCTENYLSUCCINATE, SILICA</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0,50</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258286688"/>
                  </a:ext>
                </a:extLst>
              </a:tr>
              <a:tr h="0">
                <a:tc>
                  <a:txBody>
                    <a:bodyPr/>
                    <a:lstStyle/>
                    <a:p>
                      <a:pPr algn="l">
                        <a:lnSpc>
                          <a:spcPts val="1200"/>
                        </a:lnSpc>
                      </a:pPr>
                      <a:r>
                        <a:rPr lang="en-GB" sz="700">
                          <a:effectLst/>
                          <a:latin typeface="DM Sans" pitchFamily="2" charset="77"/>
                          <a:ea typeface="Fira Sans" panose="020B0503050000020004" pitchFamily="34" charset="0"/>
                        </a:rPr>
                        <a:t> </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Euxyl®K 900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BENZYL ALCOHOL, ETHYLHEXYLGLYCERIN, TOCOPHEROL</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a:effectLst/>
                          <a:latin typeface="DM Sans" pitchFamily="2" charset="77"/>
                          <a:ea typeface="Fira Sans" panose="020B0503050000020004" pitchFamily="34" charset="0"/>
                        </a:rPr>
                        <a:t>1,00</a:t>
                      </a:r>
                      <a:endParaRPr lang="pt-BR" sz="700">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996298174"/>
                  </a:ext>
                </a:extLst>
              </a:tr>
            </a:tbl>
          </a:graphicData>
        </a:graphic>
      </p:graphicFrame>
      <p:graphicFrame>
        <p:nvGraphicFramePr>
          <p:cNvPr id="17" name="Table 16">
            <a:extLst>
              <a:ext uri="{FF2B5EF4-FFF2-40B4-BE49-F238E27FC236}">
                <a16:creationId xmlns:a16="http://schemas.microsoft.com/office/drawing/2014/main" id="{F6D12946-55C5-A3FE-DA53-F2CCD6E05A4D}"/>
              </a:ext>
            </a:extLst>
          </p:cNvPr>
          <p:cNvGraphicFramePr>
            <a:graphicFrameLocks noGrp="1"/>
          </p:cNvGraphicFramePr>
          <p:nvPr>
            <p:extLst>
              <p:ext uri="{D42A27DB-BD31-4B8C-83A1-F6EECF244321}">
                <p14:modId xmlns:p14="http://schemas.microsoft.com/office/powerpoint/2010/main" val="304530023"/>
              </p:ext>
            </p:extLst>
          </p:nvPr>
        </p:nvGraphicFramePr>
        <p:xfrm>
          <a:off x="825599" y="5280050"/>
          <a:ext cx="4779864" cy="200056"/>
        </p:xfrm>
        <a:graphic>
          <a:graphicData uri="http://schemas.openxmlformats.org/drawingml/2006/table">
            <a:tbl>
              <a:tblPr>
                <a:tableStyleId>{5C22544A-7EE6-4342-B048-85BDC9FD1C3A}</a:tableStyleId>
              </a:tblPr>
              <a:tblGrid>
                <a:gridCol w="810070">
                  <a:extLst>
                    <a:ext uri="{9D8B030D-6E8A-4147-A177-3AD203B41FA5}">
                      <a16:colId xmlns:a16="http://schemas.microsoft.com/office/drawing/2014/main" val="1424810015"/>
                    </a:ext>
                  </a:extLst>
                </a:gridCol>
                <a:gridCol w="3969794">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4,7</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GB" sz="700">
                          <a:effectLst/>
                          <a:latin typeface="DM Sans" pitchFamily="2" charset="0"/>
                        </a:rPr>
                        <a:t>Viscosity (</a:t>
                      </a:r>
                      <a:r>
                        <a:rPr lang="en-GB" sz="800">
                          <a:effectLst/>
                        </a:rPr>
                        <a:t>Rheometer, </a:t>
                      </a:r>
                      <a:r>
                        <a:rPr lang="en-GB" sz="800" kern="1200">
                          <a:solidFill>
                            <a:schemeClr val="dk1"/>
                          </a:solidFill>
                          <a:effectLst/>
                          <a:latin typeface="+mn-lt"/>
                          <a:ea typeface="+mn-ea"/>
                          <a:cs typeface="+mn-cs"/>
                        </a:rPr>
                        <a:t>Parallel</a:t>
                      </a:r>
                      <a:r>
                        <a:rPr lang="en-GB" sz="800">
                          <a:solidFill>
                            <a:srgbClr val="000000"/>
                          </a:solidFill>
                          <a:effectLst/>
                          <a:latin typeface="Fira Sans" panose="020B0503050000020004" pitchFamily="34" charset="0"/>
                          <a:ea typeface="Trebuchet MS" panose="020B0603020202020204" pitchFamily="34" charset="0"/>
                          <a:cs typeface="Tahoma" panose="020B0604030504040204" pitchFamily="34" charset="0"/>
                        </a:rPr>
                        <a:t> </a:t>
                      </a:r>
                      <a:r>
                        <a:rPr lang="en-GB" sz="800">
                          <a:effectLst/>
                        </a:rPr>
                        <a:t>Plate 40 mm, 10 s</a:t>
                      </a:r>
                      <a:r>
                        <a:rPr lang="en-GB" sz="800" baseline="30000">
                          <a:effectLst/>
                        </a:rPr>
                        <a:t>-1</a:t>
                      </a:r>
                      <a:r>
                        <a:rPr lang="en-GB" sz="700">
                          <a:effectLst/>
                          <a:latin typeface="DM Sans" pitchFamily="2" charset="0"/>
                        </a:rPr>
                        <a:t>, 25</a:t>
                      </a:r>
                      <a:r>
                        <a:rPr lang="en-GB" sz="800">
                          <a:effectLst/>
                        </a:rPr>
                        <a:t>°C</a:t>
                      </a:r>
                      <a:r>
                        <a:rPr lang="en-GB" sz="700">
                          <a:effectLst/>
                          <a:latin typeface="DM Sans" pitchFamily="2" charset="0"/>
                        </a:rPr>
                        <a:t>): 5000 mPa*s </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18" name="Rectangle 2">
            <a:extLst>
              <a:ext uri="{FF2B5EF4-FFF2-40B4-BE49-F238E27FC236}">
                <a16:creationId xmlns:a16="http://schemas.microsoft.com/office/drawing/2014/main" id="{D330E9B6-8141-AD51-AF98-0E4F8A3C808A}"/>
              </a:ext>
            </a:extLst>
          </p:cNvPr>
          <p:cNvSpPr>
            <a:spLocks noChangeArrowheads="1"/>
          </p:cNvSpPr>
          <p:nvPr/>
        </p:nvSpPr>
        <p:spPr bwMode="auto">
          <a:xfrm>
            <a:off x="783395" y="5084752"/>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grpSp>
        <p:nvGrpSpPr>
          <p:cNvPr id="19" name="Groupe 1">
            <a:extLst>
              <a:ext uri="{FF2B5EF4-FFF2-40B4-BE49-F238E27FC236}">
                <a16:creationId xmlns:a16="http://schemas.microsoft.com/office/drawing/2014/main" id="{233B2BF0-F66E-ABEF-8080-5D356468628F}"/>
              </a:ext>
            </a:extLst>
          </p:cNvPr>
          <p:cNvGrpSpPr/>
          <p:nvPr/>
        </p:nvGrpSpPr>
        <p:grpSpPr>
          <a:xfrm>
            <a:off x="11185745" y="92437"/>
            <a:ext cx="799200" cy="2488846"/>
            <a:chOff x="11294861" y="75663"/>
            <a:chExt cx="799200" cy="2488846"/>
          </a:xfrm>
        </p:grpSpPr>
        <p:pic>
          <p:nvPicPr>
            <p:cNvPr id="20" name="Picture 7">
              <a:extLst>
                <a:ext uri="{FF2B5EF4-FFF2-40B4-BE49-F238E27FC236}">
                  <a16:creationId xmlns:a16="http://schemas.microsoft.com/office/drawing/2014/main" id="{218A3CB0-A7F1-9488-593C-040933C9EE3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21" name="Picture 8">
              <a:extLst>
                <a:ext uri="{FF2B5EF4-FFF2-40B4-BE49-F238E27FC236}">
                  <a16:creationId xmlns:a16="http://schemas.microsoft.com/office/drawing/2014/main" id="{626CD6C6-1B1F-0010-618A-D1590533157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22" name="Picture 17">
              <a:extLst>
                <a:ext uri="{FF2B5EF4-FFF2-40B4-BE49-F238E27FC236}">
                  <a16:creationId xmlns:a16="http://schemas.microsoft.com/office/drawing/2014/main" id="{1CFCDA93-DCF5-432E-2CE3-B4FF5FAC8E6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23" name="Espace réservé du numéro de diapositive 1">
            <a:extLst>
              <a:ext uri="{FF2B5EF4-FFF2-40B4-BE49-F238E27FC236}">
                <a16:creationId xmlns:a16="http://schemas.microsoft.com/office/drawing/2014/main" id="{B6C1245C-3487-857D-7EB5-55A7241573E8}"/>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66</a:t>
            </a:fld>
            <a:endParaRPr lang="en-US" sz="1300">
              <a:solidFill>
                <a:prstClr val="black"/>
              </a:solidFill>
              <a:latin typeface="DM Sans"/>
            </a:endParaRPr>
          </a:p>
        </p:txBody>
      </p:sp>
      <p:sp>
        <p:nvSpPr>
          <p:cNvPr id="2" name="TextBox 1">
            <a:extLst>
              <a:ext uri="{FF2B5EF4-FFF2-40B4-BE49-F238E27FC236}">
                <a16:creationId xmlns:a16="http://schemas.microsoft.com/office/drawing/2014/main" id="{289916C9-913E-BD86-2E78-029A420C21DF}"/>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27386023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descr="Une image contenant Visage humain, personne, habits, intérieur&#10;&#10;Description générée automatiquement">
            <a:extLst>
              <a:ext uri="{FF2B5EF4-FFF2-40B4-BE49-F238E27FC236}">
                <a16:creationId xmlns:a16="http://schemas.microsoft.com/office/drawing/2014/main" id="{C074DB30-BDF7-50D6-F6F2-F2C8884A7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8739" y="0"/>
            <a:ext cx="5213404"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err="1">
                <a:ln>
                  <a:noFill/>
                </a:ln>
                <a:solidFill>
                  <a:srgbClr val="9138B0"/>
                </a:solidFill>
                <a:effectLst/>
                <a:uLnTx/>
                <a:uFillTx/>
                <a:latin typeface="DM Sans Bold" pitchFamily="2" charset="0"/>
                <a:ea typeface="+mj-ea"/>
                <a:cs typeface="+mj-cs"/>
              </a:rPr>
              <a:t>BeauPlex</a:t>
            </a:r>
            <a:r>
              <a:rPr kumimoji="0" lang="en-US" sz="3200" b="0" i="0" u="none" strike="noStrike" kern="1200" cap="none" spc="0" normalizeH="0" baseline="0" noProof="0">
                <a:ln>
                  <a:noFill/>
                </a:ln>
                <a:solidFill>
                  <a:srgbClr val="9138B0"/>
                </a:solidFill>
                <a:effectLst/>
                <a:uLnTx/>
                <a:uFillTx/>
                <a:latin typeface="Calibri" panose="020F0502020204030204" pitchFamily="34" charset="0"/>
                <a:ea typeface="+mj-ea"/>
                <a:cs typeface="Calibri" panose="020F0502020204030204" pitchFamily="34" charset="0"/>
              </a:rPr>
              <a:t>®</a:t>
            </a:r>
            <a:r>
              <a:rPr kumimoji="0" lang="en-US" sz="3200" b="0" i="0" u="none" strike="noStrike" kern="1200" cap="none" spc="0" normalizeH="0" baseline="0" noProof="0">
                <a:ln>
                  <a:noFill/>
                </a:ln>
                <a:solidFill>
                  <a:srgbClr val="9138B0"/>
                </a:solidFill>
                <a:effectLst/>
                <a:uLnTx/>
                <a:uFillTx/>
                <a:latin typeface="DM Sans Bold" pitchFamily="2" charset="0"/>
                <a:ea typeface="+mj-ea"/>
                <a:cs typeface="+mj-cs"/>
              </a:rPr>
              <a:t> VH</a:t>
            </a:r>
          </a:p>
        </p:txBody>
      </p:sp>
      <p:sp>
        <p:nvSpPr>
          <p:cNvPr id="24" name="Text Placeholder 4">
            <a:extLst>
              <a:ext uri="{FF2B5EF4-FFF2-40B4-BE49-F238E27FC236}">
                <a16:creationId xmlns:a16="http://schemas.microsoft.com/office/drawing/2014/main" id="{012181C5-46C8-1656-FCEF-8DC12F02960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a:ln>
                  <a:noFill/>
                </a:ln>
                <a:solidFill>
                  <a:srgbClr val="58166D"/>
                </a:solidFill>
                <a:effectLst/>
                <a:uLnTx/>
                <a:uFillTx/>
                <a:latin typeface="DM Sans"/>
                <a:ea typeface="+mn-ea"/>
                <a:cs typeface="+mn-cs"/>
              </a:rPr>
              <a:t>Key benefits to help better deal with the effects of the menopause on hair </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Rectangle 24">
            <a:extLst>
              <a:ext uri="{FF2B5EF4-FFF2-40B4-BE49-F238E27FC236}">
                <a16:creationId xmlns:a16="http://schemas.microsoft.com/office/drawing/2014/main" id="{E818436C-72D5-FE10-78AB-7D9B432AB2D9}"/>
              </a:ext>
            </a:extLst>
          </p:cNvPr>
          <p:cNvSpPr/>
          <p:nvPr/>
        </p:nvSpPr>
        <p:spPr>
          <a:xfrm>
            <a:off x="346915" y="1513041"/>
            <a:ext cx="6493155" cy="4124206"/>
          </a:xfrm>
          <a:prstGeom prst="rect">
            <a:avLst/>
          </a:prstGeom>
        </p:spPr>
        <p:txBody>
          <a:bodyPr wrap="square" numCol="1">
            <a:spAutoFit/>
          </a:bodyPr>
          <a:lstStyle/>
          <a:p>
            <a:pPr marL="0" marR="0" lvl="0" indent="0" algn="l" defTabSz="914400" rtl="0" eaLnBrk="1" fontAlgn="auto" latinLnBrk="0" hangingPunct="1">
              <a:lnSpc>
                <a:spcPct val="100000"/>
              </a:lnSpc>
              <a:spcBef>
                <a:spcPts val="0"/>
              </a:spcBef>
              <a:spcAft>
                <a:spcPts val="0"/>
              </a:spcAft>
              <a:buClrTx/>
              <a:buSzTx/>
              <a:buFontTx/>
              <a:buNone/>
              <a:tabLst>
                <a:tab pos="3482975" algn="l"/>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rPr>
              <a:t>Blend of Vitamins for Hair &amp; Scalp</a:t>
            </a:r>
          </a:p>
          <a:p>
            <a:pPr marL="0" marR="0" lvl="0" indent="0" algn="l" defTabSz="914400" rtl="0" eaLnBrk="1" fontAlgn="auto" latinLnBrk="0" hangingPunct="1">
              <a:lnSpc>
                <a:spcPct val="100000"/>
              </a:lnSpc>
              <a:spcBef>
                <a:spcPts val="0"/>
              </a:spcBef>
              <a:spcAft>
                <a:spcPts val="0"/>
              </a:spcAft>
              <a:buClrTx/>
              <a:buSzTx/>
              <a:buFontTx/>
              <a:buNone/>
              <a:tabLst>
                <a:tab pos="3482975" algn="l"/>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rPr>
              <a:t>(Vitamin B3, B5, B6, C and E)</a:t>
            </a:r>
          </a:p>
          <a:p>
            <a:pPr marL="0" marR="0" lvl="0" indent="0" algn="l" defTabSz="914400" rtl="0" eaLnBrk="1" fontAlgn="auto" latinLnBrk="0" hangingPunct="1">
              <a:lnSpc>
                <a:spcPct val="100000"/>
              </a:lnSpc>
              <a:spcBef>
                <a:spcPts val="0"/>
              </a:spcBef>
              <a:spcAft>
                <a:spcPts val="0"/>
              </a:spcAft>
              <a:buClrTx/>
              <a:buSzTx/>
              <a:buFontTx/>
              <a:buNone/>
              <a:tabLst>
                <a:tab pos="3482975" algn="l"/>
              </a:tabLst>
              <a:defRPr/>
            </a:pPr>
            <a:endPar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endParaRPr>
          </a:p>
          <a:p>
            <a:pPr marL="0" marR="0" lvl="0" indent="0" algn="l" defTabSz="914400" rtl="0" eaLnBrk="1" fontAlgn="auto" latinLnBrk="0" hangingPunct="1">
              <a:lnSpc>
                <a:spcPct val="100000"/>
              </a:lnSpc>
              <a:spcBef>
                <a:spcPts val="0"/>
              </a:spcBef>
              <a:spcAft>
                <a:spcPts val="0"/>
              </a:spcAft>
              <a:buClrTx/>
              <a:buSzTx/>
              <a:buFontTx/>
              <a:buNone/>
              <a:tabLst>
                <a:tab pos="3482975" algn="l"/>
              </a:tabLst>
              <a:defRPr/>
            </a:pPr>
            <a:endPar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9138B0"/>
                </a:solidFill>
                <a:effectLst/>
                <a:uLnTx/>
                <a:uFillTx/>
                <a:latin typeface="DM Sans" pitchFamily="2" charset="0"/>
                <a:ea typeface="Fira Sans" panose="020B0503050000020004" pitchFamily="34" charset="0"/>
                <a:cs typeface="Fira Sans Bold"/>
              </a:rPr>
              <a:t>Helps prevent hair loss*</a:t>
            </a:r>
            <a:r>
              <a:rPr kumimoji="0" lang="en-US" b="1" i="0" u="none" strike="noStrike" kern="1200" cap="none" spc="0" normalizeH="0" baseline="0" noProof="0">
                <a:ln>
                  <a:noFill/>
                </a:ln>
                <a:solidFill>
                  <a:srgbClr val="2A6A41"/>
                </a:solidFill>
                <a:effectLst/>
                <a:uLnTx/>
                <a:uFillTx/>
                <a:latin typeface="DM Sans" pitchFamily="2" charset="0"/>
                <a:ea typeface="Fira Sans" panose="020B0503050000020004" pitchFamily="34" charset="0"/>
                <a:cs typeface="Fira Sans Bold"/>
              </a:rPr>
              <a:t> </a:t>
            </a:r>
            <a:r>
              <a:rPr kumimoji="0" lang="en-US"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mn-cs"/>
              </a:rPr>
              <a:t>(improves hair density and thickness ) </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1"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76% </a:t>
            </a:r>
            <a:r>
              <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Proliferation of hair follicle keratinocytes- </a:t>
            </a:r>
            <a:r>
              <a:rPr kumimoji="0" lang="en-US" sz="1600" b="0" i="1"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ex vivo </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Prolongation of anagen phase of hair follicles. </a:t>
            </a:r>
            <a:r>
              <a:rPr kumimoji="0" lang="en-US" sz="1600" b="1"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mn-cs"/>
              </a:rPr>
              <a:t>2x</a:t>
            </a:r>
            <a:r>
              <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 more than placebo- </a:t>
            </a:r>
            <a:r>
              <a:rPr kumimoji="0" lang="en-US" sz="1600" b="0" i="1"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ex vivo</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Increases hair thickness </a:t>
            </a:r>
            <a:r>
              <a:rPr kumimoji="0" lang="en-US" sz="1600" b="1"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(4%) </a:t>
            </a:r>
            <a:r>
              <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and density </a:t>
            </a:r>
            <a:r>
              <a:rPr kumimoji="0" lang="en-US" sz="1600" b="1"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(+7%) </a:t>
            </a:r>
            <a:r>
              <a:rPr kumimoji="0" lang="en-US" sz="1600" b="0" i="1"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mn-cs"/>
              </a:rPr>
              <a:t>– in vivo</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r>
              <a:rPr kumimoji="0" lang="en-US" sz="1600" b="0" i="0"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Fira Sans Bold"/>
              </a:rPr>
              <a:t>Increase Anagen to Telogen ratio </a:t>
            </a:r>
            <a:r>
              <a:rPr kumimoji="0" lang="en-US" sz="1600" b="0" i="1" u="none" strike="noStrike" kern="1200" cap="none" spc="0" normalizeH="0" baseline="0" noProof="0">
                <a:ln>
                  <a:noFill/>
                </a:ln>
                <a:solidFill>
                  <a:srgbClr val="7F7F7F"/>
                </a:solidFill>
                <a:effectLst/>
                <a:uLnTx/>
                <a:uFillTx/>
                <a:latin typeface="DM Sans" pitchFamily="2" charset="0"/>
                <a:ea typeface="Fira Sans" panose="020B0503050000020004" pitchFamily="34" charset="0"/>
                <a:cs typeface="+mn-cs"/>
              </a:rPr>
              <a:t>–in vivo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70C0"/>
              </a:solidFill>
              <a:effectLst/>
              <a:uLnTx/>
              <a:uFillTx/>
              <a:latin typeface="DM Sans" pitchFamily="2" charset="0"/>
              <a:ea typeface="Fira Sans" panose="020B0503050000020004" pitchFamily="34" charset="0"/>
              <a:cs typeface="Fira Sans Bold"/>
            </a:endParaRPr>
          </a:p>
          <a:p>
            <a:pPr marL="0" marR="0" lvl="0" indent="0" algn="l" defTabSz="914400" rtl="0" eaLnBrk="1" fontAlgn="auto" latinLnBrk="0" hangingPunct="1">
              <a:lnSpc>
                <a:spcPct val="100000"/>
              </a:lnSpc>
              <a:spcBef>
                <a:spcPts val="0"/>
              </a:spcBef>
              <a:spcAft>
                <a:spcPts val="0"/>
              </a:spcAft>
              <a:buClr>
                <a:srgbClr val="0F8957"/>
              </a:buClr>
              <a:buSzTx/>
              <a:buFontTx/>
              <a:buNone/>
              <a:tabLst/>
              <a:defRPr/>
            </a:pPr>
            <a:r>
              <a:rPr kumimoji="0" lang="en-US" b="1" i="0" u="none" strike="noStrike" kern="1200" cap="none" spc="0" normalizeH="0" baseline="0" noProof="0">
                <a:ln>
                  <a:noFill/>
                </a:ln>
                <a:solidFill>
                  <a:srgbClr val="9138B0"/>
                </a:solidFill>
                <a:effectLst/>
                <a:uLnTx/>
                <a:uFillTx/>
                <a:latin typeface="DM Sans" pitchFamily="2" charset="0"/>
                <a:ea typeface="Fira Sans" panose="020B0503050000020004" pitchFamily="34" charset="0"/>
                <a:cs typeface="Fira Sans Bold"/>
              </a:rPr>
              <a:t>Other benefits: </a:t>
            </a:r>
            <a:r>
              <a:rPr kumimoji="0" lang="en-US" b="0" i="1"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mn-cs"/>
              </a:rPr>
              <a:t>base on individual vitamins results</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tab pos="3482975" algn="l"/>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rPr>
              <a:t>Hydration and scalp barrier improvement</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tab pos="3482975" algn="l"/>
              </a:tabLst>
              <a:defRPr/>
            </a:pPr>
            <a:r>
              <a:rPr kumimoji="0" lang="en-US" sz="1600" b="0" i="0" u="none" strike="noStrike" kern="1200" cap="none" spc="0" normalizeH="0" baseline="0" noProof="0">
                <a:ln>
                  <a:noFill/>
                </a:ln>
                <a:solidFill>
                  <a:srgbClr val="7C807E"/>
                </a:solidFill>
                <a:effectLst/>
                <a:uLnTx/>
                <a:uFillTx/>
                <a:latin typeface="DM Sans" pitchFamily="2" charset="0"/>
                <a:ea typeface="Fira Sans" panose="020B0503050000020004" pitchFamily="34" charset="0"/>
                <a:cs typeface="Fira Sans Bold"/>
              </a:rPr>
              <a:t>Strong anti-oxidant properties </a:t>
            </a:r>
          </a:p>
          <a:p>
            <a:pPr marL="0" marR="0" lvl="0" indent="0" algn="l" defTabSz="914400" rtl="0" eaLnBrk="1" fontAlgn="auto" latinLnBrk="0" hangingPunct="1">
              <a:lnSpc>
                <a:spcPct val="100000"/>
              </a:lnSpc>
              <a:spcBef>
                <a:spcPts val="0"/>
              </a:spcBef>
              <a:spcAft>
                <a:spcPts val="0"/>
              </a:spcAft>
              <a:buClr>
                <a:srgbClr val="0F8957"/>
              </a:buClr>
              <a:buSzTx/>
              <a:buFontTx/>
              <a:buNone/>
              <a:tabLst/>
              <a:defRPr/>
            </a:pPr>
            <a:r>
              <a:rPr kumimoji="0" lang="en-US" sz="1600" b="1" i="0" u="none" strike="noStrike" kern="1200" cap="none" spc="0" normalizeH="0" baseline="0" noProof="0">
                <a:ln>
                  <a:noFill/>
                </a:ln>
                <a:solidFill>
                  <a:srgbClr val="2A6A41"/>
                </a:solidFill>
                <a:effectLst/>
                <a:uLnTx/>
                <a:uFillTx/>
                <a:latin typeface="DM Sans" pitchFamily="2" charset="0"/>
                <a:ea typeface="Fira Sans" panose="020B0503050000020004" pitchFamily="34" charset="0"/>
                <a:cs typeface="Fira Sans Bold"/>
              </a:rPr>
              <a:t> </a:t>
            </a:r>
          </a:p>
        </p:txBody>
      </p:sp>
      <p:pic>
        <p:nvPicPr>
          <p:cNvPr id="4" name="Immagine 18" descr="ico Q.png">
            <a:extLst>
              <a:ext uri="{FF2B5EF4-FFF2-40B4-BE49-F238E27FC236}">
                <a16:creationId xmlns:a16="http://schemas.microsoft.com/office/drawing/2014/main" id="{D55FCC87-2AFD-AB71-8882-E169CB7AE4CA}"/>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tretch>
            <a:fillRect/>
          </a:stretch>
        </p:blipFill>
        <p:spPr>
          <a:xfrm>
            <a:off x="3716700" y="1511610"/>
            <a:ext cx="1324441" cy="836490"/>
          </a:xfrm>
          <a:prstGeom prst="rect">
            <a:avLst/>
          </a:prstGeom>
        </p:spPr>
      </p:pic>
      <p:sp>
        <p:nvSpPr>
          <p:cNvPr id="5" name="TextBox 10">
            <a:extLst>
              <a:ext uri="{FF2B5EF4-FFF2-40B4-BE49-F238E27FC236}">
                <a16:creationId xmlns:a16="http://schemas.microsoft.com/office/drawing/2014/main" id="{C4C09264-6C98-828C-857E-2D4BEDD13C03}"/>
              </a:ext>
            </a:extLst>
          </p:cNvPr>
          <p:cNvSpPr txBox="1"/>
          <p:nvPr/>
        </p:nvSpPr>
        <p:spPr>
          <a:xfrm>
            <a:off x="715467" y="6521737"/>
            <a:ext cx="5785707"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lumMod val="50000"/>
                  </a:srgbClr>
                </a:solidFill>
                <a:effectLst/>
                <a:uLnTx/>
                <a:uFillTx/>
                <a:latin typeface="DM Sans" pitchFamily="2" charset="0"/>
                <a:ea typeface="+mn-ea"/>
                <a:cs typeface="+mn-cs"/>
              </a:rPr>
              <a:t>* Prevent hair loss is a drug claim in USA to use improves hair density </a:t>
            </a:r>
          </a:p>
        </p:txBody>
      </p:sp>
      <p:sp>
        <p:nvSpPr>
          <p:cNvPr id="6" name="TextBox 12">
            <a:extLst>
              <a:ext uri="{FF2B5EF4-FFF2-40B4-BE49-F238E27FC236}">
                <a16:creationId xmlns:a16="http://schemas.microsoft.com/office/drawing/2014/main" id="{7FC93FDD-7984-ED08-2B24-B14744797070}"/>
              </a:ext>
            </a:extLst>
          </p:cNvPr>
          <p:cNvSpPr txBox="1"/>
          <p:nvPr/>
        </p:nvSpPr>
        <p:spPr>
          <a:xfrm>
            <a:off x="905231" y="5845814"/>
            <a:ext cx="530959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F7F7F"/>
                </a:solidFill>
                <a:effectLst/>
                <a:uLnTx/>
                <a:uFillTx/>
                <a:latin typeface="DM Sans" pitchFamily="2" charset="0"/>
                <a:ea typeface="+mn-ea"/>
                <a:cs typeface="Fira Sans Bold"/>
              </a:rPr>
              <a:t>93%</a:t>
            </a:r>
            <a:r>
              <a:rPr kumimoji="0" lang="en-US" sz="1600" b="1" i="0" u="none" strike="noStrike" kern="1200" cap="none" spc="0" normalizeH="0" baseline="0" noProof="0">
                <a:ln>
                  <a:noFill/>
                </a:ln>
                <a:solidFill>
                  <a:srgbClr val="9138B0"/>
                </a:solidFill>
                <a:effectLst/>
                <a:uLnTx/>
                <a:uFillTx/>
                <a:latin typeface="DM Sans" pitchFamily="2" charset="0"/>
                <a:ea typeface="+mn-ea"/>
                <a:cs typeface="Fira Sans Bold"/>
              </a:rPr>
              <a:t> </a:t>
            </a:r>
            <a:r>
              <a:rPr kumimoji="0" lang="en-US" sz="1600" b="0" i="0" u="none" strike="noStrike" kern="1200" cap="none" spc="0" normalizeH="0" baseline="0" noProof="0">
                <a:ln>
                  <a:noFill/>
                </a:ln>
                <a:solidFill>
                  <a:srgbClr val="7C807E"/>
                </a:solidFill>
                <a:effectLst/>
                <a:uLnTx/>
                <a:uFillTx/>
                <a:latin typeface="DM Sans" pitchFamily="2" charset="0"/>
                <a:ea typeface="+mn-ea"/>
                <a:cs typeface="Fira Sans Bold"/>
              </a:rPr>
              <a:t>noticed increased speed of hair growth</a:t>
            </a:r>
          </a:p>
        </p:txBody>
      </p:sp>
      <p:grpSp>
        <p:nvGrpSpPr>
          <p:cNvPr id="8" name="Group 13">
            <a:extLst>
              <a:ext uri="{FF2B5EF4-FFF2-40B4-BE49-F238E27FC236}">
                <a16:creationId xmlns:a16="http://schemas.microsoft.com/office/drawing/2014/main" id="{F10E2524-C4FC-F26D-54CA-8B14BDA0DFFD}"/>
              </a:ext>
            </a:extLst>
          </p:cNvPr>
          <p:cNvGrpSpPr/>
          <p:nvPr/>
        </p:nvGrpSpPr>
        <p:grpSpPr>
          <a:xfrm>
            <a:off x="376650" y="5765961"/>
            <a:ext cx="498846" cy="517070"/>
            <a:chOff x="438851" y="4409854"/>
            <a:chExt cx="498846" cy="517070"/>
          </a:xfrm>
        </p:grpSpPr>
        <p:pic>
          <p:nvPicPr>
            <p:cNvPr id="9" name="Graphic 14" descr="User with solid fill">
              <a:extLst>
                <a:ext uri="{FF2B5EF4-FFF2-40B4-BE49-F238E27FC236}">
                  <a16:creationId xmlns:a16="http://schemas.microsoft.com/office/drawing/2014/main" id="{97ACB1FD-0EA8-1F6C-1C5F-2A76CAFEDC62}"/>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68000" y="4409854"/>
              <a:ext cx="450551" cy="450551"/>
            </a:xfrm>
            <a:prstGeom prst="rect">
              <a:avLst/>
            </a:prstGeom>
          </p:spPr>
        </p:pic>
        <p:sp>
          <p:nvSpPr>
            <p:cNvPr id="11" name="Oval 15">
              <a:extLst>
                <a:ext uri="{FF2B5EF4-FFF2-40B4-BE49-F238E27FC236}">
                  <a16:creationId xmlns:a16="http://schemas.microsoft.com/office/drawing/2014/main" id="{F10A1F3E-735A-C86F-BC13-A66FD8DED6D5}"/>
                </a:ext>
              </a:extLst>
            </p:cNvPr>
            <p:cNvSpPr/>
            <p:nvPr/>
          </p:nvSpPr>
          <p:spPr>
            <a:xfrm>
              <a:off x="438851" y="4409854"/>
              <a:ext cx="498846" cy="517070"/>
            </a:xfrm>
            <a:prstGeom prst="ellipse">
              <a:avLst/>
            </a:prstGeom>
            <a:noFill/>
            <a:ln w="38100">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 name="Rectangle 28">
            <a:extLst>
              <a:ext uri="{FF2B5EF4-FFF2-40B4-BE49-F238E27FC236}">
                <a16:creationId xmlns:a16="http://schemas.microsoft.com/office/drawing/2014/main" id="{05ACF5B3-ABB4-0FA9-B4A9-3DB90E570482}"/>
              </a:ext>
            </a:extLst>
          </p:cNvPr>
          <p:cNvSpPr/>
          <p:nvPr/>
        </p:nvSpPr>
        <p:spPr>
          <a:xfrm>
            <a:off x="643073" y="6685058"/>
            <a:ext cx="6370655"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lumMod val="50000"/>
                  </a:srgbClr>
                </a:solidFill>
                <a:effectLst/>
                <a:uLnTx/>
                <a:uFillTx/>
                <a:latin typeface="DM Sans" pitchFamily="2" charset="0"/>
                <a:ea typeface="+mn-ea"/>
                <a:cs typeface="Fira Sans Book"/>
              </a:rPr>
              <a:t>** Self assessment - Clinical study, 30 volunteers, 18 – 65 years old - 5 months treatment with </a:t>
            </a:r>
            <a:r>
              <a:rPr kumimoji="0" lang="en-US" sz="900" b="0" i="0" u="none" strike="noStrike" kern="1200" cap="none" spc="0" normalizeH="0" baseline="0" noProof="0" err="1">
                <a:ln>
                  <a:noFill/>
                </a:ln>
                <a:solidFill>
                  <a:srgbClr val="FFFFFF">
                    <a:lumMod val="50000"/>
                  </a:srgbClr>
                </a:solidFill>
                <a:effectLst/>
                <a:uLnTx/>
                <a:uFillTx/>
                <a:latin typeface="DM Sans" pitchFamily="2" charset="0"/>
                <a:ea typeface="+mn-ea"/>
                <a:cs typeface="+mn-cs"/>
              </a:rPr>
              <a:t>BeauPlex</a:t>
            </a:r>
            <a:r>
              <a:rPr kumimoji="0" lang="en-US" sz="900" b="0" i="0" u="none" strike="noStrike" kern="1200" cap="none" spc="0" normalizeH="0" baseline="0" noProof="0">
                <a:ln>
                  <a:noFill/>
                </a:ln>
                <a:solidFill>
                  <a:srgbClr val="FFFFFF">
                    <a:lumMod val="50000"/>
                  </a:srgbClr>
                </a:solidFill>
                <a:effectLst/>
                <a:uLnTx/>
                <a:uFillTx/>
                <a:latin typeface="DM Sans" pitchFamily="2" charset="0"/>
                <a:ea typeface="+mn-ea"/>
                <a:cs typeface="+mn-cs"/>
              </a:rPr>
              <a:t>® VH </a:t>
            </a:r>
            <a:r>
              <a:rPr kumimoji="0" lang="en-US" sz="900" b="0" i="0" u="none" strike="noStrike" kern="1200" cap="none" spc="0" normalizeH="0" baseline="0" noProof="0">
                <a:ln>
                  <a:noFill/>
                </a:ln>
                <a:solidFill>
                  <a:srgbClr val="FFFFFF">
                    <a:lumMod val="50000"/>
                  </a:srgbClr>
                </a:solidFill>
                <a:effectLst/>
                <a:uLnTx/>
                <a:uFillTx/>
                <a:latin typeface="DM Sans" pitchFamily="2" charset="0"/>
                <a:ea typeface="+mn-ea"/>
                <a:cs typeface="Fira Sans Book"/>
              </a:rPr>
              <a:t>at 1.5%  </a:t>
            </a:r>
          </a:p>
        </p:txBody>
      </p:sp>
      <p:grpSp>
        <p:nvGrpSpPr>
          <p:cNvPr id="33" name="Groupe 32">
            <a:extLst>
              <a:ext uri="{FF2B5EF4-FFF2-40B4-BE49-F238E27FC236}">
                <a16:creationId xmlns:a16="http://schemas.microsoft.com/office/drawing/2014/main" id="{8B454571-95BA-02D7-A24B-9B821F5FB84D}"/>
              </a:ext>
            </a:extLst>
          </p:cNvPr>
          <p:cNvGrpSpPr/>
          <p:nvPr/>
        </p:nvGrpSpPr>
        <p:grpSpPr>
          <a:xfrm>
            <a:off x="11185745" y="92437"/>
            <a:ext cx="799200" cy="2488846"/>
            <a:chOff x="11294861" y="75663"/>
            <a:chExt cx="799200" cy="2488846"/>
          </a:xfrm>
        </p:grpSpPr>
        <p:pic>
          <p:nvPicPr>
            <p:cNvPr id="34" name="Picture 7">
              <a:extLst>
                <a:ext uri="{FF2B5EF4-FFF2-40B4-BE49-F238E27FC236}">
                  <a16:creationId xmlns:a16="http://schemas.microsoft.com/office/drawing/2014/main" id="{8BAC8E21-469A-5E18-B502-DB544535ED6D}"/>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35" name="Picture 8">
              <a:extLst>
                <a:ext uri="{FF2B5EF4-FFF2-40B4-BE49-F238E27FC236}">
                  <a16:creationId xmlns:a16="http://schemas.microsoft.com/office/drawing/2014/main" id="{932370A6-546D-1861-EFD9-5184981BE852}"/>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36" name="Picture 17">
              <a:extLst>
                <a:ext uri="{FF2B5EF4-FFF2-40B4-BE49-F238E27FC236}">
                  <a16:creationId xmlns:a16="http://schemas.microsoft.com/office/drawing/2014/main" id="{D17B5725-7452-123C-9C96-C164EF534C2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7" name="Rectangle 6">
            <a:extLst>
              <a:ext uri="{FF2B5EF4-FFF2-40B4-BE49-F238E27FC236}">
                <a16:creationId xmlns:a16="http://schemas.microsoft.com/office/drawing/2014/main" id="{434BD0DF-5941-4DFE-7AB9-1A1D37A7CED2}"/>
              </a:ext>
            </a:extLst>
          </p:cNvPr>
          <p:cNvSpPr/>
          <p:nvPr/>
        </p:nvSpPr>
        <p:spPr>
          <a:xfrm>
            <a:off x="346915" y="5372143"/>
            <a:ext cx="782729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9138B0"/>
                </a:solidFill>
                <a:effectLst/>
                <a:uLnTx/>
                <a:uFillTx/>
                <a:latin typeface="DM Sans" pitchFamily="2" charset="0"/>
                <a:ea typeface="Fira Sans" panose="020B0503050000020004" pitchFamily="34" charset="0"/>
                <a:cs typeface="+mn-cs"/>
              </a:rPr>
              <a:t>Consumers confirm efficacy** </a:t>
            </a:r>
          </a:p>
        </p:txBody>
      </p:sp>
    </p:spTree>
    <p:extLst>
      <p:ext uri="{BB962C8B-B14F-4D97-AF65-F5344CB8AC3E}">
        <p14:creationId xmlns:p14="http://schemas.microsoft.com/office/powerpoint/2010/main" val="2894423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descr="Une image contenant Visage humain, personne, habits, intérieur&#10;&#10;Description générée automatiquement">
            <a:extLst>
              <a:ext uri="{FF2B5EF4-FFF2-40B4-BE49-F238E27FC236}">
                <a16:creationId xmlns:a16="http://schemas.microsoft.com/office/drawing/2014/main" id="{C074DB30-BDF7-50D6-F6F2-F2C8884A73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08739" y="0"/>
            <a:ext cx="5213404"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8">
            <a:extLst>
              <a:ext uri="{FF2B5EF4-FFF2-40B4-BE49-F238E27FC236}">
                <a16:creationId xmlns:a16="http://schemas.microsoft.com/office/drawing/2014/main" id="{54135D65-F542-FAB9-2725-1E35BF862DE2}"/>
              </a:ext>
            </a:extLst>
          </p:cNvPr>
          <p:cNvSpPr txBox="1">
            <a:spLocks/>
          </p:cNvSpPr>
          <p:nvPr/>
        </p:nvSpPr>
        <p:spPr>
          <a:xfrm>
            <a:off x="344483" y="301625"/>
            <a:ext cx="11591925" cy="3032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err="1">
                <a:ln>
                  <a:noFill/>
                </a:ln>
                <a:solidFill>
                  <a:srgbClr val="9138B0"/>
                </a:solidFill>
                <a:effectLst/>
                <a:uLnTx/>
                <a:uFillTx/>
                <a:latin typeface="DM Sans Bold" pitchFamily="2" charset="0"/>
                <a:ea typeface="+mj-ea"/>
                <a:cs typeface="+mj-cs"/>
              </a:rPr>
              <a:t>BeauPlex</a:t>
            </a:r>
            <a:r>
              <a:rPr kumimoji="0" lang="en-US" sz="3200" b="0" i="0" u="none" strike="noStrike" kern="1200" cap="none" spc="0" normalizeH="0" baseline="0" noProof="0">
                <a:ln>
                  <a:noFill/>
                </a:ln>
                <a:solidFill>
                  <a:srgbClr val="9138B0"/>
                </a:solidFill>
                <a:effectLst/>
                <a:uLnTx/>
                <a:uFillTx/>
                <a:latin typeface="Calibri" panose="020F0502020204030204" pitchFamily="34" charset="0"/>
                <a:ea typeface="+mj-ea"/>
                <a:cs typeface="Calibri" panose="020F0502020204030204" pitchFamily="34" charset="0"/>
              </a:rPr>
              <a:t>®</a:t>
            </a:r>
            <a:r>
              <a:rPr kumimoji="0" lang="en-US" sz="3200" b="0" i="0" u="none" strike="noStrike" kern="1200" cap="none" spc="0" normalizeH="0" baseline="0" noProof="0">
                <a:ln>
                  <a:noFill/>
                </a:ln>
                <a:solidFill>
                  <a:srgbClr val="9138B0"/>
                </a:solidFill>
                <a:effectLst/>
                <a:uLnTx/>
                <a:uFillTx/>
                <a:latin typeface="DM Sans Bold" pitchFamily="2" charset="0"/>
                <a:ea typeface="+mj-ea"/>
                <a:cs typeface="+mj-cs"/>
              </a:rPr>
              <a:t> VH</a:t>
            </a:r>
          </a:p>
        </p:txBody>
      </p:sp>
      <p:pic>
        <p:nvPicPr>
          <p:cNvPr id="31" name="Picture 6">
            <a:extLst>
              <a:ext uri="{FF2B5EF4-FFF2-40B4-BE49-F238E27FC236}">
                <a16:creationId xmlns:a16="http://schemas.microsoft.com/office/drawing/2014/main" id="{AADB3BB7-B596-9591-8AC6-193D36EA7B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6" name="Text Placeholder 4">
            <a:extLst>
              <a:ext uri="{FF2B5EF4-FFF2-40B4-BE49-F238E27FC236}">
                <a16:creationId xmlns:a16="http://schemas.microsoft.com/office/drawing/2014/main" id="{500E7697-DB89-4D56-A393-2B36E5C5FEE1}"/>
              </a:ext>
            </a:extLst>
          </p:cNvPr>
          <p:cNvSpPr txBox="1">
            <a:spLocks/>
          </p:cNvSpPr>
          <p:nvPr/>
        </p:nvSpPr>
        <p:spPr>
          <a:xfrm>
            <a:off x="302400" y="679056"/>
            <a:ext cx="6537670" cy="799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500">
                <a:solidFill>
                  <a:srgbClr val="58166D"/>
                </a:solidFill>
                <a:latin typeface="DM Sans"/>
              </a:rPr>
              <a:t>Vitamins Blend</a:t>
            </a:r>
          </a:p>
        </p:txBody>
      </p:sp>
      <p:grpSp>
        <p:nvGrpSpPr>
          <p:cNvPr id="7" name="Groupe 6">
            <a:extLst>
              <a:ext uri="{FF2B5EF4-FFF2-40B4-BE49-F238E27FC236}">
                <a16:creationId xmlns:a16="http://schemas.microsoft.com/office/drawing/2014/main" id="{46837438-B84D-8B0A-0352-F2F3B858ECC0}"/>
              </a:ext>
            </a:extLst>
          </p:cNvPr>
          <p:cNvGrpSpPr/>
          <p:nvPr/>
        </p:nvGrpSpPr>
        <p:grpSpPr>
          <a:xfrm>
            <a:off x="11185745" y="92437"/>
            <a:ext cx="799200" cy="2488846"/>
            <a:chOff x="11294861" y="75663"/>
            <a:chExt cx="799200" cy="2488846"/>
          </a:xfrm>
        </p:grpSpPr>
        <p:pic>
          <p:nvPicPr>
            <p:cNvPr id="14" name="Picture 7">
              <a:extLst>
                <a:ext uri="{FF2B5EF4-FFF2-40B4-BE49-F238E27FC236}">
                  <a16:creationId xmlns:a16="http://schemas.microsoft.com/office/drawing/2014/main" id="{88A5FC19-61AF-8D02-C444-67FFB7A4830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16" name="Picture 8">
              <a:extLst>
                <a:ext uri="{FF2B5EF4-FFF2-40B4-BE49-F238E27FC236}">
                  <a16:creationId xmlns:a16="http://schemas.microsoft.com/office/drawing/2014/main" id="{84F97DAB-E1B5-22E8-61CA-8C61C64F132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17" name="Picture 17">
              <a:extLst>
                <a:ext uri="{FF2B5EF4-FFF2-40B4-BE49-F238E27FC236}">
                  <a16:creationId xmlns:a16="http://schemas.microsoft.com/office/drawing/2014/main" id="{8AEB713D-4005-3F63-4B2C-80CF2D64A46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pic>
        <p:nvPicPr>
          <p:cNvPr id="19" name="Immagine 37" descr="id card vuota 2.png">
            <a:extLst>
              <a:ext uri="{FF2B5EF4-FFF2-40B4-BE49-F238E27FC236}">
                <a16:creationId xmlns:a16="http://schemas.microsoft.com/office/drawing/2014/main" id="{C07AD27C-650C-EEC7-894C-197BB949FCA3}"/>
              </a:ext>
            </a:extLst>
          </p:cNvPr>
          <p:cNvPicPr>
            <a:picLocks noChangeAspect="1"/>
          </p:cNvPicPr>
          <p:nvPr/>
        </p:nvPicPr>
        <p:blipFill rotWithShape="1">
          <a:blip r:embed="rId8" cstate="screen">
            <a:alphaModFix amt="35000"/>
            <a:duotone>
              <a:prstClr val="black"/>
              <a:srgbClr val="418F2D">
                <a:tint val="45000"/>
                <a:satMod val="400000"/>
              </a:srgbClr>
            </a:duotone>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a:ext>
            </a:extLst>
          </a:blip>
          <a:srcRect l="1615"/>
          <a:stretch/>
        </p:blipFill>
        <p:spPr>
          <a:xfrm>
            <a:off x="391314" y="1536538"/>
            <a:ext cx="6537670" cy="4410022"/>
          </a:xfrm>
          <a:prstGeom prst="roundRect">
            <a:avLst>
              <a:gd name="adj" fmla="val 6879"/>
            </a:avLst>
          </a:prstGeom>
          <a:solidFill>
            <a:srgbClr val="9138B0"/>
          </a:solidFill>
        </p:spPr>
      </p:pic>
      <p:sp>
        <p:nvSpPr>
          <p:cNvPr id="20" name="CasellaDiTesto 32">
            <a:extLst>
              <a:ext uri="{FF2B5EF4-FFF2-40B4-BE49-F238E27FC236}">
                <a16:creationId xmlns:a16="http://schemas.microsoft.com/office/drawing/2014/main" id="{CDF0D507-C0F5-A2CE-6038-399B656079E4}"/>
              </a:ext>
            </a:extLst>
          </p:cNvPr>
          <p:cNvSpPr txBox="1"/>
          <p:nvPr/>
        </p:nvSpPr>
        <p:spPr>
          <a:xfrm>
            <a:off x="503330" y="3569144"/>
            <a:ext cx="819135"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KEY BENEFIT</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sp>
        <p:nvSpPr>
          <p:cNvPr id="21" name="CasellaDiTesto 33">
            <a:extLst>
              <a:ext uri="{FF2B5EF4-FFF2-40B4-BE49-F238E27FC236}">
                <a16:creationId xmlns:a16="http://schemas.microsoft.com/office/drawing/2014/main" id="{41888238-23A3-BB9E-58CF-874A3508E8B1}"/>
              </a:ext>
            </a:extLst>
          </p:cNvPr>
          <p:cNvSpPr txBox="1"/>
          <p:nvPr/>
        </p:nvSpPr>
        <p:spPr>
          <a:xfrm>
            <a:off x="534592" y="1983633"/>
            <a:ext cx="700513" cy="154466"/>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INCI NAME</a:t>
            </a:r>
          </a:p>
        </p:txBody>
      </p:sp>
      <p:sp>
        <p:nvSpPr>
          <p:cNvPr id="22" name="CasellaDiTesto 34">
            <a:extLst>
              <a:ext uri="{FF2B5EF4-FFF2-40B4-BE49-F238E27FC236}">
                <a16:creationId xmlns:a16="http://schemas.microsoft.com/office/drawing/2014/main" id="{8CA7710C-07AA-47D6-1201-0D71D720878E}"/>
              </a:ext>
            </a:extLst>
          </p:cNvPr>
          <p:cNvSpPr txBox="1"/>
          <p:nvPr/>
        </p:nvSpPr>
        <p:spPr>
          <a:xfrm>
            <a:off x="473201" y="2715138"/>
            <a:ext cx="88806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DESCRIPTION</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sp>
        <p:nvSpPr>
          <p:cNvPr id="23" name="CasellaDiTesto 35">
            <a:extLst>
              <a:ext uri="{FF2B5EF4-FFF2-40B4-BE49-F238E27FC236}">
                <a16:creationId xmlns:a16="http://schemas.microsoft.com/office/drawing/2014/main" id="{AAE61E60-0263-3EA3-E10D-AA6411E4F4EB}"/>
              </a:ext>
            </a:extLst>
          </p:cNvPr>
          <p:cNvSpPr txBox="1"/>
          <p:nvPr/>
        </p:nvSpPr>
        <p:spPr>
          <a:xfrm>
            <a:off x="419886" y="4515515"/>
            <a:ext cx="764633"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TECHNICAL</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sp>
        <p:nvSpPr>
          <p:cNvPr id="24" name="CasellaDiTesto 36">
            <a:extLst>
              <a:ext uri="{FF2B5EF4-FFF2-40B4-BE49-F238E27FC236}">
                <a16:creationId xmlns:a16="http://schemas.microsoft.com/office/drawing/2014/main" id="{54550AA2-A5D0-6AB4-DB4A-554FD962D852}"/>
              </a:ext>
            </a:extLst>
          </p:cNvPr>
          <p:cNvSpPr txBox="1"/>
          <p:nvPr/>
        </p:nvSpPr>
        <p:spPr>
          <a:xfrm>
            <a:off x="456644" y="5436338"/>
            <a:ext cx="1014701" cy="327910"/>
          </a:xfrm>
          <a:prstGeom prst="rect">
            <a:avLst/>
          </a:prstGeom>
          <a:noFill/>
        </p:spPr>
        <p:txBody>
          <a:bodyPr wrap="none" lIns="0" tIns="0" rIns="0" bIns="0" rtlCol="0">
            <a:spAutoFit/>
          </a:bodyPr>
          <a:lstStyle/>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REGISTRATION</a:t>
            </a:r>
          </a:p>
          <a:p>
            <a:pPr marL="0" marR="0" lvl="0" indent="0" algn="l" defTabSz="914400" rtl="0" eaLnBrk="1" fontAlgn="auto" latinLnBrk="0" hangingPunct="1">
              <a:lnSpc>
                <a:spcPts val="122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CERTIFICATION</a:t>
            </a:r>
            <a:endParaRPr kumimoji="0" lang="it-IT" sz="1600" b="1" i="0" u="none" strike="noStrike" kern="1200" cap="none" spc="0" normalizeH="0" baseline="0" noProof="0">
              <a:ln>
                <a:noFill/>
              </a:ln>
              <a:solidFill>
                <a:prstClr val="white"/>
              </a:solidFill>
              <a:effectLst/>
              <a:uLnTx/>
              <a:uFillTx/>
              <a:latin typeface="DM Sans"/>
              <a:ea typeface="+mn-ea"/>
              <a:cs typeface="Fira Sans Regular"/>
            </a:endParaRPr>
          </a:p>
        </p:txBody>
      </p:sp>
      <p:pic>
        <p:nvPicPr>
          <p:cNvPr id="25" name="Immagine 18" descr="ico Q.png">
            <a:extLst>
              <a:ext uri="{FF2B5EF4-FFF2-40B4-BE49-F238E27FC236}">
                <a16:creationId xmlns:a16="http://schemas.microsoft.com/office/drawing/2014/main" id="{F4356BC3-D6FE-C73C-7AC6-2E1D98D63225}"/>
              </a:ext>
            </a:extLst>
          </p:cNvPr>
          <p:cNvPicPr>
            <a:picLocks noChangeAspect="1"/>
          </p:cNvPicPr>
          <p:nvPr/>
        </p:nvPicPr>
        <p:blipFill>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tretch>
            <a:fillRect/>
          </a:stretch>
        </p:blipFill>
        <p:spPr>
          <a:xfrm>
            <a:off x="5220755" y="269879"/>
            <a:ext cx="1708229" cy="1078882"/>
          </a:xfrm>
          <a:prstGeom prst="rect">
            <a:avLst/>
          </a:prstGeom>
        </p:spPr>
      </p:pic>
      <p:sp>
        <p:nvSpPr>
          <p:cNvPr id="47" name="CasellaDiTesto 16">
            <a:extLst>
              <a:ext uri="{FF2B5EF4-FFF2-40B4-BE49-F238E27FC236}">
                <a16:creationId xmlns:a16="http://schemas.microsoft.com/office/drawing/2014/main" id="{053B0E27-53C4-48C6-3CF9-932F24BE5099}"/>
              </a:ext>
            </a:extLst>
          </p:cNvPr>
          <p:cNvSpPr txBox="1"/>
          <p:nvPr/>
        </p:nvSpPr>
        <p:spPr>
          <a:xfrm>
            <a:off x="1850338" y="3307993"/>
            <a:ext cx="3941785" cy="65659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Helps prevent hair loss* (improves hair density and thickness)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Helps reduce the appearance of greying hair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Anti-aging (anti-oxidant properties)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mn-cs"/>
              </a:rPr>
              <a:t>Scalp Care (improves scalp barrier and moisturization)</a:t>
            </a:r>
          </a:p>
        </p:txBody>
      </p:sp>
      <p:sp>
        <p:nvSpPr>
          <p:cNvPr id="48" name="CasellaDiTesto 19">
            <a:extLst>
              <a:ext uri="{FF2B5EF4-FFF2-40B4-BE49-F238E27FC236}">
                <a16:creationId xmlns:a16="http://schemas.microsoft.com/office/drawing/2014/main" id="{5E043A50-84FC-77DF-497A-844EA7F844CE}"/>
              </a:ext>
            </a:extLst>
          </p:cNvPr>
          <p:cNvSpPr txBox="1"/>
          <p:nvPr/>
        </p:nvSpPr>
        <p:spPr>
          <a:xfrm>
            <a:off x="1850338" y="1790399"/>
            <a:ext cx="4130939" cy="492443"/>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Niacinamide, Calcium Pantothenate, Sodium </a:t>
            </a:r>
            <a:r>
              <a:rPr kumimoji="0" lang="en-US" sz="1600" b="0" i="0" u="none" strike="noStrike" kern="1200" cap="none" spc="0" normalizeH="0" baseline="30000" noProof="0" err="1">
                <a:ln>
                  <a:noFill/>
                </a:ln>
                <a:solidFill>
                  <a:prstClr val="white"/>
                </a:solidFill>
                <a:effectLst/>
                <a:uLnTx/>
                <a:uFillTx/>
                <a:latin typeface="DM Sans"/>
                <a:ea typeface="+mn-ea"/>
                <a:cs typeface="Fira Sans Regular"/>
              </a:rPr>
              <a:t>Ascorbyl</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Phosphate,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err="1">
                <a:ln>
                  <a:noFill/>
                </a:ln>
                <a:solidFill>
                  <a:prstClr val="white"/>
                </a:solidFill>
                <a:effectLst/>
                <a:uLnTx/>
                <a:uFillTx/>
                <a:latin typeface="DM Sans"/>
                <a:ea typeface="+mn-ea"/>
                <a:cs typeface="Fira Sans Regular"/>
              </a:rPr>
              <a:t>Tocopheryl</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Acetate, Pyridoxine Hydrochloride, Maltodextrin,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Sodium Starch </a:t>
            </a:r>
            <a:r>
              <a:rPr kumimoji="0" lang="en-US" sz="1600" b="0" i="0" u="none" strike="noStrike" kern="1200" cap="none" spc="0" normalizeH="0" baseline="30000" noProof="0" err="1">
                <a:ln>
                  <a:noFill/>
                </a:ln>
                <a:solidFill>
                  <a:prstClr val="white"/>
                </a:solidFill>
                <a:effectLst/>
                <a:uLnTx/>
                <a:uFillTx/>
                <a:latin typeface="DM Sans"/>
                <a:ea typeface="+mn-ea"/>
                <a:cs typeface="Fira Sans Regular"/>
              </a:rPr>
              <a:t>Octenylsuccinate</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Silica</a:t>
            </a:r>
          </a:p>
        </p:txBody>
      </p:sp>
      <p:sp>
        <p:nvSpPr>
          <p:cNvPr id="49" name="CasellaDiTesto 21">
            <a:extLst>
              <a:ext uri="{FF2B5EF4-FFF2-40B4-BE49-F238E27FC236}">
                <a16:creationId xmlns:a16="http://schemas.microsoft.com/office/drawing/2014/main" id="{6EC449FC-416A-1E8A-5CCD-F1F29D1FE63F}"/>
              </a:ext>
            </a:extLst>
          </p:cNvPr>
          <p:cNvSpPr txBox="1"/>
          <p:nvPr/>
        </p:nvSpPr>
        <p:spPr>
          <a:xfrm>
            <a:off x="1850338" y="2794972"/>
            <a:ext cx="2600595" cy="16414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Vitamin blend (B3, B5, B6, C and E)</a:t>
            </a:r>
          </a:p>
        </p:txBody>
      </p:sp>
      <p:sp>
        <p:nvSpPr>
          <p:cNvPr id="50" name="CasellaDiTesto 22">
            <a:extLst>
              <a:ext uri="{FF2B5EF4-FFF2-40B4-BE49-F238E27FC236}">
                <a16:creationId xmlns:a16="http://schemas.microsoft.com/office/drawing/2014/main" id="{67C610F5-1431-AEF9-2BBD-310D990E5E2C}"/>
              </a:ext>
            </a:extLst>
          </p:cNvPr>
          <p:cNvSpPr txBox="1"/>
          <p:nvPr/>
        </p:nvSpPr>
        <p:spPr>
          <a:xfrm>
            <a:off x="1850338" y="4206228"/>
            <a:ext cx="1227900" cy="716158"/>
          </a:xfrm>
          <a:prstGeom prst="rect">
            <a:avLst/>
          </a:prstGeom>
          <a:noFill/>
        </p:spPr>
        <p:txBody>
          <a:bodyPr wrap="non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Form:</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Powder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Use level:</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Up to 2%</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pH of use:</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5 to 9</a:t>
            </a:r>
          </a:p>
        </p:txBody>
      </p:sp>
      <p:sp>
        <p:nvSpPr>
          <p:cNvPr id="51" name="CasellaDiTesto 24">
            <a:extLst>
              <a:ext uri="{FF2B5EF4-FFF2-40B4-BE49-F238E27FC236}">
                <a16:creationId xmlns:a16="http://schemas.microsoft.com/office/drawing/2014/main" id="{97FDF1C5-3C16-9A95-0B2F-F85BD66D8884}"/>
              </a:ext>
            </a:extLst>
          </p:cNvPr>
          <p:cNvSpPr txBox="1"/>
          <p:nvPr/>
        </p:nvSpPr>
        <p:spPr>
          <a:xfrm>
            <a:off x="3202162" y="4177545"/>
            <a:ext cx="1621710" cy="984885"/>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Preservative:</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Free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Solubility: </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Dispersible in water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Target</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Scalp and hair fiber</a:t>
            </a:r>
          </a:p>
        </p:txBody>
      </p:sp>
      <p:sp>
        <p:nvSpPr>
          <p:cNvPr id="52" name="CasellaDiTesto 26">
            <a:extLst>
              <a:ext uri="{FF2B5EF4-FFF2-40B4-BE49-F238E27FC236}">
                <a16:creationId xmlns:a16="http://schemas.microsoft.com/office/drawing/2014/main" id="{44FA5620-9364-8A4C-5C42-77C1BBB7FB2A}"/>
              </a:ext>
            </a:extLst>
          </p:cNvPr>
          <p:cNvSpPr txBox="1"/>
          <p:nvPr/>
        </p:nvSpPr>
        <p:spPr>
          <a:xfrm>
            <a:off x="4772235" y="4228256"/>
            <a:ext cx="1302634" cy="82073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30000" noProof="0">
                <a:ln>
                  <a:noFill/>
                </a:ln>
                <a:solidFill>
                  <a:prstClr val="white"/>
                </a:solidFill>
                <a:effectLst/>
                <a:uLnTx/>
                <a:uFillTx/>
                <a:latin typeface="DM Sans"/>
                <a:ea typeface="+mn-ea"/>
                <a:cs typeface="Fira Sans Regular"/>
              </a:rPr>
              <a:t>Biodegradability: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Not expected to be persistent,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err="1">
                <a:ln>
                  <a:noFill/>
                </a:ln>
                <a:solidFill>
                  <a:prstClr val="white"/>
                </a:solidFill>
                <a:effectLst/>
                <a:uLnTx/>
                <a:uFillTx/>
                <a:latin typeface="DM Sans"/>
                <a:ea typeface="+mn-ea"/>
                <a:cs typeface="Fira Sans Regular"/>
              </a:rPr>
              <a:t>bioaccumulative</a:t>
            </a: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a:ln>
                  <a:noFill/>
                </a:ln>
                <a:solidFill>
                  <a:prstClr val="white"/>
                </a:solidFill>
                <a:effectLst/>
                <a:uLnTx/>
                <a:uFillTx/>
                <a:latin typeface="DM Sans"/>
                <a:ea typeface="+mn-ea"/>
                <a:cs typeface="Fira Sans Regular"/>
              </a:rPr>
              <a:t>nor toxic.</a:t>
            </a:r>
          </a:p>
        </p:txBody>
      </p:sp>
      <p:sp>
        <p:nvSpPr>
          <p:cNvPr id="53" name="Rectangle 52">
            <a:extLst>
              <a:ext uri="{FF2B5EF4-FFF2-40B4-BE49-F238E27FC236}">
                <a16:creationId xmlns:a16="http://schemas.microsoft.com/office/drawing/2014/main" id="{7038EE4B-EF19-7B8C-7EAA-AD018916C9BF}"/>
              </a:ext>
            </a:extLst>
          </p:cNvPr>
          <p:cNvSpPr/>
          <p:nvPr/>
        </p:nvSpPr>
        <p:spPr>
          <a:xfrm>
            <a:off x="534592" y="6016057"/>
            <a:ext cx="7468679"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noProof="0">
                <a:ln>
                  <a:noFill/>
                </a:ln>
                <a:solidFill>
                  <a:schemeClr val="tx1">
                    <a:lumMod val="65000"/>
                    <a:lumOff val="35000"/>
                  </a:schemeClr>
                </a:solidFill>
                <a:uLnTx/>
                <a:uFillTx/>
                <a:latin typeface="DM Sans"/>
                <a:ea typeface="Fira Sans" panose="020B0503050000020004" pitchFamily="34" charset="0"/>
                <a:cs typeface="+mn-cs"/>
              </a:rPr>
              <a:t>Quality for Life™ seal that guarantees the highest standards for Quality, Reliability, Traceability, and Sustainability.</a:t>
            </a:r>
          </a:p>
        </p:txBody>
      </p:sp>
      <p:sp>
        <p:nvSpPr>
          <p:cNvPr id="54" name="TextBox 14">
            <a:extLst>
              <a:ext uri="{FF2B5EF4-FFF2-40B4-BE49-F238E27FC236}">
                <a16:creationId xmlns:a16="http://schemas.microsoft.com/office/drawing/2014/main" id="{46C78ED2-F5DA-C422-6704-0D9E156676FA}"/>
              </a:ext>
            </a:extLst>
          </p:cNvPr>
          <p:cNvSpPr txBox="1"/>
          <p:nvPr/>
        </p:nvSpPr>
        <p:spPr>
          <a:xfrm>
            <a:off x="715467" y="6521737"/>
            <a:ext cx="5785707"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lumMod val="50000"/>
                  </a:srgbClr>
                </a:solidFill>
                <a:effectLst/>
                <a:uLnTx/>
                <a:uFillTx/>
                <a:latin typeface="DM Sans" pitchFamily="2" charset="0"/>
                <a:ea typeface="+mn-ea"/>
                <a:cs typeface="+mn-cs"/>
              </a:rPr>
              <a:t>* Prevent hair loss is a drug claim in USA to use improves hair density </a:t>
            </a:r>
          </a:p>
        </p:txBody>
      </p:sp>
      <p:grpSp>
        <p:nvGrpSpPr>
          <p:cNvPr id="55" name="Groupe 54">
            <a:extLst>
              <a:ext uri="{FF2B5EF4-FFF2-40B4-BE49-F238E27FC236}">
                <a16:creationId xmlns:a16="http://schemas.microsoft.com/office/drawing/2014/main" id="{AEDFBD86-757A-CD01-0DAD-457B12D67CDE}"/>
              </a:ext>
            </a:extLst>
          </p:cNvPr>
          <p:cNvGrpSpPr/>
          <p:nvPr/>
        </p:nvGrpSpPr>
        <p:grpSpPr>
          <a:xfrm>
            <a:off x="3720997" y="5143977"/>
            <a:ext cx="779831" cy="603332"/>
            <a:chOff x="3045411" y="5143977"/>
            <a:chExt cx="779831" cy="603332"/>
          </a:xfrm>
        </p:grpSpPr>
        <p:pic>
          <p:nvPicPr>
            <p:cNvPr id="56" name="Picture 20">
              <a:extLst>
                <a:ext uri="{FF2B5EF4-FFF2-40B4-BE49-F238E27FC236}">
                  <a16:creationId xmlns:a16="http://schemas.microsoft.com/office/drawing/2014/main" id="{83970833-A6FC-7B23-CE54-2E7A5B1218E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1"/>
            <a:stretch/>
          </p:blipFill>
          <p:spPr>
            <a:xfrm>
              <a:off x="3045411" y="5279309"/>
              <a:ext cx="468000" cy="468000"/>
            </a:xfrm>
            <a:prstGeom prst="ellipse">
              <a:avLst/>
            </a:prstGeom>
            <a:ln>
              <a:noFill/>
            </a:ln>
            <a:effectLst>
              <a:softEdge rad="0"/>
            </a:effectLst>
          </p:spPr>
        </p:pic>
        <p:sp>
          <p:nvSpPr>
            <p:cNvPr id="57" name="ZoneTexte 56">
              <a:extLst>
                <a:ext uri="{FF2B5EF4-FFF2-40B4-BE49-F238E27FC236}">
                  <a16:creationId xmlns:a16="http://schemas.microsoft.com/office/drawing/2014/main" id="{A2808ECF-0F98-DA02-3E2E-4A8A685E053A}"/>
                </a:ext>
              </a:extLst>
            </p:cNvPr>
            <p:cNvSpPr txBox="1"/>
            <p:nvPr/>
          </p:nvSpPr>
          <p:spPr>
            <a:xfrm>
              <a:off x="3392453" y="5143977"/>
              <a:ext cx="432789" cy="369332"/>
            </a:xfrm>
            <a:prstGeom prst="rect">
              <a:avLst/>
            </a:prstGeom>
            <a:noFill/>
          </p:spPr>
          <p:txBody>
            <a:bodyPr wrap="square">
              <a:spAutoFit/>
            </a:bodyPr>
            <a:lstStyle/>
            <a:p>
              <a:r>
                <a:rPr kumimoji="0" lang="pt-BR" sz="1800" b="1" i="0" u="none" strike="noStrike" kern="1200" cap="none" spc="0" normalizeH="0" baseline="0" noProof="0">
                  <a:ln>
                    <a:noFill/>
                  </a:ln>
                  <a:solidFill>
                    <a:schemeClr val="bg1"/>
                  </a:solidFill>
                  <a:effectLst/>
                  <a:uLnTx/>
                  <a:uFillTx/>
                  <a:latin typeface="DM Sans"/>
                  <a:ea typeface="+mn-ea"/>
                  <a:cs typeface="+mn-cs"/>
                </a:rPr>
                <a:t>**</a:t>
              </a:r>
              <a:endParaRPr lang="fr-FR" b="1">
                <a:solidFill>
                  <a:schemeClr val="bg1"/>
                </a:solidFill>
              </a:endParaRPr>
            </a:p>
          </p:txBody>
        </p:sp>
      </p:grpSp>
      <p:pic>
        <p:nvPicPr>
          <p:cNvPr id="58" name="Picture 19">
            <a:extLst>
              <a:ext uri="{FF2B5EF4-FFF2-40B4-BE49-F238E27FC236}">
                <a16:creationId xmlns:a16="http://schemas.microsoft.com/office/drawing/2014/main" id="{84866E2B-C845-886B-AF1C-2AB64676999E}"/>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2315059" y="5279309"/>
            <a:ext cx="562224" cy="468000"/>
          </a:xfrm>
          <a:prstGeom prst="rect">
            <a:avLst/>
          </a:prstGeom>
        </p:spPr>
      </p:pic>
      <p:pic>
        <p:nvPicPr>
          <p:cNvPr id="59" name="Picture 21" descr="A picture containing drawing&#10;&#10;Description automatically generated">
            <a:extLst>
              <a:ext uri="{FF2B5EF4-FFF2-40B4-BE49-F238E27FC236}">
                <a16:creationId xmlns:a16="http://schemas.microsoft.com/office/drawing/2014/main" id="{D30C2E44-C209-CDC0-06B4-22E8A1F848C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344543" y="5257833"/>
            <a:ext cx="636734" cy="468000"/>
          </a:xfrm>
          <a:prstGeom prst="rect">
            <a:avLst/>
          </a:prstGeom>
        </p:spPr>
      </p:pic>
      <p:sp>
        <p:nvSpPr>
          <p:cNvPr id="60" name="CaixaDeTexto 47">
            <a:extLst>
              <a:ext uri="{FF2B5EF4-FFF2-40B4-BE49-F238E27FC236}">
                <a16:creationId xmlns:a16="http://schemas.microsoft.com/office/drawing/2014/main" id="{6C7F76E0-8121-7AB3-EF24-20FCC0CC8601}"/>
              </a:ext>
            </a:extLst>
          </p:cNvPr>
          <p:cNvSpPr txBox="1"/>
          <p:nvPr/>
        </p:nvSpPr>
        <p:spPr>
          <a:xfrm>
            <a:off x="0" y="6261202"/>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a:t>
            </a:r>
          </a:p>
        </p:txBody>
      </p:sp>
    </p:spTree>
    <p:extLst>
      <p:ext uri="{BB962C8B-B14F-4D97-AF65-F5344CB8AC3E}">
        <p14:creationId xmlns:p14="http://schemas.microsoft.com/office/powerpoint/2010/main" val="13526169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2">
            <a:extLst>
              <a:ext uri="{FF2B5EF4-FFF2-40B4-BE49-F238E27FC236}">
                <a16:creationId xmlns:a16="http://schemas.microsoft.com/office/drawing/2014/main" id="{18AD87CF-FDB9-D4E1-7269-85EFA3633EE2}"/>
              </a:ext>
            </a:extLst>
          </p:cNvPr>
          <p:cNvSpPr/>
          <p:nvPr/>
        </p:nvSpPr>
        <p:spPr>
          <a:xfrm>
            <a:off x="825598" y="2240630"/>
            <a:ext cx="5818269"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rgbClr val="CFAED3"/>
                </a:solidFill>
                <a:effectLst/>
                <a:uLnTx/>
                <a:uFillTx/>
                <a:latin typeface="DM Sans" pitchFamily="2" charset="77"/>
                <a:ea typeface="+mn-ea"/>
                <a:cs typeface="FUTURA MEDIUM" panose="020B0602020204020303" pitchFamily="34" charset="-79"/>
              </a:rPr>
              <a:t>SCALP SERUM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dirty="0">
                <a:ln>
                  <a:noFill/>
                </a:ln>
                <a:solidFill>
                  <a:prstClr val="black"/>
                </a:solidFill>
                <a:effectLst/>
                <a:uLnTx/>
                <a:uFillTx/>
                <a:latin typeface="DM Sans" pitchFamily="2" charset="77"/>
                <a:ea typeface="+mn-ea"/>
                <a:cs typeface="Futura Medium" panose="020B0602020204020303" pitchFamily="34" charset="-79"/>
              </a:rPr>
              <a:t>with ALPAFLOR</a:t>
            </a:r>
            <a:r>
              <a:rPr kumimoji="0" lang="en-US" sz="1300" b="1" i="0" u="none" strike="noStrike" kern="1200" cap="none" spc="0" normalizeH="0" baseline="30000" dirty="0">
                <a:ln>
                  <a:noFill/>
                </a:ln>
                <a:solidFill>
                  <a:prstClr val="black"/>
                </a:solidFill>
                <a:effectLst/>
                <a:uLnTx/>
                <a:uFillTx/>
                <a:latin typeface="DM Sans" pitchFamily="2" charset="77"/>
                <a:ea typeface="+mn-ea"/>
                <a:cs typeface="Futura Medium" panose="020B0602020204020303" pitchFamily="34" charset="-79"/>
              </a:rPr>
              <a:t>®</a:t>
            </a:r>
            <a:r>
              <a:rPr kumimoji="0" lang="en-US" sz="1300" b="1" i="0" u="none" strike="noStrike" kern="1200" cap="none" spc="0" normalizeH="0" baseline="0" dirty="0">
                <a:ln>
                  <a:noFill/>
                </a:ln>
                <a:solidFill>
                  <a:prstClr val="black"/>
                </a:solidFill>
                <a:effectLst/>
                <a:uLnTx/>
                <a:uFillTx/>
                <a:latin typeface="DM Sans" pitchFamily="2" charset="77"/>
                <a:ea typeface="+mn-ea"/>
                <a:cs typeface="Futura Medium" panose="020B0602020204020303" pitchFamily="34" charset="-79"/>
              </a:rPr>
              <a:t> EDELWEISS CB and </a:t>
            </a:r>
            <a:r>
              <a:rPr kumimoji="0" lang="en-US" sz="1300" b="1" i="0" u="none" strike="noStrike" kern="1200" cap="none" spc="0" normalizeH="0" baseline="0" dirty="0" err="1">
                <a:ln>
                  <a:noFill/>
                </a:ln>
                <a:solidFill>
                  <a:prstClr val="black"/>
                </a:solidFill>
                <a:effectLst/>
                <a:uLnTx/>
                <a:uFillTx/>
                <a:latin typeface="DM Sans" pitchFamily="2" charset="77"/>
                <a:ea typeface="+mn-ea"/>
                <a:cs typeface="Futura Medium" panose="020B0602020204020303" pitchFamily="34" charset="-79"/>
              </a:rPr>
              <a:t>BeauPlex</a:t>
            </a:r>
            <a:r>
              <a:rPr kumimoji="0" lang="en-US" sz="1300" b="1" i="0" u="none" strike="noStrike" kern="1200" cap="none" spc="0" normalizeH="0" baseline="30000" dirty="0">
                <a:ln>
                  <a:noFill/>
                </a:ln>
                <a:solidFill>
                  <a:prstClr val="black"/>
                </a:solidFill>
                <a:effectLst/>
                <a:uLnTx/>
                <a:uFillTx/>
                <a:latin typeface="DM Sans" pitchFamily="2" charset="77"/>
                <a:ea typeface="+mn-ea"/>
                <a:cs typeface="Futura Medium" panose="020B0602020204020303" pitchFamily="34" charset="-79"/>
              </a:rPr>
              <a:t>®</a:t>
            </a:r>
            <a:r>
              <a:rPr kumimoji="0" lang="en-US" sz="1300" b="1" i="0" u="none" strike="noStrike" kern="1200" cap="none" spc="0" normalizeH="0" baseline="0" dirty="0">
                <a:ln>
                  <a:noFill/>
                </a:ln>
                <a:solidFill>
                  <a:prstClr val="black"/>
                </a:solidFill>
                <a:effectLst/>
                <a:uLnTx/>
                <a:uFillTx/>
                <a:latin typeface="DM Sans" pitchFamily="2" charset="77"/>
                <a:ea typeface="+mn-ea"/>
                <a:cs typeface="Futura Medium" panose="020B0602020204020303" pitchFamily="34" charset="-79"/>
              </a:rPr>
              <a:t> VH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prstClr val="black"/>
                </a:solidFill>
                <a:effectLst/>
                <a:uLnTx/>
                <a:uFillTx/>
                <a:latin typeface="DM Sans" pitchFamily="2" charset="77"/>
                <a:ea typeface="+mn-ea"/>
                <a:cs typeface="Futura Medium" panose="020B0602020204020303" pitchFamily="34" charset="-79"/>
              </a:rPr>
              <a:t> </a:t>
            </a:r>
          </a:p>
        </p:txBody>
      </p:sp>
      <p:sp>
        <p:nvSpPr>
          <p:cNvPr id="3" name="Retângulo 4">
            <a:extLst>
              <a:ext uri="{FF2B5EF4-FFF2-40B4-BE49-F238E27FC236}">
                <a16:creationId xmlns:a16="http://schemas.microsoft.com/office/drawing/2014/main" id="{02636668-D3B1-1063-22E6-41241B4A3540}"/>
              </a:ext>
            </a:extLst>
          </p:cNvPr>
          <p:cNvSpPr/>
          <p:nvPr/>
        </p:nvSpPr>
        <p:spPr>
          <a:xfrm>
            <a:off x="825599" y="3006935"/>
            <a:ext cx="4672060" cy="210051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dirty="0">
                <a:ln>
                  <a:noFill/>
                </a:ln>
                <a:solidFill>
                  <a:prstClr val="black"/>
                </a:solidFill>
                <a:effectLst/>
                <a:uLnTx/>
                <a:uFillTx/>
                <a:latin typeface="DM Sans" pitchFamily="2" charset="0"/>
                <a:ea typeface="+mn-ea"/>
                <a:cs typeface="+mn-cs"/>
              </a:rPr>
              <a:t>In menopause, your hair grows slower and becomes thinner due to increased hair fall. You can experience as well dry and itchy scalp.</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100" b="0" i="0" u="none" strike="noStrike" kern="1200" cap="none" spc="0" normalizeH="0" baseline="0" dirty="0">
              <a:ln>
                <a:noFill/>
              </a:ln>
              <a:solidFill>
                <a:prstClr val="black"/>
              </a:solidFill>
              <a:effectLst/>
              <a:uLnTx/>
              <a:uFillTx/>
              <a:latin typeface="DM Sans" pitchFamily="2" charset="0"/>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It’s time to live your best Hair </a:t>
            </a:r>
            <a:r>
              <a:rPr kumimoji="0" lang="en-US" sz="1100" b="0" i="0" u="none" strike="noStrike" kern="1200" cap="none" spc="0" normalizeH="0" baseline="0" dirty="0">
                <a:ln>
                  <a:noFill/>
                </a:ln>
                <a:solidFill>
                  <a:prstClr val="black"/>
                </a:solidFill>
                <a:effectLst/>
                <a:uLnTx/>
                <a:uFillTx/>
                <a:latin typeface="DM Sans" pitchFamily="2" charset="0"/>
                <a:ea typeface="+mn-ea"/>
                <a:cs typeface="+mn-cs"/>
              </a:rPr>
              <a:t>with the </a:t>
            </a: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Wonder You</a:t>
            </a:r>
            <a:br>
              <a:rPr kumimoji="0" lang="en-US" sz="1100" b="1" i="0" u="none" strike="noStrike" kern="1200" cap="none" spc="0" normalizeH="0" baseline="0" dirty="0">
                <a:ln>
                  <a:noFill/>
                </a:ln>
                <a:solidFill>
                  <a:prstClr val="black"/>
                </a:solidFill>
                <a:effectLst/>
                <a:uLnTx/>
                <a:uFillTx/>
                <a:latin typeface="DM Sans" pitchFamily="2" charset="0"/>
                <a:ea typeface="+mn-ea"/>
                <a:cs typeface="+mn-cs"/>
              </a:rPr>
            </a:b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Scalp Serum</a:t>
            </a:r>
            <a:r>
              <a:rPr kumimoji="0" lang="en-US" sz="1100" b="0" i="0" u="none" strike="noStrike" kern="1200" cap="none" spc="0" normalizeH="0" baseline="0" dirty="0">
                <a:ln>
                  <a:noFill/>
                </a:ln>
                <a:solidFill>
                  <a:prstClr val="black"/>
                </a:solidFill>
                <a:effectLst/>
                <a:uLnTx/>
                <a:uFillTx/>
                <a:latin typeface="DM Sans" pitchFamily="2" charset="0"/>
                <a:ea typeface="+mn-ea"/>
                <a:cs typeface="+mn-cs"/>
              </a:rPr>
              <a:t> combining a powerful dual technology based on </a:t>
            </a: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BEAUPLEX</a:t>
            </a:r>
            <a:r>
              <a:rPr kumimoji="0" lang="en-US" sz="1100" b="1" i="0" u="none" strike="noStrike" kern="1200" cap="none" spc="0" normalizeH="0" baseline="0" dirty="0">
                <a:ln>
                  <a:noFill/>
                </a:ln>
                <a:solidFill>
                  <a:prstClr val="black"/>
                </a:solidFill>
                <a:effectLst/>
                <a:uLnTx/>
                <a:uFillTx/>
                <a:latin typeface="DM Sans" pitchFamily="2" charset="0"/>
                <a:ea typeface="+mn-ea"/>
                <a:cs typeface="Calibri" panose="020F0502020204030204" pitchFamily="34" charset="0"/>
              </a:rPr>
              <a:t>®</a:t>
            </a: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 VH, </a:t>
            </a:r>
            <a:r>
              <a:rPr kumimoji="0" lang="en-US" sz="1100" b="0" i="0" u="none" strike="noStrike" kern="1200" cap="none" spc="0" normalizeH="0" baseline="0" dirty="0">
                <a:ln>
                  <a:noFill/>
                </a:ln>
                <a:solidFill>
                  <a:prstClr val="black"/>
                </a:solidFill>
                <a:effectLst/>
                <a:uLnTx/>
                <a:uFillTx/>
                <a:latin typeface="DM Sans" pitchFamily="2" charset="0"/>
                <a:ea typeface="+mn-ea"/>
                <a:cs typeface="+mn-cs"/>
              </a:rPr>
              <a:t>a selected blend of vitamins and </a:t>
            </a: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ALPAFLOR</a:t>
            </a:r>
            <a:r>
              <a:rPr kumimoji="0" lang="en-US" sz="1100" b="1" i="0" u="none" strike="noStrike" kern="1200" cap="none" spc="0" normalizeH="0" baseline="0" dirty="0">
                <a:ln>
                  <a:noFill/>
                </a:ln>
                <a:solidFill>
                  <a:prstClr val="black"/>
                </a:solidFill>
                <a:effectLst/>
                <a:uLnTx/>
                <a:uFillTx/>
                <a:latin typeface="DM Sans" pitchFamily="2" charset="0"/>
                <a:ea typeface="+mn-ea"/>
                <a:cs typeface="Calibri" panose="020F0502020204030204" pitchFamily="34" charset="0"/>
              </a:rPr>
              <a:t>®</a:t>
            </a: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 EDELWEISS CB, </a:t>
            </a:r>
            <a:r>
              <a:rPr kumimoji="0" lang="en-US" sz="1100" b="0" i="0" u="none" strike="noStrike" kern="1200" cap="none" spc="0" normalizeH="0" baseline="0" dirty="0">
                <a:ln>
                  <a:noFill/>
                </a:ln>
                <a:solidFill>
                  <a:prstClr val="black"/>
                </a:solidFill>
                <a:effectLst/>
                <a:uLnTx/>
                <a:uFillTx/>
                <a:latin typeface="DM Sans" pitchFamily="2" charset="0"/>
                <a:ea typeface="+mn-ea"/>
                <a:cs typeface="+mn-cs"/>
              </a:rPr>
              <a:t>a sustainable and organic alpine flower, </a:t>
            </a:r>
            <a:r>
              <a:rPr kumimoji="0" lang="en-US" sz="1100" b="1" i="0" u="none" strike="noStrike" kern="1200" cap="none" spc="0" normalizeH="0" baseline="0" dirty="0">
                <a:ln>
                  <a:noFill/>
                </a:ln>
                <a:solidFill>
                  <a:prstClr val="black"/>
                </a:solidFill>
                <a:effectLst/>
                <a:uLnTx/>
                <a:uFillTx/>
                <a:latin typeface="DM Sans" pitchFamily="2" charset="0"/>
                <a:ea typeface="+mn-ea"/>
                <a:cs typeface="+mn-cs"/>
              </a:rPr>
              <a:t>to help to improve your hair density and thickness. </a:t>
            </a:r>
          </a:p>
        </p:txBody>
      </p:sp>
      <p:pic>
        <p:nvPicPr>
          <p:cNvPr id="5" name="Picture 7">
            <a:extLst>
              <a:ext uri="{FF2B5EF4-FFF2-40B4-BE49-F238E27FC236}">
                <a16:creationId xmlns:a16="http://schemas.microsoft.com/office/drawing/2014/main" id="{3347039D-0629-3AC5-950D-19783F0CD54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03989" y="76514"/>
            <a:ext cx="799200" cy="799200"/>
          </a:xfrm>
          <a:prstGeom prst="rect">
            <a:avLst/>
          </a:prstGeom>
        </p:spPr>
      </p:pic>
      <p:pic>
        <p:nvPicPr>
          <p:cNvPr id="6" name="Picture 8">
            <a:extLst>
              <a:ext uri="{FF2B5EF4-FFF2-40B4-BE49-F238E27FC236}">
                <a16:creationId xmlns:a16="http://schemas.microsoft.com/office/drawing/2014/main" id="{C055F3C4-80D7-C57C-10DE-5056279A4C2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03989" y="910157"/>
            <a:ext cx="799200" cy="799200"/>
          </a:xfrm>
          <a:prstGeom prst="rect">
            <a:avLst/>
          </a:prstGeom>
        </p:spPr>
      </p:pic>
      <p:sp>
        <p:nvSpPr>
          <p:cNvPr id="7" name="CaixaDeTexto 11">
            <a:extLst>
              <a:ext uri="{FF2B5EF4-FFF2-40B4-BE49-F238E27FC236}">
                <a16:creationId xmlns:a16="http://schemas.microsoft.com/office/drawing/2014/main" id="{7FE18D1B-1545-0706-8421-29A0CE50B955}"/>
              </a:ext>
            </a:extLst>
          </p:cNvPr>
          <p:cNvSpPr txBox="1"/>
          <p:nvPr/>
        </p:nvSpPr>
        <p:spPr>
          <a:xfrm>
            <a:off x="839758" y="2703854"/>
            <a:ext cx="4370978" cy="276999"/>
          </a:xfrm>
          <a:prstGeom prst="rect">
            <a:avLst/>
          </a:prstGeom>
          <a:noFill/>
        </p:spPr>
        <p:txBody>
          <a:bodyPr wrap="square" lIns="91440" tIns="45720" rIns="91440" bIns="45720" anchor="t">
            <a:spAutoFit/>
          </a:bodyPr>
          <a:lstStyle/>
          <a:p>
            <a:pPr>
              <a:defRPr/>
            </a:pPr>
            <a:r>
              <a:rPr lang="en-US" sz="1200" b="1" dirty="0">
                <a:solidFill>
                  <a:srgbClr val="CFAED3"/>
                </a:solidFill>
                <a:latin typeface="DM Sans" pitchFamily="2" charset="77"/>
                <a:cs typeface="FUTURA MEDIUM" panose="020B0602020204020303" pitchFamily="34" charset="-79"/>
              </a:rPr>
              <a:t>98,5% natural origin ISO 16128</a:t>
            </a:r>
          </a:p>
        </p:txBody>
      </p:sp>
      <p:sp>
        <p:nvSpPr>
          <p:cNvPr id="8" name="Espace réservé du numéro de diapositive 1">
            <a:extLst>
              <a:ext uri="{FF2B5EF4-FFF2-40B4-BE49-F238E27FC236}">
                <a16:creationId xmlns:a16="http://schemas.microsoft.com/office/drawing/2014/main" id="{5CA263E9-1B58-43D6-3CAB-058547BD3E8B}"/>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69</a:t>
            </a:fld>
            <a:endParaRPr lang="en-US" sz="1300" dirty="0">
              <a:solidFill>
                <a:prstClr val="black"/>
              </a:solidFill>
              <a:latin typeface="DM Sans"/>
            </a:endParaRPr>
          </a:p>
        </p:txBody>
      </p:sp>
      <p:pic>
        <p:nvPicPr>
          <p:cNvPr id="9" name="Gráfico 4">
            <a:extLst>
              <a:ext uri="{FF2B5EF4-FFF2-40B4-BE49-F238E27FC236}">
                <a16:creationId xmlns:a16="http://schemas.microsoft.com/office/drawing/2014/main" id="{6878623C-FD37-5394-C4AB-3BF6A936D04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5247" y="887032"/>
            <a:ext cx="3950217" cy="640914"/>
          </a:xfrm>
          <a:prstGeom prst="rect">
            <a:avLst/>
          </a:prstGeom>
        </p:spPr>
      </p:pic>
      <p:sp>
        <p:nvSpPr>
          <p:cNvPr id="10" name="TextBox 9">
            <a:extLst>
              <a:ext uri="{FF2B5EF4-FFF2-40B4-BE49-F238E27FC236}">
                <a16:creationId xmlns:a16="http://schemas.microsoft.com/office/drawing/2014/main" id="{F5AE84B7-8215-1B4C-8183-3878AAE7C67B}"/>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30166130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7">
            <a:extLst>
              <a:ext uri="{FF2B5EF4-FFF2-40B4-BE49-F238E27FC236}">
                <a16:creationId xmlns:a16="http://schemas.microsoft.com/office/drawing/2014/main" id="{C2072A34-0C24-B730-AF9C-FB1B20D08C42}"/>
              </a:ext>
            </a:extLst>
          </p:cNvPr>
          <p:cNvSpPr/>
          <p:nvPr/>
        </p:nvSpPr>
        <p:spPr>
          <a:xfrm>
            <a:off x="783395" y="1499038"/>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a:ln>
                  <a:noFill/>
                </a:ln>
                <a:solidFill>
                  <a:srgbClr val="CFAED3"/>
                </a:solidFill>
                <a:effectLst/>
                <a:uLnTx/>
                <a:uFillTx/>
                <a:latin typeface="DM Sans" pitchFamily="2" charset="77"/>
                <a:ea typeface="+mn-ea"/>
                <a:cs typeface="FUTURA MEDIUM" panose="020B0602020204020303" pitchFamily="34" charset="-79"/>
              </a:rPr>
              <a:t>SCALP SERUM</a:t>
            </a:r>
          </a:p>
        </p:txBody>
      </p:sp>
      <p:sp>
        <p:nvSpPr>
          <p:cNvPr id="3" name="CaixaDeTexto 10">
            <a:extLst>
              <a:ext uri="{FF2B5EF4-FFF2-40B4-BE49-F238E27FC236}">
                <a16:creationId xmlns:a16="http://schemas.microsoft.com/office/drawing/2014/main" id="{CBFA394C-E1FA-934E-8217-23FF4C53E44F}"/>
              </a:ext>
            </a:extLst>
          </p:cNvPr>
          <p:cNvSpPr txBox="1"/>
          <p:nvPr/>
        </p:nvSpPr>
        <p:spPr>
          <a:xfrm>
            <a:off x="4995301" y="1689218"/>
            <a:ext cx="1100699" cy="29751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HC-E-100900-6</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endParaRPr>
          </a:p>
        </p:txBody>
      </p:sp>
      <p:sp>
        <p:nvSpPr>
          <p:cNvPr id="4" name="Retângulo 9">
            <a:extLst>
              <a:ext uri="{FF2B5EF4-FFF2-40B4-BE49-F238E27FC236}">
                <a16:creationId xmlns:a16="http://schemas.microsoft.com/office/drawing/2014/main" id="{BFBD6DEF-E494-1711-D4ED-56D2353EF994}"/>
              </a:ext>
            </a:extLst>
          </p:cNvPr>
          <p:cNvSpPr/>
          <p:nvPr/>
        </p:nvSpPr>
        <p:spPr>
          <a:xfrm>
            <a:off x="825599" y="5675405"/>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5" name="Tabela 10">
            <a:extLst>
              <a:ext uri="{FF2B5EF4-FFF2-40B4-BE49-F238E27FC236}">
                <a16:creationId xmlns:a16="http://schemas.microsoft.com/office/drawing/2014/main" id="{6A4711C9-E49F-35AF-3E82-BCFFA52FCCB7}"/>
              </a:ext>
            </a:extLst>
          </p:cNvPr>
          <p:cNvGraphicFramePr>
            <a:graphicFrameLocks noGrp="1"/>
          </p:cNvGraphicFramePr>
          <p:nvPr>
            <p:extLst>
              <p:ext uri="{D42A27DB-BD31-4B8C-83A1-F6EECF244321}">
                <p14:modId xmlns:p14="http://schemas.microsoft.com/office/powerpoint/2010/main" val="3102021468"/>
              </p:ext>
            </p:extLst>
          </p:nvPr>
        </p:nvGraphicFramePr>
        <p:xfrm>
          <a:off x="874820" y="2200587"/>
          <a:ext cx="5475179" cy="2506985"/>
        </p:xfrm>
        <a:graphic>
          <a:graphicData uri="http://schemas.openxmlformats.org/drawingml/2006/table">
            <a:tbl>
              <a:tblPr>
                <a:tableStyleId>{2D5ABB26-0587-4C30-8999-92F81FD0307C}</a:tableStyleId>
              </a:tblPr>
              <a:tblGrid>
                <a:gridCol w="475513">
                  <a:extLst>
                    <a:ext uri="{9D8B030D-6E8A-4147-A177-3AD203B41FA5}">
                      <a16:colId xmlns:a16="http://schemas.microsoft.com/office/drawing/2014/main" val="4024616310"/>
                    </a:ext>
                  </a:extLst>
                </a:gridCol>
                <a:gridCol w="1569218">
                  <a:extLst>
                    <a:ext uri="{9D8B030D-6E8A-4147-A177-3AD203B41FA5}">
                      <a16:colId xmlns:a16="http://schemas.microsoft.com/office/drawing/2014/main" val="376239386"/>
                    </a:ext>
                  </a:extLst>
                </a:gridCol>
                <a:gridCol w="2639906">
                  <a:extLst>
                    <a:ext uri="{9D8B030D-6E8A-4147-A177-3AD203B41FA5}">
                      <a16:colId xmlns:a16="http://schemas.microsoft.com/office/drawing/2014/main" val="1637821665"/>
                    </a:ext>
                  </a:extLst>
                </a:gridCol>
                <a:gridCol w="790542">
                  <a:extLst>
                    <a:ext uri="{9D8B030D-6E8A-4147-A177-3AD203B41FA5}">
                      <a16:colId xmlns:a16="http://schemas.microsoft.com/office/drawing/2014/main" val="1229859442"/>
                    </a:ext>
                  </a:extLst>
                </a:gridCol>
              </a:tblGrid>
              <a:tr h="130755">
                <a:tc>
                  <a:txBody>
                    <a:bodyPr/>
                    <a:lstStyle/>
                    <a:p>
                      <a:pPr algn="l">
                        <a:lnSpc>
                          <a:spcPts val="1200"/>
                        </a:lnSpc>
                      </a:pPr>
                      <a:r>
                        <a:rPr lang="en-GB" sz="700" b="1">
                          <a:effectLst/>
                          <a:latin typeface="DM Sans" pitchFamily="2" charset="77"/>
                          <a:ea typeface="Fira Sans" panose="020B0503050000020004" pitchFamily="34" charset="0"/>
                        </a:rPr>
                        <a:t>PHASE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INGREDIENTS</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INCI NAME</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algn="l">
                        <a:lnSpc>
                          <a:spcPts val="1200"/>
                        </a:lnSpc>
                      </a:pPr>
                      <a:r>
                        <a:rPr lang="en-GB" sz="700" b="1">
                          <a:effectLst/>
                          <a:latin typeface="DM Sans" pitchFamily="2" charset="77"/>
                          <a:ea typeface="Fira Sans" panose="020B0503050000020004" pitchFamily="34" charset="0"/>
                        </a:rPr>
                        <a:t>% W / W</a:t>
                      </a:r>
                      <a:endParaRPr lang="pt-BR" sz="700" b="1">
                        <a:effectLst/>
                        <a:latin typeface="DM Sans" pitchFamily="2" charset="77"/>
                        <a:ea typeface="Fira Sans" panose="020B0503050000020004" pitchFamily="34" charset="0"/>
                        <a:cs typeface="Times New Roman" panose="02020603050405020304" pitchFamily="18" charset="0"/>
                      </a:endParaRPr>
                    </a:p>
                  </a:txBody>
                  <a:tcPr marL="44450" marR="44450"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01771470"/>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A</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Water Dem</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AQUA</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73,62</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95779357"/>
                  </a:ext>
                </a:extLst>
              </a:tr>
              <a:tr h="211521">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D-Biotin</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BIOTIN</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0,02</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41289030"/>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1" i="0">
                          <a:solidFill>
                            <a:schemeClr val="tx1"/>
                          </a:solidFill>
                          <a:effectLst/>
                          <a:latin typeface="DM Sans" pitchFamily="2" charset="77"/>
                          <a:cs typeface="Fira Sans Regular"/>
                        </a:rPr>
                        <a:t>BeauPlex</a:t>
                      </a:r>
                      <a:r>
                        <a:rPr lang="en-GB" sz="700" b="1" i="0" baseline="30000">
                          <a:solidFill>
                            <a:schemeClr val="tx1"/>
                          </a:solidFill>
                          <a:effectLst/>
                          <a:latin typeface="DM Sans" pitchFamily="2" charset="77"/>
                          <a:cs typeface="Fira Sans Regular"/>
                        </a:rPr>
                        <a:t>®</a:t>
                      </a:r>
                      <a:r>
                        <a:rPr lang="en-GB" sz="700" b="1" i="0">
                          <a:solidFill>
                            <a:schemeClr val="tx1"/>
                          </a:solidFill>
                          <a:effectLst/>
                          <a:latin typeface="DM Sans" pitchFamily="2" charset="77"/>
                          <a:cs typeface="Fira Sans Regular"/>
                        </a:rPr>
                        <a:t>  VH</a:t>
                      </a:r>
                      <a:endParaRPr lang="en-US" sz="700" b="1"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1" i="0">
                          <a:solidFill>
                            <a:schemeClr val="tx1"/>
                          </a:solidFill>
                          <a:effectLst/>
                          <a:latin typeface="DM Sans" pitchFamily="2" charset="77"/>
                          <a:cs typeface="Fira Sans Regular"/>
                        </a:rPr>
                        <a:t>NIACINAMIDE, CALCIUM PANTOTHENATE, SODIUM ASCORBYL PHOSPHATE, TOCOPHERYL ACETATE, PYRIDOXINE HCL, MALTODEXTRIN, SODIUM STARCH OCTENYLSUCCINATE, SILICA</a:t>
                      </a:r>
                      <a:endParaRPr lang="en-US" sz="700" b="1"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1" i="0">
                          <a:solidFill>
                            <a:schemeClr val="tx1"/>
                          </a:solidFill>
                          <a:effectLst/>
                          <a:latin typeface="DM Sans" pitchFamily="2" charset="77"/>
                          <a:cs typeface="Fira Sans Regular"/>
                        </a:rPr>
                        <a:t>1,50</a:t>
                      </a:r>
                      <a:endParaRPr lang="en-US" sz="700" b="1"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81283160"/>
                  </a:ext>
                </a:extLst>
              </a:tr>
              <a:tr h="210693">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B</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SILIGEL</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XANTHAN GUM,SCLEROTIUM GUM,LECITHIN,PULLULAN</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1,10</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84738653"/>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49220151"/>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C</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1" i="0">
                          <a:solidFill>
                            <a:schemeClr val="tx1"/>
                          </a:solidFill>
                          <a:effectLst/>
                          <a:latin typeface="DM Sans" pitchFamily="2" charset="77"/>
                          <a:cs typeface="Fira Sans Regular"/>
                        </a:rPr>
                        <a:t>ALPAFLOR</a:t>
                      </a:r>
                      <a:r>
                        <a:rPr lang="en-GB" sz="700" b="1" i="0" baseline="30000">
                          <a:solidFill>
                            <a:schemeClr val="tx1"/>
                          </a:solidFill>
                          <a:effectLst/>
                          <a:latin typeface="DM Sans" pitchFamily="2" charset="77"/>
                          <a:cs typeface="Fira Sans Regular"/>
                        </a:rPr>
                        <a:t>®</a:t>
                      </a:r>
                      <a:r>
                        <a:rPr lang="en-GB" sz="700" b="1" i="0">
                          <a:solidFill>
                            <a:schemeClr val="tx1"/>
                          </a:solidFill>
                          <a:effectLst/>
                          <a:latin typeface="DM Sans" pitchFamily="2" charset="77"/>
                          <a:cs typeface="Fira Sans Regular"/>
                        </a:rPr>
                        <a:t> EDELWEISS CB</a:t>
                      </a:r>
                      <a:endParaRPr lang="en-US" sz="700" b="1"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1" i="0">
                          <a:solidFill>
                            <a:schemeClr val="tx1"/>
                          </a:solidFill>
                          <a:effectLst/>
                          <a:latin typeface="DM Sans" pitchFamily="2" charset="77"/>
                          <a:cs typeface="Fira Sans Regular"/>
                        </a:rPr>
                        <a:t>LEONTOPODIUM ALPINUM FLOWER/LEAF EXTRACT, GLYCERIN, AQUA, CITRIC ACID</a:t>
                      </a:r>
                      <a:endParaRPr lang="en-US" sz="700" b="1"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1" i="0">
                          <a:solidFill>
                            <a:schemeClr val="tx1"/>
                          </a:solidFill>
                          <a:effectLst/>
                          <a:latin typeface="DM Sans" pitchFamily="2" charset="77"/>
                          <a:cs typeface="Fira Sans Regular"/>
                        </a:rPr>
                        <a:t>3,00</a:t>
                      </a:r>
                      <a:endParaRPr lang="en-US" sz="700" b="1"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678763218"/>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err="1">
                          <a:solidFill>
                            <a:schemeClr val="tx1"/>
                          </a:solidFill>
                          <a:effectLst/>
                          <a:latin typeface="DM Sans" pitchFamily="2" charset="77"/>
                          <a:cs typeface="Fira Sans Regular"/>
                        </a:rPr>
                        <a:t>Dermosoft</a:t>
                      </a:r>
                      <a:r>
                        <a:rPr lang="en-GB" sz="700" b="0" i="0">
                          <a:solidFill>
                            <a:schemeClr val="tx1"/>
                          </a:solidFill>
                          <a:effectLst/>
                          <a:latin typeface="DM Sans" pitchFamily="2" charset="77"/>
                          <a:cs typeface="Fira Sans Regular"/>
                        </a:rPr>
                        <a:t> </a:t>
                      </a:r>
                      <a:r>
                        <a:rPr lang="en-GB" sz="700" b="0" i="0" err="1">
                          <a:solidFill>
                            <a:schemeClr val="tx1"/>
                          </a:solidFill>
                          <a:effectLst/>
                          <a:latin typeface="DM Sans" pitchFamily="2" charset="77"/>
                          <a:cs typeface="Fira Sans Regular"/>
                        </a:rPr>
                        <a:t>Hexiol</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1,2-HEXANEDIOL</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0,30</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728639431"/>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Ethanol abs.</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ALCOHOL</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12,00</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330262598"/>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068263179"/>
                  </a:ext>
                </a:extLst>
              </a:tr>
              <a:tr h="0">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D</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sz="700" b="0">
                          <a:effectLst/>
                          <a:latin typeface="DM Sans" pitchFamily="2" charset="77"/>
                        </a:rPr>
                        <a:t>Propanediol</a:t>
                      </a:r>
                      <a:endParaRPr lang="pt-BR" sz="1000" b="0">
                        <a:effectLst/>
                        <a:latin typeface="DM Sans" pitchFamily="2" charset="77"/>
                        <a:ea typeface="Times New Roman" panose="02020603050405020304" pitchFamily="18" charset="0"/>
                        <a:cs typeface="Times New Roman" panose="02020603050405020304" pitchFamily="18" charset="0"/>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defTabSz="914400" rtl="0" eaLnBrk="1" latinLnBrk="0" hangingPunct="1">
                        <a:lnSpc>
                          <a:spcPts val="1000"/>
                        </a:lnSpc>
                        <a:spcBef>
                          <a:spcPts val="0"/>
                        </a:spcBef>
                        <a:spcAft>
                          <a:spcPts val="0"/>
                        </a:spcAft>
                      </a:pPr>
                      <a:r>
                        <a:rPr lang="en-GB" sz="700" b="0" i="0" kern="1200">
                          <a:solidFill>
                            <a:schemeClr val="tx1"/>
                          </a:solidFill>
                          <a:effectLst/>
                          <a:latin typeface="DM Sans" pitchFamily="2" charset="77"/>
                          <a:ea typeface="+mn-ea"/>
                          <a:cs typeface="Fira Sans Regular"/>
                        </a:rPr>
                        <a:t>PROPANEDIOL</a:t>
                      </a:r>
                      <a:endParaRPr lang="en-US" sz="700" b="0" i="0" kern="1200">
                        <a:solidFill>
                          <a:schemeClr val="tx1"/>
                        </a:solidFill>
                        <a:effectLst/>
                        <a:latin typeface="DM Sans" pitchFamily="2" charset="77"/>
                        <a:ea typeface="+mn-ea"/>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defTabSz="914400" rtl="0" eaLnBrk="1" latinLnBrk="0" hangingPunct="1">
                        <a:lnSpc>
                          <a:spcPts val="1000"/>
                        </a:lnSpc>
                        <a:spcBef>
                          <a:spcPts val="0"/>
                        </a:spcBef>
                        <a:spcAft>
                          <a:spcPts val="0"/>
                        </a:spcAft>
                      </a:pPr>
                      <a:r>
                        <a:rPr lang="en-GB" sz="700" b="0" i="0" kern="1200">
                          <a:solidFill>
                            <a:schemeClr val="tx1"/>
                          </a:solidFill>
                          <a:effectLst/>
                          <a:latin typeface="DM Sans" pitchFamily="2" charset="77"/>
                          <a:ea typeface="+mn-ea"/>
                          <a:cs typeface="Fira Sans Regular"/>
                        </a:rPr>
                        <a:t>5,00</a:t>
                      </a:r>
                      <a:endParaRPr lang="en-US" sz="700" b="0" i="0" kern="1200">
                        <a:solidFill>
                          <a:schemeClr val="tx1"/>
                        </a:solidFill>
                        <a:effectLst/>
                        <a:latin typeface="DM Sans" pitchFamily="2" charset="77"/>
                        <a:ea typeface="+mn-ea"/>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74862370"/>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US" sz="700" b="0" i="0">
                          <a:solidFill>
                            <a:schemeClr val="tx1"/>
                          </a:solidFill>
                          <a:effectLst/>
                          <a:latin typeface="DM Sans" pitchFamily="2" charset="77"/>
                          <a:ea typeface="Trebuchet MS" panose="020B0603020202020204" pitchFamily="34" charset="0"/>
                          <a:cs typeface="Fira Sans Regular"/>
                        </a:rPr>
                        <a:t>PARFUM</a:t>
                      </a: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PARFUM</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0,45</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154888126"/>
                  </a:ext>
                </a:extLst>
              </a:tr>
              <a:tr h="101162">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 </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MIGLYOL 829 ECO</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CAPRYLIC/CAPRIC/SUCCINIC TRIGLYCERIDE</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3,00</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466668324"/>
                  </a:ext>
                </a:extLst>
              </a:tr>
              <a:tr h="211521">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E</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TIMICA RADIANT GOLD 222G</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MICA,CI 77491,CI 77891</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solidFill>
                        <a:srgbClr val="CFAED3"/>
                      </a:solidFill>
                      <a:prstDash val="solid"/>
                      <a:round/>
                      <a:headEnd type="none" w="med" len="med"/>
                      <a:tailEnd type="none" w="med" len="med"/>
                    </a:lnR>
                  </a:tcPr>
                </a:tc>
                <a:tc>
                  <a:txBody>
                    <a:bodyPr/>
                    <a:lstStyle/>
                    <a:p>
                      <a:pPr marL="0" marR="0" algn="l">
                        <a:lnSpc>
                          <a:spcPts val="1000"/>
                        </a:lnSpc>
                        <a:spcBef>
                          <a:spcPts val="0"/>
                        </a:spcBef>
                        <a:spcAft>
                          <a:spcPts val="0"/>
                        </a:spcAft>
                      </a:pPr>
                      <a:r>
                        <a:rPr lang="en-GB" sz="700" b="0" i="0">
                          <a:solidFill>
                            <a:schemeClr val="tx1"/>
                          </a:solidFill>
                          <a:effectLst/>
                          <a:latin typeface="DM Sans" pitchFamily="2" charset="77"/>
                          <a:cs typeface="Fira Sans Regular"/>
                        </a:rPr>
                        <a:t>0,01</a:t>
                      </a:r>
                      <a:endParaRPr lang="en-US" sz="700" b="0" i="0">
                        <a:solidFill>
                          <a:schemeClr val="tx1"/>
                        </a:solidFill>
                        <a:effectLst/>
                        <a:latin typeface="DM Sans" pitchFamily="2" charset="77"/>
                        <a:ea typeface="Trebuchet MS" panose="020B0603020202020204" pitchFamily="34" charset="0"/>
                        <a:cs typeface="Fira Sans Regular"/>
                      </a:endParaRPr>
                    </a:p>
                  </a:txBody>
                  <a:tcPr marL="29886" marR="29886" marT="0" marB="0">
                    <a:lnL w="12700" cap="flat" cmpd="sng" algn="ctr">
                      <a:solidFill>
                        <a:srgbClr val="CFAED3"/>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479412795"/>
                  </a:ext>
                </a:extLst>
              </a:tr>
            </a:tbl>
          </a:graphicData>
        </a:graphic>
      </p:graphicFrame>
      <p:grpSp>
        <p:nvGrpSpPr>
          <p:cNvPr id="7" name="Groupe 5">
            <a:extLst>
              <a:ext uri="{FF2B5EF4-FFF2-40B4-BE49-F238E27FC236}">
                <a16:creationId xmlns:a16="http://schemas.microsoft.com/office/drawing/2014/main" id="{CB21DED2-9A35-07D8-09A8-566DCBA7B0C3}"/>
              </a:ext>
            </a:extLst>
          </p:cNvPr>
          <p:cNvGrpSpPr/>
          <p:nvPr/>
        </p:nvGrpSpPr>
        <p:grpSpPr>
          <a:xfrm>
            <a:off x="11203989" y="76514"/>
            <a:ext cx="799200" cy="1632843"/>
            <a:chOff x="11090399" y="1013632"/>
            <a:chExt cx="799200" cy="1632843"/>
          </a:xfrm>
        </p:grpSpPr>
        <p:pic>
          <p:nvPicPr>
            <p:cNvPr id="8" name="Picture 7">
              <a:extLst>
                <a:ext uri="{FF2B5EF4-FFF2-40B4-BE49-F238E27FC236}">
                  <a16:creationId xmlns:a16="http://schemas.microsoft.com/office/drawing/2014/main" id="{98C83035-9701-A4CD-6F72-673C3C94428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090399" y="1013632"/>
              <a:ext cx="799200" cy="799200"/>
            </a:xfrm>
            <a:prstGeom prst="rect">
              <a:avLst/>
            </a:prstGeom>
          </p:spPr>
        </p:pic>
        <p:pic>
          <p:nvPicPr>
            <p:cNvPr id="9" name="Picture 8">
              <a:extLst>
                <a:ext uri="{FF2B5EF4-FFF2-40B4-BE49-F238E27FC236}">
                  <a16:creationId xmlns:a16="http://schemas.microsoft.com/office/drawing/2014/main" id="{10F24763-80E3-1D34-6054-5A95B4D5DE1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90399" y="1847275"/>
              <a:ext cx="799200" cy="799200"/>
            </a:xfrm>
            <a:prstGeom prst="rect">
              <a:avLst/>
            </a:prstGeom>
          </p:spPr>
        </p:pic>
      </p:grpSp>
      <p:graphicFrame>
        <p:nvGraphicFramePr>
          <p:cNvPr id="10" name="Table 9">
            <a:extLst>
              <a:ext uri="{FF2B5EF4-FFF2-40B4-BE49-F238E27FC236}">
                <a16:creationId xmlns:a16="http://schemas.microsoft.com/office/drawing/2014/main" id="{CA258366-43C9-3221-7C29-D0FA6E0711ED}"/>
              </a:ext>
            </a:extLst>
          </p:cNvPr>
          <p:cNvGraphicFramePr>
            <a:graphicFrameLocks noGrp="1"/>
          </p:cNvGraphicFramePr>
          <p:nvPr>
            <p:extLst>
              <p:ext uri="{D42A27DB-BD31-4B8C-83A1-F6EECF244321}">
                <p14:modId xmlns:p14="http://schemas.microsoft.com/office/powerpoint/2010/main" val="2640368962"/>
              </p:ext>
            </p:extLst>
          </p:nvPr>
        </p:nvGraphicFramePr>
        <p:xfrm>
          <a:off x="825599" y="5280050"/>
          <a:ext cx="3405207" cy="200056"/>
        </p:xfrm>
        <a:graphic>
          <a:graphicData uri="http://schemas.openxmlformats.org/drawingml/2006/table">
            <a:tbl>
              <a:tblPr>
                <a:tableStyleId>{5C22544A-7EE6-4342-B048-85BDC9FD1C3A}</a:tableStyleId>
              </a:tblPr>
              <a:tblGrid>
                <a:gridCol w="577099">
                  <a:extLst>
                    <a:ext uri="{9D8B030D-6E8A-4147-A177-3AD203B41FA5}">
                      <a16:colId xmlns:a16="http://schemas.microsoft.com/office/drawing/2014/main" val="1424810015"/>
                    </a:ext>
                  </a:extLst>
                </a:gridCol>
                <a:gridCol w="2828108">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6.5</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GB" sz="700">
                          <a:effectLst/>
                          <a:latin typeface="DM Sans" pitchFamily="2" charset="0"/>
                        </a:rPr>
                        <a:t>Viscosity (Brookfield RV5/10rpm):  200-300 mPa*s </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11" name="Rectangle 2">
            <a:extLst>
              <a:ext uri="{FF2B5EF4-FFF2-40B4-BE49-F238E27FC236}">
                <a16:creationId xmlns:a16="http://schemas.microsoft.com/office/drawing/2014/main" id="{B85AC983-492C-F544-E97C-74EA3DA4BB75}"/>
              </a:ext>
            </a:extLst>
          </p:cNvPr>
          <p:cNvSpPr>
            <a:spLocks noChangeArrowheads="1"/>
          </p:cNvSpPr>
          <p:nvPr/>
        </p:nvSpPr>
        <p:spPr bwMode="auto">
          <a:xfrm>
            <a:off x="783395" y="5084752"/>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sp>
        <p:nvSpPr>
          <p:cNvPr id="12" name="Espace réservé du numéro de diapositive 1">
            <a:extLst>
              <a:ext uri="{FF2B5EF4-FFF2-40B4-BE49-F238E27FC236}">
                <a16:creationId xmlns:a16="http://schemas.microsoft.com/office/drawing/2014/main" id="{DA53EB33-A255-A903-CB39-B9FA7D6BD177}"/>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70</a:t>
            </a:fld>
            <a:endParaRPr lang="en-US" sz="1300">
              <a:solidFill>
                <a:prstClr val="black"/>
              </a:solidFill>
              <a:latin typeface="DM Sans"/>
            </a:endParaRPr>
          </a:p>
        </p:txBody>
      </p:sp>
      <p:sp>
        <p:nvSpPr>
          <p:cNvPr id="13" name="TextBox 12">
            <a:extLst>
              <a:ext uri="{FF2B5EF4-FFF2-40B4-BE49-F238E27FC236}">
                <a16:creationId xmlns:a16="http://schemas.microsoft.com/office/drawing/2014/main" id="{A42DF60F-277A-A6A6-B226-6B2DA74BDCC7}"/>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13511277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85FA75-E1B8-8C29-EBF7-AB7BAA7D7861}"/>
              </a:ext>
            </a:extLst>
          </p:cNvPr>
          <p:cNvSpPr/>
          <p:nvPr/>
        </p:nvSpPr>
        <p:spPr>
          <a:xfrm>
            <a:off x="8367252" y="6115665"/>
            <a:ext cx="3608438" cy="5997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ZoneTexte 1">
            <a:extLst>
              <a:ext uri="{FF2B5EF4-FFF2-40B4-BE49-F238E27FC236}">
                <a16:creationId xmlns:a16="http://schemas.microsoft.com/office/drawing/2014/main" id="{08ADCF98-97E0-224C-A951-C07E7DFF2D44}"/>
              </a:ext>
            </a:extLst>
          </p:cNvPr>
          <p:cNvSpPr txBox="1"/>
          <p:nvPr/>
        </p:nvSpPr>
        <p:spPr>
          <a:xfrm>
            <a:off x="8476488" y="1746504"/>
            <a:ext cx="32608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highlight>
                  <a:srgbClr val="FFFF00"/>
                </a:highlight>
                <a:uLnTx/>
                <a:uFillTx/>
                <a:latin typeface="DM Sans"/>
                <a:ea typeface="+mn-ea"/>
                <a:cs typeface="+mn-cs"/>
              </a:rPr>
              <a:t>Move WONDER YOU to black</a:t>
            </a:r>
          </a:p>
        </p:txBody>
      </p:sp>
      <p:pic>
        <p:nvPicPr>
          <p:cNvPr id="10" name="Gráfico 9">
            <a:extLst>
              <a:ext uri="{FF2B5EF4-FFF2-40B4-BE49-F238E27FC236}">
                <a16:creationId xmlns:a16="http://schemas.microsoft.com/office/drawing/2014/main" id="{64EB46AF-BDA3-8E37-B7DC-ACC34CFA439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00343" y="2987928"/>
            <a:ext cx="5437009" cy="882143"/>
          </a:xfrm>
          <a:prstGeom prst="rect">
            <a:avLst/>
          </a:prstGeom>
        </p:spPr>
      </p:pic>
      <p:pic>
        <p:nvPicPr>
          <p:cNvPr id="7" name="Espaço Reservado para Imagem 6">
            <a:extLst>
              <a:ext uri="{FF2B5EF4-FFF2-40B4-BE49-F238E27FC236}">
                <a16:creationId xmlns:a16="http://schemas.microsoft.com/office/drawing/2014/main" id="{C4DC5AAC-2A49-1040-8AC1-C555B41BC899}"/>
              </a:ext>
            </a:extLst>
          </p:cNvPr>
          <p:cNvPicPr>
            <a:picLocks noGrp="1" noChangeAspect="1"/>
          </p:cNvPicPr>
          <p:nvPr>
            <p:ph type="pic" sz="quarter" idx="12"/>
          </p:nvPr>
        </p:nvPicPr>
        <p:blipFill>
          <a:blip r:embed="rId5">
            <a:extLst>
              <a:ext uri="{28A0092B-C50C-407E-A947-70E740481C1C}">
                <a14:useLocalDpi xmlns:a14="http://schemas.microsoft.com/office/drawing/2010/main"/>
              </a:ext>
            </a:extLst>
          </a:blip>
          <a:srcRect/>
          <a:stretch/>
        </p:blipFill>
        <p:spPr>
          <a:xfrm>
            <a:off x="0" y="3"/>
            <a:ext cx="12191994" cy="6857997"/>
          </a:xfrm>
          <a:prstGeom prst="rect">
            <a:avLst/>
          </a:prstGeom>
        </p:spPr>
      </p:pic>
      <p:pic>
        <p:nvPicPr>
          <p:cNvPr id="11" name="Gráfico 10">
            <a:extLst>
              <a:ext uri="{FF2B5EF4-FFF2-40B4-BE49-F238E27FC236}">
                <a16:creationId xmlns:a16="http://schemas.microsoft.com/office/drawing/2014/main" id="{721B0F72-9EB4-9B4E-B0A7-4F272A9D877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20892" y="890266"/>
            <a:ext cx="3950217" cy="640914"/>
          </a:xfrm>
          <a:prstGeom prst="rect">
            <a:avLst/>
          </a:prstGeom>
        </p:spPr>
      </p:pic>
      <p:cxnSp>
        <p:nvCxnSpPr>
          <p:cNvPr id="12" name="Conector Reto 11">
            <a:extLst>
              <a:ext uri="{FF2B5EF4-FFF2-40B4-BE49-F238E27FC236}">
                <a16:creationId xmlns:a16="http://schemas.microsoft.com/office/drawing/2014/main" id="{2B80AE59-2540-3C4F-98C3-A86320799B4F}"/>
              </a:ext>
            </a:extLst>
          </p:cNvPr>
          <p:cNvCxnSpPr>
            <a:cxnSpLocks/>
          </p:cNvCxnSpPr>
          <p:nvPr/>
        </p:nvCxnSpPr>
        <p:spPr>
          <a:xfrm>
            <a:off x="618460" y="5549900"/>
            <a:ext cx="7322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BBB6DD62-E00D-A340-BD2C-AB53D88523F3}"/>
              </a:ext>
            </a:extLst>
          </p:cNvPr>
          <p:cNvCxnSpPr>
            <a:cxnSpLocks/>
          </p:cNvCxnSpPr>
          <p:nvPr/>
        </p:nvCxnSpPr>
        <p:spPr>
          <a:xfrm flipV="1">
            <a:off x="618460"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to 19">
            <a:extLst>
              <a:ext uri="{FF2B5EF4-FFF2-40B4-BE49-F238E27FC236}">
                <a16:creationId xmlns:a16="http://schemas.microsoft.com/office/drawing/2014/main" id="{B4633865-2F4D-FD40-A5FD-5FAC757D9BB8}"/>
              </a:ext>
            </a:extLst>
          </p:cNvPr>
          <p:cNvCxnSpPr>
            <a:cxnSpLocks/>
          </p:cNvCxnSpPr>
          <p:nvPr/>
        </p:nvCxnSpPr>
        <p:spPr>
          <a:xfrm flipV="1">
            <a:off x="7940979"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to 20">
            <a:extLst>
              <a:ext uri="{FF2B5EF4-FFF2-40B4-BE49-F238E27FC236}">
                <a16:creationId xmlns:a16="http://schemas.microsoft.com/office/drawing/2014/main" id="{E967578A-A71F-2C44-9DF0-9A2697B1C42A}"/>
              </a:ext>
            </a:extLst>
          </p:cNvPr>
          <p:cNvCxnSpPr>
            <a:cxnSpLocks/>
          </p:cNvCxnSpPr>
          <p:nvPr/>
        </p:nvCxnSpPr>
        <p:spPr>
          <a:xfrm>
            <a:off x="8160327" y="5549900"/>
            <a:ext cx="34659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to 21">
            <a:extLst>
              <a:ext uri="{FF2B5EF4-FFF2-40B4-BE49-F238E27FC236}">
                <a16:creationId xmlns:a16="http://schemas.microsoft.com/office/drawing/2014/main" id="{3438F7A1-2B06-744E-9D41-2191E66CF68D}"/>
              </a:ext>
            </a:extLst>
          </p:cNvPr>
          <p:cNvCxnSpPr>
            <a:cxnSpLocks/>
          </p:cNvCxnSpPr>
          <p:nvPr/>
        </p:nvCxnSpPr>
        <p:spPr>
          <a:xfrm flipV="1">
            <a:off x="8155332"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to 23">
            <a:extLst>
              <a:ext uri="{FF2B5EF4-FFF2-40B4-BE49-F238E27FC236}">
                <a16:creationId xmlns:a16="http://schemas.microsoft.com/office/drawing/2014/main" id="{6B1E9B44-7969-F44A-B6F2-3346A6ADEAD9}"/>
              </a:ext>
            </a:extLst>
          </p:cNvPr>
          <p:cNvCxnSpPr>
            <a:cxnSpLocks/>
          </p:cNvCxnSpPr>
          <p:nvPr/>
        </p:nvCxnSpPr>
        <p:spPr>
          <a:xfrm flipV="1">
            <a:off x="11626288"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tângulo 24">
            <a:extLst>
              <a:ext uri="{FF2B5EF4-FFF2-40B4-BE49-F238E27FC236}">
                <a16:creationId xmlns:a16="http://schemas.microsoft.com/office/drawing/2014/main" id="{525009A1-0B49-FF46-88C5-3D5DD0C0E9CF}"/>
              </a:ext>
            </a:extLst>
          </p:cNvPr>
          <p:cNvSpPr/>
          <p:nvPr/>
        </p:nvSpPr>
        <p:spPr>
          <a:xfrm>
            <a:off x="3634197" y="5541818"/>
            <a:ext cx="1291045" cy="344069"/>
          </a:xfrm>
          <a:prstGeom prst="rect">
            <a:avLst/>
          </a:prstGeom>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DM Sans" pitchFamily="2" charset="77"/>
                <a:ea typeface="+mn-ea"/>
                <a:cs typeface="Futura Medium" panose="020B0602020204020303" pitchFamily="34" charset="-79"/>
              </a:rPr>
              <a:t>FACIAL LINE</a:t>
            </a:r>
          </a:p>
        </p:txBody>
      </p:sp>
      <p:sp>
        <p:nvSpPr>
          <p:cNvPr id="28" name="Retângulo 27">
            <a:extLst>
              <a:ext uri="{FF2B5EF4-FFF2-40B4-BE49-F238E27FC236}">
                <a16:creationId xmlns:a16="http://schemas.microsoft.com/office/drawing/2014/main" id="{15734633-5127-BE47-9895-6941BA380478}"/>
              </a:ext>
            </a:extLst>
          </p:cNvPr>
          <p:cNvSpPr/>
          <p:nvPr/>
        </p:nvSpPr>
        <p:spPr>
          <a:xfrm>
            <a:off x="9025601" y="5541818"/>
            <a:ext cx="1735412" cy="344069"/>
          </a:xfrm>
          <a:prstGeom prst="rect">
            <a:avLst/>
          </a:prstGeom>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DM Sans" pitchFamily="2" charset="77"/>
                <a:ea typeface="+mn-ea"/>
                <a:cs typeface="Futura Medium" panose="020B0602020204020303" pitchFamily="34" charset="-79"/>
              </a:rPr>
              <a:t>CAPILLARY LINE</a:t>
            </a:r>
          </a:p>
        </p:txBody>
      </p:sp>
      <p:pic>
        <p:nvPicPr>
          <p:cNvPr id="15" name="Picture 12">
            <a:extLst>
              <a:ext uri="{FF2B5EF4-FFF2-40B4-BE49-F238E27FC236}">
                <a16:creationId xmlns:a16="http://schemas.microsoft.com/office/drawing/2014/main" id="{584F274A-5EC2-3644-8126-89D584A608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2AFDD148-8B46-611A-C1EE-8BFB855C2BD6}"/>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20711547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6445602-2C69-2850-1B98-C8688C2082CA}"/>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pic>
        <p:nvPicPr>
          <p:cNvPr id="2" name="Gráfico 9">
            <a:extLst>
              <a:ext uri="{FF2B5EF4-FFF2-40B4-BE49-F238E27FC236}">
                <a16:creationId xmlns:a16="http://schemas.microsoft.com/office/drawing/2014/main" id="{B4A23B43-05B1-307D-28D3-BD76E877768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8181" y="2769335"/>
            <a:ext cx="5350243" cy="868066"/>
          </a:xfrm>
          <a:prstGeom prst="rect">
            <a:avLst/>
          </a:prstGeom>
        </p:spPr>
      </p:pic>
    </p:spTree>
    <p:extLst>
      <p:ext uri="{BB962C8B-B14F-4D97-AF65-F5344CB8AC3E}">
        <p14:creationId xmlns:p14="http://schemas.microsoft.com/office/powerpoint/2010/main" val="8308365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84822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9819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personne, Visage humain, habits, intérieur&#10;&#10;Description générée automatiquement">
            <a:extLst>
              <a:ext uri="{FF2B5EF4-FFF2-40B4-BE49-F238E27FC236}">
                <a16:creationId xmlns:a16="http://schemas.microsoft.com/office/drawing/2014/main" id="{944AD263-F903-1B3A-D9C4-BE3C6BB329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6416" y="6370"/>
            <a:ext cx="5205727"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SYN-AKE® </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Picture 18" descr="A picture containing graphics, clipart, circle, logo&#10;&#10;Description automatically generated">
            <a:extLst>
              <a:ext uri="{FF2B5EF4-FFF2-40B4-BE49-F238E27FC236}">
                <a16:creationId xmlns:a16="http://schemas.microsoft.com/office/drawing/2014/main" id="{9C2AF606-D3E2-344A-E7DE-C781707138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9350" y="89601"/>
            <a:ext cx="792000" cy="792000"/>
          </a:xfrm>
          <a:prstGeom prst="rect">
            <a:avLst/>
          </a:prstGeom>
        </p:spPr>
      </p:pic>
      <p:sp>
        <p:nvSpPr>
          <p:cNvPr id="3" name="Espace réservé du texte 26">
            <a:extLst>
              <a:ext uri="{FF2B5EF4-FFF2-40B4-BE49-F238E27FC236}">
                <a16:creationId xmlns:a16="http://schemas.microsoft.com/office/drawing/2014/main" id="{2ADE583F-07A5-51E6-00CE-CB9BA234A4BA}"/>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500" b="0" i="0" u="none" strike="noStrike" kern="0" cap="none" spc="0" normalizeH="0" baseline="0" noProof="0">
                <a:ln>
                  <a:noFill/>
                </a:ln>
                <a:solidFill>
                  <a:srgbClr val="307297"/>
                </a:solidFill>
                <a:effectLst/>
                <a:uLnTx/>
                <a:uFillTx/>
                <a:latin typeface="DM Sans"/>
                <a:ea typeface="+mn-ea"/>
                <a:cs typeface="+mn-cs"/>
              </a:rPr>
              <a:t>Key benefits to help better deal with the effects of the menopause on skin  </a:t>
            </a:r>
          </a:p>
        </p:txBody>
      </p:sp>
      <p:sp>
        <p:nvSpPr>
          <p:cNvPr id="5" name="TextBox 9">
            <a:extLst>
              <a:ext uri="{FF2B5EF4-FFF2-40B4-BE49-F238E27FC236}">
                <a16:creationId xmlns:a16="http://schemas.microsoft.com/office/drawing/2014/main" id="{5AC4AA9E-A88B-1ABD-73BA-24F2529414E1}"/>
              </a:ext>
            </a:extLst>
          </p:cNvPr>
          <p:cNvSpPr txBox="1"/>
          <p:nvPr/>
        </p:nvSpPr>
        <p:spPr>
          <a:xfrm>
            <a:off x="454802" y="1838219"/>
            <a:ext cx="6002864" cy="38472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SYN®-AKE is a patented tripeptide, with unique amino acid sequence (Beta-Ala-Pro-Dab-NH-</a:t>
            </a:r>
            <a:r>
              <a:rPr kumimoji="0" lang="en-US" sz="1600" b="0" i="0" u="none" strike="noStrike" kern="1200" cap="none" spc="0" normalizeH="0" baseline="0" noProof="0" err="1">
                <a:ln>
                  <a:noFill/>
                </a:ln>
                <a:solidFill>
                  <a:srgbClr val="FFFFFF">
                    <a:lumMod val="50000"/>
                  </a:srgbClr>
                </a:solidFill>
                <a:effectLst/>
                <a:uLnTx/>
                <a:uFillTx/>
                <a:latin typeface="DM Sans (Corps)"/>
                <a:ea typeface="Fira Sans" panose="020B0503050000020004" pitchFamily="34" charset="0"/>
                <a:cs typeface="+mn-cs"/>
              </a:rPr>
              <a:t>Bzl</a:t>
            </a: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 mimicking Waglerin-1 functionality, for Botox-like efficacy</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Corps)"/>
                <a:ea typeface="Fira Sans" panose="020B0503050000020004" pitchFamily="34" charset="0"/>
                <a:cs typeface="+mn-cs"/>
              </a:rPr>
              <a:t>Wrinkles reduction - </a:t>
            </a: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Stop wrinkling – keep laughing</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Helps your face to relax without losing the ability to express yourself</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1"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Visibly reduces deep wrinkles </a:t>
            </a: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in just 4 weeks*</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Corps)"/>
                <a:ea typeface="Fira Sans" panose="020B0503050000020004" pitchFamily="34" charset="0"/>
                <a:cs typeface="+mn-cs"/>
              </a:rPr>
              <a:t>Wrinkles prevention </a:t>
            </a: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 Unlock your skin’s longevity</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When used earlier in time, </a:t>
            </a:r>
            <a:r>
              <a:rPr kumimoji="0" lang="en-US" sz="1600" b="1"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helps delaying the appearance of wrinkles</a:t>
            </a: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 with age-freezing effects**</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anose="020B0604020202020204"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Corps)"/>
                <a:ea typeface="Fira Sans" panose="020B0503050000020004" pitchFamily="34" charset="0"/>
                <a:cs typeface="+mn-cs"/>
              </a:rPr>
              <a:t>Applied for 1 month can delay the appearance of mimic wrinkles up to 5 years**</a:t>
            </a:r>
          </a:p>
          <a:p>
            <a:pPr marL="285750" marR="0" lvl="0" indent="-285750" algn="l" defTabSz="914400" rtl="0" eaLnBrk="1" fontAlgn="auto" latinLnBrk="0" hangingPunct="1">
              <a:lnSpc>
                <a:spcPct val="100000"/>
              </a:lnSpc>
              <a:spcBef>
                <a:spcPts val="0"/>
              </a:spcBef>
              <a:spcAft>
                <a:spcPts val="0"/>
              </a:spcAft>
              <a:buClr>
                <a:srgbClr val="9138B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7F7F7F"/>
              </a:solidFill>
              <a:effectLst/>
              <a:uLnTx/>
              <a:uFillTx/>
              <a:latin typeface="DM Sans (Corps)"/>
              <a:ea typeface="Fira Sans" panose="020B0503050000020004" pitchFamily="34" charset="0"/>
              <a:cs typeface="+mn-cs"/>
            </a:endParaRPr>
          </a:p>
        </p:txBody>
      </p:sp>
      <p:sp>
        <p:nvSpPr>
          <p:cNvPr id="6" name="CaixaDeTexto 47">
            <a:extLst>
              <a:ext uri="{FF2B5EF4-FFF2-40B4-BE49-F238E27FC236}">
                <a16:creationId xmlns:a16="http://schemas.microsoft.com/office/drawing/2014/main" id="{98CD57C6-DC02-018C-C0F1-1360B04AF107}"/>
              </a:ext>
            </a:extLst>
          </p:cNvPr>
          <p:cNvSpPr txBox="1"/>
          <p:nvPr/>
        </p:nvSpPr>
        <p:spPr>
          <a:xfrm>
            <a:off x="620016" y="6382225"/>
            <a:ext cx="5841858"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50000"/>
                    <a:lumOff val="50000"/>
                  </a:prstClr>
                </a:solidFill>
                <a:effectLst/>
                <a:uLnTx/>
                <a:uFillTx/>
                <a:latin typeface="DM Sans"/>
                <a:ea typeface="+mn-ea"/>
                <a:cs typeface="+mn-cs"/>
              </a:rPr>
              <a:t>*In-Vivo **In-Vivo - Assumption based on linear extrapolation of study results</a:t>
            </a:r>
          </a:p>
        </p:txBody>
      </p:sp>
      <p:pic>
        <p:nvPicPr>
          <p:cNvPr id="8" name="Picture 6">
            <a:extLst>
              <a:ext uri="{FF2B5EF4-FFF2-40B4-BE49-F238E27FC236}">
                <a16:creationId xmlns:a16="http://schemas.microsoft.com/office/drawing/2014/main" id="{FECA0B02-E31E-15D0-9C7F-7C04038E46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0293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personne, Visage humain, habits, intérieur&#10;&#10;Description générée automatiquement">
            <a:extLst>
              <a:ext uri="{FF2B5EF4-FFF2-40B4-BE49-F238E27FC236}">
                <a16:creationId xmlns:a16="http://schemas.microsoft.com/office/drawing/2014/main" id="{944AD263-F903-1B3A-D9C4-BE3C6BB329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6416" y="6370"/>
            <a:ext cx="5205727"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SYN-AKE® </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Picture 18" descr="A picture containing graphics, clipart, circle, logo&#10;&#10;Description automatically generated">
            <a:extLst>
              <a:ext uri="{FF2B5EF4-FFF2-40B4-BE49-F238E27FC236}">
                <a16:creationId xmlns:a16="http://schemas.microsoft.com/office/drawing/2014/main" id="{9C2AF606-D3E2-344A-E7DE-C781707138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9350" y="89601"/>
            <a:ext cx="792000" cy="792000"/>
          </a:xfrm>
          <a:prstGeom prst="rect">
            <a:avLst/>
          </a:prstGeom>
        </p:spPr>
      </p:pic>
      <p:sp>
        <p:nvSpPr>
          <p:cNvPr id="8" name="Espace réservé du texte 26">
            <a:extLst>
              <a:ext uri="{FF2B5EF4-FFF2-40B4-BE49-F238E27FC236}">
                <a16:creationId xmlns:a16="http://schemas.microsoft.com/office/drawing/2014/main" id="{3132E400-55A4-5A2B-466A-3183BA17F293}"/>
              </a:ext>
            </a:extLst>
          </p:cNvPr>
          <p:cNvSpPr txBox="1">
            <a:spLocks/>
          </p:cNvSpPr>
          <p:nvPr/>
        </p:nvSpPr>
        <p:spPr>
          <a:xfrm>
            <a:off x="302400" y="679056"/>
            <a:ext cx="6477091" cy="48280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2500" b="0" i="0" u="none" strike="noStrike" kern="0" cap="none" spc="0" normalizeH="0" baseline="0" noProof="0">
                <a:ln>
                  <a:noFill/>
                </a:ln>
                <a:solidFill>
                  <a:srgbClr val="307297"/>
                </a:solidFill>
                <a:effectLst/>
                <a:uLnTx/>
                <a:uFillTx/>
                <a:latin typeface="DM Sans"/>
                <a:ea typeface="+mn-ea"/>
                <a:cs typeface="+mn-cs"/>
              </a:rPr>
              <a:t>Stop wrinkling – keep laughing</a:t>
            </a:r>
          </a:p>
        </p:txBody>
      </p:sp>
      <p:grpSp>
        <p:nvGrpSpPr>
          <p:cNvPr id="11" name="Groupe 10">
            <a:extLst>
              <a:ext uri="{FF2B5EF4-FFF2-40B4-BE49-F238E27FC236}">
                <a16:creationId xmlns:a16="http://schemas.microsoft.com/office/drawing/2014/main" id="{8181367C-FC07-CE32-29B8-FE3226DE2E14}"/>
              </a:ext>
            </a:extLst>
          </p:cNvPr>
          <p:cNvGrpSpPr/>
          <p:nvPr/>
        </p:nvGrpSpPr>
        <p:grpSpPr>
          <a:xfrm>
            <a:off x="302400" y="1538798"/>
            <a:ext cx="6626584" cy="4671202"/>
            <a:chOff x="468000" y="1522956"/>
            <a:chExt cx="8640000" cy="4671202"/>
          </a:xfrm>
        </p:grpSpPr>
        <p:sp>
          <p:nvSpPr>
            <p:cNvPr id="13" name="Rectangle: Rounded Corners 56">
              <a:extLst>
                <a:ext uri="{FF2B5EF4-FFF2-40B4-BE49-F238E27FC236}">
                  <a16:creationId xmlns:a16="http://schemas.microsoft.com/office/drawing/2014/main" id="{9A9C176A-BAF6-37F2-4538-AC40D7ADB150}"/>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14" name="Rectangle: Rounded Corners 55">
              <a:extLst>
                <a:ext uri="{FF2B5EF4-FFF2-40B4-BE49-F238E27FC236}">
                  <a16:creationId xmlns:a16="http://schemas.microsoft.com/office/drawing/2014/main" id="{4A06E4CA-087C-958B-E4B6-F7156490126D}"/>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15" name="CasellaDiTesto 36">
              <a:extLst>
                <a:ext uri="{FF2B5EF4-FFF2-40B4-BE49-F238E27FC236}">
                  <a16:creationId xmlns:a16="http://schemas.microsoft.com/office/drawing/2014/main" id="{6BA47C4D-40AD-291A-DE5E-17187F9E5BD2}"/>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16" name="Graphic 18" descr="Caret Right with solid fill">
              <a:extLst>
                <a:ext uri="{FF2B5EF4-FFF2-40B4-BE49-F238E27FC236}">
                  <a16:creationId xmlns:a16="http://schemas.microsoft.com/office/drawing/2014/main" id="{ED5E21A3-932B-43AB-4E09-F63B7493945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73579" y="5492200"/>
              <a:ext cx="699646" cy="699646"/>
            </a:xfrm>
            <a:prstGeom prst="rect">
              <a:avLst/>
            </a:prstGeom>
          </p:spPr>
        </p:pic>
        <p:pic>
          <p:nvPicPr>
            <p:cNvPr id="17" name="Graphic 19" descr="Caret Right with solid fill">
              <a:extLst>
                <a:ext uri="{FF2B5EF4-FFF2-40B4-BE49-F238E27FC236}">
                  <a16:creationId xmlns:a16="http://schemas.microsoft.com/office/drawing/2014/main" id="{1B903523-51E0-A08D-520E-6C14D88ADF3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646221" y="5492200"/>
              <a:ext cx="699646" cy="699646"/>
            </a:xfrm>
            <a:prstGeom prst="rect">
              <a:avLst/>
            </a:prstGeom>
          </p:spPr>
        </p:pic>
        <p:sp>
          <p:nvSpPr>
            <p:cNvPr id="19" name="Rectangle 18">
              <a:extLst>
                <a:ext uri="{FF2B5EF4-FFF2-40B4-BE49-F238E27FC236}">
                  <a16:creationId xmlns:a16="http://schemas.microsoft.com/office/drawing/2014/main" id="{534A9767-AD0F-8BBD-1EAE-A5E4A46B2308}"/>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21" name="Rectangle: Rounded Corners 2">
              <a:extLst>
                <a:ext uri="{FF2B5EF4-FFF2-40B4-BE49-F238E27FC236}">
                  <a16:creationId xmlns:a16="http://schemas.microsoft.com/office/drawing/2014/main" id="{98E4D85F-202F-C94E-F9BD-FE6B817C055A}"/>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2" name="Rectangle: Rounded Corners 55">
              <a:extLst>
                <a:ext uri="{FF2B5EF4-FFF2-40B4-BE49-F238E27FC236}">
                  <a16:creationId xmlns:a16="http://schemas.microsoft.com/office/drawing/2014/main" id="{31198EE1-0D09-8AC1-02F8-070FD4133AFD}"/>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3" name="Rectangle: Rounded Corners 51">
              <a:extLst>
                <a:ext uri="{FF2B5EF4-FFF2-40B4-BE49-F238E27FC236}">
                  <a16:creationId xmlns:a16="http://schemas.microsoft.com/office/drawing/2014/main" id="{755F2965-6B8D-BED8-9943-0315B75B9C0F}"/>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4" name="CasellaDiTesto 32">
              <a:extLst>
                <a:ext uri="{FF2B5EF4-FFF2-40B4-BE49-F238E27FC236}">
                  <a16:creationId xmlns:a16="http://schemas.microsoft.com/office/drawing/2014/main" id="{01FF9979-983E-A571-45DE-01602B0F4ACD}"/>
                </a:ext>
              </a:extLst>
            </p:cNvPr>
            <p:cNvSpPr txBox="1"/>
            <p:nvPr/>
          </p:nvSpPr>
          <p:spPr>
            <a:xfrm>
              <a:off x="563399" y="1794017"/>
              <a:ext cx="1073711"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25" name="Graphic 30" descr="Caret Right with solid fill">
              <a:extLst>
                <a:ext uri="{FF2B5EF4-FFF2-40B4-BE49-F238E27FC236}">
                  <a16:creationId xmlns:a16="http://schemas.microsoft.com/office/drawing/2014/main" id="{5DF4E7BC-D2F3-73EF-8DB1-1B9480CD5E8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73579" y="1522956"/>
              <a:ext cx="699646" cy="699646"/>
            </a:xfrm>
            <a:prstGeom prst="rect">
              <a:avLst/>
            </a:prstGeom>
          </p:spPr>
        </p:pic>
        <p:pic>
          <p:nvPicPr>
            <p:cNvPr id="27" name="Graphic 31" descr="Caret Right with solid fill">
              <a:extLst>
                <a:ext uri="{FF2B5EF4-FFF2-40B4-BE49-F238E27FC236}">
                  <a16:creationId xmlns:a16="http://schemas.microsoft.com/office/drawing/2014/main" id="{B2F3AF98-B7EF-060B-F8D4-7E4FDB25471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646221" y="1522956"/>
              <a:ext cx="699646" cy="699646"/>
            </a:xfrm>
            <a:prstGeom prst="rect">
              <a:avLst/>
            </a:prstGeom>
          </p:spPr>
        </p:pic>
        <p:sp>
          <p:nvSpPr>
            <p:cNvPr id="28" name="Rectangle: Rounded Corners 47">
              <a:extLst>
                <a:ext uri="{FF2B5EF4-FFF2-40B4-BE49-F238E27FC236}">
                  <a16:creationId xmlns:a16="http://schemas.microsoft.com/office/drawing/2014/main" id="{55A499B4-0A2B-7595-9D14-CE1E06FBCFB0}"/>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29" name="CasellaDiTesto 32">
              <a:extLst>
                <a:ext uri="{FF2B5EF4-FFF2-40B4-BE49-F238E27FC236}">
                  <a16:creationId xmlns:a16="http://schemas.microsoft.com/office/drawing/2014/main" id="{1218CC07-581E-8801-D6CE-7AD293321AA3}"/>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0" name="Graphic 36" descr="Caret Right with solid fill">
              <a:extLst>
                <a:ext uri="{FF2B5EF4-FFF2-40B4-BE49-F238E27FC236}">
                  <a16:creationId xmlns:a16="http://schemas.microsoft.com/office/drawing/2014/main" id="{D9F1CAD3-17D3-904E-CB03-22A17B7FC08B}"/>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673577" y="2250967"/>
              <a:ext cx="699646" cy="699646"/>
            </a:xfrm>
            <a:prstGeom prst="rect">
              <a:avLst/>
            </a:prstGeom>
          </p:spPr>
        </p:pic>
        <p:pic>
          <p:nvPicPr>
            <p:cNvPr id="31" name="Graphic 37" descr="Caret Right with solid fill">
              <a:extLst>
                <a:ext uri="{FF2B5EF4-FFF2-40B4-BE49-F238E27FC236}">
                  <a16:creationId xmlns:a16="http://schemas.microsoft.com/office/drawing/2014/main" id="{43784B10-23F0-5833-B0E3-948C7BADBD4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46221" y="2250967"/>
              <a:ext cx="699646" cy="699646"/>
            </a:xfrm>
            <a:prstGeom prst="rect">
              <a:avLst/>
            </a:prstGeom>
          </p:spPr>
        </p:pic>
        <p:sp>
          <p:nvSpPr>
            <p:cNvPr id="32" name="CasellaDiTesto 19">
              <a:extLst>
                <a:ext uri="{FF2B5EF4-FFF2-40B4-BE49-F238E27FC236}">
                  <a16:creationId xmlns:a16="http://schemas.microsoft.com/office/drawing/2014/main" id="{709F329E-7C14-1E50-416A-7DED93CF17BB}"/>
                </a:ext>
              </a:extLst>
            </p:cNvPr>
            <p:cNvSpPr txBox="1"/>
            <p:nvPr/>
          </p:nvSpPr>
          <p:spPr>
            <a:xfrm>
              <a:off x="2318330" y="3255771"/>
              <a:ext cx="5818633" cy="615553"/>
            </a:xfrm>
            <a:prstGeom prst="rect">
              <a:avLst/>
            </a:prstGeom>
            <a:noFill/>
          </p:spPr>
          <p:txBody>
            <a:bodyPr wrap="square" lIns="0" tIns="0" rIns="0" bIns="0" rtlCol="0" anchor="ctr" anchorCtr="0">
              <a:spAutoFit/>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Visibly reduces deep wrinkles in just 4 weeks</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Improves skin smoothness </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Can delay wrinkles’ appearance up to 5 years</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Mattifies skin, visibly reducing shine look </a:t>
              </a:r>
            </a:p>
          </p:txBody>
        </p:sp>
        <p:sp>
          <p:nvSpPr>
            <p:cNvPr id="33" name="CasellaDiTesto 32">
              <a:extLst>
                <a:ext uri="{FF2B5EF4-FFF2-40B4-BE49-F238E27FC236}">
                  <a16:creationId xmlns:a16="http://schemas.microsoft.com/office/drawing/2014/main" id="{C76B537B-D358-AEBD-B59F-7E80E3D24067}"/>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4" name="Graphic 40" descr="Caret Right with solid fill">
              <a:extLst>
                <a:ext uri="{FF2B5EF4-FFF2-40B4-BE49-F238E27FC236}">
                  <a16:creationId xmlns:a16="http://schemas.microsoft.com/office/drawing/2014/main" id="{9D3A70DC-474A-63B2-E9F2-B70882FA2A9D}"/>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673579" y="3213725"/>
              <a:ext cx="699646" cy="699646"/>
            </a:xfrm>
            <a:prstGeom prst="rect">
              <a:avLst/>
            </a:prstGeom>
          </p:spPr>
        </p:pic>
        <p:pic>
          <p:nvPicPr>
            <p:cNvPr id="35" name="Graphic 41" descr="Caret Right with solid fill">
              <a:extLst>
                <a:ext uri="{FF2B5EF4-FFF2-40B4-BE49-F238E27FC236}">
                  <a16:creationId xmlns:a16="http://schemas.microsoft.com/office/drawing/2014/main" id="{29104289-7489-B443-0EF0-F26875906EB0}"/>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46221" y="3213725"/>
              <a:ext cx="699646" cy="699646"/>
            </a:xfrm>
            <a:prstGeom prst="rect">
              <a:avLst/>
            </a:prstGeom>
          </p:spPr>
        </p:pic>
        <p:sp>
          <p:nvSpPr>
            <p:cNvPr id="36" name="CasellaDiTesto 32">
              <a:extLst>
                <a:ext uri="{FF2B5EF4-FFF2-40B4-BE49-F238E27FC236}">
                  <a16:creationId xmlns:a16="http://schemas.microsoft.com/office/drawing/2014/main" id="{EFCEDF33-1000-0741-A80D-D8A26DF4BAA4}"/>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37" name="Graphic 44" descr="Caret Right with solid fill">
              <a:extLst>
                <a:ext uri="{FF2B5EF4-FFF2-40B4-BE49-F238E27FC236}">
                  <a16:creationId xmlns:a16="http://schemas.microsoft.com/office/drawing/2014/main" id="{A7CB22CD-2E2B-6359-1D6F-4A859CAC491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673579" y="4419407"/>
              <a:ext cx="699646" cy="699646"/>
            </a:xfrm>
            <a:prstGeom prst="rect">
              <a:avLst/>
            </a:prstGeom>
          </p:spPr>
        </p:pic>
        <p:pic>
          <p:nvPicPr>
            <p:cNvPr id="38" name="Graphic 45" descr="Caret Right with solid fill">
              <a:extLst>
                <a:ext uri="{FF2B5EF4-FFF2-40B4-BE49-F238E27FC236}">
                  <a16:creationId xmlns:a16="http://schemas.microsoft.com/office/drawing/2014/main" id="{6D51F5AE-CB27-BC06-7223-0778EA583A67}"/>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46221" y="4419407"/>
              <a:ext cx="699646" cy="699646"/>
            </a:xfrm>
            <a:prstGeom prst="rect">
              <a:avLst/>
            </a:prstGeom>
          </p:spPr>
        </p:pic>
        <p:sp>
          <p:nvSpPr>
            <p:cNvPr id="39" name="CasellaDiTesto 16">
              <a:extLst>
                <a:ext uri="{FF2B5EF4-FFF2-40B4-BE49-F238E27FC236}">
                  <a16:creationId xmlns:a16="http://schemas.microsoft.com/office/drawing/2014/main" id="{3FBFFF10-C7F2-806C-D6CA-505D9AB807CF}"/>
                </a:ext>
              </a:extLst>
            </p:cNvPr>
            <p:cNvSpPr txBox="1"/>
            <p:nvPr/>
          </p:nvSpPr>
          <p:spPr>
            <a:xfrm>
              <a:off x="2318329" y="1715978"/>
              <a:ext cx="4481604" cy="346249"/>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Glycerin (and) Aqua (and) </a:t>
              </a:r>
            </a:p>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Dipeptide </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Diaminobutyroyl</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Benzylamide Diacetate</a:t>
              </a:r>
            </a:p>
          </p:txBody>
        </p:sp>
        <p:sp>
          <p:nvSpPr>
            <p:cNvPr id="40" name="CasellaDiTesto 19">
              <a:extLst>
                <a:ext uri="{FF2B5EF4-FFF2-40B4-BE49-F238E27FC236}">
                  <a16:creationId xmlns:a16="http://schemas.microsoft.com/office/drawing/2014/main" id="{CAB1B4CC-EF65-D75D-61FF-0C687493E71B}"/>
                </a:ext>
              </a:extLst>
            </p:cNvPr>
            <p:cNvSpPr txBox="1"/>
            <p:nvPr/>
          </p:nvSpPr>
          <p:spPr>
            <a:xfrm>
              <a:off x="2318328" y="2388200"/>
              <a:ext cx="5552200" cy="461665"/>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Highly potent patented biomimetic tripeptide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Proven in vitro to reduce muscle cell contractions:                                                                        immediately, long-lasting and fully reversibly</a:t>
              </a:r>
            </a:p>
          </p:txBody>
        </p:sp>
      </p:grpSp>
      <p:pic>
        <p:nvPicPr>
          <p:cNvPr id="41" name="Picture 61">
            <a:extLst>
              <a:ext uri="{FF2B5EF4-FFF2-40B4-BE49-F238E27FC236}">
                <a16:creationId xmlns:a16="http://schemas.microsoft.com/office/drawing/2014/main" id="{B2710CA7-2600-B443-9AD4-63BAB457833A}"/>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6290986" y="1640360"/>
            <a:ext cx="531244" cy="468000"/>
          </a:xfrm>
          <a:prstGeom prst="rect">
            <a:avLst/>
          </a:prstGeom>
        </p:spPr>
      </p:pic>
      <p:pic>
        <p:nvPicPr>
          <p:cNvPr id="42" name="Picture 65">
            <a:extLst>
              <a:ext uri="{FF2B5EF4-FFF2-40B4-BE49-F238E27FC236}">
                <a16:creationId xmlns:a16="http://schemas.microsoft.com/office/drawing/2014/main" id="{55F528BD-F7D8-EA9F-FB56-B2E307A266F9}"/>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6355108" y="3353206"/>
            <a:ext cx="403000" cy="468000"/>
          </a:xfrm>
          <a:prstGeom prst="rect">
            <a:avLst/>
          </a:prstGeom>
        </p:spPr>
      </p:pic>
      <p:pic>
        <p:nvPicPr>
          <p:cNvPr id="43" name="Picture 67">
            <a:extLst>
              <a:ext uri="{FF2B5EF4-FFF2-40B4-BE49-F238E27FC236}">
                <a16:creationId xmlns:a16="http://schemas.microsoft.com/office/drawing/2014/main" id="{E1D0A24E-A617-AD18-A92C-B4FFC9EAF8C9}"/>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rcRect/>
          <a:stretch/>
        </p:blipFill>
        <p:spPr>
          <a:xfrm>
            <a:off x="6248298" y="4599091"/>
            <a:ext cx="616621" cy="411081"/>
          </a:xfrm>
          <a:prstGeom prst="rect">
            <a:avLst/>
          </a:prstGeom>
        </p:spPr>
      </p:pic>
      <p:pic>
        <p:nvPicPr>
          <p:cNvPr id="44" name="Picture 63">
            <a:extLst>
              <a:ext uri="{FF2B5EF4-FFF2-40B4-BE49-F238E27FC236}">
                <a16:creationId xmlns:a16="http://schemas.microsoft.com/office/drawing/2014/main" id="{BA74B7C7-7B54-7C88-0186-1BE40E582F65}"/>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6355108" y="2379783"/>
            <a:ext cx="403000" cy="468000"/>
          </a:xfrm>
          <a:prstGeom prst="rect">
            <a:avLst/>
          </a:prstGeom>
        </p:spPr>
      </p:pic>
      <p:pic>
        <p:nvPicPr>
          <p:cNvPr id="45" name="Picture 69">
            <a:extLst>
              <a:ext uri="{FF2B5EF4-FFF2-40B4-BE49-F238E27FC236}">
                <a16:creationId xmlns:a16="http://schemas.microsoft.com/office/drawing/2014/main" id="{036C3C00-606A-CAA1-E35A-FFD47FC5B9CF}"/>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a:xfrm>
            <a:off x="6379527" y="5606511"/>
            <a:ext cx="354162" cy="468000"/>
          </a:xfrm>
          <a:prstGeom prst="rect">
            <a:avLst/>
          </a:prstGeom>
        </p:spPr>
      </p:pic>
      <p:grpSp>
        <p:nvGrpSpPr>
          <p:cNvPr id="46" name="Group 39">
            <a:extLst>
              <a:ext uri="{FF2B5EF4-FFF2-40B4-BE49-F238E27FC236}">
                <a16:creationId xmlns:a16="http://schemas.microsoft.com/office/drawing/2014/main" id="{AA0D9071-0184-03AD-8D8F-FC3EEC64A98E}"/>
              </a:ext>
            </a:extLst>
          </p:cNvPr>
          <p:cNvGrpSpPr/>
          <p:nvPr/>
        </p:nvGrpSpPr>
        <p:grpSpPr>
          <a:xfrm>
            <a:off x="1905337" y="4587457"/>
            <a:ext cx="4547578" cy="377430"/>
            <a:chOff x="2196296" y="4761498"/>
            <a:chExt cx="4547578" cy="377430"/>
          </a:xfrm>
        </p:grpSpPr>
        <p:sp>
          <p:nvSpPr>
            <p:cNvPr id="47" name="CasellaDiTesto 20">
              <a:extLst>
                <a:ext uri="{FF2B5EF4-FFF2-40B4-BE49-F238E27FC236}">
                  <a16:creationId xmlns:a16="http://schemas.microsoft.com/office/drawing/2014/main" id="{9E82AA49-D01F-ADD7-01D7-5C465FE3BB10}"/>
                </a:ext>
              </a:extLst>
            </p:cNvPr>
            <p:cNvSpPr txBox="1"/>
            <p:nvPr/>
          </p:nvSpPr>
          <p:spPr>
            <a:xfrm>
              <a:off x="2196296" y="4761498"/>
              <a:ext cx="114266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b="0"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Liquid</a:t>
              </a:r>
              <a:endParaRPr kumimoji="0" lang="fr-FR"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1-4%</a:t>
              </a:r>
            </a:p>
          </p:txBody>
        </p:sp>
        <p:sp>
          <p:nvSpPr>
            <p:cNvPr id="48" name="CasellaDiTesto 21">
              <a:extLst>
                <a:ext uri="{FF2B5EF4-FFF2-40B4-BE49-F238E27FC236}">
                  <a16:creationId xmlns:a16="http://schemas.microsoft.com/office/drawing/2014/main" id="{05348E83-C070-939F-247B-86EDD5433866}"/>
                </a:ext>
              </a:extLst>
            </p:cNvPr>
            <p:cNvSpPr txBox="1"/>
            <p:nvPr/>
          </p:nvSpPr>
          <p:spPr>
            <a:xfrm>
              <a:off x="4915554" y="4767031"/>
              <a:ext cx="182832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endPar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Water soluble</a:t>
              </a:r>
            </a:p>
          </p:txBody>
        </p:sp>
        <p:sp>
          <p:nvSpPr>
            <p:cNvPr id="49" name="CasellaDiTesto 20">
              <a:extLst>
                <a:ext uri="{FF2B5EF4-FFF2-40B4-BE49-F238E27FC236}">
                  <a16:creationId xmlns:a16="http://schemas.microsoft.com/office/drawing/2014/main" id="{02517078-D649-C9CC-1BCB-1462891D1FCA}"/>
                </a:ext>
              </a:extLst>
            </p:cNvPr>
            <p:cNvSpPr txBox="1"/>
            <p:nvPr/>
          </p:nvSpPr>
          <p:spPr>
            <a:xfrm>
              <a:off x="3338956" y="4761498"/>
              <a:ext cx="1299281"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3,0–7,5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Free</a:t>
              </a:r>
            </a:p>
          </p:txBody>
        </p:sp>
      </p:grpSp>
      <p:pic>
        <p:nvPicPr>
          <p:cNvPr id="50" name="Picture 56" descr="A picture containing text, sign&#10;&#10;Description automatically generated">
            <a:extLst>
              <a:ext uri="{FF2B5EF4-FFF2-40B4-BE49-F238E27FC236}">
                <a16:creationId xmlns:a16="http://schemas.microsoft.com/office/drawing/2014/main" id="{3F94C218-3597-DB4A-C302-E68851135C6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680821" y="5616052"/>
            <a:ext cx="586113" cy="468000"/>
          </a:xfrm>
          <a:prstGeom prst="rect">
            <a:avLst/>
          </a:prstGeom>
        </p:spPr>
      </p:pic>
      <p:pic>
        <p:nvPicPr>
          <p:cNvPr id="51" name="Picture 57" descr="Logo&#10;&#10;Description automatically generated">
            <a:extLst>
              <a:ext uri="{FF2B5EF4-FFF2-40B4-BE49-F238E27FC236}">
                <a16:creationId xmlns:a16="http://schemas.microsoft.com/office/drawing/2014/main" id="{D044D8C9-0B9D-42FE-A991-15AD1CB8ECAC}"/>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887997" y="5616052"/>
            <a:ext cx="633766" cy="468000"/>
          </a:xfrm>
          <a:prstGeom prst="rect">
            <a:avLst/>
          </a:prstGeom>
        </p:spPr>
      </p:pic>
      <p:pic>
        <p:nvPicPr>
          <p:cNvPr id="52" name="Picture 14" descr="A picture containing text&#10;&#10;Description automatically generated">
            <a:extLst>
              <a:ext uri="{FF2B5EF4-FFF2-40B4-BE49-F238E27FC236}">
                <a16:creationId xmlns:a16="http://schemas.microsoft.com/office/drawing/2014/main" id="{E15EC40C-F5EE-2FC0-66E2-BE61AB5507E5}"/>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5002722" y="5683257"/>
            <a:ext cx="883395" cy="360000"/>
          </a:xfrm>
          <a:prstGeom prst="rect">
            <a:avLst/>
          </a:prstGeom>
        </p:spPr>
      </p:pic>
      <p:sp>
        <p:nvSpPr>
          <p:cNvPr id="96" name="CaixaDeTexto 47">
            <a:extLst>
              <a:ext uri="{FF2B5EF4-FFF2-40B4-BE49-F238E27FC236}">
                <a16:creationId xmlns:a16="http://schemas.microsoft.com/office/drawing/2014/main" id="{FE798CA3-98E7-EADB-35F0-5AB5D45FCE46}"/>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 MUI, BPJPH</a:t>
            </a:r>
          </a:p>
        </p:txBody>
      </p:sp>
      <p:grpSp>
        <p:nvGrpSpPr>
          <p:cNvPr id="97" name="Groupe 96">
            <a:extLst>
              <a:ext uri="{FF2B5EF4-FFF2-40B4-BE49-F238E27FC236}">
                <a16:creationId xmlns:a16="http://schemas.microsoft.com/office/drawing/2014/main" id="{E6AF3A2D-0CFF-61AC-E010-0D947B4D377C}"/>
              </a:ext>
            </a:extLst>
          </p:cNvPr>
          <p:cNvGrpSpPr/>
          <p:nvPr/>
        </p:nvGrpSpPr>
        <p:grpSpPr>
          <a:xfrm>
            <a:off x="2747894" y="5548897"/>
            <a:ext cx="659143" cy="537470"/>
            <a:chOff x="2809794" y="5514162"/>
            <a:chExt cx="659143" cy="537470"/>
          </a:xfrm>
        </p:grpSpPr>
        <p:pic>
          <p:nvPicPr>
            <p:cNvPr id="98" name="Picture 49" descr="Logo&#10;&#10;Description automatically generated">
              <a:extLst>
                <a:ext uri="{FF2B5EF4-FFF2-40B4-BE49-F238E27FC236}">
                  <a16:creationId xmlns:a16="http://schemas.microsoft.com/office/drawing/2014/main" id="{5DCC2183-774B-F1BB-95C3-0B944BD054BF}"/>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99" name="ZoneTexte 98">
              <a:extLst>
                <a:ext uri="{FF2B5EF4-FFF2-40B4-BE49-F238E27FC236}">
                  <a16:creationId xmlns:a16="http://schemas.microsoft.com/office/drawing/2014/main" id="{A62F51A3-0D91-AC2D-0179-22FF8652563F}"/>
                </a:ext>
              </a:extLst>
            </p:cNvPr>
            <p:cNvSpPr txBox="1"/>
            <p:nvPr/>
          </p:nvSpPr>
          <p:spPr>
            <a:xfrm>
              <a:off x="3177800" y="5514162"/>
              <a:ext cx="2911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kumimoji="0" lang="fr-FR" sz="1800" b="1" i="0" u="none" strike="noStrike" kern="1200" cap="none" spc="0" normalizeH="0" baseline="0" noProof="0">
                <a:ln>
                  <a:noFill/>
                </a:ln>
                <a:solidFill>
                  <a:prstClr val="black"/>
                </a:solidFill>
                <a:effectLst/>
                <a:uLnTx/>
                <a:uFillTx/>
                <a:latin typeface="DM Sans"/>
                <a:ea typeface="+mn-ea"/>
                <a:cs typeface="+mn-cs"/>
              </a:endParaRPr>
            </a:p>
          </p:txBody>
        </p:sp>
      </p:grpSp>
      <p:pic>
        <p:nvPicPr>
          <p:cNvPr id="3" name="Picture 6">
            <a:extLst>
              <a:ext uri="{FF2B5EF4-FFF2-40B4-BE49-F238E27FC236}">
                <a16:creationId xmlns:a16="http://schemas.microsoft.com/office/drawing/2014/main" id="{2CA0461D-C19F-E9C4-ECDB-B7C82A637564}"/>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758805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PEPHA®-AGE CB </a:t>
            </a:r>
          </a:p>
        </p:txBody>
      </p:sp>
      <p:sp>
        <p:nvSpPr>
          <p:cNvPr id="6" name="Espace réservé du texte 26">
            <a:extLst>
              <a:ext uri="{FF2B5EF4-FFF2-40B4-BE49-F238E27FC236}">
                <a16:creationId xmlns:a16="http://schemas.microsoft.com/office/drawing/2014/main" id="{18CBBD85-5223-A0E5-462C-92C94731031F}"/>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500" b="0" i="0" u="none" strike="noStrike" kern="0" cap="none" spc="0" normalizeH="0" baseline="0" noProof="0">
                <a:ln>
                  <a:noFill/>
                </a:ln>
                <a:solidFill>
                  <a:srgbClr val="307297"/>
                </a:solidFill>
                <a:effectLst/>
                <a:uLnTx/>
                <a:uFillTx/>
                <a:latin typeface="DM Sans"/>
                <a:ea typeface="+mn-ea"/>
                <a:cs typeface="+mn-cs"/>
              </a:rPr>
              <a:t>Key benefits to help better deal with the effects of the menopause on skin  </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a:extLst>
              <a:ext uri="{FF2B5EF4-FFF2-40B4-BE49-F238E27FC236}">
                <a16:creationId xmlns:a16="http://schemas.microsoft.com/office/drawing/2014/main" id="{204F297F-E01F-CDC6-4F56-289FA5B1A7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3942" y="0"/>
            <a:ext cx="5208201"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08324" y="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2">
            <a:extLst>
              <a:ext uri="{FF2B5EF4-FFF2-40B4-BE49-F238E27FC236}">
                <a16:creationId xmlns:a16="http://schemas.microsoft.com/office/drawing/2014/main" id="{8A83293B-E250-55FA-3894-ABAD038000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7" name="TextBox 9">
            <a:extLst>
              <a:ext uri="{FF2B5EF4-FFF2-40B4-BE49-F238E27FC236}">
                <a16:creationId xmlns:a16="http://schemas.microsoft.com/office/drawing/2014/main" id="{C764F849-613B-92CC-4522-DBAF4F0C2C35}"/>
              </a:ext>
            </a:extLst>
          </p:cNvPr>
          <p:cNvSpPr txBox="1"/>
          <p:nvPr/>
        </p:nvSpPr>
        <p:spPr>
          <a:xfrm>
            <a:off x="302402" y="1685819"/>
            <a:ext cx="6002864" cy="443198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Extract of freshwater microalgae </a:t>
            </a:r>
            <a:r>
              <a:rPr kumimoji="0" lang="en-US" sz="1600" b="0" i="1"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Scenedesmus </a:t>
            </a:r>
            <a:r>
              <a:rPr kumimoji="0" lang="en-US" sz="1600" b="0" i="1" u="none" strike="noStrike" kern="1200" cap="none" spc="0" normalizeH="0" baseline="0" noProof="0" err="1">
                <a:ln>
                  <a:noFill/>
                </a:ln>
                <a:solidFill>
                  <a:srgbClr val="FFFFFF">
                    <a:lumMod val="50000"/>
                  </a:srgbClr>
                </a:solidFill>
                <a:effectLst/>
                <a:uLnTx/>
                <a:uFillTx/>
                <a:latin typeface="DM Sans" pitchFamily="2" charset="0"/>
                <a:ea typeface="Fira Sans" panose="020B0503050000020004" pitchFamily="34" charset="0"/>
                <a:cs typeface="+mn-cs"/>
              </a:rPr>
              <a:t>rubescens</a:t>
            </a:r>
            <a:r>
              <a:rPr kumimoji="0" lang="en-US" sz="1600" b="0" i="1"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 </a:t>
            </a: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(green algae) produced with a sustainable biotech process in state-of-the art photo-bioreactors</a:t>
            </a: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2660A5"/>
              </a:buClr>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Stimulates skin resistance (UV &amp; Blue light) </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Stimulates skin’s own defense against UV and blue light**</a:t>
            </a:r>
          </a:p>
          <a:p>
            <a:pPr marL="285750" marR="0" lvl="0" indent="-285750" algn="l" defTabSz="914400" rtl="0" eaLnBrk="1" fontAlgn="auto" latinLnBrk="0" hangingPunct="1">
              <a:lnSpc>
                <a:spcPct val="100000"/>
              </a:lnSpc>
              <a:spcBef>
                <a:spcPts val="0"/>
              </a:spcBef>
              <a:spcAft>
                <a:spcPts val="0"/>
              </a:spcAft>
              <a:buClr>
                <a:srgbClr val="2660A5"/>
              </a:buClr>
              <a:buSzTx/>
              <a:buFont typeface="Arial"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Reduces number of sunburn cells and oxidative stress**</a:t>
            </a:r>
          </a:p>
          <a:p>
            <a:pPr marL="174625" marR="0" lvl="0" indent="-174625" algn="l" defTabSz="914400" rtl="0" eaLnBrk="1" fontAlgn="auto" latinLnBrk="0" hangingPunct="1">
              <a:lnSpc>
                <a:spcPct val="100000"/>
              </a:lnSpc>
              <a:spcBef>
                <a:spcPts val="600"/>
              </a:spcBef>
              <a:spcAft>
                <a:spcPts val="0"/>
              </a:spcAft>
              <a:buClr>
                <a:srgbClr val="0099FF"/>
              </a:buClr>
              <a:buSzTx/>
              <a:buFont typeface="Arial"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Photo-ageing protection (UV &amp; Blue light) </a:t>
            </a:r>
          </a:p>
          <a:p>
            <a:pPr marL="285750" marR="0" lvl="0" indent="-285750" algn="l" defTabSz="914400" rtl="0" eaLnBrk="1" fontAlgn="auto" latinLnBrk="0" hangingPunct="1">
              <a:lnSpc>
                <a:spcPct val="100000"/>
              </a:lnSpc>
              <a:spcBef>
                <a:spcPts val="600"/>
              </a:spcBef>
              <a:spcAft>
                <a:spcPts val="0"/>
              </a:spcAft>
              <a:buClr>
                <a:srgbClr val="2660A5"/>
              </a:buClr>
              <a:buSzTx/>
              <a:buFont typeface="Arial"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Minimizes the appearance of ageing after exposure to the UV and blue light. **</a:t>
            </a:r>
          </a:p>
          <a:p>
            <a:pPr marL="285750" marR="0" lvl="0" indent="-285750" algn="l" defTabSz="914400" rtl="0" eaLnBrk="1" fontAlgn="auto" latinLnBrk="0" hangingPunct="1">
              <a:lnSpc>
                <a:spcPct val="100000"/>
              </a:lnSpc>
              <a:spcBef>
                <a:spcPts val="600"/>
              </a:spcBef>
              <a:spcAft>
                <a:spcPts val="0"/>
              </a:spcAft>
              <a:buClr>
                <a:srgbClr val="2660A5"/>
              </a:buClr>
              <a:buSzTx/>
              <a:buFont typeface="Arial"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Strong stimulation of Collagen III (youth collagen)**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78CA9"/>
                </a:solidFill>
                <a:effectLst/>
                <a:uLnTx/>
                <a:uFillTx/>
                <a:latin typeface="DM Sans" pitchFamily="2" charset="0"/>
                <a:ea typeface="Fira Sans" panose="020B0503050000020004" pitchFamily="34" charset="0"/>
                <a:cs typeface="+mn-cs"/>
              </a:rPr>
              <a:t>Age Spots &amp; Skin tone</a:t>
            </a:r>
          </a:p>
          <a:p>
            <a:pPr marL="285750" marR="0" lvl="0" indent="-285750" algn="l" defTabSz="914400" rtl="0" eaLnBrk="1" fontAlgn="auto" latinLnBrk="0" hangingPunct="1">
              <a:lnSpc>
                <a:spcPct val="100000"/>
              </a:lnSpc>
              <a:spcBef>
                <a:spcPts val="600"/>
              </a:spcBef>
              <a:spcAft>
                <a:spcPts val="0"/>
              </a:spcAft>
              <a:buClr>
                <a:srgbClr val="2660A5"/>
              </a:buClr>
              <a:buSzTx/>
              <a:buFont typeface="Arial" pitchFamily="34" charset="0"/>
              <a:buChar char="•"/>
              <a:tabLst/>
              <a:defRPr/>
            </a:pPr>
            <a:r>
              <a:rPr kumimoji="0" lang="en-US" sz="1600" b="0" i="0" u="none" strike="noStrike" kern="1200" cap="none" spc="0" normalizeH="0" baseline="0" noProof="0">
                <a:ln>
                  <a:noFill/>
                </a:ln>
                <a:solidFill>
                  <a:srgbClr val="FFFFFF">
                    <a:lumMod val="50000"/>
                  </a:srgbClr>
                </a:solidFill>
                <a:effectLst/>
                <a:uLnTx/>
                <a:uFillTx/>
                <a:latin typeface="DM Sans" pitchFamily="2" charset="0"/>
                <a:ea typeface="Fira Sans" panose="020B0503050000020004" pitchFamily="34" charset="0"/>
                <a:cs typeface="+mn-cs"/>
              </a:rPr>
              <a:t>Reduces blue light induced hyperpigmentation (dark spots) &amp; evens skin tone* &amp; ***</a:t>
            </a:r>
          </a:p>
        </p:txBody>
      </p:sp>
      <p:sp>
        <p:nvSpPr>
          <p:cNvPr id="8" name="CaixaDeTexto 47">
            <a:extLst>
              <a:ext uri="{FF2B5EF4-FFF2-40B4-BE49-F238E27FC236}">
                <a16:creationId xmlns:a16="http://schemas.microsoft.com/office/drawing/2014/main" id="{4D94739F-C0FA-6F53-A310-C3103A111E95}"/>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In-Vitro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Ex-Vivo</a:t>
            </a: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a:t>
            </a:r>
            <a:r>
              <a:rPr kumimoji="0" lang="pt-BR" sz="1000" b="0" i="0" u="none" strike="noStrike" kern="1200" cap="none" spc="0" normalizeH="0" baseline="0" noProof="0" err="1">
                <a:ln>
                  <a:noFill/>
                </a:ln>
                <a:solidFill>
                  <a:prstClr val="black">
                    <a:lumMod val="50000"/>
                    <a:lumOff val="50000"/>
                  </a:prstClr>
                </a:solidFill>
                <a:effectLst/>
                <a:uLnTx/>
                <a:uFillTx/>
                <a:latin typeface="DM Sans"/>
                <a:ea typeface="+mn-ea"/>
                <a:cs typeface="+mn-cs"/>
              </a:rPr>
              <a:t>In-Vivo</a:t>
            </a:r>
            <a:endPar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endParaRPr>
          </a:p>
        </p:txBody>
      </p:sp>
      <p:grpSp>
        <p:nvGrpSpPr>
          <p:cNvPr id="13" name="Groupe 12">
            <a:extLst>
              <a:ext uri="{FF2B5EF4-FFF2-40B4-BE49-F238E27FC236}">
                <a16:creationId xmlns:a16="http://schemas.microsoft.com/office/drawing/2014/main" id="{D8A5B7F0-5546-C888-1A54-E98BA36B1239}"/>
              </a:ext>
            </a:extLst>
          </p:cNvPr>
          <p:cNvGrpSpPr/>
          <p:nvPr/>
        </p:nvGrpSpPr>
        <p:grpSpPr>
          <a:xfrm>
            <a:off x="11202351" y="90637"/>
            <a:ext cx="795600" cy="2432802"/>
            <a:chOff x="11084400" y="312551"/>
            <a:chExt cx="795600" cy="2432802"/>
          </a:xfrm>
        </p:grpSpPr>
        <p:pic>
          <p:nvPicPr>
            <p:cNvPr id="14" name="Picture 18" descr="A picture containing graphics, clipart, circle, logo&#10;&#10;Description automatically generated">
              <a:extLst>
                <a:ext uri="{FF2B5EF4-FFF2-40B4-BE49-F238E27FC236}">
                  <a16:creationId xmlns:a16="http://schemas.microsoft.com/office/drawing/2014/main" id="{A25A0932-415F-6748-2C4B-9EFA6EE7D2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8000" y="1135490"/>
              <a:ext cx="792000" cy="792000"/>
            </a:xfrm>
            <a:prstGeom prst="rect">
              <a:avLst/>
            </a:prstGeom>
          </p:spPr>
        </p:pic>
        <p:pic>
          <p:nvPicPr>
            <p:cNvPr id="15" name="Picture 10">
              <a:extLst>
                <a:ext uri="{FF2B5EF4-FFF2-40B4-BE49-F238E27FC236}">
                  <a16:creationId xmlns:a16="http://schemas.microsoft.com/office/drawing/2014/main" id="{CF2B10B9-76D7-7879-056F-325C3B7E6D4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12551"/>
              <a:ext cx="795600" cy="795600"/>
            </a:xfrm>
            <a:prstGeom prst="rect">
              <a:avLst/>
            </a:prstGeom>
          </p:spPr>
        </p:pic>
        <p:pic>
          <p:nvPicPr>
            <p:cNvPr id="16" name="Picture 19">
              <a:extLst>
                <a:ext uri="{FF2B5EF4-FFF2-40B4-BE49-F238E27FC236}">
                  <a16:creationId xmlns:a16="http://schemas.microsoft.com/office/drawing/2014/main" id="{BFA7A01A-24BF-0082-1BAC-D778AAA5838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1949753"/>
              <a:ext cx="795600" cy="795600"/>
            </a:xfrm>
            <a:prstGeom prst="rect">
              <a:avLst/>
            </a:prstGeom>
          </p:spPr>
        </p:pic>
      </p:grpSp>
    </p:spTree>
    <p:extLst>
      <p:ext uri="{BB962C8B-B14F-4D97-AF65-F5344CB8AC3E}">
        <p14:creationId xmlns:p14="http://schemas.microsoft.com/office/powerpoint/2010/main" val="34789801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6">
            <a:extLst>
              <a:ext uri="{FF2B5EF4-FFF2-40B4-BE49-F238E27FC236}">
                <a16:creationId xmlns:a16="http://schemas.microsoft.com/office/drawing/2014/main" id="{2120D1F0-9771-6515-64A1-8748BA44D0CA}"/>
              </a:ext>
            </a:extLst>
          </p:cNvPr>
          <p:cNvSpPr txBox="1">
            <a:spLocks/>
          </p:cNvSpPr>
          <p:nvPr/>
        </p:nvSpPr>
        <p:spPr>
          <a:xfrm>
            <a:off x="249982" y="680790"/>
            <a:ext cx="10722818" cy="4003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500" b="0" i="0" u="none" strike="noStrike" kern="0" cap="none" spc="0" normalizeH="0" baseline="0" noProof="0">
              <a:ln>
                <a:noFill/>
              </a:ln>
              <a:solidFill>
                <a:srgbClr val="58166D"/>
              </a:solidFill>
              <a:effectLst/>
              <a:uLnTx/>
              <a:uFillTx/>
              <a:latin typeface="DM Sans"/>
              <a:ea typeface="+mn-ea"/>
              <a:cs typeface="+mn-cs"/>
            </a:endParaRPr>
          </a:p>
        </p:txBody>
      </p:sp>
      <p:sp>
        <p:nvSpPr>
          <p:cNvPr id="26" name="Titre 25">
            <a:extLst>
              <a:ext uri="{FF2B5EF4-FFF2-40B4-BE49-F238E27FC236}">
                <a16:creationId xmlns:a16="http://schemas.microsoft.com/office/drawing/2014/main" id="{67B2FFC3-6BB0-AA4C-9374-D1CC5D3521B6}"/>
              </a:ext>
            </a:extLst>
          </p:cNvPr>
          <p:cNvSpPr>
            <a:spLocks noGrp="1"/>
          </p:cNvSpPr>
          <p:nvPr>
            <p:ph type="title"/>
          </p:nvPr>
        </p:nvSpPr>
        <p:spPr/>
        <p:txBody>
          <a:bodyPr/>
          <a:lstStyle/>
          <a:p>
            <a:r>
              <a:rPr lang="fr-FR"/>
              <a:t>PEPHA®-AGE CB </a:t>
            </a:r>
          </a:p>
        </p:txBody>
      </p:sp>
      <p:sp>
        <p:nvSpPr>
          <p:cNvPr id="6" name="Espace réservé du texte 26">
            <a:extLst>
              <a:ext uri="{FF2B5EF4-FFF2-40B4-BE49-F238E27FC236}">
                <a16:creationId xmlns:a16="http://schemas.microsoft.com/office/drawing/2014/main" id="{18CBBD85-5223-A0E5-462C-92C94731031F}"/>
              </a:ext>
            </a:extLst>
          </p:cNvPr>
          <p:cNvSpPr txBox="1">
            <a:spLocks/>
          </p:cNvSpPr>
          <p:nvPr/>
        </p:nvSpPr>
        <p:spPr>
          <a:xfrm>
            <a:off x="302400" y="679056"/>
            <a:ext cx="6477091" cy="7920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500" b="0" i="0" u="none" strike="noStrike" kern="0" cap="none" spc="0" normalizeH="0" baseline="0" noProof="0">
                <a:ln>
                  <a:noFill/>
                </a:ln>
                <a:solidFill>
                  <a:srgbClr val="307297"/>
                </a:solidFill>
                <a:effectLst/>
                <a:uLnTx/>
                <a:uFillTx/>
                <a:latin typeface="DM Sans"/>
                <a:ea typeface="+mn-ea"/>
                <a:cs typeface="+mn-cs"/>
              </a:rPr>
              <a:t>Stimulates skin’s own defense against UV &amp; blue light</a:t>
            </a:r>
          </a:p>
        </p:txBody>
      </p:sp>
      <p:sp>
        <p:nvSpPr>
          <p:cNvPr id="2" name="Espace réservé du numéro de diapositive 1">
            <a:extLst>
              <a:ext uri="{FF2B5EF4-FFF2-40B4-BE49-F238E27FC236}">
                <a16:creationId xmlns:a16="http://schemas.microsoft.com/office/drawing/2014/main" id="{C94C8577-6DFD-06FF-18B6-7648F7A5C8F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a:extLst>
              <a:ext uri="{FF2B5EF4-FFF2-40B4-BE49-F238E27FC236}">
                <a16:creationId xmlns:a16="http://schemas.microsoft.com/office/drawing/2014/main" id="{204F297F-E01F-CDC6-4F56-289FA5B1A7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3942" y="0"/>
            <a:ext cx="5208201" cy="6858000"/>
          </a:xfrm>
          <a:prstGeom prst="rect">
            <a:avLst/>
          </a:prstGeom>
        </p:spPr>
      </p:pic>
      <p:sp>
        <p:nvSpPr>
          <p:cNvPr id="10" name="Rectangle 9">
            <a:extLst>
              <a:ext uri="{FF2B5EF4-FFF2-40B4-BE49-F238E27FC236}">
                <a16:creationId xmlns:a16="http://schemas.microsoft.com/office/drawing/2014/main" id="{526C68BF-1A74-1F11-3479-394E906B4547}"/>
              </a:ext>
            </a:extLst>
          </p:cNvPr>
          <p:cNvSpPr/>
          <p:nvPr/>
        </p:nvSpPr>
        <p:spPr>
          <a:xfrm>
            <a:off x="7014586" y="6370"/>
            <a:ext cx="5207557" cy="6851339"/>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3554" rtl="0" eaLnBrk="1" fontAlgn="auto" latinLnBrk="0" hangingPunct="1">
              <a:lnSpc>
                <a:spcPct val="100000"/>
              </a:lnSpc>
              <a:spcBef>
                <a:spcPts val="0"/>
              </a:spcBef>
              <a:spcAft>
                <a:spcPts val="0"/>
              </a:spcAft>
              <a:buClrTx/>
              <a:buSzTx/>
              <a:buFontTx/>
              <a:buNone/>
              <a:tabLst/>
              <a:defRPr/>
            </a:pPr>
            <a:endParaRPr kumimoji="0" lang="en-US" sz="2698"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2">
            <a:extLst>
              <a:ext uri="{FF2B5EF4-FFF2-40B4-BE49-F238E27FC236}">
                <a16:creationId xmlns:a16="http://schemas.microsoft.com/office/drawing/2014/main" id="{8A83293B-E250-55FA-3894-ABAD038000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5" name="Groupe 4">
            <a:extLst>
              <a:ext uri="{FF2B5EF4-FFF2-40B4-BE49-F238E27FC236}">
                <a16:creationId xmlns:a16="http://schemas.microsoft.com/office/drawing/2014/main" id="{261480BF-3EB5-F9A3-0376-15ABA9657514}"/>
              </a:ext>
            </a:extLst>
          </p:cNvPr>
          <p:cNvGrpSpPr/>
          <p:nvPr/>
        </p:nvGrpSpPr>
        <p:grpSpPr>
          <a:xfrm>
            <a:off x="11202351" y="90637"/>
            <a:ext cx="795600" cy="2432802"/>
            <a:chOff x="11084400" y="312551"/>
            <a:chExt cx="795600" cy="2432802"/>
          </a:xfrm>
        </p:grpSpPr>
        <p:pic>
          <p:nvPicPr>
            <p:cNvPr id="20" name="Picture 18" descr="A picture containing graphics, clipart, circle, logo&#10;&#10;Description automatically generated">
              <a:extLst>
                <a:ext uri="{FF2B5EF4-FFF2-40B4-BE49-F238E27FC236}">
                  <a16:creationId xmlns:a16="http://schemas.microsoft.com/office/drawing/2014/main" id="{90AF658D-424F-B326-A723-C9E51A4B18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88000" y="1135490"/>
              <a:ext cx="792000" cy="792000"/>
            </a:xfrm>
            <a:prstGeom prst="rect">
              <a:avLst/>
            </a:prstGeom>
          </p:spPr>
        </p:pic>
        <p:pic>
          <p:nvPicPr>
            <p:cNvPr id="53" name="Picture 10">
              <a:extLst>
                <a:ext uri="{FF2B5EF4-FFF2-40B4-BE49-F238E27FC236}">
                  <a16:creationId xmlns:a16="http://schemas.microsoft.com/office/drawing/2014/main" id="{49A715A2-7963-02E7-15FD-BF2875976D3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12551"/>
              <a:ext cx="795600" cy="795600"/>
            </a:xfrm>
            <a:prstGeom prst="rect">
              <a:avLst/>
            </a:prstGeom>
          </p:spPr>
        </p:pic>
        <p:pic>
          <p:nvPicPr>
            <p:cNvPr id="54" name="Picture 19">
              <a:extLst>
                <a:ext uri="{FF2B5EF4-FFF2-40B4-BE49-F238E27FC236}">
                  <a16:creationId xmlns:a16="http://schemas.microsoft.com/office/drawing/2014/main" id="{7E1E91F3-0085-41DD-91D7-720F97D72B8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4400" y="1949753"/>
              <a:ext cx="795600" cy="795600"/>
            </a:xfrm>
            <a:prstGeom prst="rect">
              <a:avLst/>
            </a:prstGeom>
          </p:spPr>
        </p:pic>
      </p:grpSp>
      <p:grpSp>
        <p:nvGrpSpPr>
          <p:cNvPr id="55" name="Groupe 54">
            <a:extLst>
              <a:ext uri="{FF2B5EF4-FFF2-40B4-BE49-F238E27FC236}">
                <a16:creationId xmlns:a16="http://schemas.microsoft.com/office/drawing/2014/main" id="{AA7FE491-FDC4-91E3-C956-084E9FB4703E}"/>
              </a:ext>
            </a:extLst>
          </p:cNvPr>
          <p:cNvGrpSpPr/>
          <p:nvPr/>
        </p:nvGrpSpPr>
        <p:grpSpPr>
          <a:xfrm>
            <a:off x="302400" y="1538798"/>
            <a:ext cx="6626584" cy="4671202"/>
            <a:chOff x="468000" y="1522956"/>
            <a:chExt cx="8640000" cy="4671202"/>
          </a:xfrm>
        </p:grpSpPr>
        <p:sp>
          <p:nvSpPr>
            <p:cNvPr id="56" name="Rectangle: Rounded Corners 56">
              <a:extLst>
                <a:ext uri="{FF2B5EF4-FFF2-40B4-BE49-F238E27FC236}">
                  <a16:creationId xmlns:a16="http://schemas.microsoft.com/office/drawing/2014/main" id="{6122F123-B46B-B22F-25F0-4990A80CD732}"/>
                </a:ext>
              </a:extLst>
            </p:cNvPr>
            <p:cNvSpPr/>
            <p:nvPr/>
          </p:nvSpPr>
          <p:spPr>
            <a:xfrm rot="10800000">
              <a:off x="468000" y="5387096"/>
              <a:ext cx="8640000" cy="807062"/>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mn-ea"/>
                <a:cs typeface="+mn-cs"/>
              </a:endParaRPr>
            </a:p>
          </p:txBody>
        </p:sp>
        <p:sp>
          <p:nvSpPr>
            <p:cNvPr id="57" name="Rectangle: Rounded Corners 55">
              <a:extLst>
                <a:ext uri="{FF2B5EF4-FFF2-40B4-BE49-F238E27FC236}">
                  <a16:creationId xmlns:a16="http://schemas.microsoft.com/office/drawing/2014/main" id="{78C4B086-E735-EABE-82F2-6287E3B3E30C}"/>
                </a:ext>
              </a:extLst>
            </p:cNvPr>
            <p:cNvSpPr/>
            <p:nvPr/>
          </p:nvSpPr>
          <p:spPr>
            <a:xfrm>
              <a:off x="468000" y="5318215"/>
              <a:ext cx="8640000" cy="349200"/>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58" name="CasellaDiTesto 36">
              <a:extLst>
                <a:ext uri="{FF2B5EF4-FFF2-40B4-BE49-F238E27FC236}">
                  <a16:creationId xmlns:a16="http://schemas.microsoft.com/office/drawing/2014/main" id="{25B7324A-DBB9-F92F-7E90-97C359CE0EDA}"/>
                </a:ext>
              </a:extLst>
            </p:cNvPr>
            <p:cNvSpPr txBox="1"/>
            <p:nvPr/>
          </p:nvSpPr>
          <p:spPr>
            <a:xfrm>
              <a:off x="563399" y="5675415"/>
              <a:ext cx="1314433" cy="292965"/>
            </a:xfrm>
            <a:prstGeom prst="rect">
              <a:avLst/>
            </a:prstGeom>
            <a:noFill/>
          </p:spPr>
          <p:txBody>
            <a:bodyPr wrap="none" lIns="0" tIns="0" rIns="0" bIns="0" rtlCol="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rPr>
                <a:t>CERTIFICATION</a:t>
              </a:r>
              <a:endParaRPr kumimoji="0" lang="it-IT" sz="1050" b="1" i="0" u="none" strike="noStrike" kern="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59" name="Graphic 18" descr="Caret Right with solid fill">
              <a:extLst>
                <a:ext uri="{FF2B5EF4-FFF2-40B4-BE49-F238E27FC236}">
                  <a16:creationId xmlns:a16="http://schemas.microsoft.com/office/drawing/2014/main" id="{35CAD899-5A77-8A03-988E-5C54AAC733B4}"/>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673579" y="5492200"/>
              <a:ext cx="699646" cy="699646"/>
            </a:xfrm>
            <a:prstGeom prst="rect">
              <a:avLst/>
            </a:prstGeom>
          </p:spPr>
        </p:pic>
        <p:pic>
          <p:nvPicPr>
            <p:cNvPr id="60" name="Graphic 19" descr="Caret Right with solid fill">
              <a:extLst>
                <a:ext uri="{FF2B5EF4-FFF2-40B4-BE49-F238E27FC236}">
                  <a16:creationId xmlns:a16="http://schemas.microsoft.com/office/drawing/2014/main" id="{BB32B870-0E62-C6DC-939E-7CE15FCCDE1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46221" y="5492200"/>
              <a:ext cx="699646" cy="699646"/>
            </a:xfrm>
            <a:prstGeom prst="rect">
              <a:avLst/>
            </a:prstGeom>
          </p:spPr>
        </p:pic>
        <p:sp>
          <p:nvSpPr>
            <p:cNvPr id="61" name="Rectangle 60">
              <a:extLst>
                <a:ext uri="{FF2B5EF4-FFF2-40B4-BE49-F238E27FC236}">
                  <a16:creationId xmlns:a16="http://schemas.microsoft.com/office/drawing/2014/main" id="{46728CE0-9365-EA31-5854-24C91C006562}"/>
                </a:ext>
              </a:extLst>
            </p:cNvPr>
            <p:cNvSpPr/>
            <p:nvPr/>
          </p:nvSpPr>
          <p:spPr>
            <a:xfrm>
              <a:off x="3555249" y="4551182"/>
              <a:ext cx="3041216" cy="261610"/>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050" b="0" i="0" u="none" strike="noStrike" kern="1200" cap="none" spc="0" normalizeH="0" baseline="0" noProof="0">
                <a:ln>
                  <a:noFill/>
                </a:ln>
                <a:solidFill>
                  <a:srgbClr val="7C807E"/>
                </a:solidFill>
                <a:effectLst/>
                <a:uLnTx/>
                <a:uFillTx/>
                <a:latin typeface="DM Sans"/>
                <a:ea typeface="+mn-ea"/>
                <a:cs typeface="+mn-cs"/>
              </a:endParaRPr>
            </a:p>
          </p:txBody>
        </p:sp>
        <p:sp>
          <p:nvSpPr>
            <p:cNvPr id="62" name="Rectangle: Rounded Corners 2">
              <a:extLst>
                <a:ext uri="{FF2B5EF4-FFF2-40B4-BE49-F238E27FC236}">
                  <a16:creationId xmlns:a16="http://schemas.microsoft.com/office/drawing/2014/main" id="{538520D5-093A-1F6D-22C1-41A10CFB2B0F}"/>
                </a:ext>
              </a:extLst>
            </p:cNvPr>
            <p:cNvSpPr/>
            <p:nvPr/>
          </p:nvSpPr>
          <p:spPr>
            <a:xfrm>
              <a:off x="468000" y="1569166"/>
              <a:ext cx="8640000" cy="6948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3" name="Rectangle: Rounded Corners 55">
              <a:extLst>
                <a:ext uri="{FF2B5EF4-FFF2-40B4-BE49-F238E27FC236}">
                  <a16:creationId xmlns:a16="http://schemas.microsoft.com/office/drawing/2014/main" id="{B2EBF112-EAB2-7D6D-91F1-7ACB307A6902}"/>
                </a:ext>
              </a:extLst>
            </p:cNvPr>
            <p:cNvSpPr/>
            <p:nvPr/>
          </p:nvSpPr>
          <p:spPr>
            <a:xfrm>
              <a:off x="468000" y="2205318"/>
              <a:ext cx="8640000" cy="318618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4" name="Rectangle: Rounded Corners 51">
              <a:extLst>
                <a:ext uri="{FF2B5EF4-FFF2-40B4-BE49-F238E27FC236}">
                  <a16:creationId xmlns:a16="http://schemas.microsoft.com/office/drawing/2014/main" id="{5C65A95D-3EF3-1669-536F-0009581A2FFA}"/>
                </a:ext>
              </a:extLst>
            </p:cNvPr>
            <p:cNvSpPr/>
            <p:nvPr/>
          </p:nvSpPr>
          <p:spPr>
            <a:xfrm>
              <a:off x="468000" y="3000843"/>
              <a:ext cx="8640000" cy="116362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5" name="CasellaDiTesto 32">
              <a:extLst>
                <a:ext uri="{FF2B5EF4-FFF2-40B4-BE49-F238E27FC236}">
                  <a16:creationId xmlns:a16="http://schemas.microsoft.com/office/drawing/2014/main" id="{695AA17E-E83B-9B4E-EDF7-571E1BDA727D}"/>
                </a:ext>
              </a:extLst>
            </p:cNvPr>
            <p:cNvSpPr txBox="1"/>
            <p:nvPr/>
          </p:nvSpPr>
          <p:spPr>
            <a:xfrm>
              <a:off x="563399" y="1794017"/>
              <a:ext cx="1073712"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rPr>
                <a:t>INCI NAME (ACTIVE)</a:t>
              </a:r>
              <a:endParaRPr kumimoji="0" lang="it-IT" sz="1050" b="1" i="0" u="none" strike="noStrike" kern="1200" cap="all" spc="50" normalizeH="0" baseline="0" noProof="0">
                <a:ln>
                  <a:noFill/>
                </a:ln>
                <a:solidFill>
                  <a:srgbClr val="0071BA"/>
                </a:solidFill>
                <a:effectLst/>
                <a:uLnTx/>
                <a:uFillTx/>
                <a:latin typeface="DM Sans"/>
                <a:ea typeface="Fira Sans" panose="020B0503050000020004" pitchFamily="34" charset="0"/>
                <a:cs typeface="+mn-cs"/>
              </a:endParaRPr>
            </a:p>
          </p:txBody>
        </p:sp>
        <p:pic>
          <p:nvPicPr>
            <p:cNvPr id="66" name="Graphic 30" descr="Caret Right with solid fill">
              <a:extLst>
                <a:ext uri="{FF2B5EF4-FFF2-40B4-BE49-F238E27FC236}">
                  <a16:creationId xmlns:a16="http://schemas.microsoft.com/office/drawing/2014/main" id="{882DE353-60D0-5241-DE4B-7601EF3ABDF7}"/>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673579" y="1522956"/>
              <a:ext cx="699646" cy="699646"/>
            </a:xfrm>
            <a:prstGeom prst="rect">
              <a:avLst/>
            </a:prstGeom>
          </p:spPr>
        </p:pic>
        <p:pic>
          <p:nvPicPr>
            <p:cNvPr id="67" name="Graphic 31" descr="Caret Right with solid fill">
              <a:extLst>
                <a:ext uri="{FF2B5EF4-FFF2-40B4-BE49-F238E27FC236}">
                  <a16:creationId xmlns:a16="http://schemas.microsoft.com/office/drawing/2014/main" id="{A424090F-4684-B1E2-3E04-4EE52FC4B6E4}"/>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646221" y="1522956"/>
              <a:ext cx="699646" cy="699646"/>
            </a:xfrm>
            <a:prstGeom prst="rect">
              <a:avLst/>
            </a:prstGeom>
          </p:spPr>
        </p:pic>
        <p:sp>
          <p:nvSpPr>
            <p:cNvPr id="68" name="Rectangle: Rounded Corners 47">
              <a:extLst>
                <a:ext uri="{FF2B5EF4-FFF2-40B4-BE49-F238E27FC236}">
                  <a16:creationId xmlns:a16="http://schemas.microsoft.com/office/drawing/2014/main" id="{CDF9CA18-C68D-BDD8-D13A-968A0F186A2C}"/>
                </a:ext>
              </a:extLst>
            </p:cNvPr>
            <p:cNvSpPr/>
            <p:nvPr/>
          </p:nvSpPr>
          <p:spPr>
            <a:xfrm>
              <a:off x="468000" y="2202680"/>
              <a:ext cx="8640000" cy="796441"/>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200" b="0" i="0" u="none" strike="noStrike" kern="0" cap="none" spc="0" normalizeH="0" baseline="0" noProof="0">
                <a:ln>
                  <a:noFill/>
                </a:ln>
                <a:solidFill>
                  <a:srgbClr val="FFFFFF"/>
                </a:solidFill>
                <a:effectLst/>
                <a:uLnTx/>
                <a:uFillTx/>
                <a:latin typeface="DM Sans"/>
                <a:ea typeface="Fira Sans" panose="020B0503050000020004" pitchFamily="34" charset="0"/>
                <a:cs typeface="+mn-cs"/>
              </a:endParaRPr>
            </a:p>
          </p:txBody>
        </p:sp>
        <p:sp>
          <p:nvSpPr>
            <p:cNvPr id="69" name="CasellaDiTesto 32">
              <a:extLst>
                <a:ext uri="{FF2B5EF4-FFF2-40B4-BE49-F238E27FC236}">
                  <a16:creationId xmlns:a16="http://schemas.microsoft.com/office/drawing/2014/main" id="{A3EE02C5-828C-D728-6A75-DAB23A5B3CE5}"/>
                </a:ext>
              </a:extLst>
            </p:cNvPr>
            <p:cNvSpPr txBox="1"/>
            <p:nvPr/>
          </p:nvSpPr>
          <p:spPr>
            <a:xfrm>
              <a:off x="563399" y="2562146"/>
              <a:ext cx="1314433"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rPr>
                <a:t>DESCRIPTION</a:t>
              </a:r>
              <a:endParaRPr kumimoji="0" lang="it-IT" sz="1050" b="1" i="0" u="none" strike="noStrike" kern="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70" name="Graphic 36" descr="Caret Right with solid fill">
              <a:extLst>
                <a:ext uri="{FF2B5EF4-FFF2-40B4-BE49-F238E27FC236}">
                  <a16:creationId xmlns:a16="http://schemas.microsoft.com/office/drawing/2014/main" id="{BD7ABBF0-4566-D4C1-B705-A0690F14EC21}"/>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673577" y="2250967"/>
              <a:ext cx="699646" cy="699646"/>
            </a:xfrm>
            <a:prstGeom prst="rect">
              <a:avLst/>
            </a:prstGeom>
          </p:spPr>
        </p:pic>
        <p:pic>
          <p:nvPicPr>
            <p:cNvPr id="71" name="Graphic 37" descr="Caret Right with solid fill">
              <a:extLst>
                <a:ext uri="{FF2B5EF4-FFF2-40B4-BE49-F238E27FC236}">
                  <a16:creationId xmlns:a16="http://schemas.microsoft.com/office/drawing/2014/main" id="{FF0D61B8-7524-9664-E321-74227479C565}"/>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46221" y="2250967"/>
              <a:ext cx="699646" cy="699646"/>
            </a:xfrm>
            <a:prstGeom prst="rect">
              <a:avLst/>
            </a:prstGeom>
          </p:spPr>
        </p:pic>
        <p:sp>
          <p:nvSpPr>
            <p:cNvPr id="72" name="CasellaDiTesto 19">
              <a:extLst>
                <a:ext uri="{FF2B5EF4-FFF2-40B4-BE49-F238E27FC236}">
                  <a16:creationId xmlns:a16="http://schemas.microsoft.com/office/drawing/2014/main" id="{B08E7981-839B-8690-2D56-908DFCCF3CF8}"/>
                </a:ext>
              </a:extLst>
            </p:cNvPr>
            <p:cNvSpPr txBox="1"/>
            <p:nvPr/>
          </p:nvSpPr>
          <p:spPr>
            <a:xfrm>
              <a:off x="2318330" y="3024939"/>
              <a:ext cx="5510624" cy="1077218"/>
            </a:xfrm>
            <a:prstGeom prst="rect">
              <a:avLst/>
            </a:prstGeom>
            <a:noFill/>
          </p:spPr>
          <p:txBody>
            <a:bodyPr wrap="square" lIns="0" tIns="0" rIns="0" bIns="0" rtlCol="0" anchor="ctr"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Stimulates skin’s own defense against UV and blue light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Reduces number of sunburn cells and oxidative stress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Minimizes the appearance of ageing after exposure to the UV and blue light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Strong stimulation of Collagen III (youth collagen)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Helps to reduce blue light induced hyperpigmentation to achieve an even skin tone</a:t>
              </a:r>
            </a:p>
          </p:txBody>
        </p:sp>
        <p:sp>
          <p:nvSpPr>
            <p:cNvPr id="73" name="CasellaDiTesto 32">
              <a:extLst>
                <a:ext uri="{FF2B5EF4-FFF2-40B4-BE49-F238E27FC236}">
                  <a16:creationId xmlns:a16="http://schemas.microsoft.com/office/drawing/2014/main" id="{19076EBA-2301-DA24-735E-75EB9C429D5E}"/>
                </a:ext>
              </a:extLst>
            </p:cNvPr>
            <p:cNvSpPr txBox="1"/>
            <p:nvPr/>
          </p:nvSpPr>
          <p:spPr>
            <a:xfrm>
              <a:off x="563399" y="3403492"/>
              <a:ext cx="1212277" cy="292965"/>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KEY </a:t>
              </a:r>
              <a:b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b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BENEFITS</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74" name="Graphic 40" descr="Caret Right with solid fill">
              <a:extLst>
                <a:ext uri="{FF2B5EF4-FFF2-40B4-BE49-F238E27FC236}">
                  <a16:creationId xmlns:a16="http://schemas.microsoft.com/office/drawing/2014/main" id="{CFF631DE-1ECF-906C-FF94-151715273443}"/>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673579" y="3213725"/>
              <a:ext cx="699646" cy="699646"/>
            </a:xfrm>
            <a:prstGeom prst="rect">
              <a:avLst/>
            </a:prstGeom>
          </p:spPr>
        </p:pic>
        <p:pic>
          <p:nvPicPr>
            <p:cNvPr id="75" name="Graphic 41" descr="Caret Right with solid fill">
              <a:extLst>
                <a:ext uri="{FF2B5EF4-FFF2-40B4-BE49-F238E27FC236}">
                  <a16:creationId xmlns:a16="http://schemas.microsoft.com/office/drawing/2014/main" id="{B955DADE-F9B3-4FA0-F495-DE97978916A7}"/>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646221" y="3213725"/>
              <a:ext cx="699646" cy="699646"/>
            </a:xfrm>
            <a:prstGeom prst="rect">
              <a:avLst/>
            </a:prstGeom>
          </p:spPr>
        </p:pic>
        <p:sp>
          <p:nvSpPr>
            <p:cNvPr id="76" name="CasellaDiTesto 32">
              <a:extLst>
                <a:ext uri="{FF2B5EF4-FFF2-40B4-BE49-F238E27FC236}">
                  <a16:creationId xmlns:a16="http://schemas.microsoft.com/office/drawing/2014/main" id="{497D81A3-965D-22A9-3290-1D802E4917D4}"/>
                </a:ext>
              </a:extLst>
            </p:cNvPr>
            <p:cNvSpPr txBox="1"/>
            <p:nvPr/>
          </p:nvSpPr>
          <p:spPr>
            <a:xfrm>
              <a:off x="563399" y="4672281"/>
              <a:ext cx="1212277" cy="14754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rPr>
                <a:t>TECHNICAL</a:t>
              </a:r>
              <a:endParaRPr kumimoji="0" lang="it-IT" sz="1050" b="1" i="0" u="none" strike="noStrike" kern="1200" cap="all" spc="50" normalizeH="0" baseline="0" noProof="0">
                <a:ln>
                  <a:noFill/>
                </a:ln>
                <a:solidFill>
                  <a:srgbClr val="FFFFFF"/>
                </a:solidFill>
                <a:effectLst/>
                <a:uLnTx/>
                <a:uFillTx/>
                <a:latin typeface="DM Sans"/>
                <a:ea typeface="Fira Sans" panose="020B0503050000020004" pitchFamily="34" charset="0"/>
                <a:cs typeface="+mn-cs"/>
              </a:endParaRPr>
            </a:p>
          </p:txBody>
        </p:sp>
        <p:pic>
          <p:nvPicPr>
            <p:cNvPr id="77" name="Graphic 44" descr="Caret Right with solid fill">
              <a:extLst>
                <a:ext uri="{FF2B5EF4-FFF2-40B4-BE49-F238E27FC236}">
                  <a16:creationId xmlns:a16="http://schemas.microsoft.com/office/drawing/2014/main" id="{8578BDA2-85C9-F172-081F-6B24066D10CB}"/>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673579" y="4419407"/>
              <a:ext cx="699646" cy="699646"/>
            </a:xfrm>
            <a:prstGeom prst="rect">
              <a:avLst/>
            </a:prstGeom>
          </p:spPr>
        </p:pic>
        <p:pic>
          <p:nvPicPr>
            <p:cNvPr id="78" name="Graphic 45" descr="Caret Right with solid fill">
              <a:extLst>
                <a:ext uri="{FF2B5EF4-FFF2-40B4-BE49-F238E27FC236}">
                  <a16:creationId xmlns:a16="http://schemas.microsoft.com/office/drawing/2014/main" id="{97FBB029-0B48-8FE8-2595-8435FB02F5DA}"/>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646221" y="4419407"/>
              <a:ext cx="699646" cy="699646"/>
            </a:xfrm>
            <a:prstGeom prst="rect">
              <a:avLst/>
            </a:prstGeom>
          </p:spPr>
        </p:pic>
        <p:sp>
          <p:nvSpPr>
            <p:cNvPr id="79" name="CasellaDiTesto 16">
              <a:extLst>
                <a:ext uri="{FF2B5EF4-FFF2-40B4-BE49-F238E27FC236}">
                  <a16:creationId xmlns:a16="http://schemas.microsoft.com/office/drawing/2014/main" id="{DE35D418-44E9-E3F8-5B08-4ED0E9D0F8B0}"/>
                </a:ext>
              </a:extLst>
            </p:cNvPr>
            <p:cNvSpPr txBox="1"/>
            <p:nvPr/>
          </p:nvSpPr>
          <p:spPr>
            <a:xfrm>
              <a:off x="2318329" y="1812158"/>
              <a:ext cx="4481604" cy="153888"/>
            </a:xfrm>
            <a:prstGeom prst="rect">
              <a:avLst/>
            </a:prstGeom>
            <a:noFill/>
          </p:spPr>
          <p:txBody>
            <a:bodyPr wrap="square" lIns="0" tIns="0" rIns="0" bIns="0" rtlCol="0" anchor="ctr" anchorCtr="0">
              <a:spAutoFit/>
            </a:bodyPr>
            <a:lstStyle/>
            <a:p>
              <a:pPr marL="895350" marR="0" lvl="0" indent="-895350" algn="l" defTabSz="914400" rtl="0" eaLnBrk="1" fontAlgn="auto" latinLnBrk="0" hangingPunct="1">
                <a:lnSpc>
                  <a:spcPct val="100000"/>
                </a:lnSpc>
                <a:spcBef>
                  <a:spcPts val="0"/>
                </a:spcBef>
                <a:spcAft>
                  <a:spcPts val="300"/>
                </a:spcAft>
                <a:buClrTx/>
                <a:buSzTx/>
                <a:buFontTx/>
                <a:buNone/>
                <a:tabLst/>
                <a:defRPr/>
              </a:pP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Scenedesmus R</a:t>
              </a:r>
              <a:r>
                <a:rPr kumimoji="0" lang="en-US" sz="1000" b="0" i="0" u="none" strike="noStrike" kern="1200" cap="none" spc="0" normalizeH="0" baseline="0" noProof="0" err="1">
                  <a:ln>
                    <a:noFill/>
                  </a:ln>
                  <a:solidFill>
                    <a:srgbClr val="0071BA"/>
                  </a:solidFill>
                  <a:effectLst/>
                  <a:uLnTx/>
                  <a:uFillTx/>
                  <a:latin typeface="DM Sans"/>
                  <a:ea typeface="Fira Sans Medium" panose="020B0603050000020004" pitchFamily="34" charset="0"/>
                  <a:cs typeface="+mn-cs"/>
                </a:rPr>
                <a:t>ubescens</a:t>
              </a:r>
              <a:r>
                <a:rPr kumimoji="0" lang="en-US" sz="1000" b="0" i="0" u="none" strike="noStrike" kern="1200" cap="none" spc="0" normalizeH="0" baseline="0" noProof="0">
                  <a:ln>
                    <a:noFill/>
                  </a:ln>
                  <a:solidFill>
                    <a:srgbClr val="0071BA"/>
                  </a:solidFill>
                  <a:effectLst/>
                  <a:uLnTx/>
                  <a:uFillTx/>
                  <a:latin typeface="DM Sans"/>
                  <a:ea typeface="Fira Sans Medium" panose="020B0603050000020004" pitchFamily="34" charset="0"/>
                  <a:cs typeface="+mn-cs"/>
                </a:rPr>
                <a:t> Extract</a:t>
              </a:r>
            </a:p>
          </p:txBody>
        </p:sp>
        <p:sp>
          <p:nvSpPr>
            <p:cNvPr id="80" name="CasellaDiTesto 19">
              <a:extLst>
                <a:ext uri="{FF2B5EF4-FFF2-40B4-BE49-F238E27FC236}">
                  <a16:creationId xmlns:a16="http://schemas.microsoft.com/office/drawing/2014/main" id="{14E7608A-5058-073A-F0BB-9B5C339D8040}"/>
                </a:ext>
              </a:extLst>
            </p:cNvPr>
            <p:cNvSpPr txBox="1"/>
            <p:nvPr/>
          </p:nvSpPr>
          <p:spPr>
            <a:xfrm>
              <a:off x="2318328" y="2388200"/>
              <a:ext cx="5552200" cy="46166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Extract of freshwater microalgae Scenedesmus </a:t>
              </a:r>
              <a:r>
                <a:rPr kumimoji="0" lang="en-US" sz="1000" b="0" i="0" u="none" strike="noStrike" kern="0" cap="none" spc="0" normalizeH="0" baseline="0" noProof="0" err="1">
                  <a:ln>
                    <a:noFill/>
                  </a:ln>
                  <a:solidFill>
                    <a:srgbClr val="FFFFFF"/>
                  </a:solidFill>
                  <a:effectLst/>
                  <a:uLnTx/>
                  <a:uFillTx/>
                  <a:latin typeface="DM Sans"/>
                  <a:ea typeface="Fira Sans" panose="020B0503050000020004" pitchFamily="34" charset="0"/>
                  <a:cs typeface="+mn-cs"/>
                </a:rPr>
                <a:t>rubescens</a:t>
              </a:r>
              <a:r>
                <a:rPr kumimoji="0" lang="en-US" sz="1000" b="0" i="0" u="none" strike="noStrike" kern="0" cap="none" spc="0" normalizeH="0" baseline="0" noProof="0">
                  <a:ln>
                    <a:noFill/>
                  </a:ln>
                  <a:solidFill>
                    <a:srgbClr val="FFFFFF"/>
                  </a:solidFill>
                  <a:effectLst/>
                  <a:uLnTx/>
                  <a:uFillTx/>
                  <a:latin typeface="DM Sans"/>
                  <a:ea typeface="Fira Sans" panose="020B0503050000020004" pitchFamily="34" charset="0"/>
                  <a:cs typeface="+mn-cs"/>
                </a:rPr>
                <a:t> (green algae) produced by using a sustainable biotech process in state-of-the art photo-bioreactors.</a:t>
              </a:r>
            </a:p>
          </p:txBody>
        </p:sp>
      </p:grpSp>
      <p:pic>
        <p:nvPicPr>
          <p:cNvPr id="81" name="Picture 61">
            <a:extLst>
              <a:ext uri="{FF2B5EF4-FFF2-40B4-BE49-F238E27FC236}">
                <a16:creationId xmlns:a16="http://schemas.microsoft.com/office/drawing/2014/main" id="{B349469F-6DF3-2D4D-215E-9BB01F959566}"/>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6290986" y="1640360"/>
            <a:ext cx="531244" cy="468000"/>
          </a:xfrm>
          <a:prstGeom prst="rect">
            <a:avLst/>
          </a:prstGeom>
        </p:spPr>
      </p:pic>
      <p:pic>
        <p:nvPicPr>
          <p:cNvPr id="82" name="Picture 65">
            <a:extLst>
              <a:ext uri="{FF2B5EF4-FFF2-40B4-BE49-F238E27FC236}">
                <a16:creationId xmlns:a16="http://schemas.microsoft.com/office/drawing/2014/main" id="{7BA617ED-703D-18DE-50EB-532DF9869455}"/>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6355108" y="3353206"/>
            <a:ext cx="403000" cy="468000"/>
          </a:xfrm>
          <a:prstGeom prst="rect">
            <a:avLst/>
          </a:prstGeom>
        </p:spPr>
      </p:pic>
      <p:pic>
        <p:nvPicPr>
          <p:cNvPr id="83" name="Picture 67">
            <a:extLst>
              <a:ext uri="{FF2B5EF4-FFF2-40B4-BE49-F238E27FC236}">
                <a16:creationId xmlns:a16="http://schemas.microsoft.com/office/drawing/2014/main" id="{14D0F91A-111C-2890-3533-BB92733AAEF4}"/>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6248298" y="4599091"/>
            <a:ext cx="616621" cy="411081"/>
          </a:xfrm>
          <a:prstGeom prst="rect">
            <a:avLst/>
          </a:prstGeom>
        </p:spPr>
      </p:pic>
      <p:pic>
        <p:nvPicPr>
          <p:cNvPr id="84" name="Picture 63">
            <a:extLst>
              <a:ext uri="{FF2B5EF4-FFF2-40B4-BE49-F238E27FC236}">
                <a16:creationId xmlns:a16="http://schemas.microsoft.com/office/drawing/2014/main" id="{6007582B-9599-1398-B3A2-712534054B60}"/>
              </a:ext>
            </a:extLst>
          </p:cNvPr>
          <p:cNvPicPr>
            <a:picLocks noChangeAspect="1"/>
          </p:cNvPicPr>
          <p:nvPr/>
        </p:nvPicPr>
        <p:blipFill>
          <a:blip r:embed="rId19">
            <a:extLst>
              <a:ext uri="{28A0092B-C50C-407E-A947-70E740481C1C}">
                <a14:useLocalDpi xmlns:a14="http://schemas.microsoft.com/office/drawing/2010/main"/>
              </a:ext>
              <a:ext uri="{96DAC541-7B7A-43D3-8B79-37D633B846F1}">
                <asvg:svgBlip xmlns:asvg="http://schemas.microsoft.com/office/drawing/2016/SVG/main" r:embed="rId20"/>
              </a:ext>
            </a:extLst>
          </a:blip>
          <a:srcRect/>
          <a:stretch/>
        </p:blipFill>
        <p:spPr>
          <a:xfrm>
            <a:off x="6355108" y="2379783"/>
            <a:ext cx="403000" cy="468000"/>
          </a:xfrm>
          <a:prstGeom prst="rect">
            <a:avLst/>
          </a:prstGeom>
        </p:spPr>
      </p:pic>
      <p:pic>
        <p:nvPicPr>
          <p:cNvPr id="85" name="Picture 69">
            <a:extLst>
              <a:ext uri="{FF2B5EF4-FFF2-40B4-BE49-F238E27FC236}">
                <a16:creationId xmlns:a16="http://schemas.microsoft.com/office/drawing/2014/main" id="{18E62DF7-0D2F-E9B8-7C5F-5852DAEADFD7}"/>
              </a:ext>
            </a:extLst>
          </p:cNvPr>
          <p:cNvPicPr>
            <a:picLocks noChangeAspect="1"/>
          </p:cNvPicPr>
          <p:nvPr/>
        </p:nvPicPr>
        <p:blipFill>
          <a:blip r:embed="rId21">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6379527" y="5606511"/>
            <a:ext cx="354162" cy="468000"/>
          </a:xfrm>
          <a:prstGeom prst="rect">
            <a:avLst/>
          </a:prstGeom>
        </p:spPr>
      </p:pic>
      <p:sp>
        <p:nvSpPr>
          <p:cNvPr id="86" name="CasellaDiTesto 20">
            <a:extLst>
              <a:ext uri="{FF2B5EF4-FFF2-40B4-BE49-F238E27FC236}">
                <a16:creationId xmlns:a16="http://schemas.microsoft.com/office/drawing/2014/main" id="{34967C75-A507-8BB7-CD07-BCB618A6204B}"/>
              </a:ext>
            </a:extLst>
          </p:cNvPr>
          <p:cNvSpPr txBox="1"/>
          <p:nvPr/>
        </p:nvSpPr>
        <p:spPr>
          <a:xfrm>
            <a:off x="1721538" y="4600452"/>
            <a:ext cx="1142660"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Form</a:t>
            </a:r>
            <a:r>
              <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r>
              <a:rPr kumimoji="0" lang="fr-FR" sz="1000" b="0"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Liquid</a:t>
            </a:r>
            <a:endParaRPr kumimoji="0" lang="fr-FR"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Use level: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1–3%</a:t>
            </a:r>
          </a:p>
        </p:txBody>
      </p:sp>
      <p:sp>
        <p:nvSpPr>
          <p:cNvPr id="87" name="CasellaDiTesto 21">
            <a:extLst>
              <a:ext uri="{FF2B5EF4-FFF2-40B4-BE49-F238E27FC236}">
                <a16:creationId xmlns:a16="http://schemas.microsoft.com/office/drawing/2014/main" id="{F06AD6E5-F518-62E3-316B-B3C060D13F7D}"/>
              </a:ext>
            </a:extLst>
          </p:cNvPr>
          <p:cNvSpPr txBox="1"/>
          <p:nvPr/>
        </p:nvSpPr>
        <p:spPr>
          <a:xfrm>
            <a:off x="4910616" y="4600452"/>
            <a:ext cx="1028154"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000" b="1" i="0" u="none" strike="noStrike" kern="1200" cap="none" spc="0" normalizeH="0" baseline="0" noProof="0" err="1">
                <a:ln>
                  <a:noFill/>
                </a:ln>
                <a:solidFill>
                  <a:srgbClr val="FFFFFF"/>
                </a:solidFill>
                <a:effectLst/>
                <a:uLnTx/>
                <a:uFillTx/>
                <a:latin typeface="DM Sans"/>
                <a:ea typeface="Fira Sans" panose="020B0503050000020004" pitchFamily="34" charset="0"/>
                <a:cs typeface="+mn-cs"/>
              </a:rPr>
              <a:t>Solubility</a:t>
            </a:r>
            <a:r>
              <a:rPr kumimoji="0" lang="pl-PL"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 </a:t>
            </a:r>
            <a:endParaRPr kumimoji="0" lang="fr-FR"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Water soluble</a:t>
            </a:r>
          </a:p>
        </p:txBody>
      </p:sp>
      <p:sp>
        <p:nvSpPr>
          <p:cNvPr id="88" name="CasellaDiTesto 20">
            <a:extLst>
              <a:ext uri="{FF2B5EF4-FFF2-40B4-BE49-F238E27FC236}">
                <a16:creationId xmlns:a16="http://schemas.microsoft.com/office/drawing/2014/main" id="{E44C1396-CDE5-87C2-C052-8C284CC6EF1B}"/>
              </a:ext>
            </a:extLst>
          </p:cNvPr>
          <p:cNvSpPr txBox="1"/>
          <p:nvPr/>
        </p:nvSpPr>
        <p:spPr>
          <a:xfrm>
            <a:off x="3237767" y="4600452"/>
            <a:ext cx="1299281" cy="37189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pH of use: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3,0 – 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Preservative: </a:t>
            </a:r>
            <a:r>
              <a:rPr kumimoji="0" lang="en-US" sz="1000" b="0" i="0" u="none" strike="noStrike" kern="1200" cap="none" spc="0" normalizeH="0" baseline="0" noProof="0">
                <a:ln>
                  <a:noFill/>
                </a:ln>
                <a:solidFill>
                  <a:srgbClr val="FFFFFF"/>
                </a:solidFill>
                <a:effectLst/>
                <a:uLnTx/>
                <a:uFillTx/>
                <a:latin typeface="DM Sans"/>
                <a:ea typeface="Fira Sans" panose="020B0503050000020004" pitchFamily="34" charset="0"/>
                <a:cs typeface="+mn-cs"/>
              </a:rPr>
              <a:t>Free</a:t>
            </a:r>
          </a:p>
        </p:txBody>
      </p:sp>
      <p:pic>
        <p:nvPicPr>
          <p:cNvPr id="89" name="Picture 4" descr="Logo&#10;&#10;Description automatically generated">
            <a:extLst>
              <a:ext uri="{FF2B5EF4-FFF2-40B4-BE49-F238E27FC236}">
                <a16:creationId xmlns:a16="http://schemas.microsoft.com/office/drawing/2014/main" id="{00F33443-F5E4-58E6-1937-88781DA688BD}"/>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1667698" y="5572469"/>
            <a:ext cx="403805" cy="468000"/>
          </a:xfrm>
          <a:prstGeom prst="rect">
            <a:avLst/>
          </a:prstGeom>
        </p:spPr>
      </p:pic>
      <p:pic>
        <p:nvPicPr>
          <p:cNvPr id="90" name="Picture 13">
            <a:extLst>
              <a:ext uri="{FF2B5EF4-FFF2-40B4-BE49-F238E27FC236}">
                <a16:creationId xmlns:a16="http://schemas.microsoft.com/office/drawing/2014/main" id="{3AE19C32-62EB-0445-F5D1-771E609210B9}"/>
              </a:ext>
            </a:extLst>
          </p:cNvPr>
          <p:cNvPicPr>
            <a:picLocks noChangeAspect="1"/>
          </p:cNvPicPr>
          <p:nvPr/>
        </p:nvPicPr>
        <p:blipFill>
          <a:blip r:embed="rId24">
            <a:extLst>
              <a:ext uri="{28A0092B-C50C-407E-A947-70E740481C1C}">
                <a14:useLocalDpi xmlns:a14="http://schemas.microsoft.com/office/drawing/2010/main"/>
              </a:ext>
            </a:extLst>
          </a:blip>
          <a:srcRect/>
          <a:stretch/>
        </p:blipFill>
        <p:spPr>
          <a:xfrm>
            <a:off x="5274003" y="5610283"/>
            <a:ext cx="559168" cy="468000"/>
          </a:xfrm>
          <a:prstGeom prst="rect">
            <a:avLst/>
          </a:prstGeom>
          <a:ln>
            <a:noFill/>
          </a:ln>
          <a:effectLst/>
        </p:spPr>
      </p:pic>
      <p:pic>
        <p:nvPicPr>
          <p:cNvPr id="91" name="Picture 11" descr="Logo&#10;&#10;Description automatically generated">
            <a:extLst>
              <a:ext uri="{FF2B5EF4-FFF2-40B4-BE49-F238E27FC236}">
                <a16:creationId xmlns:a16="http://schemas.microsoft.com/office/drawing/2014/main" id="{6177A8B0-E254-2EB5-C18E-E22F460EEA31}"/>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4001728" y="5610283"/>
            <a:ext cx="636734" cy="468000"/>
          </a:xfrm>
          <a:prstGeom prst="rect">
            <a:avLst/>
          </a:prstGeom>
          <a:ln>
            <a:noFill/>
          </a:ln>
          <a:effectLst/>
        </p:spPr>
      </p:pic>
      <p:sp>
        <p:nvSpPr>
          <p:cNvPr id="92" name="CaixaDeTexto 47">
            <a:extLst>
              <a:ext uri="{FF2B5EF4-FFF2-40B4-BE49-F238E27FC236}">
                <a16:creationId xmlns:a16="http://schemas.microsoft.com/office/drawing/2014/main" id="{F9C1C010-57A4-9411-3665-ACED25D5920A}"/>
              </a:ext>
            </a:extLst>
          </p:cNvPr>
          <p:cNvSpPr txBox="1"/>
          <p:nvPr/>
        </p:nvSpPr>
        <p:spPr>
          <a:xfrm>
            <a:off x="531233" y="6478750"/>
            <a:ext cx="4557535" cy="24622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lumMod val="50000"/>
                    <a:lumOff val="50000"/>
                  </a:prstClr>
                </a:solidFill>
                <a:effectLst/>
                <a:uLnTx/>
                <a:uFillTx/>
                <a:latin typeface="DM Sans"/>
                <a:ea typeface="+mn-ea"/>
                <a:cs typeface="+mn-cs"/>
              </a:rPr>
              <a:t>* Halal HFCE</a:t>
            </a:r>
          </a:p>
        </p:txBody>
      </p:sp>
      <p:grpSp>
        <p:nvGrpSpPr>
          <p:cNvPr id="93" name="Groupe 92">
            <a:extLst>
              <a:ext uri="{FF2B5EF4-FFF2-40B4-BE49-F238E27FC236}">
                <a16:creationId xmlns:a16="http://schemas.microsoft.com/office/drawing/2014/main" id="{3851C14F-E838-F764-CD87-CB1A6D0EC122}"/>
              </a:ext>
            </a:extLst>
          </p:cNvPr>
          <p:cNvGrpSpPr/>
          <p:nvPr/>
        </p:nvGrpSpPr>
        <p:grpSpPr>
          <a:xfrm>
            <a:off x="2707044" y="5569004"/>
            <a:ext cx="659143" cy="537470"/>
            <a:chOff x="2809794" y="5514162"/>
            <a:chExt cx="659143" cy="537470"/>
          </a:xfrm>
        </p:grpSpPr>
        <p:pic>
          <p:nvPicPr>
            <p:cNvPr id="94" name="Picture 49" descr="Logo&#10;&#10;Description automatically generated">
              <a:extLst>
                <a:ext uri="{FF2B5EF4-FFF2-40B4-BE49-F238E27FC236}">
                  <a16:creationId xmlns:a16="http://schemas.microsoft.com/office/drawing/2014/main" id="{C812AD0E-625D-8E64-3FBE-9A19C89CFBB3}"/>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2809794" y="5583632"/>
              <a:ext cx="468000" cy="468000"/>
            </a:xfrm>
            <a:prstGeom prst="rect">
              <a:avLst/>
            </a:prstGeom>
          </p:spPr>
        </p:pic>
        <p:sp>
          <p:nvSpPr>
            <p:cNvPr id="95" name="ZoneTexte 94">
              <a:extLst>
                <a:ext uri="{FF2B5EF4-FFF2-40B4-BE49-F238E27FC236}">
                  <a16:creationId xmlns:a16="http://schemas.microsoft.com/office/drawing/2014/main" id="{D6A5DD88-6B35-2E95-16F7-E490B71BC64E}"/>
                </a:ext>
              </a:extLst>
            </p:cNvPr>
            <p:cNvSpPr txBox="1"/>
            <p:nvPr/>
          </p:nvSpPr>
          <p:spPr>
            <a:xfrm>
              <a:off x="3177800" y="5514162"/>
              <a:ext cx="2911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a:ln>
                    <a:noFill/>
                  </a:ln>
                  <a:solidFill>
                    <a:prstClr val="black">
                      <a:lumMod val="50000"/>
                      <a:lumOff val="50000"/>
                    </a:prstClr>
                  </a:solidFill>
                  <a:effectLst/>
                  <a:uLnTx/>
                  <a:uFillTx/>
                  <a:latin typeface="DM Sans"/>
                  <a:ea typeface="+mn-ea"/>
                  <a:cs typeface="+mn-cs"/>
                </a:rPr>
                <a:t>*</a:t>
              </a:r>
              <a:endParaRPr kumimoji="0" lang="fr-FR" sz="1800" b="1" i="0" u="none" strike="noStrike" kern="1200" cap="none" spc="0" normalizeH="0" baseline="0" noProof="0">
                <a:ln>
                  <a:noFill/>
                </a:ln>
                <a:solidFill>
                  <a:prstClr val="black"/>
                </a:solidFill>
                <a:effectLst/>
                <a:uLnTx/>
                <a:uFillTx/>
                <a:latin typeface="DM Sans"/>
                <a:ea typeface="+mn-ea"/>
                <a:cs typeface="+mn-cs"/>
              </a:endParaRPr>
            </a:p>
          </p:txBody>
        </p:sp>
      </p:grpSp>
    </p:spTree>
    <p:extLst>
      <p:ext uri="{BB962C8B-B14F-4D97-AF65-F5344CB8AC3E}">
        <p14:creationId xmlns:p14="http://schemas.microsoft.com/office/powerpoint/2010/main" val="32781335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1062588D-1BBD-C78E-D119-ABA84220AA0A}"/>
              </a:ext>
            </a:extLst>
          </p:cNvPr>
          <p:cNvSpPr/>
          <p:nvPr/>
        </p:nvSpPr>
        <p:spPr>
          <a:xfrm>
            <a:off x="822712" y="3008494"/>
            <a:ext cx="5029101" cy="311617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pitchFamily="2" charset="77"/>
              </a:rPr>
              <a:t>Although dryness is generally experienced during menopause, acne and oily skin could still be </a:t>
            </a:r>
            <a:r>
              <a:rPr lang="en-US" sz="1100">
                <a:solidFill>
                  <a:prstClr val="black"/>
                </a:solidFill>
                <a:latin typeface="DM Sans" pitchFamily="2" charset="77"/>
              </a:rPr>
              <a:t>part of your skin experience </a:t>
            </a:r>
            <a:r>
              <a:rPr kumimoji="0" lang="en-US" sz="1100" b="0" i="0" u="none" strike="noStrike" kern="1200" cap="none" spc="0" normalizeH="0" baseline="0" noProof="0">
                <a:ln>
                  <a:noFill/>
                </a:ln>
                <a:solidFill>
                  <a:prstClr val="black"/>
                </a:solidFill>
                <a:effectLst/>
                <a:uLnTx/>
                <a:uFillTx/>
                <a:latin typeface="DM Sans" pitchFamily="2" charset="77"/>
              </a:rPr>
              <a:t>as a result of the hormonal changes you experiment.</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pitchFamily="2" charset="77"/>
              </a:rPr>
              <a:t>We also have a solution for you with  </a:t>
            </a:r>
            <a:r>
              <a:rPr kumimoji="0" lang="en-US" sz="1100" b="1" i="0" u="none" strike="noStrike" kern="1200" cap="none" spc="0" normalizeH="0" baseline="0" noProof="0">
                <a:ln>
                  <a:noFill/>
                </a:ln>
                <a:solidFill>
                  <a:prstClr val="black"/>
                </a:solidFill>
                <a:effectLst/>
                <a:uLnTx/>
                <a:uFillTx/>
                <a:latin typeface="DM Sans" pitchFamily="2" charset="77"/>
              </a:rPr>
              <a:t>Wonde</a:t>
            </a:r>
            <a:r>
              <a:rPr lang="en-US" sz="1100" b="1">
                <a:solidFill>
                  <a:prstClr val="black"/>
                </a:solidFill>
                <a:latin typeface="DM Sans" pitchFamily="2" charset="77"/>
              </a:rPr>
              <a:t>r You Ultimate Loose Powder. </a:t>
            </a:r>
            <a:r>
              <a:rPr lang="en-US" sz="1100">
                <a:solidFill>
                  <a:prstClr val="black"/>
                </a:solidFill>
                <a:latin typeface="DM Sans" pitchFamily="2" charset="77"/>
              </a:rPr>
              <a:t>This </a:t>
            </a:r>
            <a:r>
              <a:rPr lang="en-US" sz="1100" dirty="0">
                <a:solidFill>
                  <a:prstClr val="black"/>
                </a:solidFill>
                <a:latin typeface="DM Sans" pitchFamily="2" charset="77"/>
              </a:rPr>
              <a:t>powder applied on top of foundation or BB cream fixes make-up avoiding any product transfer</a:t>
            </a:r>
            <a:r>
              <a:rPr lang="en-US" sz="1100">
                <a:solidFill>
                  <a:prstClr val="black"/>
                </a:solidFill>
                <a:latin typeface="DM Sans" pitchFamily="2" charset="77"/>
              </a:rPr>
              <a:t>. </a:t>
            </a:r>
            <a:endParaRPr kumimoji="0" lang="en-US" sz="1100" b="0" i="0" u="none" strike="noStrike" kern="1200" cap="none" spc="0" normalizeH="0" baseline="0" noProof="0">
              <a:ln>
                <a:noFill/>
              </a:ln>
              <a:solidFill>
                <a:prstClr val="black"/>
              </a:solidFill>
              <a:effectLst/>
              <a:uLnTx/>
              <a:uFillTx/>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100">
              <a:solidFill>
                <a:prstClr val="black"/>
              </a:solidFill>
              <a:latin typeface="DM Sans" pitchFamily="2" charset="77"/>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pitchFamily="2" charset="77"/>
              </a:rPr>
              <a:t>This loose powder with </a:t>
            </a:r>
            <a:r>
              <a:rPr kumimoji="0" lang="en-US" sz="1100" b="1" i="0" u="none" strike="noStrike" kern="1200" cap="none" spc="0" normalizeH="0" baseline="0" noProof="0">
                <a:ln>
                  <a:noFill/>
                </a:ln>
                <a:solidFill>
                  <a:prstClr val="black"/>
                </a:solidFill>
                <a:effectLst/>
                <a:uLnTx/>
                <a:uFillTx/>
                <a:latin typeface="DM Sans" pitchFamily="2" charset="77"/>
              </a:rPr>
              <a:t>ALPAFLOR</a:t>
            </a:r>
            <a:r>
              <a:rPr kumimoji="0" lang="en-US" sz="1100" b="1" i="0" u="none" strike="noStrike" kern="1200" cap="none" spc="0" normalizeH="0" baseline="0" noProof="0" dirty="0">
                <a:ln>
                  <a:noFill/>
                </a:ln>
                <a:solidFill>
                  <a:prstClr val="black"/>
                </a:solidFill>
                <a:effectLst/>
                <a:uLnTx/>
                <a:uFillTx/>
                <a:latin typeface="DM Sans" pitchFamily="2" charset="77"/>
              </a:rPr>
              <a:t>® ALP-SEBUM CB </a:t>
            </a:r>
            <a:r>
              <a:rPr kumimoji="0" lang="en-US" sz="1100" b="0" i="0" u="none" strike="noStrike" kern="1200" cap="none" spc="0" normalizeH="0" baseline="0" noProof="0" dirty="0">
                <a:ln>
                  <a:noFill/>
                </a:ln>
                <a:solidFill>
                  <a:prstClr val="black"/>
                </a:solidFill>
                <a:effectLst/>
                <a:uLnTx/>
                <a:uFillTx/>
                <a:latin typeface="DM Sans" pitchFamily="2" charset="77"/>
              </a:rPr>
              <a:t>and </a:t>
            </a:r>
            <a:r>
              <a:rPr kumimoji="0" lang="en-US" sz="1100" b="1" i="0" u="none" strike="noStrike" kern="1200" cap="none" spc="0" normalizeH="0" baseline="0" noProof="0" dirty="0">
                <a:ln>
                  <a:noFill/>
                </a:ln>
                <a:solidFill>
                  <a:prstClr val="black"/>
                </a:solidFill>
                <a:effectLst/>
                <a:uLnTx/>
                <a:uFillTx/>
                <a:latin typeface="DM Sans" pitchFamily="2" charset="77"/>
              </a:rPr>
              <a:t>VALVANCE® </a:t>
            </a:r>
            <a:r>
              <a:rPr kumimoji="0" lang="en-US" sz="1100" b="1" i="1" u="none" strike="noStrike" kern="1200" cap="none" spc="0" normalizeH="0" baseline="0" noProof="0" dirty="0">
                <a:ln>
                  <a:noFill/>
                </a:ln>
                <a:solidFill>
                  <a:prstClr val="black"/>
                </a:solidFill>
                <a:effectLst/>
                <a:uLnTx/>
                <a:uFillTx/>
                <a:latin typeface="DM Sans" pitchFamily="2" charset="77"/>
              </a:rPr>
              <a:t>Touch</a:t>
            </a:r>
            <a:r>
              <a:rPr kumimoji="0" lang="en-US" sz="1100" b="1" i="0" u="none" strike="noStrike" kern="1200" cap="none" spc="0" normalizeH="0" baseline="0" noProof="0" dirty="0">
                <a:ln>
                  <a:noFill/>
                </a:ln>
                <a:solidFill>
                  <a:prstClr val="black"/>
                </a:solidFill>
                <a:effectLst/>
                <a:uLnTx/>
                <a:uFillTx/>
                <a:latin typeface="DM Sans" pitchFamily="2" charset="77"/>
              </a:rPr>
              <a:t> 210</a:t>
            </a:r>
            <a:r>
              <a:rPr kumimoji="0" lang="en-US" sz="1100" b="0" i="0" u="none" strike="noStrike" kern="1200" cap="none" spc="0" normalizeH="0" baseline="0" noProof="0" dirty="0">
                <a:ln>
                  <a:noFill/>
                </a:ln>
                <a:solidFill>
                  <a:prstClr val="black"/>
                </a:solidFill>
                <a:effectLst/>
                <a:uLnTx/>
                <a:uFillTx/>
                <a:latin typeface="DM Sans" pitchFamily="2" charset="77"/>
              </a:rPr>
              <a:t> is ideal to combat shiny skin, absorbing excess oil, blurs the appearance of pores and other skin imperfections. </a:t>
            </a:r>
            <a:r>
              <a:rPr lang="en-US" sz="1100" dirty="0">
                <a:solidFill>
                  <a:prstClr val="black"/>
                </a:solidFill>
                <a:latin typeface="DM Sans" pitchFamily="2" charset="77"/>
              </a:rPr>
              <a:t>It provides a dry, silky veil with the perfect even matte and flawless </a:t>
            </a:r>
            <a:r>
              <a:rPr lang="en-US" sz="1100">
                <a:solidFill>
                  <a:prstClr val="black"/>
                </a:solidFill>
                <a:latin typeface="DM Sans" pitchFamily="2" charset="77"/>
              </a:rPr>
              <a:t>finish.</a:t>
            </a:r>
            <a:endParaRPr kumimoji="0" lang="en-US" sz="1100" b="0" i="0" u="none" strike="noStrike" kern="1200" cap="none" spc="0" normalizeH="0" baseline="0" noProof="0" dirty="0">
              <a:ln>
                <a:noFill/>
              </a:ln>
              <a:solidFill>
                <a:prstClr val="black"/>
              </a:solidFill>
              <a:effectLst/>
              <a:uLnTx/>
              <a:uFillTx/>
              <a:latin typeface="DM Sans" pitchFamily="2" charset="77"/>
            </a:endParaRPr>
          </a:p>
        </p:txBody>
      </p:sp>
      <p:sp>
        <p:nvSpPr>
          <p:cNvPr id="4" name="Retângulo 3">
            <a:extLst>
              <a:ext uri="{FF2B5EF4-FFF2-40B4-BE49-F238E27FC236}">
                <a16:creationId xmlns:a16="http://schemas.microsoft.com/office/drawing/2014/main" id="{041B36B6-9632-434D-A439-E15BBC6E37FC}"/>
              </a:ext>
            </a:extLst>
          </p:cNvPr>
          <p:cNvSpPr/>
          <p:nvPr/>
        </p:nvSpPr>
        <p:spPr>
          <a:xfrm>
            <a:off x="822713" y="1983166"/>
            <a:ext cx="5029102" cy="94423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400" b="1">
                <a:solidFill>
                  <a:srgbClr val="75C1E3"/>
                </a:solidFill>
                <a:latin typeface="DM Sans" pitchFamily="2" charset="77"/>
                <a:cs typeface="FUTURA MEDIUM" panose="020B0602020204020303" pitchFamily="34" charset="-79"/>
              </a:rPr>
              <a:t>ULTIMATE LOOSE POWDER</a:t>
            </a:r>
            <a:br>
              <a:rPr kumimoji="0" lang="en-US" sz="1400" b="1" i="0" u="none" strike="noStrike" kern="1200" cap="none" spc="0" normalizeH="0" baseline="0" noProof="0">
                <a:ln>
                  <a:noFill/>
                </a:ln>
                <a:solidFill>
                  <a:srgbClr val="2CC6C8"/>
                </a:solidFill>
                <a:effectLst/>
                <a:uLnTx/>
                <a:uFillTx/>
                <a:latin typeface="DM Sans" pitchFamily="2" charset="77"/>
                <a:cs typeface="FUTURA MEDIUM" panose="020B0602020204020303" pitchFamily="34" charset="-79"/>
              </a:rPr>
            </a:br>
            <a:r>
              <a:rPr kumimoji="0" lang="en-US" sz="1200" b="1" i="0" u="none" strike="noStrike" kern="1200" cap="none" spc="0" normalizeH="0" baseline="0" noProof="0">
                <a:ln>
                  <a:noFill/>
                </a:ln>
                <a:solidFill>
                  <a:prstClr val="black"/>
                </a:solidFill>
                <a:effectLst/>
                <a:uLnTx/>
                <a:uFillTx/>
                <a:latin typeface="DM Sans" pitchFamily="2" charset="77"/>
                <a:cs typeface="Futura Medium" panose="020B0602020204020303" pitchFamily="34" charset="-79"/>
              </a:rPr>
              <a:t>with ALPAFLOR® ALP-SEBUM CB and VALVANCE® </a:t>
            </a:r>
            <a:r>
              <a:rPr lang="en-US" sz="1200" b="1" i="1">
                <a:solidFill>
                  <a:prstClr val="black"/>
                </a:solidFill>
                <a:latin typeface="DM Sans" pitchFamily="2" charset="77"/>
                <a:cs typeface="Futura Medium" panose="020B0602020204020303" pitchFamily="34" charset="-79"/>
              </a:rPr>
              <a:t>Touch</a:t>
            </a:r>
            <a:r>
              <a:rPr lang="en-US" sz="1200" b="1">
                <a:solidFill>
                  <a:prstClr val="black"/>
                </a:solidFill>
                <a:latin typeface="DM Sans" pitchFamily="2" charset="77"/>
                <a:cs typeface="Futura Medium" panose="020B0602020204020303" pitchFamily="34" charset="-79"/>
              </a:rPr>
              <a:t> 210</a:t>
            </a:r>
          </a:p>
          <a:p>
            <a:pPr>
              <a:lnSpc>
                <a:spcPct val="150000"/>
              </a:lnSpc>
              <a:defRPr/>
            </a:pPr>
            <a:r>
              <a:rPr lang="en-US" sz="1200" b="1" i="1">
                <a:solidFill>
                  <a:srgbClr val="75C1E3"/>
                </a:solidFill>
                <a:latin typeface="DM Sans" pitchFamily="2" charset="77"/>
                <a:cs typeface="FUTURA MEDIUM" panose="020B0602020204020303" pitchFamily="34" charset="-79"/>
              </a:rPr>
              <a:t>99,0% natural origin ISO 16128</a:t>
            </a:r>
            <a:endParaRPr lang="en-US" sz="1200" b="1" i="1" dirty="0">
              <a:solidFill>
                <a:srgbClr val="75C1E3"/>
              </a:solidFill>
              <a:latin typeface="DM Sans" pitchFamily="2" charset="77"/>
              <a:cs typeface="FUTURA MEDIUM" panose="020B0602020204020303" pitchFamily="34" charset="-79"/>
            </a:endParaRPr>
          </a:p>
        </p:txBody>
      </p:sp>
      <p:grpSp>
        <p:nvGrpSpPr>
          <p:cNvPr id="10" name="Groupe 9">
            <a:extLst>
              <a:ext uri="{FF2B5EF4-FFF2-40B4-BE49-F238E27FC236}">
                <a16:creationId xmlns:a16="http://schemas.microsoft.com/office/drawing/2014/main" id="{505343FE-BC5B-7BDD-E3C1-15439F938B71}"/>
              </a:ext>
            </a:extLst>
          </p:cNvPr>
          <p:cNvGrpSpPr/>
          <p:nvPr/>
        </p:nvGrpSpPr>
        <p:grpSpPr>
          <a:xfrm>
            <a:off x="11203989" y="80114"/>
            <a:ext cx="795600" cy="1629243"/>
            <a:chOff x="11203989" y="80114"/>
            <a:chExt cx="795600" cy="1629243"/>
          </a:xfrm>
        </p:grpSpPr>
        <p:pic>
          <p:nvPicPr>
            <p:cNvPr id="2" name="Picture 16">
              <a:extLst>
                <a:ext uri="{FF2B5EF4-FFF2-40B4-BE49-F238E27FC236}">
                  <a16:creationId xmlns:a16="http://schemas.microsoft.com/office/drawing/2014/main" id="{6A1E8D23-E8F4-FEE6-34A2-9B9DF83E46A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03989" y="913757"/>
              <a:ext cx="795600" cy="795600"/>
            </a:xfrm>
            <a:prstGeom prst="rect">
              <a:avLst/>
            </a:prstGeom>
          </p:spPr>
        </p:pic>
        <p:pic>
          <p:nvPicPr>
            <p:cNvPr id="3" name="Picture 10">
              <a:extLst>
                <a:ext uri="{FF2B5EF4-FFF2-40B4-BE49-F238E27FC236}">
                  <a16:creationId xmlns:a16="http://schemas.microsoft.com/office/drawing/2014/main" id="{C06CD906-3270-D2B6-5F41-1A308007181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03989" y="80114"/>
              <a:ext cx="795600" cy="795600"/>
            </a:xfrm>
            <a:prstGeom prst="rect">
              <a:avLst/>
            </a:prstGeom>
          </p:spPr>
        </p:pic>
      </p:grpSp>
      <p:pic>
        <p:nvPicPr>
          <p:cNvPr id="9" name="Gráfico 4">
            <a:extLst>
              <a:ext uri="{FF2B5EF4-FFF2-40B4-BE49-F238E27FC236}">
                <a16:creationId xmlns:a16="http://schemas.microsoft.com/office/drawing/2014/main" id="{E73B215D-E53C-7DBF-311F-8353D4598F0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5247" y="887032"/>
            <a:ext cx="3950217" cy="640914"/>
          </a:xfrm>
          <a:prstGeom prst="rect">
            <a:avLst/>
          </a:prstGeom>
        </p:spPr>
      </p:pic>
      <p:sp>
        <p:nvSpPr>
          <p:cNvPr id="6" name="TextBox 5">
            <a:extLst>
              <a:ext uri="{FF2B5EF4-FFF2-40B4-BE49-F238E27FC236}">
                <a16:creationId xmlns:a16="http://schemas.microsoft.com/office/drawing/2014/main" id="{E1BA9C14-BF9B-BEB3-DC83-4A522CB0E608}"/>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dirty="0">
                <a:effectLst/>
                <a:latin typeface="DM Sans" pitchFamily="2" charset="0"/>
                <a:ea typeface="Fira Sans" panose="020B0503050000020004" pitchFamily="34" charset="0"/>
              </a:rPr>
              <a:t>Products are for illustration only, not for sale. d</a:t>
            </a:r>
            <a:r>
              <a:rPr lang="en-US" sz="800" dirty="0">
                <a:latin typeface="DM Sans" pitchFamily="2" charset="0"/>
                <a:ea typeface="Fira Sans" panose="020B0503050000020004" pitchFamily="34" charset="0"/>
              </a:rPr>
              <a:t>sm-firmenich </a:t>
            </a:r>
            <a:r>
              <a:rPr lang="en-US" sz="800" dirty="0">
                <a:effectLst/>
                <a:latin typeface="DM Sans" pitchFamily="2" charset="0"/>
                <a:ea typeface="Fira Sans" panose="020B0503050000020004" pitchFamily="34" charset="0"/>
              </a:rPr>
              <a:t>is not responsible for final products claims.</a:t>
            </a:r>
            <a:endParaRPr lang="en-US" sz="800" dirty="0">
              <a:latin typeface="DM Sans" pitchFamily="2" charset="0"/>
              <a:ea typeface="Fira Sans" panose="020B0503050000020004" pitchFamily="34" charset="0"/>
            </a:endParaRPr>
          </a:p>
        </p:txBody>
      </p:sp>
    </p:spTree>
    <p:extLst>
      <p:ext uri="{BB962C8B-B14F-4D97-AF65-F5344CB8AC3E}">
        <p14:creationId xmlns:p14="http://schemas.microsoft.com/office/powerpoint/2010/main" val="16450139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4CE1A315-D328-0747-DF43-7F1BA8A3A2AC}"/>
              </a:ext>
            </a:extLst>
          </p:cNvPr>
          <p:cNvSpPr/>
          <p:nvPr/>
        </p:nvSpPr>
        <p:spPr>
          <a:xfrm>
            <a:off x="825599" y="2112851"/>
            <a:ext cx="4055319" cy="38510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pt-BR" sz="1400" b="1">
                <a:solidFill>
                  <a:srgbClr val="75C1E3"/>
                </a:solidFill>
                <a:latin typeface="DM Sans" pitchFamily="2" charset="77"/>
                <a:cs typeface="FUTURA MEDIUM" panose="020B0602020204020303" pitchFamily="34" charset="-79"/>
              </a:rPr>
              <a:t>ULTIMATE LOOSE POWDER</a:t>
            </a:r>
          </a:p>
        </p:txBody>
      </p:sp>
      <p:sp>
        <p:nvSpPr>
          <p:cNvPr id="4" name="CaixaDeTexto 10">
            <a:extLst>
              <a:ext uri="{FF2B5EF4-FFF2-40B4-BE49-F238E27FC236}">
                <a16:creationId xmlns:a16="http://schemas.microsoft.com/office/drawing/2014/main" id="{8CB1EFE1-87F1-53DE-86B8-83005ECCDDD4}"/>
              </a:ext>
            </a:extLst>
          </p:cNvPr>
          <p:cNvSpPr txBox="1"/>
          <p:nvPr/>
        </p:nvSpPr>
        <p:spPr>
          <a:xfrm>
            <a:off x="5366191" y="2303031"/>
            <a:ext cx="869216" cy="19492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30000" noProof="0">
                <a:ln>
                  <a:noFill/>
                </a:ln>
                <a:solidFill>
                  <a:prstClr val="black"/>
                </a:solidFill>
                <a:effectLst/>
                <a:uLnTx/>
                <a:uFillTx/>
                <a:latin typeface="DM Sans" pitchFamily="2" charset="77"/>
                <a:ea typeface="Fira Sans" charset="0"/>
                <a:cs typeface="Fira Sans" charset="0"/>
              </a:rPr>
              <a:t>SK-E-101660-2</a:t>
            </a:r>
            <a:endParaRPr kumimoji="0" lang="pt-BR" sz="1000" b="1" i="0" u="none" strike="noStrike" kern="1200" cap="none" spc="0" normalizeH="0" baseline="30000" noProof="0">
              <a:ln>
                <a:noFill/>
              </a:ln>
              <a:solidFill>
                <a:srgbClr val="BB609D"/>
              </a:solidFill>
              <a:effectLst/>
              <a:uLnTx/>
              <a:uFillTx/>
              <a:latin typeface="DM Sans" pitchFamily="2" charset="77"/>
              <a:ea typeface="Fira Sans" charset="0"/>
              <a:cs typeface="Fira Sans" charset="0"/>
            </a:endParaRPr>
          </a:p>
        </p:txBody>
      </p:sp>
      <p:graphicFrame>
        <p:nvGraphicFramePr>
          <p:cNvPr id="7" name="Tabela 6">
            <a:extLst>
              <a:ext uri="{FF2B5EF4-FFF2-40B4-BE49-F238E27FC236}">
                <a16:creationId xmlns:a16="http://schemas.microsoft.com/office/drawing/2014/main" id="{D035B494-8203-2A44-80E6-23DCE11CA8A8}"/>
              </a:ext>
            </a:extLst>
          </p:cNvPr>
          <p:cNvGraphicFramePr>
            <a:graphicFrameLocks noGrp="1"/>
          </p:cNvGraphicFramePr>
          <p:nvPr>
            <p:extLst>
              <p:ext uri="{D42A27DB-BD31-4B8C-83A1-F6EECF244321}">
                <p14:modId xmlns:p14="http://schemas.microsoft.com/office/powerpoint/2010/main" val="4175961389"/>
              </p:ext>
            </p:extLst>
          </p:nvPr>
        </p:nvGraphicFramePr>
        <p:xfrm>
          <a:off x="934455" y="2782610"/>
          <a:ext cx="5457878" cy="1137660"/>
        </p:xfrm>
        <a:graphic>
          <a:graphicData uri="http://schemas.openxmlformats.org/drawingml/2006/table">
            <a:tbl>
              <a:tblPr>
                <a:tableStyleId>{5C22544A-7EE6-4342-B048-85BDC9FD1C3A}</a:tableStyleId>
              </a:tblPr>
              <a:tblGrid>
                <a:gridCol w="468704">
                  <a:extLst>
                    <a:ext uri="{9D8B030D-6E8A-4147-A177-3AD203B41FA5}">
                      <a16:colId xmlns:a16="http://schemas.microsoft.com/office/drawing/2014/main" val="699249639"/>
                    </a:ext>
                  </a:extLst>
                </a:gridCol>
                <a:gridCol w="1538004">
                  <a:extLst>
                    <a:ext uri="{9D8B030D-6E8A-4147-A177-3AD203B41FA5}">
                      <a16:colId xmlns:a16="http://schemas.microsoft.com/office/drawing/2014/main" val="4215447957"/>
                    </a:ext>
                  </a:extLst>
                </a:gridCol>
                <a:gridCol w="2646837">
                  <a:extLst>
                    <a:ext uri="{9D8B030D-6E8A-4147-A177-3AD203B41FA5}">
                      <a16:colId xmlns:a16="http://schemas.microsoft.com/office/drawing/2014/main" val="3174222161"/>
                    </a:ext>
                  </a:extLst>
                </a:gridCol>
                <a:gridCol w="804333">
                  <a:extLst>
                    <a:ext uri="{9D8B030D-6E8A-4147-A177-3AD203B41FA5}">
                      <a16:colId xmlns:a16="http://schemas.microsoft.com/office/drawing/2014/main" val="3413443101"/>
                    </a:ext>
                  </a:extLst>
                </a:gridCol>
              </a:tblGrid>
              <a:tr h="136800">
                <a:tc>
                  <a:txBody>
                    <a:bodyPr/>
                    <a:lstStyle/>
                    <a:p>
                      <a:pPr algn="l">
                        <a:lnSpc>
                          <a:spcPts val="1200"/>
                        </a:lnSpc>
                      </a:pPr>
                      <a:r>
                        <a:rPr lang="en-GB" sz="700" b="1">
                          <a:effectLst/>
                          <a:latin typeface="DM Sans" pitchFamily="2" charset="0"/>
                          <a:ea typeface="Fira Sans" panose="020B0503050000020004" pitchFamily="34" charset="0"/>
                        </a:rPr>
                        <a:t>PHASE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INGREDIENTS</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INCI NAME</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effectLst/>
                          <a:latin typeface="DM Sans" pitchFamily="2" charset="0"/>
                          <a:ea typeface="Fira Sans" panose="020B0503050000020004" pitchFamily="34" charset="0"/>
                        </a:rPr>
                        <a:t>% W / W</a:t>
                      </a:r>
                      <a:endParaRPr lang="pt-BR" sz="700" b="1">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54569744"/>
                  </a:ext>
                </a:extLst>
              </a:tr>
              <a:tr h="144000">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Red Montmorillonite Clay</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MONTMORILLONITE</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6,00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9006398"/>
                  </a:ext>
                </a:extLst>
              </a:tr>
              <a:tr h="140465">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solidFill>
                            <a:srgbClr val="000000"/>
                          </a:solidFill>
                          <a:effectLst/>
                          <a:latin typeface="DM Sans" pitchFamily="2" charset="0"/>
                          <a:ea typeface="Fira Sans" panose="020B0503050000020004" pitchFamily="34" charset="0"/>
                          <a:cs typeface="Times New Roman" panose="02020603050405020304" pitchFamily="18" charset="0"/>
                        </a:rPr>
                        <a:t>VALVANCE® </a:t>
                      </a:r>
                      <a:r>
                        <a:rPr lang="en-GB" sz="700" b="1" i="1">
                          <a:solidFill>
                            <a:srgbClr val="000000"/>
                          </a:solidFill>
                          <a:effectLst/>
                          <a:latin typeface="DM Sans" pitchFamily="2" charset="0"/>
                          <a:ea typeface="Fira Sans" panose="020B0503050000020004" pitchFamily="34" charset="0"/>
                          <a:cs typeface="Times New Roman" panose="02020603050405020304" pitchFamily="18" charset="0"/>
                        </a:rPr>
                        <a:t>Touch</a:t>
                      </a:r>
                      <a:r>
                        <a:rPr lang="en-GB" sz="700" b="1">
                          <a:solidFill>
                            <a:srgbClr val="000000"/>
                          </a:solidFill>
                          <a:effectLst/>
                          <a:latin typeface="DM Sans" pitchFamily="2" charset="0"/>
                          <a:ea typeface="Fira Sans" panose="020B0503050000020004" pitchFamily="34" charset="0"/>
                          <a:cs typeface="Times New Roman" panose="02020603050405020304" pitchFamily="18" charset="0"/>
                        </a:rPr>
                        <a:t> 210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SILICA</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82,00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27262580"/>
                  </a:ext>
                </a:extLst>
              </a:tr>
              <a:tr h="140465">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Amidon de mais MST</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ZEA MAYS STARCH</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8,30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5688625"/>
                  </a:ext>
                </a:extLst>
              </a:tr>
              <a:tr h="140465">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5386658"/>
                  </a:ext>
                </a:extLst>
              </a:tr>
              <a:tr h="140465">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B</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b="1">
                          <a:solidFill>
                            <a:srgbClr val="000000"/>
                          </a:solidFill>
                          <a:effectLst/>
                          <a:latin typeface="DM Sans" pitchFamily="2" charset="0"/>
                          <a:ea typeface="Fira Sans" panose="020B0503050000020004" pitchFamily="34" charset="0"/>
                          <a:cs typeface="Times New Roman" panose="02020603050405020304" pitchFamily="18" charset="0"/>
                        </a:rPr>
                        <a:t>ALPAFLOR® ALP-SEBUM CB</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EPILOBIUM FLEISCHERI FLOWER / LEAF / STEM EXTRACT, GLYCERIN, AQUA, CITRIC ACID</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3,00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3440845"/>
                  </a:ext>
                </a:extLst>
              </a:tr>
              <a:tr h="140465">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 </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PARFUM</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PARFUM</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solidFill>
                        <a:srgbClr val="75C1E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ts val="1200"/>
                        </a:lnSpc>
                      </a:pPr>
                      <a:r>
                        <a:rPr lang="en-GB" sz="700">
                          <a:solidFill>
                            <a:srgbClr val="000000"/>
                          </a:solidFill>
                          <a:effectLst/>
                          <a:latin typeface="DM Sans" pitchFamily="2" charset="0"/>
                          <a:ea typeface="Fira Sans" panose="020B0503050000020004" pitchFamily="34" charset="0"/>
                          <a:cs typeface="Times New Roman" panose="02020603050405020304" pitchFamily="18" charset="0"/>
                        </a:rPr>
                        <a:t>0,70</a:t>
                      </a:r>
                      <a:endParaRPr lang="pt-BR" sz="700">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75C1E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4995210"/>
                  </a:ext>
                </a:extLst>
              </a:tr>
            </a:tbl>
          </a:graphicData>
        </a:graphic>
      </p:graphicFrame>
      <p:grpSp>
        <p:nvGrpSpPr>
          <p:cNvPr id="9" name="Groupe 8">
            <a:extLst>
              <a:ext uri="{FF2B5EF4-FFF2-40B4-BE49-F238E27FC236}">
                <a16:creationId xmlns:a16="http://schemas.microsoft.com/office/drawing/2014/main" id="{ABEAC3FB-3527-95A2-96AA-1488C05727B8}"/>
              </a:ext>
            </a:extLst>
          </p:cNvPr>
          <p:cNvGrpSpPr/>
          <p:nvPr/>
        </p:nvGrpSpPr>
        <p:grpSpPr>
          <a:xfrm>
            <a:off x="11203989" y="80114"/>
            <a:ext cx="795600" cy="1629243"/>
            <a:chOff x="11203989" y="80114"/>
            <a:chExt cx="795600" cy="1629243"/>
          </a:xfrm>
        </p:grpSpPr>
        <p:pic>
          <p:nvPicPr>
            <p:cNvPr id="10" name="Picture 16">
              <a:extLst>
                <a:ext uri="{FF2B5EF4-FFF2-40B4-BE49-F238E27FC236}">
                  <a16:creationId xmlns:a16="http://schemas.microsoft.com/office/drawing/2014/main" id="{1B5538DB-30A6-535D-B501-C5DA360F0C7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03989" y="913757"/>
              <a:ext cx="795600" cy="795600"/>
            </a:xfrm>
            <a:prstGeom prst="rect">
              <a:avLst/>
            </a:prstGeom>
          </p:spPr>
        </p:pic>
        <p:pic>
          <p:nvPicPr>
            <p:cNvPr id="11" name="Picture 10">
              <a:extLst>
                <a:ext uri="{FF2B5EF4-FFF2-40B4-BE49-F238E27FC236}">
                  <a16:creationId xmlns:a16="http://schemas.microsoft.com/office/drawing/2014/main" id="{92CF9383-D7E6-B307-B500-A6E49FEB407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03989" y="80114"/>
              <a:ext cx="795600" cy="795600"/>
            </a:xfrm>
            <a:prstGeom prst="rect">
              <a:avLst/>
            </a:prstGeom>
          </p:spPr>
        </p:pic>
      </p:grpSp>
      <p:sp>
        <p:nvSpPr>
          <p:cNvPr id="12" name="Retângulo 6">
            <a:extLst>
              <a:ext uri="{FF2B5EF4-FFF2-40B4-BE49-F238E27FC236}">
                <a16:creationId xmlns:a16="http://schemas.microsoft.com/office/drawing/2014/main" id="{5283B9D0-6ABF-EA2D-2280-9997EC200AA4}"/>
              </a:ext>
            </a:extLst>
          </p:cNvPr>
          <p:cNvSpPr/>
          <p:nvPr/>
        </p:nvSpPr>
        <p:spPr>
          <a:xfrm>
            <a:off x="825599" y="5675405"/>
            <a:ext cx="5370882"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Fira Sans" charset="0"/>
                <a:cs typeface="Fira San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13" name="Table 11">
            <a:extLst>
              <a:ext uri="{FF2B5EF4-FFF2-40B4-BE49-F238E27FC236}">
                <a16:creationId xmlns:a16="http://schemas.microsoft.com/office/drawing/2014/main" id="{203DA2AF-DA91-434A-4477-AA57A112F509}"/>
              </a:ext>
            </a:extLst>
          </p:cNvPr>
          <p:cNvGraphicFramePr>
            <a:graphicFrameLocks noGrp="1"/>
          </p:cNvGraphicFramePr>
          <p:nvPr>
            <p:extLst>
              <p:ext uri="{D42A27DB-BD31-4B8C-83A1-F6EECF244321}">
                <p14:modId xmlns:p14="http://schemas.microsoft.com/office/powerpoint/2010/main" val="1734514572"/>
              </p:ext>
            </p:extLst>
          </p:nvPr>
        </p:nvGraphicFramePr>
        <p:xfrm>
          <a:off x="825599" y="5280050"/>
          <a:ext cx="4779864" cy="200056"/>
        </p:xfrm>
        <a:graphic>
          <a:graphicData uri="http://schemas.openxmlformats.org/drawingml/2006/table">
            <a:tbl>
              <a:tblPr>
                <a:tableStyleId>{5C22544A-7EE6-4342-B048-85BDC9FD1C3A}</a:tableStyleId>
              </a:tblPr>
              <a:tblGrid>
                <a:gridCol w="810070">
                  <a:extLst>
                    <a:ext uri="{9D8B030D-6E8A-4147-A177-3AD203B41FA5}">
                      <a16:colId xmlns:a16="http://schemas.microsoft.com/office/drawing/2014/main" val="1424810015"/>
                    </a:ext>
                  </a:extLst>
                </a:gridCol>
                <a:gridCol w="3969794">
                  <a:extLst>
                    <a:ext uri="{9D8B030D-6E8A-4147-A177-3AD203B41FA5}">
                      <a16:colId xmlns:a16="http://schemas.microsoft.com/office/drawing/2014/main" val="2004835667"/>
                    </a:ext>
                  </a:extLst>
                </a:gridCol>
              </a:tblGrid>
              <a:tr h="200056">
                <a:tc>
                  <a:txBody>
                    <a:bodyPr/>
                    <a:lstStyle/>
                    <a:p>
                      <a:pPr marL="0" marR="0">
                        <a:lnSpc>
                          <a:spcPts val="1200"/>
                        </a:lnSpc>
                        <a:spcBef>
                          <a:spcPts val="0"/>
                        </a:spcBef>
                        <a:spcAft>
                          <a:spcPts val="0"/>
                        </a:spcAft>
                      </a:pPr>
                      <a:r>
                        <a:rPr lang="en-GB" sz="700">
                          <a:effectLst/>
                          <a:latin typeface="DM Sans" pitchFamily="2" charset="0"/>
                        </a:rPr>
                        <a:t>pH: N/A</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ts val="1200"/>
                        </a:lnSpc>
                        <a:spcBef>
                          <a:spcPts val="0"/>
                        </a:spcBef>
                        <a:spcAft>
                          <a:spcPts val="0"/>
                        </a:spcAft>
                      </a:pPr>
                      <a:r>
                        <a:rPr lang="en-GB" sz="700">
                          <a:effectLst/>
                          <a:latin typeface="DM Sans" pitchFamily="2" charset="0"/>
                        </a:rPr>
                        <a:t>Viscosity: Powder</a:t>
                      </a:r>
                      <a:endParaRPr lang="en-US" sz="700">
                        <a:effectLst/>
                        <a:latin typeface="DM Sans" pitchFamily="2" charset="0"/>
                        <a:ea typeface="Trebuchet MS" panose="020B0603020202020204" pitchFamily="34" charset="0"/>
                        <a:cs typeface="Tahoma" panose="020B0604030504040204" pitchFamily="34" charset="0"/>
                      </a:endParaRPr>
                    </a:p>
                  </a:txBody>
                  <a:tcPr marL="44450" marR="4445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7689766"/>
                  </a:ext>
                </a:extLst>
              </a:tr>
            </a:tbl>
          </a:graphicData>
        </a:graphic>
      </p:graphicFrame>
      <p:sp>
        <p:nvSpPr>
          <p:cNvPr id="14" name="Rectangle 2">
            <a:extLst>
              <a:ext uri="{FF2B5EF4-FFF2-40B4-BE49-F238E27FC236}">
                <a16:creationId xmlns:a16="http://schemas.microsoft.com/office/drawing/2014/main" id="{3B3ABA4D-CB2C-79DA-6572-AC31C96A0D54}"/>
              </a:ext>
            </a:extLst>
          </p:cNvPr>
          <p:cNvSpPr>
            <a:spLocks noChangeArrowheads="1"/>
          </p:cNvSpPr>
          <p:nvPr/>
        </p:nvSpPr>
        <p:spPr bwMode="auto">
          <a:xfrm>
            <a:off x="783395" y="5084752"/>
            <a:ext cx="43058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700" b="1" i="0" strike="noStrike" cap="none" normalizeH="0" baseline="0">
                <a:ln>
                  <a:noFill/>
                </a:ln>
                <a:solidFill>
                  <a:schemeClr val="tx1"/>
                </a:solidFill>
                <a:effectLst/>
                <a:latin typeface="DM Sans" pitchFamily="2" charset="0"/>
                <a:ea typeface="Trebuchet MS" panose="020B0603020202020204" pitchFamily="34" charset="0"/>
                <a:cs typeface="Tahoma" panose="020B0604030504040204" pitchFamily="34" charset="0"/>
              </a:rPr>
              <a:t>Technical Data</a:t>
            </a:r>
            <a:endParaRPr kumimoji="0" lang="en-US" altLang="en-US" sz="700" b="0" i="0" strike="noStrike" cap="none" normalizeH="0" baseline="0">
              <a:ln>
                <a:noFill/>
              </a:ln>
              <a:solidFill>
                <a:schemeClr val="tx1"/>
              </a:solidFill>
              <a:effectLst/>
              <a:latin typeface="DM Sans" pitchFamily="2" charset="0"/>
            </a:endParaRPr>
          </a:p>
        </p:txBody>
      </p:sp>
      <p:sp>
        <p:nvSpPr>
          <p:cNvPr id="2" name="TextBox 1">
            <a:extLst>
              <a:ext uri="{FF2B5EF4-FFF2-40B4-BE49-F238E27FC236}">
                <a16:creationId xmlns:a16="http://schemas.microsoft.com/office/drawing/2014/main" id="{2B282D50-D128-4026-EA34-F3F938C01F42}"/>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2718147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2.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4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4.xml><?xml version="1.0" encoding="utf-8"?>
<a:theme xmlns:a="http://schemas.openxmlformats.org/drawingml/2006/main" name="5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5.xml><?xml version="1.0" encoding="utf-8"?>
<a:theme xmlns:a="http://schemas.openxmlformats.org/drawingml/2006/main" name="3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7.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SharedWithUsers xmlns="8a4562e5-d5b1-4d26-b0bf-7e79abe2fe6f">
      <UserInfo>
        <DisplayName>Guillemard, Fabrice</DisplayName>
        <AccountId>15</AccountId>
        <AccountType/>
      </UserInfo>
      <UserInfo>
        <DisplayName>Vinogradova, Lana</DisplayName>
        <AccountId>16</AccountId>
        <AccountType/>
      </UserInfo>
      <UserInfo>
        <DisplayName>Sousa, Joatan</DisplayName>
        <AccountId>19</AccountId>
        <AccountType/>
      </UserInfo>
      <UserInfo>
        <DisplayName>Flor, Juliana</DisplayName>
        <AccountId>20</AccountId>
        <AccountType/>
      </UserInfo>
      <UserInfo>
        <DisplayName>Moulin, Mathieu</DisplayName>
        <AccountId>14</AccountId>
        <AccountType/>
      </UserInfo>
      <UserInfo>
        <DisplayName>Martin, Emmanuel</DisplayName>
        <AccountId>18</AccountId>
        <AccountType/>
      </UserInfo>
      <UserInfo>
        <DisplayName>Barros, Edson</DisplayName>
        <AccountId>21</AccountId>
        <AccountType/>
      </UserInfo>
      <UserInfo>
        <DisplayName>Rosenberger, Volker</DisplayName>
        <AccountId>22</AccountId>
        <AccountType/>
      </UserInfo>
      <UserInfo>
        <DisplayName>Paul, Francois</DisplayName>
        <AccountId>23</AccountId>
        <AccountType/>
      </UserInfo>
      <UserInfo>
        <DisplayName>Pottier, Sandrine</DisplayName>
        <AccountId>24</AccountId>
        <AccountType/>
      </UserInfo>
      <UserInfo>
        <DisplayName>Chouchi, Dalida</DisplayName>
        <AccountId>25</AccountId>
        <AccountType/>
      </UserInfo>
      <UserInfo>
        <DisplayName>Gao, YouKun</DisplayName>
        <AccountId>26</AccountId>
        <AccountType/>
      </UserInfo>
      <UserInfo>
        <DisplayName>Berg, Katja</DisplayName>
        <AccountId>27</AccountId>
        <AccountType/>
      </UserInfo>
      <UserInfo>
        <DisplayName>Saecker, Christine</DisplayName>
        <AccountId>28</AccountId>
        <AccountType/>
      </UserInfo>
      <UserInfo>
        <DisplayName>Spirig, Jacqueline</DisplayName>
        <AccountId>29</AccountId>
        <AccountType/>
      </UserInfo>
      <UserInfo>
        <DisplayName>Seidel, Dirk</DisplayName>
        <AccountId>30</AccountId>
        <AccountType/>
      </UserInfo>
      <UserInfo>
        <DisplayName>Duque-Zonneveld, Diana</DisplayName>
        <AccountId>31</AccountId>
        <AccountType/>
      </UserInfo>
      <UserInfo>
        <DisplayName>Basilisco, Cristina</DisplayName>
        <AccountId>32</AccountId>
        <AccountType/>
      </UserInfo>
      <UserInfo>
        <DisplayName>Garet, Olivier</DisplayName>
        <AccountId>33</AccountId>
        <AccountType/>
      </UserInfo>
      <UserInfo>
        <DisplayName>Kluifhooft, Irma</DisplayName>
        <AccountId>34</AccountId>
        <AccountType/>
      </UserInfo>
      <UserInfo>
        <DisplayName>Fazlic, Safeta</DisplayName>
        <AccountId>35</AccountId>
        <AccountType/>
      </UserInfo>
      <UserInfo>
        <DisplayName>Mendrok-Edinger, Christine</DisplayName>
        <AccountId>36</AccountId>
        <AccountType/>
      </UserInfo>
      <UserInfo>
        <DisplayName>Guillien, Caroline</DisplayName>
        <AccountId>13</AccountId>
        <AccountType/>
      </UserInfo>
      <UserInfo>
        <DisplayName>Campiche, Remo</DisplayName>
        <AccountId>12</AccountId>
        <AccountType/>
      </UserInfo>
      <UserInfo>
        <DisplayName>Waeckel, Melanie</DisplayName>
        <AccountId>9</AccountId>
        <AccountType/>
      </UserInfo>
      <UserInfo>
        <DisplayName>Imfeld, Dominik</DisplayName>
        <AccountId>40</AccountId>
        <AccountType/>
      </UserInfo>
      <UserInfo>
        <DisplayName>Pagac, Martin</DisplayName>
        <AccountId>41</AccountId>
        <AccountType/>
      </UserInfo>
      <UserInfo>
        <DisplayName>Gempeler, Mathias</DisplayName>
        <AccountId>42</AccountId>
        <AccountType/>
      </UserInfo>
      <UserInfo>
        <DisplayName>Saber, Meriem</DisplayName>
        <AccountId>43</AccountId>
        <AccountType/>
      </UserInfo>
      <UserInfo>
        <DisplayName>Steiner, Aline</DisplayName>
        <AccountId>44</AccountId>
        <AccountType/>
      </UserInfo>
    </SharedWithUsers>
    <Marcom_x0020_Status xmlns="4e78ffb6-5573-4dae-972d-0246748d492f">not applicable</Marcom_x0020_Status>
    <Transfer_x0020_B_x0026_C_x0020_Connect xmlns="4e78ffb6-5573-4dae-972d-0246748d492f">no</Transfer_x0020_B_x0026_C_x0020_Connect>
    <Validation_x0020_Mkt xmlns="4e78ffb6-5573-4dae-972d-0246748d492f">yes</Validation_x0020_Mkt>
    <Marcom_x0020_Support_x0020_Needed xmlns="4e78ffb6-5573-4dae-972d-0246748d492f">no</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F9B8F65F-E0D4-4DA9-9AF8-30342E3DC9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A4442A-64B2-42B0-8B7F-319737AA8400}">
  <ds:schemaRefs>
    <ds:schemaRef ds:uri="Microsoft.SharePoint.Taxonomy.ContentTypeSync"/>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9FFD21C9-AB6C-4247-9D00-324167E5F644}">
  <ds:schemaRefs>
    <ds:schemaRef ds:uri="http://schemas.microsoft.com/office/2006/documentManagement/types"/>
    <ds:schemaRef ds:uri="4e78ffb6-5573-4dae-972d-0246748d492f"/>
    <ds:schemaRef ds:uri="http://schemas.microsoft.com/office/infopath/2007/PartnerControls"/>
    <ds:schemaRef ds:uri="http://purl.org/dc/elements/1.1/"/>
    <ds:schemaRef ds:uri="http://schemas.microsoft.com/office/2006/metadata/properties"/>
    <ds:schemaRef ds:uri="5a2251cd-bd5e-462d-8f0e-b8d48ef43808"/>
    <ds:schemaRef ds:uri="http://purl.org/dc/terms/"/>
    <ds:schemaRef ds:uri="http://purl.org/dc/dcmitype/"/>
    <ds:schemaRef ds:uri="http://schemas.openxmlformats.org/package/2006/metadata/core-properties"/>
    <ds:schemaRef ds:uri="8a4562e5-d5b1-4d26-b0bf-7e79abe2fe6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15</TotalTime>
  <Words>12841</Words>
  <Application>Microsoft Office PowerPoint</Application>
  <PresentationFormat>Widescreen</PresentationFormat>
  <Paragraphs>1908</Paragraphs>
  <Slides>80</Slides>
  <Notes>47</Notes>
  <HiddenSlides>0</HiddenSlides>
  <MMClips>2</MMClips>
  <ScaleCrop>false</ScaleCrop>
  <HeadingPairs>
    <vt:vector size="8" baseType="variant">
      <vt:variant>
        <vt:lpstr>Fonts Used</vt:lpstr>
      </vt:variant>
      <vt:variant>
        <vt:i4>14</vt:i4>
      </vt:variant>
      <vt:variant>
        <vt:lpstr>Theme</vt:lpstr>
      </vt:variant>
      <vt:variant>
        <vt:i4>8</vt:i4>
      </vt:variant>
      <vt:variant>
        <vt:lpstr>Embedded OLE Servers</vt:lpstr>
      </vt:variant>
      <vt:variant>
        <vt:i4>1</vt:i4>
      </vt:variant>
      <vt:variant>
        <vt:lpstr>Slide Titles</vt:lpstr>
      </vt:variant>
      <vt:variant>
        <vt:i4>80</vt:i4>
      </vt:variant>
    </vt:vector>
  </HeadingPairs>
  <TitlesOfParts>
    <vt:vector size="103" baseType="lpstr">
      <vt:lpstr>Arial</vt:lpstr>
      <vt:lpstr>Avenir LT</vt:lpstr>
      <vt:lpstr>Calibri</vt:lpstr>
      <vt:lpstr>Calibri Light</vt:lpstr>
      <vt:lpstr>DM Sans</vt:lpstr>
      <vt:lpstr>DM Sans (Corps)</vt:lpstr>
      <vt:lpstr>DM Sans Bold</vt:lpstr>
      <vt:lpstr>Fira Sans</vt:lpstr>
      <vt:lpstr>MrsEaves</vt:lpstr>
      <vt:lpstr>Segoe UI</vt:lpstr>
      <vt:lpstr>Symbol</vt:lpstr>
      <vt:lpstr>Times New Roman</vt:lpstr>
      <vt:lpstr>Trebuchet MS</vt:lpstr>
      <vt:lpstr>Wingdings</vt:lpstr>
      <vt:lpstr>1_dsm-firmenich</vt:lpstr>
      <vt:lpstr>2_dsm-firmenich</vt:lpstr>
      <vt:lpstr>4_dsm-firmenich</vt:lpstr>
      <vt:lpstr>5_dsm-firmenich</vt:lpstr>
      <vt:lpstr>3_Tema do Office</vt:lpstr>
      <vt:lpstr>3_dsm-firmenich</vt:lpstr>
      <vt:lpstr>2_Tema do Office</vt:lpstr>
      <vt:lpstr>6_dsm-firmenich</vt:lpstr>
      <vt:lpstr>think-cell Slide</vt:lpstr>
      <vt:lpstr>WONDER YOU</vt:lpstr>
      <vt:lpstr>Let’s talk about menopause</vt:lpstr>
      <vt:lpstr>PowerPoint Presentation</vt:lpstr>
      <vt:lpstr>Silver global population: the longevity economy</vt:lpstr>
      <vt:lpstr>Silver global population</vt:lpstr>
      <vt:lpstr>Menopause: a taboo to smash</vt:lpstr>
      <vt:lpstr>Menopause: a taboo addressed through 2 SDGs</vt:lpstr>
      <vt:lpstr>From products to campaigns, the taboo is being spoken up</vt:lpstr>
      <vt:lpstr>From products to campaigns, the taboo is being spoken up</vt:lpstr>
      <vt:lpstr>From products to campaigns, the taboo is being spoken up</vt:lpstr>
      <vt:lpstr>PowerPoint Presentation</vt:lpstr>
      <vt:lpstr>Skin care consumer survey </vt:lpstr>
      <vt:lpstr>Skin care consumer survey</vt:lpstr>
      <vt:lpstr>Do you relate to listed menopause symptoms?</vt:lpstr>
      <vt:lpstr>Who is your go-to person for menopause information?</vt:lpstr>
      <vt:lpstr>PowerPoint Presentation</vt:lpstr>
      <vt:lpstr>PowerPoint Presentation</vt:lpstr>
      <vt:lpstr>Hair Care </vt:lpstr>
      <vt:lpstr>Hair care consumer survey</vt:lpstr>
      <vt:lpstr>Did you notice any scalp and hair symptoms related to menopause?</vt:lpstr>
      <vt:lpstr>If thinning hair is one of your symptoms, could you explain us more what it means for you?</vt:lpstr>
      <vt:lpstr>Who is the most trusted source of information that you talk to when it comes to hair/scalp symptoms due to menopause?</vt:lpstr>
      <vt:lpstr>What type of hair/scalp care products do you prefer to use to tackle the menopause effects?</vt:lpstr>
      <vt:lpstr>PowerPoint Presentation</vt:lpstr>
      <vt:lpstr>Menopause: Hormonal Changes</vt:lpstr>
      <vt:lpstr>Menopause: Symptoms and effects on the skin and hair</vt:lpstr>
      <vt:lpstr>Menopause</vt:lpstr>
      <vt:lpstr>Menopause</vt:lpstr>
      <vt:lpstr>Where consumer’s voice meets the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BEL-EVEN®</vt:lpstr>
      <vt:lpstr>BEL-EVEN®</vt:lpstr>
      <vt:lpstr>Niacinamide PC</vt:lpstr>
      <vt:lpstr>Niacinamide PC</vt:lpstr>
      <vt:lpstr>PowerPoint Presentation</vt:lpstr>
      <vt:lpstr>PowerPoint Presentation</vt:lpstr>
      <vt:lpstr>SYN-UP®</vt:lpstr>
      <vt:lpstr>SYN-UP® </vt:lpstr>
      <vt:lpstr>PowerPoint Presentation</vt:lpstr>
      <vt:lpstr>PowerPoint Presentation</vt:lpstr>
      <vt:lpstr>Vitamin B12 cryst</vt:lpstr>
      <vt:lpstr>Vitamin B12 cryst</vt:lpstr>
      <vt:lpstr>PowerPoint Presentation</vt:lpstr>
      <vt:lpstr>PowerPoint Presentation</vt:lpstr>
      <vt:lpstr>HYA-ACT™</vt:lpstr>
      <vt:lpstr>HYA-ACT™</vt:lpstr>
      <vt:lpstr>PowerPoint Presentation</vt:lpstr>
      <vt:lpstr>PowerPoint Presentation</vt:lpstr>
      <vt:lpstr>PEPHA®-TIGHT CB</vt:lpstr>
      <vt:lpstr>PEPHA®-TIGHT CB</vt:lpstr>
      <vt:lpstr>PEPHA®-CTIVE CB </vt:lpstr>
      <vt:lpstr>PEPHA®-CTIVE CB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SYN-AKE® </vt:lpstr>
      <vt:lpstr>SYN-AKE® </vt:lpstr>
      <vt:lpstr>PEPHA®-AGE CB </vt:lpstr>
      <vt:lpstr>PEPHA®-AGE CB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wonder_you_menopause_beautycare_master_presentation_2025-03</dc:title>
  <dc:creator>Charlotte Knaupp</dc:creator>
  <cp:lastModifiedBy>Marie-Sophie Meisinger</cp:lastModifiedBy>
  <cp:revision>1</cp:revision>
  <cp:lastPrinted>2023-07-11T11:55:59Z</cp:lastPrinted>
  <dcterms:created xsi:type="dcterms:W3CDTF">2023-03-31T07:21:36Z</dcterms:created>
  <dcterms:modified xsi:type="dcterms:W3CDTF">2025-05-12T15:44:53Z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ClassificationContentMarkingHeaderLocations">
    <vt:lpwstr>dsm-firmenich:5</vt:lpwstr>
  </property>
  <property fmtid="{D5CDD505-2E9C-101B-9397-08002B2CF9AE}" pid="4" name="ClassificationContentMarkingHeaderText">
    <vt:lpwstr>For Internal Use Only</vt:lpwstr>
  </property>
  <property fmtid="{D5CDD505-2E9C-101B-9397-08002B2CF9AE}" pid="5" name="MediaServiceImageTags">
    <vt:lpwstr/>
  </property>
  <property fmtid="{D5CDD505-2E9C-101B-9397-08002B2CF9AE}" pid="6" name="MSIP_Label_2ff753fd-faf2-4608-9b59-553f003adcdf_Enabled">
    <vt:lpwstr>true</vt:lpwstr>
  </property>
  <property fmtid="{D5CDD505-2E9C-101B-9397-08002B2CF9AE}" pid="7" name="MSIP_Label_2ff753fd-faf2-4608-9b59-553f003adcdf_SetDate">
    <vt:lpwstr>2023-06-05T09:54:30Z</vt:lpwstr>
  </property>
  <property fmtid="{D5CDD505-2E9C-101B-9397-08002B2CF9AE}" pid="8" name="MSIP_Label_2ff753fd-faf2-4608-9b59-553f003adcdf_Method">
    <vt:lpwstr>Privileged</vt:lpwstr>
  </property>
  <property fmtid="{D5CDD505-2E9C-101B-9397-08002B2CF9AE}" pid="9" name="MSIP_Label_2ff753fd-faf2-4608-9b59-553f003adcdf_Name">
    <vt:lpwstr>2ff753fd-faf2-4608-9b59-553f003adcdf</vt:lpwstr>
  </property>
  <property fmtid="{D5CDD505-2E9C-101B-9397-08002B2CF9AE}" pid="10" name="MSIP_Label_2ff753fd-faf2-4608-9b59-553f003adcdf_SiteId">
    <vt:lpwstr>49618402-6ea3-441d-957d-7df8773fee54</vt:lpwstr>
  </property>
  <property fmtid="{D5CDD505-2E9C-101B-9397-08002B2CF9AE}" pid="11" name="MSIP_Label_2ff753fd-faf2-4608-9b59-553f003adcdf_ActionId">
    <vt:lpwstr>af090361-dc1f-42ce-8ad4-3e58fb807c28</vt:lpwstr>
  </property>
  <property fmtid="{D5CDD505-2E9C-101B-9397-08002B2CF9AE}" pid="12" name="MSIP_Label_2ff753fd-faf2-4608-9b59-553f003adcdf_ContentBits">
    <vt:lpwstr>0</vt:lpwstr>
  </property>
</Properties>
</file>