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theme/theme4.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6.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5"/>
    <p:sldMasterId id="2147483759" r:id="rId6"/>
    <p:sldMasterId id="2147484062" r:id="rId7"/>
    <p:sldMasterId id="2147484167" r:id="rId8"/>
    <p:sldMasterId id="2147484344" r:id="rId9"/>
    <p:sldMasterId id="2147484368" r:id="rId10"/>
    <p:sldMasterId id="2147484407" r:id="rId11"/>
    <p:sldMasterId id="2147484456" r:id="rId12"/>
  </p:sldMasterIdLst>
  <p:notesMasterIdLst>
    <p:notesMasterId r:id="rId35"/>
  </p:notesMasterIdLst>
  <p:handoutMasterIdLst>
    <p:handoutMasterId r:id="rId36"/>
  </p:handoutMasterIdLst>
  <p:sldIdLst>
    <p:sldId id="2147472820" r:id="rId13"/>
    <p:sldId id="2147472871" r:id="rId14"/>
    <p:sldId id="2147472836" r:id="rId15"/>
    <p:sldId id="2147472873" r:id="rId16"/>
    <p:sldId id="2147472838" r:id="rId17"/>
    <p:sldId id="2147472839" r:id="rId18"/>
    <p:sldId id="2147472893" r:id="rId19"/>
    <p:sldId id="2147472899" r:id="rId20"/>
    <p:sldId id="2147472846" r:id="rId21"/>
    <p:sldId id="2147472847" r:id="rId22"/>
    <p:sldId id="2147472872" r:id="rId23"/>
    <p:sldId id="2147472892" r:id="rId24"/>
    <p:sldId id="2147472855" r:id="rId25"/>
    <p:sldId id="2147472856" r:id="rId26"/>
    <p:sldId id="2147472966" r:id="rId27"/>
    <p:sldId id="2147472956" r:id="rId28"/>
    <p:sldId id="2147472952" r:id="rId29"/>
    <p:sldId id="2147472953" r:id="rId30"/>
    <p:sldId id="2147472935" r:id="rId31"/>
    <p:sldId id="2147472950" r:id="rId32"/>
    <p:sldId id="2147483137" r:id="rId33"/>
    <p:sldId id="2147483138" r:id="rId3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6147A59A-FA77-442E-BED4-27B5F68686CA}">
          <p14:sldIdLst>
            <p14:sldId id="2147472820"/>
            <p14:sldId id="2147472871"/>
            <p14:sldId id="2147472836"/>
            <p14:sldId id="2147472873"/>
            <p14:sldId id="2147472838"/>
            <p14:sldId id="2147472839"/>
            <p14:sldId id="2147472893"/>
            <p14:sldId id="2147472899"/>
            <p14:sldId id="2147472846"/>
            <p14:sldId id="2147472847"/>
            <p14:sldId id="2147472872"/>
            <p14:sldId id="2147472892"/>
            <p14:sldId id="2147472855"/>
            <p14:sldId id="2147472856"/>
            <p14:sldId id="2147472966"/>
            <p14:sldId id="2147472956"/>
            <p14:sldId id="2147472952"/>
            <p14:sldId id="2147472953"/>
            <p14:sldId id="2147472935"/>
            <p14:sldId id="2147472950"/>
            <p14:sldId id="2147483137"/>
            <p14:sldId id="2147483138"/>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A6EB06-6AAF-E092-4449-5E442C4BEC33}" name="Berg, Katja" initials="BK" userId="S::katja.berg@dsm.com::fdad4b6f-f914-482c-ae2f-31f2fa7ec3dd" providerId="AD"/>
  <p188:author id="{360D4F2E-3B55-6ACA-DB62-D30F557E0157}" name="Moulin, Mathieu" initials="MM" userId="S::Mathieu.Moulin@dsm.com::8a3c87ec-8a02-4479-8891-5886153d3357" providerId="AD"/>
  <p188:author id="{7009F737-8C39-34DD-8AA8-1713F8A39F9D}" name="Campiche, Remo" initials="CR" userId="S::remo.campiche@dsm.com::1288666b-e9c4-4df0-8c2c-ee14c972c4a3" providerId="AD"/>
  <p188:author id="{0CC0FC60-AF8A-578B-6E67-E352759C74C3}" name="Martin, Emmanuel" initials="ME" userId="S::Emmanuel.Martin@dsm.com::4f3fe258-26e6-4043-866e-5643ffcb8ec1" providerId="AD"/>
  <p188:author id="{DCAFDE65-CC24-63CA-6D43-3BC87AC225AB}" name="Paul, Francois" initials="PF" userId="S::francois.paul@dsm.com::cd345e1b-5b33-44e8-b09c-75307eac9781" providerId="AD"/>
  <p188:author id="{851EB7C6-5EC3-A94B-B2DC-3AEEA96B8CFB}" name="Guillien, Caroline" initials="GC" userId="S::Caroline.Guillien@dsm.com::3e4c10c0-1ee2-48be-9d78-4d6ed773945d" providerId="AD"/>
  <p188:author id="{23DD77CD-9080-A391-4FB0-8A671AA42BEB}" name="Garet, Olivier" initials="GO" userId="S::olivier.garet@dsm.com::a8f094c5-ae1d-4b82-8b32-79910b916d32" providerId="AD"/>
  <p188:author id="{0324AAFB-D431-C56A-68CE-2B3FB2F6485D}" name="Vinogradova, Lana" initials="VL" userId="S::lana.vinogradova@dsm.com::366ce9ac-9d53-45ea-b91a-cf48d06980f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94847F"/>
    <a:srgbClr val="CFAED3"/>
    <a:srgbClr val="94CEEB"/>
    <a:srgbClr val="9D2835"/>
    <a:srgbClr val="E67F7C"/>
    <a:srgbClr val="F29622"/>
    <a:srgbClr val="B1BF11"/>
    <a:srgbClr val="7BC6BC"/>
    <a:srgbClr val="7D4392"/>
    <a:srgbClr val="8979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6070ED-1462-4639-94E5-1C6F2B1E1D33}" v="1" dt="2025-05-12T15:41:34.13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015" autoAdjust="0"/>
  </p:normalViewPr>
  <p:slideViewPr>
    <p:cSldViewPr snapToGrid="0">
      <p:cViewPr varScale="1">
        <p:scale>
          <a:sx n="107" d="100"/>
          <a:sy n="107" d="100"/>
        </p:scale>
        <p:origin x="126" y="714"/>
      </p:cViewPr>
      <p:guideLst>
        <p:guide pos="3840"/>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9.xml"/><Relationship Id="rId34" Type="http://schemas.openxmlformats.org/officeDocument/2006/relationships/slide" Target="slides/slide22.xml"/><Relationship Id="rId42" Type="http://schemas.microsoft.com/office/2015/10/relationships/revisionInfo" Target="revisionInfo.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handoutMaster" Target="handoutMasters/handoutMaster1.xml"/><Relationship Id="rId10" Type="http://schemas.openxmlformats.org/officeDocument/2006/relationships/slideMaster" Target="slideMasters/slideMaster6.xml"/><Relationship Id="rId19" Type="http://schemas.openxmlformats.org/officeDocument/2006/relationships/slide" Target="slides/slide7.xml"/><Relationship Id="rId31" Type="http://schemas.openxmlformats.org/officeDocument/2006/relationships/slide" Target="slides/slide19.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notesMaster" Target="notesMasters/notesMaster1.xml"/><Relationship Id="rId43"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1B6070ED-1462-4639-94E5-1C6F2B1E1D33}"/>
    <pc:docChg chg="addSld delSld modSld delSection modSection">
      <pc:chgData name="Marie-Sophie Meisinger" userId="286e1ad8-c636-4702-a91e-982a33a1b0e7" providerId="ADAL" clId="{1B6070ED-1462-4639-94E5-1C6F2B1E1D33}" dt="2025-05-12T15:43:24.884" v="12" actId="790"/>
      <pc:docMkLst>
        <pc:docMk/>
      </pc:docMkLst>
      <pc:sldChg chg="del">
        <pc:chgData name="Marie-Sophie Meisinger" userId="286e1ad8-c636-4702-a91e-982a33a1b0e7" providerId="ADAL" clId="{1B6070ED-1462-4639-94E5-1C6F2B1E1D33}" dt="2025-05-12T15:40:05.793" v="5" actId="47"/>
        <pc:sldMkLst>
          <pc:docMk/>
          <pc:sldMk cId="2499595083" sldId="2134808492"/>
        </pc:sldMkLst>
      </pc:sldChg>
      <pc:sldChg chg="del">
        <pc:chgData name="Marie-Sophie Meisinger" userId="286e1ad8-c636-4702-a91e-982a33a1b0e7" providerId="ADAL" clId="{1B6070ED-1462-4639-94E5-1C6F2B1E1D33}" dt="2025-05-12T15:40:05.793" v="5" actId="47"/>
        <pc:sldMkLst>
          <pc:docMk/>
          <pc:sldMk cId="580164536" sldId="2134808494"/>
        </pc:sldMkLst>
      </pc:sldChg>
      <pc:sldChg chg="del">
        <pc:chgData name="Marie-Sophie Meisinger" userId="286e1ad8-c636-4702-a91e-982a33a1b0e7" providerId="ADAL" clId="{1B6070ED-1462-4639-94E5-1C6F2B1E1D33}" dt="2025-05-12T15:40:05.793" v="5" actId="47"/>
        <pc:sldMkLst>
          <pc:docMk/>
          <pc:sldMk cId="3959074708" sldId="2134808495"/>
        </pc:sldMkLst>
      </pc:sldChg>
      <pc:sldChg chg="del">
        <pc:chgData name="Marie-Sophie Meisinger" userId="286e1ad8-c636-4702-a91e-982a33a1b0e7" providerId="ADAL" clId="{1B6070ED-1462-4639-94E5-1C6F2B1E1D33}" dt="2025-05-12T15:40:05.793" v="5" actId="47"/>
        <pc:sldMkLst>
          <pc:docMk/>
          <pc:sldMk cId="2416895859" sldId="2134808496"/>
        </pc:sldMkLst>
      </pc:sldChg>
      <pc:sldChg chg="del">
        <pc:chgData name="Marie-Sophie Meisinger" userId="286e1ad8-c636-4702-a91e-982a33a1b0e7" providerId="ADAL" clId="{1B6070ED-1462-4639-94E5-1C6F2B1E1D33}" dt="2025-05-12T15:40:05.793" v="5" actId="47"/>
        <pc:sldMkLst>
          <pc:docMk/>
          <pc:sldMk cId="1830181738" sldId="2134808497"/>
        </pc:sldMkLst>
      </pc:sldChg>
      <pc:sldChg chg="del">
        <pc:chgData name="Marie-Sophie Meisinger" userId="286e1ad8-c636-4702-a91e-982a33a1b0e7" providerId="ADAL" clId="{1B6070ED-1462-4639-94E5-1C6F2B1E1D33}" dt="2025-05-12T15:40:05.793" v="5" actId="47"/>
        <pc:sldMkLst>
          <pc:docMk/>
          <pc:sldMk cId="1278596790" sldId="2134808502"/>
        </pc:sldMkLst>
      </pc:sldChg>
      <pc:sldChg chg="del">
        <pc:chgData name="Marie-Sophie Meisinger" userId="286e1ad8-c636-4702-a91e-982a33a1b0e7" providerId="ADAL" clId="{1B6070ED-1462-4639-94E5-1C6F2B1E1D33}" dt="2025-05-12T15:40:05.793" v="5" actId="47"/>
        <pc:sldMkLst>
          <pc:docMk/>
          <pc:sldMk cId="703104780" sldId="2134808503"/>
        </pc:sldMkLst>
      </pc:sldChg>
      <pc:sldChg chg="del">
        <pc:chgData name="Marie-Sophie Meisinger" userId="286e1ad8-c636-4702-a91e-982a33a1b0e7" providerId="ADAL" clId="{1B6070ED-1462-4639-94E5-1C6F2B1E1D33}" dt="2025-05-12T15:40:05.793" v="5" actId="47"/>
        <pc:sldMkLst>
          <pc:docMk/>
          <pc:sldMk cId="2571966823" sldId="2134808504"/>
        </pc:sldMkLst>
      </pc:sldChg>
      <pc:sldChg chg="del">
        <pc:chgData name="Marie-Sophie Meisinger" userId="286e1ad8-c636-4702-a91e-982a33a1b0e7" providerId="ADAL" clId="{1B6070ED-1462-4639-94E5-1C6F2B1E1D33}" dt="2025-05-12T15:40:05.793" v="5" actId="47"/>
        <pc:sldMkLst>
          <pc:docMk/>
          <pc:sldMk cId="3016613053" sldId="2134808506"/>
        </pc:sldMkLst>
      </pc:sldChg>
      <pc:sldChg chg="del">
        <pc:chgData name="Marie-Sophie Meisinger" userId="286e1ad8-c636-4702-a91e-982a33a1b0e7" providerId="ADAL" clId="{1B6070ED-1462-4639-94E5-1C6F2B1E1D33}" dt="2025-05-12T15:40:05.793" v="5" actId="47"/>
        <pc:sldMkLst>
          <pc:docMk/>
          <pc:sldMk cId="208240936" sldId="2147472823"/>
        </pc:sldMkLst>
      </pc:sldChg>
      <pc:sldChg chg="del">
        <pc:chgData name="Marie-Sophie Meisinger" userId="286e1ad8-c636-4702-a91e-982a33a1b0e7" providerId="ADAL" clId="{1B6070ED-1462-4639-94E5-1C6F2B1E1D33}" dt="2025-05-12T15:40:05.793" v="5" actId="47"/>
        <pc:sldMkLst>
          <pc:docMk/>
          <pc:sldMk cId="1287915046" sldId="2147472829"/>
        </pc:sldMkLst>
      </pc:sldChg>
      <pc:sldChg chg="del">
        <pc:chgData name="Marie-Sophie Meisinger" userId="286e1ad8-c636-4702-a91e-982a33a1b0e7" providerId="ADAL" clId="{1B6070ED-1462-4639-94E5-1C6F2B1E1D33}" dt="2025-05-12T15:40:05.793" v="5" actId="47"/>
        <pc:sldMkLst>
          <pc:docMk/>
          <pc:sldMk cId="2372228991" sldId="2147472830"/>
        </pc:sldMkLst>
      </pc:sldChg>
      <pc:sldChg chg="del">
        <pc:chgData name="Marie-Sophie Meisinger" userId="286e1ad8-c636-4702-a91e-982a33a1b0e7" providerId="ADAL" clId="{1B6070ED-1462-4639-94E5-1C6F2B1E1D33}" dt="2025-05-12T15:40:05.793" v="5" actId="47"/>
        <pc:sldMkLst>
          <pc:docMk/>
          <pc:sldMk cId="1351127764" sldId="2147472832"/>
        </pc:sldMkLst>
      </pc:sldChg>
      <pc:sldChg chg="del">
        <pc:chgData name="Marie-Sophie Meisinger" userId="286e1ad8-c636-4702-a91e-982a33a1b0e7" providerId="ADAL" clId="{1B6070ED-1462-4639-94E5-1C6F2B1E1D33}" dt="2025-05-12T15:39:01.510" v="0" actId="47"/>
        <pc:sldMkLst>
          <pc:docMk/>
          <pc:sldMk cId="305004865" sldId="2147472834"/>
        </pc:sldMkLst>
      </pc:sldChg>
      <pc:sldChg chg="del">
        <pc:chgData name="Marie-Sophie Meisinger" userId="286e1ad8-c636-4702-a91e-982a33a1b0e7" providerId="ADAL" clId="{1B6070ED-1462-4639-94E5-1C6F2B1E1D33}" dt="2025-05-12T15:39:01.510" v="0" actId="47"/>
        <pc:sldMkLst>
          <pc:docMk/>
          <pc:sldMk cId="3631896123" sldId="2147472835"/>
        </pc:sldMkLst>
      </pc:sldChg>
      <pc:sldChg chg="del">
        <pc:chgData name="Marie-Sophie Meisinger" userId="286e1ad8-c636-4702-a91e-982a33a1b0e7" providerId="ADAL" clId="{1B6070ED-1462-4639-94E5-1C6F2B1E1D33}" dt="2025-05-12T15:39:10.700" v="1" actId="47"/>
        <pc:sldMkLst>
          <pc:docMk/>
          <pc:sldMk cId="1639402886" sldId="2147472837"/>
        </pc:sldMkLst>
      </pc:sldChg>
      <pc:sldChg chg="del">
        <pc:chgData name="Marie-Sophie Meisinger" userId="286e1ad8-c636-4702-a91e-982a33a1b0e7" providerId="ADAL" clId="{1B6070ED-1462-4639-94E5-1C6F2B1E1D33}" dt="2025-05-12T15:39:26.493" v="2" actId="47"/>
        <pc:sldMkLst>
          <pc:docMk/>
          <pc:sldMk cId="1435393609" sldId="2147472842"/>
        </pc:sldMkLst>
      </pc:sldChg>
      <pc:sldChg chg="del">
        <pc:chgData name="Marie-Sophie Meisinger" userId="286e1ad8-c636-4702-a91e-982a33a1b0e7" providerId="ADAL" clId="{1B6070ED-1462-4639-94E5-1C6F2B1E1D33}" dt="2025-05-12T15:39:26.493" v="2" actId="47"/>
        <pc:sldMkLst>
          <pc:docMk/>
          <pc:sldMk cId="623740808" sldId="2147472843"/>
        </pc:sldMkLst>
      </pc:sldChg>
      <pc:sldChg chg="del">
        <pc:chgData name="Marie-Sophie Meisinger" userId="286e1ad8-c636-4702-a91e-982a33a1b0e7" providerId="ADAL" clId="{1B6070ED-1462-4639-94E5-1C6F2B1E1D33}" dt="2025-05-12T15:39:26.493" v="2" actId="47"/>
        <pc:sldMkLst>
          <pc:docMk/>
          <pc:sldMk cId="1665365385" sldId="2147472845"/>
        </pc:sldMkLst>
      </pc:sldChg>
      <pc:sldChg chg="del">
        <pc:chgData name="Marie-Sophie Meisinger" userId="286e1ad8-c636-4702-a91e-982a33a1b0e7" providerId="ADAL" clId="{1B6070ED-1462-4639-94E5-1C6F2B1E1D33}" dt="2025-05-12T15:39:34.733" v="3" actId="47"/>
        <pc:sldMkLst>
          <pc:docMk/>
          <pc:sldMk cId="768924010" sldId="2147472849"/>
        </pc:sldMkLst>
      </pc:sldChg>
      <pc:sldChg chg="del">
        <pc:chgData name="Marie-Sophie Meisinger" userId="286e1ad8-c636-4702-a91e-982a33a1b0e7" providerId="ADAL" clId="{1B6070ED-1462-4639-94E5-1C6F2B1E1D33}" dt="2025-05-12T15:39:34.733" v="3" actId="47"/>
        <pc:sldMkLst>
          <pc:docMk/>
          <pc:sldMk cId="3568649305" sldId="2147472850"/>
        </pc:sldMkLst>
      </pc:sldChg>
      <pc:sldChg chg="del">
        <pc:chgData name="Marie-Sophie Meisinger" userId="286e1ad8-c636-4702-a91e-982a33a1b0e7" providerId="ADAL" clId="{1B6070ED-1462-4639-94E5-1C6F2B1E1D33}" dt="2025-05-12T15:39:34.733" v="3" actId="47"/>
        <pc:sldMkLst>
          <pc:docMk/>
          <pc:sldMk cId="1384036407" sldId="2147472851"/>
        </pc:sldMkLst>
      </pc:sldChg>
      <pc:sldChg chg="del">
        <pc:chgData name="Marie-Sophie Meisinger" userId="286e1ad8-c636-4702-a91e-982a33a1b0e7" providerId="ADAL" clId="{1B6070ED-1462-4639-94E5-1C6F2B1E1D33}" dt="2025-05-12T15:39:34.733" v="3" actId="47"/>
        <pc:sldMkLst>
          <pc:docMk/>
          <pc:sldMk cId="2850885839" sldId="2147472852"/>
        </pc:sldMkLst>
      </pc:sldChg>
      <pc:sldChg chg="modSp mod modNotesTx">
        <pc:chgData name="Marie-Sophie Meisinger" userId="286e1ad8-c636-4702-a91e-982a33a1b0e7" providerId="ADAL" clId="{1B6070ED-1462-4639-94E5-1C6F2B1E1D33}" dt="2025-05-12T15:43:24.884" v="12" actId="790"/>
        <pc:sldMkLst>
          <pc:docMk/>
          <pc:sldMk cId="381028285" sldId="2147472856"/>
        </pc:sldMkLst>
        <pc:spChg chg="mod">
          <ac:chgData name="Marie-Sophie Meisinger" userId="286e1ad8-c636-4702-a91e-982a33a1b0e7" providerId="ADAL" clId="{1B6070ED-1462-4639-94E5-1C6F2B1E1D33}" dt="2025-05-12T15:43:14.550" v="11" actId="20577"/>
          <ac:spMkLst>
            <pc:docMk/>
            <pc:sldMk cId="381028285" sldId="2147472856"/>
            <ac:spMk id="13" creationId="{EDB81C32-2A8C-1FC2-7B99-38FC49701EDF}"/>
          </ac:spMkLst>
        </pc:spChg>
      </pc:sldChg>
      <pc:sldChg chg="del">
        <pc:chgData name="Marie-Sophie Meisinger" userId="286e1ad8-c636-4702-a91e-982a33a1b0e7" providerId="ADAL" clId="{1B6070ED-1462-4639-94E5-1C6F2B1E1D33}" dt="2025-05-12T15:39:45.898" v="4" actId="47"/>
        <pc:sldMkLst>
          <pc:docMk/>
          <pc:sldMk cId="283829472" sldId="2147472857"/>
        </pc:sldMkLst>
      </pc:sldChg>
      <pc:sldChg chg="del">
        <pc:chgData name="Marie-Sophie Meisinger" userId="286e1ad8-c636-4702-a91e-982a33a1b0e7" providerId="ADAL" clId="{1B6070ED-1462-4639-94E5-1C6F2B1E1D33}" dt="2025-05-12T15:39:45.898" v="4" actId="47"/>
        <pc:sldMkLst>
          <pc:docMk/>
          <pc:sldMk cId="4005590517" sldId="2147472858"/>
        </pc:sldMkLst>
      </pc:sldChg>
      <pc:sldChg chg="del">
        <pc:chgData name="Marie-Sophie Meisinger" userId="286e1ad8-c636-4702-a91e-982a33a1b0e7" providerId="ADAL" clId="{1B6070ED-1462-4639-94E5-1C6F2B1E1D33}" dt="2025-05-12T15:40:10.504" v="6" actId="47"/>
        <pc:sldMkLst>
          <pc:docMk/>
          <pc:sldMk cId="1645013981" sldId="2147472889"/>
        </pc:sldMkLst>
      </pc:sldChg>
      <pc:sldChg chg="del">
        <pc:chgData name="Marie-Sophie Meisinger" userId="286e1ad8-c636-4702-a91e-982a33a1b0e7" providerId="ADAL" clId="{1B6070ED-1462-4639-94E5-1C6F2B1E1D33}" dt="2025-05-12T15:40:10.504" v="6" actId="47"/>
        <pc:sldMkLst>
          <pc:docMk/>
          <pc:sldMk cId="2718147346" sldId="2147472890"/>
        </pc:sldMkLst>
      </pc:sldChg>
      <pc:sldChg chg="add del">
        <pc:chgData name="Marie-Sophie Meisinger" userId="286e1ad8-c636-4702-a91e-982a33a1b0e7" providerId="ADAL" clId="{1B6070ED-1462-4639-94E5-1C6F2B1E1D33}" dt="2025-05-12T15:41:34.131" v="9"/>
        <pc:sldMkLst>
          <pc:docMk/>
          <pc:sldMk cId="873697455" sldId="2147472892"/>
        </pc:sldMkLst>
      </pc:sldChg>
      <pc:sldChg chg="del">
        <pc:chgData name="Marie-Sophie Meisinger" userId="286e1ad8-c636-4702-a91e-982a33a1b0e7" providerId="ADAL" clId="{1B6070ED-1462-4639-94E5-1C6F2B1E1D33}" dt="2025-05-12T15:39:26.493" v="2" actId="47"/>
        <pc:sldMkLst>
          <pc:docMk/>
          <pc:sldMk cId="133615831" sldId="2147472895"/>
        </pc:sldMkLst>
      </pc:sldChg>
      <pc:sldChg chg="del">
        <pc:chgData name="Marie-Sophie Meisinger" userId="286e1ad8-c636-4702-a91e-982a33a1b0e7" providerId="ADAL" clId="{1B6070ED-1462-4639-94E5-1C6F2B1E1D33}" dt="2025-05-12T15:40:05.793" v="5" actId="47"/>
        <pc:sldMkLst>
          <pc:docMk/>
          <pc:sldMk cId="789376919" sldId="2147472917"/>
        </pc:sldMkLst>
      </pc:sldChg>
      <pc:sldChg chg="del">
        <pc:chgData name="Marie-Sophie Meisinger" userId="286e1ad8-c636-4702-a91e-982a33a1b0e7" providerId="ADAL" clId="{1B6070ED-1462-4639-94E5-1C6F2B1E1D33}" dt="2025-05-12T15:40:05.793" v="5" actId="47"/>
        <pc:sldMkLst>
          <pc:docMk/>
          <pc:sldMk cId="1399623947" sldId="2147472918"/>
        </pc:sldMkLst>
      </pc:sldChg>
      <pc:sldChg chg="del">
        <pc:chgData name="Marie-Sophie Meisinger" userId="286e1ad8-c636-4702-a91e-982a33a1b0e7" providerId="ADAL" clId="{1B6070ED-1462-4639-94E5-1C6F2B1E1D33}" dt="2025-05-12T15:40:05.793" v="5" actId="47"/>
        <pc:sldMkLst>
          <pc:docMk/>
          <pc:sldMk cId="3091470558" sldId="2147472958"/>
        </pc:sldMkLst>
      </pc:sldChg>
      <pc:sldChg chg="del">
        <pc:chgData name="Marie-Sophie Meisinger" userId="286e1ad8-c636-4702-a91e-982a33a1b0e7" providerId="ADAL" clId="{1B6070ED-1462-4639-94E5-1C6F2B1E1D33}" dt="2025-05-12T15:40:05.793" v="5" actId="47"/>
        <pc:sldMkLst>
          <pc:docMk/>
          <pc:sldMk cId="2738602348" sldId="2147472964"/>
        </pc:sldMkLst>
      </pc:sldChg>
      <pc:sldChg chg="del">
        <pc:chgData name="Marie-Sophie Meisinger" userId="286e1ad8-c636-4702-a91e-982a33a1b0e7" providerId="ADAL" clId="{1B6070ED-1462-4639-94E5-1C6F2B1E1D33}" dt="2025-05-12T15:39:01.510" v="0" actId="47"/>
        <pc:sldMkLst>
          <pc:docMk/>
          <pc:sldMk cId="500268308" sldId="2147472967"/>
        </pc:sldMkLst>
      </pc:sldChg>
      <pc:sldChg chg="del">
        <pc:chgData name="Marie-Sophie Meisinger" userId="286e1ad8-c636-4702-a91e-982a33a1b0e7" providerId="ADAL" clId="{1B6070ED-1462-4639-94E5-1C6F2B1E1D33}" dt="2025-05-12T15:40:05.793" v="5" actId="47"/>
        <pc:sldMkLst>
          <pc:docMk/>
          <pc:sldMk cId="3910281707" sldId="2147472968"/>
        </pc:sldMkLst>
      </pc:sldChg>
      <pc:sldChg chg="del">
        <pc:chgData name="Marie-Sophie Meisinger" userId="286e1ad8-c636-4702-a91e-982a33a1b0e7" providerId="ADAL" clId="{1B6070ED-1462-4639-94E5-1C6F2B1E1D33}" dt="2025-05-12T15:40:05.793" v="5" actId="47"/>
        <pc:sldMkLst>
          <pc:docMk/>
          <pc:sldMk cId="941466630" sldId="2147472969"/>
        </pc:sldMkLst>
      </pc:sldChg>
      <pc:sldChg chg="del">
        <pc:chgData name="Marie-Sophie Meisinger" userId="286e1ad8-c636-4702-a91e-982a33a1b0e7" providerId="ADAL" clId="{1B6070ED-1462-4639-94E5-1C6F2B1E1D33}" dt="2025-05-12T15:40:05.793" v="5" actId="47"/>
        <pc:sldMkLst>
          <pc:docMk/>
          <pc:sldMk cId="1417700421" sldId="2147472970"/>
        </pc:sldMkLst>
      </pc:sldChg>
      <pc:sldChg chg="del">
        <pc:chgData name="Marie-Sophie Meisinger" userId="286e1ad8-c636-4702-a91e-982a33a1b0e7" providerId="ADAL" clId="{1B6070ED-1462-4639-94E5-1C6F2B1E1D33}" dt="2025-05-12T15:40:05.793" v="5" actId="47"/>
        <pc:sldMkLst>
          <pc:docMk/>
          <pc:sldMk cId="2915348260" sldId="2147472971"/>
        </pc:sldMkLst>
      </pc:sldChg>
      <pc:sldChg chg="del">
        <pc:chgData name="Marie-Sophie Meisinger" userId="286e1ad8-c636-4702-a91e-982a33a1b0e7" providerId="ADAL" clId="{1B6070ED-1462-4639-94E5-1C6F2B1E1D33}" dt="2025-05-12T15:40:05.793" v="5" actId="47"/>
        <pc:sldMkLst>
          <pc:docMk/>
          <pc:sldMk cId="2083146196" sldId="2147472972"/>
        </pc:sldMkLst>
      </pc:sldChg>
      <pc:sldChg chg="del">
        <pc:chgData name="Marie-Sophie Meisinger" userId="286e1ad8-c636-4702-a91e-982a33a1b0e7" providerId="ADAL" clId="{1B6070ED-1462-4639-94E5-1C6F2B1E1D33}" dt="2025-05-12T15:40:05.793" v="5" actId="47"/>
        <pc:sldMkLst>
          <pc:docMk/>
          <pc:sldMk cId="3469399230" sldId="2147472973"/>
        </pc:sldMkLst>
      </pc:sldChg>
      <pc:sldChg chg="del">
        <pc:chgData name="Marie-Sophie Meisinger" userId="286e1ad8-c636-4702-a91e-982a33a1b0e7" providerId="ADAL" clId="{1B6070ED-1462-4639-94E5-1C6F2B1E1D33}" dt="2025-05-12T15:40:05.793" v="5" actId="47"/>
        <pc:sldMkLst>
          <pc:docMk/>
          <pc:sldMk cId="2234691052" sldId="2147472974"/>
        </pc:sldMkLst>
      </pc:sldChg>
      <pc:sldChg chg="del">
        <pc:chgData name="Marie-Sophie Meisinger" userId="286e1ad8-c636-4702-a91e-982a33a1b0e7" providerId="ADAL" clId="{1B6070ED-1462-4639-94E5-1C6F2B1E1D33}" dt="2025-05-12T15:40:05.793" v="5" actId="47"/>
        <pc:sldMkLst>
          <pc:docMk/>
          <pc:sldMk cId="1605074788" sldId="2147472975"/>
        </pc:sldMkLst>
      </pc:sldChg>
      <pc:sldChg chg="del">
        <pc:chgData name="Marie-Sophie Meisinger" userId="286e1ad8-c636-4702-a91e-982a33a1b0e7" providerId="ADAL" clId="{1B6070ED-1462-4639-94E5-1C6F2B1E1D33}" dt="2025-05-12T15:40:05.793" v="5" actId="47"/>
        <pc:sldMkLst>
          <pc:docMk/>
          <pc:sldMk cId="1973733837" sldId="2147472976"/>
        </pc:sldMkLst>
      </pc:sldChg>
      <pc:sldChg chg="del">
        <pc:chgData name="Marie-Sophie Meisinger" userId="286e1ad8-c636-4702-a91e-982a33a1b0e7" providerId="ADAL" clId="{1B6070ED-1462-4639-94E5-1C6F2B1E1D33}" dt="2025-05-12T15:40:05.793" v="5" actId="47"/>
        <pc:sldMkLst>
          <pc:docMk/>
          <pc:sldMk cId="393062574" sldId="2147472977"/>
        </pc:sldMkLst>
      </pc:sldChg>
      <pc:sldChg chg="del">
        <pc:chgData name="Marie-Sophie Meisinger" userId="286e1ad8-c636-4702-a91e-982a33a1b0e7" providerId="ADAL" clId="{1B6070ED-1462-4639-94E5-1C6F2B1E1D33}" dt="2025-05-12T15:40:05.793" v="5" actId="47"/>
        <pc:sldMkLst>
          <pc:docMk/>
          <pc:sldMk cId="3273044601" sldId="2147472978"/>
        </pc:sldMkLst>
      </pc:sldChg>
      <pc:sldChg chg="del">
        <pc:chgData name="Marie-Sophie Meisinger" userId="286e1ad8-c636-4702-a91e-982a33a1b0e7" providerId="ADAL" clId="{1B6070ED-1462-4639-94E5-1C6F2B1E1D33}" dt="2025-05-12T15:40:10.504" v="6" actId="47"/>
        <pc:sldMkLst>
          <pc:docMk/>
          <pc:sldMk cId="3278133571" sldId="2147472979"/>
        </pc:sldMkLst>
      </pc:sldChg>
      <pc:sldChg chg="del">
        <pc:chgData name="Marie-Sophie Meisinger" userId="286e1ad8-c636-4702-a91e-982a33a1b0e7" providerId="ADAL" clId="{1B6070ED-1462-4639-94E5-1C6F2B1E1D33}" dt="2025-05-12T15:40:10.504" v="6" actId="47"/>
        <pc:sldMkLst>
          <pc:docMk/>
          <pc:sldMk cId="3478980115" sldId="2147472980"/>
        </pc:sldMkLst>
      </pc:sldChg>
      <pc:sldChg chg="del">
        <pc:chgData name="Marie-Sophie Meisinger" userId="286e1ad8-c636-4702-a91e-982a33a1b0e7" providerId="ADAL" clId="{1B6070ED-1462-4639-94E5-1C6F2B1E1D33}" dt="2025-05-12T15:40:10.504" v="6" actId="47"/>
        <pc:sldMkLst>
          <pc:docMk/>
          <pc:sldMk cId="1375880534" sldId="2147472981"/>
        </pc:sldMkLst>
      </pc:sldChg>
      <pc:sldChg chg="del">
        <pc:chgData name="Marie-Sophie Meisinger" userId="286e1ad8-c636-4702-a91e-982a33a1b0e7" providerId="ADAL" clId="{1B6070ED-1462-4639-94E5-1C6F2B1E1D33}" dt="2025-05-12T15:40:10.504" v="6" actId="47"/>
        <pc:sldMkLst>
          <pc:docMk/>
          <pc:sldMk cId="1137029364" sldId="2147472982"/>
        </pc:sldMkLst>
      </pc:sldChg>
      <pc:sldChg chg="del">
        <pc:chgData name="Marie-Sophie Meisinger" userId="286e1ad8-c636-4702-a91e-982a33a1b0e7" providerId="ADAL" clId="{1B6070ED-1462-4639-94E5-1C6F2B1E1D33}" dt="2025-05-12T15:40:05.793" v="5" actId="47"/>
        <pc:sldMkLst>
          <pc:docMk/>
          <pc:sldMk cId="2440697374" sldId="2147472983"/>
        </pc:sldMkLst>
      </pc:sldChg>
      <pc:sldChg chg="del">
        <pc:chgData name="Marie-Sophie Meisinger" userId="286e1ad8-c636-4702-a91e-982a33a1b0e7" providerId="ADAL" clId="{1B6070ED-1462-4639-94E5-1C6F2B1E1D33}" dt="2025-05-12T15:40:05.793" v="5" actId="47"/>
        <pc:sldMkLst>
          <pc:docMk/>
          <pc:sldMk cId="465207738" sldId="2147472984"/>
        </pc:sldMkLst>
      </pc:sldChg>
      <pc:sldChg chg="del">
        <pc:chgData name="Marie-Sophie Meisinger" userId="286e1ad8-c636-4702-a91e-982a33a1b0e7" providerId="ADAL" clId="{1B6070ED-1462-4639-94E5-1C6F2B1E1D33}" dt="2025-05-12T15:40:05.793" v="5" actId="47"/>
        <pc:sldMkLst>
          <pc:docMk/>
          <pc:sldMk cId="830836590" sldId="2147472988"/>
        </pc:sldMkLst>
      </pc:sldChg>
      <pc:sldChg chg="del">
        <pc:chgData name="Marie-Sophie Meisinger" userId="286e1ad8-c636-4702-a91e-982a33a1b0e7" providerId="ADAL" clId="{1B6070ED-1462-4639-94E5-1C6F2B1E1D33}" dt="2025-05-12T15:40:05.793" v="5" actId="47"/>
        <pc:sldMkLst>
          <pc:docMk/>
          <pc:sldMk cId="2011156354" sldId="2147472989"/>
        </pc:sldMkLst>
      </pc:sldChg>
      <pc:sldChg chg="del">
        <pc:chgData name="Marie-Sophie Meisinger" userId="286e1ad8-c636-4702-a91e-982a33a1b0e7" providerId="ADAL" clId="{1B6070ED-1462-4639-94E5-1C6F2B1E1D33}" dt="2025-05-12T15:40:05.793" v="5" actId="47"/>
        <pc:sldMkLst>
          <pc:docMk/>
          <pc:sldMk cId="3325362443" sldId="2147472990"/>
        </pc:sldMkLst>
      </pc:sldChg>
      <pc:sldChg chg="del">
        <pc:chgData name="Marie-Sophie Meisinger" userId="286e1ad8-c636-4702-a91e-982a33a1b0e7" providerId="ADAL" clId="{1B6070ED-1462-4639-94E5-1C6F2B1E1D33}" dt="2025-05-12T15:40:05.793" v="5" actId="47"/>
        <pc:sldMkLst>
          <pc:docMk/>
          <pc:sldMk cId="373891233" sldId="2147472991"/>
        </pc:sldMkLst>
      </pc:sldChg>
      <pc:sldChg chg="del">
        <pc:chgData name="Marie-Sophie Meisinger" userId="286e1ad8-c636-4702-a91e-982a33a1b0e7" providerId="ADAL" clId="{1B6070ED-1462-4639-94E5-1C6F2B1E1D33}" dt="2025-05-12T15:40:05.793" v="5" actId="47"/>
        <pc:sldMkLst>
          <pc:docMk/>
          <pc:sldMk cId="3122874083" sldId="2147472992"/>
        </pc:sldMkLst>
      </pc:sldChg>
      <pc:sldChg chg="del">
        <pc:chgData name="Marie-Sophie Meisinger" userId="286e1ad8-c636-4702-a91e-982a33a1b0e7" providerId="ADAL" clId="{1B6070ED-1462-4639-94E5-1C6F2B1E1D33}" dt="2025-05-12T15:40:05.793" v="5" actId="47"/>
        <pc:sldMkLst>
          <pc:docMk/>
          <pc:sldMk cId="2894423468" sldId="2147472993"/>
        </pc:sldMkLst>
      </pc:sldChg>
      <pc:sldChg chg="del">
        <pc:chgData name="Marie-Sophie Meisinger" userId="286e1ad8-c636-4702-a91e-982a33a1b0e7" providerId="ADAL" clId="{1B6070ED-1462-4639-94E5-1C6F2B1E1D33}" dt="2025-05-12T15:40:05.793" v="5" actId="47"/>
        <pc:sldMkLst>
          <pc:docMk/>
          <pc:sldMk cId="1352616957" sldId="2147472994"/>
        </pc:sldMkLst>
      </pc:sldChg>
      <pc:sldChg chg="del">
        <pc:chgData name="Marie-Sophie Meisinger" userId="286e1ad8-c636-4702-a91e-982a33a1b0e7" providerId="ADAL" clId="{1B6070ED-1462-4639-94E5-1C6F2B1E1D33}" dt="2025-05-12T15:40:05.793" v="5" actId="47"/>
        <pc:sldMkLst>
          <pc:docMk/>
          <pc:sldMk cId="2071154743" sldId="2147472995"/>
        </pc:sldMkLst>
      </pc:sldChg>
      <pc:sldMasterChg chg="delSldLayout">
        <pc:chgData name="Marie-Sophie Meisinger" userId="286e1ad8-c636-4702-a91e-982a33a1b0e7" providerId="ADAL" clId="{1B6070ED-1462-4639-94E5-1C6F2B1E1D33}" dt="2025-05-12T15:39:01.510" v="0" actId="47"/>
        <pc:sldMasterMkLst>
          <pc:docMk/>
          <pc:sldMasterMk cId="4016675815" sldId="2147484062"/>
        </pc:sldMasterMkLst>
        <pc:sldLayoutChg chg="del">
          <pc:chgData name="Marie-Sophie Meisinger" userId="286e1ad8-c636-4702-a91e-982a33a1b0e7" providerId="ADAL" clId="{1B6070ED-1462-4639-94E5-1C6F2B1E1D33}" dt="2025-05-12T15:39:01.510" v="0" actId="47"/>
          <pc:sldLayoutMkLst>
            <pc:docMk/>
            <pc:sldMasterMk cId="4016675815" sldId="2147484062"/>
            <pc:sldLayoutMk cId="653241339" sldId="2147484411"/>
          </pc:sldLayoutMkLst>
        </pc:sldLayoutChg>
      </pc:sldMasterChg>
      <pc:sldMasterChg chg="delSldLayout">
        <pc:chgData name="Marie-Sophie Meisinger" userId="286e1ad8-c636-4702-a91e-982a33a1b0e7" providerId="ADAL" clId="{1B6070ED-1462-4639-94E5-1C6F2B1E1D33}" dt="2025-05-12T15:40:05.793" v="5" actId="47"/>
        <pc:sldMasterMkLst>
          <pc:docMk/>
          <pc:sldMasterMk cId="2525399376" sldId="2147484344"/>
        </pc:sldMasterMkLst>
        <pc:sldLayoutChg chg="del">
          <pc:chgData name="Marie-Sophie Meisinger" userId="286e1ad8-c636-4702-a91e-982a33a1b0e7" providerId="ADAL" clId="{1B6070ED-1462-4639-94E5-1C6F2B1E1D33}" dt="2025-05-12T15:40:05.793" v="5" actId="47"/>
          <pc:sldLayoutMkLst>
            <pc:docMk/>
            <pc:sldMasterMk cId="2525399376" sldId="2147484344"/>
            <pc:sldLayoutMk cId="1057364919" sldId="2147484455"/>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86E7482-35CC-B9DE-7EE9-00B1A613675E}"/>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15ADF3F-78C7-2AC2-5009-193F13C91309}"/>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0CC3DC1D-FCEF-774D-88BD-1E145A43B1FE}" type="datetimeFigureOut">
              <a:rPr lang="en-US" smtClean="0"/>
              <a:t>5/12/2025</a:t>
            </a:fld>
            <a:endParaRPr lang="en-US"/>
          </a:p>
        </p:txBody>
      </p:sp>
      <p:sp>
        <p:nvSpPr>
          <p:cNvPr id="4" name="Footer Placeholder 3">
            <a:extLst>
              <a:ext uri="{FF2B5EF4-FFF2-40B4-BE49-F238E27FC236}">
                <a16:creationId xmlns:a16="http://schemas.microsoft.com/office/drawing/2014/main" id="{DAEA58BD-9DE1-5159-3958-F2768C763F8A}"/>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608B1D8-B249-394B-5C16-62A3091E6D33}"/>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7D0C44C-5D41-8D47-995A-5A2A5CCFFE99}" type="slidenum">
              <a:rPr lang="en-US" smtClean="0"/>
              <a:t>‹#›</a:t>
            </a:fld>
            <a:endParaRPr lang="en-US"/>
          </a:p>
        </p:txBody>
      </p:sp>
    </p:spTree>
    <p:extLst>
      <p:ext uri="{BB962C8B-B14F-4D97-AF65-F5344CB8AC3E}">
        <p14:creationId xmlns:p14="http://schemas.microsoft.com/office/powerpoint/2010/main" val="9129684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DD1FD3C-CBAF-4FF0-9A46-05FD8252ACFE}" type="datetimeFigureOut">
              <a:rPr lang="en-GB" smtClean="0"/>
              <a:t>12/05/2025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ho.int/news-room/fact-sheets/detail/menopause" TargetMode="External"/><Relationship Id="rId7" Type="http://schemas.openxmlformats.org/officeDocument/2006/relationships/hyperlink" Target="https://www.fawcettsociety.org.uk/Handlers/Download.ashx?IDMF=9672cf45-5f13-4b69-8882-1e5e643ac8a6"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hbr.org/2022/12/research-workplace-stigma-around-menopause-is-real" TargetMode="External"/><Relationship Id="rId5" Type="http://schemas.openxmlformats.org/officeDocument/2006/relationships/hyperlink" Target="https://www.mymenopausecentre.com/knowledge/menopause-symptoms/" TargetMode="External"/><Relationship Id="rId4" Type="http://schemas.openxmlformats.org/officeDocument/2006/relationships/hyperlink" Target="https://www.nia.nih.gov/health/what-menopause"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sciencedirect.com/science/article/abs/pii/S0960076013001532?via%3Dihub"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B05EFF53-B5E9-4C67-9F80-34173122F7DF}" type="slidenum">
              <a:rPr lang="en-GB" smtClean="0"/>
              <a:t>1</a:t>
            </a:fld>
            <a:endParaRPr lang="en-GB"/>
          </a:p>
        </p:txBody>
      </p:sp>
    </p:spTree>
    <p:extLst>
      <p:ext uri="{BB962C8B-B14F-4D97-AF65-F5344CB8AC3E}">
        <p14:creationId xmlns:p14="http://schemas.microsoft.com/office/powerpoint/2010/main" val="3411705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MrsEaves"/>
                <a:ea typeface="+mn-ea"/>
                <a:cs typeface="+mn-cs"/>
              </a:rPr>
              <a:t>1): The American College of Obstetricians and Gynecologists. FAQ047: The Menopause Years [internet]. Washington DC: American College of Obstetricians and Gynecologists; 2018. [cited 2021 Feb 10]. Available from https://www.acog.org/womens-health/faqs/the-menopause-years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srgbClr val="000000"/>
              </a:solidFill>
              <a:effectLst/>
              <a:uLnTx/>
              <a:uFillTx/>
              <a:latin typeface="MrsEave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rPr>
              <a:t>Pre-menopause is the time between a woman's first period and the onset of perimenopause.</a:t>
            </a:r>
            <a:r>
              <a:rPr lang="it-IT" sz="1800">
                <a:effectLst/>
                <a:latin typeface="Calibri" panose="020F0502020204030204" pitchFamily="34" charset="0"/>
                <a:ea typeface="Calibri" panose="020F0502020204030204" pitchFamily="34" charset="0"/>
              </a:rPr>
              <a:t> </a:t>
            </a:r>
            <a:r>
              <a:rPr lang="en-US" sz="1800">
                <a:effectLst/>
                <a:latin typeface="Calibri" panose="020F0502020204030204" pitchFamily="34" charset="0"/>
                <a:ea typeface="Calibri" panose="020F0502020204030204" pitchFamily="34" charset="0"/>
              </a:rPr>
              <a:t>In other words, the term </a:t>
            </a:r>
            <a:r>
              <a:rPr lang="en-US" sz="1800" err="1">
                <a:effectLst/>
                <a:latin typeface="Calibri" panose="020F0502020204030204" pitchFamily="34" charset="0"/>
                <a:ea typeface="Calibri" panose="020F0502020204030204" pitchFamily="34" charset="0"/>
              </a:rPr>
              <a:t>premenopause</a:t>
            </a:r>
            <a:r>
              <a:rPr lang="en-US" sz="1800">
                <a:effectLst/>
                <a:latin typeface="Calibri" panose="020F0502020204030204" pitchFamily="34" charset="0"/>
                <a:ea typeface="Calibri" panose="020F0502020204030204" pitchFamily="34" charset="0"/>
              </a:rPr>
              <a:t> is only used to describe the phase in a women's life where menstrual cycles are normal. </a:t>
            </a:r>
            <a:endParaRPr lang="fr-FR" sz="1800">
              <a:effectLst/>
              <a:latin typeface="Calibri" panose="020F0502020204030204" pitchFamily="34" charset="0"/>
              <a:ea typeface="Calibri" panose="020F0502020204030204" pitchFamily="34" charset="0"/>
            </a:endParaRPr>
          </a:p>
          <a:p>
            <a:r>
              <a:rPr lang="en-US" sz="1800">
                <a:effectLst/>
                <a:latin typeface="Calibri" panose="020F0502020204030204" pitchFamily="34" charset="0"/>
                <a:ea typeface="Calibri" panose="020F0502020204030204" pitchFamily="34" charset="0"/>
              </a:rPr>
              <a:t>Peri-menopause is the transition phase into menopause that typically lasts about six years</a:t>
            </a:r>
            <a:r>
              <a:rPr lang="it-IT" sz="1800">
                <a:effectLst/>
                <a:latin typeface="Calibri" panose="020F0502020204030204" pitchFamily="34" charset="0"/>
                <a:ea typeface="Calibri" panose="020F0502020204030204" pitchFamily="34" charset="0"/>
              </a:rPr>
              <a:t>.</a:t>
            </a:r>
            <a:endParaRPr lang="fr-FR" sz="180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srgbClr val="000000"/>
              </a:solidFill>
              <a:effectLst/>
              <a:uLnTx/>
              <a:uFillTx/>
              <a:latin typeface="MrsEaves"/>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235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Adapted from: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 https://bmcwomenshealth.biomedcentral.com/articles/10.1186/s12905-015-0217-y#:~:text=With%20the%20aging%20of%20the,the%20year%202030%20%5B1%5D.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2. https://www.forbes.com/sites/debgordon/2021/07/13/73-of-women-dont-treat-their-menopause-symptoms-new-survey-shows/?sh=d269e67454f1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3. https://www.openaccessgovernment.org/menopause-the-last-great-taboo/100976/</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4. https://hbr.org/2020/02/is-menopause-a-taboo-in-your-organization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Other references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https://www.mckinsey.com/industries/healthcare-systems-and-services/our-insights/the-dawn-of-the-femtech-revolution</a:t>
            </a:r>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71302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400"/>
              </a:spcAft>
              <a:defRPr/>
            </a:pPr>
            <a:r>
              <a:rPr lang="en-US" sz="1000">
                <a:solidFill>
                  <a:prstClr val="black"/>
                </a:solidFill>
              </a:rPr>
              <a:t>(1): Menopause, WHO (</a:t>
            </a:r>
            <a:r>
              <a:rPr lang="fr-FR" sz="1000" err="1">
                <a:hlinkClick r:id="rId3"/>
              </a:rPr>
              <a:t>Menopause</a:t>
            </a:r>
            <a:r>
              <a:rPr lang="fr-FR" sz="1000">
                <a:hlinkClick r:id="rId3"/>
              </a:rPr>
              <a:t> (who.int)</a:t>
            </a:r>
            <a:r>
              <a:rPr lang="en-US" sz="1000">
                <a:solidFill>
                  <a:prstClr val="black"/>
                </a:solidFill>
              </a:rPr>
              <a:t>)</a:t>
            </a:r>
          </a:p>
          <a:p>
            <a:pPr>
              <a:spcAft>
                <a:spcPts val="400"/>
              </a:spcAft>
              <a:defRPr/>
            </a:pPr>
            <a:r>
              <a:rPr lang="en-US" sz="1000">
                <a:solidFill>
                  <a:prstClr val="black"/>
                </a:solidFill>
              </a:rPr>
              <a:t>(2): National institute on ageing (</a:t>
            </a:r>
            <a:r>
              <a:rPr lang="en-US" sz="1000">
                <a:hlinkClick r:id="rId4"/>
              </a:rPr>
              <a:t>What Is Menopause? | National Institute on Aging (nih.gov)</a:t>
            </a:r>
            <a:r>
              <a:rPr lang="de-CH" sz="1000"/>
              <a:t>)</a:t>
            </a:r>
          </a:p>
          <a:p>
            <a:pPr>
              <a:spcAft>
                <a:spcPts val="400"/>
              </a:spcAft>
              <a:defRPr/>
            </a:pPr>
            <a:r>
              <a:rPr lang="de-CH" sz="1000"/>
              <a:t>(3): </a:t>
            </a:r>
            <a:r>
              <a:rPr lang="de-CH" sz="1000" err="1"/>
              <a:t>My</a:t>
            </a:r>
            <a:r>
              <a:rPr lang="de-CH" sz="1000"/>
              <a:t> </a:t>
            </a:r>
            <a:r>
              <a:rPr lang="de-CH" sz="1000" err="1"/>
              <a:t>menopause</a:t>
            </a:r>
            <a:r>
              <a:rPr lang="de-CH" sz="1000"/>
              <a:t> </a:t>
            </a:r>
            <a:r>
              <a:rPr lang="de-CH" sz="1000" err="1"/>
              <a:t>centre</a:t>
            </a:r>
            <a:r>
              <a:rPr lang="de-CH" sz="1000"/>
              <a:t> (</a:t>
            </a:r>
            <a:r>
              <a:rPr lang="en-US" sz="1000">
                <a:hlinkClick r:id="rId5"/>
              </a:rPr>
              <a:t>Menopause signs and symptoms | My Menopause Centre</a:t>
            </a:r>
            <a:r>
              <a:rPr lang="de-CH" sz="1000"/>
              <a:t>)</a:t>
            </a:r>
          </a:p>
          <a:p>
            <a:pPr>
              <a:spcAft>
                <a:spcPts val="400"/>
              </a:spcAft>
              <a:defRPr/>
            </a:pPr>
            <a:r>
              <a:rPr lang="de-CH" sz="1000"/>
              <a:t>(4): HBR (</a:t>
            </a:r>
            <a:r>
              <a:rPr lang="en-US" sz="1000">
                <a:hlinkClick r:id="rId6"/>
              </a:rPr>
              <a:t>Research: Workplace Stigma Around Menopause Is Real (hbr.org)</a:t>
            </a:r>
            <a:r>
              <a:rPr lang="en-US" sz="1000"/>
              <a:t> )</a:t>
            </a:r>
          </a:p>
          <a:p>
            <a:pPr>
              <a:spcAft>
                <a:spcPts val="400"/>
              </a:spcAft>
              <a:defRPr/>
            </a:pPr>
            <a:r>
              <a:rPr lang="en-US" sz="1000"/>
              <a:t>(5): Menopause and the workplace (</a:t>
            </a:r>
            <a:r>
              <a:rPr lang="en-CH" sz="1000">
                <a:hlinkClick r:id="rId7"/>
              </a:rPr>
              <a:t>https://www.fawcettsociety.org.uk/Handlers/Download.ashx?IDMF=9672cf45-5f13-4b69-8882-1e5e643ac8a6</a:t>
            </a:r>
            <a:r>
              <a:rPr lang="de-CH" sz="1000"/>
              <a:t> )</a:t>
            </a:r>
          </a:p>
          <a:p>
            <a:pPr>
              <a:spcAft>
                <a:spcPts val="400"/>
              </a:spcAft>
              <a:defRPr/>
            </a:pPr>
            <a:endParaRPr lang="de-CH" sz="1000"/>
          </a:p>
          <a:p>
            <a:pPr>
              <a:spcAft>
                <a:spcPts val="400"/>
              </a:spcAft>
              <a:defRPr/>
            </a:pPr>
            <a:endParaRPr lang="en-US" sz="1000"/>
          </a:p>
          <a:p>
            <a:pPr>
              <a:spcAft>
                <a:spcPts val="400"/>
              </a:spcAft>
              <a:defRPr/>
            </a:pPr>
            <a:endParaRPr lang="en-US" sz="1000"/>
          </a:p>
          <a:p>
            <a:pPr>
              <a:spcAft>
                <a:spcPts val="400"/>
              </a:spcAft>
              <a:defRPr/>
            </a:pPr>
            <a:r>
              <a:rPr lang="en-US" sz="1000"/>
              <a:t>(5).</a:t>
            </a:r>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en-US" sz="1000"/>
          </a:p>
          <a:p>
            <a:pPr>
              <a:spcAft>
                <a:spcPts val="400"/>
              </a:spcAft>
              <a:defRPr/>
            </a:pPr>
            <a:endParaRPr lang="de-CH" sz="100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0106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381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6443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8</a:t>
            </a:fld>
            <a:endParaRPr lang="en-GB"/>
          </a:p>
        </p:txBody>
      </p:sp>
    </p:spTree>
    <p:extLst>
      <p:ext uri="{BB962C8B-B14F-4D97-AF65-F5344CB8AC3E}">
        <p14:creationId xmlns:p14="http://schemas.microsoft.com/office/powerpoint/2010/main" val="12554224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Luteinizing hormone</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LH helps control the menstrual cycle and triggers the ovulation.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Calibri" panose="020F0502020204030204" pitchFamily="34" charset="0"/>
              </a:rPr>
              <a:t>LH levels in menopause increase because estrogen levels decrease.</a:t>
            </a: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endParaRPr lang="en-US" sz="1800">
              <a:effectLst/>
              <a:latin typeface="Calibri" panose="020F0502020204030204" pitchFamily="34"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Cortisol</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The stress hormone and has many damaging effects.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Cortisol levels rise in menopause due to the decline of estrogens</a:t>
            </a:r>
          </a:p>
          <a:p>
            <a:pPr marL="0" lvl="0" indent="0">
              <a:buSzPts val="1000"/>
              <a:buFont typeface="Symbol" panose="05050102010706020507" pitchFamily="18" charset="2"/>
              <a:buNone/>
              <a:tabLst>
                <a:tab pos="457200" algn="l"/>
              </a:tabLst>
            </a:pP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Estrogens</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For the menstrual cycle, they regulate the build up of the endometrium preparing the uterus for pregnancy along with a variety of additional functions.</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Estrogen dramatically decreases in menopause.  The decrease in estrogen levels is one reason for hot flashes.</a:t>
            </a:r>
          </a:p>
          <a:p>
            <a:pPr marL="342900" lvl="0" indent="-342900">
              <a:buSzPts val="1000"/>
              <a:buFont typeface="Symbol" panose="05050102010706020507" pitchFamily="18" charset="2"/>
              <a:buChar char=""/>
              <a:tabLst>
                <a:tab pos="457200" algn="l"/>
              </a:tabLst>
            </a:pPr>
            <a:endParaRPr lang="fr-FR" sz="1800">
              <a:effectLst/>
              <a:latin typeface="Calibri" panose="020F0502020204030204" pitchFamily="34" charset="0"/>
              <a:ea typeface="Calibri" panose="020F0502020204030204" pitchFamily="34" charset="0"/>
            </a:endParaRPr>
          </a:p>
          <a:p>
            <a:pPr marL="342900" lvl="0" indent="-342900">
              <a:buSzPts val="1000"/>
              <a:buFont typeface="Symbol" panose="05050102010706020507" pitchFamily="18" charset="2"/>
              <a:buChar char=""/>
              <a:tabLst>
                <a:tab pos="457200" algn="l"/>
              </a:tabLst>
            </a:pPr>
            <a:r>
              <a:rPr lang="en-US" sz="1800" b="1">
                <a:effectLst/>
                <a:latin typeface="Calibri" panose="020F0502020204030204" pitchFamily="34" charset="0"/>
                <a:ea typeface="Times New Roman" panose="02020603050405020304" pitchFamily="18" charset="0"/>
              </a:rPr>
              <a:t>Progesterone</a:t>
            </a:r>
            <a:r>
              <a:rPr lang="en-US" sz="1800">
                <a:effectLst/>
                <a:latin typeface="Calibri" panose="020F0502020204030204" pitchFamily="34" charset="0"/>
                <a:ea typeface="Times New Roman" panose="02020603050405020304" pitchFamily="18" charset="0"/>
              </a:rPr>
              <a:t>: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Similar function in menstrual cycle as estrogen. </a:t>
            </a:r>
          </a:p>
          <a:p>
            <a:pPr marL="800100" lvl="1" indent="-342900">
              <a:buSzPts val="1000"/>
              <a:buFont typeface="Symbol" panose="05050102010706020507" pitchFamily="18" charset="2"/>
              <a:buChar char=""/>
              <a:tabLst>
                <a:tab pos="457200" algn="l"/>
              </a:tabLst>
            </a:pPr>
            <a:r>
              <a:rPr lang="en-US" sz="1800">
                <a:effectLst/>
                <a:latin typeface="Calibri" panose="020F0502020204030204" pitchFamily="34" charset="0"/>
                <a:ea typeface="Times New Roman" panose="02020603050405020304" pitchFamily="18" charset="0"/>
              </a:rPr>
              <a:t>The decline of progesterone in menopause is also one of the main reasons for menopause symptoms, such as hot flashes, night sweats etc.</a:t>
            </a:r>
          </a:p>
          <a:p>
            <a:pPr marL="457200" lvl="1" indent="0">
              <a:buSzPts val="1000"/>
              <a:buFont typeface="Symbol" panose="05050102010706020507" pitchFamily="18" charset="2"/>
              <a:buNone/>
              <a:tabLst>
                <a:tab pos="457200" algn="l"/>
              </a:tabLst>
            </a:pPr>
            <a:endParaRPr lang="en-US" sz="1800">
              <a:effectLst/>
              <a:latin typeface="Calibri" panose="020F0502020204030204" pitchFamily="34" charset="0"/>
              <a:ea typeface="Times New Roman" panose="02020603050405020304" pitchFamily="18" charset="0"/>
            </a:endParaRPr>
          </a:p>
          <a:p>
            <a:pPr marL="0" lvl="0" indent="0">
              <a:buSzPts val="1000"/>
              <a:buFont typeface="Symbol" panose="05050102010706020507" pitchFamily="18" charset="2"/>
              <a:buNone/>
              <a:tabLst>
                <a:tab pos="457200" algn="l"/>
              </a:tabLst>
            </a:pPr>
            <a:r>
              <a:rPr lang="en-US" sz="1800">
                <a:effectLst/>
                <a:latin typeface="Calibri" panose="020F0502020204030204" pitchFamily="34" charset="0"/>
                <a:ea typeface="Times New Roman" panose="02020603050405020304" pitchFamily="18" charset="0"/>
              </a:rPr>
              <a:t>Progesterone and estrogens can be prescribed to lower the symptoms of menopause.</a:t>
            </a:r>
            <a:endParaRPr lang="fr-FR" sz="1800">
              <a:effectLst/>
              <a:latin typeface="Calibri" panose="020F0502020204030204" pitchFamily="34" charset="0"/>
              <a:ea typeface="Calibri" panose="020F0502020204030204" pitchFamily="34" charset="0"/>
            </a:endParaRPr>
          </a:p>
          <a:p>
            <a:endParaRPr lang="fr-FR"/>
          </a:p>
        </p:txBody>
      </p:sp>
      <p:sp>
        <p:nvSpPr>
          <p:cNvPr id="4" name="Espace réservé du numéro de diapositive 3"/>
          <p:cNvSpPr>
            <a:spLocks noGrp="1"/>
          </p:cNvSpPr>
          <p:nvPr>
            <p:ph type="sldNum" sz="quarter" idx="5"/>
          </p:nvPr>
        </p:nvSpPr>
        <p:spPr/>
        <p:txBody>
          <a:bodyPr/>
          <a:lstStyle/>
          <a:p>
            <a:fld id="{B05EFF53-B5E9-4C67-9F80-34173122F7DF}" type="slidenum">
              <a:rPr lang="en-GB" smtClean="0"/>
              <a:t>13</a:t>
            </a:fld>
            <a:endParaRPr lang="en-GB"/>
          </a:p>
        </p:txBody>
      </p:sp>
    </p:spTree>
    <p:extLst>
      <p:ext uri="{BB962C8B-B14F-4D97-AF65-F5344CB8AC3E}">
        <p14:creationId xmlns:p14="http://schemas.microsoft.com/office/powerpoint/2010/main" val="4752971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Age spots:</a:t>
            </a:r>
          </a:p>
          <a:p>
            <a:pPr algn="l">
              <a:defRPr/>
            </a:pPr>
            <a:r>
              <a:rPr lang="en-US" sz="1800" dirty="0">
                <a:latin typeface="DM Sans"/>
              </a:rPr>
              <a:t>D</a:t>
            </a:r>
            <a:r>
              <a:rPr kumimoji="0" lang="en-US" sz="1800" b="0" i="0" u="none" strike="noStrike" kern="1200" cap="none" spc="0" normalizeH="0" baseline="0" noProof="0" dirty="0" err="1">
                <a:ln>
                  <a:noFill/>
                </a:ln>
                <a:effectLst/>
                <a:uLnTx/>
                <a:uFillTx/>
                <a:latin typeface="DM Sans"/>
                <a:ea typeface="+mn-ea"/>
                <a:cs typeface="+mn-cs"/>
              </a:rPr>
              <a:t>ue</a:t>
            </a:r>
            <a:r>
              <a:rPr kumimoji="0" lang="en-US" sz="1800" b="0" i="0" u="none" strike="noStrike" kern="1200" cap="none" spc="0" normalizeH="0" baseline="0" noProof="0" dirty="0">
                <a:ln>
                  <a:noFill/>
                </a:ln>
                <a:effectLst/>
                <a:uLnTx/>
                <a:uFillTx/>
                <a:latin typeface="DM Sans"/>
                <a:ea typeface="+mn-ea"/>
                <a:cs typeface="+mn-cs"/>
              </a:rPr>
              <a:t> to age &amp; lower estrogen levels:</a:t>
            </a:r>
          </a:p>
          <a:p>
            <a:pPr algn="l">
              <a:defRPr/>
            </a:pPr>
            <a:r>
              <a:rPr kumimoji="0" lang="en-US" sz="1800" b="0" i="0" u="none" strike="noStrike" kern="1200" cap="none" spc="0" normalizeH="0" baseline="0" noProof="0" dirty="0">
                <a:ln>
                  <a:noFill/>
                </a:ln>
                <a:effectLst/>
                <a:uLnTx/>
                <a:uFillTx/>
                <a:latin typeface="DM Sans"/>
                <a:ea typeface="+mn-ea"/>
                <a:cs typeface="+mn-cs"/>
              </a:rPr>
              <a:t>Vitamin D synthesis,  skin natural photoprotection is reduced.</a:t>
            </a:r>
          </a:p>
          <a:p>
            <a:pPr algn="l">
              <a:defRPr/>
            </a:pPr>
            <a:r>
              <a:rPr lang="en-US" sz="1800" dirty="0">
                <a:latin typeface="DM Sans"/>
              </a:rPr>
              <a:t>O</a:t>
            </a:r>
            <a:r>
              <a:rPr kumimoji="0" lang="en-US" sz="1800" b="0" i="0" u="none" strike="noStrike" kern="1200" cap="none" spc="0" normalizeH="0" baseline="0" noProof="0" dirty="0" err="1">
                <a:ln>
                  <a:noFill/>
                </a:ln>
                <a:effectLst/>
                <a:uLnTx/>
                <a:uFillTx/>
                <a:latin typeface="DM Sans"/>
                <a:ea typeface="+mn-ea"/>
                <a:cs typeface="+mn-cs"/>
              </a:rPr>
              <a:t>verall</a:t>
            </a:r>
            <a:r>
              <a:rPr kumimoji="0" lang="en-US" sz="1800" b="0" i="0" u="none" strike="noStrike" kern="1200" cap="none" spc="0" normalizeH="0" baseline="0" noProof="0" dirty="0">
                <a:ln>
                  <a:noFill/>
                </a:ln>
                <a:effectLst/>
                <a:uLnTx/>
                <a:uFillTx/>
                <a:latin typeface="DM Sans"/>
                <a:ea typeface="+mn-ea"/>
                <a:cs typeface="+mn-cs"/>
              </a:rPr>
              <a:t> melanin synthesis decreases, </a:t>
            </a:r>
            <a:r>
              <a:rPr lang="en-US" sz="1800" dirty="0">
                <a:latin typeface="DM Sans"/>
              </a:rPr>
              <a:t>transfer to skin cells becomes less efficient.</a:t>
            </a:r>
          </a:p>
          <a:p>
            <a:pPr algn="l">
              <a:defRPr/>
            </a:pPr>
            <a:r>
              <a:rPr kumimoji="0" lang="en-US" sz="1800" b="0" i="0" u="none" strike="noStrike" kern="1200" cap="none" spc="0" normalizeH="0" baseline="0" noProof="0" dirty="0">
                <a:ln>
                  <a:noFill/>
                </a:ln>
                <a:effectLst/>
                <a:uLnTx/>
                <a:uFillTx/>
                <a:latin typeface="DM Sans"/>
                <a:ea typeface="+mn-ea"/>
                <a:cs typeface="+mn-cs"/>
              </a:rPr>
              <a:t>Both leading to </a:t>
            </a:r>
            <a:r>
              <a:rPr lang="en-US" sz="1800" dirty="0">
                <a:latin typeface="DM Sans"/>
              </a:rPr>
              <a:t>uneven complexion and localized hyperpigmentation</a:t>
            </a:r>
            <a:r>
              <a:rPr kumimoji="0" lang="en-US" sz="1800" b="0" i="0" u="none" strike="noStrike" kern="1200" cap="none" spc="0" normalizeH="0" baseline="0" noProof="0" dirty="0">
                <a:ln>
                  <a:noFill/>
                </a:ln>
                <a:effectLst/>
                <a:uLnTx/>
                <a:uFillTx/>
                <a:latin typeface="DM Sans"/>
                <a:ea typeface="+mn-ea"/>
                <a:cs typeface="+mn-cs"/>
              </a:rPr>
              <a:t>.</a:t>
            </a:r>
            <a:endParaRPr lang="en-US" sz="1800" b="0" i="0" u="none" strike="noStrike" kern="1200" cap="none" spc="0" normalizeH="0" baseline="0" noProof="0" dirty="0">
              <a:ln>
                <a:noFill/>
              </a:ln>
              <a:effectLst/>
              <a:uLnTx/>
              <a:uFillTx/>
              <a:latin typeface="DM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Hot flushes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It is linked to the change in hormonal status, specifically the decline in estrogens and progesterone.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Most research suggests that hot flashes occur when decreased estrogen levels cause body's thermostat (hypothalamus) to become more sensitive to slight changes in body temperature.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When the hypothalamus thinks the body is too warm, it starts a chain of events — a hot flash — to cool down.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rPr>
              <a:t>See for example Freedman 2014: </a:t>
            </a:r>
            <a:r>
              <a:rPr kumimoji="0" lang="en-US" sz="1800" b="0" i="0" u="sng" strike="noStrike" kern="1200" cap="none" spc="0" normalizeH="0" baseline="0" noProof="0" dirty="0">
                <a:ln>
                  <a:noFill/>
                </a:ln>
                <a:solidFill>
                  <a:srgbClr val="0563C1"/>
                </a:solidFill>
                <a:effectLst/>
                <a:uLnTx/>
                <a:uFillTx/>
                <a:latin typeface="Calibri" panose="020F0502020204030204" pitchFamily="34" charset="0"/>
                <a:ea typeface="Calibri" panose="020F0502020204030204" pitchFamily="34" charset="0"/>
                <a:cs typeface="+mn-cs"/>
                <a:hlinkClick r:id="rId3"/>
              </a:rPr>
              <a:t>Menopausal hot flashes: Mechanisms, endocrinology, treatment - ScienceDirect</a:t>
            </a:r>
            <a:endParaRPr kumimoji="0" lang="fr-FR"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mn-cs"/>
            </a:endParaRPr>
          </a:p>
          <a:p>
            <a:endParaRPr lang="en-US" dirty="0"/>
          </a:p>
        </p:txBody>
      </p:sp>
      <p:sp>
        <p:nvSpPr>
          <p:cNvPr id="4" name="Slide Number Placeholder 3"/>
          <p:cNvSpPr>
            <a:spLocks noGrp="1"/>
          </p:cNvSpPr>
          <p:nvPr>
            <p:ph type="sldNum" sz="quarter" idx="5"/>
          </p:nvPr>
        </p:nvSpPr>
        <p:spPr/>
        <p:txBody>
          <a:bodyPr/>
          <a:lstStyle/>
          <a:p>
            <a:fld id="{B05EFF53-B5E9-4C67-9F80-34173122F7DF}" type="slidenum">
              <a:rPr lang="en-GB" smtClean="0"/>
              <a:t>14</a:t>
            </a:fld>
            <a:endParaRPr lang="en-GB"/>
          </a:p>
        </p:txBody>
      </p:sp>
    </p:spTree>
    <p:extLst>
      <p:ext uri="{BB962C8B-B14F-4D97-AF65-F5344CB8AC3E}">
        <p14:creationId xmlns:p14="http://schemas.microsoft.com/office/powerpoint/2010/main" val="14782975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2837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fontAlgn="t">
              <a:spcBef>
                <a:spcPts val="0"/>
              </a:spcBef>
              <a:spcAft>
                <a:spcPts val="0"/>
              </a:spcAft>
            </a:pPr>
            <a:r>
              <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TIME FREEZE EYE SERUM </a:t>
            </a:r>
            <a:r>
              <a:rPr kumimoji="0" lang="en-US" sz="1200" b="0"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rPr>
              <a:t>formulation removed due to phase out of VALVANCE® Look 100. </a:t>
            </a:r>
            <a:r>
              <a:rPr lang="en-US" sz="1200" b="0" dirty="0">
                <a:solidFill>
                  <a:srgbClr val="897974"/>
                </a:solidFill>
                <a:effectLst/>
                <a:latin typeface="DM Sans (Corps)"/>
                <a:cs typeface="Calibri" panose="020F0502020204030204" pitchFamily="34" charset="0"/>
              </a:rPr>
              <a:t>SYN®-AKE &amp; PEPHA®-AGE CB are still fitted solutions for menopause concerns you can find in the back-up slides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75C1E3"/>
              </a:solidFill>
              <a:effectLst/>
              <a:uLnTx/>
              <a:uFillTx/>
              <a:latin typeface="DM Sans" pitchFamily="2" charset="77"/>
              <a:ea typeface="+mn-ea"/>
              <a:cs typeface="FUTURA MEDIUM" panose="020B0602020204020303" pitchFamily="34" charset="-79"/>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5EFF53-B5E9-4C67-9F80-34173122F7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7686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05EFF53-B5E9-4C67-9F80-34173122F7DF}" type="slidenum">
              <a:rPr lang="en-GB" smtClean="0"/>
              <a:t>20</a:t>
            </a:fld>
            <a:endParaRPr lang="en-GB"/>
          </a:p>
        </p:txBody>
      </p:sp>
    </p:spTree>
    <p:extLst>
      <p:ext uri="{BB962C8B-B14F-4D97-AF65-F5344CB8AC3E}">
        <p14:creationId xmlns:p14="http://schemas.microsoft.com/office/powerpoint/2010/main" val="1113085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jpeg"/><Relationship Id="rId1" Type="http://schemas.openxmlformats.org/officeDocument/2006/relationships/slideMaster" Target="../slideMasters/slideMaster5.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12-5-2025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3563752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3120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b="1">
                <a:latin typeface="+mn-lt"/>
              </a:defRPr>
            </a:lvl1pPr>
          </a:lstStyle>
          <a:p>
            <a:r>
              <a:rPr lang="en-US"/>
              <a:t>Slide title</a:t>
            </a:r>
            <a:endParaRPr lang="en-GB"/>
          </a:p>
        </p:txBody>
      </p:sp>
    </p:spTree>
    <p:extLst>
      <p:ext uri="{BB962C8B-B14F-4D97-AF65-F5344CB8AC3E}">
        <p14:creationId xmlns:p14="http://schemas.microsoft.com/office/powerpoint/2010/main" val="3385806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Tree>
    <p:extLst>
      <p:ext uri="{BB962C8B-B14F-4D97-AF65-F5344CB8AC3E}">
        <p14:creationId xmlns:p14="http://schemas.microsoft.com/office/powerpoint/2010/main" val="2875871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2125284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6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48A2CF"/>
              </a:buClr>
              <a:buFont typeface="DM Sans" pitchFamily="2" charset="0"/>
              <a:buChar char="•"/>
              <a:defRPr sz="1600"/>
            </a:lvl2pPr>
            <a:lvl3pPr marL="806450" indent="-355600">
              <a:buClr>
                <a:srgbClr val="48A2CF"/>
              </a:buClr>
              <a:buFont typeface="DM Sans" pitchFamily="2" charset="0"/>
              <a:buChar char="•"/>
              <a:defRPr sz="1600"/>
            </a:lvl3pPr>
            <a:lvl4pPr marL="1257300" indent="-361950">
              <a:buClr>
                <a:srgbClr val="48A2C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4292961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2EBD270-4E40-094A-B32D-A98341733D6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erson blowing a kiss&#10;&#10;Description automatically generated">
            <a:extLst>
              <a:ext uri="{FF2B5EF4-FFF2-40B4-BE49-F238E27FC236}">
                <a16:creationId xmlns:a16="http://schemas.microsoft.com/office/drawing/2014/main" id="{24CB5A30-CBCA-D37C-36D3-427C906E237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9"/>
          <a:stretch/>
        </p:blipFill>
        <p:spPr>
          <a:xfrm>
            <a:off x="6972300" y="0"/>
            <a:ext cx="5219700" cy="6858000"/>
          </a:xfrm>
          <a:prstGeom prst="rect">
            <a:avLst/>
          </a:prstGeom>
        </p:spPr>
      </p:pic>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97230"/>
            <a:ext cx="6537671" cy="3131538"/>
          </a:xfrm>
        </p:spPr>
        <p:txBody>
          <a:bodyPr tIns="0"/>
          <a:lstStyle>
            <a:lvl1pPr>
              <a:defRPr sz="16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62643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5" name="Rectangle 4">
            <a:extLst>
              <a:ext uri="{FF2B5EF4-FFF2-40B4-BE49-F238E27FC236}">
                <a16:creationId xmlns:a16="http://schemas.microsoft.com/office/drawing/2014/main" id="{5C4A9276-A0F7-C280-99B8-6826E3C44BC8}"/>
              </a:ext>
            </a:extLst>
          </p:cNvPr>
          <p:cNvSpPr/>
          <p:nvPr/>
        </p:nvSpPr>
        <p:spPr>
          <a:xfrm>
            <a:off x="6972299" y="318"/>
            <a:ext cx="5219701" cy="6857682"/>
          </a:xfrm>
          <a:prstGeom prst="rect">
            <a:avLst/>
          </a:prstGeom>
          <a:solidFill>
            <a:srgbClr val="000000">
              <a:alpha val="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p>
          <a:p>
            <a:pPr algn="ctr"/>
            <a:endParaRPr lang="en-US" sz="2700"/>
          </a:p>
          <a:p>
            <a:pPr algn="ctr"/>
            <a:endParaRPr lang="en-US" sz="2700"/>
          </a:p>
          <a:p>
            <a:pPr algn="ctr"/>
            <a:endParaRPr lang="en-US" sz="2700"/>
          </a:p>
          <a:p>
            <a:pPr algn="ctr"/>
            <a:endParaRPr lang="en-US" sz="2700"/>
          </a:p>
        </p:txBody>
      </p:sp>
      <p:sp>
        <p:nvSpPr>
          <p:cNvPr id="9" name="Text Placeholder 2">
            <a:extLst>
              <a:ext uri="{FF2B5EF4-FFF2-40B4-BE49-F238E27FC236}">
                <a16:creationId xmlns:a16="http://schemas.microsoft.com/office/drawing/2014/main" id="{33E5336E-466C-A820-89D4-8044807C09AF}"/>
              </a:ext>
            </a:extLst>
          </p:cNvPr>
          <p:cNvSpPr>
            <a:spLocks noGrp="1"/>
          </p:cNvSpPr>
          <p:nvPr>
            <p:ph type="body" idx="11" hasCustomPrompt="1"/>
          </p:nvPr>
        </p:nvSpPr>
        <p:spPr>
          <a:xfrm>
            <a:off x="302400" y="679057"/>
            <a:ext cx="6537670" cy="400384"/>
          </a:xfrm>
        </p:spPr>
        <p:txBody>
          <a:bodyPr anchor="b">
            <a:noAutofit/>
          </a:bodyPr>
          <a:lstStyle>
            <a:lvl1pPr marL="0" indent="0">
              <a:buNone/>
              <a:defRPr lang="en-US" sz="2500" b="0" kern="0" spc="0" baseline="0" dirty="0">
                <a:solidFill>
                  <a:srgbClr val="307297"/>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buFont typeface="Arial" panose="020B0604020202020204" pitchFamily="34" charset="0"/>
              <a:buNone/>
            </a:pPr>
            <a:r>
              <a:rPr lang="en-US"/>
              <a:t>Slide subtitle</a:t>
            </a:r>
          </a:p>
        </p:txBody>
      </p:sp>
      <p:sp>
        <p:nvSpPr>
          <p:cNvPr id="10" name="Title 1">
            <a:extLst>
              <a:ext uri="{FF2B5EF4-FFF2-40B4-BE49-F238E27FC236}">
                <a16:creationId xmlns:a16="http://schemas.microsoft.com/office/drawing/2014/main" id="{E8F74E79-F53E-4296-C295-0F6ABE87ECA8}"/>
              </a:ext>
            </a:extLst>
          </p:cNvPr>
          <p:cNvSpPr>
            <a:spLocks noGrp="1"/>
          </p:cNvSpPr>
          <p:nvPr>
            <p:ph type="title"/>
          </p:nvPr>
        </p:nvSpPr>
        <p:spPr>
          <a:xfrm>
            <a:off x="302401" y="302400"/>
            <a:ext cx="6537669" cy="371829"/>
          </a:xfrm>
        </p:spPr>
        <p:txBody>
          <a:bodyPr/>
          <a:lstStyle>
            <a:lvl1pPr>
              <a:defRPr sz="3200">
                <a:solidFill>
                  <a:srgbClr val="48A2CF"/>
                </a:solidFill>
              </a:defRPr>
            </a:lvl1pPr>
          </a:lstStyle>
          <a:p>
            <a:r>
              <a:rPr lang="en-US"/>
              <a:t>Click to edit Master title style</a:t>
            </a:r>
            <a:endParaRPr lang="en-GB"/>
          </a:p>
        </p:txBody>
      </p:sp>
    </p:spTree>
    <p:extLst>
      <p:ext uri="{BB962C8B-B14F-4D97-AF65-F5344CB8AC3E}">
        <p14:creationId xmlns:p14="http://schemas.microsoft.com/office/powerpoint/2010/main" val="3369720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9138B0"/>
              </a:buClr>
              <a:buFont typeface="DM Sans" pitchFamily="2" charset="0"/>
              <a:buChar char="•"/>
              <a:defRPr sz="1600"/>
            </a:lvl2pPr>
            <a:lvl3pPr marL="806450" indent="-355600">
              <a:buClr>
                <a:srgbClr val="9138B0"/>
              </a:buClr>
              <a:buFont typeface="DM Sans" pitchFamily="2" charset="0"/>
              <a:buChar char="•"/>
              <a:defRPr sz="1600"/>
            </a:lvl3pPr>
            <a:lvl4pPr marL="1257300" indent="-361950">
              <a:buClr>
                <a:srgbClr val="9138B0"/>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solidFill>
                  <a:srgbClr val="5816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9138B0"/>
                </a:solidFill>
              </a:defRPr>
            </a:lvl1pPr>
          </a:lstStyle>
          <a:p>
            <a:r>
              <a:rPr lang="en-US"/>
              <a:t>Click to edit Master title style</a:t>
            </a:r>
            <a:endParaRPr lang="en-GB"/>
          </a:p>
        </p:txBody>
      </p:sp>
    </p:spTree>
    <p:extLst>
      <p:ext uri="{BB962C8B-B14F-4D97-AF65-F5344CB8AC3E}">
        <p14:creationId xmlns:p14="http://schemas.microsoft.com/office/powerpoint/2010/main" val="11949860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onten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E18D6CF-1274-AC08-5D3E-A72FC6009843}"/>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1342800"/>
            <a:ext cx="11591925" cy="4297362"/>
          </a:xfrm>
        </p:spPr>
        <p:txBody>
          <a:bodyPr tIns="0"/>
          <a:lstStyle>
            <a:lvl1pPr marL="0" indent="0">
              <a:buFont typeface="Arial" panose="020B0604020202020204" pitchFamily="34" charset="0"/>
              <a:buNone/>
              <a:defRPr sz="1600"/>
            </a:lvl1pPr>
            <a:lvl2pPr marL="361950" indent="-361950">
              <a:buClr>
                <a:srgbClr val="F08B1F"/>
              </a:buClr>
              <a:buFont typeface="DM Sans" pitchFamily="2" charset="0"/>
              <a:buChar char="•"/>
              <a:defRPr sz="1600"/>
            </a:lvl2pPr>
            <a:lvl3pPr marL="806450" indent="-355600">
              <a:buClr>
                <a:srgbClr val="F08B1F"/>
              </a:buClr>
              <a:buFont typeface="DM Sans" pitchFamily="2" charset="0"/>
              <a:buChar char="•"/>
              <a:defRPr sz="1600"/>
            </a:lvl3pPr>
            <a:lvl4pPr marL="1257300" indent="-361950">
              <a:buClr>
                <a:srgbClr val="F08B1F"/>
              </a:buClr>
              <a:buFont typeface="DM Sans" pitchFamily="2" charset="0"/>
              <a:buChar char="•"/>
              <a:defRPr sz="16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79057"/>
            <a:ext cx="8064500" cy="400384"/>
          </a:xfrm>
        </p:spPr>
        <p:txBody>
          <a:bodyPr anchor="b">
            <a:noAutofit/>
          </a:bodyPr>
          <a:lstStyle>
            <a:lvl1pPr marL="0" indent="0">
              <a:buNone/>
              <a:defRPr sz="2500" b="0">
                <a:solidFill>
                  <a:srgbClr val="994F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1">
            <a:extLst>
              <a:ext uri="{FF2B5EF4-FFF2-40B4-BE49-F238E27FC236}">
                <a16:creationId xmlns:a16="http://schemas.microsoft.com/office/drawing/2014/main" id="{5A0A33BF-AFE8-73B3-18FD-E663DDB38FB7}"/>
              </a:ext>
            </a:extLst>
          </p:cNvPr>
          <p:cNvSpPr>
            <a:spLocks noGrp="1"/>
          </p:cNvSpPr>
          <p:nvPr>
            <p:ph type="title"/>
          </p:nvPr>
        </p:nvSpPr>
        <p:spPr>
          <a:xfrm>
            <a:off x="302400" y="302400"/>
            <a:ext cx="11591925" cy="303211"/>
          </a:xfrm>
        </p:spPr>
        <p:txBody>
          <a:bodyPr/>
          <a:lstStyle>
            <a:lvl1pPr>
              <a:defRPr sz="3200">
                <a:solidFill>
                  <a:srgbClr val="F08B1F"/>
                </a:solidFill>
              </a:defRPr>
            </a:lvl1pPr>
          </a:lstStyle>
          <a:p>
            <a:r>
              <a:rPr lang="en-US"/>
              <a:t>Click to edit Master title style</a:t>
            </a:r>
            <a:endParaRPr lang="en-GB"/>
          </a:p>
        </p:txBody>
      </p:sp>
    </p:spTree>
    <p:extLst>
      <p:ext uri="{BB962C8B-B14F-4D97-AF65-F5344CB8AC3E}">
        <p14:creationId xmlns:p14="http://schemas.microsoft.com/office/powerpoint/2010/main" val="3688136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Chapter 5">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1">
              <a:lumMod val="75000"/>
            </a:schemeClr>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58177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b="1">
                <a:latin typeface="+mn-lt"/>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Tree>
    <p:extLst>
      <p:ext uri="{BB962C8B-B14F-4D97-AF65-F5344CB8AC3E}">
        <p14:creationId xmlns:p14="http://schemas.microsoft.com/office/powerpoint/2010/main" val="6848958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Soment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958" y="0"/>
            <a:ext cx="12184083"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760350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654DD42-C11D-4A48-8903-35CF7A15016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Imagem 1">
            <a:extLst>
              <a:ext uri="{FF2B5EF4-FFF2-40B4-BE49-F238E27FC236}">
                <a16:creationId xmlns:a16="http://schemas.microsoft.com/office/drawing/2014/main" id="{CFE7A42A-D98D-6D85-7D79-7E5CD0D350D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620261" y="1847891"/>
            <a:ext cx="4301715" cy="3394960"/>
          </a:xfrm>
          <a:prstGeom prst="rect">
            <a:avLst/>
          </a:prstGeom>
        </p:spPr>
      </p:pic>
      <p:pic>
        <p:nvPicPr>
          <p:cNvPr id="3" name="Picture 12">
            <a:extLst>
              <a:ext uri="{FF2B5EF4-FFF2-40B4-BE49-F238E27FC236}">
                <a16:creationId xmlns:a16="http://schemas.microsoft.com/office/drawing/2014/main" id="{C537F284-610F-1615-0609-29DA7C9060F9}"/>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916230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31CCB9F5-8EEB-7E42-A2FC-D3EDC38719A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77B39263-F665-F943-70A0-BF749785F46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7" name="Imagem 6">
            <a:extLst>
              <a:ext uri="{FF2B5EF4-FFF2-40B4-BE49-F238E27FC236}">
                <a16:creationId xmlns:a16="http://schemas.microsoft.com/office/drawing/2014/main" id="{DF773115-0D8B-2251-4D02-F334C87B2C95}"/>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7155148" y="2578141"/>
            <a:ext cx="3231942" cy="2550684"/>
          </a:xfrm>
          <a:prstGeom prst="rect">
            <a:avLst/>
          </a:prstGeom>
        </p:spPr>
      </p:pic>
    </p:spTree>
    <p:extLst>
      <p:ext uri="{BB962C8B-B14F-4D97-AF65-F5344CB8AC3E}">
        <p14:creationId xmlns:p14="http://schemas.microsoft.com/office/powerpoint/2010/main" val="17666504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480BC96E-EA7E-B54A-BE4E-83B916FF411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3" name="Picture 12">
            <a:extLst>
              <a:ext uri="{FF2B5EF4-FFF2-40B4-BE49-F238E27FC236}">
                <a16:creationId xmlns:a16="http://schemas.microsoft.com/office/drawing/2014/main" id="{C537F284-610F-1615-0609-29DA7C9060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8" name="Imagem 7">
            <a:extLst>
              <a:ext uri="{FF2B5EF4-FFF2-40B4-BE49-F238E27FC236}">
                <a16:creationId xmlns:a16="http://schemas.microsoft.com/office/drawing/2014/main" id="{8E7F5369-D2C0-6846-AAF5-84C98FC150B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620260" y="1847892"/>
            <a:ext cx="4301715" cy="3394960"/>
          </a:xfrm>
          <a:prstGeom prst="rect">
            <a:avLst/>
          </a:prstGeom>
        </p:spPr>
      </p:pic>
    </p:spTree>
    <p:extLst>
      <p:ext uri="{BB962C8B-B14F-4D97-AF65-F5344CB8AC3E}">
        <p14:creationId xmlns:p14="http://schemas.microsoft.com/office/powerpoint/2010/main" val="17389020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33321D1-A918-1711-4241-21F50CFEDB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4A97722D-63CB-C4EA-318A-3762A313AF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7698217" y="815001"/>
            <a:ext cx="1988912" cy="5227999"/>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28178770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533321D1-A918-1711-4241-21F50CFEDB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pic>
        <p:nvPicPr>
          <p:cNvPr id="6" name="Imagem 5">
            <a:extLst>
              <a:ext uri="{FF2B5EF4-FFF2-40B4-BE49-F238E27FC236}">
                <a16:creationId xmlns:a16="http://schemas.microsoft.com/office/drawing/2014/main" id="{F6F637BB-AF7B-C94C-80E7-C28D4524A70A}"/>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459020" y="420224"/>
            <a:ext cx="4533946" cy="6045262"/>
          </a:xfrm>
          <a:prstGeom prst="rect">
            <a:avLst/>
          </a:prstGeom>
        </p:spPr>
      </p:pic>
    </p:spTree>
    <p:extLst>
      <p:ext uri="{BB962C8B-B14F-4D97-AF65-F5344CB8AC3E}">
        <p14:creationId xmlns:p14="http://schemas.microsoft.com/office/powerpoint/2010/main" val="865343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05A61045-258E-3A4C-94FD-997A8E60A40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id="{5B28BD20-FACE-CB0B-6173-82E29E2164F4}"/>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749595" y="838877"/>
            <a:ext cx="3886155" cy="5180244"/>
          </a:xfrm>
          <a:prstGeom prst="rect">
            <a:avLst/>
          </a:prstGeom>
        </p:spPr>
      </p:pic>
      <p:pic>
        <p:nvPicPr>
          <p:cNvPr id="2" name="Picture 12">
            <a:extLst>
              <a:ext uri="{FF2B5EF4-FFF2-40B4-BE49-F238E27FC236}">
                <a16:creationId xmlns:a16="http://schemas.microsoft.com/office/drawing/2014/main" id="{B96039F1-86E4-2F87-14B4-6ED2AFF6661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058564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Slide d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DC3CC7E7-C245-3A0B-0D11-8969D06A2DF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4A97722D-63CB-C4EA-318A-3762A313AF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077434" y="941925"/>
            <a:ext cx="6256323" cy="5751411"/>
          </a:xfrm>
          <a:prstGeom prst="rect">
            <a:avLst/>
          </a:prstGeom>
        </p:spPr>
      </p:pic>
      <p:pic>
        <p:nvPicPr>
          <p:cNvPr id="2" name="Picture 12">
            <a:extLst>
              <a:ext uri="{FF2B5EF4-FFF2-40B4-BE49-F238E27FC236}">
                <a16:creationId xmlns:a16="http://schemas.microsoft.com/office/drawing/2014/main" id="{6B15D5CC-CAC4-BD4B-A90A-99D641B53E1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073706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6782B541-640B-F2DB-F70A-04E9DA91B6F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7" name="Imagem 6">
            <a:extLst>
              <a:ext uri="{FF2B5EF4-FFF2-40B4-BE49-F238E27FC236}">
                <a16:creationId xmlns:a16="http://schemas.microsoft.com/office/drawing/2014/main" id="{B0D1AFF3-DB1D-BB72-5085-40BAFFE5962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73362" y="94105"/>
            <a:ext cx="4838621" cy="6449883"/>
          </a:xfrm>
          <a:prstGeom prst="rect">
            <a:avLst/>
          </a:prstGeom>
        </p:spPr>
      </p:pic>
      <p:pic>
        <p:nvPicPr>
          <p:cNvPr id="2" name="Picture 12">
            <a:extLst>
              <a:ext uri="{FF2B5EF4-FFF2-40B4-BE49-F238E27FC236}">
                <a16:creationId xmlns:a16="http://schemas.microsoft.com/office/drawing/2014/main" id="{6A4C1283-9668-F68B-E603-FB079C972FA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6454158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Slide de Título">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9D2959D-8FE3-7D41-B4A2-1FE2B0E134B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4" name="Imagem 3">
            <a:extLst>
              <a:ext uri="{FF2B5EF4-FFF2-40B4-BE49-F238E27FC236}">
                <a16:creationId xmlns:a16="http://schemas.microsoft.com/office/drawing/2014/main" id="{9CA75430-65AA-D81F-3819-615434178983}"/>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273362" y="94105"/>
            <a:ext cx="4838621" cy="6449883"/>
          </a:xfrm>
          <a:prstGeom prst="rect">
            <a:avLst/>
          </a:prstGeom>
        </p:spPr>
      </p:pic>
      <p:pic>
        <p:nvPicPr>
          <p:cNvPr id="2" name="Picture 12">
            <a:extLst>
              <a:ext uri="{FF2B5EF4-FFF2-40B4-BE49-F238E27FC236}">
                <a16:creationId xmlns:a16="http://schemas.microsoft.com/office/drawing/2014/main" id="{D40F4F72-9293-26B8-D87F-C16E0D92153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061444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9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88641F60-E7D1-73C1-C98F-C8303486BBB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5" name="Imagem 4">
            <a:extLst>
              <a:ext uri="{FF2B5EF4-FFF2-40B4-BE49-F238E27FC236}">
                <a16:creationId xmlns:a16="http://schemas.microsoft.com/office/drawing/2014/main" id="{7889BDC7-A059-0E3E-CD68-6311D1DAF9F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6618969" y="664751"/>
            <a:ext cx="4147409" cy="5528496"/>
          </a:xfrm>
          <a:prstGeom prst="rect">
            <a:avLst/>
          </a:prstGeom>
        </p:spPr>
      </p:pic>
      <p:pic>
        <p:nvPicPr>
          <p:cNvPr id="2" name="Picture 12">
            <a:extLst>
              <a:ext uri="{FF2B5EF4-FFF2-40B4-BE49-F238E27FC236}">
                <a16:creationId xmlns:a16="http://schemas.microsoft.com/office/drawing/2014/main" id="{5D4F9630-2214-94B6-311C-A447D66F3CF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179566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Slide de Título">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B7D1BA61-985D-CB80-57FC-0F4B71BE8324}"/>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48E6D151-2C4F-75A3-9C1B-22571E5EBF6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910048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omente Título">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6E8B5B0A-EC31-2C4C-A5F4-C6062DE4C48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639" y="3172"/>
            <a:ext cx="12180722" cy="6851656"/>
          </a:xfrm>
          <a:prstGeom prst="rect">
            <a:avLst/>
          </a:prstGeom>
        </p:spPr>
      </p:pic>
      <p:pic>
        <p:nvPicPr>
          <p:cNvPr id="2" name="Picture 12">
            <a:extLst>
              <a:ext uri="{FF2B5EF4-FFF2-40B4-BE49-F238E27FC236}">
                <a16:creationId xmlns:a16="http://schemas.microsoft.com/office/drawing/2014/main" id="{AB713CBF-8E66-4DDB-1D29-D5889EA44BE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354189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6861680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chemeClr val="bg1"/>
        </a:solidFill>
        <a:effectLst/>
      </p:bgPr>
    </p:bg>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B06E93FE-75C3-CEA8-A1AE-245EC436D1B7}"/>
              </a:ext>
            </a:extLst>
          </p:cNvPr>
          <p:cNvSpPr>
            <a:spLocks noGrp="1"/>
          </p:cNvSpPr>
          <p:nvPr>
            <p:ph type="pic" sz="quarter" idx="12" hasCustomPrompt="1"/>
          </p:nvPr>
        </p:nvSpPr>
        <p:spPr>
          <a:xfrm>
            <a:off x="3" y="2"/>
            <a:ext cx="12191996" cy="6857998"/>
          </a:xfrm>
          <a:custGeom>
            <a:avLst/>
            <a:gdLst>
              <a:gd name="connsiteX0" fmla="*/ 9327662 w 12191996"/>
              <a:gd name="connsiteY0" fmla="*/ 6412135 h 6857998"/>
              <a:gd name="connsiteX1" fmla="*/ 9327662 w 12191996"/>
              <a:gd name="connsiteY1" fmla="*/ 6456891 h 6857998"/>
              <a:gd name="connsiteX2" fmla="*/ 9422008 w 12191996"/>
              <a:gd name="connsiteY2" fmla="*/ 6456891 h 6857998"/>
              <a:gd name="connsiteX3" fmla="*/ 9422008 w 12191996"/>
              <a:gd name="connsiteY3" fmla="*/ 6412135 h 6857998"/>
              <a:gd name="connsiteX4" fmla="*/ 8626005 w 12191996"/>
              <a:gd name="connsiteY4" fmla="*/ 6377607 h 6857998"/>
              <a:gd name="connsiteX5" fmla="*/ 8680141 w 12191996"/>
              <a:gd name="connsiteY5" fmla="*/ 6438989 h 6857998"/>
              <a:gd name="connsiteX6" fmla="*/ 8626005 w 12191996"/>
              <a:gd name="connsiteY6" fmla="*/ 6500379 h 6857998"/>
              <a:gd name="connsiteX7" fmla="*/ 8571438 w 12191996"/>
              <a:gd name="connsiteY7" fmla="*/ 6438567 h 6857998"/>
              <a:gd name="connsiteX8" fmla="*/ 8626005 w 12191996"/>
              <a:gd name="connsiteY8" fmla="*/ 6377607 h 6857998"/>
              <a:gd name="connsiteX9" fmla="*/ 10289058 w 12191996"/>
              <a:gd name="connsiteY9" fmla="*/ 6374202 h 6857998"/>
              <a:gd name="connsiteX10" fmla="*/ 10338078 w 12191996"/>
              <a:gd name="connsiteY10" fmla="*/ 6418535 h 6857998"/>
              <a:gd name="connsiteX11" fmla="*/ 10235774 w 12191996"/>
              <a:gd name="connsiteY11" fmla="*/ 6418535 h 6857998"/>
              <a:gd name="connsiteX12" fmla="*/ 10289058 w 12191996"/>
              <a:gd name="connsiteY12" fmla="*/ 6374202 h 6857998"/>
              <a:gd name="connsiteX13" fmla="*/ 10648415 w 12191996"/>
              <a:gd name="connsiteY13" fmla="*/ 6336262 h 6857998"/>
              <a:gd name="connsiteX14" fmla="*/ 10648415 w 12191996"/>
              <a:gd name="connsiteY14" fmla="*/ 6541730 h 6857998"/>
              <a:gd name="connsiteX15" fmla="*/ 10701276 w 12191996"/>
              <a:gd name="connsiteY15" fmla="*/ 6541730 h 6857998"/>
              <a:gd name="connsiteX16" fmla="*/ 10701276 w 12191996"/>
              <a:gd name="connsiteY16" fmla="*/ 6336262 h 6857998"/>
              <a:gd name="connsiteX17" fmla="*/ 9673085 w 12191996"/>
              <a:gd name="connsiteY17" fmla="*/ 6336262 h 6857998"/>
              <a:gd name="connsiteX18" fmla="*/ 9673085 w 12191996"/>
              <a:gd name="connsiteY18" fmla="*/ 6541730 h 6857998"/>
              <a:gd name="connsiteX19" fmla="*/ 9725946 w 12191996"/>
              <a:gd name="connsiteY19" fmla="*/ 6541730 h 6857998"/>
              <a:gd name="connsiteX20" fmla="*/ 9725946 w 12191996"/>
              <a:gd name="connsiteY20" fmla="*/ 6449223 h 6857998"/>
              <a:gd name="connsiteX21" fmla="*/ 9780513 w 12191996"/>
              <a:gd name="connsiteY21" fmla="*/ 6385282 h 6857998"/>
              <a:gd name="connsiteX22" fmla="*/ 9800974 w 12191996"/>
              <a:gd name="connsiteY22" fmla="*/ 6385282 h 6857998"/>
              <a:gd name="connsiteX23" fmla="*/ 9800974 w 12191996"/>
              <a:gd name="connsiteY23" fmla="*/ 6336262 h 6857998"/>
              <a:gd name="connsiteX24" fmla="*/ 9774543 w 12191996"/>
              <a:gd name="connsiteY24" fmla="*/ 6337115 h 6857998"/>
              <a:gd name="connsiteX25" fmla="*/ 9723388 w 12191996"/>
              <a:gd name="connsiteY25" fmla="*/ 6374625 h 6857998"/>
              <a:gd name="connsiteX26" fmla="*/ 9723388 w 12191996"/>
              <a:gd name="connsiteY26" fmla="*/ 6336262 h 6857998"/>
              <a:gd name="connsiteX27" fmla="*/ 9581015 w 12191996"/>
              <a:gd name="connsiteY27" fmla="*/ 6336262 h 6857998"/>
              <a:gd name="connsiteX28" fmla="*/ 9581015 w 12191996"/>
              <a:gd name="connsiteY28" fmla="*/ 6541730 h 6857998"/>
              <a:gd name="connsiteX29" fmla="*/ 9633876 w 12191996"/>
              <a:gd name="connsiteY29" fmla="*/ 6541730 h 6857998"/>
              <a:gd name="connsiteX30" fmla="*/ 9633876 w 12191996"/>
              <a:gd name="connsiteY30" fmla="*/ 6336262 h 6857998"/>
              <a:gd name="connsiteX31" fmla="*/ 10837248 w 12191996"/>
              <a:gd name="connsiteY31" fmla="*/ 6331153 h 6857998"/>
              <a:gd name="connsiteX32" fmla="*/ 10730250 w 12191996"/>
              <a:gd name="connsiteY32" fmla="*/ 6439004 h 6857998"/>
              <a:gd name="connsiteX33" fmla="*/ 10837248 w 12191996"/>
              <a:gd name="connsiteY33" fmla="*/ 6546855 h 6857998"/>
              <a:gd name="connsiteX34" fmla="*/ 10938276 w 12191996"/>
              <a:gd name="connsiteY34" fmla="*/ 6469699 h 6857998"/>
              <a:gd name="connsiteX35" fmla="*/ 10882434 w 12191996"/>
              <a:gd name="connsiteY35" fmla="*/ 6469699 h 6857998"/>
              <a:gd name="connsiteX36" fmla="*/ 10836825 w 12191996"/>
              <a:gd name="connsiteY36" fmla="*/ 6501669 h 6857998"/>
              <a:gd name="connsiteX37" fmla="*/ 10784394 w 12191996"/>
              <a:gd name="connsiteY37" fmla="*/ 6439004 h 6857998"/>
              <a:gd name="connsiteX38" fmla="*/ 10836825 w 12191996"/>
              <a:gd name="connsiteY38" fmla="*/ 6376761 h 6857998"/>
              <a:gd name="connsiteX39" fmla="*/ 10882434 w 12191996"/>
              <a:gd name="connsiteY39" fmla="*/ 6408309 h 6857998"/>
              <a:gd name="connsiteX40" fmla="*/ 10938276 w 12191996"/>
              <a:gd name="connsiteY40" fmla="*/ 6408309 h 6857998"/>
              <a:gd name="connsiteX41" fmla="*/ 10837248 w 12191996"/>
              <a:gd name="connsiteY41" fmla="*/ 6331153 h 6857998"/>
              <a:gd name="connsiteX42" fmla="*/ 10536300 w 12191996"/>
              <a:gd name="connsiteY42" fmla="*/ 6331145 h 6857998"/>
              <a:gd name="connsiteX43" fmla="*/ 10469801 w 12191996"/>
              <a:gd name="connsiteY43" fmla="*/ 6370791 h 6857998"/>
              <a:gd name="connsiteX44" fmla="*/ 10469801 w 12191996"/>
              <a:gd name="connsiteY44" fmla="*/ 6336262 h 6857998"/>
              <a:gd name="connsiteX45" fmla="*/ 10419498 w 12191996"/>
              <a:gd name="connsiteY45" fmla="*/ 6336262 h 6857998"/>
              <a:gd name="connsiteX46" fmla="*/ 10419498 w 12191996"/>
              <a:gd name="connsiteY46" fmla="*/ 6541730 h 6857998"/>
              <a:gd name="connsiteX47" fmla="*/ 10472782 w 12191996"/>
              <a:gd name="connsiteY47" fmla="*/ 6541730 h 6857998"/>
              <a:gd name="connsiteX48" fmla="*/ 10472782 w 12191996"/>
              <a:gd name="connsiteY48" fmla="*/ 6435585 h 6857998"/>
              <a:gd name="connsiteX49" fmla="*/ 10519673 w 12191996"/>
              <a:gd name="connsiteY49" fmla="*/ 6376331 h 6857998"/>
              <a:gd name="connsiteX50" fmla="*/ 10559742 w 12191996"/>
              <a:gd name="connsiteY50" fmla="*/ 6430468 h 6857998"/>
              <a:gd name="connsiteX51" fmla="*/ 10559742 w 12191996"/>
              <a:gd name="connsiteY51" fmla="*/ 6541730 h 6857998"/>
              <a:gd name="connsiteX52" fmla="*/ 10613026 w 12191996"/>
              <a:gd name="connsiteY52" fmla="*/ 6541730 h 6857998"/>
              <a:gd name="connsiteX53" fmla="*/ 10613026 w 12191996"/>
              <a:gd name="connsiteY53" fmla="*/ 6425781 h 6857998"/>
              <a:gd name="connsiteX54" fmla="*/ 10536300 w 12191996"/>
              <a:gd name="connsiteY54" fmla="*/ 6331145 h 6857998"/>
              <a:gd name="connsiteX55" fmla="*/ 10289058 w 12191996"/>
              <a:gd name="connsiteY55" fmla="*/ 6331145 h 6857998"/>
              <a:gd name="connsiteX56" fmla="*/ 10182060 w 12191996"/>
              <a:gd name="connsiteY56" fmla="*/ 6440702 h 6857998"/>
              <a:gd name="connsiteX57" fmla="*/ 10288628 w 12191996"/>
              <a:gd name="connsiteY57" fmla="*/ 6546847 h 6857998"/>
              <a:gd name="connsiteX58" fmla="*/ 10385822 w 12191996"/>
              <a:gd name="connsiteY58" fmla="*/ 6476936 h 6857998"/>
              <a:gd name="connsiteX59" fmla="*/ 10332108 w 12191996"/>
              <a:gd name="connsiteY59" fmla="*/ 6476936 h 6857998"/>
              <a:gd name="connsiteX60" fmla="*/ 10288198 w 12191996"/>
              <a:gd name="connsiteY60" fmla="*/ 6503367 h 6857998"/>
              <a:gd name="connsiteX61" fmla="*/ 10234914 w 12191996"/>
              <a:gd name="connsiteY61" fmla="*/ 6451789 h 6857998"/>
              <a:gd name="connsiteX62" fmla="*/ 10389656 w 12191996"/>
              <a:gd name="connsiteY62" fmla="*/ 6451789 h 6857998"/>
              <a:gd name="connsiteX63" fmla="*/ 10391785 w 12191996"/>
              <a:gd name="connsiteY63" fmla="*/ 6431750 h 6857998"/>
              <a:gd name="connsiteX64" fmla="*/ 10289058 w 12191996"/>
              <a:gd name="connsiteY64" fmla="*/ 6331145 h 6857998"/>
              <a:gd name="connsiteX65" fmla="*/ 9939089 w 12191996"/>
              <a:gd name="connsiteY65" fmla="*/ 6331145 h 6857998"/>
              <a:gd name="connsiteX66" fmla="*/ 9873866 w 12191996"/>
              <a:gd name="connsiteY66" fmla="*/ 6363968 h 6857998"/>
              <a:gd name="connsiteX67" fmla="*/ 9873866 w 12191996"/>
              <a:gd name="connsiteY67" fmla="*/ 6336262 h 6857998"/>
              <a:gd name="connsiteX68" fmla="*/ 9823563 w 12191996"/>
              <a:gd name="connsiteY68" fmla="*/ 6336262 h 6857998"/>
              <a:gd name="connsiteX69" fmla="*/ 9823563 w 12191996"/>
              <a:gd name="connsiteY69" fmla="*/ 6541730 h 6857998"/>
              <a:gd name="connsiteX70" fmla="*/ 9876847 w 12191996"/>
              <a:gd name="connsiteY70" fmla="*/ 6541730 h 6857998"/>
              <a:gd name="connsiteX71" fmla="*/ 9876847 w 12191996"/>
              <a:gd name="connsiteY71" fmla="*/ 6435585 h 6857998"/>
              <a:gd name="connsiteX72" fmla="*/ 9924161 w 12191996"/>
              <a:gd name="connsiteY72" fmla="*/ 6376331 h 6857998"/>
              <a:gd name="connsiteX73" fmla="*/ 9961671 w 12191996"/>
              <a:gd name="connsiteY73" fmla="*/ 6430468 h 6857998"/>
              <a:gd name="connsiteX74" fmla="*/ 9961671 w 12191996"/>
              <a:gd name="connsiteY74" fmla="*/ 6541730 h 6857998"/>
              <a:gd name="connsiteX75" fmla="*/ 10014955 w 12191996"/>
              <a:gd name="connsiteY75" fmla="*/ 6541730 h 6857998"/>
              <a:gd name="connsiteX76" fmla="*/ 10014955 w 12191996"/>
              <a:gd name="connsiteY76" fmla="*/ 6435585 h 6857998"/>
              <a:gd name="connsiteX77" fmla="*/ 10062699 w 12191996"/>
              <a:gd name="connsiteY77" fmla="*/ 6376331 h 6857998"/>
              <a:gd name="connsiteX78" fmla="*/ 10099787 w 12191996"/>
              <a:gd name="connsiteY78" fmla="*/ 6430468 h 6857998"/>
              <a:gd name="connsiteX79" fmla="*/ 10099787 w 12191996"/>
              <a:gd name="connsiteY79" fmla="*/ 6541730 h 6857998"/>
              <a:gd name="connsiteX80" fmla="*/ 10153071 w 12191996"/>
              <a:gd name="connsiteY80" fmla="*/ 6541730 h 6857998"/>
              <a:gd name="connsiteX81" fmla="*/ 10153071 w 12191996"/>
              <a:gd name="connsiteY81" fmla="*/ 6425781 h 6857998"/>
              <a:gd name="connsiteX82" fmla="*/ 10073794 w 12191996"/>
              <a:gd name="connsiteY82" fmla="*/ 6331145 h 6857998"/>
              <a:gd name="connsiteX83" fmla="*/ 10003030 w 12191996"/>
              <a:gd name="connsiteY83" fmla="*/ 6368232 h 6857998"/>
              <a:gd name="connsiteX84" fmla="*/ 9939089 w 12191996"/>
              <a:gd name="connsiteY84" fmla="*/ 6331145 h 6857998"/>
              <a:gd name="connsiteX85" fmla="*/ 9079990 w 12191996"/>
              <a:gd name="connsiteY85" fmla="*/ 6331145 h 6857998"/>
              <a:gd name="connsiteX86" fmla="*/ 9014767 w 12191996"/>
              <a:gd name="connsiteY86" fmla="*/ 6363968 h 6857998"/>
              <a:gd name="connsiteX87" fmla="*/ 9014767 w 12191996"/>
              <a:gd name="connsiteY87" fmla="*/ 6336262 h 6857998"/>
              <a:gd name="connsiteX88" fmla="*/ 8964464 w 12191996"/>
              <a:gd name="connsiteY88" fmla="*/ 6336262 h 6857998"/>
              <a:gd name="connsiteX89" fmla="*/ 8964464 w 12191996"/>
              <a:gd name="connsiteY89" fmla="*/ 6541730 h 6857998"/>
              <a:gd name="connsiteX90" fmla="*/ 9017748 w 12191996"/>
              <a:gd name="connsiteY90" fmla="*/ 6541730 h 6857998"/>
              <a:gd name="connsiteX91" fmla="*/ 9017748 w 12191996"/>
              <a:gd name="connsiteY91" fmla="*/ 6435585 h 6857998"/>
              <a:gd name="connsiteX92" fmla="*/ 9065062 w 12191996"/>
              <a:gd name="connsiteY92" fmla="*/ 6376331 h 6857998"/>
              <a:gd name="connsiteX93" fmla="*/ 9102572 w 12191996"/>
              <a:gd name="connsiteY93" fmla="*/ 6430468 h 6857998"/>
              <a:gd name="connsiteX94" fmla="*/ 9102572 w 12191996"/>
              <a:gd name="connsiteY94" fmla="*/ 6541730 h 6857998"/>
              <a:gd name="connsiteX95" fmla="*/ 9155856 w 12191996"/>
              <a:gd name="connsiteY95" fmla="*/ 6541730 h 6857998"/>
              <a:gd name="connsiteX96" fmla="*/ 9155856 w 12191996"/>
              <a:gd name="connsiteY96" fmla="*/ 6435585 h 6857998"/>
              <a:gd name="connsiteX97" fmla="*/ 9203600 w 12191996"/>
              <a:gd name="connsiteY97" fmla="*/ 6376331 h 6857998"/>
              <a:gd name="connsiteX98" fmla="*/ 9240688 w 12191996"/>
              <a:gd name="connsiteY98" fmla="*/ 6430468 h 6857998"/>
              <a:gd name="connsiteX99" fmla="*/ 9240688 w 12191996"/>
              <a:gd name="connsiteY99" fmla="*/ 6541730 h 6857998"/>
              <a:gd name="connsiteX100" fmla="*/ 9293972 w 12191996"/>
              <a:gd name="connsiteY100" fmla="*/ 6541730 h 6857998"/>
              <a:gd name="connsiteX101" fmla="*/ 9293972 w 12191996"/>
              <a:gd name="connsiteY101" fmla="*/ 6425781 h 6857998"/>
              <a:gd name="connsiteX102" fmla="*/ 9214695 w 12191996"/>
              <a:gd name="connsiteY102" fmla="*/ 6331145 h 6857998"/>
              <a:gd name="connsiteX103" fmla="*/ 9143931 w 12191996"/>
              <a:gd name="connsiteY103" fmla="*/ 6368232 h 6857998"/>
              <a:gd name="connsiteX104" fmla="*/ 9079990 w 12191996"/>
              <a:gd name="connsiteY104" fmla="*/ 6331145 h 6857998"/>
              <a:gd name="connsiteX105" fmla="*/ 8845971 w 12191996"/>
              <a:gd name="connsiteY105" fmla="*/ 6331145 h 6857998"/>
              <a:gd name="connsiteX106" fmla="*/ 8764980 w 12191996"/>
              <a:gd name="connsiteY106" fmla="*/ 6395939 h 6857998"/>
              <a:gd name="connsiteX107" fmla="*/ 8790558 w 12191996"/>
              <a:gd name="connsiteY107" fmla="*/ 6437290 h 6857998"/>
              <a:gd name="connsiteX108" fmla="*/ 8842567 w 12191996"/>
              <a:gd name="connsiteY108" fmla="*/ 6455623 h 6857998"/>
              <a:gd name="connsiteX109" fmla="*/ 8882635 w 12191996"/>
              <a:gd name="connsiteY109" fmla="*/ 6482906 h 6857998"/>
              <a:gd name="connsiteX110" fmla="*/ 8851088 w 12191996"/>
              <a:gd name="connsiteY110" fmla="*/ 6505503 h 6857998"/>
              <a:gd name="connsiteX111" fmla="*/ 8811019 w 12191996"/>
              <a:gd name="connsiteY111" fmla="*/ 6476513 h 6857998"/>
              <a:gd name="connsiteX112" fmla="*/ 8757735 w 12191996"/>
              <a:gd name="connsiteY112" fmla="*/ 6476513 h 6857998"/>
              <a:gd name="connsiteX113" fmla="*/ 8851940 w 12191996"/>
              <a:gd name="connsiteY113" fmla="*/ 6546847 h 6857998"/>
              <a:gd name="connsiteX114" fmla="*/ 8935489 w 12191996"/>
              <a:gd name="connsiteY114" fmla="*/ 6479925 h 6857998"/>
              <a:gd name="connsiteX115" fmla="*/ 8896266 w 12191996"/>
              <a:gd name="connsiteY115" fmla="*/ 6427909 h 6857998"/>
              <a:gd name="connsiteX116" fmla="*/ 8858326 w 12191996"/>
              <a:gd name="connsiteY116" fmla="*/ 6416829 h 6857998"/>
              <a:gd name="connsiteX117" fmla="*/ 8816551 w 12191996"/>
              <a:gd name="connsiteY117" fmla="*/ 6392535 h 6857998"/>
              <a:gd name="connsiteX118" fmla="*/ 8845540 w 12191996"/>
              <a:gd name="connsiteY118" fmla="*/ 6372497 h 6857998"/>
              <a:gd name="connsiteX119" fmla="*/ 8877941 w 12191996"/>
              <a:gd name="connsiteY119" fmla="*/ 6394663 h 6857998"/>
              <a:gd name="connsiteX120" fmla="*/ 8927814 w 12191996"/>
              <a:gd name="connsiteY120" fmla="*/ 6394663 h 6857998"/>
              <a:gd name="connsiteX121" fmla="*/ 8845971 w 12191996"/>
              <a:gd name="connsiteY121" fmla="*/ 6331145 h 6857998"/>
              <a:gd name="connsiteX122" fmla="*/ 11401109 w 12191996"/>
              <a:gd name="connsiteY122" fmla="*/ 6331086 h 6857998"/>
              <a:gd name="connsiteX123" fmla="*/ 11292962 w 12191996"/>
              <a:gd name="connsiteY123" fmla="*/ 6439234 h 6857998"/>
              <a:gd name="connsiteX124" fmla="*/ 11401109 w 12191996"/>
              <a:gd name="connsiteY124" fmla="*/ 6547388 h 6857998"/>
              <a:gd name="connsiteX125" fmla="*/ 11480565 w 12191996"/>
              <a:gd name="connsiteY125" fmla="*/ 6512429 h 6857998"/>
              <a:gd name="connsiteX126" fmla="*/ 11560020 w 12191996"/>
              <a:gd name="connsiteY126" fmla="*/ 6547388 h 6857998"/>
              <a:gd name="connsiteX127" fmla="*/ 11666936 w 12191996"/>
              <a:gd name="connsiteY127" fmla="*/ 6454740 h 6857998"/>
              <a:gd name="connsiteX128" fmla="*/ 11773852 w 12191996"/>
              <a:gd name="connsiteY128" fmla="*/ 6547388 h 6857998"/>
              <a:gd name="connsiteX129" fmla="*/ 11882000 w 12191996"/>
              <a:gd name="connsiteY129" fmla="*/ 6439241 h 6857998"/>
              <a:gd name="connsiteX130" fmla="*/ 11773852 w 12191996"/>
              <a:gd name="connsiteY130" fmla="*/ 6331086 h 6857998"/>
              <a:gd name="connsiteX131" fmla="*/ 11666936 w 12191996"/>
              <a:gd name="connsiteY131" fmla="*/ 6423734 h 6857998"/>
              <a:gd name="connsiteX132" fmla="*/ 11560020 w 12191996"/>
              <a:gd name="connsiteY132" fmla="*/ 6331086 h 6857998"/>
              <a:gd name="connsiteX133" fmla="*/ 11480565 w 12191996"/>
              <a:gd name="connsiteY133" fmla="*/ 6366045 h 6857998"/>
              <a:gd name="connsiteX134" fmla="*/ 11401109 w 12191996"/>
              <a:gd name="connsiteY134" fmla="*/ 6331086 h 6857998"/>
              <a:gd name="connsiteX135" fmla="*/ 10966420 w 12191996"/>
              <a:gd name="connsiteY135" fmla="*/ 6243333 h 6857998"/>
              <a:gd name="connsiteX136" fmla="*/ 10966420 w 12191996"/>
              <a:gd name="connsiteY136" fmla="*/ 6541731 h 6857998"/>
              <a:gd name="connsiteX137" fmla="*/ 11019704 w 12191996"/>
              <a:gd name="connsiteY137" fmla="*/ 6541731 h 6857998"/>
              <a:gd name="connsiteX138" fmla="*/ 11019704 w 12191996"/>
              <a:gd name="connsiteY138" fmla="*/ 6435585 h 6857998"/>
              <a:gd name="connsiteX139" fmla="*/ 11067018 w 12191996"/>
              <a:gd name="connsiteY139" fmla="*/ 6376332 h 6857998"/>
              <a:gd name="connsiteX140" fmla="*/ 11106664 w 12191996"/>
              <a:gd name="connsiteY140" fmla="*/ 6430468 h 6857998"/>
              <a:gd name="connsiteX141" fmla="*/ 11106664 w 12191996"/>
              <a:gd name="connsiteY141" fmla="*/ 6541731 h 6857998"/>
              <a:gd name="connsiteX142" fmla="*/ 11159525 w 12191996"/>
              <a:gd name="connsiteY142" fmla="*/ 6541731 h 6857998"/>
              <a:gd name="connsiteX143" fmla="*/ 11159525 w 12191996"/>
              <a:gd name="connsiteY143" fmla="*/ 6425781 h 6857998"/>
              <a:gd name="connsiteX144" fmla="*/ 11083645 w 12191996"/>
              <a:gd name="connsiteY144" fmla="*/ 6331146 h 6857998"/>
              <a:gd name="connsiteX145" fmla="*/ 11019704 w 12191996"/>
              <a:gd name="connsiteY145" fmla="*/ 6367803 h 6857998"/>
              <a:gd name="connsiteX146" fmla="*/ 11019704 w 12191996"/>
              <a:gd name="connsiteY146" fmla="*/ 6243333 h 6857998"/>
              <a:gd name="connsiteX147" fmla="*/ 10674845 w 12191996"/>
              <a:gd name="connsiteY147" fmla="*/ 6243333 h 6857998"/>
              <a:gd name="connsiteX148" fmla="*/ 10642022 w 12191996"/>
              <a:gd name="connsiteY148" fmla="*/ 6273598 h 6857998"/>
              <a:gd name="connsiteX149" fmla="*/ 10674845 w 12191996"/>
              <a:gd name="connsiteY149" fmla="*/ 6304293 h 6857998"/>
              <a:gd name="connsiteX150" fmla="*/ 10708099 w 12191996"/>
              <a:gd name="connsiteY150" fmla="*/ 6273598 h 6857998"/>
              <a:gd name="connsiteX151" fmla="*/ 10674845 w 12191996"/>
              <a:gd name="connsiteY151" fmla="*/ 6243333 h 6857998"/>
              <a:gd name="connsiteX152" fmla="*/ 9607015 w 12191996"/>
              <a:gd name="connsiteY152" fmla="*/ 6243333 h 6857998"/>
              <a:gd name="connsiteX153" fmla="*/ 9574192 w 12191996"/>
              <a:gd name="connsiteY153" fmla="*/ 6273598 h 6857998"/>
              <a:gd name="connsiteX154" fmla="*/ 9607015 w 12191996"/>
              <a:gd name="connsiteY154" fmla="*/ 6304293 h 6857998"/>
              <a:gd name="connsiteX155" fmla="*/ 9640269 w 12191996"/>
              <a:gd name="connsiteY155" fmla="*/ 6273598 h 6857998"/>
              <a:gd name="connsiteX156" fmla="*/ 9607015 w 12191996"/>
              <a:gd name="connsiteY156" fmla="*/ 6243333 h 6857998"/>
              <a:gd name="connsiteX157" fmla="*/ 9526448 w 12191996"/>
              <a:gd name="connsiteY157" fmla="*/ 6243333 h 6857998"/>
              <a:gd name="connsiteX158" fmla="*/ 9456538 w 12191996"/>
              <a:gd name="connsiteY158" fmla="*/ 6312391 h 6857998"/>
              <a:gd name="connsiteX159" fmla="*/ 9456538 w 12191996"/>
              <a:gd name="connsiteY159" fmla="*/ 6336263 h 6857998"/>
              <a:gd name="connsiteX160" fmla="*/ 9424137 w 12191996"/>
              <a:gd name="connsiteY160" fmla="*/ 6336263 h 6857998"/>
              <a:gd name="connsiteX161" fmla="*/ 9424137 w 12191996"/>
              <a:gd name="connsiteY161" fmla="*/ 6380166 h 6857998"/>
              <a:gd name="connsiteX162" fmla="*/ 9456538 w 12191996"/>
              <a:gd name="connsiteY162" fmla="*/ 6380166 h 6857998"/>
              <a:gd name="connsiteX163" fmla="*/ 9456538 w 12191996"/>
              <a:gd name="connsiteY163" fmla="*/ 6541723 h 6857998"/>
              <a:gd name="connsiteX164" fmla="*/ 9509821 w 12191996"/>
              <a:gd name="connsiteY164" fmla="*/ 6541723 h 6857998"/>
              <a:gd name="connsiteX165" fmla="*/ 9509821 w 12191996"/>
              <a:gd name="connsiteY165" fmla="*/ 6380166 h 6857998"/>
              <a:gd name="connsiteX166" fmla="*/ 9553302 w 12191996"/>
              <a:gd name="connsiteY166" fmla="*/ 6380166 h 6857998"/>
              <a:gd name="connsiteX167" fmla="*/ 9553302 w 12191996"/>
              <a:gd name="connsiteY167" fmla="*/ 6336263 h 6857998"/>
              <a:gd name="connsiteX168" fmla="*/ 9509821 w 12191996"/>
              <a:gd name="connsiteY168" fmla="*/ 6336263 h 6857998"/>
              <a:gd name="connsiteX169" fmla="*/ 9509821 w 12191996"/>
              <a:gd name="connsiteY169" fmla="*/ 6312391 h 6857998"/>
              <a:gd name="connsiteX170" fmla="*/ 9534969 w 12191996"/>
              <a:gd name="connsiteY170" fmla="*/ 6288096 h 6857998"/>
              <a:gd name="connsiteX171" fmla="*/ 9553302 w 12191996"/>
              <a:gd name="connsiteY171" fmla="*/ 6288096 h 6857998"/>
              <a:gd name="connsiteX172" fmla="*/ 9553302 w 12191996"/>
              <a:gd name="connsiteY172" fmla="*/ 6243333 h 6857998"/>
              <a:gd name="connsiteX173" fmla="*/ 8679289 w 12191996"/>
              <a:gd name="connsiteY173" fmla="*/ 6243333 h 6857998"/>
              <a:gd name="connsiteX174" fmla="*/ 8679289 w 12191996"/>
              <a:gd name="connsiteY174" fmla="*/ 6364399 h 6857998"/>
              <a:gd name="connsiteX175" fmla="*/ 8614495 w 12191996"/>
              <a:gd name="connsiteY175" fmla="*/ 6331146 h 6857998"/>
              <a:gd name="connsiteX176" fmla="*/ 8517731 w 12191996"/>
              <a:gd name="connsiteY176" fmla="*/ 6438567 h 6857998"/>
              <a:gd name="connsiteX177" fmla="*/ 8614495 w 12191996"/>
              <a:gd name="connsiteY177" fmla="*/ 6546840 h 6857998"/>
              <a:gd name="connsiteX178" fmla="*/ 8679289 w 12191996"/>
              <a:gd name="connsiteY178" fmla="*/ 6512311 h 6857998"/>
              <a:gd name="connsiteX179" fmla="*/ 8678866 w 12191996"/>
              <a:gd name="connsiteY179" fmla="*/ 6541723 h 6857998"/>
              <a:gd name="connsiteX180" fmla="*/ 8732580 w 12191996"/>
              <a:gd name="connsiteY180" fmla="*/ 6541723 h 6857998"/>
              <a:gd name="connsiteX181" fmla="*/ 8732580 w 12191996"/>
              <a:gd name="connsiteY181" fmla="*/ 6243333 h 6857998"/>
              <a:gd name="connsiteX182" fmla="*/ 0 w 12191996"/>
              <a:gd name="connsiteY182" fmla="*/ 0 h 6857998"/>
              <a:gd name="connsiteX183" fmla="*/ 12191996 w 12191996"/>
              <a:gd name="connsiteY183" fmla="*/ 0 h 6857998"/>
              <a:gd name="connsiteX184" fmla="*/ 12191996 w 12191996"/>
              <a:gd name="connsiteY184" fmla="*/ 6857998 h 6857998"/>
              <a:gd name="connsiteX185" fmla="*/ 0 w 12191996"/>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6" h="6857998">
                <a:moveTo>
                  <a:pt x="9327662" y="6412135"/>
                </a:moveTo>
                <a:lnTo>
                  <a:pt x="9327662" y="6456891"/>
                </a:lnTo>
                <a:lnTo>
                  <a:pt x="9422008" y="6456891"/>
                </a:lnTo>
                <a:lnTo>
                  <a:pt x="9422008" y="6412135"/>
                </a:lnTo>
                <a:close/>
                <a:moveTo>
                  <a:pt x="8626005" y="6377607"/>
                </a:moveTo>
                <a:cubicBezTo>
                  <a:pt x="8660956" y="6377607"/>
                  <a:pt x="8680141" y="6403608"/>
                  <a:pt x="8680141" y="6438989"/>
                </a:cubicBezTo>
                <a:cubicBezTo>
                  <a:pt x="8680141" y="6473096"/>
                  <a:pt x="8662239" y="6500379"/>
                  <a:pt x="8626005" y="6500379"/>
                </a:cubicBezTo>
                <a:cubicBezTo>
                  <a:pt x="8591476" y="6500379"/>
                  <a:pt x="8571438" y="6473948"/>
                  <a:pt x="8571438" y="6438567"/>
                </a:cubicBezTo>
                <a:cubicBezTo>
                  <a:pt x="8571438" y="6404038"/>
                  <a:pt x="8591476" y="6377607"/>
                  <a:pt x="8626005" y="6377607"/>
                </a:cubicBezTo>
                <a:close/>
                <a:moveTo>
                  <a:pt x="10289058" y="6374202"/>
                </a:moveTo>
                <a:cubicBezTo>
                  <a:pt x="10312500" y="6374202"/>
                  <a:pt x="10335949" y="6388693"/>
                  <a:pt x="10338078" y="6418535"/>
                </a:cubicBezTo>
                <a:lnTo>
                  <a:pt x="10235774" y="6418535"/>
                </a:lnTo>
                <a:cubicBezTo>
                  <a:pt x="10240891" y="6387418"/>
                  <a:pt x="10265616" y="6374202"/>
                  <a:pt x="10289058" y="6374202"/>
                </a:cubicBezTo>
                <a:close/>
                <a:moveTo>
                  <a:pt x="10648415" y="6336262"/>
                </a:moveTo>
                <a:lnTo>
                  <a:pt x="10648415" y="6541730"/>
                </a:lnTo>
                <a:lnTo>
                  <a:pt x="10701276" y="6541730"/>
                </a:lnTo>
                <a:lnTo>
                  <a:pt x="10701276" y="6336262"/>
                </a:lnTo>
                <a:close/>
                <a:moveTo>
                  <a:pt x="9673085" y="6336262"/>
                </a:moveTo>
                <a:lnTo>
                  <a:pt x="9673085" y="6541730"/>
                </a:lnTo>
                <a:lnTo>
                  <a:pt x="9725946" y="6541730"/>
                </a:lnTo>
                <a:lnTo>
                  <a:pt x="9725946" y="6449223"/>
                </a:lnTo>
                <a:cubicBezTo>
                  <a:pt x="9725946" y="6410007"/>
                  <a:pt x="9746837" y="6385282"/>
                  <a:pt x="9780513" y="6385282"/>
                </a:cubicBezTo>
                <a:lnTo>
                  <a:pt x="9800974" y="6385282"/>
                </a:lnTo>
                <a:lnTo>
                  <a:pt x="9800974" y="6336262"/>
                </a:lnTo>
                <a:cubicBezTo>
                  <a:pt x="9792445" y="6336262"/>
                  <a:pt x="9780513" y="6336685"/>
                  <a:pt x="9774543" y="6337115"/>
                </a:cubicBezTo>
                <a:cubicBezTo>
                  <a:pt x="9753652" y="6338821"/>
                  <a:pt x="9736603" y="6351183"/>
                  <a:pt x="9723388" y="6374625"/>
                </a:cubicBezTo>
                <a:lnTo>
                  <a:pt x="9723388" y="6336262"/>
                </a:lnTo>
                <a:close/>
                <a:moveTo>
                  <a:pt x="9581015" y="6336262"/>
                </a:moveTo>
                <a:lnTo>
                  <a:pt x="9581015" y="6541730"/>
                </a:lnTo>
                <a:lnTo>
                  <a:pt x="9633876" y="6541730"/>
                </a:lnTo>
                <a:lnTo>
                  <a:pt x="9633876" y="6336262"/>
                </a:lnTo>
                <a:close/>
                <a:moveTo>
                  <a:pt x="10837248" y="6331153"/>
                </a:moveTo>
                <a:cubicBezTo>
                  <a:pt x="10772455" y="6331153"/>
                  <a:pt x="10730250" y="6379750"/>
                  <a:pt x="10730250" y="6439004"/>
                </a:cubicBezTo>
                <a:cubicBezTo>
                  <a:pt x="10730250" y="6498680"/>
                  <a:pt x="10772024" y="6546855"/>
                  <a:pt x="10837248" y="6546855"/>
                </a:cubicBezTo>
                <a:cubicBezTo>
                  <a:pt x="10894366" y="6546855"/>
                  <a:pt x="10928895" y="6513179"/>
                  <a:pt x="10938276" y="6469699"/>
                </a:cubicBezTo>
                <a:lnTo>
                  <a:pt x="10882434" y="6469699"/>
                </a:lnTo>
                <a:cubicBezTo>
                  <a:pt x="10875611" y="6491865"/>
                  <a:pt x="10858562" y="6501669"/>
                  <a:pt x="10836825" y="6501669"/>
                </a:cubicBezTo>
                <a:cubicBezTo>
                  <a:pt x="10806131" y="6501669"/>
                  <a:pt x="10784394" y="6475669"/>
                  <a:pt x="10784394" y="6439004"/>
                </a:cubicBezTo>
                <a:cubicBezTo>
                  <a:pt x="10784394" y="6403615"/>
                  <a:pt x="10804432" y="6376761"/>
                  <a:pt x="10836825" y="6376761"/>
                </a:cubicBezTo>
                <a:cubicBezTo>
                  <a:pt x="10858992" y="6376761"/>
                  <a:pt x="10876041" y="6387418"/>
                  <a:pt x="10882434" y="6408309"/>
                </a:cubicBezTo>
                <a:lnTo>
                  <a:pt x="10938276" y="6408309"/>
                </a:lnTo>
                <a:cubicBezTo>
                  <a:pt x="10927197" y="6355878"/>
                  <a:pt x="10885415" y="6331153"/>
                  <a:pt x="10837248" y="6331153"/>
                </a:cubicBezTo>
                <a:close/>
                <a:moveTo>
                  <a:pt x="10536300" y="6331145"/>
                </a:moveTo>
                <a:cubicBezTo>
                  <a:pt x="10507741" y="6331145"/>
                  <a:pt x="10482163" y="6346489"/>
                  <a:pt x="10469801" y="6370791"/>
                </a:cubicBezTo>
                <a:lnTo>
                  <a:pt x="10469801" y="6336262"/>
                </a:lnTo>
                <a:lnTo>
                  <a:pt x="10419498" y="6336262"/>
                </a:lnTo>
                <a:lnTo>
                  <a:pt x="10419498" y="6541730"/>
                </a:lnTo>
                <a:lnTo>
                  <a:pt x="10472782" y="6541730"/>
                </a:lnTo>
                <a:lnTo>
                  <a:pt x="10472782" y="6435585"/>
                </a:lnTo>
                <a:cubicBezTo>
                  <a:pt x="10472782" y="6399350"/>
                  <a:pt x="10490684" y="6376331"/>
                  <a:pt x="10519673" y="6376331"/>
                </a:cubicBezTo>
                <a:cubicBezTo>
                  <a:pt x="10544398" y="6376331"/>
                  <a:pt x="10559742" y="6397222"/>
                  <a:pt x="10559742" y="6430468"/>
                </a:cubicBezTo>
                <a:lnTo>
                  <a:pt x="10559742" y="6541730"/>
                </a:lnTo>
                <a:lnTo>
                  <a:pt x="10613026" y="6541730"/>
                </a:lnTo>
                <a:lnTo>
                  <a:pt x="10613026" y="6425781"/>
                </a:lnTo>
                <a:cubicBezTo>
                  <a:pt x="10613033" y="6376331"/>
                  <a:pt x="10596407" y="6331145"/>
                  <a:pt x="10536300" y="6331145"/>
                </a:cubicBezTo>
                <a:close/>
                <a:moveTo>
                  <a:pt x="10289058" y="6331145"/>
                </a:moveTo>
                <a:cubicBezTo>
                  <a:pt x="10220430" y="6331145"/>
                  <a:pt x="10182060" y="6381018"/>
                  <a:pt x="10182060" y="6440702"/>
                </a:cubicBezTo>
                <a:cubicBezTo>
                  <a:pt x="10182060" y="6502084"/>
                  <a:pt x="10223834" y="6546847"/>
                  <a:pt x="10288628" y="6546847"/>
                </a:cubicBezTo>
                <a:cubicBezTo>
                  <a:pt x="10328274" y="6546847"/>
                  <a:pt x="10369618" y="6527239"/>
                  <a:pt x="10385822" y="6476936"/>
                </a:cubicBezTo>
                <a:lnTo>
                  <a:pt x="10332108" y="6476936"/>
                </a:lnTo>
                <a:cubicBezTo>
                  <a:pt x="10324010" y="6493563"/>
                  <a:pt x="10307813" y="6503367"/>
                  <a:pt x="10288198" y="6503367"/>
                </a:cubicBezTo>
                <a:cubicBezTo>
                  <a:pt x="10262197" y="6503367"/>
                  <a:pt x="10236620" y="6486740"/>
                  <a:pt x="10234914" y="6451789"/>
                </a:cubicBezTo>
                <a:lnTo>
                  <a:pt x="10389656" y="6451789"/>
                </a:lnTo>
                <a:cubicBezTo>
                  <a:pt x="10390932" y="6446671"/>
                  <a:pt x="10391785" y="6436015"/>
                  <a:pt x="10391785" y="6431750"/>
                </a:cubicBezTo>
                <a:cubicBezTo>
                  <a:pt x="10391792" y="6373772"/>
                  <a:pt x="10347889" y="6331145"/>
                  <a:pt x="10289058" y="6331145"/>
                </a:cubicBezTo>
                <a:close/>
                <a:moveTo>
                  <a:pt x="9939089" y="6331145"/>
                </a:moveTo>
                <a:cubicBezTo>
                  <a:pt x="9913089" y="6331145"/>
                  <a:pt x="9887934" y="6343930"/>
                  <a:pt x="9873866" y="6363968"/>
                </a:cubicBezTo>
                <a:lnTo>
                  <a:pt x="9873866" y="6336262"/>
                </a:lnTo>
                <a:lnTo>
                  <a:pt x="9823563" y="6336262"/>
                </a:lnTo>
                <a:lnTo>
                  <a:pt x="9823563" y="6541730"/>
                </a:lnTo>
                <a:lnTo>
                  <a:pt x="9876847" y="6541730"/>
                </a:lnTo>
                <a:lnTo>
                  <a:pt x="9876847" y="6435585"/>
                </a:lnTo>
                <a:cubicBezTo>
                  <a:pt x="9876847" y="6399350"/>
                  <a:pt x="9895179" y="6376331"/>
                  <a:pt x="9924161" y="6376331"/>
                </a:cubicBezTo>
                <a:cubicBezTo>
                  <a:pt x="9947180" y="6376331"/>
                  <a:pt x="9961671" y="6397222"/>
                  <a:pt x="9961671" y="6430468"/>
                </a:cubicBezTo>
                <a:lnTo>
                  <a:pt x="9961671" y="6541730"/>
                </a:lnTo>
                <a:lnTo>
                  <a:pt x="10014955" y="6541730"/>
                </a:lnTo>
                <a:lnTo>
                  <a:pt x="10014955" y="6435585"/>
                </a:lnTo>
                <a:cubicBezTo>
                  <a:pt x="10014955" y="6399350"/>
                  <a:pt x="10033287" y="6376331"/>
                  <a:pt x="10062699" y="6376331"/>
                </a:cubicBezTo>
                <a:cubicBezTo>
                  <a:pt x="10085288" y="6376331"/>
                  <a:pt x="10099787" y="6397222"/>
                  <a:pt x="10099787" y="6430468"/>
                </a:cubicBezTo>
                <a:lnTo>
                  <a:pt x="10099787" y="6541730"/>
                </a:lnTo>
                <a:lnTo>
                  <a:pt x="10153071" y="6541730"/>
                </a:lnTo>
                <a:lnTo>
                  <a:pt x="10153071" y="6425781"/>
                </a:lnTo>
                <a:cubicBezTo>
                  <a:pt x="10153078" y="6367802"/>
                  <a:pt x="10122383" y="6331145"/>
                  <a:pt x="10073794" y="6331145"/>
                </a:cubicBezTo>
                <a:cubicBezTo>
                  <a:pt x="10044382" y="6331145"/>
                  <a:pt x="10017098" y="6345636"/>
                  <a:pt x="10003030" y="6368232"/>
                </a:cubicBezTo>
                <a:cubicBezTo>
                  <a:pt x="9990245" y="6345643"/>
                  <a:pt x="9965520" y="6331145"/>
                  <a:pt x="9939089" y="6331145"/>
                </a:cubicBezTo>
                <a:close/>
                <a:moveTo>
                  <a:pt x="9079990" y="6331145"/>
                </a:moveTo>
                <a:cubicBezTo>
                  <a:pt x="9053990" y="6331145"/>
                  <a:pt x="9028835" y="6343930"/>
                  <a:pt x="9014767" y="6363968"/>
                </a:cubicBezTo>
                <a:lnTo>
                  <a:pt x="9014767" y="6336262"/>
                </a:lnTo>
                <a:lnTo>
                  <a:pt x="8964464" y="6336262"/>
                </a:lnTo>
                <a:lnTo>
                  <a:pt x="8964464" y="6541730"/>
                </a:lnTo>
                <a:lnTo>
                  <a:pt x="9017748" y="6541730"/>
                </a:lnTo>
                <a:lnTo>
                  <a:pt x="9017748" y="6435585"/>
                </a:lnTo>
                <a:cubicBezTo>
                  <a:pt x="9017748" y="6399350"/>
                  <a:pt x="9036080" y="6376331"/>
                  <a:pt x="9065062" y="6376331"/>
                </a:cubicBezTo>
                <a:cubicBezTo>
                  <a:pt x="9088081" y="6376331"/>
                  <a:pt x="9102572" y="6397222"/>
                  <a:pt x="9102572" y="6430468"/>
                </a:cubicBezTo>
                <a:lnTo>
                  <a:pt x="9102572" y="6541730"/>
                </a:lnTo>
                <a:lnTo>
                  <a:pt x="9155856" y="6541730"/>
                </a:lnTo>
                <a:lnTo>
                  <a:pt x="9155856" y="6435585"/>
                </a:lnTo>
                <a:cubicBezTo>
                  <a:pt x="9155856" y="6399350"/>
                  <a:pt x="9174188" y="6376331"/>
                  <a:pt x="9203600" y="6376331"/>
                </a:cubicBezTo>
                <a:cubicBezTo>
                  <a:pt x="9226197" y="6376331"/>
                  <a:pt x="9240688" y="6397222"/>
                  <a:pt x="9240688" y="6430468"/>
                </a:cubicBezTo>
                <a:lnTo>
                  <a:pt x="9240688" y="6541730"/>
                </a:lnTo>
                <a:lnTo>
                  <a:pt x="9293972" y="6541730"/>
                </a:lnTo>
                <a:lnTo>
                  <a:pt x="9293972" y="6425781"/>
                </a:lnTo>
                <a:cubicBezTo>
                  <a:pt x="9293987" y="6367802"/>
                  <a:pt x="9263292" y="6331145"/>
                  <a:pt x="9214695" y="6331145"/>
                </a:cubicBezTo>
                <a:cubicBezTo>
                  <a:pt x="9185283" y="6331145"/>
                  <a:pt x="9157999" y="6345636"/>
                  <a:pt x="9143931" y="6368232"/>
                </a:cubicBezTo>
                <a:cubicBezTo>
                  <a:pt x="9131146" y="6345643"/>
                  <a:pt x="9106421" y="6331145"/>
                  <a:pt x="9079990" y="6331145"/>
                </a:cubicBezTo>
                <a:close/>
                <a:moveTo>
                  <a:pt x="8845971" y="6331145"/>
                </a:moveTo>
                <a:cubicBezTo>
                  <a:pt x="8796098" y="6331145"/>
                  <a:pt x="8764980" y="6356293"/>
                  <a:pt x="8764980" y="6395939"/>
                </a:cubicBezTo>
                <a:cubicBezTo>
                  <a:pt x="8764980" y="6415124"/>
                  <a:pt x="8775215" y="6428762"/>
                  <a:pt x="8790558" y="6437290"/>
                </a:cubicBezTo>
                <a:cubicBezTo>
                  <a:pt x="8808038" y="6447094"/>
                  <a:pt x="8828068" y="6452211"/>
                  <a:pt x="8842567" y="6455623"/>
                </a:cubicBezTo>
                <a:cubicBezTo>
                  <a:pt x="8879224" y="6464151"/>
                  <a:pt x="8882635" y="6472249"/>
                  <a:pt x="8882635" y="6482906"/>
                </a:cubicBezTo>
                <a:cubicBezTo>
                  <a:pt x="8882635" y="6496974"/>
                  <a:pt x="8870273" y="6505503"/>
                  <a:pt x="8851088" y="6505503"/>
                </a:cubicBezTo>
                <a:cubicBezTo>
                  <a:pt x="8829774" y="6505503"/>
                  <a:pt x="8814430" y="6494416"/>
                  <a:pt x="8811019" y="6476513"/>
                </a:cubicBezTo>
                <a:lnTo>
                  <a:pt x="8757735" y="6476513"/>
                </a:lnTo>
                <a:cubicBezTo>
                  <a:pt x="8762852" y="6519571"/>
                  <a:pt x="8799087" y="6546847"/>
                  <a:pt x="8851940" y="6546847"/>
                </a:cubicBezTo>
                <a:cubicBezTo>
                  <a:pt x="8903096" y="6546847"/>
                  <a:pt x="8935489" y="6520846"/>
                  <a:pt x="8935489" y="6479925"/>
                </a:cubicBezTo>
                <a:cubicBezTo>
                  <a:pt x="8935482" y="6453064"/>
                  <a:pt x="8920991" y="6436007"/>
                  <a:pt x="8896266" y="6427909"/>
                </a:cubicBezTo>
                <a:cubicBezTo>
                  <a:pt x="8883903" y="6423645"/>
                  <a:pt x="8872824" y="6420233"/>
                  <a:pt x="8858326" y="6416829"/>
                </a:cubicBezTo>
                <a:cubicBezTo>
                  <a:pt x="8843835" y="6413418"/>
                  <a:pt x="8816551" y="6410437"/>
                  <a:pt x="8816551" y="6392535"/>
                </a:cubicBezTo>
                <a:cubicBezTo>
                  <a:pt x="8816551" y="6380172"/>
                  <a:pt x="8827631" y="6372497"/>
                  <a:pt x="8845540" y="6372497"/>
                </a:cubicBezTo>
                <a:cubicBezTo>
                  <a:pt x="8863020" y="6372497"/>
                  <a:pt x="8875382" y="6381025"/>
                  <a:pt x="8877941" y="6394663"/>
                </a:cubicBezTo>
                <a:lnTo>
                  <a:pt x="8927814" y="6394663"/>
                </a:lnTo>
                <a:cubicBezTo>
                  <a:pt x="8922697" y="6355447"/>
                  <a:pt x="8891156" y="6331145"/>
                  <a:pt x="8845971" y="6331145"/>
                </a:cubicBezTo>
                <a:close/>
                <a:moveTo>
                  <a:pt x="11401109" y="6331086"/>
                </a:moveTo>
                <a:cubicBezTo>
                  <a:pt x="11341381" y="6331086"/>
                  <a:pt x="11292962" y="6379505"/>
                  <a:pt x="11292962" y="6439234"/>
                </a:cubicBezTo>
                <a:cubicBezTo>
                  <a:pt x="11292962" y="6498962"/>
                  <a:pt x="11341374" y="6547388"/>
                  <a:pt x="11401109" y="6547388"/>
                </a:cubicBezTo>
                <a:cubicBezTo>
                  <a:pt x="11432568" y="6547388"/>
                  <a:pt x="11460808" y="6533869"/>
                  <a:pt x="11480565" y="6512429"/>
                </a:cubicBezTo>
                <a:cubicBezTo>
                  <a:pt x="11500328" y="6533877"/>
                  <a:pt x="11528561" y="6547388"/>
                  <a:pt x="11560020" y="6547388"/>
                </a:cubicBezTo>
                <a:cubicBezTo>
                  <a:pt x="11614468" y="6547388"/>
                  <a:pt x="11659394" y="6507105"/>
                  <a:pt x="11666936" y="6454740"/>
                </a:cubicBezTo>
                <a:cubicBezTo>
                  <a:pt x="11674471" y="6507105"/>
                  <a:pt x="11719397" y="6547388"/>
                  <a:pt x="11773852" y="6547388"/>
                </a:cubicBezTo>
                <a:cubicBezTo>
                  <a:pt x="11833581" y="6547388"/>
                  <a:pt x="11882000" y="6498969"/>
                  <a:pt x="11882000" y="6439241"/>
                </a:cubicBezTo>
                <a:cubicBezTo>
                  <a:pt x="11882000" y="6379512"/>
                  <a:pt x="11833581" y="6331086"/>
                  <a:pt x="11773852" y="6331086"/>
                </a:cubicBezTo>
                <a:cubicBezTo>
                  <a:pt x="11719397" y="6331086"/>
                  <a:pt x="11674471" y="6371370"/>
                  <a:pt x="11666936" y="6423734"/>
                </a:cubicBezTo>
                <a:cubicBezTo>
                  <a:pt x="11659401" y="6371370"/>
                  <a:pt x="11614475" y="6331086"/>
                  <a:pt x="11560020" y="6331086"/>
                </a:cubicBezTo>
                <a:cubicBezTo>
                  <a:pt x="11528561" y="6331086"/>
                  <a:pt x="11500321" y="6344605"/>
                  <a:pt x="11480565" y="6366045"/>
                </a:cubicBezTo>
                <a:cubicBezTo>
                  <a:pt x="11460801" y="6344598"/>
                  <a:pt x="11432568" y="6331086"/>
                  <a:pt x="11401109" y="6331086"/>
                </a:cubicBezTo>
                <a:close/>
                <a:moveTo>
                  <a:pt x="10966420" y="6243333"/>
                </a:moveTo>
                <a:lnTo>
                  <a:pt x="10966420" y="6541731"/>
                </a:lnTo>
                <a:lnTo>
                  <a:pt x="11019704" y="6541731"/>
                </a:lnTo>
                <a:lnTo>
                  <a:pt x="11019704" y="6435585"/>
                </a:lnTo>
                <a:cubicBezTo>
                  <a:pt x="11019704" y="6399351"/>
                  <a:pt x="11038036" y="6376332"/>
                  <a:pt x="11067018" y="6376332"/>
                </a:cubicBezTo>
                <a:cubicBezTo>
                  <a:pt x="11099841" y="6376332"/>
                  <a:pt x="11106664" y="6397645"/>
                  <a:pt x="11106664" y="6430468"/>
                </a:cubicBezTo>
                <a:lnTo>
                  <a:pt x="11106664" y="6541731"/>
                </a:lnTo>
                <a:lnTo>
                  <a:pt x="11159525" y="6541731"/>
                </a:lnTo>
                <a:lnTo>
                  <a:pt x="11159525" y="6425781"/>
                </a:lnTo>
                <a:cubicBezTo>
                  <a:pt x="11159518" y="6376332"/>
                  <a:pt x="11143751" y="6331146"/>
                  <a:pt x="11083645" y="6331146"/>
                </a:cubicBezTo>
                <a:cubicBezTo>
                  <a:pt x="11058497" y="6331146"/>
                  <a:pt x="11033772" y="6345214"/>
                  <a:pt x="11019704" y="6367803"/>
                </a:cubicBezTo>
                <a:lnTo>
                  <a:pt x="11019704" y="6243333"/>
                </a:lnTo>
                <a:close/>
                <a:moveTo>
                  <a:pt x="10674845" y="6243333"/>
                </a:moveTo>
                <a:cubicBezTo>
                  <a:pt x="10659071" y="6243333"/>
                  <a:pt x="10642022" y="6253137"/>
                  <a:pt x="10642022" y="6273598"/>
                </a:cubicBezTo>
                <a:cubicBezTo>
                  <a:pt x="10642022" y="6293206"/>
                  <a:pt x="10658219" y="6304293"/>
                  <a:pt x="10674845" y="6304293"/>
                </a:cubicBezTo>
                <a:cubicBezTo>
                  <a:pt x="10694453" y="6304293"/>
                  <a:pt x="10708099" y="6290224"/>
                  <a:pt x="10708099" y="6273598"/>
                </a:cubicBezTo>
                <a:cubicBezTo>
                  <a:pt x="10708091" y="6255265"/>
                  <a:pt x="10693170" y="6243333"/>
                  <a:pt x="10674845" y="6243333"/>
                </a:cubicBezTo>
                <a:close/>
                <a:moveTo>
                  <a:pt x="9607015" y="6243333"/>
                </a:moveTo>
                <a:cubicBezTo>
                  <a:pt x="9589536" y="6243333"/>
                  <a:pt x="9574192" y="6254413"/>
                  <a:pt x="9574192" y="6273598"/>
                </a:cubicBezTo>
                <a:cubicBezTo>
                  <a:pt x="9574192" y="6291930"/>
                  <a:pt x="9589113" y="6304293"/>
                  <a:pt x="9607015" y="6304293"/>
                </a:cubicBezTo>
                <a:cubicBezTo>
                  <a:pt x="9627476" y="6304293"/>
                  <a:pt x="9640269" y="6289372"/>
                  <a:pt x="9640269" y="6273598"/>
                </a:cubicBezTo>
                <a:cubicBezTo>
                  <a:pt x="9640261" y="6255695"/>
                  <a:pt x="9625770" y="6243333"/>
                  <a:pt x="9607015" y="6243333"/>
                </a:cubicBezTo>
                <a:close/>
                <a:moveTo>
                  <a:pt x="9526448" y="6243333"/>
                </a:moveTo>
                <a:cubicBezTo>
                  <a:pt x="9483391" y="6243333"/>
                  <a:pt x="9456538" y="6269764"/>
                  <a:pt x="9456538" y="6312391"/>
                </a:cubicBezTo>
                <a:lnTo>
                  <a:pt x="9456538" y="6336263"/>
                </a:lnTo>
                <a:lnTo>
                  <a:pt x="9424137" y="6336263"/>
                </a:lnTo>
                <a:lnTo>
                  <a:pt x="9424137" y="6380166"/>
                </a:lnTo>
                <a:lnTo>
                  <a:pt x="9456538" y="6380166"/>
                </a:lnTo>
                <a:lnTo>
                  <a:pt x="9456538" y="6541723"/>
                </a:lnTo>
                <a:lnTo>
                  <a:pt x="9509821" y="6541723"/>
                </a:lnTo>
                <a:lnTo>
                  <a:pt x="9509821" y="6380166"/>
                </a:lnTo>
                <a:lnTo>
                  <a:pt x="9553302" y="6380166"/>
                </a:lnTo>
                <a:lnTo>
                  <a:pt x="9553302" y="6336263"/>
                </a:lnTo>
                <a:lnTo>
                  <a:pt x="9509821" y="6336263"/>
                </a:lnTo>
                <a:lnTo>
                  <a:pt x="9509821" y="6312391"/>
                </a:lnTo>
                <a:cubicBezTo>
                  <a:pt x="9509821" y="6297470"/>
                  <a:pt x="9519625" y="6288096"/>
                  <a:pt x="9534969" y="6288096"/>
                </a:cubicBezTo>
                <a:lnTo>
                  <a:pt x="9553302" y="6288096"/>
                </a:lnTo>
                <a:lnTo>
                  <a:pt x="9553302" y="6243333"/>
                </a:lnTo>
                <a:close/>
                <a:moveTo>
                  <a:pt x="8679289" y="6243333"/>
                </a:moveTo>
                <a:lnTo>
                  <a:pt x="8679289" y="6364399"/>
                </a:lnTo>
                <a:cubicBezTo>
                  <a:pt x="8663092" y="6340957"/>
                  <a:pt x="8641778" y="6331146"/>
                  <a:pt x="8614495" y="6331146"/>
                </a:cubicBezTo>
                <a:cubicBezTo>
                  <a:pt x="8556524" y="6331146"/>
                  <a:pt x="8517731" y="6376754"/>
                  <a:pt x="8517731" y="6438567"/>
                </a:cubicBezTo>
                <a:cubicBezTo>
                  <a:pt x="8517731" y="6507194"/>
                  <a:pt x="8562064" y="6546840"/>
                  <a:pt x="8614495" y="6546840"/>
                </a:cubicBezTo>
                <a:cubicBezTo>
                  <a:pt x="8646465" y="6546840"/>
                  <a:pt x="8664368" y="6533202"/>
                  <a:pt x="8679289" y="6512311"/>
                </a:cubicBezTo>
                <a:lnTo>
                  <a:pt x="8678866" y="6541723"/>
                </a:lnTo>
                <a:lnTo>
                  <a:pt x="8732580" y="6541723"/>
                </a:lnTo>
                <a:lnTo>
                  <a:pt x="8732580" y="6243333"/>
                </a:lnTo>
                <a:close/>
                <a:moveTo>
                  <a:pt x="0" y="0"/>
                </a:moveTo>
                <a:lnTo>
                  <a:pt x="12191996" y="0"/>
                </a:lnTo>
                <a:lnTo>
                  <a:pt x="12191996"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fld id="{B054BE09-184B-4631-8F5A-A0DEBAD7A75F}" type="datetime1">
              <a:rPr lang="nl-NL" smtClean="0"/>
              <a:t>12-5-2025</a:t>
            </a:fld>
            <a:endParaRPr lang="en-GB"/>
          </a:p>
        </p:txBody>
      </p:sp>
      <p:pic>
        <p:nvPicPr>
          <p:cNvPr id="15" name="Picture 14">
            <a:extLst>
              <a:ext uri="{FF2B5EF4-FFF2-40B4-BE49-F238E27FC236}">
                <a16:creationId xmlns:a16="http://schemas.microsoft.com/office/drawing/2014/main" id="{15225CFF-F12F-D611-C464-FE8D5A4E6F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80979" y="6024563"/>
            <a:ext cx="3844547" cy="742950"/>
          </a:xfrm>
          <a:prstGeom prst="rect">
            <a:avLst/>
          </a:prstGeom>
        </p:spPr>
      </p:pic>
      <p:sp>
        <p:nvSpPr>
          <p:cNvPr id="3" name="Text Placeholder 7">
            <a:extLst>
              <a:ext uri="{FF2B5EF4-FFF2-40B4-BE49-F238E27FC236}">
                <a16:creationId xmlns:a16="http://schemas.microsoft.com/office/drawing/2014/main" id="{4A7F20AF-E9B8-58D8-008D-519B5AE6B0C4}"/>
              </a:ext>
            </a:extLst>
          </p:cNvPr>
          <p:cNvSpPr>
            <a:spLocks noGrp="1"/>
          </p:cNvSpPr>
          <p:nvPr>
            <p:ph type="body" sz="quarter" idx="11" hasCustomPrompt="1"/>
          </p:nvPr>
        </p:nvSpPr>
        <p:spPr>
          <a:xfrm>
            <a:off x="302399" y="2422800"/>
            <a:ext cx="11589563" cy="931862"/>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058510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1" y="5940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768473" cy="784830"/>
          </a:xfrm>
          <a:prstGeom prst="rect">
            <a:avLst/>
          </a:prstGeom>
          <a:noFill/>
        </p:spPr>
        <p:txBody>
          <a:bodyPr wrap="none" rtlCol="0">
            <a:spAutoFit/>
          </a:bodyPr>
          <a:lstStyle/>
          <a:p>
            <a:r>
              <a:rPr lang="en-GB" sz="4500">
                <a:solidFill>
                  <a:schemeClr val="bg1"/>
                </a:solidFill>
                <a:latin typeface="+mj-lt"/>
              </a:rPr>
              <a:t>We bring progress to life</a:t>
            </a:r>
            <a:r>
              <a:rPr lang="en-GB" sz="4500" b="0">
                <a:solidFill>
                  <a:schemeClr val="bg1"/>
                </a:solidFill>
                <a:latin typeface="+mn-lt"/>
              </a:rPr>
              <a:t>™</a:t>
            </a:r>
            <a:r>
              <a:rPr lang="en-GB" sz="4500">
                <a:solidFill>
                  <a:schemeClr val="bg1"/>
                </a:solidFill>
                <a:latin typeface="+mj-lt"/>
              </a:rPr>
              <a:t> </a:t>
            </a:r>
          </a:p>
        </p:txBody>
      </p:sp>
      <p:sp>
        <p:nvSpPr>
          <p:cNvPr id="2" name="TextBox 1">
            <a:extLst>
              <a:ext uri="{FF2B5EF4-FFF2-40B4-BE49-F238E27FC236}">
                <a16:creationId xmlns:a16="http://schemas.microsoft.com/office/drawing/2014/main" id="{74397C13-5698-2C7A-AEE4-5F292F1B5F8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8914584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Somente Título">
    <p:spTree>
      <p:nvGrpSpPr>
        <p:cNvPr id="1" name=""/>
        <p:cNvGrpSpPr/>
        <p:nvPr/>
      </p:nvGrpSpPr>
      <p:grpSpPr>
        <a:xfrm>
          <a:off x="0" y="0"/>
          <a:ext cx="0" cy="0"/>
          <a:chOff x="0" y="0"/>
          <a:chExt cx="0" cy="0"/>
        </a:xfrm>
      </p:grpSpPr>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34554733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Somente Título">
    <p:spTree>
      <p:nvGrpSpPr>
        <p:cNvPr id="1" name=""/>
        <p:cNvGrpSpPr/>
        <p:nvPr/>
      </p:nvGrpSpPr>
      <p:grpSpPr>
        <a:xfrm>
          <a:off x="0" y="0"/>
          <a:ext cx="0" cy="0"/>
          <a:chOff x="0" y="0"/>
          <a:chExt cx="0" cy="0"/>
        </a:xfrm>
      </p:grpSpPr>
      <p:pic>
        <p:nvPicPr>
          <p:cNvPr id="4" name="Imagem 3" descr="Mulher com vestido branco&#10;&#10;Descrição gerada automaticamente">
            <a:extLst>
              <a:ext uri="{FF2B5EF4-FFF2-40B4-BE49-F238E27FC236}">
                <a16:creationId xmlns:a16="http://schemas.microsoft.com/office/drawing/2014/main" id="{E04ED33C-919A-7544-816C-78744D2A492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2" name="Picture 12">
            <a:extLst>
              <a:ext uri="{FF2B5EF4-FFF2-40B4-BE49-F238E27FC236}">
                <a16:creationId xmlns:a16="http://schemas.microsoft.com/office/drawing/2014/main" id="{3FF59878-80DA-C96F-DB5B-E4149C028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7597489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_End Slide 1">
    <p:bg>
      <p:bgPr>
        <a:solidFill>
          <a:srgbClr val="307297"/>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Slide Number Placeholder 7">
            <a:extLst>
              <a:ext uri="{FF2B5EF4-FFF2-40B4-BE49-F238E27FC236}">
                <a16:creationId xmlns:a16="http://schemas.microsoft.com/office/drawing/2014/main" id="{05C2612F-8259-4A09-8A85-CFB1AB6C1D2C}"/>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6" name="Text Placeholder 3">
            <a:extLst>
              <a:ext uri="{FF2B5EF4-FFF2-40B4-BE49-F238E27FC236}">
                <a16:creationId xmlns:a16="http://schemas.microsoft.com/office/drawing/2014/main" id="{818644B7-6368-476F-2B56-6DC1F5420A64}"/>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schemeClr val="bg1"/>
                </a:solidFill>
                <a:effectLst/>
                <a:uLnTx/>
                <a:uFillTx/>
                <a:ea typeface="+mn-ea"/>
                <a:cs typeface="+mn-cs"/>
              </a:rPr>
              <a:t>dsm-firmenich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dsm-firmenich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dsm-firmenich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dsm-firmenich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dsm-firmenich group of companies, unless explicitly stated otherwise.</a:t>
            </a:r>
          </a:p>
        </p:txBody>
      </p:sp>
      <p:sp>
        <p:nvSpPr>
          <p:cNvPr id="7" name="Title 2">
            <a:extLst>
              <a:ext uri="{FF2B5EF4-FFF2-40B4-BE49-F238E27FC236}">
                <a16:creationId xmlns:a16="http://schemas.microsoft.com/office/drawing/2014/main" id="{E4E8040D-A0D9-67F6-DDCF-87EF9C58AD97}"/>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8" name="Text Placeholder 1">
            <a:extLst>
              <a:ext uri="{FF2B5EF4-FFF2-40B4-BE49-F238E27FC236}">
                <a16:creationId xmlns:a16="http://schemas.microsoft.com/office/drawing/2014/main" id="{D44A2B26-D351-DCA5-2537-799ABFB7E181}"/>
              </a:ext>
            </a:extLst>
          </p:cNvPr>
          <p:cNvSpPr>
            <a:spLocks noGrp="1"/>
          </p:cNvSpPr>
          <p:nvPr userDrawn="1"/>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DSM Nutritional Products AG, 2025.</a:t>
            </a:r>
          </a:p>
          <a:p>
            <a:endParaRPr lang="en-US" sz="1200">
              <a:solidFill>
                <a:schemeClr val="bg1"/>
              </a:solidFill>
            </a:endParaRPr>
          </a:p>
        </p:txBody>
      </p:sp>
      <p:sp>
        <p:nvSpPr>
          <p:cNvPr id="12" name="Text Placeholder 3">
            <a:extLst>
              <a:ext uri="{FF2B5EF4-FFF2-40B4-BE49-F238E27FC236}">
                <a16:creationId xmlns:a16="http://schemas.microsoft.com/office/drawing/2014/main" id="{B3018992-0A1F-7A96-2ABF-23834B807593}"/>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15" name="Text Placeholder 3">
            <a:extLst>
              <a:ext uri="{FF2B5EF4-FFF2-40B4-BE49-F238E27FC236}">
                <a16:creationId xmlns:a16="http://schemas.microsoft.com/office/drawing/2014/main" id="{7983535B-2725-C9DF-060E-E6E843B85C66}"/>
              </a:ext>
            </a:extLst>
          </p:cNvPr>
          <p:cNvSpPr txBox="1">
            <a:spLocks/>
          </p:cNvSpPr>
          <p:nvPr userDrawn="1"/>
        </p:nvSpPr>
        <p:spPr>
          <a:xfrm>
            <a:off x="302401" y="60750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spTree>
    <p:extLst>
      <p:ext uri="{BB962C8B-B14F-4D97-AF65-F5344CB8AC3E}">
        <p14:creationId xmlns:p14="http://schemas.microsoft.com/office/powerpoint/2010/main" val="11521306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theme" Target="../theme/theme2.xml"/><Relationship Id="rId4"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1.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1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5.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27.xml"/><Relationship Id="rId1" Type="http://schemas.openxmlformats.org/officeDocument/2006/relationships/slideLayout" Target="../slideLayouts/slideLayout26.xml"/><Relationship Id="rId4" Type="http://schemas.openxmlformats.org/officeDocument/2006/relationships/image" Target="../media/image3.png"/></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9.xml"/><Relationship Id="rId1" Type="http://schemas.openxmlformats.org/officeDocument/2006/relationships/slideLayout" Target="../slideLayouts/slideLayout28.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8.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983584842"/>
      </p:ext>
    </p:extLst>
  </p:cSld>
  <p:clrMap bg1="lt1" tx1="dk1" bg2="lt2" tx2="dk2" accent1="accent1" accent2="accent2" accent3="accent3" accent4="accent4" accent5="accent5" accent6="accent6" hlink="hlink" folHlink="folHlink"/>
  <p:sldLayoutIdLst>
    <p:sldLayoutId id="2147483731"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802284906"/>
      </p:ext>
    </p:extLst>
  </p:cSld>
  <p:clrMap bg1="lt1" tx1="dk1" bg2="lt2" tx2="dk2" accent1="accent1" accent2="accent2" accent3="accent3" accent4="accent4" accent5="accent5" accent6="accent6" hlink="hlink" folHlink="folHlink"/>
  <p:sldLayoutIdLst>
    <p:sldLayoutId id="2147483782" r:id="rId1"/>
    <p:sldLayoutId id="2147483784" r:id="rId2"/>
    <p:sldLayoutId id="2147483789" r:id="rId3"/>
    <p:sldLayoutId id="2147483790" r:id="rId4"/>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16675815"/>
      </p:ext>
    </p:extLst>
  </p:cSld>
  <p:clrMap bg1="lt1" tx1="dk1" bg2="lt2" tx2="dk2" accent1="accent1" accent2="accent2" accent3="accent3" accent4="accent4" accent5="accent5" accent6="accent6" hlink="hlink" folHlink="folHlink"/>
  <p:sldLayoutIdLst>
    <p:sldLayoutId id="2147484105" r:id="rId1"/>
    <p:sldLayoutId id="2147484110" r:id="rId2"/>
    <p:sldLayoutId id="2147484119" r:id="rId3"/>
    <p:sldLayoutId id="2147484132" r:id="rId4"/>
    <p:sldLayoutId id="2147484488" r:id="rId5"/>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1571785261"/>
      </p:ext>
    </p:extLst>
  </p:cSld>
  <p:clrMap bg1="lt1" tx1="dk1" bg2="lt2" tx2="dk2" accent1="accent1" accent2="accent2" accent3="accent3" accent4="accent4" accent5="accent5" accent6="accent6" hlink="hlink" folHlink="folHlink"/>
  <p:sldLayoutIdLst>
    <p:sldLayoutId id="2147484194" r:id="rId1"/>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095446E-9711-2D46-8D0D-2D189273D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F34D03B-D0A1-3F46-82B1-D02A0F381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04A064-6809-8C42-BD47-0B5412B374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4A4D0-6D18-BB47-B437-9742F23C6F14}" type="datetimeFigureOut">
              <a:rPr lang="pt-BR" smtClean="0"/>
              <a:t>12/05/2025</a:t>
            </a:fld>
            <a:endParaRPr lang="pt-BR"/>
          </a:p>
        </p:txBody>
      </p:sp>
      <p:sp>
        <p:nvSpPr>
          <p:cNvPr id="5" name="Espaço Reservado para Rodapé 4">
            <a:extLst>
              <a:ext uri="{FF2B5EF4-FFF2-40B4-BE49-F238E27FC236}">
                <a16:creationId xmlns:a16="http://schemas.microsoft.com/office/drawing/2014/main" id="{ECE03189-2AC2-AE4C-8FA9-787E37D60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CCFCDDA-4D22-E84E-B049-58E041D5E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3E287-788B-BC4F-AEC7-D0F08DF34886}" type="slidenum">
              <a:rPr lang="pt-BR" smtClean="0"/>
              <a:t>‹#›</a:t>
            </a:fld>
            <a:endParaRPr lang="pt-BR"/>
          </a:p>
        </p:txBody>
      </p:sp>
    </p:spTree>
    <p:extLst>
      <p:ext uri="{BB962C8B-B14F-4D97-AF65-F5344CB8AC3E}">
        <p14:creationId xmlns:p14="http://schemas.microsoft.com/office/powerpoint/2010/main" val="2525399376"/>
      </p:ext>
    </p:extLst>
  </p:cSld>
  <p:clrMap bg1="lt1" tx1="dk1" bg2="lt2" tx2="dk2" accent1="accent1" accent2="accent2" accent3="accent3" accent4="accent4" accent5="accent5" accent6="accent6" hlink="hlink" folHlink="folHlink"/>
  <p:sldLayoutIdLst>
    <p:sldLayoutId id="2147484319" r:id="rId1"/>
    <p:sldLayoutId id="2147484345" r:id="rId2"/>
    <p:sldLayoutId id="2147484346" r:id="rId3"/>
    <p:sldLayoutId id="2147484347" r:id="rId4"/>
    <p:sldLayoutId id="2147484348" r:id="rId5"/>
    <p:sldLayoutId id="2147484349" r:id="rId6"/>
    <p:sldLayoutId id="2147484350" r:id="rId7"/>
    <p:sldLayoutId id="2147484351" r:id="rId8"/>
    <p:sldLayoutId id="2147484352" r:id="rId9"/>
    <p:sldLayoutId id="2147484353" r:id="rId10"/>
    <p:sldLayoutId id="2147484354" r:id="rId11"/>
    <p:sldLayoutId id="2147484355" r:id="rId12"/>
    <p:sldLayoutId id="2147484356" r:id="rId13"/>
    <p:sldLayoutId id="214748435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399" y="302400"/>
            <a:ext cx="11595600"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Tree>
    <p:extLst>
      <p:ext uri="{BB962C8B-B14F-4D97-AF65-F5344CB8AC3E}">
        <p14:creationId xmlns:p14="http://schemas.microsoft.com/office/powerpoint/2010/main" val="4246833939"/>
      </p:ext>
    </p:extLst>
  </p:cSld>
  <p:clrMap bg1="lt1" tx1="dk1" bg2="lt2" tx2="dk2" accent1="accent1" accent2="accent2" accent3="accent3" accent4="accent4" accent5="accent5" accent6="accent6" hlink="hlink" folHlink="folHlink"/>
  <p:sldLayoutIdLst>
    <p:sldLayoutId id="2147484381" r:id="rId1"/>
    <p:sldLayoutId id="2147484403" r:id="rId2"/>
  </p:sldLayoutIdLst>
  <p:hf hdr="0"/>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7095446E-9711-2D46-8D0D-2D189273D2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F34D03B-D0A1-3F46-82B1-D02A0F38126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FD04A064-6809-8C42-BD47-0B5412B374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34A4D0-6D18-BB47-B437-9742F23C6F14}" type="datetimeFigureOut">
              <a:rPr lang="pt-BR" smtClean="0"/>
              <a:t>12/05/2025</a:t>
            </a:fld>
            <a:endParaRPr lang="pt-BR"/>
          </a:p>
        </p:txBody>
      </p:sp>
      <p:sp>
        <p:nvSpPr>
          <p:cNvPr id="5" name="Espaço Reservado para Rodapé 4">
            <a:extLst>
              <a:ext uri="{FF2B5EF4-FFF2-40B4-BE49-F238E27FC236}">
                <a16:creationId xmlns:a16="http://schemas.microsoft.com/office/drawing/2014/main" id="{ECE03189-2AC2-AE4C-8FA9-787E37D60C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CCFCDDA-4D22-E84E-B049-58E041D5E5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03E287-788B-BC4F-AEC7-D0F08DF34886}" type="slidenum">
              <a:rPr lang="pt-BR" smtClean="0"/>
              <a:t>‹#›</a:t>
            </a:fld>
            <a:endParaRPr lang="pt-BR"/>
          </a:p>
        </p:txBody>
      </p:sp>
    </p:spTree>
    <p:extLst>
      <p:ext uri="{BB962C8B-B14F-4D97-AF65-F5344CB8AC3E}">
        <p14:creationId xmlns:p14="http://schemas.microsoft.com/office/powerpoint/2010/main" val="4136396394"/>
      </p:ext>
    </p:extLst>
  </p:cSld>
  <p:clrMap bg1="lt1" tx1="dk1" bg2="lt2" tx2="dk2" accent1="accent1" accent2="accent2" accent3="accent3" accent4="accent4" accent5="accent5" accent6="accent6" hlink="hlink" folHlink="folHlink"/>
  <p:sldLayoutIdLst>
    <p:sldLayoutId id="2147484408" r:id="rId1"/>
    <p:sldLayoutId id="214748440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900">
                <a:solidFill>
                  <a:schemeClr val="tx1"/>
                </a:solidFill>
              </a:defRPr>
            </a:lvl1pPr>
          </a:lstStyle>
          <a:p>
            <a:fld id="{D4324EB0-F5E1-474F-941A-3DDE540B133F}" type="slidenum">
              <a:rPr lang="en-GB" smtClean="0"/>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
            <a:extLst>
              <a:ext uri="{FF2B5EF4-FFF2-40B4-BE49-F238E27FC236}">
                <a16:creationId xmlns:a16="http://schemas.microsoft.com/office/drawing/2014/main" id="{5D641C85-2DC4-68BA-8002-2D90E30E14F6}"/>
              </a:ext>
            </a:extLst>
          </p:cNvPr>
          <p:cNvSpPr/>
          <p:nvPr/>
        </p:nvSpPr>
        <p:spPr>
          <a:xfrm>
            <a:off x="10916094" y="49619"/>
            <a:ext cx="1261730" cy="2337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2199696"/>
      </p:ext>
    </p:extLst>
  </p:cSld>
  <p:clrMap bg1="lt1" tx1="dk1" bg2="lt2" tx2="dk2" accent1="accent1" accent2="accent2" accent3="accent3" accent4="accent4" accent5="accent5" accent6="accent6" hlink="hlink" folHlink="folHlink"/>
  <p:sldLayoutIdLst>
    <p:sldLayoutId id="2147484487" r:id="rId1"/>
  </p:sldLayoutIdLst>
  <p:txStyles>
    <p:titleStyle>
      <a:lvl1pPr algn="l" defTabSz="914400" rtl="0" eaLnBrk="1" latinLnBrk="0" hangingPunct="1">
        <a:lnSpc>
          <a:spcPct val="90000"/>
        </a:lnSpc>
        <a:spcBef>
          <a:spcPct val="0"/>
        </a:spcBef>
        <a:buNone/>
        <a:defRPr sz="1800"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hyperlink" Target="https://www.who.int/news-room/fact-sheets/detail/menopause" TargetMode="External"/><Relationship Id="rId7" Type="http://schemas.openxmlformats.org/officeDocument/2006/relationships/hyperlink" Target="https://www.fawcettsociety.org.uk/Handlers/Download.ashx?IDMF=9672cf45-5f13-4b69-8882-1e5e643ac8a6"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hbr.org/2022/12/research-workplace-stigma-around-menopause-is-real" TargetMode="External"/><Relationship Id="rId5" Type="http://schemas.openxmlformats.org/officeDocument/2006/relationships/hyperlink" Target="https://www.mymenopausecentre.com/knowledge/menopause-symptoms/" TargetMode="External"/><Relationship Id="rId4" Type="http://schemas.openxmlformats.org/officeDocument/2006/relationships/hyperlink" Target="https://www.nia.nih.gov/health/what-menopause" TargetMode="External"/><Relationship Id="rId9" Type="http://schemas.openxmlformats.org/officeDocument/2006/relationships/image" Target="../media/image37.jpeg"/></Relationships>
</file>

<file path=ppt/slides/_rels/slide5.xml.rels><?xml version="1.0" encoding="UTF-8" standalone="yes"?>
<Relationships xmlns="http://schemas.openxmlformats.org/package/2006/relationships"><Relationship Id="rId3" Type="http://schemas.openxmlformats.org/officeDocument/2006/relationships/hyperlink" Target="https://www.boots.com/no7/discover-no7-menopause-skincare-range"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39.jpeg"/><Relationship Id="rId5" Type="http://schemas.openxmlformats.org/officeDocument/2006/relationships/hyperlink" Target="https://www.pantene.co.uk/en-gb/product-collections/hair-biology/menopause-revitalize-collection/" TargetMode="External"/><Relationship Id="rId4" Type="http://schemas.openxmlformats.org/officeDocument/2006/relationships/image" Target="../media/image38.jpeg"/></Relationships>
</file>

<file path=ppt/slides/_rels/slide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hyperlink" Target="https://estroven.com/"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hyperlink" Target="https://www.myphenology.com/" TargetMode="External"/><Relationship Id="rId5" Type="http://schemas.openxmlformats.org/officeDocument/2006/relationships/image" Target="../media/image42.jpeg"/><Relationship Id="rId4" Type="http://schemas.openxmlformats.org/officeDocument/2006/relationships/image" Target="../media/image41.jpeg"/></Relationships>
</file>

<file path=ppt/slides/_rels/slide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jpeg"/><Relationship Id="rId7"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1.png"/><Relationship Id="rId9" Type="http://schemas.openxmlformats.org/officeDocument/2006/relationships/image" Target="../media/image49.png"/></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5.png"/><Relationship Id="rId7" Type="http://schemas.openxmlformats.org/officeDocument/2006/relationships/image" Target="../media/image59.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6.png"/></Relationships>
</file>

<file path=ppt/slides/_rels/slide1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 Id="rId4" Type="http://schemas.openxmlformats.org/officeDocument/2006/relationships/image" Target="../media/image62.png"/></Relationships>
</file>

<file path=ppt/slides/_rels/slide1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68.png"/><Relationship Id="rId5" Type="http://schemas.openxmlformats.org/officeDocument/2006/relationships/image" Target="../media/image67.pn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png"/></Relationships>
</file>

<file path=ppt/slides/_rels/slide1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 Id="rId9" Type="http://schemas.openxmlformats.org/officeDocument/2006/relationships/image" Target="../media/image79.png"/></Relationships>
</file>

<file path=ppt/slides/_rels/slide16.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24.jpeg"/><Relationship Id="rId1" Type="http://schemas.openxmlformats.org/officeDocument/2006/relationships/slideLayout" Target="../slideLayouts/slideLayout26.xml"/><Relationship Id="rId4" Type="http://schemas.openxmlformats.org/officeDocument/2006/relationships/image" Target="../media/image81.svg"/></Relationships>
</file>

<file path=ppt/slides/_rels/slide17.xml.rels><?xml version="1.0" encoding="UTF-8" standalone="yes"?>
<Relationships xmlns="http://schemas.openxmlformats.org/package/2006/relationships"><Relationship Id="rId3" Type="http://schemas.openxmlformats.org/officeDocument/2006/relationships/image" Target="../media/image81.svg"/><Relationship Id="rId2" Type="http://schemas.openxmlformats.org/officeDocument/2006/relationships/image" Target="../media/image80.png"/><Relationship Id="rId1" Type="http://schemas.openxmlformats.org/officeDocument/2006/relationships/slideLayout" Target="../slideLayouts/slideLayout28.xml"/><Relationship Id="rId5" Type="http://schemas.openxmlformats.org/officeDocument/2006/relationships/image" Target="../media/image6.png"/><Relationship Id="rId4" Type="http://schemas.openxmlformats.org/officeDocument/2006/relationships/image" Target="../media/image82.jpeg"/></Relationships>
</file>

<file path=ppt/slides/_rels/slide1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83.png"/><Relationship Id="rId4" Type="http://schemas.openxmlformats.org/officeDocument/2006/relationships/image" Target="../media/image81.svg"/></Relationships>
</file>

<file path=ppt/slides/_rels/slide1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12.xml"/><Relationship Id="rId6" Type="http://schemas.openxmlformats.org/officeDocument/2006/relationships/image" Target="../media/image88.png"/><Relationship Id="rId5" Type="http://schemas.openxmlformats.org/officeDocument/2006/relationships/image" Target="../media/image87.png"/><Relationship Id="rId10" Type="http://schemas.openxmlformats.org/officeDocument/2006/relationships/image" Target="../media/image81.svg"/><Relationship Id="rId4" Type="http://schemas.openxmlformats.org/officeDocument/2006/relationships/image" Target="../media/image86.png"/><Relationship Id="rId9" Type="http://schemas.openxmlformats.org/officeDocument/2006/relationships/image" Target="../media/image80.png"/></Relationships>
</file>

<file path=ppt/slides/_rels/slide20.xml.rels><?xml version="1.0" encoding="UTF-8" standalone="yes"?>
<Relationships xmlns="http://schemas.openxmlformats.org/package/2006/relationships"><Relationship Id="rId8" Type="http://schemas.openxmlformats.org/officeDocument/2006/relationships/image" Target="../media/image89.png"/><Relationship Id="rId13" Type="http://schemas.openxmlformats.org/officeDocument/2006/relationships/image" Target="../media/image92.png"/><Relationship Id="rId3" Type="http://schemas.openxmlformats.org/officeDocument/2006/relationships/image" Target="../media/image84.png"/><Relationship Id="rId7" Type="http://schemas.openxmlformats.org/officeDocument/2006/relationships/image" Target="../media/image88.png"/><Relationship Id="rId12" Type="http://schemas.openxmlformats.org/officeDocument/2006/relationships/image" Target="../media/image91.png"/><Relationship Id="rId17" Type="http://schemas.openxmlformats.org/officeDocument/2006/relationships/image" Target="../media/image96.png"/><Relationship Id="rId2" Type="http://schemas.openxmlformats.org/officeDocument/2006/relationships/notesSlide" Target="../notesSlides/notesSlide12.xml"/><Relationship Id="rId16" Type="http://schemas.openxmlformats.org/officeDocument/2006/relationships/image" Target="../media/image95.png"/><Relationship Id="rId1" Type="http://schemas.openxmlformats.org/officeDocument/2006/relationships/slideLayout" Target="../slideLayouts/slideLayout12.xml"/><Relationship Id="rId6" Type="http://schemas.openxmlformats.org/officeDocument/2006/relationships/image" Target="../media/image87.png"/><Relationship Id="rId11" Type="http://schemas.openxmlformats.org/officeDocument/2006/relationships/image" Target="../media/image81.svg"/><Relationship Id="rId5" Type="http://schemas.openxmlformats.org/officeDocument/2006/relationships/image" Target="../media/image86.png"/><Relationship Id="rId15" Type="http://schemas.openxmlformats.org/officeDocument/2006/relationships/image" Target="../media/image94.png"/><Relationship Id="rId10" Type="http://schemas.openxmlformats.org/officeDocument/2006/relationships/image" Target="../media/image80.png"/><Relationship Id="rId4" Type="http://schemas.openxmlformats.org/officeDocument/2006/relationships/image" Target="../media/image85.png"/><Relationship Id="rId9" Type="http://schemas.openxmlformats.org/officeDocument/2006/relationships/image" Target="../media/image90.png"/><Relationship Id="rId14" Type="http://schemas.openxmlformats.org/officeDocument/2006/relationships/image" Target="../media/image9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445602-2C69-2850-1B98-C8688C2082CA}"/>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Lst>
          </a:blip>
          <a:srcRect/>
          <a:stretch/>
        </p:blipFill>
        <p:spPr/>
      </p:pic>
      <p:sp>
        <p:nvSpPr>
          <p:cNvPr id="3" name="Title 2">
            <a:extLst>
              <a:ext uri="{FF2B5EF4-FFF2-40B4-BE49-F238E27FC236}">
                <a16:creationId xmlns:a16="http://schemas.microsoft.com/office/drawing/2014/main" id="{9D0C5D69-9980-430D-2F95-E834B983AFB8}"/>
              </a:ext>
            </a:extLst>
          </p:cNvPr>
          <p:cNvSpPr>
            <a:spLocks noGrp="1"/>
          </p:cNvSpPr>
          <p:nvPr>
            <p:ph type="ctrTitle"/>
          </p:nvPr>
        </p:nvSpPr>
        <p:spPr>
          <a:xfrm>
            <a:off x="301218" y="887642"/>
            <a:ext cx="11589563" cy="1978342"/>
          </a:xfrm>
        </p:spPr>
        <p:txBody>
          <a:bodyPr/>
          <a:lstStyle/>
          <a:p>
            <a:r>
              <a:rPr lang="en-GB"/>
              <a:t>WONDER YOU</a:t>
            </a:r>
          </a:p>
        </p:txBody>
      </p:sp>
      <p:sp>
        <p:nvSpPr>
          <p:cNvPr id="4" name="Date Placeholder 3">
            <a:extLst>
              <a:ext uri="{FF2B5EF4-FFF2-40B4-BE49-F238E27FC236}">
                <a16:creationId xmlns:a16="http://schemas.microsoft.com/office/drawing/2014/main" id="{2BD3886C-130C-AE03-A6CE-70E1D6FD57B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white"/>
                </a:solidFill>
                <a:effectLst/>
                <a:uLnTx/>
                <a:uFillTx/>
                <a:latin typeface="DM Sans"/>
                <a:ea typeface="+mn-ea"/>
                <a:cs typeface="+mn-cs"/>
              </a:rPr>
              <a:t>April 2025</a:t>
            </a:r>
          </a:p>
        </p:txBody>
      </p:sp>
      <p:grpSp>
        <p:nvGrpSpPr>
          <p:cNvPr id="33" name="Group 32">
            <a:extLst>
              <a:ext uri="{FF2B5EF4-FFF2-40B4-BE49-F238E27FC236}">
                <a16:creationId xmlns:a16="http://schemas.microsoft.com/office/drawing/2014/main" id="{86C4E114-AA00-7FCE-C312-CF586CC80BF9}"/>
              </a:ext>
            </a:extLst>
          </p:cNvPr>
          <p:cNvGrpSpPr/>
          <p:nvPr/>
        </p:nvGrpSpPr>
        <p:grpSpPr>
          <a:xfrm>
            <a:off x="1" y="3051424"/>
            <a:ext cx="12191996" cy="3056480"/>
            <a:chOff x="1" y="3051424"/>
            <a:chExt cx="12191996" cy="3056480"/>
          </a:xfrm>
        </p:grpSpPr>
        <p:sp>
          <p:nvSpPr>
            <p:cNvPr id="9" name="Freeform: Shape 9">
              <a:extLst>
                <a:ext uri="{FF2B5EF4-FFF2-40B4-BE49-F238E27FC236}">
                  <a16:creationId xmlns:a16="http://schemas.microsoft.com/office/drawing/2014/main" id="{23F5C5EC-42CC-8E7E-E715-D5FE4239D6DC}"/>
                </a:ext>
              </a:extLst>
            </p:cNvPr>
            <p:cNvSpPr>
              <a:spLocks noChangeAspect="1"/>
            </p:cNvSpPr>
            <p:nvPr/>
          </p:nvSpPr>
          <p:spPr>
            <a:xfrm>
              <a:off x="9888071" y="3052140"/>
              <a:ext cx="2303926" cy="3055764"/>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A183017D-6452-8DE8-42A0-9B737738ABCD}"/>
                </a:ext>
              </a:extLst>
            </p:cNvPr>
            <p:cNvSpPr>
              <a:spLocks noChangeAspect="1"/>
            </p:cNvSpPr>
            <p:nvPr/>
          </p:nvSpPr>
          <p:spPr>
            <a:xfrm>
              <a:off x="1239337" y="3051424"/>
              <a:ext cx="3055764" cy="3055764"/>
            </a:xfrm>
            <a:prstGeom prst="ellipse">
              <a:avLst/>
            </a:pr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sp>
          <p:nvSpPr>
            <p:cNvPr id="11" name="Freeform: Shape 6">
              <a:extLst>
                <a:ext uri="{FF2B5EF4-FFF2-40B4-BE49-F238E27FC236}">
                  <a16:creationId xmlns:a16="http://schemas.microsoft.com/office/drawing/2014/main" id="{58051534-D08A-0679-880C-5945EC286FFC}"/>
                </a:ext>
              </a:extLst>
            </p:cNvPr>
            <p:cNvSpPr>
              <a:spLocks noChangeAspect="1"/>
            </p:cNvSpPr>
            <p:nvPr/>
          </p:nvSpPr>
          <p:spPr>
            <a:xfrm>
              <a:off x="1" y="3051424"/>
              <a:ext cx="1979890" cy="3055764"/>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89C7E8"/>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prstClr val="white"/>
                </a:solidFill>
                <a:effectLst/>
                <a:uLnTx/>
                <a:uFillTx/>
                <a:latin typeface="DM Sans"/>
                <a:ea typeface="+mn-ea"/>
                <a:cs typeface="+mn-cs"/>
              </a:endParaRPr>
            </a:p>
          </p:txBody>
        </p:sp>
      </p:grpSp>
      <p:sp>
        <p:nvSpPr>
          <p:cNvPr id="5" name="Text Placeholder 4">
            <a:extLst>
              <a:ext uri="{FF2B5EF4-FFF2-40B4-BE49-F238E27FC236}">
                <a16:creationId xmlns:a16="http://schemas.microsoft.com/office/drawing/2014/main" id="{5A768777-065B-9EE0-EC79-3883276500FA}"/>
              </a:ext>
            </a:extLst>
          </p:cNvPr>
          <p:cNvSpPr>
            <a:spLocks noGrp="1"/>
          </p:cNvSpPr>
          <p:nvPr>
            <p:ph type="body" sz="quarter" idx="11"/>
          </p:nvPr>
        </p:nvSpPr>
        <p:spPr>
          <a:xfrm>
            <a:off x="300037" y="1664632"/>
            <a:ext cx="11589563" cy="931862"/>
          </a:xfrm>
        </p:spPr>
        <p:txBody>
          <a:bodyPr/>
          <a:lstStyle/>
          <a:p>
            <a:r>
              <a:rPr lang="en-GB"/>
              <a:t>Menopause </a:t>
            </a:r>
            <a:r>
              <a:rPr lang="en-GB" err="1"/>
              <a:t>BeautyCare</a:t>
            </a:r>
            <a:endParaRPr lang="en-GB"/>
          </a:p>
        </p:txBody>
      </p:sp>
      <p:sp>
        <p:nvSpPr>
          <p:cNvPr id="6" name="TextBox 5">
            <a:extLst>
              <a:ext uri="{FF2B5EF4-FFF2-40B4-BE49-F238E27FC236}">
                <a16:creationId xmlns:a16="http://schemas.microsoft.com/office/drawing/2014/main" id="{1FAF451E-989B-9B06-D704-937D352BF41D}"/>
              </a:ext>
            </a:extLst>
          </p:cNvPr>
          <p:cNvSpPr txBox="1"/>
          <p:nvPr/>
        </p:nvSpPr>
        <p:spPr>
          <a:xfrm>
            <a:off x="1673999" y="6454855"/>
            <a:ext cx="5141343"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DM Sans" pitchFamily="2" charset="77"/>
                <a:ea typeface="+mn-ea"/>
                <a:cs typeface="+mn-cs"/>
              </a:rPr>
              <a:t>Products are for illustration only, not for sale. </a:t>
            </a:r>
            <a:r>
              <a:rPr kumimoji="0" lang="en-GB" sz="800" b="0" i="0" u="none" strike="noStrike" kern="1200" cap="none" spc="0" normalizeH="0" baseline="0" noProof="0" err="1">
                <a:ln>
                  <a:noFill/>
                </a:ln>
                <a:solidFill>
                  <a:prstClr val="white"/>
                </a:solidFill>
                <a:effectLst/>
                <a:uLnTx/>
                <a:uFillTx/>
                <a:latin typeface="DM Sans" pitchFamily="2" charset="77"/>
                <a:ea typeface="+mn-ea"/>
                <a:cs typeface="+mn-cs"/>
              </a:rPr>
              <a:t>dsm-firmenich</a:t>
            </a:r>
            <a:r>
              <a:rPr kumimoji="0" lang="en-GB" sz="800" b="0" i="0" u="none" strike="noStrike" kern="1200" cap="none" spc="0" normalizeH="0" baseline="0" noProof="0">
                <a:ln>
                  <a:noFill/>
                </a:ln>
                <a:solidFill>
                  <a:prstClr val="white"/>
                </a:solidFill>
                <a:effectLst/>
                <a:uLnTx/>
                <a:uFillTx/>
                <a:latin typeface="DM Sans" pitchFamily="2" charset="77"/>
                <a:ea typeface="+mn-ea"/>
                <a:cs typeface="+mn-cs"/>
              </a:rPr>
              <a:t> is not responsible for final products claims.</a:t>
            </a:r>
            <a:endParaRPr kumimoji="0" lang="en-US" sz="800" b="0" i="0" u="none" strike="noStrike" kern="1200" cap="none" spc="0" normalizeH="0" baseline="0" noProof="0">
              <a:ln>
                <a:noFill/>
              </a:ln>
              <a:solidFill>
                <a:prstClr val="white"/>
              </a:solidFill>
              <a:effectLst/>
              <a:uLnTx/>
              <a:uFillTx/>
              <a:latin typeface="DM Sans"/>
              <a:ea typeface="Fira Sans" panose="020B0503050000020004" pitchFamily="34" charset="0"/>
              <a:cs typeface="+mn-cs"/>
            </a:endParaRPr>
          </a:p>
        </p:txBody>
      </p:sp>
      <p:grpSp>
        <p:nvGrpSpPr>
          <p:cNvPr id="32" name="Group 31">
            <a:extLst>
              <a:ext uri="{FF2B5EF4-FFF2-40B4-BE49-F238E27FC236}">
                <a16:creationId xmlns:a16="http://schemas.microsoft.com/office/drawing/2014/main" id="{21408B24-CAB6-3885-813F-2119CB4C9F81}"/>
              </a:ext>
            </a:extLst>
          </p:cNvPr>
          <p:cNvGrpSpPr>
            <a:grpSpLocks noChangeAspect="1"/>
          </p:cNvGrpSpPr>
          <p:nvPr/>
        </p:nvGrpSpPr>
        <p:grpSpPr>
          <a:xfrm>
            <a:off x="3226229" y="2921330"/>
            <a:ext cx="8746222" cy="3350456"/>
            <a:chOff x="167935" y="2095500"/>
            <a:chExt cx="10256844" cy="3929138"/>
          </a:xfrm>
        </p:grpSpPr>
        <p:pic>
          <p:nvPicPr>
            <p:cNvPr id="14" name="Picture 13">
              <a:extLst>
                <a:ext uri="{FF2B5EF4-FFF2-40B4-BE49-F238E27FC236}">
                  <a16:creationId xmlns:a16="http://schemas.microsoft.com/office/drawing/2014/main" id="{FEEA1F2F-8BF3-5508-B4E4-74CC324A2C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03667" y="2095500"/>
              <a:ext cx="1300218" cy="3929138"/>
            </a:xfrm>
            <a:prstGeom prst="rect">
              <a:avLst/>
            </a:prstGeom>
          </p:spPr>
        </p:pic>
        <p:pic>
          <p:nvPicPr>
            <p:cNvPr id="28" name="Picture 27">
              <a:extLst>
                <a:ext uri="{FF2B5EF4-FFF2-40B4-BE49-F238E27FC236}">
                  <a16:creationId xmlns:a16="http://schemas.microsoft.com/office/drawing/2014/main" id="{E5270510-D04F-D79D-024A-2C6261FF00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572361" y="3200400"/>
              <a:ext cx="852418" cy="2696956"/>
            </a:xfrm>
            <a:prstGeom prst="rect">
              <a:avLst/>
            </a:prstGeom>
          </p:spPr>
        </p:pic>
        <p:pic>
          <p:nvPicPr>
            <p:cNvPr id="16" name="Picture 15">
              <a:extLst>
                <a:ext uri="{FF2B5EF4-FFF2-40B4-BE49-F238E27FC236}">
                  <a16:creationId xmlns:a16="http://schemas.microsoft.com/office/drawing/2014/main" id="{A91FA7A3-2772-53DD-77E3-5064745ABC2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67935" y="3982466"/>
              <a:ext cx="2006074" cy="1923616"/>
            </a:xfrm>
            <a:prstGeom prst="rect">
              <a:avLst/>
            </a:prstGeom>
          </p:spPr>
        </p:pic>
        <p:pic>
          <p:nvPicPr>
            <p:cNvPr id="26" name="Picture 25">
              <a:extLst>
                <a:ext uri="{FF2B5EF4-FFF2-40B4-BE49-F238E27FC236}">
                  <a16:creationId xmlns:a16="http://schemas.microsoft.com/office/drawing/2014/main" id="{9A7C5BB7-72F6-7F96-0883-396B8887735A}"/>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052862" y="3974668"/>
              <a:ext cx="2006074" cy="1923616"/>
            </a:xfrm>
            <a:prstGeom prst="rect">
              <a:avLst/>
            </a:prstGeom>
          </p:spPr>
        </p:pic>
        <p:pic>
          <p:nvPicPr>
            <p:cNvPr id="24" name="Picture 23">
              <a:extLst>
                <a:ext uri="{FF2B5EF4-FFF2-40B4-BE49-F238E27FC236}">
                  <a16:creationId xmlns:a16="http://schemas.microsoft.com/office/drawing/2014/main" id="{805AC020-94C4-FC4B-B4D6-8D7E64E9A705}"/>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706681" y="4351950"/>
              <a:ext cx="1619918" cy="1525792"/>
            </a:xfrm>
            <a:prstGeom prst="rect">
              <a:avLst/>
            </a:prstGeom>
          </p:spPr>
        </p:pic>
        <p:pic>
          <p:nvPicPr>
            <p:cNvPr id="20" name="Picture 19">
              <a:extLst>
                <a:ext uri="{FF2B5EF4-FFF2-40B4-BE49-F238E27FC236}">
                  <a16:creationId xmlns:a16="http://schemas.microsoft.com/office/drawing/2014/main" id="{430E0EAC-D131-D6D5-EB70-FAFB84F12568}"/>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5111745" y="3086188"/>
              <a:ext cx="813344" cy="2785204"/>
            </a:xfrm>
            <a:prstGeom prst="rect">
              <a:avLst/>
            </a:prstGeom>
          </p:spPr>
        </p:pic>
        <p:pic>
          <p:nvPicPr>
            <p:cNvPr id="18" name="Picture 17">
              <a:extLst>
                <a:ext uri="{FF2B5EF4-FFF2-40B4-BE49-F238E27FC236}">
                  <a16:creationId xmlns:a16="http://schemas.microsoft.com/office/drawing/2014/main" id="{2135B945-B0DE-E1A0-318F-DBE21605021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5836631" y="2888731"/>
              <a:ext cx="813344" cy="3082500"/>
            </a:xfrm>
            <a:prstGeom prst="rect">
              <a:avLst/>
            </a:prstGeom>
          </p:spPr>
        </p:pic>
        <p:pic>
          <p:nvPicPr>
            <p:cNvPr id="22" name="Picture 21">
              <a:extLst>
                <a:ext uri="{FF2B5EF4-FFF2-40B4-BE49-F238E27FC236}">
                  <a16:creationId xmlns:a16="http://schemas.microsoft.com/office/drawing/2014/main" id="{4AFC464F-AAEF-B169-B682-2BAEFAC24CCC}"/>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648659" y="3148586"/>
              <a:ext cx="550637" cy="2594229"/>
            </a:xfrm>
            <a:prstGeom prst="rect">
              <a:avLst/>
            </a:prstGeom>
          </p:spPr>
        </p:pic>
        <p:pic>
          <p:nvPicPr>
            <p:cNvPr id="30" name="Picture 29">
              <a:extLst>
                <a:ext uri="{FF2B5EF4-FFF2-40B4-BE49-F238E27FC236}">
                  <a16:creationId xmlns:a16="http://schemas.microsoft.com/office/drawing/2014/main" id="{EABB6AA6-3103-FC05-E465-5833DABC36E9}"/>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7217487" y="2095500"/>
              <a:ext cx="1300218" cy="3929138"/>
            </a:xfrm>
            <a:prstGeom prst="rect">
              <a:avLst/>
            </a:prstGeom>
          </p:spPr>
        </p:pic>
      </p:grpSp>
    </p:spTree>
    <p:extLst>
      <p:ext uri="{BB962C8B-B14F-4D97-AF65-F5344CB8AC3E}">
        <p14:creationId xmlns:p14="http://schemas.microsoft.com/office/powerpoint/2010/main" val="834098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56B94E-4384-A87D-442D-9EDB4D7B8E5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662156" y="1391478"/>
            <a:ext cx="4227444" cy="4227444"/>
          </a:xfrm>
          <a:prstGeom prst="rect">
            <a:avLst/>
          </a:prstGeom>
        </p:spPr>
      </p:pic>
      <p:sp>
        <p:nvSpPr>
          <p:cNvPr id="2" name="Slide Number Placeholder 1">
            <a:extLst>
              <a:ext uri="{FF2B5EF4-FFF2-40B4-BE49-F238E27FC236}">
                <a16:creationId xmlns:a16="http://schemas.microsoft.com/office/drawing/2014/main" id="{CC286E6B-D6B0-0E3E-76A2-DA1386E81603}"/>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ext Placeholder 2">
            <a:extLst>
              <a:ext uri="{FF2B5EF4-FFF2-40B4-BE49-F238E27FC236}">
                <a16:creationId xmlns:a16="http://schemas.microsoft.com/office/drawing/2014/main" id="{6C7F16DE-2F94-964A-A868-9C98FADA1FE3}"/>
              </a:ext>
            </a:extLst>
          </p:cNvPr>
          <p:cNvSpPr>
            <a:spLocks noGrp="1"/>
          </p:cNvSpPr>
          <p:nvPr>
            <p:ph type="body" sz="quarter" idx="12"/>
          </p:nvPr>
        </p:nvSpPr>
        <p:spPr>
          <a:xfrm>
            <a:off x="394391" y="1653789"/>
            <a:ext cx="6878844" cy="3816429"/>
          </a:xfrm>
        </p:spPr>
        <p:txBody>
          <a:bodyPr wrap="square">
            <a:spAutoFit/>
          </a:bodyPr>
          <a:lstStyle/>
          <a:p>
            <a:pPr>
              <a:spcAft>
                <a:spcPts val="200"/>
              </a:spcAft>
            </a:pPr>
            <a:r>
              <a:rPr lang="en-US" sz="2200" b="1">
                <a:solidFill>
                  <a:srgbClr val="4D3C35"/>
                </a:solidFill>
              </a:rPr>
              <a:t>Peri-menopause</a:t>
            </a:r>
          </a:p>
          <a:p>
            <a:pPr>
              <a:spcAft>
                <a:spcPts val="600"/>
              </a:spcAft>
            </a:pPr>
            <a:r>
              <a:rPr lang="en-US" sz="1800"/>
              <a:t>The initial signs of peri-menopause usually begin with </a:t>
            </a:r>
            <a:r>
              <a:rPr lang="en-US" sz="1800" b="1"/>
              <a:t>menstrual cycle changes</a:t>
            </a:r>
            <a:r>
              <a:rPr lang="en-US" sz="1800"/>
              <a:t>. Some women might notice much longer cycles and heavier periods, while others might notice cycles that are shorter than usual.</a:t>
            </a:r>
            <a:r>
              <a:rPr lang="en-US" sz="1800" baseline="30000"/>
              <a:t>1</a:t>
            </a:r>
          </a:p>
          <a:p>
            <a:pPr>
              <a:spcAft>
                <a:spcPts val="200"/>
              </a:spcAft>
            </a:pPr>
            <a:r>
              <a:rPr lang="en-US" sz="2200" b="1">
                <a:solidFill>
                  <a:srgbClr val="897974"/>
                </a:solidFill>
              </a:rPr>
              <a:t>Menopause</a:t>
            </a:r>
          </a:p>
          <a:p>
            <a:pPr>
              <a:spcAft>
                <a:spcPts val="1200"/>
              </a:spcAft>
            </a:pPr>
            <a:r>
              <a:rPr lang="en-US" sz="1800"/>
              <a:t>It is the experience of </a:t>
            </a:r>
            <a:r>
              <a:rPr lang="en-US" sz="1800" b="1"/>
              <a:t>no longer having menstrual periods. </a:t>
            </a:r>
            <a:r>
              <a:rPr lang="en-US" sz="1800"/>
              <a:t>Menopause marks the end of the reproductive years.</a:t>
            </a:r>
            <a:r>
              <a:rPr lang="en-US" sz="1800" baseline="30000"/>
              <a:t>1</a:t>
            </a:r>
          </a:p>
          <a:p>
            <a:pPr>
              <a:spcAft>
                <a:spcPts val="200"/>
              </a:spcAft>
            </a:pPr>
            <a:r>
              <a:rPr lang="en-US" sz="2200" b="1">
                <a:solidFill>
                  <a:srgbClr val="B3978F"/>
                </a:solidFill>
                <a:latin typeface="+mj-lt"/>
              </a:rPr>
              <a:t>Post-menopause</a:t>
            </a:r>
          </a:p>
          <a:p>
            <a:pPr>
              <a:spcAft>
                <a:spcPts val="1200"/>
              </a:spcAft>
            </a:pPr>
            <a:r>
              <a:rPr lang="en-US" sz="1800"/>
              <a:t>It is the time after menopause has occurred when </a:t>
            </a:r>
            <a:r>
              <a:rPr lang="en-US" sz="1800" b="1"/>
              <a:t>women have been without a menstrual period for 12 months.</a:t>
            </a:r>
            <a:r>
              <a:rPr lang="en-US" sz="1800"/>
              <a:t> Once this happens, women are in post-menopause for the rest of their life.</a:t>
            </a:r>
            <a:r>
              <a:rPr lang="en-US" sz="1800" baseline="30000"/>
              <a:t>1</a:t>
            </a:r>
          </a:p>
        </p:txBody>
      </p:sp>
      <p:sp>
        <p:nvSpPr>
          <p:cNvPr id="4" name="Text Placeholder 3">
            <a:extLst>
              <a:ext uri="{FF2B5EF4-FFF2-40B4-BE49-F238E27FC236}">
                <a16:creationId xmlns:a16="http://schemas.microsoft.com/office/drawing/2014/main" id="{EF84562E-25D4-EC40-28FF-845117857601}"/>
              </a:ext>
            </a:extLst>
          </p:cNvPr>
          <p:cNvSpPr>
            <a:spLocks noGrp="1"/>
          </p:cNvSpPr>
          <p:nvPr>
            <p:ph type="body" idx="11"/>
          </p:nvPr>
        </p:nvSpPr>
        <p:spPr>
          <a:xfrm>
            <a:off x="302399" y="679057"/>
            <a:ext cx="10082155" cy="400384"/>
          </a:xfrm>
        </p:spPr>
        <p:txBody>
          <a:bodyPr/>
          <a:lstStyle/>
          <a:p>
            <a:r>
              <a:rPr lang="en-US" sz="2500">
                <a:solidFill>
                  <a:srgbClr val="897974"/>
                </a:solidFill>
              </a:rPr>
              <a:t>Menopause vocabulary</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3200">
                <a:solidFill>
                  <a:srgbClr val="4D3C35"/>
                </a:solidFill>
                <a:latin typeface="+mj-lt"/>
              </a:rPr>
              <a:t>Let’s talk about menopause</a:t>
            </a:r>
          </a:p>
        </p:txBody>
      </p:sp>
      <p:sp>
        <p:nvSpPr>
          <p:cNvPr id="6" name="TextBox 5">
            <a:extLst>
              <a:ext uri="{FF2B5EF4-FFF2-40B4-BE49-F238E27FC236}">
                <a16:creationId xmlns:a16="http://schemas.microsoft.com/office/drawing/2014/main" id="{48A22748-2835-23FB-F79F-67C3F604F192}"/>
              </a:ext>
            </a:extLst>
          </p:cNvPr>
          <p:cNvSpPr txBox="1"/>
          <p:nvPr/>
        </p:nvSpPr>
        <p:spPr>
          <a:xfrm>
            <a:off x="302399" y="6133637"/>
            <a:ext cx="8526461" cy="724363"/>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u="none" strike="noStrike" kern="1200" cap="none" spc="0" normalizeH="0" baseline="0" noProof="0">
                <a:ln>
                  <a:noFill/>
                </a:ln>
                <a:solidFill>
                  <a:srgbClr val="000000"/>
                </a:solidFill>
                <a:effectLst/>
                <a:uLnTx/>
                <a:uFillTx/>
                <a:ea typeface="+mn-ea"/>
                <a:cs typeface="+mn-cs"/>
              </a:rPr>
              <a:t>1.</a:t>
            </a:r>
            <a:r>
              <a:rPr kumimoji="0" lang="en-US" sz="700" b="0" u="none" strike="noStrike" kern="1200" cap="none" spc="0" normalizeH="0" baseline="0" noProof="0">
                <a:ln>
                  <a:noFill/>
                </a:ln>
                <a:solidFill>
                  <a:srgbClr val="000000"/>
                </a:solidFill>
                <a:effectLst/>
                <a:uLnTx/>
                <a:uFillTx/>
                <a:ea typeface="+mn-ea"/>
                <a:cs typeface="+mn-cs"/>
              </a:rPr>
              <a:t> The American College of Obstetricians and Gynecologists. FAQ047: The Menopause Years [internet]. Washington DC: American College of Obstetricians and Gynecologists; 2018. [cited 2021 Feb 10]. Available from https://www.acog.org/womens-health/faqs/the-menopause-years and helloclue.com</a:t>
            </a:r>
          </a:p>
        </p:txBody>
      </p:sp>
      <p:sp>
        <p:nvSpPr>
          <p:cNvPr id="8" name="TextBox 7">
            <a:extLst>
              <a:ext uri="{FF2B5EF4-FFF2-40B4-BE49-F238E27FC236}">
                <a16:creationId xmlns:a16="http://schemas.microsoft.com/office/drawing/2014/main" id="{3FF44D09-7FF4-93FC-52D4-47D73F695A9B}"/>
              </a:ext>
            </a:extLst>
          </p:cNvPr>
          <p:cNvSpPr txBox="1"/>
          <p:nvPr/>
        </p:nvSpPr>
        <p:spPr>
          <a:xfrm>
            <a:off x="220080" y="5956664"/>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27941064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EC31BDD-2785-F580-EC21-2962B5C0234A}"/>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6BA2A5B6-395D-E2D6-E7D7-34CE2E03D8E2}"/>
              </a:ext>
            </a:extLst>
          </p:cNvPr>
          <p:cNvSpPr>
            <a:spLocks noGrp="1"/>
          </p:cNvSpPr>
          <p:nvPr>
            <p:ph type="body" idx="11"/>
          </p:nvPr>
        </p:nvSpPr>
        <p:spPr>
          <a:xfrm>
            <a:off x="302399" y="679057"/>
            <a:ext cx="11264469" cy="400384"/>
          </a:xfrm>
        </p:spPr>
        <p:txBody>
          <a:bodyPr/>
          <a:lstStyle/>
          <a:p>
            <a:pPr>
              <a:defRPr/>
            </a:pPr>
            <a:r>
              <a:rPr lang="en-US">
                <a:solidFill>
                  <a:srgbClr val="897974"/>
                </a:solidFill>
              </a:rPr>
              <a:t>Who is the</a:t>
            </a:r>
            <a:r>
              <a:rPr lang="en-US" sz="2500">
                <a:solidFill>
                  <a:srgbClr val="897974"/>
                </a:solidFill>
              </a:rPr>
              <a:t> next generation of women approaching menopause?</a:t>
            </a:r>
          </a:p>
        </p:txBody>
      </p:sp>
      <p:sp>
        <p:nvSpPr>
          <p:cNvPr id="2" name="Title 1">
            <a:extLst>
              <a:ext uri="{FF2B5EF4-FFF2-40B4-BE49-F238E27FC236}">
                <a16:creationId xmlns:a16="http://schemas.microsoft.com/office/drawing/2014/main" id="{21A0C0BE-91FB-AB00-A615-C07AE3BC36DA}"/>
              </a:ext>
            </a:extLst>
          </p:cNvPr>
          <p:cNvSpPr>
            <a:spLocks noGrp="1"/>
          </p:cNvSpPr>
          <p:nvPr>
            <p:ph type="title"/>
          </p:nvPr>
        </p:nvSpPr>
        <p:spPr/>
        <p:txBody>
          <a:bodyPr/>
          <a:lstStyle/>
          <a:p>
            <a:r>
              <a:rPr lang="en-US" sz="3200">
                <a:solidFill>
                  <a:srgbClr val="4D3C35"/>
                </a:solidFill>
                <a:latin typeface="+mj-lt"/>
              </a:rPr>
              <a:t>Menopause: a taboo to smash</a:t>
            </a:r>
          </a:p>
        </p:txBody>
      </p:sp>
      <p:sp>
        <p:nvSpPr>
          <p:cNvPr id="9" name="TextBox 8">
            <a:extLst>
              <a:ext uri="{FF2B5EF4-FFF2-40B4-BE49-F238E27FC236}">
                <a16:creationId xmlns:a16="http://schemas.microsoft.com/office/drawing/2014/main" id="{88233341-A610-EEB3-08A8-E0A4578CC887}"/>
              </a:ext>
            </a:extLst>
          </p:cNvPr>
          <p:cNvSpPr txBox="1"/>
          <p:nvPr/>
        </p:nvSpPr>
        <p:spPr>
          <a:xfrm>
            <a:off x="8065850" y="4401459"/>
            <a:ext cx="3185911" cy="1105663"/>
          </a:xfrm>
          <a:prstGeom prst="rect">
            <a:avLst/>
          </a:prstGeom>
          <a:solidFill>
            <a:srgbClr val="897974"/>
          </a:solidFill>
        </p:spPr>
        <p:txBody>
          <a:bodyPr wrap="square" lIns="288000" tIns="108000" rIns="108000" bIns="108000">
            <a:noAutofit/>
          </a:bodyPr>
          <a:lstStyle/>
          <a:p>
            <a:pPr marL="0" marR="0" lvl="0" indent="0" algn="l" defTabSz="914400" rtl="0" eaLnBrk="1" fontAlgn="auto" latinLnBrk="0" hangingPunct="1">
              <a:lnSpc>
                <a:spcPct val="90000"/>
              </a:lnSpc>
              <a:spcBef>
                <a:spcPts val="1000"/>
              </a:spcBef>
              <a:spcAft>
                <a:spcPts val="0"/>
              </a:spcAft>
              <a:buClr>
                <a:srgbClr val="808282"/>
              </a:buClr>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DM Sans"/>
                <a:ea typeface="+mn-ea"/>
                <a:cs typeface="+mn-cs"/>
              </a:rPr>
              <a:t>Menopause: unmuted is a podcast sponsored by </a:t>
            </a:r>
            <a:r>
              <a:rPr kumimoji="0" lang="en-US" sz="1600" b="1" i="0" u="none" strike="noStrike" kern="1200" cap="none" spc="0" normalizeH="0" baseline="0" noProof="0">
                <a:ln>
                  <a:noFill/>
                </a:ln>
                <a:solidFill>
                  <a:prstClr val="white"/>
                </a:solidFill>
                <a:effectLst/>
                <a:uLnTx/>
                <a:uFillTx/>
                <a:latin typeface="DM Sans Bold"/>
                <a:ea typeface="+mn-ea"/>
                <a:cs typeface="+mn-cs"/>
              </a:rPr>
              <a:t>Pfizer</a:t>
            </a:r>
            <a:r>
              <a:rPr kumimoji="0" lang="en-US" sz="1600" b="0" i="0" u="none" strike="noStrike" kern="1200" cap="none" spc="0" normalizeH="0" baseline="0" noProof="0">
                <a:ln>
                  <a:noFill/>
                </a:ln>
                <a:solidFill>
                  <a:prstClr val="white"/>
                </a:solidFill>
                <a:effectLst/>
                <a:uLnTx/>
                <a:uFillTx/>
                <a:latin typeface="DM Sans"/>
                <a:ea typeface="+mn-ea"/>
                <a:cs typeface="+mn-cs"/>
              </a:rPr>
              <a:t> series exploring first-hand experiences of this life stage.</a:t>
            </a:r>
            <a:endParaRPr kumimoji="0" lang="en-US" sz="1600" b="0" i="0" u="none" strike="noStrike" kern="1200" cap="none" spc="0" normalizeH="0" baseline="30000" noProof="0">
              <a:ln>
                <a:noFill/>
              </a:ln>
              <a:solidFill>
                <a:prstClr val="white"/>
              </a:solidFill>
              <a:effectLst/>
              <a:uLnTx/>
              <a:uFillTx/>
              <a:latin typeface="DM Sans"/>
              <a:ea typeface="+mn-ea"/>
              <a:cs typeface="+mn-cs"/>
            </a:endParaRPr>
          </a:p>
        </p:txBody>
      </p:sp>
      <p:pic>
        <p:nvPicPr>
          <p:cNvPr id="7" name="Picture 4" descr="Amazon.com: menopause: unmuted : Pfizer: Audible Books &amp; Originals">
            <a:extLst>
              <a:ext uri="{FF2B5EF4-FFF2-40B4-BE49-F238E27FC236}">
                <a16:creationId xmlns:a16="http://schemas.microsoft.com/office/drawing/2014/main" id="{961364E8-72CC-8D3B-EC71-06AE1257AD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538139" y="4122350"/>
            <a:ext cx="1671505" cy="167150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6E5DD555-EDA9-FDB7-9E20-FFAC7C572F61}"/>
              </a:ext>
            </a:extLst>
          </p:cNvPr>
          <p:cNvSpPr txBox="1"/>
          <p:nvPr/>
        </p:nvSpPr>
        <p:spPr>
          <a:xfrm>
            <a:off x="302400" y="5918193"/>
            <a:ext cx="7605467" cy="939807"/>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rPr>
              <a:t>1. </a:t>
            </a:r>
            <a:r>
              <a:rPr kumimoji="0" lang="en-US" sz="700" b="0" i="0" u="none" strike="noStrike" kern="1200" cap="none" spc="0" normalizeH="0" baseline="0" noProof="0">
                <a:ln>
                  <a:noFill/>
                </a:ln>
                <a:solidFill>
                  <a:prstClr val="black"/>
                </a:solidFill>
                <a:effectLst/>
                <a:uLnTx/>
                <a:uFillTx/>
                <a:latin typeface="DM Sans"/>
                <a:ea typeface="+mn-ea"/>
                <a:cs typeface="+mn-cs"/>
              </a:rPr>
              <a:t>https://bmcwomenshealth.biomedcentral.com/articles/10.1186/s12905-015-0217-y#:~:text=With%20the%20aging%20of%20the,the%20year% 202030%20%5B1%5D.</a:t>
            </a:r>
            <a:r>
              <a:rPr kumimoji="0" lang="en-US" sz="700" b="1" i="0" u="none" strike="noStrike" kern="1200" cap="none" spc="0" normalizeH="0" baseline="0" noProof="0">
                <a:ln>
                  <a:noFill/>
                </a:ln>
                <a:solidFill>
                  <a:prstClr val="black"/>
                </a:solidFill>
                <a:effectLst/>
                <a:uLnTx/>
                <a:uFillTx/>
                <a:latin typeface="DM Sans"/>
                <a:ea typeface="+mn-ea"/>
                <a:cs typeface="+mn-cs"/>
              </a:rPr>
              <a:t>; </a:t>
            </a:r>
            <a:br>
              <a:rPr kumimoji="0" lang="en-US" sz="700" b="1" i="0" u="none" strike="noStrike" kern="1200" cap="none" spc="0" normalizeH="0" baseline="0" noProof="0">
                <a:ln>
                  <a:noFill/>
                </a:ln>
                <a:solidFill>
                  <a:prstClr val="black"/>
                </a:solidFill>
                <a:effectLst/>
                <a:uLnTx/>
                <a:uFillTx/>
                <a:latin typeface="DM Sans"/>
                <a:ea typeface="+mn-ea"/>
                <a:cs typeface="+mn-cs"/>
              </a:rPr>
            </a:br>
            <a:r>
              <a:rPr kumimoji="0" lang="en-US" sz="700" b="1" i="0" u="none" strike="noStrike" kern="1200" cap="none" spc="0" normalizeH="0" baseline="0" noProof="0">
                <a:ln>
                  <a:noFill/>
                </a:ln>
                <a:solidFill>
                  <a:prstClr val="black"/>
                </a:solidFill>
                <a:effectLst/>
                <a:uLnTx/>
                <a:uFillTx/>
                <a:latin typeface="DM Sans"/>
                <a:ea typeface="+mn-ea"/>
                <a:cs typeface="+mn-cs"/>
              </a:rPr>
              <a:t>2. </a:t>
            </a:r>
            <a:r>
              <a:rPr kumimoji="0" lang="en-US" sz="700" b="0" i="0" u="none" strike="noStrike" kern="1200" cap="none" spc="0" normalizeH="0" baseline="0" noProof="0">
                <a:ln>
                  <a:noFill/>
                </a:ln>
                <a:solidFill>
                  <a:prstClr val="black"/>
                </a:solidFill>
                <a:effectLst/>
                <a:uLnTx/>
                <a:uFillTx/>
                <a:latin typeface="DM Sans"/>
                <a:ea typeface="+mn-ea"/>
                <a:cs typeface="+mn-cs"/>
              </a:rPr>
              <a:t>https://www.forbes.com/sites/debgordon/2021/07/13/73-of-women-dont-treat-their-menopause-symptoms-new-survey-shows/?sh=d269e67454f1</a:t>
            </a:r>
            <a:r>
              <a:rPr kumimoji="0" lang="en-US" sz="700" b="1" i="0" u="none" strike="noStrike" kern="1200" cap="none" spc="0" normalizeH="0" baseline="0" noProof="0">
                <a:ln>
                  <a:noFill/>
                </a:ln>
                <a:solidFill>
                  <a:prstClr val="black"/>
                </a:solidFill>
                <a:effectLst/>
                <a:uLnTx/>
                <a:uFillTx/>
                <a:latin typeface="DM Sans"/>
                <a:ea typeface="+mn-ea"/>
                <a:cs typeface="+mn-cs"/>
              </a:rPr>
              <a:t>; </a:t>
            </a:r>
            <a:br>
              <a:rPr kumimoji="0" lang="en-US" sz="700" b="1" i="0" u="none" strike="noStrike" kern="1200" cap="none" spc="0" normalizeH="0" baseline="0" noProof="0">
                <a:ln>
                  <a:noFill/>
                </a:ln>
                <a:solidFill>
                  <a:prstClr val="black"/>
                </a:solidFill>
                <a:effectLst/>
                <a:uLnTx/>
                <a:uFillTx/>
                <a:latin typeface="DM Sans"/>
                <a:ea typeface="+mn-ea"/>
                <a:cs typeface="+mn-cs"/>
              </a:rPr>
            </a:br>
            <a:r>
              <a:rPr kumimoji="0" lang="en-US" sz="700" b="1" i="0" u="none" strike="noStrike" kern="1200" cap="none" spc="0" normalizeH="0" baseline="0" noProof="0">
                <a:ln>
                  <a:noFill/>
                </a:ln>
                <a:solidFill>
                  <a:prstClr val="black"/>
                </a:solidFill>
                <a:effectLst/>
                <a:uLnTx/>
                <a:uFillTx/>
                <a:latin typeface="DM Sans"/>
                <a:ea typeface="+mn-ea"/>
                <a:cs typeface="+mn-cs"/>
              </a:rPr>
              <a:t>3. </a:t>
            </a:r>
            <a:r>
              <a:rPr kumimoji="0" lang="en-US" sz="700" b="0" i="0" u="none" strike="noStrike" kern="1200" cap="none" spc="0" normalizeH="0" baseline="0" noProof="0">
                <a:ln>
                  <a:noFill/>
                </a:ln>
                <a:solidFill>
                  <a:prstClr val="black"/>
                </a:solidFill>
                <a:effectLst/>
                <a:uLnTx/>
                <a:uFillTx/>
                <a:latin typeface="DM Sans"/>
                <a:ea typeface="+mn-ea"/>
                <a:cs typeface="+mn-cs"/>
              </a:rPr>
              <a:t>https://www.openaccessgovernment.org/menopause-the-last-great-taboo/100976/</a:t>
            </a:r>
            <a:r>
              <a:rPr kumimoji="0" lang="en-US" sz="700" b="1" i="0" u="none" strike="noStrike" kern="1200" cap="none" spc="0" normalizeH="0" baseline="0" noProof="0">
                <a:ln>
                  <a:noFill/>
                </a:ln>
                <a:solidFill>
                  <a:prstClr val="black"/>
                </a:solidFill>
                <a:effectLst/>
                <a:uLnTx/>
                <a:uFillTx/>
                <a:latin typeface="DM Sans"/>
                <a:ea typeface="+mn-ea"/>
                <a:cs typeface="+mn-cs"/>
              </a:rPr>
              <a:t>; 4. </a:t>
            </a:r>
            <a:r>
              <a:rPr kumimoji="0" lang="en-US" sz="700" b="0" i="0" u="none" strike="noStrike" kern="1200" cap="none" spc="0" normalizeH="0" baseline="0" noProof="0">
                <a:ln>
                  <a:noFill/>
                </a:ln>
                <a:solidFill>
                  <a:prstClr val="black"/>
                </a:solidFill>
                <a:effectLst/>
                <a:uLnTx/>
                <a:uFillTx/>
                <a:latin typeface="DM Sans"/>
                <a:ea typeface="+mn-ea"/>
                <a:cs typeface="+mn-cs"/>
              </a:rPr>
              <a:t>https://hbr.org/2020/02/is-menopause-a-taboo-in-your-organization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prstClr val="black"/>
              </a:solidFill>
              <a:effectLst/>
              <a:uLnTx/>
              <a:uFillTx/>
              <a:latin typeface="DM Sans"/>
              <a:ea typeface="+mn-ea"/>
              <a:cs typeface="+mn-cs"/>
            </a:endParaRPr>
          </a:p>
        </p:txBody>
      </p:sp>
      <p:sp>
        <p:nvSpPr>
          <p:cNvPr id="18" name="Text Placeholder 5">
            <a:extLst>
              <a:ext uri="{FF2B5EF4-FFF2-40B4-BE49-F238E27FC236}">
                <a16:creationId xmlns:a16="http://schemas.microsoft.com/office/drawing/2014/main" id="{D8660AA6-E987-34F9-B891-4DF4ED2D22BB}"/>
              </a:ext>
            </a:extLst>
          </p:cNvPr>
          <p:cNvSpPr txBox="1">
            <a:spLocks/>
          </p:cNvSpPr>
          <p:nvPr/>
        </p:nvSpPr>
        <p:spPr>
          <a:xfrm>
            <a:off x="6538139" y="1541050"/>
            <a:ext cx="5246687" cy="2372444"/>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lnSpc>
                <a:spcPct val="100000"/>
              </a:lnSpc>
              <a:spcAft>
                <a:spcPts val="1200"/>
              </a:spcAft>
              <a:buClr>
                <a:schemeClr val="tx2"/>
              </a:buClr>
            </a:pPr>
            <a:r>
              <a:rPr lang="en-US" sz="2000" b="1">
                <a:solidFill>
                  <a:srgbClr val="897974"/>
                </a:solidFill>
              </a:rPr>
              <a:t>1 in 4 women </a:t>
            </a:r>
            <a:r>
              <a:rPr lang="en-US" sz="2000"/>
              <a:t>says they struggle to cope with life due to symptoms of the menopause and 1 in 3 significantly loses self-confidence</a:t>
            </a:r>
            <a:r>
              <a:rPr lang="en-US" sz="2000" baseline="30000"/>
              <a:t>3</a:t>
            </a:r>
            <a:endParaRPr lang="en-US" sz="2000"/>
          </a:p>
          <a:p>
            <a:pPr lvl="1">
              <a:lnSpc>
                <a:spcPct val="100000"/>
              </a:lnSpc>
              <a:spcAft>
                <a:spcPts val="1200"/>
              </a:spcAft>
              <a:buClr>
                <a:schemeClr val="tx2"/>
              </a:buClr>
            </a:pPr>
            <a:r>
              <a:rPr lang="en-US" sz="2000"/>
              <a:t>Being </a:t>
            </a:r>
            <a:r>
              <a:rPr lang="en-US" sz="2000" b="1">
                <a:solidFill>
                  <a:srgbClr val="897974"/>
                </a:solidFill>
              </a:rPr>
              <a:t>ridiculed</a:t>
            </a:r>
            <a:r>
              <a:rPr lang="en-US" sz="2000"/>
              <a:t>, </a:t>
            </a:r>
            <a:r>
              <a:rPr lang="en-US" sz="2000" b="1">
                <a:solidFill>
                  <a:srgbClr val="897974"/>
                </a:solidFill>
              </a:rPr>
              <a:t>harassed</a:t>
            </a:r>
            <a:r>
              <a:rPr lang="en-US" sz="2000"/>
              <a:t>, or </a:t>
            </a:r>
            <a:r>
              <a:rPr lang="en-US" sz="2000" b="1">
                <a:solidFill>
                  <a:srgbClr val="897974"/>
                </a:solidFill>
              </a:rPr>
              <a:t>stereotyped </a:t>
            </a:r>
            <a:r>
              <a:rPr lang="en-US" sz="2000"/>
              <a:t>are some of the fears towards not speaking up</a:t>
            </a:r>
            <a:r>
              <a:rPr lang="en-US" sz="2000" baseline="30000"/>
              <a:t>4</a:t>
            </a:r>
          </a:p>
        </p:txBody>
      </p:sp>
      <p:sp>
        <p:nvSpPr>
          <p:cNvPr id="19" name="Text Placeholder 4">
            <a:extLst>
              <a:ext uri="{FF2B5EF4-FFF2-40B4-BE49-F238E27FC236}">
                <a16:creationId xmlns:a16="http://schemas.microsoft.com/office/drawing/2014/main" id="{D3AC18EF-1C0E-45F1-D7E4-3EE0669BDC25}"/>
              </a:ext>
            </a:extLst>
          </p:cNvPr>
          <p:cNvSpPr txBox="1">
            <a:spLocks/>
          </p:cNvSpPr>
          <p:nvPr/>
        </p:nvSpPr>
        <p:spPr>
          <a:xfrm>
            <a:off x="302399" y="1471671"/>
            <a:ext cx="5351463" cy="4196020"/>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lvl="1">
              <a:lnSpc>
                <a:spcPct val="100000"/>
              </a:lnSpc>
              <a:spcBef>
                <a:spcPts val="0"/>
              </a:spcBef>
              <a:spcAft>
                <a:spcPts val="2000"/>
              </a:spcAft>
              <a:buClr>
                <a:schemeClr val="tx2"/>
              </a:buClr>
            </a:pPr>
            <a:r>
              <a:rPr lang="en-US" sz="2000" b="1">
                <a:solidFill>
                  <a:srgbClr val="897974"/>
                </a:solidFill>
              </a:rPr>
              <a:t>1.2 billion women </a:t>
            </a:r>
            <a:r>
              <a:rPr lang="en-US" sz="2000"/>
              <a:t>(nearly the Indian population) worldwide will be menopausal or postmenopausal by the year </a:t>
            </a:r>
            <a:r>
              <a:rPr lang="en-US" sz="2000" b="1">
                <a:solidFill>
                  <a:srgbClr val="897974"/>
                </a:solidFill>
              </a:rPr>
              <a:t>2030</a:t>
            </a:r>
            <a:r>
              <a:rPr lang="en-US" sz="2000" baseline="30000">
                <a:solidFill>
                  <a:srgbClr val="897974"/>
                </a:solidFill>
              </a:rPr>
              <a:t>1</a:t>
            </a:r>
          </a:p>
          <a:p>
            <a:pPr lvl="1">
              <a:lnSpc>
                <a:spcPct val="100000"/>
              </a:lnSpc>
              <a:spcBef>
                <a:spcPts val="0"/>
              </a:spcBef>
              <a:spcAft>
                <a:spcPts val="2000"/>
              </a:spcAft>
              <a:buClr>
                <a:schemeClr val="tx2"/>
              </a:buClr>
            </a:pPr>
            <a:endParaRPr lang="en-US" sz="600">
              <a:solidFill>
                <a:srgbClr val="897974"/>
              </a:solidFill>
            </a:endParaRPr>
          </a:p>
          <a:p>
            <a:pPr marL="1620000" lvl="1" indent="0">
              <a:lnSpc>
                <a:spcPct val="100000"/>
              </a:lnSpc>
              <a:spcBef>
                <a:spcPts val="0"/>
              </a:spcBef>
              <a:spcAft>
                <a:spcPts val="2000"/>
              </a:spcAft>
              <a:buClr>
                <a:schemeClr val="tx2"/>
              </a:buClr>
              <a:buNone/>
            </a:pPr>
            <a:r>
              <a:rPr lang="en-US" sz="2000" b="1">
                <a:solidFill>
                  <a:srgbClr val="897974"/>
                </a:solidFill>
              </a:rPr>
              <a:t>of women </a:t>
            </a:r>
            <a:r>
              <a:rPr lang="en-US" sz="2000"/>
              <a:t>don’t treat their menopause symptoms</a:t>
            </a:r>
            <a:r>
              <a:rPr lang="en-US" sz="2000" baseline="30000"/>
              <a:t>2</a:t>
            </a:r>
          </a:p>
          <a:p>
            <a:pPr marL="1620000" lvl="1" indent="0">
              <a:lnSpc>
                <a:spcPct val="100000"/>
              </a:lnSpc>
              <a:spcBef>
                <a:spcPts val="0"/>
              </a:spcBef>
              <a:spcAft>
                <a:spcPts val="2000"/>
              </a:spcAft>
              <a:buClr>
                <a:schemeClr val="tx2"/>
              </a:buClr>
              <a:buNone/>
            </a:pPr>
            <a:endParaRPr lang="en-US" sz="2000" baseline="30000">
              <a:solidFill>
                <a:srgbClr val="897974"/>
              </a:solidFill>
            </a:endParaRPr>
          </a:p>
          <a:p>
            <a:pPr lvl="1">
              <a:lnSpc>
                <a:spcPct val="100000"/>
              </a:lnSpc>
              <a:spcBef>
                <a:spcPts val="0"/>
              </a:spcBef>
              <a:spcAft>
                <a:spcPts val="2000"/>
              </a:spcAft>
              <a:buClr>
                <a:schemeClr val="tx2"/>
              </a:buClr>
            </a:pPr>
            <a:r>
              <a:rPr lang="en-US" sz="2000"/>
              <a:t>Most </a:t>
            </a:r>
            <a:r>
              <a:rPr lang="en-US" sz="2000" b="1">
                <a:solidFill>
                  <a:srgbClr val="897974"/>
                </a:solidFill>
              </a:rPr>
              <a:t>women from Generation X</a:t>
            </a:r>
            <a:r>
              <a:rPr lang="en-US" sz="2000"/>
              <a:t>, who are now in their late 40s and </a:t>
            </a:r>
            <a:r>
              <a:rPr lang="en-US" sz="2000" b="1">
                <a:solidFill>
                  <a:srgbClr val="897974"/>
                </a:solidFill>
              </a:rPr>
              <a:t>approaching menopause</a:t>
            </a:r>
            <a:r>
              <a:rPr lang="en-US" sz="2000"/>
              <a:t>, are technologically proficient and digitally literate</a:t>
            </a:r>
            <a:r>
              <a:rPr lang="en-US" sz="2000" baseline="30000"/>
              <a:t>2</a:t>
            </a:r>
            <a:endParaRPr lang="en-US" sz="2000"/>
          </a:p>
        </p:txBody>
      </p:sp>
      <p:grpSp>
        <p:nvGrpSpPr>
          <p:cNvPr id="20" name="Group 7">
            <a:extLst>
              <a:ext uri="{FF2B5EF4-FFF2-40B4-BE49-F238E27FC236}">
                <a16:creationId xmlns:a16="http://schemas.microsoft.com/office/drawing/2014/main" id="{6F559E09-E521-F889-CC76-E089F7845F50}"/>
              </a:ext>
            </a:extLst>
          </p:cNvPr>
          <p:cNvGrpSpPr/>
          <p:nvPr/>
        </p:nvGrpSpPr>
        <p:grpSpPr>
          <a:xfrm>
            <a:off x="743491" y="2732667"/>
            <a:ext cx="1065915" cy="1065915"/>
            <a:chOff x="684499" y="4334608"/>
            <a:chExt cx="1390845" cy="1459791"/>
          </a:xfrm>
        </p:grpSpPr>
        <p:sp>
          <p:nvSpPr>
            <p:cNvPr id="21" name="Oval 9">
              <a:extLst>
                <a:ext uri="{FF2B5EF4-FFF2-40B4-BE49-F238E27FC236}">
                  <a16:creationId xmlns:a16="http://schemas.microsoft.com/office/drawing/2014/main" id="{FD19AFC9-0B99-F2B8-52AD-DAA4B3F89D66}"/>
                </a:ext>
              </a:extLst>
            </p:cNvPr>
            <p:cNvSpPr>
              <a:spLocks noChangeAspect="1"/>
            </p:cNvSpPr>
            <p:nvPr/>
          </p:nvSpPr>
          <p:spPr>
            <a:xfrm>
              <a:off x="684499" y="4334608"/>
              <a:ext cx="1390845" cy="1390845"/>
            </a:xfrm>
            <a:prstGeom prst="ellipse">
              <a:avLst/>
            </a:prstGeom>
            <a:solidFill>
              <a:srgbClr val="CCBC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2" name="Oval 10">
              <a:extLst>
                <a:ext uri="{FF2B5EF4-FFF2-40B4-BE49-F238E27FC236}">
                  <a16:creationId xmlns:a16="http://schemas.microsoft.com/office/drawing/2014/main" id="{A98831C9-B483-F422-1556-522C10FEFE6D}"/>
                </a:ext>
              </a:extLst>
            </p:cNvPr>
            <p:cNvSpPr>
              <a:spLocks noChangeAspect="1"/>
            </p:cNvSpPr>
            <p:nvPr/>
          </p:nvSpPr>
          <p:spPr>
            <a:xfrm>
              <a:off x="793495" y="4608185"/>
              <a:ext cx="972000" cy="972000"/>
            </a:xfrm>
            <a:prstGeom prst="ellipse">
              <a:avLst/>
            </a:prstGeom>
            <a:solidFill>
              <a:srgbClr val="4D3C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3" name="TextBox 12">
              <a:extLst>
                <a:ext uri="{FF2B5EF4-FFF2-40B4-BE49-F238E27FC236}">
                  <a16:creationId xmlns:a16="http://schemas.microsoft.com/office/drawing/2014/main" id="{6826557C-4ADB-71B2-5BF9-9DCBF3A7BECC}"/>
                </a:ext>
              </a:extLst>
            </p:cNvPr>
            <p:cNvSpPr txBox="1"/>
            <p:nvPr/>
          </p:nvSpPr>
          <p:spPr>
            <a:xfrm>
              <a:off x="827538" y="4892299"/>
              <a:ext cx="903916" cy="902100"/>
            </a:xfrm>
            <a:prstGeom prst="rect">
              <a:avLst/>
            </a:prstGeom>
            <a:noFill/>
            <a:ln>
              <a:no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white"/>
                  </a:solidFill>
                  <a:effectLst/>
                  <a:uLnTx/>
                  <a:uFillTx/>
                  <a:latin typeface="DM Sans"/>
                  <a:ea typeface="+mn-ea"/>
                  <a:cs typeface="+mn-cs"/>
                </a:rPr>
                <a:t>73%</a:t>
              </a:r>
            </a:p>
          </p:txBody>
        </p:sp>
      </p:grpSp>
      <p:sp>
        <p:nvSpPr>
          <p:cNvPr id="5" name="TextBox 4">
            <a:extLst>
              <a:ext uri="{FF2B5EF4-FFF2-40B4-BE49-F238E27FC236}">
                <a16:creationId xmlns:a16="http://schemas.microsoft.com/office/drawing/2014/main" id="{7FE4A3AB-500F-F1FB-17AB-DB4ACF4E5869}"/>
              </a:ext>
            </a:extLst>
          </p:cNvPr>
          <p:cNvSpPr txBox="1"/>
          <p:nvPr/>
        </p:nvSpPr>
        <p:spPr>
          <a:xfrm>
            <a:off x="220080" y="5746516"/>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1203536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6C7F16DE-2F94-964A-A868-9C98FADA1FE3}"/>
              </a:ext>
            </a:extLst>
          </p:cNvPr>
          <p:cNvSpPr>
            <a:spLocks noGrp="1"/>
          </p:cNvSpPr>
          <p:nvPr>
            <p:ph type="body" sz="quarter" idx="12"/>
          </p:nvPr>
        </p:nvSpPr>
        <p:spPr>
          <a:xfrm>
            <a:off x="418069" y="2752348"/>
            <a:ext cx="5080000" cy="2464777"/>
          </a:xfrm>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100" b="0" i="0" u="none" strike="noStrike" kern="0" cap="none" spc="0" normalizeH="0" baseline="0" noProof="0">
                <a:ln>
                  <a:noFill/>
                </a:ln>
                <a:solidFill>
                  <a:prstClr val="black"/>
                </a:solidFill>
                <a:effectLst/>
                <a:uLnTx/>
                <a:uFillTx/>
                <a:ea typeface="+mn-ea"/>
                <a:cs typeface="+mn-cs"/>
              </a:rPr>
              <a:t>The symptoms of menopause vary among women, impacting their </a:t>
            </a:r>
            <a:r>
              <a:rPr kumimoji="0" lang="en-US" sz="1100" b="1" i="0" u="none" strike="noStrike" kern="0" cap="none" spc="0" normalizeH="0" baseline="0" noProof="0">
                <a:ln>
                  <a:noFill/>
                </a:ln>
                <a:solidFill>
                  <a:prstClr val="black"/>
                </a:solidFill>
                <a:effectLst/>
                <a:uLnTx/>
                <a:uFillTx/>
                <a:ea typeface="+mn-ea"/>
                <a:cs typeface="+mn-cs"/>
              </a:rPr>
              <a:t>physical, emotional, mental, and social well-being</a:t>
            </a:r>
            <a:r>
              <a:rPr lang="en-US" sz="1100" b="0" i="0">
                <a:solidFill>
                  <a:srgbClr val="3C4245"/>
                </a:solidFill>
                <a:effectLst/>
              </a:rPr>
              <a:t>(1)</a:t>
            </a:r>
            <a:r>
              <a:rPr kumimoji="0" lang="en-US" sz="1100" b="0" i="0" u="none" strike="noStrike" kern="0" cap="none" spc="0" normalizeH="0" baseline="0" noProof="0">
                <a:ln>
                  <a:noFill/>
                </a:ln>
                <a:solidFill>
                  <a:prstClr val="black"/>
                </a:solidFill>
                <a:effectLst/>
                <a:uLnTx/>
                <a:uFillTx/>
                <a:ea typeface="+mn-ea"/>
                <a:cs typeface="+mn-cs"/>
              </a:rPr>
              <a:t>. Some commonly experienced symptoms include</a:t>
            </a:r>
            <a:r>
              <a:rPr lang="en-US" sz="1100">
                <a:solidFill>
                  <a:prstClr val="black"/>
                </a:solidFill>
              </a:rPr>
              <a:t>(2,3): </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Hot flushes and night sweats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Insomnia</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Mood changes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Weight gain</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Low energy levels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Difficulty with memory/concentration</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Skin changes</a:t>
            </a:r>
          </a:p>
          <a:p>
            <a:pPr marL="72000" marR="0" lvl="0" indent="-171450" algn="l" defTabSz="914400" rtl="0" eaLnBrk="1" fontAlgn="auto" latinLnBrk="0" hangingPunct="1">
              <a:lnSpc>
                <a:spcPct val="100000"/>
              </a:lnSpc>
              <a:spcBef>
                <a:spcPts val="0"/>
              </a:spcBef>
              <a:spcAft>
                <a:spcPts val="500"/>
              </a:spcAft>
              <a:buClrTx/>
              <a:buSzTx/>
              <a:buFont typeface="Arial" panose="020B0604020202020204" pitchFamily="34" charset="0"/>
              <a:buChar char="•"/>
              <a:tabLst/>
              <a:defRPr/>
            </a:pPr>
            <a:r>
              <a:rPr lang="en-US" sz="1100">
                <a:solidFill>
                  <a:prstClr val="black"/>
                </a:solidFill>
              </a:rPr>
              <a:t>Hair changes</a:t>
            </a:r>
          </a:p>
        </p:txBody>
      </p:sp>
      <p:sp>
        <p:nvSpPr>
          <p:cNvPr id="5" name="Title 4">
            <a:extLst>
              <a:ext uri="{FF2B5EF4-FFF2-40B4-BE49-F238E27FC236}">
                <a16:creationId xmlns:a16="http://schemas.microsoft.com/office/drawing/2014/main" id="{3DFB4247-5233-5409-68F6-1012B6E187C1}"/>
              </a:ext>
            </a:extLst>
          </p:cNvPr>
          <p:cNvSpPr>
            <a:spLocks noGrp="1"/>
          </p:cNvSpPr>
          <p:nvPr>
            <p:ph type="title"/>
          </p:nvPr>
        </p:nvSpPr>
        <p:spPr/>
        <p:txBody>
          <a:bodyPr/>
          <a:lstStyle/>
          <a:p>
            <a:r>
              <a:rPr lang="en-US" sz="3200">
                <a:solidFill>
                  <a:srgbClr val="4D3C35"/>
                </a:solidFill>
                <a:latin typeface="+mj-lt"/>
              </a:rPr>
              <a:t>Menopause: a taboo addressed through 2 SDGs</a:t>
            </a:r>
          </a:p>
        </p:txBody>
      </p:sp>
      <p:sp>
        <p:nvSpPr>
          <p:cNvPr id="22" name="TextBox 21">
            <a:extLst>
              <a:ext uri="{FF2B5EF4-FFF2-40B4-BE49-F238E27FC236}">
                <a16:creationId xmlns:a16="http://schemas.microsoft.com/office/drawing/2014/main" id="{126E38D9-9C06-324F-5F57-C0C3DD907517}"/>
              </a:ext>
            </a:extLst>
          </p:cNvPr>
          <p:cNvSpPr txBox="1"/>
          <p:nvPr/>
        </p:nvSpPr>
        <p:spPr>
          <a:xfrm>
            <a:off x="6569486" y="2752348"/>
            <a:ext cx="5135417" cy="280076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Menopause extends beyond individual health concerns and has far-reaching impacts.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Taking place typically between the ages of 45 and 55, menopause coincides with a critical period for women's </a:t>
            </a:r>
            <a:r>
              <a:rPr kumimoji="0" lang="en-US" sz="1100" b="1" i="0" u="none" strike="noStrike" kern="1200" cap="none" spc="0" normalizeH="0" baseline="0" noProof="0">
                <a:ln>
                  <a:noFill/>
                </a:ln>
                <a:solidFill>
                  <a:srgbClr val="282828"/>
                </a:solidFill>
                <a:effectLst/>
                <a:uLnTx/>
                <a:uFillTx/>
                <a:latin typeface="DM Sans"/>
                <a:ea typeface="+mn-ea"/>
                <a:cs typeface="+mn-cs"/>
              </a:rPr>
              <a:t>career development </a:t>
            </a:r>
            <a:r>
              <a:rPr kumimoji="0" lang="en-US" sz="1100" b="0" i="0" u="none" strike="noStrike" kern="1200" cap="none" spc="0" normalizeH="0" baseline="0" noProof="0">
                <a:ln>
                  <a:noFill/>
                </a:ln>
                <a:solidFill>
                  <a:srgbClr val="282828"/>
                </a:solidFill>
                <a:effectLst/>
                <a:uLnTx/>
                <a:uFillTx/>
                <a:latin typeface="DM Sans"/>
                <a:ea typeface="+mn-ea"/>
                <a:cs typeface="+mn-cs"/>
              </a:rPr>
              <a:t>and their pursuit of top leadership positions.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a:solidFill>
                  <a:srgbClr val="282828"/>
                </a:solidFill>
                <a:latin typeface="DM Sans"/>
              </a:rPr>
              <a:t>M</a:t>
            </a:r>
            <a:r>
              <a:rPr kumimoji="0" lang="en-US" sz="1100" b="0" i="0" u="none" strike="noStrike" kern="1200" cap="none" spc="0" normalizeH="0" baseline="0" noProof="0" err="1">
                <a:ln>
                  <a:noFill/>
                </a:ln>
                <a:solidFill>
                  <a:srgbClr val="282828"/>
                </a:solidFill>
                <a:effectLst/>
                <a:uLnTx/>
                <a:uFillTx/>
                <a:latin typeface="DM Sans"/>
                <a:ea typeface="+mn-ea"/>
                <a:cs typeface="+mn-cs"/>
              </a:rPr>
              <a:t>enopause</a:t>
            </a:r>
            <a:r>
              <a:rPr kumimoji="0" lang="en-US" sz="1100" b="0" i="0" u="none" strike="noStrike" kern="1200" cap="none" spc="0" normalizeH="0" baseline="0" noProof="0">
                <a:ln>
                  <a:noFill/>
                </a:ln>
                <a:solidFill>
                  <a:srgbClr val="282828"/>
                </a:solidFill>
                <a:effectLst/>
                <a:uLnTx/>
                <a:uFillTx/>
                <a:latin typeface="DM Sans"/>
                <a:ea typeface="+mn-ea"/>
                <a:cs typeface="+mn-cs"/>
              </a:rPr>
              <a:t> remains a taboo subject, leading many women to feel uncomfortable discussing their symptoms openly at work. Additionally, menopausal women may be unfairly perceived as </a:t>
            </a:r>
            <a:r>
              <a:rPr kumimoji="0" lang="en-US" sz="1100" b="1" i="0" u="none" strike="noStrike" kern="1200" cap="none" spc="0" normalizeH="0" baseline="0" noProof="0">
                <a:ln>
                  <a:noFill/>
                </a:ln>
                <a:solidFill>
                  <a:srgbClr val="282828"/>
                </a:solidFill>
                <a:effectLst/>
                <a:uLnTx/>
                <a:uFillTx/>
                <a:latin typeface="DM Sans"/>
                <a:ea typeface="+mn-ea"/>
                <a:cs typeface="+mn-cs"/>
              </a:rPr>
              <a:t>lacking confidence and emotional stability </a:t>
            </a:r>
            <a:r>
              <a:rPr kumimoji="0" lang="en-US" sz="1100" b="0" i="0" u="none" strike="noStrike" kern="1200" cap="none" spc="0" normalizeH="0" baseline="0" noProof="0">
                <a:ln>
                  <a:noFill/>
                </a:ln>
                <a:solidFill>
                  <a:srgbClr val="282828"/>
                </a:solidFill>
                <a:effectLst/>
                <a:uLnTx/>
                <a:uFillTx/>
                <a:latin typeface="DM Sans"/>
                <a:ea typeface="+mn-ea"/>
                <a:cs typeface="+mn-cs"/>
              </a:rPr>
              <a:t>(4).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0" i="0" u="none" strike="noStrike" kern="1200" cap="none" spc="0" normalizeH="0" baseline="0" noProof="0">
              <a:ln>
                <a:noFill/>
              </a:ln>
              <a:solidFill>
                <a:srgbClr val="282828"/>
              </a:solidFill>
              <a:effectLst/>
              <a:uLnTx/>
              <a:uFillTx/>
              <a:latin typeface="DM Sans"/>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a:ln>
                  <a:noFill/>
                </a:ln>
                <a:solidFill>
                  <a:srgbClr val="282828"/>
                </a:solidFill>
                <a:effectLst/>
                <a:uLnTx/>
                <a:uFillTx/>
                <a:latin typeface="DM Sans"/>
                <a:ea typeface="+mn-ea"/>
                <a:cs typeface="+mn-cs"/>
              </a:rPr>
              <a:t>Women often experience negative consequences such as </a:t>
            </a:r>
            <a:r>
              <a:rPr kumimoji="0" lang="en-US" sz="1100" b="1" i="0" u="none" strike="noStrike" kern="1200" cap="none" spc="0" normalizeH="0" baseline="0" noProof="0">
                <a:ln>
                  <a:noFill/>
                </a:ln>
                <a:solidFill>
                  <a:srgbClr val="282828"/>
                </a:solidFill>
                <a:effectLst/>
                <a:uLnTx/>
                <a:uFillTx/>
                <a:latin typeface="DM Sans"/>
                <a:ea typeface="+mn-ea"/>
                <a:cs typeface="+mn-cs"/>
              </a:rPr>
              <a:t>diminished motivation, reduced working hours, reluctance to seek promotion, </a:t>
            </a:r>
            <a:r>
              <a:rPr kumimoji="0" lang="en-US" sz="1100" b="0" i="0" u="none" strike="noStrike" kern="1200" cap="none" spc="0" normalizeH="0" baseline="0" noProof="0">
                <a:ln>
                  <a:noFill/>
                </a:ln>
                <a:solidFill>
                  <a:srgbClr val="282828"/>
                </a:solidFill>
                <a:effectLst/>
                <a:uLnTx/>
                <a:uFillTx/>
                <a:latin typeface="DM Sans"/>
                <a:ea typeface="+mn-ea"/>
                <a:cs typeface="+mn-cs"/>
              </a:rPr>
              <a:t>and, in some cases, even </a:t>
            </a:r>
            <a:r>
              <a:rPr kumimoji="0" lang="en-US" sz="1100" b="1" i="0" u="none" strike="noStrike" kern="1200" cap="none" spc="0" normalizeH="0" baseline="0" noProof="0">
                <a:ln>
                  <a:noFill/>
                </a:ln>
                <a:solidFill>
                  <a:srgbClr val="282828"/>
                </a:solidFill>
                <a:effectLst/>
                <a:uLnTx/>
                <a:uFillTx/>
                <a:latin typeface="DM Sans"/>
                <a:ea typeface="+mn-ea"/>
                <a:cs typeface="+mn-cs"/>
              </a:rPr>
              <a:t>leaving their jobs</a:t>
            </a:r>
            <a:r>
              <a:rPr kumimoji="0" lang="en-US" sz="1100" b="0" i="0" u="none" strike="noStrike" kern="1200" cap="none" spc="0" normalizeH="0" baseline="0" noProof="0">
                <a:ln>
                  <a:noFill/>
                </a:ln>
                <a:solidFill>
                  <a:srgbClr val="282828"/>
                </a:solidFill>
                <a:effectLst/>
                <a:uLnTx/>
                <a:uFillTx/>
                <a:latin typeface="DM Sans"/>
                <a:ea typeface="+mn-ea"/>
                <a:cs typeface="+mn-cs"/>
              </a:rPr>
              <a:t> due to the challenges posed by menopausal symptoms (5).</a:t>
            </a:r>
          </a:p>
        </p:txBody>
      </p:sp>
      <p:sp>
        <p:nvSpPr>
          <p:cNvPr id="30" name="Text Placeholder 2">
            <a:extLst>
              <a:ext uri="{FF2B5EF4-FFF2-40B4-BE49-F238E27FC236}">
                <a16:creationId xmlns:a16="http://schemas.microsoft.com/office/drawing/2014/main" id="{91E03D4D-70ED-E2C4-0272-BE4509ADCB5C}"/>
              </a:ext>
            </a:extLst>
          </p:cNvPr>
          <p:cNvSpPr txBox="1">
            <a:spLocks/>
          </p:cNvSpPr>
          <p:nvPr/>
        </p:nvSpPr>
        <p:spPr>
          <a:xfrm>
            <a:off x="523033" y="6097141"/>
            <a:ext cx="12688659" cy="718145"/>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48A2CF"/>
              </a:buClr>
              <a:buSzPct val="90000"/>
              <a:buFont typeface="DM Sans" pitchFamily="2" charset="0"/>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rgbClr val="48A2CF"/>
              </a:buClr>
              <a:buSzPct val="90000"/>
              <a:buFont typeface="DM Sans" pitchFamily="2" charset="0"/>
              <a:buChar char="•"/>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48A2CF"/>
              </a:buClr>
              <a:buSzPct val="90000"/>
              <a:buFont typeface="DM Sans" pitchFamily="2" charset="0"/>
              <a:buChar char="•"/>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(1): Menopause, WHO (</a:t>
            </a:r>
            <a:r>
              <a:rPr kumimoji="0" lang="fr-FR" sz="800" b="0" i="0" u="none" strike="noStrike" kern="0" cap="none" spc="0" normalizeH="0" baseline="0" noProof="0" err="1">
                <a:ln>
                  <a:noFill/>
                </a:ln>
                <a:solidFill>
                  <a:prstClr val="black"/>
                </a:solidFill>
                <a:effectLst/>
                <a:uLnTx/>
                <a:uFillTx/>
                <a:latin typeface="DM Sans"/>
                <a:ea typeface="+mn-ea"/>
                <a:cs typeface="+mn-cs"/>
                <a:hlinkClick r:id="rId3"/>
              </a:rPr>
              <a:t>Menopause</a:t>
            </a:r>
            <a:r>
              <a:rPr kumimoji="0" lang="fr-FR" sz="800" b="0" i="0" u="none" strike="noStrike" kern="0" cap="none" spc="0" normalizeH="0" baseline="0" noProof="0">
                <a:ln>
                  <a:noFill/>
                </a:ln>
                <a:solidFill>
                  <a:prstClr val="black"/>
                </a:solidFill>
                <a:effectLst/>
                <a:uLnTx/>
                <a:uFillTx/>
                <a:latin typeface="DM Sans"/>
                <a:ea typeface="+mn-ea"/>
                <a:cs typeface="+mn-cs"/>
                <a:hlinkClick r:id="rId3"/>
              </a:rPr>
              <a:t> (who.int)</a:t>
            </a:r>
            <a:r>
              <a:rPr kumimoji="0" lang="en-US"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(2): National institute on ageing (</a:t>
            </a:r>
            <a:r>
              <a:rPr kumimoji="0" lang="en-US" sz="800" b="0" i="0" u="none" strike="noStrike" kern="0" cap="none" spc="0" normalizeH="0" baseline="0" noProof="0">
                <a:ln>
                  <a:noFill/>
                </a:ln>
                <a:solidFill>
                  <a:prstClr val="black"/>
                </a:solidFill>
                <a:effectLst/>
                <a:uLnTx/>
                <a:uFillTx/>
                <a:latin typeface="DM Sans"/>
                <a:ea typeface="+mn-ea"/>
                <a:cs typeface="+mn-cs"/>
                <a:hlinkClick r:id="rId4"/>
              </a:rPr>
              <a:t>What Is Menopause? | National Institute on Aging (nih.gov)</a:t>
            </a:r>
            <a:r>
              <a:rPr kumimoji="0" lang="de-CH"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de-CH" sz="800" b="0" i="0" u="none" strike="noStrike" kern="0" cap="none" spc="0" normalizeH="0" baseline="0" noProof="0">
                <a:ln>
                  <a:noFill/>
                </a:ln>
                <a:solidFill>
                  <a:prstClr val="black"/>
                </a:solidFill>
                <a:effectLst/>
                <a:uLnTx/>
                <a:uFillTx/>
                <a:latin typeface="DM Sans"/>
                <a:ea typeface="+mn-ea"/>
                <a:cs typeface="+mn-cs"/>
              </a:rPr>
              <a:t>(3): My </a:t>
            </a:r>
            <a:r>
              <a:rPr kumimoji="0" lang="de-CH" sz="800" b="0" i="0" u="none" strike="noStrike" kern="0" cap="none" spc="0" normalizeH="0" baseline="0" noProof="0" err="1">
                <a:ln>
                  <a:noFill/>
                </a:ln>
                <a:solidFill>
                  <a:prstClr val="black"/>
                </a:solidFill>
                <a:effectLst/>
                <a:uLnTx/>
                <a:uFillTx/>
                <a:latin typeface="DM Sans"/>
                <a:ea typeface="+mn-ea"/>
                <a:cs typeface="+mn-cs"/>
              </a:rPr>
              <a:t>menopause</a:t>
            </a:r>
            <a:r>
              <a:rPr kumimoji="0" lang="de-CH" sz="800" b="0" i="0" u="none" strike="noStrike" kern="0" cap="none" spc="0" normalizeH="0" baseline="0" noProof="0">
                <a:ln>
                  <a:noFill/>
                </a:ln>
                <a:solidFill>
                  <a:prstClr val="black"/>
                </a:solidFill>
                <a:effectLst/>
                <a:uLnTx/>
                <a:uFillTx/>
                <a:latin typeface="DM Sans"/>
                <a:ea typeface="+mn-ea"/>
                <a:cs typeface="+mn-cs"/>
              </a:rPr>
              <a:t> </a:t>
            </a:r>
            <a:r>
              <a:rPr kumimoji="0" lang="de-CH" sz="800" b="0" i="0" u="none" strike="noStrike" kern="0" cap="none" spc="0" normalizeH="0" baseline="0" noProof="0" err="1">
                <a:ln>
                  <a:noFill/>
                </a:ln>
                <a:solidFill>
                  <a:prstClr val="black"/>
                </a:solidFill>
                <a:effectLst/>
                <a:uLnTx/>
                <a:uFillTx/>
                <a:latin typeface="DM Sans"/>
                <a:ea typeface="+mn-ea"/>
                <a:cs typeface="+mn-cs"/>
              </a:rPr>
              <a:t>centre</a:t>
            </a:r>
            <a:r>
              <a:rPr kumimoji="0" lang="de-CH" sz="800" b="0" i="0" u="none" strike="noStrike" kern="0" cap="none" spc="0" normalizeH="0" baseline="0" noProof="0">
                <a:ln>
                  <a:noFill/>
                </a:ln>
                <a:solidFill>
                  <a:prstClr val="black"/>
                </a:solidFill>
                <a:effectLst/>
                <a:uLnTx/>
                <a:uFillTx/>
                <a:latin typeface="DM Sans"/>
                <a:ea typeface="+mn-ea"/>
                <a:cs typeface="+mn-cs"/>
              </a:rPr>
              <a:t> (</a:t>
            </a:r>
            <a:r>
              <a:rPr kumimoji="0" lang="en-US" sz="800" b="0" i="0" u="none" strike="noStrike" kern="0" cap="none" spc="0" normalizeH="0" baseline="0" noProof="0">
                <a:ln>
                  <a:noFill/>
                </a:ln>
                <a:solidFill>
                  <a:prstClr val="black"/>
                </a:solidFill>
                <a:effectLst/>
                <a:uLnTx/>
                <a:uFillTx/>
                <a:latin typeface="DM Sans"/>
                <a:ea typeface="+mn-ea"/>
                <a:cs typeface="+mn-cs"/>
                <a:hlinkClick r:id="rId5"/>
              </a:rPr>
              <a:t>Menopause signs and symptoms | My Menopause Centre</a:t>
            </a:r>
            <a:r>
              <a:rPr kumimoji="0" lang="de-CH" sz="800" b="0" i="0" u="none" strike="noStrike" kern="0" cap="none" spc="0" normalizeH="0" baseline="0" noProof="0">
                <a:ln>
                  <a:noFill/>
                </a:ln>
                <a:solidFill>
                  <a:prstClr val="black"/>
                </a:solidFill>
                <a:effectLst/>
                <a:uLnTx/>
                <a:uFillTx/>
                <a:latin typeface="DM Sans"/>
                <a:ea typeface="+mn-ea"/>
                <a:cs typeface="+mn-cs"/>
              </a:rPr>
              <a:t>)</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de-CH" sz="800" b="0" i="0" u="none" strike="noStrike" kern="0" cap="none" spc="0" normalizeH="0" baseline="0" noProof="0">
                <a:ln>
                  <a:noFill/>
                </a:ln>
                <a:solidFill>
                  <a:prstClr val="black"/>
                </a:solidFill>
                <a:effectLst/>
                <a:uLnTx/>
                <a:uFillTx/>
                <a:latin typeface="DM Sans"/>
                <a:ea typeface="+mn-ea"/>
                <a:cs typeface="+mn-cs"/>
              </a:rPr>
              <a:t>(4): HBR (</a:t>
            </a:r>
            <a:r>
              <a:rPr kumimoji="0" lang="en-US" sz="800" b="0" i="0" u="none" strike="noStrike" kern="0" cap="none" spc="0" normalizeH="0" baseline="0" noProof="0">
                <a:ln>
                  <a:noFill/>
                </a:ln>
                <a:solidFill>
                  <a:prstClr val="black"/>
                </a:solidFill>
                <a:effectLst/>
                <a:uLnTx/>
                <a:uFillTx/>
                <a:latin typeface="DM Sans"/>
                <a:ea typeface="+mn-ea"/>
                <a:cs typeface="+mn-cs"/>
                <a:hlinkClick r:id="rId6"/>
              </a:rPr>
              <a:t>Research: Workplace Stigma Around Menopause Is Real (hbr.org)</a:t>
            </a:r>
            <a:r>
              <a:rPr kumimoji="0" lang="en-US" sz="800" b="0" i="0" u="none" strike="noStrike" kern="0" cap="none" spc="0" normalizeH="0" baseline="0" noProof="0">
                <a:ln>
                  <a:noFill/>
                </a:ln>
                <a:solidFill>
                  <a:prstClr val="black"/>
                </a:solidFill>
                <a:effectLst/>
                <a:uLnTx/>
                <a:uFillTx/>
                <a:latin typeface="DM Sans"/>
                <a:ea typeface="+mn-ea"/>
                <a:cs typeface="+mn-cs"/>
              </a:rPr>
              <a:t> )</a:t>
            </a:r>
          </a:p>
          <a:p>
            <a:pPr marL="0" marR="0" lvl="0" indent="0" algn="l" defTabSz="914400" rtl="0" eaLnBrk="1" fontAlgn="auto" latinLnBrk="0" hangingPunct="1">
              <a:lnSpc>
                <a:spcPct val="100000"/>
              </a:lnSpc>
              <a:spcBef>
                <a:spcPts val="0"/>
              </a:spcBef>
              <a:spcAft>
                <a:spcPts val="200"/>
              </a:spcAft>
              <a:buClrTx/>
              <a:buSzTx/>
              <a:buFont typeface="Arial" panose="020B0604020202020204" pitchFamily="34" charset="0"/>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(5): Menopause and the workplace (</a:t>
            </a:r>
            <a:r>
              <a:rPr kumimoji="0" lang="en-CH" sz="800" b="0" i="0" u="none" strike="noStrike" kern="0" cap="none" spc="0" normalizeH="0" baseline="0" noProof="0">
                <a:ln>
                  <a:noFill/>
                </a:ln>
                <a:solidFill>
                  <a:prstClr val="black"/>
                </a:solidFill>
                <a:effectLst/>
                <a:uLnTx/>
                <a:uFillTx/>
                <a:latin typeface="DM Sans"/>
                <a:ea typeface="+mn-ea"/>
                <a:cs typeface="+mn-cs"/>
                <a:hlinkClick r:id="rId7"/>
              </a:rPr>
              <a:t>https://www.fawcettsociety.org.uk/Handlers/Download.ashx?IDMF=9672cf45-5f13-4b69-8882-1e5e643ac8a6</a:t>
            </a:r>
            <a:r>
              <a:rPr kumimoji="0" lang="de-CH" sz="800" b="0" i="0" u="none" strike="noStrike" kern="0" cap="none" spc="0" normalizeH="0" baseline="0" noProof="0">
                <a:ln>
                  <a:noFill/>
                </a:ln>
                <a:solidFill>
                  <a:prstClr val="black"/>
                </a:solidFill>
                <a:effectLst/>
                <a:uLnTx/>
                <a:uFillTx/>
                <a:latin typeface="DM Sans"/>
                <a:ea typeface="+mn-ea"/>
                <a:cs typeface="+mn-cs"/>
              </a:rPr>
              <a:t> )</a:t>
            </a:r>
          </a:p>
        </p:txBody>
      </p:sp>
      <p:pic>
        <p:nvPicPr>
          <p:cNvPr id="38" name="Picture 37" descr="A green line with a heart and a symbol&#10;&#10;Description automatically generated">
            <a:extLst>
              <a:ext uri="{FF2B5EF4-FFF2-40B4-BE49-F238E27FC236}">
                <a16:creationId xmlns:a16="http://schemas.microsoft.com/office/drawing/2014/main" id="{2DDD1171-A859-8B41-1503-AD2CE7A44CDE}"/>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435134" y="1544536"/>
            <a:ext cx="1080000" cy="1080000"/>
          </a:xfrm>
          <a:prstGeom prst="rect">
            <a:avLst/>
          </a:prstGeom>
        </p:spPr>
      </p:pic>
      <p:pic>
        <p:nvPicPr>
          <p:cNvPr id="40" name="Picture 39" descr="A red symbol with a male and female symbol&#10;&#10;Description automatically generated">
            <a:extLst>
              <a:ext uri="{FF2B5EF4-FFF2-40B4-BE49-F238E27FC236}">
                <a16:creationId xmlns:a16="http://schemas.microsoft.com/office/drawing/2014/main" id="{4D42F6C9-A60E-A74B-8B18-98552198F90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643568" y="1516569"/>
            <a:ext cx="1080000" cy="1080000"/>
          </a:xfrm>
          <a:prstGeom prst="rect">
            <a:avLst/>
          </a:prstGeom>
        </p:spPr>
      </p:pic>
      <p:sp>
        <p:nvSpPr>
          <p:cNvPr id="3" name="Rectangle 2">
            <a:extLst>
              <a:ext uri="{FF2B5EF4-FFF2-40B4-BE49-F238E27FC236}">
                <a16:creationId xmlns:a16="http://schemas.microsoft.com/office/drawing/2014/main" id="{1953605C-ECAB-FC8F-FB74-D61C1A442733}"/>
              </a:ext>
            </a:extLst>
          </p:cNvPr>
          <p:cNvSpPr/>
          <p:nvPr/>
        </p:nvSpPr>
        <p:spPr>
          <a:xfrm>
            <a:off x="6445530" y="1517195"/>
            <a:ext cx="5345471" cy="4141565"/>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9629B07C-16C9-0A01-8114-49579AD7E79E}"/>
              </a:ext>
            </a:extLst>
          </p:cNvPr>
          <p:cNvSpPr/>
          <p:nvPr/>
        </p:nvSpPr>
        <p:spPr>
          <a:xfrm>
            <a:off x="302399" y="1517195"/>
            <a:ext cx="5345471" cy="4141565"/>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7" name="Slide Number Placeholder 2">
            <a:extLst>
              <a:ext uri="{FF2B5EF4-FFF2-40B4-BE49-F238E27FC236}">
                <a16:creationId xmlns:a16="http://schemas.microsoft.com/office/drawing/2014/main" id="{4EAA1016-5995-B503-8D7F-C010335A7440}"/>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 Placeholder 3">
            <a:extLst>
              <a:ext uri="{FF2B5EF4-FFF2-40B4-BE49-F238E27FC236}">
                <a16:creationId xmlns:a16="http://schemas.microsoft.com/office/drawing/2014/main" id="{85CA4156-4849-6080-13DF-E318472939E9}"/>
              </a:ext>
            </a:extLst>
          </p:cNvPr>
          <p:cNvSpPr txBox="1">
            <a:spLocks/>
          </p:cNvSpPr>
          <p:nvPr/>
        </p:nvSpPr>
        <p:spPr>
          <a:xfrm>
            <a:off x="302399" y="679057"/>
            <a:ext cx="11972728" cy="40038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lang="en-US" sz="2500" b="0" kern="0" spc="0" baseline="0" dirty="0">
                <a:solidFill>
                  <a:srgbClr val="307297"/>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500">
                <a:solidFill>
                  <a:srgbClr val="897974"/>
                </a:solidFill>
              </a:rPr>
              <a:t>The Impact of Menopausal Symptoms on Women's Health and Gender Equity</a:t>
            </a:r>
          </a:p>
        </p:txBody>
      </p:sp>
    </p:spTree>
    <p:extLst>
      <p:ext uri="{BB962C8B-B14F-4D97-AF65-F5344CB8AC3E}">
        <p14:creationId xmlns:p14="http://schemas.microsoft.com/office/powerpoint/2010/main" val="955096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CFF34F5-D6E0-4FB7-CEB3-A0231BDF78B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4BD5761F-29F3-0CF0-8C60-902D92DC8650}"/>
              </a:ext>
            </a:extLst>
          </p:cNvPr>
          <p:cNvSpPr>
            <a:spLocks noGrp="1"/>
          </p:cNvSpPr>
          <p:nvPr>
            <p:ph type="body" idx="11"/>
          </p:nvPr>
        </p:nvSpPr>
        <p:spPr/>
        <p:txBody>
          <a:bodyPr/>
          <a:lstStyle/>
          <a:p>
            <a:r>
              <a:rPr lang="en-US" sz="2500">
                <a:solidFill>
                  <a:srgbClr val="897974"/>
                </a:solidFill>
              </a:rPr>
              <a:t>Innovations tapping into menopause worldwide</a:t>
            </a:r>
          </a:p>
        </p:txBody>
      </p:sp>
      <p:sp>
        <p:nvSpPr>
          <p:cNvPr id="2" name="Title 1">
            <a:extLst>
              <a:ext uri="{FF2B5EF4-FFF2-40B4-BE49-F238E27FC236}">
                <a16:creationId xmlns:a16="http://schemas.microsoft.com/office/drawing/2014/main" id="{6071C8E8-0303-F3C6-23E0-072DFD69B65B}"/>
              </a:ext>
            </a:extLst>
          </p:cNvPr>
          <p:cNvSpPr>
            <a:spLocks noGrp="1"/>
          </p:cNvSpPr>
          <p:nvPr>
            <p:ph type="title"/>
          </p:nvPr>
        </p:nvSpPr>
        <p:spPr/>
        <p:txBody>
          <a:bodyPr/>
          <a:lstStyle/>
          <a:p>
            <a:r>
              <a:rPr lang="en-US" sz="3200">
                <a:solidFill>
                  <a:srgbClr val="4D3C35"/>
                </a:solidFill>
                <a:latin typeface="+mj-lt"/>
              </a:rPr>
              <a:t>From products to campaigns, the taboo is being spoken up</a:t>
            </a:r>
          </a:p>
        </p:txBody>
      </p:sp>
      <p:pic>
        <p:nvPicPr>
          <p:cNvPr id="7" name="Picture 2">
            <a:hlinkClick r:id="rId3"/>
            <a:extLst>
              <a:ext uri="{FF2B5EF4-FFF2-40B4-BE49-F238E27FC236}">
                <a16:creationId xmlns:a16="http://schemas.microsoft.com/office/drawing/2014/main" id="{55712D0C-738B-0A2C-E072-AFC5C2F35D8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302400" y="1368767"/>
            <a:ext cx="5345471" cy="396036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10505F89-FDF6-9AF2-BE63-1F57746180FD}"/>
              </a:ext>
            </a:extLst>
          </p:cNvPr>
          <p:cNvSpPr txBox="1"/>
          <p:nvPr/>
        </p:nvSpPr>
        <p:spPr>
          <a:xfrm>
            <a:off x="304036" y="5305845"/>
            <a:ext cx="5345471" cy="460404"/>
          </a:xfrm>
          <a:prstGeom prst="rect">
            <a:avLst/>
          </a:prstGeom>
          <a:solidFill>
            <a:srgbClr val="B3978F"/>
          </a:solidFill>
          <a:ln>
            <a:solidFill>
              <a:srgbClr val="B3978F"/>
            </a:solidFill>
          </a:ln>
        </p:spPr>
        <p:txBody>
          <a:bodyPr wrap="square" lIns="72000" tIns="54000" rIns="72000" bIns="5400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Bold"/>
                <a:ea typeface="Fira Sans" panose="020B0503050000020004" pitchFamily="34" charset="0"/>
                <a:cs typeface="+mn-cs"/>
              </a:rPr>
              <a:t>Boots N°7 Menopause Skincare co-created with over 7,000 menopausal women and dermatologist approved for menopausal skin. *</a:t>
            </a:r>
          </a:p>
        </p:txBody>
      </p:sp>
      <p:pic>
        <p:nvPicPr>
          <p:cNvPr id="10" name="Picture 9">
            <a:hlinkClick r:id="rId5"/>
            <a:extLst>
              <a:ext uri="{FF2B5EF4-FFF2-40B4-BE49-F238E27FC236}">
                <a16:creationId xmlns:a16="http://schemas.microsoft.com/office/drawing/2014/main" id="{40745BA6-3466-05E6-7D47-0E34FD3ADD7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447167" y="1389332"/>
            <a:ext cx="5345471" cy="4397483"/>
          </a:xfrm>
          <a:prstGeom prst="rect">
            <a:avLst/>
          </a:prstGeom>
        </p:spPr>
      </p:pic>
      <p:sp>
        <p:nvSpPr>
          <p:cNvPr id="11" name="TextBox 10">
            <a:extLst>
              <a:ext uri="{FF2B5EF4-FFF2-40B4-BE49-F238E27FC236}">
                <a16:creationId xmlns:a16="http://schemas.microsoft.com/office/drawing/2014/main" id="{573ACBAC-67A2-7643-E17C-27E6ECC91E12}"/>
              </a:ext>
            </a:extLst>
          </p:cNvPr>
          <p:cNvSpPr txBox="1"/>
          <p:nvPr/>
        </p:nvSpPr>
        <p:spPr>
          <a:xfrm>
            <a:off x="6447167" y="5305845"/>
            <a:ext cx="5345471" cy="460404"/>
          </a:xfrm>
          <a:prstGeom prst="rect">
            <a:avLst/>
          </a:prstGeom>
          <a:solidFill>
            <a:srgbClr val="897974"/>
          </a:solidFill>
          <a:ln>
            <a:solidFill>
              <a:srgbClr val="897974"/>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Bold"/>
                <a:ea typeface="Fira Sans" panose="020B0503050000020004" pitchFamily="34" charset="0"/>
                <a:cs typeface="+mn-cs"/>
              </a:rPr>
              <a:t>Pantene Pro V Hair Biology Menopause: a range to help manage the changes brought about by age and hormone imbalance.**</a:t>
            </a:r>
          </a:p>
        </p:txBody>
      </p:sp>
      <p:sp>
        <p:nvSpPr>
          <p:cNvPr id="5" name="Rectangle 4">
            <a:extLst>
              <a:ext uri="{FF2B5EF4-FFF2-40B4-BE49-F238E27FC236}">
                <a16:creationId xmlns:a16="http://schemas.microsoft.com/office/drawing/2014/main" id="{40F5FCB6-EDCE-37FE-F074-06BA59B3B55C}"/>
              </a:ext>
            </a:extLst>
          </p:cNvPr>
          <p:cNvSpPr/>
          <p:nvPr/>
        </p:nvSpPr>
        <p:spPr>
          <a:xfrm>
            <a:off x="6447167" y="1368767"/>
            <a:ext cx="5345471" cy="4397482"/>
          </a:xfrm>
          <a:prstGeom prst="rect">
            <a:avLst/>
          </a:prstGeom>
          <a:noFill/>
          <a:ln w="25400">
            <a:solidFill>
              <a:srgbClr val="8979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Rectangle 5">
            <a:extLst>
              <a:ext uri="{FF2B5EF4-FFF2-40B4-BE49-F238E27FC236}">
                <a16:creationId xmlns:a16="http://schemas.microsoft.com/office/drawing/2014/main" id="{A0235383-87AC-5172-65ED-6E70C3DD584D}"/>
              </a:ext>
            </a:extLst>
          </p:cNvPr>
          <p:cNvSpPr/>
          <p:nvPr/>
        </p:nvSpPr>
        <p:spPr>
          <a:xfrm>
            <a:off x="304036" y="1368767"/>
            <a:ext cx="5345471" cy="4397482"/>
          </a:xfrm>
          <a:prstGeom prst="rect">
            <a:avLst/>
          </a:prstGeom>
          <a:noFill/>
          <a:ln w="25400">
            <a:solidFill>
              <a:srgbClr val="B397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2" name="TextBox 11">
            <a:extLst>
              <a:ext uri="{FF2B5EF4-FFF2-40B4-BE49-F238E27FC236}">
                <a16:creationId xmlns:a16="http://schemas.microsoft.com/office/drawing/2014/main" id="{88612E01-B4DB-25F8-80E1-7E7974AD1112}"/>
              </a:ext>
            </a:extLst>
          </p:cNvPr>
          <p:cNvSpPr txBox="1"/>
          <p:nvPr/>
        </p:nvSpPr>
        <p:spPr>
          <a:xfrm>
            <a:off x="302400" y="6144800"/>
            <a:ext cx="5781368" cy="616642"/>
          </a:xfrm>
          <a:prstGeom prst="rect">
            <a:avLst/>
          </a:prstGeom>
          <a:noFill/>
        </p:spPr>
        <p:txBody>
          <a:bodyPr wrap="square" lIns="0" tIns="0" rIns="0" bIns="503998" rtlCol="0" anchor="b"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prstClr val="black"/>
                </a:solidFill>
                <a:effectLst/>
                <a:uLnTx/>
                <a:uFillTx/>
                <a:latin typeface="DM Sans"/>
                <a:ea typeface="+mn-ea"/>
                <a:cs typeface="+mn-cs"/>
                <a:hlinkClick r:id="rId3">
                  <a:extLst>
                    <a:ext uri="{A12FA001-AC4F-418D-AE19-62706E023703}">
                      <ahyp:hlinkClr xmlns:ahyp="http://schemas.microsoft.com/office/drawing/2018/hyperlinkcolor" val="tx"/>
                    </a:ext>
                  </a:extLst>
                </a:hlinkClick>
              </a:rPr>
              <a:t>*</a:t>
            </a:r>
            <a:r>
              <a:rPr kumimoji="0" lang="en-US" sz="700" b="0" i="0" u="none" strike="noStrike" kern="1200" cap="none" spc="0" normalizeH="0" baseline="0" noProof="0">
                <a:ln>
                  <a:noFill/>
                </a:ln>
                <a:solidFill>
                  <a:prstClr val="black"/>
                </a:solidFill>
                <a:effectLst/>
                <a:uLnTx/>
                <a:uFillTx/>
                <a:latin typeface="DM Sans"/>
                <a:ea typeface="+mn-ea"/>
                <a:cs typeface="+mn-cs"/>
                <a:hlinkClick r:id="rId3">
                  <a:extLst>
                    <a:ext uri="{A12FA001-AC4F-418D-AE19-62706E023703}">
                      <ahyp:hlinkClr xmlns:ahyp="http://schemas.microsoft.com/office/drawing/2018/hyperlinkcolor" val="tx"/>
                    </a:ext>
                  </a:extLst>
                </a:hlinkClick>
              </a:rPr>
              <a:t>No7 | NEW No7 Menopause Skincare – Boots</a:t>
            </a:r>
            <a:r>
              <a:rPr kumimoji="0" lang="en-US" sz="700" b="0" i="0" u="none" strike="noStrike" kern="1200" cap="none" spc="0" normalizeH="0" baseline="0" noProof="0">
                <a:ln>
                  <a:noFill/>
                </a:ln>
                <a:solidFill>
                  <a:prstClr val="black"/>
                </a:solidFill>
                <a:effectLst/>
                <a:uLnTx/>
                <a:uFillTx/>
                <a:latin typeface="DM Sans"/>
                <a:ea typeface="+mn-ea"/>
                <a:cs typeface="+mn-cs"/>
              </a:rPr>
              <a:t>;  ** </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Menopause </a:t>
            </a:r>
            <a:r>
              <a:rPr kumimoji="0" lang="it-IT" sz="700" b="0" i="0" u="none" strike="noStrike" kern="1200" cap="none" spc="0" normalizeH="0" baseline="0" noProof="0" err="1">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Revitalize</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 Care Series | </a:t>
            </a:r>
            <a:r>
              <a:rPr kumimoji="0" lang="it-IT" sz="700" b="0" i="0" u="none" strike="noStrike" kern="1200" cap="none" spc="0" normalizeH="0" baseline="0" noProof="0" err="1">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Pantene</a:t>
            </a:r>
            <a:r>
              <a:rPr kumimoji="0" lang="it-IT" sz="700" b="0" i="0" u="none" strike="noStrike" kern="1200" cap="none" spc="0" normalizeH="0" baseline="0" noProof="0">
                <a:ln>
                  <a:noFill/>
                </a:ln>
                <a:solidFill>
                  <a:prstClr val="black"/>
                </a:solidFill>
                <a:effectLst/>
                <a:uLnTx/>
                <a:uFillTx/>
                <a:latin typeface="DM Sans"/>
                <a:ea typeface="+mn-ea"/>
                <a:cs typeface="+mn-cs"/>
                <a:hlinkClick r:id="rId5">
                  <a:extLst>
                    <a:ext uri="{A12FA001-AC4F-418D-AE19-62706E023703}">
                      <ahyp:hlinkClr xmlns:ahyp="http://schemas.microsoft.com/office/drawing/2018/hyperlinkcolor" val="tx"/>
                    </a:ext>
                  </a:extLst>
                </a:hlinkClick>
              </a:rPr>
              <a:t> UK</a:t>
            </a:r>
            <a:endParaRPr kumimoji="0" lang="en-US" sz="700" b="0" i="0" u="none" strike="noStrike" kern="1200" cap="none" spc="0" normalizeH="0" baseline="0" noProof="0">
              <a:ln>
                <a:noFill/>
              </a:ln>
              <a:solidFill>
                <a:prstClr val="black"/>
              </a:solidFill>
              <a:effectLst/>
              <a:uLnTx/>
              <a:uFillTx/>
              <a:latin typeface="DM Sans"/>
              <a:ea typeface="+mn-ea"/>
              <a:cs typeface="+mn-cs"/>
            </a:endParaRPr>
          </a:p>
        </p:txBody>
      </p:sp>
      <p:sp>
        <p:nvSpPr>
          <p:cNvPr id="8" name="TextBox 7">
            <a:extLst>
              <a:ext uri="{FF2B5EF4-FFF2-40B4-BE49-F238E27FC236}">
                <a16:creationId xmlns:a16="http://schemas.microsoft.com/office/drawing/2014/main" id="{0DDAD5FA-6740-40B6-A20B-A68ACF80E541}"/>
              </a:ext>
            </a:extLst>
          </p:cNvPr>
          <p:cNvSpPr txBox="1"/>
          <p:nvPr/>
        </p:nvSpPr>
        <p:spPr>
          <a:xfrm>
            <a:off x="220080" y="5956664"/>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1848368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F487A69-F394-5C33-717E-C484507F614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17149" y="1079998"/>
            <a:ext cx="5361450" cy="4336641"/>
          </a:xfrm>
          <a:prstGeom prst="rect">
            <a:avLst/>
          </a:prstGeom>
        </p:spPr>
      </p:pic>
      <p:pic>
        <p:nvPicPr>
          <p:cNvPr id="11" name="Picture 10" descr="Text, letter&#10;&#10;Description automatically generated">
            <a:extLst>
              <a:ext uri="{FF2B5EF4-FFF2-40B4-BE49-F238E27FC236}">
                <a16:creationId xmlns:a16="http://schemas.microsoft.com/office/drawing/2014/main" id="{CCCFD634-65E5-22DC-E944-5FE7ABE00215}"/>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245998" y="1089854"/>
            <a:ext cx="5500655" cy="4135441"/>
          </a:xfrm>
          <a:prstGeom prst="rect">
            <a:avLst/>
          </a:prstGeom>
        </p:spPr>
      </p:pic>
      <p:sp>
        <p:nvSpPr>
          <p:cNvPr id="16" name="Rectangle 15">
            <a:extLst>
              <a:ext uri="{FF2B5EF4-FFF2-40B4-BE49-F238E27FC236}">
                <a16:creationId xmlns:a16="http://schemas.microsoft.com/office/drawing/2014/main" id="{1231EE9A-38B6-326F-63CA-F7C6ECAB6A53}"/>
              </a:ext>
            </a:extLst>
          </p:cNvPr>
          <p:cNvSpPr/>
          <p:nvPr/>
        </p:nvSpPr>
        <p:spPr>
          <a:xfrm>
            <a:off x="6246000" y="1079999"/>
            <a:ext cx="5495595" cy="4144207"/>
          </a:xfrm>
          <a:prstGeom prst="rect">
            <a:avLst/>
          </a:prstGeom>
          <a:noFill/>
          <a:ln w="25400">
            <a:solidFill>
              <a:srgbClr val="4D3C3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4" name="TextBox 13">
            <a:extLst>
              <a:ext uri="{FF2B5EF4-FFF2-40B4-BE49-F238E27FC236}">
                <a16:creationId xmlns:a16="http://schemas.microsoft.com/office/drawing/2014/main" id="{5B20E3A6-AB68-B86D-365A-96A057636303}"/>
              </a:ext>
            </a:extLst>
          </p:cNvPr>
          <p:cNvSpPr txBox="1"/>
          <p:nvPr/>
        </p:nvSpPr>
        <p:spPr>
          <a:xfrm>
            <a:off x="317149" y="5224208"/>
            <a:ext cx="5361450" cy="678441"/>
          </a:xfrm>
          <a:prstGeom prst="rect">
            <a:avLst/>
          </a:prstGeom>
          <a:solidFill>
            <a:srgbClr val="CCBCB8"/>
          </a:solidFill>
          <a:ln>
            <a:solidFill>
              <a:srgbClr val="CCBCB8"/>
            </a:solidFill>
          </a:ln>
        </p:spPr>
        <p:txBody>
          <a:bodyPr wrap="square" lIns="72000" tIns="54000" rIns="72000" bIns="5400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Phenology: </a:t>
            </a:r>
            <a:r>
              <a:rPr kumimoji="0" lang="en-US" sz="1200" b="0"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gummies for changing menopause symptoms*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000" b="1" i="0" u="none" strike="noStrike" kern="1200" cap="none" spc="0" normalizeH="0" baseline="0" noProof="0" err="1">
                <a:ln>
                  <a:noFill/>
                </a:ln>
                <a:solidFill>
                  <a:prstClr val="black"/>
                </a:solidFill>
                <a:effectLst/>
                <a:uLnTx/>
                <a:uFillTx/>
                <a:latin typeface="DM Sans Bold"/>
                <a:ea typeface="Fira Sans" panose="020B0503050000020004" pitchFamily="34" charset="0"/>
                <a:cs typeface="+mn-cs"/>
              </a:rPr>
              <a:t>Inne</a:t>
            </a:r>
            <a:r>
              <a:rPr kumimoji="0" lang="en-US" sz="1000" b="1" i="0" u="none" strike="noStrike" kern="1200" cap="none" spc="0" normalizeH="0" baseline="0" noProof="0">
                <a:ln>
                  <a:noFill/>
                </a:ln>
                <a:solidFill>
                  <a:prstClr val="black"/>
                </a:solidFill>
                <a:effectLst/>
                <a:uLnTx/>
                <a:uFillTx/>
                <a:latin typeface="DM Sans Bold"/>
                <a:ea typeface="Fira Sans" panose="020B0503050000020004" pitchFamily="34" charset="0"/>
                <a:cs typeface="+mn-cs"/>
              </a:rPr>
              <a:t> Reader: </a:t>
            </a:r>
            <a:r>
              <a:rPr kumimoji="0" lang="en-US" sz="1000" b="0" i="0" u="none" strike="noStrike" kern="1200" cap="none" spc="0" normalizeH="0" baseline="0" noProof="0">
                <a:ln>
                  <a:noFill/>
                </a:ln>
                <a:solidFill>
                  <a:prstClr val="black"/>
                </a:solidFill>
                <a:effectLst/>
                <a:uLnTx/>
                <a:uFillTx/>
                <a:latin typeface="DM Sans"/>
                <a:ea typeface="Fira Sans" panose="020B0503050000020004" pitchFamily="34" charset="0"/>
                <a:cs typeface="+mn-cs"/>
              </a:rPr>
              <a:t>at-home hormone monitoring system to give an easy, convenient way to measure the progesterone levels with a few drops of saliva.</a:t>
            </a:r>
          </a:p>
        </p:txBody>
      </p:sp>
      <p:sp>
        <p:nvSpPr>
          <p:cNvPr id="17" name="Rectangle 16">
            <a:extLst>
              <a:ext uri="{FF2B5EF4-FFF2-40B4-BE49-F238E27FC236}">
                <a16:creationId xmlns:a16="http://schemas.microsoft.com/office/drawing/2014/main" id="{B46A8C64-8AD5-5878-6C25-EA8BDC4752B8}"/>
              </a:ext>
            </a:extLst>
          </p:cNvPr>
          <p:cNvSpPr/>
          <p:nvPr/>
        </p:nvSpPr>
        <p:spPr>
          <a:xfrm>
            <a:off x="317149" y="1079999"/>
            <a:ext cx="5361450" cy="4822649"/>
          </a:xfrm>
          <a:prstGeom prst="rect">
            <a:avLst/>
          </a:prstGeom>
          <a:noFill/>
          <a:ln w="25400">
            <a:solidFill>
              <a:srgbClr val="CCBC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3" name="Slide Number Placeholder 2">
            <a:extLst>
              <a:ext uri="{FF2B5EF4-FFF2-40B4-BE49-F238E27FC236}">
                <a16:creationId xmlns:a16="http://schemas.microsoft.com/office/drawing/2014/main" id="{182AE40D-E6D9-9E20-E5C2-BDE6EA9ADFC8}"/>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DEEAA934-DE15-1AD2-78B3-3D050B0091D8}"/>
              </a:ext>
            </a:extLst>
          </p:cNvPr>
          <p:cNvSpPr>
            <a:spLocks noGrp="1"/>
          </p:cNvSpPr>
          <p:nvPr>
            <p:ph type="body" idx="11"/>
          </p:nvPr>
        </p:nvSpPr>
        <p:spPr/>
        <p:txBody>
          <a:bodyPr/>
          <a:lstStyle/>
          <a:p>
            <a:r>
              <a:rPr lang="en-US" sz="2500">
                <a:solidFill>
                  <a:srgbClr val="897974"/>
                </a:solidFill>
              </a:rPr>
              <a:t>As well in the supplements area</a:t>
            </a:r>
          </a:p>
        </p:txBody>
      </p:sp>
      <p:sp>
        <p:nvSpPr>
          <p:cNvPr id="2" name="Title 1">
            <a:extLst>
              <a:ext uri="{FF2B5EF4-FFF2-40B4-BE49-F238E27FC236}">
                <a16:creationId xmlns:a16="http://schemas.microsoft.com/office/drawing/2014/main" id="{F7F390B8-6AAB-A416-ABA3-BC949D6B6B02}"/>
              </a:ext>
            </a:extLst>
          </p:cNvPr>
          <p:cNvSpPr>
            <a:spLocks noGrp="1"/>
          </p:cNvSpPr>
          <p:nvPr>
            <p:ph type="title"/>
          </p:nvPr>
        </p:nvSpPr>
        <p:spPr/>
        <p:txBody>
          <a:bodyPr/>
          <a:lstStyle/>
          <a:p>
            <a:r>
              <a:rPr lang="en-US" sz="3200">
                <a:solidFill>
                  <a:srgbClr val="4D3C35"/>
                </a:solidFill>
                <a:latin typeface="+mj-lt"/>
              </a:rPr>
              <a:t>From products to campaigns, the taboo is being spoken up</a:t>
            </a:r>
          </a:p>
        </p:txBody>
      </p:sp>
      <p:pic>
        <p:nvPicPr>
          <p:cNvPr id="21" name="Picture 20" descr="A person in a green shirt&#10;&#10;Description automatically generated with medium confidence">
            <a:extLst>
              <a:ext uri="{FF2B5EF4-FFF2-40B4-BE49-F238E27FC236}">
                <a16:creationId xmlns:a16="http://schemas.microsoft.com/office/drawing/2014/main" id="{5F392315-67B5-3AA5-EC5B-9008953FED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r="-1857"/>
          <a:stretch/>
        </p:blipFill>
        <p:spPr>
          <a:xfrm>
            <a:off x="6453797" y="3306815"/>
            <a:ext cx="3096768" cy="1671639"/>
          </a:xfrm>
          <a:prstGeom prst="rect">
            <a:avLst/>
          </a:prstGeom>
          <a:solidFill>
            <a:srgbClr val="F4F5F0"/>
          </a:solidFill>
        </p:spPr>
      </p:pic>
      <p:sp>
        <p:nvSpPr>
          <p:cNvPr id="15" name="TextBox 14">
            <a:extLst>
              <a:ext uri="{FF2B5EF4-FFF2-40B4-BE49-F238E27FC236}">
                <a16:creationId xmlns:a16="http://schemas.microsoft.com/office/drawing/2014/main" id="{9D2B9A2D-04F6-AF28-E768-E96F2A4AFC16}"/>
              </a:ext>
            </a:extLst>
          </p:cNvPr>
          <p:cNvSpPr txBox="1"/>
          <p:nvPr/>
        </p:nvSpPr>
        <p:spPr>
          <a:xfrm>
            <a:off x="6245999" y="5235287"/>
            <a:ext cx="5495595" cy="678441"/>
          </a:xfrm>
          <a:prstGeom prst="rect">
            <a:avLst/>
          </a:prstGeom>
          <a:solidFill>
            <a:srgbClr val="4D3C35"/>
          </a:solidFill>
          <a:ln>
            <a:solidFill>
              <a:srgbClr val="4D3C35"/>
            </a:solidFill>
          </a:ln>
        </p:spPr>
        <p:txBody>
          <a:bodyPr wrap="square" lIns="72000" tIns="54000" rIns="72000" bIns="54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err="1">
                <a:ln>
                  <a:noFill/>
                </a:ln>
                <a:solidFill>
                  <a:prstClr val="white"/>
                </a:solidFill>
                <a:effectLst/>
                <a:uLnTx/>
                <a:uFillTx/>
                <a:latin typeface="DM Sans"/>
                <a:ea typeface="Fira Sans" panose="020B0503050000020004" pitchFamily="34" charset="0"/>
                <a:cs typeface="+mn-cs"/>
              </a:rPr>
              <a:t>Estroven</a:t>
            </a:r>
            <a:r>
              <a:rPr kumimoji="0" lang="en-US" sz="1200" b="1" i="0" u="none" strike="noStrike" kern="1200" cap="none" spc="0" normalizeH="0" baseline="0" noProof="0">
                <a:ln>
                  <a:noFill/>
                </a:ln>
                <a:solidFill>
                  <a:prstClr val="white"/>
                </a:solidFill>
                <a:effectLst/>
                <a:uLnTx/>
                <a:uFillTx/>
                <a:latin typeface="Calibri" panose="020F0502020204030204" pitchFamily="34" charset="0"/>
                <a:ea typeface="Fira Sans" panose="020B0503050000020004" pitchFamily="34" charset="0"/>
                <a:cs typeface="Calibri" panose="020F0502020204030204" pitchFamily="34" charset="0"/>
              </a:rPr>
              <a:t>®</a:t>
            </a:r>
            <a:r>
              <a:rPr kumimoji="0" lang="en-US" sz="1200" b="1"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 Menopause Relief**: </a:t>
            </a: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Multi-symptoms and Targeted symptoms relief.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solidFill>
                <a:effectLst/>
                <a:uLnTx/>
                <a:uFillTx/>
                <a:latin typeface="DM Sans"/>
                <a:ea typeface="Fira Sans" panose="020B0503050000020004" pitchFamily="34" charset="0"/>
                <a:cs typeface="+mn-cs"/>
              </a:rPr>
              <a:t>Ex: Pre-Menopause for Body and Cycle changes –  “Meet our expert” link</a:t>
            </a:r>
          </a:p>
        </p:txBody>
      </p:sp>
      <p:sp>
        <p:nvSpPr>
          <p:cNvPr id="7" name="TextBox 6">
            <a:extLst>
              <a:ext uri="{FF2B5EF4-FFF2-40B4-BE49-F238E27FC236}">
                <a16:creationId xmlns:a16="http://schemas.microsoft.com/office/drawing/2014/main" id="{385C8FE9-8698-7FBB-0D4F-9F4CA42FC3A6}"/>
              </a:ext>
            </a:extLst>
          </p:cNvPr>
          <p:cNvSpPr txBox="1"/>
          <p:nvPr/>
        </p:nvSpPr>
        <p:spPr>
          <a:xfrm>
            <a:off x="388634" y="6085521"/>
            <a:ext cx="7433187" cy="523220"/>
          </a:xfrm>
          <a:prstGeom prst="rect">
            <a:avLst/>
          </a:prstGeom>
          <a:noFill/>
        </p:spPr>
        <p:txBody>
          <a:bodyPr wrap="square" rtlCol="0">
            <a:spAutoFit/>
          </a:bodyPr>
          <a:lstStyle/>
          <a:p>
            <a:r>
              <a:rPr lang="en-US" sz="700">
                <a:hlinkClick r:id="rId6">
                  <a:extLst>
                    <a:ext uri="{A12FA001-AC4F-418D-AE19-62706E023703}">
                      <ahyp:hlinkClr xmlns:ahyp="http://schemas.microsoft.com/office/drawing/2018/hyperlinkcolor" val="tx"/>
                    </a:ext>
                  </a:extLst>
                </a:hlinkClick>
              </a:rPr>
              <a:t>* Homepage | Phenology (myphenology.com)</a:t>
            </a:r>
            <a:endParaRPr lang="en-US" sz="700"/>
          </a:p>
          <a:p>
            <a:r>
              <a:rPr lang="en-US" sz="700"/>
              <a:t>The </a:t>
            </a:r>
            <a:r>
              <a:rPr lang="en-US" sz="700" err="1"/>
              <a:t>Phenology</a:t>
            </a:r>
            <a:r>
              <a:rPr lang="en-US" sz="700" baseline="30000" err="1"/>
              <a:t>TM</a:t>
            </a:r>
            <a:r>
              <a:rPr lang="en-US" sz="700"/>
              <a:t> brand is owned by Hologram Sciences, an independent subsidiary of </a:t>
            </a:r>
            <a:r>
              <a:rPr lang="en-US" sz="700" err="1"/>
              <a:t>dsm-firmenich</a:t>
            </a:r>
            <a:r>
              <a:rPr lang="en-US" sz="700"/>
              <a:t>.</a:t>
            </a:r>
            <a:endParaRPr lang="en-US" sz="700">
              <a:highlight>
                <a:srgbClr val="FFFF00"/>
              </a:highlight>
            </a:endParaRPr>
          </a:p>
          <a:p>
            <a:r>
              <a:rPr lang="en-US" sz="700"/>
              <a:t>** </a:t>
            </a:r>
            <a:r>
              <a:rPr lang="en-US" sz="700">
                <a:hlinkClick r:id="rId7">
                  <a:extLst>
                    <a:ext uri="{A12FA001-AC4F-418D-AE19-62706E023703}">
                      <ahyp:hlinkClr xmlns:ahyp="http://schemas.microsoft.com/office/drawing/2018/hyperlinkcolor" val="tx"/>
                    </a:ext>
                  </a:extLst>
                </a:hlinkClick>
              </a:rPr>
              <a:t>https://estroven.com/</a:t>
            </a:r>
            <a:endParaRPr lang="en-US" sz="700"/>
          </a:p>
          <a:p>
            <a:r>
              <a:rPr lang="en-US" sz="700" err="1"/>
              <a:t>Estroven</a:t>
            </a:r>
            <a:r>
              <a:rPr lang="en-US" sz="700">
                <a:cs typeface="Calibri" panose="020F0502020204030204" pitchFamily="34" charset="0"/>
              </a:rPr>
              <a:t>®</a:t>
            </a:r>
            <a:r>
              <a:rPr lang="en-US" sz="700"/>
              <a:t> is a brand from </a:t>
            </a:r>
            <a:r>
              <a:rPr lang="en-US" sz="700" err="1"/>
              <a:t>i</a:t>
            </a:r>
            <a:r>
              <a:rPr lang="en-US" sz="700"/>
              <a:t>-Health, Inc. – a wholly owned subsidiary of </a:t>
            </a:r>
            <a:r>
              <a:rPr lang="en-US" sz="700" err="1"/>
              <a:t>dsm-firmenich</a:t>
            </a:r>
            <a:endParaRPr lang="en-US" sz="700"/>
          </a:p>
        </p:txBody>
      </p:sp>
      <p:sp>
        <p:nvSpPr>
          <p:cNvPr id="5" name="TextBox 4">
            <a:extLst>
              <a:ext uri="{FF2B5EF4-FFF2-40B4-BE49-F238E27FC236}">
                <a16:creationId xmlns:a16="http://schemas.microsoft.com/office/drawing/2014/main" id="{0A568439-51F1-0AAE-5D7D-7151A6F6A3CF}"/>
              </a:ext>
            </a:extLst>
          </p:cNvPr>
          <p:cNvSpPr txBox="1"/>
          <p:nvPr/>
        </p:nvSpPr>
        <p:spPr>
          <a:xfrm>
            <a:off x="388634" y="5944302"/>
            <a:ext cx="558012" cy="200055"/>
          </a:xfrm>
          <a:prstGeom prst="rect">
            <a:avLst/>
          </a:prstGeom>
          <a:noFill/>
        </p:spPr>
        <p:txBody>
          <a:bodyPr wrap="square">
            <a:spAutoFit/>
          </a:bodyPr>
          <a:lstStyle/>
          <a:p>
            <a:r>
              <a:rPr kumimoji="0" lang="pt-BR" sz="700" b="0" i="0" u="none" strike="noStrike" kern="1200" cap="none" spc="0" normalizeH="0" baseline="0" noProof="0" err="1">
                <a:ln>
                  <a:noFill/>
                </a:ln>
                <a:solidFill>
                  <a:prstClr val="black"/>
                </a:solidFill>
                <a:effectLst/>
                <a:uLnTx/>
                <a:uFillTx/>
                <a:latin typeface="DM Sans" pitchFamily="2" charset="0"/>
                <a:ea typeface="+mn-ea"/>
                <a:cs typeface="+mn-cs"/>
              </a:rPr>
              <a:t>Source</a:t>
            </a:r>
            <a:r>
              <a:rPr kumimoji="0" lang="pt-BR" sz="700" b="0" i="0" u="none" strike="noStrike" kern="1200" cap="none" spc="0" normalizeH="0" baseline="0" noProof="0">
                <a:ln>
                  <a:noFill/>
                </a:ln>
                <a:solidFill>
                  <a:prstClr val="black"/>
                </a:solidFill>
                <a:effectLst/>
                <a:uLnTx/>
                <a:uFillTx/>
                <a:latin typeface="DM Sans" pitchFamily="2" charset="0"/>
                <a:ea typeface="+mn-ea"/>
                <a:cs typeface="+mn-cs"/>
              </a:rPr>
              <a:t>:</a:t>
            </a:r>
            <a:endParaRPr lang="en-US" sz="700"/>
          </a:p>
        </p:txBody>
      </p:sp>
    </p:spTree>
    <p:extLst>
      <p:ext uri="{BB962C8B-B14F-4D97-AF65-F5344CB8AC3E}">
        <p14:creationId xmlns:p14="http://schemas.microsoft.com/office/powerpoint/2010/main" val="2390421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0A413B09-E7FE-41CC-8742-CCF6A02BE173}"/>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p:blipFill>
        <p:spPr/>
      </p:pic>
      <p:sp>
        <p:nvSpPr>
          <p:cNvPr id="4" name="Slide Number Placeholder 3">
            <a:extLst>
              <a:ext uri="{FF2B5EF4-FFF2-40B4-BE49-F238E27FC236}">
                <a16:creationId xmlns:a16="http://schemas.microsoft.com/office/drawing/2014/main" id="{B3B3767A-6886-BA5A-7EBD-2419206334C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8" name="Title 1">
            <a:extLst>
              <a:ext uri="{FF2B5EF4-FFF2-40B4-BE49-F238E27FC236}">
                <a16:creationId xmlns:a16="http://schemas.microsoft.com/office/drawing/2014/main" id="{71565662-5CF0-FD7E-1679-CEFF1A08A0EA}"/>
              </a:ext>
            </a:extLst>
          </p:cNvPr>
          <p:cNvSpPr txBox="1">
            <a:spLocks/>
          </p:cNvSpPr>
          <p:nvPr/>
        </p:nvSpPr>
        <p:spPr>
          <a:xfrm>
            <a:off x="300038" y="298133"/>
            <a:ext cx="4068433" cy="19245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4D3C35"/>
                </a:solidFill>
                <a:effectLst/>
                <a:uLnTx/>
                <a:uFillTx/>
                <a:latin typeface="DM Sans Bold"/>
                <a:ea typeface="+mj-ea"/>
                <a:cs typeface="+mj-cs"/>
              </a:rPr>
              <a:t>Menopause: The voice of Consumers</a:t>
            </a:r>
          </a:p>
        </p:txBody>
      </p:sp>
      <p:sp>
        <p:nvSpPr>
          <p:cNvPr id="3" name="TextBox 2">
            <a:extLst>
              <a:ext uri="{FF2B5EF4-FFF2-40B4-BE49-F238E27FC236}">
                <a16:creationId xmlns:a16="http://schemas.microsoft.com/office/drawing/2014/main" id="{A2D2885F-E3E1-D826-F22E-7182F9CF9D3B}"/>
              </a:ext>
            </a:extLst>
          </p:cNvPr>
          <p:cNvSpPr txBox="1"/>
          <p:nvPr/>
        </p:nvSpPr>
        <p:spPr>
          <a:xfrm>
            <a:off x="300038" y="2529303"/>
            <a:ext cx="3121186"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97974"/>
                </a:solidFill>
                <a:effectLst/>
                <a:uLnTx/>
                <a:uFillTx/>
                <a:latin typeface="DM Sans"/>
                <a:ea typeface="+mn-ea"/>
                <a:cs typeface="+mn-cs"/>
              </a:rPr>
              <a:t>Symptoms and </a:t>
            </a:r>
            <a:r>
              <a:rPr lang="en-US" sz="2000" b="1">
                <a:solidFill>
                  <a:srgbClr val="897974"/>
                </a:solidFill>
                <a:latin typeface="DM Sans"/>
              </a:rPr>
              <a:t>effects</a:t>
            </a:r>
            <a:r>
              <a:rPr kumimoji="0" lang="en-US" sz="2000" b="1" i="0" u="none" strike="noStrike" kern="1200" cap="none" spc="0" normalizeH="0" baseline="0" noProof="0">
                <a:ln>
                  <a:noFill/>
                </a:ln>
                <a:solidFill>
                  <a:srgbClr val="897974"/>
                </a:solidFill>
                <a:effectLst/>
                <a:uLnTx/>
                <a:uFillTx/>
                <a:latin typeface="DM Sans"/>
                <a:ea typeface="+mn-ea"/>
                <a:cs typeface="+mn-cs"/>
              </a:rPr>
              <a:t> on the skin and hair</a:t>
            </a:r>
            <a:endParaRPr kumimoji="0" lang="en-US" sz="3600" b="1" i="0" u="none" strike="noStrike" kern="1200" cap="none" spc="0" normalizeH="0" baseline="0" noProof="0">
              <a:ln>
                <a:noFill/>
              </a:ln>
              <a:solidFill>
                <a:srgbClr val="897974"/>
              </a:solidFill>
              <a:effectLst/>
              <a:uLnTx/>
              <a:uFillTx/>
              <a:latin typeface="DM Sans"/>
              <a:ea typeface="+mn-ea"/>
              <a:cs typeface="+mn-cs"/>
            </a:endParaRPr>
          </a:p>
        </p:txBody>
      </p:sp>
    </p:spTree>
    <p:extLst>
      <p:ext uri="{BB962C8B-B14F-4D97-AF65-F5344CB8AC3E}">
        <p14:creationId xmlns:p14="http://schemas.microsoft.com/office/powerpoint/2010/main" val="3667900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a:extLst>
              <a:ext uri="{FF2B5EF4-FFF2-40B4-BE49-F238E27FC236}">
                <a16:creationId xmlns:a16="http://schemas.microsoft.com/office/drawing/2014/main" id="{F5140DBA-7474-F6A2-BA29-0B7FD06DED00}"/>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6858000"/>
          </a:xfrm>
        </p:spPr>
      </p:pic>
      <p:sp>
        <p:nvSpPr>
          <p:cNvPr id="2" name="Slide Number Placeholder 1">
            <a:extLst>
              <a:ext uri="{FF2B5EF4-FFF2-40B4-BE49-F238E27FC236}">
                <a16:creationId xmlns:a16="http://schemas.microsoft.com/office/drawing/2014/main" id="{FE4E2FF0-EC1F-4CE4-9051-7889A4F151D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rgbClr val="FFFFFF"/>
              </a:solidFill>
              <a:effectLst/>
              <a:uLnTx/>
              <a:uFillTx/>
              <a:latin typeface="Fira Sans" panose="020B0503050000020004" pitchFamily="34" charset="0"/>
              <a:ea typeface="+mn-ea"/>
              <a:cs typeface="+mn-cs"/>
            </a:endParaRPr>
          </a:p>
        </p:txBody>
      </p:sp>
      <p:sp>
        <p:nvSpPr>
          <p:cNvPr id="6" name="Text Placeholder 5">
            <a:extLst>
              <a:ext uri="{FF2B5EF4-FFF2-40B4-BE49-F238E27FC236}">
                <a16:creationId xmlns:a16="http://schemas.microsoft.com/office/drawing/2014/main" id="{B3ACA603-9E3A-45FA-D905-87B0C2430169}"/>
              </a:ext>
            </a:extLst>
          </p:cNvPr>
          <p:cNvSpPr>
            <a:spLocks noGrp="1"/>
          </p:cNvSpPr>
          <p:nvPr>
            <p:ph type="body" idx="11"/>
          </p:nvPr>
        </p:nvSpPr>
        <p:spPr/>
        <p:txBody>
          <a:bodyPr/>
          <a:lstStyle/>
          <a:p>
            <a:r>
              <a:rPr lang="en-US"/>
              <a:t>Online survey scope and key concerns</a:t>
            </a:r>
          </a:p>
        </p:txBody>
      </p:sp>
      <p:sp>
        <p:nvSpPr>
          <p:cNvPr id="18" name="Text Placeholder 11">
            <a:extLst>
              <a:ext uri="{FF2B5EF4-FFF2-40B4-BE49-F238E27FC236}">
                <a16:creationId xmlns:a16="http://schemas.microsoft.com/office/drawing/2014/main" id="{EC6DBA3B-C13D-9C69-1BA5-59E5DF75898E}"/>
              </a:ext>
            </a:extLst>
          </p:cNvPr>
          <p:cNvSpPr txBox="1">
            <a:spLocks/>
          </p:cNvSpPr>
          <p:nvPr/>
        </p:nvSpPr>
        <p:spPr>
          <a:xfrm>
            <a:off x="302398" y="1397230"/>
            <a:ext cx="5098809" cy="1124469"/>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defRPr/>
            </a:pPr>
            <a:r>
              <a:rPr lang="en-US" sz="1800" b="1">
                <a:solidFill>
                  <a:srgbClr val="377DA1"/>
                </a:solidFill>
                <a:latin typeface="DM Sans"/>
              </a:rPr>
              <a:t>600 participants </a:t>
            </a:r>
          </a:p>
          <a:p>
            <a:pPr>
              <a:defRPr/>
            </a:pPr>
            <a:r>
              <a:rPr lang="en-US" b="1">
                <a:solidFill>
                  <a:srgbClr val="377DA1"/>
                </a:solidFill>
                <a:latin typeface="DM Sans"/>
              </a:rPr>
              <a:t>S</a:t>
            </a:r>
            <a:r>
              <a:rPr lang="en-US" sz="1800" b="1">
                <a:solidFill>
                  <a:srgbClr val="377DA1"/>
                </a:solidFill>
                <a:latin typeface="DM Sans"/>
              </a:rPr>
              <a:t>elf-identified in a menopausal stage</a:t>
            </a:r>
          </a:p>
          <a:p>
            <a:pPr>
              <a:defRPr/>
            </a:pPr>
            <a:r>
              <a:rPr lang="en-US">
                <a:solidFill>
                  <a:prstClr val="black"/>
                </a:solidFill>
                <a:latin typeface="DM Sans"/>
              </a:rPr>
              <a:t>Countries: USA, China and France</a:t>
            </a:r>
          </a:p>
          <a:p>
            <a:pPr>
              <a:defRPr/>
            </a:pPr>
            <a:r>
              <a:rPr lang="en-US">
                <a:solidFill>
                  <a:prstClr val="black"/>
                </a:solidFill>
                <a:latin typeface="DM Sans"/>
              </a:rPr>
              <a:t>Age: 45 to 60 years old</a:t>
            </a:r>
          </a:p>
          <a:p>
            <a:endParaRPr lang="en-GB"/>
          </a:p>
        </p:txBody>
      </p:sp>
      <p:sp>
        <p:nvSpPr>
          <p:cNvPr id="19" name="Text Placeholder 12">
            <a:extLst>
              <a:ext uri="{FF2B5EF4-FFF2-40B4-BE49-F238E27FC236}">
                <a16:creationId xmlns:a16="http://schemas.microsoft.com/office/drawing/2014/main" id="{19895EC5-6941-5FAD-1FB5-F99E7EB18354}"/>
              </a:ext>
            </a:extLst>
          </p:cNvPr>
          <p:cNvSpPr txBox="1">
            <a:spLocks/>
          </p:cNvSpPr>
          <p:nvPr/>
        </p:nvSpPr>
        <p:spPr>
          <a:xfrm>
            <a:off x="302398" y="2367161"/>
            <a:ext cx="5212354" cy="4141550"/>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sz="16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6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6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6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0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endParaRPr lang="en-GB"/>
          </a:p>
          <a:p>
            <a:endParaRPr lang="en-GB"/>
          </a:p>
          <a:p>
            <a:r>
              <a:rPr lang="en-US">
                <a:solidFill>
                  <a:prstClr val="black"/>
                </a:solidFill>
                <a:latin typeface="DM Sans"/>
              </a:rPr>
              <a:t>Revealing </a:t>
            </a:r>
            <a:r>
              <a:rPr lang="en-US" b="1">
                <a:solidFill>
                  <a:prstClr val="black"/>
                </a:solidFill>
                <a:latin typeface="DM Sans"/>
              </a:rPr>
              <a:t>5 main concerns </a:t>
            </a:r>
            <a:r>
              <a:rPr lang="en-US">
                <a:solidFill>
                  <a:prstClr val="black"/>
                </a:solidFill>
                <a:latin typeface="DM Sans"/>
              </a:rPr>
              <a:t>on </a:t>
            </a:r>
            <a:r>
              <a:rPr lang="en-US" b="1">
                <a:solidFill>
                  <a:prstClr val="black"/>
                </a:solidFill>
                <a:latin typeface="DM Sans"/>
              </a:rPr>
              <a:t>skin </a:t>
            </a:r>
            <a:r>
              <a:rPr lang="en-US">
                <a:solidFill>
                  <a:prstClr val="black"/>
                </a:solidFill>
                <a:latin typeface="DM Sans"/>
              </a:rPr>
              <a:t>experimented by women</a:t>
            </a: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endParaRPr lang="en-US">
              <a:solidFill>
                <a:prstClr val="black"/>
              </a:solidFill>
              <a:latin typeface="DM Sans"/>
            </a:endParaRPr>
          </a:p>
          <a:p>
            <a:r>
              <a:rPr lang="en-US">
                <a:solidFill>
                  <a:prstClr val="black"/>
                </a:solidFill>
                <a:latin typeface="DM Sans"/>
              </a:rPr>
              <a:t>And confirming the will to smash the taboo with </a:t>
            </a:r>
            <a:r>
              <a:rPr lang="en-US" b="1">
                <a:solidFill>
                  <a:prstClr val="black"/>
                </a:solidFill>
                <a:latin typeface="DM Sans"/>
              </a:rPr>
              <a:t>their gynecologist </a:t>
            </a:r>
            <a:r>
              <a:rPr lang="en-US">
                <a:solidFill>
                  <a:prstClr val="black"/>
                </a:solidFill>
                <a:latin typeface="DM Sans"/>
              </a:rPr>
              <a:t>remaining their most trusted advisor</a:t>
            </a:r>
          </a:p>
          <a:p>
            <a:endParaRPr lang="en-GB"/>
          </a:p>
        </p:txBody>
      </p:sp>
      <p:pic>
        <p:nvPicPr>
          <p:cNvPr id="8" name="Picture 12">
            <a:extLst>
              <a:ext uri="{FF2B5EF4-FFF2-40B4-BE49-F238E27FC236}">
                <a16:creationId xmlns:a16="http://schemas.microsoft.com/office/drawing/2014/main" id="{770E2D82-5851-D842-436F-3DA60B93010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grpSp>
        <p:nvGrpSpPr>
          <p:cNvPr id="26" name="Groupe 25">
            <a:extLst>
              <a:ext uri="{FF2B5EF4-FFF2-40B4-BE49-F238E27FC236}">
                <a16:creationId xmlns:a16="http://schemas.microsoft.com/office/drawing/2014/main" id="{911A0B81-5D6E-2306-9405-E74BF58B8224}"/>
              </a:ext>
            </a:extLst>
          </p:cNvPr>
          <p:cNvGrpSpPr/>
          <p:nvPr/>
        </p:nvGrpSpPr>
        <p:grpSpPr>
          <a:xfrm>
            <a:off x="356396" y="3615205"/>
            <a:ext cx="4990811" cy="1800000"/>
            <a:chOff x="500634" y="5128276"/>
            <a:chExt cx="4990811" cy="1800000"/>
          </a:xfrm>
        </p:grpSpPr>
        <p:pic>
          <p:nvPicPr>
            <p:cNvPr id="11" name="Picture 7">
              <a:extLst>
                <a:ext uri="{FF2B5EF4-FFF2-40B4-BE49-F238E27FC236}">
                  <a16:creationId xmlns:a16="http://schemas.microsoft.com/office/drawing/2014/main" id="{CD958977-D94A-FB39-73A6-FD6505AAAE3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2456040" y="5848276"/>
              <a:ext cx="1080000" cy="1080000"/>
            </a:xfrm>
            <a:prstGeom prst="rect">
              <a:avLst/>
            </a:prstGeom>
          </p:spPr>
        </p:pic>
        <p:pic>
          <p:nvPicPr>
            <p:cNvPr id="12" name="Picture 8">
              <a:extLst>
                <a:ext uri="{FF2B5EF4-FFF2-40B4-BE49-F238E27FC236}">
                  <a16:creationId xmlns:a16="http://schemas.microsoft.com/office/drawing/2014/main" id="{D2EF24D4-ACC2-3A3A-C7D7-31C1487DE87F}"/>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496666" y="5128276"/>
              <a:ext cx="1080000" cy="1080000"/>
            </a:xfrm>
            <a:prstGeom prst="rect">
              <a:avLst/>
            </a:prstGeom>
          </p:spPr>
        </p:pic>
        <p:pic>
          <p:nvPicPr>
            <p:cNvPr id="15" name="Picture 11" descr="A thermometer in a circle&#10;&#10;Description automatically generated with low confidence">
              <a:extLst>
                <a:ext uri="{FF2B5EF4-FFF2-40B4-BE49-F238E27FC236}">
                  <a16:creationId xmlns:a16="http://schemas.microsoft.com/office/drawing/2014/main" id="{84CAB19A-CBB2-6CF0-C678-4218C9002B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0634" y="5848276"/>
              <a:ext cx="1080000" cy="1080000"/>
            </a:xfrm>
            <a:prstGeom prst="rect">
              <a:avLst/>
            </a:prstGeom>
          </p:spPr>
        </p:pic>
        <p:pic>
          <p:nvPicPr>
            <p:cNvPr id="16" name="Picture 13">
              <a:extLst>
                <a:ext uri="{FF2B5EF4-FFF2-40B4-BE49-F238E27FC236}">
                  <a16:creationId xmlns:a16="http://schemas.microsoft.com/office/drawing/2014/main" id="{D433088F-8BDE-6C97-ACD6-3FB25CB41F2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4411445" y="5848276"/>
              <a:ext cx="1080000" cy="1080000"/>
            </a:xfrm>
            <a:prstGeom prst="rect">
              <a:avLst/>
            </a:prstGeom>
          </p:spPr>
        </p:pic>
        <p:pic>
          <p:nvPicPr>
            <p:cNvPr id="20" name="Picture 14" descr="A picture containing graphics, clipart, circle, logo&#10;&#10;Description automatically generated">
              <a:extLst>
                <a:ext uri="{FF2B5EF4-FFF2-40B4-BE49-F238E27FC236}">
                  <a16:creationId xmlns:a16="http://schemas.microsoft.com/office/drawing/2014/main" id="{5AF1D17E-E450-E125-8DB2-DBD0512E7B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439572" y="5128276"/>
              <a:ext cx="1080000" cy="1080000"/>
            </a:xfrm>
            <a:prstGeom prst="rect">
              <a:avLst/>
            </a:prstGeom>
          </p:spPr>
        </p:pic>
      </p:grpSp>
      <p:sp>
        <p:nvSpPr>
          <p:cNvPr id="29" name="Espace réservé du numéro de diapositive 1">
            <a:extLst>
              <a:ext uri="{FF2B5EF4-FFF2-40B4-BE49-F238E27FC236}">
                <a16:creationId xmlns:a16="http://schemas.microsoft.com/office/drawing/2014/main" id="{1A106718-41C0-3A91-6A44-217187D78A7A}"/>
              </a:ext>
            </a:extLst>
          </p:cNvPr>
          <p:cNvSpPr txBox="1">
            <a:spLocks/>
          </p:cNvSpPr>
          <p:nvPr/>
        </p:nvSpPr>
        <p:spPr>
          <a:xfrm>
            <a:off x="454800" y="6603206"/>
            <a:ext cx="1040625" cy="109061"/>
          </a:xfrm>
          <a:prstGeom prst="rect">
            <a:avLst/>
          </a:prstGeom>
        </p:spPr>
        <p:txBody>
          <a:bodyPr vert="horz" lIns="0" tIns="0" rIns="0" bIns="0" rtlCol="0" anchor="ctr"/>
          <a:lstStyle>
            <a:defPPr>
              <a:defRPr lang="en-US"/>
            </a:defPPr>
            <a:lvl1pPr marL="0" algn="l" defTabSz="914400" rtl="0" eaLnBrk="1" latinLnBrk="0" hangingPunct="1">
              <a:defRPr sz="9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EC50C849-B97A-2B45-B78A-6D9C352F693C}" type="slidenum">
              <a:rPr lang="en-US" sz="1300" smtClean="0">
                <a:solidFill>
                  <a:prstClr val="black"/>
                </a:solidFill>
                <a:latin typeface="DM Sans"/>
              </a:rPr>
              <a:pPr>
                <a:defRPr/>
              </a:pPr>
              <a:t>8</a:t>
            </a:fld>
            <a:endParaRPr lang="en-US" sz="1300">
              <a:solidFill>
                <a:prstClr val="black"/>
              </a:solidFill>
              <a:latin typeface="DM Sans"/>
            </a:endParaRPr>
          </a:p>
        </p:txBody>
      </p:sp>
      <p:sp>
        <p:nvSpPr>
          <p:cNvPr id="32" name="Title 2">
            <a:extLst>
              <a:ext uri="{FF2B5EF4-FFF2-40B4-BE49-F238E27FC236}">
                <a16:creationId xmlns:a16="http://schemas.microsoft.com/office/drawing/2014/main" id="{A18D076B-8638-208F-DCA8-C979D2F80C1A}"/>
              </a:ext>
            </a:extLst>
          </p:cNvPr>
          <p:cNvSpPr>
            <a:spLocks noGrp="1"/>
          </p:cNvSpPr>
          <p:nvPr>
            <p:ph type="title"/>
          </p:nvPr>
        </p:nvSpPr>
        <p:spPr>
          <a:xfrm>
            <a:off x="301625" y="301625"/>
            <a:ext cx="11591925" cy="303213"/>
          </a:xfrm>
        </p:spPr>
        <p:txBody>
          <a:bodyPr vert="horz"/>
          <a:lstStyle/>
          <a:p>
            <a:r>
              <a:rPr lang="en-US" sz="3200" b="0">
                <a:solidFill>
                  <a:srgbClr val="47A2D0"/>
                </a:solidFill>
                <a:latin typeface="DM Sans Bold"/>
                <a:ea typeface="+mn-ea"/>
                <a:cs typeface="+mn-cs"/>
              </a:rPr>
              <a:t>Skin care consumer survey </a:t>
            </a:r>
            <a:endParaRPr lang="en-CH"/>
          </a:p>
        </p:txBody>
      </p:sp>
    </p:spTree>
    <p:extLst>
      <p:ext uri="{BB962C8B-B14F-4D97-AF65-F5344CB8AC3E}">
        <p14:creationId xmlns:p14="http://schemas.microsoft.com/office/powerpoint/2010/main" val="3522371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FC4A78E6-C83A-C109-677E-38CC30E36ED5}"/>
              </a:ext>
            </a:extLst>
          </p:cNvPr>
          <p:cNvGrpSpPr/>
          <p:nvPr/>
        </p:nvGrpSpPr>
        <p:grpSpPr>
          <a:xfrm>
            <a:off x="11207589" y="93908"/>
            <a:ext cx="795600" cy="4080156"/>
            <a:chOff x="11084400" y="302400"/>
            <a:chExt cx="795600" cy="4080156"/>
          </a:xfrm>
        </p:grpSpPr>
        <p:pic>
          <p:nvPicPr>
            <p:cNvPr id="19" name="Picture 18" descr="A picture containing graphics, clipart, circle, logo&#10;&#10;Description automatically generated">
              <a:extLst>
                <a:ext uri="{FF2B5EF4-FFF2-40B4-BE49-F238E27FC236}">
                  <a16:creationId xmlns:a16="http://schemas.microsoft.com/office/drawing/2014/main" id="{CAA2B55C-3B06-4B23-87D0-BE9BA73224F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88000" y="1948278"/>
              <a:ext cx="792000" cy="792000"/>
            </a:xfrm>
            <a:prstGeom prst="rect">
              <a:avLst/>
            </a:prstGeom>
          </p:spPr>
        </p:pic>
        <p:pic>
          <p:nvPicPr>
            <p:cNvPr id="16" name="Picture 15" descr="A thermometer in a circle&#10;&#10;Description automatically generated with low confidence">
              <a:extLst>
                <a:ext uri="{FF2B5EF4-FFF2-40B4-BE49-F238E27FC236}">
                  <a16:creationId xmlns:a16="http://schemas.microsoft.com/office/drawing/2014/main" id="{1615F1EB-CB93-36E7-E1DA-B2DC8DC598A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88000" y="2767617"/>
              <a:ext cx="792000" cy="792000"/>
            </a:xfrm>
            <a:prstGeom prst="rect">
              <a:avLst/>
            </a:prstGeom>
          </p:spPr>
        </p:pic>
        <p:pic>
          <p:nvPicPr>
            <p:cNvPr id="11" name="Picture 10">
              <a:extLst>
                <a:ext uri="{FF2B5EF4-FFF2-40B4-BE49-F238E27FC236}">
                  <a16:creationId xmlns:a16="http://schemas.microsoft.com/office/drawing/2014/main" id="{69D0DE77-8692-0F95-0820-F46ABE051C0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84400" y="1125339"/>
              <a:ext cx="795600" cy="795600"/>
            </a:xfrm>
            <a:prstGeom prst="rect">
              <a:avLst/>
            </a:prstGeom>
          </p:spPr>
        </p:pic>
        <p:pic>
          <p:nvPicPr>
            <p:cNvPr id="12" name="Picture 11">
              <a:extLst>
                <a:ext uri="{FF2B5EF4-FFF2-40B4-BE49-F238E27FC236}">
                  <a16:creationId xmlns:a16="http://schemas.microsoft.com/office/drawing/2014/main" id="{DE241F34-650A-EB20-C07E-756CDFBEFF7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84400" y="302400"/>
              <a:ext cx="795600" cy="795600"/>
            </a:xfrm>
            <a:prstGeom prst="rect">
              <a:avLst/>
            </a:prstGeom>
          </p:spPr>
        </p:pic>
        <p:pic>
          <p:nvPicPr>
            <p:cNvPr id="20" name="Picture 19">
              <a:extLst>
                <a:ext uri="{FF2B5EF4-FFF2-40B4-BE49-F238E27FC236}">
                  <a16:creationId xmlns:a16="http://schemas.microsoft.com/office/drawing/2014/main" id="{A448949A-D024-EE02-4597-080D8DE292F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1084400" y="3586956"/>
              <a:ext cx="795600" cy="795600"/>
            </a:xfrm>
            <a:prstGeom prst="rect">
              <a:avLst/>
            </a:prstGeom>
          </p:spPr>
        </p:pic>
      </p:grpSp>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399" y="1342800"/>
            <a:ext cx="10676081" cy="4538230"/>
          </a:xfrm>
        </p:spPr>
        <p:txBody>
          <a:bodyPr wrap="square">
            <a:spAutoFit/>
          </a:bodyPr>
          <a:lstStyle/>
          <a:p>
            <a:pPr marL="0" indent="0">
              <a:spcAft>
                <a:spcPts val="1000"/>
              </a:spcAft>
              <a:buClr>
                <a:srgbClr val="307297"/>
              </a:buClr>
              <a:buNone/>
            </a:pPr>
            <a:r>
              <a:rPr lang="en-US" sz="2400"/>
              <a:t>Menopause is a very personal experience and each women experiments and deserves her own skincare solution. </a:t>
            </a:r>
          </a:p>
          <a:p>
            <a:pPr marL="0" indent="0">
              <a:spcBef>
                <a:spcPts val="1000"/>
              </a:spcBef>
              <a:spcAft>
                <a:spcPts val="1000"/>
              </a:spcAft>
              <a:buClr>
                <a:srgbClr val="307297"/>
              </a:buClr>
              <a:buNone/>
            </a:pPr>
            <a:r>
              <a:rPr lang="en-US" sz="1800" b="1"/>
              <a:t>Although we can still underline some key insights:</a:t>
            </a:r>
          </a:p>
          <a:p>
            <a:pPr lvl="1">
              <a:spcBef>
                <a:spcPts val="0"/>
              </a:spcBef>
              <a:spcAft>
                <a:spcPts val="1000"/>
              </a:spcAft>
              <a:buClr>
                <a:srgbClr val="307297"/>
              </a:buClr>
            </a:pPr>
            <a:r>
              <a:rPr lang="en-US" sz="1800" b="1">
                <a:solidFill>
                  <a:srgbClr val="377DA1"/>
                </a:solidFill>
              </a:rPr>
              <a:t>Change in skin </a:t>
            </a:r>
            <a:r>
              <a:rPr lang="en-US" sz="1800"/>
              <a:t>is a key symptom experimented during menopause by </a:t>
            </a:r>
            <a:r>
              <a:rPr lang="en-US" sz="1800" b="1"/>
              <a:t>60% of women </a:t>
            </a:r>
            <a:r>
              <a:rPr lang="en-US" sz="1800"/>
              <a:t>(Up to 80% in China)</a:t>
            </a:r>
          </a:p>
          <a:p>
            <a:pPr lvl="1">
              <a:spcBef>
                <a:spcPts val="0"/>
              </a:spcBef>
              <a:spcAft>
                <a:spcPts val="1000"/>
              </a:spcAft>
              <a:buClr>
                <a:srgbClr val="307297"/>
              </a:buClr>
            </a:pPr>
            <a:r>
              <a:rPr lang="en-US" sz="1800"/>
              <a:t>58% of consumers experiment </a:t>
            </a:r>
            <a:r>
              <a:rPr lang="en-US" sz="1800" b="1">
                <a:solidFill>
                  <a:srgbClr val="EF8A1D"/>
                </a:solidFill>
              </a:rPr>
              <a:t>hot flushes </a:t>
            </a:r>
            <a:r>
              <a:rPr lang="en-US" sz="1800"/>
              <a:t>(Top 1 concern in France / 76%)</a:t>
            </a:r>
          </a:p>
          <a:p>
            <a:pPr lvl="1">
              <a:spcBef>
                <a:spcPts val="0"/>
              </a:spcBef>
              <a:spcAft>
                <a:spcPts val="1000"/>
              </a:spcAft>
              <a:buClr>
                <a:srgbClr val="307297"/>
              </a:buClr>
            </a:pPr>
            <a:r>
              <a:rPr lang="en-US" sz="1800"/>
              <a:t>Women are </a:t>
            </a:r>
            <a:r>
              <a:rPr lang="en-US" sz="1800" b="1"/>
              <a:t>willing to speak </a:t>
            </a:r>
            <a:r>
              <a:rPr lang="en-US" sz="1800"/>
              <a:t>about menopause across the world, their </a:t>
            </a:r>
            <a:r>
              <a:rPr lang="en-US" sz="1800" b="1"/>
              <a:t>gynecologist</a:t>
            </a:r>
            <a:r>
              <a:rPr lang="en-US" sz="1800"/>
              <a:t> remaining their first trusted source of information</a:t>
            </a:r>
          </a:p>
          <a:p>
            <a:pPr lvl="1">
              <a:spcBef>
                <a:spcPts val="0"/>
              </a:spcBef>
              <a:spcAft>
                <a:spcPts val="1000"/>
              </a:spcAft>
              <a:buClr>
                <a:srgbClr val="307297"/>
              </a:buClr>
            </a:pPr>
            <a:r>
              <a:rPr lang="en-US" sz="1800"/>
              <a:t>Consumers are using </a:t>
            </a:r>
            <a:r>
              <a:rPr lang="en-US" sz="1800" b="1"/>
              <a:t>high variety of skincare solutions</a:t>
            </a:r>
            <a:r>
              <a:rPr lang="en-US" sz="1800"/>
              <a:t>, with preference for </a:t>
            </a:r>
            <a:r>
              <a:rPr lang="en-US" sz="1800" b="1">
                <a:solidFill>
                  <a:srgbClr val="E67F7C"/>
                </a:solidFill>
              </a:rPr>
              <a:t>moisturizers</a:t>
            </a:r>
            <a:r>
              <a:rPr lang="en-US" sz="1800"/>
              <a:t> (USA) and </a:t>
            </a:r>
            <a:r>
              <a:rPr lang="en-US" sz="1800" b="1">
                <a:solidFill>
                  <a:srgbClr val="7BC6BC"/>
                </a:solidFill>
              </a:rPr>
              <a:t>aging related solutions </a:t>
            </a:r>
            <a:r>
              <a:rPr lang="en-US" sz="1800"/>
              <a:t>(France and China)</a:t>
            </a:r>
          </a:p>
          <a:p>
            <a:pPr lvl="1">
              <a:spcBef>
                <a:spcPts val="0"/>
              </a:spcBef>
              <a:spcAft>
                <a:spcPts val="1000"/>
              </a:spcAft>
              <a:buClr>
                <a:srgbClr val="307297"/>
              </a:buClr>
            </a:pPr>
            <a:r>
              <a:rPr lang="en-US" sz="1800"/>
              <a:t>Regarding menopause-related skin symptoms, </a:t>
            </a:r>
            <a:r>
              <a:rPr lang="en-US" sz="1800" b="1">
                <a:solidFill>
                  <a:srgbClr val="7BC6BC"/>
                </a:solidFill>
              </a:rPr>
              <a:t>wrinkles and sagging  </a:t>
            </a:r>
            <a:r>
              <a:rPr lang="en-US" sz="1800"/>
              <a:t>are top concern in USA and France although secondary in China focusing on </a:t>
            </a:r>
            <a:r>
              <a:rPr lang="en-US" sz="1800" b="1">
                <a:solidFill>
                  <a:srgbClr val="B1BF11"/>
                </a:solidFill>
              </a:rPr>
              <a:t>skin pigmentation</a:t>
            </a:r>
            <a:r>
              <a:rPr lang="en-US" sz="1800" b="1">
                <a:solidFill>
                  <a:srgbClr val="307297"/>
                </a:solidFill>
              </a:rPr>
              <a:t> </a:t>
            </a:r>
            <a:r>
              <a:rPr lang="en-US" sz="1800"/>
              <a:t>and </a:t>
            </a:r>
            <a:r>
              <a:rPr lang="en-US" sz="1800" b="1">
                <a:solidFill>
                  <a:srgbClr val="9D2835"/>
                </a:solidFill>
              </a:rPr>
              <a:t>skin sensitivity</a:t>
            </a:r>
          </a:p>
          <a:p>
            <a:pPr lvl="1">
              <a:spcBef>
                <a:spcPts val="0"/>
              </a:spcBef>
              <a:spcAft>
                <a:spcPts val="1000"/>
              </a:spcAft>
              <a:buClr>
                <a:srgbClr val="307297"/>
              </a:buClr>
            </a:pPr>
            <a:r>
              <a:rPr lang="en-US" sz="1800" b="1">
                <a:solidFill>
                  <a:srgbClr val="47A2D0"/>
                </a:solidFill>
              </a:rPr>
              <a:t>Acne and oily skin </a:t>
            </a:r>
            <a:r>
              <a:rPr lang="en-US" sz="1800"/>
              <a:t>is a concern for specific consumers (15%)</a:t>
            </a:r>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a:t>Key take aways</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t>Skin care consumer survey</a:t>
            </a:r>
          </a:p>
        </p:txBody>
      </p:sp>
    </p:spTree>
    <p:extLst>
      <p:ext uri="{BB962C8B-B14F-4D97-AF65-F5344CB8AC3E}">
        <p14:creationId xmlns:p14="http://schemas.microsoft.com/office/powerpoint/2010/main" val="871506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23868F-EDF9-A8F7-B2D3-639253F2B86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6" name="Text Placeholder 5">
            <a:extLst>
              <a:ext uri="{FF2B5EF4-FFF2-40B4-BE49-F238E27FC236}">
                <a16:creationId xmlns:a16="http://schemas.microsoft.com/office/drawing/2014/main" id="{A208C95D-CFAA-EF3B-063F-CA42118760ED}"/>
              </a:ext>
            </a:extLst>
          </p:cNvPr>
          <p:cNvSpPr>
            <a:spLocks noGrp="1"/>
          </p:cNvSpPr>
          <p:nvPr>
            <p:ph type="body" sz="quarter" idx="12"/>
          </p:nvPr>
        </p:nvSpPr>
        <p:spPr/>
        <p:txBody>
          <a:bodyPr/>
          <a:lstStyle/>
          <a:p>
            <a:r>
              <a:rPr lang="en-US" sz="2000" err="1">
                <a:solidFill>
                  <a:srgbClr val="9138B0"/>
                </a:solidFill>
              </a:rPr>
              <a:t>dsm-firmenich</a:t>
            </a:r>
            <a:r>
              <a:rPr lang="en-US" sz="2000">
                <a:solidFill>
                  <a:srgbClr val="9138B0"/>
                </a:solidFill>
              </a:rPr>
              <a:t> Consumer Insights Hub*</a:t>
            </a:r>
          </a:p>
        </p:txBody>
      </p:sp>
      <p:sp>
        <p:nvSpPr>
          <p:cNvPr id="5" name="Text Placeholder 4">
            <a:extLst>
              <a:ext uri="{FF2B5EF4-FFF2-40B4-BE49-F238E27FC236}">
                <a16:creationId xmlns:a16="http://schemas.microsoft.com/office/drawing/2014/main" id="{EAD30B81-7DA0-1F63-3EAC-266DA584C6B1}"/>
              </a:ext>
            </a:extLst>
          </p:cNvPr>
          <p:cNvSpPr>
            <a:spLocks noGrp="1"/>
          </p:cNvSpPr>
          <p:nvPr>
            <p:ph type="body" idx="11"/>
          </p:nvPr>
        </p:nvSpPr>
        <p:spPr/>
        <p:txBody>
          <a:bodyPr/>
          <a:lstStyle/>
          <a:p>
            <a:pPr>
              <a:defRPr/>
            </a:pPr>
            <a:r>
              <a:rPr lang="en-US" sz="2500">
                <a:solidFill>
                  <a:srgbClr val="58166D"/>
                </a:solidFill>
                <a:latin typeface="DM Sans"/>
                <a:ea typeface="+mj-ea"/>
                <a:cs typeface="+mj-cs"/>
              </a:rPr>
              <a:t>Consumer survey</a:t>
            </a:r>
          </a:p>
        </p:txBody>
      </p:sp>
      <p:sp>
        <p:nvSpPr>
          <p:cNvPr id="2" name="Title 1">
            <a:extLst>
              <a:ext uri="{FF2B5EF4-FFF2-40B4-BE49-F238E27FC236}">
                <a16:creationId xmlns:a16="http://schemas.microsoft.com/office/drawing/2014/main" id="{0BE068C8-0719-B436-19D5-1C795A7D81EA}"/>
              </a:ext>
            </a:extLst>
          </p:cNvPr>
          <p:cNvSpPr>
            <a:spLocks noGrp="1"/>
          </p:cNvSpPr>
          <p:nvPr>
            <p:ph type="title"/>
          </p:nvPr>
        </p:nvSpPr>
        <p:spPr/>
        <p:txBody>
          <a:bodyPr/>
          <a:lstStyle/>
          <a:p>
            <a:r>
              <a:rPr lang="en-US" sz="3200" b="0">
                <a:solidFill>
                  <a:srgbClr val="9138B0"/>
                </a:solidFill>
                <a:latin typeface="DM Sans Bold"/>
                <a:ea typeface="+mn-ea"/>
                <a:cs typeface="+mn-cs"/>
              </a:rPr>
              <a:t>Hair Care </a:t>
            </a:r>
          </a:p>
        </p:txBody>
      </p:sp>
      <p:sp>
        <p:nvSpPr>
          <p:cNvPr id="14" name="Text Placeholder 5">
            <a:extLst>
              <a:ext uri="{FF2B5EF4-FFF2-40B4-BE49-F238E27FC236}">
                <a16:creationId xmlns:a16="http://schemas.microsoft.com/office/drawing/2014/main" id="{5C315FDF-F9C1-3BDC-10E9-93E985B743E3}"/>
              </a:ext>
            </a:extLst>
          </p:cNvPr>
          <p:cNvSpPr txBox="1">
            <a:spLocks/>
          </p:cNvSpPr>
          <p:nvPr/>
        </p:nvSpPr>
        <p:spPr>
          <a:xfrm>
            <a:off x="304186" y="1761098"/>
            <a:ext cx="5474961" cy="646331"/>
          </a:xfrm>
          <a:prstGeom prst="rect">
            <a:avLst/>
          </a:prstGeom>
        </p:spPr>
        <p:txBody>
          <a:bodyPr vert="horz" wrap="square" lIns="0" tIns="0" rIns="0" bIns="0" rtlCol="0">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0" indent="0" algn="l" defTabSz="914400" rtl="0" eaLnBrk="1" latinLnBrk="0" hangingPunct="1">
              <a:lnSpc>
                <a:spcPct val="100000"/>
              </a:lnSpc>
              <a:spcBef>
                <a:spcPts val="0"/>
              </a:spcBef>
              <a:spcAft>
                <a:spcPts val="0"/>
              </a:spcAft>
              <a:buClr>
                <a:srgbClr val="307297"/>
              </a:buClr>
              <a:buSzPct val="90000"/>
              <a:buFont typeface="Wingdings" panose="05000000000000000000" pitchFamily="2" charset="2"/>
              <a:buNone/>
              <a:defRPr sz="18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4"/>
              </a:buClr>
              <a:buSzPct val="90000"/>
              <a:buFont typeface="Wingdings" panose="05000000000000000000" pitchFamily="2" charset="2"/>
              <a:buChar char="l"/>
              <a:defRPr sz="18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chemeClr val="accent3"/>
              </a:buClr>
              <a:buSzPct val="90000"/>
              <a:buFont typeface="Wingdings" panose="05000000000000000000" pitchFamily="2" charset="2"/>
              <a:buChar char="l"/>
              <a:defRPr sz="18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0" cap="none" spc="0" normalizeH="0" baseline="0" noProof="0">
                <a:ln>
                  <a:noFill/>
                </a:ln>
                <a:solidFill>
                  <a:prstClr val="black"/>
                </a:solidFill>
                <a:effectLst/>
                <a:uLnTx/>
                <a:uFillTx/>
                <a:latin typeface="DM Sans"/>
                <a:ea typeface="+mn-ea"/>
                <a:cs typeface="+mn-cs"/>
              </a:rPr>
              <a:t>113-115 consumers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Countries: Australia, USA, and UK</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0" cap="none" spc="0" normalizeH="0" baseline="0" noProof="0">
                <a:ln>
                  <a:noFill/>
                </a:ln>
                <a:solidFill>
                  <a:prstClr val="black"/>
                </a:solidFill>
                <a:effectLst/>
                <a:uLnTx/>
                <a:uFillTx/>
                <a:latin typeface="DM Sans"/>
                <a:ea typeface="+mn-ea"/>
                <a:cs typeface="+mn-cs"/>
              </a:rPr>
              <a:t>Age: 45 to 60 years old</a:t>
            </a:r>
          </a:p>
        </p:txBody>
      </p:sp>
      <p:pic>
        <p:nvPicPr>
          <p:cNvPr id="33" name="Picture 32">
            <a:extLst>
              <a:ext uri="{FF2B5EF4-FFF2-40B4-BE49-F238E27FC236}">
                <a16:creationId xmlns:a16="http://schemas.microsoft.com/office/drawing/2014/main" id="{3C4253E6-F1F2-A8BC-82AE-23F360B2C6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7" name="TextBox 6">
            <a:extLst>
              <a:ext uri="{FF2B5EF4-FFF2-40B4-BE49-F238E27FC236}">
                <a16:creationId xmlns:a16="http://schemas.microsoft.com/office/drawing/2014/main" id="{022D8AD9-3996-2D75-E066-260E743F7589}"/>
              </a:ext>
            </a:extLst>
          </p:cNvPr>
          <p:cNvSpPr txBox="1"/>
          <p:nvPr/>
        </p:nvSpPr>
        <p:spPr>
          <a:xfrm>
            <a:off x="302400" y="2675675"/>
            <a:ext cx="5200820" cy="86177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Revealing </a:t>
            </a:r>
            <a:r>
              <a:rPr kumimoji="0" lang="en-US" sz="2000" b="1" i="0" u="none" strike="noStrike" kern="0" cap="none" spc="0" normalizeH="0" baseline="0" noProof="0">
                <a:ln>
                  <a:noFill/>
                </a:ln>
                <a:solidFill>
                  <a:prstClr val="black"/>
                </a:solidFill>
                <a:effectLst/>
                <a:uLnTx/>
                <a:uFillTx/>
                <a:latin typeface="DM Sans"/>
                <a:ea typeface="+mn-ea"/>
                <a:cs typeface="+mn-cs"/>
              </a:rPr>
              <a:t>3 main concerns </a:t>
            </a:r>
            <a:r>
              <a:rPr kumimoji="0" lang="en-US" sz="2000" b="0" i="0" u="none" strike="noStrike" kern="0" cap="none" spc="0" normalizeH="0" baseline="0" noProof="0">
                <a:ln>
                  <a:noFill/>
                </a:ln>
                <a:solidFill>
                  <a:prstClr val="black"/>
                </a:solidFill>
                <a:effectLst/>
                <a:uLnTx/>
                <a:uFillTx/>
                <a:latin typeface="DM Sans"/>
                <a:ea typeface="+mn-ea"/>
                <a:cs typeface="+mn-cs"/>
              </a:rPr>
              <a:t>on the </a:t>
            </a:r>
            <a:br>
              <a:rPr kumimoji="0" lang="en-US" sz="2000" b="0" i="0" u="none" strike="noStrike" kern="0" cap="none" spc="0" normalizeH="0" baseline="0" noProof="0">
                <a:ln>
                  <a:noFill/>
                </a:ln>
                <a:solidFill>
                  <a:prstClr val="black"/>
                </a:solidFill>
                <a:effectLst/>
                <a:uLnTx/>
                <a:uFillTx/>
                <a:latin typeface="DM Sans"/>
                <a:ea typeface="+mn-ea"/>
                <a:cs typeface="+mn-cs"/>
              </a:rPr>
            </a:br>
            <a:r>
              <a:rPr kumimoji="0" lang="en-US" sz="2000" b="1" i="0" u="none" strike="noStrike" kern="0" cap="none" spc="0" normalizeH="0" baseline="0" noProof="0">
                <a:ln>
                  <a:noFill/>
                </a:ln>
                <a:solidFill>
                  <a:prstClr val="black"/>
                </a:solidFill>
                <a:effectLst/>
                <a:uLnTx/>
                <a:uFillTx/>
                <a:latin typeface="DM Sans"/>
                <a:ea typeface="+mn-ea"/>
                <a:cs typeface="+mn-cs"/>
              </a:rPr>
              <a:t>hair and scalp </a:t>
            </a:r>
            <a:r>
              <a:rPr kumimoji="0" lang="en-US" sz="2000" b="0" i="0" u="none" strike="noStrike" kern="0" cap="none" spc="0" normalizeH="0" baseline="0" noProof="0">
                <a:ln>
                  <a:noFill/>
                </a:ln>
                <a:solidFill>
                  <a:prstClr val="black"/>
                </a:solidFill>
                <a:effectLst/>
                <a:uLnTx/>
                <a:uFillTx/>
                <a:latin typeface="DM Sans"/>
                <a:ea typeface="+mn-ea"/>
                <a:cs typeface="+mn-cs"/>
              </a:rPr>
              <a:t>experimented by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sp>
        <p:nvSpPr>
          <p:cNvPr id="11" name="TextBox 10">
            <a:extLst>
              <a:ext uri="{FF2B5EF4-FFF2-40B4-BE49-F238E27FC236}">
                <a16:creationId xmlns:a16="http://schemas.microsoft.com/office/drawing/2014/main" id="{11F3FCEF-1DE4-7E27-F4F6-CF7280A1C276}"/>
              </a:ext>
            </a:extLst>
          </p:cNvPr>
          <p:cNvSpPr txBox="1"/>
          <p:nvPr/>
        </p:nvSpPr>
        <p:spPr>
          <a:xfrm>
            <a:off x="302400" y="4688233"/>
            <a:ext cx="5578234"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Key partner: </a:t>
            </a:r>
            <a:r>
              <a:rPr kumimoji="0" lang="en-US" sz="2000" b="1" i="0" u="none" strike="noStrike" kern="0" cap="none" spc="0" normalizeH="0" baseline="0" noProof="0">
                <a:ln>
                  <a:noFill/>
                </a:ln>
                <a:solidFill>
                  <a:prstClr val="black"/>
                </a:solidFill>
                <a:effectLst/>
                <a:uLnTx/>
                <a:uFillTx/>
                <a:latin typeface="DM Sans"/>
                <a:ea typeface="+mn-ea"/>
                <a:cs typeface="+mn-cs"/>
              </a:rPr>
              <a:t>the hairdresser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DM San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Key dedicated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DM Sans"/>
                <a:ea typeface="+mn-ea"/>
                <a:cs typeface="+mn-cs"/>
              </a:rPr>
              <a:t>products:</a:t>
            </a:r>
            <a:endParaRPr kumimoji="0" lang="en-US" sz="1600" b="0" i="0" u="none" strike="noStrike" kern="1200" cap="none" spc="0" normalizeH="0" baseline="0" noProof="0">
              <a:ln>
                <a:noFill/>
              </a:ln>
              <a:solidFill>
                <a:prstClr val="black"/>
              </a:solidFill>
              <a:effectLst/>
              <a:uLnTx/>
              <a:uFillTx/>
              <a:latin typeface="DM Sans"/>
              <a:ea typeface="+mn-ea"/>
              <a:cs typeface="+mn-cs"/>
            </a:endParaRPr>
          </a:p>
        </p:txBody>
      </p:sp>
      <p:pic>
        <p:nvPicPr>
          <p:cNvPr id="19" name="Picture 18">
            <a:extLst>
              <a:ext uri="{FF2B5EF4-FFF2-40B4-BE49-F238E27FC236}">
                <a16:creationId xmlns:a16="http://schemas.microsoft.com/office/drawing/2014/main" id="{CFCA8BE4-2B66-DF7E-8DAD-D9A423EDCF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089213" y="5149899"/>
            <a:ext cx="3157492" cy="1058377"/>
          </a:xfrm>
          <a:prstGeom prst="rect">
            <a:avLst/>
          </a:prstGeom>
        </p:spPr>
      </p:pic>
      <p:pic>
        <p:nvPicPr>
          <p:cNvPr id="8" name="Picture 7">
            <a:extLst>
              <a:ext uri="{FF2B5EF4-FFF2-40B4-BE49-F238E27FC236}">
                <a16:creationId xmlns:a16="http://schemas.microsoft.com/office/drawing/2014/main" id="{883BCC20-2E64-DCC6-E1B0-B4CC195F218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069891" y="3448768"/>
            <a:ext cx="1080000" cy="1080000"/>
          </a:xfrm>
          <a:prstGeom prst="rect">
            <a:avLst/>
          </a:prstGeom>
        </p:spPr>
      </p:pic>
      <p:pic>
        <p:nvPicPr>
          <p:cNvPr id="9" name="Picture 8">
            <a:extLst>
              <a:ext uri="{FF2B5EF4-FFF2-40B4-BE49-F238E27FC236}">
                <a16:creationId xmlns:a16="http://schemas.microsoft.com/office/drawing/2014/main" id="{48FB3D37-2805-815F-D870-5D2E80270A2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3219104" y="3448768"/>
            <a:ext cx="1080000" cy="1080000"/>
          </a:xfrm>
          <a:prstGeom prst="rect">
            <a:avLst/>
          </a:prstGeom>
        </p:spPr>
      </p:pic>
      <p:pic>
        <p:nvPicPr>
          <p:cNvPr id="12" name="Picture 17">
            <a:extLst>
              <a:ext uri="{FF2B5EF4-FFF2-40B4-BE49-F238E27FC236}">
                <a16:creationId xmlns:a16="http://schemas.microsoft.com/office/drawing/2014/main" id="{A58DE2C6-FCB6-A39A-30D0-0A7E31EA5A5C}"/>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20678" y="3448768"/>
            <a:ext cx="1080000" cy="1080000"/>
          </a:xfrm>
          <a:prstGeom prst="rect">
            <a:avLst/>
          </a:prstGeom>
        </p:spPr>
      </p:pic>
      <p:pic>
        <p:nvPicPr>
          <p:cNvPr id="10" name="Picture Placeholder 26" descr="A picture containing person, hairstyle, skin, long hair&#10;&#10;Description automatically generated">
            <a:extLst>
              <a:ext uri="{FF2B5EF4-FFF2-40B4-BE49-F238E27FC236}">
                <a16:creationId xmlns:a16="http://schemas.microsoft.com/office/drawing/2014/main" id="{2989FE81-1B26-E393-EDA7-2D909AFC0BFD}"/>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6096000" y="2"/>
            <a:ext cx="6096000" cy="6857998"/>
          </a:xfrm>
          <a:prstGeom prst="rect">
            <a:avLst/>
          </a:prstGeom>
        </p:spPr>
      </p:pic>
      <p:pic>
        <p:nvPicPr>
          <p:cNvPr id="4" name="Picture 6">
            <a:extLst>
              <a:ext uri="{FF2B5EF4-FFF2-40B4-BE49-F238E27FC236}">
                <a16:creationId xmlns:a16="http://schemas.microsoft.com/office/drawing/2014/main" id="{C990D719-4881-4F44-9671-5635D26C481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6" name="TextBox 15">
            <a:extLst>
              <a:ext uri="{FF2B5EF4-FFF2-40B4-BE49-F238E27FC236}">
                <a16:creationId xmlns:a16="http://schemas.microsoft.com/office/drawing/2014/main" id="{9A34F109-5CBB-64FA-B3D7-26D5BA909F25}"/>
              </a:ext>
            </a:extLst>
          </p:cNvPr>
          <p:cNvSpPr txBox="1"/>
          <p:nvPr/>
        </p:nvSpPr>
        <p:spPr>
          <a:xfrm>
            <a:off x="302400" y="6144800"/>
            <a:ext cx="5781368" cy="616642"/>
          </a:xfrm>
          <a:prstGeom prst="rect">
            <a:avLst/>
          </a:prstGeom>
          <a:noFill/>
        </p:spPr>
        <p:txBody>
          <a:bodyPr wrap="square" lIns="0" tIns="0" rIns="0" bIns="503998" rtlCol="0" anchor="b" anchorCtr="0">
            <a:spAutoFit/>
          </a:bodyPr>
          <a:lstStyle/>
          <a:p>
            <a:pPr>
              <a:defRPr/>
            </a:pPr>
            <a:r>
              <a:rPr lang="en-US" sz="700">
                <a:solidFill>
                  <a:prstClr val="black"/>
                </a:solidFill>
                <a:latin typeface="DM Sans"/>
              </a:rPr>
              <a:t>*Q4 2022</a:t>
            </a:r>
          </a:p>
        </p:txBody>
      </p:sp>
    </p:spTree>
    <p:extLst>
      <p:ext uri="{BB962C8B-B14F-4D97-AF65-F5344CB8AC3E}">
        <p14:creationId xmlns:p14="http://schemas.microsoft.com/office/powerpoint/2010/main" val="932750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400" y="1342800"/>
            <a:ext cx="11591925" cy="4434034"/>
          </a:xfrm>
        </p:spPr>
        <p:txBody>
          <a:bodyPr wrap="square">
            <a:spAutoFit/>
          </a:bodyPr>
          <a:lstStyle/>
          <a:p>
            <a:pPr marL="0" indent="0">
              <a:spcAft>
                <a:spcPts val="1000"/>
              </a:spcAft>
              <a:buClr>
                <a:srgbClr val="307297"/>
              </a:buClr>
              <a:buNone/>
            </a:pPr>
            <a:r>
              <a:rPr lang="en-US" sz="2400"/>
              <a:t>Menopause is a very personal experience and each women experiments and deserves her own hair care solution. </a:t>
            </a:r>
          </a:p>
          <a:p>
            <a:pPr marL="0" indent="0">
              <a:spcBef>
                <a:spcPts val="1000"/>
              </a:spcBef>
              <a:spcAft>
                <a:spcPts val="1000"/>
              </a:spcAft>
              <a:buClr>
                <a:srgbClr val="307297"/>
              </a:buClr>
              <a:buNone/>
            </a:pPr>
            <a:r>
              <a:rPr lang="en-US" sz="1800" b="1"/>
              <a:t>Although we can still underline some key insights:</a:t>
            </a:r>
          </a:p>
          <a:p>
            <a:pPr lvl="1">
              <a:spcBef>
                <a:spcPts val="0"/>
              </a:spcBef>
              <a:spcAft>
                <a:spcPts val="1000"/>
              </a:spcAft>
              <a:buClr>
                <a:srgbClr val="7030A0"/>
              </a:buClr>
            </a:pPr>
            <a:r>
              <a:rPr lang="en-US" sz="1800">
                <a:latin typeface="DM Sans"/>
                <a:ea typeface="+mj-ea"/>
                <a:cs typeface="+mj-cs"/>
              </a:rPr>
              <a:t>The </a:t>
            </a:r>
            <a:r>
              <a:rPr lang="en-US" sz="1800" b="1">
                <a:latin typeface="DM Sans"/>
                <a:ea typeface="+mj-ea"/>
                <a:cs typeface="+mj-cs"/>
              </a:rPr>
              <a:t>main hair symptoms related to menopause </a:t>
            </a:r>
            <a:r>
              <a:rPr lang="en-US" sz="1800">
                <a:latin typeface="DM Sans"/>
                <a:ea typeface="+mj-ea"/>
                <a:cs typeface="+mj-cs"/>
              </a:rPr>
              <a:t>are </a:t>
            </a:r>
            <a:r>
              <a:rPr lang="en-US" sz="1800" b="1">
                <a:solidFill>
                  <a:srgbClr val="CFAED3"/>
                </a:solidFill>
                <a:latin typeface="DM Sans"/>
                <a:ea typeface="+mj-ea"/>
                <a:cs typeface="+mj-cs"/>
              </a:rPr>
              <a:t>hair loss for </a:t>
            </a:r>
            <a:r>
              <a:rPr lang="en-US" sz="1800">
                <a:latin typeface="DM Sans"/>
                <a:ea typeface="+mj-ea"/>
                <a:cs typeface="+mj-cs"/>
              </a:rPr>
              <a:t>29% of the consumers* and </a:t>
            </a:r>
            <a:r>
              <a:rPr lang="en-US" sz="1800" b="1">
                <a:solidFill>
                  <a:srgbClr val="7030A0"/>
                </a:solidFill>
                <a:latin typeface="DM Sans"/>
                <a:ea typeface="+mj-ea"/>
                <a:cs typeface="+mj-cs"/>
              </a:rPr>
              <a:t>hair thinning </a:t>
            </a:r>
            <a:r>
              <a:rPr lang="en-US" sz="1800">
                <a:latin typeface="DM Sans"/>
                <a:ea typeface="+mj-ea"/>
                <a:cs typeface="+mj-cs"/>
              </a:rPr>
              <a:t>(25% of the consumers*) followed by </a:t>
            </a:r>
            <a:r>
              <a:rPr lang="en-US" sz="1800" b="1">
                <a:solidFill>
                  <a:srgbClr val="E67F7C"/>
                </a:solidFill>
                <a:latin typeface="DM Sans"/>
                <a:ea typeface="+mj-ea"/>
                <a:cs typeface="+mj-cs"/>
              </a:rPr>
              <a:t>scalp and hair dryness sensation.</a:t>
            </a:r>
          </a:p>
          <a:p>
            <a:pPr lvl="1">
              <a:spcBef>
                <a:spcPts val="0"/>
              </a:spcBef>
              <a:spcAft>
                <a:spcPts val="1000"/>
              </a:spcAft>
              <a:buClr>
                <a:srgbClr val="7030A0"/>
              </a:buClr>
            </a:pPr>
            <a:r>
              <a:rPr lang="en-US" sz="1800">
                <a:latin typeface="DM Sans"/>
                <a:ea typeface="+mj-ea"/>
                <a:cs typeface="+mj-cs"/>
              </a:rPr>
              <a:t>The hair concerns related to menopause are very </a:t>
            </a:r>
            <a:r>
              <a:rPr lang="en-US" sz="1800" b="1">
                <a:latin typeface="DM Sans"/>
                <a:ea typeface="+mj-ea"/>
                <a:cs typeface="+mj-cs"/>
              </a:rPr>
              <a:t>emotional</a:t>
            </a:r>
            <a:r>
              <a:rPr lang="en-US" sz="1800">
                <a:latin typeface="DM Sans"/>
                <a:ea typeface="+mj-ea"/>
                <a:cs typeface="+mj-cs"/>
              </a:rPr>
              <a:t> and can lead to a </a:t>
            </a:r>
            <a:r>
              <a:rPr lang="en-US" sz="1800" b="1">
                <a:latin typeface="DM Sans"/>
                <a:ea typeface="+mj-ea"/>
                <a:cs typeface="+mj-cs"/>
              </a:rPr>
              <a:t>loss of self-confidence and to sadness.</a:t>
            </a:r>
            <a:endParaRPr lang="en-US" sz="1800" b="1"/>
          </a:p>
          <a:p>
            <a:pPr lvl="1">
              <a:spcBef>
                <a:spcPts val="0"/>
              </a:spcBef>
              <a:spcAft>
                <a:spcPts val="1000"/>
              </a:spcAft>
              <a:buClr>
                <a:srgbClr val="7030A0"/>
              </a:buClr>
            </a:pPr>
            <a:r>
              <a:rPr lang="en-US" sz="1800" b="1"/>
              <a:t>Hairdresser is the most preferred partner to talk to </a:t>
            </a:r>
            <a:r>
              <a:rPr lang="en-US" sz="1800"/>
              <a:t>when it comes to hair and scalp symptoms related to menopause for 43% of the consumers*.</a:t>
            </a:r>
          </a:p>
          <a:p>
            <a:pPr lvl="1">
              <a:spcBef>
                <a:spcPts val="0"/>
              </a:spcBef>
              <a:spcAft>
                <a:spcPts val="1000"/>
              </a:spcAft>
              <a:buClr>
                <a:srgbClr val="7030A0"/>
              </a:buClr>
            </a:pPr>
            <a:r>
              <a:rPr lang="en-US" sz="1800"/>
              <a:t>When consumers experience hair concerns related to menopause, they start to look for </a:t>
            </a:r>
            <a:r>
              <a:rPr lang="en-US" sz="1800" b="1"/>
              <a:t>dedicated solutions to their own symptoms.</a:t>
            </a:r>
            <a:r>
              <a:rPr lang="en-US" sz="1800"/>
              <a:t> </a:t>
            </a:r>
            <a:r>
              <a:rPr lang="en-US" sz="1800" b="1"/>
              <a:t>Shampoo is the main preferred product</a:t>
            </a:r>
            <a:r>
              <a:rPr lang="en-US" sz="1800"/>
              <a:t> for 58% of the consumers* followed by conditioner and leave-on for the scalp.</a:t>
            </a:r>
          </a:p>
          <a:p>
            <a:pPr marL="0" indent="0">
              <a:spcAft>
                <a:spcPts val="1000"/>
              </a:spcAft>
              <a:buClr>
                <a:srgbClr val="307297"/>
              </a:buClr>
              <a:buNone/>
            </a:pPr>
            <a:endParaRPr lang="en-US" sz="1800"/>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a:t>Key take aways</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t>Hair care consumer survey</a:t>
            </a:r>
          </a:p>
        </p:txBody>
      </p:sp>
      <p:grpSp>
        <p:nvGrpSpPr>
          <p:cNvPr id="6" name="Groupe 5">
            <a:extLst>
              <a:ext uri="{FF2B5EF4-FFF2-40B4-BE49-F238E27FC236}">
                <a16:creationId xmlns:a16="http://schemas.microsoft.com/office/drawing/2014/main" id="{46091481-98AD-05EB-D5DC-7F659094F6FD}"/>
              </a:ext>
            </a:extLst>
          </p:cNvPr>
          <p:cNvGrpSpPr/>
          <p:nvPr/>
        </p:nvGrpSpPr>
        <p:grpSpPr>
          <a:xfrm>
            <a:off x="11294861" y="75663"/>
            <a:ext cx="799200" cy="2488846"/>
            <a:chOff x="11294861" y="75663"/>
            <a:chExt cx="799200" cy="2488846"/>
          </a:xfrm>
        </p:grpSpPr>
        <p:pic>
          <p:nvPicPr>
            <p:cNvPr id="7" name="Picture 7">
              <a:extLst>
                <a:ext uri="{FF2B5EF4-FFF2-40B4-BE49-F238E27FC236}">
                  <a16:creationId xmlns:a16="http://schemas.microsoft.com/office/drawing/2014/main" id="{8E07DA5C-7AD8-9971-BA1F-CCC8AEFA6C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294861" y="920486"/>
              <a:ext cx="799200" cy="799200"/>
            </a:xfrm>
            <a:prstGeom prst="rect">
              <a:avLst/>
            </a:prstGeom>
          </p:spPr>
        </p:pic>
        <p:pic>
          <p:nvPicPr>
            <p:cNvPr id="8" name="Picture 8">
              <a:extLst>
                <a:ext uri="{FF2B5EF4-FFF2-40B4-BE49-F238E27FC236}">
                  <a16:creationId xmlns:a16="http://schemas.microsoft.com/office/drawing/2014/main" id="{3BD4A2C1-5298-63E0-CC69-959ABB2014D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294861" y="1765309"/>
              <a:ext cx="799200" cy="799200"/>
            </a:xfrm>
            <a:prstGeom prst="rect">
              <a:avLst/>
            </a:prstGeom>
          </p:spPr>
        </p:pic>
        <p:pic>
          <p:nvPicPr>
            <p:cNvPr id="9" name="Picture 17">
              <a:extLst>
                <a:ext uri="{FF2B5EF4-FFF2-40B4-BE49-F238E27FC236}">
                  <a16:creationId xmlns:a16="http://schemas.microsoft.com/office/drawing/2014/main" id="{122E430F-ADBD-6E81-BB32-16A30646BE1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294861" y="75663"/>
              <a:ext cx="799200" cy="799200"/>
            </a:xfrm>
            <a:prstGeom prst="rect">
              <a:avLst/>
            </a:prstGeom>
          </p:spPr>
        </p:pic>
      </p:grpSp>
      <p:sp>
        <p:nvSpPr>
          <p:cNvPr id="10" name="TextBox 9">
            <a:extLst>
              <a:ext uri="{FF2B5EF4-FFF2-40B4-BE49-F238E27FC236}">
                <a16:creationId xmlns:a16="http://schemas.microsoft.com/office/drawing/2014/main" id="{7AEDF760-BEF7-1517-1020-420332BB034A}"/>
              </a:ext>
            </a:extLst>
          </p:cNvPr>
          <p:cNvSpPr txBox="1"/>
          <p:nvPr/>
        </p:nvSpPr>
        <p:spPr>
          <a:xfrm>
            <a:off x="302400" y="6021690"/>
            <a:ext cx="5781368" cy="739752"/>
          </a:xfrm>
          <a:prstGeom prst="rect">
            <a:avLst/>
          </a:prstGeom>
          <a:noFill/>
        </p:spPr>
        <p:txBody>
          <a:bodyPr wrap="square" lIns="0" tIns="0" rIns="0" bIns="503998" rtlCol="0" anchor="b" anchorCtr="0">
            <a:spAutoFit/>
          </a:bodyPr>
          <a:lstStyle/>
          <a:p>
            <a:pPr>
              <a:defRPr/>
            </a:pPr>
            <a:r>
              <a:rPr kumimoji="0" lang="en-US" sz="700" b="0" i="0" u="none" strike="noStrike" kern="1200" cap="none" spc="0" normalizeH="0" baseline="0" noProof="0">
                <a:ln>
                  <a:noFill/>
                </a:ln>
                <a:solidFill>
                  <a:prstClr val="black"/>
                </a:solidFill>
                <a:effectLst/>
                <a:uLnTx/>
                <a:uFillTx/>
                <a:latin typeface="DM Sans"/>
                <a:ea typeface="+mn-ea"/>
                <a:cs typeface="+mn-cs"/>
              </a:rPr>
              <a:t>* From the </a:t>
            </a:r>
            <a:r>
              <a:rPr lang="en-US" sz="700" err="1">
                <a:solidFill>
                  <a:prstClr val="black"/>
                </a:solidFill>
                <a:latin typeface="DM Sans"/>
              </a:rPr>
              <a:t>dsm-firmenich</a:t>
            </a:r>
            <a:r>
              <a:rPr lang="en-US" sz="700">
                <a:solidFill>
                  <a:prstClr val="black"/>
                </a:solidFill>
                <a:latin typeface="DM Sans"/>
              </a:rPr>
              <a:t> Consumer Insights Hub survey Q4 2022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a:solidFill>
                  <a:prstClr val="black"/>
                </a:solidFill>
                <a:latin typeface="DM Sans"/>
              </a:rPr>
              <a:t> </a:t>
            </a:r>
          </a:p>
        </p:txBody>
      </p:sp>
    </p:spTree>
    <p:extLst>
      <p:ext uri="{BB962C8B-B14F-4D97-AF65-F5344CB8AC3E}">
        <p14:creationId xmlns:p14="http://schemas.microsoft.com/office/powerpoint/2010/main" val="1509796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947A33D-17C8-18C4-197A-3E4156422F42}"/>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4" y="2"/>
            <a:ext cx="12191997" cy="6857998"/>
          </a:xfrm>
        </p:spPr>
      </p:pic>
      <p:sp>
        <p:nvSpPr>
          <p:cNvPr id="8" name="Title 1">
            <a:extLst>
              <a:ext uri="{FF2B5EF4-FFF2-40B4-BE49-F238E27FC236}">
                <a16:creationId xmlns:a16="http://schemas.microsoft.com/office/drawing/2014/main" id="{71565662-5CF0-FD7E-1679-CEFF1A08A0EA}"/>
              </a:ext>
            </a:extLst>
          </p:cNvPr>
          <p:cNvSpPr txBox="1">
            <a:spLocks/>
          </p:cNvSpPr>
          <p:nvPr/>
        </p:nvSpPr>
        <p:spPr>
          <a:xfrm>
            <a:off x="302399" y="302399"/>
            <a:ext cx="6030668" cy="1924507"/>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4D3C35"/>
                </a:solidFill>
                <a:effectLst/>
                <a:uLnTx/>
                <a:uFillTx/>
                <a:latin typeface="DM Sans Bold"/>
                <a:ea typeface="+mj-ea"/>
                <a:cs typeface="+mj-cs"/>
              </a:rPr>
              <a:t>The science behind Menopause: </a:t>
            </a:r>
          </a:p>
        </p:txBody>
      </p:sp>
      <p:sp>
        <p:nvSpPr>
          <p:cNvPr id="4" name="Slide Number Placeholder 3">
            <a:extLst>
              <a:ext uri="{FF2B5EF4-FFF2-40B4-BE49-F238E27FC236}">
                <a16:creationId xmlns:a16="http://schemas.microsoft.com/office/drawing/2014/main" id="{B3B3767A-6886-BA5A-7EBD-2419206334CA}"/>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white"/>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white"/>
              </a:solidFill>
              <a:effectLst/>
              <a:uLnTx/>
              <a:uFillTx/>
              <a:latin typeface="DM Sans"/>
              <a:ea typeface="+mn-ea"/>
              <a:cs typeface="+mn-cs"/>
            </a:endParaRPr>
          </a:p>
        </p:txBody>
      </p:sp>
      <p:sp>
        <p:nvSpPr>
          <p:cNvPr id="13" name="TextBox 12">
            <a:extLst>
              <a:ext uri="{FF2B5EF4-FFF2-40B4-BE49-F238E27FC236}">
                <a16:creationId xmlns:a16="http://schemas.microsoft.com/office/drawing/2014/main" id="{86595043-3E63-562A-DCF9-34B49C4D4975}"/>
              </a:ext>
            </a:extLst>
          </p:cNvPr>
          <p:cNvSpPr txBox="1"/>
          <p:nvPr/>
        </p:nvSpPr>
        <p:spPr>
          <a:xfrm>
            <a:off x="300038" y="1851970"/>
            <a:ext cx="3121186" cy="61555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897974"/>
                </a:solidFill>
                <a:effectLst/>
                <a:uLnTx/>
                <a:uFillTx/>
                <a:latin typeface="DM Sans"/>
                <a:ea typeface="+mn-ea"/>
                <a:cs typeface="+mn-cs"/>
              </a:rPr>
              <a:t>Symptoms and </a:t>
            </a:r>
            <a:r>
              <a:rPr lang="en-US" sz="2000" b="1">
                <a:solidFill>
                  <a:srgbClr val="897974"/>
                </a:solidFill>
                <a:latin typeface="DM Sans"/>
              </a:rPr>
              <a:t>effects</a:t>
            </a:r>
            <a:r>
              <a:rPr kumimoji="0" lang="en-US" sz="2000" b="1" i="0" u="none" strike="noStrike" kern="1200" cap="none" spc="0" normalizeH="0" baseline="0" noProof="0">
                <a:ln>
                  <a:noFill/>
                </a:ln>
                <a:solidFill>
                  <a:srgbClr val="897974"/>
                </a:solidFill>
                <a:effectLst/>
                <a:uLnTx/>
                <a:uFillTx/>
                <a:latin typeface="DM Sans"/>
                <a:ea typeface="+mn-ea"/>
                <a:cs typeface="+mn-cs"/>
              </a:rPr>
              <a:t> on the skin and hair</a:t>
            </a:r>
            <a:endParaRPr kumimoji="0" lang="en-US" sz="3600" b="1" i="0" u="none" strike="noStrike" kern="1200" cap="none" spc="0" normalizeH="0" baseline="0" noProof="0">
              <a:ln>
                <a:noFill/>
              </a:ln>
              <a:solidFill>
                <a:srgbClr val="897974"/>
              </a:solidFill>
              <a:effectLst/>
              <a:uLnTx/>
              <a:uFillTx/>
              <a:latin typeface="DM Sans"/>
              <a:ea typeface="+mn-ea"/>
              <a:cs typeface="+mn-cs"/>
            </a:endParaRPr>
          </a:p>
        </p:txBody>
      </p:sp>
    </p:spTree>
    <p:extLst>
      <p:ext uri="{BB962C8B-B14F-4D97-AF65-F5344CB8AC3E}">
        <p14:creationId xmlns:p14="http://schemas.microsoft.com/office/powerpoint/2010/main" val="873697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9F70D6-A3B9-AF34-94CD-4E6D96B9D55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Text Placeholder 3">
            <a:extLst>
              <a:ext uri="{FF2B5EF4-FFF2-40B4-BE49-F238E27FC236}">
                <a16:creationId xmlns:a16="http://schemas.microsoft.com/office/drawing/2014/main" id="{E29B53FF-FBCD-CD54-DFE0-F0BFA4C0E755}"/>
              </a:ext>
            </a:extLst>
          </p:cNvPr>
          <p:cNvSpPr>
            <a:spLocks noGrp="1"/>
          </p:cNvSpPr>
          <p:nvPr>
            <p:ph type="body" idx="11"/>
          </p:nvPr>
        </p:nvSpPr>
        <p:spPr>
          <a:xfrm>
            <a:off x="302400" y="679057"/>
            <a:ext cx="10827654" cy="400384"/>
          </a:xfrm>
        </p:spPr>
        <p:txBody>
          <a:bodyPr/>
          <a:lstStyle/>
          <a:p>
            <a:r>
              <a:rPr lang="en-US" sz="2500">
                <a:solidFill>
                  <a:srgbClr val="897974"/>
                </a:solidFill>
              </a:rPr>
              <a:t>Natural loss of Estrogens and Progesterone, and in increase in Cortisol </a:t>
            </a:r>
          </a:p>
        </p:txBody>
      </p:sp>
      <p:sp>
        <p:nvSpPr>
          <p:cNvPr id="5" name="Title 4">
            <a:extLst>
              <a:ext uri="{FF2B5EF4-FFF2-40B4-BE49-F238E27FC236}">
                <a16:creationId xmlns:a16="http://schemas.microsoft.com/office/drawing/2014/main" id="{22BFE86D-E471-7CDC-8AE5-2838E8BA928B}"/>
              </a:ext>
            </a:extLst>
          </p:cNvPr>
          <p:cNvSpPr>
            <a:spLocks noGrp="1"/>
          </p:cNvSpPr>
          <p:nvPr>
            <p:ph type="title"/>
          </p:nvPr>
        </p:nvSpPr>
        <p:spPr/>
        <p:txBody>
          <a:bodyPr/>
          <a:lstStyle/>
          <a:p>
            <a:r>
              <a:rPr lang="en-US" sz="3200">
                <a:solidFill>
                  <a:srgbClr val="4D3C35"/>
                </a:solidFill>
                <a:latin typeface="+mj-lt"/>
              </a:rPr>
              <a:t>Menopause: Hormonal Changes</a:t>
            </a:r>
          </a:p>
        </p:txBody>
      </p:sp>
      <p:pic>
        <p:nvPicPr>
          <p:cNvPr id="21" name="Picture 20" descr="A diagram of menopause and menopause&#10;&#10;Description automatically generated with medium confidence">
            <a:extLst>
              <a:ext uri="{FF2B5EF4-FFF2-40B4-BE49-F238E27FC236}">
                <a16:creationId xmlns:a16="http://schemas.microsoft.com/office/drawing/2014/main" id="{57EE0265-6598-D60C-9D9F-5FA8953E8C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400" y="1404833"/>
            <a:ext cx="9085819" cy="4572143"/>
          </a:xfrm>
          <a:prstGeom prst="rect">
            <a:avLst/>
          </a:prstGeom>
        </p:spPr>
      </p:pic>
      <p:sp>
        <p:nvSpPr>
          <p:cNvPr id="3" name="Text Placeholder 3">
            <a:extLst>
              <a:ext uri="{FF2B5EF4-FFF2-40B4-BE49-F238E27FC236}">
                <a16:creationId xmlns:a16="http://schemas.microsoft.com/office/drawing/2014/main" id="{8D9693FE-6967-7174-DC1D-05D02E749F76}"/>
              </a:ext>
            </a:extLst>
          </p:cNvPr>
          <p:cNvSpPr txBox="1">
            <a:spLocks/>
          </p:cNvSpPr>
          <p:nvPr/>
        </p:nvSpPr>
        <p:spPr>
          <a:xfrm>
            <a:off x="9675160" y="2952240"/>
            <a:ext cx="2359966" cy="1477328"/>
          </a:xfrm>
          <a:prstGeom prst="rect">
            <a:avLst/>
          </a:prstGeom>
        </p:spPr>
        <p:txBody>
          <a:bodyPr vert="horz" wrap="square" lIns="0" tIns="0" rIns="0" bIns="0" rtlCol="0" anchor="t">
            <a:spAutoFit/>
          </a:bodyPr>
          <a:lstStyle>
            <a:lvl1pPr marL="0" indent="0" algn="l" defTabSz="914400" rtl="0" eaLnBrk="1" latinLnBrk="0" hangingPunct="1">
              <a:lnSpc>
                <a:spcPct val="100000"/>
              </a:lnSpc>
              <a:spcBef>
                <a:spcPts val="0"/>
              </a:spcBef>
              <a:buFont typeface="Arial" panose="020B0604020202020204" pitchFamily="34" charset="0"/>
              <a:buNone/>
              <a:defRPr sz="1800" b="1"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a:ln>
                  <a:noFill/>
                </a:ln>
                <a:solidFill>
                  <a:prstClr val="black"/>
                </a:solidFill>
                <a:effectLst/>
                <a:uLnTx/>
                <a:uFillTx/>
                <a:latin typeface="DM Sans"/>
                <a:ea typeface="+mn-ea"/>
                <a:cs typeface="+mn-cs"/>
              </a:rPr>
              <a:t>The drop in </a:t>
            </a:r>
            <a:r>
              <a:rPr kumimoji="0" lang="en-US" sz="1600" i="0" u="none" strike="noStrike" kern="1200" cap="none" spc="0" normalizeH="0" baseline="0" noProof="0">
                <a:ln>
                  <a:noFill/>
                </a:ln>
                <a:solidFill>
                  <a:srgbClr val="94CEEB"/>
                </a:solidFill>
                <a:effectLst/>
                <a:uLnTx/>
                <a:uFillTx/>
                <a:latin typeface="DM Sans"/>
                <a:ea typeface="+mn-ea"/>
                <a:cs typeface="+mn-cs"/>
              </a:rPr>
              <a:t>Estrogen and Progesterone </a:t>
            </a:r>
            <a:r>
              <a:rPr kumimoji="0" lang="en-US" sz="1600" b="0" i="0" u="none" strike="noStrike" kern="1200" cap="none" spc="0" normalizeH="0" baseline="0" noProof="0">
                <a:ln>
                  <a:noFill/>
                </a:ln>
                <a:solidFill>
                  <a:prstClr val="black"/>
                </a:solidFill>
                <a:effectLst/>
                <a:uLnTx/>
                <a:uFillTx/>
                <a:latin typeface="DM Sans"/>
                <a:ea typeface="+mn-ea"/>
                <a:cs typeface="+mn-cs"/>
              </a:rPr>
              <a:t>levels, in addition to high </a:t>
            </a:r>
            <a:r>
              <a:rPr kumimoji="0" lang="en-US" sz="1600" i="0" u="none" strike="noStrike" kern="1200" cap="none" spc="0" normalizeH="0" baseline="0" noProof="0">
                <a:ln>
                  <a:noFill/>
                </a:ln>
                <a:solidFill>
                  <a:srgbClr val="94847F"/>
                </a:solidFill>
                <a:effectLst/>
                <a:uLnTx/>
                <a:uFillTx/>
                <a:latin typeface="DM Sans"/>
                <a:ea typeface="+mn-ea"/>
                <a:cs typeface="+mn-cs"/>
              </a:rPr>
              <a:t>Cortisol</a:t>
            </a:r>
            <a:r>
              <a:rPr kumimoji="0" lang="en-US" sz="1600" b="0" i="0" u="none" strike="noStrike" kern="1200" cap="none" spc="0" normalizeH="0" baseline="0" noProof="0">
                <a:ln>
                  <a:noFill/>
                </a:ln>
                <a:solidFill>
                  <a:prstClr val="black"/>
                </a:solidFill>
                <a:effectLst/>
                <a:uLnTx/>
                <a:uFillTx/>
                <a:latin typeface="DM Sans"/>
                <a:ea typeface="+mn-ea"/>
                <a:cs typeface="+mn-cs"/>
              </a:rPr>
              <a:t> levels, lead to important changes in the body. </a:t>
            </a:r>
          </a:p>
        </p:txBody>
      </p:sp>
    </p:spTree>
    <p:extLst>
      <p:ext uri="{BB962C8B-B14F-4D97-AF65-F5344CB8AC3E}">
        <p14:creationId xmlns:p14="http://schemas.microsoft.com/office/powerpoint/2010/main" val="39222893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F0D36D6-442F-8714-2662-1A8A12DFEFA8}"/>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488775" y="1439810"/>
            <a:ext cx="5073669" cy="4819986"/>
          </a:xfrm>
          <a:prstGeom prst="rect">
            <a:avLst/>
          </a:prstGeom>
        </p:spPr>
      </p:pic>
      <p:sp>
        <p:nvSpPr>
          <p:cNvPr id="15" name="TextBox 14">
            <a:extLst>
              <a:ext uri="{FF2B5EF4-FFF2-40B4-BE49-F238E27FC236}">
                <a16:creationId xmlns:a16="http://schemas.microsoft.com/office/drawing/2014/main" id="{6A74778E-87C5-DEAA-19F0-F18F3CAE9BDE}"/>
              </a:ext>
            </a:extLst>
          </p:cNvPr>
          <p:cNvSpPr txBox="1"/>
          <p:nvPr/>
        </p:nvSpPr>
        <p:spPr>
          <a:xfrm>
            <a:off x="8513086" y="5313599"/>
            <a:ext cx="3369854" cy="723275"/>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897974"/>
                </a:solidFill>
                <a:effectLst/>
                <a:uLnTx/>
                <a:uFillTx/>
                <a:latin typeface="DM Sans Bold"/>
                <a:ea typeface="+mn-ea"/>
                <a:cs typeface="+mn-cs"/>
              </a:rPr>
              <a:t>Oily skin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Some women experience oily skin and acne breakouts. This is due to decreased </a:t>
            </a:r>
            <a:r>
              <a:rPr kumimoji="0" lang="en-GB" sz="1100" b="0" i="0" u="none" strike="noStrike" kern="1200" cap="none" spc="0" normalizeH="0" baseline="0" noProof="0" err="1">
                <a:ln>
                  <a:noFill/>
                </a:ln>
                <a:solidFill>
                  <a:prstClr val="black"/>
                </a:solidFill>
                <a:effectLst/>
                <a:uLnTx/>
                <a:uFillTx/>
                <a:latin typeface="DM Sans"/>
                <a:ea typeface="+mn-ea"/>
                <a:cs typeface="+mn-cs"/>
              </a:rPr>
              <a:t>estrogen</a:t>
            </a:r>
            <a:r>
              <a:rPr kumimoji="0" lang="en-GB" sz="1100" b="0" i="0" u="none" strike="noStrike" kern="1200" cap="none" spc="0" normalizeH="0" baseline="0" noProof="0">
                <a:ln>
                  <a:noFill/>
                </a:ln>
                <a:solidFill>
                  <a:prstClr val="black"/>
                </a:solidFill>
                <a:effectLst/>
                <a:uLnTx/>
                <a:uFillTx/>
                <a:latin typeface="DM Sans"/>
                <a:ea typeface="+mn-ea"/>
                <a:cs typeface="+mn-cs"/>
              </a:rPr>
              <a:t> levels unmasking testosterone.</a:t>
            </a:r>
          </a:p>
        </p:txBody>
      </p:sp>
      <p:sp>
        <p:nvSpPr>
          <p:cNvPr id="17" name="TextBox 16">
            <a:extLst>
              <a:ext uri="{FF2B5EF4-FFF2-40B4-BE49-F238E27FC236}">
                <a16:creationId xmlns:a16="http://schemas.microsoft.com/office/drawing/2014/main" id="{F73F3D34-F692-B7D0-0C8A-28E45FE5B4F2}"/>
              </a:ext>
            </a:extLst>
          </p:cNvPr>
          <p:cNvSpPr txBox="1"/>
          <p:nvPr/>
        </p:nvSpPr>
        <p:spPr>
          <a:xfrm>
            <a:off x="8513085" y="3266476"/>
            <a:ext cx="3369854" cy="892552"/>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9D2835"/>
                </a:solidFill>
                <a:effectLst/>
                <a:uLnTx/>
                <a:uFillTx/>
                <a:latin typeface="DM Sans Bold"/>
                <a:ea typeface="+mn-ea"/>
                <a:cs typeface="+mn-cs"/>
              </a:rPr>
              <a:t>Itchy or red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Due to hormonal changes and becoming drier, skin gets itchy and slightly inflamed leading to skin redness. Consumers can also experience itchy scalp.*</a:t>
            </a:r>
          </a:p>
        </p:txBody>
      </p:sp>
      <p:pic>
        <p:nvPicPr>
          <p:cNvPr id="26" name="Picture 25">
            <a:extLst>
              <a:ext uri="{FF2B5EF4-FFF2-40B4-BE49-F238E27FC236}">
                <a16:creationId xmlns:a16="http://schemas.microsoft.com/office/drawing/2014/main" id="{FD0D71AB-E82B-FEB6-32AA-F6252F8F2C1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307267" y="3078150"/>
            <a:ext cx="630000" cy="630000"/>
          </a:xfrm>
          <a:prstGeom prst="rect">
            <a:avLst/>
          </a:prstGeom>
        </p:spPr>
      </p:pic>
      <p:pic>
        <p:nvPicPr>
          <p:cNvPr id="31" name="Picture 30">
            <a:extLst>
              <a:ext uri="{FF2B5EF4-FFF2-40B4-BE49-F238E27FC236}">
                <a16:creationId xmlns:a16="http://schemas.microsoft.com/office/drawing/2014/main" id="{43E7F7A9-D96F-E85E-1D1C-ABE5C65F0D0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8291" y="3728437"/>
            <a:ext cx="630000" cy="630000"/>
          </a:xfrm>
          <a:prstGeom prst="rect">
            <a:avLst/>
          </a:prstGeom>
        </p:spPr>
      </p:pic>
      <p:pic>
        <p:nvPicPr>
          <p:cNvPr id="7" name="Picture 6">
            <a:extLst>
              <a:ext uri="{FF2B5EF4-FFF2-40B4-BE49-F238E27FC236}">
                <a16:creationId xmlns:a16="http://schemas.microsoft.com/office/drawing/2014/main" id="{6E4E4156-DD91-6BF8-C92A-7C1AAE84246A}"/>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114553" y="3713755"/>
            <a:ext cx="630000" cy="630000"/>
          </a:xfrm>
          <a:prstGeom prst="rect">
            <a:avLst/>
          </a:prstGeom>
        </p:spPr>
      </p:pic>
      <p:pic>
        <p:nvPicPr>
          <p:cNvPr id="9" name="Picture 8">
            <a:extLst>
              <a:ext uri="{FF2B5EF4-FFF2-40B4-BE49-F238E27FC236}">
                <a16:creationId xmlns:a16="http://schemas.microsoft.com/office/drawing/2014/main" id="{0309FB2E-06E8-8851-9B33-A3334E787BD5}"/>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3116884" y="2011985"/>
            <a:ext cx="630000" cy="630000"/>
          </a:xfrm>
          <a:prstGeom prst="rect">
            <a:avLst/>
          </a:prstGeom>
        </p:spPr>
      </p:pic>
      <p:pic>
        <p:nvPicPr>
          <p:cNvPr id="18" name="Picture 17">
            <a:extLst>
              <a:ext uri="{FF2B5EF4-FFF2-40B4-BE49-F238E27FC236}">
                <a16:creationId xmlns:a16="http://schemas.microsoft.com/office/drawing/2014/main" id="{94A927EA-A77A-2DD9-8717-22A4373DDCCA}"/>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3116884" y="1363961"/>
            <a:ext cx="630000" cy="630000"/>
          </a:xfrm>
          <a:prstGeom prst="rect">
            <a:avLst/>
          </a:prstGeom>
        </p:spPr>
      </p:pic>
      <p:sp>
        <p:nvSpPr>
          <p:cNvPr id="2" name="Slide Number Placeholder 1">
            <a:extLst>
              <a:ext uri="{FF2B5EF4-FFF2-40B4-BE49-F238E27FC236}">
                <a16:creationId xmlns:a16="http://schemas.microsoft.com/office/drawing/2014/main" id="{D22A92B8-A3D9-9A3F-EC81-33FCD2AFBD3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3" name="Text Placeholder 2">
            <a:extLst>
              <a:ext uri="{FF2B5EF4-FFF2-40B4-BE49-F238E27FC236}">
                <a16:creationId xmlns:a16="http://schemas.microsoft.com/office/drawing/2014/main" id="{D46408CC-F7BC-9B10-6870-DCC37E3E778E}"/>
              </a:ext>
            </a:extLst>
          </p:cNvPr>
          <p:cNvSpPr>
            <a:spLocks noGrp="1"/>
          </p:cNvSpPr>
          <p:nvPr>
            <p:ph type="body" idx="11"/>
          </p:nvPr>
        </p:nvSpPr>
        <p:spPr>
          <a:xfrm>
            <a:off x="302399" y="679057"/>
            <a:ext cx="11580539" cy="400384"/>
          </a:xfrm>
        </p:spPr>
        <p:txBody>
          <a:bodyPr anchor="t" anchorCtr="0"/>
          <a:lstStyle/>
          <a:p>
            <a:r>
              <a:rPr lang="en-US" sz="2000">
                <a:solidFill>
                  <a:srgbClr val="897974"/>
                </a:solidFill>
              </a:rPr>
              <a:t>The natural loss of estrogen and progesterone, and an increase in cortisol during the menopause has an effect on skin and hair cell function leading to visible signs of aging.</a:t>
            </a:r>
          </a:p>
        </p:txBody>
      </p:sp>
      <p:sp>
        <p:nvSpPr>
          <p:cNvPr id="5" name="Title 4">
            <a:extLst>
              <a:ext uri="{FF2B5EF4-FFF2-40B4-BE49-F238E27FC236}">
                <a16:creationId xmlns:a16="http://schemas.microsoft.com/office/drawing/2014/main" id="{097BD358-2816-EF55-1083-82AA91091B30}"/>
              </a:ext>
            </a:extLst>
          </p:cNvPr>
          <p:cNvSpPr>
            <a:spLocks noGrp="1"/>
          </p:cNvSpPr>
          <p:nvPr>
            <p:ph type="title"/>
          </p:nvPr>
        </p:nvSpPr>
        <p:spPr/>
        <p:txBody>
          <a:bodyPr/>
          <a:lstStyle/>
          <a:p>
            <a:r>
              <a:rPr lang="en-US" sz="3200">
                <a:solidFill>
                  <a:srgbClr val="4D3C35"/>
                </a:solidFill>
                <a:latin typeface="+mj-lt"/>
              </a:rPr>
              <a:t>Menopause: Symptoms and </a:t>
            </a:r>
            <a:r>
              <a:rPr lang="en-US">
                <a:solidFill>
                  <a:srgbClr val="4D3C35"/>
                </a:solidFill>
              </a:rPr>
              <a:t>effects</a:t>
            </a:r>
            <a:r>
              <a:rPr lang="en-US" sz="3200">
                <a:solidFill>
                  <a:srgbClr val="4D3C35"/>
                </a:solidFill>
                <a:latin typeface="+mj-lt"/>
              </a:rPr>
              <a:t> on the skin and hair</a:t>
            </a:r>
          </a:p>
        </p:txBody>
      </p:sp>
      <p:sp>
        <p:nvSpPr>
          <p:cNvPr id="10" name="TextBox 9">
            <a:extLst>
              <a:ext uri="{FF2B5EF4-FFF2-40B4-BE49-F238E27FC236}">
                <a16:creationId xmlns:a16="http://schemas.microsoft.com/office/drawing/2014/main" id="{5AA593F3-0DAE-9E10-85B0-64E2E2CAADA1}"/>
              </a:ext>
            </a:extLst>
          </p:cNvPr>
          <p:cNvSpPr txBox="1"/>
          <p:nvPr/>
        </p:nvSpPr>
        <p:spPr>
          <a:xfrm>
            <a:off x="648000" y="6382800"/>
            <a:ext cx="8526461" cy="24622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000000"/>
                </a:solidFill>
                <a:effectLst/>
                <a:uLnTx/>
                <a:uFillTx/>
                <a:latin typeface="DM Sans"/>
                <a:ea typeface="+mn-ea"/>
                <a:cs typeface="+mn-cs"/>
              </a:rPr>
              <a:t>Reference</a:t>
            </a:r>
            <a:r>
              <a:rPr kumimoji="0" lang="en-US" sz="800" b="1" u="none" strike="noStrike" kern="1200" cap="none" spc="0" normalizeH="0" baseline="0" noProof="0">
                <a:ln>
                  <a:noFill/>
                </a:ln>
                <a:solidFill>
                  <a:srgbClr val="000000"/>
                </a:solidFill>
                <a:effectLst/>
                <a:uLnTx/>
                <a:uFillTx/>
                <a:latin typeface="DM Sans"/>
                <a:ea typeface="+mn-ea"/>
                <a:cs typeface="+mn-cs"/>
              </a:rPr>
              <a:t>:</a:t>
            </a:r>
            <a:r>
              <a:rPr kumimoji="0" lang="en-US" sz="800" b="0" u="none" strike="noStrike" kern="1200" cap="none" spc="0" normalizeH="0" baseline="0" noProof="0">
                <a:ln>
                  <a:noFill/>
                </a:ln>
                <a:solidFill>
                  <a:srgbClr val="000000"/>
                </a:solidFill>
                <a:effectLst/>
                <a:uLnTx/>
                <a:uFillTx/>
                <a:latin typeface="DM Sans"/>
                <a:ea typeface="+mn-ea"/>
                <a:cs typeface="+mn-cs"/>
              </a:rPr>
              <a:t> </a:t>
            </a:r>
            <a:r>
              <a:rPr kumimoji="0" lang="en-US" sz="800" b="0" u="none" strike="noStrike" kern="1200" cap="none" spc="0" normalizeH="0" baseline="0" noProof="0" err="1">
                <a:ln>
                  <a:noFill/>
                </a:ln>
                <a:solidFill>
                  <a:srgbClr val="000000"/>
                </a:solidFill>
                <a:effectLst/>
                <a:uLnTx/>
                <a:uFillTx/>
                <a:latin typeface="DM Sans"/>
                <a:ea typeface="+mn-ea"/>
                <a:cs typeface="+mn-cs"/>
              </a:rPr>
              <a:t>Zouboulis</a:t>
            </a:r>
            <a:r>
              <a:rPr kumimoji="0" lang="en-US" sz="800" b="0" u="none" strike="noStrike" kern="1200" cap="none" spc="0" normalizeH="0" baseline="0" noProof="0">
                <a:ln>
                  <a:noFill/>
                </a:ln>
                <a:solidFill>
                  <a:srgbClr val="000000"/>
                </a:solidFill>
                <a:effectLst/>
                <a:uLnTx/>
                <a:uFillTx/>
                <a:latin typeface="DM Sans"/>
                <a:ea typeface="+mn-ea"/>
                <a:cs typeface="+mn-cs"/>
              </a:rPr>
              <a:t> et al. (2022) Skin, hair and beyond: the impact of menopause. Climacteric 25(5):424-442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u="none" strike="noStrike" kern="1200" cap="none" spc="0" normalizeH="0" baseline="0" noProof="0">
                <a:ln>
                  <a:noFill/>
                </a:ln>
                <a:solidFill>
                  <a:srgbClr val="000000"/>
                </a:solidFill>
                <a:effectLst/>
                <a:uLnTx/>
                <a:uFillTx/>
                <a:latin typeface="DM Sans"/>
                <a:ea typeface="+mn-ea"/>
                <a:cs typeface="+mn-cs"/>
              </a:rPr>
              <a:t>* </a:t>
            </a:r>
            <a:r>
              <a:rPr lang="en-US" sz="800" err="1">
                <a:solidFill>
                  <a:srgbClr val="000000"/>
                </a:solidFill>
                <a:latin typeface="DM Sans"/>
              </a:rPr>
              <a:t>dsm-firmenich</a:t>
            </a:r>
            <a:r>
              <a:rPr kumimoji="0" lang="en-US" sz="800" b="0" u="none" strike="noStrike" kern="1200" cap="none" spc="0" normalizeH="0" baseline="0" noProof="0">
                <a:ln>
                  <a:noFill/>
                </a:ln>
                <a:solidFill>
                  <a:srgbClr val="000000"/>
                </a:solidFill>
                <a:effectLst/>
                <a:uLnTx/>
                <a:uFillTx/>
                <a:latin typeface="DM Sans"/>
                <a:ea typeface="+mn-ea"/>
                <a:cs typeface="+mn-cs"/>
              </a:rPr>
              <a:t> Consumer Insights Hub </a:t>
            </a:r>
          </a:p>
        </p:txBody>
      </p:sp>
      <p:sp>
        <p:nvSpPr>
          <p:cNvPr id="12" name="TextBox 11">
            <a:extLst>
              <a:ext uri="{FF2B5EF4-FFF2-40B4-BE49-F238E27FC236}">
                <a16:creationId xmlns:a16="http://schemas.microsoft.com/office/drawing/2014/main" id="{7ADF12B7-F80C-7917-E65D-BFFD87C158FD}"/>
              </a:ext>
            </a:extLst>
          </p:cNvPr>
          <p:cNvSpPr txBox="1"/>
          <p:nvPr/>
        </p:nvSpPr>
        <p:spPr>
          <a:xfrm>
            <a:off x="302400" y="1477022"/>
            <a:ext cx="3236335" cy="1061829"/>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7D4392"/>
                </a:solidFill>
                <a:effectLst/>
                <a:uLnTx/>
                <a:uFillTx/>
                <a:latin typeface="DM Sans Bold"/>
                <a:ea typeface="+mn-ea"/>
                <a:cs typeface="+mn-cs"/>
              </a:rPr>
              <a:t>Thinning scalp hair</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Hair grows slower and becomes thinner due to increased hair fall. Hair becomes to look drier, too. On the opposite, there may be an increase in facial hair due to menopause.</a:t>
            </a:r>
          </a:p>
        </p:txBody>
      </p:sp>
      <p:sp>
        <p:nvSpPr>
          <p:cNvPr id="13" name="TextBox 12">
            <a:extLst>
              <a:ext uri="{FF2B5EF4-FFF2-40B4-BE49-F238E27FC236}">
                <a16:creationId xmlns:a16="http://schemas.microsoft.com/office/drawing/2014/main" id="{EDB81C32-2A8C-1FC2-7B99-38FC49701EDF}"/>
              </a:ext>
            </a:extLst>
          </p:cNvPr>
          <p:cNvSpPr txBox="1"/>
          <p:nvPr/>
        </p:nvSpPr>
        <p:spPr>
          <a:xfrm>
            <a:off x="302399" y="2921840"/>
            <a:ext cx="3236336" cy="1995418"/>
          </a:xfrm>
          <a:prstGeom prst="rect">
            <a:avLst/>
          </a:prstGeom>
          <a:noFill/>
        </p:spPr>
        <p:txBody>
          <a:bodyPr wrap="square" lIns="0" tIns="0" rIns="46800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7BC6BC"/>
                </a:solidFill>
                <a:effectLst/>
                <a:uLnTx/>
                <a:uFillTx/>
                <a:latin typeface="DM Sans Bold"/>
                <a:ea typeface="+mn-ea"/>
                <a:cs typeface="+mn-cs"/>
              </a:rPr>
              <a:t>Wrinkles</a:t>
            </a:r>
            <a:r>
              <a:rPr kumimoji="0" lang="en-GB" sz="1400" b="0" i="0" u="none" strike="noStrike" kern="1200" cap="none" spc="0" normalizeH="0" baseline="0" noProof="0" dirty="0">
                <a:ln>
                  <a:noFill/>
                </a:ln>
                <a:solidFill>
                  <a:srgbClr val="897974"/>
                </a:solidFill>
                <a:effectLst/>
                <a:uLnTx/>
                <a:uFillTx/>
                <a:latin typeface="DM Sans Bold"/>
                <a:ea typeface="+mn-ea"/>
                <a:cs typeface="+mn-cs"/>
              </a:rPr>
              <a:t> </a:t>
            </a:r>
            <a:r>
              <a:rPr kumimoji="0" lang="en-GB" sz="1400" b="0" i="0" u="none" strike="noStrike" kern="1200" cap="none" spc="0" normalizeH="0" baseline="0" noProof="0" dirty="0">
                <a:ln>
                  <a:noFill/>
                </a:ln>
                <a:solidFill>
                  <a:srgbClr val="897974"/>
                </a:solidFill>
                <a:effectLst/>
                <a:uLnTx/>
                <a:uFillTx/>
                <a:latin typeface="DM Sans"/>
                <a:ea typeface="+mn-ea"/>
                <a:cs typeface="+mn-cs"/>
              </a:rPr>
              <a:t>and</a:t>
            </a:r>
            <a:r>
              <a:rPr kumimoji="0" lang="en-GB" sz="1400" b="0" i="0" u="none" strike="noStrike" kern="1200" cap="none" spc="0" normalizeH="0" baseline="0" noProof="0" dirty="0">
                <a:ln>
                  <a:noFill/>
                </a:ln>
                <a:solidFill>
                  <a:srgbClr val="897974"/>
                </a:solidFill>
                <a:effectLst/>
                <a:uLnTx/>
                <a:uFillTx/>
                <a:latin typeface="DM Sans Bold"/>
                <a:ea typeface="+mn-ea"/>
                <a:cs typeface="+mn-cs"/>
              </a:rPr>
              <a:t> </a:t>
            </a:r>
            <a:r>
              <a:rPr kumimoji="0" lang="en-GB" sz="1400" b="0" i="0" u="none" strike="noStrike" kern="1200" cap="none" spc="0" normalizeH="0" baseline="0" noProof="0" dirty="0">
                <a:ln>
                  <a:noFill/>
                </a:ln>
                <a:solidFill>
                  <a:srgbClr val="B1BF11"/>
                </a:solidFill>
                <a:effectLst/>
                <a:uLnTx/>
                <a:uFillTx/>
                <a:latin typeface="DM Sans Bold"/>
                <a:ea typeface="+mn-ea"/>
                <a:cs typeface="+mn-cs"/>
              </a:rPr>
              <a:t>age spots</a:t>
            </a:r>
          </a:p>
          <a:p>
            <a:pPr marL="0" marR="0" lvl="0" indent="0" algn="r" defTabSz="914400" rtl="0" eaLnBrk="1" fontAlgn="auto" latinLnBrk="0" hangingPunct="1">
              <a:lnSpc>
                <a:spcPct val="100000"/>
              </a:lnSpc>
              <a:spcBef>
                <a:spcPts val="0"/>
              </a:spcBef>
              <a:spcAft>
                <a:spcPts val="1000"/>
              </a:spcAft>
              <a:buClrTx/>
              <a:buSzTx/>
              <a:buFontTx/>
              <a:buNone/>
              <a:tabLst/>
              <a:defRPr/>
            </a:pPr>
            <a:r>
              <a:rPr lang="en-GB" sz="1100" dirty="0">
                <a:latin typeface="DM Sans"/>
              </a:rPr>
              <a:t>D</a:t>
            </a:r>
            <a:r>
              <a:rPr kumimoji="0" lang="en-GB" sz="1100" b="0" i="0" u="none" strike="noStrike" kern="1200" cap="none" spc="0" normalizeH="0" baseline="0" noProof="0" dirty="0" err="1">
                <a:ln>
                  <a:noFill/>
                </a:ln>
                <a:effectLst/>
                <a:uLnTx/>
                <a:uFillTx/>
                <a:latin typeface="DM Sans"/>
                <a:ea typeface="+mn-ea"/>
                <a:cs typeface="+mn-cs"/>
              </a:rPr>
              <a:t>ue</a:t>
            </a:r>
            <a:r>
              <a:rPr kumimoji="0" lang="en-GB" sz="1100" b="0" i="0" u="none" strike="noStrike" kern="1200" cap="none" spc="0" normalizeH="0" baseline="0" noProof="0" dirty="0">
                <a:ln>
                  <a:noFill/>
                </a:ln>
                <a:effectLst/>
                <a:uLnTx/>
                <a:uFillTx/>
                <a:latin typeface="DM Sans"/>
                <a:ea typeface="+mn-ea"/>
                <a:cs typeface="+mn-cs"/>
              </a:rPr>
              <a:t> to age &amp; lower </a:t>
            </a:r>
            <a:r>
              <a:rPr kumimoji="0" lang="en-GB" sz="1100" b="0" i="0" u="none" strike="noStrike" kern="1200" cap="none" spc="0" normalizeH="0" baseline="0" noProof="0" dirty="0" err="1">
                <a:ln>
                  <a:noFill/>
                </a:ln>
                <a:effectLst/>
                <a:uLnTx/>
                <a:uFillTx/>
                <a:latin typeface="DM Sans"/>
                <a:ea typeface="+mn-ea"/>
                <a:cs typeface="+mn-cs"/>
              </a:rPr>
              <a:t>estrogen</a:t>
            </a:r>
            <a:r>
              <a:rPr kumimoji="0" lang="en-GB" sz="1100" b="0" i="0" u="none" strike="noStrike" kern="1200" cap="none" spc="0" normalizeH="0" baseline="0" noProof="0" dirty="0">
                <a:ln>
                  <a:noFill/>
                </a:ln>
                <a:effectLst/>
                <a:uLnTx/>
                <a:uFillTx/>
                <a:latin typeface="DM Sans"/>
                <a:ea typeface="+mn-ea"/>
                <a:cs typeface="+mn-cs"/>
              </a:rPr>
              <a:t> levels:</a:t>
            </a:r>
          </a:p>
          <a:p>
            <a:pPr marR="0" lvl="0" algn="r" defTabSz="914400" rtl="0" eaLnBrk="1" fontAlgn="auto" latinLnBrk="0" hangingPunct="1">
              <a:lnSpc>
                <a:spcPct val="100000"/>
              </a:lnSpc>
              <a:spcBef>
                <a:spcPts val="0"/>
              </a:spcBef>
              <a:spcAft>
                <a:spcPts val="1000"/>
              </a:spcAft>
              <a:buClrTx/>
              <a:buSzTx/>
              <a:tabLst/>
              <a:defRPr/>
            </a:pPr>
            <a:r>
              <a:rPr kumimoji="0" lang="en-GB" sz="1100" b="0" i="0" u="none" strike="noStrike" kern="1200" cap="none" spc="0" normalizeH="0" baseline="0" noProof="0" dirty="0">
                <a:ln>
                  <a:noFill/>
                </a:ln>
                <a:effectLst/>
                <a:uLnTx/>
                <a:uFillTx/>
                <a:latin typeface="DM Sans"/>
                <a:ea typeface="+mn-ea"/>
                <a:cs typeface="+mn-cs"/>
              </a:rPr>
              <a:t>Collagen synthesis is reduced. Collagen and elastin levels decrease about 30% in the first five years of menopause. Skin also loses elasticity.</a:t>
            </a:r>
            <a:endParaRPr lang="en-GB" sz="1100" b="0" i="0" u="none" strike="noStrike" kern="1200" cap="none" spc="0" normalizeH="0" baseline="0" noProof="0" dirty="0">
              <a:ln>
                <a:noFill/>
              </a:ln>
              <a:effectLst/>
              <a:uLnTx/>
              <a:uFillTx/>
              <a:latin typeface="DM Sans"/>
            </a:endParaRPr>
          </a:p>
          <a:p>
            <a:pPr algn="r">
              <a:defRPr/>
            </a:pPr>
            <a:r>
              <a:rPr kumimoji="0" lang="en-GB" sz="1100" b="0" i="0" u="none" strike="noStrike" kern="1200" cap="none" spc="0" normalizeH="0" baseline="0" noProof="0" dirty="0">
                <a:ln>
                  <a:noFill/>
                </a:ln>
                <a:effectLst/>
                <a:uLnTx/>
                <a:uFillTx/>
                <a:latin typeface="DM Sans"/>
                <a:ea typeface="+mn-ea"/>
                <a:cs typeface="+mn-cs"/>
              </a:rPr>
              <a:t> Overall melanin synthesis is reduced</a:t>
            </a:r>
            <a:r>
              <a:rPr lang="en-GB" sz="1100" dirty="0">
                <a:latin typeface="DM Sans"/>
              </a:rPr>
              <a:t> </a:t>
            </a:r>
            <a:r>
              <a:rPr kumimoji="0" lang="en-GB" sz="1100" b="0" i="0" u="none" strike="noStrike" kern="1200" cap="none" spc="0" normalizeH="0" baseline="0" noProof="0" dirty="0">
                <a:ln>
                  <a:noFill/>
                </a:ln>
                <a:effectLst/>
                <a:uLnTx/>
                <a:uFillTx/>
                <a:latin typeface="DM Sans"/>
                <a:ea typeface="+mn-ea"/>
                <a:cs typeface="+mn-cs"/>
              </a:rPr>
              <a:t>making its </a:t>
            </a:r>
            <a:r>
              <a:rPr lang="en-GB" sz="1100" dirty="0">
                <a:latin typeface="DM Sans"/>
              </a:rPr>
              <a:t>transfer to skin cells less efficient ultimately </a:t>
            </a:r>
            <a:r>
              <a:rPr kumimoji="0" lang="en-GB" sz="1100" b="0" i="0" u="none" strike="noStrike" kern="1200" cap="none" spc="0" normalizeH="0" baseline="0" noProof="0" dirty="0">
                <a:ln>
                  <a:noFill/>
                </a:ln>
                <a:effectLst/>
                <a:uLnTx/>
                <a:uFillTx/>
                <a:latin typeface="DM Sans"/>
                <a:ea typeface="+mn-ea"/>
                <a:cs typeface="+mn-cs"/>
              </a:rPr>
              <a:t>leading to </a:t>
            </a:r>
            <a:r>
              <a:rPr lang="en-GB" sz="1100" dirty="0">
                <a:latin typeface="DM Sans"/>
              </a:rPr>
              <a:t>uneven complexion and age spots</a:t>
            </a:r>
            <a:r>
              <a:rPr kumimoji="0" lang="en-GB" sz="1100" b="0" i="0" u="none" strike="noStrike" kern="1200" cap="none" spc="0" normalizeH="0" baseline="0" noProof="0" dirty="0">
                <a:ln>
                  <a:noFill/>
                </a:ln>
                <a:effectLst/>
                <a:uLnTx/>
                <a:uFillTx/>
                <a:latin typeface="DM Sans"/>
                <a:ea typeface="+mn-ea"/>
                <a:cs typeface="+mn-cs"/>
              </a:rPr>
              <a:t>.</a:t>
            </a:r>
            <a:endParaRPr lang="en-GB" sz="1100" b="0" i="0" u="none" strike="noStrike" kern="1200" cap="none" spc="0" normalizeH="0" baseline="0" noProof="0" dirty="0">
              <a:ln>
                <a:noFill/>
              </a:ln>
              <a:effectLst/>
              <a:uLnTx/>
              <a:uFillTx/>
              <a:latin typeface="DM Sans"/>
            </a:endParaRPr>
          </a:p>
        </p:txBody>
      </p:sp>
      <p:sp>
        <p:nvSpPr>
          <p:cNvPr id="14" name="TextBox 13">
            <a:extLst>
              <a:ext uri="{FF2B5EF4-FFF2-40B4-BE49-F238E27FC236}">
                <a16:creationId xmlns:a16="http://schemas.microsoft.com/office/drawing/2014/main" id="{229FC5A5-1AEE-151D-6EA1-2AAA5B76106A}"/>
              </a:ext>
            </a:extLst>
          </p:cNvPr>
          <p:cNvSpPr txBox="1"/>
          <p:nvPr/>
        </p:nvSpPr>
        <p:spPr>
          <a:xfrm>
            <a:off x="302400" y="5313599"/>
            <a:ext cx="3236335" cy="723275"/>
          </a:xfrm>
          <a:prstGeom prst="rect">
            <a:avLst/>
          </a:prstGeom>
          <a:noFill/>
        </p:spPr>
        <p:txBody>
          <a:bodyPr wrap="square" lIns="0" tIns="0" rIns="468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29622"/>
                </a:solidFill>
                <a:effectLst/>
                <a:uLnTx/>
                <a:uFillTx/>
                <a:latin typeface="DM Sans Bold"/>
                <a:ea typeface="+mn-ea"/>
                <a:cs typeface="+mn-cs"/>
              </a:rPr>
              <a:t>Hot flushes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Can go along with heavy sweating. They can lead to sleepless nights. Lack of sleep hampers the skin's ability to repair itself.</a:t>
            </a:r>
          </a:p>
        </p:txBody>
      </p:sp>
      <p:sp>
        <p:nvSpPr>
          <p:cNvPr id="16" name="TextBox 15">
            <a:extLst>
              <a:ext uri="{FF2B5EF4-FFF2-40B4-BE49-F238E27FC236}">
                <a16:creationId xmlns:a16="http://schemas.microsoft.com/office/drawing/2014/main" id="{8BC921EC-E598-2913-2588-54B732748D4C}"/>
              </a:ext>
            </a:extLst>
          </p:cNvPr>
          <p:cNvSpPr txBox="1"/>
          <p:nvPr/>
        </p:nvSpPr>
        <p:spPr>
          <a:xfrm>
            <a:off x="8519746" y="1514573"/>
            <a:ext cx="3369854" cy="1061829"/>
          </a:xfrm>
          <a:prstGeom prst="rect">
            <a:avLst/>
          </a:prstGeom>
          <a:noFill/>
        </p:spPr>
        <p:txBody>
          <a:bodyPr wrap="square" lIns="46800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E67F7C"/>
                </a:solidFill>
                <a:effectLst/>
                <a:uLnTx/>
                <a:uFillTx/>
                <a:latin typeface="DM Sans Bold"/>
                <a:ea typeface="+mn-ea"/>
                <a:cs typeface="+mn-cs"/>
              </a:rPr>
              <a:t>Dry skin and scalp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a:ln>
                  <a:noFill/>
                </a:ln>
                <a:solidFill>
                  <a:prstClr val="black"/>
                </a:solidFill>
                <a:effectLst/>
                <a:uLnTx/>
                <a:uFillTx/>
                <a:latin typeface="DM Sans"/>
                <a:ea typeface="+mn-ea"/>
                <a:cs typeface="+mn-cs"/>
              </a:rPr>
              <a:t>Thinning of the skin and impaired barrier. Hyaluronic acid levels also decrease. Skin becomes visibly drier. The main symptom of menopause skin. Consumers can also experience dry scalp.*</a:t>
            </a:r>
          </a:p>
        </p:txBody>
      </p:sp>
      <p:pic>
        <p:nvPicPr>
          <p:cNvPr id="25" name="Picture 36" descr="A thermometer in a circle&#10;&#10;Description automatically generated with low confidence">
            <a:extLst>
              <a:ext uri="{FF2B5EF4-FFF2-40B4-BE49-F238E27FC236}">
                <a16:creationId xmlns:a16="http://schemas.microsoft.com/office/drawing/2014/main" id="{6AC5954E-97CF-E4BD-A676-5E80055F46F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120484" y="5362036"/>
            <a:ext cx="626400" cy="626400"/>
          </a:xfrm>
          <a:prstGeom prst="rect">
            <a:avLst/>
          </a:prstGeom>
        </p:spPr>
      </p:pic>
      <p:pic>
        <p:nvPicPr>
          <p:cNvPr id="28" name="Picture 42" descr="A picture containing graphics, clipart, circle, logo&#10;&#10;Description automatically generated">
            <a:extLst>
              <a:ext uri="{FF2B5EF4-FFF2-40B4-BE49-F238E27FC236}">
                <a16:creationId xmlns:a16="http://schemas.microsoft.com/office/drawing/2014/main" id="{E942FC79-F713-B11E-0FA3-29EEF3CB348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120484" y="3062988"/>
            <a:ext cx="626400" cy="626400"/>
          </a:xfrm>
          <a:prstGeom prst="rect">
            <a:avLst/>
          </a:prstGeom>
        </p:spPr>
      </p:pic>
      <p:pic>
        <p:nvPicPr>
          <p:cNvPr id="8" name="Picture 7">
            <a:extLst>
              <a:ext uri="{FF2B5EF4-FFF2-40B4-BE49-F238E27FC236}">
                <a16:creationId xmlns:a16="http://schemas.microsoft.com/office/drawing/2014/main" id="{C5A5E299-8323-EA69-5C35-6C2B45E0716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8291" y="1692904"/>
            <a:ext cx="630000" cy="630000"/>
          </a:xfrm>
          <a:prstGeom prst="rect">
            <a:avLst/>
          </a:prstGeom>
        </p:spPr>
      </p:pic>
    </p:spTree>
    <p:extLst>
      <p:ext uri="{BB962C8B-B14F-4D97-AF65-F5344CB8AC3E}">
        <p14:creationId xmlns:p14="http://schemas.microsoft.com/office/powerpoint/2010/main" val="381028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4F3F6E36-6FE8-C273-7FD1-A757EC0B3CC1}"/>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5" name="Espace réservé du texte 4">
            <a:extLst>
              <a:ext uri="{FF2B5EF4-FFF2-40B4-BE49-F238E27FC236}">
                <a16:creationId xmlns:a16="http://schemas.microsoft.com/office/drawing/2014/main" id="{17306CE2-EF1A-5A17-353E-EB93FF81ECFC}"/>
              </a:ext>
            </a:extLst>
          </p:cNvPr>
          <p:cNvSpPr>
            <a:spLocks noGrp="1"/>
          </p:cNvSpPr>
          <p:nvPr>
            <p:ph type="body" sz="quarter" idx="12"/>
          </p:nvPr>
        </p:nvSpPr>
        <p:spPr>
          <a:xfrm>
            <a:off x="302399" y="1342800"/>
            <a:ext cx="11591925" cy="1661993"/>
          </a:xfrm>
        </p:spPr>
        <p:txBody>
          <a:bodyPr>
            <a:spAutoFit/>
          </a:bodyPr>
          <a:lstStyle/>
          <a:p>
            <a:pPr marL="0" indent="0">
              <a:buNone/>
            </a:pPr>
            <a:r>
              <a:rPr lang="en-US" sz="1800"/>
              <a:t>We recognize that menopause is a transformative stage that brings about changes in both body and mind, and we are here to support and empower women every step of the way. </a:t>
            </a:r>
          </a:p>
          <a:p>
            <a:pPr marL="0" indent="0">
              <a:buNone/>
            </a:pPr>
            <a:endParaRPr lang="en-US" sz="1800"/>
          </a:p>
          <a:p>
            <a:pPr marL="0" indent="0">
              <a:buNone/>
            </a:pPr>
            <a:r>
              <a:rPr lang="en-US" sz="1800"/>
              <a:t>By tackling possible skin, scalp and hair discomforts, we seek to encourage women to embrace their beauty and celebrate their individuality.</a:t>
            </a:r>
          </a:p>
          <a:p>
            <a:pPr marL="0" indent="0">
              <a:buNone/>
            </a:pPr>
            <a:endParaRPr lang="en-US" sz="1800"/>
          </a:p>
        </p:txBody>
      </p:sp>
      <p:sp>
        <p:nvSpPr>
          <p:cNvPr id="4" name="Espace réservé du texte 3">
            <a:extLst>
              <a:ext uri="{FF2B5EF4-FFF2-40B4-BE49-F238E27FC236}">
                <a16:creationId xmlns:a16="http://schemas.microsoft.com/office/drawing/2014/main" id="{7625D6AD-9012-713E-0DCD-07BF16A31860}"/>
              </a:ext>
            </a:extLst>
          </p:cNvPr>
          <p:cNvSpPr>
            <a:spLocks noGrp="1"/>
          </p:cNvSpPr>
          <p:nvPr>
            <p:ph type="body" idx="11"/>
          </p:nvPr>
        </p:nvSpPr>
        <p:spPr/>
        <p:txBody>
          <a:bodyPr/>
          <a:lstStyle/>
          <a:p>
            <a:r>
              <a:rPr lang="en-US" sz="2500">
                <a:solidFill>
                  <a:srgbClr val="897974"/>
                </a:solidFill>
              </a:rPr>
              <a:t>Main Skin and Hair menopause concerns </a:t>
            </a:r>
          </a:p>
        </p:txBody>
      </p:sp>
      <p:sp>
        <p:nvSpPr>
          <p:cNvPr id="3" name="Titre 2">
            <a:extLst>
              <a:ext uri="{FF2B5EF4-FFF2-40B4-BE49-F238E27FC236}">
                <a16:creationId xmlns:a16="http://schemas.microsoft.com/office/drawing/2014/main" id="{3D3D02D7-F179-F368-631B-91D6A026B3D9}"/>
              </a:ext>
            </a:extLst>
          </p:cNvPr>
          <p:cNvSpPr>
            <a:spLocks noGrp="1"/>
          </p:cNvSpPr>
          <p:nvPr>
            <p:ph type="title"/>
          </p:nvPr>
        </p:nvSpPr>
        <p:spPr/>
        <p:txBody>
          <a:bodyPr/>
          <a:lstStyle/>
          <a:p>
            <a:r>
              <a:rPr lang="en-US">
                <a:solidFill>
                  <a:srgbClr val="4D3C35"/>
                </a:solidFill>
              </a:rPr>
              <a:t>Where consumer’s voice meets the science</a:t>
            </a:r>
            <a:endParaRPr lang="en-US" sz="3200">
              <a:solidFill>
                <a:srgbClr val="4D3C35"/>
              </a:solidFill>
              <a:latin typeface="+mj-lt"/>
            </a:endParaRPr>
          </a:p>
        </p:txBody>
      </p:sp>
      <p:grpSp>
        <p:nvGrpSpPr>
          <p:cNvPr id="6" name="Groupe 5">
            <a:extLst>
              <a:ext uri="{FF2B5EF4-FFF2-40B4-BE49-F238E27FC236}">
                <a16:creationId xmlns:a16="http://schemas.microsoft.com/office/drawing/2014/main" id="{F4D12443-0972-2179-97A6-726A1E6A91A0}"/>
              </a:ext>
            </a:extLst>
          </p:cNvPr>
          <p:cNvGrpSpPr/>
          <p:nvPr/>
        </p:nvGrpSpPr>
        <p:grpSpPr>
          <a:xfrm>
            <a:off x="1084422" y="2888622"/>
            <a:ext cx="10023156" cy="2160000"/>
            <a:chOff x="892871" y="2888622"/>
            <a:chExt cx="10023156" cy="2160000"/>
          </a:xfrm>
        </p:grpSpPr>
        <p:pic>
          <p:nvPicPr>
            <p:cNvPr id="8" name="Picture 7">
              <a:extLst>
                <a:ext uri="{FF2B5EF4-FFF2-40B4-BE49-F238E27FC236}">
                  <a16:creationId xmlns:a16="http://schemas.microsoft.com/office/drawing/2014/main" id="{931622CE-F4C1-855A-6C31-E666E10E669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753923" y="3608622"/>
              <a:ext cx="1440000" cy="1440000"/>
            </a:xfrm>
            <a:prstGeom prst="rect">
              <a:avLst/>
            </a:prstGeom>
          </p:spPr>
        </p:pic>
        <p:pic>
          <p:nvPicPr>
            <p:cNvPr id="9" name="Picture 8">
              <a:extLst>
                <a:ext uri="{FF2B5EF4-FFF2-40B4-BE49-F238E27FC236}">
                  <a16:creationId xmlns:a16="http://schemas.microsoft.com/office/drawing/2014/main" id="{8BA5A86D-0C67-5C93-8DC5-0E5A27C13CB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2332871" y="2888622"/>
              <a:ext cx="1440000" cy="1440000"/>
            </a:xfrm>
            <a:prstGeom prst="rect">
              <a:avLst/>
            </a:prstGeom>
          </p:spPr>
        </p:pic>
        <p:pic>
          <p:nvPicPr>
            <p:cNvPr id="10" name="Picture 9">
              <a:extLst>
                <a:ext uri="{FF2B5EF4-FFF2-40B4-BE49-F238E27FC236}">
                  <a16:creationId xmlns:a16="http://schemas.microsoft.com/office/drawing/2014/main" id="{A2B5BD66-D77B-2E2B-86C7-DCEF9ECC1F76}"/>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036027" y="2888622"/>
              <a:ext cx="1440000" cy="1440000"/>
            </a:xfrm>
            <a:prstGeom prst="rect">
              <a:avLst/>
            </a:prstGeom>
          </p:spPr>
        </p:pic>
        <p:pic>
          <p:nvPicPr>
            <p:cNvPr id="11" name="Picture 10">
              <a:extLst>
                <a:ext uri="{FF2B5EF4-FFF2-40B4-BE49-F238E27FC236}">
                  <a16:creationId xmlns:a16="http://schemas.microsoft.com/office/drawing/2014/main" id="{43B21D54-169C-0F19-69C1-F8DAE993643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476027" y="3608622"/>
              <a:ext cx="1440000" cy="1440000"/>
            </a:xfrm>
            <a:prstGeom prst="rect">
              <a:avLst/>
            </a:prstGeom>
          </p:spPr>
        </p:pic>
        <p:pic>
          <p:nvPicPr>
            <p:cNvPr id="12" name="Picture 11" descr="A thermometer in a circle&#10;&#10;Description automatically generated with low confidence">
              <a:extLst>
                <a:ext uri="{FF2B5EF4-FFF2-40B4-BE49-F238E27FC236}">
                  <a16:creationId xmlns:a16="http://schemas.microsoft.com/office/drawing/2014/main" id="{2E6B5EFC-8A56-AE30-28CB-9D2B8C21B9F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92871" y="3608622"/>
              <a:ext cx="1440000" cy="1440000"/>
            </a:xfrm>
            <a:prstGeom prst="rect">
              <a:avLst/>
            </a:prstGeom>
          </p:spPr>
        </p:pic>
        <p:pic>
          <p:nvPicPr>
            <p:cNvPr id="14" name="Picture 13">
              <a:extLst>
                <a:ext uri="{FF2B5EF4-FFF2-40B4-BE49-F238E27FC236}">
                  <a16:creationId xmlns:a16="http://schemas.microsoft.com/office/drawing/2014/main" id="{E5FCF521-D92D-7BC4-65BB-7A983851CC8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614975" y="3608622"/>
              <a:ext cx="1440000" cy="1440000"/>
            </a:xfrm>
            <a:prstGeom prst="rect">
              <a:avLst/>
            </a:prstGeom>
          </p:spPr>
        </p:pic>
        <p:pic>
          <p:nvPicPr>
            <p:cNvPr id="15" name="Picture 14" descr="A picture containing graphics, clipart, circle, logo&#10;&#10;Description automatically generated">
              <a:extLst>
                <a:ext uri="{FF2B5EF4-FFF2-40B4-BE49-F238E27FC236}">
                  <a16:creationId xmlns:a16="http://schemas.microsoft.com/office/drawing/2014/main" id="{B90330CB-2C30-0664-A324-0C99AE8DD84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184449" y="2888622"/>
              <a:ext cx="1440000" cy="1440000"/>
            </a:xfrm>
            <a:prstGeom prst="rect">
              <a:avLst/>
            </a:prstGeom>
          </p:spPr>
        </p:pic>
      </p:grpSp>
      <p:sp>
        <p:nvSpPr>
          <p:cNvPr id="16" name="ZoneTexte 15">
            <a:extLst>
              <a:ext uri="{FF2B5EF4-FFF2-40B4-BE49-F238E27FC236}">
                <a16:creationId xmlns:a16="http://schemas.microsoft.com/office/drawing/2014/main" id="{97DA2818-F91B-8C72-439F-AD3FD25C07C7}"/>
              </a:ext>
            </a:extLst>
          </p:cNvPr>
          <p:cNvSpPr txBox="1"/>
          <p:nvPr/>
        </p:nvSpPr>
        <p:spPr>
          <a:xfrm>
            <a:off x="396165" y="5294069"/>
            <a:ext cx="11498159"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DM Sans"/>
                <a:ea typeface="+mn-ea"/>
                <a:cs typeface="+mn-cs"/>
              </a:rPr>
              <a:t>Introducing </a:t>
            </a:r>
            <a:r>
              <a:rPr kumimoji="0" lang="en-GB" sz="1800" b="1" i="0" u="none" strike="noStrike" kern="1200" cap="none" spc="0" normalizeH="0" baseline="0" noProof="0">
                <a:ln>
                  <a:noFill/>
                </a:ln>
                <a:solidFill>
                  <a:prstClr val="black"/>
                </a:solidFill>
                <a:effectLst/>
                <a:uLnTx/>
                <a:uFillTx/>
                <a:latin typeface="DM Sans"/>
                <a:ea typeface="+mn-ea"/>
                <a:cs typeface="+mn-cs"/>
              </a:rPr>
              <a:t>W</a:t>
            </a:r>
            <a:r>
              <a:rPr kumimoji="0" lang="en-GB" sz="1800" b="1" i="1" u="none" strike="noStrike" kern="1200" cap="none" spc="0" normalizeH="0" baseline="0" noProof="0">
                <a:ln>
                  <a:noFill/>
                </a:ln>
                <a:solidFill>
                  <a:prstClr val="black"/>
                </a:solidFill>
                <a:effectLst/>
                <a:uLnTx/>
                <a:uFillTx/>
                <a:latin typeface="DM Sans"/>
                <a:ea typeface="+mn-ea"/>
                <a:cs typeface="+mn-cs"/>
              </a:rPr>
              <a:t>onder You</a:t>
            </a:r>
            <a:r>
              <a:rPr kumimoji="0" lang="en-GB" sz="1800" b="0" i="0" u="none" strike="noStrike" kern="1200" cap="none" spc="0" normalizeH="0" baseline="0" noProof="0">
                <a:ln>
                  <a:noFill/>
                </a:ln>
                <a:solidFill>
                  <a:prstClr val="black"/>
                </a:solidFill>
                <a:effectLst/>
                <a:uLnTx/>
                <a:uFillTx/>
                <a:latin typeface="DM Sans"/>
                <a:ea typeface="+mn-ea"/>
                <a:cs typeface="+mn-cs"/>
              </a:rPr>
              <a:t>, a palette of solutions </a:t>
            </a:r>
            <a:r>
              <a:rPr kumimoji="0" lang="en-GB" sz="1800" b="0" i="0" u="none" strike="noStrike" kern="1200" cap="none" spc="0" normalizeH="0" baseline="0" noProof="0">
                <a:ln>
                  <a:noFill/>
                </a:ln>
                <a:solidFill>
                  <a:prstClr val="black"/>
                </a:solidFill>
                <a:effectLst/>
                <a:uLnTx/>
                <a:uFillTx/>
                <a:latin typeface="DM Sans"/>
                <a:ea typeface="Times New Roman" panose="02020603050405020304" pitchFamily="18" charset="0"/>
                <a:cs typeface="+mn-cs"/>
              </a:rPr>
              <a:t>designed exclusively for menopausal women, </a:t>
            </a:r>
            <a:r>
              <a:rPr kumimoji="0" lang="en-GB" sz="1800" b="0" i="0" u="none" strike="noStrike" kern="1200" cap="none" spc="0" normalizeH="0" baseline="0" noProof="0">
                <a:ln>
                  <a:noFill/>
                </a:ln>
                <a:solidFill>
                  <a:prstClr val="black"/>
                </a:solidFill>
                <a:effectLst/>
                <a:uLnTx/>
                <a:uFillTx/>
                <a:latin typeface="DM Sans"/>
                <a:ea typeface="+mn-ea"/>
                <a:cs typeface="+mn-cs"/>
              </a:rPr>
              <a:t>understanding and embracing their unique emotional, skin and hair journey.</a:t>
            </a:r>
          </a:p>
        </p:txBody>
      </p:sp>
    </p:spTree>
    <p:extLst>
      <p:ext uri="{BB962C8B-B14F-4D97-AF65-F5344CB8AC3E}">
        <p14:creationId xmlns:p14="http://schemas.microsoft.com/office/powerpoint/2010/main" val="3429005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445602-2C69-2850-1B98-C8688C2082CA}"/>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pic>
        <p:nvPicPr>
          <p:cNvPr id="2" name="Gráfico 9">
            <a:extLst>
              <a:ext uri="{FF2B5EF4-FFF2-40B4-BE49-F238E27FC236}">
                <a16:creationId xmlns:a16="http://schemas.microsoft.com/office/drawing/2014/main" id="{B4A23B43-05B1-307D-28D3-BD76E877768E}"/>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48181" y="2769335"/>
            <a:ext cx="5350243" cy="868066"/>
          </a:xfrm>
          <a:prstGeom prst="rect">
            <a:avLst/>
          </a:prstGeom>
        </p:spPr>
      </p:pic>
    </p:spTree>
    <p:extLst>
      <p:ext uri="{BB962C8B-B14F-4D97-AF65-F5344CB8AC3E}">
        <p14:creationId xmlns:p14="http://schemas.microsoft.com/office/powerpoint/2010/main" val="3676534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6">
            <a:extLst>
              <a:ext uri="{FF2B5EF4-FFF2-40B4-BE49-F238E27FC236}">
                <a16:creationId xmlns:a16="http://schemas.microsoft.com/office/drawing/2014/main" id="{3A67EA0D-F1D0-E872-493F-E2529033C05F}"/>
              </a:ext>
            </a:extLst>
          </p:cNvPr>
          <p:cNvSpPr txBox="1"/>
          <p:nvPr/>
        </p:nvSpPr>
        <p:spPr>
          <a:xfrm>
            <a:off x="720487" y="1939704"/>
            <a:ext cx="5375513" cy="4081630"/>
          </a:xfrm>
          <a:prstGeom prst="rect">
            <a:avLst/>
          </a:prstGeom>
        </p:spPr>
        <p:txBody>
          <a:bodyPr vert="horz" wrap="square" lIns="0" tIns="13335" rIns="0" bIns="0" rtlCol="0">
            <a:spAutoFit/>
          </a:bodyPr>
          <a:lstStyle/>
          <a:p>
            <a:pPr marL="12700" marR="0" lvl="0" indent="0" algn="just" defTabSz="914400" rtl="0" eaLnBrk="1" fontAlgn="auto" latinLnBrk="0" hangingPunct="1">
              <a:lnSpc>
                <a:spcPct val="150000"/>
              </a:lnSpc>
              <a:spcBef>
                <a:spcPts val="105"/>
              </a:spcBef>
              <a:spcAft>
                <a:spcPts val="0"/>
              </a:spcAft>
              <a:buClrTx/>
              <a:buSzTx/>
              <a:buFontTx/>
              <a:buNone/>
              <a:tabLst/>
              <a:defRPr/>
            </a:pPr>
            <a:r>
              <a:rPr kumimoji="0"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So many stages, so many changes</a:t>
            </a:r>
            <a:r>
              <a:rPr kumimoji="0" lang="fr-FR"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 </a:t>
            </a:r>
            <a:r>
              <a:rPr kumimoji="0" sz="1200" b="1"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rPr>
              <a:t>...</a:t>
            </a:r>
          </a:p>
          <a:p>
            <a:pPr marL="0" marR="0" lvl="0" indent="0" algn="just" defTabSz="914400" rtl="0" eaLnBrk="1" fontAlgn="auto" latinLnBrk="0" hangingPunct="1">
              <a:lnSpc>
                <a:spcPct val="150000"/>
              </a:lnSpc>
              <a:spcBef>
                <a:spcPts val="25"/>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endParaRP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The passing of the years brings many challenges, but it also brings one thing that makes all the difference: Maturity to deal with all that comes ahead.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That is why menopause goes far beyond from being another phase of physical transformation, to become one of the best chapters of women’s lives.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Introducing </a:t>
            </a:r>
            <a:r>
              <a:rPr kumimoji="0" lang="en-US" sz="1200" b="1"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Wonder You</a:t>
            </a:r>
            <a:r>
              <a:rPr kumimoji="0" lang="en-US" sz="1200" b="0" i="0" u="none" strike="noStrike" kern="100" cap="none" spc="0" normalizeH="0" baseline="0" noProof="0">
                <a:ln>
                  <a:noFill/>
                </a:ln>
                <a:solidFill>
                  <a:prstClr val="black"/>
                </a:solidFill>
                <a:effectLst/>
                <a:uLnTx/>
                <a:uFillTx/>
                <a:latin typeface="DM Sans" pitchFamily="2" charset="77"/>
                <a:ea typeface="MS Mincho" panose="02020609040205080304" pitchFamily="49" charset="-128"/>
                <a:cs typeface="Times New Roman" panose="02020603050405020304" pitchFamily="18" charset="0"/>
              </a:rPr>
              <a:t>, a pallet of solutions designed with an exclusive combination of technological assets backed by skin &amp; hair science. </a:t>
            </a:r>
          </a:p>
          <a:p>
            <a:pPr marL="0" marR="0" lvl="0" indent="0" algn="just" defTabSz="914400" rtl="0" eaLnBrk="1" fontAlgn="auto" latinLnBrk="0" hangingPunct="1">
              <a:lnSpc>
                <a:spcPct val="150000"/>
              </a:lnSpc>
              <a:spcBef>
                <a:spcPts val="600"/>
              </a:spcBef>
              <a:spcAft>
                <a:spcPts val="1200"/>
              </a:spcAft>
              <a:buClrTx/>
              <a:buSzTx/>
              <a:buFontTx/>
              <a:buNone/>
              <a:tabLst/>
              <a:defRPr/>
            </a:pPr>
            <a:r>
              <a:rPr kumimoji="0" lang="en-US" sz="1200" b="0" i="0" u="none" strike="noStrike" kern="100" cap="none" spc="0" normalizeH="0" baseline="0" noProof="0" err="1">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dsm-firmenich</a:t>
            </a:r>
            <a:r>
              <a:rPr kumimoji="0" lang="en-US" sz="1200" b="0" i="0" u="none" strike="noStrike" kern="100" cap="none" spc="0" normalizeH="0" baseline="0" noProof="0">
                <a:ln>
                  <a:noFill/>
                </a:ln>
                <a:solidFill>
                  <a:prstClr val="black"/>
                </a:solidFill>
                <a:effectLst/>
                <a:uLnTx/>
                <a:uFillTx/>
                <a:latin typeface="DM Sans" pitchFamily="2" charset="0"/>
                <a:ea typeface="MS Mincho" panose="02020609040205080304" pitchFamily="49" charset="-128"/>
                <a:cs typeface="Times New Roman" panose="02020603050405020304" pitchFamily="18" charset="0"/>
              </a:rPr>
              <a:t> has developed innovative solutions helping to better deal with the effects of menopause on skin and hair and empowering you to embrace everything that makes you a unique woman.</a:t>
            </a:r>
            <a:endParaRPr kumimoji="0" sz="1400" b="0" i="0" u="none" strike="noStrike" kern="1200" cap="none" spc="0" normalizeH="0" baseline="0" noProof="0">
              <a:ln>
                <a:noFill/>
              </a:ln>
              <a:solidFill>
                <a:prstClr val="black"/>
              </a:solidFill>
              <a:effectLst/>
              <a:uLnTx/>
              <a:uFillTx/>
              <a:latin typeface="DM Sans" pitchFamily="2" charset="0"/>
              <a:ea typeface="Fira Sans" panose="020B0503050000020004" pitchFamily="34" charset="0"/>
              <a:cs typeface="Arial"/>
            </a:endParaRPr>
          </a:p>
        </p:txBody>
      </p:sp>
      <p:pic>
        <p:nvPicPr>
          <p:cNvPr id="8" name="Gráfico 7">
            <a:extLst>
              <a:ext uri="{FF2B5EF4-FFF2-40B4-BE49-F238E27FC236}">
                <a16:creationId xmlns:a16="http://schemas.microsoft.com/office/drawing/2014/main" id="{56AC8404-0A9B-4D83-FAB5-34991EE961B7}"/>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91058" y="890266"/>
            <a:ext cx="3950217" cy="640914"/>
          </a:xfrm>
          <a:prstGeom prst="rect">
            <a:avLst/>
          </a:prstGeom>
        </p:spPr>
      </p:pic>
      <p:sp>
        <p:nvSpPr>
          <p:cNvPr id="2" name="Espace réservé du numéro de diapositive 1">
            <a:extLst>
              <a:ext uri="{FF2B5EF4-FFF2-40B4-BE49-F238E27FC236}">
                <a16:creationId xmlns:a16="http://schemas.microsoft.com/office/drawing/2014/main" id="{6CEA438A-A03B-4E65-C991-992E3A8D4D05}"/>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9" name="Image 8" descr="Une image contenant Visage humain, personne, habits, plein air&#10;&#10;Description générée automatiquement">
            <a:extLst>
              <a:ext uri="{FF2B5EF4-FFF2-40B4-BE49-F238E27FC236}">
                <a16:creationId xmlns:a16="http://schemas.microsoft.com/office/drawing/2014/main" id="{717D1E95-2D49-AE5F-5099-8AB418F67E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16486" y="0"/>
            <a:ext cx="5375513" cy="6858000"/>
          </a:xfrm>
          <a:prstGeom prst="rect">
            <a:avLst/>
          </a:prstGeom>
        </p:spPr>
      </p:pic>
      <p:pic>
        <p:nvPicPr>
          <p:cNvPr id="10" name="Picture 6">
            <a:extLst>
              <a:ext uri="{FF2B5EF4-FFF2-40B4-BE49-F238E27FC236}">
                <a16:creationId xmlns:a16="http://schemas.microsoft.com/office/drawing/2014/main" id="{84DFB430-CF23-D80E-AA5A-1F8398A5E2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2432104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85FA75-E1B8-8C29-EBF7-AB7BAA7D7861}"/>
              </a:ext>
            </a:extLst>
          </p:cNvPr>
          <p:cNvSpPr/>
          <p:nvPr/>
        </p:nvSpPr>
        <p:spPr>
          <a:xfrm>
            <a:off x="8367252" y="6115665"/>
            <a:ext cx="3608438" cy="59976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2" name="ZoneTexte 1">
            <a:extLst>
              <a:ext uri="{FF2B5EF4-FFF2-40B4-BE49-F238E27FC236}">
                <a16:creationId xmlns:a16="http://schemas.microsoft.com/office/drawing/2014/main" id="{08ADCF98-97E0-224C-A951-C07E7DFF2D44}"/>
              </a:ext>
            </a:extLst>
          </p:cNvPr>
          <p:cNvSpPr txBox="1"/>
          <p:nvPr/>
        </p:nvSpPr>
        <p:spPr>
          <a:xfrm>
            <a:off x="8476488" y="1746504"/>
            <a:ext cx="32608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prstClr val="black"/>
                </a:solidFill>
                <a:effectLst/>
                <a:highlight>
                  <a:srgbClr val="FFFF00"/>
                </a:highlight>
                <a:uLnTx/>
                <a:uFillTx/>
                <a:latin typeface="DM Sans"/>
                <a:ea typeface="+mn-ea"/>
                <a:cs typeface="+mn-cs"/>
              </a:rPr>
              <a:t>Move WONDER YOU to black</a:t>
            </a:r>
          </a:p>
        </p:txBody>
      </p:sp>
      <p:pic>
        <p:nvPicPr>
          <p:cNvPr id="10" name="Gráfico 9">
            <a:extLst>
              <a:ext uri="{FF2B5EF4-FFF2-40B4-BE49-F238E27FC236}">
                <a16:creationId xmlns:a16="http://schemas.microsoft.com/office/drawing/2014/main" id="{64EB46AF-BDA3-8E37-B7DC-ACC34CFA439A}"/>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500343" y="2987928"/>
            <a:ext cx="5437009" cy="882143"/>
          </a:xfrm>
          <a:prstGeom prst="rect">
            <a:avLst/>
          </a:prstGeom>
        </p:spPr>
      </p:pic>
      <p:pic>
        <p:nvPicPr>
          <p:cNvPr id="7" name="Espaço Reservado para Imagem 6">
            <a:extLst>
              <a:ext uri="{FF2B5EF4-FFF2-40B4-BE49-F238E27FC236}">
                <a16:creationId xmlns:a16="http://schemas.microsoft.com/office/drawing/2014/main" id="{C4DC5AAC-2A49-1040-8AC1-C555B41BC899}"/>
              </a:ext>
            </a:extLst>
          </p:cNvPr>
          <p:cNvPicPr>
            <a:picLocks noGrp="1" noChangeAspect="1"/>
          </p:cNvPicPr>
          <p:nvPr>
            <p:ph type="pic" sz="quarter" idx="12"/>
          </p:nvPr>
        </p:nvPicPr>
        <p:blipFill>
          <a:blip r:embed="rId5">
            <a:extLst>
              <a:ext uri="{28A0092B-C50C-407E-A947-70E740481C1C}">
                <a14:useLocalDpi xmlns:a14="http://schemas.microsoft.com/office/drawing/2010/main"/>
              </a:ext>
            </a:extLst>
          </a:blip>
          <a:srcRect/>
          <a:stretch/>
        </p:blipFill>
        <p:spPr>
          <a:xfrm>
            <a:off x="0" y="3"/>
            <a:ext cx="12191994" cy="6857997"/>
          </a:xfrm>
          <a:prstGeom prst="rect">
            <a:avLst/>
          </a:prstGeom>
        </p:spPr>
      </p:pic>
      <p:pic>
        <p:nvPicPr>
          <p:cNvPr id="11" name="Gráfico 10">
            <a:extLst>
              <a:ext uri="{FF2B5EF4-FFF2-40B4-BE49-F238E27FC236}">
                <a16:creationId xmlns:a16="http://schemas.microsoft.com/office/drawing/2014/main" id="{721B0F72-9EB4-9B4E-B0A7-4F272A9D8775}"/>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120892" y="890266"/>
            <a:ext cx="3950217" cy="640914"/>
          </a:xfrm>
          <a:prstGeom prst="rect">
            <a:avLst/>
          </a:prstGeom>
        </p:spPr>
      </p:pic>
      <p:cxnSp>
        <p:nvCxnSpPr>
          <p:cNvPr id="12" name="Conector Reto 11">
            <a:extLst>
              <a:ext uri="{FF2B5EF4-FFF2-40B4-BE49-F238E27FC236}">
                <a16:creationId xmlns:a16="http://schemas.microsoft.com/office/drawing/2014/main" id="{2B80AE59-2540-3C4F-98C3-A86320799B4F}"/>
              </a:ext>
            </a:extLst>
          </p:cNvPr>
          <p:cNvCxnSpPr>
            <a:cxnSpLocks/>
          </p:cNvCxnSpPr>
          <p:nvPr/>
        </p:nvCxnSpPr>
        <p:spPr>
          <a:xfrm>
            <a:off x="618460" y="5549900"/>
            <a:ext cx="732251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Conector Reto 12">
            <a:extLst>
              <a:ext uri="{FF2B5EF4-FFF2-40B4-BE49-F238E27FC236}">
                <a16:creationId xmlns:a16="http://schemas.microsoft.com/office/drawing/2014/main" id="{BBB6DD62-E00D-A340-BD2C-AB53D88523F3}"/>
              </a:ext>
            </a:extLst>
          </p:cNvPr>
          <p:cNvCxnSpPr>
            <a:cxnSpLocks/>
          </p:cNvCxnSpPr>
          <p:nvPr/>
        </p:nvCxnSpPr>
        <p:spPr>
          <a:xfrm flipV="1">
            <a:off x="618460"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a:extLst>
              <a:ext uri="{FF2B5EF4-FFF2-40B4-BE49-F238E27FC236}">
                <a16:creationId xmlns:a16="http://schemas.microsoft.com/office/drawing/2014/main" id="{B4633865-2F4D-FD40-A5FD-5FAC757D9BB8}"/>
              </a:ext>
            </a:extLst>
          </p:cNvPr>
          <p:cNvCxnSpPr>
            <a:cxnSpLocks/>
          </p:cNvCxnSpPr>
          <p:nvPr/>
        </p:nvCxnSpPr>
        <p:spPr>
          <a:xfrm flipV="1">
            <a:off x="7940979"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ector Reto 20">
            <a:extLst>
              <a:ext uri="{FF2B5EF4-FFF2-40B4-BE49-F238E27FC236}">
                <a16:creationId xmlns:a16="http://schemas.microsoft.com/office/drawing/2014/main" id="{E967578A-A71F-2C44-9DF0-9A2697B1C42A}"/>
              </a:ext>
            </a:extLst>
          </p:cNvPr>
          <p:cNvCxnSpPr>
            <a:cxnSpLocks/>
          </p:cNvCxnSpPr>
          <p:nvPr/>
        </p:nvCxnSpPr>
        <p:spPr>
          <a:xfrm>
            <a:off x="8160327" y="5549900"/>
            <a:ext cx="3465961"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to 21">
            <a:extLst>
              <a:ext uri="{FF2B5EF4-FFF2-40B4-BE49-F238E27FC236}">
                <a16:creationId xmlns:a16="http://schemas.microsoft.com/office/drawing/2014/main" id="{3438F7A1-2B06-744E-9D41-2191E66CF68D}"/>
              </a:ext>
            </a:extLst>
          </p:cNvPr>
          <p:cNvCxnSpPr>
            <a:cxnSpLocks/>
          </p:cNvCxnSpPr>
          <p:nvPr/>
        </p:nvCxnSpPr>
        <p:spPr>
          <a:xfrm flipV="1">
            <a:off x="8155332"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id="{6B1E9B44-7969-F44A-B6F2-3346A6ADEAD9}"/>
              </a:ext>
            </a:extLst>
          </p:cNvPr>
          <p:cNvCxnSpPr>
            <a:cxnSpLocks/>
          </p:cNvCxnSpPr>
          <p:nvPr/>
        </p:nvCxnSpPr>
        <p:spPr>
          <a:xfrm flipV="1">
            <a:off x="11626288" y="5458360"/>
            <a:ext cx="0" cy="1830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etângulo 24">
            <a:extLst>
              <a:ext uri="{FF2B5EF4-FFF2-40B4-BE49-F238E27FC236}">
                <a16:creationId xmlns:a16="http://schemas.microsoft.com/office/drawing/2014/main" id="{525009A1-0B49-FF46-88C5-3D5DD0C0E9CF}"/>
              </a:ext>
            </a:extLst>
          </p:cNvPr>
          <p:cNvSpPr/>
          <p:nvPr/>
        </p:nvSpPr>
        <p:spPr>
          <a:xfrm>
            <a:off x="3634197" y="5541818"/>
            <a:ext cx="1291045"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FACIAL LINE</a:t>
            </a:r>
          </a:p>
        </p:txBody>
      </p:sp>
      <p:sp>
        <p:nvSpPr>
          <p:cNvPr id="28" name="Retângulo 27">
            <a:extLst>
              <a:ext uri="{FF2B5EF4-FFF2-40B4-BE49-F238E27FC236}">
                <a16:creationId xmlns:a16="http://schemas.microsoft.com/office/drawing/2014/main" id="{15734633-5127-BE47-9895-6941BA380478}"/>
              </a:ext>
            </a:extLst>
          </p:cNvPr>
          <p:cNvSpPr/>
          <p:nvPr/>
        </p:nvSpPr>
        <p:spPr>
          <a:xfrm>
            <a:off x="9025601" y="5541818"/>
            <a:ext cx="1735412" cy="344069"/>
          </a:xfrm>
          <a:prstGeom prst="rect">
            <a:avLst/>
          </a:prstGeom>
          <a:ln>
            <a:noFill/>
          </a:ln>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1200" b="0" i="0" u="none" strike="noStrike" kern="1200" cap="none" spc="0" normalizeH="0" baseline="0" noProof="0">
                <a:ln>
                  <a:noFill/>
                </a:ln>
                <a:solidFill>
                  <a:prstClr val="black"/>
                </a:solidFill>
                <a:effectLst/>
                <a:uLnTx/>
                <a:uFillTx/>
                <a:latin typeface="DM Sans" pitchFamily="2" charset="77"/>
                <a:ea typeface="+mn-ea"/>
                <a:cs typeface="Futura Medium" panose="020B0602020204020303" pitchFamily="34" charset="-79"/>
              </a:rPr>
              <a:t>CAPILLARY LINE</a:t>
            </a:r>
          </a:p>
        </p:txBody>
      </p:sp>
      <p:pic>
        <p:nvPicPr>
          <p:cNvPr id="15" name="Picture 12">
            <a:extLst>
              <a:ext uri="{FF2B5EF4-FFF2-40B4-BE49-F238E27FC236}">
                <a16:creationId xmlns:a16="http://schemas.microsoft.com/office/drawing/2014/main" id="{584F274A-5EC2-3644-8126-89D584A608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4" name="TextBox 3">
            <a:extLst>
              <a:ext uri="{FF2B5EF4-FFF2-40B4-BE49-F238E27FC236}">
                <a16:creationId xmlns:a16="http://schemas.microsoft.com/office/drawing/2014/main" id="{2AFDD148-8B46-611A-C1EE-8BFB855C2BD6}"/>
              </a:ext>
            </a:extLst>
          </p:cNvPr>
          <p:cNvSpPr txBox="1"/>
          <p:nvPr/>
        </p:nvSpPr>
        <p:spPr>
          <a:xfrm rot="16200000">
            <a:off x="9480673" y="3292477"/>
            <a:ext cx="5207209" cy="215444"/>
          </a:xfrm>
          <a:prstGeom prst="rect">
            <a:avLst/>
          </a:prstGeom>
          <a:noFill/>
        </p:spPr>
        <p:txBody>
          <a:bodyPr wrap="square" anchor="ctr">
            <a:spAutoFit/>
          </a:bodyPr>
          <a:lstStyle/>
          <a:p>
            <a:pPr algn="ctr"/>
            <a:r>
              <a:rPr lang="en-US" sz="800">
                <a:effectLst/>
                <a:latin typeface="DM Sans" pitchFamily="2" charset="0"/>
                <a:ea typeface="Fira Sans" panose="020B0503050000020004" pitchFamily="34" charset="0"/>
              </a:rPr>
              <a:t>Products are for illustration only, not for sale. </a:t>
            </a:r>
            <a:r>
              <a:rPr lang="en-US" sz="800" err="1">
                <a:effectLst/>
                <a:latin typeface="DM Sans" pitchFamily="2" charset="0"/>
                <a:ea typeface="Fira Sans" panose="020B0503050000020004" pitchFamily="34" charset="0"/>
              </a:rPr>
              <a:t>d</a:t>
            </a:r>
            <a:r>
              <a:rPr lang="en-US" sz="800" err="1">
                <a:latin typeface="DM Sans" pitchFamily="2" charset="0"/>
                <a:ea typeface="Fira Sans" panose="020B0503050000020004" pitchFamily="34" charset="0"/>
              </a:rPr>
              <a:t>sm-firmenich</a:t>
            </a:r>
            <a:r>
              <a:rPr lang="en-US" sz="800">
                <a:latin typeface="DM Sans" pitchFamily="2" charset="0"/>
                <a:ea typeface="Fira Sans" panose="020B0503050000020004" pitchFamily="34" charset="0"/>
              </a:rPr>
              <a:t> </a:t>
            </a:r>
            <a:r>
              <a:rPr lang="en-US" sz="800">
                <a:effectLst/>
                <a:latin typeface="DM Sans" pitchFamily="2" charset="0"/>
                <a:ea typeface="Fira Sans" panose="020B0503050000020004" pitchFamily="34" charset="0"/>
              </a:rPr>
              <a:t>is not responsible for final products claims.</a:t>
            </a:r>
            <a:endParaRPr lang="en-US" sz="800">
              <a:latin typeface="DM Sans" pitchFamily="2" charset="0"/>
              <a:ea typeface="Fira Sans" panose="020B0503050000020004" pitchFamily="34" charset="0"/>
            </a:endParaRPr>
          </a:p>
        </p:txBody>
      </p:sp>
    </p:spTree>
    <p:extLst>
      <p:ext uri="{BB962C8B-B14F-4D97-AF65-F5344CB8AC3E}">
        <p14:creationId xmlns:p14="http://schemas.microsoft.com/office/powerpoint/2010/main" val="1172624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ela 6">
            <a:extLst>
              <a:ext uri="{FF2B5EF4-FFF2-40B4-BE49-F238E27FC236}">
                <a16:creationId xmlns:a16="http://schemas.microsoft.com/office/drawing/2014/main" id="{94974BB7-58DE-BC6C-EE80-29123D8E1865}"/>
              </a:ext>
            </a:extLst>
          </p:cNvPr>
          <p:cNvGraphicFramePr>
            <a:graphicFrameLocks noGrp="1"/>
          </p:cNvGraphicFramePr>
          <p:nvPr>
            <p:extLst>
              <p:ext uri="{D42A27DB-BD31-4B8C-83A1-F6EECF244321}">
                <p14:modId xmlns:p14="http://schemas.microsoft.com/office/powerpoint/2010/main" val="1029625319"/>
              </p:ext>
            </p:extLst>
          </p:nvPr>
        </p:nvGraphicFramePr>
        <p:xfrm>
          <a:off x="170230" y="1446529"/>
          <a:ext cx="11813258" cy="4467219"/>
        </p:xfrm>
        <a:graphic>
          <a:graphicData uri="http://schemas.openxmlformats.org/drawingml/2006/table">
            <a:tbl>
              <a:tblPr>
                <a:tableStyleId>{5C22544A-7EE6-4342-B048-85BDC9FD1C3A}</a:tableStyleId>
              </a:tblPr>
              <a:tblGrid>
                <a:gridCol w="1412901">
                  <a:extLst>
                    <a:ext uri="{9D8B030D-6E8A-4147-A177-3AD203B41FA5}">
                      <a16:colId xmlns:a16="http://schemas.microsoft.com/office/drawing/2014/main" val="699249639"/>
                    </a:ext>
                  </a:extLst>
                </a:gridCol>
                <a:gridCol w="1989055">
                  <a:extLst>
                    <a:ext uri="{9D8B030D-6E8A-4147-A177-3AD203B41FA5}">
                      <a16:colId xmlns:a16="http://schemas.microsoft.com/office/drawing/2014/main" val="4215447957"/>
                    </a:ext>
                  </a:extLst>
                </a:gridCol>
                <a:gridCol w="3494951">
                  <a:extLst>
                    <a:ext uri="{9D8B030D-6E8A-4147-A177-3AD203B41FA5}">
                      <a16:colId xmlns:a16="http://schemas.microsoft.com/office/drawing/2014/main" val="3174222161"/>
                    </a:ext>
                  </a:extLst>
                </a:gridCol>
                <a:gridCol w="4916351">
                  <a:extLst>
                    <a:ext uri="{9D8B030D-6E8A-4147-A177-3AD203B41FA5}">
                      <a16:colId xmlns:a16="http://schemas.microsoft.com/office/drawing/2014/main" val="3413443101"/>
                    </a:ext>
                  </a:extLst>
                </a:gridCol>
              </a:tblGrid>
              <a:tr h="459050">
                <a:tc>
                  <a:txBody>
                    <a:bodyPr/>
                    <a:lstStyle/>
                    <a:p>
                      <a:pPr algn="ctr">
                        <a:lnSpc>
                          <a:spcPts val="1200"/>
                        </a:lnSpc>
                      </a:pPr>
                      <a:r>
                        <a:rPr lang="en-GB" sz="1100" b="1" kern="1200">
                          <a:solidFill>
                            <a:srgbClr val="897974"/>
                          </a:solidFill>
                          <a:effectLst/>
                          <a:latin typeface="DM Sans (Corps)"/>
                          <a:ea typeface="Fira Sans" panose="020B0503050000020004" pitchFamily="34" charset="0"/>
                          <a:cs typeface="+mn-cs"/>
                        </a:rPr>
                        <a:t>Formula</a:t>
                      </a:r>
                      <a:endParaRPr lang="pt-BR" sz="1100" b="1" kern="1200">
                        <a:solidFill>
                          <a:srgbClr val="897974"/>
                        </a:solidFill>
                        <a:effectLst/>
                        <a:latin typeface="DM Sans (Corps)"/>
                        <a:ea typeface="Fira Sans" panose="020B0503050000020004" pitchFamily="34" charset="0"/>
                        <a:cs typeface="+mn-cs"/>
                      </a:endParaRPr>
                    </a:p>
                  </a:txBody>
                  <a:tcPr marL="44450" marR="44450" marT="0" marB="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Highlighted Ingredients</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Claim</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en-GB" sz="1100" b="1">
                          <a:solidFill>
                            <a:srgbClr val="897974"/>
                          </a:solidFill>
                          <a:effectLst/>
                          <a:latin typeface="DM Sans (Corps)"/>
                          <a:ea typeface="Fira Sans" panose="020B0503050000020004" pitchFamily="34" charset="0"/>
                        </a:rPr>
                        <a:t>Formulation helping to better deal with…</a:t>
                      </a:r>
                      <a:endParaRPr lang="pt-BR" sz="1100" b="1">
                        <a:solidFill>
                          <a:srgbClr val="897974"/>
                        </a:solidFill>
                        <a:effectLst/>
                        <a:latin typeface="DM Sans (Corps)"/>
                        <a:ea typeface="Fira Sans" panose="020B0503050000020004" pitchFamily="34" charset="0"/>
                        <a:cs typeface="Times New Roman" panose="02020603050405020304" pitchFamily="18" charset="0"/>
                      </a:endParaRPr>
                    </a:p>
                  </a:txBody>
                  <a:tcPr marL="44450" marR="44450" marT="0" marB="0" anchor="ctr">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4569744"/>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DAY CARE </a:t>
                      </a:r>
                    </a:p>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CREAM SPF 50</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BEL-EVEN®</a:t>
                      </a:r>
                    </a:p>
                    <a:p>
                      <a:pPr marL="0" marR="0" fontAlgn="t">
                        <a:spcBef>
                          <a:spcPts val="0"/>
                        </a:spcBef>
                        <a:spcAft>
                          <a:spcPts val="0"/>
                        </a:spcAft>
                      </a:pPr>
                      <a:r>
                        <a:rPr lang="en-US" sz="900" b="1">
                          <a:solidFill>
                            <a:srgbClr val="897974"/>
                          </a:solidFill>
                          <a:effectLst/>
                          <a:latin typeface="DM Sans (Corps)"/>
                        </a:rPr>
                        <a:t>Niacinamide PC</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Improves collagen levels and rebalances the skin’s cortisol level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502695">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MERINGUE NIGHT CREAM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SYN-UP®</a:t>
                      </a:r>
                    </a:p>
                    <a:p>
                      <a:pPr marL="0" marR="0" fontAlgn="t">
                        <a:spcBef>
                          <a:spcPts val="0"/>
                        </a:spcBef>
                        <a:spcAft>
                          <a:spcPts val="0"/>
                        </a:spcAft>
                      </a:pPr>
                      <a:r>
                        <a:rPr lang="en-US" sz="900" b="1">
                          <a:solidFill>
                            <a:srgbClr val="897974"/>
                          </a:solidFill>
                          <a:effectLst/>
                          <a:latin typeface="DM Sans (Corps)"/>
                        </a:rPr>
                        <a:t>Niacinamide PC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Increases skin resilience by reducing sensitivity to daily stressors</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20689"/>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SOOTHING POLAR CREAM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Vitamin B12 </a:t>
                      </a:r>
                      <a:r>
                        <a:rPr lang="en-US" sz="900" b="1" err="1">
                          <a:solidFill>
                            <a:srgbClr val="897974"/>
                          </a:solidFill>
                          <a:effectLst/>
                          <a:latin typeface="DM Sans (Corps)"/>
                        </a:rPr>
                        <a:t>cryst</a:t>
                      </a:r>
                      <a:endParaRPr lang="en-US" sz="900" b="1">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Delivers an immediate cooling and a long-lasting soothing and hydrating effect</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821252"/>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IN&amp;ON WRINKLE FILLER SERUM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3 molecular weights HYA-ACT™</a:t>
                      </a:r>
                    </a:p>
                    <a:p>
                      <a:pPr marL="0" marR="0" fontAlgn="t">
                        <a:spcBef>
                          <a:spcPts val="0"/>
                        </a:spcBef>
                        <a:spcAft>
                          <a:spcPts val="0"/>
                        </a:spcAft>
                      </a:pPr>
                      <a:r>
                        <a:rPr lang="en-US" sz="900" b="1">
                          <a:solidFill>
                            <a:srgbClr val="897974"/>
                          </a:solidFill>
                          <a:effectLst/>
                          <a:latin typeface="DM Sans (Corps)"/>
                        </a:rPr>
                        <a:t>Vitamin B12 </a:t>
                      </a:r>
                      <a:r>
                        <a:rPr lang="en-US" sz="900" b="1" err="1">
                          <a:solidFill>
                            <a:srgbClr val="897974"/>
                          </a:solidFill>
                          <a:effectLst/>
                          <a:latin typeface="DM Sans (Corps)"/>
                        </a:rPr>
                        <a:t>cryst</a:t>
                      </a:r>
                      <a:endParaRPr lang="en-US" sz="900" b="1">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Plumps tired skin and delivers intense hydration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6778703"/>
                  </a:ext>
                </a:extLst>
              </a:tr>
              <a:tr h="500782">
                <a:tc>
                  <a:txBody>
                    <a:bodyPr/>
                    <a:lstStyle/>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2IN1 MILKY LOTION </a:t>
                      </a:r>
                    </a:p>
                    <a:p>
                      <a:pPr marL="0" marR="0" fontAlgn="t">
                        <a:spcBef>
                          <a:spcPts val="0"/>
                        </a:spcBef>
                        <a:spcAft>
                          <a:spcPts val="0"/>
                        </a:spcAft>
                      </a:pPr>
                      <a:r>
                        <a:rPr lang="en-US" sz="900" b="1" kern="1200">
                          <a:solidFill>
                            <a:srgbClr val="75C1E3"/>
                          </a:solidFill>
                          <a:latin typeface="DM Sans" pitchFamily="2" charset="77"/>
                          <a:ea typeface="+mn-ea"/>
                          <a:cs typeface="FUTURA MEDIUM" panose="020B0602020204020303" pitchFamily="34" charset="-79"/>
                        </a:rPr>
                        <a:t>ON-THE-GO</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PEPHA®-TIGHT CB</a:t>
                      </a:r>
                    </a:p>
                    <a:p>
                      <a:pPr marL="0" marR="0" fontAlgn="t">
                        <a:spcBef>
                          <a:spcPts val="0"/>
                        </a:spcBef>
                        <a:spcAft>
                          <a:spcPts val="0"/>
                        </a:spcAft>
                      </a:pPr>
                      <a:r>
                        <a:rPr lang="en-US" sz="900" b="1">
                          <a:solidFill>
                            <a:srgbClr val="897974"/>
                          </a:solidFill>
                          <a:effectLst/>
                          <a:latin typeface="DM Sans (Corps)"/>
                        </a:rPr>
                        <a:t>PEPHA®-CTIVE CB</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Remodels and firms neck and face contours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5688625"/>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HAIR &amp; SCALP CARE SHAMPOO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ALPAFLOR® EDELWEISS CB</a:t>
                      </a:r>
                    </a:p>
                    <a:p>
                      <a:pPr marL="0" marR="0" fontAlgn="t">
                        <a:spcBef>
                          <a:spcPts val="0"/>
                        </a:spcBef>
                        <a:spcAft>
                          <a:spcPts val="0"/>
                        </a:spcAft>
                      </a:pPr>
                      <a:r>
                        <a:rPr lang="en-US" sz="900" b="1">
                          <a:solidFill>
                            <a:srgbClr val="897974"/>
                          </a:solidFill>
                          <a:effectLst/>
                          <a:latin typeface="DM Sans (Corps)"/>
                        </a:rPr>
                        <a:t>PENTAVITIN® </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 and scalp moisturization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HAIR &amp; SCALP CARE CONDITIONER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BeauPlex® VH</a:t>
                      </a:r>
                    </a:p>
                    <a:p>
                      <a:pPr marL="0" marR="0" fontAlgn="t">
                        <a:spcBef>
                          <a:spcPts val="0"/>
                        </a:spcBef>
                        <a:spcAft>
                          <a:spcPts val="0"/>
                        </a:spcAft>
                      </a:pPr>
                      <a:r>
                        <a:rPr lang="en-US" sz="900" b="1">
                          <a:solidFill>
                            <a:srgbClr val="897974"/>
                          </a:solidFill>
                          <a:effectLst/>
                          <a:latin typeface="DM Sans (Corps)"/>
                        </a:rPr>
                        <a:t>PENTAVITIN®</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 and scalp moisturization</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500782">
                <a:tc>
                  <a:txBody>
                    <a:bodyPr/>
                    <a:lstStyle/>
                    <a:p>
                      <a:pPr marL="0" marR="0" fontAlgn="t">
                        <a:spcBef>
                          <a:spcPts val="0"/>
                        </a:spcBef>
                        <a:spcAft>
                          <a:spcPts val="0"/>
                        </a:spcAft>
                      </a:pPr>
                      <a:r>
                        <a:rPr kumimoji="0" lang="en-US" sz="900" b="1" i="0" u="none" strike="noStrike" kern="1200" cap="none" spc="0" normalizeH="0" baseline="0">
                          <a:ln>
                            <a:noFill/>
                          </a:ln>
                          <a:solidFill>
                            <a:srgbClr val="CFAED3"/>
                          </a:solidFill>
                          <a:effectLst/>
                          <a:uLnTx/>
                          <a:uFillTx/>
                          <a:latin typeface="DM Sans (Corps)"/>
                          <a:ea typeface="+mn-ea"/>
                          <a:cs typeface="FUTURA MEDIUM" panose="020B0602020204020303" pitchFamily="34" charset="-79"/>
                        </a:rPr>
                        <a:t>SCALP SERUM</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b="1">
                          <a:solidFill>
                            <a:srgbClr val="897974"/>
                          </a:solidFill>
                          <a:effectLst/>
                          <a:latin typeface="DM Sans (Corps)"/>
                        </a:rPr>
                        <a:t>ALPAFLOR® EDELWEISS CB</a:t>
                      </a:r>
                    </a:p>
                    <a:p>
                      <a:pPr marL="0" marR="0" fontAlgn="t">
                        <a:spcBef>
                          <a:spcPts val="0"/>
                        </a:spcBef>
                        <a:spcAft>
                          <a:spcPts val="0"/>
                        </a:spcAft>
                      </a:pPr>
                      <a:r>
                        <a:rPr lang="en-US" sz="900" b="1">
                          <a:solidFill>
                            <a:srgbClr val="897974"/>
                          </a:solidFill>
                          <a:effectLst/>
                          <a:latin typeface="DM Sans (Corps)"/>
                        </a:rPr>
                        <a:t>BeauPlex® VH</a:t>
                      </a: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spcBef>
                          <a:spcPts val="0"/>
                        </a:spcBef>
                        <a:spcAft>
                          <a:spcPts val="0"/>
                        </a:spcAft>
                      </a:pPr>
                      <a:r>
                        <a:rPr lang="en-US" sz="900">
                          <a:solidFill>
                            <a:srgbClr val="897974"/>
                          </a:solidFill>
                          <a:effectLst/>
                          <a:latin typeface="DM Sans (Corps)"/>
                        </a:rPr>
                        <a:t>Helps to improve hair density</a:t>
                      </a:r>
                    </a:p>
                    <a:p>
                      <a:pPr marL="0" marR="0" fontAlgn="t">
                        <a:spcBef>
                          <a:spcPts val="0"/>
                        </a:spcBef>
                        <a:spcAft>
                          <a:spcPts val="0"/>
                        </a:spcAft>
                      </a:pPr>
                      <a:endParaRPr lang="en-US" sz="900">
                        <a:solidFill>
                          <a:srgbClr val="897974"/>
                        </a:solidFill>
                        <a:effectLst/>
                        <a:latin typeface="DM Sans (Corps)"/>
                      </a:endParaRPr>
                    </a:p>
                  </a:txBody>
                  <a:tcPr marL="42060" marR="42060" marT="42060" marB="420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bl>
          </a:graphicData>
        </a:graphic>
      </p:graphicFrame>
      <p:grpSp>
        <p:nvGrpSpPr>
          <p:cNvPr id="169" name="Groupe 168">
            <a:extLst>
              <a:ext uri="{FF2B5EF4-FFF2-40B4-BE49-F238E27FC236}">
                <a16:creationId xmlns:a16="http://schemas.microsoft.com/office/drawing/2014/main" id="{FFC88C8C-2D8F-6617-4FCB-D15537C9E9E0}"/>
              </a:ext>
            </a:extLst>
          </p:cNvPr>
          <p:cNvGrpSpPr/>
          <p:nvPr/>
        </p:nvGrpSpPr>
        <p:grpSpPr>
          <a:xfrm>
            <a:off x="4146817" y="99359"/>
            <a:ext cx="3898367" cy="1167916"/>
            <a:chOff x="3813939" y="108595"/>
            <a:chExt cx="3898367" cy="1167916"/>
          </a:xfrm>
        </p:grpSpPr>
        <p:grpSp>
          <p:nvGrpSpPr>
            <p:cNvPr id="65" name="Groupe 64">
              <a:extLst>
                <a:ext uri="{FF2B5EF4-FFF2-40B4-BE49-F238E27FC236}">
                  <a16:creationId xmlns:a16="http://schemas.microsoft.com/office/drawing/2014/main" id="{94A7E6D8-75BC-D5D4-46AC-04457BA42159}"/>
                </a:ext>
              </a:extLst>
            </p:cNvPr>
            <p:cNvGrpSpPr/>
            <p:nvPr/>
          </p:nvGrpSpPr>
          <p:grpSpPr>
            <a:xfrm>
              <a:off x="3839865" y="808511"/>
              <a:ext cx="3846515" cy="468000"/>
              <a:chOff x="7730352" y="592553"/>
              <a:chExt cx="3846515" cy="468000"/>
            </a:xfrm>
          </p:grpSpPr>
          <p:pic>
            <p:nvPicPr>
              <p:cNvPr id="10" name="Picture 18" descr="A picture containing graphics, clipart, circle, logo&#10;&#10;Description automatically generated">
                <a:extLst>
                  <a:ext uri="{FF2B5EF4-FFF2-40B4-BE49-F238E27FC236}">
                    <a16:creationId xmlns:a16="http://schemas.microsoft.com/office/drawing/2014/main" id="{93B95EE5-DE56-C6FA-44E9-7C96034C52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1" name="Picture 15" descr="A thermometer in a circle&#10;&#10;Description automatically generated with low confidence">
                <a:extLst>
                  <a:ext uri="{FF2B5EF4-FFF2-40B4-BE49-F238E27FC236}">
                    <a16:creationId xmlns:a16="http://schemas.microsoft.com/office/drawing/2014/main" id="{25CCF392-F6B7-BF1D-52DC-943DD091ABA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13" name="Picture 10">
                <a:extLst>
                  <a:ext uri="{FF2B5EF4-FFF2-40B4-BE49-F238E27FC236}">
                    <a16:creationId xmlns:a16="http://schemas.microsoft.com/office/drawing/2014/main" id="{81D65EF9-49A3-FF8E-30F9-B0298F3E9BF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4" name="Picture 11">
                <a:extLst>
                  <a:ext uri="{FF2B5EF4-FFF2-40B4-BE49-F238E27FC236}">
                    <a16:creationId xmlns:a16="http://schemas.microsoft.com/office/drawing/2014/main" id="{55DC84EF-5F4D-2FD1-F346-D296B016F22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 name="Picture 19">
                <a:extLst>
                  <a:ext uri="{FF2B5EF4-FFF2-40B4-BE49-F238E27FC236}">
                    <a16:creationId xmlns:a16="http://schemas.microsoft.com/office/drawing/2014/main" id="{D7D96E8E-2C3E-2614-4015-FDE6B5792E4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pic>
            <p:nvPicPr>
              <p:cNvPr id="29" name="Picture 7">
                <a:extLst>
                  <a:ext uri="{FF2B5EF4-FFF2-40B4-BE49-F238E27FC236}">
                    <a16:creationId xmlns:a16="http://schemas.microsoft.com/office/drawing/2014/main" id="{ACD06D1F-2861-ACB6-FD3E-53D08CF0345E}"/>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30" name="Picture 8">
                <a:extLst>
                  <a:ext uri="{FF2B5EF4-FFF2-40B4-BE49-F238E27FC236}">
                    <a16:creationId xmlns:a16="http://schemas.microsoft.com/office/drawing/2014/main" id="{6743FC27-43FE-57CA-4100-0B175CFF8F0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pic>
          <p:nvPicPr>
            <p:cNvPr id="18" name="Gráfico 10">
              <a:extLst>
                <a:ext uri="{FF2B5EF4-FFF2-40B4-BE49-F238E27FC236}">
                  <a16:creationId xmlns:a16="http://schemas.microsoft.com/office/drawing/2014/main" id="{49FEE5C6-2E1F-BE08-2C2C-270DA459B092}"/>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3813939" y="108595"/>
              <a:ext cx="3898367" cy="632502"/>
            </a:xfrm>
            <a:prstGeom prst="rect">
              <a:avLst/>
            </a:prstGeom>
          </p:spPr>
        </p:pic>
      </p:grpSp>
      <p:grpSp>
        <p:nvGrpSpPr>
          <p:cNvPr id="66" name="Groupe 65">
            <a:extLst>
              <a:ext uri="{FF2B5EF4-FFF2-40B4-BE49-F238E27FC236}">
                <a16:creationId xmlns:a16="http://schemas.microsoft.com/office/drawing/2014/main" id="{3386A937-1C12-70B8-3545-BC3E49063FE6}"/>
              </a:ext>
            </a:extLst>
          </p:cNvPr>
          <p:cNvGrpSpPr/>
          <p:nvPr/>
        </p:nvGrpSpPr>
        <p:grpSpPr>
          <a:xfrm>
            <a:off x="7738903" y="2930917"/>
            <a:ext cx="2720344" cy="468000"/>
            <a:chOff x="7730352" y="592553"/>
            <a:chExt cx="2720344" cy="468000"/>
          </a:xfrm>
        </p:grpSpPr>
        <p:pic>
          <p:nvPicPr>
            <p:cNvPr id="68" name="Picture 15" descr="A thermometer in a circle&#10;&#10;Description automatically generated with low confidence">
              <a:extLst>
                <a:ext uri="{FF2B5EF4-FFF2-40B4-BE49-F238E27FC236}">
                  <a16:creationId xmlns:a16="http://schemas.microsoft.com/office/drawing/2014/main" id="{95D12178-C5B4-E003-D130-A6013FEB6F3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72" name="Picture 11">
              <a:extLst>
                <a:ext uri="{FF2B5EF4-FFF2-40B4-BE49-F238E27FC236}">
                  <a16:creationId xmlns:a16="http://schemas.microsoft.com/office/drawing/2014/main" id="{B4688FA6-628B-E6C0-635F-ACAD5176F72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78" name="Picture 19">
              <a:extLst>
                <a:ext uri="{FF2B5EF4-FFF2-40B4-BE49-F238E27FC236}">
                  <a16:creationId xmlns:a16="http://schemas.microsoft.com/office/drawing/2014/main" id="{BB840788-4277-A772-2AF6-639023009572}"/>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86" name="Groupe 85">
            <a:extLst>
              <a:ext uri="{FF2B5EF4-FFF2-40B4-BE49-F238E27FC236}">
                <a16:creationId xmlns:a16="http://schemas.microsoft.com/office/drawing/2014/main" id="{5589637F-9D35-3A36-F8D7-591E07726BF4}"/>
              </a:ext>
            </a:extLst>
          </p:cNvPr>
          <p:cNvGrpSpPr/>
          <p:nvPr/>
        </p:nvGrpSpPr>
        <p:grpSpPr>
          <a:xfrm>
            <a:off x="8301989" y="3936858"/>
            <a:ext cx="1594172" cy="468000"/>
            <a:chOff x="8293438" y="592553"/>
            <a:chExt cx="1594172" cy="468000"/>
          </a:xfrm>
        </p:grpSpPr>
        <p:pic>
          <p:nvPicPr>
            <p:cNvPr id="90" name="Picture 18" descr="A picture containing graphics, clipart, circle, logo&#10;&#10;Description automatically generated">
              <a:extLst>
                <a:ext uri="{FF2B5EF4-FFF2-40B4-BE49-F238E27FC236}">
                  <a16:creationId xmlns:a16="http://schemas.microsoft.com/office/drawing/2014/main" id="{1BD5CF36-4201-32E2-A671-7CF95FBF6B5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91" name="Picture 15" descr="A thermometer in a circle&#10;&#10;Description automatically generated with low confidence">
              <a:extLst>
                <a:ext uri="{FF2B5EF4-FFF2-40B4-BE49-F238E27FC236}">
                  <a16:creationId xmlns:a16="http://schemas.microsoft.com/office/drawing/2014/main" id="{7B8AF90B-FEEE-83F0-2F71-FAF7C4BD513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96" name="Picture 10">
              <a:extLst>
                <a:ext uri="{FF2B5EF4-FFF2-40B4-BE49-F238E27FC236}">
                  <a16:creationId xmlns:a16="http://schemas.microsoft.com/office/drawing/2014/main" id="{AB42A53F-8B9E-2102-BE2D-C523CF7A40A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grpSp>
      <p:grpSp>
        <p:nvGrpSpPr>
          <p:cNvPr id="103" name="Groupe 102">
            <a:extLst>
              <a:ext uri="{FF2B5EF4-FFF2-40B4-BE49-F238E27FC236}">
                <a16:creationId xmlns:a16="http://schemas.microsoft.com/office/drawing/2014/main" id="{A6911E8E-1694-8763-C316-D7A721E7A9AC}"/>
              </a:ext>
            </a:extLst>
          </p:cNvPr>
          <p:cNvGrpSpPr/>
          <p:nvPr/>
        </p:nvGrpSpPr>
        <p:grpSpPr>
          <a:xfrm>
            <a:off x="7738903" y="4430974"/>
            <a:ext cx="3846515" cy="468000"/>
            <a:chOff x="7730352" y="592553"/>
            <a:chExt cx="3846515" cy="468000"/>
          </a:xfrm>
        </p:grpSpPr>
        <p:pic>
          <p:nvPicPr>
            <p:cNvPr id="111" name="Picture 11">
              <a:extLst>
                <a:ext uri="{FF2B5EF4-FFF2-40B4-BE49-F238E27FC236}">
                  <a16:creationId xmlns:a16="http://schemas.microsoft.com/office/drawing/2014/main" id="{8F787771-C1CB-F273-DE0F-F04150C97A6A}"/>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13" name="Picture 7">
              <a:extLst>
                <a:ext uri="{FF2B5EF4-FFF2-40B4-BE49-F238E27FC236}">
                  <a16:creationId xmlns:a16="http://schemas.microsoft.com/office/drawing/2014/main" id="{8A7B0363-D823-D271-8146-BA8F07648C4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14" name="Picture 8">
              <a:extLst>
                <a:ext uri="{FF2B5EF4-FFF2-40B4-BE49-F238E27FC236}">
                  <a16:creationId xmlns:a16="http://schemas.microsoft.com/office/drawing/2014/main" id="{A2FF3895-FB0A-9139-E601-1067E38002C3}"/>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15" name="Groupe 114">
            <a:extLst>
              <a:ext uri="{FF2B5EF4-FFF2-40B4-BE49-F238E27FC236}">
                <a16:creationId xmlns:a16="http://schemas.microsoft.com/office/drawing/2014/main" id="{E0229B3F-3519-2A52-6F8C-AD4C1A6AAAFD}"/>
              </a:ext>
            </a:extLst>
          </p:cNvPr>
          <p:cNvGrpSpPr/>
          <p:nvPr/>
        </p:nvGrpSpPr>
        <p:grpSpPr>
          <a:xfrm>
            <a:off x="10554333" y="5433136"/>
            <a:ext cx="1031085" cy="468000"/>
            <a:chOff x="10545782" y="592553"/>
            <a:chExt cx="1031085" cy="468000"/>
          </a:xfrm>
        </p:grpSpPr>
        <p:pic>
          <p:nvPicPr>
            <p:cNvPr id="121" name="Picture 7">
              <a:extLst>
                <a:ext uri="{FF2B5EF4-FFF2-40B4-BE49-F238E27FC236}">
                  <a16:creationId xmlns:a16="http://schemas.microsoft.com/office/drawing/2014/main" id="{E3D823C9-41F8-0344-623E-3344C106A54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22" name="Picture 8">
              <a:extLst>
                <a:ext uri="{FF2B5EF4-FFF2-40B4-BE49-F238E27FC236}">
                  <a16:creationId xmlns:a16="http://schemas.microsoft.com/office/drawing/2014/main" id="{775CE16F-D737-294A-499A-FFAF4ACF48B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23" name="Groupe 122">
            <a:extLst>
              <a:ext uri="{FF2B5EF4-FFF2-40B4-BE49-F238E27FC236}">
                <a16:creationId xmlns:a16="http://schemas.microsoft.com/office/drawing/2014/main" id="{596655AC-73AF-A32B-C2F9-11B919BB95FB}"/>
              </a:ext>
            </a:extLst>
          </p:cNvPr>
          <p:cNvGrpSpPr/>
          <p:nvPr/>
        </p:nvGrpSpPr>
        <p:grpSpPr>
          <a:xfrm>
            <a:off x="7738903" y="4934517"/>
            <a:ext cx="3846515" cy="468000"/>
            <a:chOff x="7730352" y="592553"/>
            <a:chExt cx="3846515" cy="468000"/>
          </a:xfrm>
        </p:grpSpPr>
        <p:pic>
          <p:nvPicPr>
            <p:cNvPr id="127" name="Picture 11">
              <a:extLst>
                <a:ext uri="{FF2B5EF4-FFF2-40B4-BE49-F238E27FC236}">
                  <a16:creationId xmlns:a16="http://schemas.microsoft.com/office/drawing/2014/main" id="{D953390A-94A2-924D-0A0B-8C59694BD8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29" name="Picture 7">
              <a:extLst>
                <a:ext uri="{FF2B5EF4-FFF2-40B4-BE49-F238E27FC236}">
                  <a16:creationId xmlns:a16="http://schemas.microsoft.com/office/drawing/2014/main" id="{F7BEEEBB-9496-2C10-8C74-479D23EDF16A}"/>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130" name="Picture 8">
              <a:extLst>
                <a:ext uri="{FF2B5EF4-FFF2-40B4-BE49-F238E27FC236}">
                  <a16:creationId xmlns:a16="http://schemas.microsoft.com/office/drawing/2014/main" id="{DBA59210-DCC4-285E-AAFF-F03C2DB2B3A8}"/>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grpSp>
        <p:nvGrpSpPr>
          <p:cNvPr id="139" name="Groupe 138">
            <a:extLst>
              <a:ext uri="{FF2B5EF4-FFF2-40B4-BE49-F238E27FC236}">
                <a16:creationId xmlns:a16="http://schemas.microsoft.com/office/drawing/2014/main" id="{9E78E9DF-AD96-F4F0-085D-C86B21B28B25}"/>
              </a:ext>
            </a:extLst>
          </p:cNvPr>
          <p:cNvGrpSpPr/>
          <p:nvPr/>
        </p:nvGrpSpPr>
        <p:grpSpPr>
          <a:xfrm>
            <a:off x="7738903" y="3425033"/>
            <a:ext cx="2720344" cy="468000"/>
            <a:chOff x="7730352" y="592553"/>
            <a:chExt cx="2720344" cy="468000"/>
          </a:xfrm>
        </p:grpSpPr>
        <p:pic>
          <p:nvPicPr>
            <p:cNvPr id="140" name="Picture 18" descr="A picture containing graphics, clipart, circle, logo&#10;&#10;Description automatically generated">
              <a:extLst>
                <a:ext uri="{FF2B5EF4-FFF2-40B4-BE49-F238E27FC236}">
                  <a16:creationId xmlns:a16="http://schemas.microsoft.com/office/drawing/2014/main" id="{C3EA5290-39B8-E0B3-148F-51987672491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43" name="Picture 11">
              <a:extLst>
                <a:ext uri="{FF2B5EF4-FFF2-40B4-BE49-F238E27FC236}">
                  <a16:creationId xmlns:a16="http://schemas.microsoft.com/office/drawing/2014/main" id="{3B4FEC95-4FC6-B057-3273-B15F4C2335DF}"/>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44" name="Picture 19">
              <a:extLst>
                <a:ext uri="{FF2B5EF4-FFF2-40B4-BE49-F238E27FC236}">
                  <a16:creationId xmlns:a16="http://schemas.microsoft.com/office/drawing/2014/main" id="{B9603C3C-23F4-AD1D-0040-69210CEF8F71}"/>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147" name="Groupe 146">
            <a:extLst>
              <a:ext uri="{FF2B5EF4-FFF2-40B4-BE49-F238E27FC236}">
                <a16:creationId xmlns:a16="http://schemas.microsoft.com/office/drawing/2014/main" id="{7189ECC2-CD7D-4EBD-7DA6-5D8343B74E4C}"/>
              </a:ext>
            </a:extLst>
          </p:cNvPr>
          <p:cNvGrpSpPr/>
          <p:nvPr/>
        </p:nvGrpSpPr>
        <p:grpSpPr>
          <a:xfrm>
            <a:off x="7733076" y="2427088"/>
            <a:ext cx="2720344" cy="468000"/>
            <a:chOff x="7730352" y="592553"/>
            <a:chExt cx="2720344" cy="468000"/>
          </a:xfrm>
        </p:grpSpPr>
        <p:pic>
          <p:nvPicPr>
            <p:cNvPr id="148" name="Picture 18" descr="A picture containing graphics, clipart, circle, logo&#10;&#10;Description automatically generated">
              <a:extLst>
                <a:ext uri="{FF2B5EF4-FFF2-40B4-BE49-F238E27FC236}">
                  <a16:creationId xmlns:a16="http://schemas.microsoft.com/office/drawing/2014/main" id="{7E779293-040F-02AD-7A4E-B787D7C9340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50" name="Picture 10">
              <a:extLst>
                <a:ext uri="{FF2B5EF4-FFF2-40B4-BE49-F238E27FC236}">
                  <a16:creationId xmlns:a16="http://schemas.microsoft.com/office/drawing/2014/main" id="{137BF516-1318-82E9-E20C-B8EB9AB363D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51" name="Picture 11">
              <a:extLst>
                <a:ext uri="{FF2B5EF4-FFF2-40B4-BE49-F238E27FC236}">
                  <a16:creationId xmlns:a16="http://schemas.microsoft.com/office/drawing/2014/main" id="{0E0B30E9-C413-9332-38AE-F7A9E8F22A65}"/>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2" name="Picture 19">
              <a:extLst>
                <a:ext uri="{FF2B5EF4-FFF2-40B4-BE49-F238E27FC236}">
                  <a16:creationId xmlns:a16="http://schemas.microsoft.com/office/drawing/2014/main" id="{39E80B9B-8AE3-881B-F1BA-990611338B6B}"/>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grpSp>
        <p:nvGrpSpPr>
          <p:cNvPr id="155" name="Groupe 154">
            <a:extLst>
              <a:ext uri="{FF2B5EF4-FFF2-40B4-BE49-F238E27FC236}">
                <a16:creationId xmlns:a16="http://schemas.microsoft.com/office/drawing/2014/main" id="{C967289D-B1F7-9E75-6AAC-7582FEE8B839}"/>
              </a:ext>
            </a:extLst>
          </p:cNvPr>
          <p:cNvGrpSpPr/>
          <p:nvPr/>
        </p:nvGrpSpPr>
        <p:grpSpPr>
          <a:xfrm>
            <a:off x="7740014" y="1920621"/>
            <a:ext cx="2720344" cy="468000"/>
            <a:chOff x="7730352" y="592553"/>
            <a:chExt cx="2720344" cy="468000"/>
          </a:xfrm>
        </p:grpSpPr>
        <p:pic>
          <p:nvPicPr>
            <p:cNvPr id="156" name="Picture 18" descr="A picture containing graphics, clipart, circle, logo&#10;&#10;Description automatically generated">
              <a:extLst>
                <a:ext uri="{FF2B5EF4-FFF2-40B4-BE49-F238E27FC236}">
                  <a16:creationId xmlns:a16="http://schemas.microsoft.com/office/drawing/2014/main" id="{9D78F88E-90B8-6C7B-4B2B-1412E29E682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58" name="Picture 10">
              <a:extLst>
                <a:ext uri="{FF2B5EF4-FFF2-40B4-BE49-F238E27FC236}">
                  <a16:creationId xmlns:a16="http://schemas.microsoft.com/office/drawing/2014/main" id="{CC5C04CE-E5BB-3BF1-E41C-39DBD11A8EB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59" name="Picture 11">
              <a:extLst>
                <a:ext uri="{FF2B5EF4-FFF2-40B4-BE49-F238E27FC236}">
                  <a16:creationId xmlns:a16="http://schemas.microsoft.com/office/drawing/2014/main" id="{1DD8B7FE-2A79-3E4D-E7ED-11383489A16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60" name="Picture 19">
              <a:extLst>
                <a:ext uri="{FF2B5EF4-FFF2-40B4-BE49-F238E27FC236}">
                  <a16:creationId xmlns:a16="http://schemas.microsoft.com/office/drawing/2014/main" id="{C80AAC32-5BB6-3F52-87C8-A38FB325F7D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grpSp>
      <p:sp>
        <p:nvSpPr>
          <p:cNvPr id="3" name="Espace réservé du numéro de diapositive 1">
            <a:extLst>
              <a:ext uri="{FF2B5EF4-FFF2-40B4-BE49-F238E27FC236}">
                <a16:creationId xmlns:a16="http://schemas.microsoft.com/office/drawing/2014/main" id="{A434ACCC-1D57-9624-29C1-877C4CC092F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spTree>
    <p:extLst>
      <p:ext uri="{BB962C8B-B14F-4D97-AF65-F5344CB8AC3E}">
        <p14:creationId xmlns:p14="http://schemas.microsoft.com/office/powerpoint/2010/main" val="36038899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ela 6">
            <a:extLst>
              <a:ext uri="{FF2B5EF4-FFF2-40B4-BE49-F238E27FC236}">
                <a16:creationId xmlns:a16="http://schemas.microsoft.com/office/drawing/2014/main" id="{94974BB7-58DE-BC6C-EE80-29123D8E1865}"/>
              </a:ext>
            </a:extLst>
          </p:cNvPr>
          <p:cNvGraphicFramePr>
            <a:graphicFrameLocks noGrp="1"/>
          </p:cNvGraphicFramePr>
          <p:nvPr>
            <p:extLst>
              <p:ext uri="{D42A27DB-BD31-4B8C-83A1-F6EECF244321}">
                <p14:modId xmlns:p14="http://schemas.microsoft.com/office/powerpoint/2010/main" val="4275111733"/>
              </p:ext>
            </p:extLst>
          </p:nvPr>
        </p:nvGraphicFramePr>
        <p:xfrm>
          <a:off x="849716" y="1602878"/>
          <a:ext cx="10530215" cy="3880800"/>
        </p:xfrm>
        <a:graphic>
          <a:graphicData uri="http://schemas.openxmlformats.org/drawingml/2006/table">
            <a:tbl>
              <a:tblPr>
                <a:tableStyleId>{5C22544A-7EE6-4342-B048-85BDC9FD1C3A}</a:tableStyleId>
              </a:tblPr>
              <a:tblGrid>
                <a:gridCol w="1890215">
                  <a:extLst>
                    <a:ext uri="{9D8B030D-6E8A-4147-A177-3AD203B41FA5}">
                      <a16:colId xmlns:a16="http://schemas.microsoft.com/office/drawing/2014/main" val="699249639"/>
                    </a:ext>
                  </a:extLst>
                </a:gridCol>
                <a:gridCol w="1440000">
                  <a:extLst>
                    <a:ext uri="{9D8B030D-6E8A-4147-A177-3AD203B41FA5}">
                      <a16:colId xmlns:a16="http://schemas.microsoft.com/office/drawing/2014/main" val="3413443101"/>
                    </a:ext>
                  </a:extLst>
                </a:gridCol>
                <a:gridCol w="1440000">
                  <a:extLst>
                    <a:ext uri="{9D8B030D-6E8A-4147-A177-3AD203B41FA5}">
                      <a16:colId xmlns:a16="http://schemas.microsoft.com/office/drawing/2014/main" val="2216757023"/>
                    </a:ext>
                  </a:extLst>
                </a:gridCol>
                <a:gridCol w="1440000">
                  <a:extLst>
                    <a:ext uri="{9D8B030D-6E8A-4147-A177-3AD203B41FA5}">
                      <a16:colId xmlns:a16="http://schemas.microsoft.com/office/drawing/2014/main" val="3161797923"/>
                    </a:ext>
                  </a:extLst>
                </a:gridCol>
                <a:gridCol w="1440000">
                  <a:extLst>
                    <a:ext uri="{9D8B030D-6E8A-4147-A177-3AD203B41FA5}">
                      <a16:colId xmlns:a16="http://schemas.microsoft.com/office/drawing/2014/main" val="3419831944"/>
                    </a:ext>
                  </a:extLst>
                </a:gridCol>
                <a:gridCol w="1440000">
                  <a:extLst>
                    <a:ext uri="{9D8B030D-6E8A-4147-A177-3AD203B41FA5}">
                      <a16:colId xmlns:a16="http://schemas.microsoft.com/office/drawing/2014/main" val="3796840978"/>
                    </a:ext>
                  </a:extLst>
                </a:gridCol>
                <a:gridCol w="1440000">
                  <a:extLst>
                    <a:ext uri="{9D8B030D-6E8A-4147-A177-3AD203B41FA5}">
                      <a16:colId xmlns:a16="http://schemas.microsoft.com/office/drawing/2014/main" val="828529464"/>
                    </a:ext>
                  </a:extLst>
                </a:gridCol>
              </a:tblGrid>
              <a:tr h="352800">
                <a:tc>
                  <a:txBody>
                    <a:bodyPr/>
                    <a:lstStyle/>
                    <a:p>
                      <a:pPr marL="0" marR="0" lvl="0" indent="0" algn="ctr" defTabSz="914400" rtl="0" eaLnBrk="1" fontAlgn="auto" latinLnBrk="0" hangingPunct="1">
                        <a:lnSpc>
                          <a:spcPts val="1200"/>
                        </a:lnSpc>
                        <a:spcBef>
                          <a:spcPts val="0"/>
                        </a:spcBef>
                        <a:spcAft>
                          <a:spcPts val="0"/>
                        </a:spcAft>
                        <a:buClrTx/>
                        <a:buSzTx/>
                        <a:buFontTx/>
                        <a:buNone/>
                        <a:tabLst/>
                        <a:defRPr/>
                      </a:pPr>
                      <a:r>
                        <a:rPr kumimoji="0" lang="en-GB" sz="1100" b="1" i="0" u="none" strike="noStrike" kern="1200" cap="none" spc="0" normalizeH="0" baseline="0" noProof="0">
                          <a:ln>
                            <a:noFill/>
                          </a:ln>
                          <a:solidFill>
                            <a:srgbClr val="897974"/>
                          </a:solidFill>
                          <a:effectLst/>
                          <a:uLnTx/>
                          <a:uFillTx/>
                          <a:latin typeface="DM Sans (Corps)"/>
                          <a:ea typeface="Fira Sans" panose="020B0503050000020004" pitchFamily="34" charset="0"/>
                          <a:cs typeface="+mn-cs"/>
                        </a:rPr>
                        <a:t>Ingredients helping to better deal with…</a:t>
                      </a:r>
                      <a:endParaRPr lang="fr-FR" sz="1100"/>
                    </a:p>
                  </a:txBody>
                  <a:tcPr marL="44450" marR="44450" marT="0" marB="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E67F7C"/>
                          </a:solidFill>
                          <a:effectLst/>
                          <a:latin typeface="DM Sans (Corps)"/>
                          <a:ea typeface="Fira Sans" panose="020B0503050000020004" pitchFamily="34" charset="0"/>
                          <a:cs typeface="Times New Roman" panose="02020603050405020304" pitchFamily="18" charset="0"/>
                        </a:rPr>
                        <a:t>DRY, ITCHY </a:t>
                      </a:r>
                    </a:p>
                    <a:p>
                      <a:pPr algn="ctr">
                        <a:lnSpc>
                          <a:spcPts val="1200"/>
                        </a:lnSpc>
                      </a:pPr>
                      <a:r>
                        <a:rPr lang="pt-BR" sz="1100" b="1">
                          <a:solidFill>
                            <a:srgbClr val="E67F7C"/>
                          </a:solidFill>
                          <a:effectLst/>
                          <a:latin typeface="DM Sans (Corps)"/>
                          <a:ea typeface="Fira Sans" panose="020B0503050000020004" pitchFamily="34" charset="0"/>
                          <a:cs typeface="Times New Roman" panose="02020603050405020304" pitchFamily="18" charset="0"/>
                        </a:rPr>
                        <a:t>SKIN AND SCALP</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B1BF11"/>
                          </a:solidFill>
                          <a:effectLst/>
                          <a:latin typeface="DM Sans (Corps)"/>
                          <a:ea typeface="Fira Sans" panose="020B0503050000020004" pitchFamily="34" charset="0"/>
                          <a:cs typeface="Times New Roman" panose="02020603050405020304" pitchFamily="18" charset="0"/>
                        </a:rPr>
                        <a:t>AGE SPOTS</a:t>
                      </a:r>
                    </a:p>
                    <a:p>
                      <a:pPr algn="ctr">
                        <a:lnSpc>
                          <a:spcPts val="1200"/>
                        </a:lnSpc>
                      </a:pPr>
                      <a:r>
                        <a:rPr lang="pt-BR" sz="1100" b="1">
                          <a:solidFill>
                            <a:srgbClr val="B1BF11"/>
                          </a:solidFill>
                          <a:effectLst/>
                          <a:latin typeface="DM Sans (Corps)"/>
                          <a:ea typeface="Fira Sans" panose="020B0503050000020004" pitchFamily="34" charset="0"/>
                          <a:cs typeface="Times New Roman" panose="02020603050405020304" pitchFamily="18" charset="0"/>
                        </a:rPr>
                        <a:t>SKIN TONE</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7BC6BC"/>
                          </a:solidFill>
                          <a:effectLst/>
                          <a:latin typeface="DM Sans (Corps)"/>
                          <a:ea typeface="Fira Sans" panose="020B0503050000020004" pitchFamily="34" charset="0"/>
                          <a:cs typeface="Times New Roman" panose="02020603050405020304" pitchFamily="18" charset="0"/>
                        </a:rPr>
                        <a:t>LINES, WRINKLES</a:t>
                      </a:r>
                    </a:p>
                    <a:p>
                      <a:pPr algn="ctr">
                        <a:lnSpc>
                          <a:spcPts val="1200"/>
                        </a:lnSpc>
                      </a:pPr>
                      <a:r>
                        <a:rPr lang="pt-BR" sz="1100" b="1">
                          <a:solidFill>
                            <a:srgbClr val="7BC6BC"/>
                          </a:solidFill>
                          <a:effectLst/>
                          <a:latin typeface="DM Sans (Corps)"/>
                          <a:ea typeface="Fira Sans" panose="020B0503050000020004" pitchFamily="34" charset="0"/>
                          <a:cs typeface="Times New Roman" panose="02020603050405020304" pitchFamily="18" charset="0"/>
                        </a:rPr>
                        <a:t>&amp; SAGGING</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9D2835"/>
                          </a:solidFill>
                          <a:effectLst/>
                          <a:latin typeface="DM Sans (Corps)"/>
                          <a:ea typeface="Fira Sans" panose="020B0503050000020004" pitchFamily="34" charset="0"/>
                          <a:cs typeface="Times New Roman" panose="02020603050405020304" pitchFamily="18" charset="0"/>
                        </a:rPr>
                        <a:t>SKIN SENSITIVITY</a:t>
                      </a:r>
                    </a:p>
                    <a:p>
                      <a:pPr algn="ctr">
                        <a:lnSpc>
                          <a:spcPts val="1200"/>
                        </a:lnSpc>
                      </a:pPr>
                      <a:r>
                        <a:rPr lang="pt-BR" sz="1100" b="1">
                          <a:solidFill>
                            <a:srgbClr val="9D2835"/>
                          </a:solidFill>
                          <a:effectLst/>
                          <a:latin typeface="DM Sans (Corps)"/>
                          <a:ea typeface="Fira Sans" panose="020B0503050000020004" pitchFamily="34" charset="0"/>
                          <a:cs typeface="Times New Roman" panose="02020603050405020304" pitchFamily="18" charset="0"/>
                        </a:rPr>
                        <a:t>&amp; REDNESS</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7D4392"/>
                          </a:solidFill>
                          <a:effectLst/>
                          <a:latin typeface="DM Sans (Corps)"/>
                          <a:ea typeface="Fira Sans" panose="020B0503050000020004" pitchFamily="34" charset="0"/>
                          <a:cs typeface="Times New Roman" panose="02020603050405020304" pitchFamily="18" charset="0"/>
                        </a:rPr>
                        <a:t>HAIR THINNING</a:t>
                      </a:r>
                    </a:p>
                  </a:txBody>
                  <a:tcPr marL="44450" marR="4445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200"/>
                        </a:lnSpc>
                      </a:pPr>
                      <a:r>
                        <a:rPr lang="pt-BR" sz="1100" b="1">
                          <a:solidFill>
                            <a:srgbClr val="CFAED3"/>
                          </a:solidFill>
                          <a:effectLst/>
                          <a:latin typeface="DM Sans (Corps)"/>
                          <a:ea typeface="Fira Sans" panose="020B0503050000020004" pitchFamily="34" charset="0"/>
                          <a:cs typeface="Times New Roman" panose="02020603050405020304" pitchFamily="18" charset="0"/>
                        </a:rPr>
                        <a:t>HAIR LOSS</a:t>
                      </a:r>
                    </a:p>
                  </a:txBody>
                  <a:tcPr marL="44450" marR="44450" marT="0" marB="0" anchor="ctr">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433041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BEL-EVEN®</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9006398"/>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Niacinamide PC</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5320689"/>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SYN-UP®</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4282125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Vitamin B12 cryst</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86778703"/>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HYA-ACT™</a:t>
                      </a:r>
                    </a:p>
                  </a:txBody>
                  <a:tcPr marL="50800" marR="50800" marT="50800" marB="5080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1878272"/>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PEPHA®-TIGHT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86658"/>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PEPHA®-CTIVE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73440845"/>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ALPAFLOR® EDELWEISS CB</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24995210"/>
                  </a:ext>
                </a:extLst>
              </a:tr>
              <a:tr h="352800">
                <a:tc>
                  <a:txBody>
                    <a:bodyPr/>
                    <a:lstStyle/>
                    <a:p>
                      <a:pPr marL="0" marR="0" fontAlgn="t">
                        <a:spcBef>
                          <a:spcPts val="0"/>
                        </a:spcBef>
                        <a:spcAft>
                          <a:spcPts val="0"/>
                        </a:spcAft>
                      </a:pPr>
                      <a:r>
                        <a:rPr lang="en-US" sz="1100" b="1" kern="1200">
                          <a:solidFill>
                            <a:srgbClr val="897974"/>
                          </a:solidFill>
                          <a:effectLst/>
                          <a:latin typeface="DM Sans (Corps)"/>
                          <a:ea typeface="Fira Sans" panose="020B0503050000020004" pitchFamily="34" charset="0"/>
                          <a:cs typeface="+mn-cs"/>
                        </a:rPr>
                        <a:t>PENTAVITIN® </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7710685"/>
                  </a:ext>
                </a:extLst>
              </a:tr>
              <a:tr h="35280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100" b="1" kern="1200" err="1">
                          <a:solidFill>
                            <a:srgbClr val="897974"/>
                          </a:solidFill>
                          <a:effectLst/>
                          <a:latin typeface="DM Sans (Corps)"/>
                          <a:ea typeface="Fira Sans" panose="020B0503050000020004" pitchFamily="34" charset="0"/>
                          <a:cs typeface="+mn-cs"/>
                        </a:rPr>
                        <a:t>BeauPlex</a:t>
                      </a:r>
                      <a:r>
                        <a:rPr lang="en-US" sz="1100" b="1" kern="1200">
                          <a:solidFill>
                            <a:srgbClr val="897974"/>
                          </a:solidFill>
                          <a:effectLst/>
                          <a:latin typeface="DM Sans (Corps)"/>
                          <a:ea typeface="Fira Sans" panose="020B0503050000020004" pitchFamily="34" charset="0"/>
                          <a:cs typeface="+mn-cs"/>
                        </a:rPr>
                        <a:t>® VH</a:t>
                      </a:r>
                    </a:p>
                  </a:txBody>
                  <a:tcPr marL="42060" marR="42060" marT="42060" marB="42060" anchor="ctr">
                    <a:lnL w="12700" cap="flat" cmpd="sng" algn="ctr">
                      <a:solidFill>
                        <a:srgbClr val="4D3C35"/>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ts val="1200"/>
                        </a:lnSpc>
                      </a:pPr>
                      <a:endParaRPr lang="pt-BR" sz="900">
                        <a:effectLst/>
                        <a:latin typeface="DM Sans (Corps)"/>
                        <a:ea typeface="Trebuchet MS" panose="020B0703020202090204" pitchFamily="34" charset="0"/>
                        <a:cs typeface="Times New Roman" panose="02020603050405020304" pitchFamily="18" charset="0"/>
                      </a:endParaRPr>
                    </a:p>
                  </a:txBody>
                  <a:tcPr marL="44450" marR="44450" marT="0" marB="0">
                    <a:lnL w="12700" cap="flat" cmpd="sng" algn="ctr">
                      <a:noFill/>
                      <a:prstDash val="solid"/>
                      <a:round/>
                      <a:headEnd type="none" w="med" len="med"/>
                      <a:tailEnd type="none" w="med" len="med"/>
                    </a:lnL>
                    <a:lnR w="12700" cap="flat" cmpd="sng" algn="ctr">
                      <a:solidFill>
                        <a:srgbClr val="4D3C35"/>
                      </a:solidFill>
                      <a:prstDash val="solid"/>
                      <a:round/>
                      <a:headEnd type="none" w="med" len="med"/>
                      <a:tailEnd type="none" w="med" len="med"/>
                    </a:lnR>
                    <a:lnT w="12700" cap="flat" cmpd="sng" algn="ctr">
                      <a:solidFill>
                        <a:srgbClr val="4D3C35"/>
                      </a:solidFill>
                      <a:prstDash val="solid"/>
                      <a:round/>
                      <a:headEnd type="none" w="med" len="med"/>
                      <a:tailEnd type="none" w="med" len="med"/>
                    </a:lnT>
                    <a:lnB w="12700" cap="flat" cmpd="sng" algn="ctr">
                      <a:solidFill>
                        <a:srgbClr val="4D3C3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5325493"/>
                  </a:ext>
                </a:extLst>
              </a:tr>
            </a:tbl>
          </a:graphicData>
        </a:graphic>
      </p:graphicFrame>
      <p:grpSp>
        <p:nvGrpSpPr>
          <p:cNvPr id="65" name="Groupe 64">
            <a:extLst>
              <a:ext uri="{FF2B5EF4-FFF2-40B4-BE49-F238E27FC236}">
                <a16:creationId xmlns:a16="http://schemas.microsoft.com/office/drawing/2014/main" id="{94A7E6D8-75BC-D5D4-46AC-04457BA42159}"/>
              </a:ext>
            </a:extLst>
          </p:cNvPr>
          <p:cNvGrpSpPr/>
          <p:nvPr/>
        </p:nvGrpSpPr>
        <p:grpSpPr>
          <a:xfrm>
            <a:off x="4172743" y="771979"/>
            <a:ext cx="3846515" cy="468000"/>
            <a:chOff x="7730352" y="592553"/>
            <a:chExt cx="3846515" cy="468000"/>
          </a:xfrm>
        </p:grpSpPr>
        <p:pic>
          <p:nvPicPr>
            <p:cNvPr id="10" name="Picture 18" descr="A picture containing graphics, clipart, circle, logo&#10;&#10;Description automatically generated">
              <a:extLst>
                <a:ext uri="{FF2B5EF4-FFF2-40B4-BE49-F238E27FC236}">
                  <a16:creationId xmlns:a16="http://schemas.microsoft.com/office/drawing/2014/main" id="{93B95EE5-DE56-C6FA-44E9-7C96034C521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56524" y="592553"/>
              <a:ext cx="468000" cy="468000"/>
            </a:xfrm>
            <a:prstGeom prst="rect">
              <a:avLst/>
            </a:prstGeom>
          </p:spPr>
        </p:pic>
        <p:pic>
          <p:nvPicPr>
            <p:cNvPr id="11" name="Picture 15" descr="A thermometer in a circle&#10;&#10;Description automatically generated with low confidence">
              <a:extLst>
                <a:ext uri="{FF2B5EF4-FFF2-40B4-BE49-F238E27FC236}">
                  <a16:creationId xmlns:a16="http://schemas.microsoft.com/office/drawing/2014/main" id="{25CCF392-F6B7-BF1D-52DC-943DD091ABA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19610" y="592553"/>
              <a:ext cx="468000" cy="468000"/>
            </a:xfrm>
            <a:prstGeom prst="rect">
              <a:avLst/>
            </a:prstGeom>
          </p:spPr>
        </p:pic>
        <p:pic>
          <p:nvPicPr>
            <p:cNvPr id="13" name="Picture 10">
              <a:extLst>
                <a:ext uri="{FF2B5EF4-FFF2-40B4-BE49-F238E27FC236}">
                  <a16:creationId xmlns:a16="http://schemas.microsoft.com/office/drawing/2014/main" id="{81D65EF9-49A3-FF8E-30F9-B0298F3E9BFE}"/>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293438" y="592553"/>
              <a:ext cx="468000" cy="468000"/>
            </a:xfrm>
            <a:prstGeom prst="rect">
              <a:avLst/>
            </a:prstGeom>
          </p:spPr>
        </p:pic>
        <p:pic>
          <p:nvPicPr>
            <p:cNvPr id="14" name="Picture 11">
              <a:extLst>
                <a:ext uri="{FF2B5EF4-FFF2-40B4-BE49-F238E27FC236}">
                  <a16:creationId xmlns:a16="http://schemas.microsoft.com/office/drawing/2014/main" id="{55DC84EF-5F4D-2FD1-F346-D296B016F22E}"/>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7730352" y="592553"/>
              <a:ext cx="468000" cy="468000"/>
            </a:xfrm>
            <a:prstGeom prst="rect">
              <a:avLst/>
            </a:prstGeom>
          </p:spPr>
        </p:pic>
        <p:pic>
          <p:nvPicPr>
            <p:cNvPr id="15" name="Picture 19">
              <a:extLst>
                <a:ext uri="{FF2B5EF4-FFF2-40B4-BE49-F238E27FC236}">
                  <a16:creationId xmlns:a16="http://schemas.microsoft.com/office/drawing/2014/main" id="{D7D96E8E-2C3E-2614-4015-FDE6B5792E4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9982696" y="592553"/>
              <a:ext cx="468000" cy="468000"/>
            </a:xfrm>
            <a:prstGeom prst="rect">
              <a:avLst/>
            </a:prstGeom>
          </p:spPr>
        </p:pic>
        <p:pic>
          <p:nvPicPr>
            <p:cNvPr id="29" name="Picture 7">
              <a:extLst>
                <a:ext uri="{FF2B5EF4-FFF2-40B4-BE49-F238E27FC236}">
                  <a16:creationId xmlns:a16="http://schemas.microsoft.com/office/drawing/2014/main" id="{ACD06D1F-2861-ACB6-FD3E-53D08CF0345E}"/>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11108867" y="592553"/>
              <a:ext cx="468000" cy="468000"/>
            </a:xfrm>
            <a:prstGeom prst="rect">
              <a:avLst/>
            </a:prstGeom>
          </p:spPr>
        </p:pic>
        <p:pic>
          <p:nvPicPr>
            <p:cNvPr id="30" name="Picture 8">
              <a:extLst>
                <a:ext uri="{FF2B5EF4-FFF2-40B4-BE49-F238E27FC236}">
                  <a16:creationId xmlns:a16="http://schemas.microsoft.com/office/drawing/2014/main" id="{6743FC27-43FE-57CA-4100-0B175CFF8F00}"/>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10545782" y="592553"/>
              <a:ext cx="468000" cy="468000"/>
            </a:xfrm>
            <a:prstGeom prst="rect">
              <a:avLst/>
            </a:prstGeom>
          </p:spPr>
        </p:pic>
      </p:grpSp>
      <p:pic>
        <p:nvPicPr>
          <p:cNvPr id="18" name="Gráfico 10">
            <a:extLst>
              <a:ext uri="{FF2B5EF4-FFF2-40B4-BE49-F238E27FC236}">
                <a16:creationId xmlns:a16="http://schemas.microsoft.com/office/drawing/2014/main" id="{49FEE5C6-2E1F-BE08-2C2C-270DA459B092}"/>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4146817" y="72063"/>
            <a:ext cx="3898367" cy="632502"/>
          </a:xfrm>
          <a:prstGeom prst="rect">
            <a:avLst/>
          </a:prstGeom>
        </p:spPr>
      </p:pic>
      <p:sp>
        <p:nvSpPr>
          <p:cNvPr id="3" name="Espace réservé du numéro de diapositive 1">
            <a:extLst>
              <a:ext uri="{FF2B5EF4-FFF2-40B4-BE49-F238E27FC236}">
                <a16:creationId xmlns:a16="http://schemas.microsoft.com/office/drawing/2014/main" id="{A434ACCC-1D57-9624-29C1-877C4CC092FF}"/>
              </a:ext>
            </a:extLst>
          </p:cNvPr>
          <p:cNvSpPr txBox="1">
            <a:spLocks/>
          </p:cNvSpPr>
          <p:nvPr/>
        </p:nvSpPr>
        <p:spPr>
          <a:xfrm>
            <a:off x="302400" y="6450806"/>
            <a:ext cx="1040625" cy="1090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18" descr="A picture containing graphics, clipart, circle, logo&#10;&#10;Description automatically generated">
            <a:extLst>
              <a:ext uri="{FF2B5EF4-FFF2-40B4-BE49-F238E27FC236}">
                <a16:creationId xmlns:a16="http://schemas.microsoft.com/office/drawing/2014/main" id="{CD0A887A-7891-9C43-1CEA-908BC734E22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1963314"/>
            <a:ext cx="324000" cy="324000"/>
          </a:xfrm>
          <a:prstGeom prst="rect">
            <a:avLst/>
          </a:prstGeom>
        </p:spPr>
      </p:pic>
      <p:pic>
        <p:nvPicPr>
          <p:cNvPr id="8" name="Picture 19">
            <a:extLst>
              <a:ext uri="{FF2B5EF4-FFF2-40B4-BE49-F238E27FC236}">
                <a16:creationId xmlns:a16="http://schemas.microsoft.com/office/drawing/2014/main" id="{A06DE8B9-EA18-DEAC-769A-EEE213AFDCB5}"/>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1963314"/>
            <a:ext cx="324000" cy="324000"/>
          </a:xfrm>
          <a:prstGeom prst="rect">
            <a:avLst/>
          </a:prstGeom>
        </p:spPr>
      </p:pic>
      <p:pic>
        <p:nvPicPr>
          <p:cNvPr id="19" name="Picture 18" descr="A picture containing graphics, clipart, circle, logo&#10;&#10;Description automatically generated">
            <a:extLst>
              <a:ext uri="{FF2B5EF4-FFF2-40B4-BE49-F238E27FC236}">
                <a16:creationId xmlns:a16="http://schemas.microsoft.com/office/drawing/2014/main" id="{79E03631-B398-C614-42A3-2ADCBB89C620}"/>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2316366"/>
            <a:ext cx="324000" cy="324000"/>
          </a:xfrm>
          <a:prstGeom prst="rect">
            <a:avLst/>
          </a:prstGeom>
        </p:spPr>
      </p:pic>
      <p:pic>
        <p:nvPicPr>
          <p:cNvPr id="22" name="Picture 10">
            <a:extLst>
              <a:ext uri="{FF2B5EF4-FFF2-40B4-BE49-F238E27FC236}">
                <a16:creationId xmlns:a16="http://schemas.microsoft.com/office/drawing/2014/main" id="{0D8D6078-DC23-4315-432A-AD0A85652D3A}"/>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718209" y="2316366"/>
            <a:ext cx="324000" cy="324000"/>
          </a:xfrm>
          <a:prstGeom prst="rect">
            <a:avLst/>
          </a:prstGeom>
        </p:spPr>
      </p:pic>
      <p:pic>
        <p:nvPicPr>
          <p:cNvPr id="23" name="Picture 11">
            <a:extLst>
              <a:ext uri="{FF2B5EF4-FFF2-40B4-BE49-F238E27FC236}">
                <a16:creationId xmlns:a16="http://schemas.microsoft.com/office/drawing/2014/main" id="{44B65517-3111-575D-2A5C-207CF69C172A}"/>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2316366"/>
            <a:ext cx="324000" cy="324000"/>
          </a:xfrm>
          <a:prstGeom prst="rect">
            <a:avLst/>
          </a:prstGeom>
        </p:spPr>
      </p:pic>
      <p:pic>
        <p:nvPicPr>
          <p:cNvPr id="24" name="Picture 19">
            <a:extLst>
              <a:ext uri="{FF2B5EF4-FFF2-40B4-BE49-F238E27FC236}">
                <a16:creationId xmlns:a16="http://schemas.microsoft.com/office/drawing/2014/main" id="{573CD616-EF7C-44FB-BD95-2A85A1C98D5F}"/>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2316366"/>
            <a:ext cx="324000" cy="324000"/>
          </a:xfrm>
          <a:prstGeom prst="rect">
            <a:avLst/>
          </a:prstGeom>
        </p:spPr>
      </p:pic>
      <p:pic>
        <p:nvPicPr>
          <p:cNvPr id="67" name="Picture 11">
            <a:extLst>
              <a:ext uri="{FF2B5EF4-FFF2-40B4-BE49-F238E27FC236}">
                <a16:creationId xmlns:a16="http://schemas.microsoft.com/office/drawing/2014/main" id="{EB2C048B-43B3-433C-690A-8AABA913C049}"/>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3022470"/>
            <a:ext cx="324000" cy="324000"/>
          </a:xfrm>
          <a:prstGeom prst="rect">
            <a:avLst/>
          </a:prstGeom>
        </p:spPr>
      </p:pic>
      <p:pic>
        <p:nvPicPr>
          <p:cNvPr id="69" name="Picture 19">
            <a:extLst>
              <a:ext uri="{FF2B5EF4-FFF2-40B4-BE49-F238E27FC236}">
                <a16:creationId xmlns:a16="http://schemas.microsoft.com/office/drawing/2014/main" id="{A081AB91-AF8E-DBD3-F57F-AA8078D14CB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3022470"/>
            <a:ext cx="324000" cy="324000"/>
          </a:xfrm>
          <a:prstGeom prst="rect">
            <a:avLst/>
          </a:prstGeom>
        </p:spPr>
      </p:pic>
      <p:pic>
        <p:nvPicPr>
          <p:cNvPr id="83" name="Picture 18" descr="A picture containing graphics, clipart, circle, logo&#10;&#10;Description automatically generated">
            <a:extLst>
              <a:ext uri="{FF2B5EF4-FFF2-40B4-BE49-F238E27FC236}">
                <a16:creationId xmlns:a16="http://schemas.microsoft.com/office/drawing/2014/main" id="{0CE87AB7-9E6D-E8B9-1BDC-C78B31B6AB41}"/>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3740716"/>
            <a:ext cx="324000" cy="324000"/>
          </a:xfrm>
          <a:prstGeom prst="rect">
            <a:avLst/>
          </a:prstGeom>
        </p:spPr>
      </p:pic>
      <p:grpSp>
        <p:nvGrpSpPr>
          <p:cNvPr id="1053" name="Groupe 1052">
            <a:extLst>
              <a:ext uri="{FF2B5EF4-FFF2-40B4-BE49-F238E27FC236}">
                <a16:creationId xmlns:a16="http://schemas.microsoft.com/office/drawing/2014/main" id="{41C71C99-594C-D5BF-D0F0-C187E7162617}"/>
              </a:ext>
            </a:extLst>
          </p:cNvPr>
          <p:cNvGrpSpPr/>
          <p:nvPr/>
        </p:nvGrpSpPr>
        <p:grpSpPr>
          <a:xfrm>
            <a:off x="9099672" y="4446820"/>
            <a:ext cx="1765483" cy="324000"/>
            <a:chOff x="9648073" y="5167584"/>
            <a:chExt cx="1765483" cy="324000"/>
          </a:xfrm>
        </p:grpSpPr>
        <p:pic>
          <p:nvPicPr>
            <p:cNvPr id="100" name="Picture 7">
              <a:extLst>
                <a:ext uri="{FF2B5EF4-FFF2-40B4-BE49-F238E27FC236}">
                  <a16:creationId xmlns:a16="http://schemas.microsoft.com/office/drawing/2014/main" id="{99D92520-A002-D952-65CC-6D38ED91DE69}"/>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11089556" y="5167584"/>
              <a:ext cx="324000" cy="324000"/>
            </a:xfrm>
            <a:prstGeom prst="rect">
              <a:avLst/>
            </a:prstGeom>
          </p:spPr>
        </p:pic>
        <p:pic>
          <p:nvPicPr>
            <p:cNvPr id="101" name="Picture 8">
              <a:extLst>
                <a:ext uri="{FF2B5EF4-FFF2-40B4-BE49-F238E27FC236}">
                  <a16:creationId xmlns:a16="http://schemas.microsoft.com/office/drawing/2014/main" id="{21D9B3C2-0CC0-7005-A6BB-3384EC8E3BC8}"/>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9648073" y="5167584"/>
              <a:ext cx="324000" cy="324000"/>
            </a:xfrm>
            <a:prstGeom prst="rect">
              <a:avLst/>
            </a:prstGeom>
          </p:spPr>
        </p:pic>
      </p:grpSp>
      <p:pic>
        <p:nvPicPr>
          <p:cNvPr id="104" name="Picture 18" descr="A picture containing graphics, clipart, circle, logo&#10;&#10;Description automatically generated">
            <a:extLst>
              <a:ext uri="{FF2B5EF4-FFF2-40B4-BE49-F238E27FC236}">
                <a16:creationId xmlns:a16="http://schemas.microsoft.com/office/drawing/2014/main" id="{6A214661-42BF-8B3E-0FE3-786DA73A7079}"/>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159692" y="2669418"/>
            <a:ext cx="324000" cy="324000"/>
          </a:xfrm>
          <a:prstGeom prst="rect">
            <a:avLst/>
          </a:prstGeom>
        </p:spPr>
      </p:pic>
      <p:pic>
        <p:nvPicPr>
          <p:cNvPr id="107" name="Picture 11">
            <a:extLst>
              <a:ext uri="{FF2B5EF4-FFF2-40B4-BE49-F238E27FC236}">
                <a16:creationId xmlns:a16="http://schemas.microsoft.com/office/drawing/2014/main" id="{821D9DF7-6B40-96F3-99B6-DE16C471365E}"/>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2669418"/>
            <a:ext cx="324000" cy="324000"/>
          </a:xfrm>
          <a:prstGeom prst="rect">
            <a:avLst/>
          </a:prstGeom>
        </p:spPr>
      </p:pic>
      <p:pic>
        <p:nvPicPr>
          <p:cNvPr id="108" name="Picture 19">
            <a:extLst>
              <a:ext uri="{FF2B5EF4-FFF2-40B4-BE49-F238E27FC236}">
                <a16:creationId xmlns:a16="http://schemas.microsoft.com/office/drawing/2014/main" id="{E5CCB0AC-B02D-45DA-D85E-490CDFE34FF7}"/>
              </a:ext>
            </a:extLst>
          </p:cNvPr>
          <p:cNvPicPr>
            <a:picLocks noChangeAspect="1"/>
          </p:cNvPicPr>
          <p:nvPr/>
        </p:nvPicPr>
        <p:blipFill>
          <a:blip r:embed="rId13" cstate="screen">
            <a:extLst>
              <a:ext uri="{28A0092B-C50C-407E-A947-70E740481C1C}">
                <a14:useLocalDpi xmlns:a14="http://schemas.microsoft.com/office/drawing/2010/main"/>
              </a:ext>
            </a:extLst>
          </a:blip>
          <a:srcRect/>
          <a:stretch/>
        </p:blipFill>
        <p:spPr>
          <a:xfrm>
            <a:off x="7632426" y="2669418"/>
            <a:ext cx="324000" cy="324000"/>
          </a:xfrm>
          <a:prstGeom prst="rect">
            <a:avLst/>
          </a:prstGeom>
        </p:spPr>
      </p:pic>
      <p:grpSp>
        <p:nvGrpSpPr>
          <p:cNvPr id="1048" name="Groupe 1047">
            <a:extLst>
              <a:ext uri="{FF2B5EF4-FFF2-40B4-BE49-F238E27FC236}">
                <a16:creationId xmlns:a16="http://schemas.microsoft.com/office/drawing/2014/main" id="{8A15D184-5D6E-8359-FF95-7ED90A52FBEF}"/>
              </a:ext>
            </a:extLst>
          </p:cNvPr>
          <p:cNvGrpSpPr/>
          <p:nvPr/>
        </p:nvGrpSpPr>
        <p:grpSpPr>
          <a:xfrm>
            <a:off x="3276726" y="3383448"/>
            <a:ext cx="3206966" cy="324000"/>
            <a:chOff x="2440658" y="3375114"/>
            <a:chExt cx="3206966" cy="324000"/>
          </a:xfrm>
        </p:grpSpPr>
        <p:pic>
          <p:nvPicPr>
            <p:cNvPr id="116" name="Picture 18" descr="A picture containing graphics, clipart, circle, logo&#10;&#10;Description automatically generated">
              <a:extLst>
                <a:ext uri="{FF2B5EF4-FFF2-40B4-BE49-F238E27FC236}">
                  <a16:creationId xmlns:a16="http://schemas.microsoft.com/office/drawing/2014/main" id="{4B80C128-14A9-0BFD-6F1C-19863DF1A3B3}"/>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5323624" y="3375114"/>
              <a:ext cx="324000" cy="324000"/>
            </a:xfrm>
            <a:prstGeom prst="rect">
              <a:avLst/>
            </a:prstGeom>
          </p:spPr>
        </p:pic>
        <p:pic>
          <p:nvPicPr>
            <p:cNvPr id="119" name="Picture 11">
              <a:extLst>
                <a:ext uri="{FF2B5EF4-FFF2-40B4-BE49-F238E27FC236}">
                  <a16:creationId xmlns:a16="http://schemas.microsoft.com/office/drawing/2014/main" id="{8878B8F2-32D7-F37E-79F4-93FD46BA7F75}"/>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2440658" y="3375114"/>
              <a:ext cx="324000" cy="324000"/>
            </a:xfrm>
            <a:prstGeom prst="rect">
              <a:avLst/>
            </a:prstGeom>
          </p:spPr>
        </p:pic>
      </p:grpSp>
      <p:pic>
        <p:nvPicPr>
          <p:cNvPr id="153" name="Picture 10">
            <a:extLst>
              <a:ext uri="{FF2B5EF4-FFF2-40B4-BE49-F238E27FC236}">
                <a16:creationId xmlns:a16="http://schemas.microsoft.com/office/drawing/2014/main" id="{67700DD9-7396-71F3-2C4D-2C72C291C617}"/>
              </a:ext>
            </a:extLst>
          </p:cNvPr>
          <p:cNvPicPr>
            <a:picLocks noChangeAspect="1"/>
          </p:cNvPicPr>
          <p:nvPr/>
        </p:nvPicPr>
        <p:blipFill>
          <a:blip r:embed="rId14" cstate="screen">
            <a:extLst>
              <a:ext uri="{28A0092B-C50C-407E-A947-70E740481C1C}">
                <a14:useLocalDpi xmlns:a14="http://schemas.microsoft.com/office/drawing/2010/main"/>
              </a:ext>
            </a:extLst>
          </a:blip>
          <a:srcRect/>
          <a:stretch/>
        </p:blipFill>
        <p:spPr>
          <a:xfrm>
            <a:off x="4718209" y="4093768"/>
            <a:ext cx="324000" cy="324000"/>
          </a:xfrm>
          <a:prstGeom prst="rect">
            <a:avLst/>
          </a:prstGeom>
        </p:spPr>
      </p:pic>
      <p:pic>
        <p:nvPicPr>
          <p:cNvPr id="1031" name="Picture 11">
            <a:extLst>
              <a:ext uri="{FF2B5EF4-FFF2-40B4-BE49-F238E27FC236}">
                <a16:creationId xmlns:a16="http://schemas.microsoft.com/office/drawing/2014/main" id="{AD0F76A7-40FC-72ED-AB15-2AB9A701ADDC}"/>
              </a:ext>
            </a:extLst>
          </p:cNvPr>
          <p:cNvPicPr>
            <a:picLocks noChangeAspect="1"/>
          </p:cNvPicPr>
          <p:nvPr/>
        </p:nvPicPr>
        <p:blipFill>
          <a:blip r:embed="rId15" cstate="screen">
            <a:extLst>
              <a:ext uri="{28A0092B-C50C-407E-A947-70E740481C1C}">
                <a14:useLocalDpi xmlns:a14="http://schemas.microsoft.com/office/drawing/2010/main"/>
              </a:ext>
            </a:extLst>
          </a:blip>
          <a:srcRect/>
          <a:stretch/>
        </p:blipFill>
        <p:spPr>
          <a:xfrm>
            <a:off x="3276726" y="4799872"/>
            <a:ext cx="324000" cy="324000"/>
          </a:xfrm>
          <a:prstGeom prst="rect">
            <a:avLst/>
          </a:prstGeom>
        </p:spPr>
      </p:pic>
      <p:grpSp>
        <p:nvGrpSpPr>
          <p:cNvPr id="1043" name="Groupe 1042">
            <a:extLst>
              <a:ext uri="{FF2B5EF4-FFF2-40B4-BE49-F238E27FC236}">
                <a16:creationId xmlns:a16="http://schemas.microsoft.com/office/drawing/2014/main" id="{C51BED66-C5D3-7F41-167C-7E890C3B19EE}"/>
              </a:ext>
            </a:extLst>
          </p:cNvPr>
          <p:cNvGrpSpPr/>
          <p:nvPr/>
        </p:nvGrpSpPr>
        <p:grpSpPr>
          <a:xfrm>
            <a:off x="9099672" y="5152921"/>
            <a:ext cx="1765483" cy="324000"/>
            <a:chOff x="9648073" y="5911865"/>
            <a:chExt cx="1765483" cy="324000"/>
          </a:xfrm>
        </p:grpSpPr>
        <p:pic>
          <p:nvPicPr>
            <p:cNvPr id="1041" name="Picture 7">
              <a:extLst>
                <a:ext uri="{FF2B5EF4-FFF2-40B4-BE49-F238E27FC236}">
                  <a16:creationId xmlns:a16="http://schemas.microsoft.com/office/drawing/2014/main" id="{D224B1B6-17C7-4743-A099-56CE24673248}"/>
                </a:ext>
              </a:extLst>
            </p:cNvPr>
            <p:cNvPicPr>
              <a:picLocks noChangeAspect="1"/>
            </p:cNvPicPr>
            <p:nvPr/>
          </p:nvPicPr>
          <p:blipFill>
            <a:blip r:embed="rId16" cstate="screen">
              <a:extLst>
                <a:ext uri="{28A0092B-C50C-407E-A947-70E740481C1C}">
                  <a14:useLocalDpi xmlns:a14="http://schemas.microsoft.com/office/drawing/2010/main"/>
                </a:ext>
              </a:extLst>
            </a:blip>
            <a:srcRect/>
            <a:stretch/>
          </p:blipFill>
          <p:spPr>
            <a:xfrm>
              <a:off x="11089556" y="5911865"/>
              <a:ext cx="324000" cy="324000"/>
            </a:xfrm>
            <a:prstGeom prst="rect">
              <a:avLst/>
            </a:prstGeom>
          </p:spPr>
        </p:pic>
        <p:pic>
          <p:nvPicPr>
            <p:cNvPr id="1042" name="Picture 8">
              <a:extLst>
                <a:ext uri="{FF2B5EF4-FFF2-40B4-BE49-F238E27FC236}">
                  <a16:creationId xmlns:a16="http://schemas.microsoft.com/office/drawing/2014/main" id="{E6A786AE-2A20-03A1-6F65-B7995DEF1FDA}"/>
                </a:ext>
              </a:extLst>
            </p:cNvPr>
            <p:cNvPicPr>
              <a:picLocks noChangeAspect="1"/>
            </p:cNvPicPr>
            <p:nvPr/>
          </p:nvPicPr>
          <p:blipFill>
            <a:blip r:embed="rId17" cstate="screen">
              <a:extLst>
                <a:ext uri="{28A0092B-C50C-407E-A947-70E740481C1C}">
                  <a14:useLocalDpi xmlns:a14="http://schemas.microsoft.com/office/drawing/2010/main"/>
                </a:ext>
              </a:extLst>
            </a:blip>
            <a:srcRect/>
            <a:stretch/>
          </p:blipFill>
          <p:spPr>
            <a:xfrm>
              <a:off x="9648073" y="5911865"/>
              <a:ext cx="324000" cy="324000"/>
            </a:xfrm>
            <a:prstGeom prst="rect">
              <a:avLst/>
            </a:prstGeom>
          </p:spPr>
        </p:pic>
      </p:grpSp>
    </p:spTree>
    <p:extLst>
      <p:ext uri="{BB962C8B-B14F-4D97-AF65-F5344CB8AC3E}">
        <p14:creationId xmlns:p14="http://schemas.microsoft.com/office/powerpoint/2010/main" val="26854748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8482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2981983"/>
      </p:ext>
    </p:extLst>
  </p:cSld>
  <p:clrMapOvr>
    <a:masterClrMapping/>
  </p:clrMapOvr>
</p:sld>
</file>

<file path=ppt/theme/theme1.xml><?xml version="1.0" encoding="utf-8"?>
<a:theme xmlns:a="http://schemas.openxmlformats.org/drawingml/2006/main" name="1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2.xml><?xml version="1.0" encoding="utf-8"?>
<a:theme xmlns:a="http://schemas.openxmlformats.org/drawingml/2006/main" name="2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3.xml><?xml version="1.0" encoding="utf-8"?>
<a:theme xmlns:a="http://schemas.openxmlformats.org/drawingml/2006/main" name="4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4.xml><?xml version="1.0" encoding="utf-8"?>
<a:theme xmlns:a="http://schemas.openxmlformats.org/drawingml/2006/main" name="5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5.xml><?xml version="1.0" encoding="utf-8"?>
<a:theme xmlns:a="http://schemas.openxmlformats.org/drawingml/2006/main" name="3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CFE12CB1-401E-4866-A9E7-E695649E6603}" vid="{7A9BA59F-ECDB-4EA8-9B90-A5F6F6F43C2B}"/>
    </a:ext>
  </a:extLst>
</a:theme>
</file>

<file path=ppt/theme/theme7.xml><?xml version="1.0" encoding="utf-8"?>
<a:theme xmlns:a="http://schemas.openxmlformats.org/drawingml/2006/main" name="2_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6_dsm-firmenich">
  <a:themeElements>
    <a:clrScheme name="DSM 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firmenich">
      <a:majorFont>
        <a:latin typeface="DM Sans Bold"/>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ptx" id="{9AA9989D-263D-411F-AC7A-34B2C4AF575D}" vid="{5ABCB67B-D068-4704-BB27-E2532F8BBEA4}"/>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Guillemard, Fabrice</DisplayName>
        <AccountId>15</AccountId>
        <AccountType/>
      </UserInfo>
      <UserInfo>
        <DisplayName>Vinogradova, Lana</DisplayName>
        <AccountId>16</AccountId>
        <AccountType/>
      </UserInfo>
      <UserInfo>
        <DisplayName>Sousa, Joatan</DisplayName>
        <AccountId>19</AccountId>
        <AccountType/>
      </UserInfo>
      <UserInfo>
        <DisplayName>Flor, Juliana</DisplayName>
        <AccountId>20</AccountId>
        <AccountType/>
      </UserInfo>
      <UserInfo>
        <DisplayName>Moulin, Mathieu</DisplayName>
        <AccountId>14</AccountId>
        <AccountType/>
      </UserInfo>
      <UserInfo>
        <DisplayName>Martin, Emmanuel</DisplayName>
        <AccountId>18</AccountId>
        <AccountType/>
      </UserInfo>
      <UserInfo>
        <DisplayName>Barros, Edson</DisplayName>
        <AccountId>21</AccountId>
        <AccountType/>
      </UserInfo>
      <UserInfo>
        <DisplayName>Rosenberger, Volker</DisplayName>
        <AccountId>22</AccountId>
        <AccountType/>
      </UserInfo>
      <UserInfo>
        <DisplayName>Paul, Francois</DisplayName>
        <AccountId>23</AccountId>
        <AccountType/>
      </UserInfo>
      <UserInfo>
        <DisplayName>Pottier, Sandrine</DisplayName>
        <AccountId>24</AccountId>
        <AccountType/>
      </UserInfo>
      <UserInfo>
        <DisplayName>Chouchi, Dalida</DisplayName>
        <AccountId>25</AccountId>
        <AccountType/>
      </UserInfo>
      <UserInfo>
        <DisplayName>Gao, YouKun</DisplayName>
        <AccountId>26</AccountId>
        <AccountType/>
      </UserInfo>
      <UserInfo>
        <DisplayName>Berg, Katja</DisplayName>
        <AccountId>27</AccountId>
        <AccountType/>
      </UserInfo>
      <UserInfo>
        <DisplayName>Saecker, Christine</DisplayName>
        <AccountId>28</AccountId>
        <AccountType/>
      </UserInfo>
      <UserInfo>
        <DisplayName>Spirig, Jacqueline</DisplayName>
        <AccountId>29</AccountId>
        <AccountType/>
      </UserInfo>
      <UserInfo>
        <DisplayName>Seidel, Dirk</DisplayName>
        <AccountId>30</AccountId>
        <AccountType/>
      </UserInfo>
      <UserInfo>
        <DisplayName>Duque-Zonneveld, Diana</DisplayName>
        <AccountId>31</AccountId>
        <AccountType/>
      </UserInfo>
      <UserInfo>
        <DisplayName>Basilisco, Cristina</DisplayName>
        <AccountId>32</AccountId>
        <AccountType/>
      </UserInfo>
      <UserInfo>
        <DisplayName>Garet, Olivier</DisplayName>
        <AccountId>33</AccountId>
        <AccountType/>
      </UserInfo>
      <UserInfo>
        <DisplayName>Kluifhooft, Irma</DisplayName>
        <AccountId>34</AccountId>
        <AccountType/>
      </UserInfo>
      <UserInfo>
        <DisplayName>Fazlic, Safeta</DisplayName>
        <AccountId>35</AccountId>
        <AccountType/>
      </UserInfo>
      <UserInfo>
        <DisplayName>Mendrok-Edinger, Christine</DisplayName>
        <AccountId>36</AccountId>
        <AccountType/>
      </UserInfo>
      <UserInfo>
        <DisplayName>Guillien, Caroline</DisplayName>
        <AccountId>13</AccountId>
        <AccountType/>
      </UserInfo>
      <UserInfo>
        <DisplayName>Campiche, Remo</DisplayName>
        <AccountId>12</AccountId>
        <AccountType/>
      </UserInfo>
      <UserInfo>
        <DisplayName>Waeckel, Melanie</DisplayName>
        <AccountId>9</AccountId>
        <AccountType/>
      </UserInfo>
      <UserInfo>
        <DisplayName>Imfeld, Dominik</DisplayName>
        <AccountId>40</AccountId>
        <AccountType/>
      </UserInfo>
      <UserInfo>
        <DisplayName>Pagac, Martin</DisplayName>
        <AccountId>41</AccountId>
        <AccountType/>
      </UserInfo>
      <UserInfo>
        <DisplayName>Gempeler, Mathias</DisplayName>
        <AccountId>42</AccountId>
        <AccountType/>
      </UserInfo>
      <UserInfo>
        <DisplayName>Saber, Meriem</DisplayName>
        <AccountId>43</AccountId>
        <AccountType/>
      </UserInfo>
      <UserInfo>
        <DisplayName>Steiner, Aline</DisplayName>
        <AccountId>44</AccountId>
        <AccountType/>
      </UserInfo>
    </SharedWithUsers>
    <Marcom_x0020_Status xmlns="4e78ffb6-5573-4dae-972d-0246748d492f">not applicable</Marcom_x0020_Status>
    <Transfer_x0020_B_x0026_C_x0020_Connect xmlns="4e78ffb6-5573-4dae-972d-0246748d492f">no</Transfer_x0020_B_x0026_C_x0020_Connect>
    <Validation_x0020_Mkt xmlns="4e78ffb6-5573-4dae-972d-0246748d492f">yes</Validation_x0020_Mkt>
    <Marcom_x0020_Support_x0020_Needed xmlns="4e78ffb6-5573-4dae-972d-0246748d492f">no</Marcom_x0020_Support_x0020_Needed>
    <Content_x0020_Revision xmlns="4e78ffb6-5573-4dae-972d-0246748d492f">Finished</Content_x0020_Revision>
    <Assigned_x0020_to0 xmlns="4e78ffb6-5573-4dae-972d-0246748d492f">Hannah Rogers</Assigned_x0020_to0>
    <Est_x002e_Cost xmlns="4e78ffb6-5573-4dae-972d-0246748d492f" xsi:nil="true"/>
    <Notes xmlns="4e78ffb6-5573-4dae-972d-0246748d492f" xsi:nil="true"/>
  </documentManagement>
</p:properties>
</file>

<file path=customXml/itemProps1.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2.xml><?xml version="1.0" encoding="utf-8"?>
<ds:datastoreItem xmlns:ds="http://schemas.openxmlformats.org/officeDocument/2006/customXml" ds:itemID="{F9B8F65F-E0D4-4DA9-9AF8-30342E3DC9F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e78ffb6-5573-4dae-972d-0246748d492f"/>
    <ds:schemaRef ds:uri="5a2251cd-bd5e-462d-8f0e-b8d48ef43808"/>
    <ds:schemaRef ds:uri="8a4562e5-d5b1-4d26-b0bf-7e79abe2fe6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7A4442A-64B2-42B0-8B7F-319737AA8400}">
  <ds:schemaRefs>
    <ds:schemaRef ds:uri="Microsoft.SharePoint.Taxonomy.ContentTypeSync"/>
  </ds:schemaRefs>
</ds:datastoreItem>
</file>

<file path=customXml/itemProps4.xml><?xml version="1.0" encoding="utf-8"?>
<ds:datastoreItem xmlns:ds="http://schemas.openxmlformats.org/officeDocument/2006/customXml" ds:itemID="{9FFD21C9-AB6C-4247-9D00-324167E5F644}">
  <ds:schemaRefs>
    <ds:schemaRef ds:uri="http://schemas.microsoft.com/office/infopath/2007/PartnerControls"/>
    <ds:schemaRef ds:uri="4e78ffb6-5573-4dae-972d-0246748d492f"/>
    <ds:schemaRef ds:uri="http://purl.org/dc/elements/1.1/"/>
    <ds:schemaRef ds:uri="http://schemas.microsoft.com/office/2006/metadata/properties"/>
    <ds:schemaRef ds:uri="5a2251cd-bd5e-462d-8f0e-b8d48ef43808"/>
    <ds:schemaRef ds:uri="http://purl.org/dc/terms/"/>
    <ds:schemaRef ds:uri="http://schemas.openxmlformats.org/package/2006/metadata/core-properties"/>
    <ds:schemaRef ds:uri="http://schemas.microsoft.com/office/2006/documentManagement/types"/>
    <ds:schemaRef ds:uri="8a4562e5-d5b1-4d26-b0bf-7e79abe2fe6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21</TotalTime>
  <Words>2771</Words>
  <Application>Microsoft Office PowerPoint</Application>
  <PresentationFormat>Widescreen</PresentationFormat>
  <Paragraphs>306</Paragraphs>
  <Slides>22</Slides>
  <Notes>12</Notes>
  <HiddenSlides>0</HiddenSlides>
  <MMClips>0</MMClips>
  <ScaleCrop>false</ScaleCrop>
  <HeadingPairs>
    <vt:vector size="6" baseType="variant">
      <vt:variant>
        <vt:lpstr>Fonts Used</vt:lpstr>
      </vt:variant>
      <vt:variant>
        <vt:i4>10</vt:i4>
      </vt:variant>
      <vt:variant>
        <vt:lpstr>Theme</vt:lpstr>
      </vt:variant>
      <vt:variant>
        <vt:i4>8</vt:i4>
      </vt:variant>
      <vt:variant>
        <vt:lpstr>Slide Titles</vt:lpstr>
      </vt:variant>
      <vt:variant>
        <vt:i4>22</vt:i4>
      </vt:variant>
    </vt:vector>
  </HeadingPairs>
  <TitlesOfParts>
    <vt:vector size="40" baseType="lpstr">
      <vt:lpstr>Arial</vt:lpstr>
      <vt:lpstr>Calibri</vt:lpstr>
      <vt:lpstr>Calibri Light</vt:lpstr>
      <vt:lpstr>DM Sans</vt:lpstr>
      <vt:lpstr>DM Sans (Corps)</vt:lpstr>
      <vt:lpstr>DM Sans Bold</vt:lpstr>
      <vt:lpstr>Fira Sans</vt:lpstr>
      <vt:lpstr>MrsEaves</vt:lpstr>
      <vt:lpstr>Symbol</vt:lpstr>
      <vt:lpstr>Wingdings</vt:lpstr>
      <vt:lpstr>1_dsm-firmenich</vt:lpstr>
      <vt:lpstr>2_dsm-firmenich</vt:lpstr>
      <vt:lpstr>4_dsm-firmenich</vt:lpstr>
      <vt:lpstr>5_dsm-firmenich</vt:lpstr>
      <vt:lpstr>3_Tema do Office</vt:lpstr>
      <vt:lpstr>3_dsm-firmenich</vt:lpstr>
      <vt:lpstr>2_Tema do Office</vt:lpstr>
      <vt:lpstr>6_dsm-firmenich</vt:lpstr>
      <vt:lpstr>WONDER YOU</vt:lpstr>
      <vt:lpstr>Let’s talk about menopause</vt:lpstr>
      <vt:lpstr>Menopause: a taboo to smash</vt:lpstr>
      <vt:lpstr>Menopause: a taboo addressed through 2 SDGs</vt:lpstr>
      <vt:lpstr>From products to campaigns, the taboo is being spoken up</vt:lpstr>
      <vt:lpstr>From products to campaigns, the taboo is being spoken up</vt:lpstr>
      <vt:lpstr>PowerPoint Presentation</vt:lpstr>
      <vt:lpstr>Skin care consumer survey </vt:lpstr>
      <vt:lpstr>Skin care consumer survey</vt:lpstr>
      <vt:lpstr>Hair Care </vt:lpstr>
      <vt:lpstr>Hair care consumer survey</vt:lpstr>
      <vt:lpstr>PowerPoint Presentation</vt:lpstr>
      <vt:lpstr>Menopause: Hormonal Changes</vt:lpstr>
      <vt:lpstr>Menopause: Symptoms and effects on the skin and hair</vt:lpstr>
      <vt:lpstr>Where consumer’s voice meets the science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wonder_you_menopause_beautycare_master_presentation_2025-03</dc:title>
  <dc:creator>Charlotte Knaupp</dc:creator>
  <cp:lastModifiedBy>Marie-Sophie Meisinger</cp:lastModifiedBy>
  <cp:revision>2</cp:revision>
  <cp:lastPrinted>2023-07-11T11:55:59Z</cp:lastPrinted>
  <dcterms:created xsi:type="dcterms:W3CDTF">2023-03-31T07:21:36Z</dcterms:created>
  <dcterms:modified xsi:type="dcterms:W3CDTF">2025-05-12T15:43:30Z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0x010100E83D522BEB6C2744AA6709FD0672D96B</vt:lpwstr>
  </property>
  <property fmtid="{D5CDD505-2E9C-101B-9397-08002B2CF9AE}" pid="3" name="ClassificationContentMarkingHeaderLocations">
    <vt:lpwstr>dsm-firmenich:5</vt:lpwstr>
  </property>
  <property fmtid="{D5CDD505-2E9C-101B-9397-08002B2CF9AE}" pid="4" name="ClassificationContentMarkingHeaderText">
    <vt:lpwstr>For Internal Use Only</vt:lpwstr>
  </property>
  <property fmtid="{D5CDD505-2E9C-101B-9397-08002B2CF9AE}" pid="5" name="MediaServiceImageTags">
    <vt:lpwstr/>
  </property>
  <property fmtid="{D5CDD505-2E9C-101B-9397-08002B2CF9AE}" pid="6" name="MSIP_Label_2ff753fd-faf2-4608-9b59-553f003adcdf_Enabled">
    <vt:lpwstr>true</vt:lpwstr>
  </property>
  <property fmtid="{D5CDD505-2E9C-101B-9397-08002B2CF9AE}" pid="7" name="MSIP_Label_2ff753fd-faf2-4608-9b59-553f003adcdf_SetDate">
    <vt:lpwstr>2023-06-05T09:54:30Z</vt:lpwstr>
  </property>
  <property fmtid="{D5CDD505-2E9C-101B-9397-08002B2CF9AE}" pid="8" name="MSIP_Label_2ff753fd-faf2-4608-9b59-553f003adcdf_Method">
    <vt:lpwstr>Privileged</vt:lpwstr>
  </property>
  <property fmtid="{D5CDD505-2E9C-101B-9397-08002B2CF9AE}" pid="9" name="MSIP_Label_2ff753fd-faf2-4608-9b59-553f003adcdf_Name">
    <vt:lpwstr>2ff753fd-faf2-4608-9b59-553f003adcdf</vt:lpwstr>
  </property>
  <property fmtid="{D5CDD505-2E9C-101B-9397-08002B2CF9AE}" pid="10" name="MSIP_Label_2ff753fd-faf2-4608-9b59-553f003adcdf_SiteId">
    <vt:lpwstr>49618402-6ea3-441d-957d-7df8773fee54</vt:lpwstr>
  </property>
  <property fmtid="{D5CDD505-2E9C-101B-9397-08002B2CF9AE}" pid="11" name="MSIP_Label_2ff753fd-faf2-4608-9b59-553f003adcdf_ActionId">
    <vt:lpwstr>af090361-dc1f-42ce-8ad4-3e58fb807c28</vt:lpwstr>
  </property>
  <property fmtid="{D5CDD505-2E9C-101B-9397-08002B2CF9AE}" pid="12" name="MSIP_Label_2ff753fd-faf2-4608-9b59-553f003adcdf_ContentBits">
    <vt:lpwstr>0</vt:lpwstr>
  </property>
</Properties>
</file>