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ags/tag1.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0" r:id="rId6"/>
  </p:sldMasterIdLst>
  <p:notesMasterIdLst>
    <p:notesMasterId r:id="rId83"/>
  </p:notesMasterIdLst>
  <p:sldIdLst>
    <p:sldId id="340" r:id="rId7"/>
    <p:sldId id="341" r:id="rId8"/>
    <p:sldId id="342" r:id="rId9"/>
    <p:sldId id="349" r:id="rId10"/>
    <p:sldId id="2147472809" r:id="rId11"/>
    <p:sldId id="345" r:id="rId12"/>
    <p:sldId id="2818" r:id="rId13"/>
    <p:sldId id="350" r:id="rId14"/>
    <p:sldId id="2147472801" r:id="rId15"/>
    <p:sldId id="2147472883" r:id="rId16"/>
    <p:sldId id="2147472802" r:id="rId17"/>
    <p:sldId id="2467" r:id="rId18"/>
    <p:sldId id="2472" r:id="rId19"/>
    <p:sldId id="2819" r:id="rId20"/>
    <p:sldId id="2820" r:id="rId21"/>
    <p:sldId id="2821" r:id="rId22"/>
    <p:sldId id="2822" r:id="rId23"/>
    <p:sldId id="2480" r:id="rId24"/>
    <p:sldId id="2471" r:id="rId25"/>
    <p:sldId id="2147472865" r:id="rId26"/>
    <p:sldId id="2482" r:id="rId27"/>
    <p:sldId id="2147472864" r:id="rId28"/>
    <p:sldId id="2483" r:id="rId29"/>
    <p:sldId id="2484" r:id="rId30"/>
    <p:sldId id="2486" r:id="rId31"/>
    <p:sldId id="2147472810" r:id="rId32"/>
    <p:sldId id="2147472811" r:id="rId33"/>
    <p:sldId id="2489" r:id="rId34"/>
    <p:sldId id="2490" r:id="rId35"/>
    <p:sldId id="2147472866" r:id="rId36"/>
    <p:sldId id="2492" r:id="rId37"/>
    <p:sldId id="2493" r:id="rId38"/>
    <p:sldId id="2147472867" r:id="rId39"/>
    <p:sldId id="2147472812" r:id="rId40"/>
    <p:sldId id="2147472868" r:id="rId41"/>
    <p:sldId id="2497" r:id="rId42"/>
    <p:sldId id="2147472869" r:id="rId43"/>
    <p:sldId id="2499" r:id="rId44"/>
    <p:sldId id="2500" r:id="rId45"/>
    <p:sldId id="2501" r:id="rId46"/>
    <p:sldId id="2502" r:id="rId47"/>
    <p:sldId id="2503" r:id="rId48"/>
    <p:sldId id="2504" r:id="rId49"/>
    <p:sldId id="2505" r:id="rId50"/>
    <p:sldId id="2147472870" r:id="rId51"/>
    <p:sldId id="2507" r:id="rId52"/>
    <p:sldId id="2147472808" r:id="rId53"/>
    <p:sldId id="2509" r:id="rId54"/>
    <p:sldId id="2510" r:id="rId55"/>
    <p:sldId id="2511" r:id="rId56"/>
    <p:sldId id="2512" r:id="rId57"/>
    <p:sldId id="2513" r:id="rId58"/>
    <p:sldId id="2514" r:id="rId59"/>
    <p:sldId id="2147472807" r:id="rId60"/>
    <p:sldId id="2147472806" r:id="rId61"/>
    <p:sldId id="2539" r:id="rId62"/>
    <p:sldId id="2147472884" r:id="rId63"/>
    <p:sldId id="2147472905" r:id="rId64"/>
    <p:sldId id="2147472906" r:id="rId65"/>
    <p:sldId id="2147472907" r:id="rId66"/>
    <p:sldId id="2147472913" r:id="rId67"/>
    <p:sldId id="2147472909" r:id="rId68"/>
    <p:sldId id="2147472910" r:id="rId69"/>
    <p:sldId id="2147472911" r:id="rId70"/>
    <p:sldId id="2147472912" r:id="rId71"/>
    <p:sldId id="2814" r:id="rId72"/>
    <p:sldId id="2147472904" r:id="rId73"/>
    <p:sldId id="2147472871" r:id="rId74"/>
    <p:sldId id="2445" r:id="rId75"/>
    <p:sldId id="294" r:id="rId76"/>
    <p:sldId id="2533" r:id="rId77"/>
    <p:sldId id="2534" r:id="rId78"/>
    <p:sldId id="2535" r:id="rId79"/>
    <p:sldId id="2536" r:id="rId80"/>
    <p:sldId id="2537" r:id="rId81"/>
    <p:sldId id="348" r:id="rId82"/>
  </p:sldIdLst>
  <p:sldSz cx="12192000" cy="6858000"/>
  <p:notesSz cx="6858000" cy="9144000"/>
  <p:embeddedFontLst>
    <p:embeddedFont>
      <p:font typeface="Bahnschrift SemiCondensed" panose="020B0502040204020203" pitchFamily="34" charset="0"/>
      <p:regular r:id="rId84"/>
      <p:bold r:id="rId85"/>
    </p:embeddedFont>
    <p:embeddedFont>
      <p:font typeface="DM Sans" pitchFamily="2" charset="0"/>
      <p:regular r:id="rId86"/>
      <p:bold r:id="rId87"/>
      <p:italic r:id="rId88"/>
      <p:boldItalic r:id="rId89"/>
    </p:embeddedFont>
    <p:embeddedFont>
      <p:font typeface="DM Sans 14pt" panose="020B0604020202020204" charset="0"/>
      <p:regular r:id="rId90"/>
      <p:bold r:id="rId91"/>
      <p:italic r:id="rId92"/>
      <p:boldItalic r:id="rId93"/>
    </p:embeddedFont>
    <p:embeddedFont>
      <p:font typeface="DM Sans Bold" pitchFamily="2" charset="0"/>
      <p:bold r:id="rId94"/>
    </p:embeddedFont>
    <p:embeddedFont>
      <p:font typeface="DM Sans Medium" pitchFamily="2" charset="0"/>
      <p:regular r:id="rId95"/>
      <p:italic r:id="rId96"/>
    </p:embeddedFont>
    <p:embeddedFont>
      <p:font typeface="Fira Sans" panose="020B0503050000020004" pitchFamily="34" charset="0"/>
      <p:regular r:id="rId97"/>
      <p:bold r:id="rId98"/>
      <p:italic r:id="rId99"/>
      <p:boldItalic r:id="rId100"/>
    </p:embeddedFont>
    <p:embeddedFont>
      <p:font typeface="Fira Sans Medium" panose="020B0603050000020004" pitchFamily="34" charset="0"/>
      <p:regular r:id="rId101"/>
      <p:italic r:id="rId102"/>
    </p:embeddedFont>
    <p:embeddedFont>
      <p:font typeface="Lora" pitchFamily="2" charset="0"/>
      <p:regular r:id="rId103"/>
      <p:bold r:id="rId104"/>
      <p:italic r:id="rId105"/>
      <p:boldItalic r:id="rId106"/>
    </p:embeddedFont>
    <p:embeddedFont>
      <p:font typeface="Raleway" pitchFamily="2" charset="0"/>
      <p:regular r:id="rId107"/>
      <p:bold r:id="rId108"/>
      <p:italic r:id="rId109"/>
      <p:boldItalic r:id="rId110"/>
    </p:embeddedFont>
    <p:embeddedFont>
      <p:font typeface="Roboto" panose="02000000000000000000" pitchFamily="2" charset="0"/>
      <p:regular r:id="rId111"/>
      <p:bold r:id="rId112"/>
      <p:italic r:id="rId113"/>
      <p:boldItalic r:id="rId114"/>
    </p:embeddedFont>
    <p:embeddedFont>
      <p:font typeface="Trebuchet MS" panose="020B0603020202020204" pitchFamily="34" charset="0"/>
      <p:regular r:id="rId115"/>
      <p:bold r:id="rId116"/>
      <p:italic r:id="rId117"/>
      <p:boldItalic r:id="rId1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chnical &amp; Performance Ingredients" id="{BB170495-DEEE-466B-AC49-9D024EEA51E8}">
          <p14:sldIdLst>
            <p14:sldId id="340"/>
            <p14:sldId id="341"/>
            <p14:sldId id="342"/>
            <p14:sldId id="349"/>
            <p14:sldId id="2147472809"/>
            <p14:sldId id="345"/>
            <p14:sldId id="2818"/>
            <p14:sldId id="350"/>
            <p14:sldId id="2147472801"/>
            <p14:sldId id="2147472883"/>
            <p14:sldId id="2147472802"/>
            <p14:sldId id="2467"/>
            <p14:sldId id="2472"/>
            <p14:sldId id="2819"/>
            <p14:sldId id="2820"/>
            <p14:sldId id="2821"/>
            <p14:sldId id="2822"/>
            <p14:sldId id="2480"/>
            <p14:sldId id="2471"/>
            <p14:sldId id="2147472865"/>
            <p14:sldId id="2482"/>
            <p14:sldId id="2147472864"/>
            <p14:sldId id="2483"/>
            <p14:sldId id="2484"/>
            <p14:sldId id="2486"/>
            <p14:sldId id="2147472810"/>
            <p14:sldId id="2147472811"/>
            <p14:sldId id="2489"/>
            <p14:sldId id="2490"/>
            <p14:sldId id="2147472866"/>
            <p14:sldId id="2492"/>
            <p14:sldId id="2493"/>
            <p14:sldId id="2147472867"/>
            <p14:sldId id="2147472812"/>
            <p14:sldId id="2147472868"/>
            <p14:sldId id="2497"/>
            <p14:sldId id="2147472869"/>
            <p14:sldId id="2499"/>
            <p14:sldId id="2500"/>
            <p14:sldId id="2501"/>
            <p14:sldId id="2502"/>
            <p14:sldId id="2503"/>
            <p14:sldId id="2504"/>
            <p14:sldId id="2505"/>
            <p14:sldId id="2147472870"/>
            <p14:sldId id="2507"/>
            <p14:sldId id="2147472808"/>
            <p14:sldId id="2509"/>
            <p14:sldId id="2510"/>
            <p14:sldId id="2511"/>
            <p14:sldId id="2512"/>
            <p14:sldId id="2513"/>
            <p14:sldId id="2514"/>
            <p14:sldId id="2147472807"/>
            <p14:sldId id="2147472806"/>
            <p14:sldId id="2539"/>
            <p14:sldId id="2147472884"/>
            <p14:sldId id="2147472905"/>
            <p14:sldId id="2147472906"/>
            <p14:sldId id="2147472907"/>
            <p14:sldId id="2147472913"/>
            <p14:sldId id="2147472909"/>
            <p14:sldId id="2147472910"/>
            <p14:sldId id="2147472911"/>
            <p14:sldId id="2147472912"/>
            <p14:sldId id="2814"/>
            <p14:sldId id="2147472904"/>
            <p14:sldId id="2147472871"/>
            <p14:sldId id="2445"/>
            <p14:sldId id="294"/>
            <p14:sldId id="2533"/>
            <p14:sldId id="2534"/>
            <p14:sldId id="2535"/>
            <p14:sldId id="2536"/>
            <p14:sldId id="2537"/>
            <p14:sldId id="348"/>
          </p14:sldIdLst>
        </p14:section>
      </p14:sectionLst>
    </p:ext>
    <p:ext uri="{EFAFB233-063F-42B5-8137-9DF3F51BA10A}">
      <p15:sldGuideLst xmlns:p15="http://schemas.microsoft.com/office/powerpoint/2012/main">
        <p15:guide id="2" pos="3840" userDrawn="1">
          <p15:clr>
            <a:srgbClr val="A4A3A4"/>
          </p15:clr>
        </p15:guide>
        <p15:guide id="3" orient="horz" pos="21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FF7403-7882-BA7C-24AA-E447DA9A4267}" name="Merita Jakaj" initials="MJ" userId="S::merita.jakaj@dsm-firmenich.com::05d8e7e6-4bde-4180-a449-7f59447b0060" providerId="AD"/>
  <p188:author id="{AC26921C-5376-F5B9-E812-8FCA786E7705}" name="Anastasia Biel" initials="" userId="S::Anastasia.Biel@dsm-firmenich.com::4969d011-70ee-4a2f-96d4-7d7d40a4c8e7" providerId="AD"/>
  <p188:author id="{40BC0B32-9620-691C-15CB-A3AF62688EFE}" name="Christophe Vilain" initials="CV" userId="S::Christophe.Vilain@dsm-firmenich.com::e2bafba3-6abc-4172-8337-63ae87281cac" providerId="AD"/>
  <p188:author id="{1AFF7D64-63BF-148B-BF59-F7F3775F997B}" name="Merita Jakaj" initials="MJ" userId="S::Merita.Jakaj@dsm-firmenich.com::05d8e7e6-4bde-4180-a449-7f59447b0060" providerId="AD"/>
  <p188:author id="{4C2F8566-23B0-9B58-F85C-37EFF9043020}" name="Hannah Rogers" initials="" userId="S::Hannah.ROGERS@dsm-firmenich.com::2346ecd9-d6aa-44b3-abb5-178f895e11f0" providerId="AD"/>
  <p188:author id="{A37B8C75-EF87-BF9A-9B05-44A1E87FEB1F}" name="Melanie Waeckel" initials="MW" userId="S::melanie.waeckel@dsm.com::3221d8ab-2eff-439f-85d4-718cbb958075" providerId="AD"/>
  <p188:author id="{AD529E7D-AE64-12A3-E7CF-112881CBEDCB}" name="Amy Huang" initials="AH" userId="S::Amy-A.Huang@dsm-firmenich.com::44e42148-c9d0-4a0b-bec6-e8415d336182" providerId="AD"/>
  <p188:author id="{BD35878E-D73C-3BAC-8A23-CFFA27AB188E}" name="Rodney de Vries" initials="" userId="S::rodney.devries@vim-group.com::dfb3a948-6369-4804-9dbf-27c8ac9c6373" providerId="AD"/>
  <p188:author id="{17FF70B6-10A3-2875-63ED-AAE370D1DFE8}" name="Karolina Strojny" initials="KS" userId="S::karolina.strojny@vim-group.com::76e827dd-946f-488b-88e6-4c70dcf5e094" providerId="AD"/>
  <p188:author id="{888307BE-629D-B602-DD5D-F4272A46468F}" name="Melanie Waeckel" initials="MW" userId="S::Melanie.Waeckel@dsm.com::3221d8ab-2eff-439f-85d4-718cbb958075" providerId="AD"/>
  <p188:author id="{351A6CC2-6036-3B43-A178-D4D857E9E522}" name="Caroline Guillien" initials="CG" userId="S::Caroline.Guillien@dsm-firmenich.com::3e4c10c0-1ee2-48be-9d78-4d6ed773945d" providerId="AD"/>
  <p188:author id="{81057AD2-9426-57AB-72C6-CC6E491E7AAC}" name="Melanie Waeckel" initials="MW" userId="S::melanie.waeckel@dsm-firmenich.com::3221d8ab-2eff-439f-85d4-718cbb958075" providerId="AD"/>
  <p188:author id="{C2D4BBEC-B309-3618-CA41-0E005CD41C4E}" name="Anastasia Biel" initials="AB" userId="S::anastasia.biel@dsm-firmenich.com::4969d011-70ee-4a2f-96d4-7d7d40a4c8e7" providerId="AD"/>
  <p188:author id="{884E5EF9-D493-103A-CEE0-37F6BBC92760}" name="Melanie Waeckel" initials="MW" userId="S::Melanie.Waeckel@dsm-firmenich.com::3221d8ab-2eff-439f-85d4-718cbb9580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DBF7"/>
    <a:srgbClr val="BD69D7"/>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1E7812-36A5-42E8-A8F9-59AA2DA2900E}" v="13" dt="2025-05-05T10:30:55.057"/>
    <p1510:client id="{9B43EA38-9874-4D96-A5AF-28DBA16BC0C0}" v="3" dt="2025-05-05T10:11:49.601"/>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Stijl, gemiddeld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96" autoAdjust="0"/>
    <p:restoredTop sz="89104" autoAdjust="0"/>
  </p:normalViewPr>
  <p:slideViewPr>
    <p:cSldViewPr snapToGrid="0">
      <p:cViewPr varScale="1">
        <p:scale>
          <a:sx n="95" d="100"/>
          <a:sy n="95" d="100"/>
        </p:scale>
        <p:origin x="1242" y="84"/>
      </p:cViewPr>
      <p:guideLst>
        <p:guide pos="3840"/>
        <p:guide orient="horz" pos="2183"/>
      </p:guideLst>
    </p:cSldViewPr>
  </p:slideViewPr>
  <p:notesTextViewPr>
    <p:cViewPr>
      <p:scale>
        <a:sx n="1" d="1"/>
        <a:sy n="1" d="1"/>
      </p:scale>
      <p:origin x="0" y="0"/>
    </p:cViewPr>
  </p:notesTextViewPr>
  <p:sorterViewPr>
    <p:cViewPr>
      <p:scale>
        <a:sx n="100" d="100"/>
        <a:sy n="100" d="100"/>
      </p:scale>
      <p:origin x="0" y="-2702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font" Target="fonts/font34.fntdata"/><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font" Target="fonts/font1.fntdata"/><Relationship Id="rId89" Type="http://schemas.openxmlformats.org/officeDocument/2006/relationships/font" Target="fonts/font6.fntdata"/><Relationship Id="rId112" Type="http://schemas.openxmlformats.org/officeDocument/2006/relationships/font" Target="fonts/font29.fntdata"/><Relationship Id="rId16" Type="http://schemas.openxmlformats.org/officeDocument/2006/relationships/slide" Target="slides/slide10.xml"/><Relationship Id="rId107" Type="http://schemas.openxmlformats.org/officeDocument/2006/relationships/font" Target="fonts/font24.fntdata"/><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font" Target="fonts/font19.fntdata"/><Relationship Id="rId123" Type="http://schemas.microsoft.com/office/2016/11/relationships/changesInfo" Target="changesInfos/changesInfo1.xml"/><Relationship Id="rId5" Type="http://schemas.openxmlformats.org/officeDocument/2006/relationships/slideMaster" Target="slideMasters/slideMaster1.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font" Target="fonts/font7.fntdata"/><Relationship Id="rId95" Type="http://schemas.openxmlformats.org/officeDocument/2006/relationships/font" Target="fonts/font12.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font" Target="fonts/font17.fntdata"/><Relationship Id="rId105" Type="http://schemas.openxmlformats.org/officeDocument/2006/relationships/font" Target="fonts/font22.fntdata"/><Relationship Id="rId113" Type="http://schemas.openxmlformats.org/officeDocument/2006/relationships/font" Target="fonts/font30.fntdata"/><Relationship Id="rId118" Type="http://schemas.openxmlformats.org/officeDocument/2006/relationships/font" Target="fonts/font35.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font" Target="fonts/font2.fntdata"/><Relationship Id="rId93" Type="http://schemas.openxmlformats.org/officeDocument/2006/relationships/font" Target="fonts/font10.fntdata"/><Relationship Id="rId98" Type="http://schemas.openxmlformats.org/officeDocument/2006/relationships/font" Target="fonts/font15.fntdata"/><Relationship Id="rId12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font" Target="fonts/font20.fntdata"/><Relationship Id="rId108" Type="http://schemas.openxmlformats.org/officeDocument/2006/relationships/font" Target="fonts/font25.fntdata"/><Relationship Id="rId116" Type="http://schemas.openxmlformats.org/officeDocument/2006/relationships/font" Target="fonts/font33.fntdata"/><Relationship Id="rId124"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notesMaster" Target="notesMasters/notesMaster1.xml"/><Relationship Id="rId88" Type="http://schemas.openxmlformats.org/officeDocument/2006/relationships/font" Target="fonts/font5.fntdata"/><Relationship Id="rId91" Type="http://schemas.openxmlformats.org/officeDocument/2006/relationships/font" Target="fonts/font8.fntdata"/><Relationship Id="rId96" Type="http://schemas.openxmlformats.org/officeDocument/2006/relationships/font" Target="fonts/font13.fntdata"/><Relationship Id="rId111" Type="http://schemas.openxmlformats.org/officeDocument/2006/relationships/font" Target="fonts/font28.fntdata"/><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font" Target="fonts/font23.fntdata"/><Relationship Id="rId114" Type="http://schemas.openxmlformats.org/officeDocument/2006/relationships/font" Target="fonts/font31.fntdata"/><Relationship Id="rId119"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font" Target="fonts/font3.fntdata"/><Relationship Id="rId94" Type="http://schemas.openxmlformats.org/officeDocument/2006/relationships/font" Target="fonts/font11.fntdata"/><Relationship Id="rId99" Type="http://schemas.openxmlformats.org/officeDocument/2006/relationships/font" Target="fonts/font16.fntdata"/><Relationship Id="rId101" Type="http://schemas.openxmlformats.org/officeDocument/2006/relationships/font" Target="fonts/font18.fntdata"/><Relationship Id="rId12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font" Target="fonts/font26.fntdata"/><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font" Target="fonts/font14.fntdata"/><Relationship Id="rId104" Type="http://schemas.openxmlformats.org/officeDocument/2006/relationships/font" Target="fonts/font21.fntdata"/><Relationship Id="rId120" Type="http://schemas.openxmlformats.org/officeDocument/2006/relationships/viewProps" Target="viewProps.xml"/><Relationship Id="rId125" Type="http://schemas.microsoft.com/office/2018/10/relationships/authors" Target="author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font" Target="fonts/font9.fntdata"/><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font" Target="fonts/font4.fntdata"/><Relationship Id="rId110" Type="http://schemas.openxmlformats.org/officeDocument/2006/relationships/font" Target="fonts/font27.fntdata"/><Relationship Id="rId115" Type="http://schemas.openxmlformats.org/officeDocument/2006/relationships/font" Target="fonts/font3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0D1E7812-36A5-42E8-A8F9-59AA2DA2900E}"/>
    <pc:docChg chg="modSld">
      <pc:chgData name="Marie-Sophie Meisinger" userId="286e1ad8-c636-4702-a91e-982a33a1b0e7" providerId="ADAL" clId="{0D1E7812-36A5-42E8-A8F9-59AA2DA2900E}" dt="2025-05-05T10:29:16.291" v="0"/>
      <pc:docMkLst>
        <pc:docMk/>
      </pc:docMkLst>
      <pc:sldChg chg="modSp modAnim">
        <pc:chgData name="Marie-Sophie Meisinger" userId="286e1ad8-c636-4702-a91e-982a33a1b0e7" providerId="ADAL" clId="{0D1E7812-36A5-42E8-A8F9-59AA2DA2900E}" dt="2025-05-05T10:29:16.291" v="0"/>
        <pc:sldMkLst>
          <pc:docMk/>
          <pc:sldMk cId="869248055" sldId="342"/>
        </pc:sldMkLst>
        <pc:picChg chg="mod">
          <ac:chgData name="Marie-Sophie Meisinger" userId="286e1ad8-c636-4702-a91e-982a33a1b0e7" providerId="ADAL" clId="{0D1E7812-36A5-42E8-A8F9-59AA2DA2900E}" dt="2025-05-05T10:29:16.291" v="0"/>
          <ac:picMkLst>
            <pc:docMk/>
            <pc:sldMk cId="869248055" sldId="342"/>
            <ac:picMk id="3" creationId="{5D8ED03B-E270-4E6D-9DC7-AA8B84E6717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05/05/2025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1</a:t>
            </a:fld>
            <a:endParaRPr lang="en-US"/>
          </a:p>
        </p:txBody>
      </p:sp>
    </p:spTree>
    <p:extLst>
      <p:ext uri="{BB962C8B-B14F-4D97-AF65-F5344CB8AC3E}">
        <p14:creationId xmlns:p14="http://schemas.microsoft.com/office/powerpoint/2010/main" val="1551602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2</a:t>
            </a:fld>
            <a:endParaRPr lang="en-US"/>
          </a:p>
        </p:txBody>
      </p:sp>
    </p:spTree>
    <p:extLst>
      <p:ext uri="{BB962C8B-B14F-4D97-AF65-F5344CB8AC3E}">
        <p14:creationId xmlns:p14="http://schemas.microsoft.com/office/powerpoint/2010/main" val="2308829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3</a:t>
            </a:fld>
            <a:endParaRPr lang="en-US"/>
          </a:p>
        </p:txBody>
      </p:sp>
    </p:spTree>
    <p:extLst>
      <p:ext uri="{BB962C8B-B14F-4D97-AF65-F5344CB8AC3E}">
        <p14:creationId xmlns:p14="http://schemas.microsoft.com/office/powerpoint/2010/main" val="386046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4</a:t>
            </a:fld>
            <a:endParaRPr lang="en-US"/>
          </a:p>
        </p:txBody>
      </p:sp>
    </p:spTree>
    <p:extLst>
      <p:ext uri="{BB962C8B-B14F-4D97-AF65-F5344CB8AC3E}">
        <p14:creationId xmlns:p14="http://schemas.microsoft.com/office/powerpoint/2010/main" val="3139194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6</a:t>
            </a:fld>
            <a:endParaRPr lang="en-US"/>
          </a:p>
        </p:txBody>
      </p:sp>
    </p:spTree>
    <p:extLst>
      <p:ext uri="{BB962C8B-B14F-4D97-AF65-F5344CB8AC3E}">
        <p14:creationId xmlns:p14="http://schemas.microsoft.com/office/powerpoint/2010/main" val="1186145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latin typeface="Fira Sans" panose="020B0503050000020004" pitchFamily="34" charset="0"/>
              </a:rPr>
              <a:t>Total of 114 responses (72 current/42 formers) </a:t>
            </a:r>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7</a:t>
            </a:fld>
            <a:endParaRPr lang="en-US"/>
          </a:p>
        </p:txBody>
      </p:sp>
      <p:sp>
        <p:nvSpPr>
          <p:cNvPr id="5" name="Footer Placeholder 4">
            <a:extLst>
              <a:ext uri="{FF2B5EF4-FFF2-40B4-BE49-F238E27FC236}">
                <a16:creationId xmlns:a16="http://schemas.microsoft.com/office/drawing/2014/main" id="{CA4A2592-CF33-4FF6-8886-0F2BCC8351DA}"/>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80B6AB64-707F-4D3A-A15C-61AC1D416B03}"/>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842853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8</a:t>
            </a:fld>
            <a:endParaRPr lang="en-US"/>
          </a:p>
        </p:txBody>
      </p:sp>
    </p:spTree>
    <p:extLst>
      <p:ext uri="{BB962C8B-B14F-4D97-AF65-F5344CB8AC3E}">
        <p14:creationId xmlns:p14="http://schemas.microsoft.com/office/powerpoint/2010/main" val="3134783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H">
              <a:latin typeface="DM Sans 14pt"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H"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409251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12</a:t>
            </a:fld>
            <a:endParaRPr lang="en-US"/>
          </a:p>
        </p:txBody>
      </p:sp>
    </p:spTree>
    <p:extLst>
      <p:ext uri="{BB962C8B-B14F-4D97-AF65-F5344CB8AC3E}">
        <p14:creationId xmlns:p14="http://schemas.microsoft.com/office/powerpoint/2010/main" val="3369644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13</a:t>
            </a:fld>
            <a:endParaRPr lang="en-US"/>
          </a:p>
        </p:txBody>
      </p:sp>
    </p:spTree>
    <p:extLst>
      <p:ext uri="{BB962C8B-B14F-4D97-AF65-F5344CB8AC3E}">
        <p14:creationId xmlns:p14="http://schemas.microsoft.com/office/powerpoint/2010/main" val="1184890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rebuchet MS" pitchFamily="34" charset="0"/>
                <a:ea typeface="+mn-ea"/>
                <a:cs typeface="Arial" charset="0"/>
              </a:rPr>
              <a:t>THE THEORY:</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A stable emulsion consists of </a:t>
            </a:r>
          </a:p>
          <a:p>
            <a:pPr marL="449263" marR="0" lvl="1" indent="-187325"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an aqueous bulk phase, </a:t>
            </a:r>
          </a:p>
          <a:p>
            <a:pPr marL="449263" marR="0" lvl="1" indent="-187325"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a dispersed liquid oil phase and</a:t>
            </a:r>
          </a:p>
          <a:p>
            <a:pPr marL="449263" marR="0" lvl="1" indent="-187325"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a liquid crystalline (LC) gel network structure</a:t>
            </a:r>
          </a:p>
          <a:p>
            <a:pPr marL="177800" marR="0" lvl="0" indent="-177800" algn="l" defTabSz="914400" rtl="0" eaLnBrk="1" fontAlgn="base" latinLnBrk="0" hangingPunct="1">
              <a:lnSpc>
                <a:spcPct val="100000"/>
              </a:lnSpc>
              <a:spcBef>
                <a:spcPts val="60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The liquid crystalline gel network can form vesicle structures </a:t>
            </a:r>
            <a:r>
              <a:rPr kumimoji="0" lang="en-US" sz="1200" b="1" i="0" u="none" strike="noStrike" kern="1200" cap="none" spc="0" normalizeH="0" baseline="0" noProof="0" dirty="0">
                <a:ln>
                  <a:noFill/>
                </a:ln>
                <a:solidFill>
                  <a:srgbClr val="000000"/>
                </a:solidFill>
                <a:effectLst/>
                <a:uLnTx/>
                <a:uFillTx/>
                <a:latin typeface="Trebuchet MS" pitchFamily="34" charset="0"/>
                <a:ea typeface="+mn-ea"/>
                <a:cs typeface="Arial" charset="0"/>
              </a:rPr>
              <a:t>stabilizing oil droplets</a:t>
            </a: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 or lamellar structures, which are </a:t>
            </a:r>
            <a:r>
              <a:rPr kumimoji="0" lang="en-US" sz="1200" b="1" i="0" u="none" strike="noStrike" kern="1200" cap="none" spc="0" normalizeH="0" baseline="0" noProof="0" dirty="0">
                <a:ln>
                  <a:noFill/>
                </a:ln>
                <a:solidFill>
                  <a:srgbClr val="000000"/>
                </a:solidFill>
                <a:effectLst/>
                <a:uLnTx/>
                <a:uFillTx/>
                <a:latin typeface="Trebuchet MS" pitchFamily="34" charset="0"/>
                <a:ea typeface="+mn-ea"/>
                <a:cs typeface="Arial" charset="0"/>
              </a:rPr>
              <a:t>membrane-like structures throughout the aqueous phase</a:t>
            </a:r>
            <a:endPar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a:p>
            <a:pPr marL="177800" marR="0" lvl="0" indent="-17780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The LC structure is formed by hydrophilic emulsifier (HLB &gt;8) and lipophilic co-emulsifier (HLB &lt; 7)</a:t>
            </a:r>
            <a:endPar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TEM =  Trans Electronic Microscopy</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Fira Sans" panose="020B0503050000020004" pitchFamily="34" charset="0"/>
                <a:ea typeface="+mn-ea"/>
                <a:cs typeface="+mn-cs"/>
              </a:rPr>
              <a:t>AMPHISOL® K  showed higher amount of vesicular structures vs benchmarks 1,2 and 3 in a complex sunscreen formulation at 1% in combination with 1.5% Glyceryl Stearate / PEG-100 Stearate.</a:t>
            </a:r>
            <a:endParaRPr lang="fr-FR" sz="1200" b="0" i="0" kern="1200" dirty="0">
              <a:solidFill>
                <a:schemeClr val="tx1"/>
              </a:solidFill>
              <a:effectLst/>
              <a:latin typeface="Fira Sans" panose="020B0503050000020004"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a:p>
            <a:endParaRPr lang="fr-FR"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14</a:t>
            </a:fld>
            <a:endParaRPr lang="en-US"/>
          </a:p>
        </p:txBody>
      </p:sp>
      <p:sp>
        <p:nvSpPr>
          <p:cNvPr id="5" name="Footer Placeholder 4">
            <a:extLst>
              <a:ext uri="{FF2B5EF4-FFF2-40B4-BE49-F238E27FC236}">
                <a16:creationId xmlns:a16="http://schemas.microsoft.com/office/drawing/2014/main" id="{227F751A-54DA-43EA-99D7-D147EEC7EECE}"/>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E18796A6-1DDE-440F-ABA9-7151BCE7262B}"/>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89235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Sunscreen formulations with 4% PARSOL</a:t>
            </a:r>
            <a:r>
              <a:rPr kumimoji="0" lang="en-US" sz="1200" b="0" i="0" u="none" strike="noStrike" kern="1200" cap="none" spc="0" normalizeH="0" baseline="30000" noProof="0" dirty="0">
                <a:ln>
                  <a:noFill/>
                </a:ln>
                <a:solidFill>
                  <a:srgbClr val="000000"/>
                </a:solidFill>
                <a:effectLst/>
                <a:uLnTx/>
                <a:uFillTx/>
                <a:latin typeface="Trebuchet MS" pitchFamily="34" charset="0"/>
                <a:ea typeface="+mn-ea"/>
                <a:cs typeface="Arial" charset="0"/>
              </a:rPr>
              <a:t>®</a:t>
            </a: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 1789, 8% PARSOL</a:t>
            </a:r>
            <a:r>
              <a:rPr kumimoji="0" lang="en-US" sz="1200" b="0" i="0" u="none" strike="noStrike" kern="1200" cap="none" spc="0" normalizeH="0" baseline="30000" noProof="0" dirty="0">
                <a:ln>
                  <a:noFill/>
                </a:ln>
                <a:solidFill>
                  <a:srgbClr val="000000"/>
                </a:solidFill>
                <a:effectLst/>
                <a:uLnTx/>
                <a:uFillTx/>
                <a:latin typeface="Trebuchet MS" pitchFamily="34" charset="0"/>
                <a:ea typeface="+mn-ea"/>
                <a:cs typeface="Arial" charset="0"/>
              </a:rPr>
              <a:t>®</a:t>
            </a: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 340, 2% PARSOL</a:t>
            </a:r>
            <a:r>
              <a:rPr kumimoji="0" lang="en-US" sz="1200" b="0" i="0" u="none" strike="noStrike" kern="1200" cap="none" spc="0" normalizeH="0" baseline="30000" noProof="0" dirty="0">
                <a:ln>
                  <a:noFill/>
                </a:ln>
                <a:solidFill>
                  <a:srgbClr val="000000"/>
                </a:solidFill>
                <a:effectLst/>
                <a:uLnTx/>
                <a:uFillTx/>
                <a:latin typeface="Trebuchet MS" pitchFamily="34" charset="0"/>
                <a:ea typeface="+mn-ea"/>
                <a:cs typeface="Arial" charset="0"/>
              </a:rPr>
              <a:t>®</a:t>
            </a: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 HS, 2% PARSOL</a:t>
            </a:r>
            <a:r>
              <a:rPr kumimoji="0" lang="en-US" sz="1200" b="0" i="0" u="none" strike="noStrike" kern="1200" cap="none" spc="0" normalizeH="0" baseline="30000" noProof="0" dirty="0">
                <a:ln>
                  <a:noFill/>
                </a:ln>
                <a:solidFill>
                  <a:srgbClr val="000000"/>
                </a:solidFill>
                <a:effectLst/>
                <a:uLnTx/>
                <a:uFillTx/>
                <a:latin typeface="Trebuchet MS" pitchFamily="34" charset="0"/>
                <a:ea typeface="+mn-ea"/>
                <a:cs typeface="Arial" charset="0"/>
              </a:rPr>
              <a:t>®</a:t>
            </a:r>
            <a:r>
              <a:rPr kumimoji="0" lang="en-US" sz="1200" b="0" i="0" u="none" strike="noStrike" kern="1200" cap="none" spc="0" normalizeH="0" baseline="0" noProof="0" dirty="0">
                <a:ln>
                  <a:noFill/>
                </a:ln>
                <a:solidFill>
                  <a:srgbClr val="000000"/>
                </a:solidFill>
                <a:effectLst/>
                <a:uLnTx/>
                <a:uFillTx/>
                <a:latin typeface="Trebuchet MS" pitchFamily="34" charset="0"/>
                <a:ea typeface="+mn-ea"/>
                <a:cs typeface="Arial" charset="0"/>
              </a:rPr>
              <a:t> SLX</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What are microdomains:</a:t>
            </a:r>
            <a:r>
              <a:rPr lang="en-US" sz="1200" kern="1200" baseline="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The surface of the liquid crystal vesicles is made of a mix of AMPHISOL® K and the co-emulsifiers. At some area only AMPHISOL® K is present and forms clusters that are negatively charged (micro domains) and therefore responsible for the repulsion of the vesicles which ensures the stability of the emulsion.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TEM =  Trans Electronic Microscopy</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After freeze fraction lipid structures could appear as rough.</a:t>
            </a:r>
          </a:p>
          <a:p>
            <a:endParaRPr lang="fr-FR"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15</a:t>
            </a:fld>
            <a:endParaRPr lang="en-US"/>
          </a:p>
        </p:txBody>
      </p:sp>
      <p:sp>
        <p:nvSpPr>
          <p:cNvPr id="5" name="Footer Placeholder 4">
            <a:extLst>
              <a:ext uri="{FF2B5EF4-FFF2-40B4-BE49-F238E27FC236}">
                <a16:creationId xmlns:a16="http://schemas.microsoft.com/office/drawing/2014/main" id="{C95A5E6E-A06E-4128-9978-CEEB26D87B67}"/>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2B008ABE-3253-4071-8693-2B2A51780E99}"/>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419630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What are microdomains: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The surface of the liquid crystal vesicles is made of a mix of AMPHISOL</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 K and the co-emulsifiers. At some area only AMPHISOL</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 K is present and forms clusters that are negatively charged (micro domains) and therefore responsible for the repulsion of the vesicles which ensures the stability of the emulsion.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TEM =  Trans Electronic Microscopy</a:t>
            </a:r>
          </a:p>
          <a:p>
            <a:endParaRPr lang="fr-FR"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16</a:t>
            </a:fld>
            <a:endParaRPr lang="en-US"/>
          </a:p>
        </p:txBody>
      </p:sp>
      <p:sp>
        <p:nvSpPr>
          <p:cNvPr id="5" name="Footer Placeholder 4">
            <a:extLst>
              <a:ext uri="{FF2B5EF4-FFF2-40B4-BE49-F238E27FC236}">
                <a16:creationId xmlns:a16="http://schemas.microsoft.com/office/drawing/2014/main" id="{0E760F65-CDD1-417C-B533-0645A241AD22}"/>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61D1F1B2-3A77-442F-8A3A-AC1A3F1EFD99}"/>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528553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1: </a:t>
            </a:r>
            <a:r>
              <a:rPr lang="en-US" b="0" i="0" dirty="0" err="1">
                <a:solidFill>
                  <a:srgbClr val="333333"/>
                </a:solidFill>
                <a:effectLst/>
                <a:latin typeface="Arial" panose="020B0604020202020204" pitchFamily="34" charset="0"/>
              </a:rPr>
              <a:t>EverMAP</a:t>
            </a:r>
            <a:r>
              <a:rPr lang="en-US" b="0" i="0" cap="all" dirty="0">
                <a:solidFill>
                  <a:srgbClr val="3C2C32"/>
                </a:solidFill>
                <a:effectLst/>
                <a:latin typeface="Raleway" pitchFamily="2" charset="0"/>
              </a:rPr>
              <a:t>™</a:t>
            </a:r>
            <a:r>
              <a:rPr lang="en-US" b="0" i="0" cap="all" baseline="30000" dirty="0">
                <a:solidFill>
                  <a:srgbClr val="333333"/>
                </a:solidFill>
                <a:effectLst/>
                <a:latin typeface="Arial" panose="020B0604020202020204" pitchFamily="34" charset="0"/>
              </a:rPr>
              <a:t> </a:t>
            </a:r>
            <a:r>
              <a:rPr lang="en-US" b="0" i="0" dirty="0">
                <a:solidFill>
                  <a:srgbClr val="333333"/>
                </a:solidFill>
                <a:effectLst/>
                <a:latin typeface="Arial" panose="020B0604020202020204" pitchFamily="34" charset="0"/>
              </a:rPr>
              <a:t>160K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(Sino 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2: </a:t>
            </a:r>
            <a:r>
              <a:rPr lang="en-US" b="0" i="0" cap="all" dirty="0" err="1">
                <a:solidFill>
                  <a:srgbClr val="3C2C32"/>
                </a:solidFill>
                <a:effectLst/>
                <a:latin typeface="Raleway" pitchFamily="2" charset="0"/>
              </a:rPr>
              <a:t>Crodafos</a:t>
            </a:r>
            <a:r>
              <a:rPr lang="en-US" b="0" i="0" cap="all" dirty="0">
                <a:solidFill>
                  <a:srgbClr val="3C2C32"/>
                </a:solidFill>
                <a:effectLst/>
                <a:latin typeface="Raleway" pitchFamily="2" charset="0"/>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MCK (Croda)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3: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Romol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AFSK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Eleco</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What are microdomains: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The surface of the liquid crystal vesicles is made of a mix of AMPHISOL</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 K and the co-emulsifiers. At some area only AMPHISOL</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 K is present and forms clusters that are negatively charged (micro domains) and therefore responsible for the repulsion of the vesicles which ensures the stability of the emulsion.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TEM =  Trans Electronic Microscopy</a:t>
            </a:r>
          </a:p>
          <a:p>
            <a:endParaRPr lang="fr-FR"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17</a:t>
            </a:fld>
            <a:endParaRPr lang="en-US"/>
          </a:p>
        </p:txBody>
      </p:sp>
      <p:sp>
        <p:nvSpPr>
          <p:cNvPr id="5" name="Footer Placeholder 4">
            <a:extLst>
              <a:ext uri="{FF2B5EF4-FFF2-40B4-BE49-F238E27FC236}">
                <a16:creationId xmlns:a16="http://schemas.microsoft.com/office/drawing/2014/main" id="{206DEF03-E895-417A-843E-3418CC56CFCB}"/>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3615675D-DDAA-4032-8129-26480419DB5C}"/>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548693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18</a:t>
            </a:fld>
            <a:endParaRPr lang="en-US"/>
          </a:p>
        </p:txBody>
      </p:sp>
    </p:spTree>
    <p:extLst>
      <p:ext uri="{BB962C8B-B14F-4D97-AF65-F5344CB8AC3E}">
        <p14:creationId xmlns:p14="http://schemas.microsoft.com/office/powerpoint/2010/main" val="3941680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19</a:t>
            </a:fld>
            <a:endParaRPr lang="en-US"/>
          </a:p>
        </p:txBody>
      </p:sp>
    </p:spTree>
    <p:extLst>
      <p:ext uri="{BB962C8B-B14F-4D97-AF65-F5344CB8AC3E}">
        <p14:creationId xmlns:p14="http://schemas.microsoft.com/office/powerpoint/2010/main" val="4244439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21</a:t>
            </a:fld>
            <a:endParaRPr lang="en-US"/>
          </a:p>
        </p:txBody>
      </p:sp>
    </p:spTree>
    <p:extLst>
      <p:ext uri="{BB962C8B-B14F-4D97-AF65-F5344CB8AC3E}">
        <p14:creationId xmlns:p14="http://schemas.microsoft.com/office/powerpoint/2010/main" val="564784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Actives with high salt residual contents are for example skin care actives preserved with sodium benzoate and/or potassium sorbate.</a:t>
            </a:r>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23</a:t>
            </a:fld>
            <a:endParaRPr lang="en-US"/>
          </a:p>
        </p:txBody>
      </p:sp>
      <p:sp>
        <p:nvSpPr>
          <p:cNvPr id="5" name="Footer Placeholder 4">
            <a:extLst>
              <a:ext uri="{FF2B5EF4-FFF2-40B4-BE49-F238E27FC236}">
                <a16:creationId xmlns:a16="http://schemas.microsoft.com/office/drawing/2014/main" id="{FC8ED8DA-7EB8-4BD2-A4F2-9D1560C1B382}"/>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D6A2EAA3-9323-45BD-BAD5-4929B198F5F8}"/>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001462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1: </a:t>
            </a:r>
            <a:r>
              <a:rPr lang="en-US" b="0" i="0" err="1">
                <a:solidFill>
                  <a:srgbClr val="333333"/>
                </a:solidFill>
                <a:effectLst/>
                <a:latin typeface="Arial" panose="020B0604020202020204" pitchFamily="34" charset="0"/>
              </a:rPr>
              <a:t>EverMAP</a:t>
            </a:r>
            <a:r>
              <a:rPr lang="en-US" b="0" i="0" cap="all">
                <a:solidFill>
                  <a:srgbClr val="3C2C32"/>
                </a:solidFill>
                <a:effectLst/>
                <a:latin typeface="Raleway" pitchFamily="2" charset="0"/>
              </a:rPr>
              <a:t>™</a:t>
            </a:r>
            <a:r>
              <a:rPr lang="en-US" b="0" i="0" cap="all" baseline="30000">
                <a:solidFill>
                  <a:srgbClr val="333333"/>
                </a:solidFill>
                <a:effectLst/>
                <a:latin typeface="Arial" panose="020B0604020202020204" pitchFamily="34" charset="0"/>
              </a:rPr>
              <a:t> </a:t>
            </a:r>
            <a:r>
              <a:rPr lang="en-US" b="0" i="0">
                <a:solidFill>
                  <a:srgbClr val="333333"/>
                </a:solidFill>
                <a:effectLst/>
                <a:latin typeface="Arial" panose="020B0604020202020204" pitchFamily="34" charset="0"/>
              </a:rPr>
              <a:t>160K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(Sino 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2: </a:t>
            </a:r>
            <a:r>
              <a:rPr lang="en-US" b="0" i="0" cap="all" err="1">
                <a:solidFill>
                  <a:srgbClr val="3C2C32"/>
                </a:solidFill>
                <a:effectLst/>
                <a:latin typeface="Raleway" pitchFamily="2" charset="0"/>
              </a:rPr>
              <a:t>Crodafos</a:t>
            </a:r>
            <a:r>
              <a:rPr lang="en-US" b="0" i="0" cap="all">
                <a:solidFill>
                  <a:srgbClr val="3C2C32"/>
                </a:solidFill>
                <a:effectLst/>
                <a:latin typeface="Raleway" pitchFamily="2" charset="0"/>
              </a:rPr>
              <a:t>™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MCK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Croda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3: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Romol</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AFSK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Eleco</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t>
            </a: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24</a:t>
            </a:fld>
            <a:endParaRPr lang="en-US"/>
          </a:p>
        </p:txBody>
      </p:sp>
      <p:sp>
        <p:nvSpPr>
          <p:cNvPr id="5" name="Footer Placeholder 4">
            <a:extLst>
              <a:ext uri="{FF2B5EF4-FFF2-40B4-BE49-F238E27FC236}">
                <a16:creationId xmlns:a16="http://schemas.microsoft.com/office/drawing/2014/main" id="{109E4B1E-C918-4470-878C-93E86B24A14A}"/>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02F6BBA7-EF82-48DB-ACBA-40BA30AE0532}"/>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020754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25</a:t>
            </a:fld>
            <a:endParaRPr lang="en-US"/>
          </a:p>
        </p:txBody>
      </p:sp>
    </p:spTree>
    <p:extLst>
      <p:ext uri="{BB962C8B-B14F-4D97-AF65-F5344CB8AC3E}">
        <p14:creationId xmlns:p14="http://schemas.microsoft.com/office/powerpoint/2010/main" val="2156041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Emulsifier 1: </a:t>
            </a:r>
            <a:r>
              <a:rPr kumimoji="0" lang="en-US" sz="1200" b="0" i="0" u="none" strike="noStrike" kern="1200" cap="none" spc="0" normalizeH="0" baseline="0" noProof="0" dirty="0" err="1">
                <a:ln>
                  <a:noFill/>
                </a:ln>
                <a:solidFill>
                  <a:prstClr val="black"/>
                </a:solidFill>
                <a:effectLst/>
                <a:uLnTx/>
                <a:uFillTx/>
                <a:latin typeface="Fira Sans" panose="020B0503050000020004" pitchFamily="34" charset="0"/>
                <a:ea typeface="+mn-ea"/>
                <a:cs typeface="+mn-cs"/>
              </a:rPr>
              <a:t>Imwitor</a:t>
            </a: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 372P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Emulsifier 2: </a:t>
            </a:r>
            <a:r>
              <a:rPr kumimoji="0" lang="en-US" sz="1200" b="0" i="0" u="none" strike="noStrike" kern="1200" cap="none" spc="0" normalizeH="0" baseline="0" noProof="0" dirty="0" err="1">
                <a:ln>
                  <a:noFill/>
                </a:ln>
                <a:solidFill>
                  <a:prstClr val="black"/>
                </a:solidFill>
                <a:effectLst/>
                <a:uLnTx/>
                <a:uFillTx/>
                <a:latin typeface="Fira Sans" panose="020B0503050000020004" pitchFamily="34" charset="0"/>
                <a:ea typeface="+mn-ea"/>
                <a:cs typeface="+mn-cs"/>
              </a:rPr>
              <a:t>Arlacel</a:t>
            </a: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 165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Emulsifier 3: </a:t>
            </a:r>
            <a:r>
              <a:rPr kumimoji="0" lang="en-US" sz="1200" b="0" i="0" u="none" strike="noStrike" kern="1200" cap="none" spc="0" normalizeH="0" baseline="0" noProof="0" dirty="0" err="1">
                <a:ln>
                  <a:noFill/>
                </a:ln>
                <a:solidFill>
                  <a:prstClr val="black"/>
                </a:solidFill>
                <a:effectLst/>
                <a:uLnTx/>
                <a:uFillTx/>
                <a:latin typeface="Fira Sans" panose="020B0503050000020004" pitchFamily="34" charset="0"/>
                <a:ea typeface="+mn-ea"/>
                <a:cs typeface="+mn-cs"/>
              </a:rPr>
              <a:t>Crodaphos</a:t>
            </a: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 CES (Cetearyl Alcohol, </a:t>
            </a:r>
            <a:r>
              <a:rPr kumimoji="0" lang="en-US" sz="1200" b="0" i="0" u="none" strike="noStrike" kern="1200" cap="none" spc="0" normalizeH="0" baseline="0" noProof="0" dirty="0" err="1">
                <a:ln>
                  <a:noFill/>
                </a:ln>
                <a:solidFill>
                  <a:prstClr val="black"/>
                </a:solidFill>
                <a:effectLst/>
                <a:uLnTx/>
                <a:uFillTx/>
                <a:latin typeface="Fira Sans" panose="020B0503050000020004" pitchFamily="34" charset="0"/>
                <a:ea typeface="+mn-ea"/>
                <a:cs typeface="+mn-cs"/>
              </a:rPr>
              <a:t>Dicetyl</a:t>
            </a: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 Phosphate, Ceteth-10-Phosphate)</a:t>
            </a:r>
          </a:p>
          <a:p>
            <a:endParaRPr lang="fr-FR"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26</a:t>
            </a:fld>
            <a:endParaRPr lang="en-US"/>
          </a:p>
        </p:txBody>
      </p:sp>
      <p:sp>
        <p:nvSpPr>
          <p:cNvPr id="5" name="Footer Placeholder 4">
            <a:extLst>
              <a:ext uri="{FF2B5EF4-FFF2-40B4-BE49-F238E27FC236}">
                <a16:creationId xmlns:a16="http://schemas.microsoft.com/office/drawing/2014/main" id="{9A561F5B-E969-42CC-88B4-969DC73FACAB}"/>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3D7970C3-6DE2-41B0-8389-8F10CD563173}"/>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47112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1: </a:t>
            </a:r>
            <a:r>
              <a:rPr lang="en-US" b="0" i="0" err="1">
                <a:solidFill>
                  <a:srgbClr val="333333"/>
                </a:solidFill>
                <a:effectLst/>
                <a:latin typeface="Arial" panose="020B0604020202020204" pitchFamily="34" charset="0"/>
              </a:rPr>
              <a:t>EverMAP</a:t>
            </a:r>
            <a:r>
              <a:rPr lang="en-US" b="0" i="0" cap="all">
                <a:solidFill>
                  <a:srgbClr val="3C2C32"/>
                </a:solidFill>
                <a:effectLst/>
                <a:latin typeface="Raleway" pitchFamily="2" charset="0"/>
              </a:rPr>
              <a:t>™</a:t>
            </a:r>
            <a:r>
              <a:rPr lang="en-US" b="0" i="0" cap="all" baseline="30000">
                <a:solidFill>
                  <a:srgbClr val="333333"/>
                </a:solidFill>
                <a:effectLst/>
                <a:latin typeface="Arial" panose="020B0604020202020204" pitchFamily="34" charset="0"/>
              </a:rPr>
              <a:t> </a:t>
            </a:r>
            <a:r>
              <a:rPr lang="en-US" b="0" i="0">
                <a:solidFill>
                  <a:srgbClr val="333333"/>
                </a:solidFill>
                <a:effectLst/>
                <a:latin typeface="Arial" panose="020B0604020202020204" pitchFamily="34" charset="0"/>
              </a:rPr>
              <a:t>160K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(Sino 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2: </a:t>
            </a:r>
            <a:r>
              <a:rPr lang="en-US" b="0" i="0" cap="all" err="1">
                <a:solidFill>
                  <a:srgbClr val="3C2C32"/>
                </a:solidFill>
                <a:effectLst/>
                <a:latin typeface="Raleway" pitchFamily="2" charset="0"/>
              </a:rPr>
              <a:t>Crodafos</a:t>
            </a:r>
            <a:r>
              <a:rPr lang="en-US" b="0" i="0" cap="all">
                <a:solidFill>
                  <a:srgbClr val="3C2C32"/>
                </a:solidFill>
                <a:effectLst/>
                <a:latin typeface="Raleway" pitchFamily="2" charset="0"/>
              </a:rPr>
              <a:t>™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MCK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Croda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3: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Romol</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AFSK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Eleco</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t>
            </a: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27</a:t>
            </a:fld>
            <a:endParaRPr lang="en-US"/>
          </a:p>
        </p:txBody>
      </p:sp>
      <p:sp>
        <p:nvSpPr>
          <p:cNvPr id="5" name="Footer Placeholder 4">
            <a:extLst>
              <a:ext uri="{FF2B5EF4-FFF2-40B4-BE49-F238E27FC236}">
                <a16:creationId xmlns:a16="http://schemas.microsoft.com/office/drawing/2014/main" id="{81F7E7F3-F720-4BF5-A2AC-911D4B8F40A8}"/>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9F584C10-6EA2-4A60-A9FC-561A8093E07A}"/>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211108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1: </a:t>
            </a:r>
            <a:r>
              <a:rPr lang="en-US" b="0" i="0" err="1">
                <a:solidFill>
                  <a:srgbClr val="333333"/>
                </a:solidFill>
                <a:effectLst/>
                <a:latin typeface="Arial" panose="020B0604020202020204" pitchFamily="34" charset="0"/>
              </a:rPr>
              <a:t>EverMAP</a:t>
            </a:r>
            <a:r>
              <a:rPr lang="en-US" b="0" i="0" cap="all">
                <a:solidFill>
                  <a:srgbClr val="3C2C32"/>
                </a:solidFill>
                <a:effectLst/>
                <a:latin typeface="Raleway" pitchFamily="2" charset="0"/>
              </a:rPr>
              <a:t>™</a:t>
            </a:r>
            <a:r>
              <a:rPr lang="en-US" b="0" i="0" cap="all" baseline="30000">
                <a:solidFill>
                  <a:srgbClr val="333333"/>
                </a:solidFill>
                <a:effectLst/>
                <a:latin typeface="Arial" panose="020B0604020202020204" pitchFamily="34" charset="0"/>
              </a:rPr>
              <a:t> </a:t>
            </a:r>
            <a:r>
              <a:rPr lang="en-US" b="0" i="0">
                <a:solidFill>
                  <a:srgbClr val="333333"/>
                </a:solidFill>
                <a:effectLst/>
                <a:latin typeface="Arial" panose="020B0604020202020204" pitchFamily="34" charset="0"/>
              </a:rPr>
              <a:t>160K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(Sino 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2: </a:t>
            </a:r>
            <a:r>
              <a:rPr lang="en-US" b="0" i="0" cap="all" err="1">
                <a:solidFill>
                  <a:srgbClr val="3C2C32"/>
                </a:solidFill>
                <a:effectLst/>
                <a:latin typeface="Raleway" pitchFamily="2" charset="0"/>
              </a:rPr>
              <a:t>Crodafos</a:t>
            </a:r>
            <a:r>
              <a:rPr lang="en-US" b="0" i="0" cap="all">
                <a:solidFill>
                  <a:srgbClr val="3C2C32"/>
                </a:solidFill>
                <a:effectLst/>
                <a:latin typeface="Raleway" pitchFamily="2" charset="0"/>
              </a:rPr>
              <a:t>™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MCK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Croda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3: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Romol</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AFSK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Eleco</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t>
            </a: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28</a:t>
            </a:fld>
            <a:endParaRPr lang="en-US"/>
          </a:p>
        </p:txBody>
      </p:sp>
      <p:sp>
        <p:nvSpPr>
          <p:cNvPr id="5" name="Footer Placeholder 4">
            <a:extLst>
              <a:ext uri="{FF2B5EF4-FFF2-40B4-BE49-F238E27FC236}">
                <a16:creationId xmlns:a16="http://schemas.microsoft.com/office/drawing/2014/main" id="{D2AE895D-26BD-424E-ADA6-4A7F5D20FFF4}"/>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75BA4666-6B15-4284-9E08-7297D182846C}"/>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5168185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1: </a:t>
            </a:r>
            <a:r>
              <a:rPr lang="en-US" b="0" i="0" dirty="0" err="1">
                <a:solidFill>
                  <a:srgbClr val="333333"/>
                </a:solidFill>
                <a:effectLst/>
                <a:latin typeface="Arial" panose="020B0604020202020204" pitchFamily="34" charset="0"/>
              </a:rPr>
              <a:t>EverMAP</a:t>
            </a:r>
            <a:r>
              <a:rPr lang="en-US" b="0" i="0" cap="all" dirty="0">
                <a:solidFill>
                  <a:srgbClr val="3C2C32"/>
                </a:solidFill>
                <a:effectLst/>
                <a:latin typeface="Raleway" pitchFamily="2" charset="0"/>
              </a:rPr>
              <a:t>™</a:t>
            </a:r>
            <a:r>
              <a:rPr lang="en-US" b="0" i="0" cap="all" baseline="30000" dirty="0">
                <a:solidFill>
                  <a:srgbClr val="333333"/>
                </a:solidFill>
                <a:effectLst/>
                <a:latin typeface="Arial" panose="020B0604020202020204" pitchFamily="34" charset="0"/>
              </a:rPr>
              <a:t> </a:t>
            </a:r>
            <a:r>
              <a:rPr lang="en-US" b="0" i="0" dirty="0">
                <a:solidFill>
                  <a:srgbClr val="333333"/>
                </a:solidFill>
                <a:effectLst/>
                <a:latin typeface="Arial" panose="020B0604020202020204" pitchFamily="34" charset="0"/>
              </a:rPr>
              <a:t>160K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(Sino 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2: </a:t>
            </a:r>
            <a:r>
              <a:rPr lang="en-US" b="0" i="0" cap="all" dirty="0" err="1">
                <a:solidFill>
                  <a:srgbClr val="3C2C32"/>
                </a:solidFill>
                <a:effectLst/>
                <a:latin typeface="Raleway" pitchFamily="2" charset="0"/>
              </a:rPr>
              <a:t>Crodafos</a:t>
            </a:r>
            <a:r>
              <a:rPr lang="en-US" b="0" i="0" cap="all" dirty="0">
                <a:solidFill>
                  <a:srgbClr val="3C2C32"/>
                </a:solidFill>
                <a:effectLst/>
                <a:latin typeface="Raleway" pitchFamily="2" charset="0"/>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MCK (Croda)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3: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Romol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AFSK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Eleco</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Competitor 4: </a:t>
            </a:r>
            <a:r>
              <a:rPr lang="en-US" b="0" i="0" dirty="0" err="1">
                <a:solidFill>
                  <a:srgbClr val="44A95A"/>
                </a:solidFill>
                <a:effectLst/>
                <a:latin typeface="+mn-lt"/>
              </a:rPr>
              <a:t>Cola®Fax</a:t>
            </a:r>
            <a:r>
              <a:rPr lang="en-US" b="0" i="0" dirty="0">
                <a:solidFill>
                  <a:srgbClr val="44A95A"/>
                </a:solidFill>
                <a:effectLst/>
                <a:latin typeface="+mn-lt"/>
              </a:rPr>
              <a:t> </a:t>
            </a: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CPE-K (Colonial Chemical)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Competitor 5: </a:t>
            </a:r>
            <a:r>
              <a:rPr kumimoji="0" lang="en-US" sz="1200" b="0" i="0" u="none" strike="noStrike" kern="1200" cap="none" spc="0" normalizeH="0" baseline="0" noProof="0" dirty="0" err="1">
                <a:ln>
                  <a:noFill/>
                </a:ln>
                <a:solidFill>
                  <a:prstClr val="black"/>
                </a:solidFill>
                <a:effectLst/>
                <a:uLnTx/>
                <a:uFillTx/>
                <a:latin typeface="Fira Sans" panose="020B0503050000020004" pitchFamily="34" charset="0"/>
                <a:ea typeface="+mn-ea"/>
                <a:cs typeface="+mn-cs"/>
              </a:rPr>
              <a:t>Amplimul</a:t>
            </a: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 K (Brazil)</a:t>
            </a:r>
          </a:p>
          <a:p>
            <a:endParaRPr lang="fr-FR"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29</a:t>
            </a:fld>
            <a:endParaRPr lang="en-US"/>
          </a:p>
        </p:txBody>
      </p:sp>
      <p:sp>
        <p:nvSpPr>
          <p:cNvPr id="5" name="Footer Placeholder 4">
            <a:extLst>
              <a:ext uri="{FF2B5EF4-FFF2-40B4-BE49-F238E27FC236}">
                <a16:creationId xmlns:a16="http://schemas.microsoft.com/office/drawing/2014/main" id="{26616C9E-513B-4A73-BCF5-F3603662783F}"/>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09ADEAA2-6A3E-4DD5-ACAE-0A7A43FBA227}"/>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694903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Emulsifier 1: </a:t>
            </a:r>
            <a:r>
              <a:rPr lang="en-US" b="0" i="0" cap="all" dirty="0" err="1">
                <a:solidFill>
                  <a:srgbClr val="3C2C32"/>
                </a:solidFill>
                <a:effectLst/>
                <a:latin typeface="Raleway" pitchFamily="2" charset="0"/>
              </a:rPr>
              <a:t>Crodafos</a:t>
            </a:r>
            <a:r>
              <a:rPr lang="en-US" b="0" i="0" cap="all" dirty="0">
                <a:solidFill>
                  <a:srgbClr val="3C2C32"/>
                </a:solidFill>
                <a:effectLst/>
                <a:latin typeface="Raleway" pitchFamily="2" charset="0"/>
              </a:rPr>
              <a:t>™ </a:t>
            </a:r>
            <a:r>
              <a:rPr lang="en-US" dirty="0"/>
              <a:t>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Emulsifier 2: </a:t>
            </a:r>
            <a:r>
              <a:rPr lang="en-US" b="0" i="0" dirty="0">
                <a:solidFill>
                  <a:srgbClr val="97C11F"/>
                </a:solidFill>
                <a:effectLst/>
                <a:latin typeface="+mn-lt"/>
              </a:rPr>
              <a:t>TEGO® Care </a:t>
            </a:r>
            <a:r>
              <a:rPr lang="en-US" dirty="0">
                <a:latin typeface="+mn-lt"/>
              </a:rPr>
              <a:t>CG90</a:t>
            </a:r>
          </a:p>
          <a:p>
            <a:r>
              <a:rPr lang="en-US" dirty="0"/>
              <a:t>Emulsifier 3: IMWITOR</a:t>
            </a:r>
            <a:r>
              <a:rPr lang="en-US" dirty="0">
                <a:latin typeface="Calibri" panose="020F0502020204030204" pitchFamily="34" charset="0"/>
                <a:ea typeface="Calibri" panose="020F0502020204030204" pitchFamily="34" charset="0"/>
                <a:cs typeface="Calibri" panose="020F0502020204030204" pitchFamily="34" charset="0"/>
              </a:rPr>
              <a:t>®</a:t>
            </a:r>
            <a:r>
              <a:rPr lang="en-US" dirty="0"/>
              <a:t> 372P</a:t>
            </a:r>
          </a:p>
          <a:p>
            <a:r>
              <a:rPr lang="en-US" dirty="0"/>
              <a:t>Emulsifier 4:</a:t>
            </a:r>
            <a:r>
              <a:rPr lang="en-US" baseline="0" dirty="0"/>
              <a:t> LANETTE</a:t>
            </a:r>
            <a:r>
              <a:rPr lang="en-US" baseline="0" dirty="0">
                <a:latin typeface="Calibri" panose="020F0502020204030204" pitchFamily="34" charset="0"/>
                <a:ea typeface="Calibri" panose="020F0502020204030204" pitchFamily="34" charset="0"/>
                <a:cs typeface="Calibri" panose="020F0502020204030204" pitchFamily="34" charset="0"/>
              </a:rPr>
              <a:t>®</a:t>
            </a:r>
            <a:r>
              <a:rPr lang="en-US" baseline="0" dirty="0"/>
              <a:t> E</a:t>
            </a:r>
            <a:endParaRPr lang="en-US" dirty="0"/>
          </a:p>
          <a:p>
            <a:r>
              <a:rPr lang="en-US" dirty="0"/>
              <a:t>Emulsifier 5: ARLACEL 165</a:t>
            </a:r>
          </a:p>
          <a:p>
            <a:endParaRPr lang="en-US" dirty="0"/>
          </a:p>
          <a:p>
            <a:r>
              <a:rPr lang="en-US" dirty="0"/>
              <a:t>Cetearyl Alcohol is used at optimal ratio (for AMPHISOL</a:t>
            </a:r>
            <a:r>
              <a:rPr lang="en-US" dirty="0">
                <a:latin typeface="Calibri" panose="020F0502020204030204" pitchFamily="34" charset="0"/>
                <a:ea typeface="Calibri" panose="020F0502020204030204" pitchFamily="34" charset="0"/>
                <a:cs typeface="Calibri" panose="020F0502020204030204" pitchFamily="34" charset="0"/>
              </a:rPr>
              <a:t>®</a:t>
            </a:r>
            <a:r>
              <a:rPr lang="en-US" baseline="0" dirty="0"/>
              <a:t> K)</a:t>
            </a:r>
            <a:r>
              <a:rPr lang="en-US" dirty="0"/>
              <a:t>: 2.3%</a:t>
            </a:r>
            <a:r>
              <a:rPr lang="en-US" baseline="0" dirty="0"/>
              <a:t>. The same concentration of Cetearyl Alcohol was used for the other emulsifiers.</a:t>
            </a:r>
            <a:endParaRPr lang="en-US" dirty="0"/>
          </a:p>
          <a:p>
            <a:endParaRPr lang="en-US" dirty="0"/>
          </a:p>
          <a:p>
            <a:r>
              <a:rPr lang="en-US" dirty="0"/>
              <a:t>Typical Ethanol concentration used to get a light and refreshing effect</a:t>
            </a:r>
            <a:r>
              <a:rPr lang="en-US" baseline="0" dirty="0"/>
              <a:t> is between 5 and 10%.</a:t>
            </a:r>
            <a:endParaRPr lang="en-US" dirty="0"/>
          </a:p>
          <a:p>
            <a:endParaRPr lang="fr-FR"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31</a:t>
            </a:fld>
            <a:endParaRPr lang="en-US"/>
          </a:p>
        </p:txBody>
      </p:sp>
      <p:sp>
        <p:nvSpPr>
          <p:cNvPr id="5" name="Footer Placeholder 4">
            <a:extLst>
              <a:ext uri="{FF2B5EF4-FFF2-40B4-BE49-F238E27FC236}">
                <a16:creationId xmlns:a16="http://schemas.microsoft.com/office/drawing/2014/main" id="{26357723-6215-4D57-BC79-591AAE205670}"/>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1D05B6F2-6895-4EE4-9C35-8B2125ECF65A}"/>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632918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1: </a:t>
            </a:r>
            <a:r>
              <a:rPr lang="en-US" b="0" i="0" err="1">
                <a:solidFill>
                  <a:srgbClr val="333333"/>
                </a:solidFill>
                <a:effectLst/>
                <a:latin typeface="Arial" panose="020B0604020202020204" pitchFamily="34" charset="0"/>
              </a:rPr>
              <a:t>EverMAP</a:t>
            </a:r>
            <a:r>
              <a:rPr lang="en-US" b="0" i="0" cap="all">
                <a:solidFill>
                  <a:srgbClr val="3C2C32"/>
                </a:solidFill>
                <a:effectLst/>
                <a:latin typeface="Raleway" pitchFamily="2" charset="0"/>
              </a:rPr>
              <a:t>™</a:t>
            </a:r>
            <a:r>
              <a:rPr lang="en-US" b="0" i="0" cap="all" baseline="30000">
                <a:solidFill>
                  <a:srgbClr val="333333"/>
                </a:solidFill>
                <a:effectLst/>
                <a:latin typeface="Arial" panose="020B0604020202020204" pitchFamily="34" charset="0"/>
              </a:rPr>
              <a:t> </a:t>
            </a:r>
            <a:r>
              <a:rPr lang="en-US" b="0" i="0">
                <a:solidFill>
                  <a:srgbClr val="333333"/>
                </a:solidFill>
                <a:effectLst/>
                <a:latin typeface="Arial" panose="020B0604020202020204" pitchFamily="34" charset="0"/>
              </a:rPr>
              <a:t>160K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(Sino 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2: </a:t>
            </a:r>
            <a:r>
              <a:rPr lang="en-US" b="0" i="0" cap="all" err="1">
                <a:solidFill>
                  <a:srgbClr val="3C2C32"/>
                </a:solidFill>
                <a:effectLst/>
                <a:latin typeface="Raleway" pitchFamily="2" charset="0"/>
              </a:rPr>
              <a:t>Crodafos</a:t>
            </a:r>
            <a:r>
              <a:rPr lang="en-US" b="0" i="0" cap="all">
                <a:solidFill>
                  <a:srgbClr val="3C2C32"/>
                </a:solidFill>
                <a:effectLst/>
                <a:latin typeface="Raleway" pitchFamily="2" charset="0"/>
              </a:rPr>
              <a:t>™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MCK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Croda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Competitor 3: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Romol</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AFSK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Eleco</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t>
            </a: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32</a:t>
            </a:fld>
            <a:endParaRPr lang="en-US"/>
          </a:p>
        </p:txBody>
      </p:sp>
      <p:sp>
        <p:nvSpPr>
          <p:cNvPr id="5" name="Footer Placeholder 4">
            <a:extLst>
              <a:ext uri="{FF2B5EF4-FFF2-40B4-BE49-F238E27FC236}">
                <a16:creationId xmlns:a16="http://schemas.microsoft.com/office/drawing/2014/main" id="{BF9C7CD3-82B5-4514-B897-CF9EBF97A5FB}"/>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1B7E4089-5E7C-4B5A-82E4-0FDE6A018FC9}"/>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529080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1: </a:t>
            </a:r>
            <a:r>
              <a:rPr lang="en-US" b="0" i="0" dirty="0" err="1">
                <a:solidFill>
                  <a:srgbClr val="333333"/>
                </a:solidFill>
                <a:effectLst/>
                <a:latin typeface="Arial" panose="020B0604020202020204" pitchFamily="34" charset="0"/>
              </a:rPr>
              <a:t>EverMAP</a:t>
            </a:r>
            <a:r>
              <a:rPr lang="en-US" b="0" i="0" cap="all" dirty="0">
                <a:solidFill>
                  <a:srgbClr val="3C2C32"/>
                </a:solidFill>
                <a:effectLst/>
                <a:latin typeface="Raleway" pitchFamily="2" charset="0"/>
              </a:rPr>
              <a:t>™</a:t>
            </a:r>
            <a:r>
              <a:rPr lang="en-US" b="0" i="0" cap="all" baseline="30000" dirty="0">
                <a:solidFill>
                  <a:srgbClr val="333333"/>
                </a:solidFill>
                <a:effectLst/>
                <a:latin typeface="Arial" panose="020B0604020202020204" pitchFamily="34" charset="0"/>
              </a:rPr>
              <a:t> </a:t>
            </a:r>
            <a:r>
              <a:rPr lang="en-US" b="0" i="0" dirty="0">
                <a:solidFill>
                  <a:srgbClr val="333333"/>
                </a:solidFill>
                <a:effectLst/>
                <a:latin typeface="Arial" panose="020B0604020202020204" pitchFamily="34" charset="0"/>
              </a:rPr>
              <a:t>160K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(Sino 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2: </a:t>
            </a:r>
            <a:r>
              <a:rPr lang="en-US" b="0" i="0" cap="all" dirty="0" err="1">
                <a:solidFill>
                  <a:srgbClr val="3C2C32"/>
                </a:solidFill>
                <a:effectLst/>
                <a:latin typeface="Raleway" pitchFamily="2" charset="0"/>
              </a:rPr>
              <a:t>Crodafos</a:t>
            </a:r>
            <a:r>
              <a:rPr lang="en-US" b="0" i="0" cap="all" dirty="0">
                <a:solidFill>
                  <a:srgbClr val="3C2C32"/>
                </a:solidFill>
                <a:effectLst/>
                <a:latin typeface="Raleway" pitchFamily="2" charset="0"/>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MCK (Croda)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3: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Romol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AFSK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Eleco</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Competitor 4: </a:t>
            </a:r>
            <a:r>
              <a:rPr lang="en-US" b="0" i="0" dirty="0" err="1">
                <a:solidFill>
                  <a:srgbClr val="44A95A"/>
                </a:solidFill>
                <a:effectLst/>
                <a:latin typeface="+mn-lt"/>
              </a:rPr>
              <a:t>Cola®Fax</a:t>
            </a:r>
            <a:r>
              <a:rPr lang="en-US" b="0" i="0" dirty="0">
                <a:solidFill>
                  <a:srgbClr val="44A95A"/>
                </a:solidFill>
                <a:effectLst/>
                <a:latin typeface="+mn-lt"/>
              </a:rPr>
              <a:t> </a:t>
            </a: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CPE-K (Colonial Chemical)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Competitor 5: </a:t>
            </a:r>
            <a:r>
              <a:rPr kumimoji="0" lang="en-US" sz="1200" b="0" i="0" u="none" strike="noStrike" kern="1200" cap="none" spc="0" normalizeH="0" baseline="0" noProof="0" dirty="0" err="1">
                <a:ln>
                  <a:noFill/>
                </a:ln>
                <a:solidFill>
                  <a:prstClr val="black"/>
                </a:solidFill>
                <a:effectLst/>
                <a:uLnTx/>
                <a:uFillTx/>
                <a:latin typeface="Fira Sans" panose="020B0503050000020004" pitchFamily="34" charset="0"/>
                <a:ea typeface="+mn-ea"/>
                <a:cs typeface="+mn-cs"/>
              </a:rPr>
              <a:t>Amplimul</a:t>
            </a: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 K (Brazil)</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Arial" charset="0"/>
            </a:endParaRPr>
          </a:p>
          <a:p>
            <a:endParaRPr lang="fr-FR"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34</a:t>
            </a:fld>
            <a:endParaRPr lang="en-US"/>
          </a:p>
        </p:txBody>
      </p:sp>
      <p:sp>
        <p:nvSpPr>
          <p:cNvPr id="5" name="Footer Placeholder 4">
            <a:extLst>
              <a:ext uri="{FF2B5EF4-FFF2-40B4-BE49-F238E27FC236}">
                <a16:creationId xmlns:a16="http://schemas.microsoft.com/office/drawing/2014/main" id="{9B86AC35-1C96-46D5-9333-AD35215F0AFC}"/>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17CF5E97-0926-4772-AB65-CF8719AA90D7}"/>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3910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1: </a:t>
            </a:r>
            <a:r>
              <a:rPr lang="en-US" b="0" i="0" dirty="0" err="1">
                <a:solidFill>
                  <a:srgbClr val="333333"/>
                </a:solidFill>
                <a:effectLst/>
                <a:latin typeface="Arial" panose="020B0604020202020204" pitchFamily="34" charset="0"/>
              </a:rPr>
              <a:t>EverMAP</a:t>
            </a:r>
            <a:r>
              <a:rPr lang="en-US" b="0" i="0" cap="all" dirty="0">
                <a:solidFill>
                  <a:srgbClr val="3C2C32"/>
                </a:solidFill>
                <a:effectLst/>
                <a:latin typeface="Raleway" pitchFamily="2" charset="0"/>
              </a:rPr>
              <a:t>™</a:t>
            </a:r>
            <a:r>
              <a:rPr lang="en-US" b="0" i="0" cap="all" baseline="30000" dirty="0">
                <a:solidFill>
                  <a:srgbClr val="333333"/>
                </a:solidFill>
                <a:effectLst/>
                <a:latin typeface="Arial" panose="020B0604020202020204" pitchFamily="34" charset="0"/>
              </a:rPr>
              <a:t> </a:t>
            </a:r>
            <a:r>
              <a:rPr lang="en-US" b="0" i="0" dirty="0">
                <a:solidFill>
                  <a:srgbClr val="333333"/>
                </a:solidFill>
                <a:effectLst/>
                <a:latin typeface="Arial" panose="020B0604020202020204" pitchFamily="34" charset="0"/>
              </a:rPr>
              <a:t>160K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(Sino Lion)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2: </a:t>
            </a:r>
            <a:r>
              <a:rPr lang="en-US" b="0" i="0" cap="all" dirty="0" err="1">
                <a:solidFill>
                  <a:srgbClr val="3C2C32"/>
                </a:solidFill>
                <a:effectLst/>
                <a:latin typeface="Raleway" pitchFamily="2" charset="0"/>
              </a:rPr>
              <a:t>Crodafos</a:t>
            </a:r>
            <a:r>
              <a:rPr lang="en-US" b="0" i="0" cap="all" dirty="0">
                <a:solidFill>
                  <a:srgbClr val="3C2C32"/>
                </a:solidFill>
                <a:effectLst/>
                <a:latin typeface="Raleway" pitchFamily="2" charset="0"/>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MCK (Croda)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Competitor 3: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Romol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AFSK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Eleco</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Competitor 4: </a:t>
            </a:r>
            <a:r>
              <a:rPr lang="en-US" b="0" i="0" dirty="0" err="1">
                <a:solidFill>
                  <a:srgbClr val="44A95A"/>
                </a:solidFill>
                <a:effectLst/>
                <a:latin typeface="+mn-lt"/>
              </a:rPr>
              <a:t>Cola®Fax</a:t>
            </a:r>
            <a:r>
              <a:rPr lang="en-US" b="0" i="0" dirty="0">
                <a:solidFill>
                  <a:srgbClr val="44A95A"/>
                </a:solidFill>
                <a:effectLst/>
                <a:latin typeface="+mn-lt"/>
              </a:rPr>
              <a:t> </a:t>
            </a: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CPE-K (Colonial Chemical)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Competitor 5: </a:t>
            </a:r>
            <a:r>
              <a:rPr kumimoji="0" lang="en-US" sz="1200" b="0" i="0" u="none" strike="noStrike" kern="1200" cap="none" spc="0" normalizeH="0" baseline="0" noProof="0" dirty="0" err="1">
                <a:ln>
                  <a:noFill/>
                </a:ln>
                <a:solidFill>
                  <a:prstClr val="black"/>
                </a:solidFill>
                <a:effectLst/>
                <a:uLnTx/>
                <a:uFillTx/>
                <a:latin typeface="Fira Sans" panose="020B0503050000020004" pitchFamily="34" charset="0"/>
                <a:ea typeface="+mn-ea"/>
                <a:cs typeface="+mn-cs"/>
              </a:rPr>
              <a:t>Amplimul</a:t>
            </a:r>
            <a:r>
              <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rPr>
              <a:t> K (Brazil)</a:t>
            </a:r>
          </a:p>
          <a:p>
            <a:endParaRPr lang="fr-FR" dirty="0"/>
          </a:p>
          <a:p>
            <a:endParaRPr lang="fr-FR"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36</a:t>
            </a:fld>
            <a:endParaRPr lang="en-US"/>
          </a:p>
        </p:txBody>
      </p:sp>
      <p:sp>
        <p:nvSpPr>
          <p:cNvPr id="5" name="Footer Placeholder 4">
            <a:extLst>
              <a:ext uri="{FF2B5EF4-FFF2-40B4-BE49-F238E27FC236}">
                <a16:creationId xmlns:a16="http://schemas.microsoft.com/office/drawing/2014/main" id="{AC385720-38B0-4333-8356-5C3C043CCC7B}"/>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9F4FA1E1-6283-4FF4-B723-D1B3536F2E97}"/>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1686633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Alternative slide page 74</a:t>
            </a:r>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38</a:t>
            </a:fld>
            <a:endParaRPr lang="en-US"/>
          </a:p>
        </p:txBody>
      </p:sp>
      <p:sp>
        <p:nvSpPr>
          <p:cNvPr id="5" name="Footer Placeholder 4">
            <a:extLst>
              <a:ext uri="{FF2B5EF4-FFF2-40B4-BE49-F238E27FC236}">
                <a16:creationId xmlns:a16="http://schemas.microsoft.com/office/drawing/2014/main" id="{D5C50D9A-77B2-4144-B85D-D1EDC21ED340}"/>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C84475CE-6E88-4361-8497-2EA6D0A6A54E}"/>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9856137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PEG-100 Stearate + Glyceryl Stearate,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eg.</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ARLACEL 165</a:t>
            </a: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39</a:t>
            </a:fld>
            <a:endParaRPr lang="en-US"/>
          </a:p>
        </p:txBody>
      </p:sp>
      <p:sp>
        <p:nvSpPr>
          <p:cNvPr id="5" name="Footer Placeholder 4">
            <a:extLst>
              <a:ext uri="{FF2B5EF4-FFF2-40B4-BE49-F238E27FC236}">
                <a16:creationId xmlns:a16="http://schemas.microsoft.com/office/drawing/2014/main" id="{3707F349-51B0-4939-AFBB-01A474C798C7}"/>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8D3A57FB-982C-41E5-A9B2-12154B4E695B}"/>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0124931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Emulsifier 1: ARLACEL 165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Emulsifier 2: </a:t>
            </a:r>
            <a:r>
              <a:rPr lang="en-US" b="0" i="0">
                <a:solidFill>
                  <a:srgbClr val="97C11F"/>
                </a:solidFill>
                <a:effectLst/>
                <a:latin typeface="+mn-lt"/>
              </a:rPr>
              <a:t>TEGO® Care </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CG90</a:t>
            </a:r>
          </a:p>
          <a:p>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Fira Sans" panose="020B0503050000020004" pitchFamily="34" charset="0"/>
                <a:ea typeface="+mn-ea"/>
                <a:cs typeface="+mn-cs"/>
              </a:rPr>
              <a:t>Combination with PEG fatty acid surfactant : WO2016/046210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kern="1200">
              <a:solidFill>
                <a:schemeClr val="tx1"/>
              </a:solidFill>
              <a:effectLst/>
              <a:latin typeface="Fira Sans" panose="020B05030500000200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kern="1200">
              <a:solidFill>
                <a:schemeClr val="tx1"/>
              </a:solidFill>
              <a:effectLst/>
              <a:latin typeface="Fira Sans" panose="020B0503050000020004" pitchFamily="34" charset="0"/>
              <a:ea typeface="+mn-ea"/>
              <a:cs typeface="+mn-cs"/>
            </a:endParaRP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40</a:t>
            </a:fld>
            <a:endParaRPr lang="en-US"/>
          </a:p>
        </p:txBody>
      </p:sp>
      <p:sp>
        <p:nvSpPr>
          <p:cNvPr id="5" name="Footer Placeholder 4">
            <a:extLst>
              <a:ext uri="{FF2B5EF4-FFF2-40B4-BE49-F238E27FC236}">
                <a16:creationId xmlns:a16="http://schemas.microsoft.com/office/drawing/2014/main" id="{0C2D2485-2617-4931-8C97-48DEF858BB78}"/>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86BC4193-2D14-4608-AA6C-7503AA0A46D9}"/>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4272958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Fira Sans" panose="020B0503050000020004" pitchFamily="34" charset="0"/>
                <a:ea typeface="+mn-ea"/>
                <a:cs typeface="+mn-cs"/>
              </a:rPr>
              <a:t>Combination with PEG fatty acid surfactant : WO2016/046210</a:t>
            </a:r>
            <a:endParaRPr lang="fr-FR" sz="1200" b="0" i="0" kern="1200">
              <a:solidFill>
                <a:schemeClr val="tx1"/>
              </a:solidFill>
              <a:effectLst/>
              <a:latin typeface="Fira Sans" panose="020B0503050000020004" pitchFamily="34" charset="0"/>
              <a:ea typeface="+mn-ea"/>
              <a:cs typeface="+mn-cs"/>
            </a:endParaRP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41</a:t>
            </a:fld>
            <a:endParaRPr lang="en-US"/>
          </a:p>
        </p:txBody>
      </p:sp>
      <p:sp>
        <p:nvSpPr>
          <p:cNvPr id="5" name="Footer Placeholder 4">
            <a:extLst>
              <a:ext uri="{FF2B5EF4-FFF2-40B4-BE49-F238E27FC236}">
                <a16:creationId xmlns:a16="http://schemas.microsoft.com/office/drawing/2014/main" id="{49E448FE-C398-4293-B8FB-64EB99BD35C7}"/>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E741D8A7-0555-4F99-BF5F-413D0E6E5CD9}"/>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4128641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b" latinLnBrk="0" hangingPunct="1"/>
            <a:r>
              <a:rPr lang="fr-FR" sz="1200" b="0" i="0" u="none" strike="noStrike" kern="1200" err="1">
                <a:solidFill>
                  <a:schemeClr val="tx1"/>
                </a:solidFill>
                <a:effectLst/>
                <a:latin typeface="Fira Sans" panose="020B0503050000020004" pitchFamily="34" charset="0"/>
                <a:ea typeface="+mn-ea"/>
                <a:cs typeface="+mn-cs"/>
              </a:rPr>
              <a:t>Aristoflex</a:t>
            </a:r>
            <a:r>
              <a:rPr lang="fr-FR" sz="1200" b="0" i="0" u="none" strike="noStrike" kern="1200">
                <a:solidFill>
                  <a:schemeClr val="tx1"/>
                </a:solidFill>
                <a:effectLst/>
                <a:latin typeface="Fira Sans" panose="020B0503050000020004" pitchFamily="34" charset="0"/>
                <a:ea typeface="+mn-ea"/>
                <a:cs typeface="+mn-cs"/>
              </a:rPr>
              <a:t> Velvet: POLYACRYLATE CROSSPOLYMER-11;</a:t>
            </a: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42</a:t>
            </a:fld>
            <a:endParaRPr lang="en-US"/>
          </a:p>
        </p:txBody>
      </p:sp>
      <p:sp>
        <p:nvSpPr>
          <p:cNvPr id="5" name="Footer Placeholder 4">
            <a:extLst>
              <a:ext uri="{FF2B5EF4-FFF2-40B4-BE49-F238E27FC236}">
                <a16:creationId xmlns:a16="http://schemas.microsoft.com/office/drawing/2014/main" id="{08BB9B43-63D5-4A7D-841D-A36953336271}"/>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2AFE7D70-B04B-4C28-B80B-DE774AEAFEB5}"/>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810241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b" latinLnBrk="0" hangingPunct="1"/>
            <a:r>
              <a:rPr lang="fr-FR" sz="1200" b="0" i="0" u="none" strike="noStrike" kern="1200" err="1">
                <a:solidFill>
                  <a:schemeClr val="tx1"/>
                </a:solidFill>
                <a:effectLst/>
                <a:latin typeface="Fira Sans" panose="020B0503050000020004" pitchFamily="34" charset="0"/>
                <a:ea typeface="+mn-ea"/>
                <a:cs typeface="+mn-cs"/>
              </a:rPr>
              <a:t>Emulium</a:t>
            </a:r>
            <a:r>
              <a:rPr lang="fr-FR" sz="1200" b="0" i="0" u="none" strike="noStrike"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fr-FR" sz="1200" b="0" i="0" u="none" strike="noStrike" kern="1200">
                <a:solidFill>
                  <a:schemeClr val="tx1"/>
                </a:solidFill>
                <a:effectLst/>
                <a:latin typeface="Fira Sans" panose="020B0503050000020004" pitchFamily="34" charset="0"/>
                <a:ea typeface="+mn-ea"/>
                <a:cs typeface="+mn-cs"/>
              </a:rPr>
              <a:t> </a:t>
            </a:r>
            <a:r>
              <a:rPr lang="fr-FR" sz="1200" b="0" i="0" u="none" strike="noStrike" kern="1200" err="1">
                <a:solidFill>
                  <a:schemeClr val="tx1"/>
                </a:solidFill>
                <a:effectLst/>
                <a:latin typeface="Fira Sans" panose="020B0503050000020004" pitchFamily="34" charset="0"/>
                <a:ea typeface="+mn-ea"/>
                <a:cs typeface="+mn-cs"/>
              </a:rPr>
              <a:t>Mellifera</a:t>
            </a:r>
            <a:r>
              <a:rPr lang="fr-FR" sz="1200" b="0" i="0" u="none" strike="noStrike" kern="1200">
                <a:solidFill>
                  <a:schemeClr val="tx1"/>
                </a:solidFill>
                <a:effectLst/>
                <a:latin typeface="Fira Sans" panose="020B0503050000020004" pitchFamily="34" charset="0"/>
                <a:ea typeface="+mn-ea"/>
                <a:cs typeface="+mn-cs"/>
              </a:rPr>
              <a:t> MB : POLYGLYCERYL-6 DISTEARATE; JOJOBA ESTERS; POLYGLYCERYL-3 BEESWAX; CETYL ALCOHOL;</a:t>
            </a:r>
          </a:p>
          <a:p>
            <a:pPr rtl="0" eaLnBrk="1" fontAlgn="b" latinLnBrk="0" hangingPunct="1"/>
            <a:r>
              <a:rPr lang="fr-FR" sz="1200" b="0" i="0" u="none" strike="noStrike" kern="1200" err="1">
                <a:solidFill>
                  <a:schemeClr val="tx1"/>
                </a:solidFill>
                <a:effectLst/>
                <a:latin typeface="Fira Sans" panose="020B0503050000020004" pitchFamily="34" charset="0"/>
                <a:ea typeface="+mn-ea"/>
                <a:cs typeface="+mn-cs"/>
              </a:rPr>
              <a:t>Olivem</a:t>
            </a:r>
            <a:r>
              <a:rPr lang="fr-FR" sz="1200" b="0" i="0" u="none" strike="noStrike"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fr-FR" sz="1200" b="0" i="0" u="none" strike="noStrike" kern="1200">
                <a:solidFill>
                  <a:schemeClr val="tx1"/>
                </a:solidFill>
                <a:effectLst/>
                <a:latin typeface="Fira Sans" panose="020B0503050000020004" pitchFamily="34" charset="0"/>
                <a:ea typeface="+mn-ea"/>
                <a:cs typeface="+mn-cs"/>
              </a:rPr>
              <a:t> 1000 MB: CETEARYL OLIVATE; SORBITAN OLIVATE;</a:t>
            </a: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43</a:t>
            </a:fld>
            <a:endParaRPr lang="en-US"/>
          </a:p>
        </p:txBody>
      </p:sp>
      <p:sp>
        <p:nvSpPr>
          <p:cNvPr id="5" name="Footer Placeholder 4">
            <a:extLst>
              <a:ext uri="{FF2B5EF4-FFF2-40B4-BE49-F238E27FC236}">
                <a16:creationId xmlns:a16="http://schemas.microsoft.com/office/drawing/2014/main" id="{D3348529-DF99-4DE7-A84A-1E7FAB38B7F8}"/>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1833CDFF-95A3-428D-8569-ED959D411939}"/>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4235131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b" latinLnBrk="0" hangingPunct="1"/>
            <a:r>
              <a:rPr lang="en-US" b="0" i="0">
                <a:solidFill>
                  <a:srgbClr val="97C11F"/>
                </a:solidFill>
                <a:effectLst/>
                <a:latin typeface="+mn-lt"/>
              </a:rPr>
              <a:t>TEGO® Care</a:t>
            </a:r>
            <a:r>
              <a:rPr lang="fr-FR" sz="1200" b="0" i="0" u="none" strike="noStrike" kern="1200">
                <a:solidFill>
                  <a:schemeClr val="tx1"/>
                </a:solidFill>
                <a:effectLst/>
                <a:latin typeface="Fira Sans" panose="020B0503050000020004" pitchFamily="34" charset="0"/>
                <a:ea typeface="+mn-ea"/>
                <a:cs typeface="+mn-cs"/>
              </a:rPr>
              <a:t> 450 MB : POLYGLYCERYL-3 METHYLGLUCOSE DISTEARATE;</a:t>
            </a: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44</a:t>
            </a:fld>
            <a:endParaRPr lang="en-US"/>
          </a:p>
        </p:txBody>
      </p:sp>
      <p:sp>
        <p:nvSpPr>
          <p:cNvPr id="5" name="Footer Placeholder 4">
            <a:extLst>
              <a:ext uri="{FF2B5EF4-FFF2-40B4-BE49-F238E27FC236}">
                <a16:creationId xmlns:a16="http://schemas.microsoft.com/office/drawing/2014/main" id="{E7D16F7A-63A1-4814-A246-7094A7C069CE}"/>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23411D6C-F15C-4E48-93BF-6B138EB011E9}"/>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7379677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Cream:</a:t>
            </a: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PEG-100 Stearate &amp; Glyceryl Stearate: ARLACEL 165</a:t>
            </a: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Both formulations have the same UV filters combination</a:t>
            </a: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Both formulations have been tested at the same test institute</a:t>
            </a:r>
          </a:p>
          <a:p>
            <a:pPr marL="0" marR="0" lvl="0" indent="0" algn="l" defTabSz="990752"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 </a:t>
            </a:r>
          </a:p>
          <a:p>
            <a:pPr marL="0" marR="0" lvl="0" indent="0" algn="l" defTabSz="990752"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Spray:</a:t>
            </a:r>
          </a:p>
          <a:p>
            <a:pPr marL="171450" marR="0" lvl="0" indent="-171450" algn="l" defTabSz="990752" rtl="0" eaLnBrk="0" fontAlgn="base" latinLnBrk="0" hangingPunct="0">
              <a:lnSpc>
                <a:spcPct val="100000"/>
              </a:lnSpc>
              <a:spcBef>
                <a:spcPct val="30000"/>
              </a:spcBef>
              <a:spcAft>
                <a:spcPct val="0"/>
              </a:spcAft>
              <a:buClrTx/>
              <a:buSzTx/>
              <a:buFontTx/>
              <a:buChar char="-"/>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Decyl Glucoside , and Lauryl Glucoside (and) Polyglyceryl-2 </a:t>
            </a:r>
            <a:r>
              <a:rPr kumimoji="0" lang="en-US" sz="1200" b="0" i="0" u="none" strike="noStrike" kern="1200" cap="none" spc="0" normalizeH="0" baseline="0" noProof="0" err="1">
                <a:ln>
                  <a:noFill/>
                </a:ln>
                <a:solidFill>
                  <a:srgbClr val="000000"/>
                </a:solidFill>
                <a:effectLst/>
                <a:uLnTx/>
                <a:uFillTx/>
                <a:latin typeface="Arial" charset="0"/>
                <a:ea typeface="+mn-ea"/>
                <a:cs typeface="Arial" charset="0"/>
              </a:rPr>
              <a:t>Dipolyhydroxystearate</a:t>
            </a: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 based on </a:t>
            </a:r>
            <a:r>
              <a:rPr kumimoji="0" lang="en-US" sz="1200" b="0" i="0" u="none" strike="noStrike" kern="1200" cap="none" spc="0" normalizeH="0" baseline="0" noProof="0" err="1">
                <a:ln>
                  <a:noFill/>
                </a:ln>
                <a:solidFill>
                  <a:srgbClr val="000000"/>
                </a:solidFill>
                <a:effectLst/>
                <a:uLnTx/>
                <a:uFillTx/>
                <a:latin typeface="Arial" charset="0"/>
                <a:ea typeface="+mn-ea"/>
                <a:cs typeface="Arial" charset="0"/>
              </a:rPr>
              <a:t>Eumulgin</a:t>
            </a: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 VL 75 (non-ionic emulsifier)</a:t>
            </a:r>
          </a:p>
          <a:p>
            <a:pPr marL="171450" marR="0" lvl="0" indent="-171450" algn="l" defTabSz="990752"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Both formulations have the same UV filters combination</a:t>
            </a:r>
          </a:p>
          <a:p>
            <a:pPr marL="171450" marR="0" lvl="0" indent="-171450" algn="l" defTabSz="990752" rtl="0" eaLnBrk="1" fontAlgn="auto" latinLnBrk="0" hangingPunct="1">
              <a:lnSpc>
                <a:spcPct val="100000"/>
              </a:lnSpc>
              <a:spcBef>
                <a:spcPts val="0"/>
              </a:spcBef>
              <a:spcAft>
                <a:spcPts val="0"/>
              </a:spcAft>
              <a:buClrTx/>
              <a:buSzTx/>
              <a:buFontTx/>
              <a:buChar char="-"/>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Both formulations have been tested at the same test institute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The cream and the spray have different UV filter combinations.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mn-ea"/>
                <a:cs typeface="Arial" charset="0"/>
              </a:rPr>
              <a:t>SPF boosting effect differs depending on formulations. This is what we could observe with the formulations presented on this slide. </a:t>
            </a:r>
          </a:p>
          <a:p>
            <a:endParaRPr lang="fr-FR" sz="1200" b="0" i="0" u="none" strike="noStrike" baseline="0">
              <a:solidFill>
                <a:srgbClr val="000000"/>
              </a:solidFill>
              <a:latin typeface="Calibri" panose="020F0502020204030204" pitchFamily="34" charset="0"/>
            </a:endParaRPr>
          </a:p>
          <a:p>
            <a:r>
              <a:rPr lang="fr-FR" sz="1200" b="0" i="0" u="none" strike="noStrike" baseline="0">
                <a:solidFill>
                  <a:srgbClr val="000000"/>
                </a:solidFill>
                <a:latin typeface="Calibri" panose="020F0502020204030204" pitchFamily="34" charset="0"/>
              </a:rPr>
              <a:t>		</a:t>
            </a: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46</a:t>
            </a:fld>
            <a:endParaRPr lang="en-US"/>
          </a:p>
        </p:txBody>
      </p:sp>
      <p:sp>
        <p:nvSpPr>
          <p:cNvPr id="5" name="Footer Placeholder 4">
            <a:extLst>
              <a:ext uri="{FF2B5EF4-FFF2-40B4-BE49-F238E27FC236}">
                <a16:creationId xmlns:a16="http://schemas.microsoft.com/office/drawing/2014/main" id="{B062E1C0-0613-4BE4-BF32-40B818D2B084}"/>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A9EBF010-F01E-42B9-95A9-F47BAAAD1DBA}"/>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017246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Benchmark: Polysorbate-60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Test on PMMA plate HD6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FFFFF">
                    <a:lumMod val="50000"/>
                  </a:srgbClr>
                </a:solidFill>
                <a:effectLst/>
                <a:uLnTx/>
                <a:uFillTx/>
                <a:latin typeface="Fira Sans"/>
                <a:ea typeface="+mn-ea"/>
                <a:cs typeface="+mn-cs"/>
              </a:rPr>
              <a:t>Each formulation are applied to the roughened PMMA plate (roughened side uppermost) by weight, at an application rate of 1.3mg/cm² (actual quantity applied to the plate).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FFFFF">
                    <a:lumMod val="50000"/>
                  </a:srgbClr>
                </a:solidFill>
                <a:effectLst/>
                <a:uLnTx/>
                <a:uFillTx/>
                <a:latin typeface="Fira Sans"/>
                <a:ea typeface="+mn-ea"/>
                <a:cs typeface="+mn-cs"/>
              </a:rPr>
              <a:t>Sample should then be allowed to equilibrate for at least 15 minutes in the dark at ambient temperature to help facilitate formation of a standard stabilized product film.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FFFFF">
                    <a:lumMod val="50000"/>
                  </a:srgbClr>
                </a:solidFill>
                <a:effectLst/>
                <a:uLnTx/>
                <a:uFillTx/>
                <a:latin typeface="Fira Sans"/>
                <a:ea typeface="+mn-ea"/>
                <a:cs typeface="+mn-cs"/>
              </a:rPr>
              <a:t>Poor a droplet of deionized water (25µl) on each plate</a:t>
            </a:r>
          </a:p>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48</a:t>
            </a:fld>
            <a:endParaRPr lang="en-US"/>
          </a:p>
        </p:txBody>
      </p:sp>
      <p:sp>
        <p:nvSpPr>
          <p:cNvPr id="5" name="Footer Placeholder 4">
            <a:extLst>
              <a:ext uri="{FF2B5EF4-FFF2-40B4-BE49-F238E27FC236}">
                <a16:creationId xmlns:a16="http://schemas.microsoft.com/office/drawing/2014/main" id="{AEE2E721-8AB3-4301-B70F-CC508512ECF6}"/>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79DAD948-CC56-458E-80A1-39200D5F62E4}"/>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9693587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49</a:t>
            </a:fld>
            <a:endParaRPr lang="en-US"/>
          </a:p>
        </p:txBody>
      </p:sp>
    </p:spTree>
    <p:extLst>
      <p:ext uri="{BB962C8B-B14F-4D97-AF65-F5344CB8AC3E}">
        <p14:creationId xmlns:p14="http://schemas.microsoft.com/office/powerpoint/2010/main" val="38130726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50</a:t>
            </a:fld>
            <a:endParaRPr lang="en-US"/>
          </a:p>
        </p:txBody>
      </p:sp>
      <p:sp>
        <p:nvSpPr>
          <p:cNvPr id="5" name="Footer Placeholder 4">
            <a:extLst>
              <a:ext uri="{FF2B5EF4-FFF2-40B4-BE49-F238E27FC236}">
                <a16:creationId xmlns:a16="http://schemas.microsoft.com/office/drawing/2014/main" id="{2341A3D9-9D18-4FBE-A754-E52152EA311D}"/>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9CA9F7CF-6180-47D4-A6BE-79F36234BC3D}"/>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11293565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51</a:t>
            </a:fld>
            <a:endParaRPr lang="en-US"/>
          </a:p>
        </p:txBody>
      </p:sp>
    </p:spTree>
    <p:extLst>
      <p:ext uri="{BB962C8B-B14F-4D97-AF65-F5344CB8AC3E}">
        <p14:creationId xmlns:p14="http://schemas.microsoft.com/office/powerpoint/2010/main" val="34575254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388" marR="0" lvl="0" indent="-179388"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How to read the table?</a:t>
            </a:r>
          </a:p>
          <a:p>
            <a:pPr marL="179388" marR="0" lvl="0" indent="-179388"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If the stabilizer is Cetyl Alcohol: </a:t>
            </a:r>
            <a:r>
              <a:rPr kumimoji="0" lang="en-US" sz="1200" b="0" i="0" u="none" strike="noStrike" kern="1200" cap="none" spc="0" normalizeH="0" baseline="0" noProof="0" dirty="0">
                <a:ln>
                  <a:noFill/>
                </a:ln>
                <a:solidFill>
                  <a:prstClr val="black"/>
                </a:solidFill>
                <a:effectLst/>
                <a:uLnTx/>
                <a:uFillTx/>
                <a:latin typeface="Trebuchet MS" pitchFamily="34" charset="0"/>
                <a:ea typeface="+mn-ea"/>
                <a:cs typeface="Arial" charset="0"/>
              </a:rPr>
              <a:t>1% AMPHISOL® K for 1 - 2.3% of Cetyl Alcohol</a:t>
            </a:r>
          </a:p>
          <a:p>
            <a:pPr marL="179388" marR="0" lvl="0" indent="-179388"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If the stabilizer is Cetearyl Alcohol: 1% AMPHISOL® K for 2,3% of Cetearyl Alcohol</a:t>
            </a:r>
          </a:p>
        </p:txBody>
      </p:sp>
      <p:sp>
        <p:nvSpPr>
          <p:cNvPr id="4" name="Slide Number Placeholder 3"/>
          <p:cNvSpPr>
            <a:spLocks noGrp="1"/>
          </p:cNvSpPr>
          <p:nvPr>
            <p:ph type="sldNum" sz="quarter" idx="5"/>
          </p:nvPr>
        </p:nvSpPr>
        <p:spPr/>
        <p:txBody>
          <a:bodyPr/>
          <a:lstStyle/>
          <a:p>
            <a:fld id="{FDEA1EC3-38D3-9F43-B1F0-97D892A72D0C}" type="slidenum">
              <a:rPr lang="en-US" smtClean="0"/>
              <a:pPr/>
              <a:t>52</a:t>
            </a:fld>
            <a:endParaRPr lang="en-US"/>
          </a:p>
        </p:txBody>
      </p:sp>
      <p:sp>
        <p:nvSpPr>
          <p:cNvPr id="5" name="Footer Placeholder 4">
            <a:extLst>
              <a:ext uri="{FF2B5EF4-FFF2-40B4-BE49-F238E27FC236}">
                <a16:creationId xmlns:a16="http://schemas.microsoft.com/office/drawing/2014/main" id="{C58D74BD-B88C-4DF9-B1D9-FECB45282C96}"/>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2F039556-94F7-43AA-874A-2B0976324D7F}"/>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31427872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53</a:t>
            </a:fld>
            <a:endParaRPr lang="en-US"/>
          </a:p>
        </p:txBody>
      </p:sp>
      <p:sp>
        <p:nvSpPr>
          <p:cNvPr id="5" name="Footer Placeholder 4">
            <a:extLst>
              <a:ext uri="{FF2B5EF4-FFF2-40B4-BE49-F238E27FC236}">
                <a16:creationId xmlns:a16="http://schemas.microsoft.com/office/drawing/2014/main" id="{6885D476-4709-4E37-A1E3-AB870F758654}"/>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AA0711EA-8A0D-4667-B701-E36CD0BBE6F2}"/>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3073127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54</a:t>
            </a:fld>
            <a:endParaRPr lang="en-GB"/>
          </a:p>
        </p:txBody>
      </p:sp>
    </p:spTree>
    <p:extLst>
      <p:ext uri="{BB962C8B-B14F-4D97-AF65-F5344CB8AC3E}">
        <p14:creationId xmlns:p14="http://schemas.microsoft.com/office/powerpoint/2010/main" val="41675953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56</a:t>
            </a:fld>
            <a:endParaRPr lang="en-US"/>
          </a:p>
        </p:txBody>
      </p:sp>
    </p:spTree>
    <p:extLst>
      <p:ext uri="{BB962C8B-B14F-4D97-AF65-F5344CB8AC3E}">
        <p14:creationId xmlns:p14="http://schemas.microsoft.com/office/powerpoint/2010/main" val="22968813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28453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66</a:t>
            </a:fld>
            <a:endParaRPr lang="en-US"/>
          </a:p>
        </p:txBody>
      </p:sp>
    </p:spTree>
    <p:extLst>
      <p:ext uri="{BB962C8B-B14F-4D97-AF65-F5344CB8AC3E}">
        <p14:creationId xmlns:p14="http://schemas.microsoft.com/office/powerpoint/2010/main" val="11320875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1AC75-516F-B7D9-A525-81A8694F2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E9322-CE31-9A97-0099-8AB793A244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111788-A292-4830-6F8C-B16378DA8C56}"/>
              </a:ext>
            </a:extLst>
          </p:cNvPr>
          <p:cNvSpPr>
            <a:spLocks noGrp="1"/>
          </p:cNvSpPr>
          <p:nvPr>
            <p:ph type="body" idx="1"/>
          </p:nvPr>
        </p:nvSpPr>
        <p:spPr/>
        <p:txBody>
          <a:bodyPr/>
          <a:lstStyle/>
          <a:p>
            <a:endParaRPr lang="fr-FR"/>
          </a:p>
        </p:txBody>
      </p:sp>
      <p:sp>
        <p:nvSpPr>
          <p:cNvPr id="4" name="Slide Number Placeholder 3">
            <a:extLst>
              <a:ext uri="{FF2B5EF4-FFF2-40B4-BE49-F238E27FC236}">
                <a16:creationId xmlns:a16="http://schemas.microsoft.com/office/drawing/2014/main" id="{4646B064-E92A-A04E-1848-9A71857339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B3A14FF-0A1B-575C-109D-55E08397D23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Header Placeholder 6">
            <a:extLst>
              <a:ext uri="{FF2B5EF4-FFF2-40B4-BE49-F238E27FC236}">
                <a16:creationId xmlns:a16="http://schemas.microsoft.com/office/drawing/2014/main" id="{4C293BA2-93C4-52C4-3EDE-0F59398E6D88}"/>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62563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71</a:t>
            </a:fld>
            <a:endParaRPr lang="en-US"/>
          </a:p>
        </p:txBody>
      </p:sp>
    </p:spTree>
    <p:extLst>
      <p:ext uri="{BB962C8B-B14F-4D97-AF65-F5344CB8AC3E}">
        <p14:creationId xmlns:p14="http://schemas.microsoft.com/office/powerpoint/2010/main" val="26220082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72</a:t>
            </a:fld>
            <a:endParaRPr lang="en-US"/>
          </a:p>
        </p:txBody>
      </p:sp>
    </p:spTree>
    <p:extLst>
      <p:ext uri="{BB962C8B-B14F-4D97-AF65-F5344CB8AC3E}">
        <p14:creationId xmlns:p14="http://schemas.microsoft.com/office/powerpoint/2010/main" val="24705122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73</a:t>
            </a:fld>
            <a:endParaRPr lang="en-US"/>
          </a:p>
        </p:txBody>
      </p:sp>
    </p:spTree>
    <p:extLst>
      <p:ext uri="{BB962C8B-B14F-4D97-AF65-F5344CB8AC3E}">
        <p14:creationId xmlns:p14="http://schemas.microsoft.com/office/powerpoint/2010/main" val="42158760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74</a:t>
            </a:fld>
            <a:endParaRPr lang="en-US"/>
          </a:p>
        </p:txBody>
      </p:sp>
    </p:spTree>
    <p:extLst>
      <p:ext uri="{BB962C8B-B14F-4D97-AF65-F5344CB8AC3E}">
        <p14:creationId xmlns:p14="http://schemas.microsoft.com/office/powerpoint/2010/main" val="9363939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75</a:t>
            </a:fld>
            <a:endParaRPr lang="en-US"/>
          </a:p>
        </p:txBody>
      </p:sp>
    </p:spTree>
    <p:extLst>
      <p:ext uri="{BB962C8B-B14F-4D97-AF65-F5344CB8AC3E}">
        <p14:creationId xmlns:p14="http://schemas.microsoft.com/office/powerpoint/2010/main" val="8501738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3346871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14pt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14pt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14pt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14pt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14pt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14pt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09DCD7B5-2067-0416-DCA7-E3D986CB39D4}"/>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77BF9E26-5248-4C5B-65D1-C7AB41A317AB}"/>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51C98150-4CD4-F00A-367B-A8EF80E88096}"/>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6BECDD81-C413-8ADD-A0C7-9F3DF0C68CDB}"/>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376C49-DE28-4AD8-B50F-9582BB6410D0}" type="slidenum">
              <a:rPr lang="en-GB" smtClean="0"/>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sz="2000" b="1">
                <a:latin typeface="+mn-lt"/>
              </a:defRPr>
            </a:lvl1pPr>
          </a:lstStyle>
          <a:p>
            <a:r>
              <a:rPr lang="en-US"/>
              <a:t>Slide title</a:t>
            </a:r>
            <a:endParaRPr lang="en-GB"/>
          </a:p>
        </p:txBody>
      </p:sp>
      <p:sp>
        <p:nvSpPr>
          <p:cNvPr id="4" name="Rectangle 3">
            <a:extLst>
              <a:ext uri="{FF2B5EF4-FFF2-40B4-BE49-F238E27FC236}">
                <a16:creationId xmlns:a16="http://schemas.microsoft.com/office/drawing/2014/main" id="{A77B725A-91CE-4EE8-B209-7A9393F12D5B}"/>
              </a:ext>
            </a:extLst>
          </p:cNvPr>
          <p:cNvSpPr/>
          <p:nvPr userDrawn="1"/>
        </p:nvSpPr>
        <p:spPr>
          <a:xfrm>
            <a:off x="11382292" y="333955"/>
            <a:ext cx="507307" cy="1550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344670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5094876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4733729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970589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372838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167138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145646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123911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47191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81446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31792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7219188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77817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1113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3686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751869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184981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365728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340832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5AB4CF8-E204-44F1-8FC6-9604A88AC8E2}" type="slidenum">
              <a:rPr lang="en-GB" smtClean="0"/>
              <a:pPr/>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8477715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4122176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9997512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684640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727146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551752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433764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3720321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2976075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495887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84561027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1265108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8890064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751844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46698715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7668191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704777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251611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50228961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2615189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03048805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4465554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03E32219-CABB-257B-C190-B6D24CC6455B}"/>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15677655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73F1237E-6FFA-E121-1385-CB9D088AFD23}"/>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3796355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423BF27F-02C6-A652-33FC-DA8F216AB241}"/>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1881916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398434A0-DF4D-5CC8-2540-5650A7D0DA27}"/>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9252848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376C49-DE28-4AD8-B50F-9582BB6410D0}" type="slidenum">
              <a:rPr lang="en-GB" smtClean="0"/>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sz="2000" b="1">
                <a:latin typeface="+mn-lt"/>
              </a:defRPr>
            </a:lvl1pPr>
          </a:lstStyle>
          <a:p>
            <a:r>
              <a:rPr lang="en-US"/>
              <a:t>Slide title</a:t>
            </a:r>
            <a:endParaRPr lang="en-GB"/>
          </a:p>
        </p:txBody>
      </p:sp>
      <p:sp>
        <p:nvSpPr>
          <p:cNvPr id="4" name="Rectangle 3">
            <a:extLst>
              <a:ext uri="{FF2B5EF4-FFF2-40B4-BE49-F238E27FC236}">
                <a16:creationId xmlns:a16="http://schemas.microsoft.com/office/drawing/2014/main" id="{A77B725A-91CE-4EE8-B209-7A9393F12D5B}"/>
              </a:ext>
            </a:extLst>
          </p:cNvPr>
          <p:cNvSpPr/>
          <p:nvPr userDrawn="1"/>
        </p:nvSpPr>
        <p:spPr>
          <a:xfrm>
            <a:off x="11382292" y="333955"/>
            <a:ext cx="507307" cy="1550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334992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1.xml"/><Relationship Id="rId50"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oleObject" Target="../embeddings/oleObject1.bin"/><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image" Target="../media/image2.png"/><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theme" Target="../theme/theme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slideLayout" Target="../slideLayouts/slideLayout86.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C2DDE4C-4AC9-2473-FC62-AB72B8748A10}"/>
              </a:ext>
            </a:extLst>
          </p:cNvPr>
          <p:cNvGraphicFramePr>
            <a:graphicFrameLocks noChangeAspect="1"/>
          </p:cNvGraphicFramePr>
          <p:nvPr userDrawn="1">
            <p:custDataLst>
              <p:tags r:id="rId47"/>
            </p:custDataLst>
            <p:extLst>
              <p:ext uri="{D42A27DB-BD31-4B8C-83A1-F6EECF244321}">
                <p14:modId xmlns:p14="http://schemas.microsoft.com/office/powerpoint/2010/main" val="3053384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501" imgH="502" progId="TCLayout.ActiveDocument.1">
                  <p:embed/>
                </p:oleObj>
              </mc:Choice>
              <mc:Fallback>
                <p:oleObj name="think-cell Slide" r:id="rId48" imgW="501" imgH="502" progId="TCLayout.ActiveDocument.1">
                  <p:embed/>
                  <p:pic>
                    <p:nvPicPr>
                      <p:cNvPr id="8" name="think-cell data - do not delete" hidden="1">
                        <a:extLst>
                          <a:ext uri="{FF2B5EF4-FFF2-40B4-BE49-F238E27FC236}">
                            <a16:creationId xmlns:a16="http://schemas.microsoft.com/office/drawing/2014/main" id="{8C2DDE4C-4AC9-2473-FC62-AB72B8748A10}"/>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0" cstate="print">
            <a:extLst>
              <a:ext uri="{28A0092B-C50C-407E-A947-70E740481C1C}">
                <a14:useLocalDpi xmlns:a14="http://schemas.microsoft.com/office/drawing/2010/main"/>
              </a:ext>
            </a:extLst>
          </a:blip>
          <a:stretch>
            <a:fillRect/>
          </a:stretch>
        </p:blipFill>
        <p:spPr>
          <a:xfrm>
            <a:off x="9532938" y="6130485"/>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 id="2147483719" r:id="rId4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5AB4CF8-E204-44F1-8FC6-9604A88AC8E2}"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47"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23040939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 id="2147483757" r:id="rId37"/>
    <p:sldLayoutId id="2147483758" r:id="rId38"/>
    <p:sldLayoutId id="2147483759" r:id="rId39"/>
    <p:sldLayoutId id="2147483760" r:id="rId40"/>
    <p:sldLayoutId id="2147483761" r:id="rId41"/>
    <p:sldLayoutId id="2147483762" r:id="rId42"/>
    <p:sldLayoutId id="2147483763" r:id="rId43"/>
    <p:sldLayoutId id="2147483764" r:id="rId44"/>
    <p:sldLayoutId id="2147483765" r:id="rId45"/>
  </p:sldLayoutIdLst>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2.xml"/><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6.xml"/><Relationship Id="rId5" Type="http://schemas.openxmlformats.org/officeDocument/2006/relationships/image" Target="../media/image1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45.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18" Type="http://schemas.openxmlformats.org/officeDocument/2006/relationships/image" Target="../media/image34.pn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28.png"/><Relationship Id="rId17" Type="http://schemas.openxmlformats.org/officeDocument/2006/relationships/image" Target="../media/image33.svg"/><Relationship Id="rId2" Type="http://schemas.openxmlformats.org/officeDocument/2006/relationships/image" Target="../media/image18.png"/><Relationship Id="rId16" Type="http://schemas.openxmlformats.org/officeDocument/2006/relationships/image" Target="../media/image32.png"/><Relationship Id="rId1" Type="http://schemas.openxmlformats.org/officeDocument/2006/relationships/slideLayout" Target="../slideLayouts/slideLayout32.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svg"/><Relationship Id="rId14"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slide" Target="slide51.xml"/><Relationship Id="rId3" Type="http://schemas.openxmlformats.org/officeDocument/2006/relationships/image" Target="../media/image36.jpeg"/><Relationship Id="rId7" Type="http://schemas.openxmlformats.org/officeDocument/2006/relationships/slide" Target="slide13.xml"/><Relationship Id="rId12" Type="http://schemas.openxmlformats.org/officeDocument/2006/relationships/slide" Target="slide45.xml"/><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image" Target="../media/image38.svg"/><Relationship Id="rId11" Type="http://schemas.openxmlformats.org/officeDocument/2006/relationships/slide" Target="slide37.xml"/><Relationship Id="rId5" Type="http://schemas.openxmlformats.org/officeDocument/2006/relationships/image" Target="../media/image37.png"/><Relationship Id="rId10" Type="http://schemas.openxmlformats.org/officeDocument/2006/relationships/slide" Target="slide18.xml"/><Relationship Id="rId4" Type="http://schemas.openxmlformats.org/officeDocument/2006/relationships/slide" Target="slide56.xml"/><Relationship Id="rId9" Type="http://schemas.openxmlformats.org/officeDocument/2006/relationships/image" Target="../media/image40.svg"/><Relationship Id="rId1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41.sv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6.xml"/><Relationship Id="rId6" Type="http://schemas.openxmlformats.org/officeDocument/2006/relationships/slide" Target="slide12.xml"/><Relationship Id="rId5" Type="http://schemas.openxmlformats.org/officeDocument/2006/relationships/image" Target="../media/image44.jpe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notesSlide" Target="../notesSlides/notesSlide12.xml"/><Relationship Id="rId7" Type="http://schemas.openxmlformats.org/officeDocument/2006/relationships/image" Target="../media/image48.jpeg"/><Relationship Id="rId2" Type="http://schemas.openxmlformats.org/officeDocument/2006/relationships/slideLayout" Target="../slideLayouts/slideLayout26.xml"/><Relationship Id="rId1" Type="http://schemas.openxmlformats.org/officeDocument/2006/relationships/tags" Target="../tags/tag2.xml"/><Relationship Id="rId6" Type="http://schemas.openxmlformats.org/officeDocument/2006/relationships/image" Target="../media/image47.png"/><Relationship Id="rId11" Type="http://schemas.openxmlformats.org/officeDocument/2006/relationships/image" Target="../media/image11.jpeg"/><Relationship Id="rId5" Type="http://schemas.openxmlformats.org/officeDocument/2006/relationships/image" Target="../media/image1.emf"/><Relationship Id="rId10" Type="http://schemas.openxmlformats.org/officeDocument/2006/relationships/image" Target="../media/image46.svg"/><Relationship Id="rId4" Type="http://schemas.openxmlformats.org/officeDocument/2006/relationships/oleObject" Target="../embeddings/oleObject2.bin"/><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notesSlide" Target="../notesSlides/notesSlide13.xml"/><Relationship Id="rId7" Type="http://schemas.openxmlformats.org/officeDocument/2006/relationships/image" Target="../media/image50.png"/><Relationship Id="rId12" Type="http://schemas.openxmlformats.org/officeDocument/2006/relationships/image" Target="../media/image11.jpeg"/><Relationship Id="rId2" Type="http://schemas.openxmlformats.org/officeDocument/2006/relationships/slideLayout" Target="../slideLayouts/slideLayout26.xml"/><Relationship Id="rId1" Type="http://schemas.openxmlformats.org/officeDocument/2006/relationships/tags" Target="../tags/tag3.xml"/><Relationship Id="rId6" Type="http://schemas.openxmlformats.org/officeDocument/2006/relationships/image" Target="../media/image49.png"/><Relationship Id="rId11" Type="http://schemas.openxmlformats.org/officeDocument/2006/relationships/image" Target="../media/image46.svg"/><Relationship Id="rId5" Type="http://schemas.openxmlformats.org/officeDocument/2006/relationships/image" Target="../media/image1.emf"/><Relationship Id="rId10" Type="http://schemas.openxmlformats.org/officeDocument/2006/relationships/image" Target="../media/image45.png"/><Relationship Id="rId4" Type="http://schemas.openxmlformats.org/officeDocument/2006/relationships/oleObject" Target="../embeddings/oleObject3.bin"/><Relationship Id="rId9" Type="http://schemas.openxmlformats.org/officeDocument/2006/relationships/slide" Target="slide12.xml"/></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52.png"/><Relationship Id="rId7" Type="http://schemas.openxmlformats.org/officeDocument/2006/relationships/slide" Target="slide12.xml"/><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11.jpeg"/><Relationship Id="rId4" Type="http://schemas.openxmlformats.org/officeDocument/2006/relationships/image" Target="../media/image53.png"/><Relationship Id="rId9" Type="http://schemas.openxmlformats.org/officeDocument/2006/relationships/image" Target="../media/image46.svg"/></Relationships>
</file>

<file path=ppt/slides/_rels/slide18.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41.sv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slide" Target="slide25.xml"/><Relationship Id="rId18" Type="http://schemas.openxmlformats.org/officeDocument/2006/relationships/image" Target="../media/image46.svg"/><Relationship Id="rId3" Type="http://schemas.openxmlformats.org/officeDocument/2006/relationships/image" Target="../media/image56.jpeg"/><Relationship Id="rId7" Type="http://schemas.openxmlformats.org/officeDocument/2006/relationships/image" Target="../media/image60.png"/><Relationship Id="rId12" Type="http://schemas.openxmlformats.org/officeDocument/2006/relationships/slide" Target="slide22.xml"/><Relationship Id="rId17" Type="http://schemas.openxmlformats.org/officeDocument/2006/relationships/slide" Target="slide12.xml"/><Relationship Id="rId2" Type="http://schemas.openxmlformats.org/officeDocument/2006/relationships/notesSlide" Target="../notesSlides/notesSlide16.xml"/><Relationship Id="rId16" Type="http://schemas.openxmlformats.org/officeDocument/2006/relationships/slide" Target="slide41.xml"/><Relationship Id="rId1" Type="http://schemas.openxmlformats.org/officeDocument/2006/relationships/slideLayout" Target="../slideLayouts/slideLayout26.xml"/><Relationship Id="rId6" Type="http://schemas.openxmlformats.org/officeDocument/2006/relationships/image" Target="../media/image59.png"/><Relationship Id="rId11" Type="http://schemas.openxmlformats.org/officeDocument/2006/relationships/image" Target="../media/image62.svg"/><Relationship Id="rId5" Type="http://schemas.openxmlformats.org/officeDocument/2006/relationships/image" Target="../media/image58.png"/><Relationship Id="rId15" Type="http://schemas.openxmlformats.org/officeDocument/2006/relationships/slide" Target="slide33.xml"/><Relationship Id="rId10" Type="http://schemas.openxmlformats.org/officeDocument/2006/relationships/image" Target="../media/image45.png"/><Relationship Id="rId19" Type="http://schemas.openxmlformats.org/officeDocument/2006/relationships/image" Target="../media/image11.jpeg"/><Relationship Id="rId4" Type="http://schemas.openxmlformats.org/officeDocument/2006/relationships/image" Target="../media/image57.png"/><Relationship Id="rId9" Type="http://schemas.openxmlformats.org/officeDocument/2006/relationships/slide" Target="slide20.xml"/><Relationship Id="rId14" Type="http://schemas.openxmlformats.org/officeDocument/2006/relationships/slide" Target="slide30.xml"/></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1.png"/><Relationship Id="rId1" Type="http://schemas.openxmlformats.org/officeDocument/2006/relationships/slideLayout" Target="../slideLayouts/slideLayout25.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46.svg"/><Relationship Id="rId2" Type="http://schemas.openxmlformats.org/officeDocument/2006/relationships/notesSlide" Target="../notesSlides/notesSlide17.xml"/><Relationship Id="rId1" Type="http://schemas.openxmlformats.org/officeDocument/2006/relationships/slideLayout" Target="../slideLayouts/slideLayout26.xml"/><Relationship Id="rId6" Type="http://schemas.openxmlformats.org/officeDocument/2006/relationships/image" Target="../media/image45.png"/><Relationship Id="rId5" Type="http://schemas.openxmlformats.org/officeDocument/2006/relationships/slide" Target="slide19.xml"/><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0.png"/><Relationship Id="rId1" Type="http://schemas.openxmlformats.org/officeDocument/2006/relationships/slideLayout" Target="../slideLayouts/slideLayout25.xml"/><Relationship Id="rId4" Type="http://schemas.openxmlformats.org/officeDocument/2006/relationships/image" Target="../media/image11.jpeg"/></Relationships>
</file>

<file path=ppt/slides/_rels/slide23.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46.svg"/><Relationship Id="rId2" Type="http://schemas.openxmlformats.org/officeDocument/2006/relationships/notesSlide" Target="../notesSlides/notesSlide18.xml"/><Relationship Id="rId1" Type="http://schemas.openxmlformats.org/officeDocument/2006/relationships/slideLayout" Target="../slideLayouts/slideLayout26.xml"/><Relationship Id="rId6" Type="http://schemas.openxmlformats.org/officeDocument/2006/relationships/image" Target="../media/image45.png"/><Relationship Id="rId5" Type="http://schemas.openxmlformats.org/officeDocument/2006/relationships/slide" Target="slide19.xml"/><Relationship Id="rId4" Type="http://schemas.openxmlformats.org/officeDocument/2006/relationships/image" Target="../media/image66.png"/></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9.xml"/></Relationships>
</file>

<file path=ppt/slides/_rels/slide2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 Target="slide19.xml"/><Relationship Id="rId7"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5.xml"/><Relationship Id="rId6" Type="http://schemas.openxmlformats.org/officeDocument/2006/relationships/image" Target="../media/image59.png"/><Relationship Id="rId5" Type="http://schemas.openxmlformats.org/officeDocument/2006/relationships/image" Target="../media/image41.sv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1.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9.xml"/></Relationships>
</file>

<file path=ppt/slides/_rels/slide27.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26.xml"/><Relationship Id="rId6" Type="http://schemas.openxmlformats.org/officeDocument/2006/relationships/image" Target="../media/image72.png"/><Relationship Id="rId11" Type="http://schemas.openxmlformats.org/officeDocument/2006/relationships/image" Target="../media/image74.png"/><Relationship Id="rId5" Type="http://schemas.openxmlformats.org/officeDocument/2006/relationships/image" Target="../media/image71.png"/><Relationship Id="rId10" Type="http://schemas.openxmlformats.org/officeDocument/2006/relationships/image" Target="../media/image46.svg"/><Relationship Id="rId4" Type="http://schemas.openxmlformats.org/officeDocument/2006/relationships/image" Target="../media/image70.png"/><Relationship Id="rId9" Type="http://schemas.openxmlformats.org/officeDocument/2006/relationships/image" Target="../media/image45.png"/></Relationships>
</file>

<file path=ppt/slides/_rels/slide28.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23.xml"/><Relationship Id="rId1" Type="http://schemas.openxmlformats.org/officeDocument/2006/relationships/slideLayout" Target="../slideLayouts/slideLayout26.xml"/><Relationship Id="rId6" Type="http://schemas.openxmlformats.org/officeDocument/2006/relationships/image" Target="../media/image75.png"/><Relationship Id="rId11" Type="http://schemas.openxmlformats.org/officeDocument/2006/relationships/image" Target="../media/image74.png"/><Relationship Id="rId5" Type="http://schemas.openxmlformats.org/officeDocument/2006/relationships/image" Target="../media/image72.png"/><Relationship Id="rId10" Type="http://schemas.openxmlformats.org/officeDocument/2006/relationships/image" Target="../media/image46.svg"/><Relationship Id="rId4" Type="http://schemas.openxmlformats.org/officeDocument/2006/relationships/image" Target="../media/image70.png"/><Relationship Id="rId9" Type="http://schemas.openxmlformats.org/officeDocument/2006/relationships/image" Target="../media/image45.png"/></Relationships>
</file>

<file path=ppt/slides/_rels/slide2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6.png"/><Relationship Id="rId7" Type="http://schemas.openxmlformats.org/officeDocument/2006/relationships/image" Target="../media/image79.png"/><Relationship Id="rId12" Type="http://schemas.openxmlformats.org/officeDocument/2006/relationships/image" Target="../media/image46.svg"/><Relationship Id="rId2" Type="http://schemas.openxmlformats.org/officeDocument/2006/relationships/notesSlide" Target="../notesSlides/notesSlide24.xml"/><Relationship Id="rId1" Type="http://schemas.openxmlformats.org/officeDocument/2006/relationships/slideLayout" Target="../slideLayouts/slideLayout26.xml"/><Relationship Id="rId6" Type="http://schemas.openxmlformats.org/officeDocument/2006/relationships/image" Target="../media/image78.png"/><Relationship Id="rId11" Type="http://schemas.openxmlformats.org/officeDocument/2006/relationships/image" Target="../media/image45.png"/><Relationship Id="rId5" Type="http://schemas.openxmlformats.org/officeDocument/2006/relationships/image" Target="../media/image77.png"/><Relationship Id="rId10" Type="http://schemas.openxmlformats.org/officeDocument/2006/relationships/slide" Target="slide19.xml"/><Relationship Id="rId4" Type="http://schemas.openxmlformats.org/officeDocument/2006/relationships/image" Target="../media/image69.png"/><Relationship Id="rId9"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8.png"/><Relationship Id="rId1" Type="http://schemas.openxmlformats.org/officeDocument/2006/relationships/slideLayout" Target="../slideLayouts/slideLayout25.xml"/><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9.xml"/></Relationships>
</file>

<file path=ppt/slides/_rels/slide3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9.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5.xml"/><Relationship Id="rId4" Type="http://schemas.openxmlformats.org/officeDocument/2006/relationships/image" Target="../media/image11.jpeg"/></Relationships>
</file>

<file path=ppt/slides/_rels/slide3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7.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9.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8.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 Target="slide12.xml"/><Relationship Id="rId7" Type="http://schemas.openxmlformats.org/officeDocument/2006/relationships/image" Target="../media/image86.svg"/><Relationship Id="rId2" Type="http://schemas.openxmlformats.org/officeDocument/2006/relationships/notesSlide" Target="../notesSlides/notesSlide29.xml"/><Relationship Id="rId1" Type="http://schemas.openxmlformats.org/officeDocument/2006/relationships/slideLayout" Target="../slideLayouts/slideLayout26.xml"/><Relationship Id="rId6" Type="http://schemas.openxmlformats.org/officeDocument/2006/relationships/image" Target="../media/image85.png"/><Relationship Id="rId5" Type="http://schemas.openxmlformats.org/officeDocument/2006/relationships/image" Target="../media/image46.sv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0.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2.xml"/></Relationships>
</file>

<file path=ppt/slides/_rels/slide4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8.png"/><Relationship Id="rId7" Type="http://schemas.openxmlformats.org/officeDocument/2006/relationships/image" Target="../media/image46.svg"/><Relationship Id="rId2" Type="http://schemas.openxmlformats.org/officeDocument/2006/relationships/notesSlide" Target="../notesSlides/notesSlide31.xml"/><Relationship Id="rId1" Type="http://schemas.openxmlformats.org/officeDocument/2006/relationships/slideLayout" Target="../slideLayouts/slideLayout26.xml"/><Relationship Id="rId6" Type="http://schemas.openxmlformats.org/officeDocument/2006/relationships/image" Target="../media/image45.png"/><Relationship Id="rId5" Type="http://schemas.openxmlformats.org/officeDocument/2006/relationships/slide" Target="slide12.xml"/><Relationship Id="rId4" Type="http://schemas.openxmlformats.org/officeDocument/2006/relationships/image" Target="../media/image89.png"/><Relationship Id="rId9" Type="http://schemas.openxmlformats.org/officeDocument/2006/relationships/image" Target="../media/image86.svg"/></Relationships>
</file>

<file path=ppt/slides/_rels/slide41.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90.png"/><Relationship Id="rId7" Type="http://schemas.openxmlformats.org/officeDocument/2006/relationships/image" Target="../media/image46.svg"/><Relationship Id="rId2" Type="http://schemas.openxmlformats.org/officeDocument/2006/relationships/notesSlide" Target="../notesSlides/notesSlide32.xml"/><Relationship Id="rId1" Type="http://schemas.openxmlformats.org/officeDocument/2006/relationships/slideLayout" Target="../slideLayouts/slideLayout26.xml"/><Relationship Id="rId6" Type="http://schemas.openxmlformats.org/officeDocument/2006/relationships/image" Target="../media/image45.png"/><Relationship Id="rId5" Type="http://schemas.openxmlformats.org/officeDocument/2006/relationships/slide" Target="slide12.xml"/><Relationship Id="rId4" Type="http://schemas.openxmlformats.org/officeDocument/2006/relationships/image" Target="../media/image91.jpeg"/><Relationship Id="rId9" Type="http://schemas.openxmlformats.org/officeDocument/2006/relationships/image" Target="../media/image86.svg"/></Relationships>
</file>

<file path=ppt/slides/_rels/slide42.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46.svg"/><Relationship Id="rId2" Type="http://schemas.openxmlformats.org/officeDocument/2006/relationships/notesSlide" Target="../notesSlides/notesSlide33.xml"/><Relationship Id="rId1" Type="http://schemas.openxmlformats.org/officeDocument/2006/relationships/slideLayout" Target="../slideLayouts/slideLayout26.xml"/><Relationship Id="rId6" Type="http://schemas.openxmlformats.org/officeDocument/2006/relationships/image" Target="../media/image45.png"/><Relationship Id="rId5" Type="http://schemas.openxmlformats.org/officeDocument/2006/relationships/slide" Target="slide12.xml"/><Relationship Id="rId4" Type="http://schemas.openxmlformats.org/officeDocument/2006/relationships/image" Target="../media/image93.png"/></Relationships>
</file>

<file path=ppt/slides/_rels/slide4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94.png"/><Relationship Id="rId7" Type="http://schemas.openxmlformats.org/officeDocument/2006/relationships/slide" Target="slide12.xml"/><Relationship Id="rId2" Type="http://schemas.openxmlformats.org/officeDocument/2006/relationships/notesSlide" Target="../notesSlides/notesSlide34.xml"/><Relationship Id="rId1" Type="http://schemas.openxmlformats.org/officeDocument/2006/relationships/slideLayout" Target="../slideLayouts/slideLayout26.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46.svg"/></Relationships>
</file>

<file path=ppt/slides/_rels/slide44.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46.svg"/><Relationship Id="rId2" Type="http://schemas.openxmlformats.org/officeDocument/2006/relationships/notesSlide" Target="../notesSlides/notesSlide35.xml"/><Relationship Id="rId1" Type="http://schemas.openxmlformats.org/officeDocument/2006/relationships/slideLayout" Target="../slideLayouts/slideLayout26.xml"/><Relationship Id="rId6" Type="http://schemas.openxmlformats.org/officeDocument/2006/relationships/image" Target="../media/image45.png"/><Relationship Id="rId5" Type="http://schemas.openxmlformats.org/officeDocument/2006/relationships/slide" Target="slide12.xml"/><Relationship Id="rId4" Type="http://schemas.openxmlformats.org/officeDocument/2006/relationships/image" Target="../media/image9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6.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2.xml"/></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 Target="slide12.xml"/><Relationship Id="rId1" Type="http://schemas.openxmlformats.org/officeDocument/2006/relationships/slideLayout" Target="../slideLayouts/slideLayout26.xml"/><Relationship Id="rId4" Type="http://schemas.openxmlformats.org/officeDocument/2006/relationships/image" Target="../media/image46.svg"/></Relationships>
</file>

<file path=ppt/slides/_rels/slide4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01.png"/><Relationship Id="rId7" Type="http://schemas.openxmlformats.org/officeDocument/2006/relationships/slide" Target="slide12.xml"/><Relationship Id="rId2" Type="http://schemas.openxmlformats.org/officeDocument/2006/relationships/notesSlide" Target="../notesSlides/notesSlide37.xml"/><Relationship Id="rId1" Type="http://schemas.openxmlformats.org/officeDocument/2006/relationships/slideLayout" Target="../slideLayouts/slideLayout26.xml"/><Relationship Id="rId6" Type="http://schemas.openxmlformats.org/officeDocument/2006/relationships/image" Target="../media/image104.png"/><Relationship Id="rId5" Type="http://schemas.openxmlformats.org/officeDocument/2006/relationships/image" Target="../media/image103.png"/><Relationship Id="rId10" Type="http://schemas.openxmlformats.org/officeDocument/2006/relationships/image" Target="../media/image105.png"/><Relationship Id="rId4" Type="http://schemas.openxmlformats.org/officeDocument/2006/relationships/image" Target="../media/image102.png"/><Relationship Id="rId9" Type="http://schemas.openxmlformats.org/officeDocument/2006/relationships/image" Target="../media/image46.svg"/></Relationships>
</file>

<file path=ppt/slides/_rels/slide4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8.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2.xml"/></Relationships>
</file>

<file path=ppt/slides/_rels/slide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9.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2.xml"/></Relationships>
</file>

<file path=ppt/slides/_rels/slide5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40.xml"/><Relationship Id="rId1" Type="http://schemas.openxmlformats.org/officeDocument/2006/relationships/slideLayout" Target="../slideLayouts/slideLayout25.xml"/><Relationship Id="rId5" Type="http://schemas.openxmlformats.org/officeDocument/2006/relationships/image" Target="../media/image41.svg"/><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1.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2.xml"/></Relationships>
</file>

<file path=ppt/slides/_rels/slide53.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9.png"/><Relationship Id="rId7" Type="http://schemas.openxmlformats.org/officeDocument/2006/relationships/hyperlink" Target="https://www.dsm.com/personal-care/en_US/products/emulsifiers/amphisol-k.html" TargetMode="External"/><Relationship Id="rId2" Type="http://schemas.openxmlformats.org/officeDocument/2006/relationships/notesSlide" Target="../notesSlides/notesSlide42.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2.xml"/><Relationship Id="rId9" Type="http://schemas.openxmlformats.org/officeDocument/2006/relationships/image" Target="../media/image111.svg"/></Relationships>
</file>

<file path=ppt/slides/_rels/slide5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3.xml"/><Relationship Id="rId1" Type="http://schemas.openxmlformats.org/officeDocument/2006/relationships/slideLayout" Target="../slideLayouts/slideLayout2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2.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 Target="slide12.xml"/><Relationship Id="rId1" Type="http://schemas.openxmlformats.org/officeDocument/2006/relationships/slideLayout" Target="../slideLayouts/slideLayout27.xml"/><Relationship Id="rId5" Type="http://schemas.openxmlformats.org/officeDocument/2006/relationships/image" Target="../media/image113.png"/><Relationship Id="rId4" Type="http://schemas.openxmlformats.org/officeDocument/2006/relationships/image" Target="../media/image46.svg"/></Relationships>
</file>

<file path=ppt/slides/_rels/slide56.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44.xml"/><Relationship Id="rId1" Type="http://schemas.openxmlformats.org/officeDocument/2006/relationships/slideLayout" Target="../slideLayouts/slideLayout25.xml"/><Relationship Id="rId5" Type="http://schemas.openxmlformats.org/officeDocument/2006/relationships/image" Target="../media/image41.svg"/><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45.xml"/><Relationship Id="rId4" Type="http://schemas.openxmlformats.org/officeDocument/2006/relationships/image" Target="../media/image17.jpeg"/></Relationships>
</file>

<file path=ppt/slides/_rels/slide58.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jpeg"/><Relationship Id="rId2" Type="http://schemas.openxmlformats.org/officeDocument/2006/relationships/image" Target="../media/image114.png"/><Relationship Id="rId1" Type="http://schemas.openxmlformats.org/officeDocument/2006/relationships/slideLayout" Target="../slideLayouts/slideLayout90.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116.png"/></Relationships>
</file>

<file path=ppt/slides/_rels/slide5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17.png"/><Relationship Id="rId7" Type="http://schemas.openxmlformats.org/officeDocument/2006/relationships/image" Target="../media/image46.svg"/><Relationship Id="rId2" Type="http://schemas.openxmlformats.org/officeDocument/2006/relationships/notesSlide" Target="../notesSlides/notesSlide45.xml"/><Relationship Id="rId1" Type="http://schemas.openxmlformats.org/officeDocument/2006/relationships/slideLayout" Target="../slideLayouts/slideLayout90.xml"/><Relationship Id="rId6" Type="http://schemas.openxmlformats.org/officeDocument/2006/relationships/image" Target="../media/image45.png"/><Relationship Id="rId5" Type="http://schemas.openxmlformats.org/officeDocument/2006/relationships/slide" Target="slide57.xml"/><Relationship Id="rId4" Type="http://schemas.openxmlformats.org/officeDocument/2006/relationships/image" Target="../media/image116.png"/></Relationships>
</file>

<file path=ppt/slides/_rels/slide6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116.png"/><Relationship Id="rId7" Type="http://schemas.openxmlformats.org/officeDocument/2006/relationships/image" Target="../media/image45.png"/><Relationship Id="rId2" Type="http://schemas.openxmlformats.org/officeDocument/2006/relationships/image" Target="../media/image118.png"/><Relationship Id="rId1" Type="http://schemas.openxmlformats.org/officeDocument/2006/relationships/slideLayout" Target="../slideLayouts/slideLayout90.xml"/><Relationship Id="rId6" Type="http://schemas.openxmlformats.org/officeDocument/2006/relationships/slide" Target="slide57.xml"/><Relationship Id="rId5" Type="http://schemas.openxmlformats.org/officeDocument/2006/relationships/image" Target="../media/image120.svg"/><Relationship Id="rId4" Type="http://schemas.openxmlformats.org/officeDocument/2006/relationships/image" Target="../media/image119.png"/><Relationship Id="rId9" Type="http://schemas.openxmlformats.org/officeDocument/2006/relationships/image" Target="../media/image11.jpeg"/></Relationships>
</file>

<file path=ppt/slides/_rels/slide6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16.png"/><Relationship Id="rId7" Type="http://schemas.openxmlformats.org/officeDocument/2006/relationships/image" Target="../media/image46.svg"/><Relationship Id="rId2" Type="http://schemas.openxmlformats.org/officeDocument/2006/relationships/image" Target="../media/image121.jpeg"/><Relationship Id="rId1" Type="http://schemas.openxmlformats.org/officeDocument/2006/relationships/slideLayout" Target="../slideLayouts/slideLayout90.xml"/><Relationship Id="rId6" Type="http://schemas.openxmlformats.org/officeDocument/2006/relationships/image" Target="../media/image45.png"/><Relationship Id="rId5" Type="http://schemas.openxmlformats.org/officeDocument/2006/relationships/image" Target="../media/image120.svg"/><Relationship Id="rId4" Type="http://schemas.openxmlformats.org/officeDocument/2006/relationships/image" Target="../media/image119.png"/></Relationships>
</file>

<file path=ppt/slides/_rels/slide62.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116.png"/><Relationship Id="rId7" Type="http://schemas.openxmlformats.org/officeDocument/2006/relationships/image" Target="../media/image45.png"/><Relationship Id="rId2" Type="http://schemas.openxmlformats.org/officeDocument/2006/relationships/image" Target="../media/image122.jpeg"/><Relationship Id="rId1" Type="http://schemas.openxmlformats.org/officeDocument/2006/relationships/slideLayout" Target="../slideLayouts/slideLayout90.xml"/><Relationship Id="rId6" Type="http://schemas.openxmlformats.org/officeDocument/2006/relationships/slide" Target="slide57.xml"/><Relationship Id="rId5" Type="http://schemas.openxmlformats.org/officeDocument/2006/relationships/image" Target="../media/image124.svg"/><Relationship Id="rId10" Type="http://schemas.openxmlformats.org/officeDocument/2006/relationships/image" Target="../media/image11.jpeg"/><Relationship Id="rId4" Type="http://schemas.openxmlformats.org/officeDocument/2006/relationships/image" Target="../media/image123.png"/><Relationship Id="rId9" Type="http://schemas.openxmlformats.org/officeDocument/2006/relationships/image" Target="../media/image125.png"/></Relationships>
</file>

<file path=ppt/slides/_rels/slide63.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jpeg"/><Relationship Id="rId2" Type="http://schemas.openxmlformats.org/officeDocument/2006/relationships/image" Target="../media/image126.png"/><Relationship Id="rId1" Type="http://schemas.openxmlformats.org/officeDocument/2006/relationships/slideLayout" Target="../slideLayouts/slideLayout90.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116.png"/></Relationships>
</file>

<file path=ppt/slides/_rels/slide64.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116.png"/><Relationship Id="rId7" Type="http://schemas.openxmlformats.org/officeDocument/2006/relationships/image" Target="../media/image45.png"/><Relationship Id="rId2" Type="http://schemas.openxmlformats.org/officeDocument/2006/relationships/image" Target="../media/image127.png"/><Relationship Id="rId1" Type="http://schemas.openxmlformats.org/officeDocument/2006/relationships/slideLayout" Target="../slideLayouts/slideLayout90.xml"/><Relationship Id="rId6" Type="http://schemas.openxmlformats.org/officeDocument/2006/relationships/slide" Target="slide57.xml"/><Relationship Id="rId5" Type="http://schemas.openxmlformats.org/officeDocument/2006/relationships/image" Target="../media/image120.svg"/><Relationship Id="rId4" Type="http://schemas.openxmlformats.org/officeDocument/2006/relationships/image" Target="../media/image119.png"/><Relationship Id="rId9" Type="http://schemas.openxmlformats.org/officeDocument/2006/relationships/image" Target="../media/image11.jpeg"/></Relationships>
</file>

<file path=ppt/slides/_rels/slide65.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1.jpeg"/><Relationship Id="rId7" Type="http://schemas.openxmlformats.org/officeDocument/2006/relationships/image" Target="../media/image46.svg"/><Relationship Id="rId2" Type="http://schemas.openxmlformats.org/officeDocument/2006/relationships/image" Target="../media/image128.jpeg"/><Relationship Id="rId1" Type="http://schemas.openxmlformats.org/officeDocument/2006/relationships/slideLayout" Target="../slideLayouts/slideLayout90.xml"/><Relationship Id="rId6" Type="http://schemas.openxmlformats.org/officeDocument/2006/relationships/image" Target="../media/image45.png"/><Relationship Id="rId5" Type="http://schemas.openxmlformats.org/officeDocument/2006/relationships/slide" Target="slide57.xml"/><Relationship Id="rId4" Type="http://schemas.openxmlformats.org/officeDocument/2006/relationships/image" Target="../media/image116.png"/></Relationships>
</file>

<file path=ppt/slides/_rels/slide66.xml.rels><?xml version="1.0" encoding="UTF-8" standalone="yes"?>
<Relationships xmlns="http://schemas.openxmlformats.org/package/2006/relationships"><Relationship Id="rId3" Type="http://schemas.openxmlformats.org/officeDocument/2006/relationships/image" Target="../media/image130.jpeg"/><Relationship Id="rId7" Type="http://schemas.openxmlformats.org/officeDocument/2006/relationships/image" Target="../media/image11.jpeg"/><Relationship Id="rId2" Type="http://schemas.openxmlformats.org/officeDocument/2006/relationships/notesSlide" Target="../notesSlides/notesSlide46.xml"/><Relationship Id="rId1" Type="http://schemas.openxmlformats.org/officeDocument/2006/relationships/slideLayout" Target="../slideLayouts/slideLayout31.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slide" Target="slide12.xml"/></Relationships>
</file>

<file path=ppt/slides/_rels/slide6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7.xml"/><Relationship Id="rId1" Type="http://schemas.openxmlformats.org/officeDocument/2006/relationships/slideLayout" Target="../slideLayouts/slideLayout26.xml"/><Relationship Id="rId5" Type="http://schemas.openxmlformats.org/officeDocument/2006/relationships/image" Target="../media/image132.jpe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70.xml.rels><?xml version="1.0" encoding="UTF-8" standalone="yes"?>
<Relationships xmlns="http://schemas.openxmlformats.org/package/2006/relationships"><Relationship Id="rId8" Type="http://schemas.openxmlformats.org/officeDocument/2006/relationships/image" Target="../media/image139.svg"/><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image" Target="../media/image133.png"/><Relationship Id="rId1" Type="http://schemas.openxmlformats.org/officeDocument/2006/relationships/slideLayout" Target="../slideLayouts/slideLayout26.xml"/><Relationship Id="rId6" Type="http://schemas.openxmlformats.org/officeDocument/2006/relationships/image" Target="../media/image137.png"/><Relationship Id="rId5" Type="http://schemas.openxmlformats.org/officeDocument/2006/relationships/image" Target="../media/image136.png"/><Relationship Id="rId10" Type="http://schemas.openxmlformats.org/officeDocument/2006/relationships/image" Target="../media/image141.svg"/><Relationship Id="rId4" Type="http://schemas.openxmlformats.org/officeDocument/2006/relationships/image" Target="../media/image135.png"/><Relationship Id="rId9" Type="http://schemas.openxmlformats.org/officeDocument/2006/relationships/image" Target="../media/image140.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6.xml"/></Relationships>
</file>

<file path=ppt/slides/_rels/slide7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53.xml"/><Relationship Id="rId1" Type="http://schemas.openxmlformats.org/officeDocument/2006/relationships/slideLayout" Target="../slideLayouts/slideLayout26.xml"/><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143.png"/></Relationships>
</file>

<file path=ppt/slides/_rels/slide7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54.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in a dress&#10;&#10;Description automatically generated">
            <a:extLst>
              <a:ext uri="{FF2B5EF4-FFF2-40B4-BE49-F238E27FC236}">
                <a16:creationId xmlns:a16="http://schemas.microsoft.com/office/drawing/2014/main" id="{6B6C6A3B-191C-4601-B62F-5DEBC5A5208B}"/>
              </a:ext>
            </a:extLst>
          </p:cNvPr>
          <p:cNvPicPr>
            <a:picLocks noGrp="1" noChangeAspect="1"/>
          </p:cNvPicPr>
          <p:nvPr>
            <p:ph type="pic" sz="quarter" idx="25"/>
          </p:nvPr>
        </p:nvPicPr>
        <p:blipFill>
          <a:blip r:embed="rId3" cstate="print">
            <a:extLst>
              <a:ext uri="{28A0092B-C50C-407E-A947-70E740481C1C}">
                <a14:useLocalDpi xmlns:a14="http://schemas.microsoft.com/office/drawing/2010/main"/>
              </a:ext>
            </a:extLst>
          </a:blip>
          <a:srcRect/>
          <a:stretch/>
        </p:blipFill>
        <p:spPr/>
      </p:pic>
      <p:sp>
        <p:nvSpPr>
          <p:cNvPr id="4" name="Title 3">
            <a:extLst>
              <a:ext uri="{FF2B5EF4-FFF2-40B4-BE49-F238E27FC236}">
                <a16:creationId xmlns:a16="http://schemas.microsoft.com/office/drawing/2014/main" id="{17F91BC6-7743-1F46-B767-7C27EBA11C98}"/>
              </a:ext>
            </a:extLst>
          </p:cNvPr>
          <p:cNvSpPr>
            <a:spLocks noGrp="1"/>
          </p:cNvSpPr>
          <p:nvPr>
            <p:ph type="ctrTitle"/>
          </p:nvPr>
        </p:nvSpPr>
        <p:spPr/>
        <p:txBody>
          <a:bodyPr/>
          <a:lstStyle/>
          <a:p>
            <a:r>
              <a:rPr lang="en-US"/>
              <a:t>AMPHISOL</a:t>
            </a:r>
            <a:r>
              <a:rPr lang="en-US" b="0"/>
              <a:t>®</a:t>
            </a:r>
            <a:r>
              <a:rPr lang="en-US"/>
              <a:t> K</a:t>
            </a:r>
          </a:p>
        </p:txBody>
      </p:sp>
      <p:sp>
        <p:nvSpPr>
          <p:cNvPr id="3" name="Subtitle 2">
            <a:extLst>
              <a:ext uri="{FF2B5EF4-FFF2-40B4-BE49-F238E27FC236}">
                <a16:creationId xmlns:a16="http://schemas.microsoft.com/office/drawing/2014/main" id="{BC0E1FF2-3FC9-FF43-A9EF-C60C38B7D9FF}"/>
              </a:ext>
            </a:extLst>
          </p:cNvPr>
          <p:cNvSpPr>
            <a:spLocks noGrp="1"/>
          </p:cNvSpPr>
          <p:nvPr>
            <p:ph type="subTitle" idx="1"/>
          </p:nvPr>
        </p:nvSpPr>
        <p:spPr>
          <a:xfrm>
            <a:off x="302401" y="1097235"/>
            <a:ext cx="11662132" cy="1721471"/>
          </a:xfrm>
        </p:spPr>
        <p:txBody>
          <a:bodyPr vert="horz" wrap="square" lIns="0" tIns="0" rIns="0" bIns="0" rtlCol="0" anchor="t">
            <a:noAutofit/>
          </a:bodyPr>
          <a:lstStyle/>
          <a:p>
            <a:r>
              <a:rPr lang="en-US" b="1" dirty="0"/>
              <a:t>K-ELEMENT</a:t>
            </a:r>
          </a:p>
          <a:p>
            <a:endParaRPr lang="en-US" b="1" dirty="0"/>
          </a:p>
          <a:p>
            <a:r>
              <a:rPr lang="en-US" b="1" dirty="0"/>
              <a:t>Ultimate stability for</a:t>
            </a:r>
            <a:br>
              <a:rPr lang="en-US" b="1" dirty="0"/>
            </a:br>
            <a:r>
              <a:rPr lang="en-US" b="1" dirty="0"/>
              <a:t>multi formulations</a:t>
            </a:r>
          </a:p>
        </p:txBody>
      </p:sp>
      <p:sp>
        <p:nvSpPr>
          <p:cNvPr id="2" name="TextBox 1">
            <a:extLst>
              <a:ext uri="{FF2B5EF4-FFF2-40B4-BE49-F238E27FC236}">
                <a16:creationId xmlns:a16="http://schemas.microsoft.com/office/drawing/2014/main" id="{5A0D199C-7BAB-64E1-97AE-D1E95E011AFC}"/>
              </a:ext>
            </a:extLst>
          </p:cNvPr>
          <p:cNvSpPr txBox="1"/>
          <p:nvPr/>
        </p:nvSpPr>
        <p:spPr>
          <a:xfrm>
            <a:off x="215313" y="6374100"/>
            <a:ext cx="1602601" cy="369332"/>
          </a:xfrm>
          <a:prstGeom prst="rect">
            <a:avLst/>
          </a:prstGeom>
          <a:noFill/>
        </p:spPr>
        <p:txBody>
          <a:bodyPr wrap="square" rtlCol="0">
            <a:spAutoFit/>
          </a:bodyPr>
          <a:lstStyle/>
          <a:p>
            <a:r>
              <a:rPr lang="en-US" dirty="0">
                <a:solidFill>
                  <a:schemeClr val="bg1"/>
                </a:solidFill>
              </a:rPr>
              <a:t>April 2025</a:t>
            </a:r>
            <a:endParaRPr lang="en-CH" dirty="0">
              <a:solidFill>
                <a:schemeClr val="bg1"/>
              </a:solidFill>
            </a:endParaRPr>
          </a:p>
        </p:txBody>
      </p:sp>
    </p:spTree>
    <p:extLst>
      <p:ext uri="{BB962C8B-B14F-4D97-AF65-F5344CB8AC3E}">
        <p14:creationId xmlns:p14="http://schemas.microsoft.com/office/powerpoint/2010/main" val="617770281"/>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D08242-2010-674A-AE30-90EBE72051D0}"/>
              </a:ext>
            </a:extLst>
          </p:cNvPr>
          <p:cNvSpPr>
            <a:spLocks noGrp="1"/>
          </p:cNvSpPr>
          <p:nvPr>
            <p:ph type="title"/>
          </p:nvPr>
        </p:nvSpPr>
        <p:spPr>
          <a:xfrm>
            <a:off x="301625" y="301625"/>
            <a:ext cx="5456624" cy="303213"/>
          </a:xfrm>
        </p:spPr>
        <p:txBody>
          <a:bodyPr/>
          <a:lstStyle/>
          <a:p>
            <a:r>
              <a:rPr lang="en-US"/>
              <a:t>Multiple textures, multifunctional products</a:t>
            </a:r>
          </a:p>
        </p:txBody>
      </p:sp>
      <p:sp>
        <p:nvSpPr>
          <p:cNvPr id="3" name="Slide Number Placeholder 2">
            <a:extLst>
              <a:ext uri="{FF2B5EF4-FFF2-40B4-BE49-F238E27FC236}">
                <a16:creationId xmlns:a16="http://schemas.microsoft.com/office/drawing/2014/main" id="{F6886AF2-5AC7-7640-B19B-B128B2322178}"/>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a:t>
            </a:fld>
            <a:endParaRPr lang="en-US"/>
          </a:p>
        </p:txBody>
      </p:sp>
      <p:sp>
        <p:nvSpPr>
          <p:cNvPr id="5" name="Text Placeholder 4">
            <a:extLst>
              <a:ext uri="{FF2B5EF4-FFF2-40B4-BE49-F238E27FC236}">
                <a16:creationId xmlns:a16="http://schemas.microsoft.com/office/drawing/2014/main" id="{AABB7D5E-9D6F-E14A-B86B-624C650C374B}"/>
              </a:ext>
            </a:extLst>
          </p:cNvPr>
          <p:cNvSpPr>
            <a:spLocks noGrp="1"/>
          </p:cNvSpPr>
          <p:nvPr>
            <p:ph type="body" idx="11"/>
          </p:nvPr>
        </p:nvSpPr>
        <p:spPr>
          <a:xfrm>
            <a:off x="301625" y="604838"/>
            <a:ext cx="5456624" cy="288925"/>
          </a:xfrm>
        </p:spPr>
        <p:txBody>
          <a:bodyPr anchor="t"/>
          <a:lstStyle/>
          <a:p>
            <a:r>
              <a:rPr lang="en-US"/>
              <a:t>and consumers increasingly in search of unique and innovative experiences.</a:t>
            </a:r>
          </a:p>
        </p:txBody>
      </p:sp>
      <p:sp>
        <p:nvSpPr>
          <p:cNvPr id="35" name="Text Placeholder 34">
            <a:extLst>
              <a:ext uri="{FF2B5EF4-FFF2-40B4-BE49-F238E27FC236}">
                <a16:creationId xmlns:a16="http://schemas.microsoft.com/office/drawing/2014/main" id="{D6F13BBA-F5A8-DF37-2E77-D2117FC01F4B}"/>
              </a:ext>
            </a:extLst>
          </p:cNvPr>
          <p:cNvSpPr>
            <a:spLocks noGrp="1"/>
          </p:cNvSpPr>
          <p:nvPr>
            <p:ph type="body" sz="quarter" idx="24"/>
          </p:nvPr>
        </p:nvSpPr>
        <p:spPr>
          <a:xfrm>
            <a:off x="301625" y="2171984"/>
            <a:ext cx="4552950" cy="3000600"/>
          </a:xfrm>
        </p:spPr>
        <p:txBody>
          <a:bodyPr/>
          <a:lstStyle/>
          <a:p>
            <a:r>
              <a:rPr lang="en-GB" dirty="0"/>
              <a:t>In a world where people increasingly value experiences through the products they consume, the variety of cosmetic formulations grows.</a:t>
            </a:r>
          </a:p>
          <a:p>
            <a:endParaRPr lang="en-GB" dirty="0"/>
          </a:p>
          <a:p>
            <a:r>
              <a:rPr lang="en-GB" dirty="0"/>
              <a:t>Creams, sprays, mousses, among others with considerable quantity of pigments and skin actives like make-up and products with high SPF bring a series of technical challenges, especially when it comes to stabilization.</a:t>
            </a:r>
          </a:p>
        </p:txBody>
      </p:sp>
      <p:sp>
        <p:nvSpPr>
          <p:cNvPr id="13" name="Tijdelijke aanduiding voor tekst 12">
            <a:extLst>
              <a:ext uri="{FF2B5EF4-FFF2-40B4-BE49-F238E27FC236}">
                <a16:creationId xmlns:a16="http://schemas.microsoft.com/office/drawing/2014/main" id="{49B7AAF4-3329-54AC-F99A-67431EB9160D}"/>
              </a:ext>
            </a:extLst>
          </p:cNvPr>
          <p:cNvSpPr>
            <a:spLocks noGrp="1"/>
          </p:cNvSpPr>
          <p:nvPr>
            <p:ph type="body" sz="quarter" idx="28"/>
          </p:nvPr>
        </p:nvSpPr>
        <p:spPr/>
        <p:txBody>
          <a:bodyPr/>
          <a:lstStyle/>
          <a:p>
            <a:endParaRPr lang="nl-NL"/>
          </a:p>
        </p:txBody>
      </p:sp>
      <p:pic>
        <p:nvPicPr>
          <p:cNvPr id="7" name="Picture Placeholder 6" descr="A group of white containers&#10;&#10;AI-generated content may be incorrect.">
            <a:extLst>
              <a:ext uri="{FF2B5EF4-FFF2-40B4-BE49-F238E27FC236}">
                <a16:creationId xmlns:a16="http://schemas.microsoft.com/office/drawing/2014/main" id="{A85345D0-C135-190A-4D59-62EA878CB312}"/>
              </a:ext>
            </a:extLst>
          </p:cNvPr>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3311993379"/>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0A3E1-3318-FA4E-ABFA-ECE2D3BBC016}"/>
              </a:ext>
            </a:extLst>
          </p:cNvPr>
          <p:cNvSpPr>
            <a:spLocks noGrp="1"/>
          </p:cNvSpPr>
          <p:nvPr>
            <p:ph type="title"/>
          </p:nvPr>
        </p:nvSpPr>
        <p:spPr>
          <a:xfrm>
            <a:off x="302400" y="302400"/>
            <a:ext cx="11591925" cy="303211"/>
          </a:xfrm>
        </p:spPr>
        <p:txBody>
          <a:bodyPr/>
          <a:lstStyle/>
          <a:p>
            <a:r>
              <a:rPr lang="en-US"/>
              <a:t>The importance of high quality and stable formulation until the last drop</a:t>
            </a:r>
            <a:br>
              <a:rPr lang="en-US"/>
            </a:br>
            <a:endParaRPr lang="en-US"/>
          </a:p>
        </p:txBody>
      </p:sp>
      <p:sp>
        <p:nvSpPr>
          <p:cNvPr id="5" name="Slide Number Placeholder 4">
            <a:extLst>
              <a:ext uri="{FF2B5EF4-FFF2-40B4-BE49-F238E27FC236}">
                <a16:creationId xmlns:a16="http://schemas.microsoft.com/office/drawing/2014/main" id="{20757950-CAA1-E548-8375-2A2420A95865}"/>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a:t>
            </a:fld>
            <a:endParaRPr lang="en-US"/>
          </a:p>
        </p:txBody>
      </p:sp>
      <p:sp>
        <p:nvSpPr>
          <p:cNvPr id="4" name="Text Placeholder 3">
            <a:extLst>
              <a:ext uri="{FF2B5EF4-FFF2-40B4-BE49-F238E27FC236}">
                <a16:creationId xmlns:a16="http://schemas.microsoft.com/office/drawing/2014/main" id="{7AAC28E7-0DD7-FE44-A7D9-9AAED141AE04}"/>
              </a:ext>
            </a:extLst>
          </p:cNvPr>
          <p:cNvSpPr>
            <a:spLocks noGrp="1"/>
          </p:cNvSpPr>
          <p:nvPr>
            <p:ph type="body" idx="11"/>
          </p:nvPr>
        </p:nvSpPr>
        <p:spPr>
          <a:xfrm>
            <a:off x="302400" y="605611"/>
            <a:ext cx="11587200" cy="288767"/>
          </a:xfrm>
        </p:spPr>
        <p:txBody>
          <a:bodyPr/>
          <a:lstStyle/>
          <a:p>
            <a:r>
              <a:rPr lang="en-US"/>
              <a:t>Voice of consumers*</a:t>
            </a:r>
          </a:p>
        </p:txBody>
      </p:sp>
      <p:sp>
        <p:nvSpPr>
          <p:cNvPr id="34" name="Text Placeholder 33">
            <a:extLst>
              <a:ext uri="{FF2B5EF4-FFF2-40B4-BE49-F238E27FC236}">
                <a16:creationId xmlns:a16="http://schemas.microsoft.com/office/drawing/2014/main" id="{95A3D2DE-F938-10C5-D9B8-A57BD90B1ADA}"/>
              </a:ext>
            </a:extLst>
          </p:cNvPr>
          <p:cNvSpPr>
            <a:spLocks noGrp="1"/>
          </p:cNvSpPr>
          <p:nvPr>
            <p:ph type="body" sz="quarter" idx="23"/>
          </p:nvPr>
        </p:nvSpPr>
        <p:spPr/>
        <p:txBody>
          <a:bodyPr/>
          <a:lstStyle/>
          <a:p>
            <a:r>
              <a:rPr lang="en-GB"/>
              <a:t>*dsm-firmenich Consumer Insights Hub - 2021</a:t>
            </a:r>
          </a:p>
        </p:txBody>
      </p:sp>
      <p:pic>
        <p:nvPicPr>
          <p:cNvPr id="3" name="Consumer-insights_AMPHISOL-K SHORTER_SOCIAL_1080p">
            <a:hlinkClick r:id="" action="ppaction://media"/>
            <a:extLst>
              <a:ext uri="{FF2B5EF4-FFF2-40B4-BE49-F238E27FC236}">
                <a16:creationId xmlns:a16="http://schemas.microsoft.com/office/drawing/2014/main" id="{5D8ED03B-E270-4E6D-9DC7-AA8B84E671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2400" y="1342800"/>
            <a:ext cx="7538884" cy="4240622"/>
          </a:xfrm>
          <a:prstGeom prst="rect">
            <a:avLst/>
          </a:prstGeom>
        </p:spPr>
      </p:pic>
      <p:sp>
        <p:nvSpPr>
          <p:cNvPr id="7" name="TextBox 6">
            <a:extLst>
              <a:ext uri="{FF2B5EF4-FFF2-40B4-BE49-F238E27FC236}">
                <a16:creationId xmlns:a16="http://schemas.microsoft.com/office/drawing/2014/main" id="{5E0E971E-A163-43C6-A87B-4E65C4A524BF}"/>
              </a:ext>
            </a:extLst>
          </p:cNvPr>
          <p:cNvSpPr txBox="1"/>
          <p:nvPr/>
        </p:nvSpPr>
        <p:spPr>
          <a:xfrm>
            <a:off x="8520113" y="1377805"/>
            <a:ext cx="2510352" cy="1291254"/>
          </a:xfrm>
          <a:prstGeom prst="rect">
            <a:avLst/>
          </a:prstGeom>
          <a:solidFill>
            <a:srgbClr val="EEDBF7"/>
          </a:solidFill>
        </p:spPr>
        <p:txBody>
          <a:bodyPr wrap="square" lIns="144000" tIns="144000" rIns="144000" bIns="144000" rtlCol="0" anchor="t">
            <a:noAutofit/>
          </a:bodyPr>
          <a:lstStyle/>
          <a:p>
            <a:r>
              <a:rPr lang="en-US" sz="2000" b="1">
                <a:solidFill>
                  <a:schemeClr val="tx1">
                    <a:lumMod val="75000"/>
                  </a:schemeClr>
                </a:solidFill>
              </a:rPr>
              <a:t>“Foundation and moisturizer separated a lot”</a:t>
            </a:r>
            <a:endParaRPr lang="fr-FR" sz="2000" b="1">
              <a:solidFill>
                <a:schemeClr val="tx1">
                  <a:lumMod val="75000"/>
                </a:schemeClr>
              </a:solidFill>
            </a:endParaRPr>
          </a:p>
        </p:txBody>
      </p:sp>
      <p:sp>
        <p:nvSpPr>
          <p:cNvPr id="8" name="TextBox 7">
            <a:extLst>
              <a:ext uri="{FF2B5EF4-FFF2-40B4-BE49-F238E27FC236}">
                <a16:creationId xmlns:a16="http://schemas.microsoft.com/office/drawing/2014/main" id="{857D46C1-858B-47BA-916E-1D6300ED73E3}"/>
              </a:ext>
            </a:extLst>
          </p:cNvPr>
          <p:cNvSpPr txBox="1"/>
          <p:nvPr/>
        </p:nvSpPr>
        <p:spPr>
          <a:xfrm>
            <a:off x="8520113" y="2851111"/>
            <a:ext cx="2510352" cy="930057"/>
          </a:xfrm>
          <a:prstGeom prst="rect">
            <a:avLst/>
          </a:prstGeom>
          <a:solidFill>
            <a:srgbClr val="EEDBF7"/>
          </a:solidFill>
        </p:spPr>
        <p:txBody>
          <a:bodyPr wrap="square" lIns="144000" tIns="144000" rIns="144000" bIns="144000" rtlCol="0" anchor="t">
            <a:noAutofit/>
          </a:bodyPr>
          <a:lstStyle/>
          <a:p>
            <a:r>
              <a:rPr lang="en-US" sz="2000" b="1">
                <a:solidFill>
                  <a:schemeClr val="tx1">
                    <a:lumMod val="75000"/>
                  </a:schemeClr>
                </a:solidFill>
              </a:rPr>
              <a:t>“I did not buy that brand again”</a:t>
            </a:r>
            <a:endParaRPr lang="fr-FR" sz="2000" b="1">
              <a:solidFill>
                <a:schemeClr val="tx1">
                  <a:lumMod val="75000"/>
                </a:schemeClr>
              </a:solidFill>
            </a:endParaRPr>
          </a:p>
        </p:txBody>
      </p:sp>
      <p:sp>
        <p:nvSpPr>
          <p:cNvPr id="9" name="TextBox 8">
            <a:extLst>
              <a:ext uri="{FF2B5EF4-FFF2-40B4-BE49-F238E27FC236}">
                <a16:creationId xmlns:a16="http://schemas.microsoft.com/office/drawing/2014/main" id="{8F723961-281B-4137-A71B-A18684F8565D}"/>
              </a:ext>
            </a:extLst>
          </p:cNvPr>
          <p:cNvSpPr txBox="1"/>
          <p:nvPr/>
        </p:nvSpPr>
        <p:spPr>
          <a:xfrm>
            <a:off x="8520113" y="3963220"/>
            <a:ext cx="2510352" cy="930057"/>
          </a:xfrm>
          <a:prstGeom prst="rect">
            <a:avLst/>
          </a:prstGeom>
          <a:solidFill>
            <a:srgbClr val="EEDBF7"/>
          </a:solidFill>
        </p:spPr>
        <p:txBody>
          <a:bodyPr wrap="square" lIns="144000" tIns="144000" rIns="144000" bIns="144000" rtlCol="0" anchor="t">
            <a:noAutofit/>
          </a:bodyPr>
          <a:lstStyle/>
          <a:p>
            <a:r>
              <a:rPr lang="en-US" sz="2000" b="1">
                <a:solidFill>
                  <a:schemeClr val="tx1">
                    <a:lumMod val="75000"/>
                  </a:schemeClr>
                </a:solidFill>
              </a:rPr>
              <a:t>“It totally puts me off”</a:t>
            </a:r>
            <a:endParaRPr lang="fr-FR" sz="2000" b="1">
              <a:solidFill>
                <a:schemeClr val="tx1">
                  <a:lumMod val="75000"/>
                </a:schemeClr>
              </a:solidFill>
            </a:endParaRPr>
          </a:p>
        </p:txBody>
      </p:sp>
      <p:sp>
        <p:nvSpPr>
          <p:cNvPr id="6" name="Rectangle 5">
            <a:extLst>
              <a:ext uri="{FF2B5EF4-FFF2-40B4-BE49-F238E27FC236}">
                <a16:creationId xmlns:a16="http://schemas.microsoft.com/office/drawing/2014/main" id="{53DFE0BC-BC34-4939-F205-E4AA6C7E1B6D}"/>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86924805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8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5E26ED-695C-674B-A14C-836F2E0823E6}"/>
              </a:ext>
            </a:extLst>
          </p:cNvPr>
          <p:cNvSpPr>
            <a:spLocks noGrp="1"/>
          </p:cNvSpPr>
          <p:nvPr>
            <p:ph type="title"/>
          </p:nvPr>
        </p:nvSpPr>
        <p:spPr>
          <a:xfrm>
            <a:off x="302399" y="302400"/>
            <a:ext cx="4552176" cy="303211"/>
          </a:xfrm>
        </p:spPr>
        <p:txBody>
          <a:bodyPr/>
          <a:lstStyle/>
          <a:p>
            <a:r>
              <a:rPr lang="en-US"/>
              <a:t>But how can we get completely stable formulations in less time?</a:t>
            </a:r>
          </a:p>
        </p:txBody>
      </p:sp>
      <p:sp>
        <p:nvSpPr>
          <p:cNvPr id="3" name="Slide Number Placeholder 2">
            <a:extLst>
              <a:ext uri="{FF2B5EF4-FFF2-40B4-BE49-F238E27FC236}">
                <a16:creationId xmlns:a16="http://schemas.microsoft.com/office/drawing/2014/main" id="{C6C081CC-9F02-9F46-B897-84E4718AE983}"/>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4</a:t>
            </a:fld>
            <a:endParaRPr lang="en-US"/>
          </a:p>
        </p:txBody>
      </p:sp>
      <p:sp>
        <p:nvSpPr>
          <p:cNvPr id="45" name="Text Placeholder 44">
            <a:extLst>
              <a:ext uri="{FF2B5EF4-FFF2-40B4-BE49-F238E27FC236}">
                <a16:creationId xmlns:a16="http://schemas.microsoft.com/office/drawing/2014/main" id="{C70E6A93-1A8E-2488-604E-7CF37B0827A0}"/>
              </a:ext>
            </a:extLst>
          </p:cNvPr>
          <p:cNvSpPr>
            <a:spLocks noGrp="1"/>
          </p:cNvSpPr>
          <p:nvPr>
            <p:ph type="body" sz="quarter" idx="23"/>
          </p:nvPr>
        </p:nvSpPr>
        <p:spPr>
          <a:xfrm>
            <a:off x="302399" y="1342800"/>
            <a:ext cx="4552176" cy="3447409"/>
          </a:xfrm>
        </p:spPr>
        <p:txBody>
          <a:bodyPr/>
          <a:lstStyle/>
          <a:p>
            <a:r>
              <a:rPr lang="en-GB" b="0"/>
              <a:t>How introducing a new emulsifier without jeopardizing the performance of the product and the image of the brand?</a:t>
            </a:r>
          </a:p>
          <a:p>
            <a:endParaRPr lang="en-GB" b="0"/>
          </a:p>
          <a:p>
            <a:r>
              <a:rPr lang="en-GB" b="0"/>
              <a:t>How to make sure that even most challenging formulations remain stable whatever the conditions?</a:t>
            </a:r>
          </a:p>
          <a:p>
            <a:endParaRPr lang="en-GB" b="0"/>
          </a:p>
        </p:txBody>
      </p:sp>
      <p:sp>
        <p:nvSpPr>
          <p:cNvPr id="49" name="Text Placeholder 48">
            <a:extLst>
              <a:ext uri="{FF2B5EF4-FFF2-40B4-BE49-F238E27FC236}">
                <a16:creationId xmlns:a16="http://schemas.microsoft.com/office/drawing/2014/main" id="{113491EC-8BE3-73B1-03F6-74124FF72843}"/>
              </a:ext>
            </a:extLst>
          </p:cNvPr>
          <p:cNvSpPr>
            <a:spLocks noGrp="1"/>
          </p:cNvSpPr>
          <p:nvPr>
            <p:ph type="body" sz="quarter" idx="28"/>
          </p:nvPr>
        </p:nvSpPr>
        <p:spPr/>
        <p:txBody>
          <a:bodyPr/>
          <a:lstStyle/>
          <a:p>
            <a:endParaRPr lang="en-GB"/>
          </a:p>
        </p:txBody>
      </p:sp>
      <p:pic>
        <p:nvPicPr>
          <p:cNvPr id="6" name="Picture Placeholder 5" descr="A person looking through a microscope&#10;&#10;AI-generated content may be incorrect.">
            <a:extLst>
              <a:ext uri="{FF2B5EF4-FFF2-40B4-BE49-F238E27FC236}">
                <a16:creationId xmlns:a16="http://schemas.microsoft.com/office/drawing/2014/main" id="{E3F561D7-CD33-53B5-8CDE-50E0E42814B6}"/>
              </a:ext>
            </a:extLst>
          </p:cNvPr>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440588001"/>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4EF0F8D-DCE0-0BD6-C2AC-0F5F33624E60}"/>
              </a:ext>
            </a:extLst>
          </p:cNvPr>
          <p:cNvSpPr/>
          <p:nvPr/>
        </p:nvSpPr>
        <p:spPr>
          <a:xfrm>
            <a:off x="9391135" y="6067168"/>
            <a:ext cx="2619633" cy="488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Placeholder 4" descr="A person in a dress&#10;&#10;Description automatically generated">
            <a:extLst>
              <a:ext uri="{FF2B5EF4-FFF2-40B4-BE49-F238E27FC236}">
                <a16:creationId xmlns:a16="http://schemas.microsoft.com/office/drawing/2014/main" id="{917292D3-9F5F-CA82-2971-2C1A46D32B0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p:spPr>
      </p:pic>
      <p:sp>
        <p:nvSpPr>
          <p:cNvPr id="2" name="Titel 1">
            <a:extLst>
              <a:ext uri="{FF2B5EF4-FFF2-40B4-BE49-F238E27FC236}">
                <a16:creationId xmlns:a16="http://schemas.microsoft.com/office/drawing/2014/main" id="{5F0CC772-68EE-50C2-C141-4C7A6438C117}"/>
              </a:ext>
            </a:extLst>
          </p:cNvPr>
          <p:cNvSpPr>
            <a:spLocks noGrp="1"/>
          </p:cNvSpPr>
          <p:nvPr>
            <p:ph type="title"/>
          </p:nvPr>
        </p:nvSpPr>
        <p:spPr/>
        <p:txBody>
          <a:bodyPr/>
          <a:lstStyle/>
          <a:p>
            <a:r>
              <a:rPr lang="en-US" dirty="0">
                <a:solidFill>
                  <a:schemeClr val="bg1"/>
                </a:solidFill>
              </a:rPr>
              <a:t>dsm-firmenich, a pioneer in potassium cetyl phosphate technology,</a:t>
            </a:r>
            <a:br>
              <a:rPr lang="en-US" dirty="0">
                <a:solidFill>
                  <a:schemeClr val="bg1"/>
                </a:solidFill>
              </a:rPr>
            </a:br>
            <a:r>
              <a:rPr lang="en-US" dirty="0">
                <a:solidFill>
                  <a:schemeClr val="bg1"/>
                </a:solidFill>
              </a:rPr>
              <a:t>presents a definitive emulsifying solution</a:t>
            </a:r>
          </a:p>
        </p:txBody>
      </p:sp>
      <p:sp>
        <p:nvSpPr>
          <p:cNvPr id="3" name="Tijdelijke aanduiding voor dianummer 2">
            <a:extLst>
              <a:ext uri="{FF2B5EF4-FFF2-40B4-BE49-F238E27FC236}">
                <a16:creationId xmlns:a16="http://schemas.microsoft.com/office/drawing/2014/main" id="{769C5302-9389-95A8-4969-55D2A316A8C8}"/>
              </a:ext>
            </a:extLst>
          </p:cNvPr>
          <p:cNvSpPr>
            <a:spLocks noGrp="1"/>
          </p:cNvSpPr>
          <p:nvPr>
            <p:ph type="sldNum" sz="quarter" idx="10"/>
          </p:nvPr>
        </p:nvSpPr>
        <p:spPr/>
        <p:txBody>
          <a:bodyPr/>
          <a:lstStyle/>
          <a:p>
            <a:fld id="{5BA3E189-2F3A-42E5-B572-3520703B6186}" type="slidenum">
              <a:rPr lang="en-US" smtClean="0"/>
              <a:pPr/>
              <a:t>5</a:t>
            </a:fld>
            <a:endParaRPr lang="en-US" dirty="0"/>
          </a:p>
        </p:txBody>
      </p:sp>
      <p:sp>
        <p:nvSpPr>
          <p:cNvPr id="10" name="Title 4">
            <a:extLst>
              <a:ext uri="{FF2B5EF4-FFF2-40B4-BE49-F238E27FC236}">
                <a16:creationId xmlns:a16="http://schemas.microsoft.com/office/drawing/2014/main" id="{05B5F2D1-6D7F-F6DF-F3C6-09ADEB5B563C}"/>
              </a:ext>
            </a:extLst>
          </p:cNvPr>
          <p:cNvSpPr txBox="1">
            <a:spLocks/>
          </p:cNvSpPr>
          <p:nvPr/>
        </p:nvSpPr>
        <p:spPr>
          <a:xfrm>
            <a:off x="302400" y="1164837"/>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5400" dirty="0"/>
              <a:t>AMPHISOL</a:t>
            </a:r>
            <a:r>
              <a:rPr lang="en-US" sz="5400" b="1" dirty="0">
                <a:latin typeface="DM Sans"/>
                <a:ea typeface="Roboto" panose="02000000000000000000" pitchFamily="2" charset="0"/>
              </a:rPr>
              <a:t>®</a:t>
            </a:r>
            <a:r>
              <a:rPr lang="en-US" sz="5400" dirty="0"/>
              <a:t> K</a:t>
            </a:r>
          </a:p>
        </p:txBody>
      </p:sp>
      <p:sp>
        <p:nvSpPr>
          <p:cNvPr id="11" name="Title 4">
            <a:extLst>
              <a:ext uri="{FF2B5EF4-FFF2-40B4-BE49-F238E27FC236}">
                <a16:creationId xmlns:a16="http://schemas.microsoft.com/office/drawing/2014/main" id="{D5D6AA96-6EE5-3CFF-EAC0-3C84808B9AC8}"/>
              </a:ext>
            </a:extLst>
          </p:cNvPr>
          <p:cNvSpPr txBox="1">
            <a:spLocks/>
          </p:cNvSpPr>
          <p:nvPr/>
        </p:nvSpPr>
        <p:spPr>
          <a:xfrm>
            <a:off x="302400" y="2035156"/>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2800" dirty="0"/>
              <a:t>Ultimate stability for</a:t>
            </a:r>
            <a:br>
              <a:rPr lang="en-US" sz="2800" dirty="0"/>
            </a:br>
            <a:r>
              <a:rPr lang="en-US" sz="2800" dirty="0"/>
              <a:t>multi formulations  </a:t>
            </a:r>
          </a:p>
        </p:txBody>
      </p:sp>
    </p:spTree>
    <p:extLst>
      <p:ext uri="{BB962C8B-B14F-4D97-AF65-F5344CB8AC3E}">
        <p14:creationId xmlns:p14="http://schemas.microsoft.com/office/powerpoint/2010/main" val="3478439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erson in a dress&#10;&#10;Description automatically generated">
            <a:extLst>
              <a:ext uri="{FF2B5EF4-FFF2-40B4-BE49-F238E27FC236}">
                <a16:creationId xmlns:a16="http://schemas.microsoft.com/office/drawing/2014/main" id="{81ED2D4F-A1B1-CEE2-D994-7C7AAD49183D}"/>
              </a:ext>
            </a:extLst>
          </p:cNvPr>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18D08242-2010-674A-AE30-90EBE72051D0}"/>
              </a:ext>
            </a:extLst>
          </p:cNvPr>
          <p:cNvSpPr>
            <a:spLocks noGrp="1"/>
          </p:cNvSpPr>
          <p:nvPr>
            <p:ph type="title"/>
          </p:nvPr>
        </p:nvSpPr>
        <p:spPr>
          <a:xfrm>
            <a:off x="302399" y="302400"/>
            <a:ext cx="4552176" cy="303211"/>
          </a:xfrm>
        </p:spPr>
        <p:txBody>
          <a:bodyPr/>
          <a:lstStyle/>
          <a:p>
            <a:r>
              <a:rPr lang="en-US"/>
              <a:t>AMPHISOL</a:t>
            </a:r>
            <a:r>
              <a:rPr lang="en-US" b="0"/>
              <a:t>®</a:t>
            </a:r>
            <a:r>
              <a:rPr lang="en-US"/>
              <a:t> K </a:t>
            </a:r>
          </a:p>
        </p:txBody>
      </p:sp>
      <p:sp>
        <p:nvSpPr>
          <p:cNvPr id="3" name="Slide Number Placeholder 2">
            <a:extLst>
              <a:ext uri="{FF2B5EF4-FFF2-40B4-BE49-F238E27FC236}">
                <a16:creationId xmlns:a16="http://schemas.microsoft.com/office/drawing/2014/main" id="{F6886AF2-5AC7-7640-B19B-B128B2322178}"/>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6</a:t>
            </a:fld>
            <a:endParaRPr lang="en-US"/>
          </a:p>
        </p:txBody>
      </p:sp>
      <p:sp>
        <p:nvSpPr>
          <p:cNvPr id="5" name="Text Placeholder 4">
            <a:extLst>
              <a:ext uri="{FF2B5EF4-FFF2-40B4-BE49-F238E27FC236}">
                <a16:creationId xmlns:a16="http://schemas.microsoft.com/office/drawing/2014/main" id="{AABB7D5E-9D6F-E14A-B86B-624C650C374B}"/>
              </a:ext>
            </a:extLst>
          </p:cNvPr>
          <p:cNvSpPr>
            <a:spLocks noGrp="1"/>
          </p:cNvSpPr>
          <p:nvPr>
            <p:ph type="body" idx="11"/>
          </p:nvPr>
        </p:nvSpPr>
        <p:spPr>
          <a:xfrm>
            <a:off x="302399" y="605611"/>
            <a:ext cx="4552176" cy="288767"/>
          </a:xfrm>
        </p:spPr>
        <p:txBody>
          <a:bodyPr/>
          <a:lstStyle/>
          <a:p>
            <a:r>
              <a:rPr lang="en-US"/>
              <a:t>Ultimate stability for multi formulations.</a:t>
            </a:r>
          </a:p>
        </p:txBody>
      </p:sp>
      <p:sp>
        <p:nvSpPr>
          <p:cNvPr id="6" name="Text Placeholder 5">
            <a:extLst>
              <a:ext uri="{FF2B5EF4-FFF2-40B4-BE49-F238E27FC236}">
                <a16:creationId xmlns:a16="http://schemas.microsoft.com/office/drawing/2014/main" id="{56B8D1EA-13F6-1043-9ED7-DFCF1699EF66}"/>
              </a:ext>
            </a:extLst>
          </p:cNvPr>
          <p:cNvSpPr>
            <a:spLocks noGrp="1"/>
          </p:cNvSpPr>
          <p:nvPr>
            <p:ph type="body" sz="quarter" idx="23"/>
          </p:nvPr>
        </p:nvSpPr>
        <p:spPr>
          <a:xfrm>
            <a:off x="301625" y="1343025"/>
            <a:ext cx="5604446" cy="4461446"/>
          </a:xfrm>
        </p:spPr>
        <p:txBody>
          <a:bodyPr/>
          <a:lstStyle/>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600" b="0" dirty="0"/>
              <a:t>A high performing Potassium Cetyl Phosphate (PCP) emulsifier for </a:t>
            </a:r>
            <a:r>
              <a:rPr lang="en-US" sz="1600" dirty="0"/>
              <a:t>the most challenging formulations with higher proven performance vs main benchmarks</a:t>
            </a:r>
            <a:r>
              <a:rPr lang="en-US" sz="1600" b="0" dirty="0"/>
              <a:t>.</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600" b="0" dirty="0"/>
              <a:t>A </a:t>
            </a:r>
            <a:r>
              <a:rPr lang="en-US" sz="1600" dirty="0"/>
              <a:t>unique solution for the creation of innovative textures and applications </a:t>
            </a:r>
            <a:r>
              <a:rPr lang="en-US" sz="1600" b="0" dirty="0"/>
              <a:t>which place you and your company in a </a:t>
            </a:r>
            <a:r>
              <a:rPr lang="en-US" sz="1600" dirty="0"/>
              <a:t>leading position </a:t>
            </a:r>
            <a:r>
              <a:rPr lang="en-US" sz="1600" b="0" dirty="0"/>
              <a:t>in an increasingly competitive market.</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600" b="0" dirty="0"/>
              <a:t>This is possible through </a:t>
            </a:r>
            <a:r>
              <a:rPr lang="en-US" sz="1600" dirty="0"/>
              <a:t>the unique microdomains technology</a:t>
            </a:r>
            <a:r>
              <a:rPr lang="en-US" sz="1600" b="0" dirty="0"/>
              <a:t> capable of stabilizing </a:t>
            </a:r>
            <a:r>
              <a:rPr lang="en-US" sz="1600" dirty="0"/>
              <a:t>the most versatile combination of ingredients with high amounts of pigments, electrolytes, ethanol and oil from sunscreens to skin care and make-up.</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600" b="0" dirty="0"/>
              <a:t>AMPHISOL® K can also be used as a </a:t>
            </a:r>
            <a:r>
              <a:rPr lang="en-US" sz="1600" dirty="0"/>
              <a:t>co-emulsifier</a:t>
            </a:r>
            <a:r>
              <a:rPr lang="en-US" sz="1600" b="0" dirty="0"/>
              <a:t> to </a:t>
            </a:r>
            <a:r>
              <a:rPr lang="en-US" sz="1600" dirty="0"/>
              <a:t>rescue and beautify your formulations</a:t>
            </a:r>
            <a:r>
              <a:rPr lang="en-US" sz="1600" b="0" dirty="0"/>
              <a:t>, making processing easier.</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600" b="0" dirty="0"/>
              <a:t>AMPHISOL® K brings </a:t>
            </a:r>
            <a:r>
              <a:rPr lang="en-US" sz="1600" dirty="0"/>
              <a:t>additional benefits to your products such as improved moisturization, SPF boosting and remarkable sensory signature</a:t>
            </a:r>
            <a:r>
              <a:rPr lang="en-US" sz="1600" b="0" dirty="0"/>
              <a:t>.</a:t>
            </a:r>
          </a:p>
        </p:txBody>
      </p:sp>
      <p:sp>
        <p:nvSpPr>
          <p:cNvPr id="43" name="Text Placeholder 42">
            <a:extLst>
              <a:ext uri="{FF2B5EF4-FFF2-40B4-BE49-F238E27FC236}">
                <a16:creationId xmlns:a16="http://schemas.microsoft.com/office/drawing/2014/main" id="{18269E24-67F5-5DEA-BDD6-3AFC6FA64F01}"/>
              </a:ext>
            </a:extLst>
          </p:cNvPr>
          <p:cNvSpPr>
            <a:spLocks noGrp="1"/>
          </p:cNvSpPr>
          <p:nvPr>
            <p:ph type="body" sz="quarter" idx="28"/>
          </p:nvPr>
        </p:nvSpPr>
        <p:spPr/>
        <p:txBody>
          <a:bodyPr/>
          <a:lstStyle/>
          <a:p>
            <a:endParaRPr lang="en-GB"/>
          </a:p>
        </p:txBody>
      </p:sp>
      <p:pic>
        <p:nvPicPr>
          <p:cNvPr id="9" name="Picture 8" descr="A screenshot of a cell phone&#10;&#10;AI-generated content may be incorrect.">
            <a:extLst>
              <a:ext uri="{FF2B5EF4-FFF2-40B4-BE49-F238E27FC236}">
                <a16:creationId xmlns:a16="http://schemas.microsoft.com/office/drawing/2014/main" id="{FFA3BC4F-96BA-683A-AFD0-63C9A89018A8}"/>
              </a:ext>
            </a:extLst>
          </p:cNvPr>
          <p:cNvPicPr>
            <a:picLocks noChangeAspect="1"/>
          </p:cNvPicPr>
          <p:nvPr/>
        </p:nvPicPr>
        <p:blipFill>
          <a:blip r:embed="rId4"/>
          <a:stretch>
            <a:fillRect/>
          </a:stretch>
        </p:blipFill>
        <p:spPr>
          <a:xfrm>
            <a:off x="9540081" y="0"/>
            <a:ext cx="2649538" cy="3937000"/>
          </a:xfrm>
          <a:prstGeom prst="rect">
            <a:avLst/>
          </a:prstGeom>
        </p:spPr>
      </p:pic>
      <p:grpSp>
        <p:nvGrpSpPr>
          <p:cNvPr id="16" name="Group 15">
            <a:extLst>
              <a:ext uri="{FF2B5EF4-FFF2-40B4-BE49-F238E27FC236}">
                <a16:creationId xmlns:a16="http://schemas.microsoft.com/office/drawing/2014/main" id="{B25D2E9B-C858-DA4C-7339-0DD81A7B3BF7}"/>
              </a:ext>
            </a:extLst>
          </p:cNvPr>
          <p:cNvGrpSpPr/>
          <p:nvPr/>
        </p:nvGrpSpPr>
        <p:grpSpPr>
          <a:xfrm>
            <a:off x="8927301" y="568212"/>
            <a:ext cx="3877372" cy="1037838"/>
            <a:chOff x="9173180" y="318069"/>
            <a:chExt cx="3877372" cy="1037838"/>
          </a:xfrm>
        </p:grpSpPr>
        <p:sp>
          <p:nvSpPr>
            <p:cNvPr id="17" name="Rectangle: Rounded Corners 16">
              <a:extLst>
                <a:ext uri="{FF2B5EF4-FFF2-40B4-BE49-F238E27FC236}">
                  <a16:creationId xmlns:a16="http://schemas.microsoft.com/office/drawing/2014/main" id="{35F623A0-21B3-A380-CD63-C5658311EAF4}"/>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BDDD71F-7782-5FF8-5434-51C21F488DA0}"/>
                </a:ext>
              </a:extLst>
            </p:cNvPr>
            <p:cNvSpPr txBox="1"/>
            <p:nvPr/>
          </p:nvSpPr>
          <p:spPr>
            <a:xfrm>
              <a:off x="10164572" y="483045"/>
              <a:ext cx="2235394" cy="707886"/>
            </a:xfrm>
            <a:prstGeom prst="rect">
              <a:avLst/>
            </a:prstGeom>
            <a:noFill/>
          </p:spPr>
          <p:txBody>
            <a:bodyPr wrap="square" lIns="91440" tIns="45720" rIns="91440" bIns="45720"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latin typeface="DM Sans"/>
                </a:rPr>
                <a:t>An extensive, uniform and unique formation of self-organizing molecules that guarantee maximum stability.</a:t>
              </a:r>
              <a:endParaRPr lang="en-US" sz="1000" b="1">
                <a:solidFill>
                  <a:schemeClr val="bg1"/>
                </a:solidFill>
              </a:endParaRPr>
            </a:p>
          </p:txBody>
        </p:sp>
        <p:sp>
          <p:nvSpPr>
            <p:cNvPr id="19" name="Oval 18">
              <a:extLst>
                <a:ext uri="{FF2B5EF4-FFF2-40B4-BE49-F238E27FC236}">
                  <a16:creationId xmlns:a16="http://schemas.microsoft.com/office/drawing/2014/main" id="{3804C274-24E3-41FB-A58B-9E02D34DB121}"/>
                </a:ext>
              </a:extLst>
            </p:cNvPr>
            <p:cNvSpPr/>
            <p:nvPr/>
          </p:nvSpPr>
          <p:spPr>
            <a:xfrm>
              <a:off x="9353447" y="449183"/>
              <a:ext cx="775610" cy="775610"/>
            </a:xfrm>
            <a:prstGeom prst="ellipse">
              <a:avLst/>
            </a:prstGeom>
            <a:blipFill>
              <a:blip r:embed="rId5"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76498073"/>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CEA9B8B-81C7-1946-881E-C668525B0914}"/>
              </a:ext>
            </a:extLst>
          </p:cNvPr>
          <p:cNvPicPr>
            <a:picLocks noChangeAspect="1"/>
          </p:cNvPicPr>
          <p:nvPr/>
        </p:nvPicPr>
        <p:blipFill rotWithShape="1">
          <a:blip r:embed="rId3" cstate="print">
            <a:duotone>
              <a:prstClr val="black"/>
              <a:srgbClr val="EEDBF7">
                <a:tint val="45000"/>
                <a:satMod val="400000"/>
              </a:srgbClr>
            </a:duotone>
            <a:extLst>
              <a:ext uri="{28A0092B-C50C-407E-A947-70E740481C1C}">
                <a14:useLocalDpi xmlns:a14="http://schemas.microsoft.com/office/drawing/2010/main"/>
              </a:ext>
            </a:extLst>
          </a:blip>
          <a:srcRect l="-456" b="11870"/>
          <a:stretch/>
        </p:blipFill>
        <p:spPr>
          <a:xfrm>
            <a:off x="-71641" y="1837869"/>
            <a:ext cx="12263641" cy="5020132"/>
          </a:xfrm>
          <a:prstGeom prst="rect">
            <a:avLst/>
          </a:prstGeom>
        </p:spPr>
      </p:pic>
      <p:sp>
        <p:nvSpPr>
          <p:cNvPr id="2" name="Title 1">
            <a:extLst>
              <a:ext uri="{FF2B5EF4-FFF2-40B4-BE49-F238E27FC236}">
                <a16:creationId xmlns:a16="http://schemas.microsoft.com/office/drawing/2014/main" id="{ABEF79D1-1DE1-BC4B-84D4-8EBD3661EC2A}"/>
              </a:ext>
            </a:extLst>
          </p:cNvPr>
          <p:cNvSpPr>
            <a:spLocks noGrp="1"/>
          </p:cNvSpPr>
          <p:nvPr>
            <p:ph type="title"/>
          </p:nvPr>
        </p:nvSpPr>
        <p:spPr>
          <a:xfrm>
            <a:off x="301625" y="301625"/>
            <a:ext cx="8460000" cy="303213"/>
          </a:xfrm>
        </p:spPr>
        <p:txBody>
          <a:bodyPr/>
          <a:lstStyle/>
          <a:p>
            <a:r>
              <a:rPr lang="en-US"/>
              <a:t>AMPHISOL</a:t>
            </a:r>
            <a:r>
              <a:rPr lang="en-US" b="0"/>
              <a:t>®</a:t>
            </a:r>
            <a:r>
              <a:rPr lang="en-US"/>
              <a:t> K is 3x MORE likely to be recommended by formulators than its main competitors*</a:t>
            </a:r>
            <a:br>
              <a:rPr lang="en-US"/>
            </a:br>
            <a:endParaRPr lang="en-US"/>
          </a:p>
        </p:txBody>
      </p:sp>
      <p:sp>
        <p:nvSpPr>
          <p:cNvPr id="5" name="Slide Number Placeholder 4">
            <a:extLst>
              <a:ext uri="{FF2B5EF4-FFF2-40B4-BE49-F238E27FC236}">
                <a16:creationId xmlns:a16="http://schemas.microsoft.com/office/drawing/2014/main" id="{8F28624F-2172-214B-8158-E88D50ACCB75}"/>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7</a:t>
            </a:fld>
            <a:endParaRPr lang="en-US" noProof="0"/>
          </a:p>
        </p:txBody>
      </p:sp>
      <p:sp>
        <p:nvSpPr>
          <p:cNvPr id="40" name="Text Placeholder 39">
            <a:extLst>
              <a:ext uri="{FF2B5EF4-FFF2-40B4-BE49-F238E27FC236}">
                <a16:creationId xmlns:a16="http://schemas.microsoft.com/office/drawing/2014/main" id="{E7EDFB9B-F7F7-4D98-997F-6CC199ED9416}"/>
              </a:ext>
            </a:extLst>
          </p:cNvPr>
          <p:cNvSpPr>
            <a:spLocks noGrp="1"/>
          </p:cNvSpPr>
          <p:nvPr>
            <p:ph type="body" sz="quarter" idx="24"/>
          </p:nvPr>
        </p:nvSpPr>
        <p:spPr>
          <a:xfrm>
            <a:off x="302397" y="6214540"/>
            <a:ext cx="7596000" cy="121588"/>
          </a:xfrm>
        </p:spPr>
        <p:txBody>
          <a:bodyPr/>
          <a:lstStyle/>
          <a:p>
            <a:r>
              <a:rPr lang="en-GB"/>
              <a:t>* Source: Internal survey with current AMPHISOL® K users and formers – Total of 114 responses - Net Promoter Score comparison – NPS main competitors = 5</a:t>
            </a:r>
          </a:p>
        </p:txBody>
      </p:sp>
      <p:sp>
        <p:nvSpPr>
          <p:cNvPr id="22" name="Text Placeholder 5">
            <a:extLst>
              <a:ext uri="{FF2B5EF4-FFF2-40B4-BE49-F238E27FC236}">
                <a16:creationId xmlns:a16="http://schemas.microsoft.com/office/drawing/2014/main" id="{F33253F1-8ACE-6E43-BBB0-C90D452A78E9}"/>
              </a:ext>
            </a:extLst>
          </p:cNvPr>
          <p:cNvSpPr txBox="1">
            <a:spLocks/>
          </p:cNvSpPr>
          <p:nvPr/>
        </p:nvSpPr>
        <p:spPr>
          <a:xfrm>
            <a:off x="2545867" y="2303727"/>
            <a:ext cx="1723215" cy="725936"/>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It gives emulsion stability in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hopeless cases</a:t>
            </a:r>
          </a:p>
        </p:txBody>
      </p:sp>
      <p:sp>
        <p:nvSpPr>
          <p:cNvPr id="23" name="Text Placeholder 5">
            <a:extLst>
              <a:ext uri="{FF2B5EF4-FFF2-40B4-BE49-F238E27FC236}">
                <a16:creationId xmlns:a16="http://schemas.microsoft.com/office/drawing/2014/main" id="{272FFB92-C649-4B43-8745-35106AFA6214}"/>
              </a:ext>
            </a:extLst>
          </p:cNvPr>
          <p:cNvSpPr txBox="1">
            <a:spLocks/>
          </p:cNvSpPr>
          <p:nvPr/>
        </p:nvSpPr>
        <p:spPr>
          <a:xfrm>
            <a:off x="4521791" y="2139544"/>
            <a:ext cx="1425076" cy="1054303"/>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High flexibility to formulate various products</a:t>
            </a:r>
          </a:p>
        </p:txBody>
      </p:sp>
      <p:sp>
        <p:nvSpPr>
          <p:cNvPr id="24" name="Text Placeholder 5">
            <a:extLst>
              <a:ext uri="{FF2B5EF4-FFF2-40B4-BE49-F238E27FC236}">
                <a16:creationId xmlns:a16="http://schemas.microsoft.com/office/drawing/2014/main" id="{B553E2B0-0853-1D4C-9C2C-5A5598F67C05}"/>
              </a:ext>
            </a:extLst>
          </p:cNvPr>
          <p:cNvSpPr txBox="1">
            <a:spLocks/>
          </p:cNvSpPr>
          <p:nvPr/>
        </p:nvSpPr>
        <p:spPr>
          <a:xfrm>
            <a:off x="6602836" y="2246193"/>
            <a:ext cx="1742603" cy="841004"/>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Low use level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fixes unstable formulations</a:t>
            </a:r>
          </a:p>
        </p:txBody>
      </p:sp>
      <p:sp>
        <p:nvSpPr>
          <p:cNvPr id="25" name="Text Placeholder 5">
            <a:extLst>
              <a:ext uri="{FF2B5EF4-FFF2-40B4-BE49-F238E27FC236}">
                <a16:creationId xmlns:a16="http://schemas.microsoft.com/office/drawing/2014/main" id="{D9A2D9C6-8456-5249-B50E-7B40A57CC5E7}"/>
              </a:ext>
            </a:extLst>
          </p:cNvPr>
          <p:cNvSpPr txBox="1">
            <a:spLocks/>
          </p:cNvSpPr>
          <p:nvPr/>
        </p:nvSpPr>
        <p:spPr>
          <a:xfrm>
            <a:off x="10467517" y="2246193"/>
            <a:ext cx="1537435" cy="970240"/>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It's the best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choice to use </a:t>
            </a:r>
            <a:r>
              <a:rPr lang="en-US" sz="1200"/>
              <a:t>as</a:t>
            </a:r>
            <a:r>
              <a:rPr kumimoji="0" lang="en-US" sz="1200" b="0" i="0" u="none" strike="noStrike" kern="1200" cap="none" spc="0" normalizeH="0" baseline="0" noProof="0">
                <a:ln>
                  <a:noFill/>
                </a:ln>
                <a:effectLst/>
                <a:uLnTx/>
                <a:uFillTx/>
                <a:ea typeface="+mn-ea"/>
                <a:cs typeface="+mn-cs"/>
              </a:rPr>
              <a:t> a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second emulsifier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especially in sun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care formulations</a:t>
            </a:r>
          </a:p>
        </p:txBody>
      </p:sp>
      <p:sp>
        <p:nvSpPr>
          <p:cNvPr id="26" name="Text Placeholder 5">
            <a:extLst>
              <a:ext uri="{FF2B5EF4-FFF2-40B4-BE49-F238E27FC236}">
                <a16:creationId xmlns:a16="http://schemas.microsoft.com/office/drawing/2014/main" id="{B2E695FE-9751-9C46-9284-EB1DC046AF51}"/>
              </a:ext>
            </a:extLst>
          </p:cNvPr>
          <p:cNvSpPr txBox="1">
            <a:spLocks/>
          </p:cNvSpPr>
          <p:nvPr/>
        </p:nvSpPr>
        <p:spPr>
          <a:xfrm>
            <a:off x="610343" y="2246193"/>
            <a:ext cx="1577694" cy="725937"/>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Low dosage and yet very effective, no residue on the skin </a:t>
            </a:r>
          </a:p>
        </p:txBody>
      </p:sp>
      <p:sp>
        <p:nvSpPr>
          <p:cNvPr id="27" name="Text Placeholder 5">
            <a:extLst>
              <a:ext uri="{FF2B5EF4-FFF2-40B4-BE49-F238E27FC236}">
                <a16:creationId xmlns:a16="http://schemas.microsoft.com/office/drawing/2014/main" id="{1AC7D4C7-3C0A-A64E-86DF-1E422B7A2142}"/>
              </a:ext>
            </a:extLst>
          </p:cNvPr>
          <p:cNvSpPr txBox="1">
            <a:spLocks/>
          </p:cNvSpPr>
          <p:nvPr/>
        </p:nvSpPr>
        <p:spPr>
          <a:xfrm>
            <a:off x="8380989" y="2383848"/>
            <a:ext cx="1657694" cy="725936"/>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Easy to work, low concentration and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good stability, and helps the viscosity   too</a:t>
            </a:r>
          </a:p>
        </p:txBody>
      </p:sp>
      <p:pic>
        <p:nvPicPr>
          <p:cNvPr id="42" name="Picture 41">
            <a:extLst>
              <a:ext uri="{FF2B5EF4-FFF2-40B4-BE49-F238E27FC236}">
                <a16:creationId xmlns:a16="http://schemas.microsoft.com/office/drawing/2014/main" id="{F7A24485-5F94-0C71-299E-F976CE4F14E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130485"/>
            <a:ext cx="2510043" cy="485060"/>
          </a:xfrm>
          <a:prstGeom prst="rect">
            <a:avLst/>
          </a:prstGeom>
        </p:spPr>
      </p:pic>
      <p:pic>
        <p:nvPicPr>
          <p:cNvPr id="4" name="Picture 3" descr="A close-up of a smiley face&#10;&#10;AI-generated content may be incorrect.">
            <a:extLst>
              <a:ext uri="{FF2B5EF4-FFF2-40B4-BE49-F238E27FC236}">
                <a16:creationId xmlns:a16="http://schemas.microsoft.com/office/drawing/2014/main" id="{64435045-66F4-ACEF-B524-EFED8DDBA0E2}"/>
              </a:ext>
            </a:extLst>
          </p:cNvPr>
          <p:cNvPicPr>
            <a:picLocks noChangeAspect="1"/>
          </p:cNvPicPr>
          <p:nvPr/>
        </p:nvPicPr>
        <p:blipFill>
          <a:blip r:embed="rId5"/>
          <a:stretch>
            <a:fillRect/>
          </a:stretch>
        </p:blipFill>
        <p:spPr>
          <a:xfrm>
            <a:off x="213032" y="976215"/>
            <a:ext cx="8308259" cy="661312"/>
          </a:xfrm>
          <a:prstGeom prst="rect">
            <a:avLst/>
          </a:prstGeom>
        </p:spPr>
      </p:pic>
      <p:sp>
        <p:nvSpPr>
          <p:cNvPr id="3" name="Rectangle 2">
            <a:extLst>
              <a:ext uri="{FF2B5EF4-FFF2-40B4-BE49-F238E27FC236}">
                <a16:creationId xmlns:a16="http://schemas.microsoft.com/office/drawing/2014/main" id="{283A6B22-78B1-D84F-DCB5-EA11E6DE97C6}"/>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284305642"/>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93E8E8-5A66-9A40-BFF1-FA2A77721D2C}"/>
              </a:ext>
            </a:extLst>
          </p:cNvPr>
          <p:cNvSpPr>
            <a:spLocks noGrp="1"/>
          </p:cNvSpPr>
          <p:nvPr>
            <p:ph type="title"/>
          </p:nvPr>
        </p:nvSpPr>
        <p:spPr>
          <a:xfrm>
            <a:off x="302400" y="302400"/>
            <a:ext cx="6537671" cy="303211"/>
          </a:xfrm>
        </p:spPr>
        <p:txBody>
          <a:bodyPr/>
          <a:lstStyle/>
          <a:p>
            <a:r>
              <a:rPr lang="en-US"/>
              <a:t>AMPHISOL</a:t>
            </a:r>
            <a:r>
              <a:rPr lang="en-US" b="0"/>
              <a:t>®</a:t>
            </a:r>
            <a:r>
              <a:rPr lang="en-US"/>
              <a:t> K ID card</a:t>
            </a:r>
          </a:p>
        </p:txBody>
      </p:sp>
      <p:sp>
        <p:nvSpPr>
          <p:cNvPr id="2" name="Slide Number Placeholder 1">
            <a:extLst>
              <a:ext uri="{FF2B5EF4-FFF2-40B4-BE49-F238E27FC236}">
                <a16:creationId xmlns:a16="http://schemas.microsoft.com/office/drawing/2014/main" id="{16F3202D-FECC-B24F-B252-4FD05474E522}"/>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8</a:t>
            </a:fld>
            <a:endParaRPr lang="en-US"/>
          </a:p>
        </p:txBody>
      </p:sp>
      <p:pic>
        <p:nvPicPr>
          <p:cNvPr id="7" name="Picture Placeholder 6" descr="A person in a dress&#10;&#10;Description automatically generated">
            <a:extLst>
              <a:ext uri="{FF2B5EF4-FFF2-40B4-BE49-F238E27FC236}">
                <a16:creationId xmlns:a16="http://schemas.microsoft.com/office/drawing/2014/main" id="{9AF7B8E2-9C09-6F51-7C5B-F1032FFCC751}"/>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4" name="Text Placeholder 3">
            <a:extLst>
              <a:ext uri="{FF2B5EF4-FFF2-40B4-BE49-F238E27FC236}">
                <a16:creationId xmlns:a16="http://schemas.microsoft.com/office/drawing/2014/main" id="{0120DA40-69A9-4C49-84AF-9CD39F2F4C27}"/>
              </a:ext>
            </a:extLst>
          </p:cNvPr>
          <p:cNvSpPr>
            <a:spLocks noGrp="1"/>
          </p:cNvSpPr>
          <p:nvPr>
            <p:ph type="body" idx="11"/>
          </p:nvPr>
        </p:nvSpPr>
        <p:spPr>
          <a:xfrm>
            <a:off x="302400" y="605611"/>
            <a:ext cx="6537671" cy="288767"/>
          </a:xfrm>
        </p:spPr>
        <p:txBody>
          <a:bodyPr/>
          <a:lstStyle/>
          <a:p>
            <a:r>
              <a:rPr lang="en-US"/>
              <a:t>A unique composition</a:t>
            </a:r>
          </a:p>
        </p:txBody>
      </p:sp>
      <p:graphicFrame>
        <p:nvGraphicFramePr>
          <p:cNvPr id="9" name="Table 9">
            <a:extLst>
              <a:ext uri="{FF2B5EF4-FFF2-40B4-BE49-F238E27FC236}">
                <a16:creationId xmlns:a16="http://schemas.microsoft.com/office/drawing/2014/main" id="{BC4A6CA5-6627-0041-B66A-06B383A84A2A}"/>
              </a:ext>
            </a:extLst>
          </p:cNvPr>
          <p:cNvGraphicFramePr>
            <a:graphicFrameLocks noGrp="1"/>
          </p:cNvGraphicFramePr>
          <p:nvPr>
            <p:extLst>
              <p:ext uri="{D42A27DB-BD31-4B8C-83A1-F6EECF244321}">
                <p14:modId xmlns:p14="http://schemas.microsoft.com/office/powerpoint/2010/main" val="1468829838"/>
              </p:ext>
            </p:extLst>
          </p:nvPr>
        </p:nvGraphicFramePr>
        <p:xfrm>
          <a:off x="302400" y="1342799"/>
          <a:ext cx="5793600" cy="3281154"/>
        </p:xfrm>
        <a:graphic>
          <a:graphicData uri="http://schemas.openxmlformats.org/drawingml/2006/table">
            <a:tbl>
              <a:tblPr firstRow="1" bandRow="1">
                <a:tableStyleId>{5C22544A-7EE6-4342-B048-85BDC9FD1C3A}</a:tableStyleId>
              </a:tblPr>
              <a:tblGrid>
                <a:gridCol w="2625385">
                  <a:extLst>
                    <a:ext uri="{9D8B030D-6E8A-4147-A177-3AD203B41FA5}">
                      <a16:colId xmlns:a16="http://schemas.microsoft.com/office/drawing/2014/main" val="964680121"/>
                    </a:ext>
                  </a:extLst>
                </a:gridCol>
                <a:gridCol w="3168215">
                  <a:extLst>
                    <a:ext uri="{9D8B030D-6E8A-4147-A177-3AD203B41FA5}">
                      <a16:colId xmlns:a16="http://schemas.microsoft.com/office/drawing/2014/main" val="4150742328"/>
                    </a:ext>
                  </a:extLst>
                </a:gridCol>
              </a:tblGrid>
              <a:tr h="399207">
                <a:tc>
                  <a:txBody>
                    <a:bodyPr/>
                    <a:lstStyle/>
                    <a:p>
                      <a:pPr algn="l"/>
                      <a:r>
                        <a:rPr lang="en-US" sz="1600" b="1" i="0" baseline="0">
                          <a:solidFill>
                            <a:schemeClr val="tx1"/>
                          </a:solidFill>
                          <a:latin typeface="+mn-lt"/>
                          <a:ea typeface="Fira Sans" panose="020B0503050000020004" pitchFamily="34" charset="0"/>
                        </a:rPr>
                        <a:t>INCI:</a:t>
                      </a:r>
                    </a:p>
                  </a:txBody>
                  <a:tcPr marL="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i="0" baseline="0" dirty="0">
                          <a:solidFill>
                            <a:schemeClr val="tx1"/>
                          </a:solidFill>
                          <a:latin typeface="+mn-lt"/>
                          <a:ea typeface="Fira Sans" panose="020B0503050000020004" pitchFamily="34" charset="0"/>
                        </a:rPr>
                        <a:t>Potassium Cetyl Phosphate</a:t>
                      </a:r>
                    </a:p>
                  </a:txBody>
                  <a:tcPr marL="90000" marR="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52212294"/>
                  </a:ext>
                </a:extLst>
              </a:tr>
              <a:tr h="399207">
                <a:tc>
                  <a:txBody>
                    <a:bodyPr/>
                    <a:lstStyle/>
                    <a:p>
                      <a:pPr algn="l"/>
                      <a:r>
                        <a:rPr lang="en-US" sz="1600" b="1" baseline="0">
                          <a:solidFill>
                            <a:schemeClr val="tx1"/>
                          </a:solidFill>
                          <a:latin typeface="+mn-lt"/>
                          <a:ea typeface="Fira Sans" panose="020B0503050000020004" pitchFamily="34" charset="0"/>
                        </a:rPr>
                        <a:t>Type:</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Anionic O/W emulsifier</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8404527"/>
                  </a:ext>
                </a:extLst>
              </a:tr>
              <a:tr h="399207">
                <a:tc>
                  <a:txBody>
                    <a:bodyPr/>
                    <a:lstStyle/>
                    <a:p>
                      <a:pPr algn="l"/>
                      <a:r>
                        <a:rPr lang="en-US" sz="1600" b="1" baseline="0">
                          <a:solidFill>
                            <a:schemeClr val="tx1"/>
                          </a:solidFill>
                          <a:latin typeface="+mn-lt"/>
                          <a:ea typeface="Fira Sans" panose="020B0503050000020004" pitchFamily="34" charset="0"/>
                        </a:rPr>
                        <a:t>Appearance:</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White to beige powder</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4668356"/>
                  </a:ext>
                </a:extLst>
              </a:tr>
              <a:tr h="399207">
                <a:tc>
                  <a:txBody>
                    <a:bodyPr/>
                    <a:lstStyle/>
                    <a:p>
                      <a:pPr algn="l"/>
                      <a:r>
                        <a:rPr lang="en-US" sz="1600" b="1" baseline="0" dirty="0">
                          <a:solidFill>
                            <a:schemeClr val="tx1"/>
                          </a:solidFill>
                          <a:latin typeface="+mn-lt"/>
                          <a:ea typeface="Fira Sans" panose="020B0503050000020004" pitchFamily="34" charset="0"/>
                        </a:rPr>
                        <a:t>Cetyl alcohol:</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Max 2%</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8887339"/>
                  </a:ext>
                </a:extLst>
              </a:tr>
              <a:tr h="399207">
                <a:tc>
                  <a:txBody>
                    <a:bodyPr/>
                    <a:lstStyle/>
                    <a:p>
                      <a:pPr algn="l"/>
                      <a:r>
                        <a:rPr lang="en-US" sz="1600" b="1" baseline="0">
                          <a:solidFill>
                            <a:schemeClr val="tx1"/>
                          </a:solidFill>
                          <a:latin typeface="+mn-lt"/>
                          <a:ea typeface="Fira Sans" panose="020B0503050000020004" pitchFamily="34" charset="0"/>
                        </a:rPr>
                        <a:t>Potassium:</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7.0 – 12.0%</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889682"/>
                  </a:ext>
                </a:extLst>
              </a:tr>
              <a:tr h="399207">
                <a:tc>
                  <a:txBody>
                    <a:bodyPr/>
                    <a:lstStyle/>
                    <a:p>
                      <a:pPr algn="l"/>
                      <a:r>
                        <a:rPr lang="en-US" sz="1600" b="1" baseline="0">
                          <a:solidFill>
                            <a:schemeClr val="tx1"/>
                          </a:solidFill>
                          <a:latin typeface="+mn-lt"/>
                          <a:ea typeface="Fira Sans" panose="020B0503050000020004" pitchFamily="34" charset="0"/>
                        </a:rPr>
                        <a:t>Theoretical HLB value:</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9.6</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491978"/>
                  </a:ext>
                </a:extLst>
              </a:tr>
              <a:tr h="885912">
                <a:tc>
                  <a:txBody>
                    <a:bodyPr/>
                    <a:lstStyle/>
                    <a:p>
                      <a:pPr algn="l"/>
                      <a:r>
                        <a:rPr lang="en-US" sz="1600" b="1" baseline="0">
                          <a:solidFill>
                            <a:schemeClr val="tx1"/>
                          </a:solidFill>
                          <a:latin typeface="+mn-lt"/>
                          <a:ea typeface="Fira Sans" panose="020B0503050000020004" pitchFamily="34" charset="0"/>
                        </a:rPr>
                        <a:t>Unique performance driver:</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Typical phosphate content up to almost 100 times lower than competition</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1249183"/>
                  </a:ext>
                </a:extLst>
              </a:tr>
            </a:tbl>
          </a:graphicData>
        </a:graphic>
      </p:graphicFrame>
    </p:spTree>
    <p:extLst>
      <p:ext uri="{BB962C8B-B14F-4D97-AF65-F5344CB8AC3E}">
        <p14:creationId xmlns:p14="http://schemas.microsoft.com/office/powerpoint/2010/main" val="1367250825"/>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63821C6B-62E9-F1D8-86F6-EFB28A6BCADE}"/>
              </a:ext>
            </a:extLst>
          </p:cNvPr>
          <p:cNvSpPr>
            <a:spLocks noGrp="1"/>
          </p:cNvSpPr>
          <p:nvPr>
            <p:ph type="body" sz="quarter" idx="24"/>
          </p:nvPr>
        </p:nvSpPr>
        <p:spPr/>
        <p:txBody>
          <a:bodyPr/>
          <a:lstStyle/>
          <a:p>
            <a:endParaRPr lang="en-US"/>
          </a:p>
        </p:txBody>
      </p:sp>
      <p:pic>
        <p:nvPicPr>
          <p:cNvPr id="7" name="Picture 6">
            <a:extLst>
              <a:ext uri="{FF2B5EF4-FFF2-40B4-BE49-F238E27FC236}">
                <a16:creationId xmlns:a16="http://schemas.microsoft.com/office/drawing/2014/main" id="{9E27F3E3-154A-7B2C-E8E4-B6BC2C842DC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21" y="0"/>
            <a:ext cx="12177757" cy="6858000"/>
          </a:xfrm>
          <a:prstGeom prst="rect">
            <a:avLst/>
          </a:prstGeom>
        </p:spPr>
      </p:pic>
    </p:spTree>
    <p:extLst>
      <p:ext uri="{BB962C8B-B14F-4D97-AF65-F5344CB8AC3E}">
        <p14:creationId xmlns:p14="http://schemas.microsoft.com/office/powerpoint/2010/main" val="2953729568"/>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78C5C27-F6D7-43A5-BD53-30211832D63E}"/>
              </a:ext>
            </a:extLst>
          </p:cNvPr>
          <p:cNvSpPr/>
          <p:nvPr/>
        </p:nvSpPr>
        <p:spPr>
          <a:xfrm>
            <a:off x="0" y="-1"/>
            <a:ext cx="12191999" cy="7010401"/>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CEE9B299-1723-DEF6-F151-54D9176ECDD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37" name="Rectangle 36">
            <a:extLst>
              <a:ext uri="{FF2B5EF4-FFF2-40B4-BE49-F238E27FC236}">
                <a16:creationId xmlns:a16="http://schemas.microsoft.com/office/drawing/2014/main" id="{5B22E023-4407-58A7-D8C4-7C03210F2538}"/>
              </a:ext>
            </a:extLst>
          </p:cNvPr>
          <p:cNvSpPr/>
          <p:nvPr/>
        </p:nvSpPr>
        <p:spPr>
          <a:xfrm>
            <a:off x="9532938" y="5441795"/>
            <a:ext cx="2659062" cy="1416205"/>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91599FD7-55B9-D208-C7E7-E35A7416390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2" name="Rectangle 41">
            <a:extLst>
              <a:ext uri="{FF2B5EF4-FFF2-40B4-BE49-F238E27FC236}">
                <a16:creationId xmlns:a16="http://schemas.microsoft.com/office/drawing/2014/main" id="{F0AB4F79-7026-C2C5-03C1-39DF94431C8F}"/>
              </a:ext>
            </a:extLst>
          </p:cNvPr>
          <p:cNvSpPr/>
          <p:nvPr/>
        </p:nvSpPr>
        <p:spPr>
          <a:xfrm>
            <a:off x="0" y="-1"/>
            <a:ext cx="12192000" cy="2163338"/>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itle 4">
            <a:extLst>
              <a:ext uri="{FF2B5EF4-FFF2-40B4-BE49-F238E27FC236}">
                <a16:creationId xmlns:a16="http://schemas.microsoft.com/office/drawing/2014/main" id="{637D514A-98B6-BBAD-9A44-E77DE85D6E32}"/>
              </a:ext>
            </a:extLst>
          </p:cNvPr>
          <p:cNvSpPr txBox="1">
            <a:spLocks/>
          </p:cNvSpPr>
          <p:nvPr/>
        </p:nvSpPr>
        <p:spPr>
          <a:xfrm>
            <a:off x="387465" y="428130"/>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5400">
                <a:solidFill>
                  <a:srgbClr val="FFFFFF"/>
                </a:solidFill>
              </a:rPr>
              <a:t>K-ELEMENT</a:t>
            </a:r>
          </a:p>
        </p:txBody>
      </p:sp>
      <p:sp>
        <p:nvSpPr>
          <p:cNvPr id="44" name="Title 4">
            <a:extLst>
              <a:ext uri="{FF2B5EF4-FFF2-40B4-BE49-F238E27FC236}">
                <a16:creationId xmlns:a16="http://schemas.microsoft.com/office/drawing/2014/main" id="{A0B4F600-5F92-C689-C652-970FAFC20CDB}"/>
              </a:ext>
            </a:extLst>
          </p:cNvPr>
          <p:cNvSpPr txBox="1">
            <a:spLocks/>
          </p:cNvSpPr>
          <p:nvPr/>
        </p:nvSpPr>
        <p:spPr>
          <a:xfrm>
            <a:off x="387465" y="1125472"/>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800">
                <a:solidFill>
                  <a:srgbClr val="FFFFFF"/>
                </a:solidFill>
              </a:rPr>
              <a:t>Stabilized formula by AMPHISOL</a:t>
            </a:r>
            <a:r>
              <a:rPr lang="en-US" sz="1800" b="1">
                <a:solidFill>
                  <a:srgbClr val="FFFFFF"/>
                </a:solidFill>
                <a:latin typeface="DM Sans"/>
                <a:ea typeface="Roboto" panose="02000000000000000000" pitchFamily="2" charset="0"/>
              </a:rPr>
              <a:t>®</a:t>
            </a:r>
            <a:r>
              <a:rPr lang="en-US" sz="1800">
                <a:solidFill>
                  <a:srgbClr val="FFFFFF"/>
                </a:solidFill>
              </a:rPr>
              <a:t> K  </a:t>
            </a:r>
          </a:p>
        </p:txBody>
      </p:sp>
      <p:sp>
        <p:nvSpPr>
          <p:cNvPr id="45" name="Title 4">
            <a:extLst>
              <a:ext uri="{FF2B5EF4-FFF2-40B4-BE49-F238E27FC236}">
                <a16:creationId xmlns:a16="http://schemas.microsoft.com/office/drawing/2014/main" id="{4CC4B3A4-12E5-9300-6302-AED09C814EE5}"/>
              </a:ext>
            </a:extLst>
          </p:cNvPr>
          <p:cNvSpPr txBox="1">
            <a:spLocks/>
          </p:cNvSpPr>
          <p:nvPr/>
        </p:nvSpPr>
        <p:spPr>
          <a:xfrm>
            <a:off x="387465" y="1594875"/>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2800">
                <a:solidFill>
                  <a:srgbClr val="FFFFFF"/>
                </a:solidFill>
              </a:rPr>
              <a:t>Ultimate stability for multi formulations  </a:t>
            </a:r>
          </a:p>
        </p:txBody>
      </p:sp>
      <p:sp>
        <p:nvSpPr>
          <p:cNvPr id="48" name="Slide Number Placeholder 7">
            <a:extLst>
              <a:ext uri="{FF2B5EF4-FFF2-40B4-BE49-F238E27FC236}">
                <a16:creationId xmlns:a16="http://schemas.microsoft.com/office/drawing/2014/main" id="{BDC63B90-3C81-9ECA-EFFD-9BD7B6E7BB8A}"/>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000000"/>
                </a:solidFill>
              </a:rPr>
              <a:pPr/>
              <a:t>10</a:t>
            </a:fld>
            <a:endParaRPr lang="en-US" sz="1300">
              <a:solidFill>
                <a:srgbClr val="000000"/>
              </a:solidFill>
            </a:endParaRPr>
          </a:p>
        </p:txBody>
      </p:sp>
      <p:sp>
        <p:nvSpPr>
          <p:cNvPr id="51" name="Text Placeholder 10">
            <a:extLst>
              <a:ext uri="{FF2B5EF4-FFF2-40B4-BE49-F238E27FC236}">
                <a16:creationId xmlns:a16="http://schemas.microsoft.com/office/drawing/2014/main" id="{08BC3591-F17A-EA06-BC27-E71027950C11}"/>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ym typeface="Arial"/>
              </a:rPr>
              <a:t>Products are for illustration only, not for sale. </a:t>
            </a:r>
          </a:p>
          <a:p>
            <a:r>
              <a:rPr lang="en-US">
                <a:sym typeface="Arial"/>
              </a:rPr>
              <a:t>dsm-firmenich is not responsible for final product claims.</a:t>
            </a:r>
          </a:p>
          <a:p>
            <a:endParaRPr lang="en-US"/>
          </a:p>
        </p:txBody>
      </p:sp>
      <p:sp>
        <p:nvSpPr>
          <p:cNvPr id="4" name="Rectangle: Rounded Corners 3">
            <a:extLst>
              <a:ext uri="{FF2B5EF4-FFF2-40B4-BE49-F238E27FC236}">
                <a16:creationId xmlns:a16="http://schemas.microsoft.com/office/drawing/2014/main" id="{117B9DA7-3D81-AECE-4498-389D3D8C4EED}"/>
              </a:ext>
            </a:extLst>
          </p:cNvPr>
          <p:cNvSpPr/>
          <p:nvPr/>
        </p:nvSpPr>
        <p:spPr>
          <a:xfrm>
            <a:off x="9689118" y="4579274"/>
            <a:ext cx="3827051" cy="1629002"/>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AA2F3598-7ACA-B698-DB8F-8C28ECD0663F}"/>
              </a:ext>
            </a:extLst>
          </p:cNvPr>
          <p:cNvSpPr/>
          <p:nvPr/>
        </p:nvSpPr>
        <p:spPr>
          <a:xfrm>
            <a:off x="9979601" y="4799033"/>
            <a:ext cx="1160755" cy="1160755"/>
          </a:xfrm>
          <a:prstGeom prst="ellipse">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743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0CF843-474F-974F-B21A-36D0AED4BBD8}"/>
              </a:ext>
            </a:extLst>
          </p:cNvPr>
          <p:cNvSpPr>
            <a:spLocks noGrp="1"/>
          </p:cNvSpPr>
          <p:nvPr>
            <p:ph type="title"/>
          </p:nvPr>
        </p:nvSpPr>
        <p:spPr>
          <a:xfrm>
            <a:off x="301624" y="301625"/>
            <a:ext cx="5112039" cy="809126"/>
          </a:xfrm>
        </p:spPr>
        <p:txBody>
          <a:bodyPr/>
          <a:lstStyle/>
          <a:p>
            <a:r>
              <a:rPr lang="en-US"/>
              <a:t>AMPHISOL</a:t>
            </a:r>
            <a:r>
              <a:rPr lang="en-US" b="0"/>
              <a:t>®</a:t>
            </a:r>
            <a:r>
              <a:rPr lang="en-US"/>
              <a:t> K</a:t>
            </a:r>
            <a:br>
              <a:rPr lang="en-US"/>
            </a:br>
            <a:r>
              <a:rPr lang="en-US"/>
              <a:t>Ultimate stability for multi formulations</a:t>
            </a:r>
          </a:p>
        </p:txBody>
      </p:sp>
      <p:sp>
        <p:nvSpPr>
          <p:cNvPr id="3" name="Slide Number Placeholder 2">
            <a:extLst>
              <a:ext uri="{FF2B5EF4-FFF2-40B4-BE49-F238E27FC236}">
                <a16:creationId xmlns:a16="http://schemas.microsoft.com/office/drawing/2014/main" id="{A8086F1A-D39F-6044-BCE9-6DD547F4355F}"/>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smtClean="0"/>
              <a:pPr lvl="0"/>
              <a:t>11</a:t>
            </a:fld>
            <a:endParaRPr lang="en-US"/>
          </a:p>
        </p:txBody>
      </p:sp>
      <p:sp>
        <p:nvSpPr>
          <p:cNvPr id="36" name="Text Placeholder 35">
            <a:extLst>
              <a:ext uri="{FF2B5EF4-FFF2-40B4-BE49-F238E27FC236}">
                <a16:creationId xmlns:a16="http://schemas.microsoft.com/office/drawing/2014/main" id="{14560739-CDBE-4375-2826-DA30F6060988}"/>
              </a:ext>
            </a:extLst>
          </p:cNvPr>
          <p:cNvSpPr>
            <a:spLocks noGrp="1"/>
          </p:cNvSpPr>
          <p:nvPr>
            <p:ph type="body" sz="quarter" idx="26"/>
          </p:nvPr>
        </p:nvSpPr>
        <p:spPr/>
        <p:txBody>
          <a:bodyPr/>
          <a:lstStyle/>
          <a:p>
            <a:r>
              <a:rPr lang="en-US">
                <a:sym typeface="Arial"/>
              </a:rPr>
              <a:t>Products are for illustration only, not for sale. </a:t>
            </a:r>
          </a:p>
          <a:p>
            <a:r>
              <a:rPr lang="en-US">
                <a:sym typeface="Arial"/>
              </a:rPr>
              <a:t>dsm-firmenich is not responsible for final product claims.</a:t>
            </a:r>
          </a:p>
          <a:p>
            <a:endParaRPr lang="en-US"/>
          </a:p>
        </p:txBody>
      </p:sp>
      <p:sp>
        <p:nvSpPr>
          <p:cNvPr id="2" name="Text Placeholder 36">
            <a:extLst>
              <a:ext uri="{FF2B5EF4-FFF2-40B4-BE49-F238E27FC236}">
                <a16:creationId xmlns:a16="http://schemas.microsoft.com/office/drawing/2014/main" id="{04711D04-3036-26B1-370A-6BF96CFCCBA5}"/>
              </a:ext>
            </a:extLst>
          </p:cNvPr>
          <p:cNvSpPr>
            <a:spLocks noGrp="1"/>
          </p:cNvSpPr>
          <p:nvPr/>
        </p:nvSpPr>
        <p:spPr>
          <a:xfrm>
            <a:off x="301624" y="4889072"/>
            <a:ext cx="5035164" cy="1032347"/>
          </a:xfrm>
          <a:prstGeom prst="rect">
            <a:avLst/>
          </a:prstGeom>
          <a:solidFill>
            <a:srgbClr val="EEDBF7"/>
          </a:solidFill>
        </p:spPr>
        <p:txBody>
          <a:bodyPr vert="horz" wrap="square" lIns="72000" tIns="72000" rIns="72000" bIns="72000" numCol="1"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Thanks to the unique microdomains technology capable of stabilizing the most challenging combination of ingredients</a:t>
            </a:r>
          </a:p>
          <a:p>
            <a:endParaRPr lang="en-US"/>
          </a:p>
        </p:txBody>
      </p:sp>
      <p:sp>
        <p:nvSpPr>
          <p:cNvPr id="51" name="Text Placeholder 34">
            <a:extLst>
              <a:ext uri="{FF2B5EF4-FFF2-40B4-BE49-F238E27FC236}">
                <a16:creationId xmlns:a16="http://schemas.microsoft.com/office/drawing/2014/main" id="{3DAD7E6B-5513-2693-9ADA-FCDFA3097F6F}"/>
              </a:ext>
            </a:extLst>
          </p:cNvPr>
          <p:cNvSpPr txBox="1">
            <a:spLocks/>
          </p:cNvSpPr>
          <p:nvPr/>
        </p:nvSpPr>
        <p:spPr>
          <a:xfrm>
            <a:off x="302399" y="1365250"/>
            <a:ext cx="4552176"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Multi textures and product types</a:t>
            </a:r>
          </a:p>
          <a:p>
            <a:endParaRPr lang="en-US"/>
          </a:p>
          <a:p>
            <a:endParaRPr lang="en-US"/>
          </a:p>
          <a:p>
            <a:endParaRPr lang="en-US"/>
          </a:p>
          <a:p>
            <a:endParaRPr lang="en-US"/>
          </a:p>
          <a:p>
            <a:endParaRPr lang="en-US"/>
          </a:p>
          <a:p>
            <a:endParaRPr lang="en-US"/>
          </a:p>
          <a:p>
            <a:endParaRPr lang="en-US"/>
          </a:p>
          <a:p>
            <a:r>
              <a:rPr lang="en-US"/>
              <a:t>Multi applications</a:t>
            </a:r>
          </a:p>
        </p:txBody>
      </p:sp>
      <p:pic>
        <p:nvPicPr>
          <p:cNvPr id="52" name="Graphic 51">
            <a:extLst>
              <a:ext uri="{FF2B5EF4-FFF2-40B4-BE49-F238E27FC236}">
                <a16:creationId xmlns:a16="http://schemas.microsoft.com/office/drawing/2014/main" id="{CB15F82D-2F3B-86AD-ABF9-728E343BDF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89881" y="4035479"/>
            <a:ext cx="457200" cy="457200"/>
          </a:xfrm>
          <a:prstGeom prst="rect">
            <a:avLst/>
          </a:prstGeom>
        </p:spPr>
      </p:pic>
      <p:pic>
        <p:nvPicPr>
          <p:cNvPr id="53" name="Graphic 52">
            <a:extLst>
              <a:ext uri="{FF2B5EF4-FFF2-40B4-BE49-F238E27FC236}">
                <a16:creationId xmlns:a16="http://schemas.microsoft.com/office/drawing/2014/main" id="{9E827E6E-AB6C-BA33-CD31-93F8615086A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4513" y="2679670"/>
            <a:ext cx="457200" cy="457200"/>
          </a:xfrm>
          <a:prstGeom prst="rect">
            <a:avLst/>
          </a:prstGeom>
        </p:spPr>
      </p:pic>
      <p:pic>
        <p:nvPicPr>
          <p:cNvPr id="54" name="Graphic 53">
            <a:extLst>
              <a:ext uri="{FF2B5EF4-FFF2-40B4-BE49-F238E27FC236}">
                <a16:creationId xmlns:a16="http://schemas.microsoft.com/office/drawing/2014/main" id="{6CD8F0EC-9B6A-6032-EC4B-4C2200A9350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4513" y="1835669"/>
            <a:ext cx="457200" cy="457200"/>
          </a:xfrm>
          <a:prstGeom prst="rect">
            <a:avLst/>
          </a:prstGeom>
        </p:spPr>
      </p:pic>
      <p:pic>
        <p:nvPicPr>
          <p:cNvPr id="55" name="Graphic 54">
            <a:extLst>
              <a:ext uri="{FF2B5EF4-FFF2-40B4-BE49-F238E27FC236}">
                <a16:creationId xmlns:a16="http://schemas.microsoft.com/office/drawing/2014/main" id="{AB5461F1-7A92-8F2C-712F-6F6D3B0A8E7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589881" y="1835669"/>
            <a:ext cx="457200" cy="457200"/>
          </a:xfrm>
          <a:prstGeom prst="rect">
            <a:avLst/>
          </a:prstGeom>
        </p:spPr>
      </p:pic>
      <p:pic>
        <p:nvPicPr>
          <p:cNvPr id="56" name="Graphic 55">
            <a:extLst>
              <a:ext uri="{FF2B5EF4-FFF2-40B4-BE49-F238E27FC236}">
                <a16:creationId xmlns:a16="http://schemas.microsoft.com/office/drawing/2014/main" id="{010E7205-4F48-B2E6-F1CF-993068539E2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78232" y="1835669"/>
            <a:ext cx="457200" cy="457200"/>
          </a:xfrm>
          <a:prstGeom prst="rect">
            <a:avLst/>
          </a:prstGeom>
        </p:spPr>
      </p:pic>
      <p:pic>
        <p:nvPicPr>
          <p:cNvPr id="57" name="Graphic 56">
            <a:extLst>
              <a:ext uri="{FF2B5EF4-FFF2-40B4-BE49-F238E27FC236}">
                <a16:creationId xmlns:a16="http://schemas.microsoft.com/office/drawing/2014/main" id="{C4484564-A8D1-2D4B-4D99-725535AB779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589881" y="2642939"/>
            <a:ext cx="457200" cy="457200"/>
          </a:xfrm>
          <a:prstGeom prst="rect">
            <a:avLst/>
          </a:prstGeom>
        </p:spPr>
      </p:pic>
      <p:pic>
        <p:nvPicPr>
          <p:cNvPr id="59" name="Graphic 58">
            <a:extLst>
              <a:ext uri="{FF2B5EF4-FFF2-40B4-BE49-F238E27FC236}">
                <a16:creationId xmlns:a16="http://schemas.microsoft.com/office/drawing/2014/main" id="{4484EBD7-A762-AB17-C124-21EB74EBFE7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44593" y="4035479"/>
            <a:ext cx="457200" cy="457200"/>
          </a:xfrm>
          <a:prstGeom prst="rect">
            <a:avLst/>
          </a:prstGeom>
        </p:spPr>
      </p:pic>
      <p:pic>
        <p:nvPicPr>
          <p:cNvPr id="61" name="Graphic 60">
            <a:extLst>
              <a:ext uri="{FF2B5EF4-FFF2-40B4-BE49-F238E27FC236}">
                <a16:creationId xmlns:a16="http://schemas.microsoft.com/office/drawing/2014/main" id="{6C6D0576-8059-F70D-B219-4407D806DAB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625975" y="4035479"/>
            <a:ext cx="457200" cy="457200"/>
          </a:xfrm>
          <a:prstGeom prst="rect">
            <a:avLst/>
          </a:prstGeom>
        </p:spPr>
      </p:pic>
      <p:sp>
        <p:nvSpPr>
          <p:cNvPr id="63" name="Rectangle 62">
            <a:extLst>
              <a:ext uri="{FF2B5EF4-FFF2-40B4-BE49-F238E27FC236}">
                <a16:creationId xmlns:a16="http://schemas.microsoft.com/office/drawing/2014/main" id="{46AD2100-4619-8CBD-EC6A-D287EE4FDBA2}"/>
              </a:ext>
            </a:extLst>
          </p:cNvPr>
          <p:cNvSpPr/>
          <p:nvPr/>
        </p:nvSpPr>
        <p:spPr>
          <a:xfrm>
            <a:off x="2410368" y="1701588"/>
            <a:ext cx="90000" cy="720000"/>
          </a:xfrm>
          <a:prstGeom prst="rect">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F39D9AAE-F315-B9F3-C395-7C40E85EB81D}"/>
              </a:ext>
            </a:extLst>
          </p:cNvPr>
          <p:cNvSpPr/>
          <p:nvPr/>
        </p:nvSpPr>
        <p:spPr>
          <a:xfrm>
            <a:off x="308190" y="1685740"/>
            <a:ext cx="90000" cy="720000"/>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FD3F5BFD-716F-259D-4FB0-A8D664DB5EE1}"/>
              </a:ext>
            </a:extLst>
          </p:cNvPr>
          <p:cNvSpPr/>
          <p:nvPr/>
        </p:nvSpPr>
        <p:spPr>
          <a:xfrm>
            <a:off x="4512707" y="1716289"/>
            <a:ext cx="90000" cy="720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A27F6B9B-DF77-5C8F-C9E8-D7FCF397A651}"/>
              </a:ext>
            </a:extLst>
          </p:cNvPr>
          <p:cNvSpPr/>
          <p:nvPr/>
        </p:nvSpPr>
        <p:spPr>
          <a:xfrm>
            <a:off x="308190" y="2517274"/>
            <a:ext cx="90000" cy="720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B2C8C33-FA3C-17ED-FD9E-F04B9D92101F}"/>
              </a:ext>
            </a:extLst>
          </p:cNvPr>
          <p:cNvSpPr/>
          <p:nvPr/>
        </p:nvSpPr>
        <p:spPr>
          <a:xfrm>
            <a:off x="2410368" y="2531190"/>
            <a:ext cx="90000" cy="720000"/>
          </a:xfrm>
          <a:prstGeom prst="rect">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AE8F87B7-0A66-B22E-2007-B9D89D44B1F9}"/>
              </a:ext>
            </a:extLst>
          </p:cNvPr>
          <p:cNvSpPr/>
          <p:nvPr/>
        </p:nvSpPr>
        <p:spPr>
          <a:xfrm>
            <a:off x="2410368" y="3895936"/>
            <a:ext cx="90000" cy="720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4370A784-0327-E6F0-AB90-C5FC6413E656}"/>
              </a:ext>
            </a:extLst>
          </p:cNvPr>
          <p:cNvSpPr/>
          <p:nvPr/>
        </p:nvSpPr>
        <p:spPr>
          <a:xfrm>
            <a:off x="308190" y="3910857"/>
            <a:ext cx="90000" cy="720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99373C6B-09C1-2B39-0D8D-0B79C92001D7}"/>
              </a:ext>
            </a:extLst>
          </p:cNvPr>
          <p:cNvSpPr/>
          <p:nvPr/>
        </p:nvSpPr>
        <p:spPr>
          <a:xfrm>
            <a:off x="4512707" y="3905177"/>
            <a:ext cx="90000" cy="72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8A6AE3F7-9596-47F6-B354-5496F0B7DAEB}"/>
              </a:ext>
            </a:extLst>
          </p:cNvPr>
          <p:cNvSpPr txBox="1"/>
          <p:nvPr/>
        </p:nvSpPr>
        <p:spPr>
          <a:xfrm>
            <a:off x="841925" y="1894992"/>
            <a:ext cx="1435100" cy="338554"/>
          </a:xfrm>
          <a:prstGeom prst="rect">
            <a:avLst/>
          </a:prstGeom>
          <a:noFill/>
        </p:spPr>
        <p:txBody>
          <a:bodyPr wrap="square" rtlCol="0">
            <a:spAutoFit/>
          </a:bodyPr>
          <a:lstStyle/>
          <a:p>
            <a:r>
              <a:rPr lang="en-US" sz="1600"/>
              <a:t>Pump sprays</a:t>
            </a:r>
          </a:p>
        </p:txBody>
      </p:sp>
      <p:sp>
        <p:nvSpPr>
          <p:cNvPr id="75" name="TextBox 74">
            <a:extLst>
              <a:ext uri="{FF2B5EF4-FFF2-40B4-BE49-F238E27FC236}">
                <a16:creationId xmlns:a16="http://schemas.microsoft.com/office/drawing/2014/main" id="{05937378-42BA-2FC2-555B-9C2BED0B549F}"/>
              </a:ext>
            </a:extLst>
          </p:cNvPr>
          <p:cNvSpPr txBox="1"/>
          <p:nvPr/>
        </p:nvSpPr>
        <p:spPr>
          <a:xfrm>
            <a:off x="841925" y="2734556"/>
            <a:ext cx="1435100" cy="338554"/>
          </a:xfrm>
          <a:prstGeom prst="rect">
            <a:avLst/>
          </a:prstGeom>
          <a:noFill/>
        </p:spPr>
        <p:txBody>
          <a:bodyPr wrap="square" rtlCol="0">
            <a:spAutoFit/>
          </a:bodyPr>
          <a:lstStyle/>
          <a:p>
            <a:r>
              <a:rPr lang="en-US" sz="1600"/>
              <a:t>Tubes</a:t>
            </a:r>
            <a:endParaRPr lang="en-US"/>
          </a:p>
        </p:txBody>
      </p:sp>
      <p:sp>
        <p:nvSpPr>
          <p:cNvPr id="76" name="TextBox 75">
            <a:extLst>
              <a:ext uri="{FF2B5EF4-FFF2-40B4-BE49-F238E27FC236}">
                <a16:creationId xmlns:a16="http://schemas.microsoft.com/office/drawing/2014/main" id="{AD491C97-E339-9384-B448-7699E3DA89DF}"/>
              </a:ext>
            </a:extLst>
          </p:cNvPr>
          <p:cNvSpPr txBox="1"/>
          <p:nvPr/>
        </p:nvSpPr>
        <p:spPr>
          <a:xfrm>
            <a:off x="3049680" y="1894992"/>
            <a:ext cx="1435100" cy="338554"/>
          </a:xfrm>
          <a:prstGeom prst="rect">
            <a:avLst/>
          </a:prstGeom>
          <a:noFill/>
        </p:spPr>
        <p:txBody>
          <a:bodyPr wrap="square" rtlCol="0">
            <a:spAutoFit/>
          </a:bodyPr>
          <a:lstStyle/>
          <a:p>
            <a:r>
              <a:rPr lang="en-US" sz="1600"/>
              <a:t>Dispensers</a:t>
            </a:r>
            <a:endParaRPr lang="en-US"/>
          </a:p>
        </p:txBody>
      </p:sp>
      <p:sp>
        <p:nvSpPr>
          <p:cNvPr id="77" name="TextBox 76">
            <a:extLst>
              <a:ext uri="{FF2B5EF4-FFF2-40B4-BE49-F238E27FC236}">
                <a16:creationId xmlns:a16="http://schemas.microsoft.com/office/drawing/2014/main" id="{CD5020C7-4335-5BBE-8FC4-57236CA14D86}"/>
              </a:ext>
            </a:extLst>
          </p:cNvPr>
          <p:cNvSpPr txBox="1"/>
          <p:nvPr/>
        </p:nvSpPr>
        <p:spPr>
          <a:xfrm>
            <a:off x="3049680" y="2702262"/>
            <a:ext cx="1435100" cy="338554"/>
          </a:xfrm>
          <a:prstGeom prst="rect">
            <a:avLst/>
          </a:prstGeom>
          <a:noFill/>
        </p:spPr>
        <p:txBody>
          <a:bodyPr wrap="square" rtlCol="0">
            <a:spAutoFit/>
          </a:bodyPr>
          <a:lstStyle/>
          <a:p>
            <a:r>
              <a:rPr lang="en-US" sz="1600"/>
              <a:t>Jars</a:t>
            </a:r>
            <a:endParaRPr lang="en-US"/>
          </a:p>
        </p:txBody>
      </p:sp>
      <p:sp>
        <p:nvSpPr>
          <p:cNvPr id="78" name="TextBox 77">
            <a:extLst>
              <a:ext uri="{FF2B5EF4-FFF2-40B4-BE49-F238E27FC236}">
                <a16:creationId xmlns:a16="http://schemas.microsoft.com/office/drawing/2014/main" id="{AD99FD34-F8BE-8649-A6C5-7AB02DDFC78E}"/>
              </a:ext>
            </a:extLst>
          </p:cNvPr>
          <p:cNvSpPr txBox="1"/>
          <p:nvPr/>
        </p:nvSpPr>
        <p:spPr>
          <a:xfrm>
            <a:off x="3049680" y="4094802"/>
            <a:ext cx="1435100" cy="338554"/>
          </a:xfrm>
          <a:prstGeom prst="rect">
            <a:avLst/>
          </a:prstGeom>
          <a:noFill/>
        </p:spPr>
        <p:txBody>
          <a:bodyPr wrap="square" rtlCol="0">
            <a:spAutoFit/>
          </a:bodyPr>
          <a:lstStyle/>
          <a:p>
            <a:r>
              <a:rPr lang="en-US" sz="1600"/>
              <a:t>Sun</a:t>
            </a:r>
            <a:endParaRPr lang="en-US"/>
          </a:p>
        </p:txBody>
      </p:sp>
      <p:sp>
        <p:nvSpPr>
          <p:cNvPr id="79" name="TextBox 78">
            <a:extLst>
              <a:ext uri="{FF2B5EF4-FFF2-40B4-BE49-F238E27FC236}">
                <a16:creationId xmlns:a16="http://schemas.microsoft.com/office/drawing/2014/main" id="{93A442CB-60C7-CBE6-43C8-E46E4E49814D}"/>
              </a:ext>
            </a:extLst>
          </p:cNvPr>
          <p:cNvSpPr txBox="1"/>
          <p:nvPr/>
        </p:nvSpPr>
        <p:spPr>
          <a:xfrm>
            <a:off x="4983265" y="1894992"/>
            <a:ext cx="918792" cy="338554"/>
          </a:xfrm>
          <a:prstGeom prst="rect">
            <a:avLst/>
          </a:prstGeom>
          <a:noFill/>
        </p:spPr>
        <p:txBody>
          <a:bodyPr wrap="square" rtlCol="0">
            <a:spAutoFit/>
          </a:bodyPr>
          <a:lstStyle/>
          <a:p>
            <a:r>
              <a:rPr lang="en-US" sz="1600"/>
              <a:t>Bottles</a:t>
            </a:r>
            <a:endParaRPr lang="en-US"/>
          </a:p>
        </p:txBody>
      </p:sp>
      <p:sp>
        <p:nvSpPr>
          <p:cNvPr id="80" name="TextBox 79">
            <a:extLst>
              <a:ext uri="{FF2B5EF4-FFF2-40B4-BE49-F238E27FC236}">
                <a16:creationId xmlns:a16="http://schemas.microsoft.com/office/drawing/2014/main" id="{27919AFD-B80E-5938-BE9B-64C08770F501}"/>
              </a:ext>
            </a:extLst>
          </p:cNvPr>
          <p:cNvSpPr txBox="1"/>
          <p:nvPr/>
        </p:nvSpPr>
        <p:spPr>
          <a:xfrm>
            <a:off x="841925" y="4094802"/>
            <a:ext cx="1435100" cy="338554"/>
          </a:xfrm>
          <a:prstGeom prst="rect">
            <a:avLst/>
          </a:prstGeom>
          <a:noFill/>
        </p:spPr>
        <p:txBody>
          <a:bodyPr wrap="square" rtlCol="0">
            <a:spAutoFit/>
          </a:bodyPr>
          <a:lstStyle/>
          <a:p>
            <a:r>
              <a:rPr lang="en-US" sz="1600"/>
              <a:t>Skin</a:t>
            </a:r>
            <a:endParaRPr lang="en-US"/>
          </a:p>
        </p:txBody>
      </p:sp>
      <p:sp>
        <p:nvSpPr>
          <p:cNvPr id="81" name="TextBox 80">
            <a:extLst>
              <a:ext uri="{FF2B5EF4-FFF2-40B4-BE49-F238E27FC236}">
                <a16:creationId xmlns:a16="http://schemas.microsoft.com/office/drawing/2014/main" id="{B996BC63-644E-22D7-21C5-0E17CEA7B889}"/>
              </a:ext>
            </a:extLst>
          </p:cNvPr>
          <p:cNvSpPr txBox="1"/>
          <p:nvPr/>
        </p:nvSpPr>
        <p:spPr>
          <a:xfrm>
            <a:off x="5046603" y="4094802"/>
            <a:ext cx="1052072" cy="338554"/>
          </a:xfrm>
          <a:prstGeom prst="rect">
            <a:avLst/>
          </a:prstGeom>
          <a:noFill/>
        </p:spPr>
        <p:txBody>
          <a:bodyPr wrap="square" rtlCol="0">
            <a:spAutoFit/>
          </a:bodyPr>
          <a:lstStyle/>
          <a:p>
            <a:r>
              <a:rPr lang="en-US" sz="1600"/>
              <a:t>Make-up</a:t>
            </a:r>
          </a:p>
        </p:txBody>
      </p:sp>
      <p:sp>
        <p:nvSpPr>
          <p:cNvPr id="10" name="Text Placeholder 36">
            <a:extLst>
              <a:ext uri="{FF2B5EF4-FFF2-40B4-BE49-F238E27FC236}">
                <a16:creationId xmlns:a16="http://schemas.microsoft.com/office/drawing/2014/main" id="{DF1F7ACF-2D73-85D8-F390-6ABBF8E75F3C}"/>
              </a:ext>
            </a:extLst>
          </p:cNvPr>
          <p:cNvSpPr>
            <a:spLocks noGrp="1"/>
          </p:cNvSpPr>
          <p:nvPr/>
        </p:nvSpPr>
        <p:spPr>
          <a:xfrm>
            <a:off x="6423230" y="-1"/>
            <a:ext cx="5768769" cy="6858001"/>
          </a:xfrm>
          <a:prstGeom prst="rect">
            <a:avLst/>
          </a:prstGeom>
          <a:solidFill>
            <a:srgbClr val="EEDBF7"/>
          </a:solidFill>
        </p:spPr>
        <p:txBody>
          <a:bodyPr vert="horz" wrap="square" lIns="72000" tIns="72000" rIns="72000" bIns="72000" numCol="1" rtlCol="0" anchor="t">
            <a:noAutofit/>
          </a:bodyPr>
          <a:lstStyle>
            <a:defPPr>
              <a:defRPr lang="en-US"/>
            </a:defPPr>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endParaRPr lang="en-US"/>
          </a:p>
        </p:txBody>
      </p:sp>
      <p:pic>
        <p:nvPicPr>
          <p:cNvPr id="11" name="Picture 10" descr="A group of white containers with purple labels&#10;&#10;AI-generated content may be incorrect.">
            <a:extLst>
              <a:ext uri="{FF2B5EF4-FFF2-40B4-BE49-F238E27FC236}">
                <a16:creationId xmlns:a16="http://schemas.microsoft.com/office/drawing/2014/main" id="{03067B15-AE5C-DBE9-129C-0F284726E976}"/>
              </a:ext>
            </a:extLst>
          </p:cNvPr>
          <p:cNvPicPr>
            <a:picLocks noChangeAspect="1"/>
          </p:cNvPicPr>
          <p:nvPr/>
        </p:nvPicPr>
        <p:blipFill>
          <a:blip r:embed="rId18" cstate="print">
            <a:extLst>
              <a:ext uri="{28A0092B-C50C-407E-A947-70E740481C1C}">
                <a14:useLocalDpi xmlns:a14="http://schemas.microsoft.com/office/drawing/2010/main"/>
              </a:ext>
            </a:extLst>
          </a:blip>
          <a:srcRect b="-303"/>
          <a:stretch/>
        </p:blipFill>
        <p:spPr>
          <a:xfrm>
            <a:off x="6423231" y="-1"/>
            <a:ext cx="5768770" cy="6858001"/>
          </a:xfrm>
          <a:prstGeom prst="rect">
            <a:avLst/>
          </a:prstGeom>
        </p:spPr>
      </p:pic>
      <p:pic>
        <p:nvPicPr>
          <p:cNvPr id="12" name="Picture 11">
            <a:extLst>
              <a:ext uri="{FF2B5EF4-FFF2-40B4-BE49-F238E27FC236}">
                <a16:creationId xmlns:a16="http://schemas.microsoft.com/office/drawing/2014/main" id="{1B54C6E3-9BD6-24B8-810C-C03241071199}"/>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9519682" y="6128459"/>
            <a:ext cx="2521521" cy="487278"/>
          </a:xfrm>
          <a:prstGeom prst="rect">
            <a:avLst/>
          </a:prstGeom>
        </p:spPr>
      </p:pic>
    </p:spTree>
    <p:extLst>
      <p:ext uri="{BB962C8B-B14F-4D97-AF65-F5344CB8AC3E}">
        <p14:creationId xmlns:p14="http://schemas.microsoft.com/office/powerpoint/2010/main" val="3157861298"/>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72F363D9-A4D1-B3AA-F40E-A6EE4E4EFBAE}"/>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p:pic>
      <p:sp>
        <p:nvSpPr>
          <p:cNvPr id="4" name="Title 3">
            <a:extLst>
              <a:ext uri="{FF2B5EF4-FFF2-40B4-BE49-F238E27FC236}">
                <a16:creationId xmlns:a16="http://schemas.microsoft.com/office/drawing/2014/main" id="{18395EDC-566F-E84A-B569-61F864D18B23}"/>
              </a:ext>
            </a:extLst>
          </p:cNvPr>
          <p:cNvSpPr>
            <a:spLocks noGrp="1"/>
          </p:cNvSpPr>
          <p:nvPr>
            <p:ph type="title"/>
          </p:nvPr>
        </p:nvSpPr>
        <p:spPr>
          <a:xfrm>
            <a:off x="302400" y="302400"/>
            <a:ext cx="6537671" cy="303211"/>
          </a:xfrm>
        </p:spPr>
        <p:txBody>
          <a:bodyPr/>
          <a:lstStyle/>
          <a:p>
            <a:r>
              <a:rPr lang="en-US"/>
              <a:t>AMPHISOL</a:t>
            </a:r>
            <a:r>
              <a:rPr lang="en-US" b="0"/>
              <a:t>®</a:t>
            </a:r>
            <a:r>
              <a:rPr lang="en-US"/>
              <a:t> K - Agenda</a:t>
            </a:r>
          </a:p>
        </p:txBody>
      </p:sp>
      <p:sp>
        <p:nvSpPr>
          <p:cNvPr id="3" name="Slide Number Placeholder 2">
            <a:extLst>
              <a:ext uri="{FF2B5EF4-FFF2-40B4-BE49-F238E27FC236}">
                <a16:creationId xmlns:a16="http://schemas.microsoft.com/office/drawing/2014/main" id="{79B435CB-CC33-ED4B-90D8-77768B817A6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12</a:t>
            </a:fld>
            <a:endParaRPr lang="en-US"/>
          </a:p>
        </p:txBody>
      </p:sp>
      <p:sp>
        <p:nvSpPr>
          <p:cNvPr id="5" name="Text Placeholder 4">
            <a:extLst>
              <a:ext uri="{FF2B5EF4-FFF2-40B4-BE49-F238E27FC236}">
                <a16:creationId xmlns:a16="http://schemas.microsoft.com/office/drawing/2014/main" id="{B0DE3319-B669-9E42-ACC1-A8E6A828B0F8}"/>
              </a:ext>
            </a:extLst>
          </p:cNvPr>
          <p:cNvSpPr>
            <a:spLocks noGrp="1"/>
          </p:cNvSpPr>
          <p:nvPr>
            <p:ph type="body" idx="11"/>
          </p:nvPr>
        </p:nvSpPr>
        <p:spPr>
          <a:xfrm>
            <a:off x="302400" y="605611"/>
            <a:ext cx="6537671" cy="288767"/>
          </a:xfrm>
        </p:spPr>
        <p:txBody>
          <a:bodyPr/>
          <a:lstStyle/>
          <a:p>
            <a:r>
              <a:rPr lang="en-US"/>
              <a:t>Discover the ultimate stability for multi formulations</a:t>
            </a:r>
          </a:p>
        </p:txBody>
      </p:sp>
      <p:grpSp>
        <p:nvGrpSpPr>
          <p:cNvPr id="82" name="Group 81">
            <a:extLst>
              <a:ext uri="{FF2B5EF4-FFF2-40B4-BE49-F238E27FC236}">
                <a16:creationId xmlns:a16="http://schemas.microsoft.com/office/drawing/2014/main" id="{53CC6D6D-5539-1246-6756-4B7F02C12250}"/>
              </a:ext>
            </a:extLst>
          </p:cNvPr>
          <p:cNvGrpSpPr/>
          <p:nvPr/>
        </p:nvGrpSpPr>
        <p:grpSpPr>
          <a:xfrm>
            <a:off x="332798" y="1380784"/>
            <a:ext cx="550190" cy="550190"/>
            <a:chOff x="2774373" y="2052073"/>
            <a:chExt cx="550190" cy="550190"/>
          </a:xfrm>
          <a:solidFill>
            <a:srgbClr val="9138B0"/>
          </a:solidFill>
        </p:grpSpPr>
        <p:sp>
          <p:nvSpPr>
            <p:cNvPr id="77" name="Oval 76">
              <a:hlinkClick r:id="rId4" action="ppaction://hlinksldjump"/>
              <a:extLst>
                <a:ext uri="{FF2B5EF4-FFF2-40B4-BE49-F238E27FC236}">
                  <a16:creationId xmlns:a16="http://schemas.microsoft.com/office/drawing/2014/main" id="{50CC622A-C349-7A07-0645-B7392083A7E0}"/>
                </a:ext>
              </a:extLst>
            </p:cNvPr>
            <p:cNvSpPr/>
            <p:nvPr/>
          </p:nvSpPr>
          <p:spPr>
            <a:xfrm>
              <a:off x="2774373" y="2052073"/>
              <a:ext cx="550190" cy="55019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Graphic 80">
              <a:hlinkClick r:id="rId4" action="ppaction://hlinksldjump"/>
              <a:extLst>
                <a:ext uri="{FF2B5EF4-FFF2-40B4-BE49-F238E27FC236}">
                  <a16:creationId xmlns:a16="http://schemas.microsoft.com/office/drawing/2014/main" id="{8B42D782-5792-A058-E5B2-E184346814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57670" y="2135370"/>
              <a:ext cx="383596" cy="383596"/>
            </a:xfrm>
            <a:prstGeom prst="rect">
              <a:avLst/>
            </a:prstGeom>
          </p:spPr>
        </p:pic>
      </p:grpSp>
      <p:grpSp>
        <p:nvGrpSpPr>
          <p:cNvPr id="83" name="Group 82">
            <a:extLst>
              <a:ext uri="{FF2B5EF4-FFF2-40B4-BE49-F238E27FC236}">
                <a16:creationId xmlns:a16="http://schemas.microsoft.com/office/drawing/2014/main" id="{C636AD62-9253-6FE2-D3A1-D7E1350DAFDE}"/>
              </a:ext>
            </a:extLst>
          </p:cNvPr>
          <p:cNvGrpSpPr/>
          <p:nvPr/>
        </p:nvGrpSpPr>
        <p:grpSpPr>
          <a:xfrm>
            <a:off x="332798" y="3115656"/>
            <a:ext cx="550190" cy="550190"/>
            <a:chOff x="2774373" y="2052073"/>
            <a:chExt cx="550190" cy="550190"/>
          </a:xfrm>
        </p:grpSpPr>
        <p:sp>
          <p:nvSpPr>
            <p:cNvPr id="84" name="Oval 83">
              <a:hlinkClick r:id="rId7" action="ppaction://hlinksldjump"/>
              <a:extLst>
                <a:ext uri="{FF2B5EF4-FFF2-40B4-BE49-F238E27FC236}">
                  <a16:creationId xmlns:a16="http://schemas.microsoft.com/office/drawing/2014/main" id="{49C3DB75-05FE-EFF5-61ED-7740CE562B5A}"/>
                </a:ext>
              </a:extLst>
            </p:cNvPr>
            <p:cNvSpPr/>
            <p:nvPr/>
          </p:nvSpPr>
          <p:spPr>
            <a:xfrm>
              <a:off x="2774373" y="2052073"/>
              <a:ext cx="550190" cy="55019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5" name="Graphic 84">
              <a:extLst>
                <a:ext uri="{FF2B5EF4-FFF2-40B4-BE49-F238E27FC236}">
                  <a16:creationId xmlns:a16="http://schemas.microsoft.com/office/drawing/2014/main" id="{02810508-8195-1EA9-B4EF-F2755DA2CDE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57670" y="2135370"/>
              <a:ext cx="383596" cy="383596"/>
            </a:xfrm>
            <a:prstGeom prst="rect">
              <a:avLst/>
            </a:prstGeom>
          </p:spPr>
        </p:pic>
      </p:grpSp>
      <p:grpSp>
        <p:nvGrpSpPr>
          <p:cNvPr id="86" name="Group 85">
            <a:extLst>
              <a:ext uri="{FF2B5EF4-FFF2-40B4-BE49-F238E27FC236}">
                <a16:creationId xmlns:a16="http://schemas.microsoft.com/office/drawing/2014/main" id="{D57FD519-5A1F-C2CC-6DF8-DA15CFE49A86}"/>
              </a:ext>
            </a:extLst>
          </p:cNvPr>
          <p:cNvGrpSpPr/>
          <p:nvPr/>
        </p:nvGrpSpPr>
        <p:grpSpPr>
          <a:xfrm>
            <a:off x="332798" y="4071377"/>
            <a:ext cx="550190" cy="550190"/>
            <a:chOff x="2774373" y="2052073"/>
            <a:chExt cx="550190" cy="550190"/>
          </a:xfrm>
        </p:grpSpPr>
        <p:sp>
          <p:nvSpPr>
            <p:cNvPr id="87" name="Oval 86">
              <a:hlinkClick r:id="rId10" action="ppaction://hlinksldjump"/>
              <a:extLst>
                <a:ext uri="{FF2B5EF4-FFF2-40B4-BE49-F238E27FC236}">
                  <a16:creationId xmlns:a16="http://schemas.microsoft.com/office/drawing/2014/main" id="{F40ED699-C6BF-C76E-342D-7621651DF9B3}"/>
                </a:ext>
              </a:extLst>
            </p:cNvPr>
            <p:cNvSpPr/>
            <p:nvPr/>
          </p:nvSpPr>
          <p:spPr>
            <a:xfrm>
              <a:off x="2774373" y="2052073"/>
              <a:ext cx="550190" cy="55019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Graphic 87">
              <a:hlinkClick r:id="rId10" action="ppaction://hlinksldjump"/>
              <a:extLst>
                <a:ext uri="{FF2B5EF4-FFF2-40B4-BE49-F238E27FC236}">
                  <a16:creationId xmlns:a16="http://schemas.microsoft.com/office/drawing/2014/main" id="{6425916D-6AA3-28E6-30F7-8C0F6BCC7F1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57670" y="2135370"/>
              <a:ext cx="383596" cy="383596"/>
            </a:xfrm>
            <a:prstGeom prst="rect">
              <a:avLst/>
            </a:prstGeom>
          </p:spPr>
        </p:pic>
      </p:grpSp>
      <p:grpSp>
        <p:nvGrpSpPr>
          <p:cNvPr id="89" name="Group 88">
            <a:extLst>
              <a:ext uri="{FF2B5EF4-FFF2-40B4-BE49-F238E27FC236}">
                <a16:creationId xmlns:a16="http://schemas.microsoft.com/office/drawing/2014/main" id="{DB8079DB-C371-1177-0D88-2F9084D872D2}"/>
              </a:ext>
            </a:extLst>
          </p:cNvPr>
          <p:cNvGrpSpPr/>
          <p:nvPr/>
        </p:nvGrpSpPr>
        <p:grpSpPr>
          <a:xfrm>
            <a:off x="3945371" y="1380784"/>
            <a:ext cx="550190" cy="550190"/>
            <a:chOff x="2774373" y="2052073"/>
            <a:chExt cx="550190" cy="550190"/>
          </a:xfrm>
        </p:grpSpPr>
        <p:sp>
          <p:nvSpPr>
            <p:cNvPr id="90" name="Oval 89">
              <a:hlinkClick r:id="rId11" action="ppaction://hlinksldjump"/>
              <a:extLst>
                <a:ext uri="{FF2B5EF4-FFF2-40B4-BE49-F238E27FC236}">
                  <a16:creationId xmlns:a16="http://schemas.microsoft.com/office/drawing/2014/main" id="{5DBCB568-B9AE-19E2-8E16-955D3A87598E}"/>
                </a:ext>
              </a:extLst>
            </p:cNvPr>
            <p:cNvSpPr/>
            <p:nvPr/>
          </p:nvSpPr>
          <p:spPr>
            <a:xfrm>
              <a:off x="2774373" y="2052073"/>
              <a:ext cx="550190" cy="55019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1" name="Graphic 90">
              <a:hlinkClick r:id="rId11" action="ppaction://hlinksldjump"/>
              <a:extLst>
                <a:ext uri="{FF2B5EF4-FFF2-40B4-BE49-F238E27FC236}">
                  <a16:creationId xmlns:a16="http://schemas.microsoft.com/office/drawing/2014/main" id="{0E4A3008-1EBF-7B8E-C614-F01358295F6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57670" y="2135370"/>
              <a:ext cx="383596" cy="383596"/>
            </a:xfrm>
            <a:prstGeom prst="rect">
              <a:avLst/>
            </a:prstGeom>
          </p:spPr>
        </p:pic>
      </p:grpSp>
      <p:grpSp>
        <p:nvGrpSpPr>
          <p:cNvPr id="92" name="Group 91">
            <a:extLst>
              <a:ext uri="{FF2B5EF4-FFF2-40B4-BE49-F238E27FC236}">
                <a16:creationId xmlns:a16="http://schemas.microsoft.com/office/drawing/2014/main" id="{F1D7214E-5634-D7CA-08C1-DE47DA22E28F}"/>
              </a:ext>
            </a:extLst>
          </p:cNvPr>
          <p:cNvGrpSpPr/>
          <p:nvPr/>
        </p:nvGrpSpPr>
        <p:grpSpPr>
          <a:xfrm>
            <a:off x="3945371" y="3115656"/>
            <a:ext cx="550190" cy="550190"/>
            <a:chOff x="2774373" y="2052073"/>
            <a:chExt cx="550190" cy="550190"/>
          </a:xfrm>
        </p:grpSpPr>
        <p:sp>
          <p:nvSpPr>
            <p:cNvPr id="93" name="Oval 92">
              <a:hlinkClick r:id="rId12" action="ppaction://hlinksldjump"/>
              <a:extLst>
                <a:ext uri="{FF2B5EF4-FFF2-40B4-BE49-F238E27FC236}">
                  <a16:creationId xmlns:a16="http://schemas.microsoft.com/office/drawing/2014/main" id="{23AFEE6F-A262-0DB8-1CF9-B909A5D0FDDC}"/>
                </a:ext>
              </a:extLst>
            </p:cNvPr>
            <p:cNvSpPr/>
            <p:nvPr/>
          </p:nvSpPr>
          <p:spPr>
            <a:xfrm>
              <a:off x="2774373" y="2052073"/>
              <a:ext cx="550190" cy="55019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4" name="Graphic 93">
              <a:extLst>
                <a:ext uri="{FF2B5EF4-FFF2-40B4-BE49-F238E27FC236}">
                  <a16:creationId xmlns:a16="http://schemas.microsoft.com/office/drawing/2014/main" id="{0D851CD9-3854-496F-1744-62EE3D5F82A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57670" y="2135370"/>
              <a:ext cx="383596" cy="383596"/>
            </a:xfrm>
            <a:prstGeom prst="rect">
              <a:avLst/>
            </a:prstGeom>
          </p:spPr>
        </p:pic>
      </p:grpSp>
      <p:grpSp>
        <p:nvGrpSpPr>
          <p:cNvPr id="95" name="Group 94">
            <a:extLst>
              <a:ext uri="{FF2B5EF4-FFF2-40B4-BE49-F238E27FC236}">
                <a16:creationId xmlns:a16="http://schemas.microsoft.com/office/drawing/2014/main" id="{D22B466B-2DB8-0B43-E3BF-34BA3DA97F8E}"/>
              </a:ext>
            </a:extLst>
          </p:cNvPr>
          <p:cNvGrpSpPr/>
          <p:nvPr/>
        </p:nvGrpSpPr>
        <p:grpSpPr>
          <a:xfrm>
            <a:off x="3945371" y="4071377"/>
            <a:ext cx="550190" cy="550190"/>
            <a:chOff x="2774373" y="2052073"/>
            <a:chExt cx="550190" cy="550190"/>
          </a:xfrm>
        </p:grpSpPr>
        <p:sp>
          <p:nvSpPr>
            <p:cNvPr id="96" name="Oval 95">
              <a:hlinkClick r:id="rId13" action="ppaction://hlinksldjump"/>
              <a:extLst>
                <a:ext uri="{FF2B5EF4-FFF2-40B4-BE49-F238E27FC236}">
                  <a16:creationId xmlns:a16="http://schemas.microsoft.com/office/drawing/2014/main" id="{8EF7A3A3-1DDF-B854-BFB6-6A0CA5EA5B30}"/>
                </a:ext>
              </a:extLst>
            </p:cNvPr>
            <p:cNvSpPr/>
            <p:nvPr/>
          </p:nvSpPr>
          <p:spPr>
            <a:xfrm>
              <a:off x="2774373" y="2052073"/>
              <a:ext cx="550190" cy="550190"/>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7" name="Graphic 96">
              <a:hlinkClick r:id="rId13" action="ppaction://hlinksldjump"/>
              <a:extLst>
                <a:ext uri="{FF2B5EF4-FFF2-40B4-BE49-F238E27FC236}">
                  <a16:creationId xmlns:a16="http://schemas.microsoft.com/office/drawing/2014/main" id="{FE14D291-7FF4-D199-2BA6-5E9B44C47B5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57670" y="2135370"/>
              <a:ext cx="383596" cy="383596"/>
            </a:xfrm>
            <a:prstGeom prst="rect">
              <a:avLst/>
            </a:prstGeom>
          </p:spPr>
        </p:pic>
      </p:grpSp>
      <p:sp>
        <p:nvSpPr>
          <p:cNvPr id="98" name="TextBox 97">
            <a:extLst>
              <a:ext uri="{FF2B5EF4-FFF2-40B4-BE49-F238E27FC236}">
                <a16:creationId xmlns:a16="http://schemas.microsoft.com/office/drawing/2014/main" id="{3DFCEE22-684E-D888-F568-4F2A23654C36}"/>
              </a:ext>
            </a:extLst>
          </p:cNvPr>
          <p:cNvSpPr txBox="1"/>
          <p:nvPr/>
        </p:nvSpPr>
        <p:spPr>
          <a:xfrm>
            <a:off x="1049480" y="1365250"/>
            <a:ext cx="2592077" cy="646331"/>
          </a:xfrm>
          <a:prstGeom prst="rect">
            <a:avLst/>
          </a:prstGeom>
          <a:noFill/>
        </p:spPr>
        <p:txBody>
          <a:bodyPr wrap="square" lIns="0" tIns="0" rIns="0" bIns="0" rtlCol="0">
            <a:spAutoFit/>
          </a:bodyPr>
          <a:lstStyle/>
          <a:p>
            <a:r>
              <a:rPr lang="en-US" sz="1400"/>
              <a:t>The K-Element: High versatility from spray to cream for skin, sun and make-up application</a:t>
            </a:r>
          </a:p>
        </p:txBody>
      </p:sp>
      <p:sp>
        <p:nvSpPr>
          <p:cNvPr id="99" name="TextBox 98">
            <a:extLst>
              <a:ext uri="{FF2B5EF4-FFF2-40B4-BE49-F238E27FC236}">
                <a16:creationId xmlns:a16="http://schemas.microsoft.com/office/drawing/2014/main" id="{09F694AD-0426-7BC5-032A-92555705E1D8}"/>
              </a:ext>
            </a:extLst>
          </p:cNvPr>
          <p:cNvSpPr txBox="1"/>
          <p:nvPr/>
        </p:nvSpPr>
        <p:spPr>
          <a:xfrm>
            <a:off x="1049480" y="3115656"/>
            <a:ext cx="2592077" cy="646331"/>
          </a:xfrm>
          <a:prstGeom prst="rect">
            <a:avLst/>
          </a:prstGeom>
          <a:noFill/>
        </p:spPr>
        <p:txBody>
          <a:bodyPr wrap="square" lIns="0" tIns="0" rIns="0" bIns="0" rtlCol="0">
            <a:spAutoFit/>
          </a:bodyPr>
          <a:lstStyle/>
          <a:p>
            <a:r>
              <a:rPr lang="en-US" sz="1400"/>
              <a:t>Unique microdomains technology to guarantee maximum stability</a:t>
            </a:r>
          </a:p>
        </p:txBody>
      </p:sp>
      <p:sp>
        <p:nvSpPr>
          <p:cNvPr id="102" name="TextBox 101">
            <a:extLst>
              <a:ext uri="{FF2B5EF4-FFF2-40B4-BE49-F238E27FC236}">
                <a16:creationId xmlns:a16="http://schemas.microsoft.com/office/drawing/2014/main" id="{ADC22F98-88ED-4DC0-F4E8-50B2457135D7}"/>
              </a:ext>
            </a:extLst>
          </p:cNvPr>
          <p:cNvSpPr txBox="1"/>
          <p:nvPr/>
        </p:nvSpPr>
        <p:spPr>
          <a:xfrm>
            <a:off x="4662105" y="3115655"/>
            <a:ext cx="2375476" cy="646331"/>
          </a:xfrm>
          <a:prstGeom prst="rect">
            <a:avLst/>
          </a:prstGeom>
          <a:noFill/>
        </p:spPr>
        <p:txBody>
          <a:bodyPr wrap="square" lIns="0" tIns="0" rIns="0" bIns="0" rtlCol="0">
            <a:spAutoFit/>
          </a:bodyPr>
          <a:lstStyle/>
          <a:p>
            <a:r>
              <a:rPr lang="en-US" sz="1400"/>
              <a:t>Additional benefits: SPF booster, moisturizer, sensory signature</a:t>
            </a:r>
          </a:p>
        </p:txBody>
      </p:sp>
      <p:sp>
        <p:nvSpPr>
          <p:cNvPr id="103" name="TextBox 102">
            <a:extLst>
              <a:ext uri="{FF2B5EF4-FFF2-40B4-BE49-F238E27FC236}">
                <a16:creationId xmlns:a16="http://schemas.microsoft.com/office/drawing/2014/main" id="{136CAFBC-CCE6-9FAE-4D28-70B232A7EDC2}"/>
              </a:ext>
            </a:extLst>
          </p:cNvPr>
          <p:cNvSpPr txBox="1"/>
          <p:nvPr/>
        </p:nvSpPr>
        <p:spPr>
          <a:xfrm>
            <a:off x="4662053" y="4238750"/>
            <a:ext cx="2375477" cy="215444"/>
          </a:xfrm>
          <a:prstGeom prst="rect">
            <a:avLst/>
          </a:prstGeom>
          <a:noFill/>
        </p:spPr>
        <p:txBody>
          <a:bodyPr wrap="square" lIns="0" tIns="0" rIns="0" bIns="0" rtlCol="0">
            <a:spAutoFit/>
          </a:bodyPr>
          <a:lstStyle/>
          <a:p>
            <a:r>
              <a:rPr lang="en-US" sz="1400"/>
              <a:t>Formulation tips and tricks</a:t>
            </a:r>
          </a:p>
        </p:txBody>
      </p:sp>
      <p:sp>
        <p:nvSpPr>
          <p:cNvPr id="2" name="Tijdelijke aanduiding voor tekst 2">
            <a:extLst>
              <a:ext uri="{FF2B5EF4-FFF2-40B4-BE49-F238E27FC236}">
                <a16:creationId xmlns:a16="http://schemas.microsoft.com/office/drawing/2014/main" id="{3B0D3F07-C402-1437-82A6-72E8BAA8751C}"/>
              </a:ext>
            </a:extLst>
          </p:cNvPr>
          <p:cNvSpPr>
            <a:spLocks noGrp="1"/>
          </p:cNvSpPr>
          <p:nvPr>
            <p:ph type="body" sz="quarter" idx="12"/>
          </p:nvPr>
        </p:nvSpPr>
        <p:spPr>
          <a:xfrm>
            <a:off x="1049479" y="3997367"/>
            <a:ext cx="2675375" cy="2102495"/>
          </a:xfrm>
        </p:spPr>
        <p:txBody>
          <a:bodyPr/>
          <a:lstStyle/>
          <a:p>
            <a:pPr marL="0" lvl="1" indent="0">
              <a:buNone/>
            </a:pPr>
            <a:r>
              <a:rPr lang="en-US" sz="1400" dirty="0"/>
              <a:t>High performance emulsifier for the most challenging formulations proven vs both benchmarks and PCP’s</a:t>
            </a:r>
          </a:p>
          <a:p>
            <a:pPr lvl="1">
              <a:spcBef>
                <a:spcPts val="200"/>
              </a:spcBef>
              <a:spcAft>
                <a:spcPts val="200"/>
              </a:spcAft>
              <a:buClr>
                <a:srgbClr val="BD69D7"/>
              </a:buClr>
            </a:pPr>
            <a:r>
              <a:rPr lang="en-US" sz="1100" dirty="0"/>
              <a:t>The proof with high oil content</a:t>
            </a:r>
          </a:p>
          <a:p>
            <a:pPr lvl="1">
              <a:spcBef>
                <a:spcPts val="200"/>
              </a:spcBef>
              <a:spcAft>
                <a:spcPts val="200"/>
              </a:spcAft>
              <a:buClr>
                <a:srgbClr val="BD69D7"/>
              </a:buClr>
            </a:pPr>
            <a:r>
              <a:rPr lang="en-US" sz="1100" dirty="0"/>
              <a:t>The proof with high electrolyte content</a:t>
            </a:r>
          </a:p>
          <a:p>
            <a:pPr lvl="1">
              <a:spcBef>
                <a:spcPts val="200"/>
              </a:spcBef>
              <a:spcAft>
                <a:spcPts val="200"/>
              </a:spcAft>
              <a:buClr>
                <a:srgbClr val="BD69D7"/>
              </a:buClr>
            </a:pPr>
            <a:r>
              <a:rPr lang="en-US" sz="1100" dirty="0"/>
              <a:t>The proof with high pigment content including mascara formulations</a:t>
            </a:r>
          </a:p>
          <a:p>
            <a:pPr lvl="1">
              <a:spcBef>
                <a:spcPts val="200"/>
              </a:spcBef>
              <a:spcAft>
                <a:spcPts val="200"/>
              </a:spcAft>
              <a:buClr>
                <a:srgbClr val="BD69D7"/>
              </a:buClr>
            </a:pPr>
            <a:r>
              <a:rPr lang="en-US" sz="1100" dirty="0"/>
              <a:t>The proof in spray formulations</a:t>
            </a:r>
          </a:p>
          <a:p>
            <a:pPr lvl="1"/>
            <a:endParaRPr lang="en-US" dirty="0"/>
          </a:p>
        </p:txBody>
      </p:sp>
      <p:sp>
        <p:nvSpPr>
          <p:cNvPr id="6" name="Tijdelijke aanduiding voor tekst 2">
            <a:extLst>
              <a:ext uri="{FF2B5EF4-FFF2-40B4-BE49-F238E27FC236}">
                <a16:creationId xmlns:a16="http://schemas.microsoft.com/office/drawing/2014/main" id="{C9DD29F8-0FE7-D545-DCDD-51A8387484FD}"/>
              </a:ext>
            </a:extLst>
          </p:cNvPr>
          <p:cNvSpPr txBox="1">
            <a:spLocks/>
          </p:cNvSpPr>
          <p:nvPr/>
        </p:nvSpPr>
        <p:spPr>
          <a:xfrm>
            <a:off x="4662053" y="1340521"/>
            <a:ext cx="2375527" cy="167452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Font typeface="Wingdings" panose="05000000000000000000" pitchFamily="2" charset="2"/>
              <a:buNone/>
            </a:pPr>
            <a:r>
              <a:rPr lang="en-US" sz="1400"/>
              <a:t>Powerful co-emulsifier to rescue and secure your challenging formulations </a:t>
            </a:r>
          </a:p>
          <a:p>
            <a:pPr lvl="1">
              <a:spcBef>
                <a:spcPts val="200"/>
              </a:spcBef>
              <a:spcAft>
                <a:spcPts val="200"/>
              </a:spcAft>
              <a:buClr>
                <a:srgbClr val="BD69D7"/>
              </a:buClr>
            </a:pPr>
            <a:r>
              <a:rPr lang="en-US" sz="1100"/>
              <a:t>The proof with high electrolytes content, high temperature, in spray application</a:t>
            </a:r>
          </a:p>
          <a:p>
            <a:pPr lvl="1">
              <a:spcBef>
                <a:spcPts val="200"/>
              </a:spcBef>
              <a:spcAft>
                <a:spcPts val="200"/>
              </a:spcAft>
              <a:buClr>
                <a:srgbClr val="BD69D7"/>
              </a:buClr>
            </a:pPr>
            <a:r>
              <a:rPr lang="en-US" sz="1100"/>
              <a:t>The proof in O/W and gel cream examples</a:t>
            </a:r>
          </a:p>
        </p:txBody>
      </p:sp>
      <p:grpSp>
        <p:nvGrpSpPr>
          <p:cNvPr id="7" name="Group 6">
            <a:extLst>
              <a:ext uri="{FF2B5EF4-FFF2-40B4-BE49-F238E27FC236}">
                <a16:creationId xmlns:a16="http://schemas.microsoft.com/office/drawing/2014/main" id="{31D61753-07FD-6870-D808-BAEFA16C12A4}"/>
              </a:ext>
            </a:extLst>
          </p:cNvPr>
          <p:cNvGrpSpPr/>
          <p:nvPr/>
        </p:nvGrpSpPr>
        <p:grpSpPr>
          <a:xfrm>
            <a:off x="8943278" y="342946"/>
            <a:ext cx="3877372" cy="1037838"/>
            <a:chOff x="9173180" y="318069"/>
            <a:chExt cx="3877372" cy="1037838"/>
          </a:xfrm>
        </p:grpSpPr>
        <p:sp>
          <p:nvSpPr>
            <p:cNvPr id="10" name="Rectangle: Rounded Corners 9">
              <a:extLst>
                <a:ext uri="{FF2B5EF4-FFF2-40B4-BE49-F238E27FC236}">
                  <a16:creationId xmlns:a16="http://schemas.microsoft.com/office/drawing/2014/main" id="{FB59A336-3A96-B8B9-7881-4FAE4E6AE122}"/>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1D458C5-0051-C00E-E58C-A6D0FF1FC589}"/>
                </a:ext>
              </a:extLst>
            </p:cNvPr>
            <p:cNvSpPr txBox="1"/>
            <p:nvPr/>
          </p:nvSpPr>
          <p:spPr>
            <a:xfrm>
              <a:off x="10164572" y="483045"/>
              <a:ext cx="2235394" cy="707886"/>
            </a:xfrm>
            <a:prstGeom prst="rect">
              <a:avLst/>
            </a:prstGeom>
            <a:noFill/>
          </p:spPr>
          <p:txBody>
            <a:bodyPr wrap="square" lIns="91440" tIns="45720" rIns="91440" bIns="45720"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latin typeface="DM Sans"/>
                </a:rPr>
                <a:t>An extensive, uniform and unique formation of self-organizing molecules that guarantee maximum stability.</a:t>
              </a:r>
              <a:endParaRPr lang="en-US" sz="1000" b="1">
                <a:solidFill>
                  <a:schemeClr val="bg1"/>
                </a:solidFill>
              </a:endParaRPr>
            </a:p>
          </p:txBody>
        </p:sp>
        <p:sp>
          <p:nvSpPr>
            <p:cNvPr id="12" name="Oval 11">
              <a:extLst>
                <a:ext uri="{FF2B5EF4-FFF2-40B4-BE49-F238E27FC236}">
                  <a16:creationId xmlns:a16="http://schemas.microsoft.com/office/drawing/2014/main" id="{D35C1216-55A3-E1D4-61C3-8914A01FA00B}"/>
                </a:ext>
              </a:extLst>
            </p:cNvPr>
            <p:cNvSpPr/>
            <p:nvPr/>
          </p:nvSpPr>
          <p:spPr>
            <a:xfrm>
              <a:off x="9353447" y="449183"/>
              <a:ext cx="775610" cy="775610"/>
            </a:xfrm>
            <a:prstGeom prst="ellipse">
              <a:avLst/>
            </a:prstGeom>
            <a:blipFill>
              <a:blip r:embed="rId14"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29762743"/>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DDB4F-1175-2B41-AA36-7AF8ABB257E5}"/>
              </a:ext>
            </a:extLst>
          </p:cNvPr>
          <p:cNvSpPr>
            <a:spLocks noGrp="1"/>
          </p:cNvSpPr>
          <p:nvPr>
            <p:ph type="ctrTitle"/>
          </p:nvPr>
        </p:nvSpPr>
        <p:spPr/>
        <p:txBody>
          <a:bodyPr/>
          <a:lstStyle/>
          <a:p>
            <a:r>
              <a:rPr lang="en-US" sz="6000"/>
              <a:t>Liquid crystal structure and…</a:t>
            </a:r>
          </a:p>
        </p:txBody>
      </p:sp>
      <p:sp>
        <p:nvSpPr>
          <p:cNvPr id="23" name="Subtitle 22">
            <a:extLst>
              <a:ext uri="{FF2B5EF4-FFF2-40B4-BE49-F238E27FC236}">
                <a16:creationId xmlns:a16="http://schemas.microsoft.com/office/drawing/2014/main" id="{6C5D2D1B-9DAD-770A-1310-19F95D76F5EE}"/>
              </a:ext>
            </a:extLst>
          </p:cNvPr>
          <p:cNvSpPr>
            <a:spLocks noGrp="1"/>
          </p:cNvSpPr>
          <p:nvPr>
            <p:ph type="subTitle" idx="1"/>
          </p:nvPr>
        </p:nvSpPr>
        <p:spPr/>
        <p:txBody>
          <a:bodyPr/>
          <a:lstStyle/>
          <a:p>
            <a:r>
              <a:rPr lang="en-GB"/>
              <a:t>Unique presence of microdomains </a:t>
            </a:r>
            <a:r>
              <a:rPr lang="en-GB" b="1"/>
              <a:t>for unique quality and experience until the last drop</a:t>
            </a:r>
          </a:p>
        </p:txBody>
      </p:sp>
      <p:pic>
        <p:nvPicPr>
          <p:cNvPr id="3" name="Graphic 2">
            <a:hlinkClick r:id="rId3" action="ppaction://hlinksldjump"/>
            <a:extLst>
              <a:ext uri="{FF2B5EF4-FFF2-40B4-BE49-F238E27FC236}">
                <a16:creationId xmlns:a16="http://schemas.microsoft.com/office/drawing/2014/main" id="{5EC3C16A-A5F3-4A14-2A98-BAF71F83DD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0038" y="6177542"/>
            <a:ext cx="383596" cy="383596"/>
          </a:xfrm>
          <a:prstGeom prst="rect">
            <a:avLst/>
          </a:prstGeom>
        </p:spPr>
      </p:pic>
    </p:spTree>
    <p:extLst>
      <p:ext uri="{BB962C8B-B14F-4D97-AF65-F5344CB8AC3E}">
        <p14:creationId xmlns:p14="http://schemas.microsoft.com/office/powerpoint/2010/main" val="2114925376"/>
      </p:ext>
    </p:extLst>
  </p:cSld>
  <p:clrMapOvr>
    <a:masterClrMapping/>
  </p:clrMapOvr>
  <p:transition spd="med">
    <p:pull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Diagram&#10;&#10;Description automatically generated">
            <a:extLst>
              <a:ext uri="{FF2B5EF4-FFF2-40B4-BE49-F238E27FC236}">
                <a16:creationId xmlns:a16="http://schemas.microsoft.com/office/drawing/2014/main" id="{3A109B8A-52F0-F746-86DE-DD852FC03E86}"/>
              </a:ext>
            </a:extLst>
          </p:cNvPr>
          <p:cNvPicPr>
            <a:picLocks noChangeAspect="1"/>
          </p:cNvPicPr>
          <p:nvPr/>
        </p:nvPicPr>
        <p:blipFill>
          <a:blip r:embed="rId3"/>
          <a:stretch>
            <a:fillRect/>
          </a:stretch>
        </p:blipFill>
        <p:spPr>
          <a:xfrm>
            <a:off x="302400" y="1342800"/>
            <a:ext cx="5004587" cy="2801770"/>
          </a:xfrm>
          <a:prstGeom prst="rect">
            <a:avLst/>
          </a:prstGeom>
        </p:spPr>
      </p:pic>
      <p:sp>
        <p:nvSpPr>
          <p:cNvPr id="2" name="Title 1">
            <a:extLst>
              <a:ext uri="{FF2B5EF4-FFF2-40B4-BE49-F238E27FC236}">
                <a16:creationId xmlns:a16="http://schemas.microsoft.com/office/drawing/2014/main" id="{ACD3E877-E565-174F-BC5B-9A9A9DA4548A}"/>
              </a:ext>
            </a:extLst>
          </p:cNvPr>
          <p:cNvSpPr>
            <a:spLocks noGrp="1"/>
          </p:cNvSpPr>
          <p:nvPr>
            <p:ph type="title"/>
          </p:nvPr>
        </p:nvSpPr>
        <p:spPr>
          <a:xfrm>
            <a:off x="301625" y="301625"/>
            <a:ext cx="8388000" cy="303213"/>
          </a:xfrm>
        </p:spPr>
        <p:txBody>
          <a:bodyPr/>
          <a:lstStyle/>
          <a:p>
            <a:r>
              <a:rPr lang="en-US" dirty="0"/>
              <a:t>AMPHISOL</a:t>
            </a:r>
            <a:r>
              <a:rPr lang="en-US" b="0" dirty="0"/>
              <a:t>®</a:t>
            </a:r>
            <a:r>
              <a:rPr lang="en-US" dirty="0"/>
              <a:t> K does not only form both liquid crystalline lamellar and vesicle structures in your formulation…</a:t>
            </a:r>
          </a:p>
        </p:txBody>
      </p:sp>
      <p:sp>
        <p:nvSpPr>
          <p:cNvPr id="5" name="Slide Number Placeholder 4">
            <a:extLst>
              <a:ext uri="{FF2B5EF4-FFF2-40B4-BE49-F238E27FC236}">
                <a16:creationId xmlns:a16="http://schemas.microsoft.com/office/drawing/2014/main" id="{3A500A90-AD24-9643-8A6E-8789E4072ED2}"/>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smtClean="0"/>
              <a:pPr lvl="0"/>
              <a:t>14</a:t>
            </a:fld>
            <a:endParaRPr lang="en-US" dirty="0"/>
          </a:p>
        </p:txBody>
      </p:sp>
      <p:sp>
        <p:nvSpPr>
          <p:cNvPr id="8" name="Text Placeholder 5">
            <a:extLst>
              <a:ext uri="{FF2B5EF4-FFF2-40B4-BE49-F238E27FC236}">
                <a16:creationId xmlns:a16="http://schemas.microsoft.com/office/drawing/2014/main" id="{56B42264-6181-1149-89C5-7E498DF1018F}"/>
              </a:ext>
            </a:extLst>
          </p:cNvPr>
          <p:cNvSpPr txBox="1">
            <a:spLocks/>
          </p:cNvSpPr>
          <p:nvPr/>
        </p:nvSpPr>
        <p:spPr>
          <a:xfrm>
            <a:off x="298837" y="5322077"/>
            <a:ext cx="10778072" cy="731025"/>
          </a:xfrm>
          <a:prstGeom prst="rect">
            <a:avLst/>
          </a:prstGeom>
          <a:solidFill>
            <a:srgbClr val="BD69D7"/>
          </a:solidFill>
          <a:ln w="38100">
            <a:noFill/>
          </a:ln>
        </p:spPr>
        <p:txBody>
          <a:bodyPr lIns="144000" tIns="144000" rIns="144000" bIns="144000" anchor="ct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600" dirty="0">
                <a:solidFill>
                  <a:schemeClr val="bg1"/>
                </a:solidFill>
                <a:latin typeface="+mn-lt"/>
              </a:rPr>
              <a:t>Proven high amount of liquid crystalline structures to guarantee better stability of your formulation and to bring additional benefits. </a:t>
            </a:r>
            <a:r>
              <a:rPr lang="en-US" sz="1600" i="1" dirty="0">
                <a:solidFill>
                  <a:schemeClr val="bg1"/>
                </a:solidFill>
                <a:latin typeface="+mn-lt"/>
              </a:rPr>
              <a:t>(see slide 49 &amp; 50)</a:t>
            </a:r>
          </a:p>
        </p:txBody>
      </p:sp>
      <p:sp>
        <p:nvSpPr>
          <p:cNvPr id="9" name="Text Placeholder 5">
            <a:extLst>
              <a:ext uri="{FF2B5EF4-FFF2-40B4-BE49-F238E27FC236}">
                <a16:creationId xmlns:a16="http://schemas.microsoft.com/office/drawing/2014/main" id="{4D90348B-78A1-DC4F-BAD3-E9BEBD65A4C5}"/>
              </a:ext>
            </a:extLst>
          </p:cNvPr>
          <p:cNvSpPr txBox="1">
            <a:spLocks/>
          </p:cNvSpPr>
          <p:nvPr/>
        </p:nvSpPr>
        <p:spPr>
          <a:xfrm>
            <a:off x="5616327" y="1365250"/>
            <a:ext cx="2547249" cy="334835"/>
          </a:xfrm>
          <a:prstGeom prst="rect">
            <a:avLst/>
          </a:prstGeom>
        </p:spPr>
        <p:txBody>
          <a:bodyPr lIns="0" tIns="0" rIns="0" bIns="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200"/>
              </a:spcBef>
              <a:spcAft>
                <a:spcPts val="0"/>
              </a:spcAft>
              <a:buClrTx/>
              <a:buSzTx/>
              <a:buFont typeface="Arial" panose="020B0604020202020204" pitchFamily="34" charset="0"/>
              <a:buNone/>
              <a:tabLst/>
              <a:defRPr/>
            </a:pPr>
            <a:r>
              <a:rPr kumimoji="0" lang="en-US" sz="1200" b="0" i="0" u="none" strike="noStrike" kern="1200" cap="none" spc="0" normalizeH="0" baseline="0" dirty="0">
                <a:ln>
                  <a:noFill/>
                </a:ln>
                <a:solidFill>
                  <a:schemeClr val="tx1"/>
                </a:solidFill>
                <a:effectLst/>
                <a:uLnTx/>
                <a:uFillTx/>
                <a:latin typeface="+mn-lt"/>
                <a:ea typeface="+mn-ea"/>
                <a:cs typeface="+mn-cs"/>
              </a:rPr>
              <a:t>Proven liquid crystalline structures under polarized light</a:t>
            </a:r>
            <a:endParaRPr kumimoji="0" lang="en-US" sz="1200" b="1" i="0" u="none" strike="noStrike" kern="1200" cap="none" spc="0" normalizeH="0" baseline="0" dirty="0">
              <a:ln>
                <a:noFill/>
              </a:ln>
              <a:solidFill>
                <a:schemeClr val="tx1"/>
              </a:solidFill>
              <a:effectLst/>
              <a:uLnTx/>
              <a:uFillTx/>
              <a:latin typeface="+mn-lt"/>
              <a:ea typeface="+mn-ea"/>
              <a:cs typeface="+mn-cs"/>
            </a:endParaRPr>
          </a:p>
        </p:txBody>
      </p:sp>
      <p:pic>
        <p:nvPicPr>
          <p:cNvPr id="4" name="Picture 3" descr="A picture containing background pattern&#10;&#10;Description automatically generated">
            <a:extLst>
              <a:ext uri="{FF2B5EF4-FFF2-40B4-BE49-F238E27FC236}">
                <a16:creationId xmlns:a16="http://schemas.microsoft.com/office/drawing/2014/main" id="{5683960B-2E5C-9744-A372-327CF69FD9FE}"/>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5786451" y="2216923"/>
            <a:ext cx="1975824" cy="1925967"/>
          </a:xfrm>
          <a:prstGeom prst="ellipse">
            <a:avLst/>
          </a:prstGeom>
          <a:ln w="63500">
            <a:noFill/>
          </a:ln>
        </p:spPr>
      </p:pic>
      <p:sp>
        <p:nvSpPr>
          <p:cNvPr id="10" name="Text Placeholder 5">
            <a:extLst>
              <a:ext uri="{FF2B5EF4-FFF2-40B4-BE49-F238E27FC236}">
                <a16:creationId xmlns:a16="http://schemas.microsoft.com/office/drawing/2014/main" id="{92F86C99-EF61-E54D-A6D2-24F67B59CE8B}"/>
              </a:ext>
            </a:extLst>
          </p:cNvPr>
          <p:cNvSpPr txBox="1">
            <a:spLocks/>
          </p:cNvSpPr>
          <p:nvPr/>
        </p:nvSpPr>
        <p:spPr>
          <a:xfrm>
            <a:off x="8967026" y="1365250"/>
            <a:ext cx="2690015" cy="334835"/>
          </a:xfrm>
          <a:prstGeom prst="rect">
            <a:avLst/>
          </a:prstGeom>
        </p:spPr>
        <p:txBody>
          <a:bodyPr lIns="0" tIns="0" rIns="0" bIns="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200"/>
              </a:spcBef>
              <a:spcAft>
                <a:spcPts val="0"/>
              </a:spcAft>
              <a:buClrTx/>
              <a:buSzTx/>
              <a:buFont typeface="Arial" panose="020B0604020202020204" pitchFamily="34" charset="0"/>
              <a:buNone/>
              <a:tabLst/>
              <a:defRPr/>
            </a:pPr>
            <a:r>
              <a:rPr kumimoji="0" lang="en-US" sz="1200" b="0" i="0" u="none" strike="noStrike" kern="1200" cap="none" spc="0" normalizeH="0" baseline="0" dirty="0">
                <a:ln>
                  <a:noFill/>
                </a:ln>
                <a:solidFill>
                  <a:schemeClr val="tx1"/>
                </a:solidFill>
                <a:effectLst/>
                <a:uLnTx/>
                <a:uFillTx/>
                <a:latin typeface="+mn-lt"/>
                <a:ea typeface="+mn-ea"/>
                <a:cs typeface="+mn-cs"/>
              </a:rPr>
              <a:t>Proven liquid crystalline structures</a:t>
            </a:r>
            <a:br>
              <a:rPr kumimoji="0" lang="en-US" sz="1200" b="0" i="0" u="none" strike="noStrike" kern="1200" cap="none" spc="0" normalizeH="0" baseline="0" dirty="0">
                <a:ln>
                  <a:noFill/>
                </a:ln>
                <a:solidFill>
                  <a:schemeClr val="tx1"/>
                </a:solidFill>
                <a:effectLst/>
                <a:uLnTx/>
                <a:uFillTx/>
                <a:latin typeface="+mn-lt"/>
                <a:ea typeface="+mn-ea"/>
                <a:cs typeface="+mn-cs"/>
              </a:rPr>
            </a:br>
            <a:r>
              <a:rPr kumimoji="0" lang="en-US" sz="1200" b="0" i="0" u="none" strike="noStrike" kern="1200" cap="none" spc="0" normalizeH="0" baseline="0" dirty="0">
                <a:ln>
                  <a:noFill/>
                </a:ln>
                <a:solidFill>
                  <a:schemeClr val="tx1"/>
                </a:solidFill>
                <a:effectLst/>
                <a:uLnTx/>
                <a:uFillTx/>
                <a:latin typeface="+mn-lt"/>
                <a:ea typeface="+mn-ea"/>
                <a:cs typeface="+mn-cs"/>
              </a:rPr>
              <a:t>with freeze fracture TEM</a:t>
            </a:r>
            <a:endParaRPr kumimoji="0" lang="en-US" sz="1200" b="1" i="0" u="none" strike="noStrike" kern="1200" cap="none" spc="0" normalizeH="0" baseline="0" dirty="0">
              <a:ln>
                <a:noFill/>
              </a:ln>
              <a:solidFill>
                <a:schemeClr val="tx1"/>
              </a:solidFill>
              <a:effectLst/>
              <a:uLnTx/>
              <a:uFillTx/>
              <a:latin typeface="+mn-lt"/>
              <a:ea typeface="+mn-ea"/>
              <a:cs typeface="+mn-cs"/>
            </a:endParaRPr>
          </a:p>
        </p:txBody>
      </p:sp>
      <p:pic>
        <p:nvPicPr>
          <p:cNvPr id="14" name="Picture 13" descr="Background pattern&#10;&#10;Description automatically generated">
            <a:extLst>
              <a:ext uri="{FF2B5EF4-FFF2-40B4-BE49-F238E27FC236}">
                <a16:creationId xmlns:a16="http://schemas.microsoft.com/office/drawing/2014/main" id="{61978943-B288-6C4E-972D-59D3BA7D19F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67026" y="1746681"/>
            <a:ext cx="2707588" cy="2490470"/>
          </a:xfrm>
          <a:prstGeom prst="rect">
            <a:avLst/>
          </a:prstGeom>
          <a:ln w="63500">
            <a:noFill/>
          </a:ln>
        </p:spPr>
      </p:pic>
      <p:sp>
        <p:nvSpPr>
          <p:cNvPr id="11" name="Rounded Rectangle 10">
            <a:extLst>
              <a:ext uri="{FF2B5EF4-FFF2-40B4-BE49-F238E27FC236}">
                <a16:creationId xmlns:a16="http://schemas.microsoft.com/office/drawing/2014/main" id="{02B1385B-A67D-7B47-8201-6933612A4A44}"/>
              </a:ext>
            </a:extLst>
          </p:cNvPr>
          <p:cNvSpPr/>
          <p:nvPr/>
        </p:nvSpPr>
        <p:spPr>
          <a:xfrm>
            <a:off x="4855483" y="1931066"/>
            <a:ext cx="2328633" cy="660144"/>
          </a:xfrm>
          <a:prstGeom prst="rect">
            <a:avLst/>
          </a:prstGeom>
          <a:solidFill>
            <a:srgbClr val="EEDBF7"/>
          </a:solidFill>
          <a:ln w="25400">
            <a:noFill/>
          </a:ln>
        </p:spPr>
        <p:txBody>
          <a:bodyPr wrap="square" lIns="144000" tIns="144000" rIns="144000" bIns="14400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dirty="0">
                <a:ln>
                  <a:noFill/>
                </a:ln>
                <a:effectLst/>
                <a:uLnTx/>
                <a:uFillTx/>
                <a:ea typeface="+mn-ea"/>
                <a:cs typeface="+mn-cs"/>
              </a:rPr>
              <a:t>Formulation SK-E-101710-04</a:t>
            </a:r>
            <a:br>
              <a:rPr kumimoji="0" lang="en-US" sz="1200" b="0" i="0" u="none" strike="noStrike" kern="1200" cap="none" spc="0" normalizeH="0" baseline="0" dirty="0">
                <a:ln>
                  <a:noFill/>
                </a:ln>
                <a:effectLst/>
                <a:uLnTx/>
                <a:uFillTx/>
                <a:ea typeface="+mn-ea"/>
                <a:cs typeface="+mn-cs"/>
              </a:rPr>
            </a:br>
            <a:r>
              <a:rPr kumimoji="0" lang="en-US" sz="1200" b="0" i="0" u="none" strike="noStrike" kern="1200" cap="none" spc="0" normalizeH="0" baseline="0" dirty="0">
                <a:ln>
                  <a:noFill/>
                </a:ln>
                <a:effectLst/>
                <a:uLnTx/>
                <a:uFillTx/>
                <a:ea typeface="+mn-ea"/>
                <a:cs typeface="+mn-cs"/>
              </a:rPr>
              <a:t>under polarizer light</a:t>
            </a:r>
          </a:p>
        </p:txBody>
      </p:sp>
      <p:sp>
        <p:nvSpPr>
          <p:cNvPr id="12" name="Rounded Rectangle 11">
            <a:extLst>
              <a:ext uri="{FF2B5EF4-FFF2-40B4-BE49-F238E27FC236}">
                <a16:creationId xmlns:a16="http://schemas.microsoft.com/office/drawing/2014/main" id="{7279ADD0-15EC-B74B-8770-3DCD8251C7B1}"/>
              </a:ext>
            </a:extLst>
          </p:cNvPr>
          <p:cNvSpPr/>
          <p:nvPr/>
        </p:nvSpPr>
        <p:spPr>
          <a:xfrm>
            <a:off x="8040271" y="1931066"/>
            <a:ext cx="1488140" cy="844810"/>
          </a:xfrm>
          <a:prstGeom prst="rect">
            <a:avLst/>
          </a:prstGeom>
          <a:solidFill>
            <a:srgbClr val="EEDBF7"/>
          </a:solidFill>
          <a:ln w="25400">
            <a:noFill/>
          </a:ln>
        </p:spPr>
        <p:txBody>
          <a:bodyPr wrap="square" lIns="144000" tIns="144000" rIns="144000" bIns="14400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dirty="0">
                <a:ln>
                  <a:noFill/>
                </a:ln>
                <a:effectLst/>
                <a:uLnTx/>
                <a:uFillTx/>
                <a:ea typeface="+mn-ea"/>
                <a:cs typeface="+mn-cs"/>
              </a:rPr>
              <a:t>Liquid crystalline</a:t>
            </a:r>
            <a:br>
              <a:rPr kumimoji="0" lang="en-US" sz="1200" b="0" i="0" u="none" strike="noStrike" kern="1200" cap="none" spc="0" normalizeH="0" baseline="0" dirty="0">
                <a:ln>
                  <a:noFill/>
                </a:ln>
                <a:effectLst/>
                <a:uLnTx/>
                <a:uFillTx/>
                <a:ea typeface="+mn-ea"/>
                <a:cs typeface="+mn-cs"/>
              </a:rPr>
            </a:br>
            <a:r>
              <a:rPr kumimoji="0" lang="en-US" sz="1200" b="0" i="0" u="none" strike="noStrike" kern="1200" cap="none" spc="0" normalizeH="0" baseline="0" dirty="0">
                <a:ln>
                  <a:noFill/>
                </a:ln>
                <a:effectLst/>
                <a:uLnTx/>
                <a:uFillTx/>
                <a:ea typeface="+mn-ea"/>
                <a:cs typeface="+mn-cs"/>
              </a:rPr>
              <a:t>lamellar structures</a:t>
            </a:r>
          </a:p>
        </p:txBody>
      </p:sp>
      <p:sp>
        <p:nvSpPr>
          <p:cNvPr id="17" name="Text Placeholder 5">
            <a:extLst>
              <a:ext uri="{FF2B5EF4-FFF2-40B4-BE49-F238E27FC236}">
                <a16:creationId xmlns:a16="http://schemas.microsoft.com/office/drawing/2014/main" id="{E219904D-2D75-7542-AD37-39C63E987E41}"/>
              </a:ext>
            </a:extLst>
          </p:cNvPr>
          <p:cNvSpPr txBox="1">
            <a:spLocks/>
          </p:cNvSpPr>
          <p:nvPr/>
        </p:nvSpPr>
        <p:spPr>
          <a:xfrm>
            <a:off x="10983560" y="3529532"/>
            <a:ext cx="388605" cy="13985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200"/>
              </a:spcBef>
              <a:spcAft>
                <a:spcPts val="0"/>
              </a:spcAft>
              <a:buClrTx/>
              <a:buSzTx/>
              <a:buFont typeface="Arial" panose="020B0604020202020204" pitchFamily="34" charset="0"/>
              <a:buNone/>
              <a:tabLst/>
              <a:defRPr/>
            </a:pPr>
            <a:r>
              <a:rPr kumimoji="0" lang="en-US" sz="1250" b="0" i="0" u="none" strike="noStrike" kern="1200" cap="none" spc="0" normalizeH="0" baseline="0" dirty="0">
                <a:ln>
                  <a:noFill/>
                </a:ln>
                <a:solidFill>
                  <a:srgbClr val="FFFFFF"/>
                </a:solidFill>
                <a:effectLst/>
                <a:uLnTx/>
                <a:uFillTx/>
                <a:latin typeface="Fira Sans" panose="020B0503050000020004" pitchFamily="34" charset="0"/>
                <a:ea typeface="+mn-ea"/>
                <a:cs typeface="+mn-cs"/>
              </a:rPr>
              <a:t>LCV</a:t>
            </a:r>
            <a:endParaRPr kumimoji="0" lang="en-US" sz="1250" b="1" i="0" u="none" strike="noStrike" kern="1200" cap="none" spc="0" normalizeH="0" baseline="0" dirty="0">
              <a:ln>
                <a:noFill/>
              </a:ln>
              <a:solidFill>
                <a:srgbClr val="FFFFFF"/>
              </a:solidFill>
              <a:effectLst/>
              <a:uLnTx/>
              <a:uFillTx/>
              <a:latin typeface="Fira Sans" panose="020B0503050000020004" pitchFamily="34" charset="0"/>
              <a:ea typeface="+mn-ea"/>
              <a:cs typeface="+mn-cs"/>
            </a:endParaRPr>
          </a:p>
        </p:txBody>
      </p:sp>
      <p:cxnSp>
        <p:nvCxnSpPr>
          <p:cNvPr id="19" name="Straight Arrow Connector 18">
            <a:extLst>
              <a:ext uri="{FF2B5EF4-FFF2-40B4-BE49-F238E27FC236}">
                <a16:creationId xmlns:a16="http://schemas.microsoft.com/office/drawing/2014/main" id="{DB8C588C-4E1D-2048-8F15-A8924F670B53}"/>
              </a:ext>
            </a:extLst>
          </p:cNvPr>
          <p:cNvCxnSpPr/>
          <p:nvPr/>
        </p:nvCxnSpPr>
        <p:spPr>
          <a:xfrm>
            <a:off x="11241741" y="3768890"/>
            <a:ext cx="139850" cy="408790"/>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750EAA1-3842-304F-AC49-2CC7B1D0FA07}"/>
              </a:ext>
            </a:extLst>
          </p:cNvPr>
          <p:cNvCxnSpPr>
            <a:cxnSpLocks/>
          </p:cNvCxnSpPr>
          <p:nvPr/>
        </p:nvCxnSpPr>
        <p:spPr>
          <a:xfrm flipH="1">
            <a:off x="10987073" y="3768890"/>
            <a:ext cx="114228" cy="408790"/>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D231981-37CC-6941-BEF3-42E7572AC614}"/>
              </a:ext>
            </a:extLst>
          </p:cNvPr>
          <p:cNvCxnSpPr>
            <a:cxnSpLocks/>
          </p:cNvCxnSpPr>
          <p:nvPr/>
        </p:nvCxnSpPr>
        <p:spPr>
          <a:xfrm flipH="1">
            <a:off x="9187032" y="2765375"/>
            <a:ext cx="111762" cy="374631"/>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7C96C75-1A53-9547-927A-0A6CE90E107B}"/>
              </a:ext>
            </a:extLst>
          </p:cNvPr>
          <p:cNvCxnSpPr>
            <a:cxnSpLocks/>
          </p:cNvCxnSpPr>
          <p:nvPr/>
        </p:nvCxnSpPr>
        <p:spPr>
          <a:xfrm flipH="1">
            <a:off x="9222594" y="2765375"/>
            <a:ext cx="152400" cy="1412305"/>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9D6E179-6D4B-6D4E-BD1F-37C440E359F3}"/>
              </a:ext>
            </a:extLst>
          </p:cNvPr>
          <p:cNvCxnSpPr>
            <a:cxnSpLocks/>
          </p:cNvCxnSpPr>
          <p:nvPr/>
        </p:nvCxnSpPr>
        <p:spPr>
          <a:xfrm>
            <a:off x="9384857" y="2765375"/>
            <a:ext cx="352351" cy="58005"/>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1" name="Rounded Rectangle 11">
            <a:extLst>
              <a:ext uri="{FF2B5EF4-FFF2-40B4-BE49-F238E27FC236}">
                <a16:creationId xmlns:a16="http://schemas.microsoft.com/office/drawing/2014/main" id="{E4CCF042-B651-4044-8EEA-03FA673638D0}"/>
              </a:ext>
            </a:extLst>
          </p:cNvPr>
          <p:cNvSpPr/>
          <p:nvPr/>
        </p:nvSpPr>
        <p:spPr>
          <a:xfrm>
            <a:off x="10239813" y="3102855"/>
            <a:ext cx="1560391" cy="660144"/>
          </a:xfrm>
          <a:prstGeom prst="rect">
            <a:avLst/>
          </a:prstGeom>
          <a:solidFill>
            <a:srgbClr val="EEDBF7"/>
          </a:solidFill>
          <a:ln w="25400">
            <a:noFill/>
          </a:ln>
        </p:spPr>
        <p:txBody>
          <a:bodyPr wrap="none" lIns="144000" tIns="144000" rIns="144000" bIns="14400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dirty="0">
                <a:ln>
                  <a:noFill/>
                </a:ln>
                <a:effectLst/>
                <a:uLnTx/>
                <a:uFillTx/>
                <a:ea typeface="+mn-ea"/>
                <a:cs typeface="+mn-cs"/>
              </a:rPr>
              <a:t>Liquid crystalline</a:t>
            </a:r>
            <a:br>
              <a:rPr kumimoji="0" lang="en-US" sz="1200" b="0" i="0" u="none" strike="noStrike" kern="1200" cap="none" spc="0" normalizeH="0" baseline="0" dirty="0">
                <a:ln>
                  <a:noFill/>
                </a:ln>
                <a:effectLst/>
                <a:uLnTx/>
                <a:uFillTx/>
                <a:ea typeface="+mn-ea"/>
                <a:cs typeface="+mn-cs"/>
              </a:rPr>
            </a:br>
            <a:r>
              <a:rPr kumimoji="0" lang="en-US" sz="1200" b="0" i="0" u="none" strike="noStrike" kern="1200" cap="none" spc="0" normalizeH="0" baseline="0" dirty="0">
                <a:ln>
                  <a:noFill/>
                </a:ln>
                <a:effectLst/>
                <a:uLnTx/>
                <a:uFillTx/>
                <a:ea typeface="+mn-ea"/>
                <a:cs typeface="+mn-cs"/>
              </a:rPr>
              <a:t>vesicle structures</a:t>
            </a:r>
          </a:p>
        </p:txBody>
      </p:sp>
      <p:pic>
        <p:nvPicPr>
          <p:cNvPr id="3" name="Graphic 2">
            <a:hlinkClick r:id="rId6" action="ppaction://hlinksldjump"/>
            <a:extLst>
              <a:ext uri="{FF2B5EF4-FFF2-40B4-BE49-F238E27FC236}">
                <a16:creationId xmlns:a16="http://schemas.microsoft.com/office/drawing/2014/main" id="{5268E5F1-5427-4FBC-5926-729CACE7622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48" y="6450806"/>
            <a:ext cx="383596" cy="383596"/>
          </a:xfrm>
          <a:prstGeom prst="rect">
            <a:avLst/>
          </a:prstGeom>
        </p:spPr>
      </p:pic>
      <p:sp>
        <p:nvSpPr>
          <p:cNvPr id="6" name="Tijdelijke aanduiding voor tekst 2">
            <a:extLst>
              <a:ext uri="{FF2B5EF4-FFF2-40B4-BE49-F238E27FC236}">
                <a16:creationId xmlns:a16="http://schemas.microsoft.com/office/drawing/2014/main" id="{4D20614A-6080-3DBB-4B47-EF93AAB6E555}"/>
              </a:ext>
            </a:extLst>
          </p:cNvPr>
          <p:cNvSpPr txBox="1">
            <a:spLocks/>
          </p:cNvSpPr>
          <p:nvPr/>
        </p:nvSpPr>
        <p:spPr>
          <a:xfrm>
            <a:off x="290599" y="4302125"/>
            <a:ext cx="7215989" cy="925931"/>
          </a:xfrm>
          <a:prstGeom prst="rect">
            <a:avLst/>
          </a:prstGeom>
        </p:spPr>
        <p:txBody>
          <a:bodyPr lIns="0" t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Font typeface="Wingdings" panose="05000000000000000000" pitchFamily="2" charset="2"/>
              <a:buNone/>
            </a:pPr>
            <a:r>
              <a:rPr lang="en-US" sz="1200" dirty="0"/>
              <a:t>AMPHISOL® K forms a liquid crystalline gel network with both: </a:t>
            </a:r>
          </a:p>
          <a:p>
            <a:pPr lvl="1">
              <a:spcBef>
                <a:spcPts val="200"/>
              </a:spcBef>
              <a:spcAft>
                <a:spcPts val="200"/>
              </a:spcAft>
              <a:buClr>
                <a:srgbClr val="BD69D7"/>
              </a:buClr>
            </a:pPr>
            <a:r>
              <a:rPr lang="en-US" sz="1200" dirty="0"/>
              <a:t>Vesicle structures stabilizing oil droplets.</a:t>
            </a:r>
          </a:p>
          <a:p>
            <a:pPr lvl="1">
              <a:spcBef>
                <a:spcPts val="200"/>
              </a:spcBef>
              <a:spcAft>
                <a:spcPts val="200"/>
              </a:spcAft>
              <a:buClr>
                <a:srgbClr val="BD69D7"/>
              </a:buClr>
            </a:pPr>
            <a:r>
              <a:rPr lang="en-US" sz="1200" dirty="0"/>
              <a:t>Lamellar structures, which are membrane-like structures throughout the aqueous phase.</a:t>
            </a:r>
          </a:p>
          <a:p>
            <a:pPr marL="0" lvl="1" indent="0">
              <a:spcBef>
                <a:spcPts val="200"/>
              </a:spcBef>
              <a:spcAft>
                <a:spcPts val="200"/>
              </a:spcAft>
              <a:buClr>
                <a:srgbClr val="BD69D7"/>
              </a:buClr>
              <a:buNone/>
            </a:pPr>
            <a:r>
              <a:rPr lang="en-US" sz="1200" b="1" dirty="0"/>
              <a:t>These Liquid crystals structures are essential to stabilize high oil content.</a:t>
            </a:r>
          </a:p>
        </p:txBody>
      </p:sp>
      <p:sp>
        <p:nvSpPr>
          <p:cNvPr id="13" name="Rectangle 12">
            <a:extLst>
              <a:ext uri="{FF2B5EF4-FFF2-40B4-BE49-F238E27FC236}">
                <a16:creationId xmlns:a16="http://schemas.microsoft.com/office/drawing/2014/main" id="{BA2F9ED7-948B-6C65-E285-71B116CFB85B}"/>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4359930"/>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E1393B0-3E66-BF6B-E52D-A53F088BAEEB}"/>
              </a:ext>
            </a:extLst>
          </p:cNvPr>
          <p:cNvGraphicFramePr>
            <a:graphicFrameLocks noChangeAspect="1"/>
          </p:cNvGraphicFramePr>
          <p:nvPr>
            <p:custDataLst>
              <p:tags r:id="rId1"/>
            </p:custDataLst>
            <p:extLst>
              <p:ext uri="{D42A27DB-BD31-4B8C-83A1-F6EECF244321}">
                <p14:modId xmlns:p14="http://schemas.microsoft.com/office/powerpoint/2010/main" val="10194861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7" name="think-cell data - do not delete" hidden="1">
                        <a:extLst>
                          <a:ext uri="{FF2B5EF4-FFF2-40B4-BE49-F238E27FC236}">
                            <a16:creationId xmlns:a16="http://schemas.microsoft.com/office/drawing/2014/main" id="{CE1393B0-3E66-BF6B-E52D-A53F088BAEE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6" name="Picture 15" descr="Diagram, schematic&#10;&#10;Description automatically generated">
            <a:extLst>
              <a:ext uri="{FF2B5EF4-FFF2-40B4-BE49-F238E27FC236}">
                <a16:creationId xmlns:a16="http://schemas.microsoft.com/office/drawing/2014/main" id="{B0C92170-1069-8C46-96CE-AB3EF22CE05F}"/>
              </a:ext>
            </a:extLst>
          </p:cNvPr>
          <p:cNvPicPr>
            <a:picLocks noChangeAspect="1"/>
          </p:cNvPicPr>
          <p:nvPr/>
        </p:nvPicPr>
        <p:blipFill>
          <a:blip r:embed="rId6"/>
          <a:stretch>
            <a:fillRect/>
          </a:stretch>
        </p:blipFill>
        <p:spPr>
          <a:xfrm>
            <a:off x="302401" y="1342801"/>
            <a:ext cx="3999376" cy="3595016"/>
          </a:xfrm>
          <a:prstGeom prst="rect">
            <a:avLst/>
          </a:prstGeom>
        </p:spPr>
      </p:pic>
      <p:sp>
        <p:nvSpPr>
          <p:cNvPr id="2" name="Title 1">
            <a:extLst>
              <a:ext uri="{FF2B5EF4-FFF2-40B4-BE49-F238E27FC236}">
                <a16:creationId xmlns:a16="http://schemas.microsoft.com/office/drawing/2014/main" id="{17ED866B-A938-7844-BCA3-77449058FE34}"/>
              </a:ext>
            </a:extLst>
          </p:cNvPr>
          <p:cNvSpPr>
            <a:spLocks noGrp="1"/>
          </p:cNvSpPr>
          <p:nvPr>
            <p:ph type="title"/>
          </p:nvPr>
        </p:nvSpPr>
        <p:spPr>
          <a:xfrm>
            <a:off x="302400" y="302400"/>
            <a:ext cx="11591925" cy="303211"/>
          </a:xfrm>
        </p:spPr>
        <p:txBody>
          <a:bodyPr vert="horz"/>
          <a:lstStyle/>
          <a:p>
            <a:r>
              <a:rPr lang="en-US"/>
              <a:t>AMPHISOL</a:t>
            </a:r>
            <a:r>
              <a:rPr lang="en-US" b="0"/>
              <a:t>®</a:t>
            </a:r>
            <a:r>
              <a:rPr lang="en-US"/>
              <a:t> K will also form unique microdomains to </a:t>
            </a:r>
            <a:br>
              <a:rPr lang="en-US"/>
            </a:br>
            <a:r>
              <a:rPr lang="en-US"/>
              <a:t>ensure the quality of your product until the last drop!</a:t>
            </a:r>
          </a:p>
        </p:txBody>
      </p:sp>
      <p:sp>
        <p:nvSpPr>
          <p:cNvPr id="5" name="Slide Number Placeholder 4">
            <a:extLst>
              <a:ext uri="{FF2B5EF4-FFF2-40B4-BE49-F238E27FC236}">
                <a16:creationId xmlns:a16="http://schemas.microsoft.com/office/drawing/2014/main" id="{43B39D1C-497F-CF41-A15F-5DF1E906EC8D}"/>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15</a:t>
            </a:fld>
            <a:endParaRPr lang="en-US" noProof="0"/>
          </a:p>
        </p:txBody>
      </p:sp>
      <p:sp>
        <p:nvSpPr>
          <p:cNvPr id="8" name="Text Placeholder 5">
            <a:extLst>
              <a:ext uri="{FF2B5EF4-FFF2-40B4-BE49-F238E27FC236}">
                <a16:creationId xmlns:a16="http://schemas.microsoft.com/office/drawing/2014/main" id="{0BEF285F-3AA4-8B48-B72F-76D5579A2EFE}"/>
              </a:ext>
            </a:extLst>
          </p:cNvPr>
          <p:cNvSpPr txBox="1">
            <a:spLocks/>
          </p:cNvSpPr>
          <p:nvPr/>
        </p:nvSpPr>
        <p:spPr>
          <a:xfrm>
            <a:off x="7346949" y="1342800"/>
            <a:ext cx="4545013" cy="381444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How does it work?</a:t>
            </a:r>
          </a:p>
          <a:p>
            <a:pPr marL="363600" marR="0" lvl="0" indent="-363600" defTabSz="914400" rtl="0" eaLnBrk="1" fontAlgn="auto" latinLnBrk="0" hangingPunct="1">
              <a:lnSpc>
                <a:spcPct val="90000"/>
              </a:lnSpc>
              <a:spcBef>
                <a:spcPts val="500"/>
              </a:spcBef>
              <a:spcAft>
                <a:spcPts val="400"/>
              </a:spcAft>
              <a:buClr>
                <a:srgbClr val="9138B0"/>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The surface of the liquid crystalline vesicles is made of a mix of AMPHISOL</a:t>
            </a:r>
            <a:r>
              <a:rPr kumimoji="0" lang="en-US" sz="1600" b="0" i="0" u="none" strike="noStrike" kern="1200" cap="none" spc="0" normalizeH="0" baseline="30000" noProof="0" dirty="0">
                <a:ln>
                  <a:noFill/>
                </a:ln>
                <a:solidFill>
                  <a:schemeClr val="tx1"/>
                </a:solidFill>
                <a:effectLst/>
                <a:uLnTx/>
                <a:uFillTx/>
                <a:latin typeface="+mn-lt"/>
                <a:ea typeface="+mn-ea"/>
                <a:cs typeface="+mn-cs"/>
              </a:rPr>
              <a:t>®</a:t>
            </a:r>
            <a:r>
              <a:rPr kumimoji="0" lang="en-US" sz="1600" b="0" i="0" u="none" strike="noStrike" kern="1200" cap="none" spc="0" normalizeH="0" baseline="0" noProof="0" dirty="0">
                <a:ln>
                  <a:noFill/>
                </a:ln>
                <a:solidFill>
                  <a:schemeClr val="tx1"/>
                </a:solidFill>
                <a:effectLst/>
                <a:uLnTx/>
                <a:uFillTx/>
                <a:latin typeface="+mn-lt"/>
                <a:ea typeface="+mn-ea"/>
                <a:cs typeface="+mn-cs"/>
              </a:rPr>
              <a:t> K and the co-emulsifiers.</a:t>
            </a:r>
          </a:p>
          <a:p>
            <a:pPr marL="363600" marR="0" lvl="0" indent="-363600" defTabSz="914400" rtl="0" eaLnBrk="1" fontAlgn="auto" latinLnBrk="0" hangingPunct="1">
              <a:lnSpc>
                <a:spcPct val="90000"/>
              </a:lnSpc>
              <a:spcBef>
                <a:spcPts val="500"/>
              </a:spcBef>
              <a:spcAft>
                <a:spcPts val="400"/>
              </a:spcAft>
              <a:buClr>
                <a:srgbClr val="9138B0"/>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At some areas only AMPHISOL</a:t>
            </a:r>
            <a:r>
              <a:rPr kumimoji="0" lang="en-US" sz="1600" b="0" i="0" u="none" strike="noStrike" kern="1200" cap="none" spc="0" normalizeH="0" baseline="30000" noProof="0" dirty="0">
                <a:ln>
                  <a:noFill/>
                </a:ln>
                <a:solidFill>
                  <a:schemeClr val="tx1"/>
                </a:solidFill>
                <a:effectLst/>
                <a:uLnTx/>
                <a:uFillTx/>
                <a:latin typeface="+mn-lt"/>
                <a:ea typeface="+mn-ea"/>
                <a:cs typeface="+mn-cs"/>
              </a:rPr>
              <a:t>®</a:t>
            </a:r>
            <a:r>
              <a:rPr kumimoji="0" lang="en-US" sz="1600" b="0" i="0" u="none" strike="noStrike" kern="1200" cap="none" spc="0" normalizeH="0" baseline="0" noProof="0" dirty="0">
                <a:ln>
                  <a:noFill/>
                </a:ln>
                <a:solidFill>
                  <a:schemeClr val="tx1"/>
                </a:solidFill>
                <a:effectLst/>
                <a:uLnTx/>
                <a:uFillTx/>
                <a:latin typeface="+mn-lt"/>
                <a:ea typeface="+mn-ea"/>
                <a:cs typeface="+mn-cs"/>
              </a:rPr>
              <a:t> K </a:t>
            </a:r>
            <a:br>
              <a:rPr kumimoji="0" lang="en-US" sz="1600" b="0" i="0" u="none" strike="noStrike" kern="1200" cap="none" spc="0" normalizeH="0" baseline="0" noProof="0" dirty="0">
                <a:ln>
                  <a:noFill/>
                </a:ln>
                <a:solidFill>
                  <a:schemeClr val="tx1"/>
                </a:solidFill>
                <a:effectLst/>
                <a:uLnTx/>
                <a:uFillTx/>
                <a:latin typeface="+mn-lt"/>
                <a:ea typeface="+mn-ea"/>
                <a:cs typeface="+mn-cs"/>
              </a:rPr>
            </a:br>
            <a:r>
              <a:rPr kumimoji="0" lang="en-US" sz="1600" b="0" i="0" u="none" strike="noStrike" kern="1200" cap="none" spc="0" normalizeH="0" baseline="0" noProof="0" dirty="0">
                <a:ln>
                  <a:noFill/>
                </a:ln>
                <a:solidFill>
                  <a:schemeClr val="tx1"/>
                </a:solidFill>
                <a:effectLst/>
                <a:uLnTx/>
                <a:uFillTx/>
                <a:latin typeface="+mn-lt"/>
                <a:ea typeface="+mn-ea"/>
                <a:cs typeface="+mn-cs"/>
              </a:rPr>
              <a:t>is present and forms clusters = microdomains.</a:t>
            </a:r>
          </a:p>
          <a:p>
            <a:pPr marL="363600" marR="0" lvl="0" indent="-363600" defTabSz="914400" rtl="0" eaLnBrk="1" fontAlgn="auto" latinLnBrk="0" hangingPunct="1">
              <a:lnSpc>
                <a:spcPct val="90000"/>
              </a:lnSpc>
              <a:spcBef>
                <a:spcPts val="500"/>
              </a:spcBef>
              <a:spcAft>
                <a:spcPts val="400"/>
              </a:spcAft>
              <a:buClr>
                <a:srgbClr val="9138B0"/>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These microdomains made of AMPHISOL</a:t>
            </a:r>
            <a:r>
              <a:rPr kumimoji="0" lang="en-US" sz="1600" b="0" i="0" u="none" strike="noStrike" kern="1200" cap="none" spc="0" normalizeH="0" baseline="30000" noProof="0" dirty="0">
                <a:ln>
                  <a:noFill/>
                </a:ln>
                <a:solidFill>
                  <a:schemeClr val="tx1"/>
                </a:solidFill>
                <a:effectLst/>
                <a:uLnTx/>
                <a:uFillTx/>
                <a:latin typeface="+mn-lt"/>
                <a:ea typeface="+mn-ea"/>
                <a:cs typeface="+mn-cs"/>
              </a:rPr>
              <a:t>®</a:t>
            </a:r>
            <a:r>
              <a:rPr kumimoji="0" lang="en-US" sz="1600" b="0" i="0" u="none" strike="noStrike" kern="1200" cap="none" spc="0" normalizeH="0" baseline="0" noProof="0" dirty="0">
                <a:ln>
                  <a:noFill/>
                </a:ln>
                <a:solidFill>
                  <a:schemeClr val="tx1"/>
                </a:solidFill>
                <a:effectLst/>
                <a:uLnTx/>
                <a:uFillTx/>
                <a:latin typeface="+mn-lt"/>
                <a:ea typeface="+mn-ea"/>
                <a:cs typeface="+mn-cs"/>
              </a:rPr>
              <a:t> K are negatively charged and create the repulsion of the vesicles (avoid the coalescence) which ensures the ultimate stability of the emulsion.</a:t>
            </a:r>
          </a:p>
        </p:txBody>
      </p:sp>
      <p:sp>
        <p:nvSpPr>
          <p:cNvPr id="11" name="Text Placeholder 5">
            <a:extLst>
              <a:ext uri="{FF2B5EF4-FFF2-40B4-BE49-F238E27FC236}">
                <a16:creationId xmlns:a16="http://schemas.microsoft.com/office/drawing/2014/main" id="{7F3F5319-274A-8742-A13B-35C769A6F451}"/>
              </a:ext>
            </a:extLst>
          </p:cNvPr>
          <p:cNvSpPr txBox="1">
            <a:spLocks/>
          </p:cNvSpPr>
          <p:nvPr/>
        </p:nvSpPr>
        <p:spPr>
          <a:xfrm>
            <a:off x="4686299" y="1342800"/>
            <a:ext cx="1667682" cy="34875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200"/>
              </a:spcBef>
              <a:spcAft>
                <a:spcPts val="0"/>
              </a:spcAft>
              <a:buClrTx/>
              <a:buSzTx/>
              <a:buFont typeface="Arial" panose="020B0604020202020204" pitchFamily="34" charset="0"/>
              <a:buNone/>
              <a:tabLst/>
              <a:defRPr/>
            </a:pPr>
            <a:r>
              <a:rPr kumimoji="0" lang="en-US" sz="1250" b="0" i="0" u="none" strike="noStrike" kern="1200" cap="none" spc="0" normalizeH="0" baseline="0" noProof="0">
                <a:ln>
                  <a:noFill/>
                </a:ln>
                <a:solidFill>
                  <a:schemeClr val="tx1"/>
                </a:solidFill>
                <a:effectLst/>
                <a:uLnTx/>
                <a:uFillTx/>
                <a:latin typeface="+mn-lt"/>
                <a:ea typeface="+mn-ea"/>
                <a:cs typeface="+mn-cs"/>
              </a:rPr>
              <a:t>Sunscreen with </a:t>
            </a:r>
            <a:br>
              <a:rPr kumimoji="0" lang="en-US" sz="1250" b="0" i="0" u="none" strike="noStrike" kern="1200" cap="none" spc="0" normalizeH="0" baseline="0" noProof="0">
                <a:ln>
                  <a:noFill/>
                </a:ln>
                <a:solidFill>
                  <a:schemeClr val="tx1"/>
                </a:solidFill>
                <a:effectLst/>
                <a:uLnTx/>
                <a:uFillTx/>
                <a:latin typeface="+mn-lt"/>
                <a:ea typeface="+mn-ea"/>
                <a:cs typeface="+mn-cs"/>
              </a:rPr>
            </a:br>
            <a:r>
              <a:rPr kumimoji="0" lang="en-US" sz="1250" b="0" i="0" u="none" strike="noStrike" kern="1200" cap="none" spc="0" normalizeH="0" baseline="0" noProof="0">
                <a:ln>
                  <a:noFill/>
                </a:ln>
                <a:solidFill>
                  <a:schemeClr val="tx1"/>
                </a:solidFill>
                <a:effectLst/>
                <a:uLnTx/>
                <a:uFillTx/>
                <a:latin typeface="+mn-lt"/>
                <a:ea typeface="+mn-ea"/>
                <a:cs typeface="+mn-cs"/>
              </a:rPr>
              <a:t>1% AMPHISOL</a:t>
            </a:r>
            <a:r>
              <a:rPr kumimoji="0" lang="en-US" sz="1250" b="0" i="0" u="none" strike="noStrike" kern="1200" cap="none" spc="0" normalizeH="0" baseline="30000" noProof="0">
                <a:ln>
                  <a:noFill/>
                </a:ln>
                <a:solidFill>
                  <a:schemeClr val="tx1"/>
                </a:solidFill>
                <a:effectLst/>
                <a:uLnTx/>
                <a:uFillTx/>
                <a:latin typeface="+mn-lt"/>
                <a:ea typeface="+mn-ea"/>
                <a:cs typeface="+mn-cs"/>
              </a:rPr>
              <a:t>®</a:t>
            </a:r>
            <a:r>
              <a:rPr kumimoji="0" lang="en-US" sz="1250" b="0" i="0" u="none" strike="noStrike" kern="1200" cap="none" spc="0" normalizeH="0" baseline="0" noProof="0">
                <a:ln>
                  <a:noFill/>
                </a:ln>
                <a:solidFill>
                  <a:schemeClr val="tx1"/>
                </a:solidFill>
                <a:effectLst/>
                <a:uLnTx/>
                <a:uFillTx/>
                <a:latin typeface="+mn-lt"/>
                <a:ea typeface="+mn-ea"/>
                <a:cs typeface="+mn-cs"/>
              </a:rPr>
              <a:t> K</a:t>
            </a:r>
            <a:endParaRPr kumimoji="0" lang="en-US" sz="1250" b="1" i="0" u="none" strike="noStrike" kern="1200" cap="none" spc="0" normalizeH="0" baseline="0" noProof="0">
              <a:ln>
                <a:noFill/>
              </a:ln>
              <a:solidFill>
                <a:schemeClr val="tx1"/>
              </a:solidFill>
              <a:effectLst/>
              <a:uLnTx/>
              <a:uFillTx/>
              <a:latin typeface="+mn-lt"/>
              <a:ea typeface="+mn-ea"/>
              <a:cs typeface="+mn-cs"/>
            </a:endParaRPr>
          </a:p>
        </p:txBody>
      </p:sp>
      <p:pic>
        <p:nvPicPr>
          <p:cNvPr id="12" name="Picture 11">
            <a:extLst>
              <a:ext uri="{FF2B5EF4-FFF2-40B4-BE49-F238E27FC236}">
                <a16:creationId xmlns:a16="http://schemas.microsoft.com/office/drawing/2014/main" id="{B4685454-8A56-9F46-A234-7EB4C8057D0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686300" y="1766901"/>
            <a:ext cx="2140527" cy="2735323"/>
          </a:xfrm>
          <a:prstGeom prst="rect">
            <a:avLst/>
          </a:prstGeom>
          <a:ln w="63500">
            <a:noFill/>
          </a:ln>
        </p:spPr>
      </p:pic>
      <p:cxnSp>
        <p:nvCxnSpPr>
          <p:cNvPr id="4" name="Straight Arrow Connector 3">
            <a:extLst>
              <a:ext uri="{FF2B5EF4-FFF2-40B4-BE49-F238E27FC236}">
                <a16:creationId xmlns:a16="http://schemas.microsoft.com/office/drawing/2014/main" id="{A86A6887-D157-DB4C-B387-80B940668120}"/>
              </a:ext>
            </a:extLst>
          </p:cNvPr>
          <p:cNvCxnSpPr/>
          <p:nvPr/>
        </p:nvCxnSpPr>
        <p:spPr>
          <a:xfrm>
            <a:off x="3442210" y="2722418"/>
            <a:ext cx="2250830" cy="0"/>
          </a:xfrm>
          <a:prstGeom prst="straightConnector1">
            <a:avLst/>
          </a:prstGeom>
          <a:ln w="12700">
            <a:solidFill>
              <a:srgbClr val="9138B0"/>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17DC2BC-70DC-4D8F-9898-C9049366036A}"/>
              </a:ext>
            </a:extLst>
          </p:cNvPr>
          <p:cNvSpPr/>
          <p:nvPr/>
        </p:nvSpPr>
        <p:spPr>
          <a:xfrm>
            <a:off x="4686299" y="4577576"/>
            <a:ext cx="2142000" cy="216184"/>
          </a:xfrm>
          <a:prstGeom prst="rect">
            <a:avLst/>
          </a:prstGeom>
          <a:solidFill>
            <a:srgbClr val="BD69D7"/>
          </a:solidFill>
          <a:ln w="25400">
            <a:noFill/>
          </a:ln>
        </p:spPr>
        <p:txBody>
          <a:bodyPr wrap="none" bIns="36000" anchor="b" anchorCtr="0">
            <a:no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US" sz="1000">
                <a:solidFill>
                  <a:schemeClr val="bg1"/>
                </a:solidFill>
              </a:rPr>
              <a:t>C</a:t>
            </a:r>
            <a:r>
              <a:rPr kumimoji="0" lang="en-US" sz="1000" b="0" i="0" u="none" strike="noStrike" kern="1200" cap="none" spc="0" normalizeH="0" baseline="0" noProof="0" err="1">
                <a:ln>
                  <a:noFill/>
                </a:ln>
                <a:solidFill>
                  <a:schemeClr val="bg1"/>
                </a:solidFill>
                <a:effectLst/>
                <a:uLnTx/>
                <a:uFillTx/>
                <a:ea typeface="+mn-ea"/>
                <a:cs typeface="+mn-cs"/>
              </a:rPr>
              <a:t>learly</a:t>
            </a:r>
            <a:r>
              <a:rPr kumimoji="0" lang="en-US" sz="1000" b="0" i="0" u="none" strike="noStrike" kern="1200" cap="none" spc="0" normalizeH="0" baseline="0" noProof="0">
                <a:ln>
                  <a:noFill/>
                </a:ln>
                <a:solidFill>
                  <a:schemeClr val="bg1"/>
                </a:solidFill>
                <a:effectLst/>
                <a:uLnTx/>
                <a:uFillTx/>
                <a:ea typeface="+mn-ea"/>
                <a:cs typeface="+mn-cs"/>
              </a:rPr>
              <a:t> defined microdomains</a:t>
            </a:r>
          </a:p>
        </p:txBody>
      </p:sp>
      <p:sp>
        <p:nvSpPr>
          <p:cNvPr id="41" name="Text Placeholder 5">
            <a:extLst>
              <a:ext uri="{FF2B5EF4-FFF2-40B4-BE49-F238E27FC236}">
                <a16:creationId xmlns:a16="http://schemas.microsoft.com/office/drawing/2014/main" id="{ADD66E4E-3BE4-021E-4317-7BC429FD52D2}"/>
              </a:ext>
            </a:extLst>
          </p:cNvPr>
          <p:cNvSpPr txBox="1">
            <a:spLocks/>
          </p:cNvSpPr>
          <p:nvPr/>
        </p:nvSpPr>
        <p:spPr>
          <a:xfrm>
            <a:off x="306753" y="5135722"/>
            <a:ext cx="10779670" cy="746119"/>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600" b="1">
                <a:solidFill>
                  <a:schemeClr val="bg1"/>
                </a:solidFill>
                <a:latin typeface="+mn-lt"/>
              </a:rPr>
              <a:t>Unique microdomains technology by AMPHISOL® K: an extensive, uniform and unique formation of self-organizing molecules that guarantee maximum stability.</a:t>
            </a:r>
          </a:p>
        </p:txBody>
      </p:sp>
      <p:pic>
        <p:nvPicPr>
          <p:cNvPr id="3" name="Graphic 2">
            <a:hlinkClick r:id="rId8" action="ppaction://hlinksldjump"/>
            <a:extLst>
              <a:ext uri="{FF2B5EF4-FFF2-40B4-BE49-F238E27FC236}">
                <a16:creationId xmlns:a16="http://schemas.microsoft.com/office/drawing/2014/main" id="{6B2CC7D7-11A1-8EE9-6ABE-A7ADE60F69E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48" y="6450806"/>
            <a:ext cx="383596" cy="383596"/>
          </a:xfrm>
          <a:prstGeom prst="rect">
            <a:avLst/>
          </a:prstGeom>
        </p:spPr>
      </p:pic>
      <p:sp>
        <p:nvSpPr>
          <p:cNvPr id="6" name="Rectangle: Rounded Corners 5">
            <a:extLst>
              <a:ext uri="{FF2B5EF4-FFF2-40B4-BE49-F238E27FC236}">
                <a16:creationId xmlns:a16="http://schemas.microsoft.com/office/drawing/2014/main" id="{C2F34C1E-14E5-8A8F-AB3B-CCA1CD73867B}"/>
              </a:ext>
            </a:extLst>
          </p:cNvPr>
          <p:cNvSpPr/>
          <p:nvPr/>
        </p:nvSpPr>
        <p:spPr>
          <a:xfrm>
            <a:off x="11135984" y="173085"/>
            <a:ext cx="1711915"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3A2A82D-B85B-069A-331C-E1B96761BB30}"/>
              </a:ext>
            </a:extLst>
          </p:cNvPr>
          <p:cNvSpPr/>
          <p:nvPr/>
        </p:nvSpPr>
        <p:spPr>
          <a:xfrm>
            <a:off x="11316251" y="304199"/>
            <a:ext cx="775610" cy="775610"/>
          </a:xfrm>
          <a:prstGeom prst="ellipse">
            <a:avLst/>
          </a:prstGeom>
          <a:blipFill>
            <a:blip r:embed="rId11"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0329644"/>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31DC21A8-3C0B-9BB1-1847-DF67DB48B489}"/>
              </a:ext>
            </a:extLst>
          </p:cNvPr>
          <p:cNvGraphicFramePr>
            <a:graphicFrameLocks noChangeAspect="1"/>
          </p:cNvGraphicFramePr>
          <p:nvPr>
            <p:custDataLst>
              <p:tags r:id="rId1"/>
            </p:custDataLst>
            <p:extLst>
              <p:ext uri="{D42A27DB-BD31-4B8C-83A1-F6EECF244321}">
                <p14:modId xmlns:p14="http://schemas.microsoft.com/office/powerpoint/2010/main" val="33865100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01" imgH="502" progId="TCLayout.ActiveDocument.1">
                  <p:embed/>
                </p:oleObj>
              </mc:Choice>
              <mc:Fallback>
                <p:oleObj name="think-cell Slide" r:id="rId4" imgW="501" imgH="502" progId="TCLayout.ActiveDocument.1">
                  <p:embed/>
                  <p:pic>
                    <p:nvPicPr>
                      <p:cNvPr id="12" name="think-cell data - do not delete" hidden="1">
                        <a:extLst>
                          <a:ext uri="{FF2B5EF4-FFF2-40B4-BE49-F238E27FC236}">
                            <a16:creationId xmlns:a16="http://schemas.microsoft.com/office/drawing/2014/main" id="{31DC21A8-3C0B-9BB1-1847-DF67DB48B4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1" name="Rectangle 20">
            <a:extLst>
              <a:ext uri="{FF2B5EF4-FFF2-40B4-BE49-F238E27FC236}">
                <a16:creationId xmlns:a16="http://schemas.microsoft.com/office/drawing/2014/main" id="{4674E6D3-4A3A-1B49-8148-98FC63B68826}"/>
              </a:ext>
            </a:extLst>
          </p:cNvPr>
          <p:cNvSpPr/>
          <p:nvPr/>
        </p:nvSpPr>
        <p:spPr>
          <a:xfrm>
            <a:off x="8637145" y="4309774"/>
            <a:ext cx="3266690" cy="419759"/>
          </a:xfrm>
          <a:prstGeom prst="rect">
            <a:avLst/>
          </a:prstGeom>
          <a:solidFill>
            <a:srgbClr val="BD69D7"/>
          </a:solidFill>
          <a:ln w="25400">
            <a:noFill/>
          </a:ln>
        </p:spPr>
        <p:txBody>
          <a:bodyPr wrap="square" lIns="144000" tIns="144000" rIns="144000" bIns="144000" anchor="t" anchorCtr="0">
            <a:sp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ea typeface="+mn-ea"/>
                <a:cs typeface="+mn-cs"/>
              </a:rPr>
              <a:t>Liquid crystalline vesicles with microdomains</a:t>
            </a:r>
          </a:p>
        </p:txBody>
      </p:sp>
      <p:sp>
        <p:nvSpPr>
          <p:cNvPr id="19" name="Text Placeholder 5">
            <a:extLst>
              <a:ext uri="{FF2B5EF4-FFF2-40B4-BE49-F238E27FC236}">
                <a16:creationId xmlns:a16="http://schemas.microsoft.com/office/drawing/2014/main" id="{D254CE63-25EC-0646-814D-7E824869C10E}"/>
              </a:ext>
            </a:extLst>
          </p:cNvPr>
          <p:cNvSpPr txBox="1">
            <a:spLocks/>
          </p:cNvSpPr>
          <p:nvPr/>
        </p:nvSpPr>
        <p:spPr>
          <a:xfrm>
            <a:off x="8637145" y="1689724"/>
            <a:ext cx="3252454" cy="534825"/>
          </a:xfrm>
          <a:prstGeom prst="rect">
            <a:avLst/>
          </a:prstGeom>
          <a:noFill/>
        </p:spPr>
        <p:txBody>
          <a:bodyPr lIns="0" tIns="0" rIns="0" bIns="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tx1"/>
                </a:solidFill>
                <a:effectLst/>
                <a:uLnTx/>
                <a:uFillTx/>
                <a:latin typeface="+mn-lt"/>
                <a:ea typeface="+mn-ea"/>
                <a:cs typeface="+mn-cs"/>
              </a:rPr>
              <a:t>PEG-100 Stearate/Glyceryl Stearate+ AMPHISOL</a:t>
            </a:r>
            <a:r>
              <a:rPr kumimoji="0" lang="en-US" sz="1200" b="0" i="0" u="none" strike="noStrike" kern="1200" cap="none" spc="0" normalizeH="0" baseline="30000" noProof="0">
                <a:ln>
                  <a:noFill/>
                </a:ln>
                <a:solidFill>
                  <a:schemeClr val="tx1"/>
                </a:solidFill>
                <a:effectLst/>
                <a:uLnTx/>
                <a:uFillTx/>
                <a:latin typeface="+mn-lt"/>
                <a:ea typeface="+mn-ea"/>
                <a:cs typeface="+mn-cs"/>
              </a:rPr>
              <a:t>®</a:t>
            </a:r>
            <a:r>
              <a:rPr kumimoji="0" lang="en-US" sz="1200" b="0" i="0" u="none" strike="noStrike" kern="1200" cap="none" spc="0" normalizeH="0" baseline="0" noProof="0">
                <a:ln>
                  <a:noFill/>
                </a:ln>
                <a:solidFill>
                  <a:schemeClr val="tx1"/>
                </a:solidFill>
                <a:effectLst/>
                <a:uLnTx/>
                <a:uFillTx/>
                <a:latin typeface="+mn-lt"/>
                <a:ea typeface="+mn-ea"/>
                <a:cs typeface="+mn-cs"/>
              </a:rPr>
              <a:t> K</a:t>
            </a:r>
            <a:endParaRPr kumimoji="0" lang="en-US" sz="1200" b="1" i="0" u="none" strike="noStrike" kern="1200" cap="none" spc="0" normalizeH="0" baseline="0" noProof="0">
              <a:ln>
                <a:noFill/>
              </a:ln>
              <a:solidFill>
                <a:schemeClr val="tx1"/>
              </a:solidFill>
              <a:effectLst/>
              <a:uLnTx/>
              <a:uFillTx/>
              <a:latin typeface="+mn-lt"/>
              <a:ea typeface="+mn-ea"/>
              <a:cs typeface="+mn-cs"/>
            </a:endParaRPr>
          </a:p>
        </p:txBody>
      </p:sp>
      <p:pic>
        <p:nvPicPr>
          <p:cNvPr id="31" name="Picture 30">
            <a:extLst>
              <a:ext uri="{FF2B5EF4-FFF2-40B4-BE49-F238E27FC236}">
                <a16:creationId xmlns:a16="http://schemas.microsoft.com/office/drawing/2014/main" id="{1C8ED955-556B-2F4A-B114-EFB39F7A130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637145" y="2279167"/>
            <a:ext cx="3266694" cy="1869571"/>
          </a:xfrm>
          <a:prstGeom prst="rect">
            <a:avLst/>
          </a:prstGeom>
          <a:ln w="63500">
            <a:noFill/>
          </a:ln>
        </p:spPr>
      </p:pic>
      <p:sp>
        <p:nvSpPr>
          <p:cNvPr id="20" name="Rectangle 19">
            <a:extLst>
              <a:ext uri="{FF2B5EF4-FFF2-40B4-BE49-F238E27FC236}">
                <a16:creationId xmlns:a16="http://schemas.microsoft.com/office/drawing/2014/main" id="{54BC1683-FBB0-6442-8B1E-30068D851517}"/>
              </a:ext>
            </a:extLst>
          </p:cNvPr>
          <p:cNvSpPr/>
          <p:nvPr/>
        </p:nvSpPr>
        <p:spPr>
          <a:xfrm>
            <a:off x="6095999" y="4306191"/>
            <a:ext cx="1528243" cy="382012"/>
          </a:xfrm>
          <a:prstGeom prst="rect">
            <a:avLst/>
          </a:prstGeom>
          <a:solidFill>
            <a:srgbClr val="BD69D7"/>
          </a:solidFill>
          <a:ln w="25400">
            <a:noFill/>
          </a:ln>
        </p:spPr>
        <p:txBody>
          <a:bodyPr wrap="none" lIns="144000" tIns="144000" rIns="144000" bIns="144000" anchor="t" anchorCtr="0">
            <a:no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1"/>
                </a:solidFill>
                <a:effectLst/>
                <a:uLnTx/>
                <a:uFillTx/>
                <a:ea typeface="+mn-ea"/>
                <a:cs typeface="+mn-cs"/>
              </a:rPr>
              <a:t>Lamellar structures</a:t>
            </a:r>
          </a:p>
        </p:txBody>
      </p:sp>
      <p:pic>
        <p:nvPicPr>
          <p:cNvPr id="30" name="Picture 29">
            <a:extLst>
              <a:ext uri="{FF2B5EF4-FFF2-40B4-BE49-F238E27FC236}">
                <a16:creationId xmlns:a16="http://schemas.microsoft.com/office/drawing/2014/main" id="{AB959A52-D80A-D64D-ACC6-605C42CA2B7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096000" y="2274586"/>
            <a:ext cx="1528243" cy="1890503"/>
          </a:xfrm>
          <a:prstGeom prst="rect">
            <a:avLst/>
          </a:prstGeom>
          <a:ln w="63500">
            <a:noFill/>
          </a:ln>
        </p:spPr>
      </p:pic>
      <p:sp>
        <p:nvSpPr>
          <p:cNvPr id="2" name="Title 1">
            <a:extLst>
              <a:ext uri="{FF2B5EF4-FFF2-40B4-BE49-F238E27FC236}">
                <a16:creationId xmlns:a16="http://schemas.microsoft.com/office/drawing/2014/main" id="{490ABC0A-9322-4440-9492-2073E5D57D84}"/>
              </a:ext>
            </a:extLst>
          </p:cNvPr>
          <p:cNvSpPr>
            <a:spLocks noGrp="1"/>
          </p:cNvSpPr>
          <p:nvPr>
            <p:ph type="title"/>
          </p:nvPr>
        </p:nvSpPr>
        <p:spPr>
          <a:xfrm>
            <a:off x="302400" y="302400"/>
            <a:ext cx="11591925" cy="303211"/>
          </a:xfrm>
        </p:spPr>
        <p:txBody>
          <a:bodyPr vert="horz"/>
          <a:lstStyle/>
          <a:p>
            <a:r>
              <a:rPr lang="en-US"/>
              <a:t>Proven unique microdomains presence to stabilize</a:t>
            </a:r>
            <a:br>
              <a:rPr lang="en-US"/>
            </a:br>
            <a:r>
              <a:rPr lang="en-US"/>
              <a:t>the most challenging formulation as main &amp; co-emulsifier</a:t>
            </a:r>
          </a:p>
        </p:txBody>
      </p:sp>
      <p:sp>
        <p:nvSpPr>
          <p:cNvPr id="5" name="Slide Number Placeholder 4">
            <a:extLst>
              <a:ext uri="{FF2B5EF4-FFF2-40B4-BE49-F238E27FC236}">
                <a16:creationId xmlns:a16="http://schemas.microsoft.com/office/drawing/2014/main" id="{2BC074E3-0C62-6140-B1AB-4D7CE4F83E52}"/>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16</a:t>
            </a:fld>
            <a:endParaRPr lang="en-US" noProof="0"/>
          </a:p>
        </p:txBody>
      </p:sp>
      <p:sp>
        <p:nvSpPr>
          <p:cNvPr id="4" name="Text Placeholder 3">
            <a:extLst>
              <a:ext uri="{FF2B5EF4-FFF2-40B4-BE49-F238E27FC236}">
                <a16:creationId xmlns:a16="http://schemas.microsoft.com/office/drawing/2014/main" id="{4BB4420C-52AC-D94D-8E79-4D9C9DF957B8}"/>
              </a:ext>
            </a:extLst>
          </p:cNvPr>
          <p:cNvSpPr>
            <a:spLocks noGrp="1"/>
          </p:cNvSpPr>
          <p:nvPr>
            <p:ph type="body" idx="11"/>
          </p:nvPr>
        </p:nvSpPr>
        <p:spPr>
          <a:xfrm>
            <a:off x="301625" y="604837"/>
            <a:ext cx="11588750" cy="540000"/>
          </a:xfrm>
        </p:spPr>
        <p:txBody>
          <a:bodyPr/>
          <a:lstStyle/>
          <a:p>
            <a:r>
              <a:rPr lang="en-US"/>
              <a:t>Microdomains formed by AMPHISOL</a:t>
            </a:r>
            <a:r>
              <a:rPr lang="en-US" b="0"/>
              <a:t>®</a:t>
            </a:r>
            <a:r>
              <a:rPr lang="en-US"/>
              <a:t> K for ultimate stability</a:t>
            </a:r>
          </a:p>
        </p:txBody>
      </p:sp>
      <p:sp>
        <p:nvSpPr>
          <p:cNvPr id="9" name="Text Placeholder 5">
            <a:extLst>
              <a:ext uri="{FF2B5EF4-FFF2-40B4-BE49-F238E27FC236}">
                <a16:creationId xmlns:a16="http://schemas.microsoft.com/office/drawing/2014/main" id="{D40E2FBA-C5E4-F043-9604-26A0357AD74E}"/>
              </a:ext>
            </a:extLst>
          </p:cNvPr>
          <p:cNvSpPr txBox="1">
            <a:spLocks/>
          </p:cNvSpPr>
          <p:nvPr/>
        </p:nvSpPr>
        <p:spPr>
          <a:xfrm>
            <a:off x="302705" y="4813344"/>
            <a:ext cx="5069395" cy="995668"/>
          </a:xfrm>
          <a:prstGeom prst="rect">
            <a:avLst/>
          </a:prstGeom>
          <a:solidFill>
            <a:srgbClr val="D9B0EA"/>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chemeClr val="tx1"/>
                </a:solidFill>
                <a:effectLst/>
                <a:uLnTx/>
                <a:uFillTx/>
                <a:latin typeface="+mn-lt"/>
                <a:ea typeface="+mn-ea"/>
                <a:cs typeface="+mn-cs"/>
              </a:rPr>
              <a:t>AMPHISOL</a:t>
            </a:r>
            <a:r>
              <a:rPr kumimoji="0" lang="en-US" sz="1600" b="0" i="0" u="none" strike="noStrike" kern="1200" cap="none" spc="0" normalizeH="0" baseline="30000" noProof="0">
                <a:ln>
                  <a:noFill/>
                </a:ln>
                <a:solidFill>
                  <a:schemeClr val="tx1"/>
                </a:solidFill>
                <a:effectLst/>
                <a:uLnTx/>
                <a:uFillTx/>
                <a:latin typeface="+mn-lt"/>
                <a:ea typeface="+mn-ea"/>
                <a:cs typeface="+mn-cs"/>
              </a:rPr>
              <a:t>®</a:t>
            </a:r>
            <a:r>
              <a:rPr kumimoji="0" lang="en-US" sz="1600" b="0" i="0" u="none" strike="noStrike" kern="1200" cap="none" spc="0" normalizeH="0" baseline="0" noProof="0">
                <a:ln>
                  <a:noFill/>
                </a:ln>
                <a:solidFill>
                  <a:schemeClr val="tx1"/>
                </a:solidFill>
                <a:effectLst/>
                <a:uLnTx/>
                <a:uFillTx/>
                <a:latin typeface="+mn-lt"/>
                <a:ea typeface="+mn-ea"/>
                <a:cs typeface="+mn-cs"/>
              </a:rPr>
              <a:t> K as main emulsifier forms microdomains that makes possible the stabilization of the most challenging formulation.</a:t>
            </a:r>
          </a:p>
        </p:txBody>
      </p:sp>
      <p:sp>
        <p:nvSpPr>
          <p:cNvPr id="11" name="Text Placeholder 5">
            <a:extLst>
              <a:ext uri="{FF2B5EF4-FFF2-40B4-BE49-F238E27FC236}">
                <a16:creationId xmlns:a16="http://schemas.microsoft.com/office/drawing/2014/main" id="{47075F06-60FF-1D4D-A2D2-6388450EE9C6}"/>
              </a:ext>
            </a:extLst>
          </p:cNvPr>
          <p:cNvSpPr txBox="1">
            <a:spLocks/>
          </p:cNvSpPr>
          <p:nvPr/>
        </p:nvSpPr>
        <p:spPr>
          <a:xfrm>
            <a:off x="2899080" y="1687161"/>
            <a:ext cx="1590542" cy="597251"/>
          </a:xfrm>
          <a:prstGeom prst="rect">
            <a:avLst/>
          </a:prstGeom>
          <a:noFill/>
        </p:spPr>
        <p:txBody>
          <a:bodyPr lIns="0" tIns="0" rIns="0" bIns="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tx1"/>
                </a:solidFill>
                <a:effectLst/>
                <a:uLnTx/>
                <a:uFillTx/>
                <a:latin typeface="+mn-lt"/>
                <a:ea typeface="+mn-ea"/>
                <a:cs typeface="+mn-cs"/>
              </a:rPr>
              <a:t>Sunscreen with 1% AMPHISOL</a:t>
            </a:r>
            <a:r>
              <a:rPr kumimoji="0" lang="en-US" sz="1200" b="0" i="0" u="none" strike="noStrike" kern="1200" cap="none" spc="0" normalizeH="0" baseline="30000" noProof="0">
                <a:ln>
                  <a:noFill/>
                </a:ln>
                <a:solidFill>
                  <a:schemeClr val="tx1"/>
                </a:solidFill>
                <a:effectLst/>
                <a:uLnTx/>
                <a:uFillTx/>
                <a:latin typeface="+mn-lt"/>
                <a:ea typeface="+mn-ea"/>
                <a:cs typeface="+mn-cs"/>
              </a:rPr>
              <a:t>®</a:t>
            </a:r>
            <a:r>
              <a:rPr kumimoji="0" lang="en-US" sz="1200" b="0" i="0" u="none" strike="noStrike" kern="1200" cap="none" spc="0" normalizeH="0" baseline="0" noProof="0">
                <a:ln>
                  <a:noFill/>
                </a:ln>
                <a:solidFill>
                  <a:schemeClr val="tx1"/>
                </a:solidFill>
                <a:effectLst/>
                <a:uLnTx/>
                <a:uFillTx/>
                <a:latin typeface="+mn-lt"/>
                <a:ea typeface="+mn-ea"/>
                <a:cs typeface="+mn-cs"/>
              </a:rPr>
              <a:t> K</a:t>
            </a:r>
            <a:endParaRPr kumimoji="0" lang="en-US" sz="1200" b="1" i="0" u="none" strike="noStrike" kern="1200" cap="none" spc="0" normalizeH="0" baseline="0" noProof="0">
              <a:ln>
                <a:noFill/>
              </a:ln>
              <a:solidFill>
                <a:schemeClr val="tx1"/>
              </a:solidFill>
              <a:effectLst/>
              <a:uLnTx/>
              <a:uFillTx/>
              <a:latin typeface="+mn-lt"/>
              <a:ea typeface="+mn-ea"/>
              <a:cs typeface="+mn-cs"/>
            </a:endParaRPr>
          </a:p>
        </p:txBody>
      </p:sp>
      <p:pic>
        <p:nvPicPr>
          <p:cNvPr id="13" name="Picture 12">
            <a:extLst>
              <a:ext uri="{FF2B5EF4-FFF2-40B4-BE49-F238E27FC236}">
                <a16:creationId xmlns:a16="http://schemas.microsoft.com/office/drawing/2014/main" id="{B64B2EEC-77A5-4246-A1CB-7C26D95A8FB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01625" y="1687162"/>
            <a:ext cx="2494413" cy="2461580"/>
          </a:xfrm>
          <a:prstGeom prst="rect">
            <a:avLst/>
          </a:prstGeom>
          <a:ln w="63500">
            <a:noFill/>
          </a:ln>
        </p:spPr>
      </p:pic>
      <p:cxnSp>
        <p:nvCxnSpPr>
          <p:cNvPr id="14" name="Straight Arrow Connector 13">
            <a:extLst>
              <a:ext uri="{FF2B5EF4-FFF2-40B4-BE49-F238E27FC236}">
                <a16:creationId xmlns:a16="http://schemas.microsoft.com/office/drawing/2014/main" id="{73E6E3E7-D523-F14A-BC54-A01BFA0299E6}"/>
              </a:ext>
            </a:extLst>
          </p:cNvPr>
          <p:cNvCxnSpPr>
            <a:cxnSpLocks/>
          </p:cNvCxnSpPr>
          <p:nvPr/>
        </p:nvCxnSpPr>
        <p:spPr>
          <a:xfrm flipH="1">
            <a:off x="1176696" y="1997936"/>
            <a:ext cx="519283" cy="561188"/>
          </a:xfrm>
          <a:prstGeom prst="straightConnector1">
            <a:avLst/>
          </a:prstGeom>
          <a:ln w="12700">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ABF85B2-79AF-2B4F-9255-8897662F87B6}"/>
              </a:ext>
            </a:extLst>
          </p:cNvPr>
          <p:cNvCxnSpPr>
            <a:cxnSpLocks/>
          </p:cNvCxnSpPr>
          <p:nvPr/>
        </p:nvCxnSpPr>
        <p:spPr>
          <a:xfrm flipH="1" flipV="1">
            <a:off x="1244538" y="2826027"/>
            <a:ext cx="539364" cy="578678"/>
          </a:xfrm>
          <a:prstGeom prst="straightConnector1">
            <a:avLst/>
          </a:prstGeom>
          <a:ln w="12700">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Text Placeholder 5">
            <a:extLst>
              <a:ext uri="{FF2B5EF4-FFF2-40B4-BE49-F238E27FC236}">
                <a16:creationId xmlns:a16="http://schemas.microsoft.com/office/drawing/2014/main" id="{B3DD44F5-5BF5-0247-BAD9-36FA971F609F}"/>
              </a:ext>
            </a:extLst>
          </p:cNvPr>
          <p:cNvSpPr txBox="1">
            <a:spLocks/>
          </p:cNvSpPr>
          <p:nvPr/>
        </p:nvSpPr>
        <p:spPr>
          <a:xfrm>
            <a:off x="6095999" y="1684548"/>
            <a:ext cx="1729947" cy="590029"/>
          </a:xfrm>
          <a:prstGeom prst="rect">
            <a:avLst/>
          </a:prstGeom>
          <a:noFill/>
        </p:spPr>
        <p:txBody>
          <a:bodyPr lIns="0" tIns="0" rIns="0" bIns="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tx1"/>
                </a:solidFill>
                <a:effectLst/>
                <a:uLnTx/>
                <a:uFillTx/>
                <a:latin typeface="+mn-lt"/>
                <a:ea typeface="+mn-ea"/>
                <a:cs typeface="+mn-cs"/>
              </a:rPr>
              <a:t>PEG-100 Stearate/</a:t>
            </a:r>
          </a:p>
          <a:p>
            <a:pPr marL="0" marR="0" lvl="0" indent="0" algn="l" defTabSz="914400" rtl="0" eaLnBrk="1" fontAlgn="auto" latinLnBrk="0" hangingPunct="1">
              <a:lnSpc>
                <a:spcPct val="90000"/>
              </a:lnSpc>
              <a:spcBef>
                <a:spcPts val="2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tx1"/>
                </a:solidFill>
                <a:effectLst/>
                <a:uLnTx/>
                <a:uFillTx/>
                <a:latin typeface="+mn-lt"/>
                <a:ea typeface="+mn-ea"/>
                <a:cs typeface="+mn-cs"/>
              </a:rPr>
              <a:t>Glyceryl Stearate</a:t>
            </a:r>
            <a:endParaRPr kumimoji="0" lang="en-US" sz="1200" b="1" i="0" u="none" strike="noStrike" kern="1200" cap="none" spc="0" normalizeH="0" baseline="0" noProof="0">
              <a:ln>
                <a:noFill/>
              </a:ln>
              <a:solidFill>
                <a:schemeClr val="tx1"/>
              </a:solidFill>
              <a:effectLst/>
              <a:uLnTx/>
              <a:uFillTx/>
              <a:latin typeface="+mn-lt"/>
              <a:ea typeface="+mn-ea"/>
              <a:cs typeface="+mn-cs"/>
            </a:endParaRPr>
          </a:p>
        </p:txBody>
      </p:sp>
      <p:cxnSp>
        <p:nvCxnSpPr>
          <p:cNvPr id="36" name="Straight Connector 35">
            <a:extLst>
              <a:ext uri="{FF2B5EF4-FFF2-40B4-BE49-F238E27FC236}">
                <a16:creationId xmlns:a16="http://schemas.microsoft.com/office/drawing/2014/main" id="{33629D8A-341C-BD40-8725-ACAAC8C11FC9}"/>
              </a:ext>
            </a:extLst>
          </p:cNvPr>
          <p:cNvCxnSpPr>
            <a:cxnSpLocks/>
          </p:cNvCxnSpPr>
          <p:nvPr/>
        </p:nvCxnSpPr>
        <p:spPr>
          <a:xfrm>
            <a:off x="10174333" y="2274586"/>
            <a:ext cx="0" cy="1874152"/>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0FC07422-59EF-7549-92E1-53754CF04786}"/>
              </a:ext>
            </a:extLst>
          </p:cNvPr>
          <p:cNvCxnSpPr>
            <a:cxnSpLocks/>
          </p:cNvCxnSpPr>
          <p:nvPr/>
        </p:nvCxnSpPr>
        <p:spPr>
          <a:xfrm>
            <a:off x="7693186" y="3115366"/>
            <a:ext cx="828142" cy="0"/>
          </a:xfrm>
          <a:prstGeom prst="straightConnector1">
            <a:avLst/>
          </a:prstGeom>
          <a:ln w="12700">
            <a:solidFill>
              <a:schemeClr val="accent6"/>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24835D35-0F1A-CB49-9D36-A1611C64A568}"/>
              </a:ext>
            </a:extLst>
          </p:cNvPr>
          <p:cNvSpPr/>
          <p:nvPr/>
        </p:nvSpPr>
        <p:spPr>
          <a:xfrm>
            <a:off x="7692302" y="2869439"/>
            <a:ext cx="796693" cy="138499"/>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effectLst/>
                <a:uLnTx/>
                <a:uFillTx/>
                <a:ea typeface="+mn-ea"/>
                <a:cs typeface="+mn-cs"/>
              </a:rPr>
              <a:t>+ AMPHISOL</a:t>
            </a:r>
            <a:r>
              <a:rPr kumimoji="0" lang="en-US" sz="900" b="0" i="0" u="none" strike="noStrike" kern="1200" cap="none" spc="0" normalizeH="0" baseline="30000" noProof="0">
                <a:ln>
                  <a:noFill/>
                </a:ln>
                <a:effectLst/>
                <a:uLnTx/>
                <a:uFillTx/>
                <a:ea typeface="+mn-ea"/>
                <a:cs typeface="+mn-cs"/>
              </a:rPr>
              <a:t>®</a:t>
            </a:r>
            <a:r>
              <a:rPr kumimoji="0" lang="en-US" sz="900" b="0" i="0" u="none" strike="noStrike" kern="1200" cap="none" spc="0" normalizeH="0" baseline="0" noProof="0">
                <a:ln>
                  <a:noFill/>
                </a:ln>
                <a:effectLst/>
                <a:uLnTx/>
                <a:uFillTx/>
                <a:ea typeface="+mn-ea"/>
                <a:cs typeface="+mn-cs"/>
              </a:rPr>
              <a:t> K</a:t>
            </a:r>
          </a:p>
        </p:txBody>
      </p:sp>
      <p:sp>
        <p:nvSpPr>
          <p:cNvPr id="33" name="Rectangle 32">
            <a:extLst>
              <a:ext uri="{FF2B5EF4-FFF2-40B4-BE49-F238E27FC236}">
                <a16:creationId xmlns:a16="http://schemas.microsoft.com/office/drawing/2014/main" id="{380F97DD-0DE2-4A3E-B454-EE8D1AD728C2}"/>
              </a:ext>
            </a:extLst>
          </p:cNvPr>
          <p:cNvSpPr/>
          <p:nvPr/>
        </p:nvSpPr>
        <p:spPr>
          <a:xfrm>
            <a:off x="301624" y="4304607"/>
            <a:ext cx="2494413" cy="371248"/>
          </a:xfrm>
          <a:prstGeom prst="rect">
            <a:avLst/>
          </a:prstGeom>
          <a:solidFill>
            <a:srgbClr val="BD69D7"/>
          </a:solidFill>
          <a:ln w="25400">
            <a:noFill/>
          </a:ln>
        </p:spPr>
        <p:txBody>
          <a:bodyPr wrap="none" lIns="144000" tIns="144000" rIns="144000" bIns="144000" anchor="t" anchorCtr="0">
            <a:noAutofit/>
          </a:bodyPr>
          <a:lstStyle/>
          <a:p>
            <a:pPr marL="0" marR="0" lvl="0" indent="0" defTabSz="914400" rtl="0" eaLnBrk="1" fontAlgn="auto" latinLnBrk="0" hangingPunct="1">
              <a:lnSpc>
                <a:spcPct val="80000"/>
              </a:lnSpc>
              <a:spcBef>
                <a:spcPts val="0"/>
              </a:spcBef>
              <a:spcAft>
                <a:spcPts val="0"/>
              </a:spcAft>
              <a:buClrTx/>
              <a:buSzTx/>
              <a:buFontTx/>
              <a:buNone/>
              <a:tabLst/>
              <a:defRPr/>
            </a:pPr>
            <a:r>
              <a:rPr lang="en-US" sz="1000" b="1">
                <a:solidFill>
                  <a:schemeClr val="bg1"/>
                </a:solidFill>
              </a:rPr>
              <a:t>C</a:t>
            </a:r>
            <a:r>
              <a:rPr kumimoji="0" lang="en-US" sz="1000" b="1" i="0" u="none" strike="noStrike" kern="1200" cap="none" spc="0" normalizeH="0" baseline="0" noProof="0" err="1">
                <a:ln>
                  <a:noFill/>
                </a:ln>
                <a:solidFill>
                  <a:schemeClr val="bg1"/>
                </a:solidFill>
                <a:effectLst/>
                <a:uLnTx/>
                <a:uFillTx/>
                <a:ea typeface="+mn-ea"/>
                <a:cs typeface="+mn-cs"/>
              </a:rPr>
              <a:t>learly</a:t>
            </a:r>
            <a:r>
              <a:rPr kumimoji="0" lang="en-US" sz="1000" b="1" i="0" u="none" strike="noStrike" kern="1200" cap="none" spc="0" normalizeH="0" baseline="0" noProof="0">
                <a:ln>
                  <a:noFill/>
                </a:ln>
                <a:solidFill>
                  <a:schemeClr val="bg1"/>
                </a:solidFill>
                <a:effectLst/>
                <a:uLnTx/>
                <a:uFillTx/>
                <a:ea typeface="+mn-ea"/>
                <a:cs typeface="+mn-cs"/>
              </a:rPr>
              <a:t> defined microdomains</a:t>
            </a:r>
          </a:p>
        </p:txBody>
      </p:sp>
      <p:sp>
        <p:nvSpPr>
          <p:cNvPr id="7" name="Text Placeholder 5">
            <a:extLst>
              <a:ext uri="{FF2B5EF4-FFF2-40B4-BE49-F238E27FC236}">
                <a16:creationId xmlns:a16="http://schemas.microsoft.com/office/drawing/2014/main" id="{83265435-B26C-C294-07FC-47875773C68E}"/>
              </a:ext>
            </a:extLst>
          </p:cNvPr>
          <p:cNvSpPr txBox="1">
            <a:spLocks/>
          </p:cNvSpPr>
          <p:nvPr/>
        </p:nvSpPr>
        <p:spPr>
          <a:xfrm>
            <a:off x="302400" y="1342800"/>
            <a:ext cx="2641461" cy="224805"/>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chemeClr val="tx1"/>
                </a:solidFill>
                <a:effectLst/>
                <a:uLnTx/>
                <a:uFillTx/>
                <a:latin typeface="+mn-lt"/>
                <a:ea typeface="+mn-ea"/>
                <a:cs typeface="+mn-cs"/>
              </a:rPr>
              <a:t>As a main emulsifier</a:t>
            </a:r>
          </a:p>
        </p:txBody>
      </p:sp>
      <p:sp>
        <p:nvSpPr>
          <p:cNvPr id="8" name="Text Placeholder 5">
            <a:extLst>
              <a:ext uri="{FF2B5EF4-FFF2-40B4-BE49-F238E27FC236}">
                <a16:creationId xmlns:a16="http://schemas.microsoft.com/office/drawing/2014/main" id="{5AEED907-0B5A-4237-6102-03CEA4F79DC6}"/>
              </a:ext>
            </a:extLst>
          </p:cNvPr>
          <p:cNvSpPr txBox="1">
            <a:spLocks/>
          </p:cNvSpPr>
          <p:nvPr/>
        </p:nvSpPr>
        <p:spPr>
          <a:xfrm>
            <a:off x="6095999" y="1342799"/>
            <a:ext cx="2605101" cy="224805"/>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chemeClr val="tx1"/>
                </a:solidFill>
                <a:effectLst/>
                <a:uLnTx/>
                <a:uFillTx/>
                <a:latin typeface="+mn-lt"/>
                <a:ea typeface="+mn-ea"/>
                <a:cs typeface="+mn-cs"/>
              </a:rPr>
              <a:t>As a secondary emulsifier</a:t>
            </a:r>
          </a:p>
        </p:txBody>
      </p:sp>
      <p:sp>
        <p:nvSpPr>
          <p:cNvPr id="44" name="Text Placeholder 5">
            <a:extLst>
              <a:ext uri="{FF2B5EF4-FFF2-40B4-BE49-F238E27FC236}">
                <a16:creationId xmlns:a16="http://schemas.microsoft.com/office/drawing/2014/main" id="{90A593EF-C3FE-1C5A-1274-9DC7597E2AA0}"/>
              </a:ext>
            </a:extLst>
          </p:cNvPr>
          <p:cNvSpPr txBox="1">
            <a:spLocks/>
          </p:cNvSpPr>
          <p:nvPr/>
        </p:nvSpPr>
        <p:spPr>
          <a:xfrm>
            <a:off x="6095999" y="4816957"/>
            <a:ext cx="5793296" cy="992045"/>
          </a:xfrm>
          <a:prstGeom prst="rect">
            <a:avLst/>
          </a:prstGeom>
          <a:solidFill>
            <a:srgbClr val="D9B0EA"/>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tx1"/>
                </a:solidFill>
                <a:effectLst/>
                <a:uLnTx/>
                <a:uFillTx/>
                <a:latin typeface="+mn-lt"/>
                <a:ea typeface="+mn-ea"/>
                <a:cs typeface="+mn-cs"/>
              </a:rPr>
              <a:t>The addition of AMPHISOL® K as a co-emulsifier will create unique microdomains for ultimate stability.</a:t>
            </a:r>
          </a:p>
        </p:txBody>
      </p:sp>
      <p:pic>
        <p:nvPicPr>
          <p:cNvPr id="3" name="Graphic 2">
            <a:hlinkClick r:id="rId9" action="ppaction://hlinksldjump"/>
            <a:extLst>
              <a:ext uri="{FF2B5EF4-FFF2-40B4-BE49-F238E27FC236}">
                <a16:creationId xmlns:a16="http://schemas.microsoft.com/office/drawing/2014/main" id="{3A435DD2-0147-687A-4FD1-64B028B3600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848" y="6450806"/>
            <a:ext cx="383596" cy="383596"/>
          </a:xfrm>
          <a:prstGeom prst="rect">
            <a:avLst/>
          </a:prstGeom>
        </p:spPr>
      </p:pic>
      <p:sp>
        <p:nvSpPr>
          <p:cNvPr id="10" name="Rectangle: Rounded Corners 9">
            <a:extLst>
              <a:ext uri="{FF2B5EF4-FFF2-40B4-BE49-F238E27FC236}">
                <a16:creationId xmlns:a16="http://schemas.microsoft.com/office/drawing/2014/main" id="{34D7875B-177F-5E7A-362B-D70B290614CC}"/>
              </a:ext>
            </a:extLst>
          </p:cNvPr>
          <p:cNvSpPr/>
          <p:nvPr/>
        </p:nvSpPr>
        <p:spPr>
          <a:xfrm>
            <a:off x="11135984" y="173085"/>
            <a:ext cx="1711915"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5A95611-AF17-DC83-D070-FF2A301D405C}"/>
              </a:ext>
            </a:extLst>
          </p:cNvPr>
          <p:cNvSpPr/>
          <p:nvPr/>
        </p:nvSpPr>
        <p:spPr>
          <a:xfrm>
            <a:off x="11316251" y="304199"/>
            <a:ext cx="775610" cy="775610"/>
          </a:xfrm>
          <a:prstGeom prst="ellipse">
            <a:avLst/>
          </a:prstGeom>
          <a:blipFill>
            <a:blip r:embed="rId12"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6245425"/>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A1518E9-B3B9-7540-9579-C4E12273D364}"/>
              </a:ext>
            </a:extLst>
          </p:cNvPr>
          <p:cNvSpPr/>
          <p:nvPr/>
        </p:nvSpPr>
        <p:spPr>
          <a:xfrm>
            <a:off x="301625" y="3476769"/>
            <a:ext cx="1711169" cy="860284"/>
          </a:xfrm>
          <a:prstGeom prst="rect">
            <a:avLst/>
          </a:prstGeom>
          <a:solidFill>
            <a:srgbClr val="BD69D7"/>
          </a:solidFill>
          <a:ln w="25400">
            <a:noFill/>
          </a:ln>
        </p:spPr>
        <p:txBody>
          <a:bodyPr wrap="square" lIns="144000" tIns="144000" rIns="144000" bIns="144000" anchor="t" anchorCtr="0">
            <a:noAutofit/>
          </a:bodyPr>
          <a:lstStyle/>
          <a:p>
            <a:pPr marL="0" marR="0" lvl="0" indent="0" defTabSz="914400" rtl="0" eaLnBrk="1" fontAlgn="auto" latinLnBrk="0" hangingPunct="1">
              <a:spcBef>
                <a:spcPts val="0"/>
              </a:spcBef>
              <a:spcAft>
                <a:spcPts val="0"/>
              </a:spcAft>
              <a:buClrTx/>
              <a:buSzTx/>
              <a:buFontTx/>
              <a:buNone/>
              <a:tabLst/>
              <a:defRPr/>
            </a:pPr>
            <a:r>
              <a:rPr kumimoji="0" lang="en-US" sz="1200" i="0" u="none" strike="noStrike" kern="1200" cap="none" spc="0" normalizeH="0" baseline="0" noProof="0">
                <a:ln>
                  <a:noFill/>
                </a:ln>
                <a:solidFill>
                  <a:schemeClr val="bg1"/>
                </a:solidFill>
                <a:effectLst/>
                <a:uLnTx/>
                <a:uFillTx/>
                <a:ea typeface="+mn-ea"/>
                <a:cs typeface="+mn-cs"/>
              </a:rPr>
              <a:t>High amount and clearly defined microdomains</a:t>
            </a:r>
          </a:p>
        </p:txBody>
      </p:sp>
      <p:sp>
        <p:nvSpPr>
          <p:cNvPr id="14" name="Rectangle 13">
            <a:extLst>
              <a:ext uri="{FF2B5EF4-FFF2-40B4-BE49-F238E27FC236}">
                <a16:creationId xmlns:a16="http://schemas.microsoft.com/office/drawing/2014/main" id="{BCD1F6D2-8620-7A4D-AF98-B85E20711E5A}"/>
              </a:ext>
            </a:extLst>
          </p:cNvPr>
          <p:cNvSpPr/>
          <p:nvPr/>
        </p:nvSpPr>
        <p:spPr>
          <a:xfrm>
            <a:off x="2240098" y="3476768"/>
            <a:ext cx="1710915" cy="836291"/>
          </a:xfrm>
          <a:prstGeom prst="rect">
            <a:avLst/>
          </a:prstGeom>
          <a:solidFill>
            <a:srgbClr val="EEDBF7"/>
          </a:solidFill>
          <a:ln w="25400">
            <a:noFill/>
          </a:ln>
        </p:spPr>
        <p:txBody>
          <a:bodyPr wrap="none" lIns="144000" tIns="144000" rIns="144000" bIns="144000" anchor="t" anchorCtr="0">
            <a:noAutofit/>
          </a:bodyPr>
          <a:lstStyle/>
          <a:p>
            <a:pPr marL="0" marR="0" lvl="0" indent="0"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mn-cs"/>
              </a:rPr>
              <a:t>NO microdomains</a:t>
            </a:r>
          </a:p>
        </p:txBody>
      </p:sp>
      <p:sp>
        <p:nvSpPr>
          <p:cNvPr id="15" name="Rectangle 14">
            <a:extLst>
              <a:ext uri="{FF2B5EF4-FFF2-40B4-BE49-F238E27FC236}">
                <a16:creationId xmlns:a16="http://schemas.microsoft.com/office/drawing/2014/main" id="{A017E08A-BE18-EC4A-A5C8-8307197CBBED}"/>
              </a:ext>
            </a:extLst>
          </p:cNvPr>
          <p:cNvSpPr/>
          <p:nvPr/>
        </p:nvSpPr>
        <p:spPr>
          <a:xfrm>
            <a:off x="4183568" y="3476768"/>
            <a:ext cx="1705146" cy="836291"/>
          </a:xfrm>
          <a:prstGeom prst="rect">
            <a:avLst/>
          </a:prstGeom>
          <a:solidFill>
            <a:srgbClr val="EEDBF7"/>
          </a:solidFill>
          <a:ln w="25400">
            <a:noFill/>
          </a:ln>
        </p:spPr>
        <p:txBody>
          <a:bodyPr wrap="none" lIns="144000" tIns="144000" rIns="144000" bIns="144000" anchor="t" anchorCtr="0">
            <a:noAutofit/>
          </a:bodyPr>
          <a:lstStyle/>
          <a:p>
            <a:pPr marL="0" marR="0" lvl="0" indent="0"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mn-cs"/>
              </a:rPr>
              <a:t>Only few and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slightly</a:t>
            </a:r>
            <a:r>
              <a:rPr lang="en-US" sz="1200"/>
              <a:t> </a:t>
            </a:r>
            <a:r>
              <a:rPr kumimoji="0" lang="en-US" sz="1200" b="0" i="0" u="none" strike="noStrike" kern="1200" cap="none" spc="0" normalizeH="0" baseline="0" noProof="0">
                <a:ln>
                  <a:noFill/>
                </a:ln>
                <a:effectLst/>
                <a:uLnTx/>
                <a:uFillTx/>
                <a:ea typeface="+mn-ea"/>
                <a:cs typeface="+mn-cs"/>
              </a:rPr>
              <a:t>defined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microdomains</a:t>
            </a:r>
          </a:p>
        </p:txBody>
      </p:sp>
      <p:sp>
        <p:nvSpPr>
          <p:cNvPr id="16" name="Rectangle 15">
            <a:extLst>
              <a:ext uri="{FF2B5EF4-FFF2-40B4-BE49-F238E27FC236}">
                <a16:creationId xmlns:a16="http://schemas.microsoft.com/office/drawing/2014/main" id="{FB4EB76E-4A16-7D48-A49B-69C22DCCB3B8}"/>
              </a:ext>
            </a:extLst>
          </p:cNvPr>
          <p:cNvSpPr/>
          <p:nvPr/>
        </p:nvSpPr>
        <p:spPr>
          <a:xfrm>
            <a:off x="6096000" y="3476767"/>
            <a:ext cx="1625723" cy="836291"/>
          </a:xfrm>
          <a:prstGeom prst="rect">
            <a:avLst/>
          </a:prstGeom>
          <a:solidFill>
            <a:srgbClr val="EEDBF7"/>
          </a:solidFill>
          <a:ln w="25400">
            <a:noFill/>
          </a:ln>
        </p:spPr>
        <p:txBody>
          <a:bodyPr wrap="none" lIns="144000" tIns="144000" rIns="144000" bIns="144000" anchor="t" anchorCtr="0">
            <a:noAutofit/>
          </a:bodyPr>
          <a:lstStyle/>
          <a:p>
            <a:pPr marL="0" marR="0" lvl="0" indent="0" defTabSz="914400" rtl="0" eaLnBrk="1" fontAlgn="auto" latinLnBrk="0" hangingPunct="1">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mn-cs"/>
              </a:rPr>
              <a:t>NO microdomains</a:t>
            </a:r>
          </a:p>
        </p:txBody>
      </p:sp>
      <p:sp>
        <p:nvSpPr>
          <p:cNvPr id="2" name="Title 1">
            <a:extLst>
              <a:ext uri="{FF2B5EF4-FFF2-40B4-BE49-F238E27FC236}">
                <a16:creationId xmlns:a16="http://schemas.microsoft.com/office/drawing/2014/main" id="{490ABC0A-9322-4440-9492-2073E5D57D84}"/>
              </a:ext>
            </a:extLst>
          </p:cNvPr>
          <p:cNvSpPr>
            <a:spLocks noGrp="1"/>
          </p:cNvSpPr>
          <p:nvPr>
            <p:ph type="title"/>
          </p:nvPr>
        </p:nvSpPr>
        <p:spPr>
          <a:xfrm>
            <a:off x="301625" y="301625"/>
            <a:ext cx="8496000" cy="303213"/>
          </a:xfrm>
        </p:spPr>
        <p:txBody>
          <a:bodyPr/>
          <a:lstStyle/>
          <a:p>
            <a:r>
              <a:rPr lang="en-US"/>
              <a:t>Proven unique microdomains presence for stronger emulsification performance vs PCP’s</a:t>
            </a:r>
          </a:p>
        </p:txBody>
      </p:sp>
      <p:sp>
        <p:nvSpPr>
          <p:cNvPr id="5" name="Slide Number Placeholder 4">
            <a:extLst>
              <a:ext uri="{FF2B5EF4-FFF2-40B4-BE49-F238E27FC236}">
                <a16:creationId xmlns:a16="http://schemas.microsoft.com/office/drawing/2014/main" id="{2BC074E3-0C62-6140-B1AB-4D7CE4F83E52}"/>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17</a:t>
            </a:fld>
            <a:endParaRPr lang="en-US" noProof="0"/>
          </a:p>
        </p:txBody>
      </p:sp>
      <p:sp>
        <p:nvSpPr>
          <p:cNvPr id="4" name="Text Placeholder 3">
            <a:extLst>
              <a:ext uri="{FF2B5EF4-FFF2-40B4-BE49-F238E27FC236}">
                <a16:creationId xmlns:a16="http://schemas.microsoft.com/office/drawing/2014/main" id="{4BB4420C-52AC-D94D-8E79-4D9C9DF957B8}"/>
              </a:ext>
            </a:extLst>
          </p:cNvPr>
          <p:cNvSpPr>
            <a:spLocks noGrp="1"/>
          </p:cNvSpPr>
          <p:nvPr>
            <p:ph type="body" idx="11"/>
          </p:nvPr>
        </p:nvSpPr>
        <p:spPr>
          <a:xfrm>
            <a:off x="301625" y="604837"/>
            <a:ext cx="11588750" cy="540000"/>
          </a:xfrm>
        </p:spPr>
        <p:txBody>
          <a:bodyPr/>
          <a:lstStyle/>
          <a:p>
            <a:r>
              <a:rPr lang="en-US"/>
              <a:t>Microdomains formed by AMPHISOL</a:t>
            </a:r>
            <a:r>
              <a:rPr lang="en-US" b="0"/>
              <a:t>®</a:t>
            </a:r>
            <a:r>
              <a:rPr lang="en-US"/>
              <a:t> K visualized by freeze fracture TEM</a:t>
            </a:r>
          </a:p>
        </p:txBody>
      </p:sp>
      <p:sp>
        <p:nvSpPr>
          <p:cNvPr id="10" name="Text Placeholder 5">
            <a:extLst>
              <a:ext uri="{FF2B5EF4-FFF2-40B4-BE49-F238E27FC236}">
                <a16:creationId xmlns:a16="http://schemas.microsoft.com/office/drawing/2014/main" id="{7279D4AC-4A74-7E44-B3DD-DB3C8E403132}"/>
              </a:ext>
            </a:extLst>
          </p:cNvPr>
          <p:cNvSpPr txBox="1">
            <a:spLocks/>
          </p:cNvSpPr>
          <p:nvPr/>
        </p:nvSpPr>
        <p:spPr>
          <a:xfrm>
            <a:off x="8052943" y="1686755"/>
            <a:ext cx="3836655" cy="1904493"/>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Testing procedure to visualize </a:t>
            </a:r>
            <a:br>
              <a:rPr kumimoji="0" lang="en-US" sz="1800" b="1" i="0" u="none" strike="noStrike" kern="1200" cap="none" spc="0" normalizeH="0" baseline="0" noProof="0" dirty="0">
                <a:ln>
                  <a:noFill/>
                </a:ln>
                <a:solidFill>
                  <a:schemeClr val="tx1"/>
                </a:solidFill>
                <a:effectLst/>
                <a:uLnTx/>
                <a:uFillTx/>
                <a:latin typeface="+mn-lt"/>
                <a:ea typeface="+mn-ea"/>
                <a:cs typeface="+mn-cs"/>
              </a:rPr>
            </a:br>
            <a:r>
              <a:rPr kumimoji="0" lang="en-US" sz="1800" b="1" i="0" u="none" strike="noStrike" kern="1200" cap="none" spc="0" normalizeH="0" baseline="0" noProof="0" dirty="0">
                <a:ln>
                  <a:noFill/>
                </a:ln>
                <a:solidFill>
                  <a:schemeClr val="tx1"/>
                </a:solidFill>
                <a:effectLst/>
                <a:uLnTx/>
                <a:uFillTx/>
                <a:latin typeface="+mn-lt"/>
                <a:ea typeface="+mn-ea"/>
                <a:cs typeface="+mn-cs"/>
              </a:rPr>
              <a:t>micro domains</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Comparing different PCP’s in a complex sunscreen formulation</a:t>
            </a:r>
          </a:p>
          <a:p>
            <a:pPr marL="363600" marR="0" lvl="0" indent="-363600" algn="l" defTabSz="914400" rtl="0" eaLnBrk="1" fontAlgn="auto" latinLnBrk="0" hangingPunct="1">
              <a:lnSpc>
                <a:spcPct val="90000"/>
              </a:lnSpc>
              <a:spcBef>
                <a:spcPts val="500"/>
              </a:spcBef>
              <a:spcAft>
                <a:spcPts val="400"/>
              </a:spcAft>
              <a:buClr>
                <a:srgbClr val="9138B0"/>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PEG-100 Stearate &amp; Glyceryl Stearate at 1.5% and all PCP’s at 1%</a:t>
            </a:r>
          </a:p>
        </p:txBody>
      </p:sp>
      <p:sp>
        <p:nvSpPr>
          <p:cNvPr id="9" name="Text Placeholder 5">
            <a:extLst>
              <a:ext uri="{FF2B5EF4-FFF2-40B4-BE49-F238E27FC236}">
                <a16:creationId xmlns:a16="http://schemas.microsoft.com/office/drawing/2014/main" id="{D36F740E-0733-754B-AAF4-004DB59A4664}"/>
              </a:ext>
            </a:extLst>
          </p:cNvPr>
          <p:cNvSpPr txBox="1">
            <a:spLocks/>
          </p:cNvSpPr>
          <p:nvPr/>
        </p:nvSpPr>
        <p:spPr>
          <a:xfrm>
            <a:off x="301625" y="4524300"/>
            <a:ext cx="7420098" cy="736348"/>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chemeClr val="bg1"/>
                </a:solidFill>
                <a:effectLst/>
                <a:uLnTx/>
                <a:uFillTx/>
                <a:latin typeface="+mn-lt"/>
                <a:ea typeface="+mn-ea"/>
                <a:cs typeface="+mn-cs"/>
              </a:rPr>
              <a:t>Unlike competitors, AMPHISOL</a:t>
            </a:r>
            <a:r>
              <a:rPr kumimoji="0" lang="en-US" sz="1600" b="0" i="0" u="none" strike="noStrike" kern="1200" cap="none" spc="0" normalizeH="0" baseline="30000" noProof="0">
                <a:ln>
                  <a:noFill/>
                </a:ln>
                <a:solidFill>
                  <a:schemeClr val="bg1"/>
                </a:solidFill>
                <a:effectLst/>
                <a:uLnTx/>
                <a:uFillTx/>
                <a:latin typeface="+mn-lt"/>
                <a:ea typeface="+mn-ea"/>
                <a:cs typeface="+mn-cs"/>
              </a:rPr>
              <a:t>®</a:t>
            </a:r>
            <a:r>
              <a:rPr kumimoji="0" lang="en-US" sz="1600" b="0" i="0" u="none" strike="noStrike" kern="1200" cap="none" spc="0" normalizeH="0" baseline="0" noProof="0">
                <a:ln>
                  <a:noFill/>
                </a:ln>
                <a:solidFill>
                  <a:schemeClr val="bg1"/>
                </a:solidFill>
                <a:effectLst/>
                <a:uLnTx/>
                <a:uFillTx/>
                <a:latin typeface="+mn-lt"/>
                <a:ea typeface="+mn-ea"/>
                <a:cs typeface="+mn-cs"/>
              </a:rPr>
              <a:t> K  shows a high amount of microdomains that makes possible the stabilization of the most challenging formulations.</a:t>
            </a:r>
          </a:p>
        </p:txBody>
      </p:sp>
      <p:pic>
        <p:nvPicPr>
          <p:cNvPr id="13" name="Picture 12">
            <a:extLst>
              <a:ext uri="{FF2B5EF4-FFF2-40B4-BE49-F238E27FC236}">
                <a16:creationId xmlns:a16="http://schemas.microsoft.com/office/drawing/2014/main" id="{C44F6994-9FE0-9440-9D38-7A4D5D3C4B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2399" y="1681720"/>
            <a:ext cx="1711169" cy="1747280"/>
          </a:xfrm>
          <a:prstGeom prst="rect">
            <a:avLst/>
          </a:prstGeom>
          <a:ln w="63500">
            <a:noFill/>
          </a:ln>
        </p:spPr>
      </p:pic>
      <p:pic>
        <p:nvPicPr>
          <p:cNvPr id="17" name="Picture 16">
            <a:extLst>
              <a:ext uri="{FF2B5EF4-FFF2-40B4-BE49-F238E27FC236}">
                <a16:creationId xmlns:a16="http://schemas.microsoft.com/office/drawing/2014/main" id="{205F7A78-251E-974B-A779-EDF3F7223BE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40098" y="1681976"/>
            <a:ext cx="1710917" cy="1747023"/>
          </a:xfrm>
          <a:prstGeom prst="rect">
            <a:avLst/>
          </a:prstGeom>
          <a:ln w="63500">
            <a:noFill/>
          </a:ln>
        </p:spPr>
      </p:pic>
      <p:pic>
        <p:nvPicPr>
          <p:cNvPr id="18" name="Picture 17">
            <a:extLst>
              <a:ext uri="{FF2B5EF4-FFF2-40B4-BE49-F238E27FC236}">
                <a16:creationId xmlns:a16="http://schemas.microsoft.com/office/drawing/2014/main" id="{4FA65D9F-6038-2E4B-8B05-158768B8CE8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77798" y="1678365"/>
            <a:ext cx="1710916" cy="1747022"/>
          </a:xfrm>
          <a:prstGeom prst="rect">
            <a:avLst/>
          </a:prstGeom>
          <a:ln w="63500">
            <a:noFill/>
          </a:ln>
        </p:spPr>
      </p:pic>
      <p:pic>
        <p:nvPicPr>
          <p:cNvPr id="19" name="Picture 18">
            <a:extLst>
              <a:ext uri="{FF2B5EF4-FFF2-40B4-BE49-F238E27FC236}">
                <a16:creationId xmlns:a16="http://schemas.microsoft.com/office/drawing/2014/main" id="{82C73D5C-08FF-CE48-8149-AC713186F017}"/>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096000" y="1681977"/>
            <a:ext cx="1625723" cy="1743410"/>
          </a:xfrm>
          <a:prstGeom prst="rect">
            <a:avLst/>
          </a:prstGeom>
          <a:ln w="63500">
            <a:noFill/>
          </a:ln>
        </p:spPr>
      </p:pic>
      <p:sp>
        <p:nvSpPr>
          <p:cNvPr id="3" name="Rectangle 2">
            <a:extLst>
              <a:ext uri="{FF2B5EF4-FFF2-40B4-BE49-F238E27FC236}">
                <a16:creationId xmlns:a16="http://schemas.microsoft.com/office/drawing/2014/main" id="{C14E559A-B9A0-334D-ABF9-60A6E30C0D79}"/>
              </a:ext>
            </a:extLst>
          </p:cNvPr>
          <p:cNvSpPr/>
          <p:nvPr/>
        </p:nvSpPr>
        <p:spPr>
          <a:xfrm>
            <a:off x="302400" y="1342800"/>
            <a:ext cx="1477108" cy="246221"/>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AMPHISOL</a:t>
            </a:r>
            <a:r>
              <a:rPr kumimoji="0" lang="en-US" sz="1600" b="0" i="0" u="none" strike="noStrike" kern="1200" cap="none" spc="0" normalizeH="0" baseline="30000" noProof="0">
                <a:ln>
                  <a:noFill/>
                </a:ln>
                <a:effectLst/>
                <a:uLnTx/>
                <a:uFillTx/>
                <a:ea typeface="+mn-ea"/>
                <a:cs typeface="+mn-cs"/>
              </a:rPr>
              <a:t>®</a:t>
            </a:r>
            <a:r>
              <a:rPr kumimoji="0" lang="en-US" sz="1600" b="0" i="0" u="none" strike="noStrike" kern="1200" cap="none" spc="0" normalizeH="0" baseline="0" noProof="0">
                <a:ln>
                  <a:noFill/>
                </a:ln>
                <a:effectLst/>
                <a:uLnTx/>
                <a:uFillTx/>
                <a:ea typeface="+mn-ea"/>
                <a:cs typeface="+mn-cs"/>
              </a:rPr>
              <a:t> K</a:t>
            </a:r>
          </a:p>
        </p:txBody>
      </p:sp>
      <p:sp>
        <p:nvSpPr>
          <p:cNvPr id="20" name="Rectangle 19">
            <a:extLst>
              <a:ext uri="{FF2B5EF4-FFF2-40B4-BE49-F238E27FC236}">
                <a16:creationId xmlns:a16="http://schemas.microsoft.com/office/drawing/2014/main" id="{ABF4D649-48AB-D448-B024-AA2122FD9BC8}"/>
              </a:ext>
            </a:extLst>
          </p:cNvPr>
          <p:cNvSpPr/>
          <p:nvPr/>
        </p:nvSpPr>
        <p:spPr>
          <a:xfrm>
            <a:off x="2240099" y="1342800"/>
            <a:ext cx="1477108" cy="246221"/>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Competitor 1</a:t>
            </a:r>
          </a:p>
        </p:txBody>
      </p:sp>
      <p:sp>
        <p:nvSpPr>
          <p:cNvPr id="21" name="Rectangle 20">
            <a:extLst>
              <a:ext uri="{FF2B5EF4-FFF2-40B4-BE49-F238E27FC236}">
                <a16:creationId xmlns:a16="http://schemas.microsoft.com/office/drawing/2014/main" id="{7256D614-72CD-3F4D-9AAA-53E81AE0C172}"/>
              </a:ext>
            </a:extLst>
          </p:cNvPr>
          <p:cNvSpPr/>
          <p:nvPr/>
        </p:nvSpPr>
        <p:spPr>
          <a:xfrm>
            <a:off x="4177798" y="1342800"/>
            <a:ext cx="1477108" cy="246221"/>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Competitor 2</a:t>
            </a:r>
          </a:p>
        </p:txBody>
      </p:sp>
      <p:sp>
        <p:nvSpPr>
          <p:cNvPr id="22" name="Rectangle 21">
            <a:extLst>
              <a:ext uri="{FF2B5EF4-FFF2-40B4-BE49-F238E27FC236}">
                <a16:creationId xmlns:a16="http://schemas.microsoft.com/office/drawing/2014/main" id="{2073FDE1-B893-C74D-9EEC-6A5DB7DD564A}"/>
              </a:ext>
            </a:extLst>
          </p:cNvPr>
          <p:cNvSpPr/>
          <p:nvPr/>
        </p:nvSpPr>
        <p:spPr>
          <a:xfrm>
            <a:off x="6115496" y="1342800"/>
            <a:ext cx="1477108" cy="246221"/>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Competitor 3</a:t>
            </a:r>
          </a:p>
        </p:txBody>
      </p:sp>
      <p:pic>
        <p:nvPicPr>
          <p:cNvPr id="6" name="Graphic 5">
            <a:hlinkClick r:id="rId7" action="ppaction://hlinksldjump"/>
            <a:extLst>
              <a:ext uri="{FF2B5EF4-FFF2-40B4-BE49-F238E27FC236}">
                <a16:creationId xmlns:a16="http://schemas.microsoft.com/office/drawing/2014/main" id="{D824F6AC-60B5-BEB2-2BBD-040161A5FE9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48" y="6450806"/>
            <a:ext cx="383596" cy="383596"/>
          </a:xfrm>
          <a:prstGeom prst="rect">
            <a:avLst/>
          </a:prstGeom>
        </p:spPr>
      </p:pic>
      <p:sp>
        <p:nvSpPr>
          <p:cNvPr id="7" name="Rectangle: Rounded Corners 6">
            <a:extLst>
              <a:ext uri="{FF2B5EF4-FFF2-40B4-BE49-F238E27FC236}">
                <a16:creationId xmlns:a16="http://schemas.microsoft.com/office/drawing/2014/main" id="{D8F87315-C3CA-F0DF-B67F-7AA44425B3AC}"/>
              </a:ext>
            </a:extLst>
          </p:cNvPr>
          <p:cNvSpPr/>
          <p:nvPr/>
        </p:nvSpPr>
        <p:spPr>
          <a:xfrm>
            <a:off x="11135984" y="173085"/>
            <a:ext cx="1711915"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AF6B5E9-0C6B-B49C-DC74-DCA028A84781}"/>
              </a:ext>
            </a:extLst>
          </p:cNvPr>
          <p:cNvSpPr/>
          <p:nvPr/>
        </p:nvSpPr>
        <p:spPr>
          <a:xfrm>
            <a:off x="11316251" y="304199"/>
            <a:ext cx="775610" cy="775610"/>
          </a:xfrm>
          <a:prstGeom prst="ellipse">
            <a:avLst/>
          </a:prstGeom>
          <a:blipFill>
            <a:blip r:embed="rId10"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0888633"/>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2EB99-E0A5-5D46-A307-EFC2E887D0B3}"/>
              </a:ext>
            </a:extLst>
          </p:cNvPr>
          <p:cNvSpPr>
            <a:spLocks noGrp="1"/>
          </p:cNvSpPr>
          <p:nvPr>
            <p:ph type="ctrTitle"/>
          </p:nvPr>
        </p:nvSpPr>
        <p:spPr/>
        <p:txBody>
          <a:bodyPr/>
          <a:lstStyle/>
          <a:p>
            <a:r>
              <a:rPr lang="en-US"/>
              <a:t>Higher performance in challenging conditions vs benchmarks and PCP</a:t>
            </a:r>
          </a:p>
        </p:txBody>
      </p:sp>
      <p:pic>
        <p:nvPicPr>
          <p:cNvPr id="3" name="Graphic 2">
            <a:hlinkClick r:id="rId3" action="ppaction://hlinksldjump"/>
            <a:extLst>
              <a:ext uri="{FF2B5EF4-FFF2-40B4-BE49-F238E27FC236}">
                <a16:creationId xmlns:a16="http://schemas.microsoft.com/office/drawing/2014/main" id="{94FDC4C6-25F3-EDA6-0C12-E343A1C109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48" y="6450806"/>
            <a:ext cx="383596" cy="383596"/>
          </a:xfrm>
          <a:prstGeom prst="rect">
            <a:avLst/>
          </a:prstGeom>
        </p:spPr>
      </p:pic>
    </p:spTree>
    <p:extLst>
      <p:ext uri="{BB962C8B-B14F-4D97-AF65-F5344CB8AC3E}">
        <p14:creationId xmlns:p14="http://schemas.microsoft.com/office/powerpoint/2010/main" val="2721500010"/>
      </p:ext>
    </p:extLst>
  </p:cSld>
  <p:clrMapOvr>
    <a:masterClrMapping/>
  </p:clrMapOvr>
  <p:transition spd="med">
    <p:pull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DAAC9B-1B3A-2B42-90BE-646D4BC2F5DA}"/>
              </a:ext>
            </a:extLst>
          </p:cNvPr>
          <p:cNvSpPr>
            <a:spLocks noGrp="1"/>
          </p:cNvSpPr>
          <p:nvPr>
            <p:ph type="title"/>
          </p:nvPr>
        </p:nvSpPr>
        <p:spPr>
          <a:xfrm>
            <a:off x="302400" y="302400"/>
            <a:ext cx="11591925" cy="303211"/>
          </a:xfrm>
        </p:spPr>
        <p:txBody>
          <a:bodyPr/>
          <a:lstStyle/>
          <a:p>
            <a:r>
              <a:rPr lang="en-US"/>
              <a:t>AMPHISOL® K overcomes each formulation challenge</a:t>
            </a:r>
          </a:p>
        </p:txBody>
      </p:sp>
      <p:sp>
        <p:nvSpPr>
          <p:cNvPr id="3" name="Slide Number Placeholder 2">
            <a:extLst>
              <a:ext uri="{FF2B5EF4-FFF2-40B4-BE49-F238E27FC236}">
                <a16:creationId xmlns:a16="http://schemas.microsoft.com/office/drawing/2014/main" id="{38B7DACA-56A4-0246-AB30-427FFEEBBB9E}"/>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19</a:t>
            </a:fld>
            <a:endParaRPr lang="en-US" noProof="0"/>
          </a:p>
        </p:txBody>
      </p:sp>
      <p:grpSp>
        <p:nvGrpSpPr>
          <p:cNvPr id="54" name="Group 53">
            <a:extLst>
              <a:ext uri="{FF2B5EF4-FFF2-40B4-BE49-F238E27FC236}">
                <a16:creationId xmlns:a16="http://schemas.microsoft.com/office/drawing/2014/main" id="{95F2298E-5CAE-C9FC-5007-BBD04485FB52}"/>
              </a:ext>
            </a:extLst>
          </p:cNvPr>
          <p:cNvGrpSpPr/>
          <p:nvPr/>
        </p:nvGrpSpPr>
        <p:grpSpPr>
          <a:xfrm>
            <a:off x="10083668" y="2505326"/>
            <a:ext cx="1804627" cy="2338796"/>
            <a:chOff x="8248450" y="3398158"/>
            <a:chExt cx="1804627" cy="2338796"/>
          </a:xfrm>
        </p:grpSpPr>
        <p:sp>
          <p:nvSpPr>
            <p:cNvPr id="17" name="Rectangle 16">
              <a:extLst>
                <a:ext uri="{FF2B5EF4-FFF2-40B4-BE49-F238E27FC236}">
                  <a16:creationId xmlns:a16="http://schemas.microsoft.com/office/drawing/2014/main" id="{B1299212-3FED-364E-B3B0-80DE94214532}"/>
                </a:ext>
              </a:extLst>
            </p:cNvPr>
            <p:cNvSpPr/>
            <p:nvPr/>
          </p:nvSpPr>
          <p:spPr>
            <a:xfrm>
              <a:off x="8806947" y="5122119"/>
              <a:ext cx="686406" cy="323165"/>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Spray</a:t>
              </a:r>
            </a:p>
          </p:txBody>
        </p:sp>
        <p:pic>
          <p:nvPicPr>
            <p:cNvPr id="37" name="Picture 36" descr="A picture containing indoor, bottle&#10;&#10;Description automatically generated">
              <a:extLst>
                <a:ext uri="{FF2B5EF4-FFF2-40B4-BE49-F238E27FC236}">
                  <a16:creationId xmlns:a16="http://schemas.microsoft.com/office/drawing/2014/main" id="{FC6ABFE2-6BB4-DA40-A9BF-EC1438D4B7C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5891" t="-5510"/>
            <a:stretch/>
          </p:blipFill>
          <p:spPr>
            <a:xfrm>
              <a:off x="8368393" y="3543300"/>
              <a:ext cx="1575707" cy="1461407"/>
            </a:xfrm>
            <a:prstGeom prst="ellipse">
              <a:avLst/>
            </a:prstGeom>
          </p:spPr>
        </p:pic>
        <p:pic>
          <p:nvPicPr>
            <p:cNvPr id="38" name="Picture 37">
              <a:extLst>
                <a:ext uri="{FF2B5EF4-FFF2-40B4-BE49-F238E27FC236}">
                  <a16:creationId xmlns:a16="http://schemas.microsoft.com/office/drawing/2014/main" id="{12ED6F6D-5683-7E4C-918F-69B173B861D2}"/>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8248450" y="3398158"/>
              <a:ext cx="1804627" cy="2338796"/>
            </a:xfrm>
            <a:prstGeom prst="rect">
              <a:avLst/>
            </a:prstGeom>
          </p:spPr>
        </p:pic>
        <p:sp>
          <p:nvSpPr>
            <p:cNvPr id="43" name="Rectangle 42">
              <a:extLst>
                <a:ext uri="{FF2B5EF4-FFF2-40B4-BE49-F238E27FC236}">
                  <a16:creationId xmlns:a16="http://schemas.microsoft.com/office/drawing/2014/main" id="{B9E23F29-F755-6049-886A-846578BFB349}"/>
                </a:ext>
              </a:extLst>
            </p:cNvPr>
            <p:cNvSpPr/>
            <p:nvPr/>
          </p:nvSpPr>
          <p:spPr>
            <a:xfrm>
              <a:off x="8462221" y="5134661"/>
              <a:ext cx="699230" cy="303096"/>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ea typeface="+mn-ea"/>
                  <a:cs typeface="+mn-cs"/>
                </a:rPr>
                <a:t>Spray</a:t>
              </a:r>
            </a:p>
          </p:txBody>
        </p:sp>
      </p:grpSp>
      <p:grpSp>
        <p:nvGrpSpPr>
          <p:cNvPr id="55" name="Group 54">
            <a:extLst>
              <a:ext uri="{FF2B5EF4-FFF2-40B4-BE49-F238E27FC236}">
                <a16:creationId xmlns:a16="http://schemas.microsoft.com/office/drawing/2014/main" id="{AC14411B-0FF3-C187-1F0E-1AE2467FF8AF}"/>
              </a:ext>
            </a:extLst>
          </p:cNvPr>
          <p:cNvGrpSpPr/>
          <p:nvPr/>
        </p:nvGrpSpPr>
        <p:grpSpPr>
          <a:xfrm>
            <a:off x="7642360" y="2504122"/>
            <a:ext cx="1804627" cy="2340000"/>
            <a:chOff x="6301591" y="3396954"/>
            <a:chExt cx="1804627" cy="2340000"/>
          </a:xfrm>
        </p:grpSpPr>
        <p:sp>
          <p:nvSpPr>
            <p:cNvPr id="36" name="Rectangle 35">
              <a:extLst>
                <a:ext uri="{FF2B5EF4-FFF2-40B4-BE49-F238E27FC236}">
                  <a16:creationId xmlns:a16="http://schemas.microsoft.com/office/drawing/2014/main" id="{7C762595-44B0-1D4B-AE24-B33593F447FC}"/>
                </a:ext>
              </a:extLst>
            </p:cNvPr>
            <p:cNvSpPr>
              <a:spLocks/>
            </p:cNvSpPr>
            <p:nvPr/>
          </p:nvSpPr>
          <p:spPr>
            <a:xfrm>
              <a:off x="6306218" y="3396954"/>
              <a:ext cx="1800000" cy="2340000"/>
            </a:xfrm>
            <a:prstGeom prst="rect">
              <a:avLst/>
            </a:prstGeom>
            <a:blipFill dpi="0" rotWithShape="1">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9" name="Picture 38">
              <a:extLst>
                <a:ext uri="{FF2B5EF4-FFF2-40B4-BE49-F238E27FC236}">
                  <a16:creationId xmlns:a16="http://schemas.microsoft.com/office/drawing/2014/main" id="{AD0E1548-07AE-5F4E-AF7F-EDF733C735C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301591" y="3398158"/>
              <a:ext cx="1804627" cy="2338796"/>
            </a:xfrm>
            <a:prstGeom prst="rect">
              <a:avLst/>
            </a:prstGeom>
          </p:spPr>
        </p:pic>
        <p:sp>
          <p:nvSpPr>
            <p:cNvPr id="44" name="Rectangle 43">
              <a:extLst>
                <a:ext uri="{FF2B5EF4-FFF2-40B4-BE49-F238E27FC236}">
                  <a16:creationId xmlns:a16="http://schemas.microsoft.com/office/drawing/2014/main" id="{04315E60-449B-6E4B-8856-6C9A21BDC90B}"/>
                </a:ext>
              </a:extLst>
            </p:cNvPr>
            <p:cNvSpPr/>
            <p:nvPr/>
          </p:nvSpPr>
          <p:spPr>
            <a:xfrm>
              <a:off x="6487424" y="5030787"/>
              <a:ext cx="1308370" cy="507831"/>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ea typeface="+mn-ea"/>
                  <a:cs typeface="+mn-cs"/>
                </a:rPr>
                <a:t>High ethanol</a:t>
              </a:r>
              <a:br>
                <a:rPr kumimoji="0" lang="en-US" sz="1500" b="0" i="0" u="none" strike="noStrike" kern="1200" cap="none" spc="0" normalizeH="0" baseline="0" noProof="0">
                  <a:ln>
                    <a:noFill/>
                  </a:ln>
                  <a:solidFill>
                    <a:srgbClr val="FFFFFF"/>
                  </a:solidFill>
                  <a:effectLst/>
                  <a:uLnTx/>
                  <a:uFillTx/>
                  <a:ea typeface="+mn-ea"/>
                  <a:cs typeface="+mn-cs"/>
                </a:rPr>
              </a:br>
              <a:r>
                <a:rPr kumimoji="0" lang="en-US" sz="1500" b="0" i="0" u="none" strike="noStrike" kern="1200" cap="none" spc="0" normalizeH="0" baseline="0" noProof="0">
                  <a:ln>
                    <a:noFill/>
                  </a:ln>
                  <a:solidFill>
                    <a:srgbClr val="FFFFFF"/>
                  </a:solidFill>
                  <a:effectLst/>
                  <a:uLnTx/>
                  <a:uFillTx/>
                  <a:ea typeface="+mn-ea"/>
                  <a:cs typeface="+mn-cs"/>
                </a:rPr>
                <a:t>content</a:t>
              </a:r>
            </a:p>
          </p:txBody>
        </p:sp>
      </p:grpSp>
      <p:grpSp>
        <p:nvGrpSpPr>
          <p:cNvPr id="2" name="Group 1">
            <a:extLst>
              <a:ext uri="{FF2B5EF4-FFF2-40B4-BE49-F238E27FC236}">
                <a16:creationId xmlns:a16="http://schemas.microsoft.com/office/drawing/2014/main" id="{200E44AC-D1E5-4B13-B7F6-80A5F9B33802}"/>
              </a:ext>
            </a:extLst>
          </p:cNvPr>
          <p:cNvGrpSpPr/>
          <p:nvPr/>
        </p:nvGrpSpPr>
        <p:grpSpPr>
          <a:xfrm>
            <a:off x="5191811" y="2504122"/>
            <a:ext cx="1813869" cy="2340000"/>
            <a:chOff x="4354731" y="3396954"/>
            <a:chExt cx="1813869" cy="2340000"/>
          </a:xfrm>
        </p:grpSpPr>
        <p:sp>
          <p:nvSpPr>
            <p:cNvPr id="35" name="Rectangle 34">
              <a:extLst>
                <a:ext uri="{FF2B5EF4-FFF2-40B4-BE49-F238E27FC236}">
                  <a16:creationId xmlns:a16="http://schemas.microsoft.com/office/drawing/2014/main" id="{816C9369-BBD5-1840-971D-C132A559F3EE}"/>
                </a:ext>
              </a:extLst>
            </p:cNvPr>
            <p:cNvSpPr>
              <a:spLocks/>
            </p:cNvSpPr>
            <p:nvPr/>
          </p:nvSpPr>
          <p:spPr>
            <a:xfrm>
              <a:off x="4368600" y="3396954"/>
              <a:ext cx="1800000" cy="2340000"/>
            </a:xfrm>
            <a:prstGeom prst="rect">
              <a:avLst/>
            </a:prstGeom>
            <a:blipFill dpi="0" rotWithShape="1">
              <a:blip r:embed="rId6"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21777D25-C9C8-2B4E-9DD9-079D457BED0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354731" y="3398158"/>
              <a:ext cx="1804627" cy="2338796"/>
            </a:xfrm>
            <a:prstGeom prst="rect">
              <a:avLst/>
            </a:prstGeom>
          </p:spPr>
        </p:pic>
        <p:sp>
          <p:nvSpPr>
            <p:cNvPr id="45" name="Rectangle 44">
              <a:extLst>
                <a:ext uri="{FF2B5EF4-FFF2-40B4-BE49-F238E27FC236}">
                  <a16:creationId xmlns:a16="http://schemas.microsoft.com/office/drawing/2014/main" id="{0BE7DF8B-04ED-8747-BB82-F5F209E625C8}"/>
                </a:ext>
              </a:extLst>
            </p:cNvPr>
            <p:cNvSpPr/>
            <p:nvPr/>
          </p:nvSpPr>
          <p:spPr>
            <a:xfrm>
              <a:off x="4524182" y="5030787"/>
              <a:ext cx="1372492" cy="510845"/>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ea typeface="+mn-ea"/>
                  <a:cs typeface="+mn-cs"/>
                </a:rPr>
                <a:t>High pigment</a:t>
              </a:r>
              <a:br>
                <a:rPr kumimoji="0" lang="en-US" sz="1500" b="0" i="0" u="none" strike="noStrike" kern="1200" cap="none" spc="0" normalizeH="0" baseline="0" noProof="0">
                  <a:ln>
                    <a:noFill/>
                  </a:ln>
                  <a:solidFill>
                    <a:srgbClr val="FFFFFF"/>
                  </a:solidFill>
                  <a:effectLst/>
                  <a:uLnTx/>
                  <a:uFillTx/>
                  <a:ea typeface="+mn-ea"/>
                  <a:cs typeface="+mn-cs"/>
                </a:rPr>
              </a:br>
              <a:r>
                <a:rPr kumimoji="0" lang="en-US" sz="1500" b="0" i="0" u="none" strike="noStrike" kern="1200" cap="none" spc="0" normalizeH="0" baseline="0" noProof="0">
                  <a:ln>
                    <a:noFill/>
                  </a:ln>
                  <a:solidFill>
                    <a:srgbClr val="FFFFFF"/>
                  </a:solidFill>
                  <a:effectLst/>
                  <a:uLnTx/>
                  <a:uFillTx/>
                  <a:ea typeface="+mn-ea"/>
                  <a:cs typeface="+mn-cs"/>
                </a:rPr>
                <a:t>content</a:t>
              </a:r>
            </a:p>
          </p:txBody>
        </p:sp>
      </p:grpSp>
      <p:grpSp>
        <p:nvGrpSpPr>
          <p:cNvPr id="56" name="Group 55">
            <a:extLst>
              <a:ext uri="{FF2B5EF4-FFF2-40B4-BE49-F238E27FC236}">
                <a16:creationId xmlns:a16="http://schemas.microsoft.com/office/drawing/2014/main" id="{ED3E6502-1885-D732-961A-4DF8F9633868}"/>
              </a:ext>
            </a:extLst>
          </p:cNvPr>
          <p:cNvGrpSpPr/>
          <p:nvPr/>
        </p:nvGrpSpPr>
        <p:grpSpPr>
          <a:xfrm>
            <a:off x="2740385" y="2506911"/>
            <a:ext cx="1814746" cy="2340000"/>
            <a:chOff x="2397752" y="3396954"/>
            <a:chExt cx="1814746" cy="2340000"/>
          </a:xfrm>
        </p:grpSpPr>
        <p:sp>
          <p:nvSpPr>
            <p:cNvPr id="34" name="Rectangle 33">
              <a:extLst>
                <a:ext uri="{FF2B5EF4-FFF2-40B4-BE49-F238E27FC236}">
                  <a16:creationId xmlns:a16="http://schemas.microsoft.com/office/drawing/2014/main" id="{6258EABD-FC33-5A43-88C7-6C96C411E7DE}"/>
                </a:ext>
              </a:extLst>
            </p:cNvPr>
            <p:cNvSpPr>
              <a:spLocks/>
            </p:cNvSpPr>
            <p:nvPr/>
          </p:nvSpPr>
          <p:spPr>
            <a:xfrm>
              <a:off x="2397752" y="3396954"/>
              <a:ext cx="1800000" cy="2340000"/>
            </a:xfrm>
            <a:prstGeom prst="rect">
              <a:avLst/>
            </a:prstGeom>
            <a:blipFill dpi="0" rotWithShape="1">
              <a:blip r:embed="rId7"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1" name="Picture 40">
              <a:extLst>
                <a:ext uri="{FF2B5EF4-FFF2-40B4-BE49-F238E27FC236}">
                  <a16:creationId xmlns:a16="http://schemas.microsoft.com/office/drawing/2014/main" id="{24DDB475-D28C-274D-9C3C-EC52BF4C0F8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407871" y="3398158"/>
              <a:ext cx="1804627" cy="2338796"/>
            </a:xfrm>
            <a:prstGeom prst="rect">
              <a:avLst/>
            </a:prstGeom>
          </p:spPr>
        </p:pic>
        <p:sp>
          <p:nvSpPr>
            <p:cNvPr id="46" name="Rectangle 45">
              <a:extLst>
                <a:ext uri="{FF2B5EF4-FFF2-40B4-BE49-F238E27FC236}">
                  <a16:creationId xmlns:a16="http://schemas.microsoft.com/office/drawing/2014/main" id="{0AE1FB74-948B-0344-812A-403E99735415}"/>
                </a:ext>
              </a:extLst>
            </p:cNvPr>
            <p:cNvSpPr/>
            <p:nvPr/>
          </p:nvSpPr>
          <p:spPr>
            <a:xfrm>
              <a:off x="2599155" y="4926912"/>
              <a:ext cx="1417776" cy="718595"/>
            </a:xfrm>
            <a:prstGeom prst="rect">
              <a:avLst/>
            </a:prstGeom>
          </p:spPr>
          <p:txBody>
            <a:bodyPr wrap="squar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i="0" u="none" strike="noStrike" kern="1200" cap="none" spc="0" normalizeH="0" baseline="0" noProof="0">
                  <a:ln>
                    <a:noFill/>
                  </a:ln>
                  <a:solidFill>
                    <a:srgbClr val="FFFFFF"/>
                  </a:solidFill>
                  <a:effectLst/>
                  <a:uLnTx/>
                  <a:uFillTx/>
                  <a:ea typeface="+mn-ea"/>
                  <a:cs typeface="+mn-cs"/>
                </a:rPr>
                <a:t>High salt,</a:t>
              </a:r>
              <a:br>
                <a:rPr kumimoji="0" lang="en-US" sz="1500" i="0" u="none" strike="noStrike" kern="1200" cap="none" spc="0" normalizeH="0" baseline="0" noProof="0">
                  <a:ln>
                    <a:noFill/>
                  </a:ln>
                  <a:solidFill>
                    <a:srgbClr val="FFFFFF"/>
                  </a:solidFill>
                  <a:effectLst/>
                  <a:uLnTx/>
                  <a:uFillTx/>
                  <a:ea typeface="+mn-ea"/>
                  <a:cs typeface="+mn-cs"/>
                </a:rPr>
              </a:br>
              <a:r>
                <a:rPr kumimoji="0" lang="en-US" sz="1500" i="0" u="none" strike="noStrike" kern="1200" cap="none" spc="0" normalizeH="0" baseline="0" noProof="0">
                  <a:ln>
                    <a:noFill/>
                  </a:ln>
                  <a:solidFill>
                    <a:srgbClr val="FFFFFF"/>
                  </a:solidFill>
                  <a:effectLst/>
                  <a:uLnTx/>
                  <a:uFillTx/>
                  <a:ea typeface="+mn-ea"/>
                  <a:cs typeface="+mn-cs"/>
                </a:rPr>
                <a:t>electrolyte</a:t>
              </a:r>
              <a:br>
                <a:rPr kumimoji="0" lang="en-US" sz="1500" i="0" u="none" strike="noStrike" kern="1200" cap="none" spc="0" normalizeH="0" baseline="0" noProof="0">
                  <a:ln>
                    <a:noFill/>
                  </a:ln>
                  <a:solidFill>
                    <a:srgbClr val="FFFFFF"/>
                  </a:solidFill>
                  <a:effectLst/>
                  <a:uLnTx/>
                  <a:uFillTx/>
                  <a:ea typeface="+mn-ea"/>
                  <a:cs typeface="+mn-cs"/>
                </a:rPr>
              </a:br>
              <a:r>
                <a:rPr kumimoji="0" lang="en-US" sz="1500" i="0" u="none" strike="noStrike" kern="1200" cap="none" spc="0" normalizeH="0" baseline="0" noProof="0">
                  <a:ln>
                    <a:noFill/>
                  </a:ln>
                  <a:solidFill>
                    <a:srgbClr val="FFFFFF"/>
                  </a:solidFill>
                  <a:effectLst/>
                  <a:uLnTx/>
                  <a:uFillTx/>
                  <a:ea typeface="+mn-ea"/>
                  <a:cs typeface="+mn-cs"/>
                </a:rPr>
                <a:t>content</a:t>
              </a:r>
            </a:p>
          </p:txBody>
        </p:sp>
      </p:grpSp>
      <p:grpSp>
        <p:nvGrpSpPr>
          <p:cNvPr id="53" name="Group 52">
            <a:extLst>
              <a:ext uri="{FF2B5EF4-FFF2-40B4-BE49-F238E27FC236}">
                <a16:creationId xmlns:a16="http://schemas.microsoft.com/office/drawing/2014/main" id="{6BDD8E98-5592-4FB9-2667-1CAB11B398D3}"/>
              </a:ext>
            </a:extLst>
          </p:cNvPr>
          <p:cNvGrpSpPr/>
          <p:nvPr/>
        </p:nvGrpSpPr>
        <p:grpSpPr>
          <a:xfrm>
            <a:off x="296716" y="2504122"/>
            <a:ext cx="1806989" cy="2340000"/>
            <a:chOff x="461011" y="3396954"/>
            <a:chExt cx="1806989" cy="2340000"/>
          </a:xfrm>
        </p:grpSpPr>
        <p:grpSp>
          <p:nvGrpSpPr>
            <p:cNvPr id="52" name="Group 51">
              <a:extLst>
                <a:ext uri="{FF2B5EF4-FFF2-40B4-BE49-F238E27FC236}">
                  <a16:creationId xmlns:a16="http://schemas.microsoft.com/office/drawing/2014/main" id="{8C07B126-0333-8530-CCC5-20437F47EED9}"/>
                </a:ext>
              </a:extLst>
            </p:cNvPr>
            <p:cNvGrpSpPr/>
            <p:nvPr/>
          </p:nvGrpSpPr>
          <p:grpSpPr>
            <a:xfrm>
              <a:off x="461011" y="3396954"/>
              <a:ext cx="1806989" cy="2340000"/>
              <a:chOff x="461011" y="3396954"/>
              <a:chExt cx="1806989" cy="2340000"/>
            </a:xfrm>
          </p:grpSpPr>
          <p:sp>
            <p:nvSpPr>
              <p:cNvPr id="33" name="Rectangle 32">
                <a:extLst>
                  <a:ext uri="{FF2B5EF4-FFF2-40B4-BE49-F238E27FC236}">
                    <a16:creationId xmlns:a16="http://schemas.microsoft.com/office/drawing/2014/main" id="{4FDE27E1-42C1-E347-9DF0-08D4B50E9ECD}"/>
                  </a:ext>
                </a:extLst>
              </p:cNvPr>
              <p:cNvSpPr>
                <a:spLocks/>
              </p:cNvSpPr>
              <p:nvPr/>
            </p:nvSpPr>
            <p:spPr>
              <a:xfrm>
                <a:off x="468000" y="3396954"/>
                <a:ext cx="1800000" cy="2340000"/>
              </a:xfrm>
              <a:prstGeom prst="rect">
                <a:avLst/>
              </a:prstGeom>
              <a:blipFill dpi="0" rotWithShape="1">
                <a:blip r:embed="rId8"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2" name="Picture 41">
                <a:extLst>
                  <a:ext uri="{FF2B5EF4-FFF2-40B4-BE49-F238E27FC236}">
                    <a16:creationId xmlns:a16="http://schemas.microsoft.com/office/drawing/2014/main" id="{E7AC4574-480A-7441-8A5B-8D69C58AC27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61011" y="3398158"/>
                <a:ext cx="1804627" cy="2338796"/>
              </a:xfrm>
              <a:prstGeom prst="rect">
                <a:avLst/>
              </a:prstGeom>
            </p:spPr>
          </p:pic>
        </p:grpSp>
        <p:sp>
          <p:nvSpPr>
            <p:cNvPr id="47" name="Rectangle 46">
              <a:extLst>
                <a:ext uri="{FF2B5EF4-FFF2-40B4-BE49-F238E27FC236}">
                  <a16:creationId xmlns:a16="http://schemas.microsoft.com/office/drawing/2014/main" id="{57B04968-1ACE-DD4A-852D-3BEA076B858C}"/>
                </a:ext>
              </a:extLst>
            </p:cNvPr>
            <p:cNvSpPr/>
            <p:nvPr/>
          </p:nvSpPr>
          <p:spPr>
            <a:xfrm>
              <a:off x="643235" y="5030787"/>
              <a:ext cx="889987" cy="510845"/>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i="0" u="none" strike="noStrike" kern="1200" cap="none" spc="0" normalizeH="0" baseline="0" noProof="0">
                  <a:ln>
                    <a:noFill/>
                  </a:ln>
                  <a:solidFill>
                    <a:srgbClr val="FFFFFF"/>
                  </a:solidFill>
                  <a:effectLst/>
                  <a:uLnTx/>
                  <a:uFillTx/>
                  <a:ea typeface="+mn-ea"/>
                  <a:cs typeface="+mn-cs"/>
                </a:rPr>
                <a:t>High oil</a:t>
              </a:r>
              <a:br>
                <a:rPr kumimoji="0" lang="en-US" sz="1500" i="0" u="none" strike="noStrike" kern="1200" cap="none" spc="0" normalizeH="0" baseline="0" noProof="0">
                  <a:ln>
                    <a:noFill/>
                  </a:ln>
                  <a:solidFill>
                    <a:srgbClr val="FFFFFF"/>
                  </a:solidFill>
                  <a:effectLst/>
                  <a:uLnTx/>
                  <a:uFillTx/>
                  <a:ea typeface="+mn-ea"/>
                  <a:cs typeface="+mn-cs"/>
                </a:rPr>
              </a:br>
              <a:r>
                <a:rPr kumimoji="0" lang="en-US" sz="1500" i="0" u="none" strike="noStrike" kern="1200" cap="none" spc="0" normalizeH="0" baseline="0" noProof="0">
                  <a:ln>
                    <a:noFill/>
                  </a:ln>
                  <a:solidFill>
                    <a:srgbClr val="FFFFFF"/>
                  </a:solidFill>
                  <a:effectLst/>
                  <a:uLnTx/>
                  <a:uFillTx/>
                  <a:ea typeface="+mn-ea"/>
                  <a:cs typeface="+mn-cs"/>
                </a:rPr>
                <a:t>content</a:t>
              </a:r>
            </a:p>
          </p:txBody>
        </p:sp>
      </p:grpSp>
      <p:sp>
        <p:nvSpPr>
          <p:cNvPr id="50" name="TextBox 49">
            <a:extLst>
              <a:ext uri="{FF2B5EF4-FFF2-40B4-BE49-F238E27FC236}">
                <a16:creationId xmlns:a16="http://schemas.microsoft.com/office/drawing/2014/main" id="{5DCABF49-D100-F856-C20E-DA85F02ADE7B}"/>
              </a:ext>
            </a:extLst>
          </p:cNvPr>
          <p:cNvSpPr txBox="1"/>
          <p:nvPr/>
        </p:nvSpPr>
        <p:spPr>
          <a:xfrm>
            <a:off x="298450" y="1318424"/>
            <a:ext cx="4845050" cy="1321900"/>
          </a:xfrm>
          <a:prstGeom prst="rect">
            <a:avLst/>
          </a:prstGeom>
          <a:noFill/>
        </p:spPr>
        <p:txBody>
          <a:bodyPr wrap="square" lIns="0" tIns="0" rIns="0" bIns="0" rtlCol="0">
            <a:spAutoFit/>
          </a:bodyPr>
          <a:lstStyle/>
          <a:p>
            <a:pPr>
              <a:spcAft>
                <a:spcPts val="300"/>
              </a:spcAft>
              <a:buSzPct val="90000"/>
            </a:pPr>
            <a:r>
              <a:rPr lang="en-US"/>
              <a:t>Performance proof against:</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a:t>Emulsifier competitors</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a:t>PCP competitors</a:t>
            </a:r>
          </a:p>
          <a:p>
            <a:pPr>
              <a:buSzPct val="90000"/>
            </a:pPr>
            <a:endParaRPr lang="en-GB"/>
          </a:p>
        </p:txBody>
      </p:sp>
      <p:grpSp>
        <p:nvGrpSpPr>
          <p:cNvPr id="60" name="Group 59">
            <a:extLst>
              <a:ext uri="{FF2B5EF4-FFF2-40B4-BE49-F238E27FC236}">
                <a16:creationId xmlns:a16="http://schemas.microsoft.com/office/drawing/2014/main" id="{99080400-77D2-D81D-AF70-F9F544D73E93}"/>
              </a:ext>
            </a:extLst>
          </p:cNvPr>
          <p:cNvGrpSpPr/>
          <p:nvPr/>
        </p:nvGrpSpPr>
        <p:grpSpPr>
          <a:xfrm>
            <a:off x="923934" y="4872586"/>
            <a:ext cx="550190" cy="550190"/>
            <a:chOff x="2774373" y="2052073"/>
            <a:chExt cx="550190" cy="550190"/>
          </a:xfrm>
        </p:grpSpPr>
        <p:sp>
          <p:nvSpPr>
            <p:cNvPr id="61" name="Oval 60">
              <a:hlinkClick r:id="rId9" action="ppaction://hlinksldjump"/>
              <a:extLst>
                <a:ext uri="{FF2B5EF4-FFF2-40B4-BE49-F238E27FC236}">
                  <a16:creationId xmlns:a16="http://schemas.microsoft.com/office/drawing/2014/main" id="{F6E76FFB-8375-CFA1-9D15-6ED272D4BF7F}"/>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Graphic 61">
              <a:hlinkClick r:id="rId9" action="ppaction://hlinksldjump"/>
              <a:extLst>
                <a:ext uri="{FF2B5EF4-FFF2-40B4-BE49-F238E27FC236}">
                  <a16:creationId xmlns:a16="http://schemas.microsoft.com/office/drawing/2014/main" id="{031DB13B-9918-FCFE-574F-71E4A224181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57670" y="2135370"/>
              <a:ext cx="383596" cy="383596"/>
            </a:xfrm>
            <a:prstGeom prst="rect">
              <a:avLst/>
            </a:prstGeom>
          </p:spPr>
        </p:pic>
      </p:grpSp>
      <p:grpSp>
        <p:nvGrpSpPr>
          <p:cNvPr id="4" name="Group 3">
            <a:extLst>
              <a:ext uri="{FF2B5EF4-FFF2-40B4-BE49-F238E27FC236}">
                <a16:creationId xmlns:a16="http://schemas.microsoft.com/office/drawing/2014/main" id="{B7F8DBCF-FB65-CAEC-15DC-2BE7913CB1FD}"/>
              </a:ext>
            </a:extLst>
          </p:cNvPr>
          <p:cNvGrpSpPr/>
          <p:nvPr/>
        </p:nvGrpSpPr>
        <p:grpSpPr>
          <a:xfrm>
            <a:off x="3351147" y="4867733"/>
            <a:ext cx="550190" cy="550190"/>
            <a:chOff x="2774373" y="2052073"/>
            <a:chExt cx="550190" cy="550190"/>
          </a:xfrm>
        </p:grpSpPr>
        <p:sp>
          <p:nvSpPr>
            <p:cNvPr id="6" name="Oval 5">
              <a:hlinkClick r:id="rId12" action="ppaction://hlinksldjump"/>
              <a:extLst>
                <a:ext uri="{FF2B5EF4-FFF2-40B4-BE49-F238E27FC236}">
                  <a16:creationId xmlns:a16="http://schemas.microsoft.com/office/drawing/2014/main" id="{85663DBD-C167-5E01-CF19-ECF3C276BC19}"/>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phic 6">
              <a:hlinkClick r:id="rId12" action="ppaction://hlinksldjump"/>
              <a:extLst>
                <a:ext uri="{FF2B5EF4-FFF2-40B4-BE49-F238E27FC236}">
                  <a16:creationId xmlns:a16="http://schemas.microsoft.com/office/drawing/2014/main" id="{980C9A9F-7460-09DC-5EF7-0B2EB88C84E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57670" y="2135370"/>
              <a:ext cx="383596" cy="383596"/>
            </a:xfrm>
            <a:prstGeom prst="rect">
              <a:avLst/>
            </a:prstGeom>
          </p:spPr>
        </p:pic>
      </p:grpSp>
      <p:grpSp>
        <p:nvGrpSpPr>
          <p:cNvPr id="8" name="Group 7">
            <a:extLst>
              <a:ext uri="{FF2B5EF4-FFF2-40B4-BE49-F238E27FC236}">
                <a16:creationId xmlns:a16="http://schemas.microsoft.com/office/drawing/2014/main" id="{C5EEDDC0-0A00-8E26-4047-86A8C1325C4F}"/>
              </a:ext>
            </a:extLst>
          </p:cNvPr>
          <p:cNvGrpSpPr/>
          <p:nvPr/>
        </p:nvGrpSpPr>
        <p:grpSpPr>
          <a:xfrm>
            <a:off x="5807956" y="4867733"/>
            <a:ext cx="550190" cy="550190"/>
            <a:chOff x="2774373" y="2052073"/>
            <a:chExt cx="550190" cy="550190"/>
          </a:xfrm>
        </p:grpSpPr>
        <p:sp>
          <p:nvSpPr>
            <p:cNvPr id="9" name="Oval 8">
              <a:hlinkClick r:id="rId13" action="ppaction://hlinksldjump"/>
              <a:extLst>
                <a:ext uri="{FF2B5EF4-FFF2-40B4-BE49-F238E27FC236}">
                  <a16:creationId xmlns:a16="http://schemas.microsoft.com/office/drawing/2014/main" id="{56427C02-494E-9CE5-B685-14A98584D706}"/>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a:hlinkClick r:id="rId13" action="ppaction://hlinksldjump"/>
              <a:extLst>
                <a:ext uri="{FF2B5EF4-FFF2-40B4-BE49-F238E27FC236}">
                  <a16:creationId xmlns:a16="http://schemas.microsoft.com/office/drawing/2014/main" id="{644A5DA1-F398-FCD6-FFD0-CDAE755A00C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57670" y="2135370"/>
              <a:ext cx="383596" cy="383596"/>
            </a:xfrm>
            <a:prstGeom prst="rect">
              <a:avLst/>
            </a:prstGeom>
          </p:spPr>
        </p:pic>
      </p:grpSp>
      <p:grpSp>
        <p:nvGrpSpPr>
          <p:cNvPr id="11" name="Group 10">
            <a:extLst>
              <a:ext uri="{FF2B5EF4-FFF2-40B4-BE49-F238E27FC236}">
                <a16:creationId xmlns:a16="http://schemas.microsoft.com/office/drawing/2014/main" id="{0A577AC9-1BCF-A291-FA12-6AD15BE10BCA}"/>
              </a:ext>
            </a:extLst>
          </p:cNvPr>
          <p:cNvGrpSpPr/>
          <p:nvPr/>
        </p:nvGrpSpPr>
        <p:grpSpPr>
          <a:xfrm>
            <a:off x="8264765" y="4872586"/>
            <a:ext cx="550190" cy="550190"/>
            <a:chOff x="2774373" y="2052073"/>
            <a:chExt cx="550190" cy="550190"/>
          </a:xfrm>
        </p:grpSpPr>
        <p:sp>
          <p:nvSpPr>
            <p:cNvPr id="12" name="Oval 11">
              <a:hlinkClick r:id="rId14" action="ppaction://hlinksldjump"/>
              <a:extLst>
                <a:ext uri="{FF2B5EF4-FFF2-40B4-BE49-F238E27FC236}">
                  <a16:creationId xmlns:a16="http://schemas.microsoft.com/office/drawing/2014/main" id="{AD98FC1A-100C-0673-1E4F-4F82785B9424}"/>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82B0AA7D-DA6C-EFF5-A57A-07727800C08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57670" y="2135370"/>
              <a:ext cx="383596" cy="383596"/>
            </a:xfrm>
            <a:prstGeom prst="rect">
              <a:avLst/>
            </a:prstGeom>
          </p:spPr>
        </p:pic>
      </p:grpSp>
      <p:grpSp>
        <p:nvGrpSpPr>
          <p:cNvPr id="14" name="Group 13">
            <a:extLst>
              <a:ext uri="{FF2B5EF4-FFF2-40B4-BE49-F238E27FC236}">
                <a16:creationId xmlns:a16="http://schemas.microsoft.com/office/drawing/2014/main" id="{9122AF3A-C777-9372-55C2-5C964212A882}"/>
              </a:ext>
            </a:extLst>
          </p:cNvPr>
          <p:cNvGrpSpPr/>
          <p:nvPr/>
        </p:nvGrpSpPr>
        <p:grpSpPr>
          <a:xfrm>
            <a:off x="10446479" y="4867733"/>
            <a:ext cx="550190" cy="550190"/>
            <a:chOff x="2774373" y="2052073"/>
            <a:chExt cx="550190" cy="550190"/>
          </a:xfrm>
        </p:grpSpPr>
        <p:sp>
          <p:nvSpPr>
            <p:cNvPr id="15" name="Oval 14">
              <a:hlinkClick r:id="rId15" action="ppaction://hlinksldjump"/>
              <a:extLst>
                <a:ext uri="{FF2B5EF4-FFF2-40B4-BE49-F238E27FC236}">
                  <a16:creationId xmlns:a16="http://schemas.microsoft.com/office/drawing/2014/main" id="{691F3146-66C5-F83F-9AD1-0A1DA12DE1C6}"/>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Graphic 15">
              <a:extLst>
                <a:ext uri="{FF2B5EF4-FFF2-40B4-BE49-F238E27FC236}">
                  <a16:creationId xmlns:a16="http://schemas.microsoft.com/office/drawing/2014/main" id="{B64B2F99-8C6E-DDBF-43B9-BB5F68661FE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57670" y="2135370"/>
              <a:ext cx="383596" cy="383596"/>
            </a:xfrm>
            <a:prstGeom prst="rect">
              <a:avLst/>
            </a:prstGeom>
          </p:spPr>
        </p:pic>
      </p:grpSp>
      <p:grpSp>
        <p:nvGrpSpPr>
          <p:cNvPr id="18" name="Group 17">
            <a:extLst>
              <a:ext uri="{FF2B5EF4-FFF2-40B4-BE49-F238E27FC236}">
                <a16:creationId xmlns:a16="http://schemas.microsoft.com/office/drawing/2014/main" id="{FD0BAEA5-1496-209E-528C-38B1F209D16B}"/>
              </a:ext>
            </a:extLst>
          </p:cNvPr>
          <p:cNvGrpSpPr/>
          <p:nvPr/>
        </p:nvGrpSpPr>
        <p:grpSpPr>
          <a:xfrm>
            <a:off x="11102899" y="4868437"/>
            <a:ext cx="550190" cy="550190"/>
            <a:chOff x="2774373" y="2052073"/>
            <a:chExt cx="550190" cy="550190"/>
          </a:xfrm>
        </p:grpSpPr>
        <p:sp>
          <p:nvSpPr>
            <p:cNvPr id="19" name="Oval 18">
              <a:hlinkClick r:id="rId16" action="ppaction://hlinksldjump"/>
              <a:extLst>
                <a:ext uri="{FF2B5EF4-FFF2-40B4-BE49-F238E27FC236}">
                  <a16:creationId xmlns:a16="http://schemas.microsoft.com/office/drawing/2014/main" id="{71F85665-6BC5-FEA0-2950-2B0BBE592403}"/>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Graphic 19">
              <a:extLst>
                <a:ext uri="{FF2B5EF4-FFF2-40B4-BE49-F238E27FC236}">
                  <a16:creationId xmlns:a16="http://schemas.microsoft.com/office/drawing/2014/main" id="{B2449E19-AA5C-81D2-01D5-46DF248CF91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57670" y="2135370"/>
              <a:ext cx="383596" cy="383596"/>
            </a:xfrm>
            <a:prstGeom prst="rect">
              <a:avLst/>
            </a:prstGeom>
          </p:spPr>
        </p:pic>
      </p:grpSp>
      <p:pic>
        <p:nvPicPr>
          <p:cNvPr id="21" name="Graphic 20">
            <a:hlinkClick r:id="rId17" action="ppaction://hlinksldjump"/>
            <a:extLst>
              <a:ext uri="{FF2B5EF4-FFF2-40B4-BE49-F238E27FC236}">
                <a16:creationId xmlns:a16="http://schemas.microsoft.com/office/drawing/2014/main" id="{D35D2496-30A1-F109-6096-9663DAFD09B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848" y="6450806"/>
            <a:ext cx="383596" cy="383596"/>
          </a:xfrm>
          <a:prstGeom prst="rect">
            <a:avLst/>
          </a:prstGeom>
        </p:spPr>
      </p:pic>
      <p:sp>
        <p:nvSpPr>
          <p:cNvPr id="22" name="Rectangle: Rounded Corners 21">
            <a:extLst>
              <a:ext uri="{FF2B5EF4-FFF2-40B4-BE49-F238E27FC236}">
                <a16:creationId xmlns:a16="http://schemas.microsoft.com/office/drawing/2014/main" id="{7D572CD4-5A6B-B732-8754-CF8F1E2CE42D}"/>
              </a:ext>
            </a:extLst>
          </p:cNvPr>
          <p:cNvSpPr/>
          <p:nvPr/>
        </p:nvSpPr>
        <p:spPr>
          <a:xfrm>
            <a:off x="11135984" y="173085"/>
            <a:ext cx="1711915"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81FA5E-E717-FB7F-96DE-88AA0E0BEEE8}"/>
              </a:ext>
            </a:extLst>
          </p:cNvPr>
          <p:cNvSpPr/>
          <p:nvPr/>
        </p:nvSpPr>
        <p:spPr>
          <a:xfrm>
            <a:off x="11316251" y="304199"/>
            <a:ext cx="775610" cy="775610"/>
          </a:xfrm>
          <a:prstGeom prst="ellipse">
            <a:avLst/>
          </a:prstGeom>
          <a:blipFill>
            <a:blip r:embed="rId19"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1500637"/>
      </p:ext>
    </p:extLst>
  </p:cSld>
  <p:clrMapOvr>
    <a:masterClrMapping/>
  </p:clrMapOvr>
  <p:transition spd="med">
    <p:pull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996D5-EC9E-9C0A-A45A-0ED23E1FFBBD}"/>
              </a:ext>
            </a:extLst>
          </p:cNvPr>
          <p:cNvSpPr>
            <a:spLocks noGrp="1"/>
          </p:cNvSpPr>
          <p:nvPr>
            <p:ph type="title"/>
          </p:nvPr>
        </p:nvSpPr>
        <p:spPr>
          <a:xfrm>
            <a:off x="302400" y="302400"/>
            <a:ext cx="7321143" cy="900111"/>
          </a:xfrm>
        </p:spPr>
        <p:txBody>
          <a:bodyPr/>
          <a:lstStyle/>
          <a:p>
            <a:r>
              <a:rPr lang="en-US" sz="4000"/>
              <a:t>Skin care, make-up and sun care with high oil content like</a:t>
            </a:r>
            <a:endParaRPr lang="en-CH" sz="4000"/>
          </a:p>
        </p:txBody>
      </p:sp>
      <p:sp>
        <p:nvSpPr>
          <p:cNvPr id="3" name="Slide Number Placeholder 2">
            <a:extLst>
              <a:ext uri="{FF2B5EF4-FFF2-40B4-BE49-F238E27FC236}">
                <a16:creationId xmlns:a16="http://schemas.microsoft.com/office/drawing/2014/main" id="{7071E9A1-463B-A5B8-367D-6A492B941445}"/>
              </a:ext>
            </a:extLst>
          </p:cNvPr>
          <p:cNvSpPr>
            <a:spLocks noGrp="1"/>
          </p:cNvSpPr>
          <p:nvPr>
            <p:ph type="sldNum" sz="quarter" idx="12"/>
          </p:nvPr>
        </p:nvSpPr>
        <p:spPr/>
        <p:txBody>
          <a:bodyPr/>
          <a:lstStyle/>
          <a:p>
            <a:fld id="{5BA3E189-2F3A-42E5-B572-3520703B6186}" type="slidenum">
              <a:rPr lang="en-GB" smtClean="0"/>
              <a:pPr/>
              <a:t>20</a:t>
            </a:fld>
            <a:endParaRPr lang="en-GB"/>
          </a:p>
        </p:txBody>
      </p:sp>
      <p:sp>
        <p:nvSpPr>
          <p:cNvPr id="5" name="Text Placeholder 2">
            <a:extLst>
              <a:ext uri="{FF2B5EF4-FFF2-40B4-BE49-F238E27FC236}">
                <a16:creationId xmlns:a16="http://schemas.microsoft.com/office/drawing/2014/main" id="{9155A0E8-C7A5-FAC7-BF5A-D4D0095A86AD}"/>
              </a:ext>
            </a:extLst>
          </p:cNvPr>
          <p:cNvSpPr>
            <a:spLocks noGrp="1"/>
          </p:cNvSpPr>
          <p:nvPr>
            <p:ph type="body" sz="quarter" idx="20"/>
          </p:nvPr>
        </p:nvSpPr>
        <p:spPr>
          <a:xfrm>
            <a:off x="301625" y="1602015"/>
            <a:ext cx="8064500" cy="900113"/>
          </a:xfrm>
        </p:spPr>
        <p:txBody>
          <a:bodyPr/>
          <a:lstStyle/>
          <a:p>
            <a:r>
              <a:rPr lang="en-US" sz="2800"/>
              <a:t>High SPF products, balm, butter cream, BB &amp; CC creams,…</a:t>
            </a:r>
          </a:p>
        </p:txBody>
      </p:sp>
      <p:grpSp>
        <p:nvGrpSpPr>
          <p:cNvPr id="7" name="Group 52">
            <a:extLst>
              <a:ext uri="{FF2B5EF4-FFF2-40B4-BE49-F238E27FC236}">
                <a16:creationId xmlns:a16="http://schemas.microsoft.com/office/drawing/2014/main" id="{44D76DC2-56C5-6894-73A0-33FAD2D7F677}"/>
              </a:ext>
            </a:extLst>
          </p:cNvPr>
          <p:cNvGrpSpPr/>
          <p:nvPr/>
        </p:nvGrpSpPr>
        <p:grpSpPr>
          <a:xfrm>
            <a:off x="296716" y="3185873"/>
            <a:ext cx="1806989" cy="2340000"/>
            <a:chOff x="461011" y="3396954"/>
            <a:chExt cx="1806989" cy="2340000"/>
          </a:xfrm>
        </p:grpSpPr>
        <p:grpSp>
          <p:nvGrpSpPr>
            <p:cNvPr id="8" name="Group 51">
              <a:extLst>
                <a:ext uri="{FF2B5EF4-FFF2-40B4-BE49-F238E27FC236}">
                  <a16:creationId xmlns:a16="http://schemas.microsoft.com/office/drawing/2014/main" id="{27DE08EF-7919-A6F1-2BB1-5170851F77BD}"/>
                </a:ext>
              </a:extLst>
            </p:cNvPr>
            <p:cNvGrpSpPr/>
            <p:nvPr/>
          </p:nvGrpSpPr>
          <p:grpSpPr>
            <a:xfrm>
              <a:off x="461011" y="3396954"/>
              <a:ext cx="1806989" cy="2340000"/>
              <a:chOff x="461011" y="3396954"/>
              <a:chExt cx="1806989" cy="2340000"/>
            </a:xfrm>
          </p:grpSpPr>
          <p:sp>
            <p:nvSpPr>
              <p:cNvPr id="10" name="Rectangle 32">
                <a:extLst>
                  <a:ext uri="{FF2B5EF4-FFF2-40B4-BE49-F238E27FC236}">
                    <a16:creationId xmlns:a16="http://schemas.microsoft.com/office/drawing/2014/main" id="{621FF47A-62F5-51D7-015D-C2EF08C1C783}"/>
                  </a:ext>
                </a:extLst>
              </p:cNvPr>
              <p:cNvSpPr>
                <a:spLocks/>
              </p:cNvSpPr>
              <p:nvPr/>
            </p:nvSpPr>
            <p:spPr>
              <a:xfrm>
                <a:off x="468000" y="3396954"/>
                <a:ext cx="1800000" cy="2340000"/>
              </a:xfrm>
              <a:prstGeom prst="rect">
                <a:avLst/>
              </a:prstGeom>
              <a:blipFill dpi="0" rotWithShape="1">
                <a:blip r:embed="rId2"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41">
                <a:extLst>
                  <a:ext uri="{FF2B5EF4-FFF2-40B4-BE49-F238E27FC236}">
                    <a16:creationId xmlns:a16="http://schemas.microsoft.com/office/drawing/2014/main" id="{EA1061AC-9BA1-0B95-BFC7-52431B317DC3}"/>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61011" y="3398158"/>
                <a:ext cx="1804627" cy="2338796"/>
              </a:xfrm>
              <a:prstGeom prst="rect">
                <a:avLst/>
              </a:prstGeom>
            </p:spPr>
          </p:pic>
        </p:grpSp>
        <p:sp>
          <p:nvSpPr>
            <p:cNvPr id="9" name="Rectangle 46">
              <a:extLst>
                <a:ext uri="{FF2B5EF4-FFF2-40B4-BE49-F238E27FC236}">
                  <a16:creationId xmlns:a16="http://schemas.microsoft.com/office/drawing/2014/main" id="{1B03D25E-5BAD-A799-8114-07004D883DEC}"/>
                </a:ext>
              </a:extLst>
            </p:cNvPr>
            <p:cNvSpPr/>
            <p:nvPr/>
          </p:nvSpPr>
          <p:spPr>
            <a:xfrm>
              <a:off x="643235" y="5030787"/>
              <a:ext cx="889987" cy="510845"/>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i="0" u="none" strike="noStrike" kern="1200" cap="none" spc="0" normalizeH="0" baseline="0" noProof="0">
                  <a:ln>
                    <a:noFill/>
                  </a:ln>
                  <a:solidFill>
                    <a:srgbClr val="FFFFFF"/>
                  </a:solidFill>
                  <a:effectLst/>
                  <a:uLnTx/>
                  <a:uFillTx/>
                  <a:ea typeface="+mn-ea"/>
                  <a:cs typeface="+mn-cs"/>
                </a:rPr>
                <a:t>High oil</a:t>
              </a:r>
              <a:br>
                <a:rPr kumimoji="0" lang="en-US" sz="1500" i="0" u="none" strike="noStrike" kern="1200" cap="none" spc="0" normalizeH="0" baseline="0" noProof="0">
                  <a:ln>
                    <a:noFill/>
                  </a:ln>
                  <a:solidFill>
                    <a:srgbClr val="FFFFFF"/>
                  </a:solidFill>
                  <a:effectLst/>
                  <a:uLnTx/>
                  <a:uFillTx/>
                  <a:ea typeface="+mn-ea"/>
                  <a:cs typeface="+mn-cs"/>
                </a:rPr>
              </a:br>
              <a:r>
                <a:rPr kumimoji="0" lang="en-US" sz="1500" i="0" u="none" strike="noStrike" kern="1200" cap="none" spc="0" normalizeH="0" baseline="0" noProof="0">
                  <a:ln>
                    <a:noFill/>
                  </a:ln>
                  <a:solidFill>
                    <a:srgbClr val="FFFFFF"/>
                  </a:solidFill>
                  <a:effectLst/>
                  <a:uLnTx/>
                  <a:uFillTx/>
                  <a:ea typeface="+mn-ea"/>
                  <a:cs typeface="+mn-cs"/>
                </a:rPr>
                <a:t>content</a:t>
              </a:r>
            </a:p>
          </p:txBody>
        </p:sp>
      </p:grpSp>
      <p:grpSp>
        <p:nvGrpSpPr>
          <p:cNvPr id="4" name="Group 3">
            <a:extLst>
              <a:ext uri="{FF2B5EF4-FFF2-40B4-BE49-F238E27FC236}">
                <a16:creationId xmlns:a16="http://schemas.microsoft.com/office/drawing/2014/main" id="{422270F8-0E15-9135-7021-90DB8BA751D3}"/>
              </a:ext>
            </a:extLst>
          </p:cNvPr>
          <p:cNvGrpSpPr/>
          <p:nvPr/>
        </p:nvGrpSpPr>
        <p:grpSpPr>
          <a:xfrm>
            <a:off x="8943278" y="724906"/>
            <a:ext cx="3877372" cy="1037838"/>
            <a:chOff x="9173180" y="318069"/>
            <a:chExt cx="3877372" cy="1037838"/>
          </a:xfrm>
        </p:grpSpPr>
        <p:sp>
          <p:nvSpPr>
            <p:cNvPr id="12" name="Rectangle: Rounded Corners 11">
              <a:extLst>
                <a:ext uri="{FF2B5EF4-FFF2-40B4-BE49-F238E27FC236}">
                  <a16:creationId xmlns:a16="http://schemas.microsoft.com/office/drawing/2014/main" id="{801A8ABC-FE9F-A55C-02E2-8A08FD774331}"/>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127E6ED-E1E0-E399-6012-C199BBDC9AB5}"/>
                </a:ext>
              </a:extLst>
            </p:cNvPr>
            <p:cNvSpPr txBox="1"/>
            <p:nvPr/>
          </p:nvSpPr>
          <p:spPr>
            <a:xfrm>
              <a:off x="10164572" y="483045"/>
              <a:ext cx="2235394" cy="707886"/>
            </a:xfrm>
            <a:prstGeom prst="rect">
              <a:avLst/>
            </a:prstGeom>
            <a:noFill/>
          </p:spPr>
          <p:txBody>
            <a:bodyPr wrap="square" lIns="91440" tIns="45720" rIns="91440" bIns="45720"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latin typeface="DM Sans"/>
                </a:rPr>
                <a:t>An extensive, uniform and unique formation of self-organizing molecules that guarantee maximum stability.</a:t>
              </a:r>
              <a:endParaRPr lang="en-US" sz="1000" b="1">
                <a:solidFill>
                  <a:schemeClr val="bg1"/>
                </a:solidFill>
              </a:endParaRPr>
            </a:p>
          </p:txBody>
        </p:sp>
        <p:sp>
          <p:nvSpPr>
            <p:cNvPr id="14" name="Oval 13">
              <a:extLst>
                <a:ext uri="{FF2B5EF4-FFF2-40B4-BE49-F238E27FC236}">
                  <a16:creationId xmlns:a16="http://schemas.microsoft.com/office/drawing/2014/main" id="{607D7C5A-47AD-2777-EF88-0A5D0373B705}"/>
                </a:ext>
              </a:extLst>
            </p:cNvPr>
            <p:cNvSpPr/>
            <p:nvPr/>
          </p:nvSpPr>
          <p:spPr>
            <a:xfrm>
              <a:off x="9353447" y="449183"/>
              <a:ext cx="775610" cy="775610"/>
            </a:xfrm>
            <a:prstGeom prst="ellipse">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3039685"/>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CA0D2-F7CA-DB4A-B836-6E09C311CB87}"/>
              </a:ext>
            </a:extLst>
          </p:cNvPr>
          <p:cNvSpPr>
            <a:spLocks noGrp="1"/>
          </p:cNvSpPr>
          <p:nvPr>
            <p:ph type="title"/>
          </p:nvPr>
        </p:nvSpPr>
        <p:spPr>
          <a:xfrm>
            <a:off x="302400" y="302400"/>
            <a:ext cx="11591925" cy="303211"/>
          </a:xfrm>
        </p:spPr>
        <p:txBody>
          <a:bodyPr/>
          <a:lstStyle/>
          <a:p>
            <a:r>
              <a:rPr lang="en-US"/>
              <a:t>Overcome the challenge with high oil content</a:t>
            </a:r>
          </a:p>
        </p:txBody>
      </p:sp>
      <p:sp>
        <p:nvSpPr>
          <p:cNvPr id="5" name="Slide Number Placeholder 4">
            <a:extLst>
              <a:ext uri="{FF2B5EF4-FFF2-40B4-BE49-F238E27FC236}">
                <a16:creationId xmlns:a16="http://schemas.microsoft.com/office/drawing/2014/main" id="{D429C4ED-1E33-0542-9EF9-1A0F1EEDAF19}"/>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21</a:t>
            </a:fld>
            <a:endParaRPr lang="en-US"/>
          </a:p>
        </p:txBody>
      </p:sp>
      <p:sp>
        <p:nvSpPr>
          <p:cNvPr id="4" name="Text Placeholder 3">
            <a:extLst>
              <a:ext uri="{FF2B5EF4-FFF2-40B4-BE49-F238E27FC236}">
                <a16:creationId xmlns:a16="http://schemas.microsoft.com/office/drawing/2014/main" id="{91EBC795-16AF-3249-88EC-FF45AC3BAED3}"/>
              </a:ext>
            </a:extLst>
          </p:cNvPr>
          <p:cNvSpPr>
            <a:spLocks noGrp="1"/>
          </p:cNvSpPr>
          <p:nvPr>
            <p:ph type="body" idx="11"/>
          </p:nvPr>
        </p:nvSpPr>
        <p:spPr>
          <a:xfrm>
            <a:off x="302400" y="605611"/>
            <a:ext cx="11587200" cy="288767"/>
          </a:xfrm>
        </p:spPr>
        <p:txBody>
          <a:bodyPr/>
          <a:lstStyle/>
          <a:p>
            <a:r>
              <a:rPr lang="en-US"/>
              <a:t>AMPHISOL</a:t>
            </a:r>
            <a:r>
              <a:rPr lang="en-US" b="0"/>
              <a:t>®</a:t>
            </a:r>
            <a:r>
              <a:rPr lang="en-US"/>
              <a:t> K allows stable emulsion with the highest oil content vs benchmarks</a:t>
            </a:r>
          </a:p>
        </p:txBody>
      </p:sp>
      <p:sp>
        <p:nvSpPr>
          <p:cNvPr id="6" name="Text Placeholder 5">
            <a:extLst>
              <a:ext uri="{FF2B5EF4-FFF2-40B4-BE49-F238E27FC236}">
                <a16:creationId xmlns:a16="http://schemas.microsoft.com/office/drawing/2014/main" id="{5EEC5325-8FBB-6441-B5CF-ED9149B91826}"/>
              </a:ext>
            </a:extLst>
          </p:cNvPr>
          <p:cNvSpPr txBox="1">
            <a:spLocks/>
          </p:cNvSpPr>
          <p:nvPr/>
        </p:nvSpPr>
        <p:spPr>
          <a:xfrm>
            <a:off x="8261873" y="1365250"/>
            <a:ext cx="3627726" cy="381444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solidFill>
                  <a:schemeClr val="tx1"/>
                </a:solidFill>
                <a:latin typeface="+mn-lt"/>
              </a:rPr>
              <a:t>Peace of mind for the following types of formulations, where the oil or emollient content is high and critical for the stability:</a:t>
            </a:r>
          </a:p>
          <a:p>
            <a:pPr marL="0" indent="0">
              <a:buNone/>
            </a:pPr>
            <a:endParaRPr lang="en-US" sz="1600" b="1" dirty="0">
              <a:solidFill>
                <a:srgbClr val="58166D"/>
              </a:solidFill>
              <a:latin typeface="+mn-lt"/>
            </a:endParaRPr>
          </a:p>
          <a:p>
            <a:pPr marL="363600"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High SPF formulations</a:t>
            </a:r>
          </a:p>
          <a:p>
            <a:pPr marL="363600"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BB or CC creams</a:t>
            </a:r>
          </a:p>
          <a:p>
            <a:pPr marL="363600"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Butter cream</a:t>
            </a:r>
          </a:p>
          <a:p>
            <a:pPr marL="363600"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Balm, </a:t>
            </a:r>
            <a:r>
              <a:rPr lang="en-US" sz="1600" dirty="0" err="1">
                <a:solidFill>
                  <a:schemeClr val="tx1"/>
                </a:solidFill>
                <a:latin typeface="+mn-lt"/>
              </a:rPr>
              <a:t>etc</a:t>
            </a:r>
            <a:r>
              <a:rPr lang="en-US" sz="1600" dirty="0">
                <a:solidFill>
                  <a:schemeClr val="tx1"/>
                </a:solidFill>
                <a:latin typeface="+mn-lt"/>
              </a:rPr>
              <a:t>…</a:t>
            </a:r>
          </a:p>
        </p:txBody>
      </p:sp>
      <p:pic>
        <p:nvPicPr>
          <p:cNvPr id="11" name="Picture 10">
            <a:extLst>
              <a:ext uri="{FF2B5EF4-FFF2-40B4-BE49-F238E27FC236}">
                <a16:creationId xmlns:a16="http://schemas.microsoft.com/office/drawing/2014/main" id="{4476B082-3521-41A4-A511-B3EA21BDD476}"/>
              </a:ext>
            </a:extLst>
          </p:cNvPr>
          <p:cNvPicPr>
            <a:picLocks noChangeAspect="1"/>
          </p:cNvPicPr>
          <p:nvPr/>
        </p:nvPicPr>
        <p:blipFill>
          <a:blip r:embed="rId3"/>
          <a:stretch>
            <a:fillRect/>
          </a:stretch>
        </p:blipFill>
        <p:spPr>
          <a:xfrm>
            <a:off x="302400" y="1315820"/>
            <a:ext cx="3732382" cy="3752413"/>
          </a:xfrm>
          <a:prstGeom prst="rect">
            <a:avLst/>
          </a:prstGeom>
        </p:spPr>
      </p:pic>
      <p:sp>
        <p:nvSpPr>
          <p:cNvPr id="12" name="Text Placeholder 5">
            <a:extLst>
              <a:ext uri="{FF2B5EF4-FFF2-40B4-BE49-F238E27FC236}">
                <a16:creationId xmlns:a16="http://schemas.microsoft.com/office/drawing/2014/main" id="{79F9980B-EA81-4915-BCB7-F27DF7AF8EC7}"/>
              </a:ext>
            </a:extLst>
          </p:cNvPr>
          <p:cNvSpPr txBox="1">
            <a:spLocks/>
          </p:cNvSpPr>
          <p:nvPr/>
        </p:nvSpPr>
        <p:spPr>
          <a:xfrm>
            <a:off x="4374800" y="1365779"/>
            <a:ext cx="3476109" cy="632120"/>
          </a:xfrm>
          <a:prstGeom prst="rect">
            <a:avLst/>
          </a:prstGeom>
          <a:noFill/>
        </p:spPr>
        <p:txBody>
          <a:bodyPr lIns="0" tIns="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i="0" u="none" strike="noStrike" kern="1200" cap="none" spc="0" normalizeH="0" baseline="0" noProof="0">
                <a:ln>
                  <a:noFill/>
                </a:ln>
                <a:solidFill>
                  <a:schemeClr val="tx1"/>
                </a:solidFill>
                <a:effectLst/>
                <a:uLnTx/>
                <a:uFillTx/>
                <a:latin typeface="+mn-lt"/>
                <a:ea typeface="+mn-ea"/>
                <a:cs typeface="+mn-cs"/>
              </a:rPr>
              <a:t>1% emulsifier - increased concentrations of oil, water ad 100%  -  evaluation after 48h</a:t>
            </a:r>
          </a:p>
        </p:txBody>
      </p:sp>
      <p:pic>
        <p:nvPicPr>
          <p:cNvPr id="13" name="Picture 12">
            <a:extLst>
              <a:ext uri="{FF2B5EF4-FFF2-40B4-BE49-F238E27FC236}">
                <a16:creationId xmlns:a16="http://schemas.microsoft.com/office/drawing/2014/main" id="{4DA615F7-8ED6-4877-8A3B-5B4AA50154B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74800" y="2284413"/>
            <a:ext cx="3158251" cy="1285011"/>
          </a:xfrm>
          <a:prstGeom prst="rect">
            <a:avLst/>
          </a:prstGeom>
          <a:ln w="63500">
            <a:noFill/>
          </a:ln>
        </p:spPr>
      </p:pic>
      <p:sp>
        <p:nvSpPr>
          <p:cNvPr id="14" name="Text Placeholder 5">
            <a:extLst>
              <a:ext uri="{FF2B5EF4-FFF2-40B4-BE49-F238E27FC236}">
                <a16:creationId xmlns:a16="http://schemas.microsoft.com/office/drawing/2014/main" id="{184A53FD-05AD-4A6F-8657-6C8C35E5D9DA}"/>
              </a:ext>
            </a:extLst>
          </p:cNvPr>
          <p:cNvSpPr txBox="1">
            <a:spLocks/>
          </p:cNvSpPr>
          <p:nvPr/>
        </p:nvSpPr>
        <p:spPr>
          <a:xfrm>
            <a:off x="4373796" y="2595411"/>
            <a:ext cx="514617" cy="203511"/>
          </a:xfrm>
          <a:prstGeom prst="rect">
            <a:avLst/>
          </a:prstGeom>
          <a:solidFill>
            <a:schemeClr val="bg1"/>
          </a:solidFill>
        </p:spPr>
        <p:txBody>
          <a:bodyPr lIns="0" tIns="18000" rIns="0" bIns="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0" i="0" u="none" strike="noStrike" kern="1200" cap="none" spc="0" normalizeH="0" baseline="0" noProof="0">
                <a:ln>
                  <a:noFill/>
                </a:ln>
                <a:solidFill>
                  <a:schemeClr val="tx1"/>
                </a:solidFill>
                <a:effectLst/>
                <a:uLnTx/>
                <a:uFillTx/>
                <a:latin typeface="+mn-lt"/>
                <a:ea typeface="+mn-ea"/>
                <a:cs typeface="+mn-cs"/>
              </a:rPr>
              <a:t>55% oil</a:t>
            </a:r>
          </a:p>
        </p:txBody>
      </p:sp>
      <p:sp>
        <p:nvSpPr>
          <p:cNvPr id="15" name="Text Placeholder 5">
            <a:extLst>
              <a:ext uri="{FF2B5EF4-FFF2-40B4-BE49-F238E27FC236}">
                <a16:creationId xmlns:a16="http://schemas.microsoft.com/office/drawing/2014/main" id="{AA59821B-D48D-43F2-81A9-9F18C7E6552A}"/>
              </a:ext>
            </a:extLst>
          </p:cNvPr>
          <p:cNvSpPr txBox="1">
            <a:spLocks/>
          </p:cNvSpPr>
          <p:nvPr/>
        </p:nvSpPr>
        <p:spPr>
          <a:xfrm>
            <a:off x="7021373" y="2595411"/>
            <a:ext cx="514617" cy="203511"/>
          </a:xfrm>
          <a:prstGeom prst="rect">
            <a:avLst/>
          </a:prstGeom>
          <a:solidFill>
            <a:schemeClr val="bg1"/>
          </a:solidFill>
        </p:spPr>
        <p:txBody>
          <a:bodyPr lIns="0" tIns="18000" rIns="0" bIns="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0" i="0" u="none" strike="noStrike" kern="1200" cap="none" spc="0" normalizeH="0" baseline="0" noProof="0">
                <a:ln>
                  <a:noFill/>
                </a:ln>
                <a:solidFill>
                  <a:schemeClr val="tx1"/>
                </a:solidFill>
                <a:effectLst/>
                <a:uLnTx/>
                <a:uFillTx/>
                <a:latin typeface="+mn-lt"/>
                <a:ea typeface="+mn-ea"/>
                <a:cs typeface="+mn-cs"/>
              </a:rPr>
              <a:t>80% oil</a:t>
            </a:r>
          </a:p>
        </p:txBody>
      </p:sp>
      <p:sp>
        <p:nvSpPr>
          <p:cNvPr id="16" name="Text Placeholder 5">
            <a:extLst>
              <a:ext uri="{FF2B5EF4-FFF2-40B4-BE49-F238E27FC236}">
                <a16:creationId xmlns:a16="http://schemas.microsoft.com/office/drawing/2014/main" id="{44B50649-404A-428E-81BF-B7D2060F65AA}"/>
              </a:ext>
            </a:extLst>
          </p:cNvPr>
          <p:cNvSpPr txBox="1">
            <a:spLocks/>
          </p:cNvSpPr>
          <p:nvPr/>
        </p:nvSpPr>
        <p:spPr>
          <a:xfrm>
            <a:off x="6806860" y="3366375"/>
            <a:ext cx="729130" cy="203511"/>
          </a:xfrm>
          <a:prstGeom prst="rect">
            <a:avLst/>
          </a:prstGeom>
          <a:solidFill>
            <a:schemeClr val="bg1"/>
          </a:solidFill>
        </p:spPr>
        <p:txBody>
          <a:bodyPr lIns="0" tIns="18000" rIns="0" bIns="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0" i="0" u="none" strike="noStrike" kern="1200" cap="none" spc="0" normalizeH="0" baseline="0" noProof="0">
                <a:ln>
                  <a:noFill/>
                </a:ln>
                <a:solidFill>
                  <a:schemeClr val="tx1"/>
                </a:solidFill>
                <a:effectLst/>
                <a:uLnTx/>
                <a:uFillTx/>
                <a:latin typeface="+mn-lt"/>
                <a:ea typeface="+mn-ea"/>
                <a:cs typeface="+mn-cs"/>
              </a:rPr>
              <a:t>Separation</a:t>
            </a:r>
          </a:p>
        </p:txBody>
      </p:sp>
      <p:sp>
        <p:nvSpPr>
          <p:cNvPr id="37" name="Text Placeholder 5">
            <a:extLst>
              <a:ext uri="{FF2B5EF4-FFF2-40B4-BE49-F238E27FC236}">
                <a16:creationId xmlns:a16="http://schemas.microsoft.com/office/drawing/2014/main" id="{430CAFC4-EE72-1868-3F37-E97DA58DD10E}"/>
              </a:ext>
            </a:extLst>
          </p:cNvPr>
          <p:cNvSpPr txBox="1">
            <a:spLocks/>
          </p:cNvSpPr>
          <p:nvPr/>
        </p:nvSpPr>
        <p:spPr>
          <a:xfrm>
            <a:off x="301624" y="5266072"/>
            <a:ext cx="8069263" cy="552790"/>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allows stable emulsion with the highest oil content vs benchmarks.</a:t>
            </a:r>
          </a:p>
        </p:txBody>
      </p:sp>
      <p:pic>
        <p:nvPicPr>
          <p:cNvPr id="3" name="Graphic 2">
            <a:hlinkClick r:id="rId5" action="ppaction://hlinksldjump"/>
            <a:extLst>
              <a:ext uri="{FF2B5EF4-FFF2-40B4-BE49-F238E27FC236}">
                <a16:creationId xmlns:a16="http://schemas.microsoft.com/office/drawing/2014/main" id="{24C254DE-EB9C-E5A1-1BBF-4280BA62D30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cxnSp>
        <p:nvCxnSpPr>
          <p:cNvPr id="7" name="Straight Connector 7">
            <a:extLst>
              <a:ext uri="{FF2B5EF4-FFF2-40B4-BE49-F238E27FC236}">
                <a16:creationId xmlns:a16="http://schemas.microsoft.com/office/drawing/2014/main" id="{9C79DE2C-EBC5-8275-C6D1-0263D5F70747}"/>
              </a:ext>
            </a:extLst>
          </p:cNvPr>
          <p:cNvCxnSpPr>
            <a:cxnSpLocks/>
          </p:cNvCxnSpPr>
          <p:nvPr/>
        </p:nvCxnSpPr>
        <p:spPr>
          <a:xfrm>
            <a:off x="8261873" y="2462198"/>
            <a:ext cx="35318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B0BE538-9FBA-34C0-CA05-C2363753EADD}"/>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496545122"/>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F7A0-9DCF-3859-CD06-6587A502100E}"/>
              </a:ext>
            </a:extLst>
          </p:cNvPr>
          <p:cNvSpPr>
            <a:spLocks noGrp="1"/>
          </p:cNvSpPr>
          <p:nvPr>
            <p:ph type="title"/>
          </p:nvPr>
        </p:nvSpPr>
        <p:spPr>
          <a:xfrm>
            <a:off x="302400" y="302400"/>
            <a:ext cx="8012259" cy="900111"/>
          </a:xfrm>
        </p:spPr>
        <p:txBody>
          <a:bodyPr/>
          <a:lstStyle/>
          <a:p>
            <a:r>
              <a:rPr lang="en-US" sz="4000"/>
              <a:t>Skin care, make-up and suncare formulations with high electrolytes content like</a:t>
            </a:r>
            <a:endParaRPr lang="en-CH" sz="4000"/>
          </a:p>
        </p:txBody>
      </p:sp>
      <p:sp>
        <p:nvSpPr>
          <p:cNvPr id="3" name="Slide Number Placeholder 2">
            <a:extLst>
              <a:ext uri="{FF2B5EF4-FFF2-40B4-BE49-F238E27FC236}">
                <a16:creationId xmlns:a16="http://schemas.microsoft.com/office/drawing/2014/main" id="{B23934FD-DA22-B6CA-FB45-F2207D1F8555}"/>
              </a:ext>
            </a:extLst>
          </p:cNvPr>
          <p:cNvSpPr>
            <a:spLocks noGrp="1"/>
          </p:cNvSpPr>
          <p:nvPr>
            <p:ph type="sldNum" sz="quarter" idx="12"/>
          </p:nvPr>
        </p:nvSpPr>
        <p:spPr/>
        <p:txBody>
          <a:bodyPr/>
          <a:lstStyle/>
          <a:p>
            <a:fld id="{5BA3E189-2F3A-42E5-B572-3520703B6186}" type="slidenum">
              <a:rPr lang="en-GB" smtClean="0"/>
              <a:pPr/>
              <a:t>22</a:t>
            </a:fld>
            <a:endParaRPr lang="en-GB"/>
          </a:p>
        </p:txBody>
      </p:sp>
      <p:sp>
        <p:nvSpPr>
          <p:cNvPr id="5" name="Text Placeholder 2">
            <a:extLst>
              <a:ext uri="{FF2B5EF4-FFF2-40B4-BE49-F238E27FC236}">
                <a16:creationId xmlns:a16="http://schemas.microsoft.com/office/drawing/2014/main" id="{3C72BE03-310D-5AAE-97AF-BD4AE610F6E8}"/>
              </a:ext>
            </a:extLst>
          </p:cNvPr>
          <p:cNvSpPr>
            <a:spLocks noGrp="1"/>
          </p:cNvSpPr>
          <p:nvPr>
            <p:ph type="body" sz="quarter" idx="20"/>
          </p:nvPr>
        </p:nvSpPr>
        <p:spPr>
          <a:xfrm>
            <a:off x="301624" y="1998950"/>
            <a:ext cx="8064500" cy="1430050"/>
          </a:xfrm>
        </p:spPr>
        <p:txBody>
          <a:bodyPr/>
          <a:lstStyle/>
          <a:p>
            <a:pPr marL="363600" indent="-363600">
              <a:spcBef>
                <a:spcPts val="500"/>
              </a:spcBef>
              <a:spcAft>
                <a:spcPts val="400"/>
              </a:spcAft>
              <a:buClr>
                <a:schemeClr val="bg1"/>
              </a:buClr>
              <a:buSzPct val="90000"/>
              <a:buFont typeface="Wingdings" panose="05000000000000000000" pitchFamily="2" charset="2"/>
              <a:buChar char="l"/>
            </a:pPr>
            <a:r>
              <a:rPr lang="en-US" sz="1600" b="0"/>
              <a:t>Actives with high salt residual content</a:t>
            </a:r>
          </a:p>
          <a:p>
            <a:pPr marL="363600" indent="-363600">
              <a:spcBef>
                <a:spcPts val="500"/>
              </a:spcBef>
              <a:spcAft>
                <a:spcPts val="400"/>
              </a:spcAft>
              <a:buClr>
                <a:schemeClr val="bg1"/>
              </a:buClr>
              <a:buSzPct val="90000"/>
              <a:buFont typeface="Wingdings" panose="05000000000000000000" pitchFamily="2" charset="2"/>
              <a:buChar char="l"/>
            </a:pPr>
            <a:r>
              <a:rPr lang="en-US" sz="1600" b="0"/>
              <a:t>Actives with charges (AHA, DHA, STAY-C® 50)</a:t>
            </a:r>
          </a:p>
          <a:p>
            <a:pPr marL="363600" indent="-363600">
              <a:spcBef>
                <a:spcPts val="500"/>
              </a:spcBef>
              <a:spcAft>
                <a:spcPts val="400"/>
              </a:spcAft>
              <a:buClr>
                <a:schemeClr val="bg1"/>
              </a:buClr>
              <a:buSzPct val="90000"/>
              <a:buFont typeface="Wingdings" panose="05000000000000000000" pitchFamily="2" charset="2"/>
              <a:buChar char="l"/>
            </a:pPr>
            <a:r>
              <a:rPr lang="en-US" sz="1600" b="0"/>
              <a:t>High presence of NaOH, NaCl,…</a:t>
            </a:r>
          </a:p>
        </p:txBody>
      </p:sp>
      <p:grpSp>
        <p:nvGrpSpPr>
          <p:cNvPr id="7" name="Group 55">
            <a:extLst>
              <a:ext uri="{FF2B5EF4-FFF2-40B4-BE49-F238E27FC236}">
                <a16:creationId xmlns:a16="http://schemas.microsoft.com/office/drawing/2014/main" id="{8DFE08D2-A0E2-1211-F03A-7DB7060AECF8}"/>
              </a:ext>
            </a:extLst>
          </p:cNvPr>
          <p:cNvGrpSpPr/>
          <p:nvPr/>
        </p:nvGrpSpPr>
        <p:grpSpPr>
          <a:xfrm>
            <a:off x="2740385" y="3185873"/>
            <a:ext cx="1814746" cy="2340000"/>
            <a:chOff x="2397752" y="3396954"/>
            <a:chExt cx="1814746" cy="2340000"/>
          </a:xfrm>
        </p:grpSpPr>
        <p:sp>
          <p:nvSpPr>
            <p:cNvPr id="8" name="Rectangle 33">
              <a:extLst>
                <a:ext uri="{FF2B5EF4-FFF2-40B4-BE49-F238E27FC236}">
                  <a16:creationId xmlns:a16="http://schemas.microsoft.com/office/drawing/2014/main" id="{D2CB59FC-69C5-CD3C-3730-96B608F1F989}"/>
                </a:ext>
              </a:extLst>
            </p:cNvPr>
            <p:cNvSpPr>
              <a:spLocks/>
            </p:cNvSpPr>
            <p:nvPr/>
          </p:nvSpPr>
          <p:spPr>
            <a:xfrm>
              <a:off x="2397752" y="3396954"/>
              <a:ext cx="1800000" cy="2340000"/>
            </a:xfrm>
            <a:prstGeom prst="rect">
              <a:avLst/>
            </a:prstGeom>
            <a:blipFill dpi="0" rotWithShape="1">
              <a:blip r:embed="rId2"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40">
              <a:extLst>
                <a:ext uri="{FF2B5EF4-FFF2-40B4-BE49-F238E27FC236}">
                  <a16:creationId xmlns:a16="http://schemas.microsoft.com/office/drawing/2014/main" id="{FBB8D231-C529-4C33-9159-78E980840A73}"/>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2407871" y="3398158"/>
              <a:ext cx="1804627" cy="2338796"/>
            </a:xfrm>
            <a:prstGeom prst="rect">
              <a:avLst/>
            </a:prstGeom>
          </p:spPr>
        </p:pic>
        <p:sp>
          <p:nvSpPr>
            <p:cNvPr id="10" name="Rectangle 45">
              <a:extLst>
                <a:ext uri="{FF2B5EF4-FFF2-40B4-BE49-F238E27FC236}">
                  <a16:creationId xmlns:a16="http://schemas.microsoft.com/office/drawing/2014/main" id="{48ADBC47-8946-1166-6226-DC9EB8848B68}"/>
                </a:ext>
              </a:extLst>
            </p:cNvPr>
            <p:cNvSpPr/>
            <p:nvPr/>
          </p:nvSpPr>
          <p:spPr>
            <a:xfrm>
              <a:off x="2599155" y="4926912"/>
              <a:ext cx="1417776" cy="718595"/>
            </a:xfrm>
            <a:prstGeom prst="rect">
              <a:avLst/>
            </a:prstGeom>
          </p:spPr>
          <p:txBody>
            <a:bodyPr wrap="squar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i="0" u="none" strike="noStrike" kern="1200" cap="none" spc="0" normalizeH="0" baseline="0" noProof="0">
                  <a:ln>
                    <a:noFill/>
                  </a:ln>
                  <a:solidFill>
                    <a:srgbClr val="FFFFFF"/>
                  </a:solidFill>
                  <a:effectLst/>
                  <a:uLnTx/>
                  <a:uFillTx/>
                  <a:ea typeface="+mn-ea"/>
                  <a:cs typeface="+mn-cs"/>
                </a:rPr>
                <a:t>High salt,</a:t>
              </a:r>
              <a:br>
                <a:rPr kumimoji="0" lang="en-US" sz="1500" i="0" u="none" strike="noStrike" kern="1200" cap="none" spc="0" normalizeH="0" baseline="0" noProof="0">
                  <a:ln>
                    <a:noFill/>
                  </a:ln>
                  <a:solidFill>
                    <a:srgbClr val="FFFFFF"/>
                  </a:solidFill>
                  <a:effectLst/>
                  <a:uLnTx/>
                  <a:uFillTx/>
                  <a:ea typeface="+mn-ea"/>
                  <a:cs typeface="+mn-cs"/>
                </a:rPr>
              </a:br>
              <a:r>
                <a:rPr kumimoji="0" lang="en-US" sz="1500" i="0" u="none" strike="noStrike" kern="1200" cap="none" spc="0" normalizeH="0" baseline="0" noProof="0">
                  <a:ln>
                    <a:noFill/>
                  </a:ln>
                  <a:solidFill>
                    <a:srgbClr val="FFFFFF"/>
                  </a:solidFill>
                  <a:effectLst/>
                  <a:uLnTx/>
                  <a:uFillTx/>
                  <a:ea typeface="+mn-ea"/>
                  <a:cs typeface="+mn-cs"/>
                </a:rPr>
                <a:t>electrolyte</a:t>
              </a:r>
              <a:br>
                <a:rPr kumimoji="0" lang="en-US" sz="1500" i="0" u="none" strike="noStrike" kern="1200" cap="none" spc="0" normalizeH="0" baseline="0" noProof="0">
                  <a:ln>
                    <a:noFill/>
                  </a:ln>
                  <a:solidFill>
                    <a:srgbClr val="FFFFFF"/>
                  </a:solidFill>
                  <a:effectLst/>
                  <a:uLnTx/>
                  <a:uFillTx/>
                  <a:ea typeface="+mn-ea"/>
                  <a:cs typeface="+mn-cs"/>
                </a:rPr>
              </a:br>
              <a:r>
                <a:rPr kumimoji="0" lang="en-US" sz="1500" i="0" u="none" strike="noStrike" kern="1200" cap="none" spc="0" normalizeH="0" baseline="0" noProof="0">
                  <a:ln>
                    <a:noFill/>
                  </a:ln>
                  <a:solidFill>
                    <a:srgbClr val="FFFFFF"/>
                  </a:solidFill>
                  <a:effectLst/>
                  <a:uLnTx/>
                  <a:uFillTx/>
                  <a:ea typeface="+mn-ea"/>
                  <a:cs typeface="+mn-cs"/>
                </a:rPr>
                <a:t>content</a:t>
              </a:r>
            </a:p>
          </p:txBody>
        </p:sp>
      </p:grpSp>
      <p:grpSp>
        <p:nvGrpSpPr>
          <p:cNvPr id="4" name="Group 3">
            <a:extLst>
              <a:ext uri="{FF2B5EF4-FFF2-40B4-BE49-F238E27FC236}">
                <a16:creationId xmlns:a16="http://schemas.microsoft.com/office/drawing/2014/main" id="{E0409F0F-146F-A2D4-4B72-4F80F927D1F1}"/>
              </a:ext>
            </a:extLst>
          </p:cNvPr>
          <p:cNvGrpSpPr/>
          <p:nvPr/>
        </p:nvGrpSpPr>
        <p:grpSpPr>
          <a:xfrm>
            <a:off x="8943278" y="724906"/>
            <a:ext cx="3877372" cy="1037838"/>
            <a:chOff x="9173180" y="318069"/>
            <a:chExt cx="3877372" cy="1037838"/>
          </a:xfrm>
        </p:grpSpPr>
        <p:sp>
          <p:nvSpPr>
            <p:cNvPr id="11" name="Rectangle: Rounded Corners 10">
              <a:extLst>
                <a:ext uri="{FF2B5EF4-FFF2-40B4-BE49-F238E27FC236}">
                  <a16:creationId xmlns:a16="http://schemas.microsoft.com/office/drawing/2014/main" id="{BFC8E5ED-28F4-747D-FF03-CC502E492443}"/>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545EA63-B66A-5A1C-83D5-0F705809295D}"/>
                </a:ext>
              </a:extLst>
            </p:cNvPr>
            <p:cNvSpPr txBox="1"/>
            <p:nvPr/>
          </p:nvSpPr>
          <p:spPr>
            <a:xfrm>
              <a:off x="10164572" y="483045"/>
              <a:ext cx="2235394" cy="707886"/>
            </a:xfrm>
            <a:prstGeom prst="rect">
              <a:avLst/>
            </a:prstGeom>
            <a:noFill/>
          </p:spPr>
          <p:txBody>
            <a:bodyPr wrap="square" lIns="91440" tIns="45720" rIns="91440" bIns="45720"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latin typeface="DM Sans"/>
                </a:rPr>
                <a:t>An extensive, uniform and unique formation of self-organizing molecules that guarantee maximum stability.</a:t>
              </a:r>
              <a:endParaRPr lang="en-US" sz="1000" b="1">
                <a:solidFill>
                  <a:schemeClr val="bg1"/>
                </a:solidFill>
              </a:endParaRPr>
            </a:p>
          </p:txBody>
        </p:sp>
        <p:sp>
          <p:nvSpPr>
            <p:cNvPr id="13" name="Oval 12">
              <a:extLst>
                <a:ext uri="{FF2B5EF4-FFF2-40B4-BE49-F238E27FC236}">
                  <a16:creationId xmlns:a16="http://schemas.microsoft.com/office/drawing/2014/main" id="{8AA29EC3-1693-195E-F527-DB4EDA0C50EE}"/>
                </a:ext>
              </a:extLst>
            </p:cNvPr>
            <p:cNvSpPr/>
            <p:nvPr/>
          </p:nvSpPr>
          <p:spPr>
            <a:xfrm>
              <a:off x="9353447" y="449183"/>
              <a:ext cx="775610" cy="775610"/>
            </a:xfrm>
            <a:prstGeom prst="ellipse">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11321681"/>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CA0D2-F7CA-DB4A-B836-6E09C311CB87}"/>
              </a:ext>
            </a:extLst>
          </p:cNvPr>
          <p:cNvSpPr>
            <a:spLocks noGrp="1"/>
          </p:cNvSpPr>
          <p:nvPr>
            <p:ph type="title"/>
          </p:nvPr>
        </p:nvSpPr>
        <p:spPr>
          <a:xfrm>
            <a:off x="302400" y="302400"/>
            <a:ext cx="11591925" cy="303211"/>
          </a:xfrm>
        </p:spPr>
        <p:txBody>
          <a:bodyPr/>
          <a:lstStyle/>
          <a:p>
            <a:r>
              <a:rPr lang="en-US"/>
              <a:t>Overcome the challenge with high electrolyte content vs benchmarks</a:t>
            </a:r>
          </a:p>
        </p:txBody>
      </p:sp>
      <p:sp>
        <p:nvSpPr>
          <p:cNvPr id="5" name="Slide Number Placeholder 4">
            <a:extLst>
              <a:ext uri="{FF2B5EF4-FFF2-40B4-BE49-F238E27FC236}">
                <a16:creationId xmlns:a16="http://schemas.microsoft.com/office/drawing/2014/main" id="{D429C4ED-1E33-0542-9EF9-1A0F1EEDAF19}"/>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23</a:t>
            </a:fld>
            <a:endParaRPr lang="en-US"/>
          </a:p>
        </p:txBody>
      </p:sp>
      <p:sp>
        <p:nvSpPr>
          <p:cNvPr id="4" name="Text Placeholder 3">
            <a:extLst>
              <a:ext uri="{FF2B5EF4-FFF2-40B4-BE49-F238E27FC236}">
                <a16:creationId xmlns:a16="http://schemas.microsoft.com/office/drawing/2014/main" id="{91EBC795-16AF-3249-88EC-FF45AC3BAED3}"/>
              </a:ext>
            </a:extLst>
          </p:cNvPr>
          <p:cNvSpPr>
            <a:spLocks noGrp="1"/>
          </p:cNvSpPr>
          <p:nvPr>
            <p:ph type="body" idx="11"/>
          </p:nvPr>
        </p:nvSpPr>
        <p:spPr>
          <a:xfrm>
            <a:off x="301625" y="604837"/>
            <a:ext cx="11588750" cy="576000"/>
          </a:xfrm>
        </p:spPr>
        <p:txBody>
          <a:bodyPr/>
          <a:lstStyle/>
          <a:p>
            <a:r>
              <a:rPr lang="en-US"/>
              <a:t>AMPHISOL</a:t>
            </a:r>
            <a:r>
              <a:rPr lang="en-US" b="0"/>
              <a:t>®</a:t>
            </a:r>
            <a:r>
              <a:rPr lang="en-US"/>
              <a:t> K allows stable emulsion with the highest electrolyte content </a:t>
            </a:r>
            <a:br>
              <a:rPr lang="en-US"/>
            </a:br>
            <a:r>
              <a:rPr lang="en-US"/>
              <a:t>vs benchmarks</a:t>
            </a:r>
          </a:p>
        </p:txBody>
      </p:sp>
      <p:sp>
        <p:nvSpPr>
          <p:cNvPr id="10" name="Text Placeholder 5">
            <a:extLst>
              <a:ext uri="{FF2B5EF4-FFF2-40B4-BE49-F238E27FC236}">
                <a16:creationId xmlns:a16="http://schemas.microsoft.com/office/drawing/2014/main" id="{AFFD2EA8-9FA8-774C-AAC6-76A9E846A36F}"/>
              </a:ext>
            </a:extLst>
          </p:cNvPr>
          <p:cNvSpPr txBox="1">
            <a:spLocks/>
          </p:cNvSpPr>
          <p:nvPr/>
        </p:nvSpPr>
        <p:spPr>
          <a:xfrm>
            <a:off x="4720257" y="1391227"/>
            <a:ext cx="3278434" cy="1911744"/>
          </a:xfrm>
          <a:prstGeom prst="rect">
            <a:avLst/>
          </a:prstGeom>
          <a:noFill/>
        </p:spPr>
        <p:txBody>
          <a:bodyPr lIns="0" tIns="0" rIns="72000" bIns="72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All emulsifiers at 1% </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Cetearyl Alcohol as stabilizer at 2.3%</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PARSOL® HS neutralized with triethanolamine,  final pH 7.5</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Emulsion integrity evaluated after 48h at room temperature</a:t>
            </a:r>
          </a:p>
        </p:txBody>
      </p:sp>
      <p:pic>
        <p:nvPicPr>
          <p:cNvPr id="11" name="Picture 10" descr="Graphical user interface, chart&#10;&#10;Description automatically generated">
            <a:extLst>
              <a:ext uri="{FF2B5EF4-FFF2-40B4-BE49-F238E27FC236}">
                <a16:creationId xmlns:a16="http://schemas.microsoft.com/office/drawing/2014/main" id="{331C2510-9082-4555-9D9C-FBBBA8EAF0C3}"/>
              </a:ext>
            </a:extLst>
          </p:cNvPr>
          <p:cNvPicPr>
            <a:picLocks noChangeAspect="1"/>
          </p:cNvPicPr>
          <p:nvPr/>
        </p:nvPicPr>
        <p:blipFill>
          <a:blip r:embed="rId3"/>
          <a:stretch>
            <a:fillRect/>
          </a:stretch>
        </p:blipFill>
        <p:spPr>
          <a:xfrm>
            <a:off x="301625" y="1390258"/>
            <a:ext cx="4280854" cy="3572744"/>
          </a:xfrm>
          <a:prstGeom prst="rect">
            <a:avLst/>
          </a:prstGeom>
        </p:spPr>
      </p:pic>
      <p:pic>
        <p:nvPicPr>
          <p:cNvPr id="14" name="Picture 13" descr="A picture containing food, indoor, milk, cream&#10;&#10;Description automatically generated">
            <a:extLst>
              <a:ext uri="{FF2B5EF4-FFF2-40B4-BE49-F238E27FC236}">
                <a16:creationId xmlns:a16="http://schemas.microsoft.com/office/drawing/2014/main" id="{7336CA5E-40C6-4556-9ACB-A079521B08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20257" y="3924995"/>
            <a:ext cx="1314362" cy="1243428"/>
          </a:xfrm>
          <a:prstGeom prst="rect">
            <a:avLst/>
          </a:prstGeom>
        </p:spPr>
      </p:pic>
      <p:sp>
        <p:nvSpPr>
          <p:cNvPr id="7" name="Text Placeholder 5">
            <a:extLst>
              <a:ext uri="{FF2B5EF4-FFF2-40B4-BE49-F238E27FC236}">
                <a16:creationId xmlns:a16="http://schemas.microsoft.com/office/drawing/2014/main" id="{D89E94EB-E248-7475-33CB-AE710AF65FE8}"/>
              </a:ext>
            </a:extLst>
          </p:cNvPr>
          <p:cNvSpPr txBox="1">
            <a:spLocks/>
          </p:cNvSpPr>
          <p:nvPr/>
        </p:nvSpPr>
        <p:spPr>
          <a:xfrm>
            <a:off x="301625" y="5431158"/>
            <a:ext cx="7261200"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at 1% is superior in stabilizing electrolytes (such as neutralized PARSOL® HS for example) compared to alternative emulsifiers.</a:t>
            </a:r>
          </a:p>
        </p:txBody>
      </p:sp>
      <p:pic>
        <p:nvPicPr>
          <p:cNvPr id="18" name="Graphic 17">
            <a:hlinkClick r:id="rId5" action="ppaction://hlinksldjump"/>
            <a:extLst>
              <a:ext uri="{FF2B5EF4-FFF2-40B4-BE49-F238E27FC236}">
                <a16:creationId xmlns:a16="http://schemas.microsoft.com/office/drawing/2014/main" id="{DE64D643-6268-3728-F73D-FFE85BD60F2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sp>
        <p:nvSpPr>
          <p:cNvPr id="8" name="Text Placeholder 5">
            <a:extLst>
              <a:ext uri="{FF2B5EF4-FFF2-40B4-BE49-F238E27FC236}">
                <a16:creationId xmlns:a16="http://schemas.microsoft.com/office/drawing/2014/main" id="{F62893C5-15AF-08C5-1EC9-238BF7116E44}"/>
              </a:ext>
            </a:extLst>
          </p:cNvPr>
          <p:cNvSpPr txBox="1">
            <a:spLocks/>
          </p:cNvSpPr>
          <p:nvPr/>
        </p:nvSpPr>
        <p:spPr>
          <a:xfrm>
            <a:off x="8261873" y="1365250"/>
            <a:ext cx="3627726" cy="4887913"/>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solidFill>
                  <a:schemeClr val="tx1"/>
                </a:solidFill>
                <a:latin typeface="+mn-lt"/>
              </a:rPr>
              <a:t>Peace of mind for the following types of formulations, where the electrolyte content is high and critical for the stability:</a:t>
            </a:r>
          </a:p>
          <a:p>
            <a:pPr marL="0" indent="0">
              <a:buNone/>
            </a:pPr>
            <a:endParaRPr lang="en-US" sz="1600" b="1" dirty="0">
              <a:solidFill>
                <a:srgbClr val="58166D"/>
              </a:solidFill>
              <a:latin typeface="+mn-lt"/>
            </a:endParaRPr>
          </a:p>
          <a:p>
            <a:pPr marL="363600"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High SPF formulation with organic acids as PARSOL® HS</a:t>
            </a:r>
          </a:p>
          <a:p>
            <a:pPr marL="363600"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Skin care or hybrid products containing </a:t>
            </a:r>
          </a:p>
          <a:p>
            <a:pPr marL="820800" lvl="1"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Actives with high salt residual content</a:t>
            </a:r>
          </a:p>
          <a:p>
            <a:pPr marL="820800" lvl="1"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Vitamin C, STAY-C® 50</a:t>
            </a:r>
          </a:p>
          <a:p>
            <a:pPr marL="820800" lvl="1"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AHA, DHA</a:t>
            </a:r>
          </a:p>
          <a:p>
            <a:pPr marL="820800" lvl="1"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NaOH, NaCl, </a:t>
            </a:r>
            <a:r>
              <a:rPr lang="en-US" sz="1600" dirty="0" err="1">
                <a:solidFill>
                  <a:schemeClr val="tx1"/>
                </a:solidFill>
                <a:latin typeface="+mn-lt"/>
              </a:rPr>
              <a:t>etc</a:t>
            </a:r>
            <a:r>
              <a:rPr lang="en-US" sz="1600" dirty="0">
                <a:solidFill>
                  <a:schemeClr val="tx1"/>
                </a:solidFill>
                <a:latin typeface="+mn-lt"/>
              </a:rPr>
              <a:t>…</a:t>
            </a:r>
          </a:p>
        </p:txBody>
      </p:sp>
      <p:cxnSp>
        <p:nvCxnSpPr>
          <p:cNvPr id="9" name="Straight Connector 7">
            <a:extLst>
              <a:ext uri="{FF2B5EF4-FFF2-40B4-BE49-F238E27FC236}">
                <a16:creationId xmlns:a16="http://schemas.microsoft.com/office/drawing/2014/main" id="{1F5A087E-C034-DB8E-CED7-BF0E06E535C3}"/>
              </a:ext>
            </a:extLst>
          </p:cNvPr>
          <p:cNvCxnSpPr>
            <a:cxnSpLocks/>
          </p:cNvCxnSpPr>
          <p:nvPr/>
        </p:nvCxnSpPr>
        <p:spPr>
          <a:xfrm>
            <a:off x="8261873" y="2462198"/>
            <a:ext cx="35318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77A3AA40-71AB-989C-1150-9AB0E8092584}"/>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116048330"/>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CA0D2-F7CA-DB4A-B836-6E09C311CB87}"/>
              </a:ext>
            </a:extLst>
          </p:cNvPr>
          <p:cNvSpPr>
            <a:spLocks noGrp="1"/>
          </p:cNvSpPr>
          <p:nvPr>
            <p:ph type="title"/>
          </p:nvPr>
        </p:nvSpPr>
        <p:spPr>
          <a:xfrm>
            <a:off x="302400" y="302400"/>
            <a:ext cx="11591925" cy="303211"/>
          </a:xfrm>
        </p:spPr>
        <p:txBody>
          <a:bodyPr/>
          <a:lstStyle/>
          <a:p>
            <a:r>
              <a:rPr lang="en-US"/>
              <a:t>Overcome the challenge with high electrolyte content vs PCP benchmarks</a:t>
            </a:r>
          </a:p>
        </p:txBody>
      </p:sp>
      <p:sp>
        <p:nvSpPr>
          <p:cNvPr id="5" name="Slide Number Placeholder 4">
            <a:extLst>
              <a:ext uri="{FF2B5EF4-FFF2-40B4-BE49-F238E27FC236}">
                <a16:creationId xmlns:a16="http://schemas.microsoft.com/office/drawing/2014/main" id="{D429C4ED-1E33-0542-9EF9-1A0F1EEDAF19}"/>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24</a:t>
            </a:fld>
            <a:endParaRPr lang="en-US"/>
          </a:p>
        </p:txBody>
      </p:sp>
      <p:sp>
        <p:nvSpPr>
          <p:cNvPr id="4" name="Text Placeholder 3">
            <a:extLst>
              <a:ext uri="{FF2B5EF4-FFF2-40B4-BE49-F238E27FC236}">
                <a16:creationId xmlns:a16="http://schemas.microsoft.com/office/drawing/2014/main" id="{91EBC795-16AF-3249-88EC-FF45AC3BAED3}"/>
              </a:ext>
            </a:extLst>
          </p:cNvPr>
          <p:cNvSpPr>
            <a:spLocks noGrp="1"/>
          </p:cNvSpPr>
          <p:nvPr>
            <p:ph type="body" idx="11"/>
          </p:nvPr>
        </p:nvSpPr>
        <p:spPr>
          <a:xfrm>
            <a:off x="302400" y="605611"/>
            <a:ext cx="11587200" cy="288767"/>
          </a:xfrm>
        </p:spPr>
        <p:txBody>
          <a:bodyPr/>
          <a:lstStyle/>
          <a:p>
            <a:r>
              <a:rPr lang="en-US"/>
              <a:t>AMPHISOL</a:t>
            </a:r>
            <a:r>
              <a:rPr lang="en-US" b="0"/>
              <a:t>®</a:t>
            </a:r>
            <a:r>
              <a:rPr lang="en-US"/>
              <a:t> K allows stable emulsion with high electrolyte content vs PCP benchmarks</a:t>
            </a:r>
          </a:p>
        </p:txBody>
      </p:sp>
      <p:pic>
        <p:nvPicPr>
          <p:cNvPr id="12" name="Picture 11" descr="Chart, histogram&#10;&#10;Description automatically generated">
            <a:extLst>
              <a:ext uri="{FF2B5EF4-FFF2-40B4-BE49-F238E27FC236}">
                <a16:creationId xmlns:a16="http://schemas.microsoft.com/office/drawing/2014/main" id="{11E4B7DA-36BE-45AB-AE7C-2F666502293A}"/>
              </a:ext>
            </a:extLst>
          </p:cNvPr>
          <p:cNvPicPr>
            <a:picLocks noChangeAspect="1"/>
          </p:cNvPicPr>
          <p:nvPr/>
        </p:nvPicPr>
        <p:blipFill>
          <a:blip r:embed="rId3">
            <a:duotone>
              <a:prstClr val="black"/>
              <a:srgbClr val="9138B0">
                <a:tint val="45000"/>
                <a:satMod val="400000"/>
              </a:srgbClr>
            </a:duotone>
          </a:blip>
          <a:stretch>
            <a:fillRect/>
          </a:stretch>
        </p:blipFill>
        <p:spPr>
          <a:xfrm>
            <a:off x="302399" y="1342799"/>
            <a:ext cx="4301849" cy="3530537"/>
          </a:xfrm>
          <a:prstGeom prst="rect">
            <a:avLst/>
          </a:prstGeom>
        </p:spPr>
      </p:pic>
      <p:sp>
        <p:nvSpPr>
          <p:cNvPr id="13" name="Text Placeholder 5">
            <a:extLst>
              <a:ext uri="{FF2B5EF4-FFF2-40B4-BE49-F238E27FC236}">
                <a16:creationId xmlns:a16="http://schemas.microsoft.com/office/drawing/2014/main" id="{F73F0D60-7081-3FD5-6061-45EC307334DB}"/>
              </a:ext>
            </a:extLst>
          </p:cNvPr>
          <p:cNvSpPr txBox="1">
            <a:spLocks/>
          </p:cNvSpPr>
          <p:nvPr/>
        </p:nvSpPr>
        <p:spPr>
          <a:xfrm>
            <a:off x="301625" y="5110449"/>
            <a:ext cx="7261200"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at 2% is superior in stabilizing electrolytes (such as neutralized PARSOL® HS for example) compared to PCP benchmarks.</a:t>
            </a:r>
          </a:p>
        </p:txBody>
      </p:sp>
      <p:pic>
        <p:nvPicPr>
          <p:cNvPr id="18" name="Graphic 17">
            <a:hlinkClick r:id="rId4" action="ppaction://hlinksldjump"/>
            <a:extLst>
              <a:ext uri="{FF2B5EF4-FFF2-40B4-BE49-F238E27FC236}">
                <a16:creationId xmlns:a16="http://schemas.microsoft.com/office/drawing/2014/main" id="{8B522AB4-00BC-E102-5658-953980BE27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8" name="Text Placeholder 5">
            <a:extLst>
              <a:ext uri="{FF2B5EF4-FFF2-40B4-BE49-F238E27FC236}">
                <a16:creationId xmlns:a16="http://schemas.microsoft.com/office/drawing/2014/main" id="{A4B57AFF-D993-9F6D-D382-F03396FEBD9E}"/>
              </a:ext>
            </a:extLst>
          </p:cNvPr>
          <p:cNvSpPr txBox="1">
            <a:spLocks/>
          </p:cNvSpPr>
          <p:nvPr/>
        </p:nvSpPr>
        <p:spPr>
          <a:xfrm>
            <a:off x="4720257" y="1391227"/>
            <a:ext cx="3278434" cy="1911744"/>
          </a:xfrm>
          <a:prstGeom prst="rect">
            <a:avLst/>
          </a:prstGeom>
          <a:noFill/>
        </p:spPr>
        <p:txBody>
          <a:bodyPr lIns="0" tIns="0" rIns="72000" bIns="72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4"/>
              </a:buClr>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Basic formulation containing 3% PARSOL® HS neutralized with NaOH</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Emulsifiers at 2%</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Cetearyl Alcohol at 2.3%</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Emulsion integrity evaluated after 12 weeks at RT</a:t>
            </a:r>
          </a:p>
        </p:txBody>
      </p:sp>
      <p:sp>
        <p:nvSpPr>
          <p:cNvPr id="9" name="Text Placeholder 5">
            <a:extLst>
              <a:ext uri="{FF2B5EF4-FFF2-40B4-BE49-F238E27FC236}">
                <a16:creationId xmlns:a16="http://schemas.microsoft.com/office/drawing/2014/main" id="{8D600E3B-88F3-10B6-9D0E-853B5376F79E}"/>
              </a:ext>
            </a:extLst>
          </p:cNvPr>
          <p:cNvSpPr txBox="1">
            <a:spLocks/>
          </p:cNvSpPr>
          <p:nvPr/>
        </p:nvSpPr>
        <p:spPr>
          <a:xfrm>
            <a:off x="8261873" y="1365250"/>
            <a:ext cx="3627726" cy="4887913"/>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4"/>
              </a:buClr>
              <a:buNone/>
            </a:pPr>
            <a:r>
              <a:rPr lang="en-US" sz="1600" b="1" dirty="0">
                <a:solidFill>
                  <a:schemeClr val="tx1"/>
                </a:solidFill>
                <a:latin typeface="+mn-lt"/>
              </a:rPr>
              <a:t>Peace of mind for the following types of formulations, where the content of electrolytes is high and critical for the stability:</a:t>
            </a:r>
          </a:p>
          <a:p>
            <a:pPr marL="0" indent="0">
              <a:buClr>
                <a:schemeClr val="accent4"/>
              </a:buClr>
              <a:buNone/>
            </a:pPr>
            <a:endParaRPr lang="en-US" sz="1600" b="1" dirty="0">
              <a:solidFill>
                <a:srgbClr val="58166D"/>
              </a:solidFill>
              <a:latin typeface="+mn-lt"/>
            </a:endParaRPr>
          </a:p>
          <a:p>
            <a:pPr marL="363600"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High SPF formulation with organic acids as PARSOL® HS</a:t>
            </a:r>
          </a:p>
          <a:p>
            <a:pPr marL="363600"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Skin care or hybrid products containing </a:t>
            </a:r>
          </a:p>
          <a:p>
            <a:pPr marL="820800" lvl="1"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Actives with high salt residual content</a:t>
            </a:r>
          </a:p>
          <a:p>
            <a:pPr marL="820800" lvl="1"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Vitamin C, STAY-C® 50</a:t>
            </a:r>
          </a:p>
          <a:p>
            <a:pPr marL="820800" lvl="1"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AHA, DHA</a:t>
            </a:r>
          </a:p>
          <a:p>
            <a:pPr marL="820800" lvl="1" indent="-363600">
              <a:spcAft>
                <a:spcPts val="400"/>
              </a:spcAft>
              <a:buClr>
                <a:srgbClr val="9138B0"/>
              </a:buClr>
              <a:buSzPct val="90000"/>
              <a:buFont typeface="Wingdings" panose="05000000000000000000" pitchFamily="2" charset="2"/>
              <a:buChar char="l"/>
            </a:pPr>
            <a:r>
              <a:rPr lang="en-US" sz="1600" dirty="0">
                <a:solidFill>
                  <a:schemeClr val="tx1"/>
                </a:solidFill>
                <a:latin typeface="+mn-lt"/>
              </a:rPr>
              <a:t>NaOH, NaCl, </a:t>
            </a:r>
            <a:r>
              <a:rPr lang="en-US" sz="1600" dirty="0" err="1">
                <a:solidFill>
                  <a:schemeClr val="tx1"/>
                </a:solidFill>
                <a:latin typeface="+mn-lt"/>
              </a:rPr>
              <a:t>etc</a:t>
            </a:r>
            <a:r>
              <a:rPr lang="en-US" sz="1600" dirty="0">
                <a:solidFill>
                  <a:schemeClr val="tx1"/>
                </a:solidFill>
                <a:latin typeface="+mn-lt"/>
              </a:rPr>
              <a:t>…</a:t>
            </a:r>
          </a:p>
        </p:txBody>
      </p:sp>
      <p:cxnSp>
        <p:nvCxnSpPr>
          <p:cNvPr id="10" name="Straight Connector 7">
            <a:extLst>
              <a:ext uri="{FF2B5EF4-FFF2-40B4-BE49-F238E27FC236}">
                <a16:creationId xmlns:a16="http://schemas.microsoft.com/office/drawing/2014/main" id="{859DF1AE-7801-509D-9865-D4D9492BF10D}"/>
              </a:ext>
            </a:extLst>
          </p:cNvPr>
          <p:cNvCxnSpPr>
            <a:cxnSpLocks/>
          </p:cNvCxnSpPr>
          <p:nvPr/>
        </p:nvCxnSpPr>
        <p:spPr>
          <a:xfrm>
            <a:off x="8261873" y="2462198"/>
            <a:ext cx="35318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A38509D5-86EF-C026-B4E3-1DDF43B89C0D}"/>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Text Placeholder 5">
            <a:extLst>
              <a:ext uri="{FF2B5EF4-FFF2-40B4-BE49-F238E27FC236}">
                <a16:creationId xmlns:a16="http://schemas.microsoft.com/office/drawing/2014/main" id="{97479FE1-1914-B594-2A8D-5393353A1F7A}"/>
              </a:ext>
            </a:extLst>
          </p:cNvPr>
          <p:cNvSpPr txBox="1">
            <a:spLocks/>
          </p:cNvSpPr>
          <p:nvPr/>
        </p:nvSpPr>
        <p:spPr>
          <a:xfrm>
            <a:off x="1192695" y="3705557"/>
            <a:ext cx="3309731" cy="608507"/>
          </a:xfrm>
          <a:prstGeom prst="rect">
            <a:avLst/>
          </a:prstGeom>
          <a:solidFill>
            <a:srgbClr val="D9B0EA"/>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2855857515"/>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C1026-3228-D04A-A005-3B8226E542D3}"/>
              </a:ext>
            </a:extLst>
          </p:cNvPr>
          <p:cNvSpPr>
            <a:spLocks noGrp="1"/>
          </p:cNvSpPr>
          <p:nvPr>
            <p:ph type="title"/>
          </p:nvPr>
        </p:nvSpPr>
        <p:spPr>
          <a:xfrm>
            <a:off x="301625" y="301625"/>
            <a:ext cx="8509866" cy="900113"/>
          </a:xfrm>
        </p:spPr>
        <p:txBody>
          <a:bodyPr/>
          <a:lstStyle/>
          <a:p>
            <a:r>
              <a:rPr lang="en-US" sz="4000"/>
              <a:t>Skin care, make-up and suncare application with high pigment content like</a:t>
            </a:r>
          </a:p>
        </p:txBody>
      </p:sp>
      <p:sp>
        <p:nvSpPr>
          <p:cNvPr id="4" name="Slide Number Placeholder 3">
            <a:extLst>
              <a:ext uri="{FF2B5EF4-FFF2-40B4-BE49-F238E27FC236}">
                <a16:creationId xmlns:a16="http://schemas.microsoft.com/office/drawing/2014/main" id="{246FEA09-5E8F-CB40-8E42-766F87122C0F}"/>
              </a:ext>
            </a:extLst>
          </p:cNvPr>
          <p:cNvSpPr>
            <a:spLocks noGrp="1"/>
          </p:cNvSpPr>
          <p:nvPr>
            <p:ph type="sldNum" sz="quarter" idx="12"/>
          </p:nvPr>
        </p:nvSpPr>
        <p:spPr>
          <a:xfrm>
            <a:off x="302400" y="6450806"/>
            <a:ext cx="1040625" cy="109061"/>
          </a:xfrm>
        </p:spPr>
        <p:txBody>
          <a:bodyPr/>
          <a:lstStyle/>
          <a:p>
            <a:fld id="{EC50C849-B97A-2B45-B78A-6D9C352F693C}" type="slidenum">
              <a:rPr lang="en-US" smtClean="0"/>
              <a:pPr/>
              <a:t>25</a:t>
            </a:fld>
            <a:endParaRPr lang="en-US"/>
          </a:p>
        </p:txBody>
      </p:sp>
      <p:sp>
        <p:nvSpPr>
          <p:cNvPr id="23" name="Text Placeholder 2">
            <a:extLst>
              <a:ext uri="{FF2B5EF4-FFF2-40B4-BE49-F238E27FC236}">
                <a16:creationId xmlns:a16="http://schemas.microsoft.com/office/drawing/2014/main" id="{87F7E04D-50E5-F8D9-583B-D08231EFB3C9}"/>
              </a:ext>
            </a:extLst>
          </p:cNvPr>
          <p:cNvSpPr txBox="1">
            <a:spLocks/>
          </p:cNvSpPr>
          <p:nvPr/>
        </p:nvSpPr>
        <p:spPr>
          <a:xfrm>
            <a:off x="301624" y="1998950"/>
            <a:ext cx="8064500" cy="1430050"/>
          </a:xfrm>
          <a:prstGeom prst="rect">
            <a:avLst/>
          </a:prstGeom>
        </p:spPr>
        <p:txBody>
          <a:bodyPr vert="horz" wrap="square" lIns="0" tIns="0" rIns="0" bIns="0" rtlCol="0">
            <a:noAutofit/>
          </a:bodyPr>
          <a:lstStyle>
            <a:lvl1pPr marL="0" indent="0" algn="l" defTabSz="914400" rtl="0" eaLnBrk="1" latinLnBrk="0" hangingPunct="1">
              <a:lnSpc>
                <a:spcPct val="90000"/>
              </a:lnSpc>
              <a:spcBef>
                <a:spcPts val="0"/>
              </a:spcBef>
              <a:buFont typeface="Arial" panose="020B0604020202020204" pitchFamily="34" charset="0"/>
              <a:buNone/>
              <a:defRPr sz="5700" b="1"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3600" indent="-363600">
              <a:spcBef>
                <a:spcPts val="500"/>
              </a:spcBef>
              <a:spcAft>
                <a:spcPts val="400"/>
              </a:spcAft>
              <a:buClr>
                <a:schemeClr val="bg1"/>
              </a:buClr>
              <a:buSzPct val="90000"/>
              <a:buFont typeface="Wingdings" panose="05000000000000000000" pitchFamily="2" charset="2"/>
              <a:buChar char="l"/>
            </a:pPr>
            <a:r>
              <a:rPr lang="en-GB" sz="1600" b="0"/>
              <a:t>BB, CC cream, foundation, mascara</a:t>
            </a:r>
          </a:p>
          <a:p>
            <a:pPr marL="363600" indent="-363600">
              <a:spcBef>
                <a:spcPts val="500"/>
              </a:spcBef>
              <a:spcAft>
                <a:spcPts val="400"/>
              </a:spcAft>
              <a:buClr>
                <a:schemeClr val="bg1"/>
              </a:buClr>
              <a:buSzPct val="90000"/>
              <a:buFont typeface="Wingdings" panose="05000000000000000000" pitchFamily="2" charset="2"/>
              <a:buChar char="l"/>
            </a:pPr>
            <a:r>
              <a:rPr lang="en-GB" sz="1600" b="0"/>
              <a:t>High SPF product and Mineral Sunscreen</a:t>
            </a:r>
          </a:p>
          <a:p>
            <a:pPr marL="363600" indent="-363600">
              <a:spcBef>
                <a:spcPts val="500"/>
              </a:spcBef>
              <a:spcAft>
                <a:spcPts val="400"/>
              </a:spcAft>
              <a:buClr>
                <a:schemeClr val="bg1"/>
              </a:buClr>
              <a:buSzPct val="90000"/>
              <a:buFont typeface="Wingdings" panose="05000000000000000000" pitchFamily="2" charset="2"/>
              <a:buChar char="l"/>
            </a:pPr>
            <a:r>
              <a:rPr lang="en-GB" sz="1600" b="0"/>
              <a:t>Decorative make-up with pigments and glitters</a:t>
            </a:r>
            <a:endParaRPr lang="en-US" sz="1600" b="0"/>
          </a:p>
        </p:txBody>
      </p:sp>
      <p:pic>
        <p:nvPicPr>
          <p:cNvPr id="34" name="Graphic 33">
            <a:hlinkClick r:id="rId3" action="ppaction://hlinksldjump"/>
            <a:extLst>
              <a:ext uri="{FF2B5EF4-FFF2-40B4-BE49-F238E27FC236}">
                <a16:creationId xmlns:a16="http://schemas.microsoft.com/office/drawing/2014/main" id="{408E1A1A-08F9-11F7-E6AE-DD551A6D647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48" y="6450806"/>
            <a:ext cx="383596" cy="383596"/>
          </a:xfrm>
          <a:prstGeom prst="rect">
            <a:avLst/>
          </a:prstGeom>
        </p:spPr>
      </p:pic>
      <p:grpSp>
        <p:nvGrpSpPr>
          <p:cNvPr id="3" name="Group 1">
            <a:extLst>
              <a:ext uri="{FF2B5EF4-FFF2-40B4-BE49-F238E27FC236}">
                <a16:creationId xmlns:a16="http://schemas.microsoft.com/office/drawing/2014/main" id="{BD2EFBB2-3DBB-4082-CBB1-38320DAAC034}"/>
              </a:ext>
            </a:extLst>
          </p:cNvPr>
          <p:cNvGrpSpPr/>
          <p:nvPr/>
        </p:nvGrpSpPr>
        <p:grpSpPr>
          <a:xfrm>
            <a:off x="5191811" y="3191159"/>
            <a:ext cx="1813869" cy="2340000"/>
            <a:chOff x="4354731" y="3396954"/>
            <a:chExt cx="1813869" cy="2340000"/>
          </a:xfrm>
        </p:grpSpPr>
        <p:sp>
          <p:nvSpPr>
            <p:cNvPr id="5" name="Rectangle 34">
              <a:extLst>
                <a:ext uri="{FF2B5EF4-FFF2-40B4-BE49-F238E27FC236}">
                  <a16:creationId xmlns:a16="http://schemas.microsoft.com/office/drawing/2014/main" id="{56881F43-7DC5-2BD1-706F-CBBA88E12076}"/>
                </a:ext>
              </a:extLst>
            </p:cNvPr>
            <p:cNvSpPr>
              <a:spLocks/>
            </p:cNvSpPr>
            <p:nvPr/>
          </p:nvSpPr>
          <p:spPr>
            <a:xfrm>
              <a:off x="4368600" y="3396954"/>
              <a:ext cx="1800000" cy="2340000"/>
            </a:xfrm>
            <a:prstGeom prst="rect">
              <a:avLst/>
            </a:prstGeom>
            <a:blipFill dpi="0" rotWithShape="1">
              <a:blip r:embed="rId6"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39">
              <a:extLst>
                <a:ext uri="{FF2B5EF4-FFF2-40B4-BE49-F238E27FC236}">
                  <a16:creationId xmlns:a16="http://schemas.microsoft.com/office/drawing/2014/main" id="{EBA10E9D-DEF6-3519-E6C8-96FEE5B3EA07}"/>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4354731" y="3398158"/>
              <a:ext cx="1804627" cy="2338796"/>
            </a:xfrm>
            <a:prstGeom prst="rect">
              <a:avLst/>
            </a:prstGeom>
          </p:spPr>
        </p:pic>
        <p:sp>
          <p:nvSpPr>
            <p:cNvPr id="7" name="Rectangle 44">
              <a:extLst>
                <a:ext uri="{FF2B5EF4-FFF2-40B4-BE49-F238E27FC236}">
                  <a16:creationId xmlns:a16="http://schemas.microsoft.com/office/drawing/2014/main" id="{63F9FFF8-4972-D598-6C5C-0354CBEF63AB}"/>
                </a:ext>
              </a:extLst>
            </p:cNvPr>
            <p:cNvSpPr/>
            <p:nvPr/>
          </p:nvSpPr>
          <p:spPr>
            <a:xfrm>
              <a:off x="4524182" y="5030787"/>
              <a:ext cx="1372492" cy="510845"/>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ea typeface="+mn-ea"/>
                  <a:cs typeface="+mn-cs"/>
                </a:rPr>
                <a:t>High pigment</a:t>
              </a:r>
              <a:br>
                <a:rPr kumimoji="0" lang="en-US" sz="1500" b="0" i="0" u="none" strike="noStrike" kern="1200" cap="none" spc="0" normalizeH="0" baseline="0" noProof="0">
                  <a:ln>
                    <a:noFill/>
                  </a:ln>
                  <a:solidFill>
                    <a:srgbClr val="FFFFFF"/>
                  </a:solidFill>
                  <a:effectLst/>
                  <a:uLnTx/>
                  <a:uFillTx/>
                  <a:ea typeface="+mn-ea"/>
                  <a:cs typeface="+mn-cs"/>
                </a:rPr>
              </a:br>
              <a:r>
                <a:rPr kumimoji="0" lang="en-US" sz="1500" b="0" i="0" u="none" strike="noStrike" kern="1200" cap="none" spc="0" normalizeH="0" baseline="0" noProof="0">
                  <a:ln>
                    <a:noFill/>
                  </a:ln>
                  <a:solidFill>
                    <a:srgbClr val="FFFFFF"/>
                  </a:solidFill>
                  <a:effectLst/>
                  <a:uLnTx/>
                  <a:uFillTx/>
                  <a:ea typeface="+mn-ea"/>
                  <a:cs typeface="+mn-cs"/>
                </a:rPr>
                <a:t>content</a:t>
              </a:r>
            </a:p>
          </p:txBody>
        </p:sp>
      </p:grpSp>
      <p:grpSp>
        <p:nvGrpSpPr>
          <p:cNvPr id="8" name="Group 7">
            <a:extLst>
              <a:ext uri="{FF2B5EF4-FFF2-40B4-BE49-F238E27FC236}">
                <a16:creationId xmlns:a16="http://schemas.microsoft.com/office/drawing/2014/main" id="{02F1DD94-096D-3159-F1C6-56C38FD43CC3}"/>
              </a:ext>
            </a:extLst>
          </p:cNvPr>
          <p:cNvGrpSpPr/>
          <p:nvPr/>
        </p:nvGrpSpPr>
        <p:grpSpPr>
          <a:xfrm>
            <a:off x="8943278" y="724906"/>
            <a:ext cx="3877372" cy="1037838"/>
            <a:chOff x="9173180" y="318069"/>
            <a:chExt cx="3877372" cy="1037838"/>
          </a:xfrm>
        </p:grpSpPr>
        <p:sp>
          <p:nvSpPr>
            <p:cNvPr id="9" name="Rectangle: Rounded Corners 8">
              <a:extLst>
                <a:ext uri="{FF2B5EF4-FFF2-40B4-BE49-F238E27FC236}">
                  <a16:creationId xmlns:a16="http://schemas.microsoft.com/office/drawing/2014/main" id="{CBD3AFB7-E869-2A38-22D0-912D6A1A5916}"/>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9CF36B8-FB7C-C63E-EE38-6EA52BC167A9}"/>
                </a:ext>
              </a:extLst>
            </p:cNvPr>
            <p:cNvSpPr txBox="1"/>
            <p:nvPr/>
          </p:nvSpPr>
          <p:spPr>
            <a:xfrm>
              <a:off x="10164572" y="483045"/>
              <a:ext cx="2235394" cy="707886"/>
            </a:xfrm>
            <a:prstGeom prst="rect">
              <a:avLst/>
            </a:prstGeom>
            <a:noFill/>
          </p:spPr>
          <p:txBody>
            <a:bodyPr wrap="square" lIns="91440" tIns="45720" rIns="91440" bIns="45720"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latin typeface="DM Sans"/>
                </a:rPr>
                <a:t>An extensive, uniform and unique formation of self-organizing molecules that guarantee maximum stability.</a:t>
              </a:r>
              <a:endParaRPr lang="en-US" sz="1000" b="1">
                <a:solidFill>
                  <a:schemeClr val="bg1"/>
                </a:solidFill>
              </a:endParaRPr>
            </a:p>
          </p:txBody>
        </p:sp>
        <p:sp>
          <p:nvSpPr>
            <p:cNvPr id="11" name="Oval 10">
              <a:extLst>
                <a:ext uri="{FF2B5EF4-FFF2-40B4-BE49-F238E27FC236}">
                  <a16:creationId xmlns:a16="http://schemas.microsoft.com/office/drawing/2014/main" id="{11A17FD7-F8E6-582D-8966-F9AFA400DB92}"/>
                </a:ext>
              </a:extLst>
            </p:cNvPr>
            <p:cNvSpPr/>
            <p:nvPr/>
          </p:nvSpPr>
          <p:spPr>
            <a:xfrm>
              <a:off x="9353447" y="449183"/>
              <a:ext cx="775610" cy="775610"/>
            </a:xfrm>
            <a:prstGeom prst="ellipse">
              <a:avLst/>
            </a:prstGeom>
            <a:blipFill>
              <a:blip r:embed="rId8"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0244175"/>
      </p:ext>
    </p:extLst>
  </p:cSld>
  <p:clrMapOvr>
    <a:masterClrMapping/>
  </p:clrMapOvr>
  <p:transition spd="med">
    <p:pull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491CC-6269-7845-9003-290DB71D80B0}"/>
              </a:ext>
            </a:extLst>
          </p:cNvPr>
          <p:cNvSpPr>
            <a:spLocks noGrp="1"/>
          </p:cNvSpPr>
          <p:nvPr>
            <p:ph type="title"/>
          </p:nvPr>
        </p:nvSpPr>
        <p:spPr>
          <a:xfrm>
            <a:off x="302400" y="302400"/>
            <a:ext cx="11591925" cy="303211"/>
          </a:xfrm>
        </p:spPr>
        <p:txBody>
          <a:bodyPr/>
          <a:lstStyle/>
          <a:p>
            <a:r>
              <a:rPr lang="en-US"/>
              <a:t>Overcome the challenge with high TiO2 pigment content</a:t>
            </a:r>
          </a:p>
        </p:txBody>
      </p:sp>
      <p:sp>
        <p:nvSpPr>
          <p:cNvPr id="5" name="Slide Number Placeholder 4">
            <a:extLst>
              <a:ext uri="{FF2B5EF4-FFF2-40B4-BE49-F238E27FC236}">
                <a16:creationId xmlns:a16="http://schemas.microsoft.com/office/drawing/2014/main" id="{6F2935A5-EB47-7445-91EC-229517D232E5}"/>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26</a:t>
            </a:fld>
            <a:endParaRPr lang="en-US"/>
          </a:p>
        </p:txBody>
      </p:sp>
      <p:sp>
        <p:nvSpPr>
          <p:cNvPr id="4" name="Text Placeholder 3">
            <a:extLst>
              <a:ext uri="{FF2B5EF4-FFF2-40B4-BE49-F238E27FC236}">
                <a16:creationId xmlns:a16="http://schemas.microsoft.com/office/drawing/2014/main" id="{BA52B36E-0398-C046-A9F4-BE25A5955715}"/>
              </a:ext>
            </a:extLst>
          </p:cNvPr>
          <p:cNvSpPr>
            <a:spLocks noGrp="1"/>
          </p:cNvSpPr>
          <p:nvPr>
            <p:ph type="body" idx="11"/>
          </p:nvPr>
        </p:nvSpPr>
        <p:spPr>
          <a:xfrm>
            <a:off x="302400" y="605611"/>
            <a:ext cx="11587200" cy="288767"/>
          </a:xfrm>
        </p:spPr>
        <p:txBody>
          <a:bodyPr/>
          <a:lstStyle/>
          <a:p>
            <a:r>
              <a:rPr lang="en-US"/>
              <a:t>AMPHISOL</a:t>
            </a:r>
            <a:r>
              <a:rPr lang="en-US" b="0"/>
              <a:t>®</a:t>
            </a:r>
            <a:r>
              <a:rPr lang="en-US"/>
              <a:t> K allows stable emulsion with the highest pigment (such as TiO2) content vs benchmarks</a:t>
            </a:r>
          </a:p>
        </p:txBody>
      </p:sp>
      <p:pic>
        <p:nvPicPr>
          <p:cNvPr id="11" name="Picture 10" descr="Chart, bar chart&#10;&#10;Description automatically generated">
            <a:extLst>
              <a:ext uri="{FF2B5EF4-FFF2-40B4-BE49-F238E27FC236}">
                <a16:creationId xmlns:a16="http://schemas.microsoft.com/office/drawing/2014/main" id="{519BA8BD-962F-4721-88A5-06CBD22F843A}"/>
              </a:ext>
            </a:extLst>
          </p:cNvPr>
          <p:cNvPicPr>
            <a:picLocks noChangeAspect="1"/>
          </p:cNvPicPr>
          <p:nvPr/>
        </p:nvPicPr>
        <p:blipFill>
          <a:blip r:embed="rId3"/>
          <a:stretch>
            <a:fillRect/>
          </a:stretch>
        </p:blipFill>
        <p:spPr>
          <a:xfrm>
            <a:off x="302399" y="1342800"/>
            <a:ext cx="3927425" cy="3551318"/>
          </a:xfrm>
          <a:prstGeom prst="rect">
            <a:avLst/>
          </a:prstGeom>
        </p:spPr>
      </p:pic>
      <p:pic>
        <p:nvPicPr>
          <p:cNvPr id="17" name="Graphic 16">
            <a:hlinkClick r:id="rId4" action="ppaction://hlinksldjump"/>
            <a:extLst>
              <a:ext uri="{FF2B5EF4-FFF2-40B4-BE49-F238E27FC236}">
                <a16:creationId xmlns:a16="http://schemas.microsoft.com/office/drawing/2014/main" id="{F81E25C6-08C6-08E5-4469-C5C1D31CB7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6" name="Text Placeholder 5">
            <a:extLst>
              <a:ext uri="{FF2B5EF4-FFF2-40B4-BE49-F238E27FC236}">
                <a16:creationId xmlns:a16="http://schemas.microsoft.com/office/drawing/2014/main" id="{8A1D5FE2-3F2D-BA41-CCDC-AC9DBE733C6A}"/>
              </a:ext>
            </a:extLst>
          </p:cNvPr>
          <p:cNvSpPr txBox="1">
            <a:spLocks/>
          </p:cNvSpPr>
          <p:nvPr/>
        </p:nvSpPr>
        <p:spPr>
          <a:xfrm>
            <a:off x="301625" y="5110449"/>
            <a:ext cx="7598522"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best ensures emulsion stability at high pigment concentrations such as TiO2 (Mineral UV filters or inorganic pigments for make-up). .</a:t>
            </a:r>
          </a:p>
        </p:txBody>
      </p:sp>
      <p:sp>
        <p:nvSpPr>
          <p:cNvPr id="9" name="Text Placeholder 5">
            <a:extLst>
              <a:ext uri="{FF2B5EF4-FFF2-40B4-BE49-F238E27FC236}">
                <a16:creationId xmlns:a16="http://schemas.microsoft.com/office/drawing/2014/main" id="{D7BD10BC-852C-5B51-2741-BB0C6C6E3C26}"/>
              </a:ext>
            </a:extLst>
          </p:cNvPr>
          <p:cNvSpPr txBox="1">
            <a:spLocks/>
          </p:cNvSpPr>
          <p:nvPr/>
        </p:nvSpPr>
        <p:spPr>
          <a:xfrm>
            <a:off x="4720257" y="1391227"/>
            <a:ext cx="3278434" cy="1911744"/>
          </a:xfrm>
          <a:prstGeom prst="rect">
            <a:avLst/>
          </a:prstGeom>
          <a:noFill/>
        </p:spPr>
        <p:txBody>
          <a:bodyPr lIns="0" tIns="0" rIns="72000" bIns="72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D34252"/>
              </a:buClr>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All emulsions contain </a:t>
            </a:r>
            <a:r>
              <a:rPr lang="en-US" sz="1600" dirty="0" err="1">
                <a:solidFill>
                  <a:schemeClr val="tx1"/>
                </a:solidFill>
                <a:latin typeface="+mn-lt"/>
              </a:rPr>
              <a:t>cetearyl</a:t>
            </a:r>
            <a:r>
              <a:rPr lang="en-US" sz="1600" dirty="0">
                <a:solidFill>
                  <a:schemeClr val="tx1"/>
                </a:solidFill>
                <a:latin typeface="+mn-lt"/>
              </a:rPr>
              <a:t> alcohol as stabilizer </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Oil phase: 17.5% </a:t>
            </a:r>
            <a:r>
              <a:rPr lang="en-US" sz="1600" dirty="0" err="1">
                <a:solidFill>
                  <a:schemeClr val="tx1"/>
                </a:solidFill>
                <a:latin typeface="+mn-lt"/>
              </a:rPr>
              <a:t>diisopropyl</a:t>
            </a:r>
            <a:r>
              <a:rPr lang="en-US" sz="1600" dirty="0">
                <a:solidFill>
                  <a:schemeClr val="tx1"/>
                </a:solidFill>
                <a:latin typeface="+mn-lt"/>
              </a:rPr>
              <a:t> </a:t>
            </a:r>
            <a:r>
              <a:rPr lang="en-US" sz="1600" dirty="0" err="1">
                <a:solidFill>
                  <a:schemeClr val="tx1"/>
                </a:solidFill>
                <a:latin typeface="+mn-lt"/>
              </a:rPr>
              <a:t>sebacate</a:t>
            </a:r>
            <a:r>
              <a:rPr lang="en-US" sz="1600" dirty="0">
                <a:solidFill>
                  <a:schemeClr val="tx1"/>
                </a:solidFill>
                <a:latin typeface="+mn-lt"/>
              </a:rPr>
              <a:t>, 17.5% caprylic capric triglyceride + increasing concentrations of TiO2</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Evaluation after 2 months</a:t>
            </a:r>
          </a:p>
        </p:txBody>
      </p:sp>
      <p:sp>
        <p:nvSpPr>
          <p:cNvPr id="10" name="Text Placeholder 5">
            <a:extLst>
              <a:ext uri="{FF2B5EF4-FFF2-40B4-BE49-F238E27FC236}">
                <a16:creationId xmlns:a16="http://schemas.microsoft.com/office/drawing/2014/main" id="{1FDF23E6-577D-D4B2-B0DD-1E4B1A69B458}"/>
              </a:ext>
            </a:extLst>
          </p:cNvPr>
          <p:cNvSpPr txBox="1">
            <a:spLocks/>
          </p:cNvSpPr>
          <p:nvPr/>
        </p:nvSpPr>
        <p:spPr>
          <a:xfrm>
            <a:off x="8261873" y="1365250"/>
            <a:ext cx="3627726" cy="4887913"/>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D34252"/>
              </a:buClr>
              <a:buNone/>
            </a:pPr>
            <a:r>
              <a:rPr lang="en-US" sz="1600" b="1">
                <a:solidFill>
                  <a:schemeClr val="tx1"/>
                </a:solidFill>
                <a:latin typeface="+mn-lt"/>
              </a:rPr>
              <a:t>Peace of mind for the following types of formulations, where the inorganic particle content is high and critical for the stability:</a:t>
            </a:r>
          </a:p>
          <a:p>
            <a:pPr marL="0" indent="0">
              <a:buClr>
                <a:srgbClr val="D34252"/>
              </a:buClr>
              <a:buNone/>
            </a:pPr>
            <a:endParaRPr lang="en-US" sz="1600" b="1">
              <a:solidFill>
                <a:srgbClr val="58166D"/>
              </a:solidFill>
              <a:latin typeface="+mn-lt"/>
            </a:endParaRP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High SPF formulations including mineral UV filters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Mineral sunscreens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BB, CC creams, Highlighters including</a:t>
            </a:r>
          </a:p>
          <a:p>
            <a:pPr marL="820800" lvl="1"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Colored pigments</a:t>
            </a:r>
          </a:p>
          <a:p>
            <a:pPr marL="820800" lvl="1"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Glitters</a:t>
            </a:r>
          </a:p>
          <a:p>
            <a:pPr marL="820800" lvl="1"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Dyes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Decorative make-up</a:t>
            </a:r>
          </a:p>
        </p:txBody>
      </p:sp>
      <p:cxnSp>
        <p:nvCxnSpPr>
          <p:cNvPr id="13" name="Straight Connector 7">
            <a:extLst>
              <a:ext uri="{FF2B5EF4-FFF2-40B4-BE49-F238E27FC236}">
                <a16:creationId xmlns:a16="http://schemas.microsoft.com/office/drawing/2014/main" id="{7DB1B7F0-27BD-D123-6180-EE67A85B0982}"/>
              </a:ext>
            </a:extLst>
          </p:cNvPr>
          <p:cNvCxnSpPr>
            <a:cxnSpLocks/>
          </p:cNvCxnSpPr>
          <p:nvPr/>
        </p:nvCxnSpPr>
        <p:spPr>
          <a:xfrm>
            <a:off x="8261873" y="2462198"/>
            <a:ext cx="35318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2C94F509-9B4F-8972-851D-83F5473A14AE}"/>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407955811"/>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DF169-AE0A-654E-98C4-0977DA6DCFAB}"/>
              </a:ext>
            </a:extLst>
          </p:cNvPr>
          <p:cNvSpPr>
            <a:spLocks noGrp="1"/>
          </p:cNvSpPr>
          <p:nvPr>
            <p:ph type="title"/>
          </p:nvPr>
        </p:nvSpPr>
        <p:spPr>
          <a:xfrm>
            <a:off x="302400" y="302400"/>
            <a:ext cx="11591925" cy="303211"/>
          </a:xfrm>
        </p:spPr>
        <p:txBody>
          <a:bodyPr/>
          <a:lstStyle/>
          <a:p>
            <a:r>
              <a:rPr lang="en-US"/>
              <a:t>Overcome the challenge with Titanium Dioxide </a:t>
            </a:r>
            <a:br>
              <a:rPr lang="en-US"/>
            </a:br>
            <a:r>
              <a:rPr lang="en-US"/>
              <a:t>High compatibility vs PCP benchmarks</a:t>
            </a:r>
          </a:p>
        </p:txBody>
      </p:sp>
      <p:sp>
        <p:nvSpPr>
          <p:cNvPr id="5" name="Slide Number Placeholder 4">
            <a:extLst>
              <a:ext uri="{FF2B5EF4-FFF2-40B4-BE49-F238E27FC236}">
                <a16:creationId xmlns:a16="http://schemas.microsoft.com/office/drawing/2014/main" id="{93E27044-C7B3-EF4D-BC90-7BD62C769D5A}"/>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27</a:t>
            </a:fld>
            <a:endParaRPr lang="en-US"/>
          </a:p>
        </p:txBody>
      </p:sp>
      <p:grpSp>
        <p:nvGrpSpPr>
          <p:cNvPr id="3" name="Group 2">
            <a:extLst>
              <a:ext uri="{FF2B5EF4-FFF2-40B4-BE49-F238E27FC236}">
                <a16:creationId xmlns:a16="http://schemas.microsoft.com/office/drawing/2014/main" id="{B874AEAC-7370-8D0D-4B74-8D16FCECC72C}"/>
              </a:ext>
            </a:extLst>
          </p:cNvPr>
          <p:cNvGrpSpPr/>
          <p:nvPr/>
        </p:nvGrpSpPr>
        <p:grpSpPr>
          <a:xfrm>
            <a:off x="302398" y="1370068"/>
            <a:ext cx="4135525" cy="3520145"/>
            <a:chOff x="490710" y="2044534"/>
            <a:chExt cx="3490950" cy="2971485"/>
          </a:xfrm>
        </p:grpSpPr>
        <p:pic>
          <p:nvPicPr>
            <p:cNvPr id="13" name="Picture 12" descr="Chart&#10;&#10;Description automatically generated">
              <a:extLst>
                <a:ext uri="{FF2B5EF4-FFF2-40B4-BE49-F238E27FC236}">
                  <a16:creationId xmlns:a16="http://schemas.microsoft.com/office/drawing/2014/main" id="{9302BB6A-CF45-47A4-AE5A-C3E7BB39E2F3}"/>
                </a:ext>
              </a:extLst>
            </p:cNvPr>
            <p:cNvPicPr>
              <a:picLocks noChangeAspect="1"/>
            </p:cNvPicPr>
            <p:nvPr/>
          </p:nvPicPr>
          <p:blipFill>
            <a:blip r:embed="rId3"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490710" y="2044534"/>
              <a:ext cx="3490950" cy="2971485"/>
            </a:xfrm>
            <a:prstGeom prst="rect">
              <a:avLst/>
            </a:prstGeom>
          </p:spPr>
        </p:pic>
        <p:pic>
          <p:nvPicPr>
            <p:cNvPr id="16" name="Picture 15" descr="A black rectangle with white text&#10;&#10;Description automatically generated with low confidence">
              <a:extLst>
                <a:ext uri="{FF2B5EF4-FFF2-40B4-BE49-F238E27FC236}">
                  <a16:creationId xmlns:a16="http://schemas.microsoft.com/office/drawing/2014/main" id="{BCBECB61-2026-46AD-AFBE-ACA62A7FFE4F}"/>
                </a:ext>
              </a:extLst>
            </p:cNvPr>
            <p:cNvPicPr>
              <a:picLocks noChangeAspect="1"/>
            </p:cNvPicPr>
            <p:nvPr/>
          </p:nvPicPr>
          <p:blipFill>
            <a:blip r:embed="rId4"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3082333" y="2261581"/>
              <a:ext cx="720000" cy="483158"/>
            </a:xfrm>
            <a:prstGeom prst="rect">
              <a:avLst/>
            </a:prstGeom>
          </p:spPr>
        </p:pic>
        <p:pic>
          <p:nvPicPr>
            <p:cNvPr id="17" name="Picture 16" descr="Icon&#10;&#10;Description automatically generated">
              <a:extLst>
                <a:ext uri="{FF2B5EF4-FFF2-40B4-BE49-F238E27FC236}">
                  <a16:creationId xmlns:a16="http://schemas.microsoft.com/office/drawing/2014/main" id="{0F087B6B-3A23-40D2-8097-1703547B28DF}"/>
                </a:ext>
              </a:extLst>
            </p:cNvPr>
            <p:cNvPicPr>
              <a:picLocks noChangeAspect="1"/>
            </p:cNvPicPr>
            <p:nvPr/>
          </p:nvPicPr>
          <p:blipFill>
            <a:blip r:embed="rId5"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2099380" y="2265810"/>
              <a:ext cx="720000" cy="495789"/>
            </a:xfrm>
            <a:prstGeom prst="rect">
              <a:avLst/>
            </a:prstGeom>
          </p:spPr>
        </p:pic>
        <p:pic>
          <p:nvPicPr>
            <p:cNvPr id="18" name="Picture 17" descr="Graphical user interface&#10;&#10;Description automatically generated with medium confidence">
              <a:extLst>
                <a:ext uri="{FF2B5EF4-FFF2-40B4-BE49-F238E27FC236}">
                  <a16:creationId xmlns:a16="http://schemas.microsoft.com/office/drawing/2014/main" id="{3D6162AE-BE05-4504-B4AF-9E901C6F34DC}"/>
                </a:ext>
              </a:extLst>
            </p:cNvPr>
            <p:cNvPicPr>
              <a:picLocks noChangeAspect="1"/>
            </p:cNvPicPr>
            <p:nvPr/>
          </p:nvPicPr>
          <p:blipFill>
            <a:blip r:embed="rId6"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1238259" y="3910930"/>
              <a:ext cx="720000" cy="483158"/>
            </a:xfrm>
            <a:prstGeom prst="rect">
              <a:avLst/>
            </a:prstGeom>
          </p:spPr>
        </p:pic>
        <p:pic>
          <p:nvPicPr>
            <p:cNvPr id="19" name="Picture 18" descr="A picture containing graphical user interface&#10;&#10;Description automatically generated">
              <a:extLst>
                <a:ext uri="{FF2B5EF4-FFF2-40B4-BE49-F238E27FC236}">
                  <a16:creationId xmlns:a16="http://schemas.microsoft.com/office/drawing/2014/main" id="{E19E3CD6-D69A-4B69-A001-B198A680557F}"/>
                </a:ext>
              </a:extLst>
            </p:cNvPr>
            <p:cNvPicPr>
              <a:picLocks noChangeAspect="1"/>
            </p:cNvPicPr>
            <p:nvPr/>
          </p:nvPicPr>
          <p:blipFill>
            <a:blip r:embed="rId7"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1068092" y="4217216"/>
              <a:ext cx="720000" cy="483158"/>
            </a:xfrm>
            <a:prstGeom prst="rect">
              <a:avLst/>
            </a:prstGeom>
          </p:spPr>
        </p:pic>
        <p:sp>
          <p:nvSpPr>
            <p:cNvPr id="20" name="Rectangle 19">
              <a:extLst>
                <a:ext uri="{FF2B5EF4-FFF2-40B4-BE49-F238E27FC236}">
                  <a16:creationId xmlns:a16="http://schemas.microsoft.com/office/drawing/2014/main" id="{4359C3FE-7F74-4424-A6C1-C0DA7B88A452}"/>
                </a:ext>
              </a:extLst>
            </p:cNvPr>
            <p:cNvSpPr/>
            <p:nvPr/>
          </p:nvSpPr>
          <p:spPr>
            <a:xfrm>
              <a:off x="2189387" y="2718003"/>
              <a:ext cx="595035" cy="21544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i="1">
                  <a:solidFill>
                    <a:srgbClr val="BD0A79"/>
                  </a:solidFill>
                  <a:latin typeface="Fira Sans" panose="020B0503050000020004" pitchFamily="34" charset="0"/>
                </a:rPr>
                <a:t>U</a:t>
              </a:r>
              <a:r>
                <a:rPr kumimoji="0" lang="en-US" sz="800" b="0" i="1" u="none" strike="noStrike" kern="1200" cap="none" spc="0" normalizeH="0" baseline="0" noProof="0" err="1">
                  <a:ln>
                    <a:noFill/>
                  </a:ln>
                  <a:solidFill>
                    <a:srgbClr val="BD0A79"/>
                  </a:solidFill>
                  <a:effectLst/>
                  <a:uLnTx/>
                  <a:uFillTx/>
                  <a:latin typeface="Fira Sans" panose="020B0503050000020004" pitchFamily="34" charset="0"/>
                  <a:ea typeface="+mn-ea"/>
                  <a:cs typeface="+mn-cs"/>
                </a:rPr>
                <a:t>nstable</a:t>
              </a:r>
              <a:endParaRPr kumimoji="0" lang="en-US" sz="800" b="0" i="1" u="none" strike="noStrike" kern="1200" cap="none" spc="0" normalizeH="0" baseline="0" noProof="0">
                <a:ln>
                  <a:noFill/>
                </a:ln>
                <a:solidFill>
                  <a:srgbClr val="BD0A79"/>
                </a:solidFill>
                <a:effectLst/>
                <a:uLnTx/>
                <a:uFillTx/>
                <a:latin typeface="Fira Sans" panose="020B0503050000020004" pitchFamily="34" charset="0"/>
                <a:ea typeface="+mn-ea"/>
                <a:cs typeface="+mn-cs"/>
              </a:endParaRPr>
            </a:p>
          </p:txBody>
        </p:sp>
      </p:grpSp>
      <p:pic>
        <p:nvPicPr>
          <p:cNvPr id="25" name="Graphic 24">
            <a:hlinkClick r:id="rId8" action="ppaction://hlinksldjump"/>
            <a:extLst>
              <a:ext uri="{FF2B5EF4-FFF2-40B4-BE49-F238E27FC236}">
                <a16:creationId xmlns:a16="http://schemas.microsoft.com/office/drawing/2014/main" id="{052F1AF8-D3D1-F997-509F-4DB8C9D2623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48" y="6450806"/>
            <a:ext cx="383596" cy="383596"/>
          </a:xfrm>
          <a:prstGeom prst="rect">
            <a:avLst/>
          </a:prstGeom>
        </p:spPr>
      </p:pic>
      <p:sp>
        <p:nvSpPr>
          <p:cNvPr id="6" name="Text Placeholder 5">
            <a:extLst>
              <a:ext uri="{FF2B5EF4-FFF2-40B4-BE49-F238E27FC236}">
                <a16:creationId xmlns:a16="http://schemas.microsoft.com/office/drawing/2014/main" id="{710C90A2-9C13-DB8A-1649-A920CEE01D81}"/>
              </a:ext>
            </a:extLst>
          </p:cNvPr>
          <p:cNvSpPr txBox="1">
            <a:spLocks/>
          </p:cNvSpPr>
          <p:nvPr/>
        </p:nvSpPr>
        <p:spPr>
          <a:xfrm>
            <a:off x="301625" y="5110449"/>
            <a:ext cx="4545013"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outperforms competition in terms of stability, viscosity and appearance.</a:t>
            </a:r>
          </a:p>
        </p:txBody>
      </p:sp>
      <p:sp>
        <p:nvSpPr>
          <p:cNvPr id="7" name="Text Placeholder 5">
            <a:extLst>
              <a:ext uri="{FF2B5EF4-FFF2-40B4-BE49-F238E27FC236}">
                <a16:creationId xmlns:a16="http://schemas.microsoft.com/office/drawing/2014/main" id="{F4772EE0-2146-37CE-C9C7-111FCD99E78C}"/>
              </a:ext>
            </a:extLst>
          </p:cNvPr>
          <p:cNvSpPr txBox="1">
            <a:spLocks/>
          </p:cNvSpPr>
          <p:nvPr/>
        </p:nvSpPr>
        <p:spPr>
          <a:xfrm>
            <a:off x="4720257" y="1391227"/>
            <a:ext cx="3278434" cy="1911744"/>
          </a:xfrm>
          <a:prstGeom prst="rect">
            <a:avLst/>
          </a:prstGeom>
          <a:noFill/>
        </p:spPr>
        <p:txBody>
          <a:bodyPr lIns="0" tIns="0" rIns="72000" bIns="72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277E6E"/>
              </a:buClr>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Basic emulsion containing 6% PARSOL® TX</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Emulsifiers at 2%</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Cetyl Alcohol at 2.3%</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Emulsions are stable after the test period of 12 weeks at RT (except competitor 3)</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Viscosity and appearance has been evaluated after 12 weeks</a:t>
            </a:r>
          </a:p>
        </p:txBody>
      </p:sp>
      <p:sp>
        <p:nvSpPr>
          <p:cNvPr id="9" name="Text Placeholder 5">
            <a:extLst>
              <a:ext uri="{FF2B5EF4-FFF2-40B4-BE49-F238E27FC236}">
                <a16:creationId xmlns:a16="http://schemas.microsoft.com/office/drawing/2014/main" id="{1C3BD4EE-19B7-F1D0-EB2C-7A2FF2D80EDF}"/>
              </a:ext>
            </a:extLst>
          </p:cNvPr>
          <p:cNvSpPr txBox="1">
            <a:spLocks/>
          </p:cNvSpPr>
          <p:nvPr/>
        </p:nvSpPr>
        <p:spPr>
          <a:xfrm>
            <a:off x="8261873" y="1365250"/>
            <a:ext cx="3627726" cy="4887913"/>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277E6E"/>
              </a:buClr>
              <a:buNone/>
            </a:pPr>
            <a:r>
              <a:rPr lang="en-US" sz="1600" b="1">
                <a:solidFill>
                  <a:schemeClr val="tx1"/>
                </a:solidFill>
                <a:latin typeface="+mn-lt"/>
              </a:rPr>
              <a:t>Peace of mind for the following types of formulations, where the inorganic particle content is high and critical for the stability:</a:t>
            </a:r>
          </a:p>
          <a:p>
            <a:pPr marL="0" indent="0">
              <a:buClr>
                <a:srgbClr val="277E6E"/>
              </a:buClr>
              <a:buNone/>
            </a:pPr>
            <a:endParaRPr lang="en-US" sz="1600" b="1">
              <a:solidFill>
                <a:srgbClr val="58166D"/>
              </a:solidFill>
              <a:latin typeface="+mn-lt"/>
            </a:endParaRP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High SPF formulations including mineral UV filters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Mineral sunscreens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BB, CC creams, Highlighters including</a:t>
            </a:r>
          </a:p>
          <a:p>
            <a:pPr marL="820800" lvl="1"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Colored pigments</a:t>
            </a:r>
          </a:p>
          <a:p>
            <a:pPr marL="820800" lvl="1"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Glitters</a:t>
            </a:r>
          </a:p>
          <a:p>
            <a:pPr marL="820800" lvl="1"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Dyes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Decorative make-up</a:t>
            </a:r>
          </a:p>
        </p:txBody>
      </p:sp>
      <p:cxnSp>
        <p:nvCxnSpPr>
          <p:cNvPr id="14" name="Straight Connector 7">
            <a:extLst>
              <a:ext uri="{FF2B5EF4-FFF2-40B4-BE49-F238E27FC236}">
                <a16:creationId xmlns:a16="http://schemas.microsoft.com/office/drawing/2014/main" id="{FCDECF5A-9EF3-0D0E-8D9B-E474B8F0A158}"/>
              </a:ext>
            </a:extLst>
          </p:cNvPr>
          <p:cNvCxnSpPr>
            <a:cxnSpLocks/>
          </p:cNvCxnSpPr>
          <p:nvPr/>
        </p:nvCxnSpPr>
        <p:spPr>
          <a:xfrm>
            <a:off x="8261873" y="2462198"/>
            <a:ext cx="35318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3D92214-6057-8C59-D462-2D4A6723DA1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401900" y="4141543"/>
            <a:ext cx="774000" cy="774000"/>
          </a:xfrm>
          <a:prstGeom prst="rect">
            <a:avLst/>
          </a:prstGeom>
        </p:spPr>
      </p:pic>
      <p:sp>
        <p:nvSpPr>
          <p:cNvPr id="8" name="Rectangle 7">
            <a:extLst>
              <a:ext uri="{FF2B5EF4-FFF2-40B4-BE49-F238E27FC236}">
                <a16:creationId xmlns:a16="http://schemas.microsoft.com/office/drawing/2014/main" id="{A58A8B90-16CB-7271-590B-E9CFF0AFF0C4}"/>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072647460"/>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CE609-ED75-5D44-9450-C414A8A7CFCB}"/>
              </a:ext>
            </a:extLst>
          </p:cNvPr>
          <p:cNvSpPr>
            <a:spLocks noGrp="1"/>
          </p:cNvSpPr>
          <p:nvPr>
            <p:ph type="title"/>
          </p:nvPr>
        </p:nvSpPr>
        <p:spPr>
          <a:xfrm>
            <a:off x="301625" y="301625"/>
            <a:ext cx="10099675" cy="568922"/>
          </a:xfrm>
        </p:spPr>
        <p:txBody>
          <a:bodyPr/>
          <a:lstStyle/>
          <a:p>
            <a:r>
              <a:rPr lang="en-US"/>
              <a:t>Overcome the challenge with high colored pigment content Higher performance vs PCP benchmarks </a:t>
            </a:r>
          </a:p>
        </p:txBody>
      </p:sp>
      <p:sp>
        <p:nvSpPr>
          <p:cNvPr id="5" name="Slide Number Placeholder 4">
            <a:extLst>
              <a:ext uri="{FF2B5EF4-FFF2-40B4-BE49-F238E27FC236}">
                <a16:creationId xmlns:a16="http://schemas.microsoft.com/office/drawing/2014/main" id="{16980735-29EE-7040-AC8A-44573DA01988}"/>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28</a:t>
            </a:fld>
            <a:endParaRPr lang="en-US"/>
          </a:p>
        </p:txBody>
      </p:sp>
      <p:sp>
        <p:nvSpPr>
          <p:cNvPr id="4" name="Text Placeholder 3">
            <a:extLst>
              <a:ext uri="{FF2B5EF4-FFF2-40B4-BE49-F238E27FC236}">
                <a16:creationId xmlns:a16="http://schemas.microsoft.com/office/drawing/2014/main" id="{70E3307E-19E2-724B-9B47-4C08B5C00345}"/>
              </a:ext>
            </a:extLst>
          </p:cNvPr>
          <p:cNvSpPr>
            <a:spLocks noGrp="1"/>
          </p:cNvSpPr>
          <p:nvPr>
            <p:ph type="body" idx="11"/>
          </p:nvPr>
        </p:nvSpPr>
        <p:spPr>
          <a:xfrm>
            <a:off x="301624" y="867435"/>
            <a:ext cx="9227364" cy="540000"/>
          </a:xfrm>
        </p:spPr>
        <p:txBody>
          <a:bodyPr/>
          <a:lstStyle/>
          <a:p>
            <a:r>
              <a:rPr lang="en-US"/>
              <a:t>AMPHISOL</a:t>
            </a:r>
            <a:r>
              <a:rPr lang="en-US" b="0"/>
              <a:t>®</a:t>
            </a:r>
            <a:r>
              <a:rPr lang="en-US"/>
              <a:t> K allows stable emulsion with the highest pigment (such as colored pigment) content vs benchmarks</a:t>
            </a:r>
          </a:p>
        </p:txBody>
      </p:sp>
      <p:grpSp>
        <p:nvGrpSpPr>
          <p:cNvPr id="3" name="Group 2">
            <a:extLst>
              <a:ext uri="{FF2B5EF4-FFF2-40B4-BE49-F238E27FC236}">
                <a16:creationId xmlns:a16="http://schemas.microsoft.com/office/drawing/2014/main" id="{A26CCC46-C1AC-FF9F-EF98-9C93B352C918}"/>
              </a:ext>
            </a:extLst>
          </p:cNvPr>
          <p:cNvGrpSpPr/>
          <p:nvPr/>
        </p:nvGrpSpPr>
        <p:grpSpPr>
          <a:xfrm>
            <a:off x="300038" y="1705204"/>
            <a:ext cx="3490950" cy="2971485"/>
            <a:chOff x="490710" y="2361615"/>
            <a:chExt cx="3490950" cy="2971485"/>
          </a:xfrm>
        </p:grpSpPr>
        <p:pic>
          <p:nvPicPr>
            <p:cNvPr id="18" name="Picture 17" descr="Chart&#10;&#10;Description automatically generated">
              <a:extLst>
                <a:ext uri="{FF2B5EF4-FFF2-40B4-BE49-F238E27FC236}">
                  <a16:creationId xmlns:a16="http://schemas.microsoft.com/office/drawing/2014/main" id="{F0AD8437-7FA5-4D44-94BE-B9FE6092A426}"/>
                </a:ext>
              </a:extLst>
            </p:cNvPr>
            <p:cNvPicPr>
              <a:picLocks noChangeAspect="1"/>
            </p:cNvPicPr>
            <p:nvPr/>
          </p:nvPicPr>
          <p:blipFill>
            <a:blip r:embed="rId3"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490710" y="2361615"/>
              <a:ext cx="3490950" cy="2971485"/>
            </a:xfrm>
            <a:prstGeom prst="rect">
              <a:avLst/>
            </a:prstGeom>
          </p:spPr>
        </p:pic>
        <p:pic>
          <p:nvPicPr>
            <p:cNvPr id="21" name="Picture 20" descr="A black rectangle with white text&#10;&#10;Description automatically generated with low confidence">
              <a:extLst>
                <a:ext uri="{FF2B5EF4-FFF2-40B4-BE49-F238E27FC236}">
                  <a16:creationId xmlns:a16="http://schemas.microsoft.com/office/drawing/2014/main" id="{4FD1A11C-4587-4921-A8AE-0135C3E99BD6}"/>
                </a:ext>
              </a:extLst>
            </p:cNvPr>
            <p:cNvPicPr>
              <a:picLocks noChangeAspect="1"/>
            </p:cNvPicPr>
            <p:nvPr/>
          </p:nvPicPr>
          <p:blipFill>
            <a:blip r:embed="rId4"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3083269" y="2563259"/>
              <a:ext cx="720000" cy="483158"/>
            </a:xfrm>
            <a:prstGeom prst="rect">
              <a:avLst/>
            </a:prstGeom>
          </p:spPr>
        </p:pic>
        <p:pic>
          <p:nvPicPr>
            <p:cNvPr id="22" name="Picture 21" descr="Graphical user interface&#10;&#10;Description automatically generated with medium confidence">
              <a:extLst>
                <a:ext uri="{FF2B5EF4-FFF2-40B4-BE49-F238E27FC236}">
                  <a16:creationId xmlns:a16="http://schemas.microsoft.com/office/drawing/2014/main" id="{433A26B7-48A7-45D5-BA95-C4DB22ECBC19}"/>
                </a:ext>
              </a:extLst>
            </p:cNvPr>
            <p:cNvPicPr>
              <a:picLocks noChangeAspect="1"/>
            </p:cNvPicPr>
            <p:nvPr/>
          </p:nvPicPr>
          <p:blipFill>
            <a:blip r:embed="rId5"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1145583" y="4265986"/>
              <a:ext cx="720000" cy="483158"/>
            </a:xfrm>
            <a:prstGeom prst="rect">
              <a:avLst/>
            </a:prstGeom>
          </p:spPr>
        </p:pic>
        <p:pic>
          <p:nvPicPr>
            <p:cNvPr id="23" name="Picture 22" descr="Graphical user interface&#10;&#10;Description automatically generated with low confidence">
              <a:extLst>
                <a:ext uri="{FF2B5EF4-FFF2-40B4-BE49-F238E27FC236}">
                  <a16:creationId xmlns:a16="http://schemas.microsoft.com/office/drawing/2014/main" id="{1272F92E-87EF-4EF5-BA4C-DDEDC361F150}"/>
                </a:ext>
              </a:extLst>
            </p:cNvPr>
            <p:cNvPicPr>
              <a:picLocks noChangeAspect="1"/>
            </p:cNvPicPr>
            <p:nvPr/>
          </p:nvPicPr>
          <p:blipFill>
            <a:blip r:embed="rId6"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1989570" y="3403777"/>
              <a:ext cx="720000" cy="483158"/>
            </a:xfrm>
            <a:prstGeom prst="rect">
              <a:avLst/>
            </a:prstGeom>
          </p:spPr>
        </p:pic>
        <p:pic>
          <p:nvPicPr>
            <p:cNvPr id="24" name="Picture 23" descr="A picture containing graphical user interface&#10;&#10;Description automatically generated">
              <a:extLst>
                <a:ext uri="{FF2B5EF4-FFF2-40B4-BE49-F238E27FC236}">
                  <a16:creationId xmlns:a16="http://schemas.microsoft.com/office/drawing/2014/main" id="{D76D628E-75E8-4C39-87F1-CD9BF103465B}"/>
                </a:ext>
              </a:extLst>
            </p:cNvPr>
            <p:cNvPicPr>
              <a:picLocks noChangeAspect="1"/>
            </p:cNvPicPr>
            <p:nvPr/>
          </p:nvPicPr>
          <p:blipFill>
            <a:blip r:embed="rId7"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1308315" y="3403777"/>
              <a:ext cx="720000" cy="483158"/>
            </a:xfrm>
            <a:prstGeom prst="rect">
              <a:avLst/>
            </a:prstGeom>
          </p:spPr>
        </p:pic>
      </p:grpSp>
      <p:pic>
        <p:nvPicPr>
          <p:cNvPr id="17" name="Graphic 16">
            <a:hlinkClick r:id="rId8" action="ppaction://hlinksldjump"/>
            <a:extLst>
              <a:ext uri="{FF2B5EF4-FFF2-40B4-BE49-F238E27FC236}">
                <a16:creationId xmlns:a16="http://schemas.microsoft.com/office/drawing/2014/main" id="{07113133-DCF5-C0D3-9773-5169ED4FD51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48" y="6450806"/>
            <a:ext cx="383596" cy="383596"/>
          </a:xfrm>
          <a:prstGeom prst="rect">
            <a:avLst/>
          </a:prstGeom>
        </p:spPr>
      </p:pic>
      <p:sp>
        <p:nvSpPr>
          <p:cNvPr id="7" name="Text Placeholder 5">
            <a:extLst>
              <a:ext uri="{FF2B5EF4-FFF2-40B4-BE49-F238E27FC236}">
                <a16:creationId xmlns:a16="http://schemas.microsoft.com/office/drawing/2014/main" id="{BBE3E28A-4CFF-3469-CDA8-735572EDC6DB}"/>
              </a:ext>
            </a:extLst>
          </p:cNvPr>
          <p:cNvSpPr txBox="1">
            <a:spLocks/>
          </p:cNvSpPr>
          <p:nvPr/>
        </p:nvSpPr>
        <p:spPr>
          <a:xfrm>
            <a:off x="301625" y="5110449"/>
            <a:ext cx="5648699"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shows the best viscosity and appearance with </a:t>
            </a:r>
            <a:r>
              <a:rPr kumimoji="0" lang="en-GB" sz="1600" b="0" i="0" u="none" strike="noStrike" kern="1200" cap="none" spc="0" normalizeH="0" baseline="0" noProof="0" err="1">
                <a:ln>
                  <a:noFill/>
                </a:ln>
                <a:solidFill>
                  <a:schemeClr val="bg1"/>
                </a:solidFill>
                <a:effectLst/>
                <a:uLnTx/>
                <a:uFillTx/>
                <a:latin typeface="+mn-lt"/>
                <a:ea typeface="+mn-ea"/>
                <a:cs typeface="+mn-cs"/>
              </a:rPr>
              <a:t>colored</a:t>
            </a:r>
            <a:r>
              <a:rPr kumimoji="0" lang="en-GB" sz="1600" b="0" i="0" u="none" strike="noStrike" kern="1200" cap="none" spc="0" normalizeH="0" baseline="0" noProof="0">
                <a:ln>
                  <a:noFill/>
                </a:ln>
                <a:solidFill>
                  <a:schemeClr val="bg1"/>
                </a:solidFill>
                <a:effectLst/>
                <a:uLnTx/>
                <a:uFillTx/>
                <a:latin typeface="+mn-lt"/>
                <a:ea typeface="+mn-ea"/>
                <a:cs typeface="+mn-cs"/>
              </a:rPr>
              <a:t> pigment in emulsion vs PCP benchmarks.</a:t>
            </a:r>
          </a:p>
        </p:txBody>
      </p:sp>
      <p:sp>
        <p:nvSpPr>
          <p:cNvPr id="10" name="Text Placeholder 5">
            <a:extLst>
              <a:ext uri="{FF2B5EF4-FFF2-40B4-BE49-F238E27FC236}">
                <a16:creationId xmlns:a16="http://schemas.microsoft.com/office/drawing/2014/main" id="{1F80E524-0593-F8EF-634A-1CDCF1FF3A8E}"/>
              </a:ext>
            </a:extLst>
          </p:cNvPr>
          <p:cNvSpPr txBox="1">
            <a:spLocks/>
          </p:cNvSpPr>
          <p:nvPr/>
        </p:nvSpPr>
        <p:spPr>
          <a:xfrm>
            <a:off x="4720257" y="1791494"/>
            <a:ext cx="3278434" cy="1911744"/>
          </a:xfrm>
          <a:prstGeom prst="rect">
            <a:avLst/>
          </a:prstGeom>
          <a:noFill/>
        </p:spPr>
        <p:txBody>
          <a:bodyPr lIns="0" tIns="0" rIns="72000" bIns="72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6"/>
              </a:buClr>
              <a:buNone/>
            </a:pPr>
            <a:r>
              <a:rPr lang="en-US" sz="1600" b="1">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US" sz="1600">
                <a:solidFill>
                  <a:schemeClr val="tx1"/>
                </a:solidFill>
                <a:latin typeface="+mn-lt"/>
              </a:rPr>
              <a:t>Basic emulsion containing 10% white pigment (CI 77891 (and) </a:t>
            </a:r>
            <a:r>
              <a:rPr lang="en-US" sz="1600" err="1">
                <a:solidFill>
                  <a:schemeClr val="tx1"/>
                </a:solidFill>
                <a:latin typeface="+mn-lt"/>
              </a:rPr>
              <a:t>Triethoxycaprylylsilane</a:t>
            </a:r>
            <a:r>
              <a:rPr lang="en-US" sz="1600">
                <a:solidFill>
                  <a:schemeClr val="tx1"/>
                </a:solidFill>
                <a:latin typeface="+mn-lt"/>
              </a:rPr>
              <a:t>)</a:t>
            </a:r>
          </a:p>
          <a:p>
            <a:pPr marL="363600" indent="-363600">
              <a:spcBef>
                <a:spcPts val="500"/>
              </a:spcBef>
              <a:spcAft>
                <a:spcPts val="400"/>
              </a:spcAft>
              <a:buClr>
                <a:srgbClr val="9138B0"/>
              </a:buClr>
              <a:buSzPct val="90000"/>
              <a:buFont typeface="Wingdings" panose="05000000000000000000" pitchFamily="2" charset="2"/>
              <a:buChar char="l"/>
            </a:pPr>
            <a:r>
              <a:rPr lang="en-US" sz="1600">
                <a:solidFill>
                  <a:schemeClr val="tx1"/>
                </a:solidFill>
                <a:latin typeface="+mn-lt"/>
              </a:rPr>
              <a:t>Emulsifiers at 8%</a:t>
            </a:r>
          </a:p>
          <a:p>
            <a:pPr marL="363600" indent="-363600">
              <a:spcBef>
                <a:spcPts val="500"/>
              </a:spcBef>
              <a:spcAft>
                <a:spcPts val="400"/>
              </a:spcAft>
              <a:buClr>
                <a:srgbClr val="9138B0"/>
              </a:buClr>
              <a:buSzPct val="90000"/>
              <a:buFont typeface="Wingdings" panose="05000000000000000000" pitchFamily="2" charset="2"/>
              <a:buChar char="l"/>
            </a:pPr>
            <a:r>
              <a:rPr lang="en-US" sz="1600">
                <a:solidFill>
                  <a:schemeClr val="tx1"/>
                </a:solidFill>
                <a:latin typeface="+mn-lt"/>
              </a:rPr>
              <a:t>All emulsions are stable after the test period of 12 weeks at RT</a:t>
            </a:r>
          </a:p>
          <a:p>
            <a:pPr marL="363600" indent="-363600">
              <a:spcBef>
                <a:spcPts val="500"/>
              </a:spcBef>
              <a:spcAft>
                <a:spcPts val="400"/>
              </a:spcAft>
              <a:buClr>
                <a:srgbClr val="9138B0"/>
              </a:buClr>
              <a:buSzPct val="90000"/>
              <a:buFont typeface="Wingdings" panose="05000000000000000000" pitchFamily="2" charset="2"/>
              <a:buChar char="l"/>
            </a:pPr>
            <a:r>
              <a:rPr lang="en-US" sz="1600">
                <a:solidFill>
                  <a:schemeClr val="tx1"/>
                </a:solidFill>
                <a:latin typeface="+mn-lt"/>
              </a:rPr>
              <a:t>Viscosity and appearance have been evaluated after 12 weeks</a:t>
            </a:r>
          </a:p>
        </p:txBody>
      </p:sp>
      <p:sp>
        <p:nvSpPr>
          <p:cNvPr id="13" name="Text Placeholder 5">
            <a:extLst>
              <a:ext uri="{FF2B5EF4-FFF2-40B4-BE49-F238E27FC236}">
                <a16:creationId xmlns:a16="http://schemas.microsoft.com/office/drawing/2014/main" id="{A8024DEF-0BC1-BF2B-15A3-EC87BC3060BD}"/>
              </a:ext>
            </a:extLst>
          </p:cNvPr>
          <p:cNvSpPr txBox="1">
            <a:spLocks/>
          </p:cNvSpPr>
          <p:nvPr/>
        </p:nvSpPr>
        <p:spPr>
          <a:xfrm>
            <a:off x="8261873" y="1765517"/>
            <a:ext cx="3627726" cy="4887913"/>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6"/>
              </a:buClr>
              <a:buNone/>
            </a:pPr>
            <a:r>
              <a:rPr lang="en-US" sz="1600" b="1">
                <a:solidFill>
                  <a:schemeClr val="tx1"/>
                </a:solidFill>
                <a:latin typeface="+mn-lt"/>
              </a:rPr>
              <a:t>Peace of mind for the following types of formulations, where the inorganic particle content is high and critical for the stability:</a:t>
            </a:r>
          </a:p>
          <a:p>
            <a:pPr marL="0" indent="0">
              <a:buClr>
                <a:schemeClr val="accent6"/>
              </a:buClr>
              <a:buNone/>
            </a:pPr>
            <a:endParaRPr lang="en-US" sz="1600" b="1">
              <a:solidFill>
                <a:srgbClr val="58166D"/>
              </a:solidFill>
              <a:latin typeface="+mn-lt"/>
            </a:endParaRP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BB, CC cream with mineral sunscreens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Colored pigments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Dyes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Decorative make-up</a:t>
            </a:r>
          </a:p>
        </p:txBody>
      </p:sp>
      <p:cxnSp>
        <p:nvCxnSpPr>
          <p:cNvPr id="14" name="Straight Connector 7">
            <a:extLst>
              <a:ext uri="{FF2B5EF4-FFF2-40B4-BE49-F238E27FC236}">
                <a16:creationId xmlns:a16="http://schemas.microsoft.com/office/drawing/2014/main" id="{49F833CE-FDB2-9C81-8145-FA3F2066AA8E}"/>
              </a:ext>
            </a:extLst>
          </p:cNvPr>
          <p:cNvCxnSpPr>
            <a:cxnSpLocks/>
          </p:cNvCxnSpPr>
          <p:nvPr/>
        </p:nvCxnSpPr>
        <p:spPr>
          <a:xfrm>
            <a:off x="8261873" y="2862465"/>
            <a:ext cx="35318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4B6D953-9ADC-AE12-2C49-4FB969E8BABE}"/>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672917" y="3798000"/>
            <a:ext cx="774000" cy="774000"/>
          </a:xfrm>
          <a:prstGeom prst="rect">
            <a:avLst/>
          </a:prstGeom>
        </p:spPr>
      </p:pic>
      <p:sp>
        <p:nvSpPr>
          <p:cNvPr id="9" name="Rectangle 8">
            <a:extLst>
              <a:ext uri="{FF2B5EF4-FFF2-40B4-BE49-F238E27FC236}">
                <a16:creationId xmlns:a16="http://schemas.microsoft.com/office/drawing/2014/main" id="{B5AF6DC0-E414-886A-57AC-DAF4CD3A705E}"/>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4013192249"/>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69430-FFC6-1141-B2ED-737D85E261B1}"/>
              </a:ext>
            </a:extLst>
          </p:cNvPr>
          <p:cNvSpPr>
            <a:spLocks noGrp="1"/>
          </p:cNvSpPr>
          <p:nvPr>
            <p:ph type="title"/>
          </p:nvPr>
        </p:nvSpPr>
        <p:spPr>
          <a:xfrm>
            <a:off x="302400" y="302400"/>
            <a:ext cx="11591925" cy="303211"/>
          </a:xfrm>
        </p:spPr>
        <p:txBody>
          <a:bodyPr/>
          <a:lstStyle/>
          <a:p>
            <a:r>
              <a:rPr lang="en-US"/>
              <a:t>Overcome the challenge of mascara formulation Higher performance vs PCP benchmarks</a:t>
            </a:r>
          </a:p>
        </p:txBody>
      </p:sp>
      <p:sp>
        <p:nvSpPr>
          <p:cNvPr id="5" name="Slide Number Placeholder 4">
            <a:extLst>
              <a:ext uri="{FF2B5EF4-FFF2-40B4-BE49-F238E27FC236}">
                <a16:creationId xmlns:a16="http://schemas.microsoft.com/office/drawing/2014/main" id="{5220AC1D-CBFB-164E-823B-A77A28E219E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29</a:t>
            </a:fld>
            <a:endParaRPr lang="en-US"/>
          </a:p>
        </p:txBody>
      </p:sp>
      <p:sp>
        <p:nvSpPr>
          <p:cNvPr id="12" name="Text Placeholder 11">
            <a:extLst>
              <a:ext uri="{FF2B5EF4-FFF2-40B4-BE49-F238E27FC236}">
                <a16:creationId xmlns:a16="http://schemas.microsoft.com/office/drawing/2014/main" id="{645A9CB6-FAD8-B80D-FD1F-B7B217710D87}"/>
              </a:ext>
            </a:extLst>
          </p:cNvPr>
          <p:cNvSpPr>
            <a:spLocks noGrp="1"/>
          </p:cNvSpPr>
          <p:nvPr>
            <p:ph type="body" idx="11"/>
          </p:nvPr>
        </p:nvSpPr>
        <p:spPr>
          <a:xfrm>
            <a:off x="302400" y="605611"/>
            <a:ext cx="9225812" cy="540000"/>
          </a:xfrm>
        </p:spPr>
        <p:txBody>
          <a:bodyPr/>
          <a:lstStyle/>
          <a:p>
            <a:r>
              <a:rPr lang="en-GB"/>
              <a:t>Mascara in general contains a high concentration of pigments that are difficult to stabilize</a:t>
            </a:r>
          </a:p>
        </p:txBody>
      </p:sp>
      <p:sp>
        <p:nvSpPr>
          <p:cNvPr id="7" name="Text Placeholder 5">
            <a:extLst>
              <a:ext uri="{FF2B5EF4-FFF2-40B4-BE49-F238E27FC236}">
                <a16:creationId xmlns:a16="http://schemas.microsoft.com/office/drawing/2014/main" id="{67D92ED4-826A-3D4E-88B0-8B4CA0083BAE}"/>
              </a:ext>
            </a:extLst>
          </p:cNvPr>
          <p:cNvSpPr txBox="1">
            <a:spLocks/>
          </p:cNvSpPr>
          <p:nvPr/>
        </p:nvSpPr>
        <p:spPr>
          <a:xfrm>
            <a:off x="8323729" y="3260298"/>
            <a:ext cx="3454209" cy="88750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a:solidFill>
                  <a:schemeClr val="tx1"/>
                </a:solidFill>
                <a:latin typeface="+mn-lt"/>
              </a:rPr>
              <a:t>Higher color homogeneity and intensity with AMPHISOL® K vs competitors.</a:t>
            </a:r>
          </a:p>
        </p:txBody>
      </p:sp>
      <p:grpSp>
        <p:nvGrpSpPr>
          <p:cNvPr id="21" name="Group 20">
            <a:extLst>
              <a:ext uri="{FF2B5EF4-FFF2-40B4-BE49-F238E27FC236}">
                <a16:creationId xmlns:a16="http://schemas.microsoft.com/office/drawing/2014/main" id="{E62074C5-76BE-45FE-B64F-42E298D6389C}"/>
              </a:ext>
            </a:extLst>
          </p:cNvPr>
          <p:cNvGrpSpPr/>
          <p:nvPr/>
        </p:nvGrpSpPr>
        <p:grpSpPr>
          <a:xfrm>
            <a:off x="7962279" y="1118772"/>
            <a:ext cx="3941896" cy="2052279"/>
            <a:chOff x="7799879" y="2959056"/>
            <a:chExt cx="3806069" cy="1981563"/>
          </a:xfrm>
        </p:grpSpPr>
        <p:sp>
          <p:nvSpPr>
            <p:cNvPr id="11" name="Rectangle 10">
              <a:extLst>
                <a:ext uri="{FF2B5EF4-FFF2-40B4-BE49-F238E27FC236}">
                  <a16:creationId xmlns:a16="http://schemas.microsoft.com/office/drawing/2014/main" id="{7F450B55-10D5-46C4-8DC2-E167403AC69F}"/>
                </a:ext>
              </a:extLst>
            </p:cNvPr>
            <p:cNvSpPr/>
            <p:nvPr/>
          </p:nvSpPr>
          <p:spPr>
            <a:xfrm>
              <a:off x="7799879" y="2959056"/>
              <a:ext cx="3806069" cy="1666569"/>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D1E6387-4A17-4677-B194-528AF2F602B7}"/>
                </a:ext>
              </a:extLst>
            </p:cNvPr>
            <p:cNvSpPr txBox="1"/>
            <p:nvPr/>
          </p:nvSpPr>
          <p:spPr>
            <a:xfrm>
              <a:off x="8068620" y="4540509"/>
              <a:ext cx="2845188" cy="400110"/>
            </a:xfrm>
            <a:prstGeom prst="rect">
              <a:avLst/>
            </a:prstGeom>
            <a:solidFill>
              <a:schemeClr val="bg1"/>
            </a:solidFill>
          </p:spPr>
          <p:txBody>
            <a:bodyPr wrap="square" rtlCol="0">
              <a:spAutoFit/>
            </a:bodyPr>
            <a:lstStyle/>
            <a:p>
              <a:r>
                <a:rPr lang="en-US" sz="1000">
                  <a:ea typeface="Fira Sans" panose="020B0503050000020004" pitchFamily="34" charset="0"/>
                </a:rPr>
                <a:t>View after 3-stocke applications of each formulation on hair</a:t>
              </a:r>
              <a:endParaRPr lang="fr-FR" sz="1000">
                <a:ea typeface="Fira Sans" panose="020B0503050000020004" pitchFamily="34" charset="0"/>
              </a:endParaRPr>
            </a:p>
          </p:txBody>
        </p:sp>
      </p:grpSp>
      <p:grpSp>
        <p:nvGrpSpPr>
          <p:cNvPr id="29" name="Group 28">
            <a:extLst>
              <a:ext uri="{FF2B5EF4-FFF2-40B4-BE49-F238E27FC236}">
                <a16:creationId xmlns:a16="http://schemas.microsoft.com/office/drawing/2014/main" id="{88B866AB-F6B2-4367-4011-8B4DB4959283}"/>
              </a:ext>
            </a:extLst>
          </p:cNvPr>
          <p:cNvGrpSpPr/>
          <p:nvPr/>
        </p:nvGrpSpPr>
        <p:grpSpPr>
          <a:xfrm>
            <a:off x="302400" y="1342800"/>
            <a:ext cx="4135525" cy="3520145"/>
            <a:chOff x="490710" y="2452922"/>
            <a:chExt cx="3490950" cy="2971485"/>
          </a:xfrm>
        </p:grpSpPr>
        <p:pic>
          <p:nvPicPr>
            <p:cNvPr id="13" name="Picture 12" descr="Chart&#10;&#10;Description automatically generated">
              <a:extLst>
                <a:ext uri="{FF2B5EF4-FFF2-40B4-BE49-F238E27FC236}">
                  <a16:creationId xmlns:a16="http://schemas.microsoft.com/office/drawing/2014/main" id="{4C72E336-318D-4A1F-BACE-9C7D588434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0710" y="2452922"/>
              <a:ext cx="3490950" cy="2971485"/>
            </a:xfrm>
            <a:prstGeom prst="rect">
              <a:avLst/>
            </a:prstGeom>
          </p:spPr>
        </p:pic>
        <p:pic>
          <p:nvPicPr>
            <p:cNvPr id="14" name="Picture 13" descr="A picture containing icon&#10;&#10;Description automatically generated">
              <a:extLst>
                <a:ext uri="{FF2B5EF4-FFF2-40B4-BE49-F238E27FC236}">
                  <a16:creationId xmlns:a16="http://schemas.microsoft.com/office/drawing/2014/main" id="{01806A03-0D22-4C07-BFEF-A0A0025188CA}"/>
                </a:ext>
              </a:extLst>
            </p:cNvPr>
            <p:cNvPicPr>
              <a:picLocks noChangeAspect="1"/>
            </p:cNvPicPr>
            <p:nvPr/>
          </p:nvPicPr>
          <p:blipFill>
            <a:blip r:embed="rId5" cstate="screen">
              <a:duotone>
                <a:prstClr val="black"/>
                <a:srgbClr val="9138B0">
                  <a:tint val="45000"/>
                  <a:satMod val="400000"/>
                </a:srgbClr>
              </a:duotone>
              <a:extLst>
                <a:ext uri="{28A0092B-C50C-407E-A947-70E740481C1C}">
                  <a14:useLocalDpi xmlns:a14="http://schemas.microsoft.com/office/drawing/2010/main"/>
                </a:ext>
              </a:extLst>
            </a:blip>
            <a:stretch>
              <a:fillRect/>
            </a:stretch>
          </p:blipFill>
          <p:spPr>
            <a:xfrm>
              <a:off x="2113471" y="2683670"/>
              <a:ext cx="720000" cy="483158"/>
            </a:xfrm>
            <a:prstGeom prst="rect">
              <a:avLst/>
            </a:prstGeom>
          </p:spPr>
        </p:pic>
        <p:pic>
          <p:nvPicPr>
            <p:cNvPr id="16" name="Picture 15" descr="Diagram&#10;&#10;Description automatically generated">
              <a:extLst>
                <a:ext uri="{FF2B5EF4-FFF2-40B4-BE49-F238E27FC236}">
                  <a16:creationId xmlns:a16="http://schemas.microsoft.com/office/drawing/2014/main" id="{F1A96D58-AE83-4826-ADA2-4B41499A7BB7}"/>
                </a:ext>
              </a:extLst>
            </p:cNvPr>
            <p:cNvPicPr>
              <a:picLocks noChangeAspect="1"/>
            </p:cNvPicPr>
            <p:nvPr/>
          </p:nvPicPr>
          <p:blipFill>
            <a:blip r:embed="rId6" cstate="screen">
              <a:duotone>
                <a:prstClr val="black"/>
                <a:srgbClr val="9138B0">
                  <a:tint val="45000"/>
                  <a:satMod val="400000"/>
                </a:srgbClr>
              </a:duotone>
              <a:extLst>
                <a:ext uri="{28A0092B-C50C-407E-A947-70E740481C1C}">
                  <a14:useLocalDpi xmlns:a14="http://schemas.microsoft.com/office/drawing/2010/main"/>
                </a:ext>
              </a:extLst>
            </a:blip>
            <a:stretch>
              <a:fillRect/>
            </a:stretch>
          </p:blipFill>
          <p:spPr>
            <a:xfrm>
              <a:off x="1068092" y="4342805"/>
              <a:ext cx="880981" cy="751248"/>
            </a:xfrm>
            <a:prstGeom prst="rect">
              <a:avLst/>
            </a:prstGeom>
          </p:spPr>
        </p:pic>
        <p:pic>
          <p:nvPicPr>
            <p:cNvPr id="17" name="Picture 16" descr="Icon&#10;&#10;Description automatically generated">
              <a:extLst>
                <a:ext uri="{FF2B5EF4-FFF2-40B4-BE49-F238E27FC236}">
                  <a16:creationId xmlns:a16="http://schemas.microsoft.com/office/drawing/2014/main" id="{E63657B8-7764-4FDD-A578-CBA0B70ECA6D}"/>
                </a:ext>
              </a:extLst>
            </p:cNvPr>
            <p:cNvPicPr>
              <a:picLocks noChangeAspect="1"/>
            </p:cNvPicPr>
            <p:nvPr/>
          </p:nvPicPr>
          <p:blipFill>
            <a:blip r:embed="rId7"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1114586" y="2663024"/>
              <a:ext cx="720000" cy="495789"/>
            </a:xfrm>
            <a:prstGeom prst="rect">
              <a:avLst/>
            </a:prstGeom>
          </p:spPr>
        </p:pic>
        <p:pic>
          <p:nvPicPr>
            <p:cNvPr id="18" name="Picture 17" descr="Icon&#10;&#10;Description automatically generated">
              <a:extLst>
                <a:ext uri="{FF2B5EF4-FFF2-40B4-BE49-F238E27FC236}">
                  <a16:creationId xmlns:a16="http://schemas.microsoft.com/office/drawing/2014/main" id="{CCD54389-652D-4479-97C3-124FBD274D87}"/>
                </a:ext>
              </a:extLst>
            </p:cNvPr>
            <p:cNvPicPr>
              <a:picLocks noChangeAspect="1"/>
            </p:cNvPicPr>
            <p:nvPr/>
          </p:nvPicPr>
          <p:blipFill>
            <a:blip r:embed="rId8" cstate="screen">
              <a:duotone>
                <a:prstClr val="black"/>
                <a:srgbClr val="D9B0EA">
                  <a:tint val="45000"/>
                  <a:satMod val="400000"/>
                </a:srgbClr>
              </a:duotone>
              <a:extLst>
                <a:ext uri="{28A0092B-C50C-407E-A947-70E740481C1C}">
                  <a14:useLocalDpi xmlns:a14="http://schemas.microsoft.com/office/drawing/2010/main"/>
                </a:ext>
              </a:extLst>
            </a:blip>
            <a:stretch>
              <a:fillRect/>
            </a:stretch>
          </p:blipFill>
          <p:spPr>
            <a:xfrm>
              <a:off x="1114586" y="3499040"/>
              <a:ext cx="720000" cy="495789"/>
            </a:xfrm>
            <a:prstGeom prst="rect">
              <a:avLst/>
            </a:prstGeom>
          </p:spPr>
        </p:pic>
        <p:sp>
          <p:nvSpPr>
            <p:cNvPr id="19" name="Rectangle 18">
              <a:extLst>
                <a:ext uri="{FF2B5EF4-FFF2-40B4-BE49-F238E27FC236}">
                  <a16:creationId xmlns:a16="http://schemas.microsoft.com/office/drawing/2014/main" id="{AC92BF4D-7C4E-41FD-BEA0-F262F43B0052}"/>
                </a:ext>
              </a:extLst>
            </p:cNvPr>
            <p:cNvSpPr/>
            <p:nvPr/>
          </p:nvSpPr>
          <p:spPr>
            <a:xfrm>
              <a:off x="1050521" y="3136147"/>
              <a:ext cx="880981" cy="200055"/>
            </a:xfrm>
            <a:prstGeom prst="rect">
              <a:avLst/>
            </a:prstGeom>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7C807E"/>
                  </a:solidFill>
                  <a:effectLst/>
                  <a:uLnTx/>
                  <a:uFillTx/>
                  <a:latin typeface="Fira Sans" panose="020B0503050000020004" pitchFamily="34" charset="0"/>
                  <a:ea typeface="+mn-ea"/>
                  <a:cs typeface="+mn-cs"/>
                </a:rPr>
                <a:t>Wax crystallization</a:t>
              </a:r>
            </a:p>
          </p:txBody>
        </p:sp>
        <p:sp>
          <p:nvSpPr>
            <p:cNvPr id="20" name="Rectangle 19">
              <a:extLst>
                <a:ext uri="{FF2B5EF4-FFF2-40B4-BE49-F238E27FC236}">
                  <a16:creationId xmlns:a16="http://schemas.microsoft.com/office/drawing/2014/main" id="{0D47E560-745F-41B8-9BB2-8938A74EF89C}"/>
                </a:ext>
              </a:extLst>
            </p:cNvPr>
            <p:cNvSpPr/>
            <p:nvPr/>
          </p:nvSpPr>
          <p:spPr>
            <a:xfrm>
              <a:off x="1050521" y="3988554"/>
              <a:ext cx="880981" cy="200055"/>
            </a:xfrm>
            <a:prstGeom prst="rect">
              <a:avLst/>
            </a:prstGeom>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7C807E"/>
                  </a:solidFill>
                  <a:effectLst/>
                  <a:uLnTx/>
                  <a:uFillTx/>
                  <a:latin typeface="Fira Sans" panose="020B0503050000020004" pitchFamily="34" charset="0"/>
                  <a:ea typeface="+mn-ea"/>
                  <a:cs typeface="+mn-cs"/>
                </a:rPr>
                <a:t>Wax crystallization</a:t>
              </a:r>
            </a:p>
          </p:txBody>
        </p:sp>
        <p:pic>
          <p:nvPicPr>
            <p:cNvPr id="15" name="Picture 14" descr="A black rectangle with white text&#10;&#10;Description automatically generated with low confidence">
              <a:extLst>
                <a:ext uri="{FF2B5EF4-FFF2-40B4-BE49-F238E27FC236}">
                  <a16:creationId xmlns:a16="http://schemas.microsoft.com/office/drawing/2014/main" id="{B5B8ACCF-B7AA-4A6A-9264-7D61D8B36B7D}"/>
                </a:ext>
              </a:extLst>
            </p:cNvPr>
            <p:cNvPicPr>
              <a:picLocks noChangeAspect="1"/>
            </p:cNvPicPr>
            <p:nvPr/>
          </p:nvPicPr>
          <p:blipFill>
            <a:blip r:embed="rId9" cstate="screen">
              <a:duotone>
                <a:prstClr val="black"/>
                <a:srgbClr val="BD69D7">
                  <a:tint val="45000"/>
                  <a:satMod val="400000"/>
                </a:srgbClr>
              </a:duotone>
              <a:extLst>
                <a:ext uri="{28A0092B-C50C-407E-A947-70E740481C1C}">
                  <a14:useLocalDpi xmlns:a14="http://schemas.microsoft.com/office/drawing/2010/main"/>
                </a:ext>
              </a:extLst>
            </a:blip>
            <a:stretch>
              <a:fillRect/>
            </a:stretch>
          </p:blipFill>
          <p:spPr>
            <a:xfrm>
              <a:off x="3112356" y="2663024"/>
              <a:ext cx="720000" cy="483158"/>
            </a:xfrm>
            <a:prstGeom prst="rect">
              <a:avLst/>
            </a:prstGeom>
          </p:spPr>
        </p:pic>
      </p:grpSp>
      <p:pic>
        <p:nvPicPr>
          <p:cNvPr id="35" name="Graphic 34">
            <a:hlinkClick r:id="rId10" action="ppaction://hlinksldjump"/>
            <a:extLst>
              <a:ext uri="{FF2B5EF4-FFF2-40B4-BE49-F238E27FC236}">
                <a16:creationId xmlns:a16="http://schemas.microsoft.com/office/drawing/2014/main" id="{735D893B-5911-E6FA-A619-B8B28CE10E9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848" y="6450806"/>
            <a:ext cx="383596" cy="383596"/>
          </a:xfrm>
          <a:prstGeom prst="rect">
            <a:avLst/>
          </a:prstGeom>
        </p:spPr>
      </p:pic>
      <p:sp>
        <p:nvSpPr>
          <p:cNvPr id="4" name="Text Placeholder 5">
            <a:extLst>
              <a:ext uri="{FF2B5EF4-FFF2-40B4-BE49-F238E27FC236}">
                <a16:creationId xmlns:a16="http://schemas.microsoft.com/office/drawing/2014/main" id="{4C6ACE60-E353-471D-7927-024101FC6155}"/>
              </a:ext>
            </a:extLst>
          </p:cNvPr>
          <p:cNvSpPr txBox="1">
            <a:spLocks/>
          </p:cNvSpPr>
          <p:nvPr/>
        </p:nvSpPr>
        <p:spPr>
          <a:xfrm>
            <a:off x="301625" y="5110449"/>
            <a:ext cx="4545013"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shows the best viscosity and appearance at mascara vs PCP benchmarks.</a:t>
            </a:r>
          </a:p>
        </p:txBody>
      </p:sp>
      <p:sp>
        <p:nvSpPr>
          <p:cNvPr id="8" name="Text Placeholder 5">
            <a:extLst>
              <a:ext uri="{FF2B5EF4-FFF2-40B4-BE49-F238E27FC236}">
                <a16:creationId xmlns:a16="http://schemas.microsoft.com/office/drawing/2014/main" id="{ED274E67-7903-86E2-0308-52F0F9D4417F}"/>
              </a:ext>
            </a:extLst>
          </p:cNvPr>
          <p:cNvSpPr txBox="1">
            <a:spLocks/>
          </p:cNvSpPr>
          <p:nvPr/>
        </p:nvSpPr>
        <p:spPr>
          <a:xfrm>
            <a:off x="4720257" y="1391227"/>
            <a:ext cx="3278434" cy="1911744"/>
          </a:xfrm>
          <a:prstGeom prst="rect">
            <a:avLst/>
          </a:prstGeom>
          <a:noFill/>
        </p:spPr>
        <p:txBody>
          <a:bodyPr lIns="0" tIns="0" rIns="72000" bIns="72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BD69D7"/>
              </a:buClr>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Mascara formulation 1 contains 10% black iron oxides and emulsifiers at 8%</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Mascara formulation 2 contains 6% black iron oxides and emulsifiers at 3%</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All emulsions are stable after the test period of 12 weeks at RT and 40°C</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Viscosity and appearance have been evaluated after 12 weeks</a:t>
            </a:r>
          </a:p>
        </p:txBody>
      </p:sp>
      <p:sp>
        <p:nvSpPr>
          <p:cNvPr id="9" name="Rectangle 8">
            <a:extLst>
              <a:ext uri="{FF2B5EF4-FFF2-40B4-BE49-F238E27FC236}">
                <a16:creationId xmlns:a16="http://schemas.microsoft.com/office/drawing/2014/main" id="{489F2B88-0061-5B78-D591-9B4AA1FCD363}"/>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33" name="Group 32">
            <a:extLst>
              <a:ext uri="{FF2B5EF4-FFF2-40B4-BE49-F238E27FC236}">
                <a16:creationId xmlns:a16="http://schemas.microsoft.com/office/drawing/2014/main" id="{7CC8C40F-CF80-0319-48F4-C06CCD147AC6}"/>
              </a:ext>
            </a:extLst>
          </p:cNvPr>
          <p:cNvGrpSpPr/>
          <p:nvPr/>
        </p:nvGrpSpPr>
        <p:grpSpPr>
          <a:xfrm>
            <a:off x="1300333" y="1460870"/>
            <a:ext cx="310568" cy="310568"/>
            <a:chOff x="1814209" y="1902338"/>
            <a:chExt cx="477345" cy="477345"/>
          </a:xfrm>
        </p:grpSpPr>
        <p:sp>
          <p:nvSpPr>
            <p:cNvPr id="6" name="Oval 5">
              <a:extLst>
                <a:ext uri="{FF2B5EF4-FFF2-40B4-BE49-F238E27FC236}">
                  <a16:creationId xmlns:a16="http://schemas.microsoft.com/office/drawing/2014/main" id="{54B2461A-C264-4320-3E94-2E45E652494D}"/>
                </a:ext>
              </a:extLst>
            </p:cNvPr>
            <p:cNvSpPr/>
            <p:nvPr/>
          </p:nvSpPr>
          <p:spPr>
            <a:xfrm>
              <a:off x="1814209" y="1902338"/>
              <a:ext cx="477345" cy="477345"/>
            </a:xfrm>
            <a:prstGeom prst="ellipse">
              <a:avLst/>
            </a:prstGeom>
            <a:noFill/>
            <a:ln w="57150">
              <a:solidFill>
                <a:srgbClr val="D9B0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0A9F311F-559A-E9DD-C97D-C31706D813B4}"/>
                </a:ext>
              </a:extLst>
            </p:cNvPr>
            <p:cNvCxnSpPr>
              <a:cxnSpLocks/>
              <a:stCxn id="6" idx="3"/>
              <a:endCxn id="6" idx="7"/>
            </p:cNvCxnSpPr>
            <p:nvPr/>
          </p:nvCxnSpPr>
          <p:spPr>
            <a:xfrm flipV="1">
              <a:off x="1884115" y="1972244"/>
              <a:ext cx="337533" cy="337533"/>
            </a:xfrm>
            <a:prstGeom prst="line">
              <a:avLst/>
            </a:prstGeom>
            <a:ln w="57150">
              <a:solidFill>
                <a:srgbClr val="D9B0EA"/>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9AE0A4C-1A7E-CB09-C02F-9B7923B55936}"/>
              </a:ext>
            </a:extLst>
          </p:cNvPr>
          <p:cNvGrpSpPr/>
          <p:nvPr/>
        </p:nvGrpSpPr>
        <p:grpSpPr>
          <a:xfrm>
            <a:off x="1312657" y="2441050"/>
            <a:ext cx="310568" cy="310568"/>
            <a:chOff x="1814209" y="1902338"/>
            <a:chExt cx="477345" cy="477345"/>
          </a:xfrm>
        </p:grpSpPr>
        <p:sp>
          <p:nvSpPr>
            <p:cNvPr id="36" name="Oval 35">
              <a:extLst>
                <a:ext uri="{FF2B5EF4-FFF2-40B4-BE49-F238E27FC236}">
                  <a16:creationId xmlns:a16="http://schemas.microsoft.com/office/drawing/2014/main" id="{E2097BDD-98AB-7554-6E05-660C77B87213}"/>
                </a:ext>
              </a:extLst>
            </p:cNvPr>
            <p:cNvSpPr/>
            <p:nvPr/>
          </p:nvSpPr>
          <p:spPr>
            <a:xfrm>
              <a:off x="1814209" y="1902338"/>
              <a:ext cx="477345" cy="477345"/>
            </a:xfrm>
            <a:prstGeom prst="ellipse">
              <a:avLst/>
            </a:prstGeom>
            <a:noFill/>
            <a:ln w="57150">
              <a:solidFill>
                <a:srgbClr val="D9B0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A609AFD4-9FBD-3E03-556B-8D7AAB9814FB}"/>
                </a:ext>
              </a:extLst>
            </p:cNvPr>
            <p:cNvCxnSpPr>
              <a:cxnSpLocks/>
              <a:stCxn id="36" idx="3"/>
              <a:endCxn id="36" idx="7"/>
            </p:cNvCxnSpPr>
            <p:nvPr/>
          </p:nvCxnSpPr>
          <p:spPr>
            <a:xfrm flipV="1">
              <a:off x="1884115" y="1972244"/>
              <a:ext cx="337533" cy="337533"/>
            </a:xfrm>
            <a:prstGeom prst="line">
              <a:avLst/>
            </a:prstGeom>
            <a:ln w="57150">
              <a:solidFill>
                <a:srgbClr val="D9B0EA"/>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49011598"/>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FFFB8B-9864-6F1F-CEBE-36C3AFC7E5F2}"/>
              </a:ext>
            </a:extLst>
          </p:cNvPr>
          <p:cNvSpPr>
            <a:spLocks noGrp="1"/>
          </p:cNvSpPr>
          <p:nvPr>
            <p:ph type="sldNum" sz="quarter" idx="12"/>
          </p:nvPr>
        </p:nvSpPr>
        <p:spPr/>
        <p:txBody>
          <a:bodyPr/>
          <a:lstStyle/>
          <a:p>
            <a:fld id="{5BA3E189-2F3A-42E5-B572-3520703B6186}" type="slidenum">
              <a:rPr lang="en-GB" smtClean="0"/>
              <a:pPr/>
              <a:t>30</a:t>
            </a:fld>
            <a:endParaRPr lang="en-GB"/>
          </a:p>
        </p:txBody>
      </p:sp>
      <p:sp>
        <p:nvSpPr>
          <p:cNvPr id="5" name="Title 1">
            <a:extLst>
              <a:ext uri="{FF2B5EF4-FFF2-40B4-BE49-F238E27FC236}">
                <a16:creationId xmlns:a16="http://schemas.microsoft.com/office/drawing/2014/main" id="{64BF7ADE-784A-7EE1-8507-8B5ED2D01347}"/>
              </a:ext>
            </a:extLst>
          </p:cNvPr>
          <p:cNvSpPr>
            <a:spLocks noGrp="1"/>
          </p:cNvSpPr>
          <p:nvPr>
            <p:ph type="title"/>
          </p:nvPr>
        </p:nvSpPr>
        <p:spPr>
          <a:xfrm>
            <a:off x="301625" y="301625"/>
            <a:ext cx="8470235" cy="900113"/>
          </a:xfrm>
        </p:spPr>
        <p:txBody>
          <a:bodyPr/>
          <a:lstStyle/>
          <a:p>
            <a:r>
              <a:rPr lang="en-US" sz="4000"/>
              <a:t>Skin care, make-up or sun care </a:t>
            </a:r>
            <a:br>
              <a:rPr lang="en-US" sz="4000"/>
            </a:br>
            <a:r>
              <a:rPr lang="en-US" sz="4000"/>
              <a:t>with high alcohol content used to</a:t>
            </a:r>
          </a:p>
        </p:txBody>
      </p:sp>
      <p:sp>
        <p:nvSpPr>
          <p:cNvPr id="6" name="Text Placeholder 2">
            <a:extLst>
              <a:ext uri="{FF2B5EF4-FFF2-40B4-BE49-F238E27FC236}">
                <a16:creationId xmlns:a16="http://schemas.microsoft.com/office/drawing/2014/main" id="{D76E96A8-C7DD-E8FA-F04D-0975599349FF}"/>
              </a:ext>
            </a:extLst>
          </p:cNvPr>
          <p:cNvSpPr txBox="1">
            <a:spLocks/>
          </p:cNvSpPr>
          <p:nvPr/>
        </p:nvSpPr>
        <p:spPr>
          <a:xfrm>
            <a:off x="301625" y="1623066"/>
            <a:ext cx="8064500" cy="1430050"/>
          </a:xfrm>
          <a:prstGeom prst="rect">
            <a:avLst/>
          </a:prstGeom>
        </p:spPr>
        <p:txBody>
          <a:bodyPr vert="horz" wrap="square" lIns="0" tIns="0" rIns="0" bIns="0" rtlCol="0">
            <a:noAutofit/>
          </a:bodyPr>
          <a:lstStyle>
            <a:lvl1pPr marL="0" indent="0" algn="l" defTabSz="914400" rtl="0" eaLnBrk="1" latinLnBrk="0" hangingPunct="1">
              <a:lnSpc>
                <a:spcPct val="90000"/>
              </a:lnSpc>
              <a:spcBef>
                <a:spcPts val="0"/>
              </a:spcBef>
              <a:buFont typeface="Arial" panose="020B0604020202020204" pitchFamily="34" charset="0"/>
              <a:buNone/>
              <a:defRPr sz="5700" b="1"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3600" indent="-363600">
              <a:spcBef>
                <a:spcPts val="500"/>
              </a:spcBef>
              <a:spcAft>
                <a:spcPts val="400"/>
              </a:spcAft>
              <a:buClr>
                <a:schemeClr val="bg1"/>
              </a:buClr>
              <a:buSzPct val="90000"/>
              <a:buFont typeface="Wingdings" panose="05000000000000000000" pitchFamily="2" charset="2"/>
              <a:buChar char="l"/>
            </a:pPr>
            <a:r>
              <a:rPr lang="en-GB" sz="1600" b="0"/>
              <a:t>Reduce greasiness and tackiness</a:t>
            </a:r>
          </a:p>
          <a:p>
            <a:pPr marL="363600" indent="-363600">
              <a:spcBef>
                <a:spcPts val="500"/>
              </a:spcBef>
              <a:spcAft>
                <a:spcPts val="400"/>
              </a:spcAft>
              <a:buClr>
                <a:schemeClr val="bg1"/>
              </a:buClr>
              <a:buSzPct val="90000"/>
              <a:buFont typeface="Wingdings" panose="05000000000000000000" pitchFamily="2" charset="2"/>
              <a:buChar char="l"/>
            </a:pPr>
            <a:r>
              <a:rPr lang="en-GB" sz="1600" b="0"/>
              <a:t>Bring a fresh effect</a:t>
            </a:r>
          </a:p>
          <a:p>
            <a:pPr marL="363600" indent="-363600">
              <a:spcBef>
                <a:spcPts val="500"/>
              </a:spcBef>
              <a:spcAft>
                <a:spcPts val="400"/>
              </a:spcAft>
              <a:buClr>
                <a:schemeClr val="bg1"/>
              </a:buClr>
              <a:buSzPct val="90000"/>
              <a:buFont typeface="Wingdings" panose="05000000000000000000" pitchFamily="2" charset="2"/>
              <a:buChar char="l"/>
            </a:pPr>
            <a:r>
              <a:rPr lang="en-GB" sz="1600" b="0"/>
              <a:t>Improve the preservative properties</a:t>
            </a:r>
          </a:p>
        </p:txBody>
      </p:sp>
      <p:grpSp>
        <p:nvGrpSpPr>
          <p:cNvPr id="8" name="Group 54">
            <a:extLst>
              <a:ext uri="{FF2B5EF4-FFF2-40B4-BE49-F238E27FC236}">
                <a16:creationId xmlns:a16="http://schemas.microsoft.com/office/drawing/2014/main" id="{773B567A-2E02-38F7-00CA-B9D16CEFE232}"/>
              </a:ext>
            </a:extLst>
          </p:cNvPr>
          <p:cNvGrpSpPr/>
          <p:nvPr/>
        </p:nvGrpSpPr>
        <p:grpSpPr>
          <a:xfrm>
            <a:off x="7642360" y="3182279"/>
            <a:ext cx="1804627" cy="2340000"/>
            <a:chOff x="6301591" y="3396954"/>
            <a:chExt cx="1804627" cy="2340000"/>
          </a:xfrm>
        </p:grpSpPr>
        <p:sp>
          <p:nvSpPr>
            <p:cNvPr id="9" name="Rectangle 35">
              <a:extLst>
                <a:ext uri="{FF2B5EF4-FFF2-40B4-BE49-F238E27FC236}">
                  <a16:creationId xmlns:a16="http://schemas.microsoft.com/office/drawing/2014/main" id="{000DA8C7-3210-067D-B330-16715C2DD68F}"/>
                </a:ext>
              </a:extLst>
            </p:cNvPr>
            <p:cNvSpPr>
              <a:spLocks/>
            </p:cNvSpPr>
            <p:nvPr/>
          </p:nvSpPr>
          <p:spPr>
            <a:xfrm>
              <a:off x="6306218" y="3396954"/>
              <a:ext cx="1800000" cy="2340000"/>
            </a:xfrm>
            <a:prstGeom prst="rect">
              <a:avLst/>
            </a:prstGeom>
            <a:blipFill dpi="0" rotWithShape="1">
              <a:blip r:embed="rId2"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38">
              <a:extLst>
                <a:ext uri="{FF2B5EF4-FFF2-40B4-BE49-F238E27FC236}">
                  <a16:creationId xmlns:a16="http://schemas.microsoft.com/office/drawing/2014/main" id="{D008A256-B038-13FE-C17D-ADF5C38F1D62}"/>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301591" y="3398158"/>
              <a:ext cx="1804627" cy="2338796"/>
            </a:xfrm>
            <a:prstGeom prst="rect">
              <a:avLst/>
            </a:prstGeom>
          </p:spPr>
        </p:pic>
        <p:sp>
          <p:nvSpPr>
            <p:cNvPr id="11" name="Rectangle 43">
              <a:extLst>
                <a:ext uri="{FF2B5EF4-FFF2-40B4-BE49-F238E27FC236}">
                  <a16:creationId xmlns:a16="http://schemas.microsoft.com/office/drawing/2014/main" id="{F1E92E7B-7621-9593-E1A4-9B147F68FD19}"/>
                </a:ext>
              </a:extLst>
            </p:cNvPr>
            <p:cNvSpPr/>
            <p:nvPr/>
          </p:nvSpPr>
          <p:spPr>
            <a:xfrm>
              <a:off x="6487424" y="5030787"/>
              <a:ext cx="1308370" cy="507831"/>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ea typeface="+mn-ea"/>
                  <a:cs typeface="+mn-cs"/>
                </a:rPr>
                <a:t>High ethanol</a:t>
              </a:r>
              <a:br>
                <a:rPr kumimoji="0" lang="en-US" sz="1500" b="0" i="0" u="none" strike="noStrike" kern="1200" cap="none" spc="0" normalizeH="0" baseline="0" noProof="0">
                  <a:ln>
                    <a:noFill/>
                  </a:ln>
                  <a:solidFill>
                    <a:srgbClr val="FFFFFF"/>
                  </a:solidFill>
                  <a:effectLst/>
                  <a:uLnTx/>
                  <a:uFillTx/>
                  <a:ea typeface="+mn-ea"/>
                  <a:cs typeface="+mn-cs"/>
                </a:rPr>
              </a:br>
              <a:r>
                <a:rPr kumimoji="0" lang="en-US" sz="1500" b="0" i="0" u="none" strike="noStrike" kern="1200" cap="none" spc="0" normalizeH="0" baseline="0" noProof="0">
                  <a:ln>
                    <a:noFill/>
                  </a:ln>
                  <a:solidFill>
                    <a:srgbClr val="FFFFFF"/>
                  </a:solidFill>
                  <a:effectLst/>
                  <a:uLnTx/>
                  <a:uFillTx/>
                  <a:ea typeface="+mn-ea"/>
                  <a:cs typeface="+mn-cs"/>
                </a:rPr>
                <a:t>content</a:t>
              </a:r>
            </a:p>
          </p:txBody>
        </p:sp>
      </p:grpSp>
      <p:grpSp>
        <p:nvGrpSpPr>
          <p:cNvPr id="2" name="Group 1">
            <a:extLst>
              <a:ext uri="{FF2B5EF4-FFF2-40B4-BE49-F238E27FC236}">
                <a16:creationId xmlns:a16="http://schemas.microsoft.com/office/drawing/2014/main" id="{00F4F07C-0024-261A-5964-7588C49DD215}"/>
              </a:ext>
            </a:extLst>
          </p:cNvPr>
          <p:cNvGrpSpPr/>
          <p:nvPr/>
        </p:nvGrpSpPr>
        <p:grpSpPr>
          <a:xfrm>
            <a:off x="8943278" y="724906"/>
            <a:ext cx="3877372" cy="1037838"/>
            <a:chOff x="9173180" y="318069"/>
            <a:chExt cx="3877372" cy="1037838"/>
          </a:xfrm>
        </p:grpSpPr>
        <p:sp>
          <p:nvSpPr>
            <p:cNvPr id="4" name="Rectangle: Rounded Corners 3">
              <a:extLst>
                <a:ext uri="{FF2B5EF4-FFF2-40B4-BE49-F238E27FC236}">
                  <a16:creationId xmlns:a16="http://schemas.microsoft.com/office/drawing/2014/main" id="{04259047-38EE-E76E-8782-554FAE233C27}"/>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031CF5E-EA90-AE27-A2A7-99EA02299541}"/>
                </a:ext>
              </a:extLst>
            </p:cNvPr>
            <p:cNvSpPr txBox="1"/>
            <p:nvPr/>
          </p:nvSpPr>
          <p:spPr>
            <a:xfrm>
              <a:off x="10164572" y="483045"/>
              <a:ext cx="2235394" cy="707886"/>
            </a:xfrm>
            <a:prstGeom prst="rect">
              <a:avLst/>
            </a:prstGeom>
            <a:noFill/>
          </p:spPr>
          <p:txBody>
            <a:bodyPr wrap="square" lIns="91440" tIns="45720" rIns="91440" bIns="45720"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latin typeface="DM Sans"/>
                </a:rPr>
                <a:t>An extensive, uniform and unique formation of self-organizing molecules that guarantee maximum stability.</a:t>
              </a:r>
              <a:endParaRPr lang="en-US" sz="1000" b="1">
                <a:solidFill>
                  <a:schemeClr val="bg1"/>
                </a:solidFill>
              </a:endParaRPr>
            </a:p>
          </p:txBody>
        </p:sp>
        <p:sp>
          <p:nvSpPr>
            <p:cNvPr id="13" name="Oval 12">
              <a:extLst>
                <a:ext uri="{FF2B5EF4-FFF2-40B4-BE49-F238E27FC236}">
                  <a16:creationId xmlns:a16="http://schemas.microsoft.com/office/drawing/2014/main" id="{7C991F42-8F47-32AA-F01D-F330E1B8173B}"/>
                </a:ext>
              </a:extLst>
            </p:cNvPr>
            <p:cNvSpPr/>
            <p:nvPr/>
          </p:nvSpPr>
          <p:spPr>
            <a:xfrm>
              <a:off x="9353447" y="449183"/>
              <a:ext cx="775610" cy="775610"/>
            </a:xfrm>
            <a:prstGeom prst="ellipse">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09703198"/>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CE609-ED75-5D44-9450-C414A8A7CFCB}"/>
              </a:ext>
            </a:extLst>
          </p:cNvPr>
          <p:cNvSpPr>
            <a:spLocks noGrp="1"/>
          </p:cNvSpPr>
          <p:nvPr>
            <p:ph type="title"/>
          </p:nvPr>
        </p:nvSpPr>
        <p:spPr>
          <a:xfrm>
            <a:off x="302400" y="302400"/>
            <a:ext cx="11591925" cy="303211"/>
          </a:xfrm>
        </p:spPr>
        <p:txBody>
          <a:bodyPr/>
          <a:lstStyle/>
          <a:p>
            <a:r>
              <a:rPr lang="en-US"/>
              <a:t>Overcome the challenge with alcohol content Higher performance vs benchmarks </a:t>
            </a:r>
          </a:p>
        </p:txBody>
      </p:sp>
      <p:sp>
        <p:nvSpPr>
          <p:cNvPr id="5" name="Slide Number Placeholder 4">
            <a:extLst>
              <a:ext uri="{FF2B5EF4-FFF2-40B4-BE49-F238E27FC236}">
                <a16:creationId xmlns:a16="http://schemas.microsoft.com/office/drawing/2014/main" id="{16980735-29EE-7040-AC8A-44573DA01988}"/>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31</a:t>
            </a:fld>
            <a:endParaRPr lang="en-US"/>
          </a:p>
        </p:txBody>
      </p:sp>
      <p:sp>
        <p:nvSpPr>
          <p:cNvPr id="4" name="Text Placeholder 3">
            <a:extLst>
              <a:ext uri="{FF2B5EF4-FFF2-40B4-BE49-F238E27FC236}">
                <a16:creationId xmlns:a16="http://schemas.microsoft.com/office/drawing/2014/main" id="{70E3307E-19E2-724B-9B47-4C08B5C00345}"/>
              </a:ext>
            </a:extLst>
          </p:cNvPr>
          <p:cNvSpPr>
            <a:spLocks noGrp="1"/>
          </p:cNvSpPr>
          <p:nvPr>
            <p:ph type="body" idx="11"/>
          </p:nvPr>
        </p:nvSpPr>
        <p:spPr>
          <a:xfrm>
            <a:off x="301625" y="604837"/>
            <a:ext cx="11588750" cy="540000"/>
          </a:xfrm>
        </p:spPr>
        <p:txBody>
          <a:bodyPr/>
          <a:lstStyle/>
          <a:p>
            <a:r>
              <a:rPr lang="en-US"/>
              <a:t>Ethanol is often used to get a light and refreshing effect but could lead </a:t>
            </a:r>
            <a:br>
              <a:rPr lang="en-US"/>
            </a:br>
            <a:r>
              <a:rPr lang="en-US"/>
              <a:t>to some instability</a:t>
            </a:r>
          </a:p>
        </p:txBody>
      </p:sp>
      <p:sp>
        <p:nvSpPr>
          <p:cNvPr id="9" name="Rectangle 8">
            <a:extLst>
              <a:ext uri="{FF2B5EF4-FFF2-40B4-BE49-F238E27FC236}">
                <a16:creationId xmlns:a16="http://schemas.microsoft.com/office/drawing/2014/main" id="{6EE1C80C-FCFC-2844-926D-8D04B6B09FB3}"/>
              </a:ext>
            </a:extLst>
          </p:cNvPr>
          <p:cNvSpPr/>
          <p:nvPr/>
        </p:nvSpPr>
        <p:spPr>
          <a:xfrm>
            <a:off x="302400" y="1342800"/>
            <a:ext cx="4300506" cy="3694514"/>
          </a:xfrm>
          <a:prstGeom prst="rect">
            <a:avLst/>
          </a:prstGeom>
          <a:blipFill dpi="0" rotWithShape="1">
            <a:blip r:embed="rId3" cstate="print">
              <a:duotone>
                <a:prstClr val="black"/>
                <a:srgbClr val="EEDBF7">
                  <a:tint val="45000"/>
                  <a:satMod val="400000"/>
                </a:srgbClr>
              </a:duotone>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hlinkClick r:id="rId4" action="ppaction://hlinksldjump"/>
            <a:extLst>
              <a:ext uri="{FF2B5EF4-FFF2-40B4-BE49-F238E27FC236}">
                <a16:creationId xmlns:a16="http://schemas.microsoft.com/office/drawing/2014/main" id="{CAF4CDFD-410A-DC3C-6F56-09AF352293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7" name="Text Placeholder 5">
            <a:extLst>
              <a:ext uri="{FF2B5EF4-FFF2-40B4-BE49-F238E27FC236}">
                <a16:creationId xmlns:a16="http://schemas.microsoft.com/office/drawing/2014/main" id="{5A207D8A-0076-4D63-E8ED-C2BE67108FC5}"/>
              </a:ext>
            </a:extLst>
          </p:cNvPr>
          <p:cNvSpPr txBox="1">
            <a:spLocks/>
          </p:cNvSpPr>
          <p:nvPr/>
        </p:nvSpPr>
        <p:spPr>
          <a:xfrm>
            <a:off x="301625" y="5110450"/>
            <a:ext cx="6818593" cy="506126"/>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already at 1% succeeds to stabilize up to 10% ethanol. </a:t>
            </a:r>
          </a:p>
        </p:txBody>
      </p:sp>
      <p:sp>
        <p:nvSpPr>
          <p:cNvPr id="10" name="Text Placeholder 5">
            <a:extLst>
              <a:ext uri="{FF2B5EF4-FFF2-40B4-BE49-F238E27FC236}">
                <a16:creationId xmlns:a16="http://schemas.microsoft.com/office/drawing/2014/main" id="{9F5183D2-DDFB-AC6B-DD3B-DB9695C34DE5}"/>
              </a:ext>
            </a:extLst>
          </p:cNvPr>
          <p:cNvSpPr txBox="1">
            <a:spLocks/>
          </p:cNvSpPr>
          <p:nvPr/>
        </p:nvSpPr>
        <p:spPr>
          <a:xfrm>
            <a:off x="4720257" y="1391227"/>
            <a:ext cx="3278434" cy="1911744"/>
          </a:xfrm>
          <a:prstGeom prst="rect">
            <a:avLst/>
          </a:prstGeom>
          <a:noFill/>
        </p:spPr>
        <p:txBody>
          <a:bodyPr lIns="0" tIns="0" rIns="72000" bIns="72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3"/>
              </a:buClr>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All emulsifiers at 1% </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Cetearyl Alcohol as Stabilizer</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Emulsion integrity evaluated </a:t>
            </a:r>
            <a:br>
              <a:rPr lang="en-US" sz="1600" dirty="0">
                <a:solidFill>
                  <a:schemeClr val="tx1"/>
                </a:solidFill>
                <a:latin typeface="+mn-lt"/>
              </a:rPr>
            </a:br>
            <a:r>
              <a:rPr lang="en-US" sz="1600" dirty="0">
                <a:solidFill>
                  <a:schemeClr val="tx1"/>
                </a:solidFill>
                <a:latin typeface="+mn-lt"/>
              </a:rPr>
              <a:t>after 8 weeks at 40°C</a:t>
            </a:r>
          </a:p>
        </p:txBody>
      </p:sp>
      <p:sp>
        <p:nvSpPr>
          <p:cNvPr id="11" name="Text Placeholder 5">
            <a:extLst>
              <a:ext uri="{FF2B5EF4-FFF2-40B4-BE49-F238E27FC236}">
                <a16:creationId xmlns:a16="http://schemas.microsoft.com/office/drawing/2014/main" id="{2BBE99F9-B6CA-988D-5329-C7F321157E7A}"/>
              </a:ext>
            </a:extLst>
          </p:cNvPr>
          <p:cNvSpPr txBox="1">
            <a:spLocks/>
          </p:cNvSpPr>
          <p:nvPr/>
        </p:nvSpPr>
        <p:spPr>
          <a:xfrm>
            <a:off x="8261873" y="1365250"/>
            <a:ext cx="3627726" cy="4887913"/>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3"/>
              </a:buClr>
              <a:buNone/>
            </a:pPr>
            <a:r>
              <a:rPr lang="en-US" sz="1600" b="1">
                <a:solidFill>
                  <a:schemeClr val="tx1"/>
                </a:solidFill>
                <a:latin typeface="+mn-lt"/>
              </a:rPr>
              <a:t>Peace of mind for the following types of formulations, where alcohol content is high and critical for the stability:</a:t>
            </a:r>
          </a:p>
          <a:p>
            <a:pPr marL="0" indent="0">
              <a:buClr>
                <a:schemeClr val="accent3"/>
              </a:buClr>
              <a:buNone/>
            </a:pPr>
            <a:endParaRPr lang="en-US" sz="1600" b="1">
              <a:solidFill>
                <a:srgbClr val="58166D"/>
              </a:solidFill>
              <a:latin typeface="+mn-lt"/>
            </a:endParaRP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Sun care, skin care and make-up products where alcohol will reduce the greasiness and tackiness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Products where alcohol is used to create a fresh effect</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Slimming products</a:t>
            </a:r>
          </a:p>
        </p:txBody>
      </p:sp>
      <p:cxnSp>
        <p:nvCxnSpPr>
          <p:cNvPr id="13" name="Straight Connector 7">
            <a:extLst>
              <a:ext uri="{FF2B5EF4-FFF2-40B4-BE49-F238E27FC236}">
                <a16:creationId xmlns:a16="http://schemas.microsoft.com/office/drawing/2014/main" id="{599920D5-0AF4-55AA-D9F2-9C5F896895D4}"/>
              </a:ext>
            </a:extLst>
          </p:cNvPr>
          <p:cNvCxnSpPr>
            <a:cxnSpLocks/>
          </p:cNvCxnSpPr>
          <p:nvPr/>
        </p:nvCxnSpPr>
        <p:spPr>
          <a:xfrm>
            <a:off x="8261873" y="2462198"/>
            <a:ext cx="35318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E93C265-8624-E39A-BE33-75391FEB3390}"/>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636343916"/>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CE609-ED75-5D44-9450-C414A8A7CFCB}"/>
              </a:ext>
            </a:extLst>
          </p:cNvPr>
          <p:cNvSpPr>
            <a:spLocks noGrp="1"/>
          </p:cNvSpPr>
          <p:nvPr>
            <p:ph type="title"/>
          </p:nvPr>
        </p:nvSpPr>
        <p:spPr>
          <a:xfrm>
            <a:off x="302400" y="302400"/>
            <a:ext cx="11591925" cy="303211"/>
          </a:xfrm>
        </p:spPr>
        <p:txBody>
          <a:bodyPr/>
          <a:lstStyle/>
          <a:p>
            <a:r>
              <a:rPr lang="en-US"/>
              <a:t>Overcome the challenge with alcohol content Higher performance vs PCP benchmarks</a:t>
            </a:r>
          </a:p>
        </p:txBody>
      </p:sp>
      <p:sp>
        <p:nvSpPr>
          <p:cNvPr id="5" name="Slide Number Placeholder 4">
            <a:extLst>
              <a:ext uri="{FF2B5EF4-FFF2-40B4-BE49-F238E27FC236}">
                <a16:creationId xmlns:a16="http://schemas.microsoft.com/office/drawing/2014/main" id="{16980735-29EE-7040-AC8A-44573DA01988}"/>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32</a:t>
            </a:fld>
            <a:endParaRPr lang="en-US"/>
          </a:p>
        </p:txBody>
      </p:sp>
      <p:sp>
        <p:nvSpPr>
          <p:cNvPr id="4" name="Text Placeholder 3">
            <a:extLst>
              <a:ext uri="{FF2B5EF4-FFF2-40B4-BE49-F238E27FC236}">
                <a16:creationId xmlns:a16="http://schemas.microsoft.com/office/drawing/2014/main" id="{70E3307E-19E2-724B-9B47-4C08B5C00345}"/>
              </a:ext>
            </a:extLst>
          </p:cNvPr>
          <p:cNvSpPr>
            <a:spLocks noGrp="1"/>
          </p:cNvSpPr>
          <p:nvPr>
            <p:ph type="body" idx="11"/>
          </p:nvPr>
        </p:nvSpPr>
        <p:spPr>
          <a:xfrm>
            <a:off x="301625" y="604837"/>
            <a:ext cx="11588750" cy="540000"/>
          </a:xfrm>
        </p:spPr>
        <p:txBody>
          <a:bodyPr/>
          <a:lstStyle/>
          <a:p>
            <a:r>
              <a:rPr lang="en-US"/>
              <a:t>Ethanol is often used to get a light and refreshing effect or as a preservative but could lead to some formulation instabilities</a:t>
            </a:r>
          </a:p>
        </p:txBody>
      </p:sp>
      <p:sp>
        <p:nvSpPr>
          <p:cNvPr id="9" name="Rectangle 8">
            <a:extLst>
              <a:ext uri="{FF2B5EF4-FFF2-40B4-BE49-F238E27FC236}">
                <a16:creationId xmlns:a16="http://schemas.microsoft.com/office/drawing/2014/main" id="{6EE1C80C-FCFC-2844-926D-8D04B6B09FB3}"/>
              </a:ext>
            </a:extLst>
          </p:cNvPr>
          <p:cNvSpPr/>
          <p:nvPr/>
        </p:nvSpPr>
        <p:spPr>
          <a:xfrm>
            <a:off x="302400" y="1342800"/>
            <a:ext cx="4246353" cy="3530753"/>
          </a:xfrm>
          <a:prstGeom prst="rect">
            <a:avLst/>
          </a:prstGeom>
          <a:blipFill dpi="0" rotWithShape="1">
            <a:blip r:embed="rId3" cstate="print">
              <a:duotone>
                <a:prstClr val="black"/>
                <a:srgbClr val="9138B0">
                  <a:tint val="45000"/>
                  <a:satMod val="400000"/>
                </a:srgbClr>
              </a:duotone>
              <a:extLst>
                <a:ext uri="{28A0092B-C50C-407E-A947-70E740481C1C}">
                  <a14:useLocalDpi xmlns:a14="http://schemas.microsoft.com/office/drawing/2010/main"/>
                </a:ext>
              </a:extLst>
            </a:blip>
            <a:srcRect/>
            <a:stretch>
              <a:fillRect l="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hlinkClick r:id="rId4" action="ppaction://hlinksldjump"/>
            <a:extLst>
              <a:ext uri="{FF2B5EF4-FFF2-40B4-BE49-F238E27FC236}">
                <a16:creationId xmlns:a16="http://schemas.microsoft.com/office/drawing/2014/main" id="{B2C9961B-2FBA-2BC5-332E-FA28CE74C93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6" name="Text Placeholder 5">
            <a:extLst>
              <a:ext uri="{FF2B5EF4-FFF2-40B4-BE49-F238E27FC236}">
                <a16:creationId xmlns:a16="http://schemas.microsoft.com/office/drawing/2014/main" id="{B69CCC42-9FAE-2A73-F0CB-8671E71E4CDC}"/>
              </a:ext>
            </a:extLst>
          </p:cNvPr>
          <p:cNvSpPr txBox="1">
            <a:spLocks/>
          </p:cNvSpPr>
          <p:nvPr/>
        </p:nvSpPr>
        <p:spPr>
          <a:xfrm>
            <a:off x="301625" y="5110449"/>
            <a:ext cx="4697413"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stabilizes the highest amount of ethanol among tested PCP benchmarks.</a:t>
            </a:r>
          </a:p>
        </p:txBody>
      </p:sp>
      <p:sp>
        <p:nvSpPr>
          <p:cNvPr id="7" name="Text Placeholder 5">
            <a:extLst>
              <a:ext uri="{FF2B5EF4-FFF2-40B4-BE49-F238E27FC236}">
                <a16:creationId xmlns:a16="http://schemas.microsoft.com/office/drawing/2014/main" id="{88BF9EBA-3325-C9C0-40C4-CB91C8EB8F4B}"/>
              </a:ext>
            </a:extLst>
          </p:cNvPr>
          <p:cNvSpPr txBox="1">
            <a:spLocks/>
          </p:cNvSpPr>
          <p:nvPr/>
        </p:nvSpPr>
        <p:spPr>
          <a:xfrm>
            <a:off x="4720257" y="1391227"/>
            <a:ext cx="3278434" cy="1911744"/>
          </a:xfrm>
          <a:prstGeom prst="rect">
            <a:avLst/>
          </a:prstGeom>
          <a:noFill/>
        </p:spPr>
        <p:txBody>
          <a:bodyPr lIns="0" tIns="0" rIns="72000" bIns="72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D34252"/>
              </a:buClr>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Test with a basic formulation to evaluate emulsifying performance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Emulsifiers at 2%</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Cetearyl Alcohol at 2.3%</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Emulsion integrity evaluated after 12 weeks at RT</a:t>
            </a:r>
          </a:p>
        </p:txBody>
      </p:sp>
      <p:sp>
        <p:nvSpPr>
          <p:cNvPr id="8" name="Text Placeholder 5">
            <a:extLst>
              <a:ext uri="{FF2B5EF4-FFF2-40B4-BE49-F238E27FC236}">
                <a16:creationId xmlns:a16="http://schemas.microsoft.com/office/drawing/2014/main" id="{FBC734BA-A570-C438-7B26-7B0233FD393A}"/>
              </a:ext>
            </a:extLst>
          </p:cNvPr>
          <p:cNvSpPr txBox="1">
            <a:spLocks/>
          </p:cNvSpPr>
          <p:nvPr/>
        </p:nvSpPr>
        <p:spPr>
          <a:xfrm>
            <a:off x="8261873" y="1365250"/>
            <a:ext cx="3627726" cy="4887913"/>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D34252"/>
              </a:buClr>
              <a:buNone/>
            </a:pPr>
            <a:r>
              <a:rPr lang="en-US" sz="1600" b="1">
                <a:solidFill>
                  <a:schemeClr val="tx1"/>
                </a:solidFill>
                <a:latin typeface="+mn-lt"/>
              </a:rPr>
              <a:t>Peace of mind for the following types of formulations, where alcohol content is high and critical for the stability:</a:t>
            </a:r>
          </a:p>
          <a:p>
            <a:pPr marL="0" indent="0">
              <a:buClr>
                <a:srgbClr val="D34252"/>
              </a:buClr>
              <a:buNone/>
            </a:pPr>
            <a:endParaRPr lang="en-US" sz="1600" b="1">
              <a:solidFill>
                <a:srgbClr val="58166D"/>
              </a:solidFill>
              <a:latin typeface="+mn-lt"/>
            </a:endParaRP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Sun care, skin care and make-up products where alcohol will reduce the greasiness and tackiness</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Products where alcohol is used to create a fresh effect</a:t>
            </a:r>
          </a:p>
          <a:p>
            <a:pPr marL="363600" indent="-363600">
              <a:spcAft>
                <a:spcPts val="400"/>
              </a:spcAft>
              <a:buClr>
                <a:srgbClr val="9138B0"/>
              </a:buClr>
              <a:buSzPct val="90000"/>
              <a:buFont typeface="Wingdings" panose="05000000000000000000" pitchFamily="2" charset="2"/>
              <a:buChar char="l"/>
            </a:pPr>
            <a:r>
              <a:rPr lang="en-US" sz="1600">
                <a:solidFill>
                  <a:schemeClr val="tx1"/>
                </a:solidFill>
                <a:latin typeface="+mn-lt"/>
              </a:rPr>
              <a:t>Slimming products</a:t>
            </a:r>
          </a:p>
        </p:txBody>
      </p:sp>
      <p:cxnSp>
        <p:nvCxnSpPr>
          <p:cNvPr id="11" name="Straight Connector 7">
            <a:extLst>
              <a:ext uri="{FF2B5EF4-FFF2-40B4-BE49-F238E27FC236}">
                <a16:creationId xmlns:a16="http://schemas.microsoft.com/office/drawing/2014/main" id="{97CF5892-9431-6F5E-E4FC-118F4E85F882}"/>
              </a:ext>
            </a:extLst>
          </p:cNvPr>
          <p:cNvCxnSpPr>
            <a:cxnSpLocks/>
          </p:cNvCxnSpPr>
          <p:nvPr/>
        </p:nvCxnSpPr>
        <p:spPr>
          <a:xfrm>
            <a:off x="8261873" y="2462198"/>
            <a:ext cx="353180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89967B2-5FA0-74DF-8E68-C5A9FB4E7072}"/>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55144306"/>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FFFB8B-9864-6F1F-CEBE-36C3AFC7E5F2}"/>
              </a:ext>
            </a:extLst>
          </p:cNvPr>
          <p:cNvSpPr>
            <a:spLocks noGrp="1"/>
          </p:cNvSpPr>
          <p:nvPr>
            <p:ph type="sldNum" sz="quarter" idx="12"/>
          </p:nvPr>
        </p:nvSpPr>
        <p:spPr/>
        <p:txBody>
          <a:bodyPr/>
          <a:lstStyle/>
          <a:p>
            <a:fld id="{5BA3E189-2F3A-42E5-B572-3520703B6186}" type="slidenum">
              <a:rPr lang="en-GB" smtClean="0"/>
              <a:pPr/>
              <a:t>33</a:t>
            </a:fld>
            <a:endParaRPr lang="en-GB"/>
          </a:p>
        </p:txBody>
      </p:sp>
      <p:sp>
        <p:nvSpPr>
          <p:cNvPr id="5" name="Title 1">
            <a:extLst>
              <a:ext uri="{FF2B5EF4-FFF2-40B4-BE49-F238E27FC236}">
                <a16:creationId xmlns:a16="http://schemas.microsoft.com/office/drawing/2014/main" id="{64BF7ADE-784A-7EE1-8507-8B5ED2D01347}"/>
              </a:ext>
            </a:extLst>
          </p:cNvPr>
          <p:cNvSpPr>
            <a:spLocks noGrp="1"/>
          </p:cNvSpPr>
          <p:nvPr>
            <p:ph type="title"/>
          </p:nvPr>
        </p:nvSpPr>
        <p:spPr>
          <a:xfrm>
            <a:off x="301625" y="301625"/>
            <a:ext cx="8470235" cy="900113"/>
          </a:xfrm>
        </p:spPr>
        <p:txBody>
          <a:bodyPr/>
          <a:lstStyle/>
          <a:p>
            <a:r>
              <a:rPr lang="en-US" sz="4000"/>
              <a:t>Skin care, make-up or sun care </a:t>
            </a:r>
            <a:br>
              <a:rPr lang="en-US" sz="4000"/>
            </a:br>
            <a:r>
              <a:rPr lang="en-US" sz="4000"/>
              <a:t>in spray application</a:t>
            </a:r>
          </a:p>
        </p:txBody>
      </p:sp>
      <p:grpSp>
        <p:nvGrpSpPr>
          <p:cNvPr id="2" name="Group 53">
            <a:extLst>
              <a:ext uri="{FF2B5EF4-FFF2-40B4-BE49-F238E27FC236}">
                <a16:creationId xmlns:a16="http://schemas.microsoft.com/office/drawing/2014/main" id="{835BB27D-5368-C8FE-E1FC-C661EEB63991}"/>
              </a:ext>
            </a:extLst>
          </p:cNvPr>
          <p:cNvGrpSpPr/>
          <p:nvPr/>
        </p:nvGrpSpPr>
        <p:grpSpPr>
          <a:xfrm>
            <a:off x="10083668" y="3183483"/>
            <a:ext cx="1804627" cy="2338796"/>
            <a:chOff x="8248450" y="3398158"/>
            <a:chExt cx="1804627" cy="2338796"/>
          </a:xfrm>
        </p:grpSpPr>
        <p:sp>
          <p:nvSpPr>
            <p:cNvPr id="4" name="Rectangle 16">
              <a:extLst>
                <a:ext uri="{FF2B5EF4-FFF2-40B4-BE49-F238E27FC236}">
                  <a16:creationId xmlns:a16="http://schemas.microsoft.com/office/drawing/2014/main" id="{8E4A8E86-26DD-1E6F-227D-94E611626F0D}"/>
                </a:ext>
              </a:extLst>
            </p:cNvPr>
            <p:cNvSpPr/>
            <p:nvPr/>
          </p:nvSpPr>
          <p:spPr>
            <a:xfrm>
              <a:off x="8806947" y="5122119"/>
              <a:ext cx="686406" cy="323165"/>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Spray</a:t>
              </a:r>
            </a:p>
          </p:txBody>
        </p:sp>
        <p:pic>
          <p:nvPicPr>
            <p:cNvPr id="12" name="Picture 36" descr="A picture containing indoor, bottle&#10;&#10;Description automatically generated">
              <a:extLst>
                <a:ext uri="{FF2B5EF4-FFF2-40B4-BE49-F238E27FC236}">
                  <a16:creationId xmlns:a16="http://schemas.microsoft.com/office/drawing/2014/main" id="{BA5784D0-5429-A6C7-9E1B-EC38AEC0215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5891" t="-5510"/>
            <a:stretch/>
          </p:blipFill>
          <p:spPr>
            <a:xfrm>
              <a:off x="8368393" y="3543300"/>
              <a:ext cx="1575707" cy="1461407"/>
            </a:xfrm>
            <a:prstGeom prst="ellipse">
              <a:avLst/>
            </a:prstGeom>
          </p:spPr>
        </p:pic>
        <p:pic>
          <p:nvPicPr>
            <p:cNvPr id="13" name="Picture 37">
              <a:extLst>
                <a:ext uri="{FF2B5EF4-FFF2-40B4-BE49-F238E27FC236}">
                  <a16:creationId xmlns:a16="http://schemas.microsoft.com/office/drawing/2014/main" id="{A4EFC8F4-27C8-E260-56D0-5B2192469C3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248450" y="3398158"/>
              <a:ext cx="1804627" cy="2338796"/>
            </a:xfrm>
            <a:prstGeom prst="rect">
              <a:avLst/>
            </a:prstGeom>
          </p:spPr>
        </p:pic>
        <p:sp>
          <p:nvSpPr>
            <p:cNvPr id="14" name="Rectangle 42">
              <a:extLst>
                <a:ext uri="{FF2B5EF4-FFF2-40B4-BE49-F238E27FC236}">
                  <a16:creationId xmlns:a16="http://schemas.microsoft.com/office/drawing/2014/main" id="{91EB52A2-B15E-88FE-5BF0-B20AA51AF0F9}"/>
                </a:ext>
              </a:extLst>
            </p:cNvPr>
            <p:cNvSpPr/>
            <p:nvPr/>
          </p:nvSpPr>
          <p:spPr>
            <a:xfrm>
              <a:off x="8462221" y="5134661"/>
              <a:ext cx="699230" cy="303096"/>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ea typeface="+mn-ea"/>
                  <a:cs typeface="+mn-cs"/>
                </a:rPr>
                <a:t>Spray</a:t>
              </a:r>
            </a:p>
          </p:txBody>
        </p:sp>
      </p:grpSp>
      <p:grpSp>
        <p:nvGrpSpPr>
          <p:cNvPr id="6" name="Group 5">
            <a:extLst>
              <a:ext uri="{FF2B5EF4-FFF2-40B4-BE49-F238E27FC236}">
                <a16:creationId xmlns:a16="http://schemas.microsoft.com/office/drawing/2014/main" id="{1D4718C5-027F-1733-3D4C-97C76BF0DA51}"/>
              </a:ext>
            </a:extLst>
          </p:cNvPr>
          <p:cNvGrpSpPr/>
          <p:nvPr/>
        </p:nvGrpSpPr>
        <p:grpSpPr>
          <a:xfrm>
            <a:off x="8943278" y="724906"/>
            <a:ext cx="3877372" cy="1037838"/>
            <a:chOff x="9173180" y="318069"/>
            <a:chExt cx="3877372" cy="1037838"/>
          </a:xfrm>
        </p:grpSpPr>
        <p:sp>
          <p:nvSpPr>
            <p:cNvPr id="8" name="Rectangle: Rounded Corners 7">
              <a:extLst>
                <a:ext uri="{FF2B5EF4-FFF2-40B4-BE49-F238E27FC236}">
                  <a16:creationId xmlns:a16="http://schemas.microsoft.com/office/drawing/2014/main" id="{BF339E9D-92D5-6607-DE96-516A2DA638FA}"/>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1532356-ACA0-2547-D067-835AB4E4E3F3}"/>
                </a:ext>
              </a:extLst>
            </p:cNvPr>
            <p:cNvSpPr txBox="1"/>
            <p:nvPr/>
          </p:nvSpPr>
          <p:spPr>
            <a:xfrm>
              <a:off x="10164572" y="483045"/>
              <a:ext cx="2235394" cy="707886"/>
            </a:xfrm>
            <a:prstGeom prst="rect">
              <a:avLst/>
            </a:prstGeom>
            <a:noFill/>
          </p:spPr>
          <p:txBody>
            <a:bodyPr wrap="square" lIns="91440" tIns="45720" rIns="91440" bIns="45720"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latin typeface="DM Sans"/>
                </a:rPr>
                <a:t>An extensive, uniform and unique formation of self-organizing molecules that guarantee maximum stability.</a:t>
              </a:r>
              <a:endParaRPr lang="en-US" sz="1000" b="1">
                <a:solidFill>
                  <a:schemeClr val="bg1"/>
                </a:solidFill>
              </a:endParaRPr>
            </a:p>
          </p:txBody>
        </p:sp>
        <p:sp>
          <p:nvSpPr>
            <p:cNvPr id="10" name="Oval 9">
              <a:extLst>
                <a:ext uri="{FF2B5EF4-FFF2-40B4-BE49-F238E27FC236}">
                  <a16:creationId xmlns:a16="http://schemas.microsoft.com/office/drawing/2014/main" id="{42B71984-7493-4446-67B4-EAB69363C4D8}"/>
                </a:ext>
              </a:extLst>
            </p:cNvPr>
            <p:cNvSpPr/>
            <p:nvPr/>
          </p:nvSpPr>
          <p:spPr>
            <a:xfrm>
              <a:off x="9353447" y="449183"/>
              <a:ext cx="775610" cy="775610"/>
            </a:xfrm>
            <a:prstGeom prst="ellipse">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27161780"/>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1C79E-C4B1-AE42-9B76-252F39EB3D8B}"/>
              </a:ext>
            </a:extLst>
          </p:cNvPr>
          <p:cNvSpPr>
            <a:spLocks noGrp="1"/>
          </p:cNvSpPr>
          <p:nvPr>
            <p:ph type="title"/>
          </p:nvPr>
        </p:nvSpPr>
        <p:spPr>
          <a:xfrm>
            <a:off x="302400" y="302400"/>
            <a:ext cx="11591925" cy="303211"/>
          </a:xfrm>
        </p:spPr>
        <p:txBody>
          <a:bodyPr/>
          <a:lstStyle/>
          <a:p>
            <a:r>
              <a:rPr lang="en-US"/>
              <a:t>Overcome the challenge of spray application</a:t>
            </a:r>
          </a:p>
        </p:txBody>
      </p:sp>
      <p:sp>
        <p:nvSpPr>
          <p:cNvPr id="5" name="Slide Number Placeholder 4">
            <a:extLst>
              <a:ext uri="{FF2B5EF4-FFF2-40B4-BE49-F238E27FC236}">
                <a16:creationId xmlns:a16="http://schemas.microsoft.com/office/drawing/2014/main" id="{8B797B35-4E4A-4643-80B1-5DA99BAEC107}"/>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34</a:t>
            </a:fld>
            <a:endParaRPr lang="en-US"/>
          </a:p>
        </p:txBody>
      </p:sp>
      <p:sp>
        <p:nvSpPr>
          <p:cNvPr id="4" name="Text Placeholder 3">
            <a:extLst>
              <a:ext uri="{FF2B5EF4-FFF2-40B4-BE49-F238E27FC236}">
                <a16:creationId xmlns:a16="http://schemas.microsoft.com/office/drawing/2014/main" id="{79CFF8DB-FB60-0C4E-A416-BF87908EA4C6}"/>
              </a:ext>
            </a:extLst>
          </p:cNvPr>
          <p:cNvSpPr>
            <a:spLocks noGrp="1"/>
          </p:cNvSpPr>
          <p:nvPr>
            <p:ph type="body" idx="11"/>
          </p:nvPr>
        </p:nvSpPr>
        <p:spPr>
          <a:xfrm>
            <a:off x="301625" y="604837"/>
            <a:ext cx="11588750" cy="540000"/>
          </a:xfrm>
        </p:spPr>
        <p:txBody>
          <a:bodyPr/>
          <a:lstStyle/>
          <a:p>
            <a:r>
              <a:rPr lang="en-US"/>
              <a:t>AMPHISOL</a:t>
            </a:r>
            <a:r>
              <a:rPr lang="en-US" b="0"/>
              <a:t>®</a:t>
            </a:r>
            <a:r>
              <a:rPr lang="en-US"/>
              <a:t> K is able to stabilize challenging formulation at low viscosity </a:t>
            </a:r>
            <a:br>
              <a:rPr lang="en-US"/>
            </a:br>
            <a:r>
              <a:rPr lang="en-US"/>
              <a:t>vs PCP benchmarks</a:t>
            </a:r>
          </a:p>
        </p:txBody>
      </p:sp>
      <p:pic>
        <p:nvPicPr>
          <p:cNvPr id="16" name="Picture 15">
            <a:extLst>
              <a:ext uri="{FF2B5EF4-FFF2-40B4-BE49-F238E27FC236}">
                <a16:creationId xmlns:a16="http://schemas.microsoft.com/office/drawing/2014/main" id="{95D2CB5C-8152-41B1-ACDC-ABB3F9C87B26}"/>
              </a:ext>
            </a:extLst>
          </p:cNvPr>
          <p:cNvPicPr>
            <a:picLocks noChangeAspect="1"/>
          </p:cNvPicPr>
          <p:nvPr/>
        </p:nvPicPr>
        <p:blipFill>
          <a:blip r:embed="rId3">
            <a:duotone>
              <a:prstClr val="black"/>
              <a:srgbClr val="9138B0">
                <a:tint val="45000"/>
                <a:satMod val="400000"/>
              </a:srgbClr>
            </a:duotone>
          </a:blip>
          <a:srcRect/>
          <a:stretch/>
        </p:blipFill>
        <p:spPr>
          <a:xfrm>
            <a:off x="302400" y="1342800"/>
            <a:ext cx="8355178" cy="3551318"/>
          </a:xfrm>
          <a:prstGeom prst="rect">
            <a:avLst/>
          </a:prstGeom>
        </p:spPr>
      </p:pic>
      <p:pic>
        <p:nvPicPr>
          <p:cNvPr id="13" name="Graphic 12">
            <a:hlinkClick r:id="rId4" action="ppaction://hlinksldjump"/>
            <a:extLst>
              <a:ext uri="{FF2B5EF4-FFF2-40B4-BE49-F238E27FC236}">
                <a16:creationId xmlns:a16="http://schemas.microsoft.com/office/drawing/2014/main" id="{9D7D7929-91A1-07E7-FE3D-77AB32F83A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3" name="Text Placeholder 5">
            <a:extLst>
              <a:ext uri="{FF2B5EF4-FFF2-40B4-BE49-F238E27FC236}">
                <a16:creationId xmlns:a16="http://schemas.microsoft.com/office/drawing/2014/main" id="{D7062036-4EB9-B6EF-3D13-24C8EB0169F0}"/>
              </a:ext>
            </a:extLst>
          </p:cNvPr>
          <p:cNvSpPr txBox="1">
            <a:spLocks/>
          </p:cNvSpPr>
          <p:nvPr/>
        </p:nvSpPr>
        <p:spPr>
          <a:xfrm>
            <a:off x="301625" y="5317066"/>
            <a:ext cx="6370395" cy="506029"/>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is best in stabilizing low viscosity sprays with SPF.</a:t>
            </a:r>
          </a:p>
        </p:txBody>
      </p:sp>
      <p:sp>
        <p:nvSpPr>
          <p:cNvPr id="8" name="Text Placeholder 5">
            <a:extLst>
              <a:ext uri="{FF2B5EF4-FFF2-40B4-BE49-F238E27FC236}">
                <a16:creationId xmlns:a16="http://schemas.microsoft.com/office/drawing/2014/main" id="{B55E3B71-8C79-A8FE-4F61-ED94D0B7C5E3}"/>
              </a:ext>
            </a:extLst>
          </p:cNvPr>
          <p:cNvSpPr txBox="1">
            <a:spLocks/>
          </p:cNvSpPr>
          <p:nvPr/>
        </p:nvSpPr>
        <p:spPr>
          <a:xfrm>
            <a:off x="8913566" y="1391227"/>
            <a:ext cx="2976033" cy="1911744"/>
          </a:xfrm>
          <a:prstGeom prst="rect">
            <a:avLst/>
          </a:prstGeom>
          <a:noFill/>
        </p:spPr>
        <p:txBody>
          <a:bodyPr lIns="0" tIns="0" rIns="72000" bIns="72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BD69D7"/>
              </a:buClr>
              <a:buNone/>
            </a:pPr>
            <a:r>
              <a:rPr lang="en-US" sz="1200" b="1" dirty="0">
                <a:solidFill>
                  <a:schemeClr val="tx1"/>
                </a:solidFill>
                <a:latin typeface="+mn-lt"/>
              </a:rPr>
              <a:t>Testing procedure</a:t>
            </a:r>
          </a:p>
          <a:p>
            <a:pPr marL="363600" indent="-363600">
              <a:spcBef>
                <a:spcPts val="500"/>
              </a:spcBef>
              <a:spcAft>
                <a:spcPts val="400"/>
              </a:spcAft>
              <a:buClr>
                <a:srgbClr val="BD69D7"/>
              </a:buClr>
              <a:buSzPct val="90000"/>
              <a:buFont typeface="Wingdings" panose="05000000000000000000" pitchFamily="2" charset="2"/>
              <a:buChar char="l"/>
            </a:pPr>
            <a:r>
              <a:rPr lang="en-US" sz="1200" dirty="0">
                <a:solidFill>
                  <a:schemeClr val="tx1"/>
                </a:solidFill>
                <a:latin typeface="+mn-lt"/>
              </a:rPr>
              <a:t>Spray SPF 50 (1): </a:t>
            </a:r>
          </a:p>
          <a:p>
            <a:pPr marL="820800" lvl="1" indent="-363600">
              <a:spcAft>
                <a:spcPts val="400"/>
              </a:spcAft>
              <a:buClr>
                <a:srgbClr val="9138B0"/>
              </a:buClr>
              <a:buSzPct val="90000"/>
              <a:buFont typeface="Wingdings" panose="05000000000000000000" pitchFamily="2" charset="2"/>
              <a:buChar char="l"/>
            </a:pPr>
            <a:r>
              <a:rPr lang="en-US" sz="1200" dirty="0">
                <a:solidFill>
                  <a:schemeClr val="tx1"/>
                </a:solidFill>
                <a:latin typeface="+mn-lt"/>
              </a:rPr>
              <a:t>Emulsifiers at 2.5%</a:t>
            </a:r>
          </a:p>
          <a:p>
            <a:pPr marL="820800" lvl="1" indent="-363600">
              <a:spcAft>
                <a:spcPts val="400"/>
              </a:spcAft>
              <a:buClr>
                <a:srgbClr val="9138B0"/>
              </a:buClr>
              <a:buSzPct val="90000"/>
              <a:buFont typeface="Wingdings" panose="05000000000000000000" pitchFamily="2" charset="2"/>
              <a:buChar char="l"/>
            </a:pPr>
            <a:r>
              <a:rPr lang="en-US" sz="1200" dirty="0">
                <a:solidFill>
                  <a:schemeClr val="tx1"/>
                </a:solidFill>
                <a:latin typeface="+mn-lt"/>
              </a:rPr>
              <a:t>Cetearyl Alcohol at 0.2%</a:t>
            </a:r>
          </a:p>
          <a:p>
            <a:pPr marL="820800" lvl="1" indent="-363600">
              <a:spcAft>
                <a:spcPts val="400"/>
              </a:spcAft>
              <a:buClr>
                <a:srgbClr val="9138B0"/>
              </a:buClr>
              <a:buSzPct val="90000"/>
              <a:buFont typeface="Wingdings" panose="05000000000000000000" pitchFamily="2" charset="2"/>
              <a:buChar char="l"/>
            </a:pPr>
            <a:r>
              <a:rPr lang="en-US" sz="1200" dirty="0">
                <a:solidFill>
                  <a:schemeClr val="tx1"/>
                </a:solidFill>
                <a:latin typeface="+mn-lt"/>
              </a:rPr>
              <a:t>Glyceryl Myristate at 0.2%</a:t>
            </a:r>
          </a:p>
          <a:p>
            <a:pPr marL="363600" indent="-363600">
              <a:spcBef>
                <a:spcPts val="500"/>
              </a:spcBef>
              <a:spcAft>
                <a:spcPts val="400"/>
              </a:spcAft>
              <a:buClr>
                <a:srgbClr val="BD69D7"/>
              </a:buClr>
              <a:buSzPct val="90000"/>
              <a:buFont typeface="Wingdings" panose="05000000000000000000" pitchFamily="2" charset="2"/>
              <a:buChar char="l"/>
            </a:pPr>
            <a:r>
              <a:rPr lang="en-US" sz="1200" dirty="0">
                <a:solidFill>
                  <a:schemeClr val="tx1"/>
                </a:solidFill>
                <a:latin typeface="+mn-lt"/>
              </a:rPr>
              <a:t>Spray SPF50 (2):</a:t>
            </a:r>
          </a:p>
          <a:p>
            <a:pPr marL="820800" lvl="1" indent="-363600">
              <a:spcAft>
                <a:spcPts val="400"/>
              </a:spcAft>
              <a:buClr>
                <a:srgbClr val="9138B0"/>
              </a:buClr>
              <a:buSzPct val="90000"/>
              <a:buFont typeface="Wingdings" panose="05000000000000000000" pitchFamily="2" charset="2"/>
              <a:buChar char="l"/>
            </a:pPr>
            <a:r>
              <a:rPr lang="en-US" sz="1200" dirty="0">
                <a:solidFill>
                  <a:schemeClr val="tx1"/>
                </a:solidFill>
                <a:latin typeface="+mn-lt"/>
              </a:rPr>
              <a:t>Emulsifier at 2.5%</a:t>
            </a:r>
          </a:p>
          <a:p>
            <a:pPr marL="820800" lvl="1" indent="-363600">
              <a:spcAft>
                <a:spcPts val="400"/>
              </a:spcAft>
              <a:buClr>
                <a:srgbClr val="9138B0"/>
              </a:buClr>
              <a:buSzPct val="90000"/>
              <a:buFont typeface="Wingdings" panose="05000000000000000000" pitchFamily="2" charset="2"/>
              <a:buChar char="l"/>
            </a:pPr>
            <a:r>
              <a:rPr lang="en-US" sz="1200" dirty="0">
                <a:solidFill>
                  <a:schemeClr val="tx1"/>
                </a:solidFill>
                <a:latin typeface="+mn-lt"/>
              </a:rPr>
              <a:t>Cetearyl Alcohol at 0.2%</a:t>
            </a:r>
          </a:p>
          <a:p>
            <a:pPr marL="820800" lvl="1" indent="-363600">
              <a:spcAft>
                <a:spcPts val="400"/>
              </a:spcAft>
              <a:buClr>
                <a:srgbClr val="9138B0"/>
              </a:buClr>
              <a:buSzPct val="90000"/>
              <a:buFont typeface="Wingdings" panose="05000000000000000000" pitchFamily="2" charset="2"/>
              <a:buChar char="l"/>
            </a:pPr>
            <a:r>
              <a:rPr lang="en-US" sz="1200" dirty="0">
                <a:solidFill>
                  <a:schemeClr val="tx1"/>
                </a:solidFill>
                <a:latin typeface="+mn-lt"/>
              </a:rPr>
              <a:t>Glyceryl Behenate at 0.2%</a:t>
            </a:r>
          </a:p>
          <a:p>
            <a:pPr marL="363600" indent="-363600">
              <a:spcBef>
                <a:spcPts val="500"/>
              </a:spcBef>
              <a:spcAft>
                <a:spcPts val="400"/>
              </a:spcAft>
              <a:buClr>
                <a:srgbClr val="BD69D7"/>
              </a:buClr>
              <a:buSzPct val="90000"/>
              <a:buFont typeface="Wingdings" panose="05000000000000000000" pitchFamily="2" charset="2"/>
              <a:buChar char="l"/>
            </a:pPr>
            <a:r>
              <a:rPr lang="en-US" sz="1200" dirty="0">
                <a:solidFill>
                  <a:schemeClr val="tx1"/>
                </a:solidFill>
                <a:latin typeface="+mn-lt"/>
              </a:rPr>
              <a:t>Spray SPF 30: </a:t>
            </a:r>
          </a:p>
          <a:p>
            <a:pPr marL="820800" lvl="1" indent="-363600">
              <a:spcAft>
                <a:spcPts val="400"/>
              </a:spcAft>
              <a:buClr>
                <a:srgbClr val="9138B0"/>
              </a:buClr>
              <a:buSzPct val="90000"/>
              <a:buFont typeface="Wingdings" panose="05000000000000000000" pitchFamily="2" charset="2"/>
              <a:buChar char="l"/>
            </a:pPr>
            <a:r>
              <a:rPr lang="en-US" sz="1200" dirty="0">
                <a:solidFill>
                  <a:schemeClr val="tx1"/>
                </a:solidFill>
                <a:latin typeface="+mn-lt"/>
              </a:rPr>
              <a:t>Emulsifiers at 0.75%</a:t>
            </a:r>
          </a:p>
          <a:p>
            <a:pPr marL="820800" lvl="1" indent="-363600">
              <a:spcAft>
                <a:spcPts val="400"/>
              </a:spcAft>
              <a:buClr>
                <a:srgbClr val="9138B0"/>
              </a:buClr>
              <a:buSzPct val="90000"/>
              <a:buFont typeface="Wingdings" panose="05000000000000000000" pitchFamily="2" charset="2"/>
              <a:buChar char="l"/>
            </a:pPr>
            <a:r>
              <a:rPr lang="en-US" sz="1200" dirty="0">
                <a:solidFill>
                  <a:schemeClr val="tx1"/>
                </a:solidFill>
                <a:latin typeface="+mn-lt"/>
              </a:rPr>
              <a:t>Cetyl Alcohol at 0.3%</a:t>
            </a:r>
          </a:p>
          <a:p>
            <a:pPr marL="363600" indent="-363600">
              <a:spcBef>
                <a:spcPts val="500"/>
              </a:spcBef>
              <a:spcAft>
                <a:spcPts val="400"/>
              </a:spcAft>
              <a:buClr>
                <a:srgbClr val="BD69D7"/>
              </a:buClr>
              <a:buSzPct val="90000"/>
              <a:buFont typeface="Wingdings" panose="05000000000000000000" pitchFamily="2" charset="2"/>
              <a:buChar char="l"/>
            </a:pPr>
            <a:r>
              <a:rPr lang="en-US" sz="1200" dirty="0">
                <a:solidFill>
                  <a:schemeClr val="tx1"/>
                </a:solidFill>
                <a:latin typeface="+mn-lt"/>
              </a:rPr>
              <a:t>Different UV filters combination</a:t>
            </a:r>
          </a:p>
          <a:p>
            <a:pPr marL="363600" indent="-363600">
              <a:spcBef>
                <a:spcPts val="500"/>
              </a:spcBef>
              <a:spcAft>
                <a:spcPts val="400"/>
              </a:spcAft>
              <a:buClr>
                <a:srgbClr val="BD69D7"/>
              </a:buClr>
              <a:buSzPct val="90000"/>
              <a:buFont typeface="Wingdings" panose="05000000000000000000" pitchFamily="2" charset="2"/>
              <a:buChar char="l"/>
            </a:pPr>
            <a:r>
              <a:rPr lang="en-US" sz="1200" dirty="0">
                <a:solidFill>
                  <a:schemeClr val="tx1"/>
                </a:solidFill>
                <a:latin typeface="+mn-lt"/>
              </a:rPr>
              <a:t>Emulsion integrity and viscosity evaluated after 12 weeks at 40°C</a:t>
            </a:r>
          </a:p>
        </p:txBody>
      </p:sp>
      <p:sp>
        <p:nvSpPr>
          <p:cNvPr id="7" name="Rectangle 6">
            <a:extLst>
              <a:ext uri="{FF2B5EF4-FFF2-40B4-BE49-F238E27FC236}">
                <a16:creationId xmlns:a16="http://schemas.microsoft.com/office/drawing/2014/main" id="{4DC09633-DFBF-0DF5-94DE-BD2FAF830003}"/>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181870441"/>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FFFB8B-9864-6F1F-CEBE-36C3AFC7E5F2}"/>
              </a:ext>
            </a:extLst>
          </p:cNvPr>
          <p:cNvSpPr>
            <a:spLocks noGrp="1"/>
          </p:cNvSpPr>
          <p:nvPr>
            <p:ph type="sldNum" sz="quarter" idx="12"/>
          </p:nvPr>
        </p:nvSpPr>
        <p:spPr/>
        <p:txBody>
          <a:bodyPr/>
          <a:lstStyle/>
          <a:p>
            <a:fld id="{5BA3E189-2F3A-42E5-B572-3520703B6186}" type="slidenum">
              <a:rPr lang="en-GB" smtClean="0"/>
              <a:pPr/>
              <a:t>35</a:t>
            </a:fld>
            <a:endParaRPr lang="en-GB"/>
          </a:p>
        </p:txBody>
      </p:sp>
      <p:sp>
        <p:nvSpPr>
          <p:cNvPr id="5" name="Title 1">
            <a:extLst>
              <a:ext uri="{FF2B5EF4-FFF2-40B4-BE49-F238E27FC236}">
                <a16:creationId xmlns:a16="http://schemas.microsoft.com/office/drawing/2014/main" id="{64BF7ADE-784A-7EE1-8507-8B5ED2D01347}"/>
              </a:ext>
            </a:extLst>
          </p:cNvPr>
          <p:cNvSpPr>
            <a:spLocks noGrp="1"/>
          </p:cNvSpPr>
          <p:nvPr>
            <p:ph type="title"/>
          </p:nvPr>
        </p:nvSpPr>
        <p:spPr>
          <a:xfrm>
            <a:off x="301625" y="301625"/>
            <a:ext cx="8470235" cy="900113"/>
          </a:xfrm>
        </p:spPr>
        <p:txBody>
          <a:bodyPr/>
          <a:lstStyle/>
          <a:p>
            <a:r>
              <a:rPr lang="en-US" sz="4000"/>
              <a:t>Summary of higher performance in challenging conditions vs other PCPs</a:t>
            </a:r>
          </a:p>
        </p:txBody>
      </p:sp>
      <p:grpSp>
        <p:nvGrpSpPr>
          <p:cNvPr id="2" name="Group 1">
            <a:extLst>
              <a:ext uri="{FF2B5EF4-FFF2-40B4-BE49-F238E27FC236}">
                <a16:creationId xmlns:a16="http://schemas.microsoft.com/office/drawing/2014/main" id="{115F4CD5-8E65-54F8-373E-896CB75B3407}"/>
              </a:ext>
            </a:extLst>
          </p:cNvPr>
          <p:cNvGrpSpPr/>
          <p:nvPr/>
        </p:nvGrpSpPr>
        <p:grpSpPr>
          <a:xfrm>
            <a:off x="8943278" y="724906"/>
            <a:ext cx="3877372" cy="1037838"/>
            <a:chOff x="9173180" y="318069"/>
            <a:chExt cx="3877372" cy="1037838"/>
          </a:xfrm>
        </p:grpSpPr>
        <p:sp>
          <p:nvSpPr>
            <p:cNvPr id="4" name="Rectangle: Rounded Corners 3">
              <a:extLst>
                <a:ext uri="{FF2B5EF4-FFF2-40B4-BE49-F238E27FC236}">
                  <a16:creationId xmlns:a16="http://schemas.microsoft.com/office/drawing/2014/main" id="{8F9FF92C-D4DB-B76C-229C-2F4A541EC938}"/>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53A56D3-5D14-C792-071F-2878A071B612}"/>
                </a:ext>
              </a:extLst>
            </p:cNvPr>
            <p:cNvSpPr txBox="1"/>
            <p:nvPr/>
          </p:nvSpPr>
          <p:spPr>
            <a:xfrm>
              <a:off x="10164572" y="483045"/>
              <a:ext cx="2235394" cy="707886"/>
            </a:xfrm>
            <a:prstGeom prst="rect">
              <a:avLst/>
            </a:prstGeom>
            <a:noFill/>
          </p:spPr>
          <p:txBody>
            <a:bodyPr wrap="square" lIns="91440" tIns="45720" rIns="91440" bIns="45720"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latin typeface="DM Sans"/>
                </a:rPr>
                <a:t>An extensive, uniform and unique formation of self-organizing molecules that guarantee maximum stability.</a:t>
              </a:r>
              <a:endParaRPr lang="en-US" sz="1000" b="1">
                <a:solidFill>
                  <a:schemeClr val="bg1"/>
                </a:solidFill>
              </a:endParaRPr>
            </a:p>
          </p:txBody>
        </p:sp>
        <p:sp>
          <p:nvSpPr>
            <p:cNvPr id="8" name="Oval 7">
              <a:extLst>
                <a:ext uri="{FF2B5EF4-FFF2-40B4-BE49-F238E27FC236}">
                  <a16:creationId xmlns:a16="http://schemas.microsoft.com/office/drawing/2014/main" id="{BB92435A-1CDB-DDB9-1C42-C289754AB90B}"/>
                </a:ext>
              </a:extLst>
            </p:cNvPr>
            <p:cNvSpPr/>
            <p:nvPr/>
          </p:nvSpPr>
          <p:spPr>
            <a:xfrm>
              <a:off x="9353447" y="449183"/>
              <a:ext cx="775610" cy="775610"/>
            </a:xfrm>
            <a:prstGeom prst="ellipse">
              <a:avLst/>
            </a:prstGeom>
            <a:blipFill>
              <a:blip r:embed="rId2"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4871712"/>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DAAC9B-1B3A-2B42-90BE-646D4BC2F5DA}"/>
              </a:ext>
            </a:extLst>
          </p:cNvPr>
          <p:cNvSpPr>
            <a:spLocks noGrp="1"/>
          </p:cNvSpPr>
          <p:nvPr>
            <p:ph type="title"/>
          </p:nvPr>
        </p:nvSpPr>
        <p:spPr>
          <a:xfrm>
            <a:off x="302400" y="302400"/>
            <a:ext cx="11591925" cy="303211"/>
          </a:xfrm>
        </p:spPr>
        <p:txBody>
          <a:bodyPr/>
          <a:lstStyle/>
          <a:p>
            <a:r>
              <a:rPr lang="en-US"/>
              <a:t>AMPHISOL</a:t>
            </a:r>
            <a:r>
              <a:rPr lang="en-US" b="0"/>
              <a:t>®</a:t>
            </a:r>
            <a:r>
              <a:rPr lang="en-US"/>
              <a:t> K outperforms PCP</a:t>
            </a:r>
            <a:br>
              <a:rPr lang="en-US"/>
            </a:br>
            <a:r>
              <a:rPr lang="en-US"/>
              <a:t>competition across cosmetic applications</a:t>
            </a:r>
          </a:p>
        </p:txBody>
      </p:sp>
      <p:sp>
        <p:nvSpPr>
          <p:cNvPr id="3" name="Slide Number Placeholder 2">
            <a:extLst>
              <a:ext uri="{FF2B5EF4-FFF2-40B4-BE49-F238E27FC236}">
                <a16:creationId xmlns:a16="http://schemas.microsoft.com/office/drawing/2014/main" id="{38B7DACA-56A4-0246-AB30-427FFEEBBB9E}"/>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36</a:t>
            </a:fld>
            <a:endParaRPr lang="en-US"/>
          </a:p>
        </p:txBody>
      </p:sp>
      <p:sp>
        <p:nvSpPr>
          <p:cNvPr id="17" name="Rectangle 16">
            <a:extLst>
              <a:ext uri="{FF2B5EF4-FFF2-40B4-BE49-F238E27FC236}">
                <a16:creationId xmlns:a16="http://schemas.microsoft.com/office/drawing/2014/main" id="{ED3B1586-8833-234E-B8B4-02E438DCF3B9}"/>
              </a:ext>
            </a:extLst>
          </p:cNvPr>
          <p:cNvSpPr/>
          <p:nvPr/>
        </p:nvSpPr>
        <p:spPr>
          <a:xfrm>
            <a:off x="255264" y="990904"/>
            <a:ext cx="11587199" cy="4354864"/>
          </a:xfrm>
          <a:prstGeom prst="rect">
            <a:avLst/>
          </a:prstGeom>
          <a:blipFill dpi="0" rotWithShape="1">
            <a:blip r:embed="rId3" cstate="screen">
              <a:duotone>
                <a:prstClr val="black"/>
                <a:srgbClr val="BD69D7">
                  <a:tint val="45000"/>
                  <a:satMod val="400000"/>
                </a:srgbClr>
              </a:duotone>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hlinkClick r:id="rId4" action="ppaction://hlinksldjump"/>
            <a:extLst>
              <a:ext uri="{FF2B5EF4-FFF2-40B4-BE49-F238E27FC236}">
                <a16:creationId xmlns:a16="http://schemas.microsoft.com/office/drawing/2014/main" id="{D774DFB8-30CA-15C6-A334-8CEFE249A7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4" name="Rectangle 3">
            <a:extLst>
              <a:ext uri="{FF2B5EF4-FFF2-40B4-BE49-F238E27FC236}">
                <a16:creationId xmlns:a16="http://schemas.microsoft.com/office/drawing/2014/main" id="{BEABD529-EAD9-9670-31F9-A1B73852125B}"/>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951895845"/>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FFFB8B-9864-6F1F-CEBE-36C3AFC7E5F2}"/>
              </a:ext>
            </a:extLst>
          </p:cNvPr>
          <p:cNvSpPr>
            <a:spLocks noGrp="1"/>
          </p:cNvSpPr>
          <p:nvPr>
            <p:ph type="sldNum" sz="quarter" idx="12"/>
          </p:nvPr>
        </p:nvSpPr>
        <p:spPr/>
        <p:txBody>
          <a:bodyPr/>
          <a:lstStyle/>
          <a:p>
            <a:fld id="{5BA3E189-2F3A-42E5-B572-3520703B6186}" type="slidenum">
              <a:rPr lang="en-GB" smtClean="0"/>
              <a:pPr/>
              <a:t>37</a:t>
            </a:fld>
            <a:endParaRPr lang="en-GB"/>
          </a:p>
        </p:txBody>
      </p:sp>
      <p:sp>
        <p:nvSpPr>
          <p:cNvPr id="5" name="Title 1">
            <a:extLst>
              <a:ext uri="{FF2B5EF4-FFF2-40B4-BE49-F238E27FC236}">
                <a16:creationId xmlns:a16="http://schemas.microsoft.com/office/drawing/2014/main" id="{64BF7ADE-784A-7EE1-8507-8B5ED2D01347}"/>
              </a:ext>
            </a:extLst>
          </p:cNvPr>
          <p:cNvSpPr>
            <a:spLocks noGrp="1"/>
          </p:cNvSpPr>
          <p:nvPr>
            <p:ph type="title"/>
          </p:nvPr>
        </p:nvSpPr>
        <p:spPr>
          <a:xfrm>
            <a:off x="301625" y="301625"/>
            <a:ext cx="8470235" cy="900113"/>
          </a:xfrm>
        </p:spPr>
        <p:txBody>
          <a:bodyPr/>
          <a:lstStyle/>
          <a:p>
            <a:r>
              <a:rPr lang="en-US" sz="4000"/>
              <a:t>AMPHISOL</a:t>
            </a:r>
            <a:r>
              <a:rPr lang="en-US" sz="4000" b="0"/>
              <a:t>®</a:t>
            </a:r>
            <a:r>
              <a:rPr lang="en-US" sz="4000"/>
              <a:t> K: the co-emulsifier of choice to secure your formulation making process easier</a:t>
            </a:r>
          </a:p>
        </p:txBody>
      </p:sp>
    </p:spTree>
    <p:extLst>
      <p:ext uri="{BB962C8B-B14F-4D97-AF65-F5344CB8AC3E}">
        <p14:creationId xmlns:p14="http://schemas.microsoft.com/office/powerpoint/2010/main" val="3798693620"/>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DAAC9B-1B3A-2B42-90BE-646D4BC2F5DA}"/>
              </a:ext>
            </a:extLst>
          </p:cNvPr>
          <p:cNvSpPr>
            <a:spLocks noGrp="1"/>
          </p:cNvSpPr>
          <p:nvPr>
            <p:ph type="title"/>
          </p:nvPr>
        </p:nvSpPr>
        <p:spPr>
          <a:xfrm>
            <a:off x="302400" y="302400"/>
            <a:ext cx="11591925" cy="303211"/>
          </a:xfrm>
        </p:spPr>
        <p:txBody>
          <a:bodyPr/>
          <a:lstStyle/>
          <a:p>
            <a:r>
              <a:rPr lang="en-US"/>
              <a:t>Rescue and secure your formulation until the last drop by adding </a:t>
            </a:r>
            <a:br>
              <a:rPr lang="en-US"/>
            </a:br>
            <a:r>
              <a:rPr lang="en-US"/>
              <a:t>0.5% AMPHISOL</a:t>
            </a:r>
            <a:r>
              <a:rPr lang="en-US" b="0"/>
              <a:t>®</a:t>
            </a:r>
            <a:r>
              <a:rPr lang="en-US"/>
              <a:t> K</a:t>
            </a:r>
          </a:p>
        </p:txBody>
      </p:sp>
      <p:sp>
        <p:nvSpPr>
          <p:cNvPr id="3" name="Slide Number Placeholder 2">
            <a:extLst>
              <a:ext uri="{FF2B5EF4-FFF2-40B4-BE49-F238E27FC236}">
                <a16:creationId xmlns:a16="http://schemas.microsoft.com/office/drawing/2014/main" id="{38B7DACA-56A4-0246-AB30-427FFEEBBB9E}"/>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38</a:t>
            </a:fld>
            <a:endParaRPr lang="en-US"/>
          </a:p>
        </p:txBody>
      </p:sp>
      <p:sp>
        <p:nvSpPr>
          <p:cNvPr id="7" name="Text Placeholder 5">
            <a:extLst>
              <a:ext uri="{FF2B5EF4-FFF2-40B4-BE49-F238E27FC236}">
                <a16:creationId xmlns:a16="http://schemas.microsoft.com/office/drawing/2014/main" id="{E1587AD6-0C32-904F-88DA-887CADC080A2}"/>
              </a:ext>
            </a:extLst>
          </p:cNvPr>
          <p:cNvSpPr txBox="1">
            <a:spLocks/>
          </p:cNvSpPr>
          <p:nvPr/>
        </p:nvSpPr>
        <p:spPr>
          <a:xfrm>
            <a:off x="7346950" y="1342800"/>
            <a:ext cx="4314007" cy="381444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en-US" sz="1600" b="1" dirty="0">
                <a:solidFill>
                  <a:schemeClr val="tx1"/>
                </a:solidFill>
                <a:latin typeface="+mn-lt"/>
              </a:rPr>
              <a:t>How does it work?</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The addition of AMPHISOL® K will reduce the emulsion droplet size and optimize the particle distribution.</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Its microdomains technology will lock the stability of the formulation.</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The formulation is creamier and shinier.</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AMPHISOL® K used as a co-emulsifier makes processing easier (minimal temperature of introduction 60°C to 85°C, following the main emulsifier recommendation). </a:t>
            </a:r>
          </a:p>
          <a:p>
            <a:pPr marL="0" indent="0">
              <a:buNone/>
            </a:pPr>
            <a:endParaRPr lang="en-US" sz="1600" b="1" dirty="0">
              <a:solidFill>
                <a:schemeClr val="tx1"/>
              </a:solidFill>
              <a:latin typeface="+mn-lt"/>
            </a:endParaRPr>
          </a:p>
        </p:txBody>
      </p:sp>
      <p:pic>
        <p:nvPicPr>
          <p:cNvPr id="14" name="Graphic 13">
            <a:hlinkClick r:id="rId3" action="ppaction://hlinksldjump"/>
            <a:extLst>
              <a:ext uri="{FF2B5EF4-FFF2-40B4-BE49-F238E27FC236}">
                <a16:creationId xmlns:a16="http://schemas.microsoft.com/office/drawing/2014/main" id="{BBC3E842-DC02-ED7C-517B-9E0EFC3A986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48" y="6450806"/>
            <a:ext cx="383596" cy="383596"/>
          </a:xfrm>
          <a:prstGeom prst="rect">
            <a:avLst/>
          </a:prstGeom>
        </p:spPr>
      </p:pic>
      <p:sp>
        <p:nvSpPr>
          <p:cNvPr id="13" name="TextBox 12">
            <a:extLst>
              <a:ext uri="{FF2B5EF4-FFF2-40B4-BE49-F238E27FC236}">
                <a16:creationId xmlns:a16="http://schemas.microsoft.com/office/drawing/2014/main" id="{63492340-9E52-C702-54D6-A0F70295C68F}"/>
              </a:ext>
            </a:extLst>
          </p:cNvPr>
          <p:cNvSpPr txBox="1"/>
          <p:nvPr/>
        </p:nvSpPr>
        <p:spPr>
          <a:xfrm>
            <a:off x="1750936" y="1342800"/>
            <a:ext cx="5034328" cy="3188565"/>
          </a:xfrm>
          <a:prstGeom prst="rect">
            <a:avLst/>
          </a:prstGeom>
          <a:noFill/>
        </p:spPr>
        <p:txBody>
          <a:bodyPr wrap="square" lIns="0" tIns="0" rIns="0" bIns="0" rtlCol="0">
            <a:spAutoFit/>
          </a:bodyPr>
          <a:lstStyle/>
          <a:p>
            <a:pPr>
              <a:spcAft>
                <a:spcPts val="600"/>
              </a:spcAft>
            </a:pPr>
            <a:r>
              <a:rPr lang="en-GB" sz="1600" b="1" dirty="0"/>
              <a:t>High performance to rescue challenging formulations:</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600" dirty="0"/>
              <a:t>The proof with high electrolyte content, at high temperature &amp; in spray application.</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600" dirty="0"/>
              <a:t>The proof in O/W and gel cream examples.</a:t>
            </a:r>
          </a:p>
          <a:p>
            <a:endParaRPr lang="en-GB" sz="1600" b="1" dirty="0"/>
          </a:p>
          <a:p>
            <a:r>
              <a:rPr lang="en-GB" sz="1600" b="1" dirty="0"/>
              <a:t>High performance to create and beautify different types of formulation:</a:t>
            </a:r>
          </a:p>
          <a:p>
            <a:endParaRPr lang="en-GB" sz="1600" dirty="0"/>
          </a:p>
          <a:p>
            <a:r>
              <a:rPr lang="en-GB" sz="1600" dirty="0"/>
              <a:t>The proof in O/W (</a:t>
            </a:r>
            <a:r>
              <a:rPr lang="en-GB" sz="1600" dirty="0" err="1"/>
              <a:t>polyglyceryl</a:t>
            </a:r>
            <a:r>
              <a:rPr lang="en-GB" sz="1600" dirty="0"/>
              <a:t> mixture, </a:t>
            </a:r>
            <a:r>
              <a:rPr lang="en-GB" sz="1600" dirty="0" err="1"/>
              <a:t>cetearyl</a:t>
            </a:r>
            <a:r>
              <a:rPr lang="en-GB" sz="1600" dirty="0"/>
              <a:t> glucoside, sorbitan derivative mixture…) and in gel cream (acrylate-based polymer).</a:t>
            </a:r>
          </a:p>
        </p:txBody>
      </p:sp>
      <p:sp>
        <p:nvSpPr>
          <p:cNvPr id="2" name="Text Placeholder 5">
            <a:extLst>
              <a:ext uri="{FF2B5EF4-FFF2-40B4-BE49-F238E27FC236}">
                <a16:creationId xmlns:a16="http://schemas.microsoft.com/office/drawing/2014/main" id="{2F1C7D2E-9E31-CCD7-4C5D-291C0FC38CAB}"/>
              </a:ext>
            </a:extLst>
          </p:cNvPr>
          <p:cNvSpPr txBox="1">
            <a:spLocks/>
          </p:cNvSpPr>
          <p:nvPr/>
        </p:nvSpPr>
        <p:spPr>
          <a:xfrm>
            <a:off x="301625" y="5110449"/>
            <a:ext cx="7117270"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Save your time, rescue and secure your unstable emulsion until the last drop by adding 0.5% AMPHISOL® K in your emulsifying system.</a:t>
            </a:r>
          </a:p>
        </p:txBody>
      </p:sp>
      <p:pic>
        <p:nvPicPr>
          <p:cNvPr id="4" name="Graphic 3">
            <a:extLst>
              <a:ext uri="{FF2B5EF4-FFF2-40B4-BE49-F238E27FC236}">
                <a16:creationId xmlns:a16="http://schemas.microsoft.com/office/drawing/2014/main" id="{E103361A-903A-3B42-A656-7A5681880C0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1625" y="1128763"/>
            <a:ext cx="1171091" cy="879055"/>
          </a:xfrm>
          <a:prstGeom prst="rect">
            <a:avLst/>
          </a:prstGeom>
        </p:spPr>
      </p:pic>
      <p:grpSp>
        <p:nvGrpSpPr>
          <p:cNvPr id="6" name="Group 5">
            <a:extLst>
              <a:ext uri="{FF2B5EF4-FFF2-40B4-BE49-F238E27FC236}">
                <a16:creationId xmlns:a16="http://schemas.microsoft.com/office/drawing/2014/main" id="{39701EEB-050A-CB39-ED43-7737A795A40C}"/>
              </a:ext>
            </a:extLst>
          </p:cNvPr>
          <p:cNvGrpSpPr/>
          <p:nvPr/>
        </p:nvGrpSpPr>
        <p:grpSpPr>
          <a:xfrm>
            <a:off x="11135984" y="173085"/>
            <a:ext cx="1711915" cy="1037838"/>
            <a:chOff x="9173180" y="318069"/>
            <a:chExt cx="1711915" cy="1037838"/>
          </a:xfrm>
        </p:grpSpPr>
        <p:sp>
          <p:nvSpPr>
            <p:cNvPr id="8" name="Rectangle: Rounded Corners 7">
              <a:extLst>
                <a:ext uri="{FF2B5EF4-FFF2-40B4-BE49-F238E27FC236}">
                  <a16:creationId xmlns:a16="http://schemas.microsoft.com/office/drawing/2014/main" id="{7F247E73-8590-FA0E-A743-DA4D9B683835}"/>
                </a:ext>
              </a:extLst>
            </p:cNvPr>
            <p:cNvSpPr/>
            <p:nvPr/>
          </p:nvSpPr>
          <p:spPr>
            <a:xfrm>
              <a:off x="9173180" y="318069"/>
              <a:ext cx="1711915"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7431083-E711-4D0B-0BBF-8FDCCEA40986}"/>
                </a:ext>
              </a:extLst>
            </p:cNvPr>
            <p:cNvSpPr/>
            <p:nvPr/>
          </p:nvSpPr>
          <p:spPr>
            <a:xfrm>
              <a:off x="9353447" y="449183"/>
              <a:ext cx="775610" cy="775610"/>
            </a:xfrm>
            <a:prstGeom prst="ellipse">
              <a:avLst/>
            </a:prstGeom>
            <a:blipFill>
              <a:blip r:embed="rId8"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7723658"/>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C1AA9-2C0B-F740-BD38-CEABF8D45469}"/>
              </a:ext>
            </a:extLst>
          </p:cNvPr>
          <p:cNvSpPr>
            <a:spLocks noGrp="1"/>
          </p:cNvSpPr>
          <p:nvPr>
            <p:ph type="title"/>
          </p:nvPr>
        </p:nvSpPr>
        <p:spPr>
          <a:xfrm>
            <a:off x="301626" y="301625"/>
            <a:ext cx="8696902" cy="547835"/>
          </a:xfrm>
        </p:spPr>
        <p:txBody>
          <a:bodyPr/>
          <a:lstStyle/>
          <a:p>
            <a:r>
              <a:rPr lang="en-US"/>
              <a:t>AMPHISOL® K as a co-emulsifier ensures the formulation stability with high electrolyte content</a:t>
            </a:r>
          </a:p>
        </p:txBody>
      </p:sp>
      <p:sp>
        <p:nvSpPr>
          <p:cNvPr id="5" name="Slide Number Placeholder 4">
            <a:extLst>
              <a:ext uri="{FF2B5EF4-FFF2-40B4-BE49-F238E27FC236}">
                <a16:creationId xmlns:a16="http://schemas.microsoft.com/office/drawing/2014/main" id="{2DF1499B-589D-A041-8088-F57AAF01E07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39</a:t>
            </a:fld>
            <a:endParaRPr lang="en-US"/>
          </a:p>
        </p:txBody>
      </p:sp>
      <p:sp>
        <p:nvSpPr>
          <p:cNvPr id="7" name="Text Placeholder 6">
            <a:extLst>
              <a:ext uri="{FF2B5EF4-FFF2-40B4-BE49-F238E27FC236}">
                <a16:creationId xmlns:a16="http://schemas.microsoft.com/office/drawing/2014/main" id="{163F6528-E84C-CE1A-97C8-727EA611BF81}"/>
              </a:ext>
            </a:extLst>
          </p:cNvPr>
          <p:cNvSpPr>
            <a:spLocks noGrp="1"/>
          </p:cNvSpPr>
          <p:nvPr>
            <p:ph type="body" idx="11"/>
          </p:nvPr>
        </p:nvSpPr>
        <p:spPr>
          <a:xfrm>
            <a:off x="302400" y="605610"/>
            <a:ext cx="11587200" cy="540000"/>
          </a:xfrm>
        </p:spPr>
        <p:txBody>
          <a:bodyPr/>
          <a:lstStyle/>
          <a:p>
            <a:r>
              <a:rPr lang="en-GB"/>
              <a:t>Alternative emulsifier system reaching their stability limits</a:t>
            </a:r>
          </a:p>
        </p:txBody>
      </p:sp>
      <p:sp>
        <p:nvSpPr>
          <p:cNvPr id="8" name="Text Placeholder 5">
            <a:extLst>
              <a:ext uri="{FF2B5EF4-FFF2-40B4-BE49-F238E27FC236}">
                <a16:creationId xmlns:a16="http://schemas.microsoft.com/office/drawing/2014/main" id="{6EB006A5-AE4D-AC46-B414-1B5902AC9B21}"/>
              </a:ext>
            </a:extLst>
          </p:cNvPr>
          <p:cNvSpPr txBox="1">
            <a:spLocks/>
          </p:cNvSpPr>
          <p:nvPr/>
        </p:nvSpPr>
        <p:spPr>
          <a:xfrm>
            <a:off x="8967356" y="1380507"/>
            <a:ext cx="2922243" cy="299021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Emulsifier at 1% or combined with 0.5% AMPHISOL® K </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Cetearyl Alcohol as Stabilizer at 2.3%</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PARSOL® HS neutralized (pH 7.5) with triethanolamine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Evaluated after 48h at RT</a:t>
            </a:r>
          </a:p>
        </p:txBody>
      </p:sp>
      <p:pic>
        <p:nvPicPr>
          <p:cNvPr id="10" name="Picture 9" descr="A picture containing square&#10;&#10;Description automatically generated">
            <a:extLst>
              <a:ext uri="{FF2B5EF4-FFF2-40B4-BE49-F238E27FC236}">
                <a16:creationId xmlns:a16="http://schemas.microsoft.com/office/drawing/2014/main" id="{EFF05B27-3BAB-4655-9410-6395A90ADCCF}"/>
              </a:ext>
            </a:extLst>
          </p:cNvPr>
          <p:cNvPicPr>
            <a:picLocks noChangeAspect="1"/>
          </p:cNvPicPr>
          <p:nvPr/>
        </p:nvPicPr>
        <p:blipFill>
          <a:blip r:embed="rId3"/>
          <a:stretch>
            <a:fillRect/>
          </a:stretch>
        </p:blipFill>
        <p:spPr>
          <a:xfrm>
            <a:off x="302399" y="1380507"/>
            <a:ext cx="8269491" cy="3260373"/>
          </a:xfrm>
          <a:prstGeom prst="rect">
            <a:avLst/>
          </a:prstGeom>
        </p:spPr>
      </p:pic>
      <p:pic>
        <p:nvPicPr>
          <p:cNvPr id="19" name="Graphic 18">
            <a:hlinkClick r:id="rId4" action="ppaction://hlinksldjump"/>
            <a:extLst>
              <a:ext uri="{FF2B5EF4-FFF2-40B4-BE49-F238E27FC236}">
                <a16:creationId xmlns:a16="http://schemas.microsoft.com/office/drawing/2014/main" id="{95B680C4-16B1-6D46-0974-1B21EA1D40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3" name="Text Placeholder 5">
            <a:extLst>
              <a:ext uri="{FF2B5EF4-FFF2-40B4-BE49-F238E27FC236}">
                <a16:creationId xmlns:a16="http://schemas.microsoft.com/office/drawing/2014/main" id="{389F3053-483F-63E9-9328-DBF91B5878AE}"/>
              </a:ext>
            </a:extLst>
          </p:cNvPr>
          <p:cNvSpPr txBox="1">
            <a:spLocks/>
          </p:cNvSpPr>
          <p:nvPr/>
        </p:nvSpPr>
        <p:spPr>
          <a:xfrm>
            <a:off x="301625" y="5110449"/>
            <a:ext cx="8218488" cy="500809"/>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The addition of 0.5% AMPHISOL® K allows formulation with high electrolyte content.</a:t>
            </a:r>
          </a:p>
        </p:txBody>
      </p:sp>
      <p:sp>
        <p:nvSpPr>
          <p:cNvPr id="6" name="Rectangle 5">
            <a:extLst>
              <a:ext uri="{FF2B5EF4-FFF2-40B4-BE49-F238E27FC236}">
                <a16:creationId xmlns:a16="http://schemas.microsoft.com/office/drawing/2014/main" id="{4E9BF8DC-425D-B81D-ACA0-50AAE492ED3F}"/>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356710745"/>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23119-7F0A-494B-9062-67F09B2A95A2}"/>
              </a:ext>
            </a:extLst>
          </p:cNvPr>
          <p:cNvSpPr>
            <a:spLocks noGrp="1"/>
          </p:cNvSpPr>
          <p:nvPr>
            <p:ph type="title"/>
          </p:nvPr>
        </p:nvSpPr>
        <p:spPr>
          <a:xfrm>
            <a:off x="302400" y="302400"/>
            <a:ext cx="11591925" cy="303211"/>
          </a:xfrm>
        </p:spPr>
        <p:txBody>
          <a:bodyPr/>
          <a:lstStyle/>
          <a:p>
            <a:r>
              <a:rPr lang="en-US"/>
              <a:t>AMPHISOL</a:t>
            </a:r>
            <a:r>
              <a:rPr lang="en-US" b="0"/>
              <a:t>®</a:t>
            </a:r>
            <a:r>
              <a:rPr lang="en-US"/>
              <a:t> K as a co-emulsifier ensures the formulation stability at high temperature</a:t>
            </a:r>
          </a:p>
        </p:txBody>
      </p:sp>
      <p:sp>
        <p:nvSpPr>
          <p:cNvPr id="5" name="Slide Number Placeholder 4">
            <a:extLst>
              <a:ext uri="{FF2B5EF4-FFF2-40B4-BE49-F238E27FC236}">
                <a16:creationId xmlns:a16="http://schemas.microsoft.com/office/drawing/2014/main" id="{636836C0-3AB8-ED49-B852-0CBB8ABE5A8D}"/>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40</a:t>
            </a:fld>
            <a:endParaRPr lang="en-US"/>
          </a:p>
        </p:txBody>
      </p:sp>
      <p:sp>
        <p:nvSpPr>
          <p:cNvPr id="4" name="Text Placeholder 3">
            <a:extLst>
              <a:ext uri="{FF2B5EF4-FFF2-40B4-BE49-F238E27FC236}">
                <a16:creationId xmlns:a16="http://schemas.microsoft.com/office/drawing/2014/main" id="{3B30E5A2-0ABC-4141-80FA-3F769DC6EA8B}"/>
              </a:ext>
            </a:extLst>
          </p:cNvPr>
          <p:cNvSpPr>
            <a:spLocks noGrp="1"/>
          </p:cNvSpPr>
          <p:nvPr>
            <p:ph type="body" idx="11"/>
          </p:nvPr>
        </p:nvSpPr>
        <p:spPr>
          <a:xfrm>
            <a:off x="301625" y="604837"/>
            <a:ext cx="9226587" cy="540000"/>
          </a:xfrm>
        </p:spPr>
        <p:txBody>
          <a:bodyPr/>
          <a:lstStyle/>
          <a:p>
            <a:r>
              <a:rPr lang="en-US"/>
              <a:t>Add 0.5% of AMPHISOL® K in your emulsifying system to avoid the viscosity drop at high temperature and increase the long-term stability</a:t>
            </a:r>
          </a:p>
        </p:txBody>
      </p:sp>
      <p:pic>
        <p:nvPicPr>
          <p:cNvPr id="12" name="Picture 11" descr="Graphical user interface&#10;&#10;Description automatically generated">
            <a:extLst>
              <a:ext uri="{FF2B5EF4-FFF2-40B4-BE49-F238E27FC236}">
                <a16:creationId xmlns:a16="http://schemas.microsoft.com/office/drawing/2014/main" id="{7EBE835A-3344-43AA-BE37-DA84B28A62A2}"/>
              </a:ext>
            </a:extLst>
          </p:cNvPr>
          <p:cNvPicPr>
            <a:picLocks noChangeAspect="1"/>
          </p:cNvPicPr>
          <p:nvPr/>
        </p:nvPicPr>
        <p:blipFill>
          <a:blip r:embed="rId3">
            <a:duotone>
              <a:prstClr val="black"/>
              <a:srgbClr val="9138B0">
                <a:tint val="45000"/>
                <a:satMod val="400000"/>
              </a:srgbClr>
            </a:duotone>
          </a:blip>
          <a:stretch>
            <a:fillRect/>
          </a:stretch>
        </p:blipFill>
        <p:spPr>
          <a:xfrm>
            <a:off x="302400" y="1321028"/>
            <a:ext cx="7265654" cy="2992916"/>
          </a:xfrm>
          <a:prstGeom prst="rect">
            <a:avLst/>
          </a:prstGeom>
        </p:spPr>
      </p:pic>
      <p:pic>
        <p:nvPicPr>
          <p:cNvPr id="13" name="Picture 12" descr="A picture containing food, indoor, milk, cream&#10;&#10;Description automatically generated">
            <a:extLst>
              <a:ext uri="{FF2B5EF4-FFF2-40B4-BE49-F238E27FC236}">
                <a16:creationId xmlns:a16="http://schemas.microsoft.com/office/drawing/2014/main" id="{AAF7A12F-8B83-48D4-A725-C1B18121C5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89940" y="3429000"/>
            <a:ext cx="1581657" cy="1496298"/>
          </a:xfrm>
          <a:prstGeom prst="rect">
            <a:avLst/>
          </a:prstGeom>
        </p:spPr>
      </p:pic>
      <p:sp>
        <p:nvSpPr>
          <p:cNvPr id="6" name="TextBox 5">
            <a:extLst>
              <a:ext uri="{FF2B5EF4-FFF2-40B4-BE49-F238E27FC236}">
                <a16:creationId xmlns:a16="http://schemas.microsoft.com/office/drawing/2014/main" id="{6A547E67-E97D-4262-B5B4-DD583C7D4597}"/>
              </a:ext>
            </a:extLst>
          </p:cNvPr>
          <p:cNvSpPr txBox="1"/>
          <p:nvPr/>
        </p:nvSpPr>
        <p:spPr>
          <a:xfrm>
            <a:off x="1734559" y="1979141"/>
            <a:ext cx="663678" cy="307777"/>
          </a:xfrm>
          <a:prstGeom prst="rect">
            <a:avLst/>
          </a:prstGeom>
          <a:noFill/>
        </p:spPr>
        <p:txBody>
          <a:bodyPr wrap="square" rtlCol="0">
            <a:spAutoFit/>
          </a:bodyPr>
          <a:lstStyle/>
          <a:p>
            <a:r>
              <a:rPr lang="en-US" sz="700" dirty="0">
                <a:latin typeface="Fira Sans" panose="020B0503050000020004" pitchFamily="34" charset="0"/>
                <a:ea typeface="Fira Sans" panose="020B0503050000020004" pitchFamily="34" charset="0"/>
              </a:rPr>
              <a:t>Viscosity drop</a:t>
            </a:r>
            <a:endParaRPr lang="fr-FR" sz="700" dirty="0">
              <a:latin typeface="Fira Sans" panose="020B0503050000020004" pitchFamily="34" charset="0"/>
              <a:ea typeface="Fira Sans" panose="020B0503050000020004" pitchFamily="34" charset="0"/>
            </a:endParaRPr>
          </a:p>
        </p:txBody>
      </p:sp>
      <p:sp>
        <p:nvSpPr>
          <p:cNvPr id="14" name="TextBox 13">
            <a:extLst>
              <a:ext uri="{FF2B5EF4-FFF2-40B4-BE49-F238E27FC236}">
                <a16:creationId xmlns:a16="http://schemas.microsoft.com/office/drawing/2014/main" id="{D5AF4B2C-A415-404F-88A2-AF10B1751624}"/>
              </a:ext>
            </a:extLst>
          </p:cNvPr>
          <p:cNvSpPr txBox="1"/>
          <p:nvPr/>
        </p:nvSpPr>
        <p:spPr>
          <a:xfrm>
            <a:off x="5646175" y="3702385"/>
            <a:ext cx="663678" cy="307777"/>
          </a:xfrm>
          <a:prstGeom prst="rect">
            <a:avLst/>
          </a:prstGeom>
          <a:noFill/>
        </p:spPr>
        <p:txBody>
          <a:bodyPr wrap="square" rtlCol="0">
            <a:spAutoFit/>
          </a:bodyPr>
          <a:lstStyle/>
          <a:p>
            <a:r>
              <a:rPr lang="en-US" sz="700">
                <a:latin typeface="Fira Sans" panose="020B0503050000020004" pitchFamily="34" charset="0"/>
                <a:ea typeface="Fira Sans" panose="020B0503050000020004" pitchFamily="34" charset="0"/>
              </a:rPr>
              <a:t>Viscosity drop</a:t>
            </a:r>
            <a:endParaRPr lang="fr-FR" sz="700">
              <a:latin typeface="Fira Sans" panose="020B0503050000020004" pitchFamily="34" charset="0"/>
              <a:ea typeface="Fira Sans" panose="020B0503050000020004" pitchFamily="34" charset="0"/>
            </a:endParaRPr>
          </a:p>
        </p:txBody>
      </p:sp>
      <p:pic>
        <p:nvPicPr>
          <p:cNvPr id="17" name="Graphic 16">
            <a:hlinkClick r:id="rId5" action="ppaction://hlinksldjump"/>
            <a:extLst>
              <a:ext uri="{FF2B5EF4-FFF2-40B4-BE49-F238E27FC236}">
                <a16:creationId xmlns:a16="http://schemas.microsoft.com/office/drawing/2014/main" id="{E25BDA43-6B7B-5C65-AEF0-59616D7A182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sp>
        <p:nvSpPr>
          <p:cNvPr id="3" name="Text Placeholder 5">
            <a:extLst>
              <a:ext uri="{FF2B5EF4-FFF2-40B4-BE49-F238E27FC236}">
                <a16:creationId xmlns:a16="http://schemas.microsoft.com/office/drawing/2014/main" id="{0ECAB31D-3C7D-57AF-4B4F-C28D98886DF2}"/>
              </a:ext>
            </a:extLst>
          </p:cNvPr>
          <p:cNvSpPr txBox="1">
            <a:spLocks/>
          </p:cNvSpPr>
          <p:nvPr/>
        </p:nvSpPr>
        <p:spPr>
          <a:xfrm>
            <a:off x="8271164" y="1375457"/>
            <a:ext cx="3618435" cy="299021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GB" sz="1600" dirty="0">
                <a:solidFill>
                  <a:schemeClr val="tx1"/>
                </a:solidFill>
                <a:latin typeface="+mn-lt"/>
              </a:rPr>
              <a:t>2 different emulsifier systems were formulated with and without 0.5% AMPHISOL® K </a:t>
            </a:r>
          </a:p>
          <a:p>
            <a:pPr marL="363600" indent="-363600">
              <a:spcBef>
                <a:spcPts val="500"/>
              </a:spcBef>
              <a:spcAft>
                <a:spcPts val="400"/>
              </a:spcAft>
              <a:buClr>
                <a:srgbClr val="9138B0"/>
              </a:buClr>
              <a:buSzPct val="90000"/>
              <a:buFont typeface="Wingdings" panose="05000000000000000000" pitchFamily="2" charset="2"/>
              <a:buChar char="l"/>
            </a:pPr>
            <a:r>
              <a:rPr lang="en-GB" sz="1600" dirty="0">
                <a:solidFill>
                  <a:schemeClr val="tx1"/>
                </a:solidFill>
                <a:latin typeface="+mn-lt"/>
              </a:rPr>
              <a:t>SPF 30 sunscreen used as basis</a:t>
            </a:r>
          </a:p>
          <a:p>
            <a:pPr marL="363600" indent="-363600">
              <a:spcBef>
                <a:spcPts val="500"/>
              </a:spcBef>
              <a:spcAft>
                <a:spcPts val="400"/>
              </a:spcAft>
              <a:buClr>
                <a:srgbClr val="9138B0"/>
              </a:buClr>
              <a:buSzPct val="90000"/>
              <a:buFont typeface="Wingdings" panose="05000000000000000000" pitchFamily="2" charset="2"/>
              <a:buChar char="l"/>
            </a:pPr>
            <a:r>
              <a:rPr lang="en-GB" sz="1600" dirty="0">
                <a:solidFill>
                  <a:schemeClr val="tx1"/>
                </a:solidFill>
                <a:latin typeface="+mn-lt"/>
              </a:rPr>
              <a:t>Assessment at RT and 40°C over 6 months</a:t>
            </a:r>
          </a:p>
        </p:txBody>
      </p:sp>
      <p:sp>
        <p:nvSpPr>
          <p:cNvPr id="8" name="Text Placeholder 5">
            <a:extLst>
              <a:ext uri="{FF2B5EF4-FFF2-40B4-BE49-F238E27FC236}">
                <a16:creationId xmlns:a16="http://schemas.microsoft.com/office/drawing/2014/main" id="{B747C166-5275-6AF8-C069-D52D62D5174E}"/>
              </a:ext>
            </a:extLst>
          </p:cNvPr>
          <p:cNvSpPr txBox="1">
            <a:spLocks/>
          </p:cNvSpPr>
          <p:nvPr/>
        </p:nvSpPr>
        <p:spPr>
          <a:xfrm>
            <a:off x="301625" y="5110449"/>
            <a:ext cx="4934404"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The addition of 0.5% AMPHISOL® K ensures the thermal (long-term) stability of the emulsions.</a:t>
            </a:r>
          </a:p>
        </p:txBody>
      </p:sp>
      <p:pic>
        <p:nvPicPr>
          <p:cNvPr id="9" name="Graphic 8">
            <a:extLst>
              <a:ext uri="{FF2B5EF4-FFF2-40B4-BE49-F238E27FC236}">
                <a16:creationId xmlns:a16="http://schemas.microsoft.com/office/drawing/2014/main" id="{899C9223-DAD8-9F1C-72B2-38CB81353F6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152793" y="84020"/>
            <a:ext cx="912942" cy="685281"/>
          </a:xfrm>
          <a:prstGeom prst="rect">
            <a:avLst/>
          </a:prstGeom>
        </p:spPr>
      </p:pic>
    </p:spTree>
    <p:extLst>
      <p:ext uri="{BB962C8B-B14F-4D97-AF65-F5344CB8AC3E}">
        <p14:creationId xmlns:p14="http://schemas.microsoft.com/office/powerpoint/2010/main" val="2592482143"/>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23119-7F0A-494B-9062-67F09B2A95A2}"/>
              </a:ext>
            </a:extLst>
          </p:cNvPr>
          <p:cNvSpPr>
            <a:spLocks noGrp="1"/>
          </p:cNvSpPr>
          <p:nvPr>
            <p:ph type="title"/>
          </p:nvPr>
        </p:nvSpPr>
        <p:spPr>
          <a:xfrm>
            <a:off x="302400" y="302400"/>
            <a:ext cx="11591925" cy="303211"/>
          </a:xfrm>
        </p:spPr>
        <p:txBody>
          <a:bodyPr/>
          <a:lstStyle/>
          <a:p>
            <a:r>
              <a:rPr lang="en-US"/>
              <a:t>AMPHISOL</a:t>
            </a:r>
            <a:r>
              <a:rPr lang="en-US" b="0"/>
              <a:t>®</a:t>
            </a:r>
            <a:r>
              <a:rPr lang="en-US"/>
              <a:t> K as a co-emulsifier allows to create stable spray</a:t>
            </a:r>
          </a:p>
        </p:txBody>
      </p:sp>
      <p:sp>
        <p:nvSpPr>
          <p:cNvPr id="5" name="Slide Number Placeholder 4">
            <a:extLst>
              <a:ext uri="{FF2B5EF4-FFF2-40B4-BE49-F238E27FC236}">
                <a16:creationId xmlns:a16="http://schemas.microsoft.com/office/drawing/2014/main" id="{636836C0-3AB8-ED49-B852-0CBB8ABE5A8D}"/>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41</a:t>
            </a:fld>
            <a:endParaRPr lang="en-US"/>
          </a:p>
        </p:txBody>
      </p:sp>
      <p:sp>
        <p:nvSpPr>
          <p:cNvPr id="4" name="Text Placeholder 3">
            <a:extLst>
              <a:ext uri="{FF2B5EF4-FFF2-40B4-BE49-F238E27FC236}">
                <a16:creationId xmlns:a16="http://schemas.microsoft.com/office/drawing/2014/main" id="{3B30E5A2-0ABC-4141-80FA-3F769DC6EA8B}"/>
              </a:ext>
            </a:extLst>
          </p:cNvPr>
          <p:cNvSpPr>
            <a:spLocks noGrp="1"/>
          </p:cNvSpPr>
          <p:nvPr>
            <p:ph type="body" idx="11"/>
          </p:nvPr>
        </p:nvSpPr>
        <p:spPr>
          <a:xfrm>
            <a:off x="301625" y="604837"/>
            <a:ext cx="9226587" cy="540000"/>
          </a:xfrm>
        </p:spPr>
        <p:txBody>
          <a:bodyPr/>
          <a:lstStyle/>
          <a:p>
            <a:r>
              <a:rPr lang="en-US"/>
              <a:t>Add 0.5% of AMPHISOL® K in your emulsifying system to decrease the viscosity without compromising on stability</a:t>
            </a:r>
          </a:p>
        </p:txBody>
      </p:sp>
      <p:pic>
        <p:nvPicPr>
          <p:cNvPr id="16" name="Picture 15" descr="A screenshot of a computer&#10;&#10;Description automatically generated with low confidence">
            <a:extLst>
              <a:ext uri="{FF2B5EF4-FFF2-40B4-BE49-F238E27FC236}">
                <a16:creationId xmlns:a16="http://schemas.microsoft.com/office/drawing/2014/main" id="{0A8A3740-2835-4FD4-9AEC-9451D502E6E5}"/>
              </a:ext>
            </a:extLst>
          </p:cNvPr>
          <p:cNvPicPr>
            <a:picLocks noChangeAspect="1"/>
          </p:cNvPicPr>
          <p:nvPr/>
        </p:nvPicPr>
        <p:blipFill>
          <a:blip r:embed="rId3">
            <a:duotone>
              <a:prstClr val="black"/>
              <a:srgbClr val="9138B0">
                <a:tint val="45000"/>
                <a:satMod val="400000"/>
              </a:srgbClr>
            </a:duotone>
          </a:blip>
          <a:stretch>
            <a:fillRect/>
          </a:stretch>
        </p:blipFill>
        <p:spPr>
          <a:xfrm>
            <a:off x="302400" y="1375458"/>
            <a:ext cx="7260425" cy="2937475"/>
          </a:xfrm>
          <a:prstGeom prst="rect">
            <a:avLst/>
          </a:prstGeom>
        </p:spPr>
      </p:pic>
      <p:pic>
        <p:nvPicPr>
          <p:cNvPr id="17" name="Picture 16">
            <a:extLst>
              <a:ext uri="{FF2B5EF4-FFF2-40B4-BE49-F238E27FC236}">
                <a16:creationId xmlns:a16="http://schemas.microsoft.com/office/drawing/2014/main" id="{224D382E-C70A-4FE4-A2E4-93892CAFC2E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71164" y="3429001"/>
            <a:ext cx="1413163" cy="1358332"/>
          </a:xfrm>
          <a:prstGeom prst="rect">
            <a:avLst/>
          </a:prstGeom>
          <a:ln w="63500">
            <a:noFill/>
          </a:ln>
        </p:spPr>
      </p:pic>
      <p:pic>
        <p:nvPicPr>
          <p:cNvPr id="13" name="Graphic 12">
            <a:hlinkClick r:id="rId5" action="ppaction://hlinksldjump"/>
            <a:extLst>
              <a:ext uri="{FF2B5EF4-FFF2-40B4-BE49-F238E27FC236}">
                <a16:creationId xmlns:a16="http://schemas.microsoft.com/office/drawing/2014/main" id="{0F4517D6-1F59-52F1-6FD2-62F1BB0D958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sp>
        <p:nvSpPr>
          <p:cNvPr id="6" name="Text Placeholder 5">
            <a:extLst>
              <a:ext uri="{FF2B5EF4-FFF2-40B4-BE49-F238E27FC236}">
                <a16:creationId xmlns:a16="http://schemas.microsoft.com/office/drawing/2014/main" id="{F280EF32-DFF3-9852-FBBC-C39BEE477140}"/>
              </a:ext>
            </a:extLst>
          </p:cNvPr>
          <p:cNvSpPr txBox="1">
            <a:spLocks/>
          </p:cNvSpPr>
          <p:nvPr/>
        </p:nvSpPr>
        <p:spPr>
          <a:xfrm>
            <a:off x="8271164" y="1375457"/>
            <a:ext cx="3618435" cy="299021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GB" sz="1600" dirty="0">
                <a:solidFill>
                  <a:schemeClr val="tx1"/>
                </a:solidFill>
                <a:latin typeface="+mn-lt"/>
              </a:rPr>
              <a:t>2 different emulsifier systems were formulated with and without 0.5% AMPHISOL® K </a:t>
            </a:r>
          </a:p>
          <a:p>
            <a:pPr marL="363600" indent="-363600">
              <a:spcBef>
                <a:spcPts val="500"/>
              </a:spcBef>
              <a:spcAft>
                <a:spcPts val="400"/>
              </a:spcAft>
              <a:buClr>
                <a:srgbClr val="9138B0"/>
              </a:buClr>
              <a:buSzPct val="90000"/>
              <a:buFont typeface="Wingdings" panose="05000000000000000000" pitchFamily="2" charset="2"/>
              <a:buChar char="l"/>
            </a:pPr>
            <a:r>
              <a:rPr lang="en-GB" sz="1600" dirty="0">
                <a:solidFill>
                  <a:schemeClr val="tx1"/>
                </a:solidFill>
                <a:latin typeface="+mn-lt"/>
              </a:rPr>
              <a:t>SPF 30 sunscreen used as basis</a:t>
            </a:r>
          </a:p>
          <a:p>
            <a:pPr marL="363600" indent="-363600">
              <a:spcBef>
                <a:spcPts val="500"/>
              </a:spcBef>
              <a:spcAft>
                <a:spcPts val="400"/>
              </a:spcAft>
              <a:buClr>
                <a:srgbClr val="9138B0"/>
              </a:buClr>
              <a:buSzPct val="90000"/>
              <a:buFont typeface="Wingdings" panose="05000000000000000000" pitchFamily="2" charset="2"/>
              <a:buChar char="l"/>
            </a:pPr>
            <a:r>
              <a:rPr lang="en-GB" sz="1600" dirty="0">
                <a:solidFill>
                  <a:schemeClr val="tx1"/>
                </a:solidFill>
                <a:latin typeface="+mn-lt"/>
              </a:rPr>
              <a:t>Assessment at RT up to 6 months</a:t>
            </a:r>
          </a:p>
        </p:txBody>
      </p:sp>
      <p:sp>
        <p:nvSpPr>
          <p:cNvPr id="7" name="Text Placeholder 5">
            <a:extLst>
              <a:ext uri="{FF2B5EF4-FFF2-40B4-BE49-F238E27FC236}">
                <a16:creationId xmlns:a16="http://schemas.microsoft.com/office/drawing/2014/main" id="{59B3428F-8ED6-EF1B-28C4-D8569B55EB02}"/>
              </a:ext>
            </a:extLst>
          </p:cNvPr>
          <p:cNvSpPr txBox="1">
            <a:spLocks/>
          </p:cNvSpPr>
          <p:nvPr/>
        </p:nvSpPr>
        <p:spPr>
          <a:xfrm>
            <a:off x="301625" y="5110449"/>
            <a:ext cx="5868988"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The addition of 0.5% AMPHISOL® K allows to decrease the viscosity of your emulsion and to create stable spray.</a:t>
            </a:r>
          </a:p>
        </p:txBody>
      </p:sp>
      <p:pic>
        <p:nvPicPr>
          <p:cNvPr id="8" name="Graphic 7">
            <a:extLst>
              <a:ext uri="{FF2B5EF4-FFF2-40B4-BE49-F238E27FC236}">
                <a16:creationId xmlns:a16="http://schemas.microsoft.com/office/drawing/2014/main" id="{59DFF02D-359E-DF23-3BDB-9F945DADB78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171843" y="93787"/>
            <a:ext cx="912942" cy="685281"/>
          </a:xfrm>
          <a:prstGeom prst="rect">
            <a:avLst/>
          </a:prstGeom>
        </p:spPr>
      </p:pic>
    </p:spTree>
    <p:extLst>
      <p:ext uri="{BB962C8B-B14F-4D97-AF65-F5344CB8AC3E}">
        <p14:creationId xmlns:p14="http://schemas.microsoft.com/office/powerpoint/2010/main" val="642427792"/>
      </p:ext>
    </p:extLst>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1BB296-E1B2-3B43-86A4-1E9BFF0ED955}"/>
              </a:ext>
            </a:extLst>
          </p:cNvPr>
          <p:cNvSpPr>
            <a:spLocks noGrp="1"/>
          </p:cNvSpPr>
          <p:nvPr>
            <p:ph type="title"/>
          </p:nvPr>
        </p:nvSpPr>
        <p:spPr>
          <a:xfrm>
            <a:off x="302400" y="302400"/>
            <a:ext cx="11591925" cy="303211"/>
          </a:xfrm>
        </p:spPr>
        <p:txBody>
          <a:bodyPr/>
          <a:lstStyle/>
          <a:p>
            <a:r>
              <a:rPr lang="en-US"/>
              <a:t>Rescue and beautify gel cream formulation</a:t>
            </a:r>
          </a:p>
        </p:txBody>
      </p:sp>
      <p:sp>
        <p:nvSpPr>
          <p:cNvPr id="2" name="Slide Number Placeholder 1">
            <a:extLst>
              <a:ext uri="{FF2B5EF4-FFF2-40B4-BE49-F238E27FC236}">
                <a16:creationId xmlns:a16="http://schemas.microsoft.com/office/drawing/2014/main" id="{163C90D4-3377-1D4E-806B-B97330E41E12}"/>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42</a:t>
            </a:fld>
            <a:endParaRPr lang="en-US"/>
          </a:p>
        </p:txBody>
      </p:sp>
      <p:sp>
        <p:nvSpPr>
          <p:cNvPr id="5" name="Text Placeholder 4">
            <a:extLst>
              <a:ext uri="{FF2B5EF4-FFF2-40B4-BE49-F238E27FC236}">
                <a16:creationId xmlns:a16="http://schemas.microsoft.com/office/drawing/2014/main" id="{5FF01FE3-22F0-F34D-9773-8EE4F14D6C07}"/>
              </a:ext>
            </a:extLst>
          </p:cNvPr>
          <p:cNvSpPr>
            <a:spLocks noGrp="1"/>
          </p:cNvSpPr>
          <p:nvPr>
            <p:ph type="body" idx="11"/>
          </p:nvPr>
        </p:nvSpPr>
        <p:spPr>
          <a:xfrm>
            <a:off x="302400" y="605611"/>
            <a:ext cx="11587200" cy="288767"/>
          </a:xfrm>
        </p:spPr>
        <p:txBody>
          <a:bodyPr/>
          <a:lstStyle/>
          <a:p>
            <a:r>
              <a:rPr lang="en-US"/>
              <a:t>With the addition of AMPHISOL</a:t>
            </a:r>
            <a:r>
              <a:rPr lang="en-US" b="0"/>
              <a:t>®</a:t>
            </a:r>
            <a:r>
              <a:rPr lang="en-US"/>
              <a:t> K as co-emulsifier</a:t>
            </a:r>
          </a:p>
        </p:txBody>
      </p:sp>
      <p:sp>
        <p:nvSpPr>
          <p:cNvPr id="9" name="Text Placeholder 5">
            <a:extLst>
              <a:ext uri="{FF2B5EF4-FFF2-40B4-BE49-F238E27FC236}">
                <a16:creationId xmlns:a16="http://schemas.microsoft.com/office/drawing/2014/main" id="{7BBA4C25-5D51-404E-B439-9F6C0A593673}"/>
              </a:ext>
            </a:extLst>
          </p:cNvPr>
          <p:cNvSpPr txBox="1">
            <a:spLocks/>
          </p:cNvSpPr>
          <p:nvPr/>
        </p:nvSpPr>
        <p:spPr>
          <a:xfrm>
            <a:off x="302400" y="1342800"/>
            <a:ext cx="5717400" cy="25295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800">
                <a:solidFill>
                  <a:schemeClr val="tx1"/>
                </a:solidFill>
                <a:latin typeface="+mn-lt"/>
              </a:rPr>
              <a:t>Gel Cream 1 based on polyacrylate crosspolymer-11 </a:t>
            </a:r>
          </a:p>
        </p:txBody>
      </p:sp>
      <p:cxnSp>
        <p:nvCxnSpPr>
          <p:cNvPr id="12" name="Straight Arrow Connector 11">
            <a:extLst>
              <a:ext uri="{FF2B5EF4-FFF2-40B4-BE49-F238E27FC236}">
                <a16:creationId xmlns:a16="http://schemas.microsoft.com/office/drawing/2014/main" id="{C4859805-2D62-468E-AFB1-8A83D4733D19}"/>
              </a:ext>
            </a:extLst>
          </p:cNvPr>
          <p:cNvCxnSpPr>
            <a:cxnSpLocks/>
          </p:cNvCxnSpPr>
          <p:nvPr/>
        </p:nvCxnSpPr>
        <p:spPr>
          <a:xfrm>
            <a:off x="2560093" y="2739618"/>
            <a:ext cx="1904903"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A close - up of a planet&#10;&#10;Description automatically generated with low confidence">
            <a:extLst>
              <a:ext uri="{FF2B5EF4-FFF2-40B4-BE49-F238E27FC236}">
                <a16:creationId xmlns:a16="http://schemas.microsoft.com/office/drawing/2014/main" id="{519DE0E3-AA91-43A7-9DE0-4584A2EF11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7286" y="1959858"/>
            <a:ext cx="1915200" cy="1559520"/>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A453D493-23EA-4899-84E4-DE80453E25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1911" y="1959858"/>
            <a:ext cx="1915200" cy="1559520"/>
          </a:xfrm>
          <a:prstGeom prst="rect">
            <a:avLst/>
          </a:prstGeom>
        </p:spPr>
      </p:pic>
      <p:sp>
        <p:nvSpPr>
          <p:cNvPr id="15" name="Text Placeholder 5">
            <a:extLst>
              <a:ext uri="{FF2B5EF4-FFF2-40B4-BE49-F238E27FC236}">
                <a16:creationId xmlns:a16="http://schemas.microsoft.com/office/drawing/2014/main" id="{ED4B9E56-B7D0-4B26-B018-DF20E2F18FFC}"/>
              </a:ext>
            </a:extLst>
          </p:cNvPr>
          <p:cNvSpPr txBox="1">
            <a:spLocks/>
          </p:cNvSpPr>
          <p:nvPr/>
        </p:nvSpPr>
        <p:spPr>
          <a:xfrm>
            <a:off x="345449" y="3319568"/>
            <a:ext cx="1597565" cy="156042"/>
          </a:xfrm>
          <a:prstGeom prst="rect">
            <a:avLst/>
          </a:prstGeom>
          <a:solidFill>
            <a:srgbClr val="58166D"/>
          </a:solidFill>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850" b="0" i="0" u="none" strike="noStrike" kern="1200" cap="none" spc="0" normalizeH="0" baseline="0" noProof="0">
                <a:ln>
                  <a:noFill/>
                </a:ln>
                <a:solidFill>
                  <a:schemeClr val="bg1"/>
                </a:solidFill>
                <a:effectLst/>
                <a:uLnTx/>
                <a:uFillTx/>
                <a:latin typeface="+mn-lt"/>
                <a:ea typeface="+mn-ea"/>
                <a:cs typeface="+mn-cs"/>
              </a:rPr>
              <a:t>Microscopy with polarizer x50</a:t>
            </a:r>
          </a:p>
        </p:txBody>
      </p:sp>
      <p:sp>
        <p:nvSpPr>
          <p:cNvPr id="16" name="Text Placeholder 5">
            <a:extLst>
              <a:ext uri="{FF2B5EF4-FFF2-40B4-BE49-F238E27FC236}">
                <a16:creationId xmlns:a16="http://schemas.microsoft.com/office/drawing/2014/main" id="{0D37299A-3FDA-4BF8-A3D8-0F50229CE030}"/>
              </a:ext>
            </a:extLst>
          </p:cNvPr>
          <p:cNvSpPr txBox="1">
            <a:spLocks/>
          </p:cNvSpPr>
          <p:nvPr/>
        </p:nvSpPr>
        <p:spPr>
          <a:xfrm>
            <a:off x="4681911" y="3319568"/>
            <a:ext cx="1573284" cy="156042"/>
          </a:xfrm>
          <a:prstGeom prst="rect">
            <a:avLst/>
          </a:prstGeom>
          <a:solidFill>
            <a:srgbClr val="58166D"/>
          </a:solidFill>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850" b="0" i="0" u="none" strike="noStrike" kern="1200" cap="none" spc="0" normalizeH="0" baseline="0" noProof="0">
                <a:ln>
                  <a:noFill/>
                </a:ln>
                <a:solidFill>
                  <a:schemeClr val="bg1"/>
                </a:solidFill>
                <a:effectLst/>
                <a:uLnTx/>
                <a:uFillTx/>
                <a:latin typeface="+mn-lt"/>
                <a:ea typeface="+mn-ea"/>
                <a:cs typeface="+mn-cs"/>
              </a:rPr>
              <a:t>Microscopy with polarizer x50</a:t>
            </a:r>
          </a:p>
        </p:txBody>
      </p:sp>
      <p:sp>
        <p:nvSpPr>
          <p:cNvPr id="17" name="Text Placeholder 5">
            <a:extLst>
              <a:ext uri="{FF2B5EF4-FFF2-40B4-BE49-F238E27FC236}">
                <a16:creationId xmlns:a16="http://schemas.microsoft.com/office/drawing/2014/main" id="{B176ED42-0871-4393-B16F-1CD029B10C56}"/>
              </a:ext>
            </a:extLst>
          </p:cNvPr>
          <p:cNvSpPr txBox="1">
            <a:spLocks/>
          </p:cNvSpPr>
          <p:nvPr/>
        </p:nvSpPr>
        <p:spPr>
          <a:xfrm>
            <a:off x="2560093" y="2272509"/>
            <a:ext cx="1915200" cy="31967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tx1"/>
                </a:solidFill>
                <a:effectLst/>
                <a:uLnTx/>
                <a:uFillTx/>
                <a:latin typeface="+mn-lt"/>
                <a:ea typeface="+mn-ea"/>
                <a:cs typeface="+mn-cs"/>
              </a:rPr>
              <a:t>+0.3% AMPHISOL</a:t>
            </a:r>
            <a:r>
              <a:rPr kumimoji="0" lang="en-US" sz="1200" b="0" i="0" u="none" strike="noStrike" kern="1200" cap="none" spc="0" normalizeH="0" baseline="30000" noProof="0">
                <a:ln>
                  <a:noFill/>
                </a:ln>
                <a:solidFill>
                  <a:schemeClr val="tx1"/>
                </a:solidFill>
                <a:effectLst/>
                <a:uLnTx/>
                <a:uFillTx/>
                <a:latin typeface="+mn-lt"/>
                <a:ea typeface="+mn-ea"/>
                <a:cs typeface="+mn-cs"/>
              </a:rPr>
              <a:t>®</a:t>
            </a:r>
            <a:r>
              <a:rPr kumimoji="0" lang="en-US" sz="1200" b="0" i="0" u="none" strike="noStrike" kern="1200" cap="none" spc="0" normalizeH="0" baseline="0" noProof="0">
                <a:ln>
                  <a:noFill/>
                </a:ln>
                <a:solidFill>
                  <a:schemeClr val="tx1"/>
                </a:solidFill>
                <a:effectLst/>
                <a:uLnTx/>
                <a:uFillTx/>
                <a:latin typeface="+mn-lt"/>
                <a:ea typeface="+mn-ea"/>
                <a:cs typeface="+mn-cs"/>
              </a:rPr>
              <a:t> K in the</a:t>
            </a:r>
            <a:br>
              <a:rPr kumimoji="0" lang="en-US" sz="1200" b="0" i="0" u="none" strike="noStrike" kern="1200" cap="none" spc="0" normalizeH="0" baseline="0" noProof="0">
                <a:ln>
                  <a:noFill/>
                </a:ln>
                <a:solidFill>
                  <a:schemeClr val="tx1"/>
                </a:solidFill>
                <a:effectLst/>
                <a:uLnTx/>
                <a:uFillTx/>
                <a:latin typeface="+mn-lt"/>
                <a:ea typeface="+mn-ea"/>
                <a:cs typeface="+mn-cs"/>
              </a:rPr>
            </a:br>
            <a:r>
              <a:rPr kumimoji="0" lang="en-US" sz="1200" b="0" i="0" u="none" strike="noStrike" kern="1200" cap="none" spc="0" normalizeH="0" baseline="0" noProof="0">
                <a:ln>
                  <a:noFill/>
                </a:ln>
                <a:solidFill>
                  <a:schemeClr val="tx1"/>
                </a:solidFill>
                <a:effectLst/>
                <a:uLnTx/>
                <a:uFillTx/>
                <a:latin typeface="+mn-lt"/>
                <a:ea typeface="+mn-ea"/>
                <a:cs typeface="+mn-cs"/>
              </a:rPr>
              <a:t>emulsifier system at 60°C</a:t>
            </a:r>
          </a:p>
        </p:txBody>
      </p:sp>
      <p:pic>
        <p:nvPicPr>
          <p:cNvPr id="20" name="Graphic 19">
            <a:hlinkClick r:id="rId5" action="ppaction://hlinksldjump"/>
            <a:extLst>
              <a:ext uri="{FF2B5EF4-FFF2-40B4-BE49-F238E27FC236}">
                <a16:creationId xmlns:a16="http://schemas.microsoft.com/office/drawing/2014/main" id="{49F923C4-6080-53C8-47F1-89461F1ABAF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sp>
        <p:nvSpPr>
          <p:cNvPr id="3" name="Text Placeholder 5">
            <a:extLst>
              <a:ext uri="{FF2B5EF4-FFF2-40B4-BE49-F238E27FC236}">
                <a16:creationId xmlns:a16="http://schemas.microsoft.com/office/drawing/2014/main" id="{2B145FA7-3266-1752-57ED-AD168F2E3965}"/>
              </a:ext>
            </a:extLst>
          </p:cNvPr>
          <p:cNvSpPr txBox="1">
            <a:spLocks/>
          </p:cNvSpPr>
          <p:nvPr/>
        </p:nvSpPr>
        <p:spPr>
          <a:xfrm>
            <a:off x="7734832" y="1375457"/>
            <a:ext cx="3981887" cy="2143921"/>
          </a:xfrm>
          <a:prstGeom prst="rect">
            <a:avLst/>
          </a:prstGeom>
          <a:solidFill>
            <a:srgbClr val="BD69D7"/>
          </a:solidFill>
        </p:spPr>
        <p:txBody>
          <a:bodyPr lIns="144000" tIns="144000" rIns="144000" bIns="144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500"/>
              </a:spcBef>
              <a:spcAft>
                <a:spcPts val="400"/>
              </a:spcAft>
              <a:buClr>
                <a:srgbClr val="FFFFFF"/>
              </a:buClr>
              <a:buSzPct val="90000"/>
              <a:buFont typeface="Wingdings" panose="05000000000000000000" pitchFamily="2" charset="2"/>
              <a:buChar char="l"/>
            </a:pPr>
            <a:r>
              <a:rPr lang="en-GB" sz="1800" dirty="0">
                <a:solidFill>
                  <a:schemeClr val="bg1"/>
                </a:solidFill>
                <a:latin typeface="+mn-lt"/>
              </a:rPr>
              <a:t>Smaller droplet size and better distribution for higher stability</a:t>
            </a:r>
          </a:p>
          <a:p>
            <a:pPr marL="363600" indent="-363600">
              <a:spcBef>
                <a:spcPts val="500"/>
              </a:spcBef>
              <a:spcAft>
                <a:spcPts val="400"/>
              </a:spcAft>
              <a:buClr>
                <a:srgbClr val="FFFFFF"/>
              </a:buClr>
              <a:buSzPct val="90000"/>
              <a:buFont typeface="Wingdings" panose="05000000000000000000" pitchFamily="2" charset="2"/>
              <a:buChar char="l"/>
            </a:pPr>
            <a:r>
              <a:rPr lang="en-GB" sz="1800" dirty="0">
                <a:solidFill>
                  <a:schemeClr val="bg1"/>
                </a:solidFill>
                <a:latin typeface="+mn-lt"/>
              </a:rPr>
              <a:t>Better creamy appearance </a:t>
            </a:r>
          </a:p>
          <a:p>
            <a:pPr marL="0" indent="0">
              <a:spcBef>
                <a:spcPts val="500"/>
              </a:spcBef>
              <a:spcAft>
                <a:spcPts val="400"/>
              </a:spcAft>
              <a:buClr>
                <a:srgbClr val="9138B0"/>
              </a:buClr>
              <a:buSzPct val="90000"/>
              <a:buNone/>
            </a:pPr>
            <a:r>
              <a:rPr lang="en-GB" sz="1800" dirty="0">
                <a:solidFill>
                  <a:schemeClr val="bg1"/>
                </a:solidFill>
                <a:latin typeface="+mn-lt"/>
              </a:rPr>
              <a:t>with the addition </a:t>
            </a:r>
            <a:br>
              <a:rPr lang="en-GB" sz="1800" dirty="0">
                <a:solidFill>
                  <a:schemeClr val="bg1"/>
                </a:solidFill>
                <a:latin typeface="+mn-lt"/>
              </a:rPr>
            </a:br>
            <a:r>
              <a:rPr lang="en-GB" sz="1800" dirty="0">
                <a:solidFill>
                  <a:schemeClr val="bg1"/>
                </a:solidFill>
                <a:latin typeface="+mn-lt"/>
              </a:rPr>
              <a:t>of 0.3% AMPHISOL® K in the emulsifying system of a gel cream</a:t>
            </a:r>
          </a:p>
        </p:txBody>
      </p:sp>
      <p:sp>
        <p:nvSpPr>
          <p:cNvPr id="7" name="Text Placeholder 5">
            <a:extLst>
              <a:ext uri="{FF2B5EF4-FFF2-40B4-BE49-F238E27FC236}">
                <a16:creationId xmlns:a16="http://schemas.microsoft.com/office/drawing/2014/main" id="{9D8D28BC-D99A-2E01-6355-01EB1B6CF8AC}"/>
              </a:ext>
            </a:extLst>
          </p:cNvPr>
          <p:cNvSpPr txBox="1">
            <a:spLocks/>
          </p:cNvSpPr>
          <p:nvPr/>
        </p:nvSpPr>
        <p:spPr>
          <a:xfrm>
            <a:off x="4681911" y="4079911"/>
            <a:ext cx="3981887" cy="299021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500"/>
              </a:spcBef>
              <a:spcAft>
                <a:spcPts val="400"/>
              </a:spcAft>
              <a:buClr>
                <a:srgbClr val="9138B0"/>
              </a:buClr>
              <a:buSzPct val="90000"/>
              <a:buFont typeface="Wingdings" panose="05000000000000000000" pitchFamily="2" charset="2"/>
              <a:buChar char="l"/>
            </a:pPr>
            <a:r>
              <a:rPr lang="en-GB" sz="1800">
                <a:solidFill>
                  <a:schemeClr val="tx1"/>
                </a:solidFill>
                <a:latin typeface="+mn-lt"/>
              </a:rPr>
              <a:t>Droplet size reduction and homogenous droplets distribution for improved stability</a:t>
            </a:r>
          </a:p>
          <a:p>
            <a:pPr marL="363600" indent="-363600">
              <a:spcBef>
                <a:spcPts val="500"/>
              </a:spcBef>
              <a:spcAft>
                <a:spcPts val="400"/>
              </a:spcAft>
              <a:buClr>
                <a:srgbClr val="9138B0"/>
              </a:buClr>
              <a:buSzPct val="90000"/>
              <a:buFont typeface="Wingdings" panose="05000000000000000000" pitchFamily="2" charset="2"/>
              <a:buChar char="l"/>
            </a:pPr>
            <a:r>
              <a:rPr lang="en-GB" sz="1800">
                <a:solidFill>
                  <a:schemeClr val="tx1"/>
                </a:solidFill>
                <a:latin typeface="+mn-lt"/>
              </a:rPr>
              <a:t>Snow white cream</a:t>
            </a:r>
          </a:p>
        </p:txBody>
      </p:sp>
      <p:sp>
        <p:nvSpPr>
          <p:cNvPr id="10" name="Text Placeholder 5">
            <a:extLst>
              <a:ext uri="{FF2B5EF4-FFF2-40B4-BE49-F238E27FC236}">
                <a16:creationId xmlns:a16="http://schemas.microsoft.com/office/drawing/2014/main" id="{A20B59D6-FB76-9ABE-2133-C45636426613}"/>
              </a:ext>
            </a:extLst>
          </p:cNvPr>
          <p:cNvSpPr txBox="1">
            <a:spLocks/>
          </p:cNvSpPr>
          <p:nvPr/>
        </p:nvSpPr>
        <p:spPr>
          <a:xfrm>
            <a:off x="311799" y="4079911"/>
            <a:ext cx="3981887" cy="299021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500"/>
              </a:spcBef>
              <a:spcAft>
                <a:spcPts val="400"/>
              </a:spcAft>
              <a:buClr>
                <a:srgbClr val="9138B0"/>
              </a:buClr>
              <a:buSzPct val="90000"/>
              <a:buFont typeface="Wingdings" panose="05000000000000000000" pitchFamily="2" charset="2"/>
              <a:buChar char="l"/>
            </a:pPr>
            <a:r>
              <a:rPr lang="en-GB" sz="1800">
                <a:solidFill>
                  <a:schemeClr val="tx1"/>
                </a:solidFill>
                <a:latin typeface="+mn-lt"/>
              </a:rPr>
              <a:t>Inhomogeneous droplets distribution</a:t>
            </a:r>
          </a:p>
          <a:p>
            <a:pPr marL="363600" indent="-363600">
              <a:spcBef>
                <a:spcPts val="500"/>
              </a:spcBef>
              <a:spcAft>
                <a:spcPts val="400"/>
              </a:spcAft>
              <a:buClr>
                <a:srgbClr val="9138B0"/>
              </a:buClr>
              <a:buSzPct val="90000"/>
              <a:buFont typeface="Wingdings" panose="05000000000000000000" pitchFamily="2" charset="2"/>
              <a:buChar char="l"/>
            </a:pPr>
            <a:r>
              <a:rPr lang="en-GB" sz="1800">
                <a:solidFill>
                  <a:schemeClr val="tx1"/>
                </a:solidFill>
                <a:latin typeface="+mn-lt"/>
              </a:rPr>
              <a:t>Not shiny white emulsion</a:t>
            </a:r>
          </a:p>
        </p:txBody>
      </p:sp>
      <p:sp>
        <p:nvSpPr>
          <p:cNvPr id="8" name="Rectangle 7">
            <a:extLst>
              <a:ext uri="{FF2B5EF4-FFF2-40B4-BE49-F238E27FC236}">
                <a16:creationId xmlns:a16="http://schemas.microsoft.com/office/drawing/2014/main" id="{5350E381-35E5-256A-92D1-32BB06A68A69}"/>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220393883"/>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1BB296-E1B2-3B43-86A4-1E9BFF0ED955}"/>
              </a:ext>
            </a:extLst>
          </p:cNvPr>
          <p:cNvSpPr>
            <a:spLocks noGrp="1"/>
          </p:cNvSpPr>
          <p:nvPr>
            <p:ph type="title"/>
          </p:nvPr>
        </p:nvSpPr>
        <p:spPr>
          <a:xfrm>
            <a:off x="302400" y="302400"/>
            <a:ext cx="11591925" cy="303211"/>
          </a:xfrm>
        </p:spPr>
        <p:txBody>
          <a:bodyPr/>
          <a:lstStyle/>
          <a:p>
            <a:r>
              <a:rPr lang="en-US"/>
              <a:t>Rescue and beautify skin care O/W emulsion</a:t>
            </a:r>
          </a:p>
        </p:txBody>
      </p:sp>
      <p:sp>
        <p:nvSpPr>
          <p:cNvPr id="2" name="Slide Number Placeholder 1">
            <a:extLst>
              <a:ext uri="{FF2B5EF4-FFF2-40B4-BE49-F238E27FC236}">
                <a16:creationId xmlns:a16="http://schemas.microsoft.com/office/drawing/2014/main" id="{163C90D4-3377-1D4E-806B-B97330E41E12}"/>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43</a:t>
            </a:fld>
            <a:endParaRPr lang="en-US"/>
          </a:p>
        </p:txBody>
      </p:sp>
      <p:sp>
        <p:nvSpPr>
          <p:cNvPr id="5" name="Text Placeholder 4">
            <a:extLst>
              <a:ext uri="{FF2B5EF4-FFF2-40B4-BE49-F238E27FC236}">
                <a16:creationId xmlns:a16="http://schemas.microsoft.com/office/drawing/2014/main" id="{5FF01FE3-22F0-F34D-9773-8EE4F14D6C07}"/>
              </a:ext>
            </a:extLst>
          </p:cNvPr>
          <p:cNvSpPr>
            <a:spLocks noGrp="1"/>
          </p:cNvSpPr>
          <p:nvPr>
            <p:ph type="body" idx="11"/>
          </p:nvPr>
        </p:nvSpPr>
        <p:spPr>
          <a:xfrm>
            <a:off x="302400" y="605611"/>
            <a:ext cx="11587200" cy="288767"/>
          </a:xfrm>
        </p:spPr>
        <p:txBody>
          <a:bodyPr/>
          <a:lstStyle/>
          <a:p>
            <a:r>
              <a:rPr lang="en-US"/>
              <a:t>With the addition of AMPHISOL</a:t>
            </a:r>
            <a:r>
              <a:rPr lang="en-US" b="0"/>
              <a:t>®</a:t>
            </a:r>
            <a:r>
              <a:rPr lang="en-US"/>
              <a:t> K as co-emulsifier</a:t>
            </a:r>
          </a:p>
        </p:txBody>
      </p:sp>
      <p:pic>
        <p:nvPicPr>
          <p:cNvPr id="14" name="Picture 13" descr="A close - up of a petri dish&#10;&#10;Description automatically generated with low confidence">
            <a:extLst>
              <a:ext uri="{FF2B5EF4-FFF2-40B4-BE49-F238E27FC236}">
                <a16:creationId xmlns:a16="http://schemas.microsoft.com/office/drawing/2014/main" id="{DD96CD30-8643-4BBA-A417-170EE1A1FF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5025" y="1599890"/>
            <a:ext cx="1915200" cy="1520000"/>
          </a:xfrm>
          <a:prstGeom prst="rect">
            <a:avLst/>
          </a:prstGeom>
        </p:spPr>
      </p:pic>
      <p:pic>
        <p:nvPicPr>
          <p:cNvPr id="15" name="Picture 14" descr="A picture containing food&#10;&#10;Description automatically generated">
            <a:extLst>
              <a:ext uri="{FF2B5EF4-FFF2-40B4-BE49-F238E27FC236}">
                <a16:creationId xmlns:a16="http://schemas.microsoft.com/office/drawing/2014/main" id="{1D51D7AF-CCB3-4A5B-B86D-BA0188C99E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9153" y="4106240"/>
            <a:ext cx="1915200" cy="1561304"/>
          </a:xfrm>
          <a:prstGeom prst="rect">
            <a:avLst/>
          </a:prstGeom>
        </p:spPr>
      </p:pic>
      <p:pic>
        <p:nvPicPr>
          <p:cNvPr id="16" name="Picture 15" descr="A picture containing food&#10;&#10;Description automatically generated">
            <a:extLst>
              <a:ext uri="{FF2B5EF4-FFF2-40B4-BE49-F238E27FC236}">
                <a16:creationId xmlns:a16="http://schemas.microsoft.com/office/drawing/2014/main" id="{8C2179D9-D246-43AA-B79E-BF4FD7FB68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35025" y="4058958"/>
            <a:ext cx="1915200" cy="1540375"/>
          </a:xfrm>
          <a:prstGeom prst="rect">
            <a:avLst/>
          </a:prstGeom>
        </p:spPr>
      </p:pic>
      <p:pic>
        <p:nvPicPr>
          <p:cNvPr id="17" name="Picture 16" descr="A picture containing text&#10;&#10;Description automatically generated">
            <a:extLst>
              <a:ext uri="{FF2B5EF4-FFF2-40B4-BE49-F238E27FC236}">
                <a16:creationId xmlns:a16="http://schemas.microsoft.com/office/drawing/2014/main" id="{284AA607-3E7B-48CE-BC39-BA376D9073F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9153" y="1583634"/>
            <a:ext cx="1915200" cy="1536256"/>
          </a:xfrm>
          <a:prstGeom prst="rect">
            <a:avLst/>
          </a:prstGeom>
        </p:spPr>
      </p:pic>
      <p:sp>
        <p:nvSpPr>
          <p:cNvPr id="19" name="Text Placeholder 5">
            <a:extLst>
              <a:ext uri="{FF2B5EF4-FFF2-40B4-BE49-F238E27FC236}">
                <a16:creationId xmlns:a16="http://schemas.microsoft.com/office/drawing/2014/main" id="{C6543A11-9C38-4C36-A1B6-1242EA39E90C}"/>
              </a:ext>
            </a:extLst>
          </p:cNvPr>
          <p:cNvSpPr txBox="1">
            <a:spLocks/>
          </p:cNvSpPr>
          <p:nvPr/>
        </p:nvSpPr>
        <p:spPr>
          <a:xfrm>
            <a:off x="329153" y="3879408"/>
            <a:ext cx="7336800" cy="168636"/>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fontAlgn="auto">
              <a:spcBef>
                <a:spcPts val="0"/>
              </a:spcBef>
              <a:spcAft>
                <a:spcPts val="0"/>
              </a:spcAft>
              <a:buClrTx/>
              <a:buSzTx/>
              <a:buNone/>
              <a:tabLst/>
              <a:defRPr/>
            </a:pPr>
            <a:r>
              <a:rPr lang="en-US" sz="1200" dirty="0">
                <a:solidFill>
                  <a:schemeClr val="tx1"/>
                </a:solidFill>
                <a:latin typeface="+mn-lt"/>
              </a:rPr>
              <a:t>Emulsion 3 based on Cetearyl </a:t>
            </a:r>
            <a:r>
              <a:rPr lang="en-US" sz="1200" dirty="0" err="1">
                <a:solidFill>
                  <a:schemeClr val="tx1"/>
                </a:solidFill>
                <a:latin typeface="+mn-lt"/>
              </a:rPr>
              <a:t>olivate</a:t>
            </a:r>
            <a:r>
              <a:rPr lang="en-US" sz="1200" dirty="0">
                <a:solidFill>
                  <a:schemeClr val="tx1"/>
                </a:solidFill>
                <a:latin typeface="+mn-lt"/>
              </a:rPr>
              <a:t>, sorbitan </a:t>
            </a:r>
            <a:r>
              <a:rPr lang="en-US" sz="1200" dirty="0" err="1">
                <a:solidFill>
                  <a:schemeClr val="tx1"/>
                </a:solidFill>
                <a:latin typeface="+mn-lt"/>
              </a:rPr>
              <a:t>olivate</a:t>
            </a:r>
            <a:endParaRPr lang="en-US" sz="1200" dirty="0">
              <a:solidFill>
                <a:schemeClr val="tx1"/>
              </a:solidFill>
              <a:latin typeface="+mn-lt"/>
            </a:endParaRPr>
          </a:p>
        </p:txBody>
      </p:sp>
      <p:sp>
        <p:nvSpPr>
          <p:cNvPr id="21" name="Text Placeholder 5">
            <a:extLst>
              <a:ext uri="{FF2B5EF4-FFF2-40B4-BE49-F238E27FC236}">
                <a16:creationId xmlns:a16="http://schemas.microsoft.com/office/drawing/2014/main" id="{11CDE88D-9FA5-4726-B80F-807D9AF5CA8B}"/>
              </a:ext>
            </a:extLst>
          </p:cNvPr>
          <p:cNvSpPr txBox="1">
            <a:spLocks/>
          </p:cNvSpPr>
          <p:nvPr/>
        </p:nvSpPr>
        <p:spPr>
          <a:xfrm>
            <a:off x="4635025" y="3183812"/>
            <a:ext cx="3313142" cy="769826"/>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200"/>
              </a:spcBef>
              <a:spcAft>
                <a:spcPts val="200"/>
              </a:spcAft>
              <a:buClr>
                <a:srgbClr val="9138B0"/>
              </a:buClr>
              <a:buSzPct val="90000"/>
              <a:buFont typeface="Wingdings" panose="05000000000000000000" pitchFamily="2" charset="2"/>
              <a:buChar char="l"/>
            </a:pPr>
            <a:r>
              <a:rPr lang="en-US" sz="1200" dirty="0">
                <a:solidFill>
                  <a:schemeClr val="tx1"/>
                </a:solidFill>
                <a:latin typeface="+mn-lt"/>
              </a:rPr>
              <a:t>Reduction of waxes crystallization</a:t>
            </a:r>
          </a:p>
          <a:p>
            <a:pPr marL="363600" indent="-363600">
              <a:spcBef>
                <a:spcPts val="200"/>
              </a:spcBef>
              <a:spcAft>
                <a:spcPts val="200"/>
              </a:spcAft>
              <a:buClr>
                <a:srgbClr val="9138B0"/>
              </a:buClr>
              <a:buSzPct val="90000"/>
              <a:buFont typeface="Wingdings" panose="05000000000000000000" pitchFamily="2" charset="2"/>
              <a:buChar char="l"/>
            </a:pPr>
            <a:r>
              <a:rPr lang="en-US" sz="1200" dirty="0">
                <a:solidFill>
                  <a:schemeClr val="tx1"/>
                </a:solidFill>
                <a:latin typeface="+mn-lt"/>
              </a:rPr>
              <a:t>Snow white cream</a:t>
            </a:r>
          </a:p>
          <a:p>
            <a:pPr marL="363600" indent="-363600">
              <a:spcBef>
                <a:spcPts val="200"/>
              </a:spcBef>
              <a:spcAft>
                <a:spcPts val="200"/>
              </a:spcAft>
              <a:buClr>
                <a:srgbClr val="9138B0"/>
              </a:buClr>
              <a:buSzPct val="90000"/>
              <a:buFont typeface="Wingdings" panose="05000000000000000000" pitchFamily="2" charset="2"/>
              <a:buChar char="l"/>
            </a:pPr>
            <a:r>
              <a:rPr lang="en-US" sz="1200" dirty="0">
                <a:solidFill>
                  <a:schemeClr val="tx1"/>
                </a:solidFill>
                <a:latin typeface="+mn-lt"/>
              </a:rPr>
              <a:t>Droplets size distribution for improved stability</a:t>
            </a:r>
          </a:p>
        </p:txBody>
      </p:sp>
      <p:sp>
        <p:nvSpPr>
          <p:cNvPr id="22" name="Text Placeholder 5">
            <a:extLst>
              <a:ext uri="{FF2B5EF4-FFF2-40B4-BE49-F238E27FC236}">
                <a16:creationId xmlns:a16="http://schemas.microsoft.com/office/drawing/2014/main" id="{845D4D2C-0CD3-48F9-B3E6-1C79FEF872FB}"/>
              </a:ext>
            </a:extLst>
          </p:cNvPr>
          <p:cNvSpPr txBox="1">
            <a:spLocks/>
          </p:cNvSpPr>
          <p:nvPr/>
        </p:nvSpPr>
        <p:spPr>
          <a:xfrm>
            <a:off x="329153" y="2948603"/>
            <a:ext cx="1597565" cy="156042"/>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850" b="0" i="0" u="none" strike="noStrike" kern="1200" cap="none" spc="-50" normalizeH="0" baseline="0" noProof="0">
                <a:ln>
                  <a:noFill/>
                </a:ln>
                <a:solidFill>
                  <a:schemeClr val="bg1"/>
                </a:solidFill>
                <a:effectLst/>
                <a:uLnTx/>
                <a:uFillTx/>
                <a:latin typeface="+mn-lt"/>
                <a:ea typeface="+mn-ea"/>
                <a:cs typeface="+mn-cs"/>
              </a:rPr>
              <a:t>Microscopy without polarizer x50</a:t>
            </a:r>
          </a:p>
        </p:txBody>
      </p:sp>
      <p:sp>
        <p:nvSpPr>
          <p:cNvPr id="23" name="Text Placeholder 5">
            <a:extLst>
              <a:ext uri="{FF2B5EF4-FFF2-40B4-BE49-F238E27FC236}">
                <a16:creationId xmlns:a16="http://schemas.microsoft.com/office/drawing/2014/main" id="{B54EFED1-5B00-49B0-AE7C-2EBB926FF7A1}"/>
              </a:ext>
            </a:extLst>
          </p:cNvPr>
          <p:cNvSpPr txBox="1">
            <a:spLocks/>
          </p:cNvSpPr>
          <p:nvPr/>
        </p:nvSpPr>
        <p:spPr>
          <a:xfrm>
            <a:off x="4635025" y="2956460"/>
            <a:ext cx="1597565" cy="156042"/>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850" b="0" i="0" u="none" strike="noStrike" kern="1200" cap="none" spc="-50" normalizeH="0" baseline="0" noProof="0">
                <a:ln>
                  <a:noFill/>
                </a:ln>
                <a:solidFill>
                  <a:schemeClr val="bg1"/>
                </a:solidFill>
                <a:effectLst/>
                <a:uLnTx/>
                <a:uFillTx/>
                <a:latin typeface="+mn-lt"/>
                <a:ea typeface="+mn-ea"/>
                <a:cs typeface="+mn-cs"/>
              </a:rPr>
              <a:t>Microscopy without polarizer x50</a:t>
            </a:r>
          </a:p>
        </p:txBody>
      </p:sp>
      <p:cxnSp>
        <p:nvCxnSpPr>
          <p:cNvPr id="24" name="Straight Arrow Connector 23">
            <a:extLst>
              <a:ext uri="{FF2B5EF4-FFF2-40B4-BE49-F238E27FC236}">
                <a16:creationId xmlns:a16="http://schemas.microsoft.com/office/drawing/2014/main" id="{EFF0A22B-513A-490B-979B-0D6B46F7EB66}"/>
              </a:ext>
            </a:extLst>
          </p:cNvPr>
          <p:cNvCxnSpPr/>
          <p:nvPr/>
        </p:nvCxnSpPr>
        <p:spPr>
          <a:xfrm>
            <a:off x="2478370" y="2616805"/>
            <a:ext cx="1714500"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 Placeholder 5">
            <a:extLst>
              <a:ext uri="{FF2B5EF4-FFF2-40B4-BE49-F238E27FC236}">
                <a16:creationId xmlns:a16="http://schemas.microsoft.com/office/drawing/2014/main" id="{8DD1CB24-3716-493C-8AC5-A20052E4538B}"/>
              </a:ext>
            </a:extLst>
          </p:cNvPr>
          <p:cNvSpPr txBox="1">
            <a:spLocks/>
          </p:cNvSpPr>
          <p:nvPr/>
        </p:nvSpPr>
        <p:spPr>
          <a:xfrm>
            <a:off x="2478370" y="2179635"/>
            <a:ext cx="1915200" cy="31967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schemeClr val="tx1"/>
                </a:solidFill>
                <a:effectLst/>
                <a:uLnTx/>
                <a:uFillTx/>
                <a:latin typeface="+mn-lt"/>
                <a:ea typeface="+mn-ea"/>
                <a:cs typeface="+mn-cs"/>
              </a:rPr>
              <a:t>+0.5% AMPHISOL</a:t>
            </a:r>
            <a:r>
              <a:rPr kumimoji="0" lang="en-US" sz="1100" b="0" i="0" u="none" strike="noStrike" kern="1200" cap="none" spc="0" normalizeH="0" baseline="30000" noProof="0">
                <a:ln>
                  <a:noFill/>
                </a:ln>
                <a:solidFill>
                  <a:schemeClr val="tx1"/>
                </a:solidFill>
                <a:effectLst/>
                <a:uLnTx/>
                <a:uFillTx/>
                <a:latin typeface="+mn-lt"/>
                <a:ea typeface="+mn-ea"/>
                <a:cs typeface="+mn-cs"/>
              </a:rPr>
              <a:t>®</a:t>
            </a:r>
            <a:r>
              <a:rPr kumimoji="0" lang="en-US" sz="1100" b="0" i="0" u="none" strike="noStrike" kern="1200" cap="none" spc="0" normalizeH="0" baseline="0" noProof="0">
                <a:ln>
                  <a:noFill/>
                </a:ln>
                <a:solidFill>
                  <a:schemeClr val="tx1"/>
                </a:solidFill>
                <a:effectLst/>
                <a:uLnTx/>
                <a:uFillTx/>
                <a:latin typeface="+mn-lt"/>
                <a:ea typeface="+mn-ea"/>
                <a:cs typeface="+mn-cs"/>
              </a:rPr>
              <a:t> K in the</a:t>
            </a:r>
            <a:br>
              <a:rPr kumimoji="0" lang="en-US" sz="1100" b="0" i="0" u="none" strike="noStrike" kern="1200" cap="none" spc="0" normalizeH="0" baseline="0" noProof="0">
                <a:ln>
                  <a:noFill/>
                </a:ln>
                <a:solidFill>
                  <a:schemeClr val="tx1"/>
                </a:solidFill>
                <a:effectLst/>
                <a:uLnTx/>
                <a:uFillTx/>
                <a:latin typeface="+mn-lt"/>
                <a:ea typeface="+mn-ea"/>
                <a:cs typeface="+mn-cs"/>
              </a:rPr>
            </a:br>
            <a:r>
              <a:rPr kumimoji="0" lang="en-US" sz="1100" b="0" i="0" u="none" strike="noStrike" kern="1200" cap="none" spc="0" normalizeH="0" baseline="0" noProof="0">
                <a:ln>
                  <a:noFill/>
                </a:ln>
                <a:solidFill>
                  <a:schemeClr val="tx1"/>
                </a:solidFill>
                <a:effectLst/>
                <a:uLnTx/>
                <a:uFillTx/>
                <a:latin typeface="+mn-lt"/>
                <a:ea typeface="+mn-ea"/>
                <a:cs typeface="+mn-cs"/>
              </a:rPr>
              <a:t>emulsifier system at 70°C</a:t>
            </a:r>
          </a:p>
        </p:txBody>
      </p:sp>
      <p:cxnSp>
        <p:nvCxnSpPr>
          <p:cNvPr id="26" name="Straight Arrow Connector 25">
            <a:extLst>
              <a:ext uri="{FF2B5EF4-FFF2-40B4-BE49-F238E27FC236}">
                <a16:creationId xmlns:a16="http://schemas.microsoft.com/office/drawing/2014/main" id="{7D65D7B5-A6AE-436D-9FCA-00132CAF862C}"/>
              </a:ext>
            </a:extLst>
          </p:cNvPr>
          <p:cNvCxnSpPr/>
          <p:nvPr/>
        </p:nvCxnSpPr>
        <p:spPr>
          <a:xfrm>
            <a:off x="2490107" y="4949135"/>
            <a:ext cx="1714500"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D253CF4-A482-44CB-96CA-8AEE18148F18}"/>
              </a:ext>
            </a:extLst>
          </p:cNvPr>
          <p:cNvSpPr txBox="1"/>
          <p:nvPr/>
        </p:nvSpPr>
        <p:spPr>
          <a:xfrm>
            <a:off x="302398" y="5701395"/>
            <a:ext cx="3527706" cy="386131"/>
          </a:xfrm>
          <a:prstGeom prst="rect">
            <a:avLst/>
          </a:prstGeom>
          <a:noFill/>
        </p:spPr>
        <p:txBody>
          <a:bodyPr wrap="square" lIns="0" tIns="0" rIns="0" bIns="0" rtlCol="0">
            <a:spAutoFit/>
          </a:bodyPr>
          <a:lstStyle/>
          <a:p>
            <a:pPr marL="363600" indent="-363600">
              <a:lnSpc>
                <a:spcPct val="90000"/>
              </a:lnSpc>
              <a:spcBef>
                <a:spcPts val="200"/>
              </a:spcBef>
              <a:spcAft>
                <a:spcPts val="200"/>
              </a:spcAft>
              <a:buClr>
                <a:srgbClr val="9138B0"/>
              </a:buClr>
              <a:buSzPct val="90000"/>
              <a:buFont typeface="Wingdings" panose="05000000000000000000" pitchFamily="2" charset="2"/>
              <a:buChar char="l"/>
            </a:pPr>
            <a:r>
              <a:rPr lang="en-US" sz="1200" dirty="0"/>
              <a:t>Regular droplets with few agglomerates</a:t>
            </a:r>
          </a:p>
          <a:p>
            <a:pPr marL="363600" indent="-363600">
              <a:lnSpc>
                <a:spcPct val="90000"/>
              </a:lnSpc>
              <a:spcBef>
                <a:spcPts val="200"/>
              </a:spcBef>
              <a:spcAft>
                <a:spcPts val="200"/>
              </a:spcAft>
              <a:buClr>
                <a:srgbClr val="9138B0"/>
              </a:buClr>
              <a:buSzPct val="90000"/>
              <a:buFont typeface="Wingdings" panose="05000000000000000000" pitchFamily="2" charset="2"/>
              <a:buChar char="l"/>
            </a:pPr>
            <a:r>
              <a:rPr lang="en-US" sz="1200" dirty="0"/>
              <a:t>Grainy cream</a:t>
            </a:r>
            <a:endParaRPr lang="fr-FR" sz="1200" dirty="0"/>
          </a:p>
        </p:txBody>
      </p:sp>
      <p:sp>
        <p:nvSpPr>
          <p:cNvPr id="28" name="TextBox 27">
            <a:extLst>
              <a:ext uri="{FF2B5EF4-FFF2-40B4-BE49-F238E27FC236}">
                <a16:creationId xmlns:a16="http://schemas.microsoft.com/office/drawing/2014/main" id="{3792B7B4-A2A8-45B9-9CAC-1A8DD8AB320F}"/>
              </a:ext>
            </a:extLst>
          </p:cNvPr>
          <p:cNvSpPr txBox="1"/>
          <p:nvPr/>
        </p:nvSpPr>
        <p:spPr>
          <a:xfrm>
            <a:off x="4635025" y="5664975"/>
            <a:ext cx="2772672" cy="603627"/>
          </a:xfrm>
          <a:prstGeom prst="rect">
            <a:avLst/>
          </a:prstGeom>
          <a:noFill/>
        </p:spPr>
        <p:txBody>
          <a:bodyPr wrap="square" lIns="0" tIns="0" rIns="0" bIns="0" rtlCol="0">
            <a:spAutoFit/>
          </a:bodyPr>
          <a:lstStyle/>
          <a:p>
            <a:pPr marL="363600" indent="-363600">
              <a:lnSpc>
                <a:spcPct val="90000"/>
              </a:lnSpc>
              <a:spcBef>
                <a:spcPts val="200"/>
              </a:spcBef>
              <a:spcAft>
                <a:spcPts val="200"/>
              </a:spcAft>
              <a:buClr>
                <a:srgbClr val="9138B0"/>
              </a:buClr>
              <a:buSzPct val="90000"/>
              <a:buFont typeface="Wingdings" panose="05000000000000000000" pitchFamily="2" charset="2"/>
              <a:buChar char="l"/>
            </a:pPr>
            <a:r>
              <a:rPr lang="en-US" sz="1200" dirty="0"/>
              <a:t>Regular droplets distribution</a:t>
            </a:r>
          </a:p>
          <a:p>
            <a:pPr marL="363600" indent="-363600">
              <a:lnSpc>
                <a:spcPct val="90000"/>
              </a:lnSpc>
              <a:spcBef>
                <a:spcPts val="200"/>
              </a:spcBef>
              <a:spcAft>
                <a:spcPts val="200"/>
              </a:spcAft>
              <a:buClr>
                <a:srgbClr val="9138B0"/>
              </a:buClr>
              <a:buSzPct val="90000"/>
              <a:buFont typeface="Wingdings" panose="05000000000000000000" pitchFamily="2" charset="2"/>
              <a:buChar char="l"/>
            </a:pPr>
            <a:r>
              <a:rPr lang="en-US" sz="1200" dirty="0"/>
              <a:t>No agglomerate</a:t>
            </a:r>
          </a:p>
          <a:p>
            <a:pPr marL="363600" indent="-363600">
              <a:lnSpc>
                <a:spcPct val="90000"/>
              </a:lnSpc>
              <a:spcBef>
                <a:spcPts val="200"/>
              </a:spcBef>
              <a:spcAft>
                <a:spcPts val="200"/>
              </a:spcAft>
              <a:buClr>
                <a:srgbClr val="9138B0"/>
              </a:buClr>
              <a:buSzPct val="90000"/>
              <a:buFont typeface="Wingdings" panose="05000000000000000000" pitchFamily="2" charset="2"/>
              <a:buChar char="l"/>
            </a:pPr>
            <a:r>
              <a:rPr lang="en-US" sz="1200" dirty="0"/>
              <a:t>Smooth and shiny cream</a:t>
            </a:r>
          </a:p>
        </p:txBody>
      </p:sp>
      <p:sp>
        <p:nvSpPr>
          <p:cNvPr id="29" name="Text Placeholder 5">
            <a:extLst>
              <a:ext uri="{FF2B5EF4-FFF2-40B4-BE49-F238E27FC236}">
                <a16:creationId xmlns:a16="http://schemas.microsoft.com/office/drawing/2014/main" id="{A383479C-C4E8-49CC-8B70-CFE76684FBB3}"/>
              </a:ext>
            </a:extLst>
          </p:cNvPr>
          <p:cNvSpPr txBox="1">
            <a:spLocks/>
          </p:cNvSpPr>
          <p:nvPr/>
        </p:nvSpPr>
        <p:spPr>
          <a:xfrm>
            <a:off x="2497733" y="4505760"/>
            <a:ext cx="1915200" cy="31967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schemeClr val="tx1"/>
                </a:solidFill>
                <a:effectLst/>
                <a:uLnTx/>
                <a:uFillTx/>
                <a:latin typeface="+mn-lt"/>
                <a:ea typeface="+mn-ea"/>
                <a:cs typeface="+mn-cs"/>
              </a:rPr>
              <a:t>+0.5% AMPHISOL</a:t>
            </a:r>
            <a:r>
              <a:rPr kumimoji="0" lang="en-US" sz="1100" b="0" i="0" u="none" strike="noStrike" kern="1200" cap="none" spc="0" normalizeH="0" baseline="30000" noProof="0">
                <a:ln>
                  <a:noFill/>
                </a:ln>
                <a:solidFill>
                  <a:schemeClr val="tx1"/>
                </a:solidFill>
                <a:effectLst/>
                <a:uLnTx/>
                <a:uFillTx/>
                <a:latin typeface="+mn-lt"/>
                <a:ea typeface="+mn-ea"/>
                <a:cs typeface="+mn-cs"/>
              </a:rPr>
              <a:t>®</a:t>
            </a:r>
            <a:r>
              <a:rPr kumimoji="0" lang="en-US" sz="1100" b="0" i="0" u="none" strike="noStrike" kern="1200" cap="none" spc="0" normalizeH="0" baseline="0" noProof="0">
                <a:ln>
                  <a:noFill/>
                </a:ln>
                <a:solidFill>
                  <a:schemeClr val="tx1"/>
                </a:solidFill>
                <a:effectLst/>
                <a:uLnTx/>
                <a:uFillTx/>
                <a:latin typeface="+mn-lt"/>
                <a:ea typeface="+mn-ea"/>
                <a:cs typeface="+mn-cs"/>
              </a:rPr>
              <a:t> K in the</a:t>
            </a:r>
            <a:br>
              <a:rPr kumimoji="0" lang="en-US" sz="1100" b="0" i="0" u="none" strike="noStrike" kern="1200" cap="none" spc="0" normalizeH="0" baseline="0" noProof="0">
                <a:ln>
                  <a:noFill/>
                </a:ln>
                <a:solidFill>
                  <a:schemeClr val="tx1"/>
                </a:solidFill>
                <a:effectLst/>
                <a:uLnTx/>
                <a:uFillTx/>
                <a:latin typeface="+mn-lt"/>
                <a:ea typeface="+mn-ea"/>
                <a:cs typeface="+mn-cs"/>
              </a:rPr>
            </a:br>
            <a:r>
              <a:rPr kumimoji="0" lang="en-US" sz="1100" b="0" i="0" u="none" strike="noStrike" kern="1200" cap="none" spc="0" normalizeH="0" baseline="0" noProof="0">
                <a:ln>
                  <a:noFill/>
                </a:ln>
                <a:solidFill>
                  <a:schemeClr val="tx1"/>
                </a:solidFill>
                <a:effectLst/>
                <a:uLnTx/>
                <a:uFillTx/>
                <a:latin typeface="+mn-lt"/>
                <a:ea typeface="+mn-ea"/>
                <a:cs typeface="+mn-cs"/>
              </a:rPr>
              <a:t>emulsifier system at 70°C</a:t>
            </a:r>
          </a:p>
        </p:txBody>
      </p:sp>
      <p:pic>
        <p:nvPicPr>
          <p:cNvPr id="9" name="Graphic 8">
            <a:hlinkClick r:id="rId7" action="ppaction://hlinksldjump"/>
            <a:extLst>
              <a:ext uri="{FF2B5EF4-FFF2-40B4-BE49-F238E27FC236}">
                <a16:creationId xmlns:a16="http://schemas.microsoft.com/office/drawing/2014/main" id="{0B66960E-5B73-0AFC-C5AF-9ADB34C6779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48" y="6450806"/>
            <a:ext cx="383596" cy="383596"/>
          </a:xfrm>
          <a:prstGeom prst="rect">
            <a:avLst/>
          </a:prstGeom>
        </p:spPr>
      </p:pic>
      <p:sp>
        <p:nvSpPr>
          <p:cNvPr id="10" name="Text Placeholder 5">
            <a:extLst>
              <a:ext uri="{FF2B5EF4-FFF2-40B4-BE49-F238E27FC236}">
                <a16:creationId xmlns:a16="http://schemas.microsoft.com/office/drawing/2014/main" id="{3707397E-7BBC-5D31-C154-4526EF823CE1}"/>
              </a:ext>
            </a:extLst>
          </p:cNvPr>
          <p:cNvSpPr txBox="1">
            <a:spLocks/>
          </p:cNvSpPr>
          <p:nvPr/>
        </p:nvSpPr>
        <p:spPr>
          <a:xfrm>
            <a:off x="302400" y="1342800"/>
            <a:ext cx="7632000" cy="168636"/>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a:solidFill>
                  <a:schemeClr val="tx1"/>
                </a:solidFill>
                <a:latin typeface="+mn-lt"/>
              </a:rPr>
              <a:t>Emulsion 2 based on Polyglyceryl-6 </a:t>
            </a:r>
            <a:r>
              <a:rPr lang="en-GB" sz="1200" err="1">
                <a:solidFill>
                  <a:schemeClr val="tx1"/>
                </a:solidFill>
                <a:latin typeface="+mn-lt"/>
              </a:rPr>
              <a:t>distearate</a:t>
            </a:r>
            <a:r>
              <a:rPr lang="en-GB" sz="1200">
                <a:solidFill>
                  <a:schemeClr val="tx1"/>
                </a:solidFill>
                <a:latin typeface="+mn-lt"/>
              </a:rPr>
              <a:t>, jojoba esters, polyglyceryl-3 beeswax, </a:t>
            </a:r>
            <a:r>
              <a:rPr lang="en-GB" sz="1200" err="1">
                <a:solidFill>
                  <a:schemeClr val="tx1"/>
                </a:solidFill>
                <a:latin typeface="+mn-lt"/>
              </a:rPr>
              <a:t>cetyl</a:t>
            </a:r>
            <a:r>
              <a:rPr lang="en-GB" sz="1200">
                <a:solidFill>
                  <a:schemeClr val="tx1"/>
                </a:solidFill>
                <a:latin typeface="+mn-lt"/>
              </a:rPr>
              <a:t> alcohol</a:t>
            </a:r>
          </a:p>
        </p:txBody>
      </p:sp>
      <p:sp>
        <p:nvSpPr>
          <p:cNvPr id="3" name="Text Placeholder 5">
            <a:extLst>
              <a:ext uri="{FF2B5EF4-FFF2-40B4-BE49-F238E27FC236}">
                <a16:creationId xmlns:a16="http://schemas.microsoft.com/office/drawing/2014/main" id="{C2D1620E-E766-9255-D448-C9504AC59F8F}"/>
              </a:ext>
            </a:extLst>
          </p:cNvPr>
          <p:cNvSpPr txBox="1">
            <a:spLocks/>
          </p:cNvSpPr>
          <p:nvPr/>
        </p:nvSpPr>
        <p:spPr>
          <a:xfrm>
            <a:off x="8520113" y="1375456"/>
            <a:ext cx="3196606" cy="3942855"/>
          </a:xfrm>
          <a:prstGeom prst="rect">
            <a:avLst/>
          </a:prstGeom>
          <a:solidFill>
            <a:srgbClr val="BD69D7"/>
          </a:solidFill>
        </p:spPr>
        <p:txBody>
          <a:bodyPr lIns="144000" tIns="144000" rIns="144000" bIns="144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500"/>
              </a:spcBef>
              <a:spcAft>
                <a:spcPts val="400"/>
              </a:spcAft>
              <a:buClr>
                <a:srgbClr val="FFFFFF"/>
              </a:buClr>
              <a:buSzPct val="90000"/>
              <a:buFont typeface="Wingdings" panose="05000000000000000000" pitchFamily="2" charset="2"/>
              <a:buChar char="l"/>
            </a:pPr>
            <a:r>
              <a:rPr lang="en-GB" sz="1800" dirty="0">
                <a:solidFill>
                  <a:schemeClr val="bg1"/>
                </a:solidFill>
                <a:latin typeface="+mn-lt"/>
              </a:rPr>
              <a:t>Higher stability (no oil release)</a:t>
            </a:r>
          </a:p>
          <a:p>
            <a:pPr marL="363600" indent="-363600">
              <a:spcBef>
                <a:spcPts val="500"/>
              </a:spcBef>
              <a:spcAft>
                <a:spcPts val="400"/>
              </a:spcAft>
              <a:buClr>
                <a:srgbClr val="FFFFFF"/>
              </a:buClr>
              <a:buSzPct val="90000"/>
              <a:buFont typeface="Wingdings" panose="05000000000000000000" pitchFamily="2" charset="2"/>
              <a:buChar char="l"/>
            </a:pPr>
            <a:r>
              <a:rPr lang="en-GB" sz="1800" dirty="0">
                <a:solidFill>
                  <a:schemeClr val="bg1"/>
                </a:solidFill>
                <a:latin typeface="+mn-lt"/>
              </a:rPr>
              <a:t>Smoother and shinier cream</a:t>
            </a:r>
          </a:p>
          <a:p>
            <a:pPr marL="363600" indent="-363600">
              <a:spcBef>
                <a:spcPts val="500"/>
              </a:spcBef>
              <a:spcAft>
                <a:spcPts val="400"/>
              </a:spcAft>
              <a:buClr>
                <a:srgbClr val="FFFFFF"/>
              </a:buClr>
              <a:buSzPct val="90000"/>
              <a:buFont typeface="Wingdings" panose="05000000000000000000" pitchFamily="2" charset="2"/>
              <a:buChar char="l"/>
            </a:pPr>
            <a:r>
              <a:rPr lang="en-GB" sz="1800" dirty="0">
                <a:solidFill>
                  <a:schemeClr val="bg1"/>
                </a:solidFill>
                <a:latin typeface="+mn-lt"/>
              </a:rPr>
              <a:t>Reduction of the yellowish effect and wax crystallization</a:t>
            </a:r>
          </a:p>
          <a:p>
            <a:pPr marL="363600" indent="-363600">
              <a:spcBef>
                <a:spcPts val="500"/>
              </a:spcBef>
              <a:spcAft>
                <a:spcPts val="400"/>
              </a:spcAft>
              <a:buClr>
                <a:srgbClr val="FFFFFF"/>
              </a:buClr>
              <a:buSzPct val="90000"/>
              <a:buFont typeface="Wingdings" panose="05000000000000000000" pitchFamily="2" charset="2"/>
              <a:buChar char="l"/>
            </a:pPr>
            <a:r>
              <a:rPr lang="en-GB" sz="1800" dirty="0">
                <a:solidFill>
                  <a:schemeClr val="bg1"/>
                </a:solidFill>
                <a:latin typeface="+mn-lt"/>
              </a:rPr>
              <a:t>No agglomeration </a:t>
            </a:r>
          </a:p>
          <a:p>
            <a:pPr marL="0" indent="0">
              <a:spcBef>
                <a:spcPts val="500"/>
              </a:spcBef>
              <a:spcAft>
                <a:spcPts val="400"/>
              </a:spcAft>
              <a:buClr>
                <a:srgbClr val="44B4A1"/>
              </a:buClr>
              <a:buSzPct val="90000"/>
              <a:buNone/>
            </a:pPr>
            <a:r>
              <a:rPr lang="en-GB" sz="1800" dirty="0">
                <a:solidFill>
                  <a:schemeClr val="bg1"/>
                </a:solidFill>
                <a:latin typeface="+mn-lt"/>
              </a:rPr>
              <a:t>with the addition of 0.5% AMPHISOL® K in the emulsifying system of a O/W emulsion in our test conditions</a:t>
            </a:r>
          </a:p>
        </p:txBody>
      </p:sp>
      <p:sp>
        <p:nvSpPr>
          <p:cNvPr id="6" name="Text Placeholder 5">
            <a:extLst>
              <a:ext uri="{FF2B5EF4-FFF2-40B4-BE49-F238E27FC236}">
                <a16:creationId xmlns:a16="http://schemas.microsoft.com/office/drawing/2014/main" id="{1EDA1978-D0F7-5D49-81D1-33460C8F2DAC}"/>
              </a:ext>
            </a:extLst>
          </p:cNvPr>
          <p:cNvSpPr txBox="1">
            <a:spLocks/>
          </p:cNvSpPr>
          <p:nvPr/>
        </p:nvSpPr>
        <p:spPr>
          <a:xfrm>
            <a:off x="300038" y="3187838"/>
            <a:ext cx="3196606" cy="70298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200"/>
              </a:spcBef>
              <a:spcAft>
                <a:spcPts val="200"/>
              </a:spcAft>
              <a:buClr>
                <a:srgbClr val="9138B0"/>
              </a:buClr>
              <a:buSzPct val="90000"/>
              <a:buFont typeface="Wingdings" panose="05000000000000000000" pitchFamily="2" charset="2"/>
              <a:buChar char="l"/>
            </a:pPr>
            <a:r>
              <a:rPr lang="en-GB" sz="1200" dirty="0">
                <a:solidFill>
                  <a:schemeClr val="tx1"/>
                </a:solidFill>
                <a:latin typeface="+mn-lt"/>
              </a:rPr>
              <a:t>Strong wax crystallization</a:t>
            </a:r>
          </a:p>
          <a:p>
            <a:pPr marL="363600" indent="-363600">
              <a:spcBef>
                <a:spcPts val="200"/>
              </a:spcBef>
              <a:spcAft>
                <a:spcPts val="200"/>
              </a:spcAft>
              <a:buClr>
                <a:srgbClr val="9138B0"/>
              </a:buClr>
              <a:buSzPct val="90000"/>
              <a:buFont typeface="Wingdings" panose="05000000000000000000" pitchFamily="2" charset="2"/>
              <a:buChar char="l"/>
            </a:pPr>
            <a:r>
              <a:rPr lang="en-GB" sz="1200" dirty="0">
                <a:solidFill>
                  <a:schemeClr val="tx1"/>
                </a:solidFill>
                <a:latin typeface="+mn-lt"/>
              </a:rPr>
              <a:t>Yellowish cream </a:t>
            </a:r>
          </a:p>
          <a:p>
            <a:pPr marL="363600" indent="-363600">
              <a:spcBef>
                <a:spcPts val="200"/>
              </a:spcBef>
              <a:spcAft>
                <a:spcPts val="200"/>
              </a:spcAft>
              <a:buClr>
                <a:srgbClr val="9138B0"/>
              </a:buClr>
              <a:buSzPct val="90000"/>
              <a:buFont typeface="Wingdings" panose="05000000000000000000" pitchFamily="2" charset="2"/>
              <a:buChar char="l"/>
            </a:pPr>
            <a:r>
              <a:rPr lang="en-GB" sz="1200" dirty="0">
                <a:solidFill>
                  <a:schemeClr val="tx1"/>
                </a:solidFill>
                <a:latin typeface="+mn-lt"/>
              </a:rPr>
              <a:t>Oil release after 1 month at 50C</a:t>
            </a:r>
          </a:p>
        </p:txBody>
      </p:sp>
      <p:sp>
        <p:nvSpPr>
          <p:cNvPr id="8" name="Rectangle 7">
            <a:extLst>
              <a:ext uri="{FF2B5EF4-FFF2-40B4-BE49-F238E27FC236}">
                <a16:creationId xmlns:a16="http://schemas.microsoft.com/office/drawing/2014/main" id="{3AE77711-A193-0555-7F62-29B510ED5B42}"/>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28274739"/>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1BB296-E1B2-3B43-86A4-1E9BFF0ED955}"/>
              </a:ext>
            </a:extLst>
          </p:cNvPr>
          <p:cNvSpPr>
            <a:spLocks noGrp="1"/>
          </p:cNvSpPr>
          <p:nvPr>
            <p:ph type="title"/>
          </p:nvPr>
        </p:nvSpPr>
        <p:spPr>
          <a:xfrm>
            <a:off x="302400" y="302400"/>
            <a:ext cx="11591925" cy="303211"/>
          </a:xfrm>
        </p:spPr>
        <p:txBody>
          <a:bodyPr/>
          <a:lstStyle/>
          <a:p>
            <a:r>
              <a:rPr lang="en-US"/>
              <a:t>Rescue and beautify O/W emulsion for higher stability at high and low temperature</a:t>
            </a:r>
          </a:p>
        </p:txBody>
      </p:sp>
      <p:sp>
        <p:nvSpPr>
          <p:cNvPr id="2" name="Slide Number Placeholder 1">
            <a:extLst>
              <a:ext uri="{FF2B5EF4-FFF2-40B4-BE49-F238E27FC236}">
                <a16:creationId xmlns:a16="http://schemas.microsoft.com/office/drawing/2014/main" id="{163C90D4-3377-1D4E-806B-B97330E41E12}"/>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44</a:t>
            </a:fld>
            <a:endParaRPr lang="en-US"/>
          </a:p>
        </p:txBody>
      </p:sp>
      <p:sp>
        <p:nvSpPr>
          <p:cNvPr id="5" name="Text Placeholder 4">
            <a:extLst>
              <a:ext uri="{FF2B5EF4-FFF2-40B4-BE49-F238E27FC236}">
                <a16:creationId xmlns:a16="http://schemas.microsoft.com/office/drawing/2014/main" id="{5FF01FE3-22F0-F34D-9773-8EE4F14D6C07}"/>
              </a:ext>
            </a:extLst>
          </p:cNvPr>
          <p:cNvSpPr>
            <a:spLocks noGrp="1"/>
          </p:cNvSpPr>
          <p:nvPr>
            <p:ph type="body" idx="11"/>
          </p:nvPr>
        </p:nvSpPr>
        <p:spPr>
          <a:xfrm>
            <a:off x="301625" y="604837"/>
            <a:ext cx="11588750" cy="540000"/>
          </a:xfrm>
        </p:spPr>
        <p:txBody>
          <a:bodyPr anchor="t"/>
          <a:lstStyle/>
          <a:p>
            <a:r>
              <a:rPr lang="en-US"/>
              <a:t>With the addition of AMPHISOL</a:t>
            </a:r>
            <a:r>
              <a:rPr lang="en-US" b="0"/>
              <a:t>®</a:t>
            </a:r>
            <a:r>
              <a:rPr lang="en-US"/>
              <a:t> K as co-emulsifier</a:t>
            </a:r>
          </a:p>
        </p:txBody>
      </p:sp>
      <p:pic>
        <p:nvPicPr>
          <p:cNvPr id="15" name="Picture 14" descr="A picture containing pink, plastic&#10;&#10;Description automatically generated">
            <a:extLst>
              <a:ext uri="{FF2B5EF4-FFF2-40B4-BE49-F238E27FC236}">
                <a16:creationId xmlns:a16="http://schemas.microsoft.com/office/drawing/2014/main" id="{3F1B597F-AE77-4E12-9F3C-AA8AC3265CBE}"/>
              </a:ext>
            </a:extLst>
          </p:cNvPr>
          <p:cNvPicPr>
            <a:picLocks noChangeAspect="1"/>
          </p:cNvPicPr>
          <p:nvPr/>
        </p:nvPicPr>
        <p:blipFill>
          <a:blip r:embed="rId3"/>
          <a:stretch>
            <a:fillRect/>
          </a:stretch>
        </p:blipFill>
        <p:spPr>
          <a:xfrm>
            <a:off x="301625" y="2092533"/>
            <a:ext cx="2201940" cy="2164193"/>
          </a:xfrm>
          <a:prstGeom prst="rect">
            <a:avLst/>
          </a:prstGeom>
        </p:spPr>
      </p:pic>
      <p:pic>
        <p:nvPicPr>
          <p:cNvPr id="16" name="Picture 15" descr="A picture containing text, cup, toiletry&#10;&#10;Description automatically generated">
            <a:extLst>
              <a:ext uri="{FF2B5EF4-FFF2-40B4-BE49-F238E27FC236}">
                <a16:creationId xmlns:a16="http://schemas.microsoft.com/office/drawing/2014/main" id="{43E2BC5D-41F5-483D-89AD-04A5D61756EF}"/>
              </a:ext>
            </a:extLst>
          </p:cNvPr>
          <p:cNvPicPr>
            <a:picLocks noChangeAspect="1"/>
          </p:cNvPicPr>
          <p:nvPr/>
        </p:nvPicPr>
        <p:blipFill>
          <a:blip r:embed="rId4"/>
          <a:stretch>
            <a:fillRect/>
          </a:stretch>
        </p:blipFill>
        <p:spPr>
          <a:xfrm>
            <a:off x="4139288" y="2092533"/>
            <a:ext cx="2201940" cy="2164193"/>
          </a:xfrm>
          <a:prstGeom prst="rect">
            <a:avLst/>
          </a:prstGeom>
        </p:spPr>
      </p:pic>
      <p:cxnSp>
        <p:nvCxnSpPr>
          <p:cNvPr id="17" name="Straight Arrow Connector 16">
            <a:extLst>
              <a:ext uri="{FF2B5EF4-FFF2-40B4-BE49-F238E27FC236}">
                <a16:creationId xmlns:a16="http://schemas.microsoft.com/office/drawing/2014/main" id="{CCDC64BB-E024-4A9C-9390-DF52B82E5B2B}"/>
              </a:ext>
            </a:extLst>
          </p:cNvPr>
          <p:cNvCxnSpPr/>
          <p:nvPr/>
        </p:nvCxnSpPr>
        <p:spPr>
          <a:xfrm>
            <a:off x="2323733" y="2775943"/>
            <a:ext cx="1714500"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 Placeholder 5">
            <a:extLst>
              <a:ext uri="{FF2B5EF4-FFF2-40B4-BE49-F238E27FC236}">
                <a16:creationId xmlns:a16="http://schemas.microsoft.com/office/drawing/2014/main" id="{36F0C7D9-EF9F-4FDE-B011-6D3D01B5A778}"/>
              </a:ext>
            </a:extLst>
          </p:cNvPr>
          <p:cNvSpPr txBox="1">
            <a:spLocks/>
          </p:cNvSpPr>
          <p:nvPr/>
        </p:nvSpPr>
        <p:spPr>
          <a:xfrm>
            <a:off x="2292617" y="2354785"/>
            <a:ext cx="1915200" cy="31967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schemeClr val="tx1"/>
                </a:solidFill>
                <a:effectLst/>
                <a:uLnTx/>
                <a:uFillTx/>
                <a:latin typeface="+mn-lt"/>
                <a:ea typeface="+mn-ea"/>
                <a:cs typeface="+mn-cs"/>
              </a:rPr>
              <a:t>+0.5% AMPHISOL</a:t>
            </a:r>
            <a:r>
              <a:rPr kumimoji="0" lang="en-US" sz="1100" b="0" i="0" u="none" strike="noStrike" kern="1200" cap="none" spc="0" normalizeH="0" baseline="30000" noProof="0">
                <a:ln>
                  <a:noFill/>
                </a:ln>
                <a:solidFill>
                  <a:schemeClr val="tx1"/>
                </a:solidFill>
                <a:effectLst/>
                <a:uLnTx/>
                <a:uFillTx/>
                <a:latin typeface="+mn-lt"/>
                <a:ea typeface="+mn-ea"/>
                <a:cs typeface="+mn-cs"/>
              </a:rPr>
              <a:t>®</a:t>
            </a:r>
            <a:r>
              <a:rPr kumimoji="0" lang="en-US" sz="1100" b="0" i="0" u="none" strike="noStrike" kern="1200" cap="none" spc="0" normalizeH="0" baseline="0" noProof="0">
                <a:ln>
                  <a:noFill/>
                </a:ln>
                <a:solidFill>
                  <a:schemeClr val="tx1"/>
                </a:solidFill>
                <a:effectLst/>
                <a:uLnTx/>
                <a:uFillTx/>
                <a:latin typeface="+mn-lt"/>
                <a:ea typeface="+mn-ea"/>
                <a:cs typeface="+mn-cs"/>
              </a:rPr>
              <a:t> K in the</a:t>
            </a:r>
            <a:br>
              <a:rPr kumimoji="0" lang="en-US" sz="1100" b="0" i="0" u="none" strike="noStrike" kern="1200" cap="none" spc="0" normalizeH="0" baseline="0" noProof="0">
                <a:ln>
                  <a:noFill/>
                </a:ln>
                <a:solidFill>
                  <a:schemeClr val="tx1"/>
                </a:solidFill>
                <a:effectLst/>
                <a:uLnTx/>
                <a:uFillTx/>
                <a:latin typeface="+mn-lt"/>
                <a:ea typeface="+mn-ea"/>
                <a:cs typeface="+mn-cs"/>
              </a:rPr>
            </a:br>
            <a:r>
              <a:rPr kumimoji="0" lang="en-US" sz="1100" b="0" i="0" u="none" strike="noStrike" kern="1200" cap="none" spc="0" normalizeH="0" baseline="0" noProof="0">
                <a:ln>
                  <a:noFill/>
                </a:ln>
                <a:solidFill>
                  <a:schemeClr val="tx1"/>
                </a:solidFill>
                <a:effectLst/>
                <a:uLnTx/>
                <a:uFillTx/>
                <a:latin typeface="+mn-lt"/>
                <a:ea typeface="+mn-ea"/>
                <a:cs typeface="+mn-cs"/>
              </a:rPr>
              <a:t>emulsifier system at 75 °C</a:t>
            </a:r>
          </a:p>
        </p:txBody>
      </p:sp>
      <p:pic>
        <p:nvPicPr>
          <p:cNvPr id="9" name="Graphic 8">
            <a:hlinkClick r:id="rId5" action="ppaction://hlinksldjump"/>
            <a:extLst>
              <a:ext uri="{FF2B5EF4-FFF2-40B4-BE49-F238E27FC236}">
                <a16:creationId xmlns:a16="http://schemas.microsoft.com/office/drawing/2014/main" id="{791A74A3-0B2C-945B-E807-5A32B1E5163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sp>
        <p:nvSpPr>
          <p:cNvPr id="20" name="Text Placeholder 5">
            <a:extLst>
              <a:ext uri="{FF2B5EF4-FFF2-40B4-BE49-F238E27FC236}">
                <a16:creationId xmlns:a16="http://schemas.microsoft.com/office/drawing/2014/main" id="{DE78CCAE-F32C-4523-A926-0A1385D4B65C}"/>
              </a:ext>
            </a:extLst>
          </p:cNvPr>
          <p:cNvSpPr txBox="1">
            <a:spLocks/>
          </p:cNvSpPr>
          <p:nvPr/>
        </p:nvSpPr>
        <p:spPr>
          <a:xfrm>
            <a:off x="302400" y="1342800"/>
            <a:ext cx="6377369" cy="369332"/>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solidFill>
                  <a:schemeClr val="tx1"/>
                </a:solidFill>
                <a:latin typeface="+mn-lt"/>
              </a:rPr>
              <a:t>Frozen Cream based on Polyglyceryl-3 </a:t>
            </a:r>
            <a:r>
              <a:rPr lang="en-GB" sz="1800" err="1">
                <a:solidFill>
                  <a:schemeClr val="tx1"/>
                </a:solidFill>
                <a:latin typeface="+mn-lt"/>
              </a:rPr>
              <a:t>Methylglucose</a:t>
            </a:r>
            <a:r>
              <a:rPr lang="en-GB" sz="1800">
                <a:solidFill>
                  <a:schemeClr val="tx1"/>
                </a:solidFill>
                <a:latin typeface="+mn-lt"/>
              </a:rPr>
              <a:t> </a:t>
            </a:r>
            <a:r>
              <a:rPr lang="en-GB" sz="1800" err="1">
                <a:solidFill>
                  <a:schemeClr val="tx1"/>
                </a:solidFill>
                <a:latin typeface="+mn-lt"/>
              </a:rPr>
              <a:t>Distearate</a:t>
            </a:r>
            <a:r>
              <a:rPr lang="en-GB" sz="1800">
                <a:solidFill>
                  <a:schemeClr val="tx1"/>
                </a:solidFill>
                <a:latin typeface="+mn-lt"/>
              </a:rPr>
              <a:t> from -18°C to RT (stability at 50°C)</a:t>
            </a:r>
          </a:p>
        </p:txBody>
      </p:sp>
      <p:sp>
        <p:nvSpPr>
          <p:cNvPr id="3" name="Text Placeholder 5">
            <a:extLst>
              <a:ext uri="{FF2B5EF4-FFF2-40B4-BE49-F238E27FC236}">
                <a16:creationId xmlns:a16="http://schemas.microsoft.com/office/drawing/2014/main" id="{9841BFF3-D5E1-BE1D-B328-852FE7FB772E}"/>
              </a:ext>
            </a:extLst>
          </p:cNvPr>
          <p:cNvSpPr txBox="1">
            <a:spLocks/>
          </p:cNvSpPr>
          <p:nvPr/>
        </p:nvSpPr>
        <p:spPr>
          <a:xfrm>
            <a:off x="7734832" y="1342800"/>
            <a:ext cx="3981887" cy="2990210"/>
          </a:xfrm>
          <a:prstGeom prst="rect">
            <a:avLst/>
          </a:prstGeom>
          <a:solidFill>
            <a:srgbClr val="BD69D7"/>
          </a:solidFill>
        </p:spPr>
        <p:txBody>
          <a:bodyPr lIns="144000" tIns="144000" rIns="144000" bIns="14400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500"/>
              </a:spcBef>
              <a:spcAft>
                <a:spcPts val="400"/>
              </a:spcAft>
              <a:buClr>
                <a:srgbClr val="FFFFFF"/>
              </a:buClr>
              <a:buSzPct val="90000"/>
              <a:buFont typeface="Wingdings" panose="05000000000000000000" pitchFamily="2" charset="2"/>
              <a:buChar char="l"/>
            </a:pPr>
            <a:r>
              <a:rPr lang="en-GB" sz="1800">
                <a:solidFill>
                  <a:schemeClr val="bg1"/>
                </a:solidFill>
                <a:latin typeface="+mn-lt"/>
              </a:rPr>
              <a:t>No phase separation</a:t>
            </a:r>
          </a:p>
          <a:p>
            <a:pPr marL="363600" indent="-363600">
              <a:spcBef>
                <a:spcPts val="500"/>
              </a:spcBef>
              <a:spcAft>
                <a:spcPts val="400"/>
              </a:spcAft>
              <a:buClr>
                <a:srgbClr val="FFFFFF"/>
              </a:buClr>
              <a:buSzPct val="90000"/>
              <a:buFont typeface="Wingdings" panose="05000000000000000000" pitchFamily="2" charset="2"/>
              <a:buChar char="l"/>
            </a:pPr>
            <a:r>
              <a:rPr lang="en-GB" sz="1800">
                <a:solidFill>
                  <a:schemeClr val="bg1"/>
                </a:solidFill>
                <a:latin typeface="+mn-lt"/>
              </a:rPr>
              <a:t>Smaller droplet size and better distribution for higher stability</a:t>
            </a:r>
          </a:p>
          <a:p>
            <a:pPr marL="363600" indent="-363600">
              <a:spcBef>
                <a:spcPts val="500"/>
              </a:spcBef>
              <a:spcAft>
                <a:spcPts val="400"/>
              </a:spcAft>
              <a:buClr>
                <a:srgbClr val="FFFFFF"/>
              </a:buClr>
              <a:buSzPct val="90000"/>
              <a:buFont typeface="Wingdings" panose="05000000000000000000" pitchFamily="2" charset="2"/>
              <a:buChar char="l"/>
            </a:pPr>
            <a:r>
              <a:rPr lang="en-GB" sz="1800">
                <a:solidFill>
                  <a:schemeClr val="bg1"/>
                </a:solidFill>
                <a:latin typeface="+mn-lt"/>
              </a:rPr>
              <a:t>Thermal stability at high (50°C) and low temperature (-18°C)</a:t>
            </a:r>
          </a:p>
          <a:p>
            <a:pPr marL="363600" indent="-363600">
              <a:spcBef>
                <a:spcPts val="500"/>
              </a:spcBef>
              <a:spcAft>
                <a:spcPts val="400"/>
              </a:spcAft>
              <a:buClr>
                <a:srgbClr val="FFFFFF"/>
              </a:buClr>
              <a:buSzPct val="90000"/>
              <a:buFont typeface="Wingdings" panose="05000000000000000000" pitchFamily="2" charset="2"/>
              <a:buChar char="l"/>
            </a:pPr>
            <a:r>
              <a:rPr lang="en-GB" sz="1800">
                <a:solidFill>
                  <a:schemeClr val="bg1"/>
                </a:solidFill>
                <a:latin typeface="+mn-lt"/>
              </a:rPr>
              <a:t>Smoother and shinier aspect of the cream</a:t>
            </a:r>
          </a:p>
          <a:p>
            <a:pPr marL="0" indent="0">
              <a:spcBef>
                <a:spcPts val="500"/>
              </a:spcBef>
              <a:spcAft>
                <a:spcPts val="400"/>
              </a:spcAft>
              <a:buClr>
                <a:srgbClr val="D34252"/>
              </a:buClr>
              <a:buSzPct val="90000"/>
              <a:buNone/>
            </a:pPr>
            <a:r>
              <a:rPr lang="en-GB" sz="1800">
                <a:solidFill>
                  <a:schemeClr val="bg1"/>
                </a:solidFill>
                <a:latin typeface="+mn-lt"/>
              </a:rPr>
              <a:t>with the addition of 0.5% AMPHISOL® K in the frozen cream</a:t>
            </a:r>
          </a:p>
        </p:txBody>
      </p:sp>
      <p:sp>
        <p:nvSpPr>
          <p:cNvPr id="6" name="Text Placeholder 5">
            <a:extLst>
              <a:ext uri="{FF2B5EF4-FFF2-40B4-BE49-F238E27FC236}">
                <a16:creationId xmlns:a16="http://schemas.microsoft.com/office/drawing/2014/main" id="{2238EA77-B77C-1296-6687-0452AF754F8C}"/>
              </a:ext>
            </a:extLst>
          </p:cNvPr>
          <p:cNvSpPr txBox="1">
            <a:spLocks/>
          </p:cNvSpPr>
          <p:nvPr/>
        </p:nvSpPr>
        <p:spPr>
          <a:xfrm>
            <a:off x="4681911" y="4598886"/>
            <a:ext cx="2665039" cy="299021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500"/>
              </a:spcBef>
              <a:spcAft>
                <a:spcPts val="400"/>
              </a:spcAft>
              <a:buClr>
                <a:srgbClr val="9138B0"/>
              </a:buClr>
              <a:buSzPct val="90000"/>
              <a:buFont typeface="Wingdings" panose="05000000000000000000" pitchFamily="2" charset="2"/>
              <a:buChar char="l"/>
            </a:pPr>
            <a:r>
              <a:rPr lang="en-GB" sz="1800" dirty="0">
                <a:solidFill>
                  <a:schemeClr val="tx1"/>
                </a:solidFill>
                <a:latin typeface="+mn-lt"/>
              </a:rPr>
              <a:t>Very fine droplets distribution</a:t>
            </a:r>
          </a:p>
        </p:txBody>
      </p:sp>
      <p:sp>
        <p:nvSpPr>
          <p:cNvPr id="7" name="Text Placeholder 5">
            <a:extLst>
              <a:ext uri="{FF2B5EF4-FFF2-40B4-BE49-F238E27FC236}">
                <a16:creationId xmlns:a16="http://schemas.microsoft.com/office/drawing/2014/main" id="{EAEA4C74-66E9-D111-4A8E-0F9368D56B59}"/>
              </a:ext>
            </a:extLst>
          </p:cNvPr>
          <p:cNvSpPr txBox="1">
            <a:spLocks/>
          </p:cNvSpPr>
          <p:nvPr/>
        </p:nvSpPr>
        <p:spPr>
          <a:xfrm>
            <a:off x="311799" y="4598886"/>
            <a:ext cx="3360089" cy="299021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500"/>
              </a:spcBef>
              <a:spcAft>
                <a:spcPts val="400"/>
              </a:spcAft>
              <a:buClr>
                <a:srgbClr val="9138B0"/>
              </a:buClr>
              <a:buSzPct val="90000"/>
              <a:buFont typeface="Wingdings" panose="05000000000000000000" pitchFamily="2" charset="2"/>
              <a:buChar char="l"/>
            </a:pPr>
            <a:r>
              <a:rPr lang="en-GB" sz="1800" dirty="0">
                <a:solidFill>
                  <a:schemeClr val="tx1"/>
                </a:solidFill>
                <a:latin typeface="+mn-lt"/>
              </a:rPr>
              <a:t>Inhomogeneous droplets distribution</a:t>
            </a:r>
          </a:p>
          <a:p>
            <a:pPr marL="363600" indent="-363600">
              <a:spcBef>
                <a:spcPts val="500"/>
              </a:spcBef>
              <a:spcAft>
                <a:spcPts val="400"/>
              </a:spcAft>
              <a:buClr>
                <a:srgbClr val="9138B0"/>
              </a:buClr>
              <a:buSzPct val="90000"/>
              <a:buFont typeface="Wingdings" panose="05000000000000000000" pitchFamily="2" charset="2"/>
              <a:buChar char="l"/>
            </a:pPr>
            <a:r>
              <a:rPr lang="en-GB" sz="1800" dirty="0">
                <a:solidFill>
                  <a:schemeClr val="tx1"/>
                </a:solidFill>
                <a:latin typeface="+mn-lt"/>
              </a:rPr>
              <a:t>Phase separation at 50C after 2 weeks</a:t>
            </a:r>
          </a:p>
        </p:txBody>
      </p:sp>
      <p:sp>
        <p:nvSpPr>
          <p:cNvPr id="10" name="Rectangle 9">
            <a:extLst>
              <a:ext uri="{FF2B5EF4-FFF2-40B4-BE49-F238E27FC236}">
                <a16:creationId xmlns:a16="http://schemas.microsoft.com/office/drawing/2014/main" id="{3151AFFF-5689-E2DA-C9BB-8B681E27DE06}"/>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096848495"/>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FFFB8B-9864-6F1F-CEBE-36C3AFC7E5F2}"/>
              </a:ext>
            </a:extLst>
          </p:cNvPr>
          <p:cNvSpPr>
            <a:spLocks noGrp="1"/>
          </p:cNvSpPr>
          <p:nvPr>
            <p:ph type="sldNum" sz="quarter" idx="12"/>
          </p:nvPr>
        </p:nvSpPr>
        <p:spPr/>
        <p:txBody>
          <a:bodyPr/>
          <a:lstStyle/>
          <a:p>
            <a:fld id="{5BA3E189-2F3A-42E5-B572-3520703B6186}" type="slidenum">
              <a:rPr lang="en-GB" smtClean="0"/>
              <a:pPr/>
              <a:t>45</a:t>
            </a:fld>
            <a:endParaRPr lang="en-GB"/>
          </a:p>
        </p:txBody>
      </p:sp>
      <p:sp>
        <p:nvSpPr>
          <p:cNvPr id="2" name="Title 1">
            <a:extLst>
              <a:ext uri="{FF2B5EF4-FFF2-40B4-BE49-F238E27FC236}">
                <a16:creationId xmlns:a16="http://schemas.microsoft.com/office/drawing/2014/main" id="{C8E78D4A-551D-4B3B-B677-2F9B3FE54D45}"/>
              </a:ext>
            </a:extLst>
          </p:cNvPr>
          <p:cNvSpPr txBox="1">
            <a:spLocks/>
          </p:cNvSpPr>
          <p:nvPr/>
        </p:nvSpPr>
        <p:spPr>
          <a:xfrm>
            <a:off x="301625" y="301625"/>
            <a:ext cx="8064500" cy="90011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b="1" kern="1200">
                <a:solidFill>
                  <a:schemeClr val="bg1"/>
                </a:solidFill>
                <a:latin typeface="+mj-lt"/>
                <a:ea typeface="+mj-ea"/>
                <a:cs typeface="+mj-cs"/>
              </a:defRPr>
            </a:lvl1pPr>
          </a:lstStyle>
          <a:p>
            <a:r>
              <a:rPr lang="en-US"/>
              <a:t>Additional benefits:</a:t>
            </a:r>
          </a:p>
        </p:txBody>
      </p:sp>
      <p:sp>
        <p:nvSpPr>
          <p:cNvPr id="4" name="Text Placeholder 2">
            <a:extLst>
              <a:ext uri="{FF2B5EF4-FFF2-40B4-BE49-F238E27FC236}">
                <a16:creationId xmlns:a16="http://schemas.microsoft.com/office/drawing/2014/main" id="{9843C74F-F2F6-F950-4249-59BF6B296AED}"/>
              </a:ext>
            </a:extLst>
          </p:cNvPr>
          <p:cNvSpPr>
            <a:spLocks noGrp="1"/>
          </p:cNvSpPr>
          <p:nvPr>
            <p:ph type="body" sz="quarter" idx="20"/>
          </p:nvPr>
        </p:nvSpPr>
        <p:spPr>
          <a:xfrm>
            <a:off x="301625" y="1201738"/>
            <a:ext cx="8064500" cy="1634980"/>
          </a:xfrm>
        </p:spPr>
        <p:txBody>
          <a:bodyPr/>
          <a:lstStyle/>
          <a:p>
            <a:pPr marL="571500" indent="-571500">
              <a:spcBef>
                <a:spcPts val="500"/>
              </a:spcBef>
              <a:spcAft>
                <a:spcPts val="400"/>
              </a:spcAft>
              <a:buClr>
                <a:schemeClr val="bg1"/>
              </a:buClr>
              <a:buSzPct val="90000"/>
              <a:buFont typeface="Wingdings" panose="05000000000000000000" pitchFamily="2" charset="2"/>
              <a:buChar char="l"/>
            </a:pPr>
            <a:r>
              <a:rPr lang="en-US" sz="4000"/>
              <a:t>SPF boosting</a:t>
            </a:r>
          </a:p>
          <a:p>
            <a:pPr marL="571500" indent="-571500">
              <a:spcBef>
                <a:spcPts val="500"/>
              </a:spcBef>
              <a:spcAft>
                <a:spcPts val="400"/>
              </a:spcAft>
              <a:buClr>
                <a:schemeClr val="bg1"/>
              </a:buClr>
              <a:buSzPct val="90000"/>
              <a:buFont typeface="Wingdings" panose="05000000000000000000" pitchFamily="2" charset="2"/>
              <a:buChar char="l"/>
            </a:pPr>
            <a:r>
              <a:rPr lang="en-US" sz="4000"/>
              <a:t>Moisturizing properties</a:t>
            </a:r>
          </a:p>
          <a:p>
            <a:pPr marL="571500" indent="-571500">
              <a:spcBef>
                <a:spcPts val="500"/>
              </a:spcBef>
              <a:spcAft>
                <a:spcPts val="400"/>
              </a:spcAft>
              <a:buClr>
                <a:schemeClr val="bg1"/>
              </a:buClr>
              <a:buSzPct val="90000"/>
              <a:buFont typeface="Wingdings" panose="05000000000000000000" pitchFamily="2" charset="2"/>
              <a:buChar char="l"/>
            </a:pPr>
            <a:r>
              <a:rPr lang="en-US" sz="4000"/>
              <a:t>Sensory profile</a:t>
            </a:r>
          </a:p>
        </p:txBody>
      </p:sp>
    </p:spTree>
    <p:extLst>
      <p:ext uri="{BB962C8B-B14F-4D97-AF65-F5344CB8AC3E}">
        <p14:creationId xmlns:p14="http://schemas.microsoft.com/office/powerpoint/2010/main" val="3529909498"/>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F44004E-B6BA-2043-B981-FB599E1605E6}"/>
              </a:ext>
            </a:extLst>
          </p:cNvPr>
          <p:cNvSpPr>
            <a:spLocks noGrp="1"/>
          </p:cNvSpPr>
          <p:nvPr>
            <p:ph type="title"/>
          </p:nvPr>
        </p:nvSpPr>
        <p:spPr>
          <a:xfrm>
            <a:off x="302400" y="302400"/>
            <a:ext cx="11591925" cy="303211"/>
          </a:xfrm>
        </p:spPr>
        <p:txBody>
          <a:bodyPr/>
          <a:lstStyle/>
          <a:p>
            <a:r>
              <a:rPr lang="en-US"/>
              <a:t>SPF Boosting effect</a:t>
            </a:r>
          </a:p>
        </p:txBody>
      </p:sp>
      <p:sp>
        <p:nvSpPr>
          <p:cNvPr id="3" name="Slide Number Placeholder 2">
            <a:extLst>
              <a:ext uri="{FF2B5EF4-FFF2-40B4-BE49-F238E27FC236}">
                <a16:creationId xmlns:a16="http://schemas.microsoft.com/office/drawing/2014/main" id="{FE923CB7-A6EB-B54E-89CD-22C55D7E5434}"/>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46</a:t>
            </a:fld>
            <a:endParaRPr lang="en-US"/>
          </a:p>
        </p:txBody>
      </p:sp>
      <p:sp>
        <p:nvSpPr>
          <p:cNvPr id="38" name="Text Placeholder 37">
            <a:extLst>
              <a:ext uri="{FF2B5EF4-FFF2-40B4-BE49-F238E27FC236}">
                <a16:creationId xmlns:a16="http://schemas.microsoft.com/office/drawing/2014/main" id="{3CD5CF7F-60D7-5CEF-6C5F-EC4C8A76319F}"/>
              </a:ext>
            </a:extLst>
          </p:cNvPr>
          <p:cNvSpPr>
            <a:spLocks noGrp="1"/>
          </p:cNvSpPr>
          <p:nvPr>
            <p:ph type="body" idx="11"/>
          </p:nvPr>
        </p:nvSpPr>
        <p:spPr/>
        <p:txBody>
          <a:bodyPr/>
          <a:lstStyle/>
          <a:p>
            <a:r>
              <a:rPr lang="en-GB"/>
              <a:t>Upgrade your suncare label</a:t>
            </a:r>
          </a:p>
        </p:txBody>
      </p:sp>
      <p:sp>
        <p:nvSpPr>
          <p:cNvPr id="7" name="Rectangle 6">
            <a:extLst>
              <a:ext uri="{FF2B5EF4-FFF2-40B4-BE49-F238E27FC236}">
                <a16:creationId xmlns:a16="http://schemas.microsoft.com/office/drawing/2014/main" id="{3B5BA2E3-3AC5-0149-B812-8C7F7C33B776}"/>
              </a:ext>
            </a:extLst>
          </p:cNvPr>
          <p:cNvSpPr/>
          <p:nvPr/>
        </p:nvSpPr>
        <p:spPr>
          <a:xfrm>
            <a:off x="301624" y="1375457"/>
            <a:ext cx="11265842" cy="4354864"/>
          </a:xfrm>
          <a:prstGeom prst="rect">
            <a:avLst/>
          </a:prstGeom>
          <a:blipFill dpi="0" rotWithShape="1">
            <a:blip r:embed="rId3" cstate="screen">
              <a:duotone>
                <a:prstClr val="black"/>
                <a:srgbClr val="9138B0">
                  <a:tint val="45000"/>
                  <a:satMod val="400000"/>
                </a:srgbClr>
              </a:duotone>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BA972FAE-BABD-4557-A200-7A625ECFE0AB}"/>
              </a:ext>
            </a:extLst>
          </p:cNvPr>
          <p:cNvSpPr txBox="1"/>
          <p:nvPr/>
        </p:nvSpPr>
        <p:spPr>
          <a:xfrm>
            <a:off x="4804908" y="4463616"/>
            <a:ext cx="1339098" cy="323165"/>
          </a:xfrm>
          <a:prstGeom prst="rect">
            <a:avLst/>
          </a:prstGeom>
          <a:solidFill>
            <a:schemeClr val="bg1"/>
          </a:solidFill>
        </p:spPr>
        <p:txBody>
          <a:bodyPr wrap="square" lIns="0" tIns="0" rIns="0" bIns="0" rtlCol="0">
            <a:spAutoFit/>
          </a:bodyPr>
          <a:lstStyle/>
          <a:p>
            <a:r>
              <a:rPr lang="en-US" sz="700">
                <a:solidFill>
                  <a:srgbClr val="58166D"/>
                </a:solidFill>
                <a:ea typeface="Fira Sans" panose="020B0503050000020004" pitchFamily="34" charset="0"/>
              </a:rPr>
              <a:t>1% Lauryl Glucoside, 0.75% PGPH, 0.5% Decyl Glucoside</a:t>
            </a:r>
          </a:p>
          <a:p>
            <a:r>
              <a:rPr lang="en-US" sz="700">
                <a:solidFill>
                  <a:srgbClr val="58166D"/>
                </a:solidFill>
                <a:ea typeface="Fira Sans" panose="020B0503050000020004" pitchFamily="34" charset="0"/>
              </a:rPr>
              <a:t> </a:t>
            </a:r>
            <a:endParaRPr lang="fr-FR" sz="700">
              <a:solidFill>
                <a:srgbClr val="58166D"/>
              </a:solidFill>
              <a:ea typeface="Fira Sans" panose="020B0503050000020004" pitchFamily="34" charset="0"/>
            </a:endParaRPr>
          </a:p>
        </p:txBody>
      </p:sp>
      <p:sp>
        <p:nvSpPr>
          <p:cNvPr id="16" name="TextBox 15">
            <a:extLst>
              <a:ext uri="{FF2B5EF4-FFF2-40B4-BE49-F238E27FC236}">
                <a16:creationId xmlns:a16="http://schemas.microsoft.com/office/drawing/2014/main" id="{121AF895-B85E-4659-A556-5ADD94236735}"/>
              </a:ext>
            </a:extLst>
          </p:cNvPr>
          <p:cNvSpPr txBox="1"/>
          <p:nvPr/>
        </p:nvSpPr>
        <p:spPr>
          <a:xfrm>
            <a:off x="1394714" y="2513865"/>
            <a:ext cx="545690" cy="261610"/>
          </a:xfrm>
          <a:prstGeom prst="rect">
            <a:avLst/>
          </a:prstGeom>
          <a:noFill/>
        </p:spPr>
        <p:txBody>
          <a:bodyPr wrap="square" rtlCol="0">
            <a:spAutoFit/>
          </a:bodyPr>
          <a:lstStyle/>
          <a:p>
            <a:r>
              <a:rPr lang="en-US" sz="1100" b="1">
                <a:solidFill>
                  <a:schemeClr val="bg1"/>
                </a:solidFill>
                <a:ea typeface="Fira Sans" panose="020B0503050000020004" pitchFamily="34" charset="0"/>
              </a:rPr>
              <a:t>47,6</a:t>
            </a:r>
            <a:endParaRPr lang="fr-FR" sz="1100" b="1">
              <a:solidFill>
                <a:schemeClr val="bg1"/>
              </a:solidFill>
              <a:ea typeface="Fira Sans" panose="020B0503050000020004" pitchFamily="34" charset="0"/>
            </a:endParaRPr>
          </a:p>
        </p:txBody>
      </p:sp>
      <p:sp>
        <p:nvSpPr>
          <p:cNvPr id="17" name="TextBox 16">
            <a:extLst>
              <a:ext uri="{FF2B5EF4-FFF2-40B4-BE49-F238E27FC236}">
                <a16:creationId xmlns:a16="http://schemas.microsoft.com/office/drawing/2014/main" id="{5F891071-54A3-43F6-BDA5-0EFA78317C01}"/>
              </a:ext>
            </a:extLst>
          </p:cNvPr>
          <p:cNvSpPr txBox="1"/>
          <p:nvPr/>
        </p:nvSpPr>
        <p:spPr>
          <a:xfrm>
            <a:off x="2679165" y="2333254"/>
            <a:ext cx="545690" cy="261610"/>
          </a:xfrm>
          <a:prstGeom prst="rect">
            <a:avLst/>
          </a:prstGeom>
          <a:noFill/>
        </p:spPr>
        <p:txBody>
          <a:bodyPr wrap="square" rtlCol="0">
            <a:spAutoFit/>
          </a:bodyPr>
          <a:lstStyle/>
          <a:p>
            <a:r>
              <a:rPr lang="en-US" sz="1100" b="1">
                <a:solidFill>
                  <a:schemeClr val="bg1"/>
                </a:solidFill>
                <a:ea typeface="Fira Sans" panose="020B0503050000020004" pitchFamily="34" charset="0"/>
              </a:rPr>
              <a:t>53,5</a:t>
            </a:r>
            <a:endParaRPr lang="fr-FR" sz="1100" b="1">
              <a:solidFill>
                <a:schemeClr val="bg1"/>
              </a:solidFill>
              <a:ea typeface="Fira Sans" panose="020B0503050000020004" pitchFamily="34" charset="0"/>
            </a:endParaRPr>
          </a:p>
        </p:txBody>
      </p:sp>
      <p:sp>
        <p:nvSpPr>
          <p:cNvPr id="18" name="TextBox 17">
            <a:extLst>
              <a:ext uri="{FF2B5EF4-FFF2-40B4-BE49-F238E27FC236}">
                <a16:creationId xmlns:a16="http://schemas.microsoft.com/office/drawing/2014/main" id="{30842617-01E3-4982-9412-AB87DEDB2280}"/>
              </a:ext>
            </a:extLst>
          </p:cNvPr>
          <p:cNvSpPr txBox="1"/>
          <p:nvPr/>
        </p:nvSpPr>
        <p:spPr>
          <a:xfrm>
            <a:off x="5174816" y="2216423"/>
            <a:ext cx="545690" cy="261610"/>
          </a:xfrm>
          <a:prstGeom prst="rect">
            <a:avLst/>
          </a:prstGeom>
          <a:noFill/>
        </p:spPr>
        <p:txBody>
          <a:bodyPr wrap="square" rtlCol="0">
            <a:spAutoFit/>
          </a:bodyPr>
          <a:lstStyle/>
          <a:p>
            <a:r>
              <a:rPr lang="en-US" sz="1100" b="1">
                <a:solidFill>
                  <a:schemeClr val="bg1"/>
                </a:solidFill>
                <a:ea typeface="Fira Sans" panose="020B0503050000020004" pitchFamily="34" charset="0"/>
              </a:rPr>
              <a:t>54,6</a:t>
            </a:r>
            <a:endParaRPr lang="fr-FR" sz="1100" b="1">
              <a:solidFill>
                <a:schemeClr val="bg1"/>
              </a:solidFill>
              <a:ea typeface="Fira Sans" panose="020B0503050000020004" pitchFamily="34" charset="0"/>
            </a:endParaRPr>
          </a:p>
        </p:txBody>
      </p:sp>
      <p:sp>
        <p:nvSpPr>
          <p:cNvPr id="19" name="TextBox 18">
            <a:extLst>
              <a:ext uri="{FF2B5EF4-FFF2-40B4-BE49-F238E27FC236}">
                <a16:creationId xmlns:a16="http://schemas.microsoft.com/office/drawing/2014/main" id="{A188CA96-4856-47A4-BDA5-7BDBAC085EEB}"/>
              </a:ext>
            </a:extLst>
          </p:cNvPr>
          <p:cNvSpPr txBox="1"/>
          <p:nvPr/>
        </p:nvSpPr>
        <p:spPr>
          <a:xfrm>
            <a:off x="6483455" y="1907645"/>
            <a:ext cx="545690" cy="261610"/>
          </a:xfrm>
          <a:prstGeom prst="rect">
            <a:avLst/>
          </a:prstGeom>
          <a:noFill/>
        </p:spPr>
        <p:txBody>
          <a:bodyPr wrap="square" rtlCol="0">
            <a:spAutoFit/>
          </a:bodyPr>
          <a:lstStyle/>
          <a:p>
            <a:r>
              <a:rPr lang="en-US" sz="1100" b="1">
                <a:solidFill>
                  <a:schemeClr val="bg1"/>
                </a:solidFill>
                <a:ea typeface="Fira Sans" panose="020B0503050000020004" pitchFamily="34" charset="0"/>
              </a:rPr>
              <a:t>65,2</a:t>
            </a:r>
            <a:endParaRPr lang="fr-FR" sz="1100" b="1">
              <a:solidFill>
                <a:schemeClr val="bg1"/>
              </a:solidFill>
              <a:ea typeface="Fira Sans" panose="020B0503050000020004" pitchFamily="34" charset="0"/>
            </a:endParaRPr>
          </a:p>
        </p:txBody>
      </p:sp>
      <p:pic>
        <p:nvPicPr>
          <p:cNvPr id="22" name="Graphic 21">
            <a:hlinkClick r:id="rId4" action="ppaction://hlinksldjump"/>
            <a:extLst>
              <a:ext uri="{FF2B5EF4-FFF2-40B4-BE49-F238E27FC236}">
                <a16:creationId xmlns:a16="http://schemas.microsoft.com/office/drawing/2014/main" id="{2DA37A5E-DC6D-15C2-AF28-105EA5C649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2" name="Text Placeholder 5">
            <a:extLst>
              <a:ext uri="{FF2B5EF4-FFF2-40B4-BE49-F238E27FC236}">
                <a16:creationId xmlns:a16="http://schemas.microsoft.com/office/drawing/2014/main" id="{71D3B238-4E0C-F4D7-8183-F91F197D94FF}"/>
              </a:ext>
            </a:extLst>
          </p:cNvPr>
          <p:cNvSpPr txBox="1">
            <a:spLocks/>
          </p:cNvSpPr>
          <p:nvPr/>
        </p:nvSpPr>
        <p:spPr>
          <a:xfrm>
            <a:off x="8271165" y="1375457"/>
            <a:ext cx="3531392" cy="2990210"/>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Clr>
                <a:srgbClr val="9138B0"/>
              </a:buClr>
              <a:buNone/>
            </a:pPr>
            <a:r>
              <a:rPr lang="en-US" sz="1600" b="1" dirty="0">
                <a:solidFill>
                  <a:schemeClr val="tx1"/>
                </a:solidFill>
                <a:latin typeface="+mn-lt"/>
              </a:rPr>
              <a:t>Testing procedure</a:t>
            </a:r>
          </a:p>
          <a:p>
            <a:pPr marL="363600" indent="-363600">
              <a:spcBef>
                <a:spcPts val="500"/>
              </a:spcBef>
              <a:spcAft>
                <a:spcPts val="400"/>
              </a:spcAft>
              <a:buClr>
                <a:srgbClr val="9138B0"/>
              </a:buClr>
              <a:buSzPct val="90000"/>
              <a:buFont typeface="Wingdings" panose="05000000000000000000" pitchFamily="2" charset="2"/>
              <a:buChar char="l"/>
            </a:pPr>
            <a:r>
              <a:rPr lang="en-GB" sz="1600" dirty="0">
                <a:solidFill>
                  <a:schemeClr val="tx1"/>
                </a:solidFill>
                <a:latin typeface="+mn-lt"/>
              </a:rPr>
              <a:t>In vivo SPF tests with 10 volunteers</a:t>
            </a:r>
          </a:p>
          <a:p>
            <a:pPr marL="363600" indent="-363600">
              <a:spcBef>
                <a:spcPts val="500"/>
              </a:spcBef>
              <a:spcAft>
                <a:spcPts val="400"/>
              </a:spcAft>
              <a:buClr>
                <a:srgbClr val="9138B0"/>
              </a:buClr>
              <a:buSzPct val="90000"/>
              <a:buFont typeface="Wingdings" panose="05000000000000000000" pitchFamily="2" charset="2"/>
              <a:buChar char="l"/>
            </a:pPr>
            <a:r>
              <a:rPr lang="en-GB" sz="1600" dirty="0">
                <a:solidFill>
                  <a:schemeClr val="tx1"/>
                </a:solidFill>
                <a:latin typeface="+mn-lt"/>
              </a:rPr>
              <a:t>The cream contains </a:t>
            </a:r>
            <a:r>
              <a:rPr lang="en-GB" sz="1600" dirty="0" err="1">
                <a:solidFill>
                  <a:schemeClr val="tx1"/>
                </a:solidFill>
                <a:latin typeface="+mn-lt"/>
              </a:rPr>
              <a:t>Cetearyl</a:t>
            </a:r>
            <a:r>
              <a:rPr lang="en-GB" sz="1600" dirty="0">
                <a:solidFill>
                  <a:schemeClr val="tx1"/>
                </a:solidFill>
                <a:latin typeface="+mn-lt"/>
              </a:rPr>
              <a:t> Alcohol/ </a:t>
            </a:r>
            <a:r>
              <a:rPr lang="en-GB" sz="1600" dirty="0" err="1">
                <a:solidFill>
                  <a:schemeClr val="tx1"/>
                </a:solidFill>
                <a:latin typeface="+mn-lt"/>
              </a:rPr>
              <a:t>Behenyl</a:t>
            </a:r>
            <a:r>
              <a:rPr lang="en-GB" sz="1600" dirty="0">
                <a:solidFill>
                  <a:schemeClr val="tx1"/>
                </a:solidFill>
                <a:latin typeface="+mn-lt"/>
              </a:rPr>
              <a:t> Alcohol as stabilizers</a:t>
            </a:r>
          </a:p>
          <a:p>
            <a:pPr marL="363600" indent="-363600">
              <a:spcBef>
                <a:spcPts val="500"/>
              </a:spcBef>
              <a:spcAft>
                <a:spcPts val="400"/>
              </a:spcAft>
              <a:buClr>
                <a:srgbClr val="9138B0"/>
              </a:buClr>
              <a:buSzPct val="90000"/>
              <a:buFont typeface="Wingdings" panose="05000000000000000000" pitchFamily="2" charset="2"/>
              <a:buChar char="l"/>
            </a:pPr>
            <a:r>
              <a:rPr lang="en-GB" sz="1600" dirty="0">
                <a:solidFill>
                  <a:schemeClr val="tx1"/>
                </a:solidFill>
                <a:latin typeface="+mn-lt"/>
              </a:rPr>
              <a:t>The spray contains  Cetearyl Alcohol/Glyceryl Myristate as stabilizers for AMPHISOL® K versus  Decyl Glucoside/Lauryl Glucoside /Polyglyceryl-2 </a:t>
            </a:r>
            <a:r>
              <a:rPr lang="en-GB" sz="1600" dirty="0" err="1">
                <a:solidFill>
                  <a:schemeClr val="tx1"/>
                </a:solidFill>
                <a:latin typeface="+mn-lt"/>
              </a:rPr>
              <a:t>Dipolyhydroxystearate</a:t>
            </a:r>
            <a:r>
              <a:rPr lang="en-GB" sz="1600" dirty="0">
                <a:solidFill>
                  <a:schemeClr val="tx1"/>
                </a:solidFill>
                <a:latin typeface="+mn-lt"/>
              </a:rPr>
              <a:t> (PGPH) for the other one</a:t>
            </a:r>
          </a:p>
        </p:txBody>
      </p:sp>
      <p:sp>
        <p:nvSpPr>
          <p:cNvPr id="8" name="Text Placeholder 5">
            <a:extLst>
              <a:ext uri="{FF2B5EF4-FFF2-40B4-BE49-F238E27FC236}">
                <a16:creationId xmlns:a16="http://schemas.microsoft.com/office/drawing/2014/main" id="{004095E2-FA57-354D-E670-2446B82D6D7B}"/>
              </a:ext>
            </a:extLst>
          </p:cNvPr>
          <p:cNvSpPr txBox="1">
            <a:spLocks/>
          </p:cNvSpPr>
          <p:nvPr/>
        </p:nvSpPr>
        <p:spPr>
          <a:xfrm>
            <a:off x="301624" y="5159624"/>
            <a:ext cx="6688111" cy="501490"/>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AMPHISOL® K upgrades your SPF to reach the next protection level.</a:t>
            </a:r>
            <a:endParaRPr lang="en-GB" sz="1600" b="0" i="0" u="none" strike="noStrike" kern="1200" cap="none" spc="0" normalizeH="0" baseline="0" noProof="0">
              <a:ln>
                <a:noFill/>
              </a:ln>
              <a:solidFill>
                <a:schemeClr val="bg1"/>
              </a:solidFill>
              <a:effectLst/>
              <a:uLnTx/>
              <a:uFillTx/>
              <a:latin typeface="+mn-lt"/>
            </a:endParaRPr>
          </a:p>
        </p:txBody>
      </p:sp>
      <p:sp>
        <p:nvSpPr>
          <p:cNvPr id="9" name="Rectangle 8">
            <a:extLst>
              <a:ext uri="{FF2B5EF4-FFF2-40B4-BE49-F238E27FC236}">
                <a16:creationId xmlns:a16="http://schemas.microsoft.com/office/drawing/2014/main" id="{AAEE46FC-9C4A-C3BF-E7BF-413760DF0090}"/>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095603032"/>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3A7C0-8A1A-2C8B-B187-CC6946EC6A8B}"/>
              </a:ext>
            </a:extLst>
          </p:cNvPr>
          <p:cNvSpPr>
            <a:spLocks noGrp="1"/>
          </p:cNvSpPr>
          <p:nvPr>
            <p:ph type="title"/>
          </p:nvPr>
        </p:nvSpPr>
        <p:spPr/>
        <p:txBody>
          <a:bodyPr/>
          <a:lstStyle/>
          <a:p>
            <a:r>
              <a:rPr lang="en-GB"/>
              <a:t>Moisturizing properties thanks to the proven liquid crystals structure of AMPHISOL</a:t>
            </a:r>
            <a:r>
              <a:rPr lang="en-GB" b="0"/>
              <a:t>®</a:t>
            </a:r>
            <a:r>
              <a:rPr lang="en-GB"/>
              <a:t> K</a:t>
            </a:r>
          </a:p>
        </p:txBody>
      </p:sp>
      <p:sp>
        <p:nvSpPr>
          <p:cNvPr id="3" name="Slide Number Placeholder 2">
            <a:extLst>
              <a:ext uri="{FF2B5EF4-FFF2-40B4-BE49-F238E27FC236}">
                <a16:creationId xmlns:a16="http://schemas.microsoft.com/office/drawing/2014/main" id="{7893A383-37BD-1CE7-5C23-9488EA8761C9}"/>
              </a:ext>
            </a:extLst>
          </p:cNvPr>
          <p:cNvSpPr>
            <a:spLocks noGrp="1"/>
          </p:cNvSpPr>
          <p:nvPr>
            <p:ph type="sldNum" sz="quarter" idx="10"/>
          </p:nvPr>
        </p:nvSpPr>
        <p:spPr/>
        <p:txBody>
          <a:bodyPr/>
          <a:lstStyle/>
          <a:p>
            <a:fld id="{5BA3E189-2F3A-42E5-B572-3520703B6186}" type="slidenum">
              <a:rPr lang="en-GB" smtClean="0"/>
              <a:pPr/>
              <a:t>47</a:t>
            </a:fld>
            <a:endParaRPr lang="en-GB"/>
          </a:p>
        </p:txBody>
      </p:sp>
      <p:pic>
        <p:nvPicPr>
          <p:cNvPr id="8" name="Graphic 7">
            <a:hlinkClick r:id="rId2" action="ppaction://hlinksldjump"/>
            <a:extLst>
              <a:ext uri="{FF2B5EF4-FFF2-40B4-BE49-F238E27FC236}">
                <a16:creationId xmlns:a16="http://schemas.microsoft.com/office/drawing/2014/main" id="{0BFCD3B3-8062-FAF2-9EA5-484E87850C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48" y="6450806"/>
            <a:ext cx="383596" cy="383596"/>
          </a:xfrm>
          <a:prstGeom prst="rect">
            <a:avLst/>
          </a:prstGeom>
        </p:spPr>
      </p:pic>
      <p:sp>
        <p:nvSpPr>
          <p:cNvPr id="9" name="Text Placeholder 3">
            <a:extLst>
              <a:ext uri="{FF2B5EF4-FFF2-40B4-BE49-F238E27FC236}">
                <a16:creationId xmlns:a16="http://schemas.microsoft.com/office/drawing/2014/main" id="{7FDB1CD9-9E8E-F49B-C36D-B2B8F7D362A4}"/>
              </a:ext>
            </a:extLst>
          </p:cNvPr>
          <p:cNvSpPr txBox="1">
            <a:spLocks/>
          </p:cNvSpPr>
          <p:nvPr/>
        </p:nvSpPr>
        <p:spPr>
          <a:xfrm>
            <a:off x="302400" y="1342800"/>
            <a:ext cx="11587199" cy="2785192"/>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800" b="1" dirty="0"/>
              <a:t>Liquid crystals </a:t>
            </a:r>
            <a:r>
              <a:rPr lang="en-US" sz="1800" dirty="0"/>
              <a:t>have an impact on stability and rheology of the formulations </a:t>
            </a:r>
            <a:r>
              <a:rPr lang="en-US" sz="1800" b="1" dirty="0"/>
              <a:t>but also on the skin</a:t>
            </a:r>
            <a:r>
              <a:rPr lang="en-US" sz="1800" dirty="0"/>
              <a:t>. </a:t>
            </a:r>
            <a:r>
              <a:rPr lang="en-US" sz="1800" i="1" baseline="30000" dirty="0"/>
              <a:t>(3) (4)</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800" b="1" dirty="0"/>
              <a:t>Liquid crystal's </a:t>
            </a:r>
            <a:r>
              <a:rPr lang="en-US" sz="1800" dirty="0"/>
              <a:t>structure </a:t>
            </a:r>
            <a:r>
              <a:rPr lang="en-US" sz="1800" b="1" dirty="0"/>
              <a:t>reduce the TEWL</a:t>
            </a:r>
            <a:r>
              <a:rPr lang="en-US" sz="1800" dirty="0"/>
              <a:t>, due to their specific organization: liquid crystals form multilayers ordered with oil components and hydrophilic groups of AMPHISOL® K. </a:t>
            </a:r>
            <a:r>
              <a:rPr lang="en-US" sz="1800" i="1" baseline="30000" dirty="0"/>
              <a:t>(1) (3)</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800" b="1" dirty="0"/>
              <a:t>Liquid crystals network and skin structure are similar </a:t>
            </a:r>
            <a:r>
              <a:rPr lang="en-US" sz="1800" dirty="0"/>
              <a:t>leading to a good </a:t>
            </a:r>
            <a:r>
              <a:rPr lang="en-US" sz="1800" b="1" dirty="0"/>
              <a:t>affinity</a:t>
            </a:r>
            <a:r>
              <a:rPr lang="en-US" sz="1800" dirty="0"/>
              <a:t> that extends the </a:t>
            </a:r>
            <a:r>
              <a:rPr lang="en-US" sz="1800" b="1" dirty="0"/>
              <a:t>hydration</a:t>
            </a:r>
            <a:r>
              <a:rPr lang="en-US" sz="1800" dirty="0"/>
              <a:t> and optimizes the action of functional actives like UV filters. </a:t>
            </a:r>
            <a:r>
              <a:rPr lang="en-US" sz="1800" i="1" baseline="30000" dirty="0"/>
              <a:t>(2) (3)</a:t>
            </a:r>
          </a:p>
        </p:txBody>
      </p:sp>
      <p:sp>
        <p:nvSpPr>
          <p:cNvPr id="10" name="Text Placeholder 3">
            <a:extLst>
              <a:ext uri="{FF2B5EF4-FFF2-40B4-BE49-F238E27FC236}">
                <a16:creationId xmlns:a16="http://schemas.microsoft.com/office/drawing/2014/main" id="{B849CB27-BBA3-EED3-EEF8-37089E7513FB}"/>
              </a:ext>
            </a:extLst>
          </p:cNvPr>
          <p:cNvSpPr txBox="1">
            <a:spLocks/>
          </p:cNvSpPr>
          <p:nvPr/>
        </p:nvSpPr>
        <p:spPr>
          <a:xfrm>
            <a:off x="302397" y="4997993"/>
            <a:ext cx="11587199" cy="1046440"/>
          </a:xfrm>
          <a:prstGeom prst="rect">
            <a:avLst/>
          </a:prstGeom>
        </p:spPr>
        <p:txBody>
          <a:bodyPr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defTabSz="180000">
              <a:lnSpc>
                <a:spcPct val="100000"/>
              </a:lnSpc>
              <a:spcBef>
                <a:spcPts val="0"/>
              </a:spcBef>
              <a:buClrTx/>
              <a:buNone/>
              <a:defRPr/>
            </a:pPr>
            <a:r>
              <a:rPr lang="en-US" sz="900">
                <a:solidFill>
                  <a:schemeClr val="tx1"/>
                </a:solidFill>
                <a:latin typeface="+mn-lt"/>
              </a:rPr>
              <a:t>Reference:</a:t>
            </a:r>
          </a:p>
          <a:p>
            <a:pPr marL="0" lvl="0" indent="0" defTabSz="180000">
              <a:lnSpc>
                <a:spcPct val="100000"/>
              </a:lnSpc>
              <a:spcBef>
                <a:spcPts val="600"/>
              </a:spcBef>
              <a:buClrTx/>
              <a:buNone/>
              <a:defRPr/>
            </a:pPr>
            <a:r>
              <a:rPr lang="en-US" sz="900" baseline="30000">
                <a:solidFill>
                  <a:schemeClr val="tx1"/>
                </a:solidFill>
                <a:latin typeface="+mn-lt"/>
              </a:rPr>
              <a:t>(1)	</a:t>
            </a:r>
            <a:r>
              <a:rPr lang="en-US" sz="900">
                <a:solidFill>
                  <a:schemeClr val="tx1"/>
                </a:solidFill>
                <a:latin typeface="+mn-lt"/>
              </a:rPr>
              <a:t>Liquid Crystal O/W Emulsions to Mimic Lipids and Strengthen Skin Barrier Function, July 18, 2013 Contact Author In-Young Kim, PhD; Sayaka Nakagawa; Kinka Ri, PhD; Satoru Hashimoto, PhD; and Hitoshi Masaki, PhD, </a:t>
            </a:r>
            <a:r>
              <a:rPr lang="en-US" sz="900" err="1">
                <a:solidFill>
                  <a:schemeClr val="tx1"/>
                </a:solidFill>
                <a:latin typeface="+mn-lt"/>
              </a:rPr>
              <a:t>Nikkol</a:t>
            </a:r>
            <a:r>
              <a:rPr lang="en-US" sz="900">
                <a:solidFill>
                  <a:schemeClr val="tx1"/>
                </a:solidFill>
                <a:latin typeface="+mn-lt"/>
              </a:rPr>
              <a:t> Group</a:t>
            </a:r>
          </a:p>
          <a:p>
            <a:pPr marL="0" lvl="0" indent="0" defTabSz="180000">
              <a:lnSpc>
                <a:spcPct val="100000"/>
              </a:lnSpc>
              <a:spcBef>
                <a:spcPts val="0"/>
              </a:spcBef>
              <a:buClrTx/>
              <a:buNone/>
              <a:defRPr/>
            </a:pPr>
            <a:r>
              <a:rPr lang="en-US" sz="900" baseline="30000">
                <a:solidFill>
                  <a:schemeClr val="tx1"/>
                </a:solidFill>
                <a:latin typeface="+mn-lt"/>
              </a:rPr>
              <a:t>(2)</a:t>
            </a:r>
            <a:r>
              <a:rPr lang="en-US" sz="900">
                <a:solidFill>
                  <a:schemeClr val="tx1"/>
                </a:solidFill>
                <a:latin typeface="+mn-lt"/>
              </a:rPr>
              <a:t>	Liquid Crystals and the Skin by STEVE HERMAN Chemical Reaction   GCI February 2010</a:t>
            </a:r>
          </a:p>
          <a:p>
            <a:pPr marL="0" lvl="0" indent="0" defTabSz="180000">
              <a:lnSpc>
                <a:spcPct val="100000"/>
              </a:lnSpc>
              <a:spcBef>
                <a:spcPts val="0"/>
              </a:spcBef>
              <a:buClrTx/>
              <a:buNone/>
              <a:defRPr/>
            </a:pPr>
            <a:r>
              <a:rPr lang="en-US" sz="900" baseline="30000">
                <a:solidFill>
                  <a:schemeClr val="tx1"/>
                </a:solidFill>
                <a:latin typeface="+mn-lt"/>
              </a:rPr>
              <a:t>(3)	</a:t>
            </a:r>
            <a:r>
              <a:rPr lang="en-US" sz="900">
                <a:solidFill>
                  <a:schemeClr val="tx1"/>
                </a:solidFill>
                <a:latin typeface="+mn-lt"/>
              </a:rPr>
              <a:t>Study on the Formation and Properties of Liquid Crystal Emulsion in Cosmetic, </a:t>
            </a:r>
            <a:r>
              <a:rPr lang="en-US" sz="900" err="1">
                <a:solidFill>
                  <a:schemeClr val="tx1"/>
                </a:solidFill>
                <a:latin typeface="+mn-lt"/>
              </a:rPr>
              <a:t>Wanping</a:t>
            </a:r>
            <a:r>
              <a:rPr lang="en-US" sz="900">
                <a:solidFill>
                  <a:schemeClr val="tx1"/>
                </a:solidFill>
                <a:latin typeface="+mn-lt"/>
              </a:rPr>
              <a:t> Zhang*, </a:t>
            </a:r>
            <a:r>
              <a:rPr lang="en-US" sz="900" err="1">
                <a:solidFill>
                  <a:schemeClr val="tx1"/>
                </a:solidFill>
                <a:latin typeface="+mn-lt"/>
              </a:rPr>
              <a:t>Lingyan</a:t>
            </a:r>
            <a:r>
              <a:rPr lang="en-US" sz="900">
                <a:solidFill>
                  <a:schemeClr val="tx1"/>
                </a:solidFill>
                <a:latin typeface="+mn-lt"/>
              </a:rPr>
              <a:t> Liu, journal of Cosmetics, Dermatological Sciences and Applications, 2013, 3, 139-144 </a:t>
            </a:r>
          </a:p>
          <a:p>
            <a:pPr marL="0" lvl="0" indent="0" defTabSz="180000">
              <a:lnSpc>
                <a:spcPct val="100000"/>
              </a:lnSpc>
              <a:spcBef>
                <a:spcPts val="0"/>
              </a:spcBef>
              <a:buClrTx/>
              <a:buNone/>
              <a:defRPr/>
            </a:pPr>
            <a:r>
              <a:rPr lang="en-US" sz="900" baseline="30000">
                <a:solidFill>
                  <a:schemeClr val="tx1"/>
                </a:solidFill>
                <a:latin typeface="+mn-lt"/>
              </a:rPr>
              <a:t>(4)	</a:t>
            </a:r>
            <a:r>
              <a:rPr lang="en-US" sz="900">
                <a:solidFill>
                  <a:schemeClr val="tx1"/>
                </a:solidFill>
                <a:latin typeface="+mn-lt"/>
              </a:rPr>
              <a:t>Role of liquid crystal in the emulsiﬁcation of a gel emulsion with high internal phase fraction, Yihan Liu a,*, Stig E. Friberg </a:t>
            </a:r>
            <a:r>
              <a:rPr lang="en-US" sz="900" err="1">
                <a:solidFill>
                  <a:schemeClr val="tx1"/>
                </a:solidFill>
                <a:latin typeface="+mn-lt"/>
              </a:rPr>
              <a:t>b,a</a:t>
            </a:r>
            <a:r>
              <a:rPr lang="en-US" sz="900">
                <a:solidFill>
                  <a:schemeClr val="tx1"/>
                </a:solidFill>
                <a:latin typeface="+mn-lt"/>
              </a:rPr>
              <a:t> The Dow Corning Corporation, Midland, MI 48686, </a:t>
            </a:r>
            <a:r>
              <a:rPr lang="en-US" sz="900" err="1">
                <a:solidFill>
                  <a:schemeClr val="tx1"/>
                </a:solidFill>
                <a:latin typeface="+mn-lt"/>
              </a:rPr>
              <a:t>USA,b</a:t>
            </a:r>
            <a:r>
              <a:rPr lang="en-US" sz="900">
                <a:solidFill>
                  <a:schemeClr val="tx1"/>
                </a:solidFill>
                <a:latin typeface="+mn-lt"/>
              </a:rPr>
              <a:t> </a:t>
            </a:r>
            <a:br>
              <a:rPr lang="en-US" sz="900">
                <a:solidFill>
                  <a:schemeClr val="tx1"/>
                </a:solidFill>
                <a:latin typeface="+mn-lt"/>
              </a:rPr>
            </a:br>
            <a:r>
              <a:rPr lang="en-US" sz="900">
                <a:solidFill>
                  <a:schemeClr val="tx1"/>
                </a:solidFill>
                <a:latin typeface="+mn-lt"/>
              </a:rPr>
              <a:t>	Chemistry Department, Clarkson University, Potsdam, NY 13676, USA , Journal of Colloid and Interface Science 340 (2009) 261–268</a:t>
            </a:r>
          </a:p>
        </p:txBody>
      </p:sp>
      <p:sp>
        <p:nvSpPr>
          <p:cNvPr id="11" name="Rectangle 10">
            <a:extLst>
              <a:ext uri="{FF2B5EF4-FFF2-40B4-BE49-F238E27FC236}">
                <a16:creationId xmlns:a16="http://schemas.microsoft.com/office/drawing/2014/main" id="{ECE174CB-399B-25C9-87D9-FCAE2043B1F0}"/>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363702443"/>
      </p:ext>
    </p:extLst>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F50DDF-B5DB-AD45-A9D4-9DAFE3A69B18}"/>
              </a:ext>
            </a:extLst>
          </p:cNvPr>
          <p:cNvSpPr>
            <a:spLocks noGrp="1"/>
          </p:cNvSpPr>
          <p:nvPr>
            <p:ph type="title"/>
          </p:nvPr>
        </p:nvSpPr>
        <p:spPr>
          <a:xfrm>
            <a:off x="302400" y="302400"/>
            <a:ext cx="9108000" cy="303211"/>
          </a:xfrm>
        </p:spPr>
        <p:txBody>
          <a:bodyPr/>
          <a:lstStyle/>
          <a:p>
            <a:r>
              <a:rPr lang="en-US"/>
              <a:t>Visible higher film forming formation for higher moisturizing properties with visible liquid crystals versus benchmark</a:t>
            </a:r>
          </a:p>
        </p:txBody>
      </p:sp>
      <p:sp>
        <p:nvSpPr>
          <p:cNvPr id="3" name="Slide Number Placeholder 2">
            <a:extLst>
              <a:ext uri="{FF2B5EF4-FFF2-40B4-BE49-F238E27FC236}">
                <a16:creationId xmlns:a16="http://schemas.microsoft.com/office/drawing/2014/main" id="{17E2D819-EFD6-0B4F-B40F-8E3AA7B6B8CA}"/>
              </a:ext>
            </a:extLst>
          </p:cNvPr>
          <p:cNvSpPr>
            <a:spLocks noGrp="1"/>
          </p:cNvSpPr>
          <p:nvPr>
            <p:ph type="sldNum" sz="quarter" idx="10"/>
          </p:nvPr>
        </p:nvSpPr>
        <p:spPr/>
        <p:txBody>
          <a:bodyPr/>
          <a:lstStyle/>
          <a:p>
            <a:fld id="{EC50C849-B97A-2B45-B78A-6D9C352F693C}" type="slidenum">
              <a:rPr lang="en-US" smtClean="0"/>
              <a:pPr/>
              <a:t>48</a:t>
            </a:fld>
            <a:endParaRPr lang="en-US"/>
          </a:p>
        </p:txBody>
      </p:sp>
      <p:sp>
        <p:nvSpPr>
          <p:cNvPr id="4" name="Text Placeholder 3">
            <a:extLst>
              <a:ext uri="{FF2B5EF4-FFF2-40B4-BE49-F238E27FC236}">
                <a16:creationId xmlns:a16="http://schemas.microsoft.com/office/drawing/2014/main" id="{C4A47050-0A7D-FD82-F3D6-D3E307162889}"/>
              </a:ext>
            </a:extLst>
          </p:cNvPr>
          <p:cNvSpPr>
            <a:spLocks noGrp="1"/>
          </p:cNvSpPr>
          <p:nvPr>
            <p:ph type="body" sz="quarter" idx="23"/>
          </p:nvPr>
        </p:nvSpPr>
        <p:spPr/>
        <p:txBody>
          <a:bodyPr/>
          <a:lstStyle/>
          <a:p>
            <a:r>
              <a:rPr lang="en-GB"/>
              <a:t>Test done on PMMA plate HD6</a:t>
            </a:r>
          </a:p>
        </p:txBody>
      </p:sp>
      <p:sp>
        <p:nvSpPr>
          <p:cNvPr id="6" name="Text Placeholder 5">
            <a:extLst>
              <a:ext uri="{FF2B5EF4-FFF2-40B4-BE49-F238E27FC236}">
                <a16:creationId xmlns:a16="http://schemas.microsoft.com/office/drawing/2014/main" id="{7BFC701B-1B66-4142-B25E-EF716EF68534}"/>
              </a:ext>
            </a:extLst>
          </p:cNvPr>
          <p:cNvSpPr txBox="1">
            <a:spLocks/>
          </p:cNvSpPr>
          <p:nvPr/>
        </p:nvSpPr>
        <p:spPr>
          <a:xfrm>
            <a:off x="302400" y="1358298"/>
            <a:ext cx="7336800" cy="369332"/>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a:solidFill>
                  <a:schemeClr val="tx1"/>
                </a:solidFill>
                <a:latin typeface="+mn-lt"/>
              </a:rPr>
              <a:t>Formulation SK-E-101767 -1 &amp; 2</a:t>
            </a:r>
          </a:p>
        </p:txBody>
      </p:sp>
      <p:sp>
        <p:nvSpPr>
          <p:cNvPr id="7" name="Text Placeholder 5">
            <a:extLst>
              <a:ext uri="{FF2B5EF4-FFF2-40B4-BE49-F238E27FC236}">
                <a16:creationId xmlns:a16="http://schemas.microsoft.com/office/drawing/2014/main" id="{AC43B386-C0F0-EA4D-9B6B-0AF39108B4B6}"/>
              </a:ext>
            </a:extLst>
          </p:cNvPr>
          <p:cNvSpPr txBox="1">
            <a:spLocks/>
          </p:cNvSpPr>
          <p:nvPr/>
        </p:nvSpPr>
        <p:spPr>
          <a:xfrm>
            <a:off x="419929" y="4354146"/>
            <a:ext cx="3524137" cy="168636"/>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200">
                <a:solidFill>
                  <a:schemeClr val="tx1"/>
                </a:solidFill>
                <a:latin typeface="+mn-lt"/>
              </a:rPr>
              <a:t>Microcopy under polarizer light x125</a:t>
            </a:r>
          </a:p>
        </p:txBody>
      </p:sp>
      <p:sp>
        <p:nvSpPr>
          <p:cNvPr id="9" name="Text Placeholder 5">
            <a:extLst>
              <a:ext uri="{FF2B5EF4-FFF2-40B4-BE49-F238E27FC236}">
                <a16:creationId xmlns:a16="http://schemas.microsoft.com/office/drawing/2014/main" id="{84B11D28-5577-6649-8985-A9676EB6207D}"/>
              </a:ext>
            </a:extLst>
          </p:cNvPr>
          <p:cNvSpPr txBox="1">
            <a:spLocks/>
          </p:cNvSpPr>
          <p:nvPr/>
        </p:nvSpPr>
        <p:spPr>
          <a:xfrm>
            <a:off x="4334262" y="4354146"/>
            <a:ext cx="3411221" cy="168636"/>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200">
                <a:solidFill>
                  <a:schemeClr val="tx1"/>
                </a:solidFill>
                <a:latin typeface="+mn-lt"/>
              </a:rPr>
              <a:t>0.5g of cream in 50ml water</a:t>
            </a:r>
          </a:p>
        </p:txBody>
      </p:sp>
      <p:sp>
        <p:nvSpPr>
          <p:cNvPr id="11" name="Text Placeholder 5">
            <a:extLst>
              <a:ext uri="{FF2B5EF4-FFF2-40B4-BE49-F238E27FC236}">
                <a16:creationId xmlns:a16="http://schemas.microsoft.com/office/drawing/2014/main" id="{23B592CB-E696-6D42-BC77-30B9C97ED0DD}"/>
              </a:ext>
            </a:extLst>
          </p:cNvPr>
          <p:cNvSpPr txBox="1">
            <a:spLocks/>
          </p:cNvSpPr>
          <p:nvPr/>
        </p:nvSpPr>
        <p:spPr>
          <a:xfrm>
            <a:off x="8135679" y="4354422"/>
            <a:ext cx="1662585" cy="501035"/>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200">
                <a:solidFill>
                  <a:schemeClr val="tx1"/>
                </a:solidFill>
                <a:latin typeface="+mn-lt"/>
              </a:rPr>
              <a:t>No diffusion of the</a:t>
            </a:r>
            <a:br>
              <a:rPr lang="en-US" sz="1200">
                <a:solidFill>
                  <a:schemeClr val="tx1"/>
                </a:solidFill>
                <a:latin typeface="+mn-lt"/>
              </a:rPr>
            </a:br>
            <a:r>
              <a:rPr lang="en-US" sz="1200">
                <a:solidFill>
                  <a:schemeClr val="tx1"/>
                </a:solidFill>
                <a:latin typeface="+mn-lt"/>
              </a:rPr>
              <a:t>water droplet on the</a:t>
            </a:r>
            <a:br>
              <a:rPr lang="en-US" sz="1200">
                <a:solidFill>
                  <a:schemeClr val="tx1"/>
                </a:solidFill>
                <a:latin typeface="+mn-lt"/>
              </a:rPr>
            </a:br>
            <a:r>
              <a:rPr lang="en-US" sz="1200">
                <a:solidFill>
                  <a:schemeClr val="tx1"/>
                </a:solidFill>
                <a:latin typeface="+mn-lt"/>
              </a:rPr>
              <a:t>product film</a:t>
            </a:r>
          </a:p>
        </p:txBody>
      </p:sp>
      <p:sp>
        <p:nvSpPr>
          <p:cNvPr id="12" name="Text Placeholder 5">
            <a:extLst>
              <a:ext uri="{FF2B5EF4-FFF2-40B4-BE49-F238E27FC236}">
                <a16:creationId xmlns:a16="http://schemas.microsoft.com/office/drawing/2014/main" id="{B49B8E58-4AE4-A442-924D-C663A9F96268}"/>
              </a:ext>
            </a:extLst>
          </p:cNvPr>
          <p:cNvSpPr txBox="1">
            <a:spLocks/>
          </p:cNvSpPr>
          <p:nvPr/>
        </p:nvSpPr>
        <p:spPr>
          <a:xfrm>
            <a:off x="9949381" y="4354422"/>
            <a:ext cx="1723849" cy="50103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200">
                <a:solidFill>
                  <a:schemeClr val="tx1"/>
                </a:solidFill>
                <a:latin typeface="+mn-lt"/>
              </a:rPr>
              <a:t>Immediate diffusion</a:t>
            </a:r>
          </a:p>
          <a:p>
            <a:pPr marL="0" indent="0">
              <a:spcBef>
                <a:spcPts val="0"/>
              </a:spcBef>
              <a:buNone/>
            </a:pPr>
            <a:r>
              <a:rPr lang="en-US" sz="1200">
                <a:solidFill>
                  <a:schemeClr val="tx1"/>
                </a:solidFill>
                <a:latin typeface="+mn-lt"/>
              </a:rPr>
              <a:t>of the water droplet</a:t>
            </a:r>
          </a:p>
          <a:p>
            <a:pPr marL="0" indent="0">
              <a:spcBef>
                <a:spcPts val="0"/>
              </a:spcBef>
              <a:buNone/>
            </a:pPr>
            <a:r>
              <a:rPr lang="en-US" sz="1200">
                <a:solidFill>
                  <a:schemeClr val="tx1"/>
                </a:solidFill>
                <a:latin typeface="+mn-lt"/>
              </a:rPr>
              <a:t>on the product film</a:t>
            </a:r>
          </a:p>
        </p:txBody>
      </p:sp>
      <p:pic>
        <p:nvPicPr>
          <p:cNvPr id="15" name="Picture 14">
            <a:extLst>
              <a:ext uri="{FF2B5EF4-FFF2-40B4-BE49-F238E27FC236}">
                <a16:creationId xmlns:a16="http://schemas.microsoft.com/office/drawing/2014/main" id="{7C028559-DCC3-4A28-8DD5-656578969590}"/>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8237588" y="2066318"/>
            <a:ext cx="1471658" cy="1478360"/>
          </a:xfrm>
          <a:prstGeom prst="ellipse">
            <a:avLst/>
          </a:prstGeom>
          <a:ln w="63500">
            <a:noFill/>
          </a:ln>
        </p:spPr>
      </p:pic>
      <p:sp>
        <p:nvSpPr>
          <p:cNvPr id="16" name="Rounded Rectangle 21">
            <a:extLst>
              <a:ext uri="{FF2B5EF4-FFF2-40B4-BE49-F238E27FC236}">
                <a16:creationId xmlns:a16="http://schemas.microsoft.com/office/drawing/2014/main" id="{F39D86C9-C927-4F23-86B0-9EC0B6170462}"/>
              </a:ext>
            </a:extLst>
          </p:cNvPr>
          <p:cNvSpPr/>
          <p:nvPr/>
        </p:nvSpPr>
        <p:spPr>
          <a:xfrm>
            <a:off x="8135679" y="3756614"/>
            <a:ext cx="1736741" cy="501034"/>
          </a:xfrm>
          <a:prstGeom prst="rect">
            <a:avLst/>
          </a:prstGeom>
          <a:solidFill>
            <a:srgbClr val="EEDBF7"/>
          </a:solidFill>
          <a:ln w="25400">
            <a:noFill/>
          </a:ln>
        </p:spPr>
        <p:txBody>
          <a:bodyPr wrap="square" lIns="72000" tIns="72000" rIns="72000" bIns="72000" anchor="t"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mn-cs"/>
              </a:rPr>
              <a:t>AMPHISOL</a:t>
            </a:r>
            <a:r>
              <a:rPr kumimoji="0" lang="en-US" sz="1200" b="0" i="0" u="none" strike="noStrike" kern="1200" cap="none" spc="0" normalizeH="0" baseline="30000" noProof="0">
                <a:ln>
                  <a:noFill/>
                </a:ln>
                <a:effectLst/>
                <a:uLnTx/>
                <a:uFillTx/>
                <a:ea typeface="+mn-ea"/>
                <a:cs typeface="+mn-cs"/>
              </a:rPr>
              <a:t>®</a:t>
            </a:r>
            <a:r>
              <a:rPr kumimoji="0" lang="en-US" sz="1200" b="0" i="0" u="none" strike="noStrike" kern="1200" cap="none" spc="0" normalizeH="0" baseline="0" noProof="0">
                <a:ln>
                  <a:noFill/>
                </a:ln>
                <a:effectLst/>
                <a:uLnTx/>
                <a:uFillTx/>
                <a:ea typeface="+mn-ea"/>
                <a:cs typeface="+mn-cs"/>
              </a:rPr>
              <a:t> K with</a:t>
            </a:r>
            <a:br>
              <a:rPr lang="en-US" sz="1200" b="0" i="0" u="none" strike="noStrike" kern="1200" cap="none" spc="0" normalizeH="0" baseline="0" noProof="0">
                <a:ln>
                  <a:noFill/>
                </a:ln>
                <a:effectLst/>
                <a:uLnTx/>
                <a:uFillTx/>
              </a:rPr>
            </a:br>
            <a:r>
              <a:rPr kumimoji="0" lang="en-US" sz="1200" b="0" i="0" u="none" strike="noStrike" kern="1200" cap="none" spc="0" normalizeH="0" baseline="0" noProof="0">
                <a:ln>
                  <a:noFill/>
                </a:ln>
                <a:effectLst/>
                <a:uLnTx/>
                <a:uFillTx/>
                <a:ea typeface="+mn-ea"/>
                <a:cs typeface="+mn-cs"/>
              </a:rPr>
              <a:t>liquid crystals</a:t>
            </a:r>
            <a:endParaRPr lang="en-US" sz="1200" b="0" i="0" u="none" strike="noStrike" kern="1200" cap="none" spc="0" normalizeH="0" baseline="0" noProof="0">
              <a:ln>
                <a:noFill/>
              </a:ln>
              <a:effectLst/>
              <a:uLnTx/>
              <a:uFillTx/>
            </a:endParaRPr>
          </a:p>
        </p:txBody>
      </p:sp>
      <p:pic>
        <p:nvPicPr>
          <p:cNvPr id="20" name="Picture 19">
            <a:extLst>
              <a:ext uri="{FF2B5EF4-FFF2-40B4-BE49-F238E27FC236}">
                <a16:creationId xmlns:a16="http://schemas.microsoft.com/office/drawing/2014/main" id="{BEC38108-CE59-4BD7-9D19-38B67EEE12DF}"/>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4337938" y="2082412"/>
            <a:ext cx="3340974" cy="1390972"/>
          </a:xfrm>
          <a:prstGeom prst="rect">
            <a:avLst/>
          </a:prstGeom>
          <a:ln w="63500">
            <a:noFill/>
          </a:ln>
        </p:spPr>
      </p:pic>
      <p:pic>
        <p:nvPicPr>
          <p:cNvPr id="21" name="Picture 20">
            <a:extLst>
              <a:ext uri="{FF2B5EF4-FFF2-40B4-BE49-F238E27FC236}">
                <a16:creationId xmlns:a16="http://schemas.microsoft.com/office/drawing/2014/main" id="{5411198F-0894-4ACC-B582-727F2A181508}"/>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521838" y="2066318"/>
            <a:ext cx="1471658" cy="1478360"/>
          </a:xfrm>
          <a:prstGeom prst="ellipse">
            <a:avLst/>
          </a:prstGeom>
          <a:ln w="63500">
            <a:noFill/>
          </a:ln>
        </p:spPr>
      </p:pic>
      <p:sp>
        <p:nvSpPr>
          <p:cNvPr id="22" name="Rounded Rectangle 16">
            <a:extLst>
              <a:ext uri="{FF2B5EF4-FFF2-40B4-BE49-F238E27FC236}">
                <a16:creationId xmlns:a16="http://schemas.microsoft.com/office/drawing/2014/main" id="{427BFBC7-6AEB-4D4C-998D-8B227B8A4CB7}"/>
              </a:ext>
            </a:extLst>
          </p:cNvPr>
          <p:cNvSpPr/>
          <p:nvPr/>
        </p:nvSpPr>
        <p:spPr>
          <a:xfrm>
            <a:off x="1257667" y="1904257"/>
            <a:ext cx="1072900" cy="514738"/>
          </a:xfrm>
          <a:prstGeom prst="rect">
            <a:avLst/>
          </a:prstGeom>
          <a:solidFill>
            <a:srgbClr val="EEDBF7"/>
          </a:solidFill>
          <a:ln w="25400">
            <a:noFill/>
          </a:ln>
        </p:spPr>
        <p:txBody>
          <a:bodyPr wrap="square" lIns="72000" tIns="72000" rIns="72000" bIns="7200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mn-cs"/>
              </a:rPr>
              <a:t>Many liquid</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crystals</a:t>
            </a:r>
          </a:p>
        </p:txBody>
      </p:sp>
      <p:sp>
        <p:nvSpPr>
          <p:cNvPr id="23" name="Rounded Rectangle 19">
            <a:extLst>
              <a:ext uri="{FF2B5EF4-FFF2-40B4-BE49-F238E27FC236}">
                <a16:creationId xmlns:a16="http://schemas.microsoft.com/office/drawing/2014/main" id="{5D7FDCBF-AB2B-4E6C-85DD-586263FA771B}"/>
              </a:ext>
            </a:extLst>
          </p:cNvPr>
          <p:cNvSpPr/>
          <p:nvPr/>
        </p:nvSpPr>
        <p:spPr>
          <a:xfrm>
            <a:off x="419929" y="3756614"/>
            <a:ext cx="1734410" cy="501034"/>
          </a:xfrm>
          <a:prstGeom prst="rect">
            <a:avLst/>
          </a:prstGeom>
          <a:solidFill>
            <a:srgbClr val="EEDBF7"/>
          </a:solidFill>
          <a:ln w="25400">
            <a:noFill/>
          </a:ln>
        </p:spPr>
        <p:txBody>
          <a:bodyPr wrap="square" lIns="72000" tIns="72000" rIns="72000" bIns="72000" anchor="t"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mn-cs"/>
              </a:rPr>
              <a:t>1% AMPHISOL</a:t>
            </a:r>
            <a:r>
              <a:rPr kumimoji="0" lang="en-US" sz="1200" b="0" i="0" u="none" strike="noStrike" kern="1200" cap="none" spc="0" normalizeH="0" baseline="30000" noProof="0">
                <a:ln>
                  <a:noFill/>
                </a:ln>
                <a:effectLst/>
                <a:uLnTx/>
                <a:uFillTx/>
                <a:ea typeface="+mn-ea"/>
                <a:cs typeface="+mn-cs"/>
              </a:rPr>
              <a:t>®</a:t>
            </a:r>
            <a:r>
              <a:rPr kumimoji="0" lang="en-US" sz="1200" b="0" i="0" u="none" strike="noStrike" kern="1200" cap="none" spc="0" normalizeH="0" baseline="0" noProof="0">
                <a:ln>
                  <a:noFill/>
                </a:ln>
                <a:effectLst/>
                <a:uLnTx/>
                <a:uFillTx/>
                <a:ea typeface="+mn-ea"/>
                <a:cs typeface="+mn-cs"/>
              </a:rPr>
              <a:t> K</a:t>
            </a:r>
            <a:endParaRPr lang="en-US" sz="1200" b="0" i="0" u="none" strike="noStrike" kern="1200" cap="none" spc="0" normalizeH="0" baseline="0" noProof="0">
              <a:ln>
                <a:noFill/>
              </a:ln>
              <a:effectLst/>
              <a:uLnTx/>
              <a:uFillTx/>
            </a:endParaRPr>
          </a:p>
        </p:txBody>
      </p:sp>
      <p:pic>
        <p:nvPicPr>
          <p:cNvPr id="24" name="Picture 23">
            <a:extLst>
              <a:ext uri="{FF2B5EF4-FFF2-40B4-BE49-F238E27FC236}">
                <a16:creationId xmlns:a16="http://schemas.microsoft.com/office/drawing/2014/main" id="{7215357F-1D02-44D1-B450-2C25CA10D897}"/>
              </a:ext>
            </a:extLst>
          </p:cNvPr>
          <p:cNvPicPr>
            <a:picLocks/>
          </p:cNvPicPr>
          <p:nvPr/>
        </p:nvPicPr>
        <p:blipFill rotWithShape="1">
          <a:blip r:embed="rId6" cstate="screen">
            <a:extLst>
              <a:ext uri="{28A0092B-C50C-407E-A947-70E740481C1C}">
                <a14:useLocalDpi xmlns:a14="http://schemas.microsoft.com/office/drawing/2010/main"/>
              </a:ext>
            </a:extLst>
          </a:blip>
          <a:srcRect/>
          <a:stretch/>
        </p:blipFill>
        <p:spPr>
          <a:xfrm>
            <a:off x="2396804" y="2066318"/>
            <a:ext cx="1471658" cy="1478360"/>
          </a:xfrm>
          <a:prstGeom prst="ellipse">
            <a:avLst/>
          </a:prstGeom>
          <a:ln w="63500">
            <a:noFill/>
          </a:ln>
        </p:spPr>
      </p:pic>
      <p:sp>
        <p:nvSpPr>
          <p:cNvPr id="25" name="Rounded Rectangle 18">
            <a:extLst>
              <a:ext uri="{FF2B5EF4-FFF2-40B4-BE49-F238E27FC236}">
                <a16:creationId xmlns:a16="http://schemas.microsoft.com/office/drawing/2014/main" id="{752AB08C-E365-4020-9EDD-0F2F53E1CC3F}"/>
              </a:ext>
            </a:extLst>
          </p:cNvPr>
          <p:cNvSpPr/>
          <p:nvPr/>
        </p:nvSpPr>
        <p:spPr>
          <a:xfrm>
            <a:off x="3126284" y="1901662"/>
            <a:ext cx="844088" cy="514738"/>
          </a:xfrm>
          <a:prstGeom prst="rect">
            <a:avLst/>
          </a:prstGeom>
          <a:solidFill>
            <a:srgbClr val="EEDBF7"/>
          </a:solidFill>
          <a:ln w="25400">
            <a:noFill/>
          </a:ln>
        </p:spPr>
        <p:txBody>
          <a:bodyPr wrap="square" lIns="72000" tIns="72000" rIns="72000" bIns="7200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mn-cs"/>
              </a:rPr>
              <a:t>No liquid</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crystals</a:t>
            </a:r>
          </a:p>
        </p:txBody>
      </p:sp>
      <p:sp>
        <p:nvSpPr>
          <p:cNvPr id="26" name="Rounded Rectangle 20">
            <a:extLst>
              <a:ext uri="{FF2B5EF4-FFF2-40B4-BE49-F238E27FC236}">
                <a16:creationId xmlns:a16="http://schemas.microsoft.com/office/drawing/2014/main" id="{BA381520-BFF1-45D5-A275-3AF7C0988004}"/>
              </a:ext>
            </a:extLst>
          </p:cNvPr>
          <p:cNvSpPr/>
          <p:nvPr/>
        </p:nvSpPr>
        <p:spPr>
          <a:xfrm>
            <a:off x="2224007" y="3756614"/>
            <a:ext cx="1746365" cy="501034"/>
          </a:xfrm>
          <a:prstGeom prst="rect">
            <a:avLst/>
          </a:prstGeom>
          <a:solidFill>
            <a:srgbClr val="BD69D7"/>
          </a:solidFill>
          <a:ln w="25400">
            <a:noFill/>
          </a:ln>
        </p:spPr>
        <p:txBody>
          <a:bodyPr wrap="square" lIns="72000" tIns="72000" rIns="72000" bIns="72000" anchor="t"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ea typeface="+mn-ea"/>
                <a:cs typeface="+mn-cs"/>
              </a:rPr>
              <a:t>3% Benchmark</a:t>
            </a:r>
          </a:p>
        </p:txBody>
      </p:sp>
      <p:sp>
        <p:nvSpPr>
          <p:cNvPr id="27" name="Rounded Rectangle 21">
            <a:extLst>
              <a:ext uri="{FF2B5EF4-FFF2-40B4-BE49-F238E27FC236}">
                <a16:creationId xmlns:a16="http://schemas.microsoft.com/office/drawing/2014/main" id="{DFB2283C-6029-4694-A028-D67927165A01}"/>
              </a:ext>
            </a:extLst>
          </p:cNvPr>
          <p:cNvSpPr/>
          <p:nvPr/>
        </p:nvSpPr>
        <p:spPr>
          <a:xfrm>
            <a:off x="4337938" y="3756614"/>
            <a:ext cx="1593100" cy="501034"/>
          </a:xfrm>
          <a:prstGeom prst="rect">
            <a:avLst/>
          </a:prstGeom>
          <a:solidFill>
            <a:srgbClr val="EEDBF7"/>
          </a:solidFill>
          <a:ln w="25400">
            <a:noFill/>
          </a:ln>
        </p:spPr>
        <p:txBody>
          <a:bodyPr wrap="square" lIns="72000" tIns="72000" rIns="72000" bIns="72000" anchor="t"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mn-cs"/>
              </a:rPr>
              <a:t>AMPHISOL</a:t>
            </a:r>
            <a:r>
              <a:rPr kumimoji="0" lang="en-US" sz="1200" b="0" i="0" u="none" strike="noStrike" kern="1200" cap="none" spc="0" normalizeH="0" baseline="30000" noProof="0">
                <a:ln>
                  <a:noFill/>
                </a:ln>
                <a:effectLst/>
                <a:uLnTx/>
                <a:uFillTx/>
                <a:ea typeface="+mn-ea"/>
                <a:cs typeface="+mn-cs"/>
              </a:rPr>
              <a:t>®</a:t>
            </a:r>
            <a:r>
              <a:rPr kumimoji="0" lang="en-US" sz="1200" b="0" i="0" u="none" strike="noStrike" kern="1200" cap="none" spc="0" normalizeH="0" baseline="0" noProof="0">
                <a:ln>
                  <a:noFill/>
                </a:ln>
                <a:effectLst/>
                <a:uLnTx/>
                <a:uFillTx/>
                <a:ea typeface="+mn-ea"/>
                <a:cs typeface="+mn-cs"/>
              </a:rPr>
              <a:t> K with</a:t>
            </a:r>
            <a:br>
              <a:rPr lang="en-US" sz="1200" b="0" i="0" u="none" strike="noStrike" kern="1200" cap="none" spc="0" normalizeH="0" baseline="0" noProof="0">
                <a:ln>
                  <a:noFill/>
                </a:ln>
                <a:effectLst/>
                <a:uLnTx/>
                <a:uFillTx/>
              </a:rPr>
            </a:br>
            <a:r>
              <a:rPr kumimoji="0" lang="en-US" sz="1200" b="0" i="0" u="none" strike="noStrike" kern="1200" cap="none" spc="0" normalizeH="0" baseline="0" noProof="0">
                <a:ln>
                  <a:noFill/>
                </a:ln>
                <a:effectLst/>
                <a:uLnTx/>
                <a:uFillTx/>
                <a:ea typeface="+mn-ea"/>
                <a:cs typeface="+mn-cs"/>
              </a:rPr>
              <a:t>liquid crystals</a:t>
            </a:r>
            <a:endParaRPr lang="en-US" sz="1200" b="0" i="0" u="none" strike="noStrike" kern="1200" cap="none" spc="0" normalizeH="0" baseline="0" noProof="0">
              <a:ln>
                <a:noFill/>
              </a:ln>
              <a:effectLst/>
              <a:uLnTx/>
              <a:uFillTx/>
            </a:endParaRPr>
          </a:p>
        </p:txBody>
      </p:sp>
      <p:sp>
        <p:nvSpPr>
          <p:cNvPr id="28" name="Rounded Rectangle 22">
            <a:extLst>
              <a:ext uri="{FF2B5EF4-FFF2-40B4-BE49-F238E27FC236}">
                <a16:creationId xmlns:a16="http://schemas.microsoft.com/office/drawing/2014/main" id="{6A9A9C45-6E2E-442E-8F31-B5EBE502B591}"/>
              </a:ext>
            </a:extLst>
          </p:cNvPr>
          <p:cNvSpPr/>
          <p:nvPr/>
        </p:nvSpPr>
        <p:spPr>
          <a:xfrm>
            <a:off x="6000706" y="3756614"/>
            <a:ext cx="1675477" cy="501034"/>
          </a:xfrm>
          <a:prstGeom prst="rect">
            <a:avLst/>
          </a:prstGeom>
          <a:solidFill>
            <a:srgbClr val="BD69D7"/>
          </a:solidFill>
          <a:ln w="25400">
            <a:noFill/>
          </a:ln>
        </p:spPr>
        <p:txBody>
          <a:bodyPr wrap="square" lIns="72000" tIns="72000" rIns="72000" bIns="72000" anchor="t"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ea typeface="+mn-ea"/>
                <a:cs typeface="+mn-cs"/>
              </a:rPr>
              <a:t>Benchmark</a:t>
            </a:r>
            <a:br>
              <a:rPr kumimoji="0" lang="en-US" sz="1200" b="0" i="0" u="none" strike="noStrike" kern="1200" cap="none" spc="0" normalizeH="0" baseline="0" noProof="0">
                <a:ln>
                  <a:noFill/>
                </a:ln>
                <a:solidFill>
                  <a:srgbClr val="FFFFFF"/>
                </a:solidFill>
                <a:effectLst/>
                <a:uLnTx/>
                <a:uFillTx/>
                <a:ea typeface="+mn-ea"/>
                <a:cs typeface="+mn-cs"/>
              </a:rPr>
            </a:br>
            <a:r>
              <a:rPr kumimoji="0" lang="en-US" sz="1200" b="0" i="0" u="none" strike="noStrike" kern="1200" cap="none" spc="0" normalizeH="0" baseline="0" noProof="0">
                <a:ln>
                  <a:noFill/>
                </a:ln>
                <a:solidFill>
                  <a:srgbClr val="FFFFFF"/>
                </a:solidFill>
                <a:effectLst/>
                <a:uLnTx/>
                <a:uFillTx/>
                <a:ea typeface="+mn-ea"/>
                <a:cs typeface="+mn-cs"/>
              </a:rPr>
              <a:t>no liquid crystals</a:t>
            </a:r>
          </a:p>
        </p:txBody>
      </p:sp>
      <p:pic>
        <p:nvPicPr>
          <p:cNvPr id="33" name="Graphic 32">
            <a:hlinkClick r:id="rId7" action="ppaction://hlinksldjump"/>
            <a:extLst>
              <a:ext uri="{FF2B5EF4-FFF2-40B4-BE49-F238E27FC236}">
                <a16:creationId xmlns:a16="http://schemas.microsoft.com/office/drawing/2014/main" id="{ABB69230-95A5-084B-FFF1-1A22FF4A427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48" y="6450806"/>
            <a:ext cx="383596" cy="383596"/>
          </a:xfrm>
          <a:prstGeom prst="rect">
            <a:avLst/>
          </a:prstGeom>
        </p:spPr>
      </p:pic>
      <p:pic>
        <p:nvPicPr>
          <p:cNvPr id="18" name="Picture 17">
            <a:extLst>
              <a:ext uri="{FF2B5EF4-FFF2-40B4-BE49-F238E27FC236}">
                <a16:creationId xmlns:a16="http://schemas.microsoft.com/office/drawing/2014/main" id="{7E79C521-6126-4E84-BC7A-C69EE7191DA2}"/>
              </a:ext>
            </a:extLst>
          </p:cNvPr>
          <p:cNvPicPr>
            <a:picLocks/>
          </p:cNvPicPr>
          <p:nvPr/>
        </p:nvPicPr>
        <p:blipFill rotWithShape="1">
          <a:blip r:embed="rId10" cstate="screen">
            <a:extLst>
              <a:ext uri="{28A0092B-C50C-407E-A947-70E740481C1C}">
                <a14:useLocalDpi xmlns:a14="http://schemas.microsoft.com/office/drawing/2010/main"/>
              </a:ext>
            </a:extLst>
          </a:blip>
          <a:srcRect/>
          <a:stretch/>
        </p:blipFill>
        <p:spPr>
          <a:xfrm>
            <a:off x="10112554" y="2066318"/>
            <a:ext cx="1471658" cy="1478360"/>
          </a:xfrm>
          <a:prstGeom prst="ellipse">
            <a:avLst/>
          </a:prstGeom>
          <a:ln w="63500">
            <a:noFill/>
          </a:ln>
        </p:spPr>
      </p:pic>
      <p:sp>
        <p:nvSpPr>
          <p:cNvPr id="19" name="Rounded Rectangle 22">
            <a:extLst>
              <a:ext uri="{FF2B5EF4-FFF2-40B4-BE49-F238E27FC236}">
                <a16:creationId xmlns:a16="http://schemas.microsoft.com/office/drawing/2014/main" id="{E84A4E74-A488-40D1-B602-CB8971876E22}"/>
              </a:ext>
            </a:extLst>
          </p:cNvPr>
          <p:cNvSpPr/>
          <p:nvPr/>
        </p:nvSpPr>
        <p:spPr>
          <a:xfrm>
            <a:off x="9949381" y="3756614"/>
            <a:ext cx="1736741" cy="501034"/>
          </a:xfrm>
          <a:prstGeom prst="rect">
            <a:avLst/>
          </a:prstGeom>
          <a:solidFill>
            <a:srgbClr val="BD69D7"/>
          </a:solidFill>
          <a:ln w="25400">
            <a:noFill/>
          </a:ln>
        </p:spPr>
        <p:txBody>
          <a:bodyPr wrap="square" lIns="72000" tIns="72000" rIns="72000" bIns="72000" anchor="t"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ea typeface="+mn-ea"/>
                <a:cs typeface="+mn-cs"/>
              </a:rPr>
              <a:t>Benchmark</a:t>
            </a:r>
            <a:br>
              <a:rPr kumimoji="0" lang="en-US" sz="1200" b="0" i="0" u="none" strike="noStrike" kern="1200" cap="none" spc="0" normalizeH="0" baseline="0" noProof="0">
                <a:ln>
                  <a:noFill/>
                </a:ln>
                <a:solidFill>
                  <a:srgbClr val="FFFFFF"/>
                </a:solidFill>
                <a:effectLst/>
                <a:uLnTx/>
                <a:uFillTx/>
                <a:ea typeface="+mn-ea"/>
                <a:cs typeface="+mn-cs"/>
              </a:rPr>
            </a:br>
            <a:r>
              <a:rPr kumimoji="0" lang="en-US" sz="1200" b="0" i="0" u="none" strike="noStrike" kern="1200" cap="none" spc="0" normalizeH="0" baseline="0" noProof="0">
                <a:ln>
                  <a:noFill/>
                </a:ln>
                <a:solidFill>
                  <a:srgbClr val="FFFFFF"/>
                </a:solidFill>
                <a:effectLst/>
                <a:uLnTx/>
                <a:uFillTx/>
                <a:ea typeface="+mn-ea"/>
                <a:cs typeface="+mn-cs"/>
              </a:rPr>
              <a:t>no liquid crystals</a:t>
            </a:r>
          </a:p>
        </p:txBody>
      </p:sp>
      <p:sp>
        <p:nvSpPr>
          <p:cNvPr id="2" name="Text Placeholder 5">
            <a:extLst>
              <a:ext uri="{FF2B5EF4-FFF2-40B4-BE49-F238E27FC236}">
                <a16:creationId xmlns:a16="http://schemas.microsoft.com/office/drawing/2014/main" id="{12302915-0018-43FC-05F9-8F4BBD97778B}"/>
              </a:ext>
            </a:extLst>
          </p:cNvPr>
          <p:cNvSpPr txBox="1">
            <a:spLocks/>
          </p:cNvSpPr>
          <p:nvPr/>
        </p:nvSpPr>
        <p:spPr>
          <a:xfrm>
            <a:off x="301625" y="5110449"/>
            <a:ext cx="5556734" cy="712647"/>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Liquid crystals structure of AMPHISOL® K allows a film forming effect for higher moisturizing properties.</a:t>
            </a:r>
            <a:endParaRPr lang="en-GB" sz="1600" b="0" i="0" u="none" strike="noStrike" kern="1200" cap="none" spc="0" normalizeH="0" baseline="0" noProof="0">
              <a:ln>
                <a:noFill/>
              </a:ln>
              <a:solidFill>
                <a:schemeClr val="bg1"/>
              </a:solidFill>
              <a:effectLst/>
              <a:uLnTx/>
              <a:uFillTx/>
              <a:latin typeface="+mn-lt"/>
            </a:endParaRPr>
          </a:p>
        </p:txBody>
      </p:sp>
      <p:sp>
        <p:nvSpPr>
          <p:cNvPr id="13" name="Rectangle 12">
            <a:extLst>
              <a:ext uri="{FF2B5EF4-FFF2-40B4-BE49-F238E27FC236}">
                <a16:creationId xmlns:a16="http://schemas.microsoft.com/office/drawing/2014/main" id="{44815D0E-C7B6-5BB1-E350-A8808601AFB2}"/>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679474350"/>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0170382-97AB-8D4E-8B7C-4DB6E5E1C9E0}"/>
              </a:ext>
            </a:extLst>
          </p:cNvPr>
          <p:cNvSpPr/>
          <p:nvPr/>
        </p:nvSpPr>
        <p:spPr>
          <a:xfrm>
            <a:off x="301625" y="1887810"/>
            <a:ext cx="7336800" cy="3407680"/>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FFFA98E-D35E-594F-A9E7-94AB0A4B403E}"/>
              </a:ext>
            </a:extLst>
          </p:cNvPr>
          <p:cNvSpPr>
            <a:spLocks noGrp="1"/>
          </p:cNvSpPr>
          <p:nvPr>
            <p:ph type="title"/>
          </p:nvPr>
        </p:nvSpPr>
        <p:spPr>
          <a:xfrm>
            <a:off x="302400" y="302400"/>
            <a:ext cx="11591925" cy="303211"/>
          </a:xfrm>
        </p:spPr>
        <p:txBody>
          <a:bodyPr/>
          <a:lstStyle/>
          <a:p>
            <a:r>
              <a:rPr lang="en-US"/>
              <a:t>AMPHISOL</a:t>
            </a:r>
            <a:r>
              <a:rPr lang="en-US" b="0"/>
              <a:t>®</a:t>
            </a:r>
            <a:r>
              <a:rPr lang="en-US"/>
              <a:t> K sensory signature in a challenging daily cream</a:t>
            </a:r>
          </a:p>
        </p:txBody>
      </p:sp>
      <p:sp>
        <p:nvSpPr>
          <p:cNvPr id="3" name="Slide Number Placeholder 2">
            <a:extLst>
              <a:ext uri="{FF2B5EF4-FFF2-40B4-BE49-F238E27FC236}">
                <a16:creationId xmlns:a16="http://schemas.microsoft.com/office/drawing/2014/main" id="{898D9237-0724-CF4E-A8BC-082FDD147209}"/>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49</a:t>
            </a:fld>
            <a:endParaRPr lang="en-US"/>
          </a:p>
        </p:txBody>
      </p:sp>
      <p:sp>
        <p:nvSpPr>
          <p:cNvPr id="6" name="Text Placeholder 5">
            <a:extLst>
              <a:ext uri="{FF2B5EF4-FFF2-40B4-BE49-F238E27FC236}">
                <a16:creationId xmlns:a16="http://schemas.microsoft.com/office/drawing/2014/main" id="{661BD111-1CAF-6549-9218-315951D5E738}"/>
              </a:ext>
            </a:extLst>
          </p:cNvPr>
          <p:cNvSpPr>
            <a:spLocks noGrp="1"/>
          </p:cNvSpPr>
          <p:nvPr>
            <p:ph type="body" idx="11"/>
          </p:nvPr>
        </p:nvSpPr>
        <p:spPr>
          <a:xfrm>
            <a:off x="301625" y="604837"/>
            <a:ext cx="9180000" cy="540000"/>
          </a:xfrm>
        </p:spPr>
        <p:txBody>
          <a:bodyPr/>
          <a:lstStyle/>
          <a:p>
            <a:r>
              <a:rPr lang="en-US" dirty="0"/>
              <a:t>High wetness, </a:t>
            </a:r>
            <a:r>
              <a:rPr lang="en-US" dirty="0" err="1"/>
              <a:t>spreadability</a:t>
            </a:r>
            <a:r>
              <a:rPr lang="en-US" dirty="0"/>
              <a:t>, absorbency, slipperiness (immediate and after-feel) combined with a dry touch</a:t>
            </a:r>
          </a:p>
        </p:txBody>
      </p:sp>
      <p:sp>
        <p:nvSpPr>
          <p:cNvPr id="9" name="Text Placeholder 5">
            <a:extLst>
              <a:ext uri="{FF2B5EF4-FFF2-40B4-BE49-F238E27FC236}">
                <a16:creationId xmlns:a16="http://schemas.microsoft.com/office/drawing/2014/main" id="{6236B1C6-94F2-DB49-A7CA-3E92D3CABEF0}"/>
              </a:ext>
            </a:extLst>
          </p:cNvPr>
          <p:cNvSpPr txBox="1">
            <a:spLocks/>
          </p:cNvSpPr>
          <p:nvPr/>
        </p:nvSpPr>
        <p:spPr>
          <a:xfrm>
            <a:off x="8290560" y="1365250"/>
            <a:ext cx="3224681" cy="371900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800" b="1" dirty="0">
                <a:solidFill>
                  <a:schemeClr val="tx1"/>
                </a:solidFill>
                <a:latin typeface="+mn-lt"/>
              </a:rPr>
              <a:t>Good to know</a:t>
            </a:r>
          </a:p>
          <a:p>
            <a:pPr marL="0" indent="0">
              <a:lnSpc>
                <a:spcPct val="100000"/>
              </a:lnSpc>
              <a:buNone/>
            </a:pPr>
            <a:r>
              <a:rPr lang="en-US" sz="1800" dirty="0">
                <a:solidFill>
                  <a:schemeClr val="tx1"/>
                </a:solidFill>
                <a:latin typeface="+mn-lt"/>
              </a:rPr>
              <a:t>With a sensory signature close to Cetearyl Glucoside, AMPHISOL® K is a good alternative to use where the formulation isn’t stable. It will give your formulation higher stability without modifying the sensory profile recognized by consumers.</a:t>
            </a:r>
            <a:endParaRPr lang="fr-FR" sz="1800" dirty="0">
              <a:solidFill>
                <a:schemeClr val="tx1"/>
              </a:solidFill>
              <a:latin typeface="+mn-lt"/>
            </a:endParaRPr>
          </a:p>
        </p:txBody>
      </p:sp>
      <p:pic>
        <p:nvPicPr>
          <p:cNvPr id="8" name="Graphic 7">
            <a:hlinkClick r:id="rId4" action="ppaction://hlinksldjump"/>
            <a:extLst>
              <a:ext uri="{FF2B5EF4-FFF2-40B4-BE49-F238E27FC236}">
                <a16:creationId xmlns:a16="http://schemas.microsoft.com/office/drawing/2014/main" id="{E38BE708-C76A-4467-5186-E18B871343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15" name="Text Placeholder 5">
            <a:extLst>
              <a:ext uri="{FF2B5EF4-FFF2-40B4-BE49-F238E27FC236}">
                <a16:creationId xmlns:a16="http://schemas.microsoft.com/office/drawing/2014/main" id="{910E07AC-F82F-A3BB-355A-8783C4369E32}"/>
              </a:ext>
            </a:extLst>
          </p:cNvPr>
          <p:cNvSpPr txBox="1">
            <a:spLocks/>
          </p:cNvSpPr>
          <p:nvPr/>
        </p:nvSpPr>
        <p:spPr>
          <a:xfrm>
            <a:off x="302400" y="1899625"/>
            <a:ext cx="3188473" cy="2587083"/>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b="1">
                <a:solidFill>
                  <a:schemeClr val="tx1"/>
                </a:solidFill>
                <a:latin typeface="+mn-lt"/>
              </a:rPr>
              <a:t>Validated by the </a:t>
            </a:r>
            <a:br>
              <a:rPr lang="en-US" sz="1200" b="1">
                <a:solidFill>
                  <a:schemeClr val="tx1"/>
                </a:solidFill>
                <a:latin typeface="+mn-lt"/>
              </a:rPr>
            </a:br>
            <a:r>
              <a:rPr lang="en-US" sz="1200" b="1">
                <a:solidFill>
                  <a:schemeClr val="tx1"/>
                </a:solidFill>
                <a:latin typeface="+mn-lt"/>
              </a:rPr>
              <a:t>dsm-firmenich Expert Sensory Panel</a:t>
            </a:r>
          </a:p>
          <a:p>
            <a:pPr marL="0" indent="0">
              <a:buNone/>
            </a:pPr>
            <a:r>
              <a:rPr lang="en-GB" sz="1200">
                <a:solidFill>
                  <a:schemeClr val="tx1"/>
                </a:solidFill>
                <a:latin typeface="+mn-lt"/>
              </a:rPr>
              <a:t>Pure Lightening Complex Daily </a:t>
            </a:r>
            <a:br>
              <a:rPr lang="en-GB" sz="1200">
                <a:solidFill>
                  <a:schemeClr val="tx1"/>
                </a:solidFill>
                <a:latin typeface="+mn-lt"/>
              </a:rPr>
            </a:br>
            <a:r>
              <a:rPr lang="en-GB" sz="1200">
                <a:solidFill>
                  <a:schemeClr val="tx1"/>
                </a:solidFill>
                <a:latin typeface="+mn-lt"/>
              </a:rPr>
              <a:t>Cream based on SU_E_101049-xx </a:t>
            </a:r>
            <a:endParaRPr lang="en-US" sz="1200">
              <a:solidFill>
                <a:schemeClr val="tx1"/>
              </a:solidFill>
              <a:latin typeface="+mn-lt"/>
            </a:endParaRPr>
          </a:p>
        </p:txBody>
      </p:sp>
      <p:sp>
        <p:nvSpPr>
          <p:cNvPr id="16" name="Text Placeholder 5">
            <a:extLst>
              <a:ext uri="{FF2B5EF4-FFF2-40B4-BE49-F238E27FC236}">
                <a16:creationId xmlns:a16="http://schemas.microsoft.com/office/drawing/2014/main" id="{2051843B-C326-F2B7-4114-3EF373675DB9}"/>
              </a:ext>
            </a:extLst>
          </p:cNvPr>
          <p:cNvSpPr txBox="1">
            <a:spLocks/>
          </p:cNvSpPr>
          <p:nvPr/>
        </p:nvSpPr>
        <p:spPr>
          <a:xfrm>
            <a:off x="302400" y="1355380"/>
            <a:ext cx="7336800" cy="283757"/>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a:solidFill>
                  <a:schemeClr val="tx1"/>
                </a:solidFill>
                <a:latin typeface="+mn-lt"/>
              </a:rPr>
              <a:t>Sensory profile of a Daily Cream with STAY®C 50 and UV Filters</a:t>
            </a:r>
          </a:p>
        </p:txBody>
      </p:sp>
      <p:sp>
        <p:nvSpPr>
          <p:cNvPr id="4" name="Rectangle 3">
            <a:extLst>
              <a:ext uri="{FF2B5EF4-FFF2-40B4-BE49-F238E27FC236}">
                <a16:creationId xmlns:a16="http://schemas.microsoft.com/office/drawing/2014/main" id="{3AE3AC0F-5B80-8BBF-FEB8-477CF712EBEC}"/>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366839078"/>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FFA98E-D35E-594F-A9E7-94AB0A4B403E}"/>
              </a:ext>
            </a:extLst>
          </p:cNvPr>
          <p:cNvSpPr>
            <a:spLocks noGrp="1"/>
          </p:cNvSpPr>
          <p:nvPr>
            <p:ph type="title"/>
          </p:nvPr>
        </p:nvSpPr>
        <p:spPr>
          <a:xfrm>
            <a:off x="302400" y="302400"/>
            <a:ext cx="11591925" cy="303211"/>
          </a:xfrm>
        </p:spPr>
        <p:txBody>
          <a:bodyPr/>
          <a:lstStyle/>
          <a:p>
            <a:r>
              <a:rPr lang="en-US"/>
              <a:t>AMPHISOL</a:t>
            </a:r>
            <a:r>
              <a:rPr lang="en-US" b="0"/>
              <a:t>®</a:t>
            </a:r>
            <a:r>
              <a:rPr lang="en-US"/>
              <a:t> K sensory signature in a BB cream SPF 25 with pigments and UV filters</a:t>
            </a:r>
          </a:p>
        </p:txBody>
      </p:sp>
      <p:sp>
        <p:nvSpPr>
          <p:cNvPr id="3" name="Slide Number Placeholder 2">
            <a:extLst>
              <a:ext uri="{FF2B5EF4-FFF2-40B4-BE49-F238E27FC236}">
                <a16:creationId xmlns:a16="http://schemas.microsoft.com/office/drawing/2014/main" id="{898D9237-0724-CF4E-A8BC-082FDD147209}"/>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50</a:t>
            </a:fld>
            <a:endParaRPr lang="en-US"/>
          </a:p>
        </p:txBody>
      </p:sp>
      <p:sp>
        <p:nvSpPr>
          <p:cNvPr id="6" name="Text Placeholder 5">
            <a:extLst>
              <a:ext uri="{FF2B5EF4-FFF2-40B4-BE49-F238E27FC236}">
                <a16:creationId xmlns:a16="http://schemas.microsoft.com/office/drawing/2014/main" id="{661BD111-1CAF-6549-9218-315951D5E738}"/>
              </a:ext>
            </a:extLst>
          </p:cNvPr>
          <p:cNvSpPr>
            <a:spLocks noGrp="1"/>
          </p:cNvSpPr>
          <p:nvPr>
            <p:ph type="body" idx="11"/>
          </p:nvPr>
        </p:nvSpPr>
        <p:spPr>
          <a:xfrm>
            <a:off x="301625" y="604837"/>
            <a:ext cx="9226587" cy="540000"/>
          </a:xfrm>
        </p:spPr>
        <p:txBody>
          <a:bodyPr/>
          <a:lstStyle/>
          <a:p>
            <a:r>
              <a:rPr lang="en-US"/>
              <a:t>High wetness, </a:t>
            </a:r>
            <a:r>
              <a:rPr lang="en-US" err="1"/>
              <a:t>spreadability</a:t>
            </a:r>
            <a:r>
              <a:rPr lang="en-US"/>
              <a:t>, absorbency, slipperiness (immediate and after-feel) combined with a dry touch</a:t>
            </a:r>
          </a:p>
        </p:txBody>
      </p:sp>
      <p:sp>
        <p:nvSpPr>
          <p:cNvPr id="9" name="Text Placeholder 5">
            <a:extLst>
              <a:ext uri="{FF2B5EF4-FFF2-40B4-BE49-F238E27FC236}">
                <a16:creationId xmlns:a16="http://schemas.microsoft.com/office/drawing/2014/main" id="{6236B1C6-94F2-DB49-A7CA-3E92D3CABEF0}"/>
              </a:ext>
            </a:extLst>
          </p:cNvPr>
          <p:cNvSpPr txBox="1">
            <a:spLocks/>
          </p:cNvSpPr>
          <p:nvPr/>
        </p:nvSpPr>
        <p:spPr>
          <a:xfrm>
            <a:off x="8283387" y="2405497"/>
            <a:ext cx="3440299" cy="381444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a:solidFill>
                <a:schemeClr val="tx1"/>
              </a:solidFill>
            </a:endParaRPr>
          </a:p>
        </p:txBody>
      </p:sp>
      <p:sp>
        <p:nvSpPr>
          <p:cNvPr id="11" name="Rectangle 10">
            <a:extLst>
              <a:ext uri="{FF2B5EF4-FFF2-40B4-BE49-F238E27FC236}">
                <a16:creationId xmlns:a16="http://schemas.microsoft.com/office/drawing/2014/main" id="{BE61C91D-5FB1-8A4D-9648-D3BFFE944E8B}"/>
              </a:ext>
            </a:extLst>
          </p:cNvPr>
          <p:cNvSpPr/>
          <p:nvPr/>
        </p:nvSpPr>
        <p:spPr>
          <a:xfrm>
            <a:off x="302400" y="1880747"/>
            <a:ext cx="7336800" cy="3415774"/>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5">
            <a:extLst>
              <a:ext uri="{FF2B5EF4-FFF2-40B4-BE49-F238E27FC236}">
                <a16:creationId xmlns:a16="http://schemas.microsoft.com/office/drawing/2014/main" id="{A3620657-6713-4A47-8DCC-635C895A6DAE}"/>
              </a:ext>
            </a:extLst>
          </p:cNvPr>
          <p:cNvSpPr txBox="1">
            <a:spLocks/>
          </p:cNvSpPr>
          <p:nvPr/>
        </p:nvSpPr>
        <p:spPr>
          <a:xfrm>
            <a:off x="302400" y="1899625"/>
            <a:ext cx="3188473" cy="2587083"/>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b="1">
                <a:solidFill>
                  <a:schemeClr val="tx1"/>
                </a:solidFill>
                <a:latin typeface="+mn-lt"/>
              </a:rPr>
              <a:t>Validated by the </a:t>
            </a:r>
            <a:br>
              <a:rPr lang="en-US" sz="1200" b="1">
                <a:solidFill>
                  <a:schemeClr val="tx1"/>
                </a:solidFill>
                <a:latin typeface="+mn-lt"/>
              </a:rPr>
            </a:br>
            <a:r>
              <a:rPr lang="en-US" sz="1200" b="1">
                <a:solidFill>
                  <a:schemeClr val="tx1"/>
                </a:solidFill>
                <a:latin typeface="+mn-lt"/>
              </a:rPr>
              <a:t>dsm-firmenich Expert Sensory Panel</a:t>
            </a:r>
          </a:p>
          <a:p>
            <a:pPr marL="0" indent="0">
              <a:buNone/>
            </a:pPr>
            <a:r>
              <a:rPr lang="en-US" sz="1200">
                <a:solidFill>
                  <a:schemeClr val="tx1"/>
                </a:solidFill>
                <a:latin typeface="+mn-lt"/>
              </a:rPr>
              <a:t>Skin perfector BB cream SPF 25 </a:t>
            </a:r>
            <a:br>
              <a:rPr lang="en-US" sz="1200">
                <a:solidFill>
                  <a:schemeClr val="tx1"/>
                </a:solidFill>
                <a:latin typeface="+mn-lt"/>
              </a:rPr>
            </a:br>
            <a:r>
              <a:rPr lang="en-US" sz="1200">
                <a:solidFill>
                  <a:schemeClr val="tx1"/>
                </a:solidFill>
                <a:latin typeface="+mn-lt"/>
              </a:rPr>
              <a:t>SU E 101889 3</a:t>
            </a:r>
          </a:p>
        </p:txBody>
      </p:sp>
      <p:sp>
        <p:nvSpPr>
          <p:cNvPr id="12" name="Text Placeholder 5">
            <a:extLst>
              <a:ext uri="{FF2B5EF4-FFF2-40B4-BE49-F238E27FC236}">
                <a16:creationId xmlns:a16="http://schemas.microsoft.com/office/drawing/2014/main" id="{A301AC9E-9115-1D4B-836B-A5C19C4A355A}"/>
              </a:ext>
            </a:extLst>
          </p:cNvPr>
          <p:cNvSpPr txBox="1">
            <a:spLocks/>
          </p:cNvSpPr>
          <p:nvPr/>
        </p:nvSpPr>
        <p:spPr>
          <a:xfrm>
            <a:off x="302400" y="1365250"/>
            <a:ext cx="7336800" cy="273888"/>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a:solidFill>
                  <a:schemeClr val="tx1"/>
                </a:solidFill>
                <a:latin typeface="+mn-lt"/>
              </a:rPr>
              <a:t>BB cream sensory profile</a:t>
            </a:r>
          </a:p>
        </p:txBody>
      </p:sp>
      <p:sp>
        <p:nvSpPr>
          <p:cNvPr id="13" name="Text Placeholder 5">
            <a:extLst>
              <a:ext uri="{FF2B5EF4-FFF2-40B4-BE49-F238E27FC236}">
                <a16:creationId xmlns:a16="http://schemas.microsoft.com/office/drawing/2014/main" id="{A6A57277-B10F-44D3-A597-C42110B955E6}"/>
              </a:ext>
            </a:extLst>
          </p:cNvPr>
          <p:cNvSpPr txBox="1">
            <a:spLocks/>
          </p:cNvSpPr>
          <p:nvPr/>
        </p:nvSpPr>
        <p:spPr>
          <a:xfrm>
            <a:off x="8290560" y="1761040"/>
            <a:ext cx="3433126" cy="1383452"/>
          </a:xfrm>
          <a:prstGeom prst="rect">
            <a:avLst/>
          </a:prstGeom>
          <a:noFill/>
          <a:ln w="38100">
            <a:noFill/>
          </a:ln>
        </p:spPr>
        <p:txBody>
          <a:bodyPr lIns="0" tIns="0" rIns="0" bIns="72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500"/>
              </a:spcBef>
              <a:spcAft>
                <a:spcPts val="400"/>
              </a:spcAft>
              <a:buSzPct val="90000"/>
              <a:buNone/>
            </a:pPr>
            <a:r>
              <a:rPr lang="en-US" sz="1800" dirty="0">
                <a:solidFill>
                  <a:schemeClr val="tx1"/>
                </a:solidFill>
                <a:latin typeface="+mn-lt"/>
              </a:rPr>
              <a:t>High stability with color pigments and UV filters with great sensory profile.</a:t>
            </a:r>
          </a:p>
        </p:txBody>
      </p:sp>
      <p:pic>
        <p:nvPicPr>
          <p:cNvPr id="8" name="Graphic 7">
            <a:hlinkClick r:id="rId4" action="ppaction://hlinksldjump"/>
            <a:extLst>
              <a:ext uri="{FF2B5EF4-FFF2-40B4-BE49-F238E27FC236}">
                <a16:creationId xmlns:a16="http://schemas.microsoft.com/office/drawing/2014/main" id="{C047C8CC-74CB-C83C-2626-51DE001B350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4" name="Rectangle 3">
            <a:extLst>
              <a:ext uri="{FF2B5EF4-FFF2-40B4-BE49-F238E27FC236}">
                <a16:creationId xmlns:a16="http://schemas.microsoft.com/office/drawing/2014/main" id="{8861B976-250C-D27D-928F-308EC1C432D8}"/>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4001764179"/>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5218-D51B-5446-9FCD-2451E8F6CE12}"/>
              </a:ext>
            </a:extLst>
          </p:cNvPr>
          <p:cNvSpPr>
            <a:spLocks noGrp="1"/>
          </p:cNvSpPr>
          <p:nvPr>
            <p:ph type="title"/>
          </p:nvPr>
        </p:nvSpPr>
        <p:spPr>
          <a:xfrm>
            <a:off x="302400" y="302400"/>
            <a:ext cx="7427469" cy="900111"/>
          </a:xfrm>
        </p:spPr>
        <p:txBody>
          <a:bodyPr/>
          <a:lstStyle/>
          <a:p>
            <a:r>
              <a:rPr lang="en-US"/>
              <a:t>Key formulation tips</a:t>
            </a:r>
          </a:p>
        </p:txBody>
      </p:sp>
      <p:sp>
        <p:nvSpPr>
          <p:cNvPr id="4" name="Slide Number Placeholder 3">
            <a:extLst>
              <a:ext uri="{FF2B5EF4-FFF2-40B4-BE49-F238E27FC236}">
                <a16:creationId xmlns:a16="http://schemas.microsoft.com/office/drawing/2014/main" id="{3301BD4F-733B-DD40-BFFE-F9974DA71391}"/>
              </a:ext>
            </a:extLst>
          </p:cNvPr>
          <p:cNvSpPr>
            <a:spLocks noGrp="1"/>
          </p:cNvSpPr>
          <p:nvPr>
            <p:ph type="sldNum" sz="quarter" idx="12"/>
          </p:nvPr>
        </p:nvSpPr>
        <p:spPr/>
        <p:txBody>
          <a:bodyPr/>
          <a:lstStyle/>
          <a:p>
            <a:fld id="{EC50C849-B97A-2B45-B78A-6D9C352F693C}" type="slidenum">
              <a:rPr lang="en-US" smtClean="0"/>
              <a:pPr/>
              <a:t>51</a:t>
            </a:fld>
            <a:endParaRPr lang="en-US"/>
          </a:p>
        </p:txBody>
      </p:sp>
      <p:pic>
        <p:nvPicPr>
          <p:cNvPr id="13" name="Graphic 12">
            <a:hlinkClick r:id="rId3" action="ppaction://hlinksldjump"/>
            <a:extLst>
              <a:ext uri="{FF2B5EF4-FFF2-40B4-BE49-F238E27FC236}">
                <a16:creationId xmlns:a16="http://schemas.microsoft.com/office/drawing/2014/main" id="{80FE6CB1-C55F-B4D6-C09A-1E43E47A9B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48" y="6450806"/>
            <a:ext cx="383596" cy="383596"/>
          </a:xfrm>
          <a:prstGeom prst="rect">
            <a:avLst/>
          </a:prstGeom>
        </p:spPr>
      </p:pic>
    </p:spTree>
    <p:extLst>
      <p:ext uri="{BB962C8B-B14F-4D97-AF65-F5344CB8AC3E}">
        <p14:creationId xmlns:p14="http://schemas.microsoft.com/office/powerpoint/2010/main" val="609559049"/>
      </p:ext>
    </p:extLst>
  </p:cSld>
  <p:clrMapOvr>
    <a:masterClrMapping/>
  </p:clrMapOvr>
  <p:transition spd="med">
    <p:pull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8175E55-0B13-429A-9C8F-1CA2CF0B1ED6}"/>
              </a:ext>
            </a:extLst>
          </p:cNvPr>
          <p:cNvGrpSpPr/>
          <p:nvPr/>
        </p:nvGrpSpPr>
        <p:grpSpPr>
          <a:xfrm>
            <a:off x="302398" y="1644356"/>
            <a:ext cx="7524866" cy="3829931"/>
            <a:chOff x="463079" y="1752643"/>
            <a:chExt cx="7524866" cy="3829931"/>
          </a:xfrm>
        </p:grpSpPr>
        <p:sp>
          <p:nvSpPr>
            <p:cNvPr id="6" name="Rectangle 5">
              <a:extLst>
                <a:ext uri="{FF2B5EF4-FFF2-40B4-BE49-F238E27FC236}">
                  <a16:creationId xmlns:a16="http://schemas.microsoft.com/office/drawing/2014/main" id="{77B23B46-2419-774C-ACE8-5C4F7FD5C023}"/>
                </a:ext>
              </a:extLst>
            </p:cNvPr>
            <p:cNvSpPr/>
            <p:nvPr/>
          </p:nvSpPr>
          <p:spPr>
            <a:xfrm>
              <a:off x="463079" y="1752643"/>
              <a:ext cx="7524866" cy="3829931"/>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E86762D-70FD-4F07-8CF6-2CC00A2560F0}"/>
                </a:ext>
              </a:extLst>
            </p:cNvPr>
            <p:cNvSpPr txBox="1"/>
            <p:nvPr/>
          </p:nvSpPr>
          <p:spPr>
            <a:xfrm>
              <a:off x="2485131" y="5245527"/>
              <a:ext cx="3614058" cy="153888"/>
            </a:xfrm>
            <a:prstGeom prst="rect">
              <a:avLst/>
            </a:prstGeom>
            <a:solidFill>
              <a:schemeClr val="bg1"/>
            </a:solidFill>
          </p:spPr>
          <p:txBody>
            <a:bodyPr wrap="square" lIns="0" tIns="0" rIns="0" bIns="0" rtlCol="0">
              <a:spAutoFit/>
            </a:bodyPr>
            <a:lstStyle/>
            <a:p>
              <a:r>
                <a:rPr lang="en-US" sz="1000">
                  <a:ea typeface="Fira Sans" panose="020B0503050000020004" pitchFamily="34" charset="0"/>
                </a:rPr>
                <a:t>% of stabilizer to combine with 1% AMPHISOL® K </a:t>
              </a:r>
              <a:endParaRPr lang="fr-FR" sz="1000">
                <a:ea typeface="Fira Sans" panose="020B0503050000020004" pitchFamily="34" charset="0"/>
              </a:endParaRPr>
            </a:p>
          </p:txBody>
        </p:sp>
      </p:grpSp>
      <p:sp>
        <p:nvSpPr>
          <p:cNvPr id="2" name="Title 1">
            <a:extLst>
              <a:ext uri="{FF2B5EF4-FFF2-40B4-BE49-F238E27FC236}">
                <a16:creationId xmlns:a16="http://schemas.microsoft.com/office/drawing/2014/main" id="{7ECFF9F4-3000-7E41-8080-15FE6E8BBFCF}"/>
              </a:ext>
            </a:extLst>
          </p:cNvPr>
          <p:cNvSpPr>
            <a:spLocks noGrp="1"/>
          </p:cNvSpPr>
          <p:nvPr>
            <p:ph type="title"/>
          </p:nvPr>
        </p:nvSpPr>
        <p:spPr>
          <a:xfrm>
            <a:off x="302400" y="302400"/>
            <a:ext cx="11591925" cy="303211"/>
          </a:xfrm>
        </p:spPr>
        <p:txBody>
          <a:bodyPr/>
          <a:lstStyle/>
          <a:p>
            <a:r>
              <a:rPr lang="en-US"/>
              <a:t>We recommend the combination with fatty alcohol</a:t>
            </a:r>
          </a:p>
        </p:txBody>
      </p:sp>
      <p:sp>
        <p:nvSpPr>
          <p:cNvPr id="5" name="Slide Number Placeholder 4">
            <a:extLst>
              <a:ext uri="{FF2B5EF4-FFF2-40B4-BE49-F238E27FC236}">
                <a16:creationId xmlns:a16="http://schemas.microsoft.com/office/drawing/2014/main" id="{8BB9EC4E-DB1B-DB4A-90EB-4BE2934C6B9B}"/>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52</a:t>
            </a:fld>
            <a:endParaRPr lang="en-US"/>
          </a:p>
        </p:txBody>
      </p:sp>
      <p:sp>
        <p:nvSpPr>
          <p:cNvPr id="4" name="Text Placeholder 3">
            <a:extLst>
              <a:ext uri="{FF2B5EF4-FFF2-40B4-BE49-F238E27FC236}">
                <a16:creationId xmlns:a16="http://schemas.microsoft.com/office/drawing/2014/main" id="{C60BFD9B-2797-3641-9636-A6F5F456F389}"/>
              </a:ext>
            </a:extLst>
          </p:cNvPr>
          <p:cNvSpPr>
            <a:spLocks noGrp="1"/>
          </p:cNvSpPr>
          <p:nvPr>
            <p:ph type="body" idx="11"/>
          </p:nvPr>
        </p:nvSpPr>
        <p:spPr>
          <a:xfrm>
            <a:off x="302400" y="605611"/>
            <a:ext cx="11587200" cy="288767"/>
          </a:xfrm>
        </p:spPr>
        <p:txBody>
          <a:bodyPr/>
          <a:lstStyle/>
          <a:p>
            <a:r>
              <a:rPr lang="en-US"/>
              <a:t>AMPHISOL</a:t>
            </a:r>
            <a:r>
              <a:rPr lang="en-US" b="0"/>
              <a:t>®</a:t>
            </a:r>
            <a:r>
              <a:rPr lang="en-US"/>
              <a:t> K (1%) is your main emulsifier, how much stabilizer should you add at the start?</a:t>
            </a:r>
          </a:p>
        </p:txBody>
      </p:sp>
      <p:sp>
        <p:nvSpPr>
          <p:cNvPr id="7" name="Text Placeholder 5">
            <a:extLst>
              <a:ext uri="{FF2B5EF4-FFF2-40B4-BE49-F238E27FC236}">
                <a16:creationId xmlns:a16="http://schemas.microsoft.com/office/drawing/2014/main" id="{64F9E7A3-F7A3-3E4E-8CB1-05B4394C4DE9}"/>
              </a:ext>
            </a:extLst>
          </p:cNvPr>
          <p:cNvSpPr txBox="1">
            <a:spLocks/>
          </p:cNvSpPr>
          <p:nvPr/>
        </p:nvSpPr>
        <p:spPr>
          <a:xfrm>
            <a:off x="302399" y="1342800"/>
            <a:ext cx="7812000" cy="290803"/>
          </a:xfrm>
          <a:prstGeom prst="rect">
            <a:avLst/>
          </a:prstGeom>
        </p:spPr>
        <p:txBody>
          <a:bodyPr lIns="0" tIns="0" rIns="0" bIns="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a:solidFill>
                  <a:schemeClr val="tx1"/>
                </a:solidFill>
                <a:latin typeface="+mn-lt"/>
              </a:rPr>
              <a:t>Relation between AMPHISOL® K emulsion viscosity and selected stabilizers with optimal ratio </a:t>
            </a:r>
          </a:p>
        </p:txBody>
      </p:sp>
      <p:sp>
        <p:nvSpPr>
          <p:cNvPr id="9" name="Text Placeholder 5">
            <a:extLst>
              <a:ext uri="{FF2B5EF4-FFF2-40B4-BE49-F238E27FC236}">
                <a16:creationId xmlns:a16="http://schemas.microsoft.com/office/drawing/2014/main" id="{F1984A63-6C86-6743-ACCF-34D6D38EEC75}"/>
              </a:ext>
            </a:extLst>
          </p:cNvPr>
          <p:cNvSpPr txBox="1">
            <a:spLocks/>
          </p:cNvSpPr>
          <p:nvPr/>
        </p:nvSpPr>
        <p:spPr>
          <a:xfrm>
            <a:off x="8296012" y="1342800"/>
            <a:ext cx="3593587" cy="2724228"/>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800" dirty="0">
                <a:solidFill>
                  <a:schemeClr val="tx1"/>
                </a:solidFill>
                <a:latin typeface="+mn-lt"/>
              </a:rPr>
              <a:t>Tested in a </a:t>
            </a:r>
            <a:r>
              <a:rPr lang="en-US" sz="1800" b="1" dirty="0">
                <a:solidFill>
                  <a:schemeClr val="tx1"/>
                </a:solidFill>
                <a:latin typeface="+mn-lt"/>
              </a:rPr>
              <a:t>basic system gel network</a:t>
            </a:r>
          </a:p>
          <a:p>
            <a:pPr marL="0" indent="0">
              <a:lnSpc>
                <a:spcPct val="100000"/>
              </a:lnSpc>
              <a:buNone/>
            </a:pPr>
            <a:r>
              <a:rPr lang="en-US" sz="1800" dirty="0">
                <a:solidFill>
                  <a:schemeClr val="tx1"/>
                </a:solidFill>
                <a:latin typeface="+mn-lt"/>
              </a:rPr>
              <a:t>Depending on the choice of  stabilizer, AMPHISOL® K formulations can be liquid </a:t>
            </a:r>
            <a:br>
              <a:rPr lang="en-US" sz="1800" dirty="0">
                <a:solidFill>
                  <a:schemeClr val="tx1"/>
                </a:solidFill>
                <a:latin typeface="+mn-lt"/>
              </a:rPr>
            </a:br>
            <a:r>
              <a:rPr lang="en-US" sz="1800" dirty="0">
                <a:solidFill>
                  <a:schemeClr val="tx1"/>
                </a:solidFill>
                <a:latin typeface="+mn-lt"/>
              </a:rPr>
              <a:t>to cream.</a:t>
            </a:r>
          </a:p>
          <a:p>
            <a:pPr marL="0" indent="0">
              <a:lnSpc>
                <a:spcPct val="100000"/>
              </a:lnSpc>
              <a:buNone/>
            </a:pPr>
            <a:r>
              <a:rPr lang="en-US" sz="1800" dirty="0">
                <a:solidFill>
                  <a:schemeClr val="tx1"/>
                </a:solidFill>
                <a:latin typeface="+mn-lt"/>
              </a:rPr>
              <a:t>Combination within optimal emulsifier / </a:t>
            </a:r>
            <a:br>
              <a:rPr lang="en-US" sz="1800" dirty="0">
                <a:solidFill>
                  <a:schemeClr val="tx1"/>
                </a:solidFill>
                <a:latin typeface="+mn-lt"/>
              </a:rPr>
            </a:br>
            <a:r>
              <a:rPr lang="en-US" sz="1800" dirty="0">
                <a:solidFill>
                  <a:schemeClr val="tx1"/>
                </a:solidFill>
                <a:latin typeface="+mn-lt"/>
              </a:rPr>
              <a:t>stabilizer range ensures best long-term stability.</a:t>
            </a:r>
          </a:p>
          <a:p>
            <a:pPr marL="0" indent="0">
              <a:lnSpc>
                <a:spcPct val="100000"/>
              </a:lnSpc>
              <a:buNone/>
            </a:pPr>
            <a:r>
              <a:rPr lang="en-US" sz="1800" dirty="0">
                <a:solidFill>
                  <a:schemeClr val="tx1"/>
                </a:solidFill>
                <a:latin typeface="+mn-lt"/>
              </a:rPr>
              <a:t>Stable emulsions with typically use levels of 0.75 - 2.5% AMPHISOL® K. </a:t>
            </a:r>
          </a:p>
        </p:txBody>
      </p:sp>
      <p:pic>
        <p:nvPicPr>
          <p:cNvPr id="17" name="Graphic 16">
            <a:hlinkClick r:id="rId4" action="ppaction://hlinksldjump"/>
            <a:extLst>
              <a:ext uri="{FF2B5EF4-FFF2-40B4-BE49-F238E27FC236}">
                <a16:creationId xmlns:a16="http://schemas.microsoft.com/office/drawing/2014/main" id="{3CCAFA5D-0C4D-8A45-1044-1F30EC735EC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8" name="Text Placeholder 5">
            <a:extLst>
              <a:ext uri="{FF2B5EF4-FFF2-40B4-BE49-F238E27FC236}">
                <a16:creationId xmlns:a16="http://schemas.microsoft.com/office/drawing/2014/main" id="{FD293070-443C-0457-C03C-4F240738E3CE}"/>
              </a:ext>
            </a:extLst>
          </p:cNvPr>
          <p:cNvSpPr txBox="1">
            <a:spLocks/>
          </p:cNvSpPr>
          <p:nvPr/>
        </p:nvSpPr>
        <p:spPr>
          <a:xfrm>
            <a:off x="301625" y="5515200"/>
            <a:ext cx="6331650" cy="500809"/>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bg1"/>
                </a:solidFill>
                <a:effectLst/>
                <a:uLnTx/>
                <a:uFillTx/>
                <a:latin typeface="+mn-lt"/>
                <a:ea typeface="+mn-ea"/>
                <a:cs typeface="+mn-cs"/>
              </a:rPr>
              <a:t>Save your time with AMPHISOL® K and selected stabilizers map.</a:t>
            </a:r>
          </a:p>
        </p:txBody>
      </p:sp>
      <p:sp>
        <p:nvSpPr>
          <p:cNvPr id="12" name="Rectangle 11">
            <a:extLst>
              <a:ext uri="{FF2B5EF4-FFF2-40B4-BE49-F238E27FC236}">
                <a16:creationId xmlns:a16="http://schemas.microsoft.com/office/drawing/2014/main" id="{9D458483-940C-D621-0C99-EE63E09077A6}"/>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324784330"/>
      </p:ext>
    </p:extLst>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429FD1-CF1F-8848-84EA-DEDE5A1871DA}"/>
              </a:ext>
            </a:extLst>
          </p:cNvPr>
          <p:cNvSpPr>
            <a:spLocks noGrp="1"/>
          </p:cNvSpPr>
          <p:nvPr>
            <p:ph type="title"/>
          </p:nvPr>
        </p:nvSpPr>
        <p:spPr>
          <a:xfrm>
            <a:off x="302400" y="302400"/>
            <a:ext cx="11591925" cy="303211"/>
          </a:xfrm>
        </p:spPr>
        <p:txBody>
          <a:bodyPr/>
          <a:lstStyle/>
          <a:p>
            <a:r>
              <a:rPr lang="en-US"/>
              <a:t>Formulation tips &amp; tricks</a:t>
            </a:r>
          </a:p>
        </p:txBody>
      </p:sp>
      <p:sp>
        <p:nvSpPr>
          <p:cNvPr id="2" name="Slide Number Placeholder 1">
            <a:extLst>
              <a:ext uri="{FF2B5EF4-FFF2-40B4-BE49-F238E27FC236}">
                <a16:creationId xmlns:a16="http://schemas.microsoft.com/office/drawing/2014/main" id="{AA485A3C-1416-364E-BFD8-3A397FA37E3E}"/>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53</a:t>
            </a:fld>
            <a:endParaRPr lang="en-US"/>
          </a:p>
        </p:txBody>
      </p:sp>
      <p:sp>
        <p:nvSpPr>
          <p:cNvPr id="5" name="Text Placeholder 4">
            <a:extLst>
              <a:ext uri="{FF2B5EF4-FFF2-40B4-BE49-F238E27FC236}">
                <a16:creationId xmlns:a16="http://schemas.microsoft.com/office/drawing/2014/main" id="{4E5BE748-44D7-FB48-A743-24E4B8018B3E}"/>
              </a:ext>
            </a:extLst>
          </p:cNvPr>
          <p:cNvSpPr>
            <a:spLocks noGrp="1"/>
          </p:cNvSpPr>
          <p:nvPr>
            <p:ph type="body" idx="11"/>
          </p:nvPr>
        </p:nvSpPr>
        <p:spPr>
          <a:xfrm>
            <a:off x="302400" y="605611"/>
            <a:ext cx="11587200" cy="288767"/>
          </a:xfrm>
        </p:spPr>
        <p:txBody>
          <a:bodyPr/>
          <a:lstStyle/>
          <a:p>
            <a:r>
              <a:rPr lang="en-US"/>
              <a:t>See video</a:t>
            </a:r>
          </a:p>
        </p:txBody>
      </p:sp>
      <p:sp>
        <p:nvSpPr>
          <p:cNvPr id="9" name="Rectangle 8">
            <a:extLst>
              <a:ext uri="{FF2B5EF4-FFF2-40B4-BE49-F238E27FC236}">
                <a16:creationId xmlns:a16="http://schemas.microsoft.com/office/drawing/2014/main" id="{5BA4AFB3-BFD7-C04D-8204-B61FCA739E79}"/>
              </a:ext>
            </a:extLst>
          </p:cNvPr>
          <p:cNvSpPr/>
          <p:nvPr/>
        </p:nvSpPr>
        <p:spPr>
          <a:xfrm>
            <a:off x="9499967" y="1851513"/>
            <a:ext cx="3524400" cy="43524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Graphic 38">
            <a:hlinkClick r:id="rId4" action="ppaction://hlinksldjump"/>
            <a:extLst>
              <a:ext uri="{FF2B5EF4-FFF2-40B4-BE49-F238E27FC236}">
                <a16:creationId xmlns:a16="http://schemas.microsoft.com/office/drawing/2014/main" id="{8CF75648-F7B8-2517-74C8-DB1FCFAD2D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40" name="Text Placeholder 2">
            <a:extLst>
              <a:ext uri="{FF2B5EF4-FFF2-40B4-BE49-F238E27FC236}">
                <a16:creationId xmlns:a16="http://schemas.microsoft.com/office/drawing/2014/main" id="{DA36AB35-3473-5AC0-B346-D1BC656C559D}"/>
              </a:ext>
            </a:extLst>
          </p:cNvPr>
          <p:cNvSpPr txBox="1">
            <a:spLocks/>
          </p:cNvSpPr>
          <p:nvPr/>
        </p:nvSpPr>
        <p:spPr>
          <a:xfrm>
            <a:off x="301625" y="1342800"/>
            <a:ext cx="8513195" cy="4078824"/>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AMPHISOL® K needs to be dispersed under stirring at the following temperatures: </a:t>
            </a:r>
          </a:p>
          <a:p>
            <a:pPr marL="725550" lvl="1" indent="-363600">
              <a:buClr>
                <a:srgbClr val="9138B0"/>
              </a:buClr>
              <a:buFont typeface="Wingdings" panose="05000000000000000000" pitchFamily="2" charset="2"/>
              <a:buChar char="l"/>
            </a:pPr>
            <a:r>
              <a:rPr lang="en-GB" sz="1400" dirty="0"/>
              <a:t>80-85°C in water phase, 85-90°C in oil phase. (min 60°C when used as a co-emulsifier, see next slides).</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Neither in the heated oil phase nor in the water phase* AMPHISOL® K dissolves completely.</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Despite not completely dissolved in either phase, AMPHISOL® K will be oriented to form during the emulsification,   liquid crystalline structures around the oil phase and at the oil/water interphase droplets in the first 24 hours.</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After combining both phases, we recommend a homogenization step and a second shorter one below 40°C.</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Below 40°C add neutralizing agents and temperature sensitive agent.</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AMPHISOL® K is not sensitive to shear forces and doesn’t need strong shearing. But adapt shear force accordingly to production scale and shearing equipment.</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Stir while cooling down further.</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The formulations need 24-48h for ripening and to adjust themselves to the final viscosity.</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GB" sz="1400" dirty="0"/>
              <a:t>* Avoid filtration process with the phase containing AMPHISOL® K  before emulsification, as main consequence would be the lost of part of the emulsifier.</a:t>
            </a:r>
          </a:p>
        </p:txBody>
      </p:sp>
      <p:grpSp>
        <p:nvGrpSpPr>
          <p:cNvPr id="46" name="Group 45">
            <a:extLst>
              <a:ext uri="{FF2B5EF4-FFF2-40B4-BE49-F238E27FC236}">
                <a16:creationId xmlns:a16="http://schemas.microsoft.com/office/drawing/2014/main" id="{3E20DB36-3EEB-CC44-DBFF-A1618BD9F823}"/>
              </a:ext>
            </a:extLst>
          </p:cNvPr>
          <p:cNvGrpSpPr/>
          <p:nvPr/>
        </p:nvGrpSpPr>
        <p:grpSpPr>
          <a:xfrm>
            <a:off x="9530963" y="1363731"/>
            <a:ext cx="550190" cy="550190"/>
            <a:chOff x="2572512" y="893763"/>
            <a:chExt cx="550190" cy="550190"/>
          </a:xfrm>
        </p:grpSpPr>
        <p:sp>
          <p:nvSpPr>
            <p:cNvPr id="45" name="Oval 44">
              <a:extLst>
                <a:ext uri="{FF2B5EF4-FFF2-40B4-BE49-F238E27FC236}">
                  <a16:creationId xmlns:a16="http://schemas.microsoft.com/office/drawing/2014/main" id="{4FC349C1-70E0-D348-B394-CB2DF4646B59}"/>
                </a:ext>
              </a:extLst>
            </p:cNvPr>
            <p:cNvSpPr/>
            <p:nvPr/>
          </p:nvSpPr>
          <p:spPr>
            <a:xfrm>
              <a:off x="2572512" y="89376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4" name="Graphic 43">
              <a:hlinkClick r:id="rId7"/>
              <a:extLst>
                <a:ext uri="{FF2B5EF4-FFF2-40B4-BE49-F238E27FC236}">
                  <a16:creationId xmlns:a16="http://schemas.microsoft.com/office/drawing/2014/main" id="{C97077B4-5F38-FC12-4437-ED5175606F0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19007" y="940258"/>
              <a:ext cx="457200" cy="457200"/>
            </a:xfrm>
            <a:prstGeom prst="rect">
              <a:avLst/>
            </a:prstGeom>
          </p:spPr>
        </p:pic>
      </p:grpSp>
      <p:sp>
        <p:nvSpPr>
          <p:cNvPr id="47" name="Text Placeholder 4">
            <a:extLst>
              <a:ext uri="{FF2B5EF4-FFF2-40B4-BE49-F238E27FC236}">
                <a16:creationId xmlns:a16="http://schemas.microsoft.com/office/drawing/2014/main" id="{5A391F22-7B59-3A6E-5263-C5EA48093A14}"/>
              </a:ext>
            </a:extLst>
          </p:cNvPr>
          <p:cNvSpPr txBox="1">
            <a:spLocks/>
          </p:cNvSpPr>
          <p:nvPr/>
        </p:nvSpPr>
        <p:spPr>
          <a:xfrm>
            <a:off x="10228128" y="1487212"/>
            <a:ext cx="1169942" cy="303228"/>
          </a:xfrm>
          <a:prstGeom prst="rect">
            <a:avLst/>
          </a:prstGeom>
        </p:spPr>
        <p:txBody>
          <a:bodyPr lIns="0" tIns="0" rIns="0" bIns="0" anchor="ct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See video</a:t>
            </a:r>
          </a:p>
        </p:txBody>
      </p:sp>
      <p:sp>
        <p:nvSpPr>
          <p:cNvPr id="3" name="Text Placeholder 5">
            <a:extLst>
              <a:ext uri="{FF2B5EF4-FFF2-40B4-BE49-F238E27FC236}">
                <a16:creationId xmlns:a16="http://schemas.microsoft.com/office/drawing/2014/main" id="{590F2919-8D87-F572-64C0-8086CFA2017F}"/>
              </a:ext>
            </a:extLst>
          </p:cNvPr>
          <p:cNvSpPr txBox="1">
            <a:spLocks/>
          </p:cNvSpPr>
          <p:nvPr/>
        </p:nvSpPr>
        <p:spPr>
          <a:xfrm>
            <a:off x="301625" y="5702061"/>
            <a:ext cx="6750104" cy="500809"/>
          </a:xfrm>
          <a:prstGeom prst="rect">
            <a:avLst/>
          </a:prstGeom>
          <a:solidFill>
            <a:srgbClr val="BD69D7"/>
          </a:solidFill>
          <a:ln w="38100">
            <a:noFill/>
          </a:ln>
        </p:spPr>
        <p:txBody>
          <a:bodyPr lIns="144000" tIns="144000" rIns="144000" bIns="144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err="1">
                <a:ln>
                  <a:noFill/>
                </a:ln>
                <a:solidFill>
                  <a:schemeClr val="bg1"/>
                </a:solidFill>
                <a:effectLst/>
                <a:uLnTx/>
                <a:uFillTx/>
                <a:latin typeface="+mn-lt"/>
                <a:ea typeface="+mn-ea"/>
                <a:cs typeface="+mn-cs"/>
              </a:rPr>
              <a:t>dsm-firmenich</a:t>
            </a:r>
            <a:r>
              <a:rPr kumimoji="0" lang="en-GB" sz="1600" b="0" i="0" u="none" strike="noStrike" kern="1200" cap="none" spc="0" normalizeH="0" baseline="0" noProof="0">
                <a:ln>
                  <a:noFill/>
                </a:ln>
                <a:solidFill>
                  <a:schemeClr val="bg1"/>
                </a:solidFill>
                <a:effectLst/>
                <a:uLnTx/>
                <a:uFillTx/>
                <a:latin typeface="+mn-lt"/>
                <a:ea typeface="+mn-ea"/>
                <a:cs typeface="+mn-cs"/>
              </a:rPr>
              <a:t> recommendation: add</a:t>
            </a:r>
            <a:r>
              <a:rPr lang="en-GB" sz="1600">
                <a:solidFill>
                  <a:schemeClr val="bg1"/>
                </a:solidFill>
                <a:latin typeface="+mn-lt"/>
              </a:rPr>
              <a:t> </a:t>
            </a:r>
            <a:r>
              <a:rPr kumimoji="0" lang="en-GB" sz="1600" b="0" i="0" u="none" strike="noStrike" kern="1200" cap="none" spc="0" normalizeH="0" baseline="0" noProof="0">
                <a:ln>
                  <a:noFill/>
                </a:ln>
                <a:solidFill>
                  <a:schemeClr val="bg1"/>
                </a:solidFill>
                <a:effectLst/>
                <a:uLnTx/>
                <a:uFillTx/>
                <a:latin typeface="+mn-lt"/>
                <a:ea typeface="+mn-ea"/>
                <a:cs typeface="+mn-cs"/>
              </a:rPr>
              <a:t>AMPHISOL® K to the oil phase</a:t>
            </a:r>
          </a:p>
        </p:txBody>
      </p:sp>
      <p:sp>
        <p:nvSpPr>
          <p:cNvPr id="7" name="Rectangle 6">
            <a:extLst>
              <a:ext uri="{FF2B5EF4-FFF2-40B4-BE49-F238E27FC236}">
                <a16:creationId xmlns:a16="http://schemas.microsoft.com/office/drawing/2014/main" id="{C2B9DDD3-9A76-46A4-0085-8ACE40CCDFE6}"/>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438947427"/>
      </p:ext>
    </p:extLst>
  </p:cSld>
  <p:clrMapOvr>
    <a:masterClrMapping/>
  </p:clrMapOvr>
  <p:transition spd="med">
    <p:pull/>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468C-1449-9BDF-C24D-38003A008ADC}"/>
              </a:ext>
            </a:extLst>
          </p:cNvPr>
          <p:cNvSpPr>
            <a:spLocks noGrp="1"/>
          </p:cNvSpPr>
          <p:nvPr>
            <p:ph type="title"/>
          </p:nvPr>
        </p:nvSpPr>
        <p:spPr/>
        <p:txBody>
          <a:bodyPr/>
          <a:lstStyle/>
          <a:p>
            <a:r>
              <a:rPr lang="en-GB"/>
              <a:t>Additional special tips</a:t>
            </a:r>
          </a:p>
        </p:txBody>
      </p:sp>
      <p:sp>
        <p:nvSpPr>
          <p:cNvPr id="3" name="Slide Number Placeholder 2">
            <a:extLst>
              <a:ext uri="{FF2B5EF4-FFF2-40B4-BE49-F238E27FC236}">
                <a16:creationId xmlns:a16="http://schemas.microsoft.com/office/drawing/2014/main" id="{DB4192F4-3B75-9A22-4A81-7AC2F7E4617D}"/>
              </a:ext>
            </a:extLst>
          </p:cNvPr>
          <p:cNvSpPr>
            <a:spLocks noGrp="1"/>
          </p:cNvSpPr>
          <p:nvPr>
            <p:ph type="sldNum" sz="quarter" idx="10"/>
          </p:nvPr>
        </p:nvSpPr>
        <p:spPr/>
        <p:txBody>
          <a:bodyPr/>
          <a:lstStyle/>
          <a:p>
            <a:fld id="{5BA3E189-2F3A-42E5-B572-3520703B6186}" type="slidenum">
              <a:rPr lang="en-GB" smtClean="0"/>
              <a:pPr/>
              <a:t>54</a:t>
            </a:fld>
            <a:endParaRPr lang="en-GB"/>
          </a:p>
        </p:txBody>
      </p:sp>
      <p:sp>
        <p:nvSpPr>
          <p:cNvPr id="4" name="Text Placeholder 3">
            <a:extLst>
              <a:ext uri="{FF2B5EF4-FFF2-40B4-BE49-F238E27FC236}">
                <a16:creationId xmlns:a16="http://schemas.microsoft.com/office/drawing/2014/main" id="{2603200E-F949-E987-1620-571ED50234C0}"/>
              </a:ext>
            </a:extLst>
          </p:cNvPr>
          <p:cNvSpPr>
            <a:spLocks noGrp="1"/>
          </p:cNvSpPr>
          <p:nvPr>
            <p:ph type="body" idx="11"/>
          </p:nvPr>
        </p:nvSpPr>
        <p:spPr/>
        <p:txBody>
          <a:bodyPr/>
          <a:lstStyle/>
          <a:p>
            <a:r>
              <a:rPr lang="en-GB"/>
              <a:t>pH range and other parameters</a:t>
            </a:r>
          </a:p>
        </p:txBody>
      </p:sp>
      <p:sp>
        <p:nvSpPr>
          <p:cNvPr id="8" name="Rectangle 7">
            <a:extLst>
              <a:ext uri="{FF2B5EF4-FFF2-40B4-BE49-F238E27FC236}">
                <a16:creationId xmlns:a16="http://schemas.microsoft.com/office/drawing/2014/main" id="{60750793-609C-31EC-F5CF-C1E3B9979879}"/>
              </a:ext>
            </a:extLst>
          </p:cNvPr>
          <p:cNvSpPr/>
          <p:nvPr/>
        </p:nvSpPr>
        <p:spPr>
          <a:xfrm>
            <a:off x="9512714" y="1027688"/>
            <a:ext cx="7336800" cy="435486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15497E34-D8DC-C05B-498B-18E6C1E27964}"/>
              </a:ext>
            </a:extLst>
          </p:cNvPr>
          <p:cNvSpPr txBox="1">
            <a:spLocks/>
          </p:cNvSpPr>
          <p:nvPr/>
        </p:nvSpPr>
        <p:spPr>
          <a:xfrm>
            <a:off x="302398" y="1342800"/>
            <a:ext cx="8513195" cy="4078824"/>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3600" indent="-363600">
              <a:spcBef>
                <a:spcPts val="500"/>
              </a:spcBef>
              <a:spcAft>
                <a:spcPts val="400"/>
              </a:spcAft>
              <a:buClr>
                <a:srgbClr val="9138B0"/>
              </a:buClr>
              <a:buSzPct val="90000"/>
              <a:buFont typeface="Wingdings" panose="05000000000000000000" pitchFamily="2" charset="2"/>
              <a:buChar char="l"/>
            </a:pPr>
            <a:r>
              <a:rPr lang="en-US" sz="1800"/>
              <a:t>AMPHISOL® K forms stable emulsion in a pH range from 5– 8.</a:t>
            </a:r>
          </a:p>
          <a:p>
            <a:pPr marL="363600" indent="-363600">
              <a:spcBef>
                <a:spcPts val="500"/>
              </a:spcBef>
              <a:spcAft>
                <a:spcPts val="400"/>
              </a:spcAft>
              <a:buClr>
                <a:srgbClr val="9138B0"/>
              </a:buClr>
              <a:buSzPct val="90000"/>
              <a:buFont typeface="Wingdings" panose="05000000000000000000" pitchFamily="2" charset="2"/>
              <a:buChar char="l"/>
            </a:pPr>
            <a:r>
              <a:rPr lang="en-US" sz="1800"/>
              <a:t>The resulting pH of a standard emulsion based on AMPHISOL® K without any base </a:t>
            </a:r>
            <a:br>
              <a:rPr lang="en-US" sz="1800"/>
            </a:br>
            <a:r>
              <a:rPr lang="en-US" sz="1800"/>
              <a:t>or acid is around pH 5 – 5.5.</a:t>
            </a:r>
          </a:p>
          <a:p>
            <a:pPr marL="363600" indent="-363600">
              <a:spcBef>
                <a:spcPts val="500"/>
              </a:spcBef>
              <a:spcAft>
                <a:spcPts val="400"/>
              </a:spcAft>
              <a:buClr>
                <a:srgbClr val="9138B0"/>
              </a:buClr>
              <a:buSzPct val="90000"/>
              <a:buFont typeface="Wingdings" panose="05000000000000000000" pitchFamily="2" charset="2"/>
              <a:buChar char="l"/>
            </a:pPr>
            <a:r>
              <a:rPr lang="en-US" sz="1800"/>
              <a:t>The pH can easily be adjusted to the desired value with any neutralizing agent (NaOH, KOH, Triethanolamine, Tromethamine, etc.).</a:t>
            </a:r>
          </a:p>
          <a:p>
            <a:pPr marL="363600" indent="-363600">
              <a:spcBef>
                <a:spcPts val="500"/>
              </a:spcBef>
              <a:spcAft>
                <a:spcPts val="400"/>
              </a:spcAft>
              <a:buClr>
                <a:srgbClr val="9138B0"/>
              </a:buClr>
              <a:buSzPct val="90000"/>
              <a:buFont typeface="Wingdings" panose="05000000000000000000" pitchFamily="2" charset="2"/>
              <a:buChar char="l"/>
            </a:pPr>
            <a:r>
              <a:rPr lang="en-US" sz="1800"/>
              <a:t>AMPHISOL® K can form insoluble salts in presence of calcium/magnesium salts, a chelating agent is recommended,  and/or combine  AMPHISOL® K with fatty alcohols to avoid the formation of insoluble crystals.</a:t>
            </a:r>
          </a:p>
          <a:p>
            <a:pPr marL="363600" indent="-363600">
              <a:spcBef>
                <a:spcPts val="500"/>
              </a:spcBef>
              <a:spcAft>
                <a:spcPts val="400"/>
              </a:spcAft>
              <a:buClr>
                <a:srgbClr val="9138B0"/>
              </a:buClr>
              <a:buSzPct val="90000"/>
              <a:buFont typeface="Wingdings" panose="05000000000000000000" pitchFamily="2" charset="2"/>
              <a:buChar char="l"/>
            </a:pPr>
            <a:r>
              <a:rPr lang="en-US" sz="1800"/>
              <a:t>Polyacrylate based thickeners can be added to the same phase as AMPHISOL® K. Neutralization will partly occur due to the potassium ion present and lead to slight thickening of the phase.</a:t>
            </a:r>
          </a:p>
        </p:txBody>
      </p:sp>
      <p:pic>
        <p:nvPicPr>
          <p:cNvPr id="10" name="Graphic 9">
            <a:hlinkClick r:id="rId4" action="ppaction://hlinksldjump"/>
            <a:extLst>
              <a:ext uri="{FF2B5EF4-FFF2-40B4-BE49-F238E27FC236}">
                <a16:creationId xmlns:a16="http://schemas.microsoft.com/office/drawing/2014/main" id="{B5B1A2CD-61FA-15CD-7BC5-53FDC6D38DD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12" name="Rectangle 11">
            <a:extLst>
              <a:ext uri="{FF2B5EF4-FFF2-40B4-BE49-F238E27FC236}">
                <a16:creationId xmlns:a16="http://schemas.microsoft.com/office/drawing/2014/main" id="{21C30AC8-60A5-BC2A-90B6-FD28FD786048}"/>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309080719"/>
      </p:ext>
    </p:extLst>
  </p:cSld>
  <p:clrMapOvr>
    <a:masterClrMapping/>
  </p:clrMapOvr>
  <p:transition spd="med">
    <p:pull/>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5EE81C6-A508-152C-7436-685ECE12E1AE}"/>
              </a:ext>
            </a:extLst>
          </p:cNvPr>
          <p:cNvSpPr>
            <a:spLocks noGrp="1"/>
          </p:cNvSpPr>
          <p:nvPr>
            <p:ph type="sldNum" sz="quarter" idx="10"/>
          </p:nvPr>
        </p:nvSpPr>
        <p:spPr/>
        <p:txBody>
          <a:bodyPr/>
          <a:lstStyle/>
          <a:p>
            <a:fld id="{5BA3E189-2F3A-42E5-B572-3520703B6186}" type="slidenum">
              <a:rPr lang="en-GB" smtClean="0"/>
              <a:pPr/>
              <a:t>55</a:t>
            </a:fld>
            <a:endParaRPr lang="en-GB"/>
          </a:p>
        </p:txBody>
      </p:sp>
      <p:sp>
        <p:nvSpPr>
          <p:cNvPr id="9" name="Text Placeholder 8">
            <a:extLst>
              <a:ext uri="{FF2B5EF4-FFF2-40B4-BE49-F238E27FC236}">
                <a16:creationId xmlns:a16="http://schemas.microsoft.com/office/drawing/2014/main" id="{161E8942-B60A-6F27-CEEC-813652C4CE71}"/>
              </a:ext>
            </a:extLst>
          </p:cNvPr>
          <p:cNvSpPr>
            <a:spLocks noGrp="1"/>
          </p:cNvSpPr>
          <p:nvPr>
            <p:ph type="body" sz="quarter" idx="12"/>
          </p:nvPr>
        </p:nvSpPr>
        <p:spPr>
          <a:xfrm>
            <a:off x="302399" y="1342800"/>
            <a:ext cx="11587199" cy="4297362"/>
          </a:xfrm>
        </p:spPr>
        <p:txBody>
          <a:bodyPr/>
          <a:lstStyle/>
          <a:p>
            <a:pPr marL="363600" indent="-363600">
              <a:spcBef>
                <a:spcPts val="500"/>
              </a:spcBef>
              <a:spcAft>
                <a:spcPts val="400"/>
              </a:spcAft>
              <a:buClr>
                <a:srgbClr val="9138B0"/>
              </a:buClr>
              <a:buSzPct val="90000"/>
              <a:buFont typeface="Wingdings" panose="05000000000000000000" pitchFamily="2" charset="2"/>
              <a:buChar char="l"/>
            </a:pPr>
            <a:r>
              <a:rPr lang="en-GB" sz="2000"/>
              <a:t>Typical use level as co-emulsifier: 0.3-0.5% AMPHISOL® K</a:t>
            </a:r>
          </a:p>
          <a:p>
            <a:pPr marL="363600" indent="-363600">
              <a:spcBef>
                <a:spcPts val="500"/>
              </a:spcBef>
              <a:spcAft>
                <a:spcPts val="400"/>
              </a:spcAft>
              <a:buClr>
                <a:srgbClr val="9138B0"/>
              </a:buClr>
              <a:buSzPct val="90000"/>
              <a:buFont typeface="Wingdings" panose="05000000000000000000" pitchFamily="2" charset="2"/>
              <a:buChar char="l"/>
            </a:pPr>
            <a:r>
              <a:rPr lang="en-GB" sz="2000"/>
              <a:t>To be added before the emulsification step</a:t>
            </a:r>
          </a:p>
          <a:p>
            <a:pPr marL="363600" indent="-363600">
              <a:spcBef>
                <a:spcPts val="500"/>
              </a:spcBef>
              <a:spcAft>
                <a:spcPts val="400"/>
              </a:spcAft>
              <a:buClr>
                <a:srgbClr val="9138B0"/>
              </a:buClr>
              <a:buSzPct val="90000"/>
              <a:buFont typeface="Wingdings" panose="05000000000000000000" pitchFamily="2" charset="2"/>
              <a:buChar char="l"/>
            </a:pPr>
            <a:r>
              <a:rPr lang="en-GB" sz="2000"/>
              <a:t>No need to heat at high temperature: adjust the temperature to the main emulsifier with a minimum at 60°C</a:t>
            </a:r>
          </a:p>
          <a:p>
            <a:endParaRPr lang="en-GB" sz="2000"/>
          </a:p>
          <a:p>
            <a:r>
              <a:rPr lang="en-GB" sz="2000" b="1"/>
              <a:t>As a co-emulsifier, AMPHISOL</a:t>
            </a:r>
            <a:r>
              <a:rPr lang="en-GB" sz="2000"/>
              <a:t>®</a:t>
            </a:r>
            <a:r>
              <a:rPr lang="en-GB" sz="2000" b="1"/>
              <a:t> K will:</a:t>
            </a:r>
          </a:p>
          <a:p>
            <a:pPr marL="363600" indent="-363600">
              <a:spcBef>
                <a:spcPts val="500"/>
              </a:spcBef>
              <a:spcAft>
                <a:spcPts val="400"/>
              </a:spcAft>
              <a:buClr>
                <a:srgbClr val="9138B0"/>
              </a:buClr>
              <a:buSzPct val="90000"/>
              <a:buFont typeface="Wingdings" panose="05000000000000000000" pitchFamily="2" charset="2"/>
              <a:buChar char="l"/>
            </a:pPr>
            <a:r>
              <a:rPr lang="en-GB" sz="2000"/>
              <a:t>Reduce yellowing effect by reducing the droplet size</a:t>
            </a:r>
          </a:p>
          <a:p>
            <a:pPr marL="363600" indent="-363600">
              <a:spcBef>
                <a:spcPts val="500"/>
              </a:spcBef>
              <a:spcAft>
                <a:spcPts val="400"/>
              </a:spcAft>
              <a:buClr>
                <a:srgbClr val="9138B0"/>
              </a:buClr>
              <a:buSzPct val="90000"/>
              <a:buFont typeface="Wingdings" panose="05000000000000000000" pitchFamily="2" charset="2"/>
              <a:buChar char="l"/>
            </a:pPr>
            <a:r>
              <a:rPr lang="en-GB" sz="2000"/>
              <a:t>Increase the shine and the smoothness of the emulsion</a:t>
            </a:r>
          </a:p>
          <a:p>
            <a:pPr marL="363600" indent="-363600">
              <a:spcBef>
                <a:spcPts val="500"/>
              </a:spcBef>
              <a:spcAft>
                <a:spcPts val="400"/>
              </a:spcAft>
              <a:buClr>
                <a:srgbClr val="9138B0"/>
              </a:buClr>
              <a:buSzPct val="90000"/>
              <a:buFont typeface="Wingdings" panose="05000000000000000000" pitchFamily="2" charset="2"/>
              <a:buChar char="l"/>
            </a:pPr>
            <a:r>
              <a:rPr lang="en-GB" sz="2000"/>
              <a:t>Increase the stability (no oil and pigments release)</a:t>
            </a:r>
          </a:p>
          <a:p>
            <a:pPr marL="363600" indent="-363600">
              <a:spcBef>
                <a:spcPts val="500"/>
              </a:spcBef>
              <a:spcAft>
                <a:spcPts val="400"/>
              </a:spcAft>
              <a:buClr>
                <a:srgbClr val="9138B0"/>
              </a:buClr>
              <a:buSzPct val="90000"/>
              <a:buFont typeface="Wingdings" panose="05000000000000000000" pitchFamily="2" charset="2"/>
              <a:buChar char="l"/>
            </a:pPr>
            <a:r>
              <a:rPr lang="en-GB" sz="2000"/>
              <a:t>Improve the thermal stability (low and high) / </a:t>
            </a:r>
            <a:r>
              <a:rPr lang="en-GB" sz="2000" err="1"/>
              <a:t>cyclo</a:t>
            </a:r>
            <a:r>
              <a:rPr lang="en-GB" sz="2000"/>
              <a:t> test</a:t>
            </a:r>
          </a:p>
          <a:p>
            <a:endParaRPr lang="en-GB" sz="2000"/>
          </a:p>
        </p:txBody>
      </p:sp>
      <p:sp>
        <p:nvSpPr>
          <p:cNvPr id="8" name="Text Placeholder 7">
            <a:extLst>
              <a:ext uri="{FF2B5EF4-FFF2-40B4-BE49-F238E27FC236}">
                <a16:creationId xmlns:a16="http://schemas.microsoft.com/office/drawing/2014/main" id="{7E687C51-2283-678D-B772-2E1237A79A16}"/>
              </a:ext>
            </a:extLst>
          </p:cNvPr>
          <p:cNvSpPr>
            <a:spLocks noGrp="1"/>
          </p:cNvSpPr>
          <p:nvPr>
            <p:ph type="body" idx="11"/>
          </p:nvPr>
        </p:nvSpPr>
        <p:spPr/>
        <p:txBody>
          <a:bodyPr/>
          <a:lstStyle/>
          <a:p>
            <a:r>
              <a:rPr lang="en-GB"/>
              <a:t>Formulation tricks</a:t>
            </a:r>
          </a:p>
        </p:txBody>
      </p:sp>
      <p:sp>
        <p:nvSpPr>
          <p:cNvPr id="2" name="Title 1">
            <a:extLst>
              <a:ext uri="{FF2B5EF4-FFF2-40B4-BE49-F238E27FC236}">
                <a16:creationId xmlns:a16="http://schemas.microsoft.com/office/drawing/2014/main" id="{3CF792B9-2141-8512-2A41-D413959FCA4E}"/>
              </a:ext>
            </a:extLst>
          </p:cNvPr>
          <p:cNvSpPr>
            <a:spLocks noGrp="1"/>
          </p:cNvSpPr>
          <p:nvPr>
            <p:ph type="title"/>
          </p:nvPr>
        </p:nvSpPr>
        <p:spPr/>
        <p:txBody>
          <a:bodyPr/>
          <a:lstStyle/>
          <a:p>
            <a:r>
              <a:rPr lang="en-GB"/>
              <a:t>AMPHISOL</a:t>
            </a:r>
            <a:r>
              <a:rPr lang="en-GB" b="0"/>
              <a:t>®</a:t>
            </a:r>
            <a:r>
              <a:rPr lang="en-GB"/>
              <a:t> K as co-emulsifier:</a:t>
            </a:r>
          </a:p>
        </p:txBody>
      </p:sp>
      <p:pic>
        <p:nvPicPr>
          <p:cNvPr id="13" name="Graphic 12">
            <a:hlinkClick r:id="rId2" action="ppaction://hlinksldjump"/>
            <a:extLst>
              <a:ext uri="{FF2B5EF4-FFF2-40B4-BE49-F238E27FC236}">
                <a16:creationId xmlns:a16="http://schemas.microsoft.com/office/drawing/2014/main" id="{DD4A1723-73D1-94F0-B1B4-C3222BFD0A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48" y="6450806"/>
            <a:ext cx="383596" cy="383596"/>
          </a:xfrm>
          <a:prstGeom prst="rect">
            <a:avLst/>
          </a:prstGeom>
        </p:spPr>
      </p:pic>
      <p:pic>
        <p:nvPicPr>
          <p:cNvPr id="14" name="Picture 13">
            <a:extLst>
              <a:ext uri="{FF2B5EF4-FFF2-40B4-BE49-F238E27FC236}">
                <a16:creationId xmlns:a16="http://schemas.microsoft.com/office/drawing/2014/main" id="{DE9D2ECD-F822-FA5A-E69E-6E5CCE9CD817}"/>
              </a:ext>
            </a:extLst>
          </p:cNvPr>
          <p:cNvPicPr>
            <a:picLocks noChangeAspect="1"/>
          </p:cNvPicPr>
          <p:nvPr/>
        </p:nvPicPr>
        <p:blipFill>
          <a:blip r:embed="rId5"/>
          <a:stretch>
            <a:fillRect/>
          </a:stretch>
        </p:blipFill>
        <p:spPr>
          <a:xfrm>
            <a:off x="8707182" y="2910728"/>
            <a:ext cx="2965624" cy="2393011"/>
          </a:xfrm>
          <a:prstGeom prst="rect">
            <a:avLst/>
          </a:prstGeom>
        </p:spPr>
      </p:pic>
      <p:sp>
        <p:nvSpPr>
          <p:cNvPr id="5" name="Rectangle 4">
            <a:extLst>
              <a:ext uri="{FF2B5EF4-FFF2-40B4-BE49-F238E27FC236}">
                <a16:creationId xmlns:a16="http://schemas.microsoft.com/office/drawing/2014/main" id="{401B75C5-CF23-9F83-DCB8-8868BFEFAE01}"/>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600943531"/>
      </p:ext>
    </p:extLst>
  </p:cSld>
  <p:clrMapOvr>
    <a:masterClrMapping/>
  </p:clrMapOvr>
  <p:transition spd="med">
    <p:pull/>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44306-A061-FC4A-AA23-9E3F379FB35B}"/>
              </a:ext>
            </a:extLst>
          </p:cNvPr>
          <p:cNvSpPr>
            <a:spLocks noGrp="1"/>
          </p:cNvSpPr>
          <p:nvPr>
            <p:ph type="title"/>
          </p:nvPr>
        </p:nvSpPr>
        <p:spPr>
          <a:xfrm>
            <a:off x="302400" y="302400"/>
            <a:ext cx="7087227" cy="900111"/>
          </a:xfrm>
        </p:spPr>
        <p:txBody>
          <a:bodyPr/>
          <a:lstStyle/>
          <a:p>
            <a:r>
              <a:rPr lang="en-US"/>
              <a:t>K-Element Line-up</a:t>
            </a:r>
          </a:p>
        </p:txBody>
      </p:sp>
      <p:sp>
        <p:nvSpPr>
          <p:cNvPr id="4" name="Slide Number Placeholder 3">
            <a:extLst>
              <a:ext uri="{FF2B5EF4-FFF2-40B4-BE49-F238E27FC236}">
                <a16:creationId xmlns:a16="http://schemas.microsoft.com/office/drawing/2014/main" id="{E3D14F57-D55D-944A-8DC8-B840EC4FD1A0}"/>
              </a:ext>
            </a:extLst>
          </p:cNvPr>
          <p:cNvSpPr>
            <a:spLocks noGrp="1"/>
          </p:cNvSpPr>
          <p:nvPr>
            <p:ph type="sldNum" sz="quarter" idx="12"/>
          </p:nvPr>
        </p:nvSpPr>
        <p:spPr/>
        <p:txBody>
          <a:bodyPr/>
          <a:lstStyle/>
          <a:p>
            <a:fld id="{EC50C849-B97A-2B45-B78A-6D9C352F693C}" type="slidenum">
              <a:rPr lang="en-US" smtClean="0"/>
              <a:pPr/>
              <a:t>56</a:t>
            </a:fld>
            <a:endParaRPr lang="en-US"/>
          </a:p>
        </p:txBody>
      </p:sp>
      <p:pic>
        <p:nvPicPr>
          <p:cNvPr id="13" name="Graphic 12">
            <a:hlinkClick r:id="rId3" action="ppaction://hlinksldjump"/>
            <a:extLst>
              <a:ext uri="{FF2B5EF4-FFF2-40B4-BE49-F238E27FC236}">
                <a16:creationId xmlns:a16="http://schemas.microsoft.com/office/drawing/2014/main" id="{89065881-5BCC-1A02-8D8E-3B3DB5E426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48" y="6450806"/>
            <a:ext cx="383596" cy="383596"/>
          </a:xfrm>
          <a:prstGeom prst="rect">
            <a:avLst/>
          </a:prstGeom>
        </p:spPr>
      </p:pic>
    </p:spTree>
    <p:extLst>
      <p:ext uri="{BB962C8B-B14F-4D97-AF65-F5344CB8AC3E}">
        <p14:creationId xmlns:p14="http://schemas.microsoft.com/office/powerpoint/2010/main" val="3544997341"/>
      </p:ext>
    </p:extLst>
  </p:cSld>
  <p:clrMapOvr>
    <a:masterClrMapping/>
  </p:clrMapOvr>
  <p:transition spd="med">
    <p:pull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6D5122-5975-40BD-7547-C79C7B8E4D60}"/>
              </a:ext>
            </a:extLst>
          </p:cNvPr>
          <p:cNvSpPr/>
          <p:nvPr/>
        </p:nvSpPr>
        <p:spPr>
          <a:xfrm>
            <a:off x="-2" y="-5079"/>
            <a:ext cx="12192000" cy="6858000"/>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CEE9B299-1723-DEF6-F151-54D9176ECDD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37" name="Rectangle 36">
            <a:extLst>
              <a:ext uri="{FF2B5EF4-FFF2-40B4-BE49-F238E27FC236}">
                <a16:creationId xmlns:a16="http://schemas.microsoft.com/office/drawing/2014/main" id="{5B22E023-4407-58A7-D8C4-7C03210F2538}"/>
              </a:ext>
            </a:extLst>
          </p:cNvPr>
          <p:cNvSpPr/>
          <p:nvPr/>
        </p:nvSpPr>
        <p:spPr>
          <a:xfrm>
            <a:off x="9532938" y="5441795"/>
            <a:ext cx="2659062" cy="1416205"/>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91599FD7-55B9-D208-C7E7-E35A7416390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2" name="Rectangle 41">
            <a:extLst>
              <a:ext uri="{FF2B5EF4-FFF2-40B4-BE49-F238E27FC236}">
                <a16:creationId xmlns:a16="http://schemas.microsoft.com/office/drawing/2014/main" id="{F0AB4F79-7026-C2C5-03C1-39DF94431C8F}"/>
              </a:ext>
            </a:extLst>
          </p:cNvPr>
          <p:cNvSpPr/>
          <p:nvPr/>
        </p:nvSpPr>
        <p:spPr>
          <a:xfrm>
            <a:off x="0" y="-1"/>
            <a:ext cx="12192000" cy="2163338"/>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itle 4">
            <a:extLst>
              <a:ext uri="{FF2B5EF4-FFF2-40B4-BE49-F238E27FC236}">
                <a16:creationId xmlns:a16="http://schemas.microsoft.com/office/drawing/2014/main" id="{637D514A-98B6-BBAD-9A44-E77DE85D6E32}"/>
              </a:ext>
            </a:extLst>
          </p:cNvPr>
          <p:cNvSpPr txBox="1">
            <a:spLocks/>
          </p:cNvSpPr>
          <p:nvPr/>
        </p:nvSpPr>
        <p:spPr>
          <a:xfrm>
            <a:off x="387465" y="428130"/>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5400">
                <a:solidFill>
                  <a:srgbClr val="FFFFFF"/>
                </a:solidFill>
              </a:rPr>
              <a:t>K-ELEMENT</a:t>
            </a:r>
          </a:p>
        </p:txBody>
      </p:sp>
      <p:sp>
        <p:nvSpPr>
          <p:cNvPr id="44" name="Title 4">
            <a:extLst>
              <a:ext uri="{FF2B5EF4-FFF2-40B4-BE49-F238E27FC236}">
                <a16:creationId xmlns:a16="http://schemas.microsoft.com/office/drawing/2014/main" id="{A0B4F600-5F92-C689-C652-970FAFC20CDB}"/>
              </a:ext>
            </a:extLst>
          </p:cNvPr>
          <p:cNvSpPr txBox="1">
            <a:spLocks/>
          </p:cNvSpPr>
          <p:nvPr/>
        </p:nvSpPr>
        <p:spPr>
          <a:xfrm>
            <a:off x="387465" y="1125472"/>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800">
                <a:solidFill>
                  <a:srgbClr val="FFFFFF"/>
                </a:solidFill>
              </a:rPr>
              <a:t>Stabilized formula by AMPHISOL</a:t>
            </a:r>
            <a:r>
              <a:rPr lang="en-US" sz="1800" b="1">
                <a:solidFill>
                  <a:srgbClr val="FFFFFF"/>
                </a:solidFill>
                <a:latin typeface="DM Sans"/>
                <a:ea typeface="Roboto" panose="02000000000000000000" pitchFamily="2" charset="0"/>
              </a:rPr>
              <a:t>®</a:t>
            </a:r>
            <a:r>
              <a:rPr lang="en-US" sz="1800">
                <a:solidFill>
                  <a:srgbClr val="FFFFFF"/>
                </a:solidFill>
              </a:rPr>
              <a:t> K  </a:t>
            </a:r>
          </a:p>
        </p:txBody>
      </p:sp>
      <p:sp>
        <p:nvSpPr>
          <p:cNvPr id="45" name="Title 4">
            <a:extLst>
              <a:ext uri="{FF2B5EF4-FFF2-40B4-BE49-F238E27FC236}">
                <a16:creationId xmlns:a16="http://schemas.microsoft.com/office/drawing/2014/main" id="{4CC4B3A4-12E5-9300-6302-AED09C814EE5}"/>
              </a:ext>
            </a:extLst>
          </p:cNvPr>
          <p:cNvSpPr txBox="1">
            <a:spLocks/>
          </p:cNvSpPr>
          <p:nvPr/>
        </p:nvSpPr>
        <p:spPr>
          <a:xfrm>
            <a:off x="387465" y="1594875"/>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2800">
                <a:solidFill>
                  <a:srgbClr val="FFFFFF"/>
                </a:solidFill>
              </a:rPr>
              <a:t>Ultimate stability for multi formulations  </a:t>
            </a:r>
          </a:p>
        </p:txBody>
      </p:sp>
      <p:sp>
        <p:nvSpPr>
          <p:cNvPr id="48" name="Slide Number Placeholder 7">
            <a:extLst>
              <a:ext uri="{FF2B5EF4-FFF2-40B4-BE49-F238E27FC236}">
                <a16:creationId xmlns:a16="http://schemas.microsoft.com/office/drawing/2014/main" id="{BDC63B90-3C81-9ECA-EFFD-9BD7B6E7BB8A}"/>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000000"/>
                </a:solidFill>
              </a:rPr>
              <a:pPr/>
              <a:t>57</a:t>
            </a:fld>
            <a:endParaRPr lang="en-US" sz="1300" dirty="0">
              <a:solidFill>
                <a:srgbClr val="000000"/>
              </a:solidFill>
            </a:endParaRPr>
          </a:p>
        </p:txBody>
      </p:sp>
      <p:sp>
        <p:nvSpPr>
          <p:cNvPr id="51" name="Text Placeholder 10">
            <a:extLst>
              <a:ext uri="{FF2B5EF4-FFF2-40B4-BE49-F238E27FC236}">
                <a16:creationId xmlns:a16="http://schemas.microsoft.com/office/drawing/2014/main" id="{08BC3591-F17A-EA06-BC27-E71027950C11}"/>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ym typeface="Arial"/>
              </a:rPr>
              <a:t>Products are for illustration only, not for sale. </a:t>
            </a:r>
          </a:p>
          <a:p>
            <a:r>
              <a:rPr lang="en-US" dirty="0">
                <a:sym typeface="Arial"/>
              </a:rPr>
              <a:t>dsm-firmenich is not responsible for final product claims.</a:t>
            </a:r>
          </a:p>
          <a:p>
            <a:endParaRPr lang="en-US" dirty="0"/>
          </a:p>
        </p:txBody>
      </p:sp>
      <p:sp>
        <p:nvSpPr>
          <p:cNvPr id="4" name="Rectangle: Rounded Corners 3">
            <a:extLst>
              <a:ext uri="{FF2B5EF4-FFF2-40B4-BE49-F238E27FC236}">
                <a16:creationId xmlns:a16="http://schemas.microsoft.com/office/drawing/2014/main" id="{117B9DA7-3D81-AECE-4498-389D3D8C4EED}"/>
              </a:ext>
            </a:extLst>
          </p:cNvPr>
          <p:cNvSpPr/>
          <p:nvPr/>
        </p:nvSpPr>
        <p:spPr>
          <a:xfrm>
            <a:off x="9689118" y="4579274"/>
            <a:ext cx="3827051" cy="1629002"/>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AA2F3598-7ACA-B698-DB8F-8C28ECD0663F}"/>
              </a:ext>
            </a:extLst>
          </p:cNvPr>
          <p:cNvSpPr/>
          <p:nvPr/>
        </p:nvSpPr>
        <p:spPr>
          <a:xfrm>
            <a:off x="9979601" y="4799033"/>
            <a:ext cx="1160755" cy="1160755"/>
          </a:xfrm>
          <a:prstGeom prst="ellipse">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54965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5A7A8-0B0B-C07A-D502-3CA7E16F93E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FF14A43-5AA8-3F3A-EFCD-6CB9D900095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355907"/>
            <a:ext cx="4852369" cy="4852369"/>
          </a:xfrm>
          <a:prstGeom prst="rect">
            <a:avLst/>
          </a:prstGeom>
        </p:spPr>
      </p:pic>
      <p:sp>
        <p:nvSpPr>
          <p:cNvPr id="3" name="Title 2">
            <a:extLst>
              <a:ext uri="{FF2B5EF4-FFF2-40B4-BE49-F238E27FC236}">
                <a16:creationId xmlns:a16="http://schemas.microsoft.com/office/drawing/2014/main" id="{8B53AFBE-F2C7-9B2A-DC5D-F81037BB6DB3}"/>
              </a:ext>
            </a:extLst>
          </p:cNvPr>
          <p:cNvSpPr>
            <a:spLocks noGrp="1"/>
          </p:cNvSpPr>
          <p:nvPr>
            <p:ph type="title"/>
          </p:nvPr>
        </p:nvSpPr>
        <p:spPr>
          <a:xfrm>
            <a:off x="396768" y="331439"/>
            <a:ext cx="1983599" cy="303211"/>
          </a:xfrm>
        </p:spPr>
        <p:txBody>
          <a:bodyPr/>
          <a:lstStyle/>
          <a:p>
            <a:r>
              <a:rPr lang="en-GB" sz="2200">
                <a:solidFill>
                  <a:srgbClr val="58166D"/>
                </a:solidFill>
              </a:rPr>
              <a:t>Body Butter</a:t>
            </a:r>
          </a:p>
        </p:txBody>
      </p:sp>
      <p:sp>
        <p:nvSpPr>
          <p:cNvPr id="7" name="Text Placeholder 10">
            <a:extLst>
              <a:ext uri="{FF2B5EF4-FFF2-40B4-BE49-F238E27FC236}">
                <a16:creationId xmlns:a16="http://schemas.microsoft.com/office/drawing/2014/main" id="{AE118671-B2DF-D1B7-6BF6-4BDCA9298737}"/>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0" u="none" strike="noStrike" kern="0" cap="none" spc="0" normalizeH="0" baseline="0" noProof="0">
                <a:ln>
                  <a:noFill/>
                </a:ln>
                <a:solidFill>
                  <a:prstClr val="black"/>
                </a:solidFill>
                <a:effectLst/>
                <a:uLnTx/>
                <a:uFillTx/>
                <a:latin typeface="DM Sans 14pt" pitchFamily="2" charset="0"/>
                <a:ea typeface="+mn-ea"/>
                <a:cs typeface="+mn-cs"/>
                <a:sym typeface="Arial"/>
              </a:rPr>
              <a:t>Products are for illustration only, not for sale.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0" u="none" strike="noStrike" kern="0" cap="none" spc="0" normalizeH="0" baseline="0" noProof="0">
                <a:ln>
                  <a:noFill/>
                </a:ln>
                <a:solidFill>
                  <a:prstClr val="black"/>
                </a:solidFill>
                <a:effectLst/>
                <a:uLnTx/>
                <a:uFillTx/>
                <a:latin typeface="DM Sans 14pt" pitchFamily="2" charset="0"/>
                <a:ea typeface="+mn-ea"/>
                <a:cs typeface="+mn-cs"/>
                <a:sym typeface="Arial"/>
              </a:rPr>
              <a:t>dsm-firmenich is not responsible for final product claims.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800" b="0" i="0" u="none" strike="noStrike" kern="0" cap="none" spc="0" normalizeH="0" baseline="0" noProof="0">
              <a:ln>
                <a:noFill/>
              </a:ln>
              <a:solidFill>
                <a:prstClr val="black"/>
              </a:solidFill>
              <a:effectLst/>
              <a:uLnTx/>
              <a:uFillTx/>
              <a:latin typeface="DM Sans 14pt" pitchFamily="2" charset="0"/>
              <a:ea typeface="+mn-ea"/>
              <a:cs typeface="+mn-cs"/>
            </a:endParaRPr>
          </a:p>
        </p:txBody>
      </p:sp>
      <p:sp>
        <p:nvSpPr>
          <p:cNvPr id="8" name="Slide Number Placeholder 7">
            <a:extLst>
              <a:ext uri="{FF2B5EF4-FFF2-40B4-BE49-F238E27FC236}">
                <a16:creationId xmlns:a16="http://schemas.microsoft.com/office/drawing/2014/main" id="{BA24BC92-0DA5-F319-148B-D9EB0EFF5D31}"/>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srgbClr val="000000"/>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en-GB" sz="1300" b="0" i="0" u="none" strike="noStrike" kern="1200" cap="none" spc="0" normalizeH="0" baseline="0" noProof="0">
              <a:ln>
                <a:noFill/>
              </a:ln>
              <a:solidFill>
                <a:srgbClr val="000000"/>
              </a:solidFill>
              <a:effectLst/>
              <a:uLnTx/>
              <a:uFillTx/>
              <a:latin typeface="DM Sans"/>
              <a:ea typeface="+mn-ea"/>
              <a:cs typeface="+mn-cs"/>
            </a:endParaRPr>
          </a:p>
        </p:txBody>
      </p:sp>
      <p:graphicFrame>
        <p:nvGraphicFramePr>
          <p:cNvPr id="9" name="Table 8">
            <a:extLst>
              <a:ext uri="{FF2B5EF4-FFF2-40B4-BE49-F238E27FC236}">
                <a16:creationId xmlns:a16="http://schemas.microsoft.com/office/drawing/2014/main" id="{84BF4338-F675-094A-97A3-604CFF1579B5}"/>
              </a:ext>
            </a:extLst>
          </p:cNvPr>
          <p:cNvGraphicFramePr>
            <a:graphicFrameLocks noGrp="1"/>
          </p:cNvGraphicFramePr>
          <p:nvPr/>
        </p:nvGraphicFramePr>
        <p:xfrm>
          <a:off x="4136088" y="2016894"/>
          <a:ext cx="4513696" cy="3535128"/>
        </p:xfrm>
        <a:graphic>
          <a:graphicData uri="http://schemas.openxmlformats.org/drawingml/2006/table">
            <a:tbl>
              <a:tblPr/>
              <a:tblGrid>
                <a:gridCol w="488348">
                  <a:extLst>
                    <a:ext uri="{9D8B030D-6E8A-4147-A177-3AD203B41FA5}">
                      <a16:colId xmlns:a16="http://schemas.microsoft.com/office/drawing/2014/main" val="1052307773"/>
                    </a:ext>
                  </a:extLst>
                </a:gridCol>
                <a:gridCol w="1302026">
                  <a:extLst>
                    <a:ext uri="{9D8B030D-6E8A-4147-A177-3AD203B41FA5}">
                      <a16:colId xmlns:a16="http://schemas.microsoft.com/office/drawing/2014/main" val="2535713420"/>
                    </a:ext>
                  </a:extLst>
                </a:gridCol>
                <a:gridCol w="2196548">
                  <a:extLst>
                    <a:ext uri="{9D8B030D-6E8A-4147-A177-3AD203B41FA5}">
                      <a16:colId xmlns:a16="http://schemas.microsoft.com/office/drawing/2014/main" val="1166939150"/>
                    </a:ext>
                  </a:extLst>
                </a:gridCol>
                <a:gridCol w="526774">
                  <a:extLst>
                    <a:ext uri="{9D8B030D-6E8A-4147-A177-3AD203B41FA5}">
                      <a16:colId xmlns:a16="http://schemas.microsoft.com/office/drawing/2014/main" val="3863024871"/>
                    </a:ext>
                  </a:extLst>
                </a:gridCol>
              </a:tblGrid>
              <a:tr h="124325">
                <a:tc>
                  <a:txBody>
                    <a:bodyPr/>
                    <a:lstStyle/>
                    <a:p>
                      <a:r>
                        <a:rPr lang="en-US" sz="700" b="1">
                          <a:solidFill>
                            <a:schemeClr val="bg1"/>
                          </a:solidFill>
                          <a:effectLst/>
                          <a:latin typeface="+mn-lt"/>
                          <a:ea typeface="Roboto" panose="02000000000000000000" pitchFamily="2" charset="0"/>
                          <a:cs typeface="Roboto" panose="02000000000000000000" pitchFamily="2" charset="0"/>
                        </a:rPr>
                        <a:t>Phase</a:t>
                      </a:r>
                      <a:endParaRPr lang="en-US" sz="700">
                        <a:solidFill>
                          <a:schemeClr val="bg1"/>
                        </a:solidFill>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cs typeface="Roboto" panose="02000000000000000000" pitchFamily="2" charset="0"/>
                        </a:rPr>
                        <a:t>Ingredients</a:t>
                      </a:r>
                      <a:endParaRPr lang="en-US" sz="700">
                        <a:solidFill>
                          <a:schemeClr val="bg1"/>
                        </a:solidFill>
                        <a:effectLst/>
                        <a:latin typeface="+mn-lt"/>
                        <a:ea typeface="Roboto" panose="02000000000000000000" pitchFamily="2" charset="0"/>
                        <a:cs typeface="Roboto" panose="02000000000000000000" pitchFamily="2" charset="0"/>
                      </a:endParaRP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cs typeface="Roboto" panose="02000000000000000000" pitchFamily="2" charset="0"/>
                        </a:rPr>
                        <a:t>INCI Name</a:t>
                      </a:r>
                      <a:endParaRPr lang="en-US" sz="700">
                        <a:solidFill>
                          <a:schemeClr val="bg1"/>
                        </a:solidFill>
                        <a:effectLst/>
                        <a:latin typeface="+mn-lt"/>
                        <a:ea typeface="Roboto" panose="02000000000000000000" pitchFamily="2" charset="0"/>
                        <a:cs typeface="Roboto" panose="02000000000000000000" pitchFamily="2" charset="0"/>
                      </a:endParaRP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en-US" sz="700" b="1">
                          <a:solidFill>
                            <a:schemeClr val="bg1"/>
                          </a:solidFill>
                          <a:effectLst/>
                          <a:latin typeface="+mn-lt"/>
                          <a:ea typeface="Roboto" panose="02000000000000000000" pitchFamily="2" charset="0"/>
                          <a:cs typeface="Roboto" panose="02000000000000000000" pitchFamily="2" charset="0"/>
                        </a:rPr>
                        <a:t>% w/w</a:t>
                      </a:r>
                      <a:endParaRPr lang="en-US" sz="700">
                        <a:solidFill>
                          <a:schemeClr val="bg1"/>
                        </a:solidFill>
                        <a:effectLst/>
                        <a:latin typeface="+mn-lt"/>
                        <a:ea typeface="Roboto" panose="02000000000000000000" pitchFamily="2" charset="0"/>
                        <a:cs typeface="Roboto" panose="02000000000000000000" pitchFamily="2" charset="0"/>
                      </a:endParaRP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2562287152"/>
                  </a:ext>
                </a:extLst>
              </a:tr>
              <a:tr h="182880">
                <a:tc>
                  <a:txBody>
                    <a:bodyPr/>
                    <a:lstStyle/>
                    <a:p>
                      <a:r>
                        <a:rPr lang="en-US" sz="700" b="0" i="0">
                          <a:effectLst/>
                          <a:latin typeface="+mn-lt"/>
                          <a:ea typeface="Roboto" panose="02000000000000000000" pitchFamily="2" charset="0"/>
                          <a:cs typeface="Roboto" panose="02000000000000000000" pitchFamily="2" charset="0"/>
                        </a:rPr>
                        <a:t>A</a:t>
                      </a: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Water Dem</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AQUA</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75,60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57579998"/>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Edeta BD</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DISODIUM EDTA</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0,10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5165631"/>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Carbopol </a:t>
                      </a:r>
                      <a:r>
                        <a:rPr lang="en-US" sz="700" b="0" i="0" err="1">
                          <a:effectLst/>
                          <a:latin typeface="+mn-lt"/>
                          <a:ea typeface="Roboto" panose="02000000000000000000" pitchFamily="2" charset="0"/>
                          <a:cs typeface="Roboto" panose="02000000000000000000" pitchFamily="2" charset="0"/>
                        </a:rPr>
                        <a:t>Ultrez</a:t>
                      </a:r>
                      <a:r>
                        <a:rPr lang="en-US" sz="700" b="0" i="0">
                          <a:effectLst/>
                          <a:latin typeface="+mn-lt"/>
                          <a:ea typeface="Roboto" panose="02000000000000000000" pitchFamily="2" charset="0"/>
                          <a:cs typeface="Roboto" panose="02000000000000000000" pitchFamily="2" charset="0"/>
                        </a:rPr>
                        <a:t> 10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CARBOMER</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0,30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1653795"/>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Tris Amino Ultra PC</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TROMETHAMINE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0,50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63939773"/>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Glycerin 99.5%</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GLYCERIN</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6787125"/>
                  </a:ext>
                </a:extLst>
              </a:tr>
              <a:tr h="182880">
                <a:tc>
                  <a:txBody>
                    <a:bodyPr/>
                    <a:lstStyle/>
                    <a:p>
                      <a:r>
                        <a:rPr lang="en-US" sz="700" b="0" i="0">
                          <a:effectLst/>
                          <a:latin typeface="+mn-lt"/>
                          <a:ea typeface="Roboto" panose="02000000000000000000" pitchFamily="2" charset="0"/>
                          <a:cs typeface="Roboto" panose="02000000000000000000" pitchFamily="2" charset="0"/>
                        </a:rPr>
                        <a:t>B</a:t>
                      </a: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DUB MCT 5545</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CAPRYLIC/CAPRIC TRIGLYCERIDE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8,00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37881879"/>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DUB B1215</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C12-15 ALKYL BENZOATE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7498161"/>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BELSIL DM 100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DIMETHICONE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1392232"/>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Shea butter</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BUTYROSPERMUM PARKII BUTTER</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60595689"/>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DUB SHOREA T</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SHOREA ROBUSTA SEED BUTTER</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1,00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3779262"/>
                  </a:ext>
                </a:extLst>
              </a:tr>
              <a:tr h="182880">
                <a:tc>
                  <a:txBody>
                    <a:bodyPr/>
                    <a:lstStyle/>
                    <a:p>
                      <a:br>
                        <a:rPr lang="en-US" sz="700" b="1" i="0">
                          <a:solidFill>
                            <a:schemeClr val="tx1"/>
                          </a:solidFill>
                          <a:effectLst/>
                          <a:latin typeface="+mn-lt"/>
                          <a:ea typeface="Roboto" panose="02000000000000000000" pitchFamily="2" charset="0"/>
                          <a:cs typeface="Roboto" panose="02000000000000000000" pitchFamily="2" charset="0"/>
                        </a:rPr>
                      </a:br>
                      <a:endParaRPr lang="en-US" sz="700" b="1" i="0">
                        <a:solidFill>
                          <a:schemeClr val="tx1"/>
                        </a:solidFill>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1" i="0">
                          <a:solidFill>
                            <a:schemeClr val="tx1"/>
                          </a:solidFill>
                          <a:effectLst/>
                          <a:latin typeface="+mn-lt"/>
                          <a:ea typeface="Roboto" panose="02000000000000000000" pitchFamily="2" charset="0"/>
                          <a:cs typeface="Roboto" panose="02000000000000000000" pitchFamily="2" charset="0"/>
                        </a:rPr>
                        <a:t>AMPHISOL® K</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dirty="0">
                          <a:solidFill>
                            <a:schemeClr val="tx1"/>
                          </a:solidFill>
                          <a:effectLst/>
                          <a:latin typeface="+mn-lt"/>
                          <a:ea typeface="Roboto" panose="02000000000000000000" pitchFamily="2" charset="0"/>
                          <a:cs typeface="Roboto" panose="02000000000000000000" pitchFamily="2" charset="0"/>
                        </a:rPr>
                        <a:t>POTASSIUM CETYL PHOSPHATE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solidFill>
                            <a:schemeClr val="tx1"/>
                          </a:solidFill>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89214630"/>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Lanette D</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dirty="0">
                          <a:effectLst/>
                          <a:latin typeface="+mn-lt"/>
                          <a:ea typeface="Roboto" panose="02000000000000000000" pitchFamily="2" charset="0"/>
                          <a:cs typeface="Roboto" panose="02000000000000000000" pitchFamily="2" charset="0"/>
                        </a:rPr>
                        <a:t>CETEARYL ALCOHOL</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6407183"/>
                  </a:ext>
                </a:extLst>
              </a:tr>
              <a:tr h="182880">
                <a:tc>
                  <a:txBody>
                    <a:bodyPr/>
                    <a:lstStyle/>
                    <a:p>
                      <a:r>
                        <a:rPr lang="en-US" sz="700" b="0" i="0">
                          <a:effectLst/>
                          <a:latin typeface="+mn-lt"/>
                          <a:ea typeface="Roboto" panose="02000000000000000000" pitchFamily="2" charset="0"/>
                          <a:cs typeface="Roboto" panose="02000000000000000000" pitchFamily="2" charset="0"/>
                        </a:rPr>
                        <a:t>C</a:t>
                      </a: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Euxyl PE 9010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PHENOXYETHANOL, ETHYLHEXYLGLYCERIN</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1,00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2288284"/>
                  </a:ext>
                </a:extLst>
              </a:tr>
              <a:tr h="182880">
                <a:tc>
                  <a:txBody>
                    <a:bodyPr/>
                    <a:lstStyle/>
                    <a:p>
                      <a:r>
                        <a:rPr lang="en-US" sz="700" b="0" i="0">
                          <a:effectLst/>
                          <a:latin typeface="+mn-lt"/>
                          <a:ea typeface="Roboto" panose="02000000000000000000" pitchFamily="2" charset="0"/>
                          <a:cs typeface="Roboto" panose="02000000000000000000" pitchFamily="2" charset="0"/>
                        </a:rPr>
                        <a:t>D</a:t>
                      </a: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1" i="0">
                          <a:effectLst/>
                          <a:latin typeface="+mn-lt"/>
                          <a:ea typeface="Roboto" panose="02000000000000000000" pitchFamily="2" charset="0"/>
                          <a:cs typeface="Roboto" panose="02000000000000000000" pitchFamily="2" charset="0"/>
                        </a:rPr>
                        <a:t>PENTAVITIN®</a:t>
                      </a:r>
                      <a:endParaRPr lang="en-US" sz="700" b="1" i="0" baseline="30000">
                        <a:effectLst/>
                        <a:latin typeface="+mn-lt"/>
                        <a:ea typeface="Roboto" panose="02000000000000000000" pitchFamily="2" charset="0"/>
                        <a:cs typeface="Roboto" panose="02000000000000000000" pitchFamily="2" charset="0"/>
                      </a:endParaRP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SACCHARIDE ISOMERATE, AQUA, CITRIC ACID, SODIUM CITRATE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1,00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481322"/>
                  </a:ext>
                </a:extLst>
              </a:tr>
              <a:tr h="182880">
                <a:tc>
                  <a:txBody>
                    <a:bodyPr/>
                    <a:lstStyle/>
                    <a:p>
                      <a:r>
                        <a:rPr lang="en-US" sz="700" b="0" i="0">
                          <a:effectLst/>
                          <a:latin typeface="+mn-lt"/>
                          <a:ea typeface="Roboto" panose="02000000000000000000" pitchFamily="2" charset="0"/>
                          <a:cs typeface="Roboto" panose="02000000000000000000" pitchFamily="2" charset="0"/>
                        </a:rPr>
                        <a:t>E</a:t>
                      </a: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SHP </a:t>
                      </a:r>
                      <a:r>
                        <a:rPr lang="en-US" sz="700" b="0" i="0" err="1">
                          <a:effectLst/>
                          <a:latin typeface="+mn-lt"/>
                          <a:ea typeface="Roboto" panose="02000000000000000000" pitchFamily="2" charset="0"/>
                          <a:cs typeface="Roboto" panose="02000000000000000000" pitchFamily="2" charset="0"/>
                        </a:rPr>
                        <a:t>Ambree</a:t>
                      </a:r>
                      <a:r>
                        <a:rPr lang="en-US" sz="700" b="0" i="0">
                          <a:effectLst/>
                          <a:latin typeface="+mn-lt"/>
                          <a:ea typeface="Roboto" panose="02000000000000000000" pitchFamily="2" charset="0"/>
                          <a:cs typeface="Roboto" panose="02000000000000000000" pitchFamily="2" charset="0"/>
                        </a:rPr>
                        <a:t> Silver Prada</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PARFUM</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0,50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4733924"/>
                  </a:ext>
                </a:extLst>
              </a:tr>
            </a:tbl>
          </a:graphicData>
        </a:graphic>
      </p:graphicFrame>
      <p:pic>
        <p:nvPicPr>
          <p:cNvPr id="13" name="Picture 12">
            <a:extLst>
              <a:ext uri="{FF2B5EF4-FFF2-40B4-BE49-F238E27FC236}">
                <a16:creationId xmlns:a16="http://schemas.microsoft.com/office/drawing/2014/main" id="{0DEFD506-48BC-224A-252C-CA5FA5FBB42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6768" y="5420369"/>
            <a:ext cx="555654" cy="555654"/>
          </a:xfrm>
          <a:prstGeom prst="rect">
            <a:avLst/>
          </a:prstGeom>
        </p:spPr>
      </p:pic>
      <p:sp>
        <p:nvSpPr>
          <p:cNvPr id="14" name="CaixaDeTexto 9">
            <a:extLst>
              <a:ext uri="{FF2B5EF4-FFF2-40B4-BE49-F238E27FC236}">
                <a16:creationId xmlns:a16="http://schemas.microsoft.com/office/drawing/2014/main" id="{EF0EA85F-65EA-DA58-0936-DB93306C6887}"/>
              </a:ext>
            </a:extLst>
          </p:cNvPr>
          <p:cNvSpPr txBox="1"/>
          <p:nvPr/>
        </p:nvSpPr>
        <p:spPr>
          <a:xfrm>
            <a:off x="396768" y="724906"/>
            <a:ext cx="4455602" cy="466025"/>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  K</a:t>
            </a:r>
            <a:b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PENTAVITIN®</a:t>
            </a:r>
            <a:endParaRPr kumimoji="0" lang="en-GB"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CD7C77C7-1529-5965-87B3-A3FD89602FF4}"/>
              </a:ext>
            </a:extLst>
          </p:cNvPr>
          <p:cNvSpPr txBox="1"/>
          <p:nvPr/>
        </p:nvSpPr>
        <p:spPr>
          <a:xfrm>
            <a:off x="398865" y="1240227"/>
            <a:ext cx="4965523" cy="369332"/>
          </a:xfrm>
          <a:prstGeom prst="rect">
            <a:avLst/>
          </a:prstGeom>
          <a:noFill/>
        </p:spPr>
        <p:txBody>
          <a:bodyPr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A feeling of comfort with a buttery yet non-sticky texture and,</a:t>
            </a:r>
            <a:br>
              <a:rPr kumimoji="0" lang="en-GB" sz="1200" b="0" i="0" u="none" strike="noStrike" kern="1200" cap="none" spc="0" normalizeH="0" baseline="0" noProof="0">
                <a:ln>
                  <a:noFill/>
                </a:ln>
                <a:solidFill>
                  <a:prstClr val="black"/>
                </a:solidFill>
                <a:effectLst/>
                <a:uLnTx/>
                <a:uFillTx/>
                <a:latin typeface="DM Sans"/>
                <a:ea typeface="+mn-ea"/>
                <a:cs typeface="+mn-cs"/>
              </a:rPr>
            </a:br>
            <a:r>
              <a:rPr kumimoji="0" lang="en-GB" sz="1200" b="0" i="0" u="none" strike="noStrike" kern="1200" cap="none" spc="0" normalizeH="0" baseline="0" noProof="0">
                <a:ln>
                  <a:noFill/>
                </a:ln>
                <a:solidFill>
                  <a:prstClr val="black"/>
                </a:solidFill>
                <a:effectLst/>
                <a:uLnTx/>
                <a:uFillTx/>
                <a:latin typeface="DM Sans"/>
                <a:ea typeface="+mn-ea"/>
                <a:cs typeface="+mn-cs"/>
              </a:rPr>
              <a:t>which envelops the skin with a velvety and comforting touch.</a:t>
            </a:r>
          </a:p>
        </p:txBody>
      </p:sp>
      <p:sp>
        <p:nvSpPr>
          <p:cNvPr id="16" name="CaixaDeTexto 9">
            <a:extLst>
              <a:ext uri="{FF2B5EF4-FFF2-40B4-BE49-F238E27FC236}">
                <a16:creationId xmlns:a16="http://schemas.microsoft.com/office/drawing/2014/main" id="{1E340639-1A7E-04EC-A818-90D1EC6E926B}"/>
              </a:ext>
            </a:extLst>
          </p:cNvPr>
          <p:cNvSpPr txBox="1"/>
          <p:nvPr/>
        </p:nvSpPr>
        <p:spPr>
          <a:xfrm>
            <a:off x="8943278" y="2016894"/>
            <a:ext cx="2946321" cy="208467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p>
          <a:p>
            <a:pPr marL="342900" marR="0" lvl="0" indent="-3429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In water phase, make Carbopol dispersion, and then add the Tromethamine. Heat up to 80°C under stirring.</a:t>
            </a:r>
          </a:p>
          <a:p>
            <a:pPr marL="342900" marR="0" lvl="0" indent="-3429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Heat phase B up to 85°C under stirring. Add phase B to A and homogenize the emulsion.</a:t>
            </a:r>
          </a:p>
          <a:p>
            <a:pPr marL="342900" marR="0" lvl="0" indent="-3429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Cool down to 40°C under gentle stirring. Add preservative, PENTAVITIN®, fragrance and homogenize.</a:t>
            </a:r>
          </a:p>
          <a:p>
            <a:pPr marL="0" marR="0" lvl="0" indent="0" algn="l" defTabSz="914400" rtl="0" eaLnBrk="1" fontAlgn="auto" latinLnBrk="0" hangingPunct="1">
              <a:lnSpc>
                <a:spcPct val="110000"/>
              </a:lnSpc>
              <a:spcBef>
                <a:spcPts val="0"/>
              </a:spcBef>
              <a:spcAft>
                <a:spcPts val="0"/>
              </a:spcAft>
              <a:buClrTx/>
              <a:buSzTx/>
              <a:buFontTx/>
              <a:buNone/>
              <a:tabLst/>
              <a:defRPr/>
            </a:pPr>
            <a:b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endPar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Technical Data</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pH: 7.0</a:t>
            </a:r>
          </a:p>
        </p:txBody>
      </p:sp>
      <p:pic>
        <p:nvPicPr>
          <p:cNvPr id="20" name="Picture 19" descr="A black text on a white background&#10;&#10;AI-generated content may be incorrect.">
            <a:extLst>
              <a:ext uri="{FF2B5EF4-FFF2-40B4-BE49-F238E27FC236}">
                <a16:creationId xmlns:a16="http://schemas.microsoft.com/office/drawing/2014/main" id="{ADECB95F-A3F0-E19C-5C69-80205383346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248733" y="279019"/>
            <a:ext cx="1688491" cy="400759"/>
          </a:xfrm>
          <a:prstGeom prst="rect">
            <a:avLst/>
          </a:prstGeom>
        </p:spPr>
      </p:pic>
      <p:sp>
        <p:nvSpPr>
          <p:cNvPr id="6" name="CaixaDeTexto 10">
            <a:extLst>
              <a:ext uri="{FF2B5EF4-FFF2-40B4-BE49-F238E27FC236}">
                <a16:creationId xmlns:a16="http://schemas.microsoft.com/office/drawing/2014/main" id="{C92D901A-E599-F0CD-25A3-CB8412A6C3A4}"/>
              </a:ext>
            </a:extLst>
          </p:cNvPr>
          <p:cNvSpPr txBox="1"/>
          <p:nvPr/>
        </p:nvSpPr>
        <p:spPr>
          <a:xfrm>
            <a:off x="7760472" y="5610380"/>
            <a:ext cx="869216" cy="82074"/>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SK-L-101679-3</a:t>
            </a:r>
          </a:p>
        </p:txBody>
      </p:sp>
      <p:pic>
        <p:nvPicPr>
          <p:cNvPr id="17" name="Graphic 16">
            <a:hlinkClick r:id="" action="ppaction://noaction"/>
            <a:extLst>
              <a:ext uri="{FF2B5EF4-FFF2-40B4-BE49-F238E27FC236}">
                <a16:creationId xmlns:a16="http://schemas.microsoft.com/office/drawing/2014/main" id="{6E2F61E3-4C4B-DC3C-83D3-E158E4C1DC5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grpSp>
        <p:nvGrpSpPr>
          <p:cNvPr id="2" name="Group 1">
            <a:extLst>
              <a:ext uri="{FF2B5EF4-FFF2-40B4-BE49-F238E27FC236}">
                <a16:creationId xmlns:a16="http://schemas.microsoft.com/office/drawing/2014/main" id="{B33A2F5E-FF48-EAB2-BAE2-A0B4C47A0457}"/>
              </a:ext>
            </a:extLst>
          </p:cNvPr>
          <p:cNvGrpSpPr/>
          <p:nvPr/>
        </p:nvGrpSpPr>
        <p:grpSpPr>
          <a:xfrm>
            <a:off x="8943278" y="724906"/>
            <a:ext cx="3877372" cy="1037838"/>
            <a:chOff x="9173180" y="318069"/>
            <a:chExt cx="3877372" cy="1037838"/>
          </a:xfrm>
        </p:grpSpPr>
        <p:sp>
          <p:nvSpPr>
            <p:cNvPr id="4" name="Rectangle: Rounded Corners 3">
              <a:extLst>
                <a:ext uri="{FF2B5EF4-FFF2-40B4-BE49-F238E27FC236}">
                  <a16:creationId xmlns:a16="http://schemas.microsoft.com/office/drawing/2014/main" id="{95A30AC8-CE5B-9A23-4AC6-474603D340F6}"/>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8" name="TextBox 17">
              <a:extLst>
                <a:ext uri="{FF2B5EF4-FFF2-40B4-BE49-F238E27FC236}">
                  <a16:creationId xmlns:a16="http://schemas.microsoft.com/office/drawing/2014/main" id="{7A5C9DB7-28CB-1F8F-CC49-42A9E2D01ECC}"/>
                </a:ext>
              </a:extLst>
            </p:cNvPr>
            <p:cNvSpPr txBox="1"/>
            <p:nvPr/>
          </p:nvSpPr>
          <p:spPr>
            <a:xfrm>
              <a:off x="10164572" y="483045"/>
              <a:ext cx="2235394" cy="707886"/>
            </a:xfrm>
            <a:prstGeom prst="rect">
              <a:avLst/>
            </a:prstGeom>
            <a:noFill/>
          </p:spPr>
          <p:txBody>
            <a:bodyPr wrap="square" lIns="91440" tIns="45720" rIns="91440" bIns="45720" anchor="ctr">
              <a:spAutoFit/>
            </a:bodyPr>
            <a:lstStyle>
              <a:defPPr>
                <a:defRPr lang="en-US"/>
              </a:defPPr>
              <a:lvl1pPr>
                <a:defRPr sz="1600">
                  <a:solidFill>
                    <a:srgbClr val="000000"/>
                  </a:solidFill>
                  <a:latin typeface="DM Sans"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DM Sans"/>
                </a:rPr>
                <a:t>An extensive, uniform and unique formation of self-organizing </a:t>
              </a:r>
              <a:r>
                <a:rPr lang="en-US" sz="1000" b="1">
                  <a:solidFill>
                    <a:prstClr val="white"/>
                  </a:solidFill>
                  <a:latin typeface="DM Sans"/>
                </a:rPr>
                <a:t>molecules</a:t>
              </a:r>
              <a:r>
                <a:rPr kumimoji="0" lang="en-US" sz="1000" b="1" i="0" u="none" strike="noStrike" kern="1200" cap="none" spc="0" normalizeH="0" baseline="0" noProof="0">
                  <a:ln>
                    <a:noFill/>
                  </a:ln>
                  <a:solidFill>
                    <a:prstClr val="white"/>
                  </a:solidFill>
                  <a:effectLst/>
                  <a:uLnTx/>
                  <a:uFillTx/>
                  <a:latin typeface="DM Sans"/>
                </a:rPr>
                <a:t> that guarantee maximum stability.</a:t>
              </a:r>
            </a:p>
          </p:txBody>
        </p:sp>
        <p:sp>
          <p:nvSpPr>
            <p:cNvPr id="21" name="Oval 20">
              <a:extLst>
                <a:ext uri="{FF2B5EF4-FFF2-40B4-BE49-F238E27FC236}">
                  <a16:creationId xmlns:a16="http://schemas.microsoft.com/office/drawing/2014/main" id="{546384E3-2724-1D24-2395-7B581558137D}"/>
                </a:ext>
              </a:extLst>
            </p:cNvPr>
            <p:cNvSpPr/>
            <p:nvPr/>
          </p:nvSpPr>
          <p:spPr>
            <a:xfrm>
              <a:off x="9353447" y="449183"/>
              <a:ext cx="775610" cy="775610"/>
            </a:xfrm>
            <a:prstGeom prst="ellipse">
              <a:avLst/>
            </a:prstGeom>
            <a:blipFill>
              <a:blip r:embed="rId7"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41095013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white bottle with a label&#10;&#10;AI-generated content may be incorrect.">
            <a:extLst>
              <a:ext uri="{FF2B5EF4-FFF2-40B4-BE49-F238E27FC236}">
                <a16:creationId xmlns:a16="http://schemas.microsoft.com/office/drawing/2014/main" id="{A4409E62-DC16-2E3D-0FC6-849014A4F856}"/>
              </a:ext>
            </a:extLst>
          </p:cNvPr>
          <p:cNvPicPr>
            <a:picLocks noChangeAspect="1"/>
          </p:cNvPicPr>
          <p:nvPr/>
        </p:nvPicPr>
        <p:blipFill>
          <a:blip r:embed="rId3" cstate="print">
            <a:extLst>
              <a:ext uri="{28A0092B-C50C-407E-A947-70E740481C1C}">
                <a14:useLocalDpi xmlns:a14="http://schemas.microsoft.com/office/drawing/2010/main"/>
              </a:ext>
            </a:extLst>
          </a:blip>
          <a:srcRect b="3922"/>
          <a:stretch/>
        </p:blipFill>
        <p:spPr>
          <a:xfrm>
            <a:off x="106004" y="634650"/>
            <a:ext cx="3918606" cy="6198318"/>
          </a:xfrm>
          <a:prstGeom prst="rect">
            <a:avLst/>
          </a:prstGeom>
        </p:spPr>
      </p:pic>
      <p:sp>
        <p:nvSpPr>
          <p:cNvPr id="3" name="Title 2">
            <a:extLst>
              <a:ext uri="{FF2B5EF4-FFF2-40B4-BE49-F238E27FC236}">
                <a16:creationId xmlns:a16="http://schemas.microsoft.com/office/drawing/2014/main" id="{DA355FBF-BB73-B737-8A22-E9E8DD71467C}"/>
              </a:ext>
            </a:extLst>
          </p:cNvPr>
          <p:cNvSpPr>
            <a:spLocks noGrp="1"/>
          </p:cNvSpPr>
          <p:nvPr>
            <p:ph type="title"/>
          </p:nvPr>
        </p:nvSpPr>
        <p:spPr>
          <a:xfrm>
            <a:off x="396768" y="331439"/>
            <a:ext cx="5470632" cy="303211"/>
          </a:xfrm>
        </p:spPr>
        <p:txBody>
          <a:bodyPr/>
          <a:lstStyle/>
          <a:p>
            <a:r>
              <a:rPr lang="en-GB" sz="2200">
                <a:solidFill>
                  <a:srgbClr val="58166D"/>
                </a:solidFill>
              </a:rPr>
              <a:t>Blue Light Body Guard SPF 50 </a:t>
            </a:r>
          </a:p>
        </p:txBody>
      </p:sp>
      <p:sp>
        <p:nvSpPr>
          <p:cNvPr id="7" name="Text Placeholder 10">
            <a:extLst>
              <a:ext uri="{FF2B5EF4-FFF2-40B4-BE49-F238E27FC236}">
                <a16:creationId xmlns:a16="http://schemas.microsoft.com/office/drawing/2014/main" id="{1CB4464A-691A-E894-76E1-7B5A9BBE6EC3}"/>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0" u="none" strike="noStrike" kern="0" cap="none" spc="0" normalizeH="0" baseline="0" noProof="0">
                <a:ln>
                  <a:noFill/>
                </a:ln>
                <a:solidFill>
                  <a:prstClr val="black"/>
                </a:solidFill>
                <a:effectLst/>
                <a:uLnTx/>
                <a:uFillTx/>
                <a:latin typeface="DM Sans 14pt" pitchFamily="2" charset="0"/>
                <a:ea typeface="+mn-ea"/>
                <a:cs typeface="+mn-cs"/>
                <a:sym typeface="Arial"/>
              </a:rPr>
              <a:t>Products are for illustration only, not for sale.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0" u="none" strike="noStrike" kern="0" cap="none" spc="0" normalizeH="0" baseline="0" noProof="0">
                <a:ln>
                  <a:noFill/>
                </a:ln>
                <a:solidFill>
                  <a:prstClr val="black"/>
                </a:solidFill>
                <a:effectLst/>
                <a:uLnTx/>
                <a:uFillTx/>
                <a:latin typeface="DM Sans 14pt" pitchFamily="2" charset="0"/>
                <a:ea typeface="+mn-ea"/>
                <a:cs typeface="+mn-cs"/>
                <a:sym typeface="Arial"/>
              </a:rPr>
              <a:t>dsm-firmenich is not responsible for final product claims.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800" b="0" i="0" u="none" strike="noStrike" kern="0" cap="none" spc="0" normalizeH="0" baseline="0" noProof="0">
              <a:ln>
                <a:noFill/>
              </a:ln>
              <a:solidFill>
                <a:prstClr val="black"/>
              </a:solidFill>
              <a:effectLst/>
              <a:uLnTx/>
              <a:uFillTx/>
              <a:latin typeface="DM Sans 14pt" pitchFamily="2" charset="0"/>
              <a:ea typeface="+mn-ea"/>
              <a:cs typeface="+mn-cs"/>
            </a:endParaRPr>
          </a:p>
        </p:txBody>
      </p:sp>
      <p:sp>
        <p:nvSpPr>
          <p:cNvPr id="8" name="Slide Number Placeholder 7">
            <a:extLst>
              <a:ext uri="{FF2B5EF4-FFF2-40B4-BE49-F238E27FC236}">
                <a16:creationId xmlns:a16="http://schemas.microsoft.com/office/drawing/2014/main" id="{8FCA10CA-55AD-3FB2-D10D-4D16570463FE}"/>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srgbClr val="000000"/>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59</a:t>
            </a:fld>
            <a:endParaRPr kumimoji="0" lang="en-GB" sz="1300" b="0" i="0" u="none" strike="noStrike" kern="1200" cap="none" spc="0" normalizeH="0" baseline="0" noProof="0">
              <a:ln>
                <a:noFill/>
              </a:ln>
              <a:solidFill>
                <a:srgbClr val="000000"/>
              </a:solidFill>
              <a:effectLst/>
              <a:uLnTx/>
              <a:uFillTx/>
              <a:latin typeface="DM Sans"/>
              <a:ea typeface="+mn-ea"/>
              <a:cs typeface="+mn-cs"/>
            </a:endParaRPr>
          </a:p>
        </p:txBody>
      </p:sp>
      <p:sp>
        <p:nvSpPr>
          <p:cNvPr id="14" name="CaixaDeTexto 9">
            <a:extLst>
              <a:ext uri="{FF2B5EF4-FFF2-40B4-BE49-F238E27FC236}">
                <a16:creationId xmlns:a16="http://schemas.microsoft.com/office/drawing/2014/main" id="{55986FCD-8E6C-51C0-2C52-D3E1213A385D}"/>
              </a:ext>
            </a:extLst>
          </p:cNvPr>
          <p:cNvSpPr txBox="1"/>
          <p:nvPr/>
        </p:nvSpPr>
        <p:spPr>
          <a:xfrm>
            <a:off x="396767" y="724906"/>
            <a:ext cx="7308957" cy="466025"/>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  K</a:t>
            </a:r>
            <a:b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VALVANCE ® </a:t>
            </a:r>
            <a:r>
              <a:rPr kumimoji="0" lang="en-GB" sz="1400" b="1" i="1" u="none" strike="noStrike" kern="1200" cap="none" spc="0" normalizeH="0" baseline="0" noProof="0">
                <a:ln>
                  <a:noFill/>
                </a:ln>
                <a:solidFill>
                  <a:srgbClr val="000000"/>
                </a:solidFill>
                <a:effectLst/>
                <a:uLnTx/>
                <a:uFillTx/>
                <a:latin typeface="DM Sans"/>
                <a:ea typeface="Roboto" panose="02000000000000000000" pitchFamily="2" charset="0"/>
                <a:cs typeface="+mn-cs"/>
              </a:rPr>
              <a:t>Touch</a:t>
            </a: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210, PARSOL® UV Filters, and HYALURONIC ACID-BT</a:t>
            </a:r>
            <a:endParaRPr kumimoji="0" lang="en-GB"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02B52BE4-AE0D-AD8F-092A-23367B3E877F}"/>
              </a:ext>
            </a:extLst>
          </p:cNvPr>
          <p:cNvSpPr txBox="1"/>
          <p:nvPr/>
        </p:nvSpPr>
        <p:spPr>
          <a:xfrm>
            <a:off x="398865" y="1250275"/>
            <a:ext cx="5992410" cy="369332"/>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Your skin is totally protected from sunlight as well as blue light with this soft texture protector, dry to the touch and with all the hydrating power of hyaluronic acid.</a:t>
            </a:r>
          </a:p>
        </p:txBody>
      </p:sp>
      <p:pic>
        <p:nvPicPr>
          <p:cNvPr id="20" name="Picture 19" descr="A black text on a white background&#10;&#10;AI-generated content may be incorrect.">
            <a:extLst>
              <a:ext uri="{FF2B5EF4-FFF2-40B4-BE49-F238E27FC236}">
                <a16:creationId xmlns:a16="http://schemas.microsoft.com/office/drawing/2014/main" id="{17D6F85E-383A-6B9E-A12E-57C9F631523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248733" y="279019"/>
            <a:ext cx="1688491" cy="400759"/>
          </a:xfrm>
          <a:prstGeom prst="rect">
            <a:avLst/>
          </a:prstGeom>
        </p:spPr>
      </p:pic>
      <p:sp>
        <p:nvSpPr>
          <p:cNvPr id="25" name="CaixaDeTexto 9">
            <a:extLst>
              <a:ext uri="{FF2B5EF4-FFF2-40B4-BE49-F238E27FC236}">
                <a16:creationId xmlns:a16="http://schemas.microsoft.com/office/drawing/2014/main" id="{F77A6C8D-814C-C82C-1784-FB25AB8EDDF0}"/>
              </a:ext>
            </a:extLst>
          </p:cNvPr>
          <p:cNvSpPr txBox="1"/>
          <p:nvPr/>
        </p:nvSpPr>
        <p:spPr>
          <a:xfrm>
            <a:off x="8943278" y="2016894"/>
            <a:ext cx="2946321" cy="3602205"/>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endPar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Mix Phase A</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B to A under stirring to avoid aggregates and heat up to 85°C until a clear solution is obtained.</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one by one ingredients of Phase C to A+B under stirring.</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D to A+B+C under stirring.</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Mix Phase E.</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Mix Phase F and heat up to 85°C. Add E to F under stirring.</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E+F to A+B+C+D and homogenize.</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Cool down to room temperature under gentle stirring.</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Technical Data</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pH: 6.0 +/- 0.5</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SPF*:50</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Viscosity (Brookfield RV5/10rpm): 25000 </a:t>
            </a:r>
            <a:r>
              <a:rPr kumimoji="0" lang="en-GB"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mPa.s</a:t>
            </a:r>
            <a:endPar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In vitro UVAPF* (</a:t>
            </a:r>
            <a:r>
              <a:rPr kumimoji="0" lang="en-GB"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Colipa</a:t>
            </a: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 2011): 19.8</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UVAPF/SPF* (50 </a:t>
            </a: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labeled</a:t>
            </a: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 &gt;= 0.33: 0.40</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Critical Wavelength*: 380 nm</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(Measurement done with </a:t>
            </a:r>
            <a:r>
              <a:rPr kumimoji="0" lang="en-GB"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Labsphere</a:t>
            </a: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 equipment)</a:t>
            </a:r>
            <a:endParaRPr kumimoji="0" lang="en-GB" sz="900" b="0" i="0" u="none" strike="noStrike" kern="1200" cap="none" spc="0" normalizeH="0" baseline="30000" noProof="0">
              <a:ln>
                <a:noFill/>
              </a:ln>
              <a:solidFill>
                <a:srgbClr val="000000"/>
              </a:solidFill>
              <a:effectLst/>
              <a:uLnTx/>
              <a:uFillTx/>
              <a:latin typeface="DM Sans"/>
              <a:ea typeface="Roboto" panose="02000000000000000000" pitchFamily="2" charset="0"/>
              <a:cs typeface="+mn-cs"/>
            </a:endParaRPr>
          </a:p>
        </p:txBody>
      </p:sp>
      <p:graphicFrame>
        <p:nvGraphicFramePr>
          <p:cNvPr id="28" name="Tabela 7">
            <a:extLst>
              <a:ext uri="{FF2B5EF4-FFF2-40B4-BE49-F238E27FC236}">
                <a16:creationId xmlns:a16="http://schemas.microsoft.com/office/drawing/2014/main" id="{A0D7776F-638C-6855-74FB-A27929216BAD}"/>
              </a:ext>
            </a:extLst>
          </p:cNvPr>
          <p:cNvGraphicFramePr>
            <a:graphicFrameLocks noGrp="1"/>
          </p:cNvGraphicFramePr>
          <p:nvPr/>
        </p:nvGraphicFramePr>
        <p:xfrm>
          <a:off x="4159234" y="2032301"/>
          <a:ext cx="4518847" cy="3571390"/>
        </p:xfrm>
        <a:graphic>
          <a:graphicData uri="http://schemas.openxmlformats.org/drawingml/2006/table">
            <a:tbl>
              <a:tblPr>
                <a:tableStyleId>{5C22544A-7EE6-4342-B048-85BDC9FD1C3A}</a:tableStyleId>
              </a:tblPr>
              <a:tblGrid>
                <a:gridCol w="382590">
                  <a:extLst>
                    <a:ext uri="{9D8B030D-6E8A-4147-A177-3AD203B41FA5}">
                      <a16:colId xmlns:a16="http://schemas.microsoft.com/office/drawing/2014/main" val="3275898392"/>
                    </a:ext>
                  </a:extLst>
                </a:gridCol>
                <a:gridCol w="1241776">
                  <a:extLst>
                    <a:ext uri="{9D8B030D-6E8A-4147-A177-3AD203B41FA5}">
                      <a16:colId xmlns:a16="http://schemas.microsoft.com/office/drawing/2014/main" val="2788756105"/>
                    </a:ext>
                  </a:extLst>
                </a:gridCol>
                <a:gridCol w="1912398">
                  <a:extLst>
                    <a:ext uri="{9D8B030D-6E8A-4147-A177-3AD203B41FA5}">
                      <a16:colId xmlns:a16="http://schemas.microsoft.com/office/drawing/2014/main" val="822422930"/>
                    </a:ext>
                  </a:extLst>
                </a:gridCol>
                <a:gridCol w="982083">
                  <a:extLst>
                    <a:ext uri="{9D8B030D-6E8A-4147-A177-3AD203B41FA5}">
                      <a16:colId xmlns:a16="http://schemas.microsoft.com/office/drawing/2014/main" val="1457664345"/>
                    </a:ext>
                  </a:extLst>
                </a:gridCol>
              </a:tblGrid>
              <a:tr h="111606">
                <a:tc>
                  <a:txBody>
                    <a:bodyPr/>
                    <a:lstStyle/>
                    <a:p>
                      <a:r>
                        <a:rPr lang="en-US" sz="650" b="1">
                          <a:solidFill>
                            <a:schemeClr val="bg1"/>
                          </a:solidFill>
                          <a:effectLst/>
                          <a:latin typeface="+mn-lt"/>
                          <a:ea typeface="Roboto" panose="02000000000000000000" pitchFamily="2" charset="0"/>
                        </a:rPr>
                        <a:t>Phase</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B w="6350" cap="flat" cmpd="sng" algn="ctr">
                      <a:solidFill>
                        <a:srgbClr val="9138B0"/>
                      </a:solidFill>
                      <a:prstDash val="solid"/>
                      <a:round/>
                      <a:headEnd type="none" w="med" len="med"/>
                      <a:tailEnd type="none" w="med" len="med"/>
                    </a:lnB>
                    <a:solidFill>
                      <a:srgbClr val="BD69D7"/>
                    </a:solidFill>
                  </a:tcPr>
                </a:tc>
                <a:tc>
                  <a:txBody>
                    <a:bodyPr/>
                    <a:lstStyle/>
                    <a:p>
                      <a:r>
                        <a:rPr lang="en-US" sz="650" b="1">
                          <a:solidFill>
                            <a:schemeClr val="bg1"/>
                          </a:solidFill>
                          <a:effectLst/>
                          <a:latin typeface="+mn-lt"/>
                          <a:ea typeface="Roboto" panose="02000000000000000000" pitchFamily="2" charset="0"/>
                        </a:rPr>
                        <a:t>Ingredients</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B w="6350" cap="flat" cmpd="sng" algn="ctr">
                      <a:solidFill>
                        <a:srgbClr val="9138B0"/>
                      </a:solidFill>
                      <a:prstDash val="solid"/>
                      <a:round/>
                      <a:headEnd type="none" w="med" len="med"/>
                      <a:tailEnd type="none" w="med" len="med"/>
                    </a:lnB>
                    <a:solidFill>
                      <a:srgbClr val="BD69D7"/>
                    </a:solidFill>
                  </a:tcPr>
                </a:tc>
                <a:tc>
                  <a:txBody>
                    <a:bodyPr/>
                    <a:lstStyle/>
                    <a:p>
                      <a:r>
                        <a:rPr lang="en-US" sz="650" b="1">
                          <a:solidFill>
                            <a:schemeClr val="bg1"/>
                          </a:solidFill>
                          <a:effectLst/>
                          <a:latin typeface="+mn-lt"/>
                          <a:ea typeface="Roboto" panose="02000000000000000000" pitchFamily="2" charset="0"/>
                        </a:rPr>
                        <a:t>INCI Name</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B w="6350" cap="flat" cmpd="sng" algn="ctr">
                      <a:solidFill>
                        <a:srgbClr val="9138B0"/>
                      </a:solidFill>
                      <a:prstDash val="solid"/>
                      <a:round/>
                      <a:headEnd type="none" w="med" len="med"/>
                      <a:tailEnd type="none" w="med" len="med"/>
                    </a:lnB>
                    <a:solidFill>
                      <a:srgbClr val="BD69D7"/>
                    </a:solidFill>
                  </a:tcPr>
                </a:tc>
                <a:tc>
                  <a:txBody>
                    <a:bodyPr/>
                    <a:lstStyle/>
                    <a:p>
                      <a:pPr algn="r"/>
                      <a:r>
                        <a:rPr lang="en-US" sz="650" b="1">
                          <a:solidFill>
                            <a:schemeClr val="bg1"/>
                          </a:solidFill>
                          <a:effectLst/>
                          <a:latin typeface="+mn-lt"/>
                          <a:ea typeface="Roboto" panose="02000000000000000000" pitchFamily="2" charset="0"/>
                        </a:rPr>
                        <a:t>% w / w</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B w="6350" cap="flat" cmpd="sng" algn="ctr">
                      <a:solidFill>
                        <a:srgbClr val="9138B0"/>
                      </a:solidFill>
                      <a:prstDash val="solid"/>
                      <a:round/>
                      <a:headEnd type="none" w="med" len="med"/>
                      <a:tailEnd type="none" w="med" len="med"/>
                    </a:lnB>
                    <a:solidFill>
                      <a:srgbClr val="BD69D7"/>
                    </a:solidFill>
                  </a:tcPr>
                </a:tc>
                <a:extLst>
                  <a:ext uri="{0D108BD9-81ED-4DB2-BD59-A6C34878D82A}">
                    <a16:rowId xmlns:a16="http://schemas.microsoft.com/office/drawing/2014/main" val="3195112646"/>
                  </a:ext>
                </a:extLst>
              </a:tr>
              <a:tr h="111606">
                <a:tc>
                  <a:txBody>
                    <a:bodyPr/>
                    <a:lstStyle/>
                    <a:p>
                      <a:r>
                        <a:rPr lang="en-US" sz="650">
                          <a:effectLst/>
                          <a:latin typeface="+mn-lt"/>
                          <a:ea typeface="Roboto" panose="02000000000000000000" pitchFamily="2" charset="0"/>
                        </a:rPr>
                        <a:t>A</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PARSOL® EHS</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ETHYLHEXYL SALICYLATE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5,00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892433862"/>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PARSOL® HMS</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HOMOSALATE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10,00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769035716"/>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Finsolv</a:t>
                      </a:r>
                      <a:r>
                        <a:rPr lang="en-US" sz="650">
                          <a:effectLst/>
                          <a:latin typeface="+mn-lt"/>
                          <a:ea typeface="Roboto" panose="02000000000000000000" pitchFamily="2" charset="0"/>
                        </a:rPr>
                        <a:t> TN</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C12-15 ALKYL BENZOATE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5,00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695524689"/>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Lexfeel</a:t>
                      </a:r>
                      <a:r>
                        <a:rPr lang="en-US" sz="650">
                          <a:effectLst/>
                          <a:latin typeface="+mn-lt"/>
                          <a:ea typeface="Roboto" panose="02000000000000000000" pitchFamily="2" charset="0"/>
                        </a:rPr>
                        <a:t> WOW</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C13-16 ISOPARAFFIN, TRIHEPTANOIN</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2,00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742157621"/>
                  </a:ext>
                </a:extLst>
              </a:tr>
              <a:tr h="111606">
                <a:tc>
                  <a:txBody>
                    <a:bodyPr/>
                    <a:lstStyle/>
                    <a:p>
                      <a:r>
                        <a:rPr lang="en-US" sz="650">
                          <a:effectLst/>
                          <a:latin typeface="+mn-lt"/>
                          <a:ea typeface="Roboto" panose="02000000000000000000" pitchFamily="2" charset="0"/>
                        </a:rPr>
                        <a:t>B</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UVAsorb</a:t>
                      </a:r>
                      <a:r>
                        <a:rPr lang="en-US" sz="650">
                          <a:effectLst/>
                          <a:latin typeface="+mn-lt"/>
                          <a:ea typeface="Roboto" panose="02000000000000000000" pitchFamily="2" charset="0"/>
                        </a:rPr>
                        <a:t> HEB</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DIETHYLHEXYL BUTAMIDO TRIAZONE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4,00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323423969"/>
                  </a:ext>
                </a:extLst>
              </a:tr>
              <a:tr h="111606">
                <a:tc>
                  <a:txBody>
                    <a:bodyPr/>
                    <a:lstStyle/>
                    <a:p>
                      <a:r>
                        <a:rPr lang="en-US" sz="650">
                          <a:effectLst/>
                          <a:latin typeface="+mn-lt"/>
                          <a:ea typeface="Roboto" panose="02000000000000000000" pitchFamily="2" charset="0"/>
                        </a:rPr>
                        <a:t>C</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Lanette</a:t>
                      </a:r>
                      <a:r>
                        <a:rPr lang="en-US" sz="650">
                          <a:effectLst/>
                          <a:latin typeface="+mn-lt"/>
                          <a:ea typeface="Roboto" panose="02000000000000000000" pitchFamily="2" charset="0"/>
                        </a:rPr>
                        <a:t> 18</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STEARYL ALCOHOL</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0,40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820685082"/>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AMPHISOL® K</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dirty="0">
                          <a:effectLst/>
                          <a:latin typeface="+mn-lt"/>
                          <a:ea typeface="Roboto" panose="02000000000000000000" pitchFamily="2" charset="0"/>
                        </a:rPr>
                        <a:t>POTASSIUM CETYL PHOSPHATE</a:t>
                      </a:r>
                      <a:endParaRPr lang="pt-BR" sz="650" dirty="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0,80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06400320"/>
                  </a:ext>
                </a:extLst>
              </a:tr>
              <a:tr h="334817">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Emulium</a:t>
                      </a:r>
                      <a:r>
                        <a:rPr lang="en-US" sz="650">
                          <a:effectLst/>
                          <a:latin typeface="+mn-lt"/>
                          <a:ea typeface="Roboto" panose="02000000000000000000" pitchFamily="2" charset="0"/>
                        </a:rPr>
                        <a:t> Mellifera MB</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dirty="0">
                          <a:effectLst/>
                          <a:latin typeface="+mn-lt"/>
                          <a:ea typeface="Roboto" panose="02000000000000000000" pitchFamily="2" charset="0"/>
                        </a:rPr>
                        <a:t>POLYGLYCERYL-6 DISTEARATE, JOJOBA ESTERS, POLYGLYCERYL-3 BEESWAX, CETYL ALCOHOL</a:t>
                      </a:r>
                      <a:endParaRPr lang="pt-BR" sz="650" dirty="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4,00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608664419"/>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Eldew</a:t>
                      </a:r>
                      <a:r>
                        <a:rPr lang="en-US" sz="650">
                          <a:effectLst/>
                          <a:latin typeface="+mn-lt"/>
                          <a:ea typeface="Roboto" panose="02000000000000000000" pitchFamily="2" charset="0"/>
                        </a:rPr>
                        <a:t> SL-205</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ISOPROPYL LAUROYL SARCOSINATE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5,00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899226212"/>
                  </a:ext>
                </a:extLst>
              </a:tr>
              <a:tr h="223212">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PARSOL® Shield</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BIS-ETHYLHEXYLOXYPHENOL METHOXYPHENYL TRIAZINE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4,00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984415131"/>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PARSOL® 1789</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BUTYL METHOXYDIBENZOYLMETHANE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5,00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93778720"/>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VALVANCE® </a:t>
                      </a:r>
                      <a:r>
                        <a:rPr lang="en-US" sz="650" b="1" i="1">
                          <a:effectLst/>
                          <a:latin typeface="+mn-lt"/>
                          <a:ea typeface="Roboto" panose="02000000000000000000" pitchFamily="2" charset="0"/>
                        </a:rPr>
                        <a:t>Touch</a:t>
                      </a:r>
                      <a:r>
                        <a:rPr lang="en-US" sz="650" b="1">
                          <a:effectLst/>
                          <a:latin typeface="+mn-lt"/>
                          <a:ea typeface="Roboto" panose="02000000000000000000" pitchFamily="2" charset="0"/>
                        </a:rPr>
                        <a:t> 210</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SILICA</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3,00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13011909"/>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347539868"/>
                  </a:ext>
                </a:extLst>
              </a:tr>
              <a:tr h="334817">
                <a:tc>
                  <a:txBody>
                    <a:bodyPr/>
                    <a:lstStyle/>
                    <a:p>
                      <a:r>
                        <a:rPr lang="en-US" sz="650">
                          <a:effectLst/>
                          <a:latin typeface="+mn-lt"/>
                          <a:ea typeface="Roboto" panose="02000000000000000000" pitchFamily="2" charset="0"/>
                        </a:rPr>
                        <a:t>D</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Sepinov</a:t>
                      </a:r>
                      <a:r>
                        <a:rPr lang="en-US" sz="650">
                          <a:effectLst/>
                          <a:latin typeface="+mn-lt"/>
                          <a:ea typeface="Roboto" panose="02000000000000000000" pitchFamily="2" charset="0"/>
                        </a:rPr>
                        <a:t> EMT 10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HYDROXYETHYL ACRYLATE/SODIUM ACRYLOYLDIMETHYL TAURATE COPOLYMER</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0,50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3430395498"/>
                  </a:ext>
                </a:extLst>
              </a:tr>
              <a:tr h="111606">
                <a:tc>
                  <a:txBody>
                    <a:bodyPr/>
                    <a:lstStyle/>
                    <a:p>
                      <a:r>
                        <a:rPr lang="en-US" sz="650">
                          <a:effectLst/>
                          <a:latin typeface="+mn-lt"/>
                          <a:ea typeface="Roboto" panose="02000000000000000000" pitchFamily="2" charset="0"/>
                        </a:rPr>
                        <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Keltrol</a:t>
                      </a:r>
                      <a:r>
                        <a:rPr lang="en-US" sz="650">
                          <a:effectLst/>
                          <a:latin typeface="+mn-lt"/>
                          <a:ea typeface="Roboto" panose="02000000000000000000" pitchFamily="2" charset="0"/>
                        </a:rPr>
                        <a:t> CG-T</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XANTHAN GUM</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0,20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58034870"/>
                  </a:ext>
                </a:extLst>
              </a:tr>
              <a:tr h="223212">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1,3 Butylene Glycol cos grade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BUTYLENE GLYCOL</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3,00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4070926575"/>
                  </a:ext>
                </a:extLst>
              </a:tr>
              <a:tr h="111606">
                <a:tc>
                  <a:txBody>
                    <a:bodyPr/>
                    <a:lstStyle/>
                    <a:p>
                      <a:r>
                        <a:rPr lang="en-US" sz="650">
                          <a:effectLst/>
                          <a:latin typeface="+mn-lt"/>
                          <a:ea typeface="Roboto" panose="02000000000000000000" pitchFamily="2" charset="0"/>
                        </a:rPr>
                        <a:t>F</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Edeta BD</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DISODIUM EDTA</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0,10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518704175"/>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WATER DEM.</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AQUA</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42,95</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3921103219"/>
                  </a:ext>
                </a:extLst>
              </a:tr>
              <a:tr h="446424">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PARSOL® MAX</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METHYLENE BIS-BENZOTRIAZOLYL TETRAMETHYLBUTYLPHENOL, AQUA, DECYL GLUCOSIDE, PROPYLENE GLYCOL, XANTHAN GUM</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4,00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125321734"/>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HYALURONIC ACID-BT</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SODIUM HYALURONATE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0,05</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3603696002"/>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ADEKA NOL NHG</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HEXYLGLYCERIN</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0,50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085177975"/>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SymSave</a:t>
                      </a:r>
                      <a:r>
                        <a:rPr lang="en-US" sz="650">
                          <a:effectLst/>
                          <a:latin typeface="+mn-lt"/>
                          <a:ea typeface="Roboto" panose="02000000000000000000" pitchFamily="2" charset="0"/>
                        </a:rPr>
                        <a:t> H</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HYDROXYACETOPHENONE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0,50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59825093"/>
                  </a:ext>
                </a:extLst>
              </a:tr>
            </a:tbl>
          </a:graphicData>
        </a:graphic>
      </p:graphicFrame>
      <p:sp>
        <p:nvSpPr>
          <p:cNvPr id="30" name="TextBox 29">
            <a:extLst>
              <a:ext uri="{FF2B5EF4-FFF2-40B4-BE49-F238E27FC236}">
                <a16:creationId xmlns:a16="http://schemas.microsoft.com/office/drawing/2014/main" id="{E8E37008-4822-6A99-86F9-A995E576D1C4}"/>
              </a:ext>
            </a:extLst>
          </p:cNvPr>
          <p:cNvSpPr txBox="1"/>
          <p:nvPr/>
        </p:nvSpPr>
        <p:spPr>
          <a:xfrm>
            <a:off x="4073509" y="5873249"/>
            <a:ext cx="569781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black"/>
                </a:solidFill>
                <a:effectLst/>
                <a:uLnTx/>
                <a:uFillTx/>
                <a:latin typeface="DM Sans"/>
                <a:ea typeface="+mn-ea"/>
                <a:cs typeface="+mn-cs"/>
              </a:rPr>
              <a:t>UV filter combination does not comply with applicable EU Cosmetic Regulation</a:t>
            </a:r>
          </a:p>
        </p:txBody>
      </p:sp>
      <p:sp>
        <p:nvSpPr>
          <p:cNvPr id="34" name="CaixaDeTexto 10">
            <a:extLst>
              <a:ext uri="{FF2B5EF4-FFF2-40B4-BE49-F238E27FC236}">
                <a16:creationId xmlns:a16="http://schemas.microsoft.com/office/drawing/2014/main" id="{5C39E76D-ED01-EE33-4CC6-ACA21F5A3E4B}"/>
              </a:ext>
            </a:extLst>
          </p:cNvPr>
          <p:cNvSpPr txBox="1"/>
          <p:nvPr/>
        </p:nvSpPr>
        <p:spPr>
          <a:xfrm>
            <a:off x="7857491" y="5679537"/>
            <a:ext cx="869216" cy="17440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SU-E-100116-55</a:t>
            </a:r>
          </a:p>
        </p:txBody>
      </p:sp>
      <p:pic>
        <p:nvPicPr>
          <p:cNvPr id="35" name="Graphic 34">
            <a:hlinkClick r:id="rId5" action="ppaction://hlinksldjump"/>
            <a:extLst>
              <a:ext uri="{FF2B5EF4-FFF2-40B4-BE49-F238E27FC236}">
                <a16:creationId xmlns:a16="http://schemas.microsoft.com/office/drawing/2014/main" id="{9FD41A5E-7349-12F1-7343-800EDA40844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grpSp>
        <p:nvGrpSpPr>
          <p:cNvPr id="2" name="Group 1">
            <a:extLst>
              <a:ext uri="{FF2B5EF4-FFF2-40B4-BE49-F238E27FC236}">
                <a16:creationId xmlns:a16="http://schemas.microsoft.com/office/drawing/2014/main" id="{5555D233-E81E-BD94-40D1-96F5348B3A05}"/>
              </a:ext>
            </a:extLst>
          </p:cNvPr>
          <p:cNvGrpSpPr/>
          <p:nvPr/>
        </p:nvGrpSpPr>
        <p:grpSpPr>
          <a:xfrm>
            <a:off x="8943278" y="724906"/>
            <a:ext cx="3877372" cy="1037838"/>
            <a:chOff x="9173180" y="318069"/>
            <a:chExt cx="3877372" cy="1037838"/>
          </a:xfrm>
        </p:grpSpPr>
        <p:sp>
          <p:nvSpPr>
            <p:cNvPr id="4" name="Rectangle: Rounded Corners 3">
              <a:extLst>
                <a:ext uri="{FF2B5EF4-FFF2-40B4-BE49-F238E27FC236}">
                  <a16:creationId xmlns:a16="http://schemas.microsoft.com/office/drawing/2014/main" id="{09763518-58B9-FC4F-5B6C-3A0982F5FF35}"/>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5" name="TextBox 4">
              <a:extLst>
                <a:ext uri="{FF2B5EF4-FFF2-40B4-BE49-F238E27FC236}">
                  <a16:creationId xmlns:a16="http://schemas.microsoft.com/office/drawing/2014/main" id="{21D7438C-CE10-6DD0-35A1-54F3B1129851}"/>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prstClr val="white"/>
                  </a:solidFill>
                  <a:effectLst/>
                  <a:uLnTx/>
                  <a:uFillTx/>
                  <a:latin typeface="DM Sans" pitchFamily="2" charset="0"/>
                  <a:ea typeface="+mn-ea"/>
                  <a:cs typeface="+mn-cs"/>
                </a:rPr>
                <a:t>An extensive, uniform and unique formation of self-organizing molecules that guarantee maximum stability.</a:t>
              </a:r>
            </a:p>
          </p:txBody>
        </p:sp>
        <p:sp>
          <p:nvSpPr>
            <p:cNvPr id="6" name="Oval 5">
              <a:extLst>
                <a:ext uri="{FF2B5EF4-FFF2-40B4-BE49-F238E27FC236}">
                  <a16:creationId xmlns:a16="http://schemas.microsoft.com/office/drawing/2014/main" id="{498ED265-5D57-6F54-6404-49AB0DEA5D7D}"/>
                </a:ext>
              </a:extLst>
            </p:cNvPr>
            <p:cNvSpPr/>
            <p:nvPr/>
          </p:nvSpPr>
          <p:spPr>
            <a:xfrm>
              <a:off x="9353447" y="449183"/>
              <a:ext cx="775610" cy="775610"/>
            </a:xfrm>
            <a:prstGeom prst="ellipse">
              <a:avLst/>
            </a:prstGeom>
            <a:blipFill>
              <a:blip r:embed="rId8"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12812062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2BBD7-3FC0-4325-C2D2-6FC20004A180}"/>
            </a:ext>
          </a:extLst>
        </p:cNvPr>
        <p:cNvGrpSpPr/>
        <p:nvPr/>
      </p:nvGrpSpPr>
      <p:grpSpPr>
        <a:xfrm>
          <a:off x="0" y="0"/>
          <a:ext cx="0" cy="0"/>
          <a:chOff x="0" y="0"/>
          <a:chExt cx="0" cy="0"/>
        </a:xfrm>
      </p:grpSpPr>
      <p:pic>
        <p:nvPicPr>
          <p:cNvPr id="16" name="Picture 15" descr="A white tube with black liquid in it&#10;&#10;AI-generated content may be incorrect.">
            <a:extLst>
              <a:ext uri="{FF2B5EF4-FFF2-40B4-BE49-F238E27FC236}">
                <a16:creationId xmlns:a16="http://schemas.microsoft.com/office/drawing/2014/main" id="{B9183C9B-E142-384A-B8F2-286AF007FCC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45249" y="1218439"/>
            <a:ext cx="2082535" cy="5206339"/>
          </a:xfrm>
          <a:prstGeom prst="rect">
            <a:avLst/>
          </a:prstGeom>
        </p:spPr>
      </p:pic>
      <p:sp>
        <p:nvSpPr>
          <p:cNvPr id="3" name="Title 2">
            <a:extLst>
              <a:ext uri="{FF2B5EF4-FFF2-40B4-BE49-F238E27FC236}">
                <a16:creationId xmlns:a16="http://schemas.microsoft.com/office/drawing/2014/main" id="{2598A4E7-8888-35D3-CD5F-D90B14668A50}"/>
              </a:ext>
            </a:extLst>
          </p:cNvPr>
          <p:cNvSpPr>
            <a:spLocks noGrp="1"/>
          </p:cNvSpPr>
          <p:nvPr>
            <p:ph type="title"/>
          </p:nvPr>
        </p:nvSpPr>
        <p:spPr>
          <a:xfrm>
            <a:off x="396768" y="331439"/>
            <a:ext cx="5470632" cy="303211"/>
          </a:xfrm>
        </p:spPr>
        <p:txBody>
          <a:bodyPr/>
          <a:lstStyle/>
          <a:p>
            <a:r>
              <a:rPr lang="en-US" sz="2200">
                <a:solidFill>
                  <a:srgbClr val="58166D"/>
                </a:solidFill>
              </a:rPr>
              <a:t>Lustrous Clump-free Mascara</a:t>
            </a:r>
          </a:p>
        </p:txBody>
      </p:sp>
      <p:sp>
        <p:nvSpPr>
          <p:cNvPr id="7" name="Text Placeholder 10">
            <a:extLst>
              <a:ext uri="{FF2B5EF4-FFF2-40B4-BE49-F238E27FC236}">
                <a16:creationId xmlns:a16="http://schemas.microsoft.com/office/drawing/2014/main" id="{C669E6D6-EB3D-013D-52ED-F6348F8507EC}"/>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Products are for illustration only, not for sale.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dsm-firmenich is not responsible for final product claims.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0" cap="none" spc="0" normalizeH="0" baseline="0" noProof="0">
              <a:ln>
                <a:noFill/>
              </a:ln>
              <a:solidFill>
                <a:prstClr val="black"/>
              </a:solidFill>
              <a:effectLst/>
              <a:uLnTx/>
              <a:uFillTx/>
              <a:latin typeface="DM Sans 14pt" pitchFamily="2" charset="0"/>
              <a:ea typeface="+mn-ea"/>
              <a:cs typeface="+mn-cs"/>
            </a:endParaRPr>
          </a:p>
        </p:txBody>
      </p:sp>
      <p:sp>
        <p:nvSpPr>
          <p:cNvPr id="8" name="Slide Number Placeholder 7">
            <a:extLst>
              <a:ext uri="{FF2B5EF4-FFF2-40B4-BE49-F238E27FC236}">
                <a16:creationId xmlns:a16="http://schemas.microsoft.com/office/drawing/2014/main" id="{D74B0D2C-54BC-F15A-C7A1-81B0660B3016}"/>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srgbClr val="000000"/>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60</a:t>
            </a:fld>
            <a:endParaRPr kumimoji="0" lang="en-US" sz="1300" b="0" i="0" u="none" strike="noStrike" kern="1200" cap="none" spc="0" normalizeH="0" baseline="0" noProof="0">
              <a:ln>
                <a:noFill/>
              </a:ln>
              <a:solidFill>
                <a:srgbClr val="000000"/>
              </a:solidFill>
              <a:effectLst/>
              <a:uLnTx/>
              <a:uFillTx/>
              <a:latin typeface="DM Sans"/>
              <a:ea typeface="+mn-ea"/>
              <a:cs typeface="+mn-cs"/>
            </a:endParaRPr>
          </a:p>
        </p:txBody>
      </p:sp>
      <p:sp>
        <p:nvSpPr>
          <p:cNvPr id="14" name="CaixaDeTexto 9">
            <a:extLst>
              <a:ext uri="{FF2B5EF4-FFF2-40B4-BE49-F238E27FC236}">
                <a16:creationId xmlns:a16="http://schemas.microsoft.com/office/drawing/2014/main" id="{D2A3EA3A-5CCD-DA37-9C17-B2BFA24A56A4}"/>
              </a:ext>
            </a:extLst>
          </p:cNvPr>
          <p:cNvSpPr txBox="1"/>
          <p:nvPr/>
        </p:nvSpPr>
        <p:spPr>
          <a:xfrm>
            <a:off x="396767" y="724906"/>
            <a:ext cx="7308957" cy="466025"/>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VALVANCE® </a:t>
            </a:r>
            <a:r>
              <a:rPr kumimoji="0" lang="en-US" sz="1400" b="1" i="1" u="none" strike="noStrike" kern="1200" cap="none" spc="0" normalizeH="0" baseline="0" noProof="0">
                <a:ln>
                  <a:noFill/>
                </a:ln>
                <a:solidFill>
                  <a:srgbClr val="000000"/>
                </a:solidFill>
                <a:effectLst/>
                <a:uLnTx/>
                <a:uFillTx/>
                <a:latin typeface="DM Sans"/>
                <a:ea typeface="Roboto" panose="02000000000000000000" pitchFamily="2" charset="0"/>
                <a:cs typeface="+mn-cs"/>
              </a:rPr>
              <a:t>Touch</a:t>
            </a: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250, D-Panthenol 75 L and </a:t>
            </a:r>
            <a:r>
              <a:rPr kumimoji="0" lang="en-US" sz="1400" b="1"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Phytantriol</a:t>
            </a:r>
            <a:endParaRPr kumimoji="0" lang="en-US"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1AB627EA-D473-771C-2169-03E121C8595A}"/>
              </a:ext>
            </a:extLst>
          </p:cNvPr>
          <p:cNvSpPr txBox="1"/>
          <p:nvPr/>
        </p:nvSpPr>
        <p:spPr>
          <a:xfrm>
            <a:off x="398865" y="1250275"/>
            <a:ext cx="5992410" cy="184666"/>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Powerful eyes with this great coverage pigment mask for high-definition eyelashes.</a:t>
            </a:r>
          </a:p>
        </p:txBody>
      </p:sp>
      <p:pic>
        <p:nvPicPr>
          <p:cNvPr id="20" name="Picture 19" descr="A black text on a white background&#10;&#10;AI-generated content may be incorrect.">
            <a:extLst>
              <a:ext uri="{FF2B5EF4-FFF2-40B4-BE49-F238E27FC236}">
                <a16:creationId xmlns:a16="http://schemas.microsoft.com/office/drawing/2014/main" id="{4A891547-A86A-CA3C-620E-679932FCBA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48733" y="279019"/>
            <a:ext cx="1688491" cy="400759"/>
          </a:xfrm>
          <a:prstGeom prst="rect">
            <a:avLst/>
          </a:prstGeom>
        </p:spPr>
      </p:pic>
      <p:pic>
        <p:nvPicPr>
          <p:cNvPr id="4" name="Graphic 3">
            <a:extLst>
              <a:ext uri="{FF2B5EF4-FFF2-40B4-BE49-F238E27FC236}">
                <a16:creationId xmlns:a16="http://schemas.microsoft.com/office/drawing/2014/main" id="{83CED7F4-D179-3873-50E7-20E574470E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7465" y="5418239"/>
            <a:ext cx="557784" cy="557784"/>
          </a:xfrm>
          <a:prstGeom prst="rect">
            <a:avLst/>
          </a:prstGeom>
        </p:spPr>
      </p:pic>
      <p:sp>
        <p:nvSpPr>
          <p:cNvPr id="6" name="CaixaDeTexto 9">
            <a:extLst>
              <a:ext uri="{FF2B5EF4-FFF2-40B4-BE49-F238E27FC236}">
                <a16:creationId xmlns:a16="http://schemas.microsoft.com/office/drawing/2014/main" id="{E7C608E4-BAB1-F5E0-0B35-A572CF59F0F9}"/>
              </a:ext>
            </a:extLst>
          </p:cNvPr>
          <p:cNvSpPr txBox="1"/>
          <p:nvPr/>
        </p:nvSpPr>
        <p:spPr>
          <a:xfrm>
            <a:off x="8943278" y="2016894"/>
            <a:ext cx="2946321" cy="3346557"/>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Procedure</a:t>
            </a:r>
            <a:endPar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endParaRP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Weight components of phase A. Stir and heat up to 85°C until homogenous.</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Weight water of phase B. Start stirring and heating. At 60°C, add slowly the </a:t>
            </a:r>
            <a:r>
              <a:rPr kumimoji="0" lang="en-US" sz="9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hydroxyethylcellulose</a:t>
            </a: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250 HR while stirring for 20 minutes and heat up. At 75°C add premix Glycerin + Acacia Senegal Gum, Xanthan Gum and stir for 10 minutes.</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Weigh water of phase B, stir and heat to 80°C. Solubilize Eastman AQ™ Polymer 55 S in water.</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Then add C to B.</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Add D to B+C, homogenize.</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At 80°C, add A to B+C+D under stirring and homogenize strongly for 1 minute.</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Start cooling down under gentle stirring.</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At 50°C, introduce one by one components of phase E. Check the homogeneity between each step.</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Homogenize for 30 seconds.</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Cool down to RT, check the pH (5.0-6.0) and adjust if necessary.</a:t>
            </a:r>
          </a:p>
        </p:txBody>
      </p:sp>
      <p:graphicFrame>
        <p:nvGraphicFramePr>
          <p:cNvPr id="9" name="Tabela 1">
            <a:extLst>
              <a:ext uri="{FF2B5EF4-FFF2-40B4-BE49-F238E27FC236}">
                <a16:creationId xmlns:a16="http://schemas.microsoft.com/office/drawing/2014/main" id="{1C23FB0D-E912-BAA8-0F93-8E2FFAE948F5}"/>
              </a:ext>
            </a:extLst>
          </p:cNvPr>
          <p:cNvGraphicFramePr>
            <a:graphicFrameLocks noGrp="1"/>
          </p:cNvGraphicFramePr>
          <p:nvPr/>
        </p:nvGraphicFramePr>
        <p:xfrm>
          <a:off x="4159234" y="2047907"/>
          <a:ext cx="4357920" cy="3473573"/>
        </p:xfrm>
        <a:graphic>
          <a:graphicData uri="http://schemas.openxmlformats.org/drawingml/2006/table">
            <a:tbl>
              <a:tblPr>
                <a:tableStyleId>{5C22544A-7EE6-4342-B048-85BDC9FD1C3A}</a:tableStyleId>
              </a:tblPr>
              <a:tblGrid>
                <a:gridCol w="381256">
                  <a:extLst>
                    <a:ext uri="{9D8B030D-6E8A-4147-A177-3AD203B41FA5}">
                      <a16:colId xmlns:a16="http://schemas.microsoft.com/office/drawing/2014/main" val="1750224917"/>
                    </a:ext>
                  </a:extLst>
                </a:gridCol>
                <a:gridCol w="1664191">
                  <a:extLst>
                    <a:ext uri="{9D8B030D-6E8A-4147-A177-3AD203B41FA5}">
                      <a16:colId xmlns:a16="http://schemas.microsoft.com/office/drawing/2014/main" val="4215147189"/>
                    </a:ext>
                  </a:extLst>
                </a:gridCol>
                <a:gridCol w="1834689">
                  <a:extLst>
                    <a:ext uri="{9D8B030D-6E8A-4147-A177-3AD203B41FA5}">
                      <a16:colId xmlns:a16="http://schemas.microsoft.com/office/drawing/2014/main" val="4009637295"/>
                    </a:ext>
                  </a:extLst>
                </a:gridCol>
                <a:gridCol w="477784">
                  <a:extLst>
                    <a:ext uri="{9D8B030D-6E8A-4147-A177-3AD203B41FA5}">
                      <a16:colId xmlns:a16="http://schemas.microsoft.com/office/drawing/2014/main" val="534348324"/>
                    </a:ext>
                  </a:extLst>
                </a:gridCol>
              </a:tblGrid>
              <a:tr h="144732">
                <a:tc>
                  <a:txBody>
                    <a:bodyPr/>
                    <a:lstStyle/>
                    <a:p>
                      <a:r>
                        <a:rPr lang="en-US" sz="700" b="1">
                          <a:solidFill>
                            <a:schemeClr val="bg1"/>
                          </a:solidFill>
                          <a:effectLst/>
                          <a:latin typeface="+mn-lt"/>
                          <a:ea typeface="Roboto" panose="02000000000000000000" pitchFamily="2" charset="0"/>
                        </a:rPr>
                        <a:t>Phase</a:t>
                      </a:r>
                      <a:endParaRPr lang="pt-BR" sz="70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rPr>
                        <a:t>Ingredients</a:t>
                      </a:r>
                      <a:endParaRPr lang="pt-BR" sz="70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rPr>
                        <a:t>INCI Name</a:t>
                      </a:r>
                      <a:endParaRPr lang="pt-BR" sz="70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en-US" sz="700" b="1">
                          <a:solidFill>
                            <a:schemeClr val="bg1"/>
                          </a:solidFill>
                          <a:effectLst/>
                          <a:latin typeface="+mn-lt"/>
                          <a:ea typeface="Roboto" panose="02000000000000000000" pitchFamily="2" charset="0"/>
                        </a:rPr>
                        <a:t>% w / w</a:t>
                      </a:r>
                      <a:endParaRPr lang="pt-BR" sz="70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3576222124"/>
                  </a:ext>
                </a:extLst>
              </a:tr>
              <a:tr h="289465">
                <a:tc>
                  <a:txBody>
                    <a:bodyPr/>
                    <a:lstStyle/>
                    <a:p>
                      <a:r>
                        <a:rPr lang="en-US" sz="700">
                          <a:solidFill>
                            <a:sysClr val="windowText" lastClr="000000"/>
                          </a:solidFill>
                          <a:effectLst/>
                          <a:latin typeface="+mn-lt"/>
                          <a:ea typeface="Roboto" panose="02000000000000000000" pitchFamily="2" charset="0"/>
                        </a:rPr>
                        <a:t>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CH" sz="700">
                          <a:solidFill>
                            <a:sysClr val="windowText" lastClr="000000"/>
                          </a:solidFill>
                          <a:effectLst/>
                          <a:latin typeface="+mn-lt"/>
                          <a:ea typeface="Roboto" panose="02000000000000000000" pitchFamily="2" charset="0"/>
                        </a:rPr>
                        <a:t>Huile de Paraffine Codex AAB2</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PARAFFINUM LIQUIDUM</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5.00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4945592"/>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CERAUBA T1 Bio</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COPERNICIA CERIFERA CERA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3.50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1833969"/>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Kahlwax 8104</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CERA ALBA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5.00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3618973"/>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Tego® Alkanol 16</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dirty="0">
                          <a:solidFill>
                            <a:sysClr val="windowText" lastClr="000000"/>
                          </a:solidFill>
                          <a:effectLst/>
                          <a:latin typeface="+mn-lt"/>
                          <a:ea typeface="Roboto" panose="02000000000000000000" pitchFamily="2" charset="0"/>
                        </a:rPr>
                        <a:t>CETYL ALCOHOL</a:t>
                      </a:r>
                      <a:endParaRPr lang="pt-BR" sz="700" dirty="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5.00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155430"/>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b="1">
                          <a:solidFill>
                            <a:sysClr val="windowText" lastClr="000000"/>
                          </a:solidFill>
                          <a:effectLst/>
                          <a:latin typeface="+mn-lt"/>
                          <a:ea typeface="Roboto" panose="02000000000000000000" pitchFamily="2" charset="0"/>
                        </a:rPr>
                        <a:t>AMPHISOL® K</a:t>
                      </a:r>
                      <a:endParaRPr lang="pt-BR" sz="700" b="1">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dirty="0">
                          <a:solidFill>
                            <a:sysClr val="windowText" lastClr="000000"/>
                          </a:solidFill>
                          <a:effectLst/>
                          <a:latin typeface="+mn-lt"/>
                          <a:ea typeface="Roboto" panose="02000000000000000000" pitchFamily="2" charset="0"/>
                        </a:rPr>
                        <a:t>POTASSIUM CETYL PHOSPHATE</a:t>
                      </a:r>
                      <a:endParaRPr lang="pt-BR" sz="700" dirty="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3.00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184232"/>
                  </a:ext>
                </a:extLst>
              </a:tr>
              <a:tr h="144732">
                <a:tc>
                  <a:txBody>
                    <a:bodyPr/>
                    <a:lstStyle/>
                    <a:p>
                      <a:r>
                        <a:rPr lang="en-US" sz="700">
                          <a:solidFill>
                            <a:sysClr val="windowText" lastClr="000000"/>
                          </a:solidFill>
                          <a:effectLst/>
                          <a:latin typeface="+mn-lt"/>
                          <a:ea typeface="Roboto" panose="02000000000000000000" pitchFamily="2" charset="0"/>
                        </a:rPr>
                        <a:t>B</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Water dem.</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AQUA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45.15</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8423692"/>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err="1">
                          <a:solidFill>
                            <a:sysClr val="windowText" lastClr="000000"/>
                          </a:solidFill>
                          <a:effectLst/>
                          <a:latin typeface="+mn-lt"/>
                          <a:ea typeface="Roboto" panose="02000000000000000000" pitchFamily="2" charset="0"/>
                        </a:rPr>
                        <a:t>Natrosol</a:t>
                      </a:r>
                      <a:r>
                        <a:rPr lang="en-US" sz="700">
                          <a:solidFill>
                            <a:sysClr val="windowText" lastClr="000000"/>
                          </a:solidFill>
                          <a:effectLst/>
                          <a:latin typeface="+mn-lt"/>
                          <a:ea typeface="Roboto" panose="02000000000000000000" pitchFamily="2" charset="0"/>
                        </a:rPr>
                        <a:t>™ 250 HR</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HYDROXYETHYLCELLULOSE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0.50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458981"/>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Glycerin 99.5%</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GLYCERIN</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3.00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3712954"/>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SOLAGUM™ AX</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ACACIA SENEGAL GUM, XANTHAN GUM</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0.20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9372637"/>
                  </a:ext>
                </a:extLst>
              </a:tr>
              <a:tr h="144732">
                <a:tc>
                  <a:txBody>
                    <a:bodyPr/>
                    <a:lstStyle/>
                    <a:p>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Water dem.</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AQUA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15.00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7549800"/>
                  </a:ext>
                </a:extLst>
              </a:tr>
              <a:tr h="289465">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Eastman AQ™ Polymer 55 S</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POLYESTER-5, SODIUM ACETATE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5.00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0963341"/>
                  </a:ext>
                </a:extLst>
              </a:tr>
              <a:tr h="289465">
                <a:tc>
                  <a:txBody>
                    <a:bodyPr/>
                    <a:lstStyle/>
                    <a:p>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Unipure Black LC989 SGP</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CI 77499, SODIUM GLYCEROPHOSPHATE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6.00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4700432"/>
                  </a:ext>
                </a:extLst>
              </a:tr>
              <a:tr h="144732">
                <a:tc>
                  <a:txBody>
                    <a:bodyPr/>
                    <a:lstStyle/>
                    <a:p>
                      <a:r>
                        <a:rPr lang="en-US" sz="700">
                          <a:solidFill>
                            <a:sysClr val="windowText" lastClr="000000"/>
                          </a:solidFill>
                          <a:effectLst/>
                          <a:latin typeface="+mn-lt"/>
                          <a:ea typeface="Roboto" panose="02000000000000000000" pitchFamily="2" charset="0"/>
                          <a:cs typeface="Times New Roman" panose="02020603050405020304" pitchFamily="18" charset="0"/>
                        </a:rPr>
                        <a:t>C</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b="1">
                          <a:solidFill>
                            <a:sysClr val="windowText" lastClr="000000"/>
                          </a:solidFill>
                          <a:effectLst/>
                          <a:latin typeface="+mn-lt"/>
                          <a:ea typeface="Roboto" panose="02000000000000000000" pitchFamily="2" charset="0"/>
                        </a:rPr>
                        <a:t>VALVANCE® </a:t>
                      </a:r>
                      <a:r>
                        <a:rPr lang="en-US" sz="700" b="1" i="1">
                          <a:solidFill>
                            <a:sysClr val="windowText" lastClr="000000"/>
                          </a:solidFill>
                          <a:effectLst/>
                          <a:latin typeface="+mn-lt"/>
                          <a:ea typeface="Roboto" panose="02000000000000000000" pitchFamily="2" charset="0"/>
                        </a:rPr>
                        <a:t>Touch</a:t>
                      </a:r>
                      <a:r>
                        <a:rPr lang="en-US" sz="700" b="1">
                          <a:solidFill>
                            <a:sysClr val="windowText" lastClr="000000"/>
                          </a:solidFill>
                          <a:effectLst/>
                          <a:latin typeface="+mn-lt"/>
                          <a:ea typeface="Roboto" panose="02000000000000000000" pitchFamily="2" charset="0"/>
                        </a:rPr>
                        <a:t> 250</a:t>
                      </a:r>
                      <a:endParaRPr lang="pt-BR" sz="700" b="1">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SILICA, METHICONE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1.50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5455961"/>
                  </a:ext>
                </a:extLst>
              </a:tr>
              <a:tr h="144732">
                <a:tc>
                  <a:txBody>
                    <a:bodyPr/>
                    <a:lstStyle/>
                    <a:p>
                      <a:r>
                        <a:rPr lang="en-US" sz="700">
                          <a:solidFill>
                            <a:sysClr val="windowText" lastClr="000000"/>
                          </a:solidFill>
                          <a:effectLst/>
                          <a:latin typeface="+mn-lt"/>
                          <a:ea typeface="Roboto" panose="02000000000000000000" pitchFamily="2" charset="0"/>
                        </a:rPr>
                        <a:t> D</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b="1">
                          <a:solidFill>
                            <a:sysClr val="windowText" lastClr="000000"/>
                          </a:solidFill>
                          <a:effectLst/>
                          <a:latin typeface="+mn-lt"/>
                          <a:ea typeface="Roboto" panose="02000000000000000000" pitchFamily="2" charset="0"/>
                        </a:rPr>
                        <a:t>D-Panthenol 75 L</a:t>
                      </a:r>
                      <a:endParaRPr lang="pt-BR" sz="700" b="1">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PANTHENOL, AQUA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0.50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5619011"/>
                  </a:ext>
                </a:extLst>
              </a:tr>
              <a:tr h="144732">
                <a:tc>
                  <a:txBody>
                    <a:bodyPr/>
                    <a:lstStyle/>
                    <a:p>
                      <a:r>
                        <a:rPr lang="en-US" sz="700">
                          <a:solidFill>
                            <a:sysClr val="windowText" lastClr="000000"/>
                          </a:solidFill>
                          <a:effectLst/>
                          <a:latin typeface="+mn-lt"/>
                          <a:ea typeface="Roboto" panose="02000000000000000000" pitchFamily="2" charset="0"/>
                        </a:rPr>
                        <a:t> 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b="1" err="1">
                          <a:solidFill>
                            <a:sysClr val="windowText" lastClr="000000"/>
                          </a:solidFill>
                          <a:effectLst/>
                          <a:latin typeface="+mn-lt"/>
                          <a:ea typeface="Roboto" panose="02000000000000000000" pitchFamily="2" charset="0"/>
                        </a:rPr>
                        <a:t>Phytantriol</a:t>
                      </a:r>
                      <a:endParaRPr lang="pt-BR" sz="700" b="1">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PHYTANTRIOL</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0.50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5846889"/>
                  </a:ext>
                </a:extLst>
              </a:tr>
              <a:tr h="289465">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Euxyl® PE 9010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PHENOXYETHANOL, ETHYLHEXYLGLYCERIN</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1.00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0377390"/>
                  </a:ext>
                </a:extLst>
              </a:tr>
              <a:tr h="289465">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Emprove® Sodium Hydroxide Pellets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SODIUM HYDROXIDE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0.15</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1371247"/>
                  </a:ext>
                </a:extLst>
              </a:tr>
              <a:tr h="144732">
                <a:tc>
                  <a:txBody>
                    <a:bodyPr/>
                    <a:lstStyle/>
                    <a:p>
                      <a:endParaRPr lang="pt-BR" sz="85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pt-BR" sz="85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pt-BR" sz="85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pt-BR" sz="85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8779077"/>
                  </a:ext>
                </a:extLst>
              </a:tr>
            </a:tbl>
          </a:graphicData>
        </a:graphic>
      </p:graphicFrame>
      <p:sp>
        <p:nvSpPr>
          <p:cNvPr id="17" name="CaixaDeTexto 10">
            <a:extLst>
              <a:ext uri="{FF2B5EF4-FFF2-40B4-BE49-F238E27FC236}">
                <a16:creationId xmlns:a16="http://schemas.microsoft.com/office/drawing/2014/main" id="{C79D7965-B478-3C01-C1BA-BC4725FEE86E}"/>
              </a:ext>
            </a:extLst>
          </p:cNvPr>
          <p:cNvSpPr txBox="1"/>
          <p:nvPr/>
        </p:nvSpPr>
        <p:spPr>
          <a:xfrm>
            <a:off x="7587650" y="5521480"/>
            <a:ext cx="869216" cy="82074"/>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SU-E-101219-01</a:t>
            </a:r>
          </a:p>
        </p:txBody>
      </p:sp>
      <p:pic>
        <p:nvPicPr>
          <p:cNvPr id="18" name="Graphic 17">
            <a:hlinkClick r:id="rId6" action="ppaction://hlinksldjump"/>
            <a:extLst>
              <a:ext uri="{FF2B5EF4-FFF2-40B4-BE49-F238E27FC236}">
                <a16:creationId xmlns:a16="http://schemas.microsoft.com/office/drawing/2014/main" id="{FFE4F2FF-5110-361C-35F5-AE0161A93B2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48" y="6450806"/>
            <a:ext cx="383596" cy="383596"/>
          </a:xfrm>
          <a:prstGeom prst="rect">
            <a:avLst/>
          </a:prstGeom>
        </p:spPr>
      </p:pic>
      <p:sp>
        <p:nvSpPr>
          <p:cNvPr id="21" name="TextBox 20">
            <a:extLst>
              <a:ext uri="{FF2B5EF4-FFF2-40B4-BE49-F238E27FC236}">
                <a16:creationId xmlns:a16="http://schemas.microsoft.com/office/drawing/2014/main" id="{7616262A-A273-970E-F30E-65170246EF2F}"/>
              </a:ext>
            </a:extLst>
          </p:cNvPr>
          <p:cNvSpPr txBox="1"/>
          <p:nvPr/>
        </p:nvSpPr>
        <p:spPr>
          <a:xfrm rot="16200000">
            <a:off x="1285693" y="3592722"/>
            <a:ext cx="697480" cy="1769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a:ln>
                  <a:noFill/>
                </a:ln>
                <a:solidFill>
                  <a:srgbClr val="4A4A4A"/>
                </a:solidFill>
                <a:effectLst/>
                <a:uLnTx/>
                <a:uFillTx/>
                <a:latin typeface="Bahnschrift SemiCondensed" panose="020B0502040204020203" pitchFamily="34" charset="0"/>
                <a:ea typeface="+mn-ea"/>
                <a:cs typeface="+mn-cs"/>
              </a:rPr>
              <a:t>75L</a:t>
            </a:r>
          </a:p>
        </p:txBody>
      </p:sp>
      <p:grpSp>
        <p:nvGrpSpPr>
          <p:cNvPr id="2" name="Group 1">
            <a:extLst>
              <a:ext uri="{FF2B5EF4-FFF2-40B4-BE49-F238E27FC236}">
                <a16:creationId xmlns:a16="http://schemas.microsoft.com/office/drawing/2014/main" id="{251EA849-14E0-A65C-4661-2C40D4383804}"/>
              </a:ext>
            </a:extLst>
          </p:cNvPr>
          <p:cNvGrpSpPr/>
          <p:nvPr/>
        </p:nvGrpSpPr>
        <p:grpSpPr>
          <a:xfrm>
            <a:off x="8943278" y="724906"/>
            <a:ext cx="3877372" cy="1037838"/>
            <a:chOff x="9173180" y="318069"/>
            <a:chExt cx="3877372" cy="1037838"/>
          </a:xfrm>
        </p:grpSpPr>
        <p:sp>
          <p:nvSpPr>
            <p:cNvPr id="5" name="Rectangle: Rounded Corners 4">
              <a:extLst>
                <a:ext uri="{FF2B5EF4-FFF2-40B4-BE49-F238E27FC236}">
                  <a16:creationId xmlns:a16="http://schemas.microsoft.com/office/drawing/2014/main" id="{CE719A78-35F6-6626-97A1-180AB16D641D}"/>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F4D26608-CD27-39E9-3B2E-B3C3FE874051}"/>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DM Sans" pitchFamily="2" charset="0"/>
                  <a:ea typeface="+mn-ea"/>
                  <a:cs typeface="+mn-cs"/>
                </a:rPr>
                <a:t>An extensive, uniform and unique formation of self-organizing molecules that guarantee maximum stability.</a:t>
              </a:r>
            </a:p>
          </p:txBody>
        </p:sp>
        <p:sp>
          <p:nvSpPr>
            <p:cNvPr id="22" name="Oval 21">
              <a:extLst>
                <a:ext uri="{FF2B5EF4-FFF2-40B4-BE49-F238E27FC236}">
                  <a16:creationId xmlns:a16="http://schemas.microsoft.com/office/drawing/2014/main" id="{BEBBD473-9C3F-D3ED-E753-5E31977A4802}"/>
                </a:ext>
              </a:extLst>
            </p:cNvPr>
            <p:cNvSpPr/>
            <p:nvPr/>
          </p:nvSpPr>
          <p:spPr>
            <a:xfrm>
              <a:off x="9353447" y="449183"/>
              <a:ext cx="775610" cy="775610"/>
            </a:xfrm>
            <a:prstGeom prst="ellipse">
              <a:avLst/>
            </a:prstGeom>
            <a:blipFill>
              <a:blip r:embed="rId9"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23956984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EEB07-3125-DA59-D0A7-DADCDC87AB32}"/>
            </a:ext>
          </a:extLst>
        </p:cNvPr>
        <p:cNvGrpSpPr/>
        <p:nvPr/>
      </p:nvGrpSpPr>
      <p:grpSpPr>
        <a:xfrm>
          <a:off x="0" y="0"/>
          <a:ext cx="0" cy="0"/>
          <a:chOff x="0" y="0"/>
          <a:chExt cx="0" cy="0"/>
        </a:xfrm>
      </p:grpSpPr>
      <p:pic>
        <p:nvPicPr>
          <p:cNvPr id="21" name="Picture 20" descr="A white bottle with a white lid&#10;&#10;AI-generated content may be incorrect.">
            <a:extLst>
              <a:ext uri="{FF2B5EF4-FFF2-40B4-BE49-F238E27FC236}">
                <a16:creationId xmlns:a16="http://schemas.microsoft.com/office/drawing/2014/main" id="{F61ED7FD-BAD6-548F-3420-300F3FEDBC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0524" y="1433461"/>
            <a:ext cx="1802192" cy="4999230"/>
          </a:xfrm>
          <a:prstGeom prst="rect">
            <a:avLst/>
          </a:prstGeom>
        </p:spPr>
      </p:pic>
      <p:graphicFrame>
        <p:nvGraphicFramePr>
          <p:cNvPr id="17" name="Tabela 1">
            <a:extLst>
              <a:ext uri="{FF2B5EF4-FFF2-40B4-BE49-F238E27FC236}">
                <a16:creationId xmlns:a16="http://schemas.microsoft.com/office/drawing/2014/main" id="{59FA7A89-CD40-5D8A-1972-27615CFDD36D}"/>
              </a:ext>
            </a:extLst>
          </p:cNvPr>
          <p:cNvGraphicFramePr>
            <a:graphicFrameLocks noGrp="1"/>
          </p:cNvGraphicFramePr>
          <p:nvPr/>
        </p:nvGraphicFramePr>
        <p:xfrm>
          <a:off x="3555209" y="2047907"/>
          <a:ext cx="4961945" cy="3785529"/>
        </p:xfrm>
        <a:graphic>
          <a:graphicData uri="http://schemas.openxmlformats.org/drawingml/2006/table">
            <a:tbl>
              <a:tblPr>
                <a:tableStyleId>{5C22544A-7EE6-4342-B048-85BDC9FD1C3A}</a:tableStyleId>
              </a:tblPr>
              <a:tblGrid>
                <a:gridCol w="430939">
                  <a:extLst>
                    <a:ext uri="{9D8B030D-6E8A-4147-A177-3AD203B41FA5}">
                      <a16:colId xmlns:a16="http://schemas.microsoft.com/office/drawing/2014/main" val="1981509525"/>
                    </a:ext>
                  </a:extLst>
                </a:gridCol>
                <a:gridCol w="1551379">
                  <a:extLst>
                    <a:ext uri="{9D8B030D-6E8A-4147-A177-3AD203B41FA5}">
                      <a16:colId xmlns:a16="http://schemas.microsoft.com/office/drawing/2014/main" val="1339854327"/>
                    </a:ext>
                  </a:extLst>
                </a:gridCol>
                <a:gridCol w="2364002">
                  <a:extLst>
                    <a:ext uri="{9D8B030D-6E8A-4147-A177-3AD203B41FA5}">
                      <a16:colId xmlns:a16="http://schemas.microsoft.com/office/drawing/2014/main" val="2097930"/>
                    </a:ext>
                  </a:extLst>
                </a:gridCol>
                <a:gridCol w="615625">
                  <a:extLst>
                    <a:ext uri="{9D8B030D-6E8A-4147-A177-3AD203B41FA5}">
                      <a16:colId xmlns:a16="http://schemas.microsoft.com/office/drawing/2014/main" val="3576782720"/>
                    </a:ext>
                  </a:extLst>
                </a:gridCol>
              </a:tblGrid>
              <a:tr h="101052">
                <a:tc>
                  <a:txBody>
                    <a:bodyPr/>
                    <a:lstStyle/>
                    <a:p>
                      <a:r>
                        <a:rPr lang="en-US" sz="700" b="1">
                          <a:solidFill>
                            <a:schemeClr val="bg1"/>
                          </a:solidFill>
                          <a:effectLst/>
                          <a:latin typeface="+mn-lt"/>
                          <a:ea typeface="Roboto" panose="02000000000000000000" pitchFamily="2" charset="0"/>
                          <a:cs typeface="Roboto" panose="02000000000000000000" pitchFamily="2" charset="0"/>
                        </a:rPr>
                        <a:t>Phase</a:t>
                      </a:r>
                      <a:endParaRPr lang="pt-BR" sz="800" b="1">
                        <a:solidFill>
                          <a:schemeClr val="bg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12700" cmpd="sng">
                      <a:noFill/>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cs typeface="Roboto" panose="02000000000000000000" pitchFamily="2" charset="0"/>
                        </a:rPr>
                        <a:t>Ingredients</a:t>
                      </a:r>
                      <a:endParaRPr lang="pt-BR" sz="800" b="1">
                        <a:solidFill>
                          <a:schemeClr val="bg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12700" cmpd="sng">
                      <a:noFill/>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cs typeface="Roboto" panose="02000000000000000000" pitchFamily="2" charset="0"/>
                        </a:rPr>
                        <a:t>INCI Name</a:t>
                      </a:r>
                      <a:endParaRPr lang="pt-BR" sz="800" b="1">
                        <a:solidFill>
                          <a:schemeClr val="bg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12700" cmpd="sng">
                      <a:noFill/>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en-US" sz="700" b="1">
                          <a:solidFill>
                            <a:schemeClr val="bg1"/>
                          </a:solidFill>
                          <a:effectLst/>
                          <a:latin typeface="+mn-lt"/>
                          <a:ea typeface="Roboto" panose="02000000000000000000" pitchFamily="2" charset="0"/>
                          <a:cs typeface="Roboto" panose="02000000000000000000" pitchFamily="2" charset="0"/>
                        </a:rPr>
                        <a:t>% w / w</a:t>
                      </a:r>
                      <a:endParaRPr lang="pt-BR" sz="800" b="1">
                        <a:solidFill>
                          <a:schemeClr val="bg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12700" cmpd="sng">
                      <a:noFill/>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1872531063"/>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A</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 WATER DEM.</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AQUA</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 50,10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7003021"/>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err="1">
                          <a:solidFill>
                            <a:schemeClr val="tx1"/>
                          </a:solidFill>
                          <a:effectLst/>
                          <a:latin typeface="+mn-lt"/>
                          <a:ea typeface="Roboto" panose="02000000000000000000" pitchFamily="2" charset="0"/>
                          <a:cs typeface="Roboto" panose="02000000000000000000" pitchFamily="2" charset="0"/>
                        </a:rPr>
                        <a:t>Edeta</a:t>
                      </a:r>
                      <a:r>
                        <a:rPr lang="en-US" sz="600">
                          <a:solidFill>
                            <a:schemeClr val="tx1"/>
                          </a:solidFill>
                          <a:effectLst/>
                          <a:latin typeface="+mn-lt"/>
                          <a:ea typeface="Roboto" panose="02000000000000000000" pitchFamily="2" charset="0"/>
                          <a:cs typeface="Roboto" panose="02000000000000000000" pitchFamily="2" charset="0"/>
                        </a:rPr>
                        <a:t> BD</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DISODIUM EDTA, AQUA</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0,10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4423189"/>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7890906"/>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B</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Makilene GC</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BUTYLENE GLYCOL</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3,00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2138270"/>
                  </a:ext>
                </a:extLst>
              </a:tr>
              <a:tr h="173232">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SILIGEL</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XANTHAN GUM, SCLEROTIUM GUM, LECITHIN, PULLULAN</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0,80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8450106"/>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C</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AMPHISOL® K</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dirty="0">
                          <a:solidFill>
                            <a:schemeClr val="tx1"/>
                          </a:solidFill>
                          <a:effectLst/>
                          <a:latin typeface="+mn-lt"/>
                          <a:ea typeface="Roboto" panose="02000000000000000000" pitchFamily="2" charset="0"/>
                          <a:cs typeface="Roboto" panose="02000000000000000000" pitchFamily="2" charset="0"/>
                        </a:rPr>
                        <a:t>POTASSIUM CETYL PHOSPHATE</a:t>
                      </a:r>
                      <a:endParaRPr lang="pt-BR" sz="800" dirty="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1,80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1232837"/>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HMS</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HOMOSALATE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5,00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5734805"/>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EHS</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ETHYLHEXYL SALICYLATE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5,00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2706115"/>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1789</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BUTYL METHOXYDIBENZOYLMETHANE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3,00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06425057"/>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340</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OCTOCRYLENE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6,00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7216330"/>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SLX</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POLYSILICONE-15</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0,90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7796163"/>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MCX</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ETHYLHEXYL METHOXYCINNAMATE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3,00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4268534"/>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0">
                          <a:solidFill>
                            <a:schemeClr val="tx1"/>
                          </a:solidFill>
                          <a:effectLst/>
                          <a:latin typeface="+mn-lt"/>
                          <a:ea typeface="Roboto" panose="02000000000000000000" pitchFamily="2" charset="0"/>
                          <a:cs typeface="Roboto" panose="02000000000000000000" pitchFamily="2" charset="0"/>
                        </a:rPr>
                        <a:t>EMOGREEN L19</a:t>
                      </a:r>
                      <a:endParaRPr lang="pt-BR" sz="800" b="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C15-19 ALKANE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2,50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4848906"/>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DL-alpha-Tocopheryl Acetate</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TOCOPHERYL ACETATE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4295556"/>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Lanette O</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dirty="0">
                          <a:solidFill>
                            <a:schemeClr val="tx1"/>
                          </a:solidFill>
                          <a:effectLst/>
                          <a:latin typeface="+mn-lt"/>
                          <a:ea typeface="Roboto" panose="02000000000000000000" pitchFamily="2" charset="0"/>
                          <a:cs typeface="Roboto" panose="02000000000000000000" pitchFamily="2" charset="0"/>
                        </a:rPr>
                        <a:t>CETEARYL ALCOHOL</a:t>
                      </a:r>
                      <a:endParaRPr lang="pt-BR" sz="800" dirty="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2,00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6965061"/>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0">
                          <a:solidFill>
                            <a:schemeClr val="tx1"/>
                          </a:solidFill>
                          <a:effectLst/>
                          <a:latin typeface="+mn-lt"/>
                          <a:ea typeface="Roboto" panose="02000000000000000000" pitchFamily="2" charset="0"/>
                          <a:cs typeface="Roboto" panose="02000000000000000000" pitchFamily="2" charset="0"/>
                        </a:rPr>
                        <a:t>Aristoflex Silk</a:t>
                      </a:r>
                      <a:endParaRPr lang="pt-BR" sz="800" b="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SODIUM POLYACRYLOYLDIMETHYL TAURATE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0,50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3949012"/>
                  </a:ext>
                </a:extLst>
              </a:tr>
              <a:tr h="136312">
                <a:tc>
                  <a:txBody>
                    <a:bodyPr/>
                    <a:lstStyle/>
                    <a:p>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err="1">
                          <a:solidFill>
                            <a:schemeClr val="tx1"/>
                          </a:solidFill>
                          <a:effectLst/>
                          <a:latin typeface="+mn-lt"/>
                          <a:ea typeface="Roboto" panose="02000000000000000000" pitchFamily="2" charset="0"/>
                          <a:cs typeface="Roboto" panose="02000000000000000000" pitchFamily="2" charset="0"/>
                        </a:rPr>
                        <a:t>Hallbrite</a:t>
                      </a:r>
                      <a:r>
                        <a:rPr lang="en-US" sz="600">
                          <a:solidFill>
                            <a:schemeClr val="tx1"/>
                          </a:solidFill>
                          <a:effectLst/>
                          <a:latin typeface="+mn-lt"/>
                          <a:ea typeface="Roboto" panose="02000000000000000000" pitchFamily="2" charset="0"/>
                          <a:cs typeface="Roboto" panose="02000000000000000000" pitchFamily="2" charset="0"/>
                        </a:rPr>
                        <a:t> BHB</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BUTYLOCTYL SALICYLATE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5,00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4080000"/>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D</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VALVANCE® </a:t>
                      </a:r>
                      <a:r>
                        <a:rPr lang="en-US" sz="600" b="1" i="1">
                          <a:solidFill>
                            <a:schemeClr val="tx1"/>
                          </a:solidFill>
                          <a:effectLst/>
                          <a:latin typeface="+mn-lt"/>
                          <a:ea typeface="Roboto" panose="02000000000000000000" pitchFamily="2" charset="0"/>
                          <a:cs typeface="Roboto" panose="02000000000000000000" pitchFamily="2" charset="0"/>
                        </a:rPr>
                        <a:t>Touch</a:t>
                      </a:r>
                      <a:r>
                        <a:rPr lang="en-US" sz="600" b="1">
                          <a:solidFill>
                            <a:schemeClr val="tx1"/>
                          </a:solidFill>
                          <a:effectLst/>
                          <a:latin typeface="+mn-lt"/>
                          <a:ea typeface="Roboto" panose="02000000000000000000" pitchFamily="2" charset="0"/>
                          <a:cs typeface="Roboto" panose="02000000000000000000" pitchFamily="2" charset="0"/>
                        </a:rPr>
                        <a:t> 250</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SILICA, DIMETHICONE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7341519"/>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VALVANCE® </a:t>
                      </a:r>
                      <a:r>
                        <a:rPr lang="en-US" sz="600" b="1" i="1">
                          <a:solidFill>
                            <a:schemeClr val="tx1"/>
                          </a:solidFill>
                          <a:effectLst/>
                          <a:latin typeface="+mn-lt"/>
                          <a:ea typeface="Roboto" panose="02000000000000000000" pitchFamily="2" charset="0"/>
                          <a:cs typeface="Roboto" panose="02000000000000000000" pitchFamily="2" charset="0"/>
                        </a:rPr>
                        <a:t>Touch</a:t>
                      </a:r>
                      <a:r>
                        <a:rPr lang="en-US" sz="600" b="1">
                          <a:solidFill>
                            <a:schemeClr val="tx1"/>
                          </a:solidFill>
                          <a:effectLst/>
                          <a:latin typeface="+mn-lt"/>
                          <a:ea typeface="Roboto" panose="02000000000000000000" pitchFamily="2" charset="0"/>
                          <a:cs typeface="Roboto" panose="02000000000000000000" pitchFamily="2" charset="0"/>
                        </a:rPr>
                        <a:t> 210</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SILICA</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4920276"/>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Euxyl PE 9010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PHENOXYETHANOL, ETHYLHEXYLGLYCERIN</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8660385"/>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Perfume Vanille douce RS86015</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PARFUM</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0,30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0409957"/>
                  </a:ext>
                </a:extLst>
              </a:tr>
              <a:tr h="240549">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600" b="1">
                          <a:solidFill>
                            <a:schemeClr val="tx1"/>
                          </a:solidFill>
                          <a:effectLst/>
                          <a:latin typeface="+mn-lt"/>
                          <a:ea typeface="Roboto" panose="02000000000000000000" pitchFamily="2" charset="0"/>
                          <a:cs typeface="Roboto" panose="02000000000000000000" pitchFamily="2" charset="0"/>
                        </a:rPr>
                        <a:t>SYN-GLOW®</a:t>
                      </a:r>
                      <a:endParaRPr lang="pt-BR" sz="800" b="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600">
                          <a:solidFill>
                            <a:schemeClr val="tx1"/>
                          </a:solidFill>
                          <a:effectLst/>
                          <a:latin typeface="+mn-lt"/>
                          <a:ea typeface="Roboto" panose="02000000000000000000" pitchFamily="2" charset="0"/>
                          <a:cs typeface="Roboto" panose="02000000000000000000" pitchFamily="2" charset="0"/>
                        </a:rPr>
                        <a:t>GLYCERIN, AQUA, BENZOYL DIPEPTIDE-18 D-PHENYLALANYL ARGINYL D-TRYPTOPHAN DIPROPYLAMIDE MESYLATE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3,00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2744773"/>
                  </a:ext>
                </a:extLst>
              </a:tr>
              <a:tr h="320733">
                <a:tc>
                  <a:txBody>
                    <a:bodyPr/>
                    <a:lstStyle/>
                    <a:p>
                      <a:r>
                        <a:rPr lang="en-US" sz="600">
                          <a:solidFill>
                            <a:schemeClr val="tx1"/>
                          </a:solidFill>
                          <a:effectLst/>
                          <a:latin typeface="+mn-lt"/>
                          <a:ea typeface="Roboto" panose="02000000000000000000" pitchFamily="2" charset="0"/>
                          <a:cs typeface="Roboto" panose="02000000000000000000" pitchFamily="2" charset="0"/>
                        </a:rPr>
                        <a:t>F</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err="1">
                          <a:solidFill>
                            <a:schemeClr val="tx1"/>
                          </a:solidFill>
                          <a:effectLst/>
                          <a:latin typeface="+mn-lt"/>
                          <a:ea typeface="Roboto" panose="02000000000000000000" pitchFamily="2" charset="0"/>
                          <a:cs typeface="Roboto" panose="02000000000000000000" pitchFamily="2" charset="0"/>
                        </a:rPr>
                        <a:t>Cameleon</a:t>
                      </a:r>
                      <a:r>
                        <a:rPr lang="en-US" sz="600">
                          <a:solidFill>
                            <a:schemeClr val="tx1"/>
                          </a:solidFill>
                          <a:effectLst/>
                          <a:latin typeface="+mn-lt"/>
                          <a:ea typeface="Roboto" panose="02000000000000000000" pitchFamily="2" charset="0"/>
                          <a:cs typeface="Roboto" panose="02000000000000000000" pitchFamily="2" charset="0"/>
                        </a:rPr>
                        <a:t> Yellow</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CELLULOSE ACETATE, TITANIUM DIOXIDE, CI 77492, PROPYLENE GLYCOL STEARATE, ACRYLATES/AMMONIUM METHACRYLATE COPOLYMER, MAGNESIUM STEARATE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2,250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8574689"/>
                  </a:ext>
                </a:extLst>
              </a:tr>
              <a:tr h="320733">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err="1">
                          <a:solidFill>
                            <a:schemeClr val="tx1"/>
                          </a:solidFill>
                          <a:effectLst/>
                          <a:latin typeface="+mn-lt"/>
                          <a:ea typeface="Roboto" panose="02000000000000000000" pitchFamily="2" charset="0"/>
                          <a:cs typeface="Roboto" panose="02000000000000000000" pitchFamily="2" charset="0"/>
                        </a:rPr>
                        <a:t>Cameleon</a:t>
                      </a:r>
                      <a:r>
                        <a:rPr lang="en-US" sz="600">
                          <a:solidFill>
                            <a:schemeClr val="tx1"/>
                          </a:solidFill>
                          <a:effectLst/>
                          <a:latin typeface="+mn-lt"/>
                          <a:ea typeface="Roboto" panose="02000000000000000000" pitchFamily="2" charset="0"/>
                          <a:cs typeface="Roboto" panose="02000000000000000000" pitchFamily="2" charset="0"/>
                        </a:rPr>
                        <a:t> Black</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CELLULOSE ACETATE, TITANIUM DIOXIDE, CI 77499, PROPYLENE GLYCOL STEARATE, ACRYLATES/AMMONIUM METHACRYLATE COPOLYMER, MAGNESIUM STEARATE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0,075</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6257454"/>
                  </a:ext>
                </a:extLst>
              </a:tr>
              <a:tr h="320733">
                <a:tc>
                  <a:txBody>
                    <a:bodyPr/>
                    <a:lstStyle/>
                    <a:p>
                      <a:r>
                        <a:rPr lang="en-US" sz="600" b="1">
                          <a:solidFill>
                            <a:schemeClr val="tx1"/>
                          </a:solidFill>
                          <a:effectLst/>
                          <a:latin typeface="+mn-lt"/>
                          <a:ea typeface="Roboto" panose="02000000000000000000" pitchFamily="2" charset="0"/>
                          <a:cs typeface="Roboto" panose="02000000000000000000" pitchFamily="2" charset="0"/>
                        </a:rPr>
                        <a:t> </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0" err="1">
                          <a:solidFill>
                            <a:schemeClr val="tx1"/>
                          </a:solidFill>
                          <a:effectLst/>
                          <a:latin typeface="+mn-lt"/>
                          <a:ea typeface="Roboto" panose="02000000000000000000" pitchFamily="2" charset="0"/>
                          <a:cs typeface="Roboto" panose="02000000000000000000" pitchFamily="2" charset="0"/>
                        </a:rPr>
                        <a:t>Cameleon</a:t>
                      </a:r>
                      <a:r>
                        <a:rPr lang="en-US" sz="600" b="0">
                          <a:solidFill>
                            <a:schemeClr val="tx1"/>
                          </a:solidFill>
                          <a:effectLst/>
                          <a:latin typeface="+mn-lt"/>
                          <a:ea typeface="Roboto" panose="02000000000000000000" pitchFamily="2" charset="0"/>
                          <a:cs typeface="Roboto" panose="02000000000000000000" pitchFamily="2" charset="0"/>
                        </a:rPr>
                        <a:t> Red</a:t>
                      </a:r>
                      <a:endParaRPr lang="pt-BR" sz="800" b="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CELLULOSE ACETATE, TITANIUM DIOXIDE, CI 77491, PROPYLENE GLYCOL STEARATE, ACRYLATES/AMMONIUM METHACRYLATE COPOLYMER, MAGNESIUM STEARATE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0,675</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029931"/>
                  </a:ext>
                </a:extLst>
              </a:tr>
              <a:tr h="297629">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Cameleon White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CELLULOSE ACETATE, TITANIUM DIOXIDE, PROPYLENE GLYCOL STEARATE, ACRYLATES/AMMONIUM METHACRYLATE COPOLYMER, BORON NITRIDE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1,000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9346170"/>
                  </a:ext>
                </a:extLst>
              </a:tr>
              <a:tr h="115488">
                <a:tc>
                  <a:txBody>
                    <a:bodyPr/>
                    <a:lstStyle/>
                    <a:p>
                      <a:endParaRPr lang="pt-BR" sz="800">
                        <a:solidFill>
                          <a:schemeClr val="tx1"/>
                        </a:solidFill>
                        <a:effectLst/>
                        <a:latin typeface="+mn-lt"/>
                        <a:ea typeface="Times New Roman" panose="02020603050405020304" pitchFamily="18" charset="0"/>
                        <a:cs typeface="Times New Roman" panose="02020603050405020304" pitchFamily="18"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pt-BR" sz="800">
                        <a:solidFill>
                          <a:schemeClr val="tx1"/>
                        </a:solidFill>
                        <a:effectLst/>
                        <a:latin typeface="+mn-lt"/>
                        <a:ea typeface="Times New Roman" panose="02020603050405020304" pitchFamily="18" charset="0"/>
                        <a:cs typeface="Times New Roman" panose="02020603050405020304" pitchFamily="18"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pt-BR" sz="800">
                        <a:solidFill>
                          <a:schemeClr val="tx1"/>
                        </a:solidFill>
                        <a:effectLst/>
                        <a:latin typeface="+mn-lt"/>
                        <a:ea typeface="Times New Roman" panose="02020603050405020304" pitchFamily="18" charset="0"/>
                        <a:cs typeface="Times New Roman" panose="02020603050405020304" pitchFamily="18"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pt-BR" sz="800">
                        <a:solidFill>
                          <a:schemeClr val="tx1"/>
                        </a:solidFill>
                        <a:effectLst/>
                        <a:latin typeface="+mn-lt"/>
                        <a:ea typeface="Times New Roman" panose="02020603050405020304" pitchFamily="18" charset="0"/>
                        <a:cs typeface="Times New Roman" panose="02020603050405020304" pitchFamily="18"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9510468"/>
                  </a:ext>
                </a:extLst>
              </a:tr>
            </a:tbl>
          </a:graphicData>
        </a:graphic>
      </p:graphicFrame>
      <p:sp>
        <p:nvSpPr>
          <p:cNvPr id="3" name="Title 2">
            <a:extLst>
              <a:ext uri="{FF2B5EF4-FFF2-40B4-BE49-F238E27FC236}">
                <a16:creationId xmlns:a16="http://schemas.microsoft.com/office/drawing/2014/main" id="{CC839AE8-031A-B355-A4E8-80F5F05C8F60}"/>
              </a:ext>
            </a:extLst>
          </p:cNvPr>
          <p:cNvSpPr>
            <a:spLocks noGrp="1"/>
          </p:cNvSpPr>
          <p:nvPr>
            <p:ph type="title"/>
          </p:nvPr>
        </p:nvSpPr>
        <p:spPr>
          <a:xfrm>
            <a:off x="396768" y="331439"/>
            <a:ext cx="5470632" cy="303211"/>
          </a:xfrm>
        </p:spPr>
        <p:txBody>
          <a:bodyPr/>
          <a:lstStyle/>
          <a:p>
            <a:r>
              <a:rPr lang="en-US" sz="2200">
                <a:solidFill>
                  <a:srgbClr val="58166D"/>
                </a:solidFill>
              </a:rPr>
              <a:t>Face Glow Cream</a:t>
            </a:r>
          </a:p>
        </p:txBody>
      </p:sp>
      <p:sp>
        <p:nvSpPr>
          <p:cNvPr id="7" name="Text Placeholder 10">
            <a:extLst>
              <a:ext uri="{FF2B5EF4-FFF2-40B4-BE49-F238E27FC236}">
                <a16:creationId xmlns:a16="http://schemas.microsoft.com/office/drawing/2014/main" id="{0629BF93-EB4E-97FB-CE2F-7C91965B0F41}"/>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ym typeface="Arial"/>
              </a:rPr>
              <a:t>Products are for illustration only, not for sale. </a:t>
            </a:r>
          </a:p>
          <a:p>
            <a:r>
              <a:rPr lang="en-US">
                <a:sym typeface="Arial"/>
              </a:rPr>
              <a:t>dsm-firmenich is not responsible for final product claims.</a:t>
            </a:r>
          </a:p>
          <a:p>
            <a:endParaRPr lang="en-US"/>
          </a:p>
        </p:txBody>
      </p:sp>
      <p:sp>
        <p:nvSpPr>
          <p:cNvPr id="8" name="Slide Number Placeholder 7">
            <a:extLst>
              <a:ext uri="{FF2B5EF4-FFF2-40B4-BE49-F238E27FC236}">
                <a16:creationId xmlns:a16="http://schemas.microsoft.com/office/drawing/2014/main" id="{1D7A7881-03EE-9ADA-1E16-E149FBB9A8E6}"/>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000000"/>
                </a:solidFill>
              </a:rPr>
              <a:pPr/>
              <a:t>61</a:t>
            </a:fld>
            <a:endParaRPr lang="en-US" sz="1300">
              <a:solidFill>
                <a:srgbClr val="000000"/>
              </a:solidFill>
            </a:endParaRPr>
          </a:p>
        </p:txBody>
      </p:sp>
      <p:sp>
        <p:nvSpPr>
          <p:cNvPr id="14" name="CaixaDeTexto 9">
            <a:extLst>
              <a:ext uri="{FF2B5EF4-FFF2-40B4-BE49-F238E27FC236}">
                <a16:creationId xmlns:a16="http://schemas.microsoft.com/office/drawing/2014/main" id="{587A2BBA-C390-DD21-9DD2-012EEE64E300}"/>
              </a:ext>
            </a:extLst>
          </p:cNvPr>
          <p:cNvSpPr txBox="1"/>
          <p:nvPr/>
        </p:nvSpPr>
        <p:spPr>
          <a:xfrm>
            <a:off x="396767" y="724906"/>
            <a:ext cx="9279796" cy="466025"/>
          </a:xfrm>
          <a:prstGeom prst="rect">
            <a:avLst/>
          </a:prstGeom>
          <a:noFill/>
        </p:spPr>
        <p:txBody>
          <a:bodyPr wrap="square" lIns="0" tIns="0" rIns="0" bIns="0">
            <a:spAutoFit/>
          </a:bodyPr>
          <a:lstStyle/>
          <a:p>
            <a:pPr>
              <a:lnSpc>
                <a:spcPct val="110000"/>
              </a:lnSpc>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a:t>
            </a:r>
            <a:r>
              <a:rPr lang="en-US" sz="1400" b="1">
                <a:solidFill>
                  <a:srgbClr val="000000"/>
                </a:solidFill>
                <a:latin typeface="DM Sans"/>
                <a:ea typeface="Roboto" panose="02000000000000000000" pitchFamily="2" charset="0"/>
              </a:rPr>
              <a:t>®</a:t>
            </a: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VALVANCE</a:t>
            </a:r>
            <a:r>
              <a:rPr lang="en-US" sz="1400" b="1">
                <a:solidFill>
                  <a:srgbClr val="000000"/>
                </a:solidFill>
                <a:latin typeface="DM Sans"/>
                <a:ea typeface="Roboto" panose="02000000000000000000" pitchFamily="2" charset="0"/>
              </a:rPr>
              <a:t>®, SYN-GLOW®, DL-alpha-Tocopheryl Acetate, and PARSOL® UV Filters</a:t>
            </a:r>
          </a:p>
        </p:txBody>
      </p:sp>
      <p:sp>
        <p:nvSpPr>
          <p:cNvPr id="15" name="TextBox 34">
            <a:extLst>
              <a:ext uri="{FF2B5EF4-FFF2-40B4-BE49-F238E27FC236}">
                <a16:creationId xmlns:a16="http://schemas.microsoft.com/office/drawing/2014/main" id="{8FDB4AB9-B6B2-0907-29FB-3A5BDB4BDADA}"/>
              </a:ext>
            </a:extLst>
          </p:cNvPr>
          <p:cNvSpPr txBox="1"/>
          <p:nvPr/>
        </p:nvSpPr>
        <p:spPr>
          <a:xfrm>
            <a:off x="398864" y="1250275"/>
            <a:ext cx="6062225" cy="369332"/>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For naturally tanned and healthy skin from the inside out, with a long-lasting effect, soft to the touch and high in hydration.</a:t>
            </a:r>
          </a:p>
        </p:txBody>
      </p:sp>
      <p:pic>
        <p:nvPicPr>
          <p:cNvPr id="20" name="Picture 19" descr="A black text on a white background&#10;&#10;AI-generated content may be incorrect.">
            <a:extLst>
              <a:ext uri="{FF2B5EF4-FFF2-40B4-BE49-F238E27FC236}">
                <a16:creationId xmlns:a16="http://schemas.microsoft.com/office/drawing/2014/main" id="{BF5AD474-2928-C240-9FF1-89BD6090D8A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48733" y="279019"/>
            <a:ext cx="1688491" cy="400759"/>
          </a:xfrm>
          <a:prstGeom prst="rect">
            <a:avLst/>
          </a:prstGeom>
        </p:spPr>
      </p:pic>
      <p:pic>
        <p:nvPicPr>
          <p:cNvPr id="4" name="Graphic 3">
            <a:extLst>
              <a:ext uri="{FF2B5EF4-FFF2-40B4-BE49-F238E27FC236}">
                <a16:creationId xmlns:a16="http://schemas.microsoft.com/office/drawing/2014/main" id="{9E705D8E-989F-C949-2F2E-1EB9B21FB4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7465" y="5418239"/>
            <a:ext cx="557784" cy="557784"/>
          </a:xfrm>
          <a:prstGeom prst="rect">
            <a:avLst/>
          </a:prstGeom>
        </p:spPr>
      </p:pic>
      <p:sp>
        <p:nvSpPr>
          <p:cNvPr id="5" name="CaixaDeTexto 9">
            <a:extLst>
              <a:ext uri="{FF2B5EF4-FFF2-40B4-BE49-F238E27FC236}">
                <a16:creationId xmlns:a16="http://schemas.microsoft.com/office/drawing/2014/main" id="{CC1D784A-0203-B95C-C338-37BFE0131BA2}"/>
              </a:ext>
            </a:extLst>
          </p:cNvPr>
          <p:cNvSpPr txBox="1"/>
          <p:nvPr/>
        </p:nvSpPr>
        <p:spPr>
          <a:xfrm>
            <a:off x="8943278" y="2035034"/>
            <a:ext cx="2682596" cy="391132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Premix phase A under stirring.</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Premix phase B and add it to phase A under stirring.</a:t>
            </a:r>
            <a:b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Heat phase A+B up to 85°C.</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Mix phase C and heat it up to 85°C under stirring.</a:t>
            </a:r>
            <a:b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phase C into phase A+B and homogenize with high shear.</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Cool the formulation down to room temperature under stirring.</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phase D under stirring.</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Below 40°C add the ingredients of phase E under stirring.</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Premix phase F and carefully add it to the     formulation under stirring.</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Adjust the pH around 5.50 if necessary.	</a:t>
            </a:r>
            <a:endParaRPr kumimoji="0" lang="en-US" sz="900" b="1" i="0" u="none" strike="noStrike" kern="1200" cap="none" spc="0" normalizeH="0" baseline="0" noProof="0">
              <a:ln>
                <a:noFill/>
              </a:ln>
              <a:solidFill>
                <a:srgbClr val="FF65E6"/>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Technical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pH: 7 – 7.5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Viscosity (Brookfield RV6/10rpm): 29 000 </a:t>
            </a:r>
            <a:r>
              <a:rPr kumimoji="0" lang="en-US"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mPa.s</a:t>
            </a: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SPF expected: 30		</a:t>
            </a:r>
          </a:p>
        </p:txBody>
      </p:sp>
      <p:sp>
        <p:nvSpPr>
          <p:cNvPr id="22" name="CaixaDeTexto 12">
            <a:extLst>
              <a:ext uri="{FF2B5EF4-FFF2-40B4-BE49-F238E27FC236}">
                <a16:creationId xmlns:a16="http://schemas.microsoft.com/office/drawing/2014/main" id="{248CF775-71DC-2606-5417-55CE390D1475}"/>
              </a:ext>
            </a:extLst>
          </p:cNvPr>
          <p:cNvSpPr txBox="1"/>
          <p:nvPr/>
        </p:nvSpPr>
        <p:spPr>
          <a:xfrm>
            <a:off x="7698178" y="5746232"/>
            <a:ext cx="869216" cy="17440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SK-E-101343-19</a:t>
            </a:r>
          </a:p>
        </p:txBody>
      </p:sp>
      <p:pic>
        <p:nvPicPr>
          <p:cNvPr id="23" name="Graphic 22">
            <a:hlinkClick r:id="" action="ppaction://noaction"/>
            <a:extLst>
              <a:ext uri="{FF2B5EF4-FFF2-40B4-BE49-F238E27FC236}">
                <a16:creationId xmlns:a16="http://schemas.microsoft.com/office/drawing/2014/main" id="{F6A5ECE8-0C7F-44B5-21ED-7FDFCE18743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grpSp>
        <p:nvGrpSpPr>
          <p:cNvPr id="2" name="Group 1">
            <a:extLst>
              <a:ext uri="{FF2B5EF4-FFF2-40B4-BE49-F238E27FC236}">
                <a16:creationId xmlns:a16="http://schemas.microsoft.com/office/drawing/2014/main" id="{5730576D-09EF-A3FB-DDA1-84C24EC6D2AE}"/>
              </a:ext>
            </a:extLst>
          </p:cNvPr>
          <p:cNvGrpSpPr/>
          <p:nvPr/>
        </p:nvGrpSpPr>
        <p:grpSpPr>
          <a:xfrm>
            <a:off x="8943278" y="724906"/>
            <a:ext cx="3877372" cy="1037838"/>
            <a:chOff x="9173180" y="318069"/>
            <a:chExt cx="3877372" cy="1037838"/>
          </a:xfrm>
        </p:grpSpPr>
        <p:sp>
          <p:nvSpPr>
            <p:cNvPr id="6" name="Rectangle: Rounded Corners 5">
              <a:extLst>
                <a:ext uri="{FF2B5EF4-FFF2-40B4-BE49-F238E27FC236}">
                  <a16:creationId xmlns:a16="http://schemas.microsoft.com/office/drawing/2014/main" id="{CB5C2F15-FE91-8C41-46C6-D411CBEBF7D9}"/>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95339B2-3072-85F5-C0FA-B6415A5F60FB}"/>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rPr>
                <a:t>An extensive, uniform and unique formation of self-organizing molecules that guarantee maximum stability.</a:t>
              </a:r>
            </a:p>
          </p:txBody>
        </p:sp>
        <p:sp>
          <p:nvSpPr>
            <p:cNvPr id="13" name="Oval 12">
              <a:extLst>
                <a:ext uri="{FF2B5EF4-FFF2-40B4-BE49-F238E27FC236}">
                  <a16:creationId xmlns:a16="http://schemas.microsoft.com/office/drawing/2014/main" id="{0F466144-83BA-6534-279F-7783524B5655}"/>
                </a:ext>
              </a:extLst>
            </p:cNvPr>
            <p:cNvSpPr/>
            <p:nvPr/>
          </p:nvSpPr>
          <p:spPr>
            <a:xfrm>
              <a:off x="9353447" y="449183"/>
              <a:ext cx="775610" cy="775610"/>
            </a:xfrm>
            <a:prstGeom prst="ellipse">
              <a:avLst/>
            </a:prstGeom>
            <a:blipFill>
              <a:blip r:embed="rId8"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F7BAA4A9-3472-22B4-A13F-D90D5EF0E410}"/>
              </a:ext>
            </a:extLst>
          </p:cNvPr>
          <p:cNvSpPr txBox="1"/>
          <p:nvPr/>
        </p:nvSpPr>
        <p:spPr>
          <a:xfrm>
            <a:off x="4724400" y="3200400"/>
            <a:ext cx="2743200" cy="1846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600" b="1"/>
              <a:t>®</a:t>
            </a:r>
            <a:endParaRPr lang="en-US"/>
          </a:p>
        </p:txBody>
      </p:sp>
      <p:sp>
        <p:nvSpPr>
          <p:cNvPr id="11" name="TextBox 10">
            <a:extLst>
              <a:ext uri="{FF2B5EF4-FFF2-40B4-BE49-F238E27FC236}">
                <a16:creationId xmlns:a16="http://schemas.microsoft.com/office/drawing/2014/main" id="{3222EEDF-9EF7-D30D-46AA-B54C80F359A5}"/>
              </a:ext>
            </a:extLst>
          </p:cNvPr>
          <p:cNvSpPr txBox="1"/>
          <p:nvPr/>
        </p:nvSpPr>
        <p:spPr>
          <a:xfrm>
            <a:off x="1573726" y="4844689"/>
            <a:ext cx="178106" cy="1692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500" b="1">
                <a:solidFill>
                  <a:schemeClr val="tx1">
                    <a:lumMod val="65000"/>
                    <a:lumOff val="35000"/>
                  </a:schemeClr>
                </a:solidFill>
              </a:rPr>
              <a:t>®</a:t>
            </a:r>
            <a:endParaRPr lang="en-US" sz="500">
              <a:solidFill>
                <a:schemeClr val="tx1">
                  <a:lumMod val="65000"/>
                  <a:lumOff val="35000"/>
                </a:schemeClr>
              </a:solidFill>
            </a:endParaRPr>
          </a:p>
        </p:txBody>
      </p:sp>
    </p:spTree>
    <p:extLst>
      <p:ext uri="{BB962C8B-B14F-4D97-AF65-F5344CB8AC3E}">
        <p14:creationId xmlns:p14="http://schemas.microsoft.com/office/powerpoint/2010/main" val="31942246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A0C4-202F-1E82-6879-61E0CED9F80D}"/>
            </a:ext>
          </a:extLst>
        </p:cNvPr>
        <p:cNvGrpSpPr/>
        <p:nvPr/>
      </p:nvGrpSpPr>
      <p:grpSpPr>
        <a:xfrm>
          <a:off x="0" y="0"/>
          <a:ext cx="0" cy="0"/>
          <a:chOff x="0" y="0"/>
          <a:chExt cx="0" cy="0"/>
        </a:xfrm>
      </p:grpSpPr>
      <p:pic>
        <p:nvPicPr>
          <p:cNvPr id="9" name="Picture 8" descr="A white tube with black text&#10;&#10;AI-generated content may be incorrect.">
            <a:extLst>
              <a:ext uri="{FF2B5EF4-FFF2-40B4-BE49-F238E27FC236}">
                <a16:creationId xmlns:a16="http://schemas.microsoft.com/office/drawing/2014/main" id="{E06406A4-1D82-35C9-81B6-5679FB4C3AA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71087" y="1640218"/>
            <a:ext cx="2851957" cy="4476910"/>
          </a:xfrm>
          <a:prstGeom prst="rect">
            <a:avLst/>
          </a:prstGeom>
        </p:spPr>
      </p:pic>
      <p:sp>
        <p:nvSpPr>
          <p:cNvPr id="3" name="Title 2">
            <a:extLst>
              <a:ext uri="{FF2B5EF4-FFF2-40B4-BE49-F238E27FC236}">
                <a16:creationId xmlns:a16="http://schemas.microsoft.com/office/drawing/2014/main" id="{4451025A-BC8A-6ECB-75E7-605F450CC67A}"/>
              </a:ext>
            </a:extLst>
          </p:cNvPr>
          <p:cNvSpPr>
            <a:spLocks noGrp="1"/>
          </p:cNvSpPr>
          <p:nvPr>
            <p:ph type="title"/>
          </p:nvPr>
        </p:nvSpPr>
        <p:spPr>
          <a:xfrm>
            <a:off x="396768" y="331439"/>
            <a:ext cx="3519710" cy="303211"/>
          </a:xfrm>
        </p:spPr>
        <p:txBody>
          <a:bodyPr/>
          <a:lstStyle/>
          <a:p>
            <a:r>
              <a:rPr lang="en-US" sz="2200">
                <a:solidFill>
                  <a:srgbClr val="58166D"/>
                </a:solidFill>
              </a:rPr>
              <a:t>Fresh Hand Cream</a:t>
            </a:r>
          </a:p>
        </p:txBody>
      </p:sp>
      <p:sp>
        <p:nvSpPr>
          <p:cNvPr id="7" name="Text Placeholder 10">
            <a:extLst>
              <a:ext uri="{FF2B5EF4-FFF2-40B4-BE49-F238E27FC236}">
                <a16:creationId xmlns:a16="http://schemas.microsoft.com/office/drawing/2014/main" id="{407A08E8-F4E2-C254-9DF7-9B6EF994B764}"/>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Products are for illustration only, not for sale.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dsm-firmenich is not responsible for final product claims.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0" cap="none" spc="0" normalizeH="0" baseline="0" noProof="0">
              <a:ln>
                <a:noFill/>
              </a:ln>
              <a:solidFill>
                <a:prstClr val="black"/>
              </a:solidFill>
              <a:effectLst/>
              <a:uLnTx/>
              <a:uFillTx/>
              <a:latin typeface="DM Sans 14pt" pitchFamily="2" charset="0"/>
              <a:ea typeface="+mn-ea"/>
              <a:cs typeface="+mn-cs"/>
            </a:endParaRPr>
          </a:p>
        </p:txBody>
      </p:sp>
      <p:sp>
        <p:nvSpPr>
          <p:cNvPr id="8" name="Slide Number Placeholder 7">
            <a:extLst>
              <a:ext uri="{FF2B5EF4-FFF2-40B4-BE49-F238E27FC236}">
                <a16:creationId xmlns:a16="http://schemas.microsoft.com/office/drawing/2014/main" id="{A6FF4FAB-12E8-AC15-252E-7342BCDF11B7}"/>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srgbClr val="000000"/>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a:t>
            </a:fld>
            <a:endParaRPr kumimoji="0" lang="en-US" sz="1300" b="0" i="0" u="none" strike="noStrike" kern="1200" cap="none" spc="0" normalizeH="0" baseline="0" noProof="0">
              <a:ln>
                <a:noFill/>
              </a:ln>
              <a:solidFill>
                <a:srgbClr val="000000"/>
              </a:solidFill>
              <a:effectLst/>
              <a:uLnTx/>
              <a:uFillTx/>
              <a:latin typeface="DM Sans"/>
              <a:ea typeface="+mn-ea"/>
              <a:cs typeface="+mn-cs"/>
            </a:endParaRPr>
          </a:p>
        </p:txBody>
      </p:sp>
      <p:sp>
        <p:nvSpPr>
          <p:cNvPr id="14" name="CaixaDeTexto 9">
            <a:extLst>
              <a:ext uri="{FF2B5EF4-FFF2-40B4-BE49-F238E27FC236}">
                <a16:creationId xmlns:a16="http://schemas.microsoft.com/office/drawing/2014/main" id="{21287DAA-4966-6F67-2043-8A48619184B6}"/>
              </a:ext>
            </a:extLst>
          </p:cNvPr>
          <p:cNvSpPr txBox="1"/>
          <p:nvPr/>
        </p:nvSpPr>
        <p:spPr>
          <a:xfrm>
            <a:off x="396767" y="724906"/>
            <a:ext cx="7511285" cy="466025"/>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VALVANCE ® </a:t>
            </a:r>
            <a:r>
              <a:rPr kumimoji="0" lang="en-US" sz="1400" b="1" i="1" u="none" strike="noStrike" kern="1200" cap="none" spc="0" normalizeH="0" baseline="0" noProof="0">
                <a:ln>
                  <a:noFill/>
                </a:ln>
                <a:solidFill>
                  <a:srgbClr val="000000"/>
                </a:solidFill>
                <a:effectLst/>
                <a:uLnTx/>
                <a:uFillTx/>
                <a:latin typeface="DM Sans"/>
                <a:ea typeface="Roboto" panose="02000000000000000000" pitchFamily="2" charset="0"/>
                <a:cs typeface="+mn-cs"/>
              </a:rPr>
              <a:t>Touch</a:t>
            </a: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210 and DL-alpha-Tocopheryl Acetate</a:t>
            </a:r>
            <a:endParaRPr kumimoji="0" lang="en-US"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FC55557A-C89F-B8B4-478A-5428B2D2EBD6}"/>
              </a:ext>
            </a:extLst>
          </p:cNvPr>
          <p:cNvSpPr txBox="1"/>
          <p:nvPr/>
        </p:nvSpPr>
        <p:spPr>
          <a:xfrm>
            <a:off x="398865" y="1240227"/>
            <a:ext cx="4965523" cy="369332"/>
          </a:xfrm>
          <a:prstGeom prst="rect">
            <a:avLst/>
          </a:prstGeom>
          <a:noFill/>
        </p:spPr>
        <p:txBody>
          <a:bodyPr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A touch of softness for your hands with this refreshing cream.</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Fast in absorption and high in nourishing power.</a:t>
            </a:r>
          </a:p>
        </p:txBody>
      </p:sp>
      <p:pic>
        <p:nvPicPr>
          <p:cNvPr id="20" name="Picture 19" descr="A black text on a white background&#10;&#10;AI-generated content may be incorrect.">
            <a:extLst>
              <a:ext uri="{FF2B5EF4-FFF2-40B4-BE49-F238E27FC236}">
                <a16:creationId xmlns:a16="http://schemas.microsoft.com/office/drawing/2014/main" id="{8E857C87-E5E8-C89D-DA16-30A6881E689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48733" y="279019"/>
            <a:ext cx="1688491" cy="400759"/>
          </a:xfrm>
          <a:prstGeom prst="rect">
            <a:avLst/>
          </a:prstGeom>
        </p:spPr>
      </p:pic>
      <p:pic>
        <p:nvPicPr>
          <p:cNvPr id="4" name="Graphic 3">
            <a:extLst>
              <a:ext uri="{FF2B5EF4-FFF2-40B4-BE49-F238E27FC236}">
                <a16:creationId xmlns:a16="http://schemas.microsoft.com/office/drawing/2014/main" id="{F8C6A969-86DA-60C1-DC06-D22E80A2005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6767" y="5420369"/>
            <a:ext cx="558000" cy="558000"/>
          </a:xfrm>
          <a:prstGeom prst="rect">
            <a:avLst/>
          </a:prstGeom>
        </p:spPr>
      </p:pic>
      <p:sp>
        <p:nvSpPr>
          <p:cNvPr id="17" name="CaixaDeTexto 9">
            <a:extLst>
              <a:ext uri="{FF2B5EF4-FFF2-40B4-BE49-F238E27FC236}">
                <a16:creationId xmlns:a16="http://schemas.microsoft.com/office/drawing/2014/main" id="{25F9B21E-B1FC-B873-E132-21673CBD0371}"/>
              </a:ext>
            </a:extLst>
          </p:cNvPr>
          <p:cNvSpPr txBox="1"/>
          <p:nvPr/>
        </p:nvSpPr>
        <p:spPr>
          <a:xfrm>
            <a:off x="8943278" y="2016894"/>
            <a:ext cx="2946321" cy="364715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Procedure</a:t>
            </a:r>
            <a:endPar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endParaRP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Mix all ingredients of phase A and heat up to 75°C.</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Mix all ingredients of phase C and heat up to 75°C.</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Add phase C into phase A under homogenize with the speed of 5000rpm for 3min Add phase B into product under homogenize with the speed of 5000rpm for 1min.</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Add each ingredient of phase D into product under homogenize with the speed of 5000rpm for 1min.</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Mix all ingredients of phase E into product under stirring until uniform Add phase E into product under homogenize with the speed of 5000rpm for 2min.</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Cool down under stirring add phase F into product below 40 °C.</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br>
            <a:endPar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Technical Data</a:t>
            </a:r>
            <a:endPar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pH: 6.2</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Viscosity (Brookfield LV3/12rpm, 22,8°C): 8499 </a:t>
            </a:r>
            <a:r>
              <a:rPr kumimoji="0" lang="en-US"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mPa.s</a:t>
            </a: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graphicFrame>
        <p:nvGraphicFramePr>
          <p:cNvPr id="18" name="Table 17">
            <a:extLst>
              <a:ext uri="{FF2B5EF4-FFF2-40B4-BE49-F238E27FC236}">
                <a16:creationId xmlns:a16="http://schemas.microsoft.com/office/drawing/2014/main" id="{B1BB6143-28E5-C446-9F65-12F040B092F8}"/>
              </a:ext>
            </a:extLst>
          </p:cNvPr>
          <p:cNvGraphicFramePr>
            <a:graphicFrameLocks noGrp="1"/>
          </p:cNvGraphicFramePr>
          <p:nvPr/>
        </p:nvGraphicFramePr>
        <p:xfrm>
          <a:off x="4136088" y="2016894"/>
          <a:ext cx="4312920" cy="3499204"/>
        </p:xfrm>
        <a:graphic>
          <a:graphicData uri="http://schemas.openxmlformats.org/drawingml/2006/table">
            <a:tbl>
              <a:tblPr/>
              <a:tblGrid>
                <a:gridCol w="404949">
                  <a:extLst>
                    <a:ext uri="{9D8B030D-6E8A-4147-A177-3AD203B41FA5}">
                      <a16:colId xmlns:a16="http://schemas.microsoft.com/office/drawing/2014/main" val="271208716"/>
                    </a:ext>
                  </a:extLst>
                </a:gridCol>
                <a:gridCol w="1504905">
                  <a:extLst>
                    <a:ext uri="{9D8B030D-6E8A-4147-A177-3AD203B41FA5}">
                      <a16:colId xmlns:a16="http://schemas.microsoft.com/office/drawing/2014/main" val="2866984031"/>
                    </a:ext>
                  </a:extLst>
                </a:gridCol>
                <a:gridCol w="1989409">
                  <a:extLst>
                    <a:ext uri="{9D8B030D-6E8A-4147-A177-3AD203B41FA5}">
                      <a16:colId xmlns:a16="http://schemas.microsoft.com/office/drawing/2014/main" val="4030362830"/>
                    </a:ext>
                  </a:extLst>
                </a:gridCol>
                <a:gridCol w="413657">
                  <a:extLst>
                    <a:ext uri="{9D8B030D-6E8A-4147-A177-3AD203B41FA5}">
                      <a16:colId xmlns:a16="http://schemas.microsoft.com/office/drawing/2014/main" val="3541223685"/>
                    </a:ext>
                  </a:extLst>
                </a:gridCol>
              </a:tblGrid>
              <a:tr h="111406">
                <a:tc>
                  <a:txBody>
                    <a:bodyPr/>
                    <a:lstStyle/>
                    <a:p>
                      <a:r>
                        <a:rPr lang="en-US" sz="600" b="1">
                          <a:solidFill>
                            <a:schemeClr val="bg1"/>
                          </a:solidFill>
                          <a:effectLst/>
                          <a:latin typeface="+mn-lt"/>
                          <a:ea typeface="Roboto"/>
                          <a:cs typeface="Roboto"/>
                        </a:rPr>
                        <a:t>Phase</a:t>
                      </a:r>
                      <a:endParaRPr lang="en-US" sz="600">
                        <a:solidFill>
                          <a:schemeClr val="bg1"/>
                        </a:solidFill>
                        <a:effectLst/>
                        <a:latin typeface="+mn-lt"/>
                        <a:ea typeface="Roboto"/>
                        <a:cs typeface="Roboto"/>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600" b="1">
                          <a:solidFill>
                            <a:schemeClr val="bg1"/>
                          </a:solidFill>
                          <a:effectLst/>
                          <a:latin typeface="+mn-lt"/>
                          <a:ea typeface="Roboto"/>
                          <a:cs typeface="Roboto"/>
                        </a:rPr>
                        <a:t>Ingredients</a:t>
                      </a:r>
                      <a:endParaRPr lang="en-US" sz="600">
                        <a:solidFill>
                          <a:schemeClr val="bg1"/>
                        </a:solidFill>
                        <a:effectLst/>
                        <a:latin typeface="+mn-lt"/>
                        <a:ea typeface="Roboto"/>
                        <a:cs typeface="Roboto"/>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600" b="1">
                          <a:solidFill>
                            <a:schemeClr val="bg1"/>
                          </a:solidFill>
                          <a:effectLst/>
                          <a:latin typeface="+mn-lt"/>
                          <a:ea typeface="Roboto"/>
                          <a:cs typeface="Roboto"/>
                        </a:rPr>
                        <a:t>INCI Name</a:t>
                      </a:r>
                      <a:endParaRPr lang="en-US" sz="600">
                        <a:solidFill>
                          <a:schemeClr val="bg1"/>
                        </a:solidFill>
                        <a:effectLst/>
                        <a:latin typeface="+mn-lt"/>
                        <a:ea typeface="Roboto"/>
                        <a:cs typeface="Roboto"/>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600" b="1">
                          <a:solidFill>
                            <a:schemeClr val="bg1"/>
                          </a:solidFill>
                          <a:effectLst/>
                          <a:latin typeface="+mn-lt"/>
                          <a:ea typeface="Roboto"/>
                          <a:cs typeface="Roboto"/>
                        </a:rPr>
                        <a:t>% w/w</a:t>
                      </a:r>
                      <a:endParaRPr lang="en-US" sz="600">
                        <a:solidFill>
                          <a:schemeClr val="bg1"/>
                        </a:solidFill>
                        <a:effectLst/>
                        <a:latin typeface="+mn-lt"/>
                        <a:ea typeface="Roboto"/>
                        <a:cs typeface="Roboto"/>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1617279472"/>
                  </a:ext>
                </a:extLst>
              </a:tr>
              <a:tr h="91440">
                <a:tc>
                  <a:txBody>
                    <a:bodyPr/>
                    <a:lstStyle/>
                    <a:p>
                      <a:r>
                        <a:rPr lang="en-US" sz="600">
                          <a:effectLst/>
                          <a:latin typeface="+mn-lt"/>
                          <a:ea typeface="Roboto"/>
                          <a:cs typeface="Roboto"/>
                        </a:rPr>
                        <a:t>A</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Tego Care 450 MB</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POLYGLYCERYL-3 METHYLGLUCOSE DISTEARATE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1,20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0131800"/>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JNA-CS50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dirty="0">
                          <a:effectLst/>
                          <a:latin typeface="+mn-lt"/>
                          <a:ea typeface="Roboto"/>
                          <a:cs typeface="Roboto"/>
                        </a:rPr>
                        <a:t>CETEARYL ALCOHOL</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162551"/>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Arlacel 165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GLYCERYL STEARATE, PEG-100 STEARATE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460329"/>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SALACOS 816T</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dirty="0">
                          <a:effectLst/>
                          <a:latin typeface="+mn-lt"/>
                          <a:ea typeface="Roboto"/>
                          <a:cs typeface="Roboto"/>
                        </a:rPr>
                        <a:t>CETYL ETHYLHEXANOATE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8,00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7615705"/>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Shea butter</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BUTYROSPERMUM PARKII BUTTER</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2,00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9066298"/>
                  </a:ext>
                </a:extLst>
              </a:tr>
              <a:tr h="210312">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b="1">
                          <a:effectLst/>
                          <a:latin typeface="+mn-lt"/>
                          <a:ea typeface="Roboto"/>
                          <a:cs typeface="Roboto"/>
                        </a:rPr>
                        <a:t>AMPHISOL® K</a:t>
                      </a:r>
                      <a:endParaRPr lang="en-US" sz="600">
                        <a:effectLst/>
                        <a:latin typeface="+mn-lt"/>
                        <a:ea typeface="Roboto"/>
                        <a:cs typeface="Roboto"/>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dirty="0">
                          <a:effectLst/>
                          <a:latin typeface="+mn-lt"/>
                          <a:ea typeface="Roboto"/>
                          <a:cs typeface="Roboto"/>
                        </a:rPr>
                        <a:t>POTASSIUM CETYL PHOSPHATE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7684918"/>
                  </a:ext>
                </a:extLst>
              </a:tr>
              <a:tr h="91440">
                <a:tc>
                  <a:txBody>
                    <a:bodyPr/>
                    <a:lstStyle/>
                    <a:p>
                      <a:r>
                        <a:rPr lang="en-US" sz="600">
                          <a:effectLst/>
                          <a:latin typeface="+mn-lt"/>
                          <a:ea typeface="Roboto"/>
                          <a:cs typeface="Roboto"/>
                        </a:rPr>
                        <a:t>B</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XIAMETER PMX-0345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CYCLOPENTASILOXANE, CYCLOHEXASILOXANE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5,00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4127537"/>
                  </a:ext>
                </a:extLst>
              </a:tr>
              <a:tr h="91440">
                <a:tc>
                  <a:txBody>
                    <a:bodyPr/>
                    <a:lstStyle/>
                    <a:p>
                      <a:r>
                        <a:rPr lang="en-US" sz="600">
                          <a:effectLst/>
                          <a:latin typeface="+mn-lt"/>
                          <a:ea typeface="Roboto"/>
                          <a:cs typeface="Roboto"/>
                        </a:rPr>
                        <a:t>C</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Water Dem</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AQUA</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32,11</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1503999"/>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Tris Amino Ultra PC</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TROMETHAMINE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0,19</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3132775"/>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Glycerin 99.5%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GLYCERIN</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5,00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801131"/>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Phenoxyethanol</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PHENOXYETHANOL</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0,35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5337613"/>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Sensiva SC 50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ETHYLHEXYLGLYCERIN</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0,05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4880357"/>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b="0">
                          <a:effectLst/>
                          <a:latin typeface="+mn-lt"/>
                          <a:ea typeface="Roboto"/>
                          <a:cs typeface="Roboto"/>
                        </a:rPr>
                        <a:t>Propanediol</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PROPANEDIOL</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43796800"/>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err="1">
                          <a:effectLst/>
                          <a:latin typeface="+mn-lt"/>
                          <a:ea typeface="Roboto"/>
                          <a:cs typeface="Roboto"/>
                        </a:rPr>
                        <a:t>Edeta</a:t>
                      </a:r>
                      <a:r>
                        <a:rPr lang="en-US" sz="600">
                          <a:effectLst/>
                          <a:latin typeface="+mn-lt"/>
                          <a:ea typeface="Roboto"/>
                          <a:cs typeface="Roboto"/>
                        </a:rPr>
                        <a:t> BD</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DISODIUM EDTA</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0,05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22833577"/>
                  </a:ext>
                </a:extLst>
              </a:tr>
              <a:tr h="91440">
                <a:tc>
                  <a:txBody>
                    <a:bodyPr/>
                    <a:lstStyle/>
                    <a:p>
                      <a:r>
                        <a:rPr lang="en-US" sz="600">
                          <a:effectLst/>
                          <a:latin typeface="+mn-lt"/>
                          <a:ea typeface="Roboto"/>
                          <a:cs typeface="Roboto"/>
                        </a:rPr>
                        <a:t>D</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Gransil PSQ</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POLYMETHYLSILSESQUIOXANE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0,70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40374066"/>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b="1">
                          <a:effectLst/>
                          <a:latin typeface="+mn-lt"/>
                          <a:ea typeface="Roboto"/>
                          <a:cs typeface="Roboto"/>
                        </a:rPr>
                        <a:t>VALVANCE® </a:t>
                      </a:r>
                      <a:r>
                        <a:rPr lang="en-US" sz="600" b="1" i="1">
                          <a:effectLst/>
                          <a:latin typeface="+mn-lt"/>
                          <a:ea typeface="Roboto"/>
                          <a:cs typeface="Roboto"/>
                        </a:rPr>
                        <a:t>Touch</a:t>
                      </a:r>
                      <a:r>
                        <a:rPr lang="en-US" sz="600" b="1">
                          <a:effectLst/>
                          <a:latin typeface="+mn-lt"/>
                          <a:ea typeface="Roboto"/>
                          <a:cs typeface="Roboto"/>
                        </a:rPr>
                        <a:t> 210</a:t>
                      </a:r>
                      <a:endParaRPr lang="en-US" sz="600">
                        <a:effectLst/>
                        <a:latin typeface="+mn-lt"/>
                        <a:ea typeface="Roboto"/>
                        <a:cs typeface="Roboto"/>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SILICA</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0462556"/>
                  </a:ext>
                </a:extLst>
              </a:tr>
              <a:tr h="91440">
                <a:tc>
                  <a:txBody>
                    <a:bodyPr/>
                    <a:lstStyle/>
                    <a:p>
                      <a:r>
                        <a:rPr lang="en-US" sz="600">
                          <a:effectLst/>
                          <a:latin typeface="+mn-lt"/>
                          <a:ea typeface="Roboto"/>
                          <a:cs typeface="Roboto"/>
                        </a:rPr>
                        <a:t>E</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panose="02000000000000000000" pitchFamily="2" charset="0"/>
                          <a:cs typeface="Roboto" panose="02000000000000000000" pitchFamily="2" charset="0"/>
                        </a:rPr>
                        <a:t>Water Dem</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panose="02000000000000000000" pitchFamily="2" charset="0"/>
                          <a:cs typeface="Roboto" panose="02000000000000000000" pitchFamily="2" charset="0"/>
                        </a:rPr>
                        <a:t>AQUA</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35,00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8026506"/>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panose="02000000000000000000" pitchFamily="2" charset="0"/>
                          <a:cs typeface="Roboto" panose="02000000000000000000" pitchFamily="2" charset="0"/>
                        </a:rPr>
                        <a:t>Flogel FG 700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panose="02000000000000000000" pitchFamily="2" charset="0"/>
                          <a:cs typeface="Roboto" panose="02000000000000000000" pitchFamily="2" charset="0"/>
                        </a:rPr>
                        <a:t>CARBOMER</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0,35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0112746"/>
                  </a:ext>
                </a:extLst>
              </a:tr>
              <a:tr h="91440">
                <a:tc>
                  <a:txBody>
                    <a:bodyPr/>
                    <a:lstStyle/>
                    <a:p>
                      <a:r>
                        <a:rPr lang="en-US" sz="600">
                          <a:effectLst/>
                          <a:latin typeface="+mn-lt"/>
                          <a:ea typeface="Roboto" panose="02000000000000000000" pitchFamily="2" charset="0"/>
                          <a:cs typeface="Roboto" panose="02000000000000000000" pitchFamily="2" charset="0"/>
                        </a:rPr>
                        <a:t>F</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b="1">
                          <a:effectLst/>
                          <a:latin typeface="+mn-lt"/>
                          <a:ea typeface="Roboto" panose="02000000000000000000" pitchFamily="2" charset="0"/>
                          <a:cs typeface="Roboto" panose="02000000000000000000" pitchFamily="2" charset="0"/>
                        </a:rPr>
                        <a:t>DL-alpha-Tocopheryl Acetate</a:t>
                      </a: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panose="02000000000000000000" pitchFamily="2" charset="0"/>
                          <a:cs typeface="Roboto" panose="02000000000000000000" pitchFamily="2" charset="0"/>
                        </a:rPr>
                        <a:t>TOCOPHERYL ACETATE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5,00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0334119"/>
                  </a:ext>
                </a:extLst>
              </a:tr>
            </a:tbl>
          </a:graphicData>
        </a:graphic>
      </p:graphicFrame>
      <p:sp>
        <p:nvSpPr>
          <p:cNvPr id="21" name="CaixaDeTexto 10">
            <a:extLst>
              <a:ext uri="{FF2B5EF4-FFF2-40B4-BE49-F238E27FC236}">
                <a16:creationId xmlns:a16="http://schemas.microsoft.com/office/drawing/2014/main" id="{3229E372-C125-C7EF-AEC3-536F45146863}"/>
              </a:ext>
            </a:extLst>
          </p:cNvPr>
          <p:cNvSpPr txBox="1"/>
          <p:nvPr/>
        </p:nvSpPr>
        <p:spPr>
          <a:xfrm>
            <a:off x="7579792" y="5623406"/>
            <a:ext cx="869216" cy="82074"/>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SK-E-800040-1</a:t>
            </a:r>
          </a:p>
        </p:txBody>
      </p:sp>
      <p:pic>
        <p:nvPicPr>
          <p:cNvPr id="22" name="Graphic 21">
            <a:hlinkClick r:id="rId6" action="ppaction://hlinksldjump"/>
            <a:extLst>
              <a:ext uri="{FF2B5EF4-FFF2-40B4-BE49-F238E27FC236}">
                <a16:creationId xmlns:a16="http://schemas.microsoft.com/office/drawing/2014/main" id="{44995DA8-C6CF-7746-DC9D-9CDE63EB3FF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48" y="6450806"/>
            <a:ext cx="383596" cy="383596"/>
          </a:xfrm>
          <a:prstGeom prst="rect">
            <a:avLst/>
          </a:prstGeom>
        </p:spPr>
      </p:pic>
      <p:pic>
        <p:nvPicPr>
          <p:cNvPr id="25" name="Picture 24" descr="A white tube with black text&#10;&#10;AI-generated content may be incorrect.">
            <a:extLst>
              <a:ext uri="{FF2B5EF4-FFF2-40B4-BE49-F238E27FC236}">
                <a16:creationId xmlns:a16="http://schemas.microsoft.com/office/drawing/2014/main" id="{530F0AC9-D2B2-6BED-9F65-1E7E4483D06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54904" y="1618099"/>
            <a:ext cx="2980563" cy="4572455"/>
          </a:xfrm>
          <a:prstGeom prst="rect">
            <a:avLst/>
          </a:prstGeom>
        </p:spPr>
      </p:pic>
      <p:grpSp>
        <p:nvGrpSpPr>
          <p:cNvPr id="26" name="Group 25">
            <a:extLst>
              <a:ext uri="{FF2B5EF4-FFF2-40B4-BE49-F238E27FC236}">
                <a16:creationId xmlns:a16="http://schemas.microsoft.com/office/drawing/2014/main" id="{E5B2D42F-BC41-9002-161C-C04DC027634E}"/>
              </a:ext>
            </a:extLst>
          </p:cNvPr>
          <p:cNvGrpSpPr/>
          <p:nvPr/>
        </p:nvGrpSpPr>
        <p:grpSpPr>
          <a:xfrm>
            <a:off x="8943278" y="724906"/>
            <a:ext cx="3877372" cy="1037838"/>
            <a:chOff x="9173180" y="318069"/>
            <a:chExt cx="3877372" cy="1037838"/>
          </a:xfrm>
        </p:grpSpPr>
        <p:sp>
          <p:nvSpPr>
            <p:cNvPr id="27" name="Rectangle: Rounded Corners 26">
              <a:extLst>
                <a:ext uri="{FF2B5EF4-FFF2-40B4-BE49-F238E27FC236}">
                  <a16:creationId xmlns:a16="http://schemas.microsoft.com/office/drawing/2014/main" id="{4C5C63D0-7AC5-CED8-F6E6-C7A728205AE9}"/>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8" name="TextBox 27">
              <a:extLst>
                <a:ext uri="{FF2B5EF4-FFF2-40B4-BE49-F238E27FC236}">
                  <a16:creationId xmlns:a16="http://schemas.microsoft.com/office/drawing/2014/main" id="{F0F4457E-53E5-2394-8B83-E3E98886E46F}"/>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DM Sans" pitchFamily="2" charset="0"/>
                  <a:ea typeface="+mn-ea"/>
                  <a:cs typeface="+mn-cs"/>
                </a:rPr>
                <a:t>An extensive, uniform and unique formation of self-organizing molecules that guarantee maximum stability.</a:t>
              </a:r>
            </a:p>
          </p:txBody>
        </p:sp>
        <p:sp>
          <p:nvSpPr>
            <p:cNvPr id="29" name="Oval 28">
              <a:extLst>
                <a:ext uri="{FF2B5EF4-FFF2-40B4-BE49-F238E27FC236}">
                  <a16:creationId xmlns:a16="http://schemas.microsoft.com/office/drawing/2014/main" id="{0E35FE41-D1CE-41D9-2553-0C524150D201}"/>
                </a:ext>
              </a:extLst>
            </p:cNvPr>
            <p:cNvSpPr/>
            <p:nvPr/>
          </p:nvSpPr>
          <p:spPr>
            <a:xfrm>
              <a:off x="9353447" y="449183"/>
              <a:ext cx="775610" cy="775610"/>
            </a:xfrm>
            <a:prstGeom prst="ellipse">
              <a:avLst/>
            </a:prstGeom>
            <a:blipFill>
              <a:blip r:embed="rId10"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16521164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F6632-65CB-36C0-4F10-F298E49A0F4D}"/>
            </a:ext>
          </a:extLst>
        </p:cNvPr>
        <p:cNvGrpSpPr/>
        <p:nvPr/>
      </p:nvGrpSpPr>
      <p:grpSpPr>
        <a:xfrm>
          <a:off x="0" y="0"/>
          <a:ext cx="0" cy="0"/>
          <a:chOff x="0" y="0"/>
          <a:chExt cx="0" cy="0"/>
        </a:xfrm>
      </p:grpSpPr>
      <p:pic>
        <p:nvPicPr>
          <p:cNvPr id="23" name="Picture 22" descr="A white bottle with a white label&#10;&#10;AI-generated content may be incorrect.">
            <a:extLst>
              <a:ext uri="{FF2B5EF4-FFF2-40B4-BE49-F238E27FC236}">
                <a16:creationId xmlns:a16="http://schemas.microsoft.com/office/drawing/2014/main" id="{3FCD48F5-05BD-57E1-79D0-93950E91C35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09" y="1389509"/>
            <a:ext cx="2784160" cy="5079210"/>
          </a:xfrm>
          <a:prstGeom prst="rect">
            <a:avLst/>
          </a:prstGeom>
        </p:spPr>
      </p:pic>
      <p:sp>
        <p:nvSpPr>
          <p:cNvPr id="3" name="Title 2">
            <a:extLst>
              <a:ext uri="{FF2B5EF4-FFF2-40B4-BE49-F238E27FC236}">
                <a16:creationId xmlns:a16="http://schemas.microsoft.com/office/drawing/2014/main" id="{39378FDD-A9F8-CF9A-E29E-40A3B21F880E}"/>
              </a:ext>
            </a:extLst>
          </p:cNvPr>
          <p:cNvSpPr>
            <a:spLocks noGrp="1"/>
          </p:cNvSpPr>
          <p:nvPr>
            <p:ph type="title"/>
          </p:nvPr>
        </p:nvSpPr>
        <p:spPr>
          <a:xfrm>
            <a:off x="396768" y="331439"/>
            <a:ext cx="5099680" cy="303211"/>
          </a:xfrm>
        </p:spPr>
        <p:txBody>
          <a:bodyPr/>
          <a:lstStyle/>
          <a:p>
            <a:r>
              <a:rPr lang="en-US" sz="2200">
                <a:solidFill>
                  <a:srgbClr val="58166D"/>
                </a:solidFill>
              </a:rPr>
              <a:t>Body Spray Moisturizer </a:t>
            </a:r>
          </a:p>
        </p:txBody>
      </p:sp>
      <p:sp>
        <p:nvSpPr>
          <p:cNvPr id="7" name="Text Placeholder 10">
            <a:extLst>
              <a:ext uri="{FF2B5EF4-FFF2-40B4-BE49-F238E27FC236}">
                <a16:creationId xmlns:a16="http://schemas.microsoft.com/office/drawing/2014/main" id="{6C5E109B-D07D-0E6C-B1BA-DDA27CA14726}"/>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Products are for illustration only, not for sale.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dsm-firmenich is not responsible for final product claims.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0" cap="none" spc="0" normalizeH="0" baseline="0" noProof="0">
              <a:ln>
                <a:noFill/>
              </a:ln>
              <a:solidFill>
                <a:prstClr val="black"/>
              </a:solidFill>
              <a:effectLst/>
              <a:uLnTx/>
              <a:uFillTx/>
              <a:latin typeface="DM Sans 14pt" pitchFamily="2" charset="0"/>
              <a:ea typeface="+mn-ea"/>
              <a:cs typeface="+mn-cs"/>
            </a:endParaRPr>
          </a:p>
        </p:txBody>
      </p:sp>
      <p:sp>
        <p:nvSpPr>
          <p:cNvPr id="8" name="Slide Number Placeholder 7">
            <a:extLst>
              <a:ext uri="{FF2B5EF4-FFF2-40B4-BE49-F238E27FC236}">
                <a16:creationId xmlns:a16="http://schemas.microsoft.com/office/drawing/2014/main" id="{701FDAB9-6E4C-1550-8B00-7AC2E639FABD}"/>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srgbClr val="000000"/>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a:ln>
                <a:noFill/>
              </a:ln>
              <a:solidFill>
                <a:srgbClr val="000000"/>
              </a:solidFill>
              <a:effectLst/>
              <a:uLnTx/>
              <a:uFillTx/>
              <a:latin typeface="DM Sans"/>
              <a:ea typeface="+mn-ea"/>
              <a:cs typeface="+mn-cs"/>
            </a:endParaRPr>
          </a:p>
        </p:txBody>
      </p:sp>
      <p:pic>
        <p:nvPicPr>
          <p:cNvPr id="13" name="Picture 12">
            <a:extLst>
              <a:ext uri="{FF2B5EF4-FFF2-40B4-BE49-F238E27FC236}">
                <a16:creationId xmlns:a16="http://schemas.microsoft.com/office/drawing/2014/main" id="{23829548-B7E0-B9D1-9DA8-20856B992F2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6768" y="5420369"/>
            <a:ext cx="555654" cy="555654"/>
          </a:xfrm>
          <a:prstGeom prst="rect">
            <a:avLst/>
          </a:prstGeom>
        </p:spPr>
      </p:pic>
      <p:sp>
        <p:nvSpPr>
          <p:cNvPr id="14" name="CaixaDeTexto 9">
            <a:extLst>
              <a:ext uri="{FF2B5EF4-FFF2-40B4-BE49-F238E27FC236}">
                <a16:creationId xmlns:a16="http://schemas.microsoft.com/office/drawing/2014/main" id="{EFD68850-9C78-A422-829B-8D1051AC659E}"/>
              </a:ext>
            </a:extLst>
          </p:cNvPr>
          <p:cNvSpPr txBox="1"/>
          <p:nvPr/>
        </p:nvSpPr>
        <p:spPr>
          <a:xfrm>
            <a:off x="396768" y="724906"/>
            <a:ext cx="4455602" cy="466025"/>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PENTAVITIN®</a:t>
            </a:r>
            <a:endParaRPr kumimoji="0" lang="en-US"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00A0072B-EBA6-B680-8670-7078183B1E53}"/>
              </a:ext>
            </a:extLst>
          </p:cNvPr>
          <p:cNvSpPr txBox="1"/>
          <p:nvPr/>
        </p:nvSpPr>
        <p:spPr>
          <a:xfrm>
            <a:off x="398865" y="1240227"/>
            <a:ext cx="5208115" cy="369332"/>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A revitalizing touch for your day-to-day with this ultralight texture moisturizer with fast absorption, providing a wonderfully soft skin feeling.</a:t>
            </a:r>
          </a:p>
        </p:txBody>
      </p:sp>
      <p:pic>
        <p:nvPicPr>
          <p:cNvPr id="20" name="Picture 19" descr="A black text on a white background&#10;&#10;AI-generated content may be incorrect.">
            <a:extLst>
              <a:ext uri="{FF2B5EF4-FFF2-40B4-BE49-F238E27FC236}">
                <a16:creationId xmlns:a16="http://schemas.microsoft.com/office/drawing/2014/main" id="{0E3A5582-3026-C5A9-32E9-D6208CBFF98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248733" y="279019"/>
            <a:ext cx="1688491" cy="400759"/>
          </a:xfrm>
          <a:prstGeom prst="rect">
            <a:avLst/>
          </a:prstGeom>
        </p:spPr>
      </p:pic>
      <p:pic>
        <p:nvPicPr>
          <p:cNvPr id="17" name="Graphic 16">
            <a:hlinkClick r:id="" action="ppaction://noaction"/>
            <a:extLst>
              <a:ext uri="{FF2B5EF4-FFF2-40B4-BE49-F238E27FC236}">
                <a16:creationId xmlns:a16="http://schemas.microsoft.com/office/drawing/2014/main" id="{4956E0A0-ABDF-124D-F937-133486C460C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2" name="CaixaDeTexto 9">
            <a:extLst>
              <a:ext uri="{FF2B5EF4-FFF2-40B4-BE49-F238E27FC236}">
                <a16:creationId xmlns:a16="http://schemas.microsoft.com/office/drawing/2014/main" id="{DB0F9348-1DB6-E117-18C0-2CF327EDF54B}"/>
              </a:ext>
            </a:extLst>
          </p:cNvPr>
          <p:cNvSpPr txBox="1"/>
          <p:nvPr/>
        </p:nvSpPr>
        <p:spPr>
          <a:xfrm>
            <a:off x="8943278" y="2016894"/>
            <a:ext cx="2946321" cy="199747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Heat phase A up to 80°C.</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Heat phase B up to 85°C under stirring. Add phase B to A and homogenize the emulsion.</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Cool down to 40°C under gentle stirring. Add phase C and homogenize.</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PENTAVITIN®, fragrance and homogenize again.</a:t>
            </a:r>
          </a:p>
          <a:p>
            <a:pPr marL="0" marR="0" lvl="0" indent="0" algn="l" defTabSz="914400" rtl="0" eaLnBrk="1" fontAlgn="auto" latinLnBrk="0" hangingPunct="1">
              <a:lnSpc>
                <a:spcPct val="110000"/>
              </a:lnSpc>
              <a:spcBef>
                <a:spcPts val="0"/>
              </a:spcBef>
              <a:spcAft>
                <a:spcPts val="0"/>
              </a:spcAft>
              <a:buClrTx/>
              <a:buSzTx/>
              <a:buFontTx/>
              <a:buNone/>
              <a:tabLst/>
              <a:defRPr/>
            </a:pPr>
            <a:b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Technical Data</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pH: 6.0</a:t>
            </a:r>
          </a:p>
        </p:txBody>
      </p:sp>
      <p:graphicFrame>
        <p:nvGraphicFramePr>
          <p:cNvPr id="4" name="Table 3">
            <a:extLst>
              <a:ext uri="{FF2B5EF4-FFF2-40B4-BE49-F238E27FC236}">
                <a16:creationId xmlns:a16="http://schemas.microsoft.com/office/drawing/2014/main" id="{7C55FB80-6A32-5F0E-69E6-10B6195BDF3E}"/>
              </a:ext>
            </a:extLst>
          </p:cNvPr>
          <p:cNvGraphicFramePr>
            <a:graphicFrameLocks noGrp="1"/>
          </p:cNvGraphicFramePr>
          <p:nvPr/>
        </p:nvGraphicFramePr>
        <p:xfrm>
          <a:off x="4136088" y="2017150"/>
          <a:ext cx="4395648" cy="3534872"/>
        </p:xfrm>
        <a:graphic>
          <a:graphicData uri="http://schemas.openxmlformats.org/drawingml/2006/table">
            <a:tbl>
              <a:tblPr/>
              <a:tblGrid>
                <a:gridCol w="465328">
                  <a:extLst>
                    <a:ext uri="{9D8B030D-6E8A-4147-A177-3AD203B41FA5}">
                      <a16:colId xmlns:a16="http://schemas.microsoft.com/office/drawing/2014/main" val="950764645"/>
                    </a:ext>
                  </a:extLst>
                </a:gridCol>
                <a:gridCol w="1280483">
                  <a:extLst>
                    <a:ext uri="{9D8B030D-6E8A-4147-A177-3AD203B41FA5}">
                      <a16:colId xmlns:a16="http://schemas.microsoft.com/office/drawing/2014/main" val="3669904417"/>
                    </a:ext>
                  </a:extLst>
                </a:gridCol>
                <a:gridCol w="2062548">
                  <a:extLst>
                    <a:ext uri="{9D8B030D-6E8A-4147-A177-3AD203B41FA5}">
                      <a16:colId xmlns:a16="http://schemas.microsoft.com/office/drawing/2014/main" val="3043067562"/>
                    </a:ext>
                  </a:extLst>
                </a:gridCol>
                <a:gridCol w="587289">
                  <a:extLst>
                    <a:ext uri="{9D8B030D-6E8A-4147-A177-3AD203B41FA5}">
                      <a16:colId xmlns:a16="http://schemas.microsoft.com/office/drawing/2014/main" val="4119274864"/>
                    </a:ext>
                  </a:extLst>
                </a:gridCol>
              </a:tblGrid>
              <a:tr h="136362">
                <a:tc>
                  <a:txBody>
                    <a:bodyPr/>
                    <a:lstStyle/>
                    <a:p>
                      <a:r>
                        <a:rPr lang="en-US" sz="800" b="1">
                          <a:solidFill>
                            <a:schemeClr val="bg1"/>
                          </a:solidFill>
                          <a:effectLst/>
                          <a:latin typeface="+mn-lt"/>
                          <a:ea typeface="Roboto"/>
                          <a:cs typeface="Roboto"/>
                        </a:rPr>
                        <a:t>Phase</a:t>
                      </a:r>
                      <a:endParaRPr lang="en-US" sz="800">
                        <a:solidFill>
                          <a:schemeClr val="bg1"/>
                        </a:solidFill>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800" b="1">
                          <a:solidFill>
                            <a:schemeClr val="bg1"/>
                          </a:solidFill>
                          <a:effectLst/>
                          <a:latin typeface="+mn-lt"/>
                          <a:ea typeface="Roboto"/>
                          <a:cs typeface="Roboto"/>
                        </a:rPr>
                        <a:t>Ingredients</a:t>
                      </a:r>
                      <a:endParaRPr lang="en-US" sz="800">
                        <a:solidFill>
                          <a:schemeClr val="bg1"/>
                        </a:solidFill>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800" b="1">
                          <a:solidFill>
                            <a:schemeClr val="bg1"/>
                          </a:solidFill>
                          <a:effectLst/>
                          <a:latin typeface="+mn-lt"/>
                          <a:ea typeface="Roboto"/>
                          <a:cs typeface="Roboto"/>
                        </a:rPr>
                        <a:t>INCI Name</a:t>
                      </a:r>
                      <a:endParaRPr lang="en-US" sz="800">
                        <a:solidFill>
                          <a:schemeClr val="bg1"/>
                        </a:solidFill>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en-US" sz="800" b="1">
                          <a:solidFill>
                            <a:schemeClr val="bg1"/>
                          </a:solidFill>
                          <a:effectLst/>
                          <a:latin typeface="+mn-lt"/>
                          <a:ea typeface="Roboto"/>
                          <a:cs typeface="Roboto"/>
                        </a:rPr>
                        <a:t>% w/w</a:t>
                      </a:r>
                      <a:endParaRPr lang="en-US" sz="800">
                        <a:solidFill>
                          <a:schemeClr val="bg1"/>
                        </a:solidFill>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4160089285"/>
                  </a:ext>
                </a:extLst>
              </a:tr>
              <a:tr h="91440">
                <a:tc>
                  <a:txBody>
                    <a:bodyPr/>
                    <a:lstStyle/>
                    <a:p>
                      <a:r>
                        <a:rPr lang="en-US" sz="800">
                          <a:effectLst/>
                          <a:latin typeface="+mn-lt"/>
                          <a:ea typeface="Roboto"/>
                          <a:cs typeface="Roboto"/>
                        </a:rPr>
                        <a:t>A</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WATER DEM.</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AQUA</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80,40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88192715"/>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Glycerin 99.5%</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GLYCERIN</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2,00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3063979"/>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err="1">
                          <a:effectLst/>
                          <a:latin typeface="+mn-lt"/>
                          <a:ea typeface="Roboto"/>
                          <a:cs typeface="Roboto"/>
                        </a:rPr>
                        <a:t>Edeta</a:t>
                      </a:r>
                      <a:r>
                        <a:rPr lang="en-US" sz="800">
                          <a:effectLst/>
                          <a:latin typeface="+mn-lt"/>
                          <a:ea typeface="Roboto"/>
                          <a:cs typeface="Roboto"/>
                        </a:rPr>
                        <a:t> BD</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DISODIUM EDTA</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0,10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1422436"/>
                  </a:ext>
                </a:extLst>
              </a:tr>
              <a:tr h="91440">
                <a:tc>
                  <a:txBody>
                    <a:bodyPr/>
                    <a:lstStyle/>
                    <a:p>
                      <a:r>
                        <a:rPr lang="en-US" sz="800">
                          <a:effectLst/>
                          <a:latin typeface="+mn-lt"/>
                          <a:ea typeface="Roboto"/>
                          <a:cs typeface="Roboto"/>
                        </a:rPr>
                        <a:t>B</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DUB MCT 5545</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CAPRYLIC/CAPRIC TRIGLYCERIDE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8,00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632504"/>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DUB B1215</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C12-15 ALKYL BENZOATE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2,00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3414607"/>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err="1">
                          <a:effectLst/>
                          <a:latin typeface="+mn-lt"/>
                          <a:ea typeface="Roboto" panose="02000000000000000000" pitchFamily="2" charset="0"/>
                          <a:cs typeface="Roboto" panose="02000000000000000000" pitchFamily="2" charset="0"/>
                        </a:rPr>
                        <a:t>Phytosqualan</a:t>
                      </a:r>
                      <a:endParaRPr lang="en-US" sz="800">
                        <a:effectLst/>
                        <a:latin typeface="+mn-lt"/>
                        <a:ea typeface="Roboto" panose="02000000000000000000" pitchFamily="2" charset="0"/>
                        <a:cs typeface="Roboto" panose="02000000000000000000" pitchFamily="2" charset="0"/>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SQUALANE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2,00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9721890"/>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dirty="0">
                          <a:effectLst/>
                          <a:latin typeface="+mn-lt"/>
                          <a:ea typeface="Roboto"/>
                          <a:cs typeface="Roboto"/>
                        </a:rPr>
                        <a:t>CETYL ALCOHOL PS</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dirty="0">
                          <a:effectLst/>
                          <a:latin typeface="+mn-lt"/>
                          <a:ea typeface="Roboto"/>
                          <a:cs typeface="Roboto"/>
                        </a:rPr>
                        <a:t>CETYL ALCOHOL</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954345"/>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b="1">
                          <a:effectLst/>
                          <a:latin typeface="+mn-lt"/>
                          <a:ea typeface="Roboto"/>
                          <a:cs typeface="Roboto"/>
                        </a:rPr>
                        <a:t>AMPHISOL® K</a:t>
                      </a: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dirty="0">
                          <a:effectLst/>
                          <a:latin typeface="+mn-lt"/>
                          <a:ea typeface="Roboto"/>
                          <a:cs typeface="Roboto"/>
                        </a:rPr>
                        <a:t>POTASSIUM CETYL PHOSPHATE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5042221"/>
                  </a:ext>
                </a:extLst>
              </a:tr>
              <a:tr h="91440">
                <a:tc>
                  <a:txBody>
                    <a:bodyPr/>
                    <a:lstStyle/>
                    <a:p>
                      <a:r>
                        <a:rPr lang="en-US" sz="800">
                          <a:effectLst/>
                          <a:latin typeface="+mn-lt"/>
                          <a:ea typeface="Roboto"/>
                          <a:cs typeface="Roboto"/>
                        </a:rPr>
                        <a:t>C</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err="1">
                          <a:effectLst/>
                          <a:latin typeface="+mn-lt"/>
                          <a:ea typeface="Roboto"/>
                          <a:cs typeface="Roboto"/>
                        </a:rPr>
                        <a:t>Euxyl</a:t>
                      </a:r>
                      <a:r>
                        <a:rPr lang="en-US" sz="800">
                          <a:effectLst/>
                          <a:latin typeface="+mn-lt"/>
                          <a:ea typeface="Roboto"/>
                          <a:cs typeface="Roboto"/>
                        </a:rPr>
                        <a:t> PE 9010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PHENOXYETHANOL, ETHYLHEXYLGLYCERIN</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83124255"/>
                  </a:ext>
                </a:extLst>
              </a:tr>
              <a:tr h="533232">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SIMULGEL INS 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HYDROXYETHYL ACRYLATE/SODIUM </a:t>
                      </a:r>
                    </a:p>
                    <a:p>
                      <a:r>
                        <a:rPr lang="en-US" sz="800">
                          <a:effectLst/>
                          <a:latin typeface="+mn-lt"/>
                          <a:ea typeface="Roboto"/>
                          <a:cs typeface="Roboto"/>
                        </a:rPr>
                        <a:t>ACRYLOYLDIMETHYL TAURATE COPOLYMER, ISOHEXADECANE, POLYSORBATE 60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8498808"/>
                  </a:ext>
                </a:extLst>
              </a:tr>
              <a:tr h="365760">
                <a:tc>
                  <a:txBody>
                    <a:bodyPr/>
                    <a:lstStyle/>
                    <a:p>
                      <a:r>
                        <a:rPr lang="en-US" sz="800">
                          <a:effectLst/>
                          <a:latin typeface="+mn-lt"/>
                          <a:ea typeface="Roboto"/>
                          <a:cs typeface="Roboto"/>
                        </a:rPr>
                        <a:t>D</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b="1">
                          <a:effectLst/>
                          <a:latin typeface="+mn-lt"/>
                          <a:ea typeface="Roboto"/>
                          <a:cs typeface="Roboto"/>
                        </a:rPr>
                        <a:t>PENTAVITIN®</a:t>
                      </a:r>
                      <a:endParaRPr lang="en-US" sz="800" baseline="300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SACCHARIDE ISOMERATE, AQUA, CITRIC ACID, SODIUM CITRATE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8711615"/>
                  </a:ext>
                </a:extLst>
              </a:tr>
              <a:tr h="193770">
                <a:tc>
                  <a:txBody>
                    <a:bodyPr/>
                    <a:lstStyle/>
                    <a:p>
                      <a:r>
                        <a:rPr lang="en-US" sz="800">
                          <a:effectLst/>
                          <a:latin typeface="+mn-lt"/>
                          <a:ea typeface="Roboto"/>
                          <a:cs typeface="Roboto"/>
                        </a:rPr>
                        <a:t>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SHP0407 Elixir Extreme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PARFUM</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0,50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06717769"/>
                  </a:ext>
                </a:extLst>
              </a:tr>
              <a:tr h="193770">
                <a:tc>
                  <a:txBody>
                    <a:bodyPr/>
                    <a:lstStyle/>
                    <a:p>
                      <a:endParaRPr lang="en-US" sz="800">
                        <a:effectLst/>
                        <a:latin typeface="+mn-lt"/>
                        <a:ea typeface="Roboto" panose="02000000000000000000" pitchFamily="2" charset="0"/>
                        <a:cs typeface="Roboto" panose="02000000000000000000" pitchFamily="2" charset="0"/>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800">
                        <a:effectLst/>
                        <a:latin typeface="+mn-lt"/>
                        <a:ea typeface="Roboto" panose="02000000000000000000" pitchFamily="2" charset="0"/>
                        <a:cs typeface="Roboto" panose="02000000000000000000" pitchFamily="2" charset="0"/>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800">
                        <a:effectLst/>
                        <a:latin typeface="+mn-lt"/>
                        <a:ea typeface="Roboto" panose="02000000000000000000" pitchFamily="2" charset="0"/>
                        <a:cs typeface="Roboto" panose="02000000000000000000" pitchFamily="2" charset="0"/>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800">
                        <a:effectLst/>
                        <a:latin typeface="+mn-lt"/>
                        <a:ea typeface="Roboto" panose="02000000000000000000" pitchFamily="2" charset="0"/>
                        <a:cs typeface="Roboto" panose="02000000000000000000" pitchFamily="2" charset="0"/>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38601316"/>
                  </a:ext>
                </a:extLst>
              </a:tr>
            </a:tbl>
          </a:graphicData>
        </a:graphic>
      </p:graphicFrame>
      <p:sp>
        <p:nvSpPr>
          <p:cNvPr id="18" name="CaixaDeTexto 10">
            <a:extLst>
              <a:ext uri="{FF2B5EF4-FFF2-40B4-BE49-F238E27FC236}">
                <a16:creationId xmlns:a16="http://schemas.microsoft.com/office/drawing/2014/main" id="{7A634CF5-7584-C33D-2EFA-79F66C58FD24}"/>
              </a:ext>
            </a:extLst>
          </p:cNvPr>
          <p:cNvSpPr txBox="1"/>
          <p:nvPr/>
        </p:nvSpPr>
        <p:spPr>
          <a:xfrm>
            <a:off x="7662520" y="5446789"/>
            <a:ext cx="869216" cy="82074"/>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SK-L-101677-5</a:t>
            </a:r>
          </a:p>
        </p:txBody>
      </p:sp>
      <p:grpSp>
        <p:nvGrpSpPr>
          <p:cNvPr id="5" name="Group 4">
            <a:extLst>
              <a:ext uri="{FF2B5EF4-FFF2-40B4-BE49-F238E27FC236}">
                <a16:creationId xmlns:a16="http://schemas.microsoft.com/office/drawing/2014/main" id="{3151E771-1EBD-4506-3553-6CC993CB99C1}"/>
              </a:ext>
            </a:extLst>
          </p:cNvPr>
          <p:cNvGrpSpPr/>
          <p:nvPr/>
        </p:nvGrpSpPr>
        <p:grpSpPr>
          <a:xfrm>
            <a:off x="8943278" y="724906"/>
            <a:ext cx="3877372" cy="1037838"/>
            <a:chOff x="9173180" y="318069"/>
            <a:chExt cx="3877372" cy="1037838"/>
          </a:xfrm>
        </p:grpSpPr>
        <p:sp>
          <p:nvSpPr>
            <p:cNvPr id="6" name="Rectangle: Rounded Corners 5">
              <a:extLst>
                <a:ext uri="{FF2B5EF4-FFF2-40B4-BE49-F238E27FC236}">
                  <a16:creationId xmlns:a16="http://schemas.microsoft.com/office/drawing/2014/main" id="{DF4EECA1-7EFC-5091-4E55-AF3AB5228AB7}"/>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 name="TextBox 8">
              <a:extLst>
                <a:ext uri="{FF2B5EF4-FFF2-40B4-BE49-F238E27FC236}">
                  <a16:creationId xmlns:a16="http://schemas.microsoft.com/office/drawing/2014/main" id="{C3BB0E44-AEFD-C2EC-D248-F161B7D65CC3}"/>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DM Sans" pitchFamily="2" charset="0"/>
                  <a:ea typeface="+mn-ea"/>
                  <a:cs typeface="+mn-cs"/>
                </a:rPr>
                <a:t>An extensive, uniform and unique formation of self-organizing molecules that guarantee maximum stability.</a:t>
              </a:r>
            </a:p>
          </p:txBody>
        </p:sp>
        <p:sp>
          <p:nvSpPr>
            <p:cNvPr id="16" name="Oval 15">
              <a:extLst>
                <a:ext uri="{FF2B5EF4-FFF2-40B4-BE49-F238E27FC236}">
                  <a16:creationId xmlns:a16="http://schemas.microsoft.com/office/drawing/2014/main" id="{8D980215-5325-A671-4FD1-565E7141B89B}"/>
                </a:ext>
              </a:extLst>
            </p:cNvPr>
            <p:cNvSpPr/>
            <p:nvPr/>
          </p:nvSpPr>
          <p:spPr>
            <a:xfrm>
              <a:off x="9353447" y="449183"/>
              <a:ext cx="775610" cy="775610"/>
            </a:xfrm>
            <a:prstGeom prst="ellipse">
              <a:avLst/>
            </a:prstGeom>
            <a:blipFill>
              <a:blip r:embed="rId7"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4571879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F460E-0085-191C-1A0E-62692547C510}"/>
            </a:ext>
          </a:extLst>
        </p:cNvPr>
        <p:cNvGrpSpPr/>
        <p:nvPr/>
      </p:nvGrpSpPr>
      <p:grpSpPr>
        <a:xfrm>
          <a:off x="0" y="0"/>
          <a:ext cx="0" cy="0"/>
          <a:chOff x="0" y="0"/>
          <a:chExt cx="0" cy="0"/>
        </a:xfrm>
      </p:grpSpPr>
      <p:pic>
        <p:nvPicPr>
          <p:cNvPr id="25" name="Picture 24" descr="A close-up of a powder&#10;&#10;AI-generated content may be incorrect.">
            <a:extLst>
              <a:ext uri="{FF2B5EF4-FFF2-40B4-BE49-F238E27FC236}">
                <a16:creationId xmlns:a16="http://schemas.microsoft.com/office/drawing/2014/main" id="{965FE586-D99E-27AE-9B33-D990B2164F4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25044" y="1724502"/>
            <a:ext cx="3053854" cy="4481199"/>
          </a:xfrm>
          <a:prstGeom prst="rect">
            <a:avLst/>
          </a:prstGeom>
        </p:spPr>
      </p:pic>
      <p:sp>
        <p:nvSpPr>
          <p:cNvPr id="3" name="Title 2">
            <a:extLst>
              <a:ext uri="{FF2B5EF4-FFF2-40B4-BE49-F238E27FC236}">
                <a16:creationId xmlns:a16="http://schemas.microsoft.com/office/drawing/2014/main" id="{6ECD095C-2DDC-4034-21ED-6BE692E4184F}"/>
              </a:ext>
            </a:extLst>
          </p:cNvPr>
          <p:cNvSpPr>
            <a:spLocks noGrp="1"/>
          </p:cNvSpPr>
          <p:nvPr>
            <p:ph type="title"/>
          </p:nvPr>
        </p:nvSpPr>
        <p:spPr>
          <a:xfrm>
            <a:off x="396768" y="331439"/>
            <a:ext cx="7301410" cy="303211"/>
          </a:xfrm>
        </p:spPr>
        <p:txBody>
          <a:bodyPr/>
          <a:lstStyle/>
          <a:p>
            <a:r>
              <a:rPr lang="en-US" sz="2200">
                <a:solidFill>
                  <a:srgbClr val="58166D"/>
                </a:solidFill>
              </a:rPr>
              <a:t>Anti-Pollution BB Cushion SPF 30 </a:t>
            </a:r>
          </a:p>
        </p:txBody>
      </p:sp>
      <p:sp>
        <p:nvSpPr>
          <p:cNvPr id="7" name="Text Placeholder 10">
            <a:extLst>
              <a:ext uri="{FF2B5EF4-FFF2-40B4-BE49-F238E27FC236}">
                <a16:creationId xmlns:a16="http://schemas.microsoft.com/office/drawing/2014/main" id="{AEA785E2-9CBA-9E79-A1F4-11EF9E1AC1BE}"/>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Products are for illustration only, not for sale.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dsm-firmenich is not responsible for final product claims.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0" cap="none" spc="0" normalizeH="0" baseline="0" noProof="0">
              <a:ln>
                <a:noFill/>
              </a:ln>
              <a:solidFill>
                <a:prstClr val="black"/>
              </a:solidFill>
              <a:effectLst/>
              <a:uLnTx/>
              <a:uFillTx/>
              <a:latin typeface="DM Sans 14pt" pitchFamily="2" charset="0"/>
              <a:ea typeface="+mn-ea"/>
              <a:cs typeface="+mn-cs"/>
            </a:endParaRPr>
          </a:p>
        </p:txBody>
      </p:sp>
      <p:sp>
        <p:nvSpPr>
          <p:cNvPr id="8" name="Slide Number Placeholder 7">
            <a:extLst>
              <a:ext uri="{FF2B5EF4-FFF2-40B4-BE49-F238E27FC236}">
                <a16:creationId xmlns:a16="http://schemas.microsoft.com/office/drawing/2014/main" id="{94E8A39F-0373-6D09-AB0D-56B8B972F1FC}"/>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srgbClr val="000000"/>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64</a:t>
            </a:fld>
            <a:endParaRPr kumimoji="0" lang="en-US" sz="1300" b="0" i="0" u="none" strike="noStrike" kern="1200" cap="none" spc="0" normalizeH="0" baseline="0" noProof="0">
              <a:ln>
                <a:noFill/>
              </a:ln>
              <a:solidFill>
                <a:srgbClr val="000000"/>
              </a:solidFill>
              <a:effectLst/>
              <a:uLnTx/>
              <a:uFillTx/>
              <a:latin typeface="DM Sans"/>
              <a:ea typeface="+mn-ea"/>
              <a:cs typeface="+mn-cs"/>
            </a:endParaRPr>
          </a:p>
        </p:txBody>
      </p:sp>
      <p:sp>
        <p:nvSpPr>
          <p:cNvPr id="14" name="CaixaDeTexto 9">
            <a:extLst>
              <a:ext uri="{FF2B5EF4-FFF2-40B4-BE49-F238E27FC236}">
                <a16:creationId xmlns:a16="http://schemas.microsoft.com/office/drawing/2014/main" id="{D89AE767-5997-5A1E-1A6C-2B47AC1D6CF2}"/>
              </a:ext>
            </a:extLst>
          </p:cNvPr>
          <p:cNvSpPr txBox="1"/>
          <p:nvPr/>
        </p:nvSpPr>
        <p:spPr>
          <a:xfrm>
            <a:off x="396767" y="724906"/>
            <a:ext cx="9279796" cy="466025"/>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VALVANCE ® </a:t>
            </a:r>
            <a:r>
              <a:rPr kumimoji="0" lang="en-US" sz="1400" b="1" i="1" u="none" strike="noStrike" kern="1200" cap="none" spc="0" normalizeH="0" baseline="0" noProof="0">
                <a:ln>
                  <a:noFill/>
                </a:ln>
                <a:solidFill>
                  <a:srgbClr val="000000"/>
                </a:solidFill>
                <a:effectLst/>
                <a:uLnTx/>
                <a:uFillTx/>
                <a:latin typeface="DM Sans"/>
                <a:ea typeface="Roboto" panose="02000000000000000000" pitchFamily="2" charset="0"/>
                <a:cs typeface="+mn-cs"/>
              </a:rPr>
              <a:t>Touch</a:t>
            </a: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210, PARSOL® UV Filters, PENTAVITIN®, and PEPHA®-TIGHT CB</a:t>
            </a:r>
          </a:p>
        </p:txBody>
      </p:sp>
      <p:sp>
        <p:nvSpPr>
          <p:cNvPr id="15" name="TextBox 34">
            <a:extLst>
              <a:ext uri="{FF2B5EF4-FFF2-40B4-BE49-F238E27FC236}">
                <a16:creationId xmlns:a16="http://schemas.microsoft.com/office/drawing/2014/main" id="{40B3759A-E831-7F22-9091-4997C4AAC60F}"/>
              </a:ext>
            </a:extLst>
          </p:cNvPr>
          <p:cNvSpPr txBox="1"/>
          <p:nvPr/>
        </p:nvSpPr>
        <p:spPr>
          <a:xfrm>
            <a:off x="398864" y="1250275"/>
            <a:ext cx="6062225" cy="369332"/>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Reveal your natural beauty with this BB Cushion that provides lightweight coverage and effective oil control.</a:t>
            </a:r>
          </a:p>
        </p:txBody>
      </p:sp>
      <p:pic>
        <p:nvPicPr>
          <p:cNvPr id="20" name="Picture 19" descr="A black text on a white background&#10;&#10;AI-generated content may be incorrect.">
            <a:extLst>
              <a:ext uri="{FF2B5EF4-FFF2-40B4-BE49-F238E27FC236}">
                <a16:creationId xmlns:a16="http://schemas.microsoft.com/office/drawing/2014/main" id="{03639E09-D3A8-CAE6-CC13-DE2D9F6E0A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48733" y="279019"/>
            <a:ext cx="1688491" cy="400759"/>
          </a:xfrm>
          <a:prstGeom prst="rect">
            <a:avLst/>
          </a:prstGeom>
        </p:spPr>
      </p:pic>
      <p:pic>
        <p:nvPicPr>
          <p:cNvPr id="4" name="Graphic 3">
            <a:extLst>
              <a:ext uri="{FF2B5EF4-FFF2-40B4-BE49-F238E27FC236}">
                <a16:creationId xmlns:a16="http://schemas.microsoft.com/office/drawing/2014/main" id="{9739B874-662C-E1D3-AACA-9BD57E897F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7465" y="5418239"/>
            <a:ext cx="557784" cy="557784"/>
          </a:xfrm>
          <a:prstGeom prst="rect">
            <a:avLst/>
          </a:prstGeom>
        </p:spPr>
      </p:pic>
      <p:pic>
        <p:nvPicPr>
          <p:cNvPr id="2" name="Graphic 1">
            <a:hlinkClick r:id="rId6" action="ppaction://hlinksldjump"/>
            <a:extLst>
              <a:ext uri="{FF2B5EF4-FFF2-40B4-BE49-F238E27FC236}">
                <a16:creationId xmlns:a16="http://schemas.microsoft.com/office/drawing/2014/main" id="{4A696904-84B3-AA31-F57A-446C8AE9A0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48" y="6450806"/>
            <a:ext cx="383596" cy="383596"/>
          </a:xfrm>
          <a:prstGeom prst="rect">
            <a:avLst/>
          </a:prstGeom>
        </p:spPr>
      </p:pic>
      <p:sp>
        <p:nvSpPr>
          <p:cNvPr id="6" name="CaixaDeTexto 9">
            <a:extLst>
              <a:ext uri="{FF2B5EF4-FFF2-40B4-BE49-F238E27FC236}">
                <a16:creationId xmlns:a16="http://schemas.microsoft.com/office/drawing/2014/main" id="{3B307889-C538-DF81-919E-4C3ADFD24CE5}"/>
              </a:ext>
            </a:extLst>
          </p:cNvPr>
          <p:cNvSpPr txBox="1"/>
          <p:nvPr/>
        </p:nvSpPr>
        <p:spPr>
          <a:xfrm>
            <a:off x="8943278" y="2016894"/>
            <a:ext cx="2946321" cy="419345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Procedure</a:t>
            </a:r>
            <a:endPar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Phase</a:t>
            </a:r>
            <a:r>
              <a:rPr kumimoji="0" lang="en-US" sz="800" b="1" i="0" u="none" strike="noStrike" kern="1200" cap="none" spc="0" normalizeH="0" baseline="0" noProof="0" dirty="0">
                <a:ln>
                  <a:noFill/>
                </a:ln>
                <a:solidFill>
                  <a:srgbClr val="9138B0"/>
                </a:solidFill>
                <a:effectLst/>
                <a:uLnTx/>
                <a:uFillTx/>
                <a:latin typeface="DM Sans"/>
                <a:ea typeface="Roboto" panose="02000000000000000000" pitchFamily="2" charset="0"/>
                <a:cs typeface="+mn-cs"/>
              </a:rPr>
              <a:t> </a:t>
            </a:r>
            <a:r>
              <a:rPr kumimoji="0" lang="en-US" sz="800" b="1" i="0" u="none" strike="noStrike" kern="1200" cap="none" spc="0" normalizeH="0" baseline="0" noProof="0" dirty="0">
                <a:ln>
                  <a:noFill/>
                </a:ln>
                <a:solidFill>
                  <a:prstClr val="black"/>
                </a:solidFill>
                <a:effectLst/>
                <a:uLnTx/>
                <a:uFillTx/>
                <a:latin typeface="DM Sans"/>
                <a:ea typeface="Roboto" panose="02000000000000000000" pitchFamily="2" charset="0"/>
                <a:cs typeface="+mn-cs"/>
              </a:rPr>
              <a:t>A:</a:t>
            </a:r>
            <a:r>
              <a:rPr kumimoji="0" lang="en-US" sz="800" b="0" i="0" u="none" strike="noStrike" kern="1200" cap="none" spc="0" normalizeH="0" baseline="0" noProof="0" dirty="0">
                <a:ln>
                  <a:noFill/>
                </a:ln>
                <a:solidFill>
                  <a:prstClr val="black"/>
                </a:solidFill>
                <a:effectLst/>
                <a:uLnTx/>
                <a:uFillTx/>
                <a:latin typeface="DM Sans"/>
                <a:ea typeface="Roboto" panose="02000000000000000000" pitchFamily="2" charset="0"/>
                <a:cs typeface="+mn-cs"/>
              </a:rPr>
              <a:t> </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Introduce ingredients until Tego Alkanol included and heat up to 85°C. </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Add one by one the rest of the ingredients.</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Homogenize 2 minutes at 9500 rpm.</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Phase</a:t>
            </a:r>
            <a:r>
              <a:rPr kumimoji="0" lang="en-US" sz="800" b="1" i="0" u="none" strike="noStrike" kern="1200" cap="none" spc="0" normalizeH="0" baseline="0" noProof="0" dirty="0">
                <a:ln>
                  <a:noFill/>
                </a:ln>
                <a:solidFill>
                  <a:srgbClr val="9138B0"/>
                </a:solidFill>
                <a:effectLst/>
                <a:uLnTx/>
                <a:uFillTx/>
                <a:latin typeface="DM Sans"/>
                <a:ea typeface="Roboto" panose="02000000000000000000" pitchFamily="2" charset="0"/>
                <a:cs typeface="+mn-cs"/>
              </a:rPr>
              <a:t> </a:t>
            </a:r>
            <a:r>
              <a:rPr kumimoji="0" lang="en-US" sz="800" b="1" i="0" u="none" strike="noStrike" kern="1200" cap="none" spc="0" normalizeH="0" baseline="0" noProof="0" dirty="0">
                <a:ln>
                  <a:noFill/>
                </a:ln>
                <a:solidFill>
                  <a:prstClr val="black"/>
                </a:solidFill>
                <a:effectLst/>
                <a:uLnTx/>
                <a:uFillTx/>
                <a:latin typeface="DM Sans"/>
                <a:ea typeface="Roboto" panose="02000000000000000000" pitchFamily="2" charset="0"/>
                <a:cs typeface="+mn-cs"/>
              </a:rPr>
              <a:t>B: </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Introduce Water, EDTA and heat to 50°C.</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Add slowly </a:t>
            </a:r>
            <a:r>
              <a:rPr kumimoji="0" lang="en-US" sz="8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Rhodicare</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T and heat to 75°C.</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Add Structure XL, keep stirring until homogenous and heat to 80°C.Add one by one the pigments and homogenize 5 minutes at 9500 rpm.</a:t>
            </a:r>
            <a:endPar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Emulsification:</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Add A to B under stirring and start cooling down. At 75°C, add C and homogenize 2 minutes at 9500 rpm. Keep cooling down under gentle stirring. At 35°C, add one by one ingredients of phase D and adjust if necessary the pH to 7.0 minimum.</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Phase </a:t>
            </a:r>
            <a:r>
              <a:rPr kumimoji="0" lang="en-US" sz="800" b="1" i="0" u="none" strike="noStrike" kern="1200" cap="none" spc="0" normalizeH="0" baseline="0" noProof="0" dirty="0">
                <a:ln>
                  <a:noFill/>
                </a:ln>
                <a:solidFill>
                  <a:prstClr val="black"/>
                </a:solidFill>
                <a:effectLst/>
                <a:uLnTx/>
                <a:uFillTx/>
                <a:latin typeface="DM Sans"/>
                <a:ea typeface="Roboto" panose="02000000000000000000" pitchFamily="2" charset="0"/>
                <a:cs typeface="+mn-cs"/>
              </a:rPr>
              <a:t>E: </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Disperse VALVANCE™ Touch 210 in Dub </a:t>
            </a:r>
            <a:r>
              <a:rPr kumimoji="0" lang="en-US" sz="8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Helioptima</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homogenize if needed. </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Add E to A+B+C+D and homogenize if necessary.</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Phase</a:t>
            </a:r>
            <a:r>
              <a:rPr kumimoji="0" lang="en-US" sz="800" b="1" i="0" u="none" strike="noStrike" kern="1200" cap="none" spc="0" normalizeH="0" baseline="0" noProof="0" dirty="0">
                <a:ln>
                  <a:noFill/>
                </a:ln>
                <a:solidFill>
                  <a:srgbClr val="9138B0"/>
                </a:solidFill>
                <a:effectLst/>
                <a:uLnTx/>
                <a:uFillTx/>
                <a:latin typeface="DM Sans"/>
                <a:ea typeface="Roboto" panose="02000000000000000000" pitchFamily="2" charset="0"/>
                <a:cs typeface="+mn-cs"/>
              </a:rPr>
              <a:t> </a:t>
            </a:r>
            <a:r>
              <a:rPr kumimoji="0" lang="en-US" sz="800" b="1" i="0" u="none" strike="noStrike" kern="1200" cap="none" spc="0" normalizeH="0" baseline="0" noProof="0" dirty="0">
                <a:ln>
                  <a:noFill/>
                </a:ln>
                <a:solidFill>
                  <a:prstClr val="black"/>
                </a:solidFill>
                <a:effectLst/>
                <a:uLnTx/>
                <a:uFillTx/>
                <a:latin typeface="DM Sans"/>
                <a:ea typeface="Roboto" panose="02000000000000000000" pitchFamily="2" charset="0"/>
                <a:cs typeface="+mn-cs"/>
              </a:rPr>
              <a:t>F: </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Mix at RT and add it to A+B+C+D+E.</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Check the pH (&gt;7.0).</a:t>
            </a:r>
            <a:endParaRPr kumimoji="0" lang="en-US" sz="800" b="1" i="0" u="none" strike="noStrike" kern="1200" cap="none" spc="0" normalizeH="0" baseline="0" noProof="0" dirty="0">
              <a:ln>
                <a:noFill/>
              </a:ln>
              <a:solidFill>
                <a:srgbClr val="FF65E6"/>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Technical Data</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pH: 7 – 7.5		</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Viscosity (Brookfield RV5/20rpm): 5200 </a:t>
            </a:r>
            <a:r>
              <a:rPr kumimoji="0" lang="en-US" sz="8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mPa.s</a:t>
            </a:r>
            <a:endPar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SPF in vivo: 47.2		</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(According to ISO SPF Test Method)</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In vitro UVAPF (</a:t>
            </a:r>
            <a:r>
              <a:rPr kumimoji="0" lang="en-US" sz="8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Colipa</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2011): 11.0</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UVAPF/SPF (30 labeled)  &gt;= 0.33: 0.37</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Critical Wavelength (&gt;370nm) : 382</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(Measurement done with </a:t>
            </a:r>
            <a:r>
              <a:rPr kumimoji="0" lang="en-US" sz="8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Labsphere</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equipment)</a:t>
            </a:r>
          </a:p>
        </p:txBody>
      </p:sp>
      <p:graphicFrame>
        <p:nvGraphicFramePr>
          <p:cNvPr id="9" name="Tabela 1">
            <a:extLst>
              <a:ext uri="{FF2B5EF4-FFF2-40B4-BE49-F238E27FC236}">
                <a16:creationId xmlns:a16="http://schemas.microsoft.com/office/drawing/2014/main" id="{8DAC0D22-8009-DB42-EF6F-ED75AA15BAF9}"/>
              </a:ext>
            </a:extLst>
          </p:cNvPr>
          <p:cNvGraphicFramePr>
            <a:graphicFrameLocks noGrp="1"/>
          </p:cNvGraphicFramePr>
          <p:nvPr/>
        </p:nvGraphicFramePr>
        <p:xfrm>
          <a:off x="3916478" y="2047907"/>
          <a:ext cx="4535530" cy="4043125"/>
        </p:xfrm>
        <a:graphic>
          <a:graphicData uri="http://schemas.openxmlformats.org/drawingml/2006/table">
            <a:tbl>
              <a:tblPr>
                <a:tableStyleId>{5C22544A-7EE6-4342-B048-85BDC9FD1C3A}</a:tableStyleId>
              </a:tblPr>
              <a:tblGrid>
                <a:gridCol w="367668">
                  <a:extLst>
                    <a:ext uri="{9D8B030D-6E8A-4147-A177-3AD203B41FA5}">
                      <a16:colId xmlns:a16="http://schemas.microsoft.com/office/drawing/2014/main" val="404074944"/>
                    </a:ext>
                  </a:extLst>
                </a:gridCol>
                <a:gridCol w="1323605">
                  <a:extLst>
                    <a:ext uri="{9D8B030D-6E8A-4147-A177-3AD203B41FA5}">
                      <a16:colId xmlns:a16="http://schemas.microsoft.com/office/drawing/2014/main" val="230549619"/>
                    </a:ext>
                  </a:extLst>
                </a:gridCol>
                <a:gridCol w="2016922">
                  <a:extLst>
                    <a:ext uri="{9D8B030D-6E8A-4147-A177-3AD203B41FA5}">
                      <a16:colId xmlns:a16="http://schemas.microsoft.com/office/drawing/2014/main" val="2020291315"/>
                    </a:ext>
                  </a:extLst>
                </a:gridCol>
                <a:gridCol w="827335">
                  <a:extLst>
                    <a:ext uri="{9D8B030D-6E8A-4147-A177-3AD203B41FA5}">
                      <a16:colId xmlns:a16="http://schemas.microsoft.com/office/drawing/2014/main" val="916007713"/>
                    </a:ext>
                  </a:extLst>
                </a:gridCol>
              </a:tblGrid>
              <a:tr h="113513">
                <a:tc>
                  <a:txBody>
                    <a:bodyPr/>
                    <a:lstStyle/>
                    <a:p>
                      <a:r>
                        <a:rPr lang="de-CH" sz="650" b="1">
                          <a:solidFill>
                            <a:schemeClr val="bg1"/>
                          </a:solidFill>
                          <a:effectLst/>
                          <a:latin typeface="+mn-lt"/>
                          <a:ea typeface="Roboto" panose="02000000000000000000" pitchFamily="2" charset="0"/>
                        </a:rPr>
                        <a:t>Phase</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de-CH" sz="650" b="1">
                          <a:solidFill>
                            <a:schemeClr val="bg1"/>
                          </a:solidFill>
                          <a:effectLst/>
                          <a:latin typeface="+mn-lt"/>
                          <a:ea typeface="Roboto" panose="02000000000000000000" pitchFamily="2" charset="0"/>
                        </a:rPr>
                        <a:t>Ingredients</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de-CH" sz="650" b="1">
                          <a:solidFill>
                            <a:schemeClr val="bg1"/>
                          </a:solidFill>
                          <a:effectLst/>
                          <a:latin typeface="+mn-lt"/>
                          <a:ea typeface="Roboto" panose="02000000000000000000" pitchFamily="2" charset="0"/>
                        </a:rPr>
                        <a:t>INCI Name</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de-CH" sz="650" b="1">
                          <a:solidFill>
                            <a:schemeClr val="bg1"/>
                          </a:solidFill>
                          <a:effectLst/>
                          <a:latin typeface="+mn-lt"/>
                          <a:ea typeface="Roboto" panose="02000000000000000000" pitchFamily="2" charset="0"/>
                        </a:rPr>
                        <a:t>% w / w</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2322337866"/>
                  </a:ext>
                </a:extLst>
              </a:tr>
              <a:tr h="100901">
                <a:tc>
                  <a:txBody>
                    <a:bodyPr/>
                    <a:lstStyle/>
                    <a:p>
                      <a:r>
                        <a:rPr lang="de-CH" sz="650">
                          <a:effectLst/>
                          <a:latin typeface="+mn-lt"/>
                          <a:ea typeface="Roboto" panose="02000000000000000000" pitchFamily="2" charset="0"/>
                        </a:rPr>
                        <a:t>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X-Tend 226</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PHENETHYL BENZOATE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6.00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6734748"/>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PARSOL</a:t>
                      </a:r>
                      <a:r>
                        <a:rPr lang="de-CH" sz="650" baseline="30000">
                          <a:effectLst/>
                          <a:latin typeface="+mn-lt"/>
                          <a:ea typeface="Roboto" panose="02000000000000000000" pitchFamily="2" charset="0"/>
                        </a:rPr>
                        <a:t>®</a:t>
                      </a:r>
                      <a:r>
                        <a:rPr lang="de-CH" sz="650">
                          <a:effectLst/>
                          <a:latin typeface="+mn-lt"/>
                          <a:ea typeface="Roboto" panose="02000000000000000000" pitchFamily="2" charset="0"/>
                        </a:rPr>
                        <a:t> EHS</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ETHYLHEXYL SALICYLATE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3.00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0890753"/>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KAK TCIN</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TRICYCLODECANEMETHYL ISONONANOATE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0770269"/>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Finsolv TN</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C12-15 ALKYL BENZOATE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9751921"/>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Tego Alkanol 1618</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650">
                          <a:effectLst/>
                          <a:latin typeface="+mn-lt"/>
                          <a:ea typeface="Roboto" panose="02000000000000000000" pitchFamily="2" charset="0"/>
                        </a:rPr>
                        <a:t>CETEARYL ALCOHOL</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0.80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7346221"/>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PARSOL® SLX</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POLYSILICONE-15</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04669378"/>
                  </a:ext>
                </a:extLst>
              </a:tr>
              <a:tr h="2018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PARSOL® Shield</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BIS-ETHYLHEXYLOXYPHENOL METHOXYPHENYL TRIAZINE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0816418"/>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PARSOL® TX</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TITANIUM DIOXIDE, SILICA, DIMETHICONE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5792384"/>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AMPHISOL® K</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POTASSIUM CETYL PHOSPHATE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3.00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3347523"/>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Cutina GMS V</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GLYCERYL STEARATE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6518481"/>
                  </a:ext>
                </a:extLst>
              </a:tr>
              <a:tr h="100901">
                <a:tc>
                  <a:txBody>
                    <a:bodyPr/>
                    <a:lstStyle/>
                    <a:p>
                      <a:r>
                        <a:rPr lang="de-CH" sz="650">
                          <a:effectLst/>
                          <a:latin typeface="+mn-lt"/>
                          <a:ea typeface="Roboto" panose="02000000000000000000" pitchFamily="2" charset="0"/>
                        </a:rPr>
                        <a:t>B</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WATER DEM.</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AQUA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51.99</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533475"/>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Edeta BD</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DISODIUM EDTA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0.10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66956346"/>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Rhodicare T</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XANTHAN GUM</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0.30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590046"/>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Structure XL</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HYDROXYPROPYL STARCH PHOSPHATE, AQUA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8369359"/>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0">
                          <a:effectLst/>
                          <a:latin typeface="+mn-lt"/>
                          <a:ea typeface="Roboto" panose="02000000000000000000" pitchFamily="2" charset="0"/>
                        </a:rPr>
                        <a:t>Unipure White LC981 SGP</a:t>
                      </a:r>
                      <a:endParaRPr lang="pt-BR" sz="650" b="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CI 77891, SODIUM GLYCEROPHOSPHATE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6.00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0148854"/>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Unipure Yellow LC 182 SGP</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CI 77492, SODIUM GLYCEROPHOSPHATE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0.75</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0166943"/>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Unipure Black LC989 SGP</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CI 77499, SODIUM GLYCEROPHOSPHATE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0.10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9003547"/>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Unipure Red LC 381 SGP</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CI 77491, SODIUM GLYCEROPHOSPHATE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0.18</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6064129"/>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4189158"/>
                  </a:ext>
                </a:extLst>
              </a:tr>
              <a:tr h="100901">
                <a:tc>
                  <a:txBody>
                    <a:bodyPr/>
                    <a:lstStyle/>
                    <a:p>
                      <a:r>
                        <a:rPr lang="de-CH" sz="650">
                          <a:effectLst/>
                          <a:latin typeface="+mn-lt"/>
                          <a:ea typeface="Roboto" panose="02000000000000000000" pitchFamily="2" charset="0"/>
                        </a:rPr>
                        <a:t>C</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Chlorphenesin BP 73</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CHLORPHENESIN</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0.20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7854871"/>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8275638"/>
                  </a:ext>
                </a:extLst>
              </a:tr>
              <a:tr h="201801">
                <a:tc>
                  <a:txBody>
                    <a:bodyPr/>
                    <a:lstStyle/>
                    <a:p>
                      <a:r>
                        <a:rPr lang="de-CH" sz="650">
                          <a:effectLst/>
                          <a:latin typeface="+mn-lt"/>
                          <a:ea typeface="Roboto" panose="02000000000000000000" pitchFamily="2" charset="0"/>
                        </a:rPr>
                        <a:t>D</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Spectrastat PHL</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CAPRYLHYDROXAMIC ACID, 1,2-HEXANEDIOL, PROPANEDIOL</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0508933"/>
                  </a:ext>
                </a:extLst>
              </a:tr>
              <a:tr h="2018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PENTAVITIN®</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650">
                          <a:effectLst/>
                          <a:latin typeface="+mn-lt"/>
                          <a:ea typeface="Roboto" panose="02000000000000000000" pitchFamily="2" charset="0"/>
                        </a:rPr>
                        <a:t>SACCHARIDE ISOMERATE, AQUA, CITRIC ACID, SODIUM CITRATE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460014"/>
                  </a:ext>
                </a:extLst>
              </a:tr>
              <a:tr h="15135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PEPHA®-TIGHT CB</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650" kern="1200">
                          <a:solidFill>
                            <a:schemeClr val="dk1"/>
                          </a:solidFill>
                          <a:effectLst/>
                          <a:latin typeface="+mn-lt"/>
                          <a:ea typeface="Roboto" panose="02000000000000000000" pitchFamily="2" charset="0"/>
                          <a:cs typeface="+mn-cs"/>
                        </a:rPr>
                        <a:t>NANNOCHLOROPSIS OCULATA EXTRACT, PULLULAN, PENTYLENE GLYCOL, CITRIC ACID, AQUA</a:t>
                      </a:r>
                      <a:endParaRPr lang="pt-BR" sz="650" kern="1200">
                        <a:solidFill>
                          <a:schemeClr val="dk1"/>
                        </a:solidFill>
                        <a:effectLst/>
                        <a:latin typeface="+mn-lt"/>
                        <a:ea typeface="Roboto" panose="02000000000000000000" pitchFamily="2" charset="0"/>
                        <a:cs typeface="+mn-cs"/>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8523432"/>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Forever RS67550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PARFUM</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0.30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92614"/>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Sodium Hydroxide 20% Solution</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SODIUM HYDROXIDE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0.55</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9643232"/>
                  </a:ext>
                </a:extLst>
              </a:tr>
              <a:tr h="100901">
                <a:tc>
                  <a:txBody>
                    <a:bodyPr/>
                    <a:lstStyle/>
                    <a:p>
                      <a:r>
                        <a:rPr lang="de-CH" sz="650">
                          <a:effectLst/>
                          <a:latin typeface="+mn-lt"/>
                          <a:ea typeface="Roboto" panose="02000000000000000000" pitchFamily="2" charset="0"/>
                        </a:rPr>
                        <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VALVANCE® </a:t>
                      </a:r>
                      <a:r>
                        <a:rPr lang="de-CH" sz="650" b="1" i="1">
                          <a:effectLst/>
                          <a:latin typeface="+mn-lt"/>
                          <a:ea typeface="Roboto" panose="02000000000000000000" pitchFamily="2" charset="0"/>
                        </a:rPr>
                        <a:t>Touch</a:t>
                      </a:r>
                      <a:r>
                        <a:rPr lang="de-CH" sz="650" b="1">
                          <a:effectLst/>
                          <a:latin typeface="+mn-lt"/>
                          <a:ea typeface="Roboto" panose="02000000000000000000" pitchFamily="2" charset="0"/>
                        </a:rPr>
                        <a:t> 210</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SILICA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3796135"/>
                  </a:ext>
                </a:extLst>
              </a:tr>
              <a:tr h="302702">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DUB HELIOPTIMA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650">
                          <a:effectLst/>
                          <a:latin typeface="+mn-lt"/>
                          <a:ea typeface="Roboto" panose="02000000000000000000" pitchFamily="2" charset="0"/>
                        </a:rPr>
                        <a:t>DIISOPROPYL ADIPATE, PROPYLENE GLYCOL DICAPRYLATE/DICAPRATE, C12-15 ALKYL BENZOATE, DIISOPROPYL SEBACATE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1.20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0334545"/>
                  </a:ext>
                </a:extLst>
              </a:tr>
              <a:tr h="100901">
                <a:tc>
                  <a:txBody>
                    <a:bodyPr/>
                    <a:lstStyle/>
                    <a:p>
                      <a:r>
                        <a:rPr lang="de-CH" sz="650">
                          <a:effectLst/>
                          <a:latin typeface="+mn-lt"/>
                          <a:ea typeface="Roboto" panose="02000000000000000000" pitchFamily="2" charset="0"/>
                        </a:rPr>
                        <a:t>F</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WATER DEM.</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AQUA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5.00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7364357"/>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Sodium Hydroxide 20% Solution</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SODIUM HYDROXIDE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2.03</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8667803"/>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PARSOL® HS</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PHENYLBENZIMIDAZOLE SULFONIC ACID</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5416789"/>
                  </a:ext>
                </a:extLst>
              </a:tr>
              <a:tr h="100901">
                <a:tc>
                  <a:txBody>
                    <a:bodyPr/>
                    <a:lstStyle/>
                    <a:p>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47048889"/>
                  </a:ext>
                </a:extLst>
              </a:tr>
            </a:tbl>
          </a:graphicData>
        </a:graphic>
      </p:graphicFrame>
      <p:sp>
        <p:nvSpPr>
          <p:cNvPr id="13" name="CaixaDeTexto 12">
            <a:extLst>
              <a:ext uri="{FF2B5EF4-FFF2-40B4-BE49-F238E27FC236}">
                <a16:creationId xmlns:a16="http://schemas.microsoft.com/office/drawing/2014/main" id="{4E5D474F-BEAF-FD64-EC44-C40089F90AD4}"/>
              </a:ext>
            </a:extLst>
          </p:cNvPr>
          <p:cNvSpPr txBox="1"/>
          <p:nvPr/>
        </p:nvSpPr>
        <p:spPr>
          <a:xfrm>
            <a:off x="7675333" y="6003828"/>
            <a:ext cx="869216" cy="174407"/>
          </a:xfrm>
          <a:prstGeom prst="rect">
            <a:avLst/>
          </a:prstGeom>
          <a:no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a:cs typeface="+mn-cs"/>
              </a:rPr>
              <a:t>SU-E-101220-2</a:t>
            </a:r>
            <a:endPar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endParaRPr>
          </a:p>
        </p:txBody>
      </p:sp>
      <p:sp>
        <p:nvSpPr>
          <p:cNvPr id="26" name="TextBox 25">
            <a:extLst>
              <a:ext uri="{FF2B5EF4-FFF2-40B4-BE49-F238E27FC236}">
                <a16:creationId xmlns:a16="http://schemas.microsoft.com/office/drawing/2014/main" id="{B5FF6C9D-9B38-0F75-1BD0-0076FF1AE670}"/>
              </a:ext>
            </a:extLst>
          </p:cNvPr>
          <p:cNvSpPr txBox="1"/>
          <p:nvPr/>
        </p:nvSpPr>
        <p:spPr>
          <a:xfrm>
            <a:off x="2165782" y="3315763"/>
            <a:ext cx="697480" cy="1877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10" b="1" i="0" u="none" strike="noStrike" kern="1200" cap="none" spc="0" normalizeH="0" baseline="0" noProof="0" dirty="0">
                <a:ln>
                  <a:noFill/>
                </a:ln>
                <a:solidFill>
                  <a:srgbClr val="282828"/>
                </a:solidFill>
                <a:effectLst/>
                <a:uLnTx/>
                <a:uFillTx/>
                <a:latin typeface="Bahnschrift SemiCondensed" panose="020B0502040204020203" pitchFamily="34" charset="0"/>
                <a:ea typeface="+mn-ea"/>
                <a:cs typeface="+mn-cs"/>
              </a:rPr>
              <a:t>CB</a:t>
            </a:r>
          </a:p>
        </p:txBody>
      </p:sp>
      <p:grpSp>
        <p:nvGrpSpPr>
          <p:cNvPr id="5" name="Group 4">
            <a:extLst>
              <a:ext uri="{FF2B5EF4-FFF2-40B4-BE49-F238E27FC236}">
                <a16:creationId xmlns:a16="http://schemas.microsoft.com/office/drawing/2014/main" id="{795DCF39-3019-FD86-0CC8-CB53AAE333A4}"/>
              </a:ext>
            </a:extLst>
          </p:cNvPr>
          <p:cNvGrpSpPr/>
          <p:nvPr/>
        </p:nvGrpSpPr>
        <p:grpSpPr>
          <a:xfrm>
            <a:off x="8943278" y="724906"/>
            <a:ext cx="3877372" cy="1037838"/>
            <a:chOff x="9173180" y="318069"/>
            <a:chExt cx="3877372" cy="1037838"/>
          </a:xfrm>
        </p:grpSpPr>
        <p:sp>
          <p:nvSpPr>
            <p:cNvPr id="16" name="Rectangle: Rounded Corners 15">
              <a:extLst>
                <a:ext uri="{FF2B5EF4-FFF2-40B4-BE49-F238E27FC236}">
                  <a16:creationId xmlns:a16="http://schemas.microsoft.com/office/drawing/2014/main" id="{7C193CE8-C2D2-B768-EDF3-9113F874EC53}"/>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68A7762F-997F-74E2-4BF5-83DE8EA73C14}"/>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DM Sans" pitchFamily="2" charset="0"/>
                  <a:ea typeface="+mn-ea"/>
                  <a:cs typeface="+mn-cs"/>
                </a:rPr>
                <a:t>An extensive, uniform and unique formation of self-organizing molecules that guarantee maximum stability.</a:t>
              </a:r>
            </a:p>
          </p:txBody>
        </p:sp>
        <p:sp>
          <p:nvSpPr>
            <p:cNvPr id="18" name="Oval 17">
              <a:extLst>
                <a:ext uri="{FF2B5EF4-FFF2-40B4-BE49-F238E27FC236}">
                  <a16:creationId xmlns:a16="http://schemas.microsoft.com/office/drawing/2014/main" id="{06154FA0-ADC4-1CAE-FD92-1C09221127E9}"/>
                </a:ext>
              </a:extLst>
            </p:cNvPr>
            <p:cNvSpPr/>
            <p:nvPr/>
          </p:nvSpPr>
          <p:spPr>
            <a:xfrm>
              <a:off x="9353447" y="449183"/>
              <a:ext cx="775610" cy="775610"/>
            </a:xfrm>
            <a:prstGeom prst="ellipse">
              <a:avLst/>
            </a:prstGeom>
            <a:blipFill>
              <a:blip r:embed="rId9"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26519339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14F46-30CF-5C95-F62D-7F8FE2396F3D}"/>
            </a:ext>
          </a:extLst>
        </p:cNvPr>
        <p:cNvGrpSpPr/>
        <p:nvPr/>
      </p:nvGrpSpPr>
      <p:grpSpPr>
        <a:xfrm>
          <a:off x="0" y="0"/>
          <a:ext cx="0" cy="0"/>
          <a:chOff x="0" y="0"/>
          <a:chExt cx="0" cy="0"/>
        </a:xfrm>
      </p:grpSpPr>
      <p:pic>
        <p:nvPicPr>
          <p:cNvPr id="26" name="Picture 25" descr="A white bottle with a pink label&#10;&#10;AI-generated content may be incorrect.">
            <a:extLst>
              <a:ext uri="{FF2B5EF4-FFF2-40B4-BE49-F238E27FC236}">
                <a16:creationId xmlns:a16="http://schemas.microsoft.com/office/drawing/2014/main" id="{9EED594F-6AD0-A82B-FADA-8C9F6EF9301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38148" y="1473932"/>
            <a:ext cx="2143765" cy="4823471"/>
          </a:xfrm>
          <a:prstGeom prst="rect">
            <a:avLst/>
          </a:prstGeom>
        </p:spPr>
      </p:pic>
      <p:graphicFrame>
        <p:nvGraphicFramePr>
          <p:cNvPr id="13" name="Table 12">
            <a:extLst>
              <a:ext uri="{FF2B5EF4-FFF2-40B4-BE49-F238E27FC236}">
                <a16:creationId xmlns:a16="http://schemas.microsoft.com/office/drawing/2014/main" id="{4F526145-E70F-63D4-07B3-463A71196F02}"/>
              </a:ext>
            </a:extLst>
          </p:cNvPr>
          <p:cNvGraphicFramePr>
            <a:graphicFrameLocks noGrp="1"/>
          </p:cNvGraphicFramePr>
          <p:nvPr/>
        </p:nvGraphicFramePr>
        <p:xfrm>
          <a:off x="4127035" y="2016894"/>
          <a:ext cx="4321973" cy="3740080"/>
        </p:xfrm>
        <a:graphic>
          <a:graphicData uri="http://schemas.openxmlformats.org/drawingml/2006/table">
            <a:tbl>
              <a:tblPr/>
              <a:tblGrid>
                <a:gridCol w="474251">
                  <a:extLst>
                    <a:ext uri="{9D8B030D-6E8A-4147-A177-3AD203B41FA5}">
                      <a16:colId xmlns:a16="http://schemas.microsoft.com/office/drawing/2014/main" val="2898633784"/>
                    </a:ext>
                  </a:extLst>
                </a:gridCol>
                <a:gridCol w="1394233">
                  <a:extLst>
                    <a:ext uri="{9D8B030D-6E8A-4147-A177-3AD203B41FA5}">
                      <a16:colId xmlns:a16="http://schemas.microsoft.com/office/drawing/2014/main" val="3156972337"/>
                    </a:ext>
                  </a:extLst>
                </a:gridCol>
                <a:gridCol w="1937442">
                  <a:extLst>
                    <a:ext uri="{9D8B030D-6E8A-4147-A177-3AD203B41FA5}">
                      <a16:colId xmlns:a16="http://schemas.microsoft.com/office/drawing/2014/main" val="1407014161"/>
                    </a:ext>
                  </a:extLst>
                </a:gridCol>
                <a:gridCol w="516047">
                  <a:extLst>
                    <a:ext uri="{9D8B030D-6E8A-4147-A177-3AD203B41FA5}">
                      <a16:colId xmlns:a16="http://schemas.microsoft.com/office/drawing/2014/main" val="3336367253"/>
                    </a:ext>
                  </a:extLst>
                </a:gridCol>
              </a:tblGrid>
              <a:tr h="123557">
                <a:tc>
                  <a:txBody>
                    <a:bodyPr/>
                    <a:lstStyle/>
                    <a:p>
                      <a:r>
                        <a:rPr lang="en-US" sz="650" b="1">
                          <a:solidFill>
                            <a:schemeClr val="bg1"/>
                          </a:solidFill>
                          <a:effectLst/>
                          <a:latin typeface="Roboto" panose="02000000000000000000" pitchFamily="2" charset="0"/>
                          <a:ea typeface="Roboto" panose="02000000000000000000" pitchFamily="2" charset="0"/>
                          <a:cs typeface="Roboto" panose="02000000000000000000" pitchFamily="2" charset="0"/>
                        </a:rPr>
                        <a:t>Phase</a:t>
                      </a:r>
                      <a:endParaRPr lang="en-US" sz="65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650" b="1" dirty="0">
                          <a:solidFill>
                            <a:schemeClr val="bg1"/>
                          </a:solidFill>
                          <a:effectLst/>
                          <a:latin typeface="Roboto" panose="02000000000000000000" pitchFamily="2" charset="0"/>
                          <a:ea typeface="Roboto" panose="02000000000000000000" pitchFamily="2" charset="0"/>
                          <a:cs typeface="Roboto" panose="02000000000000000000" pitchFamily="2" charset="0"/>
                        </a:rPr>
                        <a:t>Ingredients</a:t>
                      </a:r>
                      <a:endParaRPr lang="en-US" sz="65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650" b="1">
                          <a:solidFill>
                            <a:schemeClr val="bg1"/>
                          </a:solidFill>
                          <a:effectLst/>
                          <a:latin typeface="Roboto" panose="02000000000000000000" pitchFamily="2" charset="0"/>
                          <a:ea typeface="Roboto" panose="02000000000000000000" pitchFamily="2" charset="0"/>
                          <a:cs typeface="Roboto" panose="02000000000000000000" pitchFamily="2" charset="0"/>
                        </a:rPr>
                        <a:t>INCI Name</a:t>
                      </a:r>
                      <a:endParaRPr lang="en-US" sz="65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en-US" sz="650" b="1">
                          <a:solidFill>
                            <a:schemeClr val="bg1"/>
                          </a:solidFill>
                          <a:effectLst/>
                          <a:latin typeface="Roboto" panose="02000000000000000000" pitchFamily="2" charset="0"/>
                          <a:ea typeface="Roboto" panose="02000000000000000000" pitchFamily="2" charset="0"/>
                          <a:cs typeface="Roboto" panose="02000000000000000000" pitchFamily="2" charset="0"/>
                        </a:rPr>
                        <a:t>% w/w</a:t>
                      </a:r>
                      <a:endParaRPr lang="en-US" sz="65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3322576084"/>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A</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PARSOL</a:t>
                      </a:r>
                      <a:r>
                        <a:rPr lang="en-US" sz="650" b="1" baseline="30000">
                          <a:effectLst/>
                          <a:latin typeface="Roboto" panose="02000000000000000000" pitchFamily="2" charset="0"/>
                          <a:ea typeface="Roboto" panose="02000000000000000000" pitchFamily="2" charset="0"/>
                          <a:cs typeface="Roboto" panose="02000000000000000000" pitchFamily="2" charset="0"/>
                        </a:rPr>
                        <a:t>®</a:t>
                      </a:r>
                      <a:r>
                        <a:rPr lang="en-US" sz="650" b="1">
                          <a:effectLst/>
                          <a:latin typeface="Roboto" panose="02000000000000000000" pitchFamily="2" charset="0"/>
                          <a:ea typeface="Roboto" panose="02000000000000000000" pitchFamily="2" charset="0"/>
                          <a:cs typeface="Roboto" panose="02000000000000000000" pitchFamily="2" charset="0"/>
                        </a:rPr>
                        <a:t> 1789</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BUTYL METHOXYDIBENZOYLMETHANE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3,00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68959910"/>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PARSOL</a:t>
                      </a:r>
                      <a:r>
                        <a:rPr lang="en-US" sz="650" b="1" baseline="30000">
                          <a:effectLst/>
                          <a:latin typeface="Roboto" panose="02000000000000000000" pitchFamily="2" charset="0"/>
                          <a:ea typeface="Roboto" panose="02000000000000000000" pitchFamily="2" charset="0"/>
                          <a:cs typeface="Roboto" panose="02000000000000000000" pitchFamily="2" charset="0"/>
                        </a:rPr>
                        <a:t>®</a:t>
                      </a:r>
                      <a:r>
                        <a:rPr lang="en-US" sz="650" b="1">
                          <a:effectLst/>
                          <a:latin typeface="Roboto" panose="02000000000000000000" pitchFamily="2" charset="0"/>
                          <a:ea typeface="Roboto" panose="02000000000000000000" pitchFamily="2" charset="0"/>
                          <a:cs typeface="Roboto" panose="02000000000000000000" pitchFamily="2" charset="0"/>
                        </a:rPr>
                        <a:t> 340</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OCTOCRYLENE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8,00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08693549"/>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PARSOL</a:t>
                      </a:r>
                      <a:r>
                        <a:rPr lang="en-US" sz="650" b="1" baseline="30000">
                          <a:effectLst/>
                          <a:latin typeface="Roboto" panose="02000000000000000000" pitchFamily="2" charset="0"/>
                          <a:ea typeface="Roboto" panose="02000000000000000000" pitchFamily="2" charset="0"/>
                          <a:cs typeface="Roboto" panose="02000000000000000000" pitchFamily="2" charset="0"/>
                        </a:rPr>
                        <a:t>® </a:t>
                      </a:r>
                      <a:r>
                        <a:rPr lang="en-US" sz="650" b="1">
                          <a:effectLst/>
                          <a:latin typeface="Roboto" panose="02000000000000000000" pitchFamily="2" charset="0"/>
                          <a:ea typeface="Roboto" panose="02000000000000000000" pitchFamily="2" charset="0"/>
                          <a:cs typeface="Roboto" panose="02000000000000000000" pitchFamily="2" charset="0"/>
                        </a:rPr>
                        <a:t>EHS</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ETHYLHEXYL SALICYLATE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5,00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1307195"/>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PARSOL</a:t>
                      </a:r>
                      <a:r>
                        <a:rPr lang="en-US" sz="650" b="1" baseline="30000">
                          <a:effectLst/>
                          <a:latin typeface="Roboto" panose="02000000000000000000" pitchFamily="2" charset="0"/>
                          <a:ea typeface="Roboto" panose="02000000000000000000" pitchFamily="2" charset="0"/>
                          <a:cs typeface="Roboto" panose="02000000000000000000" pitchFamily="2" charset="0"/>
                        </a:rPr>
                        <a:t>® </a:t>
                      </a:r>
                      <a:r>
                        <a:rPr lang="en-US" sz="650" b="1">
                          <a:effectLst/>
                          <a:latin typeface="Roboto" panose="02000000000000000000" pitchFamily="2" charset="0"/>
                          <a:ea typeface="Roboto" panose="02000000000000000000" pitchFamily="2" charset="0"/>
                          <a:cs typeface="Roboto" panose="02000000000000000000" pitchFamily="2" charset="0"/>
                        </a:rPr>
                        <a:t>HMS</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HOMOSALATE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10,00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3727670"/>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AMPHISOL</a:t>
                      </a:r>
                      <a:r>
                        <a:rPr lang="en-US" sz="650" b="1" baseline="30000">
                          <a:effectLst/>
                          <a:latin typeface="Roboto" panose="02000000000000000000" pitchFamily="2" charset="0"/>
                          <a:ea typeface="Roboto" panose="02000000000000000000" pitchFamily="2" charset="0"/>
                          <a:cs typeface="Roboto" panose="02000000000000000000" pitchFamily="2" charset="0"/>
                        </a:rPr>
                        <a:t>®</a:t>
                      </a:r>
                      <a:r>
                        <a:rPr lang="en-US" sz="650" b="1">
                          <a:effectLst/>
                          <a:latin typeface="Roboto" panose="02000000000000000000" pitchFamily="2" charset="0"/>
                          <a:ea typeface="Roboto" panose="02000000000000000000" pitchFamily="2" charset="0"/>
                          <a:cs typeface="Roboto" panose="02000000000000000000" pitchFamily="2" charset="0"/>
                        </a:rPr>
                        <a:t> K</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dirty="0">
                          <a:effectLst/>
                          <a:latin typeface="Roboto" panose="02000000000000000000" pitchFamily="2" charset="0"/>
                          <a:ea typeface="Roboto" panose="02000000000000000000" pitchFamily="2" charset="0"/>
                          <a:cs typeface="Roboto" panose="02000000000000000000" pitchFamily="2" charset="0"/>
                        </a:rPr>
                        <a:t>POTASSIUM CETYL PHOSPHATE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0,75</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68913926"/>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err="1">
                          <a:effectLst/>
                          <a:latin typeface="Roboto" panose="02000000000000000000" pitchFamily="2" charset="0"/>
                          <a:ea typeface="Roboto" panose="02000000000000000000" pitchFamily="2" charset="0"/>
                          <a:cs typeface="Roboto" panose="02000000000000000000" pitchFamily="2" charset="0"/>
                        </a:rPr>
                        <a:t>Ecorol</a:t>
                      </a:r>
                      <a:r>
                        <a:rPr lang="en-US" sz="650">
                          <a:effectLst/>
                          <a:latin typeface="Roboto" panose="02000000000000000000" pitchFamily="2" charset="0"/>
                          <a:ea typeface="Roboto" panose="02000000000000000000" pitchFamily="2" charset="0"/>
                          <a:cs typeface="Roboto" panose="02000000000000000000" pitchFamily="2" charset="0"/>
                        </a:rPr>
                        <a:t> 16/98P</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dirty="0">
                          <a:effectLst/>
                          <a:latin typeface="Roboto" panose="02000000000000000000" pitchFamily="2" charset="0"/>
                          <a:ea typeface="Roboto" panose="02000000000000000000" pitchFamily="2" charset="0"/>
                          <a:cs typeface="Roboto" panose="02000000000000000000" pitchFamily="2" charset="0"/>
                        </a:rPr>
                        <a:t>CETYL ALCOHOL</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0,30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55206650"/>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err="1">
                          <a:effectLst/>
                          <a:latin typeface="Roboto" panose="02000000000000000000" pitchFamily="2" charset="0"/>
                          <a:ea typeface="Roboto" panose="02000000000000000000" pitchFamily="2" charset="0"/>
                          <a:cs typeface="Roboto" panose="02000000000000000000" pitchFamily="2" charset="0"/>
                        </a:rPr>
                        <a:t>Antaron</a:t>
                      </a:r>
                      <a:r>
                        <a:rPr lang="en-US" sz="650">
                          <a:effectLst/>
                          <a:latin typeface="Roboto" panose="02000000000000000000" pitchFamily="2" charset="0"/>
                          <a:ea typeface="Roboto" panose="02000000000000000000" pitchFamily="2" charset="0"/>
                          <a:cs typeface="Roboto" panose="02000000000000000000" pitchFamily="2" charset="0"/>
                        </a:rPr>
                        <a:t> V-220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VP/EICOSENE COPOLYMER</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1,00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7143624"/>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Cetiol C5</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COCO-CAPRYLATE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2,50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104129"/>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Cetiol CC</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DICAPRYLYL CARBONATE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3,00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3999961"/>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dl-alpha-Tocopheryl Acetate</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TOCOPHERYL ACETATE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0,50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1702311"/>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B</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Pemulen TR-2</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ACRYLATES/C10-30 ALKYL ACRYLATE </a:t>
                      </a:r>
                    </a:p>
                    <a:p>
                      <a:r>
                        <a:rPr lang="en-US" sz="650">
                          <a:effectLst/>
                          <a:latin typeface="Roboto" panose="02000000000000000000" pitchFamily="2" charset="0"/>
                          <a:ea typeface="Roboto" panose="02000000000000000000" pitchFamily="2" charset="0"/>
                          <a:cs typeface="Roboto" panose="02000000000000000000" pitchFamily="2" charset="0"/>
                        </a:rPr>
                        <a:t>CROSSPOLYMER</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0,20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8143373"/>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C</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WATER DEM.</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AQUA</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5,45</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681016"/>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1,3-Butylenglycol</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BUTYLENE GLYCOL</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5,00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4099796"/>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Edeta BD</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DISODIUM EDTA</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0,10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93704"/>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D</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Triethanolamine Care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TRIETHANOLAMINE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0,20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8270628"/>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err="1">
                          <a:effectLst/>
                          <a:latin typeface="Roboto" panose="02000000000000000000" pitchFamily="2" charset="0"/>
                          <a:ea typeface="Roboto" panose="02000000000000000000" pitchFamily="2" charset="0"/>
                          <a:cs typeface="Roboto" panose="02000000000000000000" pitchFamily="2" charset="0"/>
                        </a:rPr>
                        <a:t>Euxyl</a:t>
                      </a:r>
                      <a:r>
                        <a:rPr lang="en-US" sz="650">
                          <a:effectLst/>
                          <a:latin typeface="Roboto" panose="02000000000000000000" pitchFamily="2" charset="0"/>
                          <a:ea typeface="Roboto" panose="02000000000000000000" pitchFamily="2" charset="0"/>
                          <a:cs typeface="Roboto" panose="02000000000000000000" pitchFamily="2" charset="0"/>
                        </a:rPr>
                        <a:t> PE 9010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PHENOXYETHANOL, ETHYLHEXYLGLYCERIN</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1,00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1521416"/>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F</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Ethanol abs.</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ALCOHOL</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dirty="0">
                          <a:effectLst/>
                          <a:latin typeface="Roboto" panose="02000000000000000000" pitchFamily="2" charset="0"/>
                          <a:ea typeface="Roboto" panose="02000000000000000000" pitchFamily="2" charset="0"/>
                          <a:cs typeface="Roboto" panose="02000000000000000000" pitchFamily="2" charset="0"/>
                        </a:rPr>
                        <a:t>5,00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8818443"/>
                  </a:ext>
                </a:extLst>
              </a:tr>
            </a:tbl>
          </a:graphicData>
        </a:graphic>
      </p:graphicFrame>
      <p:sp>
        <p:nvSpPr>
          <p:cNvPr id="3" name="Title 2">
            <a:extLst>
              <a:ext uri="{FF2B5EF4-FFF2-40B4-BE49-F238E27FC236}">
                <a16:creationId xmlns:a16="http://schemas.microsoft.com/office/drawing/2014/main" id="{8D246283-30D8-7750-57A2-3B8C44A4F0EB}"/>
              </a:ext>
            </a:extLst>
          </p:cNvPr>
          <p:cNvSpPr>
            <a:spLocks noGrp="1"/>
          </p:cNvSpPr>
          <p:nvPr>
            <p:ph type="title"/>
          </p:nvPr>
        </p:nvSpPr>
        <p:spPr>
          <a:xfrm>
            <a:off x="396767" y="331439"/>
            <a:ext cx="5080579" cy="303211"/>
          </a:xfrm>
        </p:spPr>
        <p:txBody>
          <a:bodyPr/>
          <a:lstStyle/>
          <a:p>
            <a:r>
              <a:rPr lang="en-US" sz="2200">
                <a:solidFill>
                  <a:srgbClr val="58166D"/>
                </a:solidFill>
              </a:rPr>
              <a:t>Sunscreen Spray</a:t>
            </a:r>
          </a:p>
        </p:txBody>
      </p:sp>
      <p:sp>
        <p:nvSpPr>
          <p:cNvPr id="7" name="Text Placeholder 10">
            <a:extLst>
              <a:ext uri="{FF2B5EF4-FFF2-40B4-BE49-F238E27FC236}">
                <a16:creationId xmlns:a16="http://schemas.microsoft.com/office/drawing/2014/main" id="{469A4D79-B4B2-D72C-ED70-B57B91217F22}"/>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Products are for illustration only, not for sale.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dsm-firmenich is not responsible for final product claims.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0" cap="none" spc="0" normalizeH="0" baseline="0" noProof="0">
              <a:ln>
                <a:noFill/>
              </a:ln>
              <a:solidFill>
                <a:prstClr val="black"/>
              </a:solidFill>
              <a:effectLst/>
              <a:uLnTx/>
              <a:uFillTx/>
              <a:latin typeface="DM Sans 14pt" pitchFamily="2" charset="0"/>
              <a:ea typeface="+mn-ea"/>
              <a:cs typeface="+mn-cs"/>
            </a:endParaRPr>
          </a:p>
        </p:txBody>
      </p:sp>
      <p:sp>
        <p:nvSpPr>
          <p:cNvPr id="8" name="Slide Number Placeholder 7">
            <a:extLst>
              <a:ext uri="{FF2B5EF4-FFF2-40B4-BE49-F238E27FC236}">
                <a16:creationId xmlns:a16="http://schemas.microsoft.com/office/drawing/2014/main" id="{2B10405A-EC1E-574A-6DB2-64788BDBFAA1}"/>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srgbClr val="000000"/>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lang="en-US" sz="1300" b="0" i="0" u="none" strike="noStrike" kern="1200" cap="none" spc="0" normalizeH="0" baseline="0" noProof="0">
              <a:ln>
                <a:noFill/>
              </a:ln>
              <a:solidFill>
                <a:srgbClr val="000000"/>
              </a:solidFill>
              <a:effectLst/>
              <a:uLnTx/>
              <a:uFillTx/>
              <a:latin typeface="DM Sans"/>
              <a:ea typeface="+mn-ea"/>
              <a:cs typeface="+mn-cs"/>
            </a:endParaRPr>
          </a:p>
        </p:txBody>
      </p:sp>
      <p:grpSp>
        <p:nvGrpSpPr>
          <p:cNvPr id="19" name="Group 18">
            <a:extLst>
              <a:ext uri="{FF2B5EF4-FFF2-40B4-BE49-F238E27FC236}">
                <a16:creationId xmlns:a16="http://schemas.microsoft.com/office/drawing/2014/main" id="{60ADC1D3-CE4A-920E-0BB6-B7B0A7502011}"/>
              </a:ext>
            </a:extLst>
          </p:cNvPr>
          <p:cNvGrpSpPr/>
          <p:nvPr/>
        </p:nvGrpSpPr>
        <p:grpSpPr>
          <a:xfrm>
            <a:off x="8943278" y="724906"/>
            <a:ext cx="3877372" cy="1037838"/>
            <a:chOff x="9173180" y="318069"/>
            <a:chExt cx="3877372" cy="1037838"/>
          </a:xfrm>
        </p:grpSpPr>
        <p:sp>
          <p:nvSpPr>
            <p:cNvPr id="10" name="Rectangle: Rounded Corners 9">
              <a:extLst>
                <a:ext uri="{FF2B5EF4-FFF2-40B4-BE49-F238E27FC236}">
                  <a16:creationId xmlns:a16="http://schemas.microsoft.com/office/drawing/2014/main" id="{467070AF-5FC1-6C5A-3921-48514FD26210}"/>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D03D7391-5E37-68EB-61FA-9CA9B7EDE51F}"/>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DM Sans" pitchFamily="2" charset="0"/>
                  <a:ea typeface="+mn-ea"/>
                  <a:cs typeface="+mn-cs"/>
                </a:rPr>
                <a:t>An extensive, uniform and unique formation of self-organizing molecules that guarantee maximum stability.</a:t>
              </a:r>
            </a:p>
          </p:txBody>
        </p:sp>
        <p:sp>
          <p:nvSpPr>
            <p:cNvPr id="12" name="Oval 11">
              <a:extLst>
                <a:ext uri="{FF2B5EF4-FFF2-40B4-BE49-F238E27FC236}">
                  <a16:creationId xmlns:a16="http://schemas.microsoft.com/office/drawing/2014/main" id="{399AC02C-CE4D-4DAD-65E0-B7077CE37BA8}"/>
                </a:ext>
              </a:extLst>
            </p:cNvPr>
            <p:cNvSpPr/>
            <p:nvPr/>
          </p:nvSpPr>
          <p:spPr>
            <a:xfrm>
              <a:off x="9353447" y="449183"/>
              <a:ext cx="775610" cy="775610"/>
            </a:xfrm>
            <a:prstGeom prst="ellipse">
              <a:avLst/>
            </a:prstGeom>
            <a:blipFill>
              <a:blip r:embed="rId3"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14" name="CaixaDeTexto 9">
            <a:extLst>
              <a:ext uri="{FF2B5EF4-FFF2-40B4-BE49-F238E27FC236}">
                <a16:creationId xmlns:a16="http://schemas.microsoft.com/office/drawing/2014/main" id="{B7C96BEB-3D4B-885A-E273-44A081C615AF}"/>
              </a:ext>
            </a:extLst>
          </p:cNvPr>
          <p:cNvSpPr txBox="1"/>
          <p:nvPr/>
        </p:nvSpPr>
        <p:spPr>
          <a:xfrm>
            <a:off x="396767" y="724906"/>
            <a:ext cx="7511285" cy="466025"/>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and DL-alpha-Tocopheryl Acetate and PARSOL® UV Filters</a:t>
            </a:r>
            <a:endParaRPr kumimoji="0" lang="en-US"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B345DE11-1856-A652-9312-61D656EBDC29}"/>
              </a:ext>
            </a:extLst>
          </p:cNvPr>
          <p:cNvSpPr txBox="1"/>
          <p:nvPr/>
        </p:nvSpPr>
        <p:spPr>
          <a:xfrm>
            <a:off x="398865" y="1240227"/>
            <a:ext cx="4965523" cy="184666"/>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A gentle and light sunscreen spray with an immediately invisible finish.</a:t>
            </a:r>
          </a:p>
        </p:txBody>
      </p:sp>
      <p:pic>
        <p:nvPicPr>
          <p:cNvPr id="20" name="Picture 19" descr="A black text on a white background&#10;&#10;AI-generated content may be incorrect.">
            <a:extLst>
              <a:ext uri="{FF2B5EF4-FFF2-40B4-BE49-F238E27FC236}">
                <a16:creationId xmlns:a16="http://schemas.microsoft.com/office/drawing/2014/main" id="{6B9E504E-06DB-ED1C-6F75-386DF642128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248733" y="279019"/>
            <a:ext cx="1688491" cy="400759"/>
          </a:xfrm>
          <a:prstGeom prst="rect">
            <a:avLst/>
          </a:prstGeom>
        </p:spPr>
      </p:pic>
      <p:pic>
        <p:nvPicPr>
          <p:cNvPr id="2" name="Graphic 1">
            <a:hlinkClick r:id="rId5" action="ppaction://hlinksldjump"/>
            <a:extLst>
              <a:ext uri="{FF2B5EF4-FFF2-40B4-BE49-F238E27FC236}">
                <a16:creationId xmlns:a16="http://schemas.microsoft.com/office/drawing/2014/main" id="{C2E3080E-8392-301D-CFE4-4C72A6A88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pic>
        <p:nvPicPr>
          <p:cNvPr id="6" name="Picture 5">
            <a:extLst>
              <a:ext uri="{FF2B5EF4-FFF2-40B4-BE49-F238E27FC236}">
                <a16:creationId xmlns:a16="http://schemas.microsoft.com/office/drawing/2014/main" id="{94526912-E2D8-3BD6-66A2-BD038440C44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96767" y="5419954"/>
            <a:ext cx="555654" cy="558829"/>
          </a:xfrm>
          <a:prstGeom prst="rect">
            <a:avLst/>
          </a:prstGeom>
        </p:spPr>
      </p:pic>
      <p:sp>
        <p:nvSpPr>
          <p:cNvPr id="9" name="CaixaDeTexto 9">
            <a:extLst>
              <a:ext uri="{FF2B5EF4-FFF2-40B4-BE49-F238E27FC236}">
                <a16:creationId xmlns:a16="http://schemas.microsoft.com/office/drawing/2014/main" id="{4EBBB2F1-FE91-490E-72CD-926D16E9A280}"/>
              </a:ext>
            </a:extLst>
          </p:cNvPr>
          <p:cNvSpPr txBox="1"/>
          <p:nvPr/>
        </p:nvSpPr>
        <p:spPr>
          <a:xfrm>
            <a:off x="8943278" y="2016894"/>
            <a:ext cx="2946321" cy="331988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Heat part A to 90°C while stirring. Add part B.</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Heat part C to 85°C and add to part AB while stirring and homogenizing the emulsion with high shear.</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Cool down the emulsion &lt;30°C and add part D, E and F. Homogenize again</a:t>
            </a:r>
            <a:r>
              <a:rPr kumimoji="0" lang="en-US" sz="900" b="1" i="0" u="none" strike="noStrike" kern="1200" cap="none" spc="0" normalizeH="0" baseline="0" noProof="0">
                <a:ln>
                  <a:noFill/>
                </a:ln>
                <a:solidFill>
                  <a:srgbClr val="000000"/>
                </a:solidFill>
                <a:effectLst/>
                <a:uLnTx/>
                <a:uFillTx/>
                <a:latin typeface="DM Sans"/>
                <a:ea typeface="+mn-ea"/>
                <a:cs typeface="+mn-cs"/>
              </a:rPr>
              <a:t>.</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Keep stirring till RT.</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900" b="1" i="0" u="none" strike="noStrike" kern="1200" cap="none" spc="0" normalizeH="0" baseline="0" noProof="0">
              <a:ln>
                <a:noFill/>
              </a:ln>
              <a:solidFill>
                <a:srgbClr val="00000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mn-ea"/>
                <a:cs typeface="+mn-cs"/>
              </a:rPr>
              <a:t>Technical Data</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pH: 6.5-6.7 </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Viscosity (Brookfield RV4/10rpm): 4000 </a:t>
            </a:r>
            <a:r>
              <a:rPr kumimoji="0" lang="en-US" sz="900" b="0" i="0" u="none" strike="noStrike" kern="1200" cap="none" spc="0" normalizeH="0" baseline="0" noProof="0" err="1">
                <a:ln>
                  <a:noFill/>
                </a:ln>
                <a:solidFill>
                  <a:srgbClr val="000000"/>
                </a:solidFill>
                <a:effectLst/>
                <a:uLnTx/>
                <a:uFillTx/>
                <a:latin typeface="DM Sans"/>
                <a:ea typeface="+mn-ea"/>
                <a:cs typeface="+mn-cs"/>
              </a:rPr>
              <a:t>mPa.s</a:t>
            </a:r>
            <a:endParaRPr kumimoji="0" lang="en-US" sz="900" b="0" i="0" u="none" strike="noStrike" kern="1200" cap="none" spc="0" normalizeH="0" baseline="0" noProof="0">
              <a:ln>
                <a:noFill/>
              </a:ln>
              <a:solidFill>
                <a:srgbClr val="000000"/>
              </a:solidFill>
              <a:effectLst/>
              <a:uLnTx/>
              <a:uFillTx/>
              <a:latin typeface="DM Sans"/>
              <a:ea typeface="+mn-ea"/>
              <a:cs typeface="+mn-cs"/>
            </a:endParaRP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SPF in vivo: 37.1</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In vitro UVAPF (</a:t>
            </a:r>
            <a:r>
              <a:rPr kumimoji="0" lang="en-US" sz="900" b="0" i="0" u="none" strike="noStrike" kern="1200" cap="none" spc="0" normalizeH="0" baseline="0" noProof="0" err="1">
                <a:ln>
                  <a:noFill/>
                </a:ln>
                <a:solidFill>
                  <a:srgbClr val="000000"/>
                </a:solidFill>
                <a:effectLst/>
                <a:uLnTx/>
                <a:uFillTx/>
                <a:latin typeface="DM Sans"/>
                <a:ea typeface="+mn-ea"/>
                <a:cs typeface="+mn-cs"/>
              </a:rPr>
              <a:t>Colipa</a:t>
            </a:r>
            <a:r>
              <a:rPr kumimoji="0" lang="en-US" sz="900" b="0" i="0" u="none" strike="noStrike" kern="1200" cap="none" spc="0" normalizeH="0" baseline="0" noProof="0">
                <a:ln>
                  <a:noFill/>
                </a:ln>
                <a:solidFill>
                  <a:srgbClr val="000000"/>
                </a:solidFill>
                <a:effectLst/>
                <a:uLnTx/>
                <a:uFillTx/>
                <a:latin typeface="DM Sans"/>
                <a:ea typeface="+mn-ea"/>
                <a:cs typeface="+mn-cs"/>
              </a:rPr>
              <a:t> 2011): &gt; 10.0</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(According to FDA SPF Test Method) UVAPF/SPF (30 labeled); &gt; 0.33: &gt; 0.33</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Critical Wavelength: &lt; 370 nm</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(Measurement done with </a:t>
            </a:r>
            <a:r>
              <a:rPr kumimoji="0" lang="en-US" sz="900" b="0" i="0" u="none" strike="noStrike" kern="1200" cap="none" spc="0" normalizeH="0" baseline="0" noProof="0" err="1">
                <a:ln>
                  <a:noFill/>
                </a:ln>
                <a:solidFill>
                  <a:srgbClr val="000000"/>
                </a:solidFill>
                <a:effectLst/>
                <a:uLnTx/>
                <a:uFillTx/>
                <a:latin typeface="DM Sans"/>
                <a:ea typeface="+mn-ea"/>
                <a:cs typeface="+mn-cs"/>
              </a:rPr>
              <a:t>Labsphere</a:t>
            </a:r>
            <a:r>
              <a:rPr kumimoji="0" lang="en-US" sz="900" b="0" i="0" u="none" strike="noStrike" kern="1200" cap="none" spc="0" normalizeH="0" baseline="0" noProof="0">
                <a:ln>
                  <a:noFill/>
                </a:ln>
                <a:solidFill>
                  <a:srgbClr val="000000"/>
                </a:solidFill>
                <a:effectLst/>
                <a:uLnTx/>
                <a:uFillTx/>
                <a:latin typeface="DM Sans"/>
                <a:ea typeface="+mn-ea"/>
                <a:cs typeface="+mn-cs"/>
              </a:rPr>
              <a:t> equipment)</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6" name="CaixaDeTexto 10">
            <a:extLst>
              <a:ext uri="{FF2B5EF4-FFF2-40B4-BE49-F238E27FC236}">
                <a16:creationId xmlns:a16="http://schemas.microsoft.com/office/drawing/2014/main" id="{BEA4C9A6-59BC-70C6-BF0D-BC97F523F8C0}"/>
              </a:ext>
            </a:extLst>
          </p:cNvPr>
          <p:cNvSpPr txBox="1"/>
          <p:nvPr/>
        </p:nvSpPr>
        <p:spPr>
          <a:xfrm>
            <a:off x="7561686" y="5841358"/>
            <a:ext cx="869216" cy="82074"/>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SU-E-101084-68</a:t>
            </a:r>
          </a:p>
        </p:txBody>
      </p:sp>
      <p:sp>
        <p:nvSpPr>
          <p:cNvPr id="23" name="TextBox 22">
            <a:extLst>
              <a:ext uri="{FF2B5EF4-FFF2-40B4-BE49-F238E27FC236}">
                <a16:creationId xmlns:a16="http://schemas.microsoft.com/office/drawing/2014/main" id="{0DDBC6C4-776B-7623-91A8-E182B5A91110}"/>
              </a:ext>
            </a:extLst>
          </p:cNvPr>
          <p:cNvSpPr txBox="1"/>
          <p:nvPr/>
        </p:nvSpPr>
        <p:spPr>
          <a:xfrm>
            <a:off x="4073509" y="5918250"/>
            <a:ext cx="569781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UV filter combination does not comply with applicable EU Cosmetic Regulation</a:t>
            </a:r>
          </a:p>
        </p:txBody>
      </p:sp>
    </p:spTree>
    <p:extLst>
      <p:ext uri="{BB962C8B-B14F-4D97-AF65-F5344CB8AC3E}">
        <p14:creationId xmlns:p14="http://schemas.microsoft.com/office/powerpoint/2010/main" val="42567356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in a white shirt&#10;&#10;Description automatically generated">
            <a:extLst>
              <a:ext uri="{FF2B5EF4-FFF2-40B4-BE49-F238E27FC236}">
                <a16:creationId xmlns:a16="http://schemas.microsoft.com/office/drawing/2014/main" id="{CBE4A3A2-3946-D3B2-5D66-053D36ECFBB5}"/>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6A3EE430-8ED2-1848-B015-53642BC22E91}"/>
              </a:ext>
            </a:extLst>
          </p:cNvPr>
          <p:cNvSpPr>
            <a:spLocks noGrp="1"/>
          </p:cNvSpPr>
          <p:nvPr>
            <p:ph type="title"/>
          </p:nvPr>
        </p:nvSpPr>
        <p:spPr>
          <a:xfrm>
            <a:off x="302400" y="302400"/>
            <a:ext cx="6537671" cy="303211"/>
          </a:xfrm>
        </p:spPr>
        <p:txBody>
          <a:bodyPr/>
          <a:lstStyle/>
          <a:p>
            <a:r>
              <a:rPr lang="en-US"/>
              <a:t>Secure your brand image with AMPHISOL</a:t>
            </a:r>
            <a:r>
              <a:rPr lang="en-US" b="0"/>
              <a:t>®</a:t>
            </a:r>
            <a:r>
              <a:rPr lang="en-US"/>
              <a:t> K</a:t>
            </a:r>
          </a:p>
        </p:txBody>
      </p:sp>
      <p:sp>
        <p:nvSpPr>
          <p:cNvPr id="3" name="Slide Number Placeholder 2">
            <a:extLst>
              <a:ext uri="{FF2B5EF4-FFF2-40B4-BE49-F238E27FC236}">
                <a16:creationId xmlns:a16="http://schemas.microsoft.com/office/drawing/2014/main" id="{6BF232C3-A98A-3640-9048-C4A1735D9C61}"/>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66</a:t>
            </a:fld>
            <a:endParaRPr lang="en-US"/>
          </a:p>
        </p:txBody>
      </p:sp>
      <p:sp>
        <p:nvSpPr>
          <p:cNvPr id="41" name="Text Placeholder 40">
            <a:extLst>
              <a:ext uri="{FF2B5EF4-FFF2-40B4-BE49-F238E27FC236}">
                <a16:creationId xmlns:a16="http://schemas.microsoft.com/office/drawing/2014/main" id="{FA6368E8-C632-0302-C68E-79DCC0858827}"/>
              </a:ext>
            </a:extLst>
          </p:cNvPr>
          <p:cNvSpPr>
            <a:spLocks noGrp="1"/>
          </p:cNvSpPr>
          <p:nvPr>
            <p:ph type="body" sz="quarter" idx="12"/>
          </p:nvPr>
        </p:nvSpPr>
        <p:spPr>
          <a:xfrm>
            <a:off x="302400" y="1342799"/>
            <a:ext cx="6537671" cy="3958543"/>
          </a:xfrm>
        </p:spPr>
        <p:txBody>
          <a:bodyPr/>
          <a:lstStyle/>
          <a:p>
            <a:pPr marL="363600" indent="-363600">
              <a:spcBef>
                <a:spcPts val="500"/>
              </a:spcBef>
              <a:spcAft>
                <a:spcPts val="400"/>
              </a:spcAft>
              <a:buClr>
                <a:srgbClr val="9138B0"/>
              </a:buClr>
              <a:buSzPct val="90000"/>
              <a:buFont typeface="Wingdings" panose="05000000000000000000" pitchFamily="2" charset="2"/>
              <a:buChar char="l"/>
            </a:pPr>
            <a:r>
              <a:rPr lang="en-GB" b="1"/>
              <a:t>Unique microdomains technology </a:t>
            </a:r>
            <a:r>
              <a:rPr lang="en-GB"/>
              <a:t>capable of stabilizing the most challenging formulations with high amounts of </a:t>
            </a:r>
            <a:r>
              <a:rPr lang="en-GB" b="1"/>
              <a:t>pigments, electrolytes, ethanol and oil</a:t>
            </a:r>
            <a:r>
              <a:rPr lang="en-GB"/>
              <a:t> from </a:t>
            </a:r>
            <a:r>
              <a:rPr lang="en-GB" b="1"/>
              <a:t>sunscreens to skin care and make-up.</a:t>
            </a:r>
          </a:p>
          <a:p>
            <a:pPr marL="363600" indent="-363600">
              <a:spcBef>
                <a:spcPts val="500"/>
              </a:spcBef>
              <a:spcAft>
                <a:spcPts val="400"/>
              </a:spcAft>
              <a:buClr>
                <a:srgbClr val="9138B0"/>
              </a:buClr>
              <a:buSzPct val="90000"/>
              <a:buFont typeface="Wingdings" panose="05000000000000000000" pitchFamily="2" charset="2"/>
              <a:buChar char="l"/>
            </a:pPr>
            <a:r>
              <a:rPr lang="en-GB" b="1"/>
              <a:t>Unique PCP emulsifier </a:t>
            </a:r>
            <a:r>
              <a:rPr lang="en-GB"/>
              <a:t>offering the </a:t>
            </a:r>
            <a:r>
              <a:rPr lang="en-GB" b="1"/>
              <a:t>highest emulsifying performance </a:t>
            </a:r>
            <a:r>
              <a:rPr lang="en-GB"/>
              <a:t>until the last drop where other benchmarks and PCP’s fail.</a:t>
            </a:r>
          </a:p>
          <a:p>
            <a:pPr marL="363600" indent="-363600">
              <a:spcBef>
                <a:spcPts val="500"/>
              </a:spcBef>
              <a:spcAft>
                <a:spcPts val="400"/>
              </a:spcAft>
              <a:buClr>
                <a:srgbClr val="9138B0"/>
              </a:buClr>
              <a:buSzPct val="90000"/>
              <a:buFont typeface="Wingdings" panose="05000000000000000000" pitchFamily="2" charset="2"/>
              <a:buChar char="l"/>
            </a:pPr>
            <a:r>
              <a:rPr lang="en-GB"/>
              <a:t>Particularly effective in </a:t>
            </a:r>
            <a:r>
              <a:rPr lang="en-GB" b="1"/>
              <a:t>spray</a:t>
            </a:r>
            <a:r>
              <a:rPr lang="en-GB"/>
              <a:t> formulations.</a:t>
            </a:r>
          </a:p>
          <a:p>
            <a:pPr marL="363600" indent="-363600">
              <a:spcBef>
                <a:spcPts val="500"/>
              </a:spcBef>
              <a:spcAft>
                <a:spcPts val="400"/>
              </a:spcAft>
              <a:buClr>
                <a:srgbClr val="9138B0"/>
              </a:buClr>
              <a:buSzPct val="90000"/>
              <a:buFont typeface="Wingdings" panose="05000000000000000000" pitchFamily="2" charset="2"/>
              <a:buChar char="l"/>
            </a:pPr>
            <a:r>
              <a:rPr lang="en-GB"/>
              <a:t>AMPHISOL® K at 0.5% can also be used as a </a:t>
            </a:r>
            <a:r>
              <a:rPr lang="en-GB" b="1"/>
              <a:t>co-emulsifier</a:t>
            </a:r>
            <a:r>
              <a:rPr lang="en-GB"/>
              <a:t> to </a:t>
            </a:r>
            <a:r>
              <a:rPr lang="en-GB" b="1"/>
              <a:t>rescue and beautify </a:t>
            </a:r>
            <a:r>
              <a:rPr lang="en-GB"/>
              <a:t>your different types of formulation, making processing easier.</a:t>
            </a:r>
          </a:p>
          <a:p>
            <a:pPr marL="363600" indent="-363600">
              <a:spcBef>
                <a:spcPts val="500"/>
              </a:spcBef>
              <a:spcAft>
                <a:spcPts val="400"/>
              </a:spcAft>
              <a:buClr>
                <a:srgbClr val="9138B0"/>
              </a:buClr>
              <a:buSzPct val="90000"/>
              <a:buFont typeface="Wingdings" panose="05000000000000000000" pitchFamily="2" charset="2"/>
              <a:buChar char="l"/>
            </a:pPr>
            <a:r>
              <a:rPr lang="en-GB"/>
              <a:t>AMPHISOL® K brings </a:t>
            </a:r>
            <a:r>
              <a:rPr lang="en-GB" b="1"/>
              <a:t>additional benefits </a:t>
            </a:r>
            <a:r>
              <a:rPr lang="en-GB"/>
              <a:t>to your products, such as improved </a:t>
            </a:r>
            <a:r>
              <a:rPr lang="en-GB" b="1"/>
              <a:t>moisturization, SPF boosting and remarkable sensory signature.</a:t>
            </a:r>
          </a:p>
          <a:p>
            <a:pPr marL="363600" indent="-363600">
              <a:spcBef>
                <a:spcPts val="500"/>
              </a:spcBef>
              <a:spcAft>
                <a:spcPts val="400"/>
              </a:spcAft>
              <a:buClr>
                <a:srgbClr val="76D0C2"/>
              </a:buClr>
              <a:buSzPct val="90000"/>
              <a:buFont typeface="Wingdings" panose="05000000000000000000" pitchFamily="2" charset="2"/>
              <a:buChar char="l"/>
            </a:pPr>
            <a:endParaRPr lang="en-GB"/>
          </a:p>
        </p:txBody>
      </p:sp>
      <p:pic>
        <p:nvPicPr>
          <p:cNvPr id="7" name="Graphic 6">
            <a:hlinkClick r:id="rId4" action="ppaction://hlinksldjump"/>
            <a:extLst>
              <a:ext uri="{FF2B5EF4-FFF2-40B4-BE49-F238E27FC236}">
                <a16:creationId xmlns:a16="http://schemas.microsoft.com/office/drawing/2014/main" id="{132BCBAA-9C11-7438-9696-C0F202FDBB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22" name="Rectangle: Rounded Corners 21">
            <a:extLst>
              <a:ext uri="{FF2B5EF4-FFF2-40B4-BE49-F238E27FC236}">
                <a16:creationId xmlns:a16="http://schemas.microsoft.com/office/drawing/2014/main" id="{B7324287-AE63-1D36-7E6E-E11DA55AAAE3}"/>
              </a:ext>
            </a:extLst>
          </p:cNvPr>
          <p:cNvSpPr/>
          <p:nvPr/>
        </p:nvSpPr>
        <p:spPr>
          <a:xfrm>
            <a:off x="11135984" y="173085"/>
            <a:ext cx="1711915"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406C812-49AE-EA4D-EF24-286E2845AC58}"/>
              </a:ext>
            </a:extLst>
          </p:cNvPr>
          <p:cNvSpPr/>
          <p:nvPr/>
        </p:nvSpPr>
        <p:spPr>
          <a:xfrm>
            <a:off x="11316251" y="304199"/>
            <a:ext cx="775610" cy="775610"/>
          </a:xfrm>
          <a:prstGeom prst="ellipse">
            <a:avLst/>
          </a:prstGeom>
          <a:blipFill>
            <a:blip r:embed="rId7"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2264335"/>
      </p:ext>
    </p:extLst>
  </p:cSld>
  <p:clrMapOvr>
    <a:masterClrMapping/>
  </p:clrMapOvr>
  <p:transition spd="med">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E53D2-AD8E-3A96-EAF8-9599E25F2469}"/>
            </a:ext>
          </a:extLst>
        </p:cNvPr>
        <p:cNvGrpSpPr/>
        <p:nvPr/>
      </p:nvGrpSpPr>
      <p:grpSpPr>
        <a:xfrm>
          <a:off x="0" y="0"/>
          <a:ext cx="0" cy="0"/>
          <a:chOff x="0" y="0"/>
          <a:chExt cx="0" cy="0"/>
        </a:xfrm>
      </p:grpSpPr>
      <p:sp>
        <p:nvSpPr>
          <p:cNvPr id="18" name="Title 17" hidden="1">
            <a:extLst>
              <a:ext uri="{FF2B5EF4-FFF2-40B4-BE49-F238E27FC236}">
                <a16:creationId xmlns:a16="http://schemas.microsoft.com/office/drawing/2014/main" id="{7EECADE8-CD6F-741D-8944-392A9A1B44E8}"/>
              </a:ext>
            </a:extLst>
          </p:cNvPr>
          <p:cNvSpPr>
            <a:spLocks noGrp="1"/>
          </p:cNvSpPr>
          <p:nvPr>
            <p:ph type="title"/>
          </p:nvPr>
        </p:nvSpPr>
        <p:spPr/>
        <p:txBody>
          <a:bodyPr/>
          <a:lstStyle/>
          <a:p>
            <a:endParaRPr lang="en-GB"/>
          </a:p>
        </p:txBody>
      </p:sp>
      <p:sp>
        <p:nvSpPr>
          <p:cNvPr id="3" name="Slide Number Placeholder 2" hidden="1">
            <a:extLst>
              <a:ext uri="{FF2B5EF4-FFF2-40B4-BE49-F238E27FC236}">
                <a16:creationId xmlns:a16="http://schemas.microsoft.com/office/drawing/2014/main" id="{B794A4AC-8FDC-6E94-0B93-87750146E8A4}"/>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9" name="Text Placeholder 18" hidden="1">
            <a:extLst>
              <a:ext uri="{FF2B5EF4-FFF2-40B4-BE49-F238E27FC236}">
                <a16:creationId xmlns:a16="http://schemas.microsoft.com/office/drawing/2014/main" id="{2287E59C-597B-9D85-BB1F-332835C05955}"/>
              </a:ext>
            </a:extLst>
          </p:cNvPr>
          <p:cNvSpPr>
            <a:spLocks noGrp="1"/>
          </p:cNvSpPr>
          <p:nvPr>
            <p:ph type="body" idx="11"/>
          </p:nvPr>
        </p:nvSpPr>
        <p:spPr/>
        <p:txBody>
          <a:bodyPr/>
          <a:lstStyle/>
          <a:p>
            <a:endParaRPr lang="en-GB"/>
          </a:p>
        </p:txBody>
      </p:sp>
      <p:sp>
        <p:nvSpPr>
          <p:cNvPr id="20" name="Text Placeholder 19" hidden="1">
            <a:extLst>
              <a:ext uri="{FF2B5EF4-FFF2-40B4-BE49-F238E27FC236}">
                <a16:creationId xmlns:a16="http://schemas.microsoft.com/office/drawing/2014/main" id="{35683594-DF8A-EE44-8EF1-8416D4FB1B41}"/>
              </a:ext>
            </a:extLst>
          </p:cNvPr>
          <p:cNvSpPr>
            <a:spLocks noGrp="1"/>
          </p:cNvSpPr>
          <p:nvPr>
            <p:ph type="body" sz="quarter" idx="23"/>
          </p:nvPr>
        </p:nvSpPr>
        <p:spPr/>
        <p:txBody>
          <a:bodyPr/>
          <a:lstStyle/>
          <a:p>
            <a:endParaRPr lang="en-GB"/>
          </a:p>
        </p:txBody>
      </p:sp>
      <p:sp>
        <p:nvSpPr>
          <p:cNvPr id="21" name="Text Placeholder 20" hidden="1">
            <a:extLst>
              <a:ext uri="{FF2B5EF4-FFF2-40B4-BE49-F238E27FC236}">
                <a16:creationId xmlns:a16="http://schemas.microsoft.com/office/drawing/2014/main" id="{8647BB09-3E70-A82F-24B1-365CB923331C}"/>
              </a:ext>
            </a:extLst>
          </p:cNvPr>
          <p:cNvSpPr>
            <a:spLocks noGrp="1"/>
          </p:cNvSpPr>
          <p:nvPr>
            <p:ph type="body" sz="quarter" idx="24"/>
          </p:nvPr>
        </p:nvSpPr>
        <p:spPr/>
        <p:txBody>
          <a:bodyPr/>
          <a:lstStyle/>
          <a:p>
            <a:endParaRPr lang="en-GB"/>
          </a:p>
        </p:txBody>
      </p:sp>
      <p:sp>
        <p:nvSpPr>
          <p:cNvPr id="22" name="Text Placeholder 21" hidden="1">
            <a:extLst>
              <a:ext uri="{FF2B5EF4-FFF2-40B4-BE49-F238E27FC236}">
                <a16:creationId xmlns:a16="http://schemas.microsoft.com/office/drawing/2014/main" id="{DCEB9E9F-F606-5B56-EE14-8CC03C3852E7}"/>
              </a:ext>
            </a:extLst>
          </p:cNvPr>
          <p:cNvSpPr>
            <a:spLocks noGrp="1"/>
          </p:cNvSpPr>
          <p:nvPr>
            <p:ph type="body" sz="quarter" idx="26"/>
          </p:nvPr>
        </p:nvSpPr>
        <p:spPr/>
        <p:txBody>
          <a:bodyPr/>
          <a:lstStyle/>
          <a:p>
            <a:endParaRPr lang="en-GB"/>
          </a:p>
        </p:txBody>
      </p:sp>
      <p:pic>
        <p:nvPicPr>
          <p:cNvPr id="6" name="Picture Placeholder 5">
            <a:extLst>
              <a:ext uri="{FF2B5EF4-FFF2-40B4-BE49-F238E27FC236}">
                <a16:creationId xmlns:a16="http://schemas.microsoft.com/office/drawing/2014/main" id="{93CE8C64-C134-5341-F975-66EC04CCB3CA}"/>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p:blipFill>
        <p:spPr>
          <a:xfrm>
            <a:off x="0" y="0"/>
            <a:ext cx="12195175" cy="6858000"/>
          </a:xfrm>
          <a:prstGeom prst="rect">
            <a:avLst/>
          </a:prstGeom>
        </p:spPr>
      </p:pic>
      <p:pic>
        <p:nvPicPr>
          <p:cNvPr id="2" name="Picture 1">
            <a:extLst>
              <a:ext uri="{FF2B5EF4-FFF2-40B4-BE49-F238E27FC236}">
                <a16:creationId xmlns:a16="http://schemas.microsoft.com/office/drawing/2014/main" id="{A17906E6-E41A-2733-C488-426E0095040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 Placeholder 10">
            <a:extLst>
              <a:ext uri="{FF2B5EF4-FFF2-40B4-BE49-F238E27FC236}">
                <a16:creationId xmlns:a16="http://schemas.microsoft.com/office/drawing/2014/main" id="{0D993612-E2B7-2F78-B18B-81E89CB54380}"/>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chemeClr val="bg1"/>
                </a:solidFill>
                <a:sym typeface="Arial"/>
              </a:rPr>
              <a:t>Products are for illustration only, not for sale. </a:t>
            </a:r>
          </a:p>
          <a:p>
            <a:r>
              <a:rPr lang="en-US" dirty="0">
                <a:solidFill>
                  <a:schemeClr val="bg1"/>
                </a:solidFill>
                <a:sym typeface="Arial"/>
              </a:rPr>
              <a:t>dsm-firmenich is not responsible for final product claims.</a:t>
            </a:r>
          </a:p>
          <a:p>
            <a:endParaRPr lang="en-US" dirty="0"/>
          </a:p>
        </p:txBody>
      </p:sp>
      <p:sp>
        <p:nvSpPr>
          <p:cNvPr id="7" name="Oval 6">
            <a:extLst>
              <a:ext uri="{FF2B5EF4-FFF2-40B4-BE49-F238E27FC236}">
                <a16:creationId xmlns:a16="http://schemas.microsoft.com/office/drawing/2014/main" id="{438F5692-F19E-45F8-4615-16DEFCA1D160}"/>
              </a:ext>
            </a:extLst>
          </p:cNvPr>
          <p:cNvSpPr/>
          <p:nvPr/>
        </p:nvSpPr>
        <p:spPr>
          <a:xfrm>
            <a:off x="11321086" y="2727097"/>
            <a:ext cx="791936" cy="791936"/>
          </a:xfrm>
          <a:prstGeom prst="ellipse">
            <a:avLst/>
          </a:prstGeom>
          <a:blipFill>
            <a:blip r:embed="rId5"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1045804"/>
      </p:ext>
    </p:extLst>
  </p:cSld>
  <p:clrMapOvr>
    <a:masterClrMapping/>
  </p:clrMapOvr>
  <p:transition spd="med">
    <p:pull/>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146451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4848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20081C-65FA-7042-8982-5F408F294816}"/>
              </a:ext>
            </a:extLst>
          </p:cNvPr>
          <p:cNvSpPr>
            <a:spLocks noGrp="1"/>
          </p:cNvSpPr>
          <p:nvPr>
            <p:ph type="title"/>
          </p:nvPr>
        </p:nvSpPr>
        <p:spPr>
          <a:xfrm>
            <a:off x="302400" y="302400"/>
            <a:ext cx="11591925" cy="303211"/>
          </a:xfrm>
        </p:spPr>
        <p:txBody>
          <a:bodyPr/>
          <a:lstStyle/>
          <a:p>
            <a:r>
              <a:rPr lang="en-GB"/>
              <a:t>Rescue your formulation with just </a:t>
            </a:r>
            <a:br>
              <a:rPr lang="en-GB"/>
            </a:br>
            <a:r>
              <a:rPr lang="en-GB"/>
              <a:t>0.5% AMPHISOL</a:t>
            </a:r>
            <a:r>
              <a:rPr lang="en-GB" b="0"/>
              <a:t>®</a:t>
            </a:r>
            <a:r>
              <a:rPr lang="en-GB"/>
              <a:t> K</a:t>
            </a:r>
          </a:p>
        </p:txBody>
      </p:sp>
      <p:sp>
        <p:nvSpPr>
          <p:cNvPr id="2" name="Slide Number Placeholder 1">
            <a:extLst>
              <a:ext uri="{FF2B5EF4-FFF2-40B4-BE49-F238E27FC236}">
                <a16:creationId xmlns:a16="http://schemas.microsoft.com/office/drawing/2014/main" id="{631BF08A-5636-B74B-844F-50947BC03F2C}"/>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70</a:t>
            </a:fld>
            <a:endParaRPr lang="en-US" noProof="0"/>
          </a:p>
        </p:txBody>
      </p:sp>
      <p:cxnSp>
        <p:nvCxnSpPr>
          <p:cNvPr id="13" name="Straight Connector 12">
            <a:extLst>
              <a:ext uri="{FF2B5EF4-FFF2-40B4-BE49-F238E27FC236}">
                <a16:creationId xmlns:a16="http://schemas.microsoft.com/office/drawing/2014/main" id="{F9401A2F-EBFC-CA4B-9BCC-34301D023B7E}"/>
              </a:ext>
            </a:extLst>
          </p:cNvPr>
          <p:cNvCxnSpPr>
            <a:cxnSpLocks/>
          </p:cNvCxnSpPr>
          <p:nvPr/>
        </p:nvCxnSpPr>
        <p:spPr>
          <a:xfrm>
            <a:off x="6096000" y="1391026"/>
            <a:ext cx="0" cy="4287164"/>
          </a:xfrm>
          <a:prstGeom prst="line">
            <a:avLst/>
          </a:prstGeom>
          <a:ln w="12700" cap="rnd">
            <a:solidFill>
              <a:schemeClr val="tx1"/>
            </a:solidFill>
            <a:prstDash val="solid"/>
            <a:round/>
          </a:ln>
        </p:spPr>
        <p:style>
          <a:lnRef idx="1">
            <a:schemeClr val="accent1"/>
          </a:lnRef>
          <a:fillRef idx="0">
            <a:schemeClr val="accent1"/>
          </a:fillRef>
          <a:effectRef idx="0">
            <a:schemeClr val="accent1"/>
          </a:effectRef>
          <a:fontRef idx="minor">
            <a:schemeClr val="tx1"/>
          </a:fontRef>
        </p:style>
      </p:cxnSp>
      <p:sp>
        <p:nvSpPr>
          <p:cNvPr id="11" name="Text Placeholder 4">
            <a:extLst>
              <a:ext uri="{FF2B5EF4-FFF2-40B4-BE49-F238E27FC236}">
                <a16:creationId xmlns:a16="http://schemas.microsoft.com/office/drawing/2014/main" id="{876F279E-CD35-0443-B4F6-01030A132703}"/>
              </a:ext>
            </a:extLst>
          </p:cNvPr>
          <p:cNvSpPr txBox="1">
            <a:spLocks/>
          </p:cNvSpPr>
          <p:nvPr/>
        </p:nvSpPr>
        <p:spPr>
          <a:xfrm>
            <a:off x="1464770" y="4800076"/>
            <a:ext cx="4116654" cy="88639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tx1"/>
                </a:solidFill>
                <a:effectLst/>
                <a:uLnTx/>
                <a:uFillTx/>
                <a:latin typeface="+mn-lt"/>
                <a:ea typeface="+mn-ea"/>
                <a:cs typeface="+mn-cs"/>
              </a:rPr>
              <a:t>Save your time &amp; costs and secure every last drop of your unstable emulsion by adding 0.5% AMPHISOL</a:t>
            </a:r>
            <a:r>
              <a:rPr kumimoji="0" lang="en-GB" sz="1600" b="0" i="0" u="none" strike="noStrike" kern="1200" cap="none" spc="0" normalizeH="0" baseline="30000" noProof="0">
                <a:ln>
                  <a:noFill/>
                </a:ln>
                <a:solidFill>
                  <a:schemeClr val="tx1"/>
                </a:solidFill>
                <a:effectLst/>
                <a:uLnTx/>
                <a:uFillTx/>
                <a:latin typeface="+mn-lt"/>
                <a:ea typeface="+mn-ea"/>
                <a:cs typeface="+mn-cs"/>
              </a:rPr>
              <a:t>®</a:t>
            </a:r>
            <a:r>
              <a:rPr kumimoji="0" lang="en-GB" sz="1600" b="0" i="0" u="none" strike="noStrike" kern="1200" cap="none" spc="0" normalizeH="0" baseline="0" noProof="0">
                <a:ln>
                  <a:noFill/>
                </a:ln>
                <a:solidFill>
                  <a:schemeClr val="tx1"/>
                </a:solidFill>
                <a:effectLst/>
                <a:uLnTx/>
                <a:uFillTx/>
                <a:latin typeface="+mn-lt"/>
                <a:ea typeface="+mn-ea"/>
                <a:cs typeface="+mn-cs"/>
              </a:rPr>
              <a:t> K to your emulsifying system.​</a:t>
            </a:r>
          </a:p>
        </p:txBody>
      </p:sp>
      <p:sp>
        <p:nvSpPr>
          <p:cNvPr id="10" name="Text Placeholder 4">
            <a:extLst>
              <a:ext uri="{FF2B5EF4-FFF2-40B4-BE49-F238E27FC236}">
                <a16:creationId xmlns:a16="http://schemas.microsoft.com/office/drawing/2014/main" id="{8412E39C-67FE-BE46-B31A-B4363655ECA4}"/>
              </a:ext>
            </a:extLst>
          </p:cNvPr>
          <p:cNvSpPr txBox="1">
            <a:spLocks/>
          </p:cNvSpPr>
          <p:nvPr/>
        </p:nvSpPr>
        <p:spPr>
          <a:xfrm>
            <a:off x="1464770" y="2935162"/>
            <a:ext cx="4253754" cy="101463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tx1"/>
                </a:solidFill>
                <a:effectLst/>
                <a:uLnTx/>
                <a:uFillTx/>
                <a:latin typeface="+mn-lt"/>
                <a:ea typeface="+mn-ea"/>
                <a:cs typeface="+mn-cs"/>
              </a:rPr>
              <a:t>Secure your brand image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tx1"/>
                </a:solidFill>
                <a:effectLst/>
                <a:uLnTx/>
                <a:uFillTx/>
                <a:latin typeface="+mn-lt"/>
                <a:ea typeface="+mn-ea"/>
                <a:cs typeface="+mn-cs"/>
              </a:rPr>
              <a:t>Ensure even your most challenging formulations remain stable and maintain your consumers’ trust.</a:t>
            </a:r>
          </a:p>
        </p:txBody>
      </p:sp>
      <p:sp>
        <p:nvSpPr>
          <p:cNvPr id="32" name="Text Placeholder 4">
            <a:extLst>
              <a:ext uri="{FF2B5EF4-FFF2-40B4-BE49-F238E27FC236}">
                <a16:creationId xmlns:a16="http://schemas.microsoft.com/office/drawing/2014/main" id="{3C2FFFB1-1B95-3E4B-8854-2824DF6BD7A9}"/>
              </a:ext>
            </a:extLst>
          </p:cNvPr>
          <p:cNvSpPr txBox="1">
            <a:spLocks/>
          </p:cNvSpPr>
          <p:nvPr/>
        </p:nvSpPr>
        <p:spPr>
          <a:xfrm>
            <a:off x="7925592" y="3129631"/>
            <a:ext cx="3733167" cy="4431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Its microdomains technology will lock the stability of the formulation.</a:t>
            </a:r>
          </a:p>
        </p:txBody>
      </p:sp>
      <p:sp>
        <p:nvSpPr>
          <p:cNvPr id="33" name="Text Placeholder 4">
            <a:extLst>
              <a:ext uri="{FF2B5EF4-FFF2-40B4-BE49-F238E27FC236}">
                <a16:creationId xmlns:a16="http://schemas.microsoft.com/office/drawing/2014/main" id="{FE7A9AAC-6C2A-994D-A56B-D38AC2B226FC}"/>
              </a:ext>
            </a:extLst>
          </p:cNvPr>
          <p:cNvSpPr txBox="1">
            <a:spLocks/>
          </p:cNvSpPr>
          <p:nvPr/>
        </p:nvSpPr>
        <p:spPr>
          <a:xfrm>
            <a:off x="7925592" y="5223861"/>
            <a:ext cx="4253754" cy="22480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The formulation is creamier and shinier.</a:t>
            </a:r>
          </a:p>
        </p:txBody>
      </p:sp>
      <p:sp>
        <p:nvSpPr>
          <p:cNvPr id="34" name="Text Placeholder 4">
            <a:extLst>
              <a:ext uri="{FF2B5EF4-FFF2-40B4-BE49-F238E27FC236}">
                <a16:creationId xmlns:a16="http://schemas.microsoft.com/office/drawing/2014/main" id="{95D1730A-BB75-0C44-9708-0ABBF11E0449}"/>
              </a:ext>
            </a:extLst>
          </p:cNvPr>
          <p:cNvSpPr txBox="1">
            <a:spLocks/>
          </p:cNvSpPr>
          <p:nvPr/>
        </p:nvSpPr>
        <p:spPr>
          <a:xfrm>
            <a:off x="7925592" y="2133463"/>
            <a:ext cx="3826685" cy="4431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It reduces the emulsion droplets and optimize the particle size distribution.</a:t>
            </a:r>
          </a:p>
        </p:txBody>
      </p:sp>
      <p:sp>
        <p:nvSpPr>
          <p:cNvPr id="35" name="Text Placeholder 4">
            <a:extLst>
              <a:ext uri="{FF2B5EF4-FFF2-40B4-BE49-F238E27FC236}">
                <a16:creationId xmlns:a16="http://schemas.microsoft.com/office/drawing/2014/main" id="{D1F45783-D4F1-1E40-862D-EC9522414913}"/>
              </a:ext>
            </a:extLst>
          </p:cNvPr>
          <p:cNvSpPr txBox="1">
            <a:spLocks/>
          </p:cNvSpPr>
          <p:nvPr/>
        </p:nvSpPr>
        <p:spPr>
          <a:xfrm>
            <a:off x="7925592" y="4022749"/>
            <a:ext cx="3733167" cy="66479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Being used as a co-emulsifier makes processing easier (lower temperature of introduction 60–85°C).</a:t>
            </a:r>
          </a:p>
        </p:txBody>
      </p:sp>
      <p:sp>
        <p:nvSpPr>
          <p:cNvPr id="55" name="Text Placeholder 4">
            <a:extLst>
              <a:ext uri="{FF2B5EF4-FFF2-40B4-BE49-F238E27FC236}">
                <a16:creationId xmlns:a16="http://schemas.microsoft.com/office/drawing/2014/main" id="{FDF65B7C-36F8-D9B4-2E42-8CEA76BB11DE}"/>
              </a:ext>
            </a:extLst>
          </p:cNvPr>
          <p:cNvSpPr txBox="1">
            <a:spLocks/>
          </p:cNvSpPr>
          <p:nvPr/>
        </p:nvSpPr>
        <p:spPr>
          <a:xfrm>
            <a:off x="1466077" y="1342037"/>
            <a:ext cx="4253754" cy="889603"/>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tx1"/>
                </a:solidFill>
                <a:effectLst/>
                <a:uLnTx/>
                <a:uFillTx/>
                <a:latin typeface="+mn-lt"/>
                <a:ea typeface="+mn-ea"/>
                <a:cs typeface="+mn-cs"/>
              </a:rPr>
              <a:t>Consumers’ expectation for multiple textures and multifunctional products​ brings a series of technical challenges, especially when it comes to stabilization.</a:t>
            </a:r>
          </a:p>
        </p:txBody>
      </p:sp>
      <p:sp>
        <p:nvSpPr>
          <p:cNvPr id="58" name="Text Placeholder 4">
            <a:extLst>
              <a:ext uri="{FF2B5EF4-FFF2-40B4-BE49-F238E27FC236}">
                <a16:creationId xmlns:a16="http://schemas.microsoft.com/office/drawing/2014/main" id="{363B6835-F08E-4EDA-FC4A-599FF1B15EFE}"/>
              </a:ext>
            </a:extLst>
          </p:cNvPr>
          <p:cNvSpPr txBox="1">
            <a:spLocks/>
          </p:cNvSpPr>
          <p:nvPr/>
        </p:nvSpPr>
        <p:spPr>
          <a:xfrm>
            <a:off x="6833167" y="1340702"/>
            <a:ext cx="4253754" cy="25295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schemeClr val="tx1"/>
                </a:solidFill>
                <a:effectLst/>
                <a:uLnTx/>
                <a:uFillTx/>
                <a:latin typeface="+mn-lt"/>
                <a:ea typeface="+mn-ea"/>
                <a:cs typeface="+mn-cs"/>
              </a:rPr>
              <a:t>How AMPHISOL</a:t>
            </a:r>
            <a:r>
              <a:rPr kumimoji="0" lang="en-GB" sz="1800" i="0" u="none" strike="noStrike" kern="1200" cap="none" spc="0" normalizeH="0" baseline="0" noProof="0">
                <a:ln>
                  <a:noFill/>
                </a:ln>
                <a:solidFill>
                  <a:schemeClr val="tx1"/>
                </a:solidFill>
                <a:effectLst/>
                <a:uLnTx/>
                <a:uFillTx/>
                <a:latin typeface="+mn-lt"/>
                <a:ea typeface="+mn-ea"/>
                <a:cs typeface="+mn-cs"/>
              </a:rPr>
              <a:t>®</a:t>
            </a:r>
            <a:r>
              <a:rPr kumimoji="0" lang="en-GB" sz="1800" b="1" i="0" u="none" strike="noStrike" kern="1200" cap="none" spc="0" normalizeH="0" baseline="0" noProof="0">
                <a:ln>
                  <a:noFill/>
                </a:ln>
                <a:solidFill>
                  <a:schemeClr val="tx1"/>
                </a:solidFill>
                <a:effectLst/>
                <a:uLnTx/>
                <a:uFillTx/>
                <a:latin typeface="+mn-lt"/>
                <a:ea typeface="+mn-ea"/>
                <a:cs typeface="+mn-cs"/>
              </a:rPr>
              <a:t> K works:</a:t>
            </a:r>
          </a:p>
        </p:txBody>
      </p:sp>
      <p:grpSp>
        <p:nvGrpSpPr>
          <p:cNvPr id="14" name="Groep 13">
            <a:extLst>
              <a:ext uri="{FF2B5EF4-FFF2-40B4-BE49-F238E27FC236}">
                <a16:creationId xmlns:a16="http://schemas.microsoft.com/office/drawing/2014/main" id="{B713122F-FFCE-F5D2-DCEB-F70595254A25}"/>
              </a:ext>
            </a:extLst>
          </p:cNvPr>
          <p:cNvGrpSpPr/>
          <p:nvPr/>
        </p:nvGrpSpPr>
        <p:grpSpPr>
          <a:xfrm>
            <a:off x="328146" y="1368858"/>
            <a:ext cx="835960" cy="835960"/>
            <a:chOff x="357512" y="1291368"/>
            <a:chExt cx="835960" cy="835960"/>
          </a:xfrm>
        </p:grpSpPr>
        <p:sp>
          <p:nvSpPr>
            <p:cNvPr id="71" name="Oval 70">
              <a:extLst>
                <a:ext uri="{FF2B5EF4-FFF2-40B4-BE49-F238E27FC236}">
                  <a16:creationId xmlns:a16="http://schemas.microsoft.com/office/drawing/2014/main" id="{E5823F80-7E31-3779-76E9-262A36181BBC}"/>
                </a:ext>
              </a:extLst>
            </p:cNvPr>
            <p:cNvSpPr/>
            <p:nvPr/>
          </p:nvSpPr>
          <p:spPr>
            <a:xfrm>
              <a:off x="357512" y="1291368"/>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4" name="Picture 63">
              <a:extLst>
                <a:ext uri="{FF2B5EF4-FFF2-40B4-BE49-F238E27FC236}">
                  <a16:creationId xmlns:a16="http://schemas.microsoft.com/office/drawing/2014/main" id="{AC921473-1187-33F6-6B06-D77B3C4787F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69089" y="1402945"/>
              <a:ext cx="612806" cy="612806"/>
            </a:xfrm>
            <a:prstGeom prst="rect">
              <a:avLst/>
            </a:prstGeom>
            <a:solidFill>
              <a:srgbClr val="EEDBF7"/>
            </a:solidFill>
          </p:spPr>
        </p:pic>
      </p:grpSp>
      <p:grpSp>
        <p:nvGrpSpPr>
          <p:cNvPr id="73" name="Group 72">
            <a:extLst>
              <a:ext uri="{FF2B5EF4-FFF2-40B4-BE49-F238E27FC236}">
                <a16:creationId xmlns:a16="http://schemas.microsoft.com/office/drawing/2014/main" id="{62252E4A-206F-FA6C-E122-58874B3ACC3A}"/>
              </a:ext>
            </a:extLst>
          </p:cNvPr>
          <p:cNvGrpSpPr/>
          <p:nvPr/>
        </p:nvGrpSpPr>
        <p:grpSpPr>
          <a:xfrm>
            <a:off x="6807207" y="1944831"/>
            <a:ext cx="835960" cy="835960"/>
            <a:chOff x="6807207" y="1867341"/>
            <a:chExt cx="835960" cy="835960"/>
          </a:xfrm>
        </p:grpSpPr>
        <p:sp>
          <p:nvSpPr>
            <p:cNvPr id="72" name="Oval 71">
              <a:extLst>
                <a:ext uri="{FF2B5EF4-FFF2-40B4-BE49-F238E27FC236}">
                  <a16:creationId xmlns:a16="http://schemas.microsoft.com/office/drawing/2014/main" id="{499DB7D5-1EC6-CDB5-1146-1661C0CB255C}"/>
                </a:ext>
              </a:extLst>
            </p:cNvPr>
            <p:cNvSpPr/>
            <p:nvPr/>
          </p:nvSpPr>
          <p:spPr>
            <a:xfrm>
              <a:off x="6807207" y="1867341"/>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6" name="Picture 65">
              <a:extLst>
                <a:ext uri="{FF2B5EF4-FFF2-40B4-BE49-F238E27FC236}">
                  <a16:creationId xmlns:a16="http://schemas.microsoft.com/office/drawing/2014/main" id="{69C29596-A4A7-F9AD-B1CA-778D3788C74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18784" y="1978918"/>
              <a:ext cx="612806" cy="612806"/>
            </a:xfrm>
            <a:prstGeom prst="rect">
              <a:avLst/>
            </a:prstGeom>
          </p:spPr>
        </p:pic>
      </p:grpSp>
      <p:grpSp>
        <p:nvGrpSpPr>
          <p:cNvPr id="75" name="Group 74">
            <a:extLst>
              <a:ext uri="{FF2B5EF4-FFF2-40B4-BE49-F238E27FC236}">
                <a16:creationId xmlns:a16="http://schemas.microsoft.com/office/drawing/2014/main" id="{AA7CDDCA-AFA6-C366-3C73-17C420A7811F}"/>
              </a:ext>
            </a:extLst>
          </p:cNvPr>
          <p:cNvGrpSpPr/>
          <p:nvPr/>
        </p:nvGrpSpPr>
        <p:grpSpPr>
          <a:xfrm>
            <a:off x="6807207" y="2933250"/>
            <a:ext cx="835960" cy="835960"/>
            <a:chOff x="7040117" y="2720496"/>
            <a:chExt cx="835960" cy="835960"/>
          </a:xfrm>
        </p:grpSpPr>
        <p:sp>
          <p:nvSpPr>
            <p:cNvPr id="74" name="Oval 73">
              <a:extLst>
                <a:ext uri="{FF2B5EF4-FFF2-40B4-BE49-F238E27FC236}">
                  <a16:creationId xmlns:a16="http://schemas.microsoft.com/office/drawing/2014/main" id="{88F7C2DF-9755-5916-6936-D99C3E436249}"/>
                </a:ext>
              </a:extLst>
            </p:cNvPr>
            <p:cNvSpPr/>
            <p:nvPr/>
          </p:nvSpPr>
          <p:spPr>
            <a:xfrm>
              <a:off x="7040117" y="2720496"/>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8" name="Picture 67">
              <a:extLst>
                <a:ext uri="{FF2B5EF4-FFF2-40B4-BE49-F238E27FC236}">
                  <a16:creationId xmlns:a16="http://schemas.microsoft.com/office/drawing/2014/main" id="{8D6704DE-9261-8CF9-268E-B9B65CF1E6D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51694" y="2832073"/>
              <a:ext cx="612806" cy="612806"/>
            </a:xfrm>
            <a:prstGeom prst="rect">
              <a:avLst/>
            </a:prstGeom>
            <a:solidFill>
              <a:srgbClr val="EEDBF7"/>
            </a:solidFill>
          </p:spPr>
        </p:pic>
      </p:grpSp>
      <p:grpSp>
        <p:nvGrpSpPr>
          <p:cNvPr id="77" name="Group 76">
            <a:extLst>
              <a:ext uri="{FF2B5EF4-FFF2-40B4-BE49-F238E27FC236}">
                <a16:creationId xmlns:a16="http://schemas.microsoft.com/office/drawing/2014/main" id="{F786986C-E69B-0697-E28A-EC1BFA8C8164}"/>
              </a:ext>
            </a:extLst>
          </p:cNvPr>
          <p:cNvGrpSpPr/>
          <p:nvPr/>
        </p:nvGrpSpPr>
        <p:grpSpPr>
          <a:xfrm>
            <a:off x="6807207" y="3921669"/>
            <a:ext cx="835960" cy="835960"/>
            <a:chOff x="5885630" y="2634161"/>
            <a:chExt cx="835960" cy="835960"/>
          </a:xfrm>
        </p:grpSpPr>
        <p:sp>
          <p:nvSpPr>
            <p:cNvPr id="76" name="Oval 75">
              <a:extLst>
                <a:ext uri="{FF2B5EF4-FFF2-40B4-BE49-F238E27FC236}">
                  <a16:creationId xmlns:a16="http://schemas.microsoft.com/office/drawing/2014/main" id="{6F2C29E7-416F-B9E4-92B7-8FC34E91C127}"/>
                </a:ext>
              </a:extLst>
            </p:cNvPr>
            <p:cNvSpPr/>
            <p:nvPr/>
          </p:nvSpPr>
          <p:spPr>
            <a:xfrm>
              <a:off x="5885630" y="2634161"/>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0" name="Picture 69">
              <a:extLst>
                <a:ext uri="{FF2B5EF4-FFF2-40B4-BE49-F238E27FC236}">
                  <a16:creationId xmlns:a16="http://schemas.microsoft.com/office/drawing/2014/main" id="{2C6DE4FB-FE7C-6255-ADD3-ED0023C5BF8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997207" y="2745738"/>
              <a:ext cx="612806" cy="612806"/>
            </a:xfrm>
            <a:prstGeom prst="rect">
              <a:avLst/>
            </a:prstGeom>
            <a:solidFill>
              <a:srgbClr val="EEDBF7"/>
            </a:solidFill>
          </p:spPr>
        </p:pic>
      </p:grpSp>
      <p:grpSp>
        <p:nvGrpSpPr>
          <p:cNvPr id="81" name="Group 80">
            <a:extLst>
              <a:ext uri="{FF2B5EF4-FFF2-40B4-BE49-F238E27FC236}">
                <a16:creationId xmlns:a16="http://schemas.microsoft.com/office/drawing/2014/main" id="{6B2BCF6F-BBCB-DAEB-2560-02091C423DB3}"/>
              </a:ext>
            </a:extLst>
          </p:cNvPr>
          <p:cNvGrpSpPr/>
          <p:nvPr/>
        </p:nvGrpSpPr>
        <p:grpSpPr>
          <a:xfrm>
            <a:off x="328146" y="4799531"/>
            <a:ext cx="835960" cy="835960"/>
            <a:chOff x="1443602" y="2094891"/>
            <a:chExt cx="835960" cy="835960"/>
          </a:xfrm>
        </p:grpSpPr>
        <p:sp>
          <p:nvSpPr>
            <p:cNvPr id="80" name="Oval 79">
              <a:extLst>
                <a:ext uri="{FF2B5EF4-FFF2-40B4-BE49-F238E27FC236}">
                  <a16:creationId xmlns:a16="http://schemas.microsoft.com/office/drawing/2014/main" id="{F800B056-F411-601D-8B87-8338B748B269}"/>
                </a:ext>
              </a:extLst>
            </p:cNvPr>
            <p:cNvSpPr/>
            <p:nvPr/>
          </p:nvSpPr>
          <p:spPr>
            <a:xfrm>
              <a:off x="1443602" y="2094891"/>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9" name="Picture 78">
              <a:extLst>
                <a:ext uri="{FF2B5EF4-FFF2-40B4-BE49-F238E27FC236}">
                  <a16:creationId xmlns:a16="http://schemas.microsoft.com/office/drawing/2014/main" id="{40FA986F-DF11-B241-567E-D169B214AB5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555179" y="2206468"/>
              <a:ext cx="612806" cy="612806"/>
            </a:xfrm>
            <a:prstGeom prst="rect">
              <a:avLst/>
            </a:prstGeom>
            <a:solidFill>
              <a:srgbClr val="EEDBF7"/>
            </a:solidFill>
          </p:spPr>
        </p:pic>
      </p:grpSp>
      <p:grpSp>
        <p:nvGrpSpPr>
          <p:cNvPr id="7" name="Groep 6">
            <a:extLst>
              <a:ext uri="{FF2B5EF4-FFF2-40B4-BE49-F238E27FC236}">
                <a16:creationId xmlns:a16="http://schemas.microsoft.com/office/drawing/2014/main" id="{CD599681-5095-F6B9-7DD9-7131EA9D2698}"/>
              </a:ext>
            </a:extLst>
          </p:cNvPr>
          <p:cNvGrpSpPr/>
          <p:nvPr/>
        </p:nvGrpSpPr>
        <p:grpSpPr>
          <a:xfrm>
            <a:off x="6807207" y="4910088"/>
            <a:ext cx="835960" cy="835960"/>
            <a:chOff x="6807207" y="4832598"/>
            <a:chExt cx="835960" cy="835960"/>
          </a:xfrm>
        </p:grpSpPr>
        <p:sp>
          <p:nvSpPr>
            <p:cNvPr id="8" name="Oval 7">
              <a:extLst>
                <a:ext uri="{FF2B5EF4-FFF2-40B4-BE49-F238E27FC236}">
                  <a16:creationId xmlns:a16="http://schemas.microsoft.com/office/drawing/2014/main" id="{B6479604-FCBD-11CB-67BF-AE3C7F090876}"/>
                </a:ext>
              </a:extLst>
            </p:cNvPr>
            <p:cNvSpPr/>
            <p:nvPr/>
          </p:nvSpPr>
          <p:spPr>
            <a:xfrm>
              <a:off x="6807207" y="4832598"/>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Graphic 4">
              <a:extLst>
                <a:ext uri="{FF2B5EF4-FFF2-40B4-BE49-F238E27FC236}">
                  <a16:creationId xmlns:a16="http://schemas.microsoft.com/office/drawing/2014/main" id="{0E3C68A2-4C0D-12BC-2E7F-E26BAC9CE6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38782" y="4964173"/>
              <a:ext cx="572810" cy="572810"/>
            </a:xfrm>
            <a:prstGeom prst="rect">
              <a:avLst/>
            </a:prstGeom>
          </p:spPr>
        </p:pic>
      </p:grpSp>
      <p:grpSp>
        <p:nvGrpSpPr>
          <p:cNvPr id="12" name="Groep 11">
            <a:extLst>
              <a:ext uri="{FF2B5EF4-FFF2-40B4-BE49-F238E27FC236}">
                <a16:creationId xmlns:a16="http://schemas.microsoft.com/office/drawing/2014/main" id="{8E6E13F1-08B9-9A73-8765-786C702754E8}"/>
              </a:ext>
            </a:extLst>
          </p:cNvPr>
          <p:cNvGrpSpPr/>
          <p:nvPr/>
        </p:nvGrpSpPr>
        <p:grpSpPr>
          <a:xfrm>
            <a:off x="328146" y="3020352"/>
            <a:ext cx="835960" cy="835960"/>
            <a:chOff x="328146" y="2942862"/>
            <a:chExt cx="835960" cy="835960"/>
          </a:xfrm>
        </p:grpSpPr>
        <p:sp>
          <p:nvSpPr>
            <p:cNvPr id="4" name="Oval 3">
              <a:extLst>
                <a:ext uri="{FF2B5EF4-FFF2-40B4-BE49-F238E27FC236}">
                  <a16:creationId xmlns:a16="http://schemas.microsoft.com/office/drawing/2014/main" id="{AF4EDD23-98CC-3585-7D39-ABCE5C39A9C7}"/>
                </a:ext>
              </a:extLst>
            </p:cNvPr>
            <p:cNvSpPr/>
            <p:nvPr/>
          </p:nvSpPr>
          <p:spPr>
            <a:xfrm>
              <a:off x="328146" y="2942862"/>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a:extLst>
                <a:ext uri="{FF2B5EF4-FFF2-40B4-BE49-F238E27FC236}">
                  <a16:creationId xmlns:a16="http://schemas.microsoft.com/office/drawing/2014/main" id="{188EB593-9332-FAF5-B8E3-ABC2925D7C8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5195" y="3079911"/>
              <a:ext cx="561863" cy="561863"/>
            </a:xfrm>
            <a:prstGeom prst="rect">
              <a:avLst/>
            </a:prstGeom>
          </p:spPr>
        </p:pic>
      </p:grpSp>
      <p:sp>
        <p:nvSpPr>
          <p:cNvPr id="16" name="Rectangle 15">
            <a:extLst>
              <a:ext uri="{FF2B5EF4-FFF2-40B4-BE49-F238E27FC236}">
                <a16:creationId xmlns:a16="http://schemas.microsoft.com/office/drawing/2014/main" id="{C7CDF8FA-35AC-372D-8475-DD5909C7FCF3}"/>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9056899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EB8EEB-67FF-244D-81A4-91623F3B7FBF}"/>
              </a:ext>
            </a:extLst>
          </p:cNvPr>
          <p:cNvSpPr>
            <a:spLocks noGrp="1"/>
          </p:cNvSpPr>
          <p:nvPr>
            <p:ph type="title"/>
          </p:nvPr>
        </p:nvSpPr>
        <p:spPr>
          <a:xfrm>
            <a:off x="302400" y="302400"/>
            <a:ext cx="11591925" cy="303211"/>
          </a:xfrm>
        </p:spPr>
        <p:txBody>
          <a:bodyPr/>
          <a:lstStyle/>
          <a:p>
            <a:r>
              <a:rPr lang="en-US"/>
              <a:t>Back up slide</a:t>
            </a:r>
          </a:p>
        </p:txBody>
      </p:sp>
      <p:sp>
        <p:nvSpPr>
          <p:cNvPr id="2" name="Slide Number Placeholder 1">
            <a:extLst>
              <a:ext uri="{FF2B5EF4-FFF2-40B4-BE49-F238E27FC236}">
                <a16:creationId xmlns:a16="http://schemas.microsoft.com/office/drawing/2014/main" id="{CEC749FD-8BB4-2647-9EE0-01C7755C2D29}"/>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71</a:t>
            </a:fld>
            <a:endParaRPr lang="en-US"/>
          </a:p>
        </p:txBody>
      </p:sp>
      <p:sp>
        <p:nvSpPr>
          <p:cNvPr id="5" name="Text Placeholder 4">
            <a:extLst>
              <a:ext uri="{FF2B5EF4-FFF2-40B4-BE49-F238E27FC236}">
                <a16:creationId xmlns:a16="http://schemas.microsoft.com/office/drawing/2014/main" id="{2618CD75-1AAF-B244-9466-2A16748B3ED4}"/>
              </a:ext>
            </a:extLst>
          </p:cNvPr>
          <p:cNvSpPr>
            <a:spLocks noGrp="1"/>
          </p:cNvSpPr>
          <p:nvPr>
            <p:ph type="body" idx="11"/>
          </p:nvPr>
        </p:nvSpPr>
        <p:spPr>
          <a:xfrm>
            <a:off x="302400" y="605611"/>
            <a:ext cx="11587200" cy="288767"/>
          </a:xfrm>
        </p:spPr>
        <p:txBody>
          <a:bodyPr/>
          <a:lstStyle/>
          <a:p>
            <a:r>
              <a:rPr lang="en-US"/>
              <a:t>Gel Cream 1</a:t>
            </a:r>
          </a:p>
        </p:txBody>
      </p:sp>
      <p:graphicFrame>
        <p:nvGraphicFramePr>
          <p:cNvPr id="8" name="Table 7">
            <a:extLst>
              <a:ext uri="{FF2B5EF4-FFF2-40B4-BE49-F238E27FC236}">
                <a16:creationId xmlns:a16="http://schemas.microsoft.com/office/drawing/2014/main" id="{9486136C-F2BD-4249-8728-7E3507F64710}"/>
              </a:ext>
            </a:extLst>
          </p:cNvPr>
          <p:cNvGraphicFramePr>
            <a:graphicFrameLocks noGrp="1"/>
          </p:cNvGraphicFramePr>
          <p:nvPr>
            <p:extLst>
              <p:ext uri="{D42A27DB-BD31-4B8C-83A1-F6EECF244321}">
                <p14:modId xmlns:p14="http://schemas.microsoft.com/office/powerpoint/2010/main" val="2089201171"/>
              </p:ext>
            </p:extLst>
          </p:nvPr>
        </p:nvGraphicFramePr>
        <p:xfrm>
          <a:off x="302400" y="1342800"/>
          <a:ext cx="10513457" cy="3384180"/>
        </p:xfrm>
        <a:graphic>
          <a:graphicData uri="http://schemas.openxmlformats.org/drawingml/2006/table">
            <a:tbl>
              <a:tblPr>
                <a:tableStyleId>{2D5ABB26-0587-4C30-8999-92F81FD0307C}</a:tableStyleId>
              </a:tblPr>
              <a:tblGrid>
                <a:gridCol w="643286">
                  <a:extLst>
                    <a:ext uri="{9D8B030D-6E8A-4147-A177-3AD203B41FA5}">
                      <a16:colId xmlns:a16="http://schemas.microsoft.com/office/drawing/2014/main" val="3005489733"/>
                    </a:ext>
                  </a:extLst>
                </a:gridCol>
                <a:gridCol w="2467544">
                  <a:extLst>
                    <a:ext uri="{9D8B030D-6E8A-4147-A177-3AD203B41FA5}">
                      <a16:colId xmlns:a16="http://schemas.microsoft.com/office/drawing/2014/main" val="3241939970"/>
                    </a:ext>
                  </a:extLst>
                </a:gridCol>
                <a:gridCol w="4738921">
                  <a:extLst>
                    <a:ext uri="{9D8B030D-6E8A-4147-A177-3AD203B41FA5}">
                      <a16:colId xmlns:a16="http://schemas.microsoft.com/office/drawing/2014/main" val="2958613898"/>
                    </a:ext>
                  </a:extLst>
                </a:gridCol>
                <a:gridCol w="1321530">
                  <a:extLst>
                    <a:ext uri="{9D8B030D-6E8A-4147-A177-3AD203B41FA5}">
                      <a16:colId xmlns:a16="http://schemas.microsoft.com/office/drawing/2014/main" val="2518776573"/>
                    </a:ext>
                  </a:extLst>
                </a:gridCol>
                <a:gridCol w="1342176">
                  <a:extLst>
                    <a:ext uri="{9D8B030D-6E8A-4147-A177-3AD203B41FA5}">
                      <a16:colId xmlns:a16="http://schemas.microsoft.com/office/drawing/2014/main" val="2591946559"/>
                    </a:ext>
                  </a:extLst>
                </a:gridCol>
              </a:tblGrid>
              <a:tr h="257492">
                <a:tc>
                  <a:txBody>
                    <a:bodyPr/>
                    <a:lstStyle/>
                    <a:p>
                      <a:pPr algn="l" fontAlgn="b"/>
                      <a:r>
                        <a:rPr lang="fr-FR" sz="1050" b="1" u="none" strike="noStrike">
                          <a:solidFill>
                            <a:schemeClr val="bg1"/>
                          </a:solidFill>
                          <a:effectLst/>
                        </a:rPr>
                        <a:t>Phase</a:t>
                      </a:r>
                      <a:endParaRPr lang="fr-FR" sz="1050" b="1" i="0" u="none" strike="noStrike">
                        <a:solidFill>
                          <a:schemeClr val="bg1"/>
                        </a:solidFill>
                        <a:effectLst/>
                        <a:latin typeface="Calibri" panose="020F0502020204030204" pitchFamily="34" charset="0"/>
                      </a:endParaRPr>
                    </a:p>
                  </a:txBody>
                  <a:tcPr marL="72000" marR="72000" marT="72000" marB="72000">
                    <a:lnL w="12700" cap="flat" cmpd="sng" algn="ctr">
                      <a:solidFill>
                        <a:srgbClr val="9138B0"/>
                      </a:solidFill>
                      <a:prstDash val="solid"/>
                      <a:round/>
                      <a:headEnd type="none" w="med" len="med"/>
                      <a:tailEnd type="none" w="med" len="med"/>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50" b="1" i="0" u="none" strike="noStrike" err="1">
                          <a:solidFill>
                            <a:schemeClr val="bg1"/>
                          </a:solidFill>
                          <a:effectLst/>
                          <a:latin typeface="Calibri" panose="020F0502020204030204" pitchFamily="34" charset="0"/>
                        </a:rPr>
                        <a:t>Ingredients</a:t>
                      </a:r>
                      <a:endParaRPr lang="fr-FR" sz="1050" b="1" i="0" u="none" strike="noStrike">
                        <a:solidFill>
                          <a:schemeClr val="bg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50" b="1" u="none" strike="noStrike" dirty="0">
                          <a:solidFill>
                            <a:schemeClr val="bg1"/>
                          </a:solidFill>
                          <a:effectLst/>
                        </a:rPr>
                        <a:t>INCI</a:t>
                      </a:r>
                      <a:endParaRPr lang="fr-FR" sz="1050" b="1" i="0" u="none" strike="noStrike" dirty="0">
                        <a:solidFill>
                          <a:schemeClr val="bg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50" b="1" u="none" strike="noStrike">
                          <a:solidFill>
                            <a:schemeClr val="bg1"/>
                          </a:solidFill>
                          <a:effectLst/>
                        </a:rPr>
                        <a:t>SK E 101873 1</a:t>
                      </a:r>
                      <a:endParaRPr lang="fr-FR" sz="1050" b="1" i="0" u="none" strike="noStrike">
                        <a:solidFill>
                          <a:schemeClr val="bg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50" b="1" u="none" strike="noStrike" dirty="0">
                          <a:solidFill>
                            <a:schemeClr val="bg1"/>
                          </a:solidFill>
                          <a:effectLst/>
                        </a:rPr>
                        <a:t>SK E 101873 2</a:t>
                      </a:r>
                      <a:endParaRPr lang="fr-FR" sz="1050" b="1" i="0" u="none" strike="noStrike" dirty="0">
                        <a:solidFill>
                          <a:schemeClr val="bg1"/>
                        </a:solidFill>
                        <a:effectLst/>
                        <a:latin typeface="Calibri" panose="020F0502020204030204" pitchFamily="34" charset="0"/>
                      </a:endParaRPr>
                    </a:p>
                  </a:txBody>
                  <a:tcPr marL="72000" marR="72000" marT="72000" marB="72000">
                    <a:lnL>
                      <a:noFill/>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2214950800"/>
                  </a:ext>
                </a:extLst>
              </a:tr>
              <a:tr h="288000">
                <a:tc>
                  <a:txBody>
                    <a:bodyPr/>
                    <a:lstStyle/>
                    <a:p>
                      <a:pPr algn="l" fontAlgn="b"/>
                      <a:r>
                        <a:rPr lang="fr-FR" sz="1050" b="0" u="none" strike="noStrike">
                          <a:solidFill>
                            <a:schemeClr val="tx1"/>
                          </a:solidFill>
                          <a:effectLst/>
                        </a:rPr>
                        <a:t>A</a:t>
                      </a:r>
                      <a:endParaRPr lang="fr-FR" sz="1050" b="0" i="0" u="none" strike="noStrike">
                        <a:solidFill>
                          <a:schemeClr val="tx1"/>
                        </a:solidFill>
                        <a:effectLst/>
                        <a:latin typeface="Calibri" panose="020F0502020204030204" pitchFamily="34" charset="0"/>
                      </a:endParaRPr>
                    </a:p>
                  </a:txBody>
                  <a:tcPr marL="72000" marR="72000" marT="72000" marB="72000">
                    <a:lnL w="12700" cap="flat" cmpd="sng" algn="ctr">
                      <a:solidFill>
                        <a:srgbClr val="9138B0"/>
                      </a:solidFill>
                      <a:prstDash val="solid"/>
                      <a:round/>
                      <a:headEnd type="none" w="med" len="med"/>
                      <a:tailEnd type="none" w="med" len="med"/>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a:solidFill>
                            <a:schemeClr val="tx1"/>
                          </a:solidFill>
                          <a:effectLst/>
                        </a:rPr>
                        <a:t>SODIUM GLUCONATE GRANULAR               </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dirty="0">
                          <a:solidFill>
                            <a:schemeClr val="tx1"/>
                          </a:solidFill>
                          <a:effectLst/>
                        </a:rPr>
                        <a:t>SODIUM GLUCONATE;</a:t>
                      </a:r>
                      <a:endParaRPr lang="fr-FR" sz="1050" b="0" i="0" u="none" strike="noStrike" dirty="0">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0.2</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0.2</a:t>
                      </a:r>
                      <a:endParaRPr lang="fr-FR" sz="1050" b="0" i="0" u="none" strike="noStrike">
                        <a:solidFill>
                          <a:schemeClr val="tx1"/>
                        </a:solidFill>
                        <a:effectLst/>
                        <a:latin typeface="Calibri" panose="020F0502020204030204" pitchFamily="34" charset="0"/>
                      </a:endParaRPr>
                    </a:p>
                  </a:txBody>
                  <a:tcPr marL="72000" marR="72000" marT="72000" marB="72000">
                    <a:lnL>
                      <a:noFill/>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0137974"/>
                  </a:ext>
                </a:extLst>
              </a:tr>
              <a:tr h="288000">
                <a:tc>
                  <a:txBody>
                    <a:bodyPr/>
                    <a:lstStyle/>
                    <a:p>
                      <a:pPr algn="l" fontAlgn="b"/>
                      <a:r>
                        <a:rPr lang="fr-FR" sz="1050" b="0" u="none" strike="noStrike">
                          <a:solidFill>
                            <a:schemeClr val="tx1"/>
                          </a:solidFill>
                          <a:effectLst/>
                        </a:rPr>
                        <a:t>A</a:t>
                      </a:r>
                      <a:endParaRPr lang="fr-FR" sz="1050" b="0" i="0" u="none" strike="noStrike">
                        <a:solidFill>
                          <a:schemeClr val="tx1"/>
                        </a:solidFill>
                        <a:effectLst/>
                        <a:latin typeface="Calibri" panose="020F0502020204030204" pitchFamily="34" charset="0"/>
                      </a:endParaRPr>
                    </a:p>
                  </a:txBody>
                  <a:tcPr marL="72000" marR="72000" marT="72000" marB="72000">
                    <a:lnL w="12700" cap="flat" cmpd="sng" algn="ctr">
                      <a:solidFill>
                        <a:srgbClr val="9138B0"/>
                      </a:solidFill>
                      <a:prstDash val="solid"/>
                      <a:round/>
                      <a:headEnd type="none" w="med" len="med"/>
                      <a:tailEnd type="none" w="med" len="med"/>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a:solidFill>
                            <a:schemeClr val="tx1"/>
                          </a:solidFill>
                          <a:effectLst/>
                        </a:rPr>
                        <a:t>Water </a:t>
                      </a:r>
                      <a:r>
                        <a:rPr lang="fr-FR" sz="1050" b="0" u="none" strike="noStrike" err="1">
                          <a:solidFill>
                            <a:schemeClr val="tx1"/>
                          </a:solidFill>
                          <a:effectLst/>
                        </a:rPr>
                        <a:t>Dem</a:t>
                      </a:r>
                      <a:r>
                        <a:rPr lang="fr-FR" sz="1050" b="0" u="none" strike="noStrike">
                          <a:solidFill>
                            <a:schemeClr val="tx1"/>
                          </a:solidFill>
                          <a:effectLst/>
                        </a:rPr>
                        <a:t>                               </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a:solidFill>
                            <a:schemeClr val="tx1"/>
                          </a:solidFill>
                          <a:effectLst/>
                        </a:rPr>
                        <a:t>AQUA;</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88.8</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88.5</a:t>
                      </a:r>
                      <a:endParaRPr lang="fr-FR" sz="1050" b="0" i="0" u="none" strike="noStrike">
                        <a:solidFill>
                          <a:schemeClr val="tx1"/>
                        </a:solidFill>
                        <a:effectLst/>
                        <a:latin typeface="Calibri" panose="020F0502020204030204" pitchFamily="34" charset="0"/>
                      </a:endParaRPr>
                    </a:p>
                  </a:txBody>
                  <a:tcPr marL="72000" marR="72000" marT="72000" marB="72000">
                    <a:lnL>
                      <a:noFill/>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37208779"/>
                  </a:ext>
                </a:extLst>
              </a:tr>
              <a:tr h="288000">
                <a:tc>
                  <a:txBody>
                    <a:bodyPr/>
                    <a:lstStyle/>
                    <a:p>
                      <a:pPr algn="l" fontAlgn="b"/>
                      <a:r>
                        <a:rPr lang="fr-FR" sz="1050" b="0" u="none" strike="noStrike">
                          <a:solidFill>
                            <a:schemeClr val="tx1"/>
                          </a:solidFill>
                          <a:effectLst/>
                        </a:rPr>
                        <a:t>A</a:t>
                      </a:r>
                      <a:endParaRPr lang="fr-FR" sz="1050" b="0" i="0" u="none" strike="noStrike">
                        <a:solidFill>
                          <a:schemeClr val="tx1"/>
                        </a:solidFill>
                        <a:effectLst/>
                        <a:latin typeface="Calibri" panose="020F0502020204030204" pitchFamily="34" charset="0"/>
                      </a:endParaRPr>
                    </a:p>
                  </a:txBody>
                  <a:tcPr marL="72000" marR="72000" marT="72000" marB="72000">
                    <a:lnL w="12700" cap="flat" cmpd="sng" algn="ctr">
                      <a:solidFill>
                        <a:srgbClr val="9138B0"/>
                      </a:solidFill>
                      <a:prstDash val="solid"/>
                      <a:round/>
                      <a:headEnd type="none" w="med" len="med"/>
                      <a:tailEnd type="none" w="med" len="med"/>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fr-FR" sz="1050" b="0" u="none" strike="noStrike" err="1">
                          <a:solidFill>
                            <a:schemeClr val="tx1"/>
                          </a:solidFill>
                          <a:effectLst/>
                        </a:rPr>
                        <a:t>Aristoflex</a:t>
                      </a:r>
                      <a:r>
                        <a:rPr lang="fr-FR" sz="1050" b="0" u="none" strike="noStrike">
                          <a:solidFill>
                            <a:schemeClr val="tx1"/>
                          </a:solidFill>
                          <a:effectLst/>
                        </a:rPr>
                        <a:t>® Velvet            </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b"/>
                      <a:r>
                        <a:rPr lang="fr-FR" sz="1050" b="0" u="none" strike="noStrike">
                          <a:solidFill>
                            <a:schemeClr val="tx1"/>
                          </a:solidFill>
                          <a:effectLst/>
                        </a:rPr>
                        <a:t>POLYACRYLATE CROSSPOLYMER-11;</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ctr"/>
                      <a:r>
                        <a:rPr lang="fr-FR" sz="1050" b="0" u="none" strike="noStrike">
                          <a:solidFill>
                            <a:schemeClr val="tx1"/>
                          </a:solidFill>
                          <a:effectLst/>
                        </a:rPr>
                        <a:t>1.5</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tc>
                  <a:txBody>
                    <a:bodyPr/>
                    <a:lstStyle/>
                    <a:p>
                      <a:pPr algn="l" fontAlgn="ctr"/>
                      <a:r>
                        <a:rPr lang="fr-FR" sz="1050" b="0" u="none" strike="noStrike">
                          <a:solidFill>
                            <a:schemeClr val="tx1"/>
                          </a:solidFill>
                          <a:effectLst/>
                        </a:rPr>
                        <a:t>1.5</a:t>
                      </a:r>
                      <a:endParaRPr lang="fr-FR" sz="1050" b="0" i="0" u="none" strike="noStrike">
                        <a:solidFill>
                          <a:schemeClr val="tx1"/>
                        </a:solidFill>
                        <a:effectLst/>
                        <a:latin typeface="Calibri" panose="020F0502020204030204" pitchFamily="34" charset="0"/>
                      </a:endParaRPr>
                    </a:p>
                  </a:txBody>
                  <a:tcPr marL="72000" marR="72000" marT="72000" marB="72000">
                    <a:lnL>
                      <a:noFill/>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EEDBF7"/>
                    </a:solidFill>
                  </a:tcPr>
                </a:tc>
                <a:extLst>
                  <a:ext uri="{0D108BD9-81ED-4DB2-BD59-A6C34878D82A}">
                    <a16:rowId xmlns:a16="http://schemas.microsoft.com/office/drawing/2014/main" val="3979353890"/>
                  </a:ext>
                </a:extLst>
              </a:tr>
              <a:tr h="288000">
                <a:tc>
                  <a:txBody>
                    <a:bodyPr/>
                    <a:lstStyle/>
                    <a:p>
                      <a:pPr algn="l" fontAlgn="b"/>
                      <a:r>
                        <a:rPr lang="fr-FR" sz="1050" b="1" u="none" strike="noStrike">
                          <a:solidFill>
                            <a:schemeClr val="bg1"/>
                          </a:solidFill>
                          <a:effectLst/>
                        </a:rPr>
                        <a:t>B</a:t>
                      </a:r>
                      <a:endParaRPr lang="fr-FR" sz="1050" b="1" i="0" u="none" strike="noStrike">
                        <a:solidFill>
                          <a:schemeClr val="bg1"/>
                        </a:solidFill>
                        <a:effectLst/>
                        <a:latin typeface="Calibri" panose="020F0502020204030204" pitchFamily="34" charset="0"/>
                      </a:endParaRPr>
                    </a:p>
                  </a:txBody>
                  <a:tcPr marL="72000" marR="72000" marT="72000" marB="72000">
                    <a:lnL w="12700" cap="flat" cmpd="sng" algn="ctr">
                      <a:solidFill>
                        <a:srgbClr val="9138B0"/>
                      </a:solidFill>
                      <a:prstDash val="solid"/>
                      <a:round/>
                      <a:headEnd type="none" w="med" len="med"/>
                      <a:tailEnd type="none" w="med" len="med"/>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50" b="1" u="none" strike="noStrike">
                          <a:solidFill>
                            <a:schemeClr val="bg1"/>
                          </a:solidFill>
                          <a:effectLst/>
                        </a:rPr>
                        <a:t>AMPHISOL® K                             </a:t>
                      </a:r>
                      <a:endParaRPr lang="fr-FR" sz="1050" b="1" i="0" u="none" strike="noStrike">
                        <a:solidFill>
                          <a:schemeClr val="bg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50" b="1" u="none" strike="noStrike">
                          <a:solidFill>
                            <a:schemeClr val="bg1"/>
                          </a:solidFill>
                          <a:effectLst/>
                        </a:rPr>
                        <a:t>POTASSIUM CETYL PHOSPHATE;</a:t>
                      </a:r>
                      <a:endParaRPr lang="fr-FR" sz="1050" b="1" i="0" u="none" strike="noStrike">
                        <a:solidFill>
                          <a:schemeClr val="bg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ctr"/>
                      <a:r>
                        <a:rPr lang="fr-FR" sz="1050" b="1" u="none" strike="noStrike">
                          <a:solidFill>
                            <a:schemeClr val="bg1"/>
                          </a:solidFill>
                          <a:effectLst/>
                        </a:rPr>
                        <a:t> </a:t>
                      </a:r>
                      <a:endParaRPr lang="fr-FR" sz="1050" b="1" i="0" u="none" strike="noStrike">
                        <a:solidFill>
                          <a:schemeClr val="bg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ctr"/>
                      <a:r>
                        <a:rPr lang="fr-FR" sz="1050" b="1" u="none" strike="noStrike">
                          <a:solidFill>
                            <a:schemeClr val="bg1"/>
                          </a:solidFill>
                          <a:effectLst/>
                        </a:rPr>
                        <a:t>0.3</a:t>
                      </a:r>
                      <a:endParaRPr lang="fr-FR" sz="1050" b="1" i="0" u="none" strike="noStrike">
                        <a:solidFill>
                          <a:schemeClr val="bg1"/>
                        </a:solidFill>
                        <a:effectLst/>
                        <a:latin typeface="Calibri" panose="020F0502020204030204" pitchFamily="34" charset="0"/>
                      </a:endParaRPr>
                    </a:p>
                  </a:txBody>
                  <a:tcPr marL="72000" marR="72000" marT="72000" marB="72000">
                    <a:lnL>
                      <a:noFill/>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58166D"/>
                    </a:solidFill>
                  </a:tcPr>
                </a:tc>
                <a:extLst>
                  <a:ext uri="{0D108BD9-81ED-4DB2-BD59-A6C34878D82A}">
                    <a16:rowId xmlns:a16="http://schemas.microsoft.com/office/drawing/2014/main" val="2682616970"/>
                  </a:ext>
                </a:extLst>
              </a:tr>
              <a:tr h="288000">
                <a:tc>
                  <a:txBody>
                    <a:bodyPr/>
                    <a:lstStyle/>
                    <a:p>
                      <a:pPr algn="l" fontAlgn="b"/>
                      <a:r>
                        <a:rPr lang="fr-FR" sz="1050" b="0" u="none" strike="noStrike">
                          <a:solidFill>
                            <a:schemeClr val="tx1"/>
                          </a:solidFill>
                          <a:effectLst/>
                        </a:rPr>
                        <a:t>B</a:t>
                      </a:r>
                      <a:endParaRPr lang="fr-FR" sz="1050" b="0" i="0" u="none" strike="noStrike">
                        <a:solidFill>
                          <a:schemeClr val="tx1"/>
                        </a:solidFill>
                        <a:effectLst/>
                        <a:latin typeface="Calibri" panose="020F0502020204030204" pitchFamily="34" charset="0"/>
                      </a:endParaRPr>
                    </a:p>
                  </a:txBody>
                  <a:tcPr marL="72000" marR="72000" marT="72000" marB="72000">
                    <a:lnL w="12700" cap="flat" cmpd="sng" algn="ctr">
                      <a:solidFill>
                        <a:srgbClr val="9138B0"/>
                      </a:solidFill>
                      <a:prstDash val="solid"/>
                      <a:round/>
                      <a:headEnd type="none" w="med" len="med"/>
                      <a:tailEnd type="none" w="med" len="med"/>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err="1">
                          <a:solidFill>
                            <a:schemeClr val="tx1"/>
                          </a:solidFill>
                          <a:effectLst/>
                        </a:rPr>
                        <a:t>Lanol</a:t>
                      </a:r>
                      <a:r>
                        <a:rPr lang="fr-FR" sz="1050" b="0" u="none" strike="noStrike">
                          <a:solidFill>
                            <a:schemeClr val="tx1"/>
                          </a:solidFill>
                          <a:effectLst/>
                        </a:rPr>
                        <a:t> 99                                </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a:solidFill>
                            <a:schemeClr val="tx1"/>
                          </a:solidFill>
                          <a:effectLst/>
                        </a:rPr>
                        <a:t>ISONONYL ISONONANOATE;</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3</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3</a:t>
                      </a:r>
                      <a:endParaRPr lang="fr-FR" sz="1050" b="0" i="0" u="none" strike="noStrike">
                        <a:solidFill>
                          <a:schemeClr val="tx1"/>
                        </a:solidFill>
                        <a:effectLst/>
                        <a:latin typeface="Calibri" panose="020F0502020204030204" pitchFamily="34" charset="0"/>
                      </a:endParaRPr>
                    </a:p>
                  </a:txBody>
                  <a:tcPr marL="72000" marR="72000" marT="72000" marB="72000">
                    <a:lnL>
                      <a:noFill/>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64699815"/>
                  </a:ext>
                </a:extLst>
              </a:tr>
              <a:tr h="288000">
                <a:tc>
                  <a:txBody>
                    <a:bodyPr/>
                    <a:lstStyle/>
                    <a:p>
                      <a:pPr algn="l" fontAlgn="b"/>
                      <a:r>
                        <a:rPr lang="fr-FR" sz="1050" b="0" u="none" strike="noStrike">
                          <a:solidFill>
                            <a:schemeClr val="tx1"/>
                          </a:solidFill>
                          <a:effectLst/>
                        </a:rPr>
                        <a:t>B</a:t>
                      </a:r>
                      <a:endParaRPr lang="fr-FR" sz="1050" b="0" i="0" u="none" strike="noStrike">
                        <a:solidFill>
                          <a:schemeClr val="tx1"/>
                        </a:solidFill>
                        <a:effectLst/>
                        <a:latin typeface="Calibri" panose="020F0502020204030204" pitchFamily="34" charset="0"/>
                      </a:endParaRPr>
                    </a:p>
                  </a:txBody>
                  <a:tcPr marL="72000" marR="72000" marT="72000" marB="72000">
                    <a:lnL w="12700" cap="flat" cmpd="sng" algn="ctr">
                      <a:solidFill>
                        <a:srgbClr val="9138B0"/>
                      </a:solidFill>
                      <a:prstDash val="solid"/>
                      <a:round/>
                      <a:headEnd type="none" w="med" len="med"/>
                      <a:tailEnd type="none" w="med" len="med"/>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err="1">
                          <a:solidFill>
                            <a:schemeClr val="tx1"/>
                          </a:solidFill>
                          <a:effectLst/>
                        </a:rPr>
                        <a:t>Euxyl</a:t>
                      </a:r>
                      <a:r>
                        <a:rPr lang="fr-FR" sz="1050" b="0" u="none" strike="noStrike">
                          <a:solidFill>
                            <a:schemeClr val="tx1"/>
                          </a:solidFill>
                          <a:effectLst/>
                        </a:rPr>
                        <a:t> PE 9010                           </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a:solidFill>
                            <a:schemeClr val="tx1"/>
                          </a:solidFill>
                          <a:effectLst/>
                        </a:rPr>
                        <a:t>PHENOXYETHANOL; ETHYLHEXYLGLYCERIN;</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0.8</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0.8</a:t>
                      </a:r>
                      <a:endParaRPr lang="fr-FR" sz="1050" b="0" i="0" u="none" strike="noStrike">
                        <a:solidFill>
                          <a:schemeClr val="tx1"/>
                        </a:solidFill>
                        <a:effectLst/>
                        <a:latin typeface="Calibri" panose="020F0502020204030204" pitchFamily="34" charset="0"/>
                      </a:endParaRPr>
                    </a:p>
                  </a:txBody>
                  <a:tcPr marL="72000" marR="72000" marT="72000" marB="72000">
                    <a:lnL>
                      <a:noFill/>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68791979"/>
                  </a:ext>
                </a:extLst>
              </a:tr>
              <a:tr h="288000">
                <a:tc>
                  <a:txBody>
                    <a:bodyPr/>
                    <a:lstStyle/>
                    <a:p>
                      <a:pPr algn="l" fontAlgn="b"/>
                      <a:r>
                        <a:rPr lang="fr-FR" sz="1050" b="0" u="none" strike="noStrike">
                          <a:solidFill>
                            <a:schemeClr val="tx1"/>
                          </a:solidFill>
                          <a:effectLst/>
                        </a:rPr>
                        <a:t>B</a:t>
                      </a:r>
                      <a:endParaRPr lang="fr-FR" sz="1050" b="0" i="0" u="none" strike="noStrike">
                        <a:solidFill>
                          <a:schemeClr val="tx1"/>
                        </a:solidFill>
                        <a:effectLst/>
                        <a:latin typeface="Calibri" panose="020F0502020204030204" pitchFamily="34" charset="0"/>
                      </a:endParaRPr>
                    </a:p>
                  </a:txBody>
                  <a:tcPr marL="72000" marR="72000" marT="72000" marB="72000">
                    <a:lnL w="12700" cap="flat" cmpd="sng" algn="ctr">
                      <a:solidFill>
                        <a:srgbClr val="9138B0"/>
                      </a:solidFill>
                      <a:prstDash val="solid"/>
                      <a:round/>
                      <a:headEnd type="none" w="med" len="med"/>
                      <a:tailEnd type="none" w="med" len="med"/>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err="1">
                          <a:solidFill>
                            <a:schemeClr val="tx1"/>
                          </a:solidFill>
                          <a:effectLst/>
                        </a:rPr>
                        <a:t>LexFeel</a:t>
                      </a:r>
                      <a:r>
                        <a:rPr lang="fr-FR" sz="1050" b="0" u="none" strike="noStrike">
                          <a:solidFill>
                            <a:schemeClr val="tx1"/>
                          </a:solidFill>
                          <a:effectLst/>
                        </a:rPr>
                        <a:t> 7                               </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a:solidFill>
                            <a:schemeClr val="tx1"/>
                          </a:solidFill>
                          <a:effectLst/>
                        </a:rPr>
                        <a:t>NEOPENTYL GLYCOL DIHEPTANOATE;</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2.5</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2.5</a:t>
                      </a:r>
                      <a:endParaRPr lang="fr-FR" sz="1050" b="0" i="0" u="none" strike="noStrike">
                        <a:solidFill>
                          <a:schemeClr val="tx1"/>
                        </a:solidFill>
                        <a:effectLst/>
                        <a:latin typeface="Calibri" panose="020F0502020204030204" pitchFamily="34" charset="0"/>
                      </a:endParaRPr>
                    </a:p>
                  </a:txBody>
                  <a:tcPr marL="72000" marR="72000" marT="72000" marB="72000">
                    <a:lnL>
                      <a:noFill/>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31224385"/>
                  </a:ext>
                </a:extLst>
              </a:tr>
              <a:tr h="648000">
                <a:tc>
                  <a:txBody>
                    <a:bodyPr/>
                    <a:lstStyle/>
                    <a:p>
                      <a:pPr algn="l" fontAlgn="b"/>
                      <a:r>
                        <a:rPr lang="fr-FR" sz="1050" b="0" u="none" strike="noStrike">
                          <a:solidFill>
                            <a:schemeClr val="tx1"/>
                          </a:solidFill>
                          <a:effectLst/>
                        </a:rPr>
                        <a:t>C</a:t>
                      </a:r>
                      <a:endParaRPr lang="fr-FR" sz="1050" b="0" i="0" u="none" strike="noStrike">
                        <a:solidFill>
                          <a:schemeClr val="tx1"/>
                        </a:solidFill>
                        <a:effectLst/>
                        <a:latin typeface="Calibri" panose="020F0502020204030204" pitchFamily="34" charset="0"/>
                      </a:endParaRPr>
                    </a:p>
                  </a:txBody>
                  <a:tcPr marL="72000" marR="72000" marT="72000" marB="72000">
                    <a:lnL w="12700" cap="flat" cmpd="sng" algn="ctr">
                      <a:solidFill>
                        <a:srgbClr val="9138B0"/>
                      </a:solidFill>
                      <a:prstDash val="solid"/>
                      <a:round/>
                      <a:headEnd type="none" w="med" len="med"/>
                      <a:tailEnd type="none" w="med" len="med"/>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1" u="none" strike="noStrike">
                          <a:solidFill>
                            <a:schemeClr val="tx1"/>
                          </a:solidFill>
                          <a:effectLst/>
                        </a:rPr>
                        <a:t>SYN®-TACKS                              </a:t>
                      </a:r>
                      <a:endParaRPr lang="fr-FR" sz="1050" b="1"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a:solidFill>
                            <a:schemeClr val="tx1"/>
                          </a:solidFill>
                          <a:effectLst/>
                        </a:rPr>
                        <a:t>GLYCERIN; AQUA; PALMITOYL DIPEPTIDE-5 DIAMINOBUTYROYL HYDROXYTHREONINE; PALMITOYL DIPEPTIDE-5 DIAMINOHYDROXYBUTYRATE;</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3</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3</a:t>
                      </a:r>
                      <a:endParaRPr lang="fr-FR" sz="1050" b="0" i="0" u="none" strike="noStrike">
                        <a:solidFill>
                          <a:schemeClr val="tx1"/>
                        </a:solidFill>
                        <a:effectLst/>
                        <a:latin typeface="Calibri" panose="020F0502020204030204" pitchFamily="34" charset="0"/>
                      </a:endParaRPr>
                    </a:p>
                  </a:txBody>
                  <a:tcPr marL="72000" marR="72000" marT="72000" marB="72000">
                    <a:lnL>
                      <a:noFill/>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595534"/>
                  </a:ext>
                </a:extLst>
              </a:tr>
              <a:tr h="257492">
                <a:tc>
                  <a:txBody>
                    <a:bodyPr/>
                    <a:lstStyle/>
                    <a:p>
                      <a:pPr algn="l" fontAlgn="b"/>
                      <a:r>
                        <a:rPr lang="fr-FR" sz="1050" b="0" u="none" strike="noStrike">
                          <a:solidFill>
                            <a:schemeClr val="tx1"/>
                          </a:solidFill>
                          <a:effectLst/>
                        </a:rPr>
                        <a:t>C</a:t>
                      </a:r>
                      <a:endParaRPr lang="fr-FR" sz="1050" b="0" i="0" u="none" strike="noStrike">
                        <a:solidFill>
                          <a:schemeClr val="tx1"/>
                        </a:solidFill>
                        <a:effectLst/>
                        <a:latin typeface="Calibri" panose="020F0502020204030204" pitchFamily="34" charset="0"/>
                      </a:endParaRPr>
                    </a:p>
                  </a:txBody>
                  <a:tcPr marL="72000" marR="72000" marT="72000" marB="72000">
                    <a:lnL w="12700" cap="flat" cmpd="sng" algn="ctr">
                      <a:solidFill>
                        <a:srgbClr val="9138B0"/>
                      </a:solidFill>
                      <a:prstDash val="solid"/>
                      <a:round/>
                      <a:headEnd type="none" w="med" len="med"/>
                      <a:tailEnd type="none" w="med" len="med"/>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1" u="none" strike="noStrike">
                          <a:solidFill>
                            <a:schemeClr val="tx1"/>
                          </a:solidFill>
                          <a:effectLst/>
                        </a:rPr>
                        <a:t>HYALURONIC ACID-BT                      </a:t>
                      </a:r>
                      <a:endParaRPr lang="fr-FR" sz="1050" b="1"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50" b="0" u="none" strike="noStrike">
                          <a:solidFill>
                            <a:schemeClr val="tx1"/>
                          </a:solidFill>
                          <a:effectLst/>
                        </a:rPr>
                        <a:t>SODIUM HYALURONATE;</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a:solidFill>
                            <a:schemeClr val="tx1"/>
                          </a:solidFill>
                          <a:effectLst/>
                        </a:rPr>
                        <a:t>0.2</a:t>
                      </a:r>
                      <a:endParaRPr lang="fr-FR" sz="1050" b="0" i="0" u="none" strike="noStrike">
                        <a:solidFill>
                          <a:schemeClr val="tx1"/>
                        </a:solidFill>
                        <a:effectLst/>
                        <a:latin typeface="Calibri" panose="020F0502020204030204" pitchFamily="34" charset="0"/>
                      </a:endParaRPr>
                    </a:p>
                  </a:txBody>
                  <a:tcPr marL="72000" marR="72000" marT="72000" marB="72000">
                    <a:lnL>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fr-FR" sz="1050" b="0" u="none" strike="noStrike" dirty="0">
                          <a:solidFill>
                            <a:schemeClr val="tx1"/>
                          </a:solidFill>
                          <a:effectLst/>
                        </a:rPr>
                        <a:t>0.2</a:t>
                      </a:r>
                      <a:endParaRPr lang="fr-FR" sz="1050" b="0" i="0" u="none" strike="noStrike" dirty="0">
                        <a:solidFill>
                          <a:schemeClr val="tx1"/>
                        </a:solidFill>
                        <a:effectLst/>
                        <a:latin typeface="Calibri" panose="020F0502020204030204" pitchFamily="34" charset="0"/>
                      </a:endParaRPr>
                    </a:p>
                  </a:txBody>
                  <a:tcPr marL="72000" marR="72000" marT="72000" marB="72000">
                    <a:lnL>
                      <a:noFill/>
                    </a:lnL>
                    <a:lnR w="12700" cap="flat" cmpd="sng" algn="ctr">
                      <a:solidFill>
                        <a:srgbClr val="9138B0"/>
                      </a:solid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51699775"/>
                  </a:ext>
                </a:extLst>
              </a:tr>
            </a:tbl>
          </a:graphicData>
        </a:graphic>
      </p:graphicFrame>
      <p:sp>
        <p:nvSpPr>
          <p:cNvPr id="6" name="Rectangle 5">
            <a:extLst>
              <a:ext uri="{FF2B5EF4-FFF2-40B4-BE49-F238E27FC236}">
                <a16:creationId xmlns:a16="http://schemas.microsoft.com/office/drawing/2014/main" id="{8CD2FF10-1F92-81C6-8DAB-3F28060038EF}"/>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534347312"/>
      </p:ext>
    </p:extLst>
  </p:cSld>
  <p:clrMapOvr>
    <a:masterClrMapping/>
  </p:clrMapOvr>
  <p:transition spd="med">
    <p:pull/>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886C30-20FD-F44B-935B-6B9141F3511A}"/>
              </a:ext>
            </a:extLst>
          </p:cNvPr>
          <p:cNvSpPr>
            <a:spLocks noGrp="1"/>
          </p:cNvSpPr>
          <p:nvPr>
            <p:ph type="title"/>
          </p:nvPr>
        </p:nvSpPr>
        <p:spPr>
          <a:xfrm>
            <a:off x="302400" y="302400"/>
            <a:ext cx="11591925" cy="303211"/>
          </a:xfrm>
        </p:spPr>
        <p:txBody>
          <a:bodyPr/>
          <a:lstStyle/>
          <a:p>
            <a:r>
              <a:rPr lang="en-US"/>
              <a:t>Back up slide</a:t>
            </a:r>
          </a:p>
        </p:txBody>
      </p:sp>
      <p:sp>
        <p:nvSpPr>
          <p:cNvPr id="2" name="Slide Number Placeholder 1">
            <a:extLst>
              <a:ext uri="{FF2B5EF4-FFF2-40B4-BE49-F238E27FC236}">
                <a16:creationId xmlns:a16="http://schemas.microsoft.com/office/drawing/2014/main" id="{BC67D723-B60A-164F-9AB0-57DDE805838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72</a:t>
            </a:fld>
            <a:endParaRPr lang="en-US"/>
          </a:p>
        </p:txBody>
      </p:sp>
      <p:sp>
        <p:nvSpPr>
          <p:cNvPr id="5" name="Text Placeholder 4">
            <a:extLst>
              <a:ext uri="{FF2B5EF4-FFF2-40B4-BE49-F238E27FC236}">
                <a16:creationId xmlns:a16="http://schemas.microsoft.com/office/drawing/2014/main" id="{5EF7AC7A-19F6-D749-84DF-7CB6B08A86C6}"/>
              </a:ext>
            </a:extLst>
          </p:cNvPr>
          <p:cNvSpPr>
            <a:spLocks noGrp="1"/>
          </p:cNvSpPr>
          <p:nvPr>
            <p:ph type="body" idx="11"/>
          </p:nvPr>
        </p:nvSpPr>
        <p:spPr>
          <a:xfrm>
            <a:off x="302400" y="605611"/>
            <a:ext cx="11587200" cy="288767"/>
          </a:xfrm>
        </p:spPr>
        <p:txBody>
          <a:bodyPr/>
          <a:lstStyle/>
          <a:p>
            <a:r>
              <a:rPr lang="en-US"/>
              <a:t>Emulsion 2</a:t>
            </a:r>
          </a:p>
        </p:txBody>
      </p:sp>
      <p:graphicFrame>
        <p:nvGraphicFramePr>
          <p:cNvPr id="6" name="Table 5">
            <a:extLst>
              <a:ext uri="{FF2B5EF4-FFF2-40B4-BE49-F238E27FC236}">
                <a16:creationId xmlns:a16="http://schemas.microsoft.com/office/drawing/2014/main" id="{C3DE08D1-0451-A14C-9C13-A4F4EB63AC3B}"/>
              </a:ext>
            </a:extLst>
          </p:cNvPr>
          <p:cNvGraphicFramePr>
            <a:graphicFrameLocks noGrp="1"/>
          </p:cNvGraphicFramePr>
          <p:nvPr>
            <p:extLst>
              <p:ext uri="{D42A27DB-BD31-4B8C-83A1-F6EECF244321}">
                <p14:modId xmlns:p14="http://schemas.microsoft.com/office/powerpoint/2010/main" val="409423098"/>
              </p:ext>
            </p:extLst>
          </p:nvPr>
        </p:nvGraphicFramePr>
        <p:xfrm>
          <a:off x="302399" y="1342800"/>
          <a:ext cx="10798077" cy="4208400"/>
        </p:xfrm>
        <a:graphic>
          <a:graphicData uri="http://schemas.openxmlformats.org/drawingml/2006/table">
            <a:tbl>
              <a:tblPr/>
              <a:tblGrid>
                <a:gridCol w="535801">
                  <a:extLst>
                    <a:ext uri="{9D8B030D-6E8A-4147-A177-3AD203B41FA5}">
                      <a16:colId xmlns:a16="http://schemas.microsoft.com/office/drawing/2014/main" val="1454335770"/>
                    </a:ext>
                  </a:extLst>
                </a:gridCol>
                <a:gridCol w="2291535">
                  <a:extLst>
                    <a:ext uri="{9D8B030D-6E8A-4147-A177-3AD203B41FA5}">
                      <a16:colId xmlns:a16="http://schemas.microsoft.com/office/drawing/2014/main" val="1910405456"/>
                    </a:ext>
                  </a:extLst>
                </a:gridCol>
                <a:gridCol w="5987143">
                  <a:extLst>
                    <a:ext uri="{9D8B030D-6E8A-4147-A177-3AD203B41FA5}">
                      <a16:colId xmlns:a16="http://schemas.microsoft.com/office/drawing/2014/main" val="657034762"/>
                    </a:ext>
                  </a:extLst>
                </a:gridCol>
                <a:gridCol w="979714">
                  <a:extLst>
                    <a:ext uri="{9D8B030D-6E8A-4147-A177-3AD203B41FA5}">
                      <a16:colId xmlns:a16="http://schemas.microsoft.com/office/drawing/2014/main" val="261594653"/>
                    </a:ext>
                  </a:extLst>
                </a:gridCol>
                <a:gridCol w="1003884">
                  <a:extLst>
                    <a:ext uri="{9D8B030D-6E8A-4147-A177-3AD203B41FA5}">
                      <a16:colId xmlns:a16="http://schemas.microsoft.com/office/drawing/2014/main" val="4176720196"/>
                    </a:ext>
                  </a:extLst>
                </a:gridCol>
              </a:tblGrid>
              <a:tr h="198000">
                <a:tc>
                  <a:txBody>
                    <a:bodyPr/>
                    <a:lstStyle/>
                    <a:p>
                      <a:pPr algn="l" fontAlgn="b"/>
                      <a:r>
                        <a:rPr lang="fr-FR" sz="1000" b="1" i="0" u="none" strike="noStrike" dirty="0">
                          <a:solidFill>
                            <a:schemeClr val="bg1"/>
                          </a:solidFill>
                          <a:effectLst/>
                          <a:latin typeface="+mn-lt"/>
                        </a:rPr>
                        <a:t>Phase</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err="1">
                          <a:solidFill>
                            <a:schemeClr val="bg1"/>
                          </a:solidFill>
                          <a:effectLst/>
                          <a:latin typeface="+mn-lt"/>
                        </a:rPr>
                        <a:t>Ingredients</a:t>
                      </a:r>
                      <a:endParaRPr lang="fr-FR" sz="1000" b="1" i="0" u="none" strike="noStrike">
                        <a:solidFill>
                          <a:schemeClr val="bg1"/>
                        </a:solidFill>
                        <a:effectLst/>
                        <a:latin typeface="+mn-lt"/>
                      </a:endParaRP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a:solidFill>
                            <a:schemeClr val="bg1"/>
                          </a:solidFill>
                          <a:effectLst/>
                          <a:latin typeface="+mn-lt"/>
                        </a:rPr>
                        <a:t>INCI</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a:solidFill>
                            <a:schemeClr val="bg1"/>
                          </a:solidFill>
                          <a:effectLst/>
                          <a:latin typeface="+mn-lt"/>
                        </a:rPr>
                        <a:t>SK E 101874 1</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dirty="0">
                          <a:solidFill>
                            <a:schemeClr val="bg1"/>
                          </a:solidFill>
                          <a:effectLst/>
                          <a:latin typeface="+mn-lt"/>
                        </a:rPr>
                        <a:t>SK E 101874 2</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626432844"/>
                  </a:ext>
                </a:extLst>
              </a:tr>
              <a:tr h="198000">
                <a:tc>
                  <a:txBody>
                    <a:bodyPr/>
                    <a:lstStyle/>
                    <a:p>
                      <a:pPr algn="l" fontAlgn="b"/>
                      <a:r>
                        <a:rPr lang="fr-FR" sz="1000" b="0" i="0" u="none" strike="noStrike">
                          <a:solidFill>
                            <a:schemeClr val="tx1"/>
                          </a:solidFill>
                          <a:effectLst/>
                          <a:latin typeface="+mn-lt"/>
                        </a:rPr>
                        <a:t>A</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Water </a:t>
                      </a:r>
                      <a:r>
                        <a:rPr lang="fr-FR" sz="1000" b="0" i="0" u="none" strike="noStrike" err="1">
                          <a:solidFill>
                            <a:schemeClr val="tx1"/>
                          </a:solidFill>
                          <a:effectLst/>
                          <a:latin typeface="+mn-lt"/>
                        </a:rPr>
                        <a:t>Dem</a:t>
                      </a:r>
                      <a:r>
                        <a:rPr lang="fr-FR" sz="1000" b="0" i="0" u="none" strike="noStrike">
                          <a:solidFill>
                            <a:schemeClr val="tx1"/>
                          </a:solidFill>
                          <a:effectLst/>
                          <a:latin typeface="+mn-lt"/>
                        </a:rPr>
                        <a:t>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AQUA;</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71.55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dirty="0">
                          <a:solidFill>
                            <a:schemeClr val="tx1"/>
                          </a:solidFill>
                          <a:effectLst/>
                          <a:latin typeface="+mn-lt"/>
                        </a:rPr>
                        <a:t>71.05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5122178"/>
                  </a:ext>
                </a:extLst>
              </a:tr>
              <a:tr h="198000">
                <a:tc>
                  <a:txBody>
                    <a:bodyPr/>
                    <a:lstStyle/>
                    <a:p>
                      <a:pPr algn="l" fontAlgn="b"/>
                      <a:r>
                        <a:rPr lang="fr-FR" sz="1000" b="0" i="0" u="none" strike="noStrike">
                          <a:solidFill>
                            <a:schemeClr val="tx1"/>
                          </a:solidFill>
                          <a:effectLst/>
                          <a:latin typeface="+mn-lt"/>
                        </a:rPr>
                        <a:t>A</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Euxyl</a:t>
                      </a:r>
                      <a:r>
                        <a:rPr lang="fr-FR" sz="1000" b="0" i="0" u="none" strike="noStrike">
                          <a:solidFill>
                            <a:schemeClr val="tx1"/>
                          </a:solidFill>
                          <a:effectLst/>
                          <a:latin typeface="+mn-lt"/>
                        </a:rPr>
                        <a:t> PE 9010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PHENOXYETHANOL; ETHYLHEXYLGLYCERIN;</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3491937"/>
                  </a:ext>
                </a:extLst>
              </a:tr>
              <a:tr h="198000">
                <a:tc>
                  <a:txBody>
                    <a:bodyPr/>
                    <a:lstStyle/>
                    <a:p>
                      <a:pPr algn="l" fontAlgn="b"/>
                      <a:r>
                        <a:rPr lang="fr-FR" sz="1000" b="0" i="0" u="none" strike="noStrike">
                          <a:solidFill>
                            <a:schemeClr val="tx1"/>
                          </a:solidFill>
                          <a:effectLst/>
                          <a:latin typeface="+mn-lt"/>
                        </a:rPr>
                        <a:t>A</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Dekaben</a:t>
                      </a:r>
                      <a:r>
                        <a:rPr lang="fr-FR" sz="1000" b="0" i="0" u="none" strike="noStrike">
                          <a:solidFill>
                            <a:schemeClr val="tx1"/>
                          </a:solidFill>
                          <a:effectLst/>
                          <a:latin typeface="+mn-lt"/>
                        </a:rPr>
                        <a:t> CP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CHLORPHENESIN;</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34903479"/>
                  </a:ext>
                </a:extLst>
              </a:tr>
              <a:tr h="198000">
                <a:tc>
                  <a:txBody>
                    <a:bodyPr/>
                    <a:lstStyle/>
                    <a:p>
                      <a:pPr algn="l" fontAlgn="b"/>
                      <a:r>
                        <a:rPr lang="fr-FR" sz="1000" b="0" i="0" u="none" strike="noStrike">
                          <a:solidFill>
                            <a:schemeClr val="tx1"/>
                          </a:solidFill>
                          <a:effectLst/>
                          <a:latin typeface="+mn-lt"/>
                        </a:rPr>
                        <a:t>A</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SODIUM GLUCONATE GRANULAR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SODIUM GLUCONATE;</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0.3</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0.3</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91477846"/>
                  </a:ext>
                </a:extLst>
              </a:tr>
              <a:tr h="198000">
                <a:tc>
                  <a:txBody>
                    <a:bodyPr/>
                    <a:lstStyle/>
                    <a:p>
                      <a:pPr algn="l" fontAlgn="b"/>
                      <a:r>
                        <a:rPr lang="fr-FR" sz="1000" b="0" i="0" u="none" strike="noStrike">
                          <a:solidFill>
                            <a:schemeClr val="tx1"/>
                          </a:solidFill>
                          <a:effectLst/>
                          <a:latin typeface="+mn-lt"/>
                        </a:rPr>
                        <a:t>B</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Keltrol</a:t>
                      </a:r>
                      <a:r>
                        <a:rPr lang="fr-FR" sz="1000" b="0" i="0" u="none" strike="noStrike">
                          <a:solidFill>
                            <a:schemeClr val="tx1"/>
                          </a:solidFill>
                          <a:effectLst/>
                          <a:latin typeface="+mn-lt"/>
                        </a:rPr>
                        <a:t> CG-T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XANTHAN GUM;</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24744138"/>
                  </a:ext>
                </a:extLst>
              </a:tr>
              <a:tr h="198000">
                <a:tc>
                  <a:txBody>
                    <a:bodyPr/>
                    <a:lstStyle/>
                    <a:p>
                      <a:pPr algn="l" fontAlgn="b"/>
                      <a:r>
                        <a:rPr lang="fr-FR" sz="1000" b="0" i="0" u="none" strike="noStrike">
                          <a:solidFill>
                            <a:schemeClr val="tx1"/>
                          </a:solidFill>
                          <a:effectLst/>
                          <a:latin typeface="+mn-lt"/>
                        </a:rPr>
                        <a:t>B</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CremerGlyc</a:t>
                      </a:r>
                      <a:r>
                        <a:rPr lang="fr-FR" sz="1000" b="0" i="0" u="none" strike="noStrike">
                          <a:solidFill>
                            <a:schemeClr val="tx1"/>
                          </a:solidFill>
                          <a:effectLst/>
                          <a:latin typeface="+mn-lt"/>
                        </a:rPr>
                        <a:t> </a:t>
                      </a:r>
                      <a:r>
                        <a:rPr lang="fr-FR" sz="1000" b="0" i="0" u="none" strike="noStrike" err="1">
                          <a:solidFill>
                            <a:schemeClr val="tx1"/>
                          </a:solidFill>
                          <a:effectLst/>
                          <a:latin typeface="+mn-lt"/>
                        </a:rPr>
                        <a:t>Refined</a:t>
                      </a:r>
                      <a:r>
                        <a:rPr lang="fr-FR" sz="1000" b="0" i="0" u="none" strike="noStrike">
                          <a:solidFill>
                            <a:schemeClr val="tx1"/>
                          </a:solidFill>
                          <a:effectLst/>
                          <a:latin typeface="+mn-lt"/>
                        </a:rPr>
                        <a:t> </a:t>
                      </a:r>
                      <a:r>
                        <a:rPr lang="fr-FR" sz="1000" b="0" i="0" u="none" strike="noStrike" err="1">
                          <a:solidFill>
                            <a:schemeClr val="tx1"/>
                          </a:solidFill>
                          <a:effectLst/>
                          <a:latin typeface="+mn-lt"/>
                        </a:rPr>
                        <a:t>Glycerine</a:t>
                      </a:r>
                      <a:r>
                        <a:rPr lang="fr-FR" sz="1000" b="0" i="0" u="none" strike="noStrike">
                          <a:solidFill>
                            <a:schemeClr val="tx1"/>
                          </a:solidFill>
                          <a:effectLst/>
                          <a:latin typeface="+mn-lt"/>
                        </a:rPr>
                        <a:t> </a:t>
                      </a:r>
                      <a:r>
                        <a:rPr lang="fr-FR" sz="1000" b="0" i="0" u="none" strike="noStrike" err="1">
                          <a:solidFill>
                            <a:schemeClr val="tx1"/>
                          </a:solidFill>
                          <a:effectLst/>
                          <a:latin typeface="+mn-lt"/>
                        </a:rPr>
                        <a:t>Organic</a:t>
                      </a:r>
                      <a:r>
                        <a:rPr lang="fr-FR" sz="1000" b="0" i="0" u="none" strike="noStrike">
                          <a:solidFill>
                            <a:schemeClr val="tx1"/>
                          </a:solidFill>
                          <a:effectLst/>
                          <a:latin typeface="+mn-lt"/>
                        </a:rPr>
                        <a:t>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GLYCERIN;</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6</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6</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676656"/>
                  </a:ext>
                </a:extLst>
              </a:tr>
              <a:tr h="198000">
                <a:tc>
                  <a:txBody>
                    <a:bodyPr/>
                    <a:lstStyle/>
                    <a:p>
                      <a:pPr algn="l" fontAlgn="b"/>
                      <a:r>
                        <a:rPr lang="fr-FR" sz="1000" b="0" i="0" u="none" strike="noStrike">
                          <a:solidFill>
                            <a:schemeClr val="tx1"/>
                          </a:solidFill>
                          <a:effectLst/>
                          <a:latin typeface="+mn-lt"/>
                        </a:rPr>
                        <a:t>B</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COVACRYL MV 60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SODIUM POLYACRYLATE;</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12221746"/>
                  </a:ext>
                </a:extLst>
              </a:tr>
              <a:tr h="198000">
                <a:tc>
                  <a:txBody>
                    <a:bodyPr/>
                    <a:lstStyle/>
                    <a:p>
                      <a:pPr algn="l" fontAlgn="b"/>
                      <a:r>
                        <a:rPr lang="fr-FR" sz="1000" b="0" i="0" u="none" strike="noStrike">
                          <a:solidFill>
                            <a:schemeClr val="tx1"/>
                          </a:solidFill>
                          <a:effectLst/>
                          <a:latin typeface="+mn-lt"/>
                        </a:rPr>
                        <a:t>C</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Lanette</a:t>
                      </a:r>
                      <a:r>
                        <a:rPr lang="fr-FR" sz="1000" b="0" i="0" u="none" strike="noStrike">
                          <a:solidFill>
                            <a:schemeClr val="tx1"/>
                          </a:solidFill>
                          <a:effectLst/>
                          <a:latin typeface="+mn-lt"/>
                        </a:rPr>
                        <a:t> O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CETEARYL ALCOHOL;</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1132511"/>
                  </a:ext>
                </a:extLst>
              </a:tr>
              <a:tr h="198000">
                <a:tc>
                  <a:txBody>
                    <a:bodyPr/>
                    <a:lstStyle/>
                    <a:p>
                      <a:pPr algn="l" fontAlgn="b"/>
                      <a:r>
                        <a:rPr lang="fr-FR" sz="1000" b="0" i="0" u="none" strike="noStrike">
                          <a:solidFill>
                            <a:schemeClr val="tx1"/>
                          </a:solidFill>
                          <a:effectLst/>
                          <a:latin typeface="+mn-lt"/>
                        </a:rPr>
                        <a:t>C</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Eutanol</a:t>
                      </a:r>
                      <a:r>
                        <a:rPr lang="fr-FR" sz="1000" b="0" i="0" u="none" strike="noStrike">
                          <a:solidFill>
                            <a:schemeClr val="tx1"/>
                          </a:solidFill>
                          <a:effectLst/>
                          <a:latin typeface="+mn-lt"/>
                        </a:rPr>
                        <a:t> G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OCTYLDODECANOL;</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4</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4</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6292499"/>
                  </a:ext>
                </a:extLst>
              </a:tr>
              <a:tr h="198000">
                <a:tc>
                  <a:txBody>
                    <a:bodyPr/>
                    <a:lstStyle/>
                    <a:p>
                      <a:pPr algn="l" fontAlgn="b"/>
                      <a:r>
                        <a:rPr lang="fr-FR" sz="1000" b="1" i="0" u="none" strike="noStrike">
                          <a:solidFill>
                            <a:schemeClr val="bg1"/>
                          </a:solidFill>
                          <a:effectLst/>
                          <a:latin typeface="+mn-lt"/>
                        </a:rPr>
                        <a:t>C</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a:solidFill>
                            <a:schemeClr val="bg1"/>
                          </a:solidFill>
                          <a:effectLst/>
                          <a:latin typeface="+mn-lt"/>
                        </a:rPr>
                        <a:t>AMPHISOL® K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a:solidFill>
                            <a:schemeClr val="bg1"/>
                          </a:solidFill>
                          <a:effectLst/>
                          <a:latin typeface="+mn-lt"/>
                        </a:rPr>
                        <a:t>POTASSIUM CETYL PHOSPHATE;</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a:solidFill>
                            <a:schemeClr val="bg1"/>
                          </a:solidFill>
                          <a:effectLst/>
                          <a:latin typeface="+mn-lt"/>
                        </a:rPr>
                        <a:t>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dirty="0">
                          <a:solidFill>
                            <a:schemeClr val="bg1"/>
                          </a:solidFill>
                          <a:effectLst/>
                          <a:latin typeface="+mn-lt"/>
                        </a:rPr>
                        <a:t>0.5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extLst>
                  <a:ext uri="{0D108BD9-81ED-4DB2-BD59-A6C34878D82A}">
                    <a16:rowId xmlns:a16="http://schemas.microsoft.com/office/drawing/2014/main" val="226947930"/>
                  </a:ext>
                </a:extLst>
              </a:tr>
              <a:tr h="198000">
                <a:tc>
                  <a:txBody>
                    <a:bodyPr/>
                    <a:lstStyle/>
                    <a:p>
                      <a:pPr algn="l" fontAlgn="b"/>
                      <a:r>
                        <a:rPr lang="fr-FR" sz="1000" b="0" i="0" u="none" strike="noStrike">
                          <a:solidFill>
                            <a:schemeClr val="tx1"/>
                          </a:solidFill>
                          <a:effectLst/>
                          <a:latin typeface="+mn-lt"/>
                        </a:rPr>
                        <a:t>C</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Mixed </a:t>
                      </a:r>
                      <a:r>
                        <a:rPr lang="fr-FR" sz="1000" b="0" i="0" u="none" strike="noStrike" err="1">
                          <a:solidFill>
                            <a:schemeClr val="tx1"/>
                          </a:solidFill>
                          <a:effectLst/>
                          <a:latin typeface="+mn-lt"/>
                        </a:rPr>
                        <a:t>Tocopherols</a:t>
                      </a:r>
                      <a:r>
                        <a:rPr lang="fr-FR" sz="1000" b="0" i="0" u="none" strike="noStrike">
                          <a:solidFill>
                            <a:schemeClr val="tx1"/>
                          </a:solidFill>
                          <a:effectLst/>
                          <a:latin typeface="+mn-lt"/>
                        </a:rPr>
                        <a:t> 95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TOCOPHEROL;</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0.05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0.05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650405"/>
                  </a:ext>
                </a:extLst>
              </a:tr>
              <a:tr h="198000">
                <a:tc>
                  <a:txBody>
                    <a:bodyPr/>
                    <a:lstStyle/>
                    <a:p>
                      <a:pPr algn="l" fontAlgn="b"/>
                      <a:r>
                        <a:rPr lang="fr-FR" sz="1000" b="0" i="0" u="none" strike="noStrike">
                          <a:solidFill>
                            <a:schemeClr val="tx1"/>
                          </a:solidFill>
                          <a:effectLst/>
                          <a:latin typeface="+mn-lt"/>
                        </a:rPr>
                        <a:t>C</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Sepinov</a:t>
                      </a:r>
                      <a:r>
                        <a:rPr lang="fr-FR" sz="1000" b="0" i="0" u="none" strike="noStrike">
                          <a:solidFill>
                            <a:schemeClr val="tx1"/>
                          </a:solidFill>
                          <a:effectLst/>
                          <a:latin typeface="+mn-lt"/>
                        </a:rPr>
                        <a:t> EMT 10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HYDROXYETHYL ACRYLATE/SODIUM ACRYLOYLDIMETHYL TAURATE COPOLYMER;</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0.9</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0.9</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0324015"/>
                  </a:ext>
                </a:extLst>
              </a:tr>
              <a:tr h="198000">
                <a:tc>
                  <a:txBody>
                    <a:bodyPr/>
                    <a:lstStyle/>
                    <a:p>
                      <a:pPr algn="l" fontAlgn="b"/>
                      <a:r>
                        <a:rPr lang="fr-FR" sz="1000" b="0" i="0" u="none" strike="noStrike">
                          <a:solidFill>
                            <a:schemeClr val="tx1"/>
                          </a:solidFill>
                          <a:effectLst/>
                          <a:latin typeface="+mn-lt"/>
                        </a:rPr>
                        <a:t>C</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Cetiol</a:t>
                      </a:r>
                      <a:r>
                        <a:rPr lang="fr-FR" sz="1000" b="0" i="0" u="none" strike="noStrike">
                          <a:solidFill>
                            <a:schemeClr val="tx1"/>
                          </a:solidFill>
                          <a:effectLst/>
                          <a:latin typeface="+mn-lt"/>
                        </a:rPr>
                        <a:t> C5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COCO-CAPRYLATE;</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7643882"/>
                  </a:ext>
                </a:extLst>
              </a:tr>
              <a:tr h="198000">
                <a:tc>
                  <a:txBody>
                    <a:bodyPr/>
                    <a:lstStyle/>
                    <a:p>
                      <a:pPr algn="l" fontAlgn="b"/>
                      <a:r>
                        <a:rPr lang="fr-FR" sz="1000" b="0" i="0" u="none" strike="noStrike">
                          <a:solidFill>
                            <a:schemeClr val="tx1"/>
                          </a:solidFill>
                          <a:effectLst/>
                          <a:latin typeface="+mn-lt"/>
                        </a:rPr>
                        <a:t>C</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p>
                      <a:pPr algn="l" fontAlgn="b"/>
                      <a:r>
                        <a:rPr lang="fr-FR" sz="1000" b="0" i="0" u="none" strike="noStrike" err="1">
                          <a:solidFill>
                            <a:schemeClr val="tx1"/>
                          </a:solidFill>
                          <a:effectLst/>
                          <a:latin typeface="+mn-lt"/>
                        </a:rPr>
                        <a:t>Emulium</a:t>
                      </a:r>
                      <a:r>
                        <a:rPr lang="fr-FR" sz="1000" b="0" i="0" u="none" strike="noStrike">
                          <a:solidFill>
                            <a:schemeClr val="tx1"/>
                          </a:solidFill>
                          <a:effectLst/>
                          <a:latin typeface="+mn-lt"/>
                        </a:rPr>
                        <a:t> </a:t>
                      </a:r>
                      <a:r>
                        <a:rPr lang="fr-FR" sz="1000" b="0" i="0" u="none" strike="noStrike" err="1">
                          <a:solidFill>
                            <a:schemeClr val="tx1"/>
                          </a:solidFill>
                          <a:effectLst/>
                          <a:latin typeface="+mn-lt"/>
                        </a:rPr>
                        <a:t>Mellifera</a:t>
                      </a:r>
                      <a:r>
                        <a:rPr lang="fr-FR" sz="1000" b="0" i="0" u="none" strike="noStrike">
                          <a:solidFill>
                            <a:schemeClr val="tx1"/>
                          </a:solidFill>
                          <a:effectLst/>
                          <a:latin typeface="+mn-lt"/>
                        </a:rPr>
                        <a:t> MB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p>
                      <a:pPr algn="l" fontAlgn="b"/>
                      <a:r>
                        <a:rPr lang="fr-FR" sz="1000" b="0" i="0" u="none" strike="noStrike">
                          <a:solidFill>
                            <a:schemeClr val="tx1"/>
                          </a:solidFill>
                          <a:effectLst/>
                          <a:latin typeface="+mn-lt"/>
                        </a:rPr>
                        <a:t>POLYGLYCERYL-6 DISTEARATE; JOJOBA ESTERS; POLYGLYCERYL-3 BEESWAX; CETYL ALCOHOL;</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p>
                      <a:pPr algn="l" fontAlgn="b"/>
                      <a:r>
                        <a:rPr lang="fr-FR" sz="1000" b="0" i="0" u="none" strike="noStrike">
                          <a:solidFill>
                            <a:schemeClr val="tx1"/>
                          </a:solidFill>
                          <a:effectLst/>
                          <a:latin typeface="+mn-lt"/>
                        </a:rPr>
                        <a:t>3</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p>
                      <a:pPr algn="l" fontAlgn="b"/>
                      <a:r>
                        <a:rPr lang="fr-FR" sz="1000" b="0" i="0" u="none" strike="noStrike" dirty="0">
                          <a:solidFill>
                            <a:schemeClr val="tx1"/>
                          </a:solidFill>
                          <a:effectLst/>
                          <a:latin typeface="+mn-lt"/>
                        </a:rPr>
                        <a:t>3</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D9B0EA"/>
                    </a:solidFill>
                  </a:tcPr>
                </a:tc>
                <a:extLst>
                  <a:ext uri="{0D108BD9-81ED-4DB2-BD59-A6C34878D82A}">
                    <a16:rowId xmlns:a16="http://schemas.microsoft.com/office/drawing/2014/main" val="1448518005"/>
                  </a:ext>
                </a:extLst>
              </a:tr>
              <a:tr h="306000">
                <a:tc>
                  <a:txBody>
                    <a:bodyPr/>
                    <a:lstStyle/>
                    <a:p>
                      <a:pPr algn="l" fontAlgn="b"/>
                      <a:r>
                        <a:rPr lang="fr-FR" sz="1000" b="0" i="0" u="none" strike="noStrike">
                          <a:solidFill>
                            <a:schemeClr val="tx1"/>
                          </a:solidFill>
                          <a:effectLst/>
                          <a:latin typeface="+mn-lt"/>
                        </a:rPr>
                        <a:t>C</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ACTICIRE MB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JOJOBA ESTERS; ACACIA DECURRENS FLOWER CERA; HELIANTHUS ANNUUS SEED CERA; POLYGLYCERIN-3;</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dirty="0">
                          <a:solidFill>
                            <a:schemeClr val="tx1"/>
                          </a:solidFill>
                          <a:effectLst/>
                          <a:latin typeface="+mn-lt"/>
                        </a:rPr>
                        <a:t>1</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1862894"/>
                  </a:ext>
                </a:extLst>
              </a:tr>
              <a:tr h="198000">
                <a:tc>
                  <a:txBody>
                    <a:bodyPr/>
                    <a:lstStyle/>
                    <a:p>
                      <a:pPr algn="l" fontAlgn="b"/>
                      <a:r>
                        <a:rPr lang="fr-FR" sz="1000" b="0" i="0" u="none" strike="noStrike">
                          <a:solidFill>
                            <a:schemeClr val="tx1"/>
                          </a:solidFill>
                          <a:effectLst/>
                          <a:latin typeface="+mn-lt"/>
                        </a:rPr>
                        <a:t>D</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SERICIN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SERICIN; AQUA; POTASSIUM SORBATE; CITRIC ACID;</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1544705"/>
                  </a:ext>
                </a:extLst>
              </a:tr>
              <a:tr h="306000">
                <a:tc>
                  <a:txBody>
                    <a:bodyPr/>
                    <a:lstStyle/>
                    <a:p>
                      <a:pPr algn="l" fontAlgn="b"/>
                      <a:r>
                        <a:rPr lang="fr-FR" sz="1000" b="0" i="0" u="none" strike="noStrike">
                          <a:solidFill>
                            <a:schemeClr val="tx1"/>
                          </a:solidFill>
                          <a:effectLst/>
                          <a:latin typeface="+mn-lt"/>
                        </a:rPr>
                        <a:t>D</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1" i="0" u="none" strike="noStrike">
                          <a:solidFill>
                            <a:schemeClr val="tx1"/>
                          </a:solidFill>
                          <a:effectLst/>
                          <a:latin typeface="+mn-lt"/>
                        </a:rPr>
                        <a:t>ALPAFLOR® SCUTELLARIA AO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GLYCERIN; AQUA; CITRIC ACID; SODIUM BENZOATE; POTASSIUM SORBATE; SCUTELLARIA ALPINA FLOWER/LEAF/STEM EXTRACT;</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2</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2</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8430769"/>
                  </a:ext>
                </a:extLst>
              </a:tr>
              <a:tr h="216000">
                <a:tc>
                  <a:txBody>
                    <a:bodyPr/>
                    <a:lstStyle/>
                    <a:p>
                      <a:pPr algn="l" fontAlgn="b"/>
                      <a:r>
                        <a:rPr lang="fr-FR" sz="1000" b="0" i="0" u="none" strike="noStrike">
                          <a:solidFill>
                            <a:schemeClr val="tx1"/>
                          </a:solidFill>
                          <a:effectLst/>
                          <a:latin typeface="+mn-lt"/>
                        </a:rPr>
                        <a:t>F</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Citric</a:t>
                      </a:r>
                      <a:r>
                        <a:rPr lang="fr-FR" sz="1000" b="0" i="0" u="none" strike="noStrike">
                          <a:solidFill>
                            <a:schemeClr val="tx1"/>
                          </a:solidFill>
                          <a:effectLst/>
                          <a:latin typeface="+mn-lt"/>
                        </a:rPr>
                        <a:t> Acid 10% Solution                </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CITRIC ACID; AQUA;</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dirty="0">
                          <a:solidFill>
                            <a:schemeClr val="tx1"/>
                          </a:solidFill>
                          <a:effectLst/>
                          <a:latin typeface="+mn-lt"/>
                        </a:rPr>
                        <a:t>0.25</a:t>
                      </a:r>
                    </a:p>
                  </a:txBody>
                  <a:tcPr marL="72000" marR="72000" marT="36000" marB="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1580705"/>
                  </a:ext>
                </a:extLst>
              </a:tr>
            </a:tbl>
          </a:graphicData>
        </a:graphic>
      </p:graphicFrame>
      <p:sp>
        <p:nvSpPr>
          <p:cNvPr id="7" name="Rectangle 6">
            <a:extLst>
              <a:ext uri="{FF2B5EF4-FFF2-40B4-BE49-F238E27FC236}">
                <a16:creationId xmlns:a16="http://schemas.microsoft.com/office/drawing/2014/main" id="{B05591A1-590F-F271-3FBF-5BF1412FF3F0}"/>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952153033"/>
      </p:ext>
    </p:extLst>
  </p:cSld>
  <p:clrMapOvr>
    <a:masterClrMapping/>
  </p:clrMapOvr>
  <p:transition spd="med">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E67461-DE1E-B945-9F60-D037441406C7}"/>
              </a:ext>
            </a:extLst>
          </p:cNvPr>
          <p:cNvSpPr>
            <a:spLocks noGrp="1"/>
          </p:cNvSpPr>
          <p:nvPr>
            <p:ph type="title"/>
          </p:nvPr>
        </p:nvSpPr>
        <p:spPr/>
        <p:txBody>
          <a:bodyPr/>
          <a:lstStyle/>
          <a:p>
            <a:r>
              <a:rPr lang="en-US"/>
              <a:t>Back up slide</a:t>
            </a:r>
          </a:p>
        </p:txBody>
      </p:sp>
      <p:sp>
        <p:nvSpPr>
          <p:cNvPr id="2" name="Slide Number Placeholder 1">
            <a:extLst>
              <a:ext uri="{FF2B5EF4-FFF2-40B4-BE49-F238E27FC236}">
                <a16:creationId xmlns:a16="http://schemas.microsoft.com/office/drawing/2014/main" id="{0B7643C1-5D98-9C48-ABAB-AC0958045EA7}"/>
              </a:ext>
            </a:extLst>
          </p:cNvPr>
          <p:cNvSpPr>
            <a:spLocks noGrp="1"/>
          </p:cNvSpPr>
          <p:nvPr>
            <p:ph type="sldNum" sz="quarter" idx="10"/>
          </p:nvPr>
        </p:nvSpPr>
        <p:spPr/>
        <p:txBody>
          <a:bodyPr/>
          <a:lstStyle/>
          <a:p>
            <a:fld id="{EC50C849-B97A-2B45-B78A-6D9C352F693C}" type="slidenum">
              <a:rPr lang="en-US" smtClean="0"/>
              <a:pPr/>
              <a:t>73</a:t>
            </a:fld>
            <a:endParaRPr lang="en-US"/>
          </a:p>
        </p:txBody>
      </p:sp>
      <p:sp>
        <p:nvSpPr>
          <p:cNvPr id="5" name="Text Placeholder 4">
            <a:extLst>
              <a:ext uri="{FF2B5EF4-FFF2-40B4-BE49-F238E27FC236}">
                <a16:creationId xmlns:a16="http://schemas.microsoft.com/office/drawing/2014/main" id="{D1FBBCC7-05E1-8D40-8E6E-93A92F5B850D}"/>
              </a:ext>
            </a:extLst>
          </p:cNvPr>
          <p:cNvSpPr>
            <a:spLocks noGrp="1"/>
          </p:cNvSpPr>
          <p:nvPr>
            <p:ph type="body" idx="11"/>
          </p:nvPr>
        </p:nvSpPr>
        <p:spPr/>
        <p:txBody>
          <a:bodyPr/>
          <a:lstStyle/>
          <a:p>
            <a:r>
              <a:rPr lang="en-US"/>
              <a:t>Emulsion 3</a:t>
            </a:r>
          </a:p>
        </p:txBody>
      </p:sp>
      <p:graphicFrame>
        <p:nvGraphicFramePr>
          <p:cNvPr id="6" name="Table 5">
            <a:extLst>
              <a:ext uri="{FF2B5EF4-FFF2-40B4-BE49-F238E27FC236}">
                <a16:creationId xmlns:a16="http://schemas.microsoft.com/office/drawing/2014/main" id="{65DCB62F-C5D2-3746-9998-6FDFD5585A86}"/>
              </a:ext>
            </a:extLst>
          </p:cNvPr>
          <p:cNvGraphicFramePr>
            <a:graphicFrameLocks noGrp="1"/>
          </p:cNvGraphicFramePr>
          <p:nvPr>
            <p:extLst>
              <p:ext uri="{D42A27DB-BD31-4B8C-83A1-F6EECF244321}">
                <p14:modId xmlns:p14="http://schemas.microsoft.com/office/powerpoint/2010/main" val="617203282"/>
              </p:ext>
            </p:extLst>
          </p:nvPr>
        </p:nvGraphicFramePr>
        <p:xfrm>
          <a:off x="302400" y="1342800"/>
          <a:ext cx="10696445" cy="4047600"/>
        </p:xfrm>
        <a:graphic>
          <a:graphicData uri="http://schemas.openxmlformats.org/drawingml/2006/table">
            <a:tbl>
              <a:tblPr/>
              <a:tblGrid>
                <a:gridCol w="652992">
                  <a:extLst>
                    <a:ext uri="{9D8B030D-6E8A-4147-A177-3AD203B41FA5}">
                      <a16:colId xmlns:a16="http://schemas.microsoft.com/office/drawing/2014/main" val="1644446585"/>
                    </a:ext>
                  </a:extLst>
                </a:gridCol>
                <a:gridCol w="2639573">
                  <a:extLst>
                    <a:ext uri="{9D8B030D-6E8A-4147-A177-3AD203B41FA5}">
                      <a16:colId xmlns:a16="http://schemas.microsoft.com/office/drawing/2014/main" val="3465141571"/>
                    </a:ext>
                  </a:extLst>
                </a:gridCol>
                <a:gridCol w="4837855">
                  <a:extLst>
                    <a:ext uri="{9D8B030D-6E8A-4147-A177-3AD203B41FA5}">
                      <a16:colId xmlns:a16="http://schemas.microsoft.com/office/drawing/2014/main" val="2488388037"/>
                    </a:ext>
                  </a:extLst>
                </a:gridCol>
                <a:gridCol w="1266669">
                  <a:extLst>
                    <a:ext uri="{9D8B030D-6E8A-4147-A177-3AD203B41FA5}">
                      <a16:colId xmlns:a16="http://schemas.microsoft.com/office/drawing/2014/main" val="4244476387"/>
                    </a:ext>
                  </a:extLst>
                </a:gridCol>
                <a:gridCol w="1299356">
                  <a:extLst>
                    <a:ext uri="{9D8B030D-6E8A-4147-A177-3AD203B41FA5}">
                      <a16:colId xmlns:a16="http://schemas.microsoft.com/office/drawing/2014/main" val="919492182"/>
                    </a:ext>
                  </a:extLst>
                </a:gridCol>
              </a:tblGrid>
              <a:tr h="199515">
                <a:tc>
                  <a:txBody>
                    <a:bodyPr/>
                    <a:lstStyle/>
                    <a:p>
                      <a:pPr algn="l" fontAlgn="b"/>
                      <a:r>
                        <a:rPr lang="fr-FR" sz="1000" b="1" i="0" u="none" strike="noStrike" dirty="0">
                          <a:solidFill>
                            <a:schemeClr val="bg1"/>
                          </a:solidFill>
                          <a:effectLst/>
                          <a:latin typeface="+mn-lt"/>
                        </a:rPr>
                        <a:t>Phase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err="1">
                          <a:solidFill>
                            <a:schemeClr val="bg1"/>
                          </a:solidFill>
                          <a:effectLst/>
                          <a:latin typeface="+mn-lt"/>
                        </a:rPr>
                        <a:t>Ingredients</a:t>
                      </a:r>
                      <a:endParaRPr lang="fr-FR" sz="1000" b="1" i="0" u="none" strike="noStrike">
                        <a:solidFill>
                          <a:schemeClr val="bg1"/>
                        </a:solidFill>
                        <a:effectLst/>
                        <a:latin typeface="+mn-lt"/>
                      </a:endParaRP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a:solidFill>
                            <a:schemeClr val="bg1"/>
                          </a:solidFill>
                          <a:effectLst/>
                          <a:latin typeface="+mn-lt"/>
                        </a:rPr>
                        <a:t>INCI</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a:solidFill>
                            <a:schemeClr val="bg1"/>
                          </a:solidFill>
                          <a:effectLst/>
                          <a:latin typeface="+mn-lt"/>
                        </a:rPr>
                        <a:t>SK E 101876 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dirty="0">
                          <a:solidFill>
                            <a:schemeClr val="bg1"/>
                          </a:solidFill>
                          <a:effectLst/>
                          <a:latin typeface="+mn-lt"/>
                        </a:rPr>
                        <a:t>SK E 101876 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1751779809"/>
                  </a:ext>
                </a:extLst>
              </a:tr>
              <a:tr h="216000">
                <a:tc>
                  <a:txBody>
                    <a:bodyPr/>
                    <a:lstStyle/>
                    <a:p>
                      <a:pPr algn="l" fontAlgn="b"/>
                      <a:r>
                        <a:rPr lang="fr-FR" sz="1000" b="0" i="0" u="none" strike="noStrike">
                          <a:solidFill>
                            <a:schemeClr val="tx1"/>
                          </a:solidFill>
                          <a:effectLst/>
                          <a:latin typeface="+mn-lt"/>
                        </a:rPr>
                        <a:t>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SODIUM GLUCONATE GRANULAR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SODIUM GLUCONATE;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58448539"/>
                  </a:ext>
                </a:extLst>
              </a:tr>
              <a:tr h="216000">
                <a:tc>
                  <a:txBody>
                    <a:bodyPr/>
                    <a:lstStyle/>
                    <a:p>
                      <a:pPr algn="l" fontAlgn="b"/>
                      <a:r>
                        <a:rPr lang="fr-FR" sz="1000" b="0" i="0" u="none" strike="noStrike">
                          <a:solidFill>
                            <a:schemeClr val="tx1"/>
                          </a:solidFill>
                          <a:effectLst/>
                          <a:latin typeface="+mn-lt"/>
                        </a:rPr>
                        <a:t>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Water </a:t>
                      </a:r>
                      <a:r>
                        <a:rPr lang="fr-FR" sz="1000" b="0" i="0" u="none" strike="noStrike" err="1">
                          <a:solidFill>
                            <a:schemeClr val="tx1"/>
                          </a:solidFill>
                          <a:effectLst/>
                          <a:latin typeface="+mn-lt"/>
                        </a:rPr>
                        <a:t>Dem</a:t>
                      </a:r>
                      <a:r>
                        <a:rPr lang="fr-FR" sz="1000" b="0" i="0" u="none" strike="noStrike">
                          <a:solidFill>
                            <a:schemeClr val="tx1"/>
                          </a:solidFill>
                          <a:effectLst/>
                          <a:latin typeface="+mn-lt"/>
                        </a:rPr>
                        <a:t>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AQUA;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64.45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63.95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98744792"/>
                  </a:ext>
                </a:extLst>
              </a:tr>
              <a:tr h="216000">
                <a:tc>
                  <a:txBody>
                    <a:bodyPr/>
                    <a:lstStyle/>
                    <a:p>
                      <a:pPr algn="l" fontAlgn="b"/>
                      <a:r>
                        <a:rPr lang="fr-FR" sz="1000" b="0" i="0" u="none" strike="noStrike">
                          <a:solidFill>
                            <a:schemeClr val="tx1"/>
                          </a:solidFill>
                          <a:effectLst/>
                          <a:latin typeface="+mn-lt"/>
                        </a:rPr>
                        <a:t>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Euxyl</a:t>
                      </a:r>
                      <a:r>
                        <a:rPr lang="fr-FR" sz="1000" b="0" i="0" u="none" strike="noStrike">
                          <a:solidFill>
                            <a:schemeClr val="tx1"/>
                          </a:solidFill>
                          <a:effectLst/>
                          <a:latin typeface="+mn-lt"/>
                        </a:rPr>
                        <a:t> PE 9010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PHENOXYETHANOL; ETHYLHEXYLGLYCERIN;</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78251062"/>
                  </a:ext>
                </a:extLst>
              </a:tr>
              <a:tr h="216000">
                <a:tc>
                  <a:txBody>
                    <a:bodyPr/>
                    <a:lstStyle/>
                    <a:p>
                      <a:pPr algn="l" fontAlgn="b"/>
                      <a:r>
                        <a:rPr lang="fr-FR" sz="1000" b="0" i="0" u="none" strike="noStrike">
                          <a:solidFill>
                            <a:schemeClr val="tx1"/>
                          </a:solidFill>
                          <a:effectLst/>
                          <a:latin typeface="+mn-lt"/>
                        </a:rPr>
                        <a:t>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Dekaben</a:t>
                      </a:r>
                      <a:r>
                        <a:rPr lang="fr-FR" sz="1000" b="0" i="0" u="none" strike="noStrike">
                          <a:solidFill>
                            <a:schemeClr val="tx1"/>
                          </a:solidFill>
                          <a:effectLst/>
                          <a:latin typeface="+mn-lt"/>
                        </a:rPr>
                        <a:t> CP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CHLORPHENESIN;</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4174964"/>
                  </a:ext>
                </a:extLst>
              </a:tr>
              <a:tr h="216000">
                <a:tc>
                  <a:txBody>
                    <a:bodyPr/>
                    <a:lstStyle/>
                    <a:p>
                      <a:pPr algn="l" fontAlgn="b"/>
                      <a:r>
                        <a:rPr lang="fr-FR" sz="1000" b="0" i="0" u="none" strike="noStrike">
                          <a:solidFill>
                            <a:schemeClr val="tx1"/>
                          </a:solidFill>
                          <a:effectLst/>
                          <a:latin typeface="+mn-lt"/>
                        </a:rPr>
                        <a:t>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CremerGLYC</a:t>
                      </a:r>
                      <a:r>
                        <a:rPr lang="fr-FR" sz="1000" b="0" i="0" u="none" strike="noStrike">
                          <a:solidFill>
                            <a:schemeClr val="tx1"/>
                          </a:solidFill>
                          <a:effectLst/>
                          <a:latin typeface="+mn-lt"/>
                        </a:rPr>
                        <a:t> </a:t>
                      </a:r>
                      <a:r>
                        <a:rPr lang="fr-FR" sz="1000" b="0" i="0" u="none" strike="noStrike" err="1">
                          <a:solidFill>
                            <a:schemeClr val="tx1"/>
                          </a:solidFill>
                          <a:effectLst/>
                          <a:latin typeface="+mn-lt"/>
                        </a:rPr>
                        <a:t>Refined</a:t>
                      </a:r>
                      <a:r>
                        <a:rPr lang="fr-FR" sz="1000" b="0" i="0" u="none" strike="noStrike">
                          <a:solidFill>
                            <a:schemeClr val="tx1"/>
                          </a:solidFill>
                          <a:effectLst/>
                          <a:latin typeface="+mn-lt"/>
                        </a:rPr>
                        <a:t> 99.5% </a:t>
                      </a:r>
                      <a:r>
                        <a:rPr lang="fr-FR" sz="1000" b="0" i="0" u="none" strike="noStrike" err="1">
                          <a:solidFill>
                            <a:schemeClr val="tx1"/>
                          </a:solidFill>
                          <a:effectLst/>
                          <a:latin typeface="+mn-lt"/>
                        </a:rPr>
                        <a:t>Kosher</a:t>
                      </a:r>
                      <a:r>
                        <a:rPr lang="fr-FR" sz="1000" b="0" i="0" u="none" strike="noStrike">
                          <a:solidFill>
                            <a:schemeClr val="tx1"/>
                          </a:solidFill>
                          <a:effectLst/>
                          <a:latin typeface="+mn-lt"/>
                        </a:rPr>
                        <a:t>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GLYCERIN;</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6</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6</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55246473"/>
                  </a:ext>
                </a:extLst>
              </a:tr>
              <a:tr h="216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Lanette</a:t>
                      </a:r>
                      <a:r>
                        <a:rPr lang="fr-FR" sz="1000" b="0" i="0" u="none" strike="noStrike">
                          <a:solidFill>
                            <a:schemeClr val="tx1"/>
                          </a:solidFill>
                          <a:effectLst/>
                          <a:latin typeface="+mn-lt"/>
                        </a:rPr>
                        <a:t> O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CETEARYL ALCOHOL;</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7336364"/>
                  </a:ext>
                </a:extLst>
              </a:tr>
              <a:tr h="216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1000" b="0" i="0" u="none" strike="noStrike">
                          <a:solidFill>
                            <a:schemeClr val="tx1"/>
                          </a:solidFill>
                          <a:effectLst/>
                          <a:latin typeface="+mn-lt"/>
                        </a:rPr>
                        <a:t>XIAMETER PMX-200 Silicone Fluid 100 CST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DIMETHICONE;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26698400"/>
                  </a:ext>
                </a:extLst>
              </a:tr>
              <a:tr h="216000">
                <a:tc>
                  <a:txBody>
                    <a:bodyPr/>
                    <a:lstStyle/>
                    <a:p>
                      <a:pPr algn="l" fontAlgn="b"/>
                      <a:r>
                        <a:rPr lang="fr-FR" sz="1000" b="1" i="0" u="none" strike="noStrike">
                          <a:solidFill>
                            <a:schemeClr val="bg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a:solidFill>
                            <a:schemeClr val="bg1"/>
                          </a:solidFill>
                          <a:effectLst/>
                          <a:latin typeface="+mn-lt"/>
                        </a:rPr>
                        <a:t>AMPHISOL® K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a:solidFill>
                            <a:schemeClr val="bg1"/>
                          </a:solidFill>
                          <a:effectLst/>
                          <a:latin typeface="+mn-lt"/>
                        </a:rPr>
                        <a:t>POTASSIUM CETYL PHOSPHATE;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a:solidFill>
                            <a:schemeClr val="bg1"/>
                          </a:solidFill>
                          <a:effectLst/>
                          <a:latin typeface="+mn-lt"/>
                        </a:rPr>
                        <a:t>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dirty="0">
                          <a:solidFill>
                            <a:schemeClr val="bg1"/>
                          </a:solidFill>
                          <a:effectLst/>
                          <a:latin typeface="+mn-lt"/>
                        </a:rPr>
                        <a:t>0.5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extLst>
                  <a:ext uri="{0D108BD9-81ED-4DB2-BD59-A6C34878D82A}">
                    <a16:rowId xmlns:a16="http://schemas.microsoft.com/office/drawing/2014/main" val="2182464381"/>
                  </a:ext>
                </a:extLst>
              </a:tr>
              <a:tr h="216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Mixed </a:t>
                      </a:r>
                      <a:r>
                        <a:rPr lang="fr-FR" sz="1000" b="0" i="0" u="none" strike="noStrike" err="1">
                          <a:solidFill>
                            <a:schemeClr val="tx1"/>
                          </a:solidFill>
                          <a:effectLst/>
                          <a:latin typeface="+mn-lt"/>
                        </a:rPr>
                        <a:t>Tocopherols</a:t>
                      </a:r>
                      <a:r>
                        <a:rPr lang="fr-FR" sz="1000" b="0" i="0" u="none" strike="noStrike">
                          <a:solidFill>
                            <a:schemeClr val="tx1"/>
                          </a:solidFill>
                          <a:effectLst/>
                          <a:latin typeface="+mn-lt"/>
                        </a:rPr>
                        <a:t> 95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TOCOPHEROL;</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0.15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dirty="0">
                          <a:solidFill>
                            <a:schemeClr val="tx1"/>
                          </a:solidFill>
                          <a:effectLst/>
                          <a:latin typeface="+mn-lt"/>
                        </a:rPr>
                        <a:t>0.15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47187854"/>
                  </a:ext>
                </a:extLst>
              </a:tr>
              <a:tr h="216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Myritol</a:t>
                      </a:r>
                      <a:r>
                        <a:rPr lang="fr-FR" sz="1000" b="0" i="0" u="none" strike="noStrike">
                          <a:solidFill>
                            <a:schemeClr val="tx1"/>
                          </a:solidFill>
                          <a:effectLst/>
                          <a:latin typeface="+mn-lt"/>
                        </a:rPr>
                        <a:t> 318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CAPRYLIC/CAPRIC TRIGLYCERIDE;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15625133"/>
                  </a:ext>
                </a:extLst>
              </a:tr>
              <a:tr h="216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Sepinov</a:t>
                      </a:r>
                      <a:r>
                        <a:rPr lang="fr-FR" sz="1000" b="0" i="0" u="none" strike="noStrike">
                          <a:solidFill>
                            <a:schemeClr val="tx1"/>
                          </a:solidFill>
                          <a:effectLst/>
                          <a:latin typeface="+mn-lt"/>
                        </a:rPr>
                        <a:t> EMT 10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HYDROXYETHYL ACRYLATE/SODIUM ACRYLOYLDIMETHYL TAURATE COPOLYMER;</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1576692"/>
                  </a:ext>
                </a:extLst>
              </a:tr>
              <a:tr h="216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p>
                      <a:pPr algn="l" fontAlgn="b"/>
                      <a:r>
                        <a:rPr lang="fr-FR" sz="1000" b="0" i="0" u="none" strike="noStrike" err="1">
                          <a:solidFill>
                            <a:schemeClr val="tx1"/>
                          </a:solidFill>
                          <a:effectLst/>
                          <a:latin typeface="+mn-lt"/>
                        </a:rPr>
                        <a:t>Olivem</a:t>
                      </a:r>
                      <a:r>
                        <a:rPr lang="fr-FR" sz="1000" b="0" i="0" u="none" strike="noStrike">
                          <a:solidFill>
                            <a:schemeClr val="tx1"/>
                          </a:solidFill>
                          <a:effectLst/>
                          <a:latin typeface="+mn-lt"/>
                        </a:rPr>
                        <a:t> 1000 MB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p>
                      <a:pPr algn="l" fontAlgn="b"/>
                      <a:r>
                        <a:rPr lang="fr-FR" sz="1000" b="0" i="0" u="none" strike="noStrike">
                          <a:solidFill>
                            <a:schemeClr val="tx1"/>
                          </a:solidFill>
                          <a:effectLst/>
                          <a:latin typeface="+mn-lt"/>
                        </a:rPr>
                        <a:t>CETEARYL OLIVATE; SORBITAN OLIVATE;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p>
                      <a:pPr algn="l" fontAlgn="b"/>
                      <a:r>
                        <a:rPr lang="fr-FR" sz="1000" b="0" i="0" u="none" strike="noStrike">
                          <a:solidFill>
                            <a:schemeClr val="tx1"/>
                          </a:solidFill>
                          <a:effectLst/>
                          <a:latin typeface="+mn-lt"/>
                        </a:rPr>
                        <a:t>3.5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p>
                      <a:pPr algn="l" fontAlgn="b"/>
                      <a:r>
                        <a:rPr lang="fr-FR" sz="1000" b="0" i="0" u="none" strike="noStrike" dirty="0">
                          <a:solidFill>
                            <a:schemeClr val="tx1"/>
                          </a:solidFill>
                          <a:effectLst/>
                          <a:latin typeface="+mn-lt"/>
                        </a:rPr>
                        <a:t>3.5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D9B0EA"/>
                    </a:solidFill>
                  </a:tcPr>
                </a:tc>
                <a:extLst>
                  <a:ext uri="{0D108BD9-81ED-4DB2-BD59-A6C34878D82A}">
                    <a16:rowId xmlns:a16="http://schemas.microsoft.com/office/drawing/2014/main" val="3231987495"/>
                  </a:ext>
                </a:extLst>
              </a:tr>
              <a:tr h="324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1" i="0" u="none" strike="noStrike">
                          <a:solidFill>
                            <a:schemeClr val="tx1"/>
                          </a:solidFill>
                          <a:effectLst/>
                          <a:latin typeface="+mn-lt"/>
                        </a:rPr>
                        <a:t>STIMU-TEX® AS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ARGANIA SPINOSA KERNEL OIL; TOCOPHEROL; BUTYROSPERMUM PARKII BUTTER EXTRACT; SPENT GRAIN WAX;</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dirty="0">
                          <a:solidFill>
                            <a:schemeClr val="tx1"/>
                          </a:solidFill>
                          <a:effectLst/>
                          <a:latin typeface="+mn-lt"/>
                        </a:rPr>
                        <a:t>3</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8006997"/>
                  </a:ext>
                </a:extLst>
              </a:tr>
              <a:tr h="216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Cetiol</a:t>
                      </a:r>
                      <a:r>
                        <a:rPr lang="fr-FR" sz="1000" b="0" i="0" u="none" strike="noStrike">
                          <a:solidFill>
                            <a:schemeClr val="tx1"/>
                          </a:solidFill>
                          <a:effectLst/>
                          <a:latin typeface="+mn-lt"/>
                        </a:rPr>
                        <a:t> C5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COCO-CAPRYLATE;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211618"/>
                  </a:ext>
                </a:extLst>
              </a:tr>
              <a:tr h="216000">
                <a:tc>
                  <a:txBody>
                    <a:bodyPr/>
                    <a:lstStyle/>
                    <a:p>
                      <a:pPr algn="l" fontAlgn="b"/>
                      <a:r>
                        <a:rPr lang="fr-FR" sz="1000" b="0" i="0" u="none" strike="noStrike">
                          <a:solidFill>
                            <a:schemeClr val="tx1"/>
                          </a:solidFill>
                          <a:effectLst/>
                          <a:latin typeface="+mn-lt"/>
                        </a:rPr>
                        <a:t>D</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1" i="0" u="none" strike="noStrike">
                          <a:solidFill>
                            <a:schemeClr val="tx1"/>
                          </a:solidFill>
                          <a:effectLst/>
                          <a:latin typeface="+mn-lt"/>
                        </a:rPr>
                        <a:t>PENTAVITIN®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SACCHARIDE ISOMERATE; AQUA; CITRIC ACID; SODIUM CITRATE;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dirty="0">
                          <a:solidFill>
                            <a:schemeClr val="tx1"/>
                          </a:solidFill>
                          <a:effectLst/>
                          <a:latin typeface="+mn-lt"/>
                        </a:rPr>
                        <a:t>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1233325"/>
                  </a:ext>
                </a:extLst>
              </a:tr>
            </a:tbl>
          </a:graphicData>
        </a:graphic>
      </p:graphicFrame>
      <p:sp>
        <p:nvSpPr>
          <p:cNvPr id="7" name="Rectangle 6">
            <a:extLst>
              <a:ext uri="{FF2B5EF4-FFF2-40B4-BE49-F238E27FC236}">
                <a16:creationId xmlns:a16="http://schemas.microsoft.com/office/drawing/2014/main" id="{374B3D79-2535-03FF-B85E-9DF0F872E2F2}"/>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444968630"/>
      </p:ext>
    </p:extLst>
  </p:cSld>
  <p:clrMapOvr>
    <a:masterClrMapping/>
  </p:clrMapOvr>
  <p:transition spd="med">
    <p:pull/>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EE5E91-E834-0A43-B81C-D8C0CBAC3D09}"/>
              </a:ext>
            </a:extLst>
          </p:cNvPr>
          <p:cNvSpPr>
            <a:spLocks noGrp="1"/>
          </p:cNvSpPr>
          <p:nvPr>
            <p:ph type="title"/>
          </p:nvPr>
        </p:nvSpPr>
        <p:spPr>
          <a:xfrm>
            <a:off x="302400" y="302400"/>
            <a:ext cx="11591925" cy="303211"/>
          </a:xfrm>
        </p:spPr>
        <p:txBody>
          <a:bodyPr/>
          <a:lstStyle/>
          <a:p>
            <a:r>
              <a:rPr lang="en-US"/>
              <a:t>Back up slide</a:t>
            </a:r>
          </a:p>
        </p:txBody>
      </p:sp>
      <p:sp>
        <p:nvSpPr>
          <p:cNvPr id="2" name="Slide Number Placeholder 1">
            <a:extLst>
              <a:ext uri="{FF2B5EF4-FFF2-40B4-BE49-F238E27FC236}">
                <a16:creationId xmlns:a16="http://schemas.microsoft.com/office/drawing/2014/main" id="{D049D372-DC41-5042-AC8D-42C6E6A9B97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74</a:t>
            </a:fld>
            <a:endParaRPr lang="en-US"/>
          </a:p>
        </p:txBody>
      </p:sp>
      <p:sp>
        <p:nvSpPr>
          <p:cNvPr id="5" name="Text Placeholder 4">
            <a:extLst>
              <a:ext uri="{FF2B5EF4-FFF2-40B4-BE49-F238E27FC236}">
                <a16:creationId xmlns:a16="http://schemas.microsoft.com/office/drawing/2014/main" id="{ED7943C8-DC36-C94D-A87D-9DC98B7951E8}"/>
              </a:ext>
            </a:extLst>
          </p:cNvPr>
          <p:cNvSpPr>
            <a:spLocks noGrp="1"/>
          </p:cNvSpPr>
          <p:nvPr>
            <p:ph type="body" idx="11"/>
          </p:nvPr>
        </p:nvSpPr>
        <p:spPr>
          <a:xfrm>
            <a:off x="302400" y="605611"/>
            <a:ext cx="11587200" cy="288767"/>
          </a:xfrm>
        </p:spPr>
        <p:txBody>
          <a:bodyPr/>
          <a:lstStyle/>
          <a:p>
            <a:r>
              <a:rPr lang="en-US"/>
              <a:t>Frozen cream</a:t>
            </a:r>
          </a:p>
        </p:txBody>
      </p:sp>
      <p:graphicFrame>
        <p:nvGraphicFramePr>
          <p:cNvPr id="6" name="Table 5">
            <a:extLst>
              <a:ext uri="{FF2B5EF4-FFF2-40B4-BE49-F238E27FC236}">
                <a16:creationId xmlns:a16="http://schemas.microsoft.com/office/drawing/2014/main" id="{039CD2F9-3419-2247-8FB1-F5D532C955DF}"/>
              </a:ext>
            </a:extLst>
          </p:cNvPr>
          <p:cNvGraphicFramePr>
            <a:graphicFrameLocks noGrp="1"/>
          </p:cNvGraphicFramePr>
          <p:nvPr>
            <p:extLst>
              <p:ext uri="{D42A27DB-BD31-4B8C-83A1-F6EECF244321}">
                <p14:modId xmlns:p14="http://schemas.microsoft.com/office/powerpoint/2010/main" val="4153374314"/>
              </p:ext>
            </p:extLst>
          </p:nvPr>
        </p:nvGraphicFramePr>
        <p:xfrm>
          <a:off x="302400" y="1342800"/>
          <a:ext cx="11587199" cy="4263600"/>
        </p:xfrm>
        <a:graphic>
          <a:graphicData uri="http://schemas.openxmlformats.org/drawingml/2006/table">
            <a:tbl>
              <a:tblPr/>
              <a:tblGrid>
                <a:gridCol w="1250434">
                  <a:extLst>
                    <a:ext uri="{9D8B030D-6E8A-4147-A177-3AD203B41FA5}">
                      <a16:colId xmlns:a16="http://schemas.microsoft.com/office/drawing/2014/main" val="4004427507"/>
                    </a:ext>
                  </a:extLst>
                </a:gridCol>
                <a:gridCol w="3164817">
                  <a:extLst>
                    <a:ext uri="{9D8B030D-6E8A-4147-A177-3AD203B41FA5}">
                      <a16:colId xmlns:a16="http://schemas.microsoft.com/office/drawing/2014/main" val="994367081"/>
                    </a:ext>
                  </a:extLst>
                </a:gridCol>
                <a:gridCol w="4416023">
                  <a:extLst>
                    <a:ext uri="{9D8B030D-6E8A-4147-A177-3AD203B41FA5}">
                      <a16:colId xmlns:a16="http://schemas.microsoft.com/office/drawing/2014/main" val="2752687690"/>
                    </a:ext>
                  </a:extLst>
                </a:gridCol>
                <a:gridCol w="1365696">
                  <a:extLst>
                    <a:ext uri="{9D8B030D-6E8A-4147-A177-3AD203B41FA5}">
                      <a16:colId xmlns:a16="http://schemas.microsoft.com/office/drawing/2014/main" val="459068129"/>
                    </a:ext>
                  </a:extLst>
                </a:gridCol>
                <a:gridCol w="1390229">
                  <a:extLst>
                    <a:ext uri="{9D8B030D-6E8A-4147-A177-3AD203B41FA5}">
                      <a16:colId xmlns:a16="http://schemas.microsoft.com/office/drawing/2014/main" val="784730425"/>
                    </a:ext>
                  </a:extLst>
                </a:gridCol>
              </a:tblGrid>
              <a:tr h="198000">
                <a:tc>
                  <a:txBody>
                    <a:bodyPr/>
                    <a:lstStyle/>
                    <a:p>
                      <a:pPr algn="l" fontAlgn="b"/>
                      <a:r>
                        <a:rPr lang="fr-FR" sz="1000" b="1" i="0" u="none" strike="noStrike">
                          <a:solidFill>
                            <a:schemeClr val="bg1"/>
                          </a:solidFill>
                          <a:effectLst/>
                          <a:latin typeface="+mn-lt"/>
                        </a:rPr>
                        <a:t>Phase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err="1">
                          <a:solidFill>
                            <a:schemeClr val="bg1"/>
                          </a:solidFill>
                          <a:effectLst/>
                          <a:latin typeface="+mn-lt"/>
                        </a:rPr>
                        <a:t>Ingredients</a:t>
                      </a:r>
                      <a:endParaRPr lang="fr-FR" sz="1000" b="1" i="0" u="none" strike="noStrike">
                        <a:solidFill>
                          <a:schemeClr val="bg1"/>
                        </a:solidFill>
                        <a:effectLst/>
                        <a:latin typeface="+mn-lt"/>
                      </a:endParaRP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a:solidFill>
                            <a:schemeClr val="bg1"/>
                          </a:solidFill>
                          <a:effectLst/>
                          <a:latin typeface="+mn-lt"/>
                        </a:rPr>
                        <a:t>INCI</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a:solidFill>
                            <a:schemeClr val="bg1"/>
                          </a:solidFill>
                          <a:effectLst/>
                          <a:latin typeface="+mn-lt"/>
                        </a:rPr>
                        <a:t>SK E 101912 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l" fontAlgn="b"/>
                      <a:r>
                        <a:rPr lang="fr-FR" sz="1000" b="1" i="0" u="none" strike="noStrike" dirty="0">
                          <a:solidFill>
                            <a:schemeClr val="bg1"/>
                          </a:solidFill>
                          <a:effectLst/>
                          <a:latin typeface="+mn-lt"/>
                        </a:rPr>
                        <a:t>SK E 101912 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3286504414"/>
                  </a:ext>
                </a:extLst>
              </a:tr>
              <a:tr h="198000">
                <a:tc>
                  <a:txBody>
                    <a:bodyPr/>
                    <a:lstStyle/>
                    <a:p>
                      <a:pPr algn="l" fontAlgn="b"/>
                      <a:r>
                        <a:rPr lang="fr-FR" sz="1000" b="0" i="0" u="none" strike="noStrike">
                          <a:solidFill>
                            <a:schemeClr val="tx1"/>
                          </a:solidFill>
                          <a:effectLst/>
                          <a:latin typeface="+mn-lt"/>
                        </a:rPr>
                        <a:t>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Propanediol</a:t>
                      </a:r>
                      <a:r>
                        <a:rPr lang="fr-FR" sz="1000" b="0" i="0" u="none" strike="noStrike">
                          <a:solidFill>
                            <a:schemeClr val="tx1"/>
                          </a:solidFill>
                          <a:effectLst/>
                          <a:latin typeface="+mn-lt"/>
                        </a:rPr>
                        <a:t>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PROPANEDIOL</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30</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dirty="0">
                          <a:solidFill>
                            <a:schemeClr val="tx1"/>
                          </a:solidFill>
                          <a:effectLst/>
                          <a:latin typeface="+mn-lt"/>
                        </a:rPr>
                        <a:t>30</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40359064"/>
                  </a:ext>
                </a:extLst>
              </a:tr>
              <a:tr h="198000">
                <a:tc>
                  <a:txBody>
                    <a:bodyPr/>
                    <a:lstStyle/>
                    <a:p>
                      <a:pPr algn="l" fontAlgn="b"/>
                      <a:r>
                        <a:rPr lang="fr-FR" sz="1000" b="0" i="0" u="none" strike="noStrike">
                          <a:solidFill>
                            <a:schemeClr val="tx1"/>
                          </a:solidFill>
                          <a:effectLst/>
                          <a:latin typeface="+mn-lt"/>
                        </a:rPr>
                        <a:t>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Biomer</a:t>
                      </a:r>
                      <a:r>
                        <a:rPr lang="fr-FR" sz="1000" b="0" i="0" u="none" strike="noStrike">
                          <a:solidFill>
                            <a:schemeClr val="tx1"/>
                          </a:solidFill>
                          <a:effectLst/>
                          <a:latin typeface="+mn-lt"/>
                        </a:rPr>
                        <a:t>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POTATO STARCH MODIFIED;</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dirty="0">
                          <a:solidFill>
                            <a:schemeClr val="tx1"/>
                          </a:solidFill>
                          <a:effectLst/>
                          <a:latin typeface="+mn-lt"/>
                        </a:rPr>
                        <a:t>0.5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8592731"/>
                  </a:ext>
                </a:extLst>
              </a:tr>
              <a:tr h="198000">
                <a:tc>
                  <a:txBody>
                    <a:bodyPr/>
                    <a:lstStyle/>
                    <a:p>
                      <a:pPr algn="l" fontAlgn="b"/>
                      <a:r>
                        <a:rPr lang="fr-FR" sz="1000" b="0" i="0" u="none" strike="noStrike">
                          <a:solidFill>
                            <a:schemeClr val="tx1"/>
                          </a:solidFill>
                          <a:effectLst/>
                          <a:latin typeface="+mn-lt"/>
                        </a:rPr>
                        <a:t>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Water </a:t>
                      </a:r>
                      <a:r>
                        <a:rPr lang="fr-FR" sz="1000" b="0" i="0" u="none" strike="noStrike" err="1">
                          <a:solidFill>
                            <a:schemeClr val="tx1"/>
                          </a:solidFill>
                          <a:effectLst/>
                          <a:latin typeface="+mn-lt"/>
                        </a:rPr>
                        <a:t>Dem</a:t>
                      </a:r>
                      <a:r>
                        <a:rPr lang="fr-FR" sz="1000" b="0" i="0" u="none" strike="noStrike">
                          <a:solidFill>
                            <a:schemeClr val="tx1"/>
                          </a:solidFill>
                          <a:effectLst/>
                          <a:latin typeface="+mn-lt"/>
                        </a:rPr>
                        <a:t>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AQUA;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39.91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39.59</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6846091"/>
                  </a:ext>
                </a:extLst>
              </a:tr>
              <a:tr h="198000">
                <a:tc>
                  <a:txBody>
                    <a:bodyPr/>
                    <a:lstStyle/>
                    <a:p>
                      <a:pPr algn="l" fontAlgn="b"/>
                      <a:r>
                        <a:rPr lang="fr-FR" sz="1000" b="0" i="0" u="none" strike="noStrike">
                          <a:solidFill>
                            <a:schemeClr val="tx1"/>
                          </a:solidFill>
                          <a:effectLst/>
                          <a:latin typeface="+mn-lt"/>
                        </a:rPr>
                        <a:t>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Dermosoft</a:t>
                      </a:r>
                      <a:r>
                        <a:rPr lang="fr-FR" sz="1000" b="0" i="0" u="none" strike="noStrike">
                          <a:solidFill>
                            <a:schemeClr val="tx1"/>
                          </a:solidFill>
                          <a:effectLst/>
                          <a:latin typeface="+mn-lt"/>
                        </a:rPr>
                        <a:t>® </a:t>
                      </a:r>
                      <a:r>
                        <a:rPr lang="fr-FR" sz="1000" b="0" i="0" u="none" strike="noStrike" err="1">
                          <a:solidFill>
                            <a:schemeClr val="tx1"/>
                          </a:solidFill>
                          <a:effectLst/>
                          <a:latin typeface="+mn-lt"/>
                        </a:rPr>
                        <a:t>Octiol</a:t>
                      </a:r>
                      <a:r>
                        <a:rPr lang="fr-FR" sz="1000" b="0" i="0" u="none" strike="noStrike">
                          <a:solidFill>
                            <a:schemeClr val="tx1"/>
                          </a:solidFill>
                          <a:effectLst/>
                          <a:latin typeface="+mn-lt"/>
                        </a:rPr>
                        <a:t>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CAPRYLYL GLYCOL;</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5194706"/>
                  </a:ext>
                </a:extLst>
              </a:tr>
              <a:tr h="198000">
                <a:tc>
                  <a:txBody>
                    <a:bodyPr/>
                    <a:lstStyle/>
                    <a:p>
                      <a:pPr algn="l" fontAlgn="b"/>
                      <a:r>
                        <a:rPr lang="fr-FR" sz="1000" b="0" i="0" u="none" strike="noStrike">
                          <a:solidFill>
                            <a:schemeClr val="tx1"/>
                          </a:solidFill>
                          <a:effectLst/>
                          <a:latin typeface="+mn-lt"/>
                        </a:rPr>
                        <a:t>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SODIUM GLUCONATE GRANULAR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SODIUM GLUCONATE;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3821189"/>
                  </a:ext>
                </a:extLst>
              </a:tr>
              <a:tr h="198000">
                <a:tc>
                  <a:txBody>
                    <a:bodyPr/>
                    <a:lstStyle/>
                    <a:p>
                      <a:pPr algn="l" fontAlgn="b"/>
                      <a:r>
                        <a:rPr lang="fr-FR" sz="1000" b="0" i="0" u="none" strike="noStrike">
                          <a:solidFill>
                            <a:schemeClr val="tx1"/>
                          </a:solidFill>
                          <a:effectLst/>
                          <a:latin typeface="+mn-lt"/>
                        </a:rPr>
                        <a:t>B</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Cetiol</a:t>
                      </a:r>
                      <a:r>
                        <a:rPr lang="fr-FR" sz="1000" b="0" i="0" u="none" strike="noStrike">
                          <a:solidFill>
                            <a:schemeClr val="tx1"/>
                          </a:solidFill>
                          <a:effectLst/>
                          <a:latin typeface="+mn-lt"/>
                        </a:rPr>
                        <a:t> SN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CETEARYL ISONONANOATE;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7</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7</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5725860"/>
                  </a:ext>
                </a:extLst>
              </a:tr>
              <a:tr h="198000">
                <a:tc>
                  <a:txBody>
                    <a:bodyPr/>
                    <a:lstStyle/>
                    <a:p>
                      <a:pPr algn="l" fontAlgn="b"/>
                      <a:r>
                        <a:rPr lang="fr-FR" sz="1000" b="0" i="0" u="none" strike="noStrike">
                          <a:solidFill>
                            <a:schemeClr val="tx1"/>
                          </a:solidFill>
                          <a:effectLst/>
                          <a:latin typeface="+mn-lt"/>
                        </a:rPr>
                        <a:t>B</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Lanette</a:t>
                      </a:r>
                      <a:r>
                        <a:rPr lang="fr-FR" sz="1000" b="0" i="0" u="none" strike="noStrike">
                          <a:solidFill>
                            <a:schemeClr val="tx1"/>
                          </a:solidFill>
                          <a:effectLst/>
                          <a:latin typeface="+mn-lt"/>
                        </a:rPr>
                        <a:t> 18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STEARYL ALCOHOL;</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8076787"/>
                  </a:ext>
                </a:extLst>
              </a:tr>
              <a:tr h="198000">
                <a:tc>
                  <a:txBody>
                    <a:bodyPr/>
                    <a:lstStyle/>
                    <a:p>
                      <a:pPr algn="l" fontAlgn="b"/>
                      <a:r>
                        <a:rPr lang="fr-FR" sz="1000" b="0" i="0" u="none" strike="noStrike">
                          <a:solidFill>
                            <a:schemeClr val="tx1"/>
                          </a:solidFill>
                          <a:effectLst/>
                          <a:latin typeface="+mn-lt"/>
                        </a:rPr>
                        <a:t>B</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Tegin</a:t>
                      </a:r>
                      <a:r>
                        <a:rPr lang="fr-FR" sz="1000" b="0" i="0" u="none" strike="noStrike">
                          <a:solidFill>
                            <a:schemeClr val="tx1"/>
                          </a:solidFill>
                          <a:effectLst/>
                          <a:latin typeface="+mn-lt"/>
                        </a:rPr>
                        <a:t> M Pellets MB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GLYCERYL STEARATE;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5239976"/>
                  </a:ext>
                </a:extLst>
              </a:tr>
              <a:tr h="198000">
                <a:tc>
                  <a:txBody>
                    <a:bodyPr/>
                    <a:lstStyle/>
                    <a:p>
                      <a:pPr algn="l" fontAlgn="b"/>
                      <a:r>
                        <a:rPr lang="fr-FR" sz="1000" b="0" i="0" u="none" strike="noStrike">
                          <a:solidFill>
                            <a:schemeClr val="tx1"/>
                          </a:solidFill>
                          <a:effectLst/>
                          <a:latin typeface="+mn-lt"/>
                        </a:rPr>
                        <a:t>B</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Tego</a:t>
                      </a:r>
                      <a:r>
                        <a:rPr lang="fr-FR" sz="1000" b="0" i="0" u="none" strike="noStrike">
                          <a:solidFill>
                            <a:schemeClr val="tx1"/>
                          </a:solidFill>
                          <a:effectLst/>
                          <a:latin typeface="+mn-lt"/>
                        </a:rPr>
                        <a:t> Care 450 MB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POLYGLYCERYL-3 METHYLGLUCOSE DISTEARATE;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52628766"/>
                  </a:ext>
                </a:extLst>
              </a:tr>
              <a:tr h="198000">
                <a:tc>
                  <a:txBody>
                    <a:bodyPr/>
                    <a:lstStyle/>
                    <a:p>
                      <a:pPr algn="l" fontAlgn="b"/>
                      <a:r>
                        <a:rPr lang="fr-FR" sz="1000" b="1" i="0" u="none" strike="noStrike">
                          <a:solidFill>
                            <a:schemeClr val="bg1"/>
                          </a:solidFill>
                          <a:effectLst/>
                          <a:latin typeface="+mn-lt"/>
                        </a:rPr>
                        <a:t>B</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a:solidFill>
                            <a:schemeClr val="bg1"/>
                          </a:solidFill>
                          <a:effectLst/>
                          <a:latin typeface="+mn-lt"/>
                        </a:rPr>
                        <a:t>AMPHISOL</a:t>
                      </a:r>
                      <a:r>
                        <a:rPr lang="fr-FR" sz="1000" b="0" i="0" u="none" strike="noStrike">
                          <a:solidFill>
                            <a:schemeClr val="bg1"/>
                          </a:solidFill>
                          <a:effectLst/>
                          <a:latin typeface="+mn-lt"/>
                        </a:rPr>
                        <a:t>®</a:t>
                      </a:r>
                      <a:r>
                        <a:rPr lang="fr-FR" sz="1000" b="1" i="0" u="none" strike="noStrike">
                          <a:solidFill>
                            <a:schemeClr val="bg1"/>
                          </a:solidFill>
                          <a:effectLst/>
                          <a:latin typeface="+mn-lt"/>
                        </a:rPr>
                        <a:t> K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a:solidFill>
                            <a:schemeClr val="bg1"/>
                          </a:solidFill>
                          <a:effectLst/>
                          <a:latin typeface="+mn-lt"/>
                        </a:rPr>
                        <a:t>POTASSIUM CETYL PHOSPHATE;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a:solidFill>
                            <a:schemeClr val="bg1"/>
                          </a:solidFill>
                          <a:effectLst/>
                          <a:latin typeface="+mn-lt"/>
                        </a:rPr>
                        <a:t>0</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p>
                      <a:pPr algn="l" fontAlgn="b"/>
                      <a:r>
                        <a:rPr lang="fr-FR" sz="1000" b="1" i="0" u="none" strike="noStrike" dirty="0">
                          <a:solidFill>
                            <a:schemeClr val="bg1"/>
                          </a:solidFill>
                          <a:effectLst/>
                          <a:latin typeface="+mn-lt"/>
                        </a:rPr>
                        <a:t>0.5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58166D"/>
                    </a:solidFill>
                  </a:tcPr>
                </a:tc>
                <a:extLst>
                  <a:ext uri="{0D108BD9-81ED-4DB2-BD59-A6C34878D82A}">
                    <a16:rowId xmlns:a16="http://schemas.microsoft.com/office/drawing/2014/main" val="1769925369"/>
                  </a:ext>
                </a:extLst>
              </a:tr>
              <a:tr h="198000">
                <a:tc>
                  <a:txBody>
                    <a:bodyPr/>
                    <a:lstStyle/>
                    <a:p>
                      <a:pPr algn="l" fontAlgn="b"/>
                      <a:r>
                        <a:rPr lang="fr-FR" sz="1000" b="0" i="0" u="none" strike="noStrike">
                          <a:solidFill>
                            <a:schemeClr val="tx1"/>
                          </a:solidFill>
                          <a:effectLst/>
                          <a:latin typeface="+mn-lt"/>
                        </a:rPr>
                        <a:t>B</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Cetiol</a:t>
                      </a:r>
                      <a:r>
                        <a:rPr lang="fr-FR" sz="1000" b="0" i="0" u="none" strike="noStrike">
                          <a:solidFill>
                            <a:schemeClr val="tx1"/>
                          </a:solidFill>
                          <a:effectLst/>
                          <a:latin typeface="+mn-lt"/>
                        </a:rPr>
                        <a:t> 868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ETHYLHEXYL STEARATE;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7</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7</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2142103"/>
                  </a:ext>
                </a:extLst>
              </a:tr>
              <a:tr h="198000">
                <a:tc>
                  <a:txBody>
                    <a:bodyPr/>
                    <a:lstStyle/>
                    <a:p>
                      <a:pPr algn="l" fontAlgn="b"/>
                      <a:r>
                        <a:rPr lang="fr-FR" sz="1000" b="0" i="0" u="none" strike="noStrike">
                          <a:solidFill>
                            <a:schemeClr val="tx1"/>
                          </a:solidFill>
                          <a:effectLst/>
                          <a:latin typeface="+mn-lt"/>
                        </a:rPr>
                        <a:t>B</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1" i="0" u="none" strike="noStrike">
                          <a:solidFill>
                            <a:schemeClr val="tx1"/>
                          </a:solidFill>
                          <a:effectLst/>
                          <a:latin typeface="+mn-lt"/>
                        </a:rPr>
                        <a:t>ARGAN OIL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ARGANIA SPINOSA KERNEL OIL;</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82402568"/>
                  </a:ext>
                </a:extLst>
              </a:tr>
              <a:tr h="198000">
                <a:tc>
                  <a:txBody>
                    <a:bodyPr/>
                    <a:lstStyle/>
                    <a:p>
                      <a:pPr algn="l" fontAlgn="b"/>
                      <a:r>
                        <a:rPr lang="fr-FR" sz="1000" b="0" i="0" u="none" strike="noStrike">
                          <a:solidFill>
                            <a:schemeClr val="tx1"/>
                          </a:solidFill>
                          <a:effectLst/>
                          <a:latin typeface="+mn-lt"/>
                        </a:rPr>
                        <a:t>B</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Xiameter</a:t>
                      </a:r>
                      <a:r>
                        <a:rPr lang="fr-FR" sz="1000" b="0" i="0" u="none" strike="noStrike">
                          <a:solidFill>
                            <a:schemeClr val="tx1"/>
                          </a:solidFill>
                          <a:effectLst/>
                          <a:latin typeface="+mn-lt"/>
                        </a:rPr>
                        <a:t> PMX-200 Sil </a:t>
                      </a:r>
                      <a:r>
                        <a:rPr lang="fr-FR" sz="1000" b="0" i="0" u="none" strike="noStrike" err="1">
                          <a:solidFill>
                            <a:schemeClr val="tx1"/>
                          </a:solidFill>
                          <a:effectLst/>
                          <a:latin typeface="+mn-lt"/>
                        </a:rPr>
                        <a:t>Fluid</a:t>
                      </a:r>
                      <a:r>
                        <a:rPr lang="fr-FR" sz="1000" b="0" i="0" u="none" strike="noStrike">
                          <a:solidFill>
                            <a:schemeClr val="tx1"/>
                          </a:solidFill>
                          <a:effectLst/>
                          <a:latin typeface="+mn-lt"/>
                        </a:rPr>
                        <a:t> 100 CS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DIMETHICONE;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2</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316833"/>
                  </a:ext>
                </a:extLst>
              </a:tr>
              <a:tr h="198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D-</a:t>
                      </a:r>
                      <a:r>
                        <a:rPr lang="fr-FR" sz="1000" b="0" i="0" u="none" strike="noStrike" err="1">
                          <a:solidFill>
                            <a:schemeClr val="tx1"/>
                          </a:solidFill>
                          <a:effectLst/>
                          <a:latin typeface="+mn-lt"/>
                        </a:rPr>
                        <a:t>Panthenol</a:t>
                      </a:r>
                      <a:r>
                        <a:rPr lang="fr-FR" sz="1000" b="0" i="0" u="none" strike="noStrike">
                          <a:solidFill>
                            <a:schemeClr val="tx1"/>
                          </a:solidFill>
                          <a:effectLst/>
                          <a:latin typeface="+mn-lt"/>
                        </a:rPr>
                        <a:t> 75 L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PANTHENOL; AQUA;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11269215"/>
                  </a:ext>
                </a:extLst>
              </a:tr>
              <a:tr h="198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1" i="0" u="none" strike="noStrike">
                          <a:solidFill>
                            <a:schemeClr val="tx1"/>
                          </a:solidFill>
                          <a:effectLst/>
                          <a:latin typeface="+mn-lt"/>
                        </a:rPr>
                        <a:t>PENTAVITIN®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SACCHARIDE ISOMERATE; AQUA; CITRIC ACID; SODIUM CITRATE;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3</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5398072"/>
                  </a:ext>
                </a:extLst>
              </a:tr>
              <a:tr h="198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Perfume</a:t>
                      </a:r>
                      <a:r>
                        <a:rPr lang="fr-FR" sz="1000" b="0" i="0" u="none" strike="noStrike">
                          <a:solidFill>
                            <a:schemeClr val="tx1"/>
                          </a:solidFill>
                          <a:effectLst/>
                          <a:latin typeface="+mn-lt"/>
                        </a:rPr>
                        <a:t> </a:t>
                      </a:r>
                      <a:r>
                        <a:rPr lang="fr-FR" sz="1000" b="0" i="0" u="none" strike="noStrike" err="1">
                          <a:solidFill>
                            <a:schemeClr val="tx1"/>
                          </a:solidFill>
                          <a:effectLst/>
                          <a:latin typeface="+mn-lt"/>
                        </a:rPr>
                        <a:t>Sail</a:t>
                      </a:r>
                      <a:r>
                        <a:rPr lang="fr-FR" sz="1000" b="0" i="0" u="none" strike="noStrike">
                          <a:solidFill>
                            <a:schemeClr val="tx1"/>
                          </a:solidFill>
                          <a:effectLst/>
                          <a:latin typeface="+mn-lt"/>
                        </a:rPr>
                        <a:t> </a:t>
                      </a:r>
                      <a:r>
                        <a:rPr lang="fr-FR" sz="1000" b="0" i="0" u="none" strike="noStrike" err="1">
                          <a:solidFill>
                            <a:schemeClr val="tx1"/>
                          </a:solidFill>
                          <a:effectLst/>
                          <a:latin typeface="+mn-lt"/>
                        </a:rPr>
                        <a:t>Away</a:t>
                      </a:r>
                      <a:r>
                        <a:rPr lang="fr-FR" sz="1000" b="0" i="0" u="none" strike="noStrike">
                          <a:solidFill>
                            <a:schemeClr val="tx1"/>
                          </a:solidFill>
                          <a:effectLst/>
                          <a:latin typeface="+mn-lt"/>
                        </a:rPr>
                        <a:t> 49454695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PARFUM;</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0.5</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8291618"/>
                  </a:ext>
                </a:extLst>
              </a:tr>
              <a:tr h="198000">
                <a:tc>
                  <a:txBody>
                    <a:bodyPr/>
                    <a:lstStyle/>
                    <a:p>
                      <a:pPr algn="l" fontAlgn="b"/>
                      <a:r>
                        <a:rPr lang="fr-FR" sz="1000" b="0" i="0" u="none" strike="noStrike">
                          <a:solidFill>
                            <a:schemeClr val="tx1"/>
                          </a:solidFill>
                          <a:effectLst/>
                          <a:latin typeface="+mn-lt"/>
                        </a:rPr>
                        <a:t>C</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1" i="0" u="none" strike="noStrike" err="1">
                          <a:solidFill>
                            <a:schemeClr val="tx1"/>
                          </a:solidFill>
                          <a:effectLst/>
                          <a:latin typeface="+mn-lt"/>
                        </a:rPr>
                        <a:t>Vitamin</a:t>
                      </a:r>
                      <a:r>
                        <a:rPr lang="fr-FR" sz="1000" b="1" i="0" u="none" strike="noStrike">
                          <a:solidFill>
                            <a:schemeClr val="tx1"/>
                          </a:solidFill>
                          <a:effectLst/>
                          <a:latin typeface="+mn-lt"/>
                        </a:rPr>
                        <a:t> B12 </a:t>
                      </a:r>
                      <a:r>
                        <a:rPr lang="fr-FR" sz="1000" b="1" i="0" u="none" strike="noStrike" err="1">
                          <a:solidFill>
                            <a:schemeClr val="tx1"/>
                          </a:solidFill>
                          <a:effectLst/>
                          <a:latin typeface="+mn-lt"/>
                        </a:rPr>
                        <a:t>Cryst</a:t>
                      </a:r>
                      <a:r>
                        <a:rPr lang="fr-FR" sz="1000" b="1" i="0" u="none" strike="noStrike">
                          <a:solidFill>
                            <a:schemeClr val="tx1"/>
                          </a:solidFill>
                          <a:effectLst/>
                          <a:latin typeface="+mn-lt"/>
                        </a:rPr>
                        <a:t> Food Grade</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CYANOCOBALAMIN</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0.01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0.01</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9772010"/>
                  </a:ext>
                </a:extLst>
              </a:tr>
              <a:tr h="198000">
                <a:tc>
                  <a:txBody>
                    <a:bodyPr/>
                    <a:lstStyle/>
                    <a:p>
                      <a:pPr algn="l" fontAlgn="b"/>
                      <a:r>
                        <a:rPr lang="fr-FR" sz="1000" b="0" i="0" u="none" strike="noStrike">
                          <a:solidFill>
                            <a:schemeClr val="tx1"/>
                          </a:solidFill>
                          <a:effectLst/>
                          <a:latin typeface="+mn-lt"/>
                        </a:rPr>
                        <a:t>D</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err="1">
                          <a:solidFill>
                            <a:schemeClr val="tx1"/>
                          </a:solidFill>
                          <a:effectLst/>
                          <a:latin typeface="+mn-lt"/>
                        </a:rPr>
                        <a:t>Citric</a:t>
                      </a:r>
                      <a:r>
                        <a:rPr lang="fr-FR" sz="1000" b="0" i="0" u="none" strike="noStrike">
                          <a:solidFill>
                            <a:schemeClr val="tx1"/>
                          </a:solidFill>
                          <a:effectLst/>
                          <a:latin typeface="+mn-lt"/>
                        </a:rPr>
                        <a:t> Acid 10% Solution                </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CITRIC ACID; AQUA;</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a:solidFill>
                            <a:schemeClr val="tx1"/>
                          </a:solidFill>
                          <a:effectLst/>
                          <a:latin typeface="+mn-lt"/>
                        </a:rPr>
                        <a:t>0.18</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fr-FR" sz="1000" b="0" i="0" u="none" strike="noStrike" dirty="0">
                          <a:solidFill>
                            <a:schemeClr val="tx1"/>
                          </a:solidFill>
                          <a:effectLst/>
                          <a:latin typeface="+mn-lt"/>
                        </a:rPr>
                        <a:t>0</a:t>
                      </a:r>
                    </a:p>
                  </a:txBody>
                  <a:tcPr marL="72000" marR="72000" marT="36000" marB="36000">
                    <a:lnL w="12700" cap="flat" cmpd="sng" algn="ctr">
                      <a:solidFill>
                        <a:srgbClr val="BD69D7"/>
                      </a:solidFill>
                      <a:prstDash val="solid"/>
                      <a:round/>
                      <a:headEnd type="none" w="med" len="med"/>
                      <a:tailEnd type="none" w="med" len="med"/>
                    </a:lnL>
                    <a:lnR w="12700" cap="flat" cmpd="sng" algn="ctr">
                      <a:solidFill>
                        <a:srgbClr val="BD69D7"/>
                      </a:solid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6886527"/>
                  </a:ext>
                </a:extLst>
              </a:tr>
            </a:tbl>
          </a:graphicData>
        </a:graphic>
      </p:graphicFrame>
      <p:sp>
        <p:nvSpPr>
          <p:cNvPr id="3" name="Rectangle 2">
            <a:extLst>
              <a:ext uri="{FF2B5EF4-FFF2-40B4-BE49-F238E27FC236}">
                <a16:creationId xmlns:a16="http://schemas.microsoft.com/office/drawing/2014/main" id="{89037182-2187-216C-D66A-118F780E0859}"/>
              </a:ext>
            </a:extLst>
          </p:cNvPr>
          <p:cNvSpPr/>
          <p:nvPr/>
        </p:nvSpPr>
        <p:spPr>
          <a:xfrm>
            <a:off x="11322050" y="301625"/>
            <a:ext cx="635000" cy="1846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232265682"/>
      </p:ext>
    </p:extLst>
  </p:cSld>
  <p:clrMapOvr>
    <a:masterClrMapping/>
  </p:clrMapOvr>
  <p:transition spd="med">
    <p:pull/>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E61351-32F6-4648-B5FC-DFA42E8340F1}"/>
              </a:ext>
            </a:extLst>
          </p:cNvPr>
          <p:cNvSpPr/>
          <p:nvPr/>
        </p:nvSpPr>
        <p:spPr>
          <a:xfrm>
            <a:off x="4056579" y="1344556"/>
            <a:ext cx="3581845" cy="4354864"/>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4D17D8A-7E5F-D64A-B656-562D29721561}"/>
              </a:ext>
            </a:extLst>
          </p:cNvPr>
          <p:cNvSpPr>
            <a:spLocks noGrp="1"/>
          </p:cNvSpPr>
          <p:nvPr>
            <p:ph type="title"/>
          </p:nvPr>
        </p:nvSpPr>
        <p:spPr>
          <a:xfrm>
            <a:off x="302400" y="302400"/>
            <a:ext cx="11591925" cy="303211"/>
          </a:xfrm>
        </p:spPr>
        <p:txBody>
          <a:bodyPr/>
          <a:lstStyle/>
          <a:p>
            <a:r>
              <a:rPr lang="en-US"/>
              <a:t>Ultimate stability for multi formulations</a:t>
            </a:r>
          </a:p>
        </p:txBody>
      </p:sp>
      <p:sp>
        <p:nvSpPr>
          <p:cNvPr id="5" name="Slide Number Placeholder 4">
            <a:extLst>
              <a:ext uri="{FF2B5EF4-FFF2-40B4-BE49-F238E27FC236}">
                <a16:creationId xmlns:a16="http://schemas.microsoft.com/office/drawing/2014/main" id="{22D706F5-FB70-8B49-B38C-7EE41F14065B}"/>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75</a:t>
            </a:fld>
            <a:endParaRPr lang="en-US"/>
          </a:p>
        </p:txBody>
      </p:sp>
      <p:sp>
        <p:nvSpPr>
          <p:cNvPr id="4" name="Text Placeholder 3">
            <a:extLst>
              <a:ext uri="{FF2B5EF4-FFF2-40B4-BE49-F238E27FC236}">
                <a16:creationId xmlns:a16="http://schemas.microsoft.com/office/drawing/2014/main" id="{A3160D02-ACA6-0C49-B1C8-6129619C44D7}"/>
              </a:ext>
            </a:extLst>
          </p:cNvPr>
          <p:cNvSpPr>
            <a:spLocks noGrp="1"/>
          </p:cNvSpPr>
          <p:nvPr>
            <p:ph type="body" idx="11"/>
          </p:nvPr>
        </p:nvSpPr>
        <p:spPr>
          <a:xfrm>
            <a:off x="302400" y="605611"/>
            <a:ext cx="11587200" cy="288767"/>
          </a:xfrm>
        </p:spPr>
        <p:txBody>
          <a:bodyPr/>
          <a:lstStyle/>
          <a:p>
            <a:r>
              <a:rPr lang="en-US"/>
              <a:t>A unique solution for the creation of unique textures and applications</a:t>
            </a:r>
          </a:p>
        </p:txBody>
      </p:sp>
      <p:sp>
        <p:nvSpPr>
          <p:cNvPr id="25" name="Text Placeholder 24">
            <a:extLst>
              <a:ext uri="{FF2B5EF4-FFF2-40B4-BE49-F238E27FC236}">
                <a16:creationId xmlns:a16="http://schemas.microsoft.com/office/drawing/2014/main" id="{F42F4D6F-1172-984F-4F9C-A1CCDB6AB5B8}"/>
              </a:ext>
            </a:extLst>
          </p:cNvPr>
          <p:cNvSpPr>
            <a:spLocks noGrp="1"/>
          </p:cNvSpPr>
          <p:nvPr>
            <p:ph type="body" sz="quarter" idx="23"/>
          </p:nvPr>
        </p:nvSpPr>
        <p:spPr/>
        <p:txBody>
          <a:bodyPr/>
          <a:lstStyle/>
          <a:p>
            <a:r>
              <a:rPr lang="en-US" sz="800">
                <a:latin typeface="DM Sans 14pt" pitchFamily="2" charset="0"/>
                <a:sym typeface="Arial"/>
              </a:rPr>
              <a:t>Products are for illustration only, not for sale. </a:t>
            </a:r>
          </a:p>
          <a:p>
            <a:r>
              <a:rPr lang="en-US" sz="800">
                <a:latin typeface="DM Sans 14pt" pitchFamily="2" charset="0"/>
                <a:sym typeface="Arial"/>
              </a:rPr>
              <a:t>dsm-firmenich is not responsible for final product claims.</a:t>
            </a:r>
          </a:p>
          <a:p>
            <a:endParaRPr lang="en-US"/>
          </a:p>
        </p:txBody>
      </p:sp>
      <p:sp>
        <p:nvSpPr>
          <p:cNvPr id="6" name="Text Placeholder 5">
            <a:extLst>
              <a:ext uri="{FF2B5EF4-FFF2-40B4-BE49-F238E27FC236}">
                <a16:creationId xmlns:a16="http://schemas.microsoft.com/office/drawing/2014/main" id="{1C2DC846-446E-3643-A367-86846DEB90DD}"/>
              </a:ext>
            </a:extLst>
          </p:cNvPr>
          <p:cNvSpPr txBox="1">
            <a:spLocks/>
          </p:cNvSpPr>
          <p:nvPr/>
        </p:nvSpPr>
        <p:spPr>
          <a:xfrm>
            <a:off x="8261819" y="1344556"/>
            <a:ext cx="3627780" cy="414558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300"/>
              </a:spcAft>
              <a:buNone/>
            </a:pPr>
            <a:r>
              <a:rPr lang="en-US" sz="1600" b="1" dirty="0">
                <a:solidFill>
                  <a:schemeClr val="tx1"/>
                </a:solidFill>
                <a:latin typeface="+mn-lt"/>
              </a:rPr>
              <a:t>Easily meet various viscosities with AMPHISOL</a:t>
            </a:r>
            <a:r>
              <a:rPr lang="en-US" sz="1600" dirty="0">
                <a:solidFill>
                  <a:schemeClr val="tx1"/>
                </a:solidFill>
                <a:latin typeface="+mn-lt"/>
              </a:rPr>
              <a:t>®</a:t>
            </a:r>
            <a:r>
              <a:rPr lang="en-US" sz="1600" b="1" dirty="0">
                <a:solidFill>
                  <a:schemeClr val="tx1"/>
                </a:solidFill>
                <a:latin typeface="+mn-lt"/>
              </a:rPr>
              <a:t> K</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AMPHISOL® K is suitable for emulsions at a broad viscosity range</a:t>
            </a:r>
          </a:p>
          <a:p>
            <a:pPr marL="363600" indent="-363600">
              <a:spcBef>
                <a:spcPts val="500"/>
              </a:spcBef>
              <a:spcAft>
                <a:spcPts val="400"/>
              </a:spcAft>
              <a:buClr>
                <a:srgbClr val="9138B0"/>
              </a:buClr>
              <a:buSzPct val="90000"/>
              <a:buFont typeface="Wingdings" panose="05000000000000000000" pitchFamily="2" charset="2"/>
              <a:buChar char="l"/>
            </a:pPr>
            <a:r>
              <a:rPr lang="en-US" sz="1600" dirty="0">
                <a:solidFill>
                  <a:schemeClr val="tx1"/>
                </a:solidFill>
                <a:latin typeface="+mn-lt"/>
              </a:rPr>
              <a:t>Such as for various packaging types:</a:t>
            </a:r>
          </a:p>
          <a:p>
            <a:pPr marL="820800" lvl="1" indent="-356400">
              <a:spcAft>
                <a:spcPts val="400"/>
              </a:spcAft>
              <a:buClr>
                <a:srgbClr val="9138B0"/>
              </a:buClr>
              <a:buSzPct val="90000"/>
              <a:buFont typeface="Wingdings" panose="05000000000000000000" pitchFamily="2" charset="2"/>
              <a:buChar char="l"/>
            </a:pPr>
            <a:r>
              <a:rPr lang="en-US" sz="1600" dirty="0">
                <a:solidFill>
                  <a:schemeClr val="tx1"/>
                </a:solidFill>
                <a:latin typeface="+mn-lt"/>
              </a:rPr>
              <a:t>Pump sprays</a:t>
            </a:r>
          </a:p>
          <a:p>
            <a:pPr marL="820800" lvl="1" indent="-356400">
              <a:spcAft>
                <a:spcPts val="400"/>
              </a:spcAft>
              <a:buClr>
                <a:srgbClr val="9138B0"/>
              </a:buClr>
              <a:buSzPct val="90000"/>
              <a:buFont typeface="Wingdings" panose="05000000000000000000" pitchFamily="2" charset="2"/>
              <a:buChar char="l"/>
            </a:pPr>
            <a:r>
              <a:rPr lang="en-US" sz="1600" dirty="0">
                <a:solidFill>
                  <a:schemeClr val="tx1"/>
                </a:solidFill>
                <a:latin typeface="+mn-lt"/>
              </a:rPr>
              <a:t>Dispensers</a:t>
            </a:r>
          </a:p>
          <a:p>
            <a:pPr marL="820800" lvl="1" indent="-356400">
              <a:spcAft>
                <a:spcPts val="400"/>
              </a:spcAft>
              <a:buClr>
                <a:srgbClr val="9138B0"/>
              </a:buClr>
              <a:buSzPct val="90000"/>
              <a:buFont typeface="Wingdings" panose="05000000000000000000" pitchFamily="2" charset="2"/>
              <a:buChar char="l"/>
            </a:pPr>
            <a:r>
              <a:rPr lang="en-US" sz="1600" dirty="0">
                <a:solidFill>
                  <a:schemeClr val="tx1"/>
                </a:solidFill>
                <a:latin typeface="+mn-lt"/>
              </a:rPr>
              <a:t>Bottles</a:t>
            </a:r>
          </a:p>
          <a:p>
            <a:pPr marL="820800" lvl="1" indent="-356400">
              <a:spcAft>
                <a:spcPts val="400"/>
              </a:spcAft>
              <a:buClr>
                <a:srgbClr val="9138B0"/>
              </a:buClr>
              <a:buSzPct val="90000"/>
              <a:buFont typeface="Wingdings" panose="05000000000000000000" pitchFamily="2" charset="2"/>
              <a:buChar char="l"/>
            </a:pPr>
            <a:r>
              <a:rPr lang="en-US" sz="1600" dirty="0">
                <a:solidFill>
                  <a:schemeClr val="tx1"/>
                </a:solidFill>
                <a:latin typeface="+mn-lt"/>
              </a:rPr>
              <a:t>Tubes</a:t>
            </a:r>
          </a:p>
          <a:p>
            <a:pPr marL="820800" lvl="1" indent="-356400">
              <a:spcAft>
                <a:spcPts val="400"/>
              </a:spcAft>
              <a:buClr>
                <a:srgbClr val="9138B0"/>
              </a:buClr>
              <a:buSzPct val="90000"/>
              <a:buFont typeface="Wingdings" panose="05000000000000000000" pitchFamily="2" charset="2"/>
              <a:buChar char="l"/>
            </a:pPr>
            <a:r>
              <a:rPr lang="en-US" sz="1600" dirty="0">
                <a:solidFill>
                  <a:schemeClr val="tx1"/>
                </a:solidFill>
                <a:latin typeface="+mn-lt"/>
              </a:rPr>
              <a:t>Jars</a:t>
            </a:r>
          </a:p>
        </p:txBody>
      </p:sp>
      <p:sp>
        <p:nvSpPr>
          <p:cNvPr id="8" name="Text Placeholder 5">
            <a:extLst>
              <a:ext uri="{FF2B5EF4-FFF2-40B4-BE49-F238E27FC236}">
                <a16:creationId xmlns:a16="http://schemas.microsoft.com/office/drawing/2014/main" id="{7184E4AB-D4AE-0641-A14F-DA9AB5D04497}"/>
              </a:ext>
            </a:extLst>
          </p:cNvPr>
          <p:cNvSpPr txBox="1">
            <a:spLocks/>
          </p:cNvSpPr>
          <p:nvPr/>
        </p:nvSpPr>
        <p:spPr>
          <a:xfrm>
            <a:off x="301625" y="4404447"/>
            <a:ext cx="3447069" cy="1234353"/>
          </a:xfrm>
          <a:prstGeom prst="rect">
            <a:avLst/>
          </a:prstGeom>
          <a:solidFill>
            <a:srgbClr val="EEDBF7"/>
          </a:solidFill>
          <a:ln w="38100">
            <a:noFill/>
          </a:ln>
        </p:spPr>
        <p:txBody>
          <a:bodyPr lIns="108000" tIns="108000" rIns="108000" bIns="108000" anchor="t"/>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US" sz="1200">
                <a:solidFill>
                  <a:schemeClr val="tx1"/>
                </a:solidFill>
                <a:latin typeface="+mn-lt"/>
              </a:rPr>
              <a:t>The right candidate to achieve stable SPRAY (stable formulation with low viscosity with </a:t>
            </a:r>
            <a:br>
              <a:rPr lang="en-US" sz="1200">
                <a:solidFill>
                  <a:schemeClr val="tx1"/>
                </a:solidFill>
                <a:latin typeface="+mn-lt"/>
              </a:rPr>
            </a:br>
            <a:r>
              <a:rPr lang="en-US" sz="1200">
                <a:solidFill>
                  <a:schemeClr val="tx1"/>
                </a:solidFill>
                <a:latin typeface="+mn-lt"/>
              </a:rPr>
              <a:t>the addition of 0.5% AMPHISOL® K)</a:t>
            </a:r>
          </a:p>
          <a:p>
            <a:pPr marL="0" indent="0">
              <a:spcBef>
                <a:spcPts val="1200"/>
              </a:spcBef>
              <a:buNone/>
            </a:pPr>
            <a:r>
              <a:rPr lang="en-US" sz="1200">
                <a:solidFill>
                  <a:schemeClr val="tx1"/>
                </a:solidFill>
                <a:latin typeface="+mn-lt"/>
              </a:rPr>
              <a:t>AMPHISOL® K shows best viscosity and appearance at mascara</a:t>
            </a:r>
          </a:p>
        </p:txBody>
      </p:sp>
      <p:cxnSp>
        <p:nvCxnSpPr>
          <p:cNvPr id="9" name="Straight Connector 8">
            <a:extLst>
              <a:ext uri="{FF2B5EF4-FFF2-40B4-BE49-F238E27FC236}">
                <a16:creationId xmlns:a16="http://schemas.microsoft.com/office/drawing/2014/main" id="{4E210D00-B304-8C49-B5C0-F899811367B8}"/>
              </a:ext>
            </a:extLst>
          </p:cNvPr>
          <p:cNvCxnSpPr>
            <a:cxnSpLocks/>
          </p:cNvCxnSpPr>
          <p:nvPr/>
        </p:nvCxnSpPr>
        <p:spPr>
          <a:xfrm>
            <a:off x="492142" y="5081033"/>
            <a:ext cx="3066033" cy="0"/>
          </a:xfrm>
          <a:prstGeom prst="line">
            <a:avLst/>
          </a:prstGeom>
          <a:ln>
            <a:solidFill>
              <a:schemeClr val="tx1"/>
            </a:solidFill>
          </a:ln>
        </p:spPr>
        <p:style>
          <a:lnRef idx="1">
            <a:schemeClr val="accent2"/>
          </a:lnRef>
          <a:fillRef idx="0">
            <a:schemeClr val="accent2"/>
          </a:fillRef>
          <a:effectRef idx="0">
            <a:schemeClr val="accent2"/>
          </a:effectRef>
          <a:fontRef idx="minor">
            <a:schemeClr val="tx1"/>
          </a:fontRef>
        </p:style>
      </p:cxnSp>
      <p:sp>
        <p:nvSpPr>
          <p:cNvPr id="10" name="Text Placeholder 5">
            <a:extLst>
              <a:ext uri="{FF2B5EF4-FFF2-40B4-BE49-F238E27FC236}">
                <a16:creationId xmlns:a16="http://schemas.microsoft.com/office/drawing/2014/main" id="{B393099A-76C9-9B49-9F52-A55D77863545}"/>
              </a:ext>
            </a:extLst>
          </p:cNvPr>
          <p:cNvSpPr txBox="1">
            <a:spLocks/>
          </p:cNvSpPr>
          <p:nvPr/>
        </p:nvSpPr>
        <p:spPr>
          <a:xfrm>
            <a:off x="3952865" y="1406074"/>
            <a:ext cx="1562470" cy="64113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800">
                <a:solidFill>
                  <a:schemeClr val="tx1"/>
                </a:solidFill>
                <a:latin typeface="+mn-lt"/>
              </a:rPr>
              <a:t>Formulation No.:</a:t>
            </a:r>
            <a:br>
              <a:rPr lang="en-US" sz="800">
                <a:solidFill>
                  <a:schemeClr val="tx1"/>
                </a:solidFill>
                <a:latin typeface="+mn-lt"/>
              </a:rPr>
            </a:br>
            <a:r>
              <a:rPr lang="en-US" sz="1000" b="1">
                <a:solidFill>
                  <a:schemeClr val="tx1"/>
                </a:solidFill>
                <a:latin typeface="+mn-lt"/>
              </a:rPr>
              <a:t>101084-70</a:t>
            </a:r>
          </a:p>
          <a:p>
            <a:pPr marL="0" indent="0">
              <a:spcBef>
                <a:spcPts val="600"/>
              </a:spcBef>
              <a:buNone/>
            </a:pPr>
            <a:r>
              <a:rPr lang="en-US" sz="800">
                <a:solidFill>
                  <a:schemeClr val="tx1"/>
                </a:solidFill>
                <a:latin typeface="+mn-lt"/>
              </a:rPr>
              <a:t>Brookfield:</a:t>
            </a:r>
            <a:br>
              <a:rPr lang="en-US" sz="800">
                <a:solidFill>
                  <a:schemeClr val="tx1"/>
                </a:solidFill>
                <a:latin typeface="+mn-lt"/>
              </a:rPr>
            </a:br>
            <a:r>
              <a:rPr lang="en-US" sz="1000" b="1">
                <a:solidFill>
                  <a:schemeClr val="tx1"/>
                </a:solidFill>
                <a:latin typeface="+mn-lt"/>
              </a:rPr>
              <a:t>RV4/10rpm/16000mPas</a:t>
            </a:r>
          </a:p>
        </p:txBody>
      </p:sp>
      <p:sp>
        <p:nvSpPr>
          <p:cNvPr id="12" name="Text Placeholder 5">
            <a:extLst>
              <a:ext uri="{FF2B5EF4-FFF2-40B4-BE49-F238E27FC236}">
                <a16:creationId xmlns:a16="http://schemas.microsoft.com/office/drawing/2014/main" id="{BA978231-1558-D74E-9723-89ABF0971EC6}"/>
              </a:ext>
            </a:extLst>
          </p:cNvPr>
          <p:cNvSpPr txBox="1">
            <a:spLocks/>
          </p:cNvSpPr>
          <p:nvPr/>
        </p:nvSpPr>
        <p:spPr>
          <a:xfrm>
            <a:off x="3952865" y="2167279"/>
            <a:ext cx="1562470" cy="64113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800">
                <a:solidFill>
                  <a:schemeClr val="tx1"/>
                </a:solidFill>
                <a:latin typeface="+mn-lt"/>
              </a:rPr>
              <a:t>Formulation No.:</a:t>
            </a:r>
            <a:br>
              <a:rPr lang="en-US" sz="800">
                <a:solidFill>
                  <a:schemeClr val="tx1"/>
                </a:solidFill>
                <a:latin typeface="+mn-lt"/>
              </a:rPr>
            </a:br>
            <a:r>
              <a:rPr lang="en-US" sz="1000" b="1">
                <a:solidFill>
                  <a:schemeClr val="tx1"/>
                </a:solidFill>
                <a:latin typeface="+mn-lt"/>
              </a:rPr>
              <a:t>101084-68</a:t>
            </a:r>
          </a:p>
          <a:p>
            <a:pPr marL="0" indent="0">
              <a:spcBef>
                <a:spcPts val="600"/>
              </a:spcBef>
              <a:buNone/>
            </a:pPr>
            <a:r>
              <a:rPr lang="en-US" sz="800">
                <a:solidFill>
                  <a:schemeClr val="tx1"/>
                </a:solidFill>
                <a:latin typeface="+mn-lt"/>
              </a:rPr>
              <a:t>Brookfield:</a:t>
            </a:r>
            <a:br>
              <a:rPr lang="en-US" sz="800">
                <a:solidFill>
                  <a:schemeClr val="tx1"/>
                </a:solidFill>
                <a:latin typeface="+mn-lt"/>
              </a:rPr>
            </a:br>
            <a:r>
              <a:rPr lang="en-US" sz="1000" b="1">
                <a:solidFill>
                  <a:schemeClr val="tx1"/>
                </a:solidFill>
                <a:latin typeface="+mn-lt"/>
              </a:rPr>
              <a:t>RV4/10rpm/4800mPas</a:t>
            </a:r>
          </a:p>
        </p:txBody>
      </p:sp>
      <p:sp>
        <p:nvSpPr>
          <p:cNvPr id="13" name="Text Placeholder 5">
            <a:extLst>
              <a:ext uri="{FF2B5EF4-FFF2-40B4-BE49-F238E27FC236}">
                <a16:creationId xmlns:a16="http://schemas.microsoft.com/office/drawing/2014/main" id="{648F0724-01B0-F64A-9814-9FF12F47688A}"/>
              </a:ext>
            </a:extLst>
          </p:cNvPr>
          <p:cNvSpPr txBox="1">
            <a:spLocks/>
          </p:cNvSpPr>
          <p:nvPr/>
        </p:nvSpPr>
        <p:spPr>
          <a:xfrm>
            <a:off x="3952865" y="2931841"/>
            <a:ext cx="1562470" cy="64113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800">
                <a:solidFill>
                  <a:schemeClr val="tx1"/>
                </a:solidFill>
                <a:latin typeface="+mn-lt"/>
              </a:rPr>
              <a:t>Formulation No.:</a:t>
            </a:r>
            <a:br>
              <a:rPr lang="en-US" sz="800">
                <a:solidFill>
                  <a:schemeClr val="tx1"/>
                </a:solidFill>
                <a:latin typeface="+mn-lt"/>
              </a:rPr>
            </a:br>
            <a:r>
              <a:rPr lang="en-US" sz="1000" b="1">
                <a:solidFill>
                  <a:schemeClr val="tx1"/>
                </a:solidFill>
                <a:latin typeface="+mn-lt"/>
              </a:rPr>
              <a:t>101084-64</a:t>
            </a:r>
          </a:p>
          <a:p>
            <a:pPr marL="0" indent="0">
              <a:spcBef>
                <a:spcPts val="600"/>
              </a:spcBef>
              <a:buNone/>
            </a:pPr>
            <a:r>
              <a:rPr lang="en-US" sz="800">
                <a:solidFill>
                  <a:schemeClr val="tx1"/>
                </a:solidFill>
                <a:latin typeface="+mn-lt"/>
              </a:rPr>
              <a:t>Brookfield:</a:t>
            </a:r>
            <a:br>
              <a:rPr lang="en-US" sz="800">
                <a:solidFill>
                  <a:schemeClr val="tx1"/>
                </a:solidFill>
                <a:latin typeface="+mn-lt"/>
              </a:rPr>
            </a:br>
            <a:r>
              <a:rPr lang="en-US" sz="1000" b="1">
                <a:solidFill>
                  <a:schemeClr val="tx1"/>
                </a:solidFill>
                <a:latin typeface="+mn-lt"/>
              </a:rPr>
              <a:t>RV3/10rpm/750mPas</a:t>
            </a:r>
          </a:p>
        </p:txBody>
      </p:sp>
      <p:sp>
        <p:nvSpPr>
          <p:cNvPr id="14" name="Text Placeholder 5">
            <a:extLst>
              <a:ext uri="{FF2B5EF4-FFF2-40B4-BE49-F238E27FC236}">
                <a16:creationId xmlns:a16="http://schemas.microsoft.com/office/drawing/2014/main" id="{0658327B-7520-5A4E-92BD-074B61070A6A}"/>
              </a:ext>
            </a:extLst>
          </p:cNvPr>
          <p:cNvSpPr txBox="1">
            <a:spLocks/>
          </p:cNvSpPr>
          <p:nvPr/>
        </p:nvSpPr>
        <p:spPr>
          <a:xfrm>
            <a:off x="3970025" y="3703792"/>
            <a:ext cx="1562470" cy="64113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800">
                <a:solidFill>
                  <a:schemeClr val="tx1"/>
                </a:solidFill>
                <a:latin typeface="+mn-lt"/>
              </a:rPr>
              <a:t>Formulation No.:</a:t>
            </a:r>
            <a:br>
              <a:rPr lang="en-US" sz="800">
                <a:solidFill>
                  <a:schemeClr val="tx1"/>
                </a:solidFill>
                <a:latin typeface="+mn-lt"/>
              </a:rPr>
            </a:br>
            <a:r>
              <a:rPr lang="en-US" sz="1000" b="1">
                <a:solidFill>
                  <a:schemeClr val="tx1"/>
                </a:solidFill>
                <a:latin typeface="+mn-lt"/>
              </a:rPr>
              <a:t>101084-5</a:t>
            </a:r>
          </a:p>
          <a:p>
            <a:pPr marL="0" indent="0">
              <a:spcBef>
                <a:spcPts val="600"/>
              </a:spcBef>
              <a:buNone/>
            </a:pPr>
            <a:r>
              <a:rPr lang="en-US" sz="800">
                <a:solidFill>
                  <a:schemeClr val="tx1"/>
                </a:solidFill>
                <a:latin typeface="+mn-lt"/>
              </a:rPr>
              <a:t>Brookfield:</a:t>
            </a:r>
            <a:br>
              <a:rPr lang="en-US" sz="800">
                <a:solidFill>
                  <a:schemeClr val="tx1"/>
                </a:solidFill>
                <a:latin typeface="+mn-lt"/>
              </a:rPr>
            </a:br>
            <a:r>
              <a:rPr lang="en-US" sz="1000" b="1">
                <a:solidFill>
                  <a:schemeClr val="tx1"/>
                </a:solidFill>
                <a:latin typeface="+mn-lt"/>
              </a:rPr>
              <a:t>RV3/10rpm/780mPas</a:t>
            </a:r>
          </a:p>
        </p:txBody>
      </p:sp>
      <p:sp>
        <p:nvSpPr>
          <p:cNvPr id="11" name="Rectangle 10">
            <a:extLst>
              <a:ext uri="{FF2B5EF4-FFF2-40B4-BE49-F238E27FC236}">
                <a16:creationId xmlns:a16="http://schemas.microsoft.com/office/drawing/2014/main" id="{6659C497-3869-FA12-0A70-459BA6C7C548}"/>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3" name="Picture 2" descr="A white tube with black liquid in it&#10;&#10;AI-generated content may be incorrect.">
            <a:extLst>
              <a:ext uri="{FF2B5EF4-FFF2-40B4-BE49-F238E27FC236}">
                <a16:creationId xmlns:a16="http://schemas.microsoft.com/office/drawing/2014/main" id="{19EE5B67-69DE-198A-BF5A-6F7AF58AE68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2142" y="1657593"/>
            <a:ext cx="745758" cy="1864395"/>
          </a:xfrm>
          <a:prstGeom prst="rect">
            <a:avLst/>
          </a:prstGeom>
        </p:spPr>
      </p:pic>
      <p:pic>
        <p:nvPicPr>
          <p:cNvPr id="16" name="Picture 15" descr="A white bottle with a pink label&#10;&#10;AI-generated content may be incorrect.">
            <a:extLst>
              <a:ext uri="{FF2B5EF4-FFF2-40B4-BE49-F238E27FC236}">
                <a16:creationId xmlns:a16="http://schemas.microsoft.com/office/drawing/2014/main" id="{F605BB56-D08D-11CC-DE21-66600D54B2D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382048" y="1473932"/>
            <a:ext cx="968502" cy="2179129"/>
          </a:xfrm>
          <a:prstGeom prst="rect">
            <a:avLst/>
          </a:prstGeom>
        </p:spPr>
      </p:pic>
      <p:pic>
        <p:nvPicPr>
          <p:cNvPr id="17" name="Picture 16">
            <a:extLst>
              <a:ext uri="{FF2B5EF4-FFF2-40B4-BE49-F238E27FC236}">
                <a16:creationId xmlns:a16="http://schemas.microsoft.com/office/drawing/2014/main" id="{D9473E44-7492-1029-794C-AB5E495B8A97}"/>
              </a:ext>
            </a:extLst>
          </p:cNvPr>
          <p:cNvPicPr>
            <a:picLocks noChangeAspect="1"/>
          </p:cNvPicPr>
          <p:nvPr/>
        </p:nvPicPr>
        <p:blipFill>
          <a:blip r:embed="rId6" cstate="print">
            <a:extLst>
              <a:ext uri="{28A0092B-C50C-407E-A947-70E740481C1C}">
                <a14:useLocalDpi xmlns:a14="http://schemas.microsoft.com/office/drawing/2010/main"/>
              </a:ext>
            </a:extLst>
          </a:blip>
          <a:srcRect l="-1" r="-18887"/>
          <a:stretch/>
        </p:blipFill>
        <p:spPr>
          <a:xfrm>
            <a:off x="2293340" y="2103574"/>
            <a:ext cx="1930789" cy="1409677"/>
          </a:xfrm>
          <a:prstGeom prst="rect">
            <a:avLst/>
          </a:prstGeom>
        </p:spPr>
      </p:pic>
    </p:spTree>
    <p:extLst>
      <p:ext uri="{BB962C8B-B14F-4D97-AF65-F5344CB8AC3E}">
        <p14:creationId xmlns:p14="http://schemas.microsoft.com/office/powerpoint/2010/main" val="4123953637"/>
      </p:ext>
    </p:extLst>
  </p:cSld>
  <p:clrMapOvr>
    <a:masterClrMapping/>
  </p:clrMapOvr>
  <p:transition spd="med">
    <p:pull/>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E9AC4C-2F45-6341-8D3F-0B14766525A3}"/>
              </a:ext>
            </a:extLst>
          </p:cNvPr>
          <p:cNvSpPr>
            <a:spLocks noGrp="1"/>
          </p:cNvSpPr>
          <p:nvPr>
            <p:ph type="title"/>
          </p:nvPr>
        </p:nvSpPr>
        <p:spPr>
          <a:xfrm>
            <a:off x="302400" y="302400"/>
            <a:ext cx="11591925" cy="303211"/>
          </a:xfrm>
        </p:spPr>
        <p:txBody>
          <a:bodyPr/>
          <a:lstStyle/>
          <a:p>
            <a:r>
              <a:rPr lang="en-US"/>
              <a:t>From sun care to skin care and make-up all over the world</a:t>
            </a:r>
          </a:p>
        </p:txBody>
      </p:sp>
      <p:sp>
        <p:nvSpPr>
          <p:cNvPr id="2" name="Slide Number Placeholder 1">
            <a:extLst>
              <a:ext uri="{FF2B5EF4-FFF2-40B4-BE49-F238E27FC236}">
                <a16:creationId xmlns:a16="http://schemas.microsoft.com/office/drawing/2014/main" id="{63DED6E6-9C29-1040-AB96-3D7CBB2590E4}"/>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76</a:t>
            </a:fld>
            <a:endParaRPr lang="en-US" noProof="0"/>
          </a:p>
        </p:txBody>
      </p:sp>
      <p:sp>
        <p:nvSpPr>
          <p:cNvPr id="5" name="Text Placeholder 4">
            <a:extLst>
              <a:ext uri="{FF2B5EF4-FFF2-40B4-BE49-F238E27FC236}">
                <a16:creationId xmlns:a16="http://schemas.microsoft.com/office/drawing/2014/main" id="{5AAC83DC-AB25-6F45-BD8E-64479A0AC77D}"/>
              </a:ext>
            </a:extLst>
          </p:cNvPr>
          <p:cNvSpPr>
            <a:spLocks noGrp="1"/>
          </p:cNvSpPr>
          <p:nvPr>
            <p:ph type="body" idx="11"/>
          </p:nvPr>
        </p:nvSpPr>
        <p:spPr>
          <a:xfrm>
            <a:off x="302400" y="605611"/>
            <a:ext cx="11587200" cy="288767"/>
          </a:xfrm>
        </p:spPr>
        <p:txBody>
          <a:bodyPr/>
          <a:lstStyle/>
          <a:p>
            <a:r>
              <a:rPr lang="en-US" dirty="0"/>
              <a:t>The recent launches with Potassium Cetyl Phosphate</a:t>
            </a:r>
          </a:p>
        </p:txBody>
      </p:sp>
      <p:pic>
        <p:nvPicPr>
          <p:cNvPr id="14" name="Picture 13">
            <a:extLst>
              <a:ext uri="{FF2B5EF4-FFF2-40B4-BE49-F238E27FC236}">
                <a16:creationId xmlns:a16="http://schemas.microsoft.com/office/drawing/2014/main" id="{064B7CC2-27F8-4575-8D80-71FA852A9F90}"/>
              </a:ext>
            </a:extLst>
          </p:cNvPr>
          <p:cNvPicPr>
            <a:picLocks noChangeAspect="1"/>
          </p:cNvPicPr>
          <p:nvPr/>
        </p:nvPicPr>
        <p:blipFill>
          <a:blip r:embed="rId3"/>
          <a:srcRect/>
          <a:stretch/>
        </p:blipFill>
        <p:spPr>
          <a:xfrm>
            <a:off x="461332" y="1337059"/>
            <a:ext cx="11269333" cy="4168383"/>
          </a:xfrm>
          <a:prstGeom prst="rect">
            <a:avLst/>
          </a:prstGeom>
        </p:spPr>
      </p:pic>
      <p:sp>
        <p:nvSpPr>
          <p:cNvPr id="6" name="Rectangle 5">
            <a:extLst>
              <a:ext uri="{FF2B5EF4-FFF2-40B4-BE49-F238E27FC236}">
                <a16:creationId xmlns:a16="http://schemas.microsoft.com/office/drawing/2014/main" id="{F2298DF1-D7EA-DFA6-38F5-5D844B69910D}"/>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528430903"/>
      </p:ext>
    </p:extLst>
  </p:cSld>
  <p:clrMapOvr>
    <a:masterClrMapping/>
  </p:clrMapOvr>
  <p:transition spd="med">
    <p:pull/>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PUBLIC</DSMClassification>
    <Marcom_x0020_Status xmlns="4e78ffb6-5573-4dae-972d-0246748d492f">finished</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yes</Validation_x0020_Mkt>
    <Content_x0020_Revision xmlns="4e78ffb6-5573-4dae-972d-0246748d492f" xsi:nil="true"/>
    <Assigned_x0020_to0 xmlns="4e78ffb6-5573-4dae-972d-0246748d492f">Merita Jakaj</Assigned_x0020_to0>
    <Est_x002e_Cost xmlns="4e78ffb6-5573-4dae-972d-0246748d492f" xsi:nil="true"/>
    <Notes xmlns="4e78ffb6-5573-4dae-972d-0246748d492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7D192AB7-E55D-4C62-9017-90AD644F626D}">
  <ds:schemaRefs>
    <ds:schemaRef ds:uri="http://purl.org/dc/dcmitype/"/>
    <ds:schemaRef ds:uri="8a4562e5-d5b1-4d26-b0bf-7e79abe2fe6f"/>
    <ds:schemaRef ds:uri="4e78ffb6-5573-4dae-972d-0246748d492f"/>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purl.org/dc/terms/"/>
    <ds:schemaRef ds:uri="5a2251cd-bd5e-462d-8f0e-b8d48ef4380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3098F94-62FF-4434-94D0-1055C154EBB5}">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B1EB897A-2C5D-4998-9C1C-DDC1B39575EA}">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17</TotalTime>
  <Words>10698</Words>
  <Application>Microsoft Office PowerPoint</Application>
  <PresentationFormat>Widescreen</PresentationFormat>
  <Paragraphs>1961</Paragraphs>
  <Slides>76</Slides>
  <Notes>54</Notes>
  <HiddenSlides>0</HiddenSlides>
  <MMClips>1</MMClips>
  <ScaleCrop>false</ScaleCrop>
  <HeadingPairs>
    <vt:vector size="8" baseType="variant">
      <vt:variant>
        <vt:lpstr>Fonts Used</vt:lpstr>
      </vt:variant>
      <vt:variant>
        <vt:i4>15</vt:i4>
      </vt:variant>
      <vt:variant>
        <vt:lpstr>Theme</vt:lpstr>
      </vt:variant>
      <vt:variant>
        <vt:i4>2</vt:i4>
      </vt:variant>
      <vt:variant>
        <vt:lpstr>Embedded OLE Servers</vt:lpstr>
      </vt:variant>
      <vt:variant>
        <vt:i4>1</vt:i4>
      </vt:variant>
      <vt:variant>
        <vt:lpstr>Slide Titles</vt:lpstr>
      </vt:variant>
      <vt:variant>
        <vt:i4>76</vt:i4>
      </vt:variant>
    </vt:vector>
  </HeadingPairs>
  <TitlesOfParts>
    <vt:vector size="94" baseType="lpstr">
      <vt:lpstr>DM Sans 14pt Medium</vt:lpstr>
      <vt:lpstr>Lora</vt:lpstr>
      <vt:lpstr>Roboto</vt:lpstr>
      <vt:lpstr>Wingdings</vt:lpstr>
      <vt:lpstr>DM Sans 14pt</vt:lpstr>
      <vt:lpstr>Arial</vt:lpstr>
      <vt:lpstr>DM Sans Bold</vt:lpstr>
      <vt:lpstr>Calibri</vt:lpstr>
      <vt:lpstr>DM Sans Medium</vt:lpstr>
      <vt:lpstr>Raleway</vt:lpstr>
      <vt:lpstr>Fira Sans Medium</vt:lpstr>
      <vt:lpstr>DM Sans</vt:lpstr>
      <vt:lpstr>Trebuchet MS</vt:lpstr>
      <vt:lpstr>Bahnschrift SemiCondensed</vt:lpstr>
      <vt:lpstr>Fira Sans</vt:lpstr>
      <vt:lpstr>dsm-firmenich</vt:lpstr>
      <vt:lpstr>2_dsm-firmenich</vt:lpstr>
      <vt:lpstr>think-cell Slide</vt:lpstr>
      <vt:lpstr>AMPHISOL® K</vt:lpstr>
      <vt:lpstr>Multiple textures, multifunctional products</vt:lpstr>
      <vt:lpstr>The importance of high quality and stable formulation until the last drop </vt:lpstr>
      <vt:lpstr>But how can we get completely stable formulations in less time?</vt:lpstr>
      <vt:lpstr>dsm-firmenich, a pioneer in potassium cetyl phosphate technology, presents a definitive emulsifying solution</vt:lpstr>
      <vt:lpstr>AMPHISOL® K </vt:lpstr>
      <vt:lpstr>AMPHISOL® K is 3x MORE likely to be recommended by formulators than its main competitors* </vt:lpstr>
      <vt:lpstr>AMPHISOL® K ID card</vt:lpstr>
      <vt:lpstr>PowerPoint Presentation</vt:lpstr>
      <vt:lpstr>PowerPoint Presentation</vt:lpstr>
      <vt:lpstr>AMPHISOL® K Ultimate stability for multi formulations</vt:lpstr>
      <vt:lpstr>AMPHISOL® K - Agenda</vt:lpstr>
      <vt:lpstr>Liquid crystal structure and…</vt:lpstr>
      <vt:lpstr>AMPHISOL® K does not only form both liquid crystalline lamellar and vesicle structures in your formulation…</vt:lpstr>
      <vt:lpstr>AMPHISOL® K will also form unique microdomains to  ensure the quality of your product until the last drop!</vt:lpstr>
      <vt:lpstr>Proven unique microdomains presence to stabilize the most challenging formulation as main &amp; co-emulsifier</vt:lpstr>
      <vt:lpstr>Proven unique microdomains presence for stronger emulsification performance vs PCP’s</vt:lpstr>
      <vt:lpstr>Higher performance in challenging conditions vs benchmarks and PCP</vt:lpstr>
      <vt:lpstr>AMPHISOL® K overcomes each formulation challenge</vt:lpstr>
      <vt:lpstr>Skin care, make-up and sun care with high oil content like</vt:lpstr>
      <vt:lpstr>Overcome the challenge with high oil content</vt:lpstr>
      <vt:lpstr>Skin care, make-up and suncare formulations with high electrolytes content like</vt:lpstr>
      <vt:lpstr>Overcome the challenge with high electrolyte content vs benchmarks</vt:lpstr>
      <vt:lpstr>Overcome the challenge with high electrolyte content vs PCP benchmarks</vt:lpstr>
      <vt:lpstr>Skin care, make-up and suncare application with high pigment content like</vt:lpstr>
      <vt:lpstr>Overcome the challenge with high TiO2 pigment content</vt:lpstr>
      <vt:lpstr>Overcome the challenge with Titanium Dioxide  High compatibility vs PCP benchmarks</vt:lpstr>
      <vt:lpstr>Overcome the challenge with high colored pigment content Higher performance vs PCP benchmarks </vt:lpstr>
      <vt:lpstr>Overcome the challenge of mascara formulation Higher performance vs PCP benchmarks</vt:lpstr>
      <vt:lpstr>Skin care, make-up or sun care  with high alcohol content used to</vt:lpstr>
      <vt:lpstr>Overcome the challenge with alcohol content Higher performance vs benchmarks </vt:lpstr>
      <vt:lpstr>Overcome the challenge with alcohol content Higher performance vs PCP benchmarks</vt:lpstr>
      <vt:lpstr>Skin care, make-up or sun care  in spray application</vt:lpstr>
      <vt:lpstr>Overcome the challenge of spray application</vt:lpstr>
      <vt:lpstr>Summary of higher performance in challenging conditions vs other PCPs</vt:lpstr>
      <vt:lpstr>AMPHISOL® K outperforms PCP competition across cosmetic applications</vt:lpstr>
      <vt:lpstr>AMPHISOL® K: the co-emulsifier of choice to secure your formulation making process easier</vt:lpstr>
      <vt:lpstr>Rescue and secure your formulation until the last drop by adding  0.5% AMPHISOL® K</vt:lpstr>
      <vt:lpstr>AMPHISOL® K as a co-emulsifier ensures the formulation stability with high electrolyte content</vt:lpstr>
      <vt:lpstr>AMPHISOL® K as a co-emulsifier ensures the formulation stability at high temperature</vt:lpstr>
      <vt:lpstr>AMPHISOL® K as a co-emulsifier allows to create stable spray</vt:lpstr>
      <vt:lpstr>Rescue and beautify gel cream formulation</vt:lpstr>
      <vt:lpstr>Rescue and beautify skin care O/W emulsion</vt:lpstr>
      <vt:lpstr>Rescue and beautify O/W emulsion for higher stability at high and low temperature</vt:lpstr>
      <vt:lpstr>PowerPoint Presentation</vt:lpstr>
      <vt:lpstr>SPF Boosting effect</vt:lpstr>
      <vt:lpstr>Moisturizing properties thanks to the proven liquid crystals structure of AMPHISOL® K</vt:lpstr>
      <vt:lpstr>Visible higher film forming formation for higher moisturizing properties with visible liquid crystals versus benchmark</vt:lpstr>
      <vt:lpstr>AMPHISOL® K sensory signature in a challenging daily cream</vt:lpstr>
      <vt:lpstr>AMPHISOL® K sensory signature in a BB cream SPF 25 with pigments and UV filters</vt:lpstr>
      <vt:lpstr>Key formulation tips</vt:lpstr>
      <vt:lpstr>We recommend the combination with fatty alcohol</vt:lpstr>
      <vt:lpstr>Formulation tips &amp; tricks</vt:lpstr>
      <vt:lpstr>Additional special tips</vt:lpstr>
      <vt:lpstr>AMPHISOL® K as co-emulsifier:</vt:lpstr>
      <vt:lpstr>K-Element Line-up</vt:lpstr>
      <vt:lpstr>PowerPoint Presentation</vt:lpstr>
      <vt:lpstr>Body Butter</vt:lpstr>
      <vt:lpstr>Blue Light Body Guard SPF 50 </vt:lpstr>
      <vt:lpstr>Lustrous Clump-free Mascara</vt:lpstr>
      <vt:lpstr>Face Glow Cream</vt:lpstr>
      <vt:lpstr>Fresh Hand Cream</vt:lpstr>
      <vt:lpstr>Body Spray Moisturizer </vt:lpstr>
      <vt:lpstr>Anti-Pollution BB Cushion SPF 30 </vt:lpstr>
      <vt:lpstr>Sunscreen Spray</vt:lpstr>
      <vt:lpstr>Secure your brand image with AMPHISOL® K</vt:lpstr>
      <vt:lpstr>PowerPoint Presentation</vt:lpstr>
      <vt:lpstr>Disclaimer</vt:lpstr>
      <vt:lpstr>PowerPoint Presentation</vt:lpstr>
      <vt:lpstr>Rescue your formulation with just  0.5% AMPHISOL® K</vt:lpstr>
      <vt:lpstr>Back up slide</vt:lpstr>
      <vt:lpstr>Back up slide</vt:lpstr>
      <vt:lpstr>Back up slide</vt:lpstr>
      <vt:lpstr>Back up slide</vt:lpstr>
      <vt:lpstr>Ultimate stability for multi formulations</vt:lpstr>
      <vt:lpstr>From sun care to skin care and make-up all over the world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amphisol_k_k-element_master_presentation_2025-04</dc:title>
  <dc:creator>Karolina Strojny</dc:creator>
  <cp:lastModifiedBy>Marie-Sophie Meisinger</cp:lastModifiedBy>
  <cp:revision>2</cp:revision>
  <dcterms:created xsi:type="dcterms:W3CDTF">2023-03-31T07:21:36Z</dcterms:created>
  <dcterms:modified xsi:type="dcterms:W3CDTF">2025-05-05T10:34:36Z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2025-05-05T10:11:40Z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28885ecd-cb8d-41a9-892b-708bf18905f3</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