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14"/>
  </p:notesMasterIdLst>
  <p:sldIdLst>
    <p:sldId id="2147482745" r:id="rId6"/>
    <p:sldId id="2147482729" r:id="rId7"/>
    <p:sldId id="357" r:id="rId8"/>
    <p:sldId id="2448" r:id="rId9"/>
    <p:sldId id="2147482732" r:id="rId10"/>
    <p:sldId id="2147482733" r:id="rId11"/>
    <p:sldId id="2147472863" r:id="rId12"/>
    <p:sldId id="2147482751" r:id="rId13"/>
  </p:sldIdLst>
  <p:sldSz cx="12192000" cy="6858000"/>
  <p:notesSz cx="6858000" cy="9144000"/>
  <p:embeddedFontLst>
    <p:embeddedFont>
      <p:font typeface="DM Sans" pitchFamily="2" charset="0"/>
      <p:regular r:id="rId15"/>
      <p:bold r:id="rId16"/>
      <p:italic r:id="rId17"/>
      <p:boldItalic r:id="rId18"/>
    </p:embeddedFont>
    <p:embeddedFont>
      <p:font typeface="DM Sans Bold" pitchFamily="2" charset="0"/>
      <p:bold r:id="rId19"/>
    </p:embeddedFont>
    <p:embeddedFont>
      <p:font typeface="DM Sans Medium" pitchFamily="2" charset="0"/>
      <p:regular r:id="rId20"/>
      <p:italic r:id="rId21"/>
    </p:embeddedFont>
    <p:embeddedFont>
      <p:font typeface="Fira Sans" panose="020B0503050000020004" pitchFamily="34" charset="0"/>
      <p:regular r:id="rId22"/>
      <p:bold r:id="rId23"/>
      <p:italic r:id="rId24"/>
      <p:boldItalic r:id="rId25"/>
    </p:embeddedFont>
    <p:embeddedFont>
      <p:font typeface="Fira Sans Medium" panose="020B0603050000020004" pitchFamily="34" charset="0"/>
      <p:regular r:id="rId26"/>
      <p:italic r:id="rId27"/>
    </p:embeddedFont>
    <p:embeddedFont>
      <p:font typeface="Lora" pitchFamily="2" charset="0"/>
      <p:regular r:id="rId28"/>
      <p:bold r:id="rId29"/>
      <p:italic r:id="rId30"/>
      <p:boldItalic r:id="rId31"/>
    </p:embeddedFont>
    <p:embeddedFont>
      <p:font typeface="Otypical Text Regular"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17"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2A6E39-DD7A-8601-CC50-F424820690EA}" name="Jina Kim" initials="JK" userId="S::jina.kim@dsm-firmenich.com::df75cc77-bc55-496a-b5a6-88d4d2579bac" providerId="AD"/>
  <p188:author id="{1AFF7D64-63BF-148B-BF59-F7F3775F997B}" name="Merita Jakaj" initials="MJ" userId="S::Merita.Jakaj@dsm-firmenich.com::05d8e7e6-4bde-4180-a449-7f59447b0060" providerId="AD"/>
  <p188:author id="{17FF70B6-10A3-2875-63ED-AAE370D1DFE8}" name="Karolina Strojny" initials="KS" userId="S::karolina.strojny@vim-group.com::76e827dd-946f-488b-88e6-4c70dcf5e094" providerId="AD"/>
  <p188:author id="{087E4CE5-1EDB-52D5-1124-2BD4D57D9BBC}" name="Wouter Termaat" initials="WT" userId="S::wouter.termaat@vim-group.com::066166df-c7a7-4459-b9a9-f3a7408fe8c4"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AA6052-AECD-477C-B932-D86E23C6CCA2}" v="28" dt="2025-04-14T13:46:09.691"/>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280" autoAdjust="0"/>
  </p:normalViewPr>
  <p:slideViewPr>
    <p:cSldViewPr snapToGrid="0">
      <p:cViewPr varScale="1">
        <p:scale>
          <a:sx n="107" d="100"/>
          <a:sy n="107" d="100"/>
        </p:scale>
        <p:origin x="168" y="762"/>
      </p:cViewPr>
      <p:guideLst>
        <p:guide pos="3817"/>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font" Target="fonts/font12.fntdata"/><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font" Target="fonts/font7.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32" Type="http://schemas.openxmlformats.org/officeDocument/2006/relationships/font" Target="fonts/font18.fntdata"/><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380D1DC5-D749-4B0A-B112-8ED92A236651}"/>
    <pc:docChg chg="custSel modSld delMainMaster modMainMaster">
      <pc:chgData name="Marie-Sophie Meisinger" userId="286e1ad8-c636-4702-a91e-982a33a1b0e7" providerId="ADAL" clId="{380D1DC5-D749-4B0A-B112-8ED92A236651}" dt="2025-04-14T13:52:41.955" v="15" actId="1076"/>
      <pc:docMkLst>
        <pc:docMk/>
      </pc:docMkLst>
      <pc:sldChg chg="delSp mod">
        <pc:chgData name="Marie-Sophie Meisinger" userId="286e1ad8-c636-4702-a91e-982a33a1b0e7" providerId="ADAL" clId="{380D1DC5-D749-4B0A-B112-8ED92A236651}" dt="2025-04-14T13:50:02.116" v="4" actId="478"/>
        <pc:sldMkLst>
          <pc:docMk/>
          <pc:sldMk cId="690762756" sldId="2147472863"/>
        </pc:sldMkLst>
        <pc:spChg chg="del">
          <ac:chgData name="Marie-Sophie Meisinger" userId="286e1ad8-c636-4702-a91e-982a33a1b0e7" providerId="ADAL" clId="{380D1DC5-D749-4B0A-B112-8ED92A236651}" dt="2025-04-14T13:50:02.116" v="4" actId="478"/>
          <ac:spMkLst>
            <pc:docMk/>
            <pc:sldMk cId="690762756" sldId="2147472863"/>
            <ac:spMk id="3" creationId="{CCEF7FDA-85BB-5BD5-E1AF-6A6442D795B5}"/>
          </ac:spMkLst>
        </pc:spChg>
      </pc:sldChg>
      <pc:sldChg chg="modSp mod modNotesTx">
        <pc:chgData name="Marie-Sophie Meisinger" userId="286e1ad8-c636-4702-a91e-982a33a1b0e7" providerId="ADAL" clId="{380D1DC5-D749-4B0A-B112-8ED92A236651}" dt="2025-04-14T13:52:25.135" v="14" actId="1076"/>
        <pc:sldMkLst>
          <pc:docMk/>
          <pc:sldMk cId="943011479" sldId="2147482732"/>
        </pc:sldMkLst>
        <pc:spChg chg="mod">
          <ac:chgData name="Marie-Sophie Meisinger" userId="286e1ad8-c636-4702-a91e-982a33a1b0e7" providerId="ADAL" clId="{380D1DC5-D749-4B0A-B112-8ED92A236651}" dt="2025-04-14T13:52:25.135" v="14" actId="1076"/>
          <ac:spMkLst>
            <pc:docMk/>
            <pc:sldMk cId="943011479" sldId="2147482732"/>
            <ac:spMk id="4" creationId="{2915A5C7-2E2C-C96E-A971-F504995BF687}"/>
          </ac:spMkLst>
        </pc:spChg>
        <pc:spChg chg="mod">
          <ac:chgData name="Marie-Sophie Meisinger" userId="286e1ad8-c636-4702-a91e-982a33a1b0e7" providerId="ADAL" clId="{380D1DC5-D749-4B0A-B112-8ED92A236651}" dt="2025-04-14T13:51:53.962" v="13" actId="313"/>
          <ac:spMkLst>
            <pc:docMk/>
            <pc:sldMk cId="943011479" sldId="2147482732"/>
            <ac:spMk id="14" creationId="{40B7DCAD-3B5E-49A5-8AE8-C051B18A1429}"/>
          </ac:spMkLst>
        </pc:spChg>
        <pc:spChg chg="mod">
          <ac:chgData name="Marie-Sophie Meisinger" userId="286e1ad8-c636-4702-a91e-982a33a1b0e7" providerId="ADAL" clId="{380D1DC5-D749-4B0A-B112-8ED92A236651}" dt="2025-04-14T13:49:10.228" v="1" actId="1076"/>
          <ac:spMkLst>
            <pc:docMk/>
            <pc:sldMk cId="943011479" sldId="2147482732"/>
            <ac:spMk id="16" creationId="{2AE23DE3-7C48-44F9-E70A-FDBF1F395B89}"/>
          </ac:spMkLst>
        </pc:spChg>
        <pc:spChg chg="mod">
          <ac:chgData name="Marie-Sophie Meisinger" userId="286e1ad8-c636-4702-a91e-982a33a1b0e7" providerId="ADAL" clId="{380D1DC5-D749-4B0A-B112-8ED92A236651}" dt="2025-04-14T13:49:10.228" v="1" actId="1076"/>
          <ac:spMkLst>
            <pc:docMk/>
            <pc:sldMk cId="943011479" sldId="2147482732"/>
            <ac:spMk id="19" creationId="{5901DCE3-CD4D-408C-EDD4-05E9AB8439A0}"/>
          </ac:spMkLst>
        </pc:spChg>
        <pc:spChg chg="mod">
          <ac:chgData name="Marie-Sophie Meisinger" userId="286e1ad8-c636-4702-a91e-982a33a1b0e7" providerId="ADAL" clId="{380D1DC5-D749-4B0A-B112-8ED92A236651}" dt="2025-04-14T13:49:10.228" v="1" actId="1076"/>
          <ac:spMkLst>
            <pc:docMk/>
            <pc:sldMk cId="943011479" sldId="2147482732"/>
            <ac:spMk id="28" creationId="{FE88F703-6B99-86D2-5ABB-10A49403185E}"/>
          </ac:spMkLst>
        </pc:spChg>
      </pc:sldChg>
      <pc:sldChg chg="modSp mod">
        <pc:chgData name="Marie-Sophie Meisinger" userId="286e1ad8-c636-4702-a91e-982a33a1b0e7" providerId="ADAL" clId="{380D1DC5-D749-4B0A-B112-8ED92A236651}" dt="2025-04-14T13:52:41.955" v="15" actId="1076"/>
        <pc:sldMkLst>
          <pc:docMk/>
          <pc:sldMk cId="2829728941" sldId="2147482733"/>
        </pc:sldMkLst>
        <pc:spChg chg="mod">
          <ac:chgData name="Marie-Sophie Meisinger" userId="286e1ad8-c636-4702-a91e-982a33a1b0e7" providerId="ADAL" clId="{380D1DC5-D749-4B0A-B112-8ED92A236651}" dt="2025-04-14T13:49:34.589" v="3" actId="1076"/>
          <ac:spMkLst>
            <pc:docMk/>
            <pc:sldMk cId="2829728941" sldId="2147482733"/>
            <ac:spMk id="14" creationId="{40B7DCAD-3B5E-49A5-8AE8-C051B18A1429}"/>
          </ac:spMkLst>
        </pc:spChg>
        <pc:spChg chg="mod">
          <ac:chgData name="Marie-Sophie Meisinger" userId="286e1ad8-c636-4702-a91e-982a33a1b0e7" providerId="ADAL" clId="{380D1DC5-D749-4B0A-B112-8ED92A236651}" dt="2025-04-14T13:52:41.955" v="15" actId="1076"/>
          <ac:spMkLst>
            <pc:docMk/>
            <pc:sldMk cId="2829728941" sldId="2147482733"/>
            <ac:spMk id="73" creationId="{C8BF005F-F7D3-5C1D-14C9-380F28196208}"/>
          </ac:spMkLst>
        </pc:spChg>
      </pc:sldChg>
      <pc:sldMasterChg chg="modSldLayout">
        <pc:chgData name="Marie-Sophie Meisinger" userId="286e1ad8-c636-4702-a91e-982a33a1b0e7" providerId="ADAL" clId="{380D1DC5-D749-4B0A-B112-8ED92A236651}" dt="2025-04-14T13:50:44.805" v="6" actId="478"/>
        <pc:sldMasterMkLst>
          <pc:docMk/>
          <pc:sldMasterMk cId="1294915341" sldId="2147483648"/>
        </pc:sldMasterMkLst>
        <pc:sldLayoutChg chg="delSp modSp mod">
          <pc:chgData name="Marie-Sophie Meisinger" userId="286e1ad8-c636-4702-a91e-982a33a1b0e7" providerId="ADAL" clId="{380D1DC5-D749-4B0A-B112-8ED92A236651}" dt="2025-04-14T13:50:44.805" v="6" actId="478"/>
          <pc:sldLayoutMkLst>
            <pc:docMk/>
            <pc:sldMasterMk cId="1294915341" sldId="2147483648"/>
            <pc:sldLayoutMk cId="2787285875" sldId="2147483747"/>
          </pc:sldLayoutMkLst>
          <pc:spChg chg="del mod">
            <ac:chgData name="Marie-Sophie Meisinger" userId="286e1ad8-c636-4702-a91e-982a33a1b0e7" providerId="ADAL" clId="{380D1DC5-D749-4B0A-B112-8ED92A236651}" dt="2025-04-14T13:50:44.805" v="6" actId="478"/>
            <ac:spMkLst>
              <pc:docMk/>
              <pc:sldMasterMk cId="1294915341" sldId="2147483648"/>
              <pc:sldLayoutMk cId="2787285875" sldId="2147483747"/>
              <ac:spMk id="2" creationId="{0FB4E2DB-E50E-0527-CD19-4ECAFA9E3243}"/>
            </ac:spMkLst>
          </pc:spChg>
        </pc:sldLayoutChg>
      </pc:sldMasterChg>
      <pc:sldMasterChg chg="del">
        <pc:chgData name="Marie-Sophie Meisinger" userId="286e1ad8-c636-4702-a91e-982a33a1b0e7" providerId="ADAL" clId="{380D1DC5-D749-4B0A-B112-8ED92A236651}" dt="2025-04-14T13:48:11.199" v="0" actId="2696"/>
        <pc:sldMasterMkLst>
          <pc:docMk/>
          <pc:sldMasterMk cId="1340577107" sldId="2147483722"/>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v>placebo</c:v>
          </c:tx>
          <c:spPr>
            <a:solidFill>
              <a:srgbClr val="EEDBF7"/>
            </a:solidFill>
            <a:ln>
              <a:noFill/>
            </a:ln>
            <a:effectLst/>
          </c:spPr>
          <c:invertIfNegative val="0"/>
          <c:dLbls>
            <c:dLbl>
              <c:idx val="0"/>
              <c:layout>
                <c:manualLayout>
                  <c:x val="2.772002772002772E-3"/>
                  <c:y val="7.59517592700018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587-4143-8C1E-5FE6ACFD059A}"/>
                </c:ext>
              </c:extLst>
            </c:dLbl>
            <c:dLbl>
              <c:idx val="1"/>
              <c:layout>
                <c:manualLayout>
                  <c:x val="5.544005544005544E-3"/>
                  <c:y val="7.97493472335019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587-4143-8C1E-5FE6ACFD059A}"/>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Sheet1!$AB$4:$AC$4</c:f>
                <c:numCache>
                  <c:formatCode>General</c:formatCode>
                  <c:ptCount val="2"/>
                  <c:pt idx="0">
                    <c:v>37.619833907048502</c:v>
                  </c:pt>
                  <c:pt idx="1">
                    <c:v>28.390542372672289</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Sheet1!$Z$2:$AA$2</c:f>
              <c:strCache>
                <c:ptCount val="2"/>
                <c:pt idx="0">
                  <c:v>d0</c:v>
                </c:pt>
                <c:pt idx="1">
                  <c:v>d28</c:v>
                </c:pt>
              </c:strCache>
            </c:strRef>
          </c:cat>
          <c:val>
            <c:numRef>
              <c:f>Sheet1!$Z$4:$AA$4</c:f>
              <c:numCache>
                <c:formatCode>0.0</c:formatCode>
                <c:ptCount val="2"/>
                <c:pt idx="0" formatCode="General">
                  <c:v>100</c:v>
                </c:pt>
                <c:pt idx="1">
                  <c:v>126.22264670355909</c:v>
                </c:pt>
              </c:numCache>
            </c:numRef>
          </c:val>
          <c:extLst>
            <c:ext xmlns:c16="http://schemas.microsoft.com/office/drawing/2014/chart" uri="{C3380CC4-5D6E-409C-BE32-E72D297353CC}">
              <c16:uniqueId val="{00000002-3587-4143-8C1E-5FE6ACFD059A}"/>
            </c:ext>
          </c:extLst>
        </c:ser>
        <c:ser>
          <c:idx val="0"/>
          <c:order val="1"/>
          <c:tx>
            <c:v>verum</c:v>
          </c:tx>
          <c:spPr>
            <a:solidFill>
              <a:srgbClr val="58166D"/>
            </a:solidFill>
            <a:ln>
              <a:noFill/>
            </a:ln>
            <a:effectLst/>
          </c:spPr>
          <c:invertIfNegative val="0"/>
          <c:dLbls>
            <c:dLbl>
              <c:idx val="0"/>
              <c:layout>
                <c:manualLayout>
                  <c:x val="0"/>
                  <c:y val="7.97493472335019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587-4143-8C1E-5FE6ACFD059A}"/>
                </c:ext>
              </c:extLst>
            </c:dLbl>
            <c:dLbl>
              <c:idx val="1"/>
              <c:layout>
                <c:manualLayout>
                  <c:x val="2.7720027720026705E-3"/>
                  <c:y val="8.73445231605021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587-4143-8C1E-5FE6ACFD059A}"/>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Sheet1!$AB$3:$AC$3</c:f>
                <c:numCache>
                  <c:formatCode>General</c:formatCode>
                  <c:ptCount val="2"/>
                  <c:pt idx="0">
                    <c:v>21.50085707162107</c:v>
                  </c:pt>
                  <c:pt idx="1">
                    <c:v>25.347679004047581</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Sheet1!$Z$2:$AA$2</c:f>
              <c:strCache>
                <c:ptCount val="2"/>
                <c:pt idx="0">
                  <c:v>d0</c:v>
                </c:pt>
                <c:pt idx="1">
                  <c:v>d28</c:v>
                </c:pt>
              </c:strCache>
            </c:strRef>
          </c:cat>
          <c:val>
            <c:numRef>
              <c:f>Sheet1!$Z$3:$AA$3</c:f>
              <c:numCache>
                <c:formatCode>0.0</c:formatCode>
                <c:ptCount val="2"/>
                <c:pt idx="0" formatCode="General">
                  <c:v>100</c:v>
                </c:pt>
                <c:pt idx="1">
                  <c:v>61.673824237980526</c:v>
                </c:pt>
              </c:numCache>
            </c:numRef>
          </c:val>
          <c:extLst>
            <c:ext xmlns:c16="http://schemas.microsoft.com/office/drawing/2014/chart" uri="{C3380CC4-5D6E-409C-BE32-E72D297353CC}">
              <c16:uniqueId val="{00000005-3587-4143-8C1E-5FE6ACFD059A}"/>
            </c:ext>
          </c:extLst>
        </c:ser>
        <c:dLbls>
          <c:showLegendKey val="0"/>
          <c:showVal val="0"/>
          <c:showCatName val="0"/>
          <c:showSerName val="0"/>
          <c:showPercent val="0"/>
          <c:showBubbleSize val="0"/>
        </c:dLbls>
        <c:gapWidth val="219"/>
        <c:overlap val="-27"/>
        <c:axId val="548712944"/>
        <c:axId val="548703104"/>
      </c:barChart>
      <c:catAx>
        <c:axId val="54871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endParaRPr lang="en-CH"/>
          </a:p>
        </c:txPr>
        <c:crossAx val="548703104"/>
        <c:crosses val="autoZero"/>
        <c:auto val="1"/>
        <c:lblAlgn val="ctr"/>
        <c:lblOffset val="100"/>
        <c:noMultiLvlLbl val="0"/>
      </c:catAx>
      <c:valAx>
        <c:axId val="548703104"/>
        <c:scaling>
          <c:orientation val="minMax"/>
          <c:max val="1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endParaRPr lang="en-CH"/>
          </a:p>
        </c:txPr>
        <c:crossAx val="54871294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lumMod val="65000"/>
                    <a:lumOff val="35000"/>
                  </a:schemeClr>
                </a:solidFill>
                <a:latin typeface="DM Sans" pitchFamily="2" charset="0"/>
                <a:ea typeface="+mn-ea"/>
                <a:cs typeface="+mn-cs"/>
              </a:defRPr>
            </a:pPr>
            <a:endParaRPr lang="en-CH"/>
          </a:p>
        </c:txPr>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78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1/black and whiteheads</a:t>
            </a: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Volunteer #30 (23 years old)  </a:t>
            </a:r>
            <a:r>
              <a:rPr kumimoji="0" lang="en-GB" sz="1200" b="0" i="0" u="none" strike="noStrike" kern="1200" cap="none" spc="0" normalizeH="0" baseline="0" noProof="0" dirty="0">
                <a:ln>
                  <a:noFill/>
                </a:ln>
                <a:solidFill>
                  <a:prstClr val="black"/>
                </a:solidFill>
                <a:effectLst/>
                <a:uLnTx/>
                <a:uFillTx/>
                <a:latin typeface="DM Sans"/>
                <a:ea typeface="+mn-ea"/>
                <a:cs typeface="+mn-cs"/>
              </a:rPr>
              <a:t>Reduction from 17 non inflammatory lesions to 12 after 4 weeks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Fira Sans" panose="020B0503050000020004" pitchFamily="34" charset="0"/>
                <a:ea typeface="Fira Sans" panose="020B0503050000020004" pitchFamily="34" charset="0"/>
              </a:rPr>
              <a:t>5 subjects with a minimum threshold of orange fluorescence were selected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Fira Sans" panose="020B0503050000020004" pitchFamily="34" charset="0"/>
                <a:ea typeface="Fira Sans" panose="020B0503050000020004" pitchFamily="34" charset="0"/>
              </a:rPr>
              <a:t>Coproporphyrin III produced by </a:t>
            </a:r>
            <a:r>
              <a:rPr lang="en-GB" sz="1200" dirty="0" err="1">
                <a:latin typeface="Fira Sans" panose="020B0503050000020004" pitchFamily="34" charset="0"/>
                <a:ea typeface="Fira Sans" panose="020B0503050000020004" pitchFamily="34" charset="0"/>
              </a:rPr>
              <a:t>Cutibacterium</a:t>
            </a:r>
            <a:r>
              <a:rPr lang="en-GB" sz="1200" dirty="0">
                <a:latin typeface="Fira Sans" panose="020B0503050000020004" pitchFamily="34" charset="0"/>
                <a:ea typeface="Fira Sans" panose="020B0503050000020004" pitchFamily="34" charset="0"/>
              </a:rPr>
              <a:t> acnes</a:t>
            </a: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2/ Porphyrin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Fira Sans" panose="020B0503050000020004" pitchFamily="34" charset="0"/>
                <a:ea typeface="Fira Sans" panose="020B0503050000020004" pitchFamily="34" charset="0"/>
              </a:rPr>
              <a:t>5 subjects with a minimum threshold of orange fluorescence were selected Coproporphyrin III produced by </a:t>
            </a:r>
            <a:r>
              <a:rPr lang="en-GB" sz="1200" dirty="0" err="1">
                <a:latin typeface="Fira Sans" panose="020B0503050000020004" pitchFamily="34" charset="0"/>
                <a:ea typeface="Fira Sans" panose="020B0503050000020004" pitchFamily="34" charset="0"/>
              </a:rPr>
              <a:t>Cutibacterium</a:t>
            </a:r>
            <a:r>
              <a:rPr lang="en-GB" sz="1200" dirty="0">
                <a:latin typeface="Fira Sans" panose="020B0503050000020004" pitchFamily="34" charset="0"/>
                <a:ea typeface="Fira Sans" panose="020B0503050000020004" pitchFamily="34" charset="0"/>
              </a:rPr>
              <a:t> acnes</a:t>
            </a: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Volunteer 6 (27 </a:t>
            </a:r>
            <a:r>
              <a:rPr kumimoji="0" lang="en-GB" sz="1200" b="0" i="0" u="none" strike="noStrike" kern="1200" cap="none" spc="0" normalizeH="0" baseline="0" noProof="0" dirty="0" err="1">
                <a:ln>
                  <a:noFill/>
                </a:ln>
                <a:solidFill>
                  <a:prstClr val="black"/>
                </a:solidFill>
                <a:effectLst/>
                <a:uLnTx/>
                <a:uFillTx/>
                <a:latin typeface="DM Sans"/>
                <a:ea typeface="+mn-ea"/>
                <a:cs typeface="+mn-cs"/>
              </a:rPr>
              <a:t>yo</a:t>
            </a:r>
            <a:r>
              <a:rPr kumimoji="0" lang="en-GB" sz="1200" b="0" i="0" u="none" strike="noStrike" kern="1200" cap="none" spc="0" normalizeH="0" baseline="0" noProof="0" dirty="0">
                <a:ln>
                  <a:noFill/>
                </a:ln>
                <a:solidFill>
                  <a:prstClr val="black"/>
                </a:solidFill>
                <a:effectLst/>
                <a:uLnTx/>
                <a:uFillTx/>
                <a:latin typeface="DM Sans"/>
                <a:ea typeface="+mn-ea"/>
                <a:cs typeface="+mn-cs"/>
              </a:rPr>
              <a:t>) Mir Ha, left profile, with ROI and segmented porphyrins at D0 and D28</a:t>
            </a: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Facial images under UV light acquisition showing porphyrins as orange fluorescence on the most prominent porphyrin fluorescence site: the nose-wings</a:t>
            </a: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The specific pathogenic </a:t>
            </a:r>
            <a:r>
              <a:rPr kumimoji="0" lang="en-GB" sz="1200" b="0" i="1" u="none" strike="noStrike" kern="1200" cap="none" spc="0" normalizeH="0" baseline="0" noProof="0" dirty="0" err="1">
                <a:ln>
                  <a:noFill/>
                </a:ln>
                <a:solidFill>
                  <a:prstClr val="black"/>
                </a:solidFill>
                <a:effectLst/>
                <a:uLnTx/>
                <a:uFillTx/>
                <a:latin typeface="DM Sans"/>
                <a:ea typeface="+mn-ea"/>
                <a:cs typeface="+mn-cs"/>
              </a:rPr>
              <a:t>Cutibacterium</a:t>
            </a:r>
            <a:r>
              <a:rPr kumimoji="0" lang="en-GB" sz="1200" b="0" i="1" u="none" strike="noStrike" kern="1200" cap="none" spc="0" normalizeH="0" baseline="0" noProof="0" dirty="0">
                <a:ln>
                  <a:noFill/>
                </a:ln>
                <a:solidFill>
                  <a:prstClr val="black"/>
                </a:solidFill>
                <a:effectLst/>
                <a:uLnTx/>
                <a:uFillTx/>
                <a:latin typeface="DM Sans"/>
                <a:ea typeface="+mn-ea"/>
                <a:cs typeface="+mn-cs"/>
              </a:rPr>
              <a:t> acnes </a:t>
            </a:r>
            <a:r>
              <a:rPr kumimoji="0" lang="en-GB" sz="1200" b="0" i="0" u="none" strike="noStrike" kern="1200" cap="none" spc="0" normalizeH="0" baseline="0" noProof="0" dirty="0">
                <a:ln>
                  <a:noFill/>
                </a:ln>
                <a:solidFill>
                  <a:prstClr val="black"/>
                </a:solidFill>
                <a:effectLst/>
                <a:uLnTx/>
                <a:uFillTx/>
                <a:latin typeface="DM Sans"/>
                <a:ea typeface="+mn-ea"/>
                <a:cs typeface="+mn-cs"/>
              </a:rPr>
              <a:t>type I strain produce large amount of porphyrins and are the acne associated strains with high pro-inflammatory potential (much more than non-pathogenic strain II and III of </a:t>
            </a:r>
            <a:r>
              <a:rPr kumimoji="0" lang="en-GB" sz="1200" b="0" i="1" u="none" strike="noStrike" kern="1200" cap="none" spc="0" normalizeH="0" baseline="0" noProof="0" dirty="0">
                <a:ln>
                  <a:noFill/>
                </a:ln>
                <a:solidFill>
                  <a:prstClr val="black"/>
                </a:solidFill>
                <a:effectLst/>
                <a:uLnTx/>
                <a:uFillTx/>
                <a:latin typeface="DM Sans"/>
                <a:ea typeface="+mn-ea"/>
                <a:cs typeface="+mn-cs"/>
              </a:rPr>
              <a:t>C. acnes</a:t>
            </a:r>
            <a:r>
              <a:rPr kumimoji="0" lang="en-GB" sz="1200" b="0" i="0" u="none" strike="noStrike" kern="1200" cap="none" spc="0" normalizeH="0" baseline="0" noProof="0" dirty="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3/Pore size</a:t>
            </a:r>
          </a:p>
          <a:p>
            <a:pPr marL="0" marR="0" lvl="0" indent="0" algn="l" defTabSz="914400" rtl="0" eaLnBrk="1" fontAlgn="auto" latinLnBrk="0" hangingPunct="1">
              <a:lnSpc>
                <a:spcPct val="100000"/>
              </a:lnSpc>
              <a:spcBef>
                <a:spcPts val="0"/>
              </a:spcBef>
              <a:spcAft>
                <a:spcPts val="600"/>
              </a:spcAft>
              <a:buClr>
                <a:srgbClr val="FFFFFF"/>
              </a:buClr>
              <a:buSzTx/>
              <a:buFont typeface="Arial" panose="020B0604020202020204" pitchFamily="34" charset="0"/>
              <a:buNone/>
              <a:tabLst/>
              <a:defRPr/>
            </a:pPr>
            <a:r>
              <a:rPr kumimoji="0" lang="en-GB" sz="1400" b="1" i="0" u="none" strike="noStrike" kern="1200" cap="none" spc="0" normalizeH="0" baseline="0" noProof="0" dirty="0">
                <a:ln>
                  <a:noFill/>
                </a:ln>
                <a:solidFill>
                  <a:srgbClr val="FFFFFF"/>
                </a:solidFill>
                <a:effectLst/>
                <a:uLnTx/>
                <a:uFillTx/>
                <a:latin typeface="DM Sans"/>
                <a:ea typeface="+mn-ea"/>
                <a:cs typeface="+mn-cs"/>
              </a:rPr>
              <a:t>Pore size:</a:t>
            </a:r>
          </a:p>
          <a:p>
            <a:pPr marL="363600" marR="0" lvl="0" indent="-363600" algn="l" defTabSz="914400" rtl="0" eaLnBrk="1" fontAlgn="auto" latinLnBrk="0" hangingPunct="1">
              <a:lnSpc>
                <a:spcPct val="90000"/>
              </a:lnSpc>
              <a:spcBef>
                <a:spcPts val="200"/>
              </a:spcBef>
              <a:spcAft>
                <a:spcPts val="200"/>
              </a:spcAft>
              <a:buClr>
                <a:srgbClr val="FFFFFF"/>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srgbClr val="FFFFFF"/>
                </a:solidFill>
                <a:effectLst/>
                <a:uLnTx/>
                <a:uFillTx/>
                <a:latin typeface="DM Sans"/>
                <a:ea typeface="+mn-ea"/>
                <a:cs typeface="+mn-cs"/>
              </a:rPr>
              <a:t>Clinical Scoring (visual evaluation) by a dermatologist demonstrated a reduction of the pore size in 18% of the volunteers and the non-comedogenic activity of ALPAFLOR</a:t>
            </a:r>
            <a:r>
              <a:rPr kumimoji="0" lang="en-GB" sz="1200" b="0" i="0" u="none" strike="noStrike" kern="1200" cap="none" spc="0" normalizeH="0" baseline="30000" noProof="0" dirty="0">
                <a:ln>
                  <a:noFill/>
                </a:ln>
                <a:solidFill>
                  <a:srgbClr val="FFFFFF"/>
                </a:solidFill>
                <a:effectLst/>
                <a:uLnTx/>
                <a:uFillTx/>
                <a:latin typeface="DM Sans"/>
                <a:ea typeface="+mn-ea"/>
                <a:cs typeface="+mn-cs"/>
              </a:rPr>
              <a:t>®</a:t>
            </a:r>
            <a:r>
              <a:rPr kumimoji="0" lang="en-GB" sz="1200" b="0" i="0" u="none" strike="noStrike" kern="1200" cap="none" spc="0" normalizeH="0" baseline="0" noProof="0" dirty="0">
                <a:ln>
                  <a:noFill/>
                </a:ln>
                <a:solidFill>
                  <a:srgbClr val="FFFFFF"/>
                </a:solidFill>
                <a:effectLst/>
                <a:uLnTx/>
                <a:uFillTx/>
                <a:latin typeface="DM Sans"/>
                <a:ea typeface="+mn-ea"/>
                <a:cs typeface="+mn-cs"/>
              </a:rPr>
              <a:t> ALP-SEBUM CB.</a:t>
            </a:r>
          </a:p>
          <a:p>
            <a:pPr marL="363600" marR="0" lvl="0" indent="-363600" algn="l" defTabSz="914400" rtl="0" eaLnBrk="1" fontAlgn="auto" latinLnBrk="0" hangingPunct="1">
              <a:lnSpc>
                <a:spcPct val="90000"/>
              </a:lnSpc>
              <a:spcBef>
                <a:spcPts val="200"/>
              </a:spcBef>
              <a:spcAft>
                <a:spcPts val="200"/>
              </a:spcAft>
              <a:buClr>
                <a:srgbClr val="FFFFFF"/>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srgbClr val="FFFFFF"/>
                </a:solidFill>
                <a:effectLst/>
                <a:uLnTx/>
                <a:uFillTx/>
                <a:latin typeface="DM Sans"/>
                <a:ea typeface="+mn-ea"/>
                <a:cs typeface="+mn-cs"/>
              </a:rPr>
              <a:t>No pore size reduction was found with the placebo.</a:t>
            </a:r>
          </a:p>
          <a:p>
            <a:r>
              <a:rPr lang="en-GB" dirty="0"/>
              <a:t>seboregulating effect of ALPAFLOR® ALP®- SEBUM was evaluated by measuring the reduction of the sebum spot number and of the sebum production by means of a </a:t>
            </a:r>
            <a:r>
              <a:rPr lang="en-GB" dirty="0" err="1"/>
              <a:t>Sebutape</a:t>
            </a:r>
            <a:r>
              <a:rPr lang="en-GB" dirty="0"/>
              <a:t>®.</a:t>
            </a:r>
          </a:p>
          <a:p>
            <a:r>
              <a:rPr lang="en-GB" dirty="0"/>
              <a:t>A reduction of 24% in spot number and a decrease of 56% in sebum production were shown after 56 days of treatment.</a:t>
            </a:r>
          </a:p>
          <a:p>
            <a:pPr defTabSz="1394643">
              <a:defRPr/>
            </a:pPr>
            <a:r>
              <a:rPr lang="en-GB" noProof="0" dirty="0"/>
              <a:t>Additionally, a clinical scoring by a dermatologist demonstrated a reduction of the pore size in 18% of the volunteers with the ALP-SEBUM</a:t>
            </a:r>
            <a:r>
              <a:rPr lang="en-GB" baseline="0" noProof="0" dirty="0"/>
              <a:t> cream, whereas no </a:t>
            </a:r>
            <a:r>
              <a:rPr lang="en-GB" dirty="0">
                <a:solidFill>
                  <a:srgbClr val="4D4D4D"/>
                </a:solidFill>
              </a:rPr>
              <a:t>pore size reduction was found with the placebo.</a:t>
            </a:r>
            <a:endParaRPr kumimoji="0" lang="en-GB" sz="1200" b="0" i="0" u="none" strike="noStrike" kern="1200" cap="none" spc="0" normalizeH="0" baseline="0" noProof="0" dirty="0">
              <a:ln>
                <a:noFill/>
              </a:ln>
              <a:solidFill>
                <a:prstClr val="black"/>
              </a:solidFill>
              <a:effectLst/>
              <a:uLnTx/>
              <a:uFillTx/>
              <a:latin typeface="DM Sans"/>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477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90000"/>
              </a:lnSpc>
              <a:spcBef>
                <a:spcPts val="500"/>
              </a:spcBef>
              <a:spcAft>
                <a:spcPts val="400"/>
              </a:spcAft>
              <a:buClr>
                <a:srgbClr val="9138B0"/>
              </a:buClr>
              <a:buSzPct val="90000"/>
            </a:pPr>
            <a:r>
              <a:rPr lang="en-GB" i="1" kern="1200" dirty="0">
                <a:solidFill>
                  <a:prstClr val="black"/>
                </a:solidFill>
                <a:latin typeface="DM Sans"/>
              </a:rPr>
              <a:t>S. capitis  </a:t>
            </a:r>
            <a:r>
              <a:rPr lang="en-GB" kern="1200" dirty="0">
                <a:solidFill>
                  <a:prstClr val="black"/>
                </a:solidFill>
                <a:latin typeface="DM Sans"/>
              </a:rPr>
              <a:t>and </a:t>
            </a:r>
            <a:r>
              <a:rPr lang="en-GB" i="1" kern="1200" dirty="0">
                <a:solidFill>
                  <a:prstClr val="black"/>
                </a:solidFill>
                <a:latin typeface="DM Sans"/>
              </a:rPr>
              <a:t>M. </a:t>
            </a:r>
            <a:r>
              <a:rPr lang="en-GB" i="1" kern="1200" dirty="0" err="1">
                <a:solidFill>
                  <a:prstClr val="black"/>
                </a:solidFill>
                <a:latin typeface="DM Sans"/>
              </a:rPr>
              <a:t>yunnanensis</a:t>
            </a:r>
            <a:r>
              <a:rPr lang="en-GB" i="1" kern="1200">
                <a:solidFill>
                  <a:prstClr val="black"/>
                </a:solidFill>
                <a:latin typeface="DM Sans"/>
              </a:rPr>
              <a:t> </a:t>
            </a:r>
            <a:r>
              <a:rPr lang="en-GB" kern="1200">
                <a:solidFill>
                  <a:prstClr val="black"/>
                </a:solidFill>
                <a:latin typeface="DM Sans"/>
              </a:rPr>
              <a:t>were chosen as denominator on the ratio to check to which extent the other bacteria are modulated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.Capitis was chosen as reference frame as it ranked very low and far from the other bacteria of interest in our differential ranking graph (example reported in slide 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Capitis and </a:t>
            </a:r>
            <a:r>
              <a:rPr lang="en-US" dirty="0" err="1"/>
              <a:t>yunnanensis</a:t>
            </a:r>
            <a:r>
              <a:rPr lang="en-US" dirty="0"/>
              <a:t> have very low and high rank respectively meaning that they are the ones that are increasing/decreasing the most relative to each other.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buClr>
                <a:srgbClr val="9138B0"/>
              </a:buClr>
              <a:defRPr/>
            </a:pPr>
            <a:r>
              <a:rPr lang="en-US" dirty="0"/>
              <a:t>ALPAFLOR® ALP-SEBUM CB after 4 weeks doesn’t affect the microbiome diversity as the Shannon index doesn’t change significantly at any facial site.</a:t>
            </a:r>
          </a:p>
          <a:p>
            <a:pPr>
              <a:buClr>
                <a:srgbClr val="9138B0"/>
              </a:buCl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nSpc>
                <a:spcPct val="90000"/>
              </a:lnSpc>
              <a:spcBef>
                <a:spcPts val="500"/>
              </a:spcBef>
              <a:spcAft>
                <a:spcPts val="400"/>
              </a:spcAft>
              <a:buClr>
                <a:srgbClr val="9138B0"/>
              </a:buClr>
              <a:buSzPct val="90000"/>
            </a:pPr>
            <a:endParaRPr lang="en-GB" kern="1200" dirty="0">
              <a:solidFill>
                <a:prstClr val="black"/>
              </a:solidFill>
              <a:latin typeface="DM Sans"/>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514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
        <p:nvSpPr>
          <p:cNvPr id="3" name="TextBox 2">
            <a:extLst>
              <a:ext uri="{FF2B5EF4-FFF2-40B4-BE49-F238E27FC236}">
                <a16:creationId xmlns:a16="http://schemas.microsoft.com/office/drawing/2014/main" id="{82D6DB54-41AA-388F-E596-9E209439449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30405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92DA11A2-DF86-70B9-022E-12A2908DED5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60524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2B35ABEC-1BD9-512C-4507-CF59813079C0}"/>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663052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9B7A73C6-CEDE-31E1-B3E6-053EF7C4B104}"/>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79E538F0-F513-1813-2C94-E5DBBCE36760}"/>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933835018"/>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
        <p:nvSpPr>
          <p:cNvPr id="3" name="TextBox 2">
            <a:extLst>
              <a:ext uri="{FF2B5EF4-FFF2-40B4-BE49-F238E27FC236}">
                <a16:creationId xmlns:a16="http://schemas.microsoft.com/office/drawing/2014/main" id="{CAABB16C-0755-B57D-3776-4A7A91914FE1}"/>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3299976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a:t>
            </a:r>
            <a:endParaRPr lang="en-GB" dirty="0"/>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787285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0EB654D8-F22C-69F2-B040-305E5B9D986A}"/>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714" r:id="rId1"/>
    <p:sldLayoutId id="2147483718" r:id="rId2"/>
    <p:sldLayoutId id="2147483672" r:id="rId3"/>
    <p:sldLayoutId id="2147483748" r:id="rId4"/>
    <p:sldLayoutId id="2147483701" r:id="rId5"/>
    <p:sldLayoutId id="2147483702" r:id="rId6"/>
    <p:sldLayoutId id="2147483719" r:id="rId7"/>
    <p:sldLayoutId id="2147483720" r:id="rId8"/>
    <p:sldLayoutId id="2147483747" r:id="rId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png"/><Relationship Id="rId7"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 Id="rId9"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68142E-9185-8A72-43F8-E086C9E84FBB}"/>
              </a:ext>
            </a:extLst>
          </p:cNvPr>
          <p:cNvSpPr>
            <a:spLocks noGrp="1"/>
          </p:cNvSpPr>
          <p:nvPr>
            <p:ph type="sldNum" sz="quarter" idx="12"/>
          </p:nvPr>
        </p:nvSpPr>
        <p:spPr/>
        <p:txBody>
          <a:bodyPr/>
          <a:lstStyle/>
          <a:p>
            <a:fld id="{5BA3E189-2F3A-42E5-B572-3520703B6186}" type="slidenum">
              <a:rPr lang="en-GB" smtClean="0"/>
              <a:t>1</a:t>
            </a:fld>
            <a:endParaRPr lang="en-GB"/>
          </a:p>
        </p:txBody>
      </p:sp>
      <p:sp>
        <p:nvSpPr>
          <p:cNvPr id="3" name="Text Placeholder 2">
            <a:extLst>
              <a:ext uri="{FF2B5EF4-FFF2-40B4-BE49-F238E27FC236}">
                <a16:creationId xmlns:a16="http://schemas.microsoft.com/office/drawing/2014/main" id="{E92B1B91-95E0-37C8-A711-D6BCE2CBA016}"/>
              </a:ext>
            </a:extLst>
          </p:cNvPr>
          <p:cNvSpPr>
            <a:spLocks noGrp="1"/>
          </p:cNvSpPr>
          <p:nvPr>
            <p:ph type="body" sz="quarter" idx="13"/>
          </p:nvPr>
        </p:nvSpPr>
        <p:spPr/>
        <p:txBody>
          <a:bodyPr/>
          <a:lstStyle/>
          <a:p>
            <a:endParaRPr lang="en-CH"/>
          </a:p>
        </p:txBody>
      </p:sp>
      <p:sp>
        <p:nvSpPr>
          <p:cNvPr id="4" name="Text Placeholder 3">
            <a:extLst>
              <a:ext uri="{FF2B5EF4-FFF2-40B4-BE49-F238E27FC236}">
                <a16:creationId xmlns:a16="http://schemas.microsoft.com/office/drawing/2014/main" id="{74F16705-CF55-9F5B-16A6-2ABDD28EFCB9}"/>
              </a:ext>
            </a:extLst>
          </p:cNvPr>
          <p:cNvSpPr>
            <a:spLocks noGrp="1"/>
          </p:cNvSpPr>
          <p:nvPr>
            <p:ph type="body" sz="quarter" idx="14"/>
          </p:nvPr>
        </p:nvSpPr>
        <p:spPr/>
        <p:txBody>
          <a:bodyPr/>
          <a:lstStyle/>
          <a:p>
            <a:endParaRPr lang="en-CH"/>
          </a:p>
        </p:txBody>
      </p:sp>
      <p:sp>
        <p:nvSpPr>
          <p:cNvPr id="5" name="Text Placeholder 4">
            <a:extLst>
              <a:ext uri="{FF2B5EF4-FFF2-40B4-BE49-F238E27FC236}">
                <a16:creationId xmlns:a16="http://schemas.microsoft.com/office/drawing/2014/main" id="{77C660BB-DDB4-B61C-7C98-C20D65E486B3}"/>
              </a:ext>
            </a:extLst>
          </p:cNvPr>
          <p:cNvSpPr>
            <a:spLocks noGrp="1"/>
          </p:cNvSpPr>
          <p:nvPr>
            <p:ph type="body" sz="quarter" idx="16"/>
          </p:nvPr>
        </p:nvSpPr>
        <p:spPr/>
        <p:txBody>
          <a:bodyPr/>
          <a:lstStyle/>
          <a:p>
            <a:endParaRPr lang="en-CH"/>
          </a:p>
        </p:txBody>
      </p:sp>
      <p:sp>
        <p:nvSpPr>
          <p:cNvPr id="6" name="Text Placeholder 5">
            <a:extLst>
              <a:ext uri="{FF2B5EF4-FFF2-40B4-BE49-F238E27FC236}">
                <a16:creationId xmlns:a16="http://schemas.microsoft.com/office/drawing/2014/main" id="{620954E8-F590-4BE9-8D8D-6939E8D04140}"/>
              </a:ext>
            </a:extLst>
          </p:cNvPr>
          <p:cNvSpPr>
            <a:spLocks noGrp="1"/>
          </p:cNvSpPr>
          <p:nvPr>
            <p:ph type="body" sz="quarter" idx="17"/>
          </p:nvPr>
        </p:nvSpPr>
        <p:spPr/>
        <p:txBody>
          <a:bodyPr/>
          <a:lstStyle/>
          <a:p>
            <a:endParaRPr lang="en-CH"/>
          </a:p>
        </p:txBody>
      </p:sp>
      <p:sp>
        <p:nvSpPr>
          <p:cNvPr id="7" name="Text Placeholder 6">
            <a:extLst>
              <a:ext uri="{FF2B5EF4-FFF2-40B4-BE49-F238E27FC236}">
                <a16:creationId xmlns:a16="http://schemas.microsoft.com/office/drawing/2014/main" id="{C734F871-80A3-63F9-84FB-181167FB4693}"/>
              </a:ext>
            </a:extLst>
          </p:cNvPr>
          <p:cNvSpPr>
            <a:spLocks noGrp="1"/>
          </p:cNvSpPr>
          <p:nvPr>
            <p:ph type="body" sz="quarter" idx="18"/>
          </p:nvPr>
        </p:nvSpPr>
        <p:spPr/>
        <p:txBody>
          <a:bodyPr/>
          <a:lstStyle/>
          <a:p>
            <a:endParaRPr lang="en-CH"/>
          </a:p>
        </p:txBody>
      </p:sp>
      <p:sp>
        <p:nvSpPr>
          <p:cNvPr id="8" name="Text Placeholder 7">
            <a:extLst>
              <a:ext uri="{FF2B5EF4-FFF2-40B4-BE49-F238E27FC236}">
                <a16:creationId xmlns:a16="http://schemas.microsoft.com/office/drawing/2014/main" id="{00A4012D-377D-1482-007D-250DF2F346C6}"/>
              </a:ext>
            </a:extLst>
          </p:cNvPr>
          <p:cNvSpPr>
            <a:spLocks noGrp="1"/>
          </p:cNvSpPr>
          <p:nvPr>
            <p:ph type="body" sz="quarter" idx="19"/>
          </p:nvPr>
        </p:nvSpPr>
        <p:spPr/>
        <p:txBody>
          <a:bodyPr/>
          <a:lstStyle/>
          <a:p>
            <a:endParaRPr lang="en-CH"/>
          </a:p>
        </p:txBody>
      </p:sp>
      <p:sp>
        <p:nvSpPr>
          <p:cNvPr id="9" name="Text Placeholder 8">
            <a:extLst>
              <a:ext uri="{FF2B5EF4-FFF2-40B4-BE49-F238E27FC236}">
                <a16:creationId xmlns:a16="http://schemas.microsoft.com/office/drawing/2014/main" id="{35D870E0-752E-3805-BB14-A4A1E6376FD4}"/>
              </a:ext>
            </a:extLst>
          </p:cNvPr>
          <p:cNvSpPr>
            <a:spLocks noGrp="1"/>
          </p:cNvSpPr>
          <p:nvPr>
            <p:ph type="body" sz="quarter" idx="20"/>
          </p:nvPr>
        </p:nvSpPr>
        <p:spPr/>
        <p:txBody>
          <a:bodyPr/>
          <a:lstStyle/>
          <a:p>
            <a:endParaRPr lang="en-CH"/>
          </a:p>
        </p:txBody>
      </p:sp>
      <p:sp>
        <p:nvSpPr>
          <p:cNvPr id="10" name="Text Placeholder 9">
            <a:extLst>
              <a:ext uri="{FF2B5EF4-FFF2-40B4-BE49-F238E27FC236}">
                <a16:creationId xmlns:a16="http://schemas.microsoft.com/office/drawing/2014/main" id="{424F7723-8228-688A-659E-56D52D45BF2A}"/>
              </a:ext>
            </a:extLst>
          </p:cNvPr>
          <p:cNvSpPr>
            <a:spLocks noGrp="1"/>
          </p:cNvSpPr>
          <p:nvPr>
            <p:ph type="body" sz="quarter" idx="21"/>
          </p:nvPr>
        </p:nvSpPr>
        <p:spPr/>
        <p:txBody>
          <a:bodyPr/>
          <a:lstStyle/>
          <a:p>
            <a:endParaRPr lang="en-CH"/>
          </a:p>
        </p:txBody>
      </p:sp>
      <p:sp>
        <p:nvSpPr>
          <p:cNvPr id="11" name="Text Placeholder 10">
            <a:extLst>
              <a:ext uri="{FF2B5EF4-FFF2-40B4-BE49-F238E27FC236}">
                <a16:creationId xmlns:a16="http://schemas.microsoft.com/office/drawing/2014/main" id="{E97EA311-372E-360F-BD72-86BF68D74045}"/>
              </a:ext>
            </a:extLst>
          </p:cNvPr>
          <p:cNvSpPr>
            <a:spLocks noGrp="1"/>
          </p:cNvSpPr>
          <p:nvPr>
            <p:ph type="body" sz="quarter" idx="22"/>
          </p:nvPr>
        </p:nvSpPr>
        <p:spPr/>
        <p:txBody>
          <a:bodyPr/>
          <a:lstStyle/>
          <a:p>
            <a:endParaRPr lang="en-CH"/>
          </a:p>
        </p:txBody>
      </p:sp>
      <p:sp>
        <p:nvSpPr>
          <p:cNvPr id="12" name="Text Placeholder 11">
            <a:extLst>
              <a:ext uri="{FF2B5EF4-FFF2-40B4-BE49-F238E27FC236}">
                <a16:creationId xmlns:a16="http://schemas.microsoft.com/office/drawing/2014/main" id="{C91AF24D-D7A2-AD39-DFCB-6E81018427E0}"/>
              </a:ext>
            </a:extLst>
          </p:cNvPr>
          <p:cNvSpPr>
            <a:spLocks noGrp="1"/>
          </p:cNvSpPr>
          <p:nvPr>
            <p:ph type="body" sz="quarter" idx="23"/>
          </p:nvPr>
        </p:nvSpPr>
        <p:spPr/>
        <p:txBody>
          <a:bodyPr/>
          <a:lstStyle/>
          <a:p>
            <a:endParaRPr lang="en-CH"/>
          </a:p>
        </p:txBody>
      </p:sp>
      <p:sp>
        <p:nvSpPr>
          <p:cNvPr id="13" name="Text Placeholder 12">
            <a:extLst>
              <a:ext uri="{FF2B5EF4-FFF2-40B4-BE49-F238E27FC236}">
                <a16:creationId xmlns:a16="http://schemas.microsoft.com/office/drawing/2014/main" id="{1AF5CF81-1DD2-7D52-1844-83E2E656968D}"/>
              </a:ext>
            </a:extLst>
          </p:cNvPr>
          <p:cNvSpPr>
            <a:spLocks noGrp="1"/>
          </p:cNvSpPr>
          <p:nvPr>
            <p:ph type="body" sz="quarter" idx="24"/>
          </p:nvPr>
        </p:nvSpPr>
        <p:spPr/>
        <p:txBody>
          <a:bodyPr/>
          <a:lstStyle/>
          <a:p>
            <a:endParaRPr lang="en-CH"/>
          </a:p>
        </p:txBody>
      </p:sp>
      <p:sp>
        <p:nvSpPr>
          <p:cNvPr id="14" name="Text Placeholder 13">
            <a:extLst>
              <a:ext uri="{FF2B5EF4-FFF2-40B4-BE49-F238E27FC236}">
                <a16:creationId xmlns:a16="http://schemas.microsoft.com/office/drawing/2014/main" id="{2CA7B3D0-9C1E-C077-EC82-AA7D11DA061F}"/>
              </a:ext>
            </a:extLst>
          </p:cNvPr>
          <p:cNvSpPr>
            <a:spLocks noGrp="1"/>
          </p:cNvSpPr>
          <p:nvPr>
            <p:ph type="body" sz="quarter" idx="25"/>
          </p:nvPr>
        </p:nvSpPr>
        <p:spPr/>
        <p:txBody>
          <a:bodyPr/>
          <a:lstStyle/>
          <a:p>
            <a:endParaRPr lang="en-CH"/>
          </a:p>
        </p:txBody>
      </p:sp>
      <p:sp>
        <p:nvSpPr>
          <p:cNvPr id="15" name="Text Placeholder 14">
            <a:extLst>
              <a:ext uri="{FF2B5EF4-FFF2-40B4-BE49-F238E27FC236}">
                <a16:creationId xmlns:a16="http://schemas.microsoft.com/office/drawing/2014/main" id="{626A74BF-DB35-30A9-F4BE-8A22B2BB5A28}"/>
              </a:ext>
            </a:extLst>
          </p:cNvPr>
          <p:cNvSpPr>
            <a:spLocks noGrp="1"/>
          </p:cNvSpPr>
          <p:nvPr>
            <p:ph type="body" sz="quarter" idx="26"/>
          </p:nvPr>
        </p:nvSpPr>
        <p:spPr/>
        <p:txBody>
          <a:bodyPr/>
          <a:lstStyle/>
          <a:p>
            <a:endParaRPr lang="en-CH"/>
          </a:p>
        </p:txBody>
      </p:sp>
      <p:sp>
        <p:nvSpPr>
          <p:cNvPr id="16" name="Text Placeholder 15">
            <a:extLst>
              <a:ext uri="{FF2B5EF4-FFF2-40B4-BE49-F238E27FC236}">
                <a16:creationId xmlns:a16="http://schemas.microsoft.com/office/drawing/2014/main" id="{AE4B5C85-0F64-74FF-FF46-3B3CF7A24E06}"/>
              </a:ext>
            </a:extLst>
          </p:cNvPr>
          <p:cNvSpPr>
            <a:spLocks noGrp="1"/>
          </p:cNvSpPr>
          <p:nvPr>
            <p:ph type="body" sz="quarter" idx="27"/>
          </p:nvPr>
        </p:nvSpPr>
        <p:spPr/>
        <p:txBody>
          <a:bodyPr/>
          <a:lstStyle/>
          <a:p>
            <a:endParaRPr lang="en-CH"/>
          </a:p>
        </p:txBody>
      </p:sp>
      <p:sp>
        <p:nvSpPr>
          <p:cNvPr id="17" name="Text Placeholder 16">
            <a:extLst>
              <a:ext uri="{FF2B5EF4-FFF2-40B4-BE49-F238E27FC236}">
                <a16:creationId xmlns:a16="http://schemas.microsoft.com/office/drawing/2014/main" id="{88EEAD54-B9C3-D7AA-2B4F-6AB4711AF267}"/>
              </a:ext>
            </a:extLst>
          </p:cNvPr>
          <p:cNvSpPr>
            <a:spLocks noGrp="1"/>
          </p:cNvSpPr>
          <p:nvPr>
            <p:ph type="body" sz="quarter" idx="28"/>
          </p:nvPr>
        </p:nvSpPr>
        <p:spPr/>
        <p:txBody>
          <a:bodyPr/>
          <a:lstStyle/>
          <a:p>
            <a:endParaRPr lang="en-CH"/>
          </a:p>
        </p:txBody>
      </p:sp>
      <p:sp>
        <p:nvSpPr>
          <p:cNvPr id="18" name="Title 17">
            <a:extLst>
              <a:ext uri="{FF2B5EF4-FFF2-40B4-BE49-F238E27FC236}">
                <a16:creationId xmlns:a16="http://schemas.microsoft.com/office/drawing/2014/main" id="{16BFA13B-B2D9-7201-E7DD-25F6F083DC20}"/>
              </a:ext>
            </a:extLst>
          </p:cNvPr>
          <p:cNvSpPr>
            <a:spLocks noGrp="1"/>
          </p:cNvSpPr>
          <p:nvPr>
            <p:ph type="title"/>
          </p:nvPr>
        </p:nvSpPr>
        <p:spPr/>
        <p:txBody>
          <a:bodyPr/>
          <a:lstStyle/>
          <a:p>
            <a:endParaRPr lang="en-CH"/>
          </a:p>
        </p:txBody>
      </p:sp>
      <p:pic>
        <p:nvPicPr>
          <p:cNvPr id="20" name="Picture 19" descr="A close-up of a person's face&#10;&#10;AI-generated content may be incorrect.">
            <a:extLst>
              <a:ext uri="{FF2B5EF4-FFF2-40B4-BE49-F238E27FC236}">
                <a16:creationId xmlns:a16="http://schemas.microsoft.com/office/drawing/2014/main" id="{0D1643B4-BA6F-B96E-56F9-28FA2B875CF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19" name="TextBox 18">
            <a:extLst>
              <a:ext uri="{FF2B5EF4-FFF2-40B4-BE49-F238E27FC236}">
                <a16:creationId xmlns:a16="http://schemas.microsoft.com/office/drawing/2014/main" id="{474A000E-38E6-ED5E-5DF8-C7DD48030402}"/>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1386024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descr="A field of green plants&#10;&#10;Description automatically generated">
            <a:extLst>
              <a:ext uri="{FF2B5EF4-FFF2-40B4-BE49-F238E27FC236}">
                <a16:creationId xmlns:a16="http://schemas.microsoft.com/office/drawing/2014/main" id="{0DA47276-CE92-D0BC-F78D-E4999D7E7B65}"/>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a:xfrm>
            <a:off x="3" y="2"/>
            <a:ext cx="12191997" cy="6857998"/>
          </a:xfrm>
        </p:spPr>
      </p:pic>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GB"/>
              <a:t>ALPAFLOR</a:t>
            </a:r>
            <a:r>
              <a:rPr lang="en-GB" b="0"/>
              <a:t>®</a:t>
            </a:r>
            <a:r>
              <a:rPr lang="en-GB"/>
              <a:t> ALP-SEBUM CB</a:t>
            </a:r>
            <a:endParaRPr lang="en-US" b="0" i="1">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sp>
        <p:nvSpPr>
          <p:cNvPr id="5" name="CaixaDeTexto 47">
            <a:extLst>
              <a:ext uri="{FF2B5EF4-FFF2-40B4-BE49-F238E27FC236}">
                <a16:creationId xmlns:a16="http://schemas.microsoft.com/office/drawing/2014/main" id="{008BD08D-C9F1-D88D-4F9C-A31B1B519E90}"/>
              </a:ext>
            </a:extLst>
          </p:cNvPr>
          <p:cNvSpPr txBox="1"/>
          <p:nvPr/>
        </p:nvSpPr>
        <p:spPr>
          <a:xfrm>
            <a:off x="648000" y="6429600"/>
            <a:ext cx="4557535" cy="153888"/>
          </a:xfrm>
          <a:prstGeom prst="rect">
            <a:avLst/>
          </a:prstGeom>
          <a:noFill/>
        </p:spPr>
        <p:txBody>
          <a:bodyPr wrap="square" lIns="0" tIns="0" rIns="0" bIns="0" anchor="ctr" anchorCtr="0">
            <a:spAutoFit/>
          </a:bodyPr>
          <a:lstStyle/>
          <a:p>
            <a:pPr marL="7938" marR="0" lvl="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a:ln>
                  <a:noFill/>
                </a:ln>
                <a:solidFill>
                  <a:schemeClr val="bg1"/>
                </a:solidFill>
                <a:effectLst/>
                <a:uLnTx/>
                <a:uFillTx/>
                <a:latin typeface="DM Sans"/>
                <a:ea typeface="+mn-ea"/>
                <a:cs typeface="+mn-cs"/>
              </a:rPr>
              <a:t>* </a:t>
            </a:r>
            <a:r>
              <a:rPr kumimoji="0" lang="en-US" sz="1000" b="0" i="1" u="none" strike="noStrike" kern="1200" cap="none" spc="0" normalizeH="0" baseline="0">
                <a:ln>
                  <a:noFill/>
                </a:ln>
                <a:solidFill>
                  <a:schemeClr val="bg1"/>
                </a:solidFill>
                <a:effectLst/>
                <a:uLnTx/>
                <a:uFillTx/>
                <a:latin typeface="DM Sans"/>
                <a:ea typeface="+mn-ea"/>
                <a:cs typeface="+mn-cs"/>
              </a:rPr>
              <a:t>in vitro </a:t>
            </a:r>
            <a:r>
              <a:rPr kumimoji="0" lang="en-US" sz="1000" b="0" i="0" u="none" strike="noStrike" kern="1200" cap="none" spc="0" normalizeH="0" baseline="0">
                <a:ln>
                  <a:noFill/>
                </a:ln>
                <a:solidFill>
                  <a:schemeClr val="bg1"/>
                </a:solidFill>
                <a:effectLst/>
                <a:uLnTx/>
                <a:uFillTx/>
                <a:latin typeface="DM Sans"/>
                <a:ea typeface="+mn-ea"/>
                <a:cs typeface="+mn-cs"/>
              </a:rPr>
              <a:t>** </a:t>
            </a:r>
            <a:r>
              <a:rPr kumimoji="0" lang="en-US" sz="1000" b="0" i="1" u="none" strike="noStrike" kern="1200" cap="none" spc="0" normalizeH="0" baseline="0">
                <a:ln>
                  <a:noFill/>
                </a:ln>
                <a:solidFill>
                  <a:schemeClr val="bg1"/>
                </a:solidFill>
                <a:effectLst/>
                <a:uLnTx/>
                <a:uFillTx/>
                <a:latin typeface="DM Sans"/>
                <a:ea typeface="+mn-ea"/>
                <a:cs typeface="+mn-cs"/>
              </a:rPr>
              <a:t>in vivo</a:t>
            </a:r>
          </a:p>
        </p:txBody>
      </p:sp>
      <p:sp>
        <p:nvSpPr>
          <p:cNvPr id="13" name="Slide Number Placeholder 7">
            <a:extLst>
              <a:ext uri="{FF2B5EF4-FFF2-40B4-BE49-F238E27FC236}">
                <a16:creationId xmlns:a16="http://schemas.microsoft.com/office/drawing/2014/main" id="{07A4B518-A8B9-4A72-6416-C008472487C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a:ln>
                <a:noFill/>
              </a:ln>
              <a:effectLst/>
              <a:uLnTx/>
              <a:uFillTx/>
              <a:latin typeface="DM Sans"/>
              <a:ea typeface="+mn-ea"/>
              <a:cs typeface="+mn-cs"/>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0" y="2226586"/>
            <a:ext cx="11889600" cy="903019"/>
            <a:chOff x="0" y="2286165"/>
            <a:chExt cx="11889600" cy="903019"/>
          </a:xfrm>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134218" y="2306624"/>
              <a:ext cx="8896947" cy="840690"/>
            </a:xfrm>
            <a:prstGeom prst="rect">
              <a:avLst/>
            </a:prstGeom>
            <a:noFill/>
          </p:spPr>
          <p:txBody>
            <a:bodyPr wrap="square" lIns="0" tIns="90000" rIns="0" bIns="72000" rtlCol="0">
              <a:spAutoFit/>
            </a:bodyPr>
            <a:lstStyle/>
            <a:p>
              <a:pPr>
                <a:spcAft>
                  <a:spcPts val="300"/>
                </a:spcAft>
                <a:defRPr/>
              </a:pPr>
              <a:r>
                <a:rPr lang="en-US" sz="1300" dirty="0">
                  <a:latin typeface="DM Sans" pitchFamily="2" charset="0"/>
                  <a:ea typeface="Fira Sans Book" panose="020B0503050000020004" pitchFamily="34" charset="0"/>
                </a:rPr>
                <a:t>Gentle ethanolic extraction of alpine willowherb plant (early blooming stage) following green chemistry principles</a:t>
              </a:r>
            </a:p>
            <a:p>
              <a:pPr>
                <a:spcAft>
                  <a:spcPts val="300"/>
                </a:spcAft>
                <a:defRPr/>
              </a:pPr>
              <a:r>
                <a:rPr lang="en-US" sz="1300" dirty="0">
                  <a:latin typeface="DM Sans" pitchFamily="2" charset="0"/>
                  <a:ea typeface="Fira Sans Book" panose="020B0503050000020004" pitchFamily="34" charset="0"/>
                </a:rPr>
                <a:t>Standardization in oenotheins (as gallic acid)</a:t>
              </a:r>
            </a:p>
            <a:p>
              <a:pPr>
                <a:spcAft>
                  <a:spcPts val="300"/>
                </a:spcAft>
                <a:defRPr/>
              </a:pPr>
              <a:r>
                <a:rPr lang="en-US" sz="1300" dirty="0">
                  <a:latin typeface="DM Sans" pitchFamily="2" charset="0"/>
                  <a:ea typeface="Fira Sans Book" panose="020B0503050000020004" pitchFamily="34" charset="0"/>
                </a:rPr>
                <a:t>100% of natural origin according to ISO16128– no preservative</a:t>
              </a:r>
            </a:p>
          </p:txBody>
        </p:sp>
      </p:grpSp>
      <p:grpSp>
        <p:nvGrpSpPr>
          <p:cNvPr id="51" name="Group 50">
            <a:extLst>
              <a:ext uri="{FF2B5EF4-FFF2-40B4-BE49-F238E27FC236}">
                <a16:creationId xmlns:a16="http://schemas.microsoft.com/office/drawing/2014/main" id="{F1D046AC-49DC-A9F9-0A56-19150973B1F6}"/>
              </a:ext>
            </a:extLst>
          </p:cNvPr>
          <p:cNvGrpSpPr/>
          <p:nvPr/>
        </p:nvGrpSpPr>
        <p:grpSpPr>
          <a:xfrm>
            <a:off x="0" y="1742601"/>
            <a:ext cx="11889600" cy="385200"/>
            <a:chOff x="0" y="1781979"/>
            <a:chExt cx="11889600" cy="385200"/>
          </a:xfrm>
        </p:grpSpPr>
        <p:sp>
          <p:nvSpPr>
            <p:cNvPr id="52" name="Rectangle 51">
              <a:extLst>
                <a:ext uri="{FF2B5EF4-FFF2-40B4-BE49-F238E27FC236}">
                  <a16:creationId xmlns:a16="http://schemas.microsoft.com/office/drawing/2014/main" id="{8AFAEAEB-761E-E985-9118-37550530D829}"/>
                </a:ext>
              </a:extLst>
            </p:cNvPr>
            <p:cNvSpPr/>
            <p:nvPr/>
          </p:nvSpPr>
          <p:spPr>
            <a:xfrm>
              <a:off x="0" y="1781979"/>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SUSTAINABILITY:</a:t>
              </a:r>
            </a:p>
          </p:txBody>
        </p:sp>
        <p:sp>
          <p:nvSpPr>
            <p:cNvPr id="53" name="TextBox 52">
              <a:extLst>
                <a:ext uri="{FF2B5EF4-FFF2-40B4-BE49-F238E27FC236}">
                  <a16:creationId xmlns:a16="http://schemas.microsoft.com/office/drawing/2014/main" id="{C4C25799-FBB2-5B56-F6BC-02FA3211FAC0}"/>
                </a:ext>
              </a:extLst>
            </p:cNvPr>
            <p:cNvSpPr txBox="1"/>
            <p:nvPr/>
          </p:nvSpPr>
          <p:spPr>
            <a:xfrm>
              <a:off x="2134219" y="1792761"/>
              <a:ext cx="9535192"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a:ln>
                    <a:noFill/>
                  </a:ln>
                  <a:effectLst/>
                  <a:uLnTx/>
                  <a:uFillTx/>
                  <a:latin typeface="DM Sans" pitchFamily="2" charset="0"/>
                  <a:ea typeface="Fira Sans Book" panose="020B0503050000020004" pitchFamily="34" charset="0"/>
                  <a:cs typeface="+mn-cs"/>
                </a:rPr>
                <a:t>Organic cultivation, ethical and traceable sourcing, supporting alpine biodiversity with low impact on the environment </a:t>
              </a:r>
              <a:endParaRPr kumimoji="0" lang="en-US" sz="1300" b="0" i="0" u="none" strike="noStrike" kern="1200" cap="none" spc="0" normalizeH="0" baseline="0">
                <a:ln>
                  <a:noFill/>
                </a:ln>
                <a:effectLst/>
                <a:uLnTx/>
                <a:uFillTx/>
                <a:latin typeface="DM Sans" pitchFamily="2" charset="0"/>
                <a:ea typeface="Fira Sans Medium" panose="020B06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0" y="3900081"/>
            <a:ext cx="11889600" cy="1266448"/>
            <a:chOff x="0" y="4030273"/>
            <a:chExt cx="1188960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134218" y="4030273"/>
              <a:ext cx="8527297" cy="1117689"/>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400"/>
                </a:spcAft>
                <a:buClr>
                  <a:srgbClr val="007E4B"/>
                </a:buClr>
                <a:buSzTx/>
                <a:buFont typeface="Arial" panose="020B0604020202020204" pitchFamily="34" charset="0"/>
                <a:buChar char="•"/>
                <a:tabLst/>
                <a:defRPr/>
              </a:pPr>
              <a:r>
                <a:rPr lang="en-GB" sz="1300">
                  <a:latin typeface="DM Sans" pitchFamily="2" charset="0"/>
                  <a:ea typeface="Fira Sans Book" panose="020B0503050000020004" pitchFamily="34" charset="0"/>
                </a:rPr>
                <a:t>Delivers sustainable visible mattified skin with less sebum**</a:t>
              </a:r>
            </a:p>
            <a:p>
              <a:pPr marL="180000" indent="-180000">
                <a:spcAft>
                  <a:spcPts val="400"/>
                </a:spcAft>
                <a:buClr>
                  <a:srgbClr val="007E4B"/>
                </a:buClr>
                <a:buFont typeface="Arial" panose="020B0604020202020204" pitchFamily="34" charset="0"/>
                <a:buChar char="•"/>
                <a:defRPr/>
              </a:pPr>
              <a:r>
                <a:rPr lang="en-GB" sz="1300">
                  <a:latin typeface="DM Sans" pitchFamily="2" charset="0"/>
                  <a:ea typeface="Fira Sans Book" panose="020B0503050000020004" pitchFamily="34" charset="0"/>
                </a:rPr>
                <a:t>Reduces spots, leads to a visible clearer and cleaner skin, for blemish care, rebalance the microbiome**</a:t>
              </a:r>
            </a:p>
            <a:p>
              <a:pPr marL="180000" indent="-180000">
                <a:spcAft>
                  <a:spcPts val="400"/>
                </a:spcAft>
                <a:buClr>
                  <a:srgbClr val="007E4B"/>
                </a:buClr>
                <a:buFont typeface="Arial" panose="020B0604020202020204" pitchFamily="34" charset="0"/>
                <a:buChar char="•"/>
                <a:defRPr/>
              </a:pPr>
              <a:r>
                <a:rPr lang="en-GB" sz="1300">
                  <a:latin typeface="DM Sans" pitchFamily="2" charset="0"/>
                  <a:ea typeface="Fira Sans Book" panose="020B0503050000020004" pitchFamily="34" charset="0"/>
                </a:rPr>
                <a:t>Restores the skin’s healthy appearance**  </a:t>
              </a:r>
            </a:p>
            <a:p>
              <a:pPr marL="180000" indent="-180000">
                <a:spcAft>
                  <a:spcPts val="400"/>
                </a:spcAft>
                <a:buClr>
                  <a:srgbClr val="007E4B"/>
                </a:buClr>
                <a:buFont typeface="Arial" panose="020B0604020202020204" pitchFamily="34" charset="0"/>
                <a:buChar char="•"/>
                <a:defRPr/>
              </a:pPr>
              <a:r>
                <a:rPr lang="en-GB" sz="1300">
                  <a:latin typeface="DM Sans" pitchFamily="2" charset="0"/>
                  <a:ea typeface="Fira Sans Book" panose="020B0503050000020004" pitchFamily="34" charset="0"/>
                </a:rPr>
                <a:t>Helps sooth the skin *</a:t>
              </a:r>
            </a:p>
          </p:txBody>
        </p:sp>
      </p:grpSp>
      <p:grpSp>
        <p:nvGrpSpPr>
          <p:cNvPr id="58" name="Group 57">
            <a:extLst>
              <a:ext uri="{FF2B5EF4-FFF2-40B4-BE49-F238E27FC236}">
                <a16:creationId xmlns:a16="http://schemas.microsoft.com/office/drawing/2014/main" id="{99162E2A-72E2-30C7-B12B-5DF43A3FC9AB}"/>
              </a:ext>
            </a:extLst>
          </p:cNvPr>
          <p:cNvGrpSpPr/>
          <p:nvPr/>
        </p:nvGrpSpPr>
        <p:grpSpPr>
          <a:xfrm>
            <a:off x="0" y="5265312"/>
            <a:ext cx="11887260" cy="867912"/>
            <a:chOff x="0" y="5432660"/>
            <a:chExt cx="11887260" cy="867912"/>
          </a:xfrm>
        </p:grpSpPr>
        <p:sp>
          <p:nvSpPr>
            <p:cNvPr id="59" name="Rectangle 58">
              <a:extLst>
                <a:ext uri="{FF2B5EF4-FFF2-40B4-BE49-F238E27FC236}">
                  <a16:creationId xmlns:a16="http://schemas.microsoft.com/office/drawing/2014/main" id="{E6D535CE-5DB7-1A50-4492-712D99B903A8}"/>
                </a:ext>
              </a:extLst>
            </p:cNvPr>
            <p:cNvSpPr/>
            <p:nvPr/>
          </p:nvSpPr>
          <p:spPr>
            <a:xfrm>
              <a:off x="0" y="5432660"/>
              <a:ext cx="11887260" cy="867912"/>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a:ln>
                    <a:noFill/>
                  </a:ln>
                  <a:solidFill>
                    <a:srgbClr val="307297"/>
                  </a:solidFill>
                  <a:effectLst/>
                  <a:uLnTx/>
                  <a:uFillTx/>
                  <a:latin typeface="Fira Sans Medium"/>
                  <a:ea typeface="+mn-ea"/>
                  <a:cs typeface="+mn-cs"/>
                </a:rPr>
              </a:br>
              <a:endParaRPr kumimoji="0" lang="en-US" sz="1400" b="0" i="0" u="none" strike="noStrike" kern="0" cap="none" spc="0" normalizeH="0" baseline="0">
                <a:ln>
                  <a:noFill/>
                </a:ln>
                <a:solidFill>
                  <a:srgbClr val="307297"/>
                </a:solidFill>
                <a:effectLst/>
                <a:uLnTx/>
                <a:uFillTx/>
                <a:latin typeface="Fira Sans"/>
                <a:ea typeface="+mn-ea"/>
                <a:cs typeface="+mn-cs"/>
              </a:endParaRPr>
            </a:p>
          </p:txBody>
        </p:sp>
        <p:grpSp>
          <p:nvGrpSpPr>
            <p:cNvPr id="60" name="Group 59">
              <a:extLst>
                <a:ext uri="{FF2B5EF4-FFF2-40B4-BE49-F238E27FC236}">
                  <a16:creationId xmlns:a16="http://schemas.microsoft.com/office/drawing/2014/main" id="{796795F4-5509-22FF-8247-9957B02CCC9D}"/>
                </a:ext>
              </a:extLst>
            </p:cNvPr>
            <p:cNvGrpSpPr/>
            <p:nvPr/>
          </p:nvGrpSpPr>
          <p:grpSpPr>
            <a:xfrm>
              <a:off x="3163482" y="5534146"/>
              <a:ext cx="6230356" cy="656742"/>
              <a:chOff x="3107648" y="4768977"/>
              <a:chExt cx="6230356" cy="656742"/>
            </a:xfrm>
          </p:grpSpPr>
          <p:pic>
            <p:nvPicPr>
              <p:cNvPr id="61" name="Picture 60" descr="Logo&#10;&#10;Description automatically generated">
                <a:extLst>
                  <a:ext uri="{FF2B5EF4-FFF2-40B4-BE49-F238E27FC236}">
                    <a16:creationId xmlns:a16="http://schemas.microsoft.com/office/drawing/2014/main" id="{0CC3F7B9-C189-A11B-A391-5B843D2083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26266" y="4779137"/>
                <a:ext cx="869475" cy="646582"/>
              </a:xfrm>
              <a:prstGeom prst="rect">
                <a:avLst/>
              </a:prstGeom>
            </p:spPr>
          </p:pic>
          <p:pic>
            <p:nvPicPr>
              <p:cNvPr id="62" name="Picture 61">
                <a:extLst>
                  <a:ext uri="{FF2B5EF4-FFF2-40B4-BE49-F238E27FC236}">
                    <a16:creationId xmlns:a16="http://schemas.microsoft.com/office/drawing/2014/main" id="{BE0456E6-E216-C3E4-712F-93B07C84A3F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86349" y="4811204"/>
                <a:ext cx="766723" cy="576000"/>
              </a:xfrm>
              <a:prstGeom prst="rect">
                <a:avLst/>
              </a:prstGeom>
              <a:ln>
                <a:noFill/>
              </a:ln>
              <a:effectLst/>
            </p:spPr>
          </p:pic>
          <p:pic>
            <p:nvPicPr>
              <p:cNvPr id="63" name="Picture 62" descr="Logo&#10;&#10;Description automatically generated">
                <a:extLst>
                  <a:ext uri="{FF2B5EF4-FFF2-40B4-BE49-F238E27FC236}">
                    <a16:creationId xmlns:a16="http://schemas.microsoft.com/office/drawing/2014/main" id="{ABCDE51F-3D85-BF33-E594-53B0156634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99889" y="4779137"/>
                <a:ext cx="638115" cy="638115"/>
              </a:xfrm>
              <a:prstGeom prst="rect">
                <a:avLst/>
              </a:prstGeom>
            </p:spPr>
          </p:pic>
          <p:pic>
            <p:nvPicPr>
              <p:cNvPr id="64" name="Picture 34" descr="A picture containing food&#10;&#10;Description automatically generated">
                <a:extLst>
                  <a:ext uri="{FF2B5EF4-FFF2-40B4-BE49-F238E27FC236}">
                    <a16:creationId xmlns:a16="http://schemas.microsoft.com/office/drawing/2014/main" id="{15552F3D-552A-3006-7E7E-793BD2DCC2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07648" y="4779137"/>
                <a:ext cx="541732" cy="617007"/>
              </a:xfrm>
              <a:prstGeom prst="rect">
                <a:avLst/>
              </a:prstGeom>
            </p:spPr>
          </p:pic>
          <p:pic>
            <p:nvPicPr>
              <p:cNvPr id="65" name="Picture 35" descr="A picture containing drawing, food, people, parked&#10;&#10;Description automatically generated">
                <a:extLst>
                  <a:ext uri="{FF2B5EF4-FFF2-40B4-BE49-F238E27FC236}">
                    <a16:creationId xmlns:a16="http://schemas.microsoft.com/office/drawing/2014/main" id="{AD9E3C61-C683-512E-8192-59246CF917E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6200" y="4789392"/>
                <a:ext cx="519419" cy="617007"/>
              </a:xfrm>
              <a:prstGeom prst="rect">
                <a:avLst/>
              </a:prstGeom>
            </p:spPr>
          </p:pic>
          <p:pic>
            <p:nvPicPr>
              <p:cNvPr id="66" name="Picture 37" descr="A close up of a sign&#10;&#10;Description automatically generated">
                <a:extLst>
                  <a:ext uri="{FF2B5EF4-FFF2-40B4-BE49-F238E27FC236}">
                    <a16:creationId xmlns:a16="http://schemas.microsoft.com/office/drawing/2014/main" id="{820966C0-661E-F6F9-7059-5720EE07A0D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62439" y="4768977"/>
                <a:ext cx="617007" cy="617007"/>
              </a:xfrm>
              <a:prstGeom prst="rect">
                <a:avLst/>
              </a:prstGeom>
            </p:spPr>
          </p:pic>
        </p:grpSp>
      </p:grpSp>
      <p:grpSp>
        <p:nvGrpSpPr>
          <p:cNvPr id="69" name="Group 68">
            <a:extLst>
              <a:ext uri="{FF2B5EF4-FFF2-40B4-BE49-F238E27FC236}">
                <a16:creationId xmlns:a16="http://schemas.microsoft.com/office/drawing/2014/main" id="{958A8BB9-D1BF-EE77-829F-9B8163288C30}"/>
              </a:ext>
            </a:extLst>
          </p:cNvPr>
          <p:cNvGrpSpPr/>
          <p:nvPr/>
        </p:nvGrpSpPr>
        <p:grpSpPr>
          <a:xfrm>
            <a:off x="-25599" y="1258616"/>
            <a:ext cx="11889600" cy="385200"/>
            <a:chOff x="-25599" y="1258616"/>
            <a:chExt cx="11889600" cy="385200"/>
          </a:xfrm>
        </p:grpSpPr>
        <p:sp>
          <p:nvSpPr>
            <p:cNvPr id="70" name="Rectangle 69">
              <a:extLst>
                <a:ext uri="{FF2B5EF4-FFF2-40B4-BE49-F238E27FC236}">
                  <a16:creationId xmlns:a16="http://schemas.microsoft.com/office/drawing/2014/main" id="{B4D8039B-1DD0-0B71-4A0E-7C994216684E}"/>
                </a:ext>
              </a:extLst>
            </p:cNvPr>
            <p:cNvSpPr/>
            <p:nvPr/>
          </p:nvSpPr>
          <p:spPr>
            <a:xfrm>
              <a:off x="-25599" y="1258616"/>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134219" y="1269398"/>
              <a:ext cx="7851227"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a:ln>
                    <a:noFill/>
                  </a:ln>
                  <a:effectLst/>
                  <a:uLnTx/>
                  <a:uFillTx/>
                  <a:latin typeface="DM Sans" pitchFamily="2" charset="0"/>
                  <a:ea typeface="Fira Sans Book" panose="020B0503050000020004" pitchFamily="34" charset="0"/>
                  <a:cs typeface="+mn-cs"/>
                </a:rPr>
                <a:t>Epilobium </a:t>
              </a:r>
              <a:r>
                <a:rPr kumimoji="0" lang="en-US" sz="1300" b="0" i="0" u="none" strike="noStrike" kern="1200" cap="none" spc="0" normalizeH="0" baseline="0" err="1">
                  <a:ln>
                    <a:noFill/>
                  </a:ln>
                  <a:effectLst/>
                  <a:uLnTx/>
                  <a:uFillTx/>
                  <a:latin typeface="DM Sans" pitchFamily="2" charset="0"/>
                  <a:ea typeface="Fira Sans Book" panose="020B0503050000020004" pitchFamily="34" charset="0"/>
                  <a:cs typeface="+mn-cs"/>
                </a:rPr>
                <a:t>Fleischeri</a:t>
              </a:r>
              <a:r>
                <a:rPr kumimoji="0" lang="en-US" sz="1300" b="0" i="0" u="none" strike="noStrike" kern="1200" cap="none" spc="0" normalizeH="0" baseline="0">
                  <a:ln>
                    <a:noFill/>
                  </a:ln>
                  <a:effectLst/>
                  <a:uLnTx/>
                  <a:uFillTx/>
                  <a:latin typeface="DM Sans" pitchFamily="2" charset="0"/>
                  <a:ea typeface="Fira Sans Book" panose="020B0503050000020004" pitchFamily="34" charset="0"/>
                  <a:cs typeface="+mn-cs"/>
                </a:rPr>
                <a:t> Flower/</a:t>
              </a:r>
              <a:r>
                <a:rPr lang="en-US" sz="1300">
                  <a:latin typeface="DM Sans" pitchFamily="2" charset="0"/>
                  <a:ea typeface="Fira Sans Book" panose="020B0503050000020004" pitchFamily="34" charset="0"/>
                </a:rPr>
                <a:t>L</a:t>
              </a:r>
              <a:r>
                <a:rPr kumimoji="0" lang="en-US" sz="1300" b="0" i="0" u="none" strike="noStrike" kern="1200" cap="none" spc="0" normalizeH="0" baseline="0">
                  <a:ln>
                    <a:noFill/>
                  </a:ln>
                  <a:effectLst/>
                  <a:uLnTx/>
                  <a:uFillTx/>
                  <a:latin typeface="DM Sans" pitchFamily="2" charset="0"/>
                  <a:ea typeface="Fira Sans Book" panose="020B0503050000020004" pitchFamily="34" charset="0"/>
                  <a:cs typeface="+mn-cs"/>
                </a:rPr>
                <a:t>eaf/Stem Extract (and glycerin, water, citric acid)</a:t>
              </a:r>
              <a:endParaRPr kumimoji="0" lang="en-US" sz="1300" b="0" i="0" u="none" strike="noStrike" kern="1200" cap="none" spc="0" normalizeH="0" baseline="0">
                <a:ln>
                  <a:noFill/>
                </a:ln>
                <a:effectLst/>
                <a:uLnTx/>
                <a:uFillTx/>
                <a:latin typeface="DM Sans" pitchFamily="2" charset="0"/>
                <a:ea typeface="Fira Sans Medium" panose="020B0603050000020004" pitchFamily="34" charset="0"/>
                <a:cs typeface="+mn-cs"/>
              </a:endParaRP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0" y="3228390"/>
            <a:ext cx="11889600" cy="572906"/>
            <a:chOff x="0" y="3331675"/>
            <a:chExt cx="11889600" cy="572906"/>
          </a:xfrm>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134219" y="3340889"/>
              <a:ext cx="1509367"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pH of use: 3.5- 5.5 Form: Liquid</a:t>
              </a:r>
            </a:p>
          </p:txBody>
        </p:sp>
        <p:sp>
          <p:nvSpPr>
            <p:cNvPr id="75" name="Rectangle 74">
              <a:extLst>
                <a:ext uri="{FF2B5EF4-FFF2-40B4-BE49-F238E27FC236}">
                  <a16:creationId xmlns:a16="http://schemas.microsoft.com/office/drawing/2014/main" id="{EF81DD97-D580-7802-40CA-0374840235E7}"/>
                </a:ext>
              </a:extLst>
            </p:cNvPr>
            <p:cNvSpPr/>
            <p:nvPr/>
          </p:nvSpPr>
          <p:spPr>
            <a:xfrm>
              <a:off x="4229962" y="3340889"/>
              <a:ext cx="1722637" cy="563692"/>
            </a:xfrm>
            <a:prstGeom prst="rect">
              <a:avLst/>
            </a:prstGeom>
          </p:spPr>
          <p:txBody>
            <a:bodyPr wrap="square" lIns="0" tIns="90000" rIns="0" bIns="72000">
              <a:spAutoFit/>
            </a:bodyPr>
            <a:lstStyle/>
            <a:p>
              <a:pPr>
                <a:defRPr/>
              </a:pPr>
              <a:r>
                <a:rPr lang="en-US" sz="1300">
                  <a:latin typeface="DM Sans" pitchFamily="2" charset="0"/>
                  <a:ea typeface="Fira Sans Book" panose="020B0503050000020004" pitchFamily="34" charset="0"/>
                </a:rPr>
                <a:t>Use level: 1–3%</a:t>
              </a:r>
              <a:br>
                <a:rPr lang="en-US" sz="1300">
                  <a:latin typeface="DM Sans" pitchFamily="2" charset="0"/>
                  <a:ea typeface="Fira Sans Book" panose="020B0503050000020004" pitchFamily="34" charset="0"/>
                </a:rPr>
              </a:br>
              <a:r>
                <a:rPr lang="en-US" sz="1300">
                  <a:latin typeface="DM Sans" pitchFamily="2" charset="0"/>
                  <a:ea typeface="Fira Sans Book" panose="020B0503050000020004" pitchFamily="34" charset="0"/>
                </a:rPr>
                <a:t>Preservative: Free</a:t>
              </a:r>
            </a:p>
          </p:txBody>
        </p:sp>
        <p:sp>
          <p:nvSpPr>
            <p:cNvPr id="76" name="Rectangle 75">
              <a:extLst>
                <a:ext uri="{FF2B5EF4-FFF2-40B4-BE49-F238E27FC236}">
                  <a16:creationId xmlns:a16="http://schemas.microsoft.com/office/drawing/2014/main" id="{7CAC7629-C57C-A116-71B5-1F92D4824BDC}"/>
                </a:ext>
              </a:extLst>
            </p:cNvPr>
            <p:cNvSpPr/>
            <p:nvPr/>
          </p:nvSpPr>
          <p:spPr>
            <a:xfrm>
              <a:off x="6263039" y="3340889"/>
              <a:ext cx="4491733" cy="563692"/>
            </a:xfrm>
            <a:prstGeom prst="rect">
              <a:avLst/>
            </a:prstGeom>
          </p:spPr>
          <p:txBody>
            <a:bodyPr wrap="square" lIns="0" tIns="90000" rIns="0" bIns="72000">
              <a:spAutoFit/>
            </a:bodyPr>
            <a:lstStyle/>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Solubility: Water</a:t>
              </a:r>
            </a:p>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Biodegradable: main components readily biodegradable</a:t>
              </a:r>
            </a:p>
          </p:txBody>
        </p:sp>
      </p:grpSp>
      <p:sp>
        <p:nvSpPr>
          <p:cNvPr id="4" name="TextBox 3">
            <a:extLst>
              <a:ext uri="{FF2B5EF4-FFF2-40B4-BE49-F238E27FC236}">
                <a16:creationId xmlns:a16="http://schemas.microsoft.com/office/drawing/2014/main" id="{6821C84D-2706-CAAD-CB6F-DD4F38668BF2}"/>
              </a:ext>
            </a:extLst>
          </p:cNvPr>
          <p:cNvSpPr txBox="1"/>
          <p:nvPr/>
        </p:nvSpPr>
        <p:spPr>
          <a:xfrm>
            <a:off x="1507787" y="742370"/>
            <a:ext cx="6108970" cy="369332"/>
          </a:xfrm>
          <a:prstGeom prst="rect">
            <a:avLst/>
          </a:prstGeom>
          <a:noFill/>
        </p:spPr>
        <p:txBody>
          <a:bodyPr wrap="square">
            <a:spAutoFit/>
          </a:bodyPr>
          <a:lstStyle/>
          <a:p>
            <a:r>
              <a:rPr lang="en-US" sz="1800">
                <a:solidFill>
                  <a:schemeClr val="bg1"/>
                </a:solidFill>
                <a:effectLst/>
                <a:latin typeface="DM Sans" pitchFamily="2" charset="0"/>
                <a:ea typeface="DM Sans" pitchFamily="2" charset="0"/>
                <a:cs typeface="Times New Roman" panose="02020603050405020304" pitchFamily="18" charset="0"/>
              </a:rPr>
              <a:t>5037861</a:t>
            </a:r>
            <a:endParaRPr lang="en-US">
              <a:solidFill>
                <a:schemeClr val="bg1"/>
              </a:solidFill>
            </a:endParaRPr>
          </a:p>
        </p:txBody>
      </p:sp>
      <p:sp>
        <p:nvSpPr>
          <p:cNvPr id="6" name="AutoShape 4">
            <a:extLst>
              <a:ext uri="{FF2B5EF4-FFF2-40B4-BE49-F238E27FC236}">
                <a16:creationId xmlns:a16="http://schemas.microsoft.com/office/drawing/2014/main" id="{F1ECC322-196F-251F-7CC3-F8D6110D4E61}"/>
              </a:ext>
            </a:extLst>
          </p:cNvPr>
          <p:cNvSpPr>
            <a:spLocks noChangeAspect="1" noChangeArrowheads="1"/>
          </p:cNvSpPr>
          <p:nvPr/>
        </p:nvSpPr>
        <p:spPr bwMode="auto">
          <a:xfrm>
            <a:off x="5937601"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pic>
        <p:nvPicPr>
          <p:cNvPr id="2" name="Picture 2">
            <a:extLst>
              <a:ext uri="{FF2B5EF4-FFF2-40B4-BE49-F238E27FC236}">
                <a16:creationId xmlns:a16="http://schemas.microsoft.com/office/drawing/2014/main" id="{59E2F24A-E67E-D50E-9AB1-610E179F9F72}"/>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052835" y="5399385"/>
            <a:ext cx="869475" cy="660801"/>
          </a:xfrm>
          <a:prstGeom prst="rect">
            <a:avLst/>
          </a:prstGeom>
        </p:spPr>
      </p:pic>
      <p:pic>
        <p:nvPicPr>
          <p:cNvPr id="3" name="Picture 2">
            <a:extLst>
              <a:ext uri="{FF2B5EF4-FFF2-40B4-BE49-F238E27FC236}">
                <a16:creationId xmlns:a16="http://schemas.microsoft.com/office/drawing/2014/main" id="{6AFDCB01-54F4-B72F-F4C8-FCE793FA962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569684" y="5318346"/>
            <a:ext cx="713910" cy="713910"/>
          </a:xfrm>
          <a:prstGeom prst="rect">
            <a:avLst/>
          </a:prstGeom>
        </p:spPr>
      </p:pic>
    </p:spTree>
    <p:extLst>
      <p:ext uri="{BB962C8B-B14F-4D97-AF65-F5344CB8AC3E}">
        <p14:creationId xmlns:p14="http://schemas.microsoft.com/office/powerpoint/2010/main" val="3365740178"/>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E7C8E2-D9C4-6348-9065-B86B94D23354}"/>
              </a:ext>
            </a:extLst>
          </p:cNvPr>
          <p:cNvSpPr>
            <a:spLocks noGrp="1"/>
          </p:cNvSpPr>
          <p:nvPr>
            <p:ph type="title"/>
          </p:nvPr>
        </p:nvSpPr>
        <p:spPr>
          <a:xfrm>
            <a:off x="302400" y="302400"/>
            <a:ext cx="6537671" cy="303211"/>
          </a:xfrm>
        </p:spPr>
        <p:txBody>
          <a:bodyPr/>
          <a:lstStyle/>
          <a:p>
            <a:r>
              <a:rPr lang="en-GB"/>
              <a:t>Our solution:</a:t>
            </a:r>
            <a:br>
              <a:rPr lang="en-GB"/>
            </a:br>
            <a:r>
              <a:rPr lang="en-GB"/>
              <a:t>ALPAFLOR</a:t>
            </a:r>
            <a:r>
              <a:rPr lang="en-GB" b="0"/>
              <a:t>®</a:t>
            </a:r>
            <a:r>
              <a:rPr lang="en-GB"/>
              <a:t> ALP-SEBUM CB</a:t>
            </a:r>
          </a:p>
        </p:txBody>
      </p:sp>
      <p:sp>
        <p:nvSpPr>
          <p:cNvPr id="2" name="Slide Number Placeholder 1">
            <a:extLst>
              <a:ext uri="{FF2B5EF4-FFF2-40B4-BE49-F238E27FC236}">
                <a16:creationId xmlns:a16="http://schemas.microsoft.com/office/drawing/2014/main" id="{8F2AD49E-C16F-324A-9AC3-F8DE9D226A7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1" name="Text Placeholder 50">
            <a:extLst>
              <a:ext uri="{FF2B5EF4-FFF2-40B4-BE49-F238E27FC236}">
                <a16:creationId xmlns:a16="http://schemas.microsoft.com/office/drawing/2014/main" id="{36DF8ADF-7A96-5091-C213-582D1E88A72E}"/>
              </a:ext>
            </a:extLst>
          </p:cNvPr>
          <p:cNvSpPr>
            <a:spLocks noGrp="1"/>
          </p:cNvSpPr>
          <p:nvPr>
            <p:ph type="body" sz="quarter" idx="26"/>
          </p:nvPr>
        </p:nvSpPr>
        <p:spPr/>
        <p:txBody>
          <a:bodyPr/>
          <a:lstStyle/>
          <a:p>
            <a:endParaRPr lang="en-GB"/>
          </a:p>
        </p:txBody>
      </p:sp>
      <p:sp>
        <p:nvSpPr>
          <p:cNvPr id="4" name="Rectangle 3">
            <a:extLst>
              <a:ext uri="{FF2B5EF4-FFF2-40B4-BE49-F238E27FC236}">
                <a16:creationId xmlns:a16="http://schemas.microsoft.com/office/drawing/2014/main" id="{DA4340DB-6353-4813-8926-278417EEC1F0}"/>
              </a:ext>
            </a:extLst>
          </p:cNvPr>
          <p:cNvSpPr/>
          <p:nvPr/>
        </p:nvSpPr>
        <p:spPr>
          <a:xfrm>
            <a:off x="3313016" y="4301001"/>
            <a:ext cx="3528001" cy="1627239"/>
          </a:xfrm>
          <a:prstGeom prst="rect">
            <a:avLst/>
          </a:prstGeom>
          <a:solidFill>
            <a:srgbClr val="EED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Cosmetic Application</a:t>
            </a:r>
          </a:p>
          <a:p>
            <a:pPr marL="363600" marR="0" lvl="0" indent="-3636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Products that target oily, shiny skin</a:t>
            </a:r>
          </a:p>
          <a:p>
            <a:pPr marL="363600" marR="0" lvl="0" indent="-3636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Skin care products for young skin</a:t>
            </a:r>
          </a:p>
          <a:p>
            <a:pPr marL="363600" marR="0" lvl="0" indent="-3636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Blemish care</a:t>
            </a:r>
          </a:p>
          <a:p>
            <a:pPr marL="363600" marR="0" lvl="0" indent="-3636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Colour cosmetic with mattifying biological effect</a:t>
            </a:r>
          </a:p>
        </p:txBody>
      </p:sp>
      <p:sp>
        <p:nvSpPr>
          <p:cNvPr id="9" name="Text Placeholder 2">
            <a:extLst>
              <a:ext uri="{FF2B5EF4-FFF2-40B4-BE49-F238E27FC236}">
                <a16:creationId xmlns:a16="http://schemas.microsoft.com/office/drawing/2014/main" id="{1D68D920-D4D4-BD48-8882-38286520378C}"/>
              </a:ext>
            </a:extLst>
          </p:cNvPr>
          <p:cNvSpPr txBox="1">
            <a:spLocks/>
          </p:cNvSpPr>
          <p:nvPr/>
        </p:nvSpPr>
        <p:spPr>
          <a:xfrm>
            <a:off x="302400" y="1342800"/>
            <a:ext cx="2964102" cy="467397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Unique Product Features</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Outstanding facial colour mapping showing a </a:t>
            </a:r>
            <a:r>
              <a:rPr kumimoji="0" lang="en-GB" sz="1200" b="1" i="0" u="none" strike="noStrike" kern="1200" cap="none" spc="0" normalizeH="0" baseline="0" noProof="0">
                <a:ln>
                  <a:noFill/>
                </a:ln>
                <a:solidFill>
                  <a:prstClr val="black"/>
                </a:solidFill>
                <a:effectLst/>
                <a:uLnTx/>
                <a:uFillTx/>
                <a:latin typeface="DM Sans"/>
                <a:ea typeface="+mn-ea"/>
                <a:cs typeface="+mn-cs"/>
              </a:rPr>
              <a:t>Sebum production decrease in all facial areas</a:t>
            </a:r>
            <a:r>
              <a:rPr kumimoji="0" lang="en-GB" sz="1200" b="0" i="0" u="none" strike="noStrike" kern="1200" cap="none" spc="0" normalizeH="0" baseline="0" noProof="0">
                <a:ln>
                  <a:noFill/>
                </a:ln>
                <a:solidFill>
                  <a:srgbClr val="7C807E"/>
                </a:solidFill>
                <a:effectLst/>
                <a:uLnTx/>
                <a:uFillTx/>
                <a:latin typeface="DM Sans"/>
                <a:ea typeface="+mn-ea"/>
                <a:cs typeface="+mn-cs"/>
              </a:rPr>
              <a:t>, </a:t>
            </a:r>
            <a:r>
              <a:rPr kumimoji="0" lang="en-GB" sz="1200" b="0" i="0" u="none" strike="noStrike" kern="1200" cap="none" spc="0" normalizeH="0" baseline="0" noProof="0">
                <a:ln>
                  <a:noFill/>
                </a:ln>
                <a:solidFill>
                  <a:prstClr val="black"/>
                </a:solidFill>
                <a:effectLst/>
                <a:uLnTx/>
                <a:uFillTx/>
                <a:latin typeface="DM Sans"/>
                <a:ea typeface="+mn-ea"/>
                <a:cs typeface="+mn-cs"/>
              </a:rPr>
              <a:t>with a strong focus on</a:t>
            </a:r>
            <a:r>
              <a:rPr kumimoji="0" lang="en-GB" sz="1200" b="0" i="0" u="none" strike="noStrike" kern="1200" cap="none" spc="0" normalizeH="0" baseline="0" noProof="0">
                <a:ln>
                  <a:noFill/>
                </a:ln>
                <a:solidFill>
                  <a:srgbClr val="7C807E"/>
                </a:solidFill>
                <a:effectLst/>
                <a:uLnTx/>
                <a:uFillTx/>
                <a:latin typeface="DM Sans"/>
                <a:ea typeface="+mn-ea"/>
                <a:cs typeface="+mn-cs"/>
              </a:rPr>
              <a:t> </a:t>
            </a:r>
            <a:r>
              <a:rPr kumimoji="0" lang="en-GB" sz="1200" b="1" i="0" u="none" strike="noStrike" kern="1200" cap="none" spc="0" normalizeH="0" baseline="0" noProof="0">
                <a:ln>
                  <a:noFill/>
                </a:ln>
                <a:solidFill>
                  <a:prstClr val="black"/>
                </a:solidFill>
                <a:effectLst/>
                <a:uLnTx/>
                <a:uFillTx/>
                <a:latin typeface="DM Sans"/>
                <a:ea typeface="+mn-ea"/>
                <a:cs typeface="+mn-cs"/>
              </a:rPr>
              <a:t>forehead and cheek, </a:t>
            </a:r>
            <a:r>
              <a:rPr kumimoji="0" lang="en-GB" sz="1200" b="0" i="0" u="none" strike="noStrike" kern="1200" cap="none" spc="0" normalizeH="0" baseline="0" noProof="0">
                <a:ln>
                  <a:noFill/>
                </a:ln>
                <a:solidFill>
                  <a:prstClr val="black"/>
                </a:solidFill>
                <a:effectLst/>
                <a:uLnTx/>
                <a:uFillTx/>
                <a:latin typeface="DM Sans"/>
                <a:ea typeface="+mn-ea"/>
                <a:cs typeface="+mn-cs"/>
              </a:rPr>
              <a:t>after 4 weeks</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Microbiome balancing activities, downregulating troublesome bacteria </a:t>
            </a:r>
            <a:r>
              <a:rPr kumimoji="0" lang="en-GB" sz="1200" b="0" i="0" u="none" strike="noStrike" kern="1200" cap="none" spc="0" normalizeH="0" baseline="0" noProof="0">
                <a:ln>
                  <a:noFill/>
                </a:ln>
                <a:solidFill>
                  <a:prstClr val="black"/>
                </a:solidFill>
                <a:effectLst/>
                <a:uLnTx/>
                <a:uFillTx/>
                <a:latin typeface="DM Sans"/>
                <a:ea typeface="+mn-ea"/>
                <a:cs typeface="+mn-cs"/>
              </a:rPr>
              <a:t>such as </a:t>
            </a:r>
            <a:r>
              <a:rPr kumimoji="0" lang="en-GB" sz="1200" b="0" i="1" u="none" strike="noStrike" kern="1200" cap="none" spc="0" normalizeH="0" baseline="0" noProof="0">
                <a:ln>
                  <a:noFill/>
                </a:ln>
                <a:solidFill>
                  <a:prstClr val="black"/>
                </a:solidFill>
                <a:effectLst/>
                <a:uLnTx/>
                <a:uFillTx/>
                <a:latin typeface="DM Sans"/>
                <a:ea typeface="+mn-ea"/>
                <a:cs typeface="+mn-cs"/>
              </a:rPr>
              <a:t>Staphylococcus capitis </a:t>
            </a:r>
            <a:r>
              <a:rPr kumimoji="0" lang="en-GB" sz="1200" b="0" i="0" u="none" strike="noStrike" kern="1200" cap="none" spc="0" normalizeH="0" baseline="0" noProof="0">
                <a:ln>
                  <a:noFill/>
                </a:ln>
                <a:solidFill>
                  <a:prstClr val="black"/>
                </a:solidFill>
                <a:effectLst/>
                <a:uLnTx/>
                <a:uFillTx/>
                <a:latin typeface="DM Sans"/>
                <a:ea typeface="+mn-ea"/>
                <a:cs typeface="+mn-cs"/>
              </a:rPr>
              <a:t>and </a:t>
            </a:r>
            <a:r>
              <a:rPr kumimoji="0" lang="en-GB" sz="1200" b="1" i="0" u="none" strike="noStrike" kern="1200" cap="none" spc="0" normalizeH="0" baseline="0" noProof="0">
                <a:ln>
                  <a:noFill/>
                </a:ln>
                <a:solidFill>
                  <a:prstClr val="black"/>
                </a:solidFill>
                <a:effectLst/>
                <a:uLnTx/>
                <a:uFillTx/>
                <a:latin typeface="DM Sans"/>
                <a:ea typeface="+mn-ea"/>
                <a:cs typeface="+mn-cs"/>
              </a:rPr>
              <a:t>stimulating beneficial skin bacteria </a:t>
            </a:r>
            <a:r>
              <a:rPr kumimoji="0" lang="en-GB" sz="1200" b="0" i="0" u="none" strike="noStrike" kern="1200" cap="none" spc="0" normalizeH="0" baseline="0" noProof="0">
                <a:ln>
                  <a:noFill/>
                </a:ln>
                <a:solidFill>
                  <a:prstClr val="black"/>
                </a:solidFill>
                <a:effectLst/>
                <a:uLnTx/>
                <a:uFillTx/>
                <a:latin typeface="DM Sans"/>
                <a:ea typeface="+mn-ea"/>
                <a:cs typeface="+mn-cs"/>
              </a:rPr>
              <a:t>like </a:t>
            </a:r>
            <a:r>
              <a:rPr kumimoji="0" lang="en-GB" sz="1200" b="0" i="1" u="none" strike="noStrike" kern="1200" cap="none" spc="0" normalizeH="0" baseline="0" noProof="0">
                <a:ln>
                  <a:noFill/>
                </a:ln>
                <a:solidFill>
                  <a:prstClr val="black"/>
                </a:solidFill>
                <a:effectLst/>
                <a:uLnTx/>
                <a:uFillTx/>
                <a:latin typeface="DM Sans"/>
                <a:ea typeface="+mn-ea"/>
                <a:cs typeface="+mn-cs"/>
              </a:rPr>
              <a:t>Staphylococcu</a:t>
            </a:r>
            <a:r>
              <a:rPr kumimoji="0" lang="en-GB" sz="1200" b="0" i="0" u="none" strike="noStrike" kern="1200" cap="none" spc="0" normalizeH="0" baseline="0" noProof="0">
                <a:ln>
                  <a:noFill/>
                </a:ln>
                <a:solidFill>
                  <a:prstClr val="black"/>
                </a:solidFill>
                <a:effectLst/>
                <a:uLnTx/>
                <a:uFillTx/>
                <a:latin typeface="DM Sans"/>
                <a:ea typeface="+mn-ea"/>
                <a:cs typeface="+mn-cs"/>
              </a:rPr>
              <a:t>s </a:t>
            </a:r>
            <a:r>
              <a:rPr kumimoji="0" lang="en-GB" sz="1200" b="0" i="1" u="none" strike="noStrike" kern="1200" cap="none" spc="0" normalizeH="0" baseline="0" noProof="0">
                <a:ln>
                  <a:noFill/>
                </a:ln>
                <a:solidFill>
                  <a:prstClr val="black"/>
                </a:solidFill>
                <a:effectLst/>
                <a:uLnTx/>
                <a:uFillTx/>
                <a:latin typeface="DM Sans"/>
                <a:ea typeface="+mn-ea"/>
                <a:cs typeface="+mn-cs"/>
              </a:rPr>
              <a:t>epidermidis</a:t>
            </a:r>
            <a:r>
              <a:rPr kumimoji="0" lang="en-GB" sz="1200" b="0" i="0" u="none" strike="noStrike" kern="1200" cap="none" spc="0" normalizeH="0" baseline="0" noProof="0">
                <a:ln>
                  <a:noFill/>
                </a:ln>
                <a:solidFill>
                  <a:prstClr val="black"/>
                </a:solidFill>
                <a:effectLst/>
                <a:uLnTx/>
                <a:uFillTx/>
                <a:latin typeface="DM Sans"/>
                <a:ea typeface="+mn-ea"/>
                <a:cs typeface="+mn-cs"/>
              </a:rPr>
              <a:t> and </a:t>
            </a:r>
            <a:r>
              <a:rPr kumimoji="0" lang="en-GB" sz="1200" b="0" i="1" u="none" strike="noStrike" kern="1200" cap="none" spc="0" normalizeH="0" baseline="0" noProof="0">
                <a:ln>
                  <a:noFill/>
                </a:ln>
                <a:solidFill>
                  <a:prstClr val="black"/>
                </a:solidFill>
                <a:effectLst/>
                <a:uLnTx/>
                <a:uFillTx/>
                <a:latin typeface="DM Sans"/>
                <a:ea typeface="+mn-ea"/>
                <a:cs typeface="+mn-cs"/>
              </a:rPr>
              <a:t>Micrococcus </a:t>
            </a:r>
            <a:r>
              <a:rPr kumimoji="0" lang="en-GB" sz="1200" b="0" i="1" u="none" strike="noStrike" kern="1200" cap="none" spc="0" normalizeH="0" baseline="0" noProof="0" err="1">
                <a:ln>
                  <a:noFill/>
                </a:ln>
                <a:solidFill>
                  <a:prstClr val="black"/>
                </a:solidFill>
                <a:effectLst/>
                <a:uLnTx/>
                <a:uFillTx/>
                <a:latin typeface="DM Sans"/>
                <a:ea typeface="+mn-ea"/>
                <a:cs typeface="+mn-cs"/>
              </a:rPr>
              <a:t>yunnanensis</a:t>
            </a:r>
            <a:endParaRPr kumimoji="0" lang="en-GB" sz="1200" b="0" i="1" u="none" strike="noStrike" kern="1200" cap="none" spc="0" normalizeH="0" baseline="0" noProof="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Inhibition of 5-</a:t>
            </a:r>
            <a:r>
              <a:rPr kumimoji="0" lang="el-GR" sz="1200" b="1" i="0" u="none" strike="noStrike" kern="1200" cap="none" spc="0" normalizeH="0" baseline="0" noProof="0">
                <a:ln>
                  <a:noFill/>
                </a:ln>
                <a:solidFill>
                  <a:prstClr val="black"/>
                </a:solidFill>
                <a:effectLst/>
                <a:uLnTx/>
                <a:uFillTx/>
                <a:ea typeface="+mn-ea"/>
                <a:cs typeface="+mn-cs"/>
              </a:rPr>
              <a:t>α</a:t>
            </a:r>
            <a:r>
              <a:rPr kumimoji="0" lang="en-GB" sz="1200" b="1" i="0" u="none" strike="noStrike" kern="1200" cap="none" spc="0" normalizeH="0" baseline="0" noProof="0">
                <a:ln>
                  <a:noFill/>
                </a:ln>
                <a:solidFill>
                  <a:prstClr val="black"/>
                </a:solidFill>
                <a:effectLst/>
                <a:uLnTx/>
                <a:uFillTx/>
                <a:latin typeface="DM Sans"/>
                <a:ea typeface="+mn-ea"/>
                <a:cs typeface="+mn-cs"/>
              </a:rPr>
              <a:t>-reductase </a:t>
            </a:r>
            <a:r>
              <a:rPr kumimoji="0" lang="en-GB" sz="1200" b="0" i="0" u="none" strike="noStrike" kern="1200" cap="none" spc="0" normalizeH="0" baseline="0" noProof="0">
                <a:ln>
                  <a:noFill/>
                </a:ln>
                <a:solidFill>
                  <a:prstClr val="black"/>
                </a:solidFill>
                <a:effectLst/>
                <a:uLnTx/>
                <a:uFillTx/>
                <a:latin typeface="DM Sans"/>
                <a:ea typeface="+mn-ea"/>
                <a:cs typeface="+mn-cs"/>
              </a:rPr>
              <a:t>is the most efficient way to decrease </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sebum production </a:t>
            </a:r>
            <a:r>
              <a:rPr kumimoji="0" lang="en-GB" sz="1200" b="1" i="0" u="none" strike="noStrike" kern="1200" cap="none" spc="0" normalizeH="0" baseline="0" noProof="0">
                <a:ln>
                  <a:noFill/>
                </a:ln>
                <a:solidFill>
                  <a:prstClr val="black"/>
                </a:solidFill>
                <a:effectLst/>
                <a:uLnTx/>
                <a:uFillTx/>
                <a:latin typeface="DM Sans"/>
                <a:ea typeface="+mn-ea"/>
                <a:cs typeface="+mn-cs"/>
              </a:rPr>
              <a:t>(-56% after 2 months</a:t>
            </a:r>
            <a:r>
              <a:rPr kumimoji="0" lang="en-GB" sz="1200" b="0" i="0" u="none" strike="noStrike" kern="1200" cap="none" spc="0" normalizeH="0" baseline="0" noProof="0">
                <a:ln>
                  <a:noFill/>
                </a:ln>
                <a:solidFill>
                  <a:srgbClr val="006FAB"/>
                </a:solidFill>
                <a:effectLst/>
                <a:uLnTx/>
                <a:uFillTx/>
                <a:latin typeface="DM Sans"/>
                <a:ea typeface="+mn-ea"/>
                <a:cs typeface="+mn-cs"/>
              </a:rPr>
              <a:t> </a:t>
            </a:r>
            <a:r>
              <a:rPr kumimoji="0" lang="en-GB" sz="1200" b="0" i="1" u="none" strike="noStrike" kern="1200" cap="none" spc="0" normalizeH="0" baseline="0" noProof="0">
                <a:ln>
                  <a:noFill/>
                </a:ln>
                <a:solidFill>
                  <a:prstClr val="black"/>
                </a:solidFill>
                <a:effectLst/>
                <a:uLnTx/>
                <a:uFillTx/>
                <a:latin typeface="DM Sans"/>
                <a:ea typeface="+mn-ea"/>
                <a:cs typeface="+mn-cs"/>
              </a:rPr>
              <a:t>in vivo </a:t>
            </a:r>
            <a:r>
              <a:rPr kumimoji="0" lang="en-GB" sz="1200" b="0" i="0" u="none" strike="noStrike" kern="1200" cap="none" spc="0" normalizeH="0" baseline="0" noProof="0">
                <a:ln>
                  <a:noFill/>
                </a:ln>
                <a:solidFill>
                  <a:prstClr val="black"/>
                </a:solidFill>
                <a:effectLst/>
                <a:uLnTx/>
                <a:uFillTx/>
                <a:latin typeface="DM Sans"/>
                <a:ea typeface="+mn-ea"/>
                <a:cs typeface="+mn-cs"/>
              </a:rPr>
              <a:t>study)</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Strong inhibition of pro-inflammatory markers </a:t>
            </a:r>
            <a:r>
              <a:rPr kumimoji="0" lang="en-GB" sz="1200" b="0" i="0" u="none" strike="noStrike" kern="1200" cap="none" spc="0" normalizeH="0" baseline="0" noProof="0">
                <a:ln>
                  <a:noFill/>
                </a:ln>
                <a:solidFill>
                  <a:prstClr val="black"/>
                </a:solidFill>
                <a:effectLst/>
                <a:uLnTx/>
                <a:uFillTx/>
                <a:latin typeface="DM Sans"/>
                <a:ea typeface="+mn-ea"/>
                <a:cs typeface="+mn-cs"/>
              </a:rPr>
              <a:t>such as Interleukin 8</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Unique rare glacier willowherb species, </a:t>
            </a:r>
            <a:r>
              <a:rPr kumimoji="0" lang="en-GB" sz="1200" b="1" i="1" u="none" strike="noStrike" kern="1200" cap="none" spc="0" normalizeH="0" baseline="0" noProof="0">
                <a:ln>
                  <a:noFill/>
                </a:ln>
                <a:solidFill>
                  <a:prstClr val="black"/>
                </a:solidFill>
                <a:effectLst/>
                <a:uLnTx/>
                <a:uFillTx/>
                <a:latin typeface="DM Sans"/>
                <a:ea typeface="+mn-ea"/>
                <a:cs typeface="+mn-cs"/>
              </a:rPr>
              <a:t>Epilobium </a:t>
            </a:r>
            <a:r>
              <a:rPr kumimoji="0" lang="en-GB" sz="1200" b="1" i="1" u="none" strike="noStrike" kern="1200" cap="none" spc="0" normalizeH="0" baseline="0" noProof="0" err="1">
                <a:ln>
                  <a:noFill/>
                </a:ln>
                <a:solidFill>
                  <a:prstClr val="black"/>
                </a:solidFill>
                <a:effectLst/>
                <a:uLnTx/>
                <a:uFillTx/>
                <a:latin typeface="DM Sans"/>
                <a:ea typeface="+mn-ea"/>
                <a:cs typeface="+mn-cs"/>
              </a:rPr>
              <a:t>fleischeri</a:t>
            </a:r>
            <a:r>
              <a:rPr kumimoji="0" lang="en-GB" sz="1200" b="1" i="0" u="none" strike="noStrike" kern="1200" cap="none" spc="0" normalizeH="0" baseline="0" noProof="0">
                <a:ln>
                  <a:noFill/>
                </a:ln>
                <a:solidFill>
                  <a:prstClr val="black"/>
                </a:solidFill>
                <a:effectLst/>
                <a:uLnTx/>
                <a:uFillTx/>
                <a:latin typeface="DM Sans"/>
                <a:ea typeface="+mn-ea"/>
                <a:cs typeface="+mn-cs"/>
              </a:rPr>
              <a:t>, </a:t>
            </a:r>
            <a:r>
              <a:rPr kumimoji="0" lang="en-GB" sz="1200" b="0" i="0" u="none" strike="noStrike" kern="1200" cap="none" spc="0" normalizeH="0" baseline="0" noProof="0">
                <a:ln>
                  <a:noFill/>
                </a:ln>
                <a:solidFill>
                  <a:prstClr val="black"/>
                </a:solidFill>
                <a:effectLst/>
                <a:uLnTx/>
                <a:uFillTx/>
                <a:latin typeface="DM Sans"/>
                <a:ea typeface="+mn-ea"/>
                <a:cs typeface="+mn-cs"/>
              </a:rPr>
              <a:t>sustainably, fairly and organically cultivated </a:t>
            </a:r>
          </a:p>
        </p:txBody>
      </p:sp>
      <p:sp>
        <p:nvSpPr>
          <p:cNvPr id="10" name="Text Placeholder 2">
            <a:extLst>
              <a:ext uri="{FF2B5EF4-FFF2-40B4-BE49-F238E27FC236}">
                <a16:creationId xmlns:a16="http://schemas.microsoft.com/office/drawing/2014/main" id="{B85A8664-D6BB-8746-908A-3B6E84BD45B9}"/>
              </a:ext>
            </a:extLst>
          </p:cNvPr>
          <p:cNvSpPr txBox="1">
            <a:spLocks/>
          </p:cNvSpPr>
          <p:nvPr/>
        </p:nvSpPr>
        <p:spPr>
          <a:xfrm>
            <a:off x="3380507" y="1342800"/>
            <a:ext cx="3393021" cy="279499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Benefits</a:t>
            </a:r>
            <a:endParaRPr kumimoji="0" lang="en-GB" sz="1200" b="1" i="0" u="none" strike="noStrike" kern="1200" cap="none" spc="0" normalizeH="0" baseline="0" noProof="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Delivers sustainable visible mattified skin </a:t>
            </a:r>
            <a:r>
              <a:rPr kumimoji="0" lang="en-GB" sz="1200" b="0" i="0" u="none" strike="noStrike" kern="1200" cap="none" spc="0" normalizeH="0" baseline="0" noProof="0">
                <a:ln>
                  <a:noFill/>
                </a:ln>
                <a:solidFill>
                  <a:prstClr val="black"/>
                </a:solidFill>
                <a:effectLst/>
                <a:uLnTx/>
                <a:uFillTx/>
                <a:latin typeface="DM Sans"/>
                <a:ea typeface="+mn-ea"/>
                <a:cs typeface="+mn-cs"/>
              </a:rPr>
              <a:t>with less oil and sebum</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O</a:t>
            </a:r>
            <a:r>
              <a:rPr kumimoji="0" lang="en-GB" sz="1200" b="1" i="0" u="none" strike="noStrike" kern="1200" cap="none" spc="0" normalizeH="0" baseline="0" noProof="0" err="1">
                <a:ln>
                  <a:noFill/>
                </a:ln>
                <a:solidFill>
                  <a:prstClr val="black"/>
                </a:solidFill>
                <a:effectLst/>
                <a:uLnTx/>
                <a:uFillTx/>
                <a:latin typeface="DM Sans"/>
                <a:ea typeface="+mn-ea"/>
                <a:cs typeface="+mn-cs"/>
              </a:rPr>
              <a:t>rganic</a:t>
            </a:r>
            <a:r>
              <a:rPr kumimoji="0" lang="en-GB" sz="1200" b="1" i="0" u="none" strike="noStrike" kern="1200" cap="none" spc="0" normalizeH="0" baseline="0" noProof="0">
                <a:ln>
                  <a:noFill/>
                </a:ln>
                <a:solidFill>
                  <a:prstClr val="black"/>
                </a:solidFill>
                <a:effectLst/>
                <a:uLnTx/>
                <a:uFillTx/>
                <a:latin typeface="DM Sans"/>
                <a:ea typeface="+mn-ea"/>
                <a:cs typeface="+mn-cs"/>
              </a:rPr>
              <a:t> prebiotic bioactive </a:t>
            </a:r>
            <a:r>
              <a:rPr kumimoji="0" lang="en-GB" sz="1200" b="0" i="0" u="none" strike="noStrike" kern="1200" cap="none" spc="0" normalizeH="0" baseline="0" noProof="0">
                <a:ln>
                  <a:noFill/>
                </a:ln>
                <a:solidFill>
                  <a:prstClr val="black"/>
                </a:solidFill>
                <a:effectLst/>
                <a:uLnTx/>
                <a:uFillTx/>
                <a:latin typeface="DM Sans"/>
                <a:ea typeface="+mn-ea"/>
                <a:cs typeface="+mn-cs"/>
              </a:rPr>
              <a:t>(against oily skin, enlarged pores, sensitive skin and </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acne-prone skin)</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Restores the </a:t>
            </a:r>
            <a:r>
              <a:rPr kumimoji="0" lang="en-GB" sz="1200" b="1" i="0" u="none" strike="noStrike" kern="1200" cap="none" spc="0" normalizeH="0" baseline="0" noProof="0">
                <a:ln>
                  <a:noFill/>
                </a:ln>
                <a:solidFill>
                  <a:prstClr val="black"/>
                </a:solidFill>
                <a:effectLst/>
                <a:uLnTx/>
                <a:uFillTx/>
                <a:latin typeface="DM Sans"/>
                <a:ea typeface="+mn-ea"/>
                <a:cs typeface="+mn-cs"/>
              </a:rPr>
              <a:t>skin’s healthy appearance</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Soothes the skin</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Reduces spots, leads to </a:t>
            </a:r>
            <a:r>
              <a:rPr kumimoji="0" lang="en-GB" sz="1200" b="1" i="0" u="none" strike="noStrike" kern="1200" cap="none" spc="0" normalizeH="0" baseline="0" noProof="0">
                <a:ln>
                  <a:noFill/>
                </a:ln>
                <a:solidFill>
                  <a:prstClr val="black"/>
                </a:solidFill>
                <a:effectLst/>
                <a:uLnTx/>
                <a:uFillTx/>
                <a:latin typeface="DM Sans"/>
                <a:ea typeface="+mn-ea"/>
                <a:cs typeface="+mn-cs"/>
              </a:rPr>
              <a:t>visibly clearer </a:t>
            </a:r>
            <a:br>
              <a:rPr kumimoji="0" lang="en-GB" sz="1200" b="1" i="0" u="none" strike="noStrike" kern="1200" cap="none" spc="0" normalizeH="0" baseline="0" noProof="0">
                <a:ln>
                  <a:noFill/>
                </a:ln>
                <a:solidFill>
                  <a:prstClr val="black"/>
                </a:solidFill>
                <a:effectLst/>
                <a:uLnTx/>
                <a:uFillTx/>
                <a:latin typeface="DM Sans"/>
                <a:ea typeface="+mn-ea"/>
                <a:cs typeface="+mn-cs"/>
              </a:rPr>
            </a:br>
            <a:r>
              <a:rPr kumimoji="0" lang="en-GB" sz="1200" b="1" i="0" u="none" strike="noStrike" kern="1200" cap="none" spc="0" normalizeH="0" baseline="0" noProof="0">
                <a:ln>
                  <a:noFill/>
                </a:ln>
                <a:solidFill>
                  <a:prstClr val="black"/>
                </a:solidFill>
                <a:effectLst/>
                <a:uLnTx/>
                <a:uFillTx/>
                <a:latin typeface="DM Sans"/>
                <a:ea typeface="+mn-ea"/>
                <a:cs typeface="+mn-cs"/>
              </a:rPr>
              <a:t>and cleaner skin</a:t>
            </a:r>
            <a:r>
              <a:rPr kumimoji="0" lang="en-GB" sz="1200" b="0" i="0" u="none" strike="noStrike" kern="1200" cap="none" spc="0" normalizeH="0" baseline="0" noProof="0">
                <a:ln>
                  <a:noFill/>
                </a:ln>
                <a:solidFill>
                  <a:prstClr val="black"/>
                </a:solidFill>
                <a:effectLst/>
                <a:uLnTx/>
                <a:uFillTx/>
                <a:latin typeface="DM Sans"/>
                <a:ea typeface="+mn-ea"/>
                <a:cs typeface="+mn-cs"/>
              </a:rPr>
              <a:t>, for </a:t>
            </a:r>
            <a:r>
              <a:rPr kumimoji="0" lang="en-GB" sz="1200" b="1" i="0" u="none" strike="noStrike" kern="1200" cap="none" spc="0" normalizeH="0" baseline="0" noProof="0">
                <a:ln>
                  <a:noFill/>
                </a:ln>
                <a:solidFill>
                  <a:prstClr val="black"/>
                </a:solidFill>
                <a:effectLst/>
                <a:uLnTx/>
                <a:uFillTx/>
                <a:latin typeface="DM Sans"/>
                <a:ea typeface="+mn-ea"/>
                <a:cs typeface="+mn-cs"/>
              </a:rPr>
              <a:t>blemish care</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Otypical Text Regular" panose="020B0503030300000000" pitchFamily="34" charset="0"/>
              <a:buChar char="●"/>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Helps</a:t>
            </a:r>
            <a:r>
              <a:rPr kumimoji="0" lang="en-GB" sz="1200" b="0" i="0" u="none" strike="noStrike" kern="1200" cap="none" spc="0" normalizeH="0" baseline="0" noProof="0">
                <a:ln>
                  <a:noFill/>
                </a:ln>
                <a:solidFill>
                  <a:srgbClr val="000000"/>
                </a:solidFill>
                <a:effectLst/>
                <a:uLnTx/>
                <a:uFillTx/>
                <a:latin typeface="DM Sans"/>
                <a:ea typeface="+mn-ea"/>
                <a:cs typeface="+mn-cs"/>
              </a:rPr>
              <a:t> </a:t>
            </a:r>
            <a:r>
              <a:rPr kumimoji="0" lang="en-GB" sz="1200" b="1" i="0" u="none" strike="noStrike" kern="1200" cap="none" spc="0" normalizeH="0" baseline="0" noProof="0">
                <a:ln>
                  <a:noFill/>
                </a:ln>
                <a:solidFill>
                  <a:prstClr val="black"/>
                </a:solidFill>
                <a:effectLst/>
                <a:uLnTx/>
                <a:uFillTx/>
                <a:latin typeface="DM Sans"/>
                <a:ea typeface="+mn-ea"/>
                <a:cs typeface="+mn-cs"/>
              </a:rPr>
              <a:t>to solve </a:t>
            </a:r>
            <a:r>
              <a:rPr kumimoji="0" lang="en-GB" sz="1200" b="1" i="0" u="none" strike="noStrike" kern="1200" cap="none" spc="0" normalizeH="0" baseline="0" noProof="0" err="1">
                <a:ln>
                  <a:noFill/>
                </a:ln>
                <a:solidFill>
                  <a:prstClr val="black"/>
                </a:solidFill>
                <a:effectLst/>
                <a:uLnTx/>
                <a:uFillTx/>
                <a:latin typeface="DM Sans"/>
                <a:ea typeface="+mn-ea"/>
                <a:cs typeface="+mn-cs"/>
              </a:rPr>
              <a:t>Maskne</a:t>
            </a:r>
            <a:r>
              <a:rPr kumimoji="0" lang="en-GB" sz="1200" b="1" i="0" u="none" strike="noStrike" kern="1200" cap="none" spc="0" normalizeH="0" baseline="0" noProof="0">
                <a:ln>
                  <a:noFill/>
                </a:ln>
                <a:solidFill>
                  <a:prstClr val="black"/>
                </a:solidFill>
                <a:effectLst/>
                <a:uLnTx/>
                <a:uFillTx/>
                <a:latin typeface="DM Sans"/>
                <a:ea typeface="+mn-ea"/>
                <a:cs typeface="+mn-cs"/>
              </a:rPr>
              <a:t> </a:t>
            </a:r>
            <a:r>
              <a:rPr kumimoji="0" lang="en-GB" sz="1200" b="0" i="0" u="none" strike="noStrike" kern="1200" cap="none" spc="0" normalizeH="0" baseline="0" noProof="0">
                <a:ln>
                  <a:noFill/>
                </a:ln>
                <a:solidFill>
                  <a:prstClr val="black"/>
                </a:solidFill>
                <a:effectLst/>
                <a:uLnTx/>
                <a:uFillTx/>
                <a:latin typeface="DM Sans"/>
                <a:ea typeface="+mn-ea"/>
                <a:cs typeface="+mn-cs"/>
              </a:rPr>
              <a:t>issue while </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wearing mask</a:t>
            </a:r>
          </a:p>
        </p:txBody>
      </p:sp>
      <p:pic>
        <p:nvPicPr>
          <p:cNvPr id="11" name="Espace réservé pour une image  10" descr="Une image contenant plante, fleur, plein air, violet&#10;&#10;Description générée automatiquement">
            <a:extLst>
              <a:ext uri="{FF2B5EF4-FFF2-40B4-BE49-F238E27FC236}">
                <a16:creationId xmlns:a16="http://schemas.microsoft.com/office/drawing/2014/main" id="{EBE5684E-5DAC-2B23-218E-513354E777C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42092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12FCD-DBEE-5D0D-0B82-728F92E9BD3F}"/>
              </a:ext>
            </a:extLst>
          </p:cNvPr>
          <p:cNvSpPr>
            <a:spLocks noGrp="1"/>
          </p:cNvSpPr>
          <p:nvPr>
            <p:ph type="title"/>
          </p:nvPr>
        </p:nvSpPr>
        <p:spPr/>
        <p:txBody>
          <a:bodyPr/>
          <a:lstStyle/>
          <a:p>
            <a:r>
              <a:rPr lang="en-GB"/>
              <a:t>ALPAFLOR</a:t>
            </a:r>
            <a:r>
              <a:rPr lang="en-GB" b="0"/>
              <a:t>®</a:t>
            </a:r>
            <a:r>
              <a:rPr lang="en-GB"/>
              <a:t> ALP-SEBUM CB innovative sebum mapping</a:t>
            </a:r>
          </a:p>
        </p:txBody>
      </p:sp>
      <p:sp>
        <p:nvSpPr>
          <p:cNvPr id="3" name="Slide Number Placeholder 2">
            <a:extLst>
              <a:ext uri="{FF2B5EF4-FFF2-40B4-BE49-F238E27FC236}">
                <a16:creationId xmlns:a16="http://schemas.microsoft.com/office/drawing/2014/main" id="{82B129BE-2E77-2F81-FE72-5D5363D9003B}"/>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24" name="Text Placeholder 3">
            <a:extLst>
              <a:ext uri="{FF2B5EF4-FFF2-40B4-BE49-F238E27FC236}">
                <a16:creationId xmlns:a16="http://schemas.microsoft.com/office/drawing/2014/main" id="{941962A1-C95A-A01E-F218-C7A00DEF948A}"/>
              </a:ext>
            </a:extLst>
          </p:cNvPr>
          <p:cNvSpPr txBox="1">
            <a:spLocks/>
          </p:cNvSpPr>
          <p:nvPr/>
        </p:nvSpPr>
        <p:spPr>
          <a:xfrm>
            <a:off x="302398" y="1044000"/>
            <a:ext cx="5717402" cy="54033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GB" sz="1600" b="1">
                <a:latin typeface="+mj-lt"/>
              </a:rPr>
              <a:t>Impressive and significant reduction of sebum on all facial areas by 17%, especially on forehead and cheek after 4 weeks </a:t>
            </a:r>
            <a:r>
              <a:rPr lang="en-GB" sz="1600" b="1" i="1">
                <a:latin typeface="+mj-lt"/>
              </a:rPr>
              <a:t>in vivo</a:t>
            </a:r>
          </a:p>
        </p:txBody>
      </p:sp>
      <p:sp>
        <p:nvSpPr>
          <p:cNvPr id="25" name="Text Placeholder 2">
            <a:extLst>
              <a:ext uri="{FF2B5EF4-FFF2-40B4-BE49-F238E27FC236}">
                <a16:creationId xmlns:a16="http://schemas.microsoft.com/office/drawing/2014/main" id="{61E4C5B8-3049-697C-A4BA-2319CBA8ED11}"/>
              </a:ext>
            </a:extLst>
          </p:cNvPr>
          <p:cNvSpPr txBox="1">
            <a:spLocks/>
          </p:cNvSpPr>
          <p:nvPr/>
        </p:nvSpPr>
        <p:spPr>
          <a:xfrm>
            <a:off x="1946663" y="3887751"/>
            <a:ext cx="1263551" cy="18466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lvl="0" indent="0" algn="ctr">
              <a:spcAft>
                <a:spcPts val="800"/>
              </a:spcAft>
              <a:buClr>
                <a:srgbClr val="007E4B"/>
              </a:buClr>
              <a:buNone/>
              <a:defRPr/>
            </a:pPr>
            <a:r>
              <a:rPr lang="en-GB" sz="1200" b="1">
                <a:latin typeface="+mj-lt"/>
              </a:rPr>
              <a:t>T0</a:t>
            </a:r>
          </a:p>
        </p:txBody>
      </p:sp>
      <p:sp>
        <p:nvSpPr>
          <p:cNvPr id="26" name="Text Placeholder 2">
            <a:extLst>
              <a:ext uri="{FF2B5EF4-FFF2-40B4-BE49-F238E27FC236}">
                <a16:creationId xmlns:a16="http://schemas.microsoft.com/office/drawing/2014/main" id="{0C296CA7-726C-BC80-4CE7-1BF410328032}"/>
              </a:ext>
            </a:extLst>
          </p:cNvPr>
          <p:cNvSpPr txBox="1">
            <a:spLocks/>
          </p:cNvSpPr>
          <p:nvPr/>
        </p:nvSpPr>
        <p:spPr>
          <a:xfrm>
            <a:off x="4351931" y="3886180"/>
            <a:ext cx="1148715" cy="184666"/>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lvl="0" indent="0" algn="ctr">
              <a:spcAft>
                <a:spcPts val="800"/>
              </a:spcAft>
              <a:buClr>
                <a:srgbClr val="007E4B"/>
              </a:buClr>
              <a:buNone/>
              <a:defRPr/>
            </a:pPr>
            <a:r>
              <a:rPr lang="en-GB" sz="1200" b="1">
                <a:latin typeface="+mj-lt"/>
              </a:rPr>
              <a:t>T4 weeks</a:t>
            </a:r>
          </a:p>
        </p:txBody>
      </p:sp>
      <p:pic>
        <p:nvPicPr>
          <p:cNvPr id="27" name="Image 17" descr="Une image contenant habits, personne, portant, fermer&#10;&#10;Description générée automatiquement">
            <a:extLst>
              <a:ext uri="{FF2B5EF4-FFF2-40B4-BE49-F238E27FC236}">
                <a16:creationId xmlns:a16="http://schemas.microsoft.com/office/drawing/2014/main" id="{D29F86A2-CF5E-9D28-6EFB-C6FAFC0AA6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46666" y="2147140"/>
            <a:ext cx="1263551" cy="1645372"/>
          </a:xfrm>
          <a:prstGeom prst="rect">
            <a:avLst/>
          </a:prstGeom>
        </p:spPr>
      </p:pic>
      <p:pic>
        <p:nvPicPr>
          <p:cNvPr id="28" name="Image 5" descr="Une image contenant personne, portant, habits, intérieur&#10;&#10;Description générée automatiquement">
            <a:extLst>
              <a:ext uri="{FF2B5EF4-FFF2-40B4-BE49-F238E27FC236}">
                <a16:creationId xmlns:a16="http://schemas.microsoft.com/office/drawing/2014/main" id="{C40A6651-E0F2-E1C0-3D35-E92401418C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1931" y="2180409"/>
            <a:ext cx="1148721" cy="1612103"/>
          </a:xfrm>
          <a:prstGeom prst="rect">
            <a:avLst/>
          </a:prstGeom>
        </p:spPr>
      </p:pic>
      <p:pic>
        <p:nvPicPr>
          <p:cNvPr id="29" name="Image 24">
            <a:extLst>
              <a:ext uri="{FF2B5EF4-FFF2-40B4-BE49-F238E27FC236}">
                <a16:creationId xmlns:a16="http://schemas.microsoft.com/office/drawing/2014/main" id="{6C0C88A1-7B9A-89A6-2B1C-16AB036E3BB7}"/>
              </a:ext>
            </a:extLst>
          </p:cNvPr>
          <p:cNvPicPr>
            <a:picLocks noChangeAspect="1"/>
          </p:cNvPicPr>
          <p:nvPr/>
        </p:nvPicPr>
        <p:blipFill>
          <a:blip r:embed="rId4"/>
          <a:stretch>
            <a:fillRect/>
          </a:stretch>
        </p:blipFill>
        <p:spPr>
          <a:xfrm>
            <a:off x="302398" y="2180522"/>
            <a:ext cx="475782" cy="1746901"/>
          </a:xfrm>
          <a:prstGeom prst="rect">
            <a:avLst/>
          </a:prstGeom>
        </p:spPr>
      </p:pic>
      <p:sp>
        <p:nvSpPr>
          <p:cNvPr id="30" name="ZoneTexte 9">
            <a:extLst>
              <a:ext uri="{FF2B5EF4-FFF2-40B4-BE49-F238E27FC236}">
                <a16:creationId xmlns:a16="http://schemas.microsoft.com/office/drawing/2014/main" id="{2E160A00-83C5-ABC6-B2AE-2BE8ECDEE10E}"/>
              </a:ext>
            </a:extLst>
          </p:cNvPr>
          <p:cNvSpPr txBox="1"/>
          <p:nvPr/>
        </p:nvSpPr>
        <p:spPr>
          <a:xfrm>
            <a:off x="302398" y="1884060"/>
            <a:ext cx="5717401" cy="184666"/>
          </a:xfrm>
          <a:prstGeom prst="rect">
            <a:avLst/>
          </a:prstGeom>
          <a:noFill/>
        </p:spPr>
        <p:txBody>
          <a:bodyPr wrap="square" lIns="0" tIns="0" rIns="0" bIns="0" rtlCol="0">
            <a:spAutoFit/>
          </a:bodyPr>
          <a:lstStyle/>
          <a:p>
            <a:r>
              <a:rPr lang="en-US" sz="1200" dirty="0">
                <a:latin typeface="+mj-lt"/>
                <a:ea typeface="Fira Sans" panose="020B0503050000020004" pitchFamily="34" charset="0"/>
              </a:rPr>
              <a:t>3D facial color sebum mapping with 3% </a:t>
            </a:r>
            <a:r>
              <a:rPr lang="en-US" sz="1200" b="1" dirty="0">
                <a:solidFill>
                  <a:schemeClr val="accent4"/>
                </a:solidFill>
                <a:latin typeface="+mj-lt"/>
                <a:ea typeface="Fira Sans" panose="020B0503050000020004" pitchFamily="34" charset="0"/>
              </a:rPr>
              <a:t>ALPAFLOR</a:t>
            </a:r>
            <a:r>
              <a:rPr lang="en-US" sz="1200" b="1" baseline="30000" dirty="0">
                <a:solidFill>
                  <a:schemeClr val="accent4"/>
                </a:solidFill>
                <a:latin typeface="+mj-lt"/>
                <a:ea typeface="Fira Sans" panose="020B0503050000020004" pitchFamily="34" charset="0"/>
              </a:rPr>
              <a:t>®</a:t>
            </a:r>
            <a:r>
              <a:rPr lang="en-US" sz="1200" b="1" dirty="0">
                <a:solidFill>
                  <a:schemeClr val="accent4"/>
                </a:solidFill>
                <a:latin typeface="+mj-lt"/>
                <a:ea typeface="Fira Sans" panose="020B0503050000020004" pitchFamily="34" charset="0"/>
              </a:rPr>
              <a:t> ALP-SEBUM CB</a:t>
            </a:r>
          </a:p>
        </p:txBody>
      </p:sp>
      <p:sp>
        <p:nvSpPr>
          <p:cNvPr id="31" name="Text Placeholder 2">
            <a:extLst>
              <a:ext uri="{FF2B5EF4-FFF2-40B4-BE49-F238E27FC236}">
                <a16:creationId xmlns:a16="http://schemas.microsoft.com/office/drawing/2014/main" id="{D67A9990-5EDB-D612-01F8-B164D8CA5285}"/>
              </a:ext>
            </a:extLst>
          </p:cNvPr>
          <p:cNvSpPr txBox="1">
            <a:spLocks/>
          </p:cNvSpPr>
          <p:nvPr/>
        </p:nvSpPr>
        <p:spPr>
          <a:xfrm>
            <a:off x="355644" y="3927423"/>
            <a:ext cx="70813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lvl="0" indent="0">
              <a:spcAft>
                <a:spcPts val="800"/>
              </a:spcAft>
              <a:buClr>
                <a:srgbClr val="007E4B"/>
              </a:buClr>
              <a:buNone/>
              <a:defRPr/>
            </a:pPr>
            <a:r>
              <a:rPr lang="en-GB" sz="800">
                <a:latin typeface="+mj-lt"/>
              </a:rPr>
              <a:t>Sebum content (µg/cm</a:t>
            </a:r>
            <a:r>
              <a:rPr lang="en-GB" sz="800" baseline="30000">
                <a:latin typeface="+mj-lt"/>
              </a:rPr>
              <a:t>2</a:t>
            </a:r>
            <a:r>
              <a:rPr lang="en-GB" sz="800">
                <a:latin typeface="+mj-lt"/>
              </a:rPr>
              <a:t>)</a:t>
            </a:r>
          </a:p>
        </p:txBody>
      </p:sp>
      <p:pic>
        <p:nvPicPr>
          <p:cNvPr id="32" name="Picture 5">
            <a:extLst>
              <a:ext uri="{FF2B5EF4-FFF2-40B4-BE49-F238E27FC236}">
                <a16:creationId xmlns:a16="http://schemas.microsoft.com/office/drawing/2014/main" id="{4980CA46-C064-7DE0-0129-C1D494C465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27017" y="4297364"/>
            <a:ext cx="4145348" cy="1969552"/>
          </a:xfrm>
          <a:prstGeom prst="rect">
            <a:avLst/>
          </a:prstGeom>
        </p:spPr>
      </p:pic>
      <p:pic>
        <p:nvPicPr>
          <p:cNvPr id="33" name="Picture 5">
            <a:extLst>
              <a:ext uri="{FF2B5EF4-FFF2-40B4-BE49-F238E27FC236}">
                <a16:creationId xmlns:a16="http://schemas.microsoft.com/office/drawing/2014/main" id="{3CDF19AF-4617-1556-D74D-631294BB41C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70403" y="4241593"/>
            <a:ext cx="1053651" cy="438953"/>
          </a:xfrm>
          <a:prstGeom prst="rect">
            <a:avLst/>
          </a:prstGeom>
        </p:spPr>
      </p:pic>
      <p:sp>
        <p:nvSpPr>
          <p:cNvPr id="35" name="Text Placeholder 3">
            <a:extLst>
              <a:ext uri="{FF2B5EF4-FFF2-40B4-BE49-F238E27FC236}">
                <a16:creationId xmlns:a16="http://schemas.microsoft.com/office/drawing/2014/main" id="{F8E5E4CD-BFCD-136A-C429-F0585081E0D5}"/>
              </a:ext>
            </a:extLst>
          </p:cNvPr>
          <p:cNvSpPr txBox="1">
            <a:spLocks/>
          </p:cNvSpPr>
          <p:nvPr/>
        </p:nvSpPr>
        <p:spPr>
          <a:xfrm>
            <a:off x="6330348" y="1044000"/>
            <a:ext cx="5717402" cy="54033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US" sz="1600" b="1" dirty="0">
                <a:latin typeface="+mj-lt"/>
              </a:rPr>
              <a:t>Clear and visible mattifying effect with pores reduction after 4 weeks </a:t>
            </a:r>
            <a:r>
              <a:rPr lang="en-US" sz="1600" b="1" i="1" dirty="0">
                <a:latin typeface="+mj-lt"/>
              </a:rPr>
              <a:t>in vivo</a:t>
            </a:r>
            <a:r>
              <a:rPr lang="en-US" sz="1600" b="1" dirty="0">
                <a:latin typeface="+mj-lt"/>
              </a:rPr>
              <a:t> after 4 weeks at 3% </a:t>
            </a:r>
          </a:p>
        </p:txBody>
      </p:sp>
      <p:grpSp>
        <p:nvGrpSpPr>
          <p:cNvPr id="36" name="Group 35">
            <a:extLst>
              <a:ext uri="{FF2B5EF4-FFF2-40B4-BE49-F238E27FC236}">
                <a16:creationId xmlns:a16="http://schemas.microsoft.com/office/drawing/2014/main" id="{A9E38433-422B-CDFA-6854-FE02FCD5E933}"/>
              </a:ext>
            </a:extLst>
          </p:cNvPr>
          <p:cNvGrpSpPr/>
          <p:nvPr/>
        </p:nvGrpSpPr>
        <p:grpSpPr>
          <a:xfrm>
            <a:off x="6726461" y="1729583"/>
            <a:ext cx="4695872" cy="1867926"/>
            <a:chOff x="468000" y="1620000"/>
            <a:chExt cx="10545247" cy="4194693"/>
          </a:xfrm>
        </p:grpSpPr>
        <p:pic>
          <p:nvPicPr>
            <p:cNvPr id="37" name="Picture 2" descr="I:\Tests Cosmétiques\1. TESTS\ANCIENS TESTS\2019\2019 - TESTS TERMINÉS\2019 - TESTS TERMINÉS AVEC RAPPORTS\373 - DSM - Sebum facial color mapping\373 - Résultats\373 - Photos\373 - Good results brillance visage\04 Nie La_t0_Front Face_ILLUS.jpg">
              <a:extLst>
                <a:ext uri="{FF2B5EF4-FFF2-40B4-BE49-F238E27FC236}">
                  <a16:creationId xmlns:a16="http://schemas.microsoft.com/office/drawing/2014/main" id="{E8E5497B-00EE-A0CC-FCDF-7AFAA435BB97}"/>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68000" y="1620000"/>
              <a:ext cx="2344953" cy="3600000"/>
            </a:xfrm>
            <a:prstGeom prst="roundRect">
              <a:avLst>
                <a:gd name="adj" fmla="val 8982"/>
              </a:avLst>
            </a:prstGeom>
            <a:noFill/>
          </p:spPr>
        </p:pic>
        <p:pic>
          <p:nvPicPr>
            <p:cNvPr id="38" name="Picture 4" descr="I:\Tests Cosmétiques\1. TESTS\ANCIENS TESTS\2019\2019 - TESTS TERMINÉS\2019 - TESTS TERMINÉS AVEC RAPPORTS\373 - DSM - Sebum facial color mapping\373 - Résultats\373 - Photos\373 - Good results brillance visage\04 Nie La_t2_Front Face_ILLUS.jpg">
              <a:extLst>
                <a:ext uri="{FF2B5EF4-FFF2-40B4-BE49-F238E27FC236}">
                  <a16:creationId xmlns:a16="http://schemas.microsoft.com/office/drawing/2014/main" id="{02BA6D41-6BD1-F4D6-81A2-B505D6C2B5F8}"/>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069303" y="1620000"/>
              <a:ext cx="2344953" cy="3600000"/>
            </a:xfrm>
            <a:prstGeom prst="roundRect">
              <a:avLst>
                <a:gd name="adj" fmla="val 8982"/>
              </a:avLst>
            </a:prstGeom>
            <a:noFill/>
          </p:spPr>
        </p:pic>
        <p:pic>
          <p:nvPicPr>
            <p:cNvPr id="39" name="Picture 2" descr="I:\Tests Cosmétiques\1. TESTS\ANCIENS TESTS\2019\2019 - TESTS TERMINÉS\2019 - TESTS TERMINÉS AVEC RAPPORTS\373 - DSM - Sebum facial color mapping\373 - Résultats\373 - Photos\373 - Good results brillance visage\24 Ves Vi_t0_Front Face_ILLUS.jpg">
              <a:extLst>
                <a:ext uri="{FF2B5EF4-FFF2-40B4-BE49-F238E27FC236}">
                  <a16:creationId xmlns:a16="http://schemas.microsoft.com/office/drawing/2014/main" id="{7F5D4B15-1B4B-1B72-CE3F-BA5A32AAB623}"/>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6065327" y="1620000"/>
              <a:ext cx="2344954" cy="3600000"/>
            </a:xfrm>
            <a:prstGeom prst="roundRect">
              <a:avLst>
                <a:gd name="adj" fmla="val 8413"/>
              </a:avLst>
            </a:prstGeom>
            <a:noFill/>
          </p:spPr>
        </p:pic>
        <p:pic>
          <p:nvPicPr>
            <p:cNvPr id="40" name="Picture 4" descr="I:\Tests Cosmétiques\1. TESTS\ANCIENS TESTS\2019\2019 - TESTS TERMINÉS\2019 - TESTS TERMINÉS AVEC RAPPORTS\373 - DSM - Sebum facial color mapping\373 - Résultats\373 - Photos\373 - Good results brillance visage\24 Ves Vi_t2_Front Face_ILLUS.jpg">
              <a:extLst>
                <a:ext uri="{FF2B5EF4-FFF2-40B4-BE49-F238E27FC236}">
                  <a16:creationId xmlns:a16="http://schemas.microsoft.com/office/drawing/2014/main" id="{136DBC2C-089C-D75E-7FD5-C1ED67399555}"/>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668293" y="1620000"/>
              <a:ext cx="2344954" cy="3600000"/>
            </a:xfrm>
            <a:prstGeom prst="roundRect">
              <a:avLst>
                <a:gd name="adj" fmla="val 8128"/>
              </a:avLst>
            </a:prstGeom>
            <a:noFill/>
          </p:spPr>
        </p:pic>
        <p:sp>
          <p:nvSpPr>
            <p:cNvPr id="41" name="Text Placeholder 2">
              <a:extLst>
                <a:ext uri="{FF2B5EF4-FFF2-40B4-BE49-F238E27FC236}">
                  <a16:creationId xmlns:a16="http://schemas.microsoft.com/office/drawing/2014/main" id="{8BF7BABA-75FA-415A-1FAC-EE91A953CCF5}"/>
                </a:ext>
              </a:extLst>
            </p:cNvPr>
            <p:cNvSpPr txBox="1">
              <a:spLocks/>
            </p:cNvSpPr>
            <p:nvPr/>
          </p:nvSpPr>
          <p:spPr>
            <a:xfrm>
              <a:off x="468000" y="5399999"/>
              <a:ext cx="4946255" cy="41469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1" i="0" u="none" strike="noStrike" kern="1200" cap="none" spc="0" normalizeH="0" baseline="0" noProof="0">
                  <a:ln>
                    <a:noFill/>
                  </a:ln>
                  <a:effectLst/>
                  <a:uLnTx/>
                  <a:uFillTx/>
                  <a:latin typeface="+mj-lt"/>
                  <a:ea typeface="+mn-ea"/>
                  <a:cs typeface="+mn-cs"/>
                </a:rPr>
                <a:t>Volunteer #2</a:t>
              </a:r>
            </a:p>
          </p:txBody>
        </p:sp>
        <p:sp>
          <p:nvSpPr>
            <p:cNvPr id="42" name="Text Placeholder 2">
              <a:extLst>
                <a:ext uri="{FF2B5EF4-FFF2-40B4-BE49-F238E27FC236}">
                  <a16:creationId xmlns:a16="http://schemas.microsoft.com/office/drawing/2014/main" id="{BBC421F0-B6DA-745B-EA63-A780865969EA}"/>
                </a:ext>
              </a:extLst>
            </p:cNvPr>
            <p:cNvSpPr txBox="1">
              <a:spLocks/>
            </p:cNvSpPr>
            <p:nvPr/>
          </p:nvSpPr>
          <p:spPr>
            <a:xfrm>
              <a:off x="6065328" y="5399999"/>
              <a:ext cx="4946255" cy="41469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200" b="1" i="0" u="none" strike="noStrike" kern="1200" cap="none" spc="0" normalizeH="0" baseline="0" noProof="0">
                  <a:ln>
                    <a:noFill/>
                  </a:ln>
                  <a:effectLst/>
                  <a:uLnTx/>
                  <a:uFillTx/>
                  <a:latin typeface="+mj-lt"/>
                  <a:ea typeface="+mn-ea"/>
                  <a:cs typeface="+mn-cs"/>
                </a:rPr>
                <a:t>Volunteer #24</a:t>
              </a:r>
            </a:p>
          </p:txBody>
        </p:sp>
        <p:sp>
          <p:nvSpPr>
            <p:cNvPr id="43" name="Left Arrow 53">
              <a:extLst>
                <a:ext uri="{FF2B5EF4-FFF2-40B4-BE49-F238E27FC236}">
                  <a16:creationId xmlns:a16="http://schemas.microsoft.com/office/drawing/2014/main" id="{44520AD8-E6B6-1F24-381A-3A017FF8EA60}"/>
                </a:ext>
              </a:extLst>
            </p:cNvPr>
            <p:cNvSpPr/>
            <p:nvPr/>
          </p:nvSpPr>
          <p:spPr>
            <a:xfrm>
              <a:off x="2023229" y="2139766"/>
              <a:ext cx="650430"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44" name="Left Arrow 54">
              <a:extLst>
                <a:ext uri="{FF2B5EF4-FFF2-40B4-BE49-F238E27FC236}">
                  <a16:creationId xmlns:a16="http://schemas.microsoft.com/office/drawing/2014/main" id="{4B5E9852-F18E-C8E5-271F-7D865908CA44}"/>
                </a:ext>
              </a:extLst>
            </p:cNvPr>
            <p:cNvSpPr/>
            <p:nvPr/>
          </p:nvSpPr>
          <p:spPr>
            <a:xfrm>
              <a:off x="2229267" y="3494680"/>
              <a:ext cx="444392"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45" name="Left Arrow 55">
              <a:extLst>
                <a:ext uri="{FF2B5EF4-FFF2-40B4-BE49-F238E27FC236}">
                  <a16:creationId xmlns:a16="http://schemas.microsoft.com/office/drawing/2014/main" id="{AF8683DD-0D8A-4379-9D2B-5DDC268276E0}"/>
                </a:ext>
              </a:extLst>
            </p:cNvPr>
            <p:cNvSpPr/>
            <p:nvPr/>
          </p:nvSpPr>
          <p:spPr>
            <a:xfrm>
              <a:off x="2023229" y="4604522"/>
              <a:ext cx="650430"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46" name="Left Arrow 56">
              <a:extLst>
                <a:ext uri="{FF2B5EF4-FFF2-40B4-BE49-F238E27FC236}">
                  <a16:creationId xmlns:a16="http://schemas.microsoft.com/office/drawing/2014/main" id="{5E4774C5-C847-58D8-A05F-40BCD0D5AA8F}"/>
                </a:ext>
              </a:extLst>
            </p:cNvPr>
            <p:cNvSpPr/>
            <p:nvPr/>
          </p:nvSpPr>
          <p:spPr>
            <a:xfrm>
              <a:off x="4639614" y="2139766"/>
              <a:ext cx="650430"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47" name="Left Arrow 57">
              <a:extLst>
                <a:ext uri="{FF2B5EF4-FFF2-40B4-BE49-F238E27FC236}">
                  <a16:creationId xmlns:a16="http://schemas.microsoft.com/office/drawing/2014/main" id="{A0128813-2AD3-8CFF-F8D9-B1EEF00FDDFE}"/>
                </a:ext>
              </a:extLst>
            </p:cNvPr>
            <p:cNvSpPr/>
            <p:nvPr/>
          </p:nvSpPr>
          <p:spPr>
            <a:xfrm>
              <a:off x="4845652" y="3494680"/>
              <a:ext cx="444392"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48" name="Left Arrow 58">
              <a:extLst>
                <a:ext uri="{FF2B5EF4-FFF2-40B4-BE49-F238E27FC236}">
                  <a16:creationId xmlns:a16="http://schemas.microsoft.com/office/drawing/2014/main" id="{CA2E0F42-1FC2-3BC9-4A46-C18958C994A1}"/>
                </a:ext>
              </a:extLst>
            </p:cNvPr>
            <p:cNvSpPr/>
            <p:nvPr/>
          </p:nvSpPr>
          <p:spPr>
            <a:xfrm>
              <a:off x="4639614" y="4604522"/>
              <a:ext cx="650430"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49" name="Left Arrow 59">
              <a:extLst>
                <a:ext uri="{FF2B5EF4-FFF2-40B4-BE49-F238E27FC236}">
                  <a16:creationId xmlns:a16="http://schemas.microsoft.com/office/drawing/2014/main" id="{7F367307-2DE5-4DCB-2059-6393A33106FB}"/>
                </a:ext>
              </a:extLst>
            </p:cNvPr>
            <p:cNvSpPr/>
            <p:nvPr/>
          </p:nvSpPr>
          <p:spPr>
            <a:xfrm>
              <a:off x="7669816" y="2253231"/>
              <a:ext cx="650430"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50" name="Left Arrow 60">
              <a:extLst>
                <a:ext uri="{FF2B5EF4-FFF2-40B4-BE49-F238E27FC236}">
                  <a16:creationId xmlns:a16="http://schemas.microsoft.com/office/drawing/2014/main" id="{C197E15B-3CD2-0352-D71C-83EDFFBD9B4C}"/>
                </a:ext>
              </a:extLst>
            </p:cNvPr>
            <p:cNvSpPr/>
            <p:nvPr/>
          </p:nvSpPr>
          <p:spPr>
            <a:xfrm>
              <a:off x="7929250" y="3561423"/>
              <a:ext cx="390995"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51" name="Left Arrow 61">
              <a:extLst>
                <a:ext uri="{FF2B5EF4-FFF2-40B4-BE49-F238E27FC236}">
                  <a16:creationId xmlns:a16="http://schemas.microsoft.com/office/drawing/2014/main" id="{DF047BE2-E263-EE3B-CC70-25A96FB4ADE4}"/>
                </a:ext>
              </a:extLst>
            </p:cNvPr>
            <p:cNvSpPr/>
            <p:nvPr/>
          </p:nvSpPr>
          <p:spPr>
            <a:xfrm>
              <a:off x="10270567" y="2253231"/>
              <a:ext cx="650430"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sp>
          <p:nvSpPr>
            <p:cNvPr id="52" name="Left Arrow 62">
              <a:extLst>
                <a:ext uri="{FF2B5EF4-FFF2-40B4-BE49-F238E27FC236}">
                  <a16:creationId xmlns:a16="http://schemas.microsoft.com/office/drawing/2014/main" id="{EDE65DB7-0D28-CE0A-4C0F-E83A5BD83DBA}"/>
                </a:ext>
              </a:extLst>
            </p:cNvPr>
            <p:cNvSpPr/>
            <p:nvPr/>
          </p:nvSpPr>
          <p:spPr>
            <a:xfrm>
              <a:off x="10530001" y="3561423"/>
              <a:ext cx="390995" cy="400468"/>
            </a:xfrm>
            <a:prstGeom prst="leftArrow">
              <a:avLst/>
            </a:prstGeom>
            <a:gradFill flip="none" rotWithShape="1">
              <a:gsLst>
                <a:gs pos="0">
                  <a:srgbClr val="007E4B">
                    <a:alpha val="0"/>
                  </a:srgbClr>
                </a:gs>
                <a:gs pos="100000">
                  <a:srgbClr val="007E4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FFFFFF"/>
                </a:solidFill>
                <a:effectLst/>
                <a:uLnTx/>
                <a:uFillTx/>
                <a:latin typeface="+mj-lt"/>
                <a:ea typeface="+mn-ea"/>
                <a:cs typeface="+mn-cs"/>
              </a:endParaRPr>
            </a:p>
          </p:txBody>
        </p:sp>
      </p:grpSp>
      <p:pic>
        <p:nvPicPr>
          <p:cNvPr id="53" name="Picture 6" descr="Chart, bar chart&#10;&#10;Description automatically generated">
            <a:extLst>
              <a:ext uri="{FF2B5EF4-FFF2-40B4-BE49-F238E27FC236}">
                <a16:creationId xmlns:a16="http://schemas.microsoft.com/office/drawing/2014/main" id="{A51ECCA1-AE94-BDA1-8A9C-14867B7FCFD8}"/>
              </a:ext>
            </a:extLst>
          </p:cNvPr>
          <p:cNvPicPr>
            <a:picLocks noChangeAspect="1"/>
          </p:cNvPicPr>
          <p:nvPr/>
        </p:nvPicPr>
        <p:blipFill>
          <a:blip r:embed="rId11"/>
          <a:stretch>
            <a:fillRect/>
          </a:stretch>
        </p:blipFill>
        <p:spPr>
          <a:xfrm>
            <a:off x="7451180" y="4375350"/>
            <a:ext cx="3160216" cy="1834650"/>
          </a:xfrm>
          <a:prstGeom prst="rect">
            <a:avLst/>
          </a:prstGeom>
        </p:spPr>
      </p:pic>
      <p:sp>
        <p:nvSpPr>
          <p:cNvPr id="54" name="Rectangle 53">
            <a:extLst>
              <a:ext uri="{FF2B5EF4-FFF2-40B4-BE49-F238E27FC236}">
                <a16:creationId xmlns:a16="http://schemas.microsoft.com/office/drawing/2014/main" id="{BD87F72B-F89A-4AEA-064F-A4AF02CA391A}"/>
              </a:ext>
            </a:extLst>
          </p:cNvPr>
          <p:cNvSpPr/>
          <p:nvPr/>
        </p:nvSpPr>
        <p:spPr>
          <a:xfrm>
            <a:off x="6342272" y="3742757"/>
            <a:ext cx="5705478" cy="369332"/>
          </a:xfrm>
          <a:prstGeom prst="rect">
            <a:avLst/>
          </a:prstGeom>
        </p:spPr>
        <p:txBody>
          <a:bodyPr wrap="square" lIns="0" tIns="0" rIns="0" bIns="0">
            <a:spAutoFit/>
          </a:bodyPr>
          <a:lstStyle/>
          <a:p>
            <a:pPr lvl="0">
              <a:spcBef>
                <a:spcPts val="0"/>
              </a:spcBef>
              <a:buClr>
                <a:srgbClr val="0099FF"/>
              </a:buClr>
            </a:pPr>
            <a:r>
              <a:rPr lang="en-US" altLang="ja-JP" sz="1200" b="1">
                <a:solidFill>
                  <a:schemeClr val="accent4"/>
                </a:solidFill>
                <a:latin typeface="+mj-lt"/>
              </a:rPr>
              <a:t>56% decrease </a:t>
            </a:r>
            <a:r>
              <a:rPr lang="en-US" altLang="ja-JP" sz="1200">
                <a:latin typeface="+mj-lt"/>
              </a:rPr>
              <a:t>in sebum production after 2 months, and </a:t>
            </a:r>
            <a:r>
              <a:rPr lang="en-US" altLang="ja-JP" sz="1200" b="1">
                <a:solidFill>
                  <a:schemeClr val="accent4"/>
                </a:solidFill>
                <a:latin typeface="+mj-lt"/>
              </a:rPr>
              <a:t>18% of volunteers </a:t>
            </a:r>
            <a:r>
              <a:rPr lang="en-US" altLang="ja-JP" sz="1200">
                <a:latin typeface="+mj-lt"/>
              </a:rPr>
              <a:t>noticed a pore size reduction demonstrated by a clinical scoring</a:t>
            </a:r>
            <a:endParaRPr lang="en-US" sz="1200">
              <a:latin typeface="+mj-lt"/>
            </a:endParaRPr>
          </a:p>
        </p:txBody>
      </p:sp>
      <p:sp>
        <p:nvSpPr>
          <p:cNvPr id="4" name="Rectangle 3">
            <a:extLst>
              <a:ext uri="{FF2B5EF4-FFF2-40B4-BE49-F238E27FC236}">
                <a16:creationId xmlns:a16="http://schemas.microsoft.com/office/drawing/2014/main" id="{457BA789-8928-0654-89E3-79495A1F6822}"/>
              </a:ext>
            </a:extLst>
          </p:cNvPr>
          <p:cNvSpPr/>
          <p:nvPr/>
        </p:nvSpPr>
        <p:spPr>
          <a:xfrm>
            <a:off x="11192155" y="236689"/>
            <a:ext cx="747063" cy="2887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H"/>
          </a:p>
        </p:txBody>
      </p:sp>
    </p:spTree>
    <p:extLst>
      <p:ext uri="{BB962C8B-B14F-4D97-AF65-F5344CB8AC3E}">
        <p14:creationId xmlns:p14="http://schemas.microsoft.com/office/powerpoint/2010/main" val="766974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AD60-D75A-2E97-E05D-1EADCC3644D2}"/>
            </a:ext>
          </a:extLst>
        </p:cNvPr>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709F06E-28B9-5F09-C6EE-973CA9832FB5}"/>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6" name="Text Placeholder 25">
            <a:extLst>
              <a:ext uri="{FF2B5EF4-FFF2-40B4-BE49-F238E27FC236}">
                <a16:creationId xmlns:a16="http://schemas.microsoft.com/office/drawing/2014/main" id="{921ADE90-02AD-D704-18D5-73897041C457}"/>
              </a:ext>
            </a:extLst>
          </p:cNvPr>
          <p:cNvSpPr>
            <a:spLocks noGrp="1"/>
          </p:cNvSpPr>
          <p:nvPr>
            <p:ph type="body" idx="11"/>
          </p:nvPr>
        </p:nvSpPr>
        <p:spPr/>
        <p:txBody>
          <a:bodyPr/>
          <a:lstStyle/>
          <a:p>
            <a:r>
              <a:rPr lang="en-GB"/>
              <a:t>Oily skin imperfections activity – </a:t>
            </a:r>
            <a:r>
              <a:rPr lang="en-GB" i="1"/>
              <a:t>in vivo</a:t>
            </a:r>
          </a:p>
        </p:txBody>
      </p:sp>
      <p:sp>
        <p:nvSpPr>
          <p:cNvPr id="25" name="Title 24">
            <a:extLst>
              <a:ext uri="{FF2B5EF4-FFF2-40B4-BE49-F238E27FC236}">
                <a16:creationId xmlns:a16="http://schemas.microsoft.com/office/drawing/2014/main" id="{1E176A36-8BC0-223F-E4DB-FC45CCFEA3B0}"/>
              </a:ext>
            </a:extLst>
          </p:cNvPr>
          <p:cNvSpPr>
            <a:spLocks noGrp="1"/>
          </p:cNvSpPr>
          <p:nvPr>
            <p:ph type="title"/>
          </p:nvPr>
        </p:nvSpPr>
        <p:spPr/>
        <p:txBody>
          <a:bodyPr/>
          <a:lstStyle/>
          <a:p>
            <a:r>
              <a:rPr lang="en-GB"/>
              <a:t>ALPAFLOR</a:t>
            </a:r>
            <a:r>
              <a:rPr lang="en-GB" b="0"/>
              <a:t>®</a:t>
            </a:r>
            <a:r>
              <a:rPr lang="en-GB"/>
              <a:t> ALP-SEBUM CB</a:t>
            </a:r>
            <a:endParaRPr lang="en-US"/>
          </a:p>
        </p:txBody>
      </p:sp>
      <p:sp>
        <p:nvSpPr>
          <p:cNvPr id="28" name="Text Placeholder 27">
            <a:extLst>
              <a:ext uri="{FF2B5EF4-FFF2-40B4-BE49-F238E27FC236}">
                <a16:creationId xmlns:a16="http://schemas.microsoft.com/office/drawing/2014/main" id="{FE88F703-6B99-86D2-5ABB-10A49403185E}"/>
              </a:ext>
            </a:extLst>
          </p:cNvPr>
          <p:cNvSpPr>
            <a:spLocks noGrp="1"/>
          </p:cNvSpPr>
          <p:nvPr>
            <p:ph type="body" sz="quarter" idx="18"/>
          </p:nvPr>
        </p:nvSpPr>
        <p:spPr>
          <a:xfrm>
            <a:off x="302400" y="4311542"/>
            <a:ext cx="3268030" cy="1893658"/>
          </a:xfrm>
        </p:spPr>
        <p:txBody>
          <a:bodyPr/>
          <a:lstStyle/>
          <a:p>
            <a:r>
              <a:rPr lang="en-GB" b="1" dirty="0"/>
              <a:t>ALPAFLOR® ALP-SEBUM CB reduces strongly </a:t>
            </a:r>
            <a:r>
              <a:rPr lang="en-US" b="1" dirty="0"/>
              <a:t>number of black and whiteheads</a:t>
            </a:r>
            <a:r>
              <a:rPr lang="en-GB" b="1" dirty="0"/>
              <a:t>.</a:t>
            </a:r>
          </a:p>
          <a:p>
            <a:endParaRPr lang="en-GB" b="1" dirty="0"/>
          </a:p>
          <a:p>
            <a:r>
              <a:rPr lang="en-GB" dirty="0"/>
              <a:t>Strong decrease (45%) of number of black and whiteheads through the assessment of non-inflammatory lesions (black and white heads) by grading software under medical control after 1 month</a:t>
            </a:r>
          </a:p>
          <a:p>
            <a:endParaRPr lang="en-GB" dirty="0"/>
          </a:p>
          <a:p>
            <a:endParaRPr lang="en-GB" dirty="0">
              <a:highlight>
                <a:srgbClr val="FFFF00"/>
              </a:highlight>
            </a:endParaRPr>
          </a:p>
        </p:txBody>
      </p:sp>
      <p:sp>
        <p:nvSpPr>
          <p:cNvPr id="14" name="Text Placeholder 11">
            <a:extLst>
              <a:ext uri="{FF2B5EF4-FFF2-40B4-BE49-F238E27FC236}">
                <a16:creationId xmlns:a16="http://schemas.microsoft.com/office/drawing/2014/main" id="{40B7DCAD-3B5E-49A5-8AE8-C051B18A1429}"/>
              </a:ext>
            </a:extLst>
          </p:cNvPr>
          <p:cNvSpPr txBox="1">
            <a:spLocks/>
          </p:cNvSpPr>
          <p:nvPr/>
        </p:nvSpPr>
        <p:spPr>
          <a:xfrm>
            <a:off x="3082434" y="6272561"/>
            <a:ext cx="6809602" cy="41483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Fira Sans" panose="020B0503050000020004" pitchFamily="34"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Fira Sans" panose="020B0503050000020004" pitchFamily="34"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a:t>
            </a:r>
            <a:r>
              <a:rPr kumimoji="0" lang="en-GB" sz="800" b="0" i="1" u="none" strike="noStrike" kern="0" cap="none" spc="0" normalizeH="0" baseline="0" noProof="0" dirty="0">
                <a:ln>
                  <a:noFill/>
                </a:ln>
                <a:solidFill>
                  <a:prstClr val="black"/>
                </a:solidFill>
                <a:effectLst/>
                <a:uLnTx/>
                <a:uFillTx/>
                <a:latin typeface="Fira Sans" panose="020B0503050000020004" pitchFamily="34" charset="0"/>
                <a:ea typeface="+mn-ea"/>
                <a:cs typeface="+mn-cs"/>
              </a:rPr>
              <a:t>In vivo</a:t>
            </a:r>
            <a:r>
              <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 23 Female Caucasian volunteers (average age: 33.7 ± 9.8), 3% ALPAFLOR® ALP-SEBUM CB 28 days study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solidFill>
                  <a:prstClr val="black"/>
                </a:solidFill>
              </a:rPr>
              <a:t>**</a:t>
            </a:r>
            <a:r>
              <a:rPr kumimoji="0" lang="en-GB" sz="800" b="0" i="1" u="none" strike="noStrike" kern="0" cap="none" spc="0" normalizeH="0" baseline="0" noProof="0" dirty="0">
                <a:ln>
                  <a:noFill/>
                </a:ln>
                <a:solidFill>
                  <a:prstClr val="black"/>
                </a:solidFill>
                <a:effectLst/>
                <a:uLnTx/>
                <a:uFillTx/>
                <a:latin typeface="Fira Sans" panose="020B0503050000020004" pitchFamily="34" charset="0"/>
                <a:ea typeface="+mn-ea"/>
                <a:cs typeface="+mn-cs"/>
              </a:rPr>
              <a:t> In vivo</a:t>
            </a:r>
            <a:r>
              <a:rPr lang="en-GB" dirty="0">
                <a:solidFill>
                  <a:prstClr val="black"/>
                </a:solidFill>
              </a:rPr>
              <a:t>, selection of </a:t>
            </a:r>
            <a:r>
              <a:rPr lang="en-GB" sz="800" dirty="0">
                <a:latin typeface="Fira Sans" panose="020B0503050000020004" pitchFamily="34" charset="0"/>
                <a:ea typeface="Fira Sans" panose="020B0503050000020004" pitchFamily="34" charset="0"/>
              </a:rPr>
              <a:t>5 subjects with a minimum threshold of orange fluorescence from in vivo study*</a:t>
            </a:r>
            <a:endPar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solidFill>
                  <a:prstClr val="black"/>
                </a:solidFill>
              </a:rPr>
              <a:t>*** </a:t>
            </a:r>
            <a:r>
              <a:rPr kumimoji="0" lang="en-GB" sz="800" b="0" i="1" u="none" strike="noStrike" kern="0" cap="none" spc="0" normalizeH="0" baseline="0" noProof="0" dirty="0">
                <a:ln>
                  <a:noFill/>
                </a:ln>
                <a:solidFill>
                  <a:prstClr val="black"/>
                </a:solidFill>
                <a:effectLst/>
                <a:uLnTx/>
                <a:uFillTx/>
                <a:latin typeface="Fira Sans" panose="020B0503050000020004" pitchFamily="34" charset="0"/>
                <a:ea typeface="+mn-ea"/>
                <a:cs typeface="+mn-cs"/>
              </a:rPr>
              <a:t>In vivo</a:t>
            </a:r>
            <a:r>
              <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 21 Female Caucasian volunteers (</a:t>
            </a:r>
            <a:r>
              <a:rPr lang="en-GB" dirty="0">
                <a:solidFill>
                  <a:prstClr val="black"/>
                </a:solidFill>
              </a:rPr>
              <a:t>aged 18-40 with greasy skin ), 3% ALPAFLOR® ALP-SEBUM CB 56 days study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endParaRPr>
          </a:p>
        </p:txBody>
      </p:sp>
      <p:pic>
        <p:nvPicPr>
          <p:cNvPr id="3" name="Picture 5" descr="A picture containing bar chart&#10;&#10;Description automatically generated">
            <a:extLst>
              <a:ext uri="{FF2B5EF4-FFF2-40B4-BE49-F238E27FC236}">
                <a16:creationId xmlns:a16="http://schemas.microsoft.com/office/drawing/2014/main" id="{EC01E8A6-42DE-D4A1-F432-761848BFB00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6738" y="2068992"/>
            <a:ext cx="2673189" cy="1733375"/>
          </a:xfrm>
          <a:prstGeom prst="rect">
            <a:avLst/>
          </a:prstGeom>
        </p:spPr>
      </p:pic>
      <p:sp>
        <p:nvSpPr>
          <p:cNvPr id="4" name="Rectangle 3">
            <a:extLst>
              <a:ext uri="{FF2B5EF4-FFF2-40B4-BE49-F238E27FC236}">
                <a16:creationId xmlns:a16="http://schemas.microsoft.com/office/drawing/2014/main" id="{2915A5C7-2E2C-C96E-A971-F504995BF687}"/>
              </a:ext>
            </a:extLst>
          </p:cNvPr>
          <p:cNvSpPr/>
          <p:nvPr/>
        </p:nvSpPr>
        <p:spPr>
          <a:xfrm>
            <a:off x="302400" y="6127467"/>
            <a:ext cx="944169" cy="107722"/>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700" b="0" i="0" u="none" strike="noStrike" kern="1200" cap="none" spc="0" normalizeH="0" baseline="0" noProof="0" dirty="0">
                <a:ln>
                  <a:noFill/>
                </a:ln>
                <a:solidFill>
                  <a:prstClr val="black"/>
                </a:solidFill>
                <a:effectLst/>
                <a:uLnTx/>
                <a:uFillTx/>
                <a:latin typeface="DM Sans"/>
                <a:ea typeface="+mn-ea"/>
                <a:cs typeface="+mn-cs"/>
              </a:rPr>
              <a:t>* p&lt;0.01 (</a:t>
            </a:r>
            <a:r>
              <a:rPr kumimoji="0" lang="de-CH" sz="700" b="0" i="0" u="none" strike="noStrike" kern="1200" cap="none" spc="0" normalizeH="0" baseline="0" noProof="0" dirty="0" err="1">
                <a:ln>
                  <a:noFill/>
                </a:ln>
                <a:solidFill>
                  <a:prstClr val="black"/>
                </a:solidFill>
                <a:effectLst/>
                <a:uLnTx/>
                <a:uFillTx/>
                <a:latin typeface="DM Sans"/>
                <a:ea typeface="+mn-ea"/>
                <a:cs typeface="+mn-cs"/>
              </a:rPr>
              <a:t>paired</a:t>
            </a:r>
            <a:r>
              <a:rPr kumimoji="0" lang="de-CH" sz="700" b="0" i="0" u="none" strike="noStrike" kern="1200" cap="none" spc="0" normalizeH="0" baseline="0" noProof="0" dirty="0">
                <a:ln>
                  <a:noFill/>
                </a:ln>
                <a:solidFill>
                  <a:prstClr val="black"/>
                </a:solidFill>
                <a:effectLst/>
                <a:uLnTx/>
                <a:uFillTx/>
                <a:latin typeface="DM Sans"/>
                <a:ea typeface="+mn-ea"/>
                <a:cs typeface="+mn-cs"/>
              </a:rPr>
              <a:t> t </a:t>
            </a:r>
            <a:r>
              <a:rPr kumimoji="0" lang="de-CH" sz="700" b="0" i="0" u="none" strike="noStrike" kern="1200" cap="none" spc="0" normalizeH="0" baseline="0" noProof="0" dirty="0" err="1">
                <a:ln>
                  <a:noFill/>
                </a:ln>
                <a:solidFill>
                  <a:prstClr val="black"/>
                </a:solidFill>
                <a:effectLst/>
                <a:uLnTx/>
                <a:uFillTx/>
                <a:latin typeface="DM Sans"/>
                <a:ea typeface="+mn-ea"/>
                <a:cs typeface="+mn-cs"/>
              </a:rPr>
              <a:t>test</a:t>
            </a:r>
            <a:r>
              <a:rPr kumimoji="0" lang="de-CH" sz="700" b="0" i="0" u="none" strike="noStrike" kern="1200" cap="none" spc="0" normalizeH="0" baseline="0" noProof="0" dirty="0">
                <a:ln>
                  <a:noFill/>
                </a:ln>
                <a:solidFill>
                  <a:prstClr val="black"/>
                </a:solidFill>
                <a:effectLst/>
                <a:uLnTx/>
                <a:uFillTx/>
                <a:latin typeface="DM Sans"/>
                <a:ea typeface="+mn-ea"/>
                <a:cs typeface="+mn-cs"/>
              </a:rPr>
              <a:t>)</a:t>
            </a:r>
            <a:endParaRPr kumimoji="0" lang="en-US" sz="7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49" name="Picture 6" descr="Chart, bar chart&#10;&#10;Description automatically generated">
            <a:extLst>
              <a:ext uri="{FF2B5EF4-FFF2-40B4-BE49-F238E27FC236}">
                <a16:creationId xmlns:a16="http://schemas.microsoft.com/office/drawing/2014/main" id="{E2C9E609-F1ED-AD91-CEDE-39E9931CDDF7}"/>
              </a:ext>
            </a:extLst>
          </p:cNvPr>
          <p:cNvPicPr>
            <a:picLocks noChangeAspect="1"/>
          </p:cNvPicPr>
          <p:nvPr/>
        </p:nvPicPr>
        <p:blipFill>
          <a:blip r:embed="rId4"/>
          <a:stretch>
            <a:fillRect/>
          </a:stretch>
        </p:blipFill>
        <p:spPr>
          <a:xfrm>
            <a:off x="8191486" y="1613459"/>
            <a:ext cx="3160216" cy="1834650"/>
          </a:xfrm>
          <a:prstGeom prst="rect">
            <a:avLst/>
          </a:prstGeom>
        </p:spPr>
      </p:pic>
      <p:grpSp>
        <p:nvGrpSpPr>
          <p:cNvPr id="59" name="Groupe 58">
            <a:extLst>
              <a:ext uri="{FF2B5EF4-FFF2-40B4-BE49-F238E27FC236}">
                <a16:creationId xmlns:a16="http://schemas.microsoft.com/office/drawing/2014/main" id="{0D791D3E-F7A8-516C-27EF-A76E7D3FF608}"/>
              </a:ext>
            </a:extLst>
          </p:cNvPr>
          <p:cNvGrpSpPr/>
          <p:nvPr/>
        </p:nvGrpSpPr>
        <p:grpSpPr>
          <a:xfrm>
            <a:off x="-108239" y="1073459"/>
            <a:ext cx="1950487" cy="1270277"/>
            <a:chOff x="-108239" y="1073459"/>
            <a:chExt cx="1950487" cy="1270277"/>
          </a:xfrm>
        </p:grpSpPr>
        <p:pic>
          <p:nvPicPr>
            <p:cNvPr id="5" name="Image 13" descr="Une image contenant posant, souriant, photo, intérieur&#10;&#10;Description générée automatiquement">
              <a:extLst>
                <a:ext uri="{FF2B5EF4-FFF2-40B4-BE49-F238E27FC236}">
                  <a16:creationId xmlns:a16="http://schemas.microsoft.com/office/drawing/2014/main" id="{A11BA474-8676-48CC-CA4C-426561E4249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4254" r="8199"/>
            <a:stretch/>
          </p:blipFill>
          <p:spPr>
            <a:xfrm>
              <a:off x="75888" y="1073459"/>
              <a:ext cx="869528" cy="1080000"/>
            </a:xfrm>
            <a:prstGeom prst="rect">
              <a:avLst/>
            </a:prstGeom>
          </p:spPr>
        </p:pic>
        <p:pic>
          <p:nvPicPr>
            <p:cNvPr id="34" name="Image 33" descr="Une image contenant posant, souriant, photo, intérieur&#10;&#10;Description générée automatiquement">
              <a:extLst>
                <a:ext uri="{FF2B5EF4-FFF2-40B4-BE49-F238E27FC236}">
                  <a16:creationId xmlns:a16="http://schemas.microsoft.com/office/drawing/2014/main" id="{4BCE36E7-A96C-0710-6E2C-46928AF0B35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5188" r="9870"/>
            <a:stretch/>
          </p:blipFill>
          <p:spPr>
            <a:xfrm>
              <a:off x="1001931" y="1074382"/>
              <a:ext cx="840317" cy="1080000"/>
            </a:xfrm>
            <a:prstGeom prst="rect">
              <a:avLst/>
            </a:prstGeom>
          </p:spPr>
        </p:pic>
        <p:sp>
          <p:nvSpPr>
            <p:cNvPr id="47" name="TextBox 5">
              <a:extLst>
                <a:ext uri="{FF2B5EF4-FFF2-40B4-BE49-F238E27FC236}">
                  <a16:creationId xmlns:a16="http://schemas.microsoft.com/office/drawing/2014/main" id="{2F926815-70BA-C57C-395B-AB6161286346}"/>
                </a:ext>
              </a:extLst>
            </p:cNvPr>
            <p:cNvSpPr txBox="1"/>
            <p:nvPr/>
          </p:nvSpPr>
          <p:spPr>
            <a:xfrm>
              <a:off x="605986" y="1073459"/>
              <a:ext cx="338498" cy="230832"/>
            </a:xfrm>
            <a:prstGeom prst="rect">
              <a:avLst/>
            </a:prstGeom>
            <a:solidFill>
              <a:srgbClr val="9138B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T0</a:t>
              </a:r>
              <a:endParaRPr kumimoji="0" lang="en-CH"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sp>
          <p:nvSpPr>
            <p:cNvPr id="48" name="TextBox 5">
              <a:extLst>
                <a:ext uri="{FF2B5EF4-FFF2-40B4-BE49-F238E27FC236}">
                  <a16:creationId xmlns:a16="http://schemas.microsoft.com/office/drawing/2014/main" id="{62C52936-3C29-5750-3679-990C77C52DCE}"/>
                </a:ext>
              </a:extLst>
            </p:cNvPr>
            <p:cNvSpPr txBox="1"/>
            <p:nvPr/>
          </p:nvSpPr>
          <p:spPr>
            <a:xfrm>
              <a:off x="1501205" y="1073459"/>
              <a:ext cx="338498" cy="230832"/>
            </a:xfrm>
            <a:prstGeom prst="rect">
              <a:avLst/>
            </a:prstGeom>
            <a:solidFill>
              <a:srgbClr val="9138B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T1</a:t>
              </a:r>
              <a:endParaRPr kumimoji="0" lang="en-CH"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sp>
          <p:nvSpPr>
            <p:cNvPr id="52" name="Text Placeholder 2">
              <a:extLst>
                <a:ext uri="{FF2B5EF4-FFF2-40B4-BE49-F238E27FC236}">
                  <a16:creationId xmlns:a16="http://schemas.microsoft.com/office/drawing/2014/main" id="{87452368-1819-6F9F-F76D-69F5A7DD05C6}"/>
                </a:ext>
              </a:extLst>
            </p:cNvPr>
            <p:cNvSpPr txBox="1">
              <a:spLocks/>
            </p:cNvSpPr>
            <p:nvPr/>
          </p:nvSpPr>
          <p:spPr>
            <a:xfrm>
              <a:off x="-108239" y="2189848"/>
              <a:ext cx="1237781" cy="15388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000" i="0" u="none" strike="noStrike" kern="1200" cap="none" spc="0" normalizeH="0" baseline="0" noProof="0">
                  <a:ln>
                    <a:noFill/>
                  </a:ln>
                  <a:solidFill>
                    <a:prstClr val="black"/>
                  </a:solidFill>
                  <a:effectLst/>
                  <a:uLnTx/>
                  <a:uFillTx/>
                  <a:latin typeface="DM Sans"/>
                  <a:ea typeface="+mn-ea"/>
                  <a:cs typeface="+mn-cs"/>
                </a:rPr>
                <a:t>Volunteer #30</a:t>
              </a:r>
            </a:p>
          </p:txBody>
        </p:sp>
      </p:grpSp>
      <p:graphicFrame>
        <p:nvGraphicFramePr>
          <p:cNvPr id="60" name="Chart 2">
            <a:extLst>
              <a:ext uri="{FF2B5EF4-FFF2-40B4-BE49-F238E27FC236}">
                <a16:creationId xmlns:a16="http://schemas.microsoft.com/office/drawing/2014/main" id="{7DD46C7B-3F28-AA69-3A37-598F6EBAEC37}"/>
              </a:ext>
            </a:extLst>
          </p:cNvPr>
          <p:cNvGraphicFramePr>
            <a:graphicFrameLocks/>
          </p:cNvGraphicFramePr>
          <p:nvPr/>
        </p:nvGraphicFramePr>
        <p:xfrm>
          <a:off x="4888523" y="1869328"/>
          <a:ext cx="2840362" cy="1942874"/>
        </p:xfrm>
        <a:graphic>
          <a:graphicData uri="http://schemas.openxmlformats.org/drawingml/2006/chart">
            <c:chart xmlns:c="http://schemas.openxmlformats.org/drawingml/2006/chart" xmlns:r="http://schemas.openxmlformats.org/officeDocument/2006/relationships" r:id="rId7"/>
          </a:graphicData>
        </a:graphic>
      </p:graphicFrame>
      <p:sp>
        <p:nvSpPr>
          <p:cNvPr id="62" name="ZoneTexte 61">
            <a:extLst>
              <a:ext uri="{FF2B5EF4-FFF2-40B4-BE49-F238E27FC236}">
                <a16:creationId xmlns:a16="http://schemas.microsoft.com/office/drawing/2014/main" id="{5F7ADE44-7DDF-1F4B-CEF7-9E2D3CFA2969}"/>
              </a:ext>
            </a:extLst>
          </p:cNvPr>
          <p:cNvSpPr txBox="1"/>
          <p:nvPr/>
        </p:nvSpPr>
        <p:spPr>
          <a:xfrm>
            <a:off x="5787702" y="1455149"/>
            <a:ext cx="1859425" cy="430887"/>
          </a:xfrm>
          <a:prstGeom prst="rect">
            <a:avLst/>
          </a:prstGeom>
          <a:noFill/>
        </p:spPr>
        <p:txBody>
          <a:bodyPr wrap="square">
            <a:spAutoFit/>
          </a:bodyPr>
          <a:lstStyle/>
          <a:p>
            <a:pPr algn="ctr" rtl="0">
              <a:defRPr sz="1400" b="0" i="0" u="none" strike="noStrike" kern="1200" spc="0" baseline="0">
                <a:solidFill>
                  <a:prstClr val="black"/>
                </a:solidFill>
                <a:latin typeface="DM Sans" pitchFamily="2" charset="0"/>
                <a:ea typeface="+mn-ea"/>
                <a:cs typeface="+mn-cs"/>
              </a:defRPr>
            </a:pPr>
            <a:r>
              <a:rPr lang="en-US" sz="1050" baseline="0">
                <a:solidFill>
                  <a:schemeClr val="tx1"/>
                </a:solidFill>
                <a:latin typeface="DM Sans" pitchFamily="2" charset="0"/>
              </a:rPr>
              <a:t>Porphyrins: % Orange fluorescence</a:t>
            </a:r>
          </a:p>
        </p:txBody>
      </p:sp>
      <p:grpSp>
        <p:nvGrpSpPr>
          <p:cNvPr id="58" name="Groupe 57">
            <a:extLst>
              <a:ext uri="{FF2B5EF4-FFF2-40B4-BE49-F238E27FC236}">
                <a16:creationId xmlns:a16="http://schemas.microsoft.com/office/drawing/2014/main" id="{5E929E57-C880-565E-4183-99AB292DF27E}"/>
              </a:ext>
            </a:extLst>
          </p:cNvPr>
          <p:cNvGrpSpPr/>
          <p:nvPr/>
        </p:nvGrpSpPr>
        <p:grpSpPr>
          <a:xfrm>
            <a:off x="3853523" y="1020093"/>
            <a:ext cx="1934376" cy="1260888"/>
            <a:chOff x="3853523" y="1020093"/>
            <a:chExt cx="1934376" cy="1260888"/>
          </a:xfrm>
        </p:grpSpPr>
        <p:pic>
          <p:nvPicPr>
            <p:cNvPr id="53" name="Picture 3">
              <a:extLst>
                <a:ext uri="{FF2B5EF4-FFF2-40B4-BE49-F238E27FC236}">
                  <a16:creationId xmlns:a16="http://schemas.microsoft.com/office/drawing/2014/main" id="{C526C8B8-7079-70F5-46E5-ADF62CF8371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053763" y="1039822"/>
              <a:ext cx="837303" cy="1080000"/>
            </a:xfrm>
            <a:prstGeom prst="rect">
              <a:avLst/>
            </a:prstGeom>
          </p:spPr>
        </p:pic>
        <p:pic>
          <p:nvPicPr>
            <p:cNvPr id="54" name="Picture 3">
              <a:extLst>
                <a:ext uri="{FF2B5EF4-FFF2-40B4-BE49-F238E27FC236}">
                  <a16:creationId xmlns:a16="http://schemas.microsoft.com/office/drawing/2014/main" id="{CCFEC99B-F503-C3CD-9546-E01AED2297A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950595" y="1039822"/>
              <a:ext cx="837304" cy="1080000"/>
            </a:xfrm>
            <a:prstGeom prst="rect">
              <a:avLst/>
            </a:prstGeom>
          </p:spPr>
        </p:pic>
        <p:sp>
          <p:nvSpPr>
            <p:cNvPr id="55" name="TextBox 5">
              <a:extLst>
                <a:ext uri="{FF2B5EF4-FFF2-40B4-BE49-F238E27FC236}">
                  <a16:creationId xmlns:a16="http://schemas.microsoft.com/office/drawing/2014/main" id="{25D1993D-006D-9E47-799A-8446ED0514CF}"/>
                </a:ext>
              </a:extLst>
            </p:cNvPr>
            <p:cNvSpPr txBox="1"/>
            <p:nvPr/>
          </p:nvSpPr>
          <p:spPr>
            <a:xfrm>
              <a:off x="4554182" y="1041260"/>
              <a:ext cx="338498" cy="230832"/>
            </a:xfrm>
            <a:prstGeom prst="rect">
              <a:avLst/>
            </a:prstGeom>
            <a:solidFill>
              <a:srgbClr val="58166D"/>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T0</a:t>
              </a:r>
              <a:endParaRPr kumimoji="0" lang="en-CH"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sp>
          <p:nvSpPr>
            <p:cNvPr id="56" name="TextBox 5">
              <a:extLst>
                <a:ext uri="{FF2B5EF4-FFF2-40B4-BE49-F238E27FC236}">
                  <a16:creationId xmlns:a16="http://schemas.microsoft.com/office/drawing/2014/main" id="{5ABF24CF-3F36-3CED-8094-50B0C690965C}"/>
                </a:ext>
              </a:extLst>
            </p:cNvPr>
            <p:cNvSpPr txBox="1"/>
            <p:nvPr/>
          </p:nvSpPr>
          <p:spPr>
            <a:xfrm>
              <a:off x="5449401" y="1020093"/>
              <a:ext cx="338498" cy="230832"/>
            </a:xfrm>
            <a:prstGeom prst="rect">
              <a:avLst/>
            </a:prstGeom>
            <a:solidFill>
              <a:srgbClr val="58166D"/>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T1</a:t>
              </a:r>
              <a:endParaRPr kumimoji="0" lang="en-CH" sz="900" b="1"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sp>
          <p:nvSpPr>
            <p:cNvPr id="57" name="Text Placeholder 2">
              <a:extLst>
                <a:ext uri="{FF2B5EF4-FFF2-40B4-BE49-F238E27FC236}">
                  <a16:creationId xmlns:a16="http://schemas.microsoft.com/office/drawing/2014/main" id="{457E89EA-904E-3B61-EF0C-3E079CD8E82B}"/>
                </a:ext>
              </a:extLst>
            </p:cNvPr>
            <p:cNvSpPr txBox="1">
              <a:spLocks/>
            </p:cNvSpPr>
            <p:nvPr/>
          </p:nvSpPr>
          <p:spPr>
            <a:xfrm>
              <a:off x="3853523" y="2127093"/>
              <a:ext cx="1237781" cy="15388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007E4B"/>
                </a:buClr>
                <a:buSzTx/>
                <a:buFont typeface="Arial" panose="020B0604020202020204" pitchFamily="34" charset="0"/>
                <a:buNone/>
                <a:tabLst/>
                <a:defRPr/>
              </a:pPr>
              <a:r>
                <a:rPr kumimoji="0" lang="en-GB" sz="1000" i="0" u="none" strike="noStrike" kern="1200" cap="none" spc="0" normalizeH="0" baseline="0" noProof="0">
                  <a:ln>
                    <a:noFill/>
                  </a:ln>
                  <a:solidFill>
                    <a:prstClr val="black"/>
                  </a:solidFill>
                  <a:effectLst/>
                  <a:uLnTx/>
                  <a:uFillTx/>
                  <a:latin typeface="DM Sans"/>
                  <a:ea typeface="+mn-ea"/>
                  <a:cs typeface="+mn-cs"/>
                </a:rPr>
                <a:t>Volunteer #6</a:t>
              </a:r>
            </a:p>
          </p:txBody>
        </p:sp>
      </p:grpSp>
      <p:sp>
        <p:nvSpPr>
          <p:cNvPr id="63" name="Arrow: Down 4">
            <a:extLst>
              <a:ext uri="{FF2B5EF4-FFF2-40B4-BE49-F238E27FC236}">
                <a16:creationId xmlns:a16="http://schemas.microsoft.com/office/drawing/2014/main" id="{E89EC6CE-3FD7-38A9-C04B-276FF306341D}"/>
              </a:ext>
            </a:extLst>
          </p:cNvPr>
          <p:cNvSpPr/>
          <p:nvPr/>
        </p:nvSpPr>
        <p:spPr>
          <a:xfrm>
            <a:off x="7329789" y="2266792"/>
            <a:ext cx="154297" cy="512765"/>
          </a:xfrm>
          <a:prstGeom prst="downArrow">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4" name="TextBox 5">
            <a:extLst>
              <a:ext uri="{FF2B5EF4-FFF2-40B4-BE49-F238E27FC236}">
                <a16:creationId xmlns:a16="http://schemas.microsoft.com/office/drawing/2014/main" id="{5CDFE5C1-07BD-83AE-378A-BFCA5DFE4F3D}"/>
              </a:ext>
            </a:extLst>
          </p:cNvPr>
          <p:cNvSpPr txBox="1"/>
          <p:nvPr/>
        </p:nvSpPr>
        <p:spPr>
          <a:xfrm>
            <a:off x="7144073" y="2045591"/>
            <a:ext cx="5261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1" i="0" u="none" strike="noStrike" kern="1200" cap="none" spc="0" normalizeH="0" baseline="0" noProof="0">
                <a:ln>
                  <a:noFill/>
                </a:ln>
                <a:solidFill>
                  <a:srgbClr val="9138B0"/>
                </a:solidFill>
                <a:effectLst/>
                <a:uLnTx/>
                <a:uFillTx/>
                <a:latin typeface="DM Sans"/>
                <a:ea typeface="+mn-ea"/>
                <a:cs typeface="+mn-cs"/>
              </a:rPr>
              <a:t>-65%</a:t>
            </a:r>
          </a:p>
        </p:txBody>
      </p:sp>
      <p:sp>
        <p:nvSpPr>
          <p:cNvPr id="2" name="Text Placeholder 26">
            <a:extLst>
              <a:ext uri="{FF2B5EF4-FFF2-40B4-BE49-F238E27FC236}">
                <a16:creationId xmlns:a16="http://schemas.microsoft.com/office/drawing/2014/main" id="{EC8A40CA-CB63-0115-1A27-FEB887477F35}"/>
              </a:ext>
            </a:extLst>
          </p:cNvPr>
          <p:cNvSpPr txBox="1">
            <a:spLocks/>
          </p:cNvSpPr>
          <p:nvPr/>
        </p:nvSpPr>
        <p:spPr>
          <a:xfrm>
            <a:off x="325815" y="3957283"/>
            <a:ext cx="3244615" cy="6643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1400">
                <a:solidFill>
                  <a:srgbClr val="9138B0"/>
                </a:solidFill>
              </a:rPr>
              <a:t>Black and whiteheads*</a:t>
            </a:r>
          </a:p>
        </p:txBody>
      </p:sp>
      <p:sp>
        <p:nvSpPr>
          <p:cNvPr id="6" name="Text Placeholder 28">
            <a:extLst>
              <a:ext uri="{FF2B5EF4-FFF2-40B4-BE49-F238E27FC236}">
                <a16:creationId xmlns:a16="http://schemas.microsoft.com/office/drawing/2014/main" id="{EACA60B7-BF90-CE76-2290-198AB466CC9B}"/>
              </a:ext>
            </a:extLst>
          </p:cNvPr>
          <p:cNvSpPr txBox="1">
            <a:spLocks/>
          </p:cNvSpPr>
          <p:nvPr/>
        </p:nvSpPr>
        <p:spPr>
          <a:xfrm>
            <a:off x="4281053" y="3957283"/>
            <a:ext cx="3271592" cy="5907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1400">
                <a:solidFill>
                  <a:srgbClr val="58166D"/>
                </a:solidFill>
              </a:rPr>
              <a:t>Porphyrins, bio-markers of acne**</a:t>
            </a:r>
          </a:p>
        </p:txBody>
      </p:sp>
      <p:sp>
        <p:nvSpPr>
          <p:cNvPr id="7" name="Text Placeholder 30">
            <a:extLst>
              <a:ext uri="{FF2B5EF4-FFF2-40B4-BE49-F238E27FC236}">
                <a16:creationId xmlns:a16="http://schemas.microsoft.com/office/drawing/2014/main" id="{D8C7D2E6-20FD-FBE1-86DE-B6C75BDDC808}"/>
              </a:ext>
            </a:extLst>
          </p:cNvPr>
          <p:cNvSpPr txBox="1">
            <a:spLocks/>
          </p:cNvSpPr>
          <p:nvPr/>
        </p:nvSpPr>
        <p:spPr>
          <a:xfrm>
            <a:off x="8083672" y="3957283"/>
            <a:ext cx="3430134" cy="47041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1400"/>
              <a:t>Sebum spots &amp; pore size reduction***</a:t>
            </a:r>
          </a:p>
        </p:txBody>
      </p:sp>
      <p:sp>
        <p:nvSpPr>
          <p:cNvPr id="16" name="Text Placeholder 27">
            <a:extLst>
              <a:ext uri="{FF2B5EF4-FFF2-40B4-BE49-F238E27FC236}">
                <a16:creationId xmlns:a16="http://schemas.microsoft.com/office/drawing/2014/main" id="{2AE23DE3-7C48-44F9-E70A-FDBF1F395B89}"/>
              </a:ext>
            </a:extLst>
          </p:cNvPr>
          <p:cNvSpPr txBox="1">
            <a:spLocks/>
          </p:cNvSpPr>
          <p:nvPr/>
        </p:nvSpPr>
        <p:spPr>
          <a:xfrm>
            <a:off x="4284615" y="4311541"/>
            <a:ext cx="3268030" cy="165295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b="1" dirty="0"/>
              <a:t>ALPAFLOR® ALP-SEBUM CB reduces pro-inflammatory acne bio-markers.</a:t>
            </a:r>
          </a:p>
          <a:p>
            <a:endParaRPr lang="en-GB" b="1" dirty="0"/>
          </a:p>
          <a:p>
            <a:r>
              <a:rPr lang="en-US" sz="1200" kern="1200" dirty="0">
                <a:solidFill>
                  <a:prstClr val="black"/>
                </a:solidFill>
                <a:latin typeface="DM Sans"/>
              </a:rPr>
              <a:t>Reduction by 65% of porphyrins after 1 month. </a:t>
            </a:r>
            <a:r>
              <a:rPr kumimoji="0" lang="en-GB" sz="1200" b="0" i="0" u="none" strike="noStrike" kern="1200" cap="none" spc="0" normalizeH="0" baseline="0" noProof="0" dirty="0">
                <a:ln>
                  <a:noFill/>
                </a:ln>
                <a:solidFill>
                  <a:prstClr val="black"/>
                </a:solidFill>
                <a:effectLst/>
                <a:uLnTx/>
                <a:uFillTx/>
                <a:latin typeface="DM Sans"/>
                <a:ea typeface="+mn-ea"/>
                <a:cs typeface="+mn-cs"/>
              </a:rPr>
              <a:t>Porphyrins are a specific marker for </a:t>
            </a:r>
            <a:r>
              <a:rPr kumimoji="0" lang="en-GB" sz="1200" b="0" i="1" u="none" strike="noStrike" kern="1200" cap="none" spc="0" normalizeH="0" baseline="0" noProof="0" dirty="0" err="1">
                <a:ln>
                  <a:noFill/>
                </a:ln>
                <a:solidFill>
                  <a:prstClr val="black"/>
                </a:solidFill>
                <a:effectLst/>
                <a:uLnTx/>
                <a:uFillTx/>
                <a:latin typeface="DM Sans"/>
                <a:ea typeface="+mn-ea"/>
                <a:cs typeface="+mn-cs"/>
              </a:rPr>
              <a:t>Cutibacterium</a:t>
            </a:r>
            <a:r>
              <a:rPr kumimoji="0" lang="en-GB" sz="1200" b="0" i="1" u="none" strike="noStrike" kern="1200" cap="none" spc="0" normalizeH="0" baseline="0" noProof="0" dirty="0">
                <a:ln>
                  <a:noFill/>
                </a:ln>
                <a:solidFill>
                  <a:prstClr val="black"/>
                </a:solidFill>
                <a:effectLst/>
                <a:uLnTx/>
                <a:uFillTx/>
                <a:latin typeface="DM Sans"/>
                <a:ea typeface="+mn-ea"/>
                <a:cs typeface="+mn-cs"/>
              </a:rPr>
              <a:t> acnes </a:t>
            </a:r>
            <a:r>
              <a:rPr kumimoji="0" lang="en-GB" sz="1200" b="0" u="none" strike="noStrike" kern="1200" cap="none" spc="0" normalizeH="0" baseline="0" noProof="0" dirty="0">
                <a:ln>
                  <a:noFill/>
                </a:ln>
                <a:solidFill>
                  <a:prstClr val="black"/>
                </a:solidFill>
                <a:effectLst/>
                <a:uLnTx/>
                <a:uFillTx/>
                <a:latin typeface="DM Sans"/>
                <a:ea typeface="+mn-ea"/>
                <a:cs typeface="+mn-cs"/>
              </a:rPr>
              <a:t>type I</a:t>
            </a:r>
            <a:r>
              <a:rPr kumimoji="0" lang="en-GB" sz="1200" b="0" i="1" u="none" strike="noStrike" kern="1200" cap="none" spc="0" normalizeH="0" baseline="0" noProof="0" dirty="0">
                <a:ln>
                  <a:noFill/>
                </a:ln>
                <a:solidFill>
                  <a:prstClr val="black"/>
                </a:solidFill>
                <a:effectLst/>
                <a:uLnTx/>
                <a:uFillTx/>
                <a:latin typeface="DM Sans"/>
                <a:ea typeface="+mn-ea"/>
                <a:cs typeface="+mn-cs"/>
              </a:rPr>
              <a:t> (</a:t>
            </a:r>
            <a:r>
              <a:rPr kumimoji="0" lang="en-GB" sz="1200" b="0" i="0" u="none" strike="noStrike" kern="1200" cap="none" spc="0" normalizeH="0" baseline="0" noProof="0" dirty="0">
                <a:ln>
                  <a:noFill/>
                </a:ln>
                <a:solidFill>
                  <a:prstClr val="black"/>
                </a:solidFill>
                <a:effectLst/>
                <a:uLnTx/>
                <a:uFillTx/>
                <a:latin typeface="DM Sans"/>
                <a:ea typeface="+mn-ea"/>
                <a:cs typeface="+mn-cs"/>
              </a:rPr>
              <a:t>acne associated strains with high pro-inflammatory potential)</a:t>
            </a:r>
            <a:r>
              <a:rPr kumimoji="0" lang="en-GB" sz="1200" b="0" i="1" u="none" strike="noStrike" kern="1200" cap="none" spc="0" normalizeH="0" baseline="0" noProof="0" dirty="0">
                <a:ln>
                  <a:noFill/>
                </a:ln>
                <a:solidFill>
                  <a:prstClr val="black"/>
                </a:solidFill>
                <a:effectLst/>
                <a:uLnTx/>
                <a:uFillTx/>
                <a:latin typeface="DM Sans"/>
                <a:ea typeface="+mn-ea"/>
                <a:cs typeface="+mn-cs"/>
              </a:rPr>
              <a:t> </a:t>
            </a:r>
            <a:r>
              <a:rPr kumimoji="0" lang="en-GB" sz="1200" b="0" i="0" u="none" strike="noStrike" kern="1200" cap="none" spc="0" normalizeH="0" baseline="0" noProof="0" dirty="0">
                <a:ln>
                  <a:noFill/>
                </a:ln>
                <a:solidFill>
                  <a:prstClr val="black"/>
                </a:solidFill>
                <a:effectLst/>
                <a:uLnTx/>
                <a:uFillTx/>
                <a:latin typeface="DM Sans"/>
                <a:ea typeface="+mn-ea"/>
                <a:cs typeface="+mn-cs"/>
              </a:rPr>
              <a:t>and mostly associated with sebaceous glands «skin pores»</a:t>
            </a:r>
          </a:p>
          <a:p>
            <a:endParaRPr lang="en-GB" dirty="0"/>
          </a:p>
          <a:p>
            <a:endParaRPr lang="en-GB" dirty="0">
              <a:highlight>
                <a:srgbClr val="FFFF00"/>
              </a:highlight>
            </a:endParaRPr>
          </a:p>
        </p:txBody>
      </p:sp>
      <p:sp>
        <p:nvSpPr>
          <p:cNvPr id="19" name="Text Placeholder 27">
            <a:extLst>
              <a:ext uri="{FF2B5EF4-FFF2-40B4-BE49-F238E27FC236}">
                <a16:creationId xmlns:a16="http://schemas.microsoft.com/office/drawing/2014/main" id="{5901DCE3-CD4D-408C-EDD4-05E9AB8439A0}"/>
              </a:ext>
            </a:extLst>
          </p:cNvPr>
          <p:cNvSpPr txBox="1">
            <a:spLocks/>
          </p:cNvSpPr>
          <p:nvPr/>
        </p:nvSpPr>
        <p:spPr>
          <a:xfrm>
            <a:off x="8083672" y="4311541"/>
            <a:ext cx="3268030" cy="189365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b="1" dirty="0"/>
              <a:t>ALPAFLOR® ALP-SEBUM CB reduces sebum production and associated imperfections (pore size, sebum spots).</a:t>
            </a:r>
          </a:p>
          <a:p>
            <a:endParaRPr lang="en-GB" b="1" dirty="0"/>
          </a:p>
          <a:p>
            <a:r>
              <a:rPr lang="en-GB" dirty="0"/>
              <a:t>Reduces by 56% sebum production and by 24% spots number. </a:t>
            </a:r>
            <a:r>
              <a:rPr lang="en-US" dirty="0"/>
              <a:t>18% of volunteers noticed a pore size reduction demonstrated by a clinical scoring after 2 months</a:t>
            </a:r>
            <a:endParaRPr lang="en-GB" dirty="0">
              <a:highlight>
                <a:srgbClr val="FFFF00"/>
              </a:highlight>
            </a:endParaRPr>
          </a:p>
        </p:txBody>
      </p:sp>
      <p:sp>
        <p:nvSpPr>
          <p:cNvPr id="8" name="Rectangle 7">
            <a:extLst>
              <a:ext uri="{FF2B5EF4-FFF2-40B4-BE49-F238E27FC236}">
                <a16:creationId xmlns:a16="http://schemas.microsoft.com/office/drawing/2014/main" id="{6EDB25BA-2D31-B2ED-F15D-A2C065275F24}"/>
              </a:ext>
            </a:extLst>
          </p:cNvPr>
          <p:cNvSpPr/>
          <p:nvPr/>
        </p:nvSpPr>
        <p:spPr>
          <a:xfrm>
            <a:off x="11192155" y="236689"/>
            <a:ext cx="747063" cy="2887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H"/>
          </a:p>
        </p:txBody>
      </p:sp>
    </p:spTree>
    <p:extLst>
      <p:ext uri="{BB962C8B-B14F-4D97-AF65-F5344CB8AC3E}">
        <p14:creationId xmlns:p14="http://schemas.microsoft.com/office/powerpoint/2010/main" val="94301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62" grpId="0"/>
      <p:bldP spid="63" grpId="0" animBg="1"/>
      <p:bldP spid="64" grpId="0"/>
      <p:bldP spid="6" grpId="0"/>
      <p:bldP spid="7" grpId="0"/>
      <p:bldP spid="16"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AD60-D75A-2E97-E05D-1EADCC3644D2}"/>
            </a:ext>
          </a:extLst>
        </p:cNvPr>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709F06E-28B9-5F09-C6EE-973CA9832FB5}"/>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6" name="Text Placeholder 25">
            <a:extLst>
              <a:ext uri="{FF2B5EF4-FFF2-40B4-BE49-F238E27FC236}">
                <a16:creationId xmlns:a16="http://schemas.microsoft.com/office/drawing/2014/main" id="{921ADE90-02AD-D704-18D5-73897041C457}"/>
              </a:ext>
            </a:extLst>
          </p:cNvPr>
          <p:cNvSpPr>
            <a:spLocks noGrp="1"/>
          </p:cNvSpPr>
          <p:nvPr>
            <p:ph type="body" idx="11"/>
          </p:nvPr>
        </p:nvSpPr>
        <p:spPr/>
        <p:txBody>
          <a:bodyPr/>
          <a:lstStyle/>
          <a:p>
            <a:r>
              <a:rPr lang="en-GB" dirty="0"/>
              <a:t>Prebiotic &amp; microbiome friendly activity – </a:t>
            </a:r>
            <a:r>
              <a:rPr lang="en-GB" i="1" dirty="0"/>
              <a:t>in vivo</a:t>
            </a:r>
          </a:p>
        </p:txBody>
      </p:sp>
      <p:sp>
        <p:nvSpPr>
          <p:cNvPr id="25" name="Title 24">
            <a:extLst>
              <a:ext uri="{FF2B5EF4-FFF2-40B4-BE49-F238E27FC236}">
                <a16:creationId xmlns:a16="http://schemas.microsoft.com/office/drawing/2014/main" id="{1E176A36-8BC0-223F-E4DB-FC45CCFEA3B0}"/>
              </a:ext>
            </a:extLst>
          </p:cNvPr>
          <p:cNvSpPr>
            <a:spLocks noGrp="1"/>
          </p:cNvSpPr>
          <p:nvPr>
            <p:ph type="title"/>
          </p:nvPr>
        </p:nvSpPr>
        <p:spPr/>
        <p:txBody>
          <a:bodyPr/>
          <a:lstStyle/>
          <a:p>
            <a:r>
              <a:rPr lang="en-GB" dirty="0"/>
              <a:t>ALPAFLOR</a:t>
            </a:r>
            <a:r>
              <a:rPr lang="en-GB" b="0" dirty="0"/>
              <a:t>®</a:t>
            </a:r>
            <a:r>
              <a:rPr lang="en-GB" dirty="0"/>
              <a:t> ALP-SEBUM CB</a:t>
            </a:r>
          </a:p>
        </p:txBody>
      </p:sp>
      <p:sp>
        <p:nvSpPr>
          <p:cNvPr id="28" name="Text Placeholder 27">
            <a:extLst>
              <a:ext uri="{FF2B5EF4-FFF2-40B4-BE49-F238E27FC236}">
                <a16:creationId xmlns:a16="http://schemas.microsoft.com/office/drawing/2014/main" id="{FE88F703-6B99-86D2-5ABB-10A49403185E}"/>
              </a:ext>
            </a:extLst>
          </p:cNvPr>
          <p:cNvSpPr>
            <a:spLocks noGrp="1"/>
          </p:cNvSpPr>
          <p:nvPr>
            <p:ph type="body" sz="quarter" idx="18"/>
          </p:nvPr>
        </p:nvSpPr>
        <p:spPr>
          <a:xfrm>
            <a:off x="302399" y="1659565"/>
            <a:ext cx="4089689" cy="3432402"/>
          </a:xfrm>
        </p:spPr>
        <p:txBody>
          <a:bodyPr/>
          <a:lstStyle/>
          <a:p>
            <a:r>
              <a:rPr lang="en-GB" b="1" kern="1200" dirty="0">
                <a:solidFill>
                  <a:prstClr val="black"/>
                </a:solidFill>
                <a:latin typeface="DM Sans"/>
              </a:rPr>
              <a:t>ALPAFLOR® ALP-SEBUM CB acts as prebiotic </a:t>
            </a:r>
            <a:r>
              <a:rPr lang="en-GB" kern="1200" dirty="0">
                <a:solidFill>
                  <a:prstClr val="black"/>
                </a:solidFill>
                <a:latin typeface="DM Sans"/>
              </a:rPr>
              <a:t>modulating key bacteria for healthy looking skin</a:t>
            </a:r>
            <a:r>
              <a:rPr lang="en-GB" b="1" kern="1200" dirty="0">
                <a:solidFill>
                  <a:prstClr val="black"/>
                </a:solidFill>
                <a:latin typeface="DM Sans"/>
              </a:rPr>
              <a:t>.</a:t>
            </a:r>
          </a:p>
          <a:p>
            <a:endParaRPr lang="en-GB" b="1" kern="1200" dirty="0">
              <a:solidFill>
                <a:prstClr val="black"/>
              </a:solidFill>
              <a:latin typeface="DM Sans"/>
            </a:endParaRPr>
          </a:p>
          <a:p>
            <a:pPr>
              <a:spcBef>
                <a:spcPts val="0"/>
              </a:spcBef>
              <a:spcAft>
                <a:spcPts val="1200"/>
              </a:spcAft>
              <a:buClr>
                <a:srgbClr val="007E4B"/>
              </a:buClr>
            </a:pPr>
            <a:r>
              <a:rPr lang="en-GB" sz="1200" dirty="0">
                <a:latin typeface="DM Sans" pitchFamily="2" charset="0"/>
                <a:ea typeface="Fira Sans" panose="020B0503050000020004" pitchFamily="34" charset="0"/>
              </a:rPr>
              <a:t>The overall skin condition is improved by strong modulating effect on key bacteria on all facial sites providing </a:t>
            </a:r>
            <a:r>
              <a:rPr lang="en-GB" sz="1200" dirty="0">
                <a:solidFill>
                  <a:srgbClr val="006FAB"/>
                </a:solidFill>
                <a:latin typeface="DM Sans" pitchFamily="2" charset="0"/>
                <a:ea typeface="Fira Sans" panose="020B0503050000020004" pitchFamily="34" charset="0"/>
              </a:rPr>
              <a:t>a balanced facial microbiome</a:t>
            </a:r>
            <a:endParaRPr lang="en-GB" sz="1200" dirty="0">
              <a:solidFill>
                <a:srgbClr val="006FAB"/>
              </a:solidFill>
              <a:latin typeface="DM Sans" pitchFamily="2" charset="0"/>
            </a:endParaRPr>
          </a:p>
          <a:p>
            <a:pPr>
              <a:lnSpc>
                <a:spcPct val="90000"/>
              </a:lnSpc>
              <a:spcBef>
                <a:spcPts val="500"/>
              </a:spcBef>
              <a:spcAft>
                <a:spcPts val="1200"/>
              </a:spcAft>
              <a:buClr>
                <a:srgbClr val="9138B0"/>
              </a:buClr>
              <a:buSzPct val="90000"/>
            </a:pPr>
            <a:r>
              <a:rPr lang="en-GB" b="1" kern="1200" dirty="0">
                <a:solidFill>
                  <a:prstClr val="black"/>
                </a:solidFill>
                <a:latin typeface="DM Sans"/>
              </a:rPr>
              <a:t>ALPAFLOR® ALP-SEBUM CB significantly </a:t>
            </a:r>
            <a:r>
              <a:rPr lang="en-GB" b="1" kern="1200" dirty="0">
                <a:solidFill>
                  <a:schemeClr val="accent5">
                    <a:lumMod val="75000"/>
                  </a:schemeClr>
                </a:solidFill>
                <a:latin typeface="DM Sans"/>
              </a:rPr>
              <a:t>downregulates troublesome bacteria</a:t>
            </a:r>
            <a:r>
              <a:rPr lang="en-GB" kern="1200" dirty="0">
                <a:solidFill>
                  <a:schemeClr val="accent5">
                    <a:lumMod val="75000"/>
                  </a:schemeClr>
                </a:solidFill>
                <a:latin typeface="DM Sans"/>
              </a:rPr>
              <a:t> </a:t>
            </a:r>
            <a:r>
              <a:rPr lang="en-GB" kern="1200" dirty="0">
                <a:solidFill>
                  <a:prstClr val="black"/>
                </a:solidFill>
                <a:latin typeface="DM Sans"/>
              </a:rPr>
              <a:t>(</a:t>
            </a:r>
            <a:r>
              <a:rPr lang="en-GB" i="1" kern="1200" dirty="0">
                <a:solidFill>
                  <a:prstClr val="black"/>
                </a:solidFill>
                <a:latin typeface="DM Sans"/>
              </a:rPr>
              <a:t>S. capitis, C. </a:t>
            </a:r>
            <a:r>
              <a:rPr lang="en-GB" i="1" kern="1200" dirty="0" err="1">
                <a:solidFill>
                  <a:prstClr val="black"/>
                </a:solidFill>
                <a:latin typeface="DM Sans"/>
              </a:rPr>
              <a:t>tuberculostearicum</a:t>
            </a:r>
            <a:r>
              <a:rPr lang="en-GB" i="1" kern="1200" dirty="0">
                <a:solidFill>
                  <a:prstClr val="black"/>
                </a:solidFill>
                <a:latin typeface="DM Sans"/>
              </a:rPr>
              <a:t> and C. </a:t>
            </a:r>
            <a:r>
              <a:rPr lang="en-GB" i="1" kern="1200" dirty="0" err="1">
                <a:solidFill>
                  <a:prstClr val="black"/>
                </a:solidFill>
                <a:latin typeface="DM Sans"/>
              </a:rPr>
              <a:t>kroppenstedtii</a:t>
            </a:r>
            <a:r>
              <a:rPr lang="en-GB" i="1" kern="1200" dirty="0">
                <a:solidFill>
                  <a:prstClr val="black"/>
                </a:solidFill>
                <a:latin typeface="DM Sans"/>
              </a:rPr>
              <a:t>) </a:t>
            </a:r>
            <a:r>
              <a:rPr lang="en-GB" b="1" i="1" kern="1200" dirty="0">
                <a:solidFill>
                  <a:prstClr val="black"/>
                </a:solidFill>
                <a:latin typeface="DM Sans"/>
              </a:rPr>
              <a:t>r</a:t>
            </a:r>
            <a:r>
              <a:rPr lang="en-GB" b="1" dirty="0">
                <a:solidFill>
                  <a:prstClr val="black"/>
                </a:solidFill>
                <a:latin typeface="DM Sans"/>
              </a:rPr>
              <a:t>educing the risk of enlarged pores, skin inflammation, irritation and redness. </a:t>
            </a:r>
          </a:p>
          <a:p>
            <a:pPr>
              <a:lnSpc>
                <a:spcPct val="90000"/>
              </a:lnSpc>
              <a:spcBef>
                <a:spcPts val="500"/>
              </a:spcBef>
              <a:spcAft>
                <a:spcPts val="1200"/>
              </a:spcAft>
              <a:buClr>
                <a:srgbClr val="9138B0"/>
              </a:buClr>
              <a:buSzPct val="90000"/>
            </a:pPr>
            <a:r>
              <a:rPr lang="en-GB" b="1" kern="1200" dirty="0">
                <a:solidFill>
                  <a:prstClr val="black"/>
                </a:solidFill>
                <a:latin typeface="DM Sans"/>
              </a:rPr>
              <a:t>ALPAFLOR® ALP-SEBUM CB significantly </a:t>
            </a:r>
            <a:r>
              <a:rPr lang="en-GB" b="1" kern="1200" dirty="0">
                <a:solidFill>
                  <a:srgbClr val="44B4A1"/>
                </a:solidFill>
                <a:latin typeface="DM Sans"/>
              </a:rPr>
              <a:t>upregulates the beneficial bacteria  </a:t>
            </a:r>
            <a:r>
              <a:rPr lang="en-GB" i="1" kern="1200" dirty="0">
                <a:solidFill>
                  <a:prstClr val="black"/>
                </a:solidFill>
                <a:latin typeface="DM Sans"/>
              </a:rPr>
              <a:t>(S. epidermidis, S. hominis and M. </a:t>
            </a:r>
            <a:r>
              <a:rPr lang="en-GB" i="1" kern="1200" dirty="0" err="1">
                <a:solidFill>
                  <a:prstClr val="black"/>
                </a:solidFill>
                <a:latin typeface="DM Sans"/>
              </a:rPr>
              <a:t>yunnanensis</a:t>
            </a:r>
            <a:r>
              <a:rPr lang="en-GB" i="1" kern="1200" dirty="0">
                <a:solidFill>
                  <a:prstClr val="black"/>
                </a:solidFill>
                <a:latin typeface="DM Sans"/>
              </a:rPr>
              <a:t>)</a:t>
            </a:r>
            <a:r>
              <a:rPr lang="en-GB" b="1" kern="1200" dirty="0">
                <a:solidFill>
                  <a:prstClr val="black"/>
                </a:solidFill>
                <a:latin typeface="DM Sans"/>
              </a:rPr>
              <a:t> promoting the microbial skin </a:t>
            </a:r>
            <a:r>
              <a:rPr lang="en-GB" b="1" kern="1200" dirty="0" err="1">
                <a:solidFill>
                  <a:prstClr val="black"/>
                </a:solidFill>
                <a:latin typeface="DM Sans"/>
              </a:rPr>
              <a:t>self-defense</a:t>
            </a:r>
            <a:r>
              <a:rPr lang="en-GB" kern="1200" dirty="0">
                <a:solidFill>
                  <a:prstClr val="black"/>
                </a:solidFill>
                <a:latin typeface="DM Sans"/>
              </a:rPr>
              <a:t>.</a:t>
            </a:r>
          </a:p>
          <a:p>
            <a:pPr>
              <a:lnSpc>
                <a:spcPct val="90000"/>
              </a:lnSpc>
              <a:spcBef>
                <a:spcPts val="500"/>
              </a:spcBef>
              <a:spcAft>
                <a:spcPts val="400"/>
              </a:spcAft>
              <a:buClr>
                <a:srgbClr val="9138B0"/>
              </a:buClr>
              <a:buSzPct val="90000"/>
            </a:pPr>
            <a:r>
              <a:rPr lang="en-GB" sz="1200" b="1" dirty="0">
                <a:solidFill>
                  <a:srgbClr val="006FAB"/>
                </a:solidFill>
                <a:latin typeface="DM Sans" pitchFamily="2" charset="0"/>
                <a:ea typeface="Fira Sans" panose="020B0503050000020004" pitchFamily="34" charset="0"/>
              </a:rPr>
              <a:t>C. acnes is not affected </a:t>
            </a:r>
            <a:r>
              <a:rPr lang="en-GB" sz="1200" dirty="0">
                <a:solidFill>
                  <a:srgbClr val="006FAB"/>
                </a:solidFill>
                <a:latin typeface="DM Sans" pitchFamily="2" charset="0"/>
                <a:ea typeface="Fira Sans" panose="020B0503050000020004" pitchFamily="34" charset="0"/>
              </a:rPr>
              <a:t>by ALPAFLOR</a:t>
            </a:r>
            <a:r>
              <a:rPr lang="en-GB" sz="1200" baseline="30000" dirty="0">
                <a:solidFill>
                  <a:srgbClr val="006FAB"/>
                </a:solidFill>
                <a:latin typeface="DM Sans" pitchFamily="2" charset="0"/>
                <a:ea typeface="Fira Sans" panose="020B0503050000020004" pitchFamily="34" charset="0"/>
              </a:rPr>
              <a:t>®</a:t>
            </a:r>
            <a:r>
              <a:rPr lang="en-GB" sz="1200" dirty="0">
                <a:solidFill>
                  <a:srgbClr val="006FAB"/>
                </a:solidFill>
                <a:latin typeface="DM Sans" pitchFamily="2" charset="0"/>
                <a:ea typeface="Fira Sans" panose="020B0503050000020004" pitchFamily="34" charset="0"/>
              </a:rPr>
              <a:t> ALP-SEBUM CB.</a:t>
            </a:r>
            <a:r>
              <a:rPr lang="en-GB" sz="1200" dirty="0">
                <a:latin typeface="DM Sans" pitchFamily="2" charset="0"/>
                <a:ea typeface="Fira Sans" panose="020B0503050000020004" pitchFamily="34" charset="0"/>
              </a:rPr>
              <a:t> </a:t>
            </a:r>
            <a:r>
              <a:rPr lang="en-GB" sz="1200" dirty="0">
                <a:latin typeface="DM Sans" pitchFamily="2" charset="0"/>
              </a:rPr>
              <a:t>The majority of C. acnes strains are non-pathogenic and an essential part of the facial microbiome, they help to block pathogens</a:t>
            </a:r>
            <a:r>
              <a:rPr lang="en-GB" sz="1200" dirty="0">
                <a:latin typeface="DM Sans" pitchFamily="2" charset="0"/>
                <a:ea typeface="Fira Sans" panose="020B0503050000020004" pitchFamily="34" charset="0"/>
              </a:rPr>
              <a:t>. Only few strains are pathogens and associated with acne</a:t>
            </a:r>
          </a:p>
          <a:p>
            <a:pPr>
              <a:lnSpc>
                <a:spcPct val="90000"/>
              </a:lnSpc>
              <a:spcBef>
                <a:spcPts val="500"/>
              </a:spcBef>
              <a:spcAft>
                <a:spcPts val="400"/>
              </a:spcAft>
              <a:buClr>
                <a:srgbClr val="9138B0"/>
              </a:buClr>
              <a:buSzPct val="90000"/>
            </a:pPr>
            <a:endParaRPr lang="en-GB" kern="1200" dirty="0">
              <a:solidFill>
                <a:prstClr val="black"/>
              </a:solidFill>
              <a:latin typeface="DM Sans"/>
            </a:endParaRPr>
          </a:p>
        </p:txBody>
      </p:sp>
      <p:sp>
        <p:nvSpPr>
          <p:cNvPr id="14" name="Text Placeholder 11">
            <a:extLst>
              <a:ext uri="{FF2B5EF4-FFF2-40B4-BE49-F238E27FC236}">
                <a16:creationId xmlns:a16="http://schemas.microsoft.com/office/drawing/2014/main" id="{40B7DCAD-3B5E-49A5-8AE8-C051B18A1429}"/>
              </a:ext>
            </a:extLst>
          </p:cNvPr>
          <p:cNvSpPr txBox="1">
            <a:spLocks/>
          </p:cNvSpPr>
          <p:nvPr/>
        </p:nvSpPr>
        <p:spPr>
          <a:xfrm>
            <a:off x="3348544" y="6471654"/>
            <a:ext cx="6809602" cy="30321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Fira Sans" panose="020B0503050000020004" pitchFamily="34"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Fira Sans" panose="020B0503050000020004" pitchFamily="34"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a:t>
            </a:r>
            <a:r>
              <a:rPr kumimoji="0" lang="en-GB" sz="800" b="0" i="1" u="none" strike="noStrike" kern="0" cap="none" spc="0" normalizeH="0" baseline="0" noProof="0" dirty="0">
                <a:ln>
                  <a:noFill/>
                </a:ln>
                <a:solidFill>
                  <a:prstClr val="black"/>
                </a:solidFill>
                <a:effectLst/>
                <a:uLnTx/>
                <a:uFillTx/>
                <a:latin typeface="Fira Sans" panose="020B0503050000020004" pitchFamily="34" charset="0"/>
                <a:ea typeface="+mn-ea"/>
                <a:cs typeface="+mn-cs"/>
              </a:rPr>
              <a:t>In vivo</a:t>
            </a:r>
            <a:r>
              <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 3</a:t>
            </a:r>
            <a:r>
              <a:rPr kumimoji="0" lang="en-US"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 ALPAFLOR® ALP-SEBUM CB vs placebo after 4 weeks on each facial area</a:t>
            </a:r>
          </a:p>
        </p:txBody>
      </p:sp>
      <p:sp>
        <p:nvSpPr>
          <p:cNvPr id="2" name="Text Placeholder 26">
            <a:extLst>
              <a:ext uri="{FF2B5EF4-FFF2-40B4-BE49-F238E27FC236}">
                <a16:creationId xmlns:a16="http://schemas.microsoft.com/office/drawing/2014/main" id="{EC8A40CA-CB63-0115-1A27-FEB887477F35}"/>
              </a:ext>
            </a:extLst>
          </p:cNvPr>
          <p:cNvSpPr txBox="1">
            <a:spLocks/>
          </p:cNvSpPr>
          <p:nvPr/>
        </p:nvSpPr>
        <p:spPr>
          <a:xfrm>
            <a:off x="-494295" y="1262045"/>
            <a:ext cx="3268030" cy="6643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1600">
                <a:solidFill>
                  <a:srgbClr val="9138B0"/>
                </a:solidFill>
              </a:rPr>
              <a:t>Prebiotic activity*</a:t>
            </a:r>
          </a:p>
        </p:txBody>
      </p:sp>
      <p:sp>
        <p:nvSpPr>
          <p:cNvPr id="6" name="Text Placeholder 28">
            <a:extLst>
              <a:ext uri="{FF2B5EF4-FFF2-40B4-BE49-F238E27FC236}">
                <a16:creationId xmlns:a16="http://schemas.microsoft.com/office/drawing/2014/main" id="{EACA60B7-BF90-CE76-2290-198AB466CC9B}"/>
              </a:ext>
            </a:extLst>
          </p:cNvPr>
          <p:cNvSpPr txBox="1">
            <a:spLocks/>
          </p:cNvSpPr>
          <p:nvPr/>
        </p:nvSpPr>
        <p:spPr>
          <a:xfrm>
            <a:off x="4714699" y="1256246"/>
            <a:ext cx="3271592"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600" dirty="0">
                <a:solidFill>
                  <a:srgbClr val="58166D"/>
                </a:solidFill>
              </a:rPr>
              <a:t>Rebalanced facial microbiome*</a:t>
            </a:r>
          </a:p>
        </p:txBody>
      </p:sp>
      <p:sp>
        <p:nvSpPr>
          <p:cNvPr id="7" name="Text Placeholder 30">
            <a:extLst>
              <a:ext uri="{FF2B5EF4-FFF2-40B4-BE49-F238E27FC236}">
                <a16:creationId xmlns:a16="http://schemas.microsoft.com/office/drawing/2014/main" id="{D8C7D2E6-20FD-FBE1-86DE-B6C75BDDC808}"/>
              </a:ext>
            </a:extLst>
          </p:cNvPr>
          <p:cNvSpPr txBox="1">
            <a:spLocks/>
          </p:cNvSpPr>
          <p:nvPr/>
        </p:nvSpPr>
        <p:spPr>
          <a:xfrm>
            <a:off x="4196191" y="4525965"/>
            <a:ext cx="3273954" cy="47041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600" dirty="0"/>
              <a:t>Microbiome friendly</a:t>
            </a:r>
          </a:p>
        </p:txBody>
      </p:sp>
      <p:sp>
        <p:nvSpPr>
          <p:cNvPr id="19" name="Text Placeholder 27">
            <a:extLst>
              <a:ext uri="{FF2B5EF4-FFF2-40B4-BE49-F238E27FC236}">
                <a16:creationId xmlns:a16="http://schemas.microsoft.com/office/drawing/2014/main" id="{5901DCE3-CD4D-408C-EDD4-05E9AB8439A0}"/>
              </a:ext>
            </a:extLst>
          </p:cNvPr>
          <p:cNvSpPr txBox="1">
            <a:spLocks/>
          </p:cNvSpPr>
          <p:nvPr/>
        </p:nvSpPr>
        <p:spPr>
          <a:xfrm>
            <a:off x="4885331" y="4864020"/>
            <a:ext cx="2788550" cy="66158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9138B0"/>
              </a:buClr>
              <a:defRPr/>
            </a:pPr>
            <a:r>
              <a:rPr lang="en-GB" b="1" kern="1200" dirty="0">
                <a:solidFill>
                  <a:prstClr val="black"/>
                </a:solidFill>
                <a:latin typeface="DM Sans"/>
              </a:rPr>
              <a:t>ALPAFLOR® ALP-SEBUM CB doesn’t affect the microbiome diversity</a:t>
            </a:r>
            <a:r>
              <a:rPr lang="en-GB" kern="1200" dirty="0">
                <a:solidFill>
                  <a:prstClr val="black"/>
                </a:solidFill>
                <a:latin typeface="DM Sans"/>
              </a:rPr>
              <a:t> and is </a:t>
            </a:r>
            <a:r>
              <a:rPr lang="en-GB" b="1" kern="1200" dirty="0">
                <a:solidFill>
                  <a:prstClr val="black"/>
                </a:solidFill>
                <a:latin typeface="DM Sans"/>
              </a:rPr>
              <a:t>microbiome friendly certified.</a:t>
            </a:r>
          </a:p>
          <a:p>
            <a:pPr>
              <a:buClr>
                <a:srgbClr val="9138B0"/>
              </a:buClr>
              <a:defRPr/>
            </a:pPr>
            <a:endParaRPr lang="en-GB" dirty="0"/>
          </a:p>
        </p:txBody>
      </p:sp>
      <p:pic>
        <p:nvPicPr>
          <p:cNvPr id="49" name="Image 8" descr="Une image contenant texte, tableau de points, afficher&#10;&#10;Description générée automatiquement">
            <a:extLst>
              <a:ext uri="{FF2B5EF4-FFF2-40B4-BE49-F238E27FC236}">
                <a16:creationId xmlns:a16="http://schemas.microsoft.com/office/drawing/2014/main" id="{C94BC654-E69A-DA4B-A36C-5703B33123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5273" y="1699664"/>
            <a:ext cx="3824537" cy="2174358"/>
          </a:xfrm>
          <a:prstGeom prst="rect">
            <a:avLst/>
          </a:prstGeom>
        </p:spPr>
      </p:pic>
      <p:pic>
        <p:nvPicPr>
          <p:cNvPr id="51" name="Image 50" descr="Une image contenant texte&#10;&#10;Description générée automatiquement">
            <a:extLst>
              <a:ext uri="{FF2B5EF4-FFF2-40B4-BE49-F238E27FC236}">
                <a16:creationId xmlns:a16="http://schemas.microsoft.com/office/drawing/2014/main" id="{1B71E1B4-571A-0A73-3AC7-6BDDF2D071A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632314" y="4734355"/>
            <a:ext cx="733790" cy="715224"/>
          </a:xfrm>
          <a:prstGeom prst="rect">
            <a:avLst/>
          </a:prstGeom>
        </p:spPr>
      </p:pic>
      <p:sp>
        <p:nvSpPr>
          <p:cNvPr id="73" name="ZoneTexte 72">
            <a:extLst>
              <a:ext uri="{FF2B5EF4-FFF2-40B4-BE49-F238E27FC236}">
                <a16:creationId xmlns:a16="http://schemas.microsoft.com/office/drawing/2014/main" id="{C8BF005F-F7D3-5C1D-14C9-380F28196208}"/>
              </a:ext>
            </a:extLst>
          </p:cNvPr>
          <p:cNvSpPr txBox="1"/>
          <p:nvPr/>
        </p:nvSpPr>
        <p:spPr>
          <a:xfrm>
            <a:off x="7898425" y="3328664"/>
            <a:ext cx="629596" cy="369332"/>
          </a:xfrm>
          <a:prstGeom prst="rect">
            <a:avLst/>
          </a:prstGeom>
          <a:noFill/>
        </p:spPr>
        <p:txBody>
          <a:bodyPr wrap="square" rtlCol="0">
            <a:spAutoFit/>
          </a:bodyPr>
          <a:lstStyle/>
          <a:p>
            <a:r>
              <a:rPr lang="en-GB" sz="600" dirty="0">
                <a:latin typeface="+mj-lt"/>
                <a:ea typeface="Fira Sans" panose="020B0503050000020004" pitchFamily="34" charset="0"/>
              </a:rPr>
              <a:t>*     p&lt;0.05</a:t>
            </a:r>
          </a:p>
          <a:p>
            <a:r>
              <a:rPr lang="en-GB" sz="600" dirty="0">
                <a:latin typeface="+mj-lt"/>
                <a:ea typeface="Fira Sans" panose="020B0503050000020004" pitchFamily="34" charset="0"/>
              </a:rPr>
              <a:t>**   p&lt;0.01</a:t>
            </a:r>
          </a:p>
          <a:p>
            <a:r>
              <a:rPr lang="en-GB" sz="600" dirty="0">
                <a:latin typeface="+mj-lt"/>
                <a:ea typeface="Fira Sans" panose="020B0503050000020004" pitchFamily="34" charset="0"/>
              </a:rPr>
              <a:t>*** p&lt;0.001</a:t>
            </a:r>
          </a:p>
        </p:txBody>
      </p:sp>
      <p:sp>
        <p:nvSpPr>
          <p:cNvPr id="74" name="ZoneTexte 73">
            <a:extLst>
              <a:ext uri="{FF2B5EF4-FFF2-40B4-BE49-F238E27FC236}">
                <a16:creationId xmlns:a16="http://schemas.microsoft.com/office/drawing/2014/main" id="{FBBB9ED3-616F-DCCE-3209-200A8C2DCFCD}"/>
              </a:ext>
            </a:extLst>
          </p:cNvPr>
          <p:cNvSpPr txBox="1"/>
          <p:nvPr/>
        </p:nvSpPr>
        <p:spPr>
          <a:xfrm rot="16200000">
            <a:off x="3841710" y="2526833"/>
            <a:ext cx="1565275" cy="138499"/>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900" dirty="0">
                <a:ea typeface="Fira Sans" panose="020B0503050000020004" pitchFamily="34" charset="0"/>
              </a:rPr>
              <a:t>Log scale verum vs placebo</a:t>
            </a:r>
          </a:p>
        </p:txBody>
      </p:sp>
      <p:pic>
        <p:nvPicPr>
          <p:cNvPr id="3" name="Image 12">
            <a:extLst>
              <a:ext uri="{FF2B5EF4-FFF2-40B4-BE49-F238E27FC236}">
                <a16:creationId xmlns:a16="http://schemas.microsoft.com/office/drawing/2014/main" id="{541D6C0D-D018-1A78-CD31-2B710A7253B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159299" y="2092118"/>
            <a:ext cx="1040032" cy="1605878"/>
          </a:xfrm>
          <a:prstGeom prst="rect">
            <a:avLst/>
          </a:prstGeom>
        </p:spPr>
      </p:pic>
      <p:pic>
        <p:nvPicPr>
          <p:cNvPr id="4" name="Image 23">
            <a:extLst>
              <a:ext uri="{FF2B5EF4-FFF2-40B4-BE49-F238E27FC236}">
                <a16:creationId xmlns:a16="http://schemas.microsoft.com/office/drawing/2014/main" id="{02224960-45D9-A499-4443-2CF340E61659}"/>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11532562" y="1906470"/>
            <a:ext cx="517691" cy="2070766"/>
          </a:xfrm>
          <a:prstGeom prst="rect">
            <a:avLst/>
          </a:prstGeom>
        </p:spPr>
      </p:pic>
      <p:sp>
        <p:nvSpPr>
          <p:cNvPr id="5" name="ZoneTexte 3">
            <a:extLst>
              <a:ext uri="{FF2B5EF4-FFF2-40B4-BE49-F238E27FC236}">
                <a16:creationId xmlns:a16="http://schemas.microsoft.com/office/drawing/2014/main" id="{64C48764-0F30-C160-1A68-A392C09A2FD9}"/>
              </a:ext>
            </a:extLst>
          </p:cNvPr>
          <p:cNvSpPr txBox="1"/>
          <p:nvPr/>
        </p:nvSpPr>
        <p:spPr>
          <a:xfrm>
            <a:off x="9087098" y="4356188"/>
            <a:ext cx="2956150" cy="1015663"/>
          </a:xfrm>
          <a:prstGeom prst="rect">
            <a:avLst/>
          </a:prstGeom>
          <a:noFill/>
        </p:spPr>
        <p:txBody>
          <a:bodyPr wrap="square" lIns="91440" tIns="45720" rIns="91440" bIns="45720" rtlCol="0" anchor="t">
            <a:spAutoFit/>
          </a:bodyPr>
          <a:lstStyle/>
          <a:p>
            <a:r>
              <a:rPr lang="en-GB" sz="1200" dirty="0">
                <a:ea typeface="Fira Sans" panose="020B0503050000020004" pitchFamily="34" charset="0"/>
              </a:rPr>
              <a:t>Facial mapping to visualize positive change from placebo (reddish </a:t>
            </a:r>
            <a:r>
              <a:rPr lang="en-GB" sz="1200" dirty="0" err="1">
                <a:ea typeface="Fira Sans" panose="020B0503050000020004" pitchFamily="34" charset="0"/>
              </a:rPr>
              <a:t>color</a:t>
            </a:r>
            <a:r>
              <a:rPr lang="en-GB" sz="1200" dirty="0">
                <a:ea typeface="Fira Sans" panose="020B0503050000020004" pitchFamily="34" charset="0"/>
              </a:rPr>
              <a:t>) to verum (bluish) when comparing </a:t>
            </a:r>
            <a:r>
              <a:rPr lang="en-GB" sz="1200" i="1" dirty="0">
                <a:ea typeface="Fira Sans" panose="020B0503050000020004" pitchFamily="34" charset="0"/>
              </a:rPr>
              <a:t>S. epidermidis/S. capitis </a:t>
            </a:r>
            <a:r>
              <a:rPr lang="en-GB" sz="1200" i="1" dirty="0">
                <a:ea typeface="Fira Sans Medium" panose="020B0603050000020004" pitchFamily="34" charset="0"/>
              </a:rPr>
              <a:t>r</a:t>
            </a:r>
            <a:r>
              <a:rPr lang="en-GB" sz="1200" dirty="0">
                <a:ea typeface="Fira Sans Medium" panose="020B0603050000020004" pitchFamily="34" charset="0"/>
              </a:rPr>
              <a:t>atio which increased after 4 weeks treatment</a:t>
            </a:r>
          </a:p>
        </p:txBody>
      </p:sp>
      <p:sp>
        <p:nvSpPr>
          <p:cNvPr id="8" name="Rounded Rectangle 21">
            <a:extLst>
              <a:ext uri="{FF2B5EF4-FFF2-40B4-BE49-F238E27FC236}">
                <a16:creationId xmlns:a16="http://schemas.microsoft.com/office/drawing/2014/main" id="{B5DC0E51-E63D-5A1D-B8EE-8314CFEAF7A6}"/>
              </a:ext>
            </a:extLst>
          </p:cNvPr>
          <p:cNvSpPr/>
          <p:nvPr/>
        </p:nvSpPr>
        <p:spPr>
          <a:xfrm>
            <a:off x="9159299" y="1708215"/>
            <a:ext cx="998847" cy="334962"/>
          </a:xfrm>
          <a:prstGeom prst="roundRect">
            <a:avLst>
              <a:gd name="adj" fmla="val 34716"/>
            </a:avLst>
          </a:prstGeom>
          <a:solidFill>
            <a:srgbClr val="006FAB">
              <a:alpha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6FAB"/>
                </a:solidFill>
                <a:effectLst/>
                <a:uLnTx/>
                <a:uFillTx/>
                <a:latin typeface="Fira Sans Medium" panose="020B0503050000020004" pitchFamily="34" charset="0"/>
                <a:ea typeface="Fira Sans" panose="020B0503050000020004" pitchFamily="34" charset="0"/>
                <a:cs typeface="+mn-cs"/>
              </a:rPr>
              <a:t>Placebo</a:t>
            </a:r>
          </a:p>
        </p:txBody>
      </p:sp>
      <p:sp>
        <p:nvSpPr>
          <p:cNvPr id="9" name="Rounded Rectangle 22">
            <a:extLst>
              <a:ext uri="{FF2B5EF4-FFF2-40B4-BE49-F238E27FC236}">
                <a16:creationId xmlns:a16="http://schemas.microsoft.com/office/drawing/2014/main" id="{961673D0-CE39-71D5-2F2F-8F6B35E13E1C}"/>
              </a:ext>
            </a:extLst>
          </p:cNvPr>
          <p:cNvSpPr/>
          <p:nvPr/>
        </p:nvSpPr>
        <p:spPr>
          <a:xfrm>
            <a:off x="10565173" y="1699664"/>
            <a:ext cx="998847" cy="334962"/>
          </a:xfrm>
          <a:prstGeom prst="roundRect">
            <a:avLst>
              <a:gd name="adj" fmla="val 27947"/>
            </a:avLst>
          </a:prstGeom>
          <a:solidFill>
            <a:srgbClr val="006FAB">
              <a:alpha val="1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6FAB"/>
                </a:solidFill>
                <a:effectLst/>
                <a:uLnTx/>
                <a:uFillTx/>
                <a:latin typeface="Fira Sans Medium" panose="020B0503050000020004" pitchFamily="34" charset="0"/>
                <a:ea typeface="Fira Sans" panose="020B0503050000020004" pitchFamily="34" charset="0"/>
                <a:cs typeface="+mn-cs"/>
              </a:rPr>
              <a:t>Verum</a:t>
            </a:r>
          </a:p>
        </p:txBody>
      </p:sp>
      <p:pic>
        <p:nvPicPr>
          <p:cNvPr id="10" name="Image 20">
            <a:extLst>
              <a:ext uri="{FF2B5EF4-FFF2-40B4-BE49-F238E27FC236}">
                <a16:creationId xmlns:a16="http://schemas.microsoft.com/office/drawing/2014/main" id="{8DDF5D31-4A3A-65B0-1EC4-058ED686C45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0486453" y="2146741"/>
            <a:ext cx="1027898" cy="1530839"/>
          </a:xfrm>
          <a:prstGeom prst="rect">
            <a:avLst/>
          </a:prstGeom>
        </p:spPr>
      </p:pic>
      <p:sp>
        <p:nvSpPr>
          <p:cNvPr id="11" name="Text Placeholder 28">
            <a:extLst>
              <a:ext uri="{FF2B5EF4-FFF2-40B4-BE49-F238E27FC236}">
                <a16:creationId xmlns:a16="http://schemas.microsoft.com/office/drawing/2014/main" id="{C22522B8-43F7-367A-967B-E6EA385128D5}"/>
              </a:ext>
            </a:extLst>
          </p:cNvPr>
          <p:cNvSpPr txBox="1">
            <a:spLocks/>
          </p:cNvSpPr>
          <p:nvPr/>
        </p:nvSpPr>
        <p:spPr>
          <a:xfrm>
            <a:off x="8822548" y="1256245"/>
            <a:ext cx="3271592"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600" dirty="0">
                <a:solidFill>
                  <a:srgbClr val="58166D"/>
                </a:solidFill>
              </a:rPr>
              <a:t>Facial </a:t>
            </a:r>
            <a:r>
              <a:rPr lang="en-GB" sz="1600" dirty="0" err="1">
                <a:solidFill>
                  <a:srgbClr val="58166D"/>
                </a:solidFill>
              </a:rPr>
              <a:t>color</a:t>
            </a:r>
            <a:r>
              <a:rPr lang="en-GB" sz="1600" dirty="0">
                <a:solidFill>
                  <a:srgbClr val="58166D"/>
                </a:solidFill>
              </a:rPr>
              <a:t> microbiome mapping*</a:t>
            </a:r>
          </a:p>
        </p:txBody>
      </p:sp>
      <p:sp>
        <p:nvSpPr>
          <p:cNvPr id="12" name="Rectangle 11">
            <a:extLst>
              <a:ext uri="{FF2B5EF4-FFF2-40B4-BE49-F238E27FC236}">
                <a16:creationId xmlns:a16="http://schemas.microsoft.com/office/drawing/2014/main" id="{7AB0282A-E706-6D9C-2B10-09837647ABBF}"/>
              </a:ext>
            </a:extLst>
          </p:cNvPr>
          <p:cNvSpPr/>
          <p:nvPr/>
        </p:nvSpPr>
        <p:spPr>
          <a:xfrm>
            <a:off x="11192155" y="236689"/>
            <a:ext cx="747063" cy="2887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Tree>
    <p:extLst>
      <p:ext uri="{BB962C8B-B14F-4D97-AF65-F5344CB8AC3E}">
        <p14:creationId xmlns:p14="http://schemas.microsoft.com/office/powerpoint/2010/main" val="282972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9" grpId="0"/>
      <p:bldP spid="73" grpId="0"/>
      <p:bldP spid="74"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30814"/>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SharedWithUsers xmlns="8a4562e5-d5b1-4d26-b0bf-7e79abe2fe6f">
      <UserInfo>
        <DisplayName/>
        <AccountId xsi:nil="true"/>
        <AccountType/>
      </UserInfo>
    </SharedWithUsers>
    <DSMClassification xmlns="5a2251cd-bd5e-462d-8f0e-b8d48ef43808" xsi:nil="true"/>
    <Marcom_x0020_Status xmlns="4e78ffb6-5573-4dae-972d-0246748d492f">finished</Marcom_x0020_Status>
    <Marcom_x0020_Support_x0020_Needed xmlns="4e78ffb6-5573-4dae-972d-0246748d492f">yes</Marcom_x0020_Support_x0020_Needed>
    <Transfer_x0020_B_x0026_C_x0020_Connect xmlns="4e78ffb6-5573-4dae-972d-0246748d492f" xsi:nil="true"/>
    <Validation_x0020_Mkt xmlns="4e78ffb6-5573-4dae-972d-0246748d492f" xsi:nil="true"/>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87420573-43AB-4F97-AC28-F25AE970089B}">
  <ds:schemaRefs>
    <ds:schemaRef ds:uri="Microsoft.SharePoint.Taxonomy.ContentTypeSync"/>
  </ds:schemaRefs>
</ds:datastoreItem>
</file>

<file path=customXml/itemProps2.xml><?xml version="1.0" encoding="utf-8"?>
<ds:datastoreItem xmlns:ds="http://schemas.openxmlformats.org/officeDocument/2006/customXml" ds:itemID="{655721C5-BDDA-4A22-8DE3-DD93F6DB69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D192AB7-E55D-4C62-9017-90AD644F626D}">
  <ds:schemaRefs>
    <ds:schemaRef ds:uri="http://purl.org/dc/dcmitype/"/>
    <ds:schemaRef ds:uri="http://schemas.microsoft.com/office/2006/documentManagement/types"/>
    <ds:schemaRef ds:uri="4e78ffb6-5573-4dae-972d-0246748d492f"/>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8a4562e5-d5b1-4d26-b0bf-7e79abe2fe6f"/>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TotalTime>
  <Words>1800</Words>
  <Application>Microsoft Office PowerPoint</Application>
  <PresentationFormat>Widescreen</PresentationFormat>
  <Paragraphs>145</Paragraphs>
  <Slides>8</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DM Sans Bold</vt:lpstr>
      <vt:lpstr>Arial</vt:lpstr>
      <vt:lpstr>DM Sans</vt:lpstr>
      <vt:lpstr>Otypical Text Regular</vt:lpstr>
      <vt:lpstr>Fira Sans Medium</vt:lpstr>
      <vt:lpstr>Calibri</vt:lpstr>
      <vt:lpstr>DM Sans Medium</vt:lpstr>
      <vt:lpstr>Fira Sans</vt:lpstr>
      <vt:lpstr>Wingdings</vt:lpstr>
      <vt:lpstr>Lora</vt:lpstr>
      <vt:lpstr>dsm-firmenich</vt:lpstr>
      <vt:lpstr>PowerPoint Presentation</vt:lpstr>
      <vt:lpstr>ALPAFLOR® ALP-SEBUM CB</vt:lpstr>
      <vt:lpstr>Our solution: ALPAFLOR® ALP-SEBUM CB</vt:lpstr>
      <vt:lpstr>ALPAFLOR® ALP-SEBUM CB innovative sebum mapping</vt:lpstr>
      <vt:lpstr>ALPAFLOR® ALP-SEBUM CB</vt:lpstr>
      <vt:lpstr>ALPAFLOR® ALP-SEBUM CB</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alpaflor_alp_sebum_cb_teaser_2025-03</dc:title>
  <dc:creator>Francois Paul</dc:creator>
  <cp:lastModifiedBy>Marie-Sophie Meisinger</cp:lastModifiedBy>
  <cp:revision>2</cp:revision>
  <dcterms:created xsi:type="dcterms:W3CDTF">2023-03-31T07:21:36Z</dcterms:created>
  <dcterms:modified xsi:type="dcterms:W3CDTF">2025-04-14T13:52:46Z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2024-03-19T14:51:31Z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8f105116-7f65-4cd4-9c88-d1e5bed7dfab</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y fmtid="{D5CDD505-2E9C-101B-9397-08002B2CF9AE}" pid="13" name="Order">
    <vt:r8>1101200</vt:r8>
  </property>
  <property fmtid="{D5CDD505-2E9C-101B-9397-08002B2CF9AE}" pid="14" name="xd_Signature">
    <vt:bool>false</vt:bool>
  </property>
  <property fmtid="{D5CDD505-2E9C-101B-9397-08002B2CF9AE}" pid="15" name="xd_ProgID">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